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tiff" ContentType="image/tiff"/>
  <Default Extension="wdp" ContentType="image/vnd.ms-photo"/>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1.xml" ContentType="application/vnd.openxmlformats-officedocument.presentationml.tags+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media/image114.jpg" ContentType="image/jpg"/>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1.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7"/>
  </p:notesMasterIdLst>
  <p:sldIdLst>
    <p:sldId id="256" r:id="rId2"/>
    <p:sldId id="877" r:id="rId3"/>
    <p:sldId id="1379" r:id="rId4"/>
    <p:sldId id="3326" r:id="rId5"/>
    <p:sldId id="3347" r:id="rId6"/>
    <p:sldId id="21397" r:id="rId7"/>
    <p:sldId id="21378" r:id="rId8"/>
    <p:sldId id="21114" r:id="rId9"/>
    <p:sldId id="439" r:id="rId10"/>
    <p:sldId id="737" r:id="rId11"/>
    <p:sldId id="750" r:id="rId12"/>
    <p:sldId id="21517" r:id="rId13"/>
    <p:sldId id="21513" r:id="rId14"/>
    <p:sldId id="443" r:id="rId15"/>
    <p:sldId id="21518" r:id="rId16"/>
    <p:sldId id="21519" r:id="rId17"/>
    <p:sldId id="488" r:id="rId18"/>
    <p:sldId id="298" r:id="rId19"/>
    <p:sldId id="782" r:id="rId20"/>
    <p:sldId id="1380" r:id="rId21"/>
    <p:sldId id="21515" r:id="rId22"/>
    <p:sldId id="21387" r:id="rId23"/>
    <p:sldId id="21523" r:id="rId24"/>
    <p:sldId id="21524" r:id="rId25"/>
    <p:sldId id="3349" r:id="rId26"/>
    <p:sldId id="21346" r:id="rId27"/>
    <p:sldId id="3352" r:id="rId28"/>
    <p:sldId id="21521" r:id="rId29"/>
    <p:sldId id="21522" r:id="rId30"/>
    <p:sldId id="769" r:id="rId31"/>
    <p:sldId id="1373" r:id="rId32"/>
    <p:sldId id="21520" r:id="rId33"/>
    <p:sldId id="21429" r:id="rId34"/>
    <p:sldId id="344" r:id="rId35"/>
    <p:sldId id="3372" r:id="rId36"/>
    <p:sldId id="21408" r:id="rId37"/>
    <p:sldId id="21155" r:id="rId38"/>
    <p:sldId id="21261" r:id="rId39"/>
    <p:sldId id="21431" r:id="rId40"/>
    <p:sldId id="350" r:id="rId41"/>
    <p:sldId id="21398" r:id="rId42"/>
    <p:sldId id="21062" r:id="rId43"/>
    <p:sldId id="21128" r:id="rId44"/>
    <p:sldId id="21440" r:id="rId45"/>
    <p:sldId id="1074" r:id="rId46"/>
    <p:sldId id="21512" r:id="rId47"/>
    <p:sldId id="21437" r:id="rId48"/>
    <p:sldId id="21313" r:id="rId49"/>
    <p:sldId id="21438" r:id="rId50"/>
    <p:sldId id="21423" r:id="rId51"/>
    <p:sldId id="21430" r:id="rId52"/>
    <p:sldId id="1368" r:id="rId53"/>
    <p:sldId id="21393" r:id="rId54"/>
    <p:sldId id="21321" r:id="rId55"/>
    <p:sldId id="21487" r:id="rId56"/>
    <p:sldId id="21154" r:id="rId57"/>
    <p:sldId id="358" r:id="rId58"/>
    <p:sldId id="360" r:id="rId59"/>
    <p:sldId id="21138" r:id="rId60"/>
    <p:sldId id="21365" r:id="rId61"/>
    <p:sldId id="21399" r:id="rId62"/>
    <p:sldId id="21401" r:id="rId63"/>
    <p:sldId id="21403" r:id="rId64"/>
    <p:sldId id="21409" r:id="rId65"/>
    <p:sldId id="3233" r:id="rId66"/>
  </p:sldIdLst>
  <p:sldSz cx="12192000" cy="6858000"/>
  <p:notesSz cx="6807200" cy="99393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met Mathieu" initials="OM" lastIdx="1" clrIdx="0">
    <p:extLst>
      <p:ext uri="{19B8F6BF-5375-455C-9EA6-DF929625EA0E}">
        <p15:presenceInfo xmlns:p15="http://schemas.microsoft.com/office/powerpoint/2012/main" userId="0400952d450a930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FFCC"/>
    <a:srgbClr val="3333FF"/>
    <a:srgbClr val="0000CC"/>
    <a:srgbClr val="1D50A1"/>
    <a:srgbClr val="6C9BD2"/>
    <a:srgbClr val="DD6430"/>
    <a:srgbClr val="D176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36" autoAdjust="0"/>
    <p:restoredTop sz="95481" autoAdjust="0"/>
  </p:normalViewPr>
  <p:slideViewPr>
    <p:cSldViewPr snapToGrid="0">
      <p:cViewPr varScale="1">
        <p:scale>
          <a:sx n="81" d="100"/>
          <a:sy n="81" d="100"/>
        </p:scale>
        <p:origin x="516" y="90"/>
      </p:cViewPr>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Lst>
  </p:outlineViewPr>
  <p:notesTextViewPr>
    <p:cViewPr>
      <p:scale>
        <a:sx n="1" d="1"/>
        <a:sy n="1" d="1"/>
      </p:scale>
      <p:origin x="0" y="0"/>
    </p:cViewPr>
  </p:notesTextViewPr>
  <p:notesViewPr>
    <p:cSldViewPr snapToGrid="0">
      <p:cViewPr varScale="1">
        <p:scale>
          <a:sx n="88" d="100"/>
          <a:sy n="88" d="100"/>
        </p:scale>
        <p:origin x="2064" y="4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commentAuthors" Target="commentAuthors.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13" Type="http://schemas.openxmlformats.org/officeDocument/2006/relationships/slide" Target="slides/slide31.xml"/><Relationship Id="rId18" Type="http://schemas.openxmlformats.org/officeDocument/2006/relationships/slide" Target="slides/slide50.xml"/><Relationship Id="rId3" Type="http://schemas.openxmlformats.org/officeDocument/2006/relationships/slide" Target="slides/slide3.xml"/><Relationship Id="rId21" Type="http://schemas.openxmlformats.org/officeDocument/2006/relationships/slide" Target="slides/slide59.xml"/><Relationship Id="rId7" Type="http://schemas.openxmlformats.org/officeDocument/2006/relationships/slide" Target="slides/slide7.xml"/><Relationship Id="rId12" Type="http://schemas.openxmlformats.org/officeDocument/2006/relationships/slide" Target="slides/slide27.xml"/><Relationship Id="rId17" Type="http://schemas.openxmlformats.org/officeDocument/2006/relationships/slide" Target="slides/slide44.xml"/><Relationship Id="rId2" Type="http://schemas.openxmlformats.org/officeDocument/2006/relationships/slide" Target="slides/slide2.xml"/><Relationship Id="rId16" Type="http://schemas.openxmlformats.org/officeDocument/2006/relationships/slide" Target="slides/slide42.xml"/><Relationship Id="rId20" Type="http://schemas.openxmlformats.org/officeDocument/2006/relationships/slide" Target="slides/slide5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25.xml"/><Relationship Id="rId24" Type="http://schemas.openxmlformats.org/officeDocument/2006/relationships/slide" Target="slides/slide63.xml"/><Relationship Id="rId5" Type="http://schemas.openxmlformats.org/officeDocument/2006/relationships/slide" Target="slides/slide5.xml"/><Relationship Id="rId15" Type="http://schemas.openxmlformats.org/officeDocument/2006/relationships/slide" Target="slides/slide38.xml"/><Relationship Id="rId23" Type="http://schemas.openxmlformats.org/officeDocument/2006/relationships/slide" Target="slides/slide62.xml"/><Relationship Id="rId10" Type="http://schemas.openxmlformats.org/officeDocument/2006/relationships/slide" Target="slides/slide21.xml"/><Relationship Id="rId19" Type="http://schemas.openxmlformats.org/officeDocument/2006/relationships/slide" Target="slides/slide51.xml"/><Relationship Id="rId4" Type="http://schemas.openxmlformats.org/officeDocument/2006/relationships/slide" Target="slides/slide4.xml"/><Relationship Id="rId9" Type="http://schemas.openxmlformats.org/officeDocument/2006/relationships/slide" Target="slides/slide9.xml"/><Relationship Id="rId14" Type="http://schemas.openxmlformats.org/officeDocument/2006/relationships/slide" Target="slides/slide33.xml"/><Relationship Id="rId22" Type="http://schemas.openxmlformats.org/officeDocument/2006/relationships/slide" Target="slides/slide60.xml"/></Relationships>
</file>

<file path=ppt/charts/_rels/chart1.xml.rels><?xml version="1.0" encoding="UTF-8" standalone="yes"?>
<Relationships xmlns="http://schemas.openxmlformats.org/package/2006/relationships"><Relationship Id="rId3" Type="http://schemas.openxmlformats.org/officeDocument/2006/relationships/oleObject" Target="file:///C:\Users\hiros\Desktop\work\KEK\ERL\ERL_SC\2022\220208_ML2_pulse_aging\field_emission_ML2\field%20emission%20_ML2.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9831725309861357"/>
          <c:y val="0.13388260379228523"/>
          <c:w val="0.64799665739214285"/>
          <c:h val="0.5670892331364138"/>
        </c:manualLayout>
      </c:layout>
      <c:scatterChart>
        <c:scatterStyle val="lineMarker"/>
        <c:varyColors val="0"/>
        <c:ser>
          <c:idx val="0"/>
          <c:order val="0"/>
          <c:tx>
            <c:strRef>
              <c:f>'220208_ML2_pulse_aging'!$C$1</c:f>
              <c:strCache>
                <c:ptCount val="1"/>
                <c:pt idx="0">
                  <c:v>Rad6(lower) (mSv/h) (before pulse aging) (2022/2/8)</c:v>
                </c:pt>
              </c:strCache>
            </c:strRef>
          </c:tx>
          <c:spPr>
            <a:ln w="28575" cap="rnd">
              <a:noFill/>
              <a:round/>
            </a:ln>
            <a:effectLst/>
          </c:spPr>
          <c:marker>
            <c:symbol val="circle"/>
            <c:size val="5"/>
            <c:spPr>
              <a:solidFill>
                <a:schemeClr val="accent1"/>
              </a:solidFill>
              <a:ln w="9525">
                <a:solidFill>
                  <a:schemeClr val="accent1"/>
                </a:solidFill>
              </a:ln>
              <a:effectLst/>
            </c:spPr>
          </c:marker>
          <c:xVal>
            <c:numRef>
              <c:f>'220208_ML2_pulse_aging'!$A$2:$A$13</c:f>
              <c:numCache>
                <c:formatCode>General</c:formatCode>
                <c:ptCount val="12"/>
                <c:pt idx="0">
                  <c:v>3</c:v>
                </c:pt>
                <c:pt idx="1">
                  <c:v>4</c:v>
                </c:pt>
                <c:pt idx="2">
                  <c:v>5</c:v>
                </c:pt>
                <c:pt idx="3">
                  <c:v>5.5</c:v>
                </c:pt>
                <c:pt idx="4">
                  <c:v>6</c:v>
                </c:pt>
                <c:pt idx="5">
                  <c:v>6.5</c:v>
                </c:pt>
                <c:pt idx="6">
                  <c:v>7</c:v>
                </c:pt>
                <c:pt idx="7">
                  <c:v>7.5</c:v>
                </c:pt>
                <c:pt idx="8">
                  <c:v>8</c:v>
                </c:pt>
                <c:pt idx="9">
                  <c:v>8.5</c:v>
                </c:pt>
                <c:pt idx="10">
                  <c:v>9</c:v>
                </c:pt>
                <c:pt idx="11">
                  <c:v>9.5</c:v>
                </c:pt>
              </c:numCache>
            </c:numRef>
          </c:xVal>
          <c:yVal>
            <c:numRef>
              <c:f>'220208_ML2_pulse_aging'!$C$2:$C$13</c:f>
              <c:numCache>
                <c:formatCode>General</c:formatCode>
                <c:ptCount val="12"/>
                <c:pt idx="0">
                  <c:v>2.9999999999999997E-4</c:v>
                </c:pt>
                <c:pt idx="1">
                  <c:v>2.9999999999999997E-4</c:v>
                </c:pt>
                <c:pt idx="2">
                  <c:v>1.5E-3</c:v>
                </c:pt>
                <c:pt idx="3">
                  <c:v>2.4E-2</c:v>
                </c:pt>
                <c:pt idx="4">
                  <c:v>0.1113</c:v>
                </c:pt>
                <c:pt idx="5">
                  <c:v>0.83960000000000001</c:v>
                </c:pt>
                <c:pt idx="6">
                  <c:v>6.7220000000000004</c:v>
                </c:pt>
                <c:pt idx="7">
                  <c:v>33.04</c:v>
                </c:pt>
                <c:pt idx="8">
                  <c:v>121.5</c:v>
                </c:pt>
                <c:pt idx="9">
                  <c:v>353.9</c:v>
                </c:pt>
                <c:pt idx="10">
                  <c:v>844.8</c:v>
                </c:pt>
                <c:pt idx="11">
                  <c:v>1781</c:v>
                </c:pt>
              </c:numCache>
            </c:numRef>
          </c:yVal>
          <c:smooth val="0"/>
          <c:extLst>
            <c:ext xmlns:c16="http://schemas.microsoft.com/office/drawing/2014/chart" uri="{C3380CC4-5D6E-409C-BE32-E72D297353CC}">
              <c16:uniqueId val="{00000000-A79D-4D08-9854-201B4432AD9D}"/>
            </c:ext>
          </c:extLst>
        </c:ser>
        <c:ser>
          <c:idx val="1"/>
          <c:order val="1"/>
          <c:tx>
            <c:strRef>
              <c:f>'220208_ML2_pulse_aging'!$F$1</c:f>
              <c:strCache>
                <c:ptCount val="1"/>
                <c:pt idx="0">
                  <c:v>Rad6(lower) (mSv/h) (after pulse aging) (2022/2/8)</c:v>
                </c:pt>
              </c:strCache>
            </c:strRef>
          </c:tx>
          <c:spPr>
            <a:ln w="28575" cap="rnd">
              <a:noFill/>
              <a:round/>
            </a:ln>
            <a:effectLst/>
          </c:spPr>
          <c:marker>
            <c:symbol val="circle"/>
            <c:size val="5"/>
            <c:spPr>
              <a:solidFill>
                <a:schemeClr val="accent2"/>
              </a:solidFill>
              <a:ln w="9525">
                <a:solidFill>
                  <a:schemeClr val="accent2"/>
                </a:solidFill>
              </a:ln>
              <a:effectLst/>
            </c:spPr>
          </c:marker>
          <c:xVal>
            <c:numRef>
              <c:f>'220208_ML2_pulse_aging'!$A$2:$A$13</c:f>
              <c:numCache>
                <c:formatCode>General</c:formatCode>
                <c:ptCount val="12"/>
                <c:pt idx="0">
                  <c:v>3</c:v>
                </c:pt>
                <c:pt idx="1">
                  <c:v>4</c:v>
                </c:pt>
                <c:pt idx="2">
                  <c:v>5</c:v>
                </c:pt>
                <c:pt idx="3">
                  <c:v>5.5</c:v>
                </c:pt>
                <c:pt idx="4">
                  <c:v>6</c:v>
                </c:pt>
                <c:pt idx="5">
                  <c:v>6.5</c:v>
                </c:pt>
                <c:pt idx="6">
                  <c:v>7</c:v>
                </c:pt>
                <c:pt idx="7">
                  <c:v>7.5</c:v>
                </c:pt>
                <c:pt idx="8">
                  <c:v>8</c:v>
                </c:pt>
                <c:pt idx="9">
                  <c:v>8.5</c:v>
                </c:pt>
                <c:pt idx="10">
                  <c:v>9</c:v>
                </c:pt>
                <c:pt idx="11">
                  <c:v>9.5</c:v>
                </c:pt>
              </c:numCache>
            </c:numRef>
          </c:xVal>
          <c:yVal>
            <c:numRef>
              <c:f>'220208_ML2_pulse_aging'!$F$2:$F$13</c:f>
              <c:numCache>
                <c:formatCode>General</c:formatCode>
                <c:ptCount val="12"/>
                <c:pt idx="0">
                  <c:v>5.0000000000000001E-4</c:v>
                </c:pt>
                <c:pt idx="1">
                  <c:v>5.0000000000000001E-4</c:v>
                </c:pt>
                <c:pt idx="2">
                  <c:v>2.9999999999999997E-4</c:v>
                </c:pt>
                <c:pt idx="3">
                  <c:v>8.9999999999999993E-3</c:v>
                </c:pt>
                <c:pt idx="4">
                  <c:v>1.8800000000000001E-2</c:v>
                </c:pt>
                <c:pt idx="5">
                  <c:v>0.40989999999999999</c:v>
                </c:pt>
                <c:pt idx="6">
                  <c:v>3.2570000000000001</c:v>
                </c:pt>
                <c:pt idx="7">
                  <c:v>17.93</c:v>
                </c:pt>
                <c:pt idx="8">
                  <c:v>65.599999999999994</c:v>
                </c:pt>
                <c:pt idx="9">
                  <c:v>211.1</c:v>
                </c:pt>
                <c:pt idx="10">
                  <c:v>496.8</c:v>
                </c:pt>
                <c:pt idx="11">
                  <c:v>1156</c:v>
                </c:pt>
              </c:numCache>
            </c:numRef>
          </c:yVal>
          <c:smooth val="0"/>
          <c:extLst>
            <c:ext xmlns:c16="http://schemas.microsoft.com/office/drawing/2014/chart" uri="{C3380CC4-5D6E-409C-BE32-E72D297353CC}">
              <c16:uniqueId val="{00000001-A79D-4D08-9854-201B4432AD9D}"/>
            </c:ext>
          </c:extLst>
        </c:ser>
        <c:dLbls>
          <c:showLegendKey val="0"/>
          <c:showVal val="0"/>
          <c:showCatName val="0"/>
          <c:showSerName val="0"/>
          <c:showPercent val="0"/>
          <c:showBubbleSize val="0"/>
        </c:dLbls>
        <c:axId val="337523856"/>
        <c:axId val="337523072"/>
      </c:scatterChart>
      <c:valAx>
        <c:axId val="33752385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US" altLang="ja-JP" sz="1400" b="0" i="0" baseline="0">
                    <a:effectLst/>
                  </a:rPr>
                  <a:t>ML2 Vc (MV)</a:t>
                </a:r>
                <a:endParaRPr lang="ja-JP" altLang="ja-JP" sz="1400">
                  <a:effectLst/>
                </a:endParaRPr>
              </a:p>
            </c:rich>
          </c:tx>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ja-JP" altLang="ja-JP"/>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ja-JP"/>
          </a:p>
        </c:txPr>
        <c:crossAx val="337523072"/>
        <c:crosses val="autoZero"/>
        <c:crossBetween val="midCat"/>
      </c:valAx>
      <c:valAx>
        <c:axId val="3375230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r>
                  <a:rPr lang="en-US" altLang="ja-JP" sz="1100" b="0" i="0" baseline="0">
                    <a:effectLst/>
                  </a:rPr>
                  <a:t>radiation (No.6) (mSv/h)</a:t>
                </a:r>
                <a:endParaRPr lang="ja-JP" altLang="ja-JP" sz="1100">
                  <a:effectLst/>
                </a:endParaRPr>
              </a:p>
            </c:rich>
          </c:tx>
          <c:layout>
            <c:manualLayout>
              <c:xMode val="edge"/>
              <c:yMode val="edge"/>
              <c:x val="3.4404855179904881E-2"/>
              <c:y val="0.20743640912213507"/>
            </c:manualLayout>
          </c:layout>
          <c:overlay val="0"/>
          <c:spPr>
            <a:noFill/>
            <a:ln>
              <a:noFill/>
            </a:ln>
            <a:effectLst/>
          </c:spPr>
          <c:txPr>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ja-JP" altLang="ja-JP"/>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ja-JP"/>
          </a:p>
        </c:txPr>
        <c:crossAx val="337523856"/>
        <c:crosses val="autoZero"/>
        <c:crossBetween val="midCat"/>
      </c:valAx>
      <c:spPr>
        <a:noFill/>
        <a:ln>
          <a:noFill/>
        </a:ln>
        <a:effectLst/>
      </c:spPr>
    </c:plotArea>
    <c:legend>
      <c:legendPos val="b"/>
      <c:layout>
        <c:manualLayout>
          <c:xMode val="edge"/>
          <c:yMode val="edge"/>
          <c:x val="0.27388388147039749"/>
          <c:y val="0.16993733513028761"/>
          <c:w val="0.46778033271405961"/>
          <c:h val="0.4292881769579723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legend>
    <c:plotVisOnly val="1"/>
    <c:dispBlanksAs val="gap"/>
    <c:showDLblsOverMax val="0"/>
  </c:chart>
  <c:spPr>
    <a:noFill/>
    <a:ln>
      <a:solidFill>
        <a:schemeClr val="accent2"/>
      </a:solidFill>
    </a:ln>
    <a:effectLst/>
  </c:spPr>
  <c:txPr>
    <a:bodyPr/>
    <a:lstStyle/>
    <a:p>
      <a:pPr>
        <a:defRPr/>
      </a:pPr>
      <a:endParaRPr lang="ja-JP"/>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scatterChart>
        <c:scatterStyle val="lineMarker"/>
        <c:varyColors val="0"/>
        <c:ser>
          <c:idx val="0"/>
          <c:order val="0"/>
          <c:tx>
            <c:strRef>
              <c:f>Sheet1!$D$1</c:f>
              <c:strCache>
                <c:ptCount val="1"/>
                <c:pt idx="0">
                  <c:v>Ne+/Ne-/GeV</c:v>
                </c:pt>
              </c:strCache>
            </c:strRef>
          </c:tx>
          <c:spPr>
            <a:ln w="19050" cap="rnd">
              <a:noFill/>
              <a:round/>
            </a:ln>
            <a:effectLst/>
          </c:spPr>
          <c:marker>
            <c:symbol val="circle"/>
            <c:size val="14"/>
            <c:spPr>
              <a:solidFill>
                <a:schemeClr val="accent6"/>
              </a:solidFill>
              <a:ln w="9525">
                <a:solidFill>
                  <a:schemeClr val="accent1"/>
                </a:solidFill>
              </a:ln>
              <a:effectLst/>
            </c:spPr>
          </c:marker>
          <c:dPt>
            <c:idx val="0"/>
            <c:marker>
              <c:symbol val="triangle"/>
              <c:size val="14"/>
              <c:spPr>
                <a:solidFill>
                  <a:schemeClr val="accent6"/>
                </a:solidFill>
                <a:ln w="9525">
                  <a:solidFill>
                    <a:schemeClr val="accent1"/>
                  </a:solidFill>
                </a:ln>
                <a:effectLst/>
              </c:spPr>
            </c:marker>
            <c:bubble3D val="0"/>
            <c:extLst>
              <c:ext xmlns:c16="http://schemas.microsoft.com/office/drawing/2014/chart" uri="{C3380CC4-5D6E-409C-BE32-E72D297353CC}">
                <c16:uniqueId val="{00000000-F30E-4F4F-93D0-499EC9CFC7BE}"/>
              </c:ext>
            </c:extLst>
          </c:dPt>
          <c:dPt>
            <c:idx val="1"/>
            <c:marker>
              <c:symbol val="triangle"/>
              <c:size val="14"/>
              <c:spPr>
                <a:solidFill>
                  <a:schemeClr val="accent6"/>
                </a:solidFill>
                <a:ln w="9525">
                  <a:solidFill>
                    <a:schemeClr val="accent1"/>
                  </a:solidFill>
                </a:ln>
                <a:effectLst/>
              </c:spPr>
            </c:marker>
            <c:bubble3D val="0"/>
            <c:extLst>
              <c:ext xmlns:c16="http://schemas.microsoft.com/office/drawing/2014/chart" uri="{C3380CC4-5D6E-409C-BE32-E72D297353CC}">
                <c16:uniqueId val="{00000001-F30E-4F4F-93D0-499EC9CFC7BE}"/>
              </c:ext>
            </c:extLst>
          </c:dPt>
          <c:dPt>
            <c:idx val="2"/>
            <c:marker>
              <c:symbol val="triangle"/>
              <c:size val="14"/>
              <c:spPr>
                <a:solidFill>
                  <a:schemeClr val="accent6"/>
                </a:solidFill>
                <a:ln w="9525">
                  <a:solidFill>
                    <a:schemeClr val="accent1"/>
                  </a:solidFill>
                </a:ln>
                <a:effectLst/>
              </c:spPr>
            </c:marker>
            <c:bubble3D val="0"/>
            <c:extLst>
              <c:ext xmlns:c16="http://schemas.microsoft.com/office/drawing/2014/chart" uri="{C3380CC4-5D6E-409C-BE32-E72D297353CC}">
                <c16:uniqueId val="{00000002-F30E-4F4F-93D0-499EC9CFC7BE}"/>
              </c:ext>
            </c:extLst>
          </c:dPt>
          <c:dPt>
            <c:idx val="4"/>
            <c:marker>
              <c:symbol val="diamond"/>
              <c:size val="14"/>
              <c:spPr>
                <a:solidFill>
                  <a:schemeClr val="accent6"/>
                </a:solidFill>
                <a:ln w="9525">
                  <a:solidFill>
                    <a:schemeClr val="accent1"/>
                  </a:solidFill>
                </a:ln>
                <a:effectLst/>
              </c:spPr>
            </c:marker>
            <c:bubble3D val="0"/>
            <c:extLst>
              <c:ext xmlns:c16="http://schemas.microsoft.com/office/drawing/2014/chart" uri="{C3380CC4-5D6E-409C-BE32-E72D297353CC}">
                <c16:uniqueId val="{00000003-F30E-4F4F-93D0-499EC9CFC7BE}"/>
              </c:ext>
            </c:extLst>
          </c:dPt>
          <c:dPt>
            <c:idx val="7"/>
            <c:marker>
              <c:symbol val="triangle"/>
              <c:size val="14"/>
              <c:spPr>
                <a:solidFill>
                  <a:srgbClr val="FF0000"/>
                </a:solidFill>
                <a:ln w="9525">
                  <a:solidFill>
                    <a:schemeClr val="accent1"/>
                  </a:solidFill>
                </a:ln>
                <a:effectLst/>
              </c:spPr>
            </c:marker>
            <c:bubble3D val="0"/>
            <c:extLst>
              <c:ext xmlns:c16="http://schemas.microsoft.com/office/drawing/2014/chart" uri="{C3380CC4-5D6E-409C-BE32-E72D297353CC}">
                <c16:uniqueId val="{00000004-F30E-4F4F-93D0-499EC9CFC7BE}"/>
              </c:ext>
            </c:extLst>
          </c:dPt>
          <c:dPt>
            <c:idx val="9"/>
            <c:marker>
              <c:symbol val="diamond"/>
              <c:size val="14"/>
              <c:spPr>
                <a:solidFill>
                  <a:schemeClr val="accent6"/>
                </a:solidFill>
                <a:ln w="9525">
                  <a:solidFill>
                    <a:schemeClr val="accent1"/>
                  </a:solidFill>
                </a:ln>
                <a:effectLst/>
              </c:spPr>
            </c:marker>
            <c:bubble3D val="0"/>
            <c:extLst>
              <c:ext xmlns:c16="http://schemas.microsoft.com/office/drawing/2014/chart" uri="{C3380CC4-5D6E-409C-BE32-E72D297353CC}">
                <c16:uniqueId val="{00000005-F30E-4F4F-93D0-499EC9CFC7BE}"/>
              </c:ext>
            </c:extLst>
          </c:dPt>
          <c:dPt>
            <c:idx val="10"/>
            <c:marker>
              <c:symbol val="circle"/>
              <c:size val="14"/>
              <c:spPr>
                <a:solidFill>
                  <a:schemeClr val="accent6"/>
                </a:solidFill>
                <a:ln w="9525">
                  <a:solidFill>
                    <a:schemeClr val="accent1"/>
                  </a:solidFill>
                </a:ln>
                <a:effectLst/>
              </c:spPr>
            </c:marker>
            <c:bubble3D val="0"/>
            <c:extLst>
              <c:ext xmlns:c16="http://schemas.microsoft.com/office/drawing/2014/chart" uri="{C3380CC4-5D6E-409C-BE32-E72D297353CC}">
                <c16:uniqueId val="{00000006-F30E-4F4F-93D0-499EC9CFC7BE}"/>
              </c:ext>
            </c:extLst>
          </c:dPt>
          <c:dPt>
            <c:idx val="11"/>
            <c:marker>
              <c:symbol val="diamond"/>
              <c:size val="14"/>
              <c:spPr>
                <a:solidFill>
                  <a:schemeClr val="accent6"/>
                </a:solidFill>
                <a:ln w="9525">
                  <a:solidFill>
                    <a:schemeClr val="accent1"/>
                  </a:solidFill>
                </a:ln>
                <a:effectLst/>
              </c:spPr>
            </c:marker>
            <c:bubble3D val="0"/>
            <c:extLst>
              <c:ext xmlns:c16="http://schemas.microsoft.com/office/drawing/2014/chart" uri="{C3380CC4-5D6E-409C-BE32-E72D297353CC}">
                <c16:uniqueId val="{00000007-F30E-4F4F-93D0-499EC9CFC7BE}"/>
              </c:ext>
            </c:extLst>
          </c:dPt>
          <c:dPt>
            <c:idx val="12"/>
            <c:marker>
              <c:symbol val="diamond"/>
              <c:size val="14"/>
              <c:spPr>
                <a:solidFill>
                  <a:schemeClr val="accent2"/>
                </a:solidFill>
                <a:ln w="9525">
                  <a:solidFill>
                    <a:schemeClr val="accent1"/>
                  </a:solidFill>
                </a:ln>
                <a:effectLst/>
              </c:spPr>
            </c:marker>
            <c:bubble3D val="0"/>
            <c:extLst>
              <c:ext xmlns:c16="http://schemas.microsoft.com/office/drawing/2014/chart" uri="{C3380CC4-5D6E-409C-BE32-E72D297353CC}">
                <c16:uniqueId val="{00000008-F30E-4F4F-93D0-499EC9CFC7BE}"/>
              </c:ext>
            </c:extLst>
          </c:dPt>
          <c:dPt>
            <c:idx val="13"/>
            <c:marker>
              <c:symbol val="diamond"/>
              <c:size val="14"/>
              <c:spPr>
                <a:solidFill>
                  <a:schemeClr val="accent2">
                    <a:alpha val="81000"/>
                  </a:schemeClr>
                </a:solidFill>
                <a:ln w="9525">
                  <a:noFill/>
                </a:ln>
                <a:effectLst/>
              </c:spPr>
            </c:marker>
            <c:bubble3D val="0"/>
            <c:extLst>
              <c:ext xmlns:c16="http://schemas.microsoft.com/office/drawing/2014/chart" uri="{C3380CC4-5D6E-409C-BE32-E72D297353CC}">
                <c16:uniqueId val="{00000009-F30E-4F4F-93D0-499EC9CFC7BE}"/>
              </c:ext>
            </c:extLst>
          </c:dPt>
          <c:xVal>
            <c:numRef>
              <c:f>Sheet1!$B$2:$B$15</c:f>
              <c:numCache>
                <c:formatCode>General</c:formatCode>
                <c:ptCount val="14"/>
                <c:pt idx="0">
                  <c:v>8.9999999999999993E-3</c:v>
                </c:pt>
                <c:pt idx="1">
                  <c:v>1.52E-2</c:v>
                </c:pt>
                <c:pt idx="2">
                  <c:v>4.2999999999999997E-2</c:v>
                </c:pt>
                <c:pt idx="3">
                  <c:v>0.125</c:v>
                </c:pt>
                <c:pt idx="4">
                  <c:v>4</c:v>
                </c:pt>
                <c:pt idx="5">
                  <c:v>0.91200000000000003</c:v>
                </c:pt>
                <c:pt idx="6">
                  <c:v>1</c:v>
                </c:pt>
                <c:pt idx="7">
                  <c:v>3.5</c:v>
                </c:pt>
                <c:pt idx="8">
                  <c:v>4</c:v>
                </c:pt>
                <c:pt idx="9">
                  <c:v>13.32</c:v>
                </c:pt>
                <c:pt idx="10">
                  <c:v>27</c:v>
                </c:pt>
                <c:pt idx="11">
                  <c:v>56.32</c:v>
                </c:pt>
                <c:pt idx="12">
                  <c:v>62.9</c:v>
                </c:pt>
                <c:pt idx="13">
                  <c:v>73.260000000000005</c:v>
                </c:pt>
              </c:numCache>
            </c:numRef>
          </c:xVal>
          <c:yVal>
            <c:numRef>
              <c:f>Sheet1!$D$2:$D$15</c:f>
              <c:numCache>
                <c:formatCode>General</c:formatCode>
                <c:ptCount val="14"/>
                <c:pt idx="0">
                  <c:v>7.2999999999999995E-2</c:v>
                </c:pt>
                <c:pt idx="1">
                  <c:v>6.3E-2</c:v>
                </c:pt>
                <c:pt idx="2">
                  <c:v>0.05</c:v>
                </c:pt>
                <c:pt idx="3">
                  <c:v>1.4E-2</c:v>
                </c:pt>
                <c:pt idx="4">
                  <c:v>3.7499999999999999E-2</c:v>
                </c:pt>
                <c:pt idx="5">
                  <c:v>1.2999999999999999E-2</c:v>
                </c:pt>
                <c:pt idx="6">
                  <c:v>0.03</c:v>
                </c:pt>
                <c:pt idx="7">
                  <c:v>0.114</c:v>
                </c:pt>
                <c:pt idx="8">
                  <c:v>2.5000000000000001E-2</c:v>
                </c:pt>
                <c:pt idx="9">
                  <c:v>0.11666666666666665</c:v>
                </c:pt>
                <c:pt idx="10">
                  <c:v>3.5999999999999997E-2</c:v>
                </c:pt>
                <c:pt idx="11">
                  <c:v>0.28000000000000003</c:v>
                </c:pt>
                <c:pt idx="12">
                  <c:v>0</c:v>
                </c:pt>
                <c:pt idx="13">
                  <c:v>0.43</c:v>
                </c:pt>
              </c:numCache>
            </c:numRef>
          </c:yVal>
          <c:smooth val="0"/>
          <c:extLst>
            <c:ext xmlns:c16="http://schemas.microsoft.com/office/drawing/2014/chart" uri="{C3380CC4-5D6E-409C-BE32-E72D297353CC}">
              <c16:uniqueId val="{0000000A-F30E-4F4F-93D0-499EC9CFC7BE}"/>
            </c:ext>
          </c:extLst>
        </c:ser>
        <c:dLbls>
          <c:showLegendKey val="0"/>
          <c:showVal val="0"/>
          <c:showCatName val="0"/>
          <c:showSerName val="0"/>
          <c:showPercent val="0"/>
          <c:showBubbleSize val="0"/>
        </c:dLbls>
        <c:axId val="728712144"/>
        <c:axId val="728713392"/>
      </c:scatterChart>
      <c:valAx>
        <c:axId val="7287121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r>
                  <a:rPr lang="en-US"/>
                  <a:t>e- beam power (kW)</a:t>
                </a:r>
                <a:endParaRPr lang="ja-JP"/>
              </a:p>
            </c:rich>
          </c:tx>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ja-JP"/>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ja-JP"/>
          </a:p>
        </c:txPr>
        <c:crossAx val="728713392"/>
        <c:crosses val="autoZero"/>
        <c:crossBetween val="midCat"/>
      </c:valAx>
      <c:valAx>
        <c:axId val="7287133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r>
                  <a:rPr lang="en-US"/>
                  <a:t>Ne+/Ne-/GeV</a:t>
                </a:r>
                <a:endParaRPr lang="ja-JP"/>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ja-JP"/>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ja-JP"/>
          </a:p>
        </c:txPr>
        <c:crossAx val="728712144"/>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600"/>
      </a:pPr>
      <a:endParaRPr lang="ja-JP"/>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9786" cy="498693"/>
          </a:xfrm>
          <a:prstGeom prst="rect">
            <a:avLst/>
          </a:prstGeom>
        </p:spPr>
        <p:txBody>
          <a:bodyPr vert="horz" lIns="91440" tIns="45720" rIns="91440" bIns="45720" rtlCol="0"/>
          <a:lstStyle>
            <a:lvl1pPr algn="l">
              <a:defRPr sz="1200"/>
            </a:lvl1pPr>
          </a:lstStyle>
          <a:p>
            <a:endParaRPr kumimoji="1" lang="ja-JP" altLang="en-US"/>
          </a:p>
        </p:txBody>
      </p:sp>
      <p:sp>
        <p:nvSpPr>
          <p:cNvPr id="3" name="Date Placeholder 2"/>
          <p:cNvSpPr>
            <a:spLocks noGrp="1"/>
          </p:cNvSpPr>
          <p:nvPr>
            <p:ph type="dt" idx="1"/>
          </p:nvPr>
        </p:nvSpPr>
        <p:spPr>
          <a:xfrm>
            <a:off x="3855839" y="1"/>
            <a:ext cx="2949786" cy="498693"/>
          </a:xfrm>
          <a:prstGeom prst="rect">
            <a:avLst/>
          </a:prstGeom>
        </p:spPr>
        <p:txBody>
          <a:bodyPr vert="horz" lIns="91440" tIns="45720" rIns="91440" bIns="45720" rtlCol="0"/>
          <a:lstStyle>
            <a:lvl1pPr algn="r">
              <a:defRPr sz="1200"/>
            </a:lvl1pPr>
          </a:lstStyle>
          <a:p>
            <a:fld id="{C272FD1B-8103-4D2E-B2B8-F6B4FA21BB42}" type="datetimeFigureOut">
              <a:rPr kumimoji="1" lang="ja-JP" altLang="en-US" smtClean="0"/>
              <a:t>2026/6/6</a:t>
            </a:fld>
            <a:endParaRPr kumimoji="1" lang="ja-JP" altLang="en-US"/>
          </a:p>
        </p:txBody>
      </p:sp>
      <p:sp>
        <p:nvSpPr>
          <p:cNvPr id="4" name="Slide Image Placeholder 3"/>
          <p:cNvSpPr>
            <a:spLocks noGrp="1" noRot="1" noChangeAspect="1"/>
          </p:cNvSpPr>
          <p:nvPr>
            <p:ph type="sldImg" idx="2"/>
          </p:nvPr>
        </p:nvSpPr>
        <p:spPr>
          <a:xfrm>
            <a:off x="423863" y="1243013"/>
            <a:ext cx="5959475" cy="3352800"/>
          </a:xfrm>
          <a:prstGeom prst="rect">
            <a:avLst/>
          </a:prstGeom>
          <a:noFill/>
          <a:ln w="12700">
            <a:solidFill>
              <a:prstClr val="black"/>
            </a:solidFill>
          </a:ln>
        </p:spPr>
        <p:txBody>
          <a:bodyPr vert="horz" lIns="91440" tIns="45720" rIns="91440" bIns="45720" rtlCol="0" anchor="ctr"/>
          <a:lstStyle/>
          <a:p>
            <a:endParaRPr lang="ja-JP" altLang="en-US"/>
          </a:p>
        </p:txBody>
      </p:sp>
      <p:sp>
        <p:nvSpPr>
          <p:cNvPr id="5" name="Notes Placeholder 4"/>
          <p:cNvSpPr>
            <a:spLocks noGrp="1"/>
          </p:cNvSpPr>
          <p:nvPr>
            <p:ph type="body" sz="quarter" idx="3"/>
          </p:nvPr>
        </p:nvSpPr>
        <p:spPr>
          <a:xfrm>
            <a:off x="680720" y="4783307"/>
            <a:ext cx="5445760" cy="3913614"/>
          </a:xfrm>
          <a:prstGeom prst="rect">
            <a:avLst/>
          </a:prstGeom>
        </p:spPr>
        <p:txBody>
          <a:bodyPr vert="horz" lIns="91440" tIns="45720" rIns="91440" bIns="45720" rtlCol="0"/>
          <a:lstStyle/>
          <a:p>
            <a:pPr lvl="0"/>
            <a:r>
              <a:rPr kumimoji="1" lang="en-US" altLang="ja-JP"/>
              <a:t>Click to edit Master text styles</a:t>
            </a:r>
          </a:p>
          <a:p>
            <a:pPr lvl="1"/>
            <a:r>
              <a:rPr kumimoji="1" lang="en-US" altLang="ja-JP"/>
              <a:t>Second level</a:t>
            </a:r>
          </a:p>
          <a:p>
            <a:pPr lvl="2"/>
            <a:r>
              <a:rPr kumimoji="1" lang="en-US" altLang="ja-JP"/>
              <a:t>Third level</a:t>
            </a:r>
          </a:p>
          <a:p>
            <a:pPr lvl="3"/>
            <a:r>
              <a:rPr kumimoji="1" lang="en-US" altLang="ja-JP"/>
              <a:t>Fourth level</a:t>
            </a:r>
          </a:p>
          <a:p>
            <a:pPr lvl="4"/>
            <a:r>
              <a:rPr kumimoji="1" lang="en-US" altLang="ja-JP"/>
              <a:t>Fifth level</a:t>
            </a:r>
            <a:endParaRPr kumimoji="1" lang="ja-JP" altLang="en-US"/>
          </a:p>
        </p:txBody>
      </p:sp>
      <p:sp>
        <p:nvSpPr>
          <p:cNvPr id="6" name="Footer Placeholder 5"/>
          <p:cNvSpPr>
            <a:spLocks noGrp="1"/>
          </p:cNvSpPr>
          <p:nvPr>
            <p:ph type="ftr" sz="quarter" idx="4"/>
          </p:nvPr>
        </p:nvSpPr>
        <p:spPr>
          <a:xfrm>
            <a:off x="0" y="9440648"/>
            <a:ext cx="2949786" cy="498691"/>
          </a:xfrm>
          <a:prstGeom prst="rect">
            <a:avLst/>
          </a:prstGeom>
        </p:spPr>
        <p:txBody>
          <a:bodyPr vert="horz" lIns="91440" tIns="45720" rIns="91440" bIns="45720" rtlCol="0" anchor="b"/>
          <a:lstStyle>
            <a:lvl1pPr algn="l">
              <a:defRPr sz="1200"/>
            </a:lvl1pPr>
          </a:lstStyle>
          <a:p>
            <a:endParaRPr kumimoji="1" lang="ja-JP" altLang="en-US"/>
          </a:p>
        </p:txBody>
      </p:sp>
      <p:sp>
        <p:nvSpPr>
          <p:cNvPr id="7" name="Slide Number Placeholder 6"/>
          <p:cNvSpPr>
            <a:spLocks noGrp="1"/>
          </p:cNvSpPr>
          <p:nvPr>
            <p:ph type="sldNum" sz="quarter" idx="5"/>
          </p:nvPr>
        </p:nvSpPr>
        <p:spPr>
          <a:xfrm>
            <a:off x="3855839" y="9440648"/>
            <a:ext cx="2949786" cy="498691"/>
          </a:xfrm>
          <a:prstGeom prst="rect">
            <a:avLst/>
          </a:prstGeom>
        </p:spPr>
        <p:txBody>
          <a:bodyPr vert="horz" lIns="91440" tIns="45720" rIns="91440" bIns="45720" rtlCol="0" anchor="b"/>
          <a:lstStyle>
            <a:lvl1pPr algn="r">
              <a:defRPr sz="1200"/>
            </a:lvl1pPr>
          </a:lstStyle>
          <a:p>
            <a:fld id="{9848FCD5-2B77-4CDA-9A16-0E7825A18A20}" type="slidenum">
              <a:rPr kumimoji="1" lang="ja-JP" altLang="en-US" smtClean="0"/>
              <a:t>‹#›</a:t>
            </a:fld>
            <a:endParaRPr kumimoji="1" lang="ja-JP" altLang="en-US"/>
          </a:p>
        </p:txBody>
      </p:sp>
    </p:spTree>
    <p:extLst>
      <p:ext uri="{BB962C8B-B14F-4D97-AF65-F5344CB8AC3E}">
        <p14:creationId xmlns:p14="http://schemas.microsoft.com/office/powerpoint/2010/main" val="1983657398"/>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9848FCD5-2B77-4CDA-9A16-0E7825A18A20}" type="slidenum">
              <a:rPr kumimoji="1" lang="ja-JP" altLang="en-US" smtClean="0"/>
              <a:t>2</a:t>
            </a:fld>
            <a:endParaRPr kumimoji="1" lang="ja-JP" altLang="en-US"/>
          </a:p>
        </p:txBody>
      </p:sp>
    </p:spTree>
    <p:extLst>
      <p:ext uri="{BB962C8B-B14F-4D97-AF65-F5344CB8AC3E}">
        <p14:creationId xmlns:p14="http://schemas.microsoft.com/office/powerpoint/2010/main" val="2756926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スライド イメージ プレースホルダー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ノート プレースホルダー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ja-JP" altLang="en-US" dirty="0"/>
          </a:p>
        </p:txBody>
      </p:sp>
      <p:sp>
        <p:nvSpPr>
          <p:cNvPr id="6148" name="スライド番号プレースホルダー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kumimoji="1">
                <a:solidFill>
                  <a:schemeClr val="tx1"/>
                </a:solidFill>
                <a:latin typeface="Arial" panose="020B0604020202020204" pitchFamily="34" charset="0"/>
                <a:ea typeface="ＭＳ Ｐゴシック" panose="020B0600070205080204" pitchFamily="50" charset="-128"/>
              </a:defRPr>
            </a:lvl1pPr>
            <a:lvl2pPr marL="710432" indent="-273243">
              <a:defRPr kumimoji="1">
                <a:solidFill>
                  <a:schemeClr val="tx1"/>
                </a:solidFill>
                <a:latin typeface="Arial" panose="020B0604020202020204" pitchFamily="34" charset="0"/>
                <a:ea typeface="ＭＳ Ｐゴシック" panose="020B0600070205080204" pitchFamily="50" charset="-128"/>
              </a:defRPr>
            </a:lvl2pPr>
            <a:lvl3pPr marL="1092973" indent="-218594">
              <a:defRPr kumimoji="1">
                <a:solidFill>
                  <a:schemeClr val="tx1"/>
                </a:solidFill>
                <a:latin typeface="Arial" panose="020B0604020202020204" pitchFamily="34" charset="0"/>
                <a:ea typeface="ＭＳ Ｐゴシック" panose="020B0600070205080204" pitchFamily="50" charset="-128"/>
              </a:defRPr>
            </a:lvl3pPr>
            <a:lvl4pPr marL="1530161" indent="-218594">
              <a:defRPr kumimoji="1">
                <a:solidFill>
                  <a:schemeClr val="tx1"/>
                </a:solidFill>
                <a:latin typeface="Arial" panose="020B0604020202020204" pitchFamily="34" charset="0"/>
                <a:ea typeface="ＭＳ Ｐゴシック" panose="020B0600070205080204" pitchFamily="50" charset="-128"/>
              </a:defRPr>
            </a:lvl4pPr>
            <a:lvl5pPr marL="1967350" indent="-218594">
              <a:defRPr kumimoji="1">
                <a:solidFill>
                  <a:schemeClr val="tx1"/>
                </a:solidFill>
                <a:latin typeface="Arial" panose="020B0604020202020204" pitchFamily="34" charset="0"/>
                <a:ea typeface="ＭＳ Ｐゴシック" panose="020B0600070205080204" pitchFamily="50" charset="-128"/>
              </a:defRPr>
            </a:lvl5pPr>
            <a:lvl6pPr marL="2404539" indent="-218594"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6pPr>
            <a:lvl7pPr marL="2841728" indent="-218594"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7pPr>
            <a:lvl8pPr marL="3278917" indent="-218594"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8pPr>
            <a:lvl9pPr marL="3716106" indent="-218594"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9pPr>
          </a:lstStyle>
          <a:p>
            <a:fld id="{332207A8-A2A2-41A0-B38A-F87D4042C25B}" type="slidenum">
              <a:rPr lang="ja-JP" altLang="en-US" smtClean="0"/>
              <a:pPr/>
              <a:t>4</a:t>
            </a:fld>
            <a:endParaRPr lang="ja-JP" altLang="en-US"/>
          </a:p>
        </p:txBody>
      </p:sp>
    </p:spTree>
    <p:extLst>
      <p:ext uri="{BB962C8B-B14F-4D97-AF65-F5344CB8AC3E}">
        <p14:creationId xmlns:p14="http://schemas.microsoft.com/office/powerpoint/2010/main" val="314652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 1"/>
          <p:cNvSpPr>
            <a:spLocks noGrp="1" noRot="1" noChangeAspect="1"/>
          </p:cNvSpPr>
          <p:nvPr>
            <p:ph type="sldImg"/>
          </p:nvPr>
        </p:nvSpPr>
        <p:spPr/>
      </p:sp>
      <p:sp>
        <p:nvSpPr>
          <p:cNvPr id="3" name="ノート プレースホルダ 2"/>
          <p:cNvSpPr>
            <a:spLocks noGrp="1"/>
          </p:cNvSpPr>
          <p:nvPr>
            <p:ph type="body" idx="1"/>
          </p:nvPr>
        </p:nvSpPr>
        <p:spPr/>
        <p:txBody>
          <a:bodyPr>
            <a:normAutofit/>
          </a:bodyPr>
          <a:lstStyle/>
          <a:p>
            <a:endParaRPr kumimoji="1" lang="ja-JP" altLang="en-US"/>
          </a:p>
        </p:txBody>
      </p:sp>
      <p:sp>
        <p:nvSpPr>
          <p:cNvPr id="4" name="スライド番号プレースホルダ 3"/>
          <p:cNvSpPr>
            <a:spLocks noGrp="1"/>
          </p:cNvSpPr>
          <p:nvPr>
            <p:ph type="sldNum" sz="quarter" idx="10"/>
          </p:nvPr>
        </p:nvSpPr>
        <p:spPr/>
        <p:txBody>
          <a:bodyPr/>
          <a:lstStyle/>
          <a:p>
            <a:fld id="{B88D45CE-BC48-42C8-9AE8-3DB104827084}" type="slidenum">
              <a:rPr lang="ja-JP" altLang="en-US" smtClean="0">
                <a:solidFill>
                  <a:prstClr val="black"/>
                </a:solidFill>
              </a:rPr>
              <a:pPr/>
              <a:t>5</a:t>
            </a:fld>
            <a:endParaRPr lang="ja-JP" altLang="en-US">
              <a:solidFill>
                <a:prstClr val="black"/>
              </a:solidFill>
            </a:endParaRPr>
          </a:p>
        </p:txBody>
      </p:sp>
    </p:spTree>
    <p:extLst>
      <p:ext uri="{BB962C8B-B14F-4D97-AF65-F5344CB8AC3E}">
        <p14:creationId xmlns:p14="http://schemas.microsoft.com/office/powerpoint/2010/main" val="2347093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9848FCD5-2B77-4CDA-9A16-0E7825A18A20}" type="slidenum">
              <a:rPr kumimoji="1" lang="ja-JP" altLang="en-US" smtClean="0"/>
              <a:t>13</a:t>
            </a:fld>
            <a:endParaRPr kumimoji="1" lang="ja-JP" altLang="en-US"/>
          </a:p>
        </p:txBody>
      </p:sp>
    </p:spTree>
    <p:extLst>
      <p:ext uri="{BB962C8B-B14F-4D97-AF65-F5344CB8AC3E}">
        <p14:creationId xmlns:p14="http://schemas.microsoft.com/office/powerpoint/2010/main" val="1090633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9848FCD5-2B77-4CDA-9A16-0E7825A18A20}" type="slidenum">
              <a:rPr kumimoji="1" lang="ja-JP" altLang="en-US" smtClean="0"/>
              <a:t>17</a:t>
            </a:fld>
            <a:endParaRPr kumimoji="1" lang="ja-JP" altLang="en-US"/>
          </a:p>
        </p:txBody>
      </p:sp>
    </p:spTree>
    <p:extLst>
      <p:ext uri="{BB962C8B-B14F-4D97-AF65-F5344CB8AC3E}">
        <p14:creationId xmlns:p14="http://schemas.microsoft.com/office/powerpoint/2010/main" val="1458638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D46B21C8-0DB3-4E09-93CA-25F9CC6AA170}" type="slidenum">
              <a:rPr kumimoji="1" lang="ja-JP" altLang="en-US" smtClean="0"/>
              <a:pPr/>
              <a:t>26</a:t>
            </a:fld>
            <a:endParaRPr kumimoji="1" lang="ja-JP" altLang="en-US" dirty="0"/>
          </a:p>
        </p:txBody>
      </p:sp>
    </p:spTree>
    <p:extLst>
      <p:ext uri="{BB962C8B-B14F-4D97-AF65-F5344CB8AC3E}">
        <p14:creationId xmlns:p14="http://schemas.microsoft.com/office/powerpoint/2010/main" val="4005826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944813" y="860425"/>
            <a:ext cx="4130675" cy="2324100"/>
          </a:xfrm>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10"/>
          </p:nvPr>
        </p:nvSpPr>
        <p:spPr/>
        <p:txBody>
          <a:bodyPr/>
          <a:lstStyle/>
          <a:p>
            <a:fld id="{FE855BA0-E322-6D4B-9B03-09BCA1480764}" type="slidenum">
              <a:rPr kumimoji="1" lang="ja-JP" altLang="en-US" smtClean="0"/>
              <a:t>30</a:t>
            </a:fld>
            <a:endParaRPr kumimoji="1" lang="ja-JP" altLang="en-US"/>
          </a:p>
        </p:txBody>
      </p:sp>
    </p:spTree>
    <p:extLst>
      <p:ext uri="{BB962C8B-B14F-4D97-AF65-F5344CB8AC3E}">
        <p14:creationId xmlns:p14="http://schemas.microsoft.com/office/powerpoint/2010/main" val="1640314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理由</a:t>
            </a:r>
            <a:r>
              <a:rPr kumimoji="1" lang="ja-JP" altLang="en-US" dirty="0">
                <a:sym typeface="Wingdings" panose="05000000000000000000" pitchFamily="2" charset="2"/>
              </a:rPr>
              <a:t>（仮説）：</a:t>
            </a:r>
            <a:endParaRPr kumimoji="1" lang="en-US" altLang="ja-JP" dirty="0">
              <a:sym typeface="Wingdings" panose="05000000000000000000" pitchFamily="2" charset="2"/>
            </a:endParaRPr>
          </a:p>
          <a:p>
            <a:r>
              <a:rPr kumimoji="1" lang="ja-JP" altLang="en-US" dirty="0">
                <a:sym typeface="Wingdings" panose="05000000000000000000" pitchFamily="2" charset="2"/>
              </a:rPr>
              <a:t>１．従来から実は</a:t>
            </a:r>
            <a:r>
              <a:rPr kumimoji="1" lang="en-US" altLang="ja-JP" dirty="0">
                <a:sym typeface="Wingdings" panose="05000000000000000000" pitchFamily="2" charset="2"/>
              </a:rPr>
              <a:t>Multi-layer</a:t>
            </a:r>
            <a:r>
              <a:rPr kumimoji="1" lang="ja-JP" altLang="en-US" dirty="0">
                <a:sym typeface="Wingdings" panose="05000000000000000000" pitchFamily="2" charset="2"/>
              </a:rPr>
              <a:t>構造</a:t>
            </a:r>
            <a:r>
              <a:rPr kumimoji="1" lang="en-US" altLang="ja-JP" dirty="0">
                <a:sym typeface="Wingdings" panose="05000000000000000000" pitchFamily="2" charset="2"/>
              </a:rPr>
              <a:t>(Nb2O5 , </a:t>
            </a:r>
            <a:r>
              <a:rPr kumimoji="1" lang="en-US" altLang="ja-JP" dirty="0" err="1">
                <a:sym typeface="Wingdings" panose="05000000000000000000" pitchFamily="2" charset="2"/>
              </a:rPr>
              <a:t>NbO</a:t>
            </a:r>
            <a:r>
              <a:rPr kumimoji="1" lang="en-US" altLang="ja-JP" dirty="0">
                <a:sym typeface="Wingdings" panose="05000000000000000000" pitchFamily="2" charset="2"/>
              </a:rPr>
              <a:t>, </a:t>
            </a:r>
            <a:r>
              <a:rPr kumimoji="1" lang="en-US" altLang="ja-JP" dirty="0" err="1">
                <a:sym typeface="Wingdings" panose="05000000000000000000" pitchFamily="2" charset="2"/>
              </a:rPr>
              <a:t>NbH</a:t>
            </a:r>
            <a:r>
              <a:rPr kumimoji="1" lang="en-US" altLang="ja-JP" dirty="0">
                <a:sym typeface="Wingdings" panose="05000000000000000000" pitchFamily="2" charset="2"/>
              </a:rPr>
              <a:t>(</a:t>
            </a:r>
            <a:r>
              <a:rPr kumimoji="1" lang="en-US" altLang="ja-JP" dirty="0" err="1">
                <a:sym typeface="Wingdings" panose="05000000000000000000" pitchFamily="2" charset="2"/>
              </a:rPr>
              <a:t>tc</a:t>
            </a:r>
            <a:r>
              <a:rPr kumimoji="1" lang="en-US" altLang="ja-JP" dirty="0">
                <a:sym typeface="Wingdings" panose="05000000000000000000" pitchFamily="2" charset="2"/>
              </a:rPr>
              <a:t> = 1.4K), Nb(bulk))</a:t>
            </a:r>
            <a:r>
              <a:rPr kumimoji="1" lang="ja-JP" altLang="en-US" dirty="0">
                <a:sym typeface="Wingdings" panose="05000000000000000000" pitchFamily="2" charset="2"/>
              </a:rPr>
              <a:t>になっているのだが、この構造が変わって、従来より</a:t>
            </a:r>
            <a:r>
              <a:rPr kumimoji="1" lang="en-US" altLang="ja-JP" dirty="0">
                <a:sym typeface="Wingdings" panose="05000000000000000000" pitchFamily="2" charset="2"/>
              </a:rPr>
              <a:t>high-Q</a:t>
            </a:r>
            <a:r>
              <a:rPr kumimoji="1" lang="ja-JP" altLang="en-US" dirty="0">
                <a:sym typeface="Wingdings" panose="05000000000000000000" pitchFamily="2" charset="2"/>
              </a:rPr>
              <a:t>が出ているかもしれない。</a:t>
            </a:r>
            <a:r>
              <a:rPr kumimoji="1" lang="en-US" altLang="ja-JP" dirty="0">
                <a:sym typeface="Wingdings" panose="05000000000000000000" pitchFamily="2" charset="2"/>
              </a:rPr>
              <a:t>(</a:t>
            </a:r>
            <a:r>
              <a:rPr kumimoji="1" lang="ja-JP" altLang="en-US" dirty="0">
                <a:sym typeface="Wingdings" panose="05000000000000000000" pitchFamily="2" charset="2"/>
              </a:rPr>
              <a:t>酸化ニオブが</a:t>
            </a:r>
            <a:r>
              <a:rPr kumimoji="1" lang="en-US" altLang="ja-JP" dirty="0">
                <a:sym typeface="Wingdings" panose="05000000000000000000" pitchFamily="2" charset="2"/>
              </a:rPr>
              <a:t>lossy</a:t>
            </a:r>
            <a:r>
              <a:rPr kumimoji="1" lang="ja-JP" altLang="en-US" dirty="0">
                <a:sym typeface="Wingdings" panose="05000000000000000000" pitchFamily="2" charset="2"/>
              </a:rPr>
              <a:t>、</a:t>
            </a:r>
            <a:endParaRPr kumimoji="1" lang="en-US" altLang="ja-JP" dirty="0">
              <a:sym typeface="Wingdings" panose="05000000000000000000" pitchFamily="2" charset="2"/>
            </a:endParaRPr>
          </a:p>
          <a:p>
            <a:r>
              <a:rPr kumimoji="1" lang="en-US" altLang="ja-JP" dirty="0">
                <a:sym typeface="Wingdings" panose="05000000000000000000" pitchFamily="2" charset="2"/>
              </a:rPr>
              <a:t>2.  </a:t>
            </a:r>
            <a:r>
              <a:rPr kumimoji="1" lang="ja-JP" altLang="en-US" dirty="0">
                <a:sym typeface="Wingdings" panose="05000000000000000000" pitchFamily="2" charset="2"/>
              </a:rPr>
              <a:t>空洞側の処理で</a:t>
            </a:r>
            <a:r>
              <a:rPr kumimoji="1" lang="en-US" altLang="ja-JP" dirty="0">
                <a:sym typeface="Wingdings" panose="05000000000000000000" pitchFamily="2" charset="2"/>
              </a:rPr>
              <a:t>n-doping</a:t>
            </a:r>
            <a:r>
              <a:rPr kumimoji="1" lang="ja-JP" altLang="en-US" dirty="0">
                <a:sym typeface="Wingdings" panose="05000000000000000000" pitchFamily="2" charset="2"/>
              </a:rPr>
              <a:t>の場合は窒素の拡散で</a:t>
            </a:r>
            <a:r>
              <a:rPr kumimoji="1" lang="en-US" altLang="ja-JP" dirty="0">
                <a:sym typeface="Wingdings" panose="05000000000000000000" pitchFamily="2" charset="2"/>
              </a:rPr>
              <a:t>dirty</a:t>
            </a:r>
            <a:r>
              <a:rPr kumimoji="1" lang="ja-JP" altLang="en-US" dirty="0">
                <a:sym typeface="Wingdings" panose="05000000000000000000" pitchFamily="2" charset="2"/>
              </a:rPr>
              <a:t>にしている。 </a:t>
            </a:r>
            <a:r>
              <a:rPr kumimoji="1" lang="en-US" altLang="ja-JP" dirty="0">
                <a:sym typeface="Wingdings" panose="05000000000000000000" pitchFamily="2" charset="2"/>
              </a:rPr>
              <a:t> furnace baking</a:t>
            </a:r>
            <a:r>
              <a:rPr kumimoji="1" lang="ja-JP" altLang="en-US" dirty="0">
                <a:sym typeface="Wingdings" panose="05000000000000000000" pitchFamily="2" charset="2"/>
              </a:rPr>
              <a:t>では酸素に置き換えている。これで</a:t>
            </a:r>
            <a:r>
              <a:rPr kumimoji="1" lang="en-US" altLang="ja-JP" dirty="0">
                <a:sym typeface="Wingdings" panose="05000000000000000000" pitchFamily="2" charset="2"/>
              </a:rPr>
              <a:t>N-doping</a:t>
            </a:r>
            <a:r>
              <a:rPr kumimoji="1" lang="ja-JP" altLang="en-US" dirty="0">
                <a:sym typeface="Wingdings" panose="05000000000000000000" pitchFamily="2" charset="2"/>
              </a:rPr>
              <a:t>と同等の</a:t>
            </a:r>
            <a:r>
              <a:rPr kumimoji="1" lang="en-US" altLang="ja-JP" dirty="0">
                <a:sym typeface="Wingdings" panose="05000000000000000000" pitchFamily="2" charset="2"/>
              </a:rPr>
              <a:t>High-Q</a:t>
            </a:r>
            <a:r>
              <a:rPr kumimoji="1" lang="ja-JP" altLang="en-US" dirty="0">
                <a:sym typeface="Wingdings" panose="05000000000000000000" pitchFamily="2" charset="2"/>
              </a:rPr>
              <a:t>が出ているのではないか？</a:t>
            </a:r>
            <a:endParaRPr kumimoji="1" lang="ja-JP" altLang="en-US" dirty="0"/>
          </a:p>
        </p:txBody>
      </p:sp>
      <p:sp>
        <p:nvSpPr>
          <p:cNvPr id="4" name="スライド番号プレースホルダー 3"/>
          <p:cNvSpPr>
            <a:spLocks noGrp="1"/>
          </p:cNvSpPr>
          <p:nvPr>
            <p:ph type="sldNum" sz="quarter" idx="5"/>
          </p:nvPr>
        </p:nvSpPr>
        <p:spPr/>
        <p:txBody>
          <a:bodyPr/>
          <a:lstStyle/>
          <a:p>
            <a:pPr>
              <a:defRPr/>
            </a:pPr>
            <a:fld id="{00424432-7284-4250-B000-67FD42139B4A}" type="slidenum">
              <a:rPr lang="ja-JP" altLang="en-US" smtClean="0"/>
              <a:pPr>
                <a:defRPr/>
              </a:pPr>
              <a:t>31</a:t>
            </a:fld>
            <a:endParaRPr lang="ja-JP" altLang="en-US"/>
          </a:p>
        </p:txBody>
      </p:sp>
    </p:spTree>
    <p:extLst>
      <p:ext uri="{BB962C8B-B14F-4D97-AF65-F5344CB8AC3E}">
        <p14:creationId xmlns:p14="http://schemas.microsoft.com/office/powerpoint/2010/main" val="2656662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9063" y="758825"/>
            <a:ext cx="6732587" cy="3786188"/>
          </a:xfrm>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10"/>
          </p:nvPr>
        </p:nvSpPr>
        <p:spPr/>
        <p:txBody>
          <a:bodyPr/>
          <a:lstStyle/>
          <a:p>
            <a:pPr defTabSz="461478">
              <a:defRPr/>
            </a:pPr>
            <a:fld id="{D8F323B9-74E9-4E07-907A-A9B91B4945BF}" type="slidenum">
              <a:rPr kumimoji="1" lang="ja-JP" altLang="en-US">
                <a:solidFill>
                  <a:prstClr val="black"/>
                </a:solidFill>
                <a:latin typeface="Calibri"/>
                <a:ea typeface="Arial Unicode MS" panose="020B0604020202020204"/>
              </a:rPr>
              <a:pPr defTabSz="461478">
                <a:defRPr/>
              </a:pPr>
              <a:t>37</a:t>
            </a:fld>
            <a:endParaRPr kumimoji="1" lang="ja-JP" altLang="en-US" dirty="0">
              <a:solidFill>
                <a:prstClr val="black"/>
              </a:solidFill>
              <a:latin typeface="Calibri"/>
              <a:ea typeface="Arial Unicode MS" panose="020B0604020202020204"/>
            </a:endParaRPr>
          </a:p>
        </p:txBody>
      </p:sp>
    </p:spTree>
    <p:extLst>
      <p:ext uri="{BB962C8B-B14F-4D97-AF65-F5344CB8AC3E}">
        <p14:creationId xmlns:p14="http://schemas.microsoft.com/office/powerpoint/2010/main" val="106144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9848FCD5-2B77-4CDA-9A16-0E7825A18A20}" type="slidenum">
              <a:rPr kumimoji="1" lang="ja-JP" altLang="en-US" smtClean="0"/>
              <a:t>47</a:t>
            </a:fld>
            <a:endParaRPr kumimoji="1" lang="ja-JP" altLang="en-US"/>
          </a:p>
        </p:txBody>
      </p:sp>
    </p:spTree>
    <p:extLst>
      <p:ext uri="{BB962C8B-B14F-4D97-AF65-F5344CB8AC3E}">
        <p14:creationId xmlns:p14="http://schemas.microsoft.com/office/powerpoint/2010/main" val="1759132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E507C-B01E-10F7-6096-186583C10A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9A6F95-3136-4632-2768-5D38B4D3CF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628507-E3E3-9491-A83B-1C51D97CD3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AD3A9E-2A80-6E48-F902-09384EBB5187}"/>
              </a:ext>
            </a:extLst>
          </p:cNvPr>
          <p:cNvSpPr>
            <a:spLocks noGrp="1"/>
          </p:cNvSpPr>
          <p:nvPr>
            <p:ph type="sldNum" sz="quarter" idx="5"/>
          </p:nvPr>
        </p:nvSpPr>
        <p:spPr/>
        <p:txBody>
          <a:bodyPr/>
          <a:lstStyle/>
          <a:p>
            <a:fld id="{8CB0EE9E-52B8-AA4F-8DD5-ED0FB4E5CBCC}" type="slidenum">
              <a:rPr lang="en-US" smtClean="0"/>
              <a:t>48</a:t>
            </a:fld>
            <a:endParaRPr lang="en-US"/>
          </a:p>
        </p:txBody>
      </p:sp>
    </p:spTree>
    <p:extLst>
      <p:ext uri="{BB962C8B-B14F-4D97-AF65-F5344CB8AC3E}">
        <p14:creationId xmlns:p14="http://schemas.microsoft.com/office/powerpoint/2010/main" val="1214654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C6C5BDF1-BB3B-1E41-99E5-FE90AB362078}" type="slidenum">
              <a:rPr kumimoji="1" lang="ja-JP" altLang="en-US" smtClean="0"/>
              <a:t>54</a:t>
            </a:fld>
            <a:endParaRPr kumimoji="1" lang="ja-JP" altLang="en-US" dirty="0"/>
          </a:p>
        </p:txBody>
      </p:sp>
    </p:spTree>
    <p:extLst>
      <p:ext uri="{BB962C8B-B14F-4D97-AF65-F5344CB8AC3E}">
        <p14:creationId xmlns:p14="http://schemas.microsoft.com/office/powerpoint/2010/main" val="38957827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9848FCD5-2B77-4CDA-9A16-0E7825A18A20}" type="slidenum">
              <a:rPr kumimoji="1" lang="ja-JP" altLang="en-US" smtClean="0"/>
              <a:pPr/>
              <a:t>63</a:t>
            </a:fld>
            <a:endParaRPr kumimoji="1" lang="ja-JP" altLang="en-US" dirty="0"/>
          </a:p>
        </p:txBody>
      </p:sp>
    </p:spTree>
    <p:extLst>
      <p:ext uri="{BB962C8B-B14F-4D97-AF65-F5344CB8AC3E}">
        <p14:creationId xmlns:p14="http://schemas.microsoft.com/office/powerpoint/2010/main" val="2179512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 1"/>
          <p:cNvSpPr>
            <a:spLocks noGrp="1" noRot="1" noChangeAspect="1"/>
          </p:cNvSpPr>
          <p:nvPr>
            <p:ph type="sldImg"/>
          </p:nvPr>
        </p:nvSpPr>
        <p:spPr/>
      </p:sp>
      <p:sp>
        <p:nvSpPr>
          <p:cNvPr id="3" name="ノート プレースホルダ 2"/>
          <p:cNvSpPr>
            <a:spLocks noGrp="1"/>
          </p:cNvSpPr>
          <p:nvPr>
            <p:ph type="body" idx="1"/>
          </p:nvPr>
        </p:nvSpPr>
        <p:spPr/>
        <p:txBody>
          <a:bodyPr>
            <a:normAutofit/>
          </a:bodyPr>
          <a:lstStyle/>
          <a:p>
            <a:endParaRPr kumimoji="1" lang="ja-JP" altLang="en-US"/>
          </a:p>
        </p:txBody>
      </p:sp>
      <p:sp>
        <p:nvSpPr>
          <p:cNvPr id="4" name="スライド番号プレースホルダ 3"/>
          <p:cNvSpPr>
            <a:spLocks noGrp="1"/>
          </p:cNvSpPr>
          <p:nvPr>
            <p:ph type="sldNum" sz="quarter" idx="10"/>
          </p:nvPr>
        </p:nvSpPr>
        <p:spPr/>
        <p:txBody>
          <a:bodyPr/>
          <a:lstStyle/>
          <a:p>
            <a:fld id="{B88D45CE-BC48-42C8-9AE8-3DB104827084}" type="slidenum">
              <a:rPr lang="ja-JP" altLang="en-US" smtClean="0">
                <a:solidFill>
                  <a:prstClr val="black"/>
                </a:solidFill>
              </a:rPr>
              <a:pPr/>
              <a:t>65</a:t>
            </a:fld>
            <a:endParaRPr lang="ja-JP" altLang="en-US">
              <a:solidFill>
                <a:prstClr val="black"/>
              </a:solidFill>
            </a:endParaRPr>
          </a:p>
        </p:txBody>
      </p:sp>
    </p:spTree>
    <p:extLst>
      <p:ext uri="{BB962C8B-B14F-4D97-AF65-F5344CB8AC3E}">
        <p14:creationId xmlns:p14="http://schemas.microsoft.com/office/powerpoint/2010/main" val="3894529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ltLang="ja-JP"/>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ja-JP" dirty="0"/>
              <a:t>Click to edit Master subtitle style</a:t>
            </a:r>
            <a:endParaRPr lang="en-US" dirty="0"/>
          </a:p>
        </p:txBody>
      </p:sp>
      <p:sp>
        <p:nvSpPr>
          <p:cNvPr id="10" name="Date Placeholder 3">
            <a:extLst>
              <a:ext uri="{FF2B5EF4-FFF2-40B4-BE49-F238E27FC236}">
                <a16:creationId xmlns:a16="http://schemas.microsoft.com/office/drawing/2014/main" id="{A3AEF057-80C9-4608-B16D-388BCDBF416F}"/>
              </a:ext>
            </a:extLst>
          </p:cNvPr>
          <p:cNvSpPr>
            <a:spLocks noGrp="1"/>
          </p:cNvSpPr>
          <p:nvPr>
            <p:ph type="dt" sz="half" idx="2"/>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
        <p:nvSpPr>
          <p:cNvPr id="11" name="Footer Placeholder 4">
            <a:extLst>
              <a:ext uri="{FF2B5EF4-FFF2-40B4-BE49-F238E27FC236}">
                <a16:creationId xmlns:a16="http://schemas.microsoft.com/office/drawing/2014/main" id="{78F9F536-F701-4951-BCB9-6C6F94FDFB41}"/>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12" name="Slide Number Placeholder 5">
            <a:extLst>
              <a:ext uri="{FF2B5EF4-FFF2-40B4-BE49-F238E27FC236}">
                <a16:creationId xmlns:a16="http://schemas.microsoft.com/office/drawing/2014/main" id="{3B8B18CA-0BB9-4C11-BF9E-AD2979E620C4}"/>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61101" y="291210"/>
            <a:ext cx="7699768" cy="1215114"/>
          </a:xfrm>
        </p:spPr>
        <p:txBody>
          <a:bodyPr/>
          <a:lstStyle>
            <a:lvl1pPr>
              <a:defRPr>
                <a:solidFill>
                  <a:srgbClr val="1D50A1"/>
                </a:solidFill>
              </a:defRPr>
            </a:lvl1pPr>
          </a:lstStyle>
          <a:p>
            <a:r>
              <a:rPr lang="en-US" altLang="ja-JP" dirty="0"/>
              <a:t>Click to edit Master title style</a:t>
            </a:r>
            <a:endParaRPr lang="en-US" dirty="0"/>
          </a:p>
        </p:txBody>
      </p:sp>
      <p:sp>
        <p:nvSpPr>
          <p:cNvPr id="3" name="Content Placeholder 2"/>
          <p:cNvSpPr>
            <a:spLocks noGrp="1"/>
          </p:cNvSpPr>
          <p:nvPr>
            <p:ph idx="1"/>
          </p:nvPr>
        </p:nvSpPr>
        <p:spPr>
          <a:xfrm>
            <a:off x="384569" y="1595832"/>
            <a:ext cx="11397795" cy="4671010"/>
          </a:xfrm>
        </p:spPr>
        <p:txBody>
          <a:bodyPr/>
          <a:lstStyle>
            <a:lvl1pPr>
              <a:defRPr>
                <a:solidFill>
                  <a:srgbClr val="1D50A1"/>
                </a:solidFill>
              </a:defRPr>
            </a:lvl1pPr>
            <a:lvl2pPr>
              <a:defRPr>
                <a:solidFill>
                  <a:srgbClr val="1D50A1"/>
                </a:solidFill>
              </a:defRPr>
            </a:lvl2pPr>
            <a:lvl3pPr>
              <a:defRPr>
                <a:solidFill>
                  <a:srgbClr val="1D50A1"/>
                </a:solidFill>
              </a:defRPr>
            </a:lvl3pPr>
            <a:lvl4pPr>
              <a:defRPr>
                <a:solidFill>
                  <a:srgbClr val="1D50A1"/>
                </a:solidFill>
              </a:defRPr>
            </a:lvl4pPr>
            <a:lvl5pPr>
              <a:defRPr>
                <a:solidFill>
                  <a:srgbClr val="1D50A1"/>
                </a:solidFill>
              </a:defRPr>
            </a:lvl5p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sp>
        <p:nvSpPr>
          <p:cNvPr id="7" name="Date Placeholder 3">
            <a:extLst>
              <a:ext uri="{FF2B5EF4-FFF2-40B4-BE49-F238E27FC236}">
                <a16:creationId xmlns:a16="http://schemas.microsoft.com/office/drawing/2014/main" id="{8E6C49D2-B768-45B5-82C7-5783C355439D}"/>
              </a:ext>
            </a:extLst>
          </p:cNvPr>
          <p:cNvSpPr>
            <a:spLocks noGrp="1"/>
          </p:cNvSpPr>
          <p:nvPr>
            <p:ph type="dt" sz="half" idx="2"/>
          </p:nvPr>
        </p:nvSpPr>
        <p:spPr>
          <a:xfrm>
            <a:off x="1618061"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
        <p:nvSpPr>
          <p:cNvPr id="8" name="Footer Placeholder 4">
            <a:extLst>
              <a:ext uri="{FF2B5EF4-FFF2-40B4-BE49-F238E27FC236}">
                <a16:creationId xmlns:a16="http://schemas.microsoft.com/office/drawing/2014/main" id="{E76915AD-03D4-4732-A51D-2978E46F1AFD}"/>
              </a:ext>
            </a:extLst>
          </p:cNvPr>
          <p:cNvSpPr>
            <a:spLocks noGrp="1"/>
          </p:cNvSpPr>
          <p:nvPr>
            <p:ph type="ftr" sz="quarter" idx="3"/>
          </p:nvPr>
        </p:nvSpPr>
        <p:spPr>
          <a:xfrm>
            <a:off x="4472988" y="6356350"/>
            <a:ext cx="6880811"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9" name="Slide Number Placeholder 5">
            <a:extLst>
              <a:ext uri="{FF2B5EF4-FFF2-40B4-BE49-F238E27FC236}">
                <a16:creationId xmlns:a16="http://schemas.microsoft.com/office/drawing/2014/main" id="{B5466798-AB9E-42BB-BF1D-95A152C5AA38}"/>
              </a:ext>
            </a:extLst>
          </p:cNvPr>
          <p:cNvSpPr>
            <a:spLocks noGrp="1"/>
          </p:cNvSpPr>
          <p:nvPr>
            <p:ph type="sldNum" sz="quarter" idx="4"/>
          </p:nvPr>
        </p:nvSpPr>
        <p:spPr>
          <a:xfrm>
            <a:off x="11436536" y="6354658"/>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solidFill>
                  <a:srgbClr val="1D50A1"/>
                </a:solidFill>
              </a:defRPr>
            </a:lvl1pPr>
          </a:lstStyle>
          <a:p>
            <a:r>
              <a:rPr lang="en-US" altLang="ja-JP"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rgbClr val="1D50A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ja-JP" dirty="0"/>
              <a:t>Click to edit Master text styles</a:t>
            </a:r>
          </a:p>
        </p:txBody>
      </p:sp>
      <p:sp>
        <p:nvSpPr>
          <p:cNvPr id="10" name="Footer Placeholder 4">
            <a:extLst>
              <a:ext uri="{FF2B5EF4-FFF2-40B4-BE49-F238E27FC236}">
                <a16:creationId xmlns:a16="http://schemas.microsoft.com/office/drawing/2014/main" id="{7538FC61-1EC9-4BC0-A5D1-AF31EE230628}"/>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11" name="Slide Number Placeholder 5">
            <a:extLst>
              <a:ext uri="{FF2B5EF4-FFF2-40B4-BE49-F238E27FC236}">
                <a16:creationId xmlns:a16="http://schemas.microsoft.com/office/drawing/2014/main" id="{B57A3908-8832-4F58-86EA-72FE4C34FBE9}"/>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12" name="Date Placeholder 3">
            <a:extLst>
              <a:ext uri="{FF2B5EF4-FFF2-40B4-BE49-F238E27FC236}">
                <a16:creationId xmlns:a16="http://schemas.microsoft.com/office/drawing/2014/main" id="{124C1486-B79E-4E04-8D5A-CA37ED002C69}"/>
              </a:ext>
            </a:extLst>
          </p:cNvPr>
          <p:cNvSpPr>
            <a:spLocks noGrp="1"/>
          </p:cNvSpPr>
          <p:nvPr>
            <p:ph type="dt" sz="half" idx="2"/>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1D50A1"/>
                </a:solidFill>
              </a:defRPr>
            </a:lvl1pPr>
          </a:lstStyle>
          <a:p>
            <a:r>
              <a:rPr lang="en-US" altLang="ja-JP"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lvl1pPr>
              <a:defRPr>
                <a:solidFill>
                  <a:srgbClr val="1D50A1"/>
                </a:solidFill>
              </a:defRPr>
            </a:lvl1pPr>
            <a:lvl2pPr>
              <a:defRPr>
                <a:solidFill>
                  <a:srgbClr val="1D50A1"/>
                </a:solidFill>
              </a:defRPr>
            </a:lvl2pPr>
            <a:lvl3pPr>
              <a:defRPr>
                <a:solidFill>
                  <a:srgbClr val="1D50A1"/>
                </a:solidFill>
              </a:defRPr>
            </a:lvl3pPr>
            <a:lvl4pPr>
              <a:defRPr>
                <a:solidFill>
                  <a:srgbClr val="1D50A1"/>
                </a:solidFill>
              </a:defRPr>
            </a:lvl4pPr>
            <a:lvl5pPr>
              <a:defRPr>
                <a:solidFill>
                  <a:srgbClr val="1D50A1"/>
                </a:solidFill>
              </a:defRPr>
            </a:lvl5p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lvl1pPr>
              <a:defRPr>
                <a:solidFill>
                  <a:srgbClr val="1D50A1"/>
                </a:solidFill>
              </a:defRPr>
            </a:lvl1pPr>
            <a:lvl2pPr>
              <a:defRPr>
                <a:solidFill>
                  <a:srgbClr val="1D50A1"/>
                </a:solidFill>
              </a:defRPr>
            </a:lvl2pPr>
            <a:lvl3pPr>
              <a:defRPr>
                <a:solidFill>
                  <a:srgbClr val="1D50A1"/>
                </a:solidFill>
              </a:defRPr>
            </a:lvl3pPr>
            <a:lvl4pPr>
              <a:defRPr>
                <a:solidFill>
                  <a:srgbClr val="1D50A1"/>
                </a:solidFill>
              </a:defRPr>
            </a:lvl4pPr>
            <a:lvl5pPr>
              <a:defRPr>
                <a:solidFill>
                  <a:srgbClr val="1D50A1"/>
                </a:solidFill>
              </a:defRPr>
            </a:lvl5p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sp>
        <p:nvSpPr>
          <p:cNvPr id="9" name="Footer Placeholder 4">
            <a:extLst>
              <a:ext uri="{FF2B5EF4-FFF2-40B4-BE49-F238E27FC236}">
                <a16:creationId xmlns:a16="http://schemas.microsoft.com/office/drawing/2014/main" id="{7A9C7CC5-3D7C-45D3-9C90-A2A87E645480}"/>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10" name="Slide Number Placeholder 5">
            <a:extLst>
              <a:ext uri="{FF2B5EF4-FFF2-40B4-BE49-F238E27FC236}">
                <a16:creationId xmlns:a16="http://schemas.microsoft.com/office/drawing/2014/main" id="{324FF08C-28BB-4C24-A1FB-6BBBBBCC151A}"/>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11" name="Date Placeholder 3">
            <a:extLst>
              <a:ext uri="{FF2B5EF4-FFF2-40B4-BE49-F238E27FC236}">
                <a16:creationId xmlns:a16="http://schemas.microsoft.com/office/drawing/2014/main" id="{AB9DE162-3E60-4AF4-915B-2985FF3C4FC7}"/>
              </a:ext>
            </a:extLst>
          </p:cNvPr>
          <p:cNvSpPr>
            <a:spLocks noGrp="1"/>
          </p:cNvSpPr>
          <p:nvPr>
            <p:ph type="dt" sz="half" idx="10"/>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lvl1pPr>
              <a:defRPr>
                <a:solidFill>
                  <a:srgbClr val="1D50A1"/>
                </a:solidFill>
              </a:defRPr>
            </a:lvl1pPr>
          </a:lstStyle>
          <a:p>
            <a:r>
              <a:rPr lang="en-US" altLang="ja-JP"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solidFill>
                  <a:srgbClr val="1D50A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ja-JP"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lvl1pPr>
              <a:defRPr>
                <a:solidFill>
                  <a:srgbClr val="1D50A1"/>
                </a:solidFill>
              </a:defRPr>
            </a:lvl1pPr>
            <a:lvl2pPr>
              <a:defRPr>
                <a:solidFill>
                  <a:srgbClr val="1D50A1"/>
                </a:solidFill>
              </a:defRPr>
            </a:lvl2pPr>
            <a:lvl3pPr>
              <a:defRPr>
                <a:solidFill>
                  <a:srgbClr val="1D50A1"/>
                </a:solidFill>
              </a:defRPr>
            </a:lvl3pPr>
            <a:lvl4pPr>
              <a:defRPr>
                <a:solidFill>
                  <a:srgbClr val="1D50A1"/>
                </a:solidFill>
              </a:defRPr>
            </a:lvl4pPr>
            <a:lvl5pPr>
              <a:defRPr>
                <a:solidFill>
                  <a:srgbClr val="1D50A1"/>
                </a:solidFill>
              </a:defRPr>
            </a:lvl5p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solidFill>
                  <a:srgbClr val="1D50A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ja-JP"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lvl1pPr>
              <a:defRPr>
                <a:solidFill>
                  <a:srgbClr val="1D50A1"/>
                </a:solidFill>
              </a:defRPr>
            </a:lvl1pPr>
            <a:lvl2pPr>
              <a:defRPr>
                <a:solidFill>
                  <a:srgbClr val="1D50A1"/>
                </a:solidFill>
              </a:defRPr>
            </a:lvl2pPr>
            <a:lvl3pPr>
              <a:defRPr>
                <a:solidFill>
                  <a:srgbClr val="1D50A1"/>
                </a:solidFill>
              </a:defRPr>
            </a:lvl3pPr>
            <a:lvl4pPr>
              <a:defRPr>
                <a:solidFill>
                  <a:srgbClr val="1D50A1"/>
                </a:solidFill>
              </a:defRPr>
            </a:lvl4pPr>
            <a:lvl5pPr>
              <a:defRPr>
                <a:solidFill>
                  <a:srgbClr val="1D50A1"/>
                </a:solidFill>
              </a:defRPr>
            </a:lvl5p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sp>
        <p:nvSpPr>
          <p:cNvPr id="11" name="Footer Placeholder 4">
            <a:extLst>
              <a:ext uri="{FF2B5EF4-FFF2-40B4-BE49-F238E27FC236}">
                <a16:creationId xmlns:a16="http://schemas.microsoft.com/office/drawing/2014/main" id="{625264B7-E440-49D2-AF5C-8A699A8F8092}"/>
              </a:ext>
            </a:extLst>
          </p:cNvPr>
          <p:cNvSpPr>
            <a:spLocks noGrp="1"/>
          </p:cNvSpPr>
          <p:nvPr>
            <p:ph type="ftr" sz="quarter" idx="11"/>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12" name="Slide Number Placeholder 5">
            <a:extLst>
              <a:ext uri="{FF2B5EF4-FFF2-40B4-BE49-F238E27FC236}">
                <a16:creationId xmlns:a16="http://schemas.microsoft.com/office/drawing/2014/main" id="{4ECC2BF5-011F-4586-80B8-15AD6530D41B}"/>
              </a:ext>
            </a:extLst>
          </p:cNvPr>
          <p:cNvSpPr>
            <a:spLocks noGrp="1"/>
          </p:cNvSpPr>
          <p:nvPr>
            <p:ph type="sldNum" sz="quarter" idx="12"/>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13" name="Date Placeholder 3">
            <a:extLst>
              <a:ext uri="{FF2B5EF4-FFF2-40B4-BE49-F238E27FC236}">
                <a16:creationId xmlns:a16="http://schemas.microsoft.com/office/drawing/2014/main" id="{4D4E5174-E206-4BD1-957B-D1A1DB85A39B}"/>
              </a:ext>
            </a:extLst>
          </p:cNvPr>
          <p:cNvSpPr>
            <a:spLocks noGrp="1"/>
          </p:cNvSpPr>
          <p:nvPr>
            <p:ph type="dt" sz="half" idx="13"/>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1D50A1"/>
                </a:solidFill>
              </a:defRPr>
            </a:lvl1pPr>
          </a:lstStyle>
          <a:p>
            <a:r>
              <a:rPr lang="en-US" altLang="ja-JP" dirty="0"/>
              <a:t>Click to edit Master title style</a:t>
            </a:r>
            <a:endParaRPr lang="en-US" dirty="0"/>
          </a:p>
        </p:txBody>
      </p:sp>
      <p:sp>
        <p:nvSpPr>
          <p:cNvPr id="7" name="Footer Placeholder 4">
            <a:extLst>
              <a:ext uri="{FF2B5EF4-FFF2-40B4-BE49-F238E27FC236}">
                <a16:creationId xmlns:a16="http://schemas.microsoft.com/office/drawing/2014/main" id="{F8ABBF98-260C-4D92-85B5-9BAB7F2BFF0F}"/>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8" name="Slide Number Placeholder 5">
            <a:extLst>
              <a:ext uri="{FF2B5EF4-FFF2-40B4-BE49-F238E27FC236}">
                <a16:creationId xmlns:a16="http://schemas.microsoft.com/office/drawing/2014/main" id="{69320617-6FE9-49B6-AD8B-DA3E5F86882F}"/>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9" name="Date Placeholder 3">
            <a:extLst>
              <a:ext uri="{FF2B5EF4-FFF2-40B4-BE49-F238E27FC236}">
                <a16:creationId xmlns:a16="http://schemas.microsoft.com/office/drawing/2014/main" id="{FD622247-6132-4697-A5EC-41A7684813AC}"/>
              </a:ext>
            </a:extLst>
          </p:cNvPr>
          <p:cNvSpPr>
            <a:spLocks noGrp="1"/>
          </p:cNvSpPr>
          <p:nvPr>
            <p:ph type="dt" sz="half" idx="2"/>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CFD31073-5F42-4238-AA33-E5C65276C5C9}"/>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7" name="Slide Number Placeholder 5">
            <a:extLst>
              <a:ext uri="{FF2B5EF4-FFF2-40B4-BE49-F238E27FC236}">
                <a16:creationId xmlns:a16="http://schemas.microsoft.com/office/drawing/2014/main" id="{6561B24D-50D9-4742-9103-E7C6414E2F44}"/>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8" name="Date Placeholder 3">
            <a:extLst>
              <a:ext uri="{FF2B5EF4-FFF2-40B4-BE49-F238E27FC236}">
                <a16:creationId xmlns:a16="http://schemas.microsoft.com/office/drawing/2014/main" id="{A8D217AB-9441-4952-A158-3F3CE317D67F}"/>
              </a:ext>
            </a:extLst>
          </p:cNvPr>
          <p:cNvSpPr>
            <a:spLocks noGrp="1"/>
          </p:cNvSpPr>
          <p:nvPr>
            <p:ph type="dt" sz="half" idx="2"/>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rgbClr val="1D50A1"/>
                </a:solidFill>
              </a:defRPr>
            </a:lvl1pPr>
          </a:lstStyle>
          <a:p>
            <a:r>
              <a:rPr lang="en-US" altLang="ja-JP"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solidFill>
                  <a:srgbClr val="1D50A1"/>
                </a:solidFill>
              </a:defRPr>
            </a:lvl1pPr>
            <a:lvl2pPr>
              <a:defRPr sz="2800">
                <a:solidFill>
                  <a:srgbClr val="1D50A1"/>
                </a:solidFill>
              </a:defRPr>
            </a:lvl2pPr>
            <a:lvl3pPr>
              <a:defRPr sz="2400">
                <a:solidFill>
                  <a:srgbClr val="1D50A1"/>
                </a:solidFill>
              </a:defRPr>
            </a:lvl3pPr>
            <a:lvl4pPr>
              <a:defRPr sz="2000">
                <a:solidFill>
                  <a:srgbClr val="1D50A1"/>
                </a:solidFill>
              </a:defRPr>
            </a:lvl4pPr>
            <a:lvl5pPr>
              <a:defRPr sz="2000">
                <a:solidFill>
                  <a:srgbClr val="1D50A1"/>
                </a:solidFill>
              </a:defRPr>
            </a:lvl5pPr>
            <a:lvl6pPr>
              <a:defRPr sz="2000"/>
            </a:lvl6pPr>
            <a:lvl7pPr>
              <a:defRPr sz="2000"/>
            </a:lvl7pPr>
            <a:lvl8pPr>
              <a:defRPr sz="2000"/>
            </a:lvl8pPr>
            <a:lvl9pPr>
              <a:defRPr sz="2000"/>
            </a:lvl9p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rgbClr val="1D50A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ja-JP" dirty="0"/>
              <a:t>Click to edit Master text styles</a:t>
            </a:r>
          </a:p>
        </p:txBody>
      </p:sp>
      <p:sp>
        <p:nvSpPr>
          <p:cNvPr id="9" name="Footer Placeholder 4">
            <a:extLst>
              <a:ext uri="{FF2B5EF4-FFF2-40B4-BE49-F238E27FC236}">
                <a16:creationId xmlns:a16="http://schemas.microsoft.com/office/drawing/2014/main" id="{E11678FC-6856-4C4E-B397-A83FE2A90556}"/>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10" name="Slide Number Placeholder 5">
            <a:extLst>
              <a:ext uri="{FF2B5EF4-FFF2-40B4-BE49-F238E27FC236}">
                <a16:creationId xmlns:a16="http://schemas.microsoft.com/office/drawing/2014/main" id="{59AC7561-7E46-405F-8D17-988C4A9A983A}"/>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11" name="Date Placeholder 3">
            <a:extLst>
              <a:ext uri="{FF2B5EF4-FFF2-40B4-BE49-F238E27FC236}">
                <a16:creationId xmlns:a16="http://schemas.microsoft.com/office/drawing/2014/main" id="{A402911D-65C7-45CA-9394-6C0A7DFD4261}"/>
              </a:ext>
            </a:extLst>
          </p:cNvPr>
          <p:cNvSpPr>
            <a:spLocks noGrp="1"/>
          </p:cNvSpPr>
          <p:nvPr>
            <p:ph type="dt" sz="half" idx="10"/>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rgbClr val="1D50A1"/>
                </a:solidFill>
              </a:defRPr>
            </a:lvl1pPr>
          </a:lstStyle>
          <a:p>
            <a:r>
              <a:rPr lang="en-US" altLang="ja-JP"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solidFill>
                  <a:srgbClr val="1D50A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ja-JP"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rgbClr val="1D50A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ja-JP" dirty="0"/>
              <a:t>Click to edit Master text styles</a:t>
            </a:r>
          </a:p>
        </p:txBody>
      </p:sp>
      <p:sp>
        <p:nvSpPr>
          <p:cNvPr id="9" name="Footer Placeholder 4">
            <a:extLst>
              <a:ext uri="{FF2B5EF4-FFF2-40B4-BE49-F238E27FC236}">
                <a16:creationId xmlns:a16="http://schemas.microsoft.com/office/drawing/2014/main" id="{3CEC779B-132A-4582-9A57-F94B7E99CDF1}"/>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10" name="Slide Number Placeholder 5">
            <a:extLst>
              <a:ext uri="{FF2B5EF4-FFF2-40B4-BE49-F238E27FC236}">
                <a16:creationId xmlns:a16="http://schemas.microsoft.com/office/drawing/2014/main" id="{C4C56F00-6750-49DC-A495-CB6B4C806B71}"/>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11" name="Date Placeholder 3">
            <a:extLst>
              <a:ext uri="{FF2B5EF4-FFF2-40B4-BE49-F238E27FC236}">
                <a16:creationId xmlns:a16="http://schemas.microsoft.com/office/drawing/2014/main" id="{7C9C7A72-4BD9-4688-85A7-DD13DF0ED545}"/>
              </a:ext>
            </a:extLst>
          </p:cNvPr>
          <p:cNvSpPr>
            <a:spLocks noGrp="1"/>
          </p:cNvSpPr>
          <p:nvPr>
            <p:ph type="dt" sz="half" idx="10"/>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1D50A1"/>
                </a:solidFill>
              </a:defRPr>
            </a:lvl1pPr>
          </a:lstStyle>
          <a:p>
            <a:r>
              <a:rPr lang="en-US" altLang="ja-JP" dirty="0"/>
              <a:t>Click to edit Master title style</a:t>
            </a:r>
            <a:endParaRPr lang="en-US" dirty="0"/>
          </a:p>
        </p:txBody>
      </p:sp>
      <p:sp>
        <p:nvSpPr>
          <p:cNvPr id="3" name="Vertical Text Placeholder 2"/>
          <p:cNvSpPr>
            <a:spLocks noGrp="1"/>
          </p:cNvSpPr>
          <p:nvPr>
            <p:ph type="body" orient="vert" idx="1"/>
          </p:nvPr>
        </p:nvSpPr>
        <p:spPr/>
        <p:txBody>
          <a:bodyPr vert="eaVert"/>
          <a:lstStyle>
            <a:lvl1pPr>
              <a:defRPr>
                <a:solidFill>
                  <a:srgbClr val="1D50A1"/>
                </a:solidFill>
              </a:defRPr>
            </a:lvl1pPr>
            <a:lvl2pPr>
              <a:defRPr>
                <a:solidFill>
                  <a:srgbClr val="1D50A1"/>
                </a:solidFill>
              </a:defRPr>
            </a:lvl2pPr>
            <a:lvl3pPr>
              <a:defRPr>
                <a:solidFill>
                  <a:srgbClr val="1D50A1"/>
                </a:solidFill>
              </a:defRPr>
            </a:lvl3pPr>
            <a:lvl4pPr>
              <a:defRPr>
                <a:solidFill>
                  <a:srgbClr val="1D50A1"/>
                </a:solidFill>
              </a:defRPr>
            </a:lvl4pPr>
            <a:lvl5pPr>
              <a:defRPr>
                <a:solidFill>
                  <a:srgbClr val="1D50A1"/>
                </a:solidFill>
              </a:defRPr>
            </a:lvl5p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sp>
        <p:nvSpPr>
          <p:cNvPr id="8" name="Footer Placeholder 4">
            <a:extLst>
              <a:ext uri="{FF2B5EF4-FFF2-40B4-BE49-F238E27FC236}">
                <a16:creationId xmlns:a16="http://schemas.microsoft.com/office/drawing/2014/main" id="{4AED926A-4B86-45C7-B292-8D89BE092C2F}"/>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9" name="Slide Number Placeholder 5">
            <a:extLst>
              <a:ext uri="{FF2B5EF4-FFF2-40B4-BE49-F238E27FC236}">
                <a16:creationId xmlns:a16="http://schemas.microsoft.com/office/drawing/2014/main" id="{119E0886-86FC-4A2D-A295-309F62C05DD1}"/>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10" name="Date Placeholder 3">
            <a:extLst>
              <a:ext uri="{FF2B5EF4-FFF2-40B4-BE49-F238E27FC236}">
                <a16:creationId xmlns:a16="http://schemas.microsoft.com/office/drawing/2014/main" id="{4A78908A-8004-4403-ADBD-423D01A47A6A}"/>
              </a:ext>
            </a:extLst>
          </p:cNvPr>
          <p:cNvSpPr>
            <a:spLocks noGrp="1"/>
          </p:cNvSpPr>
          <p:nvPr>
            <p:ph type="dt" sz="half" idx="2"/>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lvl1pPr>
              <a:defRPr>
                <a:solidFill>
                  <a:srgbClr val="1D50A1"/>
                </a:solidFill>
              </a:defRPr>
            </a:lvl1pPr>
          </a:lstStyle>
          <a:p>
            <a:r>
              <a:rPr lang="en-US" altLang="ja-JP"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lvl1pPr>
              <a:defRPr>
                <a:solidFill>
                  <a:srgbClr val="1D50A1"/>
                </a:solidFill>
              </a:defRPr>
            </a:lvl1pPr>
            <a:lvl2pPr>
              <a:defRPr>
                <a:solidFill>
                  <a:srgbClr val="1D50A1"/>
                </a:solidFill>
              </a:defRPr>
            </a:lvl2pPr>
            <a:lvl3pPr>
              <a:defRPr>
                <a:solidFill>
                  <a:srgbClr val="1D50A1"/>
                </a:solidFill>
              </a:defRPr>
            </a:lvl3pPr>
            <a:lvl4pPr>
              <a:defRPr>
                <a:solidFill>
                  <a:srgbClr val="1D50A1"/>
                </a:solidFill>
              </a:defRPr>
            </a:lvl4pPr>
            <a:lvl5pPr>
              <a:defRPr>
                <a:solidFill>
                  <a:srgbClr val="1D50A1"/>
                </a:solidFill>
              </a:defRPr>
            </a:lvl5p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sp>
        <p:nvSpPr>
          <p:cNvPr id="8" name="Footer Placeholder 4">
            <a:extLst>
              <a:ext uri="{FF2B5EF4-FFF2-40B4-BE49-F238E27FC236}">
                <a16:creationId xmlns:a16="http://schemas.microsoft.com/office/drawing/2014/main" id="{9BF8CB5E-D785-4338-8700-86D88E800F91}"/>
              </a:ext>
            </a:extLst>
          </p:cNvPr>
          <p:cNvSpPr>
            <a:spLocks noGrp="1"/>
          </p:cNvSpPr>
          <p:nvPr>
            <p:ph type="ftr" sz="quarter" idx="3"/>
          </p:nvPr>
        </p:nvSpPr>
        <p:spPr>
          <a:xfrm>
            <a:off x="6050280" y="6356350"/>
            <a:ext cx="4693920"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9" name="Slide Number Placeholder 5">
            <a:extLst>
              <a:ext uri="{FF2B5EF4-FFF2-40B4-BE49-F238E27FC236}">
                <a16:creationId xmlns:a16="http://schemas.microsoft.com/office/drawing/2014/main" id="{2A808530-7C9C-4EE1-9130-912439B44BAD}"/>
              </a:ext>
            </a:extLst>
          </p:cNvPr>
          <p:cNvSpPr>
            <a:spLocks noGrp="1"/>
          </p:cNvSpPr>
          <p:nvPr>
            <p:ph type="sldNum" sz="quarter" idx="4"/>
          </p:nvPr>
        </p:nvSpPr>
        <p:spPr>
          <a:xfrm>
            <a:off x="10749280" y="6356350"/>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sp>
        <p:nvSpPr>
          <p:cNvPr id="10" name="Date Placeholder 3">
            <a:extLst>
              <a:ext uri="{FF2B5EF4-FFF2-40B4-BE49-F238E27FC236}">
                <a16:creationId xmlns:a16="http://schemas.microsoft.com/office/drawing/2014/main" id="{FBA6A365-E806-4BEE-82EA-4E4EAD38C814}"/>
              </a:ext>
            </a:extLst>
          </p:cNvPr>
          <p:cNvSpPr>
            <a:spLocks noGrp="1"/>
          </p:cNvSpPr>
          <p:nvPr>
            <p:ph type="dt" sz="half" idx="2"/>
          </p:nvPr>
        </p:nvSpPr>
        <p:spPr>
          <a:xfrm>
            <a:off x="3307080"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タイトル スライド">
    <p:spTree>
      <p:nvGrpSpPr>
        <p:cNvPr id="1" name=""/>
        <p:cNvGrpSpPr/>
        <p:nvPr/>
      </p:nvGrpSpPr>
      <p:grpSpPr>
        <a:xfrm>
          <a:off x="0" y="0"/>
          <a:ext cx="0" cy="0"/>
          <a:chOff x="0" y="0"/>
          <a:chExt cx="0" cy="0"/>
        </a:xfrm>
      </p:grpSpPr>
      <p:sp>
        <p:nvSpPr>
          <p:cNvPr id="2" name="スライド番号プレースホルダー 6"/>
          <p:cNvSpPr>
            <a:spLocks noGrp="1"/>
          </p:cNvSpPr>
          <p:nvPr>
            <p:ph type="sldNum" sz="quarter" idx="10"/>
          </p:nvPr>
        </p:nvSpPr>
        <p:spPr>
          <a:xfrm>
            <a:off x="11377086" y="6453188"/>
            <a:ext cx="781049" cy="381000"/>
          </a:xfrm>
        </p:spPr>
        <p:txBody>
          <a:bodyPr/>
          <a:lstStyle>
            <a:lvl1pPr>
              <a:defRPr smtClean="0"/>
            </a:lvl1pPr>
          </a:lstStyle>
          <a:p>
            <a:pPr>
              <a:defRPr/>
            </a:pPr>
            <a:fld id="{8C7DCDF4-233F-4E8B-A3BB-68095BF9D3F2}" type="slidenum">
              <a:rPr lang="en-US" altLang="ja-JP"/>
              <a:pPr>
                <a:defRPr/>
              </a:pPr>
              <a:t>‹#›</a:t>
            </a:fld>
            <a:endParaRPr lang="en-US" altLang="ja-JP"/>
          </a:p>
        </p:txBody>
      </p:sp>
    </p:spTree>
    <p:extLst>
      <p:ext uri="{BB962C8B-B14F-4D97-AF65-F5344CB8AC3E}">
        <p14:creationId xmlns:p14="http://schemas.microsoft.com/office/powerpoint/2010/main" val="1534664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108370" y="1023703"/>
            <a:ext cx="9975273" cy="500303"/>
          </a:xfrm>
          <a:prstGeom prst="rect">
            <a:avLst/>
          </a:prstGeom>
        </p:spPr>
        <p:txBody>
          <a:bodyPr vert="horz" lIns="0" tIns="0" rIns="0" bIns="0"/>
          <a:lstStyle>
            <a:lvl1pPr algn="l">
              <a:defRPr sz="2700" b="1">
                <a:latin typeface="Arial"/>
                <a:cs typeface="Arial"/>
              </a:defRPr>
            </a:lvl1pPr>
          </a:lstStyle>
          <a:p>
            <a:r>
              <a:rPr lang="en-US"/>
              <a:t>Click to edit Master title style</a:t>
            </a:r>
            <a:endParaRPr lang="en-US" dirty="0"/>
          </a:p>
        </p:txBody>
      </p:sp>
      <p:sp>
        <p:nvSpPr>
          <p:cNvPr id="8" name="Slide Number Placeholder 5"/>
          <p:cNvSpPr>
            <a:spLocks noGrp="1"/>
          </p:cNvSpPr>
          <p:nvPr>
            <p:ph type="sldNum" sz="quarter" idx="4"/>
          </p:nvPr>
        </p:nvSpPr>
        <p:spPr>
          <a:xfrm>
            <a:off x="1108364" y="6356351"/>
            <a:ext cx="2844800" cy="365125"/>
          </a:xfrm>
          <a:prstGeom prst="rect">
            <a:avLst/>
          </a:prstGeom>
        </p:spPr>
        <p:txBody>
          <a:bodyPr vert="horz" lIns="0" tIns="0" rIns="0" bIns="0" rtlCol="0" anchor="ctr"/>
          <a:lstStyle>
            <a:lvl1pPr algn="l">
              <a:defRPr sz="1100">
                <a:solidFill>
                  <a:srgbClr val="692A36"/>
                </a:solidFill>
                <a:latin typeface="Arial"/>
                <a:cs typeface="Arial"/>
              </a:defRPr>
            </a:lvl1pPr>
          </a:lstStyle>
          <a:p>
            <a:fld id="{AAB6FA28-7AEC-3F43-9C2D-3DB969CFEC6A}" type="slidenum">
              <a:rPr lang="en-US" smtClean="0"/>
              <a:pPr/>
              <a:t>‹#›</a:t>
            </a:fld>
            <a:endParaRPr lang="en-US"/>
          </a:p>
        </p:txBody>
      </p:sp>
      <p:sp>
        <p:nvSpPr>
          <p:cNvPr id="11" name="Footer Placeholder 4"/>
          <p:cNvSpPr>
            <a:spLocks noGrp="1"/>
          </p:cNvSpPr>
          <p:nvPr>
            <p:ph type="ftr" sz="quarter" idx="3"/>
          </p:nvPr>
        </p:nvSpPr>
        <p:spPr>
          <a:xfrm>
            <a:off x="8636006" y="6356351"/>
            <a:ext cx="3269748" cy="365125"/>
          </a:xfrm>
          <a:prstGeom prst="rect">
            <a:avLst/>
          </a:prstGeom>
        </p:spPr>
        <p:txBody>
          <a:bodyPr vert="horz" lIns="0" tIns="0" rIns="0" bIns="0" rtlCol="0" anchor="ctr"/>
          <a:lstStyle>
            <a:lvl1pPr algn="l">
              <a:defRPr sz="1100">
                <a:solidFill>
                  <a:srgbClr val="692A36"/>
                </a:solidFill>
                <a:latin typeface="Arial"/>
                <a:cs typeface="Arial"/>
              </a:defRPr>
            </a:lvl1pPr>
          </a:lstStyle>
          <a:p>
            <a:r>
              <a:rPr lang="en-US" altLang="ja-JP"/>
              <a:t>Title of talk</a:t>
            </a:r>
            <a:endParaRPr lang="en-US"/>
          </a:p>
        </p:txBody>
      </p:sp>
    </p:spTree>
    <p:extLst>
      <p:ext uri="{BB962C8B-B14F-4D97-AF65-F5344CB8AC3E}">
        <p14:creationId xmlns:p14="http://schemas.microsoft.com/office/powerpoint/2010/main" val="100598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solidFill>
                  <a:schemeClr val="accent2">
                    <a:lumMod val="50000"/>
                  </a:schemeClr>
                </a:solidFill>
              </a:defRPr>
            </a:lvl1pPr>
          </a:lstStyle>
          <a:p>
            <a:r>
              <a:rPr kumimoji="1" lang="ja-JP" altLang="en-US"/>
              <a:t>マスター タイトルの書式設定</a:t>
            </a:r>
          </a:p>
        </p:txBody>
      </p:sp>
      <p:sp>
        <p:nvSpPr>
          <p:cNvPr id="7" name="コンテンツ プレースホルダー 6"/>
          <p:cNvSpPr>
            <a:spLocks noGrp="1"/>
          </p:cNvSpPr>
          <p:nvPr>
            <p:ph sz="quarter" idx="13"/>
          </p:nvPr>
        </p:nvSpPr>
        <p:spPr>
          <a:xfrm>
            <a:off x="431371" y="1052736"/>
            <a:ext cx="10657184" cy="4968552"/>
          </a:xfrm>
        </p:spPr>
        <p:txBody>
          <a:bodyPr/>
          <a:lstStyle>
            <a:lvl1pPr>
              <a:defRPr>
                <a:solidFill>
                  <a:schemeClr val="accent2">
                    <a:lumMod val="50000"/>
                  </a:schemeClr>
                </a:solidFill>
              </a:defRPr>
            </a:lvl1pPr>
            <a:lvl2pPr>
              <a:defRPr>
                <a:solidFill>
                  <a:schemeClr val="accent2">
                    <a:lumMod val="50000"/>
                  </a:schemeClr>
                </a:solidFill>
              </a:defRPr>
            </a:lvl2pPr>
            <a:lvl3pPr>
              <a:defRPr>
                <a:solidFill>
                  <a:schemeClr val="accent2">
                    <a:lumMod val="50000"/>
                  </a:schemeClr>
                </a:solidFill>
              </a:defRPr>
            </a:lvl3pPr>
            <a:lvl4pPr>
              <a:defRPr>
                <a:solidFill>
                  <a:schemeClr val="accent2">
                    <a:lumMod val="50000"/>
                  </a:schemeClr>
                </a:solidFill>
              </a:defRPr>
            </a:lvl4pPr>
            <a:lvl5pPr>
              <a:defRPr>
                <a:solidFill>
                  <a:schemeClr val="accent2">
                    <a:lumMod val="50000"/>
                  </a:schemeClr>
                </a:solidFill>
              </a:defRPr>
            </a:lvl5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endParaRPr kumimoji="1" lang="ja-JP" altLang="en-US" dirty="0"/>
          </a:p>
        </p:txBody>
      </p:sp>
      <p:sp>
        <p:nvSpPr>
          <p:cNvPr id="6" name="日付プレースホルダー 5"/>
          <p:cNvSpPr>
            <a:spLocks noGrp="1"/>
          </p:cNvSpPr>
          <p:nvPr>
            <p:ph type="dt" sz="half" idx="14"/>
          </p:nvPr>
        </p:nvSpPr>
        <p:spPr/>
        <p:txBody>
          <a:bodyPr/>
          <a:lstStyle/>
          <a:p>
            <a:endParaRPr lang="ja-JP" altLang="en-US" dirty="0"/>
          </a:p>
        </p:txBody>
      </p:sp>
      <p:sp>
        <p:nvSpPr>
          <p:cNvPr id="8" name="フッター プレースホルダー 7"/>
          <p:cNvSpPr>
            <a:spLocks noGrp="1"/>
          </p:cNvSpPr>
          <p:nvPr>
            <p:ph type="ftr" sz="quarter" idx="15"/>
          </p:nvPr>
        </p:nvSpPr>
        <p:spPr/>
        <p:txBody>
          <a:bodyPr/>
          <a:lstStyle/>
          <a:p>
            <a:r>
              <a:rPr lang="ja-JP" altLang="en-US"/>
              <a:t>京都大学　</a:t>
            </a:r>
            <a:r>
              <a:rPr lang="en-US" altLang="ja-JP"/>
              <a:t>ILC</a:t>
            </a:r>
            <a:r>
              <a:rPr lang="ja-JP" altLang="en-US"/>
              <a:t>セミナー </a:t>
            </a:r>
            <a:r>
              <a:rPr lang="en-US" altLang="ja-JP"/>
              <a:t>(2025.Jan.28)</a:t>
            </a:r>
            <a:endParaRPr lang="en-US" altLang="en-US" dirty="0"/>
          </a:p>
        </p:txBody>
      </p:sp>
      <p:sp>
        <p:nvSpPr>
          <p:cNvPr id="9" name="スライド番号プレースホルダー 8"/>
          <p:cNvSpPr>
            <a:spLocks noGrp="1"/>
          </p:cNvSpPr>
          <p:nvPr>
            <p:ph type="sldNum" sz="quarter" idx="16"/>
          </p:nvPr>
        </p:nvSpPr>
        <p:spPr/>
        <p:txBody>
          <a:bodyPr/>
          <a:lstStyle/>
          <a:p>
            <a:fld id="{B0C199F8-A211-45E5-AEA2-CC5E857C2E77}" type="slidenum">
              <a:rPr kumimoji="1" lang="ja-JP" altLang="en-US" smtClean="0"/>
              <a:t>‹#›</a:t>
            </a:fld>
            <a:endParaRPr kumimoji="1" lang="ja-JP" altLang="en-US"/>
          </a:p>
        </p:txBody>
      </p:sp>
    </p:spTree>
    <p:extLst>
      <p:ext uri="{BB962C8B-B14F-4D97-AF65-F5344CB8AC3E}">
        <p14:creationId xmlns:p14="http://schemas.microsoft.com/office/powerpoint/2010/main" val="1065632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1101" y="136525"/>
            <a:ext cx="7699768" cy="1173921"/>
          </a:xfrm>
          <a:prstGeom prst="rect">
            <a:avLst/>
          </a:prstGeom>
        </p:spPr>
        <p:txBody>
          <a:bodyPr vert="horz" lIns="91440" tIns="45720" rIns="91440" bIns="45720" rtlCol="0" anchor="t">
            <a:normAutofit/>
          </a:bodyPr>
          <a:lstStyle/>
          <a:p>
            <a:r>
              <a:rPr lang="en-US" altLang="ja-JP" dirty="0"/>
              <a:t>Click to edit Master title style</a:t>
            </a:r>
            <a:endParaRPr lang="en-US" dirty="0"/>
          </a:p>
        </p:txBody>
      </p:sp>
      <p:sp>
        <p:nvSpPr>
          <p:cNvPr id="3" name="Text Placeholder 2"/>
          <p:cNvSpPr>
            <a:spLocks noGrp="1"/>
          </p:cNvSpPr>
          <p:nvPr>
            <p:ph type="body" idx="1"/>
          </p:nvPr>
        </p:nvSpPr>
        <p:spPr>
          <a:xfrm>
            <a:off x="7177088" y="1847004"/>
            <a:ext cx="10515600" cy="4351338"/>
          </a:xfrm>
          <a:prstGeom prst="rect">
            <a:avLst/>
          </a:prstGeom>
        </p:spPr>
        <p:txBody>
          <a:bodyPr vert="horz" lIns="91440" tIns="45720" rIns="91440" bIns="45720" rtlCol="0">
            <a:normAutofit/>
          </a:bodyPr>
          <a:lstStyle/>
          <a:p>
            <a:pPr lvl="0"/>
            <a:r>
              <a:rPr lang="en-US" altLang="ja-JP" dirty="0"/>
              <a:t>Click to edit Master text styles</a:t>
            </a:r>
          </a:p>
          <a:p>
            <a:pPr lvl="1"/>
            <a:r>
              <a:rPr lang="en-US" altLang="ja-JP" dirty="0"/>
              <a:t>Second level</a:t>
            </a:r>
          </a:p>
          <a:p>
            <a:pPr lvl="2"/>
            <a:r>
              <a:rPr lang="en-US" altLang="ja-JP" dirty="0"/>
              <a:t>Third level</a:t>
            </a:r>
          </a:p>
          <a:p>
            <a:pPr lvl="3"/>
            <a:r>
              <a:rPr lang="en-US" altLang="ja-JP" dirty="0"/>
              <a:t>Fourth level</a:t>
            </a:r>
          </a:p>
          <a:p>
            <a:pPr lvl="4"/>
            <a:r>
              <a:rPr lang="en-US" altLang="ja-JP" dirty="0"/>
              <a:t>Fifth level</a:t>
            </a:r>
            <a:endParaRPr lang="en-US" dirty="0"/>
          </a:p>
        </p:txBody>
      </p:sp>
      <p:pic>
        <p:nvPicPr>
          <p:cNvPr id="8" name="Picture 7" descr="A picture containing drawing, food&#10;&#10;Description automatically generated">
            <a:extLst>
              <a:ext uri="{FF2B5EF4-FFF2-40B4-BE49-F238E27FC236}">
                <a16:creationId xmlns:a16="http://schemas.microsoft.com/office/drawing/2014/main" id="{69C8DE71-210D-4A86-AF36-B35607A0F63F}"/>
              </a:ext>
            </a:extLst>
          </p:cNvPr>
          <p:cNvPicPr>
            <a:picLocks noChangeAspect="1"/>
          </p:cNvPicPr>
          <p:nvPr userDrawn="1"/>
        </p:nvPicPr>
        <p:blipFill>
          <a:blip r:embed="rId16"/>
          <a:stretch>
            <a:fillRect/>
          </a:stretch>
        </p:blipFill>
        <p:spPr>
          <a:xfrm>
            <a:off x="10846044" y="208809"/>
            <a:ext cx="1129833" cy="661613"/>
          </a:xfrm>
          <a:prstGeom prst="rect">
            <a:avLst/>
          </a:prstGeom>
        </p:spPr>
      </p:pic>
      <p:pic>
        <p:nvPicPr>
          <p:cNvPr id="12" name="Picture 11">
            <a:extLst>
              <a:ext uri="{FF2B5EF4-FFF2-40B4-BE49-F238E27FC236}">
                <a16:creationId xmlns:a16="http://schemas.microsoft.com/office/drawing/2014/main" id="{D352A519-9CAA-44DF-8093-10C07AD7F8CC}"/>
              </a:ext>
            </a:extLst>
          </p:cNvPr>
          <p:cNvPicPr>
            <a:picLocks noChangeAspect="1"/>
          </p:cNvPicPr>
          <p:nvPr userDrawn="1"/>
        </p:nvPicPr>
        <p:blipFill>
          <a:blip r:embed="rId17"/>
          <a:stretch>
            <a:fillRect/>
          </a:stretch>
        </p:blipFill>
        <p:spPr>
          <a:xfrm>
            <a:off x="0" y="6317081"/>
            <a:ext cx="1840448" cy="540920"/>
          </a:xfrm>
          <a:prstGeom prst="rect">
            <a:avLst/>
          </a:prstGeom>
        </p:spPr>
      </p:pic>
      <p:sp>
        <p:nvSpPr>
          <p:cNvPr id="11" name="Date Placeholder 3">
            <a:extLst>
              <a:ext uri="{FF2B5EF4-FFF2-40B4-BE49-F238E27FC236}">
                <a16:creationId xmlns:a16="http://schemas.microsoft.com/office/drawing/2014/main" id="{05A1D9F0-4713-4456-BC8D-0DB8675FE655}"/>
              </a:ext>
            </a:extLst>
          </p:cNvPr>
          <p:cNvSpPr>
            <a:spLocks noGrp="1"/>
          </p:cNvSpPr>
          <p:nvPr>
            <p:ph type="dt" sz="half" idx="2"/>
          </p:nvPr>
        </p:nvSpPr>
        <p:spPr>
          <a:xfrm>
            <a:off x="1618061" y="6356350"/>
            <a:ext cx="2743200" cy="365125"/>
          </a:xfrm>
          <a:prstGeom prst="rect">
            <a:avLst/>
          </a:prstGeom>
        </p:spPr>
        <p:txBody>
          <a:bodyPr anchor="ctr"/>
          <a:lstStyle>
            <a:lvl1pPr>
              <a:defRPr sz="1200">
                <a:solidFill>
                  <a:srgbClr val="6C9BD2"/>
                </a:solidFill>
              </a:defRPr>
            </a:lvl1pPr>
          </a:lstStyle>
          <a:p>
            <a:r>
              <a:rPr lang="en-US" altLang="ja-JP"/>
              <a:t>Hiroshi Sakai, 2024/01/19</a:t>
            </a:r>
            <a:endParaRPr lang="en-US" sz="1200" dirty="0"/>
          </a:p>
        </p:txBody>
      </p:sp>
      <p:sp>
        <p:nvSpPr>
          <p:cNvPr id="13" name="Footer Placeholder 4">
            <a:extLst>
              <a:ext uri="{FF2B5EF4-FFF2-40B4-BE49-F238E27FC236}">
                <a16:creationId xmlns:a16="http://schemas.microsoft.com/office/drawing/2014/main" id="{76309B28-2831-43AB-8C00-31958F2C3252}"/>
              </a:ext>
            </a:extLst>
          </p:cNvPr>
          <p:cNvSpPr>
            <a:spLocks noGrp="1"/>
          </p:cNvSpPr>
          <p:nvPr>
            <p:ph type="ftr" sz="quarter" idx="3"/>
          </p:nvPr>
        </p:nvSpPr>
        <p:spPr>
          <a:xfrm>
            <a:off x="4472988" y="6356350"/>
            <a:ext cx="6880811" cy="365125"/>
          </a:xfrm>
          <a:prstGeom prst="rect">
            <a:avLst/>
          </a:prstGeom>
        </p:spPr>
        <p:txBody>
          <a:bodyPr anchor="ctr"/>
          <a:lstStyle>
            <a:lvl1pPr>
              <a:defRPr sz="1200">
                <a:solidFill>
                  <a:srgbClr val="6C9BD2"/>
                </a:solidFill>
              </a:defRPr>
            </a:lvl1pPr>
          </a:lstStyle>
          <a:p>
            <a:pPr algn="ctr"/>
            <a:r>
              <a:rPr lang="en-US" dirty="0"/>
              <a:t>Title of talk</a:t>
            </a:r>
          </a:p>
        </p:txBody>
      </p:sp>
      <p:sp>
        <p:nvSpPr>
          <p:cNvPr id="14" name="Slide Number Placeholder 5">
            <a:extLst>
              <a:ext uri="{FF2B5EF4-FFF2-40B4-BE49-F238E27FC236}">
                <a16:creationId xmlns:a16="http://schemas.microsoft.com/office/drawing/2014/main" id="{478F6E2C-DC1E-4AD1-8983-AAD2AFBF1351}"/>
              </a:ext>
            </a:extLst>
          </p:cNvPr>
          <p:cNvSpPr>
            <a:spLocks noGrp="1"/>
          </p:cNvSpPr>
          <p:nvPr>
            <p:ph type="sldNum" sz="quarter" idx="4"/>
          </p:nvPr>
        </p:nvSpPr>
        <p:spPr>
          <a:xfrm>
            <a:off x="11436536" y="6354658"/>
            <a:ext cx="604520" cy="365125"/>
          </a:xfrm>
          <a:prstGeom prst="rect">
            <a:avLst/>
          </a:prstGeom>
        </p:spPr>
        <p:txBody>
          <a:bodyPr anchor="ctr"/>
          <a:lstStyle>
            <a:lvl1pPr algn="r">
              <a:defRPr sz="1200">
                <a:solidFill>
                  <a:srgbClr val="6C9BD2"/>
                </a:solidFill>
              </a:defRPr>
            </a:lvl1pPr>
          </a:lstStyle>
          <a:p>
            <a:pPr algn="r"/>
            <a:fld id="{48F63A3B-78C7-47BE-AE5E-E10140E04643}" type="slidenum">
              <a:rPr lang="en-US" smtClean="0"/>
              <a:pPr/>
              <a:t>‹#›</a:t>
            </a:fld>
            <a:endParaRPr lang="en-US" dirty="0"/>
          </a:p>
        </p:txBody>
      </p:sp>
      <p:pic>
        <p:nvPicPr>
          <p:cNvPr id="5" name="Picture 4" descr="Text&#10;&#10;Description automatically generated">
            <a:extLst>
              <a:ext uri="{FF2B5EF4-FFF2-40B4-BE49-F238E27FC236}">
                <a16:creationId xmlns:a16="http://schemas.microsoft.com/office/drawing/2014/main" id="{71817C92-9248-425F-9F26-D14C73DA5D4B}"/>
              </a:ext>
            </a:extLst>
          </p:cNvPr>
          <p:cNvPicPr>
            <a:picLocks noChangeAspect="1"/>
          </p:cNvPicPr>
          <p:nvPr userDrawn="1"/>
        </p:nvPicPr>
        <p:blipFill>
          <a:blip r:embed="rId18"/>
          <a:stretch>
            <a:fillRect/>
          </a:stretch>
        </p:blipFill>
        <p:spPr>
          <a:xfrm>
            <a:off x="9318186" y="208022"/>
            <a:ext cx="1412079" cy="6624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4" r:id="rId12"/>
    <p:sldLayoutId id="2147483666" r:id="rId13"/>
    <p:sldLayoutId id="2147483667" r:id="rId14"/>
  </p:sldLayoutIdLst>
  <p:hf hdr="0" ftr="0" dt="0"/>
  <p:txStyles>
    <p:titleStyle>
      <a:lvl1pPr algn="l" defTabSz="914400" rtl="0" eaLnBrk="1" latinLnBrk="0" hangingPunct="1">
        <a:lnSpc>
          <a:spcPct val="90000"/>
        </a:lnSpc>
        <a:spcBef>
          <a:spcPct val="0"/>
        </a:spcBef>
        <a:buNone/>
        <a:defRPr kumimoji="1" sz="4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5.emf"/><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emf"/><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tiff"/><Relationship Id="rId4" Type="http://schemas.openxmlformats.org/officeDocument/2006/relationships/image" Target="../media/image18.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jpeg"/><Relationship Id="rId10" Type="http://schemas.openxmlformats.org/officeDocument/2006/relationships/image" Target="../media/image36.png"/><Relationship Id="rId4" Type="http://schemas.openxmlformats.org/officeDocument/2006/relationships/image" Target="../media/image30.jpeg"/><Relationship Id="rId9" Type="http://schemas.openxmlformats.org/officeDocument/2006/relationships/image" Target="../media/image35.jpeg"/></Relationships>
</file>

<file path=ppt/slides/_rels/slide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png"/></Relationships>
</file>

<file path=ppt/slides/_rels/slide1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image" Target="../media/image22.jpeg"/><Relationship Id="rId4" Type="http://schemas.openxmlformats.org/officeDocument/2006/relationships/image" Target="../media/image46.jpeg"/></Relationships>
</file>

<file path=ppt/slides/_rels/slide11.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jpeg"/><Relationship Id="rId7" Type="http://schemas.openxmlformats.org/officeDocument/2006/relationships/image" Target="../media/image53.png"/><Relationship Id="rId2" Type="http://schemas.openxmlformats.org/officeDocument/2006/relationships/image" Target="../media/image48.jpeg"/><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emf"/></Relationships>
</file>

<file path=ppt/slides/_rels/slide1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1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png"/><Relationship Id="rId1"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16.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png"/><Relationship Id="rId1" Type="http://schemas.openxmlformats.org/officeDocument/2006/relationships/slideLayout" Target="../slideLayouts/slideLayout7.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1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18.xml.rels><?xml version="1.0" encoding="UTF-8" standalone="yes"?>
<Relationships xmlns="http://schemas.openxmlformats.org/package/2006/relationships"><Relationship Id="rId3" Type="http://schemas.openxmlformats.org/officeDocument/2006/relationships/image" Target="../media/image78.png"/><Relationship Id="rId7" Type="http://schemas.openxmlformats.org/officeDocument/2006/relationships/image" Target="../media/image82.emf"/><Relationship Id="rId2" Type="http://schemas.openxmlformats.org/officeDocument/2006/relationships/image" Target="../media/image77.png"/><Relationship Id="rId1" Type="http://schemas.openxmlformats.org/officeDocument/2006/relationships/slideLayout" Target="../slideLayouts/slideLayout4.xml"/><Relationship Id="rId6" Type="http://schemas.openxmlformats.org/officeDocument/2006/relationships/image" Target="../media/image81.jpeg"/><Relationship Id="rId5" Type="http://schemas.openxmlformats.org/officeDocument/2006/relationships/image" Target="../media/image80.png"/><Relationship Id="rId4" Type="http://schemas.openxmlformats.org/officeDocument/2006/relationships/image" Target="../media/image79.png"/></Relationships>
</file>

<file path=ppt/slides/_rels/slide1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2.xml"/><Relationship Id="rId4" Type="http://schemas.openxmlformats.org/officeDocument/2006/relationships/image" Target="../media/image85.png"/></Relationships>
</file>

<file path=ppt/slides/_rels/slide20.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image" Target="../media/image86.JPG"/><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2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 Id="rId4" Type="http://schemas.openxmlformats.org/officeDocument/2006/relationships/image" Target="../media/image90.png"/></Relationships>
</file>

<file path=ppt/slides/_rels/slide2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2.png"/><Relationship Id="rId1" Type="http://schemas.openxmlformats.org/officeDocument/2006/relationships/slideLayout" Target="../slideLayouts/slideLayout12.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26.xml.rels><?xml version="1.0" encoding="UTF-8" standalone="yes"?>
<Relationships xmlns="http://schemas.openxmlformats.org/package/2006/relationships"><Relationship Id="rId8" Type="http://schemas.openxmlformats.org/officeDocument/2006/relationships/image" Target="../media/image100.jpeg"/><Relationship Id="rId3" Type="http://schemas.openxmlformats.org/officeDocument/2006/relationships/notesSlide" Target="../notesSlides/notesSlide6.xml"/><Relationship Id="rId7" Type="http://schemas.openxmlformats.org/officeDocument/2006/relationships/image" Target="../media/image99.emf"/><Relationship Id="rId12" Type="http://schemas.openxmlformats.org/officeDocument/2006/relationships/image" Target="../media/image104.jpe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98.jpeg"/><Relationship Id="rId11" Type="http://schemas.openxmlformats.org/officeDocument/2006/relationships/image" Target="../media/image103.jpeg"/><Relationship Id="rId5" Type="http://schemas.openxmlformats.org/officeDocument/2006/relationships/image" Target="../media/image97.emf"/><Relationship Id="rId10" Type="http://schemas.openxmlformats.org/officeDocument/2006/relationships/image" Target="../media/image102.jpeg"/><Relationship Id="rId4" Type="http://schemas.openxmlformats.org/officeDocument/2006/relationships/image" Target="../media/image96.png"/><Relationship Id="rId9" Type="http://schemas.openxmlformats.org/officeDocument/2006/relationships/image" Target="../media/image101.png"/></Relationships>
</file>

<file path=ppt/slides/_rels/slide27.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107.emf"/><Relationship Id="rId4" Type="http://schemas.openxmlformats.org/officeDocument/2006/relationships/image" Target="../media/image106.png"/></Relationships>
</file>

<file path=ppt/slides/_rels/slide28.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114.jpg"/><Relationship Id="rId13" Type="http://schemas.openxmlformats.org/officeDocument/2006/relationships/image" Target="../media/image119.png"/><Relationship Id="rId3" Type="http://schemas.openxmlformats.org/officeDocument/2006/relationships/oleObject" Target="../embeddings/oleObject1.bin"/><Relationship Id="rId7" Type="http://schemas.openxmlformats.org/officeDocument/2006/relationships/image" Target="../media/image113.jpeg"/><Relationship Id="rId12" Type="http://schemas.openxmlformats.org/officeDocument/2006/relationships/image" Target="../media/image118.jp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12.jpeg"/><Relationship Id="rId11" Type="http://schemas.openxmlformats.org/officeDocument/2006/relationships/image" Target="../media/image117.jpeg"/><Relationship Id="rId5" Type="http://schemas.openxmlformats.org/officeDocument/2006/relationships/image" Target="../media/image111.jpeg"/><Relationship Id="rId10" Type="http://schemas.openxmlformats.org/officeDocument/2006/relationships/image" Target="../media/image116.jpeg"/><Relationship Id="rId4" Type="http://schemas.openxmlformats.org/officeDocument/2006/relationships/image" Target="../media/image110.wmf"/><Relationship Id="rId9" Type="http://schemas.openxmlformats.org/officeDocument/2006/relationships/image" Target="../media/image115.png"/></Relationships>
</file>

<file path=ppt/slides/_rels/slide31.xml.rels><?xml version="1.0" encoding="UTF-8" standalone="yes"?>
<Relationships xmlns="http://schemas.openxmlformats.org/package/2006/relationships"><Relationship Id="rId3" Type="http://schemas.openxmlformats.org/officeDocument/2006/relationships/image" Target="../media/image120.emf"/><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128.emf"/><Relationship Id="rId3" Type="http://schemas.openxmlformats.org/officeDocument/2006/relationships/image" Target="../media/image123.emf"/><Relationship Id="rId7" Type="http://schemas.openxmlformats.org/officeDocument/2006/relationships/image" Target="../media/image127.png"/><Relationship Id="rId2" Type="http://schemas.openxmlformats.org/officeDocument/2006/relationships/image" Target="../media/image122.jpg"/><Relationship Id="rId1" Type="http://schemas.openxmlformats.org/officeDocument/2006/relationships/slideLayout" Target="../slideLayouts/slideLayout6.xml"/><Relationship Id="rId6" Type="http://schemas.openxmlformats.org/officeDocument/2006/relationships/image" Target="../media/image126.emf"/><Relationship Id="rId5" Type="http://schemas.openxmlformats.org/officeDocument/2006/relationships/image" Target="../media/image125.png"/><Relationship Id="rId4" Type="http://schemas.openxmlformats.org/officeDocument/2006/relationships/image" Target="../media/image124.png"/><Relationship Id="rId9" Type="http://schemas.openxmlformats.org/officeDocument/2006/relationships/hyperlink" Target="https://doi.org/10.48550/arXiv.2404.09187"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30.emf"/><Relationship Id="rId2" Type="http://schemas.openxmlformats.org/officeDocument/2006/relationships/image" Target="../media/image129.png"/><Relationship Id="rId1" Type="http://schemas.openxmlformats.org/officeDocument/2006/relationships/slideLayout" Target="../slideLayouts/slideLayout2.xml"/><Relationship Id="rId6" Type="http://schemas.openxmlformats.org/officeDocument/2006/relationships/image" Target="../media/image133.jpg"/><Relationship Id="rId5" Type="http://schemas.openxmlformats.org/officeDocument/2006/relationships/image" Target="../media/image132.jpg"/><Relationship Id="rId4" Type="http://schemas.openxmlformats.org/officeDocument/2006/relationships/image" Target="../media/image131.jpg"/></Relationships>
</file>

<file path=ppt/slides/_rels/slide35.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emf"/><Relationship Id="rId1" Type="http://schemas.openxmlformats.org/officeDocument/2006/relationships/slideLayout" Target="../slideLayouts/slideLayout6.xml"/><Relationship Id="rId6" Type="http://schemas.openxmlformats.org/officeDocument/2006/relationships/image" Target="../media/image138.png"/><Relationship Id="rId5" Type="http://schemas.openxmlformats.org/officeDocument/2006/relationships/image" Target="../media/image137.png"/><Relationship Id="rId4" Type="http://schemas.openxmlformats.org/officeDocument/2006/relationships/image" Target="../media/image136.png"/></Relationships>
</file>

<file path=ppt/slides/_rels/slide3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png"/><Relationship Id="rId1" Type="http://schemas.openxmlformats.org/officeDocument/2006/relationships/slideLayout" Target="../slideLayouts/slideLayout7.xml"/><Relationship Id="rId5" Type="http://schemas.openxmlformats.org/officeDocument/2006/relationships/image" Target="../media/image142.png"/><Relationship Id="rId4" Type="http://schemas.openxmlformats.org/officeDocument/2006/relationships/image" Target="../media/image141.png"/></Relationships>
</file>

<file path=ppt/slides/_rels/slide37.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3.jpeg"/><Relationship Id="rId7" Type="http://schemas.openxmlformats.org/officeDocument/2006/relationships/image" Target="../media/image14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46.png"/><Relationship Id="rId5" Type="http://schemas.openxmlformats.org/officeDocument/2006/relationships/image" Target="../media/image145.png"/><Relationship Id="rId4" Type="http://schemas.openxmlformats.org/officeDocument/2006/relationships/image" Target="../media/image144.emf"/></Relationships>
</file>

<file path=ppt/slides/_rels/slide38.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52.png"/><Relationship Id="rId7" Type="http://schemas.openxmlformats.org/officeDocument/2006/relationships/image" Target="../media/image156.png"/><Relationship Id="rId2" Type="http://schemas.openxmlformats.org/officeDocument/2006/relationships/image" Target="../media/image151.png"/><Relationship Id="rId1" Type="http://schemas.openxmlformats.org/officeDocument/2006/relationships/slideLayout" Target="../slideLayouts/slideLayout1.xml"/><Relationship Id="rId6" Type="http://schemas.openxmlformats.org/officeDocument/2006/relationships/image" Target="../media/image155.png"/><Relationship Id="rId5" Type="http://schemas.openxmlformats.org/officeDocument/2006/relationships/image" Target="../media/image154.jpeg"/><Relationship Id="rId4" Type="http://schemas.openxmlformats.org/officeDocument/2006/relationships/image" Target="../media/image153.png"/></Relationships>
</file>

<file path=ppt/slides/_rels/slide40.xml.rels><?xml version="1.0" encoding="UTF-8" standalone="yes"?>
<Relationships xmlns="http://schemas.openxmlformats.org/package/2006/relationships"><Relationship Id="rId8" Type="http://schemas.openxmlformats.org/officeDocument/2006/relationships/image" Target="../media/image163.jpg"/><Relationship Id="rId3" Type="http://schemas.openxmlformats.org/officeDocument/2006/relationships/image" Target="../media/image158.JPG"/><Relationship Id="rId7" Type="http://schemas.openxmlformats.org/officeDocument/2006/relationships/image" Target="../media/image162.jpeg"/><Relationship Id="rId2" Type="http://schemas.openxmlformats.org/officeDocument/2006/relationships/image" Target="../media/image157.jpg"/><Relationship Id="rId1" Type="http://schemas.openxmlformats.org/officeDocument/2006/relationships/slideLayout" Target="../slideLayouts/slideLayout2.xml"/><Relationship Id="rId6" Type="http://schemas.openxmlformats.org/officeDocument/2006/relationships/image" Target="../media/image161.png"/><Relationship Id="rId5" Type="http://schemas.openxmlformats.org/officeDocument/2006/relationships/image" Target="../media/image160.png"/><Relationship Id="rId4" Type="http://schemas.openxmlformats.org/officeDocument/2006/relationships/image" Target="../media/image159.jpeg"/></Relationships>
</file>

<file path=ppt/slides/_rels/slide41.xml.rels><?xml version="1.0" encoding="UTF-8" standalone="yes"?>
<Relationships xmlns="http://schemas.openxmlformats.org/package/2006/relationships"><Relationship Id="rId8" Type="http://schemas.openxmlformats.org/officeDocument/2006/relationships/image" Target="../media/image170.jpeg"/><Relationship Id="rId3" Type="http://schemas.openxmlformats.org/officeDocument/2006/relationships/image" Target="../media/image165.png"/><Relationship Id="rId7" Type="http://schemas.openxmlformats.org/officeDocument/2006/relationships/image" Target="../media/image169.jpeg"/><Relationship Id="rId2" Type="http://schemas.openxmlformats.org/officeDocument/2006/relationships/image" Target="../media/image164.png"/><Relationship Id="rId1" Type="http://schemas.openxmlformats.org/officeDocument/2006/relationships/slideLayout" Target="../slideLayouts/slideLayout2.xml"/><Relationship Id="rId6" Type="http://schemas.openxmlformats.org/officeDocument/2006/relationships/image" Target="../media/image168.jpeg"/><Relationship Id="rId11" Type="http://schemas.openxmlformats.org/officeDocument/2006/relationships/image" Target="../media/image173.JPG"/><Relationship Id="rId5" Type="http://schemas.openxmlformats.org/officeDocument/2006/relationships/image" Target="../media/image167.tiff"/><Relationship Id="rId10" Type="http://schemas.openxmlformats.org/officeDocument/2006/relationships/image" Target="../media/image172.jpg"/><Relationship Id="rId4" Type="http://schemas.openxmlformats.org/officeDocument/2006/relationships/image" Target="../media/image166.png"/><Relationship Id="rId9" Type="http://schemas.openxmlformats.org/officeDocument/2006/relationships/image" Target="../media/image171.jpeg"/></Relationships>
</file>

<file path=ppt/slides/_rels/slide42.xml.rels><?xml version="1.0" encoding="UTF-8" standalone="yes"?>
<Relationships xmlns="http://schemas.openxmlformats.org/package/2006/relationships"><Relationship Id="rId8" Type="http://schemas.openxmlformats.org/officeDocument/2006/relationships/image" Target="../media/image180.jpeg"/><Relationship Id="rId3" Type="http://schemas.openxmlformats.org/officeDocument/2006/relationships/image" Target="../media/image175.jpg"/><Relationship Id="rId7" Type="http://schemas.openxmlformats.org/officeDocument/2006/relationships/image" Target="../media/image179.jpeg"/><Relationship Id="rId2" Type="http://schemas.openxmlformats.org/officeDocument/2006/relationships/image" Target="../media/image174.png"/><Relationship Id="rId1" Type="http://schemas.openxmlformats.org/officeDocument/2006/relationships/slideLayout" Target="../slideLayouts/slideLayout2.xml"/><Relationship Id="rId6" Type="http://schemas.openxmlformats.org/officeDocument/2006/relationships/image" Target="../media/image178.png"/><Relationship Id="rId5" Type="http://schemas.openxmlformats.org/officeDocument/2006/relationships/image" Target="../media/image177.png"/><Relationship Id="rId4" Type="http://schemas.openxmlformats.org/officeDocument/2006/relationships/image" Target="../media/image176.emf"/></Relationships>
</file>

<file path=ppt/slides/_rels/slide4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slideLayout" Target="../slideLayouts/slideLayout14.xml"/><Relationship Id="rId1" Type="http://schemas.openxmlformats.org/officeDocument/2006/relationships/tags" Target="../tags/tag3.xml"/><Relationship Id="rId5" Type="http://schemas.openxmlformats.org/officeDocument/2006/relationships/image" Target="../media/image182.jpeg"/><Relationship Id="rId4" Type="http://schemas.openxmlformats.org/officeDocument/2006/relationships/image" Target="../media/image181.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86.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185.jpg"/><Relationship Id="rId5" Type="http://schemas.openxmlformats.org/officeDocument/2006/relationships/image" Target="../media/image184.JPG"/><Relationship Id="rId4" Type="http://schemas.openxmlformats.org/officeDocument/2006/relationships/image" Target="../media/image183.png"/></Relationships>
</file>

<file path=ppt/slides/_rels/slide45.xml.rels><?xml version="1.0" encoding="UTF-8" standalone="yes"?>
<Relationships xmlns="http://schemas.openxmlformats.org/package/2006/relationships"><Relationship Id="rId8" Type="http://schemas.openxmlformats.org/officeDocument/2006/relationships/image" Target="../media/image193.tiff"/><Relationship Id="rId13" Type="http://schemas.openxmlformats.org/officeDocument/2006/relationships/image" Target="../media/image198.tiff"/><Relationship Id="rId3" Type="http://schemas.openxmlformats.org/officeDocument/2006/relationships/image" Target="../media/image188.png"/><Relationship Id="rId7" Type="http://schemas.openxmlformats.org/officeDocument/2006/relationships/image" Target="../media/image192.png"/><Relationship Id="rId12" Type="http://schemas.openxmlformats.org/officeDocument/2006/relationships/image" Target="../media/image197.tiff"/><Relationship Id="rId17" Type="http://schemas.openxmlformats.org/officeDocument/2006/relationships/image" Target="../media/image202.png"/><Relationship Id="rId2" Type="http://schemas.openxmlformats.org/officeDocument/2006/relationships/image" Target="../media/image187.png"/><Relationship Id="rId16" Type="http://schemas.openxmlformats.org/officeDocument/2006/relationships/image" Target="../media/image201.jpg"/><Relationship Id="rId1" Type="http://schemas.openxmlformats.org/officeDocument/2006/relationships/slideLayout" Target="../slideLayouts/slideLayout2.xml"/><Relationship Id="rId6" Type="http://schemas.openxmlformats.org/officeDocument/2006/relationships/image" Target="../media/image191.jpeg"/><Relationship Id="rId11" Type="http://schemas.openxmlformats.org/officeDocument/2006/relationships/image" Target="../media/image196.tiff"/><Relationship Id="rId5" Type="http://schemas.openxmlformats.org/officeDocument/2006/relationships/image" Target="../media/image190.png"/><Relationship Id="rId15" Type="http://schemas.openxmlformats.org/officeDocument/2006/relationships/image" Target="../media/image200.tiff"/><Relationship Id="rId10" Type="http://schemas.openxmlformats.org/officeDocument/2006/relationships/image" Target="../media/image195.tiff"/><Relationship Id="rId4" Type="http://schemas.openxmlformats.org/officeDocument/2006/relationships/image" Target="../media/image189.png"/><Relationship Id="rId9" Type="http://schemas.openxmlformats.org/officeDocument/2006/relationships/image" Target="../media/image194.jpeg"/><Relationship Id="rId14" Type="http://schemas.openxmlformats.org/officeDocument/2006/relationships/image" Target="../media/image199.tiff"/></Relationships>
</file>

<file path=ppt/slides/_rels/slide46.xml.rels><?xml version="1.0" encoding="UTF-8" standalone="yes"?>
<Relationships xmlns="http://schemas.openxmlformats.org/package/2006/relationships"><Relationship Id="rId3" Type="http://schemas.openxmlformats.org/officeDocument/2006/relationships/image" Target="../media/image204.jpeg"/><Relationship Id="rId2" Type="http://schemas.openxmlformats.org/officeDocument/2006/relationships/image" Target="../media/image203.png"/><Relationship Id="rId1" Type="http://schemas.openxmlformats.org/officeDocument/2006/relationships/slideLayout" Target="../slideLayouts/slideLayout7.xml"/><Relationship Id="rId5" Type="http://schemas.openxmlformats.org/officeDocument/2006/relationships/image" Target="../media/image206.png"/><Relationship Id="rId4" Type="http://schemas.openxmlformats.org/officeDocument/2006/relationships/image" Target="../media/image205.png"/></Relationships>
</file>

<file path=ppt/slides/_rels/slide47.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8" Type="http://schemas.openxmlformats.org/officeDocument/2006/relationships/image" Target="../media/image211.png"/><Relationship Id="rId3" Type="http://schemas.openxmlformats.org/officeDocument/2006/relationships/image" Target="../media/image208.png"/><Relationship Id="rId7" Type="http://schemas.openxmlformats.org/officeDocument/2006/relationships/image" Target="../media/image210.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agenda.infn.it/event/44943/contributions/265962/attachments/137433/206492/ESPPU_LCs_AFG_V4.pptx" TargetMode="External"/><Relationship Id="rId5" Type="http://schemas.openxmlformats.org/officeDocument/2006/relationships/hyperlink" Target="https://agenda.infn.it/event/44943/contributions/265967/attachments/137421/206545/McIntosh%20-%20Superconducting%20RF.pptx" TargetMode="External"/><Relationship Id="rId4" Type="http://schemas.openxmlformats.org/officeDocument/2006/relationships/image" Target="../media/image209.png"/><Relationship Id="rId9" Type="http://schemas.openxmlformats.org/officeDocument/2006/relationships/image" Target="../media/image212.png"/></Relationships>
</file>

<file path=ppt/slides/_rels/slide49.xml.rels><?xml version="1.0" encoding="UTF-8" standalone="yes"?>
<Relationships xmlns="http://schemas.openxmlformats.org/package/2006/relationships"><Relationship Id="rId2" Type="http://schemas.openxmlformats.org/officeDocument/2006/relationships/image" Target="../media/image213.pn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15.jpg"/><Relationship Id="rId2" Type="http://schemas.openxmlformats.org/officeDocument/2006/relationships/image" Target="../media/image21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7.png"/></Relationships>
</file>

<file path=ppt/slides/_rels/slide55.xml.rels><?xml version="1.0" encoding="UTF-8" standalone="yes"?>
<Relationships xmlns="http://schemas.openxmlformats.org/package/2006/relationships"><Relationship Id="rId8" Type="http://schemas.openxmlformats.org/officeDocument/2006/relationships/image" Target="../media/image224.emf"/><Relationship Id="rId13" Type="http://schemas.openxmlformats.org/officeDocument/2006/relationships/image" Target="../media/image229.emf"/><Relationship Id="rId3" Type="http://schemas.openxmlformats.org/officeDocument/2006/relationships/image" Target="../media/image219.emf"/><Relationship Id="rId7" Type="http://schemas.openxmlformats.org/officeDocument/2006/relationships/image" Target="../media/image223.emf"/><Relationship Id="rId12" Type="http://schemas.openxmlformats.org/officeDocument/2006/relationships/image" Target="../media/image228.emf"/><Relationship Id="rId2" Type="http://schemas.openxmlformats.org/officeDocument/2006/relationships/image" Target="../media/image218.emf"/><Relationship Id="rId1" Type="http://schemas.openxmlformats.org/officeDocument/2006/relationships/slideLayout" Target="../slideLayouts/slideLayout7.xml"/><Relationship Id="rId6" Type="http://schemas.openxmlformats.org/officeDocument/2006/relationships/image" Target="../media/image222.emf"/><Relationship Id="rId11" Type="http://schemas.openxmlformats.org/officeDocument/2006/relationships/image" Target="../media/image227.emf"/><Relationship Id="rId5" Type="http://schemas.openxmlformats.org/officeDocument/2006/relationships/image" Target="../media/image221.emf"/><Relationship Id="rId10" Type="http://schemas.openxmlformats.org/officeDocument/2006/relationships/image" Target="../media/image226.emf"/><Relationship Id="rId4" Type="http://schemas.openxmlformats.org/officeDocument/2006/relationships/image" Target="../media/image220.emf"/><Relationship Id="rId9" Type="http://schemas.openxmlformats.org/officeDocument/2006/relationships/image" Target="../media/image225.emf"/></Relationships>
</file>

<file path=ppt/slides/_rels/slide56.xml.rels><?xml version="1.0" encoding="UTF-8" standalone="yes"?>
<Relationships xmlns="http://schemas.openxmlformats.org/package/2006/relationships"><Relationship Id="rId8" Type="http://schemas.openxmlformats.org/officeDocument/2006/relationships/image" Target="../media/image236.jpeg"/><Relationship Id="rId3" Type="http://schemas.openxmlformats.org/officeDocument/2006/relationships/image" Target="../media/image231.png"/><Relationship Id="rId7" Type="http://schemas.openxmlformats.org/officeDocument/2006/relationships/image" Target="../media/image235.jpeg"/><Relationship Id="rId2" Type="http://schemas.openxmlformats.org/officeDocument/2006/relationships/image" Target="../media/image230.jpeg"/><Relationship Id="rId1" Type="http://schemas.openxmlformats.org/officeDocument/2006/relationships/slideLayout" Target="../slideLayouts/slideLayout1.xml"/><Relationship Id="rId6" Type="http://schemas.openxmlformats.org/officeDocument/2006/relationships/image" Target="../media/image234.jpeg"/><Relationship Id="rId5" Type="http://schemas.openxmlformats.org/officeDocument/2006/relationships/image" Target="../media/image233.png"/><Relationship Id="rId10" Type="http://schemas.openxmlformats.org/officeDocument/2006/relationships/image" Target="../media/image238.jpeg"/><Relationship Id="rId4" Type="http://schemas.openxmlformats.org/officeDocument/2006/relationships/image" Target="../media/image232.jpeg"/><Relationship Id="rId9" Type="http://schemas.openxmlformats.org/officeDocument/2006/relationships/image" Target="../media/image237.jpeg"/></Relationships>
</file>

<file path=ppt/slides/_rels/slide57.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image" Target="../media/image23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image" Target="../media/image247.png"/><Relationship Id="rId13" Type="http://schemas.openxmlformats.org/officeDocument/2006/relationships/image" Target="../media/image252.JPG"/><Relationship Id="rId3" Type="http://schemas.openxmlformats.org/officeDocument/2006/relationships/image" Target="../media/image242.jpg"/><Relationship Id="rId7" Type="http://schemas.openxmlformats.org/officeDocument/2006/relationships/image" Target="../media/image246.png"/><Relationship Id="rId12" Type="http://schemas.openxmlformats.org/officeDocument/2006/relationships/image" Target="../media/image251.JPG"/><Relationship Id="rId2" Type="http://schemas.openxmlformats.org/officeDocument/2006/relationships/image" Target="../media/image241.jpg"/><Relationship Id="rId1" Type="http://schemas.openxmlformats.org/officeDocument/2006/relationships/slideLayout" Target="../slideLayouts/slideLayout2.xml"/><Relationship Id="rId6" Type="http://schemas.openxmlformats.org/officeDocument/2006/relationships/image" Target="../media/image245.jpeg"/><Relationship Id="rId11" Type="http://schemas.openxmlformats.org/officeDocument/2006/relationships/image" Target="../media/image250.jpg"/><Relationship Id="rId5" Type="http://schemas.openxmlformats.org/officeDocument/2006/relationships/image" Target="../media/image244.png"/><Relationship Id="rId10" Type="http://schemas.openxmlformats.org/officeDocument/2006/relationships/image" Target="../media/image249.JPG"/><Relationship Id="rId4" Type="http://schemas.openxmlformats.org/officeDocument/2006/relationships/image" Target="../media/image243.png"/><Relationship Id="rId9" Type="http://schemas.openxmlformats.org/officeDocument/2006/relationships/image" Target="../media/image248.png"/></Relationships>
</file>

<file path=ppt/slides/_rels/slide59.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image" Target="../media/image253.png"/><Relationship Id="rId1" Type="http://schemas.openxmlformats.org/officeDocument/2006/relationships/slideLayout" Target="../slideLayouts/slideLayout13.xml"/><Relationship Id="rId4" Type="http://schemas.openxmlformats.org/officeDocument/2006/relationships/image" Target="../media/image255.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186.png"/><Relationship Id="rId4" Type="http://schemas.openxmlformats.org/officeDocument/2006/relationships/image" Target="../media/image183.png"/></Relationships>
</file>

<file path=ppt/slides/_rels/slide61.xml.rels><?xml version="1.0" encoding="UTF-8" standalone="yes"?>
<Relationships xmlns="http://schemas.openxmlformats.org/package/2006/relationships"><Relationship Id="rId2" Type="http://schemas.openxmlformats.org/officeDocument/2006/relationships/image" Target="../media/image256.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258.jpg"/><Relationship Id="rId2" Type="http://schemas.openxmlformats.org/officeDocument/2006/relationships/image" Target="../media/image257.png"/><Relationship Id="rId1" Type="http://schemas.openxmlformats.org/officeDocument/2006/relationships/slideLayout" Target="../slideLayouts/slideLayout7.xml"/><Relationship Id="rId4" Type="http://schemas.openxmlformats.org/officeDocument/2006/relationships/image" Target="../media/image201.jpg"/></Relationships>
</file>

<file path=ppt/slides/_rels/slide63.xml.rels><?xml version="1.0" encoding="UTF-8" standalone="yes"?>
<Relationships xmlns="http://schemas.openxmlformats.org/package/2006/relationships"><Relationship Id="rId8" Type="http://schemas.openxmlformats.org/officeDocument/2006/relationships/image" Target="../media/image263.gif"/><Relationship Id="rId13" Type="http://schemas.openxmlformats.org/officeDocument/2006/relationships/image" Target="../media/image267.jpeg"/><Relationship Id="rId18" Type="http://schemas.openxmlformats.org/officeDocument/2006/relationships/image" Target="../media/image198.tiff"/><Relationship Id="rId3" Type="http://schemas.openxmlformats.org/officeDocument/2006/relationships/image" Target="../media/image259.jpeg"/><Relationship Id="rId7" Type="http://schemas.openxmlformats.org/officeDocument/2006/relationships/image" Target="../media/image262.png"/><Relationship Id="rId12" Type="http://schemas.openxmlformats.org/officeDocument/2006/relationships/image" Target="../media/image192.png"/><Relationship Id="rId17" Type="http://schemas.openxmlformats.org/officeDocument/2006/relationships/image" Target="../media/image271.tiff"/><Relationship Id="rId2" Type="http://schemas.openxmlformats.org/officeDocument/2006/relationships/notesSlide" Target="../notesSlides/notesSlide13.xml"/><Relationship Id="rId16" Type="http://schemas.openxmlformats.org/officeDocument/2006/relationships/image" Target="../media/image270.tiff"/><Relationship Id="rId20" Type="http://schemas.openxmlformats.org/officeDocument/2006/relationships/image" Target="../media/image273.tiff"/><Relationship Id="rId1" Type="http://schemas.openxmlformats.org/officeDocument/2006/relationships/slideLayout" Target="../slideLayouts/slideLayout7.xml"/><Relationship Id="rId6" Type="http://schemas.openxmlformats.org/officeDocument/2006/relationships/image" Target="../media/image261.png"/><Relationship Id="rId11" Type="http://schemas.openxmlformats.org/officeDocument/2006/relationships/image" Target="../media/image266.jpeg"/><Relationship Id="rId5" Type="http://schemas.openxmlformats.org/officeDocument/2006/relationships/image" Target="../media/image260.png"/><Relationship Id="rId15" Type="http://schemas.openxmlformats.org/officeDocument/2006/relationships/image" Target="../media/image269.tiff"/><Relationship Id="rId10" Type="http://schemas.openxmlformats.org/officeDocument/2006/relationships/image" Target="../media/image265.png"/><Relationship Id="rId19" Type="http://schemas.openxmlformats.org/officeDocument/2006/relationships/image" Target="../media/image272.tiff"/><Relationship Id="rId4" Type="http://schemas.openxmlformats.org/officeDocument/2006/relationships/image" Target="../media/image201.jpg"/><Relationship Id="rId9" Type="http://schemas.openxmlformats.org/officeDocument/2006/relationships/image" Target="../media/image264.png"/><Relationship Id="rId14" Type="http://schemas.openxmlformats.org/officeDocument/2006/relationships/image" Target="../media/image268.jpeg"/></Relationships>
</file>

<file path=ppt/slides/_rels/slide64.xml.rels><?xml version="1.0" encoding="UTF-8" standalone="yes"?>
<Relationships xmlns="http://schemas.openxmlformats.org/package/2006/relationships"><Relationship Id="rId8" Type="http://schemas.openxmlformats.org/officeDocument/2006/relationships/image" Target="../media/image280.jpeg"/><Relationship Id="rId3" Type="http://schemas.openxmlformats.org/officeDocument/2006/relationships/image" Target="../media/image275.png"/><Relationship Id="rId7" Type="http://schemas.openxmlformats.org/officeDocument/2006/relationships/image" Target="../media/image279.jpeg"/><Relationship Id="rId2" Type="http://schemas.openxmlformats.org/officeDocument/2006/relationships/image" Target="../media/image274.png"/><Relationship Id="rId1" Type="http://schemas.openxmlformats.org/officeDocument/2006/relationships/slideLayout" Target="../slideLayouts/slideLayout7.xml"/><Relationship Id="rId6" Type="http://schemas.openxmlformats.org/officeDocument/2006/relationships/image" Target="../media/image278.png"/><Relationship Id="rId5" Type="http://schemas.openxmlformats.org/officeDocument/2006/relationships/image" Target="../media/image277.png"/><Relationship Id="rId10" Type="http://schemas.openxmlformats.org/officeDocument/2006/relationships/image" Target="../media/image282.png"/><Relationship Id="rId4" Type="http://schemas.openxmlformats.org/officeDocument/2006/relationships/image" Target="../media/image276.png"/><Relationship Id="rId9" Type="http://schemas.openxmlformats.org/officeDocument/2006/relationships/image" Target="../media/image281.png"/></Relationships>
</file>

<file path=ppt/slides/_rels/slide65.xml.rels><?xml version="1.0" encoding="UTF-8" standalone="yes"?>
<Relationships xmlns="http://schemas.openxmlformats.org/package/2006/relationships"><Relationship Id="rId8" Type="http://schemas.openxmlformats.org/officeDocument/2006/relationships/image" Target="../media/image287.emf"/><Relationship Id="rId13" Type="http://schemas.openxmlformats.org/officeDocument/2006/relationships/image" Target="../media/image291.emf"/><Relationship Id="rId3" Type="http://schemas.openxmlformats.org/officeDocument/2006/relationships/notesSlide" Target="../notesSlides/notesSlide14.xml"/><Relationship Id="rId7" Type="http://schemas.openxmlformats.org/officeDocument/2006/relationships/image" Target="../media/image286.png"/><Relationship Id="rId12" Type="http://schemas.openxmlformats.org/officeDocument/2006/relationships/image" Target="../media/image290.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285.png"/><Relationship Id="rId11" Type="http://schemas.openxmlformats.org/officeDocument/2006/relationships/image" Target="../media/image128.emf"/><Relationship Id="rId5" Type="http://schemas.openxmlformats.org/officeDocument/2006/relationships/image" Target="../media/image284.png"/><Relationship Id="rId10" Type="http://schemas.openxmlformats.org/officeDocument/2006/relationships/image" Target="../media/image289.emf"/><Relationship Id="rId4" Type="http://schemas.openxmlformats.org/officeDocument/2006/relationships/image" Target="../media/image283.jpeg"/><Relationship Id="rId9" Type="http://schemas.openxmlformats.org/officeDocument/2006/relationships/image" Target="../media/image28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1A8B-B578-4FEA-808A-A1C4E6F2032E}"/>
              </a:ext>
            </a:extLst>
          </p:cNvPr>
          <p:cNvSpPr>
            <a:spLocks noGrp="1"/>
          </p:cNvSpPr>
          <p:nvPr>
            <p:ph type="ctrTitle"/>
          </p:nvPr>
        </p:nvSpPr>
        <p:spPr>
          <a:xfrm>
            <a:off x="198679" y="883106"/>
            <a:ext cx="11794641" cy="786735"/>
          </a:xfrm>
          <a:solidFill>
            <a:schemeClr val="bg1"/>
          </a:solidFill>
        </p:spPr>
        <p:txBody>
          <a:bodyPr>
            <a:normAutofit/>
          </a:bodyPr>
          <a:lstStyle/>
          <a:p>
            <a:r>
              <a:rPr kumimoji="1" lang="en-US" altLang="ja-JP" sz="3600" b="1" dirty="0">
                <a:latin typeface="メイリオ" panose="020B0604030504040204" pitchFamily="50" charset="-128"/>
                <a:ea typeface="メイリオ" panose="020B0604030504040204" pitchFamily="50" charset="-128"/>
                <a:cs typeface="Arial" panose="020B0604020202020204" pitchFamily="34" charset="0"/>
              </a:rPr>
              <a:t>Status of </a:t>
            </a:r>
            <a:r>
              <a:rPr kumimoji="1" lang="en-US" altLang="ja-JP" sz="3600" b="1" dirty="0" err="1">
                <a:latin typeface="メイリオ" panose="020B0604030504040204" pitchFamily="50" charset="-128"/>
                <a:ea typeface="メイリオ" panose="020B0604030504040204" pitchFamily="50" charset="-128"/>
                <a:cs typeface="Arial" panose="020B0604020202020204" pitchFamily="34" charset="0"/>
              </a:rPr>
              <a:t>iCASA</a:t>
            </a:r>
            <a:r>
              <a:rPr kumimoji="1" lang="en-US" altLang="ja-JP" sz="3600" b="1" dirty="0">
                <a:latin typeface="メイリオ" panose="020B0604030504040204" pitchFamily="50" charset="-128"/>
                <a:ea typeface="メイリオ" panose="020B0604030504040204" pitchFamily="50" charset="-128"/>
                <a:cs typeface="Arial" panose="020B0604020202020204" pitchFamily="34" charset="0"/>
              </a:rPr>
              <a:t> activity at KEK</a:t>
            </a:r>
            <a:endParaRPr kumimoji="1" lang="ja-JP" altLang="en-US" sz="2400" b="1" dirty="0">
              <a:latin typeface="メイリオ" panose="020B0604030504040204" pitchFamily="50" charset="-128"/>
              <a:ea typeface="メイリオ" panose="020B0604030504040204" pitchFamily="50" charset="-128"/>
              <a:cs typeface="Arial" panose="020B0604020202020204" pitchFamily="34" charset="0"/>
            </a:endParaRPr>
          </a:p>
        </p:txBody>
      </p:sp>
      <p:sp>
        <p:nvSpPr>
          <p:cNvPr id="3" name="Subtitle 2">
            <a:extLst>
              <a:ext uri="{FF2B5EF4-FFF2-40B4-BE49-F238E27FC236}">
                <a16:creationId xmlns:a16="http://schemas.microsoft.com/office/drawing/2014/main" id="{63E137C7-B0C0-4A05-96D0-3AE6E3A0368E}"/>
              </a:ext>
            </a:extLst>
          </p:cNvPr>
          <p:cNvSpPr>
            <a:spLocks noGrp="1"/>
          </p:cNvSpPr>
          <p:nvPr>
            <p:ph type="subTitle" idx="1"/>
          </p:nvPr>
        </p:nvSpPr>
        <p:spPr>
          <a:xfrm>
            <a:off x="299517" y="2035169"/>
            <a:ext cx="11517832" cy="1394257"/>
          </a:xfrm>
        </p:spPr>
        <p:txBody>
          <a:bodyPr>
            <a:normAutofit/>
          </a:bodyPr>
          <a:lstStyle/>
          <a:p>
            <a:r>
              <a:rPr lang="en-US" altLang="ja-JP" b="1" u="sng" dirty="0">
                <a:latin typeface="メイリオ" panose="020B0604030504040204" pitchFamily="50" charset="-128"/>
                <a:ea typeface="メイリオ" panose="020B0604030504040204" pitchFamily="50" charset="-128"/>
              </a:rPr>
              <a:t>Hiroshi Sakai </a:t>
            </a:r>
          </a:p>
          <a:p>
            <a:r>
              <a:rPr lang="en-US" altLang="ja-JP" sz="1800" b="1" u="sng" dirty="0">
                <a:latin typeface="メイリオ" panose="020B0604030504040204" pitchFamily="50" charset="-128"/>
                <a:ea typeface="メイリオ" panose="020B0604030504040204" pitchFamily="50" charset="-128"/>
              </a:rPr>
              <a:t>Innovation Center for Applied Superconducting Accelerators (</a:t>
            </a:r>
            <a:r>
              <a:rPr lang="en-US" altLang="ja-JP" sz="1800" b="1" u="sng" dirty="0" err="1">
                <a:latin typeface="メイリオ" panose="020B0604030504040204" pitchFamily="50" charset="-128"/>
                <a:ea typeface="メイリオ" panose="020B0604030504040204" pitchFamily="50" charset="-128"/>
              </a:rPr>
              <a:t>iCASA</a:t>
            </a:r>
            <a:r>
              <a:rPr lang="en-US" altLang="ja-JP" sz="1800" b="1" u="sng" dirty="0">
                <a:latin typeface="メイリオ" panose="020B0604030504040204" pitchFamily="50" charset="-128"/>
                <a:ea typeface="メイリオ" panose="020B0604030504040204" pitchFamily="50" charset="-128"/>
              </a:rPr>
              <a:t>), Accelerator Laboratory</a:t>
            </a:r>
          </a:p>
          <a:p>
            <a:r>
              <a:rPr lang="en-US" altLang="ja-JP" sz="1800" b="1" u="sng" dirty="0">
                <a:latin typeface="メイリオ" panose="020B0604030504040204" pitchFamily="50" charset="-128"/>
                <a:ea typeface="メイリオ" panose="020B0604030504040204" pitchFamily="50" charset="-128"/>
              </a:rPr>
              <a:t>High Energy Accelerator Research Organization (KEK)</a:t>
            </a:r>
          </a:p>
        </p:txBody>
      </p:sp>
      <p:sp>
        <p:nvSpPr>
          <p:cNvPr id="6" name="テキスト ボックス 5">
            <a:extLst>
              <a:ext uri="{FF2B5EF4-FFF2-40B4-BE49-F238E27FC236}">
                <a16:creationId xmlns:a16="http://schemas.microsoft.com/office/drawing/2014/main" id="{7A9F76BC-8F87-6E09-DDC0-5DCD60A7A528}"/>
              </a:ext>
            </a:extLst>
          </p:cNvPr>
          <p:cNvSpPr txBox="1"/>
          <p:nvPr/>
        </p:nvSpPr>
        <p:spPr>
          <a:xfrm>
            <a:off x="2679712" y="6426693"/>
            <a:ext cx="6152028" cy="369332"/>
          </a:xfrm>
          <a:prstGeom prst="rect">
            <a:avLst/>
          </a:prstGeom>
          <a:noFill/>
        </p:spPr>
        <p:txBody>
          <a:bodyPr wrap="square">
            <a:spAutoFit/>
          </a:bodyPr>
          <a:lstStyle/>
          <a:p>
            <a:pPr algn="ctr"/>
            <a:r>
              <a:rPr kumimoji="1" lang="en-US" altLang="ja-JP" i="1" dirty="0" err="1"/>
              <a:t>IJClab</a:t>
            </a:r>
            <a:r>
              <a:rPr kumimoji="1" lang="en-US" altLang="ja-JP" i="1" dirty="0"/>
              <a:t> visiting 2026.June.8</a:t>
            </a:r>
          </a:p>
        </p:txBody>
      </p:sp>
      <p:sp>
        <p:nvSpPr>
          <p:cNvPr id="4" name="テキスト ボックス 3">
            <a:extLst>
              <a:ext uri="{FF2B5EF4-FFF2-40B4-BE49-F238E27FC236}">
                <a16:creationId xmlns:a16="http://schemas.microsoft.com/office/drawing/2014/main" id="{C17CBBA3-6EEE-E3B2-4648-D1899CB35FD5}"/>
              </a:ext>
            </a:extLst>
          </p:cNvPr>
          <p:cNvSpPr txBox="1"/>
          <p:nvPr/>
        </p:nvSpPr>
        <p:spPr>
          <a:xfrm>
            <a:off x="1090915" y="3357979"/>
            <a:ext cx="10314817" cy="2554545"/>
          </a:xfrm>
          <a:prstGeom prst="rect">
            <a:avLst/>
          </a:prstGeom>
          <a:noFill/>
          <a:ln>
            <a:solidFill>
              <a:schemeClr val="tx1"/>
            </a:solidFill>
          </a:ln>
        </p:spPr>
        <p:txBody>
          <a:bodyPr wrap="square" rtlCol="0">
            <a:spAutoFit/>
          </a:bodyPr>
          <a:lstStyle/>
          <a:p>
            <a:r>
              <a:rPr lang="en-US" altLang="ja-JP" sz="3200" dirty="0">
                <a:latin typeface="メイリオ" panose="020B0604030504040204" pitchFamily="50" charset="-128"/>
                <a:ea typeface="メイリオ" panose="020B0604030504040204" pitchFamily="50" charset="-128"/>
              </a:rPr>
              <a:t>Contents : </a:t>
            </a:r>
            <a:endParaRPr lang="ja-JP" altLang="en-US" sz="3200" dirty="0">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latin typeface="メイリオ" panose="020B0604030504040204" pitchFamily="50" charset="-128"/>
                <a:ea typeface="メイリオ" panose="020B0604030504040204" pitchFamily="50" charset="-128"/>
              </a:rPr>
              <a:t>Introduction KEK &amp; </a:t>
            </a:r>
            <a:r>
              <a:rPr lang="en-US" altLang="ja-JP" sz="3200" dirty="0" err="1">
                <a:latin typeface="メイリオ" panose="020B0604030504040204" pitchFamily="50" charset="-128"/>
                <a:ea typeface="メイリオ" panose="020B0604030504040204" pitchFamily="50" charset="-128"/>
              </a:rPr>
              <a:t>iCASA</a:t>
            </a:r>
            <a:endParaRPr lang="ja-JP" altLang="en-US" sz="3200" dirty="0">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latin typeface="メイリオ" panose="020B0604030504040204" pitchFamily="50" charset="-128"/>
                <a:ea typeface="メイリオ" panose="020B0604030504040204" pitchFamily="50" charset="-128"/>
              </a:rPr>
              <a:t>The latest SRF activities in </a:t>
            </a:r>
            <a:r>
              <a:rPr lang="en-US" altLang="ja-JP" sz="3200" dirty="0" err="1">
                <a:latin typeface="メイリオ" panose="020B0604030504040204" pitchFamily="50" charset="-128"/>
                <a:ea typeface="メイリオ" panose="020B0604030504040204" pitchFamily="50" charset="-128"/>
              </a:rPr>
              <a:t>iCASA</a:t>
            </a:r>
            <a:r>
              <a:rPr lang="en-US" altLang="ja-JP" sz="3200" dirty="0">
                <a:latin typeface="メイリオ" panose="020B0604030504040204" pitchFamily="50" charset="-128"/>
                <a:ea typeface="メイリオ" panose="020B0604030504040204" pitchFamily="50" charset="-128"/>
              </a:rPr>
              <a:t> at KEK (mainly </a:t>
            </a:r>
            <a:r>
              <a:rPr lang="en-US" altLang="ja-JP" sz="3200" dirty="0" err="1">
                <a:latin typeface="メイリオ" panose="020B0604030504040204" pitchFamily="50" charset="-128"/>
                <a:ea typeface="メイリオ" panose="020B0604030504040204" pitchFamily="50" charset="-128"/>
              </a:rPr>
              <a:t>cERL</a:t>
            </a:r>
            <a:r>
              <a:rPr lang="en-US" altLang="ja-JP" sz="3200" dirty="0">
                <a:latin typeface="メイリオ" panose="020B0604030504040204" pitchFamily="50" charset="-128"/>
                <a:ea typeface="メイリオ" panose="020B0604030504040204" pitchFamily="50" charset="-128"/>
              </a:rPr>
              <a:t> &amp; ITN ) </a:t>
            </a:r>
            <a:endParaRPr lang="ja-JP" altLang="en-US" sz="3200" dirty="0">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latin typeface="メイリオ" panose="020B0604030504040204" pitchFamily="50" charset="-128"/>
                <a:ea typeface="メイリオ" panose="020B0604030504040204" pitchFamily="50" charset="-128"/>
              </a:rPr>
              <a:t>Summary</a:t>
            </a:r>
            <a:endParaRPr lang="ja-JP" altLang="en-US" sz="3200" dirty="0">
              <a:latin typeface="メイリオ" panose="020B0604030504040204" pitchFamily="50" charset="-128"/>
              <a:ea typeface="メイリオ" panose="020B0604030504040204" pitchFamily="50" charset="-128"/>
            </a:endParaRPr>
          </a:p>
        </p:txBody>
      </p:sp>
      <p:sp>
        <p:nvSpPr>
          <p:cNvPr id="5" name="テキスト ボックス 4">
            <a:extLst>
              <a:ext uri="{FF2B5EF4-FFF2-40B4-BE49-F238E27FC236}">
                <a16:creationId xmlns:a16="http://schemas.microsoft.com/office/drawing/2014/main" id="{2EBB04B5-AA48-C55B-F62C-90CBF7FE7523}"/>
              </a:ext>
            </a:extLst>
          </p:cNvPr>
          <p:cNvSpPr txBox="1"/>
          <p:nvPr/>
        </p:nvSpPr>
        <p:spPr>
          <a:xfrm>
            <a:off x="484820" y="6014941"/>
            <a:ext cx="1212191" cy="369332"/>
          </a:xfrm>
          <a:prstGeom prst="rect">
            <a:avLst/>
          </a:prstGeom>
          <a:solidFill>
            <a:schemeClr val="bg1"/>
          </a:solidFill>
        </p:spPr>
        <p:txBody>
          <a:bodyPr wrap="none" rtlCol="0">
            <a:spAutoFit/>
          </a:bodyPr>
          <a:lstStyle/>
          <a:p>
            <a:r>
              <a:rPr kumimoji="1" lang="en-US" altLang="ja-JP" dirty="0">
                <a:latin typeface="メイリオ" panose="020B0604030504040204" pitchFamily="50" charset="-128"/>
                <a:ea typeface="メイリオ" panose="020B0604030504040204" pitchFamily="50" charset="-128"/>
              </a:rPr>
              <a:t>52 pages</a:t>
            </a:r>
            <a:endParaRPr kumimoji="1" lang="ja-JP" altLang="en-US" dirty="0">
              <a:latin typeface="メイリオ" panose="020B0604030504040204" pitchFamily="50" charset="-128"/>
              <a:ea typeface="メイリオ" panose="020B0604030504040204" pitchFamily="50" charset="-128"/>
            </a:endParaRPr>
          </a:p>
        </p:txBody>
      </p:sp>
      <p:sp>
        <p:nvSpPr>
          <p:cNvPr id="9" name="スライド番号プレースホルダー 8">
            <a:extLst>
              <a:ext uri="{FF2B5EF4-FFF2-40B4-BE49-F238E27FC236}">
                <a16:creationId xmlns:a16="http://schemas.microsoft.com/office/drawing/2014/main" id="{F508B5E9-BAA7-1529-9DC6-E5DB1A19B32E}"/>
              </a:ext>
            </a:extLst>
          </p:cNvPr>
          <p:cNvSpPr>
            <a:spLocks noGrp="1"/>
          </p:cNvSpPr>
          <p:nvPr>
            <p:ph type="sldNum" sz="quarter" idx="4"/>
          </p:nvPr>
        </p:nvSpPr>
        <p:spPr>
          <a:xfrm>
            <a:off x="11515089" y="6542974"/>
            <a:ext cx="604520" cy="365125"/>
          </a:xfrm>
        </p:spPr>
        <p:txBody>
          <a:bodyPr/>
          <a:lstStyle/>
          <a:p>
            <a:pPr algn="r"/>
            <a:fld id="{48F63A3B-78C7-47BE-AE5E-E10140E04643}" type="slidenum">
              <a:rPr lang="en-US" smtClean="0"/>
              <a:pPr algn="r"/>
              <a:t>1</a:t>
            </a:fld>
            <a:endParaRPr lang="en-US" dirty="0"/>
          </a:p>
        </p:txBody>
      </p:sp>
      <p:sp>
        <p:nvSpPr>
          <p:cNvPr id="8" name="テキスト ボックス 7">
            <a:extLst>
              <a:ext uri="{FF2B5EF4-FFF2-40B4-BE49-F238E27FC236}">
                <a16:creationId xmlns:a16="http://schemas.microsoft.com/office/drawing/2014/main" id="{B04BE82C-08AA-16AF-A57A-117B84D3C42B}"/>
              </a:ext>
            </a:extLst>
          </p:cNvPr>
          <p:cNvSpPr txBox="1"/>
          <p:nvPr/>
        </p:nvSpPr>
        <p:spPr>
          <a:xfrm>
            <a:off x="6365174" y="4989194"/>
            <a:ext cx="4735911" cy="923330"/>
          </a:xfrm>
          <a:prstGeom prst="rect">
            <a:avLst/>
          </a:prstGeom>
          <a:noFill/>
        </p:spPr>
        <p:txBody>
          <a:bodyPr wrap="square" rtlCol="0">
            <a:spAutoFit/>
          </a:bodyPr>
          <a:lstStyle/>
          <a:p>
            <a:r>
              <a:rPr kumimoji="1" lang="en-US" altLang="ja-JP" dirty="0"/>
              <a:t>After </a:t>
            </a:r>
            <a:r>
              <a:rPr kumimoji="1" lang="en-US" altLang="ja-JP" dirty="0" err="1"/>
              <a:t>cERL</a:t>
            </a:r>
            <a:r>
              <a:rPr kumimoji="1" lang="en-US" altLang="ja-JP" dirty="0"/>
              <a:t> explanation (end of 24page), it is better to make discussion time. And other R&amp;D and ITN will be quickly explained (or skip).</a:t>
            </a:r>
            <a:endParaRPr kumimoji="1" lang="ja-JP" altLang="en-US" dirty="0"/>
          </a:p>
        </p:txBody>
      </p:sp>
    </p:spTree>
    <p:extLst>
      <p:ext uri="{BB962C8B-B14F-4D97-AF65-F5344CB8AC3E}">
        <p14:creationId xmlns:p14="http://schemas.microsoft.com/office/powerpoint/2010/main" val="323606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コンテンツ プレースホルダ 2"/>
          <p:cNvSpPr txBox="1">
            <a:spLocks/>
          </p:cNvSpPr>
          <p:nvPr/>
        </p:nvSpPr>
        <p:spPr bwMode="auto">
          <a:xfrm>
            <a:off x="133608" y="874951"/>
            <a:ext cx="10238871" cy="4917291"/>
          </a:xfrm>
          <a:prstGeom prst="rect">
            <a:avLst/>
          </a:prstGeom>
          <a:no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a:lstStyle>
          <a:p>
            <a:r>
              <a:rPr lang="en-US" altLang="ja-JP" sz="1800" b="1" kern="0" dirty="0">
                <a:latin typeface="メイリオ" panose="020B0604030504040204" pitchFamily="50" charset="-128"/>
                <a:ea typeface="メイリオ" panose="020B0604030504040204" pitchFamily="50" charset="-128"/>
              </a:rPr>
              <a:t>1997 – 2002  |  Kyoto University Master's/Ph.D. student </a:t>
            </a:r>
          </a:p>
          <a:p>
            <a:pPr marL="0" indent="0">
              <a:buNone/>
            </a:pPr>
            <a:r>
              <a:rPr lang="en-US" altLang="ja-JP" sz="1800" b="1" kern="0" dirty="0">
                <a:latin typeface="メイリオ" panose="020B0604030504040204" pitchFamily="50" charset="-128"/>
                <a:ea typeface="メイリオ" panose="020B0604030504040204" pitchFamily="50" charset="-128"/>
              </a:rPr>
              <a:t>     &amp; KEK and Postdoctoral Fellow. </a:t>
            </a:r>
          </a:p>
          <a:p>
            <a:pPr lvl="1"/>
            <a:r>
              <a:rPr lang="en-US" altLang="ja-JP" sz="1400" u="sng" dirty="0">
                <a:solidFill>
                  <a:srgbClr val="FF0000"/>
                </a:solidFill>
                <a:latin typeface="メイリオ" panose="020B0604030504040204" pitchFamily="50" charset="-128"/>
                <a:ea typeface="メイリオ" panose="020B0604030504040204" pitchFamily="50" charset="-128"/>
              </a:rPr>
              <a:t>Development of the laser wire beam profile monitor for KEK-ATF damping ring</a:t>
            </a:r>
            <a:r>
              <a:rPr lang="en-US" altLang="ja-JP" sz="1400" u="sng" dirty="0">
                <a:latin typeface="メイリオ" panose="020B0604030504040204" pitchFamily="50" charset="-128"/>
                <a:ea typeface="メイリオ" panose="020B0604030504040204" pitchFamily="50" charset="-128"/>
              </a:rPr>
              <a:t>:</a:t>
            </a:r>
          </a:p>
          <a:p>
            <a:pPr lvl="1">
              <a:buFont typeface="Arial" panose="020B0604020202020204" pitchFamily="34" charset="0"/>
              <a:buNone/>
            </a:pPr>
            <a:r>
              <a:rPr lang="en-US" altLang="ja-JP" sz="1400" dirty="0">
                <a:latin typeface="メイリオ" panose="020B0604030504040204" pitchFamily="50" charset="-128"/>
                <a:ea typeface="メイリオ" panose="020B0604030504040204" pitchFamily="50" charset="-128"/>
              </a:rPr>
              <a:t>      Successfully measure the 7um vertical beam size in </a:t>
            </a:r>
            <a:r>
              <a:rPr lang="en-US" altLang="ja-JP" sz="1400" b="1" dirty="0">
                <a:latin typeface="メイリオ" panose="020B0604030504040204" pitchFamily="50" charset="-128"/>
                <a:ea typeface="メイリオ" panose="020B0604030504040204" pitchFamily="50" charset="-128"/>
              </a:rPr>
              <a:t>KEK-ATF damping by laser-wire.</a:t>
            </a:r>
            <a:endParaRPr lang="en-US" altLang="ja-JP" sz="1400" dirty="0">
              <a:latin typeface="メイリオ" panose="020B0604030504040204" pitchFamily="50" charset="-128"/>
              <a:ea typeface="メイリオ" panose="020B0604030504040204" pitchFamily="50" charset="-128"/>
            </a:endParaRPr>
          </a:p>
          <a:p>
            <a:pPr lvl="1">
              <a:lnSpc>
                <a:spcPts val="600"/>
              </a:lnSpc>
              <a:buFont typeface="Arial" panose="020B0604020202020204" pitchFamily="34" charset="0"/>
              <a:buNone/>
            </a:pPr>
            <a:endParaRPr lang="en-US" altLang="ja-JP" sz="1600" dirty="0">
              <a:latin typeface="メイリオ" panose="020B0604030504040204" pitchFamily="50" charset="-128"/>
              <a:ea typeface="メイリオ" panose="020B0604030504040204" pitchFamily="50" charset="-128"/>
            </a:endParaRPr>
          </a:p>
          <a:p>
            <a:r>
              <a:rPr lang="en-US" altLang="ja-JP" sz="1800" b="1" kern="0" dirty="0">
                <a:latin typeface="メイリオ" panose="020B0604030504040204" pitchFamily="50" charset="-128"/>
                <a:ea typeface="メイリオ" panose="020B0604030504040204" pitchFamily="50" charset="-128"/>
              </a:rPr>
              <a:t>2002 – 2009  |  The University of Tokyo (ISSP)</a:t>
            </a:r>
            <a:r>
              <a:rPr lang="ja-JP" altLang="en-US" sz="1800" b="1" kern="0" dirty="0">
                <a:latin typeface="メイリオ" panose="020B0604030504040204" pitchFamily="50" charset="-128"/>
                <a:ea typeface="メイリオ" panose="020B0604030504040204" pitchFamily="50" charset="-128"/>
              </a:rPr>
              <a:t> </a:t>
            </a:r>
            <a:r>
              <a:rPr lang="en-US" altLang="ja-JP" sz="1800" b="1" kern="0" dirty="0">
                <a:latin typeface="メイリオ" panose="020B0604030504040204" pitchFamily="50" charset="-128"/>
                <a:ea typeface="メイリオ" panose="020B0604030504040204" pitchFamily="50" charset="-128"/>
              </a:rPr>
              <a:t>assistant professor</a:t>
            </a:r>
          </a:p>
          <a:p>
            <a:pPr lvl="1"/>
            <a:r>
              <a:rPr lang="en-US" altLang="ja-JP" sz="1600" u="sng" dirty="0">
                <a:latin typeface="メイリオ" panose="020B0604030504040204" pitchFamily="50" charset="-128"/>
                <a:ea typeface="メイリオ" panose="020B0604030504040204" pitchFamily="50" charset="-128"/>
              </a:rPr>
              <a:t>3rd-generation VUV-SX light source design and.</a:t>
            </a:r>
          </a:p>
          <a:p>
            <a:pPr marL="457200" lvl="1" indent="0">
              <a:buNone/>
            </a:pPr>
            <a:r>
              <a:rPr lang="ja-JP" altLang="en-US" sz="1600" dirty="0">
                <a:latin typeface="メイリオ" panose="020B0604030504040204" pitchFamily="50" charset="-128"/>
                <a:ea typeface="メイリオ" panose="020B0604030504040204" pitchFamily="50" charset="-128"/>
              </a:rPr>
              <a:t>　　</a:t>
            </a:r>
            <a:r>
              <a:rPr lang="en-US" altLang="ja-JP" sz="1600" dirty="0">
                <a:latin typeface="メイリオ" panose="020B0604030504040204" pitchFamily="50" charset="-128"/>
                <a:ea typeface="メイリオ" panose="020B0604030504040204" pitchFamily="50" charset="-128"/>
              </a:rPr>
              <a:t>injector, vacuum &amp; </a:t>
            </a:r>
            <a:r>
              <a:rPr lang="ja-JP" altLang="en-US" sz="1600" dirty="0">
                <a:latin typeface="メイリオ" panose="020B0604030504040204" pitchFamily="50" charset="-128"/>
                <a:ea typeface="メイリオ" panose="020B0604030504040204" pitchFamily="50" charset="-128"/>
              </a:rPr>
              <a:t>、</a:t>
            </a:r>
            <a:r>
              <a:rPr lang="en-US" altLang="ja-JP" sz="1600" dirty="0">
                <a:latin typeface="メイリオ" panose="020B0604030504040204" pitchFamily="50" charset="-128"/>
                <a:ea typeface="メイリオ" panose="020B0604030504040204" pitchFamily="50" charset="-128"/>
              </a:rPr>
              <a:t>x-ray beam profile monitor with FZPs </a:t>
            </a:r>
            <a:r>
              <a:rPr lang="en-US" altLang="ja-JP" sz="1600" b="1" dirty="0">
                <a:latin typeface="メイリオ" panose="020B0604030504040204" pitchFamily="50" charset="-128"/>
                <a:ea typeface="メイリオ" panose="020B0604030504040204" pitchFamily="50" charset="-128"/>
              </a:rPr>
              <a:t>(for KEK-ATF</a:t>
            </a:r>
            <a:r>
              <a:rPr lang="ja-JP" altLang="en-US" sz="1600" b="1" dirty="0">
                <a:latin typeface="メイリオ" panose="020B0604030504040204" pitchFamily="50" charset="-128"/>
                <a:ea typeface="メイリオ" panose="020B0604030504040204" pitchFamily="50" charset="-128"/>
              </a:rPr>
              <a:t>）</a:t>
            </a:r>
            <a:endParaRPr lang="en-US" altLang="ja-JP" sz="1600" b="1" dirty="0">
              <a:latin typeface="メイリオ" panose="020B0604030504040204" pitchFamily="50" charset="-128"/>
              <a:ea typeface="メイリオ" panose="020B0604030504040204" pitchFamily="50" charset="-128"/>
            </a:endParaRPr>
          </a:p>
          <a:p>
            <a:pPr lvl="1"/>
            <a:r>
              <a:rPr lang="en-US" altLang="ja-JP" sz="1600" u="sng" dirty="0">
                <a:latin typeface="メイリオ" panose="020B0604030504040204" pitchFamily="50" charset="-128"/>
                <a:ea typeface="メイリオ" panose="020B0604030504040204" pitchFamily="50" charset="-128"/>
              </a:rPr>
              <a:t>ERL (Energy Recovery Linac)</a:t>
            </a:r>
            <a:r>
              <a:rPr lang="ja-JP" altLang="en-US" sz="1600" u="sng" dirty="0">
                <a:latin typeface="メイリオ" panose="020B0604030504040204" pitchFamily="50" charset="-128"/>
                <a:ea typeface="メイリオ" panose="020B0604030504040204" pitchFamily="50" charset="-128"/>
              </a:rPr>
              <a:t> </a:t>
            </a:r>
            <a:r>
              <a:rPr lang="en-US" altLang="ja-JP" sz="1600" u="sng" dirty="0">
                <a:latin typeface="メイリオ" panose="020B0604030504040204" pitchFamily="50" charset="-128"/>
                <a:ea typeface="メイリオ" panose="020B0604030504040204" pitchFamily="50" charset="-128"/>
              </a:rPr>
              <a:t>(2006-2009.5)</a:t>
            </a:r>
          </a:p>
          <a:p>
            <a:pPr marL="914400" lvl="2" indent="0">
              <a:buNone/>
            </a:pPr>
            <a:r>
              <a:rPr lang="en-US" altLang="ja-JP" sz="1600" b="1" dirty="0">
                <a:solidFill>
                  <a:srgbClr val="FF0000"/>
                </a:solidFill>
                <a:latin typeface="メイリオ" panose="020B0604030504040204" pitchFamily="50" charset="-128"/>
                <a:ea typeface="メイリオ" panose="020B0604030504040204" pitchFamily="50" charset="-128"/>
              </a:rPr>
              <a:t>Development of </a:t>
            </a:r>
            <a:r>
              <a:rPr lang="en-US" altLang="ja-JP" sz="1600" b="1" dirty="0" err="1">
                <a:solidFill>
                  <a:srgbClr val="FF0000"/>
                </a:solidFill>
                <a:latin typeface="メイリオ" panose="020B0604030504040204" pitchFamily="50" charset="-128"/>
                <a:ea typeface="メイリオ" panose="020B0604030504040204" pitchFamily="50" charset="-128"/>
              </a:rPr>
              <a:t>cERL</a:t>
            </a:r>
            <a:r>
              <a:rPr lang="ja-JP" altLang="en-US" sz="1600" b="1" dirty="0">
                <a:solidFill>
                  <a:srgbClr val="FF0000"/>
                </a:solidFill>
                <a:latin typeface="メイリオ" panose="020B0604030504040204" pitchFamily="50" charset="-128"/>
                <a:ea typeface="メイリオ" panose="020B0604030504040204" pitchFamily="50" charset="-128"/>
              </a:rPr>
              <a:t> </a:t>
            </a:r>
            <a:r>
              <a:rPr lang="en-US" altLang="ja-JP" sz="1600" b="1" dirty="0">
                <a:solidFill>
                  <a:srgbClr val="FF0000"/>
                </a:solidFill>
                <a:latin typeface="メイリオ" panose="020B0604030504040204" pitchFamily="50" charset="-128"/>
                <a:ea typeface="メイリオ" panose="020B0604030504040204" pitchFamily="50" charset="-128"/>
              </a:rPr>
              <a:t>SRF</a:t>
            </a:r>
            <a:r>
              <a:rPr lang="ja-JP" altLang="en-US" sz="1600" b="1" dirty="0">
                <a:solidFill>
                  <a:srgbClr val="FF0000"/>
                </a:solidFill>
                <a:latin typeface="メイリオ" panose="020B0604030504040204" pitchFamily="50" charset="-128"/>
                <a:ea typeface="メイリオ" panose="020B0604030504040204" pitchFamily="50" charset="-128"/>
              </a:rPr>
              <a:t> </a:t>
            </a:r>
            <a:r>
              <a:rPr lang="en-US" altLang="ja-JP" sz="1600" b="1" dirty="0">
                <a:solidFill>
                  <a:srgbClr val="FF0000"/>
                </a:solidFill>
                <a:latin typeface="メイリオ" panose="020B0604030504040204" pitchFamily="50" charset="-128"/>
                <a:ea typeface="メイリオ" panose="020B0604030504040204" pitchFamily="50" charset="-128"/>
              </a:rPr>
              <a:t>cavity</a:t>
            </a:r>
            <a:r>
              <a:rPr lang="ja-JP" altLang="en-US" sz="1600" b="1" dirty="0">
                <a:solidFill>
                  <a:srgbClr val="FF0000"/>
                </a:solidFill>
                <a:latin typeface="メイリオ" panose="020B0604030504040204" pitchFamily="50" charset="-128"/>
                <a:ea typeface="メイリオ" panose="020B0604030504040204" pitchFamily="50" charset="-128"/>
              </a:rPr>
              <a:t> </a:t>
            </a:r>
            <a:r>
              <a:rPr lang="en-US" altLang="ja-JP" sz="1600" dirty="0">
                <a:latin typeface="メイリオ" panose="020B0604030504040204" pitchFamily="50" charset="-128"/>
                <a:ea typeface="メイリオ" panose="020B0604030504040204" pitchFamily="50" charset="-128"/>
              </a:rPr>
              <a:t>(with KEK,JAEA)</a:t>
            </a:r>
            <a:r>
              <a:rPr lang="ja-JP" altLang="en-US" sz="1600" dirty="0">
                <a:latin typeface="メイリオ" panose="020B0604030504040204" pitchFamily="50" charset="-128"/>
                <a:ea typeface="メイリオ" panose="020B0604030504040204" pitchFamily="50" charset="-128"/>
              </a:rPr>
              <a:t>、</a:t>
            </a:r>
            <a:r>
              <a:rPr lang="en-US" altLang="ja-JP" sz="1600" dirty="0">
                <a:latin typeface="メイリオ" panose="020B0604030504040204" pitchFamily="50" charset="-128"/>
                <a:ea typeface="メイリオ" panose="020B0604030504040204" pitchFamily="50" charset="-128"/>
              </a:rPr>
              <a:t>VT on </a:t>
            </a:r>
            <a:r>
              <a:rPr lang="en-US" altLang="ja-JP" sz="1600" b="1" dirty="0">
                <a:latin typeface="メイリオ" panose="020B0604030504040204" pitchFamily="50" charset="-128"/>
                <a:ea typeface="メイリオ" panose="020B0604030504040204" pitchFamily="50" charset="-128"/>
              </a:rPr>
              <a:t>KEK-STF.</a:t>
            </a:r>
            <a:endParaRPr lang="en-US" altLang="ja-JP" sz="1600" dirty="0">
              <a:latin typeface="メイリオ" panose="020B0604030504040204" pitchFamily="50" charset="-128"/>
              <a:ea typeface="メイリオ" panose="020B0604030504040204" pitchFamily="50" charset="-128"/>
            </a:endParaRPr>
          </a:p>
          <a:p>
            <a:pPr marL="914400" lvl="2" indent="0">
              <a:lnSpc>
                <a:spcPts val="600"/>
              </a:lnSpc>
              <a:buNone/>
            </a:pPr>
            <a:endParaRPr lang="en-US" altLang="ja-JP" sz="1800" kern="0" dirty="0">
              <a:latin typeface="メイリオ" panose="020B0604030504040204" pitchFamily="50" charset="-128"/>
              <a:ea typeface="メイリオ" panose="020B0604030504040204" pitchFamily="50" charset="-128"/>
            </a:endParaRPr>
          </a:p>
          <a:p>
            <a:r>
              <a:rPr lang="it-IT" altLang="ja-JP" sz="1800" b="1" kern="0" dirty="0">
                <a:latin typeface="メイリオ" panose="020B0604030504040204" pitchFamily="50" charset="-128"/>
                <a:ea typeface="メイリオ" panose="020B0604030504040204" pitchFamily="50" charset="-128"/>
              </a:rPr>
              <a:t>2009 – Present  |  KEK Accelerator Laboratory</a:t>
            </a:r>
            <a:endParaRPr lang="en-US" altLang="ja-JP" sz="1800" b="1" kern="0" dirty="0">
              <a:latin typeface="メイリオ" panose="020B0604030504040204" pitchFamily="50" charset="-128"/>
              <a:ea typeface="メイリオ" panose="020B0604030504040204" pitchFamily="50" charset="-128"/>
            </a:endParaRPr>
          </a:p>
          <a:p>
            <a:pPr lvl="1"/>
            <a:r>
              <a:rPr lang="en-US" altLang="ja-JP" sz="1600" kern="0" dirty="0">
                <a:latin typeface="メイリオ" panose="020B0604030504040204" pitchFamily="50" charset="-128"/>
                <a:ea typeface="メイリオ" panose="020B0604030504040204" pitchFamily="50" charset="-128"/>
              </a:rPr>
              <a:t>Continue </a:t>
            </a:r>
            <a:r>
              <a:rPr lang="en-US" altLang="ja-JP" sz="1600" b="1" kern="0" dirty="0">
                <a:solidFill>
                  <a:srgbClr val="FF0000"/>
                </a:solidFill>
                <a:latin typeface="メイリオ" panose="020B0604030504040204" pitchFamily="50" charset="-128"/>
                <a:ea typeface="メイリオ" panose="020B0604030504040204" pitchFamily="50" charset="-128"/>
              </a:rPr>
              <a:t>d</a:t>
            </a:r>
            <a:r>
              <a:rPr lang="en-US" altLang="ja-JP" sz="1600" b="1" dirty="0">
                <a:solidFill>
                  <a:srgbClr val="FF0000"/>
                </a:solidFill>
                <a:latin typeface="メイリオ" panose="020B0604030504040204" pitchFamily="50" charset="-128"/>
                <a:ea typeface="メイリオ" panose="020B0604030504040204" pitchFamily="50" charset="-128"/>
              </a:rPr>
              <a:t>evelopment of </a:t>
            </a:r>
            <a:r>
              <a:rPr lang="en-US" altLang="ja-JP" sz="1600" b="1" dirty="0" err="1">
                <a:solidFill>
                  <a:srgbClr val="FF0000"/>
                </a:solidFill>
                <a:latin typeface="メイリオ" panose="020B0604030504040204" pitchFamily="50" charset="-128"/>
                <a:ea typeface="メイリオ" panose="020B0604030504040204" pitchFamily="50" charset="-128"/>
              </a:rPr>
              <a:t>cERL</a:t>
            </a:r>
            <a:r>
              <a:rPr lang="ja-JP" altLang="en-US" sz="1600" b="1" dirty="0">
                <a:solidFill>
                  <a:srgbClr val="FF0000"/>
                </a:solidFill>
                <a:latin typeface="メイリオ" panose="020B0604030504040204" pitchFamily="50" charset="-128"/>
                <a:ea typeface="メイリオ" panose="020B0604030504040204" pitchFamily="50" charset="-128"/>
              </a:rPr>
              <a:t> </a:t>
            </a:r>
            <a:r>
              <a:rPr lang="en-US" altLang="ja-JP" sz="1600" b="1" dirty="0">
                <a:solidFill>
                  <a:srgbClr val="FF0000"/>
                </a:solidFill>
                <a:latin typeface="メイリオ" panose="020B0604030504040204" pitchFamily="50" charset="-128"/>
                <a:ea typeface="メイリオ" panose="020B0604030504040204" pitchFamily="50" charset="-128"/>
              </a:rPr>
              <a:t>SRF</a:t>
            </a:r>
            <a:r>
              <a:rPr lang="ja-JP" altLang="en-US" sz="1600" b="1" dirty="0">
                <a:solidFill>
                  <a:srgbClr val="FF0000"/>
                </a:solidFill>
                <a:latin typeface="メイリオ" panose="020B0604030504040204" pitchFamily="50" charset="-128"/>
                <a:ea typeface="メイリオ" panose="020B0604030504040204" pitchFamily="50" charset="-128"/>
              </a:rPr>
              <a:t> </a:t>
            </a:r>
            <a:r>
              <a:rPr lang="en-US" altLang="ja-JP" sz="1600" b="1" dirty="0">
                <a:solidFill>
                  <a:srgbClr val="FF0000"/>
                </a:solidFill>
                <a:latin typeface="メイリオ" panose="020B0604030504040204" pitchFamily="50" charset="-128"/>
                <a:ea typeface="メイリオ" panose="020B0604030504040204" pitchFamily="50" charset="-128"/>
              </a:rPr>
              <a:t>cavity.</a:t>
            </a:r>
            <a:r>
              <a:rPr lang="ja-JP" altLang="en-US" sz="1600" b="1" dirty="0">
                <a:solidFill>
                  <a:srgbClr val="FF0000"/>
                </a:solidFill>
                <a:latin typeface="メイリオ" panose="020B0604030504040204" pitchFamily="50" charset="-128"/>
                <a:ea typeface="メイリオ" panose="020B0604030504040204" pitchFamily="50" charset="-128"/>
              </a:rPr>
              <a:t> </a:t>
            </a:r>
            <a:r>
              <a:rPr lang="en-US" altLang="ja-JP" sz="1600" kern="0" dirty="0">
                <a:latin typeface="メイリオ" panose="020B0604030504040204" pitchFamily="50" charset="-128"/>
                <a:ea typeface="メイリオ" panose="020B0604030504040204" pitchFamily="50" charset="-128"/>
              </a:rPr>
              <a:t>Achieve </a:t>
            </a:r>
            <a:r>
              <a:rPr lang="en-US" altLang="ja-JP" sz="1600" b="1" kern="0" dirty="0">
                <a:latin typeface="メイリオ" panose="020B0604030504040204" pitchFamily="50" charset="-128"/>
                <a:ea typeface="メイリオ" panose="020B0604030504040204" pitchFamily="50" charset="-128"/>
              </a:rPr>
              <a:t>1mA energy recovery in </a:t>
            </a:r>
            <a:r>
              <a:rPr lang="en-US" altLang="ja-JP" sz="1600" b="1" kern="0" dirty="0" err="1">
                <a:latin typeface="メイリオ" panose="020B0604030504040204" pitchFamily="50" charset="-128"/>
                <a:ea typeface="メイリオ" panose="020B0604030504040204" pitchFamily="50" charset="-128"/>
              </a:rPr>
              <a:t>cERL</a:t>
            </a:r>
            <a:r>
              <a:rPr lang="ja-JP" altLang="en-US" sz="1600" kern="0" dirty="0">
                <a:latin typeface="メイリオ" panose="020B0604030504040204" pitchFamily="50" charset="-128"/>
                <a:ea typeface="メイリオ" panose="020B0604030504040204" pitchFamily="50" charset="-128"/>
              </a:rPr>
              <a:t>。</a:t>
            </a:r>
            <a:endParaRPr lang="en-US" altLang="ja-JP" sz="1600" kern="0" dirty="0">
              <a:latin typeface="メイリオ" panose="020B0604030504040204" pitchFamily="50" charset="-128"/>
              <a:ea typeface="メイリオ" panose="020B0604030504040204" pitchFamily="50" charset="-128"/>
            </a:endParaRPr>
          </a:p>
          <a:p>
            <a:pPr lvl="1"/>
            <a:r>
              <a:rPr lang="en-US" altLang="ja-JP" sz="1600" dirty="0">
                <a:latin typeface="メイリオ" panose="020B0604030504040204" pitchFamily="50" charset="-128"/>
                <a:ea typeface="メイリオ" panose="020B0604030504040204" pitchFamily="50" charset="-128"/>
              </a:rPr>
              <a:t>One-year stay in 2016 to join </a:t>
            </a:r>
            <a:r>
              <a:rPr lang="en-US" altLang="ja-JP" sz="1600" b="1" dirty="0">
                <a:latin typeface="メイリオ" panose="020B0604030504040204" pitchFamily="50" charset="-128"/>
                <a:ea typeface="メイリオ" panose="020B0604030504040204" pitchFamily="50" charset="-128"/>
              </a:rPr>
              <a:t>EURO-XFEL(DESY)</a:t>
            </a:r>
            <a:r>
              <a:rPr lang="en-US" altLang="ja-JP" sz="1600" dirty="0">
                <a:latin typeface="メイリオ" panose="020B0604030504040204" pitchFamily="50" charset="-128"/>
                <a:ea typeface="メイリオ" panose="020B0604030504040204" pitchFamily="50" charset="-128"/>
              </a:rPr>
              <a:t> for </a:t>
            </a:r>
            <a:r>
              <a:rPr lang="en-US" altLang="ja-JP" sz="1600" b="1" dirty="0">
                <a:latin typeface="メイリオ" panose="020B0604030504040204" pitchFamily="50" charset="-128"/>
                <a:ea typeface="メイリオ" panose="020B0604030504040204" pitchFamily="50" charset="-128"/>
              </a:rPr>
              <a:t>cryomodule construction with 800 cavities in DESY</a:t>
            </a:r>
            <a:r>
              <a:rPr lang="en-US" altLang="ja-JP" sz="1600" dirty="0">
                <a:latin typeface="メイリオ" panose="020B0604030504040204" pitchFamily="50" charset="-128"/>
                <a:ea typeface="メイリオ" panose="020B0604030504040204" pitchFamily="50" charset="-128"/>
              </a:rPr>
              <a:t>.  </a:t>
            </a:r>
          </a:p>
          <a:p>
            <a:pPr lvl="1"/>
            <a:r>
              <a:rPr lang="en-US" altLang="ja-JP" sz="1600" u="sng" kern="0" dirty="0">
                <a:solidFill>
                  <a:srgbClr val="FF0000"/>
                </a:solidFill>
                <a:latin typeface="メイリオ" panose="020B0604030504040204" pitchFamily="50" charset="-128"/>
                <a:ea typeface="メイリオ" panose="020B0604030504040204" pitchFamily="50" charset="-128"/>
              </a:rPr>
              <a:t>2017- High-Q, High-G </a:t>
            </a:r>
            <a:r>
              <a:rPr lang="en-US" altLang="ja-JP" sz="1600" u="sng" kern="0" dirty="0">
                <a:latin typeface="メイリオ" panose="020B0604030504040204" pitchFamily="50" charset="-128"/>
                <a:ea typeface="メイリオ" panose="020B0604030504040204" pitchFamily="50" charset="-128"/>
              </a:rPr>
              <a:t>for</a:t>
            </a:r>
            <a:r>
              <a:rPr lang="en-US" altLang="ja-JP" sz="1600" u="sng" kern="0" dirty="0">
                <a:solidFill>
                  <a:srgbClr val="FF0000"/>
                </a:solidFill>
                <a:latin typeface="メイリオ" panose="020B0604030504040204" pitchFamily="50" charset="-128"/>
                <a:ea typeface="メイリオ" panose="020B0604030504040204" pitchFamily="50" charset="-128"/>
              </a:rPr>
              <a:t> </a:t>
            </a:r>
            <a:r>
              <a:rPr lang="en-US" altLang="ja-JP" sz="1600" b="1" u="sng" kern="0" dirty="0">
                <a:latin typeface="メイリオ" panose="020B0604030504040204" pitchFamily="50" charset="-128"/>
                <a:ea typeface="メイリオ" panose="020B0604030504040204" pitchFamily="50" charset="-128"/>
              </a:rPr>
              <a:t>KEK-STF</a:t>
            </a:r>
            <a:r>
              <a:rPr lang="ja-JP" altLang="en-US" sz="1600" b="1" u="sng" kern="0" dirty="0">
                <a:latin typeface="メイリオ" panose="020B0604030504040204" pitchFamily="50" charset="-128"/>
                <a:ea typeface="メイリオ" panose="020B0604030504040204" pitchFamily="50" charset="-128"/>
              </a:rPr>
              <a:t> </a:t>
            </a:r>
            <a:r>
              <a:rPr lang="en-US" altLang="ja-JP" sz="1600" b="1" u="sng" kern="0" dirty="0">
                <a:latin typeface="メイリオ" panose="020B0604030504040204" pitchFamily="50" charset="-128"/>
                <a:ea typeface="メイリオ" panose="020B0604030504040204" pitchFamily="50" charset="-128"/>
              </a:rPr>
              <a:t>cryomodule</a:t>
            </a:r>
            <a:r>
              <a:rPr lang="ja-JP" altLang="en-US" sz="1600" b="1" u="sng" kern="0" dirty="0">
                <a:latin typeface="メイリオ" panose="020B0604030504040204" pitchFamily="50" charset="-128"/>
                <a:ea typeface="メイリオ" panose="020B0604030504040204" pitchFamily="50" charset="-128"/>
              </a:rPr>
              <a:t> </a:t>
            </a:r>
            <a:r>
              <a:rPr lang="en-US" altLang="ja-JP" sz="1600" b="1" u="sng" kern="0" dirty="0">
                <a:latin typeface="メイリオ" panose="020B0604030504040204" pitchFamily="50" charset="-128"/>
                <a:ea typeface="メイリオ" panose="020B0604030504040204" pitchFamily="50" charset="-128"/>
              </a:rPr>
              <a:t>with</a:t>
            </a:r>
            <a:r>
              <a:rPr lang="ja-JP" altLang="en-US" sz="1600" b="1" u="sng" kern="0" dirty="0">
                <a:latin typeface="メイリオ" panose="020B0604030504040204" pitchFamily="50" charset="-128"/>
                <a:ea typeface="メイリオ" panose="020B0604030504040204" pitchFamily="50" charset="-128"/>
              </a:rPr>
              <a:t> </a:t>
            </a:r>
            <a:r>
              <a:rPr lang="en-US" altLang="ja-JP" sz="1600" kern="0" dirty="0">
                <a:latin typeface="メイリオ" panose="020B0604030504040204" pitchFamily="50" charset="-128"/>
                <a:ea typeface="メイリオ" panose="020B0604030504040204" pitchFamily="50" charset="-128"/>
              </a:rPr>
              <a:t>31.5MV/m</a:t>
            </a:r>
            <a:r>
              <a:rPr lang="ja-JP" altLang="en-US" sz="1600" kern="0" dirty="0">
                <a:latin typeface="メイリオ" panose="020B0604030504040204" pitchFamily="50" charset="-128"/>
                <a:ea typeface="メイリオ" panose="020B0604030504040204" pitchFamily="50" charset="-128"/>
              </a:rPr>
              <a:t> </a:t>
            </a:r>
            <a:r>
              <a:rPr lang="en-US" altLang="ja-JP" sz="1600" kern="0" dirty="0">
                <a:latin typeface="メイリオ" panose="020B0604030504040204" pitchFamily="50" charset="-128"/>
                <a:ea typeface="メイリオ" panose="020B0604030504040204" pitchFamily="50" charset="-128"/>
              </a:rPr>
              <a:t>and</a:t>
            </a:r>
            <a:r>
              <a:rPr lang="ja-JP" altLang="en-US" sz="1600" kern="0" dirty="0">
                <a:latin typeface="メイリオ" panose="020B0604030504040204" pitchFamily="50" charset="-128"/>
                <a:ea typeface="メイリオ" panose="020B0604030504040204" pitchFamily="50" charset="-128"/>
              </a:rPr>
              <a:t> </a:t>
            </a:r>
            <a:r>
              <a:rPr lang="en-US" altLang="ja-JP" sz="1600" kern="0" dirty="0">
                <a:latin typeface="メイリオ" panose="020B0604030504040204" pitchFamily="50" charset="-128"/>
                <a:ea typeface="メイリオ" panose="020B0604030504040204" pitchFamily="50" charset="-128"/>
              </a:rPr>
              <a:t>beam</a:t>
            </a:r>
            <a:r>
              <a:rPr lang="ja-JP" altLang="en-US" sz="1600" kern="0" dirty="0">
                <a:latin typeface="メイリオ" panose="020B0604030504040204" pitchFamily="50" charset="-128"/>
                <a:ea typeface="メイリオ" panose="020B0604030504040204" pitchFamily="50" charset="-128"/>
              </a:rPr>
              <a:t> </a:t>
            </a:r>
            <a:r>
              <a:rPr lang="en-US" altLang="ja-JP" sz="1600" kern="0" dirty="0">
                <a:latin typeface="メイリオ" panose="020B0604030504040204" pitchFamily="50" charset="-128"/>
                <a:ea typeface="メイリオ" panose="020B0604030504040204" pitchFamily="50" charset="-128"/>
              </a:rPr>
              <a:t>acceleration.</a:t>
            </a:r>
          </a:p>
          <a:p>
            <a:pPr lvl="1"/>
            <a:r>
              <a:rPr lang="en-US" altLang="ja-JP" sz="1600" kern="0" dirty="0">
                <a:latin typeface="メイリオ" panose="020B0604030504040204" pitchFamily="50" charset="-128"/>
                <a:ea typeface="メイリオ" panose="020B0604030504040204" pitchFamily="50" charset="-128"/>
              </a:rPr>
              <a:t>2018- </a:t>
            </a:r>
            <a:r>
              <a:rPr lang="en-US" altLang="ja-JP" sz="1600" u="sng" kern="0" dirty="0">
                <a:solidFill>
                  <a:srgbClr val="FF0000"/>
                </a:solidFill>
                <a:latin typeface="メイリオ" panose="020B0604030504040204" pitchFamily="50" charset="-128"/>
                <a:ea typeface="メイリオ" panose="020B0604030504040204" pitchFamily="50" charset="-128"/>
              </a:rPr>
              <a:t>Team leader of application of SRF GRP.by using </a:t>
            </a:r>
            <a:r>
              <a:rPr lang="en-US" altLang="ja-JP" sz="1600" u="sng" kern="0" dirty="0" err="1">
                <a:solidFill>
                  <a:srgbClr val="FF0000"/>
                </a:solidFill>
                <a:latin typeface="メイリオ" panose="020B0604030504040204" pitchFamily="50" charset="-128"/>
                <a:ea typeface="メイリオ" panose="020B0604030504040204" pitchFamily="50" charset="-128"/>
              </a:rPr>
              <a:t>cERL</a:t>
            </a:r>
            <a:r>
              <a:rPr lang="en-US" altLang="ja-JP" sz="1600" u="sng" kern="0" dirty="0">
                <a:solidFill>
                  <a:srgbClr val="FF0000"/>
                </a:solidFill>
                <a:latin typeface="メイリオ" panose="020B0604030504040204" pitchFamily="50" charset="-128"/>
                <a:ea typeface="メイリオ" panose="020B0604030504040204" pitchFamily="50" charset="-128"/>
              </a:rPr>
              <a:t>. </a:t>
            </a:r>
            <a:r>
              <a:rPr lang="en-US" altLang="ja-JP" sz="1600" u="sng" kern="0" dirty="0">
                <a:latin typeface="メイリオ" panose="020B0604030504040204" pitchFamily="50" charset="-128"/>
                <a:ea typeface="メイリオ" panose="020B0604030504040204" pitchFamily="50" charset="-128"/>
              </a:rPr>
              <a:t>Development of Nb</a:t>
            </a:r>
            <a:r>
              <a:rPr lang="en-US" altLang="ja-JP" sz="1600" u="sng" kern="0" baseline="-25000" dirty="0">
                <a:latin typeface="メイリオ" panose="020B0604030504040204" pitchFamily="50" charset="-128"/>
                <a:ea typeface="メイリオ" panose="020B0604030504040204" pitchFamily="50" charset="-128"/>
              </a:rPr>
              <a:t>3</a:t>
            </a:r>
            <a:r>
              <a:rPr lang="en-US" altLang="ja-JP" sz="1600" u="sng" kern="0" dirty="0">
                <a:latin typeface="メイリオ" panose="020B0604030504040204" pitchFamily="50" charset="-128"/>
                <a:ea typeface="メイリオ" panose="020B0604030504040204" pitchFamily="50" charset="-128"/>
              </a:rPr>
              <a:t>Sn</a:t>
            </a:r>
            <a:r>
              <a:rPr lang="ja-JP" altLang="en-US" sz="1600" u="sng" kern="0" dirty="0">
                <a:latin typeface="メイリオ" panose="020B0604030504040204" pitchFamily="50" charset="-128"/>
                <a:ea typeface="メイリオ" panose="020B0604030504040204" pitchFamily="50" charset="-128"/>
              </a:rPr>
              <a:t> </a:t>
            </a:r>
            <a:r>
              <a:rPr lang="en-US" altLang="ja-JP" sz="1600" u="sng" kern="0" dirty="0">
                <a:latin typeface="メイリオ" panose="020B0604030504040204" pitchFamily="50" charset="-128"/>
                <a:ea typeface="メイリオ" panose="020B0604030504040204" pitchFamily="50" charset="-128"/>
              </a:rPr>
              <a:t>cavity.</a:t>
            </a:r>
            <a:endParaRPr lang="en-US" altLang="ja-JP" sz="1600" kern="0" dirty="0">
              <a:latin typeface="メイリオ" panose="020B0604030504040204" pitchFamily="50" charset="-128"/>
              <a:ea typeface="メイリオ" panose="020B0604030504040204" pitchFamily="50" charset="-128"/>
            </a:endParaRPr>
          </a:p>
          <a:p>
            <a:pPr lvl="1"/>
            <a:r>
              <a:rPr lang="en-US" altLang="ja-JP" sz="1600" kern="0" dirty="0">
                <a:latin typeface="メイリオ" panose="020B0604030504040204" pitchFamily="50" charset="-128"/>
                <a:ea typeface="メイリオ" panose="020B0604030504040204" pitchFamily="50" charset="-128"/>
              </a:rPr>
              <a:t>2024-now:</a:t>
            </a:r>
            <a:r>
              <a:rPr lang="ja-JP" altLang="en-US" sz="1600" kern="0" dirty="0">
                <a:latin typeface="メイリオ" panose="020B0604030504040204" pitchFamily="50" charset="-128"/>
                <a:ea typeface="メイリオ" panose="020B0604030504040204" pitchFamily="50" charset="-128"/>
              </a:rPr>
              <a:t> </a:t>
            </a:r>
            <a:r>
              <a:rPr lang="en-US" altLang="ja-JP" sz="1600" b="1" u="sng" kern="0" dirty="0">
                <a:solidFill>
                  <a:srgbClr val="FF0000"/>
                </a:solidFill>
                <a:latin typeface="メイリオ" panose="020B0604030504040204" pitchFamily="50" charset="-128"/>
                <a:ea typeface="メイリオ" panose="020B0604030504040204" pitchFamily="50" charset="-128"/>
              </a:rPr>
              <a:t>Head of </a:t>
            </a:r>
            <a:r>
              <a:rPr lang="en-US" altLang="ja-JP" sz="1600" b="1" u="sng" kern="0" dirty="0" err="1">
                <a:solidFill>
                  <a:srgbClr val="FF0000"/>
                </a:solidFill>
                <a:latin typeface="メイリオ" panose="020B0604030504040204" pitchFamily="50" charset="-128"/>
                <a:ea typeface="メイリオ" panose="020B0604030504040204" pitchFamily="50" charset="-128"/>
              </a:rPr>
              <a:t>iCASA</a:t>
            </a:r>
            <a:r>
              <a:rPr lang="en-US" altLang="ja-JP" sz="1600" u="sng" kern="0" dirty="0">
                <a:solidFill>
                  <a:srgbClr val="FF0000"/>
                </a:solidFill>
                <a:latin typeface="メイリオ" panose="020B0604030504040204" pitchFamily="50" charset="-128"/>
                <a:ea typeface="メイリオ" panose="020B0604030504040204" pitchFamily="50" charset="-128"/>
              </a:rPr>
              <a:t>.</a:t>
            </a:r>
            <a:r>
              <a:rPr lang="ja-JP" altLang="en-US" sz="1600" u="sng" kern="0" dirty="0">
                <a:solidFill>
                  <a:srgbClr val="FF0000"/>
                </a:solidFill>
                <a:latin typeface="メイリオ" panose="020B0604030504040204" pitchFamily="50" charset="-128"/>
                <a:ea typeface="メイリオ" panose="020B0604030504040204" pitchFamily="50" charset="-128"/>
              </a:rPr>
              <a:t> </a:t>
            </a:r>
            <a:r>
              <a:rPr lang="en-US" altLang="ja-JP" sz="1600" u="sng" kern="0" dirty="0">
                <a:latin typeface="メイリオ" panose="020B0604030504040204" pitchFamily="50" charset="-128"/>
                <a:ea typeface="メイリオ" panose="020B0604030504040204" pitchFamily="50" charset="-128"/>
              </a:rPr>
              <a:t>TTC(Tesla Technology Collaboration) Technical-Board co-chair.</a:t>
            </a:r>
            <a:endParaRPr lang="en-US" altLang="ja-JP" sz="1600" kern="0" dirty="0">
              <a:latin typeface="メイリオ" panose="020B0604030504040204" pitchFamily="50" charset="-128"/>
              <a:ea typeface="メイリオ" panose="020B0604030504040204" pitchFamily="50" charset="-128"/>
            </a:endParaRPr>
          </a:p>
          <a:p>
            <a:pPr lvl="1"/>
            <a:endParaRPr lang="en-US" altLang="ja-JP" sz="1800" kern="0" dirty="0">
              <a:latin typeface="メイリオ" panose="020B0604030504040204" pitchFamily="50" charset="-128"/>
              <a:ea typeface="メイリオ" panose="020B0604030504040204" pitchFamily="50" charset="-128"/>
            </a:endParaRPr>
          </a:p>
          <a:p>
            <a:endParaRPr lang="en-US" altLang="ja-JP" sz="1800" kern="0" dirty="0"/>
          </a:p>
          <a:p>
            <a:pPr>
              <a:buFont typeface="Arial" panose="020B0604020202020204" pitchFamily="34" charset="0"/>
              <a:buNone/>
            </a:pPr>
            <a:r>
              <a:rPr lang="en-US" altLang="ja-JP" sz="1800" kern="0" dirty="0"/>
              <a:t>	</a:t>
            </a:r>
          </a:p>
          <a:p>
            <a:pPr>
              <a:buFont typeface="Arial" panose="020B0604020202020204" pitchFamily="34" charset="0"/>
              <a:buNone/>
            </a:pPr>
            <a:endParaRPr lang="en-US" altLang="ja-JP" sz="1800" kern="0" dirty="0"/>
          </a:p>
        </p:txBody>
      </p:sp>
      <p:pic>
        <p:nvPicPr>
          <p:cNvPr id="4" name="図 3">
            <a:extLst>
              <a:ext uri="{FF2B5EF4-FFF2-40B4-BE49-F238E27FC236}">
                <a16:creationId xmlns:a16="http://schemas.microsoft.com/office/drawing/2014/main" id="{EA5A103B-24BA-4634-855A-9981E2F14309}"/>
              </a:ext>
            </a:extLst>
          </p:cNvPr>
          <p:cNvPicPr>
            <a:picLocks noChangeAspect="1"/>
          </p:cNvPicPr>
          <p:nvPr/>
        </p:nvPicPr>
        <p:blipFill>
          <a:blip r:embed="rId3"/>
          <a:stretch>
            <a:fillRect/>
          </a:stretch>
        </p:blipFill>
        <p:spPr>
          <a:xfrm>
            <a:off x="8865072" y="184947"/>
            <a:ext cx="1747321" cy="1212426"/>
          </a:xfrm>
          <a:prstGeom prst="rect">
            <a:avLst/>
          </a:prstGeom>
        </p:spPr>
      </p:pic>
      <p:pic>
        <p:nvPicPr>
          <p:cNvPr id="13" name="図 12">
            <a:extLst>
              <a:ext uri="{FF2B5EF4-FFF2-40B4-BE49-F238E27FC236}">
                <a16:creationId xmlns:a16="http://schemas.microsoft.com/office/drawing/2014/main" id="{53DED9A3-65DF-83C6-CB63-8511AE78BB9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0"/>
            <a:ext cx="1879600" cy="881713"/>
          </a:xfrm>
          <a:prstGeom prst="rect">
            <a:avLst/>
          </a:prstGeom>
        </p:spPr>
      </p:pic>
      <p:sp>
        <p:nvSpPr>
          <p:cNvPr id="2" name="タイトル 1"/>
          <p:cNvSpPr>
            <a:spLocks noGrp="1"/>
          </p:cNvSpPr>
          <p:nvPr>
            <p:ph type="title"/>
          </p:nvPr>
        </p:nvSpPr>
        <p:spPr>
          <a:xfrm>
            <a:off x="961594" y="121721"/>
            <a:ext cx="8229600" cy="596663"/>
          </a:xfrm>
        </p:spPr>
        <p:txBody>
          <a:bodyPr>
            <a:noAutofit/>
          </a:bodyPr>
          <a:lstStyle/>
          <a:p>
            <a:pPr algn="ctr"/>
            <a:r>
              <a:rPr lang="en-US" altLang="ja-JP" sz="2800" dirty="0">
                <a:solidFill>
                  <a:schemeClr val="tx1"/>
                </a:solidFill>
                <a:latin typeface="メイリオ" panose="020B0604030504040204" pitchFamily="50" charset="-128"/>
                <a:ea typeface="メイリオ" panose="020B0604030504040204" pitchFamily="50" charset="-128"/>
              </a:rPr>
              <a:t>My Research History (Brief introduction</a:t>
            </a:r>
            <a:r>
              <a:rPr lang="ja-JP" altLang="en-US" sz="2800" dirty="0">
                <a:solidFill>
                  <a:schemeClr val="tx1"/>
                </a:solidFill>
                <a:latin typeface="メイリオ" panose="020B0604030504040204" pitchFamily="50" charset="-128"/>
                <a:ea typeface="メイリオ" panose="020B0604030504040204" pitchFamily="50" charset="-128"/>
              </a:rPr>
              <a:t>）</a:t>
            </a:r>
          </a:p>
        </p:txBody>
      </p:sp>
      <p:sp>
        <p:nvSpPr>
          <p:cNvPr id="6" name="スライド番号プレースホルダー 5"/>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defPPr>
              <a:defRPr lang="ja-JP"/>
            </a:defPPr>
            <a:lvl1pPr algn="r" rtl="0" eaLnBrk="1" fontAlgn="base" hangingPunct="1">
              <a:spcBef>
                <a:spcPct val="0"/>
              </a:spcBef>
              <a:spcAft>
                <a:spcPct val="0"/>
              </a:spcAft>
              <a:defRPr kumimoji="1" sz="1200" kern="1200">
                <a:solidFill>
                  <a:srgbClr val="898989"/>
                </a:solidFill>
                <a:latin typeface="Calibri" panose="020F0502020204030204" pitchFamily="34" charset="0"/>
                <a:ea typeface="ＭＳ Ｐゴシック" panose="020B0600070205080204" pitchFamily="50" charset="-128"/>
                <a:cs typeface="+mn-cs"/>
              </a:defRPr>
            </a:lvl1pPr>
            <a:lvl2pPr marL="4572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2pPr>
            <a:lvl3pPr marL="9144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3pPr>
            <a:lvl4pPr marL="13716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4pPr>
            <a:lvl5pPr marL="18288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5pPr>
            <a:lvl6pPr marL="22860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6pPr>
            <a:lvl7pPr marL="27432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7pPr>
            <a:lvl8pPr marL="32004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8pPr>
            <a:lvl9pPr marL="36576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9pPr>
          </a:lstStyle>
          <a:p>
            <a:pPr>
              <a:defRPr/>
            </a:pPr>
            <a:fld id="{B4356179-C135-4594-A06C-936E7DF3B214}" type="slidenum">
              <a:rPr lang="ja-JP" altLang="en-US" smtClean="0"/>
              <a:pPr>
                <a:defRPr/>
              </a:pPr>
              <a:t>2</a:t>
            </a:fld>
            <a:endParaRPr lang="en-US" altLang="ja-JP" dirty="0"/>
          </a:p>
        </p:txBody>
      </p:sp>
      <p:sp>
        <p:nvSpPr>
          <p:cNvPr id="23" name="テキスト ボックス 50"/>
          <p:cNvSpPr txBox="1">
            <a:spLocks noChangeArrowheads="1"/>
          </p:cNvSpPr>
          <p:nvPr/>
        </p:nvSpPr>
        <p:spPr bwMode="auto">
          <a:xfrm>
            <a:off x="8585820" y="24454"/>
            <a:ext cx="1395478" cy="307777"/>
          </a:xfrm>
          <a:prstGeom prst="rect">
            <a:avLst/>
          </a:prstGeom>
          <a:solidFill>
            <a:schemeClr val="bg1"/>
          </a:solidFill>
          <a:ln w="9525">
            <a:solidFill>
              <a:schemeClr val="bg1"/>
            </a:solidFill>
            <a:miter lim="800000"/>
            <a:headEnd/>
            <a:tailEnd/>
          </a:ln>
        </p:spPr>
        <p:txBody>
          <a:bodyPr wrap="square">
            <a:spAutoFit/>
          </a:bodyPr>
          <a:lstStyle>
            <a:lvl1pPr eaLnBrk="0" hangingPunct="0">
              <a:defRPr kumimoji="1">
                <a:solidFill>
                  <a:schemeClr val="tx1"/>
                </a:solidFill>
                <a:latin typeface="Arial" panose="020B0604020202020204" pitchFamily="34" charset="0"/>
                <a:ea typeface="ＭＳ Ｐゴシック" panose="020B0600070205080204" pitchFamily="50" charset="-128"/>
              </a:defRPr>
            </a:lvl1pPr>
            <a:lvl2pPr marL="742950" indent="-285750" eaLnBrk="0" hangingPunct="0">
              <a:defRPr kumimoji="1">
                <a:solidFill>
                  <a:schemeClr val="tx1"/>
                </a:solidFill>
                <a:latin typeface="Arial" panose="020B0604020202020204" pitchFamily="34" charset="0"/>
                <a:ea typeface="ＭＳ Ｐゴシック" panose="020B0600070205080204" pitchFamily="50" charset="-128"/>
              </a:defRPr>
            </a:lvl2pPr>
            <a:lvl3pPr marL="1143000" indent="-228600" eaLnBrk="0" hangingPunct="0">
              <a:defRPr kumimoji="1">
                <a:solidFill>
                  <a:schemeClr val="tx1"/>
                </a:solidFill>
                <a:latin typeface="Arial" panose="020B0604020202020204" pitchFamily="34" charset="0"/>
                <a:ea typeface="ＭＳ Ｐゴシック" panose="020B0600070205080204" pitchFamily="50" charset="-128"/>
              </a:defRPr>
            </a:lvl3pPr>
            <a:lvl4pPr marL="1600200" indent="-228600" eaLnBrk="0" hangingPunct="0">
              <a:defRPr kumimoji="1">
                <a:solidFill>
                  <a:schemeClr val="tx1"/>
                </a:solidFill>
                <a:latin typeface="Arial" panose="020B0604020202020204" pitchFamily="34" charset="0"/>
                <a:ea typeface="ＭＳ Ｐゴシック" panose="020B0600070205080204" pitchFamily="50" charset="-128"/>
              </a:defRPr>
            </a:lvl4pPr>
            <a:lvl5pPr marL="2057400" indent="-228600" eaLnBrk="0" hangingPunct="0">
              <a:defRPr kumimoji="1">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9pPr>
          </a:lstStyle>
          <a:p>
            <a:pPr eaLnBrk="1" hangingPunct="1"/>
            <a:r>
              <a:rPr lang="en-US" altLang="ja-JP" sz="1400" dirty="0"/>
              <a:t>ATF Laser wire</a:t>
            </a:r>
            <a:endParaRPr lang="ja-JP" altLang="en-US" sz="1400" dirty="0"/>
          </a:p>
        </p:txBody>
      </p:sp>
      <p:pic>
        <p:nvPicPr>
          <p:cNvPr id="18" name="図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305934" y="4722828"/>
            <a:ext cx="1845866" cy="910442"/>
          </a:xfrm>
          <a:prstGeom prst="rect">
            <a:avLst/>
          </a:prstGeom>
        </p:spPr>
      </p:pic>
      <p:sp>
        <p:nvSpPr>
          <p:cNvPr id="24" name="テキスト ボックス 23"/>
          <p:cNvSpPr txBox="1"/>
          <p:nvPr/>
        </p:nvSpPr>
        <p:spPr>
          <a:xfrm>
            <a:off x="10088141" y="4585350"/>
            <a:ext cx="1082785" cy="276999"/>
          </a:xfrm>
          <a:prstGeom prst="rect">
            <a:avLst/>
          </a:prstGeom>
          <a:solidFill>
            <a:schemeClr val="bg1"/>
          </a:solidFill>
          <a:ln>
            <a:noFill/>
          </a:ln>
        </p:spPr>
        <p:txBody>
          <a:bodyPr wrap="square" rtlCol="0">
            <a:spAutoFit/>
          </a:bodyPr>
          <a:lstStyle/>
          <a:p>
            <a:r>
              <a:rPr kumimoji="1" lang="en-US" altLang="ja-JP" sz="1200" dirty="0"/>
              <a:t>EURO-XFEL</a:t>
            </a:r>
            <a:endParaRPr kumimoji="1" lang="ja-JP" altLang="en-US" sz="1200" dirty="0"/>
          </a:p>
        </p:txBody>
      </p:sp>
      <p:pic>
        <p:nvPicPr>
          <p:cNvPr id="25" name="Picture 2" descr="C:\Documents and Settings\furuya\My Documents\ERL関連\ERL_9連空洞関連\9連　photos\20080527Di-0066.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61547" y="1460599"/>
            <a:ext cx="1865341" cy="1241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テキスト ボックス 57"/>
          <p:cNvSpPr txBox="1">
            <a:spLocks noChangeArrowheads="1"/>
          </p:cNvSpPr>
          <p:nvPr/>
        </p:nvSpPr>
        <p:spPr bwMode="auto">
          <a:xfrm>
            <a:off x="9422700" y="1493463"/>
            <a:ext cx="1504572" cy="307777"/>
          </a:xfrm>
          <a:prstGeom prst="rect">
            <a:avLst/>
          </a:prstGeom>
          <a:solidFill>
            <a:schemeClr val="bg1"/>
          </a:solidFill>
          <a:ln>
            <a:noFill/>
          </a:ln>
        </p:spPr>
        <p:txBody>
          <a:bodyPr wrap="square">
            <a:spAutoFit/>
          </a:bodyPr>
          <a:lstStyle>
            <a:lvl1pPr eaLnBrk="0" hangingPunct="0">
              <a:defRPr kumimoji="1">
                <a:solidFill>
                  <a:schemeClr val="tx1"/>
                </a:solidFill>
                <a:latin typeface="Arial" panose="020B0604020202020204" pitchFamily="34" charset="0"/>
                <a:ea typeface="ＭＳ Ｐゴシック" panose="020B0600070205080204" pitchFamily="50" charset="-128"/>
              </a:defRPr>
            </a:lvl1pPr>
            <a:lvl2pPr marL="742950" indent="-285750" eaLnBrk="0" hangingPunct="0">
              <a:defRPr kumimoji="1">
                <a:solidFill>
                  <a:schemeClr val="tx1"/>
                </a:solidFill>
                <a:latin typeface="Arial" panose="020B0604020202020204" pitchFamily="34" charset="0"/>
                <a:ea typeface="ＭＳ Ｐゴシック" panose="020B0600070205080204" pitchFamily="50" charset="-128"/>
              </a:defRPr>
            </a:lvl2pPr>
            <a:lvl3pPr marL="1143000" indent="-228600" eaLnBrk="0" hangingPunct="0">
              <a:defRPr kumimoji="1">
                <a:solidFill>
                  <a:schemeClr val="tx1"/>
                </a:solidFill>
                <a:latin typeface="Arial" panose="020B0604020202020204" pitchFamily="34" charset="0"/>
                <a:ea typeface="ＭＳ Ｐゴシック" panose="020B0600070205080204" pitchFamily="50" charset="-128"/>
              </a:defRPr>
            </a:lvl3pPr>
            <a:lvl4pPr marL="1600200" indent="-228600" eaLnBrk="0" hangingPunct="0">
              <a:defRPr kumimoji="1">
                <a:solidFill>
                  <a:schemeClr val="tx1"/>
                </a:solidFill>
                <a:latin typeface="Arial" panose="020B0604020202020204" pitchFamily="34" charset="0"/>
                <a:ea typeface="ＭＳ Ｐゴシック" panose="020B0600070205080204" pitchFamily="50" charset="-128"/>
              </a:defRPr>
            </a:lvl4pPr>
            <a:lvl5pPr marL="2057400" indent="-228600" eaLnBrk="0" hangingPunct="0">
              <a:defRPr kumimoji="1">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9pPr>
          </a:lstStyle>
          <a:p>
            <a:pPr eaLnBrk="1" hangingPunct="1"/>
            <a:r>
              <a:rPr lang="en-US" altLang="ja-JP" sz="1400" dirty="0" err="1"/>
              <a:t>cERL</a:t>
            </a:r>
            <a:r>
              <a:rPr lang="ja-JP" altLang="en-US" sz="1400" dirty="0"/>
              <a:t> </a:t>
            </a:r>
            <a:r>
              <a:rPr lang="en-US" altLang="ja-JP" sz="1400" dirty="0"/>
              <a:t>Main </a:t>
            </a:r>
            <a:r>
              <a:rPr lang="en-US" altLang="ja-JP" sz="1400" dirty="0" err="1"/>
              <a:t>linac</a:t>
            </a:r>
            <a:endParaRPr lang="en-US" altLang="ja-JP" sz="1400" dirty="0"/>
          </a:p>
        </p:txBody>
      </p:sp>
      <p:sp>
        <p:nvSpPr>
          <p:cNvPr id="5" name="テキスト ボックス 4">
            <a:extLst>
              <a:ext uri="{FF2B5EF4-FFF2-40B4-BE49-F238E27FC236}">
                <a16:creationId xmlns:a16="http://schemas.microsoft.com/office/drawing/2014/main" id="{8DCCEA47-4AB0-8C6F-08A1-72FF948C6024}"/>
              </a:ext>
            </a:extLst>
          </p:cNvPr>
          <p:cNvSpPr txBox="1"/>
          <p:nvPr/>
        </p:nvSpPr>
        <p:spPr>
          <a:xfrm>
            <a:off x="609600" y="5924758"/>
            <a:ext cx="11417288" cy="830997"/>
          </a:xfrm>
          <a:prstGeom prst="rect">
            <a:avLst/>
          </a:prstGeom>
          <a:solidFill>
            <a:srgbClr val="FFFFCC"/>
          </a:solidFill>
          <a:ln>
            <a:solidFill>
              <a:schemeClr val="accent1"/>
            </a:solidFill>
          </a:ln>
        </p:spPr>
        <p:txBody>
          <a:bodyPr wrap="square">
            <a:spAutoFit/>
          </a:bodyPr>
          <a:lstStyle/>
          <a:p>
            <a:pPr marL="285750" indent="-285750">
              <a:buFont typeface="Arial" panose="020B0604020202020204" pitchFamily="34" charset="0"/>
              <a:buChar char="•"/>
            </a:pPr>
            <a:r>
              <a:rPr lang="en-US" altLang="ja-JP" sz="1600" u="sng" kern="0" dirty="0">
                <a:latin typeface="メイリオ" panose="020B0604030504040204" pitchFamily="50" charset="-128"/>
                <a:ea typeface="メイリオ" panose="020B0604030504040204" pitchFamily="50" charset="-128"/>
              </a:rPr>
              <a:t>Around 20 years of dedicated experience in the </a:t>
            </a:r>
            <a:r>
              <a:rPr lang="en-US" altLang="ja-JP" sz="1600" b="1" u="sng" kern="0" dirty="0">
                <a:latin typeface="メイリオ" panose="020B0604030504040204" pitchFamily="50" charset="-128"/>
                <a:ea typeface="メイリオ" panose="020B0604030504040204" pitchFamily="50" charset="-128"/>
              </a:rPr>
              <a:t>development of superconducting accelerator cavities</a:t>
            </a:r>
            <a:r>
              <a:rPr lang="en-US" altLang="ja-JP" sz="1600" u="sng" kern="0" dirty="0">
                <a:latin typeface="メイリオ" panose="020B0604030504040204" pitchFamily="50" charset="-128"/>
                <a:ea typeface="メイリオ" panose="020B0604030504040204" pitchFamily="50" charset="-128"/>
              </a:rPr>
              <a:t>.</a:t>
            </a:r>
          </a:p>
          <a:p>
            <a:pPr marL="285750" indent="-285750">
              <a:buFont typeface="Arial" panose="020B0604020202020204" pitchFamily="34" charset="0"/>
              <a:buChar char="•"/>
            </a:pPr>
            <a:r>
              <a:rPr lang="en-US" altLang="ja-JP" sz="1600" u="sng" kern="0" dirty="0">
                <a:latin typeface="メイリオ" panose="020B0604030504040204" pitchFamily="50" charset="-128"/>
                <a:ea typeface="メイリオ" panose="020B0604030504040204" pitchFamily="50" charset="-128"/>
              </a:rPr>
              <a:t>Engaged in cutting-edge </a:t>
            </a:r>
            <a:r>
              <a:rPr lang="en-US" altLang="ja-JP" sz="1600" b="1" u="sng" kern="0" dirty="0">
                <a:latin typeface="メイリオ" panose="020B0604030504040204" pitchFamily="50" charset="-128"/>
                <a:ea typeface="メイリオ" panose="020B0604030504040204" pitchFamily="50" charset="-128"/>
              </a:rPr>
              <a:t>low-emittance electron beam accelerator R&amp;D </a:t>
            </a:r>
            <a:r>
              <a:rPr lang="en-US" altLang="ja-JP" sz="1600" u="sng" kern="0" dirty="0">
                <a:latin typeface="メイリオ" panose="020B0604030504040204" pitchFamily="50" charset="-128"/>
                <a:ea typeface="メイリオ" panose="020B0604030504040204" pitchFamily="50" charset="-128"/>
              </a:rPr>
              <a:t>(e.g., ILC) since graduate studies.</a:t>
            </a:r>
          </a:p>
          <a:p>
            <a:pPr marL="285750" indent="-285750">
              <a:buFont typeface="Arial" panose="020B0604020202020204" pitchFamily="34" charset="0"/>
              <a:buChar char="•"/>
            </a:pPr>
            <a:r>
              <a:rPr lang="en-US" altLang="ja-JP" sz="1600" b="1" u="sng" kern="0" dirty="0">
                <a:latin typeface="メイリオ" panose="020B0604030504040204" pitchFamily="50" charset="-128"/>
                <a:ea typeface="メイリオ" panose="020B0604030504040204" pitchFamily="50" charset="-128"/>
              </a:rPr>
              <a:t>Currently driving advanced industrial applications and global research collaborations.</a:t>
            </a:r>
          </a:p>
        </p:txBody>
      </p:sp>
      <p:pic>
        <p:nvPicPr>
          <p:cNvPr id="8" name="図 3">
            <a:extLst>
              <a:ext uri="{FF2B5EF4-FFF2-40B4-BE49-F238E27FC236}">
                <a16:creationId xmlns:a16="http://schemas.microsoft.com/office/drawing/2014/main" id="{AE228CC1-B96F-A566-5341-36273988FA94}"/>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690714" y="71194"/>
            <a:ext cx="1461086" cy="1327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テキスト ボックス 48">
            <a:extLst>
              <a:ext uri="{FF2B5EF4-FFF2-40B4-BE49-F238E27FC236}">
                <a16:creationId xmlns:a16="http://schemas.microsoft.com/office/drawing/2014/main" id="{1212FAA0-84E7-6DB5-B605-B1C194AB9302}"/>
              </a:ext>
            </a:extLst>
          </p:cNvPr>
          <p:cNvSpPr txBox="1">
            <a:spLocks noChangeArrowheads="1"/>
          </p:cNvSpPr>
          <p:nvPr/>
        </p:nvSpPr>
        <p:spPr bwMode="auto">
          <a:xfrm>
            <a:off x="10894045" y="933242"/>
            <a:ext cx="117943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a:solidFill>
                  <a:schemeClr val="tx1"/>
                </a:solidFill>
                <a:latin typeface="Arial" panose="020B0604020202020204" pitchFamily="34" charset="0"/>
                <a:ea typeface="ＭＳ Ｐゴシック" panose="020B0600070205080204" pitchFamily="50" charset="-128"/>
              </a:defRPr>
            </a:lvl1pPr>
            <a:lvl2pPr marL="742950" indent="-285750" eaLnBrk="0" hangingPunct="0">
              <a:defRPr kumimoji="1">
                <a:solidFill>
                  <a:schemeClr val="tx1"/>
                </a:solidFill>
                <a:latin typeface="Arial" panose="020B0604020202020204" pitchFamily="34" charset="0"/>
                <a:ea typeface="ＭＳ Ｐゴシック" panose="020B0600070205080204" pitchFamily="50" charset="-128"/>
              </a:defRPr>
            </a:lvl2pPr>
            <a:lvl3pPr marL="1143000" indent="-228600" eaLnBrk="0" hangingPunct="0">
              <a:defRPr kumimoji="1">
                <a:solidFill>
                  <a:schemeClr val="tx1"/>
                </a:solidFill>
                <a:latin typeface="Arial" panose="020B0604020202020204" pitchFamily="34" charset="0"/>
                <a:ea typeface="ＭＳ Ｐゴシック" panose="020B0600070205080204" pitchFamily="50" charset="-128"/>
              </a:defRPr>
            </a:lvl3pPr>
            <a:lvl4pPr marL="1600200" indent="-228600" eaLnBrk="0" hangingPunct="0">
              <a:defRPr kumimoji="1">
                <a:solidFill>
                  <a:schemeClr val="tx1"/>
                </a:solidFill>
                <a:latin typeface="Arial" panose="020B0604020202020204" pitchFamily="34" charset="0"/>
                <a:ea typeface="ＭＳ Ｐゴシック" panose="020B0600070205080204" pitchFamily="50" charset="-128"/>
              </a:defRPr>
            </a:lvl4pPr>
            <a:lvl5pPr marL="2057400" indent="-228600" eaLnBrk="0" hangingPunct="0">
              <a:defRPr kumimoji="1">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9pPr>
          </a:lstStyle>
          <a:p>
            <a:pPr eaLnBrk="1" hangingPunct="1"/>
            <a:r>
              <a:rPr lang="en-US" altLang="ja-JP" sz="1400" dirty="0">
                <a:solidFill>
                  <a:schemeClr val="bg1"/>
                </a:solidFill>
              </a:rPr>
              <a:t>H</a:t>
            </a:r>
            <a:r>
              <a:rPr lang="ja-JP" altLang="en-US" sz="1400" dirty="0">
                <a:solidFill>
                  <a:schemeClr val="bg1"/>
                </a:solidFill>
              </a:rPr>
              <a:t>：</a:t>
            </a:r>
            <a:r>
              <a:rPr lang="en-US" altLang="ja-JP" sz="1400" dirty="0">
                <a:solidFill>
                  <a:schemeClr val="bg1"/>
                </a:solidFill>
              </a:rPr>
              <a:t>50μm</a:t>
            </a:r>
          </a:p>
          <a:p>
            <a:pPr eaLnBrk="1" hangingPunct="1"/>
            <a:r>
              <a:rPr lang="en-US" altLang="ja-JP" sz="1400" dirty="0">
                <a:solidFill>
                  <a:schemeClr val="bg1"/>
                </a:solidFill>
              </a:rPr>
              <a:t>V: 6μm</a:t>
            </a:r>
            <a:endParaRPr lang="ja-JP" altLang="en-US" sz="1400" dirty="0">
              <a:solidFill>
                <a:schemeClr val="bg1"/>
              </a:solidFill>
            </a:endParaRPr>
          </a:p>
        </p:txBody>
      </p:sp>
      <p:sp>
        <p:nvSpPr>
          <p:cNvPr id="10" name="テキスト ボックス 49">
            <a:extLst>
              <a:ext uri="{FF2B5EF4-FFF2-40B4-BE49-F238E27FC236}">
                <a16:creationId xmlns:a16="http://schemas.microsoft.com/office/drawing/2014/main" id="{4B18113F-1F0D-C841-3272-B0D2B7396276}"/>
              </a:ext>
            </a:extLst>
          </p:cNvPr>
          <p:cNvSpPr txBox="1">
            <a:spLocks noChangeArrowheads="1"/>
          </p:cNvSpPr>
          <p:nvPr/>
        </p:nvSpPr>
        <p:spPr bwMode="auto">
          <a:xfrm>
            <a:off x="10375909" y="68410"/>
            <a:ext cx="1461086" cy="276999"/>
          </a:xfrm>
          <a:prstGeom prst="rect">
            <a:avLst/>
          </a:prstGeom>
          <a:solidFill>
            <a:schemeClr val="bg1"/>
          </a:solidFill>
          <a:ln w="9525">
            <a:solidFill>
              <a:schemeClr val="bg1"/>
            </a:solidFill>
            <a:miter lim="800000"/>
            <a:headEnd/>
            <a:tailEnd/>
          </a:ln>
        </p:spPr>
        <p:txBody>
          <a:bodyPr wrap="square">
            <a:spAutoFit/>
          </a:bodyPr>
          <a:lstStyle>
            <a:lvl1pPr eaLnBrk="0" hangingPunct="0">
              <a:defRPr kumimoji="1">
                <a:solidFill>
                  <a:schemeClr val="tx1"/>
                </a:solidFill>
                <a:latin typeface="Arial" panose="020B0604020202020204" pitchFamily="34" charset="0"/>
                <a:ea typeface="ＭＳ Ｐゴシック" panose="020B0600070205080204" pitchFamily="50" charset="-128"/>
              </a:defRPr>
            </a:lvl1pPr>
            <a:lvl2pPr marL="742950" indent="-285750" eaLnBrk="0" hangingPunct="0">
              <a:defRPr kumimoji="1">
                <a:solidFill>
                  <a:schemeClr val="tx1"/>
                </a:solidFill>
                <a:latin typeface="Arial" panose="020B0604020202020204" pitchFamily="34" charset="0"/>
                <a:ea typeface="ＭＳ Ｐゴシック" panose="020B0600070205080204" pitchFamily="50" charset="-128"/>
              </a:defRPr>
            </a:lvl2pPr>
            <a:lvl3pPr marL="1143000" indent="-228600" eaLnBrk="0" hangingPunct="0">
              <a:defRPr kumimoji="1">
                <a:solidFill>
                  <a:schemeClr val="tx1"/>
                </a:solidFill>
                <a:latin typeface="Arial" panose="020B0604020202020204" pitchFamily="34" charset="0"/>
                <a:ea typeface="ＭＳ Ｐゴシック" panose="020B0600070205080204" pitchFamily="50" charset="-128"/>
              </a:defRPr>
            </a:lvl3pPr>
            <a:lvl4pPr marL="1600200" indent="-228600" eaLnBrk="0" hangingPunct="0">
              <a:defRPr kumimoji="1">
                <a:solidFill>
                  <a:schemeClr val="tx1"/>
                </a:solidFill>
                <a:latin typeface="Arial" panose="020B0604020202020204" pitchFamily="34" charset="0"/>
                <a:ea typeface="ＭＳ Ｐゴシック" panose="020B0600070205080204" pitchFamily="50" charset="-128"/>
              </a:defRPr>
            </a:lvl4pPr>
            <a:lvl5pPr marL="2057400" indent="-228600" eaLnBrk="0" hangingPunct="0">
              <a:defRPr kumimoji="1">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9pPr>
          </a:lstStyle>
          <a:p>
            <a:pPr eaLnBrk="1" hangingPunct="1"/>
            <a:r>
              <a:rPr lang="en-US" altLang="ja-JP" sz="1200" dirty="0"/>
              <a:t>ATF XSR</a:t>
            </a:r>
            <a:r>
              <a:rPr lang="ja-JP" altLang="en-US" sz="1200" dirty="0"/>
              <a:t> </a:t>
            </a:r>
            <a:r>
              <a:rPr lang="en-US" altLang="ja-JP" sz="1200" dirty="0"/>
              <a:t>monitor </a:t>
            </a:r>
          </a:p>
        </p:txBody>
      </p:sp>
      <p:pic>
        <p:nvPicPr>
          <p:cNvPr id="12" name="Picture 2" descr="local_booth_KOACH">
            <a:extLst>
              <a:ext uri="{FF2B5EF4-FFF2-40B4-BE49-F238E27FC236}">
                <a16:creationId xmlns:a16="http://schemas.microsoft.com/office/drawing/2014/main" id="{434DDCCD-D3FD-8F1C-60E3-6E567ECF54B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151556" y="2779487"/>
            <a:ext cx="2038344" cy="15236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テキスト ボックス 10">
            <a:extLst>
              <a:ext uri="{FF2B5EF4-FFF2-40B4-BE49-F238E27FC236}">
                <a16:creationId xmlns:a16="http://schemas.microsoft.com/office/drawing/2014/main" id="{F1E5BB30-D611-CE5A-AD2D-1611923D1EA5}"/>
              </a:ext>
            </a:extLst>
          </p:cNvPr>
          <p:cNvSpPr txBox="1"/>
          <p:nvPr/>
        </p:nvSpPr>
        <p:spPr>
          <a:xfrm>
            <a:off x="9191194" y="2827916"/>
            <a:ext cx="1181285" cy="461665"/>
          </a:xfrm>
          <a:prstGeom prst="rect">
            <a:avLst/>
          </a:prstGeom>
          <a:solidFill>
            <a:schemeClr val="bg1"/>
          </a:solidFill>
          <a:ln>
            <a:noFill/>
          </a:ln>
        </p:spPr>
        <p:txBody>
          <a:bodyPr wrap="none" rtlCol="0">
            <a:spAutoFit/>
          </a:bodyPr>
          <a:lstStyle/>
          <a:p>
            <a:r>
              <a:rPr kumimoji="1" lang="en-US" altLang="ja-JP" sz="1200" dirty="0"/>
              <a:t>Clean assembly</a:t>
            </a:r>
          </a:p>
          <a:p>
            <a:r>
              <a:rPr kumimoji="1" lang="en-US" altLang="ja-JP" sz="1200" dirty="0"/>
              <a:t>STF cryomodule</a:t>
            </a:r>
            <a:endParaRPr kumimoji="1" lang="ja-JP" altLang="en-US" sz="1200" dirty="0"/>
          </a:p>
        </p:txBody>
      </p:sp>
    </p:spTree>
    <p:extLst>
      <p:ext uri="{BB962C8B-B14F-4D97-AF65-F5344CB8AC3E}">
        <p14:creationId xmlns:p14="http://schemas.microsoft.com/office/powerpoint/2010/main" val="2236846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B62FAB0-F767-47DF-A21E-82062E5A7097}"/>
              </a:ext>
            </a:extLst>
          </p:cNvPr>
          <p:cNvSpPr>
            <a:spLocks noGrp="1"/>
          </p:cNvSpPr>
          <p:nvPr>
            <p:ph type="title"/>
          </p:nvPr>
        </p:nvSpPr>
        <p:spPr>
          <a:xfrm>
            <a:off x="621297" y="27856"/>
            <a:ext cx="10972800" cy="634082"/>
          </a:xfrm>
        </p:spPr>
        <p:txBody>
          <a:bodyPr>
            <a:normAutofit fontScale="90000"/>
          </a:bodyPr>
          <a:lstStyle/>
          <a:p>
            <a:r>
              <a:rPr kumimoji="1" lang="en-US" altLang="ja-JP" dirty="0">
                <a:solidFill>
                  <a:schemeClr val="tx1"/>
                </a:solidFill>
                <a:latin typeface="Arial" panose="020B0604020202020204" pitchFamily="34" charset="0"/>
                <a:cs typeface="Arial" panose="020B0604020202020204" pitchFamily="34" charset="0"/>
              </a:rPr>
              <a:t>A)</a:t>
            </a:r>
            <a:endParaRPr kumimoji="1" lang="ja-JP" altLang="en-US" dirty="0">
              <a:solidFill>
                <a:schemeClr val="tx1"/>
              </a:solidFill>
              <a:latin typeface="Arial" panose="020B0604020202020204" pitchFamily="34" charset="0"/>
              <a:cs typeface="Arial" panose="020B0604020202020204" pitchFamily="34" charset="0"/>
            </a:endParaRPr>
          </a:p>
        </p:txBody>
      </p:sp>
      <p:sp>
        <p:nvSpPr>
          <p:cNvPr id="10" name="スライド番号プレースホルダー 9">
            <a:extLst>
              <a:ext uri="{FF2B5EF4-FFF2-40B4-BE49-F238E27FC236}">
                <a16:creationId xmlns:a16="http://schemas.microsoft.com/office/drawing/2014/main" id="{617D1EF5-CC16-5B13-A9A2-2007906A8DAA}"/>
              </a:ext>
            </a:extLst>
          </p:cNvPr>
          <p:cNvSpPr>
            <a:spLocks noGrp="1"/>
          </p:cNvSpPr>
          <p:nvPr>
            <p:ph type="sldNum" sz="quarter" idx="4"/>
          </p:nvPr>
        </p:nvSpPr>
        <p:spPr/>
        <p:txBody>
          <a:bodyPr/>
          <a:lstStyle/>
          <a:p>
            <a:pPr algn="r"/>
            <a:fld id="{48F63A3B-78C7-47BE-AE5E-E10140E04643}" type="slidenum">
              <a:rPr lang="en-US" smtClean="0"/>
              <a:pPr algn="r"/>
              <a:t>3</a:t>
            </a:fld>
            <a:endParaRPr lang="en-US" dirty="0"/>
          </a:p>
        </p:txBody>
      </p:sp>
      <p:sp>
        <p:nvSpPr>
          <p:cNvPr id="9" name="テキスト ボックス 8">
            <a:extLst>
              <a:ext uri="{FF2B5EF4-FFF2-40B4-BE49-F238E27FC236}">
                <a16:creationId xmlns:a16="http://schemas.microsoft.com/office/drawing/2014/main" id="{4A4985CD-428D-CF5E-6DE6-D093E48BC2DC}"/>
              </a:ext>
            </a:extLst>
          </p:cNvPr>
          <p:cNvSpPr txBox="1"/>
          <p:nvPr/>
        </p:nvSpPr>
        <p:spPr>
          <a:xfrm>
            <a:off x="386347" y="2477246"/>
            <a:ext cx="9569022" cy="2554545"/>
          </a:xfrm>
          <a:prstGeom prst="rect">
            <a:avLst/>
          </a:prstGeom>
          <a:noFill/>
          <a:ln>
            <a:noFill/>
          </a:ln>
        </p:spPr>
        <p:txBody>
          <a:bodyPr wrap="square" rtlCol="0">
            <a:spAutoFit/>
          </a:bodyPr>
          <a:lstStyle/>
          <a:p>
            <a:r>
              <a:rPr lang="en-US" altLang="ja-JP" sz="3200" dirty="0">
                <a:solidFill>
                  <a:schemeClr val="bg1">
                    <a:lumMod val="65000"/>
                  </a:schemeClr>
                </a:solidFill>
                <a:latin typeface="メイリオ" panose="020B0604030504040204" pitchFamily="50" charset="-128"/>
                <a:ea typeface="メイリオ" panose="020B0604030504040204" pitchFamily="50" charset="-128"/>
              </a:rPr>
              <a:t>Contents : </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latin typeface="メイリオ" panose="020B0604030504040204" pitchFamily="50" charset="-128"/>
                <a:ea typeface="メイリオ" panose="020B0604030504040204" pitchFamily="50" charset="-128"/>
              </a:rPr>
              <a:t>Introduction KEK &amp; </a:t>
            </a:r>
            <a:r>
              <a:rPr lang="en-US" altLang="ja-JP" sz="3200" dirty="0" err="1">
                <a:latin typeface="メイリオ" panose="020B0604030504040204" pitchFamily="50" charset="-128"/>
                <a:ea typeface="メイリオ" panose="020B0604030504040204" pitchFamily="50" charset="-128"/>
              </a:rPr>
              <a:t>iCASA</a:t>
            </a:r>
            <a:endParaRPr lang="ja-JP" altLang="en-US" sz="3200" dirty="0">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solidFill>
                  <a:schemeClr val="bg1">
                    <a:lumMod val="65000"/>
                  </a:schemeClr>
                </a:solidFill>
                <a:latin typeface="メイリオ" panose="020B0604030504040204" pitchFamily="50" charset="-128"/>
                <a:ea typeface="メイリオ" panose="020B0604030504040204" pitchFamily="50" charset="-128"/>
              </a:rPr>
              <a:t>The latest SRF activities in </a:t>
            </a:r>
            <a:r>
              <a:rPr lang="en-US" altLang="ja-JP" sz="3200" dirty="0" err="1">
                <a:solidFill>
                  <a:schemeClr val="bg1">
                    <a:lumMod val="65000"/>
                  </a:schemeClr>
                </a:solidFill>
                <a:latin typeface="メイリオ" panose="020B0604030504040204" pitchFamily="50" charset="-128"/>
                <a:ea typeface="メイリオ" panose="020B0604030504040204" pitchFamily="50" charset="-128"/>
              </a:rPr>
              <a:t>iCASA</a:t>
            </a:r>
            <a:r>
              <a:rPr lang="en-US" altLang="ja-JP" sz="3200" dirty="0">
                <a:solidFill>
                  <a:schemeClr val="bg1">
                    <a:lumMod val="65000"/>
                  </a:schemeClr>
                </a:solidFill>
                <a:latin typeface="メイリオ" panose="020B0604030504040204" pitchFamily="50" charset="-128"/>
                <a:ea typeface="メイリオ" panose="020B0604030504040204" pitchFamily="50" charset="-128"/>
              </a:rPr>
              <a:t> at KEK (ITN &amp; mainly </a:t>
            </a:r>
            <a:r>
              <a:rPr lang="en-US" altLang="ja-JP" sz="3200" dirty="0" err="1">
                <a:solidFill>
                  <a:schemeClr val="bg1">
                    <a:lumMod val="65000"/>
                  </a:schemeClr>
                </a:solidFill>
                <a:latin typeface="メイリオ" panose="020B0604030504040204" pitchFamily="50" charset="-128"/>
                <a:ea typeface="メイリオ" panose="020B0604030504040204" pitchFamily="50" charset="-128"/>
              </a:rPr>
              <a:t>cERL</a:t>
            </a:r>
            <a:r>
              <a:rPr lang="en-US" altLang="ja-JP" sz="3200" dirty="0">
                <a:solidFill>
                  <a:schemeClr val="bg1">
                    <a:lumMod val="65000"/>
                  </a:schemeClr>
                </a:solidFill>
                <a:latin typeface="メイリオ" panose="020B0604030504040204" pitchFamily="50" charset="-128"/>
                <a:ea typeface="メイリオ" panose="020B0604030504040204" pitchFamily="50" charset="-128"/>
              </a:rPr>
              <a:t>)</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solidFill>
                  <a:schemeClr val="bg1">
                    <a:lumMod val="65000"/>
                  </a:schemeClr>
                </a:solidFill>
                <a:latin typeface="メイリオ" panose="020B0604030504040204" pitchFamily="50" charset="-128"/>
                <a:ea typeface="メイリオ" panose="020B0604030504040204" pitchFamily="50" charset="-128"/>
              </a:rPr>
              <a:t>Summary</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4070157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タイトル 1"/>
          <p:cNvSpPr>
            <a:spLocks noGrp="1"/>
          </p:cNvSpPr>
          <p:nvPr>
            <p:ph type="title"/>
          </p:nvPr>
        </p:nvSpPr>
        <p:spPr>
          <a:xfrm>
            <a:off x="2554196" y="133325"/>
            <a:ext cx="7537834" cy="455613"/>
          </a:xfrm>
        </p:spPr>
        <p:txBody>
          <a:bodyPr>
            <a:noAutofit/>
          </a:bodyPr>
          <a:lstStyle/>
          <a:p>
            <a:r>
              <a:rPr lang="en-US" altLang="ja-JP" sz="2800" dirty="0">
                <a:solidFill>
                  <a:schemeClr val="tx1"/>
                </a:solidFill>
                <a:latin typeface="Arial" panose="020B0604020202020204" pitchFamily="34" charset="0"/>
                <a:ea typeface="メイリオ" panose="020B0604030504040204" pitchFamily="50" charset="-128"/>
                <a:cs typeface="Arial" panose="020B0604020202020204" pitchFamily="34" charset="0"/>
              </a:rPr>
              <a:t>Past &amp; present SRF development in KEK</a:t>
            </a:r>
            <a:endParaRPr lang="ja-JP" altLang="en-US" sz="2800" dirty="0">
              <a:solidFill>
                <a:schemeClr val="tx1"/>
              </a:solidFill>
              <a:latin typeface="Arial" panose="020B0604020202020204" pitchFamily="34" charset="0"/>
              <a:ea typeface="メイリオ" panose="020B0604030504040204" pitchFamily="50" charset="-128"/>
              <a:cs typeface="Arial" panose="020B0604020202020204" pitchFamily="34" charset="0"/>
            </a:endParaRPr>
          </a:p>
        </p:txBody>
      </p:sp>
      <p:sp>
        <p:nvSpPr>
          <p:cNvPr id="5124" name="スライド番号プレースホルダー 3"/>
          <p:cNvSpPr>
            <a:spLocks noGrp="1"/>
          </p:cNvSpPr>
          <p:nvPr>
            <p:ph type="sldNum" sz="quarter" idx="12"/>
          </p:nvPr>
        </p:nvSpPr>
        <p:spPr bwMode="auto">
          <a:xfrm>
            <a:off x="10749280" y="6356350"/>
            <a:ext cx="60452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spcBef>
                <a:spcPct val="0"/>
              </a:spcBef>
              <a:buFontTx/>
              <a:buNone/>
            </a:pPr>
            <a:fld id="{48F63A3B-78C7-47BE-AE5E-E10140E04643}" type="slidenum">
              <a:rPr lang="en-US" smtClean="0"/>
              <a:pPr>
                <a:spcBef>
                  <a:spcPct val="0"/>
                </a:spcBef>
                <a:buFontTx/>
                <a:buNone/>
              </a:pPr>
              <a:t>4</a:t>
            </a:fld>
            <a:endParaRPr lang="en-US" altLang="ja-JP" sz="1400">
              <a:latin typeface="Arial" panose="020B0604020202020204" pitchFamily="34" charset="0"/>
              <a:ea typeface="メイリオ" panose="020B0604030504040204" pitchFamily="50" charset="-128"/>
              <a:cs typeface="Arial" panose="020B0604020202020204" pitchFamily="34" charset="0"/>
            </a:endParaRPr>
          </a:p>
        </p:txBody>
      </p:sp>
      <p:cxnSp>
        <p:nvCxnSpPr>
          <p:cNvPr id="32" name="直線コネクタ 31"/>
          <p:cNvCxnSpPr/>
          <p:nvPr/>
        </p:nvCxnSpPr>
        <p:spPr>
          <a:xfrm flipH="1">
            <a:off x="4694406" y="935781"/>
            <a:ext cx="38100" cy="5280025"/>
          </a:xfrm>
          <a:prstGeom prst="line">
            <a:avLst/>
          </a:prstGeom>
          <a:ln>
            <a:solidFill>
              <a:srgbClr val="FF0000"/>
            </a:solidFill>
            <a:prstDash val="dash"/>
          </a:ln>
        </p:spPr>
        <p:style>
          <a:lnRef idx="1">
            <a:schemeClr val="accent1"/>
          </a:lnRef>
          <a:fillRef idx="0">
            <a:schemeClr val="accent1"/>
          </a:fillRef>
          <a:effectRef idx="0">
            <a:schemeClr val="accent1"/>
          </a:effectRef>
          <a:fontRef idx="minor">
            <a:schemeClr val="tx1"/>
          </a:fontRef>
        </p:style>
      </p:cxnSp>
      <p:pic>
        <p:nvPicPr>
          <p:cNvPr id="5147" name="図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26683" y="1388653"/>
            <a:ext cx="2655888"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直線矢印コネクタ 2"/>
          <p:cNvCxnSpPr/>
          <p:nvPr/>
        </p:nvCxnSpPr>
        <p:spPr>
          <a:xfrm>
            <a:off x="2080684" y="1409289"/>
            <a:ext cx="574675" cy="46513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149" name="テキスト ボックス 3"/>
          <p:cNvSpPr txBox="1">
            <a:spLocks noChangeArrowheads="1"/>
          </p:cNvSpPr>
          <p:nvPr/>
        </p:nvSpPr>
        <p:spPr bwMode="auto">
          <a:xfrm>
            <a:off x="1258723" y="946269"/>
            <a:ext cx="181492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400" dirty="0">
                <a:solidFill>
                  <a:srgbClr val="FF0000"/>
                </a:solidFill>
                <a:latin typeface="Arial" panose="020B0604020202020204" pitchFamily="34" charset="0"/>
                <a:ea typeface="メイリオ" panose="020B0604030504040204" pitchFamily="50" charset="-128"/>
                <a:cs typeface="Arial" panose="020B0604020202020204" pitchFamily="34" charset="0"/>
              </a:rPr>
              <a:t>Super KEKB</a:t>
            </a:r>
            <a:r>
              <a:rPr lang="ja-JP" altLang="en-US" sz="1400" dirty="0">
                <a:solidFill>
                  <a:srgbClr val="FF0000"/>
                </a:solidFill>
                <a:latin typeface="Arial" panose="020B0604020202020204" pitchFamily="34" charset="0"/>
                <a:ea typeface="メイリオ" panose="020B0604030504040204" pitchFamily="50" charset="-128"/>
                <a:cs typeface="Arial" panose="020B0604020202020204" pitchFamily="34" charset="0"/>
              </a:rPr>
              <a:t> </a:t>
            </a:r>
            <a:endParaRPr lang="en-US" altLang="ja-JP" sz="1400" dirty="0">
              <a:solidFill>
                <a:srgbClr val="FF0000"/>
              </a:solidFill>
              <a:latin typeface="Arial" panose="020B0604020202020204" pitchFamily="34" charset="0"/>
              <a:ea typeface="メイリオ" panose="020B0604030504040204" pitchFamily="50" charset="-128"/>
              <a:cs typeface="Arial" panose="020B0604020202020204" pitchFamily="34" charset="0"/>
            </a:endParaRPr>
          </a:p>
          <a:p>
            <a:pPr>
              <a:spcBef>
                <a:spcPct val="0"/>
              </a:spcBef>
              <a:buFontTx/>
              <a:buNone/>
            </a:pPr>
            <a:r>
              <a:rPr lang="en-US" altLang="ja-JP" sz="1400" dirty="0">
                <a:solidFill>
                  <a:srgbClr val="FF0000"/>
                </a:solidFill>
                <a:latin typeface="Arial" panose="020B0604020202020204" pitchFamily="34" charset="0"/>
                <a:ea typeface="メイリオ" panose="020B0604030504040204" pitchFamily="50" charset="-128"/>
                <a:cs typeface="Arial" panose="020B0604020202020204" pitchFamily="34" charset="0"/>
              </a:rPr>
              <a:t>(circumference 3km)</a:t>
            </a:r>
            <a:endParaRPr lang="ja-JP" altLang="en-US" sz="1400" dirty="0">
              <a:solidFill>
                <a:srgbClr val="FF0000"/>
              </a:solidFill>
              <a:latin typeface="Arial" panose="020B0604020202020204" pitchFamily="34" charset="0"/>
              <a:ea typeface="メイリオ" panose="020B0604030504040204" pitchFamily="50" charset="-128"/>
              <a:cs typeface="Arial" panose="020B0604020202020204" pitchFamily="34" charset="0"/>
            </a:endParaRPr>
          </a:p>
        </p:txBody>
      </p:sp>
      <p:sp>
        <p:nvSpPr>
          <p:cNvPr id="8" name="円/楕円 7"/>
          <p:cNvSpPr/>
          <p:nvPr/>
        </p:nvSpPr>
        <p:spPr>
          <a:xfrm>
            <a:off x="2234672" y="1739489"/>
            <a:ext cx="1876425" cy="188595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latin typeface="Arial" panose="020B0604020202020204" pitchFamily="34" charset="0"/>
              <a:ea typeface="メイリオ" panose="020B0604030504040204" pitchFamily="50" charset="-128"/>
              <a:cs typeface="Arial" panose="020B0604020202020204" pitchFamily="34" charset="0"/>
            </a:endParaRPr>
          </a:p>
        </p:txBody>
      </p:sp>
      <p:sp>
        <p:nvSpPr>
          <p:cNvPr id="19" name="角丸四角形 18"/>
          <p:cNvSpPr/>
          <p:nvPr/>
        </p:nvSpPr>
        <p:spPr>
          <a:xfrm>
            <a:off x="3182409" y="3266664"/>
            <a:ext cx="398463" cy="222250"/>
          </a:xfrm>
          <a:prstGeom prst="round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latin typeface="Arial" panose="020B0604020202020204" pitchFamily="34" charset="0"/>
              <a:ea typeface="メイリオ" panose="020B0604030504040204" pitchFamily="50" charset="-128"/>
              <a:cs typeface="Arial" panose="020B0604020202020204" pitchFamily="34" charset="0"/>
            </a:endParaRPr>
          </a:p>
        </p:txBody>
      </p:sp>
      <p:sp>
        <p:nvSpPr>
          <p:cNvPr id="46" name="角丸四角形 45"/>
          <p:cNvSpPr/>
          <p:nvPr/>
        </p:nvSpPr>
        <p:spPr>
          <a:xfrm>
            <a:off x="3257022" y="2595152"/>
            <a:ext cx="192087" cy="296862"/>
          </a:xfrm>
          <a:prstGeom prst="round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latin typeface="Arial" panose="020B0604020202020204" pitchFamily="34" charset="0"/>
              <a:ea typeface="メイリオ" panose="020B0604030504040204" pitchFamily="50" charset="-128"/>
              <a:cs typeface="Arial" panose="020B0604020202020204" pitchFamily="34" charset="0"/>
            </a:endParaRPr>
          </a:p>
        </p:txBody>
      </p:sp>
      <p:cxnSp>
        <p:nvCxnSpPr>
          <p:cNvPr id="47" name="直線矢印コネクタ 46"/>
          <p:cNvCxnSpPr/>
          <p:nvPr/>
        </p:nvCxnSpPr>
        <p:spPr>
          <a:xfrm flipH="1">
            <a:off x="3357034" y="2423825"/>
            <a:ext cx="379413" cy="18720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5155" name="テキスト ボックス 54"/>
          <p:cNvSpPr txBox="1">
            <a:spLocks noChangeArrowheads="1"/>
          </p:cNvSpPr>
          <p:nvPr/>
        </p:nvSpPr>
        <p:spPr bwMode="auto">
          <a:xfrm>
            <a:off x="3479135" y="2146012"/>
            <a:ext cx="476250" cy="2778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200">
                <a:solidFill>
                  <a:srgbClr val="0000FF"/>
                </a:solidFill>
                <a:latin typeface="Arial" panose="020B0604020202020204" pitchFamily="34" charset="0"/>
                <a:ea typeface="メイリオ" panose="020B0604030504040204" pitchFamily="50" charset="-128"/>
                <a:cs typeface="Arial" panose="020B0604020202020204" pitchFamily="34" charset="0"/>
              </a:rPr>
              <a:t>STF</a:t>
            </a:r>
            <a:endParaRPr lang="ja-JP" altLang="en-US" sz="1200">
              <a:solidFill>
                <a:srgbClr val="0000FF"/>
              </a:solidFill>
              <a:latin typeface="Arial" panose="020B0604020202020204" pitchFamily="34" charset="0"/>
              <a:ea typeface="メイリオ" panose="020B0604030504040204" pitchFamily="50" charset="-128"/>
              <a:cs typeface="Arial" panose="020B0604020202020204" pitchFamily="34" charset="0"/>
            </a:endParaRPr>
          </a:p>
        </p:txBody>
      </p:sp>
      <p:cxnSp>
        <p:nvCxnSpPr>
          <p:cNvPr id="56" name="直線矢印コネクタ 55"/>
          <p:cNvCxnSpPr>
            <a:stCxn id="5157" idx="0"/>
          </p:cNvCxnSpPr>
          <p:nvPr/>
        </p:nvCxnSpPr>
        <p:spPr>
          <a:xfrm flipH="1" flipV="1">
            <a:off x="3571590" y="3336147"/>
            <a:ext cx="462756" cy="137502"/>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5157" name="テキスト ボックス 57"/>
          <p:cNvSpPr txBox="1">
            <a:spLocks noChangeArrowheads="1"/>
          </p:cNvSpPr>
          <p:nvPr/>
        </p:nvSpPr>
        <p:spPr bwMode="auto">
          <a:xfrm>
            <a:off x="3754152" y="3473650"/>
            <a:ext cx="560388" cy="2778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200" dirty="0" err="1">
                <a:solidFill>
                  <a:srgbClr val="0000FF"/>
                </a:solidFill>
                <a:latin typeface="Arial" panose="020B0604020202020204" pitchFamily="34" charset="0"/>
                <a:ea typeface="メイリオ" panose="020B0604030504040204" pitchFamily="50" charset="-128"/>
                <a:cs typeface="Arial" panose="020B0604020202020204" pitchFamily="34" charset="0"/>
              </a:rPr>
              <a:t>cERL</a:t>
            </a:r>
            <a:endParaRPr lang="ja-JP" altLang="en-US" sz="1200" dirty="0">
              <a:solidFill>
                <a:srgbClr val="0000FF"/>
              </a:solidFill>
              <a:latin typeface="Arial" panose="020B0604020202020204" pitchFamily="34" charset="0"/>
              <a:ea typeface="メイリオ" panose="020B0604030504040204" pitchFamily="50" charset="-128"/>
              <a:cs typeface="Arial" panose="020B0604020202020204" pitchFamily="34" charset="0"/>
            </a:endParaRPr>
          </a:p>
        </p:txBody>
      </p:sp>
      <p:sp>
        <p:nvSpPr>
          <p:cNvPr id="52" name="角丸四角形 51"/>
          <p:cNvSpPr/>
          <p:nvPr/>
        </p:nvSpPr>
        <p:spPr>
          <a:xfrm>
            <a:off x="3304645" y="3501554"/>
            <a:ext cx="264320" cy="177860"/>
          </a:xfrm>
          <a:prstGeom prst="roundRect">
            <a:avLst/>
          </a:prstGeom>
          <a:noFill/>
          <a:ln>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latin typeface="Arial" panose="020B0604020202020204" pitchFamily="34" charset="0"/>
              <a:ea typeface="メイリオ" panose="020B0604030504040204" pitchFamily="50" charset="-128"/>
              <a:cs typeface="Arial" panose="020B0604020202020204" pitchFamily="34" charset="0"/>
            </a:endParaRPr>
          </a:p>
        </p:txBody>
      </p:sp>
      <p:cxnSp>
        <p:nvCxnSpPr>
          <p:cNvPr id="12" name="直線矢印コネクタ 11"/>
          <p:cNvCxnSpPr/>
          <p:nvPr/>
        </p:nvCxnSpPr>
        <p:spPr>
          <a:xfrm flipV="1">
            <a:off x="3353064" y="3731802"/>
            <a:ext cx="78582" cy="305206"/>
          </a:xfrm>
          <a:prstGeom prst="straightConnector1">
            <a:avLst/>
          </a:prstGeom>
          <a:ln w="28575">
            <a:solidFill>
              <a:srgbClr val="FF9900"/>
            </a:solidFill>
            <a:tailEnd type="triangle"/>
          </a:ln>
        </p:spPr>
        <p:style>
          <a:lnRef idx="1">
            <a:schemeClr val="accent1"/>
          </a:lnRef>
          <a:fillRef idx="0">
            <a:schemeClr val="accent1"/>
          </a:fillRef>
          <a:effectRef idx="0">
            <a:schemeClr val="accent1"/>
          </a:effectRef>
          <a:fontRef idx="minor">
            <a:schemeClr val="tx1"/>
          </a:fontRef>
        </p:style>
      </p:cxnSp>
      <p:sp>
        <p:nvSpPr>
          <p:cNvPr id="58" name="角丸四角形 57"/>
          <p:cNvSpPr/>
          <p:nvPr/>
        </p:nvSpPr>
        <p:spPr>
          <a:xfrm>
            <a:off x="2728109" y="3018191"/>
            <a:ext cx="185738" cy="171583"/>
          </a:xfrm>
          <a:prstGeom prst="roundRect">
            <a:avLst/>
          </a:prstGeom>
          <a:noFill/>
          <a:ln>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latin typeface="Arial" panose="020B0604020202020204" pitchFamily="34" charset="0"/>
              <a:ea typeface="メイリオ" panose="020B0604030504040204" pitchFamily="50" charset="-128"/>
              <a:cs typeface="Arial" panose="020B0604020202020204" pitchFamily="34" charset="0"/>
            </a:endParaRPr>
          </a:p>
        </p:txBody>
      </p:sp>
      <p:sp>
        <p:nvSpPr>
          <p:cNvPr id="60" name="テキスト ボックス 57"/>
          <p:cNvSpPr txBox="1">
            <a:spLocks noChangeArrowheads="1"/>
          </p:cNvSpPr>
          <p:nvPr/>
        </p:nvSpPr>
        <p:spPr bwMode="auto">
          <a:xfrm>
            <a:off x="3098914" y="4078690"/>
            <a:ext cx="484428" cy="27699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200" dirty="0">
                <a:solidFill>
                  <a:srgbClr val="FF9900"/>
                </a:solidFill>
                <a:latin typeface="Arial" panose="020B0604020202020204" pitchFamily="34" charset="0"/>
                <a:ea typeface="メイリオ" panose="020B0604030504040204" pitchFamily="50" charset="-128"/>
                <a:cs typeface="Arial" panose="020B0604020202020204" pitchFamily="34" charset="0"/>
              </a:rPr>
              <a:t>CFF</a:t>
            </a:r>
            <a:endParaRPr lang="ja-JP" altLang="en-US" sz="1200" dirty="0">
              <a:solidFill>
                <a:srgbClr val="FF9900"/>
              </a:solidFill>
              <a:latin typeface="Arial" panose="020B0604020202020204" pitchFamily="34" charset="0"/>
              <a:ea typeface="メイリオ" panose="020B0604030504040204" pitchFamily="50" charset="-128"/>
              <a:cs typeface="Arial" panose="020B0604020202020204" pitchFamily="34" charset="0"/>
            </a:endParaRPr>
          </a:p>
        </p:txBody>
      </p:sp>
      <p:sp>
        <p:nvSpPr>
          <p:cNvPr id="55" name="テキスト ボックス 29"/>
          <p:cNvSpPr txBox="1">
            <a:spLocks noChangeArrowheads="1"/>
          </p:cNvSpPr>
          <p:nvPr/>
        </p:nvSpPr>
        <p:spPr bwMode="auto">
          <a:xfrm>
            <a:off x="660178" y="2999390"/>
            <a:ext cx="53251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400" dirty="0">
                <a:latin typeface="Arial" panose="020B0604020202020204" pitchFamily="34" charset="0"/>
                <a:ea typeface="メイリオ" panose="020B0604030504040204" pitchFamily="50" charset="-128"/>
                <a:cs typeface="Arial" panose="020B0604020202020204" pitchFamily="34" charset="0"/>
              </a:rPr>
              <a:t>CFF</a:t>
            </a:r>
            <a:endParaRPr lang="ja-JP" altLang="en-US" sz="1400" dirty="0">
              <a:latin typeface="Arial" panose="020B0604020202020204" pitchFamily="34" charset="0"/>
              <a:ea typeface="メイリオ" panose="020B0604030504040204" pitchFamily="50" charset="-128"/>
              <a:cs typeface="Arial" panose="020B0604020202020204" pitchFamily="34" charset="0"/>
            </a:endParaRPr>
          </a:p>
        </p:txBody>
      </p:sp>
      <p:pic>
        <p:nvPicPr>
          <p:cNvPr id="29" name="図 2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56769" y="2966882"/>
            <a:ext cx="2695397" cy="2021547"/>
          </a:xfrm>
          <a:prstGeom prst="rect">
            <a:avLst/>
          </a:prstGeom>
        </p:spPr>
      </p:pic>
      <p:pic>
        <p:nvPicPr>
          <p:cNvPr id="30" name="Picture 4" descr="D:\My Pictures\2014\ERL開発棟\2014_04_14_cERL写真(帯名)\DSC0280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93753" y="2964868"/>
            <a:ext cx="3029523" cy="2009907"/>
          </a:xfrm>
          <a:prstGeom prst="rect">
            <a:avLst/>
          </a:prstGeom>
          <a:noFill/>
          <a:extLst>
            <a:ext uri="{909E8E84-426E-40DD-AFC4-6F175D3DCCD1}">
              <a14:hiddenFill xmlns:a14="http://schemas.microsoft.com/office/drawing/2010/main">
                <a:solidFill>
                  <a:srgbClr val="FFFFFF"/>
                </a:solidFill>
              </a14:hiddenFill>
            </a:ext>
          </a:extLst>
        </p:spPr>
      </p:pic>
      <p:sp>
        <p:nvSpPr>
          <p:cNvPr id="37" name="テキスト ボックス 36"/>
          <p:cNvSpPr txBox="1"/>
          <p:nvPr/>
        </p:nvSpPr>
        <p:spPr>
          <a:xfrm>
            <a:off x="126935" y="4647517"/>
            <a:ext cx="2081019" cy="430887"/>
          </a:xfrm>
          <a:prstGeom prst="rect">
            <a:avLst/>
          </a:prstGeom>
          <a:noFill/>
        </p:spPr>
        <p:txBody>
          <a:bodyPr wrap="none" rtlCol="0">
            <a:spAutoFit/>
          </a:bodyPr>
          <a:lstStyle/>
          <a:p>
            <a:r>
              <a:rPr lang="en-US" altLang="ja-JP" sz="1100" dirty="0">
                <a:latin typeface="Arial" panose="020B0604020202020204" pitchFamily="34" charset="0"/>
                <a:ea typeface="メイリオ" panose="020B0604030504040204" pitchFamily="50" charset="-128"/>
                <a:cs typeface="Arial" panose="020B0604020202020204" pitchFamily="34" charset="0"/>
              </a:rPr>
              <a:t>EBW &amp; deep drawing of cavity</a:t>
            </a:r>
          </a:p>
          <a:p>
            <a:r>
              <a:rPr kumimoji="1" lang="en-US" altLang="ja-JP" sz="1100" dirty="0">
                <a:latin typeface="Arial" panose="020B0604020202020204" pitchFamily="34" charset="0"/>
                <a:ea typeface="メイリオ" panose="020B0604030504040204" pitchFamily="50" charset="-128"/>
                <a:cs typeface="Arial" panose="020B0604020202020204" pitchFamily="34" charset="0"/>
              </a:rPr>
              <a:t>(Cavity fabrication)</a:t>
            </a:r>
            <a:endParaRPr kumimoji="1" lang="ja-JP" altLang="en-US" sz="1100" dirty="0">
              <a:latin typeface="Arial" panose="020B0604020202020204" pitchFamily="34" charset="0"/>
              <a:ea typeface="メイリオ" panose="020B0604030504040204" pitchFamily="50" charset="-128"/>
              <a:cs typeface="Arial" panose="020B0604020202020204" pitchFamily="34" charset="0"/>
            </a:endParaRPr>
          </a:p>
        </p:txBody>
      </p:sp>
      <p:pic>
        <p:nvPicPr>
          <p:cNvPr id="5" name="図 4"/>
          <p:cNvPicPr>
            <a:picLocks noChangeAspect="1"/>
          </p:cNvPicPr>
          <p:nvPr/>
        </p:nvPicPr>
        <p:blipFill>
          <a:blip r:embed="rId6"/>
          <a:stretch>
            <a:fillRect/>
          </a:stretch>
        </p:blipFill>
        <p:spPr>
          <a:xfrm>
            <a:off x="239863" y="1493266"/>
            <a:ext cx="1520996" cy="762321"/>
          </a:xfrm>
          <a:prstGeom prst="rect">
            <a:avLst/>
          </a:prstGeom>
        </p:spPr>
      </p:pic>
      <p:sp>
        <p:nvSpPr>
          <p:cNvPr id="10" name="テキスト ボックス 9"/>
          <p:cNvSpPr txBox="1"/>
          <p:nvPr/>
        </p:nvSpPr>
        <p:spPr>
          <a:xfrm>
            <a:off x="223844" y="2349779"/>
            <a:ext cx="1550424" cy="738664"/>
          </a:xfrm>
          <a:prstGeom prst="rect">
            <a:avLst/>
          </a:prstGeom>
          <a:noFill/>
        </p:spPr>
        <p:txBody>
          <a:bodyPr wrap="none" rtlCol="0">
            <a:spAutoFit/>
          </a:bodyPr>
          <a:lstStyle/>
          <a:p>
            <a:pPr algn="r"/>
            <a:r>
              <a:rPr kumimoji="1" lang="en-US" altLang="ja-JP" sz="1400" dirty="0">
                <a:solidFill>
                  <a:srgbClr val="00B050"/>
                </a:solidFill>
                <a:latin typeface="Arial" panose="020B0604020202020204" pitchFamily="34" charset="0"/>
                <a:ea typeface="メイリオ" panose="020B0604030504040204" pitchFamily="50" charset="-128"/>
                <a:cs typeface="Arial" panose="020B0604020202020204" pitchFamily="34" charset="0"/>
              </a:rPr>
              <a:t>COI building</a:t>
            </a:r>
          </a:p>
          <a:p>
            <a:pPr algn="r"/>
            <a:r>
              <a:rPr lang="en-US" altLang="ja-JP" sz="1400" dirty="0">
                <a:solidFill>
                  <a:srgbClr val="00B050"/>
                </a:solidFill>
                <a:latin typeface="Arial" panose="020B0604020202020204" pitchFamily="34" charset="0"/>
                <a:ea typeface="メイリオ" panose="020B0604030504040204" pitchFamily="50" charset="-128"/>
                <a:cs typeface="Arial" panose="020B0604020202020204" pitchFamily="34" charset="0"/>
              </a:rPr>
              <a:t>(for new furnace)</a:t>
            </a:r>
          </a:p>
          <a:p>
            <a:pPr algn="r"/>
            <a:r>
              <a:rPr kumimoji="1" lang="en-US" altLang="ja-JP" sz="1400" dirty="0">
                <a:solidFill>
                  <a:srgbClr val="00B050"/>
                </a:solidFill>
                <a:latin typeface="Arial" panose="020B0604020202020204" pitchFamily="34" charset="0"/>
                <a:ea typeface="メイリオ" panose="020B0604030504040204" pitchFamily="50" charset="-128"/>
                <a:cs typeface="Arial" panose="020B0604020202020204" pitchFamily="34" charset="0"/>
              </a:rPr>
              <a:t>&amp; Nb</a:t>
            </a:r>
            <a:r>
              <a:rPr kumimoji="1" lang="en-US" altLang="ja-JP" sz="1400" baseline="-25000" dirty="0">
                <a:solidFill>
                  <a:srgbClr val="00B050"/>
                </a:solidFill>
                <a:latin typeface="Arial" panose="020B0604020202020204" pitchFamily="34" charset="0"/>
                <a:ea typeface="メイリオ" panose="020B0604030504040204" pitchFamily="50" charset="-128"/>
                <a:cs typeface="Arial" panose="020B0604020202020204" pitchFamily="34" charset="0"/>
              </a:rPr>
              <a:t>3</a:t>
            </a:r>
            <a:r>
              <a:rPr kumimoji="1" lang="en-US" altLang="ja-JP" sz="1400" dirty="0">
                <a:solidFill>
                  <a:srgbClr val="00B050"/>
                </a:solidFill>
                <a:latin typeface="Arial" panose="020B0604020202020204" pitchFamily="34" charset="0"/>
                <a:ea typeface="メイリオ" panose="020B0604030504040204" pitchFamily="50" charset="-128"/>
                <a:cs typeface="Arial" panose="020B0604020202020204" pitchFamily="34" charset="0"/>
              </a:rPr>
              <a:t>Sn cavities</a:t>
            </a:r>
            <a:endParaRPr kumimoji="1" lang="ja-JP" altLang="en-US" sz="1400" dirty="0">
              <a:solidFill>
                <a:srgbClr val="00B050"/>
              </a:solidFill>
              <a:latin typeface="Arial" panose="020B0604020202020204" pitchFamily="34" charset="0"/>
              <a:ea typeface="メイリオ" panose="020B0604030504040204" pitchFamily="50" charset="-128"/>
              <a:cs typeface="Arial" panose="020B0604020202020204" pitchFamily="34" charset="0"/>
            </a:endParaRPr>
          </a:p>
        </p:txBody>
      </p:sp>
      <p:sp>
        <p:nvSpPr>
          <p:cNvPr id="11" name="角丸四角形 10"/>
          <p:cNvSpPr/>
          <p:nvPr/>
        </p:nvSpPr>
        <p:spPr>
          <a:xfrm>
            <a:off x="3086929" y="2455972"/>
            <a:ext cx="294710" cy="148879"/>
          </a:xfrm>
          <a:prstGeom prst="roundRect">
            <a:avLst/>
          </a:prstGeom>
          <a:solidFill>
            <a:schemeClr val="accent3">
              <a:lumMod val="60000"/>
              <a:lumOff val="40000"/>
            </a:schemeClr>
          </a:solidFill>
          <a:ln>
            <a:solidFill>
              <a:srgbClr val="00B05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Arial" panose="020B0604020202020204" pitchFamily="34" charset="0"/>
              <a:ea typeface="メイリオ" panose="020B0604030504040204" pitchFamily="50" charset="-128"/>
              <a:cs typeface="Arial" panose="020B0604020202020204" pitchFamily="34" charset="0"/>
            </a:endParaRPr>
          </a:p>
        </p:txBody>
      </p:sp>
      <p:cxnSp>
        <p:nvCxnSpPr>
          <p:cNvPr id="14" name="直線矢印コネクタ 13"/>
          <p:cNvCxnSpPr/>
          <p:nvPr/>
        </p:nvCxnSpPr>
        <p:spPr>
          <a:xfrm>
            <a:off x="1455209" y="2262041"/>
            <a:ext cx="1577437" cy="262577"/>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6" name="テキスト ボックス 15"/>
          <p:cNvSpPr txBox="1"/>
          <p:nvPr/>
        </p:nvSpPr>
        <p:spPr>
          <a:xfrm>
            <a:off x="8026139" y="6030999"/>
            <a:ext cx="3339376" cy="307777"/>
          </a:xfrm>
          <a:prstGeom prst="rect">
            <a:avLst/>
          </a:prstGeom>
          <a:noFill/>
        </p:spPr>
        <p:txBody>
          <a:bodyPr wrap="none" rtlCol="0">
            <a:spAutoFit/>
          </a:bodyPr>
          <a:lstStyle/>
          <a:p>
            <a:r>
              <a:rPr lang="en-US" altLang="ja-JP" sz="1400" dirty="0">
                <a:solidFill>
                  <a:srgbClr val="FF00FF"/>
                </a:solidFill>
                <a:latin typeface="Arial" panose="020B0604020202020204" pitchFamily="34" charset="0"/>
                <a:ea typeface="メイリオ" panose="020B0604030504040204" pitchFamily="50" charset="-128"/>
                <a:cs typeface="Arial" panose="020B0604020202020204" pitchFamily="34" charset="0"/>
              </a:rPr>
              <a:t>For industrial application with CW beam</a:t>
            </a:r>
            <a:endParaRPr kumimoji="1" lang="ja-JP" altLang="en-US" sz="1400" dirty="0">
              <a:solidFill>
                <a:srgbClr val="FF00FF"/>
              </a:solidFill>
              <a:latin typeface="Arial" panose="020B0604020202020204" pitchFamily="34" charset="0"/>
              <a:ea typeface="メイリオ" panose="020B0604030504040204" pitchFamily="50" charset="-128"/>
              <a:cs typeface="Arial" panose="020B0604020202020204" pitchFamily="34" charset="0"/>
            </a:endParaRPr>
          </a:p>
        </p:txBody>
      </p:sp>
      <p:sp>
        <p:nvSpPr>
          <p:cNvPr id="17" name="角丸四角形 16"/>
          <p:cNvSpPr/>
          <p:nvPr/>
        </p:nvSpPr>
        <p:spPr>
          <a:xfrm>
            <a:off x="5088445" y="2880967"/>
            <a:ext cx="6629643" cy="3457809"/>
          </a:xfrm>
          <a:prstGeom prst="roundRect">
            <a:avLst>
              <a:gd name="adj" fmla="val 4421"/>
            </a:avLst>
          </a:prstGeom>
          <a:noFill/>
          <a:ln>
            <a:solidFill>
              <a:srgbClr val="FFC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Arial" panose="020B0604020202020204" pitchFamily="34" charset="0"/>
              <a:ea typeface="メイリオ" panose="020B0604030504040204" pitchFamily="50" charset="-128"/>
              <a:cs typeface="Arial" panose="020B0604020202020204" pitchFamily="34" charset="0"/>
            </a:endParaRPr>
          </a:p>
        </p:txBody>
      </p:sp>
      <p:pic>
        <p:nvPicPr>
          <p:cNvPr id="49" name="Picture 16" descr="DSC04920">
            <a:extLst>
              <a:ext uri="{FF2B5EF4-FFF2-40B4-BE49-F238E27FC236}">
                <a16:creationId xmlns:a16="http://schemas.microsoft.com/office/drawing/2014/main" id="{36D7B61B-04B9-45EB-BC4C-0527797DC27A}"/>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252994" y="3348016"/>
            <a:ext cx="1715806" cy="11795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50" name="直線矢印コネクタ 49">
            <a:extLst>
              <a:ext uri="{FF2B5EF4-FFF2-40B4-BE49-F238E27FC236}">
                <a16:creationId xmlns:a16="http://schemas.microsoft.com/office/drawing/2014/main" id="{4A9C97B2-9535-4A8D-A756-57CB64D59FCE}"/>
              </a:ext>
            </a:extLst>
          </p:cNvPr>
          <p:cNvCxnSpPr>
            <a:endCxn id="52" idx="2"/>
          </p:cNvCxnSpPr>
          <p:nvPr/>
        </p:nvCxnSpPr>
        <p:spPr>
          <a:xfrm flipV="1">
            <a:off x="1940224" y="3679414"/>
            <a:ext cx="1496581" cy="27622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61" name="図 60">
            <a:extLst>
              <a:ext uri="{FF2B5EF4-FFF2-40B4-BE49-F238E27FC236}">
                <a16:creationId xmlns:a16="http://schemas.microsoft.com/office/drawing/2014/main" id="{068F536A-B3C9-4309-B0D2-EE522EE61AA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476944" y="1363648"/>
            <a:ext cx="2857500" cy="1042667"/>
          </a:xfrm>
          <a:prstGeom prst="rect">
            <a:avLst/>
          </a:prstGeom>
        </p:spPr>
      </p:pic>
      <p:sp>
        <p:nvSpPr>
          <p:cNvPr id="62" name="テキスト ボックス 61">
            <a:extLst>
              <a:ext uri="{FF2B5EF4-FFF2-40B4-BE49-F238E27FC236}">
                <a16:creationId xmlns:a16="http://schemas.microsoft.com/office/drawing/2014/main" id="{11D784B9-8AF4-4A67-8C86-8B148D1DD118}"/>
              </a:ext>
            </a:extLst>
          </p:cNvPr>
          <p:cNvSpPr txBox="1"/>
          <p:nvPr/>
        </p:nvSpPr>
        <p:spPr>
          <a:xfrm>
            <a:off x="5426832" y="2494061"/>
            <a:ext cx="2805127" cy="369332"/>
          </a:xfrm>
          <a:prstGeom prst="rect">
            <a:avLst/>
          </a:prstGeom>
          <a:noFill/>
        </p:spPr>
        <p:txBody>
          <a:bodyPr wrap="none" rtlCol="0">
            <a:spAutoFit/>
          </a:bodyPr>
          <a:lstStyle/>
          <a:p>
            <a:r>
              <a:rPr kumimoji="1" lang="en-US" altLang="ja-JP" dirty="0">
                <a:latin typeface="Arial" panose="020B0604020202020204" pitchFamily="34" charset="0"/>
                <a:ea typeface="メイリオ" panose="020B0604030504040204" pitchFamily="50" charset="-128"/>
                <a:cs typeface="Arial" panose="020B0604020202020204" pitchFamily="34" charset="0"/>
              </a:rPr>
              <a:t>508MHz TRISTAN</a:t>
            </a:r>
            <a:r>
              <a:rPr kumimoji="1" lang="ja-JP" altLang="en-US" dirty="0">
                <a:latin typeface="Arial" panose="020B0604020202020204" pitchFamily="34" charset="0"/>
                <a:ea typeface="メイリオ" panose="020B0604030504040204" pitchFamily="50" charset="-128"/>
                <a:cs typeface="Arial" panose="020B0604020202020204" pitchFamily="34" charset="0"/>
              </a:rPr>
              <a:t> </a:t>
            </a:r>
            <a:r>
              <a:rPr kumimoji="1" lang="en-US" altLang="ja-JP" dirty="0">
                <a:latin typeface="Arial" panose="020B0604020202020204" pitchFamily="34" charset="0"/>
                <a:ea typeface="メイリオ" panose="020B0604030504040204" pitchFamily="50" charset="-128"/>
                <a:cs typeface="Arial" panose="020B0604020202020204" pitchFamily="34" charset="0"/>
              </a:rPr>
              <a:t>(1989)</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63" name="テキスト ボックス 62">
            <a:extLst>
              <a:ext uri="{FF2B5EF4-FFF2-40B4-BE49-F238E27FC236}">
                <a16:creationId xmlns:a16="http://schemas.microsoft.com/office/drawing/2014/main" id="{9A94F8C3-487F-460A-9EC9-13F730009DA6}"/>
              </a:ext>
            </a:extLst>
          </p:cNvPr>
          <p:cNvSpPr txBox="1"/>
          <p:nvPr/>
        </p:nvSpPr>
        <p:spPr>
          <a:xfrm>
            <a:off x="5495293" y="5011377"/>
            <a:ext cx="2678670" cy="1077218"/>
          </a:xfrm>
          <a:prstGeom prst="rect">
            <a:avLst/>
          </a:prstGeom>
          <a:noFill/>
        </p:spPr>
        <p:txBody>
          <a:bodyPr wrap="square" rtlCol="0">
            <a:spAutoFit/>
          </a:bodyPr>
          <a:lstStyle/>
          <a:p>
            <a:pPr algn="ctr"/>
            <a:r>
              <a:rPr kumimoji="1" lang="en-US" altLang="ja-JP" sz="1600" dirty="0">
                <a:latin typeface="Arial" panose="020B0604020202020204" pitchFamily="34" charset="0"/>
                <a:ea typeface="メイリオ" panose="020B0604030504040204" pitchFamily="50" charset="-128"/>
                <a:cs typeface="Arial" panose="020B0604020202020204" pitchFamily="34" charset="0"/>
              </a:rPr>
              <a:t>STF</a:t>
            </a:r>
            <a:r>
              <a:rPr kumimoji="1" lang="ja-JP" altLang="en-US" sz="1600" dirty="0">
                <a:latin typeface="Arial" panose="020B0604020202020204" pitchFamily="34" charset="0"/>
                <a:ea typeface="メイリオ" panose="020B0604030504040204" pitchFamily="50" charset="-128"/>
                <a:cs typeface="Arial" panose="020B0604020202020204" pitchFamily="34" charset="0"/>
              </a:rPr>
              <a:t> </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(2005-)</a:t>
            </a:r>
          </a:p>
          <a:p>
            <a:pPr algn="ctr"/>
            <a:r>
              <a:rPr kumimoji="1" lang="en-US" altLang="ja-JP" sz="1600" dirty="0">
                <a:latin typeface="Arial" panose="020B0604020202020204" pitchFamily="34" charset="0"/>
                <a:ea typeface="メイリオ" panose="020B0604030504040204" pitchFamily="50" charset="-128"/>
                <a:cs typeface="Arial" panose="020B0604020202020204" pitchFamily="34" charset="0"/>
              </a:rPr>
              <a:t>Cavity R&amp;D, electro-polish, vertical test and cryomodule test</a:t>
            </a:r>
            <a:endParaRPr kumimoji="1" lang="ja-JP" altLang="en-US" sz="1600" dirty="0">
              <a:latin typeface="Arial" panose="020B0604020202020204" pitchFamily="34" charset="0"/>
              <a:ea typeface="メイリオ" panose="020B0604030504040204" pitchFamily="50" charset="-128"/>
              <a:cs typeface="Arial" panose="020B0604020202020204" pitchFamily="34" charset="0"/>
            </a:endParaRPr>
          </a:p>
        </p:txBody>
      </p:sp>
      <p:sp>
        <p:nvSpPr>
          <p:cNvPr id="64" name="テキスト ボックス 63">
            <a:extLst>
              <a:ext uri="{FF2B5EF4-FFF2-40B4-BE49-F238E27FC236}">
                <a16:creationId xmlns:a16="http://schemas.microsoft.com/office/drawing/2014/main" id="{A7AC9200-B51E-495A-86C1-2B3232BC298B}"/>
              </a:ext>
            </a:extLst>
          </p:cNvPr>
          <p:cNvSpPr txBox="1"/>
          <p:nvPr/>
        </p:nvSpPr>
        <p:spPr>
          <a:xfrm>
            <a:off x="5551057" y="6051848"/>
            <a:ext cx="2153154" cy="307777"/>
          </a:xfrm>
          <a:prstGeom prst="rect">
            <a:avLst/>
          </a:prstGeom>
          <a:noFill/>
        </p:spPr>
        <p:txBody>
          <a:bodyPr wrap="none" rtlCol="0">
            <a:spAutoFit/>
          </a:bodyPr>
          <a:lstStyle/>
          <a:p>
            <a:r>
              <a:rPr kumimoji="1" lang="en-US" altLang="ja-JP" sz="1400" dirty="0">
                <a:solidFill>
                  <a:srgbClr val="FF00FF"/>
                </a:solidFill>
                <a:latin typeface="Arial" panose="020B0604020202020204" pitchFamily="34" charset="0"/>
                <a:ea typeface="メイリオ" panose="020B0604030504040204" pitchFamily="50" charset="-128"/>
                <a:cs typeface="Arial" panose="020B0604020202020204" pitchFamily="34" charset="0"/>
              </a:rPr>
              <a:t>Long-pulse beam for ILC</a:t>
            </a:r>
            <a:endParaRPr kumimoji="1" lang="ja-JP" altLang="en-US" sz="1400" dirty="0">
              <a:solidFill>
                <a:srgbClr val="FF00FF"/>
              </a:solidFill>
              <a:latin typeface="Arial" panose="020B0604020202020204" pitchFamily="34" charset="0"/>
              <a:ea typeface="メイリオ" panose="020B0604030504040204" pitchFamily="50" charset="-128"/>
              <a:cs typeface="Arial" panose="020B0604020202020204" pitchFamily="34" charset="0"/>
            </a:endParaRPr>
          </a:p>
        </p:txBody>
      </p:sp>
      <p:pic>
        <p:nvPicPr>
          <p:cNvPr id="66" name="図 65">
            <a:extLst>
              <a:ext uri="{FF2B5EF4-FFF2-40B4-BE49-F238E27FC236}">
                <a16:creationId xmlns:a16="http://schemas.microsoft.com/office/drawing/2014/main" id="{8A097035-B99B-4BFF-9F82-520A9074AB8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8578059" y="1385895"/>
            <a:ext cx="2257322" cy="1088826"/>
          </a:xfrm>
          <a:prstGeom prst="rect">
            <a:avLst/>
          </a:prstGeom>
        </p:spPr>
      </p:pic>
      <p:sp>
        <p:nvSpPr>
          <p:cNvPr id="67" name="テキスト ボックス 66">
            <a:extLst>
              <a:ext uri="{FF2B5EF4-FFF2-40B4-BE49-F238E27FC236}">
                <a16:creationId xmlns:a16="http://schemas.microsoft.com/office/drawing/2014/main" id="{AA811BC4-A8F8-4F4C-BE4F-B621DB73ACAF}"/>
              </a:ext>
            </a:extLst>
          </p:cNvPr>
          <p:cNvSpPr txBox="1"/>
          <p:nvPr/>
        </p:nvSpPr>
        <p:spPr>
          <a:xfrm>
            <a:off x="8652585" y="2496568"/>
            <a:ext cx="2454518" cy="369332"/>
          </a:xfrm>
          <a:prstGeom prst="rect">
            <a:avLst/>
          </a:prstGeom>
          <a:noFill/>
        </p:spPr>
        <p:txBody>
          <a:bodyPr wrap="none" rtlCol="0">
            <a:spAutoFit/>
          </a:bodyPr>
          <a:lstStyle/>
          <a:p>
            <a:r>
              <a:rPr kumimoji="1" lang="en-US" altLang="ja-JP" dirty="0">
                <a:latin typeface="Arial" panose="020B0604020202020204" pitchFamily="34" charset="0"/>
                <a:ea typeface="メイリオ" panose="020B0604030504040204" pitchFamily="50" charset="-128"/>
                <a:cs typeface="Arial" panose="020B0604020202020204" pitchFamily="34" charset="0"/>
              </a:rPr>
              <a:t>508MHz KEKB</a:t>
            </a:r>
            <a:r>
              <a:rPr kumimoji="1" lang="ja-JP" altLang="en-US" dirty="0">
                <a:latin typeface="Arial" panose="020B0604020202020204" pitchFamily="34" charset="0"/>
                <a:ea typeface="メイリオ" panose="020B0604030504040204" pitchFamily="50" charset="-128"/>
                <a:cs typeface="Arial" panose="020B0604020202020204" pitchFamily="34" charset="0"/>
              </a:rPr>
              <a:t> </a:t>
            </a:r>
            <a:r>
              <a:rPr kumimoji="1" lang="en-US" altLang="ja-JP" dirty="0">
                <a:latin typeface="Arial" panose="020B0604020202020204" pitchFamily="34" charset="0"/>
                <a:ea typeface="メイリオ" panose="020B0604030504040204" pitchFamily="50" charset="-128"/>
                <a:cs typeface="Arial" panose="020B0604020202020204" pitchFamily="34" charset="0"/>
              </a:rPr>
              <a:t>(1998)</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68" name="テキスト ボックス 67">
            <a:extLst>
              <a:ext uri="{FF2B5EF4-FFF2-40B4-BE49-F238E27FC236}">
                <a16:creationId xmlns:a16="http://schemas.microsoft.com/office/drawing/2014/main" id="{E020D8D7-70B7-4C8D-BCE8-F852950B4967}"/>
              </a:ext>
            </a:extLst>
          </p:cNvPr>
          <p:cNvSpPr txBox="1"/>
          <p:nvPr/>
        </p:nvSpPr>
        <p:spPr>
          <a:xfrm>
            <a:off x="5976491" y="718721"/>
            <a:ext cx="4715906" cy="646331"/>
          </a:xfrm>
          <a:prstGeom prst="rect">
            <a:avLst/>
          </a:prstGeom>
          <a:noFill/>
        </p:spPr>
        <p:txBody>
          <a:bodyPr wrap="none" rtlCol="0">
            <a:spAutoFit/>
          </a:bodyPr>
          <a:lstStyle/>
          <a:p>
            <a:r>
              <a:rPr kumimoji="1" lang="en-US" altLang="ja-JP" dirty="0">
                <a:latin typeface="Arial" panose="020B0604020202020204" pitchFamily="34" charset="0"/>
                <a:ea typeface="メイリオ" panose="020B0604030504040204" pitchFamily="50" charset="-128"/>
                <a:cs typeface="Arial" panose="020B0604020202020204" pitchFamily="34" charset="0"/>
              </a:rPr>
              <a:t>SRF cavity R&amp;D since 1980s</a:t>
            </a:r>
          </a:p>
          <a:p>
            <a:r>
              <a:rPr lang="en-US" altLang="ja-JP" dirty="0">
                <a:latin typeface="Arial" panose="020B0604020202020204" pitchFamily="34" charset="0"/>
                <a:ea typeface="メイリオ" panose="020B0604030504040204" pitchFamily="50" charset="-128"/>
                <a:cs typeface="Arial" panose="020B0604020202020204" pitchFamily="34" charset="0"/>
              </a:rPr>
              <a:t>Experiences at TRISTAN/KEKB/</a:t>
            </a:r>
            <a:r>
              <a:rPr lang="en-US" altLang="ja-JP" dirty="0" err="1">
                <a:latin typeface="Arial" panose="020B0604020202020204" pitchFamily="34" charset="0"/>
                <a:ea typeface="メイリオ" panose="020B0604030504040204" pitchFamily="50" charset="-128"/>
                <a:cs typeface="Arial" panose="020B0604020202020204" pitchFamily="34" charset="0"/>
              </a:rPr>
              <a:t>SuperKEKB</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69" name="テキスト ボックス 68">
            <a:extLst>
              <a:ext uri="{FF2B5EF4-FFF2-40B4-BE49-F238E27FC236}">
                <a16:creationId xmlns:a16="http://schemas.microsoft.com/office/drawing/2014/main" id="{EFACA52C-E82C-4957-89A1-2B5A8B94D1AC}"/>
              </a:ext>
            </a:extLst>
          </p:cNvPr>
          <p:cNvSpPr txBox="1"/>
          <p:nvPr/>
        </p:nvSpPr>
        <p:spPr>
          <a:xfrm>
            <a:off x="346401" y="6460114"/>
            <a:ext cx="11499198" cy="369332"/>
          </a:xfrm>
          <a:prstGeom prst="rect">
            <a:avLst/>
          </a:prstGeom>
          <a:solidFill>
            <a:srgbClr val="FFFF00"/>
          </a:solidFill>
        </p:spPr>
        <p:txBody>
          <a:bodyPr wrap="square" rtlCol="0">
            <a:spAutoFit/>
          </a:bodyPr>
          <a:lstStyle/>
          <a:p>
            <a:r>
              <a:rPr kumimoji="1" lang="en-US" altLang="ja-JP" dirty="0">
                <a:latin typeface="Arial" panose="020B0604020202020204" pitchFamily="34" charset="0"/>
                <a:ea typeface="メイリオ" panose="020B0604030504040204" pitchFamily="50" charset="-128"/>
                <a:cs typeface="Arial" panose="020B0604020202020204" pitchFamily="34" charset="0"/>
              </a:rPr>
              <a:t>KEK has the long experience for the development of SRF accelerator since TRISTAN (1980s) to present (2025).</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21" name="テキスト ボックス 20">
            <a:extLst>
              <a:ext uri="{FF2B5EF4-FFF2-40B4-BE49-F238E27FC236}">
                <a16:creationId xmlns:a16="http://schemas.microsoft.com/office/drawing/2014/main" id="{3521AD43-3AA8-4ACD-8E6E-D20B4CBB2798}"/>
              </a:ext>
            </a:extLst>
          </p:cNvPr>
          <p:cNvSpPr txBox="1"/>
          <p:nvPr/>
        </p:nvSpPr>
        <p:spPr>
          <a:xfrm>
            <a:off x="309891" y="5310537"/>
            <a:ext cx="4253298" cy="1077218"/>
          </a:xfrm>
          <a:prstGeom prst="rect">
            <a:avLst/>
          </a:prstGeom>
          <a:solidFill>
            <a:schemeClr val="bg1"/>
          </a:solidFill>
        </p:spPr>
        <p:txBody>
          <a:bodyPr wrap="square" rtlCol="0">
            <a:spAutoFit/>
          </a:bodyPr>
          <a:lstStyle/>
          <a:p>
            <a:r>
              <a:rPr kumimoji="1" lang="en-US" altLang="ja-JP" sz="1600" dirty="0">
                <a:latin typeface="Arial" panose="020B0604020202020204" pitchFamily="34" charset="0"/>
                <a:ea typeface="メイリオ" panose="020B0604030504040204" pitchFamily="50" charset="-128"/>
                <a:cs typeface="Arial" panose="020B0604020202020204" pitchFamily="34" charset="0"/>
              </a:rPr>
              <a:t>New R&amp;D of cavity fabrication was </a:t>
            </a:r>
            <a:r>
              <a:rPr kumimoji="1" lang="en-US" altLang="ja-JP" sz="1600" dirty="0" err="1">
                <a:latin typeface="Arial" panose="020B0604020202020204" pitchFamily="34" charset="0"/>
                <a:ea typeface="メイリオ" panose="020B0604030504040204" pitchFamily="50" charset="-128"/>
                <a:cs typeface="Arial" panose="020B0604020202020204" pitchFamily="34" charset="0"/>
              </a:rPr>
              <a:t>doen</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 in CFF building and High-Q R&amp;D  </a:t>
            </a:r>
            <a:r>
              <a:rPr kumimoji="1" lang="en-US" altLang="ja-JP" sz="1600" dirty="0">
                <a:solidFill>
                  <a:srgbClr val="FF0000"/>
                </a:solidFill>
                <a:latin typeface="Arial" panose="020B0604020202020204" pitchFamily="34" charset="0"/>
                <a:ea typeface="メイリオ" panose="020B0604030504040204" pitchFamily="50" charset="-128"/>
                <a:cs typeface="Arial" panose="020B0604020202020204" pitchFamily="34" charset="0"/>
              </a:rPr>
              <a:t>&amp; new material like Nb</a:t>
            </a:r>
            <a:r>
              <a:rPr kumimoji="1" lang="en-US" altLang="ja-JP" sz="1600" baseline="-25000" dirty="0">
                <a:solidFill>
                  <a:srgbClr val="FF0000"/>
                </a:solidFill>
                <a:latin typeface="Arial" panose="020B0604020202020204" pitchFamily="34" charset="0"/>
                <a:ea typeface="メイリオ" panose="020B0604030504040204" pitchFamily="50" charset="-128"/>
                <a:cs typeface="Arial" panose="020B0604020202020204" pitchFamily="34" charset="0"/>
              </a:rPr>
              <a:t>3</a:t>
            </a:r>
            <a:r>
              <a:rPr kumimoji="1" lang="en-US" altLang="ja-JP" sz="1600" dirty="0">
                <a:solidFill>
                  <a:srgbClr val="FF0000"/>
                </a:solidFill>
                <a:latin typeface="Arial" panose="020B0604020202020204" pitchFamily="34" charset="0"/>
                <a:ea typeface="メイリオ" panose="020B0604030504040204" pitchFamily="50" charset="-128"/>
                <a:cs typeface="Arial" panose="020B0604020202020204" pitchFamily="34" charset="0"/>
              </a:rPr>
              <a:t>Sn </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was  proceeded on COI building</a:t>
            </a:r>
            <a:endParaRPr kumimoji="1" lang="ja-JP" altLang="en-US" sz="1600" dirty="0">
              <a:latin typeface="Arial" panose="020B0604020202020204" pitchFamily="34" charset="0"/>
              <a:ea typeface="メイリオ" panose="020B0604030504040204" pitchFamily="50" charset="-128"/>
              <a:cs typeface="Arial" panose="020B0604020202020204" pitchFamily="34" charset="0"/>
            </a:endParaRPr>
          </a:p>
        </p:txBody>
      </p:sp>
      <p:sp>
        <p:nvSpPr>
          <p:cNvPr id="22" name="テキスト ボックス 21">
            <a:extLst>
              <a:ext uri="{FF2B5EF4-FFF2-40B4-BE49-F238E27FC236}">
                <a16:creationId xmlns:a16="http://schemas.microsoft.com/office/drawing/2014/main" id="{1A404471-0323-47A3-AB42-3068C75E0B14}"/>
              </a:ext>
            </a:extLst>
          </p:cNvPr>
          <p:cNvSpPr txBox="1"/>
          <p:nvPr/>
        </p:nvSpPr>
        <p:spPr>
          <a:xfrm>
            <a:off x="11125849" y="2517426"/>
            <a:ext cx="943409" cy="369332"/>
          </a:xfrm>
          <a:prstGeom prst="rect">
            <a:avLst/>
          </a:prstGeom>
          <a:noFill/>
        </p:spPr>
        <p:txBody>
          <a:bodyPr wrap="square" rtlCol="0">
            <a:spAutoFit/>
          </a:bodyPr>
          <a:lstStyle/>
          <a:p>
            <a:r>
              <a:rPr kumimoji="1" lang="en-US" altLang="ja-JP" dirty="0" err="1">
                <a:latin typeface="Arial" panose="020B0604020202020204" pitchFamily="34" charset="0"/>
                <a:ea typeface="メイリオ" panose="020B0604030504040204" pitchFamily="50" charset="-128"/>
                <a:cs typeface="Arial" panose="020B0604020202020204" pitchFamily="34" charset="0"/>
              </a:rPr>
              <a:t>iCASA</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70" name="テキスト ボックス 69">
            <a:extLst>
              <a:ext uri="{FF2B5EF4-FFF2-40B4-BE49-F238E27FC236}">
                <a16:creationId xmlns:a16="http://schemas.microsoft.com/office/drawing/2014/main" id="{37EF7057-D7DF-4D3D-923A-A970A92BC901}"/>
              </a:ext>
            </a:extLst>
          </p:cNvPr>
          <p:cNvSpPr txBox="1"/>
          <p:nvPr/>
        </p:nvSpPr>
        <p:spPr>
          <a:xfrm>
            <a:off x="110404" y="1159695"/>
            <a:ext cx="864339" cy="369332"/>
          </a:xfrm>
          <a:prstGeom prst="rect">
            <a:avLst/>
          </a:prstGeom>
          <a:noFill/>
        </p:spPr>
        <p:txBody>
          <a:bodyPr wrap="none" rtlCol="0">
            <a:spAutoFit/>
          </a:bodyPr>
          <a:lstStyle/>
          <a:p>
            <a:r>
              <a:rPr kumimoji="1" lang="en-US" altLang="ja-JP" dirty="0" err="1">
                <a:latin typeface="Arial" panose="020B0604020202020204" pitchFamily="34" charset="0"/>
                <a:ea typeface="メイリオ" panose="020B0604030504040204" pitchFamily="50" charset="-128"/>
                <a:cs typeface="Arial" panose="020B0604020202020204" pitchFamily="34" charset="0"/>
              </a:rPr>
              <a:t>iCASA</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45" name="テキスト ボックス 29">
            <a:extLst>
              <a:ext uri="{FF2B5EF4-FFF2-40B4-BE49-F238E27FC236}">
                <a16:creationId xmlns:a16="http://schemas.microsoft.com/office/drawing/2014/main" id="{58DF4CBC-D562-4A0E-A587-A1BFB8B2DBC6}"/>
              </a:ext>
            </a:extLst>
          </p:cNvPr>
          <p:cNvSpPr txBox="1">
            <a:spLocks noChangeArrowheads="1"/>
          </p:cNvSpPr>
          <p:nvPr/>
        </p:nvSpPr>
        <p:spPr bwMode="auto">
          <a:xfrm>
            <a:off x="8842806" y="5102719"/>
            <a:ext cx="220643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a:spcBef>
                <a:spcPct val="0"/>
              </a:spcBef>
              <a:buFontTx/>
              <a:buNone/>
            </a:pPr>
            <a:r>
              <a:rPr lang="en-US" altLang="ja-JP" sz="1600" dirty="0">
                <a:latin typeface="Arial" panose="020B0604020202020204" pitchFamily="34" charset="0"/>
                <a:ea typeface="メイリオ" panose="020B0604030504040204" pitchFamily="50" charset="-128"/>
                <a:cs typeface="Arial" panose="020B0604020202020204" pitchFamily="34" charset="0"/>
              </a:rPr>
              <a:t>Compact ERL (</a:t>
            </a:r>
            <a:r>
              <a:rPr lang="en-US" altLang="ja-JP" sz="1600" dirty="0" err="1">
                <a:latin typeface="Arial" panose="020B0604020202020204" pitchFamily="34" charset="0"/>
                <a:ea typeface="メイリオ" panose="020B0604030504040204" pitchFamily="50" charset="-128"/>
                <a:cs typeface="Arial" panose="020B0604020202020204" pitchFamily="34" charset="0"/>
              </a:rPr>
              <a:t>cERL</a:t>
            </a:r>
            <a:r>
              <a:rPr lang="en-US" altLang="ja-JP" sz="1600" dirty="0">
                <a:latin typeface="Arial" panose="020B0604020202020204" pitchFamily="34" charset="0"/>
                <a:ea typeface="メイリオ" panose="020B0604030504040204" pitchFamily="50" charset="-128"/>
                <a:cs typeface="Arial" panose="020B0604020202020204" pitchFamily="34" charset="0"/>
              </a:rPr>
              <a:t>)</a:t>
            </a:r>
            <a:r>
              <a:rPr lang="ja-JP" altLang="en-US" sz="1600" dirty="0">
                <a:latin typeface="Arial" panose="020B0604020202020204" pitchFamily="34" charset="0"/>
                <a:ea typeface="メイリオ" panose="020B0604030504040204" pitchFamily="50" charset="-128"/>
                <a:cs typeface="Arial" panose="020B0604020202020204" pitchFamily="34" charset="0"/>
              </a:rPr>
              <a:t> </a:t>
            </a:r>
            <a:endParaRPr lang="en-US" altLang="ja-JP" sz="1600" dirty="0">
              <a:latin typeface="Arial" panose="020B0604020202020204" pitchFamily="34" charset="0"/>
              <a:ea typeface="メイリオ" panose="020B0604030504040204" pitchFamily="50" charset="-128"/>
              <a:cs typeface="Arial" panose="020B0604020202020204" pitchFamily="34" charset="0"/>
            </a:endParaRPr>
          </a:p>
          <a:p>
            <a:pPr algn="ctr">
              <a:spcBef>
                <a:spcPct val="0"/>
              </a:spcBef>
              <a:buFontTx/>
              <a:buNone/>
            </a:pPr>
            <a:r>
              <a:rPr lang="en-US" altLang="ja-JP" sz="1600" dirty="0">
                <a:latin typeface="Arial" panose="020B0604020202020204" pitchFamily="34" charset="0"/>
                <a:ea typeface="メイリオ" panose="020B0604030504040204" pitchFamily="50" charset="-128"/>
                <a:cs typeface="Arial" panose="020B0604020202020204" pitchFamily="34" charset="0"/>
              </a:rPr>
              <a:t>(2013-)</a:t>
            </a:r>
          </a:p>
          <a:p>
            <a:pPr algn="ctr">
              <a:spcBef>
                <a:spcPct val="0"/>
              </a:spcBef>
              <a:buFontTx/>
              <a:buNone/>
            </a:pPr>
            <a:r>
              <a:rPr lang="en-US" altLang="ja-JP" sz="1600" dirty="0">
                <a:latin typeface="Arial" panose="020B0604020202020204" pitchFamily="34" charset="0"/>
                <a:ea typeface="メイリオ" panose="020B0604030504040204" pitchFamily="50" charset="-128"/>
                <a:cs typeface="Arial" panose="020B0604020202020204" pitchFamily="34" charset="0"/>
              </a:rPr>
              <a:t>Cryomodule test</a:t>
            </a:r>
            <a:endParaRPr lang="ja-JP" altLang="en-US" sz="1600" dirty="0">
              <a:latin typeface="Arial" panose="020B0604020202020204" pitchFamily="34" charset="0"/>
              <a:ea typeface="メイリオ" panose="020B0604030504040204" pitchFamily="50" charset="-128"/>
              <a:cs typeface="Arial" panose="020B0604020202020204" pitchFamily="34" charset="0"/>
            </a:endParaRPr>
          </a:p>
        </p:txBody>
      </p:sp>
      <p:sp>
        <p:nvSpPr>
          <p:cNvPr id="2" name="テキスト ボックス 1">
            <a:extLst>
              <a:ext uri="{FF2B5EF4-FFF2-40B4-BE49-F238E27FC236}">
                <a16:creationId xmlns:a16="http://schemas.microsoft.com/office/drawing/2014/main" id="{F49738A5-9682-FDA9-5A97-BAEBF31FEFB6}"/>
              </a:ext>
            </a:extLst>
          </p:cNvPr>
          <p:cNvSpPr txBox="1"/>
          <p:nvPr/>
        </p:nvSpPr>
        <p:spPr>
          <a:xfrm>
            <a:off x="774327" y="581972"/>
            <a:ext cx="2437590" cy="369332"/>
          </a:xfrm>
          <a:prstGeom prst="rect">
            <a:avLst/>
          </a:prstGeom>
          <a:noFill/>
        </p:spPr>
        <p:txBody>
          <a:bodyPr wrap="none" rtlCol="0">
            <a:spAutoFit/>
          </a:bodyPr>
          <a:lstStyle/>
          <a:p>
            <a:r>
              <a:rPr kumimoji="1" lang="en-US" altLang="ja-JP" dirty="0">
                <a:latin typeface="Arial" panose="020B0604020202020204" pitchFamily="34" charset="0"/>
                <a:cs typeface="Arial" panose="020B0604020202020204" pitchFamily="34" charset="0"/>
              </a:rPr>
              <a:t>KEK Tsukuba campus</a:t>
            </a:r>
            <a:endParaRPr kumimoji="1" lang="ja-JP"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3017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グループ化 7"/>
          <p:cNvGrpSpPr/>
          <p:nvPr/>
        </p:nvGrpSpPr>
        <p:grpSpPr>
          <a:xfrm>
            <a:off x="9727815" y="1049717"/>
            <a:ext cx="2215662" cy="2450745"/>
            <a:chOff x="2483768" y="2492896"/>
            <a:chExt cx="1755803" cy="2276872"/>
          </a:xfrm>
        </p:grpSpPr>
        <p:pic>
          <p:nvPicPr>
            <p:cNvPr id="6" name="Picture 28" descr="atf01H"/>
            <p:cNvPicPr>
              <a:picLocks noChangeAspect="1" noChangeArrowheads="1"/>
            </p:cNvPicPr>
            <p:nvPr/>
          </p:nvPicPr>
          <p:blipFill>
            <a:blip r:embed="rId3" cstate="print">
              <a:lum contrast="12000"/>
              <a:extLst>
                <a:ext uri="{28A0092B-C50C-407E-A947-70E740481C1C}">
                  <a14:useLocalDpi xmlns:a14="http://schemas.microsoft.com/office/drawing/2010/main"/>
                </a:ext>
              </a:extLst>
            </a:blip>
            <a:srcRect/>
            <a:stretch>
              <a:fillRect/>
            </a:stretch>
          </p:blipFill>
          <p:spPr bwMode="auto">
            <a:xfrm>
              <a:off x="2483768" y="2492896"/>
              <a:ext cx="1755803" cy="2276872"/>
            </a:xfrm>
            <a:prstGeom prst="rect">
              <a:avLst/>
            </a:prstGeom>
            <a:noFill/>
            <a:ln w="9525">
              <a:noFill/>
              <a:miter lim="800000"/>
              <a:headEnd/>
              <a:tailEnd/>
            </a:ln>
          </p:spPr>
        </p:pic>
        <p:sp>
          <p:nvSpPr>
            <p:cNvPr id="7" name="正方形/長方形 6"/>
            <p:cNvSpPr/>
            <p:nvPr/>
          </p:nvSpPr>
          <p:spPr>
            <a:xfrm>
              <a:off x="2483768" y="2492896"/>
              <a:ext cx="1755803" cy="2276872"/>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534">
                <a:solidFill>
                  <a:prstClr val="white"/>
                </a:solidFill>
                <a:latin typeface="Arial" panose="020B0604020202020204" pitchFamily="34" charset="0"/>
                <a:cs typeface="Arial" panose="020B0604020202020204" pitchFamily="34" charset="0"/>
              </a:endParaRPr>
            </a:p>
          </p:txBody>
        </p:sp>
      </p:grpSp>
      <p:grpSp>
        <p:nvGrpSpPr>
          <p:cNvPr id="11" name="グループ化 10"/>
          <p:cNvGrpSpPr/>
          <p:nvPr/>
        </p:nvGrpSpPr>
        <p:grpSpPr>
          <a:xfrm>
            <a:off x="7457037" y="3610331"/>
            <a:ext cx="2148234" cy="2588704"/>
            <a:chOff x="7153260" y="0"/>
            <a:chExt cx="1979712" cy="2780929"/>
          </a:xfrm>
        </p:grpSpPr>
        <p:pic>
          <p:nvPicPr>
            <p:cNvPr id="9" name="Picture 9" descr="20071011DiM-0014"/>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153260" y="0"/>
              <a:ext cx="1979712" cy="2780929"/>
            </a:xfrm>
            <a:prstGeom prst="rect">
              <a:avLst/>
            </a:prstGeom>
            <a:noFill/>
            <a:ln w="9525">
              <a:noFill/>
              <a:miter lim="800000"/>
              <a:headEnd/>
              <a:tailEnd/>
            </a:ln>
          </p:spPr>
        </p:pic>
        <p:sp>
          <p:nvSpPr>
            <p:cNvPr id="10" name="正方形/長方形 9"/>
            <p:cNvSpPr/>
            <p:nvPr/>
          </p:nvSpPr>
          <p:spPr>
            <a:xfrm>
              <a:off x="7153260" y="25097"/>
              <a:ext cx="1979712" cy="2755832"/>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534">
                <a:solidFill>
                  <a:prstClr val="white"/>
                </a:solidFill>
                <a:latin typeface="Arial" panose="020B0604020202020204" pitchFamily="34" charset="0"/>
                <a:ea typeface="メイリオ" panose="020B0604030504040204" pitchFamily="50" charset="-128"/>
                <a:cs typeface="Arial" panose="020B0604020202020204" pitchFamily="34" charset="0"/>
              </a:endParaRPr>
            </a:p>
          </p:txBody>
        </p:sp>
      </p:grpSp>
      <p:pic>
        <p:nvPicPr>
          <p:cNvPr id="13" name="図 12" descr="KEK#0-repair.tiff"/>
          <p:cNvPicPr>
            <a:picLocks noChangeAspect="1"/>
          </p:cNvPicPr>
          <p:nvPr/>
        </p:nvPicPr>
        <p:blipFill rotWithShape="1">
          <a:blip r:embed="rId5">
            <a:extLst>
              <a:ext uri="{28A0092B-C50C-407E-A947-70E740481C1C}">
                <a14:useLocalDpi xmlns:a14="http://schemas.microsoft.com/office/drawing/2010/main"/>
              </a:ext>
            </a:extLst>
          </a:blip>
          <a:srcRect/>
          <a:stretch/>
        </p:blipFill>
        <p:spPr>
          <a:xfrm>
            <a:off x="9735635" y="3611959"/>
            <a:ext cx="2215662" cy="2599710"/>
          </a:xfrm>
          <a:prstGeom prst="rect">
            <a:avLst/>
          </a:prstGeom>
          <a:ln w="28575">
            <a:solidFill>
              <a:schemeClr val="bg1"/>
            </a:solidFill>
          </a:ln>
        </p:spPr>
      </p:pic>
      <p:pic>
        <p:nvPicPr>
          <p:cNvPr id="19" name="図 18"/>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901792" y="3610331"/>
            <a:ext cx="2388415" cy="2538065"/>
          </a:xfrm>
          <a:prstGeom prst="rect">
            <a:avLst/>
          </a:prstGeom>
          <a:ln w="28575">
            <a:solidFill>
              <a:schemeClr val="bg1"/>
            </a:solidFill>
          </a:ln>
        </p:spPr>
      </p:pic>
      <p:sp>
        <p:nvSpPr>
          <p:cNvPr id="5" name="テキスト ボックス 4"/>
          <p:cNvSpPr txBox="1"/>
          <p:nvPr/>
        </p:nvSpPr>
        <p:spPr>
          <a:xfrm>
            <a:off x="10277285" y="2967435"/>
            <a:ext cx="597599" cy="348109"/>
          </a:xfrm>
          <a:prstGeom prst="rect">
            <a:avLst/>
          </a:prstGeom>
          <a:noFill/>
        </p:spPr>
        <p:txBody>
          <a:bodyPr wrap="none" rtlCol="0">
            <a:spAutoFit/>
          </a:bodyPr>
          <a:lstStyle/>
          <a:p>
            <a:r>
              <a:rPr lang="en-US" altLang="ja-JP" sz="1662" b="1" dirty="0">
                <a:solidFill>
                  <a:schemeClr val="bg1"/>
                </a:solidFill>
                <a:latin typeface="Arial" panose="020B0604020202020204" pitchFamily="34" charset="0"/>
                <a:ea typeface="メイリオ" panose="020B0604030504040204" pitchFamily="50" charset="-128"/>
                <a:cs typeface="Arial" panose="020B0604020202020204" pitchFamily="34" charset="0"/>
              </a:rPr>
              <a:t>ATF</a:t>
            </a:r>
            <a:endParaRPr lang="ja-JP" altLang="en-US" sz="1662" b="1" dirty="0">
              <a:solidFill>
                <a:schemeClr val="bg1"/>
              </a:solidFill>
              <a:latin typeface="Arial" panose="020B0604020202020204" pitchFamily="34" charset="0"/>
              <a:ea typeface="メイリオ" panose="020B0604030504040204" pitchFamily="50" charset="-128"/>
              <a:cs typeface="Arial" panose="020B0604020202020204" pitchFamily="34" charset="0"/>
            </a:endParaRPr>
          </a:p>
        </p:txBody>
      </p:sp>
      <p:sp>
        <p:nvSpPr>
          <p:cNvPr id="20" name="テキスト ボックス 19"/>
          <p:cNvSpPr txBox="1"/>
          <p:nvPr/>
        </p:nvSpPr>
        <p:spPr>
          <a:xfrm>
            <a:off x="8004188" y="5809587"/>
            <a:ext cx="1450205" cy="348109"/>
          </a:xfrm>
          <a:prstGeom prst="rect">
            <a:avLst/>
          </a:prstGeom>
          <a:noFill/>
        </p:spPr>
        <p:txBody>
          <a:bodyPr wrap="none" rtlCol="0">
            <a:spAutoFit/>
          </a:bodyPr>
          <a:lstStyle/>
          <a:p>
            <a:r>
              <a:rPr lang="en-US" altLang="ja-JP" sz="1662" b="1" dirty="0">
                <a:solidFill>
                  <a:schemeClr val="bg1"/>
                </a:solidFill>
                <a:latin typeface="Arial" panose="020B0604020202020204" pitchFamily="34" charset="0"/>
                <a:ea typeface="メイリオ" panose="020B0604030504040204" pitchFamily="50" charset="-128"/>
                <a:cs typeface="Arial" panose="020B0604020202020204" pitchFamily="34" charset="0"/>
              </a:rPr>
              <a:t>STF</a:t>
            </a:r>
            <a:r>
              <a:rPr lang="ja-JP" altLang="en-US" sz="1662" b="1" dirty="0">
                <a:solidFill>
                  <a:schemeClr val="bg1"/>
                </a:solidFill>
                <a:latin typeface="Arial" panose="020B0604020202020204" pitchFamily="34" charset="0"/>
                <a:ea typeface="メイリオ" panose="020B0604030504040204" pitchFamily="50" charset="-128"/>
                <a:cs typeface="Arial" panose="020B0604020202020204" pitchFamily="34" charset="0"/>
              </a:rPr>
              <a:t>　　　　</a:t>
            </a:r>
          </a:p>
        </p:txBody>
      </p:sp>
      <p:sp>
        <p:nvSpPr>
          <p:cNvPr id="21" name="テキスト ボックス 20"/>
          <p:cNvSpPr txBox="1"/>
          <p:nvPr/>
        </p:nvSpPr>
        <p:spPr>
          <a:xfrm>
            <a:off x="9653202" y="5600432"/>
            <a:ext cx="2668487" cy="859659"/>
          </a:xfrm>
          <a:prstGeom prst="rect">
            <a:avLst/>
          </a:prstGeom>
          <a:noFill/>
        </p:spPr>
        <p:txBody>
          <a:bodyPr wrap="none" rtlCol="0">
            <a:spAutoFit/>
          </a:bodyPr>
          <a:lstStyle/>
          <a:p>
            <a:r>
              <a:rPr lang="en-US" altLang="ja-JP" sz="1662" b="1" dirty="0">
                <a:solidFill>
                  <a:schemeClr val="bg1"/>
                </a:solidFill>
                <a:latin typeface="メイリオ" panose="020B0604030504040204" pitchFamily="50" charset="-128"/>
                <a:ea typeface="メイリオ" panose="020B0604030504040204" pitchFamily="50" charset="-128"/>
              </a:rPr>
              <a:t>CFF</a:t>
            </a:r>
          </a:p>
          <a:p>
            <a:r>
              <a:rPr lang="ja-JP" altLang="en-US" sz="1662" b="1" dirty="0">
                <a:solidFill>
                  <a:schemeClr val="bg1"/>
                </a:solidFill>
                <a:latin typeface="メイリオ" panose="020B0604030504040204" pitchFamily="50" charset="-128"/>
                <a:ea typeface="メイリオ" panose="020B0604030504040204" pitchFamily="50" charset="-128"/>
              </a:rPr>
              <a:t>（</a:t>
            </a:r>
            <a:r>
              <a:rPr lang="en-US" altLang="ja-JP" sz="1662" b="1" dirty="0">
                <a:solidFill>
                  <a:schemeClr val="bg1"/>
                </a:solidFill>
                <a:latin typeface="メイリオ" panose="020B0604030504040204" pitchFamily="50" charset="-128"/>
                <a:ea typeface="メイリオ" panose="020B0604030504040204" pitchFamily="50" charset="-128"/>
              </a:rPr>
              <a:t>mechanical center</a:t>
            </a:r>
            <a:r>
              <a:rPr lang="ja-JP" altLang="en-US" sz="1662" b="1" dirty="0">
                <a:solidFill>
                  <a:schemeClr val="bg1"/>
                </a:solidFill>
                <a:latin typeface="メイリオ" panose="020B0604030504040204" pitchFamily="50" charset="-128"/>
                <a:ea typeface="メイリオ" panose="020B0604030504040204" pitchFamily="50" charset="-128"/>
              </a:rPr>
              <a:t>）</a:t>
            </a:r>
            <a:endParaRPr lang="en-US" altLang="ja-JP" sz="1662" b="1" dirty="0">
              <a:solidFill>
                <a:schemeClr val="bg1"/>
              </a:solidFill>
              <a:latin typeface="メイリオ" panose="020B0604030504040204" pitchFamily="50" charset="-128"/>
              <a:ea typeface="メイリオ" panose="020B0604030504040204" pitchFamily="50" charset="-128"/>
            </a:endParaRPr>
          </a:p>
          <a:p>
            <a:endParaRPr lang="en-US" altLang="ja-JP" sz="1662" b="1" dirty="0">
              <a:solidFill>
                <a:schemeClr val="bg1"/>
              </a:solidFill>
              <a:latin typeface="メイリオ" panose="020B0604030504040204" pitchFamily="50" charset="-128"/>
              <a:ea typeface="メイリオ" panose="020B0604030504040204" pitchFamily="50" charset="-128"/>
            </a:endParaRPr>
          </a:p>
        </p:txBody>
      </p:sp>
      <p:sp>
        <p:nvSpPr>
          <p:cNvPr id="22" name="テキスト ボックス 21"/>
          <p:cNvSpPr txBox="1"/>
          <p:nvPr/>
        </p:nvSpPr>
        <p:spPr>
          <a:xfrm>
            <a:off x="5374630" y="5802760"/>
            <a:ext cx="729687" cy="348109"/>
          </a:xfrm>
          <a:prstGeom prst="rect">
            <a:avLst/>
          </a:prstGeom>
          <a:noFill/>
        </p:spPr>
        <p:txBody>
          <a:bodyPr wrap="none" rtlCol="0">
            <a:spAutoFit/>
          </a:bodyPr>
          <a:lstStyle/>
          <a:p>
            <a:r>
              <a:rPr lang="en-US" altLang="ja-JP" sz="1662" b="1" dirty="0" err="1">
                <a:solidFill>
                  <a:schemeClr val="bg1"/>
                </a:solidFill>
                <a:latin typeface="メイリオ" panose="020B0604030504040204" pitchFamily="50" charset="-128"/>
                <a:ea typeface="メイリオ" panose="020B0604030504040204" pitchFamily="50" charset="-128"/>
              </a:rPr>
              <a:t>cERL</a:t>
            </a:r>
            <a:endParaRPr lang="en-US" altLang="ja-JP" sz="1662" b="1" dirty="0">
              <a:solidFill>
                <a:schemeClr val="bg1"/>
              </a:solidFill>
              <a:latin typeface="メイリオ" panose="020B0604030504040204" pitchFamily="50" charset="-128"/>
              <a:ea typeface="メイリオ" panose="020B0604030504040204" pitchFamily="50" charset="-128"/>
            </a:endParaRPr>
          </a:p>
        </p:txBody>
      </p:sp>
      <p:sp>
        <p:nvSpPr>
          <p:cNvPr id="15" name="タイトル 14">
            <a:extLst>
              <a:ext uri="{FF2B5EF4-FFF2-40B4-BE49-F238E27FC236}">
                <a16:creationId xmlns:a16="http://schemas.microsoft.com/office/drawing/2014/main" id="{F76063B4-2ABD-4D2C-AD3B-EAB3B8BD4962}"/>
              </a:ext>
            </a:extLst>
          </p:cNvPr>
          <p:cNvSpPr>
            <a:spLocks noGrp="1"/>
          </p:cNvSpPr>
          <p:nvPr>
            <p:ph type="title" idx="4294967295"/>
          </p:nvPr>
        </p:nvSpPr>
        <p:spPr>
          <a:xfrm>
            <a:off x="-580388" y="67097"/>
            <a:ext cx="10515600" cy="552174"/>
          </a:xfrm>
        </p:spPr>
        <p:txBody>
          <a:bodyPr>
            <a:normAutofit/>
          </a:bodyPr>
          <a:lstStyle/>
          <a:p>
            <a:pPr algn="ctr"/>
            <a:r>
              <a:rPr lang="en-US" altLang="ja-JP" sz="2400" dirty="0">
                <a:solidFill>
                  <a:srgbClr val="000000"/>
                </a:solidFill>
                <a:latin typeface="Arial" panose="020B0604020202020204" pitchFamily="34" charset="0"/>
                <a:ea typeface="ＭＳ Ｐゴシック" panose="020B0600070205080204" pitchFamily="50" charset="-128"/>
                <a:cs typeface="Arial" panose="020B0604020202020204" pitchFamily="34" charset="0"/>
              </a:rPr>
              <a:t>Innovation Center for Applied Superconducting Accelerator </a:t>
            </a:r>
            <a:r>
              <a:rPr lang="ja-JP" altLang="ja-JP" sz="2400" dirty="0">
                <a:solidFill>
                  <a:srgbClr val="000000"/>
                </a:solidFill>
                <a:latin typeface="Arial" panose="020B0604020202020204" pitchFamily="34" charset="0"/>
                <a:ea typeface="ＭＳ Ｐゴシック" panose="020B0600070205080204" pitchFamily="50" charset="-128"/>
                <a:cs typeface="Arial" panose="020B0604020202020204" pitchFamily="34" charset="0"/>
              </a:rPr>
              <a:t>（</a:t>
            </a:r>
            <a:r>
              <a:rPr lang="en-US" altLang="ja-JP" sz="2400" dirty="0" err="1">
                <a:solidFill>
                  <a:srgbClr val="000000"/>
                </a:solidFill>
                <a:latin typeface="Arial" panose="020B0604020202020204" pitchFamily="34" charset="0"/>
                <a:ea typeface="ＭＳ Ｐゴシック" panose="020B0600070205080204" pitchFamily="50" charset="-128"/>
                <a:cs typeface="Arial" panose="020B0604020202020204" pitchFamily="34" charset="0"/>
              </a:rPr>
              <a:t>iCASA</a:t>
            </a:r>
            <a:r>
              <a:rPr lang="en-US" altLang="ja-JP" sz="2400" dirty="0">
                <a:solidFill>
                  <a:srgbClr val="000000"/>
                </a:solidFill>
                <a:latin typeface="Arial" panose="020B0604020202020204" pitchFamily="34" charset="0"/>
                <a:ea typeface="ＭＳ Ｐゴシック" panose="020B0600070205080204" pitchFamily="50" charset="-128"/>
                <a:cs typeface="Arial" panose="020B0604020202020204" pitchFamily="34" charset="0"/>
              </a:rPr>
              <a:t>)</a:t>
            </a:r>
            <a:endParaRPr lang="ja-JP" altLang="ja-JP" sz="2400" dirty="0">
              <a:effectLst/>
              <a:latin typeface="Arial" panose="020B0604020202020204" pitchFamily="34" charset="0"/>
              <a:ea typeface="メイリオ" panose="020B0604030504040204" pitchFamily="50" charset="-128"/>
              <a:cs typeface="Arial" panose="020B0604020202020204" pitchFamily="34" charset="0"/>
            </a:endParaRPr>
          </a:p>
        </p:txBody>
      </p:sp>
      <p:grpSp>
        <p:nvGrpSpPr>
          <p:cNvPr id="65" name="グループ化 64">
            <a:extLst>
              <a:ext uri="{FF2B5EF4-FFF2-40B4-BE49-F238E27FC236}">
                <a16:creationId xmlns:a16="http://schemas.microsoft.com/office/drawing/2014/main" id="{1B523CE5-939A-4823-AFE3-1350FB868363}"/>
              </a:ext>
            </a:extLst>
          </p:cNvPr>
          <p:cNvGrpSpPr/>
          <p:nvPr/>
        </p:nvGrpSpPr>
        <p:grpSpPr>
          <a:xfrm>
            <a:off x="464507" y="2829724"/>
            <a:ext cx="3433733" cy="3811307"/>
            <a:chOff x="3662401" y="1117693"/>
            <a:chExt cx="3719876" cy="4128917"/>
          </a:xfrm>
        </p:grpSpPr>
        <p:cxnSp>
          <p:nvCxnSpPr>
            <p:cNvPr id="66" name="直線コネクタ 65">
              <a:extLst>
                <a:ext uri="{FF2B5EF4-FFF2-40B4-BE49-F238E27FC236}">
                  <a16:creationId xmlns:a16="http://schemas.microsoft.com/office/drawing/2014/main" id="{7BA07BA8-4A6F-4B75-BC21-05B3C3AF0F29}"/>
                </a:ext>
              </a:extLst>
            </p:cNvPr>
            <p:cNvCxnSpPr/>
            <p:nvPr/>
          </p:nvCxnSpPr>
          <p:spPr>
            <a:xfrm>
              <a:off x="5332870" y="1240676"/>
              <a:ext cx="0" cy="3697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7" name="グループ化 66">
              <a:extLst>
                <a:ext uri="{FF2B5EF4-FFF2-40B4-BE49-F238E27FC236}">
                  <a16:creationId xmlns:a16="http://schemas.microsoft.com/office/drawing/2014/main" id="{7DCB89D1-AD18-4018-B6A2-CF54C9B5B172}"/>
                </a:ext>
              </a:extLst>
            </p:cNvPr>
            <p:cNvGrpSpPr/>
            <p:nvPr/>
          </p:nvGrpSpPr>
          <p:grpSpPr>
            <a:xfrm>
              <a:off x="3828477" y="1960249"/>
              <a:ext cx="355808" cy="1888252"/>
              <a:chOff x="5497946" y="1412776"/>
              <a:chExt cx="355808" cy="1505782"/>
            </a:xfrm>
          </p:grpSpPr>
          <p:sp>
            <p:nvSpPr>
              <p:cNvPr id="96" name="四角形: 角を丸くする 8">
                <a:extLst>
                  <a:ext uri="{FF2B5EF4-FFF2-40B4-BE49-F238E27FC236}">
                    <a16:creationId xmlns:a16="http://schemas.microsoft.com/office/drawing/2014/main" id="{C5B27A20-99C6-486B-9F0E-E96940AD28DB}"/>
                  </a:ext>
                </a:extLst>
              </p:cNvPr>
              <p:cNvSpPr/>
              <p:nvPr/>
            </p:nvSpPr>
            <p:spPr>
              <a:xfrm>
                <a:off x="5497946" y="1563011"/>
                <a:ext cx="355808" cy="1355547"/>
              </a:xfrm>
              <a:prstGeom prst="round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Acc. 1</a:t>
                </a:r>
                <a:r>
                  <a:rPr lang="en-US" altLang="ja-JP" sz="1292" baseline="30000" dirty="0">
                    <a:solidFill>
                      <a:prstClr val="black"/>
                    </a:solidFill>
                    <a:latin typeface="Arial" panose="020B0604020202020204" pitchFamily="34" charset="0"/>
                    <a:ea typeface="メイリオ" panose="020B0604030504040204" pitchFamily="50" charset="-128"/>
                    <a:cs typeface="Arial" panose="020B0604020202020204" pitchFamily="34" charset="0"/>
                  </a:rPr>
                  <a:t>st</a:t>
                </a: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 Div. </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cxnSp>
            <p:nvCxnSpPr>
              <p:cNvPr id="97" name="直線コネクタ 96">
                <a:extLst>
                  <a:ext uri="{FF2B5EF4-FFF2-40B4-BE49-F238E27FC236}">
                    <a16:creationId xmlns:a16="http://schemas.microsoft.com/office/drawing/2014/main" id="{2779BB58-9DAC-4CE8-A5C0-B6341F0E0F4E}"/>
                  </a:ext>
                </a:extLst>
              </p:cNvPr>
              <p:cNvCxnSpPr>
                <a:endCxn id="96" idx="0"/>
              </p:cNvCxnSpPr>
              <p:nvPr/>
            </p:nvCxnSpPr>
            <p:spPr>
              <a:xfrm>
                <a:off x="5675850" y="1412776"/>
                <a:ext cx="0" cy="15023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8" name="グループ化 67">
              <a:extLst>
                <a:ext uri="{FF2B5EF4-FFF2-40B4-BE49-F238E27FC236}">
                  <a16:creationId xmlns:a16="http://schemas.microsoft.com/office/drawing/2014/main" id="{0F390C4B-8D8F-4233-ADC3-AABB8D6332EA}"/>
                </a:ext>
              </a:extLst>
            </p:cNvPr>
            <p:cNvGrpSpPr/>
            <p:nvPr/>
          </p:nvGrpSpPr>
          <p:grpSpPr>
            <a:xfrm>
              <a:off x="6619700" y="1960249"/>
              <a:ext cx="762577" cy="3286361"/>
              <a:chOff x="8306504" y="1412776"/>
              <a:chExt cx="762577" cy="2251440"/>
            </a:xfrm>
          </p:grpSpPr>
          <p:sp>
            <p:nvSpPr>
              <p:cNvPr id="94" name="四角形: 角を丸くする 48">
                <a:extLst>
                  <a:ext uri="{FF2B5EF4-FFF2-40B4-BE49-F238E27FC236}">
                    <a16:creationId xmlns:a16="http://schemas.microsoft.com/office/drawing/2014/main" id="{943BDF55-BF68-4A3A-88BC-F5C9BC23100C}"/>
                  </a:ext>
                </a:extLst>
              </p:cNvPr>
              <p:cNvSpPr/>
              <p:nvPr/>
            </p:nvSpPr>
            <p:spPr>
              <a:xfrm>
                <a:off x="8306504" y="1558370"/>
                <a:ext cx="762577" cy="2105846"/>
              </a:xfrm>
              <a:prstGeom prst="roundRect">
                <a:avLst/>
              </a:prstGeom>
              <a:solidFill>
                <a:schemeClr val="accent6">
                  <a:lumMod val="20000"/>
                  <a:lumOff val="80000"/>
                </a:schemeClr>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Innovation</a:t>
                </a:r>
                <a:r>
                  <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rPr>
                  <a:t> </a:t>
                </a: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Center for Applied Superconducting Accelerator (</a:t>
                </a:r>
                <a:r>
                  <a:rPr lang="en-US" altLang="ja-JP" sz="1292" dirty="0" err="1">
                    <a:solidFill>
                      <a:prstClr val="black"/>
                    </a:solidFill>
                    <a:latin typeface="Arial" panose="020B0604020202020204" pitchFamily="34" charset="0"/>
                    <a:ea typeface="メイリオ" panose="020B0604030504040204" pitchFamily="50" charset="-128"/>
                    <a:cs typeface="Arial" panose="020B0604020202020204" pitchFamily="34" charset="0"/>
                  </a:rPr>
                  <a:t>iCASA</a:t>
                </a: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cxnSp>
            <p:nvCxnSpPr>
              <p:cNvPr id="95" name="直線コネクタ 94">
                <a:extLst>
                  <a:ext uri="{FF2B5EF4-FFF2-40B4-BE49-F238E27FC236}">
                    <a16:creationId xmlns:a16="http://schemas.microsoft.com/office/drawing/2014/main" id="{4143446F-B304-4229-8F07-5312060F28B2}"/>
                  </a:ext>
                </a:extLst>
              </p:cNvPr>
              <p:cNvCxnSpPr/>
              <p:nvPr/>
            </p:nvCxnSpPr>
            <p:spPr>
              <a:xfrm>
                <a:off x="8499028" y="1412776"/>
                <a:ext cx="0" cy="15674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69" name="直線コネクタ 68">
              <a:extLst>
                <a:ext uri="{FF2B5EF4-FFF2-40B4-BE49-F238E27FC236}">
                  <a16:creationId xmlns:a16="http://schemas.microsoft.com/office/drawing/2014/main" id="{DEB7553F-E79B-421E-BCF7-5291BCEC22FE}"/>
                </a:ext>
              </a:extLst>
            </p:cNvPr>
            <p:cNvCxnSpPr/>
            <p:nvPr/>
          </p:nvCxnSpPr>
          <p:spPr>
            <a:xfrm>
              <a:off x="3974575" y="1945890"/>
              <a:ext cx="2837649" cy="386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0" name="吹き出し: 四角形 27">
              <a:extLst>
                <a:ext uri="{FF2B5EF4-FFF2-40B4-BE49-F238E27FC236}">
                  <a16:creationId xmlns:a16="http://schemas.microsoft.com/office/drawing/2014/main" id="{A682736D-788E-4C6F-9265-F0BEEF1DAE17}"/>
                </a:ext>
              </a:extLst>
            </p:cNvPr>
            <p:cNvSpPr/>
            <p:nvPr/>
          </p:nvSpPr>
          <p:spPr>
            <a:xfrm>
              <a:off x="4854745" y="1117693"/>
              <a:ext cx="936104" cy="307731"/>
            </a:xfrm>
            <a:prstGeom prst="wedgeRectCallout">
              <a:avLst>
                <a:gd name="adj1" fmla="val -16218"/>
                <a:gd name="adj2" fmla="val 27597"/>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Director</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grpSp>
          <p:nvGrpSpPr>
            <p:cNvPr id="71" name="グループ化 70">
              <a:extLst>
                <a:ext uri="{FF2B5EF4-FFF2-40B4-BE49-F238E27FC236}">
                  <a16:creationId xmlns:a16="http://schemas.microsoft.com/office/drawing/2014/main" id="{0220AA1A-B600-49D1-9968-AB97E0C378A8}"/>
                </a:ext>
              </a:extLst>
            </p:cNvPr>
            <p:cNvGrpSpPr/>
            <p:nvPr/>
          </p:nvGrpSpPr>
          <p:grpSpPr>
            <a:xfrm>
              <a:off x="4260149" y="1972895"/>
              <a:ext cx="355808" cy="1888252"/>
              <a:chOff x="5497946" y="1412776"/>
              <a:chExt cx="355808" cy="1505782"/>
            </a:xfrm>
          </p:grpSpPr>
          <p:sp>
            <p:nvSpPr>
              <p:cNvPr id="92" name="四角形: 角を丸くする 8">
                <a:extLst>
                  <a:ext uri="{FF2B5EF4-FFF2-40B4-BE49-F238E27FC236}">
                    <a16:creationId xmlns:a16="http://schemas.microsoft.com/office/drawing/2014/main" id="{ED29F1E2-A36E-4470-A52E-E6B0D40B50C2}"/>
                  </a:ext>
                </a:extLst>
              </p:cNvPr>
              <p:cNvSpPr/>
              <p:nvPr/>
            </p:nvSpPr>
            <p:spPr>
              <a:xfrm>
                <a:off x="5497946" y="1563011"/>
                <a:ext cx="355808" cy="1355547"/>
              </a:xfrm>
              <a:prstGeom prst="round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Acc. 2</a:t>
                </a:r>
                <a:r>
                  <a:rPr lang="en-US" altLang="ja-JP" sz="1292" baseline="30000" dirty="0">
                    <a:solidFill>
                      <a:prstClr val="black"/>
                    </a:solidFill>
                    <a:latin typeface="Arial" panose="020B0604020202020204" pitchFamily="34" charset="0"/>
                    <a:ea typeface="メイリオ" panose="020B0604030504040204" pitchFamily="50" charset="-128"/>
                    <a:cs typeface="Arial" panose="020B0604020202020204" pitchFamily="34" charset="0"/>
                  </a:rPr>
                  <a:t>nd</a:t>
                </a: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 Div.</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cxnSp>
            <p:nvCxnSpPr>
              <p:cNvPr id="93" name="直線コネクタ 92">
                <a:extLst>
                  <a:ext uri="{FF2B5EF4-FFF2-40B4-BE49-F238E27FC236}">
                    <a16:creationId xmlns:a16="http://schemas.microsoft.com/office/drawing/2014/main" id="{6DB5DF85-C115-4B4F-ACBA-C75417AD2A02}"/>
                  </a:ext>
                </a:extLst>
              </p:cNvPr>
              <p:cNvCxnSpPr>
                <a:endCxn id="92" idx="0"/>
              </p:cNvCxnSpPr>
              <p:nvPr/>
            </p:nvCxnSpPr>
            <p:spPr>
              <a:xfrm>
                <a:off x="5675850" y="1412776"/>
                <a:ext cx="0" cy="15023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2" name="グループ化 71">
              <a:extLst>
                <a:ext uri="{FF2B5EF4-FFF2-40B4-BE49-F238E27FC236}">
                  <a16:creationId xmlns:a16="http://schemas.microsoft.com/office/drawing/2014/main" id="{5E4791C5-8476-4A23-9780-F094C190A84C}"/>
                </a:ext>
              </a:extLst>
            </p:cNvPr>
            <p:cNvGrpSpPr/>
            <p:nvPr/>
          </p:nvGrpSpPr>
          <p:grpSpPr>
            <a:xfrm>
              <a:off x="4711088" y="1960249"/>
              <a:ext cx="355808" cy="1888252"/>
              <a:chOff x="5497946" y="1412776"/>
              <a:chExt cx="355808" cy="1505782"/>
            </a:xfrm>
          </p:grpSpPr>
          <p:sp>
            <p:nvSpPr>
              <p:cNvPr id="90" name="四角形: 角を丸くする 8">
                <a:extLst>
                  <a:ext uri="{FF2B5EF4-FFF2-40B4-BE49-F238E27FC236}">
                    <a16:creationId xmlns:a16="http://schemas.microsoft.com/office/drawing/2014/main" id="{126077A8-9C15-4830-9EC0-84645335EEF9}"/>
                  </a:ext>
                </a:extLst>
              </p:cNvPr>
              <p:cNvSpPr/>
              <p:nvPr/>
            </p:nvSpPr>
            <p:spPr>
              <a:xfrm>
                <a:off x="5497946" y="1563011"/>
                <a:ext cx="355808" cy="1355547"/>
              </a:xfrm>
              <a:prstGeom prst="round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Acc. 3</a:t>
                </a:r>
                <a:r>
                  <a:rPr lang="en-US" altLang="ja-JP" sz="1292" baseline="30000" dirty="0">
                    <a:solidFill>
                      <a:prstClr val="black"/>
                    </a:solidFill>
                    <a:latin typeface="Arial" panose="020B0604020202020204" pitchFamily="34" charset="0"/>
                    <a:ea typeface="メイリオ" panose="020B0604030504040204" pitchFamily="50" charset="-128"/>
                    <a:cs typeface="Arial" panose="020B0604020202020204" pitchFamily="34" charset="0"/>
                  </a:rPr>
                  <a:t>rd</a:t>
                </a: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 Div.</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cxnSp>
            <p:nvCxnSpPr>
              <p:cNvPr id="91" name="直線コネクタ 90">
                <a:extLst>
                  <a:ext uri="{FF2B5EF4-FFF2-40B4-BE49-F238E27FC236}">
                    <a16:creationId xmlns:a16="http://schemas.microsoft.com/office/drawing/2014/main" id="{942421EE-DD0B-4FC7-A3A0-1D1FE0D5F111}"/>
                  </a:ext>
                </a:extLst>
              </p:cNvPr>
              <p:cNvCxnSpPr>
                <a:endCxn id="90" idx="0"/>
              </p:cNvCxnSpPr>
              <p:nvPr/>
            </p:nvCxnSpPr>
            <p:spPr>
              <a:xfrm>
                <a:off x="5675850" y="1412776"/>
                <a:ext cx="0" cy="15023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3" name="四角形: 角を丸くする 8">
              <a:extLst>
                <a:ext uri="{FF2B5EF4-FFF2-40B4-BE49-F238E27FC236}">
                  <a16:creationId xmlns:a16="http://schemas.microsoft.com/office/drawing/2014/main" id="{BFCA9A4E-C9CC-4A4D-AC05-2E309B39BBA3}"/>
                </a:ext>
              </a:extLst>
            </p:cNvPr>
            <p:cNvSpPr/>
            <p:nvPr/>
          </p:nvSpPr>
          <p:spPr>
            <a:xfrm>
              <a:off x="5142777" y="2123130"/>
              <a:ext cx="355808" cy="1699857"/>
            </a:xfrm>
            <a:prstGeom prst="round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Acc. 4</a:t>
              </a:r>
              <a:r>
                <a:rPr lang="en-US" altLang="ja-JP" sz="1292" baseline="30000" dirty="0">
                  <a:solidFill>
                    <a:prstClr val="black"/>
                  </a:solidFill>
                  <a:latin typeface="Arial" panose="020B0604020202020204" pitchFamily="34" charset="0"/>
                  <a:ea typeface="メイリオ" panose="020B0604030504040204" pitchFamily="50" charset="-128"/>
                  <a:cs typeface="Arial" panose="020B0604020202020204" pitchFamily="34" charset="0"/>
                </a:rPr>
                <a:t>th</a:t>
              </a: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 Div.</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cxnSp>
          <p:nvCxnSpPr>
            <p:cNvPr id="74" name="直線コネクタ 73">
              <a:extLst>
                <a:ext uri="{FF2B5EF4-FFF2-40B4-BE49-F238E27FC236}">
                  <a16:creationId xmlns:a16="http://schemas.microsoft.com/office/drawing/2014/main" id="{B4AE1E39-7F17-438C-A7EC-D27AA0F98D4F}"/>
                </a:ext>
              </a:extLst>
            </p:cNvPr>
            <p:cNvCxnSpPr>
              <a:stCxn id="70" idx="2"/>
              <a:endCxn id="73" idx="0"/>
            </p:cNvCxnSpPr>
            <p:nvPr/>
          </p:nvCxnSpPr>
          <p:spPr>
            <a:xfrm flipH="1">
              <a:off x="5320681" y="1425424"/>
              <a:ext cx="2116" cy="69770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75" name="グループ化 74">
              <a:extLst>
                <a:ext uri="{FF2B5EF4-FFF2-40B4-BE49-F238E27FC236}">
                  <a16:creationId xmlns:a16="http://schemas.microsoft.com/office/drawing/2014/main" id="{2EBE6D03-C40E-49F1-8BC3-9CED76C9151B}"/>
                </a:ext>
              </a:extLst>
            </p:cNvPr>
            <p:cNvGrpSpPr/>
            <p:nvPr/>
          </p:nvGrpSpPr>
          <p:grpSpPr>
            <a:xfrm>
              <a:off x="5569073" y="1958614"/>
              <a:ext cx="355808" cy="1888252"/>
              <a:chOff x="5497946" y="1412776"/>
              <a:chExt cx="355808" cy="1505782"/>
            </a:xfrm>
          </p:grpSpPr>
          <p:sp>
            <p:nvSpPr>
              <p:cNvPr id="88" name="四角形: 角を丸くする 8">
                <a:extLst>
                  <a:ext uri="{FF2B5EF4-FFF2-40B4-BE49-F238E27FC236}">
                    <a16:creationId xmlns:a16="http://schemas.microsoft.com/office/drawing/2014/main" id="{CF76D68B-874A-40A6-B7A9-BECBFBEEAB7B}"/>
                  </a:ext>
                </a:extLst>
              </p:cNvPr>
              <p:cNvSpPr/>
              <p:nvPr/>
            </p:nvSpPr>
            <p:spPr>
              <a:xfrm>
                <a:off x="5497946" y="1563011"/>
                <a:ext cx="355808" cy="1355547"/>
              </a:xfrm>
              <a:prstGeom prst="round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Acc. 5</a:t>
                </a:r>
                <a:r>
                  <a:rPr lang="en-US" altLang="ja-JP" sz="1292" baseline="30000" dirty="0">
                    <a:solidFill>
                      <a:prstClr val="black"/>
                    </a:solidFill>
                    <a:latin typeface="Arial" panose="020B0604020202020204" pitchFamily="34" charset="0"/>
                    <a:ea typeface="メイリオ" panose="020B0604030504040204" pitchFamily="50" charset="-128"/>
                    <a:cs typeface="Arial" panose="020B0604020202020204" pitchFamily="34" charset="0"/>
                  </a:rPr>
                  <a:t>th</a:t>
                </a: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 Div.</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cxnSp>
            <p:nvCxnSpPr>
              <p:cNvPr id="89" name="直線コネクタ 88">
                <a:extLst>
                  <a:ext uri="{FF2B5EF4-FFF2-40B4-BE49-F238E27FC236}">
                    <a16:creationId xmlns:a16="http://schemas.microsoft.com/office/drawing/2014/main" id="{CF891874-B089-4A8D-A8CF-DF2DE09D7811}"/>
                  </a:ext>
                </a:extLst>
              </p:cNvPr>
              <p:cNvCxnSpPr>
                <a:endCxn id="88" idx="0"/>
              </p:cNvCxnSpPr>
              <p:nvPr/>
            </p:nvCxnSpPr>
            <p:spPr>
              <a:xfrm>
                <a:off x="5675850" y="1412776"/>
                <a:ext cx="0" cy="15023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6" name="グループ化 75">
              <a:extLst>
                <a:ext uri="{FF2B5EF4-FFF2-40B4-BE49-F238E27FC236}">
                  <a16:creationId xmlns:a16="http://schemas.microsoft.com/office/drawing/2014/main" id="{6346AE7A-3D2F-4E66-B406-88A2854DE7FB}"/>
                </a:ext>
              </a:extLst>
            </p:cNvPr>
            <p:cNvGrpSpPr/>
            <p:nvPr/>
          </p:nvGrpSpPr>
          <p:grpSpPr>
            <a:xfrm>
              <a:off x="6005390" y="1971260"/>
              <a:ext cx="355808" cy="1888252"/>
              <a:chOff x="5132191" y="1412776"/>
              <a:chExt cx="355808" cy="1505782"/>
            </a:xfrm>
          </p:grpSpPr>
          <p:sp>
            <p:nvSpPr>
              <p:cNvPr id="86" name="四角形: 角を丸くする 8">
                <a:extLst>
                  <a:ext uri="{FF2B5EF4-FFF2-40B4-BE49-F238E27FC236}">
                    <a16:creationId xmlns:a16="http://schemas.microsoft.com/office/drawing/2014/main" id="{89730F5C-1033-4CFF-81FB-BEE6E485FB38}"/>
                  </a:ext>
                </a:extLst>
              </p:cNvPr>
              <p:cNvSpPr/>
              <p:nvPr/>
            </p:nvSpPr>
            <p:spPr>
              <a:xfrm>
                <a:off x="5132191" y="1563011"/>
                <a:ext cx="355808" cy="1355547"/>
              </a:xfrm>
              <a:prstGeom prst="round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Acc. 6</a:t>
                </a:r>
                <a:r>
                  <a:rPr lang="en-US" altLang="ja-JP" sz="1292" baseline="30000" dirty="0">
                    <a:solidFill>
                      <a:prstClr val="black"/>
                    </a:solidFill>
                    <a:latin typeface="Arial" panose="020B0604020202020204" pitchFamily="34" charset="0"/>
                    <a:ea typeface="メイリオ" panose="020B0604030504040204" pitchFamily="50" charset="-128"/>
                    <a:cs typeface="Arial" panose="020B0604020202020204" pitchFamily="34" charset="0"/>
                  </a:rPr>
                  <a:t>th</a:t>
                </a: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 Div.</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cxnSp>
            <p:nvCxnSpPr>
              <p:cNvPr id="87" name="直線コネクタ 86">
                <a:extLst>
                  <a:ext uri="{FF2B5EF4-FFF2-40B4-BE49-F238E27FC236}">
                    <a16:creationId xmlns:a16="http://schemas.microsoft.com/office/drawing/2014/main" id="{4EDED43E-A7F6-4CC3-A95E-B5BC9C1884C3}"/>
                  </a:ext>
                </a:extLst>
              </p:cNvPr>
              <p:cNvCxnSpPr>
                <a:endCxn id="86" idx="0"/>
              </p:cNvCxnSpPr>
              <p:nvPr/>
            </p:nvCxnSpPr>
            <p:spPr>
              <a:xfrm>
                <a:off x="5310095" y="1412776"/>
                <a:ext cx="0" cy="15023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7" name="吹き出し: 四角形 29">
              <a:extLst>
                <a:ext uri="{FF2B5EF4-FFF2-40B4-BE49-F238E27FC236}">
                  <a16:creationId xmlns:a16="http://schemas.microsoft.com/office/drawing/2014/main" id="{7547A512-D00F-4682-95DD-2922AF2A5D5A}"/>
                </a:ext>
              </a:extLst>
            </p:cNvPr>
            <p:cNvSpPr/>
            <p:nvPr/>
          </p:nvSpPr>
          <p:spPr>
            <a:xfrm>
              <a:off x="4533479" y="1535559"/>
              <a:ext cx="1634166" cy="314238"/>
            </a:xfrm>
            <a:prstGeom prst="wedgeRectCallout">
              <a:avLst>
                <a:gd name="adj1" fmla="val -16218"/>
                <a:gd name="adj2" fmla="val 27597"/>
              </a:avLst>
            </a:prstGeom>
            <a:solidFill>
              <a:schemeClr val="accent6">
                <a:lumMod val="20000"/>
                <a:lumOff val="80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Accelerator Lab.</a:t>
              </a:r>
              <a:endParaRPr lang="ja-JP" altLang="en-US" sz="1292" dirty="0">
                <a:solidFill>
                  <a:prstClr val="white"/>
                </a:solidFill>
                <a:latin typeface="Arial" panose="020B0604020202020204" pitchFamily="34" charset="0"/>
                <a:ea typeface="メイリオ" panose="020B0604030504040204" pitchFamily="50" charset="-128"/>
                <a:cs typeface="Arial" panose="020B0604020202020204" pitchFamily="34" charset="0"/>
              </a:endParaRPr>
            </a:p>
          </p:txBody>
        </p:sp>
        <p:sp>
          <p:nvSpPr>
            <p:cNvPr id="78" name="テキスト ボックス 77">
              <a:extLst>
                <a:ext uri="{FF2B5EF4-FFF2-40B4-BE49-F238E27FC236}">
                  <a16:creationId xmlns:a16="http://schemas.microsoft.com/office/drawing/2014/main" id="{BADA76CF-C136-45C3-98D1-45D6DA005615}"/>
                </a:ext>
              </a:extLst>
            </p:cNvPr>
            <p:cNvSpPr txBox="1"/>
            <p:nvPr/>
          </p:nvSpPr>
          <p:spPr>
            <a:xfrm>
              <a:off x="3662401" y="4069099"/>
              <a:ext cx="915806" cy="346276"/>
            </a:xfrm>
            <a:prstGeom prst="rect">
              <a:avLst/>
            </a:prstGeom>
            <a:noFill/>
          </p:spPr>
          <p:txBody>
            <a:bodyPr wrap="none" rtlCol="0">
              <a:spAutoFit/>
            </a:bodyPr>
            <a:lstStyle/>
            <a:p>
              <a:r>
                <a:rPr lang="en-US" altLang="ja-JP" sz="1477" dirty="0">
                  <a:solidFill>
                    <a:prstClr val="black"/>
                  </a:solidFill>
                  <a:latin typeface="Arial" panose="020B0604020202020204" pitchFamily="34" charset="0"/>
                  <a:ea typeface="メイリオ" panose="020B0604030504040204" pitchFamily="50" charset="-128"/>
                  <a:cs typeface="Arial" panose="020B0604020202020204" pitchFamily="34" charset="0"/>
                </a:rPr>
                <a:t>J-PARC</a:t>
              </a:r>
              <a:endParaRPr lang="ja-JP" altLang="en-US" sz="1477"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sp>
          <p:nvSpPr>
            <p:cNvPr id="79" name="テキスト ボックス 78">
              <a:extLst>
                <a:ext uri="{FF2B5EF4-FFF2-40B4-BE49-F238E27FC236}">
                  <a16:creationId xmlns:a16="http://schemas.microsoft.com/office/drawing/2014/main" id="{9EE9D99C-E203-435C-9FFD-27C7CDE928F1}"/>
                </a:ext>
              </a:extLst>
            </p:cNvPr>
            <p:cNvSpPr txBox="1"/>
            <p:nvPr/>
          </p:nvSpPr>
          <p:spPr>
            <a:xfrm>
              <a:off x="4464118" y="4078298"/>
              <a:ext cx="1321889" cy="346276"/>
            </a:xfrm>
            <a:prstGeom prst="rect">
              <a:avLst/>
            </a:prstGeom>
            <a:noFill/>
          </p:spPr>
          <p:txBody>
            <a:bodyPr wrap="none" rtlCol="0">
              <a:spAutoFit/>
            </a:bodyPr>
            <a:lstStyle/>
            <a:p>
              <a:r>
                <a:rPr lang="en-US" altLang="ja-JP" sz="1477" dirty="0" err="1">
                  <a:solidFill>
                    <a:prstClr val="black"/>
                  </a:solidFill>
                  <a:latin typeface="Arial" panose="020B0604020202020204" pitchFamily="34" charset="0"/>
                  <a:ea typeface="メイリオ" panose="020B0604030504040204" pitchFamily="50" charset="-128"/>
                  <a:cs typeface="Arial" panose="020B0604020202020204" pitchFamily="34" charset="0"/>
                </a:rPr>
                <a:t>SuperKEKB</a:t>
              </a:r>
              <a:endParaRPr lang="ja-JP" altLang="en-US" sz="1477"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sp>
          <p:nvSpPr>
            <p:cNvPr id="80" name="テキスト ボックス 79">
              <a:extLst>
                <a:ext uri="{FF2B5EF4-FFF2-40B4-BE49-F238E27FC236}">
                  <a16:creationId xmlns:a16="http://schemas.microsoft.com/office/drawing/2014/main" id="{9941A773-60BF-4547-BFAE-0BBAA321759D}"/>
                </a:ext>
              </a:extLst>
            </p:cNvPr>
            <p:cNvSpPr txBox="1"/>
            <p:nvPr/>
          </p:nvSpPr>
          <p:spPr>
            <a:xfrm>
              <a:off x="5458064" y="3859512"/>
              <a:ext cx="717558" cy="346276"/>
            </a:xfrm>
            <a:prstGeom prst="rect">
              <a:avLst/>
            </a:prstGeom>
            <a:noFill/>
          </p:spPr>
          <p:txBody>
            <a:bodyPr wrap="none" rtlCol="0">
              <a:spAutoFit/>
            </a:bodyPr>
            <a:lstStyle/>
            <a:p>
              <a:r>
                <a:rPr lang="en-US" altLang="ja-JP" sz="1477" dirty="0" err="1">
                  <a:solidFill>
                    <a:prstClr val="black"/>
                  </a:solidFill>
                  <a:latin typeface="Arial" panose="020B0604020202020204" pitchFamily="34" charset="0"/>
                  <a:ea typeface="メイリオ" panose="020B0604030504040204" pitchFamily="50" charset="-128"/>
                  <a:cs typeface="Arial" panose="020B0604020202020204" pitchFamily="34" charset="0"/>
                </a:rPr>
                <a:t>Linac</a:t>
              </a:r>
              <a:endParaRPr lang="ja-JP" altLang="en-US" sz="1477"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sp>
          <p:nvSpPr>
            <p:cNvPr id="81" name="右中かっこ 80">
              <a:extLst>
                <a:ext uri="{FF2B5EF4-FFF2-40B4-BE49-F238E27FC236}">
                  <a16:creationId xmlns:a16="http://schemas.microsoft.com/office/drawing/2014/main" id="{673D497B-A6DB-47D3-AA1C-460EC7E1FB3D}"/>
                </a:ext>
              </a:extLst>
            </p:cNvPr>
            <p:cNvSpPr/>
            <p:nvPr/>
          </p:nvSpPr>
          <p:spPr>
            <a:xfrm>
              <a:off x="4104899" y="3669487"/>
              <a:ext cx="118328" cy="642508"/>
            </a:xfrm>
            <a:prstGeom prst="rightBrace">
              <a:avLst/>
            </a:prstGeom>
            <a:ln w="31750"/>
            <a:scene3d>
              <a:camera prst="orthographicFront">
                <a:rot lat="0" lon="0" rev="1620000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ja-JP" altLang="en-US" sz="1662">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sp>
          <p:nvSpPr>
            <p:cNvPr id="82" name="右中かっこ 81">
              <a:extLst>
                <a:ext uri="{FF2B5EF4-FFF2-40B4-BE49-F238E27FC236}">
                  <a16:creationId xmlns:a16="http://schemas.microsoft.com/office/drawing/2014/main" id="{1B7A3365-FDDB-41BD-B94B-81A8B017120A}"/>
                </a:ext>
              </a:extLst>
            </p:cNvPr>
            <p:cNvSpPr/>
            <p:nvPr/>
          </p:nvSpPr>
          <p:spPr>
            <a:xfrm>
              <a:off x="4981693" y="3691259"/>
              <a:ext cx="118328" cy="642508"/>
            </a:xfrm>
            <a:prstGeom prst="rightBrace">
              <a:avLst/>
            </a:prstGeom>
            <a:ln w="31750"/>
            <a:scene3d>
              <a:camera prst="orthographicFront">
                <a:rot lat="0" lon="0" rev="1620000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ja-JP" altLang="en-US" sz="1662">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sp>
          <p:nvSpPr>
            <p:cNvPr id="83" name="テキスト ボックス 82">
              <a:extLst>
                <a:ext uri="{FF2B5EF4-FFF2-40B4-BE49-F238E27FC236}">
                  <a16:creationId xmlns:a16="http://schemas.microsoft.com/office/drawing/2014/main" id="{B623FA6E-1F04-4B44-872B-70D576B081D2}"/>
                </a:ext>
              </a:extLst>
            </p:cNvPr>
            <p:cNvSpPr txBox="1"/>
            <p:nvPr/>
          </p:nvSpPr>
          <p:spPr>
            <a:xfrm>
              <a:off x="6115256" y="3854796"/>
              <a:ext cx="429284" cy="315434"/>
            </a:xfrm>
            <a:prstGeom prst="rect">
              <a:avLst/>
            </a:prstGeom>
            <a:noFill/>
          </p:spPr>
          <p:txBody>
            <a:bodyPr wrap="none" rtlCol="0">
              <a:spAutoFit/>
            </a:bodyP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PF</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sp>
          <p:nvSpPr>
            <p:cNvPr id="84" name="右矢印 37">
              <a:extLst>
                <a:ext uri="{FF2B5EF4-FFF2-40B4-BE49-F238E27FC236}">
                  <a16:creationId xmlns:a16="http://schemas.microsoft.com/office/drawing/2014/main" id="{647F50AA-25B6-40E3-BC70-70475FB0CE65}"/>
                </a:ext>
              </a:extLst>
            </p:cNvPr>
            <p:cNvSpPr/>
            <p:nvPr/>
          </p:nvSpPr>
          <p:spPr>
            <a:xfrm>
              <a:off x="4526527" y="4412742"/>
              <a:ext cx="2069198" cy="1572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Arial" panose="020B0604020202020204" pitchFamily="34" charset="0"/>
                <a:ea typeface="メイリオ" panose="020B0604030504040204" pitchFamily="50" charset="-128"/>
                <a:cs typeface="Arial" panose="020B0604020202020204" pitchFamily="34" charset="0"/>
              </a:endParaRPr>
            </a:p>
          </p:txBody>
        </p:sp>
      </p:grpSp>
      <p:sp>
        <p:nvSpPr>
          <p:cNvPr id="99" name="テキスト ボックス 98">
            <a:extLst>
              <a:ext uri="{FF2B5EF4-FFF2-40B4-BE49-F238E27FC236}">
                <a16:creationId xmlns:a16="http://schemas.microsoft.com/office/drawing/2014/main" id="{A4AC81CD-7D78-47B9-B62A-40F4791F58B0}"/>
              </a:ext>
            </a:extLst>
          </p:cNvPr>
          <p:cNvSpPr txBox="1"/>
          <p:nvPr/>
        </p:nvSpPr>
        <p:spPr>
          <a:xfrm>
            <a:off x="3393464" y="3087776"/>
            <a:ext cx="1396138" cy="646331"/>
          </a:xfrm>
          <a:prstGeom prst="rect">
            <a:avLst/>
          </a:prstGeom>
          <a:noFill/>
        </p:spPr>
        <p:txBody>
          <a:bodyPr wrap="square" rtlCol="0">
            <a:spAutoFit/>
          </a:bodyPr>
          <a:lstStyle/>
          <a:p>
            <a:r>
              <a:rPr kumimoji="1" lang="en-US" altLang="ja-JP" dirty="0">
                <a:latin typeface="Arial" panose="020B0604020202020204" pitchFamily="34" charset="0"/>
                <a:cs typeface="Arial" panose="020B0604020202020204" pitchFamily="34" charset="0"/>
              </a:rPr>
              <a:t>Established in 2022</a:t>
            </a:r>
            <a:endParaRPr kumimoji="1" lang="ja-JP" altLang="en-US" dirty="0">
              <a:latin typeface="Arial" panose="020B0604020202020204" pitchFamily="34" charset="0"/>
              <a:cs typeface="Arial" panose="020B0604020202020204" pitchFamily="34" charset="0"/>
            </a:endParaRPr>
          </a:p>
        </p:txBody>
      </p:sp>
      <p:sp>
        <p:nvSpPr>
          <p:cNvPr id="101" name="テキスト ボックス 100">
            <a:extLst>
              <a:ext uri="{FF2B5EF4-FFF2-40B4-BE49-F238E27FC236}">
                <a16:creationId xmlns:a16="http://schemas.microsoft.com/office/drawing/2014/main" id="{2EF2AD25-C191-4F7D-ACDE-451AEA04AE35}"/>
              </a:ext>
            </a:extLst>
          </p:cNvPr>
          <p:cNvSpPr txBox="1"/>
          <p:nvPr/>
        </p:nvSpPr>
        <p:spPr>
          <a:xfrm>
            <a:off x="4964791" y="3236627"/>
            <a:ext cx="1813382" cy="369332"/>
          </a:xfrm>
          <a:prstGeom prst="rect">
            <a:avLst/>
          </a:prstGeom>
          <a:noFill/>
        </p:spPr>
        <p:txBody>
          <a:bodyPr wrap="none" rtlCol="0">
            <a:spAutoFit/>
          </a:bodyPr>
          <a:lstStyle/>
          <a:p>
            <a:r>
              <a:rPr kumimoji="1" lang="en-US" altLang="ja-JP" dirty="0">
                <a:latin typeface="Arial" panose="020B0604020202020204" pitchFamily="34" charset="0"/>
                <a:ea typeface="メイリオ" panose="020B0604030504040204" pitchFamily="50" charset="-128"/>
                <a:cs typeface="Arial" panose="020B0604020202020204" pitchFamily="34" charset="0"/>
              </a:rPr>
              <a:t>And, </a:t>
            </a:r>
            <a:r>
              <a:rPr kumimoji="1" lang="en-US" altLang="ja-JP" dirty="0" err="1">
                <a:latin typeface="Arial" panose="020B0604020202020204" pitchFamily="34" charset="0"/>
                <a:ea typeface="メイリオ" panose="020B0604030504040204" pitchFamily="50" charset="-128"/>
                <a:cs typeface="Arial" panose="020B0604020202020204" pitchFamily="34" charset="0"/>
              </a:rPr>
              <a:t>iBNCT</a:t>
            </a:r>
            <a:r>
              <a:rPr kumimoji="1" lang="en-US" altLang="ja-JP" dirty="0">
                <a:latin typeface="Arial" panose="020B0604020202020204" pitchFamily="34" charset="0"/>
                <a:ea typeface="メイリオ" panose="020B0604030504040204" pitchFamily="50" charset="-128"/>
                <a:cs typeface="Arial" panose="020B0604020202020204" pitchFamily="34" charset="0"/>
              </a:rPr>
              <a:t>, </a:t>
            </a:r>
            <a:r>
              <a:rPr kumimoji="1" lang="en-US" altLang="ja-JP" dirty="0" err="1">
                <a:latin typeface="Arial" panose="020B0604020202020204" pitchFamily="34" charset="0"/>
                <a:ea typeface="メイリオ" panose="020B0604030504040204" pitchFamily="50" charset="-128"/>
                <a:cs typeface="Arial" panose="020B0604020202020204" pitchFamily="34" charset="0"/>
              </a:rPr>
              <a:t>etc</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64" name="テキスト ボックス 63">
            <a:extLst>
              <a:ext uri="{FF2B5EF4-FFF2-40B4-BE49-F238E27FC236}">
                <a16:creationId xmlns:a16="http://schemas.microsoft.com/office/drawing/2014/main" id="{5B8076EF-F660-458A-A4EE-FD8DDA3BBB28}"/>
              </a:ext>
            </a:extLst>
          </p:cNvPr>
          <p:cNvSpPr txBox="1"/>
          <p:nvPr/>
        </p:nvSpPr>
        <p:spPr>
          <a:xfrm>
            <a:off x="1565133" y="6030262"/>
            <a:ext cx="1545773" cy="490006"/>
          </a:xfrm>
          <a:prstGeom prst="rect">
            <a:avLst/>
          </a:prstGeom>
          <a:solidFill>
            <a:schemeClr val="bg1"/>
          </a:solidFill>
        </p:spPr>
        <p:txBody>
          <a:bodyPr wrap="square" rtlCol="0">
            <a:spAutoFit/>
          </a:bodyPr>
          <a:lstStyle/>
          <a:p>
            <a:r>
              <a:rPr lang="en-US" altLang="ja-JP" sz="1292" dirty="0">
                <a:solidFill>
                  <a:prstClr val="black"/>
                </a:solidFill>
                <a:latin typeface="Arial" panose="020B0604020202020204" pitchFamily="34" charset="0"/>
                <a:ea typeface="メイリオ" panose="020B0604030504040204" pitchFamily="50" charset="-128"/>
                <a:cs typeface="Arial" panose="020B0604020202020204" pitchFamily="34" charset="0"/>
              </a:rPr>
              <a:t>Experience of large accelerator</a:t>
            </a:r>
            <a:endParaRPr lang="ja-JP" altLang="en-US" sz="1292" dirty="0">
              <a:solidFill>
                <a:prstClr val="black"/>
              </a:solidFill>
              <a:latin typeface="Arial" panose="020B0604020202020204" pitchFamily="34" charset="0"/>
              <a:ea typeface="メイリオ" panose="020B0604030504040204" pitchFamily="50" charset="-128"/>
              <a:cs typeface="Arial" panose="020B0604020202020204" pitchFamily="34" charset="0"/>
            </a:endParaRPr>
          </a:p>
        </p:txBody>
      </p:sp>
      <p:sp>
        <p:nvSpPr>
          <p:cNvPr id="3" name="テキスト ボックス 2">
            <a:extLst>
              <a:ext uri="{FF2B5EF4-FFF2-40B4-BE49-F238E27FC236}">
                <a16:creationId xmlns:a16="http://schemas.microsoft.com/office/drawing/2014/main" id="{CBD46352-5A3F-4E77-B8BE-2B5646736102}"/>
              </a:ext>
            </a:extLst>
          </p:cNvPr>
          <p:cNvSpPr txBox="1"/>
          <p:nvPr/>
        </p:nvSpPr>
        <p:spPr>
          <a:xfrm>
            <a:off x="5062808" y="6171684"/>
            <a:ext cx="2056973" cy="369332"/>
          </a:xfrm>
          <a:prstGeom prst="rect">
            <a:avLst/>
          </a:prstGeom>
          <a:noFill/>
        </p:spPr>
        <p:txBody>
          <a:bodyPr wrap="none" rtlCol="0">
            <a:spAutoFit/>
          </a:bodyPr>
          <a:lstStyle/>
          <a:p>
            <a:r>
              <a:rPr kumimoji="1" lang="en-US" altLang="ja-JP" b="1" u="sng" dirty="0">
                <a:solidFill>
                  <a:srgbClr val="0000CC"/>
                </a:solidFill>
                <a:latin typeface="Arial" panose="020B0604020202020204" pitchFamily="34" charset="0"/>
                <a:cs typeface="Arial" panose="020B0604020202020204" pitchFamily="34" charset="0"/>
              </a:rPr>
              <a:t>Applied research</a:t>
            </a:r>
            <a:endParaRPr kumimoji="1" lang="ja-JP" altLang="en-US" b="1" u="sng" dirty="0">
              <a:solidFill>
                <a:srgbClr val="0000CC"/>
              </a:solidFill>
              <a:latin typeface="Arial" panose="020B0604020202020204" pitchFamily="34" charset="0"/>
              <a:cs typeface="Arial" panose="020B0604020202020204" pitchFamily="34" charset="0"/>
            </a:endParaRPr>
          </a:p>
        </p:txBody>
      </p:sp>
      <p:sp>
        <p:nvSpPr>
          <p:cNvPr id="104" name="テキスト ボックス 103">
            <a:extLst>
              <a:ext uri="{FF2B5EF4-FFF2-40B4-BE49-F238E27FC236}">
                <a16:creationId xmlns:a16="http://schemas.microsoft.com/office/drawing/2014/main" id="{4AD28F37-3EBF-4CB1-AD9A-61F8EEE5386B}"/>
              </a:ext>
            </a:extLst>
          </p:cNvPr>
          <p:cNvSpPr txBox="1"/>
          <p:nvPr/>
        </p:nvSpPr>
        <p:spPr>
          <a:xfrm>
            <a:off x="7476322" y="6275265"/>
            <a:ext cx="2159566" cy="369332"/>
          </a:xfrm>
          <a:prstGeom prst="rect">
            <a:avLst/>
          </a:prstGeom>
          <a:noFill/>
        </p:spPr>
        <p:txBody>
          <a:bodyPr wrap="none" rtlCol="0">
            <a:spAutoFit/>
          </a:bodyPr>
          <a:lstStyle/>
          <a:p>
            <a:r>
              <a:rPr kumimoji="1" lang="en-US" altLang="ja-JP" dirty="0">
                <a:latin typeface="Arial" panose="020B0604020202020204" pitchFamily="34" charset="0"/>
                <a:cs typeface="Arial" panose="020B0604020202020204" pitchFamily="34" charset="0"/>
              </a:rPr>
              <a:t>For LC, cavity R&amp;D</a:t>
            </a:r>
            <a:endParaRPr kumimoji="1" lang="ja-JP" altLang="en-US" dirty="0">
              <a:latin typeface="Arial" panose="020B0604020202020204" pitchFamily="34" charset="0"/>
              <a:cs typeface="Arial" panose="020B0604020202020204" pitchFamily="34" charset="0"/>
            </a:endParaRPr>
          </a:p>
        </p:txBody>
      </p:sp>
      <p:sp>
        <p:nvSpPr>
          <p:cNvPr id="12" name="テキスト ボックス 11">
            <a:extLst>
              <a:ext uri="{FF2B5EF4-FFF2-40B4-BE49-F238E27FC236}">
                <a16:creationId xmlns:a16="http://schemas.microsoft.com/office/drawing/2014/main" id="{4B69C9C3-120F-46DA-860C-9D7B069D0961}"/>
              </a:ext>
            </a:extLst>
          </p:cNvPr>
          <p:cNvSpPr txBox="1"/>
          <p:nvPr/>
        </p:nvSpPr>
        <p:spPr>
          <a:xfrm>
            <a:off x="8581908" y="2571821"/>
            <a:ext cx="1018227" cy="369332"/>
          </a:xfrm>
          <a:prstGeom prst="rect">
            <a:avLst/>
          </a:prstGeom>
          <a:noFill/>
        </p:spPr>
        <p:txBody>
          <a:bodyPr wrap="none" rtlCol="0">
            <a:spAutoFit/>
          </a:bodyPr>
          <a:lstStyle/>
          <a:p>
            <a:r>
              <a:rPr kumimoji="1" lang="en-US" altLang="ja-JP" dirty="0">
                <a:solidFill>
                  <a:srgbClr val="FF0000"/>
                </a:solidFill>
                <a:latin typeface="Arial" panose="020B0604020202020204" pitchFamily="34" charset="0"/>
                <a:cs typeface="Arial" panose="020B0604020202020204" pitchFamily="34" charset="0"/>
              </a:rPr>
              <a:t>For ILC </a:t>
            </a:r>
            <a:endParaRPr kumimoji="1" lang="ja-JP" altLang="en-US" dirty="0">
              <a:solidFill>
                <a:srgbClr val="FF0000"/>
              </a:solidFill>
              <a:latin typeface="Arial" panose="020B0604020202020204" pitchFamily="34" charset="0"/>
              <a:cs typeface="Arial" panose="020B0604020202020204" pitchFamily="34" charset="0"/>
            </a:endParaRPr>
          </a:p>
        </p:txBody>
      </p:sp>
      <p:sp>
        <p:nvSpPr>
          <p:cNvPr id="63" name="テキスト ボックス 62">
            <a:extLst>
              <a:ext uri="{FF2B5EF4-FFF2-40B4-BE49-F238E27FC236}">
                <a16:creationId xmlns:a16="http://schemas.microsoft.com/office/drawing/2014/main" id="{F19025FF-0E68-45D5-853D-5BFB86840F6C}"/>
              </a:ext>
            </a:extLst>
          </p:cNvPr>
          <p:cNvSpPr txBox="1"/>
          <p:nvPr/>
        </p:nvSpPr>
        <p:spPr>
          <a:xfrm>
            <a:off x="9913082" y="6211669"/>
            <a:ext cx="1326004" cy="369332"/>
          </a:xfrm>
          <a:prstGeom prst="rect">
            <a:avLst/>
          </a:prstGeom>
          <a:noFill/>
        </p:spPr>
        <p:txBody>
          <a:bodyPr wrap="none" rtlCol="0">
            <a:spAutoFit/>
          </a:bodyPr>
          <a:lstStyle/>
          <a:p>
            <a:r>
              <a:rPr kumimoji="1" lang="en-US" altLang="ja-JP" dirty="0">
                <a:latin typeface="Arial" panose="020B0604020202020204" pitchFamily="34" charset="0"/>
                <a:cs typeface="Arial" panose="020B0604020202020204" pitchFamily="34" charset="0"/>
              </a:rPr>
              <a:t>cavity R&amp;D</a:t>
            </a:r>
            <a:endParaRPr kumimoji="1" lang="ja-JP" altLang="en-US" dirty="0">
              <a:latin typeface="Arial" panose="020B0604020202020204" pitchFamily="34" charset="0"/>
              <a:cs typeface="Arial" panose="020B0604020202020204" pitchFamily="34" charset="0"/>
            </a:endParaRPr>
          </a:p>
        </p:txBody>
      </p:sp>
      <p:sp>
        <p:nvSpPr>
          <p:cNvPr id="14" name="テキスト ボックス 13">
            <a:extLst>
              <a:ext uri="{FF2B5EF4-FFF2-40B4-BE49-F238E27FC236}">
                <a16:creationId xmlns:a16="http://schemas.microsoft.com/office/drawing/2014/main" id="{301160C0-ED32-F873-EDC1-8ED4A5D9C3AF}"/>
              </a:ext>
            </a:extLst>
          </p:cNvPr>
          <p:cNvSpPr txBox="1"/>
          <p:nvPr/>
        </p:nvSpPr>
        <p:spPr>
          <a:xfrm>
            <a:off x="464507" y="654089"/>
            <a:ext cx="7989721" cy="1631216"/>
          </a:xfrm>
          <a:prstGeom prst="rect">
            <a:avLst/>
          </a:prstGeom>
          <a:solidFill>
            <a:srgbClr val="FFFF00"/>
          </a:solidFill>
        </p:spPr>
        <p:txBody>
          <a:bodyPr wrap="square" rtlCol="0">
            <a:spAutoFit/>
          </a:bodyPr>
          <a:lstStyle/>
          <a:p>
            <a:r>
              <a:rPr lang="en-US" altLang="ja-JP" sz="2000" dirty="0" err="1">
                <a:latin typeface="メイリオ" panose="020B0604030504040204" pitchFamily="50" charset="-128"/>
                <a:ea typeface="メイリオ" panose="020B0604030504040204" pitchFamily="50" charset="-128"/>
              </a:rPr>
              <a:t>iCASA</a:t>
            </a:r>
            <a:r>
              <a:rPr lang="en-US" altLang="ja-JP" sz="2000" dirty="0">
                <a:latin typeface="メイリオ" panose="020B0604030504040204" pitchFamily="50" charset="-128"/>
                <a:ea typeface="メイリオ" panose="020B0604030504040204" pitchFamily="50" charset="-128"/>
              </a:rPr>
              <a:t> is developing a </a:t>
            </a:r>
            <a:r>
              <a:rPr lang="en-US" altLang="ja-JP" sz="2000" b="1" u="sng" dirty="0">
                <a:latin typeface="メイリオ" panose="020B0604030504040204" pitchFamily="50" charset="-128"/>
                <a:ea typeface="メイリオ" panose="020B0604030504040204" pitchFamily="50" charset="-128"/>
              </a:rPr>
              <a:t>linear collider (LC) accelerator</a:t>
            </a:r>
            <a:r>
              <a:rPr lang="en-US" altLang="ja-JP" sz="2000" dirty="0">
                <a:latin typeface="メイリオ" panose="020B0604030504040204" pitchFamily="50" charset="-128"/>
                <a:ea typeface="メイリオ" panose="020B0604030504040204" pitchFamily="50" charset="-128"/>
              </a:rPr>
              <a:t> for particle experiments using a superconducting RF cavity, which capable of </a:t>
            </a:r>
            <a:r>
              <a:rPr lang="en-US" altLang="ja-JP" sz="2000" u="sng" dirty="0">
                <a:latin typeface="メイリオ" panose="020B0604030504040204" pitchFamily="50" charset="-128"/>
                <a:ea typeface="メイリオ" panose="020B0604030504040204" pitchFamily="50" charset="-128"/>
              </a:rPr>
              <a:t>high-intensity beam acceleration</a:t>
            </a:r>
            <a:r>
              <a:rPr lang="en-US" altLang="ja-JP" sz="2000" dirty="0">
                <a:latin typeface="メイリオ" panose="020B0604030504040204" pitchFamily="50" charset="-128"/>
                <a:ea typeface="メイリオ" panose="020B0604030504040204" pitchFamily="50" charset="-128"/>
              </a:rPr>
              <a:t>, as well as developing </a:t>
            </a:r>
            <a:r>
              <a:rPr lang="en-US" altLang="ja-JP" sz="2000" b="1" u="sng" dirty="0">
                <a:latin typeface="メイリオ" panose="020B0604030504040204" pitchFamily="50" charset="-128"/>
                <a:ea typeface="メイリオ" panose="020B0604030504040204" pitchFamily="50" charset="-128"/>
              </a:rPr>
              <a:t>applications of superconducting accelerator </a:t>
            </a:r>
            <a:r>
              <a:rPr lang="en-US" altLang="ja-JP" sz="2000" dirty="0">
                <a:latin typeface="メイリオ" panose="020B0604030504040204" pitchFamily="50" charset="-128"/>
                <a:ea typeface="メイリオ" panose="020B0604030504040204" pitchFamily="50" charset="-128"/>
              </a:rPr>
              <a:t>technology </a:t>
            </a:r>
            <a:r>
              <a:rPr lang="en-US" altLang="ja-JP" sz="2000" u="sng" dirty="0">
                <a:latin typeface="メイリオ" panose="020B0604030504040204" pitchFamily="50" charset="-128"/>
                <a:ea typeface="メイリオ" panose="020B0604030504040204" pitchFamily="50" charset="-128"/>
              </a:rPr>
              <a:t>for industrial and medical applications</a:t>
            </a:r>
            <a:r>
              <a:rPr lang="en-US" altLang="ja-JP" sz="2000" dirty="0">
                <a:latin typeface="メイリオ" panose="020B0604030504040204" pitchFamily="50" charset="-128"/>
                <a:ea typeface="メイリオ" panose="020B0604030504040204" pitchFamily="50" charset="-128"/>
              </a:rPr>
              <a:t>.</a:t>
            </a:r>
            <a:endParaRPr lang="ja-JP" altLang="en-US" sz="2000" dirty="0">
              <a:latin typeface="メイリオ" panose="020B0604030504040204" pitchFamily="50" charset="-128"/>
              <a:ea typeface="メイリオ" panose="020B0604030504040204" pitchFamily="50" charset="-128"/>
            </a:endParaRPr>
          </a:p>
        </p:txBody>
      </p:sp>
      <p:sp>
        <p:nvSpPr>
          <p:cNvPr id="16" name="テキスト ボックス 15">
            <a:extLst>
              <a:ext uri="{FF2B5EF4-FFF2-40B4-BE49-F238E27FC236}">
                <a16:creationId xmlns:a16="http://schemas.microsoft.com/office/drawing/2014/main" id="{D773D96C-2361-3C24-A7F3-8DA3EFEBF884}"/>
              </a:ext>
            </a:extLst>
          </p:cNvPr>
          <p:cNvSpPr txBox="1"/>
          <p:nvPr/>
        </p:nvSpPr>
        <p:spPr>
          <a:xfrm>
            <a:off x="8047542" y="2868398"/>
            <a:ext cx="1636474" cy="369332"/>
          </a:xfrm>
          <a:prstGeom prst="rect">
            <a:avLst/>
          </a:prstGeom>
          <a:noFill/>
        </p:spPr>
        <p:txBody>
          <a:bodyPr wrap="none" rtlCol="0">
            <a:spAutoFit/>
          </a:bodyPr>
          <a:lstStyle/>
          <a:p>
            <a:r>
              <a:rPr kumimoji="1" lang="en-US" altLang="ja-JP" dirty="0"/>
              <a:t>Positron source</a:t>
            </a:r>
            <a:endParaRPr kumimoji="1" lang="ja-JP" altLang="en-US" dirty="0"/>
          </a:p>
        </p:txBody>
      </p:sp>
      <p:sp>
        <p:nvSpPr>
          <p:cNvPr id="23" name="四角形: 1 つの角を切り取り 1 つの角を丸める 22">
            <a:extLst>
              <a:ext uri="{FF2B5EF4-FFF2-40B4-BE49-F238E27FC236}">
                <a16:creationId xmlns:a16="http://schemas.microsoft.com/office/drawing/2014/main" id="{F414DDC5-EE4E-4AE9-9ED4-980ADEAE9FD8}"/>
              </a:ext>
            </a:extLst>
          </p:cNvPr>
          <p:cNvSpPr/>
          <p:nvPr/>
        </p:nvSpPr>
        <p:spPr>
          <a:xfrm flipH="1">
            <a:off x="7323806" y="853821"/>
            <a:ext cx="4868192" cy="5956776"/>
          </a:xfrm>
          <a:prstGeom prst="snipRoundRect">
            <a:avLst>
              <a:gd name="adj1" fmla="val 1603"/>
              <a:gd name="adj2" fmla="val 41692"/>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四角形: 角を丸くする 26">
            <a:extLst>
              <a:ext uri="{FF2B5EF4-FFF2-40B4-BE49-F238E27FC236}">
                <a16:creationId xmlns:a16="http://schemas.microsoft.com/office/drawing/2014/main" id="{917B718F-FB04-1611-4501-554F4AFECE9F}"/>
              </a:ext>
            </a:extLst>
          </p:cNvPr>
          <p:cNvSpPr/>
          <p:nvPr/>
        </p:nvSpPr>
        <p:spPr>
          <a:xfrm>
            <a:off x="4677412" y="3227668"/>
            <a:ext cx="7438031" cy="3616148"/>
          </a:xfrm>
          <a:prstGeom prst="roundRect">
            <a:avLst>
              <a:gd name="adj" fmla="val 6985"/>
            </a:avLst>
          </a:prstGeom>
          <a:noFill/>
          <a:ln>
            <a:solidFill>
              <a:srgbClr val="0000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スライド番号プレースホルダー 1">
            <a:extLst>
              <a:ext uri="{FF2B5EF4-FFF2-40B4-BE49-F238E27FC236}">
                <a16:creationId xmlns:a16="http://schemas.microsoft.com/office/drawing/2014/main" id="{F403AE5A-08A3-99F8-6583-6FA6D8EC1D85}"/>
              </a:ext>
            </a:extLst>
          </p:cNvPr>
          <p:cNvSpPr>
            <a:spLocks noGrp="1"/>
          </p:cNvSpPr>
          <p:nvPr>
            <p:ph type="sldNum" sz="quarter" idx="4"/>
          </p:nvPr>
        </p:nvSpPr>
        <p:spPr>
          <a:xfrm>
            <a:off x="11443111" y="6488442"/>
            <a:ext cx="604520" cy="365125"/>
          </a:xfrm>
        </p:spPr>
        <p:txBody>
          <a:bodyPr/>
          <a:lstStyle/>
          <a:p>
            <a:pPr algn="r"/>
            <a:fld id="{48F63A3B-78C7-47BE-AE5E-E10140E04643}" type="slidenum">
              <a:rPr lang="en-US" smtClean="0"/>
              <a:pPr algn="r"/>
              <a:t>5</a:t>
            </a:fld>
            <a:endParaRPr lang="en-US" dirty="0"/>
          </a:p>
        </p:txBody>
      </p:sp>
    </p:spTree>
    <p:extLst>
      <p:ext uri="{BB962C8B-B14F-4D97-AF65-F5344CB8AC3E}">
        <p14:creationId xmlns:p14="http://schemas.microsoft.com/office/powerpoint/2010/main" val="1060061145"/>
      </p:ext>
    </p:extLst>
  </p:cSld>
  <p:clrMapOvr>
    <a:masterClrMapping/>
  </p:clrMapOvr>
  <mc:AlternateContent xmlns:mc="http://schemas.openxmlformats.org/markup-compatibility/2006" xmlns:p14="http://schemas.microsoft.com/office/powerpoint/2010/main">
    <mc:Choice Requires="p14">
      <p:transition p14:dur="0" advTm="70677"/>
    </mc:Choice>
    <mc:Fallback xmlns="">
      <p:transition advTm="70677"/>
    </mc:Fallback>
  </mc:AlternateContent>
  <p:extLst>
    <p:ext uri="{3A86A75C-4F4B-4683-9AE1-C65F6400EC91}">
      <p14:laserTraceLst xmlns:p14="http://schemas.microsoft.com/office/powerpoint/2010/main">
        <p14:tracePtLst>
          <p14:tracePt t="244" x="7496175" y="2360613"/>
          <p14:tracePt t="246" x="7496175" y="2352675"/>
          <p14:tracePt t="250" x="7504113" y="2352675"/>
          <p14:tracePt t="253" x="7504113" y="2344738"/>
          <p14:tracePt t="254" x="7504113" y="2336800"/>
          <p14:tracePt t="257" x="7512050" y="2336800"/>
          <p14:tracePt t="258" x="7519988" y="2336800"/>
          <p14:tracePt t="264" x="7519988" y="2328863"/>
          <p14:tracePt t="267" x="7527925" y="2328863"/>
          <p14:tracePt t="632" x="7519988" y="2328863"/>
          <p14:tracePt t="648" x="7512050" y="2328863"/>
          <p14:tracePt t="720" x="7504113" y="2328863"/>
          <p14:tracePt t="4552" x="7496175" y="2328863"/>
          <p14:tracePt t="4560" x="7486650" y="2328863"/>
          <p14:tracePt t="4561" x="7478713" y="2328863"/>
          <p14:tracePt t="4563" x="7478713" y="2320925"/>
          <p14:tracePt t="4565" x="7470775" y="2320925"/>
          <p14:tracePt t="4568" x="7462838" y="2320925"/>
          <p14:tracePt t="4571" x="7462838" y="2312988"/>
          <p14:tracePt t="4572" x="7454900" y="2305050"/>
          <p14:tracePt t="4577" x="7446963" y="2305050"/>
          <p14:tracePt t="4578" x="7446963" y="2297113"/>
          <p14:tracePt t="4581" x="7439025" y="2297113"/>
          <p14:tracePt t="4584" x="7431088" y="2289175"/>
          <p14:tracePt t="4591" x="7423150" y="2289175"/>
          <p14:tracePt t="4592" x="7423150" y="2281238"/>
          <p14:tracePt t="4596" x="7415213" y="2281238"/>
          <p14:tracePt t="4605" x="7415213" y="2273300"/>
          <p14:tracePt t="4611" x="7415213" y="2265363"/>
          <p14:tracePt t="4612" x="7407275" y="2265363"/>
          <p14:tracePt t="4621" x="7407275" y="2257425"/>
          <p14:tracePt t="4625" x="7399338" y="2257425"/>
          <p14:tracePt t="4628" x="7399338" y="2249488"/>
          <p14:tracePt t="4633" x="7391400" y="2249488"/>
          <p14:tracePt t="4637" x="7383463" y="2249488"/>
          <p14:tracePt t="4639" x="7383463" y="2241550"/>
          <p14:tracePt t="4640" x="7383463" y="2233613"/>
          <p14:tracePt t="4644" x="7375525" y="2233613"/>
          <p14:tracePt t="4649" x="7375525" y="2224088"/>
          <p14:tracePt t="4651" x="7367588" y="2224088"/>
          <p14:tracePt t="4656" x="7359650" y="2224088"/>
          <p14:tracePt t="4658" x="7359650" y="2216150"/>
          <p14:tracePt t="4662" x="7351713" y="2216150"/>
          <p14:tracePt t="4673" x="7351713" y="2208213"/>
          <p14:tracePt t="4679" x="7343775" y="2208213"/>
          <p14:tracePt t="4681" x="7343775" y="2200275"/>
          <p14:tracePt t="4689" x="7335838" y="2200275"/>
          <p14:tracePt t="4690" x="7335838" y="2192338"/>
          <p14:tracePt t="4697" x="7327900" y="2192338"/>
          <p14:tracePt t="4699" x="7319963" y="2184400"/>
          <p14:tracePt t="4704" x="7312025" y="2176463"/>
          <p14:tracePt t="4706" x="7312025" y="2168525"/>
          <p14:tracePt t="4710" x="7304088" y="2160588"/>
          <p14:tracePt t="4712" x="7296150" y="2152650"/>
          <p14:tracePt t="4714" x="7288213" y="2144713"/>
          <p14:tracePt t="4716" x="7280275" y="2128838"/>
          <p14:tracePt t="4718" x="7272338" y="2128838"/>
          <p14:tracePt t="4720" x="7264400" y="2105025"/>
          <p14:tracePt t="4723" x="7256463" y="2097088"/>
          <p14:tracePt t="4724" x="7240588" y="2081213"/>
          <p14:tracePt t="4728" x="7232650" y="2073275"/>
          <p14:tracePt t="4728" x="7224713" y="2057400"/>
          <p14:tracePt t="4730" x="7200900" y="2041525"/>
          <p14:tracePt t="4732" x="7192963" y="2025650"/>
          <p14:tracePt t="4735" x="7177088" y="2009775"/>
          <p14:tracePt t="4736" x="7161213" y="1993900"/>
          <p14:tracePt t="4738" x="7153275" y="1970088"/>
          <p14:tracePt t="4741" x="7135813" y="1946275"/>
          <p14:tracePt t="4742" x="7119938" y="1930400"/>
          <p14:tracePt t="4744" x="7096125" y="1898650"/>
          <p14:tracePt t="4746" x="7080250" y="1873250"/>
          <p14:tracePt t="4749" x="7064375" y="1849438"/>
          <p14:tracePt t="4751" x="7040563" y="1817688"/>
          <p14:tracePt t="4752" x="7016750" y="1778000"/>
          <p14:tracePt t="4755" x="7000875" y="1754188"/>
          <p14:tracePt t="4756" x="6977063" y="1714500"/>
          <p14:tracePt t="4758" x="6945313" y="1674813"/>
          <p14:tracePt t="4760" x="6921500" y="1651000"/>
          <p14:tracePt t="4763" x="6905625" y="1619250"/>
          <p14:tracePt t="4765" x="6881813" y="1587500"/>
          <p14:tracePt t="4766" x="6850063" y="1555750"/>
          <p14:tracePt t="4769" x="6834188" y="1522413"/>
          <p14:tracePt t="4770" x="6802438" y="1482725"/>
          <p14:tracePt t="4772" x="6777038" y="1450975"/>
          <p14:tracePt t="4775" x="6753225" y="1427163"/>
          <p14:tracePt t="4776" x="6729413" y="1387475"/>
          <p14:tracePt t="4778" x="6697663" y="1347788"/>
          <p14:tracePt t="4780" x="6673850" y="1323975"/>
          <p14:tracePt t="4783" x="6657975" y="1292225"/>
          <p14:tracePt t="4784" x="6626225" y="1268413"/>
          <p14:tracePt t="4786" x="6610350" y="1236663"/>
          <p14:tracePt t="4788" x="6586538" y="1220788"/>
          <p14:tracePt t="4791" x="6562725" y="1187450"/>
          <p14:tracePt t="4792" x="6538913" y="1163638"/>
          <p14:tracePt t="4794" x="6515100" y="1139825"/>
          <p14:tracePt t="4797" x="6491288" y="1116013"/>
          <p14:tracePt t="4798" x="6475413" y="1092200"/>
          <p14:tracePt t="4800" x="6442075" y="1076325"/>
          <p14:tracePt t="4802" x="6418263" y="1052513"/>
          <p14:tracePt t="4804" x="6394450" y="1036638"/>
          <p14:tracePt t="4806" x="6370638" y="1012825"/>
          <p14:tracePt t="4808" x="6354763" y="996950"/>
          <p14:tracePt t="4810" x="6330950" y="981075"/>
          <p14:tracePt t="4812" x="6307138" y="965200"/>
          <p14:tracePt t="4814" x="6283325" y="949325"/>
          <p14:tracePt t="4816" x="6259513" y="941388"/>
          <p14:tracePt t="4818" x="6235700" y="917575"/>
          <p14:tracePt t="4820" x="6211888" y="909638"/>
          <p14:tracePt t="4822" x="6196013" y="893763"/>
          <p14:tracePt t="4824" x="6172200" y="885825"/>
          <p14:tracePt t="4827" x="6148388" y="877888"/>
          <p14:tracePt t="4828" x="6132513" y="862013"/>
          <p14:tracePt t="4830" x="6116638" y="862013"/>
          <p14:tracePt t="4832" x="6100763" y="852488"/>
          <p14:tracePt t="4834" x="6075363" y="836613"/>
          <p14:tracePt t="4836" x="6059488" y="836613"/>
          <p14:tracePt t="4838" x="6051550" y="828675"/>
          <p14:tracePt t="4840" x="6035675" y="828675"/>
          <p14:tracePt t="4842" x="6019800" y="820738"/>
          <p14:tracePt t="4844" x="6003925" y="820738"/>
          <p14:tracePt t="4846" x="6003925" y="812800"/>
          <p14:tracePt t="4848" x="5988050" y="812800"/>
          <p14:tracePt t="4850" x="5980113" y="804863"/>
          <p14:tracePt t="4852" x="5972175" y="804863"/>
          <p14:tracePt t="4854" x="5964238" y="804863"/>
          <p14:tracePt t="4859" x="5956300" y="804863"/>
          <p14:tracePt t="4860" x="5948363" y="804863"/>
          <p14:tracePt t="4862" x="5940425" y="804863"/>
          <p14:tracePt t="4867" x="5932488" y="804863"/>
          <p14:tracePt t="4874" x="5924550" y="804863"/>
          <p14:tracePt t="4874" x="5916613" y="804863"/>
          <p14:tracePt t="4878" x="5908675" y="804863"/>
          <p14:tracePt t="4887" x="5892800" y="804863"/>
          <p14:tracePt t="4889" x="5884863" y="804863"/>
          <p14:tracePt t="4893" x="5876925" y="804863"/>
          <p14:tracePt t="4895" x="5868988" y="804863"/>
          <p14:tracePt t="4896" x="5861050" y="804863"/>
          <p14:tracePt t="4898" x="5853113" y="812800"/>
          <p14:tracePt t="4903" x="5837238" y="812800"/>
          <p14:tracePt t="4906" x="5829300" y="820738"/>
          <p14:tracePt t="4908" x="5821363" y="820738"/>
          <p14:tracePt t="4911" x="5813425" y="820738"/>
          <p14:tracePt t="4912" x="5805488" y="820738"/>
          <p14:tracePt t="4915" x="5789613" y="820738"/>
          <p14:tracePt t="4918" x="5781675" y="820738"/>
          <p14:tracePt t="4920" x="5757863" y="820738"/>
          <p14:tracePt t="4922" x="5749925" y="820738"/>
          <p14:tracePt t="4924" x="5740400" y="828675"/>
          <p14:tracePt t="4926" x="5724525" y="828675"/>
          <p14:tracePt t="4929" x="5708650" y="828675"/>
          <p14:tracePt t="4930" x="5700713" y="828675"/>
          <p14:tracePt t="4932" x="5692775" y="828675"/>
          <p14:tracePt t="4934" x="5676900" y="836613"/>
          <p14:tracePt t="4936" x="5661025" y="836613"/>
          <p14:tracePt t="4938" x="5653088" y="836613"/>
          <p14:tracePt t="4940" x="5645150" y="836613"/>
          <p14:tracePt t="4943" x="5629275" y="836613"/>
          <p14:tracePt t="4944" x="5613400" y="836613"/>
          <p14:tracePt t="4946" x="5597525" y="836613"/>
          <p14:tracePt t="4948" x="5581650" y="836613"/>
          <p14:tracePt t="4950" x="5573713" y="836613"/>
          <p14:tracePt t="4952" x="5557838" y="836613"/>
          <p14:tracePt t="4954" x="5541963" y="836613"/>
          <p14:tracePt t="4956" x="5526088" y="836613"/>
          <p14:tracePt t="4958" x="5510213" y="836613"/>
          <p14:tracePt t="4960" x="5502275" y="836613"/>
          <p14:tracePt t="4963" x="5486400" y="844550"/>
          <p14:tracePt t="4964" x="5470525" y="844550"/>
          <p14:tracePt t="4966" x="5454650" y="844550"/>
          <p14:tracePt t="4968" x="5438775" y="844550"/>
          <p14:tracePt t="4970" x="5430838" y="844550"/>
          <p14:tracePt t="4972" x="5414963" y="844550"/>
          <p14:tracePt t="4974" x="5397500" y="844550"/>
          <p14:tracePt t="4977" x="5389563" y="844550"/>
          <p14:tracePt t="4978" x="5381625" y="844550"/>
          <p14:tracePt t="4980" x="5365750" y="844550"/>
          <p14:tracePt t="4982" x="5357813" y="844550"/>
          <p14:tracePt t="4984" x="5349875" y="844550"/>
          <p14:tracePt t="4986" x="5341938" y="844550"/>
          <p14:tracePt t="4988" x="5334000" y="844550"/>
          <p14:tracePt t="4991" x="5326063" y="844550"/>
          <p14:tracePt t="4992" x="5318125" y="844550"/>
          <p14:tracePt t="4995" x="5302250" y="844550"/>
          <p14:tracePt t="4996" x="5294313" y="844550"/>
          <p14:tracePt t="4998" x="5286375" y="844550"/>
          <p14:tracePt t="5000" x="5278438" y="844550"/>
          <p14:tracePt t="5002" x="5270500" y="844550"/>
          <p14:tracePt t="5005" x="5262563" y="844550"/>
          <p14:tracePt t="5006" x="5254625" y="844550"/>
          <p14:tracePt t="5010" x="5238750" y="844550"/>
          <p14:tracePt t="5015" x="5230813" y="844550"/>
          <p14:tracePt t="5016" x="5222875" y="844550"/>
          <p14:tracePt t="5019" x="5214938" y="844550"/>
          <p14:tracePt t="5020" x="5207000" y="844550"/>
          <p14:tracePt t="5024" x="5199063" y="844550"/>
          <p14:tracePt t="5030" x="5191125" y="844550"/>
          <p14:tracePt t="5033" x="5183188" y="844550"/>
          <p14:tracePt t="5255" x="5175250" y="844550"/>
          <p14:tracePt t="5262" x="5167313" y="844550"/>
          <p14:tracePt t="5267" x="5159375" y="836613"/>
          <p14:tracePt t="5269" x="5151438" y="836613"/>
          <p14:tracePt t="5270" x="5143500" y="836613"/>
          <p14:tracePt t="5273" x="5135563" y="828675"/>
          <p14:tracePt t="5274" x="5127625" y="828675"/>
          <p14:tracePt t="5276" x="5111750" y="820738"/>
          <p14:tracePt t="5278" x="5103813" y="812800"/>
          <p14:tracePt t="5280" x="5087938" y="812800"/>
          <p14:tracePt t="5283" x="5072063" y="812800"/>
          <p14:tracePt t="5284" x="5064125" y="804863"/>
          <p14:tracePt t="5286" x="5046663" y="796925"/>
          <p14:tracePt t="5288" x="5030788" y="788988"/>
          <p14:tracePt t="5290" x="5014913" y="788988"/>
          <p14:tracePt t="5293" x="4999038" y="788988"/>
          <p14:tracePt t="5294" x="4991100" y="788988"/>
          <p14:tracePt t="5296" x="4967288" y="781050"/>
          <p14:tracePt t="5298" x="4959350" y="781050"/>
          <p14:tracePt t="5300" x="4951413" y="781050"/>
          <p14:tracePt t="5302" x="4935538" y="773113"/>
          <p14:tracePt t="5306" x="4927600" y="773113"/>
          <p14:tracePt t="5306" x="4919663" y="773113"/>
          <p14:tracePt t="5308" x="4911725" y="773113"/>
          <p14:tracePt t="5310" x="4903788" y="773113"/>
          <p14:tracePt t="5314" x="4895850" y="773113"/>
          <p14:tracePt t="5316" x="4887913" y="773113"/>
          <p14:tracePt t="5322" x="4879975" y="773113"/>
          <p14:tracePt t="5328" x="4872038" y="773113"/>
          <p14:tracePt t="5335" x="4864100" y="773113"/>
          <p14:tracePt t="5339" x="4856163" y="773113"/>
          <p14:tracePt t="5345" x="4848225" y="773113"/>
          <p14:tracePt t="5351" x="4840288" y="773113"/>
          <p14:tracePt t="5357" x="4832350" y="773113"/>
          <p14:tracePt t="5361" x="4824413" y="773113"/>
          <p14:tracePt t="5371" x="4816475" y="773113"/>
          <p14:tracePt t="5383" x="4816475" y="765175"/>
          <p14:tracePt t="5387" x="4808538" y="765175"/>
          <p14:tracePt t="5406" x="4800600" y="765175"/>
          <p14:tracePt t="5416" x="4792663" y="765175"/>
          <p14:tracePt t="5421" x="4784725" y="765175"/>
          <p14:tracePt t="5493" x="4776788" y="765175"/>
          <p14:tracePt t="5501" x="4768850" y="765175"/>
          <p14:tracePt t="5505" x="4760913" y="765175"/>
          <p14:tracePt t="5507" x="4752975" y="765175"/>
          <p14:tracePt t="5508" x="4752975" y="757238"/>
          <p14:tracePt t="5510" x="4745038" y="757238"/>
          <p14:tracePt t="5514" x="4737100" y="757238"/>
          <p14:tracePt t="5519" x="4729163" y="757238"/>
          <p14:tracePt t="5520" x="4721225" y="749300"/>
          <p14:tracePt t="5524" x="4713288" y="749300"/>
          <p14:tracePt t="5531" x="4705350" y="749300"/>
          <p14:tracePt t="5538" x="4695825" y="749300"/>
          <p14:tracePt t="5545" x="4687888" y="749300"/>
          <p14:tracePt t="5555" x="4679950" y="749300"/>
          <p14:tracePt t="5563" x="4672013" y="749300"/>
          <p14:tracePt t="5568" x="4664075" y="749300"/>
          <p14:tracePt t="5572" x="4656138" y="749300"/>
          <p14:tracePt t="5578" x="4648200" y="749300"/>
          <p14:tracePt t="5595" x="4640263" y="749300"/>
          <p14:tracePt t="5702" x="4640263" y="741363"/>
          <p14:tracePt t="5715" x="4648200" y="741363"/>
          <p14:tracePt t="5727" x="4656138" y="741363"/>
          <p14:tracePt t="5760" x="4664075" y="741363"/>
          <p14:tracePt t="5781" x="4664075" y="733425"/>
          <p14:tracePt t="5786" x="4672013" y="733425"/>
          <p14:tracePt t="5821" x="4679950" y="733425"/>
          <p14:tracePt t="6078" x="4687888" y="733425"/>
          <p14:tracePt t="6084" x="4695825" y="733425"/>
          <p14:tracePt t="6091" x="4705350" y="733425"/>
          <p14:tracePt t="6097" x="4713288" y="733425"/>
          <p14:tracePt t="6103" x="4721225" y="733425"/>
          <p14:tracePt t="6109" x="4729163" y="733425"/>
          <p14:tracePt t="6138" x="4737100" y="733425"/>
          <p14:tracePt t="6386" x="4745038" y="733425"/>
          <p14:tracePt t="6391" x="4752975" y="733425"/>
          <p14:tracePt t="6395" x="4760913" y="733425"/>
          <p14:tracePt t="6400" x="4768850" y="733425"/>
          <p14:tracePt t="6407" x="4776788" y="733425"/>
          <p14:tracePt t="6412" x="4784725" y="733425"/>
          <p14:tracePt t="6415" x="4792663" y="733425"/>
          <p14:tracePt t="6423" x="4800600" y="733425"/>
          <p14:tracePt t="6431" x="4808538" y="733425"/>
          <p14:tracePt t="6439" x="4816475" y="733425"/>
          <p14:tracePt t="6444" x="4824413" y="733425"/>
          <p14:tracePt t="6448" x="4832350" y="733425"/>
          <p14:tracePt t="6450" x="4832350" y="725488"/>
          <p14:tracePt t="6454" x="4840288" y="725488"/>
          <p14:tracePt t="6465" x="4848225" y="725488"/>
          <p14:tracePt t="6499" x="4848225" y="717550"/>
          <p14:tracePt t="6508" x="4856163" y="717550"/>
          <p14:tracePt t="6545" x="4864100" y="717550"/>
          <p14:tracePt t="6565" x="4872038" y="717550"/>
          <p14:tracePt t="6568" x="4879975" y="717550"/>
          <p14:tracePt t="6570" x="4879975" y="709613"/>
          <p14:tracePt t="6574" x="4887913" y="709613"/>
          <p14:tracePt t="6577" x="4895850" y="709613"/>
          <p14:tracePt t="6583" x="4903788" y="709613"/>
          <p14:tracePt t="6586" x="4911725" y="709613"/>
          <p14:tracePt t="6591" x="4919663" y="709613"/>
          <p14:tracePt t="6592" x="4927600" y="709613"/>
          <p14:tracePt t="6598" x="4935538" y="709613"/>
          <p14:tracePt t="6603" x="4943475" y="709613"/>
          <p14:tracePt t="6610" x="4951413" y="709613"/>
          <p14:tracePt t="6610" x="4959350" y="709613"/>
          <p14:tracePt t="6614" x="4959350" y="701675"/>
          <p14:tracePt t="6617" x="4967288" y="701675"/>
          <p14:tracePt t="6621" x="4975225" y="701675"/>
          <p14:tracePt t="6626" x="4983163" y="701675"/>
          <p14:tracePt t="6628" x="4991100" y="701675"/>
          <p14:tracePt t="6634" x="4999038" y="701675"/>
          <p14:tracePt t="6641" x="5006975" y="701675"/>
          <p14:tracePt t="6649" x="5014913" y="701675"/>
          <p14:tracePt t="6653" x="5022850" y="701675"/>
          <p14:tracePt t="6659" x="5030788" y="701675"/>
          <p14:tracePt t="6669" x="5038725" y="701675"/>
          <p14:tracePt t="6681" x="5046663" y="701675"/>
          <p14:tracePt t="6691" x="5056188" y="701675"/>
          <p14:tracePt t="6705" x="5064125" y="701675"/>
          <p14:tracePt t="6706" x="5064125" y="693738"/>
          <p14:tracePt t="6717" x="5072063" y="693738"/>
          <p14:tracePt t="6734" x="5080000" y="693738"/>
          <p14:tracePt t="6739" x="5087938" y="693738"/>
          <p14:tracePt t="6743" x="5095875" y="693738"/>
          <p14:tracePt t="6747" x="5103813" y="693738"/>
          <p14:tracePt t="6751" x="5103813" y="685800"/>
          <p14:tracePt t="6752" x="5111750" y="685800"/>
          <p14:tracePt t="6757" x="5119688" y="685800"/>
          <p14:tracePt t="6758" x="5127625" y="685800"/>
          <p14:tracePt t="6764" x="5135563" y="685800"/>
          <p14:tracePt t="6769" x="5143500" y="685800"/>
          <p14:tracePt t="6777" x="5151438" y="685800"/>
          <p14:tracePt t="6779" x="5159375" y="685800"/>
          <p14:tracePt t="6789" x="5167313" y="685800"/>
          <p14:tracePt t="6795" x="5175250" y="685800"/>
          <p14:tracePt t="6803" x="5183188" y="685800"/>
          <p14:tracePt t="6804" x="5191125" y="685800"/>
          <p14:tracePt t="6813" x="5199063" y="677863"/>
          <p14:tracePt t="6821" x="5207000" y="677863"/>
          <p14:tracePt t="6831" x="5214938" y="677863"/>
          <p14:tracePt t="6835" x="5222875" y="677863"/>
          <p14:tracePt t="6838" x="5222875" y="669925"/>
          <p14:tracePt t="6842" x="5230813" y="669925"/>
          <p14:tracePt t="6849" x="5238750" y="669925"/>
          <p14:tracePt t="6855" x="5246688" y="669925"/>
          <p14:tracePt t="6856" x="5246688" y="661988"/>
          <p14:tracePt t="6859" x="5254625" y="661988"/>
          <p14:tracePt t="6866" x="5262563" y="654050"/>
          <p14:tracePt t="6875" x="5270500" y="654050"/>
          <p14:tracePt t="6880" x="5278438" y="654050"/>
          <p14:tracePt t="6887" x="5286375" y="654050"/>
          <p14:tracePt t="6895" x="5294313" y="654050"/>
          <p14:tracePt t="6905" x="5302250" y="646113"/>
          <p14:tracePt t="6913" x="5310188" y="646113"/>
          <p14:tracePt t="6923" x="5318125" y="646113"/>
          <p14:tracePt t="6927" x="5326063" y="646113"/>
          <p14:tracePt t="6933" x="5334000" y="646113"/>
          <p14:tracePt t="6941" x="5341938" y="646113"/>
          <p14:tracePt t="6949" x="5349875" y="646113"/>
          <p14:tracePt t="6950" x="5357813" y="646113"/>
          <p14:tracePt t="6957" x="5365750" y="646113"/>
          <p14:tracePt t="6959" x="5365750" y="638175"/>
          <p14:tracePt t="6965" x="5373688" y="638175"/>
          <p14:tracePt t="6971" x="5381625" y="638175"/>
          <p14:tracePt t="6975" x="5389563" y="638175"/>
          <p14:tracePt t="6980" x="5397500" y="638175"/>
          <p14:tracePt t="6984" x="5407025" y="638175"/>
          <p14:tracePt t="6989" x="5414963" y="638175"/>
          <p14:tracePt t="6993" x="5422900" y="638175"/>
          <p14:tracePt t="6997" x="5430838" y="630238"/>
          <p14:tracePt t="7000" x="5438775" y="630238"/>
          <p14:tracePt t="7002" x="5446713" y="630238"/>
          <p14:tracePt t="7005" x="5454650" y="630238"/>
          <p14:tracePt t="7009" x="5462588" y="630238"/>
          <p14:tracePt t="7010" x="5470525" y="630238"/>
          <p14:tracePt t="7012" x="5478463" y="630238"/>
          <p14:tracePt t="7016" x="5486400" y="630238"/>
          <p14:tracePt t="7019" x="5494338" y="630238"/>
          <p14:tracePt t="7022" x="5510213" y="622300"/>
          <p14:tracePt t="7027" x="5518150" y="622300"/>
          <p14:tracePt t="7031" x="5526088" y="622300"/>
          <p14:tracePt t="7033" x="5534025" y="622300"/>
          <p14:tracePt t="7035" x="5541963" y="622300"/>
          <p14:tracePt t="7038" x="5549900" y="622300"/>
          <p14:tracePt t="7044" x="5557838" y="622300"/>
          <p14:tracePt t="7049" x="5565775" y="622300"/>
          <p14:tracePt t="7075" x="5573713" y="622300"/>
          <p14:tracePt t="7118" x="5581650" y="622300"/>
          <p14:tracePt t="7159" x="5589588" y="622300"/>
          <p14:tracePt t="7170" x="5597525" y="622300"/>
          <p14:tracePt t="7222" x="5605463" y="622300"/>
          <p14:tracePt t="7234" x="5613400" y="622300"/>
          <p14:tracePt t="7239" x="5621338" y="622300"/>
          <p14:tracePt t="7240" x="5629275" y="622300"/>
          <p14:tracePt t="7247" x="5637213" y="622300"/>
          <p14:tracePt t="7251" x="5645150" y="622300"/>
          <p14:tracePt t="7252" x="5653088" y="622300"/>
          <p14:tracePt t="7255" x="5661025" y="622300"/>
          <p14:tracePt t="7256" x="5668963" y="622300"/>
          <p14:tracePt t="7260" x="5684838" y="622300"/>
          <p14:tracePt t="7262" x="5692775" y="622300"/>
          <p14:tracePt t="7264" x="5700713" y="622300"/>
          <p14:tracePt t="7266" x="5716588" y="622300"/>
          <p14:tracePt t="7269" x="5732463" y="622300"/>
          <p14:tracePt t="7270" x="5749925" y="622300"/>
          <p14:tracePt t="7272" x="5765800" y="622300"/>
          <p14:tracePt t="7275" x="5781675" y="622300"/>
          <p14:tracePt t="7276" x="5797550" y="622300"/>
          <p14:tracePt t="7278" x="5821363" y="622300"/>
          <p14:tracePt t="7280" x="5845175" y="622300"/>
          <p14:tracePt t="7283" x="5868988" y="622300"/>
          <p14:tracePt t="7284" x="5892800" y="622300"/>
          <p14:tracePt t="7286" x="5916613" y="622300"/>
          <p14:tracePt t="7288" x="5948363" y="622300"/>
          <p14:tracePt t="7291" x="5980113" y="622300"/>
          <p14:tracePt t="7292" x="6003925" y="622300"/>
          <p14:tracePt t="7294" x="6035675" y="622300"/>
          <p14:tracePt t="7296" x="6075363" y="630238"/>
          <p14:tracePt t="7298" x="6100763" y="630238"/>
          <p14:tracePt t="7300" x="6132513" y="630238"/>
          <p14:tracePt t="7303" x="6164263" y="638175"/>
          <p14:tracePt t="7304" x="6203950" y="638175"/>
          <p14:tracePt t="7307" x="6227763" y="638175"/>
          <p14:tracePt t="7308" x="6259513" y="646113"/>
          <p14:tracePt t="7310" x="6307138" y="646113"/>
          <p14:tracePt t="7312" x="6330950" y="646113"/>
          <p14:tracePt t="7314" x="6370638" y="654050"/>
          <p14:tracePt t="7317" x="6402388" y="654050"/>
          <p14:tracePt t="7318" x="6434138" y="654050"/>
          <p14:tracePt t="7320" x="6483350" y="661988"/>
          <p14:tracePt t="7322" x="6507163" y="661988"/>
          <p14:tracePt t="7324" x="6538913" y="661988"/>
          <p14:tracePt t="7326" x="6586538" y="669925"/>
          <p14:tracePt t="7328" x="6618288" y="669925"/>
          <p14:tracePt t="7331" x="6650038" y="669925"/>
          <p14:tracePt t="7332" x="6681788" y="669925"/>
          <p14:tracePt t="7334" x="6705600" y="669925"/>
          <p14:tracePt t="7336" x="6737350" y="669925"/>
          <p14:tracePt t="7338" x="6769100" y="669925"/>
          <p14:tracePt t="7340" x="6794500" y="669925"/>
          <p14:tracePt t="7342" x="6826250" y="677863"/>
          <p14:tracePt t="7345" x="6850063" y="677863"/>
          <p14:tracePt t="7346" x="6873875" y="677863"/>
          <p14:tracePt t="7348" x="6897688" y="677863"/>
          <p14:tracePt t="7350" x="6921500" y="677863"/>
          <p14:tracePt t="7352" x="6945313" y="677863"/>
          <p14:tracePt t="7354" x="6969125" y="685800"/>
          <p14:tracePt t="7356" x="6985000" y="685800"/>
          <p14:tracePt t="7359" x="7000875" y="685800"/>
          <p14:tracePt t="7360" x="7016750" y="685800"/>
          <p14:tracePt t="7362" x="7032625" y="685800"/>
          <p14:tracePt t="7364" x="7040563" y="685800"/>
          <p14:tracePt t="7366" x="7056438" y="685800"/>
          <p14:tracePt t="7369" x="7072313" y="685800"/>
          <p14:tracePt t="7370" x="7080250" y="685800"/>
          <p14:tracePt t="7373" x="7088188" y="685800"/>
          <p14:tracePt t="7374" x="7104063" y="685800"/>
          <p14:tracePt t="7378" x="7112000" y="685800"/>
          <p14:tracePt t="7380" x="7127875" y="685800"/>
          <p14:tracePt t="7385" x="7135813" y="685800"/>
          <p14:tracePt t="7389" x="7145338" y="685800"/>
          <p14:tracePt t="7390" x="7153275" y="685800"/>
          <p14:tracePt t="7392" x="7161213" y="685800"/>
          <p14:tracePt t="7398" x="7169150" y="685800"/>
          <p14:tracePt t="7404" x="7177088" y="685800"/>
          <p14:tracePt t="7446" x="7185025" y="685800"/>
          <p14:tracePt t="7450" x="7192963" y="685800"/>
          <p14:tracePt t="7455" x="7200900" y="685800"/>
          <p14:tracePt t="7459" x="7208838" y="685800"/>
          <p14:tracePt t="7464" x="7216775" y="685800"/>
          <p14:tracePt t="7464" x="7224713" y="685800"/>
          <p14:tracePt t="7466" x="7232650" y="685800"/>
          <p14:tracePt t="7470" x="7248525" y="685800"/>
          <p14:tracePt t="7472" x="7256463" y="685800"/>
          <p14:tracePt t="7477" x="7272338" y="685800"/>
          <p14:tracePt t="7479" x="7280275" y="685800"/>
          <p14:tracePt t="7480" x="7288213" y="685800"/>
          <p14:tracePt t="7482" x="7304088" y="685800"/>
          <p14:tracePt t="7484" x="7319963" y="685800"/>
          <p14:tracePt t="7486" x="7327900" y="693738"/>
          <p14:tracePt t="7488" x="7343775" y="693738"/>
          <p14:tracePt t="7491" x="7351713" y="693738"/>
          <p14:tracePt t="7492" x="7375525" y="693738"/>
          <p14:tracePt t="7494" x="7391400" y="693738"/>
          <p14:tracePt t="7496" x="7399338" y="693738"/>
          <p14:tracePt t="7498" x="7415213" y="693738"/>
          <p14:tracePt t="7500" x="7431088" y="693738"/>
          <p14:tracePt t="7502" x="7454900" y="693738"/>
          <p14:tracePt t="7504" x="7470775" y="693738"/>
          <p14:tracePt t="7506" x="7496175" y="693738"/>
          <p14:tracePt t="7508" x="7519988" y="693738"/>
          <p14:tracePt t="7510" x="7535863" y="693738"/>
          <p14:tracePt t="7512" x="7559675" y="693738"/>
          <p14:tracePt t="7514" x="7575550" y="693738"/>
          <p14:tracePt t="7516" x="7599363" y="693738"/>
          <p14:tracePt t="7518" x="7623175" y="701675"/>
          <p14:tracePt t="7520" x="7646988" y="701675"/>
          <p14:tracePt t="7522" x="7670800" y="701675"/>
          <p14:tracePt t="7525" x="7694613" y="701675"/>
          <p14:tracePt t="7526" x="7718425" y="701675"/>
          <p14:tracePt t="7528" x="7742238" y="701675"/>
          <p14:tracePt t="7530" x="7773988" y="701675"/>
          <p14:tracePt t="7532" x="7797800" y="701675"/>
          <p14:tracePt t="7534" x="7821613" y="701675"/>
          <p14:tracePt t="7536" x="7847013" y="701675"/>
          <p14:tracePt t="7538" x="7870825" y="701675"/>
          <p14:tracePt t="7541" x="7894638" y="701675"/>
          <p14:tracePt t="7542" x="7910513" y="701675"/>
          <p14:tracePt t="7544" x="7934325" y="701675"/>
          <p14:tracePt t="7546" x="7950200" y="701675"/>
          <p14:tracePt t="7548" x="7966075" y="701675"/>
          <p14:tracePt t="7550" x="7989888" y="701675"/>
          <p14:tracePt t="7552" x="8005763" y="701675"/>
          <p14:tracePt t="7554" x="8021638" y="701675"/>
          <p14:tracePt t="7556" x="8037513" y="701675"/>
          <p14:tracePt t="7558" x="8053388" y="701675"/>
          <p14:tracePt t="7560" x="8061325" y="701675"/>
          <p14:tracePt t="7562" x="8069263" y="701675"/>
          <p14:tracePt t="7564" x="8085138" y="701675"/>
          <p14:tracePt t="7567" x="8101013" y="701675"/>
          <p14:tracePt t="7570" x="8116888" y="701675"/>
          <p14:tracePt t="7572" x="8124825" y="701675"/>
          <p14:tracePt t="7574" x="8132763" y="701675"/>
          <p14:tracePt t="7576" x="8140700" y="701675"/>
          <p14:tracePt t="7578" x="8140700" y="693738"/>
          <p14:tracePt t="7581" x="8148638" y="693738"/>
          <p14:tracePt t="7582" x="8156575" y="693738"/>
          <p14:tracePt t="7584" x="8164513" y="693738"/>
          <p14:tracePt t="7588" x="8172450" y="693738"/>
          <p14:tracePt t="7592" x="8180388" y="693738"/>
          <p14:tracePt t="7595" x="8189913" y="693738"/>
          <p14:tracePt t="7598" x="8197850" y="693738"/>
          <p14:tracePt t="7602" x="8205788" y="693738"/>
          <p14:tracePt t="7606" x="8213725" y="693738"/>
          <p14:tracePt t="7609" x="8221663" y="693738"/>
          <p14:tracePt t="7612" x="8229600" y="693738"/>
          <p14:tracePt t="7616" x="8237538" y="693738"/>
          <p14:tracePt t="7620" x="8245475" y="693738"/>
          <p14:tracePt t="7626" x="8253413" y="693738"/>
          <p14:tracePt t="7628" x="8261350" y="693738"/>
          <p14:tracePt t="7632" x="8269288" y="693738"/>
          <p14:tracePt t="7634" x="8277225" y="693738"/>
          <p14:tracePt t="7636" x="8285163" y="693738"/>
          <p14:tracePt t="7638" x="8285163" y="685800"/>
          <p14:tracePt t="7640" x="8293100" y="685800"/>
          <p14:tracePt t="7642" x="8301038" y="685800"/>
          <p14:tracePt t="7644" x="8308975" y="685800"/>
          <p14:tracePt t="7646" x="8316913" y="685800"/>
          <p14:tracePt t="7648" x="8324850" y="685800"/>
          <p14:tracePt t="7650" x="8332788" y="685800"/>
          <p14:tracePt t="7652" x="8340725" y="685800"/>
          <p14:tracePt t="7654" x="8348663" y="685800"/>
          <p14:tracePt t="7658" x="8364538" y="685800"/>
          <p14:tracePt t="7660" x="8364538" y="677863"/>
          <p14:tracePt t="7662" x="8372475" y="677863"/>
          <p14:tracePt t="7664" x="8380413" y="677863"/>
          <p14:tracePt t="7667" x="8388350" y="677863"/>
          <p14:tracePt t="7670" x="8396288" y="677863"/>
          <p14:tracePt t="7674" x="8412163" y="677863"/>
          <p14:tracePt t="7681" x="8420100" y="677863"/>
          <p14:tracePt t="7686" x="8428038" y="677863"/>
          <p14:tracePt t="7695" x="8435975" y="677863"/>
          <p14:tracePt t="7700" x="8443913" y="677863"/>
          <p14:tracePt t="7711" x="8451850" y="677863"/>
          <p14:tracePt t="7729" x="8459788" y="677863"/>
          <p14:tracePt t="7737" x="8467725" y="677863"/>
          <p14:tracePt t="7741" x="8475663" y="677863"/>
          <p14:tracePt t="7753" x="8483600" y="677863"/>
          <p14:tracePt t="7761" x="8491538" y="677863"/>
          <p14:tracePt t="7785" x="8499475" y="677863"/>
          <p14:tracePt t="7801" x="8507413" y="677863"/>
          <p14:tracePt t="7809" x="8515350" y="677863"/>
          <p14:tracePt t="7814" x="8523288" y="677863"/>
          <p14:tracePt t="7823" x="8531225" y="677863"/>
          <p14:tracePt t="7829" x="8540750" y="677863"/>
          <p14:tracePt t="7831" x="8548688" y="677863"/>
          <p14:tracePt t="7837" x="8556625" y="677863"/>
          <p14:tracePt t="7840" x="8564563" y="677863"/>
          <p14:tracePt t="7842" x="8564563" y="669925"/>
          <p14:tracePt t="7846" x="8572500" y="669925"/>
          <p14:tracePt t="7848" x="8580438" y="669925"/>
          <p14:tracePt t="7852" x="8588375" y="669925"/>
          <p14:tracePt t="7859" x="8596313" y="669925"/>
          <p14:tracePt t="7865" x="8604250" y="669925"/>
          <p14:tracePt t="7869" x="8612188" y="669925"/>
          <p14:tracePt t="8037" x="8604250" y="669925"/>
          <p14:tracePt t="9642" x="8612188" y="669925"/>
          <p14:tracePt t="9650" x="8620125" y="669925"/>
          <p14:tracePt t="9659" x="8628063" y="669925"/>
          <p14:tracePt t="9696" x="8636000" y="669925"/>
          <p14:tracePt t="9714" x="8643938" y="669925"/>
          <p14:tracePt t="9759" x="8651875" y="669925"/>
          <p14:tracePt t="9771" x="8659813" y="669925"/>
          <p14:tracePt t="9781" x="8667750" y="669925"/>
          <p14:tracePt t="9787" x="8675688" y="669925"/>
          <p14:tracePt t="9795" x="8683625" y="669925"/>
          <p14:tracePt t="9806" x="8691563" y="669925"/>
          <p14:tracePt t="9811" x="8699500" y="669925"/>
          <p14:tracePt t="9815" x="8707438" y="669925"/>
          <p14:tracePt t="9825" x="8715375" y="669925"/>
          <p14:tracePt t="9835" x="8723313" y="669925"/>
          <p14:tracePt t="9845" x="8731250" y="669925"/>
          <p14:tracePt t="9855" x="8739188" y="669925"/>
          <p14:tracePt t="9857" x="8747125" y="669925"/>
          <p14:tracePt t="9878" x="8755063" y="669925"/>
          <p14:tracePt t="9966" x="8755063" y="677863"/>
          <p14:tracePt t="9969" x="8747125" y="693738"/>
          <p14:tracePt t="9971" x="8739188" y="701675"/>
          <p14:tracePt t="9975" x="8731250" y="709613"/>
          <p14:tracePt t="9977" x="8731250" y="717550"/>
          <p14:tracePt t="9979" x="8715375" y="725488"/>
          <p14:tracePt t="9980" x="8715375" y="733425"/>
          <p14:tracePt t="9984" x="8699500" y="741363"/>
          <p14:tracePt t="9986" x="8699500" y="749300"/>
          <p14:tracePt t="9988" x="8699500" y="757238"/>
          <p14:tracePt t="9990" x="8683625" y="757238"/>
          <p14:tracePt t="9993" x="8683625" y="765175"/>
          <p14:tracePt t="9994" x="8675688" y="773113"/>
          <p14:tracePt t="9996" x="8675688" y="781050"/>
          <p14:tracePt t="9998" x="8667750" y="781050"/>
          <p14:tracePt t="10000" x="8667750" y="788988"/>
          <p14:tracePt t="10002" x="8659813" y="796925"/>
          <p14:tracePt t="10004" x="8651875" y="796925"/>
          <p14:tracePt t="10006" x="8651875" y="804863"/>
          <p14:tracePt t="10008" x="8643938" y="804863"/>
          <p14:tracePt t="10011" x="8643938" y="812800"/>
          <p14:tracePt t="10014" x="8636000" y="812800"/>
          <p14:tracePt t="10016" x="8636000" y="820738"/>
          <p14:tracePt t="10018" x="8636000" y="828675"/>
          <p14:tracePt t="10020" x="8628063" y="828675"/>
          <p14:tracePt t="10022" x="8620125" y="836613"/>
          <p14:tracePt t="10029" x="8612188" y="844550"/>
          <p14:tracePt t="10033" x="8604250" y="852488"/>
          <p14:tracePt t="10034" x="8604250" y="862013"/>
          <p14:tracePt t="10039" x="8596313" y="862013"/>
          <p14:tracePt t="10040" x="8588375" y="869950"/>
          <p14:tracePt t="10047" x="8580438" y="877888"/>
          <p14:tracePt t="10053" x="8572500" y="885825"/>
          <p14:tracePt t="10056" x="8572500" y="893763"/>
          <p14:tracePt t="10058" x="8564563" y="893763"/>
          <p14:tracePt t="10065" x="8556625" y="901700"/>
          <p14:tracePt t="10069" x="8548688" y="901700"/>
          <p14:tracePt t="10083" x="8540750" y="901700"/>
          <p14:tracePt t="10087" x="8540750" y="909638"/>
          <p14:tracePt t="10159" x="8531225" y="909638"/>
          <p14:tracePt t="10170" x="8523288" y="909638"/>
          <p14:tracePt t="10174" x="8515350" y="909638"/>
          <p14:tracePt t="10176" x="8507413" y="909638"/>
          <p14:tracePt t="10181" x="8499475" y="909638"/>
          <p14:tracePt t="10185" x="8491538" y="909638"/>
          <p14:tracePt t="10188" x="8483600" y="909638"/>
          <p14:tracePt t="10195" x="8475663" y="909638"/>
          <p14:tracePt t="10221" x="8467725" y="909638"/>
          <p14:tracePt t="10258" x="8459788" y="909638"/>
          <p14:tracePt t="10264" x="8451850" y="909638"/>
          <p14:tracePt t="10354" x="8443913" y="909638"/>
          <p14:tracePt t="10371" x="8435975" y="909638"/>
          <p14:tracePt t="10379" x="8428038" y="909638"/>
          <p14:tracePt t="10383" x="8420100" y="909638"/>
          <p14:tracePt t="10389" x="8412163" y="909638"/>
          <p14:tracePt t="10395" x="8404225" y="909638"/>
          <p14:tracePt t="10401" x="8396288" y="909638"/>
          <p14:tracePt t="10405" x="8388350" y="909638"/>
          <p14:tracePt t="10411" x="8380413" y="909638"/>
          <p14:tracePt t="10419" x="8372475" y="909638"/>
          <p14:tracePt t="10427" x="8364538" y="909638"/>
          <p14:tracePt t="10433" x="8356600" y="909638"/>
          <p14:tracePt t="10441" x="8348663" y="909638"/>
          <p14:tracePt t="10449" x="8340725" y="909638"/>
          <p14:tracePt t="10455" x="8332788" y="909638"/>
          <p14:tracePt t="10459" x="8324850" y="909638"/>
          <p14:tracePt t="10463" x="8316913" y="909638"/>
          <p14:tracePt t="10469" x="8308975" y="909638"/>
          <p14:tracePt t="10473" x="8301038" y="909638"/>
          <p14:tracePt t="10474" x="8293100" y="909638"/>
          <p14:tracePt t="10481" x="8285163" y="909638"/>
          <p14:tracePt t="10487" x="8277225" y="909638"/>
          <p14:tracePt t="10497" x="8269288" y="909638"/>
          <p14:tracePt t="10501" x="8261350" y="909638"/>
          <p14:tracePt t="10511" x="8253413" y="909638"/>
          <p14:tracePt t="10523" x="8245475" y="909638"/>
          <p14:tracePt t="10539" x="8237538" y="909638"/>
          <p14:tracePt t="11090" x="8229600" y="909638"/>
          <p14:tracePt t="11103" x="8221663" y="909638"/>
          <p14:tracePt t="11113" x="8213725" y="909638"/>
          <p14:tracePt t="13102" x="8229600" y="925513"/>
          <p14:tracePt t="13103" x="8237538" y="933450"/>
          <p14:tracePt t="13107" x="8253413" y="949325"/>
          <p14:tracePt t="13108" x="8253413" y="957263"/>
          <p14:tracePt t="13110" x="8261350" y="965200"/>
          <p14:tracePt t="13113" x="8269288" y="973138"/>
          <p14:tracePt t="13115" x="8277225" y="981075"/>
          <p14:tracePt t="13116" x="8285163" y="989013"/>
          <p14:tracePt t="13118" x="8293100" y="989013"/>
          <p14:tracePt t="13120" x="8301038" y="1004888"/>
          <p14:tracePt t="13123" x="8308975" y="1012825"/>
          <p14:tracePt t="13125" x="8316913" y="1020763"/>
          <p14:tracePt t="13126" x="8324850" y="1028700"/>
          <p14:tracePt t="13129" x="8332788" y="1036638"/>
          <p14:tracePt t="13130" x="8340725" y="1044575"/>
          <p14:tracePt t="13132" x="8356600" y="1052513"/>
          <p14:tracePt t="13134" x="8364538" y="1060450"/>
          <p14:tracePt t="13136" x="8372475" y="1076325"/>
          <p14:tracePt t="13138" x="8388350" y="1084263"/>
          <p14:tracePt t="13140" x="8396288" y="1092200"/>
          <p14:tracePt t="13143" x="8412163" y="1108075"/>
          <p14:tracePt t="13144" x="8420100" y="1116013"/>
          <p14:tracePt t="13146" x="8435975" y="1131888"/>
          <p14:tracePt t="13148" x="8443913" y="1147763"/>
          <p14:tracePt t="13150" x="8459788" y="1155700"/>
          <p14:tracePt t="13152" x="8467725" y="1179513"/>
          <p14:tracePt t="13154" x="8483600" y="1195388"/>
          <p14:tracePt t="13157" x="8491538" y="1212850"/>
          <p14:tracePt t="13158" x="8507413" y="1228725"/>
          <p14:tracePt t="13160" x="8523288" y="1252538"/>
          <p14:tracePt t="13162" x="8531225" y="1260475"/>
          <p14:tracePt t="13164" x="8556625" y="1284288"/>
          <p14:tracePt t="13166" x="8564563" y="1300163"/>
          <p14:tracePt t="13168" x="8580438" y="1316038"/>
          <p14:tracePt t="13170" x="8596313" y="1331913"/>
          <p14:tracePt t="13172" x="8604250" y="1355725"/>
          <p14:tracePt t="13175" x="8620125" y="1371600"/>
          <p14:tracePt t="13176" x="8628063" y="1379538"/>
          <p14:tracePt t="13178" x="8636000" y="1403350"/>
          <p14:tracePt t="13180" x="8651875" y="1411288"/>
          <p14:tracePt t="13182" x="8659813" y="1419225"/>
          <p14:tracePt t="13184" x="8667750" y="1443038"/>
          <p14:tracePt t="13186" x="8675688" y="1450975"/>
          <p14:tracePt t="13188" x="8691563" y="1458913"/>
          <p14:tracePt t="13190" x="8691563" y="1474788"/>
          <p14:tracePt t="13192" x="8699500" y="1482725"/>
          <p14:tracePt t="13194" x="8707438" y="1498600"/>
          <p14:tracePt t="13196" x="8715375" y="1498600"/>
          <p14:tracePt t="13199" x="8723313" y="1506538"/>
          <p14:tracePt t="13201" x="8723313" y="1522413"/>
          <p14:tracePt t="13204" x="8731250" y="1530350"/>
          <p14:tracePt t="13207" x="8731250" y="1538288"/>
          <p14:tracePt t="13208" x="8739188" y="1547813"/>
          <p14:tracePt t="13213" x="8747125" y="1555750"/>
          <p14:tracePt t="13216" x="8747125" y="1563688"/>
          <p14:tracePt t="13219" x="8755063" y="1571625"/>
          <p14:tracePt t="13223" x="8755063" y="1579563"/>
          <p14:tracePt t="13229" x="8755063" y="1587500"/>
          <p14:tracePt t="13230" x="8763000" y="1587500"/>
          <p14:tracePt t="13234" x="8763000" y="1595438"/>
          <p14:tracePt t="13238" x="8763000" y="1603375"/>
          <p14:tracePt t="17186" x="8755063" y="1603375"/>
          <p14:tracePt t="17189" x="8739188" y="1603375"/>
          <p14:tracePt t="17191" x="8739188" y="1595438"/>
          <p14:tracePt t="17192" x="8731250" y="1595438"/>
          <p14:tracePt t="17194" x="8715375" y="1595438"/>
          <p14:tracePt t="17196" x="8707438" y="1595438"/>
          <p14:tracePt t="17198" x="8699500" y="1595438"/>
          <p14:tracePt t="17200" x="8683625" y="1595438"/>
          <p14:tracePt t="17202" x="8675688" y="1595438"/>
          <p14:tracePt t="17205" x="8667750" y="1595438"/>
          <p14:tracePt t="17206" x="8651875" y="1595438"/>
          <p14:tracePt t="17208" x="8636000" y="1595438"/>
          <p14:tracePt t="17210" x="8620125" y="1595438"/>
          <p14:tracePt t="17212" x="8612188" y="1587500"/>
          <p14:tracePt t="17214" x="8596313" y="1587500"/>
          <p14:tracePt t="17216" x="8580438" y="1587500"/>
          <p14:tracePt t="17218" x="8556625" y="1587500"/>
          <p14:tracePt t="17220" x="8548688" y="1587500"/>
          <p14:tracePt t="17222" x="8531225" y="1587500"/>
          <p14:tracePt t="17224" x="8515350" y="1587500"/>
          <p14:tracePt t="17226" x="8499475" y="1587500"/>
          <p14:tracePt t="17228" x="8491538" y="1587500"/>
          <p14:tracePt t="17230" x="8467725" y="1587500"/>
          <p14:tracePt t="17232" x="8459788" y="1587500"/>
          <p14:tracePt t="17234" x="8451850" y="1587500"/>
          <p14:tracePt t="17236" x="8435975" y="1587500"/>
          <p14:tracePt t="17238" x="8420100" y="1587500"/>
          <p14:tracePt t="17240" x="8412163" y="1587500"/>
          <p14:tracePt t="17244" x="8396288" y="1587500"/>
          <p14:tracePt t="17246" x="8396288" y="1579563"/>
          <p14:tracePt t="17248" x="8388350" y="1579563"/>
          <p14:tracePt t="17250" x="8380413" y="1579563"/>
          <p14:tracePt t="17253" x="8372475" y="1579563"/>
          <p14:tracePt t="17258" x="8364538" y="1579563"/>
          <p14:tracePt t="17270" x="8356600" y="1579563"/>
          <p14:tracePt t="17305" x="8348663" y="1579563"/>
          <p14:tracePt t="17311" x="8340725" y="1579563"/>
          <p14:tracePt t="17319" x="8332788" y="1579563"/>
          <p14:tracePt t="17325" x="8324850" y="1579563"/>
          <p14:tracePt t="17329" x="8316913" y="1579563"/>
          <p14:tracePt t="17330" x="8308975" y="1579563"/>
          <p14:tracePt t="17336" x="8301038" y="1579563"/>
          <p14:tracePt t="17340" x="8293100" y="1579563"/>
          <p14:tracePt t="17343" x="8285163" y="1579563"/>
          <p14:tracePt t="17344" x="8277225" y="1579563"/>
          <p14:tracePt t="17348" x="8269288" y="1579563"/>
          <p14:tracePt t="17353" x="8261350" y="1579563"/>
          <p14:tracePt t="17354" x="8253413" y="1579563"/>
          <p14:tracePt t="17356" x="8245475" y="1579563"/>
          <p14:tracePt t="17360" x="8237538" y="1579563"/>
          <p14:tracePt t="17365" x="8229600" y="1579563"/>
          <p14:tracePt t="17366" x="8221663" y="1579563"/>
          <p14:tracePt t="17370" x="8213725" y="1579563"/>
          <p14:tracePt t="17375" x="8205788" y="1579563"/>
          <p14:tracePt t="17376" x="8205788" y="1587500"/>
          <p14:tracePt t="17379" x="8189913" y="1587500"/>
          <p14:tracePt t="17382" x="8180388" y="1587500"/>
          <p14:tracePt t="17386" x="8172450" y="1587500"/>
          <p14:tracePt t="17391" x="8156575" y="1587500"/>
          <p14:tracePt t="17395" x="8148638" y="1587500"/>
          <p14:tracePt t="17396" x="8140700" y="1587500"/>
          <p14:tracePt t="17399" x="8132763" y="1587500"/>
          <p14:tracePt t="17400" x="8124825" y="1587500"/>
          <p14:tracePt t="17402" x="8116888" y="1587500"/>
          <p14:tracePt t="17404" x="8108950" y="1587500"/>
          <p14:tracePt t="17406" x="8101013" y="1587500"/>
          <p14:tracePt t="17409" x="8093075" y="1587500"/>
          <p14:tracePt t="17410" x="8085138" y="1587500"/>
          <p14:tracePt t="17413" x="8069263" y="1587500"/>
          <p14:tracePt t="17414" x="8061325" y="1587500"/>
          <p14:tracePt t="17416" x="8045450" y="1587500"/>
          <p14:tracePt t="17418" x="8037513" y="1587500"/>
          <p14:tracePt t="17420" x="8021638" y="1587500"/>
          <p14:tracePt t="17422" x="8013700" y="1587500"/>
          <p14:tracePt t="17424" x="8005763" y="1587500"/>
          <p14:tracePt t="17427" x="7997825" y="1587500"/>
          <p14:tracePt t="17428" x="7974013" y="1587500"/>
          <p14:tracePt t="17432" x="7966075" y="1587500"/>
          <p14:tracePt t="17434" x="7950200" y="1587500"/>
          <p14:tracePt t="17438" x="7942263" y="1587500"/>
          <p14:tracePt t="17441" x="7934325" y="1587500"/>
          <p14:tracePt t="17442" x="7926388" y="1587500"/>
          <p14:tracePt t="17444" x="7918450" y="1587500"/>
          <p14:tracePt t="17450" x="7910513" y="1587500"/>
          <p14:tracePt t="17452" x="7902575" y="1587500"/>
          <p14:tracePt t="17498" x="7902575" y="1579563"/>
          <p14:tracePt t="17501" x="7918450" y="1571625"/>
          <p14:tracePt t="17504" x="7934325" y="1563688"/>
          <p14:tracePt t="17508" x="7950200" y="1547813"/>
          <p14:tracePt t="17510" x="7958138" y="1547813"/>
          <p14:tracePt t="17513" x="7958138" y="1538288"/>
          <p14:tracePt t="17514" x="7974013" y="1530350"/>
          <p14:tracePt t="17516" x="7981950" y="1522413"/>
          <p14:tracePt t="17519" x="7989888" y="1514475"/>
          <p14:tracePt t="17520" x="7997825" y="1514475"/>
          <p14:tracePt t="17522" x="8005763" y="1506538"/>
          <p14:tracePt t="17524" x="8013700" y="1506538"/>
          <p14:tracePt t="17527" x="8013700" y="1490663"/>
          <p14:tracePt t="17528" x="8029575" y="1490663"/>
          <p14:tracePt t="17531" x="8037513" y="1474788"/>
          <p14:tracePt t="17533" x="8045450" y="1474788"/>
          <p14:tracePt t="17534" x="8053388" y="1458913"/>
          <p14:tracePt t="17536" x="8061325" y="1458913"/>
          <p14:tracePt t="17538" x="8061325" y="1443038"/>
          <p14:tracePt t="17540" x="8069263" y="1443038"/>
          <p14:tracePt t="17544" x="8069263" y="1435100"/>
          <p14:tracePt t="17546" x="8085138" y="1419225"/>
          <p14:tracePt t="17548" x="8093075" y="1419225"/>
          <p14:tracePt t="17550" x="8093075" y="1411288"/>
          <p14:tracePt t="17552" x="8101013" y="1411288"/>
          <p14:tracePt t="17554" x="8101013" y="1403350"/>
          <p14:tracePt t="17556" x="8108950" y="1403350"/>
          <p14:tracePt t="17560" x="8108950" y="1395413"/>
          <p14:tracePt t="17562" x="8116888" y="1387475"/>
          <p14:tracePt t="17568" x="8124825" y="1379538"/>
          <p14:tracePt t="17570" x="8132763" y="1379538"/>
          <p14:tracePt t="17573" x="8132763" y="1371600"/>
          <p14:tracePt t="17576" x="8140700" y="1363663"/>
          <p14:tracePt t="17578" x="8140700" y="1355725"/>
          <p14:tracePt t="17586" x="8148638" y="1355725"/>
          <p14:tracePt t="17589" x="8148638" y="1347788"/>
          <p14:tracePt t="17600" x="8148638" y="1339850"/>
          <p14:tracePt t="17603" x="8156575" y="1339850"/>
          <p14:tracePt t="17614" x="8156575" y="1331913"/>
          <p14:tracePt t="17617" x="8164513" y="1331913"/>
          <p14:tracePt t="17621" x="8164513" y="1323975"/>
          <p14:tracePt t="17639" x="8172450" y="1316038"/>
          <p14:tracePt t="17695" x="8172450" y="1308100"/>
          <p14:tracePt t="17715" x="8172450" y="1300163"/>
          <p14:tracePt t="17721" x="8172450" y="1292225"/>
          <p14:tracePt t="17729" x="8164513" y="1284288"/>
          <p14:tracePt t="17733" x="8156575" y="1284288"/>
          <p14:tracePt t="17734" x="8156575" y="1276350"/>
          <p14:tracePt t="17738" x="8148638" y="1276350"/>
          <p14:tracePt t="17740" x="8148638" y="1268413"/>
          <p14:tracePt t="17742" x="8140700" y="1268413"/>
          <p14:tracePt t="17747" x="8132763" y="1260475"/>
          <p14:tracePt t="17750" x="8124825" y="1260475"/>
          <p14:tracePt t="17752" x="8124825" y="1252538"/>
          <p14:tracePt t="17754" x="8116888" y="1252538"/>
          <p14:tracePt t="17758" x="8108950" y="1252538"/>
          <p14:tracePt t="17760" x="8108950" y="1244600"/>
          <p14:tracePt t="17762" x="8101013" y="1244600"/>
          <p14:tracePt t="17767" x="8093075" y="1244600"/>
          <p14:tracePt t="17770" x="8093075" y="1236663"/>
          <p14:tracePt t="17775" x="8085138" y="1236663"/>
          <p14:tracePt t="17778" x="8085138" y="1228725"/>
          <p14:tracePt t="17786" x="8077200" y="1228725"/>
          <p14:tracePt t="17862" x="8077200" y="1220788"/>
          <p14:tracePt t="17866" x="8085138" y="1220788"/>
          <p14:tracePt t="17871" x="8093075" y="1212850"/>
          <p14:tracePt t="17875" x="8108950" y="1212850"/>
          <p14:tracePt t="17876" x="8108950" y="1204913"/>
          <p14:tracePt t="17878" x="8116888" y="1195388"/>
          <p14:tracePt t="17880" x="8124825" y="1195388"/>
          <p14:tracePt t="17882" x="8132763" y="1195388"/>
          <p14:tracePt t="17885" x="8140700" y="1187450"/>
          <p14:tracePt t="17886" x="8148638" y="1187450"/>
          <p14:tracePt t="17888" x="8156575" y="1187450"/>
          <p14:tracePt t="17891" x="8164513" y="1179513"/>
          <p14:tracePt t="17893" x="8172450" y="1179513"/>
          <p14:tracePt t="17895" x="8189913" y="1171575"/>
          <p14:tracePt t="17896" x="8197850" y="1171575"/>
          <p14:tracePt t="17899" x="8205788" y="1171575"/>
          <p14:tracePt t="17900" x="8221663" y="1171575"/>
          <p14:tracePt t="17902" x="8229600" y="1163638"/>
          <p14:tracePt t="17904" x="8237538" y="1163638"/>
          <p14:tracePt t="17907" x="8253413" y="1163638"/>
          <p14:tracePt t="17909" x="8269288" y="1155700"/>
          <p14:tracePt t="17910" x="8277225" y="1155700"/>
          <p14:tracePt t="17913" x="8285163" y="1155700"/>
          <p14:tracePt t="17914" x="8301038" y="1155700"/>
          <p14:tracePt t="17916" x="8308975" y="1155700"/>
          <p14:tracePt t="17918" x="8316913" y="1155700"/>
          <p14:tracePt t="17920" x="8324850" y="1155700"/>
          <p14:tracePt t="17922" x="8348663" y="1147763"/>
          <p14:tracePt t="17924" x="8356600" y="1147763"/>
          <p14:tracePt t="17927" x="8364538" y="1147763"/>
          <p14:tracePt t="17928" x="8380413" y="1147763"/>
          <p14:tracePt t="17930" x="8396288" y="1147763"/>
          <p14:tracePt t="17932" x="8412163" y="1139825"/>
          <p14:tracePt t="17934" x="8428038" y="1139825"/>
          <p14:tracePt t="17936" x="8435975" y="1139825"/>
          <p14:tracePt t="17938" x="8459788" y="1139825"/>
          <p14:tracePt t="17941" x="8475663" y="1139825"/>
          <p14:tracePt t="17942" x="8491538" y="1139825"/>
          <p14:tracePt t="17944" x="8515350" y="1139825"/>
          <p14:tracePt t="17946" x="8531225" y="1131888"/>
          <p14:tracePt t="17948" x="8548688" y="1131888"/>
          <p14:tracePt t="17950" x="8572500" y="1131888"/>
          <p14:tracePt t="17952" x="8588375" y="1131888"/>
          <p14:tracePt t="17955" x="8612188" y="1131888"/>
          <p14:tracePt t="17956" x="8628063" y="1131888"/>
          <p14:tracePt t="17958" x="8643938" y="1131888"/>
          <p14:tracePt t="17960" x="8667750" y="1131888"/>
          <p14:tracePt t="17962" x="8683625" y="1131888"/>
          <p14:tracePt t="17964" x="8707438" y="1131888"/>
          <p14:tracePt t="17966" x="8731250" y="1131888"/>
          <p14:tracePt t="17969" x="8747125" y="1131888"/>
          <p14:tracePt t="17970" x="8770938" y="1131888"/>
          <p14:tracePt t="17972" x="8778875" y="1131888"/>
          <p14:tracePt t="17974" x="8794750" y="1131888"/>
          <p14:tracePt t="17976" x="8810625" y="1131888"/>
          <p14:tracePt t="17978" x="8826500" y="1131888"/>
          <p14:tracePt t="17980" x="8834438" y="1131888"/>
          <p14:tracePt t="17983" x="8850313" y="1131888"/>
          <p14:tracePt t="17984" x="8858250" y="1131888"/>
          <p14:tracePt t="17986" x="8874125" y="1131888"/>
          <p14:tracePt t="17988" x="8883650" y="1131888"/>
          <p14:tracePt t="17992" x="8891588" y="1131888"/>
          <p14:tracePt t="17994" x="8899525" y="1131888"/>
          <p14:tracePt t="17996" x="8907463" y="1131888"/>
          <p14:tracePt t="17998" x="8907463" y="1123950"/>
          <p14:tracePt t="18000" x="8915400" y="1123950"/>
          <p14:tracePt t="18002" x="8923338" y="1123950"/>
          <p14:tracePt t="18006" x="8931275" y="1123950"/>
          <p14:tracePt t="18010" x="8939213" y="1123950"/>
          <p14:tracePt t="18017" x="8947150" y="1123950"/>
          <p14:tracePt t="18022" x="8955088" y="1123950"/>
          <p14:tracePt t="18029" x="8963025" y="1116013"/>
          <p14:tracePt t="18059" x="8970963" y="1108075"/>
          <p14:tracePt t="18064" x="8978900" y="1108075"/>
          <p14:tracePt t="18068" x="8986838" y="1108075"/>
          <p14:tracePt t="18070" x="8994775" y="1108075"/>
          <p14:tracePt t="18073" x="9002713" y="1108075"/>
          <p14:tracePt t="18076" x="9018588" y="1108075"/>
          <p14:tracePt t="18080" x="9026525" y="1108075"/>
          <p14:tracePt t="18082" x="9034463" y="1108075"/>
          <p14:tracePt t="18084" x="9042400" y="1108075"/>
          <p14:tracePt t="18087" x="9050338" y="1108075"/>
          <p14:tracePt t="18089" x="9058275" y="1108075"/>
          <p14:tracePt t="18090" x="9066213" y="1108075"/>
          <p14:tracePt t="18094" x="9074150" y="1108075"/>
          <p14:tracePt t="18096" x="9082088" y="1108075"/>
          <p14:tracePt t="18098" x="9090025" y="1108075"/>
          <p14:tracePt t="18101" x="9097963" y="1108075"/>
          <p14:tracePt t="18102" x="9105900" y="1108075"/>
          <p14:tracePt t="18106" x="9121775" y="1108075"/>
          <p14:tracePt t="18109" x="9129713" y="1108075"/>
          <p14:tracePt t="18112" x="9145588" y="1108075"/>
          <p14:tracePt t="18114" x="9153525" y="1108075"/>
          <p14:tracePt t="18116" x="9161463" y="1116013"/>
          <p14:tracePt t="18118" x="9177338" y="1116013"/>
          <p14:tracePt t="18120" x="9185275" y="1116013"/>
          <p14:tracePt t="18125" x="9201150" y="1116013"/>
          <p14:tracePt t="18126" x="9209088" y="1116013"/>
          <p14:tracePt t="18128" x="9217025" y="1116013"/>
          <p14:tracePt t="18130" x="9234488" y="1123950"/>
          <p14:tracePt t="18132" x="9242425" y="1123950"/>
          <p14:tracePt t="18136" x="9250363" y="1123950"/>
          <p14:tracePt t="18138" x="9258300" y="1131888"/>
          <p14:tracePt t="18141" x="9266238" y="1131888"/>
          <p14:tracePt t="18142" x="9274175" y="1131888"/>
          <p14:tracePt t="18144" x="9282113" y="1131888"/>
          <p14:tracePt t="18149" x="9290050" y="1131888"/>
          <p14:tracePt t="18152" x="9297988" y="1131888"/>
          <p14:tracePt t="18156" x="9305925" y="1131888"/>
          <p14:tracePt t="18159" x="9313863" y="1131888"/>
          <p14:tracePt t="18164" x="9321800" y="1131888"/>
          <p14:tracePt t="18171" x="9321800" y="1139825"/>
          <p14:tracePt t="18177" x="9329738" y="1139825"/>
          <p14:tracePt t="18280" x="9321800" y="1139825"/>
          <p14:tracePt t="18296" x="9313863" y="1139825"/>
          <p14:tracePt t="18306" x="9305925" y="1139825"/>
          <p14:tracePt t="18326" x="9297988" y="1147763"/>
          <p14:tracePt t="18354" x="9290050" y="1147763"/>
          <p14:tracePt t="19178" x="9282113" y="1147763"/>
          <p14:tracePt t="19184" x="9274175" y="1147763"/>
          <p14:tracePt t="19193" x="9266238" y="1147763"/>
          <p14:tracePt t="19201" x="9258300" y="1147763"/>
          <p14:tracePt t="19213" x="9250363" y="1147763"/>
          <p14:tracePt t="19217" x="9242425" y="1147763"/>
          <p14:tracePt t="19232" x="9234488" y="1147763"/>
          <p14:tracePt t="19245" x="9224963" y="1147763"/>
          <p14:tracePt t="19247" x="9224963" y="1155700"/>
          <p14:tracePt t="19253" x="9217025" y="1155700"/>
          <p14:tracePt t="19257" x="9209088" y="1155700"/>
          <p14:tracePt t="19263" x="9201150" y="1155700"/>
          <p14:tracePt t="19268" x="9193213" y="1155700"/>
          <p14:tracePt t="19275" x="9185275" y="1155700"/>
          <p14:tracePt t="19278" x="9185275" y="1163638"/>
          <p14:tracePt t="19284" x="9177338" y="1163638"/>
          <p14:tracePt t="19289" x="9169400" y="1163638"/>
          <p14:tracePt t="19297" x="9161463" y="1163638"/>
          <p14:tracePt t="19302" x="9153525" y="1163638"/>
          <p14:tracePt t="19306" x="9145588" y="1163638"/>
          <p14:tracePt t="19309" x="9137650" y="1163638"/>
          <p14:tracePt t="19312" x="9129713" y="1163638"/>
          <p14:tracePt t="19314" x="9121775" y="1171575"/>
          <p14:tracePt t="19316" x="9113838" y="1171575"/>
          <p14:tracePt t="19318" x="9105900" y="1171575"/>
          <p14:tracePt t="19320" x="9090025" y="1171575"/>
          <p14:tracePt t="19322" x="9082088" y="1171575"/>
          <p14:tracePt t="19324" x="9074150" y="1171575"/>
          <p14:tracePt t="19326" x="9050338" y="1179513"/>
          <p14:tracePt t="19328" x="9042400" y="1179513"/>
          <p14:tracePt t="19330" x="9026525" y="1179513"/>
          <p14:tracePt t="19332" x="9010650" y="1187450"/>
          <p14:tracePt t="19334" x="8994775" y="1187450"/>
          <p14:tracePt t="19336" x="8970963" y="1195388"/>
          <p14:tracePt t="19338" x="8947150" y="1195388"/>
          <p14:tracePt t="19340" x="8923338" y="1195388"/>
          <p14:tracePt t="19343" x="8899525" y="1195388"/>
          <p14:tracePt t="19344" x="8883650" y="1204913"/>
          <p14:tracePt t="19346" x="8850313" y="1204913"/>
          <p14:tracePt t="19348" x="8826500" y="1204913"/>
          <p14:tracePt t="19350" x="8794750" y="1212850"/>
          <p14:tracePt t="19352" x="8770938" y="1212850"/>
          <p14:tracePt t="19354" x="8747125" y="1220788"/>
          <p14:tracePt t="19357" x="8723313" y="1220788"/>
          <p14:tracePt t="19358" x="8683625" y="1228725"/>
          <p14:tracePt t="19360" x="8659813" y="1228725"/>
          <p14:tracePt t="19362" x="8628063" y="1228725"/>
          <p14:tracePt t="19365" x="8596313" y="1228725"/>
          <p14:tracePt t="19366" x="8556625" y="1228725"/>
          <p14:tracePt t="19368" x="8523288" y="1236663"/>
          <p14:tracePt t="19371" x="8491538" y="1236663"/>
          <p14:tracePt t="19372" x="8459788" y="1236663"/>
          <p14:tracePt t="19374" x="8412163" y="1244600"/>
          <p14:tracePt t="19376" x="8372475" y="1244600"/>
          <p14:tracePt t="19379" x="8324850" y="1252538"/>
          <p14:tracePt t="19380" x="8293100" y="1252538"/>
          <p14:tracePt t="19382" x="8253413" y="1252538"/>
          <p14:tracePt t="19385" x="8197850" y="1252538"/>
          <p14:tracePt t="19386" x="8148638" y="1260475"/>
          <p14:tracePt t="19388" x="8101013" y="1260475"/>
          <p14:tracePt t="19390" x="8045450" y="1260475"/>
          <p14:tracePt t="19392" x="8005763" y="1260475"/>
          <p14:tracePt t="19394" x="7934325" y="1260475"/>
          <p14:tracePt t="19396" x="7886700" y="1260475"/>
          <p14:tracePt t="19399" x="7829550" y="1260475"/>
          <p14:tracePt t="19400" x="7766050" y="1260475"/>
          <p14:tracePt t="19402" x="7702550" y="1260475"/>
          <p14:tracePt t="19404" x="7631113" y="1260475"/>
          <p14:tracePt t="19406" x="7575550" y="1260475"/>
          <p14:tracePt t="19409" x="7512050" y="1260475"/>
          <p14:tracePt t="19410" x="7439025" y="1260475"/>
          <p14:tracePt t="19413" x="7383463" y="1260475"/>
          <p14:tracePt t="19414" x="7319963" y="1260475"/>
          <p14:tracePt t="19416" x="7248525" y="1260475"/>
          <p14:tracePt t="19418" x="7177088" y="1260475"/>
          <p14:tracePt t="19420" x="7112000" y="1260475"/>
          <p14:tracePt t="19422" x="7048500" y="1260475"/>
          <p14:tracePt t="19424" x="6985000" y="1260475"/>
          <p14:tracePt t="19427" x="6913563" y="1260475"/>
          <p14:tracePt t="19429" x="6858000" y="1260475"/>
          <p14:tracePt t="19430" x="6794500" y="1260475"/>
          <p14:tracePt t="19432" x="6721475" y="1260475"/>
          <p14:tracePt t="19434" x="6665913" y="1260475"/>
          <p14:tracePt t="19437" x="6602413" y="1260475"/>
          <p14:tracePt t="19438" x="6538913" y="1260475"/>
          <p14:tracePt t="19441" x="6475413" y="1260475"/>
          <p14:tracePt t="19442" x="6410325" y="1260475"/>
          <p14:tracePt t="19444" x="6354763" y="1260475"/>
          <p14:tracePt t="19446" x="6291263" y="1260475"/>
          <p14:tracePt t="19448" x="6227763" y="1260475"/>
          <p14:tracePt t="19450" x="6180138" y="1260475"/>
          <p14:tracePt t="19452" x="6124575" y="1260475"/>
          <p14:tracePt t="19454" x="6067425" y="1260475"/>
          <p14:tracePt t="19456" x="6019800" y="1260475"/>
          <p14:tracePt t="19458" x="5948363" y="1260475"/>
          <p14:tracePt t="19460" x="5900738" y="1260475"/>
          <p14:tracePt t="19462" x="5853113" y="1260475"/>
          <p14:tracePt t="19464" x="5805488" y="1260475"/>
          <p14:tracePt t="19466" x="5749925" y="1260475"/>
          <p14:tracePt t="19468" x="5700713" y="1260475"/>
          <p14:tracePt t="19470" x="5661025" y="1260475"/>
          <p14:tracePt t="19472" x="5621338" y="1260475"/>
          <p14:tracePt t="19474" x="5573713" y="1260475"/>
          <p14:tracePt t="19476" x="5534025" y="1260475"/>
          <p14:tracePt t="19478" x="5494338" y="1268413"/>
          <p14:tracePt t="19480" x="5462588" y="1268413"/>
          <p14:tracePt t="19483" x="5430838" y="1276350"/>
          <p14:tracePt t="19484" x="5397500" y="1284288"/>
          <p14:tracePt t="19486" x="5357813" y="1284288"/>
          <p14:tracePt t="19489" x="5334000" y="1292225"/>
          <p14:tracePt t="19490" x="5310188" y="1292225"/>
          <p14:tracePt t="19493" x="5286375" y="1292225"/>
          <p14:tracePt t="19494" x="5270500" y="1292225"/>
          <p14:tracePt t="19496" x="5246688" y="1300163"/>
          <p14:tracePt t="19498" x="5230813" y="1300163"/>
          <p14:tracePt t="19500" x="5207000" y="1308100"/>
          <p14:tracePt t="19503" x="5191125" y="1308100"/>
          <p14:tracePt t="19504" x="5175250" y="1308100"/>
          <p14:tracePt t="19506" x="5151438" y="1316038"/>
          <p14:tracePt t="19508" x="5135563" y="1316038"/>
          <p14:tracePt t="19510" x="5119688" y="1316038"/>
          <p14:tracePt t="19512" x="5111750" y="1316038"/>
          <p14:tracePt t="19514" x="5095875" y="1316038"/>
          <p14:tracePt t="19517" x="5080000" y="1316038"/>
          <p14:tracePt t="19518" x="5064125" y="1316038"/>
          <p14:tracePt t="19520" x="5056188" y="1316038"/>
          <p14:tracePt t="19522" x="5046663" y="1316038"/>
          <p14:tracePt t="19524" x="5030788" y="1316038"/>
          <p14:tracePt t="19526" x="5014913" y="1316038"/>
          <p14:tracePt t="19528" x="4999038" y="1316038"/>
          <p14:tracePt t="19531" x="4991100" y="1323975"/>
          <p14:tracePt t="19532" x="4983163" y="1323975"/>
          <p14:tracePt t="19534" x="4967288" y="1323975"/>
          <p14:tracePt t="19536" x="4959350" y="1323975"/>
          <p14:tracePt t="19538" x="4943475" y="1323975"/>
          <p14:tracePt t="19541" x="4927600" y="1331913"/>
          <p14:tracePt t="19542" x="4911725" y="1331913"/>
          <p14:tracePt t="19545" x="4895850" y="1331913"/>
          <p14:tracePt t="19546" x="4887913" y="1331913"/>
          <p14:tracePt t="19548" x="4879975" y="1331913"/>
          <p14:tracePt t="19550" x="4856163" y="1331913"/>
          <p14:tracePt t="19552" x="4848225" y="1331913"/>
          <p14:tracePt t="19554" x="4832350" y="1339850"/>
          <p14:tracePt t="19556" x="4816475" y="1339850"/>
          <p14:tracePt t="19559" x="4800600" y="1339850"/>
          <p14:tracePt t="19560" x="4784725" y="1339850"/>
          <p14:tracePt t="19562" x="4760913" y="1339850"/>
          <p14:tracePt t="19564" x="4745038" y="1339850"/>
          <p14:tracePt t="19566" x="4721225" y="1339850"/>
          <p14:tracePt t="19568" x="4705350" y="1347788"/>
          <p14:tracePt t="19570" x="4687888" y="1347788"/>
          <p14:tracePt t="19573" x="4664075" y="1347788"/>
          <p14:tracePt t="19574" x="4640263" y="1347788"/>
          <p14:tracePt t="19576" x="4624388" y="1347788"/>
          <p14:tracePt t="19578" x="4592638" y="1347788"/>
          <p14:tracePt t="19580" x="4568825" y="1347788"/>
          <p14:tracePt t="19582" x="4537075" y="1347788"/>
          <p14:tracePt t="19584" x="4513263" y="1347788"/>
          <p14:tracePt t="19587" x="4481513" y="1347788"/>
          <p14:tracePt t="19589" x="4449763" y="1347788"/>
          <p14:tracePt t="19590" x="4425950" y="1347788"/>
          <p14:tracePt t="19592" x="4386263" y="1347788"/>
          <p14:tracePt t="19594" x="4362450" y="1347788"/>
          <p14:tracePt t="19596" x="4321175" y="1347788"/>
          <p14:tracePt t="19598" x="4289425" y="1339850"/>
          <p14:tracePt t="19600" x="4257675" y="1339850"/>
          <p14:tracePt t="19602" x="4225925" y="1339850"/>
          <p14:tracePt t="19604" x="4194175" y="1331913"/>
          <p14:tracePt t="19607" x="4170363" y="1331913"/>
          <p14:tracePt t="19608" x="4146550" y="1331913"/>
          <p14:tracePt t="19610" x="4106863" y="1323975"/>
          <p14:tracePt t="19612" x="4075113" y="1323975"/>
          <p14:tracePt t="19615" x="4051300" y="1323975"/>
          <p14:tracePt t="19616" x="4027488" y="1323975"/>
          <p14:tracePt t="19618" x="4002088" y="1323975"/>
          <p14:tracePt t="19621" x="3978275" y="1323975"/>
          <p14:tracePt t="19622" x="3954463" y="1323975"/>
          <p14:tracePt t="19624" x="3938588" y="1323975"/>
          <p14:tracePt t="19626" x="3914775" y="1316038"/>
          <p14:tracePt t="19628" x="3898900" y="1316038"/>
          <p14:tracePt t="19630" x="3867150" y="1316038"/>
          <p14:tracePt t="19632" x="3851275" y="1316038"/>
          <p14:tracePt t="19635" x="3835400" y="1316038"/>
          <p14:tracePt t="19636" x="3819525" y="1316038"/>
          <p14:tracePt t="19638" x="3795713" y="1316038"/>
          <p14:tracePt t="19640" x="3779838" y="1316038"/>
          <p14:tracePt t="19642" x="3763963" y="1316038"/>
          <p14:tracePt t="19644" x="3748088" y="1316038"/>
          <p14:tracePt t="19646" x="3732213" y="1316038"/>
          <p14:tracePt t="19649" x="3724275" y="1316038"/>
          <p14:tracePt t="19651" x="3700463" y="1308100"/>
          <p14:tracePt t="19652" x="3684588" y="1308100"/>
          <p14:tracePt t="19654" x="3676650" y="1308100"/>
          <p14:tracePt t="19656" x="3660775" y="1308100"/>
          <p14:tracePt t="19658" x="3643313" y="1308100"/>
          <p14:tracePt t="19660" x="3627438" y="1308100"/>
          <p14:tracePt t="19663" x="3611563" y="1308100"/>
          <p14:tracePt t="19664" x="3603625" y="1308100"/>
          <p14:tracePt t="19666" x="3587750" y="1308100"/>
          <p14:tracePt t="19668" x="3571875" y="1308100"/>
          <p14:tracePt t="19670" x="3556000" y="1308100"/>
          <p14:tracePt t="19672" x="3532188" y="1308100"/>
          <p14:tracePt t="19674" x="3516313" y="1308100"/>
          <p14:tracePt t="19677" x="3492500" y="1308100"/>
          <p14:tracePt t="19678" x="3468688" y="1308100"/>
          <p14:tracePt t="19680" x="3452813" y="1308100"/>
          <p14:tracePt t="19682" x="3429000" y="1308100"/>
          <p14:tracePt t="19684" x="3405188" y="1308100"/>
          <p14:tracePt t="19686" x="3381375" y="1308100"/>
          <p14:tracePt t="19688" x="3357563" y="1308100"/>
          <p14:tracePt t="19691" x="3325813" y="1300163"/>
          <p14:tracePt t="19692" x="3292475" y="1300163"/>
          <p14:tracePt t="19694" x="3268663" y="1300163"/>
          <p14:tracePt t="19696" x="3236913" y="1300163"/>
          <p14:tracePt t="19698" x="3205163" y="1300163"/>
          <p14:tracePt t="19700" x="3173413" y="1300163"/>
          <p14:tracePt t="19702" x="3141663" y="1300163"/>
          <p14:tracePt t="19705" x="3109913" y="1300163"/>
          <p14:tracePt t="19706" x="3070225" y="1300163"/>
          <p14:tracePt t="19708" x="3038475" y="1300163"/>
          <p14:tracePt t="19710" x="3006725" y="1300163"/>
          <p14:tracePt t="19713" x="2967038" y="1300163"/>
          <p14:tracePt t="19714" x="2933700" y="1300163"/>
          <p14:tracePt t="19716" x="2901950" y="1300163"/>
          <p14:tracePt t="19718" x="2862263" y="1300163"/>
          <p14:tracePt t="19720" x="2830513" y="1300163"/>
          <p14:tracePt t="19722" x="2798763" y="1300163"/>
          <p14:tracePt t="19724" x="2767013" y="1300163"/>
          <p14:tracePt t="19726" x="2743200" y="1300163"/>
          <p14:tracePt t="19728" x="2711450" y="1300163"/>
          <p14:tracePt t="19730" x="2671763" y="1308100"/>
          <p14:tracePt t="19732" x="2640013" y="1316038"/>
          <p14:tracePt t="19734" x="2616200" y="1316038"/>
          <p14:tracePt t="19736" x="2590800" y="1323975"/>
          <p14:tracePt t="19739" x="2559050" y="1323975"/>
          <p14:tracePt t="19740" x="2543175" y="1323975"/>
          <p14:tracePt t="19742" x="2519363" y="1331913"/>
          <p14:tracePt t="19744" x="2479675" y="1339850"/>
          <p14:tracePt t="19746" x="2463800" y="1339850"/>
          <p14:tracePt t="19748" x="2439988" y="1347788"/>
          <p14:tracePt t="19750" x="2416175" y="1355725"/>
          <p14:tracePt t="19753" x="2400300" y="1355725"/>
          <p14:tracePt t="19754" x="2376488" y="1355725"/>
          <p14:tracePt t="19756" x="2360613" y="1363663"/>
          <p14:tracePt t="19759" x="2336800" y="1363663"/>
          <p14:tracePt t="19760" x="2312988" y="1371600"/>
          <p14:tracePt t="19762" x="2289175" y="1379538"/>
          <p14:tracePt t="19764" x="2273300" y="1379538"/>
          <p14:tracePt t="19767" x="2255838" y="1379538"/>
          <p14:tracePt t="19768" x="2239963" y="1379538"/>
          <p14:tracePt t="19770" x="2224088" y="1387475"/>
          <p14:tracePt t="19772" x="2208213" y="1387475"/>
          <p14:tracePt t="19774" x="2192338" y="1395413"/>
          <p14:tracePt t="19776" x="2176463" y="1395413"/>
          <p14:tracePt t="19778" x="2160588" y="1403350"/>
          <p14:tracePt t="19781" x="2152650" y="1403350"/>
          <p14:tracePt t="19782" x="2128838" y="1403350"/>
          <p14:tracePt t="19784" x="2112963" y="1403350"/>
          <p14:tracePt t="19786" x="2105025" y="1403350"/>
          <p14:tracePt t="19788" x="2097088" y="1411288"/>
          <p14:tracePt t="19790" x="2081213" y="1411288"/>
          <p14:tracePt t="19792" x="2057400" y="1411288"/>
          <p14:tracePt t="19795" x="2049463" y="1419225"/>
          <p14:tracePt t="19796" x="2033588" y="1419225"/>
          <p14:tracePt t="19798" x="2025650" y="1419225"/>
          <p14:tracePt t="19800" x="2009775" y="1419225"/>
          <p14:tracePt t="19802" x="1993900" y="1419225"/>
          <p14:tracePt t="19804" x="1985963" y="1427163"/>
          <p14:tracePt t="19806" x="1970088" y="1427163"/>
          <p14:tracePt t="19809" x="1954213" y="1427163"/>
          <p14:tracePt t="19810" x="1946275" y="1435100"/>
          <p14:tracePt t="19812" x="1938338" y="1435100"/>
          <p14:tracePt t="19814" x="1922463" y="1435100"/>
          <p14:tracePt t="19816" x="1912938" y="1435100"/>
          <p14:tracePt t="19818" x="1905000" y="1435100"/>
          <p14:tracePt t="19820" x="1889125" y="1435100"/>
          <p14:tracePt t="19824" x="1881188" y="1435100"/>
          <p14:tracePt t="19827" x="1873250" y="1435100"/>
          <p14:tracePt t="19830" x="1857375" y="1443038"/>
          <p14:tracePt t="19834" x="1849438" y="1443038"/>
          <p14:tracePt t="19839" x="1841500" y="1443038"/>
          <p14:tracePt t="19840" x="1833563" y="1443038"/>
          <p14:tracePt t="19846" x="1825625" y="1443038"/>
          <p14:tracePt t="19854" x="1817688" y="1443038"/>
          <p14:tracePt t="19920" x="1825625" y="1443038"/>
          <p14:tracePt t="19925" x="1833563" y="1443038"/>
          <p14:tracePt t="19926" x="1841500" y="1443038"/>
          <p14:tracePt t="19931" x="1849438" y="1443038"/>
          <p14:tracePt t="19933" x="1857375" y="1443038"/>
          <p14:tracePt t="19934" x="1865313" y="1443038"/>
          <p14:tracePt t="19938" x="1873250" y="1443038"/>
          <p14:tracePt t="19943" x="1881188" y="1443038"/>
          <p14:tracePt t="19944" x="1889125" y="1443038"/>
          <p14:tracePt t="19948" x="1897063" y="1443038"/>
          <p14:tracePt t="19950" x="1905000" y="1435100"/>
          <p14:tracePt t="19955" x="1922463" y="1435100"/>
          <p14:tracePt t="19958" x="1930400" y="1435100"/>
          <p14:tracePt t="19962" x="1938338" y="1435100"/>
          <p14:tracePt t="19966" x="1946275" y="1427163"/>
          <p14:tracePt t="19969" x="1954213" y="1427163"/>
          <p14:tracePt t="19972" x="1962150" y="1427163"/>
          <p14:tracePt t="19976" x="1970088" y="1427163"/>
          <p14:tracePt t="19980" x="1978025" y="1427163"/>
          <p14:tracePt t="19985" x="1985963" y="1427163"/>
          <p14:tracePt t="19991" x="1993900" y="1427163"/>
          <p14:tracePt t="20001" x="2001838" y="1427163"/>
          <p14:tracePt t="20015" x="2009775" y="1427163"/>
          <p14:tracePt t="20041" x="2017713" y="1427163"/>
          <p14:tracePt t="20047" x="2025650" y="1427163"/>
          <p14:tracePt t="20051" x="2033588" y="1427163"/>
          <p14:tracePt t="20056" x="2041525" y="1427163"/>
          <p14:tracePt t="20058" x="2049463" y="1427163"/>
          <p14:tracePt t="20062" x="2057400" y="1427163"/>
          <p14:tracePt t="20067" x="2065338" y="1427163"/>
          <p14:tracePt t="20073" x="2073275" y="1427163"/>
          <p14:tracePt t="20075" x="2081213" y="1427163"/>
          <p14:tracePt t="20079" x="2089150" y="1427163"/>
          <p14:tracePt t="20085" x="2097088" y="1427163"/>
          <p14:tracePt t="20089" x="2105025" y="1427163"/>
          <p14:tracePt t="20090" x="2112963" y="1427163"/>
          <p14:tracePt t="20094" x="2120900" y="1427163"/>
          <p14:tracePt t="20098" x="2128838" y="1427163"/>
          <p14:tracePt t="20103" x="2136775" y="1427163"/>
          <p14:tracePt t="20104" x="2144713" y="1427163"/>
          <p14:tracePt t="20107" x="2152650" y="1427163"/>
          <p14:tracePt t="20110" x="2168525" y="1427163"/>
          <p14:tracePt t="20115" x="2176463" y="1427163"/>
          <p14:tracePt t="20117" x="2184400" y="1427163"/>
          <p14:tracePt t="20121" x="2192338" y="1427163"/>
          <p14:tracePt t="20123" x="2200275" y="1427163"/>
          <p14:tracePt t="20126" x="2208213" y="1427163"/>
          <p14:tracePt t="20128" x="2216150" y="1427163"/>
          <p14:tracePt t="20133" x="2224088" y="1427163"/>
          <p14:tracePt t="20136" x="2232025" y="1427163"/>
          <p14:tracePt t="20142" x="2239963" y="1427163"/>
          <p14:tracePt t="20149" x="2247900" y="1427163"/>
          <p14:tracePt t="20157" x="2255838" y="1427163"/>
          <p14:tracePt t="20158" x="2265363" y="1427163"/>
          <p14:tracePt t="20165" x="2273300" y="1427163"/>
          <p14:tracePt t="20170" x="2281238" y="1427163"/>
          <p14:tracePt t="20177" x="2289175" y="1427163"/>
          <p14:tracePt t="20181" x="2297113" y="1427163"/>
          <p14:tracePt t="20185" x="2305050" y="1427163"/>
          <p14:tracePt t="20188" x="2312988" y="1427163"/>
          <p14:tracePt t="20193" x="2320925" y="1427163"/>
          <p14:tracePt t="20197" x="2336800" y="1427163"/>
          <p14:tracePt t="20201" x="2344738" y="1427163"/>
          <p14:tracePt t="20204" x="2352675" y="1427163"/>
          <p14:tracePt t="20211" x="2360613" y="1427163"/>
          <p14:tracePt t="20212" x="2368550" y="1427163"/>
          <p14:tracePt t="20216" x="2376488" y="1427163"/>
          <p14:tracePt t="20223" x="2384425" y="1427163"/>
          <p14:tracePt t="20226" x="2392363" y="1427163"/>
          <p14:tracePt t="20228" x="2400300" y="1427163"/>
          <p14:tracePt t="20232" x="2408238" y="1427163"/>
          <p14:tracePt t="20236" x="2416175" y="1427163"/>
          <p14:tracePt t="20240" x="2424113" y="1427163"/>
          <p14:tracePt t="20242" x="2432050" y="1419225"/>
          <p14:tracePt t="20246" x="2439988" y="1419225"/>
          <p14:tracePt t="20250" x="2447925" y="1419225"/>
          <p14:tracePt t="20254" x="2455863" y="1419225"/>
          <p14:tracePt t="20258" x="2463800" y="1419225"/>
          <p14:tracePt t="20260" x="2471738" y="1419225"/>
          <p14:tracePt t="20267" x="2479675" y="1419225"/>
          <p14:tracePt t="20274" x="2487613" y="1419225"/>
          <p14:tracePt t="20283" x="2495550" y="1419225"/>
          <p14:tracePt t="20286" x="2503488" y="1419225"/>
          <p14:tracePt t="20293" x="2511425" y="1419225"/>
          <p14:tracePt t="20301" x="2519363" y="1419225"/>
          <p14:tracePt t="20307" x="2527300" y="1419225"/>
          <p14:tracePt t="20313" x="2535238" y="1419225"/>
          <p14:tracePt t="20321" x="2543175" y="1419225"/>
          <p14:tracePt t="20331" x="2551113" y="1419225"/>
          <p14:tracePt t="20341" x="2559050" y="1419225"/>
          <p14:tracePt t="20343" x="2566988" y="1419225"/>
          <p14:tracePt t="20350" x="2574925" y="1419225"/>
          <p14:tracePt t="20354" x="2582863" y="1419225"/>
          <p14:tracePt t="20361" x="2590800" y="1419225"/>
          <p14:tracePt t="20362" x="2598738" y="1419225"/>
          <p14:tracePt t="20369" x="2606675" y="1419225"/>
          <p14:tracePt t="20374" x="2616200" y="1419225"/>
          <p14:tracePt t="20376" x="2616200" y="1411288"/>
          <p14:tracePt t="20378" x="2624138" y="1411288"/>
          <p14:tracePt t="20382" x="2632075" y="1411288"/>
          <p14:tracePt t="20388" x="2640013" y="1411288"/>
          <p14:tracePt t="20397" x="2647950" y="1411288"/>
          <p14:tracePt t="20403" x="2655888" y="1411288"/>
          <p14:tracePt t="20406" x="2663825" y="1411288"/>
          <p14:tracePt t="20413" x="2671763" y="1411288"/>
          <p14:tracePt t="20417" x="2679700" y="1403350"/>
          <p14:tracePt t="20423" x="2687638" y="1403350"/>
          <p14:tracePt t="20424" x="2695575" y="1403350"/>
          <p14:tracePt t="20429" x="2703513" y="1403350"/>
          <p14:tracePt t="20432" x="2711450" y="1403350"/>
          <p14:tracePt t="20437" x="2719388" y="1403350"/>
          <p14:tracePt t="20441" x="2727325" y="1403350"/>
          <p14:tracePt t="20444" x="2735263" y="1403350"/>
          <p14:tracePt t="20446" x="2735263" y="1395413"/>
          <p14:tracePt t="20448" x="2743200" y="1395413"/>
          <p14:tracePt t="20450" x="2751138" y="1395413"/>
          <p14:tracePt t="20452" x="2759075" y="1395413"/>
          <p14:tracePt t="20457" x="2767013" y="1395413"/>
          <p14:tracePt t="20460" x="2774950" y="1395413"/>
          <p14:tracePt t="20465" x="2790825" y="1395413"/>
          <p14:tracePt t="20469" x="2798763" y="1395413"/>
          <p14:tracePt t="20470" x="2806700" y="1395413"/>
          <p14:tracePt t="20472" x="2814638" y="1395413"/>
          <p14:tracePt t="20475" x="2822575" y="1395413"/>
          <p14:tracePt t="20478" x="2838450" y="1395413"/>
          <p14:tracePt t="20482" x="2846388" y="1395413"/>
          <p14:tracePt t="20484" x="2862263" y="1395413"/>
          <p14:tracePt t="20489" x="2870200" y="1395413"/>
          <p14:tracePt t="20490" x="2886075" y="1395413"/>
          <p14:tracePt t="20494" x="2894013" y="1395413"/>
          <p14:tracePt t="20498" x="2909888" y="1395413"/>
          <p14:tracePt t="20503" x="2917825" y="1395413"/>
          <p14:tracePt t="20506" x="2925763" y="1395413"/>
          <p14:tracePt t="20508" x="2933700" y="1395413"/>
          <p14:tracePt t="20512" x="2941638" y="1395413"/>
          <p14:tracePt t="20517" x="2949575" y="1395413"/>
          <p14:tracePt t="20520" x="2957513" y="1395413"/>
          <p14:tracePt t="20522" x="2967038" y="1395413"/>
          <p14:tracePt t="20526" x="2974975" y="1395413"/>
          <p14:tracePt t="20531" x="2982913" y="1395413"/>
          <p14:tracePt t="20532" x="2990850" y="1395413"/>
          <p14:tracePt t="20534" x="2998788" y="1395413"/>
          <p14:tracePt t="20538" x="3006725" y="1395413"/>
          <p14:tracePt t="20540" x="3014663" y="1395413"/>
          <p14:tracePt t="20542" x="3022600" y="1395413"/>
          <p14:tracePt t="20544" x="3030538" y="1395413"/>
          <p14:tracePt t="20548" x="3046413" y="1395413"/>
          <p14:tracePt t="20552" x="3054350" y="1395413"/>
          <p14:tracePt t="20554" x="3062288" y="1395413"/>
          <p14:tracePt t="20558" x="3078163" y="1395413"/>
          <p14:tracePt t="20562" x="3094038" y="1395413"/>
          <p14:tracePt t="20566" x="3101975" y="1395413"/>
          <p14:tracePt t="20568" x="3109913" y="1395413"/>
          <p14:tracePt t="20570" x="3117850" y="1395413"/>
          <p14:tracePt t="20572" x="3125788" y="1395413"/>
          <p14:tracePt t="20576" x="3133725" y="1395413"/>
          <p14:tracePt t="20578" x="3141663" y="1395413"/>
          <p14:tracePt t="20580" x="3149600" y="1395413"/>
          <p14:tracePt t="20582" x="3157538" y="1395413"/>
          <p14:tracePt t="20586" x="3165475" y="1395413"/>
          <p14:tracePt t="20588" x="3173413" y="1395413"/>
          <p14:tracePt t="20590" x="3181350" y="1387475"/>
          <p14:tracePt t="20594" x="3189288" y="1387475"/>
          <p14:tracePt t="20598" x="3197225" y="1387475"/>
          <p14:tracePt t="20600" x="3205163" y="1387475"/>
          <p14:tracePt t="20602" x="3213100" y="1387475"/>
          <p14:tracePt t="20607" x="3221038" y="1387475"/>
          <p14:tracePt t="20608" x="3228975" y="1387475"/>
          <p14:tracePt t="20610" x="3228975" y="1379538"/>
          <p14:tracePt t="20612" x="3236913" y="1379538"/>
          <p14:tracePt t="20616" x="3244850" y="1379538"/>
          <p14:tracePt t="20621" x="3252788" y="1379538"/>
          <p14:tracePt t="20622" x="3260725" y="1379538"/>
          <p14:tracePt t="20626" x="3268663" y="1379538"/>
          <p14:tracePt t="20628" x="3276600" y="1379538"/>
          <p14:tracePt t="20635" x="3284538" y="1379538"/>
          <p14:tracePt t="20636" x="3292475" y="1379538"/>
          <p14:tracePt t="20642" x="3300413" y="1379538"/>
          <p14:tracePt t="20649" x="3308350" y="1379538"/>
          <p14:tracePt t="20656" x="3317875" y="1379538"/>
          <p14:tracePt t="20665" x="3325813" y="1379538"/>
          <p14:tracePt t="20681" x="3333750" y="1379538"/>
          <p14:tracePt t="20689" x="3341688" y="1379538"/>
          <p14:tracePt t="20695" x="3349625" y="1379538"/>
          <p14:tracePt t="20697" x="3357563" y="1379538"/>
          <p14:tracePt t="20703" x="3365500" y="1379538"/>
          <p14:tracePt t="20706" x="3373438" y="1379538"/>
          <p14:tracePt t="20711" x="3381375" y="1379538"/>
          <p14:tracePt t="20712" x="3389313" y="1379538"/>
          <p14:tracePt t="20716" x="3397250" y="1379538"/>
          <p14:tracePt t="20719" x="3405188" y="1379538"/>
          <p14:tracePt t="20722" x="3413125" y="1379538"/>
          <p14:tracePt t="20724" x="3421063" y="1379538"/>
          <p14:tracePt t="20728" x="3429000" y="1379538"/>
          <p14:tracePt t="20732" x="3436938" y="1379538"/>
          <p14:tracePt t="20736" x="3444875" y="1379538"/>
          <p14:tracePt t="20740" x="3452813" y="1379538"/>
          <p14:tracePt t="20742" x="3460750" y="1379538"/>
          <p14:tracePt t="20746" x="3468688" y="1379538"/>
          <p14:tracePt t="20750" x="3484563" y="1379538"/>
          <p14:tracePt t="20755" x="3492500" y="1379538"/>
          <p14:tracePt t="20756" x="3492500" y="1387475"/>
          <p14:tracePt t="20758" x="3500438" y="1387475"/>
          <p14:tracePt t="20760" x="3508375" y="1387475"/>
          <p14:tracePt t="20764" x="3516313" y="1387475"/>
          <p14:tracePt t="20767" x="3516313" y="1395413"/>
          <p14:tracePt t="20768" x="3524250" y="1395413"/>
          <p14:tracePt t="20772" x="3532188" y="1395413"/>
          <p14:tracePt t="20777" x="3540125" y="1395413"/>
          <p14:tracePt t="20782" x="3548063" y="1395413"/>
          <p14:tracePt t="20791" x="3556000" y="1395413"/>
          <p14:tracePt t="20824" x="3563938" y="1395413"/>
          <p14:tracePt t="20836" x="3571875" y="1395413"/>
          <p14:tracePt t="20858" x="3579813" y="1395413"/>
          <p14:tracePt t="20863" x="3587750" y="1395413"/>
          <p14:tracePt t="20869" x="3595688" y="1395413"/>
          <p14:tracePt t="20871" x="3603625" y="1395413"/>
          <p14:tracePt t="20875" x="3611563" y="1395413"/>
          <p14:tracePt t="20878" x="3619500" y="1395413"/>
          <p14:tracePt t="20883" x="3627438" y="1395413"/>
          <p14:tracePt t="20885" x="3635375" y="1395413"/>
          <p14:tracePt t="20886" x="3635375" y="1403350"/>
          <p14:tracePt t="20888" x="3643313" y="1403350"/>
          <p14:tracePt t="20893" x="3651250" y="1403350"/>
          <p14:tracePt t="20895" x="3660775" y="1403350"/>
          <p14:tracePt t="20896" x="3668713" y="1403350"/>
          <p14:tracePt t="20899" x="3676650" y="1403350"/>
          <p14:tracePt t="20902" x="3692525" y="1403350"/>
          <p14:tracePt t="20906" x="3700463" y="1403350"/>
          <p14:tracePt t="20910" x="3708400" y="1403350"/>
          <p14:tracePt t="20913" x="3716338" y="1403350"/>
          <p14:tracePt t="20914" x="3724275" y="1403350"/>
          <p14:tracePt t="20918" x="3732213" y="1403350"/>
          <p14:tracePt t="20922" x="3740150" y="1403350"/>
          <p14:tracePt t="20926" x="3748088" y="1403350"/>
          <p14:tracePt t="20928" x="3756025" y="1403350"/>
          <p14:tracePt t="20934" x="3763963" y="1403350"/>
          <p14:tracePt t="20938" x="3771900" y="1403350"/>
          <p14:tracePt t="20944" x="3779838" y="1403350"/>
          <p14:tracePt t="20948" x="3787775" y="1403350"/>
          <p14:tracePt t="20954" x="3795713" y="1403350"/>
          <p14:tracePt t="20961" x="3803650" y="1403350"/>
          <p14:tracePt t="20962" x="3803650" y="1411288"/>
          <p14:tracePt t="20971" x="3811588" y="1411288"/>
          <p14:tracePt t="20977" x="3819525" y="1411288"/>
          <p14:tracePt t="20989" x="3827463" y="1411288"/>
          <p14:tracePt t="21001" x="3835400" y="1411288"/>
          <p14:tracePt t="21007" x="3843338" y="1411288"/>
          <p14:tracePt t="21011" x="3851275" y="1411288"/>
          <p14:tracePt t="21015" x="3859213" y="1411288"/>
          <p14:tracePt t="21018" x="3867150" y="1419225"/>
          <p14:tracePt t="21022" x="3875088" y="1419225"/>
          <p14:tracePt t="21027" x="3883025" y="1419225"/>
          <p14:tracePt t="21031" x="3890963" y="1419225"/>
          <p14:tracePt t="21032" x="3890963" y="1427163"/>
          <p14:tracePt t="21034" x="3898900" y="1427163"/>
          <p14:tracePt t="21038" x="3906838" y="1427163"/>
          <p14:tracePt t="21040" x="3914775" y="1427163"/>
          <p14:tracePt t="21047" x="3922713" y="1427163"/>
          <p14:tracePt t="21051" x="3930650" y="1427163"/>
          <p14:tracePt t="21054" x="3938588" y="1427163"/>
          <p14:tracePt t="21056" x="3946525" y="1427163"/>
          <p14:tracePt t="21061" x="3954463" y="1427163"/>
          <p14:tracePt t="21065" x="3962400" y="1427163"/>
          <p14:tracePt t="21070" x="3970338" y="1427163"/>
          <p14:tracePt t="21072" x="3978275" y="1427163"/>
          <p14:tracePt t="21082" x="3986213" y="1427163"/>
          <p14:tracePt t="21097" x="3994150" y="1427163"/>
          <p14:tracePt t="21105" x="4002088" y="1427163"/>
          <p14:tracePt t="21109" x="4011613" y="1427163"/>
          <p14:tracePt t="21115" x="4019550" y="1427163"/>
          <p14:tracePt t="21121" x="4027488" y="1427163"/>
          <p14:tracePt t="21128" x="4035425" y="1427163"/>
          <p14:tracePt t="21133" x="4043363" y="1427163"/>
          <p14:tracePt t="21143" x="4051300" y="1427163"/>
          <p14:tracePt t="21153" x="4059238" y="1427163"/>
          <p14:tracePt t="21158" x="4067175" y="1427163"/>
          <p14:tracePt t="21162" x="4075113" y="1427163"/>
          <p14:tracePt t="21167" x="4083050" y="1427163"/>
          <p14:tracePt t="21170" x="4090988" y="1427163"/>
          <p14:tracePt t="21179" x="4098925" y="1427163"/>
          <p14:tracePt t="21199" x="4106863" y="1427163"/>
          <p14:tracePt t="21228" x="4114800" y="1427163"/>
          <p14:tracePt t="21253" x="4122738" y="1427163"/>
          <p14:tracePt t="21259" x="4130675" y="1427163"/>
          <p14:tracePt t="21265" x="4138613" y="1427163"/>
          <p14:tracePt t="21266" x="4146550" y="1427163"/>
          <p14:tracePt t="21270" x="4154488" y="1427163"/>
          <p14:tracePt t="21274" x="4162425" y="1427163"/>
          <p14:tracePt t="21281" x="4170363" y="1427163"/>
          <p14:tracePt t="21282" x="4178300" y="1427163"/>
          <p14:tracePt t="21288" x="4186238" y="1427163"/>
          <p14:tracePt t="21295" x="4194175" y="1427163"/>
          <p14:tracePt t="21301" x="4202113" y="1427163"/>
          <p14:tracePt t="21302" x="4210050" y="1427163"/>
          <p14:tracePt t="21307" x="4217988" y="1427163"/>
          <p14:tracePt t="21311" x="4225925" y="1427163"/>
          <p14:tracePt t="21315" x="4233863" y="1427163"/>
          <p14:tracePt t="21316" x="4241800" y="1427163"/>
          <p14:tracePt t="21322" x="4249738" y="1427163"/>
          <p14:tracePt t="21327" x="4257675" y="1427163"/>
          <p14:tracePt t="21332" x="4265613" y="1427163"/>
          <p14:tracePt t="21334" x="4273550" y="1427163"/>
          <p14:tracePt t="21340" x="4281488" y="1427163"/>
          <p14:tracePt t="21344" x="4289425" y="1427163"/>
          <p14:tracePt t="21351" x="4297363" y="1427163"/>
          <p14:tracePt t="21353" x="4305300" y="1427163"/>
          <p14:tracePt t="21357" x="4313238" y="1427163"/>
          <p14:tracePt t="21361" x="4321175" y="1427163"/>
          <p14:tracePt t="21365" x="4329113" y="1427163"/>
          <p14:tracePt t="21372" x="4337050" y="1427163"/>
          <p14:tracePt t="21373" x="4344988" y="1427163"/>
          <p14:tracePt t="21378" x="4352925" y="1427163"/>
          <p14:tracePt t="21385" x="4362450" y="1427163"/>
          <p14:tracePt t="21393" x="4370388" y="1427163"/>
          <p14:tracePt t="21397" x="4378325" y="1427163"/>
          <p14:tracePt t="21403" x="4386263" y="1427163"/>
          <p14:tracePt t="21411" x="4394200" y="1427163"/>
          <p14:tracePt t="21419" x="4402138" y="1427163"/>
          <p14:tracePt t="21423" x="4410075" y="1427163"/>
          <p14:tracePt t="21433" x="4418013" y="1427163"/>
          <p14:tracePt t="21445" x="4425950" y="1427163"/>
          <p14:tracePt t="21453" x="4433888" y="1427163"/>
          <p14:tracePt t="21459" x="4441825" y="1427163"/>
          <p14:tracePt t="21471" x="4449763" y="1427163"/>
          <p14:tracePt t="21481" x="4457700" y="1427163"/>
          <p14:tracePt t="21489" x="4465638" y="1427163"/>
          <p14:tracePt t="21491" x="4473575" y="1427163"/>
          <p14:tracePt t="21496" x="4481513" y="1427163"/>
          <p14:tracePt t="21502" x="4489450" y="1427163"/>
          <p14:tracePt t="21509" x="4497388" y="1427163"/>
          <p14:tracePt t="21513" x="4505325" y="1427163"/>
          <p14:tracePt t="21521" x="4513263" y="1427163"/>
          <p14:tracePt t="21528" x="4521200" y="1427163"/>
          <p14:tracePt t="21535" x="4529138" y="1427163"/>
          <p14:tracePt t="21539" x="4537075" y="1427163"/>
          <p14:tracePt t="21545" x="4545013" y="1427163"/>
          <p14:tracePt t="21550" x="4552950" y="1427163"/>
          <p14:tracePt t="21557" x="4560888" y="1427163"/>
          <p14:tracePt t="21561" x="4568825" y="1427163"/>
          <p14:tracePt t="21562" x="4576763" y="1427163"/>
          <p14:tracePt t="21568" x="4584700" y="1427163"/>
          <p14:tracePt t="21573" x="4592638" y="1427163"/>
          <p14:tracePt t="21574" x="4592638" y="1435100"/>
          <p14:tracePt t="21576" x="4600575" y="1435100"/>
          <p14:tracePt t="21579" x="4608513" y="1435100"/>
          <p14:tracePt t="21582" x="4616450" y="1435100"/>
          <p14:tracePt t="21587" x="4624388" y="1435100"/>
          <p14:tracePt t="21590" x="4632325" y="1435100"/>
          <p14:tracePt t="21593" x="4640263" y="1435100"/>
          <p14:tracePt t="21596" x="4648200" y="1435100"/>
          <p14:tracePt t="21602" x="4656138" y="1435100"/>
          <p14:tracePt t="21607" x="4664075" y="1435100"/>
          <p14:tracePt t="21608" x="4672013" y="1435100"/>
          <p14:tracePt t="21612" x="4679950" y="1435100"/>
          <p14:tracePt t="21617" x="4687888" y="1435100"/>
          <p14:tracePt t="21621" x="4695825" y="1435100"/>
          <p14:tracePt t="21622" x="4705350" y="1435100"/>
          <p14:tracePt t="21624" x="4713288" y="1435100"/>
          <p14:tracePt t="21628" x="4721225" y="1435100"/>
          <p14:tracePt t="21633" x="4729163" y="1435100"/>
          <p14:tracePt t="21635" x="4737100" y="1435100"/>
          <p14:tracePt t="21638" x="4745038" y="1435100"/>
          <p14:tracePt t="21642" x="4752975" y="1435100"/>
          <p14:tracePt t="21646" x="4760913" y="1435100"/>
          <p14:tracePt t="21648" x="4768850" y="1435100"/>
          <p14:tracePt t="21652" x="4776788" y="1435100"/>
          <p14:tracePt t="21656" x="4784725" y="1435100"/>
          <p14:tracePt t="21662" x="4792663" y="1435100"/>
          <p14:tracePt t="21664" x="4800600" y="1435100"/>
          <p14:tracePt t="21668" x="4808538" y="1435100"/>
          <p14:tracePt t="21672" x="4816475" y="1435100"/>
          <p14:tracePt t="21679" x="4824413" y="1435100"/>
          <p14:tracePt t="21683" x="4832350" y="1435100"/>
          <p14:tracePt t="21686" x="4840288" y="1435100"/>
          <p14:tracePt t="21695" x="4848225" y="1435100"/>
          <p14:tracePt t="21701" x="4856163" y="1435100"/>
          <p14:tracePt t="21703" x="4864100" y="1435100"/>
          <p14:tracePt t="21711" x="4872038" y="1435100"/>
          <p14:tracePt t="21845" x="4879975" y="1435100"/>
          <p14:tracePt t="21858" x="4887913" y="1435100"/>
          <p14:tracePt t="21860" x="4895850" y="1435100"/>
          <p14:tracePt t="21865" x="4903788" y="1435100"/>
          <p14:tracePt t="21868" x="4911725" y="1435100"/>
          <p14:tracePt t="21874" x="4919663" y="1435100"/>
          <p14:tracePt t="21876" x="4927600" y="1435100"/>
          <p14:tracePt t="21885" x="4935538" y="1435100"/>
          <p14:tracePt t="21888" x="4943475" y="1435100"/>
          <p14:tracePt t="21895" x="4951413" y="1435100"/>
          <p14:tracePt t="21899" x="4959350" y="1435100"/>
          <p14:tracePt t="21900" x="4967288" y="1435100"/>
          <p14:tracePt t="21906" x="4975225" y="1435100"/>
          <p14:tracePt t="21910" x="4983163" y="1435100"/>
          <p14:tracePt t="21916" x="4991100" y="1435100"/>
          <p14:tracePt t="21919" x="4999038" y="1435100"/>
          <p14:tracePt t="21924" x="5006975" y="1435100"/>
          <p14:tracePt t="21929" x="5014913" y="1435100"/>
          <p14:tracePt t="21932" x="5022850" y="1435100"/>
          <p14:tracePt t="21934" x="5030788" y="1435100"/>
          <p14:tracePt t="21938" x="5038725" y="1435100"/>
          <p14:tracePt t="21943" x="5046663" y="1435100"/>
          <p14:tracePt t="21949" x="5056188" y="1435100"/>
          <p14:tracePt t="21950" x="5064125" y="1435100"/>
          <p14:tracePt t="21957" x="5072063" y="1435100"/>
          <p14:tracePt t="21967" x="5080000" y="1435100"/>
          <p14:tracePt t="21977" x="5087938" y="1435100"/>
          <p14:tracePt t="21982" x="5095875" y="1435100"/>
          <p14:tracePt t="21993" x="5103813" y="1435100"/>
          <p14:tracePt t="22000" x="5111750" y="1435100"/>
          <p14:tracePt t="22007" x="5119688" y="1435100"/>
          <p14:tracePt t="22010" x="5127625" y="1435100"/>
          <p14:tracePt t="22020" x="5135563" y="1435100"/>
          <p14:tracePt t="22031" x="5143500" y="1435100"/>
          <p14:tracePt t="22045" x="5151438" y="1435100"/>
          <p14:tracePt t="22048" x="5159375" y="1435100"/>
          <p14:tracePt t="22056" x="5167313" y="1435100"/>
          <p14:tracePt t="22065" x="5175250" y="1435100"/>
          <p14:tracePt t="22070" x="5183188" y="1435100"/>
          <p14:tracePt t="22072" x="5191125" y="1435100"/>
          <p14:tracePt t="22081" x="5199063" y="1435100"/>
          <p14:tracePt t="22085" x="5207000" y="1435100"/>
          <p14:tracePt t="22090" x="5214938" y="1435100"/>
          <p14:tracePt t="22095" x="5222875" y="1435100"/>
          <p14:tracePt t="22096" x="5230813" y="1435100"/>
          <p14:tracePt t="22098" x="5230813" y="1427163"/>
          <p14:tracePt t="22100" x="5238750" y="1427163"/>
          <p14:tracePt t="22104" x="5246688" y="1427163"/>
          <p14:tracePt t="22108" x="5254625" y="1427163"/>
          <p14:tracePt t="22110" x="5262563" y="1427163"/>
          <p14:tracePt t="22114" x="5270500" y="1427163"/>
          <p14:tracePt t="22118" x="5286375" y="1427163"/>
          <p14:tracePt t="22122" x="5294313" y="1427163"/>
          <p14:tracePt t="22124" x="5302250" y="1427163"/>
          <p14:tracePt t="22126" x="5310188" y="1427163"/>
          <p14:tracePt t="22128" x="5318125" y="1427163"/>
          <p14:tracePt t="22130" x="5326063" y="1427163"/>
          <p14:tracePt t="22135" x="5341938" y="1427163"/>
          <p14:tracePt t="22138" x="5349875" y="1427163"/>
          <p14:tracePt t="22140" x="5357813" y="1427163"/>
          <p14:tracePt t="22142" x="5365750" y="1427163"/>
          <p14:tracePt t="22144" x="5373688" y="1427163"/>
          <p14:tracePt t="22149" x="5389563" y="1427163"/>
          <p14:tracePt t="22152" x="5397500" y="1427163"/>
          <p14:tracePt t="22154" x="5414963" y="1427163"/>
          <p14:tracePt t="22158" x="5422900" y="1427163"/>
          <p14:tracePt t="22160" x="5430838" y="1427163"/>
          <p14:tracePt t="22162" x="5438775" y="1427163"/>
          <p14:tracePt t="22164" x="5446713" y="1427163"/>
          <p14:tracePt t="22166" x="5454650" y="1427163"/>
          <p14:tracePt t="22169" x="5462588" y="1427163"/>
          <p14:tracePt t="22170" x="5470525" y="1427163"/>
          <p14:tracePt t="22174" x="5486400" y="1427163"/>
          <p14:tracePt t="22178" x="5494338" y="1427163"/>
          <p14:tracePt t="22183" x="5510213" y="1427163"/>
          <p14:tracePt t="22186" x="5518150" y="1427163"/>
          <p14:tracePt t="22193" x="5526088" y="1427163"/>
          <p14:tracePt t="22197" x="5534025" y="1427163"/>
          <p14:tracePt t="22201" x="5541963" y="1427163"/>
          <p14:tracePt t="22207" x="5549900" y="1427163"/>
          <p14:tracePt t="22215" x="5557838" y="1427163"/>
          <p14:tracePt t="22451" x="5565775" y="1427163"/>
          <p14:tracePt t="22454" x="5573713" y="1427163"/>
          <p14:tracePt t="22455" x="5573713" y="1435100"/>
          <p14:tracePt t="22457" x="5581650" y="1435100"/>
          <p14:tracePt t="22459" x="5589588" y="1443038"/>
          <p14:tracePt t="22461" x="5597525" y="1450975"/>
          <p14:tracePt t="22462" x="5613400" y="1450975"/>
          <p14:tracePt t="22464" x="5621338" y="1450975"/>
          <p14:tracePt t="22466" x="5629275" y="1458913"/>
          <p14:tracePt t="22468" x="5645150" y="1466850"/>
          <p14:tracePt t="22471" x="5661025" y="1466850"/>
          <p14:tracePt t="22472" x="5668963" y="1474788"/>
          <p14:tracePt t="22475" x="5676900" y="1474788"/>
          <p14:tracePt t="22476" x="5700713" y="1482725"/>
          <p14:tracePt t="22478" x="5708650" y="1482725"/>
          <p14:tracePt t="22480" x="5724525" y="1490663"/>
          <p14:tracePt t="22482" x="5732463" y="1490663"/>
          <p14:tracePt t="22484" x="5749925" y="1490663"/>
          <p14:tracePt t="22486" x="5765800" y="1490663"/>
          <p14:tracePt t="22489" x="5773738" y="1490663"/>
          <p14:tracePt t="22490" x="5789613" y="1490663"/>
          <p14:tracePt t="22492" x="5805488" y="1490663"/>
          <p14:tracePt t="22494" x="5821363" y="1490663"/>
          <p14:tracePt t="22496" x="5837238" y="1490663"/>
          <p14:tracePt t="22498" x="5845175" y="1490663"/>
          <p14:tracePt t="22500" x="5868988" y="1490663"/>
          <p14:tracePt t="22503" x="5876925" y="1490663"/>
          <p14:tracePt t="22504" x="5900738" y="1498600"/>
          <p14:tracePt t="22506" x="5916613" y="1498600"/>
          <p14:tracePt t="22508" x="5932488" y="1498600"/>
          <p14:tracePt t="22510" x="5940425" y="1498600"/>
          <p14:tracePt t="22512" x="5956300" y="1498600"/>
          <p14:tracePt t="22514" x="5972175" y="1498600"/>
          <p14:tracePt t="22517" x="5988050" y="1498600"/>
          <p14:tracePt t="22518" x="5995988" y="1498600"/>
          <p14:tracePt t="22520" x="6011863" y="1498600"/>
          <p14:tracePt t="22522" x="6019800" y="1498600"/>
          <p14:tracePt t="22524" x="6035675" y="1498600"/>
          <p14:tracePt t="22526" x="6043613" y="1498600"/>
          <p14:tracePt t="22528" x="6051550" y="1498600"/>
          <p14:tracePt t="22531" x="6067425" y="1498600"/>
          <p14:tracePt t="22533" x="6075363" y="1498600"/>
          <p14:tracePt t="22534" x="6083300" y="1498600"/>
          <p14:tracePt t="22536" x="6091238" y="1498600"/>
          <p14:tracePt t="22538" x="6100763" y="1498600"/>
          <p14:tracePt t="22540" x="6108700" y="1498600"/>
          <p14:tracePt t="22542" x="6108700" y="1490663"/>
          <p14:tracePt t="22544" x="6116638" y="1490663"/>
          <p14:tracePt t="22546" x="6132513" y="1490663"/>
          <p14:tracePt t="22550" x="6140450" y="1490663"/>
          <p14:tracePt t="22552" x="6148388" y="1490663"/>
          <p14:tracePt t="22554" x="6156325" y="1482725"/>
          <p14:tracePt t="22559" x="6164263" y="1482725"/>
          <p14:tracePt t="22562" x="6172200" y="1474788"/>
          <p14:tracePt t="22568" x="6180138" y="1474788"/>
          <p14:tracePt t="22573" x="6188075" y="1474788"/>
          <p14:tracePt t="22579" x="6196013" y="1474788"/>
          <p14:tracePt t="22582" x="6203950" y="1474788"/>
          <p14:tracePt t="22587" x="6211888" y="1466850"/>
          <p14:tracePt t="22588" x="6219825" y="1466850"/>
          <p14:tracePt t="22590" x="6227763" y="1466850"/>
          <p14:tracePt t="22594" x="6235700" y="1466850"/>
          <p14:tracePt t="22596" x="6243638" y="1466850"/>
          <p14:tracePt t="22598" x="6251575" y="1458913"/>
          <p14:tracePt t="22600" x="6259513" y="1458913"/>
          <p14:tracePt t="22604" x="6275388" y="1450975"/>
          <p14:tracePt t="22608" x="6283325" y="1450975"/>
          <p14:tracePt t="22610" x="6291263" y="1450975"/>
          <p14:tracePt t="22612" x="6299200" y="1450975"/>
          <p14:tracePt t="22617" x="6307138" y="1450975"/>
          <p14:tracePt t="22621" x="6315075" y="1450975"/>
          <p14:tracePt t="22624" x="6323013" y="1443038"/>
          <p14:tracePt t="22626" x="6330950" y="1443038"/>
          <p14:tracePt t="22632" x="6338888" y="1443038"/>
          <p14:tracePt t="22640" x="6346825" y="1443038"/>
          <p14:tracePt t="22646" x="6354763" y="1443038"/>
          <p14:tracePt t="22650" x="6362700" y="1443038"/>
          <p14:tracePt t="22656" x="6370638" y="1443038"/>
          <p14:tracePt t="22660" x="6378575" y="1435100"/>
          <p14:tracePt t="22665" x="6386513" y="1435100"/>
          <p14:tracePt t="22666" x="6394450" y="1435100"/>
          <p14:tracePt t="22672" x="6402388" y="1435100"/>
          <p14:tracePt t="22677" x="6410325" y="1435100"/>
          <p14:tracePt t="22684" x="6418263" y="1435100"/>
          <p14:tracePt t="22684" x="6426200" y="1435100"/>
          <p14:tracePt t="22691" x="6434138" y="1435100"/>
          <p14:tracePt t="22695" x="6442075" y="1435100"/>
          <p14:tracePt t="22699" x="6451600" y="1435100"/>
          <p14:tracePt t="22701" x="6459538" y="1435100"/>
          <p14:tracePt t="22704" x="6467475" y="1435100"/>
          <p14:tracePt t="22707" x="6475413" y="1435100"/>
          <p14:tracePt t="22711" x="6483350" y="1435100"/>
          <p14:tracePt t="22713" x="6491288" y="1427163"/>
          <p14:tracePt t="22714" x="6499225" y="1427163"/>
          <p14:tracePt t="22716" x="6507163" y="1427163"/>
          <p14:tracePt t="22718" x="6515100" y="1427163"/>
          <p14:tracePt t="22722" x="6523038" y="1427163"/>
          <p14:tracePt t="22725" x="6530975" y="1419225"/>
          <p14:tracePt t="22726" x="6538913" y="1419225"/>
          <p14:tracePt t="22728" x="6546850" y="1419225"/>
          <p14:tracePt t="22732" x="6554788" y="1419225"/>
          <p14:tracePt t="22736" x="6570663" y="1419225"/>
          <p14:tracePt t="22742" x="6578600" y="1419225"/>
          <p14:tracePt t="22744" x="6578600" y="1411288"/>
          <p14:tracePt t="22748" x="6586538" y="1411288"/>
          <p14:tracePt t="22750" x="6594475" y="1411288"/>
          <p14:tracePt t="22758" x="6602413" y="1411288"/>
          <p14:tracePt t="22760" x="6602413" y="1403350"/>
          <p14:tracePt t="22764" x="6610350" y="1403350"/>
          <p14:tracePt t="22770" x="6618288" y="1403350"/>
          <p14:tracePt t="22774" x="6626225" y="1403350"/>
          <p14:tracePt t="22781" x="6634163" y="1403350"/>
          <p14:tracePt t="22791" x="6642100" y="1403350"/>
          <p14:tracePt t="22799" x="6650038" y="1403350"/>
          <p14:tracePt t="22805" x="6657975" y="1403350"/>
          <p14:tracePt t="22807" x="6665913" y="1403350"/>
          <p14:tracePt t="22813" x="6673850" y="1403350"/>
          <p14:tracePt t="22819" x="6681788" y="1403350"/>
          <p14:tracePt t="22823" x="6689725" y="1403350"/>
          <p14:tracePt t="22825" x="6697663" y="1403350"/>
          <p14:tracePt t="22830" x="6705600" y="1403350"/>
          <p14:tracePt t="22832" x="6713538" y="1403350"/>
          <p14:tracePt t="22834" x="6721475" y="1403350"/>
          <p14:tracePt t="22839" x="6729413" y="1403350"/>
          <p14:tracePt t="22840" x="6737350" y="1403350"/>
          <p14:tracePt t="22844" x="6753225" y="1403350"/>
          <p14:tracePt t="22846" x="6761163" y="1403350"/>
          <p14:tracePt t="22848" x="6769100" y="1403350"/>
          <p14:tracePt t="22852" x="6777038" y="1403350"/>
          <p14:tracePt t="22854" x="6784975" y="1403350"/>
          <p14:tracePt t="22858" x="6794500" y="1403350"/>
          <p14:tracePt t="22860" x="6802438" y="1395413"/>
          <p14:tracePt t="22862" x="6810375" y="1395413"/>
          <p14:tracePt t="22866" x="6818313" y="1395413"/>
          <p14:tracePt t="22871" x="6826250" y="1395413"/>
          <p14:tracePt t="22874" x="6834188" y="1395413"/>
          <p14:tracePt t="22878" x="6842125" y="1395413"/>
          <p14:tracePt t="22887" x="6850063" y="1395413"/>
          <p14:tracePt t="22899" x="6873875" y="1395413"/>
          <p14:tracePt t="22905" x="6881813" y="1395413"/>
          <p14:tracePt t="22913" x="6889750" y="1395413"/>
          <p14:tracePt t="22917" x="6897688" y="1395413"/>
          <p14:tracePt t="22949" x="6905625" y="1395413"/>
          <p14:tracePt t="22958" x="6905625" y="1387475"/>
          <p14:tracePt t="22962" x="6913563" y="1387475"/>
          <p14:tracePt t="22968" x="6921500" y="1387475"/>
          <p14:tracePt t="22970" x="6929438" y="1387475"/>
          <p14:tracePt t="22977" x="6937375" y="1387475"/>
          <p14:tracePt t="22980" x="6945313" y="1387475"/>
          <p14:tracePt t="22985" x="6953250" y="1387475"/>
          <p14:tracePt t="22986" x="6961188" y="1387475"/>
          <p14:tracePt t="22992" x="6969125" y="1387475"/>
          <p14:tracePt t="22996" x="6977063" y="1387475"/>
          <p14:tracePt t="23005" x="6985000" y="1387475"/>
          <p14:tracePt t="23008" x="6992938" y="1387475"/>
          <p14:tracePt t="23016" x="7000875" y="1387475"/>
          <p14:tracePt t="23027" x="7008813" y="1387475"/>
          <p14:tracePt t="23035" x="7016750" y="1387475"/>
          <p14:tracePt t="23038" x="7024688" y="1387475"/>
          <p14:tracePt t="23047" x="7032625" y="1387475"/>
          <p14:tracePt t="23055" x="7040563" y="1387475"/>
          <p14:tracePt t="23071" x="7048500" y="1387475"/>
          <p14:tracePt t="23077" x="7056438" y="1387475"/>
          <p14:tracePt t="23083" x="7064375" y="1387475"/>
          <p14:tracePt t="23086" x="7072313" y="1387475"/>
          <p14:tracePt t="23090" x="7080250" y="1387475"/>
          <p14:tracePt t="23093" x="7088188" y="1387475"/>
          <p14:tracePt t="23096" x="7096125" y="1387475"/>
          <p14:tracePt t="23100" x="7104063" y="1387475"/>
          <p14:tracePt t="23104" x="7112000" y="1387475"/>
          <p14:tracePt t="23109" x="7119938" y="1387475"/>
          <p14:tracePt t="23110" x="7127875" y="1387475"/>
          <p14:tracePt t="23114" x="7135813" y="1387475"/>
          <p14:tracePt t="23121" x="7145338" y="1387475"/>
          <p14:tracePt t="23125" x="7153275" y="1387475"/>
          <p14:tracePt t="23127" x="7161213" y="1387475"/>
          <p14:tracePt t="23130" x="7169150" y="1387475"/>
          <p14:tracePt t="23137" x="7177088" y="1387475"/>
          <p14:tracePt t="23142" x="7185025" y="1387475"/>
          <p14:tracePt t="23146" x="7192963" y="1387475"/>
          <p14:tracePt t="23151" x="7200900" y="1387475"/>
          <p14:tracePt t="23159" x="7208838" y="1387475"/>
          <p14:tracePt t="23160" x="7216775" y="1387475"/>
          <p14:tracePt t="23166" x="7224713" y="1387475"/>
          <p14:tracePt t="23172" x="7232650" y="1387475"/>
          <p14:tracePt t="23179" x="7240588" y="1387475"/>
          <p14:tracePt t="23185" x="7248525" y="1387475"/>
          <p14:tracePt t="23188" x="7256463" y="1387475"/>
          <p14:tracePt t="23194" x="7264400" y="1387475"/>
          <p14:tracePt t="23198" x="7272338" y="1387475"/>
          <p14:tracePt t="23204" x="7280275" y="1387475"/>
          <p14:tracePt t="23206" x="7288213" y="1387475"/>
          <p14:tracePt t="23212" x="7296150" y="1387475"/>
          <p14:tracePt t="23218" x="7304088" y="1387475"/>
          <p14:tracePt t="23222" x="7312025" y="1387475"/>
          <p14:tracePt t="23227" x="7319963" y="1387475"/>
          <p14:tracePt t="23230" x="7327900" y="1387475"/>
          <p14:tracePt t="23236" x="7335838" y="1387475"/>
          <p14:tracePt t="23242" x="7343775" y="1387475"/>
          <p14:tracePt t="23244" x="7351713" y="1387475"/>
          <p14:tracePt t="23250" x="7359650" y="1387475"/>
          <p14:tracePt t="23257" x="7367588" y="1387475"/>
          <p14:tracePt t="23262" x="7367588" y="1395413"/>
          <p14:tracePt t="23265" x="7375525" y="1395413"/>
          <p14:tracePt t="23269" x="7383463" y="1395413"/>
          <p14:tracePt t="23274" x="7391400" y="1395413"/>
          <p14:tracePt t="23278" x="7399338" y="1395413"/>
          <p14:tracePt t="23284" x="7407275" y="1403350"/>
          <p14:tracePt t="23287" x="7415213" y="1403350"/>
          <p14:tracePt t="23290" x="7423150" y="1403350"/>
          <p14:tracePt t="23297" x="7431088" y="1403350"/>
          <p14:tracePt t="23301" x="7439025" y="1403350"/>
          <p14:tracePt t="23302" x="7446963" y="1403350"/>
          <p14:tracePt t="23307" x="7454900" y="1403350"/>
          <p14:tracePt t="23311" x="7462838" y="1403350"/>
          <p14:tracePt t="23316" x="7470775" y="1403350"/>
          <p14:tracePt t="23318" x="7478713" y="1403350"/>
          <p14:tracePt t="23320" x="7486650" y="1403350"/>
          <p14:tracePt t="23324" x="7496175" y="1403350"/>
          <p14:tracePt t="23329" x="7512050" y="1403350"/>
          <p14:tracePt t="23332" x="7519988" y="1403350"/>
          <p14:tracePt t="23334" x="7527925" y="1403350"/>
          <p14:tracePt t="23336" x="7535863" y="1403350"/>
          <p14:tracePt t="23340" x="7543800" y="1403350"/>
          <p14:tracePt t="23343" x="7551738" y="1403350"/>
          <p14:tracePt t="23346" x="7567613" y="1403350"/>
          <p14:tracePt t="23350" x="7575550" y="1403350"/>
          <p14:tracePt t="23355" x="7583488" y="1403350"/>
          <p14:tracePt t="23357" x="7591425" y="1403350"/>
          <p14:tracePt t="23363" x="7599363" y="1403350"/>
          <p14:tracePt t="23369" x="7607300" y="1403350"/>
          <p14:tracePt t="23378" x="7615238" y="1403350"/>
          <p14:tracePt t="23450" x="7623175" y="1403350"/>
          <p14:tracePt t="23455" x="7631113" y="1403350"/>
          <p14:tracePt t="23465" x="7639050" y="1403350"/>
          <p14:tracePt t="23471" x="7646988" y="1403350"/>
          <p14:tracePt t="23477" x="7654925" y="1403350"/>
          <p14:tracePt t="23481" x="7662863" y="1403350"/>
          <p14:tracePt t="23487" x="7670800" y="1403350"/>
          <p14:tracePt t="23491" x="7678738" y="1403350"/>
          <p14:tracePt t="23496" x="7686675" y="1403350"/>
          <p14:tracePt t="23500" x="7694613" y="1403350"/>
          <p14:tracePt t="23542" x="7702550" y="1403350"/>
          <p14:tracePt t="23569" x="7710488" y="1403350"/>
          <p14:tracePt t="23575" x="7718425" y="1403350"/>
          <p14:tracePt t="23579" x="7726363" y="1403350"/>
          <p14:tracePt t="23583" x="7734300" y="1403350"/>
          <p14:tracePt t="23586" x="7742238" y="1403350"/>
          <p14:tracePt t="23591" x="7750175" y="1403350"/>
          <p14:tracePt t="23593" x="7758113" y="1403350"/>
          <p14:tracePt t="23596" x="7766050" y="1403350"/>
          <p14:tracePt t="23600" x="7773988" y="1403350"/>
          <p14:tracePt t="23604" x="7781925" y="1403350"/>
          <p14:tracePt t="23607" x="7789863" y="1403350"/>
          <p14:tracePt t="23610" x="7797800" y="1403350"/>
          <p14:tracePt t="23612" x="7805738" y="1403350"/>
          <p14:tracePt t="23614" x="7805738" y="1411288"/>
          <p14:tracePt t="23616" x="7813675" y="1411288"/>
          <p14:tracePt t="23618" x="7821613" y="1411288"/>
          <p14:tracePt t="23620" x="7829550" y="1411288"/>
          <p14:tracePt t="23624" x="7839075" y="1411288"/>
          <p14:tracePt t="23626" x="7847013" y="1411288"/>
          <p14:tracePt t="23630" x="7854950" y="1411288"/>
          <p14:tracePt t="23632" x="7862888" y="1411288"/>
          <p14:tracePt t="23637" x="7870825" y="1411288"/>
          <p14:tracePt t="23638" x="7878763" y="1411288"/>
          <p14:tracePt t="23640" x="7886700" y="1411288"/>
          <p14:tracePt t="23644" x="7894638" y="1419225"/>
          <p14:tracePt t="23646" x="7902575" y="1419225"/>
          <p14:tracePt t="23648" x="7910513" y="1419225"/>
          <p14:tracePt t="23650" x="7918450" y="1419225"/>
          <p14:tracePt t="23655" x="7926388" y="1419225"/>
          <p14:tracePt t="23656" x="7934325" y="1419225"/>
          <p14:tracePt t="23660" x="7942263" y="1419225"/>
          <p14:tracePt t="23663" x="7950200" y="1419225"/>
          <p14:tracePt t="23664" x="7958138" y="1419225"/>
          <p14:tracePt t="23671" x="7966075" y="1419225"/>
          <p14:tracePt t="23676" x="7974013" y="1419225"/>
          <p14:tracePt t="23683" x="7981950" y="1419225"/>
          <p14:tracePt t="23685" x="7989888" y="1419225"/>
          <p14:tracePt t="23687" x="7989888" y="1427163"/>
          <p14:tracePt t="23695" x="7997825" y="1427163"/>
          <p14:tracePt t="23733" x="8005763" y="1427163"/>
          <p14:tracePt t="23751" x="8013700" y="1427163"/>
          <p14:tracePt t="23755" x="8021638" y="1427163"/>
          <p14:tracePt t="23759" x="8029575" y="1427163"/>
          <p14:tracePt t="23765" x="8037513" y="1427163"/>
          <p14:tracePt t="23769" x="8045450" y="1427163"/>
          <p14:tracePt t="23770" x="8053388" y="1427163"/>
          <p14:tracePt t="23775" x="8061325" y="1427163"/>
          <p14:tracePt t="23778" x="8069263" y="1427163"/>
          <p14:tracePt t="23782" x="8077200" y="1427163"/>
          <p14:tracePt t="23784" x="8085138" y="1427163"/>
          <p14:tracePt t="23788" x="8093075" y="1427163"/>
          <p14:tracePt t="23792" x="8101013" y="1427163"/>
          <p14:tracePt t="23798" x="8108950" y="1427163"/>
          <p14:tracePt t="23801" x="8116888" y="1427163"/>
          <p14:tracePt t="23804" x="8124825" y="1427163"/>
          <p14:tracePt t="23809" x="8132763" y="1427163"/>
          <p14:tracePt t="23816" x="8140700" y="1427163"/>
          <p14:tracePt t="23819" x="8148638" y="1427163"/>
          <p14:tracePt t="23825" x="8156575" y="1427163"/>
          <p14:tracePt t="23833" x="8164513" y="1427163"/>
          <p14:tracePt t="23841" x="8172450" y="1427163"/>
          <p14:tracePt t="23845" x="8180388" y="1427163"/>
          <p14:tracePt t="23853" x="8189913" y="1427163"/>
          <p14:tracePt t="23861" x="8197850" y="1427163"/>
          <p14:tracePt t="23867" x="8205788" y="1427163"/>
          <p14:tracePt t="23868" x="8213725" y="1427163"/>
          <p14:tracePt t="23874" x="8221663" y="1427163"/>
          <p14:tracePt t="23880" x="8229600" y="1427163"/>
          <p14:tracePt t="23885" x="8237538" y="1427163"/>
          <p14:tracePt t="23892" x="8253413" y="1427163"/>
          <p14:tracePt t="23896" x="8261350" y="1427163"/>
          <p14:tracePt t="23903" x="8269288" y="1427163"/>
          <p14:tracePt t="23905" x="8277225" y="1427163"/>
          <p14:tracePt t="23911" x="8285163" y="1427163"/>
          <p14:tracePt t="23915" x="8293100" y="1427163"/>
          <p14:tracePt t="23921" x="8301038" y="1427163"/>
          <p14:tracePt t="23922" x="8308975" y="1427163"/>
          <p14:tracePt t="23926" x="8316913" y="1427163"/>
          <p14:tracePt t="23930" x="8324850" y="1427163"/>
          <p14:tracePt t="23937" x="8332788" y="1427163"/>
          <p14:tracePt t="23938" x="8340725" y="1427163"/>
          <p14:tracePt t="23943" x="8348663" y="1427163"/>
          <p14:tracePt t="23950" x="8356600" y="1427163"/>
          <p14:tracePt t="23957" x="8364538" y="1427163"/>
          <p14:tracePt t="23961" x="8372475" y="1427163"/>
          <p14:tracePt t="23967" x="8380413" y="1427163"/>
          <p14:tracePt t="23974" x="8388350" y="1427163"/>
          <p14:tracePt t="23982" x="8396288" y="1427163"/>
          <p14:tracePt t="23991" x="8404225" y="1427163"/>
          <p14:tracePt t="23995" x="8412163" y="1427163"/>
          <p14:tracePt t="24003" x="8420100" y="1427163"/>
          <p14:tracePt t="24009" x="8428038" y="1427163"/>
          <p14:tracePt t="24012" x="8435975" y="1427163"/>
          <p14:tracePt t="24014" x="8443913" y="1427163"/>
          <p14:tracePt t="24021" x="8451850" y="1427163"/>
          <p14:tracePt t="24025" x="8459788" y="1427163"/>
          <p14:tracePt t="24028" x="8467725" y="1427163"/>
          <p14:tracePt t="24033" x="8475663" y="1427163"/>
          <p14:tracePt t="24037" x="8483600" y="1427163"/>
          <p14:tracePt t="24041" x="8491538" y="1427163"/>
          <p14:tracePt t="24045" x="8499475" y="1427163"/>
          <p14:tracePt t="24046" x="8507413" y="1427163"/>
          <p14:tracePt t="24048" x="8515350" y="1427163"/>
          <p14:tracePt t="24052" x="8523288" y="1427163"/>
          <p14:tracePt t="24054" x="8531225" y="1427163"/>
          <p14:tracePt t="24058" x="8540750" y="1427163"/>
          <p14:tracePt t="24060" x="8548688" y="1427163"/>
          <p14:tracePt t="24062" x="8556625" y="1427163"/>
          <p14:tracePt t="24067" x="8564563" y="1427163"/>
          <p14:tracePt t="24068" x="8572500" y="1427163"/>
          <p14:tracePt t="24070" x="8580438" y="1427163"/>
          <p14:tracePt t="24072" x="8588375" y="1427163"/>
          <p14:tracePt t="24076" x="8596313" y="1427163"/>
          <p14:tracePt t="24080" x="8604250" y="1427163"/>
          <p14:tracePt t="24082" x="8612188" y="1427163"/>
          <p14:tracePt t="24084" x="8620125" y="1427163"/>
          <p14:tracePt t="24088" x="8628063" y="1427163"/>
          <p14:tracePt t="24090" x="8636000" y="1427163"/>
          <p14:tracePt t="24093" x="8643938" y="1427163"/>
          <p14:tracePt t="24094" x="8643938" y="1435100"/>
          <p14:tracePt t="24096" x="8651875" y="1435100"/>
          <p14:tracePt t="24098" x="8659813" y="1435100"/>
          <p14:tracePt t="24100" x="8667750" y="1435100"/>
          <p14:tracePt t="24104" x="8675688" y="1435100"/>
          <p14:tracePt t="24110" x="8683625" y="1435100"/>
          <p14:tracePt t="24118" x="8691563" y="1435100"/>
          <p14:tracePt t="24123" x="8699500" y="1435100"/>
          <p14:tracePt t="24137" x="8707438" y="1435100"/>
          <p14:tracePt t="24189" x="8707438" y="1443038"/>
          <p14:tracePt t="24192" x="8699500" y="1443038"/>
          <p14:tracePt t="24194" x="8691563" y="1443038"/>
          <p14:tracePt t="24197" x="8691563" y="1450975"/>
          <p14:tracePt t="24199" x="8683625" y="1458913"/>
          <p14:tracePt t="24200" x="8675688" y="1458913"/>
          <p14:tracePt t="24202" x="8667750" y="1458913"/>
          <p14:tracePt t="24204" x="8659813" y="1466850"/>
          <p14:tracePt t="24206" x="8651875" y="1466850"/>
          <p14:tracePt t="24208" x="8643938" y="1474788"/>
          <p14:tracePt t="24211" x="8620125" y="1482725"/>
          <p14:tracePt t="24212" x="8604250" y="1490663"/>
          <p14:tracePt t="24214" x="8596313" y="1490663"/>
          <p14:tracePt t="24216" x="8580438" y="1490663"/>
          <p14:tracePt t="24218" x="8556625" y="1498600"/>
          <p14:tracePt t="24220" x="8531225" y="1506538"/>
          <p14:tracePt t="24222" x="8515350" y="1506538"/>
          <p14:tracePt t="24225" x="8491538" y="1514475"/>
          <p14:tracePt t="24226" x="8459788" y="1522413"/>
          <p14:tracePt t="24228" x="8435975" y="1530350"/>
          <p14:tracePt t="24230" x="8412163" y="1530350"/>
          <p14:tracePt t="24232" x="8380413" y="1538288"/>
          <p14:tracePt t="24234" x="8340725" y="1547813"/>
          <p14:tracePt t="24236" x="8308975" y="1547813"/>
          <p14:tracePt t="24239" x="8261350" y="1555750"/>
          <p14:tracePt t="24241" x="8229600" y="1571625"/>
          <p14:tracePt t="24243" x="8180388" y="1571625"/>
          <p14:tracePt t="24244" x="8140700" y="1587500"/>
          <p14:tracePt t="24246" x="8093075" y="1595438"/>
          <p14:tracePt t="24248" x="8045450" y="1603375"/>
          <p14:tracePt t="24250" x="8005763" y="1611313"/>
          <p14:tracePt t="24252" x="7958138" y="1619250"/>
          <p14:tracePt t="24254" x="7902575" y="1627188"/>
          <p14:tracePt t="24256" x="7862888" y="1635125"/>
          <p14:tracePt t="24258" x="7797800" y="1643063"/>
          <p14:tracePt t="24260" x="7750175" y="1651000"/>
          <p14:tracePt t="24262" x="7694613" y="1658938"/>
          <p14:tracePt t="24264" x="7639050" y="1666875"/>
          <p14:tracePt t="24266" x="7599363" y="1674813"/>
          <p14:tracePt t="24268" x="7543800" y="1674813"/>
          <p14:tracePt t="24270" x="7478713" y="1682750"/>
          <p14:tracePt t="24273" x="7431088" y="1690688"/>
          <p14:tracePt t="24274" x="7375525" y="1698625"/>
          <p14:tracePt t="24276" x="7312025" y="1698625"/>
          <p14:tracePt t="24278" x="7256463" y="1706563"/>
          <p14:tracePt t="24280" x="7192963" y="1714500"/>
          <p14:tracePt t="24283" x="7135813" y="1714500"/>
          <p14:tracePt t="24284" x="7088188" y="1714500"/>
          <p14:tracePt t="24287" x="7016750" y="1722438"/>
          <p14:tracePt t="24288" x="6953250" y="1722438"/>
          <p14:tracePt t="24290" x="6905625" y="1722438"/>
          <p14:tracePt t="24292" x="6842125" y="1722438"/>
          <p14:tracePt t="24294" x="6784975" y="1722438"/>
          <p14:tracePt t="24296" x="6721475" y="1730375"/>
          <p14:tracePt t="24298" x="6665913" y="1730375"/>
          <p14:tracePt t="24301" x="6610350" y="1730375"/>
          <p14:tracePt t="24302" x="6546850" y="1738313"/>
          <p14:tracePt t="24304" x="6491288" y="1738313"/>
          <p14:tracePt t="24306" x="6442075" y="1738313"/>
          <p14:tracePt t="24308" x="6378575" y="1746250"/>
          <p14:tracePt t="24310" x="6330950" y="1746250"/>
          <p14:tracePt t="24312" x="6275388" y="1746250"/>
          <p14:tracePt t="24315" x="6211888" y="1746250"/>
          <p14:tracePt t="24316" x="6164263" y="1746250"/>
          <p14:tracePt t="24318" x="6100763" y="1746250"/>
          <p14:tracePt t="24320" x="6043613" y="1746250"/>
          <p14:tracePt t="24322" x="5995988" y="1754188"/>
          <p14:tracePt t="24324" x="5932488" y="1754188"/>
          <p14:tracePt t="24326" x="5892800" y="1754188"/>
          <p14:tracePt t="24329" x="5837238" y="1754188"/>
          <p14:tracePt t="24330" x="5781675" y="1754188"/>
          <p14:tracePt t="24332" x="5740400" y="1754188"/>
          <p14:tracePt t="24334" x="5684838" y="1754188"/>
          <p14:tracePt t="24336" x="5645150" y="1754188"/>
          <p14:tracePt t="24339" x="5597525" y="1754188"/>
          <p14:tracePt t="24340" x="5549900" y="1754188"/>
          <p14:tracePt t="24343" x="5502275" y="1754188"/>
          <p14:tracePt t="24344" x="5462588" y="1754188"/>
          <p14:tracePt t="24346" x="5407025" y="1754188"/>
          <p14:tracePt t="24348" x="5365750" y="1754188"/>
          <p14:tracePt t="24350" x="5318125" y="1754188"/>
          <p14:tracePt t="24352" x="5278438" y="1754188"/>
          <p14:tracePt t="24354" x="5246688" y="1754188"/>
          <p14:tracePt t="24357" x="5199063" y="1754188"/>
          <p14:tracePt t="24358" x="5159375" y="1754188"/>
          <p14:tracePt t="24360" x="5127625" y="1754188"/>
          <p14:tracePt t="24362" x="5080000" y="1754188"/>
          <p14:tracePt t="24364" x="5038725" y="1754188"/>
          <p14:tracePt t="24366" x="5006975" y="1754188"/>
          <p14:tracePt t="24368" x="4967288" y="1754188"/>
          <p14:tracePt t="24371" x="4927600" y="1754188"/>
          <p14:tracePt t="24372" x="4895850" y="1746250"/>
          <p14:tracePt t="24374" x="4864100" y="1746250"/>
          <p14:tracePt t="24376" x="4816475" y="1746250"/>
          <p14:tracePt t="24378" x="4784725" y="1738313"/>
          <p14:tracePt t="24380" x="4760913" y="1730375"/>
          <p14:tracePt t="24382" x="4729163" y="1730375"/>
          <p14:tracePt t="24385" x="4687888" y="1730375"/>
          <p14:tracePt t="24386" x="4664075" y="1722438"/>
          <p14:tracePt t="24388" x="4632325" y="1722438"/>
          <p14:tracePt t="24390" x="4608513" y="1722438"/>
          <p14:tracePt t="24392" x="4584700" y="1722438"/>
          <p14:tracePt t="24394" x="4552950" y="1722438"/>
          <p14:tracePt t="24396" x="4529138" y="1714500"/>
          <p14:tracePt t="24398" x="4497388" y="1706563"/>
          <p14:tracePt t="24401" x="4473575" y="1706563"/>
          <p14:tracePt t="24402" x="4449763" y="1706563"/>
          <p14:tracePt t="24405" x="4425950" y="1698625"/>
          <p14:tracePt t="24406" x="4402138" y="1698625"/>
          <p14:tracePt t="24408" x="4378325" y="1690688"/>
          <p14:tracePt t="24410" x="4344988" y="1690688"/>
          <p14:tracePt t="24413" x="4313238" y="1690688"/>
          <p14:tracePt t="24414" x="4289425" y="1690688"/>
          <p14:tracePt t="24416" x="4265613" y="1682750"/>
          <p14:tracePt t="24419" x="4241800" y="1682750"/>
          <p14:tracePt t="24420" x="4217988" y="1682750"/>
          <p14:tracePt t="24422" x="4194175" y="1674813"/>
          <p14:tracePt t="24424" x="4178300" y="1674813"/>
          <p14:tracePt t="24427" x="4146550" y="1666875"/>
          <p14:tracePt t="24428" x="4130675" y="1666875"/>
          <p14:tracePt t="24430" x="4098925" y="1666875"/>
          <p14:tracePt t="24433" x="4075113" y="1666875"/>
          <p14:tracePt t="24434" x="4059238" y="1666875"/>
          <p14:tracePt t="24436" x="4027488" y="1666875"/>
          <p14:tracePt t="24438" x="4011613" y="1658938"/>
          <p14:tracePt t="24440" x="3986213" y="1658938"/>
          <p14:tracePt t="24442" x="3962400" y="1658938"/>
          <p14:tracePt t="24444" x="3938588" y="1658938"/>
          <p14:tracePt t="24447" x="3914775" y="1651000"/>
          <p14:tracePt t="24448" x="3890963" y="1651000"/>
          <p14:tracePt t="24450" x="3875088" y="1651000"/>
          <p14:tracePt t="24452" x="3851275" y="1651000"/>
          <p14:tracePt t="24454" x="3827463" y="1651000"/>
          <p14:tracePt t="24456" x="3803650" y="1651000"/>
          <p14:tracePt t="24458" x="3779838" y="1643063"/>
          <p14:tracePt t="24461" x="3756025" y="1643063"/>
          <p14:tracePt t="24462" x="3732213" y="1643063"/>
          <p14:tracePt t="24464" x="3716338" y="1643063"/>
          <p14:tracePt t="24466" x="3692525" y="1643063"/>
          <p14:tracePt t="24468" x="3668713" y="1643063"/>
          <p14:tracePt t="24470" x="3651250" y="1643063"/>
          <p14:tracePt t="24472" x="3627438" y="1643063"/>
          <p14:tracePt t="24474" x="3611563" y="1643063"/>
          <p14:tracePt t="24476" x="3587750" y="1643063"/>
          <p14:tracePt t="24478" x="3571875" y="1643063"/>
          <p14:tracePt t="24480" x="3556000" y="1643063"/>
          <p14:tracePt t="24482" x="3532188" y="1643063"/>
          <p14:tracePt t="24484" x="3508375" y="1643063"/>
          <p14:tracePt t="24486" x="3492500" y="1643063"/>
          <p14:tracePt t="24488" x="3468688" y="1643063"/>
          <p14:tracePt t="24490" x="3452813" y="1643063"/>
          <p14:tracePt t="24492" x="3436938" y="1643063"/>
          <p14:tracePt t="24494" x="3421063" y="1643063"/>
          <p14:tracePt t="24496" x="3405188" y="1643063"/>
          <p14:tracePt t="24498" x="3389313" y="1643063"/>
          <p14:tracePt t="24500" x="3373438" y="1643063"/>
          <p14:tracePt t="24503" x="3349625" y="1643063"/>
          <p14:tracePt t="24504" x="3341688" y="1643063"/>
          <p14:tracePt t="24506" x="3325813" y="1643063"/>
          <p14:tracePt t="24509" x="3308350" y="1643063"/>
          <p14:tracePt t="24510" x="3292475" y="1643063"/>
          <p14:tracePt t="24512" x="3268663" y="1643063"/>
          <p14:tracePt t="24514" x="3244850" y="1643063"/>
          <p14:tracePt t="24516" x="3228975" y="1643063"/>
          <p14:tracePt t="24518" x="3213100" y="1643063"/>
          <p14:tracePt t="24520" x="3197225" y="1643063"/>
          <p14:tracePt t="24522" x="3181350" y="1643063"/>
          <p14:tracePt t="24524" x="3157538" y="1643063"/>
          <p14:tracePt t="24526" x="3141663" y="1643063"/>
          <p14:tracePt t="24528" x="3125788" y="1643063"/>
          <p14:tracePt t="24530" x="3101975" y="1643063"/>
          <p14:tracePt t="24532" x="3078163" y="1643063"/>
          <p14:tracePt t="24534" x="3062288" y="1643063"/>
          <p14:tracePt t="24537" x="3030538" y="1643063"/>
          <p14:tracePt t="24538" x="3006725" y="1643063"/>
          <p14:tracePt t="24540" x="2982913" y="1643063"/>
          <p14:tracePt t="24542" x="2967038" y="1643063"/>
          <p14:tracePt t="24544" x="2933700" y="1643063"/>
          <p14:tracePt t="24546" x="2917825" y="1643063"/>
          <p14:tracePt t="24548" x="2894013" y="1643063"/>
          <p14:tracePt t="24551" x="2870200" y="1643063"/>
          <p14:tracePt t="24552" x="2846388" y="1643063"/>
          <p14:tracePt t="24554" x="2814638" y="1643063"/>
          <p14:tracePt t="24556" x="2798763" y="1643063"/>
          <p14:tracePt t="24558" x="2774950" y="1651000"/>
          <p14:tracePt t="24560" x="2743200" y="1651000"/>
          <p14:tracePt t="24562" x="2719388" y="1651000"/>
          <p14:tracePt t="24565" x="2703513" y="1651000"/>
          <p14:tracePt t="24566" x="2671763" y="1651000"/>
          <p14:tracePt t="24568" x="2655888" y="1651000"/>
          <p14:tracePt t="24570" x="2632075" y="1651000"/>
          <p14:tracePt t="24572" x="2606675" y="1651000"/>
          <p14:tracePt t="24574" x="2582863" y="1651000"/>
          <p14:tracePt t="24576" x="2559050" y="1651000"/>
          <p14:tracePt t="24579" x="2543175" y="1651000"/>
          <p14:tracePt t="24580" x="2519363" y="1651000"/>
          <p14:tracePt t="24582" x="2495550" y="1658938"/>
          <p14:tracePt t="24584" x="2471738" y="1658938"/>
          <p14:tracePt t="24586" x="2455863" y="1658938"/>
          <p14:tracePt t="24588" x="2432050" y="1658938"/>
          <p14:tracePt t="24590" x="2416175" y="1658938"/>
          <p14:tracePt t="24592" x="2400300" y="1658938"/>
          <p14:tracePt t="24594" x="2384425" y="1658938"/>
          <p14:tracePt t="24596" x="2368550" y="1658938"/>
          <p14:tracePt t="24598" x="2344738" y="1658938"/>
          <p14:tracePt t="24600" x="2328863" y="1658938"/>
          <p14:tracePt t="24602" x="2312988" y="1666875"/>
          <p14:tracePt t="24604" x="2297113" y="1666875"/>
          <p14:tracePt t="24606" x="2281238" y="1666875"/>
          <p14:tracePt t="24608" x="2265363" y="1666875"/>
          <p14:tracePt t="24610" x="2247900" y="1674813"/>
          <p14:tracePt t="24612" x="2239963" y="1674813"/>
          <p14:tracePt t="24614" x="2224088" y="1674813"/>
          <p14:tracePt t="24616" x="2208213" y="1682750"/>
          <p14:tracePt t="24618" x="2200275" y="1682750"/>
          <p14:tracePt t="24620" x="2184400" y="1682750"/>
          <p14:tracePt t="24622" x="2176463" y="1682750"/>
          <p14:tracePt t="24624" x="2160588" y="1682750"/>
          <p14:tracePt t="24627" x="2144713" y="1682750"/>
          <p14:tracePt t="24628" x="2136775" y="1682750"/>
          <p14:tracePt t="24630" x="2128838" y="1682750"/>
          <p14:tracePt t="24632" x="2120900" y="1690688"/>
          <p14:tracePt t="24634" x="2105025" y="1690688"/>
          <p14:tracePt t="24638" x="2089150" y="1698625"/>
          <p14:tracePt t="24641" x="2081213" y="1698625"/>
          <p14:tracePt t="24642" x="2073275" y="1698625"/>
          <p14:tracePt t="24644" x="2065338" y="1698625"/>
          <p14:tracePt t="24646" x="2057400" y="1698625"/>
          <p14:tracePt t="24649" x="2057400" y="1706563"/>
          <p14:tracePt t="24650" x="2041525" y="1706563"/>
          <p14:tracePt t="24655" x="2033588" y="1706563"/>
          <p14:tracePt t="24656" x="2025650" y="1706563"/>
          <p14:tracePt t="24658" x="2017713" y="1714500"/>
          <p14:tracePt t="24660" x="2009775" y="1714500"/>
          <p14:tracePt t="24663" x="2001838" y="1722438"/>
          <p14:tracePt t="24665" x="1993900" y="1722438"/>
          <p14:tracePt t="24669" x="1985963" y="1722438"/>
          <p14:tracePt t="24670" x="1970088" y="1730375"/>
          <p14:tracePt t="24674" x="1954213" y="1730375"/>
          <p14:tracePt t="24676" x="1946275" y="1730375"/>
          <p14:tracePt t="24678" x="1938338" y="1738313"/>
          <p14:tracePt t="24680" x="1922463" y="1738313"/>
          <p14:tracePt t="24683" x="1922463" y="1746250"/>
          <p14:tracePt t="24684" x="1905000" y="1746250"/>
          <p14:tracePt t="24686" x="1897063" y="1746250"/>
          <p14:tracePt t="24688" x="1889125" y="1746250"/>
          <p14:tracePt t="24690" x="1881188" y="1754188"/>
          <p14:tracePt t="24692" x="1865313" y="1754188"/>
          <p14:tracePt t="24694" x="1857375" y="1762125"/>
          <p14:tracePt t="24697" x="1849438" y="1762125"/>
          <p14:tracePt t="24698" x="1841500" y="1762125"/>
          <p14:tracePt t="24700" x="1833563" y="1762125"/>
          <p14:tracePt t="24702" x="1825625" y="1762125"/>
          <p14:tracePt t="24704" x="1817688" y="1762125"/>
          <p14:tracePt t="24706" x="1809750" y="1762125"/>
          <p14:tracePt t="24708" x="1801813" y="1770063"/>
          <p14:tracePt t="24713" x="1793875" y="1770063"/>
          <p14:tracePt t="24716" x="1785938" y="1770063"/>
          <p14:tracePt t="24720" x="1778000" y="1770063"/>
          <p14:tracePt t="24722" x="1770063" y="1770063"/>
          <p14:tracePt t="24726" x="1762125" y="1770063"/>
          <p14:tracePt t="24734" x="1754188" y="1770063"/>
          <p14:tracePt t="24970" x="1762125" y="1770063"/>
          <p14:tracePt t="24977" x="1770063" y="1770063"/>
          <p14:tracePt t="24983" x="1778000" y="1770063"/>
          <p14:tracePt t="25017" x="1785938" y="1770063"/>
          <p14:tracePt t="25034" x="1793875" y="1770063"/>
          <p14:tracePt t="25046" x="1801813" y="1770063"/>
          <p14:tracePt t="25052" x="1809750" y="1770063"/>
          <p14:tracePt t="25059" x="1817688" y="1770063"/>
          <p14:tracePt t="25065" x="1825625" y="1770063"/>
          <p14:tracePt t="25069" x="1833563" y="1770063"/>
          <p14:tracePt t="25070" x="1841500" y="1770063"/>
          <p14:tracePt t="25077" x="1849438" y="1770063"/>
          <p14:tracePt t="25080" x="1857375" y="1770063"/>
          <p14:tracePt t="25084" x="1865313" y="1770063"/>
          <p14:tracePt t="25089" x="1873250" y="1770063"/>
          <p14:tracePt t="25090" x="1881188" y="1770063"/>
          <p14:tracePt t="25094" x="1889125" y="1770063"/>
          <p14:tracePt t="25100" x="1897063" y="1770063"/>
          <p14:tracePt t="25106" x="1905000" y="1770063"/>
          <p14:tracePt t="25109" x="1912938" y="1770063"/>
          <p14:tracePt t="25118" x="1922463" y="1770063"/>
          <p14:tracePt t="25128" x="1930400" y="1770063"/>
          <p14:tracePt t="25141" x="1938338" y="1770063"/>
          <p14:tracePt t="25149" x="1946275" y="1770063"/>
          <p14:tracePt t="25161" x="1954213" y="1770063"/>
          <p14:tracePt t="25175" x="1962150" y="1770063"/>
          <p14:tracePt t="25192" x="1970088" y="1770063"/>
          <p14:tracePt t="25199" x="1978025" y="1770063"/>
          <p14:tracePt t="25210" x="1985963" y="1770063"/>
          <p14:tracePt t="25219" x="1993900" y="1770063"/>
          <p14:tracePt t="25224" x="2001838" y="1770063"/>
          <p14:tracePt t="25227" x="2009775" y="1770063"/>
          <p14:tracePt t="25232" x="2017713" y="1770063"/>
          <p14:tracePt t="25237" x="2025650" y="1770063"/>
          <p14:tracePt t="25241" x="2033588" y="1770063"/>
          <p14:tracePt t="25242" x="2041525" y="1770063"/>
          <p14:tracePt t="25246" x="2049463" y="1770063"/>
          <p14:tracePt t="25250" x="2057400" y="1770063"/>
          <p14:tracePt t="25252" x="2065338" y="1770063"/>
          <p14:tracePt t="25254" x="2073275" y="1770063"/>
          <p14:tracePt t="25259" x="2081213" y="1770063"/>
          <p14:tracePt t="25262" x="2089150" y="1770063"/>
          <p14:tracePt t="25266" x="2097088" y="1770063"/>
          <p14:tracePt t="25268" x="2105025" y="1770063"/>
          <p14:tracePt t="25273" x="2112963" y="1770063"/>
          <p14:tracePt t="25276" x="2120900" y="1770063"/>
          <p14:tracePt t="25282" x="2128838" y="1770063"/>
          <p14:tracePt t="25287" x="2136775" y="1770063"/>
          <p14:tracePt t="25290" x="2144713" y="1770063"/>
          <p14:tracePt t="25292" x="2144713" y="1762125"/>
          <p14:tracePt t="25297" x="2152650" y="1762125"/>
          <p14:tracePt t="25304" x="2160588" y="1762125"/>
          <p14:tracePt t="25306" x="2168525" y="1762125"/>
          <p14:tracePt t="25314" x="2176463" y="1762125"/>
          <p14:tracePt t="25320" x="2184400" y="1762125"/>
          <p14:tracePt t="25326" x="2192338" y="1762125"/>
          <p14:tracePt t="25331" x="2200275" y="1762125"/>
          <p14:tracePt t="25339" x="2208213" y="1762125"/>
          <p14:tracePt t="25353" x="2216150" y="1762125"/>
          <p14:tracePt t="25354" x="2216150" y="1754188"/>
          <p14:tracePt t="25374" x="2224088" y="1754188"/>
          <p14:tracePt t="25378" x="2232025" y="1754188"/>
          <p14:tracePt t="25389" x="2239963" y="1754188"/>
          <p14:tracePt t="25396" x="2247900" y="1754188"/>
          <p14:tracePt t="25403" x="2255838" y="1754188"/>
          <p14:tracePt t="25405" x="2265363" y="1754188"/>
          <p14:tracePt t="25407" x="2265363" y="1746250"/>
          <p14:tracePt t="25410" x="2273300" y="1746250"/>
          <p14:tracePt t="25417" x="2281238" y="1746250"/>
          <p14:tracePt t="25423" x="2289175" y="1746250"/>
          <p14:tracePt t="25424" x="2297113" y="1746250"/>
          <p14:tracePt t="25431" x="2305050" y="1746250"/>
          <p14:tracePt t="25435" x="2312988" y="1746250"/>
          <p14:tracePt t="25439" x="2320925" y="1746250"/>
          <p14:tracePt t="25440" x="2328863" y="1746250"/>
          <p14:tracePt t="25444" x="2336800" y="1746250"/>
          <p14:tracePt t="25450" x="2344738" y="1746250"/>
          <p14:tracePt t="25454" x="2352675" y="1746250"/>
          <p14:tracePt t="25461" x="2360613" y="1746250"/>
          <p14:tracePt t="25465" x="2368550" y="1746250"/>
          <p14:tracePt t="25468" x="2376488" y="1746250"/>
          <p14:tracePt t="25473" x="2384425" y="1746250"/>
          <p14:tracePt t="25479" x="2392363" y="1746250"/>
          <p14:tracePt t="25481" x="2400300" y="1746250"/>
          <p14:tracePt t="25484" x="2408238" y="1746250"/>
          <p14:tracePt t="25489" x="2424113" y="1746250"/>
          <p14:tracePt t="25492" x="2432050" y="1746250"/>
          <p14:tracePt t="25497" x="2439988" y="1746250"/>
          <p14:tracePt t="25500" x="2447925" y="1746250"/>
          <p14:tracePt t="25502" x="2455863" y="1746250"/>
          <p14:tracePt t="25506" x="2463800" y="1746250"/>
          <p14:tracePt t="25510" x="2463800" y="1738313"/>
          <p14:tracePt t="25512" x="2471738" y="1738313"/>
          <p14:tracePt t="25519" x="2479675" y="1738313"/>
          <p14:tracePt t="25523" x="2487613" y="1738313"/>
          <p14:tracePt t="25528" x="2495550" y="1738313"/>
          <p14:tracePt t="25539" x="2503488" y="1738313"/>
          <p14:tracePt t="25549" x="2511425" y="1738313"/>
          <p14:tracePt t="25553" x="2519363" y="1738313"/>
          <p14:tracePt t="25560" x="2527300" y="1738313"/>
          <p14:tracePt t="25567" x="2535238" y="1738313"/>
          <p14:tracePt t="25572" x="2543175" y="1738313"/>
          <p14:tracePt t="25574" x="2551113" y="1738313"/>
          <p14:tracePt t="25581" x="2559050" y="1738313"/>
          <p14:tracePt t="25586" x="2566988" y="1738313"/>
          <p14:tracePt t="25595" x="2574925" y="1738313"/>
          <p14:tracePt t="25599" x="2582863" y="1738313"/>
          <p14:tracePt t="25600" x="2582863" y="1730375"/>
          <p14:tracePt t="25604" x="2590800" y="1730375"/>
          <p14:tracePt t="25610" x="2598738" y="1730375"/>
          <p14:tracePt t="25618" x="2606675" y="1730375"/>
          <p14:tracePt t="25625" x="2616200" y="1730375"/>
          <p14:tracePt t="25631" x="2624138" y="1730375"/>
          <p14:tracePt t="25643" x="2632075" y="1730375"/>
          <p14:tracePt t="25655" x="2640013" y="1730375"/>
          <p14:tracePt t="25673" x="2647950" y="1730375"/>
          <p14:tracePt t="25679" x="2655888" y="1730375"/>
          <p14:tracePt t="25685" x="2655888" y="1722438"/>
          <p14:tracePt t="25690" x="2663825" y="1722438"/>
          <p14:tracePt t="25695" x="2663825" y="1714500"/>
          <p14:tracePt t="25701" x="2671763" y="1714500"/>
          <p14:tracePt t="25707" x="2679700" y="1714500"/>
          <p14:tracePt t="25710" x="2687638" y="1714500"/>
          <p14:tracePt t="25717" x="2695575" y="1714500"/>
          <p14:tracePt t="25718" x="2695575" y="1706563"/>
          <p14:tracePt t="25722" x="2703513" y="1706563"/>
          <p14:tracePt t="25728" x="2711450" y="1706563"/>
          <p14:tracePt t="25730" x="2719388" y="1706563"/>
          <p14:tracePt t="25734" x="2727325" y="1706563"/>
          <p14:tracePt t="25741" x="2735263" y="1706563"/>
          <p14:tracePt t="25744" x="2743200" y="1706563"/>
          <p14:tracePt t="25749" x="2751138" y="1706563"/>
          <p14:tracePt t="25755" x="2759075" y="1706563"/>
          <p14:tracePt t="25759" x="2767013" y="1706563"/>
          <p14:tracePt t="25764" x="2774950" y="1706563"/>
          <p14:tracePt t="25766" x="2782888" y="1706563"/>
          <p14:tracePt t="25771" x="2790825" y="1706563"/>
          <p14:tracePt t="25777" x="2798763" y="1706563"/>
          <p14:tracePt t="25781" x="2806700" y="1706563"/>
          <p14:tracePt t="25785" x="2814638" y="1706563"/>
          <p14:tracePt t="25788" x="2822575" y="1706563"/>
          <p14:tracePt t="25794" x="2830513" y="1706563"/>
          <p14:tracePt t="25798" x="2838450" y="1698625"/>
          <p14:tracePt t="25801" x="2846388" y="1698625"/>
          <p14:tracePt t="25806" x="2854325" y="1698625"/>
          <p14:tracePt t="25811" x="2862263" y="1698625"/>
          <p14:tracePt t="25816" x="2870200" y="1698625"/>
          <p14:tracePt t="25821" x="2878138" y="1698625"/>
          <p14:tracePt t="25822" x="2886075" y="1698625"/>
          <p14:tracePt t="25826" x="2894013" y="1698625"/>
          <p14:tracePt t="25829" x="2901950" y="1698625"/>
          <p14:tracePt t="25832" x="2909888" y="1698625"/>
          <p14:tracePt t="25836" x="2917825" y="1698625"/>
          <p14:tracePt t="25838" x="2925763" y="1698625"/>
          <p14:tracePt t="25843" x="2933700" y="1698625"/>
          <p14:tracePt t="25844" x="2941638" y="1698625"/>
          <p14:tracePt t="25848" x="2949575" y="1698625"/>
          <p14:tracePt t="25852" x="2967038" y="1698625"/>
          <p14:tracePt t="25857" x="2974975" y="1698625"/>
          <p14:tracePt t="25860" x="2982913" y="1698625"/>
          <p14:tracePt t="25862" x="2990850" y="1698625"/>
          <p14:tracePt t="25864" x="2998788" y="1698625"/>
          <p14:tracePt t="25868" x="3006725" y="1698625"/>
          <p14:tracePt t="25872" x="3014663" y="1698625"/>
          <p14:tracePt t="25874" x="3022600" y="1698625"/>
          <p14:tracePt t="25877" x="3030538" y="1698625"/>
          <p14:tracePt t="25880" x="3038475" y="1698625"/>
          <p14:tracePt t="25884" x="3046413" y="1698625"/>
          <p14:tracePt t="25888" x="3054350" y="1698625"/>
          <p14:tracePt t="25891" x="3062288" y="1698625"/>
          <p14:tracePt t="25899" x="3086100" y="1698625"/>
          <p14:tracePt t="25902" x="3094038" y="1698625"/>
          <p14:tracePt t="25906" x="3101975" y="1698625"/>
          <p14:tracePt t="25908" x="3109913" y="1698625"/>
          <p14:tracePt t="25910" x="3117850" y="1706563"/>
          <p14:tracePt t="25915" x="3125788" y="1706563"/>
          <p14:tracePt t="25919" x="3133725" y="1706563"/>
          <p14:tracePt t="25924" x="3141663" y="1706563"/>
          <p14:tracePt t="25926" x="3149600" y="1706563"/>
          <p14:tracePt t="25930" x="3157538" y="1706563"/>
          <p14:tracePt t="25936" x="3165475" y="1706563"/>
          <p14:tracePt t="25940" x="3173413" y="1706563"/>
          <p14:tracePt t="25945" x="3181350" y="1706563"/>
          <p14:tracePt t="25955" x="3189288" y="1706563"/>
          <p14:tracePt t="26070" x="3197225" y="1706563"/>
          <p14:tracePt t="26079" x="3205163" y="1706563"/>
          <p14:tracePt t="26083" x="3213100" y="1706563"/>
          <p14:tracePt t="26091" x="3221038" y="1706563"/>
          <p14:tracePt t="26097" x="3221038" y="1714500"/>
          <p14:tracePt t="26099" x="3228975" y="1714500"/>
          <p14:tracePt t="26104" x="3236913" y="1714500"/>
          <p14:tracePt t="26106" x="3244850" y="1714500"/>
          <p14:tracePt t="26113" x="3252788" y="1714500"/>
          <p14:tracePt t="26116" x="3260725" y="1714500"/>
          <p14:tracePt t="26118" x="3260725" y="1722438"/>
          <p14:tracePt t="26121" x="3268663" y="1722438"/>
          <p14:tracePt t="26122" x="3276600" y="1722438"/>
          <p14:tracePt t="26128" x="3284538" y="1722438"/>
          <p14:tracePt t="26130" x="3292475" y="1722438"/>
          <p14:tracePt t="26135" x="3300413" y="1722438"/>
          <p14:tracePt t="26136" x="3308350" y="1722438"/>
          <p14:tracePt t="26141" x="3317875" y="1722438"/>
          <p14:tracePt t="26145" x="3325813" y="1722438"/>
          <p14:tracePt t="26148" x="3333750" y="1722438"/>
          <p14:tracePt t="26151" x="3341688" y="1722438"/>
          <p14:tracePt t="26155" x="3349625" y="1730375"/>
          <p14:tracePt t="26159" x="3357563" y="1730375"/>
          <p14:tracePt t="26162" x="3365500" y="1730375"/>
          <p14:tracePt t="26167" x="3373438" y="1730375"/>
          <p14:tracePt t="26169" x="3381375" y="1730375"/>
          <p14:tracePt t="26173" x="3389313" y="1730375"/>
          <p14:tracePt t="26177" x="3397250" y="1730375"/>
          <p14:tracePt t="26181" x="3405188" y="1730375"/>
          <p14:tracePt t="26183" x="3413125" y="1730375"/>
          <p14:tracePt t="26186" x="3421063" y="1730375"/>
          <p14:tracePt t="26190" x="3429000" y="1730375"/>
          <p14:tracePt t="26194" x="3436938" y="1730375"/>
          <p14:tracePt t="26197" x="3444875" y="1730375"/>
          <p14:tracePt t="26198" x="3452813" y="1730375"/>
          <p14:tracePt t="26202" x="3460750" y="1730375"/>
          <p14:tracePt t="26204" x="3468688" y="1730375"/>
          <p14:tracePt t="26208" x="3476625" y="1730375"/>
          <p14:tracePt t="26212" x="3484563" y="1730375"/>
          <p14:tracePt t="26216" x="3492500" y="1730375"/>
          <p14:tracePt t="26220" x="3500438" y="1730375"/>
          <p14:tracePt t="26223" x="3508375" y="1730375"/>
          <p14:tracePt t="26224" x="3516313" y="1730375"/>
          <p14:tracePt t="26228" x="3524250" y="1730375"/>
          <p14:tracePt t="26230" x="3532188" y="1730375"/>
          <p14:tracePt t="26234" x="3540125" y="1730375"/>
          <p14:tracePt t="26238" x="3548063" y="1730375"/>
          <p14:tracePt t="26241" x="3556000" y="1730375"/>
          <p14:tracePt t="26242" x="3563938" y="1730375"/>
          <p14:tracePt t="26246" x="3579813" y="1730375"/>
          <p14:tracePt t="26248" x="3579813" y="1738313"/>
          <p14:tracePt t="26250" x="3587750" y="1738313"/>
          <p14:tracePt t="26252" x="3595688" y="1738313"/>
          <p14:tracePt t="26256" x="3603625" y="1738313"/>
          <p14:tracePt t="26259" x="3611563" y="1738313"/>
          <p14:tracePt t="26260" x="3619500" y="1738313"/>
          <p14:tracePt t="26264" x="3635375" y="1738313"/>
          <p14:tracePt t="26268" x="3643313" y="1738313"/>
          <p14:tracePt t="26270" x="3651250" y="1738313"/>
          <p14:tracePt t="26273" x="3660775" y="1738313"/>
          <p14:tracePt t="26274" x="3668713" y="1738313"/>
          <p14:tracePt t="26278" x="3676650" y="1738313"/>
          <p14:tracePt t="26280" x="3684588" y="1738313"/>
          <p14:tracePt t="26282" x="3692525" y="1738313"/>
          <p14:tracePt t="26287" x="3700463" y="1738313"/>
          <p14:tracePt t="26290" x="3708400" y="1738313"/>
          <p14:tracePt t="26294" x="3716338" y="1738313"/>
          <p14:tracePt t="26297" x="3724275" y="1738313"/>
          <p14:tracePt t="26301" x="3732213" y="1738313"/>
          <p14:tracePt t="26304" x="3740150" y="1738313"/>
          <p14:tracePt t="26311" x="3756025" y="1746250"/>
          <p14:tracePt t="26317" x="3763963" y="1746250"/>
          <p14:tracePt t="26321" x="3771900" y="1746250"/>
          <p14:tracePt t="26322" x="3779838" y="1746250"/>
          <p14:tracePt t="26326" x="3787775" y="1746250"/>
          <p14:tracePt t="26330" x="3795713" y="1746250"/>
          <p14:tracePt t="26333" x="3795713" y="1754188"/>
          <p14:tracePt t="26334" x="3803650" y="1754188"/>
          <p14:tracePt t="26336" x="3811588" y="1754188"/>
          <p14:tracePt t="26340" x="3819525" y="1754188"/>
          <p14:tracePt t="26344" x="3827463" y="1754188"/>
          <p14:tracePt t="26346" x="3835400" y="1754188"/>
          <p14:tracePt t="26349" x="3843338" y="1754188"/>
          <p14:tracePt t="26352" x="3851275" y="1754188"/>
          <p14:tracePt t="26356" x="3859213" y="1754188"/>
          <p14:tracePt t="26358" x="3867150" y="1754188"/>
          <p14:tracePt t="26360" x="3875088" y="1754188"/>
          <p14:tracePt t="26364" x="3883025" y="1754188"/>
          <p14:tracePt t="26368" x="3890963" y="1754188"/>
          <p14:tracePt t="26370" x="3898900" y="1754188"/>
          <p14:tracePt t="26372" x="3906838" y="1754188"/>
          <p14:tracePt t="26377" x="3914775" y="1754188"/>
          <p14:tracePt t="26378" x="3922713" y="1754188"/>
          <p14:tracePt t="26380" x="3930650" y="1754188"/>
          <p14:tracePt t="26384" x="3938588" y="1754188"/>
          <p14:tracePt t="26386" x="3946525" y="1754188"/>
          <p14:tracePt t="26388" x="3954463" y="1754188"/>
          <p14:tracePt t="26391" x="3962400" y="1754188"/>
          <p14:tracePt t="26394" x="3978275" y="1754188"/>
          <p14:tracePt t="26396" x="3986213" y="1754188"/>
          <p14:tracePt t="26400" x="3994150" y="1754188"/>
          <p14:tracePt t="26402" x="4002088" y="1754188"/>
          <p14:tracePt t="26405" x="4011613" y="1754188"/>
          <p14:tracePt t="26408" x="4019550" y="1754188"/>
          <p14:tracePt t="26414" x="4027488" y="1754188"/>
          <p14:tracePt t="26416" x="4035425" y="1754188"/>
          <p14:tracePt t="26429" x="4043363" y="1754188"/>
          <p14:tracePt t="26492" x="4051300" y="1754188"/>
          <p14:tracePt t="26505" x="4059238" y="1754188"/>
          <p14:tracePt t="26509" x="4067175" y="1754188"/>
          <p14:tracePt t="26517" x="4075113" y="1754188"/>
          <p14:tracePt t="26523" x="4083050" y="1754188"/>
          <p14:tracePt t="26528" x="4090988" y="1754188"/>
          <p14:tracePt t="26533" x="4098925" y="1754188"/>
          <p14:tracePt t="26537" x="4106863" y="1754188"/>
          <p14:tracePt t="26543" x="4114800" y="1754188"/>
          <p14:tracePt t="26547" x="4122738" y="1754188"/>
          <p14:tracePt t="26551" x="4130675" y="1754188"/>
          <p14:tracePt t="26557" x="4138613" y="1754188"/>
          <p14:tracePt t="26563" x="4146550" y="1754188"/>
          <p14:tracePt t="26569" x="4154488" y="1754188"/>
          <p14:tracePt t="26573" x="4162425" y="1754188"/>
          <p14:tracePt t="26579" x="4170363" y="1754188"/>
          <p14:tracePt t="26587" x="4178300" y="1754188"/>
          <p14:tracePt t="26593" x="4186238" y="1754188"/>
          <p14:tracePt t="26595" x="4194175" y="1754188"/>
          <p14:tracePt t="26601" x="4202113" y="1754188"/>
          <p14:tracePt t="26607" x="4210050" y="1754188"/>
          <p14:tracePt t="26610" x="4217988" y="1754188"/>
          <p14:tracePt t="26613" x="4225925" y="1754188"/>
          <p14:tracePt t="26619" x="4233863" y="1754188"/>
          <p14:tracePt t="26622" x="4241800" y="1754188"/>
          <p14:tracePt t="26627" x="4249738" y="1754188"/>
          <p14:tracePt t="26628" x="4257675" y="1754188"/>
          <p14:tracePt t="26632" x="4265613" y="1754188"/>
          <p14:tracePt t="26637" x="4273550" y="1754188"/>
          <p14:tracePt t="26642" x="4281488" y="1754188"/>
          <p14:tracePt t="26642" x="4289425" y="1754188"/>
          <p14:tracePt t="26648" x="4297363" y="1754188"/>
          <p14:tracePt t="26655" x="4305300" y="1754188"/>
          <p14:tracePt t="26661" x="4313238" y="1754188"/>
          <p14:tracePt t="26665" x="4321175" y="1754188"/>
          <p14:tracePt t="26671" x="4329113" y="1754188"/>
          <p14:tracePt t="26676" x="4337050" y="1754188"/>
          <p14:tracePt t="26683" x="4344988" y="1754188"/>
          <p14:tracePt t="26685" x="4352925" y="1754188"/>
          <p14:tracePt t="26689" x="4362450" y="1754188"/>
          <p14:tracePt t="26695" x="4370388" y="1754188"/>
          <p14:tracePt t="26701" x="4378325" y="1754188"/>
          <p14:tracePt t="26705" x="4386263" y="1754188"/>
          <p14:tracePt t="26711" x="4394200" y="1754188"/>
          <p14:tracePt t="26717" x="4402138" y="1754188"/>
          <p14:tracePt t="26724" x="4410075" y="1754188"/>
          <p14:tracePt t="26729" x="4418013" y="1754188"/>
          <p14:tracePt t="26737" x="4425950" y="1754188"/>
          <p14:tracePt t="26742" x="4433888" y="1754188"/>
          <p14:tracePt t="26751" x="4441825" y="1754188"/>
          <p14:tracePt t="26755" x="4449763" y="1754188"/>
          <p14:tracePt t="26763" x="4457700" y="1754188"/>
          <p14:tracePt t="26771" x="4465638" y="1754188"/>
          <p14:tracePt t="26779" x="4473575" y="1754188"/>
          <p14:tracePt t="26785" x="4481513" y="1754188"/>
          <p14:tracePt t="26790" x="4489450" y="1754188"/>
          <p14:tracePt t="26796" x="4497388" y="1754188"/>
          <p14:tracePt t="26803" x="4505325" y="1754188"/>
          <p14:tracePt t="26804" x="4513263" y="1754188"/>
          <p14:tracePt t="26808" x="4521200" y="1754188"/>
          <p14:tracePt t="26812" x="4529138" y="1754188"/>
          <p14:tracePt t="26817" x="4537075" y="1754188"/>
          <p14:tracePt t="26818" x="4545013" y="1754188"/>
          <p14:tracePt t="26822" x="4552950" y="1762125"/>
          <p14:tracePt t="26826" x="4560888" y="1762125"/>
          <p14:tracePt t="26829" x="4568825" y="1762125"/>
          <p14:tracePt t="26831" x="4576763" y="1762125"/>
          <p14:tracePt t="26835" x="4584700" y="1762125"/>
          <p14:tracePt t="26836" x="4592638" y="1762125"/>
          <p14:tracePt t="26840" x="4600575" y="1762125"/>
          <p14:tracePt t="26843" x="4608513" y="1762125"/>
          <p14:tracePt t="26847" x="4624388" y="1762125"/>
          <p14:tracePt t="26850" x="4632325" y="1762125"/>
          <p14:tracePt t="26852" x="4640263" y="1762125"/>
          <p14:tracePt t="26854" x="4648200" y="1762125"/>
          <p14:tracePt t="26857" x="4656138" y="1762125"/>
          <p14:tracePt t="26858" x="4664075" y="1762125"/>
          <p14:tracePt t="26860" x="4672013" y="1762125"/>
          <p14:tracePt t="26864" x="4679950" y="1762125"/>
          <p14:tracePt t="26866" x="4695825" y="1762125"/>
          <p14:tracePt t="26870" x="4705350" y="1762125"/>
          <p14:tracePt t="26872" x="4713288" y="1762125"/>
          <p14:tracePt t="26874" x="4721225" y="1762125"/>
          <p14:tracePt t="26877" x="4729163" y="1762125"/>
          <p14:tracePt t="26885" x="4745038" y="1762125"/>
          <p14:tracePt t="26886" x="4752975" y="1762125"/>
          <p14:tracePt t="26888" x="4760913" y="1762125"/>
          <p14:tracePt t="26892" x="4768850" y="1762125"/>
          <p14:tracePt t="26894" x="4776788" y="1762125"/>
          <p14:tracePt t="26898" x="4784725" y="1762125"/>
          <p14:tracePt t="26902" x="4792663" y="1762125"/>
          <p14:tracePt t="26906" x="4800600" y="1762125"/>
          <p14:tracePt t="26908" x="4808538" y="1762125"/>
          <p14:tracePt t="26912" x="4816475" y="1762125"/>
          <p14:tracePt t="26916" x="4824413" y="1762125"/>
          <p14:tracePt t="26920" x="4840288" y="1762125"/>
          <p14:tracePt t="26924" x="4848225" y="1762125"/>
          <p14:tracePt t="26928" x="4856163" y="1762125"/>
          <p14:tracePt t="26934" x="4872038" y="1762125"/>
          <p14:tracePt t="26938" x="4879975" y="1762125"/>
          <p14:tracePt t="26942" x="4887913" y="1762125"/>
          <p14:tracePt t="26946" x="4895850" y="1762125"/>
          <p14:tracePt t="26948" x="4903788" y="1762125"/>
          <p14:tracePt t="26952" x="4911725" y="1762125"/>
          <p14:tracePt t="26957" x="4919663" y="1762125"/>
          <p14:tracePt t="26961" x="4927600" y="1762125"/>
          <p14:tracePt t="26962" x="4935538" y="1762125"/>
          <p14:tracePt t="26967" x="4943475" y="1762125"/>
          <p14:tracePt t="26968" x="4951413" y="1762125"/>
          <p14:tracePt t="26972" x="4959350" y="1762125"/>
          <p14:tracePt t="26974" x="4967288" y="1762125"/>
          <p14:tracePt t="26978" x="4975225" y="1762125"/>
          <p14:tracePt t="26982" x="4983163" y="1762125"/>
          <p14:tracePt t="26986" x="4991100" y="1762125"/>
          <p14:tracePt t="26989" x="4999038" y="1762125"/>
          <p14:tracePt t="26992" x="5006975" y="1762125"/>
          <p14:tracePt t="26996" x="5014913" y="1762125"/>
          <p14:tracePt t="27000" x="5022850" y="1762125"/>
          <p14:tracePt t="27003" x="5030788" y="1762125"/>
          <p14:tracePt t="27009" x="5038725" y="1762125"/>
          <p14:tracePt t="27012" x="5046663" y="1762125"/>
          <p14:tracePt t="27019" x="5056188" y="1762125"/>
          <p14:tracePt t="27023" x="5064125" y="1762125"/>
          <p14:tracePt t="27029" x="5072063" y="1762125"/>
          <p14:tracePt t="27035" x="5080000" y="1762125"/>
          <p14:tracePt t="27040" x="5087938" y="1762125"/>
          <p14:tracePt t="27042" x="5095875" y="1762125"/>
          <p14:tracePt t="27048" x="5095875" y="1754188"/>
          <p14:tracePt t="27051" x="5103813" y="1754188"/>
          <p14:tracePt t="27061" x="5111750" y="1754188"/>
          <p14:tracePt t="27343" x="5119688" y="1754188"/>
          <p14:tracePt t="27349" x="5127625" y="1754188"/>
          <p14:tracePt t="27359" x="5135563" y="1754188"/>
          <p14:tracePt t="27367" x="5143500" y="1754188"/>
          <p14:tracePt t="27370" x="5151438" y="1754188"/>
          <p14:tracePt t="27373" x="5159375" y="1754188"/>
          <p14:tracePt t="27379" x="5167313" y="1754188"/>
          <p14:tracePt t="27382" x="5175250" y="1754188"/>
          <p14:tracePt t="27386" x="5183188" y="1754188"/>
          <p14:tracePt t="27388" x="5191125" y="1754188"/>
          <p14:tracePt t="27392" x="5199063" y="1754188"/>
          <p14:tracePt t="27396" x="5207000" y="1754188"/>
          <p14:tracePt t="27400" x="5214938" y="1754188"/>
          <p14:tracePt t="27405" x="5222875" y="1754188"/>
          <p14:tracePt t="27406" x="5230813" y="1754188"/>
          <p14:tracePt t="27410" x="5238750" y="1754188"/>
          <p14:tracePt t="27414" x="5254625" y="1754188"/>
          <p14:tracePt t="27419" x="5262563" y="1754188"/>
          <p14:tracePt t="27422" x="5270500" y="1754188"/>
          <p14:tracePt t="27424" x="5278438" y="1754188"/>
          <p14:tracePt t="27426" x="5286375" y="1754188"/>
          <p14:tracePt t="27430" x="5294313" y="1754188"/>
          <p14:tracePt t="27434" x="5302250" y="1754188"/>
          <p14:tracePt t="27436" x="5310188" y="1754188"/>
          <p14:tracePt t="27440" x="5318125" y="1754188"/>
          <p14:tracePt t="27442" x="5326063" y="1754188"/>
          <p14:tracePt t="27447" x="5334000" y="1754188"/>
          <p14:tracePt t="27448" x="5341938" y="1754188"/>
          <p14:tracePt t="27452" x="5349875" y="1754188"/>
          <p14:tracePt t="27458" x="5357813" y="1754188"/>
          <p14:tracePt t="27465" x="5365750" y="1754188"/>
          <p14:tracePt t="27466" x="5373688" y="1754188"/>
          <p14:tracePt t="27551" x="5381625" y="1754188"/>
          <p14:tracePt t="27579" x="5389563" y="1754188"/>
          <p14:tracePt t="27589" x="5397500" y="1754188"/>
          <p14:tracePt t="27595" x="5407025" y="1754188"/>
          <p14:tracePt t="27600" x="5414963" y="1754188"/>
          <p14:tracePt t="27602" x="5414963" y="1746250"/>
          <p14:tracePt t="27609" x="5422900" y="1746250"/>
          <p14:tracePt t="27614" x="5430838" y="1746250"/>
          <p14:tracePt t="27620" x="5438775" y="1746250"/>
          <p14:tracePt t="27630" x="5446713" y="1746250"/>
          <p14:tracePt t="27635" x="5446713" y="1738313"/>
          <p14:tracePt t="27643" x="5454650" y="1738313"/>
          <p14:tracePt t="27663" x="5462588" y="1738313"/>
          <p14:tracePt t="27667" x="5470525" y="1738313"/>
          <p14:tracePt t="27683" x="5478463" y="1738313"/>
          <p14:tracePt t="27695" x="5486400" y="1738313"/>
          <p14:tracePt t="27704" x="5494338" y="1738313"/>
          <p14:tracePt t="27706" x="5502275" y="1738313"/>
          <p14:tracePt t="27713" x="5510213" y="1738313"/>
          <p14:tracePt t="27721" x="5518150" y="1738313"/>
          <p14:tracePt t="27737" x="5526088" y="1738313"/>
          <p14:tracePt t="27941" x="5534025" y="1730375"/>
          <p14:tracePt t="28259" x="5526088" y="1730375"/>
          <p14:tracePt t="28325" x="5534025" y="1730375"/>
          <p14:tracePt t="28327" x="5541963" y="1730375"/>
          <p14:tracePt t="28328" x="5549900" y="1730375"/>
          <p14:tracePt t="28332" x="5565775" y="1730375"/>
          <p14:tracePt t="28335" x="5573713" y="1730375"/>
          <p14:tracePt t="28336" x="5581650" y="1730375"/>
          <p14:tracePt t="28339" x="5597525" y="1730375"/>
          <p14:tracePt t="28340" x="5605463" y="1730375"/>
          <p14:tracePt t="28342" x="5613400" y="1730375"/>
          <p14:tracePt t="28344" x="5621338" y="1730375"/>
          <p14:tracePt t="28346" x="5637213" y="1730375"/>
          <p14:tracePt t="28349" x="5645150" y="1730375"/>
          <p14:tracePt t="28350" x="5653088" y="1722438"/>
          <p14:tracePt t="28352" x="5668963" y="1722438"/>
          <p14:tracePt t="28354" x="5676900" y="1722438"/>
          <p14:tracePt t="28357" x="5684838" y="1722438"/>
          <p14:tracePt t="28358" x="5692775" y="1722438"/>
          <p14:tracePt t="28360" x="5716588" y="1722438"/>
          <p14:tracePt t="28364" x="5724525" y="1722438"/>
          <p14:tracePt t="28366" x="5740400" y="1722438"/>
          <p14:tracePt t="28368" x="5749925" y="1722438"/>
          <p14:tracePt t="28373" x="5765800" y="1722438"/>
          <p14:tracePt t="28377" x="5773738" y="1722438"/>
          <p14:tracePt t="28380" x="5781675" y="1722438"/>
          <p14:tracePt t="28382" x="5789613" y="1722438"/>
          <p14:tracePt t="28387" x="5797550" y="1722438"/>
          <p14:tracePt t="28392" x="5805488" y="1722438"/>
          <p14:tracePt t="28396" x="5813425" y="1722438"/>
          <p14:tracePt t="28398" x="5821363" y="1722438"/>
          <p14:tracePt t="28405" x="5829300" y="1722438"/>
          <p14:tracePt t="28410" x="5837238" y="1722438"/>
          <p14:tracePt t="28419" x="5845175" y="1722438"/>
          <p14:tracePt t="28421" x="5853113" y="1714500"/>
          <p14:tracePt t="28425" x="5861050" y="1714500"/>
          <p14:tracePt t="28430" x="5868988" y="1714500"/>
          <p14:tracePt t="28435" x="5876925" y="1714500"/>
          <p14:tracePt t="28438" x="5884863" y="1714500"/>
          <p14:tracePt t="28440" x="5892800" y="1714500"/>
          <p14:tracePt t="28451" x="5900738" y="1714500"/>
          <p14:tracePt t="28465" x="5908675" y="1714500"/>
          <p14:tracePt t="28556" x="5916613" y="1714500"/>
          <p14:tracePt t="28560" x="5924550" y="1714500"/>
          <p14:tracePt t="28567" x="5932488" y="1714500"/>
          <p14:tracePt t="28573" x="5940425" y="1714500"/>
          <p14:tracePt t="28581" x="5948363" y="1714500"/>
          <p14:tracePt t="28585" x="5956300" y="1714500"/>
          <p14:tracePt t="28648" x="5948363" y="1714500"/>
          <p14:tracePt t="28651" x="5948363" y="1722438"/>
          <p14:tracePt t="28653" x="5940425" y="1722438"/>
          <p14:tracePt t="28657" x="5932488" y="1722438"/>
          <p14:tracePt t="28658" x="5924550" y="1722438"/>
          <p14:tracePt t="28660" x="5916613" y="1730375"/>
          <p14:tracePt t="28662" x="5908675" y="1730375"/>
          <p14:tracePt t="28666" x="5892800" y="1738313"/>
          <p14:tracePt t="28671" x="5884863" y="1746250"/>
          <p14:tracePt t="28672" x="5876925" y="1746250"/>
          <p14:tracePt t="28675" x="5868988" y="1746250"/>
          <p14:tracePt t="28676" x="5861050" y="1754188"/>
          <p14:tracePt t="28678" x="5853113" y="1754188"/>
          <p14:tracePt t="28680" x="5845175" y="1754188"/>
          <p14:tracePt t="28683" x="5829300" y="1762125"/>
          <p14:tracePt t="28685" x="5821363" y="1770063"/>
          <p14:tracePt t="28686" x="5813425" y="1770063"/>
          <p14:tracePt t="28689" x="5797550" y="1770063"/>
          <p14:tracePt t="28690" x="5797550" y="1778000"/>
          <p14:tracePt t="28692" x="5781675" y="1778000"/>
          <p14:tracePt t="28694" x="5773738" y="1785938"/>
          <p14:tracePt t="28697" x="5765800" y="1785938"/>
          <p14:tracePt t="28698" x="5749925" y="1793875"/>
          <p14:tracePt t="28700" x="5740400" y="1793875"/>
          <p14:tracePt t="28702" x="5732463" y="1801813"/>
          <p14:tracePt t="28704" x="5708650" y="1801813"/>
          <p14:tracePt t="28706" x="5700713" y="1801813"/>
          <p14:tracePt t="28708" x="5692775" y="1809750"/>
          <p14:tracePt t="28710" x="5676900" y="1817688"/>
          <p14:tracePt t="28713" x="5668963" y="1817688"/>
          <p14:tracePt t="28714" x="5661025" y="1817688"/>
          <p14:tracePt t="28717" x="5645150" y="1825625"/>
          <p14:tracePt t="28718" x="5629275" y="1825625"/>
          <p14:tracePt t="28720" x="5621338" y="1833563"/>
          <p14:tracePt t="28722" x="5613400" y="1833563"/>
          <p14:tracePt t="28725" x="5589588" y="1841500"/>
          <p14:tracePt t="28726" x="5581650" y="1841500"/>
          <p14:tracePt t="28728" x="5573713" y="1841500"/>
          <p14:tracePt t="28731" x="5557838" y="1849438"/>
          <p14:tracePt t="28732" x="5541963" y="1849438"/>
          <p14:tracePt t="28734" x="5526088" y="1857375"/>
          <p14:tracePt t="28736" x="5518150" y="1857375"/>
          <p14:tracePt t="28738" x="5502275" y="1857375"/>
          <p14:tracePt t="28740" x="5486400" y="1857375"/>
          <p14:tracePt t="28742" x="5470525" y="1865313"/>
          <p14:tracePt t="28745" x="5462588" y="1873250"/>
          <p14:tracePt t="28746" x="5446713" y="1873250"/>
          <p14:tracePt t="28748" x="5430838" y="1881188"/>
          <p14:tracePt t="28750" x="5414963" y="1881188"/>
          <p14:tracePt t="28752" x="5397500" y="1881188"/>
          <p14:tracePt t="28754" x="5389563" y="1890713"/>
          <p14:tracePt t="28756" x="5365750" y="1898650"/>
          <p14:tracePt t="28759" x="5349875" y="1898650"/>
          <p14:tracePt t="28760" x="5334000" y="1898650"/>
          <p14:tracePt t="28762" x="5318125" y="1898650"/>
          <p14:tracePt t="28764" x="5310188" y="1906588"/>
          <p14:tracePt t="28766" x="5286375" y="1906588"/>
          <p14:tracePt t="28768" x="5270500" y="1914525"/>
          <p14:tracePt t="28770" x="5254625" y="1914525"/>
          <p14:tracePt t="28773" x="5238750" y="1922463"/>
          <p14:tracePt t="28774" x="5214938" y="1922463"/>
          <p14:tracePt t="28776" x="5199063" y="1922463"/>
          <p14:tracePt t="28778" x="5175250" y="1922463"/>
          <p14:tracePt t="28780" x="5159375" y="1922463"/>
          <p14:tracePt t="28782" x="5135563" y="1930400"/>
          <p14:tracePt t="28784" x="5111750" y="1930400"/>
          <p14:tracePt t="28787" x="5087938" y="1930400"/>
          <p14:tracePt t="28788" x="5072063" y="1938338"/>
          <p14:tracePt t="28790" x="5046663" y="1938338"/>
          <p14:tracePt t="28792" x="5030788" y="1938338"/>
          <p14:tracePt t="28794" x="5006975" y="1938338"/>
          <p14:tracePt t="28796" x="4983163" y="1946275"/>
          <p14:tracePt t="28798" x="4967288" y="1946275"/>
          <p14:tracePt t="28800" x="4943475" y="1946275"/>
          <p14:tracePt t="28802" x="4919663" y="1946275"/>
          <p14:tracePt t="28804" x="4903788" y="1946275"/>
          <p14:tracePt t="28807" x="4879975" y="1946275"/>
          <p14:tracePt t="28808" x="4864100" y="1946275"/>
          <p14:tracePt t="28810" x="4840288" y="1946275"/>
          <p14:tracePt t="28812" x="4824413" y="1954213"/>
          <p14:tracePt t="28814" x="4808538" y="1954213"/>
          <p14:tracePt t="28816" x="4792663" y="1954213"/>
          <p14:tracePt t="28818" x="4784725" y="1954213"/>
          <p14:tracePt t="28820" x="4768850" y="1954213"/>
          <p14:tracePt t="28823" x="4745038" y="1954213"/>
          <p14:tracePt t="28824" x="4737100" y="1962150"/>
          <p14:tracePt t="28826" x="4729163" y="1962150"/>
          <p14:tracePt t="28828" x="4721225" y="1962150"/>
          <p14:tracePt t="28830" x="4705350" y="1962150"/>
          <p14:tracePt t="28832" x="4687888" y="1962150"/>
          <p14:tracePt t="28836" x="4672013" y="1962150"/>
          <p14:tracePt t="28839" x="4664075" y="1962150"/>
          <p14:tracePt t="28840" x="4656138" y="1962150"/>
          <p14:tracePt t="28842" x="4648200" y="1962150"/>
          <p14:tracePt t="28844" x="4640263" y="1962150"/>
          <p14:tracePt t="28846" x="4632325" y="1962150"/>
          <p14:tracePt t="28849" x="4624388" y="1962150"/>
          <p14:tracePt t="28852" x="4608513" y="1962150"/>
          <p14:tracePt t="28856" x="4600575" y="1962150"/>
          <p14:tracePt t="28858" x="4584700" y="1962150"/>
          <p14:tracePt t="28863" x="4576763" y="1962150"/>
          <p14:tracePt t="28864" x="4560888" y="1962150"/>
          <p14:tracePt t="28868" x="4552950" y="1962150"/>
          <p14:tracePt t="28877" x="4521200" y="1962150"/>
          <p14:tracePt t="28878" x="4513263" y="1962150"/>
          <p14:tracePt t="28882" x="4505325" y="1962150"/>
          <p14:tracePt t="28884" x="4497388" y="1962150"/>
          <p14:tracePt t="28887" x="4489450" y="1962150"/>
          <p14:tracePt t="28888" x="4481513" y="1962150"/>
          <p14:tracePt t="28891" x="4473575" y="1962150"/>
          <p14:tracePt t="28892" x="4465638" y="1962150"/>
          <p14:tracePt t="28894" x="4457700" y="1962150"/>
          <p14:tracePt t="28898" x="4441825" y="1962150"/>
          <p14:tracePt t="28902" x="4433888" y="1962150"/>
          <p14:tracePt t="28905" x="4425950" y="1962150"/>
          <p14:tracePt t="28906" x="4425950" y="1970088"/>
          <p14:tracePt t="28908" x="4410075" y="1970088"/>
          <p14:tracePt t="28910" x="4402138" y="1970088"/>
          <p14:tracePt t="28912" x="4394200" y="1970088"/>
          <p14:tracePt t="28914" x="4386263" y="1970088"/>
          <p14:tracePt t="28919" x="4370388" y="1970088"/>
          <p14:tracePt t="28920" x="4362450" y="1970088"/>
          <p14:tracePt t="28924" x="4344988" y="1970088"/>
          <p14:tracePt t="28926" x="4337050" y="1970088"/>
          <p14:tracePt t="28930" x="4321175" y="1978025"/>
          <p14:tracePt t="28933" x="4313238" y="1978025"/>
          <p14:tracePt t="28934" x="4305300" y="1978025"/>
          <p14:tracePt t="28936" x="4297363" y="1978025"/>
          <p14:tracePt t="28940" x="4281488" y="1978025"/>
          <p14:tracePt t="28942" x="4273550" y="1978025"/>
          <p14:tracePt t="28944" x="4265613" y="1978025"/>
          <p14:tracePt t="28947" x="4257675" y="1978025"/>
          <p14:tracePt t="28948" x="4241800" y="1978025"/>
          <p14:tracePt t="28953" x="4233863" y="1978025"/>
          <p14:tracePt t="28954" x="4217988" y="1978025"/>
          <p14:tracePt t="28956" x="4210050" y="1978025"/>
          <p14:tracePt t="28958" x="4202113" y="1978025"/>
          <p14:tracePt t="28961" x="4194175" y="1978025"/>
          <p14:tracePt t="28963" x="4186238" y="1978025"/>
          <p14:tracePt t="28964" x="4178300" y="1978025"/>
          <p14:tracePt t="28967" x="4170363" y="1978025"/>
          <p14:tracePt t="28968" x="4162425" y="1978025"/>
          <p14:tracePt t="28970" x="4154488" y="1978025"/>
          <p14:tracePt t="28972" x="4146550" y="1978025"/>
          <p14:tracePt t="28974" x="4138613" y="1978025"/>
          <p14:tracePt t="28976" x="4130675" y="1978025"/>
          <p14:tracePt t="28979" x="4114800" y="1978025"/>
          <p14:tracePt t="28982" x="4098925" y="1985963"/>
          <p14:tracePt t="28984" x="4090988" y="1985963"/>
          <p14:tracePt t="28986" x="4083050" y="1985963"/>
          <p14:tracePt t="28988" x="4075113" y="1985963"/>
          <p14:tracePt t="28990" x="4059238" y="1985963"/>
          <p14:tracePt t="28995" x="4043363" y="1985963"/>
          <p14:tracePt t="28996" x="4027488" y="1993900"/>
          <p14:tracePt t="28998" x="4019550" y="1993900"/>
          <p14:tracePt t="29000" x="4011613" y="1993900"/>
          <p14:tracePt t="29002" x="4002088" y="1993900"/>
          <p14:tracePt t="29004" x="3986213" y="1993900"/>
          <p14:tracePt t="29006" x="3978275" y="1993900"/>
          <p14:tracePt t="29009" x="3970338" y="1993900"/>
          <p14:tracePt t="29010" x="3954463" y="1993900"/>
          <p14:tracePt t="29012" x="3946525" y="1993900"/>
          <p14:tracePt t="29014" x="3930650" y="1993900"/>
          <p14:tracePt t="29016" x="3922713" y="1993900"/>
          <p14:tracePt t="29018" x="3914775" y="1993900"/>
          <p14:tracePt t="29020" x="3898900" y="1993900"/>
          <p14:tracePt t="29023" x="3890963" y="1993900"/>
          <p14:tracePt t="29024" x="3883025" y="1993900"/>
          <p14:tracePt t="29026" x="3859213" y="1993900"/>
          <p14:tracePt t="29028" x="3851275" y="1993900"/>
          <p14:tracePt t="29030" x="3843338" y="1993900"/>
          <p14:tracePt t="29032" x="3835400" y="1993900"/>
          <p14:tracePt t="29034" x="3819525" y="1993900"/>
          <p14:tracePt t="29037" x="3811588" y="1993900"/>
          <p14:tracePt t="29038" x="3803650" y="1993900"/>
          <p14:tracePt t="29040" x="3787775" y="1993900"/>
          <p14:tracePt t="29042" x="3771900" y="1993900"/>
          <p14:tracePt t="29044" x="3763963" y="2001838"/>
          <p14:tracePt t="29046" x="3756025" y="2001838"/>
          <p14:tracePt t="29048" x="3740150" y="2001838"/>
          <p14:tracePt t="29051" x="3732213" y="2001838"/>
          <p14:tracePt t="29052" x="3716338" y="2001838"/>
          <p14:tracePt t="29054" x="3708400" y="2001838"/>
          <p14:tracePt t="29057" x="3692525" y="2001838"/>
          <p14:tracePt t="29058" x="3676650" y="2009775"/>
          <p14:tracePt t="29060" x="3668713" y="2009775"/>
          <p14:tracePt t="29062" x="3660775" y="2009775"/>
          <p14:tracePt t="29065" x="3643313" y="2009775"/>
          <p14:tracePt t="29066" x="3627438" y="2009775"/>
          <p14:tracePt t="29068" x="3619500" y="2009775"/>
          <p14:tracePt t="29071" x="3611563" y="2009775"/>
          <p14:tracePt t="29072" x="3595688" y="2009775"/>
          <p14:tracePt t="29074" x="3587750" y="2009775"/>
          <p14:tracePt t="29076" x="3587750" y="2017713"/>
          <p14:tracePt t="29079" x="3571875" y="2017713"/>
          <p14:tracePt t="29080" x="3563938" y="2017713"/>
          <p14:tracePt t="29082" x="3556000" y="2017713"/>
          <p14:tracePt t="29085" x="3548063" y="2017713"/>
          <p14:tracePt t="29086" x="3540125" y="2017713"/>
          <p14:tracePt t="29088" x="3532188" y="2017713"/>
          <p14:tracePt t="29090" x="3524250" y="2017713"/>
          <p14:tracePt t="29094" x="3508375" y="2017713"/>
          <p14:tracePt t="29099" x="3500438" y="2017713"/>
          <p14:tracePt t="29102" x="3484563" y="2025650"/>
          <p14:tracePt t="29106" x="3476625" y="2025650"/>
          <p14:tracePt t="29110" x="3468688" y="2025650"/>
          <p14:tracePt t="29113" x="3468688" y="2033588"/>
          <p14:tracePt t="29114" x="3460750" y="2033588"/>
          <p14:tracePt t="29116" x="3452813" y="2033588"/>
          <p14:tracePt t="29120" x="3444875" y="2033588"/>
          <p14:tracePt t="29124" x="3436938" y="2033588"/>
          <p14:tracePt t="29130" x="3429000" y="2041525"/>
          <p14:tracePt t="29132" x="3421063" y="2041525"/>
          <p14:tracePt t="29136" x="3413125" y="2041525"/>
          <p14:tracePt t="29142" x="3405188" y="2041525"/>
          <p14:tracePt t="29148" x="3397250" y="2041525"/>
          <p14:tracePt t="29152" x="3389313" y="2041525"/>
          <p14:tracePt t="29158" x="3381375" y="2049463"/>
          <p14:tracePt t="29165" x="3373438" y="2049463"/>
          <p14:tracePt t="29172" x="3365500" y="2049463"/>
          <p14:tracePt t="29177" x="3357563" y="2057400"/>
          <p14:tracePt t="29185" x="3349625" y="2057400"/>
          <p14:tracePt t="29195" x="3341688" y="2057400"/>
          <p14:tracePt t="29341" x="3341688" y="2049463"/>
          <p14:tracePt t="29554" x="3349625" y="2049463"/>
          <p14:tracePt t="29563" x="3357563" y="2049463"/>
          <p14:tracePt t="29564" x="3365500" y="2049463"/>
          <p14:tracePt t="29571" x="3373438" y="2049463"/>
          <p14:tracePt t="29572" x="3373438" y="2041525"/>
          <p14:tracePt t="29574" x="3389313" y="2041525"/>
          <p14:tracePt t="29579" x="3397250" y="2041525"/>
          <p14:tracePt t="29581" x="3405188" y="2041525"/>
          <p14:tracePt t="29582" x="3413125" y="2041525"/>
          <p14:tracePt t="29585" x="3421063" y="2041525"/>
          <p14:tracePt t="29586" x="3429000" y="2041525"/>
          <p14:tracePt t="29588" x="3436938" y="2041525"/>
          <p14:tracePt t="29590" x="3444875" y="2041525"/>
          <p14:tracePt t="29592" x="3452813" y="2041525"/>
          <p14:tracePt t="29595" x="3468688" y="2041525"/>
          <p14:tracePt t="29596" x="3484563" y="2041525"/>
          <p14:tracePt t="29599" x="3492500" y="2041525"/>
          <p14:tracePt t="29600" x="3508375" y="2041525"/>
          <p14:tracePt t="29602" x="3516313" y="2041525"/>
          <p14:tracePt t="29604" x="3540125" y="2041525"/>
          <p14:tracePt t="29606" x="3556000" y="2033588"/>
          <p14:tracePt t="29608" x="3571875" y="2033588"/>
          <p14:tracePt t="29610" x="3587750" y="2025650"/>
          <p14:tracePt t="29613" x="3611563" y="2025650"/>
          <p14:tracePt t="29614" x="3627438" y="2025650"/>
          <p14:tracePt t="29616" x="3643313" y="2025650"/>
          <p14:tracePt t="29618" x="3668713" y="2017713"/>
          <p14:tracePt t="29620" x="3692525" y="2017713"/>
          <p14:tracePt t="29622" x="3716338" y="2017713"/>
          <p14:tracePt t="29624" x="3740150" y="2017713"/>
          <p14:tracePt t="29627" x="3756025" y="2017713"/>
          <p14:tracePt t="29628" x="3779838" y="2017713"/>
          <p14:tracePt t="29630" x="3803650" y="2017713"/>
          <p14:tracePt t="29632" x="3827463" y="2017713"/>
          <p14:tracePt t="29634" x="3851275" y="2017713"/>
          <p14:tracePt t="29636" x="3867150" y="2017713"/>
          <p14:tracePt t="29638" x="3898900" y="2017713"/>
          <p14:tracePt t="29640" x="3922713" y="2017713"/>
          <p14:tracePt t="29642" x="3946525" y="2017713"/>
          <p14:tracePt t="29644" x="3978275" y="2017713"/>
          <p14:tracePt t="29646" x="4002088" y="2017713"/>
          <p14:tracePt t="29648" x="4027488" y="2017713"/>
          <p14:tracePt t="29650" x="4059238" y="2017713"/>
          <p14:tracePt t="29652" x="4083050" y="2017713"/>
          <p14:tracePt t="29654" x="4106863" y="2017713"/>
          <p14:tracePt t="29656" x="4130675" y="2017713"/>
          <p14:tracePt t="29658" x="4146550" y="2017713"/>
          <p14:tracePt t="29661" x="4170363" y="2017713"/>
          <p14:tracePt t="29662" x="4186238" y="2017713"/>
          <p14:tracePt t="29664" x="4202113" y="2017713"/>
          <p14:tracePt t="29666" x="4217988" y="2017713"/>
          <p14:tracePt t="29668" x="4233863" y="2017713"/>
          <p14:tracePt t="29670" x="4249738" y="2017713"/>
          <p14:tracePt t="29672" x="4265613" y="2017713"/>
          <p14:tracePt t="29675" x="4273550" y="2017713"/>
          <p14:tracePt t="29676" x="4281488" y="2017713"/>
          <p14:tracePt t="29678" x="4297363" y="2017713"/>
          <p14:tracePt t="29680" x="4305300" y="2017713"/>
          <p14:tracePt t="29682" x="4313238" y="2017713"/>
          <p14:tracePt t="29684" x="4321175" y="2017713"/>
          <p14:tracePt t="29686" x="4329113" y="2017713"/>
          <p14:tracePt t="29689" x="4337050" y="2017713"/>
          <p14:tracePt t="29690" x="4344988" y="2017713"/>
          <p14:tracePt t="29694" x="4352925" y="2017713"/>
          <p14:tracePt t="29696" x="4362450" y="2017713"/>
          <p14:tracePt t="29698" x="4370388" y="2017713"/>
          <p14:tracePt t="29704" x="4378325" y="2017713"/>
          <p14:tracePt t="29710" x="4386263" y="2017713"/>
          <p14:tracePt t="29761" x="4394200" y="2017713"/>
          <p14:tracePt t="29779" x="4402138" y="2017713"/>
          <p14:tracePt t="29781" x="4402138" y="2009775"/>
          <p14:tracePt t="29784" x="4410075" y="2009775"/>
          <p14:tracePt t="29790" x="4418013" y="2001838"/>
          <p14:tracePt t="29794" x="4433888" y="2001838"/>
          <p14:tracePt t="29798" x="4441825" y="2001838"/>
          <p14:tracePt t="29802" x="4449763" y="2001838"/>
          <p14:tracePt t="29804" x="4457700" y="2001838"/>
          <p14:tracePt t="29809" x="4465638" y="2001838"/>
          <p14:tracePt t="29810" x="4473575" y="2001838"/>
          <p14:tracePt t="29815" x="4489450" y="1993900"/>
          <p14:tracePt t="29818" x="4497388" y="1993900"/>
          <p14:tracePt t="29821" x="4505325" y="1993900"/>
          <p14:tracePt t="29822" x="4513263" y="1993900"/>
          <p14:tracePt t="29824" x="4521200" y="1993900"/>
          <p14:tracePt t="29826" x="4529138" y="1993900"/>
          <p14:tracePt t="29828" x="4537075" y="1993900"/>
          <p14:tracePt t="29830" x="4545013" y="1993900"/>
          <p14:tracePt t="29835" x="4560888" y="1993900"/>
          <p14:tracePt t="29836" x="4560888" y="1985963"/>
          <p14:tracePt t="29838" x="4568825" y="1985963"/>
          <p14:tracePt t="29840" x="4576763" y="1985963"/>
          <p14:tracePt t="29842" x="4584700" y="1985963"/>
          <p14:tracePt t="29845" x="4592638" y="1985963"/>
          <p14:tracePt t="29846" x="4600575" y="1985963"/>
          <p14:tracePt t="29849" x="4608513" y="1985963"/>
          <p14:tracePt t="29850" x="4616450" y="1985963"/>
          <p14:tracePt t="29852" x="4624388" y="1985963"/>
          <p14:tracePt t="29854" x="4632325" y="1985963"/>
          <p14:tracePt t="29856" x="4640263" y="1985963"/>
          <p14:tracePt t="29860" x="4656138" y="1985963"/>
          <p14:tracePt t="29864" x="4664075" y="1985963"/>
          <p14:tracePt t="29866" x="4672013" y="1985963"/>
          <p14:tracePt t="29868" x="4679950" y="1985963"/>
          <p14:tracePt t="29870" x="4687888" y="1985963"/>
          <p14:tracePt t="29872" x="4695825" y="1985963"/>
          <p14:tracePt t="29874" x="4705350" y="1985963"/>
          <p14:tracePt t="29879" x="4713288" y="1985963"/>
          <p14:tracePt t="29880" x="4721225" y="1985963"/>
          <p14:tracePt t="29884" x="4729163" y="1985963"/>
          <p14:tracePt t="29886" x="4737100" y="1985963"/>
          <p14:tracePt t="29890" x="4745038" y="1985963"/>
          <p14:tracePt t="29898" x="4752975" y="1985963"/>
          <p14:tracePt t="29902" x="4760913" y="1985963"/>
          <p14:tracePt t="29906" x="4768850" y="1985963"/>
          <p14:tracePt t="30882" x="4760913" y="1985963"/>
          <p14:tracePt t="30913" x="4752975" y="1985963"/>
          <p14:tracePt t="31031" x="4752975" y="1993900"/>
          <p14:tracePt t="31034" x="4752975" y="2001838"/>
          <p14:tracePt t="31036" x="4752975" y="2009775"/>
          <p14:tracePt t="31041" x="4752975" y="2017713"/>
          <p14:tracePt t="31045" x="4752975" y="2025650"/>
          <p14:tracePt t="31048" x="4752975" y="2033588"/>
          <p14:tracePt t="31050" x="4752975" y="2041525"/>
          <p14:tracePt t="31054" x="4752975" y="2049463"/>
          <p14:tracePt t="31058" x="4760913" y="2049463"/>
          <p14:tracePt t="31059" x="4768850" y="2057400"/>
          <p14:tracePt t="31060" x="4768850" y="2065338"/>
          <p14:tracePt t="31062" x="4768850" y="2073275"/>
          <p14:tracePt t="31065" x="4776788" y="2073275"/>
          <p14:tracePt t="31067" x="4776788" y="2081213"/>
          <p14:tracePt t="31071" x="4784725" y="2089150"/>
          <p14:tracePt t="31074" x="4792663" y="2097088"/>
          <p14:tracePt t="31076" x="4800600" y="2105025"/>
          <p14:tracePt t="31078" x="4800600" y="2112963"/>
          <p14:tracePt t="31082" x="4808538" y="2120900"/>
          <p14:tracePt t="31085" x="4816475" y="2128838"/>
          <p14:tracePt t="31086" x="4824413" y="2136775"/>
          <p14:tracePt t="31088" x="4824413" y="2144713"/>
          <p14:tracePt t="31090" x="4832350" y="2160588"/>
          <p14:tracePt t="31092" x="4840288" y="2160588"/>
          <p14:tracePt t="31094" x="4840288" y="2168525"/>
          <p14:tracePt t="31096" x="4848225" y="2184400"/>
          <p14:tracePt t="31100" x="4856163" y="2200275"/>
          <p14:tracePt t="31102" x="4864100" y="2200275"/>
          <p14:tracePt t="31104" x="4864100" y="2208213"/>
          <p14:tracePt t="31106" x="4872038" y="2216150"/>
          <p14:tracePt t="31108" x="4872038" y="2224088"/>
          <p14:tracePt t="31110" x="4879975" y="2224088"/>
          <p14:tracePt t="31112" x="4879975" y="2233613"/>
          <p14:tracePt t="31114" x="4887913" y="2233613"/>
          <p14:tracePt t="31116" x="4887913" y="2249488"/>
          <p14:tracePt t="31120" x="4895850" y="2257425"/>
          <p14:tracePt t="31124" x="4895850" y="2265363"/>
          <p14:tracePt t="31126" x="4903788" y="2265363"/>
          <p14:tracePt t="31128" x="4903788" y="2273300"/>
          <p14:tracePt t="31132" x="4903788" y="2281238"/>
          <p14:tracePt t="31134" x="4911725" y="2289175"/>
          <p14:tracePt t="31136" x="4919663" y="2289175"/>
          <p14:tracePt t="31140" x="4919663" y="2297113"/>
          <p14:tracePt t="31144" x="4919663" y="2305050"/>
          <p14:tracePt t="31146" x="4927600" y="2305050"/>
          <p14:tracePt t="31148" x="4927600" y="2312988"/>
          <p14:tracePt t="31151" x="4927600" y="2320925"/>
          <p14:tracePt t="31157" x="4927600" y="2328863"/>
          <p14:tracePt t="31161" x="4935538" y="2336800"/>
          <p14:tracePt t="31167" x="4935538" y="2344738"/>
          <p14:tracePt t="31168" x="4935538" y="2352675"/>
          <p14:tracePt t="31170" x="4943475" y="2352675"/>
          <p14:tracePt t="31172" x="4943475" y="2360613"/>
          <p14:tracePt t="31176" x="4951413" y="2368550"/>
          <p14:tracePt t="31182" x="4951413" y="2376488"/>
          <p14:tracePt t="31184" x="4959350" y="2384425"/>
          <p14:tracePt t="31189" x="4959350" y="2392363"/>
          <p14:tracePt t="31192" x="4959350" y="2400300"/>
          <p14:tracePt t="31196" x="4967288" y="2400300"/>
          <p14:tracePt t="31198" x="4967288" y="2408238"/>
          <p14:tracePt t="31200" x="4967288" y="2416175"/>
          <p14:tracePt t="31206" x="4967288" y="2424113"/>
          <p14:tracePt t="31208" x="4975225" y="2424113"/>
          <p14:tracePt t="31213" x="4975225" y="2432050"/>
          <p14:tracePt t="31214" x="4983163" y="2432050"/>
          <p14:tracePt t="31218" x="4983163" y="2439988"/>
          <p14:tracePt t="31222" x="4983163" y="2447925"/>
          <p14:tracePt t="31230" x="4983163" y="2455863"/>
          <p14:tracePt t="31241" x="4983163" y="2463800"/>
          <p14:tracePt t="31247" x="4991100" y="2463800"/>
          <p14:tracePt t="31274" x="4991100" y="2471738"/>
          <p14:tracePt t="31285" x="4991100" y="2479675"/>
          <p14:tracePt t="31297" x="4999038" y="2479675"/>
          <p14:tracePt t="31313" x="5006975" y="2479675"/>
          <p14:tracePt t="31321" x="5006975" y="2487613"/>
          <p14:tracePt t="31338" x="5014913" y="2487613"/>
          <p14:tracePt t="31361" x="5022850" y="2487613"/>
          <p14:tracePt t="31798" x="5030788" y="2487613"/>
          <p14:tracePt t="31815" x="5038725" y="2487613"/>
          <p14:tracePt t="31823" x="5038725" y="2495550"/>
          <p14:tracePt t="31835" x="5046663" y="2495550"/>
          <p14:tracePt t="32010" x="5056188" y="2495550"/>
          <p14:tracePt t="32575" x="5064125" y="2495550"/>
          <p14:tracePt t="32582" x="5072063" y="2495550"/>
          <p14:tracePt t="32585" x="5080000" y="2495550"/>
          <p14:tracePt t="32593" x="5087938" y="2495550"/>
          <p14:tracePt t="32598" x="5095875" y="2495550"/>
          <p14:tracePt t="32602" x="5103813" y="2495550"/>
          <p14:tracePt t="32606" x="5111750" y="2503488"/>
          <p14:tracePt t="32610" x="5119688" y="2503488"/>
          <p14:tracePt t="32614" x="5119688" y="2511425"/>
          <p14:tracePt t="32616" x="5127625" y="2511425"/>
          <p14:tracePt t="32621" x="5135563" y="2511425"/>
          <p14:tracePt t="32631" x="5143500" y="2511425"/>
          <p14:tracePt t="32632" x="5151438" y="2511425"/>
          <p14:tracePt t="32638" x="5159375" y="2519363"/>
          <p14:tracePt t="32642" x="5167313" y="2519363"/>
          <p14:tracePt t="32648" x="5183188" y="2519363"/>
          <p14:tracePt t="32652" x="5191125" y="2527300"/>
          <p14:tracePt t="32654" x="5199063" y="2527300"/>
          <p14:tracePt t="32658" x="5207000" y="2527300"/>
          <p14:tracePt t="32661" x="5207000" y="2535238"/>
          <p14:tracePt t="32664" x="5214938" y="2535238"/>
          <p14:tracePt t="32666" x="5222875" y="2535238"/>
          <p14:tracePt t="32672" x="5230813" y="2535238"/>
          <p14:tracePt t="32678" x="5238750" y="2535238"/>
          <p14:tracePt t="32685" x="5238750" y="2543175"/>
          <p14:tracePt t="32691" x="5246688" y="2543175"/>
          <p14:tracePt t="32701" x="5254625" y="2543175"/>
          <p14:tracePt t="32705" x="5262563" y="2543175"/>
          <p14:tracePt t="32713" x="5270500" y="2543175"/>
          <p14:tracePt t="32720" x="5278438" y="2543175"/>
          <p14:tracePt t="32728" x="5286375" y="2543175"/>
          <p14:tracePt t="32737" x="5294313" y="2543175"/>
          <p14:tracePt t="32749" x="5302250" y="2543175"/>
          <p14:tracePt t="32781" x="5310188" y="2543175"/>
          <p14:tracePt t="34279" x="5318125" y="2543175"/>
          <p14:tracePt t="34294" x="5326063" y="2543175"/>
          <p14:tracePt t="34461" x="5334000" y="2543175"/>
          <p14:tracePt t="34490" x="5341938" y="2543175"/>
          <p14:tracePt t="34535" x="5349875" y="2543175"/>
          <p14:tracePt t="34546" x="5357813" y="2543175"/>
          <p14:tracePt t="34553" x="5365750" y="2543175"/>
          <p14:tracePt t="34561" x="5373688" y="2543175"/>
          <p14:tracePt t="34567" x="5381625" y="2543175"/>
          <p14:tracePt t="34568" x="5389563" y="2543175"/>
          <p14:tracePt t="34573" x="5397500" y="2543175"/>
          <p14:tracePt t="34577" x="5407025" y="2543175"/>
          <p14:tracePt t="34582" x="5414963" y="2543175"/>
          <p14:tracePt t="34585" x="5422900" y="2543175"/>
          <p14:tracePt t="34592" x="5430838" y="2543175"/>
          <p14:tracePt t="34597" x="5438775" y="2543175"/>
          <p14:tracePt t="34603" x="5446713" y="2543175"/>
          <p14:tracePt t="34607" x="5454650" y="2543175"/>
          <p14:tracePt t="34615" x="5462588" y="2543175"/>
          <p14:tracePt t="34627" x="5470525" y="2543175"/>
          <p14:tracePt t="34643" x="5478463" y="2543175"/>
          <p14:tracePt t="34649" x="5478463" y="2551113"/>
          <p14:tracePt t="34652" x="5486400" y="2551113"/>
          <p14:tracePt t="34675" x="5494338" y="2551113"/>
          <p14:tracePt t="40316" x="5494338" y="2559050"/>
          <p14:tracePt t="40319" x="5494338" y="2566988"/>
          <p14:tracePt t="40321" x="5486400" y="2566988"/>
          <p14:tracePt t="40324" x="5478463" y="2576513"/>
          <p14:tracePt t="40330" x="5478463" y="2584450"/>
          <p14:tracePt t="40334" x="5470525" y="2584450"/>
          <p14:tracePt t="40336" x="5470525" y="2592388"/>
          <p14:tracePt t="40346" x="5470525" y="2600325"/>
          <p14:tracePt t="40348" x="5462588" y="2600325"/>
          <p14:tracePt t="40350" x="5462588" y="2608263"/>
          <p14:tracePt t="40358" x="5462588" y="2616200"/>
          <p14:tracePt t="40360" x="5454650" y="2616200"/>
          <p14:tracePt t="40366" x="5446713" y="2616200"/>
          <p14:tracePt t="40369" x="5446713" y="2624138"/>
          <p14:tracePt t="40402" x="5446713" y="2632075"/>
          <p14:tracePt t="40403" x="5438775" y="2632075"/>
          <p14:tracePt t="40408" x="5438775" y="2640013"/>
          <p14:tracePt t="41567" x="5430838" y="2640013"/>
          <p14:tracePt t="41574" x="5422900" y="2640013"/>
          <p14:tracePt t="41576" x="5414963" y="2647950"/>
          <p14:tracePt t="41581" x="5407025" y="2647950"/>
          <p14:tracePt t="41584" x="5397500" y="2655888"/>
          <p14:tracePt t="41588" x="5389563" y="2655888"/>
          <p14:tracePt t="41590" x="5381625" y="2655888"/>
          <p14:tracePt t="41592" x="5381625" y="2663825"/>
          <p14:tracePt t="41594" x="5373688" y="2663825"/>
          <p14:tracePt t="41597" x="5373688" y="2671763"/>
          <p14:tracePt t="41598" x="5365750" y="2671763"/>
          <p14:tracePt t="41601" x="5357813" y="2671763"/>
          <p14:tracePt t="41602" x="5349875" y="2679700"/>
          <p14:tracePt t="41607" x="5341938" y="2679700"/>
          <p14:tracePt t="41608" x="5326063" y="2687638"/>
          <p14:tracePt t="41611" x="5326063" y="2695575"/>
          <p14:tracePt t="41613" x="5318125" y="2695575"/>
          <p14:tracePt t="41614" x="5310188" y="2695575"/>
          <p14:tracePt t="41616" x="5302250" y="2703513"/>
          <p14:tracePt t="41620" x="5294313" y="2703513"/>
          <p14:tracePt t="41626" x="5286375" y="2711450"/>
          <p14:tracePt t="41630" x="5278438" y="2711450"/>
          <p14:tracePt t="41643" x="5270500" y="2711450"/>
          <p14:tracePt t="41645" x="5270500" y="2719388"/>
          <p14:tracePt t="41650" x="5270500" y="2727325"/>
          <p14:tracePt t="41654" x="5262563" y="2727325"/>
          <p14:tracePt t="41658" x="5262563" y="2735263"/>
          <p14:tracePt t="41662" x="5254625" y="2735263"/>
          <p14:tracePt t="41668" x="5246688" y="2743200"/>
          <p14:tracePt t="41678" x="5238750" y="2751138"/>
          <p14:tracePt t="41688" x="5230813" y="2759075"/>
          <p14:tracePt t="41697" x="5222875" y="2759075"/>
          <p14:tracePt t="41698" x="5214938" y="2767013"/>
          <p14:tracePt t="41705" x="5207000" y="2767013"/>
          <p14:tracePt t="41711" x="5199063" y="2767013"/>
          <p14:tracePt t="41715" x="5199063" y="2774950"/>
          <p14:tracePt t="41718" x="5191125" y="2774950"/>
          <p14:tracePt t="41720" x="5183188" y="2774950"/>
          <p14:tracePt t="41729" x="5175250" y="2774950"/>
          <p14:tracePt t="41735" x="5167313" y="2774950"/>
          <p14:tracePt t="41741" x="5159375" y="2774950"/>
          <p14:tracePt t="41745" x="5151438" y="2774950"/>
          <p14:tracePt t="41753" x="5143500" y="2774950"/>
          <p14:tracePt t="41759" x="5135563" y="2774950"/>
          <p14:tracePt t="41829" x="5127625" y="2774950"/>
          <p14:tracePt t="41839" x="5119688" y="2774950"/>
          <p14:tracePt t="41840" x="5111750" y="2774950"/>
          <p14:tracePt t="41844" x="5103813" y="2774950"/>
          <p14:tracePt t="41850" x="5087938" y="2774950"/>
          <p14:tracePt t="41857" x="5080000" y="2774950"/>
          <p14:tracePt t="41861" x="5072063" y="2774950"/>
          <p14:tracePt t="41901" x="5064125" y="2774950"/>
          <p14:tracePt t="41907" x="5056188" y="2774950"/>
          <p14:tracePt t="41913" x="5046663" y="2774950"/>
          <p14:tracePt t="41921" x="5038725" y="2774950"/>
          <p14:tracePt t="41935" x="5030788" y="2774950"/>
          <p14:tracePt t="41943" x="5022850" y="2774950"/>
          <p14:tracePt t="41951" x="5014913" y="2774950"/>
          <p14:tracePt t="41958" x="5006975" y="2774950"/>
          <p14:tracePt t="41965" x="4999038" y="2774950"/>
          <p14:tracePt t="41975" x="4991100" y="2774950"/>
          <p14:tracePt t="41979" x="4983163" y="2774950"/>
          <p14:tracePt t="41987" x="4975225" y="2774950"/>
          <p14:tracePt t="41993" x="4967288" y="2774950"/>
          <p14:tracePt t="41997" x="4959350" y="2774950"/>
          <p14:tracePt t="42000" x="4951413" y="2774950"/>
          <p14:tracePt t="42011" x="4943475" y="2774950"/>
          <p14:tracePt t="42044" x="4935538" y="2774950"/>
          <p14:tracePt t="42057" x="4927600" y="2774950"/>
          <p14:tracePt t="42058" x="4919663" y="2774950"/>
          <p14:tracePt t="42060" x="4919663" y="2782888"/>
          <p14:tracePt t="42062" x="4919663" y="2790825"/>
          <p14:tracePt t="42066" x="4911725" y="2798763"/>
          <p14:tracePt t="42068" x="4911725" y="2814638"/>
          <p14:tracePt t="42070" x="4911725" y="2822575"/>
          <p14:tracePt t="42072" x="4911725" y="2830513"/>
          <p14:tracePt t="42074" x="4903788" y="2846388"/>
          <p14:tracePt t="42076" x="4903788" y="2854325"/>
          <p14:tracePt t="42078" x="4903788" y="2862263"/>
          <p14:tracePt t="42080" x="4895850" y="2878138"/>
          <p14:tracePt t="42082" x="4895850" y="2894013"/>
          <p14:tracePt t="42084" x="4887913" y="2909888"/>
          <p14:tracePt t="42086" x="4887913" y="2919413"/>
          <p14:tracePt t="42088" x="4887913" y="2943225"/>
          <p14:tracePt t="42091" x="4887913" y="2959100"/>
          <p14:tracePt t="42092" x="4879975" y="2982913"/>
          <p14:tracePt t="42094" x="4879975" y="2998788"/>
          <p14:tracePt t="42096" x="4879975" y="3014663"/>
          <p14:tracePt t="42098" x="4872038" y="3038475"/>
          <p14:tracePt t="42100" x="4864100" y="3054350"/>
          <p14:tracePt t="42102" x="4864100" y="3078163"/>
          <p14:tracePt t="42105" x="4864100" y="3101975"/>
          <p14:tracePt t="42106" x="4856163" y="3125788"/>
          <p14:tracePt t="42108" x="4856163" y="3149600"/>
          <p14:tracePt t="42111" x="4840288" y="3173413"/>
          <p14:tracePt t="42112" x="4840288" y="3213100"/>
          <p14:tracePt t="42114" x="4840288" y="3236913"/>
          <p14:tracePt t="42116" x="4832350" y="3270250"/>
          <p14:tracePt t="42119" x="4816475" y="3309938"/>
          <p14:tracePt t="42120" x="4808538" y="3341688"/>
          <p14:tracePt t="42122" x="4792663" y="3373438"/>
          <p14:tracePt t="42125" x="4784725" y="3405188"/>
          <p14:tracePt t="42126" x="4776788" y="3436938"/>
          <p14:tracePt t="42128" x="4768850" y="3468688"/>
          <p14:tracePt t="42130" x="4752975" y="3500438"/>
          <p14:tracePt t="42132" x="4729163" y="3532188"/>
          <p14:tracePt t="42134" x="4721225" y="3563938"/>
          <p14:tracePt t="42136" x="4705350" y="3595688"/>
          <p14:tracePt t="42139" x="4679950" y="3629025"/>
          <p14:tracePt t="42140" x="4672013" y="3652838"/>
          <p14:tracePt t="42142" x="4648200" y="3692525"/>
          <p14:tracePt t="42144" x="4624388" y="3716338"/>
          <p14:tracePt t="42146" x="4608513" y="3748088"/>
          <p14:tracePt t="42148" x="4584700" y="3779838"/>
          <p14:tracePt t="42150" x="4552950" y="3811588"/>
          <p14:tracePt t="42153" x="4537075" y="3827463"/>
          <p14:tracePt t="42154" x="4513263" y="3867150"/>
          <p14:tracePt t="42156" x="4489450" y="3883025"/>
          <p14:tracePt t="42158" x="4465638" y="3922713"/>
          <p14:tracePt t="42160" x="4433888" y="3948113"/>
          <p14:tracePt t="42162" x="4410075" y="3963988"/>
          <p14:tracePt t="42164" x="4378325" y="3995738"/>
          <p14:tracePt t="42167" x="4362450" y="4019550"/>
          <p14:tracePt t="42168" x="4337050" y="4043363"/>
          <p14:tracePt t="42170" x="4313238" y="4067175"/>
          <p14:tracePt t="42172" x="4281488" y="4090988"/>
          <p14:tracePt t="42174" x="4265613" y="4114800"/>
          <p14:tracePt t="42176" x="4233863" y="4138613"/>
          <p14:tracePt t="42178" x="4217988" y="4154488"/>
          <p14:tracePt t="42181" x="4186238" y="4186238"/>
          <p14:tracePt t="42182" x="4162425" y="4210050"/>
          <p14:tracePt t="42184" x="4138613" y="4225925"/>
          <p14:tracePt t="42186" x="4114800" y="4249738"/>
          <p14:tracePt t="42188" x="4083050" y="4281488"/>
          <p14:tracePt t="42190" x="4059238" y="4306888"/>
          <p14:tracePt t="42192" x="4027488" y="4330700"/>
          <p14:tracePt t="42195" x="3986213" y="4354513"/>
          <p14:tracePt t="42196" x="3954463" y="4386263"/>
          <p14:tracePt t="42198" x="3922713" y="4410075"/>
          <p14:tracePt t="42200" x="3883025" y="4425950"/>
          <p14:tracePt t="42202" x="3835400" y="4457700"/>
          <p14:tracePt t="42204" x="3803650" y="4481513"/>
          <p14:tracePt t="42206" x="3763963" y="4513263"/>
          <p14:tracePt t="42208" x="3716338" y="4537075"/>
          <p14:tracePt t="42210" x="3668713" y="4560888"/>
          <p14:tracePt t="42212" x="3627438" y="4592638"/>
          <p14:tracePt t="42214" x="3587750" y="4608513"/>
          <p14:tracePt t="42216" x="3548063" y="4633913"/>
          <p14:tracePt t="42218" x="3500438" y="4649788"/>
          <p14:tracePt t="42220" x="3460750" y="4673600"/>
          <p14:tracePt t="42222" x="3421063" y="4689475"/>
          <p14:tracePt t="42224" x="3381375" y="4713288"/>
          <p14:tracePt t="42226" x="3341688" y="4729163"/>
          <p14:tracePt t="42229" x="3300413" y="4745038"/>
          <p14:tracePt t="42230" x="3260725" y="4768850"/>
          <p14:tracePt t="42232" x="3221038" y="4776788"/>
          <p14:tracePt t="42234" x="3181350" y="4792663"/>
          <p14:tracePt t="42236" x="3141663" y="4808538"/>
          <p14:tracePt t="42239" x="3101975" y="4816475"/>
          <p14:tracePt t="42240" x="3062288" y="4832350"/>
          <p14:tracePt t="42243" x="3030538" y="4848225"/>
          <p14:tracePt t="42244" x="2982913" y="4864100"/>
          <p14:tracePt t="42246" x="2933700" y="4864100"/>
          <p14:tracePt t="42248" x="2909888" y="4879975"/>
          <p14:tracePt t="42250" x="2862263" y="4887913"/>
          <p14:tracePt t="42252" x="2830513" y="4903788"/>
          <p14:tracePt t="42254" x="2790825" y="4911725"/>
          <p14:tracePt t="42257" x="2751138" y="4919663"/>
          <p14:tracePt t="42258" x="2711450" y="4927600"/>
          <p14:tracePt t="42260" x="2687638" y="4935538"/>
          <p14:tracePt t="42262" x="2647950" y="4943475"/>
          <p14:tracePt t="42264" x="2606675" y="4951413"/>
          <p14:tracePt t="42266" x="2574925" y="4959350"/>
          <p14:tracePt t="42268" x="2535238" y="4967288"/>
          <p14:tracePt t="42271" x="2503488" y="4976813"/>
          <p14:tracePt t="42272" x="2471738" y="4976813"/>
          <p14:tracePt t="42274" x="2439988" y="4976813"/>
          <p14:tracePt t="42276" x="2400300" y="4984750"/>
          <p14:tracePt t="42278" x="2368550" y="4992688"/>
          <p14:tracePt t="42280" x="2344738" y="5000625"/>
          <p14:tracePt t="42282" x="2312988" y="5000625"/>
          <p14:tracePt t="42285" x="2281238" y="5000625"/>
          <p14:tracePt t="42286" x="2239963" y="5008563"/>
          <p14:tracePt t="42288" x="2208213" y="5008563"/>
          <p14:tracePt t="42290" x="2184400" y="5008563"/>
          <p14:tracePt t="42292" x="2152650" y="5008563"/>
          <p14:tracePt t="42294" x="2128838" y="5008563"/>
          <p14:tracePt t="42296" x="2105025" y="5008563"/>
          <p14:tracePt t="42298" x="2073275" y="5008563"/>
          <p14:tracePt t="42300" x="2049463" y="5008563"/>
          <p14:tracePt t="42302" x="2025650" y="5008563"/>
          <p14:tracePt t="42304" x="2001838" y="5008563"/>
          <p14:tracePt t="42306" x="1978025" y="5000625"/>
          <p14:tracePt t="42308" x="1954213" y="5000625"/>
          <p14:tracePt t="42310" x="1930400" y="5000625"/>
          <p14:tracePt t="42312" x="1905000" y="4992688"/>
          <p14:tracePt t="42314" x="1889125" y="4984750"/>
          <p14:tracePt t="42316" x="1865313" y="4976813"/>
          <p14:tracePt t="42318" x="1849438" y="4976813"/>
          <p14:tracePt t="42320" x="1817688" y="4967288"/>
          <p14:tracePt t="42322" x="1801813" y="4959350"/>
          <p14:tracePt t="42324" x="1778000" y="4951413"/>
          <p14:tracePt t="42327" x="1762125" y="4951413"/>
          <p14:tracePt t="42329" x="1746250" y="4943475"/>
          <p14:tracePt t="42330" x="1730375" y="4935538"/>
          <p14:tracePt t="42332" x="1706563" y="4927600"/>
          <p14:tracePt t="42334" x="1682750" y="4927600"/>
          <p14:tracePt t="42336" x="1658938" y="4919663"/>
          <p14:tracePt t="42338" x="1635125" y="4911725"/>
          <p14:tracePt t="42340" x="1619250" y="4903788"/>
          <p14:tracePt t="42342" x="1595438" y="4887913"/>
          <p14:tracePt t="42344" x="1562100" y="4872038"/>
          <p14:tracePt t="42346" x="1546225" y="4872038"/>
          <p14:tracePt t="42348" x="1522413" y="4856163"/>
          <p14:tracePt t="42350" x="1498600" y="4840288"/>
          <p14:tracePt t="42352" x="1466850" y="4832350"/>
          <p14:tracePt t="42354" x="1443038" y="4816475"/>
          <p14:tracePt t="42356" x="1419225" y="4800600"/>
          <p14:tracePt t="42358" x="1395413" y="4792663"/>
          <p14:tracePt t="42361" x="1363663" y="4776788"/>
          <p14:tracePt t="42362" x="1339850" y="4760913"/>
          <p14:tracePt t="42364" x="1300163" y="4745038"/>
          <p14:tracePt t="42366" x="1276350" y="4729163"/>
          <p14:tracePt t="42368" x="1252538" y="4713288"/>
          <p14:tracePt t="42370" x="1211263" y="4697413"/>
          <p14:tracePt t="42372" x="1187450" y="4673600"/>
          <p14:tracePt t="42375" x="1147763" y="4657725"/>
          <p14:tracePt t="42376" x="1123950" y="4633913"/>
          <p14:tracePt t="42378" x="1084263" y="4624388"/>
          <p14:tracePt t="42380" x="1060450" y="4600575"/>
          <p14:tracePt t="42382" x="1020763" y="4584700"/>
          <p14:tracePt t="42384" x="996950" y="4568825"/>
          <p14:tracePt t="42386" x="957263" y="4545013"/>
          <p14:tracePt t="42389" x="917575" y="4529138"/>
          <p14:tracePt t="42390" x="893763" y="4505325"/>
          <p14:tracePt t="42392" x="852488" y="4489450"/>
          <p14:tracePt t="42394" x="828675" y="4473575"/>
          <p14:tracePt t="42396" x="781050" y="4449763"/>
          <p14:tracePt t="42398" x="757238" y="4425950"/>
          <p14:tracePt t="42400" x="717550" y="4410075"/>
          <p14:tracePt t="42403" x="677863" y="4386263"/>
          <p14:tracePt t="42404" x="654050" y="4370388"/>
          <p14:tracePt t="42407" x="614363" y="4338638"/>
          <p14:tracePt t="42408" x="582613" y="4330700"/>
          <p14:tracePt t="42410" x="550863" y="4306888"/>
          <p14:tracePt t="42412" x="501650" y="4273550"/>
          <p14:tracePt t="42414" x="477838" y="4249738"/>
          <p14:tracePt t="42417" x="438150" y="4233863"/>
          <p14:tracePt t="42418" x="398463" y="4202113"/>
          <p14:tracePt t="42420" x="358775" y="4178300"/>
          <p14:tracePt t="42422" x="334963" y="4146550"/>
          <p14:tracePt t="42424" x="295275" y="4122738"/>
          <p14:tracePt t="42426" x="255588" y="4098925"/>
          <p14:tracePt t="42428" x="223838" y="4067175"/>
          <p14:tracePt t="42430" x="192088" y="4035425"/>
          <p14:tracePt t="42432" x="150813" y="4003675"/>
          <p14:tracePt t="42434" x="111125" y="3971925"/>
          <p14:tracePt t="42436" x="87313" y="3956050"/>
          <p14:tracePt t="42438" x="47625" y="3914775"/>
          <p14:tracePt t="42440" x="23813" y="3890963"/>
          <p14:tracePt t="42548" x="15875" y="2559050"/>
          <p14:tracePt t="42550" x="23813" y="2543175"/>
          <p14:tracePt t="42552" x="47625" y="2519363"/>
          <p14:tracePt t="42554" x="55563" y="2503488"/>
          <p14:tracePt t="42556" x="71438" y="2495550"/>
          <p14:tracePt t="42559" x="87313" y="2471738"/>
          <p14:tracePt t="42560" x="103188" y="2447925"/>
          <p14:tracePt t="42563" x="127000" y="2432050"/>
          <p14:tracePt t="42564" x="142875" y="2408238"/>
          <p14:tracePt t="42567" x="158750" y="2392363"/>
          <p14:tracePt t="42568" x="184150" y="2376488"/>
          <p14:tracePt t="42570" x="200025" y="2352675"/>
          <p14:tracePt t="42572" x="215900" y="2344738"/>
          <p14:tracePt t="42574" x="247650" y="2312988"/>
          <p14:tracePt t="42577" x="263525" y="2305050"/>
          <p14:tracePt t="42579" x="287338" y="2281238"/>
          <p14:tracePt t="42580" x="311150" y="2265363"/>
          <p14:tracePt t="42583" x="327025" y="2257425"/>
          <p14:tracePt t="42584" x="350838" y="2233613"/>
          <p14:tracePt t="42586" x="366713" y="2224088"/>
          <p14:tracePt t="42588" x="390525" y="2208213"/>
          <p14:tracePt t="42590" x="406400" y="2192338"/>
          <p14:tracePt t="42592" x="422275" y="2176463"/>
          <p14:tracePt t="42594" x="446088" y="2168525"/>
          <p14:tracePt t="42597" x="461963" y="2152650"/>
          <p14:tracePt t="42598" x="477838" y="2152650"/>
          <p14:tracePt t="42600" x="493713" y="2136775"/>
          <p14:tracePt t="42602" x="509588" y="2128838"/>
          <p14:tracePt t="42604" x="534988" y="2120900"/>
          <p14:tracePt t="42607" x="550863" y="2105025"/>
          <p14:tracePt t="42608" x="566738" y="2105025"/>
          <p14:tracePt t="42611" x="582613" y="2097088"/>
          <p14:tracePt t="42612" x="606425" y="2089150"/>
          <p14:tracePt t="42614" x="622300" y="2081213"/>
          <p14:tracePt t="42616" x="646113" y="2073275"/>
          <p14:tracePt t="42618" x="661988" y="2065338"/>
          <p14:tracePt t="42620" x="685800" y="2057400"/>
          <p14:tracePt t="42622" x="709613" y="2057400"/>
          <p14:tracePt t="42625" x="733425" y="2049463"/>
          <p14:tracePt t="42626" x="757238" y="2041525"/>
          <p14:tracePt t="42628" x="781050" y="2033588"/>
          <p14:tracePt t="42630" x="804863" y="2033588"/>
          <p14:tracePt t="42632" x="836613" y="2025650"/>
          <p14:tracePt t="42634" x="860425" y="2025650"/>
          <p14:tracePt t="42636" x="885825" y="2017713"/>
          <p14:tracePt t="42639" x="909638" y="2009775"/>
          <p14:tracePt t="42640" x="941388" y="2009775"/>
          <p14:tracePt t="42642" x="973138" y="2001838"/>
          <p14:tracePt t="42644" x="996950" y="2001838"/>
          <p14:tracePt t="42646" x="1020763" y="2001838"/>
          <p14:tracePt t="42648" x="1052513" y="2001838"/>
          <p14:tracePt t="42650" x="1076325" y="2001838"/>
          <p14:tracePt t="42653" x="1100138" y="2001838"/>
          <p14:tracePt t="42654" x="1131888" y="2001838"/>
          <p14:tracePt t="42656" x="1155700" y="2001838"/>
          <p14:tracePt t="42658" x="1179513" y="2001838"/>
          <p14:tracePt t="42660" x="1203325" y="2001838"/>
          <p14:tracePt t="42663" x="1236663" y="2001838"/>
          <p14:tracePt t="42664" x="1260475" y="2001838"/>
          <p14:tracePt t="42667" x="1284288" y="2001838"/>
          <p14:tracePt t="42668" x="1308100" y="2001838"/>
          <p14:tracePt t="42670" x="1331913" y="2001838"/>
          <p14:tracePt t="42672" x="1347788" y="2001838"/>
          <p14:tracePt t="42674" x="1371600" y="2001838"/>
          <p14:tracePt t="42676" x="1403350" y="2001838"/>
          <p14:tracePt t="42678" x="1427163" y="2001838"/>
          <p14:tracePt t="42681" x="1450975" y="2001838"/>
          <p14:tracePt t="42682" x="1466850" y="2001838"/>
          <p14:tracePt t="42684" x="1490663" y="2001838"/>
          <p14:tracePt t="42686" x="1506538" y="2001838"/>
          <p14:tracePt t="42688" x="1530350" y="2009775"/>
          <p14:tracePt t="42690" x="1546225" y="2009775"/>
          <p14:tracePt t="42692" x="1562100" y="2009775"/>
          <p14:tracePt t="42694" x="1579563" y="2017713"/>
          <p14:tracePt t="42696" x="1603375" y="2017713"/>
          <p14:tracePt t="42698" x="1619250" y="2017713"/>
          <p14:tracePt t="42700" x="1635125" y="2017713"/>
          <p14:tracePt t="42702" x="1658938" y="2017713"/>
          <p14:tracePt t="42704" x="1666875" y="2025650"/>
          <p14:tracePt t="42706" x="1682750" y="2025650"/>
          <p14:tracePt t="42709" x="1706563" y="2033588"/>
          <p14:tracePt t="42710" x="1722438" y="2033588"/>
          <p14:tracePt t="42712" x="1738313" y="2033588"/>
          <p14:tracePt t="42714" x="1754188" y="2033588"/>
          <p14:tracePt t="42716" x="1770063" y="2041525"/>
          <p14:tracePt t="42718" x="1785938" y="2049463"/>
          <p14:tracePt t="42720" x="1809750" y="2049463"/>
          <p14:tracePt t="42723" x="1825625" y="2057400"/>
          <p14:tracePt t="42724" x="1849438" y="2057400"/>
          <p14:tracePt t="42726" x="1865313" y="2057400"/>
          <p14:tracePt t="42729" x="1881188" y="2065338"/>
          <p14:tracePt t="42730" x="1897063" y="2073275"/>
          <p14:tracePt t="42732" x="1912938" y="2073275"/>
          <p14:tracePt t="42734" x="1946275" y="2081213"/>
          <p14:tracePt t="42737" x="1962150" y="2081213"/>
          <p14:tracePt t="42738" x="1978025" y="2081213"/>
          <p14:tracePt t="42740" x="1993900" y="2089150"/>
          <p14:tracePt t="42743" x="2017713" y="2097088"/>
          <p14:tracePt t="42744" x="2025650" y="2105025"/>
          <p14:tracePt t="42746" x="2049463" y="2105025"/>
          <p14:tracePt t="42748" x="2065338" y="2112963"/>
          <p14:tracePt t="42751" x="2081213" y="2112963"/>
          <p14:tracePt t="42752" x="2097088" y="2120900"/>
          <p14:tracePt t="42754" x="2112963" y="2128838"/>
          <p14:tracePt t="42757" x="2136775" y="2128838"/>
          <p14:tracePt t="42758" x="2152650" y="2136775"/>
          <p14:tracePt t="42760" x="2160588" y="2144713"/>
          <p14:tracePt t="42762" x="2184400" y="2144713"/>
          <p14:tracePt t="42765" x="2200275" y="2152650"/>
          <p14:tracePt t="42766" x="2216150" y="2168525"/>
          <p14:tracePt t="42768" x="2232025" y="2168525"/>
          <p14:tracePt t="42771" x="2247900" y="2176463"/>
          <p14:tracePt t="42772" x="2265363" y="2184400"/>
          <p14:tracePt t="42774" x="2281238" y="2192338"/>
          <p14:tracePt t="42776" x="2297113" y="2200275"/>
          <p14:tracePt t="42778" x="2305050" y="2208213"/>
          <p14:tracePt t="42780" x="2328863" y="2216150"/>
          <p14:tracePt t="42782" x="2336800" y="2224088"/>
          <p14:tracePt t="42785" x="2352675" y="2233613"/>
          <p14:tracePt t="42786" x="2368550" y="2249488"/>
          <p14:tracePt t="42788" x="2384425" y="2257425"/>
          <p14:tracePt t="42790" x="2400300" y="2265363"/>
          <p14:tracePt t="42792" x="2416175" y="2273300"/>
          <p14:tracePt t="42794" x="2432050" y="2281238"/>
          <p14:tracePt t="42796" x="2439988" y="2297113"/>
          <p14:tracePt t="42799" x="2455863" y="2305050"/>
          <p14:tracePt t="42800" x="2471738" y="2320925"/>
          <p14:tracePt t="42802" x="2479675" y="2328863"/>
          <p14:tracePt t="42805" x="2495550" y="2336800"/>
          <p14:tracePt t="42806" x="2511425" y="2352675"/>
          <p14:tracePt t="42808" x="2519363" y="2360613"/>
          <p14:tracePt t="42810" x="2543175" y="2376488"/>
          <p14:tracePt t="42813" x="2551113" y="2384425"/>
          <p14:tracePt t="42814" x="2566988" y="2400300"/>
          <p14:tracePt t="42816" x="2582863" y="2408238"/>
          <p14:tracePt t="42818" x="2590800" y="2424113"/>
          <p14:tracePt t="42820" x="2606675" y="2439988"/>
          <p14:tracePt t="42822" x="2624138" y="2447925"/>
          <p14:tracePt t="42824" x="2632075" y="2463800"/>
          <p14:tracePt t="42826" x="2647950" y="2471738"/>
          <p14:tracePt t="42828" x="2655888" y="2487613"/>
          <p14:tracePt t="42830" x="2671763" y="2503488"/>
          <p14:tracePt t="42832" x="2679700" y="2511425"/>
          <p14:tracePt t="42834" x="2687638" y="2527300"/>
          <p14:tracePt t="42836" x="2703513" y="2543175"/>
          <p14:tracePt t="42838" x="2719388" y="2551113"/>
          <p14:tracePt t="42840" x="2735263" y="2576513"/>
          <p14:tracePt t="42842" x="2743200" y="2584450"/>
          <p14:tracePt t="42844" x="2759075" y="2600325"/>
          <p14:tracePt t="42846" x="2767013" y="2616200"/>
          <p14:tracePt t="42848" x="2774950" y="2632075"/>
          <p14:tracePt t="42850" x="2790825" y="2640013"/>
          <p14:tracePt t="42852" x="2798763" y="2663825"/>
          <p14:tracePt t="42854" x="2814638" y="2671763"/>
          <p14:tracePt t="42856" x="2822575" y="2687638"/>
          <p14:tracePt t="42858" x="2838450" y="2711450"/>
          <p14:tracePt t="42861" x="2846388" y="2727325"/>
          <p14:tracePt t="42862" x="2854325" y="2735263"/>
          <p14:tracePt t="42864" x="2870200" y="2751138"/>
          <p14:tracePt t="42866" x="2878138" y="2774950"/>
          <p14:tracePt t="42868" x="2886075" y="2782888"/>
          <p14:tracePt t="42870" x="2894013" y="2798763"/>
          <p14:tracePt t="42872" x="2901950" y="2814638"/>
          <p14:tracePt t="42875" x="2909888" y="2830513"/>
          <p14:tracePt t="42876" x="2917825" y="2846388"/>
          <p14:tracePt t="42878" x="2925763" y="2854325"/>
          <p14:tracePt t="42880" x="2933700" y="2878138"/>
          <p14:tracePt t="42889" x="2957513" y="2935288"/>
          <p14:tracePt t="42890" x="2967038" y="2951163"/>
          <p14:tracePt t="42892" x="2974975" y="2967038"/>
          <p14:tracePt t="42894" x="2974975" y="2982913"/>
          <p14:tracePt t="42896" x="2982913" y="2998788"/>
          <p14:tracePt t="42898" x="2990850" y="3014663"/>
          <p14:tracePt t="42900" x="2990850" y="3022600"/>
          <p14:tracePt t="42903" x="2998788" y="3038475"/>
          <p14:tracePt t="42904" x="3006725" y="3062288"/>
          <p14:tracePt t="42906" x="3014663" y="3078163"/>
          <p14:tracePt t="42908" x="3014663" y="3094038"/>
          <p14:tracePt t="42910" x="3014663" y="3101975"/>
          <p14:tracePt t="42912" x="3022600" y="3125788"/>
          <p14:tracePt t="42914" x="3030538" y="3141663"/>
          <p14:tracePt t="42916" x="3030538" y="3157538"/>
          <p14:tracePt t="42919" x="3038475" y="3173413"/>
          <p14:tracePt t="42920" x="3038475" y="3189288"/>
          <p14:tracePt t="42922" x="3038475" y="3205163"/>
          <p14:tracePt t="42924" x="3046413" y="3228975"/>
          <p14:tracePt t="42926" x="3046413" y="3244850"/>
          <p14:tracePt t="42928" x="3054350" y="3262313"/>
          <p14:tracePt t="42931" x="3054350" y="3270250"/>
          <p14:tracePt t="42932" x="3054350" y="3286125"/>
          <p14:tracePt t="42934" x="3054350" y="3309938"/>
          <p14:tracePt t="42936" x="3054350" y="3325813"/>
          <p14:tracePt t="42938" x="3054350" y="3341688"/>
          <p14:tracePt t="42940" x="3054350" y="3349625"/>
          <p14:tracePt t="42942" x="3054350" y="3365500"/>
          <p14:tracePt t="42944" x="3054350" y="3381375"/>
          <p14:tracePt t="42946" x="3054350" y="3397250"/>
          <p14:tracePt t="42948" x="3054350" y="3405188"/>
          <p14:tracePt t="42950" x="3054350" y="3421063"/>
          <p14:tracePt t="42952" x="3054350" y="3429000"/>
          <p14:tracePt t="42954" x="3054350" y="3452813"/>
          <p14:tracePt t="42956" x="3054350" y="3460750"/>
          <p14:tracePt t="42958" x="3054350" y="3476625"/>
          <p14:tracePt t="42960" x="3054350" y="3484563"/>
          <p14:tracePt t="42962" x="3054350" y="3500438"/>
          <p14:tracePt t="42964" x="3046413" y="3508375"/>
          <p14:tracePt t="42966" x="3046413" y="3516313"/>
          <p14:tracePt t="42968" x="3046413" y="3532188"/>
          <p14:tracePt t="42970" x="3046413" y="3548063"/>
          <p14:tracePt t="42973" x="3038475" y="3556000"/>
          <p14:tracePt t="42974" x="3030538" y="3571875"/>
          <p14:tracePt t="42976" x="3030538" y="3579813"/>
          <p14:tracePt t="42979" x="3030538" y="3587750"/>
          <p14:tracePt t="42980" x="3022600" y="3605213"/>
          <p14:tracePt t="42982" x="3014663" y="3621088"/>
          <p14:tracePt t="42984" x="3006725" y="3629025"/>
          <p14:tracePt t="42987" x="3006725" y="3636963"/>
          <p14:tracePt t="42988" x="2998788" y="3652838"/>
          <p14:tracePt t="42991" x="2990850" y="3660775"/>
          <p14:tracePt t="42993" x="2982913" y="3676650"/>
          <p14:tracePt t="42994" x="2974975" y="3692525"/>
          <p14:tracePt t="42996" x="2967038" y="3700463"/>
          <p14:tracePt t="42998" x="2957513" y="3716338"/>
          <p14:tracePt t="43001" x="2949575" y="3724275"/>
          <p14:tracePt t="43002" x="2941638" y="3740150"/>
          <p14:tracePt t="43004" x="2925763" y="3756025"/>
          <p14:tracePt t="43007" x="2925763" y="3763963"/>
          <p14:tracePt t="43008" x="2909888" y="3771900"/>
          <p14:tracePt t="43010" x="2909888" y="3787775"/>
          <p14:tracePt t="43012" x="2894013" y="3795713"/>
          <p14:tracePt t="43014" x="2886075" y="3811588"/>
          <p14:tracePt t="43016" x="2870200" y="3819525"/>
          <p14:tracePt t="43018" x="2862263" y="3827463"/>
          <p14:tracePt t="43021" x="2854325" y="3843338"/>
          <p14:tracePt t="43022" x="2838450" y="3851275"/>
          <p14:tracePt t="43024" x="2830513" y="3859213"/>
          <p14:tracePt t="43026" x="2814638" y="3867150"/>
          <p14:tracePt t="43028" x="2806700" y="3883025"/>
          <p14:tracePt t="43030" x="2790825" y="3890963"/>
          <p14:tracePt t="43032" x="2782888" y="3898900"/>
          <p14:tracePt t="43034" x="2767013" y="3906838"/>
          <p14:tracePt t="43036" x="2759075" y="3914775"/>
          <p14:tracePt t="43038" x="2743200" y="3930650"/>
          <p14:tracePt t="43040" x="2735263" y="3930650"/>
          <p14:tracePt t="43042" x="2719388" y="3948113"/>
          <p14:tracePt t="43044" x="2711450" y="3948113"/>
          <p14:tracePt t="43046" x="2703513" y="3956050"/>
          <p14:tracePt t="43048" x="2679700" y="3971925"/>
          <p14:tracePt t="43050" x="2671763" y="3971925"/>
          <p14:tracePt t="43052" x="2663825" y="3979863"/>
          <p14:tracePt t="43054" x="2647950" y="3987800"/>
          <p14:tracePt t="43056" x="2632075" y="3995738"/>
          <p14:tracePt t="43058" x="2624138" y="4003675"/>
          <p14:tracePt t="43060" x="2606675" y="4003675"/>
          <p14:tracePt t="43062" x="2598738" y="4011613"/>
          <p14:tracePt t="43064" x="2590800" y="4019550"/>
          <p14:tracePt t="43066" x="2566988" y="4027488"/>
          <p14:tracePt t="43068" x="2559050" y="4027488"/>
          <p14:tracePt t="43070" x="2551113" y="4035425"/>
          <p14:tracePt t="43072" x="2535238" y="4043363"/>
          <p14:tracePt t="43074" x="2527300" y="4043363"/>
          <p14:tracePt t="43076" x="2519363" y="4043363"/>
          <p14:tracePt t="43078" x="2495550" y="4051300"/>
          <p14:tracePt t="43080" x="2487613" y="4059238"/>
          <p14:tracePt t="43082" x="2479675" y="4059238"/>
          <p14:tracePt t="43084" x="2471738" y="4059238"/>
          <p14:tracePt t="43086" x="2463800" y="4059238"/>
          <p14:tracePt t="43088" x="2455863" y="4067175"/>
          <p14:tracePt t="43090" x="2439988" y="4075113"/>
          <p14:tracePt t="43094" x="2424113" y="4075113"/>
          <p14:tracePt t="43097" x="2416175" y="4075113"/>
          <p14:tracePt t="43098" x="2416175" y="4083050"/>
          <p14:tracePt t="43100" x="2400300" y="4083050"/>
          <p14:tracePt t="43104" x="2384425" y="4083050"/>
          <p14:tracePt t="43108" x="2376488" y="4083050"/>
          <p14:tracePt t="43111" x="2368550" y="4090988"/>
          <p14:tracePt t="43112" x="2360613" y="4090988"/>
          <p14:tracePt t="43114" x="2352675" y="4090988"/>
          <p14:tracePt t="43116" x="2344738" y="4090988"/>
          <p14:tracePt t="43118" x="2344738" y="4098925"/>
          <p14:tracePt t="43120" x="2336800" y="4098925"/>
          <p14:tracePt t="43122" x="2328863" y="4098925"/>
          <p14:tracePt t="43125" x="2320925" y="4098925"/>
          <p14:tracePt t="43126" x="2312988" y="4098925"/>
          <p14:tracePt t="43128" x="2305050" y="4098925"/>
          <p14:tracePt t="43130" x="2297113" y="4106863"/>
          <p14:tracePt t="43133" x="2289175" y="4106863"/>
          <p14:tracePt t="43134" x="2281238" y="4106863"/>
          <p14:tracePt t="43136" x="2273300" y="4106863"/>
          <p14:tracePt t="43139" x="2265363" y="4106863"/>
          <p14:tracePt t="43140" x="2247900" y="4114800"/>
          <p14:tracePt t="43144" x="2239963" y="4122738"/>
          <p14:tracePt t="43146" x="2232025" y="4122738"/>
          <p14:tracePt t="43149" x="2224088" y="4122738"/>
          <p14:tracePt t="43150" x="2216150" y="4122738"/>
          <p14:tracePt t="43153" x="2200275" y="4122738"/>
          <p14:tracePt t="43154" x="2192338" y="4130675"/>
          <p14:tracePt t="43156" x="2184400" y="4130675"/>
          <p14:tracePt t="43158" x="2176463" y="4138613"/>
          <p14:tracePt t="43160" x="2168525" y="4138613"/>
          <p14:tracePt t="43162" x="2152650" y="4138613"/>
          <p14:tracePt t="43167" x="2144713" y="4138613"/>
          <p14:tracePt t="43168" x="2128838" y="4146550"/>
          <p14:tracePt t="43170" x="2120900" y="4146550"/>
          <p14:tracePt t="43172" x="2112963" y="4146550"/>
          <p14:tracePt t="43174" x="2097088" y="4154488"/>
          <p14:tracePt t="43176" x="2089150" y="4154488"/>
          <p14:tracePt t="43178" x="2081213" y="4154488"/>
          <p14:tracePt t="43181" x="2065338" y="4154488"/>
          <p14:tracePt t="43182" x="2057400" y="4154488"/>
          <p14:tracePt t="43184" x="2049463" y="4162425"/>
          <p14:tracePt t="43186" x="2033588" y="4162425"/>
          <p14:tracePt t="43188" x="2017713" y="4170363"/>
          <p14:tracePt t="43190" x="2009775" y="4170363"/>
          <p14:tracePt t="43192" x="2001838" y="4170363"/>
          <p14:tracePt t="43195" x="1985963" y="4170363"/>
          <p14:tracePt t="43196" x="1970088" y="4170363"/>
          <p14:tracePt t="43198" x="1962150" y="4170363"/>
          <p14:tracePt t="43201" x="1954213" y="4178300"/>
          <p14:tracePt t="43202" x="1930400" y="4178300"/>
          <p14:tracePt t="43204" x="1922463" y="4186238"/>
          <p14:tracePt t="43206" x="1912938" y="4186238"/>
          <p14:tracePt t="43208" x="1905000" y="4186238"/>
          <p14:tracePt t="43210" x="1889125" y="4186238"/>
          <p14:tracePt t="43212" x="1881188" y="4186238"/>
          <p14:tracePt t="43215" x="1865313" y="4194175"/>
          <p14:tracePt t="43216" x="1857375" y="4194175"/>
          <p14:tracePt t="43218" x="1849438" y="4194175"/>
          <p14:tracePt t="43220" x="1841500" y="4202113"/>
          <p14:tracePt t="43222" x="1833563" y="4202113"/>
          <p14:tracePt t="43224" x="1825625" y="4202113"/>
          <p14:tracePt t="43226" x="1809750" y="4210050"/>
          <p14:tracePt t="43230" x="1801813" y="4210050"/>
          <p14:tracePt t="43232" x="1793875" y="4210050"/>
          <p14:tracePt t="43234" x="1785938" y="4217988"/>
          <p14:tracePt t="43236" x="1778000" y="4217988"/>
          <p14:tracePt t="43238" x="1770063" y="4217988"/>
          <p14:tracePt t="43240" x="1762125" y="4217988"/>
          <p14:tracePt t="43243" x="1754188" y="4217988"/>
          <p14:tracePt t="43244" x="1746250" y="4225925"/>
          <p14:tracePt t="43246" x="1738313" y="4225925"/>
          <p14:tracePt t="43250" x="1722438" y="4233863"/>
          <p14:tracePt t="43252" x="1714500" y="4233863"/>
          <p14:tracePt t="43257" x="1706563" y="4233863"/>
          <p14:tracePt t="43258" x="1698625" y="4233863"/>
          <p14:tracePt t="43260" x="1690688" y="4233863"/>
          <p14:tracePt t="43262" x="1690688" y="4241800"/>
          <p14:tracePt t="43264" x="1682750" y="4241800"/>
          <p14:tracePt t="43268" x="1666875" y="4241800"/>
          <p14:tracePt t="43272" x="1658938" y="4249738"/>
          <p14:tracePt t="43276" x="1651000" y="4249738"/>
          <p14:tracePt t="43280" x="1643063" y="4257675"/>
          <p14:tracePt t="43282" x="1635125" y="4257675"/>
          <p14:tracePt t="43290" x="1627188" y="4257675"/>
          <p14:tracePt t="43298" x="1619250" y="4257675"/>
          <p14:tracePt t="43307" x="1611313" y="4265613"/>
          <p14:tracePt t="43310" x="1603375" y="4265613"/>
          <p14:tracePt t="43317" x="1595438" y="4265613"/>
          <p14:tracePt t="43322" x="1587500" y="4265613"/>
          <p14:tracePt t="43326" x="1579563" y="4265613"/>
          <p14:tracePt t="43328" x="1571625" y="4265613"/>
          <p14:tracePt t="43330" x="1562100" y="4265613"/>
          <p14:tracePt t="43333" x="1554163" y="4265613"/>
          <p14:tracePt t="43334" x="1546225" y="4273550"/>
          <p14:tracePt t="43336" x="1538288" y="4273550"/>
          <p14:tracePt t="43338" x="1530350" y="4273550"/>
          <p14:tracePt t="43340" x="1522413" y="4273550"/>
          <p14:tracePt t="43342" x="1514475" y="4273550"/>
          <p14:tracePt t="43344" x="1506538" y="4273550"/>
          <p14:tracePt t="43347" x="1498600" y="4273550"/>
          <p14:tracePt t="43348" x="1482725" y="4273550"/>
          <p14:tracePt t="43352" x="1466850" y="4273550"/>
          <p14:tracePt t="43354" x="1458913" y="4273550"/>
          <p14:tracePt t="43356" x="1450975" y="4273550"/>
          <p14:tracePt t="43358" x="1443038" y="4273550"/>
          <p14:tracePt t="43361" x="1435100" y="4273550"/>
          <p14:tracePt t="43362" x="1427163" y="4273550"/>
          <p14:tracePt t="43364" x="1419225" y="4273550"/>
          <p14:tracePt t="43366" x="1403350" y="4273550"/>
          <p14:tracePt t="43368" x="1395413" y="4273550"/>
          <p14:tracePt t="43370" x="1387475" y="4273550"/>
          <p14:tracePt t="43372" x="1371600" y="4273550"/>
          <p14:tracePt t="43376" x="1363663" y="4273550"/>
          <p14:tracePt t="43378" x="1347788" y="4273550"/>
          <p14:tracePt t="43382" x="1339850" y="4273550"/>
          <p14:tracePt t="43384" x="1331913" y="4273550"/>
          <p14:tracePt t="43386" x="1323975" y="4273550"/>
          <p14:tracePt t="43389" x="1316038" y="4273550"/>
          <p14:tracePt t="43392" x="1300163" y="4273550"/>
          <p14:tracePt t="43396" x="1292225" y="4273550"/>
          <p14:tracePt t="43400" x="1284288" y="4273550"/>
          <p14:tracePt t="43404" x="1276350" y="4273550"/>
          <p14:tracePt t="43406" x="1268413" y="4273550"/>
          <p14:tracePt t="43412" x="1260475" y="4273550"/>
          <p14:tracePt t="43418" x="1252538" y="4273550"/>
          <p14:tracePt t="43428" x="1244600" y="4273550"/>
          <p14:tracePt t="43442" x="1236663" y="4273550"/>
          <p14:tracePt t="43696" x="1244600" y="4273550"/>
          <p14:tracePt t="43699" x="1252538" y="4273550"/>
          <p14:tracePt t="43703" x="1260475" y="4273550"/>
          <p14:tracePt t="43707" x="1276350" y="4273550"/>
          <p14:tracePt t="43711" x="1284288" y="4273550"/>
          <p14:tracePt t="43713" x="1300163" y="4273550"/>
          <p14:tracePt t="43716" x="1316038" y="4273550"/>
          <p14:tracePt t="43718" x="1323975" y="4273550"/>
          <p14:tracePt t="43720" x="1331913" y="4273550"/>
          <p14:tracePt t="43722" x="1339850" y="4273550"/>
          <p14:tracePt t="43724" x="1355725" y="4273550"/>
          <p14:tracePt t="43726" x="1363663" y="4273550"/>
          <p14:tracePt t="43729" x="1371600" y="4273550"/>
          <p14:tracePt t="43730" x="1387475" y="4281488"/>
          <p14:tracePt t="43732" x="1403350" y="4281488"/>
          <p14:tracePt t="43734" x="1411288" y="4281488"/>
          <p14:tracePt t="43736" x="1427163" y="4291013"/>
          <p14:tracePt t="43738" x="1443038" y="4291013"/>
          <p14:tracePt t="43740" x="1458913" y="4291013"/>
          <p14:tracePt t="43743" x="1474788" y="4291013"/>
          <p14:tracePt t="43744" x="1490663" y="4298950"/>
          <p14:tracePt t="43746" x="1506538" y="4298950"/>
          <p14:tracePt t="43748" x="1530350" y="4306888"/>
          <p14:tracePt t="43750" x="1546225" y="4306888"/>
          <p14:tracePt t="43752" x="1562100" y="4306888"/>
          <p14:tracePt t="43754" x="1579563" y="4314825"/>
          <p14:tracePt t="43757" x="1595438" y="4314825"/>
          <p14:tracePt t="43758" x="1611313" y="4322763"/>
          <p14:tracePt t="43760" x="1635125" y="4322763"/>
          <p14:tracePt t="43762" x="1643063" y="4322763"/>
          <p14:tracePt t="43764" x="1666875" y="4330700"/>
          <p14:tracePt t="43766" x="1674813" y="4330700"/>
          <p14:tracePt t="43768" x="1690688" y="4330700"/>
          <p14:tracePt t="43771" x="1706563" y="4330700"/>
          <p14:tracePt t="43772" x="1722438" y="4330700"/>
          <p14:tracePt t="43774" x="1738313" y="4330700"/>
          <p14:tracePt t="43776" x="1746250" y="4338638"/>
          <p14:tracePt t="43778" x="1762125" y="4338638"/>
          <p14:tracePt t="43780" x="1770063" y="4338638"/>
          <p14:tracePt t="43782" x="1778000" y="4346575"/>
          <p14:tracePt t="43785" x="1793875" y="4346575"/>
          <p14:tracePt t="43786" x="1809750" y="4346575"/>
          <p14:tracePt t="43788" x="1817688" y="4346575"/>
          <p14:tracePt t="43790" x="1825625" y="4346575"/>
          <p14:tracePt t="43792" x="1833563" y="4346575"/>
          <p14:tracePt t="43794" x="1841500" y="4346575"/>
          <p14:tracePt t="43796" x="1849438" y="4346575"/>
          <p14:tracePt t="43799" x="1857375" y="4346575"/>
          <p14:tracePt t="43800" x="1865313" y="4346575"/>
          <p14:tracePt t="43802" x="1873250" y="4346575"/>
          <p14:tracePt t="43804" x="1881188" y="4346575"/>
          <p14:tracePt t="43806" x="1889125" y="4346575"/>
          <p14:tracePt t="43808" x="1897063" y="4346575"/>
          <p14:tracePt t="43810" x="1905000" y="4346575"/>
          <p14:tracePt t="43814" x="1922463" y="4346575"/>
          <p14:tracePt t="43818" x="1930400" y="4346575"/>
          <p14:tracePt t="43820" x="1938338" y="4346575"/>
          <p14:tracePt t="43822" x="1946275" y="4346575"/>
          <p14:tracePt t="43827" x="1954213" y="4346575"/>
          <p14:tracePt t="43830" x="1962150" y="4346575"/>
          <p14:tracePt t="43834" x="1970088" y="4346575"/>
          <p14:tracePt t="43841" x="1978025" y="4346575"/>
          <p14:tracePt t="43843" x="1985963" y="4346575"/>
          <p14:tracePt t="43851" x="1993900" y="4346575"/>
          <p14:tracePt t="43857" x="2001838" y="4346575"/>
          <p14:tracePt t="43868" x="2009775" y="4346575"/>
          <p14:tracePt t="43872" x="2017713" y="4346575"/>
          <p14:tracePt t="45090" x="2025650" y="4346575"/>
          <p14:tracePt t="45103" x="2033588" y="4346575"/>
          <p14:tracePt t="45726" x="2041525" y="4346575"/>
          <p14:tracePt t="45733" x="2049463" y="4338638"/>
          <p14:tracePt t="45738" x="2057400" y="4330700"/>
          <p14:tracePt t="45742" x="2065338" y="4322763"/>
          <p14:tracePt t="45747" x="2073275" y="4322763"/>
          <p14:tracePt t="45748" x="2073275" y="4314825"/>
          <p14:tracePt t="45750" x="2081213" y="4314825"/>
          <p14:tracePt t="45757" x="2089150" y="4314825"/>
          <p14:tracePt t="45758" x="2089150" y="4306888"/>
          <p14:tracePt t="45767" x="2097088" y="4306888"/>
          <p14:tracePt t="45777" x="2105025" y="4298950"/>
          <p14:tracePt t="45781" x="2112963" y="4298950"/>
          <p14:tracePt t="45782" x="2112963" y="4291013"/>
          <p14:tracePt t="45787" x="2120900" y="4291013"/>
          <p14:tracePt t="45792" x="2128838" y="4281488"/>
          <p14:tracePt t="45799" x="2136775" y="4281488"/>
          <p14:tracePt t="45802" x="2144713" y="4281488"/>
          <p14:tracePt t="45809" x="2152650" y="4273550"/>
          <p14:tracePt t="45816" x="2160588" y="4273550"/>
          <p14:tracePt t="45824" x="2168525" y="4273550"/>
          <p14:tracePt t="45829" x="2176463" y="4273550"/>
          <p14:tracePt t="45835" x="2176463" y="4265613"/>
          <p14:tracePt t="45836" x="2184400" y="4265613"/>
          <p14:tracePt t="45843" x="2192338" y="4265613"/>
          <p14:tracePt t="45847" x="2192338" y="4257675"/>
          <p14:tracePt t="45851" x="2200275" y="4257675"/>
          <p14:tracePt t="45852" x="2208213" y="4257675"/>
          <p14:tracePt t="45861" x="2216150" y="4257675"/>
          <p14:tracePt t="45868" x="2224088" y="4249738"/>
          <p14:tracePt t="45879" x="2232025" y="4249738"/>
          <p14:tracePt t="45895" x="2239963" y="4249738"/>
          <p14:tracePt t="45905" x="2247900" y="4249738"/>
          <p14:tracePt t="47020" x="2239963" y="4249738"/>
          <p14:tracePt t="47025" x="2239963" y="4257675"/>
          <p14:tracePt t="47026" x="2232025" y="4257675"/>
          <p14:tracePt t="47028" x="2232025" y="4265613"/>
          <p14:tracePt t="47032" x="2224088" y="4265613"/>
          <p14:tracePt t="47035" x="2224088" y="4273550"/>
          <p14:tracePt t="47041" x="2224088" y="4281488"/>
          <p14:tracePt t="47045" x="2216150" y="4281488"/>
          <p14:tracePt t="47046" x="2216150" y="4291013"/>
          <p14:tracePt t="47050" x="2216150" y="4298950"/>
          <p14:tracePt t="47056" x="2208213" y="4306888"/>
          <p14:tracePt t="47060" x="2208213" y="4314825"/>
          <p14:tracePt t="47062" x="2200275" y="4314825"/>
          <p14:tracePt t="47064" x="2200275" y="4330700"/>
          <p14:tracePt t="47069" x="2200275" y="4338638"/>
          <p14:tracePt t="47070" x="2192338" y="4354513"/>
          <p14:tracePt t="47072" x="2192338" y="4362450"/>
          <p14:tracePt t="47074" x="2184400" y="4370388"/>
          <p14:tracePt t="47076" x="2184400" y="4386263"/>
          <p14:tracePt t="47078" x="2184400" y="4402138"/>
          <p14:tracePt t="47080" x="2184400" y="4410075"/>
          <p14:tracePt t="47083" x="2176463" y="4425950"/>
          <p14:tracePt t="47084" x="2176463" y="4441825"/>
          <p14:tracePt t="47086" x="2176463" y="4457700"/>
          <p14:tracePt t="47088" x="2176463" y="4473575"/>
          <p14:tracePt t="47090" x="2168525" y="4489450"/>
          <p14:tracePt t="47092" x="2168525" y="4497388"/>
          <p14:tracePt t="47094" x="2168525" y="4521200"/>
          <p14:tracePt t="47096" x="2168525" y="4537075"/>
          <p14:tracePt t="47098" x="2168525" y="4552950"/>
          <p14:tracePt t="47100" x="2168525" y="4568825"/>
          <p14:tracePt t="47102" x="2168525" y="4576763"/>
          <p14:tracePt t="47104" x="2168525" y="4584700"/>
          <p14:tracePt t="47106" x="2168525" y="4608513"/>
          <p14:tracePt t="47108" x="2168525" y="4624388"/>
          <p14:tracePt t="47110" x="2168525" y="4633913"/>
          <p14:tracePt t="47112" x="2168525" y="4641850"/>
          <p14:tracePt t="47114" x="2168525" y="4657725"/>
          <p14:tracePt t="47116" x="2168525" y="4673600"/>
          <p14:tracePt t="47119" x="2168525" y="4681538"/>
          <p14:tracePt t="47120" x="2168525" y="4689475"/>
          <p14:tracePt t="47122" x="2168525" y="4713288"/>
          <p14:tracePt t="47125" x="2168525" y="4721225"/>
          <p14:tracePt t="47126" x="2168525" y="4729163"/>
          <p14:tracePt t="47128" x="2168525" y="4737100"/>
          <p14:tracePt t="47130" x="2168525" y="4752975"/>
          <p14:tracePt t="47132" x="2168525" y="4768850"/>
          <p14:tracePt t="47135" x="2168525" y="4776788"/>
          <p14:tracePt t="47136" x="2168525" y="4792663"/>
          <p14:tracePt t="47138" x="2168525" y="4808538"/>
          <p14:tracePt t="47140" x="2168525" y="4824413"/>
          <p14:tracePt t="47142" x="2168525" y="4848225"/>
          <p14:tracePt t="47145" x="2168525" y="4864100"/>
          <p14:tracePt t="47146" x="2168525" y="4887913"/>
          <p14:tracePt t="47148" x="2168525" y="4911725"/>
          <p14:tracePt t="47150" x="2168525" y="4927600"/>
          <p14:tracePt t="47152" x="2168525" y="4951413"/>
          <p14:tracePt t="47154" x="2168525" y="4984750"/>
          <p14:tracePt t="47156" x="2168525" y="5008563"/>
          <p14:tracePt t="47159" x="2168525" y="5048250"/>
          <p14:tracePt t="47160" x="2168525" y="5072063"/>
          <p14:tracePt t="47162" x="2168525" y="5103813"/>
          <p14:tracePt t="47164" x="2168525" y="5151438"/>
          <p14:tracePt t="47166" x="2176463" y="5183188"/>
          <p14:tracePt t="47168" x="2176463" y="5214938"/>
          <p14:tracePt t="47170" x="2184400" y="5262563"/>
          <p14:tracePt t="47173" x="2184400" y="5294313"/>
          <p14:tracePt t="47174" x="2192338" y="5335588"/>
          <p14:tracePt t="47176" x="2192338" y="5367338"/>
          <p14:tracePt t="47178" x="2200275" y="5407025"/>
          <p14:tracePt t="47180" x="2200275" y="5438775"/>
          <p14:tracePt t="47182" x="2208213" y="5470525"/>
          <p14:tracePt t="47184" x="2208213" y="5494338"/>
          <p14:tracePt t="47187" x="2216150" y="5526088"/>
          <p14:tracePt t="47188" x="2216150" y="5549900"/>
          <p14:tracePt t="47190" x="2216150" y="5573713"/>
          <p14:tracePt t="47192" x="2216150" y="5597525"/>
          <p14:tracePt t="47194" x="2216150" y="5621338"/>
          <p14:tracePt t="47196" x="2224088" y="5645150"/>
          <p14:tracePt t="47198" x="2224088" y="5670550"/>
          <p14:tracePt t="47201" x="2224088" y="5678488"/>
          <p14:tracePt t="47202" x="2224088" y="5702300"/>
          <p14:tracePt t="47204" x="2232025" y="5718175"/>
          <p14:tracePt t="47206" x="2232025" y="5726113"/>
          <p14:tracePt t="47208" x="2232025" y="5741988"/>
          <p14:tracePt t="47210" x="2232025" y="5757863"/>
          <p14:tracePt t="47212" x="2232025" y="5765800"/>
          <p14:tracePt t="47214" x="2232025" y="5773738"/>
          <p14:tracePt t="47216" x="2232025" y="5789613"/>
          <p14:tracePt t="47218" x="2232025" y="5797550"/>
          <p14:tracePt t="47220" x="2232025" y="5805488"/>
          <p14:tracePt t="47222" x="2232025" y="5813425"/>
          <p14:tracePt t="47227" x="2232025" y="5829300"/>
          <p14:tracePt t="47230" x="2232025" y="5837238"/>
          <p14:tracePt t="47234" x="2232025" y="5845175"/>
          <p14:tracePt t="47238" x="2232025" y="5853113"/>
          <p14:tracePt t="47244" x="2232025" y="5861050"/>
          <p14:tracePt t="47246" x="2232025" y="5868988"/>
          <p14:tracePt t="47254" x="2232025" y="5876925"/>
          <p14:tracePt t="47261" x="2224088" y="5876925"/>
          <p14:tracePt t="47264" x="2224088" y="5884863"/>
          <p14:tracePt t="47268" x="2224088" y="5892800"/>
          <p14:tracePt t="47271" x="2224088" y="5900738"/>
          <p14:tracePt t="47274" x="2216150" y="5900738"/>
          <p14:tracePt t="47277" x="2216150" y="5908675"/>
          <p14:tracePt t="47280" x="2208213" y="5908675"/>
          <p14:tracePt t="47282" x="2208213" y="5916613"/>
          <p14:tracePt t="47286" x="2208213" y="5924550"/>
          <p14:tracePt t="47291" x="2200275" y="5932488"/>
          <p14:tracePt t="47294" x="2200275" y="5940425"/>
          <p14:tracePt t="47298" x="2200275" y="5948363"/>
          <p14:tracePt t="47302" x="2200275" y="5956300"/>
          <p14:tracePt t="47305" x="2192338" y="5964238"/>
          <p14:tracePt t="47308" x="2192338" y="5972175"/>
          <p14:tracePt t="47312" x="2192338" y="5980113"/>
          <p14:tracePt t="47314" x="2192338" y="5988050"/>
          <p14:tracePt t="47316" x="2192338" y="5995988"/>
          <p14:tracePt t="47320" x="2192338" y="6005513"/>
          <p14:tracePt t="47324" x="2192338" y="6013450"/>
          <p14:tracePt t="47326" x="2192338" y="6021388"/>
          <p14:tracePt t="47330" x="2192338" y="6029325"/>
          <p14:tracePt t="47333" x="2184400" y="6029325"/>
          <p14:tracePt t="47334" x="2184400" y="6037263"/>
          <p14:tracePt t="47338" x="2184400" y="6045200"/>
          <p14:tracePt t="47340" x="2184400" y="6053138"/>
          <p14:tracePt t="47344" x="2184400" y="6061075"/>
          <p14:tracePt t="47348" x="2184400" y="6069013"/>
          <p14:tracePt t="47352" x="2176463" y="6069013"/>
          <p14:tracePt t="47354" x="2176463" y="6076950"/>
          <p14:tracePt t="47356" x="2176463" y="6084888"/>
          <p14:tracePt t="47362" x="2168525" y="6092825"/>
          <p14:tracePt t="47366" x="2168525" y="6100763"/>
          <p14:tracePt t="47372" x="2168525" y="6108700"/>
          <p14:tracePt t="47382" x="2160588" y="6108700"/>
          <p14:tracePt t="47383" x="2160588" y="6116638"/>
          <p14:tracePt t="47386" x="2160588" y="6124575"/>
          <p14:tracePt t="47399" x="2152650" y="6124575"/>
          <p14:tracePt t="47413" x="2144713" y="6124575"/>
          <p14:tracePt t="47415" x="2144713" y="6132513"/>
          <p14:tracePt t="47419" x="2136775" y="6132513"/>
          <p14:tracePt t="47425" x="2128838" y="6132513"/>
          <p14:tracePt t="47433" x="2120900" y="6132513"/>
          <p14:tracePt t="47491" x="2120900" y="6124575"/>
          <p14:tracePt t="47495" x="2120900" y="6116638"/>
          <p14:tracePt t="47503" x="2120900" y="6108700"/>
          <p14:tracePt t="47509" x="2120900" y="6100763"/>
          <p14:tracePt t="47515" x="2120900" y="6092825"/>
          <p14:tracePt t="47521" x="2120900" y="6084888"/>
          <p14:tracePt t="47524" x="2120900" y="6076950"/>
          <p14:tracePt t="47530" x="2120900" y="6069013"/>
          <p14:tracePt t="47541" x="2120900" y="6061075"/>
          <p14:tracePt t="47547" x="2120900" y="6053138"/>
          <p14:tracePt t="47551" x="2120900" y="6045200"/>
          <p14:tracePt t="47555" x="2120900" y="6037263"/>
          <p14:tracePt t="47558" x="2120900" y="6029325"/>
          <p14:tracePt t="47560" x="2120900" y="6021388"/>
          <p14:tracePt t="47562" x="2120900" y="6013450"/>
          <p14:tracePt t="47564" x="2128838" y="6013450"/>
          <p14:tracePt t="47566" x="2128838" y="6005513"/>
          <p14:tracePt t="47569" x="2128838" y="5995988"/>
          <p14:tracePt t="47570" x="2128838" y="5988050"/>
          <p14:tracePt t="47572" x="2136775" y="5980113"/>
          <p14:tracePt t="47574" x="2144713" y="5980113"/>
          <p14:tracePt t="47576" x="2144713" y="5964238"/>
          <p14:tracePt t="47580" x="2144713" y="5956300"/>
          <p14:tracePt t="47583" x="2152650" y="5948363"/>
          <p14:tracePt t="47584" x="2152650" y="5940425"/>
          <p14:tracePt t="47586" x="2160588" y="5940425"/>
          <p14:tracePt t="47588" x="2160588" y="5932488"/>
          <p14:tracePt t="47590" x="2168525" y="5932488"/>
          <p14:tracePt t="47592" x="2168525" y="5924550"/>
          <p14:tracePt t="47597" x="2176463" y="5916613"/>
          <p14:tracePt t="47599" x="2176463" y="5908675"/>
          <p14:tracePt t="47600" x="2184400" y="5908675"/>
          <p14:tracePt t="47604" x="2184400" y="5900738"/>
          <p14:tracePt t="47611" x="2192338" y="5900738"/>
          <p14:tracePt t="53209" x="2200275" y="5900738"/>
          <p14:tracePt t="53219" x="2208213" y="5900738"/>
          <p14:tracePt t="53220" x="2208213" y="5892800"/>
          <p14:tracePt t="53224" x="2216150" y="5892800"/>
          <p14:tracePt t="53228" x="2224088" y="5892800"/>
          <p14:tracePt t="53230" x="2232025" y="5892800"/>
          <p14:tracePt t="53236" x="2239963" y="5892800"/>
          <p14:tracePt t="53243" x="2247900" y="5892800"/>
          <p14:tracePt t="53249" x="2247900" y="5884863"/>
          <p14:tracePt t="53252" x="2255838" y="5884863"/>
          <p14:tracePt t="53900" x="2265363" y="5884863"/>
          <p14:tracePt t="53905" x="2281238" y="5876925"/>
          <p14:tracePt t="53908" x="2297113" y="5876925"/>
          <p14:tracePt t="53911" x="2305050" y="5868988"/>
          <p14:tracePt t="53913" x="2312988" y="5861050"/>
          <p14:tracePt t="53914" x="2328863" y="5861050"/>
          <p14:tracePt t="53916" x="2336800" y="5861050"/>
          <p14:tracePt t="53918" x="2344738" y="5853113"/>
          <p14:tracePt t="53920" x="2360613" y="5845175"/>
          <p14:tracePt t="53922" x="2376488" y="5845175"/>
          <p14:tracePt t="53924" x="2384425" y="5845175"/>
          <p14:tracePt t="53926" x="2400300" y="5837238"/>
          <p14:tracePt t="53930" x="2408238" y="5829300"/>
          <p14:tracePt t="53932" x="2424113" y="5829300"/>
          <p14:tracePt t="53937" x="2439988" y="5829300"/>
          <p14:tracePt t="53938" x="2447925" y="5821363"/>
          <p14:tracePt t="53943" x="2463800" y="5821363"/>
          <p14:tracePt t="53944" x="2463800" y="5813425"/>
          <p14:tracePt t="53946" x="2471738" y="5813425"/>
          <p14:tracePt t="53948" x="2479675" y="5813425"/>
          <p14:tracePt t="53950" x="2487613" y="5813425"/>
          <p14:tracePt t="53954" x="2495550" y="5813425"/>
          <p14:tracePt t="53957" x="2503488" y="5805488"/>
          <p14:tracePt t="53960" x="2511425" y="5805488"/>
          <p14:tracePt t="53962" x="2519363" y="5805488"/>
          <p14:tracePt t="53964" x="2535238" y="5797550"/>
          <p14:tracePt t="53968" x="2543175" y="5797550"/>
          <p14:tracePt t="53971" x="2551113" y="5789613"/>
          <p14:tracePt t="53972" x="2559050" y="5789613"/>
          <p14:tracePt t="53974" x="2566988" y="5789613"/>
          <p14:tracePt t="53976" x="2574925" y="5789613"/>
          <p14:tracePt t="53978" x="2582863" y="5781675"/>
          <p14:tracePt t="53980" x="2590800" y="5781675"/>
          <p14:tracePt t="53984" x="2598738" y="5781675"/>
          <p14:tracePt t="53988" x="2616200" y="5781675"/>
          <p14:tracePt t="53990" x="2616200" y="5773738"/>
          <p14:tracePt t="53992" x="2624138" y="5773738"/>
          <p14:tracePt t="53994" x="2632075" y="5773738"/>
          <p14:tracePt t="53996" x="2640013" y="5773738"/>
          <p14:tracePt t="53998" x="2647950" y="5773738"/>
          <p14:tracePt t="54002" x="2663825" y="5765800"/>
          <p14:tracePt t="54004" x="2671763" y="5757863"/>
          <p14:tracePt t="54006" x="2679700" y="5757863"/>
          <p14:tracePt t="54008" x="2695575" y="5757863"/>
          <p14:tracePt t="54010" x="2703513" y="5749925"/>
          <p14:tracePt t="54012" x="2719388" y="5741988"/>
          <p14:tracePt t="54014" x="2735263" y="5741988"/>
          <p14:tracePt t="54016" x="2751138" y="5741988"/>
          <p14:tracePt t="54018" x="2759075" y="5734050"/>
          <p14:tracePt t="54020" x="2774950" y="5726113"/>
          <p14:tracePt t="54022" x="2790825" y="5718175"/>
          <p14:tracePt t="54024" x="2814638" y="5718175"/>
          <p14:tracePt t="54026" x="2822575" y="5710238"/>
          <p14:tracePt t="54028" x="2846388" y="5702300"/>
          <p14:tracePt t="54030" x="2862263" y="5694363"/>
          <p14:tracePt t="54033" x="2886075" y="5686425"/>
          <p14:tracePt t="54034" x="2901950" y="5678488"/>
          <p14:tracePt t="54036" x="2917825" y="5670550"/>
          <p14:tracePt t="54038" x="2933700" y="5670550"/>
          <p14:tracePt t="54041" x="2949575" y="5662613"/>
          <p14:tracePt t="54042" x="2967038" y="5653088"/>
          <p14:tracePt t="54044" x="2990850" y="5653088"/>
          <p14:tracePt t="54047" x="3006725" y="5645150"/>
          <p14:tracePt t="54048" x="3022600" y="5637213"/>
          <p14:tracePt t="54050" x="3038475" y="5629275"/>
          <p14:tracePt t="54052" x="3054350" y="5629275"/>
          <p14:tracePt t="54055" x="3070225" y="5621338"/>
          <p14:tracePt t="54056" x="3078163" y="5613400"/>
          <p14:tracePt t="54058" x="3094038" y="5613400"/>
          <p14:tracePt t="54061" x="3109913" y="5605463"/>
          <p14:tracePt t="54062" x="3117850" y="5597525"/>
          <p14:tracePt t="54064" x="3133725" y="5589588"/>
          <p14:tracePt t="54066" x="3141663" y="5581650"/>
          <p14:tracePt t="54068" x="3149600" y="5573713"/>
          <p14:tracePt t="54070" x="3165475" y="5573713"/>
          <p14:tracePt t="54072" x="3165475" y="5565775"/>
          <p14:tracePt t="54075" x="3173413" y="5565775"/>
          <p14:tracePt t="54076" x="3181350" y="5565775"/>
          <p14:tracePt t="54078" x="3189288" y="5557838"/>
          <p14:tracePt t="54080" x="3197225" y="5549900"/>
          <p14:tracePt t="54084" x="3205163" y="5549900"/>
          <p14:tracePt t="54086" x="3213100" y="5541963"/>
          <p14:tracePt t="54092" x="3221038" y="5534025"/>
          <p14:tracePt t="54098" x="3228975" y="5534025"/>
          <p14:tracePt t="54583" x="3236913" y="5534025"/>
          <p14:tracePt t="54584" x="3244850" y="5534025"/>
          <p14:tracePt t="54589" x="3252788" y="5534025"/>
          <p14:tracePt t="54592" x="3260725" y="5534025"/>
          <p14:tracePt t="54594" x="3268663" y="5534025"/>
          <p14:tracePt t="54596" x="3276600" y="5534025"/>
          <p14:tracePt t="54598" x="3284538" y="5526088"/>
          <p14:tracePt t="54600" x="3292475" y="5526088"/>
          <p14:tracePt t="54602" x="3300413" y="5518150"/>
          <p14:tracePt t="54604" x="3308350" y="5518150"/>
          <p14:tracePt t="54606" x="3317875" y="5518150"/>
          <p14:tracePt t="54608" x="3325813" y="5518150"/>
          <p14:tracePt t="54610" x="3333750" y="5518150"/>
          <p14:tracePt t="54612" x="3341688" y="5510213"/>
          <p14:tracePt t="54616" x="3349625" y="5510213"/>
          <p14:tracePt t="54620" x="3349625" y="5502275"/>
          <p14:tracePt t="54622" x="3357563" y="5502275"/>
          <p14:tracePt t="54624" x="3357563" y="5494338"/>
          <p14:tracePt t="54628" x="3365500" y="5494338"/>
          <p14:tracePt t="54632" x="3373438" y="5494338"/>
          <p14:tracePt t="54634" x="3373438" y="5486400"/>
          <p14:tracePt t="54636" x="3381375" y="5486400"/>
          <p14:tracePt t="54642" x="3389313" y="5478463"/>
          <p14:tracePt t="54646" x="3397250" y="5478463"/>
          <p14:tracePt t="54648" x="3405188" y="5470525"/>
          <p14:tracePt t="54651" x="3405188" y="5462588"/>
          <p14:tracePt t="54652" x="3413125" y="5462588"/>
          <p14:tracePt t="54654" x="3421063" y="5454650"/>
          <p14:tracePt t="54656" x="3429000" y="5454650"/>
          <p14:tracePt t="54658" x="3436938" y="5446713"/>
          <p14:tracePt t="54662" x="3452813" y="5438775"/>
          <p14:tracePt t="54665" x="3460750" y="5430838"/>
          <p14:tracePt t="54666" x="3468688" y="5422900"/>
          <p14:tracePt t="54668" x="3484563" y="5422900"/>
          <p14:tracePt t="54670" x="3484563" y="5407025"/>
          <p14:tracePt t="54672" x="3500438" y="5407025"/>
          <p14:tracePt t="54674" x="3508375" y="5399088"/>
          <p14:tracePt t="54676" x="3524250" y="5391150"/>
          <p14:tracePt t="54679" x="3532188" y="5383213"/>
          <p14:tracePt t="54680" x="3540125" y="5383213"/>
          <p14:tracePt t="54682" x="3556000" y="5375275"/>
          <p14:tracePt t="54684" x="3563938" y="5367338"/>
          <p14:tracePt t="54686" x="3571875" y="5367338"/>
          <p14:tracePt t="54688" x="3579813" y="5359400"/>
          <p14:tracePt t="54690" x="3587750" y="5359400"/>
          <p14:tracePt t="54693" x="3603625" y="5351463"/>
          <p14:tracePt t="54694" x="3611563" y="5343525"/>
          <p14:tracePt t="54696" x="3619500" y="5343525"/>
          <p14:tracePt t="54698" x="3635375" y="5335588"/>
          <p14:tracePt t="54700" x="3643313" y="5327650"/>
          <p14:tracePt t="54702" x="3660775" y="5319713"/>
          <p14:tracePt t="54704" x="3676650" y="5310188"/>
          <p14:tracePt t="54706" x="3692525" y="5302250"/>
          <p14:tracePt t="54708" x="3708400" y="5302250"/>
          <p14:tracePt t="54710" x="3716338" y="5294313"/>
          <p14:tracePt t="54712" x="3740150" y="5286375"/>
          <p14:tracePt t="54714" x="3756025" y="5278438"/>
          <p14:tracePt t="54716" x="3779838" y="5270500"/>
          <p14:tracePt t="54718" x="3795713" y="5262563"/>
          <p14:tracePt t="54720" x="3819525" y="5254625"/>
          <p14:tracePt t="54722" x="3843338" y="5246688"/>
          <p14:tracePt t="54724" x="3867150" y="5238750"/>
          <p14:tracePt t="54727" x="3883025" y="5230813"/>
          <p14:tracePt t="54728" x="3914775" y="5222875"/>
          <p14:tracePt t="54730" x="3938588" y="5207000"/>
          <p14:tracePt t="54732" x="3978275" y="5191125"/>
          <p14:tracePt t="54734" x="4002088" y="5191125"/>
          <p14:tracePt t="54736" x="4035425" y="5175250"/>
          <p14:tracePt t="54738" x="4075113" y="5159375"/>
          <p14:tracePt t="54740" x="4122738" y="5143500"/>
          <p14:tracePt t="54742" x="4154488" y="5127625"/>
          <p14:tracePt t="54744" x="4202113" y="5111750"/>
          <p14:tracePt t="54746" x="4249738" y="5095875"/>
          <p14:tracePt t="54749" x="4297363" y="5072063"/>
          <p14:tracePt t="54750" x="4337050" y="5056188"/>
          <p14:tracePt t="54752" x="4386263" y="5048250"/>
          <p14:tracePt t="54754" x="4441825" y="5032375"/>
          <p14:tracePt t="54756" x="4489450" y="5008563"/>
          <p14:tracePt t="54758" x="4537075" y="4992688"/>
          <p14:tracePt t="54760" x="4592638" y="4976813"/>
          <p14:tracePt t="54762" x="4640263" y="4959350"/>
          <p14:tracePt t="54764" x="4672013" y="4935538"/>
          <p14:tracePt t="54766" x="4729163" y="4919663"/>
          <p14:tracePt t="54769" x="4768850" y="4903788"/>
          <p14:tracePt t="54770" x="4816475" y="4879975"/>
          <p14:tracePt t="54772" x="4856163" y="4864100"/>
          <p14:tracePt t="54774" x="4903788" y="4848225"/>
          <p14:tracePt t="54777" x="4943475" y="4832350"/>
          <p14:tracePt t="54778" x="4991100" y="4824413"/>
          <p14:tracePt t="54780" x="5022850" y="4808538"/>
          <p14:tracePt t="54783" x="5072063" y="4792663"/>
          <p14:tracePt t="54784" x="5103813" y="4776788"/>
          <p14:tracePt t="54786" x="5151438" y="4752975"/>
          <p14:tracePt t="54788" x="5199063" y="4745038"/>
          <p14:tracePt t="54791" x="5230813" y="4729163"/>
          <p14:tracePt t="54792" x="5278438" y="4713288"/>
          <p14:tracePt t="54794" x="5326063" y="4705350"/>
          <p14:tracePt t="54797" x="5373688" y="4697413"/>
          <p14:tracePt t="54798" x="5414963" y="4681538"/>
          <p14:tracePt t="54800" x="5462588" y="4673600"/>
          <p14:tracePt t="54802" x="5494338" y="4665663"/>
          <p14:tracePt t="54804" x="5549900" y="4657725"/>
          <p14:tracePt t="54806" x="5581650" y="4649788"/>
          <p14:tracePt t="54808" x="5629275" y="4649788"/>
          <p14:tracePt t="54811" x="5668963" y="4641850"/>
          <p14:tracePt t="54812" x="5708650" y="4641850"/>
          <p14:tracePt t="54814" x="5740400" y="4641850"/>
          <p14:tracePt t="54816" x="5765800" y="4641850"/>
          <p14:tracePt t="54818" x="5797550" y="4641850"/>
          <p14:tracePt t="54820" x="5829300" y="4641850"/>
          <p14:tracePt t="54822" x="5845175" y="4641850"/>
          <p14:tracePt t="54825" x="5868988" y="4641850"/>
          <p14:tracePt t="54826" x="5884863" y="4641850"/>
          <p14:tracePt t="54828" x="5892800" y="4641850"/>
          <p14:tracePt t="54830" x="5916613" y="4641850"/>
          <p14:tracePt t="54832" x="5924550" y="4641850"/>
          <p14:tracePt t="54834" x="5932488" y="4641850"/>
          <p14:tracePt t="54836" x="5940425" y="4641850"/>
          <p14:tracePt t="54839" x="5948363" y="4641850"/>
          <p14:tracePt t="54842" x="5956300" y="4649788"/>
          <p14:tracePt t="54853" x="5956300" y="4657725"/>
          <p14:tracePt t="54856" x="5956300" y="4665663"/>
          <p14:tracePt t="54917" x="5964238" y="4665663"/>
          <p14:tracePt t="54920" x="5972175" y="4665663"/>
          <p14:tracePt t="54922" x="5995988" y="4665663"/>
          <p14:tracePt t="54924" x="6011863" y="4665663"/>
          <p14:tracePt t="54926" x="6035675" y="4657725"/>
          <p14:tracePt t="54929" x="6059488" y="4641850"/>
          <p14:tracePt t="54930" x="6108700" y="4624388"/>
          <p14:tracePt t="54932" x="6156325" y="4608513"/>
          <p14:tracePt t="54934" x="6196013" y="4600575"/>
          <p14:tracePt t="54937" x="6251575" y="4584700"/>
          <p14:tracePt t="54938" x="6330950" y="4552950"/>
          <p14:tracePt t="54940" x="6402388" y="4529138"/>
          <p14:tracePt t="54943" x="6475413" y="4513263"/>
          <p14:tracePt t="54944" x="6546850" y="4489450"/>
          <p14:tracePt t="54947" x="6618288" y="4473575"/>
          <p14:tracePt t="54948" x="6697663" y="4457700"/>
          <p14:tracePt t="54950" x="6761163" y="4425950"/>
          <p14:tracePt t="54952" x="6826250" y="4410075"/>
          <p14:tracePt t="54954" x="6889750" y="4402138"/>
          <p14:tracePt t="54957" x="6961188" y="4386263"/>
          <p14:tracePt t="54958" x="7016750" y="4378325"/>
          <p14:tracePt t="54960" x="7072313" y="4370388"/>
          <p14:tracePt t="54962" x="7112000" y="4362450"/>
          <p14:tracePt t="54964" x="7161213" y="4354513"/>
          <p14:tracePt t="54966" x="7192963" y="4354513"/>
          <p14:tracePt t="54968" x="7216775" y="4354513"/>
          <p14:tracePt t="54970" x="7248525" y="4354513"/>
          <p14:tracePt t="54972" x="7272338" y="4354513"/>
          <p14:tracePt t="54974" x="7288213" y="4346575"/>
          <p14:tracePt t="54976" x="7312025" y="4346575"/>
          <p14:tracePt t="54979" x="7327900" y="4346575"/>
          <p14:tracePt t="54980" x="7351713" y="4338638"/>
          <p14:tracePt t="54982" x="7367588" y="4338638"/>
          <p14:tracePt t="54984" x="7375525" y="4338638"/>
          <p14:tracePt t="54986" x="7391400" y="4338638"/>
          <p14:tracePt t="54988" x="7407275" y="4330700"/>
          <p14:tracePt t="54990" x="7423150" y="4330700"/>
          <p14:tracePt t="54992" x="7439025" y="4330700"/>
          <p14:tracePt t="54995" x="7454900" y="4322763"/>
          <p14:tracePt t="54996" x="7462838" y="4322763"/>
          <p14:tracePt t="54999" x="7486650" y="4314825"/>
          <p14:tracePt t="55000" x="7504113" y="4314825"/>
          <p14:tracePt t="55002" x="7519988" y="4306888"/>
          <p14:tracePt t="55005" x="7527925" y="4298950"/>
          <p14:tracePt t="55006" x="7543800" y="4291013"/>
          <p14:tracePt t="55008" x="7567613" y="4291013"/>
          <p14:tracePt t="55011" x="7575550" y="4281488"/>
          <p14:tracePt t="55012" x="7591425" y="4281488"/>
          <p14:tracePt t="55014" x="7607300" y="4273550"/>
          <p14:tracePt t="55016" x="7623175" y="4265613"/>
          <p14:tracePt t="55018" x="7639050" y="4257675"/>
          <p14:tracePt t="55020" x="7654925" y="4249738"/>
          <p14:tracePt t="55022" x="7670800" y="4249738"/>
          <p14:tracePt t="55024" x="7686675" y="4241800"/>
          <p14:tracePt t="55026" x="7702550" y="4233863"/>
          <p14:tracePt t="55028" x="7710488" y="4233863"/>
          <p14:tracePt t="55030" x="7734300" y="4217988"/>
          <p14:tracePt t="55033" x="7750175" y="4210050"/>
          <p14:tracePt t="55034" x="7766050" y="4210050"/>
          <p14:tracePt t="55036" x="7781925" y="4202113"/>
          <p14:tracePt t="55038" x="7797800" y="4186238"/>
          <p14:tracePt t="55040" x="7813675" y="4186238"/>
          <p14:tracePt t="55042" x="7829550" y="4178300"/>
          <p14:tracePt t="55044" x="7839075" y="4170363"/>
          <p14:tracePt t="55047" x="7862888" y="4170363"/>
          <p14:tracePt t="55048" x="7870825" y="4162425"/>
          <p14:tracePt t="55050" x="7886700" y="4146550"/>
          <p14:tracePt t="55052" x="7902575" y="4146550"/>
          <p14:tracePt t="55054" x="7918450" y="4138613"/>
          <p14:tracePt t="55057" x="7934325" y="4130675"/>
          <p14:tracePt t="55058" x="7942263" y="4130675"/>
          <p14:tracePt t="55061" x="7958138" y="4122738"/>
          <p14:tracePt t="55062" x="7974013" y="4114800"/>
          <p14:tracePt t="55064" x="7981950" y="4106863"/>
          <p14:tracePt t="55066" x="7989888" y="4106863"/>
          <p14:tracePt t="55068" x="8013700" y="4098925"/>
          <p14:tracePt t="55070" x="8021638" y="4098925"/>
          <p14:tracePt t="55073" x="8029575" y="4090988"/>
          <p14:tracePt t="55075" x="8045450" y="4083050"/>
          <p14:tracePt t="55076" x="8053388" y="4083050"/>
          <p14:tracePt t="55078" x="8069263" y="4075113"/>
          <p14:tracePt t="55080" x="8077200" y="4075113"/>
          <p14:tracePt t="55082" x="8085138" y="4067175"/>
          <p14:tracePt t="55084" x="8093075" y="4067175"/>
          <p14:tracePt t="55086" x="8101013" y="4059238"/>
          <p14:tracePt t="55089" x="8108950" y="4059238"/>
          <p14:tracePt t="55090" x="8116888" y="4059238"/>
          <p14:tracePt t="55094" x="8132763" y="4059238"/>
          <p14:tracePt t="55096" x="8132763" y="4051300"/>
          <p14:tracePt t="55098" x="8140700" y="4051300"/>
          <p14:tracePt t="55103" x="8148638" y="4051300"/>
          <p14:tracePt t="55104" x="8156575" y="4051300"/>
          <p14:tracePt t="55106" x="8164513" y="4051300"/>
          <p14:tracePt t="55110" x="8172450" y="4043363"/>
          <p14:tracePt t="55112" x="8180388" y="4043363"/>
          <p14:tracePt t="55114" x="8189913" y="4043363"/>
          <p14:tracePt t="55118" x="8197850" y="4043363"/>
          <p14:tracePt t="55120" x="8205788" y="4043363"/>
          <p14:tracePt t="55124" x="8213725" y="4035425"/>
          <p14:tracePt t="55126" x="8221663" y="4035425"/>
          <p14:tracePt t="55130" x="8229600" y="4035425"/>
          <p14:tracePt t="55135" x="8237538" y="4035425"/>
          <p14:tracePt t="55140" x="8245475" y="4035425"/>
          <p14:tracePt t="55142" x="8253413" y="4035425"/>
          <p14:tracePt t="55147" x="8261350" y="4035425"/>
          <p14:tracePt t="55152" x="8269288" y="4035425"/>
          <p14:tracePt t="55158" x="8277225" y="4035425"/>
          <p14:tracePt t="55160" x="8285163" y="4035425"/>
          <p14:tracePt t="55406" x="8293100" y="4035425"/>
          <p14:tracePt t="55411" x="8293100" y="4027488"/>
          <p14:tracePt t="55415" x="8301038" y="4027488"/>
          <p14:tracePt t="55420" x="8308975" y="4019550"/>
          <p14:tracePt t="55423" x="8316913" y="4019550"/>
          <p14:tracePt t="55426" x="8324850" y="4011613"/>
          <p14:tracePt t="55429" x="8324850" y="4003675"/>
          <p14:tracePt t="55430" x="8332788" y="4003675"/>
          <p14:tracePt t="55434" x="8340725" y="4003675"/>
          <p14:tracePt t="55436" x="8348663" y="3995738"/>
          <p14:tracePt t="55440" x="8356600" y="3995738"/>
          <p14:tracePt t="55443" x="8364538" y="3995738"/>
          <p14:tracePt t="55444" x="8372475" y="3995738"/>
          <p14:tracePt t="55448" x="8380413" y="3995738"/>
          <p14:tracePt t="55452" x="8388350" y="3995738"/>
          <p14:tracePt t="55454" x="8388350" y="3987800"/>
          <p14:tracePt t="55458" x="8396288" y="3987800"/>
          <p14:tracePt t="55460" x="8404225" y="3987800"/>
          <p14:tracePt t="55508" x="8396288" y="3987800"/>
          <p14:tracePt t="55521" x="8388350" y="3987800"/>
          <p14:tracePt t="55525" x="8388350" y="3971925"/>
          <p14:tracePt t="55526" x="8396288" y="3971925"/>
          <p14:tracePt t="55539" x="8388350" y="3971925"/>
          <p14:tracePt t="55545" x="8388350" y="3963988"/>
          <p14:tracePt t="55551" x="8380413" y="3963988"/>
          <p14:tracePt t="55552" x="8380413" y="3971925"/>
          <p14:tracePt t="55554" x="8435975" y="3956050"/>
          <p14:tracePt t="55568" x="8428038" y="3956050"/>
          <p14:tracePt t="55570" x="8412163" y="3956050"/>
          <p14:tracePt t="55575" x="8404225" y="3956050"/>
          <p14:tracePt t="55577" x="8388350" y="3956050"/>
          <p14:tracePt t="55578" x="8380413" y="3956050"/>
          <p14:tracePt t="55580" x="8372475" y="3956050"/>
          <p14:tracePt t="55582" x="8356600" y="3956050"/>
          <p14:tracePt t="55584" x="8340725" y="3956050"/>
          <p14:tracePt t="55586" x="8332788" y="3956050"/>
          <p14:tracePt t="55589" x="8324850" y="3956050"/>
          <p14:tracePt t="55590" x="8308975" y="3956050"/>
          <p14:tracePt t="55592" x="8301038" y="3956050"/>
          <p14:tracePt t="55594" x="8277225" y="3956050"/>
          <p14:tracePt t="55596" x="8253413" y="3963988"/>
          <p14:tracePt t="55598" x="8237538" y="3971925"/>
          <p14:tracePt t="55600" x="8213725" y="3971925"/>
          <p14:tracePt t="55603" x="8189913" y="3979863"/>
          <p14:tracePt t="55605" x="8164513" y="3995738"/>
          <p14:tracePt t="55606" x="8140700" y="4003675"/>
          <p14:tracePt t="55608" x="8124825" y="4003675"/>
          <p14:tracePt t="55612" x="8108950" y="4003675"/>
          <p14:tracePt t="55614" x="8101013" y="4003675"/>
          <p14:tracePt t="55616" x="8093075" y="4011613"/>
          <p14:tracePt t="55618" x="8085138" y="4011613"/>
          <p14:tracePt t="55620" x="8077200" y="4011613"/>
          <p14:tracePt t="55623" x="8069263" y="4011613"/>
          <p14:tracePt t="55624" x="8061325" y="4011613"/>
          <p14:tracePt t="55628" x="8045450" y="4011613"/>
          <p14:tracePt t="55632" x="8037513" y="4011613"/>
          <p14:tracePt t="55634" x="8029575" y="4011613"/>
          <p14:tracePt t="55637" x="8021638" y="4011613"/>
          <p14:tracePt t="55640" x="8013700" y="4011613"/>
          <p14:tracePt t="55642" x="8013700" y="4019550"/>
          <p14:tracePt t="55644" x="8005763" y="4019550"/>
          <p14:tracePt t="55648" x="7997825" y="4019550"/>
          <p14:tracePt t="55651" x="7989888" y="4027488"/>
          <p14:tracePt t="55656" x="7981950" y="4027488"/>
          <p14:tracePt t="55661" x="7974013" y="4027488"/>
          <p14:tracePt t="55665" x="7966075" y="4027488"/>
          <p14:tracePt t="55668" x="7958138" y="4027488"/>
          <p14:tracePt t="55675" x="7950200" y="4027488"/>
          <p14:tracePt t="55676" x="7950200" y="4035425"/>
          <p14:tracePt t="55679" x="7942263" y="4035425"/>
          <p14:tracePt t="55684" x="7934325" y="4035425"/>
          <p14:tracePt t="55690" x="7926388" y="4035425"/>
          <p14:tracePt t="55693" x="7918450" y="4043363"/>
          <p14:tracePt t="55700" x="7910513" y="4051300"/>
          <p14:tracePt t="55704" x="7910513" y="4059238"/>
          <p14:tracePt t="55710" x="7910513" y="4067175"/>
          <p14:tracePt t="55712" x="7902575" y="4067175"/>
          <p14:tracePt t="55716" x="7902575" y="4075113"/>
          <p14:tracePt t="55722" x="7902575" y="4083050"/>
          <p14:tracePt t="55724" x="7902575" y="4090988"/>
          <p14:tracePt t="55730" x="7894638" y="4098925"/>
          <p14:tracePt t="55737" x="7886700" y="4098925"/>
          <p14:tracePt t="55738" x="7886700" y="4106863"/>
          <p14:tracePt t="55748" x="7878763" y="4106863"/>
          <p14:tracePt t="55765" x="7886700" y="4106863"/>
          <p14:tracePt t="55767" x="7894638" y="4106863"/>
          <p14:tracePt t="55769" x="7910513" y="4106863"/>
          <p14:tracePt t="55770" x="7918450" y="4106863"/>
          <p14:tracePt t="55772" x="7934325" y="4106863"/>
          <p14:tracePt t="55774" x="7942263" y="4106863"/>
          <p14:tracePt t="55776" x="7966075" y="4098925"/>
          <p14:tracePt t="55778" x="7989888" y="4098925"/>
          <p14:tracePt t="55780" x="8005763" y="4090988"/>
          <p14:tracePt t="55783" x="8029575" y="4083050"/>
          <p14:tracePt t="55784" x="8045450" y="4075113"/>
          <p14:tracePt t="55786" x="8069263" y="4067175"/>
          <p14:tracePt t="55788" x="8093075" y="4059238"/>
          <p14:tracePt t="55790" x="8116888" y="4051300"/>
          <p14:tracePt t="55792" x="8148638" y="4043363"/>
          <p14:tracePt t="55794" x="8172450" y="4035425"/>
          <p14:tracePt t="55797" x="8205788" y="4019550"/>
          <p14:tracePt t="55798" x="8245475" y="4011613"/>
          <p14:tracePt t="55800" x="8269288" y="3995738"/>
          <p14:tracePt t="55802" x="8308975" y="3987800"/>
          <p14:tracePt t="55804" x="8340725" y="3971925"/>
          <p14:tracePt t="55806" x="8372475" y="3963988"/>
          <p14:tracePt t="55808" x="8420100" y="3948113"/>
          <p14:tracePt t="55811" x="8459788" y="3930650"/>
          <p14:tracePt t="55812" x="8499475" y="3914775"/>
          <p14:tracePt t="55814" x="8540750" y="3906838"/>
          <p14:tracePt t="55816" x="8588375" y="3898900"/>
          <p14:tracePt t="55818" x="8620125" y="3883025"/>
          <p14:tracePt t="55820" x="8667750" y="3867150"/>
          <p14:tracePt t="55822" x="8699500" y="3851275"/>
          <p14:tracePt t="55825" x="8739188" y="3843338"/>
          <p14:tracePt t="55826" x="8778875" y="3827463"/>
          <p14:tracePt t="55828" x="8818563" y="3811588"/>
          <p14:tracePt t="55830" x="8850313" y="3803650"/>
          <p14:tracePt t="55832" x="8899525" y="3787775"/>
          <p14:tracePt t="55834" x="8939213" y="3771900"/>
          <p14:tracePt t="55836" x="8970963" y="3756025"/>
          <p14:tracePt t="55839" x="9010650" y="3740150"/>
          <p14:tracePt t="55840" x="9042400" y="3724275"/>
          <p14:tracePt t="55842" x="9090025" y="3716338"/>
          <p14:tracePt t="55844" x="9113838" y="3700463"/>
          <p14:tracePt t="55846" x="9153525" y="3684588"/>
          <p14:tracePt t="55848" x="9185275" y="3668713"/>
          <p14:tracePt t="55850" x="9217025" y="3660775"/>
          <p14:tracePt t="55852" x="9242425" y="3652838"/>
          <p14:tracePt t="55854" x="9266238" y="3636963"/>
          <p14:tracePt t="55856" x="9290050" y="3629025"/>
          <p14:tracePt t="55858" x="9321800" y="3613150"/>
          <p14:tracePt t="55860" x="9337675" y="3595688"/>
          <p14:tracePt t="55862" x="9361488" y="3587750"/>
          <p14:tracePt t="55864" x="9385300" y="3571875"/>
          <p14:tracePt t="55866" x="9409113" y="3563938"/>
          <p14:tracePt t="55868" x="9424988" y="3556000"/>
          <p14:tracePt t="55870" x="9440863" y="3540125"/>
          <p14:tracePt t="55873" x="9456738" y="3532188"/>
          <p14:tracePt t="55874" x="9480550" y="3516313"/>
          <p14:tracePt t="55876" x="9496425" y="3508375"/>
          <p14:tracePt t="55878" x="9512300" y="3492500"/>
          <p14:tracePt t="55880" x="9528175" y="3484563"/>
          <p14:tracePt t="55882" x="9551988" y="3476625"/>
          <p14:tracePt t="55884" x="9567863" y="3468688"/>
          <p14:tracePt t="55887" x="9585325" y="3452813"/>
          <p14:tracePt t="55888" x="9593263" y="3452813"/>
          <p14:tracePt t="55890" x="9625013" y="3436938"/>
          <p14:tracePt t="55892" x="9640888" y="3421063"/>
          <p14:tracePt t="55895" x="9656763" y="3421063"/>
          <p14:tracePt t="55901" x="9704388" y="3389313"/>
          <p14:tracePt t="55902" x="9728200" y="3381375"/>
          <p14:tracePt t="55904" x="9736138" y="3373438"/>
          <p14:tracePt t="55906" x="9759950" y="3365500"/>
          <p14:tracePt t="55909" x="9775825" y="3357563"/>
          <p14:tracePt t="55910" x="9783763" y="3357563"/>
          <p14:tracePt t="55912" x="9791700" y="3357563"/>
          <p14:tracePt t="55915" x="9799638" y="3349625"/>
          <p14:tracePt t="55916" x="9807575" y="3349625"/>
          <p14:tracePt t="55918" x="9815513" y="3349625"/>
          <p14:tracePt t="55920" x="9815513" y="3341688"/>
          <p14:tracePt t="55922" x="9831388" y="3333750"/>
          <p14:tracePt t="55924" x="9839325" y="3333750"/>
          <p14:tracePt t="55929" x="9855200" y="3325813"/>
          <p14:tracePt t="55930" x="9863138" y="3325813"/>
          <p14:tracePt t="55932" x="9871075" y="3325813"/>
          <p14:tracePt t="55934" x="9879013" y="3325813"/>
          <p14:tracePt t="55936" x="9879013" y="3317875"/>
          <p14:tracePt t="55938" x="9886950" y="3317875"/>
          <p14:tracePt t="55942" x="9894888" y="3309938"/>
          <p14:tracePt t="55944" x="9902825" y="3309938"/>
          <p14:tracePt t="55950" x="9910763" y="3309938"/>
          <p14:tracePt t="55958" x="9918700" y="3309938"/>
          <p14:tracePt t="55967" x="9926638" y="3309938"/>
          <p14:tracePt t="55968" x="9936163" y="3309938"/>
          <p14:tracePt t="55974" x="9944100" y="3309938"/>
          <p14:tracePt t="55976" x="9944100" y="3302000"/>
          <p14:tracePt t="55978" x="9952038" y="3302000"/>
          <p14:tracePt t="55982" x="9967913" y="3302000"/>
          <p14:tracePt t="55986" x="9983788" y="3294063"/>
          <p14:tracePt t="55988" x="9991725" y="3294063"/>
          <p14:tracePt t="55990" x="10015538" y="3286125"/>
          <p14:tracePt t="55992" x="10023475" y="3286125"/>
          <p14:tracePt t="55994" x="10039350" y="3278188"/>
          <p14:tracePt t="55996" x="10055225" y="3270250"/>
          <p14:tracePt t="55998" x="10079038" y="3262313"/>
          <p14:tracePt t="56000" x="10102850" y="3262313"/>
          <p14:tracePt t="56002" x="10118725" y="3252788"/>
          <p14:tracePt t="56004" x="10134600" y="3244850"/>
          <p14:tracePt t="56006" x="10158413" y="3236913"/>
          <p14:tracePt t="56008" x="10174288" y="3236913"/>
          <p14:tracePt t="56010" x="10198100" y="3228975"/>
          <p14:tracePt t="56012" x="10221913" y="3228975"/>
          <p14:tracePt t="56014" x="10245725" y="3221038"/>
          <p14:tracePt t="56016" x="10261600" y="3213100"/>
          <p14:tracePt t="56019" x="10279063" y="3213100"/>
          <p14:tracePt t="56020" x="10294938" y="3213100"/>
          <p14:tracePt t="56022" x="10302875" y="3205163"/>
          <p14:tracePt t="56024" x="10326688" y="3205163"/>
          <p14:tracePt t="56026" x="10342563" y="3197225"/>
          <p14:tracePt t="56028" x="10350500" y="3197225"/>
          <p14:tracePt t="56030" x="10366375" y="3197225"/>
          <p14:tracePt t="56033" x="10382250" y="3189288"/>
          <p14:tracePt t="56035" x="10398125" y="3181350"/>
          <p14:tracePt t="56038" x="10414000" y="3181350"/>
          <p14:tracePt t="56040" x="10429875" y="3181350"/>
          <p14:tracePt t="56042" x="10429875" y="3173413"/>
          <p14:tracePt t="56044" x="10437813" y="3173413"/>
          <p14:tracePt t="56047" x="10453688" y="3165475"/>
          <p14:tracePt t="56050" x="10461625" y="3165475"/>
          <p14:tracePt t="56052" x="10469563" y="3165475"/>
          <p14:tracePt t="56054" x="10477500" y="3165475"/>
          <p14:tracePt t="56056" x="10485438" y="3165475"/>
          <p14:tracePt t="56058" x="10493375" y="3157538"/>
          <p14:tracePt t="56062" x="10501313" y="3157538"/>
          <p14:tracePt t="56064" x="10509250" y="3157538"/>
          <p14:tracePt t="56068" x="10525125" y="3157538"/>
          <p14:tracePt t="56072" x="10533063" y="3157538"/>
          <p14:tracePt t="56074" x="10541000" y="3157538"/>
          <p14:tracePt t="56076" x="10548938" y="3157538"/>
          <p14:tracePt t="56078" x="10556875" y="3157538"/>
          <p14:tracePt t="56082" x="10564813" y="3157538"/>
          <p14:tracePt t="56084" x="10572750" y="3157538"/>
          <p14:tracePt t="56086" x="10580688" y="3157538"/>
          <p14:tracePt t="56088" x="10588625" y="3157538"/>
          <p14:tracePt t="56090" x="10596563" y="3157538"/>
          <p14:tracePt t="56092" x="10612438" y="3157538"/>
          <p14:tracePt t="56094" x="10620375" y="3157538"/>
          <p14:tracePt t="56096" x="10629900" y="3157538"/>
          <p14:tracePt t="56098" x="10637838" y="3157538"/>
          <p14:tracePt t="56100" x="10653713" y="3149600"/>
          <p14:tracePt t="56102" x="10661650" y="3149600"/>
          <p14:tracePt t="56104" x="10669588" y="3149600"/>
          <p14:tracePt t="56106" x="10677525" y="3149600"/>
          <p14:tracePt t="56108" x="10685463" y="3141663"/>
          <p14:tracePt t="56110" x="10693400" y="3141663"/>
          <p14:tracePt t="56112" x="10709275" y="3141663"/>
          <p14:tracePt t="56114" x="10725150" y="3141663"/>
          <p14:tracePt t="56116" x="10733088" y="3141663"/>
          <p14:tracePt t="56118" x="10741025" y="3133725"/>
          <p14:tracePt t="56120" x="10756900" y="3133725"/>
          <p14:tracePt t="56123" x="10764838" y="3133725"/>
          <p14:tracePt t="56124" x="10772775" y="3125788"/>
          <p14:tracePt t="56126" x="10780713" y="3125788"/>
          <p14:tracePt t="56130" x="10788650" y="3125788"/>
          <p14:tracePt t="56132" x="10796588" y="3125788"/>
          <p14:tracePt t="56134" x="10804525" y="3125788"/>
          <p14:tracePt t="56137" x="10812463" y="3125788"/>
          <p14:tracePt t="56142" x="10820400" y="3125788"/>
          <p14:tracePt t="56144" x="10820400" y="3117850"/>
          <p14:tracePt t="56147" x="10828338" y="3117850"/>
          <p14:tracePt t="56158" x="10836275" y="3117850"/>
          <p14:tracePt t="56221" x="10844213" y="3117850"/>
          <p14:tracePt t="56234" x="10852150" y="3117850"/>
          <p14:tracePt t="56241" x="10860088" y="3117850"/>
          <p14:tracePt t="56245" x="10860088" y="3109913"/>
          <p14:tracePt t="56578" x="10852150" y="3109913"/>
          <p14:tracePt t="56597" x="10844213" y="3109913"/>
          <p14:tracePt t="56627" x="10844213" y="3117850"/>
          <p14:tracePt t="56631" x="10836275" y="3117850"/>
          <p14:tracePt t="56647" x="10828338" y="3117850"/>
          <p14:tracePt t="56651" x="10820400" y="3125788"/>
          <p14:tracePt t="56661" x="10812463" y="3125788"/>
          <p14:tracePt t="56662" x="10812463" y="3133725"/>
          <p14:tracePt t="56669" x="10804525" y="3133725"/>
          <p14:tracePt t="56670" x="10804525" y="3141663"/>
          <p14:tracePt t="56676" x="10796588" y="3141663"/>
          <p14:tracePt t="56679" x="10796588" y="3149600"/>
          <p14:tracePt t="56680" x="10788650" y="3149600"/>
          <p14:tracePt t="56686" x="10780713" y="3157538"/>
          <p14:tracePt t="56694" x="10772775" y="3165475"/>
          <p14:tracePt t="56700" x="10764838" y="3173413"/>
          <p14:tracePt t="56704" x="10756900" y="3173413"/>
          <p14:tracePt t="56708" x="10756900" y="3181350"/>
          <p14:tracePt t="56710" x="10748963" y="3181350"/>
          <p14:tracePt t="56712" x="10748963" y="3189288"/>
          <p14:tracePt t="56716" x="10741025" y="3189288"/>
          <p14:tracePt t="56718" x="10741025" y="3197225"/>
          <p14:tracePt t="56720" x="10733088" y="3205163"/>
          <p14:tracePt t="56722" x="10725150" y="3205163"/>
          <p14:tracePt t="56724" x="10725150" y="3213100"/>
          <p14:tracePt t="56727" x="10717213" y="3213100"/>
          <p14:tracePt t="56731" x="10709275" y="3221038"/>
          <p14:tracePt t="56734" x="10709275" y="3228975"/>
          <p14:tracePt t="56736" x="10693400" y="3236913"/>
          <p14:tracePt t="56741" x="10685463" y="3244850"/>
          <p14:tracePt t="56742" x="10677525" y="3244850"/>
          <p14:tracePt t="56744" x="10677525" y="3252788"/>
          <p14:tracePt t="56746" x="10669588" y="3262313"/>
          <p14:tracePt t="56751" x="10661650" y="3270250"/>
          <p14:tracePt t="56755" x="10653713" y="3278188"/>
          <p14:tracePt t="56756" x="10645775" y="3286125"/>
          <p14:tracePt t="56758" x="10637838" y="3294063"/>
          <p14:tracePt t="56760" x="10629900" y="3294063"/>
          <p14:tracePt t="56762" x="10629900" y="3309938"/>
          <p14:tracePt t="56764" x="10620375" y="3309938"/>
          <p14:tracePt t="56766" x="10620375" y="3317875"/>
          <p14:tracePt t="56769" x="10612438" y="3325813"/>
          <p14:tracePt t="56770" x="10604500" y="3333750"/>
          <p14:tracePt t="56772" x="10596563" y="3349625"/>
          <p14:tracePt t="56774" x="10588625" y="3349625"/>
          <p14:tracePt t="56776" x="10588625" y="3357563"/>
          <p14:tracePt t="56778" x="10572750" y="3373438"/>
          <p14:tracePt t="56780" x="10572750" y="3381375"/>
          <p14:tracePt t="56783" x="10556875" y="3397250"/>
          <p14:tracePt t="56784" x="10556875" y="3405188"/>
          <p14:tracePt t="56786" x="10541000" y="3421063"/>
          <p14:tracePt t="56788" x="10533063" y="3436938"/>
          <p14:tracePt t="56790" x="10525125" y="3444875"/>
          <p14:tracePt t="56792" x="10517188" y="3452813"/>
          <p14:tracePt t="56794" x="10509250" y="3476625"/>
          <p14:tracePt t="56797" x="10501313" y="3484563"/>
          <p14:tracePt t="56798" x="10493375" y="3500438"/>
          <p14:tracePt t="56800" x="10477500" y="3516313"/>
          <p14:tracePt t="56802" x="10469563" y="3532188"/>
          <p14:tracePt t="56804" x="10453688" y="3548063"/>
          <p14:tracePt t="56806" x="10453688" y="3563938"/>
          <p14:tracePt t="56808" x="10437813" y="3579813"/>
          <p14:tracePt t="56811" x="10429875" y="3595688"/>
          <p14:tracePt t="56812" x="10414000" y="3613150"/>
          <p14:tracePt t="56814" x="10406063" y="3629025"/>
          <p14:tracePt t="56816" x="10390188" y="3644900"/>
          <p14:tracePt t="56818" x="10382250" y="3660775"/>
          <p14:tracePt t="56820" x="10366375" y="3684588"/>
          <p14:tracePt t="56822" x="10358438" y="3708400"/>
          <p14:tracePt t="56824" x="10342563" y="3724275"/>
          <p14:tracePt t="56826" x="10326688" y="3748088"/>
          <p14:tracePt t="56828" x="10310813" y="3763963"/>
          <p14:tracePt t="56830" x="10302875" y="3787775"/>
          <p14:tracePt t="56832" x="10287000" y="3811588"/>
          <p14:tracePt t="56834" x="10279063" y="3827463"/>
          <p14:tracePt t="56836" x="10253663" y="3851275"/>
          <p14:tracePt t="56838" x="10245725" y="3875088"/>
          <p14:tracePt t="56840" x="10229850" y="3890963"/>
          <p14:tracePt t="56842" x="10213975" y="3914775"/>
          <p14:tracePt t="56844" x="10198100" y="3930650"/>
          <p14:tracePt t="56846" x="10190163" y="3956050"/>
          <p14:tracePt t="56848" x="10166350" y="3979863"/>
          <p14:tracePt t="56850" x="10158413" y="3995738"/>
          <p14:tracePt t="56852" x="10134600" y="4027488"/>
          <p14:tracePt t="56854" x="10126663" y="4043363"/>
          <p14:tracePt t="56856" x="10110788" y="4067175"/>
          <p14:tracePt t="56859" x="10086975" y="4090988"/>
          <p14:tracePt t="56860" x="10079038" y="4114800"/>
          <p14:tracePt t="56862" x="10063163" y="4130675"/>
          <p14:tracePt t="56864" x="10039350" y="4154488"/>
          <p14:tracePt t="56866" x="10031413" y="4178300"/>
          <p14:tracePt t="56868" x="10007600" y="4202113"/>
          <p14:tracePt t="56870" x="9999663" y="4217988"/>
          <p14:tracePt t="56873" x="9983788" y="4233863"/>
          <p14:tracePt t="56874" x="9967913" y="4257675"/>
          <p14:tracePt t="56876" x="9952038" y="4273550"/>
          <p14:tracePt t="56878" x="9936163" y="4298950"/>
          <p14:tracePt t="56880" x="9918700" y="4322763"/>
          <p14:tracePt t="56882" x="9902825" y="4338638"/>
          <p14:tracePt t="56884" x="9886950" y="4362450"/>
          <p14:tracePt t="56887" x="9871075" y="4378325"/>
          <p14:tracePt t="56888" x="9863138" y="4402138"/>
          <p14:tracePt t="56890" x="9839325" y="4425950"/>
          <p14:tracePt t="56894" x="9807575" y="4473575"/>
          <p14:tracePt t="56896" x="9791700" y="4489450"/>
          <p14:tracePt t="56898" x="9775825" y="4505325"/>
          <p14:tracePt t="56901" x="9759950" y="4529138"/>
          <p14:tracePt t="56902" x="9744075" y="4552950"/>
          <p14:tracePt t="56904" x="9720263" y="4568825"/>
          <p14:tracePt t="56906" x="9712325" y="4592638"/>
          <p14:tracePt t="56908" x="9688513" y="4616450"/>
          <p14:tracePt t="56910" x="9672638" y="4641850"/>
          <p14:tracePt t="56912" x="9648825" y="4657725"/>
          <p14:tracePt t="56915" x="9632950" y="4689475"/>
          <p14:tracePt t="56916" x="9617075" y="4705350"/>
          <p14:tracePt t="56918" x="9601200" y="4729163"/>
          <p14:tracePt t="56920" x="9585325" y="4752975"/>
          <p14:tracePt t="56922" x="9559925" y="4776788"/>
          <p14:tracePt t="56924" x="9544050" y="4800600"/>
          <p14:tracePt t="56926" x="9528175" y="4816475"/>
          <p14:tracePt t="56928" x="9512300" y="4832350"/>
          <p14:tracePt t="56930" x="9488488" y="4848225"/>
          <p14:tracePt t="56932" x="9480550" y="4872038"/>
          <p14:tracePt t="56934" x="9464675" y="4887913"/>
          <p14:tracePt t="56936" x="9440863" y="4903788"/>
          <p14:tracePt t="56938" x="9424988" y="4927600"/>
          <p14:tracePt t="56940" x="9417050" y="4935538"/>
          <p14:tracePt t="56942" x="9401175" y="4951413"/>
          <p14:tracePt t="56944" x="9385300" y="4976813"/>
          <p14:tracePt t="56946" x="9369425" y="4984750"/>
          <p14:tracePt t="56948" x="9361488" y="5000625"/>
          <p14:tracePt t="56950" x="9345613" y="5016500"/>
          <p14:tracePt t="56952" x="9329738" y="5024438"/>
          <p14:tracePt t="56954" x="9321800" y="5040313"/>
          <p14:tracePt t="56956" x="9305925" y="5056188"/>
          <p14:tracePt t="56958" x="9297988" y="5064125"/>
          <p14:tracePt t="56960" x="9282113" y="5080000"/>
          <p14:tracePt t="56962" x="9274175" y="5087938"/>
          <p14:tracePt t="56964" x="9266238" y="5095875"/>
          <p14:tracePt t="56966" x="9258300" y="5119688"/>
          <p14:tracePt t="56968" x="9250363" y="5119688"/>
          <p14:tracePt t="56970" x="9234488" y="5143500"/>
          <p14:tracePt t="56972" x="9224963" y="5151438"/>
          <p14:tracePt t="56974" x="9217025" y="5159375"/>
          <p14:tracePt t="56976" x="9209088" y="5175250"/>
          <p14:tracePt t="56978" x="9201150" y="5183188"/>
          <p14:tracePt t="56980" x="9185275" y="5199063"/>
          <p14:tracePt t="56982" x="9185275" y="5207000"/>
          <p14:tracePt t="56984" x="9177338" y="5214938"/>
          <p14:tracePt t="56986" x="9169400" y="5230813"/>
          <p14:tracePt t="56988" x="9161463" y="5230813"/>
          <p14:tracePt t="56990" x="9153525" y="5246688"/>
          <p14:tracePt t="56992" x="9145588" y="5246688"/>
          <p14:tracePt t="56994" x="9137650" y="5262563"/>
          <p14:tracePt t="56998" x="9129713" y="5270500"/>
          <p14:tracePt t="57000" x="9121775" y="5278438"/>
          <p14:tracePt t="57002" x="9113838" y="5286375"/>
          <p14:tracePt t="57006" x="9105900" y="5294313"/>
          <p14:tracePt t="57010" x="9105900" y="5310188"/>
          <p14:tracePt t="57012" x="9097963" y="5310188"/>
          <p14:tracePt t="57014" x="9090025" y="5319713"/>
          <p14:tracePt t="57019" x="9090025" y="5327650"/>
          <p14:tracePt t="57020" x="9082088" y="5327650"/>
          <p14:tracePt t="57022" x="9082088" y="5335588"/>
          <p14:tracePt t="57024" x="9074150" y="5343525"/>
          <p14:tracePt t="57028" x="9066213" y="5351463"/>
          <p14:tracePt t="57030" x="9058275" y="5351463"/>
          <p14:tracePt t="57033" x="9058275" y="5359400"/>
          <p14:tracePt t="57036" x="9050338" y="5367338"/>
          <p14:tracePt t="57038" x="9050338" y="5375275"/>
          <p14:tracePt t="57040" x="9042400" y="5375275"/>
          <p14:tracePt t="57044" x="9042400" y="5383213"/>
          <p14:tracePt t="57050" x="9034463" y="5391150"/>
          <p14:tracePt t="57054" x="9026525" y="5391150"/>
          <p14:tracePt t="57056" x="9026525" y="5399088"/>
          <p14:tracePt t="57060" x="9026525" y="5407025"/>
          <p14:tracePt t="57062" x="9018588" y="5407025"/>
          <p14:tracePt t="57064" x="9018588" y="5414963"/>
          <p14:tracePt t="57066" x="9010650" y="5414963"/>
          <p14:tracePt t="57068" x="9010650" y="5422900"/>
          <p14:tracePt t="57072" x="9002713" y="5430838"/>
          <p14:tracePt t="57074" x="8994775" y="5438775"/>
          <p14:tracePt t="57078" x="8986838" y="5446713"/>
          <p14:tracePt t="57082" x="8978900" y="5462588"/>
          <p14:tracePt t="57086" x="8970963" y="5470525"/>
          <p14:tracePt t="57088" x="8963025" y="5470525"/>
          <p14:tracePt t="57090" x="8955088" y="5478463"/>
          <p14:tracePt t="57094" x="8947150" y="5494338"/>
          <p14:tracePt t="57098" x="8939213" y="5502275"/>
          <p14:tracePt t="57100" x="8931275" y="5502275"/>
          <p14:tracePt t="57102" x="8923338" y="5518150"/>
          <p14:tracePt t="57106" x="8915400" y="5534025"/>
          <p14:tracePt t="57110" x="8907463" y="5541963"/>
          <p14:tracePt t="57112" x="8899525" y="5549900"/>
          <p14:tracePt t="57114" x="8891588" y="5565775"/>
          <p14:tracePt t="57116" x="8883650" y="5565775"/>
          <p14:tracePt t="57119" x="8883650" y="5573713"/>
          <p14:tracePt t="57120" x="8874125" y="5581650"/>
          <p14:tracePt t="57123" x="8874125" y="5589588"/>
          <p14:tracePt t="57124" x="8866188" y="5597525"/>
          <p14:tracePt t="57126" x="8858250" y="5605463"/>
          <p14:tracePt t="57128" x="8858250" y="5613400"/>
          <p14:tracePt t="57131" x="8850313" y="5621338"/>
          <p14:tracePt t="57134" x="8834438" y="5629275"/>
          <p14:tracePt t="57137" x="8834438" y="5637213"/>
          <p14:tracePt t="57138" x="8834438" y="5645150"/>
          <p14:tracePt t="57140" x="8826500" y="5645150"/>
          <p14:tracePt t="57142" x="8826500" y="5653088"/>
          <p14:tracePt t="57144" x="8818563" y="5662613"/>
          <p14:tracePt t="57148" x="8810625" y="5670550"/>
          <p14:tracePt t="57152" x="8802688" y="5678488"/>
          <p14:tracePt t="57154" x="8802688" y="5686425"/>
          <p14:tracePt t="57158" x="8794750" y="5694363"/>
          <p14:tracePt t="57162" x="8786813" y="5694363"/>
          <p14:tracePt t="57164" x="8778875" y="5702300"/>
          <p14:tracePt t="57168" x="8778875" y="5710238"/>
          <p14:tracePt t="57170" x="8770938" y="5710238"/>
          <p14:tracePt t="57172" x="8770938" y="5718175"/>
          <p14:tracePt t="57176" x="8763000" y="5726113"/>
          <p14:tracePt t="57180" x="8755063" y="5726113"/>
          <p14:tracePt t="57184" x="8747125" y="5734050"/>
          <p14:tracePt t="57192" x="8739188" y="5741988"/>
          <p14:tracePt t="57199" x="8731250" y="5741988"/>
          <p14:tracePt t="57202" x="8731250" y="5749925"/>
          <p14:tracePt t="57210" x="8723313" y="5749925"/>
          <p14:tracePt t="57230" x="8723313" y="5757863"/>
          <p14:tracePt t="57233" x="8715375" y="5757863"/>
          <p14:tracePt t="57322" x="8707438" y="5757863"/>
          <p14:tracePt t="57341" x="8699500" y="5757863"/>
          <p14:tracePt t="57428" x="8691563" y="5757863"/>
          <p14:tracePt t="57437" x="8683625" y="5757863"/>
          <p14:tracePt t="57441" x="8675688" y="5757863"/>
          <p14:tracePt t="57780" x="8683625" y="5749925"/>
          <p14:tracePt t="57783" x="8691563" y="5749925"/>
          <p14:tracePt t="57784" x="8699500" y="5741988"/>
          <p14:tracePt t="57788" x="8715375" y="5741988"/>
          <p14:tracePt t="57790" x="8723313" y="5734050"/>
          <p14:tracePt t="57793" x="8731250" y="5734050"/>
          <p14:tracePt t="57794" x="8747125" y="5726113"/>
          <p14:tracePt t="57796" x="8755063" y="5726113"/>
          <p14:tracePt t="57798" x="8770938" y="5718175"/>
          <p14:tracePt t="57800" x="8786813" y="5718175"/>
          <p14:tracePt t="57802" x="8802688" y="5710238"/>
          <p14:tracePt t="57804" x="8818563" y="5702300"/>
          <p14:tracePt t="57806" x="8842375" y="5702300"/>
          <p14:tracePt t="57808" x="8858250" y="5702300"/>
          <p14:tracePt t="57810" x="8883650" y="5702300"/>
          <p14:tracePt t="57812" x="8899525" y="5694363"/>
          <p14:tracePt t="57814" x="8923338" y="5694363"/>
          <p14:tracePt t="57816" x="8947150" y="5694363"/>
          <p14:tracePt t="57818" x="8970963" y="5686425"/>
          <p14:tracePt t="57820" x="9010650" y="5686425"/>
          <p14:tracePt t="57822" x="9034463" y="5686425"/>
          <p14:tracePt t="57824" x="9066213" y="5686425"/>
          <p14:tracePt t="57826" x="9097963" y="5678488"/>
          <p14:tracePt t="57828" x="9129713" y="5678488"/>
          <p14:tracePt t="57830" x="9153525" y="5678488"/>
          <p14:tracePt t="57832" x="9185275" y="5678488"/>
          <p14:tracePt t="57834" x="9209088" y="5678488"/>
          <p14:tracePt t="57836" x="9242425" y="5678488"/>
          <p14:tracePt t="57838" x="9274175" y="5678488"/>
          <p14:tracePt t="57840" x="9305925" y="5678488"/>
          <p14:tracePt t="57842" x="9337675" y="5678488"/>
          <p14:tracePt t="57845" x="9361488" y="5678488"/>
          <p14:tracePt t="57846" x="9393238" y="5678488"/>
          <p14:tracePt t="57848" x="9424988" y="5678488"/>
          <p14:tracePt t="57850" x="9464675" y="5678488"/>
          <p14:tracePt t="57852" x="9488488" y="5678488"/>
          <p14:tracePt t="57854" x="9520238" y="5678488"/>
          <p14:tracePt t="57856" x="9551988" y="5678488"/>
          <p14:tracePt t="57859" x="9585325" y="5678488"/>
          <p14:tracePt t="57860" x="9609138" y="5678488"/>
          <p14:tracePt t="57862" x="9640888" y="5678488"/>
          <p14:tracePt t="57864" x="9672638" y="5678488"/>
          <p14:tracePt t="57866" x="9696450" y="5678488"/>
          <p14:tracePt t="57868" x="9728200" y="5678488"/>
          <p14:tracePt t="57870" x="9759950" y="5678488"/>
          <p14:tracePt t="57873" x="9791700" y="5678488"/>
          <p14:tracePt t="57874" x="9839325" y="5678488"/>
          <p14:tracePt t="57876" x="9871075" y="5678488"/>
          <p14:tracePt t="57878" x="9902825" y="5678488"/>
          <p14:tracePt t="57880" x="9959975" y="5678488"/>
          <p14:tracePt t="57882" x="9991725" y="5678488"/>
          <p14:tracePt t="57884" x="10031413" y="5678488"/>
          <p14:tracePt t="57887" x="10063163" y="5678488"/>
          <p14:tracePt t="57888" x="10110788" y="5678488"/>
          <p14:tracePt t="57890" x="10150475" y="5678488"/>
          <p14:tracePt t="57892" x="10182225" y="5678488"/>
          <p14:tracePt t="57894" x="10213975" y="5678488"/>
          <p14:tracePt t="57896" x="10261600" y="5678488"/>
          <p14:tracePt t="57898" x="10287000" y="5686425"/>
          <p14:tracePt t="57901" x="10318750" y="5686425"/>
          <p14:tracePt t="57902" x="10350500" y="5686425"/>
          <p14:tracePt t="57904" x="10374313" y="5694363"/>
          <p14:tracePt t="57906" x="10398125" y="5694363"/>
          <p14:tracePt t="57908" x="10421938" y="5694363"/>
          <p14:tracePt t="57910" x="10445750" y="5694363"/>
          <p14:tracePt t="57912" x="10469563" y="5694363"/>
          <p14:tracePt t="57915" x="10485438" y="5694363"/>
          <p14:tracePt t="57916" x="10509250" y="5694363"/>
          <p14:tracePt t="57918" x="10525125" y="5702300"/>
          <p14:tracePt t="57920" x="10533063" y="5702300"/>
          <p14:tracePt t="57922" x="10548938" y="5702300"/>
          <p14:tracePt t="57924" x="10556875" y="5702300"/>
          <p14:tracePt t="57926" x="10572750" y="5702300"/>
          <p14:tracePt t="57929" x="10580688" y="5702300"/>
          <p14:tracePt t="57930" x="10588625" y="5702300"/>
          <p14:tracePt t="57932" x="10596563" y="5702300"/>
          <p14:tracePt t="57934" x="10604500" y="5702300"/>
          <p14:tracePt t="57936" x="10612438" y="5702300"/>
          <p14:tracePt t="57940" x="10620375" y="5702300"/>
          <p14:tracePt t="57944" x="10629900" y="5702300"/>
          <p14:tracePt t="57948" x="10637838" y="5702300"/>
          <p14:tracePt t="57952" x="10645775" y="5702300"/>
          <p14:tracePt t="58009" x="10653713" y="5702300"/>
          <p14:tracePt t="58011" x="10653713" y="5694363"/>
          <p14:tracePt t="58016" x="10661650" y="5694363"/>
          <p14:tracePt t="58023" x="10669588" y="5694363"/>
          <p14:tracePt t="58024" x="10677525" y="5694363"/>
          <p14:tracePt t="58030" x="10685463" y="5694363"/>
          <p14:tracePt t="58036" x="10693400" y="5686425"/>
          <p14:tracePt t="58040" x="10701338" y="5686425"/>
          <p14:tracePt t="58042" x="10709275" y="5686425"/>
          <p14:tracePt t="58049" x="10717213" y="5686425"/>
          <p14:tracePt t="58050" x="10717213" y="5678488"/>
          <p14:tracePt t="58054" x="10725150" y="5678488"/>
          <p14:tracePt t="58058" x="10733088" y="5678488"/>
          <p14:tracePt t="58061" x="10741025" y="5678488"/>
          <p14:tracePt t="58068" x="10748963" y="5678488"/>
          <p14:tracePt t="58077" x="10748963" y="5670550"/>
          <p14:tracePt t="58078" x="10756900" y="5670550"/>
          <p14:tracePt t="58510" x="10748963" y="5670550"/>
          <p14:tracePt t="58534" x="10741025" y="5670550"/>
          <p14:tracePt t="58541" x="10733088" y="5670550"/>
          <p14:tracePt t="58549" x="10725150" y="5670550"/>
          <p14:tracePt t="58557" x="10717213" y="5670550"/>
          <p14:tracePt t="58567" x="10709275" y="5670550"/>
          <p14:tracePt t="58571" x="10701338" y="5670550"/>
          <p14:tracePt t="58575" x="10693400" y="5670550"/>
          <p14:tracePt t="58581" x="10685463" y="5670550"/>
          <p14:tracePt t="58582" x="10677525" y="5670550"/>
          <p14:tracePt t="58585" x="10669588" y="5670550"/>
          <p14:tracePt t="58586" x="10661650" y="5670550"/>
          <p14:tracePt t="58591" x="10653713" y="5670550"/>
          <p14:tracePt t="58592" x="10645775" y="5670550"/>
          <p14:tracePt t="58595" x="10637838" y="5670550"/>
          <p14:tracePt t="58598" x="10629900" y="5670550"/>
          <p14:tracePt t="58603" x="10620375" y="5670550"/>
          <p14:tracePt t="58605" x="10612438" y="5670550"/>
          <p14:tracePt t="58606" x="10604500" y="5670550"/>
          <p14:tracePt t="58610" x="10588625" y="5670550"/>
          <p14:tracePt t="58614" x="10580688" y="5670550"/>
          <p14:tracePt t="58616" x="10572750" y="5670550"/>
          <p14:tracePt t="58620" x="10556875" y="5670550"/>
          <p14:tracePt t="58624" x="10548938" y="5670550"/>
          <p14:tracePt t="58626" x="10541000" y="5670550"/>
          <p14:tracePt t="58631" x="10533063" y="5670550"/>
          <p14:tracePt t="58634" x="10525125" y="5678488"/>
          <p14:tracePt t="58638" x="10517188" y="5678488"/>
          <p14:tracePt t="58640" x="10509250" y="5678488"/>
          <p14:tracePt t="58644" x="10501313" y="5678488"/>
          <p14:tracePt t="58646" x="10493375" y="5678488"/>
          <p14:tracePt t="58651" x="10477500" y="5686425"/>
          <p14:tracePt t="58654" x="10469563" y="5686425"/>
          <p14:tracePt t="58656" x="10461625" y="5686425"/>
          <p14:tracePt t="58658" x="10453688" y="5694363"/>
          <p14:tracePt t="58661" x="10445750" y="5694363"/>
          <p14:tracePt t="58665" x="10437813" y="5694363"/>
          <p14:tracePt t="58666" x="10429875" y="5694363"/>
          <p14:tracePt t="58668" x="10421938" y="5694363"/>
          <p14:tracePt t="58672" x="10406063" y="5694363"/>
          <p14:tracePt t="58674" x="10398125" y="5694363"/>
          <p14:tracePt t="58676" x="10390188" y="5694363"/>
          <p14:tracePt t="58678" x="10382250" y="5694363"/>
          <p14:tracePt t="58680" x="10374313" y="5694363"/>
          <p14:tracePt t="58682" x="10366375" y="5694363"/>
          <p14:tracePt t="58684" x="10358438" y="5694363"/>
          <p14:tracePt t="58686" x="10342563" y="5702300"/>
          <p14:tracePt t="58688" x="10326688" y="5702300"/>
          <p14:tracePt t="58691" x="10318750" y="5702300"/>
          <p14:tracePt t="58692" x="10302875" y="5702300"/>
          <p14:tracePt t="58694" x="10287000" y="5702300"/>
          <p14:tracePt t="58696" x="10269538" y="5710238"/>
          <p14:tracePt t="58698" x="10253663" y="5710238"/>
          <p14:tracePt t="58700" x="10245725" y="5710238"/>
          <p14:tracePt t="58702" x="10229850" y="5710238"/>
          <p14:tracePt t="58704" x="10206038" y="5710238"/>
          <p14:tracePt t="58707" x="10182225" y="5710238"/>
          <p14:tracePt t="58708" x="10158413" y="5710238"/>
          <p14:tracePt t="58710" x="10134600" y="5718175"/>
          <p14:tracePt t="58713" x="10118725" y="5718175"/>
          <p14:tracePt t="58714" x="10094913" y="5718175"/>
          <p14:tracePt t="58716" x="10071100" y="5726113"/>
          <p14:tracePt t="58718" x="10047288" y="5726113"/>
          <p14:tracePt t="58720" x="10015538" y="5734050"/>
          <p14:tracePt t="58722" x="9991725" y="5734050"/>
          <p14:tracePt t="58724" x="9967913" y="5734050"/>
          <p14:tracePt t="58727" x="9926638" y="5734050"/>
          <p14:tracePt t="58728" x="9886950" y="5734050"/>
          <p14:tracePt t="58730" x="9863138" y="5741988"/>
          <p14:tracePt t="58732" x="9823450" y="5741988"/>
          <p14:tracePt t="58734" x="9791700" y="5741988"/>
          <p14:tracePt t="58736" x="9744075" y="5749925"/>
          <p14:tracePt t="58738" x="9704388" y="5749925"/>
          <p14:tracePt t="58741" x="9656763" y="5749925"/>
          <p14:tracePt t="58742" x="9617075" y="5749925"/>
          <p14:tracePt t="58744" x="9567863" y="5749925"/>
          <p14:tracePt t="58746" x="9520238" y="5757863"/>
          <p14:tracePt t="58748" x="9472613" y="5757863"/>
          <p14:tracePt t="58750" x="9417050" y="5757863"/>
          <p14:tracePt t="58752" x="9369425" y="5757863"/>
          <p14:tracePt t="58755" x="9321800" y="5765800"/>
          <p14:tracePt t="58756" x="9266238" y="5765800"/>
          <p14:tracePt t="58758" x="9217025" y="5765800"/>
          <p14:tracePt t="58760" x="9169400" y="5773738"/>
          <p14:tracePt t="58762" x="9129713" y="5773738"/>
          <p14:tracePt t="58764" x="9074150" y="5773738"/>
          <p14:tracePt t="58766" x="9026525" y="5781675"/>
          <p14:tracePt t="58768" x="8978900" y="5781675"/>
          <p14:tracePt t="58770" x="8923338" y="5789613"/>
          <p14:tracePt t="58772" x="8874125" y="5789613"/>
          <p14:tracePt t="58774" x="8834438" y="5797550"/>
          <p14:tracePt t="58776" x="8786813" y="5797550"/>
          <p14:tracePt t="58778" x="8731250" y="5805488"/>
          <p14:tracePt t="58780" x="8691563" y="5813425"/>
          <p14:tracePt t="58783" x="8643938" y="5813425"/>
          <p14:tracePt t="58784" x="8604250" y="5813425"/>
          <p14:tracePt t="58786" x="8548688" y="5821363"/>
          <p14:tracePt t="58788" x="8507413" y="5821363"/>
          <p14:tracePt t="58790" x="8451850" y="5829300"/>
          <p14:tracePt t="58792" x="8404225" y="5829300"/>
          <p14:tracePt t="58794" x="8364538" y="5829300"/>
          <p14:tracePt t="58796" x="8316913" y="5829300"/>
          <p14:tracePt t="58798" x="8277225" y="5837238"/>
          <p14:tracePt t="58800" x="8229600" y="5837238"/>
          <p14:tracePt t="58802" x="8180388" y="5837238"/>
          <p14:tracePt t="58804" x="8140700" y="5845175"/>
          <p14:tracePt t="58806" x="8093075" y="5845175"/>
          <p14:tracePt t="58808" x="8045450" y="5845175"/>
          <p14:tracePt t="58810" x="8005763" y="5845175"/>
          <p14:tracePt t="58812" x="7974013" y="5845175"/>
          <p14:tracePt t="58814" x="7926388" y="5845175"/>
          <p14:tracePt t="58816" x="7886700" y="5845175"/>
          <p14:tracePt t="58818" x="7839075" y="5845175"/>
          <p14:tracePt t="58820" x="7805738" y="5845175"/>
          <p14:tracePt t="58822" x="7758113" y="5853113"/>
          <p14:tracePt t="58825" x="7726363" y="5853113"/>
          <p14:tracePt t="58826" x="7694613" y="5853113"/>
          <p14:tracePt t="58828" x="7662863" y="5853113"/>
          <p14:tracePt t="58831" x="7631113" y="5853113"/>
          <p14:tracePt t="58832" x="7607300" y="5861050"/>
          <p14:tracePt t="58834" x="7575550" y="5861050"/>
          <p14:tracePt t="58836" x="7551738" y="5861050"/>
          <p14:tracePt t="58838" x="7519988" y="5861050"/>
          <p14:tracePt t="58840" x="7486650" y="5861050"/>
          <p14:tracePt t="58842" x="7462838" y="5861050"/>
          <p14:tracePt t="58845" x="7439025" y="5868988"/>
          <p14:tracePt t="58846" x="7415213" y="5868988"/>
          <p14:tracePt t="58848" x="7391400" y="5876925"/>
          <p14:tracePt t="58850" x="7367588" y="5876925"/>
          <p14:tracePt t="58852" x="7343775" y="5876925"/>
          <p14:tracePt t="58855" x="7327900" y="5876925"/>
          <p14:tracePt t="58856" x="7304088" y="5884863"/>
          <p14:tracePt t="58859" x="7288213" y="5884863"/>
          <p14:tracePt t="58860" x="7272338" y="5892800"/>
          <p14:tracePt t="58862" x="7256463" y="5892800"/>
          <p14:tracePt t="58864" x="7232650" y="5892800"/>
          <p14:tracePt t="58866" x="7216775" y="5900738"/>
          <p14:tracePt t="58868" x="7200900" y="5900738"/>
          <p14:tracePt t="58870" x="7185025" y="5900738"/>
          <p14:tracePt t="58873" x="7169150" y="5900738"/>
          <p14:tracePt t="58874" x="7161213" y="5900738"/>
          <p14:tracePt t="58876" x="7145338" y="5900738"/>
          <p14:tracePt t="58878" x="7135813" y="5908675"/>
          <p14:tracePt t="58880" x="7127875" y="5908675"/>
          <p14:tracePt t="58882" x="7112000" y="5908675"/>
          <p14:tracePt t="58884" x="7104063" y="5908675"/>
          <p14:tracePt t="58888" x="7088188" y="5916613"/>
          <p14:tracePt t="58892" x="7080250" y="5916613"/>
          <p14:tracePt t="58896" x="7072313" y="5916613"/>
          <p14:tracePt t="58898" x="7064375" y="5916613"/>
          <p14:tracePt t="58904" x="7056438" y="5916613"/>
          <p14:tracePt t="58908" x="7048500" y="5916613"/>
          <p14:tracePt t="58912" x="7040563" y="5916613"/>
          <p14:tracePt t="58914" x="7032625" y="5916613"/>
          <p14:tracePt t="58918" x="7024688" y="5916613"/>
          <p14:tracePt t="58922" x="7016750" y="5916613"/>
          <p14:tracePt t="58926" x="7008813" y="5916613"/>
          <p14:tracePt t="58930" x="7000875" y="5924550"/>
          <p14:tracePt t="58936" x="6992938" y="5924550"/>
          <p14:tracePt t="58943" x="6985000" y="5924550"/>
          <p14:tracePt t="58951" x="6977063" y="5924550"/>
          <p14:tracePt t="58953" x="6969125" y="5924550"/>
          <p14:tracePt t="58954" x="6969125" y="5932488"/>
          <p14:tracePt t="58959" x="6961188" y="5932488"/>
          <p14:tracePt t="58963" x="6961188" y="5940425"/>
          <p14:tracePt t="58964" x="6953250" y="5940425"/>
          <p14:tracePt t="58968" x="6945313" y="5940425"/>
          <p14:tracePt t="58970" x="6937375" y="5940425"/>
          <p14:tracePt t="58974" x="6929438" y="5940425"/>
          <p14:tracePt t="58977" x="6921500" y="5940425"/>
          <p14:tracePt t="58978" x="6913563" y="5940425"/>
          <p14:tracePt t="58980" x="6905625" y="5948363"/>
          <p14:tracePt t="58984" x="6889750" y="5948363"/>
          <p14:tracePt t="58988" x="6881813" y="5948363"/>
          <p14:tracePt t="58992" x="6873875" y="5948363"/>
          <p14:tracePt t="58994" x="6865938" y="5948363"/>
          <p14:tracePt t="58996" x="6858000" y="5948363"/>
          <p14:tracePt t="58998" x="6850063" y="5948363"/>
          <p14:tracePt t="59000" x="6842125" y="5948363"/>
          <p14:tracePt t="59002" x="6834188" y="5948363"/>
          <p14:tracePt t="59005" x="6826250" y="5948363"/>
          <p14:tracePt t="59008" x="6818313" y="5948363"/>
          <p14:tracePt t="59010" x="6810375" y="5948363"/>
          <p14:tracePt t="59012" x="6802438" y="5948363"/>
          <p14:tracePt t="59014" x="6794500" y="5948363"/>
          <p14:tracePt t="59019" x="6784975" y="5948363"/>
          <p14:tracePt t="59020" x="6777038" y="5948363"/>
          <p14:tracePt t="59022" x="6769100" y="5948363"/>
          <p14:tracePt t="59024" x="6761163" y="5948363"/>
          <p14:tracePt t="59026" x="6753225" y="5948363"/>
          <p14:tracePt t="59030" x="6745288" y="5948363"/>
          <p14:tracePt t="59033" x="6737350" y="5948363"/>
          <p14:tracePt t="59034" x="6729413" y="5948363"/>
          <p14:tracePt t="59038" x="6721475" y="5956300"/>
          <p14:tracePt t="59040" x="6713538" y="5956300"/>
          <p14:tracePt t="59042" x="6705600" y="5956300"/>
          <p14:tracePt t="59047" x="6697663" y="5964238"/>
          <p14:tracePt t="59053" x="6689725" y="5964238"/>
          <p14:tracePt t="59054" x="6681788" y="5964238"/>
          <p14:tracePt t="59056" x="6673850" y="5964238"/>
          <p14:tracePt t="59061" x="6665913" y="5964238"/>
          <p14:tracePt t="59064" x="6657975" y="5964238"/>
          <p14:tracePt t="59067" x="6650038" y="5972175"/>
          <p14:tracePt t="59068" x="6642100" y="5972175"/>
          <p14:tracePt t="59072" x="6634163" y="5972175"/>
          <p14:tracePt t="59076" x="6626225" y="5972175"/>
          <p14:tracePt t="59081" x="6618288" y="5972175"/>
          <p14:tracePt t="59082" x="6610350" y="5972175"/>
          <p14:tracePt t="59086" x="6602413" y="5972175"/>
          <p14:tracePt t="59092" x="6594475" y="5980113"/>
          <p14:tracePt t="59098" x="6586538" y="5980113"/>
          <p14:tracePt t="59102" x="6578600" y="5988050"/>
          <p14:tracePt t="59106" x="6578600" y="5995988"/>
          <p14:tracePt t="59109" x="6570663" y="5995988"/>
          <p14:tracePt t="59113" x="6562725" y="6005513"/>
          <p14:tracePt t="59116" x="6554788" y="6005513"/>
          <p14:tracePt t="59118" x="6546850" y="6005513"/>
          <p14:tracePt t="59120" x="6546850" y="6013450"/>
          <p14:tracePt t="59123" x="6538913" y="6013450"/>
          <p14:tracePt t="59124" x="6530975" y="6013450"/>
          <p14:tracePt t="59126" x="6523038" y="6013450"/>
          <p14:tracePt t="59128" x="6515100" y="6013450"/>
          <p14:tracePt t="59130" x="6507163" y="6021388"/>
          <p14:tracePt t="59132" x="6499225" y="6021388"/>
          <p14:tracePt t="59134" x="6491288" y="6021388"/>
          <p14:tracePt t="59137" x="6475413" y="6021388"/>
          <p14:tracePt t="59138" x="6467475" y="6029325"/>
          <p14:tracePt t="59140" x="6451600" y="6029325"/>
          <p14:tracePt t="59142" x="6434138" y="6029325"/>
          <p14:tracePt t="59144" x="6426200" y="6029325"/>
          <p14:tracePt t="59146" x="6410325" y="6029325"/>
          <p14:tracePt t="59148" x="6394450" y="6029325"/>
          <p14:tracePt t="59151" x="6370638" y="6037263"/>
          <p14:tracePt t="59152" x="6354763" y="6037263"/>
          <p14:tracePt t="59154" x="6330950" y="6037263"/>
          <p14:tracePt t="59156" x="6315075" y="6045200"/>
          <p14:tracePt t="59158" x="6299200" y="6045200"/>
          <p14:tracePt t="59160" x="6283325" y="6045200"/>
          <p14:tracePt t="59162" x="6259513" y="6045200"/>
          <p14:tracePt t="59165" x="6235700" y="6045200"/>
          <p14:tracePt t="59166" x="6219825" y="6053138"/>
          <p14:tracePt t="59168" x="6196013" y="6053138"/>
          <p14:tracePt t="59170" x="6172200" y="6053138"/>
          <p14:tracePt t="59172" x="6148388" y="6053138"/>
          <p14:tracePt t="59174" x="6124575" y="6053138"/>
          <p14:tracePt t="59176" x="6100763" y="6053138"/>
          <p14:tracePt t="59178" x="6075363" y="6053138"/>
          <p14:tracePt t="59180" x="6051550" y="6053138"/>
          <p14:tracePt t="59182" x="6027738" y="6053138"/>
          <p14:tracePt t="59184" x="6003925" y="6053138"/>
          <p14:tracePt t="59186" x="5980113" y="6053138"/>
          <p14:tracePt t="59188" x="5956300" y="6061075"/>
          <p14:tracePt t="59190" x="5932488" y="6061075"/>
          <p14:tracePt t="59192" x="5916613" y="6061075"/>
          <p14:tracePt t="59194" x="5892800" y="6061075"/>
          <p14:tracePt t="59196" x="5868988" y="6061075"/>
          <p14:tracePt t="59199" x="5845175" y="6061075"/>
          <p14:tracePt t="59200" x="5829300" y="6061075"/>
          <p14:tracePt t="59202" x="5805488" y="6061075"/>
          <p14:tracePt t="59204" x="5781675" y="6061075"/>
          <p14:tracePt t="59206" x="5765800" y="6061075"/>
          <p14:tracePt t="59208" x="5740400" y="6061075"/>
          <p14:tracePt t="59210" x="5716588" y="6061075"/>
          <p14:tracePt t="59213" x="5700713" y="6061075"/>
          <p14:tracePt t="59214" x="5684838" y="6061075"/>
          <p14:tracePt t="59216" x="5661025" y="6053138"/>
          <p14:tracePt t="59218" x="5637213" y="6045200"/>
          <p14:tracePt t="59220" x="5621338" y="6045200"/>
          <p14:tracePt t="59222" x="5605463" y="6037263"/>
          <p14:tracePt t="59224" x="5589588" y="6037263"/>
          <p14:tracePt t="59227" x="5573713" y="6029325"/>
          <p14:tracePt t="59228" x="5557838" y="6029325"/>
          <p14:tracePt t="59230" x="5541963" y="6021388"/>
          <p14:tracePt t="59232" x="5526088" y="6021388"/>
          <p14:tracePt t="59234" x="5518150" y="6013450"/>
          <p14:tracePt t="59236" x="5502275" y="6005513"/>
          <p14:tracePt t="59238" x="5494338" y="6005513"/>
          <p14:tracePt t="59241" x="5486400" y="6005513"/>
          <p14:tracePt t="59242" x="5470525" y="5995988"/>
          <p14:tracePt t="59244" x="5462588" y="5988050"/>
          <p14:tracePt t="59246" x="5454650" y="5988050"/>
          <p14:tracePt t="59248" x="5454650" y="5980113"/>
          <p14:tracePt t="59250" x="5438775" y="5972175"/>
          <p14:tracePt t="59256" x="5430838" y="5964238"/>
          <p14:tracePt t="59262" x="5430838" y="5956300"/>
          <p14:tracePt t="59264" x="5422900" y="5956300"/>
          <p14:tracePt t="59269" x="5422900" y="5948363"/>
          <p14:tracePt t="59270" x="5422900" y="5940425"/>
          <p14:tracePt t="59276" x="5422900" y="5932488"/>
          <p14:tracePt t="59280" x="5422900" y="5924550"/>
          <p14:tracePt t="59284" x="5422900" y="5916613"/>
          <p14:tracePt t="59286" x="5422900" y="5908675"/>
          <p14:tracePt t="59290" x="5422900" y="5900738"/>
          <p14:tracePt t="59292" x="5422900" y="5892800"/>
          <p14:tracePt t="59294" x="5422900" y="5884863"/>
          <p14:tracePt t="59296" x="5430838" y="5868988"/>
          <p14:tracePt t="59298" x="5430838" y="5861050"/>
          <p14:tracePt t="59300" x="5438775" y="5861050"/>
          <p14:tracePt t="59302" x="5438775" y="5845175"/>
          <p14:tracePt t="59304" x="5446713" y="5829300"/>
          <p14:tracePt t="59306" x="5454650" y="5829300"/>
          <p14:tracePt t="59308" x="5454650" y="5813425"/>
          <p14:tracePt t="59311" x="5462588" y="5805488"/>
          <p14:tracePt t="59312" x="5470525" y="5797550"/>
          <p14:tracePt t="59314" x="5478463" y="5781675"/>
          <p14:tracePt t="59316" x="5486400" y="5781675"/>
          <p14:tracePt t="59318" x="5486400" y="5765800"/>
          <p14:tracePt t="59320" x="5494338" y="5757863"/>
          <p14:tracePt t="59324" x="5502275" y="5741988"/>
          <p14:tracePt t="59326" x="5510213" y="5734050"/>
          <p14:tracePt t="59328" x="5510213" y="5726113"/>
          <p14:tracePt t="59331" x="5526088" y="5710238"/>
          <p14:tracePt t="59332" x="5534025" y="5702300"/>
          <p14:tracePt t="59334" x="5534025" y="5686425"/>
          <p14:tracePt t="59336" x="5549900" y="5678488"/>
          <p14:tracePt t="59338" x="5549900" y="5670550"/>
          <p14:tracePt t="59340" x="5565775" y="5662613"/>
          <p14:tracePt t="59342" x="5565775" y="5653088"/>
          <p14:tracePt t="59345" x="5573713" y="5645150"/>
          <p14:tracePt t="59346" x="5581650" y="5637213"/>
          <p14:tracePt t="59348" x="5589588" y="5629275"/>
          <p14:tracePt t="59350" x="5597525" y="5613400"/>
          <p14:tracePt t="59352" x="5605463" y="5613400"/>
          <p14:tracePt t="59354" x="5613400" y="5605463"/>
          <p14:tracePt t="59356" x="5621338" y="5589588"/>
          <p14:tracePt t="59359" x="5629275" y="5589588"/>
          <p14:tracePt t="59360" x="5637213" y="5581650"/>
          <p14:tracePt t="59364" x="5645150" y="5573713"/>
          <p14:tracePt t="59366" x="5661025" y="5565775"/>
          <p14:tracePt t="59370" x="5668963" y="5557838"/>
          <p14:tracePt t="59373" x="5676900" y="5557838"/>
          <p14:tracePt t="59374" x="5684838" y="5549900"/>
          <p14:tracePt t="59376" x="5692775" y="5541963"/>
          <p14:tracePt t="59378" x="5700713" y="5541963"/>
          <p14:tracePt t="59380" x="5716588" y="5534025"/>
          <p14:tracePt t="59384" x="5724525" y="5526088"/>
          <p14:tracePt t="59386" x="5740400" y="5518150"/>
          <p14:tracePt t="59388" x="5749925" y="5518150"/>
          <p14:tracePt t="59390" x="5765800" y="5518150"/>
          <p14:tracePt t="59392" x="5773738" y="5510213"/>
          <p14:tracePt t="59394" x="5781675" y="5502275"/>
          <p14:tracePt t="59396" x="5797550" y="5502275"/>
          <p14:tracePt t="59398" x="5805488" y="5502275"/>
          <p14:tracePt t="59400" x="5821363" y="5494338"/>
          <p14:tracePt t="59402" x="5829300" y="5494338"/>
          <p14:tracePt t="59404" x="5845175" y="5486400"/>
          <p14:tracePt t="59406" x="5853113" y="5486400"/>
          <p14:tracePt t="59408" x="5868988" y="5478463"/>
          <p14:tracePt t="59410" x="5884863" y="5478463"/>
          <p14:tracePt t="59412" x="5900738" y="5478463"/>
          <p14:tracePt t="59414" x="5908675" y="5478463"/>
          <p14:tracePt t="59416" x="5924550" y="5478463"/>
          <p14:tracePt t="59418" x="5932488" y="5478463"/>
          <p14:tracePt t="59420" x="5948363" y="5478463"/>
          <p14:tracePt t="59422" x="5964238" y="5478463"/>
          <p14:tracePt t="59425" x="5972175" y="5478463"/>
          <p14:tracePt t="59426" x="5980113" y="5478463"/>
          <p14:tracePt t="59428" x="5995988" y="5478463"/>
          <p14:tracePt t="59430" x="6003925" y="5478463"/>
          <p14:tracePt t="59432" x="6011863" y="5478463"/>
          <p14:tracePt t="59434" x="6019800" y="5478463"/>
          <p14:tracePt t="59436" x="6035675" y="5478463"/>
          <p14:tracePt t="59441" x="6051550" y="5478463"/>
          <p14:tracePt t="59442" x="6059488" y="5478463"/>
          <p14:tracePt t="59446" x="6067425" y="5478463"/>
          <p14:tracePt t="59449" x="6075363" y="5478463"/>
          <p14:tracePt t="59450" x="6083300" y="5478463"/>
          <p14:tracePt t="59456" x="6091238" y="5478463"/>
          <p14:tracePt t="59464" x="6100763" y="5478463"/>
          <p14:tracePt t="59468" x="6108700" y="5478463"/>
          <p14:tracePt t="59474" x="6116638" y="5478463"/>
          <p14:tracePt t="59480" x="6124575" y="5478463"/>
          <p14:tracePt t="59487" x="6132513" y="5478463"/>
          <p14:tracePt t="59488" x="6140450" y="5486400"/>
          <p14:tracePt t="59494" x="6148388" y="5494338"/>
          <p14:tracePt t="59502" x="6148388" y="5502275"/>
          <p14:tracePt t="59505" x="6156325" y="5502275"/>
          <p14:tracePt t="59511" x="6164263" y="5502275"/>
          <p14:tracePt t="59512" x="6164263" y="5510213"/>
          <p14:tracePt t="59514" x="6172200" y="5510213"/>
          <p14:tracePt t="59518" x="6172200" y="5518150"/>
          <p14:tracePt t="59520" x="6180138" y="5526088"/>
          <p14:tracePt t="59524" x="6180138" y="5534025"/>
          <p14:tracePt t="59526" x="6188075" y="5534025"/>
          <p14:tracePt t="59528" x="6188075" y="5541963"/>
          <p14:tracePt t="59530" x="6196013" y="5541963"/>
          <p14:tracePt t="59533" x="6203950" y="5549900"/>
          <p14:tracePt t="59534" x="6203950" y="5557838"/>
          <p14:tracePt t="59536" x="6211888" y="5557838"/>
          <p14:tracePt t="59539" x="6211888" y="5565775"/>
          <p14:tracePt t="59540" x="6227763" y="5573713"/>
          <p14:tracePt t="59544" x="6235700" y="5581650"/>
          <p14:tracePt t="59546" x="6243638" y="5581650"/>
          <p14:tracePt t="59548" x="6243638" y="5589588"/>
          <p14:tracePt t="59550" x="6251575" y="5589588"/>
          <p14:tracePt t="59552" x="6251575" y="5597525"/>
          <p14:tracePt t="59554" x="6259513" y="5605463"/>
          <p14:tracePt t="59558" x="6267450" y="5613400"/>
          <p14:tracePt t="59561" x="6275388" y="5613400"/>
          <p14:tracePt t="59565" x="6283325" y="5621338"/>
          <p14:tracePt t="59568" x="6291263" y="5629275"/>
          <p14:tracePt t="59570" x="6291263" y="5637213"/>
          <p14:tracePt t="59574" x="6299200" y="5637213"/>
          <p14:tracePt t="59576" x="6299200" y="5645150"/>
          <p14:tracePt t="59578" x="6307138" y="5645150"/>
          <p14:tracePt t="59581" x="6315075" y="5645150"/>
          <p14:tracePt t="59582" x="6315075" y="5653088"/>
          <p14:tracePt t="59586" x="6323013" y="5653088"/>
          <p14:tracePt t="59589" x="6323013" y="5662613"/>
          <p14:tracePt t="59592" x="6323013" y="5670550"/>
          <p14:tracePt t="59596" x="6330950" y="5670550"/>
          <p14:tracePt t="59949" x="6338888" y="5670550"/>
          <p14:tracePt t="59951" x="6346825" y="5670550"/>
          <p14:tracePt t="59956" x="6354763" y="5678488"/>
          <p14:tracePt t="59963" x="6362700" y="5678488"/>
          <p14:tracePt t="59969" x="6370638" y="5678488"/>
          <p14:tracePt t="59970" x="6378575" y="5678488"/>
          <p14:tracePt t="59977" x="6386513" y="5686425"/>
          <p14:tracePt t="59981" x="6394450" y="5686425"/>
          <p14:tracePt t="59986" x="6402388" y="5686425"/>
          <p14:tracePt t="59988" x="6410325" y="5686425"/>
          <p14:tracePt t="59992" x="6418263" y="5686425"/>
          <p14:tracePt t="59996" x="6426200" y="5686425"/>
          <p14:tracePt t="60002" x="6434138" y="5686425"/>
          <p14:tracePt t="60006" x="6442075" y="5686425"/>
          <p14:tracePt t="61724" x="6442075" y="5694363"/>
          <p14:tracePt t="61727" x="6442075" y="5702300"/>
          <p14:tracePt t="61729" x="6442075" y="5710238"/>
          <p14:tracePt t="61730" x="6442075" y="5718175"/>
          <p14:tracePt t="61734" x="6442075" y="5726113"/>
          <p14:tracePt t="61736" x="6442075" y="5734050"/>
          <p14:tracePt t="61738" x="6442075" y="5749925"/>
          <p14:tracePt t="61740" x="6442075" y="5757863"/>
          <p14:tracePt t="61742" x="6442075" y="5765800"/>
          <p14:tracePt t="61744" x="6442075" y="5773738"/>
          <p14:tracePt t="61746" x="6442075" y="5789613"/>
          <p14:tracePt t="61750" x="6442075" y="5805488"/>
          <p14:tracePt t="61752" x="6442075" y="5813425"/>
          <p14:tracePt t="61755" x="6442075" y="5821363"/>
          <p14:tracePt t="61756" x="6442075" y="5829300"/>
          <p14:tracePt t="61758" x="6442075" y="5845175"/>
          <p14:tracePt t="61760" x="6442075" y="5853113"/>
          <p14:tracePt t="61762" x="6442075" y="5861050"/>
          <p14:tracePt t="61764" x="6442075" y="5868988"/>
          <p14:tracePt t="61766" x="6442075" y="5876925"/>
          <p14:tracePt t="61769" x="6442075" y="5884863"/>
          <p14:tracePt t="61770" x="6442075" y="5892800"/>
          <p14:tracePt t="61775" x="6442075" y="5908675"/>
          <p14:tracePt t="61778" x="6442075" y="5916613"/>
          <p14:tracePt t="61780" x="6442075" y="5924550"/>
          <p14:tracePt t="61782" x="6442075" y="5932488"/>
          <p14:tracePt t="61786" x="6442075" y="5940425"/>
          <p14:tracePt t="61790" x="6442075" y="5948363"/>
          <p14:tracePt t="61792" x="6442075" y="5956300"/>
          <p14:tracePt t="61794" x="6442075" y="5964238"/>
          <p14:tracePt t="61796" x="6442075" y="5972175"/>
          <p14:tracePt t="61800" x="6442075" y="5988050"/>
          <p14:tracePt t="61803" x="6442075" y="5995988"/>
          <p14:tracePt t="61806" x="6442075" y="6013450"/>
          <p14:tracePt t="61808" x="6442075" y="6021388"/>
          <p14:tracePt t="61810" x="6442075" y="6029325"/>
          <p14:tracePt t="61813" x="6442075" y="6045200"/>
          <p14:tracePt t="61814" x="6442075" y="6053138"/>
          <p14:tracePt t="61817" x="6442075" y="6061075"/>
          <p14:tracePt t="61818" x="6442075" y="6076950"/>
          <p14:tracePt t="61820" x="6442075" y="6084888"/>
          <p14:tracePt t="61822" x="6442075" y="6108700"/>
          <p14:tracePt t="61824" x="6442075" y="6124575"/>
          <p14:tracePt t="61826" x="6442075" y="6140450"/>
          <p14:tracePt t="61828" x="6442075" y="6148388"/>
          <p14:tracePt t="61831" x="6442075" y="6164263"/>
          <p14:tracePt t="61832" x="6451600" y="6188075"/>
          <p14:tracePt t="61834" x="6451600" y="6211888"/>
          <p14:tracePt t="61836" x="6451600" y="6227763"/>
          <p14:tracePt t="61838" x="6451600" y="6243638"/>
          <p14:tracePt t="61840" x="6459538" y="6259513"/>
          <p14:tracePt t="61842" x="6459538" y="6275388"/>
          <p14:tracePt t="61844" x="6459538" y="6291263"/>
          <p14:tracePt t="61846" x="6467475" y="6315075"/>
          <p14:tracePt t="61848" x="6467475" y="6330950"/>
          <p14:tracePt t="61850" x="6475413" y="6348413"/>
          <p14:tracePt t="61852" x="6483350" y="6372225"/>
          <p14:tracePt t="61854" x="6483350" y="6380163"/>
          <p14:tracePt t="61856" x="6491288" y="6403975"/>
          <p14:tracePt t="61858" x="6491288" y="6419850"/>
          <p14:tracePt t="61860" x="6499225" y="6435725"/>
          <p14:tracePt t="61862" x="6507163" y="6451600"/>
          <p14:tracePt t="61864" x="6507163" y="6459538"/>
          <p14:tracePt t="61866" x="6515100" y="6483350"/>
          <p14:tracePt t="61868" x="6515100" y="6491288"/>
          <p14:tracePt t="61870" x="6523038" y="6499225"/>
          <p14:tracePt t="61872" x="6523038" y="6515100"/>
          <p14:tracePt t="61874" x="6523038" y="6523038"/>
          <p14:tracePt t="61876" x="6523038" y="6530975"/>
          <p14:tracePt t="61878" x="6523038" y="6538913"/>
          <p14:tracePt t="61880" x="6523038" y="6546850"/>
          <p14:tracePt t="61882" x="6530975" y="6554788"/>
          <p14:tracePt t="61884" x="6530975" y="6562725"/>
          <p14:tracePt t="61888" x="6530975" y="6570663"/>
          <p14:tracePt t="61894" x="6530975" y="6578600"/>
          <p14:tracePt t="61898" x="6530975" y="6586538"/>
          <p14:tracePt t="61965" x="6523038" y="6586538"/>
          <p14:tracePt t="61972" x="6515100" y="6586538"/>
          <p14:tracePt t="61974" x="6507163" y="6586538"/>
          <p14:tracePt t="61980" x="6499225" y="6586538"/>
          <p14:tracePt t="61987" x="6491288" y="6586538"/>
          <p14:tracePt t="61990" x="6483350" y="6586538"/>
          <p14:tracePt t="61992" x="6475413" y="6586538"/>
          <p14:tracePt t="61997" x="6467475" y="6586538"/>
          <p14:tracePt t="62000" x="6459538" y="6586538"/>
          <p14:tracePt t="62005" x="6451600" y="6586538"/>
          <p14:tracePt t="62006" x="6442075" y="6586538"/>
          <p14:tracePt t="62008" x="6434138" y="6586538"/>
          <p14:tracePt t="62012" x="6418263" y="6586538"/>
          <p14:tracePt t="62016" x="6410325" y="6586538"/>
          <p14:tracePt t="62018" x="6394450" y="6586538"/>
          <p14:tracePt t="62020" x="6386513" y="6586538"/>
          <p14:tracePt t="62022" x="6378575" y="6586538"/>
          <p14:tracePt t="62024" x="6362700" y="6586538"/>
          <p14:tracePt t="62026" x="6354763" y="6586538"/>
          <p14:tracePt t="62028" x="6346825" y="6586538"/>
          <p14:tracePt t="62030" x="6338888" y="6586538"/>
          <p14:tracePt t="62032" x="6315075" y="6586538"/>
          <p14:tracePt t="62034" x="6299200" y="6586538"/>
          <p14:tracePt t="62036" x="6291263" y="6586538"/>
          <p14:tracePt t="62039" x="6275388" y="6578600"/>
          <p14:tracePt t="62040" x="6267450" y="6578600"/>
          <p14:tracePt t="62042" x="6243638" y="6578600"/>
          <p14:tracePt t="62044" x="6227763" y="6578600"/>
          <p14:tracePt t="62047" x="6219825" y="6578600"/>
          <p14:tracePt t="62048" x="6203950" y="6578600"/>
          <p14:tracePt t="62050" x="6196013" y="6578600"/>
          <p14:tracePt t="62053" x="6172200" y="6578600"/>
          <p14:tracePt t="62054" x="6156325" y="6578600"/>
          <p14:tracePt t="62056" x="6148388" y="6578600"/>
          <p14:tracePt t="62058" x="6132513" y="6578600"/>
          <p14:tracePt t="62060" x="6116638" y="6570663"/>
          <p14:tracePt t="62062" x="6100763" y="6570663"/>
          <p14:tracePt t="62064" x="6083300" y="6570663"/>
          <p14:tracePt t="62067" x="6059488" y="6570663"/>
          <p14:tracePt t="62068" x="6043613" y="6570663"/>
          <p14:tracePt t="62070" x="6027738" y="6570663"/>
          <p14:tracePt t="62072" x="6003925" y="6562725"/>
          <p14:tracePt t="62074" x="5980113" y="6562725"/>
          <p14:tracePt t="62076" x="5964238" y="6554788"/>
          <p14:tracePt t="62078" x="5940425" y="6554788"/>
          <p14:tracePt t="62081" x="5916613" y="6554788"/>
          <p14:tracePt t="62082" x="5900738" y="6554788"/>
          <p14:tracePt t="62084" x="5876925" y="6554788"/>
          <p14:tracePt t="62086" x="5853113" y="6554788"/>
          <p14:tracePt t="62088" x="5821363" y="6546850"/>
          <p14:tracePt t="62090" x="5805488" y="6546850"/>
          <p14:tracePt t="62092" x="5781675" y="6546850"/>
          <p14:tracePt t="62094" x="5765800" y="6546850"/>
          <p14:tracePt t="62096" x="5740400" y="6538913"/>
          <p14:tracePt t="62098" x="5724525" y="6538913"/>
          <p14:tracePt t="62100" x="5708650" y="6538913"/>
          <p14:tracePt t="62102" x="5692775" y="6538913"/>
          <p14:tracePt t="62104" x="5668963" y="6530975"/>
          <p14:tracePt t="62106" x="5653088" y="6530975"/>
          <p14:tracePt t="62108" x="5629275" y="6530975"/>
          <p14:tracePt t="62110" x="5621338" y="6530975"/>
          <p14:tracePt t="62112" x="5605463" y="6530975"/>
          <p14:tracePt t="62114" x="5589588" y="6523038"/>
          <p14:tracePt t="62116" x="5573713" y="6515100"/>
          <p14:tracePt t="62118" x="5557838" y="6515100"/>
          <p14:tracePt t="62120" x="5541963" y="6507163"/>
          <p14:tracePt t="62122" x="5526088" y="6507163"/>
          <p14:tracePt t="62125" x="5518150" y="6507163"/>
          <p14:tracePt t="62126" x="5494338" y="6499225"/>
          <p14:tracePt t="62128" x="5478463" y="6499225"/>
          <p14:tracePt t="62130" x="5470525" y="6491288"/>
          <p14:tracePt t="62132" x="5454650" y="6483350"/>
          <p14:tracePt t="62134" x="5438775" y="6483350"/>
          <p14:tracePt t="62136" x="5422900" y="6483350"/>
          <p14:tracePt t="62138" x="5407025" y="6475413"/>
          <p14:tracePt t="62140" x="5397500" y="6467475"/>
          <p14:tracePt t="62143" x="5373688" y="6467475"/>
          <p14:tracePt t="62144" x="5365750" y="6467475"/>
          <p14:tracePt t="62146" x="5349875" y="6459538"/>
          <p14:tracePt t="62148" x="5341938" y="6451600"/>
          <p14:tracePt t="62150" x="5326063" y="6451600"/>
          <p14:tracePt t="62152" x="5318125" y="6443663"/>
          <p14:tracePt t="62154" x="5302250" y="6435725"/>
          <p14:tracePt t="62157" x="5294313" y="6427788"/>
          <p14:tracePt t="62158" x="5286375" y="6427788"/>
          <p14:tracePt t="62160" x="5278438" y="6419850"/>
          <p14:tracePt t="62162" x="5270500" y="6419850"/>
          <p14:tracePt t="62164" x="5262563" y="6411913"/>
          <p14:tracePt t="62166" x="5254625" y="6411913"/>
          <p14:tracePt t="62168" x="5246688" y="6403975"/>
          <p14:tracePt t="62172" x="5238750" y="6396038"/>
          <p14:tracePt t="62174" x="5230813" y="6396038"/>
          <p14:tracePt t="62176" x="5230813" y="6388100"/>
          <p14:tracePt t="62178" x="5222875" y="6380163"/>
          <p14:tracePt t="62182" x="5222875" y="6372225"/>
          <p14:tracePt t="62185" x="5214938" y="6372225"/>
          <p14:tracePt t="62188" x="5214938" y="6364288"/>
          <p14:tracePt t="62192" x="5214938" y="6356350"/>
          <p14:tracePt t="62194" x="5214938" y="6348413"/>
          <p14:tracePt t="62199" x="5214938" y="6338888"/>
          <p14:tracePt t="62202" x="5214938" y="6330950"/>
          <p14:tracePt t="62207" x="5214938" y="6323013"/>
          <p14:tracePt t="62208" x="5214938" y="6315075"/>
          <p14:tracePt t="62210" x="5214938" y="6307138"/>
          <p14:tracePt t="62213" x="5214938" y="6299200"/>
          <p14:tracePt t="62214" x="5214938" y="6291263"/>
          <p14:tracePt t="62216" x="5214938" y="6283325"/>
          <p14:tracePt t="62218" x="5214938" y="6275388"/>
          <p14:tracePt t="62220" x="5214938" y="6267450"/>
          <p14:tracePt t="62222" x="5214938" y="6259513"/>
          <p14:tracePt t="62224" x="5222875" y="6251575"/>
          <p14:tracePt t="62226" x="5222875" y="6243638"/>
          <p14:tracePt t="62229" x="5222875" y="6235700"/>
          <p14:tracePt t="62230" x="5230813" y="6227763"/>
          <p14:tracePt t="62232" x="5230813" y="6211888"/>
          <p14:tracePt t="62236" x="5238750" y="6203950"/>
          <p14:tracePt t="62238" x="5246688" y="6196013"/>
          <p14:tracePt t="62240" x="5246688" y="6188075"/>
          <p14:tracePt t="62242" x="5254625" y="6188075"/>
          <p14:tracePt t="62244" x="5254625" y="6180138"/>
          <p14:tracePt t="62246" x="5254625" y="6172200"/>
          <p14:tracePt t="62248" x="5262563" y="6172200"/>
          <p14:tracePt t="62250" x="5262563" y="6164263"/>
          <p14:tracePt t="62252" x="5270500" y="6164263"/>
          <p14:tracePt t="62254" x="5278438" y="6156325"/>
          <p14:tracePt t="62258" x="5278438" y="6148388"/>
          <p14:tracePt t="62260" x="5286375" y="6148388"/>
          <p14:tracePt t="62262" x="5286375" y="6140450"/>
          <p14:tracePt t="62264" x="5294313" y="6132513"/>
          <p14:tracePt t="62268" x="5302250" y="6124575"/>
          <p14:tracePt t="62270" x="5310188" y="6116638"/>
          <p14:tracePt t="62272" x="5310188" y="6108700"/>
          <p14:tracePt t="62275" x="5318125" y="6108700"/>
          <p14:tracePt t="62276" x="5326063" y="6100763"/>
          <p14:tracePt t="62278" x="5334000" y="6092825"/>
          <p14:tracePt t="62280" x="5334000" y="6084888"/>
          <p14:tracePt t="62283" x="5341938" y="6076950"/>
          <p14:tracePt t="62284" x="5349875" y="6076950"/>
          <p14:tracePt t="62286" x="5357813" y="6061075"/>
          <p14:tracePt t="62289" x="5365750" y="6061075"/>
          <p14:tracePt t="62290" x="5373688" y="6053138"/>
          <p14:tracePt t="62292" x="5381625" y="6053138"/>
          <p14:tracePt t="62294" x="5389563" y="6045200"/>
          <p14:tracePt t="62297" x="5397500" y="6037263"/>
          <p14:tracePt t="62298" x="5407025" y="6037263"/>
          <p14:tracePt t="62300" x="5414963" y="6029325"/>
          <p14:tracePt t="62303" x="5422900" y="6029325"/>
          <p14:tracePt t="62304" x="5430838" y="6021388"/>
          <p14:tracePt t="62306" x="5438775" y="6013450"/>
          <p14:tracePt t="62308" x="5454650" y="6013450"/>
          <p14:tracePt t="62311" x="5454650" y="6005513"/>
          <p14:tracePt t="62312" x="5470525" y="5995988"/>
          <p14:tracePt t="62314" x="5478463" y="5995988"/>
          <p14:tracePt t="62317" x="5494338" y="5995988"/>
          <p14:tracePt t="62318" x="5502275" y="5988050"/>
          <p14:tracePt t="62320" x="5518150" y="5980113"/>
          <p14:tracePt t="62322" x="5526088" y="5980113"/>
          <p14:tracePt t="62324" x="5534025" y="5980113"/>
          <p14:tracePt t="62326" x="5549900" y="5972175"/>
          <p14:tracePt t="62328" x="5557838" y="5964238"/>
          <p14:tracePt t="62331" x="5573713" y="5964238"/>
          <p14:tracePt t="62332" x="5589588" y="5956300"/>
          <p14:tracePt t="62334" x="5605463" y="5956300"/>
          <p14:tracePt t="62336" x="5613400" y="5956300"/>
          <p14:tracePt t="62338" x="5629275" y="5948363"/>
          <p14:tracePt t="62340" x="5645150" y="5948363"/>
          <p14:tracePt t="62342" x="5661025" y="5940425"/>
          <p14:tracePt t="62345" x="5676900" y="5940425"/>
          <p14:tracePt t="62346" x="5692775" y="5940425"/>
          <p14:tracePt t="62348" x="5700713" y="5940425"/>
          <p14:tracePt t="62350" x="5724525" y="5940425"/>
          <p14:tracePt t="62352" x="5740400" y="5932488"/>
          <p14:tracePt t="62354" x="5765800" y="5932488"/>
          <p14:tracePt t="62356" x="5781675" y="5932488"/>
          <p14:tracePt t="62359" x="5797550" y="5924550"/>
          <p14:tracePt t="62360" x="5813425" y="5924550"/>
          <p14:tracePt t="62362" x="5837238" y="5924550"/>
          <p14:tracePt t="62364" x="5861050" y="5924550"/>
          <p14:tracePt t="62366" x="5876925" y="5924550"/>
          <p14:tracePt t="62368" x="5900738" y="5924550"/>
          <p14:tracePt t="62370" x="5924550" y="5924550"/>
          <p14:tracePt t="62372" x="5948363" y="5924550"/>
          <p14:tracePt t="62374" x="5972175" y="5924550"/>
          <p14:tracePt t="62376" x="5988050" y="5924550"/>
          <p14:tracePt t="62378" x="6011863" y="5924550"/>
          <p14:tracePt t="62380" x="6035675" y="5924550"/>
          <p14:tracePt t="62382" x="6059488" y="5924550"/>
          <p14:tracePt t="62384" x="6083300" y="5924550"/>
          <p14:tracePt t="62387" x="6108700" y="5924550"/>
          <p14:tracePt t="62388" x="6124575" y="5924550"/>
          <p14:tracePt t="62390" x="6148388" y="5924550"/>
          <p14:tracePt t="62392" x="6164263" y="5924550"/>
          <p14:tracePt t="62394" x="6188075" y="5924550"/>
          <p14:tracePt t="62396" x="6203950" y="5924550"/>
          <p14:tracePt t="62398" x="6219825" y="5932488"/>
          <p14:tracePt t="62400" x="6235700" y="5932488"/>
          <p14:tracePt t="62402" x="6259513" y="5932488"/>
          <p14:tracePt t="62404" x="6267450" y="5932488"/>
          <p14:tracePt t="62407" x="6283325" y="5940425"/>
          <p14:tracePt t="62408" x="6299200" y="5940425"/>
          <p14:tracePt t="62410" x="6307138" y="5948363"/>
          <p14:tracePt t="62412" x="6330950" y="5948363"/>
          <p14:tracePt t="62414" x="6338888" y="5948363"/>
          <p14:tracePt t="62417" x="6346825" y="5948363"/>
          <p14:tracePt t="62418" x="6362700" y="5956300"/>
          <p14:tracePt t="62421" x="6370638" y="5956300"/>
          <p14:tracePt t="62424" x="6378575" y="5964238"/>
          <p14:tracePt t="62426" x="6386513" y="5964238"/>
          <p14:tracePt t="62428" x="6394450" y="5964238"/>
          <p14:tracePt t="62432" x="6402388" y="5964238"/>
          <p14:tracePt t="62435" x="6410325" y="5964238"/>
          <p14:tracePt t="62436" x="6410325" y="5972175"/>
          <p14:tracePt t="62440" x="6418263" y="5972175"/>
          <p14:tracePt t="62448" x="6426200" y="5972175"/>
          <p14:tracePt t="62450" x="6426200" y="5980113"/>
          <p14:tracePt t="62460" x="6426200" y="5988050"/>
          <p14:tracePt t="62465" x="6434138" y="5988050"/>
          <p14:tracePt t="62470" x="6442075" y="5995988"/>
          <p14:tracePt t="62479" x="6442075" y="6005513"/>
          <p14:tracePt t="62480" x="6451600" y="6005513"/>
          <p14:tracePt t="62484" x="6451600" y="6013450"/>
          <p14:tracePt t="62486" x="6451600" y="6021388"/>
          <p14:tracePt t="62488" x="6459538" y="6021388"/>
          <p14:tracePt t="62490" x="6459538" y="6029325"/>
          <p14:tracePt t="62494" x="6459538" y="6037263"/>
          <p14:tracePt t="62497" x="6467475" y="6045200"/>
          <p14:tracePt t="62498" x="6475413" y="6053138"/>
          <p14:tracePt t="62502" x="6475413" y="6061075"/>
          <p14:tracePt t="62505" x="6483350" y="6069013"/>
          <p14:tracePt t="62507" x="6483350" y="6076950"/>
          <p14:tracePt t="62508" x="6483350" y="6084888"/>
          <p14:tracePt t="62511" x="6491288" y="6092825"/>
          <p14:tracePt t="62512" x="6491288" y="6100763"/>
          <p14:tracePt t="62514" x="6499225" y="6108700"/>
          <p14:tracePt t="62519" x="6499225" y="6124575"/>
          <p14:tracePt t="62520" x="6507163" y="6124575"/>
          <p14:tracePt t="62522" x="6507163" y="6132513"/>
          <p14:tracePt t="62525" x="6507163" y="6140450"/>
          <p14:tracePt t="62526" x="6515100" y="6148388"/>
          <p14:tracePt t="62528" x="6515100" y="6156325"/>
          <p14:tracePt t="62530" x="6523038" y="6164263"/>
          <p14:tracePt t="62533" x="6523038" y="6172200"/>
          <p14:tracePt t="62534" x="6523038" y="6180138"/>
          <p14:tracePt t="62536" x="6523038" y="6188075"/>
          <p14:tracePt t="62539" x="6523038" y="6196013"/>
          <p14:tracePt t="62540" x="6530975" y="6203950"/>
          <p14:tracePt t="62542" x="6530975" y="6211888"/>
          <p14:tracePt t="62544" x="6538913" y="6227763"/>
          <p14:tracePt t="62548" x="6538913" y="6243638"/>
          <p14:tracePt t="62553" x="6538913" y="6251575"/>
          <p14:tracePt t="62554" x="6538913" y="6259513"/>
          <p14:tracePt t="62556" x="6538913" y="6267450"/>
          <p14:tracePt t="62558" x="6538913" y="6275388"/>
          <p14:tracePt t="62562" x="6538913" y="6283325"/>
          <p14:tracePt t="62567" x="6538913" y="6291263"/>
          <p14:tracePt t="62568" x="6538913" y="6299200"/>
          <p14:tracePt t="62572" x="6538913" y="6307138"/>
          <p14:tracePt t="62577" x="6538913" y="6315075"/>
          <p14:tracePt t="62580" x="6538913" y="6323013"/>
          <p14:tracePt t="62584" x="6538913" y="6330950"/>
          <p14:tracePt t="62586" x="6538913" y="6338888"/>
          <p14:tracePt t="62590" x="6538913" y="6348413"/>
          <p14:tracePt t="62592" x="6538913" y="6356350"/>
          <p14:tracePt t="62596" x="6538913" y="6364288"/>
          <p14:tracePt t="62598" x="6530975" y="6364288"/>
          <p14:tracePt t="62600" x="6530975" y="6372225"/>
          <p14:tracePt t="62604" x="6523038" y="6380163"/>
          <p14:tracePt t="62606" x="6523038" y="6388100"/>
          <p14:tracePt t="62610" x="6515100" y="6388100"/>
          <p14:tracePt t="62612" x="6515100" y="6396038"/>
          <p14:tracePt t="62616" x="6507163" y="6396038"/>
          <p14:tracePt t="62618" x="6499225" y="6396038"/>
          <p14:tracePt t="62620" x="6499225" y="6403975"/>
          <p14:tracePt t="62622" x="6491288" y="6403975"/>
          <p14:tracePt t="62624" x="6491288" y="6411913"/>
          <p14:tracePt t="62626" x="6483350" y="6419850"/>
          <p14:tracePt t="62628" x="6467475" y="6419850"/>
          <p14:tracePt t="62632" x="6451600" y="6427788"/>
          <p14:tracePt t="62634" x="6442075" y="6427788"/>
          <p14:tracePt t="62636" x="6434138" y="6435725"/>
          <p14:tracePt t="62638" x="6418263" y="6443663"/>
          <p14:tracePt t="62640" x="6410325" y="6451600"/>
          <p14:tracePt t="62643" x="6402388" y="6451600"/>
          <p14:tracePt t="62644" x="6378575" y="6451600"/>
          <p14:tracePt t="62646" x="6370638" y="6451600"/>
          <p14:tracePt t="62648" x="6354763" y="6459538"/>
          <p14:tracePt t="62650" x="6346825" y="6459538"/>
          <p14:tracePt t="62652" x="6330950" y="6459538"/>
          <p14:tracePt t="62654" x="6315075" y="6467475"/>
          <p14:tracePt t="62657" x="6299200" y="6467475"/>
          <p14:tracePt t="62658" x="6283325" y="6467475"/>
          <p14:tracePt t="62660" x="6275388" y="6467475"/>
          <p14:tracePt t="62662" x="6251575" y="6467475"/>
          <p14:tracePt t="62664" x="6235700" y="6467475"/>
          <p14:tracePt t="62666" x="6227763" y="6467475"/>
          <p14:tracePt t="62668" x="6211888" y="6467475"/>
          <p14:tracePt t="62671" x="6196013" y="6467475"/>
          <p14:tracePt t="62672" x="6180138" y="6467475"/>
          <p14:tracePt t="62674" x="6164263" y="6467475"/>
          <p14:tracePt t="62676" x="6156325" y="6467475"/>
          <p14:tracePt t="62678" x="6148388" y="6467475"/>
          <p14:tracePt t="62680" x="6132513" y="6467475"/>
          <p14:tracePt t="62682" x="6116638" y="6467475"/>
          <p14:tracePt t="62685" x="6108700" y="6467475"/>
          <p14:tracePt t="62686" x="6100763" y="6467475"/>
          <p14:tracePt t="62688" x="6091238" y="6467475"/>
          <p14:tracePt t="62690" x="6075363" y="6475413"/>
          <p14:tracePt t="62692" x="6067425" y="6475413"/>
          <p14:tracePt t="62694" x="6059488" y="6475413"/>
          <p14:tracePt t="62696" x="6043613" y="6475413"/>
          <p14:tracePt t="62698" x="6035675" y="6475413"/>
          <p14:tracePt t="62700" x="6027738" y="6483350"/>
          <p14:tracePt t="62702" x="6011863" y="6483350"/>
          <p14:tracePt t="62706" x="6003925" y="6483350"/>
          <p14:tracePt t="62708" x="5995988" y="6483350"/>
          <p14:tracePt t="62710" x="5988050" y="6483350"/>
          <p14:tracePt t="62712" x="5980113" y="6483350"/>
          <p14:tracePt t="62718" x="5972175" y="6483350"/>
          <p14:tracePt t="62722" x="5964238" y="6483350"/>
          <p14:tracePt t="62724" x="5956300" y="6483350"/>
          <p14:tracePt t="62730" x="5948363" y="6483350"/>
          <p14:tracePt t="62736" x="5940425" y="6483350"/>
          <p14:tracePt t="62745" x="5932488" y="6483350"/>
          <p14:tracePt t="62750" x="5924550" y="6483350"/>
          <p14:tracePt t="62780" x="5916613" y="6483350"/>
          <p14:tracePt t="62874" x="5916613" y="6475413"/>
          <p14:tracePt t="62898" x="5916613" y="6467475"/>
          <p14:tracePt t="62911" x="5924550" y="6459538"/>
          <p14:tracePt t="62917" x="5932488" y="6459538"/>
          <p14:tracePt t="62924" x="5932488" y="6451600"/>
          <p14:tracePt t="62935" x="5940425" y="6451600"/>
          <p14:tracePt t="62942" x="5940425" y="6443663"/>
          <p14:tracePt t="62945" x="5948363" y="6443663"/>
          <p14:tracePt t="62950" x="5948363" y="6435725"/>
          <p14:tracePt t="62975" x="5956300" y="6435725"/>
          <p14:tracePt t="62981" x="5964238" y="6435725"/>
          <p14:tracePt t="62984" x="5964238" y="6427788"/>
          <p14:tracePt t="62987" x="5972175" y="6427788"/>
          <p14:tracePt t="62995" x="5980113" y="6427788"/>
          <p14:tracePt t="62998" x="5980113" y="6419850"/>
          <p14:tracePt t="63150" x="5988050" y="6419850"/>
          <p14:tracePt t="63153" x="5995988" y="6419850"/>
          <p14:tracePt t="63170" x="6003925" y="6419850"/>
          <p14:tracePt t="63183" x="6003925" y="6411913"/>
          <p14:tracePt t="63191" x="6011863" y="6411913"/>
          <p14:tracePt t="63460" x="6011863" y="6403975"/>
          <p14:tracePt t="63472" x="6019800" y="6403975"/>
          <p14:tracePt t="63477" x="6019800" y="6388100"/>
          <p14:tracePt t="63478" x="6027738" y="6388100"/>
          <p14:tracePt t="63484" x="6027738" y="6380163"/>
          <p14:tracePt t="63493" x="6027738" y="6372225"/>
          <p14:tracePt t="63628" x="6027738" y="6364288"/>
          <p14:tracePt t="63633" x="6035675" y="6364288"/>
          <p14:tracePt t="63645" x="6035675" y="6356350"/>
          <p14:tracePt t="63697" x="6035675" y="6348413"/>
          <p14:tracePt t="63707" x="6035675" y="6338888"/>
          <p14:tracePt t="63711" x="6035675" y="6330950"/>
          <p14:tracePt t="63721" x="6035675" y="6323013"/>
          <p14:tracePt t="66446" x="6043613" y="6323013"/>
          <p14:tracePt t="66449" x="6043613" y="6315075"/>
          <p14:tracePt t="66450" x="6051550" y="6315075"/>
          <p14:tracePt t="66452" x="6051550" y="6307138"/>
          <p14:tracePt t="66455" x="6051550" y="6299200"/>
          <p14:tracePt t="66456" x="6059488" y="6299200"/>
          <p14:tracePt t="66458" x="6067425" y="6299200"/>
          <p14:tracePt t="66460" x="6067425" y="6291263"/>
          <p14:tracePt t="66464" x="6075363" y="6291263"/>
          <p14:tracePt t="66466" x="6075363" y="6283325"/>
          <p14:tracePt t="66472" x="6083300" y="6283325"/>
          <p14:tracePt t="66478" x="6083300" y="6275388"/>
          <p14:tracePt t="66530" x="6083300" y="6267450"/>
          <p14:tracePt t="66546" x="6091238" y="6267450"/>
          <p14:tracePt t="66556" x="6091238" y="6259513"/>
          <p14:tracePt t="66566" x="6100763" y="6259513"/>
          <p14:tracePt t="66568" x="6100763" y="6251575"/>
          <p14:tracePt t="67021" x="6100763" y="6243638"/>
          <p14:tracePt t="67023" x="6108700" y="6243638"/>
          <p14:tracePt t="67025" x="6108700" y="6235700"/>
          <p14:tracePt t="67028" x="6116638" y="6235700"/>
          <p14:tracePt t="67030" x="6116638" y="6227763"/>
          <p14:tracePt t="67034" x="6124575" y="6219825"/>
          <p14:tracePt t="67036" x="6132513" y="6219825"/>
          <p14:tracePt t="67038" x="6132513" y="6211888"/>
          <p14:tracePt t="67040" x="6140450" y="6203950"/>
          <p14:tracePt t="67046" x="6148388" y="6196013"/>
          <p14:tracePt t="67052" x="6148388" y="6188075"/>
          <p14:tracePt t="67056" x="6156325" y="6188075"/>
          <p14:tracePt t="67062" x="6156325" y="6180138"/>
          <p14:tracePt t="67066" x="6164263" y="6180138"/>
          <p14:tracePt t="67071" x="6164263" y="6172200"/>
          <p14:tracePt t="67087" x="6164263" y="6164263"/>
          <p14:tracePt t="67089" x="6172200" y="6164263"/>
          <p14:tracePt t="67451" x="6172200" y="6156325"/>
          <p14:tracePt t="67455" x="6180138" y="6156325"/>
          <p14:tracePt t="67462" x="6188075" y="6148388"/>
          <p14:tracePt t="67466" x="6196013" y="6148388"/>
          <p14:tracePt t="67469" x="6196013" y="6140450"/>
          <p14:tracePt t="67472" x="6203950" y="6140450"/>
          <p14:tracePt t="67479" x="6211888" y="6140450"/>
          <p14:tracePt t="67484" x="6211888" y="6132513"/>
          <p14:tracePt t="67486" x="6219825" y="6132513"/>
          <p14:tracePt t="67490" x="6227763" y="6132513"/>
          <p14:tracePt t="67502" x="6235700" y="6132513"/>
          <p14:tracePt t="67517" x="6243638" y="6132513"/>
          <p14:tracePt t="67525" x="6243638" y="6124575"/>
          <p14:tracePt t="68381" x="6251575" y="6124575"/>
          <p14:tracePt t="68382" x="6259513" y="6124575"/>
          <p14:tracePt t="68386" x="6267450" y="6124575"/>
          <p14:tracePt t="68392" x="6275388" y="6124575"/>
          <p14:tracePt t="68396" x="6283325" y="6124575"/>
          <p14:tracePt t="68399" x="6291263" y="6124575"/>
          <p14:tracePt t="68400" x="6291263" y="6116638"/>
          <p14:tracePt t="68402" x="6299200" y="6116638"/>
          <p14:tracePt t="68406" x="6307138" y="6116638"/>
          <p14:tracePt t="68410" x="6323013" y="6116638"/>
          <p14:tracePt t="68417" x="6330950" y="6116638"/>
          <p14:tracePt t="68423" x="6330950" y="6108700"/>
          <p14:tracePt t="68424" x="6338888" y="6108700"/>
          <p14:tracePt t="68432" x="6346825" y="6108700"/>
          <p14:tracePt t="68437" x="6354763" y="6108700"/>
          <p14:tracePt t="68445" x="6362700" y="6108700"/>
          <p14:tracePt t="68452" x="6370638" y="6108700"/>
          <p14:tracePt t="68455" x="6370638" y="6100763"/>
          <p14:tracePt t="68462" x="6378575" y="6100763"/>
          <p14:tracePt t="68469" x="6386513" y="6100763"/>
          <p14:tracePt t="68488" x="6394450" y="6100763"/>
          <p14:tracePt t="68753" x="6394450" y="6108700"/>
          <p14:tracePt t="68758" x="6394450" y="6116638"/>
          <p14:tracePt t="68761" x="6386513" y="6116638"/>
          <p14:tracePt t="68762" x="6378575" y="6116638"/>
          <p14:tracePt t="68764" x="6378575" y="6124575"/>
          <p14:tracePt t="68768" x="6370638" y="6124575"/>
          <p14:tracePt t="68770" x="6370638" y="6132513"/>
          <p14:tracePt t="68772" x="6362700" y="6132513"/>
          <p14:tracePt t="68777" x="6354763" y="6140450"/>
          <p14:tracePt t="68778" x="6346825" y="6148388"/>
          <p14:tracePt t="68782" x="6338888" y="6148388"/>
          <p14:tracePt t="68784" x="6338888" y="6156325"/>
          <p14:tracePt t="68786" x="6330950" y="6156325"/>
          <p14:tracePt t="68788" x="6330950" y="6164263"/>
          <p14:tracePt t="68790" x="6315075" y="6172200"/>
          <p14:tracePt t="68795" x="6299200" y="6180138"/>
          <p14:tracePt t="68796" x="6291263" y="6180138"/>
          <p14:tracePt t="68798" x="6283325" y="6188075"/>
          <p14:tracePt t="68800" x="6267450" y="6196013"/>
          <p14:tracePt t="68802" x="6259513" y="6196013"/>
          <p14:tracePt t="68804" x="6251575" y="6203950"/>
          <p14:tracePt t="68806" x="6227763" y="6211888"/>
          <p14:tracePt t="68809" x="6219825" y="6219825"/>
          <p14:tracePt t="68810" x="6203950" y="6219825"/>
          <p14:tracePt t="68812" x="6196013" y="6219825"/>
          <p14:tracePt t="68814" x="6180138" y="6227763"/>
          <p14:tracePt t="68817" x="6164263" y="6235700"/>
          <p14:tracePt t="68818" x="6148388" y="6235700"/>
          <p14:tracePt t="68820" x="6140450" y="6235700"/>
          <p14:tracePt t="68823" x="6116638" y="6235700"/>
          <p14:tracePt t="68824" x="6108700" y="6243638"/>
          <p14:tracePt t="68826" x="6091238" y="6243638"/>
          <p14:tracePt t="68828" x="6075363" y="6243638"/>
          <p14:tracePt t="68830" x="6059488" y="6243638"/>
          <p14:tracePt t="68832" x="6035675" y="6251575"/>
          <p14:tracePt t="68834" x="6027738" y="6251575"/>
          <p14:tracePt t="68837" x="6011863" y="6251575"/>
          <p14:tracePt t="68838" x="5995988" y="6251575"/>
          <p14:tracePt t="68840" x="5988050" y="6251575"/>
          <p14:tracePt t="68842" x="5964238" y="6251575"/>
          <p14:tracePt t="68844" x="5948363" y="6251575"/>
          <p14:tracePt t="68846" x="5940425" y="6251575"/>
          <p14:tracePt t="68848" x="5924550" y="6251575"/>
          <p14:tracePt t="68850" x="5908675" y="6251575"/>
          <p14:tracePt t="68852" x="5900738" y="6251575"/>
          <p14:tracePt t="68854" x="5876925" y="6251575"/>
          <p14:tracePt t="68856" x="5868988" y="6251575"/>
          <p14:tracePt t="68858" x="5853113" y="6251575"/>
          <p14:tracePt t="68860" x="5837238" y="6251575"/>
          <p14:tracePt t="68862" x="5821363" y="6251575"/>
          <p14:tracePt t="68864" x="5805488" y="6243638"/>
          <p14:tracePt t="68866" x="5797550" y="6243638"/>
          <p14:tracePt t="68868" x="5789613" y="6243638"/>
          <p14:tracePt t="68870" x="5773738" y="6243638"/>
          <p14:tracePt t="68872" x="5749925" y="6235700"/>
          <p14:tracePt t="68874" x="5740400" y="6235700"/>
          <p14:tracePt t="68879" x="5708650" y="6219825"/>
          <p14:tracePt t="68880" x="5692775" y="6219825"/>
          <p14:tracePt t="68882" x="5684838" y="6219825"/>
          <p14:tracePt t="68885" x="5668963" y="6211888"/>
          <p14:tracePt t="68886" x="5661025" y="6211888"/>
          <p14:tracePt t="68888" x="5645150" y="6203950"/>
          <p14:tracePt t="68890" x="5637213" y="6203950"/>
          <p14:tracePt t="68892" x="5629275" y="6203950"/>
          <p14:tracePt t="68894" x="5613400" y="6196013"/>
          <p14:tracePt t="68896" x="5605463" y="6188075"/>
          <p14:tracePt t="68898" x="5597525" y="6188075"/>
          <p14:tracePt t="68900" x="5581650" y="6188075"/>
          <p14:tracePt t="68902" x="5573713" y="6180138"/>
          <p14:tracePt t="68904" x="5565775" y="6172200"/>
          <p14:tracePt t="68906" x="5549900" y="6172200"/>
          <p14:tracePt t="68909" x="5541963" y="6164263"/>
          <p14:tracePt t="68910" x="5534025" y="6156325"/>
          <p14:tracePt t="68913" x="5526088" y="6156325"/>
          <p14:tracePt t="68914" x="5518150" y="6156325"/>
          <p14:tracePt t="68916" x="5510213" y="6148388"/>
          <p14:tracePt t="68918" x="5502275" y="6140450"/>
          <p14:tracePt t="68920" x="5486400" y="6132513"/>
          <p14:tracePt t="68922" x="5478463" y="6124575"/>
          <p14:tracePt t="68925" x="5470525" y="6124575"/>
          <p14:tracePt t="68927" x="5462588" y="6116638"/>
          <p14:tracePt t="68928" x="5446713" y="6108700"/>
          <p14:tracePt t="68930" x="5446713" y="6100763"/>
          <p14:tracePt t="68932" x="5430838" y="6100763"/>
          <p14:tracePt t="68934" x="5422900" y="6084888"/>
          <p14:tracePt t="68936" x="5414963" y="6084888"/>
          <p14:tracePt t="68938" x="5397500" y="6069013"/>
          <p14:tracePt t="68941" x="5389563" y="6061075"/>
          <p14:tracePt t="68942" x="5381625" y="6053138"/>
          <p14:tracePt t="68944" x="5373688" y="6045200"/>
          <p14:tracePt t="68946" x="5357813" y="6037263"/>
          <p14:tracePt t="68948" x="5349875" y="6029325"/>
          <p14:tracePt t="68950" x="5341938" y="6021388"/>
          <p14:tracePt t="68952" x="5334000" y="6013450"/>
          <p14:tracePt t="68955" x="5326063" y="6005513"/>
          <p14:tracePt t="68956" x="5310188" y="5995988"/>
          <p14:tracePt t="68958" x="5310188" y="5980113"/>
          <p14:tracePt t="68960" x="5294313" y="5980113"/>
          <p14:tracePt t="68962" x="5286375" y="5964238"/>
          <p14:tracePt t="68964" x="5286375" y="5956300"/>
          <p14:tracePt t="68966" x="5270500" y="5940425"/>
          <p14:tracePt t="68969" x="5270500" y="5932488"/>
          <p14:tracePt t="68970" x="5254625" y="5924550"/>
          <p14:tracePt t="68972" x="5254625" y="5916613"/>
          <p14:tracePt t="68974" x="5246688" y="5908675"/>
          <p14:tracePt t="68976" x="5238750" y="5892800"/>
          <p14:tracePt t="68978" x="5230813" y="5884863"/>
          <p14:tracePt t="68980" x="5222875" y="5876925"/>
          <p14:tracePt t="68982" x="5214938" y="5861050"/>
          <p14:tracePt t="68984" x="5207000" y="5845175"/>
          <p14:tracePt t="68987" x="5199063" y="5837238"/>
          <p14:tracePt t="68988" x="5199063" y="5821363"/>
          <p14:tracePt t="68990" x="5191125" y="5813425"/>
          <p14:tracePt t="68992" x="5183188" y="5805488"/>
          <p14:tracePt t="68994" x="5183188" y="5781675"/>
          <p14:tracePt t="68996" x="5175250" y="5773738"/>
          <p14:tracePt t="68998" x="5167313" y="5765800"/>
          <p14:tracePt t="69000" x="5167313" y="5749925"/>
          <p14:tracePt t="69002" x="5167313" y="5741988"/>
          <p14:tracePt t="69004" x="5167313" y="5726113"/>
          <p14:tracePt t="69006" x="5167313" y="5718175"/>
          <p14:tracePt t="69008" x="5167313" y="5710238"/>
          <p14:tracePt t="69010" x="5167313" y="5694363"/>
          <p14:tracePt t="69012" x="5167313" y="5686425"/>
          <p14:tracePt t="69014" x="5167313" y="5678488"/>
          <p14:tracePt t="69016" x="5167313" y="5670550"/>
          <p14:tracePt t="69019" x="5167313" y="5662613"/>
          <p14:tracePt t="69020" x="5167313" y="5645150"/>
          <p14:tracePt t="69022" x="5167313" y="5637213"/>
          <p14:tracePt t="69024" x="5167313" y="5629275"/>
          <p14:tracePt t="69026" x="5167313" y="5621338"/>
          <p14:tracePt t="69028" x="5175250" y="5613400"/>
          <p14:tracePt t="69031" x="5175250" y="5597525"/>
          <p14:tracePt t="69032" x="5183188" y="5589588"/>
          <p14:tracePt t="69034" x="5191125" y="5581650"/>
          <p14:tracePt t="69036" x="5199063" y="5565775"/>
          <p14:tracePt t="69038" x="5207000" y="5565775"/>
          <p14:tracePt t="69040" x="5214938" y="5549900"/>
          <p14:tracePt t="69042" x="5222875" y="5541963"/>
          <p14:tracePt t="69045" x="5230813" y="5534025"/>
          <p14:tracePt t="69046" x="5238750" y="5526088"/>
          <p14:tracePt t="69048" x="5254625" y="5518150"/>
          <p14:tracePt t="69050" x="5254625" y="5510213"/>
          <p14:tracePt t="69052" x="5270500" y="5502275"/>
          <p14:tracePt t="69054" x="5278438" y="5486400"/>
          <p14:tracePt t="69056" x="5286375" y="5486400"/>
          <p14:tracePt t="69059" x="5310188" y="5470525"/>
          <p14:tracePt t="69060" x="5318125" y="5462588"/>
          <p14:tracePt t="69062" x="5334000" y="5446713"/>
          <p14:tracePt t="69064" x="5349875" y="5438775"/>
          <p14:tracePt t="69067" x="5365750" y="5422900"/>
          <p14:tracePt t="69068" x="5381625" y="5414963"/>
          <p14:tracePt t="69070" x="5397500" y="5407025"/>
          <p14:tracePt t="69073" x="5414963" y="5399088"/>
          <p14:tracePt t="69074" x="5430838" y="5383213"/>
          <p14:tracePt t="69076" x="5446713" y="5375275"/>
          <p14:tracePt t="69078" x="5462588" y="5367338"/>
          <p14:tracePt t="69080" x="5486400" y="5359400"/>
          <p14:tracePt t="69082" x="5502275" y="5351463"/>
          <p14:tracePt t="69084" x="5526088" y="5343525"/>
          <p14:tracePt t="69087" x="5541963" y="5335588"/>
          <p14:tracePt t="69088" x="5557838" y="5327650"/>
          <p14:tracePt t="69090" x="5581650" y="5319713"/>
          <p14:tracePt t="69092" x="5597525" y="5310188"/>
          <p14:tracePt t="69094" x="5613400" y="5302250"/>
          <p14:tracePt t="69096" x="5629275" y="5302250"/>
          <p14:tracePt t="69098" x="5645150" y="5302250"/>
          <p14:tracePt t="69100" x="5668963" y="5294313"/>
          <p14:tracePt t="69102" x="5684838" y="5294313"/>
          <p14:tracePt t="69104" x="5700713" y="5286375"/>
          <p14:tracePt t="69106" x="5716588" y="5286375"/>
          <p14:tracePt t="69108" x="5732463" y="5286375"/>
          <p14:tracePt t="69110" x="5749925" y="5278438"/>
          <p14:tracePt t="69112" x="5773738" y="5278438"/>
          <p14:tracePt t="69114" x="5797550" y="5278438"/>
          <p14:tracePt t="69116" x="5813425" y="5278438"/>
          <p14:tracePt t="69118" x="5829300" y="5278438"/>
          <p14:tracePt t="69120" x="5845175" y="5278438"/>
          <p14:tracePt t="69122" x="5868988" y="5278438"/>
          <p14:tracePt t="69124" x="5884863" y="5278438"/>
          <p14:tracePt t="69126" x="5900738" y="5278438"/>
          <p14:tracePt t="69128" x="5916613" y="5278438"/>
          <p14:tracePt t="69130" x="5940425" y="5278438"/>
          <p14:tracePt t="69132" x="5964238" y="5278438"/>
          <p14:tracePt t="69134" x="5988050" y="5278438"/>
          <p14:tracePt t="69136" x="6003925" y="5278438"/>
          <p14:tracePt t="69138" x="6035675" y="5278438"/>
          <p14:tracePt t="69140" x="6051550" y="5278438"/>
          <p14:tracePt t="69142" x="6075363" y="5278438"/>
          <p14:tracePt t="69144" x="6100763" y="5278438"/>
          <p14:tracePt t="69146" x="6124575" y="5278438"/>
          <p14:tracePt t="69148" x="6148388" y="5286375"/>
          <p14:tracePt t="69150" x="6180138" y="5286375"/>
          <p14:tracePt t="69152" x="6203950" y="5294313"/>
          <p14:tracePt t="69154" x="6227763" y="5302250"/>
          <p14:tracePt t="69156" x="6251575" y="5302250"/>
          <p14:tracePt t="69158" x="6291263" y="5310188"/>
          <p14:tracePt t="69160" x="6315075" y="5319713"/>
          <p14:tracePt t="69163" x="6338888" y="5327650"/>
          <p14:tracePt t="69164" x="6362700" y="5335588"/>
          <p14:tracePt t="69166" x="6386513" y="5343525"/>
          <p14:tracePt t="69168" x="6410325" y="5351463"/>
          <p14:tracePt t="69170" x="6442075" y="5367338"/>
          <p14:tracePt t="69172" x="6467475" y="5367338"/>
          <p14:tracePt t="69174" x="6483350" y="5375275"/>
          <p14:tracePt t="69177" x="6507163" y="5391150"/>
          <p14:tracePt t="69178" x="6523038" y="5391150"/>
          <p14:tracePt t="69180" x="6546850" y="5399088"/>
          <p14:tracePt t="69182" x="6562725" y="5414963"/>
          <p14:tracePt t="69184" x="6570663" y="5414963"/>
          <p14:tracePt t="69186" x="6594475" y="5422900"/>
          <p14:tracePt t="69188" x="6610350" y="5430838"/>
          <p14:tracePt t="69191" x="6618288" y="5438775"/>
          <p14:tracePt t="69192" x="6626225" y="5446713"/>
          <p14:tracePt t="69194" x="6642100" y="5454650"/>
          <p14:tracePt t="69196" x="6650038" y="5454650"/>
          <p14:tracePt t="69198" x="6657975" y="5462588"/>
          <p14:tracePt t="69200" x="6665913" y="5462588"/>
          <p14:tracePt t="69202" x="6673850" y="5470525"/>
          <p14:tracePt t="69205" x="6673850" y="5478463"/>
          <p14:tracePt t="69206" x="6681788" y="5478463"/>
          <p14:tracePt t="69208" x="6689725" y="5486400"/>
          <p14:tracePt t="69210" x="6689725" y="5494338"/>
          <p14:tracePt t="69212" x="6697663" y="5494338"/>
          <p14:tracePt t="69214" x="6697663" y="5502275"/>
          <p14:tracePt t="69219" x="6705600" y="5518150"/>
          <p14:tracePt t="69224" x="6705600" y="5526088"/>
          <p14:tracePt t="69228" x="6705600" y="5534025"/>
          <p14:tracePt t="69233" x="6705600" y="5541963"/>
          <p14:tracePt t="69234" x="6705600" y="5549900"/>
          <p14:tracePt t="69236" x="6705600" y="5557838"/>
          <p14:tracePt t="69240" x="6705600" y="5573713"/>
          <p14:tracePt t="69244" x="6705600" y="5581650"/>
          <p14:tracePt t="69246" x="6705600" y="5589588"/>
          <p14:tracePt t="69248" x="6705600" y="5597525"/>
          <p14:tracePt t="69250" x="6697663" y="5613400"/>
          <p14:tracePt t="69252" x="6697663" y="5621338"/>
          <p14:tracePt t="69254" x="6689725" y="5629275"/>
          <p14:tracePt t="69256" x="6681788" y="5645150"/>
          <p14:tracePt t="69258" x="6681788" y="5653088"/>
          <p14:tracePt t="69260" x="6673850" y="5662613"/>
          <p14:tracePt t="69262" x="6665913" y="5678488"/>
          <p14:tracePt t="69264" x="6665913" y="5694363"/>
          <p14:tracePt t="69266" x="6657975" y="5702300"/>
          <p14:tracePt t="69268" x="6650038" y="5718175"/>
          <p14:tracePt t="69270" x="6642100" y="5726113"/>
          <p14:tracePt t="69272" x="6626225" y="5741988"/>
          <p14:tracePt t="69274" x="6626225" y="5749925"/>
          <p14:tracePt t="69276" x="6618288" y="5757863"/>
          <p14:tracePt t="69278" x="6610350" y="5773738"/>
          <p14:tracePt t="69281" x="6594475" y="5781675"/>
          <p14:tracePt t="69283" x="6586538" y="5789613"/>
          <p14:tracePt t="69284" x="6578600" y="5805488"/>
          <p14:tracePt t="69286" x="6570663" y="5805488"/>
          <p14:tracePt t="69288" x="6562725" y="5821363"/>
          <p14:tracePt t="69290" x="6554788" y="5821363"/>
          <p14:tracePt t="69292" x="6546850" y="5829300"/>
          <p14:tracePt t="69295" x="6538913" y="5837238"/>
          <p14:tracePt t="69296" x="6530975" y="5845175"/>
          <p14:tracePt t="69298" x="6515100" y="5853113"/>
          <p14:tracePt t="69300" x="6515100" y="5861050"/>
          <p14:tracePt t="69302" x="6499225" y="5868988"/>
          <p14:tracePt t="69306" x="6483350" y="5868988"/>
          <p14:tracePt t="69309" x="6483350" y="5876925"/>
          <p14:tracePt t="69310" x="6475413" y="5884863"/>
          <p14:tracePt t="69312" x="6467475" y="5884863"/>
          <p14:tracePt t="69314" x="6459538" y="5884863"/>
          <p14:tracePt t="69316" x="6451600" y="5892800"/>
          <p14:tracePt t="69320" x="6442075" y="5892800"/>
          <p14:tracePt t="69323" x="6434138" y="5900738"/>
          <p14:tracePt t="69324" x="6426200" y="5900738"/>
          <p14:tracePt t="69326" x="6426200" y="5908675"/>
          <p14:tracePt t="69328" x="6418263" y="5908675"/>
          <p14:tracePt t="69332" x="6410325" y="5908675"/>
          <p14:tracePt t="69334" x="6402388" y="5908675"/>
          <p14:tracePt t="69337" x="6394450" y="5908675"/>
          <p14:tracePt t="69340" x="6386513" y="5908675"/>
          <p14:tracePt t="69342" x="6378575" y="5908675"/>
          <p14:tracePt t="69344" x="6370638" y="5908675"/>
          <p14:tracePt t="69348" x="6362700" y="5908675"/>
          <p14:tracePt t="69352" x="6354763" y="5908675"/>
          <p14:tracePt t="69354" x="6346825" y="5908675"/>
          <p14:tracePt t="69356" x="6346825" y="5916613"/>
          <p14:tracePt t="69358" x="6338888" y="5916613"/>
          <p14:tracePt t="69364" x="6330950" y="5916613"/>
          <p14:tracePt t="69372" x="6323013" y="5916613"/>
          <p14:tracePt t="69374" x="6315075" y="5916613"/>
          <p14:tracePt t="69378" x="6307138" y="5916613"/>
          <p14:tracePt t="69382" x="6291263" y="5916613"/>
          <p14:tracePt t="69386" x="6283325" y="5916613"/>
          <p14:tracePt t="69390" x="6275388" y="5908675"/>
          <p14:tracePt t="69392" x="6267450" y="5908675"/>
          <p14:tracePt t="69394" x="6259513" y="5900738"/>
          <p14:tracePt t="69396" x="6251575" y="5900738"/>
          <p14:tracePt t="69400" x="6235700" y="5892800"/>
          <p14:tracePt t="69404" x="6219825" y="5884863"/>
          <p14:tracePt t="69406" x="6219825" y="5876925"/>
          <p14:tracePt t="69408" x="6211888" y="5876925"/>
          <p14:tracePt t="69410" x="6203950" y="5868988"/>
          <p14:tracePt t="69413" x="6196013" y="5868988"/>
          <p14:tracePt t="69414" x="6180138" y="5861050"/>
          <p14:tracePt t="69416" x="6180138" y="5853113"/>
          <p14:tracePt t="69418" x="6172200" y="5853113"/>
          <p14:tracePt t="69420" x="6156325" y="5837238"/>
          <p14:tracePt t="69424" x="6140450" y="5821363"/>
          <p14:tracePt t="69427" x="6140450" y="5813425"/>
          <p14:tracePt t="69428" x="6124575" y="5797550"/>
          <p14:tracePt t="69430" x="6124575" y="5781675"/>
          <p14:tracePt t="69432" x="6108700" y="5773738"/>
          <p14:tracePt t="69434" x="6100763" y="5749925"/>
          <p14:tracePt t="69436" x="6091238" y="5734050"/>
          <p14:tracePt t="69438" x="6075363" y="5710238"/>
          <p14:tracePt t="69441" x="6067425" y="5686425"/>
          <p14:tracePt t="69442" x="6051550" y="5662613"/>
          <p14:tracePt t="69444" x="6035675" y="5637213"/>
          <p14:tracePt t="69446" x="6019800" y="5605463"/>
          <p14:tracePt t="69448" x="5995988" y="5573713"/>
          <p14:tracePt t="69450" x="5972175" y="5534025"/>
          <p14:tracePt t="69452" x="5948363" y="5486400"/>
          <p14:tracePt t="69455" x="5924550" y="5438775"/>
          <p14:tracePt t="69456" x="5900738" y="5399088"/>
          <p14:tracePt t="69458" x="5876925" y="5351463"/>
          <p14:tracePt t="69460" x="5829300" y="5294313"/>
          <p14:tracePt t="69462" x="5797550" y="5246688"/>
          <p14:tracePt t="69464" x="5757863" y="5191125"/>
          <p14:tracePt t="69466" x="5724525" y="5143500"/>
          <p14:tracePt t="69468" x="5684838" y="5080000"/>
          <p14:tracePt t="69470" x="5629275" y="5024438"/>
          <p14:tracePt t="69472" x="5589588" y="4959350"/>
          <p14:tracePt t="69474" x="5541963" y="4903788"/>
          <p14:tracePt t="69476" x="5486400" y="4832350"/>
          <p14:tracePt t="69478" x="5438775" y="4776788"/>
          <p14:tracePt t="69480" x="5373688" y="4713288"/>
          <p14:tracePt t="69482" x="5318125" y="4649788"/>
          <p14:tracePt t="69484" x="5262563" y="4584700"/>
          <p14:tracePt t="69486" x="5199063" y="4513263"/>
          <p14:tracePt t="69488" x="5135563" y="4457700"/>
          <p14:tracePt t="69490" x="5080000" y="4394200"/>
          <p14:tracePt t="69492" x="5006975" y="4330700"/>
          <p14:tracePt t="69494" x="4935538" y="4257675"/>
          <p14:tracePt t="69496" x="4872038" y="4194175"/>
          <p14:tracePt t="69498" x="4792663" y="4114800"/>
          <p14:tracePt t="69500" x="4737100" y="4059238"/>
          <p14:tracePt t="69502" x="4664075" y="3987800"/>
          <p14:tracePt t="69504" x="4584700" y="3906838"/>
          <p14:tracePt t="69506" x="4513263" y="3843338"/>
          <p14:tracePt t="69508" x="4433888" y="3763963"/>
          <p14:tracePt t="69510" x="4370388" y="3692525"/>
          <p14:tracePt t="69512" x="4297363" y="3621088"/>
          <p14:tracePt t="69514" x="4217988" y="3548063"/>
          <p14:tracePt t="69517" x="4154488" y="3484563"/>
          <p14:tracePt t="69518" x="4090988" y="3413125"/>
          <p14:tracePt t="69520" x="4011613" y="3333750"/>
          <p14:tracePt t="69522" x="3946525" y="3270250"/>
          <p14:tracePt t="69524" x="3875088" y="3197225"/>
          <p14:tracePt t="69526" x="3819525" y="3141663"/>
          <p14:tracePt t="69528" x="3748088" y="3070225"/>
          <p14:tracePt t="69531" x="3692525" y="3014663"/>
          <p14:tracePt t="69532" x="3627438" y="2951163"/>
          <p14:tracePt t="69534" x="3571875" y="2901950"/>
          <p14:tracePt t="69536" x="3508375" y="2830513"/>
          <p14:tracePt t="69538" x="3452813" y="2782888"/>
          <p14:tracePt t="69540" x="3397250" y="2727325"/>
          <p14:tracePt t="69542" x="3341688" y="2679700"/>
          <p14:tracePt t="69545" x="3292475" y="2640013"/>
          <p14:tracePt t="69546" x="3244850" y="2592388"/>
          <p14:tracePt t="69548" x="3189288" y="2551113"/>
          <p14:tracePt t="69550" x="3141663" y="2495550"/>
          <p14:tracePt t="69552" x="3094038" y="2463800"/>
          <p14:tracePt t="69554" x="3054350" y="2424113"/>
          <p14:tracePt t="69556" x="3014663" y="2384425"/>
          <p14:tracePt t="69559" x="2982913" y="2360613"/>
          <p14:tracePt t="69560" x="2941638" y="2328863"/>
          <p14:tracePt t="69562" x="2909888" y="2289175"/>
          <p14:tracePt t="69564" x="2878138" y="2257425"/>
          <p14:tracePt t="69566" x="2854325" y="2233613"/>
          <p14:tracePt t="69568" x="2814638" y="2200275"/>
          <p14:tracePt t="69570" x="2790825" y="2168525"/>
          <p14:tracePt t="69573" x="2767013" y="2152650"/>
          <p14:tracePt t="69574" x="2743200" y="2120900"/>
          <p14:tracePt t="69576" x="2719388" y="2097088"/>
          <p14:tracePt t="69578" x="2695575" y="2065338"/>
          <p14:tracePt t="69580" x="2679700" y="2049463"/>
          <p14:tracePt t="69582" x="2655888" y="2033588"/>
          <p14:tracePt t="69584" x="2640013" y="2009775"/>
          <p14:tracePt t="69587" x="2624138" y="1993900"/>
          <p14:tracePt t="69588" x="2606675" y="1978025"/>
          <p14:tracePt t="69590" x="2582863" y="1946275"/>
          <p14:tracePt t="69592" x="2566988" y="1938338"/>
          <p14:tracePt t="69594" x="2551113" y="1922463"/>
          <p14:tracePt t="69596" x="2535238" y="1906588"/>
          <p14:tracePt t="69598" x="2519363" y="1890713"/>
          <p14:tracePt t="69600" x="2503488" y="1873250"/>
          <p14:tracePt t="69602" x="2495550" y="1857375"/>
          <p14:tracePt t="69604" x="2479675" y="1849438"/>
          <p14:tracePt t="69606" x="2463800" y="1833563"/>
          <p14:tracePt t="69608" x="2455863" y="1825625"/>
          <p14:tracePt t="69610" x="2432050" y="1809750"/>
          <p14:tracePt t="69612" x="2424113" y="1801813"/>
          <p14:tracePt t="69614" x="2408238" y="1793875"/>
          <p14:tracePt t="69616" x="2392363" y="1785938"/>
          <p14:tracePt t="69618" x="2376488" y="1770063"/>
          <p14:tracePt t="69620" x="2368550" y="1770063"/>
          <p14:tracePt t="69622" x="2344738" y="1754188"/>
          <p14:tracePt t="69624" x="2336800" y="1746250"/>
          <p14:tracePt t="69626" x="2320925" y="1738313"/>
          <p14:tracePt t="69628" x="2305050" y="1730375"/>
          <p14:tracePt t="69630" x="2289175" y="1722438"/>
          <p14:tracePt t="69632" x="2281238" y="1722438"/>
          <p14:tracePt t="69634" x="2265363" y="1706563"/>
          <p14:tracePt t="69636" x="2239963" y="1706563"/>
          <p14:tracePt t="69638" x="2224088" y="1698625"/>
          <p14:tracePt t="69640" x="2216150" y="1690688"/>
          <p14:tracePt t="69642" x="2200275" y="1682750"/>
          <p14:tracePt t="69644" x="2184400" y="1682750"/>
          <p14:tracePt t="69646" x="2168525" y="1674813"/>
          <p14:tracePt t="69648" x="2152650" y="1666875"/>
          <p14:tracePt t="69650" x="2136775" y="1666875"/>
          <p14:tracePt t="69652" x="2120900" y="1651000"/>
          <p14:tracePt t="69654" x="2097088" y="1643063"/>
          <p14:tracePt t="69656" x="2089150" y="1643063"/>
          <p14:tracePt t="69658" x="2073275" y="1635125"/>
          <p14:tracePt t="69660" x="2049463" y="1627188"/>
          <p14:tracePt t="69663" x="2025650" y="1619250"/>
          <p14:tracePt t="69664" x="2009775" y="1619250"/>
          <p14:tracePt t="69666" x="1993900" y="1611313"/>
          <p14:tracePt t="69668" x="1978025" y="1603375"/>
          <p14:tracePt t="69670" x="1954213" y="1595438"/>
          <p14:tracePt t="69672" x="1930400" y="1587500"/>
          <p14:tracePt t="69674" x="1912938" y="1579563"/>
          <p14:tracePt t="69677" x="1889125" y="1571625"/>
          <p14:tracePt t="69678" x="1865313" y="1563688"/>
          <p14:tracePt t="69680" x="1841500" y="1555750"/>
          <p14:tracePt t="69682" x="1825625" y="1547813"/>
          <p14:tracePt t="69684" x="1793875" y="1538288"/>
          <p14:tracePt t="69686" x="1770063" y="1522413"/>
          <p14:tracePt t="69688" x="1746250" y="1506538"/>
          <p14:tracePt t="69691" x="1722438" y="1506538"/>
          <p14:tracePt t="69692" x="1690688" y="1490663"/>
          <p14:tracePt t="69694" x="1674813" y="1474788"/>
          <p14:tracePt t="69696" x="1651000" y="1466850"/>
          <p14:tracePt t="69698" x="1627188" y="1458913"/>
          <p14:tracePt t="69700" x="1611313" y="1450975"/>
          <p14:tracePt t="69702" x="1579563" y="1435100"/>
          <p14:tracePt t="69704" x="1554163" y="1419225"/>
          <p14:tracePt t="69706" x="1538288" y="1419225"/>
          <p14:tracePt t="69708" x="1514475" y="1403350"/>
          <p14:tracePt t="69710" x="1498600" y="1395413"/>
          <p14:tracePt t="69712" x="1474788" y="1387475"/>
          <p14:tracePt t="69714" x="1458913" y="1371600"/>
          <p14:tracePt t="69716" x="1443038" y="1371600"/>
          <p14:tracePt t="69718" x="1419225" y="1355725"/>
          <p14:tracePt t="69720" x="1403350" y="1347788"/>
          <p14:tracePt t="69722" x="1379538" y="1339850"/>
          <p14:tracePt t="69724" x="1363663" y="1331913"/>
          <p14:tracePt t="69726" x="1347788" y="1323975"/>
          <p14:tracePt t="69728" x="1331913" y="1316038"/>
          <p14:tracePt t="69730" x="1316038" y="1308100"/>
          <p14:tracePt t="69732" x="1300163" y="1300163"/>
          <p14:tracePt t="69734" x="1284288" y="1284288"/>
          <p14:tracePt t="69736" x="1268413" y="1276350"/>
          <p14:tracePt t="69738" x="1252538" y="1268413"/>
          <p14:tracePt t="69740" x="1236663" y="1260475"/>
          <p14:tracePt t="69742" x="1228725" y="1252538"/>
          <p14:tracePt t="69744" x="1203325" y="1236663"/>
          <p14:tracePt t="69746" x="1195388" y="1228725"/>
          <p14:tracePt t="69749" x="1179513" y="1212850"/>
          <p14:tracePt t="69750" x="1163638" y="1204913"/>
          <p14:tracePt t="69752" x="1147763" y="1187450"/>
          <p14:tracePt t="69754" x="1139825" y="1179513"/>
          <p14:tracePt t="69756" x="1116013" y="1171575"/>
          <p14:tracePt t="69758" x="1100138" y="1163638"/>
          <p14:tracePt t="69760" x="1092200" y="1147763"/>
          <p14:tracePt t="69762" x="1060450" y="1139825"/>
          <p14:tracePt t="69764" x="1052513" y="1123950"/>
          <p14:tracePt t="69766" x="1028700" y="1116013"/>
          <p14:tracePt t="69768" x="1020763" y="1108075"/>
          <p14:tracePt t="69770" x="996950" y="1100138"/>
          <p14:tracePt t="69772" x="981075" y="1092200"/>
          <p14:tracePt t="69774" x="965200" y="1076325"/>
          <p14:tracePt t="69776" x="949325" y="1076325"/>
          <p14:tracePt t="69778" x="925513" y="1060450"/>
          <p14:tracePt t="69781" x="917575" y="1052513"/>
          <p14:tracePt t="69782" x="901700" y="1044575"/>
          <p14:tracePt t="69784" x="885825" y="1036638"/>
          <p14:tracePt t="69786" x="868363" y="1036638"/>
          <p14:tracePt t="69789" x="860425" y="1028700"/>
          <p14:tracePt t="69790" x="844550" y="1012825"/>
          <p14:tracePt t="69792" x="828675" y="1012825"/>
          <p14:tracePt t="69795" x="820738" y="1004888"/>
          <p14:tracePt t="69796" x="812800" y="1004888"/>
          <p14:tracePt t="69798" x="796925" y="996950"/>
          <p14:tracePt t="69800" x="781050" y="996950"/>
          <p14:tracePt t="69802" x="773113" y="989013"/>
          <p14:tracePt t="69804" x="765175" y="989013"/>
          <p14:tracePt t="69806" x="765175" y="981075"/>
          <p14:tracePt t="69809" x="749300" y="981075"/>
          <p14:tracePt t="69812" x="741363" y="973138"/>
          <p14:tracePt t="69814" x="725488" y="973138"/>
          <p14:tracePt t="69818" x="717550" y="965200"/>
          <p14:tracePt t="69820" x="709613" y="965200"/>
          <p14:tracePt t="69823" x="701675" y="957263"/>
          <p14:tracePt t="69824" x="693738" y="957263"/>
          <p14:tracePt t="69826" x="685800" y="949325"/>
          <p14:tracePt t="69828" x="677863" y="949325"/>
          <p14:tracePt t="69830" x="669925" y="949325"/>
          <p14:tracePt t="69832" x="661988" y="941388"/>
          <p14:tracePt t="69834" x="646113" y="933450"/>
          <p14:tracePt t="69837" x="638175" y="933450"/>
          <p14:tracePt t="69838" x="630238" y="925513"/>
          <p14:tracePt t="69840" x="614363" y="909638"/>
          <p14:tracePt t="69842" x="606425" y="909638"/>
          <p14:tracePt t="69844" x="598488" y="901700"/>
          <p14:tracePt t="69846" x="574675" y="893763"/>
          <p14:tracePt t="69848" x="566738" y="885825"/>
          <p14:tracePt t="69850" x="558800" y="869950"/>
          <p14:tracePt t="69852" x="534988" y="862013"/>
          <p14:tracePt t="69854" x="517525" y="844550"/>
          <p14:tracePt t="69856" x="509588" y="836613"/>
          <p14:tracePt t="69858" x="485775" y="828675"/>
          <p14:tracePt t="69860" x="469900" y="812800"/>
          <p14:tracePt t="69862" x="454025" y="796925"/>
          <p14:tracePt t="69864" x="438150" y="781050"/>
          <p14:tracePt t="69866" x="422275" y="773113"/>
          <p14:tracePt t="69868" x="414338" y="757238"/>
          <p14:tracePt t="69870" x="398463" y="741363"/>
          <p14:tracePt t="69872" x="382588" y="733425"/>
          <p14:tracePt t="69874" x="366713" y="709613"/>
          <p14:tracePt t="69876" x="350838" y="701675"/>
          <p14:tracePt t="69878" x="334963" y="685800"/>
          <p14:tracePt t="69880" x="327025" y="669925"/>
          <p14:tracePt t="69882" x="303213" y="654050"/>
          <p14:tracePt t="69884" x="287338" y="638175"/>
          <p14:tracePt t="69886" x="271463" y="622300"/>
          <p14:tracePt t="69893" x="223838" y="582613"/>
          <p14:tracePt t="69894" x="200025" y="566738"/>
          <p14:tracePt t="69896" x="184150" y="550863"/>
          <p14:tracePt t="69899" x="166688" y="534988"/>
          <p14:tracePt t="69900" x="142875" y="519113"/>
          <p14:tracePt t="69902" x="127000" y="501650"/>
          <p14:tracePt t="69904" x="111125" y="485775"/>
          <p14:tracePt t="69906" x="87313" y="469900"/>
          <p14:tracePt t="69908" x="63500" y="454025"/>
          <p14:tracePt t="69910" x="47625" y="438150"/>
          <p14:tracePt t="69913" x="31750" y="422275"/>
          <p14:tracePt t="69914" x="7938" y="406400"/>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3EA8F1-2AAD-BA01-CDFD-B40F51229397}"/>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9D4662B8-A053-6D19-8369-607CF38FE666}"/>
              </a:ext>
            </a:extLst>
          </p:cNvPr>
          <p:cNvSpPr>
            <a:spLocks noGrp="1"/>
          </p:cNvSpPr>
          <p:nvPr>
            <p:ph type="title"/>
          </p:nvPr>
        </p:nvSpPr>
        <p:spPr>
          <a:xfrm>
            <a:off x="609600" y="0"/>
            <a:ext cx="10972800" cy="634082"/>
          </a:xfrm>
        </p:spPr>
        <p:txBody>
          <a:bodyPr>
            <a:normAutofit fontScale="90000"/>
          </a:bodyPr>
          <a:lstStyle/>
          <a:p>
            <a:r>
              <a:rPr lang="en-US" altLang="ja-JP" dirty="0">
                <a:solidFill>
                  <a:schemeClr val="tx1"/>
                </a:solidFill>
                <a:latin typeface="Arial" panose="020B0604020202020204" pitchFamily="34" charset="0"/>
                <a:cs typeface="Arial" panose="020B0604020202020204" pitchFamily="34" charset="0"/>
              </a:rPr>
              <a:t>B</a:t>
            </a:r>
            <a:r>
              <a:rPr kumimoji="1" lang="en-US" altLang="ja-JP" dirty="0">
                <a:solidFill>
                  <a:schemeClr val="tx1"/>
                </a:solidFill>
                <a:latin typeface="Arial" panose="020B0604020202020204" pitchFamily="34" charset="0"/>
                <a:cs typeface="Arial" panose="020B0604020202020204" pitchFamily="34" charset="0"/>
              </a:rPr>
              <a:t>)</a:t>
            </a:r>
            <a:endParaRPr kumimoji="1" lang="ja-JP" altLang="en-US" dirty="0">
              <a:solidFill>
                <a:schemeClr val="tx1"/>
              </a:solidFill>
              <a:latin typeface="Arial" panose="020B0604020202020204" pitchFamily="34" charset="0"/>
              <a:cs typeface="Arial" panose="020B0604020202020204" pitchFamily="34" charset="0"/>
            </a:endParaRPr>
          </a:p>
        </p:txBody>
      </p:sp>
      <p:sp>
        <p:nvSpPr>
          <p:cNvPr id="4" name="スライド番号プレースホルダー 3">
            <a:extLst>
              <a:ext uri="{FF2B5EF4-FFF2-40B4-BE49-F238E27FC236}">
                <a16:creationId xmlns:a16="http://schemas.microsoft.com/office/drawing/2014/main" id="{147921B5-BDB6-DE09-CE82-019E75D3EF39}"/>
              </a:ext>
            </a:extLst>
          </p:cNvPr>
          <p:cNvSpPr>
            <a:spLocks noGrp="1"/>
          </p:cNvSpPr>
          <p:nvPr>
            <p:ph type="sldNum" sz="quarter" idx="4"/>
          </p:nvPr>
        </p:nvSpPr>
        <p:spPr/>
        <p:txBody>
          <a:bodyPr/>
          <a:lstStyle/>
          <a:p>
            <a:pPr algn="r"/>
            <a:fld id="{48F63A3B-78C7-47BE-AE5E-E10140E04643}" type="slidenum">
              <a:rPr lang="en-US" smtClean="0"/>
              <a:pPr algn="r"/>
              <a:t>6</a:t>
            </a:fld>
            <a:endParaRPr lang="en-US" dirty="0"/>
          </a:p>
        </p:txBody>
      </p:sp>
      <p:sp>
        <p:nvSpPr>
          <p:cNvPr id="3" name="テキスト ボックス 2">
            <a:extLst>
              <a:ext uri="{FF2B5EF4-FFF2-40B4-BE49-F238E27FC236}">
                <a16:creationId xmlns:a16="http://schemas.microsoft.com/office/drawing/2014/main" id="{A86C4E2C-B616-7E44-7CD7-B33723BC2E46}"/>
              </a:ext>
            </a:extLst>
          </p:cNvPr>
          <p:cNvSpPr txBox="1"/>
          <p:nvPr/>
        </p:nvSpPr>
        <p:spPr>
          <a:xfrm>
            <a:off x="374650" y="1337900"/>
            <a:ext cx="11442700" cy="5016758"/>
          </a:xfrm>
          <a:prstGeom prst="rect">
            <a:avLst/>
          </a:prstGeom>
          <a:noFill/>
          <a:ln>
            <a:noFill/>
          </a:ln>
        </p:spPr>
        <p:txBody>
          <a:bodyPr wrap="square" rtlCol="0">
            <a:spAutoFit/>
          </a:bodyPr>
          <a:lstStyle/>
          <a:p>
            <a:r>
              <a:rPr lang="en-US" altLang="ja-JP" sz="3200" dirty="0">
                <a:latin typeface="メイリオ" panose="020B0604030504040204" pitchFamily="50" charset="-128"/>
                <a:ea typeface="メイリオ" panose="020B0604030504040204" pitchFamily="50" charset="-128"/>
              </a:rPr>
              <a:t>Contents : </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solidFill>
                  <a:schemeClr val="bg1">
                    <a:lumMod val="65000"/>
                  </a:schemeClr>
                </a:solidFill>
                <a:latin typeface="メイリオ" panose="020B0604030504040204" pitchFamily="50" charset="-128"/>
                <a:ea typeface="メイリオ" panose="020B0604030504040204" pitchFamily="50" charset="-128"/>
              </a:rPr>
              <a:t>Introduction KEK &amp; </a:t>
            </a:r>
            <a:r>
              <a:rPr lang="en-US" altLang="ja-JP" sz="3200" dirty="0" err="1">
                <a:solidFill>
                  <a:schemeClr val="bg1">
                    <a:lumMod val="65000"/>
                  </a:schemeClr>
                </a:solidFill>
                <a:latin typeface="メイリオ" panose="020B0604030504040204" pitchFamily="50" charset="-128"/>
                <a:ea typeface="メイリオ" panose="020B0604030504040204" pitchFamily="50" charset="-128"/>
              </a:rPr>
              <a:t>iCASA</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latin typeface="メイリオ" panose="020B0604030504040204" pitchFamily="50" charset="-128"/>
                <a:ea typeface="メイリオ" panose="020B0604030504040204" pitchFamily="50" charset="-128"/>
              </a:rPr>
              <a:t>The latest SRF activities in </a:t>
            </a:r>
            <a:r>
              <a:rPr lang="en-US" altLang="ja-JP" sz="3200" dirty="0" err="1">
                <a:latin typeface="メイリオ" panose="020B0604030504040204" pitchFamily="50" charset="-128"/>
                <a:ea typeface="メイリオ" panose="020B0604030504040204" pitchFamily="50" charset="-128"/>
              </a:rPr>
              <a:t>iCASA</a:t>
            </a:r>
            <a:r>
              <a:rPr lang="en-US" altLang="ja-JP" sz="3200" dirty="0">
                <a:latin typeface="メイリオ" panose="020B0604030504040204" pitchFamily="50" charset="-128"/>
                <a:ea typeface="メイリオ" panose="020B0604030504040204" pitchFamily="50" charset="-128"/>
              </a:rPr>
              <a:t> at KEK (mainly </a:t>
            </a:r>
            <a:r>
              <a:rPr lang="en-US" altLang="ja-JP" sz="3200" dirty="0" err="1">
                <a:latin typeface="メイリオ" panose="020B0604030504040204" pitchFamily="50" charset="-128"/>
                <a:ea typeface="メイリオ" panose="020B0604030504040204" pitchFamily="50" charset="-128"/>
              </a:rPr>
              <a:t>cERL</a:t>
            </a:r>
            <a:r>
              <a:rPr lang="en-US" altLang="ja-JP" sz="3200" dirty="0">
                <a:latin typeface="メイリオ" panose="020B0604030504040204" pitchFamily="50" charset="-128"/>
                <a:ea typeface="メイリオ" panose="020B0604030504040204" pitchFamily="50" charset="-128"/>
              </a:rPr>
              <a:t> &amp; ITN)</a:t>
            </a:r>
            <a:endParaRPr lang="ja-JP" altLang="en-US" sz="3200" dirty="0">
              <a:latin typeface="メイリオ" panose="020B0604030504040204" pitchFamily="50" charset="-128"/>
              <a:ea typeface="メイリオ" panose="020B0604030504040204" pitchFamily="50" charset="-128"/>
            </a:endParaRPr>
          </a:p>
          <a:p>
            <a:pPr marL="971550" lvl="1" indent="-514350">
              <a:buFont typeface="+mj-lt"/>
              <a:buAutoNum type="arabicPeriod"/>
            </a:pPr>
            <a:r>
              <a:rPr lang="en-US" altLang="ja-JP" sz="3200" dirty="0" err="1">
                <a:latin typeface="メイリオ" panose="020B0604030504040204" pitchFamily="50" charset="-128"/>
                <a:ea typeface="メイリオ" panose="020B0604030504040204" pitchFamily="50" charset="-128"/>
              </a:rPr>
              <a:t>cERL</a:t>
            </a:r>
            <a:r>
              <a:rPr lang="en-US" altLang="ja-JP" sz="3200" dirty="0">
                <a:latin typeface="メイリオ" panose="020B0604030504040204" pitchFamily="50" charset="-128"/>
                <a:ea typeface="メイリオ" panose="020B0604030504040204" pitchFamily="50" charset="-128"/>
              </a:rPr>
              <a:t> status (toward 1 mA operation and latest brief status) </a:t>
            </a:r>
            <a:r>
              <a:rPr lang="en-US" altLang="ja-JP" sz="3200" dirty="0">
                <a:latin typeface="メイリオ" panose="020B0604030504040204" pitchFamily="50" charset="-128"/>
                <a:ea typeface="メイリオ" panose="020B0604030504040204" pitchFamily="50" charset="-128"/>
                <a:sym typeface="Wingdings" panose="05000000000000000000" pitchFamily="2" charset="2"/>
              </a:rPr>
              <a:t> and question time (Alex Fomin &amp;..)</a:t>
            </a:r>
            <a:endParaRPr lang="en-US" altLang="ja-JP" sz="3200" dirty="0">
              <a:latin typeface="メイリオ" panose="020B0604030504040204" pitchFamily="50" charset="-128"/>
              <a:ea typeface="メイリオ" panose="020B0604030504040204" pitchFamily="50" charset="-128"/>
            </a:endParaRPr>
          </a:p>
          <a:p>
            <a:pPr marL="971550" lvl="1" indent="-514350">
              <a:buFont typeface="+mj-ea"/>
              <a:buAutoNum type="arabicPeriod"/>
            </a:pPr>
            <a:r>
              <a:rPr lang="en-US" altLang="ja-JP" sz="3200" dirty="0">
                <a:latin typeface="メイリオ" panose="020B0604030504040204" pitchFamily="50" charset="-128"/>
                <a:ea typeface="メイリオ" panose="020B0604030504040204" pitchFamily="50" charset="-128"/>
              </a:rPr>
              <a:t>SRF application (Nb</a:t>
            </a:r>
            <a:r>
              <a:rPr lang="en-US" altLang="ja-JP" sz="3200" baseline="-25000" dirty="0">
                <a:latin typeface="メイリオ" panose="020B0604030504040204" pitchFamily="50" charset="-128"/>
                <a:ea typeface="メイリオ" panose="020B0604030504040204" pitchFamily="50" charset="-128"/>
              </a:rPr>
              <a:t>3</a:t>
            </a:r>
            <a:r>
              <a:rPr lang="en-US" altLang="ja-JP" sz="3200" dirty="0">
                <a:latin typeface="メイリオ" panose="020B0604030504040204" pitchFamily="50" charset="-128"/>
                <a:ea typeface="メイリオ" panose="020B0604030504040204" pitchFamily="50" charset="-128"/>
              </a:rPr>
              <a:t>Sn &amp; EUV-FEL based on </a:t>
            </a:r>
            <a:r>
              <a:rPr lang="en-US" altLang="ja-JP" sz="3200" dirty="0" err="1">
                <a:latin typeface="メイリオ" panose="020B0604030504040204" pitchFamily="50" charset="-128"/>
                <a:ea typeface="メイリオ" panose="020B0604030504040204" pitchFamily="50" charset="-128"/>
              </a:rPr>
              <a:t>cERL</a:t>
            </a:r>
            <a:r>
              <a:rPr lang="en-US" altLang="ja-JP" sz="3200" dirty="0">
                <a:latin typeface="メイリオ" panose="020B0604030504040204" pitchFamily="50" charset="-128"/>
                <a:ea typeface="メイリオ" panose="020B0604030504040204" pitchFamily="50" charset="-128"/>
              </a:rPr>
              <a:t> )</a:t>
            </a:r>
          </a:p>
          <a:p>
            <a:pPr marL="971550" lvl="1" indent="-514350">
              <a:buFont typeface="+mj-ea"/>
              <a:buAutoNum type="arabicPeriod"/>
            </a:pPr>
            <a:r>
              <a:rPr lang="en-US" altLang="ja-JP" sz="3200" dirty="0">
                <a:latin typeface="メイリオ" panose="020B0604030504040204" pitchFamily="50" charset="-128"/>
                <a:ea typeface="メイリオ" panose="020B0604030504040204" pitchFamily="50" charset="-128"/>
              </a:rPr>
              <a:t>ITN activities concerning SRF work</a:t>
            </a:r>
            <a:r>
              <a:rPr lang="ja-JP" altLang="en-US" sz="3200" dirty="0">
                <a:latin typeface="メイリオ" panose="020B0604030504040204" pitchFamily="50" charset="-128"/>
                <a:ea typeface="メイリオ" panose="020B0604030504040204" pitchFamily="50" charset="-128"/>
              </a:rPr>
              <a:t> </a:t>
            </a:r>
            <a:r>
              <a:rPr lang="en-US" altLang="ja-JP" sz="3200" dirty="0">
                <a:latin typeface="メイリオ" panose="020B0604030504040204" pitchFamily="50" charset="-128"/>
                <a:ea typeface="メイリオ" panose="020B0604030504040204" pitchFamily="50" charset="-128"/>
              </a:rPr>
              <a:t>and briefly show nanobeam and positron </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solidFill>
                  <a:schemeClr val="bg1">
                    <a:lumMod val="65000"/>
                  </a:schemeClr>
                </a:solidFill>
                <a:latin typeface="メイリオ" panose="020B0604030504040204" pitchFamily="50" charset="-128"/>
                <a:ea typeface="メイリオ" panose="020B0604030504040204" pitchFamily="50" charset="-128"/>
              </a:rPr>
              <a:t>Summary</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p:txBody>
      </p:sp>
      <p:grpSp>
        <p:nvGrpSpPr>
          <p:cNvPr id="10" name="グループ化 9">
            <a:extLst>
              <a:ext uri="{FF2B5EF4-FFF2-40B4-BE49-F238E27FC236}">
                <a16:creationId xmlns:a16="http://schemas.microsoft.com/office/drawing/2014/main" id="{6C677542-0AD7-1E13-624B-F067270DB6F1}"/>
              </a:ext>
            </a:extLst>
          </p:cNvPr>
          <p:cNvGrpSpPr/>
          <p:nvPr/>
        </p:nvGrpSpPr>
        <p:grpSpPr>
          <a:xfrm>
            <a:off x="-54566" y="3480300"/>
            <a:ext cx="12301132" cy="2874358"/>
            <a:chOff x="-54566" y="3480300"/>
            <a:chExt cx="12301132" cy="2874358"/>
          </a:xfrm>
        </p:grpSpPr>
        <p:sp>
          <p:nvSpPr>
            <p:cNvPr id="6" name="左中かっこ 5">
              <a:extLst>
                <a:ext uri="{FF2B5EF4-FFF2-40B4-BE49-F238E27FC236}">
                  <a16:creationId xmlns:a16="http://schemas.microsoft.com/office/drawing/2014/main" id="{8001A9E5-01FD-329D-E413-CF5D0690C583}"/>
                </a:ext>
              </a:extLst>
            </p:cNvPr>
            <p:cNvSpPr/>
            <p:nvPr/>
          </p:nvSpPr>
          <p:spPr>
            <a:xfrm>
              <a:off x="809848" y="4322618"/>
              <a:ext cx="106878" cy="1291272"/>
            </a:xfrm>
            <a:prstGeom prst="leftBrace">
              <a:avLst/>
            </a:prstGeom>
            <a:ln>
              <a:solidFill>
                <a:schemeClr val="tx1"/>
              </a:solidFill>
              <a:headEnd type="none"/>
              <a:tailEnd type="none"/>
            </a:ln>
          </p:spPr>
          <p:style>
            <a:lnRef idx="3">
              <a:schemeClr val="accent2"/>
            </a:lnRef>
            <a:fillRef idx="0">
              <a:schemeClr val="accent2"/>
            </a:fillRef>
            <a:effectRef idx="2">
              <a:schemeClr val="accent2"/>
            </a:effectRef>
            <a:fontRef idx="minor">
              <a:schemeClr val="tx1"/>
            </a:fontRef>
          </p:style>
          <p:txBody>
            <a:bodyPr rtlCol="0" anchor="ctr"/>
            <a:lstStyle/>
            <a:p>
              <a:pPr algn="ctr"/>
              <a:endParaRPr kumimoji="1" lang="ja-JP" altLang="en-US"/>
            </a:p>
          </p:txBody>
        </p:sp>
        <p:sp>
          <p:nvSpPr>
            <p:cNvPr id="7" name="テキスト ボックス 6">
              <a:extLst>
                <a:ext uri="{FF2B5EF4-FFF2-40B4-BE49-F238E27FC236}">
                  <a16:creationId xmlns:a16="http://schemas.microsoft.com/office/drawing/2014/main" id="{CA851E5A-E424-F3AB-21C4-D8888E183FF5}"/>
                </a:ext>
              </a:extLst>
            </p:cNvPr>
            <p:cNvSpPr txBox="1"/>
            <p:nvPr/>
          </p:nvSpPr>
          <p:spPr>
            <a:xfrm>
              <a:off x="0" y="4591319"/>
              <a:ext cx="916726" cy="461665"/>
            </a:xfrm>
            <a:prstGeom prst="rect">
              <a:avLst/>
            </a:prstGeom>
            <a:noFill/>
          </p:spPr>
          <p:txBody>
            <a:bodyPr wrap="none" rtlCol="0">
              <a:spAutoFit/>
            </a:bodyPr>
            <a:lstStyle/>
            <a:p>
              <a:r>
                <a:rPr kumimoji="1" lang="en-US" altLang="ja-JP" sz="1200" dirty="0"/>
                <a:t>Quick</a:t>
              </a:r>
            </a:p>
            <a:p>
              <a:r>
                <a:rPr kumimoji="1" lang="en-US" altLang="ja-JP" sz="1200" dirty="0"/>
                <a:t>explanation</a:t>
              </a:r>
              <a:endParaRPr kumimoji="1" lang="ja-JP" altLang="en-US" sz="1200" dirty="0"/>
            </a:p>
          </p:txBody>
        </p:sp>
        <p:sp>
          <p:nvSpPr>
            <p:cNvPr id="8" name="テキスト ボックス 7">
              <a:extLst>
                <a:ext uri="{FF2B5EF4-FFF2-40B4-BE49-F238E27FC236}">
                  <a16:creationId xmlns:a16="http://schemas.microsoft.com/office/drawing/2014/main" id="{5DE7D1D3-4BEB-4A3D-2287-D69FE6434A90}"/>
                </a:ext>
              </a:extLst>
            </p:cNvPr>
            <p:cNvSpPr txBox="1"/>
            <p:nvPr/>
          </p:nvSpPr>
          <p:spPr>
            <a:xfrm>
              <a:off x="-54566" y="3480300"/>
              <a:ext cx="1025858" cy="276999"/>
            </a:xfrm>
            <a:prstGeom prst="rect">
              <a:avLst/>
            </a:prstGeom>
            <a:noFill/>
          </p:spPr>
          <p:txBody>
            <a:bodyPr wrap="none" rtlCol="0">
              <a:spAutoFit/>
            </a:bodyPr>
            <a:lstStyle/>
            <a:p>
              <a:r>
                <a:rPr kumimoji="1" lang="en-US" altLang="ja-JP" sz="1200" dirty="0"/>
                <a:t>Today’s main </a:t>
              </a:r>
              <a:endParaRPr kumimoji="1" lang="ja-JP" altLang="en-US" sz="1200" dirty="0"/>
            </a:p>
          </p:txBody>
        </p:sp>
        <p:sp>
          <p:nvSpPr>
            <p:cNvPr id="9" name="テキスト ボックス 8">
              <a:extLst>
                <a:ext uri="{FF2B5EF4-FFF2-40B4-BE49-F238E27FC236}">
                  <a16:creationId xmlns:a16="http://schemas.microsoft.com/office/drawing/2014/main" id="{E5F0132B-6B3C-71AC-879A-CF5A58500AE1}"/>
                </a:ext>
              </a:extLst>
            </p:cNvPr>
            <p:cNvSpPr txBox="1"/>
            <p:nvPr/>
          </p:nvSpPr>
          <p:spPr>
            <a:xfrm>
              <a:off x="7510655" y="5431328"/>
              <a:ext cx="4735911" cy="923330"/>
            </a:xfrm>
            <a:prstGeom prst="rect">
              <a:avLst/>
            </a:prstGeom>
            <a:noFill/>
          </p:spPr>
          <p:txBody>
            <a:bodyPr wrap="square" rtlCol="0">
              <a:spAutoFit/>
            </a:bodyPr>
            <a:lstStyle/>
            <a:p>
              <a:r>
                <a:rPr kumimoji="1" lang="en-US" altLang="ja-JP" dirty="0"/>
                <a:t>After </a:t>
              </a:r>
              <a:r>
                <a:rPr kumimoji="1" lang="en-US" altLang="ja-JP" dirty="0" err="1"/>
                <a:t>cERL</a:t>
              </a:r>
              <a:r>
                <a:rPr kumimoji="1" lang="en-US" altLang="ja-JP" dirty="0"/>
                <a:t> explanation (end of 24page), it is better to make discussion time. And other R&amp;D and ITN will be quickly explained (or skip).</a:t>
              </a:r>
              <a:endParaRPr kumimoji="1" lang="ja-JP" altLang="en-US" dirty="0"/>
            </a:p>
          </p:txBody>
        </p:sp>
      </p:grpSp>
    </p:spTree>
    <p:extLst>
      <p:ext uri="{BB962C8B-B14F-4D97-AF65-F5344CB8AC3E}">
        <p14:creationId xmlns:p14="http://schemas.microsoft.com/office/powerpoint/2010/main" val="355743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四角形: 角を丸くする 9">
            <a:extLst>
              <a:ext uri="{FF2B5EF4-FFF2-40B4-BE49-F238E27FC236}">
                <a16:creationId xmlns:a16="http://schemas.microsoft.com/office/drawing/2014/main" id="{6C3F1B84-D028-EA3D-1B90-8DA08CC7BFC2}"/>
              </a:ext>
            </a:extLst>
          </p:cNvPr>
          <p:cNvSpPr/>
          <p:nvPr/>
        </p:nvSpPr>
        <p:spPr>
          <a:xfrm>
            <a:off x="119337" y="567557"/>
            <a:ext cx="10201954" cy="1425875"/>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7" name="図 16">
            <a:extLst>
              <a:ext uri="{FF2B5EF4-FFF2-40B4-BE49-F238E27FC236}">
                <a16:creationId xmlns:a16="http://schemas.microsoft.com/office/drawing/2014/main" id="{B5A5D085-E44F-6B87-FE45-CADB24FB4D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9018" y="2431061"/>
            <a:ext cx="6156539" cy="4386534"/>
          </a:xfrm>
          <a:prstGeom prst="rect">
            <a:avLst/>
          </a:prstGeom>
        </p:spPr>
      </p:pic>
      <p:sp>
        <p:nvSpPr>
          <p:cNvPr id="5" name="テキスト ボックス 4">
            <a:extLst>
              <a:ext uri="{FF2B5EF4-FFF2-40B4-BE49-F238E27FC236}">
                <a16:creationId xmlns:a16="http://schemas.microsoft.com/office/drawing/2014/main" id="{B560F6C2-200D-63D4-0657-A48E45892618}"/>
              </a:ext>
            </a:extLst>
          </p:cNvPr>
          <p:cNvSpPr txBox="1"/>
          <p:nvPr/>
        </p:nvSpPr>
        <p:spPr>
          <a:xfrm>
            <a:off x="236084" y="639048"/>
            <a:ext cx="10364927" cy="1323439"/>
          </a:xfrm>
          <a:prstGeom prst="rect">
            <a:avLst/>
          </a:prstGeom>
          <a:noFill/>
          <a:ln>
            <a:noFill/>
          </a:ln>
        </p:spPr>
        <p:style>
          <a:lnRef idx="1">
            <a:schemeClr val="accent1"/>
          </a:lnRef>
          <a:fillRef idx="2">
            <a:schemeClr val="accent1"/>
          </a:fillRef>
          <a:effectRef idx="1">
            <a:schemeClr val="accent1"/>
          </a:effectRef>
          <a:fontRef idx="minor">
            <a:schemeClr val="dk1"/>
          </a:fontRef>
        </p:style>
        <p:txBody>
          <a:bodyPr wrap="square">
            <a:spAutoFit/>
          </a:bodyPr>
          <a:lstStyle/>
          <a:p>
            <a:r>
              <a:rPr lang="en-US" altLang="ja-JP" sz="2000" dirty="0" err="1">
                <a:solidFill>
                  <a:schemeClr val="tx1"/>
                </a:solidFill>
                <a:latin typeface="Arial" panose="020B0604020202020204" pitchFamily="34" charset="0"/>
                <a:ea typeface="メイリオ" panose="020B0604030504040204" pitchFamily="50" charset="-128"/>
                <a:cs typeface="Arial" panose="020B0604020202020204" pitchFamily="34" charset="0"/>
              </a:rPr>
              <a:t>cERL</a:t>
            </a:r>
            <a:r>
              <a:rPr lang="en-US" altLang="ja-JP" sz="2000" dirty="0">
                <a:solidFill>
                  <a:schemeClr val="tx1"/>
                </a:solidFill>
                <a:latin typeface="Arial" panose="020B0604020202020204" pitchFamily="34" charset="0"/>
                <a:ea typeface="メイリオ" panose="020B0604030504040204" pitchFamily="50" charset="-128"/>
                <a:cs typeface="Arial" panose="020B0604020202020204" pitchFamily="34" charset="0"/>
              </a:rPr>
              <a:t> developed the following key technologies and was </a:t>
            </a:r>
            <a:r>
              <a:rPr lang="en-US" altLang="ja-JP" sz="2000" b="1" dirty="0">
                <a:solidFill>
                  <a:schemeClr val="tx1"/>
                </a:solidFill>
                <a:latin typeface="Arial" panose="020B0604020202020204" pitchFamily="34" charset="0"/>
                <a:ea typeface="メイリオ" panose="020B0604030504040204" pitchFamily="50" charset="-128"/>
                <a:cs typeface="Arial" panose="020B0604020202020204" pitchFamily="34" charset="0"/>
              </a:rPr>
              <a:t>constructed in 2013</a:t>
            </a:r>
            <a:r>
              <a:rPr lang="en-US" altLang="ja-JP" sz="2000" dirty="0">
                <a:solidFill>
                  <a:schemeClr val="tx1"/>
                </a:solidFill>
                <a:latin typeface="Arial" panose="020B0604020202020204" pitchFamily="34" charset="0"/>
                <a:ea typeface="メイリオ" panose="020B0604030504040204" pitchFamily="50" charset="-128"/>
                <a:cs typeface="Arial" panose="020B0604020202020204" pitchFamily="34" charset="0"/>
              </a:rPr>
              <a:t>.</a:t>
            </a:r>
          </a:p>
          <a:p>
            <a:pPr marL="342900" indent="-342900">
              <a:buFont typeface="Arial" panose="020B0604020202020204" pitchFamily="34" charset="0"/>
              <a:buChar char="•"/>
            </a:pPr>
            <a:r>
              <a:rPr lang="en-US" altLang="ja-JP" sz="2000" b="1" dirty="0">
                <a:solidFill>
                  <a:schemeClr val="tx1"/>
                </a:solidFill>
                <a:latin typeface="Arial" panose="020B0604020202020204" pitchFamily="34" charset="0"/>
                <a:ea typeface="メイリオ" panose="020B0604030504040204" pitchFamily="50" charset="-128"/>
                <a:cs typeface="Arial" panose="020B0604020202020204" pitchFamily="34" charset="0"/>
              </a:rPr>
              <a:t>High current and high brightness </a:t>
            </a:r>
            <a:r>
              <a:rPr lang="en-US" altLang="ja-JP" sz="2000" dirty="0">
                <a:solidFill>
                  <a:schemeClr val="tx1"/>
                </a:solidFill>
                <a:latin typeface="Arial" panose="020B0604020202020204" pitchFamily="34" charset="0"/>
                <a:ea typeface="メイリオ" panose="020B0604030504040204" pitchFamily="50" charset="-128"/>
                <a:cs typeface="Arial" panose="020B0604020202020204" pitchFamily="34" charset="0"/>
              </a:rPr>
              <a:t>photo cathode DC gun.</a:t>
            </a:r>
          </a:p>
          <a:p>
            <a:pPr marL="342900" indent="-342900">
              <a:buFont typeface="Arial" panose="020B0604020202020204" pitchFamily="34" charset="0"/>
              <a:buChar char="•"/>
            </a:pPr>
            <a:r>
              <a:rPr lang="en-US" altLang="ja-JP" sz="2000" b="1" dirty="0">
                <a:solidFill>
                  <a:schemeClr val="tx1"/>
                </a:solidFill>
                <a:latin typeface="Arial" panose="020B0604020202020204" pitchFamily="34" charset="0"/>
                <a:ea typeface="メイリオ" panose="020B0604030504040204" pitchFamily="50" charset="-128"/>
                <a:cs typeface="Arial" panose="020B0604020202020204" pitchFamily="34" charset="0"/>
              </a:rPr>
              <a:t>CW superconducting cavity</a:t>
            </a:r>
            <a:r>
              <a:rPr lang="en-US" altLang="ja-JP" sz="2000" dirty="0">
                <a:solidFill>
                  <a:schemeClr val="tx1"/>
                </a:solidFill>
                <a:latin typeface="Arial" panose="020B0604020202020204" pitchFamily="34" charset="0"/>
                <a:ea typeface="メイリオ" panose="020B0604030504040204" pitchFamily="50" charset="-128"/>
                <a:cs typeface="Arial" panose="020B0604020202020204" pitchFamily="34" charset="0"/>
              </a:rPr>
              <a:t> for the high current beam operation. </a:t>
            </a:r>
          </a:p>
          <a:p>
            <a:pPr marL="342900" indent="-342900">
              <a:buFont typeface="Arial" panose="020B0604020202020204" pitchFamily="34" charset="0"/>
              <a:buChar char="•"/>
            </a:pPr>
            <a:r>
              <a:rPr lang="en-US" altLang="ja-JP" sz="2000" dirty="0">
                <a:solidFill>
                  <a:schemeClr val="tx1"/>
                </a:solidFill>
                <a:latin typeface="Arial" panose="020B0604020202020204" pitchFamily="34" charset="0"/>
                <a:ea typeface="メイリオ" panose="020B0604030504040204" pitchFamily="50" charset="-128"/>
                <a:cs typeface="Arial" panose="020B0604020202020204" pitchFamily="34" charset="0"/>
              </a:rPr>
              <a:t>High current CW </a:t>
            </a:r>
            <a:r>
              <a:rPr lang="en-US" altLang="ja-JP" sz="2000" b="1" dirty="0">
                <a:solidFill>
                  <a:schemeClr val="tx1"/>
                </a:solidFill>
                <a:latin typeface="Arial" panose="020B0604020202020204" pitchFamily="34" charset="0"/>
                <a:ea typeface="メイリオ" panose="020B0604030504040204" pitchFamily="50" charset="-128"/>
                <a:cs typeface="Arial" panose="020B0604020202020204" pitchFamily="34" charset="0"/>
              </a:rPr>
              <a:t>energy recovery operation </a:t>
            </a:r>
            <a:r>
              <a:rPr lang="en-US" altLang="ja-JP" sz="2000" dirty="0">
                <a:solidFill>
                  <a:schemeClr val="tx1"/>
                </a:solidFill>
                <a:latin typeface="Arial" panose="020B0604020202020204" pitchFamily="34" charset="0"/>
                <a:ea typeface="メイリオ" panose="020B0604030504040204" pitchFamily="50" charset="-128"/>
                <a:cs typeface="Arial" panose="020B0604020202020204" pitchFamily="34" charset="0"/>
              </a:rPr>
              <a:t>achieved </a:t>
            </a:r>
            <a:r>
              <a:rPr lang="en-US" altLang="ja-JP" sz="2000" dirty="0">
                <a:solidFill>
                  <a:srgbClr val="FF0000"/>
                </a:solidFill>
                <a:latin typeface="Arial" panose="020B0604020202020204" pitchFamily="34" charset="0"/>
                <a:ea typeface="メイリオ" panose="020B0604030504040204" pitchFamily="50" charset="-128"/>
                <a:cs typeface="Arial" panose="020B0604020202020204" pitchFamily="34" charset="0"/>
              </a:rPr>
              <a:t>1 mA ERL operation</a:t>
            </a:r>
            <a:r>
              <a:rPr lang="en-US" altLang="ja-JP" sz="2000" b="1" dirty="0">
                <a:solidFill>
                  <a:schemeClr val="tx1"/>
                </a:solidFill>
                <a:latin typeface="Arial" panose="020B0604020202020204" pitchFamily="34" charset="0"/>
                <a:ea typeface="メイリオ" panose="020B0604030504040204" pitchFamily="50" charset="-128"/>
                <a:cs typeface="Arial" panose="020B0604020202020204" pitchFamily="34" charset="0"/>
              </a:rPr>
              <a:t> </a:t>
            </a:r>
            <a:r>
              <a:rPr lang="en-US" altLang="ja-JP" sz="2000" dirty="0">
                <a:solidFill>
                  <a:schemeClr val="tx1"/>
                </a:solidFill>
                <a:latin typeface="Arial" panose="020B0604020202020204" pitchFamily="34" charset="0"/>
                <a:ea typeface="メイリオ" panose="020B0604030504040204" pitchFamily="50" charset="-128"/>
                <a:cs typeface="Arial" panose="020B0604020202020204" pitchFamily="34" charset="0"/>
              </a:rPr>
              <a:t>in 2016.</a:t>
            </a:r>
          </a:p>
        </p:txBody>
      </p:sp>
      <p:sp>
        <p:nvSpPr>
          <p:cNvPr id="2" name="タイトル 1"/>
          <p:cNvSpPr>
            <a:spLocks noGrp="1"/>
          </p:cNvSpPr>
          <p:nvPr>
            <p:ph type="title"/>
          </p:nvPr>
        </p:nvSpPr>
        <p:spPr>
          <a:xfrm>
            <a:off x="1367826" y="40405"/>
            <a:ext cx="8229600" cy="617257"/>
          </a:xfrm>
        </p:spPr>
        <p:txBody>
          <a:bodyPr>
            <a:normAutofit/>
          </a:bodyPr>
          <a:lstStyle/>
          <a:p>
            <a:r>
              <a:rPr lang="en-US" altLang="ja-JP" sz="3200" dirty="0">
                <a:solidFill>
                  <a:schemeClr val="tx1"/>
                </a:solidFill>
                <a:latin typeface="Arial" panose="020B0604020202020204" pitchFamily="34" charset="0"/>
                <a:cs typeface="Arial" panose="020B0604020202020204" pitchFamily="34" charset="0"/>
              </a:rPr>
              <a:t>1. Compact ERL (</a:t>
            </a:r>
            <a:r>
              <a:rPr lang="en-US" altLang="ja-JP" sz="3200" dirty="0" err="1">
                <a:solidFill>
                  <a:schemeClr val="tx1"/>
                </a:solidFill>
                <a:latin typeface="Arial" panose="020B0604020202020204" pitchFamily="34" charset="0"/>
                <a:cs typeface="Arial" panose="020B0604020202020204" pitchFamily="34" charset="0"/>
              </a:rPr>
              <a:t>cERL</a:t>
            </a:r>
            <a:r>
              <a:rPr lang="en-US" altLang="ja-JP" sz="3200" dirty="0">
                <a:solidFill>
                  <a:schemeClr val="tx1"/>
                </a:solidFill>
                <a:latin typeface="Arial" panose="020B0604020202020204" pitchFamily="34" charset="0"/>
                <a:cs typeface="Arial" panose="020B0604020202020204" pitchFamily="34" charset="0"/>
              </a:rPr>
              <a:t>) in KEK</a:t>
            </a:r>
            <a:endParaRPr lang="ja-JP" altLang="en-US" sz="3200" dirty="0">
              <a:solidFill>
                <a:schemeClr val="tx1"/>
              </a:solidFill>
              <a:latin typeface="Arial" panose="020B0604020202020204" pitchFamily="34" charset="0"/>
              <a:cs typeface="Arial" panose="020B0604020202020204" pitchFamily="34" charset="0"/>
            </a:endParaRPr>
          </a:p>
        </p:txBody>
      </p:sp>
      <p:sp>
        <p:nvSpPr>
          <p:cNvPr id="6" name="スライド番号プレースホルダー 5"/>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defPPr>
              <a:defRPr lang="ja-JP"/>
            </a:defPPr>
            <a:lvl1pPr algn="r" rtl="0" eaLnBrk="1" fontAlgn="base" hangingPunct="1">
              <a:spcBef>
                <a:spcPct val="0"/>
              </a:spcBef>
              <a:spcAft>
                <a:spcPct val="0"/>
              </a:spcAft>
              <a:defRPr kumimoji="1" sz="1200" kern="1200">
                <a:solidFill>
                  <a:srgbClr val="898989"/>
                </a:solidFill>
                <a:latin typeface="Calibri" panose="020F0502020204030204" pitchFamily="34" charset="0"/>
                <a:ea typeface="ＭＳ Ｐゴシック" panose="020B0600070205080204" pitchFamily="50" charset="-128"/>
                <a:cs typeface="+mn-cs"/>
              </a:defRPr>
            </a:lvl1pPr>
            <a:lvl2pPr marL="4572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2pPr>
            <a:lvl3pPr marL="9144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3pPr>
            <a:lvl4pPr marL="13716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4pPr>
            <a:lvl5pPr marL="18288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5pPr>
            <a:lvl6pPr marL="22860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6pPr>
            <a:lvl7pPr marL="27432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7pPr>
            <a:lvl8pPr marL="32004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8pPr>
            <a:lvl9pPr marL="36576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9pPr>
          </a:lstStyle>
          <a:p>
            <a:pPr>
              <a:defRPr/>
            </a:pPr>
            <a:fld id="{B4356179-C135-4594-A06C-936E7DF3B214}" type="slidenum">
              <a:rPr lang="ja-JP" altLang="en-US" smtClean="0"/>
              <a:pPr>
                <a:defRPr/>
              </a:pPr>
              <a:t>7</a:t>
            </a:fld>
            <a:endParaRPr lang="ja-JP" altLang="en-US" dirty="0"/>
          </a:p>
        </p:txBody>
      </p:sp>
      <p:sp>
        <p:nvSpPr>
          <p:cNvPr id="8" name="正方形/長方形 7"/>
          <p:cNvSpPr/>
          <p:nvPr/>
        </p:nvSpPr>
        <p:spPr>
          <a:xfrm>
            <a:off x="2384778" y="5037905"/>
            <a:ext cx="1234440" cy="276999"/>
          </a:xfrm>
          <a:prstGeom prst="rect">
            <a:avLst/>
          </a:prstGeom>
        </p:spPr>
        <p:txBody>
          <a:bodyPr wrap="none">
            <a:spAutoFit/>
          </a:bodyPr>
          <a:lstStyle/>
          <a:p>
            <a:pPr>
              <a:defRPr/>
            </a:pPr>
            <a:r>
              <a:rPr lang="en-US" altLang="ja-JP" sz="1200" dirty="0">
                <a:solidFill>
                  <a:schemeClr val="bg1">
                    <a:lumMod val="50000"/>
                  </a:schemeClr>
                </a:solidFill>
              </a:rPr>
              <a:t>©Rey.Hori/KEK</a:t>
            </a:r>
            <a:endParaRPr lang="ja-JP" altLang="en-US" sz="1200" dirty="0">
              <a:solidFill>
                <a:schemeClr val="bg1">
                  <a:lumMod val="50000"/>
                </a:schemeClr>
              </a:solidFill>
            </a:endParaRPr>
          </a:p>
        </p:txBody>
      </p:sp>
      <p:sp>
        <p:nvSpPr>
          <p:cNvPr id="11" name="テキスト ボックス 9"/>
          <p:cNvSpPr txBox="1">
            <a:spLocks noChangeArrowheads="1"/>
          </p:cNvSpPr>
          <p:nvPr/>
        </p:nvSpPr>
        <p:spPr bwMode="auto">
          <a:xfrm>
            <a:off x="73616" y="2051583"/>
            <a:ext cx="117987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600" dirty="0">
                <a:latin typeface="Times" panose="02020603050405020304" pitchFamily="18" charset="0"/>
                <a:cs typeface="Times" panose="02020603050405020304" pitchFamily="18" charset="0"/>
              </a:rPr>
              <a:t>Circumference ~ 90m</a:t>
            </a:r>
            <a:endParaRPr lang="ja-JP" altLang="en-US" sz="1600" dirty="0">
              <a:latin typeface="Times" panose="02020603050405020304" pitchFamily="18" charset="0"/>
              <a:cs typeface="Times" panose="02020603050405020304" pitchFamily="18" charset="0"/>
            </a:endParaRPr>
          </a:p>
        </p:txBody>
      </p:sp>
      <p:sp>
        <p:nvSpPr>
          <p:cNvPr id="12" name="テキスト ボックス 10"/>
          <p:cNvSpPr txBox="1">
            <a:spLocks noChangeArrowheads="1"/>
          </p:cNvSpPr>
          <p:nvPr/>
        </p:nvSpPr>
        <p:spPr bwMode="auto">
          <a:xfrm>
            <a:off x="3320682" y="4243359"/>
            <a:ext cx="75052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400" dirty="0" err="1">
                <a:latin typeface="Arial" panose="020B0604020202020204" pitchFamily="34" charset="0"/>
              </a:rPr>
              <a:t>Marger</a:t>
            </a:r>
            <a:endParaRPr lang="ja-JP" altLang="en-US" sz="1400" dirty="0">
              <a:latin typeface="Arial" panose="020B0604020202020204" pitchFamily="34" charset="0"/>
            </a:endParaRPr>
          </a:p>
        </p:txBody>
      </p:sp>
      <p:sp>
        <p:nvSpPr>
          <p:cNvPr id="13" name="テキスト ボックス 11"/>
          <p:cNvSpPr txBox="1">
            <a:spLocks noChangeArrowheads="1"/>
          </p:cNvSpPr>
          <p:nvPr/>
        </p:nvSpPr>
        <p:spPr bwMode="auto">
          <a:xfrm>
            <a:off x="6883315" y="3268727"/>
            <a:ext cx="132440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600" dirty="0">
                <a:latin typeface="Arial" panose="020B0604020202020204" pitchFamily="34" charset="0"/>
              </a:rPr>
              <a:t>Beam Dump</a:t>
            </a:r>
            <a:endParaRPr lang="ja-JP" altLang="en-US" sz="1600" dirty="0">
              <a:latin typeface="Arial" panose="020B0604020202020204" pitchFamily="34" charset="0"/>
            </a:endParaRPr>
          </a:p>
        </p:txBody>
      </p:sp>
      <p:pic>
        <p:nvPicPr>
          <p:cNvPr id="14" name="Picture 978" descr="ERL_20080527Di-006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2031" y="3880792"/>
            <a:ext cx="1363662" cy="9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5" name="直線矢印コネクタ 14"/>
          <p:cNvCxnSpPr>
            <a:cxnSpLocks/>
          </p:cNvCxnSpPr>
          <p:nvPr/>
        </p:nvCxnSpPr>
        <p:spPr>
          <a:xfrm flipH="1" flipV="1">
            <a:off x="6029773" y="3868856"/>
            <a:ext cx="854263" cy="190853"/>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pic>
        <p:nvPicPr>
          <p:cNvPr id="16" name="Picture 2" descr="ERL 2cell #2 20090424Di-0100"/>
          <p:cNvPicPr>
            <a:picLocks noChangeAspect="1" noChangeArrowheads="1"/>
          </p:cNvPicPr>
          <p:nvPr/>
        </p:nvPicPr>
        <p:blipFill>
          <a:blip r:embed="rId4">
            <a:extLst>
              <a:ext uri="{28A0092B-C50C-407E-A947-70E740481C1C}">
                <a14:useLocalDpi xmlns:a14="http://schemas.microsoft.com/office/drawing/2010/main" val="0"/>
              </a:ext>
            </a:extLst>
          </a:blip>
          <a:srcRect t="14427" r="1488"/>
          <a:stretch>
            <a:fillRect/>
          </a:stretch>
        </p:blipFill>
        <p:spPr bwMode="auto">
          <a:xfrm>
            <a:off x="5065540" y="4768372"/>
            <a:ext cx="1350963" cy="77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8" name="直線矢印コネクタ 17"/>
          <p:cNvCxnSpPr/>
          <p:nvPr/>
        </p:nvCxnSpPr>
        <p:spPr>
          <a:xfrm flipH="1">
            <a:off x="4298988" y="4991026"/>
            <a:ext cx="773925" cy="56598"/>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19" name="テキスト ボックス 178"/>
          <p:cNvSpPr txBox="1">
            <a:spLocks noChangeArrowheads="1"/>
          </p:cNvSpPr>
          <p:nvPr/>
        </p:nvSpPr>
        <p:spPr bwMode="auto">
          <a:xfrm>
            <a:off x="6728867" y="4848540"/>
            <a:ext cx="17081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400" dirty="0">
                <a:latin typeface="Arial" panose="020B0604020202020204" pitchFamily="34" charset="0"/>
              </a:rPr>
              <a:t>9-cell SC cavity x 2</a:t>
            </a:r>
            <a:endParaRPr lang="ja-JP" altLang="en-US" sz="1400" dirty="0">
              <a:latin typeface="Arial" panose="020B0604020202020204" pitchFamily="34" charset="0"/>
            </a:endParaRPr>
          </a:p>
        </p:txBody>
      </p:sp>
      <p:sp>
        <p:nvSpPr>
          <p:cNvPr id="20" name="テキスト ボックス 178"/>
          <p:cNvSpPr txBox="1">
            <a:spLocks noChangeArrowheads="1"/>
          </p:cNvSpPr>
          <p:nvPr/>
        </p:nvSpPr>
        <p:spPr bwMode="auto">
          <a:xfrm>
            <a:off x="5303522" y="5605990"/>
            <a:ext cx="17081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400" dirty="0">
                <a:latin typeface="Arial" panose="020B0604020202020204" pitchFamily="34" charset="0"/>
              </a:rPr>
              <a:t>2-cell SC cavity x 3</a:t>
            </a:r>
          </a:p>
        </p:txBody>
      </p:sp>
      <p:cxnSp>
        <p:nvCxnSpPr>
          <p:cNvPr id="21" name="直線矢印コネクタ 20"/>
          <p:cNvCxnSpPr/>
          <p:nvPr/>
        </p:nvCxnSpPr>
        <p:spPr>
          <a:xfrm flipH="1" flipV="1">
            <a:off x="3859804" y="5301993"/>
            <a:ext cx="1054896" cy="760609"/>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2" name="テキスト ボックス 32"/>
          <p:cNvSpPr txBox="1">
            <a:spLocks noChangeArrowheads="1"/>
          </p:cNvSpPr>
          <p:nvPr/>
        </p:nvSpPr>
        <p:spPr bwMode="auto">
          <a:xfrm>
            <a:off x="4960313" y="5977545"/>
            <a:ext cx="94769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600" dirty="0" err="1">
                <a:latin typeface="Arial" panose="020B0604020202020204" pitchFamily="34" charset="0"/>
              </a:rPr>
              <a:t>Buncher</a:t>
            </a:r>
            <a:endParaRPr lang="ja-JP" altLang="en-US" sz="1600" dirty="0">
              <a:latin typeface="Arial" panose="020B0604020202020204" pitchFamily="34" charset="0"/>
            </a:endParaRPr>
          </a:p>
        </p:txBody>
      </p:sp>
      <p:sp>
        <p:nvSpPr>
          <p:cNvPr id="23" name="Text Box 40"/>
          <p:cNvSpPr txBox="1">
            <a:spLocks noChangeArrowheads="1"/>
          </p:cNvSpPr>
          <p:nvPr/>
        </p:nvSpPr>
        <p:spPr bwMode="auto">
          <a:xfrm>
            <a:off x="2061166" y="5913965"/>
            <a:ext cx="25781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eaLnBrk="1" hangingPunct="1">
              <a:spcBef>
                <a:spcPct val="0"/>
              </a:spcBef>
              <a:buFontTx/>
              <a:buNone/>
            </a:pPr>
            <a:r>
              <a:rPr lang="en-US" altLang="ja-JP" sz="1400" dirty="0">
                <a:latin typeface="Arial" panose="020B0604020202020204" pitchFamily="34" charset="0"/>
              </a:rPr>
              <a:t>Photocathode DC gun</a:t>
            </a:r>
          </a:p>
          <a:p>
            <a:pPr algn="ctr" eaLnBrk="1" hangingPunct="1">
              <a:spcBef>
                <a:spcPct val="0"/>
              </a:spcBef>
              <a:buFontTx/>
              <a:buNone/>
            </a:pPr>
            <a:r>
              <a:rPr lang="en-US" altLang="ja-JP" sz="1400" dirty="0">
                <a:latin typeface="Arial" panose="020B0604020202020204" pitchFamily="34" charset="0"/>
              </a:rPr>
              <a:t>(Not SRF gun)</a:t>
            </a:r>
          </a:p>
        </p:txBody>
      </p:sp>
      <p:sp>
        <p:nvSpPr>
          <p:cNvPr id="24" name="テキスト ボックス 2"/>
          <p:cNvSpPr txBox="1">
            <a:spLocks noChangeArrowheads="1"/>
          </p:cNvSpPr>
          <p:nvPr/>
        </p:nvSpPr>
        <p:spPr bwMode="auto">
          <a:xfrm>
            <a:off x="7127100" y="5227545"/>
            <a:ext cx="123254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600" dirty="0">
                <a:latin typeface="Arial" panose="020B0604020202020204" pitchFamily="34" charset="0"/>
              </a:rPr>
              <a:t>RF frequency= 1.3 GHz</a:t>
            </a:r>
            <a:endParaRPr lang="ja-JP" altLang="en-US" sz="1600" dirty="0">
              <a:latin typeface="Arial" panose="020B0604020202020204" pitchFamily="34" charset="0"/>
            </a:endParaRPr>
          </a:p>
        </p:txBody>
      </p:sp>
      <p:pic>
        <p:nvPicPr>
          <p:cNvPr id="25" name="図 59"/>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8606" y="2592493"/>
            <a:ext cx="2237756" cy="1314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正方形/長方形 26"/>
          <p:cNvSpPr/>
          <p:nvPr/>
        </p:nvSpPr>
        <p:spPr>
          <a:xfrm>
            <a:off x="11548111" y="5594200"/>
            <a:ext cx="479274" cy="1517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正方形/長方形 27"/>
          <p:cNvSpPr/>
          <p:nvPr/>
        </p:nvSpPr>
        <p:spPr>
          <a:xfrm>
            <a:off x="12027388" y="6482101"/>
            <a:ext cx="298985" cy="85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テキスト ボックス 28"/>
          <p:cNvSpPr txBox="1"/>
          <p:nvPr/>
        </p:nvSpPr>
        <p:spPr>
          <a:xfrm>
            <a:off x="334952" y="2614641"/>
            <a:ext cx="3092396" cy="369332"/>
          </a:xfrm>
          <a:prstGeom prst="rect">
            <a:avLst/>
          </a:prstGeom>
          <a:noFill/>
        </p:spPr>
        <p:txBody>
          <a:bodyPr wrap="square" rtlCol="0">
            <a:spAutoFit/>
          </a:bodyPr>
          <a:lstStyle/>
          <a:p>
            <a:r>
              <a:rPr kumimoji="1" lang="en-US" altLang="ja-JP" dirty="0">
                <a:solidFill>
                  <a:srgbClr val="FFFF00"/>
                </a:solidFill>
              </a:rPr>
              <a:t>Compact ERL (</a:t>
            </a:r>
            <a:r>
              <a:rPr kumimoji="1" lang="en-US" altLang="ja-JP" dirty="0" err="1">
                <a:solidFill>
                  <a:srgbClr val="FFFF00"/>
                </a:solidFill>
              </a:rPr>
              <a:t>cERL</a:t>
            </a:r>
            <a:r>
              <a:rPr kumimoji="1" lang="en-US" altLang="ja-JP" dirty="0">
                <a:solidFill>
                  <a:srgbClr val="FFFF00"/>
                </a:solidFill>
              </a:rPr>
              <a:t>) </a:t>
            </a:r>
            <a:endParaRPr kumimoji="1" lang="ja-JP" altLang="en-US" dirty="0">
              <a:solidFill>
                <a:srgbClr val="FFFF00"/>
              </a:solidFill>
            </a:endParaRPr>
          </a:p>
        </p:txBody>
      </p:sp>
      <p:graphicFrame>
        <p:nvGraphicFramePr>
          <p:cNvPr id="31" name="Group 200"/>
          <p:cNvGraphicFramePr>
            <a:graphicFrameLocks noGrp="1"/>
          </p:cNvGraphicFramePr>
          <p:nvPr/>
        </p:nvGraphicFramePr>
        <p:xfrm>
          <a:off x="8400256" y="4560860"/>
          <a:ext cx="3656013" cy="1951039"/>
        </p:xfrm>
        <a:graphic>
          <a:graphicData uri="http://schemas.openxmlformats.org/drawingml/2006/table">
            <a:tbl>
              <a:tblPr>
                <a:tableStyleId>{9D7B26C5-4107-4FEC-AEDC-1716B250A1EF}</a:tableStyleId>
              </a:tblPr>
              <a:tblGrid>
                <a:gridCol w="2025261">
                  <a:extLst>
                    <a:ext uri="{9D8B030D-6E8A-4147-A177-3AD203B41FA5}">
                      <a16:colId xmlns:a16="http://schemas.microsoft.com/office/drawing/2014/main" val="20000"/>
                    </a:ext>
                  </a:extLst>
                </a:gridCol>
                <a:gridCol w="1630752">
                  <a:extLst>
                    <a:ext uri="{9D8B030D-6E8A-4147-A177-3AD203B41FA5}">
                      <a16:colId xmlns:a16="http://schemas.microsoft.com/office/drawing/2014/main" val="20001"/>
                    </a:ext>
                  </a:extLst>
                </a:gridCol>
              </a:tblGrid>
              <a:tr h="304847">
                <a:tc>
                  <a:txBody>
                    <a:bodyPr/>
                    <a:lstStyle>
                      <a:lvl1pPr>
                        <a:spcBef>
                          <a:spcPct val="20000"/>
                        </a:spcBef>
                        <a:buFont typeface="Arial" panose="020B0604020202020204" pitchFamily="34" charset="0"/>
                        <a:defRPr kumimoji="1" sz="133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defRPr kumimoji="1" sz="116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defRPr kumimoji="1" sz="100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Times New Roman" panose="02020603050405020304" pitchFamily="18" charset="0"/>
                          <a:cs typeface="Times New Roman" panose="02020603050405020304" pitchFamily="18" charset="0"/>
                        </a:rPr>
                        <a:t>Nominal beam energy</a:t>
                      </a:r>
                      <a:endParaRPr kumimoji="1" lang="en-US" altLang="ja-JP" sz="1400" b="0" i="1" u="none" strike="noStrike"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a:spcBef>
                          <a:spcPct val="20000"/>
                        </a:spcBef>
                        <a:buFont typeface="Arial" panose="020B0604020202020204" pitchFamily="34" charset="0"/>
                        <a:defRPr kumimoji="1" sz="133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defRPr kumimoji="1" sz="116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defRPr kumimoji="1" sz="100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Times New Roman" panose="02020603050405020304" pitchFamily="18" charset="0"/>
                          <a:cs typeface="Times New Roman" panose="02020603050405020304" pitchFamily="18" charset="0"/>
                        </a:rPr>
                        <a:t>35 MeV </a:t>
                      </a:r>
                      <a:r>
                        <a:rPr kumimoji="1" lang="en-US" altLang="ja-JP" sz="1400" u="none" strike="noStrike" cap="none" normalizeH="0" baseline="0" dirty="0">
                          <a:ln>
                            <a:noFill/>
                          </a:ln>
                          <a:solidFill>
                            <a:srgbClr val="FF00FF"/>
                          </a:solidFill>
                          <a:effectLst/>
                          <a:latin typeface="Times New Roman" panose="02020603050405020304" pitchFamily="18" charset="0"/>
                          <a:cs typeface="Times New Roman" panose="02020603050405020304" pitchFamily="18" charset="0"/>
                          <a:sym typeface="Wingdings" panose="05000000000000000000" pitchFamily="2" charset="2"/>
                        </a:rPr>
                        <a:t>  20MeV</a:t>
                      </a:r>
                      <a:endParaRPr kumimoji="1" lang="en-US" altLang="ja-JP" sz="1400" b="0" i="0" u="none" strike="noStrike" cap="none" normalizeH="0" baseline="0" dirty="0">
                        <a:ln>
                          <a:noFill/>
                        </a:ln>
                        <a:solidFill>
                          <a:srgbClr val="FF00FF"/>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04847">
                <a:tc>
                  <a:txBody>
                    <a:bodyPr/>
                    <a:lstStyle>
                      <a:lvl1pPr>
                        <a:spcBef>
                          <a:spcPct val="20000"/>
                        </a:spcBef>
                        <a:buFont typeface="Arial" panose="020B0604020202020204" pitchFamily="34" charset="0"/>
                        <a:defRPr kumimoji="1" sz="133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defRPr kumimoji="1" sz="116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defRPr kumimoji="1" sz="100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u="none" strike="noStrike" kern="1200" cap="none" normalizeH="0" baseline="0" dirty="0">
                          <a:ln>
                            <a:noFill/>
                          </a:ln>
                          <a:effectLst/>
                          <a:latin typeface="Times New Roman" panose="02020603050405020304" pitchFamily="18" charset="0"/>
                          <a:cs typeface="Times New Roman" panose="02020603050405020304" pitchFamily="18" charset="0"/>
                        </a:rPr>
                        <a:t>Nominal Injector energy</a:t>
                      </a:r>
                      <a:endParaRPr kumimoji="1" lang="en-US" altLang="ja-JP" sz="1400" b="0" i="0" u="none" strike="noStrike" kern="1200" cap="none" normalizeH="0" baseline="-2500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a:spcBef>
                          <a:spcPct val="20000"/>
                        </a:spcBef>
                        <a:buFont typeface="Arial" panose="020B0604020202020204" pitchFamily="34" charset="0"/>
                        <a:defRPr kumimoji="1" sz="133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defRPr kumimoji="1" sz="116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defRPr kumimoji="1" sz="100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Times New Roman" panose="02020603050405020304" pitchFamily="18" charset="0"/>
                          <a:cs typeface="Times New Roman" panose="02020603050405020304" pitchFamily="18" charset="0"/>
                        </a:rPr>
                        <a:t>5 MeV  </a:t>
                      </a:r>
                      <a:r>
                        <a:rPr kumimoji="1" lang="en-US" altLang="ja-JP" sz="1400" u="none" strike="noStrike" cap="none" normalizeH="0" baseline="0" dirty="0">
                          <a:ln>
                            <a:noFill/>
                          </a:ln>
                          <a:solidFill>
                            <a:srgbClr val="FF00FF"/>
                          </a:solidFill>
                          <a:effectLst/>
                          <a:latin typeface="Times New Roman" panose="02020603050405020304" pitchFamily="18" charset="0"/>
                          <a:cs typeface="Times New Roman" panose="02020603050405020304" pitchFamily="18" charset="0"/>
                          <a:sym typeface="Wingdings" panose="05000000000000000000" pitchFamily="2" charset="2"/>
                        </a:rPr>
                        <a:t>2.9MeV</a:t>
                      </a:r>
                      <a:endParaRPr kumimoji="1" lang="en-US" altLang="ja-JP" sz="1400" b="0" i="0" u="none" strike="noStrike" cap="none" normalizeH="0" baseline="0" dirty="0">
                        <a:ln>
                          <a:noFill/>
                        </a:ln>
                        <a:solidFill>
                          <a:srgbClr val="FF00FF"/>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5182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u="none" strike="noStrike" kern="1200" cap="none" normalizeH="0" baseline="0" dirty="0">
                          <a:ln>
                            <a:noFill/>
                          </a:ln>
                          <a:effectLst/>
                          <a:latin typeface="Times New Roman" panose="02020603050405020304" pitchFamily="18" charset="0"/>
                          <a:cs typeface="Times New Roman" panose="02020603050405020304" pitchFamily="18" charset="0"/>
                        </a:rPr>
                        <a:t>Beam current</a:t>
                      </a:r>
                      <a:endParaRPr kumimoji="1" lang="en-US" altLang="ja-JP" sz="1400" b="0" i="0" u="none" strike="noStrike" kern="1200"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10 mA (initial goal)</a:t>
                      </a:r>
                    </a:p>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Times New Roman" panose="02020603050405020304" pitchFamily="18" charset="0"/>
                          <a:cs typeface="Times New Roman" panose="02020603050405020304" pitchFamily="18" charset="0"/>
                        </a:rPr>
                        <a:t>100mA (final)</a:t>
                      </a: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0484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u="none" strike="noStrike" kern="1200" cap="none" normalizeH="0" baseline="0" dirty="0">
                          <a:ln>
                            <a:noFill/>
                          </a:ln>
                          <a:effectLst/>
                          <a:latin typeface="Times New Roman" panose="02020603050405020304" pitchFamily="18" charset="0"/>
                          <a:cs typeface="Times New Roman" panose="02020603050405020304" pitchFamily="18" charset="0"/>
                          <a:sym typeface="Symbol" panose="05050102010706020507" pitchFamily="18" charset="2"/>
                        </a:rPr>
                        <a:t>Normalized emittance</a:t>
                      </a:r>
                      <a:endParaRPr kumimoji="1" lang="en-US" altLang="ja-JP" sz="1400" b="0" i="0" u="none" strike="noStrike" kern="1200"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0.1 ‒ 1</a:t>
                      </a:r>
                      <a:r>
                        <a:rPr kumimoji="1" lang="ja-JP" altLang="en-US" sz="140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 </a:t>
                      </a:r>
                      <a:r>
                        <a:rPr kumimoji="1" lang="en-US" altLang="ja-JP" sz="1400" u="none" strike="noStrike" cap="none" normalizeH="0" baseline="0" dirty="0" err="1">
                          <a:ln>
                            <a:noFill/>
                          </a:ln>
                          <a:solidFill>
                            <a:srgbClr val="FF0000"/>
                          </a:solidFill>
                          <a:effectLst/>
                          <a:latin typeface="Times New Roman" panose="02020603050405020304" pitchFamily="18" charset="0"/>
                          <a:cs typeface="Times New Roman" panose="02020603050405020304" pitchFamily="18" charset="0"/>
                        </a:rPr>
                        <a:t>mm</a:t>
                      </a:r>
                      <a:r>
                        <a:rPr kumimoji="1" lang="en-US" altLang="ja-JP" sz="1400" u="none" strike="noStrike" cap="none" normalizeH="0" baseline="0" dirty="0" err="1">
                          <a:ln>
                            <a:noFill/>
                          </a:ln>
                          <a:solidFill>
                            <a:srgbClr val="FF0000"/>
                          </a:solidFill>
                          <a:effectLst/>
                          <a:latin typeface="Times New Roman" panose="02020603050405020304" pitchFamily="18" charset="0"/>
                          <a:cs typeface="Times New Roman" panose="02020603050405020304" pitchFamily="18" charset="0"/>
                          <a:sym typeface="Symbol" panose="05050102010706020507" pitchFamily="18" charset="2"/>
                        </a:rPr>
                        <a:t></a:t>
                      </a:r>
                      <a:r>
                        <a:rPr kumimoji="1" lang="en-US" altLang="ja-JP" sz="1400" u="none" strike="noStrike" cap="none" normalizeH="0" baseline="0" dirty="0" err="1">
                          <a:ln>
                            <a:noFill/>
                          </a:ln>
                          <a:solidFill>
                            <a:srgbClr val="FF0000"/>
                          </a:solidFill>
                          <a:effectLst/>
                          <a:latin typeface="Times New Roman" panose="02020603050405020304" pitchFamily="18" charset="0"/>
                          <a:cs typeface="Times New Roman" panose="02020603050405020304" pitchFamily="18" charset="0"/>
                        </a:rPr>
                        <a:t>mrad</a:t>
                      </a:r>
                      <a:endParaRPr kumimoji="1" lang="en-US" altLang="ja-JP" sz="1400" b="0" i="0" u="none" strike="noStrike" cap="none" normalizeH="0" baseline="0" dirty="0">
                        <a:ln>
                          <a:noFill/>
                        </a:ln>
                        <a:solidFill>
                          <a:srgbClr val="FF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5182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b="0" i="0" u="none" strike="noStrike" kern="1200"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rPr>
                        <a:t>Bunch length</a:t>
                      </a:r>
                    </a:p>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b="0" i="0" u="none" strike="noStrike" kern="1200"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rPr>
                        <a:t>(bunch compressed)</a:t>
                      </a:r>
                    </a:p>
                  </a:txBody>
                  <a:tcPr marL="91445" marR="91445" marT="45722" marB="45722" horzOverflow="overflow">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b="0" i="0" u="none" strike="noStrike" cap="none" normalizeH="0" baseline="0" dirty="0">
                          <a:ln>
                            <a:noFill/>
                          </a:ln>
                          <a:solidFill>
                            <a:srgbClr val="FF0000"/>
                          </a:solidFill>
                          <a:effectLst/>
                          <a:latin typeface="Times New Roman" panose="02020603050405020304" pitchFamily="18" charset="0"/>
                          <a:ea typeface="ＭＳ Ｐゴシック" panose="020B0600070205080204" pitchFamily="50" charset="-128"/>
                          <a:cs typeface="Times New Roman" panose="02020603050405020304" pitchFamily="18" charset="0"/>
                        </a:rPr>
                        <a:t>1-3ps (usual)</a:t>
                      </a:r>
                    </a:p>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b="0" i="0" u="none" strike="noStrike"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rPr>
                        <a:t>100fs (short bunch)</a:t>
                      </a:r>
                    </a:p>
                  </a:txBody>
                  <a:tcPr marL="91445" marR="91445" marT="45722" marB="45722" horzOverflow="overflow">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32" name="テキスト ボックス 40"/>
          <p:cNvSpPr txBox="1">
            <a:spLocks noChangeArrowheads="1"/>
          </p:cNvSpPr>
          <p:nvPr/>
        </p:nvSpPr>
        <p:spPr bwMode="auto">
          <a:xfrm>
            <a:off x="8920956" y="4243360"/>
            <a:ext cx="268214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400" dirty="0">
                <a:latin typeface="Arial" panose="020B0604020202020204" pitchFamily="34" charset="0"/>
              </a:rPr>
              <a:t>Design parameters of the </a:t>
            </a:r>
            <a:r>
              <a:rPr lang="en-US" altLang="ja-JP" sz="1400" dirty="0" err="1">
                <a:latin typeface="Arial" panose="020B0604020202020204" pitchFamily="34" charset="0"/>
              </a:rPr>
              <a:t>cERL</a:t>
            </a:r>
            <a:endParaRPr lang="ja-JP" altLang="en-US" sz="1400" dirty="0">
              <a:latin typeface="Arial" panose="020B0604020202020204" pitchFamily="34" charset="0"/>
            </a:endParaRPr>
          </a:p>
        </p:txBody>
      </p:sp>
      <p:pic>
        <p:nvPicPr>
          <p:cNvPr id="33" name="図 32"/>
          <p:cNvPicPr>
            <a:picLocks noChangeAspect="1"/>
          </p:cNvPicPr>
          <p:nvPr/>
        </p:nvPicPr>
        <p:blipFill rotWithShape="1">
          <a:blip r:embed="rId6" cstate="print">
            <a:extLst>
              <a:ext uri="{28A0092B-C50C-407E-A947-70E740481C1C}">
                <a14:useLocalDpi xmlns:a14="http://schemas.microsoft.com/office/drawing/2010/main" val="0"/>
              </a:ext>
            </a:extLst>
          </a:blip>
          <a:srcRect l="30109" t="3150" r="29805" b="-1236"/>
          <a:stretch/>
        </p:blipFill>
        <p:spPr>
          <a:xfrm>
            <a:off x="1019571" y="5332119"/>
            <a:ext cx="895249" cy="1430090"/>
          </a:xfrm>
          <a:prstGeom prst="rect">
            <a:avLst/>
          </a:prstGeom>
        </p:spPr>
      </p:pic>
      <p:cxnSp>
        <p:nvCxnSpPr>
          <p:cNvPr id="34" name="直線矢印コネクタ 33"/>
          <p:cNvCxnSpPr/>
          <p:nvPr/>
        </p:nvCxnSpPr>
        <p:spPr>
          <a:xfrm flipV="1">
            <a:off x="11790214" y="4243360"/>
            <a:ext cx="0" cy="369355"/>
          </a:xfrm>
          <a:prstGeom prst="straightConnector1">
            <a:avLst/>
          </a:prstGeom>
          <a:ln>
            <a:solidFill>
              <a:srgbClr val="0000FF"/>
            </a:solidFill>
            <a:tailEnd type="arrow"/>
          </a:ln>
        </p:spPr>
        <p:style>
          <a:lnRef idx="1">
            <a:schemeClr val="accent1"/>
          </a:lnRef>
          <a:fillRef idx="0">
            <a:schemeClr val="accent1"/>
          </a:fillRef>
          <a:effectRef idx="0">
            <a:schemeClr val="accent1"/>
          </a:effectRef>
          <a:fontRef idx="minor">
            <a:schemeClr val="tx1"/>
          </a:fontRef>
        </p:style>
      </p:cxnSp>
      <p:sp>
        <p:nvSpPr>
          <p:cNvPr id="35" name="正方形/長方形 34"/>
          <p:cNvSpPr/>
          <p:nvPr/>
        </p:nvSpPr>
        <p:spPr>
          <a:xfrm>
            <a:off x="11062934" y="3967743"/>
            <a:ext cx="1063112" cy="338554"/>
          </a:xfrm>
          <a:prstGeom prst="rect">
            <a:avLst/>
          </a:prstGeom>
        </p:spPr>
        <p:txBody>
          <a:bodyPr wrap="none">
            <a:spAutoFit/>
          </a:bodyPr>
          <a:lstStyle/>
          <a:p>
            <a:r>
              <a:rPr lang="en-US" altLang="ja-JP" sz="1600" dirty="0">
                <a:solidFill>
                  <a:srgbClr val="0000FF"/>
                </a:solidFill>
              </a:rPr>
              <a:t>17.7 MeV</a:t>
            </a:r>
          </a:p>
        </p:txBody>
      </p:sp>
      <p:sp>
        <p:nvSpPr>
          <p:cNvPr id="30" name="テキスト ボックス 29">
            <a:extLst>
              <a:ext uri="{FF2B5EF4-FFF2-40B4-BE49-F238E27FC236}">
                <a16:creationId xmlns:a16="http://schemas.microsoft.com/office/drawing/2014/main" id="{07CC382E-D1C8-7FF4-8284-D614BB19670F}"/>
              </a:ext>
            </a:extLst>
          </p:cNvPr>
          <p:cNvSpPr txBox="1"/>
          <p:nvPr/>
        </p:nvSpPr>
        <p:spPr>
          <a:xfrm>
            <a:off x="2435379" y="6472017"/>
            <a:ext cx="5147563" cy="369332"/>
          </a:xfrm>
          <a:prstGeom prst="rect">
            <a:avLst/>
          </a:prstGeom>
          <a:solidFill>
            <a:srgbClr val="FFFF00"/>
          </a:solidFill>
        </p:spPr>
        <p:txBody>
          <a:bodyPr wrap="none" rtlCol="0">
            <a:spAutoFit/>
          </a:bodyPr>
          <a:lstStyle/>
          <a:p>
            <a:r>
              <a:rPr kumimoji="1" lang="en-US" altLang="ja-JP" dirty="0">
                <a:solidFill>
                  <a:srgbClr val="FF0000"/>
                </a:solidFill>
              </a:rPr>
              <a:t>500kV DC Gun</a:t>
            </a:r>
            <a:r>
              <a:rPr lang="ja-JP" altLang="en-US" dirty="0">
                <a:solidFill>
                  <a:srgbClr val="FF0000"/>
                </a:solidFill>
              </a:rPr>
              <a:t> </a:t>
            </a:r>
            <a:r>
              <a:rPr lang="en-US" altLang="ja-JP" dirty="0">
                <a:solidFill>
                  <a:srgbClr val="FF0000"/>
                </a:solidFill>
              </a:rPr>
              <a:t>(highest DC voltage in the world)</a:t>
            </a:r>
            <a:endParaRPr kumimoji="1" lang="ja-JP" altLang="en-US" dirty="0">
              <a:solidFill>
                <a:srgbClr val="FF0000"/>
              </a:solidFill>
            </a:endParaRPr>
          </a:p>
        </p:txBody>
      </p:sp>
      <p:sp>
        <p:nvSpPr>
          <p:cNvPr id="37" name="テキスト ボックス 7">
            <a:extLst>
              <a:ext uri="{FF2B5EF4-FFF2-40B4-BE49-F238E27FC236}">
                <a16:creationId xmlns:a16="http://schemas.microsoft.com/office/drawing/2014/main" id="{84CA23F6-BFA2-957C-C6D5-34B5F5BE6CA7}"/>
              </a:ext>
            </a:extLst>
          </p:cNvPr>
          <p:cNvSpPr txBox="1">
            <a:spLocks noChangeArrowheads="1"/>
          </p:cNvSpPr>
          <p:nvPr/>
        </p:nvSpPr>
        <p:spPr bwMode="auto">
          <a:xfrm>
            <a:off x="5307964" y="4381859"/>
            <a:ext cx="1576072" cy="338554"/>
          </a:xfrm>
          <a:prstGeom prst="rect">
            <a:avLst/>
          </a:prstGeom>
          <a:solidFill>
            <a:srgbClr val="FFFF00"/>
          </a:solidFill>
          <a:ln>
            <a:noFill/>
          </a:ln>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600" dirty="0">
                <a:solidFill>
                  <a:srgbClr val="FF0000"/>
                </a:solidFill>
                <a:latin typeface="Arial" panose="020B0604020202020204" pitchFamily="34" charset="0"/>
              </a:rPr>
              <a:t>Injector  LINAC</a:t>
            </a:r>
            <a:endParaRPr lang="ja-JP" altLang="en-US" sz="1600" dirty="0">
              <a:solidFill>
                <a:srgbClr val="FF0000"/>
              </a:solidFill>
              <a:latin typeface="Arial" panose="020B0604020202020204" pitchFamily="34" charset="0"/>
            </a:endParaRPr>
          </a:p>
        </p:txBody>
      </p:sp>
      <p:sp>
        <p:nvSpPr>
          <p:cNvPr id="39" name="テキスト ボックス 8">
            <a:extLst>
              <a:ext uri="{FF2B5EF4-FFF2-40B4-BE49-F238E27FC236}">
                <a16:creationId xmlns:a16="http://schemas.microsoft.com/office/drawing/2014/main" id="{AB003A0E-2099-0626-78D4-AF5289498767}"/>
              </a:ext>
            </a:extLst>
          </p:cNvPr>
          <p:cNvSpPr txBox="1">
            <a:spLocks noChangeArrowheads="1"/>
          </p:cNvSpPr>
          <p:nvPr/>
        </p:nvSpPr>
        <p:spPr bwMode="auto">
          <a:xfrm>
            <a:off x="6986073" y="3534844"/>
            <a:ext cx="1289135" cy="338554"/>
          </a:xfrm>
          <a:prstGeom prst="rect">
            <a:avLst/>
          </a:prstGeom>
          <a:solidFill>
            <a:srgbClr val="FFFF00"/>
          </a:solidFill>
          <a:ln>
            <a:noFill/>
          </a:ln>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600" dirty="0">
                <a:solidFill>
                  <a:srgbClr val="FF0000"/>
                </a:solidFill>
                <a:latin typeface="Arial" panose="020B0604020202020204" pitchFamily="34" charset="0"/>
              </a:rPr>
              <a:t>Main LINAC</a:t>
            </a:r>
            <a:endParaRPr lang="ja-JP" altLang="en-US" sz="1600" dirty="0">
              <a:solidFill>
                <a:srgbClr val="FF0000"/>
              </a:solidFill>
              <a:latin typeface="Arial" panose="020B0604020202020204" pitchFamily="34" charset="0"/>
            </a:endParaRPr>
          </a:p>
        </p:txBody>
      </p:sp>
      <p:sp>
        <p:nvSpPr>
          <p:cNvPr id="38" name="テキスト ボックス 37">
            <a:extLst>
              <a:ext uri="{FF2B5EF4-FFF2-40B4-BE49-F238E27FC236}">
                <a16:creationId xmlns:a16="http://schemas.microsoft.com/office/drawing/2014/main" id="{7047C8F2-41D4-0FFD-3B7E-0CBDB618485F}"/>
              </a:ext>
            </a:extLst>
          </p:cNvPr>
          <p:cNvSpPr txBox="1"/>
          <p:nvPr/>
        </p:nvSpPr>
        <p:spPr>
          <a:xfrm>
            <a:off x="1464734" y="2132856"/>
            <a:ext cx="9544729" cy="400110"/>
          </a:xfrm>
          <a:prstGeom prst="rect">
            <a:avLst/>
          </a:prstGeom>
          <a:noFill/>
        </p:spPr>
        <p:txBody>
          <a:bodyPr wrap="none" rtlCol="0">
            <a:spAutoFit/>
          </a:bodyPr>
          <a:lstStyle/>
          <a:p>
            <a:r>
              <a:rPr kumimoji="1" lang="en-US" altLang="ja-JP" sz="2000" dirty="0">
                <a:latin typeface="Arial" panose="020B0604020202020204" pitchFamily="34" charset="0"/>
                <a:cs typeface="Arial" panose="020B0604020202020204" pitchFamily="34" charset="0"/>
              </a:rPr>
              <a:t>Now </a:t>
            </a:r>
            <a:r>
              <a:rPr kumimoji="1" lang="en-US" altLang="ja-JP" sz="2000" dirty="0" err="1">
                <a:latin typeface="Arial" panose="020B0604020202020204" pitchFamily="34" charset="0"/>
                <a:cs typeface="Arial" panose="020B0604020202020204" pitchFamily="34" charset="0"/>
              </a:rPr>
              <a:t>cERL</a:t>
            </a:r>
            <a:r>
              <a:rPr kumimoji="1" lang="en-US" altLang="ja-JP" sz="2000" dirty="0">
                <a:latin typeface="Arial" panose="020B0604020202020204" pitchFamily="34" charset="0"/>
                <a:cs typeface="Arial" panose="020B0604020202020204" pitchFamily="34" charset="0"/>
              </a:rPr>
              <a:t> was used for </a:t>
            </a:r>
            <a:r>
              <a:rPr kumimoji="1" lang="en-US" altLang="ja-JP" sz="2000" b="1" u="sng" dirty="0">
                <a:latin typeface="Arial" panose="020B0604020202020204" pitchFamily="34" charset="0"/>
                <a:cs typeface="Arial" panose="020B0604020202020204" pitchFamily="34" charset="0"/>
              </a:rPr>
              <a:t>industrial application </a:t>
            </a:r>
            <a:r>
              <a:rPr kumimoji="1" lang="en-US" altLang="ja-JP" sz="2000" dirty="0">
                <a:latin typeface="Arial" panose="020B0604020202020204" pitchFamily="34" charset="0"/>
                <a:cs typeface="Arial" panose="020B0604020202020204" pitchFamily="34" charset="0"/>
              </a:rPr>
              <a:t>by using stable high current beam.</a:t>
            </a:r>
            <a:endParaRPr kumimoji="1" lang="ja-JP" altLang="en-US" sz="2000" dirty="0">
              <a:latin typeface="Arial" panose="020B0604020202020204" pitchFamily="34" charset="0"/>
              <a:cs typeface="Arial" panose="020B0604020202020204" pitchFamily="34" charset="0"/>
            </a:endParaRPr>
          </a:p>
        </p:txBody>
      </p:sp>
      <p:sp>
        <p:nvSpPr>
          <p:cNvPr id="42" name="矢印: 下 41">
            <a:extLst>
              <a:ext uri="{FF2B5EF4-FFF2-40B4-BE49-F238E27FC236}">
                <a16:creationId xmlns:a16="http://schemas.microsoft.com/office/drawing/2014/main" id="{D7F73A39-1E9B-ECF0-7822-A3B6EAA9A0F0}"/>
              </a:ext>
            </a:extLst>
          </p:cNvPr>
          <p:cNvSpPr/>
          <p:nvPr/>
        </p:nvSpPr>
        <p:spPr>
          <a:xfrm>
            <a:off x="5977793" y="2058925"/>
            <a:ext cx="471637" cy="1772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4" name="図 3">
            <a:extLst>
              <a:ext uri="{FF2B5EF4-FFF2-40B4-BE49-F238E27FC236}">
                <a16:creationId xmlns:a16="http://schemas.microsoft.com/office/drawing/2014/main" id="{F8124A67-7423-D802-8EB7-40FD3E62FDC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9825" y="4264757"/>
            <a:ext cx="1746866" cy="1007229"/>
          </a:xfrm>
          <a:prstGeom prst="rect">
            <a:avLst/>
          </a:prstGeom>
        </p:spPr>
      </p:pic>
      <p:sp>
        <p:nvSpPr>
          <p:cNvPr id="9" name="テキスト ボックス 8">
            <a:extLst>
              <a:ext uri="{FF2B5EF4-FFF2-40B4-BE49-F238E27FC236}">
                <a16:creationId xmlns:a16="http://schemas.microsoft.com/office/drawing/2014/main" id="{E6DAE0FC-A14D-F743-A868-DDB838A7F2CD}"/>
              </a:ext>
            </a:extLst>
          </p:cNvPr>
          <p:cNvSpPr txBox="1"/>
          <p:nvPr/>
        </p:nvSpPr>
        <p:spPr>
          <a:xfrm>
            <a:off x="202369" y="3909991"/>
            <a:ext cx="1133644" cy="369332"/>
          </a:xfrm>
          <a:prstGeom prst="rect">
            <a:avLst/>
          </a:prstGeom>
          <a:noFill/>
        </p:spPr>
        <p:txBody>
          <a:bodyPr wrap="none" rtlCol="0">
            <a:spAutoFit/>
          </a:bodyPr>
          <a:lstStyle/>
          <a:p>
            <a:r>
              <a:rPr kumimoji="1" lang="en-US" altLang="ja-JP"/>
              <a:t>CW laser</a:t>
            </a:r>
            <a:endParaRPr kumimoji="1" lang="ja-JP" altLang="en-US" dirty="0"/>
          </a:p>
        </p:txBody>
      </p:sp>
      <p:pic>
        <p:nvPicPr>
          <p:cNvPr id="3" name="Picture 3">
            <a:extLst>
              <a:ext uri="{FF2B5EF4-FFF2-40B4-BE49-F238E27FC236}">
                <a16:creationId xmlns:a16="http://schemas.microsoft.com/office/drawing/2014/main" id="{9BEEF721-9A3D-EF6D-04C0-63BCCA7B056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070634" y="3360406"/>
            <a:ext cx="1530377" cy="869802"/>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36" name="テキスト ボックス 35">
            <a:extLst>
              <a:ext uri="{FF2B5EF4-FFF2-40B4-BE49-F238E27FC236}">
                <a16:creationId xmlns:a16="http://schemas.microsoft.com/office/drawing/2014/main" id="{3DE5F59B-656C-96C5-2273-2043819F27C6}"/>
              </a:ext>
            </a:extLst>
          </p:cNvPr>
          <p:cNvSpPr txBox="1"/>
          <p:nvPr/>
        </p:nvSpPr>
        <p:spPr>
          <a:xfrm>
            <a:off x="10371113" y="860412"/>
            <a:ext cx="1820887" cy="1077218"/>
          </a:xfrm>
          <a:prstGeom prst="rect">
            <a:avLst/>
          </a:prstGeom>
          <a:noFill/>
        </p:spPr>
        <p:txBody>
          <a:bodyPr wrap="square" rtlCol="0">
            <a:spAutoFit/>
          </a:bodyPr>
          <a:lstStyle/>
          <a:p>
            <a:r>
              <a:rPr kumimoji="1" lang="en-US" altLang="ja-JP" sz="1600" dirty="0">
                <a:latin typeface="Arial" panose="020B0604020202020204" pitchFamily="34" charset="0"/>
                <a:cs typeface="Arial" panose="020B0604020202020204" pitchFamily="34" charset="0"/>
              </a:rPr>
              <a:t>These activities were done by </a:t>
            </a:r>
          </a:p>
          <a:p>
            <a:r>
              <a:rPr kumimoji="1" lang="en-US" altLang="ja-JP" sz="1600" dirty="0" err="1">
                <a:latin typeface="Arial" panose="020B0604020202020204" pitchFamily="34" charset="0"/>
                <a:cs typeface="Arial" panose="020B0604020202020204" pitchFamily="34" charset="0"/>
              </a:rPr>
              <a:t>iCASA</a:t>
            </a:r>
            <a:r>
              <a:rPr kumimoji="1" lang="en-US" altLang="ja-JP" sz="1600" dirty="0">
                <a:latin typeface="Arial" panose="020B0604020202020204" pitchFamily="34" charset="0"/>
                <a:cs typeface="Arial" panose="020B0604020202020204" pitchFamily="34" charset="0"/>
              </a:rPr>
              <a:t> (previous CASA) from 2018.</a:t>
            </a:r>
            <a:endParaRPr kumimoji="1" lang="ja-JP" altLang="en-US" sz="1600" dirty="0">
              <a:latin typeface="Arial" panose="020B0604020202020204" pitchFamily="34" charset="0"/>
              <a:cs typeface="Arial" panose="020B0604020202020204" pitchFamily="34" charset="0"/>
            </a:endParaRPr>
          </a:p>
        </p:txBody>
      </p:sp>
      <p:cxnSp>
        <p:nvCxnSpPr>
          <p:cNvPr id="41" name="直線矢印コネクタ 40">
            <a:extLst>
              <a:ext uri="{FF2B5EF4-FFF2-40B4-BE49-F238E27FC236}">
                <a16:creationId xmlns:a16="http://schemas.microsoft.com/office/drawing/2014/main" id="{0369DF3F-079F-DF89-C5AF-A16ADAC686FD}"/>
              </a:ext>
            </a:extLst>
          </p:cNvPr>
          <p:cNvCxnSpPr/>
          <p:nvPr/>
        </p:nvCxnSpPr>
        <p:spPr>
          <a:xfrm flipV="1">
            <a:off x="10601011" y="1993432"/>
            <a:ext cx="337499" cy="189040"/>
          </a:xfrm>
          <a:prstGeom prst="straightConnector1">
            <a:avLst/>
          </a:prstGeom>
          <a:ln>
            <a:solidFill>
              <a:schemeClr val="tx1"/>
            </a:solidFill>
            <a:headEnd type="none"/>
            <a:tailEnd type="triangle"/>
          </a:ln>
        </p:spPr>
        <p:style>
          <a:lnRef idx="3">
            <a:schemeClr val="accent2"/>
          </a:lnRef>
          <a:fillRef idx="0">
            <a:schemeClr val="accent2"/>
          </a:fillRef>
          <a:effectRef idx="2">
            <a:schemeClr val="accent2"/>
          </a:effectRef>
          <a:fontRef idx="minor">
            <a:schemeClr val="tx1"/>
          </a:fontRef>
        </p:style>
      </p:cxnSp>
      <p:cxnSp>
        <p:nvCxnSpPr>
          <p:cNvPr id="43" name="直線矢印コネクタ 42">
            <a:extLst>
              <a:ext uri="{FF2B5EF4-FFF2-40B4-BE49-F238E27FC236}">
                <a16:creationId xmlns:a16="http://schemas.microsoft.com/office/drawing/2014/main" id="{D5E47C08-6820-3AC5-3F82-AB3B91D3C806}"/>
              </a:ext>
            </a:extLst>
          </p:cNvPr>
          <p:cNvCxnSpPr>
            <a:cxnSpLocks/>
          </p:cNvCxnSpPr>
          <p:nvPr/>
        </p:nvCxnSpPr>
        <p:spPr>
          <a:xfrm flipH="1">
            <a:off x="8305693" y="3868856"/>
            <a:ext cx="640237" cy="268164"/>
          </a:xfrm>
          <a:prstGeom prst="straightConnector1">
            <a:avLst/>
          </a:prstGeom>
          <a:ln>
            <a:solidFill>
              <a:schemeClr val="tx1"/>
            </a:solidFill>
            <a:headEnd type="none"/>
            <a:tailEnd type="triangle"/>
          </a:ln>
        </p:spPr>
        <p:style>
          <a:lnRef idx="3">
            <a:schemeClr val="accent2"/>
          </a:lnRef>
          <a:fillRef idx="0">
            <a:schemeClr val="accent2"/>
          </a:fillRef>
          <a:effectRef idx="2">
            <a:schemeClr val="accent2"/>
          </a:effectRef>
          <a:fontRef idx="minor">
            <a:schemeClr val="tx1"/>
          </a:fontRef>
        </p:style>
      </p:cxnSp>
      <p:cxnSp>
        <p:nvCxnSpPr>
          <p:cNvPr id="46" name="直線矢印コネクタ 45">
            <a:extLst>
              <a:ext uri="{FF2B5EF4-FFF2-40B4-BE49-F238E27FC236}">
                <a16:creationId xmlns:a16="http://schemas.microsoft.com/office/drawing/2014/main" id="{3A5405B6-C82E-7D48-F80E-EC777964ABDA}"/>
              </a:ext>
            </a:extLst>
          </p:cNvPr>
          <p:cNvCxnSpPr>
            <a:cxnSpLocks/>
          </p:cNvCxnSpPr>
          <p:nvPr/>
        </p:nvCxnSpPr>
        <p:spPr>
          <a:xfrm flipH="1">
            <a:off x="7838646" y="2895595"/>
            <a:ext cx="598371" cy="15679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7" name="テキスト ボックス 46">
            <a:extLst>
              <a:ext uri="{FF2B5EF4-FFF2-40B4-BE49-F238E27FC236}">
                <a16:creationId xmlns:a16="http://schemas.microsoft.com/office/drawing/2014/main" id="{3B1D7CDE-B57E-33E3-E275-19296792BC94}"/>
              </a:ext>
            </a:extLst>
          </p:cNvPr>
          <p:cNvSpPr txBox="1"/>
          <p:nvPr/>
        </p:nvSpPr>
        <p:spPr>
          <a:xfrm>
            <a:off x="7512371" y="2565290"/>
            <a:ext cx="4570482" cy="369332"/>
          </a:xfrm>
          <a:prstGeom prst="rect">
            <a:avLst/>
          </a:prstGeom>
          <a:noFill/>
        </p:spPr>
        <p:txBody>
          <a:bodyPr wrap="none" rtlCol="0">
            <a:spAutoFit/>
          </a:bodyPr>
          <a:lstStyle/>
          <a:p>
            <a:r>
              <a:rPr lang="en-US" altLang="ja-JP" dirty="0">
                <a:solidFill>
                  <a:srgbClr val="FF0000"/>
                </a:solidFill>
              </a:rPr>
              <a:t>Irradiation beam line with CW beam (2019)</a:t>
            </a:r>
            <a:endParaRPr kumimoji="1" lang="ja-JP" altLang="en-US" dirty="0">
              <a:solidFill>
                <a:srgbClr val="FF0000"/>
              </a:solidFill>
            </a:endParaRPr>
          </a:p>
        </p:txBody>
      </p:sp>
      <p:cxnSp>
        <p:nvCxnSpPr>
          <p:cNvPr id="49" name="直線矢印コネクタ 48">
            <a:extLst>
              <a:ext uri="{FF2B5EF4-FFF2-40B4-BE49-F238E27FC236}">
                <a16:creationId xmlns:a16="http://schemas.microsoft.com/office/drawing/2014/main" id="{F932EF46-5140-1F9A-3107-C6C139E2B22B}"/>
              </a:ext>
            </a:extLst>
          </p:cNvPr>
          <p:cNvCxnSpPr>
            <a:cxnSpLocks/>
          </p:cNvCxnSpPr>
          <p:nvPr/>
        </p:nvCxnSpPr>
        <p:spPr>
          <a:xfrm>
            <a:off x="4914700" y="3091018"/>
            <a:ext cx="181765" cy="263675"/>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50" name="テキスト ボックス 49">
            <a:extLst>
              <a:ext uri="{FF2B5EF4-FFF2-40B4-BE49-F238E27FC236}">
                <a16:creationId xmlns:a16="http://schemas.microsoft.com/office/drawing/2014/main" id="{2463E55F-24A5-3EDE-43F9-556B7DF05E3D}"/>
              </a:ext>
            </a:extLst>
          </p:cNvPr>
          <p:cNvSpPr txBox="1"/>
          <p:nvPr/>
        </p:nvSpPr>
        <p:spPr>
          <a:xfrm>
            <a:off x="4081586" y="2456633"/>
            <a:ext cx="1805835" cy="646331"/>
          </a:xfrm>
          <a:prstGeom prst="rect">
            <a:avLst/>
          </a:prstGeom>
          <a:noFill/>
        </p:spPr>
        <p:txBody>
          <a:bodyPr wrap="square" rtlCol="0">
            <a:spAutoFit/>
          </a:bodyPr>
          <a:lstStyle/>
          <a:p>
            <a:r>
              <a:rPr lang="en-US" altLang="ja-JP" dirty="0">
                <a:solidFill>
                  <a:srgbClr val="00B050"/>
                </a:solidFill>
              </a:rPr>
              <a:t>THz “test beam line” (2020)</a:t>
            </a:r>
            <a:endParaRPr kumimoji="1" lang="ja-JP" altLang="en-US" dirty="0">
              <a:solidFill>
                <a:srgbClr val="00B050"/>
              </a:solidFill>
            </a:endParaRPr>
          </a:p>
        </p:txBody>
      </p:sp>
      <p:cxnSp>
        <p:nvCxnSpPr>
          <p:cNvPr id="52" name="直線矢印コネクタ 51">
            <a:extLst>
              <a:ext uri="{FF2B5EF4-FFF2-40B4-BE49-F238E27FC236}">
                <a16:creationId xmlns:a16="http://schemas.microsoft.com/office/drawing/2014/main" id="{A2F5E25B-E501-8B77-8C55-618BB05AA807}"/>
              </a:ext>
            </a:extLst>
          </p:cNvPr>
          <p:cNvCxnSpPr>
            <a:cxnSpLocks/>
          </p:cNvCxnSpPr>
          <p:nvPr/>
        </p:nvCxnSpPr>
        <p:spPr>
          <a:xfrm>
            <a:off x="3896681" y="3200401"/>
            <a:ext cx="422855" cy="411200"/>
          </a:xfrm>
          <a:prstGeom prst="straightConnector1">
            <a:avLst/>
          </a:prstGeom>
          <a:ln>
            <a:solidFill>
              <a:srgbClr val="3333FF"/>
            </a:solidFill>
            <a:tailEnd type="triangle"/>
          </a:ln>
        </p:spPr>
        <p:style>
          <a:lnRef idx="1">
            <a:schemeClr val="accent1"/>
          </a:lnRef>
          <a:fillRef idx="0">
            <a:schemeClr val="accent1"/>
          </a:fillRef>
          <a:effectRef idx="0">
            <a:schemeClr val="accent1"/>
          </a:effectRef>
          <a:fontRef idx="minor">
            <a:schemeClr val="tx1"/>
          </a:fontRef>
        </p:style>
      </p:cxnSp>
      <p:sp>
        <p:nvSpPr>
          <p:cNvPr id="53" name="テキスト ボックス 52">
            <a:extLst>
              <a:ext uri="{FF2B5EF4-FFF2-40B4-BE49-F238E27FC236}">
                <a16:creationId xmlns:a16="http://schemas.microsoft.com/office/drawing/2014/main" id="{02B0ADCB-D7BD-5CE4-2911-8B4AAD090D5C}"/>
              </a:ext>
            </a:extLst>
          </p:cNvPr>
          <p:cNvSpPr txBox="1"/>
          <p:nvPr/>
        </p:nvSpPr>
        <p:spPr>
          <a:xfrm>
            <a:off x="2459357" y="2567798"/>
            <a:ext cx="1817955" cy="646331"/>
          </a:xfrm>
          <a:prstGeom prst="rect">
            <a:avLst/>
          </a:prstGeom>
          <a:noFill/>
        </p:spPr>
        <p:txBody>
          <a:bodyPr wrap="square" rtlCol="0">
            <a:spAutoFit/>
          </a:bodyPr>
          <a:lstStyle/>
          <a:p>
            <a:r>
              <a:rPr lang="en-US" altLang="ja-JP" dirty="0">
                <a:solidFill>
                  <a:srgbClr val="3333FF"/>
                </a:solidFill>
              </a:rPr>
              <a:t>Two undulator for IR-FEL (2020)</a:t>
            </a:r>
            <a:endParaRPr kumimoji="1" lang="ja-JP" altLang="en-US" dirty="0">
              <a:solidFill>
                <a:srgbClr val="3333FF"/>
              </a:solidFill>
            </a:endParaRPr>
          </a:p>
        </p:txBody>
      </p:sp>
      <p:cxnSp>
        <p:nvCxnSpPr>
          <p:cNvPr id="57" name="直線矢印コネクタ 56">
            <a:extLst>
              <a:ext uri="{FF2B5EF4-FFF2-40B4-BE49-F238E27FC236}">
                <a16:creationId xmlns:a16="http://schemas.microsoft.com/office/drawing/2014/main" id="{EEEC1E1D-6D9E-78F1-0709-5988C597D55E}"/>
              </a:ext>
            </a:extLst>
          </p:cNvPr>
          <p:cNvCxnSpPr>
            <a:cxnSpLocks/>
          </p:cNvCxnSpPr>
          <p:nvPr/>
        </p:nvCxnSpPr>
        <p:spPr>
          <a:xfrm>
            <a:off x="3305176" y="3146632"/>
            <a:ext cx="390769" cy="625549"/>
          </a:xfrm>
          <a:prstGeom prst="straightConnector1">
            <a:avLst/>
          </a:prstGeom>
          <a:ln>
            <a:solidFill>
              <a:srgbClr val="3333FF"/>
            </a:solidFill>
            <a:tailEnd type="triangle"/>
          </a:ln>
        </p:spPr>
        <p:style>
          <a:lnRef idx="1">
            <a:schemeClr val="accent1"/>
          </a:lnRef>
          <a:fillRef idx="0">
            <a:schemeClr val="accent1"/>
          </a:fillRef>
          <a:effectRef idx="0">
            <a:schemeClr val="accent1"/>
          </a:effectRef>
          <a:fontRef idx="minor">
            <a:schemeClr val="tx1"/>
          </a:fontRef>
        </p:style>
      </p:cxnSp>
      <p:sp>
        <p:nvSpPr>
          <p:cNvPr id="60" name="テキスト ボックス 59">
            <a:extLst>
              <a:ext uri="{FF2B5EF4-FFF2-40B4-BE49-F238E27FC236}">
                <a16:creationId xmlns:a16="http://schemas.microsoft.com/office/drawing/2014/main" id="{6B811AF2-2E69-D8B5-5928-3AA1385BD03F}"/>
              </a:ext>
            </a:extLst>
          </p:cNvPr>
          <p:cNvSpPr txBox="1"/>
          <p:nvPr/>
        </p:nvSpPr>
        <p:spPr>
          <a:xfrm>
            <a:off x="10228262" y="2854600"/>
            <a:ext cx="1662443" cy="307777"/>
          </a:xfrm>
          <a:prstGeom prst="rect">
            <a:avLst/>
          </a:prstGeom>
          <a:noFill/>
        </p:spPr>
        <p:txBody>
          <a:bodyPr wrap="square">
            <a:spAutoFit/>
          </a:bodyPr>
          <a:lstStyle/>
          <a:p>
            <a:r>
              <a:rPr kumimoji="1" lang="en-US" altLang="ja-JP" sz="1400" dirty="0">
                <a:solidFill>
                  <a:srgbClr val="FF0000"/>
                </a:solidFill>
                <a:latin typeface="Arial" panose="020B0604020202020204" pitchFamily="34" charset="0"/>
                <a:ea typeface="メイリオ" panose="020B0604030504040204" pitchFamily="50" charset="-128"/>
                <a:cs typeface="Arial" panose="020B0604020202020204" pitchFamily="34" charset="0"/>
              </a:rPr>
              <a:t>Max 26 MeV 10</a:t>
            </a:r>
            <a:r>
              <a:rPr kumimoji="1" lang="en-US" altLang="ja-JP" sz="1400" dirty="0">
                <a:solidFill>
                  <a:srgbClr val="FF0000"/>
                </a:solidFill>
                <a:latin typeface="Symbol" panose="05050102010706020507" pitchFamily="18" charset="2"/>
                <a:ea typeface="メイリオ" panose="020B0604030504040204" pitchFamily="50" charset="-128"/>
                <a:cs typeface="Arial" panose="020B0604020202020204" pitchFamily="34" charset="0"/>
              </a:rPr>
              <a:t>m</a:t>
            </a:r>
            <a:r>
              <a:rPr kumimoji="1" lang="en-US" altLang="ja-JP" sz="1400" dirty="0">
                <a:solidFill>
                  <a:srgbClr val="FF0000"/>
                </a:solidFill>
                <a:latin typeface="Arial" panose="020B0604020202020204" pitchFamily="34" charset="0"/>
                <a:ea typeface="メイリオ" panose="020B0604030504040204" pitchFamily="50" charset="-128"/>
                <a:cs typeface="Arial" panose="020B0604020202020204" pitchFamily="34" charset="0"/>
              </a:rPr>
              <a:t>A</a:t>
            </a:r>
            <a:endParaRPr kumimoji="1" lang="ja-JP" altLang="en-US" sz="1400" dirty="0">
              <a:solidFill>
                <a:srgbClr val="FF0000"/>
              </a:solidFill>
              <a:latin typeface="Arial" panose="020B0604020202020204" pitchFamily="34" charset="0"/>
              <a:ea typeface="メイリオ" panose="020B0604030504040204" pitchFamily="50" charset="-128"/>
              <a:cs typeface="Arial" panose="020B0604020202020204" pitchFamily="34" charset="0"/>
            </a:endParaRPr>
          </a:p>
        </p:txBody>
      </p:sp>
    </p:spTree>
    <p:extLst>
      <p:ext uri="{BB962C8B-B14F-4D97-AF65-F5344CB8AC3E}">
        <p14:creationId xmlns:p14="http://schemas.microsoft.com/office/powerpoint/2010/main" val="17769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テキスト ボックス 60">
            <a:extLst>
              <a:ext uri="{FF2B5EF4-FFF2-40B4-BE49-F238E27FC236}">
                <a16:creationId xmlns:a16="http://schemas.microsoft.com/office/drawing/2014/main" id="{E226CF9F-2E00-F2E1-551B-47EDECCAF737}"/>
              </a:ext>
            </a:extLst>
          </p:cNvPr>
          <p:cNvSpPr txBox="1"/>
          <p:nvPr/>
        </p:nvSpPr>
        <p:spPr>
          <a:xfrm>
            <a:off x="836098" y="6420622"/>
            <a:ext cx="10753841" cy="461665"/>
          </a:xfrm>
          <a:prstGeom prst="rect">
            <a:avLst/>
          </a:prstGeom>
          <a:solidFill>
            <a:schemeClr val="bg1"/>
          </a:solidFill>
        </p:spPr>
        <p:txBody>
          <a:bodyPr wrap="none" rtlCol="0">
            <a:spAutoFit/>
          </a:bodyPr>
          <a:lstStyle/>
          <a:p>
            <a:r>
              <a:rPr kumimoji="1" lang="en-US" altLang="ja-JP" sz="2400" dirty="0"/>
              <a:t>Now we continue the beam operation under ERL operation with 1mA . </a:t>
            </a:r>
            <a:r>
              <a:rPr kumimoji="1" lang="en-US" altLang="ja-JP" sz="2400" dirty="0">
                <a:sym typeface="Wingdings" panose="05000000000000000000" pitchFamily="2" charset="2"/>
              </a:rPr>
              <a:t> next 10mA</a:t>
            </a:r>
            <a:endParaRPr kumimoji="1" lang="ja-JP" altLang="en-US" sz="2400" dirty="0"/>
          </a:p>
        </p:txBody>
      </p:sp>
      <p:sp>
        <p:nvSpPr>
          <p:cNvPr id="2" name="スライド番号プレースホルダー 3"/>
          <p:cNvSpPr txBox="1">
            <a:spLocks noGrp="1"/>
          </p:cNvSpPr>
          <p:nvPr/>
        </p:nvSpPr>
        <p:spPr bwMode="auto">
          <a:xfrm>
            <a:off x="10591800" y="6595086"/>
            <a:ext cx="1600200" cy="357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Arial" charset="0"/>
                <a:ea typeface="ＭＳ Ｐゴシック" pitchFamily="50" charset="-128"/>
              </a:defRPr>
            </a:lvl1pPr>
            <a:lvl2pPr marL="742950" indent="-285750" eaLnBrk="0" hangingPunct="0">
              <a:spcBef>
                <a:spcPct val="20000"/>
              </a:spcBef>
              <a:buChar char="–"/>
              <a:defRPr kumimoji="1" sz="2800">
                <a:solidFill>
                  <a:schemeClr val="tx1"/>
                </a:solidFill>
                <a:latin typeface="Arial" charset="0"/>
                <a:ea typeface="ＭＳ Ｐゴシック" pitchFamily="50" charset="-128"/>
              </a:defRPr>
            </a:lvl2pPr>
            <a:lvl3pPr marL="1143000" indent="-228600" eaLnBrk="0" hangingPunct="0">
              <a:spcBef>
                <a:spcPct val="20000"/>
              </a:spcBef>
              <a:buChar char="•"/>
              <a:defRPr kumimoji="1" sz="2400">
                <a:solidFill>
                  <a:schemeClr val="tx1"/>
                </a:solidFill>
                <a:latin typeface="Arial" charset="0"/>
                <a:ea typeface="ＭＳ Ｐゴシック" pitchFamily="50" charset="-128"/>
              </a:defRPr>
            </a:lvl3pPr>
            <a:lvl4pPr marL="1600200" indent="-228600" eaLnBrk="0" hangingPunct="0">
              <a:spcBef>
                <a:spcPct val="20000"/>
              </a:spcBef>
              <a:buChar char="–"/>
              <a:defRPr kumimoji="1" sz="2000">
                <a:solidFill>
                  <a:schemeClr val="tx1"/>
                </a:solidFill>
                <a:latin typeface="Arial" charset="0"/>
                <a:ea typeface="ＭＳ Ｐゴシック" pitchFamily="50" charset="-128"/>
              </a:defRPr>
            </a:lvl4pPr>
            <a:lvl5pPr marL="2057400" indent="-228600" eaLnBrk="0" hangingPunct="0">
              <a:spcBef>
                <a:spcPct val="20000"/>
              </a:spcBef>
              <a:buChar char="»"/>
              <a:defRPr kumimoji="1" sz="2000">
                <a:solidFill>
                  <a:schemeClr val="tx1"/>
                </a:solidFill>
                <a:latin typeface="Arial"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9pPr>
          </a:lstStyle>
          <a:p>
            <a:pPr algn="r" eaLnBrk="1" hangingPunct="1">
              <a:spcBef>
                <a:spcPct val="0"/>
              </a:spcBef>
              <a:buNone/>
            </a:pPr>
            <a:fld id="{E6FCC007-7F15-48BF-97DC-0A596EFA41D1}" type="slidenum">
              <a:rPr lang="en-US" altLang="ja-JP" sz="1050">
                <a:solidFill>
                  <a:prstClr val="black"/>
                </a:solidFill>
              </a:rPr>
              <a:pPr algn="r" eaLnBrk="1" hangingPunct="1">
                <a:spcBef>
                  <a:spcPct val="0"/>
                </a:spcBef>
                <a:buNone/>
              </a:pPr>
              <a:t>8</a:t>
            </a:fld>
            <a:endParaRPr lang="en-US" altLang="ja-JP" sz="1050" dirty="0">
              <a:solidFill>
                <a:prstClr val="black"/>
              </a:solidFill>
            </a:endParaRPr>
          </a:p>
        </p:txBody>
      </p:sp>
      <p:graphicFrame>
        <p:nvGraphicFramePr>
          <p:cNvPr id="3" name="Group 228"/>
          <p:cNvGraphicFramePr>
            <a:graphicFrameLocks/>
          </p:cNvGraphicFramePr>
          <p:nvPr>
            <p:extLst>
              <p:ext uri="{D42A27DB-BD31-4B8C-83A1-F6EECF244321}">
                <p14:modId xmlns:p14="http://schemas.microsoft.com/office/powerpoint/2010/main" val="3407563247"/>
              </p:ext>
            </p:extLst>
          </p:nvPr>
        </p:nvGraphicFramePr>
        <p:xfrm>
          <a:off x="200773" y="1456319"/>
          <a:ext cx="11774408" cy="4865171"/>
        </p:xfrm>
        <a:graphic>
          <a:graphicData uri="http://schemas.openxmlformats.org/drawingml/2006/table">
            <a:tbl>
              <a:tblPr/>
              <a:tblGrid>
                <a:gridCol w="654064">
                  <a:extLst>
                    <a:ext uri="{9D8B030D-6E8A-4147-A177-3AD203B41FA5}">
                      <a16:colId xmlns:a16="http://schemas.microsoft.com/office/drawing/2014/main" val="20001"/>
                    </a:ext>
                  </a:extLst>
                </a:gridCol>
                <a:gridCol w="732958">
                  <a:extLst>
                    <a:ext uri="{9D8B030D-6E8A-4147-A177-3AD203B41FA5}">
                      <a16:colId xmlns:a16="http://schemas.microsoft.com/office/drawing/2014/main" val="20002"/>
                    </a:ext>
                  </a:extLst>
                </a:gridCol>
                <a:gridCol w="701145">
                  <a:extLst>
                    <a:ext uri="{9D8B030D-6E8A-4147-A177-3AD203B41FA5}">
                      <a16:colId xmlns:a16="http://schemas.microsoft.com/office/drawing/2014/main" val="20003"/>
                    </a:ext>
                  </a:extLst>
                </a:gridCol>
                <a:gridCol w="678240">
                  <a:extLst>
                    <a:ext uri="{9D8B030D-6E8A-4147-A177-3AD203B41FA5}">
                      <a16:colId xmlns:a16="http://schemas.microsoft.com/office/drawing/2014/main" val="20004"/>
                    </a:ext>
                  </a:extLst>
                </a:gridCol>
                <a:gridCol w="637522">
                  <a:extLst>
                    <a:ext uri="{9D8B030D-6E8A-4147-A177-3AD203B41FA5}">
                      <a16:colId xmlns:a16="http://schemas.microsoft.com/office/drawing/2014/main" val="20005"/>
                    </a:ext>
                  </a:extLst>
                </a:gridCol>
                <a:gridCol w="643883">
                  <a:extLst>
                    <a:ext uri="{9D8B030D-6E8A-4147-A177-3AD203B41FA5}">
                      <a16:colId xmlns:a16="http://schemas.microsoft.com/office/drawing/2014/main" val="20006"/>
                    </a:ext>
                  </a:extLst>
                </a:gridCol>
                <a:gridCol w="643883">
                  <a:extLst>
                    <a:ext uri="{9D8B030D-6E8A-4147-A177-3AD203B41FA5}">
                      <a16:colId xmlns:a16="http://schemas.microsoft.com/office/drawing/2014/main" val="20007"/>
                    </a:ext>
                  </a:extLst>
                </a:gridCol>
                <a:gridCol w="643883">
                  <a:extLst>
                    <a:ext uri="{9D8B030D-6E8A-4147-A177-3AD203B41FA5}">
                      <a16:colId xmlns:a16="http://schemas.microsoft.com/office/drawing/2014/main" val="20008"/>
                    </a:ext>
                  </a:extLst>
                </a:gridCol>
                <a:gridCol w="643883">
                  <a:extLst>
                    <a:ext uri="{9D8B030D-6E8A-4147-A177-3AD203B41FA5}">
                      <a16:colId xmlns:a16="http://schemas.microsoft.com/office/drawing/2014/main" val="20009"/>
                    </a:ext>
                  </a:extLst>
                </a:gridCol>
                <a:gridCol w="643883">
                  <a:extLst>
                    <a:ext uri="{9D8B030D-6E8A-4147-A177-3AD203B41FA5}">
                      <a16:colId xmlns:a16="http://schemas.microsoft.com/office/drawing/2014/main" val="20010"/>
                    </a:ext>
                  </a:extLst>
                </a:gridCol>
                <a:gridCol w="643883">
                  <a:extLst>
                    <a:ext uri="{9D8B030D-6E8A-4147-A177-3AD203B41FA5}">
                      <a16:colId xmlns:a16="http://schemas.microsoft.com/office/drawing/2014/main" val="20011"/>
                    </a:ext>
                  </a:extLst>
                </a:gridCol>
                <a:gridCol w="643883">
                  <a:extLst>
                    <a:ext uri="{9D8B030D-6E8A-4147-A177-3AD203B41FA5}">
                      <a16:colId xmlns:a16="http://schemas.microsoft.com/office/drawing/2014/main" val="1629416356"/>
                    </a:ext>
                  </a:extLst>
                </a:gridCol>
                <a:gridCol w="643883">
                  <a:extLst>
                    <a:ext uri="{9D8B030D-6E8A-4147-A177-3AD203B41FA5}">
                      <a16:colId xmlns:a16="http://schemas.microsoft.com/office/drawing/2014/main" val="1618121870"/>
                    </a:ext>
                  </a:extLst>
                </a:gridCol>
                <a:gridCol w="643883">
                  <a:extLst>
                    <a:ext uri="{9D8B030D-6E8A-4147-A177-3AD203B41FA5}">
                      <a16:colId xmlns:a16="http://schemas.microsoft.com/office/drawing/2014/main" val="3911039000"/>
                    </a:ext>
                  </a:extLst>
                </a:gridCol>
                <a:gridCol w="643883">
                  <a:extLst>
                    <a:ext uri="{9D8B030D-6E8A-4147-A177-3AD203B41FA5}">
                      <a16:colId xmlns:a16="http://schemas.microsoft.com/office/drawing/2014/main" val="148190021"/>
                    </a:ext>
                  </a:extLst>
                </a:gridCol>
                <a:gridCol w="643883">
                  <a:extLst>
                    <a:ext uri="{9D8B030D-6E8A-4147-A177-3AD203B41FA5}">
                      <a16:colId xmlns:a16="http://schemas.microsoft.com/office/drawing/2014/main" val="1866823616"/>
                    </a:ext>
                  </a:extLst>
                </a:gridCol>
                <a:gridCol w="643883">
                  <a:extLst>
                    <a:ext uri="{9D8B030D-6E8A-4147-A177-3AD203B41FA5}">
                      <a16:colId xmlns:a16="http://schemas.microsoft.com/office/drawing/2014/main" val="1055230285"/>
                    </a:ext>
                  </a:extLst>
                </a:gridCol>
                <a:gridCol w="643883">
                  <a:extLst>
                    <a:ext uri="{9D8B030D-6E8A-4147-A177-3AD203B41FA5}">
                      <a16:colId xmlns:a16="http://schemas.microsoft.com/office/drawing/2014/main" val="2590323099"/>
                    </a:ext>
                  </a:extLst>
                </a:gridCol>
              </a:tblGrid>
              <a:tr h="307014">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2009</a:t>
                      </a: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2010</a:t>
                      </a: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2011</a:t>
                      </a: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2012</a:t>
                      </a: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2013</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2014</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2015</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2016</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2017</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2018</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2019</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2020</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2021</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2022</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2023</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2024</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2025</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en-US" altLang="ja-JP" sz="900" b="0" i="0" u="none" strike="noStrike" cap="none" normalizeH="0" baseline="0" dirty="0">
                          <a:ln>
                            <a:noFill/>
                          </a:ln>
                          <a:solidFill>
                            <a:schemeClr val="tx1"/>
                          </a:solidFill>
                          <a:effectLst/>
                          <a:latin typeface="Arial" charset="0"/>
                          <a:ea typeface="ＭＳ Ｐゴシック" charset="-128"/>
                        </a:rPr>
                        <a:t>2026</a:t>
                      </a:r>
                      <a:endParaRPr kumimoji="1" lang="ja-JP" altLang="ja-JP" sz="900" b="0" i="0" u="none" strike="noStrike" cap="none" normalizeH="0" baseline="0" dirty="0">
                        <a:ln>
                          <a:noFill/>
                        </a:ln>
                        <a:solidFill>
                          <a:schemeClr val="tx1"/>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58157">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FF0000"/>
                        </a:solidFill>
                        <a:effectLst/>
                        <a:latin typeface="Arial" charset="0"/>
                        <a:ea typeface="ＭＳ Ｐゴシック" charset="-128"/>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Arial" charset="0"/>
                          <a:ea typeface="ＭＳ Ｐゴシック" charset="-128"/>
                        </a:defRPr>
                      </a:lvl1pPr>
                      <a:lvl2pPr marL="742950" indent="-285750">
                        <a:spcBef>
                          <a:spcPct val="20000"/>
                        </a:spcBef>
                        <a:defRPr kumimoji="1" sz="2400">
                          <a:solidFill>
                            <a:schemeClr val="tx1"/>
                          </a:solidFill>
                          <a:latin typeface="Arial" charset="0"/>
                          <a:ea typeface="ＭＳ Ｐゴシック" charset="-128"/>
                        </a:defRPr>
                      </a:lvl2pPr>
                      <a:lvl3pPr marL="1143000" indent="-228600">
                        <a:spcBef>
                          <a:spcPct val="20000"/>
                        </a:spcBef>
                        <a:defRPr kumimoji="1" sz="2000">
                          <a:solidFill>
                            <a:schemeClr val="tx1"/>
                          </a:solidFill>
                          <a:latin typeface="Arial" charset="0"/>
                          <a:ea typeface="ＭＳ Ｐゴシック" charset="-128"/>
                        </a:defRPr>
                      </a:lvl3pPr>
                      <a:lvl4pPr marL="1600200" indent="-228600">
                        <a:spcBef>
                          <a:spcPct val="20000"/>
                        </a:spcBef>
                        <a:defRPr kumimoji="1">
                          <a:solidFill>
                            <a:schemeClr val="tx1"/>
                          </a:solidFill>
                          <a:latin typeface="Arial" charset="0"/>
                          <a:ea typeface="ＭＳ Ｐゴシック" charset="-128"/>
                        </a:defRPr>
                      </a:lvl4pPr>
                      <a:lvl5pPr marL="2057400" indent="-228600">
                        <a:spcBef>
                          <a:spcPct val="20000"/>
                        </a:spcBef>
                        <a:defRPr kumimoji="1">
                          <a:solidFill>
                            <a:schemeClr val="tx1"/>
                          </a:solidFill>
                          <a:latin typeface="Arial" charset="0"/>
                          <a:ea typeface="ＭＳ Ｐゴシック" charset="-128"/>
                        </a:defRPr>
                      </a:lvl5pPr>
                      <a:lvl6pPr marL="2514600" indent="-228600" fontAlgn="base">
                        <a:spcBef>
                          <a:spcPct val="20000"/>
                        </a:spcBef>
                        <a:spcAft>
                          <a:spcPct val="0"/>
                        </a:spcAft>
                        <a:defRPr kumimoji="1">
                          <a:solidFill>
                            <a:schemeClr val="tx1"/>
                          </a:solidFill>
                          <a:latin typeface="Arial" charset="0"/>
                          <a:ea typeface="ＭＳ Ｐゴシック" charset="-128"/>
                        </a:defRPr>
                      </a:lvl6pPr>
                      <a:lvl7pPr marL="2971800" indent="-228600" fontAlgn="base">
                        <a:spcBef>
                          <a:spcPct val="20000"/>
                        </a:spcBef>
                        <a:spcAft>
                          <a:spcPct val="0"/>
                        </a:spcAft>
                        <a:defRPr kumimoji="1">
                          <a:solidFill>
                            <a:schemeClr val="tx1"/>
                          </a:solidFill>
                          <a:latin typeface="Arial" charset="0"/>
                          <a:ea typeface="ＭＳ Ｐゴシック" charset="-128"/>
                        </a:defRPr>
                      </a:lvl7pPr>
                      <a:lvl8pPr marL="3429000" indent="-228600" fontAlgn="base">
                        <a:spcBef>
                          <a:spcPct val="20000"/>
                        </a:spcBef>
                        <a:spcAft>
                          <a:spcPct val="0"/>
                        </a:spcAft>
                        <a:defRPr kumimoji="1">
                          <a:solidFill>
                            <a:schemeClr val="tx1"/>
                          </a:solidFill>
                          <a:latin typeface="Arial" charset="0"/>
                          <a:ea typeface="ＭＳ Ｐゴシック" charset="-128"/>
                        </a:defRPr>
                      </a:lvl8pPr>
                      <a:lvl9pPr marL="3886200" indent="-228600" fontAlgn="base">
                        <a:spcBef>
                          <a:spcPct val="20000"/>
                        </a:spcBef>
                        <a:spcAft>
                          <a:spcPct val="0"/>
                        </a:spcAft>
                        <a:defRPr kumimoji="1">
                          <a:solidFill>
                            <a:schemeClr val="tx1"/>
                          </a:solidFill>
                          <a:latin typeface="Arial" charset="0"/>
                          <a:ea typeface="ＭＳ Ｐゴシック" charset="-128"/>
                        </a:defRPr>
                      </a:lvl9p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endParaRPr kumimoji="1" lang="ja-JP" altLang="ja-JP" sz="900" b="1" i="0" u="none" strike="noStrike" cap="none" normalizeH="0" baseline="0" dirty="0">
                        <a:ln>
                          <a:noFill/>
                        </a:ln>
                        <a:solidFill>
                          <a:srgbClr val="000099"/>
                        </a:solidFill>
                        <a:effectLst/>
                        <a:latin typeface="Arial" charset="0"/>
                        <a:ea typeface="ＭＳ Ｐゴシック" charset="-128"/>
                        <a:cs typeface="Times New Roman" pitchFamily="18" charset="0"/>
                      </a:endParaRPr>
                    </a:p>
                  </a:txBody>
                  <a:tcPr marL="74295" marR="74295"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4" name="正方形/長方形 3"/>
          <p:cNvSpPr/>
          <p:nvPr/>
        </p:nvSpPr>
        <p:spPr>
          <a:xfrm>
            <a:off x="448687" y="5983819"/>
            <a:ext cx="752389" cy="170318"/>
          </a:xfrm>
          <a:prstGeom prst="rect">
            <a:avLst/>
          </a:prstGeom>
          <a:solidFill>
            <a:srgbClr val="3333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5" name="正方形/長方形 4"/>
          <p:cNvSpPr/>
          <p:nvPr/>
        </p:nvSpPr>
        <p:spPr>
          <a:xfrm>
            <a:off x="1201074" y="5969603"/>
            <a:ext cx="742307" cy="180670"/>
          </a:xfrm>
          <a:prstGeom prst="rect">
            <a:avLst/>
          </a:prstGeom>
          <a:solidFill>
            <a:srgbClr val="FFFF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6" name="正方形/長方形 5"/>
          <p:cNvSpPr/>
          <p:nvPr/>
        </p:nvSpPr>
        <p:spPr>
          <a:xfrm>
            <a:off x="2516998" y="5982977"/>
            <a:ext cx="406271" cy="172009"/>
          </a:xfrm>
          <a:prstGeom prst="rect">
            <a:avLst/>
          </a:prstGeom>
          <a:solidFill>
            <a:srgbClr val="3333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7" name="テキスト ボックス 6"/>
          <p:cNvSpPr txBox="1"/>
          <p:nvPr/>
        </p:nvSpPr>
        <p:spPr>
          <a:xfrm>
            <a:off x="490228" y="5616526"/>
            <a:ext cx="885179" cy="369332"/>
          </a:xfrm>
          <a:prstGeom prst="rect">
            <a:avLst/>
          </a:prstGeom>
          <a:noFill/>
        </p:spPr>
        <p:txBody>
          <a:bodyPr wrap="none" rtlCol="0">
            <a:spAutoFit/>
          </a:bodyPr>
          <a:lstStyle/>
          <a:p>
            <a:r>
              <a:rPr lang="en-US" altLang="ja-JP" sz="900" dirty="0">
                <a:solidFill>
                  <a:srgbClr val="3333FF"/>
                </a:solidFill>
                <a:latin typeface="Calibri"/>
                <a:ea typeface="ＭＳ Ｐゴシック"/>
              </a:rPr>
              <a:t>Refurbishment</a:t>
            </a:r>
          </a:p>
          <a:p>
            <a:r>
              <a:rPr lang="en-US" altLang="ja-JP" sz="900" dirty="0">
                <a:solidFill>
                  <a:srgbClr val="3333FF"/>
                </a:solidFill>
                <a:latin typeface="Calibri"/>
                <a:ea typeface="ＭＳ Ｐゴシック"/>
              </a:rPr>
              <a:t>of building</a:t>
            </a:r>
            <a:endParaRPr lang="ja-JP" altLang="en-US" sz="900" dirty="0">
              <a:solidFill>
                <a:srgbClr val="3333FF"/>
              </a:solidFill>
              <a:latin typeface="Calibri"/>
              <a:ea typeface="ＭＳ Ｐゴシック"/>
            </a:endParaRPr>
          </a:p>
        </p:txBody>
      </p:sp>
      <p:sp>
        <p:nvSpPr>
          <p:cNvPr id="8" name="テキスト ボックス 7"/>
          <p:cNvSpPr txBox="1"/>
          <p:nvPr/>
        </p:nvSpPr>
        <p:spPr>
          <a:xfrm>
            <a:off x="1313878" y="5627131"/>
            <a:ext cx="1116011" cy="369332"/>
          </a:xfrm>
          <a:prstGeom prst="rect">
            <a:avLst/>
          </a:prstGeom>
          <a:solidFill>
            <a:schemeClr val="bg1"/>
          </a:solidFill>
        </p:spPr>
        <p:txBody>
          <a:bodyPr wrap="none" rtlCol="0">
            <a:spAutoFit/>
          </a:bodyPr>
          <a:lstStyle/>
          <a:p>
            <a:r>
              <a:rPr lang="en-US" altLang="ja-JP" sz="900" dirty="0">
                <a:solidFill>
                  <a:prstClr val="black"/>
                </a:solidFill>
                <a:latin typeface="Calibri"/>
                <a:ea typeface="ＭＳ Ｐゴシック"/>
              </a:rPr>
              <a:t>Clearing radioactive</a:t>
            </a:r>
          </a:p>
          <a:p>
            <a:r>
              <a:rPr lang="en-US" altLang="ja-JP" sz="900" dirty="0">
                <a:solidFill>
                  <a:prstClr val="black"/>
                </a:solidFill>
                <a:latin typeface="Calibri"/>
                <a:ea typeface="ＭＳ Ｐゴシック"/>
              </a:rPr>
              <a:t>materials</a:t>
            </a:r>
            <a:endParaRPr lang="ja-JP" altLang="en-US" sz="900" dirty="0">
              <a:solidFill>
                <a:prstClr val="black"/>
              </a:solidFill>
              <a:latin typeface="Calibri"/>
              <a:ea typeface="ＭＳ Ｐゴシック"/>
            </a:endParaRPr>
          </a:p>
        </p:txBody>
      </p:sp>
      <p:sp>
        <p:nvSpPr>
          <p:cNvPr id="9" name="テキスト ボックス 8"/>
          <p:cNvSpPr txBox="1"/>
          <p:nvPr/>
        </p:nvSpPr>
        <p:spPr>
          <a:xfrm>
            <a:off x="2996902" y="5838723"/>
            <a:ext cx="1056700" cy="369332"/>
          </a:xfrm>
          <a:prstGeom prst="rect">
            <a:avLst/>
          </a:prstGeom>
          <a:solidFill>
            <a:schemeClr val="bg1"/>
          </a:solidFill>
        </p:spPr>
        <p:txBody>
          <a:bodyPr wrap="none" rtlCol="0">
            <a:spAutoFit/>
          </a:bodyPr>
          <a:lstStyle/>
          <a:p>
            <a:r>
              <a:rPr lang="en-US" altLang="ja-JP" sz="900" dirty="0">
                <a:solidFill>
                  <a:srgbClr val="3333FF"/>
                </a:solidFill>
                <a:latin typeface="Calibri"/>
                <a:ea typeface="ＭＳ Ｐゴシック"/>
              </a:rPr>
              <a:t>Construction of</a:t>
            </a:r>
          </a:p>
          <a:p>
            <a:r>
              <a:rPr lang="en-US" altLang="ja-JP" sz="900" dirty="0">
                <a:solidFill>
                  <a:srgbClr val="3333FF"/>
                </a:solidFill>
                <a:latin typeface="Calibri"/>
                <a:ea typeface="ＭＳ Ｐゴシック"/>
              </a:rPr>
              <a:t>radiation shielding</a:t>
            </a:r>
            <a:endParaRPr lang="ja-JP" altLang="en-US" sz="900" dirty="0">
              <a:solidFill>
                <a:srgbClr val="3333FF"/>
              </a:solidFill>
              <a:latin typeface="Calibri"/>
              <a:ea typeface="ＭＳ Ｐゴシック"/>
            </a:endParaRPr>
          </a:p>
        </p:txBody>
      </p:sp>
      <p:sp>
        <p:nvSpPr>
          <p:cNvPr id="10" name="正方形/長方形 9"/>
          <p:cNvSpPr/>
          <p:nvPr/>
        </p:nvSpPr>
        <p:spPr>
          <a:xfrm>
            <a:off x="2467078" y="5472666"/>
            <a:ext cx="624689" cy="170318"/>
          </a:xfrm>
          <a:prstGeom prst="rect">
            <a:avLst/>
          </a:prstGeom>
          <a:solidFill>
            <a:srgbClr val="3333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11" name="正方形/長方形 10"/>
          <p:cNvSpPr/>
          <p:nvPr/>
        </p:nvSpPr>
        <p:spPr>
          <a:xfrm>
            <a:off x="3049835" y="5191767"/>
            <a:ext cx="183333" cy="170318"/>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12" name="テキスト ボックス 11"/>
          <p:cNvSpPr txBox="1"/>
          <p:nvPr/>
        </p:nvSpPr>
        <p:spPr>
          <a:xfrm>
            <a:off x="3233164" y="5173051"/>
            <a:ext cx="1447694" cy="230832"/>
          </a:xfrm>
          <a:prstGeom prst="rect">
            <a:avLst/>
          </a:prstGeom>
          <a:solidFill>
            <a:schemeClr val="bg1"/>
          </a:solidFill>
        </p:spPr>
        <p:txBody>
          <a:bodyPr wrap="square" rtlCol="0">
            <a:spAutoFit/>
          </a:bodyPr>
          <a:lstStyle/>
          <a:p>
            <a:r>
              <a:rPr lang="en-US" altLang="ja-JP" sz="900" dirty="0">
                <a:solidFill>
                  <a:srgbClr val="FF0000"/>
                </a:solidFill>
                <a:latin typeface="Calibri"/>
                <a:ea typeface="ＭＳ Ｐゴシック"/>
              </a:rPr>
              <a:t>Commissioning</a:t>
            </a:r>
            <a:r>
              <a:rPr lang="ja-JP" altLang="en-US" sz="900" dirty="0">
                <a:solidFill>
                  <a:srgbClr val="FF0000"/>
                </a:solidFill>
                <a:latin typeface="Calibri"/>
                <a:ea typeface="ＭＳ Ｐゴシック"/>
              </a:rPr>
              <a:t> </a:t>
            </a:r>
            <a:r>
              <a:rPr lang="en-US" altLang="ja-JP" sz="900" dirty="0">
                <a:solidFill>
                  <a:srgbClr val="FF0000"/>
                </a:solidFill>
                <a:latin typeface="Calibri"/>
                <a:ea typeface="ＭＳ Ｐゴシック"/>
              </a:rPr>
              <a:t>of injector</a:t>
            </a:r>
            <a:endParaRPr lang="ja-JP" altLang="en-US" sz="900" dirty="0">
              <a:solidFill>
                <a:srgbClr val="FF0000"/>
              </a:solidFill>
              <a:latin typeface="Calibri"/>
              <a:ea typeface="ＭＳ Ｐゴシック"/>
            </a:endParaRPr>
          </a:p>
        </p:txBody>
      </p:sp>
      <p:sp>
        <p:nvSpPr>
          <p:cNvPr id="13" name="正方形/長方形 12"/>
          <p:cNvSpPr/>
          <p:nvPr/>
        </p:nvSpPr>
        <p:spPr>
          <a:xfrm>
            <a:off x="3233167" y="4860696"/>
            <a:ext cx="220337" cy="223769"/>
          </a:xfrm>
          <a:prstGeom prst="rect">
            <a:avLst/>
          </a:prstGeom>
          <a:solidFill>
            <a:srgbClr val="3333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14" name="正方形/長方形 13"/>
          <p:cNvSpPr/>
          <p:nvPr/>
        </p:nvSpPr>
        <p:spPr>
          <a:xfrm>
            <a:off x="3420664" y="4506278"/>
            <a:ext cx="459863" cy="17031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15" name="テキスト ボックス 14"/>
          <p:cNvSpPr txBox="1"/>
          <p:nvPr/>
        </p:nvSpPr>
        <p:spPr>
          <a:xfrm>
            <a:off x="3709214" y="4652944"/>
            <a:ext cx="1813329" cy="230832"/>
          </a:xfrm>
          <a:prstGeom prst="rect">
            <a:avLst/>
          </a:prstGeom>
          <a:solidFill>
            <a:schemeClr val="bg1"/>
          </a:solidFill>
        </p:spPr>
        <p:txBody>
          <a:bodyPr wrap="square" rtlCol="0">
            <a:spAutoFit/>
          </a:bodyPr>
          <a:lstStyle/>
          <a:p>
            <a:r>
              <a:rPr lang="en-US" altLang="ja-JP" sz="900" dirty="0">
                <a:solidFill>
                  <a:srgbClr val="FF0000"/>
                </a:solidFill>
                <a:latin typeface="Calibri"/>
                <a:ea typeface="ＭＳ Ｐゴシック"/>
              </a:rPr>
              <a:t>Commissioning of cERL (with loop)</a:t>
            </a:r>
            <a:endParaRPr lang="ja-JP" altLang="en-US" sz="900" dirty="0">
              <a:solidFill>
                <a:srgbClr val="FF0000"/>
              </a:solidFill>
              <a:latin typeface="Calibri"/>
              <a:ea typeface="ＭＳ Ｐゴシック"/>
            </a:endParaRPr>
          </a:p>
        </p:txBody>
      </p:sp>
      <p:sp>
        <p:nvSpPr>
          <p:cNvPr id="16" name="正方形/長方形 15"/>
          <p:cNvSpPr/>
          <p:nvPr/>
        </p:nvSpPr>
        <p:spPr>
          <a:xfrm>
            <a:off x="3839728" y="4114310"/>
            <a:ext cx="373667" cy="228199"/>
          </a:xfrm>
          <a:prstGeom prst="rect">
            <a:avLst/>
          </a:prstGeom>
          <a:solidFill>
            <a:srgbClr val="3333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17" name="正方形/長方形 16"/>
          <p:cNvSpPr/>
          <p:nvPr/>
        </p:nvSpPr>
        <p:spPr>
          <a:xfrm>
            <a:off x="4229166" y="3715285"/>
            <a:ext cx="203703" cy="17031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pic>
        <p:nvPicPr>
          <p:cNvPr id="18" name="Picture 2" descr="C:\Users\sakanaka\Pictures\2009\2009_10_30 東カウンター貫通孔等現場確認\P10000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689" y="4600776"/>
            <a:ext cx="1279478" cy="959609"/>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直線コネクタ 18"/>
          <p:cNvCxnSpPr/>
          <p:nvPr/>
        </p:nvCxnSpPr>
        <p:spPr>
          <a:xfrm>
            <a:off x="3091764" y="5557824"/>
            <a:ext cx="727141" cy="110144"/>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20" name="直線コネクタ 19"/>
          <p:cNvCxnSpPr>
            <a:endCxn id="16" idx="1"/>
          </p:cNvCxnSpPr>
          <p:nvPr/>
        </p:nvCxnSpPr>
        <p:spPr>
          <a:xfrm>
            <a:off x="3093306" y="3885606"/>
            <a:ext cx="746422" cy="342803"/>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21" name="直線コネクタ 20"/>
          <p:cNvCxnSpPr/>
          <p:nvPr/>
        </p:nvCxnSpPr>
        <p:spPr>
          <a:xfrm flipH="1">
            <a:off x="2608930" y="4937177"/>
            <a:ext cx="597752" cy="51769"/>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grpSp>
        <p:nvGrpSpPr>
          <p:cNvPr id="22" name="グループ化 21"/>
          <p:cNvGrpSpPr/>
          <p:nvPr/>
        </p:nvGrpSpPr>
        <p:grpSpPr>
          <a:xfrm>
            <a:off x="95690" y="2441036"/>
            <a:ext cx="1844088" cy="622718"/>
            <a:chOff x="318450" y="1530898"/>
            <a:chExt cx="2458785" cy="830290"/>
          </a:xfrm>
        </p:grpSpPr>
        <p:sp>
          <p:nvSpPr>
            <p:cNvPr id="23" name="角丸四角形 22"/>
            <p:cNvSpPr/>
            <p:nvPr/>
          </p:nvSpPr>
          <p:spPr>
            <a:xfrm>
              <a:off x="318450" y="1530898"/>
              <a:ext cx="2391766" cy="830290"/>
            </a:xfrm>
            <a:prstGeom prst="roundRect">
              <a:avLst/>
            </a:prstGeom>
            <a:solidFill>
              <a:schemeClr val="bg1"/>
            </a:solidFill>
            <a:ln w="15875">
              <a:solidFill>
                <a:srgbClr val="33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350" dirty="0">
                <a:solidFill>
                  <a:prstClr val="white"/>
                </a:solidFill>
              </a:endParaRPr>
            </a:p>
          </p:txBody>
        </p:sp>
        <p:sp>
          <p:nvSpPr>
            <p:cNvPr id="24" name="正方形/長方形 23"/>
            <p:cNvSpPr/>
            <p:nvPr/>
          </p:nvSpPr>
          <p:spPr>
            <a:xfrm>
              <a:off x="482661" y="1666717"/>
              <a:ext cx="339321" cy="211858"/>
            </a:xfrm>
            <a:prstGeom prst="rect">
              <a:avLst/>
            </a:prstGeom>
            <a:solidFill>
              <a:srgbClr val="3333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25" name="テキスト ボックス 24"/>
            <p:cNvSpPr txBox="1"/>
            <p:nvPr/>
          </p:nvSpPr>
          <p:spPr>
            <a:xfrm>
              <a:off x="778526" y="2001115"/>
              <a:ext cx="1898382" cy="307776"/>
            </a:xfrm>
            <a:prstGeom prst="rect">
              <a:avLst/>
            </a:prstGeom>
            <a:solidFill>
              <a:schemeClr val="bg1"/>
            </a:solidFill>
          </p:spPr>
          <p:txBody>
            <a:bodyPr wrap="none" rtlCol="0">
              <a:spAutoFit/>
            </a:bodyPr>
            <a:lstStyle/>
            <a:p>
              <a:r>
                <a:rPr lang="en-US" altLang="ja-JP" sz="900" dirty="0">
                  <a:solidFill>
                    <a:srgbClr val="FF0000"/>
                  </a:solidFill>
                  <a:latin typeface="Calibri"/>
                  <a:ea typeface="ＭＳ Ｐゴシック"/>
                </a:rPr>
                <a:t>Commissioning/Operation</a:t>
              </a:r>
              <a:endParaRPr lang="ja-JP" altLang="en-US" sz="900" dirty="0">
                <a:solidFill>
                  <a:srgbClr val="FF0000"/>
                </a:solidFill>
                <a:latin typeface="Calibri"/>
                <a:ea typeface="ＭＳ Ｐゴシック"/>
              </a:endParaRPr>
            </a:p>
          </p:txBody>
        </p:sp>
        <p:sp>
          <p:nvSpPr>
            <p:cNvPr id="26" name="テキスト ボックス 25"/>
            <p:cNvSpPr txBox="1"/>
            <p:nvPr/>
          </p:nvSpPr>
          <p:spPr>
            <a:xfrm>
              <a:off x="824758" y="1618562"/>
              <a:ext cx="1952477" cy="307776"/>
            </a:xfrm>
            <a:prstGeom prst="rect">
              <a:avLst/>
            </a:prstGeom>
            <a:noFill/>
          </p:spPr>
          <p:txBody>
            <a:bodyPr wrap="square" rtlCol="0">
              <a:spAutoFit/>
            </a:bodyPr>
            <a:lstStyle/>
            <a:p>
              <a:r>
                <a:rPr lang="en-US" altLang="ja-JP" sz="900" dirty="0">
                  <a:solidFill>
                    <a:srgbClr val="3333FF"/>
                  </a:solidFill>
                  <a:latin typeface="Calibri"/>
                  <a:ea typeface="ＭＳ Ｐゴシック"/>
                </a:rPr>
                <a:t>Construction/Maintenance</a:t>
              </a:r>
              <a:endParaRPr lang="ja-JP" altLang="en-US" sz="900" dirty="0">
                <a:solidFill>
                  <a:srgbClr val="3333FF"/>
                </a:solidFill>
                <a:latin typeface="Calibri"/>
                <a:ea typeface="ＭＳ Ｐゴシック"/>
              </a:endParaRPr>
            </a:p>
          </p:txBody>
        </p:sp>
        <p:sp>
          <p:nvSpPr>
            <p:cNvPr id="27" name="正方形/長方形 26"/>
            <p:cNvSpPr/>
            <p:nvPr/>
          </p:nvSpPr>
          <p:spPr>
            <a:xfrm>
              <a:off x="490866" y="2020289"/>
              <a:ext cx="339321" cy="21185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grpSp>
      <p:sp>
        <p:nvSpPr>
          <p:cNvPr id="28" name="テキスト ボックス 27"/>
          <p:cNvSpPr txBox="1"/>
          <p:nvPr/>
        </p:nvSpPr>
        <p:spPr>
          <a:xfrm>
            <a:off x="3489580" y="4833299"/>
            <a:ext cx="1762021" cy="230832"/>
          </a:xfrm>
          <a:prstGeom prst="rect">
            <a:avLst/>
          </a:prstGeom>
          <a:solidFill>
            <a:schemeClr val="bg1"/>
          </a:solidFill>
        </p:spPr>
        <p:txBody>
          <a:bodyPr wrap="none" rtlCol="0">
            <a:spAutoFit/>
          </a:bodyPr>
          <a:lstStyle/>
          <a:p>
            <a:r>
              <a:rPr lang="en-US" altLang="ja-JP" sz="900" dirty="0">
                <a:solidFill>
                  <a:srgbClr val="3333FF"/>
                </a:solidFill>
                <a:latin typeface="Calibri"/>
                <a:ea typeface="ＭＳ Ｐゴシック"/>
              </a:rPr>
              <a:t>Construction of recirculation loop</a:t>
            </a:r>
            <a:endParaRPr lang="ja-JP" altLang="en-US" sz="900" dirty="0">
              <a:solidFill>
                <a:srgbClr val="3333FF"/>
              </a:solidFill>
              <a:latin typeface="Calibri"/>
              <a:ea typeface="ＭＳ Ｐゴシック"/>
            </a:endParaRPr>
          </a:p>
        </p:txBody>
      </p:sp>
      <p:pic>
        <p:nvPicPr>
          <p:cNvPr id="29" name="Picture 2" descr="D:\ERL\発表\2015_06_08 ERL2015（坂中）\元図\遮蔽体工事写真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929" y="3551651"/>
            <a:ext cx="1201817" cy="90147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3" descr="D:\ERL\発表\2015_06_08 ERL2015（坂中）\元図\入射部建設写真１.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58793" y="5045127"/>
            <a:ext cx="1251063" cy="94002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4" descr="D:\ERL\発表\2015_06_08 ERL2015（坂中）\元図\フォトン実験室建設写真１s.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51258" y="3483117"/>
            <a:ext cx="1331100" cy="998177"/>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5" descr="D:\Save\周回部建設写真１.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31165" y="4561278"/>
            <a:ext cx="1165823" cy="874367"/>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直線コネクタ 33"/>
          <p:cNvCxnSpPr>
            <a:stCxn id="33" idx="2"/>
            <a:endCxn id="39" idx="0"/>
          </p:cNvCxnSpPr>
          <p:nvPr/>
        </p:nvCxnSpPr>
        <p:spPr>
          <a:xfrm>
            <a:off x="4950573" y="3490878"/>
            <a:ext cx="180544" cy="320210"/>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pic>
        <p:nvPicPr>
          <p:cNvPr id="35"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060887" y="2842513"/>
            <a:ext cx="1551782" cy="516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6" name="テキスト ボックス 35"/>
          <p:cNvSpPr txBox="1"/>
          <p:nvPr/>
        </p:nvSpPr>
        <p:spPr>
          <a:xfrm>
            <a:off x="3748129" y="3102966"/>
            <a:ext cx="1482970" cy="369332"/>
          </a:xfrm>
          <a:prstGeom prst="rect">
            <a:avLst/>
          </a:prstGeom>
          <a:solidFill>
            <a:schemeClr val="bg1"/>
          </a:solidFill>
        </p:spPr>
        <p:txBody>
          <a:bodyPr wrap="square" rtlCol="0">
            <a:spAutoFit/>
          </a:bodyPr>
          <a:lstStyle/>
          <a:p>
            <a:r>
              <a:rPr lang="en-US" altLang="ja-JP" sz="900" dirty="0">
                <a:solidFill>
                  <a:srgbClr val="FF0000"/>
                </a:solidFill>
                <a:latin typeface="Calibri"/>
                <a:ea typeface="ＭＳ Ｐゴシック"/>
              </a:rPr>
              <a:t>Increasing the beam  current</a:t>
            </a:r>
            <a:endParaRPr lang="ja-JP" altLang="en-US" sz="900" dirty="0">
              <a:solidFill>
                <a:srgbClr val="FF0000"/>
              </a:solidFill>
              <a:latin typeface="Calibri"/>
              <a:ea typeface="ＭＳ Ｐゴシック"/>
            </a:endParaRPr>
          </a:p>
        </p:txBody>
      </p:sp>
      <p:cxnSp>
        <p:nvCxnSpPr>
          <p:cNvPr id="37" name="直線コネクタ 36"/>
          <p:cNvCxnSpPr/>
          <p:nvPr/>
        </p:nvCxnSpPr>
        <p:spPr>
          <a:xfrm flipH="1" flipV="1">
            <a:off x="3343336" y="3358834"/>
            <a:ext cx="885830" cy="402831"/>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38" name="テキスト ボックス 37"/>
          <p:cNvSpPr txBox="1"/>
          <p:nvPr/>
        </p:nvSpPr>
        <p:spPr>
          <a:xfrm>
            <a:off x="3287010" y="3505917"/>
            <a:ext cx="1629656" cy="230832"/>
          </a:xfrm>
          <a:prstGeom prst="rect">
            <a:avLst/>
          </a:prstGeom>
          <a:solidFill>
            <a:schemeClr val="bg1"/>
          </a:solidFill>
        </p:spPr>
        <p:txBody>
          <a:bodyPr wrap="square" rtlCol="0">
            <a:spAutoFit/>
          </a:bodyPr>
          <a:lstStyle/>
          <a:p>
            <a:r>
              <a:rPr lang="en-US" altLang="ja-JP" sz="900" dirty="0">
                <a:solidFill>
                  <a:srgbClr val="FF0000"/>
                </a:solidFill>
                <a:latin typeface="Calibri"/>
                <a:ea typeface="ＭＳ Ｐゴシック"/>
              </a:rPr>
              <a:t>Commissioning of LCS system</a:t>
            </a:r>
            <a:endParaRPr lang="ja-JP" altLang="en-US" sz="900" dirty="0">
              <a:solidFill>
                <a:srgbClr val="FF0000"/>
              </a:solidFill>
              <a:latin typeface="Calibri"/>
              <a:ea typeface="ＭＳ Ｐゴシック"/>
            </a:endParaRPr>
          </a:p>
        </p:txBody>
      </p:sp>
      <p:pic>
        <p:nvPicPr>
          <p:cNvPr id="39"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478468" y="3811089"/>
            <a:ext cx="1305294" cy="743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0" name="直線コネクタ 39"/>
          <p:cNvCxnSpPr/>
          <p:nvPr/>
        </p:nvCxnSpPr>
        <p:spPr>
          <a:xfrm flipH="1" flipV="1">
            <a:off x="316912" y="5448248"/>
            <a:ext cx="187715" cy="502991"/>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41" name="直線コネクタ 40"/>
          <p:cNvCxnSpPr>
            <a:stCxn id="6" idx="1"/>
          </p:cNvCxnSpPr>
          <p:nvPr/>
        </p:nvCxnSpPr>
        <p:spPr>
          <a:xfrm flipH="1" flipV="1">
            <a:off x="1058861" y="4257841"/>
            <a:ext cx="1458136" cy="1811141"/>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42" name="テキスト ボックス 41"/>
          <p:cNvSpPr txBox="1"/>
          <p:nvPr/>
        </p:nvSpPr>
        <p:spPr>
          <a:xfrm>
            <a:off x="3703010" y="5502876"/>
            <a:ext cx="921404" cy="369332"/>
          </a:xfrm>
          <a:prstGeom prst="rect">
            <a:avLst/>
          </a:prstGeom>
          <a:solidFill>
            <a:schemeClr val="bg1"/>
          </a:solidFill>
        </p:spPr>
        <p:txBody>
          <a:bodyPr wrap="square" rtlCol="0">
            <a:spAutoFit/>
          </a:bodyPr>
          <a:lstStyle/>
          <a:p>
            <a:r>
              <a:rPr lang="en-US" altLang="ja-JP" sz="900" dirty="0">
                <a:solidFill>
                  <a:srgbClr val="3333FF"/>
                </a:solidFill>
                <a:latin typeface="Calibri"/>
                <a:ea typeface="ＭＳ Ｐゴシック"/>
              </a:rPr>
              <a:t>Construction of</a:t>
            </a:r>
          </a:p>
          <a:p>
            <a:r>
              <a:rPr lang="en-US" altLang="ja-JP" sz="900" dirty="0">
                <a:solidFill>
                  <a:srgbClr val="3333FF"/>
                </a:solidFill>
                <a:latin typeface="Calibri"/>
                <a:ea typeface="ＭＳ Ｐゴシック"/>
              </a:rPr>
              <a:t>injector</a:t>
            </a:r>
            <a:endParaRPr lang="ja-JP" altLang="en-US" sz="900" dirty="0">
              <a:solidFill>
                <a:srgbClr val="3333FF"/>
              </a:solidFill>
              <a:latin typeface="Calibri"/>
              <a:ea typeface="ＭＳ Ｐゴシック"/>
            </a:endParaRPr>
          </a:p>
        </p:txBody>
      </p:sp>
      <p:sp>
        <p:nvSpPr>
          <p:cNvPr id="43" name="テキスト ボックス 42"/>
          <p:cNvSpPr txBox="1"/>
          <p:nvPr/>
        </p:nvSpPr>
        <p:spPr>
          <a:xfrm>
            <a:off x="3177700" y="3982203"/>
            <a:ext cx="1564511" cy="230832"/>
          </a:xfrm>
          <a:prstGeom prst="rect">
            <a:avLst/>
          </a:prstGeom>
          <a:solidFill>
            <a:schemeClr val="bg1"/>
          </a:solidFill>
        </p:spPr>
        <p:txBody>
          <a:bodyPr wrap="square" rtlCol="0">
            <a:spAutoFit/>
          </a:bodyPr>
          <a:lstStyle/>
          <a:p>
            <a:r>
              <a:rPr lang="en-US" altLang="ja-JP" sz="900" dirty="0">
                <a:solidFill>
                  <a:srgbClr val="3333FF"/>
                </a:solidFill>
                <a:latin typeface="Calibri"/>
                <a:ea typeface="ＭＳ Ｐゴシック"/>
              </a:rPr>
              <a:t>Construction of LCS system</a:t>
            </a:r>
            <a:endParaRPr lang="ja-JP" altLang="en-US" sz="900" dirty="0">
              <a:solidFill>
                <a:srgbClr val="3333FF"/>
              </a:solidFill>
              <a:latin typeface="Calibri"/>
              <a:ea typeface="ＭＳ Ｐゴシック"/>
            </a:endParaRPr>
          </a:p>
        </p:txBody>
      </p:sp>
      <p:sp>
        <p:nvSpPr>
          <p:cNvPr id="44" name="正方形/長方形 43"/>
          <p:cNvSpPr/>
          <p:nvPr/>
        </p:nvSpPr>
        <p:spPr>
          <a:xfrm>
            <a:off x="5658760" y="3276526"/>
            <a:ext cx="71168" cy="18169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45" name="テキスト ボックス 44"/>
          <p:cNvSpPr txBox="1"/>
          <p:nvPr/>
        </p:nvSpPr>
        <p:spPr>
          <a:xfrm>
            <a:off x="5061154" y="2890073"/>
            <a:ext cx="1111017" cy="369332"/>
          </a:xfrm>
          <a:prstGeom prst="rect">
            <a:avLst/>
          </a:prstGeom>
          <a:solidFill>
            <a:schemeClr val="bg1"/>
          </a:solidFill>
        </p:spPr>
        <p:txBody>
          <a:bodyPr wrap="square" rtlCol="0">
            <a:spAutoFit/>
          </a:bodyPr>
          <a:lstStyle/>
          <a:p>
            <a:r>
              <a:rPr lang="en-US" altLang="ja-JP" sz="900" dirty="0">
                <a:solidFill>
                  <a:srgbClr val="FF0000"/>
                </a:solidFill>
                <a:latin typeface="Calibri"/>
                <a:ea typeface="ＭＳ Ｐゴシック"/>
              </a:rPr>
              <a:t>High bunch charge</a:t>
            </a:r>
          </a:p>
          <a:p>
            <a:r>
              <a:rPr lang="en-US" altLang="ja-JP" sz="900" dirty="0">
                <a:solidFill>
                  <a:srgbClr val="FF0000"/>
                </a:solidFill>
                <a:latin typeface="Calibri"/>
                <a:ea typeface="ＭＳ Ｐゴシック"/>
              </a:rPr>
              <a:t>&amp; THz study</a:t>
            </a:r>
            <a:endParaRPr lang="ja-JP" altLang="en-US" sz="900" dirty="0">
              <a:solidFill>
                <a:srgbClr val="FF0000"/>
              </a:solidFill>
              <a:latin typeface="Calibri"/>
              <a:ea typeface="ＭＳ Ｐゴシック"/>
            </a:endParaRPr>
          </a:p>
        </p:txBody>
      </p:sp>
      <p:sp>
        <p:nvSpPr>
          <p:cNvPr id="47" name="正方形/長方形 46"/>
          <p:cNvSpPr/>
          <p:nvPr/>
        </p:nvSpPr>
        <p:spPr>
          <a:xfrm>
            <a:off x="6260763" y="3264827"/>
            <a:ext cx="71168" cy="18169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48" name="正方形/長方形 47"/>
          <p:cNvSpPr/>
          <p:nvPr/>
        </p:nvSpPr>
        <p:spPr>
          <a:xfrm>
            <a:off x="6402748" y="3275855"/>
            <a:ext cx="71168" cy="18169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49" name="テキスト ボックス 48"/>
          <p:cNvSpPr txBox="1"/>
          <p:nvPr/>
        </p:nvSpPr>
        <p:spPr>
          <a:xfrm>
            <a:off x="5990376" y="3459199"/>
            <a:ext cx="683110" cy="230832"/>
          </a:xfrm>
          <a:prstGeom prst="rect">
            <a:avLst/>
          </a:prstGeom>
          <a:solidFill>
            <a:schemeClr val="bg1"/>
          </a:solidFill>
        </p:spPr>
        <p:txBody>
          <a:bodyPr wrap="square" rtlCol="0">
            <a:spAutoFit/>
          </a:bodyPr>
          <a:lstStyle/>
          <a:p>
            <a:r>
              <a:rPr lang="en-US" altLang="ja-JP" sz="900" dirty="0">
                <a:solidFill>
                  <a:srgbClr val="FF0000"/>
                </a:solidFill>
                <a:latin typeface="Calibri"/>
                <a:ea typeface="ＭＳ Ｐゴシック"/>
              </a:rPr>
              <a:t>1mA again</a:t>
            </a:r>
            <a:endParaRPr lang="ja-JP" altLang="en-US" sz="900" dirty="0">
              <a:solidFill>
                <a:srgbClr val="FF0000"/>
              </a:solidFill>
              <a:latin typeface="Calibri"/>
              <a:ea typeface="ＭＳ Ｐゴシック"/>
            </a:endParaRPr>
          </a:p>
        </p:txBody>
      </p:sp>
      <p:sp>
        <p:nvSpPr>
          <p:cNvPr id="50" name="タイトル 49"/>
          <p:cNvSpPr>
            <a:spLocks noGrp="1"/>
          </p:cNvSpPr>
          <p:nvPr>
            <p:ph type="title" idx="4294967295"/>
          </p:nvPr>
        </p:nvSpPr>
        <p:spPr>
          <a:xfrm>
            <a:off x="463121" y="20354"/>
            <a:ext cx="9555388" cy="430212"/>
          </a:xfrm>
        </p:spPr>
        <p:txBody>
          <a:bodyPr>
            <a:noAutofit/>
          </a:bodyPr>
          <a:lstStyle/>
          <a:p>
            <a:pPr rtl="0" eaLnBrk="1" fontAlgn="auto" hangingPunct="1"/>
            <a:r>
              <a:rPr lang="en-US" altLang="ja-JP" sz="2800" dirty="0">
                <a:latin typeface="Arial" panose="020B0604020202020204" pitchFamily="34" charset="0"/>
                <a:ea typeface="ＭＳ Ｐゴシック" panose="020B0600070205080204" pitchFamily="50" charset="-128"/>
                <a:cs typeface="Arial" panose="020B0604020202020204" pitchFamily="34" charset="0"/>
              </a:rPr>
              <a:t>History of construction and Commissioning of </a:t>
            </a:r>
            <a:r>
              <a:rPr lang="en-US" altLang="ja-JP" sz="2800" dirty="0" err="1">
                <a:latin typeface="Arial" panose="020B0604020202020204" pitchFamily="34" charset="0"/>
                <a:ea typeface="ＭＳ Ｐゴシック" panose="020B0600070205080204" pitchFamily="50" charset="-128"/>
                <a:cs typeface="Arial" panose="020B0604020202020204" pitchFamily="34" charset="0"/>
              </a:rPr>
              <a:t>cERL</a:t>
            </a:r>
            <a:r>
              <a:rPr lang="en-US" altLang="ja-JP" sz="2800" dirty="0">
                <a:latin typeface="Arial" panose="020B0604020202020204" pitchFamily="34" charset="0"/>
                <a:ea typeface="ＭＳ Ｐゴシック" panose="020B0600070205080204" pitchFamily="50" charset="-128"/>
                <a:cs typeface="Arial" panose="020B0604020202020204" pitchFamily="34" charset="0"/>
              </a:rPr>
              <a:t> </a:t>
            </a:r>
            <a:endParaRPr lang="ja-JP" altLang="ja-JP" sz="2800" dirty="0">
              <a:latin typeface="Arial" panose="020B0604020202020204" pitchFamily="34" charset="0"/>
              <a:cs typeface="Arial" panose="020B0604020202020204" pitchFamily="34" charset="0"/>
            </a:endParaRPr>
          </a:p>
        </p:txBody>
      </p:sp>
      <p:sp>
        <p:nvSpPr>
          <p:cNvPr id="57" name="テキスト ボックス 56"/>
          <p:cNvSpPr txBox="1"/>
          <p:nvPr/>
        </p:nvSpPr>
        <p:spPr>
          <a:xfrm>
            <a:off x="117434" y="831744"/>
            <a:ext cx="3169576" cy="507831"/>
          </a:xfrm>
          <a:prstGeom prst="rect">
            <a:avLst/>
          </a:prstGeom>
          <a:noFill/>
        </p:spPr>
        <p:txBody>
          <a:bodyPr wrap="square" rtlCol="0">
            <a:spAutoFit/>
          </a:bodyPr>
          <a:lstStyle/>
          <a:p>
            <a:r>
              <a:rPr lang="en-US" altLang="ja-JP" sz="900" u="sng" dirty="0"/>
              <a:t>T. </a:t>
            </a:r>
            <a:r>
              <a:rPr lang="en-US" altLang="ja-JP" sz="900" u="sng" dirty="0" err="1"/>
              <a:t>Akagi</a:t>
            </a:r>
            <a:r>
              <a:rPr lang="en-US" altLang="ja-JP" sz="900" u="sng" dirty="0"/>
              <a:t>, et., al. “Narrow-band photon beam via laser Compton scattering in an energy recovery </a:t>
            </a:r>
            <a:r>
              <a:rPr lang="en-US" altLang="ja-JP" sz="900" u="sng" dirty="0" err="1"/>
              <a:t>linac</a:t>
            </a:r>
            <a:r>
              <a:rPr lang="en-US" altLang="ja-JP" sz="900" u="sng" dirty="0"/>
              <a:t>” Phys. Rev. </a:t>
            </a:r>
            <a:r>
              <a:rPr lang="en-US" altLang="ja-JP" sz="900" u="sng" dirty="0" err="1"/>
              <a:t>Accel</a:t>
            </a:r>
            <a:r>
              <a:rPr lang="en-US" altLang="ja-JP" sz="900" u="sng" dirty="0"/>
              <a:t>. Beams 19, 114701 (2016)</a:t>
            </a:r>
            <a:endParaRPr lang="ja-JP" altLang="en-US" sz="900" u="sng" dirty="0"/>
          </a:p>
        </p:txBody>
      </p:sp>
      <p:cxnSp>
        <p:nvCxnSpPr>
          <p:cNvPr id="59" name="直線矢印コネクタ 58"/>
          <p:cNvCxnSpPr>
            <a:cxnSpLocks/>
          </p:cNvCxnSpPr>
          <p:nvPr/>
        </p:nvCxnSpPr>
        <p:spPr>
          <a:xfrm>
            <a:off x="1323533" y="1225290"/>
            <a:ext cx="876739" cy="147888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nvGrpSpPr>
          <p:cNvPr id="56" name="グループ化 55"/>
          <p:cNvGrpSpPr/>
          <p:nvPr/>
        </p:nvGrpSpPr>
        <p:grpSpPr>
          <a:xfrm>
            <a:off x="5710981" y="882530"/>
            <a:ext cx="2728276" cy="4742654"/>
            <a:chOff x="6509486" y="1122107"/>
            <a:chExt cx="2377222" cy="4742654"/>
          </a:xfrm>
        </p:grpSpPr>
        <p:sp>
          <p:nvSpPr>
            <p:cNvPr id="51" name="テキスト ボックス 50"/>
            <p:cNvSpPr txBox="1"/>
            <p:nvPr/>
          </p:nvSpPr>
          <p:spPr>
            <a:xfrm>
              <a:off x="6509486" y="1198685"/>
              <a:ext cx="2377222" cy="300082"/>
            </a:xfrm>
            <a:prstGeom prst="rect">
              <a:avLst/>
            </a:prstGeom>
            <a:noFill/>
          </p:spPr>
          <p:txBody>
            <a:bodyPr wrap="square" rtlCol="0">
              <a:spAutoFit/>
            </a:bodyPr>
            <a:lstStyle/>
            <a:p>
              <a:r>
                <a:rPr lang="en-US" altLang="ja-JP" sz="1350" dirty="0">
                  <a:solidFill>
                    <a:srgbClr val="FF0000"/>
                  </a:solidFill>
                </a:rPr>
                <a:t>R&amp;D for Industrial application</a:t>
              </a:r>
              <a:endParaRPr lang="ja-JP" altLang="en-US" sz="1350" dirty="0">
                <a:solidFill>
                  <a:srgbClr val="FF0000"/>
                </a:solidFill>
              </a:endParaRPr>
            </a:p>
          </p:txBody>
        </p:sp>
        <p:cxnSp>
          <p:nvCxnSpPr>
            <p:cNvPr id="54" name="直線コネクタ 53"/>
            <p:cNvCxnSpPr/>
            <p:nvPr/>
          </p:nvCxnSpPr>
          <p:spPr>
            <a:xfrm>
              <a:off x="6555882" y="1122107"/>
              <a:ext cx="12004" cy="4742654"/>
            </a:xfrm>
            <a:prstGeom prst="line">
              <a:avLst/>
            </a:prstGeom>
            <a:ln>
              <a:solidFill>
                <a:srgbClr val="FF0000"/>
              </a:solidFill>
              <a:prstDash val="dash"/>
            </a:ln>
          </p:spPr>
          <p:style>
            <a:lnRef idx="1">
              <a:schemeClr val="accent1"/>
            </a:lnRef>
            <a:fillRef idx="0">
              <a:schemeClr val="accent1"/>
            </a:fillRef>
            <a:effectRef idx="0">
              <a:schemeClr val="accent1"/>
            </a:effectRef>
            <a:fontRef idx="minor">
              <a:schemeClr val="tx1"/>
            </a:fontRef>
          </p:style>
        </p:cxnSp>
      </p:grpSp>
      <p:sp>
        <p:nvSpPr>
          <p:cNvPr id="62" name="テキスト ボックス 61"/>
          <p:cNvSpPr txBox="1"/>
          <p:nvPr/>
        </p:nvSpPr>
        <p:spPr>
          <a:xfrm>
            <a:off x="116206" y="528648"/>
            <a:ext cx="3248342" cy="276999"/>
          </a:xfrm>
          <a:prstGeom prst="rect">
            <a:avLst/>
          </a:prstGeom>
          <a:solidFill>
            <a:srgbClr val="CCECFF"/>
          </a:solidFill>
          <a:ln>
            <a:solidFill>
              <a:srgbClr val="FF0000"/>
            </a:solidFill>
          </a:ln>
        </p:spPr>
        <p:txBody>
          <a:bodyPr wrap="square" rtlCol="0">
            <a:spAutoFit/>
          </a:bodyPr>
          <a:lstStyle/>
          <a:p>
            <a:r>
              <a:rPr lang="en-US" altLang="ja-JP" sz="1200" dirty="0"/>
              <a:t>Laser Compton scattering experiment in ERL</a:t>
            </a:r>
            <a:endParaRPr lang="ja-JP" altLang="en-US" sz="1200" dirty="0"/>
          </a:p>
        </p:txBody>
      </p:sp>
      <p:cxnSp>
        <p:nvCxnSpPr>
          <p:cNvPr id="65" name="直線コネクタ 64"/>
          <p:cNvCxnSpPr/>
          <p:nvPr/>
        </p:nvCxnSpPr>
        <p:spPr>
          <a:xfrm>
            <a:off x="3020785" y="1073148"/>
            <a:ext cx="54264" cy="4785156"/>
          </a:xfrm>
          <a:prstGeom prst="line">
            <a:avLst/>
          </a:prstGeom>
          <a:ln>
            <a:solidFill>
              <a:srgbClr val="0000CC"/>
            </a:solidFill>
            <a:prstDash val="dash"/>
          </a:ln>
        </p:spPr>
        <p:style>
          <a:lnRef idx="1">
            <a:schemeClr val="accent1"/>
          </a:lnRef>
          <a:fillRef idx="0">
            <a:schemeClr val="accent1"/>
          </a:fillRef>
          <a:effectRef idx="0">
            <a:schemeClr val="accent1"/>
          </a:effectRef>
          <a:fontRef idx="minor">
            <a:schemeClr val="tx1"/>
          </a:fontRef>
        </p:style>
      </p:cxnSp>
      <p:cxnSp>
        <p:nvCxnSpPr>
          <p:cNvPr id="67" name="直線矢印コネクタ 66"/>
          <p:cNvCxnSpPr/>
          <p:nvPr/>
        </p:nvCxnSpPr>
        <p:spPr>
          <a:xfrm>
            <a:off x="3039149" y="1312464"/>
            <a:ext cx="848182" cy="0"/>
          </a:xfrm>
          <a:prstGeom prst="straightConnector1">
            <a:avLst/>
          </a:prstGeom>
          <a:ln w="38100">
            <a:solidFill>
              <a:srgbClr val="0000CC"/>
            </a:solidFill>
            <a:tailEnd type="triangle"/>
          </a:ln>
        </p:spPr>
        <p:style>
          <a:lnRef idx="1">
            <a:schemeClr val="accent1"/>
          </a:lnRef>
          <a:fillRef idx="0">
            <a:schemeClr val="accent1"/>
          </a:fillRef>
          <a:effectRef idx="0">
            <a:schemeClr val="accent1"/>
          </a:effectRef>
          <a:fontRef idx="minor">
            <a:schemeClr val="tx1"/>
          </a:fontRef>
        </p:style>
      </p:cxnSp>
      <p:sp>
        <p:nvSpPr>
          <p:cNvPr id="68" name="テキスト ボックス 67"/>
          <p:cNvSpPr txBox="1"/>
          <p:nvPr/>
        </p:nvSpPr>
        <p:spPr>
          <a:xfrm>
            <a:off x="3003044" y="1030881"/>
            <a:ext cx="2084225" cy="307777"/>
          </a:xfrm>
          <a:prstGeom prst="rect">
            <a:avLst/>
          </a:prstGeom>
          <a:noFill/>
        </p:spPr>
        <p:txBody>
          <a:bodyPr wrap="none" rtlCol="0">
            <a:spAutoFit/>
          </a:bodyPr>
          <a:lstStyle/>
          <a:p>
            <a:r>
              <a:rPr lang="en-US" altLang="ja-JP" sz="1400" dirty="0">
                <a:solidFill>
                  <a:srgbClr val="0000CC"/>
                </a:solidFill>
              </a:rPr>
              <a:t>Commissioning started</a:t>
            </a:r>
            <a:endParaRPr lang="ja-JP" altLang="en-US" sz="1400" dirty="0">
              <a:solidFill>
                <a:srgbClr val="0000CC"/>
              </a:solidFill>
            </a:endParaRPr>
          </a:p>
        </p:txBody>
      </p:sp>
      <p:sp>
        <p:nvSpPr>
          <p:cNvPr id="75" name="正方形/長方形 74"/>
          <p:cNvSpPr/>
          <p:nvPr/>
        </p:nvSpPr>
        <p:spPr>
          <a:xfrm>
            <a:off x="3525252" y="437493"/>
            <a:ext cx="5693902" cy="461665"/>
          </a:xfrm>
          <a:prstGeom prst="rect">
            <a:avLst/>
          </a:prstGeom>
          <a:solidFill>
            <a:srgbClr val="FFFF00"/>
          </a:solidFill>
          <a:ln>
            <a:solidFill>
              <a:srgbClr val="FF0000"/>
            </a:solidFill>
          </a:ln>
        </p:spPr>
        <p:txBody>
          <a:bodyPr wrap="square">
            <a:spAutoFit/>
          </a:bodyPr>
          <a:lstStyle/>
          <a:p>
            <a:r>
              <a:rPr lang="en-GB" altLang="ja-JP" sz="1200" b="1" u="sng" dirty="0">
                <a:solidFill>
                  <a:srgbClr val="FF0000"/>
                </a:solidFill>
              </a:rPr>
              <a:t>(Published) </a:t>
            </a:r>
            <a:r>
              <a:rPr lang="en-GB" altLang="ja-JP" sz="1200" dirty="0"/>
              <a:t>M. </a:t>
            </a:r>
            <a:r>
              <a:rPr lang="en-GB" altLang="ja-JP" sz="1200" dirty="0" err="1"/>
              <a:t>Akemoto</a:t>
            </a:r>
            <a:r>
              <a:rPr lang="en-GB" altLang="ja-JP" sz="1200" dirty="0"/>
              <a:t> </a:t>
            </a:r>
            <a:r>
              <a:rPr lang="en-GB" altLang="ja-JP" sz="1200" i="1" dirty="0"/>
              <a:t>et al.</a:t>
            </a:r>
            <a:r>
              <a:rPr lang="en-GB" altLang="ja-JP" sz="1200" dirty="0"/>
              <a:t>, “Construction and commissioning of the compact energy-recovery </a:t>
            </a:r>
            <a:r>
              <a:rPr lang="en-GB" altLang="ja-JP" sz="1200" dirty="0" err="1"/>
              <a:t>linac</a:t>
            </a:r>
            <a:r>
              <a:rPr lang="en-GB" altLang="ja-JP" sz="1200" dirty="0"/>
              <a:t> at KEK” </a:t>
            </a:r>
            <a:r>
              <a:rPr lang="en-GB" altLang="ja-JP" sz="1200" dirty="0" err="1"/>
              <a:t>Nucl</a:t>
            </a:r>
            <a:r>
              <a:rPr lang="en-GB" altLang="ja-JP" sz="1200" dirty="0"/>
              <a:t>. </a:t>
            </a:r>
            <a:r>
              <a:rPr lang="en-GB" altLang="ja-JP" sz="1200" dirty="0" err="1"/>
              <a:t>Instrum</a:t>
            </a:r>
            <a:r>
              <a:rPr lang="en-GB" altLang="ja-JP" sz="1200" dirty="0"/>
              <a:t>. Method A 877 p.197-219 (2018)</a:t>
            </a:r>
            <a:r>
              <a:rPr lang="en-US" altLang="ja-JP" sz="1200" dirty="0"/>
              <a:t>.</a:t>
            </a:r>
          </a:p>
        </p:txBody>
      </p:sp>
      <p:sp>
        <p:nvSpPr>
          <p:cNvPr id="73" name="正方形/長方形 72"/>
          <p:cNvSpPr/>
          <p:nvPr/>
        </p:nvSpPr>
        <p:spPr>
          <a:xfrm>
            <a:off x="6473918" y="3010807"/>
            <a:ext cx="389855" cy="134401"/>
          </a:xfrm>
          <a:prstGeom prst="rect">
            <a:avLst/>
          </a:prstGeom>
          <a:solidFill>
            <a:srgbClr val="3333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76" name="テキスト ボックス 75"/>
          <p:cNvSpPr txBox="1"/>
          <p:nvPr/>
        </p:nvSpPr>
        <p:spPr>
          <a:xfrm>
            <a:off x="6831879" y="2966052"/>
            <a:ext cx="879145" cy="376817"/>
          </a:xfrm>
          <a:prstGeom prst="rect">
            <a:avLst/>
          </a:prstGeom>
          <a:solidFill>
            <a:schemeClr val="bg1"/>
          </a:solidFill>
        </p:spPr>
        <p:txBody>
          <a:bodyPr wrap="square" rtlCol="0">
            <a:spAutoFit/>
          </a:bodyPr>
          <a:lstStyle/>
          <a:p>
            <a:r>
              <a:rPr lang="en-US" altLang="ja-JP" sz="900" dirty="0">
                <a:solidFill>
                  <a:srgbClr val="3333FF"/>
                </a:solidFill>
                <a:latin typeface="Calibri"/>
                <a:ea typeface="ＭＳ Ｐゴシック"/>
              </a:rPr>
              <a:t>Construction of RI beamline</a:t>
            </a:r>
            <a:endParaRPr lang="ja-JP" altLang="en-US" sz="900" dirty="0">
              <a:solidFill>
                <a:srgbClr val="3333FF"/>
              </a:solidFill>
              <a:latin typeface="Calibri"/>
              <a:ea typeface="ＭＳ Ｐゴシック"/>
            </a:endParaRPr>
          </a:p>
        </p:txBody>
      </p:sp>
      <p:sp>
        <p:nvSpPr>
          <p:cNvPr id="77" name="テキスト ボックス 76"/>
          <p:cNvSpPr txBox="1"/>
          <p:nvPr/>
        </p:nvSpPr>
        <p:spPr>
          <a:xfrm>
            <a:off x="5847855" y="2566296"/>
            <a:ext cx="1492386" cy="230832"/>
          </a:xfrm>
          <a:prstGeom prst="rect">
            <a:avLst/>
          </a:prstGeom>
          <a:solidFill>
            <a:schemeClr val="bg1"/>
          </a:solidFill>
        </p:spPr>
        <p:txBody>
          <a:bodyPr wrap="square" rtlCol="0">
            <a:spAutoFit/>
          </a:bodyPr>
          <a:lstStyle/>
          <a:p>
            <a:r>
              <a:rPr lang="en-US" altLang="ja-JP" sz="900" dirty="0">
                <a:solidFill>
                  <a:srgbClr val="FF0000"/>
                </a:solidFill>
                <a:latin typeface="Calibri"/>
                <a:ea typeface="ＭＳ Ｐゴシック"/>
              </a:rPr>
              <a:t>RI beam test &amp; production</a:t>
            </a:r>
            <a:endParaRPr lang="ja-JP" altLang="en-US" sz="900" dirty="0">
              <a:solidFill>
                <a:srgbClr val="FF0000"/>
              </a:solidFill>
              <a:latin typeface="Calibri"/>
              <a:ea typeface="ＭＳ Ｐゴシック"/>
            </a:endParaRPr>
          </a:p>
        </p:txBody>
      </p:sp>
      <p:cxnSp>
        <p:nvCxnSpPr>
          <p:cNvPr id="80" name="直線矢印コネクタ 79"/>
          <p:cNvCxnSpPr/>
          <p:nvPr/>
        </p:nvCxnSpPr>
        <p:spPr>
          <a:xfrm>
            <a:off x="5800778" y="1308233"/>
            <a:ext cx="848182"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1" name="直線コネクタ 80"/>
          <p:cNvCxnSpPr>
            <a:cxnSpLocks/>
            <a:endCxn id="79" idx="3"/>
          </p:cNvCxnSpPr>
          <p:nvPr/>
        </p:nvCxnSpPr>
        <p:spPr>
          <a:xfrm flipH="1" flipV="1">
            <a:off x="4832870" y="2640535"/>
            <a:ext cx="1679511" cy="323627"/>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pic>
        <p:nvPicPr>
          <p:cNvPr id="79" name="図 78"/>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57323" y="2199705"/>
            <a:ext cx="1175547" cy="881660"/>
          </a:xfrm>
          <a:prstGeom prst="rect">
            <a:avLst/>
          </a:prstGeom>
        </p:spPr>
      </p:pic>
      <p:sp>
        <p:nvSpPr>
          <p:cNvPr id="33" name="正方形/長方形 32"/>
          <p:cNvSpPr/>
          <p:nvPr/>
        </p:nvSpPr>
        <p:spPr>
          <a:xfrm>
            <a:off x="4837975" y="3270992"/>
            <a:ext cx="225197" cy="219887"/>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cxnSp>
        <p:nvCxnSpPr>
          <p:cNvPr id="53" name="直線矢印コネクタ 52"/>
          <p:cNvCxnSpPr>
            <a:cxnSpLocks/>
          </p:cNvCxnSpPr>
          <p:nvPr/>
        </p:nvCxnSpPr>
        <p:spPr>
          <a:xfrm>
            <a:off x="3020785" y="1382276"/>
            <a:ext cx="8698990" cy="0"/>
          </a:xfrm>
          <a:prstGeom prst="straightConnector1">
            <a:avLst/>
          </a:prstGeom>
          <a:ln w="381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5" name="テキスト ボックス 54"/>
          <p:cNvSpPr txBox="1"/>
          <p:nvPr/>
        </p:nvSpPr>
        <p:spPr>
          <a:xfrm>
            <a:off x="8004171" y="890500"/>
            <a:ext cx="1250252" cy="523220"/>
          </a:xfrm>
          <a:prstGeom prst="rect">
            <a:avLst/>
          </a:prstGeom>
          <a:noFill/>
        </p:spPr>
        <p:txBody>
          <a:bodyPr wrap="square" rtlCol="0">
            <a:spAutoFit/>
          </a:bodyPr>
          <a:lstStyle/>
          <a:p>
            <a:r>
              <a:rPr lang="en-US" altLang="ja-JP" sz="1400" dirty="0">
                <a:solidFill>
                  <a:srgbClr val="00B050"/>
                </a:solidFill>
              </a:rPr>
              <a:t>Beam operation</a:t>
            </a:r>
            <a:endParaRPr lang="ja-JP" altLang="en-US" sz="1400" dirty="0">
              <a:solidFill>
                <a:srgbClr val="00B050"/>
              </a:solidFill>
            </a:endParaRPr>
          </a:p>
        </p:txBody>
      </p:sp>
      <p:sp>
        <p:nvSpPr>
          <p:cNvPr id="69" name="正方形/長方形 68"/>
          <p:cNvSpPr/>
          <p:nvPr/>
        </p:nvSpPr>
        <p:spPr>
          <a:xfrm>
            <a:off x="6880298" y="2737469"/>
            <a:ext cx="71168" cy="18169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70" name="正方形/長方形 69"/>
          <p:cNvSpPr/>
          <p:nvPr/>
        </p:nvSpPr>
        <p:spPr>
          <a:xfrm>
            <a:off x="7022283" y="2737469"/>
            <a:ext cx="71168" cy="18169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84" name="正方形/長方形 83"/>
          <p:cNvSpPr/>
          <p:nvPr/>
        </p:nvSpPr>
        <p:spPr>
          <a:xfrm>
            <a:off x="7347880" y="2563804"/>
            <a:ext cx="251217" cy="133324"/>
          </a:xfrm>
          <a:prstGeom prst="rect">
            <a:avLst/>
          </a:prstGeom>
          <a:solidFill>
            <a:srgbClr val="3333FF"/>
          </a:solidFill>
          <a:ln>
            <a:solidFill>
              <a:srgbClr val="3333FF"/>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85" name="テキスト ボックス 84"/>
          <p:cNvSpPr txBox="1"/>
          <p:nvPr/>
        </p:nvSpPr>
        <p:spPr>
          <a:xfrm>
            <a:off x="7398144" y="2654854"/>
            <a:ext cx="879145" cy="369332"/>
          </a:xfrm>
          <a:prstGeom prst="rect">
            <a:avLst/>
          </a:prstGeom>
          <a:noFill/>
        </p:spPr>
        <p:txBody>
          <a:bodyPr wrap="square" rtlCol="0">
            <a:spAutoFit/>
          </a:bodyPr>
          <a:lstStyle/>
          <a:p>
            <a:r>
              <a:rPr lang="en-US" altLang="ja-JP" sz="900" dirty="0">
                <a:solidFill>
                  <a:srgbClr val="3333FF"/>
                </a:solidFill>
                <a:latin typeface="Calibri"/>
                <a:ea typeface="ＭＳ Ｐゴシック"/>
              </a:rPr>
              <a:t>Construction of IR-FEL</a:t>
            </a:r>
            <a:endParaRPr lang="ja-JP" altLang="en-US" sz="900" dirty="0">
              <a:solidFill>
                <a:srgbClr val="3333FF"/>
              </a:solidFill>
              <a:latin typeface="Calibri"/>
              <a:ea typeface="ＭＳ Ｐゴシック"/>
            </a:endParaRPr>
          </a:p>
        </p:txBody>
      </p:sp>
      <p:sp>
        <p:nvSpPr>
          <p:cNvPr id="86" name="正方形/長方形 85"/>
          <p:cNvSpPr/>
          <p:nvPr/>
        </p:nvSpPr>
        <p:spPr>
          <a:xfrm>
            <a:off x="7619952" y="2379584"/>
            <a:ext cx="71168" cy="181694"/>
          </a:xfrm>
          <a:prstGeom prst="rect">
            <a:avLst/>
          </a:prstGeom>
          <a:solidFill>
            <a:srgbClr val="FF0000"/>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87" name="正方形/長方形 86"/>
          <p:cNvSpPr/>
          <p:nvPr/>
        </p:nvSpPr>
        <p:spPr>
          <a:xfrm>
            <a:off x="7849527" y="2371674"/>
            <a:ext cx="71168" cy="181694"/>
          </a:xfrm>
          <a:prstGeom prst="rect">
            <a:avLst/>
          </a:prstGeom>
          <a:solidFill>
            <a:srgbClr val="FF0000"/>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cxnSp>
        <p:nvCxnSpPr>
          <p:cNvPr id="74" name="直線矢印コネクタ 73"/>
          <p:cNvCxnSpPr>
            <a:cxnSpLocks/>
          </p:cNvCxnSpPr>
          <p:nvPr/>
        </p:nvCxnSpPr>
        <p:spPr>
          <a:xfrm flipH="1" flipV="1">
            <a:off x="5169575" y="4164809"/>
            <a:ext cx="1055294" cy="43596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8" name="正方形/長方形 87"/>
          <p:cNvSpPr/>
          <p:nvPr/>
        </p:nvSpPr>
        <p:spPr>
          <a:xfrm>
            <a:off x="7221047" y="2741597"/>
            <a:ext cx="71168" cy="181694"/>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89" name="正方形/長方形 88"/>
          <p:cNvSpPr/>
          <p:nvPr/>
        </p:nvSpPr>
        <p:spPr>
          <a:xfrm>
            <a:off x="7744241" y="2547001"/>
            <a:ext cx="79951" cy="142648"/>
          </a:xfrm>
          <a:prstGeom prst="rect">
            <a:avLst/>
          </a:prstGeom>
          <a:solidFill>
            <a:srgbClr val="3333FF"/>
          </a:solidFill>
          <a:ln>
            <a:solidFill>
              <a:srgbClr val="3333FF"/>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92" name="正方形/長方形 91"/>
          <p:cNvSpPr/>
          <p:nvPr/>
        </p:nvSpPr>
        <p:spPr>
          <a:xfrm>
            <a:off x="8193926" y="2371674"/>
            <a:ext cx="132292" cy="181694"/>
          </a:xfrm>
          <a:prstGeom prst="rect">
            <a:avLst/>
          </a:prstGeom>
          <a:solidFill>
            <a:srgbClr val="FF0000"/>
          </a:solid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cxnSp>
        <p:nvCxnSpPr>
          <p:cNvPr id="93" name="直線コネクタ 92"/>
          <p:cNvCxnSpPr>
            <a:cxnSpLocks/>
          </p:cNvCxnSpPr>
          <p:nvPr/>
        </p:nvCxnSpPr>
        <p:spPr>
          <a:xfrm flipH="1" flipV="1">
            <a:off x="6980813" y="2279397"/>
            <a:ext cx="550787" cy="298037"/>
          </a:xfrm>
          <a:prstGeom prst="line">
            <a:avLst/>
          </a:prstGeom>
          <a:ln w="19050">
            <a:solidFill>
              <a:srgbClr val="0099FF"/>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91" name="正方形/長方形 90">
            <a:extLst>
              <a:ext uri="{FF2B5EF4-FFF2-40B4-BE49-F238E27FC236}">
                <a16:creationId xmlns:a16="http://schemas.microsoft.com/office/drawing/2014/main" id="{A91356AB-636D-44B0-A8EC-63139BAADC50}"/>
              </a:ext>
            </a:extLst>
          </p:cNvPr>
          <p:cNvSpPr/>
          <p:nvPr/>
        </p:nvSpPr>
        <p:spPr>
          <a:xfrm>
            <a:off x="8547995" y="2371674"/>
            <a:ext cx="71168" cy="181694"/>
          </a:xfrm>
          <a:prstGeom prst="rect">
            <a:avLst/>
          </a:prstGeom>
          <a:solidFill>
            <a:srgbClr val="FF0000"/>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95" name="テキスト ボックス 94">
            <a:extLst>
              <a:ext uri="{FF2B5EF4-FFF2-40B4-BE49-F238E27FC236}">
                <a16:creationId xmlns:a16="http://schemas.microsoft.com/office/drawing/2014/main" id="{E04A5749-5A50-4507-91A0-466D3613AB56}"/>
              </a:ext>
            </a:extLst>
          </p:cNvPr>
          <p:cNvSpPr txBox="1"/>
          <p:nvPr/>
        </p:nvSpPr>
        <p:spPr>
          <a:xfrm>
            <a:off x="7819048" y="3266338"/>
            <a:ext cx="1186124" cy="230832"/>
          </a:xfrm>
          <a:prstGeom prst="rect">
            <a:avLst/>
          </a:prstGeom>
          <a:solidFill>
            <a:schemeClr val="bg1"/>
          </a:solidFill>
        </p:spPr>
        <p:txBody>
          <a:bodyPr wrap="square" rtlCol="0">
            <a:spAutoFit/>
          </a:bodyPr>
          <a:lstStyle/>
          <a:p>
            <a:r>
              <a:rPr lang="en-US" altLang="ja-JP" sz="900" dirty="0">
                <a:solidFill>
                  <a:srgbClr val="FF0000"/>
                </a:solidFill>
                <a:latin typeface="Calibri"/>
                <a:ea typeface="ＭＳ Ｐゴシック"/>
              </a:rPr>
              <a:t>FEL produced</a:t>
            </a:r>
            <a:endParaRPr lang="ja-JP" altLang="en-US" sz="900" dirty="0">
              <a:solidFill>
                <a:srgbClr val="FF0000"/>
              </a:solidFill>
              <a:latin typeface="Calibri"/>
              <a:ea typeface="ＭＳ Ｐゴシック"/>
            </a:endParaRPr>
          </a:p>
        </p:txBody>
      </p:sp>
      <p:cxnSp>
        <p:nvCxnSpPr>
          <p:cNvPr id="90" name="直線矢印コネクタ 89">
            <a:extLst>
              <a:ext uri="{FF2B5EF4-FFF2-40B4-BE49-F238E27FC236}">
                <a16:creationId xmlns:a16="http://schemas.microsoft.com/office/drawing/2014/main" id="{8B011DAC-9F9D-4EDD-B28B-29530328D8C9}"/>
              </a:ext>
            </a:extLst>
          </p:cNvPr>
          <p:cNvCxnSpPr>
            <a:cxnSpLocks/>
            <a:stCxn id="72" idx="0"/>
            <a:endCxn id="49" idx="2"/>
          </p:cNvCxnSpPr>
          <p:nvPr/>
        </p:nvCxnSpPr>
        <p:spPr>
          <a:xfrm flipH="1" flipV="1">
            <a:off x="6331931" y="3690031"/>
            <a:ext cx="533681" cy="70900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0" name="直線コネクタ 59">
            <a:extLst>
              <a:ext uri="{FF2B5EF4-FFF2-40B4-BE49-F238E27FC236}">
                <a16:creationId xmlns:a16="http://schemas.microsoft.com/office/drawing/2014/main" id="{F24356DB-5154-4CFD-989A-D69514663D4F}"/>
              </a:ext>
            </a:extLst>
          </p:cNvPr>
          <p:cNvCxnSpPr>
            <a:cxnSpLocks/>
          </p:cNvCxnSpPr>
          <p:nvPr/>
        </p:nvCxnSpPr>
        <p:spPr>
          <a:xfrm flipV="1">
            <a:off x="10845416" y="1152110"/>
            <a:ext cx="0" cy="1167204"/>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96" name="直線コネクタ 95">
            <a:extLst>
              <a:ext uri="{FF2B5EF4-FFF2-40B4-BE49-F238E27FC236}">
                <a16:creationId xmlns:a16="http://schemas.microsoft.com/office/drawing/2014/main" id="{8B14A56F-F8DE-4950-B413-B89283B46266}"/>
              </a:ext>
            </a:extLst>
          </p:cNvPr>
          <p:cNvCxnSpPr/>
          <p:nvPr/>
        </p:nvCxnSpPr>
        <p:spPr>
          <a:xfrm flipV="1">
            <a:off x="216217" y="4586096"/>
            <a:ext cx="0" cy="1858082"/>
          </a:xfrm>
          <a:prstGeom prst="line">
            <a:avLst/>
          </a:prstGeom>
        </p:spPr>
        <p:style>
          <a:lnRef idx="1">
            <a:schemeClr val="accent1"/>
          </a:lnRef>
          <a:fillRef idx="0">
            <a:schemeClr val="accent1"/>
          </a:fillRef>
          <a:effectRef idx="0">
            <a:schemeClr val="accent1"/>
          </a:effectRef>
          <a:fontRef idx="minor">
            <a:schemeClr val="tx1"/>
          </a:fontRef>
        </p:style>
      </p:cxnSp>
      <p:sp>
        <p:nvSpPr>
          <p:cNvPr id="97" name="正方形/長方形 96">
            <a:extLst>
              <a:ext uri="{FF2B5EF4-FFF2-40B4-BE49-F238E27FC236}">
                <a16:creationId xmlns:a16="http://schemas.microsoft.com/office/drawing/2014/main" id="{4B1E97EC-AEB2-4361-B734-78C9F578EADF}"/>
              </a:ext>
            </a:extLst>
          </p:cNvPr>
          <p:cNvSpPr/>
          <p:nvPr/>
        </p:nvSpPr>
        <p:spPr>
          <a:xfrm>
            <a:off x="8865655" y="2364169"/>
            <a:ext cx="71168" cy="181694"/>
          </a:xfrm>
          <a:prstGeom prst="rect">
            <a:avLst/>
          </a:prstGeom>
          <a:solidFill>
            <a:srgbClr val="FF0000"/>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102" name="テキスト ボックス 101">
            <a:extLst>
              <a:ext uri="{FF2B5EF4-FFF2-40B4-BE49-F238E27FC236}">
                <a16:creationId xmlns:a16="http://schemas.microsoft.com/office/drawing/2014/main" id="{1E118AC3-FAB2-4D1C-873F-7DA8D5A97377}"/>
              </a:ext>
            </a:extLst>
          </p:cNvPr>
          <p:cNvSpPr txBox="1"/>
          <p:nvPr/>
        </p:nvSpPr>
        <p:spPr>
          <a:xfrm>
            <a:off x="11266773" y="1016461"/>
            <a:ext cx="646331" cy="369332"/>
          </a:xfrm>
          <a:prstGeom prst="rect">
            <a:avLst/>
          </a:prstGeom>
          <a:noFill/>
        </p:spPr>
        <p:txBody>
          <a:bodyPr wrap="none" rtlCol="0">
            <a:spAutoFit/>
          </a:bodyPr>
          <a:lstStyle/>
          <a:p>
            <a:r>
              <a:rPr kumimoji="1" lang="en-US" altLang="ja-JP" dirty="0"/>
              <a:t>here</a:t>
            </a:r>
            <a:endParaRPr kumimoji="1" lang="ja-JP" altLang="en-US" dirty="0"/>
          </a:p>
        </p:txBody>
      </p:sp>
      <p:cxnSp>
        <p:nvCxnSpPr>
          <p:cNvPr id="103" name="直線矢印コネクタ 102">
            <a:extLst>
              <a:ext uri="{FF2B5EF4-FFF2-40B4-BE49-F238E27FC236}">
                <a16:creationId xmlns:a16="http://schemas.microsoft.com/office/drawing/2014/main" id="{5A08850F-0284-4971-A827-FBA450A85AA0}"/>
              </a:ext>
            </a:extLst>
          </p:cNvPr>
          <p:cNvCxnSpPr>
            <a:cxnSpLocks/>
          </p:cNvCxnSpPr>
          <p:nvPr/>
        </p:nvCxnSpPr>
        <p:spPr>
          <a:xfrm flipH="1" flipV="1">
            <a:off x="8263761" y="2605666"/>
            <a:ext cx="251925" cy="63216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6" name="直線矢印コネクタ 105">
            <a:extLst>
              <a:ext uri="{FF2B5EF4-FFF2-40B4-BE49-F238E27FC236}">
                <a16:creationId xmlns:a16="http://schemas.microsoft.com/office/drawing/2014/main" id="{71CB0573-6CCC-402D-8BAF-4BE074D68BFF}"/>
              </a:ext>
            </a:extLst>
          </p:cNvPr>
          <p:cNvCxnSpPr/>
          <p:nvPr/>
        </p:nvCxnSpPr>
        <p:spPr>
          <a:xfrm flipV="1">
            <a:off x="8877390" y="2600625"/>
            <a:ext cx="43488" cy="39176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8" name="テキスト ボックス 107">
            <a:extLst>
              <a:ext uri="{FF2B5EF4-FFF2-40B4-BE49-F238E27FC236}">
                <a16:creationId xmlns:a16="http://schemas.microsoft.com/office/drawing/2014/main" id="{98C1BB1A-0DAB-44FD-9C5A-6CB014E60CE3}"/>
              </a:ext>
            </a:extLst>
          </p:cNvPr>
          <p:cNvSpPr txBox="1"/>
          <p:nvPr/>
        </p:nvSpPr>
        <p:spPr>
          <a:xfrm>
            <a:off x="8835837" y="3053169"/>
            <a:ext cx="1099149" cy="369332"/>
          </a:xfrm>
          <a:prstGeom prst="rect">
            <a:avLst/>
          </a:prstGeom>
          <a:solidFill>
            <a:schemeClr val="bg1"/>
          </a:solidFill>
        </p:spPr>
        <p:txBody>
          <a:bodyPr wrap="square" rtlCol="0">
            <a:spAutoFit/>
          </a:bodyPr>
          <a:lstStyle/>
          <a:p>
            <a:r>
              <a:rPr lang="en-US" altLang="ja-JP" sz="900" dirty="0">
                <a:latin typeface="Calibri"/>
                <a:ea typeface="ＭＳ Ｐゴシック"/>
              </a:rPr>
              <a:t>0.3 mA CW beam with undulator</a:t>
            </a:r>
            <a:endParaRPr lang="ja-JP" altLang="en-US" sz="900" dirty="0">
              <a:latin typeface="Calibri"/>
              <a:ea typeface="ＭＳ Ｐゴシック"/>
            </a:endParaRPr>
          </a:p>
        </p:txBody>
      </p:sp>
      <p:sp>
        <p:nvSpPr>
          <p:cNvPr id="72" name="テキスト ボックス 71"/>
          <p:cNvSpPr txBox="1"/>
          <p:nvPr/>
        </p:nvSpPr>
        <p:spPr>
          <a:xfrm>
            <a:off x="6224869" y="4399031"/>
            <a:ext cx="1281485" cy="923330"/>
          </a:xfrm>
          <a:prstGeom prst="rect">
            <a:avLst/>
          </a:prstGeom>
          <a:solidFill>
            <a:srgbClr val="FFFF00"/>
          </a:solidFill>
          <a:ln>
            <a:solidFill>
              <a:srgbClr val="FF0000"/>
            </a:solidFill>
          </a:ln>
        </p:spPr>
        <p:txBody>
          <a:bodyPr wrap="square" rtlCol="0">
            <a:spAutoFit/>
          </a:bodyPr>
          <a:lstStyle/>
          <a:p>
            <a:r>
              <a:rPr lang="en-US" altLang="ja-JP" dirty="0">
                <a:solidFill>
                  <a:srgbClr val="FF0000"/>
                </a:solidFill>
              </a:rPr>
              <a:t>1mA CW ERL achieved</a:t>
            </a:r>
            <a:endParaRPr lang="ja-JP" altLang="en-US" dirty="0">
              <a:solidFill>
                <a:srgbClr val="FF0000"/>
              </a:solidFill>
            </a:endParaRPr>
          </a:p>
        </p:txBody>
      </p:sp>
      <p:pic>
        <p:nvPicPr>
          <p:cNvPr id="94" name="図 93">
            <a:extLst>
              <a:ext uri="{FF2B5EF4-FFF2-40B4-BE49-F238E27FC236}">
                <a16:creationId xmlns:a16="http://schemas.microsoft.com/office/drawing/2014/main" id="{38638EC1-5CBD-444A-AD42-8862CCE4521D}"/>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873427" y="1711923"/>
            <a:ext cx="1186332" cy="891084"/>
          </a:xfrm>
          <a:prstGeom prst="rect">
            <a:avLst/>
          </a:prstGeom>
        </p:spPr>
      </p:pic>
      <p:sp>
        <p:nvSpPr>
          <p:cNvPr id="113" name="正方形/長方形 112">
            <a:extLst>
              <a:ext uri="{FF2B5EF4-FFF2-40B4-BE49-F238E27FC236}">
                <a16:creationId xmlns:a16="http://schemas.microsoft.com/office/drawing/2014/main" id="{2C180314-6B17-7C19-D9BB-A1DA757863C8}"/>
              </a:ext>
            </a:extLst>
          </p:cNvPr>
          <p:cNvSpPr/>
          <p:nvPr/>
        </p:nvSpPr>
        <p:spPr>
          <a:xfrm>
            <a:off x="9831984" y="1947169"/>
            <a:ext cx="132292" cy="181694"/>
          </a:xfrm>
          <a:prstGeom prst="rect">
            <a:avLst/>
          </a:prstGeom>
          <a:solidFill>
            <a:srgbClr val="FF0000"/>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114" name="テキスト ボックス 113">
            <a:extLst>
              <a:ext uri="{FF2B5EF4-FFF2-40B4-BE49-F238E27FC236}">
                <a16:creationId xmlns:a16="http://schemas.microsoft.com/office/drawing/2014/main" id="{2D9E6135-A0E4-3E07-08FF-DC3AFAACDEB8}"/>
              </a:ext>
            </a:extLst>
          </p:cNvPr>
          <p:cNvSpPr txBox="1"/>
          <p:nvPr/>
        </p:nvSpPr>
        <p:spPr>
          <a:xfrm>
            <a:off x="9005172" y="2371674"/>
            <a:ext cx="879145" cy="507831"/>
          </a:xfrm>
          <a:prstGeom prst="rect">
            <a:avLst/>
          </a:prstGeom>
          <a:solidFill>
            <a:schemeClr val="bg1"/>
          </a:solidFill>
        </p:spPr>
        <p:txBody>
          <a:bodyPr wrap="square" rtlCol="0">
            <a:spAutoFit/>
          </a:bodyPr>
          <a:lstStyle/>
          <a:p>
            <a:r>
              <a:rPr lang="en-US" altLang="ja-JP" sz="900" dirty="0">
                <a:solidFill>
                  <a:srgbClr val="3333FF"/>
                </a:solidFill>
                <a:latin typeface="Calibri"/>
                <a:ea typeface="ＭＳ Ｐゴシック"/>
              </a:rPr>
              <a:t>DC gun and cryogenic maintenance</a:t>
            </a:r>
            <a:endParaRPr lang="ja-JP" altLang="en-US" sz="900" dirty="0">
              <a:solidFill>
                <a:srgbClr val="3333FF"/>
              </a:solidFill>
              <a:latin typeface="Calibri"/>
              <a:ea typeface="ＭＳ Ｐゴシック"/>
            </a:endParaRPr>
          </a:p>
        </p:txBody>
      </p:sp>
      <p:cxnSp>
        <p:nvCxnSpPr>
          <p:cNvPr id="116" name="直線矢印コネクタ 115">
            <a:extLst>
              <a:ext uri="{FF2B5EF4-FFF2-40B4-BE49-F238E27FC236}">
                <a16:creationId xmlns:a16="http://schemas.microsoft.com/office/drawing/2014/main" id="{CA5E2B7F-2229-35D3-7081-D75505C505D6}"/>
              </a:ext>
            </a:extLst>
          </p:cNvPr>
          <p:cNvCxnSpPr/>
          <p:nvPr/>
        </p:nvCxnSpPr>
        <p:spPr>
          <a:xfrm flipH="1" flipV="1">
            <a:off x="9912332" y="2181224"/>
            <a:ext cx="368412" cy="62377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2" name="テキスト ボックス 121">
            <a:extLst>
              <a:ext uri="{FF2B5EF4-FFF2-40B4-BE49-F238E27FC236}">
                <a16:creationId xmlns:a16="http://schemas.microsoft.com/office/drawing/2014/main" id="{4A662C4A-66D6-3AF3-40F8-D4EA1E1EDC26}"/>
              </a:ext>
            </a:extLst>
          </p:cNvPr>
          <p:cNvSpPr txBox="1"/>
          <p:nvPr/>
        </p:nvSpPr>
        <p:spPr>
          <a:xfrm>
            <a:off x="9891167" y="2797128"/>
            <a:ext cx="1099149" cy="830997"/>
          </a:xfrm>
          <a:prstGeom prst="rect">
            <a:avLst/>
          </a:prstGeom>
          <a:solidFill>
            <a:srgbClr val="FFFF00"/>
          </a:solidFill>
          <a:ln>
            <a:solidFill>
              <a:srgbClr val="FF0000"/>
            </a:solidFill>
          </a:ln>
        </p:spPr>
        <p:txBody>
          <a:bodyPr wrap="square" rtlCol="0">
            <a:spAutoFit/>
          </a:bodyPr>
          <a:lstStyle/>
          <a:p>
            <a:r>
              <a:rPr lang="en-US" altLang="ja-JP" sz="1600" dirty="0">
                <a:solidFill>
                  <a:srgbClr val="FF0000"/>
                </a:solidFill>
                <a:latin typeface="Calibri"/>
                <a:ea typeface="ＭＳ Ｐゴシック"/>
              </a:rPr>
              <a:t>1mA CW ERL with undulator</a:t>
            </a:r>
            <a:endParaRPr lang="ja-JP" altLang="en-US" sz="1600" dirty="0">
              <a:solidFill>
                <a:srgbClr val="FF0000"/>
              </a:solidFill>
              <a:latin typeface="Calibri"/>
              <a:ea typeface="ＭＳ Ｐゴシック"/>
            </a:endParaRPr>
          </a:p>
        </p:txBody>
      </p:sp>
      <p:sp>
        <p:nvSpPr>
          <p:cNvPr id="66" name="テキスト ボックス 65">
            <a:extLst>
              <a:ext uri="{FF2B5EF4-FFF2-40B4-BE49-F238E27FC236}">
                <a16:creationId xmlns:a16="http://schemas.microsoft.com/office/drawing/2014/main" id="{382CBB31-D2CC-4E36-F5B9-4EAED3BE81C5}"/>
              </a:ext>
            </a:extLst>
          </p:cNvPr>
          <p:cNvSpPr txBox="1"/>
          <p:nvPr/>
        </p:nvSpPr>
        <p:spPr>
          <a:xfrm>
            <a:off x="7619877" y="3676378"/>
            <a:ext cx="4189310" cy="1815882"/>
          </a:xfrm>
          <a:prstGeom prst="rect">
            <a:avLst/>
          </a:prstGeom>
          <a:solidFill>
            <a:schemeClr val="bg1"/>
          </a:solidFill>
          <a:ln>
            <a:solidFill>
              <a:srgbClr val="00B050"/>
            </a:solidFill>
          </a:ln>
        </p:spPr>
        <p:txBody>
          <a:bodyPr wrap="square" rtlCol="0">
            <a:spAutoFit/>
          </a:bodyPr>
          <a:lstStyle/>
          <a:p>
            <a:pPr marL="285750" indent="-285750">
              <a:buFont typeface="Arial" panose="020B0604020202020204" pitchFamily="34" charset="0"/>
              <a:buChar char="•"/>
            </a:pPr>
            <a:r>
              <a:rPr lang="en-US" altLang="ja-JP" sz="1400" dirty="0">
                <a:latin typeface="メイリオ" panose="020B0604030504040204" pitchFamily="50" charset="-128"/>
                <a:ea typeface="メイリオ" panose="020B0604030504040204" pitchFamily="50" charset="-128"/>
              </a:rPr>
              <a:t>R&amp;D for industrial SRF application</a:t>
            </a:r>
          </a:p>
          <a:p>
            <a:r>
              <a:rPr lang="en-US" altLang="ja-JP" sz="1400" dirty="0">
                <a:latin typeface="メイリオ" panose="020B0604030504040204" pitchFamily="50" charset="-128"/>
                <a:ea typeface="メイリオ" panose="020B0604030504040204" pitchFamily="50" charset="-128"/>
              </a:rPr>
              <a:t>(1) </a:t>
            </a:r>
            <a:r>
              <a:rPr lang="en-US" altLang="ja-JP" sz="1400" b="1" dirty="0">
                <a:latin typeface="メイリオ" panose="020B0604030504040204" pitchFamily="50" charset="-128"/>
                <a:ea typeface="メイリオ" panose="020B0604030504040204" pitchFamily="50" charset="-128"/>
              </a:rPr>
              <a:t>RI manufacturing</a:t>
            </a:r>
            <a:r>
              <a:rPr lang="en-US" altLang="ja-JP" sz="1400" dirty="0">
                <a:latin typeface="メイリオ" panose="020B0604030504040204" pitchFamily="50" charset="-128"/>
                <a:ea typeface="メイリオ" panose="020B0604030504040204" pitchFamily="50" charset="-128"/>
              </a:rPr>
              <a:t> facility for nuclear medical examination and </a:t>
            </a:r>
            <a:r>
              <a:rPr lang="en-US" altLang="ja-JP" sz="1400" b="1" dirty="0">
                <a:latin typeface="メイリオ" panose="020B0604030504040204" pitchFamily="50" charset="-128"/>
                <a:ea typeface="メイリオ" panose="020B0604030504040204" pitchFamily="50" charset="-128"/>
              </a:rPr>
              <a:t>irradiation to wood </a:t>
            </a:r>
            <a:r>
              <a:rPr lang="en-US" altLang="ja-JP" sz="1400" dirty="0">
                <a:latin typeface="メイリオ" panose="020B0604030504040204" pitchFamily="50" charset="-128"/>
                <a:ea typeface="メイリオ" panose="020B0604030504040204" pitchFamily="50" charset="-128"/>
              </a:rPr>
              <a:t>by using </a:t>
            </a:r>
            <a:r>
              <a:rPr lang="en-US" altLang="ja-JP" sz="1400" u="sng" dirty="0">
                <a:latin typeface="メイリオ" panose="020B0604030504040204" pitchFamily="50" charset="-128"/>
                <a:ea typeface="メイリオ" panose="020B0604030504040204" pitchFamily="50" charset="-128"/>
              </a:rPr>
              <a:t>irradiation beam line</a:t>
            </a:r>
          </a:p>
          <a:p>
            <a:r>
              <a:rPr lang="en-US" altLang="ja-JP" sz="1400" dirty="0">
                <a:latin typeface="メイリオ" panose="020B0604030504040204" pitchFamily="50" charset="-128"/>
                <a:ea typeface="メイリオ" panose="020B0604030504040204" pitchFamily="50" charset="-128"/>
              </a:rPr>
              <a:t>(2) </a:t>
            </a:r>
            <a:r>
              <a:rPr lang="en-US" altLang="ja-JP" sz="1400" b="1" dirty="0">
                <a:latin typeface="メイリオ" panose="020B0604030504040204" pitchFamily="50" charset="-128"/>
                <a:ea typeface="メイリオ" panose="020B0604030504040204" pitchFamily="50" charset="-128"/>
              </a:rPr>
              <a:t>IR-FEL experiment </a:t>
            </a:r>
            <a:r>
              <a:rPr lang="en-US" altLang="ja-JP" sz="1400" dirty="0">
                <a:latin typeface="メイリオ" panose="020B0604030504040204" pitchFamily="50" charset="-128"/>
                <a:ea typeface="メイリオ" panose="020B0604030504040204" pitchFamily="50" charset="-128"/>
              </a:rPr>
              <a:t>with high current ERL beam </a:t>
            </a:r>
            <a:r>
              <a:rPr lang="en-US" altLang="ja-JP" sz="1400" dirty="0">
                <a:latin typeface="メイリオ" panose="020B0604030504040204" pitchFamily="50" charset="-128"/>
                <a:ea typeface="メイリオ" panose="020B0604030504040204" pitchFamily="50" charset="-128"/>
                <a:sym typeface="Wingdings" panose="05000000000000000000" pitchFamily="2" charset="2"/>
              </a:rPr>
              <a:t> toward the </a:t>
            </a:r>
            <a:r>
              <a:rPr lang="en-US" altLang="ja-JP" sz="1400" u="sng" dirty="0">
                <a:latin typeface="メイリオ" panose="020B0604030504040204" pitchFamily="50" charset="-128"/>
                <a:ea typeface="メイリオ" panose="020B0604030504040204" pitchFamily="50" charset="-128"/>
                <a:sym typeface="Wingdings" panose="05000000000000000000" pitchFamily="2" charset="2"/>
              </a:rPr>
              <a:t>EUV-FEL development </a:t>
            </a:r>
            <a:r>
              <a:rPr lang="en-US" altLang="ja-JP" sz="1400" dirty="0">
                <a:latin typeface="メイリオ" panose="020B0604030504040204" pitchFamily="50" charset="-128"/>
                <a:ea typeface="メイリオ" panose="020B0604030504040204" pitchFamily="50" charset="-128"/>
                <a:sym typeface="Wingdings" panose="05000000000000000000" pitchFamily="2" charset="2"/>
              </a:rPr>
              <a:t>(later).</a:t>
            </a:r>
            <a:endParaRPr lang="en-US" altLang="ja-JP" sz="1400" dirty="0">
              <a:latin typeface="メイリオ" panose="020B0604030504040204" pitchFamily="50" charset="-128"/>
              <a:ea typeface="メイリオ" panose="020B0604030504040204" pitchFamily="50" charset="-128"/>
            </a:endParaRPr>
          </a:p>
          <a:p>
            <a:r>
              <a:rPr lang="en-US" altLang="ja-JP" sz="1400" dirty="0">
                <a:latin typeface="メイリオ" panose="020B0604030504040204" pitchFamily="50" charset="-128"/>
                <a:ea typeface="メイリオ" panose="020B0604030504040204" pitchFamily="50" charset="-128"/>
              </a:rPr>
              <a:t>(3) Intense </a:t>
            </a:r>
            <a:r>
              <a:rPr lang="en-US" altLang="ja-JP" sz="1400" b="1" dirty="0">
                <a:latin typeface="メイリオ" panose="020B0604030504040204" pitchFamily="50" charset="-128"/>
                <a:ea typeface="メイリオ" panose="020B0604030504040204" pitchFamily="50" charset="-128"/>
              </a:rPr>
              <a:t>THz light generation </a:t>
            </a:r>
            <a:r>
              <a:rPr lang="en-US" altLang="ja-JP" sz="1400" dirty="0">
                <a:latin typeface="メイリオ" panose="020B0604030504040204" pitchFamily="50" charset="-128"/>
                <a:ea typeface="メイリオ" panose="020B0604030504040204" pitchFamily="50" charset="-128"/>
              </a:rPr>
              <a:t>with ERL</a:t>
            </a:r>
          </a:p>
        </p:txBody>
      </p:sp>
      <p:sp>
        <p:nvSpPr>
          <p:cNvPr id="63" name="テキスト ボックス 62">
            <a:extLst>
              <a:ext uri="{FF2B5EF4-FFF2-40B4-BE49-F238E27FC236}">
                <a16:creationId xmlns:a16="http://schemas.microsoft.com/office/drawing/2014/main" id="{ED432276-86D3-E5E4-C4B6-F8C308F65316}"/>
              </a:ext>
            </a:extLst>
          </p:cNvPr>
          <p:cNvSpPr txBox="1"/>
          <p:nvPr/>
        </p:nvSpPr>
        <p:spPr>
          <a:xfrm>
            <a:off x="5990376" y="5640825"/>
            <a:ext cx="5822467" cy="646331"/>
          </a:xfrm>
          <a:prstGeom prst="rect">
            <a:avLst/>
          </a:prstGeom>
          <a:solidFill>
            <a:schemeClr val="accent6">
              <a:lumMod val="20000"/>
              <a:lumOff val="80000"/>
            </a:schemeClr>
          </a:solidFill>
          <a:ln>
            <a:solidFill>
              <a:srgbClr val="FF0000"/>
            </a:solidFill>
          </a:ln>
        </p:spPr>
        <p:txBody>
          <a:bodyPr wrap="square">
            <a:spAutoFit/>
          </a:bodyPr>
          <a:lstStyle/>
          <a:p>
            <a:r>
              <a:rPr lang="en-US" altLang="ja-JP" sz="1200" b="1" dirty="0">
                <a:solidFill>
                  <a:srgbClr val="FF0000"/>
                </a:solidFill>
              </a:rPr>
              <a:t>(Published) </a:t>
            </a:r>
            <a:r>
              <a:rPr lang="en-US" altLang="ja-JP" sz="1200" dirty="0" err="1"/>
              <a:t>H.Sakai</a:t>
            </a:r>
            <a:r>
              <a:rPr lang="en-US" altLang="ja-JP" sz="1200" dirty="0"/>
              <a:t> </a:t>
            </a:r>
            <a:r>
              <a:rPr lang="en-US" altLang="ja-JP" sz="1200" i="1" dirty="0"/>
              <a:t>et al</a:t>
            </a:r>
            <a:r>
              <a:rPr lang="en-US" altLang="ja-JP" sz="1200" dirty="0"/>
              <a:t>. “Stable operation of a fully energy-recovered 1-mA-class electron beam at a compact energy-recovery linac“ , Phys. Rev. Accel, Beams 28, 091603 (2025).</a:t>
            </a:r>
          </a:p>
          <a:p>
            <a:r>
              <a:rPr lang="en-US" altLang="ja-JP" sz="1200" dirty="0"/>
              <a:t>https://doi.org/10.1103/qvpb-jsqx</a:t>
            </a:r>
          </a:p>
        </p:txBody>
      </p:sp>
      <p:sp>
        <p:nvSpPr>
          <p:cNvPr id="71" name="矢印: 下 70">
            <a:extLst>
              <a:ext uri="{FF2B5EF4-FFF2-40B4-BE49-F238E27FC236}">
                <a16:creationId xmlns:a16="http://schemas.microsoft.com/office/drawing/2014/main" id="{C0492ADF-5FD8-2B9D-9C2D-CC53294B30AE}"/>
              </a:ext>
            </a:extLst>
          </p:cNvPr>
          <p:cNvSpPr/>
          <p:nvPr/>
        </p:nvSpPr>
        <p:spPr>
          <a:xfrm>
            <a:off x="6693966" y="5403883"/>
            <a:ext cx="286847" cy="21983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正方形/長方形 51">
            <a:extLst>
              <a:ext uri="{FF2B5EF4-FFF2-40B4-BE49-F238E27FC236}">
                <a16:creationId xmlns:a16="http://schemas.microsoft.com/office/drawing/2014/main" id="{56BB7EF4-E59C-BB3D-6B63-EE4497CDA0C6}"/>
              </a:ext>
            </a:extLst>
          </p:cNvPr>
          <p:cNvSpPr/>
          <p:nvPr/>
        </p:nvSpPr>
        <p:spPr>
          <a:xfrm>
            <a:off x="10479684" y="1975744"/>
            <a:ext cx="132292" cy="181694"/>
          </a:xfrm>
          <a:prstGeom prst="rect">
            <a:avLst/>
          </a:prstGeom>
          <a:solidFill>
            <a:srgbClr val="FF0000"/>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78" name="正方形/長方形 77">
            <a:extLst>
              <a:ext uri="{FF2B5EF4-FFF2-40B4-BE49-F238E27FC236}">
                <a16:creationId xmlns:a16="http://schemas.microsoft.com/office/drawing/2014/main" id="{6E94D02E-297F-262F-0539-AD7BEEF9E030}"/>
              </a:ext>
            </a:extLst>
          </p:cNvPr>
          <p:cNvSpPr/>
          <p:nvPr/>
        </p:nvSpPr>
        <p:spPr>
          <a:xfrm>
            <a:off x="10887402" y="1985269"/>
            <a:ext cx="132292" cy="181694"/>
          </a:xfrm>
          <a:prstGeom prst="rect">
            <a:avLst/>
          </a:prstGeom>
          <a:solidFill>
            <a:srgbClr val="FF0000"/>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83" name="テキスト ボックス 82">
            <a:extLst>
              <a:ext uri="{FF2B5EF4-FFF2-40B4-BE49-F238E27FC236}">
                <a16:creationId xmlns:a16="http://schemas.microsoft.com/office/drawing/2014/main" id="{71908DEF-8BC1-5DE0-4CDE-AD2236893D9B}"/>
              </a:ext>
            </a:extLst>
          </p:cNvPr>
          <p:cNvSpPr txBox="1"/>
          <p:nvPr/>
        </p:nvSpPr>
        <p:spPr>
          <a:xfrm>
            <a:off x="9830691" y="833967"/>
            <a:ext cx="1185566" cy="523220"/>
          </a:xfrm>
          <a:prstGeom prst="rect">
            <a:avLst/>
          </a:prstGeom>
          <a:noFill/>
        </p:spPr>
        <p:txBody>
          <a:bodyPr wrap="square" rtlCol="0">
            <a:spAutoFit/>
          </a:bodyPr>
          <a:lstStyle/>
          <a:p>
            <a:r>
              <a:rPr kumimoji="1" lang="en-US" altLang="ja-JP" sz="1400" dirty="0"/>
              <a:t>EUV-FEL project start</a:t>
            </a:r>
            <a:endParaRPr kumimoji="1" lang="ja-JP" altLang="en-US" sz="1400" dirty="0"/>
          </a:p>
        </p:txBody>
      </p:sp>
      <p:sp>
        <p:nvSpPr>
          <p:cNvPr id="46" name="正方形/長方形 45">
            <a:extLst>
              <a:ext uri="{FF2B5EF4-FFF2-40B4-BE49-F238E27FC236}">
                <a16:creationId xmlns:a16="http://schemas.microsoft.com/office/drawing/2014/main" id="{9543A01C-4289-AC40-9136-B1A0FBF8CAEC}"/>
              </a:ext>
            </a:extLst>
          </p:cNvPr>
          <p:cNvSpPr/>
          <p:nvPr/>
        </p:nvSpPr>
        <p:spPr>
          <a:xfrm>
            <a:off x="11187714" y="1976661"/>
            <a:ext cx="132292" cy="181694"/>
          </a:xfrm>
          <a:prstGeom prst="rect">
            <a:avLst/>
          </a:prstGeom>
          <a:solidFill>
            <a:srgbClr val="FF0000"/>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98" name="矢印: 下 97">
            <a:extLst>
              <a:ext uri="{FF2B5EF4-FFF2-40B4-BE49-F238E27FC236}">
                <a16:creationId xmlns:a16="http://schemas.microsoft.com/office/drawing/2014/main" id="{1056D170-41D4-24CC-22DC-6E351C78E2FB}"/>
              </a:ext>
            </a:extLst>
          </p:cNvPr>
          <p:cNvSpPr/>
          <p:nvPr/>
        </p:nvSpPr>
        <p:spPr>
          <a:xfrm flipV="1">
            <a:off x="3775377" y="941302"/>
            <a:ext cx="306693" cy="15346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 name="テキスト ボックス 104">
            <a:extLst>
              <a:ext uri="{FF2B5EF4-FFF2-40B4-BE49-F238E27FC236}">
                <a16:creationId xmlns:a16="http://schemas.microsoft.com/office/drawing/2014/main" id="{561CF5CA-4E1B-E183-8E05-690F8F132D05}"/>
              </a:ext>
            </a:extLst>
          </p:cNvPr>
          <p:cNvSpPr txBox="1"/>
          <p:nvPr/>
        </p:nvSpPr>
        <p:spPr>
          <a:xfrm>
            <a:off x="11036587" y="2884342"/>
            <a:ext cx="876517" cy="646331"/>
          </a:xfrm>
          <a:prstGeom prst="rect">
            <a:avLst/>
          </a:prstGeom>
          <a:solidFill>
            <a:schemeClr val="bg1"/>
          </a:solidFill>
        </p:spPr>
        <p:txBody>
          <a:bodyPr wrap="square" rtlCol="0">
            <a:spAutoFit/>
          </a:bodyPr>
          <a:lstStyle/>
          <a:p>
            <a:r>
              <a:rPr kumimoji="1" lang="en-US" altLang="ja-JP" dirty="0"/>
              <a:t>4mA DC gun</a:t>
            </a:r>
            <a:endParaRPr kumimoji="1" lang="ja-JP" altLang="en-US" dirty="0"/>
          </a:p>
        </p:txBody>
      </p:sp>
      <p:cxnSp>
        <p:nvCxnSpPr>
          <p:cNvPr id="64" name="直線矢印コネクタ 63">
            <a:extLst>
              <a:ext uri="{FF2B5EF4-FFF2-40B4-BE49-F238E27FC236}">
                <a16:creationId xmlns:a16="http://schemas.microsoft.com/office/drawing/2014/main" id="{9A097A8E-7979-DD54-5ACE-3011E63B5EEA}"/>
              </a:ext>
            </a:extLst>
          </p:cNvPr>
          <p:cNvCxnSpPr>
            <a:cxnSpLocks/>
            <a:stCxn id="105" idx="0"/>
          </p:cNvCxnSpPr>
          <p:nvPr/>
        </p:nvCxnSpPr>
        <p:spPr>
          <a:xfrm flipH="1" flipV="1">
            <a:off x="11325351" y="2143951"/>
            <a:ext cx="149495" cy="74039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1" name="テキスト ボックス 100">
            <a:extLst>
              <a:ext uri="{FF2B5EF4-FFF2-40B4-BE49-F238E27FC236}">
                <a16:creationId xmlns:a16="http://schemas.microsoft.com/office/drawing/2014/main" id="{8B6E02C2-A6CB-0173-065C-6B8828112C1D}"/>
              </a:ext>
            </a:extLst>
          </p:cNvPr>
          <p:cNvSpPr txBox="1"/>
          <p:nvPr/>
        </p:nvSpPr>
        <p:spPr>
          <a:xfrm>
            <a:off x="2051085" y="1787794"/>
            <a:ext cx="3505758" cy="369332"/>
          </a:xfrm>
          <a:prstGeom prst="rect">
            <a:avLst/>
          </a:prstGeom>
          <a:solidFill>
            <a:schemeClr val="bg1"/>
          </a:solidFill>
        </p:spPr>
        <p:txBody>
          <a:bodyPr wrap="square">
            <a:spAutoFit/>
          </a:bodyPr>
          <a:lstStyle/>
          <a:p>
            <a:r>
              <a:rPr lang="en-US" altLang="ja-JP" sz="900" u="sng" dirty="0">
                <a:latin typeface="Calibri" panose="020F0502020204030204" pitchFamily="34" charset="0"/>
                <a:cs typeface="Calibri" panose="020F0502020204030204" pitchFamily="34" charset="0"/>
              </a:rPr>
              <a:t>Y. Honda et al. </a:t>
            </a:r>
            <a:r>
              <a:rPr lang="en-US" altLang="ja-JP" sz="900" i="1" u="sng" dirty="0">
                <a:latin typeface="Calibri" panose="020F0502020204030204" pitchFamily="34" charset="0"/>
                <a:cs typeface="Calibri" panose="020F0502020204030204" pitchFamily="34" charset="0"/>
              </a:rPr>
              <a:t>“Construction and Commissioning of Mid-Infrared SASE FEL</a:t>
            </a:r>
            <a:r>
              <a:rPr lang="ja-JP" altLang="en-US" sz="900" i="1" u="sng" dirty="0">
                <a:latin typeface="Calibri" panose="020F0502020204030204" pitchFamily="34" charset="0"/>
                <a:cs typeface="Calibri" panose="020F0502020204030204" pitchFamily="34" charset="0"/>
              </a:rPr>
              <a:t> </a:t>
            </a:r>
            <a:r>
              <a:rPr lang="en-US" altLang="ja-JP" sz="900" i="1" u="sng" dirty="0">
                <a:latin typeface="Calibri" panose="020F0502020204030204" pitchFamily="34" charset="0"/>
                <a:cs typeface="Calibri" panose="020F0502020204030204" pitchFamily="34" charset="0"/>
              </a:rPr>
              <a:t>at </a:t>
            </a:r>
            <a:r>
              <a:rPr lang="en-US" altLang="ja-JP" sz="900" i="1" u="sng" dirty="0" err="1">
                <a:latin typeface="Calibri" panose="020F0502020204030204" pitchFamily="34" charset="0"/>
                <a:cs typeface="Calibri" panose="020F0502020204030204" pitchFamily="34" charset="0"/>
              </a:rPr>
              <a:t>cERL</a:t>
            </a:r>
            <a:r>
              <a:rPr lang="en-US" altLang="ja-JP" sz="900" i="1" u="sng" dirty="0">
                <a:latin typeface="Calibri" panose="020F0502020204030204" pitchFamily="34" charset="0"/>
                <a:cs typeface="Calibri" panose="020F0502020204030204" pitchFamily="34" charset="0"/>
              </a:rPr>
              <a:t>“ </a:t>
            </a:r>
            <a:r>
              <a:rPr lang="en-US" altLang="ja-JP" sz="900" u="sng" dirty="0">
                <a:latin typeface="Calibri" panose="020F0502020204030204" pitchFamily="34" charset="0"/>
                <a:cs typeface="Calibri" panose="020F0502020204030204" pitchFamily="34" charset="0"/>
              </a:rPr>
              <a:t>Review of Scientific Instruments, (11) Vol.92 (2021)</a:t>
            </a:r>
            <a:endParaRPr lang="ja-JP" altLang="en-US" sz="900" u="sng" dirty="0">
              <a:latin typeface="Calibri" panose="020F0502020204030204" pitchFamily="34" charset="0"/>
              <a:cs typeface="Calibri" panose="020F0502020204030204" pitchFamily="34" charset="0"/>
            </a:endParaRPr>
          </a:p>
        </p:txBody>
      </p:sp>
      <p:sp>
        <p:nvSpPr>
          <p:cNvPr id="107" name="正方形/長方形 106">
            <a:extLst>
              <a:ext uri="{FF2B5EF4-FFF2-40B4-BE49-F238E27FC236}">
                <a16:creationId xmlns:a16="http://schemas.microsoft.com/office/drawing/2014/main" id="{75D1CB0C-28CE-DC6A-B10A-DEF81E3AC6E0}"/>
              </a:ext>
            </a:extLst>
          </p:cNvPr>
          <p:cNvSpPr/>
          <p:nvPr/>
        </p:nvSpPr>
        <p:spPr>
          <a:xfrm>
            <a:off x="8980001" y="2182638"/>
            <a:ext cx="829253" cy="129243"/>
          </a:xfrm>
          <a:prstGeom prst="rect">
            <a:avLst/>
          </a:prstGeom>
          <a:solidFill>
            <a:srgbClr val="3333FF"/>
          </a:solidFill>
          <a:ln>
            <a:solidFill>
              <a:srgbClr val="3333FF"/>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cxnSp>
        <p:nvCxnSpPr>
          <p:cNvPr id="104" name="直線矢印コネクタ 103">
            <a:extLst>
              <a:ext uri="{FF2B5EF4-FFF2-40B4-BE49-F238E27FC236}">
                <a16:creationId xmlns:a16="http://schemas.microsoft.com/office/drawing/2014/main" id="{CC4CD1FE-56C8-63DA-73E0-F5E79BB9D6CF}"/>
              </a:ext>
            </a:extLst>
          </p:cNvPr>
          <p:cNvCxnSpPr>
            <a:cxnSpLocks/>
          </p:cNvCxnSpPr>
          <p:nvPr/>
        </p:nvCxnSpPr>
        <p:spPr>
          <a:xfrm>
            <a:off x="5462121" y="1973850"/>
            <a:ext cx="409733" cy="9694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8" name="正方形/長方形 57">
            <a:extLst>
              <a:ext uri="{FF2B5EF4-FFF2-40B4-BE49-F238E27FC236}">
                <a16:creationId xmlns:a16="http://schemas.microsoft.com/office/drawing/2014/main" id="{276BF714-A055-DEAC-2F78-AB433CE9F992}"/>
              </a:ext>
            </a:extLst>
          </p:cNvPr>
          <p:cNvSpPr/>
          <p:nvPr/>
        </p:nvSpPr>
        <p:spPr>
          <a:xfrm>
            <a:off x="11422388" y="1835491"/>
            <a:ext cx="388612" cy="122849"/>
          </a:xfrm>
          <a:prstGeom prst="rect">
            <a:avLst/>
          </a:prstGeom>
          <a:solidFill>
            <a:srgbClr val="3333FF"/>
          </a:solidFill>
          <a:ln>
            <a:solidFill>
              <a:srgbClr val="3333FF"/>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050" dirty="0">
              <a:solidFill>
                <a:prstClr val="black"/>
              </a:solidFill>
            </a:endParaRPr>
          </a:p>
        </p:txBody>
      </p:sp>
      <p:sp>
        <p:nvSpPr>
          <p:cNvPr id="82" name="テキスト ボックス 81">
            <a:extLst>
              <a:ext uri="{FF2B5EF4-FFF2-40B4-BE49-F238E27FC236}">
                <a16:creationId xmlns:a16="http://schemas.microsoft.com/office/drawing/2014/main" id="{9849C0CD-6478-C754-6675-475C178475A0}"/>
              </a:ext>
            </a:extLst>
          </p:cNvPr>
          <p:cNvSpPr txBox="1"/>
          <p:nvPr/>
        </p:nvSpPr>
        <p:spPr>
          <a:xfrm>
            <a:off x="11481793" y="2012298"/>
            <a:ext cx="596516" cy="784830"/>
          </a:xfrm>
          <a:prstGeom prst="rect">
            <a:avLst/>
          </a:prstGeom>
          <a:solidFill>
            <a:schemeClr val="bg1"/>
          </a:solidFill>
        </p:spPr>
        <p:txBody>
          <a:bodyPr wrap="square" rtlCol="0">
            <a:spAutoFit/>
          </a:bodyPr>
          <a:lstStyle/>
          <a:p>
            <a:r>
              <a:rPr lang="en-US" altLang="ja-JP" sz="900" dirty="0">
                <a:solidFill>
                  <a:srgbClr val="3333FF"/>
                </a:solidFill>
                <a:latin typeface="Calibri"/>
                <a:ea typeface="ＭＳ Ｐゴシック"/>
              </a:rPr>
              <a:t>DC</a:t>
            </a:r>
            <a:r>
              <a:rPr lang="ja-JP" altLang="en-US" sz="900" dirty="0">
                <a:solidFill>
                  <a:srgbClr val="3333FF"/>
                </a:solidFill>
                <a:latin typeface="Calibri"/>
                <a:ea typeface="ＭＳ Ｐゴシック"/>
              </a:rPr>
              <a:t> </a:t>
            </a:r>
            <a:r>
              <a:rPr lang="en-US" altLang="ja-JP" sz="900" dirty="0">
                <a:solidFill>
                  <a:srgbClr val="3333FF"/>
                </a:solidFill>
                <a:latin typeface="Calibri"/>
                <a:ea typeface="ＭＳ Ｐゴシック"/>
              </a:rPr>
              <a:t>gun</a:t>
            </a:r>
          </a:p>
          <a:p>
            <a:r>
              <a:rPr lang="en-US" altLang="ja-JP" sz="900" dirty="0">
                <a:solidFill>
                  <a:srgbClr val="3333FF"/>
                </a:solidFill>
                <a:latin typeface="Calibri"/>
                <a:ea typeface="ＭＳ Ｐゴシック"/>
              </a:rPr>
              <a:t>Power supply replacement</a:t>
            </a:r>
            <a:endParaRPr lang="ja-JP" altLang="en-US" sz="900" dirty="0">
              <a:solidFill>
                <a:srgbClr val="3333FF"/>
              </a:solidFill>
              <a:latin typeface="Calibri"/>
              <a:ea typeface="ＭＳ Ｐゴシック"/>
            </a:endParaRPr>
          </a:p>
        </p:txBody>
      </p:sp>
    </p:spTree>
    <p:extLst>
      <p:ext uri="{BB962C8B-B14F-4D97-AF65-F5344CB8AC3E}">
        <p14:creationId xmlns:p14="http://schemas.microsoft.com/office/powerpoint/2010/main" val="245831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a:xfrm>
            <a:off x="1981199" y="-41273"/>
            <a:ext cx="5695467" cy="781636"/>
          </a:xfrm>
        </p:spPr>
        <p:txBody>
          <a:bodyPr>
            <a:normAutofit fontScale="90000"/>
          </a:bodyPr>
          <a:lstStyle/>
          <a:p>
            <a:r>
              <a:rPr lang="en-US" altLang="ja-JP" sz="2800" dirty="0"/>
              <a:t>DC Gun status &amp; how to make CW beam</a:t>
            </a:r>
            <a:endParaRPr lang="ja-JP" altLang="en-US" sz="2800" dirty="0"/>
          </a:p>
        </p:txBody>
      </p:sp>
      <p:sp>
        <p:nvSpPr>
          <p:cNvPr id="3" name="コンテンツ プレースホルダー 2"/>
          <p:cNvSpPr>
            <a:spLocks noGrp="1"/>
          </p:cNvSpPr>
          <p:nvPr>
            <p:ph idx="1"/>
          </p:nvPr>
        </p:nvSpPr>
        <p:spPr>
          <a:xfrm>
            <a:off x="279400" y="747606"/>
            <a:ext cx="7651173" cy="2108566"/>
          </a:xfrm>
          <a:solidFill>
            <a:srgbClr val="FFFFCC"/>
          </a:solidFill>
        </p:spPr>
        <p:txBody>
          <a:bodyPr>
            <a:noAutofit/>
          </a:bodyPr>
          <a:lstStyle/>
          <a:p>
            <a:r>
              <a:rPr lang="en-US" altLang="ja-JP" sz="2000" dirty="0"/>
              <a:t>Strategy for reaching beam current higher</a:t>
            </a:r>
          </a:p>
          <a:p>
            <a:pPr lvl="1"/>
            <a:r>
              <a:rPr lang="en-US" altLang="ja-JP" sz="2000" dirty="0"/>
              <a:t>Sophisticated beam tuning (optics matching) by Burst beam and sometimes use collimator at injector point to reduce halo of beam.</a:t>
            </a:r>
          </a:p>
          <a:p>
            <a:pPr lvl="1"/>
            <a:r>
              <a:rPr lang="en-US" altLang="ja-JP" sz="2000" dirty="0"/>
              <a:t>After changing CW mode, we increase the beam current by changing laser power under monitoring the beam loss by loss monitor.</a:t>
            </a:r>
            <a:endParaRPr lang="ja-JP" altLang="en-US" sz="2000" dirty="0"/>
          </a:p>
        </p:txBody>
      </p:sp>
      <p:pic>
        <p:nvPicPr>
          <p:cNvPr id="5" name="Picture 2" descr="D:\ERL\発表\2015_05_05 IPAC15（坂中）\図\ビームの時間構造\ビーム時間構造_CW_v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4446" y="5012316"/>
            <a:ext cx="3686175" cy="130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テキスト ボックス 78"/>
          <p:cNvSpPr txBox="1">
            <a:spLocks noChangeArrowheads="1"/>
          </p:cNvSpPr>
          <p:nvPr/>
        </p:nvSpPr>
        <p:spPr bwMode="auto">
          <a:xfrm>
            <a:off x="5687595" y="5125028"/>
            <a:ext cx="792162"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spcBef>
                <a:spcPct val="0"/>
              </a:spcBef>
              <a:buFontTx/>
              <a:buNone/>
            </a:pPr>
            <a:r>
              <a:rPr lang="en-US" altLang="ja-JP" sz="1400" dirty="0">
                <a:solidFill>
                  <a:srgbClr val="0099CC"/>
                </a:solidFill>
              </a:rPr>
              <a:t>Expand</a:t>
            </a:r>
            <a:endParaRPr lang="ja-JP" altLang="en-US" sz="1400" dirty="0">
              <a:solidFill>
                <a:srgbClr val="0099CC"/>
              </a:solidFill>
            </a:endParaRPr>
          </a:p>
        </p:txBody>
      </p:sp>
      <p:grpSp>
        <p:nvGrpSpPr>
          <p:cNvPr id="7" name="グループ化 79"/>
          <p:cNvGrpSpPr>
            <a:grpSpLocks/>
          </p:cNvGrpSpPr>
          <p:nvPr/>
        </p:nvGrpSpPr>
        <p:grpSpPr bwMode="auto">
          <a:xfrm>
            <a:off x="5736808" y="4459867"/>
            <a:ext cx="1387475" cy="619125"/>
            <a:chOff x="5145877" y="3744353"/>
            <a:chExt cx="1386554" cy="618898"/>
          </a:xfrm>
        </p:grpSpPr>
        <p:pic>
          <p:nvPicPr>
            <p:cNvPr id="8" name="Picture 6" descr="D:\Save\Gaussianカーブ.png"/>
            <p:cNvPicPr>
              <a:picLocks noChangeAspect="1" noChangeArrowheads="1"/>
            </p:cNvPicPr>
            <p:nvPr/>
          </p:nvPicPr>
          <p:blipFill>
            <a:blip r:embed="rId3" cstate="print">
              <a:extLst>
                <a:ext uri="{28A0092B-C50C-407E-A947-70E740481C1C}">
                  <a14:useLocalDpi xmlns:a14="http://schemas.microsoft.com/office/drawing/2010/main" val="0"/>
                </a:ext>
              </a:extLst>
            </a:blip>
            <a:srcRect l="25978" r="25092"/>
            <a:stretch>
              <a:fillRect/>
            </a:stretch>
          </p:blipFill>
          <p:spPr bwMode="auto">
            <a:xfrm>
              <a:off x="5233882" y="3778090"/>
              <a:ext cx="654551" cy="534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角丸四角形 8"/>
            <p:cNvSpPr/>
            <p:nvPr/>
          </p:nvSpPr>
          <p:spPr>
            <a:xfrm>
              <a:off x="5145877" y="3744353"/>
              <a:ext cx="1386554" cy="618898"/>
            </a:xfrm>
            <a:prstGeom prst="roundRect">
              <a:avLst/>
            </a:prstGeom>
            <a:noFill/>
            <a:ln w="19050">
              <a:solidFill>
                <a:srgbClr val="0099CC"/>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dirty="0"/>
            </a:p>
          </p:txBody>
        </p:sp>
        <p:cxnSp>
          <p:nvCxnSpPr>
            <p:cNvPr id="10" name="直線矢印コネクタ 9"/>
            <p:cNvCxnSpPr/>
            <p:nvPr/>
          </p:nvCxnSpPr>
          <p:spPr>
            <a:xfrm>
              <a:off x="5624984" y="4025237"/>
              <a:ext cx="283974" cy="0"/>
            </a:xfrm>
            <a:prstGeom prst="straightConnector1">
              <a:avLst/>
            </a:prstGeom>
            <a:ln w="12700">
              <a:solidFill>
                <a:srgbClr val="3333FF"/>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11" name="直線矢印コネクタ 10"/>
            <p:cNvCxnSpPr/>
            <p:nvPr/>
          </p:nvCxnSpPr>
          <p:spPr>
            <a:xfrm>
              <a:off x="5258515" y="4025237"/>
              <a:ext cx="295079" cy="0"/>
            </a:xfrm>
            <a:prstGeom prst="straightConnector1">
              <a:avLst/>
            </a:prstGeom>
            <a:ln w="12700">
              <a:solidFill>
                <a:srgbClr val="3333FF"/>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2" name="テキスト ボックス 11"/>
            <p:cNvSpPr txBox="1"/>
            <p:nvPr/>
          </p:nvSpPr>
          <p:spPr>
            <a:xfrm>
              <a:off x="5604360" y="3745939"/>
              <a:ext cx="882220" cy="307664"/>
            </a:xfrm>
            <a:prstGeom prst="rect">
              <a:avLst/>
            </a:prstGeom>
            <a:noFill/>
          </p:spPr>
          <p:txBody>
            <a:bodyPr wrap="none">
              <a:spAutoFit/>
            </a:bodyPr>
            <a:lstStyle/>
            <a:p>
              <a:pPr>
                <a:defRPr/>
              </a:pPr>
              <a:r>
                <a:rPr lang="en-US" altLang="ja-JP" sz="1400" dirty="0">
                  <a:latin typeface="Symbol" panose="05050102010706020507" pitchFamily="18" charset="2"/>
                </a:rPr>
                <a:t>s</a:t>
              </a:r>
              <a:r>
                <a:rPr lang="en-US" altLang="ja-JP" sz="1400" baseline="-25000" dirty="0">
                  <a:latin typeface="+mj-lt"/>
                </a:rPr>
                <a:t>t</a:t>
              </a:r>
              <a:r>
                <a:rPr lang="en-US" altLang="ja-JP" sz="1400" dirty="0"/>
                <a:t> = </a:t>
              </a:r>
              <a:r>
                <a:rPr lang="en-US" altLang="ja-JP" sz="1200" dirty="0"/>
                <a:t>1-3 ps</a:t>
              </a:r>
              <a:endParaRPr lang="ja-JP" altLang="en-US" sz="1200" dirty="0"/>
            </a:p>
          </p:txBody>
        </p:sp>
        <p:cxnSp>
          <p:nvCxnSpPr>
            <p:cNvPr id="13" name="直線矢印コネクタ 12"/>
            <p:cNvCxnSpPr/>
            <p:nvPr/>
          </p:nvCxnSpPr>
          <p:spPr>
            <a:xfrm>
              <a:off x="5544075" y="4025237"/>
              <a:ext cx="118983" cy="0"/>
            </a:xfrm>
            <a:prstGeom prst="straightConnector1">
              <a:avLst/>
            </a:prstGeom>
            <a:ln w="12700">
              <a:solidFill>
                <a:srgbClr val="3333FF"/>
              </a:solidFill>
              <a:headEnd type="none"/>
              <a:tailEnd type="none"/>
            </a:ln>
          </p:spPr>
          <p:style>
            <a:lnRef idx="1">
              <a:schemeClr val="accent1"/>
            </a:lnRef>
            <a:fillRef idx="0">
              <a:schemeClr val="accent1"/>
            </a:fillRef>
            <a:effectRef idx="0">
              <a:schemeClr val="accent1"/>
            </a:effectRef>
            <a:fontRef idx="minor">
              <a:schemeClr val="tx1"/>
            </a:fontRef>
          </p:style>
        </p:cxnSp>
      </p:grpSp>
      <p:cxnSp>
        <p:nvCxnSpPr>
          <p:cNvPr id="14" name="直線矢印コネクタ 13"/>
          <p:cNvCxnSpPr>
            <a:stCxn id="15" idx="1"/>
          </p:cNvCxnSpPr>
          <p:nvPr/>
        </p:nvCxnSpPr>
        <p:spPr>
          <a:xfrm flipH="1" flipV="1">
            <a:off x="6430546" y="5078992"/>
            <a:ext cx="187325" cy="395287"/>
          </a:xfrm>
          <a:prstGeom prst="straightConnector1">
            <a:avLst/>
          </a:prstGeom>
          <a:ln w="19050">
            <a:solidFill>
              <a:srgbClr val="0099CC"/>
            </a:solidFill>
            <a:tailEnd type="triangle"/>
          </a:ln>
        </p:spPr>
        <p:style>
          <a:lnRef idx="1">
            <a:schemeClr val="accent1"/>
          </a:lnRef>
          <a:fillRef idx="0">
            <a:schemeClr val="accent1"/>
          </a:fillRef>
          <a:effectRef idx="0">
            <a:schemeClr val="accent1"/>
          </a:effectRef>
          <a:fontRef idx="minor">
            <a:schemeClr val="tx1"/>
          </a:fontRef>
        </p:style>
      </p:cxnSp>
      <p:sp>
        <p:nvSpPr>
          <p:cNvPr id="15" name="円/楕円 14"/>
          <p:cNvSpPr/>
          <p:nvPr/>
        </p:nvSpPr>
        <p:spPr>
          <a:xfrm>
            <a:off x="6601995" y="5458403"/>
            <a:ext cx="107950" cy="107950"/>
          </a:xfrm>
          <a:prstGeom prst="ellipse">
            <a:avLst/>
          </a:prstGeom>
          <a:noFill/>
          <a:ln w="9525">
            <a:solidFill>
              <a:srgbClr val="0099CC"/>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dirty="0"/>
          </a:p>
        </p:txBody>
      </p:sp>
      <p:sp>
        <p:nvSpPr>
          <p:cNvPr id="16" name="テキスト ボックス 88"/>
          <p:cNvSpPr txBox="1">
            <a:spLocks noChangeArrowheads="1"/>
          </p:cNvSpPr>
          <p:nvPr/>
        </p:nvSpPr>
        <p:spPr bwMode="auto">
          <a:xfrm>
            <a:off x="2992477" y="3851272"/>
            <a:ext cx="2205037" cy="706438"/>
          </a:xfrm>
          <a:prstGeom prst="rect">
            <a:avLst/>
          </a:prstGeom>
          <a:noFill/>
          <a:ln w="9525">
            <a:solidFill>
              <a:srgbClr val="3333FF"/>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lgn="ctr">
              <a:spcBef>
                <a:spcPct val="0"/>
              </a:spcBef>
              <a:buFontTx/>
              <a:buNone/>
            </a:pPr>
            <a:r>
              <a:rPr lang="en-US" altLang="ja-JP" sz="2000" dirty="0">
                <a:solidFill>
                  <a:srgbClr val="3333FF"/>
                </a:solidFill>
              </a:rPr>
              <a:t>CW beam </a:t>
            </a:r>
          </a:p>
          <a:p>
            <a:pPr algn="ctr">
              <a:spcBef>
                <a:spcPct val="0"/>
              </a:spcBef>
              <a:buFontTx/>
              <a:buNone/>
            </a:pPr>
            <a:r>
              <a:rPr lang="en-US" altLang="ja-JP" sz="2000" dirty="0">
                <a:solidFill>
                  <a:srgbClr val="3333FF"/>
                </a:solidFill>
              </a:rPr>
              <a:t>(for high currents)</a:t>
            </a:r>
            <a:endParaRPr lang="ja-JP" altLang="en-US" sz="2000" dirty="0">
              <a:solidFill>
                <a:srgbClr val="3333FF"/>
              </a:solidFill>
            </a:endParaRPr>
          </a:p>
        </p:txBody>
      </p:sp>
      <p:sp>
        <p:nvSpPr>
          <p:cNvPr id="19" name="テキスト ボックス 91"/>
          <p:cNvSpPr txBox="1">
            <a:spLocks noChangeArrowheads="1"/>
          </p:cNvSpPr>
          <p:nvPr/>
        </p:nvSpPr>
        <p:spPr bwMode="auto">
          <a:xfrm>
            <a:off x="3707189" y="4722599"/>
            <a:ext cx="841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spcBef>
                <a:spcPct val="0"/>
              </a:spcBef>
              <a:buFontTx/>
              <a:buNone/>
            </a:pPr>
            <a:r>
              <a:rPr lang="en-US" altLang="ja-JP" sz="1400" dirty="0"/>
              <a:t>1.3 GHz</a:t>
            </a:r>
            <a:endParaRPr lang="ja-JP" altLang="en-US" sz="1400" dirty="0"/>
          </a:p>
        </p:txBody>
      </p:sp>
      <p:cxnSp>
        <p:nvCxnSpPr>
          <p:cNvPr id="20" name="直線矢印コネクタ 19"/>
          <p:cNvCxnSpPr/>
          <p:nvPr/>
        </p:nvCxnSpPr>
        <p:spPr>
          <a:xfrm flipV="1">
            <a:off x="3196807" y="5445704"/>
            <a:ext cx="0" cy="695325"/>
          </a:xfrm>
          <a:prstGeom prst="straightConnector1">
            <a:avLst/>
          </a:prstGeom>
          <a:ln w="15875">
            <a:solidFill>
              <a:srgbClr val="0099CC"/>
            </a:solidFill>
            <a:tailEnd type="triangle"/>
          </a:ln>
        </p:spPr>
        <p:style>
          <a:lnRef idx="1">
            <a:schemeClr val="accent1"/>
          </a:lnRef>
          <a:fillRef idx="0">
            <a:schemeClr val="accent1"/>
          </a:fillRef>
          <a:effectRef idx="0">
            <a:schemeClr val="accent1"/>
          </a:effectRef>
          <a:fontRef idx="minor">
            <a:schemeClr val="tx1"/>
          </a:fontRef>
        </p:style>
      </p:cxnSp>
      <p:sp>
        <p:nvSpPr>
          <p:cNvPr id="21" name="テキスト ボックス 93"/>
          <p:cNvSpPr txBox="1">
            <a:spLocks noChangeArrowheads="1"/>
          </p:cNvSpPr>
          <p:nvPr/>
        </p:nvSpPr>
        <p:spPr bwMode="auto">
          <a:xfrm rot="-5400000">
            <a:off x="2514977" y="5646523"/>
            <a:ext cx="10556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spcBef>
                <a:spcPct val="0"/>
              </a:spcBef>
              <a:buFontTx/>
              <a:buNone/>
            </a:pPr>
            <a:r>
              <a:rPr lang="en-US" altLang="ja-JP" sz="1200" dirty="0">
                <a:solidFill>
                  <a:srgbClr val="0099CC"/>
                </a:solidFill>
              </a:rPr>
              <a:t>Peak current</a:t>
            </a:r>
            <a:endParaRPr lang="ja-JP" altLang="en-US" sz="1200" dirty="0">
              <a:solidFill>
                <a:srgbClr val="0099CC"/>
              </a:solidFill>
            </a:endParaRPr>
          </a:p>
        </p:txBody>
      </p:sp>
      <p:sp>
        <p:nvSpPr>
          <p:cNvPr id="22" name="テキスト ボックス 94"/>
          <p:cNvSpPr txBox="1">
            <a:spLocks noChangeArrowheads="1"/>
          </p:cNvSpPr>
          <p:nvPr/>
        </p:nvSpPr>
        <p:spPr bwMode="auto">
          <a:xfrm>
            <a:off x="9012283" y="3639690"/>
            <a:ext cx="8429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spcBef>
                <a:spcPct val="0"/>
              </a:spcBef>
              <a:buFontTx/>
              <a:buNone/>
            </a:pPr>
            <a:r>
              <a:rPr lang="en-US" altLang="ja-JP" sz="1400" dirty="0"/>
              <a:t>1.3 GHz</a:t>
            </a:r>
            <a:endParaRPr lang="ja-JP" altLang="en-US" sz="1400" dirty="0"/>
          </a:p>
        </p:txBody>
      </p:sp>
      <p:sp>
        <p:nvSpPr>
          <p:cNvPr id="23" name="テキスト ボックス 95"/>
          <p:cNvSpPr txBox="1">
            <a:spLocks noChangeArrowheads="1"/>
          </p:cNvSpPr>
          <p:nvPr/>
        </p:nvSpPr>
        <p:spPr bwMode="auto">
          <a:xfrm>
            <a:off x="3014246" y="6284425"/>
            <a:ext cx="41100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spcBef>
                <a:spcPct val="0"/>
              </a:spcBef>
              <a:buFontTx/>
              <a:buNone/>
            </a:pPr>
            <a:r>
              <a:rPr lang="en-US" altLang="ja-JP" sz="1400" dirty="0"/>
              <a:t>Bunch charge: 7.7 </a:t>
            </a:r>
            <a:r>
              <a:rPr lang="en-US" altLang="ja-JP" sz="1400" dirty="0" err="1"/>
              <a:t>pC</a:t>
            </a:r>
            <a:r>
              <a:rPr lang="en-US" altLang="ja-JP" sz="1400" dirty="0"/>
              <a:t> </a:t>
            </a:r>
            <a:r>
              <a:rPr lang="en-US" altLang="ja-JP" sz="1400" dirty="0">
                <a:sym typeface="Symbol" panose="05050102010706020507" pitchFamily="18" charset="2"/>
              </a:rPr>
              <a:t> average current: 10 mA</a:t>
            </a:r>
          </a:p>
        </p:txBody>
      </p:sp>
      <p:sp>
        <p:nvSpPr>
          <p:cNvPr id="24" name="スライド番号プレースホルダー 3"/>
          <p:cNvSpPr txBox="1">
            <a:spLocks noGrp="1"/>
          </p:cNvSpPr>
          <p:nvPr/>
        </p:nvSpPr>
        <p:spPr bwMode="auto">
          <a:xfrm>
            <a:off x="5796973" y="3616447"/>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lgn="r" eaLnBrk="1" hangingPunct="1">
              <a:spcBef>
                <a:spcPct val="0"/>
              </a:spcBef>
              <a:buFontTx/>
              <a:buNone/>
            </a:pPr>
            <a:fld id="{239F084E-236A-485C-9457-FD7C2929258E}" type="slidenum">
              <a:rPr lang="en-US" altLang="ja-JP" sz="1400"/>
              <a:pPr algn="r" eaLnBrk="1" hangingPunct="1">
                <a:spcBef>
                  <a:spcPct val="0"/>
                </a:spcBef>
                <a:buFontTx/>
                <a:buNone/>
              </a:pPr>
              <a:t>9</a:t>
            </a:fld>
            <a:endParaRPr lang="en-US" altLang="ja-JP" sz="1400"/>
          </a:p>
        </p:txBody>
      </p:sp>
      <p:pic>
        <p:nvPicPr>
          <p:cNvPr id="2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3387" y="2978273"/>
            <a:ext cx="2338387" cy="13684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テキスト ボックス 77"/>
          <p:cNvSpPr txBox="1">
            <a:spLocks noChangeArrowheads="1"/>
          </p:cNvSpPr>
          <p:nvPr/>
        </p:nvSpPr>
        <p:spPr bwMode="auto">
          <a:xfrm>
            <a:off x="5982805" y="2975253"/>
            <a:ext cx="1693862" cy="276225"/>
          </a:xfrm>
          <a:prstGeom prst="rect">
            <a:avLst/>
          </a:prstGeom>
          <a:solidFill>
            <a:srgbClr val="FFFF00"/>
          </a:solidFill>
          <a:ln w="9525">
            <a:solidFill>
              <a:srgbClr val="000000"/>
            </a:solidFill>
            <a:miter lim="800000"/>
            <a:headEnd/>
            <a:tailEnd/>
          </a:ln>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spcBef>
                <a:spcPct val="0"/>
              </a:spcBef>
              <a:buFontTx/>
              <a:buNone/>
            </a:pPr>
            <a:r>
              <a:rPr lang="en-US" altLang="ja-JP" sz="1200" dirty="0">
                <a:solidFill>
                  <a:srgbClr val="C00000"/>
                </a:solidFill>
              </a:rPr>
              <a:t>Photocathode DC gun</a:t>
            </a:r>
            <a:endParaRPr lang="ja-JP" altLang="en-US" sz="1200" dirty="0">
              <a:solidFill>
                <a:srgbClr val="C00000"/>
              </a:solidFill>
            </a:endParaRPr>
          </a:p>
        </p:txBody>
      </p:sp>
      <p:sp>
        <p:nvSpPr>
          <p:cNvPr id="27" name="テキスト ボックス 76"/>
          <p:cNvSpPr txBox="1">
            <a:spLocks noChangeArrowheads="1"/>
          </p:cNvSpPr>
          <p:nvPr/>
        </p:nvSpPr>
        <p:spPr bwMode="auto">
          <a:xfrm>
            <a:off x="2851270" y="3127633"/>
            <a:ext cx="271662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spcBef>
                <a:spcPct val="0"/>
              </a:spcBef>
              <a:buFontTx/>
              <a:buNone/>
            </a:pPr>
            <a:r>
              <a:rPr lang="en-US" altLang="ja-JP" sz="1400" dirty="0"/>
              <a:t>Initial conditions are determined by the gun-drive laser.</a:t>
            </a:r>
          </a:p>
        </p:txBody>
      </p:sp>
      <p:sp>
        <p:nvSpPr>
          <p:cNvPr id="28" name="テキスト ボックス 27"/>
          <p:cNvSpPr txBox="1"/>
          <p:nvPr/>
        </p:nvSpPr>
        <p:spPr>
          <a:xfrm>
            <a:off x="3032371" y="6589514"/>
            <a:ext cx="7408182" cy="307777"/>
          </a:xfrm>
          <a:prstGeom prst="rect">
            <a:avLst/>
          </a:prstGeom>
          <a:noFill/>
        </p:spPr>
        <p:txBody>
          <a:bodyPr wrap="none" rtlCol="0">
            <a:spAutoFit/>
          </a:bodyPr>
          <a:lstStyle/>
          <a:p>
            <a:r>
              <a:rPr kumimoji="1" lang="en-US" altLang="ja-JP" sz="1400" dirty="0"/>
              <a:t>For LCS experiment or high charge operation, not 1.3 GHz but 162.5 MHz beam operation was used</a:t>
            </a:r>
            <a:endParaRPr kumimoji="1" lang="ja-JP" altLang="en-US" sz="1400" dirty="0"/>
          </a:p>
        </p:txBody>
      </p:sp>
      <p:graphicFrame>
        <p:nvGraphicFramePr>
          <p:cNvPr id="29" name="表 28"/>
          <p:cNvGraphicFramePr>
            <a:graphicFrameLocks noGrp="1"/>
          </p:cNvGraphicFramePr>
          <p:nvPr>
            <p:extLst>
              <p:ext uri="{D42A27DB-BD31-4B8C-83A1-F6EECF244321}">
                <p14:modId xmlns:p14="http://schemas.microsoft.com/office/powerpoint/2010/main" val="3458720759"/>
              </p:ext>
            </p:extLst>
          </p:nvPr>
        </p:nvGraphicFramePr>
        <p:xfrm>
          <a:off x="7956622" y="849228"/>
          <a:ext cx="3638952" cy="1828800"/>
        </p:xfrm>
        <a:graphic>
          <a:graphicData uri="http://schemas.openxmlformats.org/drawingml/2006/table">
            <a:tbl>
              <a:tblPr firstRow="1" bandRow="1">
                <a:tableStyleId>{21E4AEA4-8DFA-4A89-87EB-49C32662AFE0}</a:tableStyleId>
              </a:tblPr>
              <a:tblGrid>
                <a:gridCol w="1460986">
                  <a:extLst>
                    <a:ext uri="{9D8B030D-6E8A-4147-A177-3AD203B41FA5}">
                      <a16:colId xmlns:a16="http://schemas.microsoft.com/office/drawing/2014/main" val="20000"/>
                    </a:ext>
                  </a:extLst>
                </a:gridCol>
                <a:gridCol w="964982">
                  <a:extLst>
                    <a:ext uri="{9D8B030D-6E8A-4147-A177-3AD203B41FA5}">
                      <a16:colId xmlns:a16="http://schemas.microsoft.com/office/drawing/2014/main" val="20001"/>
                    </a:ext>
                  </a:extLst>
                </a:gridCol>
                <a:gridCol w="1212984">
                  <a:extLst>
                    <a:ext uri="{9D8B030D-6E8A-4147-A177-3AD203B41FA5}">
                      <a16:colId xmlns:a16="http://schemas.microsoft.com/office/drawing/2014/main" val="20002"/>
                    </a:ext>
                  </a:extLst>
                </a:gridCol>
              </a:tblGrid>
              <a:tr h="197197">
                <a:tc>
                  <a:txBody>
                    <a:bodyPr/>
                    <a:lstStyle/>
                    <a:p>
                      <a:endParaRPr kumimoji="1" lang="ja-JP" altLang="en-US" sz="1200" dirty="0"/>
                    </a:p>
                  </a:txBody>
                  <a:tcPr/>
                </a:tc>
                <a:tc>
                  <a:txBody>
                    <a:bodyPr/>
                    <a:lstStyle/>
                    <a:p>
                      <a:pPr algn="ctr"/>
                      <a:r>
                        <a:rPr kumimoji="1" lang="en-US" altLang="ja-JP" sz="1200" dirty="0"/>
                        <a:t>condition</a:t>
                      </a:r>
                      <a:endParaRPr kumimoji="1" lang="ja-JP" altLang="en-US" sz="1200" dirty="0"/>
                    </a:p>
                  </a:txBody>
                  <a:tcPr/>
                </a:tc>
                <a:tc>
                  <a:txBody>
                    <a:bodyPr/>
                    <a:lstStyle/>
                    <a:p>
                      <a:pPr algn="ctr"/>
                      <a:r>
                        <a:rPr kumimoji="1" lang="en-US" altLang="ja-JP" sz="1200" dirty="0"/>
                        <a:t>Parameters</a:t>
                      </a:r>
                      <a:endParaRPr kumimoji="1" lang="ja-JP" altLang="en-US" sz="1200" dirty="0"/>
                    </a:p>
                  </a:txBody>
                  <a:tcPr/>
                </a:tc>
                <a:extLst>
                  <a:ext uri="{0D108BD9-81ED-4DB2-BD59-A6C34878D82A}">
                    <a16:rowId xmlns:a16="http://schemas.microsoft.com/office/drawing/2014/main" val="10000"/>
                  </a:ext>
                </a:extLst>
              </a:tr>
              <a:tr h="197197">
                <a:tc>
                  <a:txBody>
                    <a:bodyPr/>
                    <a:lstStyle/>
                    <a:p>
                      <a:r>
                        <a:rPr kumimoji="1" lang="en-US" altLang="ja-JP" sz="1200" dirty="0"/>
                        <a:t>Beam Repetition</a:t>
                      </a:r>
                      <a:endParaRPr kumimoji="1" lang="ja-JP" altLang="en-US" sz="1200" dirty="0"/>
                    </a:p>
                  </a:txBody>
                  <a:tcPr/>
                </a:tc>
                <a:tc>
                  <a:txBody>
                    <a:bodyPr/>
                    <a:lstStyle/>
                    <a:p>
                      <a:pPr algn="ctr"/>
                      <a:r>
                        <a:rPr kumimoji="1" lang="en-US" altLang="ja-JP" sz="1200" dirty="0"/>
                        <a:t>Standard</a:t>
                      </a:r>
                      <a:endParaRPr kumimoji="1" lang="ja-JP" altLang="en-US" sz="1200" dirty="0"/>
                    </a:p>
                  </a:txBody>
                  <a:tcPr/>
                </a:tc>
                <a:tc>
                  <a:txBody>
                    <a:bodyPr/>
                    <a:lstStyle/>
                    <a:p>
                      <a:pPr algn="ctr"/>
                      <a:r>
                        <a:rPr kumimoji="1" lang="en-US" altLang="ja-JP" sz="1200" dirty="0"/>
                        <a:t>1300 MHz</a:t>
                      </a:r>
                      <a:endParaRPr kumimoji="1" lang="ja-JP" altLang="en-US" sz="1200" dirty="0"/>
                    </a:p>
                  </a:txBody>
                  <a:tcPr/>
                </a:tc>
                <a:extLst>
                  <a:ext uri="{0D108BD9-81ED-4DB2-BD59-A6C34878D82A}">
                    <a16:rowId xmlns:a16="http://schemas.microsoft.com/office/drawing/2014/main" val="10001"/>
                  </a:ext>
                </a:extLst>
              </a:tr>
              <a:tr h="197197">
                <a:tc>
                  <a:txBody>
                    <a:bodyPr/>
                    <a:lstStyle/>
                    <a:p>
                      <a:endParaRPr kumimoji="1" lang="ja-JP" altLang="en-US" sz="1200" dirty="0"/>
                    </a:p>
                  </a:txBody>
                  <a:tcPr/>
                </a:tc>
                <a:tc>
                  <a:txBody>
                    <a:bodyPr/>
                    <a:lstStyle/>
                    <a:p>
                      <a:pPr algn="ctr"/>
                      <a:r>
                        <a:rPr kumimoji="1" lang="en-US" altLang="ja-JP" sz="1200" dirty="0"/>
                        <a:t>LCS</a:t>
                      </a:r>
                      <a:endParaRPr kumimoji="1" lang="ja-JP" altLang="en-US" sz="1200" dirty="0"/>
                    </a:p>
                  </a:txBody>
                  <a:tcPr/>
                </a:tc>
                <a:tc>
                  <a:txBody>
                    <a:bodyPr/>
                    <a:lstStyle/>
                    <a:p>
                      <a:pPr algn="ctr"/>
                      <a:r>
                        <a:rPr kumimoji="1" lang="en-US" altLang="ja-JP" sz="1200" dirty="0"/>
                        <a:t>162.5 MHz</a:t>
                      </a:r>
                      <a:endParaRPr kumimoji="1" lang="ja-JP" altLang="en-US" sz="1200" dirty="0"/>
                    </a:p>
                  </a:txBody>
                  <a:tcPr/>
                </a:tc>
                <a:extLst>
                  <a:ext uri="{0D108BD9-81ED-4DB2-BD59-A6C34878D82A}">
                    <a16:rowId xmlns:a16="http://schemas.microsoft.com/office/drawing/2014/main" val="10002"/>
                  </a:ext>
                </a:extLst>
              </a:tr>
              <a:tr h="197197">
                <a:tc>
                  <a:txBody>
                    <a:bodyPr/>
                    <a:lstStyle/>
                    <a:p>
                      <a:r>
                        <a:rPr kumimoji="1" lang="en-US" altLang="ja-JP" sz="1200" dirty="0"/>
                        <a:t>Bunch Length</a:t>
                      </a:r>
                      <a:endParaRPr kumimoji="1" lang="ja-JP" altLang="en-US" sz="1200" dirty="0"/>
                    </a:p>
                  </a:txBody>
                  <a:tcPr/>
                </a:tc>
                <a:tc>
                  <a:txBody>
                    <a:bodyPr/>
                    <a:lstStyle/>
                    <a:p>
                      <a:pPr algn="ctr"/>
                      <a:r>
                        <a:rPr kumimoji="1" lang="en-US" altLang="ja-JP" sz="1200" dirty="0"/>
                        <a:t>Standard</a:t>
                      </a:r>
                    </a:p>
                  </a:txBody>
                  <a:tcPr/>
                </a:tc>
                <a:tc>
                  <a:txBody>
                    <a:bodyPr/>
                    <a:lstStyle/>
                    <a:p>
                      <a:pPr algn="ctr"/>
                      <a:r>
                        <a:rPr kumimoji="1" lang="en-US" altLang="ja-JP" sz="1200" dirty="0"/>
                        <a:t>1</a:t>
                      </a:r>
                      <a:r>
                        <a:rPr kumimoji="1" lang="en-US" altLang="ja-JP" sz="1200" baseline="0" dirty="0"/>
                        <a:t> – 3 </a:t>
                      </a:r>
                      <a:r>
                        <a:rPr kumimoji="1" lang="en-US" altLang="ja-JP" sz="1200" baseline="0" dirty="0" err="1"/>
                        <a:t>ps</a:t>
                      </a:r>
                      <a:endParaRPr kumimoji="1" lang="ja-JP" altLang="en-US" sz="1200" dirty="0"/>
                    </a:p>
                  </a:txBody>
                  <a:tcPr/>
                </a:tc>
                <a:extLst>
                  <a:ext uri="{0D108BD9-81ED-4DB2-BD59-A6C34878D82A}">
                    <a16:rowId xmlns:a16="http://schemas.microsoft.com/office/drawing/2014/main" val="10003"/>
                  </a:ext>
                </a:extLst>
              </a:tr>
              <a:tr h="197197">
                <a:tc>
                  <a:txBody>
                    <a:bodyPr/>
                    <a:lstStyle/>
                    <a:p>
                      <a:endParaRPr kumimoji="1" lang="ja-JP" altLang="en-US" sz="1200" dirty="0"/>
                    </a:p>
                  </a:txBody>
                  <a:tcPr/>
                </a:tc>
                <a:tc>
                  <a:txBody>
                    <a:bodyPr/>
                    <a:lstStyle/>
                    <a:p>
                      <a:pPr algn="ctr"/>
                      <a:r>
                        <a:rPr kumimoji="1" lang="en-US" altLang="ja-JP" sz="1200" dirty="0"/>
                        <a:t>Compressed</a:t>
                      </a:r>
                      <a:endParaRPr kumimoji="1" lang="ja-JP" altLang="en-US" sz="1200" dirty="0"/>
                    </a:p>
                  </a:txBody>
                  <a:tcPr/>
                </a:tc>
                <a:tc>
                  <a:txBody>
                    <a:bodyPr/>
                    <a:lstStyle/>
                    <a:p>
                      <a:pPr algn="ctr"/>
                      <a:r>
                        <a:rPr kumimoji="1" lang="en-US" altLang="ja-JP" sz="1200" dirty="0"/>
                        <a:t>0.15</a:t>
                      </a:r>
                      <a:r>
                        <a:rPr kumimoji="1" lang="en-US" altLang="ja-JP" sz="1200" baseline="0" dirty="0"/>
                        <a:t> </a:t>
                      </a:r>
                      <a:r>
                        <a:rPr kumimoji="1" lang="en-US" altLang="ja-JP" sz="1200" baseline="0" dirty="0" err="1"/>
                        <a:t>ps</a:t>
                      </a:r>
                      <a:endParaRPr kumimoji="1" lang="ja-JP" altLang="en-US" sz="1200" dirty="0"/>
                    </a:p>
                  </a:txBody>
                  <a:tcPr/>
                </a:tc>
                <a:extLst>
                  <a:ext uri="{0D108BD9-81ED-4DB2-BD59-A6C34878D82A}">
                    <a16:rowId xmlns:a16="http://schemas.microsoft.com/office/drawing/2014/main" val="10004"/>
                  </a:ext>
                </a:extLst>
              </a:tr>
              <a:tr h="197197">
                <a:tc>
                  <a:txBody>
                    <a:bodyPr/>
                    <a:lstStyle/>
                    <a:p>
                      <a:r>
                        <a:rPr kumimoji="1" lang="en-US" altLang="ja-JP" sz="1200" dirty="0"/>
                        <a:t>Total path length</a:t>
                      </a:r>
                      <a:endParaRPr kumimoji="1" lang="ja-JP" altLang="en-US" sz="1200" dirty="0"/>
                    </a:p>
                  </a:txBody>
                  <a:tcPr/>
                </a:tc>
                <a:tc>
                  <a:txBody>
                    <a:bodyPr/>
                    <a:lstStyle/>
                    <a:p>
                      <a:pPr algn="ctr"/>
                      <a:r>
                        <a:rPr kumimoji="1" lang="en-US" altLang="ja-JP" sz="1200" dirty="0"/>
                        <a:t>Gun  to Dump</a:t>
                      </a:r>
                      <a:endParaRPr kumimoji="1" lang="ja-JP" altLang="en-US" sz="1200" dirty="0"/>
                    </a:p>
                  </a:txBody>
                  <a:tcPr/>
                </a:tc>
                <a:tc>
                  <a:txBody>
                    <a:bodyPr/>
                    <a:lstStyle/>
                    <a:p>
                      <a:pPr algn="ctr"/>
                      <a:r>
                        <a:rPr kumimoji="1" lang="en-US" altLang="ja-JP" sz="1200" dirty="0"/>
                        <a:t>120 m</a:t>
                      </a:r>
                      <a:endParaRPr kumimoji="1" lang="ja-JP" altLang="en-US" sz="1200" dirty="0"/>
                    </a:p>
                  </a:txBody>
                  <a:tcPr/>
                </a:tc>
                <a:extLst>
                  <a:ext uri="{0D108BD9-81ED-4DB2-BD59-A6C34878D82A}">
                    <a16:rowId xmlns:a16="http://schemas.microsoft.com/office/drawing/2014/main" val="10005"/>
                  </a:ext>
                </a:extLst>
              </a:tr>
            </a:tbl>
          </a:graphicData>
        </a:graphic>
      </p:graphicFrame>
      <p:pic>
        <p:nvPicPr>
          <p:cNvPr id="30" name="図 29"/>
          <p:cNvPicPr>
            <a:picLocks noChangeAspect="1"/>
          </p:cNvPicPr>
          <p:nvPr/>
        </p:nvPicPr>
        <p:blipFill rotWithShape="1">
          <a:blip r:embed="rId5" cstate="print">
            <a:extLst>
              <a:ext uri="{28A0092B-C50C-407E-A947-70E740481C1C}">
                <a14:useLocalDpi xmlns:a14="http://schemas.microsoft.com/office/drawing/2010/main" val="0"/>
              </a:ext>
            </a:extLst>
          </a:blip>
          <a:srcRect l="30109" t="3150" r="29805" b="-1236"/>
          <a:stretch/>
        </p:blipFill>
        <p:spPr>
          <a:xfrm>
            <a:off x="8902264" y="3033361"/>
            <a:ext cx="1269627" cy="2028128"/>
          </a:xfrm>
          <a:prstGeom prst="rect">
            <a:avLst/>
          </a:prstGeom>
        </p:spPr>
      </p:pic>
      <p:sp>
        <p:nvSpPr>
          <p:cNvPr id="31" name="正方形/長方形 30"/>
          <p:cNvSpPr/>
          <p:nvPr/>
        </p:nvSpPr>
        <p:spPr>
          <a:xfrm>
            <a:off x="10200670" y="3020645"/>
            <a:ext cx="1527610" cy="461665"/>
          </a:xfrm>
          <a:prstGeom prst="rect">
            <a:avLst/>
          </a:prstGeom>
          <a:ln>
            <a:solidFill>
              <a:srgbClr val="FF00FF"/>
            </a:solidFill>
          </a:ln>
        </p:spPr>
        <p:txBody>
          <a:bodyPr wrap="square">
            <a:spAutoFit/>
          </a:bodyPr>
          <a:lstStyle/>
          <a:p>
            <a:pPr algn="just"/>
            <a:r>
              <a:rPr lang="en-US" altLang="ja-JP" sz="1200" dirty="0"/>
              <a:t>Two ceramics for DC 500 kV in 2016</a:t>
            </a:r>
            <a:endParaRPr lang="ja-JP" altLang="en-US" sz="1200" dirty="0"/>
          </a:p>
        </p:txBody>
      </p:sp>
      <p:sp>
        <p:nvSpPr>
          <p:cNvPr id="32" name="円/楕円 31"/>
          <p:cNvSpPr/>
          <p:nvPr/>
        </p:nvSpPr>
        <p:spPr bwMode="auto">
          <a:xfrm>
            <a:off x="8959936" y="3033362"/>
            <a:ext cx="1118869" cy="551527"/>
          </a:xfrm>
          <a:prstGeom prst="ellipse">
            <a:avLst/>
          </a:prstGeom>
          <a:noFill/>
          <a:ln w="9525" cap="flat" cmpd="sng" algn="ctr">
            <a:solidFill>
              <a:srgbClr val="FF00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4891088" fontAlgn="base">
              <a:spcBef>
                <a:spcPct val="0"/>
              </a:spcBef>
              <a:spcAft>
                <a:spcPct val="0"/>
              </a:spcAft>
            </a:pPr>
            <a:endParaRPr kumimoji="1" lang="ja-JP" altLang="en-US" sz="3100">
              <a:latin typeface="Arial" charset="0"/>
              <a:ea typeface="ＭＳ Ｐゴシック" pitchFamily="50" charset="-128"/>
            </a:endParaRPr>
          </a:p>
        </p:txBody>
      </p:sp>
      <p:cxnSp>
        <p:nvCxnSpPr>
          <p:cNvPr id="33" name="直線矢印コネクタ 32"/>
          <p:cNvCxnSpPr/>
          <p:nvPr/>
        </p:nvCxnSpPr>
        <p:spPr bwMode="auto">
          <a:xfrm flipH="1">
            <a:off x="9956887" y="3309125"/>
            <a:ext cx="255171" cy="23201"/>
          </a:xfrm>
          <a:prstGeom prst="straightConnector1">
            <a:avLst/>
          </a:prstGeom>
          <a:solidFill>
            <a:schemeClr val="accent1"/>
          </a:solidFill>
          <a:ln w="9525" cap="flat" cmpd="sng" algn="ctr">
            <a:solidFill>
              <a:srgbClr val="FF00FF"/>
            </a:solidFill>
            <a:prstDash val="solid"/>
            <a:round/>
            <a:headEnd type="none" w="med" len="med"/>
            <a:tailEnd type="arrow"/>
          </a:ln>
          <a:effectLst/>
        </p:spPr>
      </p:cxnSp>
      <p:grpSp>
        <p:nvGrpSpPr>
          <p:cNvPr id="34" name="グループ化 33"/>
          <p:cNvGrpSpPr>
            <a:grpSpLocks noChangeAspect="1"/>
          </p:cNvGrpSpPr>
          <p:nvPr/>
        </p:nvGrpSpPr>
        <p:grpSpPr>
          <a:xfrm>
            <a:off x="10414420" y="3560324"/>
            <a:ext cx="1254402" cy="1189018"/>
            <a:chOff x="4625305" y="1052736"/>
            <a:chExt cx="4339183" cy="4113009"/>
          </a:xfrm>
        </p:grpSpPr>
        <p:pic>
          <p:nvPicPr>
            <p:cNvPr id="35" name="Picture 2"/>
            <p:cNvPicPr>
              <a:picLocks noChangeAspect="1" noChangeArrowheads="1"/>
            </p:cNvPicPr>
            <p:nvPr/>
          </p:nvPicPr>
          <p:blipFill>
            <a:blip r:embed="rId6" cstate="print"/>
            <a:srcRect/>
            <a:stretch>
              <a:fillRect/>
            </a:stretch>
          </p:blipFill>
          <p:spPr bwMode="auto">
            <a:xfrm>
              <a:off x="4625305" y="1052736"/>
              <a:ext cx="4339183" cy="4113009"/>
            </a:xfrm>
            <a:prstGeom prst="rect">
              <a:avLst/>
            </a:prstGeom>
            <a:noFill/>
            <a:ln w="9525">
              <a:noFill/>
              <a:miter lim="800000"/>
              <a:headEnd/>
              <a:tailEnd/>
            </a:ln>
          </p:spPr>
        </p:pic>
        <p:sp>
          <p:nvSpPr>
            <p:cNvPr id="36" name="円弧 35"/>
            <p:cNvSpPr/>
            <p:nvPr/>
          </p:nvSpPr>
          <p:spPr>
            <a:xfrm>
              <a:off x="4716016" y="1412776"/>
              <a:ext cx="3168352" cy="3168352"/>
            </a:xfrm>
            <a:prstGeom prst="arc">
              <a:avLst>
                <a:gd name="adj1" fmla="val 12841299"/>
                <a:gd name="adj2" fmla="val 8656386"/>
              </a:avLst>
            </a:prstGeom>
            <a:ln>
              <a:solidFill>
                <a:srgbClr val="FF0000"/>
              </a:solidFill>
              <a:prstDash val="dash"/>
            </a:ln>
          </p:spPr>
          <p:style>
            <a:lnRef idx="2">
              <a:schemeClr val="accent2"/>
            </a:lnRef>
            <a:fillRef idx="0">
              <a:schemeClr val="accent2"/>
            </a:fillRef>
            <a:effectRef idx="1">
              <a:schemeClr val="accent2"/>
            </a:effectRef>
            <a:fontRef idx="minor">
              <a:schemeClr val="tx1"/>
            </a:fontRef>
          </p:style>
          <p:txBody>
            <a:bodyPr rtlCol="0" anchor="ctr"/>
            <a:lstStyle/>
            <a:p>
              <a:pPr algn="ctr"/>
              <a:endParaRPr kumimoji="1" lang="ja-JP" altLang="en-US"/>
            </a:p>
          </p:txBody>
        </p:sp>
      </p:grpSp>
      <p:sp>
        <p:nvSpPr>
          <p:cNvPr id="37" name="正方形/長方形 36"/>
          <p:cNvSpPr/>
          <p:nvPr/>
        </p:nvSpPr>
        <p:spPr>
          <a:xfrm>
            <a:off x="10212058" y="4743429"/>
            <a:ext cx="1456765" cy="461940"/>
          </a:xfrm>
          <a:prstGeom prst="rect">
            <a:avLst/>
          </a:prstGeom>
        </p:spPr>
        <p:txBody>
          <a:bodyPr wrap="square" lIns="122191" tIns="61096" rIns="122191" bIns="61096">
            <a:spAutoFit/>
          </a:bodyPr>
          <a:lstStyle/>
          <a:p>
            <a:pPr algn="just"/>
            <a:r>
              <a:rPr lang="en-US" altLang="ja-JP" sz="1100" dirty="0"/>
              <a:t>Cathode #2 QE after installation</a:t>
            </a:r>
            <a:endParaRPr lang="ja-JP" altLang="en-US" sz="1100" dirty="0"/>
          </a:p>
        </p:txBody>
      </p:sp>
      <p:sp>
        <p:nvSpPr>
          <p:cNvPr id="38" name="正方形/長方形 37"/>
          <p:cNvSpPr/>
          <p:nvPr/>
        </p:nvSpPr>
        <p:spPr>
          <a:xfrm>
            <a:off x="7432782" y="5126542"/>
            <a:ext cx="4160405" cy="769716"/>
          </a:xfrm>
          <a:prstGeom prst="rect">
            <a:avLst/>
          </a:prstGeom>
        </p:spPr>
        <p:txBody>
          <a:bodyPr wrap="square" lIns="122191" tIns="61096" rIns="122191" bIns="61096">
            <a:spAutoFit/>
          </a:bodyPr>
          <a:lstStyle/>
          <a:p>
            <a:pPr algn="just"/>
            <a:r>
              <a:rPr lang="en-US" altLang="ja-JP" sz="1400" dirty="0"/>
              <a:t>Total extracted charge of cathode in Mar/2016 </a:t>
            </a:r>
          </a:p>
          <a:p>
            <a:pPr algn="just"/>
            <a:r>
              <a:rPr lang="en-US" altLang="ja-JP" sz="1400" dirty="0"/>
              <a:t> #1 : 14.2 [C], #2 : 25.6 [C]</a:t>
            </a:r>
          </a:p>
          <a:p>
            <a:pPr algn="just"/>
            <a:r>
              <a:rPr lang="en-US" altLang="ja-JP" sz="1400" dirty="0"/>
              <a:t>No critical issues on vacuum design of the gun.</a:t>
            </a:r>
            <a:endParaRPr lang="ja-JP" altLang="en-US" sz="1400" dirty="0"/>
          </a:p>
        </p:txBody>
      </p:sp>
      <p:sp>
        <p:nvSpPr>
          <p:cNvPr id="39" name="正方形/長方形 38"/>
          <p:cNvSpPr/>
          <p:nvPr/>
        </p:nvSpPr>
        <p:spPr>
          <a:xfrm>
            <a:off x="7439167" y="5849469"/>
            <a:ext cx="4407929" cy="615828"/>
          </a:xfrm>
          <a:prstGeom prst="rect">
            <a:avLst/>
          </a:prstGeom>
          <a:solidFill>
            <a:srgbClr val="FFFF00"/>
          </a:solidFill>
        </p:spPr>
        <p:txBody>
          <a:bodyPr wrap="square" lIns="122191" tIns="61096" rIns="122191" bIns="61096">
            <a:spAutoFit/>
          </a:bodyPr>
          <a:lstStyle/>
          <a:p>
            <a:r>
              <a:rPr lang="en-US" altLang="ja-JP" sz="1600" dirty="0"/>
              <a:t>We successfully extract </a:t>
            </a:r>
            <a:r>
              <a:rPr lang="en-US" altLang="ja-JP" sz="1600" dirty="0">
                <a:solidFill>
                  <a:srgbClr val="FF0000"/>
                </a:solidFill>
              </a:rPr>
              <a:t>500 keV</a:t>
            </a:r>
            <a:r>
              <a:rPr lang="en-US" altLang="ja-JP" sz="1600" dirty="0"/>
              <a:t> electron from gun to dump (previous </a:t>
            </a:r>
            <a:r>
              <a:rPr lang="en-US" altLang="ja-JP" sz="1600" dirty="0">
                <a:solidFill>
                  <a:srgbClr val="3333FF"/>
                </a:solidFill>
              </a:rPr>
              <a:t>390~450keV</a:t>
            </a:r>
            <a:r>
              <a:rPr lang="en-US" altLang="ja-JP" sz="1600" dirty="0"/>
              <a:t>).</a:t>
            </a:r>
            <a:endParaRPr lang="ja-JP" altLang="en-US" sz="1600" dirty="0"/>
          </a:p>
        </p:txBody>
      </p:sp>
      <p:sp>
        <p:nvSpPr>
          <p:cNvPr id="41" name="テキスト ボックス 40"/>
          <p:cNvSpPr txBox="1"/>
          <p:nvPr/>
        </p:nvSpPr>
        <p:spPr>
          <a:xfrm>
            <a:off x="9786731" y="2708323"/>
            <a:ext cx="1965538" cy="307777"/>
          </a:xfrm>
          <a:prstGeom prst="rect">
            <a:avLst/>
          </a:prstGeom>
          <a:noFill/>
        </p:spPr>
        <p:txBody>
          <a:bodyPr wrap="none" rtlCol="0">
            <a:spAutoFit/>
          </a:bodyPr>
          <a:lstStyle/>
          <a:p>
            <a:r>
              <a:rPr kumimoji="1" lang="en-US" altLang="ja-JP" sz="1400" dirty="0"/>
              <a:t>Prepare to submit paper</a:t>
            </a:r>
            <a:endParaRPr kumimoji="1" lang="ja-JP" altLang="en-US" sz="1400" dirty="0"/>
          </a:p>
        </p:txBody>
      </p:sp>
      <p:cxnSp>
        <p:nvCxnSpPr>
          <p:cNvPr id="42" name="直線矢印コネクタ 41"/>
          <p:cNvCxnSpPr/>
          <p:nvPr/>
        </p:nvCxnSpPr>
        <p:spPr>
          <a:xfrm>
            <a:off x="8641774" y="4555418"/>
            <a:ext cx="791991" cy="21401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4" name="テキスト ボックス 43"/>
          <p:cNvSpPr txBox="1"/>
          <p:nvPr/>
        </p:nvSpPr>
        <p:spPr>
          <a:xfrm>
            <a:off x="7814731" y="4363749"/>
            <a:ext cx="831446" cy="369332"/>
          </a:xfrm>
          <a:prstGeom prst="rect">
            <a:avLst/>
          </a:prstGeom>
          <a:noFill/>
        </p:spPr>
        <p:txBody>
          <a:bodyPr wrap="none" rtlCol="0">
            <a:spAutoFit/>
          </a:bodyPr>
          <a:lstStyle/>
          <a:p>
            <a:r>
              <a:rPr kumimoji="1" lang="en-US" altLang="ja-JP" dirty="0" err="1"/>
              <a:t>cathod</a:t>
            </a:r>
            <a:endParaRPr kumimoji="1" lang="ja-JP" altLang="en-US" dirty="0"/>
          </a:p>
        </p:txBody>
      </p:sp>
      <p:pic>
        <p:nvPicPr>
          <p:cNvPr id="4" name="図 3">
            <a:extLst>
              <a:ext uri="{FF2B5EF4-FFF2-40B4-BE49-F238E27FC236}">
                <a16:creationId xmlns:a16="http://schemas.microsoft.com/office/drawing/2014/main" id="{0FFDE4F6-A82B-B466-26EA-AD9702BA6FBB}"/>
              </a:ext>
            </a:extLst>
          </p:cNvPr>
          <p:cNvPicPr>
            <a:picLocks noChangeAspect="1"/>
          </p:cNvPicPr>
          <p:nvPr/>
        </p:nvPicPr>
        <p:blipFill>
          <a:blip r:embed="rId7"/>
          <a:srcRect/>
          <a:stretch/>
        </p:blipFill>
        <p:spPr>
          <a:xfrm>
            <a:off x="83723" y="5296393"/>
            <a:ext cx="2517773" cy="1249259"/>
          </a:xfrm>
          <a:prstGeom prst="rect">
            <a:avLst/>
          </a:prstGeom>
        </p:spPr>
      </p:pic>
      <p:pic>
        <p:nvPicPr>
          <p:cNvPr id="17" name="図 16">
            <a:extLst>
              <a:ext uri="{FF2B5EF4-FFF2-40B4-BE49-F238E27FC236}">
                <a16:creationId xmlns:a16="http://schemas.microsoft.com/office/drawing/2014/main" id="{CBA80BE0-297D-A823-4BC4-27AFF07BCF3C}"/>
              </a:ext>
            </a:extLst>
          </p:cNvPr>
          <p:cNvPicPr>
            <a:picLocks noChangeAspect="1"/>
          </p:cNvPicPr>
          <p:nvPr/>
        </p:nvPicPr>
        <p:blipFill>
          <a:blip r:embed="rId8"/>
          <a:srcRect/>
          <a:stretch/>
        </p:blipFill>
        <p:spPr>
          <a:xfrm>
            <a:off x="104675" y="3968319"/>
            <a:ext cx="2544358" cy="1160191"/>
          </a:xfrm>
          <a:prstGeom prst="rect">
            <a:avLst/>
          </a:prstGeom>
        </p:spPr>
      </p:pic>
    </p:spTree>
    <p:extLst>
      <p:ext uri="{BB962C8B-B14F-4D97-AF65-F5344CB8AC3E}">
        <p14:creationId xmlns:p14="http://schemas.microsoft.com/office/powerpoint/2010/main" val="1537883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図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33636" y="332656"/>
            <a:ext cx="6191250" cy="375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タイトル 1"/>
          <p:cNvSpPr>
            <a:spLocks noGrp="1"/>
          </p:cNvSpPr>
          <p:nvPr>
            <p:ph type="title"/>
          </p:nvPr>
        </p:nvSpPr>
        <p:spPr>
          <a:xfrm>
            <a:off x="150516" y="-11128"/>
            <a:ext cx="5214540" cy="368300"/>
          </a:xfrm>
        </p:spPr>
        <p:txBody>
          <a:bodyPr/>
          <a:lstStyle/>
          <a:p>
            <a:pPr>
              <a:defRPr/>
            </a:pPr>
            <a:r>
              <a:rPr lang="en-US" altLang="ja-JP" sz="1600" u="sng" dirty="0"/>
              <a:t>Comact ERL (</a:t>
            </a:r>
            <a:r>
              <a:rPr lang="en-US" altLang="ja-JP" sz="1600" u="sng" dirty="0" err="1"/>
              <a:t>cERL</a:t>
            </a:r>
            <a:r>
              <a:rPr lang="en-US" altLang="ja-JP" sz="1600" u="sng" dirty="0"/>
              <a:t>) in KEK &amp; </a:t>
            </a:r>
            <a:r>
              <a:rPr lang="en-US" altLang="ja-JP" sz="1600" u="sng" dirty="0" err="1"/>
              <a:t>cERL</a:t>
            </a:r>
            <a:r>
              <a:rPr lang="en-US" altLang="ja-JP" sz="1600" u="sng" dirty="0"/>
              <a:t> cryomodules</a:t>
            </a:r>
            <a:endParaRPr lang="ja-JP" altLang="en-US" sz="1600" dirty="0"/>
          </a:p>
        </p:txBody>
      </p:sp>
      <p:sp>
        <p:nvSpPr>
          <p:cNvPr id="4100" name="テキスト ボックス 459"/>
          <p:cNvSpPr txBox="1">
            <a:spLocks noChangeArrowheads="1"/>
          </p:cNvSpPr>
          <p:nvPr/>
        </p:nvSpPr>
        <p:spPr bwMode="auto">
          <a:xfrm>
            <a:off x="3440287" y="2663107"/>
            <a:ext cx="1490769" cy="369887"/>
          </a:xfrm>
          <a:prstGeom prst="rect">
            <a:avLst/>
          </a:prstGeom>
          <a:solidFill>
            <a:schemeClr val="bg1"/>
          </a:solidFill>
          <a:ln w="9525">
            <a:solidFill>
              <a:srgbClr val="FF0000"/>
            </a:solidFill>
            <a:miter lim="800000"/>
            <a:headEnd/>
            <a:tailEnd/>
          </a:ln>
        </p:spPr>
        <p:txBody>
          <a:bodyPr wrap="square">
            <a:spAutoFit/>
          </a:bodyPr>
          <a:lstStyle>
            <a:lvl1pPr defTabSz="4175125">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2087563" indent="-1630363" defTabSz="4175125">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4175125" indent="-3260725" defTabSz="4175125">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6264275" indent="-4892675"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8351838" indent="-6523038"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88090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92662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97234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101806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800">
                <a:solidFill>
                  <a:srgbClr val="FF0000"/>
                </a:solidFill>
                <a:latin typeface="Arial" panose="020B0604020202020204" pitchFamily="34" charset="0"/>
                <a:cs typeface="Arial" panose="020B0604020202020204" pitchFamily="34" charset="0"/>
              </a:rPr>
              <a:t>Injector-linac</a:t>
            </a:r>
            <a:endParaRPr lang="ja-JP" altLang="en-US" sz="1800">
              <a:solidFill>
                <a:srgbClr val="FF0000"/>
              </a:solidFill>
              <a:latin typeface="Arial" panose="020B0604020202020204" pitchFamily="34" charset="0"/>
              <a:cs typeface="Arial" panose="020B0604020202020204" pitchFamily="34" charset="0"/>
            </a:endParaRPr>
          </a:p>
        </p:txBody>
      </p:sp>
      <p:sp>
        <p:nvSpPr>
          <p:cNvPr id="4101" name="テキスト ボックス 461"/>
          <p:cNvSpPr txBox="1">
            <a:spLocks noChangeArrowheads="1"/>
          </p:cNvSpPr>
          <p:nvPr/>
        </p:nvSpPr>
        <p:spPr bwMode="auto">
          <a:xfrm>
            <a:off x="5785023" y="1369293"/>
            <a:ext cx="9334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175125">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2087563" indent="-1630363" defTabSz="4175125">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4175125" indent="-3260725" defTabSz="4175125">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6264275" indent="-4892675"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8351838" indent="-6523038"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88090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92662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97234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101806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800">
                <a:latin typeface="Arial" panose="020B0604020202020204" pitchFamily="34" charset="0"/>
                <a:cs typeface="Arial" panose="020B0604020202020204" pitchFamily="34" charset="0"/>
              </a:rPr>
              <a:t>Dump</a:t>
            </a:r>
            <a:endParaRPr lang="ja-JP" altLang="en-US" sz="1800">
              <a:latin typeface="Arial" panose="020B0604020202020204" pitchFamily="34" charset="0"/>
              <a:cs typeface="Arial" panose="020B0604020202020204" pitchFamily="34" charset="0"/>
            </a:endParaRPr>
          </a:p>
        </p:txBody>
      </p:sp>
      <p:sp>
        <p:nvSpPr>
          <p:cNvPr id="4102" name="テキスト ボックス 462"/>
          <p:cNvSpPr txBox="1">
            <a:spLocks noChangeArrowheads="1"/>
          </p:cNvSpPr>
          <p:nvPr/>
        </p:nvSpPr>
        <p:spPr bwMode="auto">
          <a:xfrm>
            <a:off x="1047924" y="873994"/>
            <a:ext cx="12366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175125">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2087563" indent="-1630363" defTabSz="4175125">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4175125" indent="-3260725" defTabSz="4175125">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6264275" indent="-4892675"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8351838" indent="-6523038"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88090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92662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97234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101806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400">
                <a:solidFill>
                  <a:srgbClr val="3333FF"/>
                </a:solidFill>
                <a:latin typeface="Arial" panose="020B0604020202020204" pitchFamily="34" charset="0"/>
                <a:cs typeface="Arial" panose="020B0604020202020204" pitchFamily="34" charset="0"/>
              </a:rPr>
              <a:t>Recirculation (return) loop</a:t>
            </a:r>
            <a:endParaRPr lang="ja-JP" altLang="en-US" sz="1400">
              <a:solidFill>
                <a:srgbClr val="3333FF"/>
              </a:solidFill>
              <a:latin typeface="Arial" panose="020B0604020202020204" pitchFamily="34" charset="0"/>
              <a:cs typeface="Arial" panose="020B0604020202020204" pitchFamily="34" charset="0"/>
            </a:endParaRPr>
          </a:p>
        </p:txBody>
      </p:sp>
      <p:sp>
        <p:nvSpPr>
          <p:cNvPr id="4103" name="テキスト ボックス 463"/>
          <p:cNvSpPr txBox="1">
            <a:spLocks noChangeArrowheads="1"/>
          </p:cNvSpPr>
          <p:nvPr/>
        </p:nvSpPr>
        <p:spPr bwMode="auto">
          <a:xfrm rot="-1584061">
            <a:off x="3100561" y="1328019"/>
            <a:ext cx="17129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175125">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2087563" indent="-1630363" defTabSz="4175125">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4175125" indent="-3260725" defTabSz="4175125">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6264275" indent="-4892675"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8351838" indent="-6523038"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88090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92662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97234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101806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400">
                <a:latin typeface="Arial" panose="020B0604020202020204" pitchFamily="34" charset="0"/>
                <a:cs typeface="Arial" panose="020B0604020202020204" pitchFamily="34" charset="0"/>
              </a:rPr>
              <a:t>Injector diagnostic line</a:t>
            </a:r>
            <a:endParaRPr lang="ja-JP" altLang="en-US" sz="1400">
              <a:latin typeface="Arial" panose="020B0604020202020204" pitchFamily="34" charset="0"/>
              <a:cs typeface="Arial" panose="020B0604020202020204" pitchFamily="34" charset="0"/>
            </a:endParaRPr>
          </a:p>
        </p:txBody>
      </p:sp>
      <p:cxnSp>
        <p:nvCxnSpPr>
          <p:cNvPr id="54" name="直線コネクタ 53"/>
          <p:cNvCxnSpPr>
            <a:endCxn id="4100" idx="1"/>
          </p:cNvCxnSpPr>
          <p:nvPr/>
        </p:nvCxnSpPr>
        <p:spPr>
          <a:xfrm>
            <a:off x="3260898" y="2767882"/>
            <a:ext cx="179388" cy="80169"/>
          </a:xfrm>
          <a:prstGeom prst="line">
            <a:avLst/>
          </a:prstGeom>
        </p:spPr>
        <p:style>
          <a:lnRef idx="1">
            <a:schemeClr val="dk1"/>
          </a:lnRef>
          <a:fillRef idx="0">
            <a:schemeClr val="dk1"/>
          </a:fillRef>
          <a:effectRef idx="0">
            <a:schemeClr val="dk1"/>
          </a:effectRef>
          <a:fontRef idx="minor">
            <a:schemeClr val="tx1"/>
          </a:fontRef>
        </p:style>
      </p:cxnSp>
      <p:cxnSp>
        <p:nvCxnSpPr>
          <p:cNvPr id="55" name="直線コネクタ 54"/>
          <p:cNvCxnSpPr/>
          <p:nvPr/>
        </p:nvCxnSpPr>
        <p:spPr>
          <a:xfrm>
            <a:off x="4837286" y="1512169"/>
            <a:ext cx="652462" cy="277813"/>
          </a:xfrm>
          <a:prstGeom prst="line">
            <a:avLst/>
          </a:prstGeom>
        </p:spPr>
        <p:style>
          <a:lnRef idx="1">
            <a:schemeClr val="dk1"/>
          </a:lnRef>
          <a:fillRef idx="0">
            <a:schemeClr val="dk1"/>
          </a:fillRef>
          <a:effectRef idx="0">
            <a:schemeClr val="dk1"/>
          </a:effectRef>
          <a:fontRef idx="minor">
            <a:schemeClr val="tx1"/>
          </a:fontRef>
        </p:style>
      </p:cxnSp>
      <p:sp>
        <p:nvSpPr>
          <p:cNvPr id="4107" name="テキスト ボックス 467"/>
          <p:cNvSpPr txBox="1">
            <a:spLocks noChangeArrowheads="1"/>
          </p:cNvSpPr>
          <p:nvPr/>
        </p:nvSpPr>
        <p:spPr bwMode="auto">
          <a:xfrm>
            <a:off x="4367386" y="2126532"/>
            <a:ext cx="1458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175125">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2087563" indent="-1630363" defTabSz="4175125">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4175125" indent="-3260725" defTabSz="4175125">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6264275" indent="-4892675"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8351838" indent="-6523038"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88090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92662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97234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101806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800">
                <a:latin typeface="Arial" panose="020B0604020202020204" pitchFamily="34" charset="0"/>
                <a:cs typeface="Arial" panose="020B0604020202020204" pitchFamily="34" charset="0"/>
              </a:rPr>
              <a:t>Merger</a:t>
            </a:r>
            <a:endParaRPr lang="ja-JP" altLang="en-US" sz="1800">
              <a:latin typeface="Arial" panose="020B0604020202020204" pitchFamily="34" charset="0"/>
              <a:cs typeface="Arial" panose="020B0604020202020204" pitchFamily="34" charset="0"/>
            </a:endParaRPr>
          </a:p>
        </p:txBody>
      </p:sp>
      <p:cxnSp>
        <p:nvCxnSpPr>
          <p:cNvPr id="58" name="直線コネクタ 57"/>
          <p:cNvCxnSpPr>
            <a:endCxn id="4107" idx="1"/>
          </p:cNvCxnSpPr>
          <p:nvPr/>
        </p:nvCxnSpPr>
        <p:spPr>
          <a:xfrm>
            <a:off x="3733974" y="2221781"/>
            <a:ext cx="633413" cy="88900"/>
          </a:xfrm>
          <a:prstGeom prst="line">
            <a:avLst/>
          </a:prstGeom>
        </p:spPr>
        <p:style>
          <a:lnRef idx="1">
            <a:schemeClr val="dk1"/>
          </a:lnRef>
          <a:fillRef idx="0">
            <a:schemeClr val="dk1"/>
          </a:fillRef>
          <a:effectRef idx="0">
            <a:schemeClr val="dk1"/>
          </a:effectRef>
          <a:fontRef idx="minor">
            <a:schemeClr val="tx1"/>
          </a:fontRef>
        </p:style>
      </p:cxnSp>
      <p:cxnSp>
        <p:nvCxnSpPr>
          <p:cNvPr id="61" name="直線コネクタ 60"/>
          <p:cNvCxnSpPr/>
          <p:nvPr/>
        </p:nvCxnSpPr>
        <p:spPr>
          <a:xfrm>
            <a:off x="1940099" y="1474069"/>
            <a:ext cx="263525" cy="493713"/>
          </a:xfrm>
          <a:prstGeom prst="line">
            <a:avLst/>
          </a:prstGeom>
        </p:spPr>
        <p:style>
          <a:lnRef idx="1">
            <a:schemeClr val="dk1"/>
          </a:lnRef>
          <a:fillRef idx="0">
            <a:schemeClr val="dk1"/>
          </a:fillRef>
          <a:effectRef idx="0">
            <a:schemeClr val="dk1"/>
          </a:effectRef>
          <a:fontRef idx="minor">
            <a:schemeClr val="tx1"/>
          </a:fontRef>
        </p:style>
      </p:cxnSp>
      <p:sp>
        <p:nvSpPr>
          <p:cNvPr id="4110" name="テキスト ボックス 381"/>
          <p:cNvSpPr txBox="1">
            <a:spLocks noChangeArrowheads="1"/>
          </p:cNvSpPr>
          <p:nvPr/>
        </p:nvSpPr>
        <p:spPr bwMode="auto">
          <a:xfrm>
            <a:off x="1028874" y="332305"/>
            <a:ext cx="2252662"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175125">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2087563" indent="-1630363" defTabSz="4175125">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4175125" indent="-3260725" defTabSz="4175125">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6264275" indent="-4892675"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8351838" indent="-6523038"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88090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92662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97234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101806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600" b="1" u="sng" dirty="0">
                <a:solidFill>
                  <a:srgbClr val="336600"/>
                </a:solidFill>
                <a:latin typeface="Arial" panose="020B0604020202020204" pitchFamily="34" charset="0"/>
                <a:cs typeface="Arial" panose="020B0604020202020204" pitchFamily="34" charset="0"/>
              </a:rPr>
              <a:t>Compact ERL Layout</a:t>
            </a:r>
            <a:endParaRPr lang="ja-JP" altLang="en-US" sz="1600" b="1" u="sng" dirty="0">
              <a:solidFill>
                <a:srgbClr val="336600"/>
              </a:solidFill>
              <a:latin typeface="Arial" panose="020B0604020202020204" pitchFamily="34" charset="0"/>
              <a:cs typeface="Arial" panose="020B0604020202020204" pitchFamily="34" charset="0"/>
            </a:endParaRPr>
          </a:p>
        </p:txBody>
      </p:sp>
      <p:sp>
        <p:nvSpPr>
          <p:cNvPr id="6" name="正方形/長方形 5"/>
          <p:cNvSpPr/>
          <p:nvPr/>
        </p:nvSpPr>
        <p:spPr>
          <a:xfrm>
            <a:off x="2275295" y="3849841"/>
            <a:ext cx="1298575" cy="565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p>
        </p:txBody>
      </p:sp>
      <p:sp>
        <p:nvSpPr>
          <p:cNvPr id="26" name="正方形/長方形 25"/>
          <p:cNvSpPr/>
          <p:nvPr/>
        </p:nvSpPr>
        <p:spPr>
          <a:xfrm>
            <a:off x="4216573" y="418053"/>
            <a:ext cx="781050" cy="273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p>
        </p:txBody>
      </p:sp>
      <p:sp>
        <p:nvSpPr>
          <p:cNvPr id="4114" name="テキスト ボックス 458"/>
          <p:cNvSpPr txBox="1">
            <a:spLocks noChangeArrowheads="1"/>
          </p:cNvSpPr>
          <p:nvPr/>
        </p:nvSpPr>
        <p:spPr bwMode="auto">
          <a:xfrm>
            <a:off x="1050060" y="2971081"/>
            <a:ext cx="1372639"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4175125">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2087563" indent="-1630363" defTabSz="4175125">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4175125" indent="-3260725" defTabSz="4175125">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6264275" indent="-4892675"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8351838" indent="-6523038"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88090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92662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97234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101806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400" dirty="0">
                <a:latin typeface="Arial" panose="020B0604020202020204" pitchFamily="34" charset="0"/>
                <a:cs typeface="Arial" panose="020B0604020202020204" pitchFamily="34" charset="0"/>
              </a:rPr>
              <a:t>Photocathode DC gun</a:t>
            </a:r>
          </a:p>
          <a:p>
            <a:pPr eaLnBrk="1" hangingPunct="1">
              <a:spcBef>
                <a:spcPct val="0"/>
              </a:spcBef>
              <a:buFontTx/>
              <a:buNone/>
            </a:pPr>
            <a:r>
              <a:rPr lang="en-US" altLang="ja-JP" sz="1400" dirty="0">
                <a:latin typeface="Arial" panose="020B0604020202020204" pitchFamily="34" charset="0"/>
                <a:cs typeface="Arial" panose="020B0604020202020204" pitchFamily="34" charset="0"/>
              </a:rPr>
              <a:t>(Not SRF Gun)</a:t>
            </a:r>
            <a:endParaRPr lang="ja-JP" altLang="en-US" sz="1400" dirty="0">
              <a:latin typeface="Arial" panose="020B0604020202020204" pitchFamily="34" charset="0"/>
              <a:cs typeface="Arial" panose="020B0604020202020204" pitchFamily="34" charset="0"/>
            </a:endParaRPr>
          </a:p>
        </p:txBody>
      </p:sp>
      <p:sp>
        <p:nvSpPr>
          <p:cNvPr id="4116" name="テキスト ボックス 8"/>
          <p:cNvSpPr txBox="1">
            <a:spLocks noChangeArrowheads="1"/>
          </p:cNvSpPr>
          <p:nvPr/>
        </p:nvSpPr>
        <p:spPr bwMode="auto">
          <a:xfrm>
            <a:off x="8393547" y="120999"/>
            <a:ext cx="2185987" cy="369888"/>
          </a:xfrm>
          <a:prstGeom prst="rect">
            <a:avLst/>
          </a:prstGeom>
          <a:solidFill>
            <a:schemeClr val="bg1"/>
          </a:solidFill>
          <a:ln>
            <a:noFill/>
          </a:ln>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800" b="1" u="sng" dirty="0">
                <a:solidFill>
                  <a:srgbClr val="00B050"/>
                </a:solidFill>
                <a:latin typeface="Arial" panose="020B0604020202020204" pitchFamily="34" charset="0"/>
              </a:rPr>
              <a:t>Main linac module</a:t>
            </a:r>
            <a:endParaRPr lang="ja-JP" altLang="en-US" sz="1800" b="1" u="sng" dirty="0">
              <a:solidFill>
                <a:srgbClr val="00B050"/>
              </a:solidFill>
              <a:latin typeface="Arial" panose="020B0604020202020204" pitchFamily="34" charset="0"/>
            </a:endParaRPr>
          </a:p>
        </p:txBody>
      </p:sp>
      <p:sp>
        <p:nvSpPr>
          <p:cNvPr id="3" name="正方形/長方形 2"/>
          <p:cNvSpPr/>
          <p:nvPr/>
        </p:nvSpPr>
        <p:spPr>
          <a:xfrm>
            <a:off x="5902499" y="1702668"/>
            <a:ext cx="950913" cy="6159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p>
        </p:txBody>
      </p:sp>
      <p:sp>
        <p:nvSpPr>
          <p:cNvPr id="4118" name="テキスト ボックス 460"/>
          <p:cNvSpPr txBox="1">
            <a:spLocks noChangeArrowheads="1"/>
          </p:cNvSpPr>
          <p:nvPr/>
        </p:nvSpPr>
        <p:spPr bwMode="auto">
          <a:xfrm>
            <a:off x="4910311" y="1709018"/>
            <a:ext cx="1522412" cy="369888"/>
          </a:xfrm>
          <a:prstGeom prst="rect">
            <a:avLst/>
          </a:prstGeom>
          <a:solidFill>
            <a:schemeClr val="bg1"/>
          </a:solidFill>
          <a:ln w="9525">
            <a:solidFill>
              <a:srgbClr val="FF9900"/>
            </a:solidFill>
            <a:miter lim="800000"/>
            <a:headEnd/>
            <a:tailEnd/>
          </a:ln>
        </p:spPr>
        <p:txBody>
          <a:bodyPr>
            <a:spAutoFit/>
          </a:bodyPr>
          <a:lstStyle>
            <a:lvl1pPr defTabSz="4175125">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2087563" indent="-1630363" defTabSz="4175125">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4175125" indent="-3260725" defTabSz="4175125">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6264275" indent="-4892675"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8351838" indent="-6523038" defTabSz="4175125">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88090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92662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97234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10180638" indent="-6523038" defTabSz="4175125"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800">
                <a:solidFill>
                  <a:srgbClr val="FF0000"/>
                </a:solidFill>
                <a:latin typeface="Arial" panose="020B0604020202020204" pitchFamily="34" charset="0"/>
                <a:cs typeface="Arial" panose="020B0604020202020204" pitchFamily="34" charset="0"/>
              </a:rPr>
              <a:t>Main-linac </a:t>
            </a:r>
            <a:endParaRPr lang="ja-JP" altLang="en-US" sz="1800">
              <a:solidFill>
                <a:srgbClr val="FF0000"/>
              </a:solidFill>
              <a:latin typeface="Arial" panose="020B0604020202020204" pitchFamily="34" charset="0"/>
              <a:cs typeface="Arial" panose="020B0604020202020204" pitchFamily="34" charset="0"/>
            </a:endParaRPr>
          </a:p>
        </p:txBody>
      </p:sp>
      <p:grpSp>
        <p:nvGrpSpPr>
          <p:cNvPr id="4119" name="グループ化 1"/>
          <p:cNvGrpSpPr>
            <a:grpSpLocks/>
          </p:cNvGrpSpPr>
          <p:nvPr/>
        </p:nvGrpSpPr>
        <p:grpSpPr bwMode="auto">
          <a:xfrm>
            <a:off x="7923647" y="1983137"/>
            <a:ext cx="3228975" cy="2025650"/>
            <a:chOff x="5634386" y="4199732"/>
            <a:chExt cx="3229992" cy="2025650"/>
          </a:xfrm>
        </p:grpSpPr>
        <p:grpSp>
          <p:nvGrpSpPr>
            <p:cNvPr id="4150" name="グループ化 27"/>
            <p:cNvGrpSpPr>
              <a:grpSpLocks/>
            </p:cNvGrpSpPr>
            <p:nvPr/>
          </p:nvGrpSpPr>
          <p:grpSpPr bwMode="auto">
            <a:xfrm>
              <a:off x="5634386" y="4199732"/>
              <a:ext cx="3229992" cy="1998662"/>
              <a:chOff x="2043624" y="700486"/>
              <a:chExt cx="4473734" cy="2709463"/>
            </a:xfrm>
          </p:grpSpPr>
          <p:pic>
            <p:nvPicPr>
              <p:cNvPr id="4158" name="図 165" descr="断熱真空タンク_斜め上.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89213" y="873125"/>
                <a:ext cx="3544886" cy="253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59" name="Text Box 16"/>
              <p:cNvSpPr txBox="1">
                <a:spLocks noChangeArrowheads="1"/>
              </p:cNvSpPr>
              <p:nvPr/>
            </p:nvSpPr>
            <p:spPr bwMode="auto">
              <a:xfrm>
                <a:off x="2043624" y="2957667"/>
                <a:ext cx="1364111" cy="33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000">
                    <a:solidFill>
                      <a:srgbClr val="FF9900"/>
                    </a:solidFill>
                    <a:latin typeface="Arial" panose="020B0604020202020204" pitchFamily="34" charset="0"/>
                  </a:rPr>
                  <a:t>Input couplers</a:t>
                </a:r>
              </a:p>
            </p:txBody>
          </p:sp>
          <p:sp>
            <p:nvSpPr>
              <p:cNvPr id="4160" name="Text Box 18"/>
              <p:cNvSpPr txBox="1">
                <a:spLocks noChangeArrowheads="1"/>
              </p:cNvSpPr>
              <p:nvPr/>
            </p:nvSpPr>
            <p:spPr bwMode="auto">
              <a:xfrm>
                <a:off x="2557462" y="710853"/>
                <a:ext cx="915255" cy="333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000">
                    <a:solidFill>
                      <a:srgbClr val="C00000"/>
                    </a:solidFill>
                    <a:latin typeface="Arial" panose="020B0604020202020204" pitchFamily="34" charset="0"/>
                  </a:rPr>
                  <a:t>Cryostat</a:t>
                </a:r>
              </a:p>
            </p:txBody>
          </p:sp>
          <p:sp>
            <p:nvSpPr>
              <p:cNvPr id="4161" name="Line 19"/>
              <p:cNvSpPr>
                <a:spLocks noChangeShapeType="1"/>
              </p:cNvSpPr>
              <p:nvPr/>
            </p:nvSpPr>
            <p:spPr bwMode="auto">
              <a:xfrm flipV="1">
                <a:off x="3213100" y="2320925"/>
                <a:ext cx="427038" cy="727075"/>
              </a:xfrm>
              <a:prstGeom prst="line">
                <a:avLst/>
              </a:prstGeom>
              <a:noFill/>
              <a:ln w="9525">
                <a:solidFill>
                  <a:srgbClr val="FF9900"/>
                </a:solidFill>
                <a:round/>
                <a:headEnd/>
                <a:tailEnd type="triangle" w="med" len="med"/>
              </a:ln>
              <a:extLst>
                <a:ext uri="{909E8E84-426E-40DD-AFC4-6F175D3DCCD1}">
                  <a14:hiddenFill xmlns:a14="http://schemas.microsoft.com/office/drawing/2010/main">
                    <a:noFill/>
                  </a14:hiddenFill>
                </a:ext>
              </a:extLst>
            </p:spPr>
            <p:txBody>
              <a:bodyPr/>
              <a:lstStyle/>
              <a:p>
                <a:endParaRPr lang="ja-JP" altLang="en-US"/>
              </a:p>
            </p:txBody>
          </p:sp>
          <p:sp>
            <p:nvSpPr>
              <p:cNvPr id="4162" name="Line 22"/>
              <p:cNvSpPr>
                <a:spLocks noChangeShapeType="1"/>
              </p:cNvSpPr>
              <p:nvPr/>
            </p:nvSpPr>
            <p:spPr bwMode="auto">
              <a:xfrm flipV="1">
                <a:off x="3222625" y="2424113"/>
                <a:ext cx="690563" cy="604837"/>
              </a:xfrm>
              <a:prstGeom prst="line">
                <a:avLst/>
              </a:prstGeom>
              <a:noFill/>
              <a:ln w="9525">
                <a:solidFill>
                  <a:srgbClr val="FF9900"/>
                </a:solidFill>
                <a:round/>
                <a:headEnd/>
                <a:tailEnd type="triangle" w="med" len="med"/>
              </a:ln>
              <a:extLst>
                <a:ext uri="{909E8E84-426E-40DD-AFC4-6F175D3DCCD1}">
                  <a14:hiddenFill xmlns:a14="http://schemas.microsoft.com/office/drawing/2010/main">
                    <a:noFill/>
                  </a14:hiddenFill>
                </a:ext>
              </a:extLst>
            </p:spPr>
            <p:txBody>
              <a:bodyPr/>
              <a:lstStyle/>
              <a:p>
                <a:endParaRPr lang="ja-JP" altLang="en-US"/>
              </a:p>
            </p:txBody>
          </p:sp>
          <p:sp>
            <p:nvSpPr>
              <p:cNvPr id="4163" name="Text Box 33"/>
              <p:cNvSpPr txBox="1">
                <a:spLocks noChangeArrowheads="1"/>
              </p:cNvSpPr>
              <p:nvPr/>
            </p:nvSpPr>
            <p:spPr bwMode="auto">
              <a:xfrm>
                <a:off x="5247754" y="1477413"/>
                <a:ext cx="717813" cy="33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000" dirty="0">
                    <a:solidFill>
                      <a:srgbClr val="00B050"/>
                    </a:solidFill>
                    <a:latin typeface="Arial" panose="020B0604020202020204" pitchFamily="34" charset="0"/>
                  </a:rPr>
                  <a:t>Tuner</a:t>
                </a:r>
              </a:p>
            </p:txBody>
          </p:sp>
          <p:sp>
            <p:nvSpPr>
              <p:cNvPr id="4164" name="Line 34"/>
              <p:cNvSpPr>
                <a:spLocks noChangeShapeType="1"/>
              </p:cNvSpPr>
              <p:nvPr/>
            </p:nvSpPr>
            <p:spPr bwMode="auto">
              <a:xfrm flipH="1">
                <a:off x="5169956" y="1739605"/>
                <a:ext cx="346075" cy="636587"/>
              </a:xfrm>
              <a:prstGeom prst="line">
                <a:avLst/>
              </a:prstGeom>
              <a:noFill/>
              <a:ln w="9525">
                <a:solidFill>
                  <a:srgbClr val="00B050"/>
                </a:solidFill>
                <a:round/>
                <a:headEnd/>
                <a:tailEnd type="triangle" w="med" len="med"/>
              </a:ln>
              <a:extLst>
                <a:ext uri="{909E8E84-426E-40DD-AFC4-6F175D3DCCD1}">
                  <a14:hiddenFill xmlns:a14="http://schemas.microsoft.com/office/drawing/2010/main">
                    <a:noFill/>
                  </a14:hiddenFill>
                </a:ext>
              </a:extLst>
            </p:spPr>
            <p:txBody>
              <a:bodyPr/>
              <a:lstStyle/>
              <a:p>
                <a:endParaRPr lang="ja-JP" altLang="en-US"/>
              </a:p>
            </p:txBody>
          </p:sp>
          <p:sp>
            <p:nvSpPr>
              <p:cNvPr id="4165" name="Text Box 35"/>
              <p:cNvSpPr txBox="1">
                <a:spLocks noChangeArrowheads="1"/>
              </p:cNvSpPr>
              <p:nvPr/>
            </p:nvSpPr>
            <p:spPr bwMode="auto">
              <a:xfrm>
                <a:off x="5521814" y="785518"/>
                <a:ext cx="995544" cy="542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000">
                    <a:solidFill>
                      <a:srgbClr val="7030A0"/>
                    </a:solidFill>
                    <a:latin typeface="Arial" panose="020B0604020202020204" pitchFamily="34" charset="0"/>
                  </a:rPr>
                  <a:t>HOM absorber</a:t>
                </a:r>
              </a:p>
            </p:txBody>
          </p:sp>
          <p:sp>
            <p:nvSpPr>
              <p:cNvPr id="4166" name="Line 36"/>
              <p:cNvSpPr>
                <a:spLocks noChangeShapeType="1"/>
              </p:cNvSpPr>
              <p:nvPr/>
            </p:nvSpPr>
            <p:spPr bwMode="auto">
              <a:xfrm flipH="1">
                <a:off x="4189939" y="1114706"/>
                <a:ext cx="1410860" cy="790294"/>
              </a:xfrm>
              <a:prstGeom prst="line">
                <a:avLst/>
              </a:prstGeom>
              <a:noFill/>
              <a:ln w="9525">
                <a:solidFill>
                  <a:srgbClr val="7030A0"/>
                </a:solidFill>
                <a:round/>
                <a:headEnd/>
                <a:tailEnd type="triangle" w="med" len="med"/>
              </a:ln>
              <a:extLst>
                <a:ext uri="{909E8E84-426E-40DD-AFC4-6F175D3DCCD1}">
                  <a14:hiddenFill xmlns:a14="http://schemas.microsoft.com/office/drawing/2010/main">
                    <a:noFill/>
                  </a14:hiddenFill>
                </a:ext>
              </a:extLst>
            </p:spPr>
            <p:txBody>
              <a:bodyPr/>
              <a:lstStyle/>
              <a:p>
                <a:endParaRPr lang="ja-JP" altLang="en-US"/>
              </a:p>
            </p:txBody>
          </p:sp>
          <p:sp>
            <p:nvSpPr>
              <p:cNvPr id="4167" name="Text Box 17"/>
              <p:cNvSpPr txBox="1">
                <a:spLocks noChangeArrowheads="1"/>
              </p:cNvSpPr>
              <p:nvPr/>
            </p:nvSpPr>
            <p:spPr bwMode="auto">
              <a:xfrm>
                <a:off x="3462453" y="700486"/>
                <a:ext cx="2100807" cy="3338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000" b="1">
                    <a:solidFill>
                      <a:srgbClr val="FF0000"/>
                    </a:solidFill>
                    <a:latin typeface="Arial" panose="020B0604020202020204" pitchFamily="34" charset="0"/>
                  </a:rPr>
                  <a:t>Two 9-cell SC cavities</a:t>
                </a:r>
              </a:p>
            </p:txBody>
          </p:sp>
        </p:grpSp>
        <p:cxnSp>
          <p:nvCxnSpPr>
            <p:cNvPr id="35" name="直線矢印コネクタ 34"/>
            <p:cNvCxnSpPr/>
            <p:nvPr/>
          </p:nvCxnSpPr>
          <p:spPr>
            <a:xfrm flipH="1">
              <a:off x="6765042" y="4477544"/>
              <a:ext cx="524040" cy="29210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直線矢印コネクタ 35"/>
            <p:cNvCxnSpPr/>
            <p:nvPr/>
          </p:nvCxnSpPr>
          <p:spPr>
            <a:xfrm>
              <a:off x="7417709" y="4477544"/>
              <a:ext cx="158800" cy="77311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153" name="Line 36"/>
            <p:cNvSpPr>
              <a:spLocks noChangeShapeType="1"/>
            </p:cNvSpPr>
            <p:nvPr/>
          </p:nvSpPr>
          <p:spPr bwMode="auto">
            <a:xfrm flipH="1">
              <a:off x="8034686" y="4529932"/>
              <a:ext cx="180975" cy="874712"/>
            </a:xfrm>
            <a:prstGeom prst="line">
              <a:avLst/>
            </a:prstGeom>
            <a:noFill/>
            <a:ln w="9525">
              <a:solidFill>
                <a:srgbClr val="7030A0"/>
              </a:solidFill>
              <a:round/>
              <a:headEnd/>
              <a:tailEnd type="triangle" w="med" len="med"/>
            </a:ln>
            <a:extLst>
              <a:ext uri="{909E8E84-426E-40DD-AFC4-6F175D3DCCD1}">
                <a14:hiddenFill xmlns:a14="http://schemas.microsoft.com/office/drawing/2010/main">
                  <a:noFill/>
                </a14:hiddenFill>
              </a:ext>
            </a:extLst>
          </p:spPr>
          <p:txBody>
            <a:bodyPr/>
            <a:lstStyle/>
            <a:p>
              <a:endParaRPr lang="ja-JP" altLang="en-US"/>
            </a:p>
          </p:txBody>
        </p:sp>
        <p:sp>
          <p:nvSpPr>
            <p:cNvPr id="4154" name="Line 36"/>
            <p:cNvSpPr>
              <a:spLocks noChangeShapeType="1"/>
            </p:cNvSpPr>
            <p:nvPr/>
          </p:nvSpPr>
          <p:spPr bwMode="auto">
            <a:xfrm flipH="1">
              <a:off x="6518623" y="4479132"/>
              <a:ext cx="1666875" cy="258762"/>
            </a:xfrm>
            <a:prstGeom prst="line">
              <a:avLst/>
            </a:prstGeom>
            <a:noFill/>
            <a:ln w="9525">
              <a:solidFill>
                <a:srgbClr val="7030A0"/>
              </a:solidFill>
              <a:round/>
              <a:headEnd/>
              <a:tailEnd type="triangle" w="med" len="med"/>
            </a:ln>
            <a:extLst>
              <a:ext uri="{909E8E84-426E-40DD-AFC4-6F175D3DCCD1}">
                <a14:hiddenFill xmlns:a14="http://schemas.microsoft.com/office/drawing/2010/main">
                  <a:noFill/>
                </a14:hiddenFill>
              </a:ext>
            </a:extLst>
          </p:spPr>
          <p:txBody>
            <a:bodyPr/>
            <a:lstStyle/>
            <a:p>
              <a:endParaRPr lang="ja-JP" altLang="en-US"/>
            </a:p>
          </p:txBody>
        </p:sp>
        <p:cxnSp>
          <p:nvCxnSpPr>
            <p:cNvPr id="39" name="直線矢印コネクタ 38"/>
            <p:cNvCxnSpPr/>
            <p:nvPr/>
          </p:nvCxnSpPr>
          <p:spPr>
            <a:xfrm flipH="1" flipV="1">
              <a:off x="8102138" y="5609432"/>
              <a:ext cx="433523" cy="2413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56" name="テキスト ボックス 13"/>
            <p:cNvSpPr txBox="1">
              <a:spLocks noChangeArrowheads="1"/>
            </p:cNvSpPr>
            <p:nvPr/>
          </p:nvSpPr>
          <p:spPr bwMode="auto">
            <a:xfrm>
              <a:off x="7736236" y="5949157"/>
              <a:ext cx="8985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200">
                  <a:latin typeface="Arial" panose="020B0604020202020204" pitchFamily="34" charset="0"/>
                </a:rPr>
                <a:t>e-</a:t>
              </a:r>
              <a:endParaRPr lang="ja-JP" altLang="en-US" sz="1200">
                <a:latin typeface="Arial" panose="020B0604020202020204" pitchFamily="34" charset="0"/>
              </a:endParaRPr>
            </a:p>
          </p:txBody>
        </p:sp>
        <p:cxnSp>
          <p:nvCxnSpPr>
            <p:cNvPr id="41" name="直線矢印コネクタ 40"/>
            <p:cNvCxnSpPr/>
            <p:nvPr/>
          </p:nvCxnSpPr>
          <p:spPr>
            <a:xfrm flipH="1" flipV="1">
              <a:off x="5710610" y="4407694"/>
              <a:ext cx="436699" cy="2413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46" name="正方形/長方形 45"/>
          <p:cNvSpPr/>
          <p:nvPr/>
        </p:nvSpPr>
        <p:spPr>
          <a:xfrm>
            <a:off x="6221586" y="951781"/>
            <a:ext cx="1098550" cy="30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p>
        </p:txBody>
      </p:sp>
      <p:sp>
        <p:nvSpPr>
          <p:cNvPr id="44" name="テキスト ボックス 43"/>
          <p:cNvSpPr txBox="1"/>
          <p:nvPr/>
        </p:nvSpPr>
        <p:spPr>
          <a:xfrm>
            <a:off x="8075438" y="413926"/>
            <a:ext cx="3087688" cy="646112"/>
          </a:xfrm>
          <a:prstGeom prst="rect">
            <a:avLst/>
          </a:prstGeom>
          <a:solidFill>
            <a:schemeClr val="bg1"/>
          </a:solidFill>
        </p:spPr>
        <p:txBody>
          <a:bodyPr>
            <a:spAutoFit/>
          </a:bodyPr>
          <a:lstStyle/>
          <a:p>
            <a:pPr>
              <a:defRPr/>
            </a:pPr>
            <a:r>
              <a:rPr lang="en-US" altLang="ja-JP" sz="1200" b="1" dirty="0">
                <a:solidFill>
                  <a:srgbClr val="3333FF"/>
                </a:solidFill>
                <a:latin typeface="Microsoft YaHei" pitchFamily="34" charset="-122"/>
                <a:ea typeface="Microsoft YaHei" pitchFamily="34" charset="-122"/>
              </a:rPr>
              <a:t>HOM damped  (for 100mA circulation to suppress HOM-BBU in design)</a:t>
            </a:r>
          </a:p>
          <a:p>
            <a:pPr>
              <a:defRPr/>
            </a:pPr>
            <a:r>
              <a:rPr lang="en-US" altLang="ja-JP" sz="1200" b="1" dirty="0">
                <a:solidFill>
                  <a:schemeClr val="bg2">
                    <a:lumMod val="10000"/>
                  </a:schemeClr>
                </a:solidFill>
                <a:latin typeface="Microsoft YaHei" pitchFamily="34" charset="-122"/>
                <a:ea typeface="Microsoft YaHei" pitchFamily="34" charset="-122"/>
              </a:rPr>
              <a:t>   9-cell cavity (ERL-model2)× 2</a:t>
            </a:r>
          </a:p>
        </p:txBody>
      </p:sp>
      <p:sp>
        <p:nvSpPr>
          <p:cNvPr id="8" name="角丸四角形 7"/>
          <p:cNvSpPr/>
          <p:nvPr/>
        </p:nvSpPr>
        <p:spPr>
          <a:xfrm>
            <a:off x="7194379" y="140050"/>
            <a:ext cx="4698765" cy="4329113"/>
          </a:xfrm>
          <a:prstGeom prst="roundRect">
            <a:avLst>
              <a:gd name="adj" fmla="val 3177"/>
            </a:avLst>
          </a:prstGeom>
          <a:noFill/>
          <a:ln>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p>
        </p:txBody>
      </p:sp>
      <p:sp>
        <p:nvSpPr>
          <p:cNvPr id="4125" name="テキスト ボックス 8"/>
          <p:cNvSpPr txBox="1">
            <a:spLocks noChangeArrowheads="1"/>
          </p:cNvSpPr>
          <p:nvPr/>
        </p:nvSpPr>
        <p:spPr bwMode="auto">
          <a:xfrm>
            <a:off x="7227708" y="3977682"/>
            <a:ext cx="4665436" cy="461665"/>
          </a:xfrm>
          <a:prstGeom prst="rect">
            <a:avLst/>
          </a:prstGeom>
          <a:solidFill>
            <a:srgbClr val="FFFF00"/>
          </a:solid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200" dirty="0">
                <a:latin typeface="Arial" panose="020B0604020202020204" pitchFamily="34" charset="0"/>
              </a:rPr>
              <a:t>Requirement was satisfied at V.T</a:t>
            </a:r>
            <a:r>
              <a:rPr lang="en-US" altLang="ja-JP" sz="1200" u="sng" dirty="0">
                <a:latin typeface="Arial" panose="020B0604020202020204" pitchFamily="34" charset="0"/>
              </a:rPr>
              <a:t>. </a:t>
            </a:r>
            <a:r>
              <a:rPr lang="en-US" altLang="ja-JP" sz="1200" b="1" u="sng" dirty="0">
                <a:latin typeface="Arial" panose="020B0604020202020204" pitchFamily="34" charset="0"/>
              </a:rPr>
              <a:t>Issue</a:t>
            </a:r>
            <a:r>
              <a:rPr lang="en-US" altLang="ja-JP" sz="1200" b="1" dirty="0">
                <a:latin typeface="Arial" panose="020B0604020202020204" pitchFamily="34" charset="0"/>
              </a:rPr>
              <a:t>:</a:t>
            </a:r>
            <a:r>
              <a:rPr lang="en-US" altLang="ja-JP" sz="1200" dirty="0">
                <a:latin typeface="Arial" panose="020B0604020202020204" pitchFamily="34" charset="0"/>
              </a:rPr>
              <a:t> Heavy F.E was met @9-10MV/m after string assembly. &amp; </a:t>
            </a:r>
            <a:r>
              <a:rPr lang="en-US" altLang="ja-JP" sz="1200" dirty="0">
                <a:latin typeface="Arial" panose="020B0604020202020204" pitchFamily="34" charset="0"/>
                <a:sym typeface="Wingdings" panose="05000000000000000000" pitchFamily="2" charset="2"/>
              </a:rPr>
              <a:t>met quench shown later In detail</a:t>
            </a:r>
            <a:endParaRPr lang="ja-JP" altLang="en-US" sz="1200" dirty="0">
              <a:latin typeface="Arial" panose="020B0604020202020204" pitchFamily="34" charset="0"/>
            </a:endParaRPr>
          </a:p>
        </p:txBody>
      </p:sp>
      <p:sp>
        <p:nvSpPr>
          <p:cNvPr id="4126" name="テキスト ボックス 9"/>
          <p:cNvSpPr txBox="1">
            <a:spLocks noChangeArrowheads="1"/>
          </p:cNvSpPr>
          <p:nvPr/>
        </p:nvSpPr>
        <p:spPr bwMode="auto">
          <a:xfrm>
            <a:off x="3264073" y="3125068"/>
            <a:ext cx="787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800">
                <a:solidFill>
                  <a:srgbClr val="00B0F0"/>
                </a:solidFill>
                <a:latin typeface="Arial" panose="020B0604020202020204" pitchFamily="34" charset="0"/>
              </a:rPr>
              <a:t>3MeV</a:t>
            </a:r>
            <a:endParaRPr lang="ja-JP" altLang="en-US" sz="1800">
              <a:solidFill>
                <a:srgbClr val="00B0F0"/>
              </a:solidFill>
              <a:latin typeface="Arial" panose="020B0604020202020204" pitchFamily="34" charset="0"/>
            </a:endParaRPr>
          </a:p>
        </p:txBody>
      </p:sp>
      <p:sp>
        <p:nvSpPr>
          <p:cNvPr id="4127" name="テキスト ボックス 52"/>
          <p:cNvSpPr txBox="1">
            <a:spLocks noChangeArrowheads="1"/>
          </p:cNvSpPr>
          <p:nvPr/>
        </p:nvSpPr>
        <p:spPr bwMode="auto">
          <a:xfrm>
            <a:off x="2290937" y="781918"/>
            <a:ext cx="9175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800">
                <a:solidFill>
                  <a:srgbClr val="FF00FF"/>
                </a:solidFill>
                <a:latin typeface="Arial" panose="020B0604020202020204" pitchFamily="34" charset="0"/>
              </a:rPr>
              <a:t>20MeV</a:t>
            </a:r>
            <a:endParaRPr lang="ja-JP" altLang="en-US" sz="1800">
              <a:solidFill>
                <a:srgbClr val="FF00FF"/>
              </a:solidFill>
              <a:latin typeface="Arial" panose="020B0604020202020204" pitchFamily="34" charset="0"/>
            </a:endParaRPr>
          </a:p>
        </p:txBody>
      </p:sp>
      <p:pic>
        <p:nvPicPr>
          <p:cNvPr id="4128" name="Picture 2" descr="2セルクライオスタット（ホワイト）"/>
          <p:cNvPicPr>
            <a:picLocks noChangeAspect="1" noChangeArrowheads="1"/>
          </p:cNvPicPr>
          <p:nvPr/>
        </p:nvPicPr>
        <p:blipFill>
          <a:blip r:embed="rId4" cstate="print">
            <a:extLst>
              <a:ext uri="{28A0092B-C50C-407E-A947-70E740481C1C}">
                <a14:useLocalDpi xmlns:a14="http://schemas.microsoft.com/office/drawing/2010/main" val="0"/>
              </a:ext>
            </a:extLst>
          </a:blip>
          <a:srcRect l="14497" r="22978"/>
          <a:stretch>
            <a:fillRect/>
          </a:stretch>
        </p:blipFill>
        <p:spPr bwMode="auto">
          <a:xfrm>
            <a:off x="3724681" y="4248820"/>
            <a:ext cx="2259972" cy="1898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9" name="直線矢印コネクタ 58"/>
          <p:cNvCxnSpPr/>
          <p:nvPr/>
        </p:nvCxnSpPr>
        <p:spPr>
          <a:xfrm flipH="1" flipV="1">
            <a:off x="5031193" y="5374556"/>
            <a:ext cx="355600" cy="266700"/>
          </a:xfrm>
          <a:prstGeom prst="straightConnector1">
            <a:avLst/>
          </a:prstGeom>
          <a:ln w="28575">
            <a:solidFill>
              <a:srgbClr val="FF6600"/>
            </a:solidFill>
            <a:tailEnd type="arrow"/>
          </a:ln>
        </p:spPr>
        <p:style>
          <a:lnRef idx="1">
            <a:schemeClr val="accent1"/>
          </a:lnRef>
          <a:fillRef idx="0">
            <a:schemeClr val="accent1"/>
          </a:fillRef>
          <a:effectRef idx="0">
            <a:schemeClr val="accent1"/>
          </a:effectRef>
          <a:fontRef idx="minor">
            <a:schemeClr val="tx1"/>
          </a:fontRef>
        </p:style>
      </p:cxnSp>
      <p:sp>
        <p:nvSpPr>
          <p:cNvPr id="4130" name="テキスト ボックス 45"/>
          <p:cNvSpPr txBox="1">
            <a:spLocks noChangeArrowheads="1"/>
          </p:cNvSpPr>
          <p:nvPr/>
        </p:nvSpPr>
        <p:spPr bwMode="auto">
          <a:xfrm>
            <a:off x="5136907" y="5562316"/>
            <a:ext cx="1165225" cy="277812"/>
          </a:xfrm>
          <a:prstGeom prst="rect">
            <a:avLst/>
          </a:prstGeom>
          <a:noFill/>
          <a:ln>
            <a:noFill/>
          </a:ln>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200" dirty="0">
                <a:solidFill>
                  <a:srgbClr val="FF6600"/>
                </a:solidFill>
                <a:latin typeface="Comic Sans MS" panose="030F0702030302020204" pitchFamily="66" charset="0"/>
              </a:rPr>
              <a:t>Input Coupler</a:t>
            </a:r>
            <a:endParaRPr lang="ja-JP" altLang="en-US" sz="1200" dirty="0">
              <a:solidFill>
                <a:srgbClr val="FF6600"/>
              </a:solidFill>
              <a:latin typeface="Comic Sans MS" panose="030F0702030302020204" pitchFamily="66" charset="0"/>
            </a:endParaRPr>
          </a:p>
        </p:txBody>
      </p:sp>
      <p:cxnSp>
        <p:nvCxnSpPr>
          <p:cNvPr id="62" name="直線矢印コネクタ 61"/>
          <p:cNvCxnSpPr>
            <a:stCxn id="4132" idx="1"/>
          </p:cNvCxnSpPr>
          <p:nvPr/>
        </p:nvCxnSpPr>
        <p:spPr>
          <a:xfrm flipH="1" flipV="1">
            <a:off x="4329520" y="5585694"/>
            <a:ext cx="611186" cy="460488"/>
          </a:xfrm>
          <a:prstGeom prst="straightConnector1">
            <a:avLst/>
          </a:prstGeom>
          <a:ln w="28575">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4132" name="テキスト ボックス 47"/>
          <p:cNvSpPr txBox="1">
            <a:spLocks noChangeArrowheads="1"/>
          </p:cNvSpPr>
          <p:nvPr/>
        </p:nvSpPr>
        <p:spPr bwMode="auto">
          <a:xfrm>
            <a:off x="4940707" y="5831076"/>
            <a:ext cx="1241425" cy="430212"/>
          </a:xfrm>
          <a:prstGeom prst="rect">
            <a:avLst/>
          </a:prstGeom>
          <a:noFill/>
          <a:ln>
            <a:noFill/>
          </a:ln>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100" dirty="0">
                <a:solidFill>
                  <a:srgbClr val="7030A0"/>
                </a:solidFill>
                <a:latin typeface="Comic Sans MS" panose="030F0702030302020204" pitchFamily="66" charset="0"/>
              </a:rPr>
              <a:t>HOM Coupler &amp;</a:t>
            </a:r>
          </a:p>
          <a:p>
            <a:pPr>
              <a:spcBef>
                <a:spcPct val="0"/>
              </a:spcBef>
              <a:buFontTx/>
              <a:buNone/>
            </a:pPr>
            <a:r>
              <a:rPr lang="en-US" altLang="ja-JP" sz="1100" dirty="0">
                <a:solidFill>
                  <a:srgbClr val="7030A0"/>
                </a:solidFill>
                <a:latin typeface="Comic Sans MS" panose="030F0702030302020204" pitchFamily="66" charset="0"/>
              </a:rPr>
              <a:t>RF Feedthrough</a:t>
            </a:r>
            <a:endParaRPr lang="ja-JP" altLang="en-US" sz="1100" dirty="0">
              <a:solidFill>
                <a:srgbClr val="7030A0"/>
              </a:solidFill>
              <a:latin typeface="Comic Sans MS" panose="030F0702030302020204" pitchFamily="66" charset="0"/>
            </a:endParaRPr>
          </a:p>
        </p:txBody>
      </p:sp>
      <p:cxnSp>
        <p:nvCxnSpPr>
          <p:cNvPr id="64" name="直線矢印コネクタ 63"/>
          <p:cNvCxnSpPr/>
          <p:nvPr/>
        </p:nvCxnSpPr>
        <p:spPr>
          <a:xfrm flipH="1">
            <a:off x="4523195" y="4444281"/>
            <a:ext cx="100013" cy="100012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134" name="テキスト ボックス 50"/>
          <p:cNvSpPr txBox="1">
            <a:spLocks noChangeArrowheads="1"/>
          </p:cNvSpPr>
          <p:nvPr/>
        </p:nvSpPr>
        <p:spPr bwMode="auto">
          <a:xfrm>
            <a:off x="4115940" y="4156348"/>
            <a:ext cx="1004888" cy="2619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100" dirty="0">
                <a:solidFill>
                  <a:srgbClr val="FF0000"/>
                </a:solidFill>
                <a:latin typeface="Comic Sans MS" panose="030F0702030302020204" pitchFamily="66" charset="0"/>
              </a:rPr>
              <a:t>2-cell Cavity</a:t>
            </a:r>
            <a:endParaRPr lang="ja-JP" altLang="en-US" sz="1100" dirty="0">
              <a:solidFill>
                <a:srgbClr val="FF0000"/>
              </a:solidFill>
              <a:latin typeface="Comic Sans MS" panose="030F0702030302020204" pitchFamily="66" charset="0"/>
            </a:endParaRPr>
          </a:p>
        </p:txBody>
      </p:sp>
      <p:cxnSp>
        <p:nvCxnSpPr>
          <p:cNvPr id="66" name="直線矢印コネクタ 65"/>
          <p:cNvCxnSpPr/>
          <p:nvPr/>
        </p:nvCxnSpPr>
        <p:spPr>
          <a:xfrm flipH="1">
            <a:off x="5175657" y="4190281"/>
            <a:ext cx="336550" cy="842963"/>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4136" name="テキスト ボックス 58"/>
          <p:cNvSpPr txBox="1">
            <a:spLocks noChangeArrowheads="1"/>
          </p:cNvSpPr>
          <p:nvPr/>
        </p:nvSpPr>
        <p:spPr bwMode="auto">
          <a:xfrm>
            <a:off x="5356399" y="3501009"/>
            <a:ext cx="608013" cy="2762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200">
                <a:solidFill>
                  <a:srgbClr val="00B050"/>
                </a:solidFill>
                <a:latin typeface="Comic Sans MS" panose="030F0702030302020204" pitchFamily="66" charset="0"/>
              </a:rPr>
              <a:t>Tuner</a:t>
            </a:r>
            <a:endParaRPr lang="ja-JP" altLang="en-US" sz="1200">
              <a:solidFill>
                <a:srgbClr val="00B050"/>
              </a:solidFill>
              <a:latin typeface="Comic Sans MS" panose="030F0702030302020204" pitchFamily="66" charset="0"/>
            </a:endParaRPr>
          </a:p>
        </p:txBody>
      </p:sp>
      <p:sp>
        <p:nvSpPr>
          <p:cNvPr id="4137" name="Text Box 18"/>
          <p:cNvSpPr txBox="1">
            <a:spLocks noChangeArrowheads="1"/>
          </p:cNvSpPr>
          <p:nvPr/>
        </p:nvSpPr>
        <p:spPr bwMode="auto">
          <a:xfrm>
            <a:off x="3635782" y="4504606"/>
            <a:ext cx="927100" cy="25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000">
                <a:solidFill>
                  <a:srgbClr val="C00000"/>
                </a:solidFill>
                <a:latin typeface="Arial" panose="020B0604020202020204" pitchFamily="34" charset="0"/>
              </a:rPr>
              <a:t>Cryostat</a:t>
            </a:r>
          </a:p>
        </p:txBody>
      </p:sp>
      <p:cxnSp>
        <p:nvCxnSpPr>
          <p:cNvPr id="69" name="直線矢印コネクタ 68"/>
          <p:cNvCxnSpPr/>
          <p:nvPr/>
        </p:nvCxnSpPr>
        <p:spPr>
          <a:xfrm flipV="1">
            <a:off x="3645334" y="5730592"/>
            <a:ext cx="373062" cy="21907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39" name="テキスト ボックス 13"/>
          <p:cNvSpPr txBox="1">
            <a:spLocks noChangeArrowheads="1"/>
          </p:cNvSpPr>
          <p:nvPr/>
        </p:nvSpPr>
        <p:spPr bwMode="auto">
          <a:xfrm>
            <a:off x="3648481" y="5883682"/>
            <a:ext cx="8985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200">
                <a:latin typeface="Arial" panose="020B0604020202020204" pitchFamily="34" charset="0"/>
              </a:rPr>
              <a:t>e-</a:t>
            </a:r>
            <a:endParaRPr lang="ja-JP" altLang="en-US" sz="1200">
              <a:latin typeface="Arial" panose="020B0604020202020204" pitchFamily="34" charset="0"/>
            </a:endParaRPr>
          </a:p>
        </p:txBody>
      </p:sp>
      <p:sp>
        <p:nvSpPr>
          <p:cNvPr id="72" name="角丸四角形 71"/>
          <p:cNvSpPr/>
          <p:nvPr/>
        </p:nvSpPr>
        <p:spPr>
          <a:xfrm>
            <a:off x="468650" y="3831507"/>
            <a:ext cx="6302384" cy="2952749"/>
          </a:xfrm>
          <a:prstGeom prst="roundRect">
            <a:avLst>
              <a:gd name="adj" fmla="val 317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p>
        </p:txBody>
      </p:sp>
      <p:sp>
        <p:nvSpPr>
          <p:cNvPr id="4141" name="テキスト ボックス 7"/>
          <p:cNvSpPr txBox="1">
            <a:spLocks noChangeArrowheads="1"/>
          </p:cNvSpPr>
          <p:nvPr/>
        </p:nvSpPr>
        <p:spPr bwMode="auto">
          <a:xfrm>
            <a:off x="427619" y="3849586"/>
            <a:ext cx="1903412" cy="368300"/>
          </a:xfrm>
          <a:prstGeom prst="rect">
            <a:avLst/>
          </a:prstGeom>
          <a:noFill/>
          <a:ln>
            <a:noFill/>
          </a:ln>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800" b="1" u="sng" dirty="0">
                <a:solidFill>
                  <a:srgbClr val="00B050"/>
                </a:solidFill>
                <a:latin typeface="Arial" panose="020B0604020202020204" pitchFamily="34" charset="0"/>
              </a:rPr>
              <a:t>Injector module</a:t>
            </a:r>
            <a:endParaRPr lang="ja-JP" altLang="en-US" sz="1800" b="1" u="sng" dirty="0">
              <a:solidFill>
                <a:srgbClr val="00B050"/>
              </a:solidFill>
              <a:latin typeface="Arial" panose="020B0604020202020204" pitchFamily="34" charset="0"/>
            </a:endParaRPr>
          </a:p>
        </p:txBody>
      </p:sp>
      <p:sp>
        <p:nvSpPr>
          <p:cNvPr id="74" name="テキスト ボックス 73"/>
          <p:cNvSpPr txBox="1"/>
          <p:nvPr/>
        </p:nvSpPr>
        <p:spPr>
          <a:xfrm>
            <a:off x="1331046" y="4314834"/>
            <a:ext cx="1612900" cy="522287"/>
          </a:xfrm>
          <a:prstGeom prst="rect">
            <a:avLst/>
          </a:prstGeom>
          <a:noFill/>
        </p:spPr>
        <p:txBody>
          <a:bodyPr wrap="none">
            <a:spAutoFit/>
          </a:bodyPr>
          <a:lstStyle/>
          <a:p>
            <a:pPr>
              <a:defRPr/>
            </a:pPr>
            <a:r>
              <a:rPr lang="en-US" altLang="ja-JP" sz="1400" b="1" dirty="0">
                <a:solidFill>
                  <a:schemeClr val="bg2">
                    <a:lumMod val="10000"/>
                  </a:schemeClr>
                </a:solidFill>
                <a:latin typeface="Microsoft YaHei" pitchFamily="34" charset="-122"/>
                <a:ea typeface="Microsoft YaHei" pitchFamily="34" charset="-122"/>
              </a:rPr>
              <a:t>2-cell cavity × 3</a:t>
            </a:r>
          </a:p>
          <a:p>
            <a:pPr>
              <a:defRPr/>
            </a:pPr>
            <a:r>
              <a:rPr lang="en-US" altLang="ja-JP" sz="1400" b="1" dirty="0">
                <a:solidFill>
                  <a:srgbClr val="3333FF"/>
                </a:solidFill>
                <a:latin typeface="Microsoft YaHei" pitchFamily="34" charset="-122"/>
                <a:ea typeface="Microsoft YaHei" pitchFamily="34" charset="-122"/>
              </a:rPr>
              <a:t>Double coupler</a:t>
            </a:r>
            <a:endParaRPr lang="ja-JP" altLang="en-US" sz="1400" b="1" dirty="0">
              <a:solidFill>
                <a:srgbClr val="3333FF"/>
              </a:solidFill>
              <a:latin typeface="Microsoft YaHei" pitchFamily="34" charset="-122"/>
              <a:ea typeface="Microsoft YaHei" pitchFamily="34" charset="-122"/>
            </a:endParaRPr>
          </a:p>
        </p:txBody>
      </p:sp>
      <p:sp>
        <p:nvSpPr>
          <p:cNvPr id="4143" name="Text Box 19"/>
          <p:cNvSpPr txBox="1">
            <a:spLocks noChangeArrowheads="1"/>
          </p:cNvSpPr>
          <p:nvPr/>
        </p:nvSpPr>
        <p:spPr bwMode="auto">
          <a:xfrm>
            <a:off x="1231412" y="4769552"/>
            <a:ext cx="2192338" cy="1446212"/>
          </a:xfrm>
          <a:prstGeom prst="rect">
            <a:avLst/>
          </a:prstGeom>
          <a:solidFill>
            <a:srgbClr val="FFFFCC"/>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30000"/>
              </a:spcBef>
              <a:buFontTx/>
              <a:buNone/>
            </a:pPr>
            <a:r>
              <a:rPr lang="en-US" altLang="ja-JP" sz="1000" b="1" dirty="0">
                <a:solidFill>
                  <a:srgbClr val="333399"/>
                </a:solidFill>
                <a:latin typeface="Arial" panose="020B0604020202020204" pitchFamily="34" charset="0"/>
              </a:rPr>
              <a:t>RF frequency:  1.3 GHz</a:t>
            </a:r>
          </a:p>
          <a:p>
            <a:pPr eaLnBrk="1" hangingPunct="1">
              <a:spcBef>
                <a:spcPct val="30000"/>
              </a:spcBef>
              <a:buFontTx/>
              <a:buNone/>
            </a:pPr>
            <a:r>
              <a:rPr lang="en-US" altLang="ja-JP" sz="1000" b="1" dirty="0">
                <a:solidFill>
                  <a:srgbClr val="333399"/>
                </a:solidFill>
                <a:latin typeface="Arial" panose="020B0604020202020204" pitchFamily="34" charset="0"/>
              </a:rPr>
              <a:t>Input power : </a:t>
            </a:r>
          </a:p>
          <a:p>
            <a:pPr eaLnBrk="1" hangingPunct="1">
              <a:spcBef>
                <a:spcPct val="30000"/>
              </a:spcBef>
              <a:buFontTx/>
              <a:buNone/>
            </a:pPr>
            <a:r>
              <a:rPr lang="en-US" altLang="ja-JP" sz="1000" b="1" dirty="0">
                <a:solidFill>
                  <a:srgbClr val="333399"/>
                </a:solidFill>
                <a:latin typeface="Arial" panose="020B0604020202020204" pitchFamily="34" charset="0"/>
              </a:rPr>
              <a:t> </a:t>
            </a:r>
            <a:r>
              <a:rPr lang="en-US" altLang="ja-JP" sz="1000" b="1" dirty="0">
                <a:solidFill>
                  <a:srgbClr val="FF0000"/>
                </a:solidFill>
                <a:latin typeface="Arial" panose="020B0604020202020204" pitchFamily="34" charset="0"/>
              </a:rPr>
              <a:t>10kW/coupler (10mA, 5MeV)</a:t>
            </a:r>
          </a:p>
          <a:p>
            <a:pPr eaLnBrk="1" hangingPunct="1">
              <a:spcBef>
                <a:spcPct val="30000"/>
              </a:spcBef>
              <a:buFontTx/>
              <a:buNone/>
            </a:pPr>
            <a:r>
              <a:rPr lang="en-US" altLang="ja-JP" sz="1000" b="1" dirty="0">
                <a:solidFill>
                  <a:srgbClr val="FF0000"/>
                </a:solidFill>
                <a:latin typeface="Arial" panose="020B0604020202020204" pitchFamily="34" charset="0"/>
              </a:rPr>
              <a:t> </a:t>
            </a:r>
            <a:r>
              <a:rPr lang="en-US" altLang="ja-JP" sz="1000" b="1" dirty="0">
                <a:solidFill>
                  <a:srgbClr val="3333FF"/>
                </a:solidFill>
                <a:latin typeface="Arial" panose="020B0604020202020204" pitchFamily="34" charset="0"/>
              </a:rPr>
              <a:t>180kW/coupler (100mA, 10MeV) </a:t>
            </a:r>
            <a:endParaRPr lang="en-US" altLang="ja-JP" sz="1000" b="1" baseline="50000" dirty="0">
              <a:solidFill>
                <a:srgbClr val="3333FF"/>
              </a:solidFill>
              <a:latin typeface="Arial" panose="020B0604020202020204" pitchFamily="34" charset="0"/>
            </a:endParaRPr>
          </a:p>
          <a:p>
            <a:pPr eaLnBrk="1" hangingPunct="1">
              <a:spcBef>
                <a:spcPct val="30000"/>
              </a:spcBef>
              <a:buFontTx/>
              <a:buNone/>
            </a:pPr>
            <a:r>
              <a:rPr lang="en-US" altLang="ja-JP" sz="1000" b="1" i="1" dirty="0" err="1">
                <a:solidFill>
                  <a:srgbClr val="333399"/>
                </a:solidFill>
                <a:latin typeface="Arial" panose="020B0604020202020204" pitchFamily="34" charset="0"/>
              </a:rPr>
              <a:t>E</a:t>
            </a:r>
            <a:r>
              <a:rPr lang="en-US" altLang="ja-JP" sz="1000" b="1" baseline="-25000" dirty="0" err="1">
                <a:solidFill>
                  <a:srgbClr val="333399"/>
                </a:solidFill>
                <a:latin typeface="Arial" panose="020B0604020202020204" pitchFamily="34" charset="0"/>
              </a:rPr>
              <a:t>acc</a:t>
            </a:r>
            <a:r>
              <a:rPr lang="en-US" altLang="ja-JP" sz="1000" b="1" dirty="0">
                <a:solidFill>
                  <a:srgbClr val="333399"/>
                </a:solidFill>
                <a:latin typeface="Arial" panose="020B0604020202020204" pitchFamily="34" charset="0"/>
              </a:rPr>
              <a:t>:  </a:t>
            </a:r>
            <a:r>
              <a:rPr lang="ja-JP" altLang="en-US" sz="1000" b="1" dirty="0">
                <a:solidFill>
                  <a:srgbClr val="333399"/>
                </a:solidFill>
                <a:latin typeface="Arial" panose="020B0604020202020204" pitchFamily="34" charset="0"/>
              </a:rPr>
              <a:t>　　  </a:t>
            </a:r>
            <a:r>
              <a:rPr lang="en-US" altLang="ja-JP" sz="1000" b="1" dirty="0">
                <a:solidFill>
                  <a:srgbClr val="FF0000"/>
                </a:solidFill>
                <a:latin typeface="Arial" panose="020B0604020202020204" pitchFamily="34" charset="0"/>
              </a:rPr>
              <a:t>7.6MV/m</a:t>
            </a:r>
            <a:r>
              <a:rPr lang="ja-JP" altLang="en-US" sz="1000" b="1" dirty="0">
                <a:solidFill>
                  <a:srgbClr val="FF0000"/>
                </a:solidFill>
                <a:latin typeface="Arial" panose="020B0604020202020204" pitchFamily="34" charset="0"/>
              </a:rPr>
              <a:t>（</a:t>
            </a:r>
            <a:r>
              <a:rPr lang="en-US" altLang="ja-JP" sz="1000" b="1" dirty="0">
                <a:solidFill>
                  <a:srgbClr val="FF0000"/>
                </a:solidFill>
                <a:latin typeface="Arial" panose="020B0604020202020204" pitchFamily="34" charset="0"/>
              </a:rPr>
              <a:t>5MeV</a:t>
            </a:r>
            <a:r>
              <a:rPr lang="ja-JP" altLang="en-US" sz="1000" b="1" dirty="0">
                <a:solidFill>
                  <a:srgbClr val="FF0000"/>
                </a:solidFill>
                <a:latin typeface="Arial" panose="020B0604020202020204" pitchFamily="34" charset="0"/>
              </a:rPr>
              <a:t>）</a:t>
            </a:r>
            <a:endParaRPr lang="en-US" altLang="ja-JP" sz="1000" b="1" dirty="0">
              <a:solidFill>
                <a:srgbClr val="FF0000"/>
              </a:solidFill>
              <a:latin typeface="Arial" panose="020B0604020202020204" pitchFamily="34" charset="0"/>
            </a:endParaRPr>
          </a:p>
          <a:p>
            <a:pPr eaLnBrk="1" hangingPunct="1">
              <a:spcBef>
                <a:spcPct val="30000"/>
              </a:spcBef>
              <a:buFontTx/>
              <a:buNone/>
            </a:pPr>
            <a:r>
              <a:rPr lang="en-US" altLang="ja-JP" sz="1000" b="1" dirty="0">
                <a:solidFill>
                  <a:srgbClr val="FF0000"/>
                </a:solidFill>
                <a:latin typeface="Arial" panose="020B0604020202020204" pitchFamily="34" charset="0"/>
              </a:rPr>
              <a:t>                </a:t>
            </a:r>
            <a:r>
              <a:rPr lang="en-US" altLang="ja-JP" sz="1000" b="1" dirty="0">
                <a:solidFill>
                  <a:srgbClr val="3333FF"/>
                </a:solidFill>
                <a:latin typeface="Arial" panose="020B0604020202020204" pitchFamily="34" charset="0"/>
              </a:rPr>
              <a:t>15MV/m (10MeV)      </a:t>
            </a:r>
          </a:p>
          <a:p>
            <a:pPr eaLnBrk="1" hangingPunct="1">
              <a:spcBef>
                <a:spcPct val="30000"/>
              </a:spcBef>
              <a:buFontTx/>
              <a:buNone/>
            </a:pPr>
            <a:r>
              <a:rPr lang="en-US" altLang="ja-JP" sz="1000" b="1" dirty="0">
                <a:solidFill>
                  <a:srgbClr val="333399"/>
                </a:solidFill>
                <a:latin typeface="Arial" panose="020B0604020202020204" pitchFamily="34" charset="0"/>
              </a:rPr>
              <a:t>Unloaded-Q:</a:t>
            </a:r>
            <a:r>
              <a:rPr lang="ja-JP" altLang="en-US" sz="1000" b="1" dirty="0">
                <a:solidFill>
                  <a:srgbClr val="333399"/>
                </a:solidFill>
                <a:latin typeface="Arial" panose="020B0604020202020204" pitchFamily="34" charset="0"/>
              </a:rPr>
              <a:t>　　</a:t>
            </a:r>
            <a:r>
              <a:rPr lang="en-US" altLang="ja-JP" sz="1000" b="1" dirty="0">
                <a:solidFill>
                  <a:srgbClr val="FF0000"/>
                </a:solidFill>
                <a:latin typeface="Arial" panose="020B0604020202020204" pitchFamily="34" charset="0"/>
              </a:rPr>
              <a:t>Q</a:t>
            </a:r>
            <a:r>
              <a:rPr lang="en-US" altLang="ja-JP" sz="1000" b="1" baseline="-25000" dirty="0">
                <a:solidFill>
                  <a:srgbClr val="FF0000"/>
                </a:solidFill>
                <a:latin typeface="Arial" panose="020B0604020202020204" pitchFamily="34" charset="0"/>
              </a:rPr>
              <a:t>0</a:t>
            </a:r>
            <a:r>
              <a:rPr lang="en-US" altLang="ja-JP" sz="1000" b="1" dirty="0">
                <a:solidFill>
                  <a:srgbClr val="FF0000"/>
                </a:solidFill>
                <a:latin typeface="Arial" panose="020B0604020202020204" pitchFamily="34" charset="0"/>
              </a:rPr>
              <a:t> &gt; 1</a:t>
            </a:r>
            <a:r>
              <a:rPr lang="en-US" altLang="ja-JP" sz="1000" b="1" dirty="0">
                <a:solidFill>
                  <a:srgbClr val="FF0000"/>
                </a:solidFill>
                <a:latin typeface="Arial" panose="020B0604020202020204" pitchFamily="34" charset="0"/>
                <a:sym typeface="Symbol" panose="05050102010706020507" pitchFamily="18" charset="2"/>
              </a:rPr>
              <a:t></a:t>
            </a:r>
            <a:r>
              <a:rPr lang="en-US" altLang="ja-JP" sz="1000" b="1" dirty="0">
                <a:solidFill>
                  <a:srgbClr val="FF0000"/>
                </a:solidFill>
                <a:latin typeface="Arial" panose="020B0604020202020204" pitchFamily="34" charset="0"/>
              </a:rPr>
              <a:t>10</a:t>
            </a:r>
            <a:r>
              <a:rPr lang="en-US" altLang="ja-JP" sz="1000" b="1" baseline="30000" dirty="0">
                <a:solidFill>
                  <a:srgbClr val="FF0000"/>
                </a:solidFill>
                <a:latin typeface="Arial" panose="020B0604020202020204" pitchFamily="34" charset="0"/>
              </a:rPr>
              <a:t>10</a:t>
            </a:r>
          </a:p>
        </p:txBody>
      </p:sp>
      <p:sp>
        <p:nvSpPr>
          <p:cNvPr id="4144" name="テキスト ボックス 13"/>
          <p:cNvSpPr txBox="1">
            <a:spLocks noChangeArrowheads="1"/>
          </p:cNvSpPr>
          <p:nvPr/>
        </p:nvSpPr>
        <p:spPr bwMode="auto">
          <a:xfrm>
            <a:off x="4973454" y="3084091"/>
            <a:ext cx="1797580" cy="646331"/>
          </a:xfrm>
          <a:prstGeom prst="rect">
            <a:avLst/>
          </a:prstGeom>
          <a:solidFill>
            <a:schemeClr val="bg1"/>
          </a:solidFill>
          <a:ln w="19050">
            <a:solidFill>
              <a:srgbClr val="3333FF"/>
            </a:solidFill>
            <a:miter lim="800000"/>
            <a:headEnd/>
            <a:tailEnd/>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200" dirty="0">
                <a:latin typeface="Arial" panose="020B0604020202020204" pitchFamily="34" charset="0"/>
              </a:rPr>
              <a:t>Target Energy : 35MeV</a:t>
            </a:r>
          </a:p>
          <a:p>
            <a:pPr eaLnBrk="1" hangingPunct="1">
              <a:spcBef>
                <a:spcPct val="0"/>
              </a:spcBef>
              <a:buFontTx/>
              <a:buNone/>
            </a:pPr>
            <a:r>
              <a:rPr lang="en-US" altLang="ja-JP" sz="1200" dirty="0">
                <a:solidFill>
                  <a:srgbClr val="3333FF"/>
                </a:solidFill>
                <a:latin typeface="Arial" panose="020B0604020202020204" pitchFamily="34" charset="0"/>
                <a:sym typeface="Wingdings" panose="05000000000000000000" pitchFamily="2" charset="2"/>
              </a:rPr>
              <a:t> Change 20MeV due to field emission</a:t>
            </a:r>
            <a:endParaRPr lang="en-US" altLang="ja-JP" sz="1200" dirty="0">
              <a:solidFill>
                <a:srgbClr val="3333FF"/>
              </a:solidFill>
              <a:latin typeface="Arial" panose="020B0604020202020204" pitchFamily="34" charset="0"/>
            </a:endParaRPr>
          </a:p>
        </p:txBody>
      </p:sp>
      <p:sp>
        <p:nvSpPr>
          <p:cNvPr id="4145" name="Text Box 19"/>
          <p:cNvSpPr txBox="1">
            <a:spLocks noChangeArrowheads="1"/>
          </p:cNvSpPr>
          <p:nvPr/>
        </p:nvSpPr>
        <p:spPr bwMode="auto">
          <a:xfrm>
            <a:off x="7637637" y="1069168"/>
            <a:ext cx="2646363" cy="846137"/>
          </a:xfrm>
          <a:prstGeom prst="rect">
            <a:avLst/>
          </a:prstGeom>
          <a:solidFill>
            <a:srgbClr val="CC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30000"/>
              </a:spcBef>
              <a:buFontTx/>
              <a:buNone/>
            </a:pPr>
            <a:r>
              <a:rPr lang="en-US" altLang="ja-JP" sz="1000" b="1" dirty="0">
                <a:solidFill>
                  <a:srgbClr val="333399"/>
                </a:solidFill>
                <a:latin typeface="Arial" panose="020B0604020202020204" pitchFamily="34" charset="0"/>
              </a:rPr>
              <a:t>RF frequency:  1.3 GHz</a:t>
            </a:r>
          </a:p>
          <a:p>
            <a:pPr eaLnBrk="1" hangingPunct="1">
              <a:spcBef>
                <a:spcPct val="30000"/>
              </a:spcBef>
              <a:buFontTx/>
              <a:buNone/>
            </a:pPr>
            <a:r>
              <a:rPr lang="en-US" altLang="ja-JP" sz="1000" b="1" dirty="0">
                <a:solidFill>
                  <a:srgbClr val="333399"/>
                </a:solidFill>
                <a:latin typeface="Arial" panose="020B0604020202020204" pitchFamily="34" charset="0"/>
              </a:rPr>
              <a:t>Input power :   </a:t>
            </a:r>
            <a:r>
              <a:rPr lang="en-US" altLang="ja-JP" sz="1000" b="1" dirty="0">
                <a:solidFill>
                  <a:srgbClr val="FF0000"/>
                </a:solidFill>
                <a:latin typeface="Arial" panose="020B0604020202020204" pitchFamily="34" charset="0"/>
              </a:rPr>
              <a:t>20kW CW (SW) </a:t>
            </a:r>
            <a:endParaRPr lang="en-US" altLang="ja-JP" sz="1000" b="1" baseline="50000" dirty="0">
              <a:solidFill>
                <a:srgbClr val="333399"/>
              </a:solidFill>
              <a:latin typeface="Arial" panose="020B0604020202020204" pitchFamily="34" charset="0"/>
            </a:endParaRPr>
          </a:p>
          <a:p>
            <a:pPr eaLnBrk="1" hangingPunct="1">
              <a:spcBef>
                <a:spcPct val="30000"/>
              </a:spcBef>
              <a:buFontTx/>
              <a:buNone/>
            </a:pPr>
            <a:r>
              <a:rPr lang="en-US" altLang="ja-JP" sz="1000" b="1" i="1" dirty="0" err="1">
                <a:solidFill>
                  <a:srgbClr val="333399"/>
                </a:solidFill>
                <a:latin typeface="Arial" panose="020B0604020202020204" pitchFamily="34" charset="0"/>
              </a:rPr>
              <a:t>E</a:t>
            </a:r>
            <a:r>
              <a:rPr lang="en-US" altLang="ja-JP" sz="1000" b="1" baseline="-25000" dirty="0" err="1">
                <a:solidFill>
                  <a:srgbClr val="333399"/>
                </a:solidFill>
                <a:latin typeface="Arial" panose="020B0604020202020204" pitchFamily="34" charset="0"/>
              </a:rPr>
              <a:t>acc</a:t>
            </a:r>
            <a:r>
              <a:rPr lang="en-US" altLang="ja-JP" sz="1000" b="1" dirty="0">
                <a:solidFill>
                  <a:srgbClr val="333399"/>
                </a:solidFill>
                <a:latin typeface="Arial" panose="020B0604020202020204" pitchFamily="34" charset="0"/>
              </a:rPr>
              <a:t>:  </a:t>
            </a:r>
            <a:r>
              <a:rPr lang="ja-JP" altLang="en-US" sz="1000" b="1" dirty="0">
                <a:solidFill>
                  <a:srgbClr val="333399"/>
                </a:solidFill>
                <a:latin typeface="Arial" panose="020B0604020202020204" pitchFamily="34" charset="0"/>
              </a:rPr>
              <a:t>　　          </a:t>
            </a:r>
            <a:r>
              <a:rPr lang="en-US" altLang="ja-JP" sz="1000" b="1" dirty="0">
                <a:solidFill>
                  <a:srgbClr val="FF0000"/>
                </a:solidFill>
                <a:latin typeface="Arial" panose="020B0604020202020204" pitchFamily="34" charset="0"/>
              </a:rPr>
              <a:t>15 MV/m</a:t>
            </a:r>
            <a:r>
              <a:rPr lang="ja-JP" altLang="en-US" sz="1000" b="1" dirty="0">
                <a:solidFill>
                  <a:srgbClr val="FF0000"/>
                </a:solidFill>
                <a:latin typeface="Arial" panose="020B0604020202020204" pitchFamily="34" charset="0"/>
              </a:rPr>
              <a:t>（</a:t>
            </a:r>
            <a:r>
              <a:rPr lang="en-US" altLang="ja-JP" sz="1000" b="1" dirty="0">
                <a:solidFill>
                  <a:srgbClr val="FF0000"/>
                </a:solidFill>
                <a:latin typeface="Arial" panose="020B0604020202020204" pitchFamily="34" charset="0"/>
              </a:rPr>
              <a:t>design</a:t>
            </a:r>
            <a:r>
              <a:rPr lang="ja-JP" altLang="en-US" sz="1000" b="1" dirty="0">
                <a:solidFill>
                  <a:srgbClr val="FF0000"/>
                </a:solidFill>
                <a:latin typeface="Arial" panose="020B0604020202020204" pitchFamily="34" charset="0"/>
              </a:rPr>
              <a:t>）</a:t>
            </a:r>
            <a:endParaRPr lang="en-US" altLang="ja-JP" sz="1000" b="1" dirty="0">
              <a:solidFill>
                <a:srgbClr val="FF0000"/>
              </a:solidFill>
              <a:latin typeface="Arial" panose="020B0604020202020204" pitchFamily="34" charset="0"/>
            </a:endParaRPr>
          </a:p>
          <a:p>
            <a:pPr eaLnBrk="1" hangingPunct="1">
              <a:spcBef>
                <a:spcPct val="30000"/>
              </a:spcBef>
              <a:buFontTx/>
              <a:buNone/>
            </a:pPr>
            <a:r>
              <a:rPr lang="en-US" altLang="ja-JP" sz="1000" b="1" dirty="0">
                <a:solidFill>
                  <a:srgbClr val="333399"/>
                </a:solidFill>
                <a:latin typeface="Arial" panose="020B0604020202020204" pitchFamily="34" charset="0"/>
              </a:rPr>
              <a:t>Unloaded-Q:</a:t>
            </a:r>
            <a:r>
              <a:rPr lang="ja-JP" altLang="en-US" sz="1000" b="1" dirty="0">
                <a:solidFill>
                  <a:srgbClr val="333399"/>
                </a:solidFill>
                <a:latin typeface="Arial" panose="020B0604020202020204" pitchFamily="34" charset="0"/>
              </a:rPr>
              <a:t>　　</a:t>
            </a:r>
            <a:r>
              <a:rPr lang="en-US" altLang="ja-JP" sz="1000" b="1" dirty="0">
                <a:solidFill>
                  <a:srgbClr val="FF0000"/>
                </a:solidFill>
                <a:latin typeface="Arial" panose="020B0604020202020204" pitchFamily="34" charset="0"/>
              </a:rPr>
              <a:t>Q</a:t>
            </a:r>
            <a:r>
              <a:rPr lang="en-US" altLang="ja-JP" sz="1000" b="1" baseline="-25000" dirty="0">
                <a:solidFill>
                  <a:srgbClr val="FF0000"/>
                </a:solidFill>
                <a:latin typeface="Arial" panose="020B0604020202020204" pitchFamily="34" charset="0"/>
              </a:rPr>
              <a:t>0</a:t>
            </a:r>
            <a:r>
              <a:rPr lang="en-US" altLang="ja-JP" sz="1000" b="1" dirty="0">
                <a:solidFill>
                  <a:srgbClr val="FF0000"/>
                </a:solidFill>
                <a:latin typeface="Arial" panose="020B0604020202020204" pitchFamily="34" charset="0"/>
              </a:rPr>
              <a:t> &gt; 1</a:t>
            </a:r>
            <a:r>
              <a:rPr lang="en-US" altLang="ja-JP" sz="1000" b="1" dirty="0">
                <a:solidFill>
                  <a:srgbClr val="FF0000"/>
                </a:solidFill>
                <a:latin typeface="Arial" panose="020B0604020202020204" pitchFamily="34" charset="0"/>
                <a:sym typeface="Symbol" panose="05050102010706020507" pitchFamily="18" charset="2"/>
              </a:rPr>
              <a:t></a:t>
            </a:r>
            <a:r>
              <a:rPr lang="en-US" altLang="ja-JP" sz="1000" b="1" dirty="0">
                <a:solidFill>
                  <a:srgbClr val="FF0000"/>
                </a:solidFill>
                <a:latin typeface="Arial" panose="020B0604020202020204" pitchFamily="34" charset="0"/>
              </a:rPr>
              <a:t>10</a:t>
            </a:r>
            <a:r>
              <a:rPr lang="en-US" altLang="ja-JP" sz="1000" b="1" baseline="30000" dirty="0">
                <a:solidFill>
                  <a:srgbClr val="FF0000"/>
                </a:solidFill>
                <a:latin typeface="Arial" panose="020B0604020202020204" pitchFamily="34" charset="0"/>
              </a:rPr>
              <a:t>10</a:t>
            </a:r>
          </a:p>
        </p:txBody>
      </p:sp>
      <p:sp>
        <p:nvSpPr>
          <p:cNvPr id="4146" name="テキスト ボックス 78"/>
          <p:cNvSpPr txBox="1">
            <a:spLocks noChangeArrowheads="1"/>
          </p:cNvSpPr>
          <p:nvPr/>
        </p:nvSpPr>
        <p:spPr bwMode="auto">
          <a:xfrm>
            <a:off x="551383" y="6228652"/>
            <a:ext cx="6167090" cy="461665"/>
          </a:xfrm>
          <a:prstGeom prst="rect">
            <a:avLst/>
          </a:prstGeom>
          <a:solidFill>
            <a:srgbClr val="FFFF00"/>
          </a:solid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buNone/>
            </a:pPr>
            <a:r>
              <a:rPr lang="en-US" altLang="ja-JP" sz="1200" b="1" u="sng" dirty="0"/>
              <a:t>Issue: </a:t>
            </a:r>
            <a:r>
              <a:rPr lang="en-US" altLang="ja-JP" sz="1200" dirty="0"/>
              <a:t>We met the HOM coupler heating if field </a:t>
            </a:r>
            <a:r>
              <a:rPr lang="en-US" altLang="ja-JP" sz="1200" dirty="0" err="1"/>
              <a:t>inceased</a:t>
            </a:r>
            <a:r>
              <a:rPr lang="en-US" altLang="ja-JP" sz="1200" dirty="0"/>
              <a:t> more than 7MV/m. It is the reason for  heating not  perfectly to be </a:t>
            </a:r>
            <a:r>
              <a:rPr lang="en-US" altLang="ja-JP" sz="1200" dirty="0" err="1"/>
              <a:t>filiterd</a:t>
            </a:r>
            <a:r>
              <a:rPr lang="en-US" altLang="ja-JP" sz="1200" dirty="0"/>
              <a:t> in HOM coupler </a:t>
            </a:r>
            <a:r>
              <a:rPr lang="en-US" altLang="ja-JP" sz="1200" dirty="0" err="1"/>
              <a:t>iand</a:t>
            </a:r>
            <a:r>
              <a:rPr lang="en-US" altLang="ja-JP" sz="1200" dirty="0"/>
              <a:t> results in </a:t>
            </a:r>
            <a:r>
              <a:rPr lang="en-US" altLang="ja-JP" sz="1200" dirty="0">
                <a:sym typeface="Wingdings" panose="05000000000000000000" pitchFamily="2" charset="2"/>
              </a:rPr>
              <a:t>lower Q0 than 1x10</a:t>
            </a:r>
            <a:r>
              <a:rPr lang="en-US" altLang="ja-JP" sz="1200" baseline="30000" dirty="0">
                <a:sym typeface="Wingdings" panose="05000000000000000000" pitchFamily="2" charset="2"/>
              </a:rPr>
              <a:t>10</a:t>
            </a:r>
            <a:r>
              <a:rPr lang="en-US" altLang="ja-JP" sz="1200" dirty="0">
                <a:sym typeface="Wingdings" panose="05000000000000000000" pitchFamily="2" charset="2"/>
              </a:rPr>
              <a:t>.</a:t>
            </a:r>
            <a:endParaRPr lang="en-US" altLang="ja-JP" sz="1200" dirty="0"/>
          </a:p>
        </p:txBody>
      </p:sp>
      <p:sp>
        <p:nvSpPr>
          <p:cNvPr id="19" name="下矢印 18"/>
          <p:cNvSpPr/>
          <p:nvPr/>
        </p:nvSpPr>
        <p:spPr>
          <a:xfrm>
            <a:off x="4341987" y="3128243"/>
            <a:ext cx="202009" cy="581502"/>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solidFill>
                <a:srgbClr val="FF0000"/>
              </a:solidFill>
            </a:endParaRPr>
          </a:p>
        </p:txBody>
      </p:sp>
      <p:sp>
        <p:nvSpPr>
          <p:cNvPr id="20" name="右矢印 19"/>
          <p:cNvSpPr/>
          <p:nvPr/>
        </p:nvSpPr>
        <p:spPr>
          <a:xfrm>
            <a:off x="6508566" y="1723779"/>
            <a:ext cx="550873" cy="225874"/>
          </a:xfrm>
          <a:prstGeom prst="rightArrow">
            <a:avLst/>
          </a:prstGeom>
          <a:solidFill>
            <a:srgbClr val="FF9900"/>
          </a:solidFill>
          <a:ln>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a:p>
        </p:txBody>
      </p:sp>
      <p:pic>
        <p:nvPicPr>
          <p:cNvPr id="71" name="Picture 978" descr="ERL_20080527Di-006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31659" y="2152921"/>
            <a:ext cx="1100915" cy="733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スライド番号プレースホルダー 4"/>
          <p:cNvSpPr>
            <a:spLocks noGrp="1"/>
          </p:cNvSpPr>
          <p:nvPr>
            <p:ph type="sldNum" sz="quarter" idx="12"/>
          </p:nvPr>
        </p:nvSpPr>
        <p:spPr bwMode="auto">
          <a:xfrm>
            <a:off x="8737600" y="6356351"/>
            <a:ext cx="28448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ja-JP"/>
            </a:defPPr>
            <a:lvl1pPr algn="r" rtl="0" eaLnBrk="1" fontAlgn="base" hangingPunct="1">
              <a:spcBef>
                <a:spcPct val="0"/>
              </a:spcBef>
              <a:spcAft>
                <a:spcPct val="0"/>
              </a:spcAft>
              <a:defRPr kumimoji="1" sz="1200" kern="1200">
                <a:solidFill>
                  <a:srgbClr val="898989"/>
                </a:solidFill>
                <a:latin typeface="Calibri" panose="020F0502020204030204" pitchFamily="34" charset="0"/>
                <a:ea typeface="ＭＳ Ｐゴシック" panose="020B0600070205080204" pitchFamily="50" charset="-128"/>
                <a:cs typeface="+mn-cs"/>
              </a:defRPr>
            </a:lvl1pPr>
            <a:lvl2pPr marL="4572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2pPr>
            <a:lvl3pPr marL="9144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3pPr>
            <a:lvl4pPr marL="13716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4pPr>
            <a:lvl5pPr marL="18288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5pPr>
            <a:lvl6pPr marL="22860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6pPr>
            <a:lvl7pPr marL="27432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7pPr>
            <a:lvl8pPr marL="32004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8pPr>
            <a:lvl9pPr marL="36576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9pPr>
          </a:lstStyle>
          <a:p>
            <a:pPr>
              <a:spcBef>
                <a:spcPct val="0"/>
              </a:spcBef>
              <a:buFontTx/>
              <a:buNone/>
              <a:defRPr/>
            </a:pPr>
            <a:fld id="{B4356179-C135-4594-A06C-936E7DF3B214}" type="slidenum">
              <a:rPr lang="ja-JP" altLang="en-US" smtClean="0"/>
              <a:pPr>
                <a:spcBef>
                  <a:spcPct val="0"/>
                </a:spcBef>
                <a:buFontTx/>
                <a:buNone/>
                <a:defRPr/>
              </a:pPr>
              <a:t>10</a:t>
            </a:fld>
            <a:endParaRPr lang="ja-JP" altLang="en-US" sz="1200">
              <a:solidFill>
                <a:srgbClr val="898989"/>
              </a:solidFill>
            </a:endParaRPr>
          </a:p>
        </p:txBody>
      </p:sp>
      <p:graphicFrame>
        <p:nvGraphicFramePr>
          <p:cNvPr id="75" name="Group 200"/>
          <p:cNvGraphicFramePr>
            <a:graphicFrameLocks noGrp="1"/>
          </p:cNvGraphicFramePr>
          <p:nvPr/>
        </p:nvGraphicFramePr>
        <p:xfrm>
          <a:off x="6894923" y="4809521"/>
          <a:ext cx="4745694" cy="1951039"/>
        </p:xfrm>
        <a:graphic>
          <a:graphicData uri="http://schemas.openxmlformats.org/drawingml/2006/table">
            <a:tbl>
              <a:tblPr>
                <a:tableStyleId>{9D7B26C5-4107-4FEC-AEDC-1716B250A1EF}</a:tableStyleId>
              </a:tblPr>
              <a:tblGrid>
                <a:gridCol w="2081397">
                  <a:extLst>
                    <a:ext uri="{9D8B030D-6E8A-4147-A177-3AD203B41FA5}">
                      <a16:colId xmlns:a16="http://schemas.microsoft.com/office/drawing/2014/main" val="20000"/>
                    </a:ext>
                  </a:extLst>
                </a:gridCol>
                <a:gridCol w="2664297">
                  <a:extLst>
                    <a:ext uri="{9D8B030D-6E8A-4147-A177-3AD203B41FA5}">
                      <a16:colId xmlns:a16="http://schemas.microsoft.com/office/drawing/2014/main" val="20001"/>
                    </a:ext>
                  </a:extLst>
                </a:gridCol>
              </a:tblGrid>
              <a:tr h="304847">
                <a:tc>
                  <a:txBody>
                    <a:bodyPr/>
                    <a:lstStyle>
                      <a:lvl1pPr>
                        <a:spcBef>
                          <a:spcPct val="20000"/>
                        </a:spcBef>
                        <a:buFont typeface="Arial" panose="020B0604020202020204" pitchFamily="34" charset="0"/>
                        <a:defRPr kumimoji="1" sz="133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defRPr kumimoji="1" sz="116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defRPr kumimoji="1" sz="100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Times New Roman" panose="02020603050405020304" pitchFamily="18" charset="0"/>
                          <a:cs typeface="Times New Roman" panose="02020603050405020304" pitchFamily="18" charset="0"/>
                        </a:rPr>
                        <a:t>Nominal beam energy</a:t>
                      </a:r>
                      <a:endParaRPr kumimoji="1" lang="en-US" altLang="ja-JP" sz="1400" b="0" i="1" u="none" strike="noStrike"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a:spcBef>
                          <a:spcPct val="20000"/>
                        </a:spcBef>
                        <a:buFont typeface="Arial" panose="020B0604020202020204" pitchFamily="34" charset="0"/>
                        <a:defRPr kumimoji="1" sz="133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defRPr kumimoji="1" sz="116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defRPr kumimoji="1" sz="100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Times New Roman" panose="02020603050405020304" pitchFamily="18" charset="0"/>
                          <a:cs typeface="Times New Roman" panose="02020603050405020304" pitchFamily="18" charset="0"/>
                        </a:rPr>
                        <a:t>35 MeV </a:t>
                      </a:r>
                      <a:r>
                        <a:rPr kumimoji="1" lang="en-US" altLang="ja-JP" sz="1400" u="none" strike="noStrike" cap="none" normalizeH="0" baseline="0" dirty="0">
                          <a:ln>
                            <a:noFill/>
                          </a:ln>
                          <a:solidFill>
                            <a:srgbClr val="FF00FF"/>
                          </a:solidFill>
                          <a:effectLst/>
                          <a:latin typeface="Times New Roman" panose="02020603050405020304" pitchFamily="18" charset="0"/>
                          <a:cs typeface="Times New Roman" panose="02020603050405020304" pitchFamily="18" charset="0"/>
                          <a:sym typeface="Wingdings" panose="05000000000000000000" pitchFamily="2" charset="2"/>
                        </a:rPr>
                        <a:t>  20MeV </a:t>
                      </a:r>
                      <a:r>
                        <a:rPr kumimoji="1" lang="en-US" altLang="ja-JP" sz="1400" u="none" strike="noStrike" cap="none" normalizeH="0" baseline="0" dirty="0">
                          <a:ln>
                            <a:noFill/>
                          </a:ln>
                          <a:solidFill>
                            <a:srgbClr val="3333FF"/>
                          </a:solidFill>
                          <a:effectLst/>
                          <a:latin typeface="Times New Roman" panose="02020603050405020304" pitchFamily="18" charset="0"/>
                          <a:cs typeface="Times New Roman" panose="02020603050405020304" pitchFamily="18" charset="0"/>
                          <a:sym typeface="Wingdings" panose="05000000000000000000" pitchFamily="2" charset="2"/>
                        </a:rPr>
                        <a:t>17.5MeV</a:t>
                      </a:r>
                      <a:endParaRPr kumimoji="1" lang="en-US" altLang="ja-JP" sz="1400" b="0" i="0" u="none" strike="noStrike" cap="none" normalizeH="0" baseline="0" dirty="0">
                        <a:ln>
                          <a:noFill/>
                        </a:ln>
                        <a:solidFill>
                          <a:srgbClr val="3333FF"/>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04847">
                <a:tc>
                  <a:txBody>
                    <a:bodyPr/>
                    <a:lstStyle>
                      <a:lvl1pPr>
                        <a:spcBef>
                          <a:spcPct val="20000"/>
                        </a:spcBef>
                        <a:buFont typeface="Arial" panose="020B0604020202020204" pitchFamily="34" charset="0"/>
                        <a:defRPr kumimoji="1" sz="133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defRPr kumimoji="1" sz="116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defRPr kumimoji="1" sz="100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u="none" strike="noStrike" kern="1200" cap="none" normalizeH="0" baseline="0" dirty="0">
                          <a:ln>
                            <a:noFill/>
                          </a:ln>
                          <a:effectLst/>
                          <a:latin typeface="Times New Roman" panose="02020603050405020304" pitchFamily="18" charset="0"/>
                          <a:cs typeface="Times New Roman" panose="02020603050405020304" pitchFamily="18" charset="0"/>
                        </a:rPr>
                        <a:t>Nominal Injector energy</a:t>
                      </a:r>
                      <a:endParaRPr kumimoji="1" lang="en-US" altLang="ja-JP" sz="1400" b="0" i="0" u="none" strike="noStrike" kern="1200" cap="none" normalizeH="0" baseline="-2500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a:spcBef>
                          <a:spcPct val="20000"/>
                        </a:spcBef>
                        <a:buFont typeface="Arial" panose="020B0604020202020204" pitchFamily="34" charset="0"/>
                        <a:defRPr kumimoji="1" sz="133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defRPr kumimoji="1" sz="116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defRPr kumimoji="1" sz="100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defRPr kumimoji="1" sz="8300">
                          <a:solidFill>
                            <a:schemeClr val="tx1"/>
                          </a:solidFill>
                          <a:latin typeface="Calibri" panose="020F0502020204030204" pitchFamily="34" charset="0"/>
                          <a:ea typeface="ＭＳ Ｐゴシック" panose="020B0600070205080204" pitchFamily="50"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Times New Roman" panose="02020603050405020304" pitchFamily="18" charset="0"/>
                          <a:cs typeface="Times New Roman" panose="02020603050405020304" pitchFamily="18" charset="0"/>
                        </a:rPr>
                        <a:t>5 MeV  </a:t>
                      </a:r>
                      <a:r>
                        <a:rPr kumimoji="1" lang="en-US" altLang="ja-JP" sz="1400" u="none" strike="noStrike" cap="none" normalizeH="0" baseline="0" dirty="0">
                          <a:ln>
                            <a:noFill/>
                          </a:ln>
                          <a:solidFill>
                            <a:srgbClr val="FF00FF"/>
                          </a:solidFill>
                          <a:effectLst/>
                          <a:latin typeface="Times New Roman" panose="02020603050405020304" pitchFamily="18" charset="0"/>
                          <a:cs typeface="Times New Roman" panose="02020603050405020304" pitchFamily="18" charset="0"/>
                          <a:sym typeface="Wingdings" panose="05000000000000000000" pitchFamily="2" charset="2"/>
                        </a:rPr>
                        <a:t>2.9MeV</a:t>
                      </a:r>
                      <a:endParaRPr kumimoji="1" lang="en-US" altLang="ja-JP" sz="1400" b="0" i="0" u="none" strike="noStrike" cap="none" normalizeH="0" baseline="0" dirty="0">
                        <a:ln>
                          <a:noFill/>
                        </a:ln>
                        <a:solidFill>
                          <a:srgbClr val="FF00FF"/>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5182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u="none" strike="noStrike" kern="1200" cap="none" normalizeH="0" baseline="0" dirty="0">
                          <a:ln>
                            <a:noFill/>
                          </a:ln>
                          <a:effectLst/>
                          <a:latin typeface="Times New Roman" panose="02020603050405020304" pitchFamily="18" charset="0"/>
                          <a:cs typeface="Times New Roman" panose="02020603050405020304" pitchFamily="18" charset="0"/>
                        </a:rPr>
                        <a:t>Beam current</a:t>
                      </a:r>
                      <a:endParaRPr kumimoji="1" lang="en-US" altLang="ja-JP" sz="1400" b="0" i="0" u="none" strike="noStrike" kern="1200"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10 mA (initial goal)</a:t>
                      </a:r>
                    </a:p>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Times New Roman" panose="02020603050405020304" pitchFamily="18" charset="0"/>
                          <a:cs typeface="Times New Roman" panose="02020603050405020304" pitchFamily="18" charset="0"/>
                        </a:rPr>
                        <a:t>100mA (final)</a:t>
                      </a: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0484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u="none" strike="noStrike" kern="1200" cap="none" normalizeH="0" baseline="0" dirty="0">
                          <a:ln>
                            <a:noFill/>
                          </a:ln>
                          <a:effectLst/>
                          <a:latin typeface="Times New Roman" panose="02020603050405020304" pitchFamily="18" charset="0"/>
                          <a:cs typeface="Times New Roman" panose="02020603050405020304" pitchFamily="18" charset="0"/>
                          <a:sym typeface="Symbol" panose="05050102010706020507" pitchFamily="18" charset="2"/>
                        </a:rPr>
                        <a:t>Normalized emittance</a:t>
                      </a:r>
                      <a:endParaRPr kumimoji="1" lang="en-US" altLang="ja-JP" sz="1400" b="0" i="0" u="none" strike="noStrike" kern="1200"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0.1 ‒ 1</a:t>
                      </a:r>
                      <a:r>
                        <a:rPr kumimoji="1" lang="ja-JP" altLang="en-US" sz="140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 </a:t>
                      </a:r>
                      <a:r>
                        <a:rPr kumimoji="1" lang="en-US" altLang="ja-JP" sz="1400" u="none" strike="noStrike" cap="none" normalizeH="0" baseline="0" dirty="0" err="1">
                          <a:ln>
                            <a:noFill/>
                          </a:ln>
                          <a:solidFill>
                            <a:srgbClr val="FF0000"/>
                          </a:solidFill>
                          <a:effectLst/>
                          <a:latin typeface="Times New Roman" panose="02020603050405020304" pitchFamily="18" charset="0"/>
                          <a:cs typeface="Times New Roman" panose="02020603050405020304" pitchFamily="18" charset="0"/>
                        </a:rPr>
                        <a:t>mm</a:t>
                      </a:r>
                      <a:r>
                        <a:rPr kumimoji="1" lang="en-US" altLang="ja-JP" sz="1400" u="none" strike="noStrike" cap="none" normalizeH="0" baseline="0" dirty="0" err="1">
                          <a:ln>
                            <a:noFill/>
                          </a:ln>
                          <a:solidFill>
                            <a:srgbClr val="FF0000"/>
                          </a:solidFill>
                          <a:effectLst/>
                          <a:latin typeface="Times New Roman" panose="02020603050405020304" pitchFamily="18" charset="0"/>
                          <a:cs typeface="Times New Roman" panose="02020603050405020304" pitchFamily="18" charset="0"/>
                          <a:sym typeface="Symbol" panose="05050102010706020507" pitchFamily="18" charset="2"/>
                        </a:rPr>
                        <a:t></a:t>
                      </a:r>
                      <a:r>
                        <a:rPr kumimoji="1" lang="en-US" altLang="ja-JP" sz="1400" u="none" strike="noStrike" cap="none" normalizeH="0" baseline="0" dirty="0" err="1">
                          <a:ln>
                            <a:noFill/>
                          </a:ln>
                          <a:solidFill>
                            <a:srgbClr val="FF0000"/>
                          </a:solidFill>
                          <a:effectLst/>
                          <a:latin typeface="Times New Roman" panose="02020603050405020304" pitchFamily="18" charset="0"/>
                          <a:cs typeface="Times New Roman" panose="02020603050405020304" pitchFamily="18" charset="0"/>
                        </a:rPr>
                        <a:t>mrad</a:t>
                      </a:r>
                      <a:endParaRPr kumimoji="1" lang="en-US" altLang="ja-JP" sz="1400" b="0" i="0" u="none" strike="noStrike" cap="none" normalizeH="0" baseline="0" dirty="0">
                        <a:ln>
                          <a:noFill/>
                        </a:ln>
                        <a:solidFill>
                          <a:srgbClr val="FF0000"/>
                        </a:solidFill>
                        <a:effectLst/>
                        <a:latin typeface="Times New Roman" panose="02020603050405020304" pitchFamily="18" charset="0"/>
                        <a:ea typeface="ＭＳ Ｐゴシック" panose="020B0600070205080204" pitchFamily="50" charset="-128"/>
                        <a:cs typeface="Times New Roman" panose="02020603050405020304" pitchFamily="18" charset="0"/>
                      </a:endParaRPr>
                    </a:p>
                  </a:txBody>
                  <a:tcPr marL="91445" marR="91445" marT="45722" marB="45722" horzOverflow="overflow">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5182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b="0" i="0" u="none" strike="noStrike" kern="1200"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rPr>
                        <a:t>Bunch length</a:t>
                      </a:r>
                    </a:p>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ja-JP" sz="1400" b="0" i="0" u="none" strike="noStrike" kern="1200"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rPr>
                        <a:t>(bunch compressed)</a:t>
                      </a:r>
                    </a:p>
                  </a:txBody>
                  <a:tcPr marL="91445" marR="91445" marT="45722" marB="45722" horzOverflow="overflow">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b="0" i="0" u="none" strike="noStrike" cap="none" normalizeH="0" baseline="0" dirty="0">
                          <a:ln>
                            <a:noFill/>
                          </a:ln>
                          <a:solidFill>
                            <a:srgbClr val="FF0000"/>
                          </a:solidFill>
                          <a:effectLst/>
                          <a:latin typeface="Times New Roman" panose="02020603050405020304" pitchFamily="18" charset="0"/>
                          <a:ea typeface="ＭＳ Ｐゴシック" panose="020B0600070205080204" pitchFamily="50" charset="-128"/>
                          <a:cs typeface="Times New Roman" panose="02020603050405020304" pitchFamily="18" charset="0"/>
                        </a:rPr>
                        <a:t>1-3ps (usual)</a:t>
                      </a:r>
                    </a:p>
                    <a:p>
                      <a:pPr marL="0" marR="0" lvl="0" indent="0" algn="ctr" defTabSz="914400" rtl="0" eaLnBrk="1" fontAlgn="base" latinLnBrk="0" hangingPunct="1">
                        <a:lnSpc>
                          <a:spcPct val="100000"/>
                        </a:lnSpc>
                        <a:spcBef>
                          <a:spcPct val="0"/>
                        </a:spcBef>
                        <a:spcAft>
                          <a:spcPct val="0"/>
                        </a:spcAft>
                        <a:buClrTx/>
                        <a:buSzTx/>
                        <a:buFontTx/>
                        <a:buNone/>
                        <a:tabLst/>
                      </a:pPr>
                      <a:r>
                        <a:rPr kumimoji="1" lang="en-US" altLang="ja-JP" sz="1400" b="0" i="0" u="none" strike="noStrike" cap="none" normalizeH="0" baseline="0" dirty="0">
                          <a:ln>
                            <a:noFill/>
                          </a:ln>
                          <a:solidFill>
                            <a:srgbClr val="000000"/>
                          </a:solidFill>
                          <a:effectLst/>
                          <a:latin typeface="Times New Roman" panose="02020603050405020304" pitchFamily="18" charset="0"/>
                          <a:ea typeface="ＭＳ Ｐゴシック" panose="020B0600070205080204" pitchFamily="50" charset="-128"/>
                          <a:cs typeface="Times New Roman" panose="02020603050405020304" pitchFamily="18" charset="0"/>
                        </a:rPr>
                        <a:t>100fs (short bunch)</a:t>
                      </a:r>
                    </a:p>
                  </a:txBody>
                  <a:tcPr marL="91445" marR="91445" marT="45722" marB="45722" horzOverflow="overflow">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76" name="テキスト ボックス 40"/>
          <p:cNvSpPr txBox="1">
            <a:spLocks noChangeArrowheads="1"/>
          </p:cNvSpPr>
          <p:nvPr/>
        </p:nvSpPr>
        <p:spPr bwMode="auto">
          <a:xfrm>
            <a:off x="8108539" y="4492021"/>
            <a:ext cx="268214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400">
                <a:latin typeface="Arial" panose="020B0604020202020204" pitchFamily="34" charset="0"/>
              </a:rPr>
              <a:t>Design parameters of the cERL</a:t>
            </a:r>
            <a:endParaRPr lang="ja-JP" altLang="en-US" sz="1400">
              <a:latin typeface="Arial" panose="020B0604020202020204" pitchFamily="34" charset="0"/>
            </a:endParaRPr>
          </a:p>
        </p:txBody>
      </p:sp>
      <p:pic>
        <p:nvPicPr>
          <p:cNvPr id="77" name="Picture 2" descr="ERL 2cell #2 20090424Di-0100"/>
          <p:cNvPicPr>
            <a:picLocks noChangeAspect="1" noChangeArrowheads="1"/>
          </p:cNvPicPr>
          <p:nvPr/>
        </p:nvPicPr>
        <p:blipFill>
          <a:blip r:embed="rId6" cstate="print">
            <a:extLst>
              <a:ext uri="{28A0092B-C50C-407E-A947-70E740481C1C}">
                <a14:useLocalDpi xmlns:a14="http://schemas.microsoft.com/office/drawing/2010/main" val="0"/>
              </a:ext>
            </a:extLst>
          </a:blip>
          <a:srcRect t="14427" r="1488"/>
          <a:stretch>
            <a:fillRect/>
          </a:stretch>
        </p:blipFill>
        <p:spPr bwMode="auto">
          <a:xfrm>
            <a:off x="2329399" y="3585444"/>
            <a:ext cx="993222" cy="7338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グループ化 8"/>
          <p:cNvGrpSpPr/>
          <p:nvPr/>
        </p:nvGrpSpPr>
        <p:grpSpPr>
          <a:xfrm>
            <a:off x="3073416" y="331019"/>
            <a:ext cx="1584411" cy="542974"/>
            <a:chOff x="2098517" y="331019"/>
            <a:chExt cx="1584411" cy="542974"/>
          </a:xfrm>
        </p:grpSpPr>
        <p:cxnSp>
          <p:nvCxnSpPr>
            <p:cNvPr id="5" name="直線矢印コネクタ 4"/>
            <p:cNvCxnSpPr/>
            <p:nvPr/>
          </p:nvCxnSpPr>
          <p:spPr>
            <a:xfrm flipV="1">
              <a:off x="2098517" y="672029"/>
              <a:ext cx="500248" cy="2019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テキスト ボックス 6"/>
            <p:cNvSpPr txBox="1"/>
            <p:nvPr/>
          </p:nvSpPr>
          <p:spPr>
            <a:xfrm>
              <a:off x="2510812" y="331019"/>
              <a:ext cx="1172116" cy="369332"/>
            </a:xfrm>
            <a:prstGeom prst="rect">
              <a:avLst/>
            </a:prstGeom>
            <a:noFill/>
          </p:spPr>
          <p:txBody>
            <a:bodyPr wrap="none" rtlCol="0">
              <a:spAutoFit/>
            </a:bodyPr>
            <a:lstStyle/>
            <a:p>
              <a:r>
                <a:rPr kumimoji="1" lang="en-US" altLang="ja-JP" dirty="0">
                  <a:solidFill>
                    <a:srgbClr val="3333FF"/>
                  </a:solidFill>
                </a:rPr>
                <a:t>17.5 MeV</a:t>
              </a:r>
              <a:endParaRPr kumimoji="1" lang="ja-JP" altLang="en-US" dirty="0">
                <a:solidFill>
                  <a:srgbClr val="3333FF"/>
                </a:solidFill>
              </a:endParaRPr>
            </a:p>
          </p:txBody>
        </p:sp>
      </p:grpSp>
      <p:sp>
        <p:nvSpPr>
          <p:cNvPr id="2" name="Text Box 33">
            <a:extLst>
              <a:ext uri="{FF2B5EF4-FFF2-40B4-BE49-F238E27FC236}">
                <a16:creationId xmlns:a16="http://schemas.microsoft.com/office/drawing/2014/main" id="{C796BE1D-9C45-1336-97E7-AD8924169462}"/>
              </a:ext>
            </a:extLst>
          </p:cNvPr>
          <p:cNvSpPr txBox="1">
            <a:spLocks noChangeArrowheads="1"/>
          </p:cNvSpPr>
          <p:nvPr/>
        </p:nvSpPr>
        <p:spPr bwMode="auto">
          <a:xfrm>
            <a:off x="5561419" y="4142884"/>
            <a:ext cx="518091"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eaLnBrk="1" hangingPunct="1">
              <a:spcBef>
                <a:spcPct val="0"/>
              </a:spcBef>
              <a:buFontTx/>
              <a:buNone/>
            </a:pPr>
            <a:r>
              <a:rPr lang="en-US" altLang="ja-JP" sz="1000" dirty="0">
                <a:solidFill>
                  <a:srgbClr val="00B050"/>
                </a:solidFill>
                <a:latin typeface="Arial" panose="020B0604020202020204" pitchFamily="34" charset="0"/>
              </a:rPr>
              <a:t>Tuner</a:t>
            </a:r>
          </a:p>
        </p:txBody>
      </p:sp>
      <p:cxnSp>
        <p:nvCxnSpPr>
          <p:cNvPr id="10" name="直線矢印コネクタ 9">
            <a:extLst>
              <a:ext uri="{FF2B5EF4-FFF2-40B4-BE49-F238E27FC236}">
                <a16:creationId xmlns:a16="http://schemas.microsoft.com/office/drawing/2014/main" id="{41C34FE3-4F95-0C7E-359D-94C717156577}"/>
              </a:ext>
            </a:extLst>
          </p:cNvPr>
          <p:cNvCxnSpPr/>
          <p:nvPr/>
        </p:nvCxnSpPr>
        <p:spPr>
          <a:xfrm flipV="1">
            <a:off x="6096000" y="331019"/>
            <a:ext cx="949870" cy="4508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テキスト ボックス 10">
            <a:extLst>
              <a:ext uri="{FF2B5EF4-FFF2-40B4-BE49-F238E27FC236}">
                <a16:creationId xmlns:a16="http://schemas.microsoft.com/office/drawing/2014/main" id="{C50EC507-6A87-5BDB-3407-7279C4D40B97}"/>
              </a:ext>
            </a:extLst>
          </p:cNvPr>
          <p:cNvSpPr txBox="1"/>
          <p:nvPr/>
        </p:nvSpPr>
        <p:spPr>
          <a:xfrm>
            <a:off x="5387011" y="-75302"/>
            <a:ext cx="1476686" cy="523220"/>
          </a:xfrm>
          <a:prstGeom prst="rect">
            <a:avLst/>
          </a:prstGeom>
          <a:noFill/>
        </p:spPr>
        <p:txBody>
          <a:bodyPr wrap="none" rtlCol="0">
            <a:spAutoFit/>
          </a:bodyPr>
          <a:lstStyle/>
          <a:p>
            <a:r>
              <a:rPr kumimoji="1" lang="en-US" altLang="ja-JP" sz="1400" dirty="0"/>
              <a:t>Irradiation beam</a:t>
            </a:r>
          </a:p>
          <a:p>
            <a:r>
              <a:rPr lang="en-US" altLang="ja-JP" sz="1400" dirty="0"/>
              <a:t>Line (IR) (2019)</a:t>
            </a:r>
            <a:r>
              <a:rPr kumimoji="1" lang="en-US" altLang="ja-JP" sz="1400" dirty="0"/>
              <a:t> </a:t>
            </a:r>
            <a:endParaRPr kumimoji="1" lang="ja-JP" altLang="en-US" sz="1400" dirty="0"/>
          </a:p>
        </p:txBody>
      </p:sp>
      <p:sp>
        <p:nvSpPr>
          <p:cNvPr id="13" name="テキスト ボックス 12">
            <a:extLst>
              <a:ext uri="{FF2B5EF4-FFF2-40B4-BE49-F238E27FC236}">
                <a16:creationId xmlns:a16="http://schemas.microsoft.com/office/drawing/2014/main" id="{0A48251C-FFF9-647D-C97E-CB8D33655A68}"/>
              </a:ext>
            </a:extLst>
          </p:cNvPr>
          <p:cNvSpPr txBox="1"/>
          <p:nvPr/>
        </p:nvSpPr>
        <p:spPr>
          <a:xfrm>
            <a:off x="3260898" y="3873168"/>
            <a:ext cx="3547158" cy="338554"/>
          </a:xfrm>
          <a:prstGeom prst="rect">
            <a:avLst/>
          </a:prstGeom>
          <a:noFill/>
        </p:spPr>
        <p:txBody>
          <a:bodyPr wrap="square">
            <a:spAutoFit/>
          </a:bodyPr>
          <a:lstStyle/>
          <a:p>
            <a:r>
              <a:rPr lang="en-US" altLang="ja-JP" sz="800" dirty="0"/>
              <a:t>K. Watanabe, et al. “Development of the superconducting rf 2-cell cavity for </a:t>
            </a:r>
            <a:r>
              <a:rPr lang="en-US" altLang="ja-JP" sz="800" dirty="0" err="1"/>
              <a:t>cERL</a:t>
            </a:r>
            <a:r>
              <a:rPr lang="en-US" altLang="ja-JP" sz="800" dirty="0"/>
              <a:t> injector at KEK”  </a:t>
            </a:r>
            <a:r>
              <a:rPr lang="en-US" altLang="ja-JP" sz="800" dirty="0" err="1"/>
              <a:t>Nucl</a:t>
            </a:r>
            <a:r>
              <a:rPr lang="en-US" altLang="ja-JP" sz="800" dirty="0"/>
              <a:t>. </a:t>
            </a:r>
            <a:r>
              <a:rPr lang="en-US" altLang="ja-JP" sz="800" dirty="0" err="1"/>
              <a:t>Instru</a:t>
            </a:r>
            <a:r>
              <a:rPr lang="en-US" altLang="ja-JP" sz="800" dirty="0"/>
              <a:t>. Meth. A Vol. 714, p67-82 (2013)</a:t>
            </a:r>
            <a:endParaRPr lang="ja-JP" altLang="en-US" sz="800" dirty="0"/>
          </a:p>
        </p:txBody>
      </p:sp>
      <p:sp>
        <p:nvSpPr>
          <p:cNvPr id="15" name="テキスト ボックス 14">
            <a:extLst>
              <a:ext uri="{FF2B5EF4-FFF2-40B4-BE49-F238E27FC236}">
                <a16:creationId xmlns:a16="http://schemas.microsoft.com/office/drawing/2014/main" id="{39425D8D-68BA-5EFE-B221-5D3DAC5C81A2}"/>
              </a:ext>
            </a:extLst>
          </p:cNvPr>
          <p:cNvSpPr txBox="1"/>
          <p:nvPr/>
        </p:nvSpPr>
        <p:spPr>
          <a:xfrm>
            <a:off x="10433675" y="1000397"/>
            <a:ext cx="1439935" cy="954107"/>
          </a:xfrm>
          <a:prstGeom prst="rect">
            <a:avLst/>
          </a:prstGeom>
          <a:noFill/>
        </p:spPr>
        <p:txBody>
          <a:bodyPr wrap="square">
            <a:spAutoFit/>
          </a:bodyPr>
          <a:lstStyle/>
          <a:p>
            <a:r>
              <a:rPr lang="en-US" altLang="ja-JP" sz="800" dirty="0" err="1"/>
              <a:t>H.Sakai</a:t>
            </a:r>
            <a:r>
              <a:rPr lang="en-US" altLang="ja-JP" sz="800" dirty="0"/>
              <a:t> et al. “Field emission studies in vertical test and during cryomodule operation using precise x-ray mapping system”. Phys. Rev. Accel. Beams 22, 022002 (2019)</a:t>
            </a:r>
            <a:endParaRPr lang="ja-JP" altLang="en-US" sz="800" dirty="0"/>
          </a:p>
        </p:txBody>
      </p:sp>
    </p:spTree>
    <p:extLst>
      <p:ext uri="{BB962C8B-B14F-4D97-AF65-F5344CB8AC3E}">
        <p14:creationId xmlns:p14="http://schemas.microsoft.com/office/powerpoint/2010/main" val="528813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コンテンツ プレースホルダー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5656" y="754600"/>
            <a:ext cx="7317177" cy="3163457"/>
          </a:xfrm>
        </p:spPr>
      </p:pic>
      <p:sp>
        <p:nvSpPr>
          <p:cNvPr id="12291" name="タイトル 1"/>
          <p:cNvSpPr>
            <a:spLocks noGrp="1"/>
          </p:cNvSpPr>
          <p:nvPr>
            <p:ph type="title"/>
          </p:nvPr>
        </p:nvSpPr>
        <p:spPr>
          <a:xfrm>
            <a:off x="551384" y="-22780"/>
            <a:ext cx="11640616" cy="417512"/>
          </a:xfrm>
        </p:spPr>
        <p:txBody>
          <a:bodyPr>
            <a:normAutofit fontScale="90000"/>
          </a:bodyPr>
          <a:lstStyle/>
          <a:p>
            <a:r>
              <a:rPr lang="en-US" altLang="ja-JP" sz="2400" dirty="0"/>
              <a:t>Power &amp; LLRF stability in </a:t>
            </a:r>
            <a:r>
              <a:rPr lang="en-US" altLang="ja-JP" sz="2400" dirty="0" err="1"/>
              <a:t>cERL</a:t>
            </a:r>
            <a:r>
              <a:rPr lang="en-US" altLang="ja-JP" sz="2400" dirty="0"/>
              <a:t> beam operation</a:t>
            </a:r>
            <a:endParaRPr lang="ja-JP" altLang="en-US" sz="2400" dirty="0"/>
          </a:p>
        </p:txBody>
      </p:sp>
      <p:graphicFrame>
        <p:nvGraphicFramePr>
          <p:cNvPr id="3" name="表 2"/>
          <p:cNvGraphicFramePr>
            <a:graphicFrameLocks noGrp="1"/>
          </p:cNvGraphicFramePr>
          <p:nvPr/>
        </p:nvGraphicFramePr>
        <p:xfrm>
          <a:off x="371680" y="3884663"/>
          <a:ext cx="8208961" cy="2590086"/>
        </p:xfrm>
        <a:graphic>
          <a:graphicData uri="http://schemas.openxmlformats.org/drawingml/2006/table">
            <a:tbl>
              <a:tblPr firstRow="1" bandRow="1">
                <a:tableStyleId>{5C22544A-7EE6-4342-B048-85BDC9FD1C3A}</a:tableStyleId>
              </a:tblPr>
              <a:tblGrid>
                <a:gridCol w="1440171">
                  <a:extLst>
                    <a:ext uri="{9D8B030D-6E8A-4147-A177-3AD203B41FA5}">
                      <a16:colId xmlns:a16="http://schemas.microsoft.com/office/drawing/2014/main" val="20000"/>
                    </a:ext>
                  </a:extLst>
                </a:gridCol>
                <a:gridCol w="1296150">
                  <a:extLst>
                    <a:ext uri="{9D8B030D-6E8A-4147-A177-3AD203B41FA5}">
                      <a16:colId xmlns:a16="http://schemas.microsoft.com/office/drawing/2014/main" val="20001"/>
                    </a:ext>
                  </a:extLst>
                </a:gridCol>
                <a:gridCol w="1368160">
                  <a:extLst>
                    <a:ext uri="{9D8B030D-6E8A-4147-A177-3AD203B41FA5}">
                      <a16:colId xmlns:a16="http://schemas.microsoft.com/office/drawing/2014/main" val="20002"/>
                    </a:ext>
                  </a:extLst>
                </a:gridCol>
                <a:gridCol w="1368160">
                  <a:extLst>
                    <a:ext uri="{9D8B030D-6E8A-4147-A177-3AD203B41FA5}">
                      <a16:colId xmlns:a16="http://schemas.microsoft.com/office/drawing/2014/main" val="20003"/>
                    </a:ext>
                  </a:extLst>
                </a:gridCol>
                <a:gridCol w="1368160">
                  <a:extLst>
                    <a:ext uri="{9D8B030D-6E8A-4147-A177-3AD203B41FA5}">
                      <a16:colId xmlns:a16="http://schemas.microsoft.com/office/drawing/2014/main" val="20004"/>
                    </a:ext>
                  </a:extLst>
                </a:gridCol>
                <a:gridCol w="1368160">
                  <a:extLst>
                    <a:ext uri="{9D8B030D-6E8A-4147-A177-3AD203B41FA5}">
                      <a16:colId xmlns:a16="http://schemas.microsoft.com/office/drawing/2014/main" val="20005"/>
                    </a:ext>
                  </a:extLst>
                </a:gridCol>
              </a:tblGrid>
              <a:tr h="313770">
                <a:tc>
                  <a:txBody>
                    <a:bodyPr/>
                    <a:lstStyle/>
                    <a:p>
                      <a:r>
                        <a:rPr kumimoji="1" lang="en-US" altLang="ja-JP" sz="1600" dirty="0"/>
                        <a:t>Present (2022)</a:t>
                      </a:r>
                      <a:endParaRPr kumimoji="1" lang="ja-JP" altLang="en-US" sz="1600" dirty="0"/>
                    </a:p>
                  </a:txBody>
                  <a:tcPr marL="91441" marR="91441" marT="45669" marB="45669"/>
                </a:tc>
                <a:tc>
                  <a:txBody>
                    <a:bodyPr/>
                    <a:lstStyle/>
                    <a:p>
                      <a:r>
                        <a:rPr kumimoji="1" lang="en-US" altLang="ja-JP" sz="1600" dirty="0"/>
                        <a:t>Inj1(2cell)</a:t>
                      </a:r>
                      <a:endParaRPr kumimoji="1" lang="ja-JP" altLang="en-US" sz="1600" dirty="0"/>
                    </a:p>
                  </a:txBody>
                  <a:tcPr marL="91441" marR="91441" marT="45669" marB="45669"/>
                </a:tc>
                <a:tc>
                  <a:txBody>
                    <a:bodyPr/>
                    <a:lstStyle/>
                    <a:p>
                      <a:r>
                        <a:rPr kumimoji="1" lang="en-US" altLang="ja-JP" sz="1600" dirty="0"/>
                        <a:t>Inj2(2cell)</a:t>
                      </a:r>
                      <a:endParaRPr kumimoji="1" lang="ja-JP" altLang="en-US" sz="1600" dirty="0"/>
                    </a:p>
                  </a:txBody>
                  <a:tcPr marL="91441" marR="91441" marT="45669" marB="45669"/>
                </a:tc>
                <a:tc>
                  <a:txBody>
                    <a:bodyPr/>
                    <a:lstStyle/>
                    <a:p>
                      <a:r>
                        <a:rPr kumimoji="1" lang="en-US" altLang="ja-JP" sz="1600" dirty="0"/>
                        <a:t>Inj3(2cell)</a:t>
                      </a:r>
                      <a:endParaRPr kumimoji="1" lang="ja-JP" altLang="en-US" sz="1600" dirty="0"/>
                    </a:p>
                  </a:txBody>
                  <a:tcPr marL="91441" marR="91441" marT="45669" marB="45669"/>
                </a:tc>
                <a:tc>
                  <a:txBody>
                    <a:bodyPr/>
                    <a:lstStyle/>
                    <a:p>
                      <a:r>
                        <a:rPr kumimoji="1" lang="en-US" altLang="ja-JP" sz="1600" dirty="0"/>
                        <a:t>ML1(9cell)</a:t>
                      </a:r>
                      <a:endParaRPr kumimoji="1" lang="ja-JP" altLang="en-US" sz="1600" dirty="0"/>
                    </a:p>
                  </a:txBody>
                  <a:tcPr marL="91441" marR="91441" marT="45669" marB="45669"/>
                </a:tc>
                <a:tc>
                  <a:txBody>
                    <a:bodyPr/>
                    <a:lstStyle/>
                    <a:p>
                      <a:r>
                        <a:rPr kumimoji="1" lang="en-US" altLang="ja-JP" sz="1600" dirty="0"/>
                        <a:t>ML2(9cell)</a:t>
                      </a:r>
                      <a:endParaRPr kumimoji="1" lang="ja-JP" altLang="en-US" sz="1600" dirty="0"/>
                    </a:p>
                  </a:txBody>
                  <a:tcPr marL="91441" marR="91441" marT="45669" marB="45669"/>
                </a:tc>
                <a:extLst>
                  <a:ext uri="{0D108BD9-81ED-4DB2-BD59-A6C34878D82A}">
                    <a16:rowId xmlns:a16="http://schemas.microsoft.com/office/drawing/2014/main" val="10000"/>
                  </a:ext>
                </a:extLst>
              </a:tr>
              <a:tr h="313770">
                <a:tc>
                  <a:txBody>
                    <a:bodyPr/>
                    <a:lstStyle/>
                    <a:p>
                      <a:r>
                        <a:rPr kumimoji="1" lang="en-US" altLang="ja-JP" sz="1600" dirty="0">
                          <a:solidFill>
                            <a:srgbClr val="FF0000"/>
                          </a:solidFill>
                        </a:rPr>
                        <a:t>Acc. Field</a:t>
                      </a:r>
                      <a:r>
                        <a:rPr kumimoji="1" lang="en-US" altLang="ja-JP" sz="1600" baseline="0" dirty="0">
                          <a:solidFill>
                            <a:srgbClr val="FF0000"/>
                          </a:solidFill>
                        </a:rPr>
                        <a:t> </a:t>
                      </a:r>
                      <a:endParaRPr kumimoji="1" lang="ja-JP" altLang="en-US" sz="1600" dirty="0">
                        <a:solidFill>
                          <a:srgbClr val="FF0000"/>
                        </a:solidFill>
                      </a:endParaRPr>
                    </a:p>
                  </a:txBody>
                  <a:tcPr marL="91441" marR="91441" marT="45669" marB="45669"/>
                </a:tc>
                <a:tc>
                  <a:txBody>
                    <a:bodyPr/>
                    <a:lstStyle/>
                    <a:p>
                      <a:r>
                        <a:rPr kumimoji="1" lang="en-US" altLang="ja-JP" sz="1600" dirty="0">
                          <a:solidFill>
                            <a:srgbClr val="FF0000"/>
                          </a:solidFill>
                        </a:rPr>
                        <a:t>3.4 MV/m</a:t>
                      </a:r>
                      <a:endParaRPr kumimoji="1" lang="ja-JP" altLang="en-US" sz="1600" dirty="0">
                        <a:solidFill>
                          <a:srgbClr val="FF0000"/>
                        </a:solidFill>
                      </a:endParaRPr>
                    </a:p>
                  </a:txBody>
                  <a:tcPr marL="91441" marR="91441" marT="45669" marB="45669"/>
                </a:tc>
                <a:tc>
                  <a:txBody>
                    <a:bodyPr/>
                    <a:lstStyle/>
                    <a:p>
                      <a:r>
                        <a:rPr kumimoji="1" lang="en-US" altLang="ja-JP" sz="1600" dirty="0">
                          <a:solidFill>
                            <a:srgbClr val="FF0000"/>
                          </a:solidFill>
                        </a:rPr>
                        <a:t>3.6 MV/m</a:t>
                      </a:r>
                      <a:endParaRPr kumimoji="1" lang="ja-JP" altLang="en-US" sz="1600" dirty="0">
                        <a:solidFill>
                          <a:srgbClr val="FF0000"/>
                        </a:solidFill>
                      </a:endParaRPr>
                    </a:p>
                  </a:txBody>
                  <a:tcPr marL="91441" marR="91441" marT="45669" marB="45669"/>
                </a:tc>
                <a:tc>
                  <a:txBody>
                    <a:bodyPr/>
                    <a:lstStyle/>
                    <a:p>
                      <a:r>
                        <a:rPr kumimoji="1" lang="en-US" altLang="ja-JP" sz="1600" dirty="0">
                          <a:solidFill>
                            <a:srgbClr val="FF0000"/>
                          </a:solidFill>
                        </a:rPr>
                        <a:t>3.2 MV/m</a:t>
                      </a:r>
                      <a:endParaRPr kumimoji="1" lang="ja-JP" altLang="en-US" sz="1600" dirty="0">
                        <a:solidFill>
                          <a:srgbClr val="FF0000"/>
                        </a:solidFill>
                      </a:endParaRPr>
                    </a:p>
                  </a:txBody>
                  <a:tcPr marL="91441" marR="91441" marT="45669" marB="45669"/>
                </a:tc>
                <a:tc>
                  <a:txBody>
                    <a:bodyPr/>
                    <a:lstStyle/>
                    <a:p>
                      <a:r>
                        <a:rPr kumimoji="1" lang="en-US" altLang="ja-JP" sz="1600" baseline="0" dirty="0">
                          <a:solidFill>
                            <a:srgbClr val="FF0000"/>
                          </a:solidFill>
                        </a:rPr>
                        <a:t>5.2 </a:t>
                      </a:r>
                      <a:r>
                        <a:rPr kumimoji="1" lang="en-US" altLang="ja-JP" sz="1600" dirty="0">
                          <a:solidFill>
                            <a:srgbClr val="FF0000"/>
                          </a:solidFill>
                        </a:rPr>
                        <a:t>MV/m</a:t>
                      </a:r>
                      <a:endParaRPr kumimoji="1" lang="ja-JP" altLang="en-US" sz="1600" dirty="0">
                        <a:solidFill>
                          <a:srgbClr val="FF0000"/>
                        </a:solidFill>
                      </a:endParaRPr>
                    </a:p>
                  </a:txBody>
                  <a:tcPr marL="91441" marR="91441" marT="45669" marB="45669"/>
                </a:tc>
                <a:tc>
                  <a:txBody>
                    <a:bodyPr/>
                    <a:lstStyle/>
                    <a:p>
                      <a:r>
                        <a:rPr kumimoji="1" lang="en-US" altLang="ja-JP" sz="1600" dirty="0">
                          <a:solidFill>
                            <a:srgbClr val="FF0000"/>
                          </a:solidFill>
                        </a:rPr>
                        <a:t>8.2 MV/m</a:t>
                      </a:r>
                      <a:endParaRPr kumimoji="1" lang="ja-JP" altLang="en-US" sz="1600" dirty="0">
                        <a:solidFill>
                          <a:srgbClr val="FF0000"/>
                        </a:solidFill>
                      </a:endParaRPr>
                    </a:p>
                  </a:txBody>
                  <a:tcPr marL="91441" marR="91441" marT="45669" marB="45669"/>
                </a:tc>
                <a:extLst>
                  <a:ext uri="{0D108BD9-81ED-4DB2-BD59-A6C34878D82A}">
                    <a16:rowId xmlns:a16="http://schemas.microsoft.com/office/drawing/2014/main" val="10001"/>
                  </a:ext>
                </a:extLst>
              </a:tr>
              <a:tr h="313770">
                <a:tc>
                  <a:txBody>
                    <a:bodyPr/>
                    <a:lstStyle/>
                    <a:p>
                      <a:r>
                        <a:rPr kumimoji="1" lang="en-US" altLang="ja-JP" sz="1600" dirty="0"/>
                        <a:t>power</a:t>
                      </a:r>
                      <a:endParaRPr kumimoji="1" lang="ja-JP" altLang="en-US" sz="1600" dirty="0"/>
                    </a:p>
                  </a:txBody>
                  <a:tcPr marL="91441" marR="91441" marT="45669" marB="45669"/>
                </a:tc>
                <a:tc>
                  <a:txBody>
                    <a:bodyPr/>
                    <a:lstStyle/>
                    <a:p>
                      <a:r>
                        <a:rPr kumimoji="1" lang="en-US" altLang="ja-JP" sz="1600" dirty="0"/>
                        <a:t>0.6 kW</a:t>
                      </a:r>
                      <a:endParaRPr kumimoji="1" lang="ja-JP" altLang="en-US" sz="1600" dirty="0"/>
                    </a:p>
                  </a:txBody>
                  <a:tcPr marL="91441" marR="91441" marT="45669" marB="45669"/>
                </a:tc>
                <a:tc>
                  <a:txBody>
                    <a:bodyPr/>
                    <a:lstStyle/>
                    <a:p>
                      <a:r>
                        <a:rPr kumimoji="1" lang="en-US" altLang="ja-JP" sz="1600" dirty="0"/>
                        <a:t>1.4 kW</a:t>
                      </a:r>
                      <a:endParaRPr kumimoji="1" lang="ja-JP" altLang="en-US" sz="1600" dirty="0"/>
                    </a:p>
                  </a:txBody>
                  <a:tcPr marL="91441" marR="91441" marT="45669" marB="45669"/>
                </a:tc>
                <a:tc>
                  <a:txBody>
                    <a:bodyPr/>
                    <a:lstStyle/>
                    <a:p>
                      <a:r>
                        <a:rPr kumimoji="1" lang="en-US" altLang="ja-JP" sz="1600" dirty="0"/>
                        <a:t>1.1 kW</a:t>
                      </a:r>
                      <a:endParaRPr kumimoji="1" lang="ja-JP" altLang="en-US" sz="1600" dirty="0"/>
                    </a:p>
                  </a:txBody>
                  <a:tcPr marL="91441" marR="91441" marT="45669" marB="45669"/>
                </a:tc>
                <a:tc>
                  <a:txBody>
                    <a:bodyPr/>
                    <a:lstStyle/>
                    <a:p>
                      <a:r>
                        <a:rPr kumimoji="1" lang="en-US" altLang="ja-JP" sz="1600" dirty="0"/>
                        <a:t>0.7 kW</a:t>
                      </a:r>
                      <a:endParaRPr kumimoji="1" lang="ja-JP" altLang="en-US" sz="1600" dirty="0"/>
                    </a:p>
                  </a:txBody>
                  <a:tcPr marL="91441" marR="91441" marT="45669" marB="45669"/>
                </a:tc>
                <a:tc>
                  <a:txBody>
                    <a:bodyPr/>
                    <a:lstStyle/>
                    <a:p>
                      <a:r>
                        <a:rPr kumimoji="1" lang="en-US" altLang="ja-JP" sz="1600" dirty="0"/>
                        <a:t>2kW</a:t>
                      </a:r>
                      <a:endParaRPr kumimoji="1" lang="ja-JP" altLang="en-US" sz="1600" dirty="0"/>
                    </a:p>
                  </a:txBody>
                  <a:tcPr marL="91441" marR="91441" marT="45669" marB="45669"/>
                </a:tc>
                <a:extLst>
                  <a:ext uri="{0D108BD9-81ED-4DB2-BD59-A6C34878D82A}">
                    <a16:rowId xmlns:a16="http://schemas.microsoft.com/office/drawing/2014/main" val="10002"/>
                  </a:ext>
                </a:extLst>
              </a:tr>
              <a:tr h="542036">
                <a:tc>
                  <a:txBody>
                    <a:bodyPr/>
                    <a:lstStyle/>
                    <a:p>
                      <a:r>
                        <a:rPr kumimoji="1" lang="en-US" altLang="ja-JP" sz="1600" dirty="0">
                          <a:solidFill>
                            <a:srgbClr val="3333FF"/>
                          </a:solidFill>
                        </a:rPr>
                        <a:t>Power</a:t>
                      </a:r>
                      <a:r>
                        <a:rPr kumimoji="1" lang="en-US" altLang="ja-JP" sz="1600" baseline="0" dirty="0">
                          <a:solidFill>
                            <a:srgbClr val="3333FF"/>
                          </a:solidFill>
                        </a:rPr>
                        <a:t> source</a:t>
                      </a:r>
                      <a:endParaRPr kumimoji="1" lang="ja-JP" altLang="en-US" sz="1600" dirty="0">
                        <a:solidFill>
                          <a:srgbClr val="3333FF"/>
                        </a:solidFill>
                      </a:endParaRPr>
                    </a:p>
                  </a:txBody>
                  <a:tcPr marL="91441" marR="91441" marT="45669" marB="45669"/>
                </a:tc>
                <a:tc>
                  <a:txBody>
                    <a:bodyPr/>
                    <a:lstStyle/>
                    <a:p>
                      <a:r>
                        <a:rPr kumimoji="1" lang="en-US" altLang="ja-JP" sz="1600" dirty="0">
                          <a:solidFill>
                            <a:srgbClr val="3333FF"/>
                          </a:solidFill>
                        </a:rPr>
                        <a:t>25</a:t>
                      </a:r>
                      <a:r>
                        <a:rPr kumimoji="1" lang="en-US" altLang="ja-JP" sz="1600" baseline="0" dirty="0">
                          <a:solidFill>
                            <a:srgbClr val="3333FF"/>
                          </a:solidFill>
                        </a:rPr>
                        <a:t> kW </a:t>
                      </a:r>
                      <a:r>
                        <a:rPr kumimoji="1" lang="en-US" altLang="ja-JP" sz="1600" dirty="0">
                          <a:solidFill>
                            <a:srgbClr val="3333FF"/>
                          </a:solidFill>
                        </a:rPr>
                        <a:t>klystron</a:t>
                      </a:r>
                      <a:endParaRPr kumimoji="1" lang="ja-JP" altLang="en-US" sz="1600" dirty="0">
                        <a:solidFill>
                          <a:srgbClr val="3333FF"/>
                        </a:solidFill>
                      </a:endParaRPr>
                    </a:p>
                  </a:txBody>
                  <a:tcPr marL="91441" marR="91441" marT="45669" marB="45669"/>
                </a:tc>
                <a:tc gridSpan="2">
                  <a:txBody>
                    <a:bodyPr/>
                    <a:lstStyle/>
                    <a:p>
                      <a:pPr algn="ctr"/>
                      <a:r>
                        <a:rPr kumimoji="1" lang="en-US" altLang="ja-JP" sz="1600" dirty="0">
                          <a:solidFill>
                            <a:srgbClr val="3333FF"/>
                          </a:solidFill>
                        </a:rPr>
                        <a:t>300kW klystron</a:t>
                      </a:r>
                    </a:p>
                    <a:p>
                      <a:pPr algn="ctr"/>
                      <a:r>
                        <a:rPr kumimoji="1" lang="en-US" altLang="ja-JP" sz="1600" dirty="0">
                          <a:solidFill>
                            <a:srgbClr val="3333FF"/>
                          </a:solidFill>
                        </a:rPr>
                        <a:t>(Vector</a:t>
                      </a:r>
                      <a:r>
                        <a:rPr kumimoji="1" lang="en-US" altLang="ja-JP" sz="1600" baseline="0" dirty="0">
                          <a:solidFill>
                            <a:srgbClr val="3333FF"/>
                          </a:solidFill>
                        </a:rPr>
                        <a:t> sum)</a:t>
                      </a:r>
                      <a:endParaRPr kumimoji="1" lang="ja-JP" altLang="en-US" sz="1600" dirty="0">
                        <a:solidFill>
                          <a:srgbClr val="3333FF"/>
                        </a:solidFill>
                      </a:endParaRPr>
                    </a:p>
                  </a:txBody>
                  <a:tcPr marL="91441" marR="91441" marT="45669" marB="45669"/>
                </a:tc>
                <a:tc hMerge="1">
                  <a:txBody>
                    <a:bodyPr/>
                    <a:lstStyle/>
                    <a:p>
                      <a:endParaRPr kumimoji="1" lang="ja-JP" altLang="en-US" sz="1800" dirty="0"/>
                    </a:p>
                  </a:txBody>
                  <a:tcPr marL="91441" marR="91441" marT="45669" marB="45669"/>
                </a:tc>
                <a:tc>
                  <a:txBody>
                    <a:bodyPr/>
                    <a:lstStyle/>
                    <a:p>
                      <a:r>
                        <a:rPr kumimoji="1" lang="en-US" altLang="ja-JP" sz="1600" dirty="0">
                          <a:solidFill>
                            <a:srgbClr val="FF0000"/>
                          </a:solidFill>
                        </a:rPr>
                        <a:t>16 kW solid state Amp</a:t>
                      </a:r>
                      <a:endParaRPr kumimoji="1" lang="ja-JP" altLang="en-US" sz="1600" dirty="0">
                        <a:solidFill>
                          <a:srgbClr val="FF0000"/>
                        </a:solidFill>
                      </a:endParaRPr>
                    </a:p>
                  </a:txBody>
                  <a:tcPr marL="91441" marR="91441" marT="45669" marB="45669"/>
                </a:tc>
                <a:tc>
                  <a:txBody>
                    <a:bodyPr/>
                    <a:lstStyle/>
                    <a:p>
                      <a:r>
                        <a:rPr kumimoji="1" lang="en-US" altLang="ja-JP" sz="1600" dirty="0">
                          <a:solidFill>
                            <a:srgbClr val="FF0000"/>
                          </a:solidFill>
                        </a:rPr>
                        <a:t>8kW solid state Amp</a:t>
                      </a:r>
                      <a:endParaRPr kumimoji="1" lang="ja-JP" altLang="en-US" sz="1600" dirty="0">
                        <a:solidFill>
                          <a:srgbClr val="FF0000"/>
                        </a:solidFill>
                      </a:endParaRPr>
                    </a:p>
                  </a:txBody>
                  <a:tcPr marL="91441" marR="91441" marT="45669" marB="45669"/>
                </a:tc>
                <a:extLst>
                  <a:ext uri="{0D108BD9-81ED-4DB2-BD59-A6C34878D82A}">
                    <a16:rowId xmlns:a16="http://schemas.microsoft.com/office/drawing/2014/main" val="10003"/>
                  </a:ext>
                </a:extLst>
              </a:tr>
              <a:tr h="313770">
                <a:tc>
                  <a:txBody>
                    <a:bodyPr/>
                    <a:lstStyle/>
                    <a:p>
                      <a:r>
                        <a:rPr kumimoji="1" lang="en-US" altLang="ja-JP" sz="1600" dirty="0"/>
                        <a:t>QL</a:t>
                      </a:r>
                      <a:endParaRPr kumimoji="1" lang="ja-JP" altLang="en-US" sz="1600" dirty="0"/>
                    </a:p>
                  </a:txBody>
                  <a:tcPr marL="91441" marR="91441" marT="45669" marB="45669"/>
                </a:tc>
                <a:tc>
                  <a:txBody>
                    <a:bodyPr/>
                    <a:lstStyle/>
                    <a:p>
                      <a:r>
                        <a:rPr kumimoji="1" lang="en-US" altLang="ja-JP" sz="1600" dirty="0"/>
                        <a:t>1.2e6</a:t>
                      </a:r>
                      <a:endParaRPr kumimoji="1" lang="ja-JP" altLang="en-US" sz="1600" dirty="0"/>
                    </a:p>
                  </a:txBody>
                  <a:tcPr marL="91441" marR="91441" marT="45669" marB="45669"/>
                </a:tc>
                <a:tc>
                  <a:txBody>
                    <a:bodyPr/>
                    <a:lstStyle/>
                    <a:p>
                      <a:r>
                        <a:rPr kumimoji="1" lang="en-US" altLang="ja-JP" sz="1600" dirty="0"/>
                        <a:t>5.8e5</a:t>
                      </a:r>
                      <a:endParaRPr kumimoji="1" lang="ja-JP" altLang="en-US" sz="1600" dirty="0"/>
                    </a:p>
                  </a:txBody>
                  <a:tcPr marL="91441" marR="91441" marT="45669" marB="45669"/>
                </a:tc>
                <a:tc>
                  <a:txBody>
                    <a:bodyPr/>
                    <a:lstStyle/>
                    <a:p>
                      <a:r>
                        <a:rPr kumimoji="1" lang="en-US" altLang="ja-JP" sz="1600" dirty="0"/>
                        <a:t>4.8e5</a:t>
                      </a:r>
                      <a:endParaRPr kumimoji="1" lang="ja-JP" altLang="en-US" sz="1600" dirty="0"/>
                    </a:p>
                  </a:txBody>
                  <a:tcPr marL="91441" marR="91441" marT="45669" marB="45669"/>
                </a:tc>
                <a:tc>
                  <a:txBody>
                    <a:bodyPr/>
                    <a:lstStyle/>
                    <a:p>
                      <a:r>
                        <a:rPr kumimoji="1" lang="en-US" altLang="ja-JP" sz="1600" dirty="0">
                          <a:solidFill>
                            <a:srgbClr val="FF00FF"/>
                          </a:solidFill>
                        </a:rPr>
                        <a:t>1.3e7</a:t>
                      </a:r>
                      <a:endParaRPr kumimoji="1" lang="ja-JP" altLang="en-US" sz="1600" dirty="0">
                        <a:solidFill>
                          <a:srgbClr val="FF00FF"/>
                        </a:solidFill>
                      </a:endParaRPr>
                    </a:p>
                  </a:txBody>
                  <a:tcPr marL="91441" marR="91441" marT="45669" marB="45669"/>
                </a:tc>
                <a:tc>
                  <a:txBody>
                    <a:bodyPr/>
                    <a:lstStyle/>
                    <a:p>
                      <a:r>
                        <a:rPr kumimoji="1" lang="en-US" altLang="ja-JP" sz="1600" dirty="0">
                          <a:solidFill>
                            <a:srgbClr val="FF00FF"/>
                          </a:solidFill>
                        </a:rPr>
                        <a:t>1.0e7</a:t>
                      </a:r>
                      <a:endParaRPr kumimoji="1" lang="ja-JP" altLang="en-US" sz="1600" dirty="0">
                        <a:solidFill>
                          <a:srgbClr val="FF00FF"/>
                        </a:solidFill>
                      </a:endParaRPr>
                    </a:p>
                  </a:txBody>
                  <a:tcPr marL="91441" marR="91441" marT="45669" marB="45669"/>
                </a:tc>
                <a:extLst>
                  <a:ext uri="{0D108BD9-81ED-4DB2-BD59-A6C34878D82A}">
                    <a16:rowId xmlns:a16="http://schemas.microsoft.com/office/drawing/2014/main" val="10004"/>
                  </a:ext>
                </a:extLst>
              </a:tr>
              <a:tr h="313770">
                <a:tc>
                  <a:txBody>
                    <a:bodyPr/>
                    <a:lstStyle/>
                    <a:p>
                      <a:r>
                        <a:rPr kumimoji="1" lang="en-US" altLang="ja-JP" sz="1600" dirty="0">
                          <a:solidFill>
                            <a:srgbClr val="FF0000"/>
                          </a:solidFill>
                          <a:latin typeface="Symbol" panose="05050102010706020507" pitchFamily="18" charset="2"/>
                        </a:rPr>
                        <a:t>D</a:t>
                      </a:r>
                      <a:r>
                        <a:rPr kumimoji="1" lang="en-US" altLang="ja-JP" sz="1600" dirty="0">
                          <a:solidFill>
                            <a:srgbClr val="FF0000"/>
                          </a:solidFill>
                        </a:rPr>
                        <a:t>A/A(%</a:t>
                      </a:r>
                      <a:r>
                        <a:rPr kumimoji="1" lang="en-US" altLang="ja-JP" sz="1600" baseline="0" dirty="0">
                          <a:solidFill>
                            <a:srgbClr val="FF0000"/>
                          </a:solidFill>
                        </a:rPr>
                        <a:t> </a:t>
                      </a:r>
                      <a:r>
                        <a:rPr kumimoji="1" lang="en-US" altLang="ja-JP" sz="1600" baseline="0" dirty="0" err="1">
                          <a:solidFill>
                            <a:srgbClr val="FF0000"/>
                          </a:solidFill>
                        </a:rPr>
                        <a:t>rms</a:t>
                      </a:r>
                      <a:r>
                        <a:rPr kumimoji="1" lang="en-US" altLang="ja-JP" sz="1600" baseline="0" dirty="0">
                          <a:solidFill>
                            <a:srgbClr val="FF0000"/>
                          </a:solidFill>
                        </a:rPr>
                        <a:t>)</a:t>
                      </a:r>
                      <a:endParaRPr kumimoji="1" lang="ja-JP" altLang="en-US" sz="1600" dirty="0">
                        <a:solidFill>
                          <a:srgbClr val="FF0000"/>
                        </a:solidFill>
                      </a:endParaRPr>
                    </a:p>
                  </a:txBody>
                  <a:tcPr marL="91441" marR="91441" marT="45669" marB="45669">
                    <a:lnB w="12700" cap="flat" cmpd="sng" algn="ctr">
                      <a:solidFill>
                        <a:schemeClr val="bg1"/>
                      </a:solidFill>
                      <a:prstDash val="solid"/>
                      <a:round/>
                      <a:headEnd type="none" w="med" len="med"/>
                      <a:tailEnd type="none" w="med" len="med"/>
                    </a:lnB>
                  </a:tcPr>
                </a:tc>
                <a:tc>
                  <a:txBody>
                    <a:bodyPr/>
                    <a:lstStyle/>
                    <a:p>
                      <a:pPr algn="ctr"/>
                      <a:r>
                        <a:rPr kumimoji="1" lang="en-US" altLang="ja-JP" sz="1600" dirty="0">
                          <a:solidFill>
                            <a:srgbClr val="FF0000"/>
                          </a:solidFill>
                        </a:rPr>
                        <a:t>0.014%</a:t>
                      </a:r>
                      <a:endParaRPr kumimoji="1" lang="ja-JP" altLang="en-US" sz="1600" dirty="0">
                        <a:solidFill>
                          <a:srgbClr val="FF0000"/>
                        </a:solidFill>
                      </a:endParaRPr>
                    </a:p>
                  </a:txBody>
                  <a:tcPr marL="91441" marR="91441" marT="45669" marB="45669">
                    <a:lnB w="12700" cap="flat" cmpd="sng" algn="ctr">
                      <a:solidFill>
                        <a:schemeClr val="bg1"/>
                      </a:solidFill>
                      <a:prstDash val="solid"/>
                      <a:round/>
                      <a:headEnd type="none" w="med" len="med"/>
                      <a:tailEnd type="none" w="med" len="med"/>
                    </a:lnB>
                  </a:tcPr>
                </a:tc>
                <a:tc gridSpan="2">
                  <a:txBody>
                    <a:bodyPr/>
                    <a:lstStyle/>
                    <a:p>
                      <a:pPr algn="ctr"/>
                      <a:r>
                        <a:rPr kumimoji="1" lang="en-US" altLang="ja-JP" sz="1600" dirty="0">
                          <a:solidFill>
                            <a:srgbClr val="FF0000"/>
                          </a:solidFill>
                        </a:rPr>
                        <a:t>0.011%</a:t>
                      </a:r>
                      <a:endParaRPr kumimoji="1" lang="ja-JP" altLang="en-US" sz="1600" dirty="0">
                        <a:solidFill>
                          <a:srgbClr val="FF0000"/>
                        </a:solidFill>
                      </a:endParaRPr>
                    </a:p>
                  </a:txBody>
                  <a:tcPr marL="91441" marR="91441" marT="45669" marB="45669">
                    <a:lnB w="12700" cap="flat" cmpd="sng" algn="ctr">
                      <a:solidFill>
                        <a:schemeClr val="bg1"/>
                      </a:solidFill>
                      <a:prstDash val="solid"/>
                      <a:round/>
                      <a:headEnd type="none" w="med" len="med"/>
                      <a:tailEnd type="none" w="med" len="med"/>
                    </a:lnB>
                  </a:tcPr>
                </a:tc>
                <a:tc hMerge="1">
                  <a:txBody>
                    <a:bodyPr/>
                    <a:lstStyle/>
                    <a:p>
                      <a:endParaRPr kumimoji="1" lang="ja-JP" altLang="en-US"/>
                    </a:p>
                  </a:txBody>
                  <a:tcPr>
                    <a:lnB w="12700" cap="flat" cmpd="sng" algn="ctr">
                      <a:solidFill>
                        <a:schemeClr val="bg1"/>
                      </a:solidFill>
                      <a:prstDash val="solid"/>
                      <a:round/>
                      <a:headEnd type="none" w="med" len="med"/>
                      <a:tailEnd type="none" w="med" len="med"/>
                    </a:lnB>
                  </a:tcPr>
                </a:tc>
                <a:tc>
                  <a:txBody>
                    <a:bodyPr/>
                    <a:lstStyle/>
                    <a:p>
                      <a:pPr algn="ctr"/>
                      <a:r>
                        <a:rPr kumimoji="1" lang="en-US" altLang="ja-JP" sz="1600" dirty="0">
                          <a:solidFill>
                            <a:srgbClr val="FF0000"/>
                          </a:solidFill>
                        </a:rPr>
                        <a:t>0.016%</a:t>
                      </a:r>
                      <a:endParaRPr kumimoji="1" lang="ja-JP" altLang="en-US" sz="1600" dirty="0">
                        <a:solidFill>
                          <a:srgbClr val="FF0000"/>
                        </a:solidFill>
                      </a:endParaRPr>
                    </a:p>
                  </a:txBody>
                  <a:tcPr marL="91441" marR="91441" marT="45669" marB="45669">
                    <a:lnB w="12700" cap="flat" cmpd="sng" algn="ctr">
                      <a:solidFill>
                        <a:schemeClr val="bg1"/>
                      </a:solidFill>
                      <a:prstDash val="solid"/>
                      <a:round/>
                      <a:headEnd type="none" w="med" len="med"/>
                      <a:tailEnd type="none" w="med" len="med"/>
                    </a:lnB>
                  </a:tcPr>
                </a:tc>
                <a:tc>
                  <a:txBody>
                    <a:bodyPr/>
                    <a:lstStyle/>
                    <a:p>
                      <a:pPr algn="ctr"/>
                      <a:r>
                        <a:rPr kumimoji="1" lang="en-US" altLang="ja-JP" sz="1600" dirty="0">
                          <a:solidFill>
                            <a:srgbClr val="FF0000"/>
                          </a:solidFill>
                        </a:rPr>
                        <a:t>0.011%</a:t>
                      </a:r>
                      <a:endParaRPr kumimoji="1" lang="ja-JP" altLang="en-US" sz="1600" dirty="0">
                        <a:solidFill>
                          <a:srgbClr val="FF0000"/>
                        </a:solidFill>
                      </a:endParaRPr>
                    </a:p>
                  </a:txBody>
                  <a:tcPr marL="91441" marR="91441" marT="45669" marB="45669">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5"/>
                  </a:ext>
                </a:extLst>
              </a:tr>
              <a:tr h="31377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1" lang="en-US" altLang="ja-JP" sz="1600" dirty="0" err="1">
                          <a:solidFill>
                            <a:srgbClr val="FF0000"/>
                          </a:solidFill>
                          <a:latin typeface="Symbol" panose="05050102010706020507" pitchFamily="18" charset="2"/>
                        </a:rPr>
                        <a:t>Dq</a:t>
                      </a:r>
                      <a:r>
                        <a:rPr kumimoji="1" lang="en-US" altLang="ja-JP" sz="1600" dirty="0">
                          <a:solidFill>
                            <a:srgbClr val="FF0000"/>
                          </a:solidFill>
                        </a:rPr>
                        <a:t>(</a:t>
                      </a:r>
                      <a:r>
                        <a:rPr kumimoji="1" lang="en-US" altLang="ja-JP" sz="1600" dirty="0" err="1">
                          <a:solidFill>
                            <a:srgbClr val="FF0000"/>
                          </a:solidFill>
                        </a:rPr>
                        <a:t>deg</a:t>
                      </a:r>
                      <a:r>
                        <a:rPr kumimoji="1" lang="en-US" altLang="ja-JP" sz="1600" baseline="0" dirty="0">
                          <a:solidFill>
                            <a:srgbClr val="FF0000"/>
                          </a:solidFill>
                        </a:rPr>
                        <a:t> </a:t>
                      </a:r>
                      <a:r>
                        <a:rPr kumimoji="1" lang="en-US" altLang="ja-JP" sz="1600" baseline="0" dirty="0" err="1">
                          <a:solidFill>
                            <a:srgbClr val="FF0000"/>
                          </a:solidFill>
                        </a:rPr>
                        <a:t>rms</a:t>
                      </a:r>
                      <a:r>
                        <a:rPr kumimoji="1" lang="en-US" altLang="ja-JP" sz="1600" baseline="0" dirty="0">
                          <a:solidFill>
                            <a:srgbClr val="FF0000"/>
                          </a:solidFill>
                        </a:rPr>
                        <a:t>)</a:t>
                      </a:r>
                      <a:endParaRPr kumimoji="1" lang="ja-JP" altLang="en-US" sz="1600" dirty="0">
                        <a:solidFill>
                          <a:srgbClr val="FF0000"/>
                        </a:solidFill>
                      </a:endParaRPr>
                    </a:p>
                  </a:txBody>
                  <a:tcPr marL="91441" marR="91441" marT="45669" marB="45669">
                    <a:lnT w="12700" cap="flat" cmpd="sng" algn="ctr">
                      <a:solidFill>
                        <a:schemeClr val="bg1"/>
                      </a:solidFill>
                      <a:prstDash val="solid"/>
                      <a:round/>
                      <a:headEnd type="none" w="med" len="med"/>
                      <a:tailEnd type="none" w="med" len="med"/>
                    </a:lnT>
                  </a:tcPr>
                </a:tc>
                <a:tc>
                  <a:txBody>
                    <a:bodyPr/>
                    <a:lstStyle/>
                    <a:p>
                      <a:pPr algn="ctr"/>
                      <a:r>
                        <a:rPr kumimoji="1" lang="en-US" altLang="ja-JP" sz="1600" dirty="0">
                          <a:solidFill>
                            <a:srgbClr val="FF0000"/>
                          </a:solidFill>
                        </a:rPr>
                        <a:t>0.023deg</a:t>
                      </a:r>
                      <a:endParaRPr kumimoji="1" lang="ja-JP" altLang="en-US" sz="1600" dirty="0">
                        <a:solidFill>
                          <a:srgbClr val="FF0000"/>
                        </a:solidFill>
                      </a:endParaRPr>
                    </a:p>
                  </a:txBody>
                  <a:tcPr marL="91441" marR="91441" marT="45669" marB="45669">
                    <a:lnT w="12700" cap="flat" cmpd="sng" algn="ctr">
                      <a:solidFill>
                        <a:schemeClr val="bg1"/>
                      </a:solidFill>
                      <a:prstDash val="solid"/>
                      <a:round/>
                      <a:headEnd type="none" w="med" len="med"/>
                      <a:tailEnd type="none" w="med" len="med"/>
                    </a:lnT>
                  </a:tcPr>
                </a:tc>
                <a:tc gridSpan="2">
                  <a:txBody>
                    <a:bodyPr/>
                    <a:lstStyle/>
                    <a:p>
                      <a:pPr algn="ctr"/>
                      <a:r>
                        <a:rPr kumimoji="1" lang="en-US" altLang="ja-JP" sz="1600" dirty="0">
                          <a:solidFill>
                            <a:srgbClr val="FF0000"/>
                          </a:solidFill>
                        </a:rPr>
                        <a:t>0.025deg</a:t>
                      </a:r>
                      <a:endParaRPr kumimoji="1" lang="ja-JP" altLang="en-US" sz="1600" dirty="0">
                        <a:solidFill>
                          <a:srgbClr val="FF0000"/>
                        </a:solidFill>
                      </a:endParaRPr>
                    </a:p>
                  </a:txBody>
                  <a:tcPr marL="91441" marR="91441" marT="45669" marB="45669">
                    <a:lnT w="12700" cap="flat" cmpd="sng" algn="ctr">
                      <a:solidFill>
                        <a:schemeClr val="bg1"/>
                      </a:solidFill>
                      <a:prstDash val="solid"/>
                      <a:round/>
                      <a:headEnd type="none" w="med" len="med"/>
                      <a:tailEnd type="none" w="med" len="med"/>
                    </a:lnT>
                  </a:tcPr>
                </a:tc>
                <a:tc hMerge="1">
                  <a:txBody>
                    <a:bodyPr/>
                    <a:lstStyle/>
                    <a:p>
                      <a:endParaRPr kumimoji="1" lang="ja-JP" altLang="en-US"/>
                    </a:p>
                  </a:txBody>
                  <a:tcPr>
                    <a:lnT w="12700" cap="flat" cmpd="sng" algn="ctr">
                      <a:solidFill>
                        <a:schemeClr val="bg1"/>
                      </a:solidFill>
                      <a:prstDash val="solid"/>
                      <a:round/>
                      <a:headEnd type="none" w="med" len="med"/>
                      <a:tailEnd type="none" w="med" len="med"/>
                    </a:lnT>
                  </a:tcPr>
                </a:tc>
                <a:tc>
                  <a:txBody>
                    <a:bodyPr/>
                    <a:lstStyle/>
                    <a:p>
                      <a:pPr algn="ctr"/>
                      <a:r>
                        <a:rPr kumimoji="1" lang="en-US" altLang="ja-JP" sz="1600" dirty="0">
                          <a:solidFill>
                            <a:srgbClr val="FF0000"/>
                          </a:solidFill>
                        </a:rPr>
                        <a:t>0.027deg</a:t>
                      </a:r>
                      <a:endParaRPr kumimoji="1" lang="ja-JP" altLang="en-US" sz="1600" dirty="0">
                        <a:solidFill>
                          <a:srgbClr val="FF0000"/>
                        </a:solidFill>
                      </a:endParaRPr>
                    </a:p>
                  </a:txBody>
                  <a:tcPr marL="91441" marR="91441" marT="45669" marB="45669">
                    <a:lnT w="12700" cap="flat" cmpd="sng" algn="ctr">
                      <a:solidFill>
                        <a:schemeClr val="bg1"/>
                      </a:solidFill>
                      <a:prstDash val="solid"/>
                      <a:round/>
                      <a:headEnd type="none" w="med" len="med"/>
                      <a:tailEnd type="none" w="med" len="med"/>
                    </a:lnT>
                  </a:tcPr>
                </a:tc>
                <a:tc>
                  <a:txBody>
                    <a:bodyPr/>
                    <a:lstStyle/>
                    <a:p>
                      <a:pPr algn="ctr"/>
                      <a:r>
                        <a:rPr kumimoji="1" lang="en-US" altLang="ja-JP" sz="1600" dirty="0">
                          <a:solidFill>
                            <a:srgbClr val="FF0000"/>
                          </a:solidFill>
                        </a:rPr>
                        <a:t>0.015deg</a:t>
                      </a:r>
                      <a:endParaRPr kumimoji="1" lang="ja-JP" altLang="en-US" sz="1600" dirty="0">
                        <a:solidFill>
                          <a:srgbClr val="FF0000"/>
                        </a:solidFill>
                      </a:endParaRPr>
                    </a:p>
                  </a:txBody>
                  <a:tcPr marL="91441" marR="91441" marT="45669" marB="45669">
                    <a:lnT w="12700" cap="flat" cmpd="sng" algn="ctr">
                      <a:solidFill>
                        <a:schemeClr val="bg1"/>
                      </a:solidFill>
                      <a:prstDash val="solid"/>
                      <a:round/>
                      <a:headEnd type="none" w="med" len="med"/>
                      <a:tailEnd type="none" w="med" len="med"/>
                    </a:lnT>
                  </a:tcPr>
                </a:tc>
                <a:extLst>
                  <a:ext uri="{0D108BD9-81ED-4DB2-BD59-A6C34878D82A}">
                    <a16:rowId xmlns:a16="http://schemas.microsoft.com/office/drawing/2014/main" val="10006"/>
                  </a:ext>
                </a:extLst>
              </a:tr>
            </a:tbl>
          </a:graphicData>
        </a:graphic>
      </p:graphicFrame>
      <p:sp>
        <p:nvSpPr>
          <p:cNvPr id="12342" name="テキスト ボックス 3"/>
          <p:cNvSpPr txBox="1">
            <a:spLocks noChangeArrowheads="1"/>
          </p:cNvSpPr>
          <p:nvPr/>
        </p:nvSpPr>
        <p:spPr bwMode="auto">
          <a:xfrm>
            <a:off x="155655" y="401157"/>
            <a:ext cx="10147522" cy="307777"/>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None/>
            </a:pPr>
            <a:r>
              <a:rPr lang="en-US" altLang="ja-JP" sz="1400" dirty="0">
                <a:latin typeface="Arial" panose="020B0604020202020204" pitchFamily="34" charset="0"/>
              </a:rPr>
              <a:t>Data taken in 2021.Feb.5. Basically suppress </a:t>
            </a:r>
            <a:r>
              <a:rPr lang="en-US" altLang="ja-JP" sz="1400" dirty="0" err="1">
                <a:latin typeface="Arial" panose="020B0604020202020204" pitchFamily="34" charset="0"/>
              </a:rPr>
              <a:t>michrophonics</a:t>
            </a:r>
            <a:r>
              <a:rPr lang="en-US" altLang="ja-JP" sz="1400" dirty="0">
                <a:latin typeface="Arial" panose="020B0604020202020204" pitchFamily="34" charset="0"/>
              </a:rPr>
              <a:t> and almost close </a:t>
            </a:r>
            <a:r>
              <a:rPr lang="en-US" altLang="ja-JP" sz="1400" dirty="0"/>
              <a:t>our requirements of </a:t>
            </a:r>
            <a:r>
              <a:rPr lang="en-US" altLang="ja-JP" sz="1400" dirty="0">
                <a:solidFill>
                  <a:srgbClr val="FF0000"/>
                </a:solidFill>
                <a:latin typeface="Symbol" panose="05050102010706020507" pitchFamily="18" charset="2"/>
              </a:rPr>
              <a:t>D</a:t>
            </a:r>
            <a:r>
              <a:rPr lang="en-US" altLang="ja-JP" sz="1400" dirty="0">
                <a:solidFill>
                  <a:srgbClr val="FF0000"/>
                </a:solidFill>
              </a:rPr>
              <a:t>A/A ~ 0.01% , </a:t>
            </a:r>
            <a:r>
              <a:rPr lang="en-US" altLang="ja-JP" sz="1400" dirty="0" err="1">
                <a:solidFill>
                  <a:srgbClr val="FF0000"/>
                </a:solidFill>
                <a:latin typeface="Symbol" panose="05050102010706020507" pitchFamily="18" charset="2"/>
              </a:rPr>
              <a:t>Dq</a:t>
            </a:r>
            <a:r>
              <a:rPr lang="en-US" altLang="ja-JP" sz="1400" dirty="0">
                <a:solidFill>
                  <a:srgbClr val="FF0000"/>
                </a:solidFill>
                <a:latin typeface="Symbol" panose="05050102010706020507" pitchFamily="18" charset="2"/>
              </a:rPr>
              <a:t> </a:t>
            </a:r>
            <a:r>
              <a:rPr lang="en-US" altLang="ja-JP" sz="1400" dirty="0">
                <a:solidFill>
                  <a:srgbClr val="FF0000"/>
                </a:solidFill>
              </a:rPr>
              <a:t>~ 0.01 deg</a:t>
            </a:r>
            <a:r>
              <a:rPr lang="en-US" altLang="ja-JP" sz="1400" dirty="0"/>
              <a:t>. </a:t>
            </a:r>
            <a:endParaRPr lang="ja-JP" altLang="en-US" sz="1400" dirty="0">
              <a:latin typeface="Arial" panose="020B0604020202020204" pitchFamily="34" charset="0"/>
            </a:endParaRPr>
          </a:p>
        </p:txBody>
      </p:sp>
      <p:pic>
        <p:nvPicPr>
          <p:cNvPr id="8" name="Picture 2" descr="E:\ERL\LLRF\Digital_FB_system\三菱電機特機打ち合わせ\20100512打ち合わせ\DSC_6381.JPG"/>
          <p:cNvPicPr>
            <a:picLocks noChangeAspect="1" noChangeArrowheads="1"/>
          </p:cNvPicPr>
          <p:nvPr/>
        </p:nvPicPr>
        <p:blipFill>
          <a:blip r:embed="rId3">
            <a:extLst>
              <a:ext uri="{28A0092B-C50C-407E-A947-70E740481C1C}">
                <a14:useLocalDpi xmlns:a14="http://schemas.microsoft.com/office/drawing/2010/main" val="0"/>
              </a:ext>
            </a:extLst>
          </a:blip>
          <a:srcRect l="34271" t="23997" r="28493" b="15546"/>
          <a:stretch>
            <a:fillRect/>
          </a:stretch>
        </p:blipFill>
        <p:spPr bwMode="auto">
          <a:xfrm>
            <a:off x="7523662" y="1173882"/>
            <a:ext cx="973916" cy="1054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テキスト ボックス 20"/>
          <p:cNvSpPr txBox="1">
            <a:spLocks noChangeArrowheads="1"/>
          </p:cNvSpPr>
          <p:nvPr/>
        </p:nvSpPr>
        <p:spPr bwMode="auto">
          <a:xfrm>
            <a:off x="7845627" y="737162"/>
            <a:ext cx="90805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lgn="ctr">
              <a:spcBef>
                <a:spcPct val="0"/>
              </a:spcBef>
              <a:buFontTx/>
              <a:buNone/>
            </a:pPr>
            <a:r>
              <a:rPr lang="en-US" altLang="ja-JP" sz="1200" dirty="0"/>
              <a:t>FPGA</a:t>
            </a:r>
          </a:p>
          <a:p>
            <a:pPr algn="ctr">
              <a:spcBef>
                <a:spcPct val="0"/>
              </a:spcBef>
              <a:buFontTx/>
              <a:buNone/>
            </a:pPr>
            <a:r>
              <a:rPr lang="en-US" altLang="ja-JP" sz="1200" dirty="0"/>
              <a:t>Virtex5-FX</a:t>
            </a:r>
            <a:endParaRPr lang="ja-JP" altLang="en-US" sz="1200" dirty="0"/>
          </a:p>
        </p:txBody>
      </p:sp>
      <p:sp>
        <p:nvSpPr>
          <p:cNvPr id="2" name="テキスト ボックス 1"/>
          <p:cNvSpPr txBox="1"/>
          <p:nvPr/>
        </p:nvSpPr>
        <p:spPr>
          <a:xfrm>
            <a:off x="7356455" y="2271740"/>
            <a:ext cx="1595148" cy="1569660"/>
          </a:xfrm>
          <a:prstGeom prst="rect">
            <a:avLst/>
          </a:prstGeom>
          <a:noFill/>
        </p:spPr>
        <p:txBody>
          <a:bodyPr wrap="square" rtlCol="0">
            <a:spAutoFit/>
          </a:bodyPr>
          <a:lstStyle/>
          <a:p>
            <a:r>
              <a:rPr lang="en-US" altLang="ja-JP" sz="1200" b="1" dirty="0">
                <a:solidFill>
                  <a:srgbClr val="FF0000"/>
                </a:solidFill>
              </a:rPr>
              <a:t>Beam stability was also achieved  about 0.01% </a:t>
            </a:r>
            <a:r>
              <a:rPr lang="en-US" altLang="ja-JP" sz="1200" dirty="0"/>
              <a:t>by measuring momentum jitter at screen monitor on arc section thanks to LLRF optimization</a:t>
            </a:r>
            <a:endParaRPr lang="ja-JP" altLang="en-US" sz="1200" dirty="0"/>
          </a:p>
        </p:txBody>
      </p:sp>
      <p:grpSp>
        <p:nvGrpSpPr>
          <p:cNvPr id="4" name="グループ化 3">
            <a:extLst>
              <a:ext uri="{FF2B5EF4-FFF2-40B4-BE49-F238E27FC236}">
                <a16:creationId xmlns:a16="http://schemas.microsoft.com/office/drawing/2014/main" id="{14F51980-6A09-A510-B49A-12776C373EF8}"/>
              </a:ext>
            </a:extLst>
          </p:cNvPr>
          <p:cNvGrpSpPr/>
          <p:nvPr/>
        </p:nvGrpSpPr>
        <p:grpSpPr>
          <a:xfrm>
            <a:off x="8786315" y="1306172"/>
            <a:ext cx="3394232" cy="2932241"/>
            <a:chOff x="193364" y="1565123"/>
            <a:chExt cx="4267270" cy="3347918"/>
          </a:xfrm>
        </p:grpSpPr>
        <p:pic>
          <p:nvPicPr>
            <p:cNvPr id="5" name="図 4">
              <a:extLst>
                <a:ext uri="{FF2B5EF4-FFF2-40B4-BE49-F238E27FC236}">
                  <a16:creationId xmlns:a16="http://schemas.microsoft.com/office/drawing/2014/main" id="{D5615330-385F-D139-B162-E148F0EAF271}"/>
                </a:ext>
              </a:extLst>
            </p:cNvPr>
            <p:cNvPicPr>
              <a:picLocks noChangeAspect="1"/>
            </p:cNvPicPr>
            <p:nvPr/>
          </p:nvPicPr>
          <p:blipFill>
            <a:blip r:embed="rId4"/>
            <a:stretch>
              <a:fillRect/>
            </a:stretch>
          </p:blipFill>
          <p:spPr>
            <a:xfrm>
              <a:off x="236468" y="1565123"/>
              <a:ext cx="4224166" cy="3303609"/>
            </a:xfrm>
            <a:prstGeom prst="rect">
              <a:avLst/>
            </a:prstGeom>
          </p:spPr>
        </p:pic>
        <p:sp>
          <p:nvSpPr>
            <p:cNvPr id="6" name="テキスト ボックス 5">
              <a:extLst>
                <a:ext uri="{FF2B5EF4-FFF2-40B4-BE49-F238E27FC236}">
                  <a16:creationId xmlns:a16="http://schemas.microsoft.com/office/drawing/2014/main" id="{15B1988A-5A2F-1F95-956E-01BC5DF2DA69}"/>
                </a:ext>
              </a:extLst>
            </p:cNvPr>
            <p:cNvSpPr txBox="1"/>
            <p:nvPr/>
          </p:nvSpPr>
          <p:spPr>
            <a:xfrm>
              <a:off x="2273338" y="4605264"/>
              <a:ext cx="404278" cy="307777"/>
            </a:xfrm>
            <a:prstGeom prst="rect">
              <a:avLst/>
            </a:prstGeom>
            <a:noFill/>
          </p:spPr>
          <p:txBody>
            <a:bodyPr wrap="none" rtlCol="0">
              <a:spAutoFit/>
            </a:bodyPr>
            <a:lstStyle/>
            <a:p>
              <a:r>
                <a:rPr lang="en-US" altLang="ja-JP" sz="1400" dirty="0"/>
                <a:t>Hz</a:t>
              </a:r>
              <a:endParaRPr lang="ja-JP" altLang="en-US" sz="1400" dirty="0"/>
            </a:p>
          </p:txBody>
        </p:sp>
        <p:sp>
          <p:nvSpPr>
            <p:cNvPr id="7" name="テキスト ボックス 6">
              <a:extLst>
                <a:ext uri="{FF2B5EF4-FFF2-40B4-BE49-F238E27FC236}">
                  <a16:creationId xmlns:a16="http://schemas.microsoft.com/office/drawing/2014/main" id="{C6C3FC9B-76A1-7F6E-77C5-EB299CB1AF4F}"/>
                </a:ext>
              </a:extLst>
            </p:cNvPr>
            <p:cNvSpPr txBox="1"/>
            <p:nvPr/>
          </p:nvSpPr>
          <p:spPr>
            <a:xfrm rot="16200000">
              <a:off x="-34423" y="2999614"/>
              <a:ext cx="763351" cy="307777"/>
            </a:xfrm>
            <a:prstGeom prst="rect">
              <a:avLst/>
            </a:prstGeom>
            <a:noFill/>
          </p:spPr>
          <p:txBody>
            <a:bodyPr wrap="none" rtlCol="0">
              <a:spAutoFit/>
            </a:bodyPr>
            <a:lstStyle/>
            <a:p>
              <a:r>
                <a:rPr lang="en-US" altLang="ja-JP" sz="1400" dirty="0" err="1"/>
                <a:t>dBc</a:t>
              </a:r>
              <a:r>
                <a:rPr lang="en-US" altLang="ja-JP" sz="1400" dirty="0"/>
                <a:t>/Hz</a:t>
              </a:r>
              <a:endParaRPr lang="ja-JP" altLang="en-US" sz="1400" dirty="0"/>
            </a:p>
          </p:txBody>
        </p:sp>
      </p:grpSp>
      <p:sp>
        <p:nvSpPr>
          <p:cNvPr id="11" name="テキスト ボックス 10">
            <a:extLst>
              <a:ext uri="{FF2B5EF4-FFF2-40B4-BE49-F238E27FC236}">
                <a16:creationId xmlns:a16="http://schemas.microsoft.com/office/drawing/2014/main" id="{A1FF8BE9-54ED-71E4-90F1-7F5EAD29EBA7}"/>
              </a:ext>
            </a:extLst>
          </p:cNvPr>
          <p:cNvSpPr txBox="1"/>
          <p:nvPr/>
        </p:nvSpPr>
        <p:spPr>
          <a:xfrm>
            <a:off x="9436082" y="746997"/>
            <a:ext cx="2632900" cy="307777"/>
          </a:xfrm>
          <a:prstGeom prst="rect">
            <a:avLst/>
          </a:prstGeom>
          <a:noFill/>
        </p:spPr>
        <p:txBody>
          <a:bodyPr wrap="none" rtlCol="0">
            <a:spAutoFit/>
          </a:bodyPr>
          <a:lstStyle/>
          <a:p>
            <a:r>
              <a:rPr lang="en-US" altLang="ja-JP" sz="1400" dirty="0">
                <a:solidFill>
                  <a:srgbClr val="00B050"/>
                </a:solidFill>
              </a:rPr>
              <a:t>T. Miura, </a:t>
            </a:r>
            <a:r>
              <a:rPr lang="en-US" altLang="ja-JP" sz="1400" dirty="0" err="1">
                <a:solidFill>
                  <a:srgbClr val="00B050"/>
                </a:solidFill>
              </a:rPr>
              <a:t>IPAC2014</a:t>
            </a:r>
            <a:r>
              <a:rPr lang="en-US" altLang="ja-JP" sz="1400" dirty="0">
                <a:solidFill>
                  <a:srgbClr val="00B050"/>
                </a:solidFill>
              </a:rPr>
              <a:t> @Dresden</a:t>
            </a:r>
            <a:endParaRPr lang="ja-JP" altLang="en-US" sz="1400" dirty="0">
              <a:solidFill>
                <a:srgbClr val="00B050"/>
              </a:solidFill>
            </a:endParaRPr>
          </a:p>
        </p:txBody>
      </p:sp>
      <p:sp>
        <p:nvSpPr>
          <p:cNvPr id="13" name="正方形/長方形 12">
            <a:extLst>
              <a:ext uri="{FF2B5EF4-FFF2-40B4-BE49-F238E27FC236}">
                <a16:creationId xmlns:a16="http://schemas.microsoft.com/office/drawing/2014/main" id="{7D2C4FBA-6609-A6E6-54D4-DB9A6A8AF4EF}"/>
              </a:ext>
            </a:extLst>
          </p:cNvPr>
          <p:cNvSpPr/>
          <p:nvPr/>
        </p:nvSpPr>
        <p:spPr>
          <a:xfrm>
            <a:off x="8937329" y="4222393"/>
            <a:ext cx="2808566" cy="1569660"/>
          </a:xfrm>
          <a:prstGeom prst="rect">
            <a:avLst/>
          </a:prstGeom>
        </p:spPr>
        <p:txBody>
          <a:bodyPr wrap="square">
            <a:spAutoFit/>
          </a:bodyPr>
          <a:lstStyle/>
          <a:p>
            <a:r>
              <a:rPr lang="en-US" altLang="ja-JP" sz="1600" dirty="0"/>
              <a:t>Phase noise by </a:t>
            </a:r>
            <a:r>
              <a:rPr lang="en-US" altLang="ja-JP" sz="1600" dirty="0" err="1"/>
              <a:t>Microphonics</a:t>
            </a:r>
            <a:r>
              <a:rPr lang="en-US" altLang="ja-JP" sz="1600" dirty="0"/>
              <a:t> was suppressed well by RF FB.</a:t>
            </a:r>
          </a:p>
          <a:p>
            <a:r>
              <a:rPr lang="en-US" altLang="ja-JP" sz="1600" dirty="0"/>
              <a:t>Phase noise of </a:t>
            </a:r>
            <a:r>
              <a:rPr lang="en-US" altLang="ja-JP" sz="1600" dirty="0" err="1"/>
              <a:t>Vc</a:t>
            </a:r>
            <a:r>
              <a:rPr lang="en-US" altLang="ja-JP" sz="1600" dirty="0"/>
              <a:t> with FB was almost the same as that of Master Oscillator. </a:t>
            </a:r>
          </a:p>
        </p:txBody>
      </p:sp>
      <p:sp>
        <p:nvSpPr>
          <p:cNvPr id="15" name="テキスト ボックス 14">
            <a:extLst>
              <a:ext uri="{FF2B5EF4-FFF2-40B4-BE49-F238E27FC236}">
                <a16:creationId xmlns:a16="http://schemas.microsoft.com/office/drawing/2014/main" id="{81B559D6-FCBD-07AD-14B6-397E42AA369C}"/>
              </a:ext>
            </a:extLst>
          </p:cNvPr>
          <p:cNvSpPr txBox="1"/>
          <p:nvPr/>
        </p:nvSpPr>
        <p:spPr>
          <a:xfrm>
            <a:off x="8786315" y="1049211"/>
            <a:ext cx="6125226" cy="369332"/>
          </a:xfrm>
          <a:prstGeom prst="rect">
            <a:avLst/>
          </a:prstGeom>
          <a:noFill/>
        </p:spPr>
        <p:txBody>
          <a:bodyPr wrap="square">
            <a:spAutoFit/>
          </a:bodyPr>
          <a:lstStyle/>
          <a:p>
            <a:r>
              <a:rPr lang="en-US" altLang="ja-JP" dirty="0"/>
              <a:t>Microphonics suppression in ML</a:t>
            </a:r>
            <a:endParaRPr lang="ja-JP" altLang="en-US" dirty="0"/>
          </a:p>
        </p:txBody>
      </p:sp>
      <p:sp>
        <p:nvSpPr>
          <p:cNvPr id="16" name="テキスト ボックス 15">
            <a:extLst>
              <a:ext uri="{FF2B5EF4-FFF2-40B4-BE49-F238E27FC236}">
                <a16:creationId xmlns:a16="http://schemas.microsoft.com/office/drawing/2014/main" id="{A5793A17-D3B9-25F2-6863-CB93C05FC2EE}"/>
              </a:ext>
            </a:extLst>
          </p:cNvPr>
          <p:cNvSpPr txBox="1"/>
          <p:nvPr/>
        </p:nvSpPr>
        <p:spPr>
          <a:xfrm>
            <a:off x="8820600" y="5776033"/>
            <a:ext cx="3327309" cy="830997"/>
          </a:xfrm>
          <a:prstGeom prst="rect">
            <a:avLst/>
          </a:prstGeom>
          <a:solidFill>
            <a:srgbClr val="FFFF00"/>
          </a:solidFill>
        </p:spPr>
        <p:txBody>
          <a:bodyPr wrap="square" rtlCol="0">
            <a:spAutoFit/>
          </a:bodyPr>
          <a:lstStyle/>
          <a:p>
            <a:r>
              <a:rPr kumimoji="1" lang="en-US" altLang="ja-JP" sz="1600" dirty="0"/>
              <a:t>(Up to now, we keep the RF stability after ML1 field reduced 8.3 MV/m </a:t>
            </a:r>
            <a:r>
              <a:rPr kumimoji="1" lang="en-US" altLang="ja-JP" sz="1600" dirty="0">
                <a:sym typeface="Wingdings" panose="05000000000000000000" pitchFamily="2" charset="2"/>
              </a:rPr>
              <a:t> 5.2 MV/m in 2017 </a:t>
            </a:r>
            <a:r>
              <a:rPr kumimoji="1" lang="en-US" altLang="ja-JP" sz="1600" dirty="0"/>
              <a:t>)</a:t>
            </a:r>
            <a:endParaRPr kumimoji="1" lang="ja-JP" altLang="en-US" sz="1600" dirty="0"/>
          </a:p>
        </p:txBody>
      </p:sp>
      <p:pic>
        <p:nvPicPr>
          <p:cNvPr id="12" name="図 11">
            <a:extLst>
              <a:ext uri="{FF2B5EF4-FFF2-40B4-BE49-F238E27FC236}">
                <a16:creationId xmlns:a16="http://schemas.microsoft.com/office/drawing/2014/main" id="{FC747CE2-7629-F55D-CC6D-21F8BD63AFE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5359" y="1173882"/>
            <a:ext cx="3282986" cy="1287162"/>
          </a:xfrm>
          <a:prstGeom prst="rect">
            <a:avLst/>
          </a:prstGeom>
        </p:spPr>
      </p:pic>
      <p:pic>
        <p:nvPicPr>
          <p:cNvPr id="17" name="図 16">
            <a:extLst>
              <a:ext uri="{FF2B5EF4-FFF2-40B4-BE49-F238E27FC236}">
                <a16:creationId xmlns:a16="http://schemas.microsoft.com/office/drawing/2014/main" id="{2F096921-6C0A-4193-B594-CF181326681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52279" y="1218032"/>
            <a:ext cx="3282986" cy="1274864"/>
          </a:xfrm>
          <a:prstGeom prst="rect">
            <a:avLst/>
          </a:prstGeom>
        </p:spPr>
      </p:pic>
      <p:sp>
        <p:nvSpPr>
          <p:cNvPr id="18" name="テキスト ボックス 17">
            <a:extLst>
              <a:ext uri="{FF2B5EF4-FFF2-40B4-BE49-F238E27FC236}">
                <a16:creationId xmlns:a16="http://schemas.microsoft.com/office/drawing/2014/main" id="{ADA4E122-B174-83B2-E3F1-AEDED45B58E1}"/>
              </a:ext>
            </a:extLst>
          </p:cNvPr>
          <p:cNvSpPr txBox="1"/>
          <p:nvPr/>
        </p:nvSpPr>
        <p:spPr>
          <a:xfrm>
            <a:off x="756370" y="1379499"/>
            <a:ext cx="431528" cy="276999"/>
          </a:xfrm>
          <a:prstGeom prst="rect">
            <a:avLst/>
          </a:prstGeom>
          <a:noFill/>
        </p:spPr>
        <p:txBody>
          <a:bodyPr wrap="none" rtlCol="0">
            <a:spAutoFit/>
          </a:bodyPr>
          <a:lstStyle/>
          <a:p>
            <a:r>
              <a:rPr kumimoji="1" lang="en-US" altLang="ja-JP" sz="1200" dirty="0">
                <a:solidFill>
                  <a:srgbClr val="FF0000"/>
                </a:solidFill>
              </a:rPr>
              <a:t>Inj1</a:t>
            </a:r>
            <a:endParaRPr kumimoji="1" lang="ja-JP" altLang="en-US" sz="1200" dirty="0">
              <a:solidFill>
                <a:srgbClr val="FF0000"/>
              </a:solidFill>
            </a:endParaRPr>
          </a:p>
        </p:txBody>
      </p:sp>
      <p:sp>
        <p:nvSpPr>
          <p:cNvPr id="19" name="テキスト ボックス 18">
            <a:extLst>
              <a:ext uri="{FF2B5EF4-FFF2-40B4-BE49-F238E27FC236}">
                <a16:creationId xmlns:a16="http://schemas.microsoft.com/office/drawing/2014/main" id="{A9CA71EA-3A6C-F6E9-F2B0-AC539BBB97EA}"/>
              </a:ext>
            </a:extLst>
          </p:cNvPr>
          <p:cNvSpPr txBox="1"/>
          <p:nvPr/>
        </p:nvSpPr>
        <p:spPr>
          <a:xfrm>
            <a:off x="4439816" y="1367190"/>
            <a:ext cx="529312" cy="261610"/>
          </a:xfrm>
          <a:prstGeom prst="rect">
            <a:avLst/>
          </a:prstGeom>
          <a:noFill/>
        </p:spPr>
        <p:txBody>
          <a:bodyPr wrap="none" rtlCol="0">
            <a:spAutoFit/>
          </a:bodyPr>
          <a:lstStyle/>
          <a:p>
            <a:r>
              <a:rPr kumimoji="1" lang="en-US" altLang="ja-JP" sz="1100" dirty="0">
                <a:solidFill>
                  <a:srgbClr val="FF0000"/>
                </a:solidFill>
              </a:rPr>
              <a:t>Inj2,3</a:t>
            </a:r>
            <a:endParaRPr kumimoji="1" lang="ja-JP" altLang="en-US" sz="1100" dirty="0">
              <a:solidFill>
                <a:srgbClr val="FF0000"/>
              </a:solidFill>
            </a:endParaRPr>
          </a:p>
        </p:txBody>
      </p:sp>
      <p:pic>
        <p:nvPicPr>
          <p:cNvPr id="23" name="図 22">
            <a:extLst>
              <a:ext uri="{FF2B5EF4-FFF2-40B4-BE49-F238E27FC236}">
                <a16:creationId xmlns:a16="http://schemas.microsoft.com/office/drawing/2014/main" id="{E329110E-60EA-B8D0-4E80-A90AC49D77F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35361" y="2430327"/>
            <a:ext cx="3251620" cy="1286198"/>
          </a:xfrm>
          <a:prstGeom prst="rect">
            <a:avLst/>
          </a:prstGeom>
        </p:spPr>
      </p:pic>
      <p:sp>
        <p:nvSpPr>
          <p:cNvPr id="24" name="テキスト ボックス 23">
            <a:extLst>
              <a:ext uri="{FF2B5EF4-FFF2-40B4-BE49-F238E27FC236}">
                <a16:creationId xmlns:a16="http://schemas.microsoft.com/office/drawing/2014/main" id="{D5809CF1-6773-5EC6-EFC9-EF237FFCC8ED}"/>
              </a:ext>
            </a:extLst>
          </p:cNvPr>
          <p:cNvSpPr txBox="1"/>
          <p:nvPr/>
        </p:nvSpPr>
        <p:spPr>
          <a:xfrm>
            <a:off x="695400" y="2636912"/>
            <a:ext cx="482824" cy="276999"/>
          </a:xfrm>
          <a:prstGeom prst="rect">
            <a:avLst/>
          </a:prstGeom>
          <a:noFill/>
        </p:spPr>
        <p:txBody>
          <a:bodyPr wrap="none" rtlCol="0">
            <a:spAutoFit/>
          </a:bodyPr>
          <a:lstStyle/>
          <a:p>
            <a:r>
              <a:rPr kumimoji="1" lang="en-US" altLang="ja-JP" sz="1200" dirty="0">
                <a:solidFill>
                  <a:srgbClr val="FF0000"/>
                </a:solidFill>
              </a:rPr>
              <a:t>ML1</a:t>
            </a:r>
            <a:endParaRPr kumimoji="1" lang="ja-JP" altLang="en-US" sz="1200" dirty="0">
              <a:solidFill>
                <a:srgbClr val="FF0000"/>
              </a:solidFill>
            </a:endParaRPr>
          </a:p>
        </p:txBody>
      </p:sp>
      <p:pic>
        <p:nvPicPr>
          <p:cNvPr id="26" name="図 25">
            <a:extLst>
              <a:ext uri="{FF2B5EF4-FFF2-40B4-BE49-F238E27FC236}">
                <a16:creationId xmlns:a16="http://schemas.microsoft.com/office/drawing/2014/main" id="{81877BF5-B9DD-C6D5-3035-2686786F92C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75611" y="2463146"/>
            <a:ext cx="3246458" cy="1253886"/>
          </a:xfrm>
          <a:prstGeom prst="rect">
            <a:avLst/>
          </a:prstGeom>
        </p:spPr>
      </p:pic>
      <p:sp>
        <p:nvSpPr>
          <p:cNvPr id="27" name="テキスト ボックス 26">
            <a:extLst>
              <a:ext uri="{FF2B5EF4-FFF2-40B4-BE49-F238E27FC236}">
                <a16:creationId xmlns:a16="http://schemas.microsoft.com/office/drawing/2014/main" id="{EFF05E5D-9056-F30F-7BB3-766EF3632D58}"/>
              </a:ext>
            </a:extLst>
          </p:cNvPr>
          <p:cNvSpPr txBox="1"/>
          <p:nvPr/>
        </p:nvSpPr>
        <p:spPr>
          <a:xfrm>
            <a:off x="4422951" y="2636912"/>
            <a:ext cx="482824" cy="276999"/>
          </a:xfrm>
          <a:prstGeom prst="rect">
            <a:avLst/>
          </a:prstGeom>
          <a:noFill/>
        </p:spPr>
        <p:txBody>
          <a:bodyPr wrap="none" rtlCol="0">
            <a:spAutoFit/>
          </a:bodyPr>
          <a:lstStyle/>
          <a:p>
            <a:r>
              <a:rPr kumimoji="1" lang="en-US" altLang="ja-JP" sz="1200" dirty="0">
                <a:solidFill>
                  <a:srgbClr val="FF0000"/>
                </a:solidFill>
              </a:rPr>
              <a:t>ML2</a:t>
            </a:r>
            <a:endParaRPr kumimoji="1" lang="ja-JP" altLang="en-US" sz="1200" dirty="0">
              <a:solidFill>
                <a:srgbClr val="FF0000"/>
              </a:solidFill>
            </a:endParaRPr>
          </a:p>
        </p:txBody>
      </p:sp>
      <p:sp>
        <p:nvSpPr>
          <p:cNvPr id="10" name="テキスト ボックス 9">
            <a:extLst>
              <a:ext uri="{FF2B5EF4-FFF2-40B4-BE49-F238E27FC236}">
                <a16:creationId xmlns:a16="http://schemas.microsoft.com/office/drawing/2014/main" id="{D984098E-0876-038D-2D6F-C8BE95E8CFE3}"/>
              </a:ext>
            </a:extLst>
          </p:cNvPr>
          <p:cNvSpPr txBox="1"/>
          <p:nvPr/>
        </p:nvSpPr>
        <p:spPr>
          <a:xfrm>
            <a:off x="16460" y="6597352"/>
            <a:ext cx="2471510" cy="307777"/>
          </a:xfrm>
          <a:prstGeom prst="rect">
            <a:avLst/>
          </a:prstGeom>
          <a:noFill/>
        </p:spPr>
        <p:txBody>
          <a:bodyPr wrap="none" rtlCol="0">
            <a:spAutoFit/>
          </a:bodyPr>
          <a:lstStyle/>
          <a:p>
            <a:r>
              <a:rPr lang="en-US" altLang="ja-JP" sz="1400" dirty="0"/>
              <a:t>Total beam energy 17.5 MeV</a:t>
            </a:r>
            <a:endParaRPr kumimoji="1" lang="ja-JP" altLang="en-US" sz="1400" dirty="0"/>
          </a:p>
        </p:txBody>
      </p:sp>
      <p:sp>
        <p:nvSpPr>
          <p:cNvPr id="14" name="左中かっこ 13">
            <a:extLst>
              <a:ext uri="{FF2B5EF4-FFF2-40B4-BE49-F238E27FC236}">
                <a16:creationId xmlns:a16="http://schemas.microsoft.com/office/drawing/2014/main" id="{E22731C3-BDCC-A4AD-8D09-FB2E4B67BAC8}"/>
              </a:ext>
            </a:extLst>
          </p:cNvPr>
          <p:cNvSpPr/>
          <p:nvPr/>
        </p:nvSpPr>
        <p:spPr>
          <a:xfrm rot="16200000">
            <a:off x="3767808" y="4674226"/>
            <a:ext cx="177198" cy="3759109"/>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20" name="テキスト ボックス 19">
            <a:extLst>
              <a:ext uri="{FF2B5EF4-FFF2-40B4-BE49-F238E27FC236}">
                <a16:creationId xmlns:a16="http://schemas.microsoft.com/office/drawing/2014/main" id="{061476B6-27A5-AB7A-B905-154040F4A89C}"/>
              </a:ext>
            </a:extLst>
          </p:cNvPr>
          <p:cNvSpPr txBox="1"/>
          <p:nvPr/>
        </p:nvSpPr>
        <p:spPr>
          <a:xfrm>
            <a:off x="3173138" y="6607030"/>
            <a:ext cx="1925527" cy="307777"/>
          </a:xfrm>
          <a:prstGeom prst="rect">
            <a:avLst/>
          </a:prstGeom>
          <a:noFill/>
        </p:spPr>
        <p:txBody>
          <a:bodyPr wrap="none" rtlCol="0">
            <a:spAutoFit/>
          </a:bodyPr>
          <a:lstStyle/>
          <a:p>
            <a:r>
              <a:rPr lang="en-US" altLang="ja-JP" sz="1400" dirty="0"/>
              <a:t>Injector gain  : 3.0 MV</a:t>
            </a:r>
            <a:endParaRPr kumimoji="1" lang="ja-JP" altLang="en-US" sz="1400" dirty="0"/>
          </a:p>
        </p:txBody>
      </p:sp>
      <p:sp>
        <p:nvSpPr>
          <p:cNvPr id="21" name="左中かっこ 20">
            <a:extLst>
              <a:ext uri="{FF2B5EF4-FFF2-40B4-BE49-F238E27FC236}">
                <a16:creationId xmlns:a16="http://schemas.microsoft.com/office/drawing/2014/main" id="{2FBE1CE4-1782-48FA-1122-01EA2676F919}"/>
              </a:ext>
            </a:extLst>
          </p:cNvPr>
          <p:cNvSpPr/>
          <p:nvPr/>
        </p:nvSpPr>
        <p:spPr>
          <a:xfrm rot="16200000">
            <a:off x="7148174" y="5238753"/>
            <a:ext cx="120016" cy="268723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22" name="テキスト ボックス 21">
            <a:extLst>
              <a:ext uri="{FF2B5EF4-FFF2-40B4-BE49-F238E27FC236}">
                <a16:creationId xmlns:a16="http://schemas.microsoft.com/office/drawing/2014/main" id="{4931320C-8289-9C8E-5063-052770094EA3}"/>
              </a:ext>
            </a:extLst>
          </p:cNvPr>
          <p:cNvSpPr txBox="1"/>
          <p:nvPr/>
        </p:nvSpPr>
        <p:spPr>
          <a:xfrm>
            <a:off x="6224653" y="6599504"/>
            <a:ext cx="2194832" cy="307777"/>
          </a:xfrm>
          <a:prstGeom prst="rect">
            <a:avLst/>
          </a:prstGeom>
          <a:noFill/>
        </p:spPr>
        <p:txBody>
          <a:bodyPr wrap="none" rtlCol="0">
            <a:spAutoFit/>
          </a:bodyPr>
          <a:lstStyle/>
          <a:p>
            <a:r>
              <a:rPr lang="en-US" altLang="ja-JP" sz="1400" dirty="0"/>
              <a:t>Main </a:t>
            </a:r>
            <a:r>
              <a:rPr lang="en-US" altLang="ja-JP" sz="1400" dirty="0" err="1"/>
              <a:t>linac</a:t>
            </a:r>
            <a:r>
              <a:rPr lang="en-US" altLang="ja-JP" sz="1400" dirty="0"/>
              <a:t> gain : 14.0 MV</a:t>
            </a:r>
            <a:endParaRPr kumimoji="1" lang="ja-JP" altLang="en-US" sz="1400" dirty="0"/>
          </a:p>
        </p:txBody>
      </p:sp>
    </p:spTree>
    <p:extLst>
      <p:ext uri="{BB962C8B-B14F-4D97-AF65-F5344CB8AC3E}">
        <p14:creationId xmlns:p14="http://schemas.microsoft.com/office/powerpoint/2010/main" val="2947460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コンテンツ プレースホルダー 5">
            <a:extLst>
              <a:ext uri="{FF2B5EF4-FFF2-40B4-BE49-F238E27FC236}">
                <a16:creationId xmlns:a16="http://schemas.microsoft.com/office/drawing/2014/main" id="{7B12FE5F-81DC-F227-1D5E-520712D55D21}"/>
              </a:ext>
            </a:extLst>
          </p:cNvPr>
          <p:cNvPicPr>
            <a:picLocks noGrp="1" noChangeAspect="1"/>
          </p:cNvPicPr>
          <p:nvPr>
            <p:ph idx="1"/>
          </p:nvPr>
        </p:nvPicPr>
        <p:blipFill>
          <a:blip r:embed="rId2"/>
          <a:stretch>
            <a:fillRect/>
          </a:stretch>
        </p:blipFill>
        <p:spPr>
          <a:xfrm>
            <a:off x="793213" y="187743"/>
            <a:ext cx="10643323" cy="5897784"/>
          </a:xfrm>
          <a:prstGeom prst="rect">
            <a:avLst/>
          </a:prstGeom>
        </p:spPr>
      </p:pic>
      <p:sp>
        <p:nvSpPr>
          <p:cNvPr id="4" name="スライド番号プレースホルダー 3">
            <a:extLst>
              <a:ext uri="{FF2B5EF4-FFF2-40B4-BE49-F238E27FC236}">
                <a16:creationId xmlns:a16="http://schemas.microsoft.com/office/drawing/2014/main" id="{4FB2C8B9-465C-1FAF-7A35-453043D9C18E}"/>
              </a:ext>
            </a:extLst>
          </p:cNvPr>
          <p:cNvSpPr>
            <a:spLocks noGrp="1"/>
          </p:cNvSpPr>
          <p:nvPr>
            <p:ph type="sldNum" sz="quarter" idx="4"/>
          </p:nvPr>
        </p:nvSpPr>
        <p:spPr/>
        <p:txBody>
          <a:bodyPr/>
          <a:lstStyle/>
          <a:p>
            <a:pPr algn="r"/>
            <a:fld id="{48F63A3B-78C7-47BE-AE5E-E10140E04643}" type="slidenum">
              <a:rPr lang="en-US" smtClean="0"/>
              <a:pPr algn="r"/>
              <a:t>12</a:t>
            </a:fld>
            <a:endParaRPr lang="en-US" dirty="0"/>
          </a:p>
        </p:txBody>
      </p:sp>
      <p:sp>
        <p:nvSpPr>
          <p:cNvPr id="8" name="テキスト ボックス 7">
            <a:extLst>
              <a:ext uri="{FF2B5EF4-FFF2-40B4-BE49-F238E27FC236}">
                <a16:creationId xmlns:a16="http://schemas.microsoft.com/office/drawing/2014/main" id="{63B61702-3A6F-7A30-884E-5BE10B1E8C51}"/>
              </a:ext>
            </a:extLst>
          </p:cNvPr>
          <p:cNvSpPr txBox="1"/>
          <p:nvPr/>
        </p:nvSpPr>
        <p:spPr>
          <a:xfrm>
            <a:off x="912720" y="6300925"/>
            <a:ext cx="10163678" cy="369332"/>
          </a:xfrm>
          <a:prstGeom prst="rect">
            <a:avLst/>
          </a:prstGeom>
          <a:solidFill>
            <a:schemeClr val="bg1"/>
          </a:solidFill>
        </p:spPr>
        <p:txBody>
          <a:bodyPr wrap="square">
            <a:spAutoFit/>
          </a:bodyPr>
          <a:lstStyle/>
          <a:p>
            <a:r>
              <a:rPr lang="en-US" altLang="ja-JP" dirty="0"/>
              <a:t>(ref) M. Shimada, “Operation and plans for </a:t>
            </a:r>
            <a:r>
              <a:rPr lang="en-US" altLang="ja-JP" dirty="0" err="1"/>
              <a:t>cERL</a:t>
            </a:r>
            <a:r>
              <a:rPr lang="en-US" altLang="ja-JP" dirty="0"/>
              <a:t>”, PERLE Collaboration Meeting, CERN, October 13-14, 2025</a:t>
            </a:r>
            <a:endParaRPr lang="ja-JP" altLang="en-US" dirty="0"/>
          </a:p>
        </p:txBody>
      </p:sp>
    </p:spTree>
    <p:extLst>
      <p:ext uri="{BB962C8B-B14F-4D97-AF65-F5344CB8AC3E}">
        <p14:creationId xmlns:p14="http://schemas.microsoft.com/office/powerpoint/2010/main" val="2712723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テキスト ボックス 10">
            <a:extLst>
              <a:ext uri="{FF2B5EF4-FFF2-40B4-BE49-F238E27FC236}">
                <a16:creationId xmlns:a16="http://schemas.microsoft.com/office/drawing/2014/main" id="{CFB5D963-EB5D-4141-9CAF-C9024DFBFB69}"/>
              </a:ext>
            </a:extLst>
          </p:cNvPr>
          <p:cNvSpPr txBox="1"/>
          <p:nvPr/>
        </p:nvSpPr>
        <p:spPr>
          <a:xfrm>
            <a:off x="2153370" y="77419"/>
            <a:ext cx="5854700" cy="523220"/>
          </a:xfrm>
          <a:prstGeom prst="rect">
            <a:avLst/>
          </a:prstGeom>
          <a:noFill/>
        </p:spPr>
        <p:txBody>
          <a:bodyPr wrap="square" rtlCol="0">
            <a:spAutoFit/>
          </a:bodyPr>
          <a:lstStyle/>
          <a:p>
            <a:r>
              <a:rPr lang="en-US" altLang="ja-JP" sz="2800" b="1" dirty="0"/>
              <a:t>Optics matching and halo collimation</a:t>
            </a:r>
            <a:endParaRPr kumimoji="1" lang="ja-JP" altLang="en-US" sz="2800" b="1" dirty="0"/>
          </a:p>
        </p:txBody>
      </p:sp>
      <p:pic>
        <p:nvPicPr>
          <p:cNvPr id="16" name="図 15">
            <a:extLst>
              <a:ext uri="{FF2B5EF4-FFF2-40B4-BE49-F238E27FC236}">
                <a16:creationId xmlns:a16="http://schemas.microsoft.com/office/drawing/2014/main" id="{AE13BA5F-8A7E-836A-EBDF-676C70AFDB8D}"/>
              </a:ext>
            </a:extLst>
          </p:cNvPr>
          <p:cNvPicPr>
            <a:picLocks noChangeAspect="1"/>
          </p:cNvPicPr>
          <p:nvPr/>
        </p:nvPicPr>
        <p:blipFill>
          <a:blip r:embed="rId3"/>
          <a:stretch>
            <a:fillRect/>
          </a:stretch>
        </p:blipFill>
        <p:spPr>
          <a:xfrm>
            <a:off x="8962972" y="611800"/>
            <a:ext cx="2821617" cy="4244693"/>
          </a:xfrm>
          <a:prstGeom prst="rect">
            <a:avLst/>
          </a:prstGeom>
        </p:spPr>
      </p:pic>
      <p:pic>
        <p:nvPicPr>
          <p:cNvPr id="18" name="図 17">
            <a:extLst>
              <a:ext uri="{FF2B5EF4-FFF2-40B4-BE49-F238E27FC236}">
                <a16:creationId xmlns:a16="http://schemas.microsoft.com/office/drawing/2014/main" id="{0BDC8B6D-3801-2E04-EE08-799EC3F5F68D}"/>
              </a:ext>
            </a:extLst>
          </p:cNvPr>
          <p:cNvPicPr>
            <a:picLocks noChangeAspect="1"/>
          </p:cNvPicPr>
          <p:nvPr/>
        </p:nvPicPr>
        <p:blipFill>
          <a:blip r:embed="rId4"/>
          <a:stretch>
            <a:fillRect/>
          </a:stretch>
        </p:blipFill>
        <p:spPr>
          <a:xfrm>
            <a:off x="4341048" y="708361"/>
            <a:ext cx="4104604" cy="2720639"/>
          </a:xfrm>
          <a:prstGeom prst="rect">
            <a:avLst/>
          </a:prstGeom>
        </p:spPr>
      </p:pic>
      <p:pic>
        <p:nvPicPr>
          <p:cNvPr id="22" name="図 21">
            <a:extLst>
              <a:ext uri="{FF2B5EF4-FFF2-40B4-BE49-F238E27FC236}">
                <a16:creationId xmlns:a16="http://schemas.microsoft.com/office/drawing/2014/main" id="{3A01D2AC-770C-B11A-C34A-EF3E8A288660}"/>
              </a:ext>
            </a:extLst>
          </p:cNvPr>
          <p:cNvPicPr>
            <a:picLocks noChangeAspect="1"/>
          </p:cNvPicPr>
          <p:nvPr/>
        </p:nvPicPr>
        <p:blipFill>
          <a:blip r:embed="rId5"/>
          <a:stretch>
            <a:fillRect/>
          </a:stretch>
        </p:blipFill>
        <p:spPr>
          <a:xfrm>
            <a:off x="809675" y="3750385"/>
            <a:ext cx="7236406" cy="2170922"/>
          </a:xfrm>
          <a:prstGeom prst="rect">
            <a:avLst/>
          </a:prstGeom>
        </p:spPr>
      </p:pic>
      <p:sp>
        <p:nvSpPr>
          <p:cNvPr id="23" name="テキスト ボックス 22">
            <a:extLst>
              <a:ext uri="{FF2B5EF4-FFF2-40B4-BE49-F238E27FC236}">
                <a16:creationId xmlns:a16="http://schemas.microsoft.com/office/drawing/2014/main" id="{82C52357-9745-C552-DC24-C4949FF5CE85}"/>
              </a:ext>
            </a:extLst>
          </p:cNvPr>
          <p:cNvSpPr txBox="1"/>
          <p:nvPr/>
        </p:nvSpPr>
        <p:spPr>
          <a:xfrm>
            <a:off x="1079956" y="5935118"/>
            <a:ext cx="7076937" cy="369332"/>
          </a:xfrm>
          <a:prstGeom prst="rect">
            <a:avLst/>
          </a:prstGeom>
          <a:noFill/>
        </p:spPr>
        <p:txBody>
          <a:bodyPr wrap="none" rtlCol="0">
            <a:spAutoFit/>
          </a:bodyPr>
          <a:lstStyle/>
          <a:p>
            <a:r>
              <a:rPr kumimoji="1" lang="en-US" altLang="ja-JP" dirty="0"/>
              <a:t>Beam optics (assume 0.5 mm </a:t>
            </a:r>
            <a:r>
              <a:rPr kumimoji="1" lang="en-US" altLang="ja-JP" dirty="0" err="1"/>
              <a:t>mrad</a:t>
            </a:r>
            <a:r>
              <a:rPr kumimoji="1" lang="en-US" altLang="ja-JP" dirty="0"/>
              <a:t>) &amp; beam profile after matching (2016)</a:t>
            </a:r>
            <a:endParaRPr kumimoji="1" lang="ja-JP" altLang="en-US" dirty="0"/>
          </a:p>
        </p:txBody>
      </p:sp>
      <p:pic>
        <p:nvPicPr>
          <p:cNvPr id="24" name="図 23">
            <a:extLst>
              <a:ext uri="{FF2B5EF4-FFF2-40B4-BE49-F238E27FC236}">
                <a16:creationId xmlns:a16="http://schemas.microsoft.com/office/drawing/2014/main" id="{E88B6A0B-89C4-87D2-2E3E-382C43632ADF}"/>
              </a:ext>
            </a:extLst>
          </p:cNvPr>
          <p:cNvPicPr>
            <a:picLocks noChangeAspect="1"/>
          </p:cNvPicPr>
          <p:nvPr/>
        </p:nvPicPr>
        <p:blipFill>
          <a:blip r:embed="rId6"/>
          <a:stretch>
            <a:fillRect/>
          </a:stretch>
        </p:blipFill>
        <p:spPr>
          <a:xfrm>
            <a:off x="638050" y="840469"/>
            <a:ext cx="3329049" cy="2602342"/>
          </a:xfrm>
          <a:prstGeom prst="rect">
            <a:avLst/>
          </a:prstGeom>
        </p:spPr>
      </p:pic>
      <p:sp>
        <p:nvSpPr>
          <p:cNvPr id="25" name="テキスト ボックス 24">
            <a:extLst>
              <a:ext uri="{FF2B5EF4-FFF2-40B4-BE49-F238E27FC236}">
                <a16:creationId xmlns:a16="http://schemas.microsoft.com/office/drawing/2014/main" id="{B2EA3A9D-6640-F0E0-373B-0DFFD62F8321}"/>
              </a:ext>
            </a:extLst>
          </p:cNvPr>
          <p:cNvSpPr txBox="1"/>
          <p:nvPr/>
        </p:nvSpPr>
        <p:spPr>
          <a:xfrm>
            <a:off x="10373780" y="1789089"/>
            <a:ext cx="1306556" cy="738664"/>
          </a:xfrm>
          <a:prstGeom prst="rect">
            <a:avLst/>
          </a:prstGeom>
          <a:noFill/>
        </p:spPr>
        <p:txBody>
          <a:bodyPr wrap="square" rtlCol="0">
            <a:spAutoFit/>
          </a:bodyPr>
          <a:lstStyle/>
          <a:p>
            <a:r>
              <a:rPr kumimoji="1" lang="en-US" altLang="ja-JP" sz="1400" dirty="0">
                <a:solidFill>
                  <a:srgbClr val="FFFF00"/>
                </a:solidFill>
              </a:rPr>
              <a:t>CAM8 before inserting collimator </a:t>
            </a:r>
            <a:endParaRPr kumimoji="1" lang="ja-JP" altLang="en-US" sz="1400" dirty="0">
              <a:solidFill>
                <a:srgbClr val="FFFF00"/>
              </a:solidFill>
            </a:endParaRPr>
          </a:p>
        </p:txBody>
      </p:sp>
      <p:sp>
        <p:nvSpPr>
          <p:cNvPr id="27" name="テキスト ボックス 26">
            <a:extLst>
              <a:ext uri="{FF2B5EF4-FFF2-40B4-BE49-F238E27FC236}">
                <a16:creationId xmlns:a16="http://schemas.microsoft.com/office/drawing/2014/main" id="{83328671-D1A8-106C-EF6B-5BF9DDEA3F25}"/>
              </a:ext>
            </a:extLst>
          </p:cNvPr>
          <p:cNvSpPr txBox="1"/>
          <p:nvPr/>
        </p:nvSpPr>
        <p:spPr>
          <a:xfrm>
            <a:off x="2291500" y="6453223"/>
            <a:ext cx="6154152" cy="369332"/>
          </a:xfrm>
          <a:prstGeom prst="rect">
            <a:avLst/>
          </a:prstGeom>
          <a:noFill/>
        </p:spPr>
        <p:txBody>
          <a:bodyPr wrap="square">
            <a:spAutoFit/>
          </a:bodyPr>
          <a:lstStyle/>
          <a:p>
            <a:r>
              <a:rPr lang="da-DK" altLang="ja-JP" i="1" dirty="0"/>
              <a:t>H. Sakai, et al., Phys. Rev. Accel. Beams 28, 091603 (2025)</a:t>
            </a:r>
            <a:endParaRPr lang="ja-JP" altLang="en-US" i="1" dirty="0"/>
          </a:p>
        </p:txBody>
      </p:sp>
      <p:sp>
        <p:nvSpPr>
          <p:cNvPr id="29" name="テキスト ボックス 28">
            <a:extLst>
              <a:ext uri="{FF2B5EF4-FFF2-40B4-BE49-F238E27FC236}">
                <a16:creationId xmlns:a16="http://schemas.microsoft.com/office/drawing/2014/main" id="{7B116CBB-6544-8E5F-03B0-C6B5038E7973}"/>
              </a:ext>
            </a:extLst>
          </p:cNvPr>
          <p:cNvSpPr txBox="1"/>
          <p:nvPr/>
        </p:nvSpPr>
        <p:spPr>
          <a:xfrm>
            <a:off x="9040502" y="4926775"/>
            <a:ext cx="2927684" cy="1938992"/>
          </a:xfrm>
          <a:prstGeom prst="rect">
            <a:avLst/>
          </a:prstGeom>
          <a:noFill/>
        </p:spPr>
        <p:txBody>
          <a:bodyPr wrap="square">
            <a:spAutoFit/>
          </a:bodyPr>
          <a:lstStyle/>
          <a:p>
            <a:r>
              <a:rPr lang="en-US" altLang="ja-JP" sz="1200" dirty="0"/>
              <a:t>FIG 6. (Top) Beam profile on a screen monitor, where the dispersion is approximately 0.23 m after the COL1 position just before entering the merger section and be-fore inserting the collimator (COL1). (Bottom) Beam profile on the same screen monitor after inserting collimator (COL1). In both figures, the beam intensities in the core of the measured beam profile are saturated to emphasize the beam halo.</a:t>
            </a:r>
            <a:endParaRPr lang="ja-JP" altLang="en-US" sz="1200" dirty="0"/>
          </a:p>
        </p:txBody>
      </p:sp>
      <p:sp>
        <p:nvSpPr>
          <p:cNvPr id="30" name="テキスト ボックス 29">
            <a:extLst>
              <a:ext uri="{FF2B5EF4-FFF2-40B4-BE49-F238E27FC236}">
                <a16:creationId xmlns:a16="http://schemas.microsoft.com/office/drawing/2014/main" id="{46AAA7CC-C628-8B40-379D-886368FAE361}"/>
              </a:ext>
            </a:extLst>
          </p:cNvPr>
          <p:cNvSpPr txBox="1"/>
          <p:nvPr/>
        </p:nvSpPr>
        <p:spPr>
          <a:xfrm>
            <a:off x="10237422" y="3960916"/>
            <a:ext cx="1306556" cy="738664"/>
          </a:xfrm>
          <a:prstGeom prst="rect">
            <a:avLst/>
          </a:prstGeom>
          <a:noFill/>
        </p:spPr>
        <p:txBody>
          <a:bodyPr wrap="square" rtlCol="0">
            <a:spAutoFit/>
          </a:bodyPr>
          <a:lstStyle/>
          <a:p>
            <a:r>
              <a:rPr kumimoji="1" lang="en-US" altLang="ja-JP" sz="1400" dirty="0">
                <a:solidFill>
                  <a:srgbClr val="FFFF00"/>
                </a:solidFill>
              </a:rPr>
              <a:t>CAM8 after inserting collimator </a:t>
            </a:r>
            <a:endParaRPr kumimoji="1" lang="ja-JP" altLang="en-US" sz="1400" dirty="0">
              <a:solidFill>
                <a:srgbClr val="FFFF00"/>
              </a:solidFill>
            </a:endParaRPr>
          </a:p>
        </p:txBody>
      </p:sp>
      <p:sp>
        <p:nvSpPr>
          <p:cNvPr id="31" name="テキスト ボックス 30">
            <a:extLst>
              <a:ext uri="{FF2B5EF4-FFF2-40B4-BE49-F238E27FC236}">
                <a16:creationId xmlns:a16="http://schemas.microsoft.com/office/drawing/2014/main" id="{A2F55F89-BDDA-80D6-C810-67995A0C3A8D}"/>
              </a:ext>
            </a:extLst>
          </p:cNvPr>
          <p:cNvSpPr txBox="1"/>
          <p:nvPr/>
        </p:nvSpPr>
        <p:spPr>
          <a:xfrm>
            <a:off x="1476998" y="3960916"/>
            <a:ext cx="560346" cy="369332"/>
          </a:xfrm>
          <a:prstGeom prst="rect">
            <a:avLst/>
          </a:prstGeom>
          <a:noFill/>
        </p:spPr>
        <p:txBody>
          <a:bodyPr wrap="none" rtlCol="0">
            <a:spAutoFit/>
          </a:bodyPr>
          <a:lstStyle/>
          <a:p>
            <a:r>
              <a:rPr kumimoji="1" lang="en-US" altLang="ja-JP" dirty="0"/>
              <a:t>GPT</a:t>
            </a:r>
            <a:endParaRPr kumimoji="1" lang="ja-JP" altLang="en-US" dirty="0"/>
          </a:p>
        </p:txBody>
      </p:sp>
      <p:sp>
        <p:nvSpPr>
          <p:cNvPr id="32" name="テキスト ボックス 31">
            <a:extLst>
              <a:ext uri="{FF2B5EF4-FFF2-40B4-BE49-F238E27FC236}">
                <a16:creationId xmlns:a16="http://schemas.microsoft.com/office/drawing/2014/main" id="{A9577EFF-39C3-40FD-48F0-91A6783F3566}"/>
              </a:ext>
            </a:extLst>
          </p:cNvPr>
          <p:cNvSpPr txBox="1"/>
          <p:nvPr/>
        </p:nvSpPr>
        <p:spPr>
          <a:xfrm>
            <a:off x="2954235" y="3960916"/>
            <a:ext cx="880369" cy="369332"/>
          </a:xfrm>
          <a:prstGeom prst="rect">
            <a:avLst/>
          </a:prstGeom>
          <a:noFill/>
        </p:spPr>
        <p:txBody>
          <a:bodyPr wrap="none" rtlCol="0">
            <a:spAutoFit/>
          </a:bodyPr>
          <a:lstStyle/>
          <a:p>
            <a:r>
              <a:rPr kumimoji="1" lang="en-US" altLang="ja-JP" dirty="0"/>
              <a:t>elegant</a:t>
            </a:r>
            <a:endParaRPr kumimoji="1" lang="ja-JP" altLang="en-US" dirty="0"/>
          </a:p>
        </p:txBody>
      </p:sp>
      <p:sp>
        <p:nvSpPr>
          <p:cNvPr id="33" name="テキスト ボックス 32">
            <a:extLst>
              <a:ext uri="{FF2B5EF4-FFF2-40B4-BE49-F238E27FC236}">
                <a16:creationId xmlns:a16="http://schemas.microsoft.com/office/drawing/2014/main" id="{EB23219E-8670-04E9-B287-D373DAB64B37}"/>
              </a:ext>
            </a:extLst>
          </p:cNvPr>
          <p:cNvSpPr txBox="1"/>
          <p:nvPr/>
        </p:nvSpPr>
        <p:spPr>
          <a:xfrm>
            <a:off x="5402179" y="3442811"/>
            <a:ext cx="2638415" cy="369332"/>
          </a:xfrm>
          <a:prstGeom prst="rect">
            <a:avLst/>
          </a:prstGeom>
          <a:noFill/>
        </p:spPr>
        <p:txBody>
          <a:bodyPr wrap="none" rtlCol="0">
            <a:spAutoFit/>
          </a:bodyPr>
          <a:lstStyle/>
          <a:p>
            <a:r>
              <a:rPr kumimoji="1" lang="en-US" altLang="ja-JP" dirty="0"/>
              <a:t>Optimization of collimator</a:t>
            </a:r>
            <a:endParaRPr kumimoji="1" lang="ja-JP" altLang="en-US" dirty="0"/>
          </a:p>
        </p:txBody>
      </p:sp>
      <p:sp>
        <p:nvSpPr>
          <p:cNvPr id="34" name="テキスト ボックス 33">
            <a:extLst>
              <a:ext uri="{FF2B5EF4-FFF2-40B4-BE49-F238E27FC236}">
                <a16:creationId xmlns:a16="http://schemas.microsoft.com/office/drawing/2014/main" id="{60888ACD-334C-1702-EC33-1AA4D0EB8CDE}"/>
              </a:ext>
            </a:extLst>
          </p:cNvPr>
          <p:cNvSpPr txBox="1"/>
          <p:nvPr/>
        </p:nvSpPr>
        <p:spPr>
          <a:xfrm>
            <a:off x="80876" y="3442811"/>
            <a:ext cx="4443396" cy="369332"/>
          </a:xfrm>
          <a:prstGeom prst="rect">
            <a:avLst/>
          </a:prstGeom>
          <a:noFill/>
        </p:spPr>
        <p:txBody>
          <a:bodyPr wrap="none" rtlCol="0">
            <a:spAutoFit/>
          </a:bodyPr>
          <a:lstStyle/>
          <a:p>
            <a:r>
              <a:rPr kumimoji="1" lang="en-US" altLang="ja-JP" dirty="0"/>
              <a:t>Position of collimator and dispersion function</a:t>
            </a:r>
            <a:endParaRPr kumimoji="1" lang="ja-JP" altLang="en-US" dirty="0"/>
          </a:p>
        </p:txBody>
      </p:sp>
      <p:cxnSp>
        <p:nvCxnSpPr>
          <p:cNvPr id="36" name="直線矢印コネクタ 35">
            <a:extLst>
              <a:ext uri="{FF2B5EF4-FFF2-40B4-BE49-F238E27FC236}">
                <a16:creationId xmlns:a16="http://schemas.microsoft.com/office/drawing/2014/main" id="{6085B1EB-20C8-4526-A58A-C1164343E186}"/>
              </a:ext>
            </a:extLst>
          </p:cNvPr>
          <p:cNvCxnSpPr>
            <a:cxnSpLocks/>
          </p:cNvCxnSpPr>
          <p:nvPr/>
        </p:nvCxnSpPr>
        <p:spPr>
          <a:xfrm flipV="1">
            <a:off x="1451598" y="1168400"/>
            <a:ext cx="0" cy="1359353"/>
          </a:xfrm>
          <a:prstGeom prst="straightConnector1">
            <a:avLst/>
          </a:prstGeom>
          <a:ln>
            <a:solidFill>
              <a:schemeClr val="tx1"/>
            </a:solidFill>
            <a:headEnd type="none"/>
            <a:tailEnd type="triangle"/>
          </a:ln>
        </p:spPr>
        <p:style>
          <a:lnRef idx="3">
            <a:schemeClr val="accent2"/>
          </a:lnRef>
          <a:fillRef idx="0">
            <a:schemeClr val="accent2"/>
          </a:fillRef>
          <a:effectRef idx="2">
            <a:schemeClr val="accent2"/>
          </a:effectRef>
          <a:fontRef idx="minor">
            <a:schemeClr val="tx1"/>
          </a:fontRef>
        </p:style>
      </p:cxnSp>
      <p:sp>
        <p:nvSpPr>
          <p:cNvPr id="38" name="テキスト ボックス 37">
            <a:extLst>
              <a:ext uri="{FF2B5EF4-FFF2-40B4-BE49-F238E27FC236}">
                <a16:creationId xmlns:a16="http://schemas.microsoft.com/office/drawing/2014/main" id="{70468297-FE7B-3F88-6823-FDB959A7D76A}"/>
              </a:ext>
            </a:extLst>
          </p:cNvPr>
          <p:cNvSpPr txBox="1"/>
          <p:nvPr/>
        </p:nvSpPr>
        <p:spPr>
          <a:xfrm>
            <a:off x="533797" y="2504232"/>
            <a:ext cx="1105944" cy="276999"/>
          </a:xfrm>
          <a:prstGeom prst="rect">
            <a:avLst/>
          </a:prstGeom>
          <a:noFill/>
        </p:spPr>
        <p:txBody>
          <a:bodyPr wrap="none" rtlCol="0">
            <a:spAutoFit/>
          </a:bodyPr>
          <a:lstStyle/>
          <a:p>
            <a:r>
              <a:rPr kumimoji="1" lang="en-US" altLang="ja-JP" sz="1200" dirty="0"/>
              <a:t>CAM8 (screen)</a:t>
            </a:r>
            <a:endParaRPr kumimoji="1" lang="ja-JP" altLang="en-US" sz="1200" dirty="0"/>
          </a:p>
        </p:txBody>
      </p:sp>
      <p:cxnSp>
        <p:nvCxnSpPr>
          <p:cNvPr id="40" name="直線矢印コネクタ 39">
            <a:extLst>
              <a:ext uri="{FF2B5EF4-FFF2-40B4-BE49-F238E27FC236}">
                <a16:creationId xmlns:a16="http://schemas.microsoft.com/office/drawing/2014/main" id="{14FC4345-2B91-FF23-16DD-EA34C0843B19}"/>
              </a:ext>
            </a:extLst>
          </p:cNvPr>
          <p:cNvCxnSpPr>
            <a:stCxn id="38" idx="3"/>
          </p:cNvCxnSpPr>
          <p:nvPr/>
        </p:nvCxnSpPr>
        <p:spPr>
          <a:xfrm>
            <a:off x="1639741" y="2642732"/>
            <a:ext cx="1027259" cy="487818"/>
          </a:xfrm>
          <a:prstGeom prst="straightConnector1">
            <a:avLst/>
          </a:prstGeom>
          <a:ln>
            <a:solidFill>
              <a:schemeClr val="tx1"/>
            </a:solidFill>
            <a:headEnd type="none"/>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853397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2" descr="C:\Users\sakai\Desktop\high_power_test_13112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5156" y="3454400"/>
            <a:ext cx="4138613" cy="321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タイトル 1"/>
          <p:cNvSpPr>
            <a:spLocks noGrp="1"/>
          </p:cNvSpPr>
          <p:nvPr>
            <p:ph type="title" idx="4294967295"/>
          </p:nvPr>
        </p:nvSpPr>
        <p:spPr>
          <a:xfrm>
            <a:off x="1991544" y="1"/>
            <a:ext cx="8229600" cy="500195"/>
          </a:xfrm>
        </p:spPr>
        <p:txBody>
          <a:bodyPr/>
          <a:lstStyle/>
          <a:p>
            <a:r>
              <a:rPr lang="en-US" altLang="ja-JP" sz="2400" dirty="0"/>
              <a:t>Successful ~ 1mA CW beam operation with energy recovery </a:t>
            </a:r>
            <a:endParaRPr lang="ja-JP" altLang="en-US" sz="2400" dirty="0"/>
          </a:p>
        </p:txBody>
      </p:sp>
      <p:pic>
        <p:nvPicPr>
          <p:cNvPr id="3" name="図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0912" y="674695"/>
            <a:ext cx="6660232" cy="3432686"/>
          </a:xfrm>
          <a:prstGeom prst="rect">
            <a:avLst/>
          </a:prstGeom>
        </p:spPr>
      </p:pic>
      <p:cxnSp>
        <p:nvCxnSpPr>
          <p:cNvPr id="4" name="直線矢印コネクタ 3"/>
          <p:cNvCxnSpPr/>
          <p:nvPr/>
        </p:nvCxnSpPr>
        <p:spPr>
          <a:xfrm>
            <a:off x="7497636" y="2422458"/>
            <a:ext cx="792088" cy="70033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テキスト ボックス 4"/>
          <p:cNvSpPr txBox="1"/>
          <p:nvPr/>
        </p:nvSpPr>
        <p:spPr>
          <a:xfrm>
            <a:off x="6057476" y="2114681"/>
            <a:ext cx="2952328" cy="307777"/>
          </a:xfrm>
          <a:prstGeom prst="rect">
            <a:avLst/>
          </a:prstGeom>
          <a:noFill/>
          <a:ln>
            <a:solidFill>
              <a:srgbClr val="FF0000"/>
            </a:solidFill>
          </a:ln>
        </p:spPr>
        <p:txBody>
          <a:bodyPr wrap="square" rtlCol="0">
            <a:spAutoFit/>
          </a:bodyPr>
          <a:lstStyle/>
          <a:p>
            <a:r>
              <a:rPr kumimoji="1" lang="en-US" altLang="ja-JP" sz="1400" dirty="0" err="1"/>
              <a:t>Δptotal</a:t>
            </a:r>
            <a:r>
              <a:rPr kumimoji="1" lang="en-US" altLang="ja-JP" sz="1400" dirty="0"/>
              <a:t>=Δ(Pin1+Pin2-Pref1-Pref2)</a:t>
            </a:r>
            <a:endParaRPr lang="en-US" altLang="ja-JP" sz="1400" dirty="0"/>
          </a:p>
        </p:txBody>
      </p:sp>
      <p:sp>
        <p:nvSpPr>
          <p:cNvPr id="7" name="正方形/長方形 6"/>
          <p:cNvSpPr/>
          <p:nvPr/>
        </p:nvSpPr>
        <p:spPr>
          <a:xfrm>
            <a:off x="1719072" y="4121121"/>
            <a:ext cx="4288947" cy="1323439"/>
          </a:xfrm>
          <a:prstGeom prst="rect">
            <a:avLst/>
          </a:prstGeom>
        </p:spPr>
        <p:txBody>
          <a:bodyPr wrap="square">
            <a:spAutoFit/>
          </a:bodyPr>
          <a:lstStyle/>
          <a:p>
            <a:r>
              <a:rPr lang="en-US" altLang="ja-JP" sz="1600" dirty="0">
                <a:solidFill>
                  <a:srgbClr val="FF0000"/>
                </a:solidFill>
              </a:rPr>
              <a:t>red : </a:t>
            </a:r>
            <a:r>
              <a:rPr lang="en-US" altLang="ja-JP" sz="1600" dirty="0"/>
              <a:t>Difference between an input (Pin) and a reflected (</a:t>
            </a:r>
            <a:r>
              <a:rPr lang="en-US" altLang="ja-JP" sz="1600" dirty="0" err="1"/>
              <a:t>Pref</a:t>
            </a:r>
            <a:r>
              <a:rPr lang="en-US" altLang="ja-JP" sz="1600" dirty="0"/>
              <a:t>) power of the ML. </a:t>
            </a:r>
            <a:r>
              <a:rPr lang="en-US" altLang="ja-JP" sz="1600" dirty="0">
                <a:solidFill>
                  <a:srgbClr val="FF0000"/>
                </a:solidFill>
              </a:rPr>
              <a:t>Energy loss measured from the graph = 4 W. </a:t>
            </a:r>
            <a:r>
              <a:rPr lang="en-US" altLang="ja-JP" sz="1600" dirty="0"/>
              <a:t>(error +-4W)</a:t>
            </a:r>
          </a:p>
          <a:p>
            <a:r>
              <a:rPr lang="en-US" altLang="ja-JP" sz="1600" dirty="0"/>
              <a:t>Required power without recovery is :</a:t>
            </a:r>
          </a:p>
          <a:p>
            <a:r>
              <a:rPr lang="en-US" altLang="ja-JP" sz="1600" dirty="0"/>
              <a:t> 17.14 MV x 900 </a:t>
            </a:r>
            <a:r>
              <a:rPr lang="en-US" altLang="ja-JP" sz="1600" dirty="0" err="1"/>
              <a:t>uA</a:t>
            </a:r>
            <a:r>
              <a:rPr lang="en-US" altLang="ja-JP" sz="1600" dirty="0"/>
              <a:t> = </a:t>
            </a:r>
            <a:r>
              <a:rPr lang="en-US" altLang="ja-JP" sz="1600" dirty="0">
                <a:solidFill>
                  <a:srgbClr val="FF00FF"/>
                </a:solidFill>
              </a:rPr>
              <a:t>15.4 kW</a:t>
            </a:r>
          </a:p>
        </p:txBody>
      </p:sp>
      <p:sp>
        <p:nvSpPr>
          <p:cNvPr id="8" name="正方形/長方形 7"/>
          <p:cNvSpPr/>
          <p:nvPr/>
        </p:nvSpPr>
        <p:spPr>
          <a:xfrm>
            <a:off x="1538521" y="5730395"/>
            <a:ext cx="4924444" cy="338554"/>
          </a:xfrm>
          <a:prstGeom prst="rect">
            <a:avLst/>
          </a:prstGeom>
          <a:solidFill>
            <a:srgbClr val="FFFF00"/>
          </a:solidFill>
        </p:spPr>
        <p:txBody>
          <a:bodyPr wrap="square">
            <a:spAutoFit/>
          </a:bodyPr>
          <a:lstStyle/>
          <a:p>
            <a:r>
              <a:rPr lang="en-US" altLang="ja-JP" sz="1600" dirty="0">
                <a:sym typeface="Wingdings" panose="05000000000000000000" pitchFamily="2" charset="2"/>
              </a:rPr>
              <a:t>Energy Recovery is almost </a:t>
            </a:r>
            <a:r>
              <a:rPr lang="en-US" altLang="ja-JP" sz="1600" dirty="0">
                <a:solidFill>
                  <a:srgbClr val="FF0000"/>
                </a:solidFill>
                <a:sym typeface="Wingdings" panose="05000000000000000000" pitchFamily="2" charset="2"/>
              </a:rPr>
              <a:t>100.0% (error </a:t>
            </a:r>
            <a:r>
              <a:rPr lang="en-GB" altLang="ja-JP" sz="1600" dirty="0">
                <a:solidFill>
                  <a:srgbClr val="FF0000"/>
                </a:solidFill>
                <a:sym typeface="Wingdings" panose="05000000000000000000" pitchFamily="2" charset="2"/>
              </a:rPr>
              <a:t>+-</a:t>
            </a:r>
            <a:r>
              <a:rPr lang="en-GB" altLang="ja-JP" sz="1600" dirty="0">
                <a:solidFill>
                  <a:srgbClr val="FF0000"/>
                </a:solidFill>
              </a:rPr>
              <a:t>0.04%)  </a:t>
            </a:r>
            <a:endParaRPr lang="en-US" altLang="ja-JP" sz="1600" dirty="0">
              <a:solidFill>
                <a:srgbClr val="FF00FF"/>
              </a:solidFill>
            </a:endParaRPr>
          </a:p>
        </p:txBody>
      </p:sp>
      <p:sp>
        <p:nvSpPr>
          <p:cNvPr id="13" name="右矢印 12"/>
          <p:cNvSpPr/>
          <p:nvPr/>
        </p:nvSpPr>
        <p:spPr>
          <a:xfrm>
            <a:off x="9153820" y="2186689"/>
            <a:ext cx="504056" cy="235769"/>
          </a:xfrm>
          <a:prstGeom prst="rightArrow">
            <a:avLst/>
          </a:prstGeom>
          <a:noFill/>
          <a:ln w="31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テキスト ボックス 13"/>
          <p:cNvSpPr txBox="1"/>
          <p:nvPr/>
        </p:nvSpPr>
        <p:spPr>
          <a:xfrm>
            <a:off x="6201492" y="1440841"/>
            <a:ext cx="1836204" cy="307777"/>
          </a:xfrm>
          <a:prstGeom prst="rect">
            <a:avLst/>
          </a:prstGeom>
          <a:noFill/>
          <a:ln>
            <a:solidFill>
              <a:srgbClr val="3333FF"/>
            </a:solidFill>
          </a:ln>
        </p:spPr>
        <p:txBody>
          <a:bodyPr wrap="square" rtlCol="0">
            <a:spAutoFit/>
          </a:bodyPr>
          <a:lstStyle/>
          <a:p>
            <a:r>
              <a:rPr kumimoji="1" lang="en-US" altLang="ja-JP" sz="1400" dirty="0"/>
              <a:t>Beam current (CW)</a:t>
            </a:r>
            <a:endParaRPr lang="en-US" altLang="ja-JP" sz="1400" dirty="0"/>
          </a:p>
        </p:txBody>
      </p:sp>
      <p:sp>
        <p:nvSpPr>
          <p:cNvPr id="15" name="右矢印 14"/>
          <p:cNvSpPr/>
          <p:nvPr/>
        </p:nvSpPr>
        <p:spPr>
          <a:xfrm flipH="1">
            <a:off x="4222460" y="1440841"/>
            <a:ext cx="1835016" cy="299635"/>
          </a:xfrm>
          <a:prstGeom prst="rightArrow">
            <a:avLst/>
          </a:prstGeom>
          <a:noFill/>
          <a:ln w="6350">
            <a:solidFill>
              <a:srgbClr val="3333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7" name="直線矢印コネクタ 16"/>
          <p:cNvCxnSpPr/>
          <p:nvPr/>
        </p:nvCxnSpPr>
        <p:spPr>
          <a:xfrm flipH="1" flipV="1">
            <a:off x="6633540" y="1106569"/>
            <a:ext cx="144016" cy="307777"/>
          </a:xfrm>
          <a:prstGeom prst="straightConnector1">
            <a:avLst/>
          </a:prstGeom>
          <a:ln>
            <a:solidFill>
              <a:srgbClr val="3333FF"/>
            </a:solidFill>
            <a:tailEnd type="triangle"/>
          </a:ln>
        </p:spPr>
        <p:style>
          <a:lnRef idx="1">
            <a:schemeClr val="accent1"/>
          </a:lnRef>
          <a:fillRef idx="0">
            <a:schemeClr val="accent1"/>
          </a:fillRef>
          <a:effectRef idx="0">
            <a:schemeClr val="accent1"/>
          </a:effectRef>
          <a:fontRef idx="minor">
            <a:schemeClr val="tx1"/>
          </a:fontRef>
        </p:style>
      </p:cxnSp>
      <p:sp>
        <p:nvSpPr>
          <p:cNvPr id="19" name="テキスト ボックス 18"/>
          <p:cNvSpPr txBox="1"/>
          <p:nvPr/>
        </p:nvSpPr>
        <p:spPr>
          <a:xfrm>
            <a:off x="8395240" y="4529327"/>
            <a:ext cx="1157287" cy="646331"/>
          </a:xfrm>
          <a:prstGeom prst="rect">
            <a:avLst/>
          </a:prstGeom>
          <a:solidFill>
            <a:schemeClr val="accent5">
              <a:lumMod val="20000"/>
              <a:lumOff val="80000"/>
            </a:schemeClr>
          </a:solidFill>
          <a:ln w="28575">
            <a:solidFill>
              <a:schemeClr val="tx1"/>
            </a:solidFill>
          </a:ln>
        </p:spPr>
        <p:txBody>
          <a:bodyPr>
            <a:spAutoFit/>
          </a:bodyPr>
          <a:lstStyle/>
          <a:p>
            <a:pPr>
              <a:defRPr/>
            </a:pPr>
            <a:r>
              <a:rPr lang="ja-JP" altLang="en-US" sz="1200" dirty="0"/>
              <a:t>（</a:t>
            </a:r>
            <a:r>
              <a:rPr lang="en-US" altLang="ja-JP" sz="1200" dirty="0"/>
              <a:t>upper</a:t>
            </a:r>
            <a:r>
              <a:rPr lang="ja-JP" altLang="en-US" sz="1200" dirty="0"/>
              <a:t>） </a:t>
            </a:r>
            <a:r>
              <a:rPr lang="en-US" altLang="ja-JP" sz="1200" dirty="0"/>
              <a:t>ML1</a:t>
            </a:r>
          </a:p>
          <a:p>
            <a:pPr>
              <a:defRPr/>
            </a:pPr>
            <a:r>
              <a:rPr lang="en-US" altLang="ja-JP" sz="1200" dirty="0">
                <a:solidFill>
                  <a:srgbClr val="FF00FF"/>
                </a:solidFill>
              </a:rPr>
              <a:t>8.57MV</a:t>
            </a:r>
            <a:endParaRPr lang="ja-JP" altLang="en-US" sz="1200" dirty="0">
              <a:solidFill>
                <a:srgbClr val="FF00FF"/>
              </a:solidFill>
            </a:endParaRPr>
          </a:p>
        </p:txBody>
      </p:sp>
      <p:sp>
        <p:nvSpPr>
          <p:cNvPr id="20" name="テキスト ボックス 19"/>
          <p:cNvSpPr txBox="1"/>
          <p:nvPr/>
        </p:nvSpPr>
        <p:spPr>
          <a:xfrm>
            <a:off x="7351117" y="4571226"/>
            <a:ext cx="1008062" cy="646331"/>
          </a:xfrm>
          <a:prstGeom prst="rect">
            <a:avLst/>
          </a:prstGeom>
          <a:solidFill>
            <a:schemeClr val="accent5">
              <a:lumMod val="20000"/>
              <a:lumOff val="80000"/>
            </a:schemeClr>
          </a:solidFill>
          <a:ln w="28575">
            <a:solidFill>
              <a:schemeClr val="tx1"/>
            </a:solidFill>
          </a:ln>
        </p:spPr>
        <p:txBody>
          <a:bodyPr>
            <a:spAutoFit/>
          </a:bodyPr>
          <a:lstStyle/>
          <a:p>
            <a:pPr>
              <a:defRPr/>
            </a:pPr>
            <a:r>
              <a:rPr lang="ja-JP" altLang="en-US" sz="1200" dirty="0"/>
              <a:t>（</a:t>
            </a:r>
            <a:r>
              <a:rPr lang="en-US" altLang="ja-JP" sz="1200" dirty="0"/>
              <a:t>lower</a:t>
            </a:r>
            <a:r>
              <a:rPr lang="ja-JP" altLang="en-US" sz="1200" dirty="0"/>
              <a:t>）</a:t>
            </a:r>
            <a:r>
              <a:rPr lang="en-US" altLang="ja-JP" sz="1200" dirty="0"/>
              <a:t>ML2</a:t>
            </a:r>
          </a:p>
          <a:p>
            <a:pPr>
              <a:defRPr/>
            </a:pPr>
            <a:r>
              <a:rPr lang="en-US" altLang="ja-JP" sz="1200" dirty="0">
                <a:solidFill>
                  <a:srgbClr val="FF00FF"/>
                </a:solidFill>
              </a:rPr>
              <a:t>8.57MV</a:t>
            </a:r>
            <a:endParaRPr lang="ja-JP" altLang="en-US" sz="1200" dirty="0">
              <a:solidFill>
                <a:srgbClr val="FF00FF"/>
              </a:solidFill>
            </a:endParaRPr>
          </a:p>
        </p:txBody>
      </p:sp>
      <p:cxnSp>
        <p:nvCxnSpPr>
          <p:cNvPr id="21" name="直線矢印コネクタ 20"/>
          <p:cNvCxnSpPr>
            <a:stCxn id="20" idx="2"/>
          </p:cNvCxnSpPr>
          <p:nvPr/>
        </p:nvCxnSpPr>
        <p:spPr>
          <a:xfrm flipH="1">
            <a:off x="7829480" y="5217556"/>
            <a:ext cx="25668" cy="179944"/>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直線矢印コネクタ 21"/>
          <p:cNvCxnSpPr>
            <a:stCxn id="19" idx="2"/>
          </p:cNvCxnSpPr>
          <p:nvPr/>
        </p:nvCxnSpPr>
        <p:spPr>
          <a:xfrm flipH="1">
            <a:off x="8621645" y="5175658"/>
            <a:ext cx="352239" cy="221843"/>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3" name="直線矢印コネクタ 22"/>
          <p:cNvCxnSpPr/>
          <p:nvPr/>
        </p:nvCxnSpPr>
        <p:spPr>
          <a:xfrm flipH="1">
            <a:off x="9162981" y="5156200"/>
            <a:ext cx="36036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テキスト ボックス 18"/>
          <p:cNvSpPr txBox="1">
            <a:spLocks noChangeArrowheads="1"/>
          </p:cNvSpPr>
          <p:nvPr/>
        </p:nvSpPr>
        <p:spPr bwMode="auto">
          <a:xfrm>
            <a:off x="9826250" y="4839889"/>
            <a:ext cx="3905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800" dirty="0">
                <a:solidFill>
                  <a:srgbClr val="FF0000"/>
                </a:solidFill>
                <a:latin typeface="Arial" panose="020B0604020202020204" pitchFamily="34" charset="0"/>
              </a:rPr>
              <a:t>e-</a:t>
            </a:r>
            <a:endParaRPr lang="ja-JP" altLang="en-US" sz="1800" dirty="0">
              <a:solidFill>
                <a:srgbClr val="FF0000"/>
              </a:solidFill>
              <a:latin typeface="Arial" panose="020B0604020202020204" pitchFamily="34" charset="0"/>
            </a:endParaRPr>
          </a:p>
        </p:txBody>
      </p:sp>
      <p:cxnSp>
        <p:nvCxnSpPr>
          <p:cNvPr id="42" name="直線矢印コネクタ 41"/>
          <p:cNvCxnSpPr/>
          <p:nvPr/>
        </p:nvCxnSpPr>
        <p:spPr>
          <a:xfrm flipH="1">
            <a:off x="7030022" y="5482575"/>
            <a:ext cx="3275806" cy="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4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131123" y="5883590"/>
            <a:ext cx="1338266" cy="760614"/>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pic>
      <p:cxnSp>
        <p:nvCxnSpPr>
          <p:cNvPr id="45" name="直線矢印コネクタ 44"/>
          <p:cNvCxnSpPr/>
          <p:nvPr/>
        </p:nvCxnSpPr>
        <p:spPr>
          <a:xfrm flipH="1" flipV="1">
            <a:off x="8219439" y="5523751"/>
            <a:ext cx="5937" cy="545198"/>
          </a:xfrm>
          <a:prstGeom prst="straightConnector1">
            <a:avLst/>
          </a:prstGeom>
          <a:ln w="28575">
            <a:solidFill>
              <a:srgbClr val="3333FF"/>
            </a:solidFill>
            <a:tailEnd type="triangle"/>
          </a:ln>
        </p:spPr>
        <p:style>
          <a:lnRef idx="1">
            <a:schemeClr val="accent1"/>
          </a:lnRef>
          <a:fillRef idx="0">
            <a:schemeClr val="accent1"/>
          </a:fillRef>
          <a:effectRef idx="0">
            <a:schemeClr val="accent1"/>
          </a:effectRef>
          <a:fontRef idx="minor">
            <a:schemeClr val="tx1"/>
          </a:fontRef>
        </p:style>
      </p:cxnSp>
      <p:sp>
        <p:nvSpPr>
          <p:cNvPr id="46" name="テキスト ボックス 13"/>
          <p:cNvSpPr txBox="1">
            <a:spLocks noChangeArrowheads="1"/>
          </p:cNvSpPr>
          <p:nvPr/>
        </p:nvSpPr>
        <p:spPr bwMode="auto">
          <a:xfrm>
            <a:off x="8268830" y="5968000"/>
            <a:ext cx="517525" cy="368300"/>
          </a:xfrm>
          <a:prstGeom prst="rect">
            <a:avLst/>
          </a:prstGeom>
          <a:solidFill>
            <a:srgbClr val="FFCC00"/>
          </a:solidFill>
          <a:ln>
            <a:noFill/>
          </a:ln>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defTabSz="4572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defTabSz="4572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defTabSz="4572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defTabSz="4572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800" dirty="0">
                <a:latin typeface="Arial" panose="020B0604020202020204" pitchFamily="34" charset="0"/>
              </a:rPr>
              <a:t>Pin</a:t>
            </a:r>
            <a:endParaRPr lang="ja-JP" altLang="en-US" sz="1800" dirty="0">
              <a:latin typeface="Arial" panose="020B0604020202020204" pitchFamily="34" charset="0"/>
            </a:endParaRPr>
          </a:p>
        </p:txBody>
      </p:sp>
      <p:cxnSp>
        <p:nvCxnSpPr>
          <p:cNvPr id="47" name="直線矢印コネクタ 46"/>
          <p:cNvCxnSpPr/>
          <p:nvPr/>
        </p:nvCxnSpPr>
        <p:spPr>
          <a:xfrm flipH="1">
            <a:off x="8108881" y="5545016"/>
            <a:ext cx="14865" cy="543334"/>
          </a:xfrm>
          <a:prstGeom prst="straightConnector1">
            <a:avLst/>
          </a:prstGeom>
          <a:ln w="28575">
            <a:solidFill>
              <a:srgbClr val="3333FF"/>
            </a:solidFill>
            <a:tailEnd type="triangle"/>
          </a:ln>
        </p:spPr>
        <p:style>
          <a:lnRef idx="1">
            <a:schemeClr val="accent1"/>
          </a:lnRef>
          <a:fillRef idx="0">
            <a:schemeClr val="accent1"/>
          </a:fillRef>
          <a:effectRef idx="0">
            <a:schemeClr val="accent1"/>
          </a:effectRef>
          <a:fontRef idx="minor">
            <a:schemeClr val="tx1"/>
          </a:fontRef>
        </p:style>
      </p:cxnSp>
      <p:sp>
        <p:nvSpPr>
          <p:cNvPr id="48" name="テキスト ボックス 78"/>
          <p:cNvSpPr txBox="1">
            <a:spLocks noChangeArrowheads="1"/>
          </p:cNvSpPr>
          <p:nvPr/>
        </p:nvSpPr>
        <p:spPr bwMode="auto">
          <a:xfrm>
            <a:off x="7394827" y="5968000"/>
            <a:ext cx="609600" cy="368300"/>
          </a:xfrm>
          <a:prstGeom prst="rect">
            <a:avLst/>
          </a:prstGeom>
          <a:solidFill>
            <a:srgbClr val="CCECFF"/>
          </a:solidFill>
          <a:ln>
            <a:noFill/>
          </a:ln>
        </p:spPr>
        <p:txBody>
          <a:bodyPr wrap="non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defTabSz="4572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defTabSz="4572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defTabSz="4572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defTabSz="4572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r>
              <a:rPr lang="en-US" altLang="ja-JP" sz="1800" dirty="0" err="1">
                <a:latin typeface="Arial" panose="020B0604020202020204" pitchFamily="34" charset="0"/>
              </a:rPr>
              <a:t>Pref</a:t>
            </a:r>
            <a:endParaRPr lang="ja-JP" altLang="en-US" sz="1800" dirty="0">
              <a:latin typeface="Arial" panose="020B0604020202020204" pitchFamily="34" charset="0"/>
            </a:endParaRPr>
          </a:p>
        </p:txBody>
      </p:sp>
      <p:sp>
        <p:nvSpPr>
          <p:cNvPr id="49" name="右矢印 48"/>
          <p:cNvSpPr/>
          <p:nvPr/>
        </p:nvSpPr>
        <p:spPr>
          <a:xfrm rot="2610181">
            <a:off x="8761445" y="5623645"/>
            <a:ext cx="510381" cy="1745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テキスト ボックス 51"/>
          <p:cNvSpPr txBox="1"/>
          <p:nvPr/>
        </p:nvSpPr>
        <p:spPr>
          <a:xfrm>
            <a:off x="8359179" y="4005951"/>
            <a:ext cx="1156086" cy="369332"/>
          </a:xfrm>
          <a:prstGeom prst="rect">
            <a:avLst/>
          </a:prstGeom>
          <a:solidFill>
            <a:srgbClr val="FFFF00"/>
          </a:solidFill>
        </p:spPr>
        <p:txBody>
          <a:bodyPr wrap="none" rtlCol="0">
            <a:spAutoFit/>
          </a:bodyPr>
          <a:lstStyle/>
          <a:p>
            <a:r>
              <a:rPr kumimoji="1" lang="en-US" altLang="ja-JP" dirty="0"/>
              <a:t>Main </a:t>
            </a:r>
            <a:r>
              <a:rPr kumimoji="1" lang="en-US" altLang="ja-JP" dirty="0" err="1"/>
              <a:t>linac</a:t>
            </a:r>
            <a:endParaRPr kumimoji="1" lang="ja-JP" altLang="en-US" dirty="0"/>
          </a:p>
        </p:txBody>
      </p:sp>
      <p:sp>
        <p:nvSpPr>
          <p:cNvPr id="57" name="テキスト ボックス 56"/>
          <p:cNvSpPr txBox="1"/>
          <p:nvPr/>
        </p:nvSpPr>
        <p:spPr>
          <a:xfrm>
            <a:off x="1377464" y="610670"/>
            <a:ext cx="2054848" cy="2308324"/>
          </a:xfrm>
          <a:prstGeom prst="rect">
            <a:avLst/>
          </a:prstGeom>
          <a:solidFill>
            <a:srgbClr val="CCECFF"/>
          </a:solidFill>
        </p:spPr>
        <p:txBody>
          <a:bodyPr wrap="square" rtlCol="0">
            <a:spAutoFit/>
          </a:bodyPr>
          <a:lstStyle/>
          <a:p>
            <a:r>
              <a:rPr kumimoji="1" lang="en-US" altLang="ja-JP" dirty="0"/>
              <a:t>Change CW mode and increase the beam current :</a:t>
            </a:r>
          </a:p>
          <a:p>
            <a:r>
              <a:rPr lang="en-US" altLang="ja-JP" dirty="0"/>
              <a:t>Reach </a:t>
            </a:r>
            <a:r>
              <a:rPr lang="en-US" altLang="ja-JP" dirty="0">
                <a:solidFill>
                  <a:srgbClr val="FF0000"/>
                </a:solidFill>
              </a:rPr>
              <a:t>0.9 mA</a:t>
            </a:r>
            <a:r>
              <a:rPr lang="ja-JP" altLang="en-US" dirty="0">
                <a:solidFill>
                  <a:srgbClr val="FF0000"/>
                </a:solidFill>
              </a:rPr>
              <a:t> </a:t>
            </a:r>
            <a:r>
              <a:rPr lang="en-US" altLang="ja-JP" dirty="0"/>
              <a:t>after the 1mA approval from the government at 8</a:t>
            </a:r>
            <a:r>
              <a:rPr lang="en-US" altLang="ja-JP" baseline="30000" dirty="0"/>
              <a:t>th</a:t>
            </a:r>
            <a:r>
              <a:rPr lang="en-US" altLang="ja-JP" dirty="0"/>
              <a:t>/Mar/2016.</a:t>
            </a:r>
          </a:p>
        </p:txBody>
      </p:sp>
      <p:sp>
        <p:nvSpPr>
          <p:cNvPr id="58" name="下矢印 57"/>
          <p:cNvSpPr/>
          <p:nvPr/>
        </p:nvSpPr>
        <p:spPr>
          <a:xfrm>
            <a:off x="3748592" y="5477968"/>
            <a:ext cx="401041" cy="21602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9" name="正方形/長方形 58"/>
          <p:cNvSpPr/>
          <p:nvPr/>
        </p:nvSpPr>
        <p:spPr>
          <a:xfrm>
            <a:off x="2288399" y="6183305"/>
            <a:ext cx="3316151" cy="338554"/>
          </a:xfrm>
          <a:prstGeom prst="rect">
            <a:avLst/>
          </a:prstGeom>
        </p:spPr>
        <p:txBody>
          <a:bodyPr wrap="square">
            <a:spAutoFit/>
          </a:bodyPr>
          <a:lstStyle/>
          <a:p>
            <a:r>
              <a:rPr lang="en-US" altLang="ja-JP" sz="1600" dirty="0">
                <a:solidFill>
                  <a:srgbClr val="3333FF"/>
                </a:solidFill>
              </a:rPr>
              <a:t>Details will be explain in next page</a:t>
            </a:r>
            <a:endParaRPr lang="ja-JP" altLang="en-US" sz="1600" dirty="0">
              <a:solidFill>
                <a:srgbClr val="3333FF"/>
              </a:solidFill>
            </a:endParaRPr>
          </a:p>
        </p:txBody>
      </p:sp>
      <p:sp>
        <p:nvSpPr>
          <p:cNvPr id="16" name="テキスト ボックス 15">
            <a:extLst>
              <a:ext uri="{FF2B5EF4-FFF2-40B4-BE49-F238E27FC236}">
                <a16:creationId xmlns:a16="http://schemas.microsoft.com/office/drawing/2014/main" id="{74E54459-035F-D567-424B-0BD542C82001}"/>
              </a:ext>
            </a:extLst>
          </p:cNvPr>
          <p:cNvSpPr txBox="1"/>
          <p:nvPr/>
        </p:nvSpPr>
        <p:spPr>
          <a:xfrm>
            <a:off x="671516" y="6516171"/>
            <a:ext cx="6154152" cy="369332"/>
          </a:xfrm>
          <a:prstGeom prst="rect">
            <a:avLst/>
          </a:prstGeom>
          <a:solidFill>
            <a:schemeClr val="bg1"/>
          </a:solidFill>
        </p:spPr>
        <p:txBody>
          <a:bodyPr wrap="square">
            <a:spAutoFit/>
          </a:bodyPr>
          <a:lstStyle/>
          <a:p>
            <a:r>
              <a:rPr lang="da-DK" altLang="ja-JP" i="1" dirty="0"/>
              <a:t>H. Sakai, et al., Phys. Rev. Accel. Beams 28, 091603 (2025)</a:t>
            </a:r>
            <a:endParaRPr lang="ja-JP" altLang="en-US" i="1" dirty="0"/>
          </a:p>
        </p:txBody>
      </p:sp>
    </p:spTree>
    <p:extLst>
      <p:ext uri="{BB962C8B-B14F-4D97-AF65-F5344CB8AC3E}">
        <p14:creationId xmlns:p14="http://schemas.microsoft.com/office/powerpoint/2010/main" val="3656789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09AEDC46-2F38-9076-8275-FFFBE6B13F74}"/>
              </a:ext>
            </a:extLst>
          </p:cNvPr>
          <p:cNvSpPr>
            <a:spLocks noGrp="1"/>
          </p:cNvSpPr>
          <p:nvPr>
            <p:ph type="sldNum" sz="quarter" idx="4"/>
          </p:nvPr>
        </p:nvSpPr>
        <p:spPr>
          <a:xfrm>
            <a:off x="11622668" y="6359130"/>
            <a:ext cx="604520" cy="365125"/>
          </a:xfrm>
        </p:spPr>
        <p:txBody>
          <a:bodyPr/>
          <a:lstStyle/>
          <a:p>
            <a:pPr algn="r"/>
            <a:fld id="{48F63A3B-78C7-47BE-AE5E-E10140E04643}" type="slidenum">
              <a:rPr lang="en-US" smtClean="0"/>
              <a:pPr algn="r"/>
              <a:t>15</a:t>
            </a:fld>
            <a:endParaRPr lang="en-US" dirty="0"/>
          </a:p>
        </p:txBody>
      </p:sp>
      <p:pic>
        <p:nvPicPr>
          <p:cNvPr id="4" name="図 3">
            <a:extLst>
              <a:ext uri="{FF2B5EF4-FFF2-40B4-BE49-F238E27FC236}">
                <a16:creationId xmlns:a16="http://schemas.microsoft.com/office/drawing/2014/main" id="{93207F81-98B4-5670-636B-154ACCC02A5C}"/>
              </a:ext>
            </a:extLst>
          </p:cNvPr>
          <p:cNvPicPr>
            <a:picLocks noChangeAspect="1"/>
          </p:cNvPicPr>
          <p:nvPr/>
        </p:nvPicPr>
        <p:blipFill>
          <a:blip r:embed="rId2"/>
          <a:stretch>
            <a:fillRect/>
          </a:stretch>
        </p:blipFill>
        <p:spPr>
          <a:xfrm>
            <a:off x="851136" y="681191"/>
            <a:ext cx="5829064" cy="474679"/>
          </a:xfrm>
          <a:prstGeom prst="rect">
            <a:avLst/>
          </a:prstGeom>
        </p:spPr>
      </p:pic>
      <p:pic>
        <p:nvPicPr>
          <p:cNvPr id="10" name="図 9">
            <a:extLst>
              <a:ext uri="{FF2B5EF4-FFF2-40B4-BE49-F238E27FC236}">
                <a16:creationId xmlns:a16="http://schemas.microsoft.com/office/drawing/2014/main" id="{49B8C8A6-775D-4C3C-8F65-F7ED7597CDDF}"/>
              </a:ext>
            </a:extLst>
          </p:cNvPr>
          <p:cNvPicPr>
            <a:picLocks noChangeAspect="1"/>
          </p:cNvPicPr>
          <p:nvPr/>
        </p:nvPicPr>
        <p:blipFill>
          <a:blip r:embed="rId3"/>
          <a:stretch>
            <a:fillRect/>
          </a:stretch>
        </p:blipFill>
        <p:spPr>
          <a:xfrm>
            <a:off x="8191321" y="770775"/>
            <a:ext cx="4394200" cy="4394200"/>
          </a:xfrm>
          <a:prstGeom prst="rect">
            <a:avLst/>
          </a:prstGeom>
        </p:spPr>
      </p:pic>
      <p:sp>
        <p:nvSpPr>
          <p:cNvPr id="12" name="テキスト ボックス 11">
            <a:extLst>
              <a:ext uri="{FF2B5EF4-FFF2-40B4-BE49-F238E27FC236}">
                <a16:creationId xmlns:a16="http://schemas.microsoft.com/office/drawing/2014/main" id="{DDF3C304-98A8-24F7-4BFA-DE4427C59B1B}"/>
              </a:ext>
            </a:extLst>
          </p:cNvPr>
          <p:cNvSpPr txBox="1"/>
          <p:nvPr/>
        </p:nvSpPr>
        <p:spPr>
          <a:xfrm>
            <a:off x="9191384" y="5007939"/>
            <a:ext cx="2784537" cy="1754326"/>
          </a:xfrm>
          <a:prstGeom prst="rect">
            <a:avLst/>
          </a:prstGeom>
          <a:noFill/>
        </p:spPr>
        <p:txBody>
          <a:bodyPr wrap="square">
            <a:spAutoFit/>
          </a:bodyPr>
          <a:lstStyle/>
          <a:p>
            <a:r>
              <a:rPr lang="en-US" altLang="ja-JP" sz="1200" dirty="0"/>
              <a:t>FIG 11. Power variation (Pin-Pref)  (Run1) with respect to the beam current. The horizontal axis shows the beam current(I). The vertical axis shows the variation of Pin-Pref from the zero-beam current. The </a:t>
            </a:r>
            <a:r>
              <a:rPr lang="en-US" altLang="ja-JP" sz="1200" dirty="0" err="1"/>
              <a:t>Pin,cav-Pref,cav</a:t>
            </a:r>
            <a:r>
              <a:rPr lang="en-US" altLang="ja-JP" sz="1200" dirty="0"/>
              <a:t> variations in each cavity (ML1 and ML2) are shown in red and blue, respectively. The Pin-Pref variation for the sum of ML1 and ML2 is shown in green.</a:t>
            </a:r>
            <a:endParaRPr lang="ja-JP" altLang="en-US" sz="1200" dirty="0"/>
          </a:p>
        </p:txBody>
      </p:sp>
      <p:sp>
        <p:nvSpPr>
          <p:cNvPr id="6" name="テキスト ボックス 5">
            <a:extLst>
              <a:ext uri="{FF2B5EF4-FFF2-40B4-BE49-F238E27FC236}">
                <a16:creationId xmlns:a16="http://schemas.microsoft.com/office/drawing/2014/main" id="{F7EB15D6-3BE0-9B36-FDD1-D938FD77F1CD}"/>
              </a:ext>
            </a:extLst>
          </p:cNvPr>
          <p:cNvSpPr txBox="1"/>
          <p:nvPr/>
        </p:nvSpPr>
        <p:spPr>
          <a:xfrm>
            <a:off x="851136" y="1218386"/>
            <a:ext cx="5829064" cy="1200329"/>
          </a:xfrm>
          <a:prstGeom prst="rect">
            <a:avLst/>
          </a:prstGeom>
          <a:noFill/>
        </p:spPr>
        <p:txBody>
          <a:bodyPr wrap="square">
            <a:spAutoFit/>
          </a:bodyPr>
          <a:lstStyle/>
          <a:p>
            <a:r>
              <a:rPr lang="en-US" altLang="ja-JP" dirty="0"/>
              <a:t>where the beam power is expressed as </a:t>
            </a:r>
            <a:r>
              <a:rPr lang="en-US" altLang="ja-JP" dirty="0" err="1"/>
              <a:t>Prf,acc</a:t>
            </a:r>
            <a:r>
              <a:rPr lang="en-US" altLang="ja-JP" dirty="0"/>
              <a:t> = (Vc1+Vc2)x I, with the ML1 cavity voltage (Vc1), ML2 cavity (Vc2), and Pin (Pref) expressed as the sum of the </a:t>
            </a:r>
            <a:r>
              <a:rPr lang="en-US" altLang="ja-JP" dirty="0" err="1"/>
              <a:t>Pin,cav</a:t>
            </a:r>
            <a:r>
              <a:rPr lang="en-US" altLang="ja-JP" dirty="0"/>
              <a:t> (</a:t>
            </a:r>
            <a:r>
              <a:rPr lang="en-US" altLang="ja-JP" dirty="0" err="1"/>
              <a:t>Pref,cav</a:t>
            </a:r>
            <a:r>
              <a:rPr lang="en-US" altLang="ja-JP" dirty="0"/>
              <a:t>) of the ML1 and ML2 cavities, respectively.</a:t>
            </a:r>
            <a:endParaRPr lang="ja-JP" altLang="en-US" dirty="0"/>
          </a:p>
        </p:txBody>
      </p:sp>
      <p:sp>
        <p:nvSpPr>
          <p:cNvPr id="13" name="テキスト ボックス 12">
            <a:extLst>
              <a:ext uri="{FF2B5EF4-FFF2-40B4-BE49-F238E27FC236}">
                <a16:creationId xmlns:a16="http://schemas.microsoft.com/office/drawing/2014/main" id="{9182BCD7-1660-B580-40A7-9C99DA30C905}"/>
              </a:ext>
            </a:extLst>
          </p:cNvPr>
          <p:cNvSpPr txBox="1"/>
          <p:nvPr/>
        </p:nvSpPr>
        <p:spPr>
          <a:xfrm>
            <a:off x="139879" y="25791"/>
            <a:ext cx="8637365" cy="461665"/>
          </a:xfrm>
          <a:prstGeom prst="rect">
            <a:avLst/>
          </a:prstGeom>
          <a:noFill/>
        </p:spPr>
        <p:txBody>
          <a:bodyPr wrap="none" rtlCol="0">
            <a:spAutoFit/>
          </a:bodyPr>
          <a:lstStyle/>
          <a:p>
            <a:r>
              <a:rPr kumimoji="1" lang="en-US" altLang="ja-JP" sz="2400" dirty="0"/>
              <a:t>Summary of parameters of Energy recovery of 1mA in </a:t>
            </a:r>
            <a:r>
              <a:rPr kumimoji="1" lang="en-US" altLang="ja-JP" sz="2400" dirty="0" err="1"/>
              <a:t>cERL</a:t>
            </a:r>
            <a:r>
              <a:rPr kumimoji="1" lang="en-US" altLang="ja-JP" sz="2400" dirty="0"/>
              <a:t> on 3 run</a:t>
            </a:r>
            <a:endParaRPr kumimoji="1" lang="ja-JP" altLang="en-US" sz="2400" dirty="0"/>
          </a:p>
        </p:txBody>
      </p:sp>
      <p:pic>
        <p:nvPicPr>
          <p:cNvPr id="15" name="図 14">
            <a:extLst>
              <a:ext uri="{FF2B5EF4-FFF2-40B4-BE49-F238E27FC236}">
                <a16:creationId xmlns:a16="http://schemas.microsoft.com/office/drawing/2014/main" id="{349CB679-15B7-343D-F8BE-6AFB9210F4E7}"/>
              </a:ext>
            </a:extLst>
          </p:cNvPr>
          <p:cNvPicPr>
            <a:picLocks noChangeAspect="1"/>
          </p:cNvPicPr>
          <p:nvPr/>
        </p:nvPicPr>
        <p:blipFill>
          <a:blip r:embed="rId4"/>
          <a:stretch>
            <a:fillRect/>
          </a:stretch>
        </p:blipFill>
        <p:spPr>
          <a:xfrm>
            <a:off x="35852" y="3429000"/>
            <a:ext cx="3784131" cy="2558170"/>
          </a:xfrm>
          <a:prstGeom prst="rect">
            <a:avLst/>
          </a:prstGeom>
        </p:spPr>
      </p:pic>
      <p:pic>
        <p:nvPicPr>
          <p:cNvPr id="17" name="図 16">
            <a:extLst>
              <a:ext uri="{FF2B5EF4-FFF2-40B4-BE49-F238E27FC236}">
                <a16:creationId xmlns:a16="http://schemas.microsoft.com/office/drawing/2014/main" id="{911B59AC-800C-F221-7694-35F814B3B8AF}"/>
              </a:ext>
            </a:extLst>
          </p:cNvPr>
          <p:cNvPicPr>
            <a:picLocks noChangeAspect="1"/>
          </p:cNvPicPr>
          <p:nvPr/>
        </p:nvPicPr>
        <p:blipFill>
          <a:blip r:embed="rId5"/>
          <a:stretch>
            <a:fillRect/>
          </a:stretch>
        </p:blipFill>
        <p:spPr>
          <a:xfrm>
            <a:off x="4083478" y="2481231"/>
            <a:ext cx="4212161" cy="1975015"/>
          </a:xfrm>
          <a:prstGeom prst="rect">
            <a:avLst/>
          </a:prstGeom>
        </p:spPr>
      </p:pic>
      <p:pic>
        <p:nvPicPr>
          <p:cNvPr id="19" name="図 18">
            <a:extLst>
              <a:ext uri="{FF2B5EF4-FFF2-40B4-BE49-F238E27FC236}">
                <a16:creationId xmlns:a16="http://schemas.microsoft.com/office/drawing/2014/main" id="{53183F85-D2BE-1106-6071-2F68FB24189C}"/>
              </a:ext>
            </a:extLst>
          </p:cNvPr>
          <p:cNvPicPr>
            <a:picLocks noChangeAspect="1"/>
          </p:cNvPicPr>
          <p:nvPr/>
        </p:nvPicPr>
        <p:blipFill>
          <a:blip r:embed="rId6"/>
          <a:stretch>
            <a:fillRect/>
          </a:stretch>
        </p:blipFill>
        <p:spPr>
          <a:xfrm>
            <a:off x="3924300" y="4631224"/>
            <a:ext cx="4876800" cy="1807875"/>
          </a:xfrm>
          <a:prstGeom prst="rect">
            <a:avLst/>
          </a:prstGeom>
          <a:ln>
            <a:solidFill>
              <a:srgbClr val="FF0000"/>
            </a:solidFill>
          </a:ln>
        </p:spPr>
      </p:pic>
      <p:sp>
        <p:nvSpPr>
          <p:cNvPr id="20" name="テキスト ボックス 19">
            <a:extLst>
              <a:ext uri="{FF2B5EF4-FFF2-40B4-BE49-F238E27FC236}">
                <a16:creationId xmlns:a16="http://schemas.microsoft.com/office/drawing/2014/main" id="{5E6244DA-EF96-E886-A488-F251D99FD26E}"/>
              </a:ext>
            </a:extLst>
          </p:cNvPr>
          <p:cNvSpPr txBox="1"/>
          <p:nvPr/>
        </p:nvSpPr>
        <p:spPr>
          <a:xfrm>
            <a:off x="6786383" y="733864"/>
            <a:ext cx="1156086" cy="369332"/>
          </a:xfrm>
          <a:prstGeom prst="rect">
            <a:avLst/>
          </a:prstGeom>
          <a:noFill/>
        </p:spPr>
        <p:txBody>
          <a:bodyPr wrap="none" rtlCol="0">
            <a:spAutoFit/>
          </a:bodyPr>
          <a:lstStyle/>
          <a:p>
            <a:r>
              <a:rPr kumimoji="1" lang="en-US" altLang="ja-JP" dirty="0"/>
              <a:t>Main linac</a:t>
            </a:r>
            <a:endParaRPr kumimoji="1" lang="ja-JP" altLang="en-US" dirty="0"/>
          </a:p>
        </p:txBody>
      </p:sp>
      <p:sp>
        <p:nvSpPr>
          <p:cNvPr id="22" name="テキスト ボックス 21">
            <a:extLst>
              <a:ext uri="{FF2B5EF4-FFF2-40B4-BE49-F238E27FC236}">
                <a16:creationId xmlns:a16="http://schemas.microsoft.com/office/drawing/2014/main" id="{85E2F245-6F3D-932C-0114-10E4D05DD52B}"/>
              </a:ext>
            </a:extLst>
          </p:cNvPr>
          <p:cNvSpPr txBox="1"/>
          <p:nvPr/>
        </p:nvSpPr>
        <p:spPr>
          <a:xfrm>
            <a:off x="8801100" y="802887"/>
            <a:ext cx="3446341" cy="830997"/>
          </a:xfrm>
          <a:prstGeom prst="rect">
            <a:avLst/>
          </a:prstGeom>
          <a:noFill/>
        </p:spPr>
        <p:txBody>
          <a:bodyPr wrap="square">
            <a:spAutoFit/>
          </a:bodyPr>
          <a:lstStyle/>
          <a:p>
            <a:r>
              <a:rPr lang="en-US" altLang="ja-JP" sz="1200" dirty="0"/>
              <a:t>Due to the low-energy beam acceleration of the 2.9 MeV injection beam and deceleration of the 2.9 MeV beam to the damp, phase slip occurred despite maintaining a 100% energy recovery condition.</a:t>
            </a:r>
            <a:endParaRPr lang="ja-JP" altLang="en-US" sz="1200" dirty="0"/>
          </a:p>
        </p:txBody>
      </p:sp>
      <p:sp>
        <p:nvSpPr>
          <p:cNvPr id="23" name="テキスト ボックス 22">
            <a:extLst>
              <a:ext uri="{FF2B5EF4-FFF2-40B4-BE49-F238E27FC236}">
                <a16:creationId xmlns:a16="http://schemas.microsoft.com/office/drawing/2014/main" id="{F99C2032-4161-7C95-CD57-1DC9BFFC4F4A}"/>
              </a:ext>
            </a:extLst>
          </p:cNvPr>
          <p:cNvSpPr txBox="1"/>
          <p:nvPr/>
        </p:nvSpPr>
        <p:spPr>
          <a:xfrm>
            <a:off x="300181" y="6115934"/>
            <a:ext cx="3372852" cy="646331"/>
          </a:xfrm>
          <a:prstGeom prst="rect">
            <a:avLst/>
          </a:prstGeom>
          <a:solidFill>
            <a:schemeClr val="bg1"/>
          </a:solidFill>
        </p:spPr>
        <p:txBody>
          <a:bodyPr wrap="square">
            <a:spAutoFit/>
          </a:bodyPr>
          <a:lstStyle/>
          <a:p>
            <a:r>
              <a:rPr lang="da-DK" altLang="ja-JP" i="1" dirty="0"/>
              <a:t>H. Sakai, et al., Phys. Rev. Accel. Beams 28, 091603 (2025)</a:t>
            </a:r>
            <a:endParaRPr lang="ja-JP" altLang="en-US" i="1" dirty="0"/>
          </a:p>
        </p:txBody>
      </p:sp>
      <p:sp>
        <p:nvSpPr>
          <p:cNvPr id="24" name="テキスト ボックス 23">
            <a:extLst>
              <a:ext uri="{FF2B5EF4-FFF2-40B4-BE49-F238E27FC236}">
                <a16:creationId xmlns:a16="http://schemas.microsoft.com/office/drawing/2014/main" id="{3DB9E89D-17CA-49CF-0A80-0DFB52CD539C}"/>
              </a:ext>
            </a:extLst>
          </p:cNvPr>
          <p:cNvSpPr txBox="1"/>
          <p:nvPr/>
        </p:nvSpPr>
        <p:spPr>
          <a:xfrm>
            <a:off x="193841" y="2653905"/>
            <a:ext cx="3730460" cy="646331"/>
          </a:xfrm>
          <a:prstGeom prst="rect">
            <a:avLst/>
          </a:prstGeom>
          <a:noFill/>
        </p:spPr>
        <p:txBody>
          <a:bodyPr wrap="square" rtlCol="0">
            <a:spAutoFit/>
          </a:bodyPr>
          <a:lstStyle/>
          <a:p>
            <a:r>
              <a:rPr kumimoji="1" lang="en-US" altLang="ja-JP" dirty="0"/>
              <a:t>We tried three times 1mA operation as follows (2016-2018)</a:t>
            </a:r>
            <a:endParaRPr kumimoji="1" lang="ja-JP" altLang="en-US" dirty="0"/>
          </a:p>
        </p:txBody>
      </p:sp>
    </p:spTree>
    <p:extLst>
      <p:ext uri="{BB962C8B-B14F-4D97-AF65-F5344CB8AC3E}">
        <p14:creationId xmlns:p14="http://schemas.microsoft.com/office/powerpoint/2010/main" val="3745146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図 13">
            <a:extLst>
              <a:ext uri="{FF2B5EF4-FFF2-40B4-BE49-F238E27FC236}">
                <a16:creationId xmlns:a16="http://schemas.microsoft.com/office/drawing/2014/main" id="{C12D1641-B121-492F-95B7-5A09930A385F}"/>
              </a:ext>
            </a:extLst>
          </p:cNvPr>
          <p:cNvPicPr>
            <a:picLocks noChangeAspect="1"/>
          </p:cNvPicPr>
          <p:nvPr/>
        </p:nvPicPr>
        <p:blipFill>
          <a:blip r:embed="rId2"/>
          <a:stretch>
            <a:fillRect/>
          </a:stretch>
        </p:blipFill>
        <p:spPr>
          <a:xfrm>
            <a:off x="2523861" y="851170"/>
            <a:ext cx="5550940" cy="1071906"/>
          </a:xfrm>
          <a:prstGeom prst="rect">
            <a:avLst/>
          </a:prstGeom>
        </p:spPr>
      </p:pic>
      <p:sp>
        <p:nvSpPr>
          <p:cNvPr id="2" name="スライド番号プレースホルダー 1">
            <a:extLst>
              <a:ext uri="{FF2B5EF4-FFF2-40B4-BE49-F238E27FC236}">
                <a16:creationId xmlns:a16="http://schemas.microsoft.com/office/drawing/2014/main" id="{947E04DC-FC2E-00A6-1523-96267C2C7C3D}"/>
              </a:ext>
            </a:extLst>
          </p:cNvPr>
          <p:cNvSpPr>
            <a:spLocks noGrp="1"/>
          </p:cNvSpPr>
          <p:nvPr>
            <p:ph type="sldNum" sz="quarter" idx="4"/>
          </p:nvPr>
        </p:nvSpPr>
        <p:spPr/>
        <p:txBody>
          <a:bodyPr/>
          <a:lstStyle/>
          <a:p>
            <a:pPr algn="r"/>
            <a:fld id="{48F63A3B-78C7-47BE-AE5E-E10140E04643}" type="slidenum">
              <a:rPr lang="en-US" smtClean="0"/>
              <a:pPr algn="r"/>
              <a:t>16</a:t>
            </a:fld>
            <a:endParaRPr lang="en-US" dirty="0"/>
          </a:p>
        </p:txBody>
      </p:sp>
      <p:sp>
        <p:nvSpPr>
          <p:cNvPr id="3" name="テキスト ボックス 2">
            <a:extLst>
              <a:ext uri="{FF2B5EF4-FFF2-40B4-BE49-F238E27FC236}">
                <a16:creationId xmlns:a16="http://schemas.microsoft.com/office/drawing/2014/main" id="{EEEE8FDD-528A-8625-9132-45A78E9572D7}"/>
              </a:ext>
            </a:extLst>
          </p:cNvPr>
          <p:cNvSpPr txBox="1"/>
          <p:nvPr/>
        </p:nvSpPr>
        <p:spPr>
          <a:xfrm>
            <a:off x="1455963" y="170472"/>
            <a:ext cx="9499780" cy="461665"/>
          </a:xfrm>
          <a:prstGeom prst="rect">
            <a:avLst/>
          </a:prstGeom>
          <a:solidFill>
            <a:schemeClr val="bg1"/>
          </a:solidFill>
        </p:spPr>
        <p:txBody>
          <a:bodyPr wrap="none" rtlCol="0">
            <a:spAutoFit/>
          </a:bodyPr>
          <a:lstStyle/>
          <a:p>
            <a:r>
              <a:rPr kumimoji="1" lang="en-US" altLang="ja-JP" sz="2400" dirty="0"/>
              <a:t>Discussion about beam loss with measured radiation under 1mA operation</a:t>
            </a:r>
            <a:endParaRPr kumimoji="1" lang="ja-JP" altLang="en-US" sz="2400" dirty="0"/>
          </a:p>
        </p:txBody>
      </p:sp>
      <p:pic>
        <p:nvPicPr>
          <p:cNvPr id="5" name="図 4">
            <a:extLst>
              <a:ext uri="{FF2B5EF4-FFF2-40B4-BE49-F238E27FC236}">
                <a16:creationId xmlns:a16="http://schemas.microsoft.com/office/drawing/2014/main" id="{15EF8AEA-1D2D-D118-2CC5-F7A9B9EDB9C6}"/>
              </a:ext>
            </a:extLst>
          </p:cNvPr>
          <p:cNvPicPr>
            <a:picLocks noChangeAspect="1"/>
          </p:cNvPicPr>
          <p:nvPr/>
        </p:nvPicPr>
        <p:blipFill>
          <a:blip r:embed="rId3"/>
          <a:stretch>
            <a:fillRect/>
          </a:stretch>
        </p:blipFill>
        <p:spPr>
          <a:xfrm>
            <a:off x="1" y="1926092"/>
            <a:ext cx="4636399" cy="2149876"/>
          </a:xfrm>
          <a:prstGeom prst="rect">
            <a:avLst/>
          </a:prstGeom>
        </p:spPr>
      </p:pic>
      <p:pic>
        <p:nvPicPr>
          <p:cNvPr id="8" name="図 7">
            <a:extLst>
              <a:ext uri="{FF2B5EF4-FFF2-40B4-BE49-F238E27FC236}">
                <a16:creationId xmlns:a16="http://schemas.microsoft.com/office/drawing/2014/main" id="{2CC2A7A9-4663-10E1-DB57-1CA1920CB0E8}"/>
              </a:ext>
            </a:extLst>
          </p:cNvPr>
          <p:cNvPicPr>
            <a:picLocks noChangeAspect="1"/>
          </p:cNvPicPr>
          <p:nvPr/>
        </p:nvPicPr>
        <p:blipFill>
          <a:blip r:embed="rId4"/>
          <a:stretch>
            <a:fillRect/>
          </a:stretch>
        </p:blipFill>
        <p:spPr>
          <a:xfrm>
            <a:off x="7985543" y="867480"/>
            <a:ext cx="3685421" cy="5123039"/>
          </a:xfrm>
          <a:prstGeom prst="rect">
            <a:avLst/>
          </a:prstGeom>
        </p:spPr>
      </p:pic>
      <p:pic>
        <p:nvPicPr>
          <p:cNvPr id="10" name="図 9">
            <a:extLst>
              <a:ext uri="{FF2B5EF4-FFF2-40B4-BE49-F238E27FC236}">
                <a16:creationId xmlns:a16="http://schemas.microsoft.com/office/drawing/2014/main" id="{4487E6C3-3697-D6B3-25E9-C1ECF87DAEF7}"/>
              </a:ext>
            </a:extLst>
          </p:cNvPr>
          <p:cNvPicPr>
            <a:picLocks noChangeAspect="1"/>
          </p:cNvPicPr>
          <p:nvPr/>
        </p:nvPicPr>
        <p:blipFill>
          <a:blip r:embed="rId5"/>
          <a:stretch>
            <a:fillRect/>
          </a:stretch>
        </p:blipFill>
        <p:spPr>
          <a:xfrm>
            <a:off x="4585749" y="1720907"/>
            <a:ext cx="3597239" cy="2355061"/>
          </a:xfrm>
          <a:prstGeom prst="rect">
            <a:avLst/>
          </a:prstGeom>
        </p:spPr>
      </p:pic>
      <p:sp>
        <p:nvSpPr>
          <p:cNvPr id="11" name="テキスト ボックス 10">
            <a:extLst>
              <a:ext uri="{FF2B5EF4-FFF2-40B4-BE49-F238E27FC236}">
                <a16:creationId xmlns:a16="http://schemas.microsoft.com/office/drawing/2014/main" id="{CD1E431C-4CE9-3E11-B50B-DD5318196A92}"/>
              </a:ext>
            </a:extLst>
          </p:cNvPr>
          <p:cNvSpPr txBox="1"/>
          <p:nvPr/>
        </p:nvSpPr>
        <p:spPr>
          <a:xfrm>
            <a:off x="9244054" y="533112"/>
            <a:ext cx="1168397" cy="369332"/>
          </a:xfrm>
          <a:prstGeom prst="rect">
            <a:avLst/>
          </a:prstGeom>
          <a:solidFill>
            <a:schemeClr val="bg1"/>
          </a:solidFill>
        </p:spPr>
        <p:txBody>
          <a:bodyPr wrap="none" rtlCol="0">
            <a:spAutoFit/>
          </a:bodyPr>
          <a:lstStyle/>
          <a:p>
            <a:r>
              <a:rPr kumimoji="1" lang="en-US" altLang="ja-JP" dirty="0"/>
              <a:t>simulation</a:t>
            </a:r>
            <a:endParaRPr kumimoji="1" lang="ja-JP" altLang="en-US" dirty="0"/>
          </a:p>
        </p:txBody>
      </p:sp>
      <p:sp>
        <p:nvSpPr>
          <p:cNvPr id="12" name="テキスト ボックス 11">
            <a:extLst>
              <a:ext uri="{FF2B5EF4-FFF2-40B4-BE49-F238E27FC236}">
                <a16:creationId xmlns:a16="http://schemas.microsoft.com/office/drawing/2014/main" id="{6C982EA2-5002-B2A1-65A3-AC325EC82EC2}"/>
              </a:ext>
            </a:extLst>
          </p:cNvPr>
          <p:cNvSpPr txBox="1"/>
          <p:nvPr/>
        </p:nvSpPr>
        <p:spPr>
          <a:xfrm>
            <a:off x="382058" y="1194347"/>
            <a:ext cx="1548501" cy="369332"/>
          </a:xfrm>
          <a:prstGeom prst="rect">
            <a:avLst/>
          </a:prstGeom>
          <a:noFill/>
        </p:spPr>
        <p:txBody>
          <a:bodyPr wrap="none" rtlCol="0">
            <a:spAutoFit/>
          </a:bodyPr>
          <a:lstStyle/>
          <a:p>
            <a:r>
              <a:rPr kumimoji="1" lang="en-US" altLang="ja-JP" dirty="0"/>
              <a:t>Measurement </a:t>
            </a:r>
            <a:endParaRPr kumimoji="1" lang="ja-JP" altLang="en-US" dirty="0"/>
          </a:p>
        </p:txBody>
      </p:sp>
      <p:pic>
        <p:nvPicPr>
          <p:cNvPr id="16" name="図 15">
            <a:extLst>
              <a:ext uri="{FF2B5EF4-FFF2-40B4-BE49-F238E27FC236}">
                <a16:creationId xmlns:a16="http://schemas.microsoft.com/office/drawing/2014/main" id="{A47B91E3-F343-5895-3539-76ACE7BC7A32}"/>
              </a:ext>
            </a:extLst>
          </p:cNvPr>
          <p:cNvPicPr>
            <a:picLocks noChangeAspect="1"/>
          </p:cNvPicPr>
          <p:nvPr/>
        </p:nvPicPr>
        <p:blipFill>
          <a:blip r:embed="rId6"/>
          <a:stretch>
            <a:fillRect/>
          </a:stretch>
        </p:blipFill>
        <p:spPr>
          <a:xfrm>
            <a:off x="7448065" y="6076160"/>
            <a:ext cx="4743935" cy="712886"/>
          </a:xfrm>
          <a:prstGeom prst="rect">
            <a:avLst/>
          </a:prstGeom>
        </p:spPr>
      </p:pic>
      <p:pic>
        <p:nvPicPr>
          <p:cNvPr id="18" name="図 17">
            <a:extLst>
              <a:ext uri="{FF2B5EF4-FFF2-40B4-BE49-F238E27FC236}">
                <a16:creationId xmlns:a16="http://schemas.microsoft.com/office/drawing/2014/main" id="{92E091B8-5C63-7D59-FF51-CE4E7D4853D4}"/>
              </a:ext>
            </a:extLst>
          </p:cNvPr>
          <p:cNvPicPr>
            <a:picLocks noChangeAspect="1"/>
          </p:cNvPicPr>
          <p:nvPr/>
        </p:nvPicPr>
        <p:blipFill>
          <a:blip r:embed="rId7"/>
          <a:stretch>
            <a:fillRect/>
          </a:stretch>
        </p:blipFill>
        <p:spPr>
          <a:xfrm>
            <a:off x="2691463" y="4266822"/>
            <a:ext cx="4685417" cy="2076639"/>
          </a:xfrm>
          <a:prstGeom prst="rect">
            <a:avLst/>
          </a:prstGeom>
        </p:spPr>
      </p:pic>
      <p:cxnSp>
        <p:nvCxnSpPr>
          <p:cNvPr id="20" name="直線コネクタ 19">
            <a:extLst>
              <a:ext uri="{FF2B5EF4-FFF2-40B4-BE49-F238E27FC236}">
                <a16:creationId xmlns:a16="http://schemas.microsoft.com/office/drawing/2014/main" id="{6494762F-F240-07BA-5BDD-8EEAF2193C75}"/>
              </a:ext>
            </a:extLst>
          </p:cNvPr>
          <p:cNvCxnSpPr>
            <a:cxnSpLocks/>
          </p:cNvCxnSpPr>
          <p:nvPr/>
        </p:nvCxnSpPr>
        <p:spPr>
          <a:xfrm flipV="1">
            <a:off x="4046485" y="6356350"/>
            <a:ext cx="749300" cy="23096"/>
          </a:xfrm>
          <a:prstGeom prst="line">
            <a:avLst/>
          </a:prstGeom>
          <a:ln>
            <a:solidFill>
              <a:srgbClr val="FF0000"/>
            </a:solidFill>
            <a:headEnd type="none"/>
            <a:tailEnd type="none"/>
          </a:ln>
        </p:spPr>
        <p:style>
          <a:lnRef idx="3">
            <a:schemeClr val="accent2"/>
          </a:lnRef>
          <a:fillRef idx="0">
            <a:schemeClr val="accent2"/>
          </a:fillRef>
          <a:effectRef idx="2">
            <a:schemeClr val="accent2"/>
          </a:effectRef>
          <a:fontRef idx="minor">
            <a:schemeClr val="tx1"/>
          </a:fontRef>
        </p:style>
      </p:cxnSp>
      <p:sp>
        <p:nvSpPr>
          <p:cNvPr id="22" name="テキスト ボックス 21">
            <a:extLst>
              <a:ext uri="{FF2B5EF4-FFF2-40B4-BE49-F238E27FC236}">
                <a16:creationId xmlns:a16="http://schemas.microsoft.com/office/drawing/2014/main" id="{C51A272F-A433-7AB5-EB67-F97134CBEAE4}"/>
              </a:ext>
            </a:extLst>
          </p:cNvPr>
          <p:cNvSpPr txBox="1"/>
          <p:nvPr/>
        </p:nvSpPr>
        <p:spPr>
          <a:xfrm>
            <a:off x="838200" y="6419714"/>
            <a:ext cx="6223050" cy="369332"/>
          </a:xfrm>
          <a:prstGeom prst="rect">
            <a:avLst/>
          </a:prstGeom>
          <a:solidFill>
            <a:schemeClr val="bg1"/>
          </a:solidFill>
          <a:ln>
            <a:solidFill>
              <a:srgbClr val="FF0000"/>
            </a:solidFill>
          </a:ln>
        </p:spPr>
        <p:txBody>
          <a:bodyPr wrap="none" rtlCol="0">
            <a:spAutoFit/>
          </a:bodyPr>
          <a:lstStyle/>
          <a:p>
            <a:r>
              <a:rPr kumimoji="1" lang="en-US" altLang="ja-JP" dirty="0" err="1"/>
              <a:t>Enegy</a:t>
            </a:r>
            <a:r>
              <a:rPr kumimoji="1" lang="en-US" altLang="ja-JP" dirty="0"/>
              <a:t> recovery ratio is consistent with our beam loss estimation </a:t>
            </a:r>
            <a:endParaRPr kumimoji="1" lang="ja-JP" altLang="en-US" dirty="0"/>
          </a:p>
        </p:txBody>
      </p:sp>
      <p:sp>
        <p:nvSpPr>
          <p:cNvPr id="23" name="テキスト ボックス 22">
            <a:extLst>
              <a:ext uri="{FF2B5EF4-FFF2-40B4-BE49-F238E27FC236}">
                <a16:creationId xmlns:a16="http://schemas.microsoft.com/office/drawing/2014/main" id="{9B2788C8-D77A-B043-60A6-136D3FE162D4}"/>
              </a:ext>
            </a:extLst>
          </p:cNvPr>
          <p:cNvSpPr txBox="1"/>
          <p:nvPr/>
        </p:nvSpPr>
        <p:spPr>
          <a:xfrm>
            <a:off x="304332" y="4740323"/>
            <a:ext cx="2082800" cy="923330"/>
          </a:xfrm>
          <a:prstGeom prst="rect">
            <a:avLst/>
          </a:prstGeom>
          <a:solidFill>
            <a:schemeClr val="bg1"/>
          </a:solidFill>
        </p:spPr>
        <p:txBody>
          <a:bodyPr wrap="square">
            <a:spAutoFit/>
          </a:bodyPr>
          <a:lstStyle/>
          <a:p>
            <a:r>
              <a:rPr lang="da-DK" altLang="ja-JP" i="1" dirty="0"/>
              <a:t>H. Sakai, et al., Phys. Rev. Accel. Beams 28, 091603 (2025)</a:t>
            </a:r>
            <a:endParaRPr lang="ja-JP" altLang="en-US" i="1" dirty="0"/>
          </a:p>
        </p:txBody>
      </p:sp>
    </p:spTree>
    <p:extLst>
      <p:ext uri="{BB962C8B-B14F-4D97-AF65-F5344CB8AC3E}">
        <p14:creationId xmlns:p14="http://schemas.microsoft.com/office/powerpoint/2010/main" val="2722637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テキスト ボックス 4"/>
          <p:cNvSpPr txBox="1"/>
          <p:nvPr/>
        </p:nvSpPr>
        <p:spPr>
          <a:xfrm>
            <a:off x="170538" y="532623"/>
            <a:ext cx="6301167" cy="369332"/>
          </a:xfrm>
          <a:prstGeom prst="rect">
            <a:avLst/>
          </a:prstGeom>
          <a:noFill/>
        </p:spPr>
        <p:txBody>
          <a:bodyPr wrap="square" rtlCol="0">
            <a:spAutoFit/>
          </a:bodyPr>
          <a:lstStyle/>
          <a:p>
            <a:r>
              <a:rPr kumimoji="1" lang="en-US" altLang="ja-JP" dirty="0"/>
              <a:t>Temperature rise at 162.5MHz </a:t>
            </a:r>
            <a:r>
              <a:rPr lang="en-US" altLang="ja-JP" dirty="0"/>
              <a:t>x 0.9mA</a:t>
            </a:r>
            <a:endParaRPr kumimoji="1" lang="ja-JP" altLang="en-US" dirty="0"/>
          </a:p>
        </p:txBody>
      </p:sp>
      <p:graphicFrame>
        <p:nvGraphicFramePr>
          <p:cNvPr id="6" name="表 5"/>
          <p:cNvGraphicFramePr>
            <a:graphicFrameLocks noGrp="1"/>
          </p:cNvGraphicFramePr>
          <p:nvPr>
            <p:extLst>
              <p:ext uri="{D42A27DB-BD31-4B8C-83A1-F6EECF244321}">
                <p14:modId xmlns:p14="http://schemas.microsoft.com/office/powerpoint/2010/main" val="1023720364"/>
              </p:ext>
            </p:extLst>
          </p:nvPr>
        </p:nvGraphicFramePr>
        <p:xfrm>
          <a:off x="9234644" y="1213351"/>
          <a:ext cx="2695956" cy="1483360"/>
        </p:xfrm>
        <a:graphic>
          <a:graphicData uri="http://schemas.openxmlformats.org/drawingml/2006/table">
            <a:tbl>
              <a:tblPr firstRow="1" bandRow="1">
                <a:tableStyleId>{5C22544A-7EE6-4342-B048-85BDC9FD1C3A}</a:tableStyleId>
              </a:tblPr>
              <a:tblGrid>
                <a:gridCol w="1458976">
                  <a:extLst>
                    <a:ext uri="{9D8B030D-6E8A-4147-A177-3AD203B41FA5}">
                      <a16:colId xmlns:a16="http://schemas.microsoft.com/office/drawing/2014/main" val="20000"/>
                    </a:ext>
                  </a:extLst>
                </a:gridCol>
                <a:gridCol w="1236980">
                  <a:extLst>
                    <a:ext uri="{9D8B030D-6E8A-4147-A177-3AD203B41FA5}">
                      <a16:colId xmlns:a16="http://schemas.microsoft.com/office/drawing/2014/main" val="20001"/>
                    </a:ext>
                  </a:extLst>
                </a:gridCol>
              </a:tblGrid>
              <a:tr h="370840">
                <a:tc>
                  <a:txBody>
                    <a:bodyPr/>
                    <a:lstStyle/>
                    <a:p>
                      <a:r>
                        <a:rPr kumimoji="1" lang="en-US" altLang="ja-JP" dirty="0"/>
                        <a:t>Parameter</a:t>
                      </a:r>
                      <a:endParaRPr kumimoji="1" lang="ja-JP" altLang="en-US" dirty="0"/>
                    </a:p>
                  </a:txBody>
                  <a:tcPr/>
                </a:tc>
                <a:tc>
                  <a:txBody>
                    <a:bodyPr/>
                    <a:lstStyle/>
                    <a:p>
                      <a:r>
                        <a:rPr kumimoji="1" lang="en-US" altLang="ja-JP" dirty="0"/>
                        <a:t>Value</a:t>
                      </a:r>
                      <a:endParaRPr kumimoji="1" lang="ja-JP" altLang="en-US" dirty="0"/>
                    </a:p>
                  </a:txBody>
                  <a:tcPr/>
                </a:tc>
                <a:extLst>
                  <a:ext uri="{0D108BD9-81ED-4DB2-BD59-A6C34878D82A}">
                    <a16:rowId xmlns:a16="http://schemas.microsoft.com/office/drawing/2014/main" val="10000"/>
                  </a:ext>
                </a:extLst>
              </a:tr>
              <a:tr h="370840">
                <a:tc>
                  <a:txBody>
                    <a:bodyPr/>
                    <a:lstStyle/>
                    <a:p>
                      <a:r>
                        <a:rPr kumimoji="1" lang="en-US" altLang="ja-JP" dirty="0"/>
                        <a:t>Current</a:t>
                      </a:r>
                      <a:endParaRPr kumimoji="1" lang="ja-JP" altLang="en-US" dirty="0"/>
                    </a:p>
                  </a:txBody>
                  <a:tcPr/>
                </a:tc>
                <a:tc>
                  <a:txBody>
                    <a:bodyPr/>
                    <a:lstStyle/>
                    <a:p>
                      <a:r>
                        <a:rPr kumimoji="1" lang="en-US" altLang="ja-JP" dirty="0"/>
                        <a:t>900 µA</a:t>
                      </a:r>
                      <a:endParaRPr kumimoji="1" lang="ja-JP" altLang="en-US" dirty="0"/>
                    </a:p>
                  </a:txBody>
                  <a:tcPr/>
                </a:tc>
                <a:extLst>
                  <a:ext uri="{0D108BD9-81ED-4DB2-BD59-A6C34878D82A}">
                    <a16:rowId xmlns:a16="http://schemas.microsoft.com/office/drawing/2014/main" val="10001"/>
                  </a:ext>
                </a:extLst>
              </a:tr>
              <a:tr h="370840">
                <a:tc>
                  <a:txBody>
                    <a:bodyPr/>
                    <a:lstStyle/>
                    <a:p>
                      <a:r>
                        <a:rPr kumimoji="1" lang="en-US" altLang="ja-JP" dirty="0"/>
                        <a:t>Repetition</a:t>
                      </a:r>
                      <a:endParaRPr kumimoji="1" lang="ja-JP" altLang="en-US" dirty="0"/>
                    </a:p>
                  </a:txBody>
                  <a:tcPr/>
                </a:tc>
                <a:tc>
                  <a:txBody>
                    <a:bodyPr/>
                    <a:lstStyle/>
                    <a:p>
                      <a:r>
                        <a:rPr kumimoji="1" lang="en-US" altLang="ja-JP" dirty="0"/>
                        <a:t>162.5 MHz</a:t>
                      </a:r>
                      <a:endParaRPr kumimoji="1" lang="ja-JP" altLang="en-US" dirty="0"/>
                    </a:p>
                  </a:txBody>
                  <a:tcPr/>
                </a:tc>
                <a:extLst>
                  <a:ext uri="{0D108BD9-81ED-4DB2-BD59-A6C34878D82A}">
                    <a16:rowId xmlns:a16="http://schemas.microsoft.com/office/drawing/2014/main" val="10002"/>
                  </a:ext>
                </a:extLst>
              </a:tr>
              <a:tr h="370840">
                <a:tc>
                  <a:txBody>
                    <a:bodyPr/>
                    <a:lstStyle/>
                    <a:p>
                      <a:r>
                        <a:rPr kumimoji="1" lang="en-US" altLang="ja-JP" dirty="0"/>
                        <a:t>Bunch length</a:t>
                      </a:r>
                      <a:endParaRPr kumimoji="1" lang="ja-JP" altLang="en-US" dirty="0"/>
                    </a:p>
                  </a:txBody>
                  <a:tcPr/>
                </a:tc>
                <a:tc>
                  <a:txBody>
                    <a:bodyPr/>
                    <a:lstStyle/>
                    <a:p>
                      <a:r>
                        <a:rPr kumimoji="1" lang="en-US" altLang="ja-JP" dirty="0"/>
                        <a:t>3ps</a:t>
                      </a:r>
                      <a:endParaRPr kumimoji="1" lang="ja-JP" altLang="en-US" dirty="0"/>
                    </a:p>
                  </a:txBody>
                  <a:tcPr/>
                </a:tc>
                <a:extLst>
                  <a:ext uri="{0D108BD9-81ED-4DB2-BD59-A6C34878D82A}">
                    <a16:rowId xmlns:a16="http://schemas.microsoft.com/office/drawing/2014/main" val="10003"/>
                  </a:ext>
                </a:extLst>
              </a:tr>
            </a:tbl>
          </a:graphicData>
        </a:graphic>
      </p:graphicFrame>
      <p:pic>
        <p:nvPicPr>
          <p:cNvPr id="21508" name="Picture 4" descr="http://erlserv1.kek.jp:8082/cERL/printview/image/2016_05/30/2016_05_30_18_28_06.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538" y="2588698"/>
            <a:ext cx="5364413" cy="3872006"/>
          </a:xfrm>
          <a:prstGeom prst="rect">
            <a:avLst/>
          </a:prstGeom>
          <a:noFill/>
          <a:extLst>
            <a:ext uri="{909E8E84-426E-40DD-AFC4-6F175D3DCCD1}">
              <a14:hiddenFill xmlns:a14="http://schemas.microsoft.com/office/drawing/2010/main">
                <a:solidFill>
                  <a:srgbClr val="FFFFFF"/>
                </a:solidFill>
              </a14:hiddenFill>
            </a:ext>
          </a:extLst>
        </p:spPr>
      </p:pic>
      <p:sp>
        <p:nvSpPr>
          <p:cNvPr id="8" name="テキスト ボックス 7"/>
          <p:cNvSpPr txBox="1"/>
          <p:nvPr/>
        </p:nvSpPr>
        <p:spPr>
          <a:xfrm>
            <a:off x="799044" y="1824290"/>
            <a:ext cx="3665234" cy="369332"/>
          </a:xfrm>
          <a:prstGeom prst="rect">
            <a:avLst/>
          </a:prstGeom>
          <a:noFill/>
        </p:spPr>
        <p:txBody>
          <a:bodyPr wrap="none" rtlCol="0">
            <a:spAutoFit/>
          </a:bodyPr>
          <a:lstStyle/>
          <a:p>
            <a:r>
              <a:rPr lang="en-US" altLang="ja-JP" dirty="0"/>
              <a:t>No temperature rise of HOM damper</a:t>
            </a:r>
            <a:endParaRPr kumimoji="1" lang="ja-JP" altLang="en-US" dirty="0"/>
          </a:p>
        </p:txBody>
      </p:sp>
      <p:sp>
        <p:nvSpPr>
          <p:cNvPr id="9" name="テキスト ボックス 8"/>
          <p:cNvSpPr txBox="1"/>
          <p:nvPr/>
        </p:nvSpPr>
        <p:spPr>
          <a:xfrm>
            <a:off x="170537" y="909271"/>
            <a:ext cx="5444824" cy="646331"/>
          </a:xfrm>
          <a:prstGeom prst="rect">
            <a:avLst/>
          </a:prstGeom>
          <a:solidFill>
            <a:schemeClr val="accent6">
              <a:lumMod val="20000"/>
              <a:lumOff val="80000"/>
            </a:schemeClr>
          </a:solidFill>
        </p:spPr>
        <p:txBody>
          <a:bodyPr wrap="none" rtlCol="0">
            <a:spAutoFit/>
          </a:bodyPr>
          <a:lstStyle/>
          <a:p>
            <a:r>
              <a:rPr kumimoji="1" lang="en-US" altLang="ja-JP" dirty="0"/>
              <a:t>Expected heat load of ML : Loss </a:t>
            </a:r>
            <a:r>
              <a:rPr kumimoji="1" lang="en-US" altLang="ja-JP" dirty="0" err="1"/>
              <a:t>Factror</a:t>
            </a:r>
            <a:r>
              <a:rPr kumimoji="1" lang="en-US" altLang="ja-JP" dirty="0"/>
              <a:t> 10[V/</a:t>
            </a:r>
            <a:r>
              <a:rPr kumimoji="1" lang="en-US" altLang="ja-JP" dirty="0" err="1"/>
              <a:t>pC</a:t>
            </a:r>
            <a:r>
              <a:rPr kumimoji="1" lang="en-US" altLang="ja-JP" dirty="0"/>
              <a:t>]@3ps</a:t>
            </a:r>
          </a:p>
          <a:p>
            <a:r>
              <a:rPr lang="en-US" altLang="ja-JP" dirty="0"/>
              <a:t>Cavity Loss Power=7.7pC x 900µA x10V/</a:t>
            </a:r>
            <a:r>
              <a:rPr lang="en-US" altLang="ja-JP" dirty="0" err="1"/>
              <a:t>pC</a:t>
            </a:r>
            <a:r>
              <a:rPr lang="en-US" altLang="ja-JP" dirty="0"/>
              <a:t> x 2= 140 </a:t>
            </a:r>
            <a:r>
              <a:rPr lang="en-US" altLang="ja-JP" dirty="0" err="1"/>
              <a:t>mW</a:t>
            </a:r>
            <a:endParaRPr kumimoji="1" lang="ja-JP" altLang="en-US" dirty="0"/>
          </a:p>
        </p:txBody>
      </p:sp>
      <p:pic>
        <p:nvPicPr>
          <p:cNvPr id="21510" name="Picture 6" descr="http://erlserv1.kek.jp:8081/cERL/printview/image/2016_05/30/2016_05_30_18_55_35.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05103" y="3334012"/>
            <a:ext cx="2857020" cy="1785255"/>
          </a:xfrm>
          <a:prstGeom prst="rect">
            <a:avLst/>
          </a:prstGeom>
          <a:noFill/>
          <a:extLst>
            <a:ext uri="{909E8E84-426E-40DD-AFC4-6F175D3DCCD1}">
              <a14:hiddenFill xmlns:a14="http://schemas.microsoft.com/office/drawing/2010/main">
                <a:solidFill>
                  <a:srgbClr val="FFFFFF"/>
                </a:solidFill>
              </a14:hiddenFill>
            </a:ext>
          </a:extLst>
        </p:spPr>
      </p:pic>
      <p:pic>
        <p:nvPicPr>
          <p:cNvPr id="21512" name="Picture 8" descr="http://erlserv1.kek.jp:8081/cERL/printview/image/2016_05/30/2016_05_30_18_55_4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61326" y="5216991"/>
            <a:ext cx="3344574" cy="1659873"/>
          </a:xfrm>
          <a:prstGeom prst="rect">
            <a:avLst/>
          </a:prstGeom>
          <a:noFill/>
          <a:extLst>
            <a:ext uri="{909E8E84-426E-40DD-AFC4-6F175D3DCCD1}">
              <a14:hiddenFill xmlns:a14="http://schemas.microsoft.com/office/drawing/2010/main">
                <a:solidFill>
                  <a:srgbClr val="FFFFFF"/>
                </a:solidFill>
              </a14:hiddenFill>
            </a:ext>
          </a:extLst>
        </p:spPr>
      </p:pic>
      <p:pic>
        <p:nvPicPr>
          <p:cNvPr id="21514" name="Picture 10" descr="http://erlserv1.kek.jp:8081/cERL/printview/image/2016_05/30/2016_05_30_18_55_47.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838366" y="1674139"/>
            <a:ext cx="3190494" cy="1659873"/>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直線矢印コネクタ 10"/>
          <p:cNvCxnSpPr/>
          <p:nvPr/>
        </p:nvCxnSpPr>
        <p:spPr>
          <a:xfrm flipV="1">
            <a:off x="1935200" y="4226638"/>
            <a:ext cx="0" cy="450292"/>
          </a:xfrm>
          <a:prstGeom prst="straightConnector1">
            <a:avLst/>
          </a:prstGeom>
          <a:ln w="28575">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17" name="直線矢印コネクタ 16"/>
          <p:cNvCxnSpPr/>
          <p:nvPr/>
        </p:nvCxnSpPr>
        <p:spPr>
          <a:xfrm>
            <a:off x="1935200" y="3776830"/>
            <a:ext cx="0" cy="288032"/>
          </a:xfrm>
          <a:prstGeom prst="straightConnector1">
            <a:avLst/>
          </a:prstGeom>
          <a:ln w="28575">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14" name="テキスト ボックス 13"/>
          <p:cNvSpPr txBox="1"/>
          <p:nvPr/>
        </p:nvSpPr>
        <p:spPr>
          <a:xfrm>
            <a:off x="1942522" y="4340035"/>
            <a:ext cx="421910" cy="369332"/>
          </a:xfrm>
          <a:prstGeom prst="rect">
            <a:avLst/>
          </a:prstGeom>
          <a:noFill/>
        </p:spPr>
        <p:txBody>
          <a:bodyPr wrap="none" rtlCol="0">
            <a:spAutoFit/>
          </a:bodyPr>
          <a:lstStyle/>
          <a:p>
            <a:r>
              <a:rPr kumimoji="1" lang="en-US" altLang="ja-JP" dirty="0"/>
              <a:t>2K</a:t>
            </a:r>
            <a:endParaRPr kumimoji="1" lang="ja-JP" altLang="en-US" dirty="0"/>
          </a:p>
        </p:txBody>
      </p:sp>
      <p:sp>
        <p:nvSpPr>
          <p:cNvPr id="15" name="テキスト ボックス 14"/>
          <p:cNvSpPr txBox="1"/>
          <p:nvPr/>
        </p:nvSpPr>
        <p:spPr>
          <a:xfrm>
            <a:off x="1646616" y="4977344"/>
            <a:ext cx="795411" cy="369332"/>
          </a:xfrm>
          <a:prstGeom prst="rect">
            <a:avLst/>
          </a:prstGeom>
          <a:noFill/>
        </p:spPr>
        <p:txBody>
          <a:bodyPr wrap="none" rtlCol="0">
            <a:spAutoFit/>
          </a:bodyPr>
          <a:lstStyle/>
          <a:p>
            <a:r>
              <a:rPr kumimoji="1" lang="en-US" altLang="ja-JP" dirty="0"/>
              <a:t>900µA</a:t>
            </a:r>
            <a:endParaRPr kumimoji="1" lang="ja-JP" altLang="en-US" dirty="0"/>
          </a:p>
        </p:txBody>
      </p:sp>
      <p:sp>
        <p:nvSpPr>
          <p:cNvPr id="16" name="テキスト ボックス 15"/>
          <p:cNvSpPr txBox="1"/>
          <p:nvPr/>
        </p:nvSpPr>
        <p:spPr>
          <a:xfrm>
            <a:off x="5643613" y="5252994"/>
            <a:ext cx="1189749" cy="369332"/>
          </a:xfrm>
          <a:prstGeom prst="rect">
            <a:avLst/>
          </a:prstGeom>
          <a:solidFill>
            <a:schemeClr val="bg1"/>
          </a:solidFill>
        </p:spPr>
        <p:txBody>
          <a:bodyPr wrap="none" rtlCol="0">
            <a:spAutoFit/>
          </a:bodyPr>
          <a:lstStyle/>
          <a:p>
            <a:r>
              <a:rPr kumimoji="1" lang="en-US" altLang="ja-JP" dirty="0"/>
              <a:t>LBP HOM2</a:t>
            </a:r>
            <a:endParaRPr kumimoji="1" lang="ja-JP" altLang="en-US" dirty="0"/>
          </a:p>
        </p:txBody>
      </p:sp>
      <p:sp>
        <p:nvSpPr>
          <p:cNvPr id="23" name="テキスト ボックス 22"/>
          <p:cNvSpPr txBox="1"/>
          <p:nvPr/>
        </p:nvSpPr>
        <p:spPr>
          <a:xfrm>
            <a:off x="5751625" y="3344782"/>
            <a:ext cx="1080745" cy="369332"/>
          </a:xfrm>
          <a:prstGeom prst="rect">
            <a:avLst/>
          </a:prstGeom>
          <a:solidFill>
            <a:schemeClr val="bg1"/>
          </a:solidFill>
        </p:spPr>
        <p:txBody>
          <a:bodyPr wrap="none" rtlCol="0">
            <a:spAutoFit/>
          </a:bodyPr>
          <a:lstStyle/>
          <a:p>
            <a:r>
              <a:rPr kumimoji="1" lang="en-US" altLang="ja-JP" dirty="0"/>
              <a:t>SBP HOM</a:t>
            </a:r>
            <a:endParaRPr kumimoji="1" lang="ja-JP" altLang="en-US" dirty="0"/>
          </a:p>
        </p:txBody>
      </p:sp>
      <p:sp>
        <p:nvSpPr>
          <p:cNvPr id="24" name="テキスト ボックス 23"/>
          <p:cNvSpPr txBox="1"/>
          <p:nvPr/>
        </p:nvSpPr>
        <p:spPr>
          <a:xfrm>
            <a:off x="5682204" y="1665244"/>
            <a:ext cx="1189749" cy="369332"/>
          </a:xfrm>
          <a:prstGeom prst="rect">
            <a:avLst/>
          </a:prstGeom>
          <a:solidFill>
            <a:schemeClr val="bg1"/>
          </a:solidFill>
        </p:spPr>
        <p:txBody>
          <a:bodyPr wrap="none" rtlCol="0">
            <a:spAutoFit/>
          </a:bodyPr>
          <a:lstStyle/>
          <a:p>
            <a:r>
              <a:rPr kumimoji="1" lang="en-US" altLang="ja-JP" dirty="0"/>
              <a:t>LBP HOM</a:t>
            </a:r>
            <a:r>
              <a:rPr lang="en-US" altLang="ja-JP" dirty="0"/>
              <a:t>1</a:t>
            </a:r>
            <a:endParaRPr kumimoji="1" lang="ja-JP" altLang="en-US" dirty="0"/>
          </a:p>
        </p:txBody>
      </p:sp>
      <p:cxnSp>
        <p:nvCxnSpPr>
          <p:cNvPr id="19" name="直線コネクタ 18"/>
          <p:cNvCxnSpPr/>
          <p:nvPr/>
        </p:nvCxnSpPr>
        <p:spPr>
          <a:xfrm>
            <a:off x="8487928" y="1976630"/>
            <a:ext cx="108012" cy="302094"/>
          </a:xfrm>
          <a:prstGeom prst="line">
            <a:avLst/>
          </a:prstGeom>
          <a:ln w="28575" cap="flat">
            <a:solidFill>
              <a:srgbClr val="FF0000"/>
            </a:solidFill>
            <a:tailEnd type="oval" w="lg" len="lg"/>
          </a:ln>
        </p:spPr>
        <p:style>
          <a:lnRef idx="1">
            <a:schemeClr val="accent1"/>
          </a:lnRef>
          <a:fillRef idx="0">
            <a:schemeClr val="accent1"/>
          </a:fillRef>
          <a:effectRef idx="0">
            <a:schemeClr val="accent1"/>
          </a:effectRef>
          <a:fontRef idx="minor">
            <a:schemeClr val="tx1"/>
          </a:fontRef>
        </p:style>
      </p:cxnSp>
      <p:sp>
        <p:nvSpPr>
          <p:cNvPr id="20" name="テキスト ボックス 19"/>
          <p:cNvSpPr txBox="1"/>
          <p:nvPr/>
        </p:nvSpPr>
        <p:spPr>
          <a:xfrm>
            <a:off x="8138954" y="1683910"/>
            <a:ext cx="697948" cy="369332"/>
          </a:xfrm>
          <a:prstGeom prst="rect">
            <a:avLst/>
          </a:prstGeom>
          <a:solidFill>
            <a:schemeClr val="bg1"/>
          </a:solidFill>
          <a:ln>
            <a:solidFill>
              <a:srgbClr val="FF0000"/>
            </a:solidFill>
          </a:ln>
        </p:spPr>
        <p:txBody>
          <a:bodyPr wrap="none" rtlCol="0">
            <a:spAutoFit/>
          </a:bodyPr>
          <a:lstStyle/>
          <a:p>
            <a:r>
              <a:rPr kumimoji="1" lang="en-US" altLang="ja-JP" dirty="0"/>
              <a:t>Temp</a:t>
            </a:r>
            <a:endParaRPr kumimoji="1" lang="ja-JP" altLang="en-US" dirty="0"/>
          </a:p>
        </p:txBody>
      </p:sp>
      <p:cxnSp>
        <p:nvCxnSpPr>
          <p:cNvPr id="28" name="直線コネクタ 27"/>
          <p:cNvCxnSpPr/>
          <p:nvPr/>
        </p:nvCxnSpPr>
        <p:spPr>
          <a:xfrm flipH="1">
            <a:off x="7433613" y="3816346"/>
            <a:ext cx="216024" cy="151047"/>
          </a:xfrm>
          <a:prstGeom prst="line">
            <a:avLst/>
          </a:prstGeom>
          <a:ln w="28575" cap="flat">
            <a:solidFill>
              <a:srgbClr val="FF0000"/>
            </a:solidFill>
            <a:tailEnd type="oval" w="lg" len="lg"/>
          </a:ln>
        </p:spPr>
        <p:style>
          <a:lnRef idx="1">
            <a:schemeClr val="accent1"/>
          </a:lnRef>
          <a:fillRef idx="0">
            <a:schemeClr val="accent1"/>
          </a:fillRef>
          <a:effectRef idx="0">
            <a:schemeClr val="accent1"/>
          </a:effectRef>
          <a:fontRef idx="minor">
            <a:schemeClr val="tx1"/>
          </a:fontRef>
        </p:style>
      </p:cxnSp>
      <p:sp>
        <p:nvSpPr>
          <p:cNvPr id="30" name="テキスト ボックス 29"/>
          <p:cNvSpPr txBox="1"/>
          <p:nvPr/>
        </p:nvSpPr>
        <p:spPr>
          <a:xfrm>
            <a:off x="7638710" y="3551514"/>
            <a:ext cx="697948" cy="369332"/>
          </a:xfrm>
          <a:prstGeom prst="rect">
            <a:avLst/>
          </a:prstGeom>
          <a:solidFill>
            <a:schemeClr val="bg1"/>
          </a:solidFill>
          <a:ln>
            <a:solidFill>
              <a:srgbClr val="FF0000"/>
            </a:solidFill>
          </a:ln>
        </p:spPr>
        <p:txBody>
          <a:bodyPr wrap="none" rtlCol="0">
            <a:spAutoFit/>
          </a:bodyPr>
          <a:lstStyle/>
          <a:p>
            <a:r>
              <a:rPr kumimoji="1" lang="en-US" altLang="ja-JP" dirty="0"/>
              <a:t>Temp</a:t>
            </a:r>
            <a:endParaRPr kumimoji="1" lang="ja-JP" altLang="en-US" dirty="0"/>
          </a:p>
        </p:txBody>
      </p:sp>
      <p:sp>
        <p:nvSpPr>
          <p:cNvPr id="31" name="テキスト ボックス 30"/>
          <p:cNvSpPr txBox="1"/>
          <p:nvPr/>
        </p:nvSpPr>
        <p:spPr>
          <a:xfrm>
            <a:off x="6731811" y="5614771"/>
            <a:ext cx="697948" cy="369332"/>
          </a:xfrm>
          <a:prstGeom prst="rect">
            <a:avLst/>
          </a:prstGeom>
          <a:solidFill>
            <a:schemeClr val="bg1"/>
          </a:solidFill>
          <a:ln>
            <a:solidFill>
              <a:srgbClr val="FF0000"/>
            </a:solidFill>
          </a:ln>
        </p:spPr>
        <p:txBody>
          <a:bodyPr wrap="none" rtlCol="0">
            <a:spAutoFit/>
          </a:bodyPr>
          <a:lstStyle/>
          <a:p>
            <a:r>
              <a:rPr kumimoji="1" lang="en-US" altLang="ja-JP" dirty="0"/>
              <a:t>Temp</a:t>
            </a:r>
            <a:endParaRPr kumimoji="1" lang="ja-JP" altLang="en-US" dirty="0"/>
          </a:p>
        </p:txBody>
      </p:sp>
      <p:cxnSp>
        <p:nvCxnSpPr>
          <p:cNvPr id="32" name="直線コネクタ 31"/>
          <p:cNvCxnSpPr>
            <a:stCxn id="31" idx="1"/>
          </p:cNvCxnSpPr>
          <p:nvPr/>
        </p:nvCxnSpPr>
        <p:spPr>
          <a:xfrm flipH="1">
            <a:off x="6471705" y="5799438"/>
            <a:ext cx="260107" cy="260189"/>
          </a:xfrm>
          <a:prstGeom prst="line">
            <a:avLst/>
          </a:prstGeom>
          <a:ln w="28575" cap="flat">
            <a:solidFill>
              <a:srgbClr val="FF0000"/>
            </a:solidFill>
            <a:tailEnd type="oval" w="lg" len="lg"/>
          </a:ln>
        </p:spPr>
        <p:style>
          <a:lnRef idx="1">
            <a:schemeClr val="accent1"/>
          </a:lnRef>
          <a:fillRef idx="0">
            <a:schemeClr val="accent1"/>
          </a:fillRef>
          <a:effectRef idx="0">
            <a:schemeClr val="accent1"/>
          </a:effectRef>
          <a:fontRef idx="minor">
            <a:schemeClr val="tx1"/>
          </a:fontRef>
        </p:style>
      </p:cxnSp>
      <p:cxnSp>
        <p:nvCxnSpPr>
          <p:cNvPr id="34" name="直線コネクタ 33"/>
          <p:cNvCxnSpPr/>
          <p:nvPr/>
        </p:nvCxnSpPr>
        <p:spPr>
          <a:xfrm flipV="1">
            <a:off x="8487929" y="2696711"/>
            <a:ext cx="134673" cy="132793"/>
          </a:xfrm>
          <a:prstGeom prst="line">
            <a:avLst/>
          </a:prstGeom>
          <a:ln w="28575" cap="flat">
            <a:solidFill>
              <a:srgbClr val="FF0000"/>
            </a:solidFill>
            <a:tailEnd type="oval" w="lg" len="lg"/>
          </a:ln>
        </p:spPr>
        <p:style>
          <a:lnRef idx="1">
            <a:schemeClr val="accent1"/>
          </a:lnRef>
          <a:fillRef idx="0">
            <a:schemeClr val="accent1"/>
          </a:fillRef>
          <a:effectRef idx="0">
            <a:schemeClr val="accent1"/>
          </a:effectRef>
          <a:fontRef idx="minor">
            <a:schemeClr val="tx1"/>
          </a:fontRef>
        </p:style>
      </p:cxnSp>
      <p:sp>
        <p:nvSpPr>
          <p:cNvPr id="37" name="テキスト ボックス 36"/>
          <p:cNvSpPr txBox="1"/>
          <p:nvPr/>
        </p:nvSpPr>
        <p:spPr>
          <a:xfrm>
            <a:off x="7949543" y="2832965"/>
            <a:ext cx="697948" cy="369332"/>
          </a:xfrm>
          <a:prstGeom prst="rect">
            <a:avLst/>
          </a:prstGeom>
          <a:solidFill>
            <a:schemeClr val="bg1"/>
          </a:solidFill>
          <a:ln>
            <a:solidFill>
              <a:srgbClr val="FF0000"/>
            </a:solidFill>
          </a:ln>
        </p:spPr>
        <p:txBody>
          <a:bodyPr wrap="none" rtlCol="0">
            <a:spAutoFit/>
          </a:bodyPr>
          <a:lstStyle/>
          <a:p>
            <a:r>
              <a:rPr kumimoji="1" lang="en-US" altLang="ja-JP" dirty="0"/>
              <a:t>Temp</a:t>
            </a:r>
            <a:endParaRPr kumimoji="1" lang="ja-JP" altLang="en-US" dirty="0"/>
          </a:p>
        </p:txBody>
      </p:sp>
      <p:sp>
        <p:nvSpPr>
          <p:cNvPr id="38" name="テキスト ボックス 37"/>
          <p:cNvSpPr txBox="1"/>
          <p:nvPr/>
        </p:nvSpPr>
        <p:spPr>
          <a:xfrm>
            <a:off x="6451522" y="4706214"/>
            <a:ext cx="697948" cy="369332"/>
          </a:xfrm>
          <a:prstGeom prst="rect">
            <a:avLst/>
          </a:prstGeom>
          <a:solidFill>
            <a:schemeClr val="bg1"/>
          </a:solidFill>
          <a:ln>
            <a:solidFill>
              <a:srgbClr val="FF0000"/>
            </a:solidFill>
          </a:ln>
        </p:spPr>
        <p:txBody>
          <a:bodyPr wrap="none" rtlCol="0">
            <a:spAutoFit/>
          </a:bodyPr>
          <a:lstStyle/>
          <a:p>
            <a:r>
              <a:rPr kumimoji="1" lang="en-US" altLang="ja-JP" dirty="0"/>
              <a:t>Temp</a:t>
            </a:r>
            <a:endParaRPr kumimoji="1" lang="ja-JP" altLang="en-US" dirty="0"/>
          </a:p>
        </p:txBody>
      </p:sp>
      <p:cxnSp>
        <p:nvCxnSpPr>
          <p:cNvPr id="39" name="直線コネクタ 38"/>
          <p:cNvCxnSpPr>
            <a:stCxn id="38" idx="3"/>
          </p:cNvCxnSpPr>
          <p:nvPr/>
        </p:nvCxnSpPr>
        <p:spPr>
          <a:xfrm flipV="1">
            <a:off x="7149471" y="4676930"/>
            <a:ext cx="218271" cy="213950"/>
          </a:xfrm>
          <a:prstGeom prst="line">
            <a:avLst/>
          </a:prstGeom>
          <a:ln w="28575" cap="flat">
            <a:solidFill>
              <a:srgbClr val="FF0000"/>
            </a:solidFill>
            <a:tailEnd type="oval" w="lg" len="lg"/>
          </a:ln>
        </p:spPr>
        <p:style>
          <a:lnRef idx="1">
            <a:schemeClr val="accent1"/>
          </a:lnRef>
          <a:fillRef idx="0">
            <a:schemeClr val="accent1"/>
          </a:fillRef>
          <a:effectRef idx="0">
            <a:schemeClr val="accent1"/>
          </a:effectRef>
          <a:fontRef idx="minor">
            <a:schemeClr val="tx1"/>
          </a:fontRef>
        </p:style>
      </p:cxnSp>
      <p:cxnSp>
        <p:nvCxnSpPr>
          <p:cNvPr id="42" name="直線コネクタ 41"/>
          <p:cNvCxnSpPr/>
          <p:nvPr/>
        </p:nvCxnSpPr>
        <p:spPr>
          <a:xfrm flipH="1" flipV="1">
            <a:off x="6451522" y="6460704"/>
            <a:ext cx="348974" cy="160442"/>
          </a:xfrm>
          <a:prstGeom prst="line">
            <a:avLst/>
          </a:prstGeom>
          <a:ln w="28575" cap="flat">
            <a:solidFill>
              <a:srgbClr val="FF0000"/>
            </a:solidFill>
            <a:tailEnd type="oval" w="lg" len="lg"/>
          </a:ln>
        </p:spPr>
        <p:style>
          <a:lnRef idx="1">
            <a:schemeClr val="accent1"/>
          </a:lnRef>
          <a:fillRef idx="0">
            <a:schemeClr val="accent1"/>
          </a:fillRef>
          <a:effectRef idx="0">
            <a:schemeClr val="accent1"/>
          </a:effectRef>
          <a:fontRef idx="minor">
            <a:schemeClr val="tx1"/>
          </a:fontRef>
        </p:style>
      </p:cxnSp>
      <p:sp>
        <p:nvSpPr>
          <p:cNvPr id="45" name="テキスト ボックス 44"/>
          <p:cNvSpPr txBox="1"/>
          <p:nvPr/>
        </p:nvSpPr>
        <p:spPr>
          <a:xfrm>
            <a:off x="6832369" y="6436480"/>
            <a:ext cx="697948" cy="369332"/>
          </a:xfrm>
          <a:prstGeom prst="rect">
            <a:avLst/>
          </a:prstGeom>
          <a:solidFill>
            <a:schemeClr val="bg1"/>
          </a:solidFill>
          <a:ln>
            <a:solidFill>
              <a:srgbClr val="FF0000"/>
            </a:solidFill>
          </a:ln>
        </p:spPr>
        <p:txBody>
          <a:bodyPr wrap="none" rtlCol="0">
            <a:spAutoFit/>
          </a:bodyPr>
          <a:lstStyle/>
          <a:p>
            <a:r>
              <a:rPr kumimoji="1" lang="en-US" altLang="ja-JP" dirty="0"/>
              <a:t>Temp</a:t>
            </a:r>
            <a:endParaRPr kumimoji="1" lang="ja-JP" altLang="en-US" dirty="0"/>
          </a:p>
        </p:txBody>
      </p:sp>
      <p:sp>
        <p:nvSpPr>
          <p:cNvPr id="2" name="タイトル 1"/>
          <p:cNvSpPr>
            <a:spLocks noGrp="1"/>
          </p:cNvSpPr>
          <p:nvPr>
            <p:ph type="title" idx="4294967295"/>
          </p:nvPr>
        </p:nvSpPr>
        <p:spPr>
          <a:xfrm>
            <a:off x="3138793" y="95384"/>
            <a:ext cx="4402832" cy="406313"/>
          </a:xfrm>
        </p:spPr>
        <p:txBody>
          <a:bodyPr>
            <a:noAutofit/>
          </a:bodyPr>
          <a:lstStyle/>
          <a:p>
            <a:r>
              <a:rPr lang="ja-JP" altLang="en-US" sz="2400" dirty="0">
                <a:latin typeface="Arial" panose="020B0604020202020204" pitchFamily="34" charset="0"/>
                <a:cs typeface="Arial" panose="020B0604020202020204" pitchFamily="34" charset="0"/>
              </a:rPr>
              <a:t> </a:t>
            </a:r>
            <a:r>
              <a:rPr lang="en-US" altLang="ja-JP" sz="2400" dirty="0">
                <a:latin typeface="Arial" panose="020B0604020202020204" pitchFamily="34" charset="0"/>
                <a:cs typeface="Arial" panose="020B0604020202020204" pitchFamily="34" charset="0"/>
              </a:rPr>
              <a:t>Heat load of </a:t>
            </a:r>
            <a:r>
              <a:rPr lang="ja-JP" altLang="en-US" sz="2400" dirty="0">
                <a:latin typeface="Arial" panose="020B0604020202020204" pitchFamily="34" charset="0"/>
                <a:cs typeface="Arial" panose="020B0604020202020204" pitchFamily="34" charset="0"/>
              </a:rPr>
              <a:t>H</a:t>
            </a:r>
            <a:r>
              <a:rPr lang="en-US" altLang="ja-JP" sz="2400" dirty="0">
                <a:latin typeface="Arial" panose="020B0604020202020204" pitchFamily="34" charset="0"/>
                <a:cs typeface="Arial" panose="020B0604020202020204" pitchFamily="34" charset="0"/>
              </a:rPr>
              <a:t>OM beam of ML</a:t>
            </a:r>
            <a:endParaRPr lang="ja-JP" altLang="en-US" sz="2400" dirty="0">
              <a:latin typeface="Arial" panose="020B0604020202020204" pitchFamily="34" charset="0"/>
              <a:cs typeface="Arial" panose="020B0604020202020204" pitchFamily="34" charset="0"/>
            </a:endParaRPr>
          </a:p>
        </p:txBody>
      </p:sp>
      <p:sp>
        <p:nvSpPr>
          <p:cNvPr id="3" name="テキスト ボックス 2"/>
          <p:cNvSpPr txBox="1"/>
          <p:nvPr/>
        </p:nvSpPr>
        <p:spPr>
          <a:xfrm>
            <a:off x="2428285" y="4370939"/>
            <a:ext cx="2626553" cy="369332"/>
          </a:xfrm>
          <a:prstGeom prst="rect">
            <a:avLst/>
          </a:prstGeom>
          <a:noFill/>
        </p:spPr>
        <p:txBody>
          <a:bodyPr wrap="none" rtlCol="0">
            <a:spAutoFit/>
          </a:bodyPr>
          <a:lstStyle/>
          <a:p>
            <a:r>
              <a:rPr kumimoji="1" lang="en-US" altLang="ja-JP" dirty="0"/>
              <a:t>Not different w w/o beam</a:t>
            </a:r>
            <a:endParaRPr kumimoji="1" lang="ja-JP" altLang="en-US" dirty="0"/>
          </a:p>
        </p:txBody>
      </p:sp>
      <p:cxnSp>
        <p:nvCxnSpPr>
          <p:cNvPr id="10" name="直線矢印コネクタ 9"/>
          <p:cNvCxnSpPr/>
          <p:nvPr/>
        </p:nvCxnSpPr>
        <p:spPr>
          <a:xfrm>
            <a:off x="2442027" y="5147845"/>
            <a:ext cx="321659" cy="1382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テキスト ボックス 3"/>
          <p:cNvSpPr txBox="1"/>
          <p:nvPr/>
        </p:nvSpPr>
        <p:spPr>
          <a:xfrm>
            <a:off x="9970265" y="3089849"/>
            <a:ext cx="1554721" cy="923330"/>
          </a:xfrm>
          <a:prstGeom prst="rect">
            <a:avLst/>
          </a:prstGeom>
          <a:solidFill>
            <a:srgbClr val="FFFF00"/>
          </a:solidFill>
        </p:spPr>
        <p:txBody>
          <a:bodyPr wrap="none" rtlCol="0">
            <a:spAutoFit/>
          </a:bodyPr>
          <a:lstStyle/>
          <a:p>
            <a:r>
              <a:rPr kumimoji="1" lang="en-US" altLang="ja-JP" b="1" u="sng" dirty="0">
                <a:solidFill>
                  <a:srgbClr val="FF0000"/>
                </a:solidFill>
              </a:rPr>
              <a:t>Also</a:t>
            </a:r>
          </a:p>
          <a:p>
            <a:r>
              <a:rPr kumimoji="1" lang="en-US" altLang="ja-JP" b="1" u="sng" dirty="0">
                <a:solidFill>
                  <a:srgbClr val="FF0000"/>
                </a:solidFill>
              </a:rPr>
              <a:t>No HOM-BBU </a:t>
            </a:r>
          </a:p>
          <a:p>
            <a:r>
              <a:rPr kumimoji="1" lang="en-US" altLang="ja-JP" b="1" u="sng" dirty="0">
                <a:solidFill>
                  <a:srgbClr val="FF0000"/>
                </a:solidFill>
              </a:rPr>
              <a:t>was observed.</a:t>
            </a:r>
            <a:endParaRPr kumimoji="1" lang="ja-JP" altLang="en-US" b="1" u="sng" dirty="0">
              <a:solidFill>
                <a:srgbClr val="FF0000"/>
              </a:solidFill>
            </a:endParaRPr>
          </a:p>
        </p:txBody>
      </p:sp>
      <p:sp>
        <p:nvSpPr>
          <p:cNvPr id="7" name="テキスト ボックス 6">
            <a:extLst>
              <a:ext uri="{FF2B5EF4-FFF2-40B4-BE49-F238E27FC236}">
                <a16:creationId xmlns:a16="http://schemas.microsoft.com/office/drawing/2014/main" id="{88FCF037-E26B-EF69-DC1A-8B77DE173CAE}"/>
              </a:ext>
            </a:extLst>
          </p:cNvPr>
          <p:cNvSpPr txBox="1"/>
          <p:nvPr/>
        </p:nvSpPr>
        <p:spPr>
          <a:xfrm>
            <a:off x="9415063" y="4215265"/>
            <a:ext cx="2335118" cy="923330"/>
          </a:xfrm>
          <a:prstGeom prst="rect">
            <a:avLst/>
          </a:prstGeom>
          <a:solidFill>
            <a:schemeClr val="bg1"/>
          </a:solidFill>
        </p:spPr>
        <p:txBody>
          <a:bodyPr wrap="square">
            <a:spAutoFit/>
          </a:bodyPr>
          <a:lstStyle/>
          <a:p>
            <a:r>
              <a:rPr lang="da-DK" altLang="ja-JP" i="1" dirty="0"/>
              <a:t>H. Sakai, et al., Phys. Rev. Accel. Beams 28, 091603 (2025)</a:t>
            </a:r>
            <a:endParaRPr lang="ja-JP" altLang="en-US" i="1" dirty="0"/>
          </a:p>
        </p:txBody>
      </p:sp>
      <p:sp>
        <p:nvSpPr>
          <p:cNvPr id="12" name="テキスト ボックス 11">
            <a:extLst>
              <a:ext uri="{FF2B5EF4-FFF2-40B4-BE49-F238E27FC236}">
                <a16:creationId xmlns:a16="http://schemas.microsoft.com/office/drawing/2014/main" id="{99D7005A-EB84-3CBA-38C4-99ABB8CA5448}"/>
              </a:ext>
            </a:extLst>
          </p:cNvPr>
          <p:cNvSpPr txBox="1"/>
          <p:nvPr/>
        </p:nvSpPr>
        <p:spPr>
          <a:xfrm>
            <a:off x="9332275" y="5400596"/>
            <a:ext cx="2445662" cy="1200329"/>
          </a:xfrm>
          <a:prstGeom prst="rect">
            <a:avLst/>
          </a:prstGeom>
          <a:noFill/>
        </p:spPr>
        <p:txBody>
          <a:bodyPr wrap="square" rtlCol="0">
            <a:spAutoFit/>
          </a:bodyPr>
          <a:lstStyle/>
          <a:p>
            <a:r>
              <a:rPr kumimoji="1" lang="en-US" altLang="ja-JP" dirty="0"/>
              <a:t>This small HOM head load will not affect energy recovery ratio of 100.0%</a:t>
            </a:r>
            <a:endParaRPr kumimoji="1" lang="ja-JP" altLang="en-US" dirty="0"/>
          </a:p>
        </p:txBody>
      </p:sp>
    </p:spTree>
    <p:extLst>
      <p:ext uri="{BB962C8B-B14F-4D97-AF65-F5344CB8AC3E}">
        <p14:creationId xmlns:p14="http://schemas.microsoft.com/office/powerpoint/2010/main" val="1445659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コンテンツ プレースホルダー 4">
            <a:extLst>
              <a:ext uri="{FF2B5EF4-FFF2-40B4-BE49-F238E27FC236}">
                <a16:creationId xmlns:a16="http://schemas.microsoft.com/office/drawing/2014/main" id="{C6FEC7F3-F087-4709-A331-800E549CD5DA}"/>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451405" y="886243"/>
            <a:ext cx="4077965" cy="1540822"/>
          </a:xfrm>
          <a:prstGeom prst="rect">
            <a:avLst/>
          </a:prstGeom>
          <a:noFill/>
          <a:ln>
            <a:noFill/>
          </a:ln>
        </p:spPr>
      </p:pic>
      <p:pic>
        <p:nvPicPr>
          <p:cNvPr id="6" name="コンテンツ プレースホルダー 5">
            <a:extLst>
              <a:ext uri="{FF2B5EF4-FFF2-40B4-BE49-F238E27FC236}">
                <a16:creationId xmlns:a16="http://schemas.microsoft.com/office/drawing/2014/main" id="{2A05C6C6-3054-40F7-81A3-A3883869A3AF}"/>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917942" y="115367"/>
            <a:ext cx="4041681" cy="2473080"/>
          </a:xfrm>
          <a:prstGeom prst="rect">
            <a:avLst/>
          </a:prstGeom>
          <a:noFill/>
          <a:ln>
            <a:noFill/>
          </a:ln>
        </p:spPr>
      </p:pic>
      <p:pic>
        <p:nvPicPr>
          <p:cNvPr id="7" name="図 6">
            <a:extLst>
              <a:ext uri="{FF2B5EF4-FFF2-40B4-BE49-F238E27FC236}">
                <a16:creationId xmlns:a16="http://schemas.microsoft.com/office/drawing/2014/main" id="{460CB043-BC30-4BDB-8D98-11A92424883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39546" y="3824257"/>
            <a:ext cx="4843659" cy="2022143"/>
          </a:xfrm>
          <a:prstGeom prst="rect">
            <a:avLst/>
          </a:prstGeom>
          <a:noFill/>
          <a:ln>
            <a:noFill/>
          </a:ln>
        </p:spPr>
      </p:pic>
      <p:pic>
        <p:nvPicPr>
          <p:cNvPr id="8" name="図 7">
            <a:extLst>
              <a:ext uri="{FF2B5EF4-FFF2-40B4-BE49-F238E27FC236}">
                <a16:creationId xmlns:a16="http://schemas.microsoft.com/office/drawing/2014/main" id="{E54C70E3-DCE6-4EBA-96B0-227EA006EF79}"/>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97569" y="4407966"/>
            <a:ext cx="4538863" cy="1287703"/>
          </a:xfrm>
          <a:prstGeom prst="rect">
            <a:avLst/>
          </a:prstGeom>
          <a:noFill/>
          <a:ln>
            <a:noFill/>
          </a:ln>
        </p:spPr>
      </p:pic>
      <p:grpSp>
        <p:nvGrpSpPr>
          <p:cNvPr id="9" name="グループ化 8">
            <a:extLst>
              <a:ext uri="{FF2B5EF4-FFF2-40B4-BE49-F238E27FC236}">
                <a16:creationId xmlns:a16="http://schemas.microsoft.com/office/drawing/2014/main" id="{E9F7A551-119D-4F5A-99A9-9C77B25CD687}"/>
              </a:ext>
            </a:extLst>
          </p:cNvPr>
          <p:cNvGrpSpPr/>
          <p:nvPr/>
        </p:nvGrpSpPr>
        <p:grpSpPr>
          <a:xfrm>
            <a:off x="4415999" y="114290"/>
            <a:ext cx="2496802" cy="2486698"/>
            <a:chOff x="3919670" y="1023220"/>
            <a:chExt cx="2496802" cy="2486698"/>
          </a:xfrm>
        </p:grpSpPr>
        <p:pic>
          <p:nvPicPr>
            <p:cNvPr id="10" name="Picture 3" descr="\\erlnas1\member\Users\1stGun_data\picture\20150914\GunFC_a1.jpg">
              <a:extLst>
                <a:ext uri="{FF2B5EF4-FFF2-40B4-BE49-F238E27FC236}">
                  <a16:creationId xmlns:a16="http://schemas.microsoft.com/office/drawing/2014/main" id="{C233292A-71C6-4632-AE8D-3F91CF3EFE52}"/>
                </a:ext>
              </a:extLst>
            </p:cNvPr>
            <p:cNvPicPr>
              <a:picLocks noChangeAspect="1" noChangeArrowheads="1"/>
            </p:cNvPicPr>
            <p:nvPr/>
          </p:nvPicPr>
          <p:blipFill>
            <a:blip r:embed="rId6" cstate="print"/>
            <a:srcRect/>
            <a:stretch>
              <a:fillRect/>
            </a:stretch>
          </p:blipFill>
          <p:spPr bwMode="auto">
            <a:xfrm rot="16200000">
              <a:off x="4480536" y="1548159"/>
              <a:ext cx="2153448" cy="1615086"/>
            </a:xfrm>
            <a:prstGeom prst="rect">
              <a:avLst/>
            </a:prstGeom>
            <a:noFill/>
          </p:spPr>
        </p:pic>
        <p:pic>
          <p:nvPicPr>
            <p:cNvPr id="11" name="図 10">
              <a:extLst>
                <a:ext uri="{FF2B5EF4-FFF2-40B4-BE49-F238E27FC236}">
                  <a16:creationId xmlns:a16="http://schemas.microsoft.com/office/drawing/2014/main" id="{8320048A-814B-4798-8483-B87694E3158A}"/>
                </a:ext>
              </a:extLst>
            </p:cNvPr>
            <p:cNvPicPr>
              <a:picLocks noChangeAspect="1"/>
            </p:cNvPicPr>
            <p:nvPr/>
          </p:nvPicPr>
          <p:blipFill>
            <a:blip r:embed="rId7"/>
            <a:stretch>
              <a:fillRect/>
            </a:stretch>
          </p:blipFill>
          <p:spPr>
            <a:xfrm>
              <a:off x="3919670" y="1305830"/>
              <a:ext cx="1019308" cy="2073986"/>
            </a:xfrm>
            <a:prstGeom prst="rect">
              <a:avLst/>
            </a:prstGeom>
            <a:ln w="28575">
              <a:solidFill>
                <a:srgbClr val="FF00FF"/>
              </a:solidFill>
            </a:ln>
          </p:spPr>
        </p:pic>
        <p:sp>
          <p:nvSpPr>
            <p:cNvPr id="12" name="テキスト ボックス 11">
              <a:extLst>
                <a:ext uri="{FF2B5EF4-FFF2-40B4-BE49-F238E27FC236}">
                  <a16:creationId xmlns:a16="http://schemas.microsoft.com/office/drawing/2014/main" id="{FE2D37AF-64A2-4908-9B5B-74BF37AF670E}"/>
                </a:ext>
              </a:extLst>
            </p:cNvPr>
            <p:cNvSpPr txBox="1"/>
            <p:nvPr/>
          </p:nvSpPr>
          <p:spPr>
            <a:xfrm>
              <a:off x="4224069" y="1378993"/>
              <a:ext cx="929550" cy="276999"/>
            </a:xfrm>
            <a:prstGeom prst="rect">
              <a:avLst/>
            </a:prstGeom>
            <a:solidFill>
              <a:srgbClr val="FFFF00"/>
            </a:solidFill>
          </p:spPr>
          <p:txBody>
            <a:bodyPr wrap="none" rtlCol="0">
              <a:spAutoFit/>
            </a:bodyPr>
            <a:lstStyle/>
            <a:p>
              <a:r>
                <a:rPr kumimoji="1" lang="en-US" altLang="ja-JP" sz="1200" dirty="0"/>
                <a:t>Faraday cup</a:t>
              </a:r>
              <a:endParaRPr kumimoji="1" lang="ja-JP" altLang="en-US" sz="1200" dirty="0"/>
            </a:p>
          </p:txBody>
        </p:sp>
        <p:cxnSp>
          <p:nvCxnSpPr>
            <p:cNvPr id="13" name="直線矢印コネクタ 12">
              <a:extLst>
                <a:ext uri="{FF2B5EF4-FFF2-40B4-BE49-F238E27FC236}">
                  <a16:creationId xmlns:a16="http://schemas.microsoft.com/office/drawing/2014/main" id="{B082A79E-7753-4F72-BA6C-1CEA91AE2CE9}"/>
                </a:ext>
              </a:extLst>
            </p:cNvPr>
            <p:cNvCxnSpPr/>
            <p:nvPr/>
          </p:nvCxnSpPr>
          <p:spPr>
            <a:xfrm flipH="1">
              <a:off x="4566739" y="1729153"/>
              <a:ext cx="125838" cy="37598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テキスト ボックス 13">
              <a:extLst>
                <a:ext uri="{FF2B5EF4-FFF2-40B4-BE49-F238E27FC236}">
                  <a16:creationId xmlns:a16="http://schemas.microsoft.com/office/drawing/2014/main" id="{46EC4219-4C71-4C56-99EB-AF0D5880B42A}"/>
                </a:ext>
              </a:extLst>
            </p:cNvPr>
            <p:cNvSpPr txBox="1"/>
            <p:nvPr/>
          </p:nvSpPr>
          <p:spPr>
            <a:xfrm>
              <a:off x="4079400" y="1023220"/>
              <a:ext cx="2097626" cy="276999"/>
            </a:xfrm>
            <a:prstGeom prst="rect">
              <a:avLst/>
            </a:prstGeom>
            <a:noFill/>
          </p:spPr>
          <p:txBody>
            <a:bodyPr wrap="none" rtlCol="0">
              <a:spAutoFit/>
            </a:bodyPr>
            <a:lstStyle/>
            <a:p>
              <a:r>
                <a:rPr kumimoji="1" lang="en-US" altLang="ja-JP" sz="1200" dirty="0"/>
                <a:t>Screen monitor in front of Gun</a:t>
              </a:r>
              <a:endParaRPr kumimoji="1" lang="ja-JP" altLang="en-US" sz="1200" dirty="0"/>
            </a:p>
          </p:txBody>
        </p:sp>
        <p:sp>
          <p:nvSpPr>
            <p:cNvPr id="15" name="テキスト ボックス 14">
              <a:extLst>
                <a:ext uri="{FF2B5EF4-FFF2-40B4-BE49-F238E27FC236}">
                  <a16:creationId xmlns:a16="http://schemas.microsoft.com/office/drawing/2014/main" id="{2616FD13-88BA-4040-BF9D-CA309FF79690}"/>
                </a:ext>
              </a:extLst>
            </p:cNvPr>
            <p:cNvSpPr txBox="1"/>
            <p:nvPr/>
          </p:nvSpPr>
          <p:spPr>
            <a:xfrm>
              <a:off x="4254820" y="3232919"/>
              <a:ext cx="596189" cy="276999"/>
            </a:xfrm>
            <a:prstGeom prst="rect">
              <a:avLst/>
            </a:prstGeom>
            <a:solidFill>
              <a:srgbClr val="FFFF00"/>
            </a:solidFill>
          </p:spPr>
          <p:txBody>
            <a:bodyPr wrap="none" rtlCol="0">
              <a:spAutoFit/>
            </a:bodyPr>
            <a:lstStyle/>
            <a:p>
              <a:r>
                <a:rPr lang="en-US" altLang="ja-JP" sz="1200" dirty="0"/>
                <a:t>screen</a:t>
              </a:r>
              <a:endParaRPr kumimoji="1" lang="ja-JP" altLang="en-US" sz="1200" dirty="0"/>
            </a:p>
          </p:txBody>
        </p:sp>
        <p:cxnSp>
          <p:nvCxnSpPr>
            <p:cNvPr id="16" name="直線矢印コネクタ 15">
              <a:extLst>
                <a:ext uri="{FF2B5EF4-FFF2-40B4-BE49-F238E27FC236}">
                  <a16:creationId xmlns:a16="http://schemas.microsoft.com/office/drawing/2014/main" id="{52727EB5-3BA8-48BE-A19B-006C137304F2}"/>
                </a:ext>
              </a:extLst>
            </p:cNvPr>
            <p:cNvCxnSpPr/>
            <p:nvPr/>
          </p:nvCxnSpPr>
          <p:spPr>
            <a:xfrm>
              <a:off x="5005418" y="1620208"/>
              <a:ext cx="532559" cy="50708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右矢印 29">
              <a:extLst>
                <a:ext uri="{FF2B5EF4-FFF2-40B4-BE49-F238E27FC236}">
                  <a16:creationId xmlns:a16="http://schemas.microsoft.com/office/drawing/2014/main" id="{B370FE74-60EF-4ACA-9FBC-85EFBDEB643C}"/>
                </a:ext>
              </a:extLst>
            </p:cNvPr>
            <p:cNvSpPr/>
            <p:nvPr/>
          </p:nvSpPr>
          <p:spPr>
            <a:xfrm>
              <a:off x="4895158" y="2198028"/>
              <a:ext cx="357859" cy="307740"/>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8" name="直線矢印コネクタ 17">
              <a:extLst>
                <a:ext uri="{FF2B5EF4-FFF2-40B4-BE49-F238E27FC236}">
                  <a16:creationId xmlns:a16="http://schemas.microsoft.com/office/drawing/2014/main" id="{4B263CA6-EE7D-4D16-AD2F-B3671CF08CBC}"/>
                </a:ext>
              </a:extLst>
            </p:cNvPr>
            <p:cNvCxnSpPr/>
            <p:nvPr/>
          </p:nvCxnSpPr>
          <p:spPr>
            <a:xfrm flipH="1">
              <a:off x="5743396" y="1751812"/>
              <a:ext cx="217716" cy="222974"/>
            </a:xfrm>
            <a:prstGeom prst="straightConnector1">
              <a:avLst/>
            </a:prstGeom>
            <a:ln w="28575">
              <a:solidFill>
                <a:srgbClr val="3333FF"/>
              </a:solidFill>
              <a:tailEnd type="triangle"/>
            </a:ln>
          </p:spPr>
          <p:style>
            <a:lnRef idx="1">
              <a:schemeClr val="accent1"/>
            </a:lnRef>
            <a:fillRef idx="0">
              <a:schemeClr val="accent1"/>
            </a:fillRef>
            <a:effectRef idx="0">
              <a:schemeClr val="accent1"/>
            </a:effectRef>
            <a:fontRef idx="minor">
              <a:schemeClr val="tx1"/>
            </a:fontRef>
          </p:style>
        </p:cxnSp>
        <p:sp>
          <p:nvSpPr>
            <p:cNvPr id="19" name="テキスト ボックス 18">
              <a:extLst>
                <a:ext uri="{FF2B5EF4-FFF2-40B4-BE49-F238E27FC236}">
                  <a16:creationId xmlns:a16="http://schemas.microsoft.com/office/drawing/2014/main" id="{D073AAF0-395C-4D7F-A9F5-E0B6B3BEF19F}"/>
                </a:ext>
              </a:extLst>
            </p:cNvPr>
            <p:cNvSpPr txBox="1"/>
            <p:nvPr/>
          </p:nvSpPr>
          <p:spPr>
            <a:xfrm>
              <a:off x="5805407" y="1332941"/>
              <a:ext cx="611065" cy="461665"/>
            </a:xfrm>
            <a:prstGeom prst="rect">
              <a:avLst/>
            </a:prstGeom>
            <a:solidFill>
              <a:srgbClr val="CCECFF"/>
            </a:solidFill>
          </p:spPr>
          <p:txBody>
            <a:bodyPr wrap="none" rtlCol="0">
              <a:spAutoFit/>
            </a:bodyPr>
            <a:lstStyle/>
            <a:p>
              <a:r>
                <a:rPr kumimoji="1" lang="en-US" altLang="ja-JP" sz="1200" dirty="0"/>
                <a:t>Add SS</a:t>
              </a:r>
            </a:p>
            <a:p>
              <a:r>
                <a:rPr lang="en-US" altLang="ja-JP" sz="1200" dirty="0"/>
                <a:t>shield</a:t>
              </a:r>
              <a:endParaRPr kumimoji="1" lang="ja-JP" altLang="en-US" sz="1200" dirty="0"/>
            </a:p>
          </p:txBody>
        </p:sp>
      </p:grpSp>
      <p:sp>
        <p:nvSpPr>
          <p:cNvPr id="20" name="テキスト ボックス 19">
            <a:extLst>
              <a:ext uri="{FF2B5EF4-FFF2-40B4-BE49-F238E27FC236}">
                <a16:creationId xmlns:a16="http://schemas.microsoft.com/office/drawing/2014/main" id="{3E965B9C-BC85-4094-B0A6-70945D945DF7}"/>
              </a:ext>
            </a:extLst>
          </p:cNvPr>
          <p:cNvSpPr txBox="1"/>
          <p:nvPr/>
        </p:nvSpPr>
        <p:spPr>
          <a:xfrm>
            <a:off x="119643" y="61315"/>
            <a:ext cx="3892665" cy="523220"/>
          </a:xfrm>
          <a:prstGeom prst="rect">
            <a:avLst/>
          </a:prstGeom>
          <a:noFill/>
        </p:spPr>
        <p:txBody>
          <a:bodyPr wrap="square" rtlCol="0">
            <a:spAutoFit/>
          </a:bodyPr>
          <a:lstStyle/>
          <a:p>
            <a:r>
              <a:rPr kumimoji="1" lang="en-US" altLang="ja-JP" sz="2800" u="sng" dirty="0">
                <a:solidFill>
                  <a:srgbClr val="FF0000"/>
                </a:solidFill>
              </a:rPr>
              <a:t>Unexpected discharge(1)</a:t>
            </a:r>
            <a:endParaRPr kumimoji="1" lang="ja-JP" altLang="en-US" sz="2800" u="sng" dirty="0">
              <a:solidFill>
                <a:srgbClr val="FF0000"/>
              </a:solidFill>
            </a:endParaRPr>
          </a:p>
        </p:txBody>
      </p:sp>
      <p:sp>
        <p:nvSpPr>
          <p:cNvPr id="21" name="テキスト ボックス 20">
            <a:extLst>
              <a:ext uri="{FF2B5EF4-FFF2-40B4-BE49-F238E27FC236}">
                <a16:creationId xmlns:a16="http://schemas.microsoft.com/office/drawing/2014/main" id="{0AD001BC-B9B0-408D-9C20-AEC1EC00EAFB}"/>
              </a:ext>
            </a:extLst>
          </p:cNvPr>
          <p:cNvSpPr txBox="1"/>
          <p:nvPr/>
        </p:nvSpPr>
        <p:spPr>
          <a:xfrm>
            <a:off x="166143" y="3789150"/>
            <a:ext cx="3806298" cy="523220"/>
          </a:xfrm>
          <a:prstGeom prst="rect">
            <a:avLst/>
          </a:prstGeom>
          <a:noFill/>
        </p:spPr>
        <p:txBody>
          <a:bodyPr wrap="none" rtlCol="0">
            <a:spAutoFit/>
          </a:bodyPr>
          <a:lstStyle/>
          <a:p>
            <a:r>
              <a:rPr kumimoji="1" lang="en-US" altLang="ja-JP" sz="2800" u="sng" dirty="0">
                <a:solidFill>
                  <a:srgbClr val="FF0000"/>
                </a:solidFill>
              </a:rPr>
              <a:t>Unexpected discharge(2)</a:t>
            </a:r>
            <a:endParaRPr kumimoji="1" lang="ja-JP" altLang="en-US" sz="2800" u="sng" dirty="0">
              <a:solidFill>
                <a:srgbClr val="FF0000"/>
              </a:solidFill>
            </a:endParaRPr>
          </a:p>
        </p:txBody>
      </p:sp>
      <p:cxnSp>
        <p:nvCxnSpPr>
          <p:cNvPr id="23" name="直線コネクタ 22">
            <a:extLst>
              <a:ext uri="{FF2B5EF4-FFF2-40B4-BE49-F238E27FC236}">
                <a16:creationId xmlns:a16="http://schemas.microsoft.com/office/drawing/2014/main" id="{B950D072-3516-4334-AC5D-A48EF8AB40F5}"/>
              </a:ext>
            </a:extLst>
          </p:cNvPr>
          <p:cNvCxnSpPr>
            <a:cxnSpLocks/>
          </p:cNvCxnSpPr>
          <p:nvPr/>
        </p:nvCxnSpPr>
        <p:spPr>
          <a:xfrm flipV="1">
            <a:off x="119643" y="3720525"/>
            <a:ext cx="11788822"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4" name="テキスト ボックス 23">
            <a:extLst>
              <a:ext uri="{FF2B5EF4-FFF2-40B4-BE49-F238E27FC236}">
                <a16:creationId xmlns:a16="http://schemas.microsoft.com/office/drawing/2014/main" id="{4D0A7E00-8565-4703-AC70-5B3A3D54CF3F}"/>
              </a:ext>
            </a:extLst>
          </p:cNvPr>
          <p:cNvSpPr txBox="1"/>
          <p:nvPr/>
        </p:nvSpPr>
        <p:spPr>
          <a:xfrm>
            <a:off x="1296006" y="2691377"/>
            <a:ext cx="7259295" cy="1015663"/>
          </a:xfrm>
          <a:prstGeom prst="rect">
            <a:avLst/>
          </a:prstGeom>
          <a:noFill/>
        </p:spPr>
        <p:txBody>
          <a:bodyPr wrap="none" rtlCol="0">
            <a:spAutoFit/>
          </a:bodyPr>
          <a:lstStyle/>
          <a:p>
            <a:r>
              <a:rPr kumimoji="1" lang="en-US" altLang="ja-JP" sz="2000" dirty="0">
                <a:solidFill>
                  <a:srgbClr val="FF0000"/>
                </a:solidFill>
              </a:rPr>
              <a:t>Field emitted electron induce a charge up of Faraday cup.</a:t>
            </a:r>
          </a:p>
          <a:p>
            <a:r>
              <a:rPr kumimoji="1" lang="ja-JP" altLang="en-US" sz="2000" dirty="0"/>
              <a:t>⇒</a:t>
            </a:r>
            <a:r>
              <a:rPr kumimoji="1" lang="en-US" altLang="ja-JP" sz="2000" dirty="0"/>
              <a:t>Discharge lead to vacuum deterioration and increase of radiation.</a:t>
            </a:r>
          </a:p>
          <a:p>
            <a:r>
              <a:rPr kumimoji="1" lang="en-US" altLang="ja-JP" sz="2000" dirty="0"/>
              <a:t>Improvement on Faraday cup solved problem.</a:t>
            </a:r>
            <a:endParaRPr kumimoji="1" lang="ja-JP" altLang="en-US" sz="2000" dirty="0"/>
          </a:p>
        </p:txBody>
      </p:sp>
      <p:sp>
        <p:nvSpPr>
          <p:cNvPr id="25" name="テキスト ボックス 24">
            <a:extLst>
              <a:ext uri="{FF2B5EF4-FFF2-40B4-BE49-F238E27FC236}">
                <a16:creationId xmlns:a16="http://schemas.microsoft.com/office/drawing/2014/main" id="{6DBB05A2-67C5-4FE1-BF14-6023FCC1A8FD}"/>
              </a:ext>
            </a:extLst>
          </p:cNvPr>
          <p:cNvSpPr txBox="1"/>
          <p:nvPr/>
        </p:nvSpPr>
        <p:spPr>
          <a:xfrm>
            <a:off x="1274920" y="5801280"/>
            <a:ext cx="9241932" cy="1015663"/>
          </a:xfrm>
          <a:prstGeom prst="rect">
            <a:avLst/>
          </a:prstGeom>
          <a:noFill/>
        </p:spPr>
        <p:txBody>
          <a:bodyPr wrap="square" rtlCol="0">
            <a:spAutoFit/>
          </a:bodyPr>
          <a:lstStyle/>
          <a:p>
            <a:r>
              <a:rPr kumimoji="1" lang="en-US" altLang="ja-JP" sz="2000" dirty="0">
                <a:solidFill>
                  <a:srgbClr val="FF0000"/>
                </a:solidFill>
              </a:rPr>
              <a:t>Field emitted electron hit photocathode </a:t>
            </a:r>
            <a:r>
              <a:rPr kumimoji="1" lang="ja-JP" altLang="en-US" sz="2000" dirty="0">
                <a:solidFill>
                  <a:srgbClr val="FF0000"/>
                </a:solidFill>
              </a:rPr>
              <a:t>→ </a:t>
            </a:r>
            <a:r>
              <a:rPr kumimoji="1" lang="en-US" altLang="ja-JP" sz="2000" dirty="0"/>
              <a:t>Secondary electron extracted by DC voltage and accelerated by injector cavities. Finally collide with the screen monitor.</a:t>
            </a:r>
          </a:p>
          <a:p>
            <a:r>
              <a:rPr kumimoji="1" lang="ja-JP" altLang="en-US" sz="2000" dirty="0"/>
              <a:t>⇒ </a:t>
            </a:r>
            <a:r>
              <a:rPr kumimoji="1" lang="en-US" altLang="ja-JP" sz="2000" dirty="0"/>
              <a:t>Lead to vacuum spike and increase of radiation.</a:t>
            </a:r>
          </a:p>
        </p:txBody>
      </p:sp>
      <p:sp>
        <p:nvSpPr>
          <p:cNvPr id="26" name="テキスト ボックス 25">
            <a:extLst>
              <a:ext uri="{FF2B5EF4-FFF2-40B4-BE49-F238E27FC236}">
                <a16:creationId xmlns:a16="http://schemas.microsoft.com/office/drawing/2014/main" id="{791C3907-F91E-429E-93C7-F6F221DD5EC2}"/>
              </a:ext>
            </a:extLst>
          </p:cNvPr>
          <p:cNvSpPr txBox="1"/>
          <p:nvPr/>
        </p:nvSpPr>
        <p:spPr>
          <a:xfrm>
            <a:off x="8526462" y="2722125"/>
            <a:ext cx="2433161" cy="923330"/>
          </a:xfrm>
          <a:prstGeom prst="rect">
            <a:avLst/>
          </a:prstGeom>
          <a:solidFill>
            <a:schemeClr val="accent4"/>
          </a:solidFill>
        </p:spPr>
        <p:txBody>
          <a:bodyPr wrap="square" rtlCol="0">
            <a:spAutoFit/>
          </a:bodyPr>
          <a:lstStyle/>
          <a:p>
            <a:r>
              <a:rPr kumimoji="1" lang="en-US" altLang="ja-JP" dirty="0">
                <a:solidFill>
                  <a:srgbClr val="FF0000"/>
                </a:solidFill>
              </a:rPr>
              <a:t>Both case, interaction of F.E. and surrounding components.</a:t>
            </a:r>
            <a:endParaRPr kumimoji="1" lang="ja-JP" altLang="en-US" dirty="0">
              <a:solidFill>
                <a:srgbClr val="FF0000"/>
              </a:solidFill>
            </a:endParaRPr>
          </a:p>
        </p:txBody>
      </p:sp>
      <p:sp>
        <p:nvSpPr>
          <p:cNvPr id="27" name="テキスト ボックス 26">
            <a:extLst>
              <a:ext uri="{FF2B5EF4-FFF2-40B4-BE49-F238E27FC236}">
                <a16:creationId xmlns:a16="http://schemas.microsoft.com/office/drawing/2014/main" id="{62F978B3-2257-49CD-869D-124EA2BD9E8F}"/>
              </a:ext>
            </a:extLst>
          </p:cNvPr>
          <p:cNvSpPr txBox="1"/>
          <p:nvPr/>
        </p:nvSpPr>
        <p:spPr>
          <a:xfrm flipH="1">
            <a:off x="6861132" y="2336886"/>
            <a:ext cx="1109220" cy="276999"/>
          </a:xfrm>
          <a:prstGeom prst="rect">
            <a:avLst/>
          </a:prstGeom>
          <a:solidFill>
            <a:schemeClr val="bg1"/>
          </a:solidFill>
        </p:spPr>
        <p:txBody>
          <a:bodyPr wrap="square" rtlCol="0">
            <a:spAutoFit/>
          </a:bodyPr>
          <a:lstStyle/>
          <a:p>
            <a:r>
              <a:rPr kumimoji="1" lang="en-US" altLang="ja-JP" sz="1200" b="1" dirty="0"/>
              <a:t>2015, June 16</a:t>
            </a:r>
            <a:endParaRPr kumimoji="1" lang="ja-JP" altLang="en-US" sz="1200" b="1" dirty="0"/>
          </a:p>
        </p:txBody>
      </p:sp>
      <p:sp>
        <p:nvSpPr>
          <p:cNvPr id="29" name="テキスト ボックス 28">
            <a:extLst>
              <a:ext uri="{FF2B5EF4-FFF2-40B4-BE49-F238E27FC236}">
                <a16:creationId xmlns:a16="http://schemas.microsoft.com/office/drawing/2014/main" id="{827079E1-2188-4A86-B954-12909C7383C1}"/>
              </a:ext>
            </a:extLst>
          </p:cNvPr>
          <p:cNvSpPr txBox="1"/>
          <p:nvPr/>
        </p:nvSpPr>
        <p:spPr>
          <a:xfrm>
            <a:off x="166143" y="564709"/>
            <a:ext cx="554045" cy="400110"/>
          </a:xfrm>
          <a:prstGeom prst="rect">
            <a:avLst/>
          </a:prstGeom>
          <a:solidFill>
            <a:schemeClr val="accent5">
              <a:lumMod val="40000"/>
              <a:lumOff val="60000"/>
            </a:schemeClr>
          </a:solidFill>
        </p:spPr>
        <p:txBody>
          <a:bodyPr wrap="square" rtlCol="0">
            <a:spAutoFit/>
          </a:bodyPr>
          <a:lstStyle/>
          <a:p>
            <a:r>
              <a:rPr kumimoji="1" lang="en-US" altLang="ja-JP" sz="2000" dirty="0"/>
              <a:t>INJ</a:t>
            </a:r>
            <a:endParaRPr kumimoji="1" lang="ja-JP" altLang="en-US" sz="2000" dirty="0"/>
          </a:p>
        </p:txBody>
      </p:sp>
      <p:sp>
        <p:nvSpPr>
          <p:cNvPr id="2" name="日付プレースホルダー 1">
            <a:extLst>
              <a:ext uri="{FF2B5EF4-FFF2-40B4-BE49-F238E27FC236}">
                <a16:creationId xmlns:a16="http://schemas.microsoft.com/office/drawing/2014/main" id="{0262822C-CCFA-04CA-28DA-61503725A7EA}"/>
              </a:ext>
            </a:extLst>
          </p:cNvPr>
          <p:cNvSpPr>
            <a:spLocks noGrp="1"/>
          </p:cNvSpPr>
          <p:nvPr>
            <p:ph type="dt" sz="half" idx="10"/>
          </p:nvPr>
        </p:nvSpPr>
        <p:spPr/>
        <p:txBody>
          <a:bodyPr/>
          <a:lstStyle/>
          <a:p>
            <a:r>
              <a:rPr lang="en-US" altLang="ja-JP"/>
              <a:t>Kensei Umemori, 2024/Sep/27</a:t>
            </a:r>
            <a:endParaRPr lang="en-US" sz="1200" dirty="0"/>
          </a:p>
        </p:txBody>
      </p:sp>
      <p:sp>
        <p:nvSpPr>
          <p:cNvPr id="3" name="フッター プレースホルダー 2">
            <a:extLst>
              <a:ext uri="{FF2B5EF4-FFF2-40B4-BE49-F238E27FC236}">
                <a16:creationId xmlns:a16="http://schemas.microsoft.com/office/drawing/2014/main" id="{90930B3B-8711-2C90-052F-4F99C9B61D94}"/>
              </a:ext>
            </a:extLst>
          </p:cNvPr>
          <p:cNvSpPr>
            <a:spLocks noGrp="1"/>
          </p:cNvSpPr>
          <p:nvPr>
            <p:ph type="ftr" sz="quarter" idx="3"/>
          </p:nvPr>
        </p:nvSpPr>
        <p:spPr/>
        <p:txBody>
          <a:bodyPr/>
          <a:lstStyle/>
          <a:p>
            <a:pPr algn="ctr"/>
            <a:r>
              <a:rPr lang="en-US"/>
              <a:t>ERL2024</a:t>
            </a:r>
            <a:endParaRPr lang="en-US" dirty="0"/>
          </a:p>
        </p:txBody>
      </p:sp>
      <p:sp>
        <p:nvSpPr>
          <p:cNvPr id="4" name="スライド番号プレースホルダー 3">
            <a:extLst>
              <a:ext uri="{FF2B5EF4-FFF2-40B4-BE49-F238E27FC236}">
                <a16:creationId xmlns:a16="http://schemas.microsoft.com/office/drawing/2014/main" id="{90B2803C-A6AF-37DA-D748-D95F841AF139}"/>
              </a:ext>
            </a:extLst>
          </p:cNvPr>
          <p:cNvSpPr>
            <a:spLocks noGrp="1"/>
          </p:cNvSpPr>
          <p:nvPr>
            <p:ph type="sldNum" sz="quarter" idx="4"/>
          </p:nvPr>
        </p:nvSpPr>
        <p:spPr/>
        <p:txBody>
          <a:bodyPr/>
          <a:lstStyle/>
          <a:p>
            <a:pPr algn="r"/>
            <a:fld id="{48F63A3B-78C7-47BE-AE5E-E10140E04643}" type="slidenum">
              <a:rPr lang="en-US" smtClean="0"/>
              <a:pPr algn="r"/>
              <a:t>18</a:t>
            </a:fld>
            <a:endParaRPr lang="en-US" dirty="0"/>
          </a:p>
        </p:txBody>
      </p:sp>
    </p:spTree>
    <p:extLst>
      <p:ext uri="{BB962C8B-B14F-4D97-AF65-F5344CB8AC3E}">
        <p14:creationId xmlns:p14="http://schemas.microsoft.com/office/powerpoint/2010/main" val="4022516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293E4BA6-097E-7962-992F-D0A0F6F40898}"/>
              </a:ext>
            </a:extLst>
          </p:cNvPr>
          <p:cNvSpPr>
            <a:spLocks noGrp="1"/>
          </p:cNvSpPr>
          <p:nvPr>
            <p:ph type="title"/>
          </p:nvPr>
        </p:nvSpPr>
        <p:spPr>
          <a:xfrm>
            <a:off x="214414" y="85609"/>
            <a:ext cx="10972800" cy="409946"/>
          </a:xfrm>
        </p:spPr>
        <p:txBody>
          <a:bodyPr>
            <a:noAutofit/>
          </a:bodyPr>
          <a:lstStyle/>
          <a:p>
            <a:r>
              <a:rPr kumimoji="1" lang="en-US" altLang="ja-JP" sz="3200" u="sng" dirty="0">
                <a:solidFill>
                  <a:srgbClr val="FF0000"/>
                </a:solidFill>
              </a:rPr>
              <a:t>Injector</a:t>
            </a:r>
            <a:r>
              <a:rPr kumimoji="1" lang="en-US" altLang="ja-JP" sz="3200" u="sng" baseline="0" dirty="0">
                <a:solidFill>
                  <a:srgbClr val="FF0000"/>
                </a:solidFill>
              </a:rPr>
              <a:t> performance </a:t>
            </a:r>
            <a:r>
              <a:rPr lang="en-GB" altLang="ja-JP" sz="3200" u="sng" kern="800" dirty="0">
                <a:solidFill>
                  <a:srgbClr val="FF0000"/>
                </a:solidFill>
                <a:effectLst/>
              </a:rPr>
              <a:t>from Oct. 2019 to Feb. 2022</a:t>
            </a:r>
            <a:endParaRPr kumimoji="1" lang="ja-JP" altLang="en-US" sz="3200" u="sng" dirty="0">
              <a:solidFill>
                <a:srgbClr val="FF0000"/>
              </a:solidFill>
            </a:endParaRPr>
          </a:p>
        </p:txBody>
      </p:sp>
      <p:sp>
        <p:nvSpPr>
          <p:cNvPr id="3" name="コンテンツ プレースホルダー 2">
            <a:extLst>
              <a:ext uri="{FF2B5EF4-FFF2-40B4-BE49-F238E27FC236}">
                <a16:creationId xmlns:a16="http://schemas.microsoft.com/office/drawing/2014/main" id="{04303962-9DC4-1A58-9035-5D07259BC324}"/>
              </a:ext>
            </a:extLst>
          </p:cNvPr>
          <p:cNvSpPr>
            <a:spLocks noGrp="1"/>
          </p:cNvSpPr>
          <p:nvPr>
            <p:ph idx="1"/>
          </p:nvPr>
        </p:nvSpPr>
        <p:spPr>
          <a:xfrm>
            <a:off x="210423" y="582223"/>
            <a:ext cx="11820670" cy="1413054"/>
          </a:xfrm>
        </p:spPr>
        <p:txBody>
          <a:bodyPr/>
          <a:lstStyle/>
          <a:p>
            <a:r>
              <a:rPr kumimoji="1" lang="en-US" altLang="ja-JP" sz="2400" dirty="0"/>
              <a:t>We once met the </a:t>
            </a:r>
            <a:r>
              <a:rPr kumimoji="1" lang="en-US" altLang="ja-JP" sz="2400" b="1" u="sng" dirty="0"/>
              <a:t>sudden severe X-ray increase </a:t>
            </a:r>
            <a:r>
              <a:rPr kumimoji="1" lang="en-US" altLang="ja-JP" sz="2400" dirty="0"/>
              <a:t>during beam operation in Jun. 2020.</a:t>
            </a:r>
          </a:p>
          <a:p>
            <a:r>
              <a:rPr lang="en-US" altLang="ja-JP" sz="2400" u="sng" dirty="0"/>
              <a:t>F.E onset reduced from 8 MV/m to 5 MV/m in </a:t>
            </a:r>
            <a:r>
              <a:rPr lang="en-US" altLang="ja-JP" sz="2400" u="sng" dirty="0" err="1"/>
              <a:t>Inj</a:t>
            </a:r>
            <a:r>
              <a:rPr lang="en-US" altLang="ja-JP" sz="2400" u="sng" dirty="0"/>
              <a:t> #2 cavity</a:t>
            </a:r>
            <a:r>
              <a:rPr lang="en-US" altLang="ja-JP" sz="2400" dirty="0"/>
              <a:t>. We do not know the reason.</a:t>
            </a:r>
          </a:p>
          <a:p>
            <a:r>
              <a:rPr kumimoji="1" lang="en-US" altLang="ja-JP" sz="2400" dirty="0"/>
              <a:t>After pul</a:t>
            </a:r>
            <a:r>
              <a:rPr lang="en-US" altLang="ja-JP" sz="2400" dirty="0"/>
              <a:t>se processing, F.E onset</a:t>
            </a:r>
            <a:r>
              <a:rPr lang="ja-JP" altLang="en-US" sz="2400" dirty="0"/>
              <a:t> </a:t>
            </a:r>
            <a:r>
              <a:rPr lang="en-US" altLang="ja-JP" sz="2400" dirty="0"/>
              <a:t>recovered at normal level. </a:t>
            </a:r>
            <a:r>
              <a:rPr lang="en-US" altLang="ja-JP" sz="2400" dirty="0">
                <a:sym typeface="Wingdings" panose="05000000000000000000" pitchFamily="2" charset="2"/>
              </a:rPr>
              <a:t> </a:t>
            </a:r>
            <a:r>
              <a:rPr lang="en-US" altLang="ja-JP" sz="2400" b="1" dirty="0">
                <a:solidFill>
                  <a:srgbClr val="FF0000"/>
                </a:solidFill>
                <a:sym typeface="Wingdings" panose="05000000000000000000" pitchFamily="2" charset="2"/>
              </a:rPr>
              <a:t>kept 7 MV/m operation</a:t>
            </a:r>
            <a:endParaRPr lang="en-US" altLang="ja-JP" sz="2400" b="1" dirty="0">
              <a:solidFill>
                <a:srgbClr val="FF0000"/>
              </a:solidFill>
            </a:endParaRPr>
          </a:p>
        </p:txBody>
      </p:sp>
      <p:sp>
        <p:nvSpPr>
          <p:cNvPr id="4" name="スライド番号プレースホルダー 3">
            <a:extLst>
              <a:ext uri="{FF2B5EF4-FFF2-40B4-BE49-F238E27FC236}">
                <a16:creationId xmlns:a16="http://schemas.microsoft.com/office/drawing/2014/main" id="{F885220D-6858-940C-CE50-E17E3935FD62}"/>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defPPr>
              <a:defRPr lang="ja-JP"/>
            </a:defPPr>
            <a:lvl1pPr algn="r" rtl="0" eaLnBrk="1" fontAlgn="base" hangingPunct="1">
              <a:spcBef>
                <a:spcPct val="0"/>
              </a:spcBef>
              <a:spcAft>
                <a:spcPct val="0"/>
              </a:spcAft>
              <a:defRPr kumimoji="1" sz="1200" kern="1200">
                <a:solidFill>
                  <a:srgbClr val="898989"/>
                </a:solidFill>
                <a:latin typeface="Calibri" panose="020F0502020204030204" pitchFamily="34" charset="0"/>
                <a:ea typeface="ＭＳ Ｐゴシック" panose="020B0600070205080204" pitchFamily="50" charset="-128"/>
                <a:cs typeface="+mn-cs"/>
              </a:defRPr>
            </a:lvl1pPr>
            <a:lvl2pPr marL="4572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2pPr>
            <a:lvl3pPr marL="9144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3pPr>
            <a:lvl4pPr marL="13716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4pPr>
            <a:lvl5pPr marL="1828800" algn="l" rtl="0" eaLnBrk="0" fontAlgn="base" hangingPunct="0">
              <a:spcBef>
                <a:spcPct val="0"/>
              </a:spcBef>
              <a:spcAft>
                <a:spcPct val="0"/>
              </a:spcAft>
              <a:defRPr kumimoji="1" kern="1200">
                <a:solidFill>
                  <a:schemeClr val="tx1"/>
                </a:solidFill>
                <a:latin typeface="Arial" panose="020B0604020202020204" pitchFamily="34" charset="0"/>
                <a:ea typeface="ＭＳ Ｐゴシック" panose="020B0600070205080204" pitchFamily="50" charset="-128"/>
                <a:cs typeface="+mn-cs"/>
              </a:defRPr>
            </a:lvl5pPr>
            <a:lvl6pPr marL="22860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6pPr>
            <a:lvl7pPr marL="27432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7pPr>
            <a:lvl8pPr marL="32004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8pPr>
            <a:lvl9pPr marL="3657600" algn="l" defTabSz="914400" rtl="0" eaLnBrk="1" latinLnBrk="0" hangingPunct="1">
              <a:defRPr kumimoji="1" kern="1200">
                <a:solidFill>
                  <a:schemeClr val="tx1"/>
                </a:solidFill>
                <a:latin typeface="Arial" panose="020B0604020202020204" pitchFamily="34" charset="0"/>
                <a:ea typeface="ＭＳ Ｐゴシック" panose="020B0600070205080204" pitchFamily="50" charset="-128"/>
                <a:cs typeface="+mn-cs"/>
              </a:defRPr>
            </a:lvl9pPr>
          </a:lstStyle>
          <a:p>
            <a:pPr>
              <a:defRPr/>
            </a:pPr>
            <a:fld id="{B4356179-C135-4594-A06C-936E7DF3B214}" type="slidenum">
              <a:rPr lang="ja-JP" altLang="en-US" smtClean="0"/>
              <a:pPr>
                <a:defRPr/>
              </a:pPr>
              <a:t>19</a:t>
            </a:fld>
            <a:endParaRPr lang="ja-JP" altLang="en-US"/>
          </a:p>
        </p:txBody>
      </p:sp>
      <p:pic>
        <p:nvPicPr>
          <p:cNvPr id="5" name="コンテンツ プレースホルダー 3">
            <a:extLst>
              <a:ext uri="{FF2B5EF4-FFF2-40B4-BE49-F238E27FC236}">
                <a16:creationId xmlns:a16="http://schemas.microsoft.com/office/drawing/2014/main" id="{624FC7F6-6C2E-F934-9A2D-503FD5A3C3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612577" y="3652280"/>
            <a:ext cx="3901345" cy="2350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図 5">
            <a:extLst>
              <a:ext uri="{FF2B5EF4-FFF2-40B4-BE49-F238E27FC236}">
                <a16:creationId xmlns:a16="http://schemas.microsoft.com/office/drawing/2014/main" id="{8EEEFA52-54C7-E6A5-9B5F-969D5EEB54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443" y="3460893"/>
            <a:ext cx="3845168" cy="2354670"/>
          </a:xfrm>
          <a:prstGeom prst="rect">
            <a:avLst/>
          </a:prstGeom>
        </p:spPr>
      </p:pic>
      <p:cxnSp>
        <p:nvCxnSpPr>
          <p:cNvPr id="7" name="直線矢印コネクタ 6">
            <a:extLst>
              <a:ext uri="{FF2B5EF4-FFF2-40B4-BE49-F238E27FC236}">
                <a16:creationId xmlns:a16="http://schemas.microsoft.com/office/drawing/2014/main" id="{02B3B6C0-9808-C916-AF43-C9C67EA7C0BB}"/>
              </a:ext>
            </a:extLst>
          </p:cNvPr>
          <p:cNvCxnSpPr/>
          <p:nvPr/>
        </p:nvCxnSpPr>
        <p:spPr>
          <a:xfrm>
            <a:off x="6991538" y="4673324"/>
            <a:ext cx="377190" cy="4106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テキスト ボックス 7">
            <a:extLst>
              <a:ext uri="{FF2B5EF4-FFF2-40B4-BE49-F238E27FC236}">
                <a16:creationId xmlns:a16="http://schemas.microsoft.com/office/drawing/2014/main" id="{86FF97D8-7959-3904-281C-BE56D056F3DB}"/>
              </a:ext>
            </a:extLst>
          </p:cNvPr>
          <p:cNvSpPr txBox="1"/>
          <p:nvPr/>
        </p:nvSpPr>
        <p:spPr>
          <a:xfrm>
            <a:off x="7045822" y="4146758"/>
            <a:ext cx="593432" cy="369332"/>
          </a:xfrm>
          <a:prstGeom prst="rect">
            <a:avLst/>
          </a:prstGeom>
          <a:noFill/>
        </p:spPr>
        <p:txBody>
          <a:bodyPr wrap="none" rtlCol="0">
            <a:spAutoFit/>
          </a:bodyPr>
          <a:lstStyle/>
          <a:p>
            <a:r>
              <a:rPr kumimoji="1" lang="en-US" altLang="ja-JP" dirty="0"/>
              <a:t>final</a:t>
            </a:r>
            <a:endParaRPr kumimoji="1" lang="ja-JP" altLang="en-US" dirty="0"/>
          </a:p>
        </p:txBody>
      </p:sp>
      <p:cxnSp>
        <p:nvCxnSpPr>
          <p:cNvPr id="9" name="直線矢印コネクタ 8">
            <a:extLst>
              <a:ext uri="{FF2B5EF4-FFF2-40B4-BE49-F238E27FC236}">
                <a16:creationId xmlns:a16="http://schemas.microsoft.com/office/drawing/2014/main" id="{4644893E-5409-D036-999F-2DCBC568D323}"/>
              </a:ext>
            </a:extLst>
          </p:cNvPr>
          <p:cNvCxnSpPr/>
          <p:nvPr/>
        </p:nvCxnSpPr>
        <p:spPr>
          <a:xfrm flipH="1" flipV="1">
            <a:off x="2665146" y="4837582"/>
            <a:ext cx="356235" cy="3306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テキスト ボックス 9">
            <a:extLst>
              <a:ext uri="{FF2B5EF4-FFF2-40B4-BE49-F238E27FC236}">
                <a16:creationId xmlns:a16="http://schemas.microsoft.com/office/drawing/2014/main" id="{19E8E43D-3BDD-3962-6C10-D5CE5C1E0597}"/>
              </a:ext>
            </a:extLst>
          </p:cNvPr>
          <p:cNvSpPr txBox="1"/>
          <p:nvPr/>
        </p:nvSpPr>
        <p:spPr>
          <a:xfrm>
            <a:off x="605833" y="6107204"/>
            <a:ext cx="3249608" cy="369332"/>
          </a:xfrm>
          <a:prstGeom prst="rect">
            <a:avLst/>
          </a:prstGeom>
          <a:noFill/>
        </p:spPr>
        <p:txBody>
          <a:bodyPr wrap="none" rtlCol="0">
            <a:spAutoFit/>
          </a:bodyPr>
          <a:lstStyle/>
          <a:p>
            <a:r>
              <a:rPr kumimoji="1" lang="en-US" altLang="ja-JP" dirty="0"/>
              <a:t>Suddenly </a:t>
            </a:r>
            <a:r>
              <a:rPr lang="en-US" altLang="ja-JP" dirty="0"/>
              <a:t>x-ray onset reduced</a:t>
            </a:r>
            <a:endParaRPr kumimoji="1" lang="ja-JP" altLang="en-US" dirty="0"/>
          </a:p>
        </p:txBody>
      </p:sp>
      <p:sp>
        <p:nvSpPr>
          <p:cNvPr id="11" name="テキスト ボックス 10">
            <a:extLst>
              <a:ext uri="{FF2B5EF4-FFF2-40B4-BE49-F238E27FC236}">
                <a16:creationId xmlns:a16="http://schemas.microsoft.com/office/drawing/2014/main" id="{0F844EE8-139A-156A-1679-FC1EB6CD993F}"/>
              </a:ext>
            </a:extLst>
          </p:cNvPr>
          <p:cNvSpPr txBox="1"/>
          <p:nvPr/>
        </p:nvSpPr>
        <p:spPr>
          <a:xfrm>
            <a:off x="1602640" y="5845011"/>
            <a:ext cx="1454244" cy="369332"/>
          </a:xfrm>
          <a:prstGeom prst="rect">
            <a:avLst/>
          </a:prstGeom>
          <a:noFill/>
        </p:spPr>
        <p:txBody>
          <a:bodyPr wrap="none" rtlCol="0">
            <a:spAutoFit/>
          </a:bodyPr>
          <a:lstStyle/>
          <a:p>
            <a:r>
              <a:rPr kumimoji="1" lang="en-US" altLang="ja-JP" dirty="0"/>
              <a:t>2020.Jun.18</a:t>
            </a:r>
            <a:endParaRPr kumimoji="1" lang="ja-JP" altLang="en-US" dirty="0"/>
          </a:p>
        </p:txBody>
      </p:sp>
      <p:sp>
        <p:nvSpPr>
          <p:cNvPr id="12" name="テキスト ボックス 11">
            <a:extLst>
              <a:ext uri="{FF2B5EF4-FFF2-40B4-BE49-F238E27FC236}">
                <a16:creationId xmlns:a16="http://schemas.microsoft.com/office/drawing/2014/main" id="{39CB45F3-63AD-32F7-827A-07B2C490A76E}"/>
              </a:ext>
            </a:extLst>
          </p:cNvPr>
          <p:cNvSpPr txBox="1"/>
          <p:nvPr/>
        </p:nvSpPr>
        <p:spPr>
          <a:xfrm>
            <a:off x="4653998" y="6188319"/>
            <a:ext cx="5019387" cy="369332"/>
          </a:xfrm>
          <a:prstGeom prst="rect">
            <a:avLst/>
          </a:prstGeom>
          <a:noFill/>
        </p:spPr>
        <p:txBody>
          <a:bodyPr wrap="none" rtlCol="0">
            <a:spAutoFit/>
          </a:bodyPr>
          <a:lstStyle/>
          <a:p>
            <a:r>
              <a:rPr kumimoji="1" lang="en-US" altLang="ja-JP" dirty="0"/>
              <a:t>X-ray onset before and after pulse processing</a:t>
            </a:r>
            <a:r>
              <a:rPr kumimoji="1" lang="ja-JP" altLang="en-US" dirty="0"/>
              <a:t>、</a:t>
            </a:r>
          </a:p>
        </p:txBody>
      </p:sp>
      <p:sp>
        <p:nvSpPr>
          <p:cNvPr id="15" name="テキスト ボックス 14">
            <a:extLst>
              <a:ext uri="{FF2B5EF4-FFF2-40B4-BE49-F238E27FC236}">
                <a16:creationId xmlns:a16="http://schemas.microsoft.com/office/drawing/2014/main" id="{1830DD8B-F89C-3A5D-5125-0A8459599B09}"/>
              </a:ext>
            </a:extLst>
          </p:cNvPr>
          <p:cNvSpPr txBox="1"/>
          <p:nvPr/>
        </p:nvSpPr>
        <p:spPr>
          <a:xfrm>
            <a:off x="8895859" y="3343827"/>
            <a:ext cx="2710999" cy="646331"/>
          </a:xfrm>
          <a:prstGeom prst="rect">
            <a:avLst/>
          </a:prstGeom>
          <a:noFill/>
        </p:spPr>
        <p:txBody>
          <a:bodyPr wrap="none" rtlCol="0">
            <a:spAutoFit/>
          </a:bodyPr>
          <a:lstStyle/>
          <a:p>
            <a:r>
              <a:rPr kumimoji="1" lang="en-US" altLang="ja-JP" dirty="0"/>
              <a:t>Pulse duty (0.5ms 10Hz)</a:t>
            </a:r>
          </a:p>
          <a:p>
            <a:r>
              <a:rPr lang="en-US" altLang="ja-JP" dirty="0"/>
              <a:t>18 MV/m (~2 hours)</a:t>
            </a:r>
            <a:endParaRPr kumimoji="1" lang="ja-JP" altLang="en-US" dirty="0"/>
          </a:p>
        </p:txBody>
      </p:sp>
      <p:sp>
        <p:nvSpPr>
          <p:cNvPr id="16" name="テキスト ボックス 15">
            <a:extLst>
              <a:ext uri="{FF2B5EF4-FFF2-40B4-BE49-F238E27FC236}">
                <a16:creationId xmlns:a16="http://schemas.microsoft.com/office/drawing/2014/main" id="{9D826CDB-1D97-E1E7-D34E-F7A66CE5C931}"/>
              </a:ext>
            </a:extLst>
          </p:cNvPr>
          <p:cNvSpPr txBox="1"/>
          <p:nvPr/>
        </p:nvSpPr>
        <p:spPr>
          <a:xfrm>
            <a:off x="8895859" y="4176500"/>
            <a:ext cx="2518638" cy="646331"/>
          </a:xfrm>
          <a:prstGeom prst="rect">
            <a:avLst/>
          </a:prstGeom>
          <a:noFill/>
        </p:spPr>
        <p:txBody>
          <a:bodyPr wrap="none" rtlCol="0">
            <a:spAutoFit/>
          </a:bodyPr>
          <a:lstStyle/>
          <a:p>
            <a:r>
              <a:rPr kumimoji="1" lang="en-US" altLang="ja-JP" dirty="0"/>
              <a:t>Pulse duty (5ms 10Hz)</a:t>
            </a:r>
          </a:p>
          <a:p>
            <a:r>
              <a:rPr lang="en-US" altLang="ja-JP" dirty="0"/>
              <a:t>12 MV/m (~1 hours)</a:t>
            </a:r>
            <a:endParaRPr kumimoji="1" lang="ja-JP" altLang="en-US" dirty="0"/>
          </a:p>
        </p:txBody>
      </p:sp>
      <p:sp>
        <p:nvSpPr>
          <p:cNvPr id="17" name="テキスト ボックス 16">
            <a:extLst>
              <a:ext uri="{FF2B5EF4-FFF2-40B4-BE49-F238E27FC236}">
                <a16:creationId xmlns:a16="http://schemas.microsoft.com/office/drawing/2014/main" id="{A769740D-2224-665B-FF44-22905F68361E}"/>
              </a:ext>
            </a:extLst>
          </p:cNvPr>
          <p:cNvSpPr txBox="1"/>
          <p:nvPr/>
        </p:nvSpPr>
        <p:spPr>
          <a:xfrm>
            <a:off x="8826370" y="2362894"/>
            <a:ext cx="3204723" cy="646331"/>
          </a:xfrm>
          <a:prstGeom prst="rect">
            <a:avLst/>
          </a:prstGeom>
          <a:noFill/>
        </p:spPr>
        <p:txBody>
          <a:bodyPr wrap="none" rtlCol="0">
            <a:spAutoFit/>
          </a:bodyPr>
          <a:lstStyle/>
          <a:p>
            <a:r>
              <a:rPr lang="en-US" altLang="ja-JP" dirty="0"/>
              <a:t>(Before pulse processing)</a:t>
            </a:r>
          </a:p>
          <a:p>
            <a:r>
              <a:rPr lang="en-US" altLang="ja-JP" dirty="0"/>
              <a:t> CW = 8MV/m (</a:t>
            </a:r>
            <a:r>
              <a:rPr lang="en-US" altLang="ja-JP" dirty="0">
                <a:solidFill>
                  <a:srgbClr val="3333FF"/>
                </a:solidFill>
              </a:rPr>
              <a:t>onset 5MV/m</a:t>
            </a:r>
            <a:r>
              <a:rPr lang="en-US" altLang="ja-JP" dirty="0"/>
              <a:t>)</a:t>
            </a:r>
            <a:endParaRPr kumimoji="1" lang="en-US" altLang="ja-JP" dirty="0"/>
          </a:p>
        </p:txBody>
      </p:sp>
      <p:sp>
        <p:nvSpPr>
          <p:cNvPr id="18" name="矢印: 下 17">
            <a:extLst>
              <a:ext uri="{FF2B5EF4-FFF2-40B4-BE49-F238E27FC236}">
                <a16:creationId xmlns:a16="http://schemas.microsoft.com/office/drawing/2014/main" id="{73D7C87E-C884-6069-54E0-FDD1CF310051}"/>
              </a:ext>
            </a:extLst>
          </p:cNvPr>
          <p:cNvSpPr/>
          <p:nvPr/>
        </p:nvSpPr>
        <p:spPr>
          <a:xfrm>
            <a:off x="9949101" y="3068104"/>
            <a:ext cx="439764" cy="2148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矢印: 下 18">
            <a:extLst>
              <a:ext uri="{FF2B5EF4-FFF2-40B4-BE49-F238E27FC236}">
                <a16:creationId xmlns:a16="http://schemas.microsoft.com/office/drawing/2014/main" id="{2F368EF7-9F7B-43D6-6AE7-C75E502DD5F4}"/>
              </a:ext>
            </a:extLst>
          </p:cNvPr>
          <p:cNvSpPr/>
          <p:nvPr/>
        </p:nvSpPr>
        <p:spPr>
          <a:xfrm>
            <a:off x="9978621" y="3956984"/>
            <a:ext cx="439764" cy="2148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テキスト ボックス 19">
            <a:extLst>
              <a:ext uri="{FF2B5EF4-FFF2-40B4-BE49-F238E27FC236}">
                <a16:creationId xmlns:a16="http://schemas.microsoft.com/office/drawing/2014/main" id="{F390B9F2-2D33-A5D1-E8B9-C538242F6F7A}"/>
              </a:ext>
            </a:extLst>
          </p:cNvPr>
          <p:cNvSpPr txBox="1"/>
          <p:nvPr/>
        </p:nvSpPr>
        <p:spPr>
          <a:xfrm>
            <a:off x="8816024" y="5094446"/>
            <a:ext cx="3204723" cy="646331"/>
          </a:xfrm>
          <a:prstGeom prst="rect">
            <a:avLst/>
          </a:prstGeom>
          <a:noFill/>
        </p:spPr>
        <p:txBody>
          <a:bodyPr wrap="none" rtlCol="0">
            <a:spAutoFit/>
          </a:bodyPr>
          <a:lstStyle/>
          <a:p>
            <a:r>
              <a:rPr lang="en-US" altLang="ja-JP" dirty="0"/>
              <a:t>(After Pulse processing)</a:t>
            </a:r>
          </a:p>
          <a:p>
            <a:r>
              <a:rPr lang="en-US" altLang="ja-JP" dirty="0"/>
              <a:t> CW = 8MV/m (</a:t>
            </a:r>
            <a:r>
              <a:rPr lang="en-US" altLang="ja-JP" dirty="0">
                <a:solidFill>
                  <a:srgbClr val="3333FF"/>
                </a:solidFill>
              </a:rPr>
              <a:t>onset 8MV/m</a:t>
            </a:r>
            <a:r>
              <a:rPr lang="en-US" altLang="ja-JP" dirty="0"/>
              <a:t>)</a:t>
            </a:r>
            <a:endParaRPr kumimoji="1" lang="en-US" altLang="ja-JP" dirty="0"/>
          </a:p>
        </p:txBody>
      </p:sp>
      <p:sp>
        <p:nvSpPr>
          <p:cNvPr id="21" name="テキスト ボックス 20">
            <a:extLst>
              <a:ext uri="{FF2B5EF4-FFF2-40B4-BE49-F238E27FC236}">
                <a16:creationId xmlns:a16="http://schemas.microsoft.com/office/drawing/2014/main" id="{0E33CE24-B6EE-89F4-B5EA-94E3E779F56D}"/>
              </a:ext>
            </a:extLst>
          </p:cNvPr>
          <p:cNvSpPr txBox="1"/>
          <p:nvPr/>
        </p:nvSpPr>
        <p:spPr>
          <a:xfrm>
            <a:off x="5836127" y="5896060"/>
            <a:ext cx="1454244" cy="369332"/>
          </a:xfrm>
          <a:prstGeom prst="rect">
            <a:avLst/>
          </a:prstGeom>
          <a:noFill/>
        </p:spPr>
        <p:txBody>
          <a:bodyPr wrap="none" rtlCol="0">
            <a:spAutoFit/>
          </a:bodyPr>
          <a:lstStyle/>
          <a:p>
            <a:r>
              <a:rPr kumimoji="1" lang="en-US" altLang="ja-JP" dirty="0"/>
              <a:t>2020.Jun.19</a:t>
            </a:r>
            <a:endParaRPr kumimoji="1" lang="ja-JP" altLang="en-US" dirty="0"/>
          </a:p>
        </p:txBody>
      </p:sp>
      <p:sp>
        <p:nvSpPr>
          <p:cNvPr id="22" name="矢印: 下 21">
            <a:extLst>
              <a:ext uri="{FF2B5EF4-FFF2-40B4-BE49-F238E27FC236}">
                <a16:creationId xmlns:a16="http://schemas.microsoft.com/office/drawing/2014/main" id="{045DD4D4-745C-DBA2-AE9C-15C1F94B7725}"/>
              </a:ext>
            </a:extLst>
          </p:cNvPr>
          <p:cNvSpPr/>
          <p:nvPr/>
        </p:nvSpPr>
        <p:spPr>
          <a:xfrm>
            <a:off x="10073448" y="4827519"/>
            <a:ext cx="439764" cy="2148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6" name="図 25">
            <a:extLst>
              <a:ext uri="{FF2B5EF4-FFF2-40B4-BE49-F238E27FC236}">
                <a16:creationId xmlns:a16="http://schemas.microsoft.com/office/drawing/2014/main" id="{D7113E91-3201-9546-CE4E-8776ADA101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1148" y="1993482"/>
            <a:ext cx="5782543" cy="1404831"/>
          </a:xfrm>
          <a:prstGeom prst="rect">
            <a:avLst/>
          </a:prstGeom>
        </p:spPr>
      </p:pic>
      <p:sp>
        <p:nvSpPr>
          <p:cNvPr id="29" name="四角形: 角を丸くする 28">
            <a:extLst>
              <a:ext uri="{FF2B5EF4-FFF2-40B4-BE49-F238E27FC236}">
                <a16:creationId xmlns:a16="http://schemas.microsoft.com/office/drawing/2014/main" id="{813B887E-43BB-56D1-BFAD-03EDC7CD47C6}"/>
              </a:ext>
            </a:extLst>
          </p:cNvPr>
          <p:cNvSpPr/>
          <p:nvPr/>
        </p:nvSpPr>
        <p:spPr>
          <a:xfrm>
            <a:off x="8756983" y="3343827"/>
            <a:ext cx="3263764" cy="1479004"/>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日付プレースホルダー 12">
            <a:extLst>
              <a:ext uri="{FF2B5EF4-FFF2-40B4-BE49-F238E27FC236}">
                <a16:creationId xmlns:a16="http://schemas.microsoft.com/office/drawing/2014/main" id="{03C4EB5B-9E88-F253-DCBA-E0551442D951}"/>
              </a:ext>
            </a:extLst>
          </p:cNvPr>
          <p:cNvSpPr>
            <a:spLocks noGrp="1"/>
          </p:cNvSpPr>
          <p:nvPr>
            <p:ph type="dt" sz="half" idx="2"/>
          </p:nvPr>
        </p:nvSpPr>
        <p:spPr/>
        <p:txBody>
          <a:bodyPr/>
          <a:lstStyle/>
          <a:p>
            <a:r>
              <a:rPr lang="en-US" altLang="ja-JP"/>
              <a:t>Kensei Umemori, 2024/Sep/27</a:t>
            </a:r>
            <a:endParaRPr lang="en-US" sz="1200" dirty="0"/>
          </a:p>
        </p:txBody>
      </p:sp>
      <p:sp>
        <p:nvSpPr>
          <p:cNvPr id="14" name="フッター プレースホルダー 13">
            <a:extLst>
              <a:ext uri="{FF2B5EF4-FFF2-40B4-BE49-F238E27FC236}">
                <a16:creationId xmlns:a16="http://schemas.microsoft.com/office/drawing/2014/main" id="{7400CD34-7C70-0E7A-BAAD-E5DDB2CA24BE}"/>
              </a:ext>
            </a:extLst>
          </p:cNvPr>
          <p:cNvSpPr>
            <a:spLocks noGrp="1"/>
          </p:cNvSpPr>
          <p:nvPr>
            <p:ph type="ftr" sz="quarter" idx="3"/>
          </p:nvPr>
        </p:nvSpPr>
        <p:spPr/>
        <p:txBody>
          <a:bodyPr/>
          <a:lstStyle/>
          <a:p>
            <a:pPr algn="ctr"/>
            <a:r>
              <a:rPr lang="en-US"/>
              <a:t>ERL2024</a:t>
            </a:r>
            <a:endParaRPr lang="en-US" dirty="0"/>
          </a:p>
        </p:txBody>
      </p:sp>
    </p:spTree>
    <p:extLst>
      <p:ext uri="{BB962C8B-B14F-4D97-AF65-F5344CB8AC3E}">
        <p14:creationId xmlns:p14="http://schemas.microsoft.com/office/powerpoint/2010/main" val="1518606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図 6">
            <a:extLst>
              <a:ext uri="{FF2B5EF4-FFF2-40B4-BE49-F238E27FC236}">
                <a16:creationId xmlns:a16="http://schemas.microsoft.com/office/drawing/2014/main" id="{A3990936-5C7A-2EAA-1E58-F499EF24C4E4}"/>
              </a:ext>
            </a:extLst>
          </p:cNvPr>
          <p:cNvPicPr>
            <a:picLocks noChangeAspect="1"/>
          </p:cNvPicPr>
          <p:nvPr/>
        </p:nvPicPr>
        <p:blipFill>
          <a:blip r:embed="rId2">
            <a:extLst>
              <a:ext uri="{28A0092B-C50C-407E-A947-70E740481C1C}">
                <a14:useLocalDpi xmlns:a14="http://schemas.microsoft.com/office/drawing/2010/main" val="0"/>
              </a:ext>
            </a:extLst>
          </a:blip>
          <a:srcRect t="16749"/>
          <a:stretch/>
        </p:blipFill>
        <p:spPr>
          <a:xfrm>
            <a:off x="4716272" y="729399"/>
            <a:ext cx="4568593" cy="3935124"/>
          </a:xfrm>
          <a:prstGeom prst="rect">
            <a:avLst/>
          </a:prstGeom>
        </p:spPr>
      </p:pic>
      <p:pic>
        <p:nvPicPr>
          <p:cNvPr id="4" name="図 3">
            <a:extLst>
              <a:ext uri="{FF2B5EF4-FFF2-40B4-BE49-F238E27FC236}">
                <a16:creationId xmlns:a16="http://schemas.microsoft.com/office/drawing/2014/main" id="{AAECCF04-B550-6F7A-D892-8F6F1332294A}"/>
              </a:ext>
            </a:extLst>
          </p:cNvPr>
          <p:cNvPicPr>
            <a:picLocks noChangeAspect="1"/>
          </p:cNvPicPr>
          <p:nvPr/>
        </p:nvPicPr>
        <p:blipFill>
          <a:blip r:embed="rId3">
            <a:extLst>
              <a:ext uri="{28A0092B-C50C-407E-A947-70E740481C1C}">
                <a14:useLocalDpi xmlns:a14="http://schemas.microsoft.com/office/drawing/2010/main" val="0"/>
              </a:ext>
            </a:extLst>
          </a:blip>
          <a:srcRect t="16260" r="1631"/>
          <a:stretch/>
        </p:blipFill>
        <p:spPr>
          <a:xfrm>
            <a:off x="290474" y="720867"/>
            <a:ext cx="4596212" cy="3912692"/>
          </a:xfrm>
          <a:prstGeom prst="rect">
            <a:avLst/>
          </a:prstGeom>
        </p:spPr>
      </p:pic>
      <p:sp>
        <p:nvSpPr>
          <p:cNvPr id="2" name="タイトル 1"/>
          <p:cNvSpPr>
            <a:spLocks noGrp="1"/>
          </p:cNvSpPr>
          <p:nvPr>
            <p:ph type="title"/>
          </p:nvPr>
        </p:nvSpPr>
        <p:spPr>
          <a:xfrm>
            <a:off x="119336" y="80855"/>
            <a:ext cx="11853609" cy="583998"/>
          </a:xfrm>
          <a:solidFill>
            <a:schemeClr val="bg1"/>
          </a:solidFill>
        </p:spPr>
        <p:txBody>
          <a:bodyPr>
            <a:noAutofit/>
          </a:bodyPr>
          <a:lstStyle/>
          <a:p>
            <a:r>
              <a:rPr kumimoji="1" lang="en-US" altLang="ja-JP" sz="3000" u="sng" dirty="0">
                <a:solidFill>
                  <a:srgbClr val="FF0000"/>
                </a:solidFill>
              </a:rPr>
              <a:t>Main </a:t>
            </a:r>
            <a:r>
              <a:rPr kumimoji="1" lang="en-US" altLang="ja-JP" sz="3000" u="sng" dirty="0" err="1">
                <a:solidFill>
                  <a:srgbClr val="FF0000"/>
                </a:solidFill>
              </a:rPr>
              <a:t>linac</a:t>
            </a:r>
            <a:r>
              <a:rPr kumimoji="1" lang="en-US" altLang="ja-JP" sz="3000" u="sng" dirty="0">
                <a:solidFill>
                  <a:srgbClr val="FF0000"/>
                </a:solidFill>
              </a:rPr>
              <a:t> performance (long-time Q-value</a:t>
            </a:r>
            <a:r>
              <a:rPr kumimoji="1" lang="ja-JP" altLang="en-US" sz="3000" u="sng" dirty="0">
                <a:solidFill>
                  <a:srgbClr val="FF0000"/>
                </a:solidFill>
              </a:rPr>
              <a:t> </a:t>
            </a:r>
            <a:r>
              <a:rPr kumimoji="1" lang="en-US" altLang="ja-JP" sz="3000" u="sng" dirty="0">
                <a:solidFill>
                  <a:srgbClr val="FF0000"/>
                </a:solidFill>
              </a:rPr>
              <a:t>history (2012.Dec – 2023.Dec))</a:t>
            </a:r>
            <a:endParaRPr kumimoji="1" lang="ja-JP" altLang="en-US" sz="3000" u="sng" dirty="0">
              <a:solidFill>
                <a:srgbClr val="FF0000"/>
              </a:solidFill>
            </a:endParaRPr>
          </a:p>
        </p:txBody>
      </p:sp>
      <p:sp>
        <p:nvSpPr>
          <p:cNvPr id="3" name="テキスト ボックス 2">
            <a:extLst>
              <a:ext uri="{FF2B5EF4-FFF2-40B4-BE49-F238E27FC236}">
                <a16:creationId xmlns:a16="http://schemas.microsoft.com/office/drawing/2014/main" id="{46285CBA-D891-AFED-7018-47247562C5F6}"/>
              </a:ext>
            </a:extLst>
          </p:cNvPr>
          <p:cNvSpPr txBox="1"/>
          <p:nvPr/>
        </p:nvSpPr>
        <p:spPr>
          <a:xfrm>
            <a:off x="312253" y="4613395"/>
            <a:ext cx="11467773" cy="1785104"/>
          </a:xfrm>
          <a:prstGeom prst="rect">
            <a:avLst/>
          </a:prstGeom>
          <a:solidFill>
            <a:srgbClr val="FFFFCC"/>
          </a:solidFill>
        </p:spPr>
        <p:txBody>
          <a:bodyPr wrap="square" rtlCol="0">
            <a:spAutoFit/>
          </a:bodyPr>
          <a:lstStyle/>
          <a:p>
            <a:pPr marL="285750" indent="-285750">
              <a:buFont typeface="Arial" panose="020B0604020202020204" pitchFamily="34" charset="0"/>
              <a:buChar char="•"/>
            </a:pPr>
            <a:r>
              <a:rPr lang="en-US" altLang="ja-JP" sz="2200" dirty="0"/>
              <a:t>Before the beam operation, we could keep 1x10</a:t>
            </a:r>
            <a:r>
              <a:rPr lang="en-US" altLang="ja-JP" sz="2200" baseline="30000" dirty="0"/>
              <a:t>10</a:t>
            </a:r>
            <a:r>
              <a:rPr lang="en-US" altLang="ja-JP" sz="2200" dirty="0"/>
              <a:t> at 10MV on both cavities</a:t>
            </a:r>
            <a:r>
              <a:rPr lang="ja-JP" altLang="en-US" sz="2200" dirty="0"/>
              <a:t> </a:t>
            </a:r>
            <a:r>
              <a:rPr lang="en-US" altLang="ja-JP" sz="2200" dirty="0"/>
              <a:t>in</a:t>
            </a:r>
            <a:r>
              <a:rPr lang="ja-JP" altLang="en-US" sz="2200" dirty="0"/>
              <a:t> </a:t>
            </a:r>
            <a:r>
              <a:rPr lang="en-US" altLang="ja-JP" sz="2200" dirty="0"/>
              <a:t>2012.</a:t>
            </a:r>
          </a:p>
          <a:p>
            <a:pPr marL="285750" indent="-285750">
              <a:buFont typeface="Arial" panose="020B0604020202020204" pitchFamily="34" charset="0"/>
              <a:buChar char="•"/>
            </a:pPr>
            <a:r>
              <a:rPr lang="en-US" altLang="ja-JP" sz="2200" dirty="0"/>
              <a:t>Main degradation of ML1 is </a:t>
            </a:r>
            <a:r>
              <a:rPr kumimoji="1" lang="en-US" altLang="ja-JP" sz="2200" dirty="0">
                <a:solidFill>
                  <a:srgbClr val="FF0000"/>
                </a:solidFill>
              </a:rPr>
              <a:t>thermal breakdown </a:t>
            </a:r>
            <a:r>
              <a:rPr lang="en-US" altLang="ja-JP" sz="2200" dirty="0">
                <a:solidFill>
                  <a:srgbClr val="FF0000"/>
                </a:solidFill>
              </a:rPr>
              <a:t>from 2017. </a:t>
            </a:r>
            <a:endParaRPr kumimoji="1" lang="en-US" altLang="ja-JP" sz="2200" dirty="0"/>
          </a:p>
          <a:p>
            <a:pPr marL="285750" indent="-285750">
              <a:buFont typeface="Arial" panose="020B0604020202020204" pitchFamily="34" charset="0"/>
              <a:buChar char="•"/>
            </a:pPr>
            <a:r>
              <a:rPr lang="en-US" altLang="ja-JP" sz="2200" dirty="0">
                <a:solidFill>
                  <a:srgbClr val="FF0000"/>
                </a:solidFill>
              </a:rPr>
              <a:t>A</a:t>
            </a:r>
            <a:r>
              <a:rPr kumimoji="1" lang="en-US" altLang="ja-JP" sz="2200" dirty="0">
                <a:solidFill>
                  <a:srgbClr val="FF0000"/>
                </a:solidFill>
              </a:rPr>
              <a:t>fter that, </a:t>
            </a:r>
            <a:r>
              <a:rPr lang="en-US" altLang="ja-JP" sz="2200" dirty="0">
                <a:solidFill>
                  <a:srgbClr val="FF0000"/>
                </a:solidFill>
              </a:rPr>
              <a:t>q</a:t>
            </a:r>
            <a:r>
              <a:rPr kumimoji="1" lang="en-US" altLang="ja-JP" sz="2200" dirty="0">
                <a:solidFill>
                  <a:srgbClr val="FF0000"/>
                </a:solidFill>
              </a:rPr>
              <a:t>uench limit and Q-values gradually reduced. </a:t>
            </a:r>
          </a:p>
          <a:p>
            <a:pPr marL="285750" indent="-285750">
              <a:buFont typeface="Arial" panose="020B0604020202020204" pitchFamily="34" charset="0"/>
              <a:buChar char="•"/>
            </a:pPr>
            <a:r>
              <a:rPr lang="en-US" altLang="ja-JP" sz="2200" dirty="0"/>
              <a:t>Cavity performance is suffered from field emission. </a:t>
            </a:r>
            <a:r>
              <a:rPr lang="en-US" altLang="ja-JP" sz="2200" dirty="0">
                <a:solidFill>
                  <a:srgbClr val="FF0000"/>
                </a:solidFill>
              </a:rPr>
              <a:t>In the latest four years, we kept the same Q-values in both cavities </a:t>
            </a:r>
            <a:r>
              <a:rPr lang="en-US" altLang="ja-JP" sz="2200" dirty="0"/>
              <a:t>by </a:t>
            </a:r>
            <a:r>
              <a:rPr lang="en-US" altLang="ja-JP" sz="2200" dirty="0">
                <a:solidFill>
                  <a:srgbClr val="3333FF"/>
                </a:solidFill>
              </a:rPr>
              <a:t>applying the pulse processing on every </a:t>
            </a:r>
            <a:r>
              <a:rPr lang="en-US" altLang="ja-JP" sz="2200" dirty="0" err="1">
                <a:solidFill>
                  <a:srgbClr val="3333FF"/>
                </a:solidFill>
              </a:rPr>
              <a:t>cERL</a:t>
            </a:r>
            <a:r>
              <a:rPr lang="en-US" altLang="ja-JP" sz="2200" dirty="0">
                <a:solidFill>
                  <a:srgbClr val="3333FF"/>
                </a:solidFill>
              </a:rPr>
              <a:t> operational phase. </a:t>
            </a:r>
          </a:p>
        </p:txBody>
      </p:sp>
      <p:cxnSp>
        <p:nvCxnSpPr>
          <p:cNvPr id="12" name="直線矢印コネクタ 11">
            <a:extLst>
              <a:ext uri="{FF2B5EF4-FFF2-40B4-BE49-F238E27FC236}">
                <a16:creationId xmlns:a16="http://schemas.microsoft.com/office/drawing/2014/main" id="{E517E930-69B7-4D61-D2E5-EC303A720B14}"/>
              </a:ext>
            </a:extLst>
          </p:cNvPr>
          <p:cNvCxnSpPr>
            <a:cxnSpLocks/>
          </p:cNvCxnSpPr>
          <p:nvPr/>
        </p:nvCxnSpPr>
        <p:spPr>
          <a:xfrm>
            <a:off x="2755517" y="3140515"/>
            <a:ext cx="1345428" cy="0"/>
          </a:xfrm>
          <a:prstGeom prst="straightConnector1">
            <a:avLst/>
          </a:prstGeom>
          <a:ln>
            <a:solidFill>
              <a:srgbClr val="FF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 name="テキスト ボックス 12">
            <a:extLst>
              <a:ext uri="{FF2B5EF4-FFF2-40B4-BE49-F238E27FC236}">
                <a16:creationId xmlns:a16="http://schemas.microsoft.com/office/drawing/2014/main" id="{7B0EAD5C-011B-C9F0-679B-B2698DAD3271}"/>
              </a:ext>
            </a:extLst>
          </p:cNvPr>
          <p:cNvSpPr txBox="1"/>
          <p:nvPr/>
        </p:nvSpPr>
        <p:spPr>
          <a:xfrm>
            <a:off x="745140" y="3006916"/>
            <a:ext cx="1568186" cy="523220"/>
          </a:xfrm>
          <a:prstGeom prst="rect">
            <a:avLst/>
          </a:prstGeom>
          <a:solidFill>
            <a:schemeClr val="bg1"/>
          </a:solidFill>
          <a:ln>
            <a:solidFill>
              <a:srgbClr val="FF0000"/>
            </a:solidFill>
          </a:ln>
        </p:spPr>
        <p:txBody>
          <a:bodyPr wrap="none" rtlCol="0">
            <a:spAutoFit/>
          </a:bodyPr>
          <a:lstStyle/>
          <a:p>
            <a:r>
              <a:rPr kumimoji="1" lang="en-US" altLang="ja-JP" sz="1400" dirty="0"/>
              <a:t>Kept same level of</a:t>
            </a:r>
          </a:p>
          <a:p>
            <a:r>
              <a:rPr lang="en-US" altLang="ja-JP" sz="1400" dirty="0"/>
              <a:t>Q-values on 4years</a:t>
            </a:r>
            <a:endParaRPr kumimoji="1" lang="ja-JP" altLang="en-US" sz="1400" dirty="0"/>
          </a:p>
        </p:txBody>
      </p:sp>
      <p:cxnSp>
        <p:nvCxnSpPr>
          <p:cNvPr id="16" name="直線コネクタ 15">
            <a:extLst>
              <a:ext uri="{FF2B5EF4-FFF2-40B4-BE49-F238E27FC236}">
                <a16:creationId xmlns:a16="http://schemas.microsoft.com/office/drawing/2014/main" id="{72AFA358-2C29-0F57-2E2A-8B79A88A3C23}"/>
              </a:ext>
            </a:extLst>
          </p:cNvPr>
          <p:cNvCxnSpPr/>
          <p:nvPr/>
        </p:nvCxnSpPr>
        <p:spPr>
          <a:xfrm>
            <a:off x="2523154" y="1329068"/>
            <a:ext cx="1521798"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graphicFrame>
        <p:nvGraphicFramePr>
          <p:cNvPr id="18" name="グラフ 17">
            <a:extLst>
              <a:ext uri="{FF2B5EF4-FFF2-40B4-BE49-F238E27FC236}">
                <a16:creationId xmlns:a16="http://schemas.microsoft.com/office/drawing/2014/main" id="{834B6EA3-CC4F-455A-0919-8260B0B9433C}"/>
              </a:ext>
            </a:extLst>
          </p:cNvPr>
          <p:cNvGraphicFramePr>
            <a:graphicFrameLocks/>
          </p:cNvGraphicFramePr>
          <p:nvPr/>
        </p:nvGraphicFramePr>
        <p:xfrm>
          <a:off x="9364949" y="1483502"/>
          <a:ext cx="2607996" cy="2055664"/>
        </p:xfrm>
        <a:graphic>
          <a:graphicData uri="http://schemas.openxmlformats.org/drawingml/2006/chart">
            <c:chart xmlns:c="http://schemas.openxmlformats.org/drawingml/2006/chart" xmlns:r="http://schemas.openxmlformats.org/officeDocument/2006/relationships" r:id="rId4"/>
          </a:graphicData>
        </a:graphic>
      </p:graphicFrame>
      <p:sp>
        <p:nvSpPr>
          <p:cNvPr id="27" name="テキスト ボックス 26">
            <a:extLst>
              <a:ext uri="{FF2B5EF4-FFF2-40B4-BE49-F238E27FC236}">
                <a16:creationId xmlns:a16="http://schemas.microsoft.com/office/drawing/2014/main" id="{597EAAF5-D14C-66F5-0658-4A37EFDC2E1A}"/>
              </a:ext>
            </a:extLst>
          </p:cNvPr>
          <p:cNvSpPr txBox="1"/>
          <p:nvPr/>
        </p:nvSpPr>
        <p:spPr>
          <a:xfrm>
            <a:off x="8863252" y="653865"/>
            <a:ext cx="3173392" cy="738664"/>
          </a:xfrm>
          <a:prstGeom prst="rect">
            <a:avLst/>
          </a:prstGeom>
          <a:solidFill>
            <a:schemeClr val="bg1"/>
          </a:solidFill>
        </p:spPr>
        <p:txBody>
          <a:bodyPr wrap="square">
            <a:spAutoFit/>
          </a:bodyPr>
          <a:lstStyle/>
          <a:p>
            <a:r>
              <a:rPr lang="en-US" altLang="ja-JP" sz="1400" dirty="0"/>
              <a:t>ML Pulse processing (</a:t>
            </a:r>
            <a:r>
              <a:rPr lang="en-US" altLang="ja-JP" sz="1400" dirty="0">
                <a:solidFill>
                  <a:srgbClr val="3333FF"/>
                </a:solidFill>
              </a:rPr>
              <a:t>peak 11.7MV</a:t>
            </a:r>
            <a:r>
              <a:rPr lang="en-US" altLang="ja-JP" sz="1400" dirty="0"/>
              <a:t>) </a:t>
            </a:r>
          </a:p>
          <a:p>
            <a:r>
              <a:rPr lang="en-US" altLang="ja-JP" sz="1400" dirty="0" err="1"/>
              <a:t>Vc</a:t>
            </a:r>
            <a:r>
              <a:rPr lang="en-US" altLang="ja-JP" sz="1400" dirty="0"/>
              <a:t> = </a:t>
            </a:r>
            <a:r>
              <a:rPr lang="en-US" altLang="ja-JP" sz="1400" dirty="0">
                <a:solidFill>
                  <a:srgbClr val="3333FF"/>
                </a:solidFill>
              </a:rPr>
              <a:t>8.8MV(CW) + 2.9MV(pulse 10Hz 4ms)</a:t>
            </a:r>
            <a:r>
              <a:rPr lang="ja-JP" altLang="en-US" sz="1400" dirty="0">
                <a:solidFill>
                  <a:srgbClr val="3333FF"/>
                </a:solidFill>
              </a:rPr>
              <a:t>　</a:t>
            </a:r>
            <a:r>
              <a:rPr lang="en-US" altLang="ja-JP" sz="1400" dirty="0"/>
              <a:t>(3 hours apply)</a:t>
            </a:r>
            <a:endParaRPr lang="ja-JP" altLang="en-US" sz="1400" dirty="0"/>
          </a:p>
        </p:txBody>
      </p:sp>
      <p:sp>
        <p:nvSpPr>
          <p:cNvPr id="28" name="テキスト ボックス 27">
            <a:extLst>
              <a:ext uri="{FF2B5EF4-FFF2-40B4-BE49-F238E27FC236}">
                <a16:creationId xmlns:a16="http://schemas.microsoft.com/office/drawing/2014/main" id="{2C7B2CC4-1681-C9E5-7F66-3327E9BC1D84}"/>
              </a:ext>
            </a:extLst>
          </p:cNvPr>
          <p:cNvSpPr txBox="1"/>
          <p:nvPr/>
        </p:nvSpPr>
        <p:spPr>
          <a:xfrm>
            <a:off x="9334350" y="3672692"/>
            <a:ext cx="2857650" cy="954107"/>
          </a:xfrm>
          <a:prstGeom prst="rect">
            <a:avLst/>
          </a:prstGeom>
          <a:noFill/>
        </p:spPr>
        <p:txBody>
          <a:bodyPr wrap="square">
            <a:spAutoFit/>
          </a:bodyPr>
          <a:lstStyle/>
          <a:p>
            <a:r>
              <a:rPr lang="en-US" altLang="ja-JP" sz="1400" dirty="0"/>
              <a:t>After pulse processing, </a:t>
            </a:r>
            <a:r>
              <a:rPr lang="en-US" altLang="ja-JP" sz="1400" b="1" u="sng" dirty="0"/>
              <a:t>0.5 MV onset of x-ray was increased</a:t>
            </a:r>
            <a:r>
              <a:rPr lang="en-US" altLang="ja-JP" sz="1400" dirty="0"/>
              <a:t>. X-ray monitor was set at the downstream of cryomodule.</a:t>
            </a:r>
            <a:endParaRPr lang="ja-JP" altLang="en-US" sz="1400" dirty="0"/>
          </a:p>
        </p:txBody>
      </p:sp>
      <p:cxnSp>
        <p:nvCxnSpPr>
          <p:cNvPr id="29" name="直線矢印コネクタ 28">
            <a:extLst>
              <a:ext uri="{FF2B5EF4-FFF2-40B4-BE49-F238E27FC236}">
                <a16:creationId xmlns:a16="http://schemas.microsoft.com/office/drawing/2014/main" id="{84C72443-34CD-B773-8C4F-BB556859356C}"/>
              </a:ext>
            </a:extLst>
          </p:cNvPr>
          <p:cNvCxnSpPr>
            <a:cxnSpLocks/>
          </p:cNvCxnSpPr>
          <p:nvPr/>
        </p:nvCxnSpPr>
        <p:spPr>
          <a:xfrm>
            <a:off x="7283038" y="1943688"/>
            <a:ext cx="1265539" cy="0"/>
          </a:xfrm>
          <a:prstGeom prst="straightConnector1">
            <a:avLst/>
          </a:prstGeom>
          <a:ln>
            <a:solidFill>
              <a:srgbClr val="FF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0" name="テキスト ボックス 29">
            <a:extLst>
              <a:ext uri="{FF2B5EF4-FFF2-40B4-BE49-F238E27FC236}">
                <a16:creationId xmlns:a16="http://schemas.microsoft.com/office/drawing/2014/main" id="{39337CD5-8980-6FFE-8ADA-C97A8C835808}"/>
              </a:ext>
            </a:extLst>
          </p:cNvPr>
          <p:cNvSpPr txBox="1"/>
          <p:nvPr/>
        </p:nvSpPr>
        <p:spPr>
          <a:xfrm>
            <a:off x="6979299" y="2954390"/>
            <a:ext cx="1568186" cy="523220"/>
          </a:xfrm>
          <a:prstGeom prst="rect">
            <a:avLst/>
          </a:prstGeom>
          <a:solidFill>
            <a:schemeClr val="bg1"/>
          </a:solidFill>
          <a:ln>
            <a:solidFill>
              <a:srgbClr val="FF0000"/>
            </a:solidFill>
          </a:ln>
        </p:spPr>
        <p:txBody>
          <a:bodyPr wrap="none" rtlCol="0">
            <a:spAutoFit/>
          </a:bodyPr>
          <a:lstStyle/>
          <a:p>
            <a:r>
              <a:rPr kumimoji="1" lang="en-US" altLang="ja-JP" sz="1400" dirty="0"/>
              <a:t>Kept same level of</a:t>
            </a:r>
          </a:p>
          <a:p>
            <a:r>
              <a:rPr lang="en-US" altLang="ja-JP" sz="1400" dirty="0"/>
              <a:t>Q-values on 4years</a:t>
            </a:r>
            <a:endParaRPr kumimoji="1" lang="ja-JP" altLang="en-US" sz="1400" dirty="0"/>
          </a:p>
        </p:txBody>
      </p:sp>
      <p:sp>
        <p:nvSpPr>
          <p:cNvPr id="33" name="矢印: 上カーブ 32">
            <a:extLst>
              <a:ext uri="{FF2B5EF4-FFF2-40B4-BE49-F238E27FC236}">
                <a16:creationId xmlns:a16="http://schemas.microsoft.com/office/drawing/2014/main" id="{D82946A4-6930-469E-B98F-FB4146D7EDA8}"/>
              </a:ext>
            </a:extLst>
          </p:cNvPr>
          <p:cNvSpPr/>
          <p:nvPr/>
        </p:nvSpPr>
        <p:spPr>
          <a:xfrm>
            <a:off x="2550999" y="3192970"/>
            <a:ext cx="837066" cy="422860"/>
          </a:xfrm>
          <a:prstGeom prst="curvedUp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4" name="テキスト ボックス 33">
            <a:extLst>
              <a:ext uri="{FF2B5EF4-FFF2-40B4-BE49-F238E27FC236}">
                <a16:creationId xmlns:a16="http://schemas.microsoft.com/office/drawing/2014/main" id="{3174F40E-E073-55DF-9B6E-DA1A96826A64}"/>
              </a:ext>
            </a:extLst>
          </p:cNvPr>
          <p:cNvSpPr txBox="1"/>
          <p:nvPr/>
        </p:nvSpPr>
        <p:spPr>
          <a:xfrm>
            <a:off x="1253823" y="898498"/>
            <a:ext cx="633507" cy="369332"/>
          </a:xfrm>
          <a:prstGeom prst="rect">
            <a:avLst/>
          </a:prstGeom>
          <a:solidFill>
            <a:srgbClr val="FFFF00"/>
          </a:solidFill>
        </p:spPr>
        <p:txBody>
          <a:bodyPr wrap="none" rtlCol="0">
            <a:spAutoFit/>
          </a:bodyPr>
          <a:lstStyle/>
          <a:p>
            <a:r>
              <a:rPr kumimoji="1" lang="en-US" altLang="ja-JP" dirty="0"/>
              <a:t>ML1</a:t>
            </a:r>
            <a:endParaRPr kumimoji="1" lang="ja-JP" altLang="en-US" dirty="0"/>
          </a:p>
        </p:txBody>
      </p:sp>
      <p:sp>
        <p:nvSpPr>
          <p:cNvPr id="35" name="テキスト ボックス 34">
            <a:extLst>
              <a:ext uri="{FF2B5EF4-FFF2-40B4-BE49-F238E27FC236}">
                <a16:creationId xmlns:a16="http://schemas.microsoft.com/office/drawing/2014/main" id="{40CB90C9-7832-C551-823D-749A995D9BBC}"/>
              </a:ext>
            </a:extLst>
          </p:cNvPr>
          <p:cNvSpPr txBox="1"/>
          <p:nvPr/>
        </p:nvSpPr>
        <p:spPr>
          <a:xfrm>
            <a:off x="6078843" y="943788"/>
            <a:ext cx="633507" cy="369332"/>
          </a:xfrm>
          <a:prstGeom prst="rect">
            <a:avLst/>
          </a:prstGeom>
          <a:solidFill>
            <a:srgbClr val="FFFF00"/>
          </a:solidFill>
        </p:spPr>
        <p:txBody>
          <a:bodyPr wrap="none" rtlCol="0">
            <a:spAutoFit/>
          </a:bodyPr>
          <a:lstStyle/>
          <a:p>
            <a:r>
              <a:rPr kumimoji="1" lang="en-US" altLang="ja-JP" dirty="0"/>
              <a:t>ML2</a:t>
            </a:r>
            <a:endParaRPr kumimoji="1" lang="ja-JP" altLang="en-US" dirty="0"/>
          </a:p>
        </p:txBody>
      </p:sp>
      <p:cxnSp>
        <p:nvCxnSpPr>
          <p:cNvPr id="37" name="直線コネクタ 36">
            <a:extLst>
              <a:ext uri="{FF2B5EF4-FFF2-40B4-BE49-F238E27FC236}">
                <a16:creationId xmlns:a16="http://schemas.microsoft.com/office/drawing/2014/main" id="{9B4C4833-5524-A291-4948-655D96263C1F}"/>
              </a:ext>
            </a:extLst>
          </p:cNvPr>
          <p:cNvCxnSpPr/>
          <p:nvPr/>
        </p:nvCxnSpPr>
        <p:spPr>
          <a:xfrm>
            <a:off x="1415480" y="1161100"/>
            <a:ext cx="0" cy="1835852"/>
          </a:xfrm>
          <a:prstGeom prst="line">
            <a:avLst/>
          </a:prstGeom>
          <a:ln>
            <a:solidFill>
              <a:srgbClr val="FFC000"/>
            </a:solidFill>
            <a:prstDash val="dash"/>
          </a:ln>
        </p:spPr>
        <p:style>
          <a:lnRef idx="1">
            <a:schemeClr val="accent1"/>
          </a:lnRef>
          <a:fillRef idx="0">
            <a:schemeClr val="accent1"/>
          </a:fillRef>
          <a:effectRef idx="0">
            <a:schemeClr val="accent1"/>
          </a:effectRef>
          <a:fontRef idx="minor">
            <a:schemeClr val="tx1"/>
          </a:fontRef>
        </p:style>
      </p:cxnSp>
      <p:cxnSp>
        <p:nvCxnSpPr>
          <p:cNvPr id="40" name="直線コネクタ 39">
            <a:extLst>
              <a:ext uri="{FF2B5EF4-FFF2-40B4-BE49-F238E27FC236}">
                <a16:creationId xmlns:a16="http://schemas.microsoft.com/office/drawing/2014/main" id="{9539B22B-073C-36F5-9540-A2CA49329014}"/>
              </a:ext>
            </a:extLst>
          </p:cNvPr>
          <p:cNvCxnSpPr/>
          <p:nvPr/>
        </p:nvCxnSpPr>
        <p:spPr>
          <a:xfrm>
            <a:off x="6292857" y="1628159"/>
            <a:ext cx="0" cy="1835852"/>
          </a:xfrm>
          <a:prstGeom prst="line">
            <a:avLst/>
          </a:prstGeom>
          <a:ln>
            <a:solidFill>
              <a:srgbClr val="FFC000"/>
            </a:solidFill>
            <a:prstDash val="dash"/>
          </a:ln>
        </p:spPr>
        <p:style>
          <a:lnRef idx="1">
            <a:schemeClr val="accent1"/>
          </a:lnRef>
          <a:fillRef idx="0">
            <a:schemeClr val="accent1"/>
          </a:fillRef>
          <a:effectRef idx="0">
            <a:schemeClr val="accent1"/>
          </a:effectRef>
          <a:fontRef idx="minor">
            <a:schemeClr val="tx1"/>
          </a:fontRef>
        </p:style>
      </p:cxnSp>
      <p:sp>
        <p:nvSpPr>
          <p:cNvPr id="41" name="テキスト ボックス 40">
            <a:extLst>
              <a:ext uri="{FF2B5EF4-FFF2-40B4-BE49-F238E27FC236}">
                <a16:creationId xmlns:a16="http://schemas.microsoft.com/office/drawing/2014/main" id="{11639778-CF5B-30EE-7A92-7522E37A7EB5}"/>
              </a:ext>
            </a:extLst>
          </p:cNvPr>
          <p:cNvSpPr txBox="1"/>
          <p:nvPr/>
        </p:nvSpPr>
        <p:spPr>
          <a:xfrm>
            <a:off x="781973" y="2235296"/>
            <a:ext cx="633507" cy="461665"/>
          </a:xfrm>
          <a:prstGeom prst="rect">
            <a:avLst/>
          </a:prstGeom>
          <a:noFill/>
        </p:spPr>
        <p:txBody>
          <a:bodyPr wrap="square" rtlCol="0">
            <a:spAutoFit/>
          </a:bodyPr>
          <a:lstStyle/>
          <a:p>
            <a:r>
              <a:rPr kumimoji="1" lang="en-US" altLang="ja-JP" sz="800" dirty="0">
                <a:solidFill>
                  <a:schemeClr val="accent6"/>
                </a:solidFill>
              </a:rPr>
              <a:t>Before </a:t>
            </a:r>
          </a:p>
          <a:p>
            <a:r>
              <a:rPr lang="en-US" altLang="ja-JP" sz="800" dirty="0">
                <a:solidFill>
                  <a:schemeClr val="accent6"/>
                </a:solidFill>
              </a:rPr>
              <a:t>Beam operation</a:t>
            </a:r>
          </a:p>
        </p:txBody>
      </p:sp>
      <p:sp>
        <p:nvSpPr>
          <p:cNvPr id="42" name="テキスト ボックス 41">
            <a:extLst>
              <a:ext uri="{FF2B5EF4-FFF2-40B4-BE49-F238E27FC236}">
                <a16:creationId xmlns:a16="http://schemas.microsoft.com/office/drawing/2014/main" id="{8F256A05-C08A-8293-498C-B1E757285A51}"/>
              </a:ext>
            </a:extLst>
          </p:cNvPr>
          <p:cNvSpPr txBox="1"/>
          <p:nvPr/>
        </p:nvSpPr>
        <p:spPr>
          <a:xfrm>
            <a:off x="5862724" y="2954390"/>
            <a:ext cx="547382" cy="584775"/>
          </a:xfrm>
          <a:prstGeom prst="rect">
            <a:avLst/>
          </a:prstGeom>
          <a:noFill/>
        </p:spPr>
        <p:txBody>
          <a:bodyPr wrap="square" rtlCol="0">
            <a:spAutoFit/>
          </a:bodyPr>
          <a:lstStyle/>
          <a:p>
            <a:r>
              <a:rPr kumimoji="1" lang="en-US" altLang="ja-JP" sz="800" dirty="0">
                <a:solidFill>
                  <a:schemeClr val="accent6"/>
                </a:solidFill>
              </a:rPr>
              <a:t>Before </a:t>
            </a:r>
          </a:p>
          <a:p>
            <a:r>
              <a:rPr lang="en-US" altLang="ja-JP" sz="800" dirty="0">
                <a:solidFill>
                  <a:schemeClr val="accent6"/>
                </a:solidFill>
              </a:rPr>
              <a:t>Beam operation</a:t>
            </a:r>
          </a:p>
        </p:txBody>
      </p:sp>
      <p:cxnSp>
        <p:nvCxnSpPr>
          <p:cNvPr id="43" name="直線コネクタ 42">
            <a:extLst>
              <a:ext uri="{FF2B5EF4-FFF2-40B4-BE49-F238E27FC236}">
                <a16:creationId xmlns:a16="http://schemas.microsoft.com/office/drawing/2014/main" id="{1F4E6396-DCCA-6965-89EC-57428D7FE7EB}"/>
              </a:ext>
            </a:extLst>
          </p:cNvPr>
          <p:cNvCxnSpPr/>
          <p:nvPr/>
        </p:nvCxnSpPr>
        <p:spPr>
          <a:xfrm>
            <a:off x="617541" y="2234895"/>
            <a:ext cx="574248"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 name="直線コネクタ 44">
            <a:extLst>
              <a:ext uri="{FF2B5EF4-FFF2-40B4-BE49-F238E27FC236}">
                <a16:creationId xmlns:a16="http://schemas.microsoft.com/office/drawing/2014/main" id="{11BAADB9-2316-F11F-91C0-3E6BED0D7BBD}"/>
              </a:ext>
            </a:extLst>
          </p:cNvPr>
          <p:cNvCxnSpPr/>
          <p:nvPr/>
        </p:nvCxnSpPr>
        <p:spPr>
          <a:xfrm>
            <a:off x="5141950" y="2227827"/>
            <a:ext cx="486804" cy="14135"/>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日付プレースホルダー 4">
            <a:extLst>
              <a:ext uri="{FF2B5EF4-FFF2-40B4-BE49-F238E27FC236}">
                <a16:creationId xmlns:a16="http://schemas.microsoft.com/office/drawing/2014/main" id="{279332BB-78D8-BEC5-694A-C239283149BC}"/>
              </a:ext>
            </a:extLst>
          </p:cNvPr>
          <p:cNvSpPr>
            <a:spLocks noGrp="1"/>
          </p:cNvSpPr>
          <p:nvPr>
            <p:ph type="dt" sz="half" idx="2"/>
          </p:nvPr>
        </p:nvSpPr>
        <p:spPr>
          <a:xfrm>
            <a:off x="2313326" y="6450820"/>
            <a:ext cx="2743200" cy="365125"/>
          </a:xfrm>
        </p:spPr>
        <p:txBody>
          <a:bodyPr/>
          <a:lstStyle/>
          <a:p>
            <a:r>
              <a:rPr lang="en-US" altLang="ja-JP" dirty="0"/>
              <a:t>Kensei Umemori, 2024/Sep/27 ERL2024</a:t>
            </a:r>
            <a:endParaRPr lang="en-US" sz="1200" dirty="0"/>
          </a:p>
        </p:txBody>
      </p:sp>
      <p:sp>
        <p:nvSpPr>
          <p:cNvPr id="8" name="スライド番号プレースホルダー 7">
            <a:extLst>
              <a:ext uri="{FF2B5EF4-FFF2-40B4-BE49-F238E27FC236}">
                <a16:creationId xmlns:a16="http://schemas.microsoft.com/office/drawing/2014/main" id="{A7716369-68E8-FE56-4998-16976F8F1ABF}"/>
              </a:ext>
            </a:extLst>
          </p:cNvPr>
          <p:cNvSpPr>
            <a:spLocks noGrp="1"/>
          </p:cNvSpPr>
          <p:nvPr>
            <p:ph type="sldNum" sz="quarter" idx="4"/>
          </p:nvPr>
        </p:nvSpPr>
        <p:spPr/>
        <p:txBody>
          <a:bodyPr/>
          <a:lstStyle/>
          <a:p>
            <a:pPr algn="r"/>
            <a:fld id="{48F63A3B-78C7-47BE-AE5E-E10140E04643}" type="slidenum">
              <a:rPr lang="en-US" smtClean="0"/>
              <a:pPr algn="r"/>
              <a:t>20</a:t>
            </a:fld>
            <a:endParaRPr lang="en-US" dirty="0"/>
          </a:p>
        </p:txBody>
      </p:sp>
    </p:spTree>
    <p:extLst>
      <p:ext uri="{BB962C8B-B14F-4D97-AF65-F5344CB8AC3E}">
        <p14:creationId xmlns:p14="http://schemas.microsoft.com/office/powerpoint/2010/main" val="27673673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EA6BF-F4D4-8407-180C-68FCABAF663D}"/>
            </a:ext>
          </a:extLst>
        </p:cNvPr>
        <p:cNvGrpSpPr/>
        <p:nvPr/>
      </p:nvGrpSpPr>
      <p:grpSpPr>
        <a:xfrm>
          <a:off x="0" y="0"/>
          <a:ext cx="0" cy="0"/>
          <a:chOff x="0" y="0"/>
          <a:chExt cx="0" cy="0"/>
        </a:xfrm>
      </p:grpSpPr>
      <p:sp>
        <p:nvSpPr>
          <p:cNvPr id="3" name="タイトル 2">
            <a:extLst>
              <a:ext uri="{FF2B5EF4-FFF2-40B4-BE49-F238E27FC236}">
                <a16:creationId xmlns:a16="http://schemas.microsoft.com/office/drawing/2014/main" id="{1F8A9488-152D-2492-2735-E92041A3782B}"/>
              </a:ext>
            </a:extLst>
          </p:cNvPr>
          <p:cNvSpPr>
            <a:spLocks noGrp="1"/>
          </p:cNvSpPr>
          <p:nvPr>
            <p:ph type="title" idx="4294967295"/>
          </p:nvPr>
        </p:nvSpPr>
        <p:spPr>
          <a:xfrm>
            <a:off x="102706" y="58084"/>
            <a:ext cx="11187898" cy="457662"/>
          </a:xfrm>
          <a:solidFill>
            <a:schemeClr val="bg1"/>
          </a:solidFill>
        </p:spPr>
        <p:txBody>
          <a:bodyPr>
            <a:noAutofit/>
          </a:bodyPr>
          <a:lstStyle/>
          <a:p>
            <a:r>
              <a:rPr lang="en-US" altLang="ja-JP" sz="2800" dirty="0">
                <a:latin typeface="Arial" panose="020B0604020202020204" pitchFamily="34" charset="0"/>
                <a:cs typeface="Arial" panose="020B0604020202020204" pitchFamily="34" charset="0"/>
              </a:rPr>
              <a:t>Latest </a:t>
            </a:r>
            <a:r>
              <a:rPr kumimoji="1" lang="en-US" altLang="ja-JP" sz="2800" dirty="0">
                <a:latin typeface="Arial" panose="020B0604020202020204" pitchFamily="34" charset="0"/>
                <a:cs typeface="Arial" panose="020B0604020202020204" pitchFamily="34" charset="0"/>
              </a:rPr>
              <a:t>CW</a:t>
            </a:r>
            <a:r>
              <a:rPr lang="ja-JP" altLang="en-US" sz="2800" dirty="0">
                <a:latin typeface="Arial" panose="020B0604020202020204" pitchFamily="34" charset="0"/>
                <a:cs typeface="Arial" panose="020B0604020202020204" pitchFamily="34" charset="0"/>
              </a:rPr>
              <a:t> </a:t>
            </a:r>
            <a:r>
              <a:rPr lang="en-US" altLang="ja-JP" sz="2800" dirty="0">
                <a:latin typeface="Arial" panose="020B0604020202020204" pitchFamily="34" charset="0"/>
                <a:cs typeface="Arial" panose="020B0604020202020204" pitchFamily="34" charset="0"/>
              </a:rPr>
              <a:t>~1mA beam operation with undulator </a:t>
            </a:r>
            <a:r>
              <a:rPr kumimoji="1" lang="en-US" altLang="ja-JP" sz="2800" dirty="0">
                <a:latin typeface="Arial" panose="020B0604020202020204" pitchFamily="34" charset="0"/>
                <a:cs typeface="Arial" panose="020B0604020202020204" pitchFamily="34" charset="0"/>
              </a:rPr>
              <a:t>(2023.Nov </a:t>
            </a:r>
            <a:r>
              <a:rPr kumimoji="1" lang="en-US" altLang="ja-JP" sz="2800" dirty="0">
                <a:latin typeface="Arial" panose="020B0604020202020204" pitchFamily="34" charset="0"/>
                <a:cs typeface="Arial" panose="020B0604020202020204" pitchFamily="34" charset="0"/>
                <a:sym typeface="Wingdings" panose="05000000000000000000" pitchFamily="2" charset="2"/>
              </a:rPr>
              <a:t> now</a:t>
            </a:r>
            <a:r>
              <a:rPr kumimoji="1" lang="en-US" altLang="ja-JP" sz="2800" dirty="0">
                <a:latin typeface="Arial" panose="020B0604020202020204" pitchFamily="34" charset="0"/>
                <a:cs typeface="Arial" panose="020B0604020202020204" pitchFamily="34" charset="0"/>
              </a:rPr>
              <a:t>)</a:t>
            </a:r>
            <a:endParaRPr kumimoji="1" lang="ja-JP" altLang="en-US" sz="2800" dirty="0">
              <a:latin typeface="Arial" panose="020B0604020202020204" pitchFamily="34" charset="0"/>
              <a:cs typeface="Arial" panose="020B0604020202020204" pitchFamily="34" charset="0"/>
            </a:endParaRPr>
          </a:p>
        </p:txBody>
      </p:sp>
      <p:grpSp>
        <p:nvGrpSpPr>
          <p:cNvPr id="4" name="グループ化 3">
            <a:extLst>
              <a:ext uri="{FF2B5EF4-FFF2-40B4-BE49-F238E27FC236}">
                <a16:creationId xmlns:a16="http://schemas.microsoft.com/office/drawing/2014/main" id="{EAE23026-2468-D7C1-00C3-E83018CF8ED7}"/>
              </a:ext>
            </a:extLst>
          </p:cNvPr>
          <p:cNvGrpSpPr/>
          <p:nvPr/>
        </p:nvGrpSpPr>
        <p:grpSpPr>
          <a:xfrm>
            <a:off x="507041" y="2269820"/>
            <a:ext cx="5447928" cy="3963287"/>
            <a:chOff x="15860760" y="11179126"/>
            <a:chExt cx="7889185" cy="5528456"/>
          </a:xfrm>
        </p:grpSpPr>
        <p:pic>
          <p:nvPicPr>
            <p:cNvPr id="5" name="図 4" descr="グラフ, 折れ線グラフ&#10;&#10;自動的に生成された説明">
              <a:extLst>
                <a:ext uri="{FF2B5EF4-FFF2-40B4-BE49-F238E27FC236}">
                  <a16:creationId xmlns:a16="http://schemas.microsoft.com/office/drawing/2014/main" id="{460AA56A-F0E7-3CC4-EF5F-E126C347B5BA}"/>
                </a:ext>
              </a:extLst>
            </p:cNvPr>
            <p:cNvPicPr>
              <a:picLocks noChangeAspect="1"/>
            </p:cNvPicPr>
            <p:nvPr/>
          </p:nvPicPr>
          <p:blipFill>
            <a:blip r:embed="rId2"/>
            <a:stretch>
              <a:fillRect/>
            </a:stretch>
          </p:blipFill>
          <p:spPr>
            <a:xfrm>
              <a:off x="15860760" y="11179126"/>
              <a:ext cx="7889185" cy="4530737"/>
            </a:xfrm>
            <a:prstGeom prst="rect">
              <a:avLst/>
            </a:prstGeom>
          </p:spPr>
        </p:pic>
        <p:sp>
          <p:nvSpPr>
            <p:cNvPr id="6" name="テキスト ボックス 5">
              <a:extLst>
                <a:ext uri="{FF2B5EF4-FFF2-40B4-BE49-F238E27FC236}">
                  <a16:creationId xmlns:a16="http://schemas.microsoft.com/office/drawing/2014/main" id="{239EC203-75C0-7EF9-6871-145402D8A0A5}"/>
                </a:ext>
              </a:extLst>
            </p:cNvPr>
            <p:cNvSpPr txBox="1"/>
            <p:nvPr/>
          </p:nvSpPr>
          <p:spPr>
            <a:xfrm>
              <a:off x="16809961" y="15548410"/>
              <a:ext cx="6568069" cy="1159172"/>
            </a:xfrm>
            <a:prstGeom prst="rect">
              <a:avLst/>
            </a:prstGeom>
            <a:noFill/>
          </p:spPr>
          <p:txBody>
            <a:bodyPr wrap="square" rtlCol="0">
              <a:spAutoFit/>
            </a:bodyPr>
            <a:lstStyle/>
            <a:p>
              <a:r>
                <a:rPr kumimoji="1" lang="en-US" altLang="ja-JP" sz="2400" dirty="0">
                  <a:cs typeface="Arial" panose="020B0604020202020204" pitchFamily="34" charset="0"/>
                </a:rPr>
                <a:t>Trend of the beam current during CW operation</a:t>
              </a:r>
              <a:endParaRPr kumimoji="1" lang="ja-JP" altLang="en-US" sz="2400" dirty="0">
                <a:cs typeface="Arial" panose="020B0604020202020204" pitchFamily="34" charset="0"/>
              </a:endParaRPr>
            </a:p>
          </p:txBody>
        </p:sp>
      </p:grpSp>
      <p:grpSp>
        <p:nvGrpSpPr>
          <p:cNvPr id="7" name="グループ化 6">
            <a:extLst>
              <a:ext uri="{FF2B5EF4-FFF2-40B4-BE49-F238E27FC236}">
                <a16:creationId xmlns:a16="http://schemas.microsoft.com/office/drawing/2014/main" id="{77D81D8D-0AEA-2C06-B14F-869CF330DF58}"/>
              </a:ext>
            </a:extLst>
          </p:cNvPr>
          <p:cNvGrpSpPr/>
          <p:nvPr/>
        </p:nvGrpSpPr>
        <p:grpSpPr>
          <a:xfrm>
            <a:off x="5954970" y="2172941"/>
            <a:ext cx="6237031" cy="3994521"/>
            <a:chOff x="16984704" y="20519370"/>
            <a:chExt cx="5670030" cy="3631383"/>
          </a:xfrm>
        </p:grpSpPr>
        <p:pic>
          <p:nvPicPr>
            <p:cNvPr id="8" name="図 7" descr="グラフ, 折れ線グラフ&#10;&#10;自動的に生成された説明">
              <a:extLst>
                <a:ext uri="{FF2B5EF4-FFF2-40B4-BE49-F238E27FC236}">
                  <a16:creationId xmlns:a16="http://schemas.microsoft.com/office/drawing/2014/main" id="{47FF4A63-F176-8294-95CA-C4C216B2A89B}"/>
                </a:ext>
              </a:extLst>
            </p:cNvPr>
            <p:cNvPicPr>
              <a:picLocks noChangeAspect="1"/>
            </p:cNvPicPr>
            <p:nvPr/>
          </p:nvPicPr>
          <p:blipFill>
            <a:blip r:embed="rId3"/>
            <a:stretch>
              <a:fillRect/>
            </a:stretch>
          </p:blipFill>
          <p:spPr>
            <a:xfrm>
              <a:off x="17714854" y="20519370"/>
              <a:ext cx="4120429" cy="2960911"/>
            </a:xfrm>
            <a:prstGeom prst="rect">
              <a:avLst/>
            </a:prstGeom>
          </p:spPr>
        </p:pic>
        <p:sp>
          <p:nvSpPr>
            <p:cNvPr id="9" name="テキスト ボックス 8">
              <a:extLst>
                <a:ext uri="{FF2B5EF4-FFF2-40B4-BE49-F238E27FC236}">
                  <a16:creationId xmlns:a16="http://schemas.microsoft.com/office/drawing/2014/main" id="{CCCF6EB7-CA20-E1CC-6ED6-7DB660752729}"/>
                </a:ext>
              </a:extLst>
            </p:cNvPr>
            <p:cNvSpPr txBox="1"/>
            <p:nvPr/>
          </p:nvSpPr>
          <p:spPr>
            <a:xfrm>
              <a:off x="16984704" y="23395301"/>
              <a:ext cx="5670030" cy="755452"/>
            </a:xfrm>
            <a:prstGeom prst="rect">
              <a:avLst/>
            </a:prstGeom>
            <a:noFill/>
          </p:spPr>
          <p:txBody>
            <a:bodyPr wrap="square" rtlCol="0">
              <a:spAutoFit/>
            </a:bodyPr>
            <a:lstStyle/>
            <a:p>
              <a:r>
                <a:rPr kumimoji="1" lang="en-US" altLang="ja-JP" sz="2400" b="1" dirty="0">
                  <a:solidFill>
                    <a:srgbClr val="FF0000"/>
                  </a:solidFill>
                  <a:cs typeface="Arial" panose="020B0604020202020204" pitchFamily="34" charset="0"/>
                </a:rPr>
                <a:t>Machine learning(ML) tuning </a:t>
              </a:r>
              <a:r>
                <a:rPr kumimoji="1" lang="en-US" altLang="ja-JP" sz="2400" dirty="0">
                  <a:cs typeface="Arial" panose="020B0604020202020204" pitchFamily="34" charset="0"/>
                </a:rPr>
                <a:t>of the collimators to reduce beam loss by 16 loss monitors</a:t>
              </a:r>
              <a:endParaRPr kumimoji="1" lang="ja-JP" altLang="en-US" sz="2400" dirty="0">
                <a:cs typeface="Arial" panose="020B0604020202020204" pitchFamily="34" charset="0"/>
              </a:endParaRPr>
            </a:p>
          </p:txBody>
        </p:sp>
      </p:grpSp>
      <p:sp>
        <p:nvSpPr>
          <p:cNvPr id="11" name="テキスト ボックス 10">
            <a:extLst>
              <a:ext uri="{FF2B5EF4-FFF2-40B4-BE49-F238E27FC236}">
                <a16:creationId xmlns:a16="http://schemas.microsoft.com/office/drawing/2014/main" id="{DFFD1DA2-919C-0D35-E770-91684836FF53}"/>
              </a:ext>
            </a:extLst>
          </p:cNvPr>
          <p:cNvSpPr txBox="1"/>
          <p:nvPr/>
        </p:nvSpPr>
        <p:spPr>
          <a:xfrm>
            <a:off x="685239" y="633468"/>
            <a:ext cx="10426764" cy="1785104"/>
          </a:xfrm>
          <a:prstGeom prst="rect">
            <a:avLst/>
          </a:prstGeom>
          <a:solidFill>
            <a:schemeClr val="bg1"/>
          </a:solidFill>
        </p:spPr>
        <p:txBody>
          <a:bodyPr wrap="square">
            <a:spAutoFit/>
          </a:bodyPr>
          <a:lstStyle/>
          <a:p>
            <a:r>
              <a:rPr lang="en-US" altLang="ja-JP" sz="2000" b="1" dirty="0">
                <a:solidFill>
                  <a:srgbClr val="FF0000"/>
                </a:solidFill>
                <a:latin typeface="メイリオ" panose="020B0604030504040204" pitchFamily="50" charset="-128"/>
                <a:ea typeface="メイリオ" panose="020B0604030504040204" pitchFamily="50" charset="-128"/>
              </a:rPr>
              <a:t>~1mA (952μA) CW ERL</a:t>
            </a:r>
            <a:r>
              <a:rPr lang="ja-JP" altLang="en-US" sz="2000" b="1" dirty="0">
                <a:solidFill>
                  <a:srgbClr val="FF0000"/>
                </a:solidFill>
                <a:latin typeface="メイリオ" panose="020B0604030504040204" pitchFamily="50" charset="-128"/>
                <a:ea typeface="メイリオ" panose="020B0604030504040204" pitchFamily="50" charset="-128"/>
              </a:rPr>
              <a:t> </a:t>
            </a:r>
            <a:r>
              <a:rPr lang="en-US" altLang="ja-JP" sz="2000" b="1" dirty="0">
                <a:solidFill>
                  <a:srgbClr val="FF0000"/>
                </a:solidFill>
                <a:latin typeface="メイリオ" panose="020B0604030504040204" pitchFamily="50" charset="-128"/>
                <a:ea typeface="メイリオ" panose="020B0604030504040204" pitchFamily="50" charset="-128"/>
              </a:rPr>
              <a:t>beam operation was done with undulator. </a:t>
            </a:r>
            <a:endParaRPr lang="en-US" altLang="ja-JP" sz="2000" b="1" dirty="0">
              <a:latin typeface="メイリオ" panose="020B0604030504040204" pitchFamily="50" charset="-128"/>
              <a:ea typeface="メイリオ" panose="020B0604030504040204" pitchFamily="50" charset="-128"/>
            </a:endParaRPr>
          </a:p>
          <a:p>
            <a:pPr marL="342900" indent="-342900">
              <a:buFont typeface="Arial" panose="020B0604020202020204" pitchFamily="34" charset="0"/>
              <a:buChar char="•"/>
            </a:pPr>
            <a:r>
              <a:rPr lang="en-US" altLang="ja-JP" b="1" dirty="0">
                <a:latin typeface="メイリオ" panose="020B0604030504040204" pitchFamily="50" charset="-128"/>
                <a:ea typeface="メイリオ" panose="020B0604030504040204" pitchFamily="50" charset="-128"/>
              </a:rPr>
              <a:t>Beam loss was drastically reduced by using collimator in injector part. And we tried beam tuning with machine learning. 100.0 % +- 0.2 % (preliminary) was achieved under ERL operation.</a:t>
            </a:r>
          </a:p>
          <a:p>
            <a:pPr marL="342900" indent="-342900">
              <a:buFont typeface="Arial" panose="020B0604020202020204" pitchFamily="34" charset="0"/>
              <a:buChar char="•"/>
            </a:pPr>
            <a:r>
              <a:rPr lang="en-US" altLang="ja-JP" b="1" dirty="0">
                <a:latin typeface="メイリオ" panose="020B0604030504040204" pitchFamily="50" charset="-128"/>
                <a:ea typeface="メイリオ" panose="020B0604030504040204" pitchFamily="50" charset="-128"/>
              </a:rPr>
              <a:t>These results of  ~1mA operation with energy recovery will push higher current ERL operation of more than 10 mA in </a:t>
            </a:r>
            <a:r>
              <a:rPr lang="en-US" altLang="ja-JP" b="1" dirty="0" err="1">
                <a:latin typeface="メイリオ" panose="020B0604030504040204" pitchFamily="50" charset="-128"/>
                <a:ea typeface="メイリオ" panose="020B0604030504040204" pitchFamily="50" charset="-128"/>
              </a:rPr>
              <a:t>cERL</a:t>
            </a:r>
            <a:r>
              <a:rPr lang="ja-JP" altLang="en-US" b="1" dirty="0">
                <a:latin typeface="メイリオ" panose="020B0604030504040204" pitchFamily="50" charset="-128"/>
                <a:ea typeface="メイリオ" panose="020B0604030504040204" pitchFamily="50" charset="-128"/>
              </a:rPr>
              <a:t> </a:t>
            </a:r>
            <a:r>
              <a:rPr lang="en-US" altLang="ja-JP" b="1" dirty="0">
                <a:latin typeface="メイリオ" panose="020B0604030504040204" pitchFamily="50" charset="-128"/>
                <a:ea typeface="メイリオ" panose="020B0604030504040204" pitchFamily="50" charset="-128"/>
              </a:rPr>
              <a:t>under</a:t>
            </a:r>
            <a:r>
              <a:rPr lang="ja-JP" altLang="en-US" b="1" dirty="0">
                <a:latin typeface="メイリオ" panose="020B0604030504040204" pitchFamily="50" charset="-128"/>
                <a:ea typeface="メイリオ" panose="020B0604030504040204" pitchFamily="50" charset="-128"/>
              </a:rPr>
              <a:t> </a:t>
            </a:r>
            <a:r>
              <a:rPr lang="en-US" altLang="ja-JP" b="1" dirty="0">
                <a:latin typeface="メイリオ" panose="020B0604030504040204" pitchFamily="50" charset="-128"/>
                <a:ea typeface="メイリオ" panose="020B0604030504040204" pitchFamily="50" charset="-128"/>
              </a:rPr>
              <a:t>extremely</a:t>
            </a:r>
            <a:r>
              <a:rPr lang="ja-JP" altLang="en-US" b="1" dirty="0">
                <a:latin typeface="メイリオ" panose="020B0604030504040204" pitchFamily="50" charset="-128"/>
                <a:ea typeface="メイリオ" panose="020B0604030504040204" pitchFamily="50" charset="-128"/>
              </a:rPr>
              <a:t> </a:t>
            </a:r>
            <a:r>
              <a:rPr lang="en-US" altLang="ja-JP" b="1" dirty="0">
                <a:latin typeface="メイリオ" panose="020B0604030504040204" pitchFamily="50" charset="-128"/>
                <a:ea typeface="メイリオ" panose="020B0604030504040204" pitchFamily="50" charset="-128"/>
              </a:rPr>
              <a:t>small</a:t>
            </a:r>
            <a:r>
              <a:rPr lang="ja-JP" altLang="en-US" b="1" dirty="0">
                <a:latin typeface="メイリオ" panose="020B0604030504040204" pitchFamily="50" charset="-128"/>
                <a:ea typeface="メイリオ" panose="020B0604030504040204" pitchFamily="50" charset="-128"/>
              </a:rPr>
              <a:t> </a:t>
            </a:r>
            <a:r>
              <a:rPr lang="en-US" altLang="ja-JP" b="1" dirty="0">
                <a:latin typeface="メイリオ" panose="020B0604030504040204" pitchFamily="50" charset="-128"/>
                <a:ea typeface="メイリオ" panose="020B0604030504040204" pitchFamily="50" charset="-128"/>
              </a:rPr>
              <a:t>beam</a:t>
            </a:r>
            <a:r>
              <a:rPr lang="ja-JP" altLang="en-US" b="1" dirty="0">
                <a:latin typeface="メイリオ" panose="020B0604030504040204" pitchFamily="50" charset="-128"/>
                <a:ea typeface="メイリオ" panose="020B0604030504040204" pitchFamily="50" charset="-128"/>
              </a:rPr>
              <a:t> </a:t>
            </a:r>
            <a:r>
              <a:rPr lang="en-US" altLang="ja-JP" b="1" dirty="0">
                <a:latin typeface="メイリオ" panose="020B0604030504040204" pitchFamily="50" charset="-128"/>
                <a:ea typeface="メイリオ" panose="020B0604030504040204" pitchFamily="50" charset="-128"/>
              </a:rPr>
              <a:t>loss. </a:t>
            </a:r>
          </a:p>
        </p:txBody>
      </p:sp>
      <p:sp>
        <p:nvSpPr>
          <p:cNvPr id="12" name="テキスト ボックス 11">
            <a:extLst>
              <a:ext uri="{FF2B5EF4-FFF2-40B4-BE49-F238E27FC236}">
                <a16:creationId xmlns:a16="http://schemas.microsoft.com/office/drawing/2014/main" id="{1CC07589-CFFC-4470-F1B8-B5991F09C3F8}"/>
              </a:ext>
            </a:extLst>
          </p:cNvPr>
          <p:cNvSpPr txBox="1"/>
          <p:nvPr/>
        </p:nvSpPr>
        <p:spPr>
          <a:xfrm>
            <a:off x="915761" y="6170085"/>
            <a:ext cx="9564759" cy="369332"/>
          </a:xfrm>
          <a:prstGeom prst="rect">
            <a:avLst/>
          </a:prstGeom>
          <a:solidFill>
            <a:schemeClr val="bg1"/>
          </a:solidFill>
        </p:spPr>
        <p:txBody>
          <a:bodyPr wrap="square" rtlCol="0">
            <a:spAutoFit/>
          </a:bodyPr>
          <a:lstStyle/>
          <a:p>
            <a:r>
              <a:rPr lang="en-US" altLang="ja-JP" i="1" u="sng" dirty="0" err="1"/>
              <a:t>M.Kurata</a:t>
            </a:r>
            <a:r>
              <a:rPr lang="en-US" altLang="ja-JP" i="1" u="sng" dirty="0"/>
              <a:t> et al, “Recent studies on high current operation at the compact ERL”, IPAC 24 </a:t>
            </a:r>
            <a:r>
              <a:rPr lang="en-US" altLang="ja-JP" i="1" u="sng" dirty="0" err="1"/>
              <a:t>proceesings</a:t>
            </a:r>
            <a:r>
              <a:rPr lang="en-US" altLang="ja-JP" i="1" u="sng" dirty="0"/>
              <a:t>.</a:t>
            </a:r>
            <a:endParaRPr kumimoji="1" lang="ja-JP" altLang="en-US" i="1" u="sng" dirty="0"/>
          </a:p>
        </p:txBody>
      </p:sp>
      <p:sp>
        <p:nvSpPr>
          <p:cNvPr id="16" name="テキスト ボックス 15">
            <a:extLst>
              <a:ext uri="{FF2B5EF4-FFF2-40B4-BE49-F238E27FC236}">
                <a16:creationId xmlns:a16="http://schemas.microsoft.com/office/drawing/2014/main" id="{5AA98256-5196-C38E-6671-592A1CEEBE50}"/>
              </a:ext>
            </a:extLst>
          </p:cNvPr>
          <p:cNvSpPr txBox="1"/>
          <p:nvPr/>
        </p:nvSpPr>
        <p:spPr>
          <a:xfrm>
            <a:off x="1609178" y="2579163"/>
            <a:ext cx="3109954" cy="369332"/>
          </a:xfrm>
          <a:prstGeom prst="rect">
            <a:avLst/>
          </a:prstGeom>
          <a:noFill/>
        </p:spPr>
        <p:txBody>
          <a:bodyPr wrap="none" rtlCol="0">
            <a:spAutoFit/>
          </a:bodyPr>
          <a:lstStyle/>
          <a:p>
            <a:r>
              <a:rPr kumimoji="1" lang="en-US" altLang="ja-JP" dirty="0"/>
              <a:t>Good lifetime of GaAs cathode</a:t>
            </a:r>
            <a:endParaRPr kumimoji="1" lang="ja-JP" altLang="en-US" dirty="0"/>
          </a:p>
        </p:txBody>
      </p:sp>
      <p:pic>
        <p:nvPicPr>
          <p:cNvPr id="10" name="Picture 2">
            <a:extLst>
              <a:ext uri="{FF2B5EF4-FFF2-40B4-BE49-F238E27FC236}">
                <a16:creationId xmlns:a16="http://schemas.microsoft.com/office/drawing/2014/main" id="{7BE923D2-DFA2-1136-4C9D-15F797FE00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9801" y="3638604"/>
            <a:ext cx="1805230" cy="1063196"/>
          </a:xfrm>
          <a:prstGeom prst="rect">
            <a:avLst/>
          </a:prstGeom>
          <a:noFill/>
          <a:extLst>
            <a:ext uri="{909E8E84-426E-40DD-AFC4-6F175D3DCCD1}">
              <a14:hiddenFill xmlns:a14="http://schemas.microsoft.com/office/drawing/2010/main">
                <a:solidFill>
                  <a:srgbClr val="FFFFFF"/>
                </a:solidFill>
              </a14:hiddenFill>
            </a:ext>
          </a:extLst>
        </p:spPr>
      </p:pic>
      <p:sp>
        <p:nvSpPr>
          <p:cNvPr id="14" name="テキスト ボックス 13">
            <a:extLst>
              <a:ext uri="{FF2B5EF4-FFF2-40B4-BE49-F238E27FC236}">
                <a16:creationId xmlns:a16="http://schemas.microsoft.com/office/drawing/2014/main" id="{3F0CA58F-3038-A616-D4DC-4A5D8F83A85D}"/>
              </a:ext>
            </a:extLst>
          </p:cNvPr>
          <p:cNvSpPr txBox="1"/>
          <p:nvPr/>
        </p:nvSpPr>
        <p:spPr>
          <a:xfrm>
            <a:off x="8823815" y="3255469"/>
            <a:ext cx="1207039" cy="368925"/>
          </a:xfrm>
          <a:prstGeom prst="rect">
            <a:avLst/>
          </a:prstGeom>
          <a:noFill/>
        </p:spPr>
        <p:txBody>
          <a:bodyPr wrap="square">
            <a:spAutoFit/>
          </a:bodyPr>
          <a:lstStyle/>
          <a:p>
            <a:r>
              <a:rPr kumimoji="1" lang="en-US" altLang="ja-JP" sz="1800" dirty="0">
                <a:cs typeface="Arial" panose="020B0604020202020204" pitchFamily="34" charset="0"/>
              </a:rPr>
              <a:t>Collimator</a:t>
            </a:r>
            <a:endParaRPr lang="ja-JP" altLang="en-US" dirty="0"/>
          </a:p>
        </p:txBody>
      </p:sp>
      <p:cxnSp>
        <p:nvCxnSpPr>
          <p:cNvPr id="17" name="直線コネクタ 16">
            <a:extLst>
              <a:ext uri="{FF2B5EF4-FFF2-40B4-BE49-F238E27FC236}">
                <a16:creationId xmlns:a16="http://schemas.microsoft.com/office/drawing/2014/main" id="{0AEE5CB7-5CA6-065C-3E22-D51803D3ADA8}"/>
              </a:ext>
            </a:extLst>
          </p:cNvPr>
          <p:cNvCxnSpPr>
            <a:cxnSpLocks/>
          </p:cNvCxnSpPr>
          <p:nvPr/>
        </p:nvCxnSpPr>
        <p:spPr>
          <a:xfrm>
            <a:off x="2313411" y="3788149"/>
            <a:ext cx="1636295" cy="0"/>
          </a:xfrm>
          <a:prstGeom prst="line">
            <a:avLst/>
          </a:prstGeom>
          <a:ln>
            <a:solidFill>
              <a:schemeClr val="tx1"/>
            </a:solidFill>
            <a:headEnd type="triangl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13" name="テキスト ボックス 12">
            <a:extLst>
              <a:ext uri="{FF2B5EF4-FFF2-40B4-BE49-F238E27FC236}">
                <a16:creationId xmlns:a16="http://schemas.microsoft.com/office/drawing/2014/main" id="{DFB4757E-18E1-8773-601A-DE27877E15A4}"/>
              </a:ext>
            </a:extLst>
          </p:cNvPr>
          <p:cNvSpPr txBox="1"/>
          <p:nvPr/>
        </p:nvSpPr>
        <p:spPr>
          <a:xfrm>
            <a:off x="2713815" y="3395025"/>
            <a:ext cx="888385" cy="369332"/>
          </a:xfrm>
          <a:prstGeom prst="rect">
            <a:avLst/>
          </a:prstGeom>
          <a:noFill/>
        </p:spPr>
        <p:txBody>
          <a:bodyPr wrap="none" rtlCol="0">
            <a:spAutoFit/>
          </a:bodyPr>
          <a:lstStyle/>
          <a:p>
            <a:r>
              <a:rPr kumimoji="1" lang="en-US" altLang="ja-JP" dirty="0"/>
              <a:t>20 min.</a:t>
            </a:r>
            <a:endParaRPr kumimoji="1" lang="ja-JP" altLang="en-US" dirty="0"/>
          </a:p>
        </p:txBody>
      </p:sp>
      <p:sp>
        <p:nvSpPr>
          <p:cNvPr id="18" name="スライド番号プレースホルダー 17">
            <a:extLst>
              <a:ext uri="{FF2B5EF4-FFF2-40B4-BE49-F238E27FC236}">
                <a16:creationId xmlns:a16="http://schemas.microsoft.com/office/drawing/2014/main" id="{3B4C6E40-8101-6CE9-CAC7-5FD467FECEB6}"/>
              </a:ext>
            </a:extLst>
          </p:cNvPr>
          <p:cNvSpPr>
            <a:spLocks noGrp="1"/>
          </p:cNvSpPr>
          <p:nvPr>
            <p:ph type="sldNum" sz="quarter" idx="4"/>
          </p:nvPr>
        </p:nvSpPr>
        <p:spPr/>
        <p:txBody>
          <a:bodyPr/>
          <a:lstStyle/>
          <a:p>
            <a:pPr algn="r"/>
            <a:fld id="{48F63A3B-78C7-47BE-AE5E-E10140E04643}" type="slidenum">
              <a:rPr lang="en-US" smtClean="0"/>
              <a:pPr algn="r"/>
              <a:t>21</a:t>
            </a:fld>
            <a:endParaRPr lang="en-US" dirty="0"/>
          </a:p>
        </p:txBody>
      </p:sp>
    </p:spTree>
    <p:extLst>
      <p:ext uri="{BB962C8B-B14F-4D97-AF65-F5344CB8AC3E}">
        <p14:creationId xmlns:p14="http://schemas.microsoft.com/office/powerpoint/2010/main" val="7952749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タイトル 1">
            <a:extLst>
              <a:ext uri="{FF2B5EF4-FFF2-40B4-BE49-F238E27FC236}">
                <a16:creationId xmlns:a16="http://schemas.microsoft.com/office/drawing/2014/main" id="{4CEE626D-5BCD-698D-1370-26EC260E13DA}"/>
              </a:ext>
            </a:extLst>
          </p:cNvPr>
          <p:cNvSpPr txBox="1">
            <a:spLocks/>
          </p:cNvSpPr>
          <p:nvPr/>
        </p:nvSpPr>
        <p:spPr>
          <a:xfrm>
            <a:off x="1776854" y="106305"/>
            <a:ext cx="6832498" cy="490745"/>
          </a:xfrm>
          <a:prstGeom prst="rect">
            <a:avLst/>
          </a:prstGeom>
        </p:spPr>
        <p:txBody>
          <a:bodyPr>
            <a:normAutofit fontScale="85000" lnSpcReduction="10000"/>
          </a:bodyPr>
          <a:lst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a:lstStyle>
          <a:p>
            <a:r>
              <a:rPr lang="en-US" altLang="ja-JP" sz="2400" u="sng" dirty="0">
                <a:latin typeface="Arial" panose="020B0604020202020204" pitchFamily="34" charset="0"/>
                <a:cs typeface="Arial" panose="020B0604020202020204" pitchFamily="34" charset="0"/>
              </a:rPr>
              <a:t>latest </a:t>
            </a:r>
            <a:r>
              <a:rPr lang="en-US" altLang="ja-JP" sz="2400" u="sng" dirty="0" err="1">
                <a:latin typeface="Arial" panose="020B0604020202020204" pitchFamily="34" charset="0"/>
                <a:cs typeface="Arial" panose="020B0604020202020204" pitchFamily="34" charset="0"/>
              </a:rPr>
              <a:t>cERL</a:t>
            </a:r>
            <a:r>
              <a:rPr lang="en-US" altLang="ja-JP" sz="2400" u="sng" dirty="0">
                <a:latin typeface="Arial" panose="020B0604020202020204" pitchFamily="34" charset="0"/>
                <a:cs typeface="Arial" panose="020B0604020202020204" pitchFamily="34" charset="0"/>
              </a:rPr>
              <a:t> operation in FY2025 concerning about </a:t>
            </a:r>
            <a:r>
              <a:rPr lang="en-US" altLang="ja-JP" sz="2400" u="sng" dirty="0" err="1">
                <a:latin typeface="Arial" panose="020B0604020202020204" pitchFamily="34" charset="0"/>
                <a:cs typeface="Arial" panose="020B0604020202020204" pitchFamily="34" charset="0"/>
              </a:rPr>
              <a:t>IJClab</a:t>
            </a:r>
            <a:endParaRPr lang="ja-JP" altLang="en-US" sz="2400" u="sng" dirty="0">
              <a:latin typeface="Arial" panose="020B0604020202020204" pitchFamily="34" charset="0"/>
              <a:cs typeface="Arial" panose="020B0604020202020204" pitchFamily="34" charset="0"/>
            </a:endParaRPr>
          </a:p>
        </p:txBody>
      </p:sp>
      <p:pic>
        <p:nvPicPr>
          <p:cNvPr id="3" name="図 2">
            <a:extLst>
              <a:ext uri="{FF2B5EF4-FFF2-40B4-BE49-F238E27FC236}">
                <a16:creationId xmlns:a16="http://schemas.microsoft.com/office/drawing/2014/main" id="{C5D0ABDA-2C9F-5700-857E-1B999227C1C6}"/>
              </a:ext>
            </a:extLst>
          </p:cNvPr>
          <p:cNvPicPr>
            <a:picLocks noChangeAspect="1"/>
          </p:cNvPicPr>
          <p:nvPr/>
        </p:nvPicPr>
        <p:blipFill>
          <a:blip r:embed="rId2"/>
          <a:stretch>
            <a:fillRect/>
          </a:stretch>
        </p:blipFill>
        <p:spPr>
          <a:xfrm>
            <a:off x="1079499" y="534622"/>
            <a:ext cx="9956801" cy="5548147"/>
          </a:xfrm>
          <a:prstGeom prst="rect">
            <a:avLst/>
          </a:prstGeom>
        </p:spPr>
      </p:pic>
      <p:sp>
        <p:nvSpPr>
          <p:cNvPr id="19" name="テキスト ボックス 18">
            <a:extLst>
              <a:ext uri="{FF2B5EF4-FFF2-40B4-BE49-F238E27FC236}">
                <a16:creationId xmlns:a16="http://schemas.microsoft.com/office/drawing/2014/main" id="{EDC7F510-6E1E-87F4-869E-83E2C5FCC226}"/>
              </a:ext>
            </a:extLst>
          </p:cNvPr>
          <p:cNvSpPr txBox="1"/>
          <p:nvPr/>
        </p:nvSpPr>
        <p:spPr>
          <a:xfrm>
            <a:off x="213973" y="6187920"/>
            <a:ext cx="12102096" cy="646331"/>
          </a:xfrm>
          <a:prstGeom prst="rect">
            <a:avLst/>
          </a:prstGeom>
          <a:solidFill>
            <a:schemeClr val="bg1"/>
          </a:solidFill>
        </p:spPr>
        <p:txBody>
          <a:bodyPr wrap="none" rtlCol="0">
            <a:spAutoFit/>
          </a:bodyPr>
          <a:lstStyle/>
          <a:p>
            <a:r>
              <a:rPr kumimoji="1" lang="en-US" altLang="ja-JP" dirty="0"/>
              <a:t>High charge operation was conducted with </a:t>
            </a:r>
            <a:r>
              <a:rPr kumimoji="1" lang="en-US" altLang="ja-JP" dirty="0" err="1"/>
              <a:t>IJClab</a:t>
            </a:r>
            <a:r>
              <a:rPr kumimoji="1" lang="en-US" altLang="ja-JP" dirty="0"/>
              <a:t>. Please see the above results for injector study.</a:t>
            </a:r>
          </a:p>
          <a:p>
            <a:r>
              <a:rPr kumimoji="1" lang="en-US" altLang="ja-JP" b="1" u="sng" dirty="0">
                <a:solidFill>
                  <a:srgbClr val="FF0000"/>
                </a:solidFill>
              </a:rPr>
              <a:t>higher current operation than 1mA in this operation</a:t>
            </a:r>
            <a:r>
              <a:rPr kumimoji="1" lang="en-US" altLang="ja-JP" u="sng" dirty="0">
                <a:sym typeface="Wingdings" panose="05000000000000000000" pitchFamily="2" charset="2"/>
              </a:rPr>
              <a:t> </a:t>
            </a:r>
            <a:r>
              <a:rPr kumimoji="1" lang="en-US" altLang="ja-JP" b="1" u="sng" dirty="0">
                <a:solidFill>
                  <a:srgbClr val="FF0000"/>
                </a:solidFill>
                <a:sym typeface="Wingdings" panose="05000000000000000000" pitchFamily="2" charset="2"/>
              </a:rPr>
              <a:t>we will present in ERL2026. (with upgrade status of DC gun for 10mA)</a:t>
            </a:r>
            <a:r>
              <a:rPr kumimoji="1" lang="en-US" altLang="ja-JP" b="1" u="sng" dirty="0">
                <a:solidFill>
                  <a:srgbClr val="FF0000"/>
                </a:solidFill>
              </a:rPr>
              <a:t> </a:t>
            </a:r>
            <a:endParaRPr kumimoji="1" lang="ja-JP" altLang="en-US" b="1" u="sng" dirty="0">
              <a:solidFill>
                <a:srgbClr val="FF0000"/>
              </a:solidFill>
            </a:endParaRPr>
          </a:p>
        </p:txBody>
      </p:sp>
    </p:spTree>
    <p:extLst>
      <p:ext uri="{BB962C8B-B14F-4D97-AF65-F5344CB8AC3E}">
        <p14:creationId xmlns:p14="http://schemas.microsoft.com/office/powerpoint/2010/main" val="3514296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A9C923CA-5392-CFA6-8331-DC73EFFDB385}"/>
              </a:ext>
            </a:extLst>
          </p:cNvPr>
          <p:cNvSpPr>
            <a:spLocks noGrp="1"/>
          </p:cNvSpPr>
          <p:nvPr>
            <p:ph type="sldNum" sz="quarter" idx="4"/>
          </p:nvPr>
        </p:nvSpPr>
        <p:spPr/>
        <p:txBody>
          <a:bodyPr/>
          <a:lstStyle/>
          <a:p>
            <a:pPr algn="r"/>
            <a:fld id="{48F63A3B-78C7-47BE-AE5E-E10140E04643}" type="slidenum">
              <a:rPr lang="en-US" smtClean="0"/>
              <a:pPr algn="r"/>
              <a:t>23</a:t>
            </a:fld>
            <a:endParaRPr lang="en-US" dirty="0"/>
          </a:p>
        </p:txBody>
      </p:sp>
      <p:sp>
        <p:nvSpPr>
          <p:cNvPr id="3" name="テキスト ボックス 2">
            <a:extLst>
              <a:ext uri="{FF2B5EF4-FFF2-40B4-BE49-F238E27FC236}">
                <a16:creationId xmlns:a16="http://schemas.microsoft.com/office/drawing/2014/main" id="{E184B916-59F3-846F-6B5B-10B837418B11}"/>
              </a:ext>
            </a:extLst>
          </p:cNvPr>
          <p:cNvSpPr txBox="1"/>
          <p:nvPr/>
        </p:nvSpPr>
        <p:spPr>
          <a:xfrm>
            <a:off x="154379" y="196362"/>
            <a:ext cx="9288890" cy="461665"/>
          </a:xfrm>
          <a:prstGeom prst="rect">
            <a:avLst/>
          </a:prstGeom>
          <a:noFill/>
        </p:spPr>
        <p:txBody>
          <a:bodyPr wrap="none" rtlCol="0">
            <a:spAutoFit/>
          </a:bodyPr>
          <a:lstStyle/>
          <a:p>
            <a:r>
              <a:rPr kumimoji="1" lang="en-US" altLang="ja-JP" sz="2400" dirty="0"/>
              <a:t>Question from Alex Fomin about our </a:t>
            </a:r>
            <a:r>
              <a:rPr kumimoji="1" lang="en-US" altLang="ja-JP" sz="2400" dirty="0" err="1"/>
              <a:t>cERL</a:t>
            </a:r>
            <a:r>
              <a:rPr kumimoji="1" lang="en-US" altLang="ja-JP" sz="2400" dirty="0"/>
              <a:t> beam operation and design (1)</a:t>
            </a:r>
            <a:endParaRPr kumimoji="1" lang="ja-JP" altLang="en-US" sz="2400" dirty="0"/>
          </a:p>
        </p:txBody>
      </p:sp>
      <p:sp>
        <p:nvSpPr>
          <p:cNvPr id="4" name="テキスト ボックス 3">
            <a:extLst>
              <a:ext uri="{FF2B5EF4-FFF2-40B4-BE49-F238E27FC236}">
                <a16:creationId xmlns:a16="http://schemas.microsoft.com/office/drawing/2014/main" id="{EA546A3A-1EC4-C2D9-DFC6-D32C9C06A2F4}"/>
              </a:ext>
            </a:extLst>
          </p:cNvPr>
          <p:cNvSpPr txBox="1"/>
          <p:nvPr/>
        </p:nvSpPr>
        <p:spPr>
          <a:xfrm>
            <a:off x="334207" y="1012095"/>
            <a:ext cx="11327362" cy="5355312"/>
          </a:xfrm>
          <a:prstGeom prst="rect">
            <a:avLst/>
          </a:prstGeom>
          <a:noFill/>
        </p:spPr>
        <p:txBody>
          <a:bodyPr wrap="square" rtlCol="0">
            <a:spAutoFit/>
          </a:bodyPr>
          <a:lstStyle/>
          <a:p>
            <a:r>
              <a:rPr kumimoji="1" lang="en-US" altLang="ja-JP" b="1" dirty="0"/>
              <a:t>1. In your most recent paper, you achieved 100% energy recovery while operating on crest. Looking toward future applications, you mention moving to off-crest operation. How much do you expect the energy-recovery efficiency to decrease under these conditions, and what specific methods will you use to try and maintain 100% recovery?</a:t>
            </a:r>
          </a:p>
          <a:p>
            <a:endParaRPr kumimoji="1" lang="en-US" altLang="ja-JP" dirty="0"/>
          </a:p>
          <a:p>
            <a:pPr marL="285750" indent="-285750">
              <a:buFont typeface="Wingdings" panose="05000000000000000000" pitchFamily="2" charset="2"/>
              <a:buChar char="à"/>
            </a:pPr>
            <a:r>
              <a:rPr kumimoji="1" lang="en-US" altLang="ja-JP" dirty="0"/>
              <a:t>within +-10% off phase is expected to make FEL operation, energy recovery efficiency seems OK under our brief experiment. but beam current was reduced in one trial. We need to survey more.</a:t>
            </a:r>
          </a:p>
          <a:p>
            <a:endParaRPr kumimoji="1" lang="en-US" altLang="ja-JP" b="1" dirty="0"/>
          </a:p>
          <a:p>
            <a:r>
              <a:rPr kumimoji="1" lang="en-US" altLang="ja-JP" b="1" dirty="0"/>
              <a:t>2. Is the initial collimator design, in terms of dimensions, location, and shielding, based on simulation or on early commissioning data? Was it upgraded later?</a:t>
            </a:r>
          </a:p>
          <a:p>
            <a:endParaRPr kumimoji="1" lang="en-US" altLang="ja-JP" dirty="0"/>
          </a:p>
          <a:p>
            <a:r>
              <a:rPr kumimoji="1" lang="en-US" altLang="ja-JP" dirty="0"/>
              <a:t>--&gt; No. it is better to optimize. At least, in our design we will increase (upgrade?) up to 10 mA to cover Pb block more in COL1 and COL2. </a:t>
            </a:r>
          </a:p>
          <a:p>
            <a:endParaRPr kumimoji="1" lang="en-US" altLang="ja-JP" dirty="0"/>
          </a:p>
          <a:p>
            <a:r>
              <a:rPr kumimoji="1" lang="en-US" altLang="ja-JP" b="1" dirty="0"/>
              <a:t>3. Did you choose the collimator locations using phase advance? For the two collimators, did you study the optimal phase advance between them? Is it possible to adjust the phase advance?</a:t>
            </a:r>
          </a:p>
          <a:p>
            <a:endParaRPr kumimoji="1" lang="en-US" altLang="ja-JP" dirty="0"/>
          </a:p>
          <a:p>
            <a:r>
              <a:rPr kumimoji="1" lang="en-US" altLang="ja-JP" dirty="0"/>
              <a:t>--&gt;I'm not sure that we care the phase advance on designing phase about high energy region of COL3,4,5. We only assume where is the loss point for our operation, for example arc section and injector part. And we set collimators before the arc section and injector part.</a:t>
            </a:r>
          </a:p>
        </p:txBody>
      </p:sp>
    </p:spTree>
    <p:extLst>
      <p:ext uri="{BB962C8B-B14F-4D97-AF65-F5344CB8AC3E}">
        <p14:creationId xmlns:p14="http://schemas.microsoft.com/office/powerpoint/2010/main" val="1633388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775C1DA4-B607-F9C8-C634-FF654B6A93B9}"/>
              </a:ext>
            </a:extLst>
          </p:cNvPr>
          <p:cNvSpPr>
            <a:spLocks noGrp="1"/>
          </p:cNvSpPr>
          <p:nvPr>
            <p:ph type="sldNum" sz="quarter" idx="4"/>
          </p:nvPr>
        </p:nvSpPr>
        <p:spPr/>
        <p:txBody>
          <a:bodyPr/>
          <a:lstStyle/>
          <a:p>
            <a:pPr algn="r"/>
            <a:fld id="{48F63A3B-78C7-47BE-AE5E-E10140E04643}" type="slidenum">
              <a:rPr lang="en-US" smtClean="0"/>
              <a:pPr algn="r"/>
              <a:t>24</a:t>
            </a:fld>
            <a:endParaRPr lang="en-US" dirty="0"/>
          </a:p>
        </p:txBody>
      </p:sp>
      <p:sp>
        <p:nvSpPr>
          <p:cNvPr id="3" name="テキスト ボックス 2">
            <a:extLst>
              <a:ext uri="{FF2B5EF4-FFF2-40B4-BE49-F238E27FC236}">
                <a16:creationId xmlns:a16="http://schemas.microsoft.com/office/drawing/2014/main" id="{87403A25-733E-7EB2-2048-BD63085588D5}"/>
              </a:ext>
            </a:extLst>
          </p:cNvPr>
          <p:cNvSpPr txBox="1"/>
          <p:nvPr/>
        </p:nvSpPr>
        <p:spPr>
          <a:xfrm>
            <a:off x="133635" y="214073"/>
            <a:ext cx="9288890" cy="461665"/>
          </a:xfrm>
          <a:prstGeom prst="rect">
            <a:avLst/>
          </a:prstGeom>
          <a:noFill/>
        </p:spPr>
        <p:txBody>
          <a:bodyPr wrap="none" rtlCol="0">
            <a:spAutoFit/>
          </a:bodyPr>
          <a:lstStyle/>
          <a:p>
            <a:r>
              <a:rPr kumimoji="1" lang="en-US" altLang="ja-JP" sz="2400" dirty="0"/>
              <a:t>Question from Alex Fomin about our </a:t>
            </a:r>
            <a:r>
              <a:rPr kumimoji="1" lang="en-US" altLang="ja-JP" sz="2400" dirty="0" err="1"/>
              <a:t>cERL</a:t>
            </a:r>
            <a:r>
              <a:rPr kumimoji="1" lang="en-US" altLang="ja-JP" sz="2400" dirty="0"/>
              <a:t> beam operation and design (2)</a:t>
            </a:r>
            <a:endParaRPr kumimoji="1" lang="ja-JP" altLang="en-US" sz="2400" dirty="0"/>
          </a:p>
        </p:txBody>
      </p:sp>
      <p:sp>
        <p:nvSpPr>
          <p:cNvPr id="4" name="テキスト ボックス 3">
            <a:extLst>
              <a:ext uri="{FF2B5EF4-FFF2-40B4-BE49-F238E27FC236}">
                <a16:creationId xmlns:a16="http://schemas.microsoft.com/office/drawing/2014/main" id="{A8D157FC-00A8-EDEF-C919-5485B9D0F6E8}"/>
              </a:ext>
            </a:extLst>
          </p:cNvPr>
          <p:cNvSpPr txBox="1"/>
          <p:nvPr/>
        </p:nvSpPr>
        <p:spPr>
          <a:xfrm>
            <a:off x="192973" y="902367"/>
            <a:ext cx="11670476" cy="4801314"/>
          </a:xfrm>
          <a:prstGeom prst="rect">
            <a:avLst/>
          </a:prstGeom>
          <a:noFill/>
        </p:spPr>
        <p:txBody>
          <a:bodyPr wrap="square" rtlCol="0">
            <a:spAutoFit/>
          </a:bodyPr>
          <a:lstStyle/>
          <a:p>
            <a:endParaRPr kumimoji="1" lang="en-US" altLang="ja-JP" dirty="0"/>
          </a:p>
          <a:p>
            <a:r>
              <a:rPr kumimoji="1" lang="en-US" altLang="ja-JP" b="1" dirty="0"/>
              <a:t>4. Did you observe any effect of collimation on emittance growth or secondary halo in some cases?</a:t>
            </a:r>
          </a:p>
          <a:p>
            <a:endParaRPr kumimoji="1" lang="en-US" altLang="ja-JP" b="1" dirty="0"/>
          </a:p>
          <a:p>
            <a:r>
              <a:rPr kumimoji="1" lang="en-US" altLang="ja-JP" dirty="0"/>
              <a:t>--&gt; Once we tried measuring the emittance growth with/without collimator (COL1) and measure the emittance on south straight section. we see the same emittance of 0.5 mm </a:t>
            </a:r>
            <a:r>
              <a:rPr kumimoji="1" lang="en-US" altLang="ja-JP" dirty="0" err="1"/>
              <a:t>mrad</a:t>
            </a:r>
            <a:r>
              <a:rPr kumimoji="1" lang="en-US" altLang="ja-JP" dirty="0"/>
              <a:t> of both with and without collimator. At least we found that wake field effect of our collimator is negligible. We have no secondary halo because halo is very low current.</a:t>
            </a:r>
          </a:p>
          <a:p>
            <a:endParaRPr kumimoji="1" lang="en-US" altLang="ja-JP" dirty="0"/>
          </a:p>
          <a:p>
            <a:r>
              <a:rPr kumimoji="1" lang="en-US" altLang="ja-JP" b="1" dirty="0"/>
              <a:t>5. During CW high-current operation, can the collimators be adjusted to compensate for beam-loading effects, or are the collimation settings fixed during high-current operation?</a:t>
            </a:r>
          </a:p>
          <a:p>
            <a:endParaRPr kumimoji="1" lang="en-US" altLang="ja-JP" dirty="0"/>
          </a:p>
          <a:p>
            <a:r>
              <a:rPr kumimoji="1" lang="en-US" altLang="ja-JP" dirty="0"/>
              <a:t>--&gt; Please see the 4 about wake field effect. during 1mA operation, collimation setting is fixed. if we need feedback for long term operation. Now we have no method. But need to investigate to operate for long time.</a:t>
            </a:r>
          </a:p>
          <a:p>
            <a:endParaRPr kumimoji="1" lang="en-US" altLang="ja-JP" dirty="0"/>
          </a:p>
          <a:p>
            <a:r>
              <a:rPr kumimoji="1" lang="en-US" altLang="ja-JP" b="1" dirty="0"/>
              <a:t>6. Do you use kickers with the feedback loop system from BPMs to correct trajectory instabilities?</a:t>
            </a:r>
          </a:p>
          <a:p>
            <a:endParaRPr kumimoji="1" lang="en-US" altLang="ja-JP" dirty="0"/>
          </a:p>
          <a:p>
            <a:r>
              <a:rPr kumimoji="1" lang="en-US" altLang="ja-JP" dirty="0"/>
              <a:t>--&gt; No. it is also important to keep good beam operation for a long time and need to study. Thank you for your suggestion.</a:t>
            </a:r>
          </a:p>
          <a:p>
            <a:endParaRPr kumimoji="1" lang="ja-JP" altLang="en-US" dirty="0"/>
          </a:p>
        </p:txBody>
      </p:sp>
      <p:sp>
        <p:nvSpPr>
          <p:cNvPr id="5" name="テキスト ボックス 4">
            <a:extLst>
              <a:ext uri="{FF2B5EF4-FFF2-40B4-BE49-F238E27FC236}">
                <a16:creationId xmlns:a16="http://schemas.microsoft.com/office/drawing/2014/main" id="{BFD7F4B1-F3A4-DEC2-5766-0ED853CC6DE8}"/>
              </a:ext>
            </a:extLst>
          </p:cNvPr>
          <p:cNvSpPr txBox="1"/>
          <p:nvPr/>
        </p:nvSpPr>
        <p:spPr>
          <a:xfrm>
            <a:off x="3040083" y="5930310"/>
            <a:ext cx="5905399" cy="369332"/>
          </a:xfrm>
          <a:prstGeom prst="rect">
            <a:avLst/>
          </a:prstGeom>
          <a:noFill/>
          <a:ln>
            <a:solidFill>
              <a:srgbClr val="FF0000"/>
            </a:solidFill>
          </a:ln>
        </p:spPr>
        <p:txBody>
          <a:bodyPr wrap="none" rtlCol="0">
            <a:spAutoFit/>
          </a:bodyPr>
          <a:lstStyle/>
          <a:p>
            <a:r>
              <a:rPr kumimoji="1" lang="en-US" altLang="ja-JP" b="1" dirty="0">
                <a:solidFill>
                  <a:srgbClr val="FF0000"/>
                </a:solidFill>
              </a:rPr>
              <a:t>We need more question time more at this timing ? (5min. ?)</a:t>
            </a:r>
            <a:endParaRPr kumimoji="1" lang="ja-JP" altLang="en-US" b="1" dirty="0">
              <a:solidFill>
                <a:srgbClr val="FF0000"/>
              </a:solidFill>
            </a:endParaRPr>
          </a:p>
        </p:txBody>
      </p:sp>
    </p:spTree>
    <p:extLst>
      <p:ext uri="{BB962C8B-B14F-4D97-AF65-F5344CB8AC3E}">
        <p14:creationId xmlns:p14="http://schemas.microsoft.com/office/powerpoint/2010/main" val="8974347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正方形/長方形 38">
            <a:extLst>
              <a:ext uri="{FF2B5EF4-FFF2-40B4-BE49-F238E27FC236}">
                <a16:creationId xmlns:a16="http://schemas.microsoft.com/office/drawing/2014/main" id="{5F571AD1-DE53-49C5-8887-E4FEB87B5569}"/>
              </a:ext>
            </a:extLst>
          </p:cNvPr>
          <p:cNvSpPr/>
          <p:nvPr/>
        </p:nvSpPr>
        <p:spPr>
          <a:xfrm>
            <a:off x="1878092" y="1475969"/>
            <a:ext cx="3534227" cy="1143816"/>
          </a:xfrm>
          <a:prstGeom prst="rect">
            <a:avLst/>
          </a:prstGeom>
          <a:solidFill>
            <a:srgbClr val="33CC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a:extLst>
              <a:ext uri="{FF2B5EF4-FFF2-40B4-BE49-F238E27FC236}">
                <a16:creationId xmlns:a16="http://schemas.microsoft.com/office/drawing/2014/main" id="{CDED72E8-A8A7-4F54-975F-CF4992812C8F}"/>
              </a:ext>
            </a:extLst>
          </p:cNvPr>
          <p:cNvSpPr>
            <a:spLocks noGrp="1"/>
          </p:cNvSpPr>
          <p:nvPr>
            <p:ph type="title" idx="4294967295"/>
          </p:nvPr>
        </p:nvSpPr>
        <p:spPr>
          <a:xfrm>
            <a:off x="88295" y="77305"/>
            <a:ext cx="9113178" cy="469059"/>
          </a:xfrm>
        </p:spPr>
        <p:txBody>
          <a:bodyPr>
            <a:noAutofit/>
          </a:bodyPr>
          <a:lstStyle/>
          <a:p>
            <a:pPr algn="ctr"/>
            <a:r>
              <a:rPr lang="en-US" altLang="ja-JP" sz="2800" dirty="0">
                <a:latin typeface="Arial" panose="020B0604020202020204" pitchFamily="34" charset="0"/>
                <a:ea typeface="メイリオ" panose="020B0604030504040204" pitchFamily="50" charset="-128"/>
                <a:cs typeface="Arial" panose="020B0604020202020204" pitchFamily="34" charset="0"/>
              </a:rPr>
              <a:t>2. SRF application (Nb3Sn &amp; EUV-FEL based on </a:t>
            </a:r>
            <a:r>
              <a:rPr lang="en-US" altLang="ja-JP" sz="2800" dirty="0" err="1">
                <a:latin typeface="Arial" panose="020B0604020202020204" pitchFamily="34" charset="0"/>
                <a:ea typeface="メイリオ" panose="020B0604030504040204" pitchFamily="50" charset="-128"/>
                <a:cs typeface="Arial" panose="020B0604020202020204" pitchFamily="34" charset="0"/>
              </a:rPr>
              <a:t>cERL</a:t>
            </a:r>
            <a:r>
              <a:rPr lang="en-US" altLang="ja-JP" sz="2800" dirty="0">
                <a:latin typeface="Arial" panose="020B0604020202020204" pitchFamily="34" charset="0"/>
                <a:ea typeface="メイリオ" panose="020B0604030504040204" pitchFamily="50" charset="-128"/>
                <a:cs typeface="Arial" panose="020B0604020202020204" pitchFamily="34" charset="0"/>
              </a:rPr>
              <a:t> )</a:t>
            </a:r>
            <a:br>
              <a:rPr lang="en-US" altLang="ja-JP" sz="2800" dirty="0">
                <a:latin typeface="Arial" panose="020B0604020202020204" pitchFamily="34" charset="0"/>
                <a:ea typeface="メイリオ" panose="020B0604030504040204" pitchFamily="50" charset="-128"/>
                <a:cs typeface="Arial" panose="020B0604020202020204" pitchFamily="34" charset="0"/>
              </a:rPr>
            </a:br>
            <a:endParaRPr lang="ja-JP" altLang="en-US" sz="2800" dirty="0">
              <a:latin typeface="Arial" panose="020B0604020202020204" pitchFamily="34" charset="0"/>
              <a:ea typeface="メイリオ" panose="020B0604030504040204" pitchFamily="50" charset="-128"/>
              <a:cs typeface="Arial" panose="020B0604020202020204" pitchFamily="34" charset="0"/>
            </a:endParaRPr>
          </a:p>
        </p:txBody>
      </p:sp>
      <p:sp>
        <p:nvSpPr>
          <p:cNvPr id="12" name="テキスト ボックス 11">
            <a:extLst>
              <a:ext uri="{FF2B5EF4-FFF2-40B4-BE49-F238E27FC236}">
                <a16:creationId xmlns:a16="http://schemas.microsoft.com/office/drawing/2014/main" id="{255DD720-0560-45DA-BCDB-FFE9049B72E2}"/>
              </a:ext>
            </a:extLst>
          </p:cNvPr>
          <p:cNvSpPr txBox="1"/>
          <p:nvPr/>
        </p:nvSpPr>
        <p:spPr>
          <a:xfrm>
            <a:off x="88295" y="3969855"/>
            <a:ext cx="5641867" cy="2800767"/>
          </a:xfrm>
          <a:prstGeom prst="rect">
            <a:avLst/>
          </a:prstGeom>
          <a:solidFill>
            <a:schemeClr val="accent4">
              <a:lumMod val="20000"/>
              <a:lumOff val="80000"/>
            </a:schemeClr>
          </a:solidFill>
        </p:spPr>
        <p:txBody>
          <a:bodyPr wrap="square" rtlCol="0">
            <a:spAutoFit/>
          </a:bodyPr>
          <a:lstStyle/>
          <a:p>
            <a:pPr marL="342900" indent="-342900">
              <a:buFont typeface="+mj-ea"/>
              <a:buAutoNum type="circleNumDbPlain"/>
            </a:pPr>
            <a:r>
              <a:rPr lang="en-US" altLang="ja-JP" sz="1600" dirty="0">
                <a:latin typeface="Arial" panose="020B0604020202020204" pitchFamily="34" charset="0"/>
                <a:cs typeface="Arial" panose="020B0604020202020204" pitchFamily="34" charset="0"/>
              </a:rPr>
              <a:t>The </a:t>
            </a:r>
            <a:r>
              <a:rPr lang="en-US" altLang="ja-JP" sz="1600" b="1" dirty="0">
                <a:solidFill>
                  <a:srgbClr val="FF0000"/>
                </a:solidFill>
                <a:latin typeface="Arial" panose="020B0604020202020204" pitchFamily="34" charset="0"/>
                <a:cs typeface="Arial" panose="020B0604020202020204" pitchFamily="34" charset="0"/>
              </a:rPr>
              <a:t>ERL-type EUV-FEL</a:t>
            </a:r>
            <a:r>
              <a:rPr lang="en-US" altLang="ja-JP" sz="1600" dirty="0">
                <a:latin typeface="Arial" panose="020B0604020202020204" pitchFamily="34" charset="0"/>
                <a:cs typeface="Arial" panose="020B0604020202020204" pitchFamily="34" charset="0"/>
              </a:rPr>
              <a:t> is </a:t>
            </a:r>
            <a:r>
              <a:rPr lang="en-US" altLang="ja-JP" sz="1600" u="sng" dirty="0">
                <a:latin typeface="Arial" panose="020B0604020202020204" pitchFamily="34" charset="0"/>
                <a:cs typeface="Arial" panose="020B0604020202020204" pitchFamily="34" charset="0"/>
              </a:rPr>
              <a:t>the only solution </a:t>
            </a:r>
            <a:r>
              <a:rPr lang="en-US" altLang="ja-JP" sz="1600" dirty="0">
                <a:latin typeface="Arial" panose="020B0604020202020204" pitchFamily="34" charset="0"/>
                <a:cs typeface="Arial" panose="020B0604020202020204" pitchFamily="34" charset="0"/>
              </a:rPr>
              <a:t>to realize </a:t>
            </a:r>
            <a:r>
              <a:rPr lang="en-US" altLang="ja-JP" sz="1600" b="1" dirty="0">
                <a:latin typeface="Arial" panose="020B0604020202020204" pitchFamily="34" charset="0"/>
                <a:cs typeface="Arial" panose="020B0604020202020204" pitchFamily="34" charset="0"/>
              </a:rPr>
              <a:t>a high-intensity EUV light source </a:t>
            </a:r>
            <a:r>
              <a:rPr lang="en-US" altLang="ja-JP" sz="1600" dirty="0">
                <a:latin typeface="Arial" panose="020B0604020202020204" pitchFamily="34" charset="0"/>
                <a:cs typeface="Arial" panose="020B0604020202020204" pitchFamily="34" charset="0"/>
              </a:rPr>
              <a:t>we think</a:t>
            </a:r>
            <a:r>
              <a:rPr lang="en-US" altLang="ja-JP" sz="1600" b="1" dirty="0">
                <a:cs typeface="Arial" panose="020B0604020202020204" pitchFamily="34" charset="0"/>
              </a:rPr>
              <a:t>. From April.2025</a:t>
            </a:r>
            <a:r>
              <a:rPr lang="en-US" altLang="ja-JP" sz="1600" dirty="0">
                <a:cs typeface="Arial" panose="020B0604020202020204" pitchFamily="34" charset="0"/>
              </a:rPr>
              <a:t>, we got new funding for Economic Security Critical Technology Development Program (so called “K program” ) </a:t>
            </a:r>
            <a:r>
              <a:rPr lang="en-US" altLang="ja-JP" sz="1600" b="1" dirty="0">
                <a:cs typeface="Arial" panose="020B0604020202020204" pitchFamily="34" charset="0"/>
              </a:rPr>
              <a:t>Next-generation semiconductor microfabrication process technology on JST </a:t>
            </a:r>
            <a:r>
              <a:rPr lang="en-US" altLang="ja-JP" sz="1600" dirty="0">
                <a:cs typeface="Arial" panose="020B0604020202020204" pitchFamily="34" charset="0"/>
              </a:rPr>
              <a:t>(MEXT) for 5 years</a:t>
            </a:r>
            <a:endParaRPr lang="ja-JP" altLang="en-US" sz="1600" dirty="0">
              <a:latin typeface="Arial" panose="020B0604020202020204" pitchFamily="34" charset="0"/>
              <a:cs typeface="Arial" panose="020B0604020202020204" pitchFamily="34" charset="0"/>
            </a:endParaRPr>
          </a:p>
          <a:p>
            <a:pPr marL="342900" indent="-342900">
              <a:buFont typeface="+mj-ea"/>
              <a:buAutoNum type="circleNumDbPlain"/>
            </a:pPr>
            <a:r>
              <a:rPr lang="en-US" altLang="ja-JP" sz="1600" dirty="0">
                <a:latin typeface="Arial" panose="020B0604020202020204" pitchFamily="34" charset="0"/>
                <a:cs typeface="Arial" panose="020B0604020202020204" pitchFamily="34" charset="0"/>
              </a:rPr>
              <a:t>A </a:t>
            </a:r>
            <a:r>
              <a:rPr lang="en-US" altLang="ja-JP" sz="1600" b="1" dirty="0">
                <a:latin typeface="Arial" panose="020B0604020202020204" pitchFamily="34" charset="0"/>
                <a:cs typeface="Arial" panose="020B0604020202020204" pitchFamily="34" charset="0"/>
              </a:rPr>
              <a:t>compact superconducting accelerator </a:t>
            </a:r>
            <a:r>
              <a:rPr lang="en-US" altLang="ja-JP" sz="1600" dirty="0">
                <a:latin typeface="Arial" panose="020B0604020202020204" pitchFamily="34" charset="0"/>
                <a:cs typeface="Arial" panose="020B0604020202020204" pitchFamily="34" charset="0"/>
              </a:rPr>
              <a:t>will be realized using</a:t>
            </a:r>
            <a:r>
              <a:rPr lang="en-US" altLang="ja-JP" sz="1600" u="sng" dirty="0">
                <a:latin typeface="Arial" panose="020B0604020202020204" pitchFamily="34" charset="0"/>
                <a:cs typeface="Arial" panose="020B0604020202020204" pitchFamily="34" charset="0"/>
              </a:rPr>
              <a:t> recent superconducting technology</a:t>
            </a:r>
            <a:r>
              <a:rPr lang="en-US" altLang="ja-JP" sz="1600" dirty="0">
                <a:latin typeface="Arial" panose="020B0604020202020204" pitchFamily="34" charset="0"/>
                <a:cs typeface="Arial" panose="020B0604020202020204" pitchFamily="34" charset="0"/>
              </a:rPr>
              <a:t>.                                                      </a:t>
            </a:r>
            <a:r>
              <a:rPr lang="en-US" altLang="ja-JP" sz="1600" dirty="0">
                <a:latin typeface="Arial" panose="020B0604020202020204" pitchFamily="34" charset="0"/>
                <a:cs typeface="Arial" panose="020B0604020202020204" pitchFamily="34" charset="0"/>
                <a:sym typeface="Wingdings" panose="05000000000000000000" pitchFamily="2" charset="2"/>
              </a:rPr>
              <a:t> keyword  is “</a:t>
            </a:r>
            <a:r>
              <a:rPr lang="en-US" altLang="ja-JP" sz="1600" b="1" dirty="0">
                <a:latin typeface="Arial" panose="020B0604020202020204" pitchFamily="34" charset="0"/>
                <a:cs typeface="Arial" panose="020B0604020202020204" pitchFamily="34" charset="0"/>
                <a:sym typeface="Wingdings" panose="05000000000000000000" pitchFamily="2" charset="2"/>
              </a:rPr>
              <a:t>without He plant by Nb3Sn cavity</a:t>
            </a:r>
            <a:r>
              <a:rPr lang="en-US" altLang="ja-JP" sz="1600" dirty="0">
                <a:latin typeface="Arial" panose="020B0604020202020204" pitchFamily="34" charset="0"/>
                <a:cs typeface="Arial" panose="020B0604020202020204" pitchFamily="34" charset="0"/>
                <a:sym typeface="Wingdings" panose="05000000000000000000" pitchFamily="2" charset="2"/>
              </a:rPr>
              <a:t>” </a:t>
            </a:r>
            <a:r>
              <a:rPr lang="en-US" altLang="ja-JP" sz="1600" dirty="0">
                <a:solidFill>
                  <a:srgbClr val="FF0000"/>
                </a:solidFill>
                <a:latin typeface="Arial" panose="020B0604020202020204" pitchFamily="34" charset="0"/>
                <a:cs typeface="Arial" panose="020B0604020202020204" pitchFamily="34" charset="0"/>
                <a:sym typeface="Wingdings" panose="05000000000000000000" pitchFamily="2" charset="2"/>
              </a:rPr>
              <a:t> Compact h</a:t>
            </a:r>
            <a:r>
              <a:rPr lang="en-US" altLang="ja-JP" sz="1600" dirty="0">
                <a:solidFill>
                  <a:srgbClr val="FF0000"/>
                </a:solidFill>
                <a:latin typeface="Arial" panose="020B0604020202020204" pitchFamily="34" charset="0"/>
                <a:cs typeface="Arial" panose="020B0604020202020204" pitchFamily="34" charset="0"/>
              </a:rPr>
              <a:t>igh-intensity electron beam irradiation facility for various applications</a:t>
            </a:r>
            <a:r>
              <a:rPr lang="en-US" altLang="ja-JP" sz="1600" dirty="0">
                <a:latin typeface="Arial" panose="020B0604020202020204" pitchFamily="34" charset="0"/>
                <a:cs typeface="Arial" panose="020B0604020202020204" pitchFamily="34" charset="0"/>
              </a:rPr>
              <a:t>.</a:t>
            </a:r>
          </a:p>
        </p:txBody>
      </p:sp>
      <p:sp>
        <p:nvSpPr>
          <p:cNvPr id="4" name="テキスト ボックス 3">
            <a:extLst>
              <a:ext uri="{FF2B5EF4-FFF2-40B4-BE49-F238E27FC236}">
                <a16:creationId xmlns:a16="http://schemas.microsoft.com/office/drawing/2014/main" id="{9234384B-CC82-4B02-AA7F-F0FE1E70B443}"/>
              </a:ext>
            </a:extLst>
          </p:cNvPr>
          <p:cNvSpPr txBox="1"/>
          <p:nvPr/>
        </p:nvSpPr>
        <p:spPr>
          <a:xfrm>
            <a:off x="173480" y="3440985"/>
            <a:ext cx="4799712" cy="461665"/>
          </a:xfrm>
          <a:prstGeom prst="rect">
            <a:avLst/>
          </a:prstGeom>
          <a:noFill/>
        </p:spPr>
        <p:txBody>
          <a:bodyPr wrap="none" rtlCol="0">
            <a:spAutoFit/>
          </a:bodyPr>
          <a:lstStyle/>
          <a:p>
            <a:r>
              <a:rPr lang="en-US" altLang="ja-JP" sz="2400" b="1" u="sng" dirty="0">
                <a:latin typeface="Arial" panose="020B0604020202020204" pitchFamily="34" charset="0"/>
                <a:cs typeface="Arial" panose="020B0604020202020204" pitchFamily="34" charset="0"/>
              </a:rPr>
              <a:t>Scientific significance &amp; impact</a:t>
            </a:r>
            <a:endParaRPr lang="ja-JP" altLang="en-US" sz="2400" b="1" u="sng" dirty="0">
              <a:latin typeface="Arial" panose="020B0604020202020204" pitchFamily="34" charset="0"/>
              <a:cs typeface="Arial" panose="020B0604020202020204" pitchFamily="34" charset="0"/>
            </a:endParaRPr>
          </a:p>
        </p:txBody>
      </p:sp>
      <p:sp>
        <p:nvSpPr>
          <p:cNvPr id="20" name="矢印: 右 19">
            <a:extLst>
              <a:ext uri="{FF2B5EF4-FFF2-40B4-BE49-F238E27FC236}">
                <a16:creationId xmlns:a16="http://schemas.microsoft.com/office/drawing/2014/main" id="{52A1DF6E-BA73-4228-9851-1C79AA2FC56F}"/>
              </a:ext>
            </a:extLst>
          </p:cNvPr>
          <p:cNvSpPr/>
          <p:nvPr/>
        </p:nvSpPr>
        <p:spPr>
          <a:xfrm>
            <a:off x="3044283" y="2839049"/>
            <a:ext cx="6231091" cy="821360"/>
          </a:xfrm>
          <a:prstGeom prst="rightArrow">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矢印: 右 21">
            <a:extLst>
              <a:ext uri="{FF2B5EF4-FFF2-40B4-BE49-F238E27FC236}">
                <a16:creationId xmlns:a16="http://schemas.microsoft.com/office/drawing/2014/main" id="{C695ECBB-7738-43FE-A8DC-9DC73B669890}"/>
              </a:ext>
            </a:extLst>
          </p:cNvPr>
          <p:cNvSpPr/>
          <p:nvPr/>
        </p:nvSpPr>
        <p:spPr>
          <a:xfrm rot="16200000">
            <a:off x="3811420" y="2963771"/>
            <a:ext cx="4572001" cy="734516"/>
          </a:xfrm>
          <a:prstGeom prst="rightArrow">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テキスト ボックス 24">
            <a:extLst>
              <a:ext uri="{FF2B5EF4-FFF2-40B4-BE49-F238E27FC236}">
                <a16:creationId xmlns:a16="http://schemas.microsoft.com/office/drawing/2014/main" id="{D14B6754-D878-4EE5-9BA4-48C64D38F257}"/>
              </a:ext>
            </a:extLst>
          </p:cNvPr>
          <p:cNvSpPr txBox="1"/>
          <p:nvPr/>
        </p:nvSpPr>
        <p:spPr>
          <a:xfrm>
            <a:off x="9496529" y="2911158"/>
            <a:ext cx="2440092" cy="584775"/>
          </a:xfrm>
          <a:prstGeom prst="rect">
            <a:avLst/>
          </a:prstGeom>
          <a:noFill/>
        </p:spPr>
        <p:txBody>
          <a:bodyPr wrap="none" rtlCol="0">
            <a:spAutoFit/>
          </a:bodyPr>
          <a:lstStyle/>
          <a:p>
            <a:r>
              <a:rPr kumimoji="1" lang="en-US" altLang="ja-JP" sz="3200" dirty="0">
                <a:solidFill>
                  <a:schemeClr val="bg1">
                    <a:lumMod val="65000"/>
                  </a:schemeClr>
                </a:solidFill>
                <a:latin typeface="Arial" panose="020B0604020202020204" pitchFamily="34" charset="0"/>
                <a:cs typeface="Arial" panose="020B0604020202020204" pitchFamily="34" charset="0"/>
              </a:rPr>
              <a:t>High quality </a:t>
            </a:r>
            <a:endParaRPr kumimoji="1" lang="ja-JP" altLang="en-US" sz="3200" dirty="0">
              <a:solidFill>
                <a:schemeClr val="bg1">
                  <a:lumMod val="65000"/>
                </a:schemeClr>
              </a:solidFill>
              <a:latin typeface="Arial" panose="020B0604020202020204" pitchFamily="34" charset="0"/>
              <a:cs typeface="Arial" panose="020B0604020202020204" pitchFamily="34" charset="0"/>
            </a:endParaRPr>
          </a:p>
        </p:txBody>
      </p:sp>
      <p:sp>
        <p:nvSpPr>
          <p:cNvPr id="26" name="テキスト ボックス 25">
            <a:extLst>
              <a:ext uri="{FF2B5EF4-FFF2-40B4-BE49-F238E27FC236}">
                <a16:creationId xmlns:a16="http://schemas.microsoft.com/office/drawing/2014/main" id="{762E813A-FCBE-4BD4-9FFA-CBC364E05BEA}"/>
              </a:ext>
            </a:extLst>
          </p:cNvPr>
          <p:cNvSpPr txBox="1"/>
          <p:nvPr/>
        </p:nvSpPr>
        <p:spPr>
          <a:xfrm>
            <a:off x="4948832" y="544444"/>
            <a:ext cx="2645276" cy="584775"/>
          </a:xfrm>
          <a:prstGeom prst="rect">
            <a:avLst/>
          </a:prstGeom>
          <a:noFill/>
        </p:spPr>
        <p:txBody>
          <a:bodyPr wrap="none" rtlCol="0">
            <a:spAutoFit/>
          </a:bodyPr>
          <a:lstStyle/>
          <a:p>
            <a:r>
              <a:rPr kumimoji="1" lang="en-US" altLang="ja-JP" sz="3200" dirty="0">
                <a:solidFill>
                  <a:schemeClr val="bg1">
                    <a:lumMod val="65000"/>
                  </a:schemeClr>
                </a:solidFill>
                <a:latin typeface="Arial" panose="020B0604020202020204" pitchFamily="34" charset="0"/>
                <a:cs typeface="Arial" panose="020B0604020202020204" pitchFamily="34" charset="0"/>
              </a:rPr>
              <a:t>High intensity</a:t>
            </a:r>
            <a:endParaRPr kumimoji="1" lang="ja-JP" altLang="en-US" sz="3200" dirty="0">
              <a:solidFill>
                <a:schemeClr val="bg1">
                  <a:lumMod val="65000"/>
                </a:schemeClr>
              </a:solidFill>
              <a:latin typeface="Arial" panose="020B0604020202020204" pitchFamily="34" charset="0"/>
              <a:cs typeface="Arial" panose="020B0604020202020204" pitchFamily="34" charset="0"/>
            </a:endParaRPr>
          </a:p>
        </p:txBody>
      </p:sp>
      <p:sp>
        <p:nvSpPr>
          <p:cNvPr id="29" name="テキスト ボックス 28">
            <a:extLst>
              <a:ext uri="{FF2B5EF4-FFF2-40B4-BE49-F238E27FC236}">
                <a16:creationId xmlns:a16="http://schemas.microsoft.com/office/drawing/2014/main" id="{D5DDBD9E-B330-445B-A699-FB9F63D76004}"/>
              </a:ext>
            </a:extLst>
          </p:cNvPr>
          <p:cNvSpPr txBox="1"/>
          <p:nvPr/>
        </p:nvSpPr>
        <p:spPr>
          <a:xfrm>
            <a:off x="2270251" y="1603280"/>
            <a:ext cx="2920811" cy="830997"/>
          </a:xfrm>
          <a:prstGeom prst="rect">
            <a:avLst/>
          </a:prstGeom>
          <a:noFill/>
        </p:spPr>
        <p:txBody>
          <a:bodyPr wrap="square" rtlCol="0">
            <a:spAutoFit/>
          </a:bodyPr>
          <a:lstStyle/>
          <a:p>
            <a:pPr algn="ctr"/>
            <a:r>
              <a:rPr kumimoji="1" lang="en-US" altLang="ja-JP" sz="2400" b="1" dirty="0">
                <a:solidFill>
                  <a:schemeClr val="bg1"/>
                </a:solidFill>
                <a:latin typeface="Arial" panose="020B0604020202020204" pitchFamily="34" charset="0"/>
                <a:cs typeface="Arial" panose="020B0604020202020204" pitchFamily="34" charset="0"/>
              </a:rPr>
              <a:t>Electron beam irradiation facility</a:t>
            </a:r>
            <a:endParaRPr kumimoji="1" lang="ja-JP" altLang="en-US" sz="2400" b="1" dirty="0">
              <a:solidFill>
                <a:schemeClr val="bg1"/>
              </a:solidFill>
              <a:latin typeface="Arial" panose="020B0604020202020204" pitchFamily="34" charset="0"/>
              <a:cs typeface="Arial" panose="020B0604020202020204" pitchFamily="34" charset="0"/>
            </a:endParaRPr>
          </a:p>
        </p:txBody>
      </p:sp>
      <p:sp>
        <p:nvSpPr>
          <p:cNvPr id="30" name="正方形/長方形 29">
            <a:extLst>
              <a:ext uri="{FF2B5EF4-FFF2-40B4-BE49-F238E27FC236}">
                <a16:creationId xmlns:a16="http://schemas.microsoft.com/office/drawing/2014/main" id="{1D871769-C534-4AC1-A850-EFBF5C746C7A}"/>
              </a:ext>
            </a:extLst>
          </p:cNvPr>
          <p:cNvSpPr/>
          <p:nvPr/>
        </p:nvSpPr>
        <p:spPr>
          <a:xfrm>
            <a:off x="6828974" y="1451429"/>
            <a:ext cx="3534226" cy="1143816"/>
          </a:xfrm>
          <a:prstGeom prst="rect">
            <a:avLst/>
          </a:prstGeom>
          <a:solidFill>
            <a:srgbClr val="FF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テキスト ボックス 30">
            <a:extLst>
              <a:ext uri="{FF2B5EF4-FFF2-40B4-BE49-F238E27FC236}">
                <a16:creationId xmlns:a16="http://schemas.microsoft.com/office/drawing/2014/main" id="{E7FA4039-B567-4399-9B53-B05CB1881139}"/>
              </a:ext>
            </a:extLst>
          </p:cNvPr>
          <p:cNvSpPr txBox="1"/>
          <p:nvPr/>
        </p:nvSpPr>
        <p:spPr>
          <a:xfrm>
            <a:off x="7135682" y="1603280"/>
            <a:ext cx="2920811" cy="830997"/>
          </a:xfrm>
          <a:prstGeom prst="rect">
            <a:avLst/>
          </a:prstGeom>
          <a:noFill/>
        </p:spPr>
        <p:txBody>
          <a:bodyPr wrap="square" rtlCol="0">
            <a:spAutoFit/>
          </a:bodyPr>
          <a:lstStyle/>
          <a:p>
            <a:pPr algn="ctr"/>
            <a:r>
              <a:rPr kumimoji="1" lang="en-US" altLang="ja-JP" sz="2400" b="1" dirty="0">
                <a:solidFill>
                  <a:schemeClr val="bg1"/>
                </a:solidFill>
                <a:latin typeface="Arial" panose="020B0604020202020204" pitchFamily="34" charset="0"/>
                <a:cs typeface="Arial" panose="020B0604020202020204" pitchFamily="34" charset="0"/>
              </a:rPr>
              <a:t>ERL-type </a:t>
            </a:r>
          </a:p>
          <a:p>
            <a:pPr algn="ctr"/>
            <a:r>
              <a:rPr kumimoji="1" lang="en-US" altLang="ja-JP" sz="2400" b="1" dirty="0">
                <a:solidFill>
                  <a:schemeClr val="bg1"/>
                </a:solidFill>
                <a:latin typeface="Arial" panose="020B0604020202020204" pitchFamily="34" charset="0"/>
                <a:cs typeface="Arial" panose="020B0604020202020204" pitchFamily="34" charset="0"/>
              </a:rPr>
              <a:t>EUV-FEL</a:t>
            </a:r>
            <a:endParaRPr kumimoji="1" lang="ja-JP" altLang="en-US" sz="2400" b="1" dirty="0">
              <a:solidFill>
                <a:schemeClr val="bg1"/>
              </a:solidFill>
              <a:latin typeface="Arial" panose="020B0604020202020204" pitchFamily="34" charset="0"/>
              <a:cs typeface="Arial" panose="020B0604020202020204" pitchFamily="34" charset="0"/>
            </a:endParaRPr>
          </a:p>
        </p:txBody>
      </p:sp>
      <p:sp>
        <p:nvSpPr>
          <p:cNvPr id="33" name="テキスト ボックス 32">
            <a:extLst>
              <a:ext uri="{FF2B5EF4-FFF2-40B4-BE49-F238E27FC236}">
                <a16:creationId xmlns:a16="http://schemas.microsoft.com/office/drawing/2014/main" id="{74311BD8-C637-410B-88CB-EE392AED6BC2}"/>
              </a:ext>
            </a:extLst>
          </p:cNvPr>
          <p:cNvSpPr txBox="1"/>
          <p:nvPr/>
        </p:nvSpPr>
        <p:spPr>
          <a:xfrm>
            <a:off x="6926659" y="1634231"/>
            <a:ext cx="566057" cy="461665"/>
          </a:xfrm>
          <a:prstGeom prst="rect">
            <a:avLst/>
          </a:prstGeom>
          <a:noFill/>
        </p:spPr>
        <p:txBody>
          <a:bodyPr wrap="square">
            <a:spAutoFit/>
          </a:bodyPr>
          <a:lstStyle/>
          <a:p>
            <a:r>
              <a:rPr kumimoji="1" lang="ja-JP" altLang="en-US" sz="2400" b="1" dirty="0">
                <a:solidFill>
                  <a:schemeClr val="bg1"/>
                </a:solidFill>
                <a:latin typeface="Arial" panose="020B0604020202020204" pitchFamily="34" charset="0"/>
                <a:cs typeface="Arial" panose="020B0604020202020204" pitchFamily="34" charset="0"/>
              </a:rPr>
              <a:t>❶</a:t>
            </a:r>
            <a:endParaRPr lang="ja-JP" altLang="en-US" sz="2400" dirty="0"/>
          </a:p>
        </p:txBody>
      </p:sp>
      <p:sp>
        <p:nvSpPr>
          <p:cNvPr id="35" name="テキスト ボックス 34">
            <a:extLst>
              <a:ext uri="{FF2B5EF4-FFF2-40B4-BE49-F238E27FC236}">
                <a16:creationId xmlns:a16="http://schemas.microsoft.com/office/drawing/2014/main" id="{0D51CB12-98F9-4ACF-943F-60FC4A62985C}"/>
              </a:ext>
            </a:extLst>
          </p:cNvPr>
          <p:cNvSpPr txBox="1"/>
          <p:nvPr/>
        </p:nvSpPr>
        <p:spPr>
          <a:xfrm>
            <a:off x="1827511" y="1619362"/>
            <a:ext cx="580571" cy="461665"/>
          </a:xfrm>
          <a:prstGeom prst="rect">
            <a:avLst/>
          </a:prstGeom>
          <a:noFill/>
        </p:spPr>
        <p:txBody>
          <a:bodyPr wrap="square">
            <a:spAutoFit/>
          </a:bodyPr>
          <a:lstStyle/>
          <a:p>
            <a:r>
              <a:rPr kumimoji="1" lang="ja-JP" altLang="en-US" sz="2400" b="1" dirty="0">
                <a:solidFill>
                  <a:schemeClr val="bg1"/>
                </a:solidFill>
                <a:latin typeface="Arial" panose="020B0604020202020204" pitchFamily="34" charset="0"/>
                <a:cs typeface="Arial" panose="020B0604020202020204" pitchFamily="34" charset="0"/>
              </a:rPr>
              <a:t>❷</a:t>
            </a:r>
            <a:endParaRPr lang="ja-JP" altLang="en-US" sz="2400" dirty="0"/>
          </a:p>
        </p:txBody>
      </p:sp>
      <p:sp>
        <p:nvSpPr>
          <p:cNvPr id="37" name="テキスト ボックス 36">
            <a:extLst>
              <a:ext uri="{FF2B5EF4-FFF2-40B4-BE49-F238E27FC236}">
                <a16:creationId xmlns:a16="http://schemas.microsoft.com/office/drawing/2014/main" id="{93434455-E93A-48B2-8C84-C81562A24BE4}"/>
              </a:ext>
            </a:extLst>
          </p:cNvPr>
          <p:cNvSpPr txBox="1"/>
          <p:nvPr/>
        </p:nvSpPr>
        <p:spPr>
          <a:xfrm>
            <a:off x="7295336" y="3973228"/>
            <a:ext cx="2920811" cy="830997"/>
          </a:xfrm>
          <a:prstGeom prst="rect">
            <a:avLst/>
          </a:prstGeom>
          <a:noFill/>
        </p:spPr>
        <p:txBody>
          <a:bodyPr wrap="square" rtlCol="0">
            <a:spAutoFit/>
          </a:bodyPr>
          <a:lstStyle/>
          <a:p>
            <a:pPr algn="ctr"/>
            <a:r>
              <a:rPr kumimoji="1" lang="en-US" altLang="ja-JP" sz="2400" b="1" dirty="0">
                <a:solidFill>
                  <a:schemeClr val="bg1"/>
                </a:solidFill>
                <a:latin typeface="Arial" panose="020B0604020202020204" pitchFamily="34" charset="0"/>
                <a:cs typeface="Arial" panose="020B0604020202020204" pitchFamily="34" charset="0"/>
              </a:rPr>
              <a:t>Ultra-fast electron microscopy</a:t>
            </a:r>
            <a:endParaRPr kumimoji="1" lang="ja-JP" altLang="en-US" sz="2400" b="1" dirty="0">
              <a:solidFill>
                <a:schemeClr val="bg1"/>
              </a:solidFill>
              <a:latin typeface="Arial" panose="020B0604020202020204" pitchFamily="34" charset="0"/>
              <a:cs typeface="Arial" panose="020B0604020202020204" pitchFamily="34" charset="0"/>
            </a:endParaRPr>
          </a:p>
        </p:txBody>
      </p:sp>
      <p:sp>
        <p:nvSpPr>
          <p:cNvPr id="38" name="テキスト ボックス 37">
            <a:extLst>
              <a:ext uri="{FF2B5EF4-FFF2-40B4-BE49-F238E27FC236}">
                <a16:creationId xmlns:a16="http://schemas.microsoft.com/office/drawing/2014/main" id="{13704251-09BD-4B83-8929-506BD31138AB}"/>
              </a:ext>
            </a:extLst>
          </p:cNvPr>
          <p:cNvSpPr txBox="1"/>
          <p:nvPr/>
        </p:nvSpPr>
        <p:spPr>
          <a:xfrm>
            <a:off x="6926659" y="3988097"/>
            <a:ext cx="566057" cy="461665"/>
          </a:xfrm>
          <a:prstGeom prst="rect">
            <a:avLst/>
          </a:prstGeom>
          <a:noFill/>
        </p:spPr>
        <p:txBody>
          <a:bodyPr wrap="square">
            <a:spAutoFit/>
          </a:bodyPr>
          <a:lstStyle/>
          <a:p>
            <a:r>
              <a:rPr kumimoji="1" lang="ja-JP" altLang="en-US" sz="2400" b="1" dirty="0">
                <a:solidFill>
                  <a:schemeClr val="bg1"/>
                </a:solidFill>
                <a:latin typeface="Arial" panose="020B0604020202020204" pitchFamily="34" charset="0"/>
                <a:cs typeface="Arial" panose="020B0604020202020204" pitchFamily="34" charset="0"/>
              </a:rPr>
              <a:t>❸</a:t>
            </a:r>
            <a:endParaRPr lang="ja-JP" altLang="en-US" sz="2400" dirty="0"/>
          </a:p>
        </p:txBody>
      </p:sp>
      <p:sp>
        <p:nvSpPr>
          <p:cNvPr id="3" name="四角形: 角を丸くする 2">
            <a:extLst>
              <a:ext uri="{FF2B5EF4-FFF2-40B4-BE49-F238E27FC236}">
                <a16:creationId xmlns:a16="http://schemas.microsoft.com/office/drawing/2014/main" id="{26DED6CF-DDC9-460B-AC1F-5DD41D9864BB}"/>
              </a:ext>
            </a:extLst>
          </p:cNvPr>
          <p:cNvSpPr/>
          <p:nvPr/>
        </p:nvSpPr>
        <p:spPr>
          <a:xfrm>
            <a:off x="173480" y="1013503"/>
            <a:ext cx="5335940" cy="1897655"/>
          </a:xfrm>
          <a:prstGeom prst="roundRect">
            <a:avLst/>
          </a:prstGeom>
          <a:noFill/>
          <a:ln>
            <a:solidFill>
              <a:srgbClr val="FF0000"/>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テキスト ボックス 4">
            <a:extLst>
              <a:ext uri="{FF2B5EF4-FFF2-40B4-BE49-F238E27FC236}">
                <a16:creationId xmlns:a16="http://schemas.microsoft.com/office/drawing/2014/main" id="{1B714FF0-B2D4-B828-AC5D-23574D8BC7EE}"/>
              </a:ext>
            </a:extLst>
          </p:cNvPr>
          <p:cNvSpPr txBox="1"/>
          <p:nvPr/>
        </p:nvSpPr>
        <p:spPr>
          <a:xfrm>
            <a:off x="9700906" y="6418573"/>
            <a:ext cx="3574641" cy="369332"/>
          </a:xfrm>
          <a:prstGeom prst="rect">
            <a:avLst/>
          </a:prstGeom>
          <a:solidFill>
            <a:schemeClr val="bg1"/>
          </a:solidFill>
        </p:spPr>
        <p:txBody>
          <a:bodyPr wrap="square" rtlCol="0">
            <a:spAutoFit/>
          </a:bodyPr>
          <a:lstStyle/>
          <a:p>
            <a:r>
              <a:rPr kumimoji="1" lang="en-US" altLang="ja-JP" b="1" u="sng" dirty="0">
                <a:solidFill>
                  <a:srgbClr val="0070C0"/>
                </a:solidFill>
                <a:latin typeface="Arial" panose="020B0604020202020204" pitchFamily="34" charset="0"/>
                <a:ea typeface="メイリオ" panose="020B0604030504040204" pitchFamily="50" charset="-128"/>
                <a:cs typeface="Arial" panose="020B0604020202020204" pitchFamily="34" charset="0"/>
              </a:rPr>
              <a:t>Compact ERL (KEK)</a:t>
            </a:r>
            <a:endParaRPr kumimoji="1" lang="ja-JP" altLang="en-US" b="1" u="sng" dirty="0">
              <a:solidFill>
                <a:srgbClr val="0070C0"/>
              </a:solidFill>
              <a:latin typeface="Arial" panose="020B0604020202020204" pitchFamily="34" charset="0"/>
              <a:ea typeface="メイリオ" panose="020B0604030504040204" pitchFamily="50" charset="-128"/>
              <a:cs typeface="Arial" panose="020B0604020202020204" pitchFamily="34" charset="0"/>
            </a:endParaRPr>
          </a:p>
        </p:txBody>
      </p:sp>
      <p:pic>
        <p:nvPicPr>
          <p:cNvPr id="6" name="図 59">
            <a:extLst>
              <a:ext uri="{FF2B5EF4-FFF2-40B4-BE49-F238E27FC236}">
                <a16:creationId xmlns:a16="http://schemas.microsoft.com/office/drawing/2014/main" id="{9A486F8A-8C4B-708D-DCAE-33E86941FFAA}"/>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9759241" y="4857031"/>
            <a:ext cx="2224527" cy="1476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グループ化 6">
            <a:extLst>
              <a:ext uri="{FF2B5EF4-FFF2-40B4-BE49-F238E27FC236}">
                <a16:creationId xmlns:a16="http://schemas.microsoft.com/office/drawing/2014/main" id="{28668A90-ADF7-62B1-D0F2-B7BED3676492}"/>
              </a:ext>
            </a:extLst>
          </p:cNvPr>
          <p:cNvGrpSpPr/>
          <p:nvPr/>
        </p:nvGrpSpPr>
        <p:grpSpPr>
          <a:xfrm>
            <a:off x="9300560" y="2626196"/>
            <a:ext cx="2894416" cy="2149088"/>
            <a:chOff x="10207923" y="1334246"/>
            <a:chExt cx="2894416" cy="2149088"/>
          </a:xfrm>
        </p:grpSpPr>
        <p:cxnSp>
          <p:nvCxnSpPr>
            <p:cNvPr id="9" name="直線矢印コネクタ 8">
              <a:extLst>
                <a:ext uri="{FF2B5EF4-FFF2-40B4-BE49-F238E27FC236}">
                  <a16:creationId xmlns:a16="http://schemas.microsoft.com/office/drawing/2014/main" id="{1B742369-ADC9-8A71-D450-B28B479D317D}"/>
                </a:ext>
              </a:extLst>
            </p:cNvPr>
            <p:cNvCxnSpPr>
              <a:cxnSpLocks/>
            </p:cNvCxnSpPr>
            <p:nvPr/>
          </p:nvCxnSpPr>
          <p:spPr>
            <a:xfrm>
              <a:off x="10207923" y="1334246"/>
              <a:ext cx="735919" cy="11414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テキスト ボックス 9">
              <a:extLst>
                <a:ext uri="{FF2B5EF4-FFF2-40B4-BE49-F238E27FC236}">
                  <a16:creationId xmlns:a16="http://schemas.microsoft.com/office/drawing/2014/main" id="{31F88DFF-B644-461A-0A07-295FA1C1BF60}"/>
                </a:ext>
              </a:extLst>
            </p:cNvPr>
            <p:cNvSpPr txBox="1"/>
            <p:nvPr/>
          </p:nvSpPr>
          <p:spPr>
            <a:xfrm>
              <a:off x="10321456" y="2283005"/>
              <a:ext cx="2780883" cy="1200329"/>
            </a:xfrm>
            <a:prstGeom prst="rect">
              <a:avLst/>
            </a:prstGeom>
            <a:solidFill>
              <a:srgbClr val="FFFF00"/>
            </a:solidFill>
          </p:spPr>
          <p:txBody>
            <a:bodyPr wrap="square" rtlCol="0">
              <a:spAutoFit/>
            </a:bodyPr>
            <a:lstStyle/>
            <a:p>
              <a:r>
                <a:rPr kumimoji="1" lang="en-US" altLang="ja-JP" b="1" u="sng" dirty="0">
                  <a:latin typeface="Arial" panose="020B0604020202020204" pitchFamily="34" charset="0"/>
                  <a:ea typeface="メイリオ" panose="020B0604030504040204" pitchFamily="50" charset="-128"/>
                  <a:cs typeface="Arial" panose="020B0604020202020204" pitchFamily="34" charset="0"/>
                </a:rPr>
                <a:t>Development for EUV-FEL light source </a:t>
              </a:r>
            </a:p>
            <a:p>
              <a:r>
                <a:rPr lang="en-US" altLang="ja-JP" dirty="0">
                  <a:solidFill>
                    <a:srgbClr val="FF0000"/>
                  </a:solidFill>
                  <a:latin typeface="Arial" panose="020B0604020202020204" pitchFamily="34" charset="0"/>
                  <a:ea typeface="メイリオ" panose="020B0604030504040204" pitchFamily="50" charset="-128"/>
                  <a:cs typeface="Arial" panose="020B0604020202020204" pitchFamily="34" charset="0"/>
                </a:rPr>
                <a:t>Achieve 10mA</a:t>
              </a:r>
              <a:r>
                <a:rPr lang="ja-JP" altLang="en-US" dirty="0">
                  <a:solidFill>
                    <a:srgbClr val="FF0000"/>
                  </a:solidFill>
                  <a:latin typeface="Arial" panose="020B0604020202020204" pitchFamily="34" charset="0"/>
                  <a:ea typeface="メイリオ" panose="020B0604030504040204" pitchFamily="50" charset="-128"/>
                  <a:cs typeface="Arial" panose="020B0604020202020204" pitchFamily="34" charset="0"/>
                </a:rPr>
                <a:t> </a:t>
              </a:r>
              <a:r>
                <a:rPr lang="en-US" altLang="ja-JP" dirty="0">
                  <a:solidFill>
                    <a:srgbClr val="FF0000"/>
                  </a:solidFill>
                  <a:latin typeface="Arial" panose="020B0604020202020204" pitchFamily="34" charset="0"/>
                  <a:ea typeface="メイリオ" panose="020B0604030504040204" pitchFamily="50" charset="-128"/>
                  <a:cs typeface="Arial" panose="020B0604020202020204" pitchFamily="34" charset="0"/>
                </a:rPr>
                <a:t>ERL operation with SASE-FEL</a:t>
              </a:r>
              <a:r>
                <a:rPr lang="ja-JP" altLang="en-US" dirty="0">
                  <a:latin typeface="Arial" panose="020B0604020202020204" pitchFamily="34" charset="0"/>
                  <a:ea typeface="メイリオ" panose="020B0604030504040204" pitchFamily="50" charset="-128"/>
                  <a:cs typeface="Arial" panose="020B0604020202020204" pitchFamily="34" charset="0"/>
                </a:rPr>
                <a:t> </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grpSp>
      <p:sp>
        <p:nvSpPr>
          <p:cNvPr id="15" name="テキスト ボックス 14">
            <a:extLst>
              <a:ext uri="{FF2B5EF4-FFF2-40B4-BE49-F238E27FC236}">
                <a16:creationId xmlns:a16="http://schemas.microsoft.com/office/drawing/2014/main" id="{1CA33DB1-46A6-D72E-7FC0-F15CA4AD3B98}"/>
              </a:ext>
            </a:extLst>
          </p:cNvPr>
          <p:cNvSpPr txBox="1"/>
          <p:nvPr/>
        </p:nvSpPr>
        <p:spPr>
          <a:xfrm>
            <a:off x="5879944" y="6476773"/>
            <a:ext cx="3787104" cy="369332"/>
          </a:xfrm>
          <a:prstGeom prst="rect">
            <a:avLst/>
          </a:prstGeom>
          <a:solidFill>
            <a:schemeClr val="bg1"/>
          </a:solidFill>
        </p:spPr>
        <p:txBody>
          <a:bodyPr wrap="square" rtlCol="0">
            <a:spAutoFit/>
          </a:bodyPr>
          <a:lstStyle/>
          <a:p>
            <a:r>
              <a:rPr kumimoji="1" lang="en-US" altLang="ja-JP" b="1" u="sng" dirty="0">
                <a:solidFill>
                  <a:srgbClr val="0070C0"/>
                </a:solidFill>
                <a:latin typeface="Arial" panose="020B0604020202020204" pitchFamily="34" charset="0"/>
                <a:ea typeface="メイリオ" panose="020B0604030504040204" pitchFamily="50" charset="-128"/>
                <a:cs typeface="Arial" panose="020B0604020202020204" pitchFamily="34" charset="0"/>
              </a:rPr>
              <a:t>furnace for Nb</a:t>
            </a:r>
            <a:r>
              <a:rPr kumimoji="1" lang="en-US" altLang="ja-JP" b="1" u="sng" baseline="-25000" dirty="0">
                <a:solidFill>
                  <a:srgbClr val="0070C0"/>
                </a:solidFill>
                <a:latin typeface="Arial" panose="020B0604020202020204" pitchFamily="34" charset="0"/>
                <a:ea typeface="メイリオ" panose="020B0604030504040204" pitchFamily="50" charset="-128"/>
                <a:cs typeface="Arial" panose="020B0604020202020204" pitchFamily="34" charset="0"/>
              </a:rPr>
              <a:t>3</a:t>
            </a:r>
            <a:r>
              <a:rPr kumimoji="1" lang="en-US" altLang="ja-JP" b="1" u="sng" dirty="0">
                <a:solidFill>
                  <a:srgbClr val="0070C0"/>
                </a:solidFill>
                <a:latin typeface="Arial" panose="020B0604020202020204" pitchFamily="34" charset="0"/>
                <a:ea typeface="メイリオ" panose="020B0604030504040204" pitchFamily="50" charset="-128"/>
                <a:cs typeface="Arial" panose="020B0604020202020204" pitchFamily="34" charset="0"/>
              </a:rPr>
              <a:t>Sn coating</a:t>
            </a:r>
            <a:r>
              <a:rPr lang="en-US" altLang="ja-JP" b="1" u="sng" dirty="0">
                <a:solidFill>
                  <a:srgbClr val="0070C0"/>
                </a:solidFill>
                <a:ea typeface="メイリオ" panose="020B0604030504040204" pitchFamily="50" charset="-128"/>
                <a:cs typeface="Arial" panose="020B0604020202020204" pitchFamily="34" charset="0"/>
              </a:rPr>
              <a:t> </a:t>
            </a:r>
            <a:r>
              <a:rPr kumimoji="1" lang="en-US" altLang="ja-JP" b="1" u="sng" dirty="0">
                <a:solidFill>
                  <a:srgbClr val="0070C0"/>
                </a:solidFill>
                <a:latin typeface="Arial" panose="020B0604020202020204" pitchFamily="34" charset="0"/>
                <a:ea typeface="メイリオ" panose="020B0604030504040204" pitchFamily="50" charset="-128"/>
                <a:cs typeface="Arial" panose="020B0604020202020204" pitchFamily="34" charset="0"/>
              </a:rPr>
              <a:t>(KEK)</a:t>
            </a:r>
            <a:endParaRPr kumimoji="1" lang="ja-JP" altLang="en-US" b="1" u="sng" dirty="0">
              <a:solidFill>
                <a:srgbClr val="0070C0"/>
              </a:solidFill>
              <a:latin typeface="Arial" panose="020B0604020202020204" pitchFamily="34" charset="0"/>
              <a:ea typeface="メイリオ" panose="020B0604030504040204" pitchFamily="50" charset="-128"/>
              <a:cs typeface="Arial" panose="020B0604020202020204" pitchFamily="34" charset="0"/>
            </a:endParaRPr>
          </a:p>
        </p:txBody>
      </p:sp>
      <p:sp>
        <p:nvSpPr>
          <p:cNvPr id="18" name="テキスト ボックス 17">
            <a:extLst>
              <a:ext uri="{FF2B5EF4-FFF2-40B4-BE49-F238E27FC236}">
                <a16:creationId xmlns:a16="http://schemas.microsoft.com/office/drawing/2014/main" id="{160EA72C-2CC8-C108-EA52-80BE4C48897A}"/>
              </a:ext>
            </a:extLst>
          </p:cNvPr>
          <p:cNvSpPr txBox="1"/>
          <p:nvPr/>
        </p:nvSpPr>
        <p:spPr>
          <a:xfrm>
            <a:off x="6208446" y="3502170"/>
            <a:ext cx="3066928" cy="1200329"/>
          </a:xfrm>
          <a:prstGeom prst="rect">
            <a:avLst/>
          </a:prstGeom>
          <a:solidFill>
            <a:srgbClr val="FFFF00"/>
          </a:solidFill>
        </p:spPr>
        <p:txBody>
          <a:bodyPr wrap="square" rtlCol="0">
            <a:spAutoFit/>
          </a:bodyPr>
          <a:lstStyle/>
          <a:p>
            <a:r>
              <a:rPr kumimoji="1" lang="en-US" altLang="ja-JP" b="1" u="sng" dirty="0">
                <a:latin typeface="メイリオ" panose="020B0604030504040204" pitchFamily="50" charset="-128"/>
                <a:ea typeface="メイリオ" panose="020B0604030504040204" pitchFamily="50" charset="-128"/>
              </a:rPr>
              <a:t>Development of </a:t>
            </a:r>
            <a:r>
              <a:rPr kumimoji="1" lang="en-US" altLang="ja-JP" b="1" u="sng" dirty="0">
                <a:solidFill>
                  <a:srgbClr val="FF0000"/>
                </a:solidFill>
                <a:latin typeface="メイリオ" panose="020B0604030504040204" pitchFamily="50" charset="-128"/>
                <a:ea typeface="メイリオ" panose="020B0604030504040204" pitchFamily="50" charset="-128"/>
              </a:rPr>
              <a:t>compact high current Nb</a:t>
            </a:r>
            <a:r>
              <a:rPr kumimoji="1" lang="en-US" altLang="ja-JP" b="1" u="sng" baseline="-25000" dirty="0">
                <a:solidFill>
                  <a:srgbClr val="FF0000"/>
                </a:solidFill>
                <a:latin typeface="メイリオ" panose="020B0604030504040204" pitchFamily="50" charset="-128"/>
                <a:ea typeface="メイリオ" panose="020B0604030504040204" pitchFamily="50" charset="-128"/>
              </a:rPr>
              <a:t>3</a:t>
            </a:r>
            <a:r>
              <a:rPr kumimoji="1" lang="en-US" altLang="ja-JP" b="1" u="sng" dirty="0">
                <a:solidFill>
                  <a:srgbClr val="FF0000"/>
                </a:solidFill>
                <a:latin typeface="メイリオ" panose="020B0604030504040204" pitchFamily="50" charset="-128"/>
                <a:ea typeface="メイリオ" panose="020B0604030504040204" pitchFamily="50" charset="-128"/>
              </a:rPr>
              <a:t>Sn</a:t>
            </a:r>
            <a:r>
              <a:rPr kumimoji="1" lang="ja-JP" altLang="en-US" b="1" u="sng" dirty="0">
                <a:solidFill>
                  <a:srgbClr val="FF0000"/>
                </a:solidFill>
                <a:latin typeface="メイリオ" panose="020B0604030504040204" pitchFamily="50" charset="-128"/>
                <a:ea typeface="メイリオ" panose="020B0604030504040204" pitchFamily="50" charset="-128"/>
              </a:rPr>
              <a:t> </a:t>
            </a:r>
            <a:r>
              <a:rPr kumimoji="1" lang="en-US" altLang="ja-JP" b="1" u="sng" dirty="0">
                <a:latin typeface="メイリオ" panose="020B0604030504040204" pitchFamily="50" charset="-128"/>
                <a:ea typeface="メイリオ" panose="020B0604030504040204" pitchFamily="50" charset="-128"/>
              </a:rPr>
              <a:t>superconducting RF accelerator</a:t>
            </a:r>
            <a:endParaRPr kumimoji="1" lang="ja-JP" altLang="en-US" dirty="0">
              <a:latin typeface="メイリオ" panose="020B0604030504040204" pitchFamily="50" charset="-128"/>
              <a:ea typeface="メイリオ" panose="020B0604030504040204" pitchFamily="50" charset="-128"/>
            </a:endParaRPr>
          </a:p>
        </p:txBody>
      </p:sp>
      <p:pic>
        <p:nvPicPr>
          <p:cNvPr id="21" name="図 20" descr="屋内, キッチン, テーブル, 食品 が含まれている画像&#10;&#10;自動的に生成された説明">
            <a:extLst>
              <a:ext uri="{FF2B5EF4-FFF2-40B4-BE49-F238E27FC236}">
                <a16:creationId xmlns:a16="http://schemas.microsoft.com/office/drawing/2014/main" id="{3BF70BFD-9450-D5DF-00E3-403413D4A74B}"/>
              </a:ext>
            </a:extLst>
          </p:cNvPr>
          <p:cNvPicPr>
            <a:picLocks noChangeAspect="1"/>
          </p:cNvPicPr>
          <p:nvPr/>
        </p:nvPicPr>
        <p:blipFill>
          <a:blip r:embed="rId4"/>
          <a:stretch>
            <a:fillRect/>
          </a:stretch>
        </p:blipFill>
        <p:spPr>
          <a:xfrm>
            <a:off x="6424632" y="4821668"/>
            <a:ext cx="2083521" cy="1568199"/>
          </a:xfrm>
          <a:prstGeom prst="rect">
            <a:avLst/>
          </a:prstGeom>
        </p:spPr>
      </p:pic>
      <p:sp>
        <p:nvSpPr>
          <p:cNvPr id="24" name="テキスト ボックス 23">
            <a:extLst>
              <a:ext uri="{FF2B5EF4-FFF2-40B4-BE49-F238E27FC236}">
                <a16:creationId xmlns:a16="http://schemas.microsoft.com/office/drawing/2014/main" id="{2E6A3367-4C0A-3699-8FE1-6D0711BE820D}"/>
              </a:ext>
            </a:extLst>
          </p:cNvPr>
          <p:cNvSpPr txBox="1"/>
          <p:nvPr/>
        </p:nvSpPr>
        <p:spPr>
          <a:xfrm>
            <a:off x="620645" y="2598485"/>
            <a:ext cx="3906775" cy="369332"/>
          </a:xfrm>
          <a:prstGeom prst="rect">
            <a:avLst/>
          </a:prstGeom>
          <a:noFill/>
        </p:spPr>
        <p:txBody>
          <a:bodyPr wrap="none" rtlCol="0">
            <a:spAutoFit/>
          </a:bodyPr>
          <a:lstStyle/>
          <a:p>
            <a:r>
              <a:rPr lang="en-US" altLang="ja-JP" dirty="0">
                <a:solidFill>
                  <a:srgbClr val="FF0000"/>
                </a:solidFill>
                <a:latin typeface="メイリオ" panose="020B0604030504040204" pitchFamily="50" charset="-128"/>
                <a:ea typeface="メイリオ" panose="020B0604030504040204" pitchFamily="50" charset="-128"/>
              </a:rPr>
              <a:t>High current beam for irradiation</a:t>
            </a:r>
            <a:endParaRPr kumimoji="1" lang="ja-JP" altLang="en-US" dirty="0">
              <a:solidFill>
                <a:srgbClr val="FF0000"/>
              </a:solidFill>
              <a:latin typeface="メイリオ" panose="020B0604030504040204" pitchFamily="50" charset="-128"/>
              <a:ea typeface="メイリオ" panose="020B0604030504040204" pitchFamily="50" charset="-128"/>
            </a:endParaRPr>
          </a:p>
        </p:txBody>
      </p:sp>
      <p:sp>
        <p:nvSpPr>
          <p:cNvPr id="28" name="テキスト ボックス 27">
            <a:extLst>
              <a:ext uri="{FF2B5EF4-FFF2-40B4-BE49-F238E27FC236}">
                <a16:creationId xmlns:a16="http://schemas.microsoft.com/office/drawing/2014/main" id="{08E4B4D6-2ECE-4D21-040F-FC4D8016A36A}"/>
              </a:ext>
            </a:extLst>
          </p:cNvPr>
          <p:cNvSpPr txBox="1"/>
          <p:nvPr/>
        </p:nvSpPr>
        <p:spPr>
          <a:xfrm>
            <a:off x="630487" y="1127982"/>
            <a:ext cx="4033243" cy="369332"/>
          </a:xfrm>
          <a:prstGeom prst="rect">
            <a:avLst/>
          </a:prstGeom>
          <a:noFill/>
        </p:spPr>
        <p:txBody>
          <a:bodyPr wrap="square" rtlCol="0">
            <a:spAutoFit/>
          </a:bodyPr>
          <a:lstStyle/>
          <a:p>
            <a:r>
              <a:rPr kumimoji="1" lang="en-US" altLang="ja-JP" dirty="0">
                <a:solidFill>
                  <a:srgbClr val="FF0000"/>
                </a:solidFill>
                <a:latin typeface="メイリオ" panose="020B0604030504040204" pitchFamily="50" charset="-128"/>
                <a:ea typeface="メイリオ" panose="020B0604030504040204" pitchFamily="50" charset="-128"/>
              </a:rPr>
              <a:t>Irradiation material study at </a:t>
            </a:r>
            <a:r>
              <a:rPr kumimoji="1" lang="en-US" altLang="ja-JP" dirty="0" err="1">
                <a:solidFill>
                  <a:srgbClr val="FF0000"/>
                </a:solidFill>
                <a:latin typeface="メイリオ" panose="020B0604030504040204" pitchFamily="50" charset="-128"/>
                <a:ea typeface="メイリオ" panose="020B0604030504040204" pitchFamily="50" charset="-128"/>
              </a:rPr>
              <a:t>cERL</a:t>
            </a:r>
            <a:endParaRPr kumimoji="1" lang="ja-JP" altLang="en-US" dirty="0">
              <a:solidFill>
                <a:srgbClr val="FF0000"/>
              </a:solidFill>
              <a:latin typeface="メイリオ" panose="020B0604030504040204" pitchFamily="50" charset="-128"/>
              <a:ea typeface="メイリオ" panose="020B0604030504040204" pitchFamily="50" charset="-128"/>
            </a:endParaRPr>
          </a:p>
        </p:txBody>
      </p:sp>
      <p:cxnSp>
        <p:nvCxnSpPr>
          <p:cNvPr id="40" name="直線矢印コネクタ 39">
            <a:extLst>
              <a:ext uri="{FF2B5EF4-FFF2-40B4-BE49-F238E27FC236}">
                <a16:creationId xmlns:a16="http://schemas.microsoft.com/office/drawing/2014/main" id="{750122C1-7D83-BE79-F9C1-F8BD0386DD94}"/>
              </a:ext>
            </a:extLst>
          </p:cNvPr>
          <p:cNvCxnSpPr>
            <a:cxnSpLocks/>
          </p:cNvCxnSpPr>
          <p:nvPr/>
        </p:nvCxnSpPr>
        <p:spPr>
          <a:xfrm>
            <a:off x="4728448" y="2877446"/>
            <a:ext cx="1550419" cy="8237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3" name="Picture 3">
            <a:extLst>
              <a:ext uri="{FF2B5EF4-FFF2-40B4-BE49-F238E27FC236}">
                <a16:creationId xmlns:a16="http://schemas.microsoft.com/office/drawing/2014/main" id="{85F8B4F1-E646-4EB1-E5F1-F44932A7A60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391725" y="1582201"/>
            <a:ext cx="1629680" cy="997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 name="テキスト ボックス 44">
            <a:extLst>
              <a:ext uri="{FF2B5EF4-FFF2-40B4-BE49-F238E27FC236}">
                <a16:creationId xmlns:a16="http://schemas.microsoft.com/office/drawing/2014/main" id="{422C1D84-E0CD-458B-E8B1-7ABD17958AD9}"/>
              </a:ext>
            </a:extLst>
          </p:cNvPr>
          <p:cNvSpPr txBox="1"/>
          <p:nvPr/>
        </p:nvSpPr>
        <p:spPr>
          <a:xfrm>
            <a:off x="7020565" y="2586128"/>
            <a:ext cx="3771289" cy="369332"/>
          </a:xfrm>
          <a:prstGeom prst="rect">
            <a:avLst/>
          </a:prstGeom>
          <a:noFill/>
        </p:spPr>
        <p:txBody>
          <a:bodyPr wrap="none" rtlCol="0">
            <a:spAutoFit/>
          </a:bodyPr>
          <a:lstStyle/>
          <a:p>
            <a:r>
              <a:rPr lang="en-US" altLang="ja-JP" dirty="0">
                <a:solidFill>
                  <a:srgbClr val="FF0000"/>
                </a:solidFill>
                <a:latin typeface="メイリオ" panose="020B0604030504040204" pitchFamily="50" charset="-128"/>
                <a:ea typeface="メイリオ" panose="020B0604030504040204" pitchFamily="50" charset="-128"/>
              </a:rPr>
              <a:t>High current high quality beam</a:t>
            </a:r>
            <a:endParaRPr kumimoji="1" lang="ja-JP" altLang="en-US" dirty="0">
              <a:solidFill>
                <a:srgbClr val="FF0000"/>
              </a:solidFill>
              <a:latin typeface="メイリオ" panose="020B0604030504040204" pitchFamily="50" charset="-128"/>
              <a:ea typeface="メイリオ" panose="020B0604030504040204" pitchFamily="50" charset="-128"/>
            </a:endParaRPr>
          </a:p>
        </p:txBody>
      </p:sp>
      <p:sp>
        <p:nvSpPr>
          <p:cNvPr id="47" name="テキスト ボックス 46">
            <a:extLst>
              <a:ext uri="{FF2B5EF4-FFF2-40B4-BE49-F238E27FC236}">
                <a16:creationId xmlns:a16="http://schemas.microsoft.com/office/drawing/2014/main" id="{B227A0C0-03EE-5DAD-784A-65B6B2DAF936}"/>
              </a:ext>
            </a:extLst>
          </p:cNvPr>
          <p:cNvSpPr txBox="1"/>
          <p:nvPr/>
        </p:nvSpPr>
        <p:spPr>
          <a:xfrm>
            <a:off x="7529890" y="1165323"/>
            <a:ext cx="2406821" cy="369332"/>
          </a:xfrm>
          <a:prstGeom prst="rect">
            <a:avLst/>
          </a:prstGeom>
          <a:noFill/>
        </p:spPr>
        <p:txBody>
          <a:bodyPr wrap="square" rtlCol="0">
            <a:spAutoFit/>
          </a:bodyPr>
          <a:lstStyle/>
          <a:p>
            <a:r>
              <a:rPr kumimoji="1" lang="en-US" altLang="ja-JP" dirty="0">
                <a:solidFill>
                  <a:srgbClr val="FF0000"/>
                </a:solidFill>
                <a:latin typeface="メイリオ" panose="020B0604030504040204" pitchFamily="50" charset="-128"/>
                <a:ea typeface="メイリオ" panose="020B0604030504040204" pitchFamily="50" charset="-128"/>
              </a:rPr>
              <a:t>ERL study at </a:t>
            </a:r>
            <a:r>
              <a:rPr kumimoji="1" lang="en-US" altLang="ja-JP" dirty="0" err="1">
                <a:solidFill>
                  <a:srgbClr val="FF0000"/>
                </a:solidFill>
                <a:latin typeface="メイリオ" panose="020B0604030504040204" pitchFamily="50" charset="-128"/>
                <a:ea typeface="メイリオ" panose="020B0604030504040204" pitchFamily="50" charset="-128"/>
              </a:rPr>
              <a:t>cERL</a:t>
            </a:r>
            <a:endParaRPr kumimoji="1" lang="ja-JP" altLang="en-US" dirty="0">
              <a:solidFill>
                <a:srgbClr val="FF0000"/>
              </a:solidFill>
              <a:latin typeface="メイリオ" panose="020B0604030504040204" pitchFamily="50" charset="-128"/>
              <a:ea typeface="メイリオ" panose="020B0604030504040204" pitchFamily="50" charset="-128"/>
            </a:endParaRPr>
          </a:p>
        </p:txBody>
      </p:sp>
      <p:sp>
        <p:nvSpPr>
          <p:cNvPr id="49" name="四角形: 角を丸くする 48">
            <a:extLst>
              <a:ext uri="{FF2B5EF4-FFF2-40B4-BE49-F238E27FC236}">
                <a16:creationId xmlns:a16="http://schemas.microsoft.com/office/drawing/2014/main" id="{FE850072-7AD1-9EB4-4DFD-361816881DDE}"/>
              </a:ext>
            </a:extLst>
          </p:cNvPr>
          <p:cNvSpPr/>
          <p:nvPr/>
        </p:nvSpPr>
        <p:spPr>
          <a:xfrm>
            <a:off x="6700310" y="1053090"/>
            <a:ext cx="5335940" cy="1897655"/>
          </a:xfrm>
          <a:prstGeom prst="roundRect">
            <a:avLst/>
          </a:prstGeom>
          <a:noFill/>
          <a:ln>
            <a:solidFill>
              <a:srgbClr val="FF0000"/>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テキスト ボックス 7">
            <a:extLst>
              <a:ext uri="{FF2B5EF4-FFF2-40B4-BE49-F238E27FC236}">
                <a16:creationId xmlns:a16="http://schemas.microsoft.com/office/drawing/2014/main" id="{050BE119-6FDD-584A-6621-EFBFAAAEBEE5}"/>
              </a:ext>
            </a:extLst>
          </p:cNvPr>
          <p:cNvSpPr txBox="1"/>
          <p:nvPr/>
        </p:nvSpPr>
        <p:spPr>
          <a:xfrm>
            <a:off x="10249955" y="1172387"/>
            <a:ext cx="1800558" cy="369332"/>
          </a:xfrm>
          <a:prstGeom prst="rect">
            <a:avLst/>
          </a:prstGeom>
          <a:noFill/>
        </p:spPr>
        <p:txBody>
          <a:bodyPr wrap="none" rtlCol="0">
            <a:spAutoFit/>
          </a:bodyPr>
          <a:lstStyle/>
          <a:p>
            <a:r>
              <a:rPr kumimoji="1" lang="en-US" altLang="ja-JP" dirty="0"/>
              <a:t>10kW EUV-FEL</a:t>
            </a:r>
            <a:endParaRPr kumimoji="1" lang="ja-JP" altLang="en-US" dirty="0"/>
          </a:p>
        </p:txBody>
      </p:sp>
      <p:pic>
        <p:nvPicPr>
          <p:cNvPr id="11" name="図 10">
            <a:extLst>
              <a:ext uri="{FF2B5EF4-FFF2-40B4-BE49-F238E27FC236}">
                <a16:creationId xmlns:a16="http://schemas.microsoft.com/office/drawing/2014/main" id="{65B73CFC-5356-FAF9-642F-2157AE94E86A}"/>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3514" y="1510349"/>
            <a:ext cx="1613382" cy="1031477"/>
          </a:xfrm>
          <a:prstGeom prst="rect">
            <a:avLst/>
          </a:prstGeom>
          <a:noFill/>
          <a:ln>
            <a:noFill/>
          </a:ln>
        </p:spPr>
      </p:pic>
    </p:spTree>
    <p:extLst>
      <p:ext uri="{BB962C8B-B14F-4D97-AF65-F5344CB8AC3E}">
        <p14:creationId xmlns:p14="http://schemas.microsoft.com/office/powerpoint/2010/main" val="3293964460"/>
      </p:ext>
    </p:extLst>
  </p:cSld>
  <p:clrMapOvr>
    <a:masterClrMapping/>
  </p:clrMapOvr>
  <mc:AlternateContent xmlns:mc="http://schemas.openxmlformats.org/markup-compatibility/2006" xmlns:p14="http://schemas.microsoft.com/office/powerpoint/2010/main">
    <mc:Choice Requires="p14">
      <p:transition spd="slow" p14:dur="2000" advTm="127074"/>
    </mc:Choice>
    <mc:Fallback xmlns="">
      <p:transition spd="slow" advTm="127074"/>
    </mc:Fallback>
  </mc:AlternateContent>
  <p:extLst>
    <p:ext uri="{3A86A75C-4F4B-4683-9AE1-C65F6400EC91}">
      <p14:laserTraceLst xmlns:p14="http://schemas.microsoft.com/office/powerpoint/2010/main">
        <p14:tracePtLst>
          <p14:tracePt t="7445" x="6483350" y="2265363"/>
          <p14:tracePt t="7478" x="6491288" y="2265363"/>
          <p14:tracePt t="7483" x="6499225" y="2265363"/>
          <p14:tracePt t="7488" x="6507163" y="2257425"/>
          <p14:tracePt t="7492" x="6515100" y="2257425"/>
          <p14:tracePt t="7495" x="6523038" y="2257425"/>
          <p14:tracePt t="7501" x="6530975" y="2257425"/>
          <p14:tracePt t="7506" x="6538913" y="2257425"/>
          <p14:tracePt t="7517" x="6546850" y="2257425"/>
          <p14:tracePt t="7536" x="6554788" y="2257425"/>
          <p14:tracePt t="7561" x="6562725" y="2257425"/>
          <p14:tracePt t="7652" x="6570663" y="2257425"/>
          <p14:tracePt t="7680" x="6578600" y="2257425"/>
          <p14:tracePt t="7694" x="6586538" y="2257425"/>
          <p14:tracePt t="7704" x="6594475" y="2257425"/>
          <p14:tracePt t="7707" x="6602413" y="2257425"/>
          <p14:tracePt t="7716" x="6610350" y="2257425"/>
          <p14:tracePt t="7722" x="6610350" y="2249488"/>
          <p14:tracePt t="7726" x="6618288" y="2249488"/>
          <p14:tracePt t="7740" x="6626225" y="2249488"/>
          <p14:tracePt t="7743" x="6634163" y="2249488"/>
          <p14:tracePt t="7747" x="6642100" y="2249488"/>
          <p14:tracePt t="7751" x="6650038" y="2249488"/>
          <p14:tracePt t="7755" x="6665913" y="2249488"/>
          <p14:tracePt t="7758" x="6665913" y="2241550"/>
          <p14:tracePt t="7759" x="6673850" y="2241550"/>
          <p14:tracePt t="7762" x="6681788" y="2241550"/>
          <p14:tracePt t="7766" x="6689725" y="2241550"/>
          <p14:tracePt t="7767" x="6697663" y="2241550"/>
          <p14:tracePt t="7772" x="6705600" y="2241550"/>
          <p14:tracePt t="7776" x="6713538" y="2241550"/>
          <p14:tracePt t="7779" x="6721475" y="2241550"/>
          <p14:tracePt t="7781" x="6729413" y="2241550"/>
          <p14:tracePt t="7790" x="6737350" y="2241550"/>
          <p14:tracePt t="7800" x="6745288" y="2241550"/>
          <p14:tracePt t="7807" x="6753225" y="2241550"/>
          <p14:tracePt t="7811" x="6761163" y="2241550"/>
          <p14:tracePt t="7821" x="6769100" y="2241550"/>
          <p14:tracePt t="8847" x="6777038" y="2241550"/>
          <p14:tracePt t="8852" x="6784975" y="2241550"/>
          <p14:tracePt t="8853" x="6794500" y="2241550"/>
          <p14:tracePt t="8857" x="6802438" y="2241550"/>
          <p14:tracePt t="8859" x="6810375" y="2241550"/>
          <p14:tracePt t="8862" x="6818313" y="2241550"/>
          <p14:tracePt t="8863" x="6826250" y="2233613"/>
          <p14:tracePt t="8866" x="6834188" y="2233613"/>
          <p14:tracePt t="8867" x="6842125" y="2233613"/>
          <p14:tracePt t="8869" x="6858000" y="2233613"/>
          <p14:tracePt t="8871" x="6865938" y="2233613"/>
          <p14:tracePt t="8873" x="6865938" y="2224088"/>
          <p14:tracePt t="8875" x="6881813" y="2224088"/>
          <p14:tracePt t="8878" x="6889750" y="2224088"/>
          <p14:tracePt t="8879" x="6897688" y="2216150"/>
          <p14:tracePt t="8881" x="6913563" y="2216150"/>
          <p14:tracePt t="8885" x="6921500" y="2216150"/>
          <p14:tracePt t="8887" x="6945313" y="2216150"/>
          <p14:tracePt t="8889" x="6953250" y="2216150"/>
          <p14:tracePt t="8891" x="6961188" y="2216150"/>
          <p14:tracePt t="8894" x="6969125" y="2216150"/>
          <p14:tracePt t="8902" x="7016750" y="2208213"/>
          <p14:tracePt t="8904" x="7032625" y="2200275"/>
          <p14:tracePt t="8905" x="7040563" y="2200275"/>
          <p14:tracePt t="8908" x="7056438" y="2200275"/>
          <p14:tracePt t="8909" x="7072313" y="2200275"/>
          <p14:tracePt t="8911" x="7088188" y="2192338"/>
          <p14:tracePt t="8913" x="7096125" y="2192338"/>
          <p14:tracePt t="8915" x="7104063" y="2192338"/>
          <p14:tracePt t="8917" x="7119938" y="2192338"/>
          <p14:tracePt t="8919" x="7135813" y="2192338"/>
          <p14:tracePt t="8922" x="7145338" y="2192338"/>
          <p14:tracePt t="8923" x="7153275" y="2184400"/>
          <p14:tracePt t="8925" x="7161213" y="2184400"/>
          <p14:tracePt t="8927" x="7169150" y="2184400"/>
          <p14:tracePt t="8929" x="7177088" y="2184400"/>
          <p14:tracePt t="8931" x="7185025" y="2176463"/>
          <p14:tracePt t="8933" x="7192963" y="2176463"/>
          <p14:tracePt t="8936" x="7208838" y="2176463"/>
          <p14:tracePt t="8939" x="7216775" y="2176463"/>
          <p14:tracePt t="8941" x="7224713" y="2176463"/>
          <p14:tracePt t="8943" x="7232650" y="2168525"/>
          <p14:tracePt t="8945" x="7240588" y="2168525"/>
          <p14:tracePt t="8947" x="7248525" y="2168525"/>
          <p14:tracePt t="8952" x="7264400" y="2168525"/>
          <p14:tracePt t="8956" x="7280275" y="2168525"/>
          <p14:tracePt t="8957" x="7288213" y="2160588"/>
          <p14:tracePt t="8959" x="7296150" y="2160588"/>
          <p14:tracePt t="8961" x="7304088" y="2160588"/>
          <p14:tracePt t="8963" x="7312025" y="2160588"/>
          <p14:tracePt t="8966" x="7319963" y="2152650"/>
          <p14:tracePt t="8967" x="7327900" y="2152650"/>
          <p14:tracePt t="8969" x="7335838" y="2152650"/>
          <p14:tracePt t="8971" x="7343775" y="2152650"/>
          <p14:tracePt t="8973" x="7351713" y="2152650"/>
          <p14:tracePt t="8975" x="7359650" y="2152650"/>
          <p14:tracePt t="8977" x="7367588" y="2152650"/>
          <p14:tracePt t="8979" x="7375525" y="2152650"/>
          <p14:tracePt t="8981" x="7383463" y="2152650"/>
          <p14:tracePt t="8984" x="7391400" y="2152650"/>
          <p14:tracePt t="8985" x="7399338" y="2152650"/>
          <p14:tracePt t="8988" x="7407275" y="2152650"/>
          <p14:tracePt t="8989" x="7415213" y="2152650"/>
          <p14:tracePt t="8991" x="7423150" y="2152650"/>
          <p14:tracePt t="8993" x="7431088" y="2152650"/>
          <p14:tracePt t="8995" x="7446963" y="2152650"/>
          <p14:tracePt t="8999" x="7454900" y="2152650"/>
          <p14:tracePt t="9001" x="7470775" y="2152650"/>
          <p14:tracePt t="9005" x="7478713" y="2152650"/>
          <p14:tracePt t="9007" x="7496175" y="2152650"/>
          <p14:tracePt t="9009" x="7504113" y="2152650"/>
          <p14:tracePt t="9012" x="7512050" y="2152650"/>
          <p14:tracePt t="9013" x="7519988" y="2152650"/>
          <p14:tracePt t="9015" x="7527925" y="2152650"/>
          <p14:tracePt t="9017" x="7535863" y="2152650"/>
          <p14:tracePt t="9019" x="7543800" y="2152650"/>
          <p14:tracePt t="9021" x="7551738" y="2152650"/>
          <p14:tracePt t="9023" x="7559675" y="2152650"/>
          <p14:tracePt t="9026" x="7567613" y="2152650"/>
          <p14:tracePt t="9027" x="7575550" y="2152650"/>
          <p14:tracePt t="9029" x="7583488" y="2152650"/>
          <p14:tracePt t="9031" x="7591425" y="2152650"/>
          <p14:tracePt t="9033" x="7599363" y="2152650"/>
          <p14:tracePt t="9035" x="7607300" y="2152650"/>
          <p14:tracePt t="9037" x="7615238" y="2160588"/>
          <p14:tracePt t="9040" x="7623175" y="2168525"/>
          <p14:tracePt t="9043" x="7631113" y="2168525"/>
          <p14:tracePt t="9047" x="7646988" y="2176463"/>
          <p14:tracePt t="9051" x="7654925" y="2176463"/>
          <p14:tracePt t="9056" x="7654925" y="2184400"/>
          <p14:tracePt t="9057" x="7662863" y="2184400"/>
          <p14:tracePt t="9059" x="7662863" y="2192338"/>
          <p14:tracePt t="9063" x="7670800" y="2192338"/>
          <p14:tracePt t="9068" x="7670800" y="2200275"/>
          <p14:tracePt t="9071" x="7678738" y="2200275"/>
          <p14:tracePt t="9082" x="7678738" y="2208213"/>
          <p14:tracePt t="9092" x="7678738" y="2216150"/>
          <p14:tracePt t="9096" x="7670800" y="2224088"/>
          <p14:tracePt t="9100" x="7670800" y="2233613"/>
          <p14:tracePt t="9102" x="7662863" y="2233613"/>
          <p14:tracePt t="9103" x="7662863" y="2241550"/>
          <p14:tracePt t="9105" x="7654925" y="2241550"/>
          <p14:tracePt t="9107" x="7646988" y="2249488"/>
          <p14:tracePt t="9109" x="7639050" y="2249488"/>
          <p14:tracePt t="9111" x="7639050" y="2257425"/>
          <p14:tracePt t="9113" x="7631113" y="2257425"/>
          <p14:tracePt t="9115" x="7615238" y="2265363"/>
          <p14:tracePt t="9117" x="7607300" y="2273300"/>
          <p14:tracePt t="9119" x="7591425" y="2273300"/>
          <p14:tracePt t="9121" x="7583488" y="2281238"/>
          <p14:tracePt t="9123" x="7567613" y="2289175"/>
          <p14:tracePt t="9125" x="7559675" y="2289175"/>
          <p14:tracePt t="9128" x="7535863" y="2289175"/>
          <p14:tracePt t="9130" x="7519988" y="2297113"/>
          <p14:tracePt t="9131" x="7504113" y="2297113"/>
          <p14:tracePt t="9133" x="7486650" y="2305050"/>
          <p14:tracePt t="9135" x="7462838" y="2305050"/>
          <p14:tracePt t="9137" x="7446963" y="2312988"/>
          <p14:tracePt t="9139" x="7423150" y="2312988"/>
          <p14:tracePt t="9141" x="7399338" y="2312988"/>
          <p14:tracePt t="9144" x="7367588" y="2312988"/>
          <p14:tracePt t="9145" x="7351713" y="2312988"/>
          <p14:tracePt t="9147" x="7327900" y="2312988"/>
          <p14:tracePt t="9149" x="7304088" y="2312988"/>
          <p14:tracePt t="9151" x="7280275" y="2312988"/>
          <p14:tracePt t="9154" x="7256463" y="2312988"/>
          <p14:tracePt t="9155" x="7224713" y="2312988"/>
          <p14:tracePt t="9158" x="7200900" y="2312988"/>
          <p14:tracePt t="9159" x="7177088" y="2312988"/>
          <p14:tracePt t="9161" x="7153275" y="2312988"/>
          <p14:tracePt t="9163" x="7127875" y="2305050"/>
          <p14:tracePt t="9165" x="7104063" y="2297113"/>
          <p14:tracePt t="9168" x="7080250" y="2289175"/>
          <p14:tracePt t="9169" x="7056438" y="2289175"/>
          <p14:tracePt t="9172" x="7032625" y="2281238"/>
          <p14:tracePt t="9173" x="7016750" y="2273300"/>
          <p14:tracePt t="9175" x="6992938" y="2265363"/>
          <p14:tracePt t="9177" x="6961188" y="2265363"/>
          <p14:tracePt t="9179" x="6945313" y="2257425"/>
          <p14:tracePt t="9181" x="6921500" y="2241550"/>
          <p14:tracePt t="9183" x="6905625" y="2241550"/>
          <p14:tracePt t="9185" x="6889750" y="2233613"/>
          <p14:tracePt t="9187" x="6865938" y="2216150"/>
          <p14:tracePt t="9189" x="6850063" y="2216150"/>
          <p14:tracePt t="9191" x="6834188" y="2200275"/>
          <p14:tracePt t="9193" x="6818313" y="2192338"/>
          <p14:tracePt t="9195" x="6802438" y="2184400"/>
          <p14:tracePt t="9197" x="6784975" y="2168525"/>
          <p14:tracePt t="9199" x="6769100" y="2160588"/>
          <p14:tracePt t="9201" x="6753225" y="2152650"/>
          <p14:tracePt t="9203" x="6737350" y="2136775"/>
          <p14:tracePt t="9205" x="6729413" y="2128838"/>
          <p14:tracePt t="9207" x="6713538" y="2112963"/>
          <p14:tracePt t="9209" x="6705600" y="2097088"/>
          <p14:tracePt t="9211" x="6689725" y="2089150"/>
          <p14:tracePt t="9213" x="6673850" y="2065338"/>
          <p14:tracePt t="9215" x="6665913" y="2057400"/>
          <p14:tracePt t="9217" x="6650038" y="2041525"/>
          <p14:tracePt t="9219" x="6642100" y="2017713"/>
          <p14:tracePt t="9222" x="6626225" y="2001838"/>
          <p14:tracePt t="9223" x="6618288" y="1993900"/>
          <p14:tracePt t="9225" x="6602413" y="1962150"/>
          <p14:tracePt t="9227" x="6594475" y="1946275"/>
          <p14:tracePt t="9229" x="6578600" y="1930400"/>
          <p14:tracePt t="9231" x="6578600" y="1914525"/>
          <p14:tracePt t="9234" x="6570663" y="1890713"/>
          <p14:tracePt t="9235" x="6554788" y="1857375"/>
          <p14:tracePt t="9237" x="6546850" y="1841500"/>
          <p14:tracePt t="9239" x="6546850" y="1825625"/>
          <p14:tracePt t="9242" x="6546850" y="1801813"/>
          <p14:tracePt t="9243" x="6538913" y="1785938"/>
          <p14:tracePt t="9245" x="6538913" y="1754188"/>
          <p14:tracePt t="9248" x="6538913" y="1738313"/>
          <p14:tracePt t="9249" x="6538913" y="1714500"/>
          <p14:tracePt t="9251" x="6538913" y="1690688"/>
          <p14:tracePt t="9253" x="6538913" y="1666875"/>
          <p14:tracePt t="9255" x="6538913" y="1643063"/>
          <p14:tracePt t="9257" x="6538913" y="1619250"/>
          <p14:tracePt t="9259" x="6546850" y="1595438"/>
          <p14:tracePt t="9262" x="6554788" y="1563688"/>
          <p14:tracePt t="9263" x="6562725" y="1538288"/>
          <p14:tracePt t="9265" x="6570663" y="1514475"/>
          <p14:tracePt t="9267" x="6570663" y="1482725"/>
          <p14:tracePt t="9269" x="6578600" y="1458913"/>
          <p14:tracePt t="9272" x="6594475" y="1435100"/>
          <p14:tracePt t="9273" x="6602413" y="1403350"/>
          <p14:tracePt t="9276" x="6610350" y="1379538"/>
          <p14:tracePt t="9277" x="6618288" y="1363663"/>
          <p14:tracePt t="9279" x="6634163" y="1331913"/>
          <p14:tracePt t="9281" x="6642100" y="1308100"/>
          <p14:tracePt t="9283" x="6650038" y="1284288"/>
          <p14:tracePt t="9285" x="6657975" y="1268413"/>
          <p14:tracePt t="9287" x="6665913" y="1244600"/>
          <p14:tracePt t="9290" x="6681788" y="1220788"/>
          <p14:tracePt t="9291" x="6689725" y="1195388"/>
          <p14:tracePt t="9293" x="6697663" y="1179513"/>
          <p14:tracePt t="9295" x="6713538" y="1155700"/>
          <p14:tracePt t="9297" x="6721475" y="1139825"/>
          <p14:tracePt t="9299" x="6737350" y="1123950"/>
          <p14:tracePt t="9301" x="6745288" y="1100138"/>
          <p14:tracePt t="9303" x="6761163" y="1084263"/>
          <p14:tracePt t="9305" x="6769100" y="1076325"/>
          <p14:tracePt t="9307" x="6784975" y="1052513"/>
          <p14:tracePt t="9309" x="6794500" y="1036638"/>
          <p14:tracePt t="9311" x="6810375" y="1020763"/>
          <p14:tracePt t="9313" x="6834188" y="1004888"/>
          <p14:tracePt t="9315" x="6842125" y="989013"/>
          <p14:tracePt t="9317" x="6858000" y="973138"/>
          <p14:tracePt t="9320" x="6881813" y="957263"/>
          <p14:tracePt t="9321" x="6897688" y="941388"/>
          <p14:tracePt t="9323" x="6913563" y="933450"/>
          <p14:tracePt t="9325" x="6937375" y="909638"/>
          <p14:tracePt t="9327" x="6953250" y="893763"/>
          <p14:tracePt t="9329" x="6969125" y="877888"/>
          <p14:tracePt t="9331" x="6985000" y="869950"/>
          <p14:tracePt t="9333" x="7016750" y="844550"/>
          <p14:tracePt t="9335" x="7040563" y="836613"/>
          <p14:tracePt t="9337" x="7064375" y="820738"/>
          <p14:tracePt t="9339" x="7080250" y="812800"/>
          <p14:tracePt t="9341" x="7112000" y="796925"/>
          <p14:tracePt t="9343" x="7135813" y="781050"/>
          <p14:tracePt t="9346" x="7161213" y="773113"/>
          <p14:tracePt t="9347" x="7192963" y="757238"/>
          <p14:tracePt t="9349" x="7216775" y="749300"/>
          <p14:tracePt t="9351" x="7240588" y="741363"/>
          <p14:tracePt t="9353" x="7264400" y="725488"/>
          <p14:tracePt t="9355" x="7304088" y="709613"/>
          <p14:tracePt t="9357" x="7319963" y="709613"/>
          <p14:tracePt t="9359" x="7351713" y="693738"/>
          <p14:tracePt t="9361" x="7367588" y="685800"/>
          <p14:tracePt t="9363" x="7407275" y="669925"/>
          <p14:tracePt t="9366" x="7423150" y="669925"/>
          <p14:tracePt t="9367" x="7446963" y="661988"/>
          <p14:tracePt t="9369" x="7470775" y="646113"/>
          <p14:tracePt t="9371" x="7486650" y="646113"/>
          <p14:tracePt t="9373" x="7512050" y="638175"/>
          <p14:tracePt t="9375" x="7535863" y="630238"/>
          <p14:tracePt t="9377" x="7551738" y="630238"/>
          <p14:tracePt t="9380" x="7575550" y="622300"/>
          <p14:tracePt t="9381" x="7599363" y="622300"/>
          <p14:tracePt t="9383" x="7615238" y="614363"/>
          <p14:tracePt t="9385" x="7631113" y="606425"/>
          <p14:tracePt t="9388" x="7654925" y="606425"/>
          <p14:tracePt t="9389" x="7678738" y="598488"/>
          <p14:tracePt t="9391" x="7702550" y="598488"/>
          <p14:tracePt t="9394" x="7726363" y="598488"/>
          <p14:tracePt t="9395" x="7750175" y="582613"/>
          <p14:tracePt t="9397" x="7773988" y="582613"/>
          <p14:tracePt t="9399" x="7789863" y="574675"/>
          <p14:tracePt t="9401" x="7813675" y="574675"/>
          <p14:tracePt t="9403" x="7839075" y="566738"/>
          <p14:tracePt t="9405" x="7854950" y="566738"/>
          <p14:tracePt t="9408" x="7886700" y="566738"/>
          <p14:tracePt t="9410" x="7902575" y="566738"/>
          <p14:tracePt t="9411" x="7926388" y="566738"/>
          <p14:tracePt t="9413" x="7950200" y="558800"/>
          <p14:tracePt t="9415" x="7974013" y="558800"/>
          <p14:tracePt t="9417" x="7997825" y="558800"/>
          <p14:tracePt t="9419" x="8029575" y="558800"/>
          <p14:tracePt t="9421" x="8053388" y="558800"/>
          <p14:tracePt t="9423" x="8077200" y="550863"/>
          <p14:tracePt t="9425" x="8101013" y="550863"/>
          <p14:tracePt t="9427" x="8124825" y="550863"/>
          <p14:tracePt t="9429" x="8148638" y="550863"/>
          <p14:tracePt t="9431" x="8172450" y="550863"/>
          <p14:tracePt t="9433" x="8197850" y="550863"/>
          <p14:tracePt t="9435" x="8221663" y="550863"/>
          <p14:tracePt t="9437" x="8245475" y="550863"/>
          <p14:tracePt t="9439" x="8277225" y="550863"/>
          <p14:tracePt t="9441" x="8293100" y="550863"/>
          <p14:tracePt t="9443" x="8324850" y="550863"/>
          <p14:tracePt t="9445" x="8348663" y="550863"/>
          <p14:tracePt t="9447" x="8372475" y="550863"/>
          <p14:tracePt t="9449" x="8396288" y="550863"/>
          <p14:tracePt t="9451" x="8420100" y="550863"/>
          <p14:tracePt t="9453" x="8435975" y="550863"/>
          <p14:tracePt t="9455" x="8451850" y="550863"/>
          <p14:tracePt t="9457" x="8475663" y="550863"/>
          <p14:tracePt t="9459" x="8491538" y="550863"/>
          <p14:tracePt t="9461" x="8515350" y="558800"/>
          <p14:tracePt t="9463" x="8531225" y="558800"/>
          <p14:tracePt t="9465" x="8548688" y="558800"/>
          <p14:tracePt t="9467" x="8572500" y="558800"/>
          <p14:tracePt t="9469" x="8588375" y="558800"/>
          <p14:tracePt t="9471" x="8604250" y="566738"/>
          <p14:tracePt t="9473" x="8620125" y="574675"/>
          <p14:tracePt t="9475" x="8636000" y="574675"/>
          <p14:tracePt t="9477" x="8651875" y="582613"/>
          <p14:tracePt t="9479" x="8675688" y="582613"/>
          <p14:tracePt t="9481" x="8683625" y="582613"/>
          <p14:tracePt t="9483" x="8699500" y="590550"/>
          <p14:tracePt t="9485" x="8707438" y="598488"/>
          <p14:tracePt t="9487" x="8731250" y="598488"/>
          <p14:tracePt t="9489" x="8747125" y="606425"/>
          <p14:tracePt t="9491" x="8755063" y="614363"/>
          <p14:tracePt t="9493" x="8770938" y="622300"/>
          <p14:tracePt t="9495" x="8778875" y="622300"/>
          <p14:tracePt t="9498" x="8794750" y="630238"/>
          <p14:tracePt t="9499" x="8810625" y="638175"/>
          <p14:tracePt t="9501" x="8818563" y="638175"/>
          <p14:tracePt t="9503" x="8834438" y="646113"/>
          <p14:tracePt t="9505" x="8850313" y="661988"/>
          <p14:tracePt t="9507" x="8866188" y="661988"/>
          <p14:tracePt t="9509" x="8883650" y="677863"/>
          <p14:tracePt t="9512" x="8891588" y="677863"/>
          <p14:tracePt t="9513" x="8907463" y="685800"/>
          <p14:tracePt t="9515" x="8923338" y="701675"/>
          <p14:tracePt t="9517" x="8939213" y="701675"/>
          <p14:tracePt t="9519" x="8955088" y="717550"/>
          <p14:tracePt t="9521" x="8978900" y="725488"/>
          <p14:tracePt t="9523" x="8994775" y="733425"/>
          <p14:tracePt t="9526" x="9010650" y="749300"/>
          <p14:tracePt t="9527" x="9026525" y="749300"/>
          <p14:tracePt t="9529" x="9050338" y="765175"/>
          <p14:tracePt t="9531" x="9066213" y="773113"/>
          <p14:tracePt t="9533" x="9090025" y="781050"/>
          <p14:tracePt t="9535" x="9097963" y="788988"/>
          <p14:tracePt t="9537" x="9121775" y="796925"/>
          <p14:tracePt t="9540" x="9145588" y="812800"/>
          <p14:tracePt t="9541" x="9161463" y="820738"/>
          <p14:tracePt t="9543" x="9177338" y="836613"/>
          <p14:tracePt t="9545" x="9193213" y="836613"/>
          <p14:tracePt t="9547" x="9217025" y="852488"/>
          <p14:tracePt t="9549" x="9242425" y="869950"/>
          <p14:tracePt t="9551" x="9258300" y="877888"/>
          <p14:tracePt t="9554" x="9274175" y="893763"/>
          <p14:tracePt t="9555" x="9290050" y="901700"/>
          <p14:tracePt t="9557" x="9305925" y="909638"/>
          <p14:tracePt t="9559" x="9321800" y="925513"/>
          <p14:tracePt t="9561" x="9329738" y="933450"/>
          <p14:tracePt t="9563" x="9353550" y="949325"/>
          <p14:tracePt t="9565" x="9361488" y="957263"/>
          <p14:tracePt t="9567" x="9377363" y="973138"/>
          <p14:tracePt t="9569" x="9393238" y="981075"/>
          <p14:tracePt t="9571" x="9401175" y="996950"/>
          <p14:tracePt t="9573" x="9417050" y="1004888"/>
          <p14:tracePt t="9575" x="9424988" y="1020763"/>
          <p14:tracePt t="9577" x="9440863" y="1036638"/>
          <p14:tracePt t="9579" x="9448800" y="1044575"/>
          <p14:tracePt t="9581" x="9456738" y="1060450"/>
          <p14:tracePt t="9583" x="9464675" y="1068388"/>
          <p14:tracePt t="9585" x="9480550" y="1084263"/>
          <p14:tracePt t="9587" x="9480550" y="1100138"/>
          <p14:tracePt t="9589" x="9496425" y="1108075"/>
          <p14:tracePt t="9591" x="9496425" y="1123950"/>
          <p14:tracePt t="9593" x="9512300" y="1139825"/>
          <p14:tracePt t="9595" x="9520238" y="1147763"/>
          <p14:tracePt t="9597" x="9528175" y="1163638"/>
          <p14:tracePt t="9599" x="9536113" y="1179513"/>
          <p14:tracePt t="9602" x="9544050" y="1195388"/>
          <p14:tracePt t="9603" x="9551988" y="1204913"/>
          <p14:tracePt t="9605" x="9559925" y="1220788"/>
          <p14:tracePt t="9607" x="9567863" y="1236663"/>
          <p14:tracePt t="9609" x="9575800" y="1252538"/>
          <p14:tracePt t="9611" x="9585325" y="1268413"/>
          <p14:tracePt t="9613" x="9593263" y="1284288"/>
          <p14:tracePt t="9616" x="9601200" y="1308100"/>
          <p14:tracePt t="9617" x="9601200" y="1323975"/>
          <p14:tracePt t="9619" x="9609138" y="1339850"/>
          <p14:tracePt t="9621" x="9625013" y="1355725"/>
          <p14:tracePt t="9624" x="9625013" y="1371600"/>
          <p14:tracePt t="9625" x="9632950" y="1387475"/>
          <p14:tracePt t="9627" x="9640888" y="1411288"/>
          <p14:tracePt t="9630" x="9648825" y="1419225"/>
          <p14:tracePt t="9631" x="9648825" y="1435100"/>
          <p14:tracePt t="9633" x="9648825" y="1458913"/>
          <p14:tracePt t="9635" x="9656763" y="1474788"/>
          <p14:tracePt t="9637" x="9664700" y="1482725"/>
          <p14:tracePt t="9639" x="9664700" y="1498600"/>
          <p14:tracePt t="9641" x="9664700" y="1522413"/>
          <p14:tracePt t="9644" x="9672638" y="1538288"/>
          <p14:tracePt t="9645" x="9672638" y="1555750"/>
          <p14:tracePt t="9647" x="9680575" y="1563688"/>
          <p14:tracePt t="9649" x="9680575" y="1579563"/>
          <p14:tracePt t="9651" x="9688513" y="1595438"/>
          <p14:tracePt t="9653" x="9688513" y="1611313"/>
          <p14:tracePt t="9655" x="9688513" y="1627188"/>
          <p14:tracePt t="9658" x="9688513" y="1635125"/>
          <p14:tracePt t="9659" x="9688513" y="1651000"/>
          <p14:tracePt t="9661" x="9688513" y="1666875"/>
          <p14:tracePt t="9663" x="9696450" y="1674813"/>
          <p14:tracePt t="9665" x="9696450" y="1690688"/>
          <p14:tracePt t="9667" x="9696450" y="1706563"/>
          <p14:tracePt t="9669" x="9696450" y="1722438"/>
          <p14:tracePt t="9671" x="9696450" y="1730375"/>
          <p14:tracePt t="9673" x="9696450" y="1746250"/>
          <p14:tracePt t="9675" x="9704388" y="1754188"/>
          <p14:tracePt t="9677" x="9704388" y="1770063"/>
          <p14:tracePt t="9679" x="9704388" y="1778000"/>
          <p14:tracePt t="9681" x="9704388" y="1793875"/>
          <p14:tracePt t="9683" x="9704388" y="1801813"/>
          <p14:tracePt t="9685" x="9704388" y="1825625"/>
          <p14:tracePt t="9687" x="9704388" y="1833563"/>
          <p14:tracePt t="9690" x="9704388" y="1849438"/>
          <p14:tracePt t="9691" x="9704388" y="1857375"/>
          <p14:tracePt t="9693" x="9704388" y="1873250"/>
          <p14:tracePt t="9695" x="9704388" y="1890713"/>
          <p14:tracePt t="9697" x="9704388" y="1906588"/>
          <p14:tracePt t="9699" x="9704388" y="1914525"/>
          <p14:tracePt t="9701" x="9704388" y="1930400"/>
          <p14:tracePt t="9703" x="9704388" y="1938338"/>
          <p14:tracePt t="9705" x="9704388" y="1962150"/>
          <p14:tracePt t="9707" x="9704388" y="1970088"/>
          <p14:tracePt t="9709" x="9696450" y="1985963"/>
          <p14:tracePt t="9711" x="9696450" y="2001838"/>
          <p14:tracePt t="9713" x="9688513" y="2025650"/>
          <p14:tracePt t="9715" x="9688513" y="2033588"/>
          <p14:tracePt t="9717" x="9680575" y="2049463"/>
          <p14:tracePt t="9719" x="9672638" y="2065338"/>
          <p14:tracePt t="9721" x="9664700" y="2081213"/>
          <p14:tracePt t="9723" x="9664700" y="2105025"/>
          <p14:tracePt t="9725" x="9656763" y="2120900"/>
          <p14:tracePt t="9727" x="9648825" y="2128838"/>
          <p14:tracePt t="9729" x="9640888" y="2152650"/>
          <p14:tracePt t="9731" x="9632950" y="2168525"/>
          <p14:tracePt t="9733" x="9625013" y="2184400"/>
          <p14:tracePt t="9736" x="9617075" y="2200275"/>
          <p14:tracePt t="9737" x="9601200" y="2216150"/>
          <p14:tracePt t="9739" x="9601200" y="2233613"/>
          <p14:tracePt t="9741" x="9585325" y="2249488"/>
          <p14:tracePt t="9743" x="9585325" y="2265363"/>
          <p14:tracePt t="9745" x="9567863" y="2281238"/>
          <p14:tracePt t="9748" x="9559925" y="2297113"/>
          <p14:tracePt t="9749" x="9551988" y="2312988"/>
          <p14:tracePt t="9751" x="9544050" y="2328863"/>
          <p14:tracePt t="9753" x="9536113" y="2344738"/>
          <p14:tracePt t="9755" x="9528175" y="2360613"/>
          <p14:tracePt t="9757" x="9520238" y="2368550"/>
          <p14:tracePt t="9759" x="9512300" y="2384425"/>
          <p14:tracePt t="9762" x="9504363" y="2400300"/>
          <p14:tracePt t="9763" x="9496425" y="2416175"/>
          <p14:tracePt t="9765" x="9488488" y="2424113"/>
          <p14:tracePt t="9767" x="9472613" y="2447925"/>
          <p14:tracePt t="9770" x="9472613" y="2455863"/>
          <p14:tracePt t="9771" x="9464675" y="2471738"/>
          <p14:tracePt t="9773" x="9456738" y="2487613"/>
          <p14:tracePt t="9776" x="9440863" y="2495550"/>
          <p14:tracePt t="9777" x="9432925" y="2511425"/>
          <p14:tracePt t="9779" x="9424988" y="2527300"/>
          <p14:tracePt t="9781" x="9417050" y="2535238"/>
          <p14:tracePt t="9784" x="9401175" y="2551113"/>
          <p14:tracePt t="9785" x="9393238" y="2566988"/>
          <p14:tracePt t="9787" x="9377363" y="2576513"/>
          <p14:tracePt t="9789" x="9369425" y="2592388"/>
          <p14:tracePt t="9791" x="9353550" y="2600325"/>
          <p14:tracePt t="9793" x="9337675" y="2616200"/>
          <p14:tracePt t="9795" x="9329738" y="2624138"/>
          <p14:tracePt t="9798" x="9305925" y="2632075"/>
          <p14:tracePt t="9799" x="9290050" y="2647950"/>
          <p14:tracePt t="9801" x="9282113" y="2655888"/>
          <p14:tracePt t="9804" x="9266238" y="2663825"/>
          <p14:tracePt t="9805" x="9242425" y="2679700"/>
          <p14:tracePt t="9807" x="9224963" y="2679700"/>
          <p14:tracePt t="9809" x="9217025" y="2695575"/>
          <p14:tracePt t="9811" x="9193213" y="2703513"/>
          <p14:tracePt t="9813" x="9177338" y="2711450"/>
          <p14:tracePt t="9815" x="9161463" y="2719388"/>
          <p14:tracePt t="9817" x="9137650" y="2727325"/>
          <p14:tracePt t="9819" x="9121775" y="2735263"/>
          <p14:tracePt t="9821" x="9097963" y="2743200"/>
          <p14:tracePt t="9823" x="9082088" y="2743200"/>
          <p14:tracePt t="9825" x="9066213" y="2759075"/>
          <p14:tracePt t="9827" x="9042400" y="2767013"/>
          <p14:tracePt t="9829" x="9026525" y="2767013"/>
          <p14:tracePt t="9831" x="9010650" y="2774950"/>
          <p14:tracePt t="9834" x="8986838" y="2782888"/>
          <p14:tracePt t="9835" x="8970963" y="2790825"/>
          <p14:tracePt t="9837" x="8947150" y="2790825"/>
          <p14:tracePt t="9839" x="8931275" y="2798763"/>
          <p14:tracePt t="9841" x="8915400" y="2798763"/>
          <p14:tracePt t="9843" x="8891588" y="2806700"/>
          <p14:tracePt t="9845" x="8874125" y="2806700"/>
          <p14:tracePt t="9847" x="8850313" y="2814638"/>
          <p14:tracePt t="9849" x="8818563" y="2814638"/>
          <p14:tracePt t="9851" x="8794750" y="2814638"/>
          <p14:tracePt t="9853" x="8770938" y="2814638"/>
          <p14:tracePt t="9855" x="8747125" y="2814638"/>
          <p14:tracePt t="9857" x="8723313" y="2822575"/>
          <p14:tracePt t="9859" x="8699500" y="2822575"/>
          <p14:tracePt t="9861" x="8675688" y="2822575"/>
          <p14:tracePt t="9863" x="8651875" y="2822575"/>
          <p14:tracePt t="9866" x="8620125" y="2822575"/>
          <p14:tracePt t="9867" x="8596313" y="2822575"/>
          <p14:tracePt t="9869" x="8564563" y="2822575"/>
          <p14:tracePt t="9871" x="8540750" y="2822575"/>
          <p14:tracePt t="9873" x="8507413" y="2822575"/>
          <p14:tracePt t="9876" x="8475663" y="2822575"/>
          <p14:tracePt t="9877" x="8451850" y="2822575"/>
          <p14:tracePt t="9880" x="8420100" y="2822575"/>
          <p14:tracePt t="9881" x="8388350" y="2822575"/>
          <p14:tracePt t="9883" x="8356600" y="2822575"/>
          <p14:tracePt t="9885" x="8324850" y="2822575"/>
          <p14:tracePt t="9887" x="8285163" y="2822575"/>
          <p14:tracePt t="9889" x="8253413" y="2814638"/>
          <p14:tracePt t="9891" x="8205788" y="2806700"/>
          <p14:tracePt t="9894" x="8172450" y="2806700"/>
          <p14:tracePt t="9895" x="8148638" y="2798763"/>
          <p14:tracePt t="9897" x="8108950" y="2790825"/>
          <p14:tracePt t="9899" x="8069263" y="2782888"/>
          <p14:tracePt t="9901" x="8037513" y="2774950"/>
          <p14:tracePt t="9903" x="7989888" y="2767013"/>
          <p14:tracePt t="9905" x="7958138" y="2759075"/>
          <p14:tracePt t="9908" x="7926388" y="2759075"/>
          <p14:tracePt t="9909" x="7886700" y="2751138"/>
          <p14:tracePt t="9911" x="7854950" y="2743200"/>
          <p14:tracePt t="9913" x="7821613" y="2735263"/>
          <p14:tracePt t="9915" x="7781925" y="2727325"/>
          <p14:tracePt t="9917" x="7758113" y="2727325"/>
          <p14:tracePt t="9919" x="7726363" y="2711450"/>
          <p14:tracePt t="9922" x="7694613" y="2711450"/>
          <p14:tracePt t="9923" x="7670800" y="2703513"/>
          <p14:tracePt t="9925" x="7646988" y="2695575"/>
          <p14:tracePt t="9927" x="7623175" y="2687638"/>
          <p14:tracePt t="9929" x="7583488" y="2679700"/>
          <p14:tracePt t="9931" x="7567613" y="2679700"/>
          <p14:tracePt t="9933" x="7543800" y="2671763"/>
          <p14:tracePt t="9935" x="7519988" y="2663825"/>
          <p14:tracePt t="9937" x="7504113" y="2663825"/>
          <p14:tracePt t="9939" x="7478713" y="2655888"/>
          <p14:tracePt t="9941" x="7462838" y="2655888"/>
          <p14:tracePt t="9943" x="7446963" y="2647950"/>
          <p14:tracePt t="9945" x="7439025" y="2647950"/>
          <p14:tracePt t="9947" x="7423150" y="2640013"/>
          <p14:tracePt t="9949" x="7407275" y="2640013"/>
          <p14:tracePt t="9951" x="7399338" y="2632075"/>
          <p14:tracePt t="9953" x="7391400" y="2632075"/>
          <p14:tracePt t="9955" x="7375525" y="2624138"/>
          <p14:tracePt t="9959" x="7359650" y="2624138"/>
          <p14:tracePt t="9961" x="7359650" y="2616200"/>
          <p14:tracePt t="9963" x="7351713" y="2616200"/>
          <p14:tracePt t="9967" x="7343775" y="2608263"/>
          <p14:tracePt t="9973" x="7335838" y="2608263"/>
          <p14:tracePt t="9977" x="7327900" y="2600325"/>
          <p14:tracePt t="10147" x="7319963" y="2600325"/>
          <p14:tracePt t="10155" x="7312025" y="2600325"/>
          <p14:tracePt t="10160" x="7304088" y="2600325"/>
          <p14:tracePt t="10161" x="7296150" y="2600325"/>
          <p14:tracePt t="15701" x="7288213" y="2600325"/>
          <p14:tracePt t="15704" x="7280275" y="2600325"/>
          <p14:tracePt t="15708" x="7264400" y="2600325"/>
          <p14:tracePt t="15709" x="7248525" y="2608263"/>
          <p14:tracePt t="15711" x="7240588" y="2616200"/>
          <p14:tracePt t="15713" x="7224713" y="2624138"/>
          <p14:tracePt t="15715" x="7192963" y="2632075"/>
          <p14:tracePt t="15717" x="7169150" y="2640013"/>
          <p14:tracePt t="15719" x="7135813" y="2655888"/>
          <p14:tracePt t="15721" x="7088188" y="2671763"/>
          <p14:tracePt t="15723" x="7056438" y="2679700"/>
          <p14:tracePt t="15725" x="7008813" y="2695575"/>
          <p14:tracePt t="15727" x="6953250" y="2719388"/>
          <p14:tracePt t="15729" x="6905625" y="2735263"/>
          <p14:tracePt t="15731" x="6834188" y="2759075"/>
          <p14:tracePt t="15733" x="6777038" y="2790825"/>
          <p14:tracePt t="15735" x="6713538" y="2814638"/>
          <p14:tracePt t="15737" x="6634163" y="2846388"/>
          <p14:tracePt t="15739" x="6570663" y="2870200"/>
          <p14:tracePt t="15741" x="6491288" y="2909888"/>
          <p14:tracePt t="15743" x="6426200" y="2935288"/>
          <p14:tracePt t="15745" x="6362700" y="2967038"/>
          <p14:tracePt t="15747" x="6291263" y="3006725"/>
          <p14:tracePt t="15749" x="6219825" y="3030538"/>
          <p14:tracePt t="15751" x="6156325" y="3070225"/>
          <p14:tracePt t="15754" x="6083300" y="3101975"/>
          <p14:tracePt t="15755" x="6027738" y="3133725"/>
          <p14:tracePt t="15757" x="5972175" y="3165475"/>
          <p14:tracePt t="15759" x="5924550" y="3189288"/>
          <p14:tracePt t="15761" x="5861050" y="3221038"/>
          <p14:tracePt t="15764" x="5821363" y="3244850"/>
          <p14:tracePt t="15765" x="5781675" y="3270250"/>
          <p14:tracePt t="15768" x="5740400" y="3294063"/>
          <p14:tracePt t="15769" x="5708650" y="3317875"/>
          <p14:tracePt t="15771" x="5668963" y="3325813"/>
          <p14:tracePt t="15773" x="5645150" y="3349625"/>
          <p14:tracePt t="15775" x="5613400" y="3365500"/>
          <p14:tracePt t="15777" x="5589588" y="3373438"/>
          <p14:tracePt t="15779" x="5573713" y="3389313"/>
          <p14:tracePt t="15782" x="5549900" y="3397250"/>
          <p14:tracePt t="15783" x="5526088" y="3413125"/>
          <p14:tracePt t="15785" x="5510213" y="3421063"/>
          <p14:tracePt t="15787" x="5494338" y="3429000"/>
          <p14:tracePt t="15789" x="5478463" y="3444875"/>
          <p14:tracePt t="15791" x="5462588" y="3444875"/>
          <p14:tracePt t="15793" x="5454650" y="3452813"/>
          <p14:tracePt t="15796" x="5438775" y="3468688"/>
          <p14:tracePt t="15797" x="5422900" y="3468688"/>
          <p14:tracePt t="15799" x="5407025" y="3476625"/>
          <p14:tracePt t="15801" x="5389563" y="3484563"/>
          <p14:tracePt t="15803" x="5373688" y="3492500"/>
          <p14:tracePt t="15805" x="5357813" y="3500438"/>
          <p14:tracePt t="15807" x="5341938" y="3508375"/>
          <p14:tracePt t="15810" x="5334000" y="3524250"/>
          <p14:tracePt t="15811" x="5310188" y="3532188"/>
          <p14:tracePt t="15813" x="5286375" y="3540125"/>
          <p14:tracePt t="15815" x="5270500" y="3556000"/>
          <p14:tracePt t="15817" x="5254625" y="3563938"/>
          <p14:tracePt t="15819" x="5230813" y="3571875"/>
          <p14:tracePt t="15821" x="5199063" y="3587750"/>
          <p14:tracePt t="15823" x="5175250" y="3595688"/>
          <p14:tracePt t="15826" x="5159375" y="3613150"/>
          <p14:tracePt t="15827" x="5127625" y="3621088"/>
          <p14:tracePt t="15829" x="5103813" y="3636963"/>
          <p14:tracePt t="15831" x="5080000" y="3644900"/>
          <p14:tracePt t="15833" x="5056188" y="3660775"/>
          <p14:tracePt t="15835" x="5030788" y="3676650"/>
          <p14:tracePt t="15838" x="5006975" y="3684588"/>
          <p14:tracePt t="15839" x="4983163" y="3700463"/>
          <p14:tracePt t="15842" x="4959350" y="3716338"/>
          <p14:tracePt t="15843" x="4943475" y="3716338"/>
          <p14:tracePt t="15845" x="4919663" y="3732213"/>
          <p14:tracePt t="15847" x="4903788" y="3740150"/>
          <p14:tracePt t="15849" x="4879975" y="3748088"/>
          <p14:tracePt t="15851" x="4864100" y="3756025"/>
          <p14:tracePt t="15853" x="4848225" y="3763963"/>
          <p14:tracePt t="15855" x="4832350" y="3771900"/>
          <p14:tracePt t="15857" x="4816475" y="3779838"/>
          <p14:tracePt t="15859" x="4808538" y="3779838"/>
          <p14:tracePt t="15861" x="4784725" y="3795713"/>
          <p14:tracePt t="15863" x="4768850" y="3803650"/>
          <p14:tracePt t="15865" x="4752975" y="3803650"/>
          <p14:tracePt t="15867" x="4745038" y="3811588"/>
          <p14:tracePt t="15869" x="4721225" y="3819525"/>
          <p14:tracePt t="15871" x="4705350" y="3819525"/>
          <p14:tracePt t="15873" x="4695825" y="3827463"/>
          <p14:tracePt t="15875" x="4679950" y="3835400"/>
          <p14:tracePt t="15877" x="4664075" y="3843338"/>
          <p14:tracePt t="15879" x="4648200" y="3843338"/>
          <p14:tracePt t="15881" x="4632325" y="3851275"/>
          <p14:tracePt t="15883" x="4616450" y="3859213"/>
          <p14:tracePt t="15886" x="4600575" y="3859213"/>
          <p14:tracePt t="15887" x="4584700" y="3867150"/>
          <p14:tracePt t="15894" x="4537075" y="3890963"/>
          <p14:tracePt t="15895" x="4505325" y="3898900"/>
          <p14:tracePt t="15897" x="4489450" y="3906838"/>
          <p14:tracePt t="15900" x="4473575" y="3906838"/>
          <p14:tracePt t="15901" x="4457700" y="3914775"/>
          <p14:tracePt t="15903" x="4433888" y="3922713"/>
          <p14:tracePt t="15905" x="4418013" y="3930650"/>
          <p14:tracePt t="15907" x="4386263" y="3938588"/>
          <p14:tracePt t="15909" x="4370388" y="3948113"/>
          <p14:tracePt t="15911" x="4352925" y="3956050"/>
          <p14:tracePt t="15914" x="4329113" y="3956050"/>
          <p14:tracePt t="15915" x="4321175" y="3963988"/>
          <p14:tracePt t="15917" x="4289425" y="3979863"/>
          <p14:tracePt t="15919" x="4273550" y="3979863"/>
          <p14:tracePt t="15921" x="4257675" y="3987800"/>
          <p14:tracePt t="15923" x="4233863" y="3995738"/>
          <p14:tracePt t="15925" x="4217988" y="4003675"/>
          <p14:tracePt t="15928" x="4202113" y="4003675"/>
          <p14:tracePt t="15929" x="4170363" y="4019550"/>
          <p14:tracePt t="15931" x="4162425" y="4027488"/>
          <p14:tracePt t="15933" x="4138613" y="4027488"/>
          <p14:tracePt t="15935" x="4122738" y="4035425"/>
          <p14:tracePt t="15937" x="4106863" y="4043363"/>
          <p14:tracePt t="15939" x="4083050" y="4051300"/>
          <p14:tracePt t="15942" x="4067175" y="4051300"/>
          <p14:tracePt t="15943" x="4051300" y="4059238"/>
          <p14:tracePt t="15945" x="4035425" y="4067175"/>
          <p14:tracePt t="15947" x="4019550" y="4067175"/>
          <p14:tracePt t="15949" x="3994150" y="4075113"/>
          <p14:tracePt t="15951" x="3978275" y="4083050"/>
          <p14:tracePt t="15953" x="3962400" y="4090988"/>
          <p14:tracePt t="15955" x="3946525" y="4090988"/>
          <p14:tracePt t="15957" x="3930650" y="4098925"/>
          <p14:tracePt t="15959" x="3914775" y="4106863"/>
          <p14:tracePt t="15961" x="3898900" y="4114800"/>
          <p14:tracePt t="15963" x="3875088" y="4114800"/>
          <p14:tracePt t="15965" x="3867150" y="4122738"/>
          <p14:tracePt t="15967" x="3843338" y="4130675"/>
          <p14:tracePt t="15969" x="3827463" y="4130675"/>
          <p14:tracePt t="15971" x="3811588" y="4130675"/>
          <p14:tracePt t="15973" x="3795713" y="4138613"/>
          <p14:tracePt t="15975" x="3779838" y="4138613"/>
          <p14:tracePt t="15977" x="3763963" y="4146550"/>
          <p14:tracePt t="15979" x="3748088" y="4154488"/>
          <p14:tracePt t="15981" x="3740150" y="4154488"/>
          <p14:tracePt t="15983" x="3724275" y="4154488"/>
          <p14:tracePt t="15986" x="3708400" y="4154488"/>
          <p14:tracePt t="15987" x="3700463" y="4154488"/>
          <p14:tracePt t="15990" x="3692525" y="4162425"/>
          <p14:tracePt t="15991" x="3676650" y="4162425"/>
          <p14:tracePt t="15993" x="3660775" y="4162425"/>
          <p14:tracePt t="15995" x="3660775" y="4170363"/>
          <p14:tracePt t="15997" x="3651250" y="4170363"/>
          <p14:tracePt t="15999" x="3635375" y="4170363"/>
          <p14:tracePt t="16001" x="3627438" y="4170363"/>
          <p14:tracePt t="16003" x="3619500" y="4170363"/>
          <p14:tracePt t="16005" x="3603625" y="4170363"/>
          <p14:tracePt t="16007" x="3595688" y="4178300"/>
          <p14:tracePt t="16009" x="3587750" y="4178300"/>
          <p14:tracePt t="16011" x="3571875" y="4186238"/>
          <p14:tracePt t="16014" x="3563938" y="4186238"/>
          <p14:tracePt t="16015" x="3556000" y="4186238"/>
          <p14:tracePt t="16018" x="3540125" y="4186238"/>
          <p14:tracePt t="16019" x="3532188" y="4186238"/>
          <p14:tracePt t="16021" x="3524250" y="4194175"/>
          <p14:tracePt t="16023" x="3508375" y="4194175"/>
          <p14:tracePt t="16025" x="3500438" y="4194175"/>
          <p14:tracePt t="16027" x="3484563" y="4202113"/>
          <p14:tracePt t="16029" x="3476625" y="4202113"/>
          <p14:tracePt t="16032" x="3460750" y="4202113"/>
          <p14:tracePt t="16033" x="3444875" y="4202113"/>
          <p14:tracePt t="16035" x="3436938" y="4202113"/>
          <p14:tracePt t="16037" x="3429000" y="4202113"/>
          <p14:tracePt t="16039" x="3413125" y="4202113"/>
          <p14:tracePt t="16041" x="3405188" y="4202113"/>
          <p14:tracePt t="16043" x="3389313" y="4202113"/>
          <p14:tracePt t="16046" x="3381375" y="4202113"/>
          <p14:tracePt t="16047" x="3373438" y="4202113"/>
          <p14:tracePt t="16049" x="3365500" y="4202113"/>
          <p14:tracePt t="16051" x="3357563" y="4202113"/>
          <p14:tracePt t="16053" x="3349625" y="4202113"/>
          <p14:tracePt t="16055" x="3341688" y="4202113"/>
          <p14:tracePt t="16057" x="3333750" y="4202113"/>
          <p14:tracePt t="16060" x="3325813" y="4202113"/>
          <p14:tracePt t="16063" x="3308350" y="4202113"/>
          <p14:tracePt t="16067" x="3300413" y="4202113"/>
          <p14:tracePt t="16069" x="3292475" y="4202113"/>
          <p14:tracePt t="16071" x="3284538" y="4202113"/>
          <p14:tracePt t="16074" x="3276600" y="4202113"/>
          <p14:tracePt t="16075" x="3260725" y="4202113"/>
          <p14:tracePt t="16079" x="3244850" y="4202113"/>
          <p14:tracePt t="16083" x="3236913" y="4202113"/>
          <p14:tracePt t="16085" x="3221038" y="4202113"/>
          <p14:tracePt t="16089" x="3213100" y="4194175"/>
          <p14:tracePt t="16091" x="3205163" y="4194175"/>
          <p14:tracePt t="16093" x="3197225" y="4194175"/>
          <p14:tracePt t="16095" x="3189288" y="4186238"/>
          <p14:tracePt t="16097" x="3181350" y="4186238"/>
          <p14:tracePt t="16099" x="3173413" y="4186238"/>
          <p14:tracePt t="16101" x="3165475" y="4186238"/>
          <p14:tracePt t="16107" x="3149600" y="4186238"/>
          <p14:tracePt t="16107" x="3149600" y="4178300"/>
          <p14:tracePt t="16109" x="3141663" y="4178300"/>
          <p14:tracePt t="16111" x="3133725" y="4178300"/>
          <p14:tracePt t="16113" x="3125788" y="4178300"/>
          <p14:tracePt t="16115" x="3117850" y="4178300"/>
          <p14:tracePt t="16117" x="3109913" y="4178300"/>
          <p14:tracePt t="16119" x="3101975" y="4178300"/>
          <p14:tracePt t="16122" x="3086100" y="4170363"/>
          <p14:tracePt t="16125" x="3078163" y="4170363"/>
          <p14:tracePt t="16127" x="3062288" y="4170363"/>
          <p14:tracePt t="16129" x="3054350" y="4170363"/>
          <p14:tracePt t="16132" x="3046413" y="4162425"/>
          <p14:tracePt t="16133" x="3030538" y="4162425"/>
          <p14:tracePt t="16136" x="3014663" y="4162425"/>
          <p14:tracePt t="16137" x="3006725" y="4162425"/>
          <p14:tracePt t="16140" x="2990850" y="4154488"/>
          <p14:tracePt t="16141" x="2982913" y="4154488"/>
          <p14:tracePt t="16143" x="2957513" y="4154488"/>
          <p14:tracePt t="16145" x="2949575" y="4154488"/>
          <p14:tracePt t="16147" x="2941638" y="4154488"/>
          <p14:tracePt t="16150" x="2925763" y="4154488"/>
          <p14:tracePt t="16151" x="2909888" y="4154488"/>
          <p14:tracePt t="16153" x="2901950" y="4154488"/>
          <p14:tracePt t="16155" x="2894013" y="4154488"/>
          <p14:tracePt t="16157" x="2878138" y="4154488"/>
          <p14:tracePt t="16160" x="2862263" y="4154488"/>
          <p14:tracePt t="16161" x="2854325" y="4154488"/>
          <p14:tracePt t="16165" x="2838450" y="4154488"/>
          <p14:tracePt t="16168" x="2830513" y="4146550"/>
          <p14:tracePt t="16169" x="2822575" y="4146550"/>
          <p14:tracePt t="16171" x="2806700" y="4146550"/>
          <p14:tracePt t="16173" x="2798763" y="4146550"/>
          <p14:tracePt t="16175" x="2790825" y="4146550"/>
          <p14:tracePt t="16178" x="2782888" y="4146550"/>
          <p14:tracePt t="16179" x="2774950" y="4146550"/>
          <p14:tracePt t="16181" x="2767013" y="4146550"/>
          <p14:tracePt t="16183" x="2759075" y="4146550"/>
          <p14:tracePt t="16185" x="2751138" y="4146550"/>
          <p14:tracePt t="16187" x="2743200" y="4146550"/>
          <p14:tracePt t="16189" x="2735263" y="4146550"/>
          <p14:tracePt t="16192" x="2727325" y="4146550"/>
          <p14:tracePt t="16193" x="2719388" y="4146550"/>
          <p14:tracePt t="16197" x="2711450" y="4146550"/>
          <p14:tracePt t="16199" x="2703513" y="4146550"/>
          <p14:tracePt t="16201" x="2695575" y="4146550"/>
          <p14:tracePt t="16204" x="2687638" y="4146550"/>
          <p14:tracePt t="16207" x="2679700" y="4146550"/>
          <p14:tracePt t="16213" x="2663825" y="4146550"/>
          <p14:tracePt t="16219" x="2655888" y="4146550"/>
          <p14:tracePt t="16223" x="2647950" y="4146550"/>
          <p14:tracePt t="16225" x="2640013" y="4146550"/>
          <p14:tracePt t="16231" x="2632075" y="4146550"/>
          <p14:tracePt t="16236" x="2616200" y="4146550"/>
          <p14:tracePt t="16241" x="2606675" y="4146550"/>
          <p14:tracePt t="16245" x="2598738" y="4146550"/>
          <p14:tracePt t="16251" x="2590800" y="4146550"/>
          <p14:tracePt t="16255" x="2582863" y="4146550"/>
          <p14:tracePt t="16261" x="2574925" y="4146550"/>
          <p14:tracePt t="16269" x="2566988" y="4146550"/>
          <p14:tracePt t="16280" x="2559050" y="4146550"/>
          <p14:tracePt t="16286" x="2551113" y="4146550"/>
          <p14:tracePt t="16293" x="2543175" y="4146550"/>
          <p14:tracePt t="16300" x="2535238" y="4146550"/>
          <p14:tracePt t="16306" x="2527300" y="4146550"/>
          <p14:tracePt t="16307" x="2519363" y="4138613"/>
          <p14:tracePt t="16312" x="2511425" y="4138613"/>
          <p14:tracePt t="16315" x="2503488" y="4138613"/>
          <p14:tracePt t="16317" x="2495550" y="4138613"/>
          <p14:tracePt t="16319" x="2487613" y="4138613"/>
          <p14:tracePt t="16322" x="2479675" y="4138613"/>
          <p14:tracePt t="16326" x="2463800" y="4138613"/>
          <p14:tracePt t="16329" x="2455863" y="4138613"/>
          <p14:tracePt t="16331" x="2439988" y="4130675"/>
          <p14:tracePt t="16333" x="2432050" y="4130675"/>
          <p14:tracePt t="16335" x="2424113" y="4130675"/>
          <p14:tracePt t="16337" x="2408238" y="4130675"/>
          <p14:tracePt t="16339" x="2400300" y="4130675"/>
          <p14:tracePt t="16343" x="2384425" y="4130675"/>
          <p14:tracePt t="16345" x="2368550" y="4130675"/>
          <p14:tracePt t="16347" x="2360613" y="4130675"/>
          <p14:tracePt t="16349" x="2352675" y="4122738"/>
          <p14:tracePt t="16351" x="2336800" y="4122738"/>
          <p14:tracePt t="16353" x="2328863" y="4122738"/>
          <p14:tracePt t="16357" x="2312988" y="4122738"/>
          <p14:tracePt t="16359" x="2305050" y="4122738"/>
          <p14:tracePt t="16361" x="2297113" y="4122738"/>
          <p14:tracePt t="16363" x="2289175" y="4114800"/>
          <p14:tracePt t="16368" x="2281238" y="4114800"/>
          <p14:tracePt t="16372" x="2273300" y="4114800"/>
          <p14:tracePt t="16373" x="2265363" y="4114800"/>
          <p14:tracePt t="16377" x="2255838" y="4114800"/>
          <p14:tracePt t="16386" x="2247900" y="4114800"/>
          <p14:tracePt t="16583" x="2247900" y="4106863"/>
          <p14:tracePt t="16673" x="2247900" y="4098925"/>
          <p14:tracePt t="16678" x="2255838" y="4098925"/>
          <p14:tracePt t="16692" x="2255838" y="4090988"/>
          <p14:tracePt t="16714" x="2265363" y="4090988"/>
          <p14:tracePt t="16717" x="2265363" y="4083050"/>
          <p14:tracePt t="16847" x="2273300" y="4083050"/>
          <p14:tracePt t="16857" x="2273300" y="4075113"/>
          <p14:tracePt t="16894" x="2273300" y="4067175"/>
          <p14:tracePt t="17130" x="2281238" y="4067175"/>
          <p14:tracePt t="17140" x="2281238" y="4059238"/>
          <p14:tracePt t="17181" x="2281238" y="4051300"/>
          <p14:tracePt t="17442" x="2273300" y="4051300"/>
          <p14:tracePt t="17446" x="2265363" y="4051300"/>
          <p14:tracePt t="17451" x="2255838" y="4051300"/>
          <p14:tracePt t="17459" x="2247900" y="4051300"/>
          <p14:tracePt t="17466" x="2239963" y="4051300"/>
          <p14:tracePt t="17467" x="2232025" y="4043363"/>
          <p14:tracePt t="17473" x="2224088" y="4043363"/>
          <p14:tracePt t="17479" x="2216150" y="4043363"/>
          <p14:tracePt t="17488" x="2208213" y="4043363"/>
          <p14:tracePt t="17492" x="2200275" y="4043363"/>
          <p14:tracePt t="17496" x="2192338" y="4043363"/>
          <p14:tracePt t="17501" x="2184400" y="4043363"/>
          <p14:tracePt t="17505" x="2176463" y="4043363"/>
          <p14:tracePt t="17507" x="2168525" y="4043363"/>
          <p14:tracePt t="17509" x="2168525" y="4035425"/>
          <p14:tracePt t="17511" x="2160588" y="4035425"/>
          <p14:tracePt t="17513" x="2152650" y="4035425"/>
          <p14:tracePt t="17518" x="2144713" y="4035425"/>
          <p14:tracePt t="17519" x="2136775" y="4035425"/>
          <p14:tracePt t="17521" x="2128838" y="4035425"/>
          <p14:tracePt t="17525" x="2120900" y="4035425"/>
          <p14:tracePt t="17527" x="2112963" y="4035425"/>
          <p14:tracePt t="17529" x="2105025" y="4035425"/>
          <p14:tracePt t="17533" x="2097088" y="4035425"/>
          <p14:tracePt t="17535" x="2089150" y="4035425"/>
          <p14:tracePt t="17537" x="2081213" y="4035425"/>
          <p14:tracePt t="17539" x="2073275" y="4035425"/>
          <p14:tracePt t="17543" x="2065338" y="4035425"/>
          <p14:tracePt t="17546" x="2057400" y="4035425"/>
          <p14:tracePt t="17547" x="2049463" y="4035425"/>
          <p14:tracePt t="17551" x="2041525" y="4035425"/>
          <p14:tracePt t="17553" x="2033588" y="4035425"/>
          <p14:tracePt t="17555" x="2025650" y="4035425"/>
          <p14:tracePt t="17559" x="2017713" y="4035425"/>
          <p14:tracePt t="17561" x="2001838" y="4035425"/>
          <p14:tracePt t="17563" x="1993900" y="4035425"/>
          <p14:tracePt t="17565" x="1985963" y="4035425"/>
          <p14:tracePt t="17567" x="1978025" y="4035425"/>
          <p14:tracePt t="17569" x="1970088" y="4035425"/>
          <p14:tracePt t="17571" x="1962150" y="4035425"/>
          <p14:tracePt t="17574" x="1946275" y="4035425"/>
          <p14:tracePt t="17575" x="1938338" y="4035425"/>
          <p14:tracePt t="17577" x="1930400" y="4035425"/>
          <p14:tracePt t="17579" x="1912938" y="4035425"/>
          <p14:tracePt t="17581" x="1897063" y="4035425"/>
          <p14:tracePt t="17583" x="1889125" y="4035425"/>
          <p14:tracePt t="17585" x="1881188" y="4035425"/>
          <p14:tracePt t="17587" x="1873250" y="4035425"/>
          <p14:tracePt t="17589" x="1865313" y="4035425"/>
          <p14:tracePt t="17591" x="1857375" y="4035425"/>
          <p14:tracePt t="17594" x="1841500" y="4035425"/>
          <p14:tracePt t="17595" x="1833563" y="4035425"/>
          <p14:tracePt t="17599" x="1817688" y="4035425"/>
          <p14:tracePt t="17601" x="1809750" y="4035425"/>
          <p14:tracePt t="17605" x="1793875" y="4035425"/>
          <p14:tracePt t="17610" x="1785938" y="4027488"/>
          <p14:tracePt t="17611" x="1778000" y="4027488"/>
          <p14:tracePt t="17613" x="1770063" y="4027488"/>
          <p14:tracePt t="17615" x="1762125" y="4027488"/>
          <p14:tracePt t="17619" x="1754188" y="4027488"/>
          <p14:tracePt t="17622" x="1746250" y="4027488"/>
          <p14:tracePt t="17623" x="1738313" y="4027488"/>
          <p14:tracePt t="17627" x="1730375" y="4027488"/>
          <p14:tracePt t="17632" x="1722438" y="4027488"/>
          <p14:tracePt t="17633" x="1714500" y="4027488"/>
          <p14:tracePt t="17639" x="1706563" y="4027488"/>
          <p14:tracePt t="17650" x="1698625" y="4027488"/>
          <p14:tracePt t="17651" x="1698625" y="4019550"/>
          <p14:tracePt t="17676" x="1690688" y="4019550"/>
          <p14:tracePt t="17692" x="1682750" y="4019550"/>
          <p14:tracePt t="17717" x="1682750" y="4011613"/>
          <p14:tracePt t="17720" x="1674813" y="4011613"/>
          <p14:tracePt t="17736" x="1666875" y="4003675"/>
          <p14:tracePt t="17752" x="1666875" y="3995738"/>
          <p14:tracePt t="17756" x="1658938" y="3995738"/>
          <p14:tracePt t="17764" x="1651000" y="3995738"/>
          <p14:tracePt t="17771" x="1643063" y="3995738"/>
          <p14:tracePt t="17784" x="1635125" y="3995738"/>
          <p14:tracePt t="17785" x="1635125" y="3987800"/>
          <p14:tracePt t="17852" x="1627188" y="3987800"/>
          <p14:tracePt t="17860" x="1619250" y="3987800"/>
          <p14:tracePt t="17861" x="1611313" y="3987800"/>
          <p14:tracePt t="17870" x="1603375" y="3987800"/>
          <p14:tracePt t="17872" x="1603375" y="3979863"/>
          <p14:tracePt t="17874" x="1595438" y="3979863"/>
          <p14:tracePt t="17882" x="1587500" y="3979863"/>
          <p14:tracePt t="17888" x="1579563" y="3979863"/>
          <p14:tracePt t="34409" x="1587500" y="3979863"/>
          <p14:tracePt t="34413" x="1595438" y="3979863"/>
          <p14:tracePt t="34417" x="1603375" y="3979863"/>
          <p14:tracePt t="34422" x="1611313" y="3987800"/>
          <p14:tracePt t="34423" x="1619250" y="3987800"/>
          <p14:tracePt t="34429" x="1627188" y="3987800"/>
          <p14:tracePt t="34436" x="1635125" y="3995738"/>
          <p14:tracePt t="34442" x="1643063" y="3995738"/>
          <p14:tracePt t="34446" x="1651000" y="4003675"/>
          <p14:tracePt t="34449" x="1658938" y="4003675"/>
          <p14:tracePt t="34453" x="1666875" y="4003675"/>
          <p14:tracePt t="34457" x="1674813" y="4003675"/>
          <p14:tracePt t="34461" x="1682750" y="4003675"/>
          <p14:tracePt t="34465" x="1690688" y="4011613"/>
          <p14:tracePt t="34471" x="1698625" y="4011613"/>
          <p14:tracePt t="34479" x="1706563" y="4011613"/>
          <p14:tracePt t="34483" x="1714500" y="4011613"/>
          <p14:tracePt t="34485" x="1722438" y="4011613"/>
          <p14:tracePt t="34491" x="1730375" y="4019550"/>
          <p14:tracePt t="34495" x="1738313" y="4019550"/>
          <p14:tracePt t="34502" x="1746250" y="4019550"/>
          <p14:tracePt t="34505" x="1754188" y="4019550"/>
          <p14:tracePt t="34509" x="1762125" y="4019550"/>
          <p14:tracePt t="34513" x="1762125" y="4027488"/>
          <p14:tracePt t="34517" x="1770063" y="4027488"/>
          <p14:tracePt t="34522" x="1778000" y="4027488"/>
          <p14:tracePt t="34523" x="1785938" y="4027488"/>
          <p14:tracePt t="34527" x="1785938" y="4035425"/>
          <p14:tracePt t="34529" x="1793875" y="4035425"/>
          <p14:tracePt t="34540" x="1801813" y="4035425"/>
          <p14:tracePt t="34547" x="1809750" y="4035425"/>
          <p14:tracePt t="34553" x="1817688" y="4035425"/>
          <p14:tracePt t="34564" x="1825625" y="4035425"/>
          <p14:tracePt t="34574" x="1833563" y="4035425"/>
          <p14:tracePt t="34580" x="1833563" y="4043363"/>
          <p14:tracePt t="34585" x="1841500" y="4043363"/>
          <p14:tracePt t="34589" x="1849438" y="4043363"/>
          <p14:tracePt t="34597" x="1857375" y="4043363"/>
          <p14:tracePt t="34602" x="1857375" y="4051300"/>
          <p14:tracePt t="34606" x="1865313" y="4051300"/>
          <p14:tracePt t="34611" x="1873250" y="4051300"/>
          <p14:tracePt t="34615" x="1881188" y="4059238"/>
          <p14:tracePt t="34621" x="1889125" y="4059238"/>
          <p14:tracePt t="34625" x="1897063" y="4059238"/>
          <p14:tracePt t="34629" x="1897063" y="4067175"/>
          <p14:tracePt t="34631" x="1905000" y="4067175"/>
          <p14:tracePt t="34635" x="1912938" y="4075113"/>
          <p14:tracePt t="34637" x="1922463" y="4075113"/>
          <p14:tracePt t="34643" x="1930400" y="4075113"/>
          <p14:tracePt t="34645" x="1930400" y="4083050"/>
          <p14:tracePt t="34648" x="1946275" y="4083050"/>
          <p14:tracePt t="34651" x="1954213" y="4083050"/>
          <p14:tracePt t="34655" x="1970088" y="4090988"/>
          <p14:tracePt t="34659" x="1978025" y="4098925"/>
          <p14:tracePt t="34662" x="1985963" y="4098925"/>
          <p14:tracePt t="34663" x="1993900" y="4098925"/>
          <p14:tracePt t="34665" x="2009775" y="4098925"/>
          <p14:tracePt t="34667" x="2017713" y="4106863"/>
          <p14:tracePt t="34671" x="2033588" y="4114800"/>
          <p14:tracePt t="34673" x="2041525" y="4114800"/>
          <p14:tracePt t="34675" x="2049463" y="4114800"/>
          <p14:tracePt t="34677" x="2065338" y="4114800"/>
          <p14:tracePt t="34679" x="2073275" y="4114800"/>
          <p14:tracePt t="34681" x="2081213" y="4122738"/>
          <p14:tracePt t="34683" x="2089150" y="4122738"/>
          <p14:tracePt t="34685" x="2097088" y="4130675"/>
          <p14:tracePt t="34687" x="2105025" y="4130675"/>
          <p14:tracePt t="34690" x="2120900" y="4130675"/>
          <p14:tracePt t="34691" x="2128838" y="4130675"/>
          <p14:tracePt t="34693" x="2136775" y="4138613"/>
          <p14:tracePt t="34696" x="2144713" y="4138613"/>
          <p14:tracePt t="34697" x="2152650" y="4146550"/>
          <p14:tracePt t="34699" x="2168525" y="4146550"/>
          <p14:tracePt t="34703" x="2176463" y="4146550"/>
          <p14:tracePt t="34705" x="2184400" y="4154488"/>
          <p14:tracePt t="34710" x="2192338" y="4154488"/>
          <p14:tracePt t="34711" x="2200275" y="4154488"/>
          <p14:tracePt t="34713" x="2200275" y="4162425"/>
          <p14:tracePt t="34715" x="2208213" y="4162425"/>
          <p14:tracePt t="34717" x="2216150" y="4162425"/>
          <p14:tracePt t="34719" x="2224088" y="4162425"/>
          <p14:tracePt t="34721" x="2224088" y="4170363"/>
          <p14:tracePt t="34724" x="2232025" y="4170363"/>
          <p14:tracePt t="34727" x="2232025" y="4178300"/>
          <p14:tracePt t="34729" x="2239963" y="4178300"/>
          <p14:tracePt t="34735" x="2247900" y="4178300"/>
          <p14:tracePt t="34738" x="2247900" y="4186238"/>
          <p14:tracePt t="34739" x="2255838" y="4186238"/>
          <p14:tracePt t="34749" x="2265363" y="4186238"/>
          <p14:tracePt t="34752" x="2265363" y="4194175"/>
          <p14:tracePt t="34764" x="2273300" y="4194175"/>
          <p14:tracePt t="34771" x="2273300" y="4202113"/>
          <p14:tracePt t="34778" x="2281238" y="4210050"/>
          <p14:tracePt t="34786" x="2289175" y="4210050"/>
          <p14:tracePt t="34787" x="2297113" y="4217988"/>
          <p14:tracePt t="34791" x="2305050" y="4217988"/>
          <p14:tracePt t="34793" x="2305050" y="4225925"/>
          <p14:tracePt t="34797" x="2320925" y="4233863"/>
          <p14:tracePt t="34799" x="2320925" y="4241800"/>
          <p14:tracePt t="34801" x="2328863" y="4241800"/>
          <p14:tracePt t="34803" x="2328863" y="4249738"/>
          <p14:tracePt t="34805" x="2344738" y="4257675"/>
          <p14:tracePt t="34809" x="2352675" y="4257675"/>
          <p14:tracePt t="34811" x="2360613" y="4265613"/>
          <p14:tracePt t="34813" x="2368550" y="4265613"/>
          <p14:tracePt t="34815" x="2368550" y="4273550"/>
          <p14:tracePt t="34817" x="2376488" y="4273550"/>
          <p14:tracePt t="34819" x="2384425" y="4281488"/>
          <p14:tracePt t="34821" x="2392363" y="4281488"/>
          <p14:tracePt t="34823" x="2400300" y="4291013"/>
          <p14:tracePt t="34825" x="2408238" y="4291013"/>
          <p14:tracePt t="34828" x="2416175" y="4291013"/>
          <p14:tracePt t="34829" x="2416175" y="4298950"/>
          <p14:tracePt t="34831" x="2424113" y="4306888"/>
          <p14:tracePt t="34833" x="2432050" y="4306888"/>
          <p14:tracePt t="34837" x="2439988" y="4314825"/>
          <p14:tracePt t="34842" x="2447925" y="4314825"/>
          <p14:tracePt t="34845" x="2463800" y="4322763"/>
          <p14:tracePt t="34852" x="2471738" y="4322763"/>
          <p14:tracePt t="34856" x="2479675" y="4330700"/>
          <p14:tracePt t="34858" x="2487613" y="4330700"/>
          <p14:tracePt t="34861" x="2487613" y="4338638"/>
          <p14:tracePt t="34863" x="2495550" y="4338638"/>
          <p14:tracePt t="34871" x="2503488" y="4338638"/>
          <p14:tracePt t="34877" x="2503488" y="4346575"/>
          <p14:tracePt t="34886" x="2511425" y="4346575"/>
          <p14:tracePt t="36656" x="2511425" y="4338638"/>
          <p14:tracePt t="36661" x="2511425" y="4330700"/>
          <p14:tracePt t="36675" x="2511425" y="4322763"/>
          <p14:tracePt t="40940" x="2519363" y="4322763"/>
          <p14:tracePt t="42469" x="2519363" y="4314825"/>
          <p14:tracePt t="53392" x="2519363" y="4306888"/>
          <p14:tracePt t="53395" x="2519363" y="4298950"/>
          <p14:tracePt t="53398" x="2527300" y="4298950"/>
          <p14:tracePt t="53402" x="2527300" y="4291013"/>
          <p14:tracePt t="53416" x="2527300" y="4281488"/>
          <p14:tracePt t="53427" x="2535238" y="4281488"/>
          <p14:tracePt t="53434" x="2535238" y="4273550"/>
          <p14:tracePt t="53452" x="2543175" y="4273550"/>
          <p14:tracePt t="53724" x="2551113" y="4273550"/>
          <p14:tracePt t="53732" x="2559050" y="4273550"/>
          <p14:tracePt t="53744" x="2566988" y="4273550"/>
          <p14:tracePt t="53763" x="2574925" y="4273550"/>
          <p14:tracePt t="53770" x="2582863" y="4273550"/>
          <p14:tracePt t="53775" x="2590800" y="4273550"/>
          <p14:tracePt t="53781" x="2590800" y="4281488"/>
          <p14:tracePt t="53787" x="2598738" y="4281488"/>
          <p14:tracePt t="53800" x="2606675" y="4281488"/>
          <p14:tracePt t="53809" x="2616200" y="4281488"/>
          <p14:tracePt t="53811" x="2616200" y="4291013"/>
          <p14:tracePt t="53814" x="2624138" y="4291013"/>
          <p14:tracePt t="53819" x="2632075" y="4291013"/>
          <p14:tracePt t="53822" x="2632075" y="4298950"/>
          <p14:tracePt t="53826" x="2640013" y="4298950"/>
          <p14:tracePt t="53836" x="2647950" y="4298950"/>
          <p14:tracePt t="53846" x="2655888" y="4298950"/>
          <p14:tracePt t="53854" x="2655888" y="4306888"/>
          <p14:tracePt t="53866" x="2663825" y="4306888"/>
          <p14:tracePt t="53870" x="2663825" y="4314825"/>
          <p14:tracePt t="53877" x="2663825" y="4322763"/>
          <p14:tracePt t="53890" x="2663825" y="4330700"/>
          <p14:tracePt t="53895" x="2663825" y="4338638"/>
          <p14:tracePt t="53906" x="2663825" y="4346575"/>
          <p14:tracePt t="53913" x="2671763" y="4354513"/>
          <p14:tracePt t="53926" x="2671763" y="4362450"/>
          <p14:tracePt t="53933" x="2671763" y="4370388"/>
          <p14:tracePt t="53946" x="2671763" y="4378325"/>
          <p14:tracePt t="53966" x="2671763" y="4386263"/>
          <p14:tracePt t="53986" x="2671763" y="4394200"/>
          <p14:tracePt t="54004" x="2671763" y="4402138"/>
          <p14:tracePt t="54195" x="2679700" y="4410075"/>
          <p14:tracePt t="54198" x="2679700" y="4418013"/>
          <p14:tracePt t="54201" x="2679700" y="4425950"/>
          <p14:tracePt t="54203" x="2687638" y="4433888"/>
          <p14:tracePt t="54205" x="2687638" y="4441825"/>
          <p14:tracePt t="54209" x="2687638" y="4449763"/>
          <p14:tracePt t="54211" x="2687638" y="4457700"/>
          <p14:tracePt t="54215" x="2687638" y="4465638"/>
          <p14:tracePt t="54217" x="2695575" y="4473575"/>
          <p14:tracePt t="54219" x="2695575" y="4481513"/>
          <p14:tracePt t="54221" x="2695575" y="4497388"/>
          <p14:tracePt t="54226" x="2695575" y="4505325"/>
          <p14:tracePt t="54227" x="2703513" y="4521200"/>
          <p14:tracePt t="54231" x="2703513" y="4537075"/>
          <p14:tracePt t="54233" x="2711450" y="4545013"/>
          <p14:tracePt t="54235" x="2711450" y="4552950"/>
          <p14:tracePt t="54237" x="2711450" y="4560888"/>
          <p14:tracePt t="54239" x="2719388" y="4576763"/>
          <p14:tracePt t="54242" x="2719388" y="4592638"/>
          <p14:tracePt t="54243" x="2719388" y="4600575"/>
          <p14:tracePt t="54245" x="2719388" y="4608513"/>
          <p14:tracePt t="54247" x="2727325" y="4616450"/>
          <p14:tracePt t="54249" x="2727325" y="4624388"/>
          <p14:tracePt t="54251" x="2727325" y="4633913"/>
          <p14:tracePt t="54253" x="2735263" y="4633913"/>
          <p14:tracePt t="54255" x="2735263" y="4649788"/>
          <p14:tracePt t="54259" x="2735263" y="4657725"/>
          <p14:tracePt t="54261" x="2743200" y="4665663"/>
          <p14:tracePt t="54263" x="2743200" y="4673600"/>
          <p14:tracePt t="54265" x="2751138" y="4673600"/>
          <p14:tracePt t="54267" x="2751138" y="4681538"/>
          <p14:tracePt t="54270" x="2751138" y="4689475"/>
          <p14:tracePt t="54271" x="2751138" y="4697413"/>
          <p14:tracePt t="54275" x="2751138" y="4705350"/>
          <p14:tracePt t="54277" x="2759075" y="4705350"/>
          <p14:tracePt t="54279" x="2759075" y="4713288"/>
          <p14:tracePt t="54284" x="2759075" y="4721225"/>
          <p14:tracePt t="54287" x="2759075" y="4729163"/>
          <p14:tracePt t="54293" x="2759075" y="4737100"/>
          <p14:tracePt t="54301" x="2759075" y="4745038"/>
          <p14:tracePt t="54314" x="2759075" y="4752975"/>
          <p14:tracePt t="54367" x="2751138" y="4752975"/>
          <p14:tracePt t="54419" x="2743200" y="4752975"/>
          <p14:tracePt t="54494" x="2743200" y="4745038"/>
          <p14:tracePt t="54497" x="2743200" y="4737100"/>
          <p14:tracePt t="54503" x="2743200" y="4729163"/>
          <p14:tracePt t="54507" x="2743200" y="4721225"/>
          <p14:tracePt t="54518" x="2743200" y="4713288"/>
          <p14:tracePt t="54542" x="2743200" y="4705350"/>
          <p14:tracePt t="54551" x="2751138" y="4705350"/>
          <p14:tracePt t="54559" x="2751138" y="4697413"/>
          <p14:tracePt t="54570" x="2751138" y="4689475"/>
          <p14:tracePt t="54580" x="2759075" y="4689475"/>
          <p14:tracePt t="56472" x="2759075" y="4681538"/>
          <p14:tracePt t="56488" x="2759075" y="4673600"/>
          <p14:tracePt t="56859" x="2759075" y="4665663"/>
          <p14:tracePt t="56865" x="2759075" y="4657725"/>
          <p14:tracePt t="57197" x="2759075" y="4649788"/>
          <p14:tracePt t="57295" x="2759075" y="4641850"/>
          <p14:tracePt t="68165" x="2759075" y="4633913"/>
          <p14:tracePt t="68178" x="2759075" y="4624388"/>
          <p14:tracePt t="68179" x="2767013" y="4624388"/>
          <p14:tracePt t="68188" x="2767013" y="4616450"/>
          <p14:tracePt t="68189" x="2774950" y="4616450"/>
          <p14:tracePt t="68204" x="2774950" y="4608513"/>
          <p14:tracePt t="69465" x="2782888" y="4608513"/>
          <p14:tracePt t="69499" x="2790825" y="4608513"/>
          <p14:tracePt t="69506" x="2790825" y="4600575"/>
          <p14:tracePt t="69526" x="2790825" y="4592638"/>
          <p14:tracePt t="69572" x="2790825" y="4584700"/>
          <p14:tracePt t="69717" x="2790825" y="4576763"/>
          <p14:tracePt t="69961" x="2790825" y="4568825"/>
          <p14:tracePt t="69973" x="2790825" y="4560888"/>
          <p14:tracePt t="69980" x="2790825" y="4552950"/>
          <p14:tracePt t="69993" x="2790825" y="4545013"/>
          <p14:tracePt t="70088" x="2790825" y="4537075"/>
          <p14:tracePt t="70855" x="2798763" y="4537075"/>
          <p14:tracePt t="70863" x="2798763" y="4529138"/>
          <p14:tracePt t="70868" x="2806700" y="4529138"/>
          <p14:tracePt t="70876" x="2806700" y="4521200"/>
          <p14:tracePt t="72143" x="2806700" y="4513263"/>
          <p14:tracePt t="72154" x="2806700" y="4505325"/>
          <p14:tracePt t="72162" x="2806700" y="4497388"/>
          <p14:tracePt t="73229" x="2798763" y="4497388"/>
          <p14:tracePt t="73296" x="2798763" y="4505325"/>
          <p14:tracePt t="74267" x="2798763" y="4497388"/>
          <p14:tracePt t="74293" x="2806700" y="4497388"/>
          <p14:tracePt t="74297" x="2806700" y="4489450"/>
          <p14:tracePt t="74314" x="2806700" y="4481513"/>
          <p14:tracePt t="74316" x="2814638" y="4481513"/>
          <p14:tracePt t="74742" x="2814638" y="4473575"/>
          <p14:tracePt t="74766" x="2822575" y="4473575"/>
          <p14:tracePt t="78288" x="2830513" y="4473575"/>
          <p14:tracePt t="78290" x="2830513" y="4465638"/>
          <p14:tracePt t="78299" x="2838450" y="4465638"/>
          <p14:tracePt t="78305" x="2846388" y="4465638"/>
          <p14:tracePt t="78307" x="2846388" y="4457700"/>
          <p14:tracePt t="78346" x="2854325" y="4457700"/>
          <p14:tracePt t="78418" x="2862263" y="4457700"/>
          <p14:tracePt t="78587" x="2862263" y="4449763"/>
          <p14:tracePt t="78598" x="2870200" y="4449763"/>
          <p14:tracePt t="78608" x="2870200" y="4441825"/>
          <p14:tracePt t="78614" x="2878138" y="4441825"/>
          <p14:tracePt t="78621" x="2878138" y="4433888"/>
          <p14:tracePt t="78625" x="2878138" y="4425950"/>
          <p14:tracePt t="78628" x="2886075" y="4425950"/>
          <p14:tracePt t="78631" x="2886075" y="4418013"/>
          <p14:tracePt t="78635" x="2894013" y="4418013"/>
          <p14:tracePt t="78637" x="2894013" y="4410075"/>
          <p14:tracePt t="78642" x="2901950" y="4402138"/>
          <p14:tracePt t="78643" x="2909888" y="4394200"/>
          <p14:tracePt t="78649" x="2917825" y="4386263"/>
          <p14:tracePt t="78653" x="2925763" y="4378325"/>
          <p14:tracePt t="78657" x="2933700" y="4370388"/>
          <p14:tracePt t="78659" x="2941638" y="4362450"/>
          <p14:tracePt t="78663" x="2949575" y="4354513"/>
          <p14:tracePt t="78665" x="2949575" y="4346575"/>
          <p14:tracePt t="78667" x="2957513" y="4346575"/>
          <p14:tracePt t="78670" x="2957513" y="4338638"/>
          <p14:tracePt t="78671" x="2967038" y="4330700"/>
          <p14:tracePt t="78673" x="2974975" y="4322763"/>
          <p14:tracePt t="78675" x="2982913" y="4314825"/>
          <p14:tracePt t="78677" x="2990850" y="4306888"/>
          <p14:tracePt t="78679" x="2998788" y="4298950"/>
          <p14:tracePt t="78681" x="3006725" y="4291013"/>
          <p14:tracePt t="78683" x="3014663" y="4281488"/>
          <p14:tracePt t="78685" x="3022600" y="4281488"/>
          <p14:tracePt t="78687" x="3022600" y="4273550"/>
          <p14:tracePt t="78689" x="3038475" y="4265613"/>
          <p14:tracePt t="78691" x="3046413" y="4257675"/>
          <p14:tracePt t="78693" x="3054350" y="4257675"/>
          <p14:tracePt t="78695" x="3054350" y="4241800"/>
          <p14:tracePt t="78698" x="3062288" y="4241800"/>
          <p14:tracePt t="78699" x="3070225" y="4241800"/>
          <p14:tracePt t="78701" x="3078163" y="4233863"/>
          <p14:tracePt t="78703" x="3086100" y="4233863"/>
          <p14:tracePt t="78705" x="3086100" y="4225925"/>
          <p14:tracePt t="78707" x="3101975" y="4217988"/>
          <p14:tracePt t="78711" x="3117850" y="4217988"/>
          <p14:tracePt t="78713" x="3117850" y="4210050"/>
          <p14:tracePt t="78715" x="3125788" y="4210050"/>
          <p14:tracePt t="78717" x="3133725" y="4210050"/>
          <p14:tracePt t="78719" x="3133725" y="4202113"/>
          <p14:tracePt t="78721" x="3141663" y="4194175"/>
          <p14:tracePt t="78723" x="3149600" y="4194175"/>
          <p14:tracePt t="78727" x="3157538" y="4194175"/>
          <p14:tracePt t="78729" x="3165475" y="4194175"/>
          <p14:tracePt t="78732" x="3173413" y="4186238"/>
          <p14:tracePt t="78735" x="3181350" y="4186238"/>
          <p14:tracePt t="78739" x="3189288" y="4186238"/>
          <p14:tracePt t="78743" x="3197225" y="4186238"/>
          <p14:tracePt t="78749" x="3205163" y="4186238"/>
          <p14:tracePt t="78751" x="3213100" y="4186238"/>
          <p14:tracePt t="78753" x="3213100" y="4178300"/>
          <p14:tracePt t="78760" x="3221038" y="4178300"/>
          <p14:tracePt t="78765" x="3228975" y="4178300"/>
          <p14:tracePt t="78773" x="3236913" y="4178300"/>
          <p14:tracePt t="78777" x="3244850" y="4178300"/>
          <p14:tracePt t="78783" x="3252788" y="4178300"/>
          <p14:tracePt t="78791" x="3260725" y="4178300"/>
          <p14:tracePt t="78795" x="3268663" y="4178300"/>
          <p14:tracePt t="78800" x="3276600" y="4178300"/>
          <p14:tracePt t="78805" x="3284538" y="4178300"/>
          <p14:tracePt t="78807" x="3284538" y="4170363"/>
          <p14:tracePt t="78813" x="3292475" y="4170363"/>
          <p14:tracePt t="78830" x="3300413" y="4170363"/>
          <p14:tracePt t="78922" x="3308350" y="4170363"/>
          <p14:tracePt t="79483" x="3317875" y="4170363"/>
          <p14:tracePt t="79494" x="3325813" y="4170363"/>
          <p14:tracePt t="79499" x="3333750" y="4170363"/>
          <p14:tracePt t="79501" x="3341688" y="4170363"/>
          <p14:tracePt t="79505" x="3349625" y="4170363"/>
          <p14:tracePt t="79511" x="3357563" y="4170363"/>
          <p14:tracePt t="79515" x="3365500" y="4170363"/>
          <p14:tracePt t="79517" x="3373438" y="4170363"/>
          <p14:tracePt t="79521" x="3381375" y="4170363"/>
          <p14:tracePt t="79525" x="3389313" y="4170363"/>
          <p14:tracePt t="79529" x="3397250" y="4170363"/>
          <p14:tracePt t="79531" x="3405188" y="4170363"/>
          <p14:tracePt t="79535" x="3413125" y="4170363"/>
          <p14:tracePt t="79539" x="3421063" y="4170363"/>
          <p14:tracePt t="79541" x="3429000" y="4170363"/>
          <p14:tracePt t="79543" x="3436938" y="4170363"/>
          <p14:tracePt t="79549" x="3444875" y="4170363"/>
          <p14:tracePt t="79552" x="3452813" y="4170363"/>
          <p14:tracePt t="79556" x="3460750" y="4170363"/>
          <p14:tracePt t="79557" x="3468688" y="4170363"/>
          <p14:tracePt t="79561" x="3476625" y="4170363"/>
          <p14:tracePt t="79567" x="3484563" y="4170363"/>
          <p14:tracePt t="79572" x="3492500" y="4170363"/>
          <p14:tracePt t="79575" x="3500438" y="4170363"/>
          <p14:tracePt t="79579" x="3508375" y="4170363"/>
          <p14:tracePt t="79583" x="3516313" y="4170363"/>
          <p14:tracePt t="79587" x="3524250" y="4170363"/>
          <p14:tracePt t="79589" x="3532188" y="4170363"/>
          <p14:tracePt t="79593" x="3540125" y="4170363"/>
          <p14:tracePt t="79597" x="3548063" y="4170363"/>
          <p14:tracePt t="79602" x="3556000" y="4170363"/>
          <p14:tracePt t="79603" x="3563938" y="4170363"/>
          <p14:tracePt t="79607" x="3571875" y="4170363"/>
          <p14:tracePt t="79609" x="3579813" y="4170363"/>
          <p14:tracePt t="79611" x="3587750" y="4170363"/>
          <p14:tracePt t="79614" x="3595688" y="4170363"/>
          <p14:tracePt t="79617" x="3611563" y="4178300"/>
          <p14:tracePt t="79619" x="3619500" y="4178300"/>
          <p14:tracePt t="79623" x="3635375" y="4178300"/>
          <p14:tracePt t="79625" x="3643313" y="4178300"/>
          <p14:tracePt t="79628" x="3643313" y="4186238"/>
          <p14:tracePt t="79629" x="3660775" y="4186238"/>
          <p14:tracePt t="79631" x="3660775" y="4194175"/>
          <p14:tracePt t="79633" x="3668713" y="4194175"/>
          <p14:tracePt t="79635" x="3676650" y="4194175"/>
          <p14:tracePt t="79637" x="3684588" y="4194175"/>
          <p14:tracePt t="79639" x="3692525" y="4202113"/>
          <p14:tracePt t="79643" x="3708400" y="4202113"/>
          <p14:tracePt t="79647" x="3716338" y="4202113"/>
          <p14:tracePt t="79649" x="3724275" y="4210050"/>
          <p14:tracePt t="79651" x="3732213" y="4210050"/>
          <p14:tracePt t="79653" x="3740150" y="4210050"/>
          <p14:tracePt t="79657" x="3748088" y="4217988"/>
          <p14:tracePt t="79661" x="3756025" y="4225925"/>
          <p14:tracePt t="79663" x="3763963" y="4225925"/>
          <p14:tracePt t="79665" x="3771900" y="4225925"/>
          <p14:tracePt t="79669" x="3779838" y="4225925"/>
          <p14:tracePt t="79671" x="3787775" y="4233863"/>
          <p14:tracePt t="79675" x="3795713" y="4233863"/>
          <p14:tracePt t="79679" x="3795713" y="4241800"/>
          <p14:tracePt t="79681" x="3803650" y="4241800"/>
          <p14:tracePt t="79688" x="3811588" y="4241800"/>
          <p14:tracePt t="79690" x="3811588" y="4249738"/>
          <p14:tracePt t="79694" x="3811588" y="4257675"/>
          <p14:tracePt t="79697" x="3819525" y="4257675"/>
          <p14:tracePt t="79701" x="3827463" y="4265613"/>
          <p14:tracePt t="79710" x="3827463" y="4273550"/>
          <p14:tracePt t="79718" x="3827463" y="4281488"/>
          <p14:tracePt t="79721" x="3827463" y="4291013"/>
          <p14:tracePt t="79723" x="3835400" y="4291013"/>
          <p14:tracePt t="79727" x="3835400" y="4298950"/>
          <p14:tracePt t="79733" x="3835400" y="4306888"/>
          <p14:tracePt t="79739" x="3835400" y="4314825"/>
          <p14:tracePt t="79741" x="3835400" y="4322763"/>
          <p14:tracePt t="79747" x="3835400" y="4330700"/>
          <p14:tracePt t="79753" x="3835400" y="4338638"/>
          <p14:tracePt t="79755" x="3827463" y="4338638"/>
          <p14:tracePt t="79757" x="3819525" y="4346575"/>
          <p14:tracePt t="79761" x="3811588" y="4354513"/>
          <p14:tracePt t="79765" x="3803650" y="4362450"/>
          <p14:tracePt t="79767" x="3795713" y="4362450"/>
          <p14:tracePt t="79769" x="3787775" y="4370388"/>
          <p14:tracePt t="79771" x="3779838" y="4370388"/>
          <p14:tracePt t="79773" x="3779838" y="4378325"/>
          <p14:tracePt t="79775" x="3763963" y="4386263"/>
          <p14:tracePt t="79779" x="3756025" y="4394200"/>
          <p14:tracePt t="79781" x="3740150" y="4394200"/>
          <p14:tracePt t="79783" x="3732213" y="4402138"/>
          <p14:tracePt t="79785" x="3724275" y="4402138"/>
          <p14:tracePt t="79787" x="3716338" y="4410075"/>
          <p14:tracePt t="79789" x="3708400" y="4410075"/>
          <p14:tracePt t="79791" x="3700463" y="4410075"/>
          <p14:tracePt t="79793" x="3684588" y="4418013"/>
          <p14:tracePt t="79795" x="3676650" y="4425950"/>
          <p14:tracePt t="79797" x="3668713" y="4425950"/>
          <p14:tracePt t="79799" x="3660775" y="4425950"/>
          <p14:tracePt t="79801" x="3651250" y="4433888"/>
          <p14:tracePt t="79803" x="3635375" y="4441825"/>
          <p14:tracePt t="79807" x="3619500" y="4449763"/>
          <p14:tracePt t="79809" x="3611563" y="4457700"/>
          <p14:tracePt t="79811" x="3603625" y="4457700"/>
          <p14:tracePt t="79813" x="3587750" y="4457700"/>
          <p14:tracePt t="79815" x="3579813" y="4465638"/>
          <p14:tracePt t="79817" x="3571875" y="4473575"/>
          <p14:tracePt t="79819" x="3556000" y="4473575"/>
          <p14:tracePt t="79822" x="3540125" y="4473575"/>
          <p14:tracePt t="79823" x="3532188" y="4473575"/>
          <p14:tracePt t="79825" x="3524250" y="4481513"/>
          <p14:tracePt t="79827" x="3508375" y="4489450"/>
          <p14:tracePt t="79829" x="3500438" y="4489450"/>
          <p14:tracePt t="79831" x="3484563" y="4489450"/>
          <p14:tracePt t="79833" x="3468688" y="4489450"/>
          <p14:tracePt t="79836" x="3444875" y="4497388"/>
          <p14:tracePt t="79837" x="3436938" y="4505325"/>
          <p14:tracePt t="79839" x="3421063" y="4505325"/>
          <p14:tracePt t="79841" x="3405188" y="4513263"/>
          <p14:tracePt t="79843" x="3389313" y="4513263"/>
          <p14:tracePt t="79845" x="3373438" y="4513263"/>
          <p14:tracePt t="79847" x="3357563" y="4513263"/>
          <p14:tracePt t="79850" x="3341688" y="4513263"/>
          <p14:tracePt t="79851" x="3325813" y="4513263"/>
          <p14:tracePt t="79853" x="3308350" y="4521200"/>
          <p14:tracePt t="79855" x="3292475" y="4521200"/>
          <p14:tracePt t="79857" x="3268663" y="4521200"/>
          <p14:tracePt t="79859" x="3260725" y="4521200"/>
          <p14:tracePt t="79861" x="3244850" y="4521200"/>
          <p14:tracePt t="79864" x="3228975" y="4521200"/>
          <p14:tracePt t="79865" x="3213100" y="4529138"/>
          <p14:tracePt t="79867" x="3189288" y="4529138"/>
          <p14:tracePt t="79869" x="3173413" y="4529138"/>
          <p14:tracePt t="79871" x="3157538" y="4529138"/>
          <p14:tracePt t="79873" x="3141663" y="4529138"/>
          <p14:tracePt t="79875" x="3125788" y="4529138"/>
          <p14:tracePt t="79877" x="3109913" y="4529138"/>
          <p14:tracePt t="79879" x="3094038" y="4529138"/>
          <p14:tracePt t="79881" x="3070225" y="4529138"/>
          <p14:tracePt t="79883" x="3062288" y="4529138"/>
          <p14:tracePt t="79885" x="3038475" y="4529138"/>
          <p14:tracePt t="79887" x="3022600" y="4529138"/>
          <p14:tracePt t="79889" x="3006725" y="4529138"/>
          <p14:tracePt t="79892" x="2990850" y="4529138"/>
          <p14:tracePt t="79893" x="2974975" y="4529138"/>
          <p14:tracePt t="79895" x="2949575" y="4529138"/>
          <p14:tracePt t="79897" x="2925763" y="4529138"/>
          <p14:tracePt t="79899" x="2901950" y="4529138"/>
          <p14:tracePt t="79901" x="2886075" y="4529138"/>
          <p14:tracePt t="79903" x="2862263" y="4521200"/>
          <p14:tracePt t="79905" x="2846388" y="4521200"/>
          <p14:tracePt t="79907" x="2822575" y="4513263"/>
          <p14:tracePt t="79909" x="2806700" y="4513263"/>
          <p14:tracePt t="79913" x="2782888" y="4513263"/>
          <p14:tracePt t="79913" x="2759075" y="4513263"/>
          <p14:tracePt t="79915" x="2735263" y="4513263"/>
          <p14:tracePt t="79917" x="2711450" y="4505325"/>
          <p14:tracePt t="79919" x="2695575" y="4505325"/>
          <p14:tracePt t="79921" x="2671763" y="4497388"/>
          <p14:tracePt t="79923" x="2647950" y="4489450"/>
          <p14:tracePt t="79925" x="2624138" y="4489450"/>
          <p14:tracePt t="79927" x="2598738" y="4489450"/>
          <p14:tracePt t="79929" x="2574925" y="4481513"/>
          <p14:tracePt t="79931" x="2559050" y="4473575"/>
          <p14:tracePt t="79933" x="2535238" y="4465638"/>
          <p14:tracePt t="79935" x="2519363" y="4465638"/>
          <p14:tracePt t="79937" x="2495550" y="4457700"/>
          <p14:tracePt t="79939" x="2479675" y="4449763"/>
          <p14:tracePt t="79941" x="2455863" y="4441825"/>
          <p14:tracePt t="79943" x="2432050" y="4433888"/>
          <p14:tracePt t="79945" x="2416175" y="4433888"/>
          <p14:tracePt t="79947" x="2400300" y="4425950"/>
          <p14:tracePt t="79949" x="2392363" y="4418013"/>
          <p14:tracePt t="79951" x="2368550" y="4418013"/>
          <p14:tracePt t="79954" x="2352675" y="4410075"/>
          <p14:tracePt t="79955" x="2336800" y="4402138"/>
          <p14:tracePt t="79957" x="2328863" y="4394200"/>
          <p14:tracePt t="79959" x="2312988" y="4386263"/>
          <p14:tracePt t="79961" x="2297113" y="4378325"/>
          <p14:tracePt t="79963" x="2289175" y="4370388"/>
          <p14:tracePt t="79965" x="2273300" y="4362450"/>
          <p14:tracePt t="79968" x="2265363" y="4362450"/>
          <p14:tracePt t="79969" x="2247900" y="4346575"/>
          <p14:tracePt t="79971" x="2239963" y="4338638"/>
          <p14:tracePt t="79973" x="2224088" y="4330700"/>
          <p14:tracePt t="79975" x="2208213" y="4322763"/>
          <p14:tracePt t="79977" x="2200275" y="4306888"/>
          <p14:tracePt t="79979" x="2192338" y="4298950"/>
          <p14:tracePt t="79982" x="2168525" y="4281488"/>
          <p14:tracePt t="79983" x="2160588" y="4273550"/>
          <p14:tracePt t="79985" x="2144713" y="4257675"/>
          <p14:tracePt t="79987" x="2128838" y="4233863"/>
          <p14:tracePt t="79989" x="2120900" y="4225925"/>
          <p14:tracePt t="79991" x="2105025" y="4202113"/>
          <p14:tracePt t="79993" x="2089150" y="4178300"/>
          <p14:tracePt t="79996" x="2073275" y="4154488"/>
          <p14:tracePt t="79997" x="2057400" y="4130675"/>
          <p14:tracePt t="79999" x="2041525" y="4098925"/>
          <p14:tracePt t="80001" x="2025650" y="4075113"/>
          <p14:tracePt t="80003" x="2001838" y="4035425"/>
          <p14:tracePt t="80005" x="1993900" y="4011613"/>
          <p14:tracePt t="80007" x="1970088" y="3971925"/>
          <p14:tracePt t="80009" x="1954213" y="3938588"/>
          <p14:tracePt t="80011" x="1930400" y="3898900"/>
          <p14:tracePt t="80013" x="1912938" y="3867150"/>
          <p14:tracePt t="80015" x="1897063" y="3835400"/>
          <p14:tracePt t="80017" x="1881188" y="3803650"/>
          <p14:tracePt t="80019" x="1865313" y="3763963"/>
          <p14:tracePt t="80021" x="1849438" y="3740150"/>
          <p14:tracePt t="80023" x="1833563" y="3700463"/>
          <p14:tracePt t="80025" x="1817688" y="3668713"/>
          <p14:tracePt t="80027" x="1801813" y="3636963"/>
          <p14:tracePt t="80029" x="1785938" y="3605213"/>
          <p14:tracePt t="80031" x="1778000" y="3579813"/>
          <p14:tracePt t="80033" x="1762125" y="3548063"/>
          <p14:tracePt t="80035" x="1746250" y="3516313"/>
          <p14:tracePt t="80038" x="1738313" y="3484563"/>
          <p14:tracePt t="80039" x="1722438" y="3452813"/>
          <p14:tracePt t="80041" x="1714500" y="3429000"/>
          <p14:tracePt t="80043" x="1698625" y="3389313"/>
          <p14:tracePt t="80045" x="1698625" y="3365500"/>
          <p14:tracePt t="80047" x="1682750" y="3333750"/>
          <p14:tracePt t="80049" x="1674813" y="3309938"/>
          <p14:tracePt t="80051" x="1666875" y="3270250"/>
          <p14:tracePt t="80053" x="1658938" y="3236913"/>
          <p14:tracePt t="80055" x="1651000" y="3213100"/>
          <p14:tracePt t="80058" x="1643063" y="3165475"/>
          <p14:tracePt t="80059" x="1643063" y="3133725"/>
          <p14:tracePt t="80061" x="1635125" y="3101975"/>
          <p14:tracePt t="80063" x="1635125" y="3054350"/>
          <p14:tracePt t="80066" x="1627188" y="3022600"/>
          <p14:tracePt t="80067" x="1627188" y="2974975"/>
          <p14:tracePt t="80069" x="1627188" y="2943225"/>
          <p14:tracePt t="80072" x="1627188" y="2901950"/>
          <p14:tracePt t="80073" x="1627188" y="2854325"/>
          <p14:tracePt t="80075" x="1627188" y="2822575"/>
          <p14:tracePt t="80077" x="1627188" y="2782888"/>
          <p14:tracePt t="80079" x="1627188" y="2735263"/>
          <p14:tracePt t="80081" x="1627188" y="2695575"/>
          <p14:tracePt t="80083" x="1635125" y="2647950"/>
          <p14:tracePt t="80086" x="1643063" y="2616200"/>
          <p14:tracePt t="80087" x="1651000" y="2566988"/>
          <p14:tracePt t="80089" x="1658938" y="2527300"/>
          <p14:tracePt t="80091" x="1658938" y="2487613"/>
          <p14:tracePt t="80093" x="1666875" y="2455863"/>
          <p14:tracePt t="80095" x="1682750" y="2408238"/>
          <p14:tracePt t="80098" x="1690688" y="2376488"/>
          <p14:tracePt t="80100" x="1698625" y="2328863"/>
          <p14:tracePt t="80101" x="1706563" y="2305050"/>
          <p14:tracePt t="80103" x="1714500" y="2273300"/>
          <p14:tracePt t="80105" x="1714500" y="2233613"/>
          <p14:tracePt t="80108" x="1722438" y="2200275"/>
          <p14:tracePt t="80109" x="1730375" y="2168525"/>
          <p14:tracePt t="80111" x="1738313" y="2128838"/>
          <p14:tracePt t="80114" x="1746250" y="2097088"/>
          <p14:tracePt t="80115" x="1754188" y="2073275"/>
          <p14:tracePt t="80117" x="1770063" y="2041525"/>
          <p14:tracePt t="80119" x="1770063" y="2009775"/>
          <p14:tracePt t="80121" x="1778000" y="1970088"/>
          <p14:tracePt t="80123" x="1785938" y="1946275"/>
          <p14:tracePt t="80125" x="1801813" y="1914525"/>
          <p14:tracePt t="80128" x="1801813" y="1890713"/>
          <p14:tracePt t="80129" x="1817688" y="1865313"/>
          <p14:tracePt t="80131" x="1825625" y="1833563"/>
          <p14:tracePt t="80133" x="1841500" y="1801813"/>
          <p14:tracePt t="80135" x="1849438" y="1778000"/>
          <p14:tracePt t="80137" x="1865313" y="1754188"/>
          <p14:tracePt t="80139" x="1881188" y="1730375"/>
          <p14:tracePt t="80141" x="1889125" y="1706563"/>
          <p14:tracePt t="80143" x="1905000" y="1674813"/>
          <p14:tracePt t="80145" x="1912938" y="1658938"/>
          <p14:tracePt t="80147" x="1930400" y="1635125"/>
          <p14:tracePt t="80149" x="1938338" y="1611313"/>
          <p14:tracePt t="80151" x="1954213" y="1587500"/>
          <p14:tracePt t="80153" x="1978025" y="1563688"/>
          <p14:tracePt t="80155" x="1985963" y="1538288"/>
          <p14:tracePt t="80157" x="2001838" y="1522413"/>
          <p14:tracePt t="80159" x="2017713" y="1498600"/>
          <p14:tracePt t="80161" x="2033588" y="1482725"/>
          <p14:tracePt t="80163" x="2049463" y="1458913"/>
          <p14:tracePt t="80165" x="2065338" y="1435100"/>
          <p14:tracePt t="80167" x="2089150" y="1419225"/>
          <p14:tracePt t="80169" x="2105025" y="1387475"/>
          <p14:tracePt t="80171" x="2120900" y="1371600"/>
          <p14:tracePt t="80173" x="2144713" y="1355725"/>
          <p14:tracePt t="80175" x="2160588" y="1331913"/>
          <p14:tracePt t="80177" x="2184400" y="1308100"/>
          <p14:tracePt t="80179" x="2200275" y="1276350"/>
          <p14:tracePt t="80181" x="2232025" y="1260475"/>
          <p14:tracePt t="80183" x="2247900" y="1236663"/>
          <p14:tracePt t="80185" x="2281238" y="1220788"/>
          <p14:tracePt t="80187" x="2305050" y="1195388"/>
          <p14:tracePt t="80190" x="2328863" y="1171575"/>
          <p14:tracePt t="80191" x="2352675" y="1147763"/>
          <p14:tracePt t="80193" x="2384425" y="1123950"/>
          <p14:tracePt t="80195" x="2408238" y="1100138"/>
          <p14:tracePt t="80197" x="2439988" y="1076325"/>
          <p14:tracePt t="80199" x="2463800" y="1060450"/>
          <p14:tracePt t="80201" x="2487613" y="1028700"/>
          <p14:tracePt t="80204" x="2527300" y="1004888"/>
          <p14:tracePt t="80205" x="2551113" y="989013"/>
          <p14:tracePt t="80207" x="2590800" y="965200"/>
          <p14:tracePt t="80209" x="2606675" y="949325"/>
          <p14:tracePt t="80211" x="2647950" y="925513"/>
          <p14:tracePt t="80213" x="2671763" y="909638"/>
          <p14:tracePt t="80215" x="2703513" y="893763"/>
          <p14:tracePt t="80218" x="2727325" y="869950"/>
          <p14:tracePt t="80219" x="2751138" y="844550"/>
          <p14:tracePt t="80221" x="2790825" y="836613"/>
          <p14:tracePt t="80223" x="2814638" y="820738"/>
          <p14:tracePt t="80225" x="2838450" y="804863"/>
          <p14:tracePt t="80227" x="2862263" y="788988"/>
          <p14:tracePt t="80229" x="2894013" y="773113"/>
          <p14:tracePt t="80232" x="2917825" y="765175"/>
          <p14:tracePt t="80233" x="2941638" y="749300"/>
          <p14:tracePt t="80235" x="2967038" y="733425"/>
          <p14:tracePt t="80237" x="2990850" y="725488"/>
          <p14:tracePt t="80239" x="3022600" y="709613"/>
          <p14:tracePt t="80241" x="3046413" y="701675"/>
          <p14:tracePt t="80243" x="3062288" y="693738"/>
          <p14:tracePt t="80246" x="3086100" y="685800"/>
          <p14:tracePt t="80247" x="3109913" y="669925"/>
          <p14:tracePt t="80249" x="3133725" y="669925"/>
          <p14:tracePt t="80251" x="3157538" y="654050"/>
          <p14:tracePt t="80253" x="3181350" y="646113"/>
          <p14:tracePt t="80255" x="3205163" y="638175"/>
          <p14:tracePt t="80257" x="3221038" y="630238"/>
          <p14:tracePt t="80259" x="3244850" y="622300"/>
          <p14:tracePt t="80261" x="3268663" y="614363"/>
          <p14:tracePt t="80263" x="3292475" y="606425"/>
          <p14:tracePt t="80265" x="3308350" y="598488"/>
          <p14:tracePt t="80267" x="3333750" y="590550"/>
          <p14:tracePt t="80269" x="3349625" y="582613"/>
          <p14:tracePt t="80271" x="3373438" y="574675"/>
          <p14:tracePt t="80273" x="3397250" y="566738"/>
          <p14:tracePt t="80275" x="3413125" y="566738"/>
          <p14:tracePt t="80277" x="3429000" y="558800"/>
          <p14:tracePt t="80279" x="3444875" y="550863"/>
          <p14:tracePt t="80281" x="3460750" y="542925"/>
          <p14:tracePt t="80283" x="3484563" y="542925"/>
          <p14:tracePt t="80285" x="3508375" y="534988"/>
          <p14:tracePt t="80287" x="3524250" y="534988"/>
          <p14:tracePt t="80289" x="3540125" y="527050"/>
          <p14:tracePt t="80291" x="3556000" y="519113"/>
          <p14:tracePt t="80293" x="3571875" y="519113"/>
          <p14:tracePt t="80295" x="3587750" y="519113"/>
          <p14:tracePt t="80297" x="3611563" y="519113"/>
          <p14:tracePt t="80299" x="3627438" y="519113"/>
          <p14:tracePt t="80302" x="3643313" y="509588"/>
          <p14:tracePt t="80303" x="3651250" y="509588"/>
          <p14:tracePt t="80305" x="3668713" y="509588"/>
          <p14:tracePt t="80307" x="3692525" y="501650"/>
          <p14:tracePt t="80309" x="3708400" y="501650"/>
          <p14:tracePt t="80311" x="3724275" y="501650"/>
          <p14:tracePt t="80313" x="3732213" y="501650"/>
          <p14:tracePt t="80315" x="3748088" y="501650"/>
          <p14:tracePt t="80317" x="3763963" y="501650"/>
          <p14:tracePt t="80319" x="3787775" y="501650"/>
          <p14:tracePt t="80322" x="3803650" y="493713"/>
          <p14:tracePt t="80323" x="3819525" y="493713"/>
          <p14:tracePt t="80325" x="3827463" y="493713"/>
          <p14:tracePt t="80327" x="3851275" y="493713"/>
          <p14:tracePt t="80329" x="3867150" y="493713"/>
          <p14:tracePt t="80331" x="3883025" y="493713"/>
          <p14:tracePt t="80333" x="3906838" y="493713"/>
          <p14:tracePt t="80336" x="3922713" y="493713"/>
          <p14:tracePt t="80337" x="3946525" y="493713"/>
          <p14:tracePt t="80339" x="3962400" y="493713"/>
          <p14:tracePt t="80341" x="3978275" y="493713"/>
          <p14:tracePt t="80343" x="4002088" y="493713"/>
          <p14:tracePt t="80345" x="4019550" y="501650"/>
          <p14:tracePt t="80347" x="4043363" y="501650"/>
          <p14:tracePt t="80350" x="4067175" y="501650"/>
          <p14:tracePt t="80351" x="4083050" y="509588"/>
          <p14:tracePt t="80353" x="4106863" y="509588"/>
          <p14:tracePt t="80355" x="4130675" y="509588"/>
          <p14:tracePt t="80357" x="4162425" y="519113"/>
          <p14:tracePt t="80359" x="4178300" y="519113"/>
          <p14:tracePt t="80361" x="4202113" y="527050"/>
          <p14:tracePt t="80363" x="4225925" y="534988"/>
          <p14:tracePt t="80365" x="4249738" y="542925"/>
          <p14:tracePt t="80367" x="4273550" y="542925"/>
          <p14:tracePt t="80369" x="4297363" y="550863"/>
          <p14:tracePt t="80371" x="4321175" y="558800"/>
          <p14:tracePt t="80373" x="4344988" y="566738"/>
          <p14:tracePt t="80375" x="4370388" y="566738"/>
          <p14:tracePt t="80377" x="4394200" y="574675"/>
          <p14:tracePt t="80379" x="4433888" y="590550"/>
          <p14:tracePt t="80381" x="4457700" y="598488"/>
          <p14:tracePt t="80383" x="4481513" y="606425"/>
          <p14:tracePt t="80385" x="4521200" y="614363"/>
          <p14:tracePt t="80387" x="4545013" y="622300"/>
          <p14:tracePt t="80389" x="4568825" y="638175"/>
          <p14:tracePt t="80391" x="4608513" y="654050"/>
          <p14:tracePt t="80394" x="4632325" y="654050"/>
          <p14:tracePt t="80395" x="4664075" y="669925"/>
          <p14:tracePt t="80397" x="4687888" y="685800"/>
          <p14:tracePt t="80399" x="4729163" y="693738"/>
          <p14:tracePt t="80401" x="4760913" y="701675"/>
          <p14:tracePt t="80403" x="4792663" y="717550"/>
          <p14:tracePt t="80405" x="4816475" y="733425"/>
          <p14:tracePt t="80407" x="4840288" y="741363"/>
          <p14:tracePt t="80409" x="4879975" y="749300"/>
          <p14:tracePt t="80411" x="4903788" y="765175"/>
          <p14:tracePt t="80413" x="4927600" y="781050"/>
          <p14:tracePt t="80415" x="4951413" y="788988"/>
          <p14:tracePt t="80417" x="4983163" y="804863"/>
          <p14:tracePt t="80419" x="5006975" y="812800"/>
          <p14:tracePt t="80421" x="5022850" y="820738"/>
          <p14:tracePt t="80423" x="5046663" y="844550"/>
          <p14:tracePt t="80425" x="5072063" y="844550"/>
          <p14:tracePt t="80427" x="5103813" y="862013"/>
          <p14:tracePt t="80429" x="5119688" y="877888"/>
          <p14:tracePt t="80431" x="5135563" y="885825"/>
          <p14:tracePt t="80433" x="5159375" y="901700"/>
          <p14:tracePt t="80435" x="5175250" y="901700"/>
          <p14:tracePt t="80437" x="5191125" y="917575"/>
          <p14:tracePt t="80439" x="5207000" y="925513"/>
          <p14:tracePt t="80441" x="5222875" y="933450"/>
          <p14:tracePt t="80443" x="5238750" y="941388"/>
          <p14:tracePt t="80445" x="5254625" y="957263"/>
          <p14:tracePt t="80447" x="5262563" y="965200"/>
          <p14:tracePt t="80449" x="5286375" y="973138"/>
          <p14:tracePt t="80451" x="5294313" y="981075"/>
          <p14:tracePt t="80454" x="5302250" y="981075"/>
          <p14:tracePt t="80455" x="5318125" y="996950"/>
          <p14:tracePt t="80459" x="5334000" y="1004888"/>
          <p14:tracePt t="80462" x="5341938" y="1012825"/>
          <p14:tracePt t="80463" x="5349875" y="1020763"/>
          <p14:tracePt t="80465" x="5357813" y="1028700"/>
          <p14:tracePt t="80468" x="5365750" y="1028700"/>
          <p14:tracePt t="80469" x="5365750" y="1036638"/>
          <p14:tracePt t="80471" x="5373688" y="1044575"/>
          <p14:tracePt t="80473" x="5373688" y="1052513"/>
          <p14:tracePt t="80475" x="5381625" y="1052513"/>
          <p14:tracePt t="80477" x="5389563" y="1060450"/>
          <p14:tracePt t="80481" x="5397500" y="1076325"/>
          <p14:tracePt t="80486" x="5407025" y="1084263"/>
          <p14:tracePt t="80487" x="5407025" y="1092200"/>
          <p14:tracePt t="80489" x="5407025" y="1100138"/>
          <p14:tracePt t="80493" x="5414963" y="1108075"/>
          <p14:tracePt t="80495" x="5414963" y="1123950"/>
          <p14:tracePt t="80499" x="5414963" y="1139825"/>
          <p14:tracePt t="80501" x="5422900" y="1139825"/>
          <p14:tracePt t="80503" x="5422900" y="1147763"/>
          <p14:tracePt t="80505" x="5422900" y="1163638"/>
          <p14:tracePt t="80510" x="5422900" y="1171575"/>
          <p14:tracePt t="80511" x="5422900" y="1187450"/>
          <p14:tracePt t="80513" x="5422900" y="1195388"/>
          <p14:tracePt t="80515" x="5422900" y="1204913"/>
          <p14:tracePt t="80517" x="5422900" y="1212850"/>
          <p14:tracePt t="80519" x="5422900" y="1228725"/>
          <p14:tracePt t="80521" x="5422900" y="1236663"/>
          <p14:tracePt t="80523" x="5422900" y="1244600"/>
          <p14:tracePt t="80525" x="5422900" y="1260475"/>
          <p14:tracePt t="80529" x="5422900" y="1268413"/>
          <p14:tracePt t="80531" x="5422900" y="1284288"/>
          <p14:tracePt t="80533" x="5422900" y="1292225"/>
          <p14:tracePt t="80537" x="5422900" y="1308100"/>
          <p14:tracePt t="80539" x="5422900" y="1316038"/>
          <p14:tracePt t="80541" x="5422900" y="1323975"/>
          <p14:tracePt t="80543" x="5422900" y="1339850"/>
          <p14:tracePt t="80545" x="5422900" y="1347788"/>
          <p14:tracePt t="80548" x="5422900" y="1355725"/>
          <p14:tracePt t="80549" x="5414963" y="1371600"/>
          <p14:tracePt t="80551" x="5414963" y="1387475"/>
          <p14:tracePt t="80553" x="5414963" y="1395413"/>
          <p14:tracePt t="80555" x="5414963" y="1403350"/>
          <p14:tracePt t="80558" x="5414963" y="1419225"/>
          <p14:tracePt t="80559" x="5414963" y="1435100"/>
          <p14:tracePt t="80561" x="5414963" y="1443038"/>
          <p14:tracePt t="80563" x="5414963" y="1450975"/>
          <p14:tracePt t="80565" x="5414963" y="1466850"/>
          <p14:tracePt t="80567" x="5414963" y="1474788"/>
          <p14:tracePt t="80569" x="5407025" y="1482725"/>
          <p14:tracePt t="80572" x="5407025" y="1490663"/>
          <p14:tracePt t="80573" x="5407025" y="1506538"/>
          <p14:tracePt t="80575" x="5407025" y="1514475"/>
          <p14:tracePt t="80577" x="5407025" y="1522413"/>
          <p14:tracePt t="80579" x="5407025" y="1538288"/>
          <p14:tracePt t="80581" x="5397500" y="1547813"/>
          <p14:tracePt t="80583" x="5397500" y="1555750"/>
          <p14:tracePt t="80586" x="5389563" y="1571625"/>
          <p14:tracePt t="80587" x="5389563" y="1579563"/>
          <p14:tracePt t="80589" x="5389563" y="1587500"/>
          <p14:tracePt t="80591" x="5389563" y="1595438"/>
          <p14:tracePt t="80594" x="5381625" y="1611313"/>
          <p14:tracePt t="80595" x="5381625" y="1619250"/>
          <p14:tracePt t="80597" x="5373688" y="1627188"/>
          <p14:tracePt t="80600" x="5373688" y="1643063"/>
          <p14:tracePt t="80601" x="5373688" y="1651000"/>
          <p14:tracePt t="80603" x="5365750" y="1666875"/>
          <p14:tracePt t="80607" x="5357813" y="1682750"/>
          <p14:tracePt t="80610" x="5357813" y="1690688"/>
          <p14:tracePt t="80611" x="5349875" y="1698625"/>
          <p14:tracePt t="80613" x="5349875" y="1706563"/>
          <p14:tracePt t="80615" x="5349875" y="1714500"/>
          <p14:tracePt t="80617" x="5341938" y="1730375"/>
          <p14:tracePt t="80619" x="5341938" y="1738313"/>
          <p14:tracePt t="80621" x="5334000" y="1746250"/>
          <p14:tracePt t="80623" x="5334000" y="1754188"/>
          <p14:tracePt t="80626" x="5326063" y="1762125"/>
          <p14:tracePt t="80627" x="5326063" y="1778000"/>
          <p14:tracePt t="80629" x="5318125" y="1785938"/>
          <p14:tracePt t="80631" x="5318125" y="1793875"/>
          <p14:tracePt t="80633" x="5302250" y="1801813"/>
          <p14:tracePt t="80635" x="5302250" y="1809750"/>
          <p14:tracePt t="80637" x="5302250" y="1817688"/>
          <p14:tracePt t="80639" x="5294313" y="1833563"/>
          <p14:tracePt t="80641" x="5286375" y="1833563"/>
          <p14:tracePt t="80643" x="5286375" y="1849438"/>
          <p14:tracePt t="80645" x="5278438" y="1849438"/>
          <p14:tracePt t="80647" x="5278438" y="1857375"/>
          <p14:tracePt t="80649" x="5270500" y="1865313"/>
          <p14:tracePt t="80651" x="5270500" y="1873250"/>
          <p14:tracePt t="80655" x="5262563" y="1873250"/>
          <p14:tracePt t="80657" x="5254625" y="1881188"/>
          <p14:tracePt t="80659" x="5254625" y="1890713"/>
          <p14:tracePt t="80661" x="5254625" y="1898650"/>
          <p14:tracePt t="80663" x="5246688" y="1898650"/>
          <p14:tracePt t="80667" x="5246688" y="1906588"/>
          <p14:tracePt t="80673" x="5238750" y="1906588"/>
          <p14:tracePt t="80675" x="5238750" y="1914525"/>
          <p14:tracePt t="80681" x="5230813" y="1914525"/>
          <p14:tracePt t="80704" x="5222875" y="1922463"/>
          <p14:tracePt t="80709" x="5222875" y="1930400"/>
          <p14:tracePt t="80711" x="5214938" y="1930400"/>
          <p14:tracePt t="80718" x="5207000" y="1930400"/>
          <p14:tracePt t="80723" x="5199063" y="1938338"/>
          <p14:tracePt t="80725" x="5191125" y="1938338"/>
          <p14:tracePt t="80734" x="5183188" y="1946275"/>
          <p14:tracePt t="80742" x="5175250" y="1946275"/>
          <p14:tracePt t="80746" x="5175250" y="1954213"/>
          <p14:tracePt t="80748" x="5167313" y="1954213"/>
          <p14:tracePt t="80749" x="5159375" y="1954213"/>
          <p14:tracePt t="80751" x="5159375" y="1962150"/>
          <p14:tracePt t="80753" x="5151438" y="1962150"/>
          <p14:tracePt t="80757" x="5143500" y="1962150"/>
          <p14:tracePt t="80759" x="5143500" y="1970088"/>
          <p14:tracePt t="80763" x="5135563" y="1970088"/>
          <p14:tracePt t="80769" x="5127625" y="1970088"/>
          <p14:tracePt t="80771" x="5127625" y="1978025"/>
          <p14:tracePt t="80777" x="5119688" y="1978025"/>
          <p14:tracePt t="80785" x="5111750" y="1985963"/>
          <p14:tracePt t="80791" x="5103813" y="1993900"/>
          <p14:tracePt t="80794" x="5095875" y="1993900"/>
          <p14:tracePt t="80802" x="5087938" y="2001838"/>
          <p14:tracePt t="80808" x="5080000" y="2001838"/>
          <p14:tracePt t="80812" x="5072063" y="2009775"/>
          <p14:tracePt t="80815" x="5064125" y="2009775"/>
          <p14:tracePt t="80822" x="5056188" y="2009775"/>
          <p14:tracePt t="80823" x="5056188" y="2017713"/>
          <p14:tracePt t="80833" x="5046663" y="2017713"/>
          <p14:tracePt t="80837" x="5046663" y="2025650"/>
          <p14:tracePt t="80845" x="5038725" y="2025650"/>
          <p14:tracePt t="80847" x="5030788" y="2025650"/>
          <p14:tracePt t="80855" x="5022850" y="2033588"/>
          <p14:tracePt t="80864" x="5014913" y="2033588"/>
          <p14:tracePt t="80873" x="5006975" y="2033588"/>
          <p14:tracePt t="80876" x="4999038" y="2033588"/>
          <p14:tracePt t="80881" x="4991100" y="2033588"/>
          <p14:tracePt t="80888" x="4983163" y="2033588"/>
          <p14:tracePt t="80899" x="4975225" y="2041525"/>
          <p14:tracePt t="80899" x="4967288" y="2041525"/>
          <p14:tracePt t="80901" x="4959350" y="2041525"/>
          <p14:tracePt t="80907" x="4951413" y="2041525"/>
          <p14:tracePt t="80913" x="4943475" y="2041525"/>
          <p14:tracePt t="80919" x="4935538" y="2041525"/>
          <p14:tracePt t="80922" x="4927600" y="2049463"/>
          <p14:tracePt t="80930" x="4919663" y="2049463"/>
          <p14:tracePt t="80936" x="4919663" y="2057400"/>
          <p14:tracePt t="80937" x="4911725" y="2057400"/>
          <p14:tracePt t="80943" x="4911725" y="2065338"/>
          <p14:tracePt t="80945" x="4903788" y="2065338"/>
          <p14:tracePt t="80949" x="4895850" y="2065338"/>
          <p14:tracePt t="88533" x="4895850" y="2073275"/>
          <p14:tracePt t="88538" x="4895850" y="2081213"/>
          <p14:tracePt t="88539" x="4887913" y="2089150"/>
          <p14:tracePt t="88541" x="4887913" y="2097088"/>
          <p14:tracePt t="88543" x="4887913" y="2105025"/>
          <p14:tracePt t="88545" x="4879975" y="2112963"/>
          <p14:tracePt t="88547" x="4879975" y="2120900"/>
          <p14:tracePt t="88550" x="4872038" y="2128838"/>
          <p14:tracePt t="88551" x="4872038" y="2136775"/>
          <p14:tracePt t="88555" x="4872038" y="2144713"/>
          <p14:tracePt t="88557" x="4864100" y="2152650"/>
          <p14:tracePt t="88559" x="4864100" y="2160588"/>
          <p14:tracePt t="88561" x="4856163" y="2168525"/>
          <p14:tracePt t="88565" x="4856163" y="2184400"/>
          <p14:tracePt t="88567" x="4848225" y="2184400"/>
          <p14:tracePt t="88569" x="4848225" y="2192338"/>
          <p14:tracePt t="88571" x="4848225" y="2200275"/>
          <p14:tracePt t="88573" x="4848225" y="2208213"/>
          <p14:tracePt t="88575" x="4840288" y="2216150"/>
          <p14:tracePt t="88578" x="4840288" y="2224088"/>
          <p14:tracePt t="88579" x="4840288" y="2233613"/>
          <p14:tracePt t="88581" x="4832350" y="2249488"/>
          <p14:tracePt t="88583" x="4832350" y="2265363"/>
          <p14:tracePt t="88585" x="4824413" y="2273300"/>
          <p14:tracePt t="88587" x="4824413" y="2289175"/>
          <p14:tracePt t="88589" x="4824413" y="2305050"/>
          <p14:tracePt t="88592" x="4824413" y="2320925"/>
          <p14:tracePt t="88593" x="4824413" y="2336800"/>
          <p14:tracePt t="88595" x="4816475" y="2352675"/>
          <p14:tracePt t="88597" x="4816475" y="2368550"/>
          <p14:tracePt t="88599" x="4808538" y="2392363"/>
          <p14:tracePt t="88601" x="4808538" y="2408238"/>
          <p14:tracePt t="88603" x="4808538" y="2416175"/>
          <p14:tracePt t="88606" x="4808538" y="2432050"/>
          <p14:tracePt t="88607" x="4808538" y="2447925"/>
          <p14:tracePt t="88609" x="4808538" y="2463800"/>
          <p14:tracePt t="88611" x="4808538" y="2479675"/>
          <p14:tracePt t="88613" x="4808538" y="2503488"/>
          <p14:tracePt t="88615" x="4808538" y="2519363"/>
          <p14:tracePt t="88617" x="4808538" y="2535238"/>
          <p14:tracePt t="88620" x="4808538" y="2551113"/>
          <p14:tracePt t="88621" x="4808538" y="2566988"/>
          <p14:tracePt t="88623" x="4808538" y="2584450"/>
          <p14:tracePt t="88625" x="4808538" y="2600325"/>
          <p14:tracePt t="88627" x="4808538" y="2624138"/>
          <p14:tracePt t="88629" x="4808538" y="2640013"/>
          <p14:tracePt t="88631" x="4808538" y="2655888"/>
          <p14:tracePt t="88633" x="4808538" y="2663825"/>
          <p14:tracePt t="88635" x="4808538" y="2687638"/>
          <p14:tracePt t="88637" x="4808538" y="2695575"/>
          <p14:tracePt t="88639" x="4808538" y="2719388"/>
          <p14:tracePt t="88641" x="4808538" y="2735263"/>
          <p14:tracePt t="88643" x="4808538" y="2743200"/>
          <p14:tracePt t="88645" x="4808538" y="2759075"/>
          <p14:tracePt t="88647" x="4808538" y="2774950"/>
          <p14:tracePt t="88649" x="4808538" y="2782888"/>
          <p14:tracePt t="88651" x="4808538" y="2806700"/>
          <p14:tracePt t="88653" x="4808538" y="2814638"/>
          <p14:tracePt t="88655" x="4808538" y="2830513"/>
          <p14:tracePt t="88657" x="4808538" y="2838450"/>
          <p14:tracePt t="88659" x="4808538" y="2854325"/>
          <p14:tracePt t="88661" x="4808538" y="2870200"/>
          <p14:tracePt t="88663" x="4808538" y="2878138"/>
          <p14:tracePt t="88665" x="4808538" y="2886075"/>
          <p14:tracePt t="88668" x="4808538" y="2901950"/>
          <p14:tracePt t="88669" x="4808538" y="2909888"/>
          <p14:tracePt t="88671" x="4800600" y="2927350"/>
          <p14:tracePt t="88673" x="4800600" y="2935288"/>
          <p14:tracePt t="88675" x="4800600" y="2951163"/>
          <p14:tracePt t="88677" x="4800600" y="2959100"/>
          <p14:tracePt t="88679" x="4800600" y="2967038"/>
          <p14:tracePt t="88682" x="4800600" y="2982913"/>
          <p14:tracePt t="88683" x="4800600" y="2990850"/>
          <p14:tracePt t="88687" x="4792663" y="3006725"/>
          <p14:tracePt t="88689" x="4792663" y="3014663"/>
          <p14:tracePt t="88691" x="4792663" y="3022600"/>
          <p14:tracePt t="88693" x="4784725" y="3038475"/>
          <p14:tracePt t="88696" x="4784725" y="3046413"/>
          <p14:tracePt t="88699" x="4784725" y="3062288"/>
          <p14:tracePt t="88701" x="4776788" y="3070225"/>
          <p14:tracePt t="88703" x="4776788" y="3078163"/>
          <p14:tracePt t="88705" x="4776788" y="3086100"/>
          <p14:tracePt t="88707" x="4776788" y="3101975"/>
          <p14:tracePt t="88710" x="4768850" y="3109913"/>
          <p14:tracePt t="88711" x="4768850" y="3117850"/>
          <p14:tracePt t="88713" x="4768850" y="3141663"/>
          <p14:tracePt t="88715" x="4760913" y="3149600"/>
          <p14:tracePt t="88717" x="4760913" y="3157538"/>
          <p14:tracePt t="88719" x="4760913" y="3173413"/>
          <p14:tracePt t="88721" x="4752975" y="3197225"/>
          <p14:tracePt t="88724" x="4752975" y="3205163"/>
          <p14:tracePt t="88725" x="4752975" y="3213100"/>
          <p14:tracePt t="88727" x="4752975" y="3228975"/>
          <p14:tracePt t="88729" x="4752975" y="3244850"/>
          <p14:tracePt t="88731" x="4752975" y="3262313"/>
          <p14:tracePt t="88733" x="4745038" y="3278188"/>
          <p14:tracePt t="88735" x="4745038" y="3286125"/>
          <p14:tracePt t="88737" x="4737100" y="3302000"/>
          <p14:tracePt t="88739" x="4737100" y="3317875"/>
          <p14:tracePt t="88741" x="4737100" y="3333750"/>
          <p14:tracePt t="88743" x="4737100" y="3349625"/>
          <p14:tracePt t="88745" x="4737100" y="3365500"/>
          <p14:tracePt t="88747" x="4737100" y="3381375"/>
          <p14:tracePt t="88749" x="4729163" y="3397250"/>
          <p14:tracePt t="88751" x="4729163" y="3421063"/>
          <p14:tracePt t="88753" x="4721225" y="3436938"/>
          <p14:tracePt t="88755" x="4713288" y="3444875"/>
          <p14:tracePt t="88757" x="4713288" y="3468688"/>
          <p14:tracePt t="88759" x="4713288" y="3476625"/>
          <p14:tracePt t="88761" x="4713288" y="3500438"/>
          <p14:tracePt t="88763" x="4705350" y="3516313"/>
          <p14:tracePt t="88765" x="4695825" y="3532188"/>
          <p14:tracePt t="88767" x="4695825" y="3540125"/>
          <p14:tracePt t="88769" x="4687888" y="3556000"/>
          <p14:tracePt t="88771" x="4687888" y="3579813"/>
          <p14:tracePt t="88773" x="4679950" y="3595688"/>
          <p14:tracePt t="88775" x="4672013" y="3613150"/>
          <p14:tracePt t="88777" x="4672013" y="3621088"/>
          <p14:tracePt t="88780" x="4664075" y="3644900"/>
          <p14:tracePt t="88781" x="4656138" y="3660775"/>
          <p14:tracePt t="88783" x="4648200" y="3668713"/>
          <p14:tracePt t="88785" x="4648200" y="3684588"/>
          <p14:tracePt t="88787" x="4640263" y="3700463"/>
          <p14:tracePt t="88789" x="4632325" y="3716338"/>
          <p14:tracePt t="88791" x="4632325" y="3724275"/>
          <p14:tracePt t="88794" x="4616450" y="3748088"/>
          <p14:tracePt t="88795" x="4608513" y="3756025"/>
          <p14:tracePt t="88797" x="4608513" y="3779838"/>
          <p14:tracePt t="88800" x="4600575" y="3787775"/>
          <p14:tracePt t="88801" x="4584700" y="3811588"/>
          <p14:tracePt t="88803" x="4584700" y="3819525"/>
          <p14:tracePt t="88805" x="4568825" y="3835400"/>
          <p14:tracePt t="88807" x="4560888" y="3851275"/>
          <p14:tracePt t="88809" x="4545013" y="3875088"/>
          <p14:tracePt t="88811" x="4537075" y="3890963"/>
          <p14:tracePt t="88814" x="4521200" y="3906838"/>
          <p14:tracePt t="88815" x="4513263" y="3922713"/>
          <p14:tracePt t="88817" x="4497388" y="3948113"/>
          <p14:tracePt t="88819" x="4489450" y="3963988"/>
          <p14:tracePt t="88822" x="4465638" y="3987800"/>
          <p14:tracePt t="88823" x="4457700" y="4003675"/>
          <p14:tracePt t="88825" x="4441825" y="4027488"/>
          <p14:tracePt t="88828" x="4425950" y="4043363"/>
          <p14:tracePt t="88829" x="4402138" y="4067175"/>
          <p14:tracePt t="88831" x="4394200" y="4090988"/>
          <p14:tracePt t="88833" x="4378325" y="4106863"/>
          <p14:tracePt t="88835" x="4352925" y="4130675"/>
          <p14:tracePt t="88837" x="4337050" y="4154488"/>
          <p14:tracePt t="88839" x="4313238" y="4170363"/>
          <p14:tracePt t="88842" x="4297363" y="4186238"/>
          <p14:tracePt t="88843" x="4273550" y="4217988"/>
          <p14:tracePt t="88845" x="4257675" y="4233863"/>
          <p14:tracePt t="88847" x="4241800" y="4257675"/>
          <p14:tracePt t="88849" x="4225925" y="4273550"/>
          <p14:tracePt t="88851" x="4202113" y="4291013"/>
          <p14:tracePt t="88853" x="4186238" y="4306888"/>
          <p14:tracePt t="88856" x="4162425" y="4330700"/>
          <p14:tracePt t="88857" x="4138613" y="4346575"/>
          <p14:tracePt t="88859" x="4114800" y="4370388"/>
          <p14:tracePt t="88861" x="4090988" y="4386263"/>
          <p14:tracePt t="88863" x="4067175" y="4410075"/>
          <p14:tracePt t="88865" x="4043363" y="4425950"/>
          <p14:tracePt t="88867" x="4011613" y="4449763"/>
          <p14:tracePt t="88869" x="3986213" y="4473575"/>
          <p14:tracePt t="88871" x="3946525" y="4497388"/>
          <p14:tracePt t="88873" x="3914775" y="4513263"/>
          <p14:tracePt t="88875" x="3890963" y="4529138"/>
          <p14:tracePt t="88877" x="3851275" y="4560888"/>
          <p14:tracePt t="88879" x="3827463" y="4568825"/>
          <p14:tracePt t="88881" x="3803650" y="4592638"/>
          <p14:tracePt t="88883" x="3771900" y="4608513"/>
          <p14:tracePt t="88885" x="3748088" y="4624388"/>
          <p14:tracePt t="88887" x="3716338" y="4649788"/>
          <p14:tracePt t="88889" x="3692525" y="4657725"/>
          <p14:tracePt t="88891" x="3668713" y="4673600"/>
          <p14:tracePt t="88893" x="3635375" y="4697413"/>
          <p14:tracePt t="88895" x="3611563" y="4705350"/>
          <p14:tracePt t="88897" x="3587750" y="4721225"/>
          <p14:tracePt t="88899" x="3556000" y="4737100"/>
          <p14:tracePt t="88901" x="3532188" y="4745038"/>
          <p14:tracePt t="88903" x="3508375" y="4760913"/>
          <p14:tracePt t="88905" x="3468688" y="4784725"/>
          <p14:tracePt t="88907" x="3452813" y="4792663"/>
          <p14:tracePt t="88909" x="3421063" y="4808538"/>
          <p14:tracePt t="88911" x="3397250" y="4816475"/>
          <p14:tracePt t="88913" x="3373438" y="4840288"/>
          <p14:tracePt t="88915" x="3341688" y="4856163"/>
          <p14:tracePt t="88917" x="3317875" y="4864100"/>
          <p14:tracePt t="88925" x="3221038" y="4919663"/>
          <p14:tracePt t="88927" x="3205163" y="4935538"/>
          <p14:tracePt t="88929" x="3181350" y="4943475"/>
          <p14:tracePt t="88931" x="3149600" y="4959350"/>
          <p14:tracePt t="88933" x="3133725" y="4976813"/>
          <p14:tracePt t="88935" x="3101975" y="4984750"/>
          <p14:tracePt t="88937" x="3086100" y="5000625"/>
          <p14:tracePt t="88939" x="3070225" y="5008563"/>
          <p14:tracePt t="88941" x="3038475" y="5032375"/>
          <p14:tracePt t="88943" x="3014663" y="5032375"/>
          <p14:tracePt t="88946" x="2998788" y="5048250"/>
          <p14:tracePt t="88947" x="2974975" y="5064125"/>
          <p14:tracePt t="88949" x="2941638" y="5072063"/>
          <p14:tracePt t="88951" x="2925763" y="5080000"/>
          <p14:tracePt t="88953" x="2901950" y="5095875"/>
          <p14:tracePt t="88955" x="2886075" y="5095875"/>
          <p14:tracePt t="88957" x="2870200" y="5111750"/>
          <p14:tracePt t="88960" x="2846388" y="5119688"/>
          <p14:tracePt t="88961" x="2822575" y="5127625"/>
          <p14:tracePt t="88963" x="2798763" y="5135563"/>
          <p14:tracePt t="88965" x="2782888" y="5143500"/>
          <p14:tracePt t="88967" x="2767013" y="5143500"/>
          <p14:tracePt t="88969" x="2743200" y="5151438"/>
          <p14:tracePt t="88971" x="2727325" y="5159375"/>
          <p14:tracePt t="88973" x="2695575" y="5167313"/>
          <p14:tracePt t="88975" x="2679700" y="5167313"/>
          <p14:tracePt t="88977" x="2663825" y="5175250"/>
          <p14:tracePt t="88979" x="2640013" y="5183188"/>
          <p14:tracePt t="88981" x="2616200" y="5183188"/>
          <p14:tracePt t="88983" x="2598738" y="5191125"/>
          <p14:tracePt t="88985" x="2566988" y="5191125"/>
          <p14:tracePt t="88987" x="2543175" y="5199063"/>
          <p14:tracePt t="88989" x="2519363" y="5207000"/>
          <p14:tracePt t="88991" x="2495550" y="5207000"/>
          <p14:tracePt t="88993" x="2471738" y="5214938"/>
          <p14:tracePt t="88995" x="2447925" y="5214938"/>
          <p14:tracePt t="88997" x="2424113" y="5214938"/>
          <p14:tracePt t="88999" x="2400300" y="5222875"/>
          <p14:tracePt t="89001" x="2376488" y="5222875"/>
          <p14:tracePt t="89003" x="2352675" y="5222875"/>
          <p14:tracePt t="89005" x="2328863" y="5230813"/>
          <p14:tracePt t="89007" x="2297113" y="5238750"/>
          <p14:tracePt t="89009" x="2273300" y="5238750"/>
          <p14:tracePt t="89011" x="2247900" y="5238750"/>
          <p14:tracePt t="89013" x="2224088" y="5246688"/>
          <p14:tracePt t="89015" x="2200275" y="5246688"/>
          <p14:tracePt t="89017" x="2176463" y="5246688"/>
          <p14:tracePt t="89019" x="2152650" y="5246688"/>
          <p14:tracePt t="89021" x="2128838" y="5254625"/>
          <p14:tracePt t="89023" x="2105025" y="5254625"/>
          <p14:tracePt t="89025" x="2081213" y="5262563"/>
          <p14:tracePt t="89027" x="2057400" y="5270500"/>
          <p14:tracePt t="89029" x="2033588" y="5270500"/>
          <p14:tracePt t="89031" x="2001838" y="5270500"/>
          <p14:tracePt t="89033" x="1970088" y="5270500"/>
          <p14:tracePt t="89035" x="1946275" y="5278438"/>
          <p14:tracePt t="89037" x="1930400" y="5286375"/>
          <p14:tracePt t="89039" x="1897063" y="5286375"/>
          <p14:tracePt t="89041" x="1881188" y="5294313"/>
          <p14:tracePt t="89043" x="1857375" y="5294313"/>
          <p14:tracePt t="89045" x="1833563" y="5294313"/>
          <p14:tracePt t="89047" x="1809750" y="5302250"/>
          <p14:tracePt t="89049" x="1785938" y="5310188"/>
          <p14:tracePt t="89051" x="1762125" y="5310188"/>
          <p14:tracePt t="89053" x="1738313" y="5319713"/>
          <p14:tracePt t="89055" x="1722438" y="5319713"/>
          <p14:tracePt t="89057" x="1698625" y="5319713"/>
          <p14:tracePt t="89059" x="1674813" y="5319713"/>
          <p14:tracePt t="89061" x="1658938" y="5327650"/>
          <p14:tracePt t="89064" x="1635125" y="5327650"/>
          <p14:tracePt t="89065" x="1619250" y="5327650"/>
          <p14:tracePt t="89067" x="1603375" y="5335588"/>
          <p14:tracePt t="89069" x="1579563" y="5335588"/>
          <p14:tracePt t="89071" x="1562100" y="5335588"/>
          <p14:tracePt t="89073" x="1546225" y="5335588"/>
          <p14:tracePt t="89075" x="1522413" y="5335588"/>
          <p14:tracePt t="89078" x="1506538" y="5343525"/>
          <p14:tracePt t="89079" x="1490663" y="5343525"/>
          <p14:tracePt t="89081" x="1466850" y="5343525"/>
          <p14:tracePt t="89083" x="1458913" y="5343525"/>
          <p14:tracePt t="89085" x="1443038" y="5343525"/>
          <p14:tracePt t="89087" x="1419225" y="5343525"/>
          <p14:tracePt t="89089" x="1403350" y="5343525"/>
          <p14:tracePt t="89091" x="1379538" y="5343525"/>
          <p14:tracePt t="89093" x="1371600" y="5343525"/>
          <p14:tracePt t="89095" x="1355725" y="5343525"/>
          <p14:tracePt t="89097" x="1339850" y="5343525"/>
          <p14:tracePt t="89099" x="1323975" y="5343525"/>
          <p14:tracePt t="89101" x="1308100" y="5343525"/>
          <p14:tracePt t="89103" x="1284288" y="5343525"/>
          <p14:tracePt t="89106" x="1276350" y="5343525"/>
          <p14:tracePt t="89107" x="1260475" y="5343525"/>
          <p14:tracePt t="89109" x="1252538" y="5343525"/>
          <p14:tracePt t="89111" x="1236663" y="5343525"/>
          <p14:tracePt t="89113" x="1211263" y="5343525"/>
          <p14:tracePt t="89115" x="1195388" y="5343525"/>
          <p14:tracePt t="89117" x="1187450" y="5343525"/>
          <p14:tracePt t="89120" x="1179513" y="5343525"/>
          <p14:tracePt t="89121" x="1163638" y="5343525"/>
          <p14:tracePt t="89123" x="1147763" y="5343525"/>
          <p14:tracePt t="89125" x="1139825" y="5343525"/>
          <p14:tracePt t="89127" x="1131888" y="5335588"/>
          <p14:tracePt t="89129" x="1116013" y="5335588"/>
          <p14:tracePt t="89131" x="1108075" y="5335588"/>
          <p14:tracePt t="89133" x="1100138" y="5335588"/>
          <p14:tracePt t="89135" x="1084263" y="5335588"/>
          <p14:tracePt t="89137" x="1076325" y="5335588"/>
          <p14:tracePt t="89141" x="1068388" y="5335588"/>
          <p14:tracePt t="89143" x="1060450" y="5327650"/>
          <p14:tracePt t="89145" x="1052513" y="5327650"/>
          <p14:tracePt t="89149" x="1044575" y="5327650"/>
          <p14:tracePt t="89151" x="1036638" y="5319713"/>
          <p14:tracePt t="89157" x="1028700" y="5319713"/>
          <p14:tracePt t="89168" x="1028700" y="5310188"/>
          <p14:tracePt t="89169" x="1020763" y="5310188"/>
          <p14:tracePt t="89184" x="1020763" y="5302250"/>
          <p14:tracePt t="89188" x="1020763" y="5294313"/>
          <p14:tracePt t="89196" x="1020763" y="5286375"/>
          <p14:tracePt t="89199" x="1012825" y="5286375"/>
          <p14:tracePt t="89201" x="1012825" y="5278438"/>
          <p14:tracePt t="89207" x="1004888" y="5270500"/>
          <p14:tracePt t="89213" x="1004888" y="5262563"/>
          <p14:tracePt t="89215" x="1004888" y="5254625"/>
          <p14:tracePt t="89221" x="1004888" y="5246688"/>
          <p14:tracePt t="89227" x="1004888" y="5238750"/>
          <p14:tracePt t="89229" x="996950" y="5238750"/>
          <p14:tracePt t="89231" x="996950" y="5230813"/>
          <p14:tracePt t="89235" x="996950" y="5222875"/>
          <p14:tracePt t="89241" x="996950" y="5214938"/>
          <p14:tracePt t="89251" x="996950" y="5207000"/>
          <p14:tracePt t="89259" x="996950" y="5199063"/>
          <p14:tracePt t="89265" x="996950" y="5191125"/>
          <p14:tracePt t="89273" x="996950" y="5183188"/>
          <p14:tracePt t="89276" x="1004888" y="5183188"/>
          <p14:tracePt t="89279" x="1012825" y="5183188"/>
          <p14:tracePt t="89283" x="1012825" y="5175250"/>
          <p14:tracePt t="89286" x="1020763" y="5175250"/>
          <p14:tracePt t="89291" x="1028700" y="5175250"/>
          <p14:tracePt t="89293" x="1028700" y="5167313"/>
          <p14:tracePt t="89297" x="1044575" y="5167313"/>
          <p14:tracePt t="89304" x="1052513" y="5159375"/>
          <p14:tracePt t="89307" x="1060450" y="5159375"/>
          <p14:tracePt t="89309" x="1068388" y="5159375"/>
          <p14:tracePt t="89314" x="1076325" y="5159375"/>
          <p14:tracePt t="89315" x="1084263" y="5159375"/>
          <p14:tracePt t="89317" x="1092200" y="5159375"/>
          <p14:tracePt t="89319" x="1100138" y="5159375"/>
          <p14:tracePt t="89321" x="1108075" y="5151438"/>
          <p14:tracePt t="89323" x="1116013" y="5151438"/>
          <p14:tracePt t="89325" x="1123950" y="5151438"/>
          <p14:tracePt t="89328" x="1139825" y="5151438"/>
          <p14:tracePt t="89329" x="1155700" y="5151438"/>
          <p14:tracePt t="89331" x="1163638" y="5151438"/>
          <p14:tracePt t="89333" x="1179513" y="5151438"/>
          <p14:tracePt t="89335" x="1195388" y="5151438"/>
          <p14:tracePt t="89337" x="1203325" y="5151438"/>
          <p14:tracePt t="89339" x="1220788" y="5151438"/>
          <p14:tracePt t="89342" x="1228725" y="5151438"/>
          <p14:tracePt t="89343" x="1244600" y="5151438"/>
          <p14:tracePt t="89345" x="1260475" y="5151438"/>
          <p14:tracePt t="89347" x="1276350" y="5151438"/>
          <p14:tracePt t="89349" x="1292225" y="5151438"/>
          <p14:tracePt t="89351" x="1308100" y="5143500"/>
          <p14:tracePt t="89353" x="1323975" y="5143500"/>
          <p14:tracePt t="89356" x="1339850" y="5143500"/>
          <p14:tracePt t="89357" x="1355725" y="5143500"/>
          <p14:tracePt t="89359" x="1371600" y="5143500"/>
          <p14:tracePt t="89361" x="1387475" y="5143500"/>
          <p14:tracePt t="89363" x="1411288" y="5143500"/>
          <p14:tracePt t="89365" x="1419225" y="5143500"/>
          <p14:tracePt t="89367" x="1443038" y="5143500"/>
          <p14:tracePt t="89369" x="1458913" y="5143500"/>
          <p14:tracePt t="89371" x="1482725" y="5143500"/>
          <p14:tracePt t="89373" x="1506538" y="5143500"/>
          <p14:tracePt t="89375" x="1522413" y="5143500"/>
          <p14:tracePt t="89377" x="1546225" y="5143500"/>
          <p14:tracePt t="89379" x="1571625" y="5143500"/>
          <p14:tracePt t="89381" x="1595438" y="5143500"/>
          <p14:tracePt t="89383" x="1619250" y="5143500"/>
          <p14:tracePt t="89385" x="1635125" y="5143500"/>
          <p14:tracePt t="89387" x="1658938" y="5143500"/>
          <p14:tracePt t="89389" x="1682750" y="5143500"/>
          <p14:tracePt t="89391" x="1706563" y="5143500"/>
          <p14:tracePt t="89393" x="1730375" y="5143500"/>
          <p14:tracePt t="89395" x="1754188" y="5143500"/>
          <p14:tracePt t="89397" x="1770063" y="5143500"/>
          <p14:tracePt t="89399" x="1793875" y="5143500"/>
          <p14:tracePt t="89401" x="1817688" y="5143500"/>
          <p14:tracePt t="89403" x="1841500" y="5143500"/>
          <p14:tracePt t="89405" x="1865313" y="5143500"/>
          <p14:tracePt t="89407" x="1889125" y="5143500"/>
          <p14:tracePt t="89409" x="1912938" y="5143500"/>
          <p14:tracePt t="89411" x="1938338" y="5143500"/>
          <p14:tracePt t="89413" x="1962150" y="5143500"/>
          <p14:tracePt t="89415" x="1985963" y="5143500"/>
          <p14:tracePt t="89417" x="2009775" y="5143500"/>
          <p14:tracePt t="89419" x="2033588" y="5143500"/>
          <p14:tracePt t="89421" x="2057400" y="5143500"/>
          <p14:tracePt t="89423" x="2081213" y="5143500"/>
          <p14:tracePt t="89425" x="2105025" y="5143500"/>
          <p14:tracePt t="89427" x="2136775" y="5143500"/>
          <p14:tracePt t="89429" x="2160588" y="5143500"/>
          <p14:tracePt t="89431" x="2184400" y="5151438"/>
          <p14:tracePt t="89433" x="2208213" y="5151438"/>
          <p14:tracePt t="89435" x="2232025" y="5151438"/>
          <p14:tracePt t="89437" x="2255838" y="5151438"/>
          <p14:tracePt t="89439" x="2281238" y="5151438"/>
          <p14:tracePt t="89441" x="2305050" y="5159375"/>
          <p14:tracePt t="89443" x="2328863" y="5159375"/>
          <p14:tracePt t="89446" x="2344738" y="5159375"/>
          <p14:tracePt t="89447" x="2376488" y="5159375"/>
          <p14:tracePt t="89449" x="2392363" y="5167313"/>
          <p14:tracePt t="89451" x="2416175" y="5167313"/>
          <p14:tracePt t="89453" x="2439988" y="5167313"/>
          <p14:tracePt t="89455" x="2455863" y="5167313"/>
          <p14:tracePt t="89457" x="2479675" y="5167313"/>
          <p14:tracePt t="89460" x="2503488" y="5167313"/>
          <p14:tracePt t="89461" x="2527300" y="5167313"/>
          <p14:tracePt t="89463" x="2551113" y="5167313"/>
          <p14:tracePt t="89465" x="2566988" y="5167313"/>
          <p14:tracePt t="89467" x="2590800" y="5167313"/>
          <p14:tracePt t="89469" x="2616200" y="5167313"/>
          <p14:tracePt t="89471" x="2632075" y="5167313"/>
          <p14:tracePt t="89473" x="2655888" y="5167313"/>
          <p14:tracePt t="89475" x="2671763" y="5167313"/>
          <p14:tracePt t="89477" x="2695575" y="5167313"/>
          <p14:tracePt t="89479" x="2719388" y="5167313"/>
          <p14:tracePt t="89481" x="2735263" y="5167313"/>
          <p14:tracePt t="89483" x="2751138" y="5167313"/>
          <p14:tracePt t="89485" x="2774950" y="5167313"/>
          <p14:tracePt t="89487" x="2782888" y="5167313"/>
          <p14:tracePt t="89489" x="2806700" y="5167313"/>
          <p14:tracePt t="89491" x="2830513" y="5167313"/>
          <p14:tracePt t="89493" x="2846388" y="5167313"/>
          <p14:tracePt t="89495" x="2854325" y="5167313"/>
          <p14:tracePt t="89497" x="2870200" y="5167313"/>
          <p14:tracePt t="89499" x="2886075" y="5167313"/>
          <p14:tracePt t="89501" x="2901950" y="5167313"/>
          <p14:tracePt t="89503" x="2917825" y="5167313"/>
          <p14:tracePt t="89505" x="2925763" y="5167313"/>
          <p14:tracePt t="89507" x="2933700" y="5167313"/>
          <p14:tracePt t="89509" x="2949575" y="5167313"/>
          <p14:tracePt t="89511" x="2957513" y="5167313"/>
          <p14:tracePt t="89513" x="2967038" y="5167313"/>
          <p14:tracePt t="89515" x="2974975" y="5167313"/>
          <p14:tracePt t="89517" x="2990850" y="5167313"/>
          <p14:tracePt t="89521" x="2998788" y="5167313"/>
          <p14:tracePt t="89523" x="3006725" y="5167313"/>
          <p14:tracePt t="89525" x="3014663" y="5167313"/>
          <p14:tracePt t="89527" x="3022600" y="5167313"/>
          <p14:tracePt t="89531" x="3030538" y="5167313"/>
          <p14:tracePt t="89535" x="3038475" y="5167313"/>
          <p14:tracePt t="89537" x="3046413" y="5167313"/>
          <p14:tracePt t="89541" x="3054350" y="5167313"/>
          <p14:tracePt t="89548" x="3062288" y="5167313"/>
          <p14:tracePt t="89555" x="3070225" y="5167313"/>
          <p14:tracePt t="89561" x="3078163" y="5167313"/>
          <p14:tracePt t="89593" x="3086100" y="5167313"/>
          <p14:tracePt t="89604" x="3094038" y="5167313"/>
          <p14:tracePt t="89612" x="3101975" y="5167313"/>
          <p14:tracePt t="89615" x="3109913" y="5167313"/>
          <p14:tracePt t="89621" x="3117850" y="5167313"/>
          <p14:tracePt t="89625" x="3125788" y="5167313"/>
          <p14:tracePt t="89629" x="3133725" y="5167313"/>
          <p14:tracePt t="89631" x="3141663" y="5167313"/>
          <p14:tracePt t="89635" x="3149600" y="5167313"/>
          <p14:tracePt t="89639" x="3157538" y="5167313"/>
          <p14:tracePt t="89643" x="3165475" y="5167313"/>
          <p14:tracePt t="89645" x="3173413" y="5167313"/>
          <p14:tracePt t="89649" x="3181350" y="5167313"/>
          <p14:tracePt t="89653" x="3189288" y="5167313"/>
          <p14:tracePt t="89657" x="3197225" y="5167313"/>
          <p14:tracePt t="89659" x="3205163" y="5167313"/>
          <p14:tracePt t="89663" x="3213100" y="5167313"/>
          <p14:tracePt t="89671" x="3221038" y="5167313"/>
          <p14:tracePt t="89692" x="3228975" y="5167313"/>
          <p14:tracePt t="89704" x="3236913" y="5167313"/>
          <p14:tracePt t="89718" x="3244850" y="5167313"/>
          <p14:tracePt t="89731" x="3252788" y="5167313"/>
          <p14:tracePt t="89742" x="3260725" y="5167313"/>
          <p14:tracePt t="89755" x="3268663" y="5167313"/>
          <p14:tracePt t="89762" x="3276600" y="5167313"/>
          <p14:tracePt t="90664" x="3268663" y="5167313"/>
          <p14:tracePt t="90693" x="3260725" y="5167313"/>
          <p14:tracePt t="90708" x="3252788" y="5167313"/>
          <p14:tracePt t="90720" x="3244850" y="5167313"/>
          <p14:tracePt t="90732" x="3236913" y="5167313"/>
          <p14:tracePt t="90736" x="3228975" y="5167313"/>
          <p14:tracePt t="90751" x="3221038" y="5167313"/>
          <p14:tracePt t="90764" x="3213100" y="5167313"/>
          <p14:tracePt t="90772" x="3205163" y="5167313"/>
          <p14:tracePt t="90773" x="3197225" y="5167313"/>
          <p14:tracePt t="90779" x="3189288" y="5167313"/>
          <p14:tracePt t="90783" x="3181350" y="5167313"/>
          <p14:tracePt t="90787" x="3173413" y="5167313"/>
          <p14:tracePt t="90791" x="3165475" y="5167313"/>
          <p14:tracePt t="90793" x="3165475" y="5159375"/>
          <p14:tracePt t="90795" x="3157538" y="5159375"/>
          <p14:tracePt t="90800" x="3149600" y="5159375"/>
          <p14:tracePt t="90803" x="3141663" y="5159375"/>
          <p14:tracePt t="90805" x="3133725" y="5159375"/>
          <p14:tracePt t="90807" x="3125788" y="5159375"/>
          <p14:tracePt t="90811" x="3109913" y="5159375"/>
          <p14:tracePt t="90815" x="3101975" y="5159375"/>
          <p14:tracePt t="90817" x="3086100" y="5159375"/>
          <p14:tracePt t="90819" x="3078163" y="5151438"/>
          <p14:tracePt t="90821" x="3070225" y="5151438"/>
          <p14:tracePt t="90823" x="3054350" y="5151438"/>
          <p14:tracePt t="90825" x="3038475" y="5151438"/>
          <p14:tracePt t="90828" x="3030538" y="5151438"/>
          <p14:tracePt t="90829" x="3014663" y="5151438"/>
          <p14:tracePt t="90831" x="2998788" y="5151438"/>
          <p14:tracePt t="90833" x="2982913" y="5151438"/>
          <p14:tracePt t="90835" x="2967038" y="5143500"/>
          <p14:tracePt t="90837" x="2949575" y="5143500"/>
          <p14:tracePt t="90839" x="2933700" y="5143500"/>
          <p14:tracePt t="90842" x="2917825" y="5135563"/>
          <p14:tracePt t="90843" x="2901950" y="5135563"/>
          <p14:tracePt t="90845" x="2886075" y="5135563"/>
          <p14:tracePt t="90847" x="2870200" y="5127625"/>
          <p14:tracePt t="90849" x="2862263" y="5127625"/>
          <p14:tracePt t="90851" x="2838450" y="5127625"/>
          <p14:tracePt t="90853" x="2830513" y="5127625"/>
          <p14:tracePt t="90855" x="2814638" y="5127625"/>
          <p14:tracePt t="90858" x="2798763" y="5127625"/>
          <p14:tracePt t="90859" x="2790825" y="5127625"/>
          <p14:tracePt t="90861" x="2774950" y="5127625"/>
          <p14:tracePt t="90863" x="2759075" y="5127625"/>
          <p14:tracePt t="90865" x="2751138" y="5127625"/>
          <p14:tracePt t="90867" x="2735263" y="5127625"/>
          <p14:tracePt t="90869" x="2727325" y="5127625"/>
          <p14:tracePt t="90871" x="2711450" y="5127625"/>
          <p14:tracePt t="90873" x="2703513" y="5127625"/>
          <p14:tracePt t="90876" x="2695575" y="5127625"/>
          <p14:tracePt t="90877" x="2687638" y="5127625"/>
          <p14:tracePt t="90879" x="2671763" y="5127625"/>
          <p14:tracePt t="90881" x="2663825" y="5127625"/>
          <p14:tracePt t="90885" x="2647950" y="5127625"/>
          <p14:tracePt t="90890" x="2640013" y="5127625"/>
          <p14:tracePt t="90893" x="2624138" y="5127625"/>
          <p14:tracePt t="90899" x="2616200" y="5127625"/>
          <p14:tracePt t="90904" x="2606675" y="5127625"/>
          <p14:tracePt t="90911" x="2598738" y="5127625"/>
          <p14:tracePt t="90915" x="2590800" y="5127625"/>
          <p14:tracePt t="90928" x="2582863" y="5127625"/>
          <p14:tracePt t="90977" x="2582863" y="5135563"/>
          <p14:tracePt t="90980" x="2574925" y="5135563"/>
          <p14:tracePt t="90987" x="2574925" y="5143500"/>
          <p14:tracePt t="91034" x="2582863" y="5143500"/>
          <p14:tracePt t="91037" x="2590800" y="5143500"/>
          <p14:tracePt t="91039" x="2598738" y="5143500"/>
          <p14:tracePt t="91043" x="2606675" y="5143500"/>
          <p14:tracePt t="91045" x="2616200" y="5143500"/>
          <p14:tracePt t="91047" x="2616200" y="5151438"/>
          <p14:tracePt t="91050" x="2632075" y="5151438"/>
          <p14:tracePt t="91051" x="2640013" y="5151438"/>
          <p14:tracePt t="91053" x="2647950" y="5151438"/>
          <p14:tracePt t="91055" x="2655888" y="5151438"/>
          <p14:tracePt t="91057" x="2663825" y="5151438"/>
          <p14:tracePt t="91059" x="2671763" y="5159375"/>
          <p14:tracePt t="91061" x="2687638" y="5159375"/>
          <p14:tracePt t="91064" x="2695575" y="5159375"/>
          <p14:tracePt t="91065" x="2703513" y="5167313"/>
          <p14:tracePt t="91067" x="2719388" y="5167313"/>
          <p14:tracePt t="91071" x="2727325" y="5175250"/>
          <p14:tracePt t="91073" x="2743200" y="5175250"/>
          <p14:tracePt t="91075" x="2751138" y="5183188"/>
          <p14:tracePt t="91077" x="2759075" y="5183188"/>
          <p14:tracePt t="91079" x="2767013" y="5183188"/>
          <p14:tracePt t="91081" x="2774950" y="5183188"/>
          <p14:tracePt t="91083" x="2790825" y="5191125"/>
          <p14:tracePt t="91085" x="2798763" y="5191125"/>
          <p14:tracePt t="91087" x="2806700" y="5191125"/>
          <p14:tracePt t="91089" x="2814638" y="5199063"/>
          <p14:tracePt t="91091" x="2830513" y="5199063"/>
          <p14:tracePt t="91093" x="2838450" y="5199063"/>
          <p14:tracePt t="91095" x="2846388" y="5199063"/>
          <p14:tracePt t="91097" x="2862263" y="5199063"/>
          <p14:tracePt t="91099" x="2870200" y="5199063"/>
          <p14:tracePt t="91101" x="2878138" y="5199063"/>
          <p14:tracePt t="91103" x="2894013" y="5199063"/>
          <p14:tracePt t="91105" x="2901950" y="5199063"/>
          <p14:tracePt t="91107" x="2909888" y="5199063"/>
          <p14:tracePt t="91109" x="2917825" y="5207000"/>
          <p14:tracePt t="91111" x="2925763" y="5207000"/>
          <p14:tracePt t="91113" x="2933700" y="5207000"/>
          <p14:tracePt t="91115" x="2949575" y="5207000"/>
          <p14:tracePt t="91117" x="2957513" y="5207000"/>
          <p14:tracePt t="91122" x="2974975" y="5207000"/>
          <p14:tracePt t="91123" x="2974975" y="5214938"/>
          <p14:tracePt t="91126" x="2982913" y="5214938"/>
          <p14:tracePt t="91127" x="2998788" y="5214938"/>
          <p14:tracePt t="91131" x="3006725" y="5214938"/>
          <p14:tracePt t="91133" x="3022600" y="5214938"/>
          <p14:tracePt t="91135" x="3030538" y="5214938"/>
          <p14:tracePt t="91137" x="3038475" y="5214938"/>
          <p14:tracePt t="91140" x="3046413" y="5214938"/>
          <p14:tracePt t="91141" x="3054350" y="5214938"/>
          <p14:tracePt t="91143" x="3062288" y="5214938"/>
          <p14:tracePt t="91145" x="3078163" y="5222875"/>
          <p14:tracePt t="91147" x="3086100" y="5222875"/>
          <p14:tracePt t="91149" x="3094038" y="5222875"/>
          <p14:tracePt t="91151" x="3109913" y="5230813"/>
          <p14:tracePt t="91154" x="3117850" y="5230813"/>
          <p14:tracePt t="91155" x="3125788" y="5230813"/>
          <p14:tracePt t="91157" x="3133725" y="5230813"/>
          <p14:tracePt t="91159" x="3149600" y="5230813"/>
          <p14:tracePt t="91161" x="3157538" y="5230813"/>
          <p14:tracePt t="91163" x="3173413" y="5230813"/>
          <p14:tracePt t="91165" x="3189288" y="5238750"/>
          <p14:tracePt t="91168" x="3197225" y="5238750"/>
          <p14:tracePt t="91169" x="3205163" y="5238750"/>
          <p14:tracePt t="91171" x="3213100" y="5238750"/>
          <p14:tracePt t="91173" x="3228975" y="5246688"/>
          <p14:tracePt t="91175" x="3236913" y="5246688"/>
          <p14:tracePt t="91177" x="3244850" y="5246688"/>
          <p14:tracePt t="91179" x="3260725" y="5246688"/>
          <p14:tracePt t="91183" x="3276600" y="5254625"/>
          <p14:tracePt t="91187" x="3284538" y="5254625"/>
          <p14:tracePt t="91189" x="3292475" y="5254625"/>
          <p14:tracePt t="91193" x="3300413" y="5254625"/>
          <p14:tracePt t="91196" x="3308350" y="5254625"/>
          <p14:tracePt t="91199" x="3317875" y="5262563"/>
          <p14:tracePt t="91203" x="3325813" y="5262563"/>
          <p14:tracePt t="91205" x="3333750" y="5262563"/>
          <p14:tracePt t="91211" x="3341688" y="5262563"/>
          <p14:tracePt t="91217" x="3349625" y="5270500"/>
          <p14:tracePt t="91227" x="3357563" y="5270500"/>
          <p14:tracePt t="91240" x="3365500" y="5270500"/>
          <p14:tracePt t="91300" x="3373438" y="5270500"/>
          <p14:tracePt t="91312" x="3381375" y="5270500"/>
          <p14:tracePt t="91314" x="3381375" y="5278438"/>
          <p14:tracePt t="91321" x="3389313" y="5278438"/>
          <p14:tracePt t="91327" x="3397250" y="5278438"/>
          <p14:tracePt t="91340" x="3405188" y="5278438"/>
          <p14:tracePt t="91349" x="3413125" y="5278438"/>
          <p14:tracePt t="91356" x="3421063" y="5278438"/>
          <p14:tracePt t="91357" x="3429000" y="5278438"/>
          <p14:tracePt t="91366" x="3436938" y="5278438"/>
          <p14:tracePt t="91376" x="3444875" y="5278438"/>
          <p14:tracePt t="91388" x="3452813" y="5278438"/>
          <p14:tracePt t="91405" x="3460750" y="5278438"/>
          <p14:tracePt t="91418" x="3468688" y="5278438"/>
          <p14:tracePt t="91436" x="3476625" y="5278438"/>
          <p14:tracePt t="92379" x="3484563" y="5278438"/>
          <p14:tracePt t="92386" x="3492500" y="5278438"/>
          <p14:tracePt t="92394" x="3500438" y="5278438"/>
          <p14:tracePt t="92399" x="3500438" y="5286375"/>
          <p14:tracePt t="92403" x="3508375" y="5286375"/>
          <p14:tracePt t="92423" x="3516313" y="5286375"/>
          <p14:tracePt t="93288" x="3524250" y="5286375"/>
          <p14:tracePt t="93319" x="3532188" y="5286375"/>
          <p14:tracePt t="93344" x="3540125" y="5286375"/>
          <p14:tracePt t="93352" x="3548063" y="5286375"/>
          <p14:tracePt t="93355" x="3556000" y="5286375"/>
          <p14:tracePt t="93359" x="3563938" y="5286375"/>
          <p14:tracePt t="93367" x="3571875" y="5286375"/>
          <p14:tracePt t="93376" x="3579813" y="5286375"/>
          <p14:tracePt t="93386" x="3587750" y="5286375"/>
          <p14:tracePt t="93390" x="3595688" y="5286375"/>
          <p14:tracePt t="93402" x="3603625" y="5286375"/>
          <p14:tracePt t="93651" x="3611563" y="5286375"/>
          <p14:tracePt t="93665" x="3619500" y="5286375"/>
          <p14:tracePt t="93668" x="3627438" y="5286375"/>
          <p14:tracePt t="93673" x="3635375" y="5286375"/>
          <p14:tracePt t="93679" x="3643313" y="5286375"/>
          <p14:tracePt t="93685" x="3651250" y="5286375"/>
          <p14:tracePt t="93687" x="3660775" y="5286375"/>
          <p14:tracePt t="93693" x="3668713" y="5286375"/>
          <p14:tracePt t="93698" x="3676650" y="5286375"/>
          <p14:tracePt t="93701" x="3684588" y="5286375"/>
          <p14:tracePt t="93705" x="3692525" y="5286375"/>
          <p14:tracePt t="93709" x="3700463" y="5286375"/>
          <p14:tracePt t="93713" x="3708400" y="5286375"/>
          <p14:tracePt t="93719" x="3716338" y="5286375"/>
          <p14:tracePt t="93721" x="3724275" y="5286375"/>
          <p14:tracePt t="93727" x="3732213" y="5286375"/>
          <p14:tracePt t="93733" x="3740150" y="5286375"/>
          <p14:tracePt t="93739" x="3748088" y="5286375"/>
          <p14:tracePt t="93741" x="3756025" y="5286375"/>
          <p14:tracePt t="93749" x="3763963" y="5286375"/>
          <p14:tracePt t="93757" x="3771900" y="5286375"/>
          <p14:tracePt t="93772" x="3779838" y="5286375"/>
          <p14:tracePt t="93790" x="3787775" y="5286375"/>
          <p14:tracePt t="94506" x="3795713" y="5286375"/>
          <p14:tracePt t="94518" x="3803650" y="5286375"/>
          <p14:tracePt t="94528" x="3811588" y="5286375"/>
          <p14:tracePt t="94531" x="3819525" y="5286375"/>
          <p14:tracePt t="94542" x="3827463" y="5286375"/>
          <p14:tracePt t="94552" x="3835400" y="5286375"/>
          <p14:tracePt t="94568" x="3843338" y="5286375"/>
          <p14:tracePt t="94584" x="3851275" y="5286375"/>
          <p14:tracePt t="94616" x="3859213" y="5286375"/>
          <p14:tracePt t="95060" x="3867150" y="5286375"/>
          <p14:tracePt t="95070" x="3875088" y="5286375"/>
          <p14:tracePt t="95081" x="3883025" y="5286375"/>
          <p14:tracePt t="95089" x="3890963" y="5286375"/>
          <p14:tracePt t="95103" x="3898900" y="5286375"/>
          <p14:tracePt t="95113" x="3906838" y="5286375"/>
          <p14:tracePt t="95124" x="3914775" y="5286375"/>
          <p14:tracePt t="95130" x="3922713" y="5286375"/>
          <p14:tracePt t="95225" x="3930650" y="5286375"/>
          <p14:tracePt t="106169" x="3930650" y="5278438"/>
          <p14:tracePt t="106174" x="3930650" y="5270500"/>
          <p14:tracePt t="106177" x="3930650" y="5262563"/>
          <p14:tracePt t="106180" x="3930650" y="5254625"/>
          <p14:tracePt t="106183" x="3930650" y="5246688"/>
          <p14:tracePt t="106186" x="3930650" y="5238750"/>
          <p14:tracePt t="107894" x="3938588" y="5238750"/>
          <p14:tracePt t="107899" x="3946525" y="5238750"/>
          <p14:tracePt t="107902" x="3954463" y="5238750"/>
          <p14:tracePt t="107903" x="3962400" y="5238750"/>
          <p14:tracePt t="107907" x="3970338" y="5238750"/>
          <p14:tracePt t="107909" x="3978275" y="5238750"/>
          <p14:tracePt t="107912" x="3986213" y="5238750"/>
          <p14:tracePt t="107913" x="3994150" y="5238750"/>
          <p14:tracePt t="107915" x="4002088" y="5238750"/>
          <p14:tracePt t="107917" x="4011613" y="5230813"/>
          <p14:tracePt t="107919" x="4019550" y="5230813"/>
          <p14:tracePt t="107921" x="4027488" y="5230813"/>
          <p14:tracePt t="107923" x="4051300" y="5222875"/>
          <p14:tracePt t="107925" x="4067175" y="5214938"/>
          <p14:tracePt t="107927" x="4083050" y="5214938"/>
          <p14:tracePt t="107929" x="4106863" y="5207000"/>
          <p14:tracePt t="107931" x="4122738" y="5207000"/>
          <p14:tracePt t="107933" x="4154488" y="5199063"/>
          <p14:tracePt t="107935" x="4178300" y="5191125"/>
          <p14:tracePt t="107937" x="4210050" y="5183188"/>
          <p14:tracePt t="107939" x="4249738" y="5175250"/>
          <p14:tracePt t="107941" x="4281488" y="5167313"/>
          <p14:tracePt t="107943" x="4321175" y="5167313"/>
          <p14:tracePt t="107945" x="4362450" y="5167313"/>
          <p14:tracePt t="107947" x="4410075" y="5159375"/>
          <p14:tracePt t="107949" x="4465638" y="5151438"/>
          <p14:tracePt t="107951" x="4497388" y="5143500"/>
          <p14:tracePt t="107953" x="4552950" y="5135563"/>
          <p14:tracePt t="107955" x="4608513" y="5135563"/>
          <p14:tracePt t="107957" x="4664075" y="5127625"/>
          <p14:tracePt t="107959" x="4729163" y="5119688"/>
          <p14:tracePt t="107961" x="4776788" y="5119688"/>
          <p14:tracePt t="107963" x="4840288" y="5119688"/>
          <p14:tracePt t="107965" x="4919663" y="5111750"/>
          <p14:tracePt t="107967" x="4991100" y="5111750"/>
          <p14:tracePt t="107969" x="5072063" y="5111750"/>
          <p14:tracePt t="107971" x="5167313" y="5111750"/>
          <p14:tracePt t="107973" x="5246688" y="5103813"/>
          <p14:tracePt t="107975" x="5341938" y="5103813"/>
          <p14:tracePt t="107978" x="5438775" y="5103813"/>
          <p14:tracePt t="107979" x="5534025" y="5103813"/>
          <p14:tracePt t="107981" x="5653088" y="5103813"/>
          <p14:tracePt t="107983" x="5740400" y="5103813"/>
          <p14:tracePt t="107985" x="5853113" y="5103813"/>
          <p14:tracePt t="107987" x="5956300" y="5103813"/>
          <p14:tracePt t="107989" x="6059488" y="5103813"/>
          <p14:tracePt t="107992" x="6156325" y="5103813"/>
          <p14:tracePt t="107993" x="6275388" y="5103813"/>
          <p14:tracePt t="107995" x="6370638" y="5103813"/>
          <p14:tracePt t="107997" x="6451600" y="5103813"/>
          <p14:tracePt t="107999" x="6554788" y="5095875"/>
          <p14:tracePt t="108001" x="6650038" y="5095875"/>
          <p14:tracePt t="108003" x="6761163" y="5095875"/>
          <p14:tracePt t="108006" x="6842125" y="5095875"/>
          <p14:tracePt t="108007" x="6929438" y="5080000"/>
          <p14:tracePt t="108009" x="7032625" y="5080000"/>
          <p14:tracePt t="108011" x="7119938" y="5080000"/>
          <p14:tracePt t="108013" x="7216775" y="5080000"/>
          <p14:tracePt t="108015" x="7296150" y="5080000"/>
          <p14:tracePt t="108017" x="7375525" y="5080000"/>
          <p14:tracePt t="108020" x="7470775" y="5080000"/>
          <p14:tracePt t="108021" x="7543800" y="5087938"/>
          <p14:tracePt t="108023" x="7623175" y="5095875"/>
          <p14:tracePt t="108025" x="7710488" y="5095875"/>
          <p14:tracePt t="108027" x="7789863" y="5103813"/>
          <p14:tracePt t="108029" x="7862888" y="5111750"/>
          <p14:tracePt t="108031" x="7942263" y="5119688"/>
          <p14:tracePt t="108033" x="8005763" y="5127625"/>
          <p14:tracePt t="108035" x="8077200" y="5135563"/>
          <p14:tracePt t="108037" x="8140700" y="5135563"/>
          <p14:tracePt t="108039" x="8213725" y="5143500"/>
          <p14:tracePt t="108041" x="8277225" y="5151438"/>
          <p14:tracePt t="108043" x="8332788" y="5159375"/>
          <p14:tracePt t="108045" x="8372475" y="5167313"/>
          <p14:tracePt t="108047" x="8435975" y="5175250"/>
          <p14:tracePt t="108049" x="8483600" y="5183188"/>
          <p14:tracePt t="108051" x="8540750" y="5191125"/>
          <p14:tracePt t="108053" x="8572500" y="5199063"/>
          <p14:tracePt t="108055" x="8620125" y="5199063"/>
          <p14:tracePt t="108057" x="8651875" y="5199063"/>
          <p14:tracePt t="108059" x="8683625" y="5207000"/>
          <p14:tracePt t="108061" x="8715375" y="5207000"/>
          <p14:tracePt t="108063" x="8755063" y="5214938"/>
          <p14:tracePt t="108065" x="8778875" y="5222875"/>
          <p14:tracePt t="108067" x="8802688" y="5222875"/>
          <p14:tracePt t="108069" x="8826500" y="5230813"/>
          <p14:tracePt t="108071" x="8842375" y="5230813"/>
          <p14:tracePt t="108073" x="8866188" y="5230813"/>
          <p14:tracePt t="108076" x="8883650" y="5230813"/>
          <p14:tracePt t="108077" x="8899525" y="5238750"/>
          <p14:tracePt t="108079" x="8915400" y="5238750"/>
          <p14:tracePt t="108081" x="8931275" y="5238750"/>
          <p14:tracePt t="108083" x="8939213" y="5246688"/>
          <p14:tracePt t="108085" x="8955088" y="5246688"/>
          <p14:tracePt t="108089" x="8963025" y="5246688"/>
          <p14:tracePt t="108091" x="8970963" y="5246688"/>
          <p14:tracePt t="108101" x="8978900" y="5246688"/>
          <p14:tracePt t="108209" x="8978900" y="5254625"/>
          <p14:tracePt t="108210" x="8970963" y="5254625"/>
          <p14:tracePt t="108213" x="8970963" y="5262563"/>
          <p14:tracePt t="108217" x="8963025" y="5262563"/>
          <p14:tracePt t="108221" x="8955088" y="5270500"/>
          <p14:tracePt t="108223" x="8947150" y="5270500"/>
          <p14:tracePt t="108225" x="8947150" y="5278438"/>
          <p14:tracePt t="108227" x="8939213" y="5278438"/>
          <p14:tracePt t="108229" x="8931275" y="5286375"/>
          <p14:tracePt t="108231" x="8923338" y="5286375"/>
          <p14:tracePt t="108233" x="8915400" y="5294313"/>
          <p14:tracePt t="108235" x="8899525" y="5294313"/>
          <p14:tracePt t="108238" x="8899525" y="5302250"/>
          <p14:tracePt t="108239" x="8883650" y="5310188"/>
          <p14:tracePt t="108242" x="8874125" y="5310188"/>
          <p14:tracePt t="108243" x="8866188" y="5319713"/>
          <p14:tracePt t="108245" x="8850313" y="5327650"/>
          <p14:tracePt t="108247" x="8842375" y="5327650"/>
          <p14:tracePt t="108249" x="8826500" y="5335588"/>
          <p14:tracePt t="108251" x="8810625" y="5343525"/>
          <p14:tracePt t="108253" x="8802688" y="5343525"/>
          <p14:tracePt t="108256" x="8786813" y="5343525"/>
          <p14:tracePt t="108257" x="8770938" y="5351463"/>
          <p14:tracePt t="108259" x="8763000" y="5359400"/>
          <p14:tracePt t="108261" x="8755063" y="5367338"/>
          <p14:tracePt t="108263" x="8739188" y="5367338"/>
          <p14:tracePt t="108265" x="8723313" y="5367338"/>
          <p14:tracePt t="108267" x="8707438" y="5375275"/>
          <p14:tracePt t="108270" x="8699500" y="5383213"/>
          <p14:tracePt t="108271" x="8683625" y="5383213"/>
          <p14:tracePt t="108273" x="8667750" y="5391150"/>
          <p14:tracePt t="108275" x="8651875" y="5391150"/>
          <p14:tracePt t="108277" x="8643938" y="5399088"/>
          <p14:tracePt t="108279" x="8620125" y="5407025"/>
          <p14:tracePt t="108281" x="8604250" y="5407025"/>
          <p14:tracePt t="108283" x="8596313" y="5407025"/>
          <p14:tracePt t="108285" x="8580438" y="5407025"/>
          <p14:tracePt t="108287" x="8572500" y="5407025"/>
          <p14:tracePt t="108289" x="8548688" y="5414963"/>
          <p14:tracePt t="108291" x="8531225" y="5414963"/>
          <p14:tracePt t="108293" x="8515350" y="5414963"/>
          <p14:tracePt t="108295" x="8499475" y="5414963"/>
          <p14:tracePt t="108298" x="8483600" y="5414963"/>
          <p14:tracePt t="108299" x="8459788" y="5414963"/>
          <p14:tracePt t="108301" x="8443913" y="5414963"/>
          <p14:tracePt t="108303" x="8428038" y="5414963"/>
          <p14:tracePt t="108305" x="8404225" y="5414963"/>
          <p14:tracePt t="108307" x="8388350" y="5414963"/>
          <p14:tracePt t="108309" x="8372475" y="5414963"/>
          <p14:tracePt t="108311" x="8348663" y="5414963"/>
          <p14:tracePt t="108313" x="8332788" y="5414963"/>
          <p14:tracePt t="108315" x="8316913" y="5414963"/>
          <p14:tracePt t="108317" x="8301038" y="5407025"/>
          <p14:tracePt t="108319" x="8277225" y="5407025"/>
          <p14:tracePt t="108321" x="8253413" y="5407025"/>
          <p14:tracePt t="108323" x="8237538" y="5399088"/>
          <p14:tracePt t="108325" x="8221663" y="5391150"/>
          <p14:tracePt t="108327" x="8197850" y="5391150"/>
          <p14:tracePt t="108329" x="8189913" y="5383213"/>
          <p14:tracePt t="108331" x="8156575" y="5375275"/>
          <p14:tracePt t="108333" x="8140700" y="5367338"/>
          <p14:tracePt t="108335" x="8116888" y="5367338"/>
          <p14:tracePt t="108337" x="8093075" y="5351463"/>
          <p14:tracePt t="108339" x="8077200" y="5335588"/>
          <p14:tracePt t="108341" x="8053388" y="5335588"/>
          <p14:tracePt t="108343" x="8021638" y="5319713"/>
          <p14:tracePt t="108345" x="7997825" y="5302250"/>
          <p14:tracePt t="108347" x="7981950" y="5294313"/>
          <p14:tracePt t="108349" x="7950200" y="5278438"/>
          <p14:tracePt t="108351" x="7926388" y="5270500"/>
          <p14:tracePt t="108353" x="7902575" y="5254625"/>
          <p14:tracePt t="108355" x="7862888" y="5230813"/>
          <p14:tracePt t="108357" x="7847013" y="5222875"/>
          <p14:tracePt t="108360" x="7821613" y="5199063"/>
          <p14:tracePt t="108361" x="7789863" y="5183188"/>
          <p14:tracePt t="108363" x="7773988" y="5167313"/>
          <p14:tracePt t="108365" x="7750175" y="5151438"/>
          <p14:tracePt t="108367" x="7734300" y="5127625"/>
          <p14:tracePt t="108369" x="7710488" y="5103813"/>
          <p14:tracePt t="108371" x="7694613" y="5087938"/>
          <p14:tracePt t="108374" x="7678738" y="5064125"/>
          <p14:tracePt t="108375" x="7670800" y="5040313"/>
          <p14:tracePt t="108377" x="7646988" y="5016500"/>
          <p14:tracePt t="108379" x="7639050" y="5000625"/>
          <p14:tracePt t="108381" x="7631113" y="4967288"/>
          <p14:tracePt t="108383" x="7623175" y="4943475"/>
          <p14:tracePt t="108385" x="7615238" y="4911725"/>
          <p14:tracePt t="108388" x="7607300" y="4895850"/>
          <p14:tracePt t="108389" x="7607300" y="4872038"/>
          <p14:tracePt t="108392" x="7599363" y="4848225"/>
          <p14:tracePt t="108393" x="7599363" y="4824413"/>
          <p14:tracePt t="108395" x="7591425" y="4800600"/>
          <p14:tracePt t="108397" x="7591425" y="4776788"/>
          <p14:tracePt t="108399" x="7583488" y="4752975"/>
          <p14:tracePt t="108401" x="7583488" y="4729163"/>
          <p14:tracePt t="108403" x="7583488" y="4713288"/>
          <p14:tracePt t="108405" x="7583488" y="4697413"/>
          <p14:tracePt t="108407" x="7583488" y="4673600"/>
          <p14:tracePt t="108409" x="7583488" y="4657725"/>
          <p14:tracePt t="108411" x="7583488" y="4641850"/>
          <p14:tracePt t="108413" x="7583488" y="4624388"/>
          <p14:tracePt t="108415" x="7583488" y="4600575"/>
          <p14:tracePt t="108417" x="7583488" y="4576763"/>
          <p14:tracePt t="108419" x="7591425" y="4560888"/>
          <p14:tracePt t="108421" x="7591425" y="4545013"/>
          <p14:tracePt t="108423" x="7599363" y="4529138"/>
          <p14:tracePt t="108425" x="7607300" y="4513263"/>
          <p14:tracePt t="108427" x="7615238" y="4489450"/>
          <p14:tracePt t="108429" x="7631113" y="4473575"/>
          <p14:tracePt t="108431" x="7639050" y="4457700"/>
          <p14:tracePt t="108433" x="7646988" y="4441825"/>
          <p14:tracePt t="108435" x="7662863" y="4418013"/>
          <p14:tracePt t="108437" x="7670800" y="4402138"/>
          <p14:tracePt t="108439" x="7686675" y="4386263"/>
          <p14:tracePt t="108441" x="7702550" y="4370388"/>
          <p14:tracePt t="108443" x="7710488" y="4346575"/>
          <p14:tracePt t="108445" x="7734300" y="4330700"/>
          <p14:tracePt t="108447" x="7750175" y="4314825"/>
          <p14:tracePt t="108449" x="7766050" y="4298950"/>
          <p14:tracePt t="108451" x="7789863" y="4265613"/>
          <p14:tracePt t="108453" x="7805738" y="4257675"/>
          <p14:tracePt t="108455" x="7839075" y="4225925"/>
          <p14:tracePt t="108457" x="7854950" y="4210050"/>
          <p14:tracePt t="108459" x="7870825" y="4194175"/>
          <p14:tracePt t="108461" x="7910513" y="4170363"/>
          <p14:tracePt t="108463" x="7934325" y="4146550"/>
          <p14:tracePt t="108465" x="7966075" y="4130675"/>
          <p14:tracePt t="108467" x="7989888" y="4114800"/>
          <p14:tracePt t="108469" x="8021638" y="4090988"/>
          <p14:tracePt t="108471" x="8053388" y="4067175"/>
          <p14:tracePt t="108473" x="8085138" y="4059238"/>
          <p14:tracePt t="108475" x="8108950" y="4035425"/>
          <p14:tracePt t="108478" x="8148638" y="4019550"/>
          <p14:tracePt t="108479" x="8180388" y="4003675"/>
          <p14:tracePt t="108481" x="8221663" y="3987800"/>
          <p14:tracePt t="108483" x="8253413" y="3971925"/>
          <p14:tracePt t="108485" x="8293100" y="3963988"/>
          <p14:tracePt t="108487" x="8324850" y="3948113"/>
          <p14:tracePt t="108489" x="8372475" y="3930650"/>
          <p14:tracePt t="108492" x="8404225" y="3930650"/>
          <p14:tracePt t="108493" x="8443913" y="3922713"/>
          <p14:tracePt t="108495" x="8483600" y="3914775"/>
          <p14:tracePt t="108497" x="8523288" y="3906838"/>
          <p14:tracePt t="108499" x="8564563" y="3898900"/>
          <p14:tracePt t="108501" x="8596313" y="3898900"/>
          <p14:tracePt t="108503" x="8628063" y="3898900"/>
          <p14:tracePt t="108506" x="8667750" y="3890963"/>
          <p14:tracePt t="108507" x="8699500" y="3890963"/>
          <p14:tracePt t="108509" x="8731250" y="3890963"/>
          <p14:tracePt t="108511" x="8763000" y="3890963"/>
          <p14:tracePt t="108513" x="8794750" y="3890963"/>
          <p14:tracePt t="108515" x="8834438" y="3890963"/>
          <p14:tracePt t="108517" x="8858250" y="3898900"/>
          <p14:tracePt t="108519" x="8891588" y="3898900"/>
          <p14:tracePt t="108521" x="8923338" y="3906838"/>
          <p14:tracePt t="108523" x="8947150" y="3906838"/>
          <p14:tracePt t="108525" x="8970963" y="3914775"/>
          <p14:tracePt t="108527" x="8994775" y="3922713"/>
          <p14:tracePt t="108529" x="9026525" y="3938588"/>
          <p14:tracePt t="108531" x="9050338" y="3938588"/>
          <p14:tracePt t="108533" x="9074150" y="3948113"/>
          <p14:tracePt t="108535" x="9097963" y="3963988"/>
          <p14:tracePt t="108537" x="9121775" y="3963988"/>
          <p14:tracePt t="108539" x="9153525" y="3979863"/>
          <p14:tracePt t="108541" x="9177338" y="3987800"/>
          <p14:tracePt t="108543" x="9201150" y="4003675"/>
          <p14:tracePt t="108545" x="9224963" y="4011613"/>
          <p14:tracePt t="108547" x="9250363" y="4027488"/>
          <p14:tracePt t="108549" x="9274175" y="4027488"/>
          <p14:tracePt t="108551" x="9290050" y="4043363"/>
          <p14:tracePt t="108553" x="9313863" y="4059238"/>
          <p14:tracePt t="108555" x="9329738" y="4067175"/>
          <p14:tracePt t="108557" x="9353550" y="4083050"/>
          <p14:tracePt t="108559" x="9377363" y="4098925"/>
          <p14:tracePt t="108561" x="9393238" y="4106863"/>
          <p14:tracePt t="108563" x="9401175" y="4122738"/>
          <p14:tracePt t="108565" x="9424988" y="4130675"/>
          <p14:tracePt t="108567" x="9432925" y="4146550"/>
          <p14:tracePt t="108569" x="9448800" y="4162425"/>
          <p14:tracePt t="108571" x="9464675" y="4178300"/>
          <p14:tracePt t="108573" x="9472613" y="4186238"/>
          <p14:tracePt t="108575" x="9488488" y="4194175"/>
          <p14:tracePt t="108577" x="9496425" y="4210050"/>
          <p14:tracePt t="108579" x="9504363" y="4217988"/>
          <p14:tracePt t="108581" x="9512300" y="4233863"/>
          <p14:tracePt t="108583" x="9520238" y="4241800"/>
          <p14:tracePt t="108585" x="9528175" y="4257675"/>
          <p14:tracePt t="108587" x="9536113" y="4273550"/>
          <p14:tracePt t="108590" x="9536113" y="4281488"/>
          <p14:tracePt t="108591" x="9544050" y="4291013"/>
          <p14:tracePt t="108593" x="9544050" y="4306888"/>
          <p14:tracePt t="108596" x="9551988" y="4314825"/>
          <p14:tracePt t="108597" x="9559925" y="4330700"/>
          <p14:tracePt t="108599" x="9567863" y="4346575"/>
          <p14:tracePt t="108601" x="9567863" y="4362450"/>
          <p14:tracePt t="108604" x="9567863" y="4378325"/>
          <p14:tracePt t="108605" x="9567863" y="4386263"/>
          <p14:tracePt t="108607" x="9567863" y="4402138"/>
          <p14:tracePt t="108610" x="9575800" y="4418013"/>
          <p14:tracePt t="108611" x="9575800" y="4441825"/>
          <p14:tracePt t="108613" x="9575800" y="4457700"/>
          <p14:tracePt t="108615" x="9575800" y="4473575"/>
          <p14:tracePt t="108617" x="9575800" y="4489450"/>
          <p14:tracePt t="108619" x="9575800" y="4505325"/>
          <p14:tracePt t="108621" x="9575800" y="4521200"/>
          <p14:tracePt t="108624" x="9575800" y="4545013"/>
          <p14:tracePt t="108625" x="9567863" y="4560888"/>
          <p14:tracePt t="108627" x="9567863" y="4576763"/>
          <p14:tracePt t="108629" x="9551988" y="4592638"/>
          <p14:tracePt t="108631" x="9551988" y="4608513"/>
          <p14:tracePt t="108633" x="9544050" y="4633913"/>
          <p14:tracePt t="108635" x="9536113" y="4649788"/>
          <p14:tracePt t="108638" x="9528175" y="4665663"/>
          <p14:tracePt t="108639" x="9528175" y="4681538"/>
          <p14:tracePt t="108641" x="9520238" y="4697413"/>
          <p14:tracePt t="108643" x="9504363" y="4721225"/>
          <p14:tracePt t="108645" x="9496425" y="4737100"/>
          <p14:tracePt t="108647" x="9488488" y="4752975"/>
          <p14:tracePt t="108649" x="9480550" y="4768850"/>
          <p14:tracePt t="108651" x="9464675" y="4784725"/>
          <p14:tracePt t="108653" x="9456738" y="4800600"/>
          <p14:tracePt t="108655" x="9448800" y="4816475"/>
          <p14:tracePt t="108657" x="9432925" y="4832350"/>
          <p14:tracePt t="108659" x="9424988" y="4848225"/>
          <p14:tracePt t="108661" x="9417050" y="4864100"/>
          <p14:tracePt t="108663" x="9401175" y="4879975"/>
          <p14:tracePt t="108666" x="9393238" y="4895850"/>
          <p14:tracePt t="108667" x="9377363" y="4911725"/>
          <p14:tracePt t="108669" x="9369425" y="4927600"/>
          <p14:tracePt t="108671" x="9345613" y="4943475"/>
          <p14:tracePt t="108673" x="9337675" y="4967288"/>
          <p14:tracePt t="108675" x="9321800" y="4976813"/>
          <p14:tracePt t="108677" x="9305925" y="4992688"/>
          <p14:tracePt t="108679" x="9297988" y="5016500"/>
          <p14:tracePt t="108681" x="9282113" y="5024438"/>
          <p14:tracePt t="108683" x="9266238" y="5040313"/>
          <p14:tracePt t="108685" x="9250363" y="5064125"/>
          <p14:tracePt t="108687" x="9234488" y="5072063"/>
          <p14:tracePt t="108689" x="9217025" y="5087938"/>
          <p14:tracePt t="108691" x="9201150" y="5103813"/>
          <p14:tracePt t="108693" x="9185275" y="5119688"/>
          <p14:tracePt t="108695" x="9169400" y="5135563"/>
          <p14:tracePt t="108697" x="9153525" y="5151438"/>
          <p14:tracePt t="108699" x="9137650" y="5159375"/>
          <p14:tracePt t="108701" x="9121775" y="5183188"/>
          <p14:tracePt t="108703" x="9105900" y="5191125"/>
          <p14:tracePt t="108705" x="9074150" y="5207000"/>
          <p14:tracePt t="108708" x="9066213" y="5214938"/>
          <p14:tracePt t="108709" x="9050338" y="5230813"/>
          <p14:tracePt t="108711" x="9034463" y="5238750"/>
          <p14:tracePt t="108713" x="9010650" y="5254625"/>
          <p14:tracePt t="108715" x="8994775" y="5262563"/>
          <p14:tracePt t="108717" x="8978900" y="5278438"/>
          <p14:tracePt t="108719" x="8963025" y="5278438"/>
          <p14:tracePt t="108722" x="8939213" y="5294313"/>
          <p14:tracePt t="108724" x="8923338" y="5302250"/>
          <p14:tracePt t="108725" x="8907463" y="5319713"/>
          <p14:tracePt t="108728" x="8891588" y="5327650"/>
          <p14:tracePt t="108729" x="8866188" y="5327650"/>
          <p14:tracePt t="108731" x="8842375" y="5343525"/>
          <p14:tracePt t="108733" x="8834438" y="5351463"/>
          <p14:tracePt t="108735" x="8810625" y="5351463"/>
          <p14:tracePt t="108737" x="8794750" y="5359400"/>
          <p14:tracePt t="108739" x="8770938" y="5367338"/>
          <p14:tracePt t="108742" x="8755063" y="5375275"/>
          <p14:tracePt t="108743" x="8731250" y="5375275"/>
          <p14:tracePt t="108745" x="8707438" y="5383213"/>
          <p14:tracePt t="108747" x="8683625" y="5383213"/>
          <p14:tracePt t="108749" x="8667750" y="5391150"/>
          <p14:tracePt t="108751" x="8643938" y="5391150"/>
          <p14:tracePt t="108753" x="8628063" y="5399088"/>
          <p14:tracePt t="108756" x="8604250" y="5399088"/>
          <p14:tracePt t="108757" x="8580438" y="5399088"/>
          <p14:tracePt t="108759" x="8556625" y="5399088"/>
          <p14:tracePt t="108761" x="8531225" y="5399088"/>
          <p14:tracePt t="108763" x="8507413" y="5399088"/>
          <p14:tracePt t="108765" x="8483600" y="5399088"/>
          <p14:tracePt t="108767" x="8459788" y="5399088"/>
          <p14:tracePt t="108770" x="8435975" y="5399088"/>
          <p14:tracePt t="108771" x="8412163" y="5399088"/>
          <p14:tracePt t="108773" x="8380413" y="5399088"/>
          <p14:tracePt t="108775" x="8356600" y="5399088"/>
          <p14:tracePt t="108777" x="8332788" y="5399088"/>
          <p14:tracePt t="108779" x="8308975" y="5399088"/>
          <p14:tracePt t="108781" x="8285163" y="5391150"/>
          <p14:tracePt t="108783" x="8261350" y="5391150"/>
          <p14:tracePt t="108785" x="8229600" y="5383213"/>
          <p14:tracePt t="108787" x="8205788" y="5383213"/>
          <p14:tracePt t="108789" x="8172450" y="5375275"/>
          <p14:tracePt t="108791" x="8148638" y="5367338"/>
          <p14:tracePt t="108793" x="8124825" y="5359400"/>
          <p14:tracePt t="108795" x="8093075" y="5351463"/>
          <p14:tracePt t="108797" x="8069263" y="5351463"/>
          <p14:tracePt t="108799" x="8045450" y="5343525"/>
          <p14:tracePt t="108801" x="8013700" y="5335588"/>
          <p14:tracePt t="108803" x="7997825" y="5327650"/>
          <p14:tracePt t="108805" x="7974013" y="5327650"/>
          <p14:tracePt t="108807" x="7934325" y="5310188"/>
          <p14:tracePt t="108809" x="7910513" y="5310188"/>
          <p14:tracePt t="108811" x="7886700" y="5302250"/>
          <p14:tracePt t="108813" x="7862888" y="5294313"/>
          <p14:tracePt t="108815" x="7839075" y="5286375"/>
          <p14:tracePt t="108817" x="7813675" y="5278438"/>
          <p14:tracePt t="108819" x="7789863" y="5278438"/>
          <p14:tracePt t="108821" x="7766050" y="5270500"/>
          <p14:tracePt t="108823" x="7742238" y="5262563"/>
          <p14:tracePt t="108825" x="7718425" y="5254625"/>
          <p14:tracePt t="108827" x="7694613" y="5246688"/>
          <p14:tracePt t="108829" x="7670800" y="5246688"/>
          <p14:tracePt t="108831" x="7646988" y="5230813"/>
          <p14:tracePt t="108833" x="7631113" y="5230813"/>
          <p14:tracePt t="108835" x="7607300" y="5222875"/>
          <p14:tracePt t="108837" x="7591425" y="5214938"/>
          <p14:tracePt t="108839" x="7575550" y="5214938"/>
          <p14:tracePt t="108841" x="7551738" y="5207000"/>
          <p14:tracePt t="108843" x="7535863" y="5207000"/>
          <p14:tracePt t="108846" x="7519988" y="5207000"/>
          <p14:tracePt t="108847" x="7504113" y="5199063"/>
          <p14:tracePt t="108849" x="7486650" y="5199063"/>
          <p14:tracePt t="108851" x="7470775" y="5191125"/>
          <p14:tracePt t="108854" x="7462838" y="5191125"/>
          <p14:tracePt t="108855" x="7446963" y="5183188"/>
          <p14:tracePt t="108857" x="7439025" y="5183188"/>
          <p14:tracePt t="108860" x="7423150" y="5183188"/>
          <p14:tracePt t="108861" x="7407275" y="5183188"/>
          <p14:tracePt t="108863" x="7399338" y="5183188"/>
          <p14:tracePt t="108865" x="7383463" y="5175250"/>
          <p14:tracePt t="108867" x="7367588" y="5175250"/>
          <p14:tracePt t="108869" x="7359650" y="5175250"/>
          <p14:tracePt t="108871" x="7351713" y="5175250"/>
          <p14:tracePt t="108874" x="7335838" y="5167313"/>
          <p14:tracePt t="108875" x="7327900" y="5167313"/>
          <p14:tracePt t="108877" x="7312025" y="5167313"/>
          <p14:tracePt t="108879" x="7304088" y="5167313"/>
          <p14:tracePt t="108881" x="7296150" y="5167313"/>
          <p14:tracePt t="108883" x="7280275" y="5167313"/>
          <p14:tracePt t="108885" x="7272338" y="5167313"/>
          <p14:tracePt t="108888" x="7264400" y="5167313"/>
          <p14:tracePt t="108889" x="7256463" y="5167313"/>
          <p14:tracePt t="108891" x="7248525" y="5167313"/>
          <p14:tracePt t="108893" x="7240588" y="5167313"/>
          <p14:tracePt t="108902" x="7208838" y="5167313"/>
          <p14:tracePt t="108903" x="7200900" y="5167313"/>
          <p14:tracePt t="108907" x="7192963" y="5167313"/>
          <p14:tracePt t="108909" x="7185025" y="5167313"/>
          <p14:tracePt t="108913" x="7169150" y="5167313"/>
          <p14:tracePt t="108917" x="7161213" y="5167313"/>
          <p14:tracePt t="108919" x="7145338" y="5167313"/>
          <p14:tracePt t="108923" x="7127875" y="5159375"/>
          <p14:tracePt t="108925" x="7119938" y="5159375"/>
          <p14:tracePt t="108927" x="7112000" y="5159375"/>
          <p14:tracePt t="108929" x="7104063" y="5159375"/>
          <p14:tracePt t="108931" x="7088188" y="5159375"/>
          <p14:tracePt t="108933" x="7080250" y="5159375"/>
          <p14:tracePt t="108935" x="7072313" y="5159375"/>
          <p14:tracePt t="108937" x="7064375" y="5159375"/>
          <p14:tracePt t="108939" x="7048500" y="5159375"/>
          <p14:tracePt t="108941" x="7032625" y="5151438"/>
          <p14:tracePt t="108943" x="7024688" y="5151438"/>
          <p14:tracePt t="108945" x="7008813" y="5151438"/>
          <p14:tracePt t="108947" x="6992938" y="5151438"/>
          <p14:tracePt t="108949" x="6985000" y="5151438"/>
          <p14:tracePt t="108951" x="6969125" y="5151438"/>
          <p14:tracePt t="108953" x="6961188" y="5151438"/>
          <p14:tracePt t="108955" x="6937375" y="5151438"/>
          <p14:tracePt t="108957" x="6921500" y="5151438"/>
          <p14:tracePt t="108959" x="6905625" y="5143500"/>
          <p14:tracePt t="108961" x="6889750" y="5143500"/>
          <p14:tracePt t="108963" x="6865938" y="5143500"/>
          <p14:tracePt t="108965" x="6850063" y="5135563"/>
          <p14:tracePt t="108967" x="6834188" y="5135563"/>
          <p14:tracePt t="108969" x="6810375" y="5135563"/>
          <p14:tracePt t="108971" x="6794500" y="5135563"/>
          <p14:tracePt t="108973" x="6761163" y="5135563"/>
          <p14:tracePt t="108975" x="6737350" y="5135563"/>
          <p14:tracePt t="108978" x="6713538" y="5135563"/>
          <p14:tracePt t="108979" x="6689725" y="5127625"/>
          <p14:tracePt t="108981" x="6665913" y="5127625"/>
          <p14:tracePt t="108983" x="6642100" y="5127625"/>
          <p14:tracePt t="108985" x="6618288" y="5127625"/>
          <p14:tracePt t="108987" x="6594475" y="5119688"/>
          <p14:tracePt t="108989" x="6562725" y="5119688"/>
          <p14:tracePt t="108992" x="6538913" y="5119688"/>
          <p14:tracePt t="108993" x="6515100" y="5111750"/>
          <p14:tracePt t="108995" x="6491288" y="5111750"/>
          <p14:tracePt t="108997" x="6459538" y="5103813"/>
          <p14:tracePt t="108999" x="6434138" y="5103813"/>
          <p14:tracePt t="109001" x="6402388" y="5103813"/>
          <p14:tracePt t="109003" x="6378575" y="5103813"/>
          <p14:tracePt t="109005" x="6346825" y="5095875"/>
          <p14:tracePt t="109007" x="6323013" y="5095875"/>
          <p14:tracePt t="109009" x="6291263" y="5087938"/>
          <p14:tracePt t="109011" x="6259513" y="5087938"/>
          <p14:tracePt t="109013" x="6219825" y="5080000"/>
          <p14:tracePt t="109015" x="6196013" y="5080000"/>
          <p14:tracePt t="109017" x="6164263" y="5072063"/>
          <p14:tracePt t="109019" x="6132513" y="5072063"/>
          <p14:tracePt t="109021" x="6100763" y="5064125"/>
          <p14:tracePt t="109023" x="6059488" y="5064125"/>
          <p14:tracePt t="109025" x="6027738" y="5064125"/>
          <p14:tracePt t="109027" x="5988050" y="5056188"/>
          <p14:tracePt t="109029" x="5948363" y="5048250"/>
          <p14:tracePt t="109031" x="5916613" y="5040313"/>
          <p14:tracePt t="109033" x="5884863" y="5040313"/>
          <p14:tracePt t="109035" x="5845175" y="5032375"/>
          <p14:tracePt t="109037" x="5813425" y="5024438"/>
          <p14:tracePt t="109039" x="5781675" y="5024438"/>
          <p14:tracePt t="109041" x="5757863" y="5016500"/>
          <p14:tracePt t="109043" x="5724525" y="5008563"/>
          <p14:tracePt t="109045" x="5684838" y="5008563"/>
          <p14:tracePt t="109047" x="5661025" y="5008563"/>
          <p14:tracePt t="109049" x="5637213" y="5000625"/>
          <p14:tracePt t="109051" x="5613400" y="5000625"/>
          <p14:tracePt t="109053" x="5589588" y="5000625"/>
          <p14:tracePt t="109055" x="5565775" y="4992688"/>
          <p14:tracePt t="109057" x="5541963" y="4992688"/>
          <p14:tracePt t="109059" x="5518150" y="4992688"/>
          <p14:tracePt t="109061" x="5502275" y="4984750"/>
          <p14:tracePt t="109063" x="5478463" y="4984750"/>
          <p14:tracePt t="109065" x="5462588" y="4984750"/>
          <p14:tracePt t="109067" x="5446713" y="4984750"/>
          <p14:tracePt t="109069" x="5422900" y="4984750"/>
          <p14:tracePt t="109071" x="5397500" y="4976813"/>
          <p14:tracePt t="109073" x="5381625" y="4976813"/>
          <p14:tracePt t="109076" x="5365750" y="4967288"/>
          <p14:tracePt t="109077" x="5349875" y="4967288"/>
          <p14:tracePt t="109079" x="5341938" y="4959350"/>
          <p14:tracePt t="109082" x="5318125" y="4959350"/>
          <p14:tracePt t="109083" x="5302250" y="4959350"/>
          <p14:tracePt t="109085" x="5294313" y="4959350"/>
          <p14:tracePt t="109087" x="5278438" y="4951413"/>
          <p14:tracePt t="109089" x="5262563" y="4951413"/>
          <p14:tracePt t="109091" x="5254625" y="4943475"/>
          <p14:tracePt t="109093" x="5238750" y="4943475"/>
          <p14:tracePt t="109096" x="5230813" y="4943475"/>
          <p14:tracePt t="109097" x="5214938" y="4943475"/>
          <p14:tracePt t="109099" x="5207000" y="4943475"/>
          <p14:tracePt t="109101" x="5199063" y="4943475"/>
          <p14:tracePt t="109103" x="5183188" y="4935538"/>
          <p14:tracePt t="109105" x="5175250" y="4935538"/>
          <p14:tracePt t="109107" x="5167313" y="4935538"/>
          <p14:tracePt t="109110" x="5159375" y="4927600"/>
          <p14:tracePt t="109111" x="5151438" y="4927600"/>
          <p14:tracePt t="109113" x="5143500" y="4927600"/>
          <p14:tracePt t="109115" x="5135563" y="4927600"/>
          <p14:tracePt t="109119" x="5119688" y="4927600"/>
          <p14:tracePt t="109124" x="5111750" y="4919663"/>
          <p14:tracePt t="109125" x="5103813" y="4919663"/>
          <p14:tracePt t="109127" x="5095875" y="4919663"/>
          <p14:tracePt t="109131" x="5087938" y="4919663"/>
          <p14:tracePt t="109135" x="5080000" y="4919663"/>
          <p14:tracePt t="109138" x="5080000" y="4911725"/>
          <p14:tracePt t="109139" x="5072063" y="4911725"/>
          <p14:tracePt t="109143" x="5064125" y="4911725"/>
          <p14:tracePt t="109145" x="5056188" y="4911725"/>
          <p14:tracePt t="109151" x="5046663" y="4911725"/>
          <p14:tracePt t="109155" x="5046663" y="4903788"/>
          <p14:tracePt t="109157" x="5038725" y="4903788"/>
          <p14:tracePt t="109163" x="5030788" y="4903788"/>
          <p14:tracePt t="109167" x="5022850" y="4903788"/>
          <p14:tracePt t="109169" x="5022850" y="4895850"/>
          <p14:tracePt t="109173" x="5014913" y="4895850"/>
          <p14:tracePt t="109180" x="5006975" y="4895850"/>
          <p14:tracePt t="109183" x="4999038" y="4895850"/>
          <p14:tracePt t="109185" x="4991100" y="4887913"/>
          <p14:tracePt t="109189" x="4983163" y="4887913"/>
          <p14:tracePt t="109193" x="4975225" y="4887913"/>
          <p14:tracePt t="109197" x="4967288" y="4887913"/>
          <p14:tracePt t="109200" x="4959350" y="4887913"/>
          <p14:tracePt t="109201" x="4959350" y="4879975"/>
          <p14:tracePt t="109203" x="4951413" y="4879975"/>
          <p14:tracePt t="109207" x="4943475" y="4879975"/>
          <p14:tracePt t="109209" x="4935538" y="4879975"/>
          <p14:tracePt t="109215" x="4927600" y="4872038"/>
          <p14:tracePt t="109219" x="4919663" y="4872038"/>
          <p14:tracePt t="109221" x="4911725" y="4864100"/>
          <p14:tracePt t="109228" x="4903788" y="4864100"/>
          <p14:tracePt t="109231" x="4895850" y="4864100"/>
          <p14:tracePt t="109238" x="4887913" y="4864100"/>
          <p14:tracePt t="109239" x="4879975" y="4856163"/>
          <p14:tracePt t="109243" x="4872038" y="4856163"/>
          <p14:tracePt t="109245" x="4864100" y="4856163"/>
          <p14:tracePt t="109247" x="4856163" y="4856163"/>
          <p14:tracePt t="109251" x="4848225" y="4848225"/>
          <p14:tracePt t="109253" x="4840288" y="4848225"/>
          <p14:tracePt t="109256" x="4832350" y="4848225"/>
          <p14:tracePt t="109257" x="4824413" y="4848225"/>
          <p14:tracePt t="109259" x="4816475" y="4840288"/>
          <p14:tracePt t="109261" x="4808538" y="4840288"/>
          <p14:tracePt t="109263" x="4800600" y="4840288"/>
          <p14:tracePt t="109265" x="4792663" y="4840288"/>
          <p14:tracePt t="109267" x="4784725" y="4840288"/>
          <p14:tracePt t="109269" x="4776788" y="4840288"/>
          <p14:tracePt t="109271" x="4768850" y="4840288"/>
          <p14:tracePt t="109273" x="4752975" y="4832350"/>
          <p14:tracePt t="109277" x="4745038" y="4832350"/>
          <p14:tracePt t="109279" x="4729163" y="4832350"/>
          <p14:tracePt t="109281" x="4721225" y="4824413"/>
          <p14:tracePt t="109283" x="4713288" y="4824413"/>
          <p14:tracePt t="109285" x="4705350" y="4824413"/>
          <p14:tracePt t="109287" x="4695825" y="4824413"/>
          <p14:tracePt t="109289" x="4687888" y="4824413"/>
          <p14:tracePt t="109291" x="4679950" y="4824413"/>
          <p14:tracePt t="109293" x="4672013" y="4824413"/>
          <p14:tracePt t="109295" x="4664075" y="4824413"/>
          <p14:tracePt t="109297" x="4656138" y="4824413"/>
          <p14:tracePt t="109299" x="4648200" y="4816475"/>
          <p14:tracePt t="109301" x="4640263" y="4816475"/>
          <p14:tracePt t="109303" x="4632325" y="4816475"/>
          <p14:tracePt t="109305" x="4624388" y="4816475"/>
          <p14:tracePt t="109307" x="4616450" y="4808538"/>
          <p14:tracePt t="109311" x="4600575" y="4808538"/>
          <p14:tracePt t="109315" x="4592638" y="4808538"/>
          <p14:tracePt t="109317" x="4584700" y="4808538"/>
          <p14:tracePt t="109321" x="4576763" y="4800600"/>
          <p14:tracePt t="109323" x="4568825" y="4800600"/>
          <p14:tracePt t="109325" x="4560888" y="4800600"/>
          <p14:tracePt t="109330" x="4552950" y="4800600"/>
          <p14:tracePt t="109332" x="4545013" y="4800600"/>
          <p14:tracePt t="109335" x="4537075" y="4792663"/>
          <p14:tracePt t="109343" x="4529138" y="4792663"/>
          <p14:tracePt t="109352" x="4521200" y="4784725"/>
          <p14:tracePt t="109360" x="4513263" y="4784725"/>
          <p14:tracePt t="109375" x="4513263" y="4776788"/>
          <p14:tracePt t="109398" x="4505325" y="4776788"/>
          <p14:tracePt t="109456" x="4497388" y="4776788"/>
          <p14:tracePt t="109506" x="4489450" y="4776788"/>
          <p14:tracePt t="109516" x="4481513" y="4776788"/>
          <p14:tracePt t="109524" x="4473575" y="4776788"/>
          <p14:tracePt t="109532" x="4465638" y="4776788"/>
          <p14:tracePt t="109537" x="4457700" y="4776788"/>
          <p14:tracePt t="109543" x="4449763" y="4776788"/>
          <p14:tracePt t="109545" x="4441825" y="4776788"/>
          <p14:tracePt t="109551" x="4433888" y="4776788"/>
          <p14:tracePt t="109557" x="4425950" y="4776788"/>
          <p14:tracePt t="109565" x="4418013" y="4776788"/>
          <p14:tracePt t="109567" x="4410075" y="4776788"/>
          <p14:tracePt t="109575" x="4402138" y="4776788"/>
          <p14:tracePt t="109581" x="4394200" y="4776788"/>
          <p14:tracePt t="109585" x="4386263" y="4776788"/>
          <p14:tracePt t="109587" x="4378325" y="4776788"/>
          <p14:tracePt t="109591" x="4370388" y="4776788"/>
          <p14:tracePt t="109596" x="4362450" y="4776788"/>
          <p14:tracePt t="109597" x="4352925" y="4776788"/>
          <p14:tracePt t="109601" x="4344988" y="4776788"/>
          <p14:tracePt t="109605" x="4337050" y="4776788"/>
          <p14:tracePt t="109611" x="4329113" y="4776788"/>
          <p14:tracePt t="109617" x="4321175" y="4776788"/>
          <p14:tracePt t="109621" x="4313238" y="4776788"/>
          <p14:tracePt t="109627" x="4305300" y="4776788"/>
          <p14:tracePt t="109635" x="4297363" y="4776788"/>
          <p14:tracePt t="115591" x="4297363" y="4768850"/>
          <p14:tracePt t="115595" x="4305300" y="4752975"/>
          <p14:tracePt t="115598" x="4305300" y="4745038"/>
          <p14:tracePt t="115599" x="4313238" y="4729163"/>
          <p14:tracePt t="115602" x="4321175" y="4721225"/>
          <p14:tracePt t="115603" x="4321175" y="4713288"/>
          <p14:tracePt t="115605" x="4329113" y="4705350"/>
          <p14:tracePt t="115607" x="4337050" y="4697413"/>
          <p14:tracePt t="115609" x="4344988" y="4689475"/>
          <p14:tracePt t="115611" x="4352925" y="4681538"/>
          <p14:tracePt t="115613" x="4352925" y="4665663"/>
          <p14:tracePt t="115616" x="4362450" y="4657725"/>
          <p14:tracePt t="115617" x="4378325" y="4649788"/>
          <p14:tracePt t="115619" x="4386263" y="4641850"/>
          <p14:tracePt t="115621" x="4394200" y="4624388"/>
          <p14:tracePt t="115623" x="4402138" y="4624388"/>
          <p14:tracePt t="115625" x="4410075" y="4608513"/>
          <p14:tracePt t="115627" x="4425950" y="4608513"/>
          <p14:tracePt t="115630" x="4433888" y="4592638"/>
          <p14:tracePt t="115631" x="4449763" y="4584700"/>
          <p14:tracePt t="115633" x="4465638" y="4568825"/>
          <p14:tracePt t="115635" x="4473575" y="4560888"/>
          <p14:tracePt t="115637" x="4497388" y="4545013"/>
          <p14:tracePt t="115639" x="4505325" y="4537075"/>
          <p14:tracePt t="115641" x="4521200" y="4521200"/>
          <p14:tracePt t="115644" x="4537075" y="4513263"/>
          <p14:tracePt t="115645" x="4560888" y="4497388"/>
          <p14:tracePt t="115647" x="4576763" y="4489450"/>
          <p14:tracePt t="115649" x="4600575" y="4473575"/>
          <p14:tracePt t="115651" x="4616450" y="4465638"/>
          <p14:tracePt t="115653" x="4640263" y="4449763"/>
          <p14:tracePt t="115655" x="4664075" y="4433888"/>
          <p14:tracePt t="115658" x="4679950" y="4418013"/>
          <p14:tracePt t="115659" x="4705350" y="4402138"/>
          <p14:tracePt t="115661" x="4737100" y="4378325"/>
          <p14:tracePt t="115663" x="4760913" y="4362450"/>
          <p14:tracePt t="115665" x="4792663" y="4338638"/>
          <p14:tracePt t="115667" x="4832350" y="4314825"/>
          <p14:tracePt t="115669" x="4856163" y="4298950"/>
          <p14:tracePt t="115672" x="4895850" y="4273550"/>
          <p14:tracePt t="115673" x="4919663" y="4249738"/>
          <p14:tracePt t="115675" x="4959350" y="4233863"/>
          <p14:tracePt t="115677" x="4983163" y="4202113"/>
          <p14:tracePt t="115679" x="5022850" y="4170363"/>
          <p14:tracePt t="115681" x="5056188" y="4146550"/>
          <p14:tracePt t="115683" x="5087938" y="4138613"/>
          <p14:tracePt t="115685" x="5127625" y="4106863"/>
          <p14:tracePt t="115687" x="5159375" y="4083050"/>
          <p14:tracePt t="115689" x="5191125" y="4059238"/>
          <p14:tracePt t="115691" x="5222875" y="4043363"/>
          <p14:tracePt t="115693" x="5246688" y="4011613"/>
          <p14:tracePt t="115695" x="5278438" y="3995738"/>
          <p14:tracePt t="115697" x="5302250" y="3971925"/>
          <p14:tracePt t="115699" x="5326063" y="3956050"/>
          <p14:tracePt t="115701" x="5349875" y="3922713"/>
          <p14:tracePt t="115703" x="5365750" y="3906838"/>
          <p14:tracePt t="115705" x="5381625" y="3890963"/>
          <p14:tracePt t="115707" x="5397500" y="3867150"/>
          <p14:tracePt t="115709" x="5414963" y="3851275"/>
          <p14:tracePt t="115711" x="5430838" y="3835400"/>
          <p14:tracePt t="115713" x="5446713" y="3811588"/>
          <p14:tracePt t="115715" x="5454650" y="3787775"/>
          <p14:tracePt t="115717" x="5470525" y="3779838"/>
          <p14:tracePt t="115720" x="5470525" y="3763963"/>
          <p14:tracePt t="115721" x="5478463" y="3748088"/>
          <p14:tracePt t="115723" x="5486400" y="3732213"/>
          <p14:tracePt t="115725" x="5486400" y="3724275"/>
          <p14:tracePt t="115727" x="5494338" y="3708400"/>
          <p14:tracePt t="115729" x="5502275" y="3700463"/>
          <p14:tracePt t="115731" x="5502275" y="3692525"/>
          <p14:tracePt t="115734" x="5502275" y="3684588"/>
          <p14:tracePt t="115737" x="5510213" y="3668713"/>
          <p14:tracePt t="115741" x="5510213" y="3660775"/>
          <p14:tracePt t="115748" x="5510213" y="3652838"/>
          <p14:tracePt t="115830" x="5518150" y="3652838"/>
          <p14:tracePt t="115891" x="5510213" y="3652838"/>
          <p14:tracePt t="115894" x="5502275" y="3652838"/>
          <p14:tracePt t="115897" x="5494338" y="3652838"/>
          <p14:tracePt t="115901" x="5478463" y="3652838"/>
          <p14:tracePt t="115905" x="5470525" y="3652838"/>
          <p14:tracePt t="115908" x="5454650" y="3652838"/>
          <p14:tracePt t="115909" x="5446713" y="3652838"/>
          <p14:tracePt t="115911" x="5438775" y="3652838"/>
          <p14:tracePt t="115913" x="5422900" y="3652838"/>
          <p14:tracePt t="115915" x="5414963" y="3652838"/>
          <p14:tracePt t="115917" x="5397500" y="3652838"/>
          <p14:tracePt t="115922" x="5381625" y="3652838"/>
          <p14:tracePt t="115923" x="5365750" y="3652838"/>
          <p14:tracePt t="115925" x="5357813" y="3652838"/>
          <p14:tracePt t="115927" x="5341938" y="3652838"/>
          <p14:tracePt t="115929" x="5326063" y="3652838"/>
          <p14:tracePt t="115931" x="5310188" y="3652838"/>
          <p14:tracePt t="115933" x="5294313" y="3652838"/>
          <p14:tracePt t="115935" x="5278438" y="3652838"/>
          <p14:tracePt t="115937" x="5262563" y="3652838"/>
          <p14:tracePt t="115939" x="5246688" y="3652838"/>
          <p14:tracePt t="115941" x="5230813" y="3652838"/>
          <p14:tracePt t="115943" x="5214938" y="3652838"/>
          <p14:tracePt t="115945" x="5191125" y="3652838"/>
          <p14:tracePt t="115947" x="5167313" y="3652838"/>
          <p14:tracePt t="115949" x="5143500" y="3652838"/>
          <p14:tracePt t="115951" x="5127625" y="3652838"/>
          <p14:tracePt t="115953" x="5087938" y="3644900"/>
          <p14:tracePt t="115955" x="5064125" y="3644900"/>
          <p14:tracePt t="115957" x="5038725" y="3636963"/>
          <p14:tracePt t="115959" x="4999038" y="3636963"/>
          <p14:tracePt t="115961" x="4975225" y="3636963"/>
          <p14:tracePt t="115963" x="4943475" y="3636963"/>
          <p14:tracePt t="115965" x="4895850" y="3629025"/>
          <p14:tracePt t="115967" x="4856163" y="3621088"/>
          <p14:tracePt t="115969" x="4816475" y="3613150"/>
          <p14:tracePt t="115971" x="4776788" y="3595688"/>
          <p14:tracePt t="115973" x="4729163" y="3579813"/>
          <p14:tracePt t="115975" x="4679950" y="3571875"/>
          <p14:tracePt t="115977" x="4624388" y="3548063"/>
          <p14:tracePt t="115979" x="4576763" y="3532188"/>
          <p14:tracePt t="115981" x="4521200" y="3524250"/>
          <p14:tracePt t="115983" x="4465638" y="3508375"/>
          <p14:tracePt t="115985" x="4418013" y="3484563"/>
          <p14:tracePt t="115987" x="4352925" y="3468688"/>
          <p14:tracePt t="115989" x="4305300" y="3452813"/>
          <p14:tracePt t="115991" x="4265613" y="3436938"/>
          <p14:tracePt t="115993" x="4194175" y="3413125"/>
          <p14:tracePt t="115995" x="4146550" y="3397250"/>
          <p14:tracePt t="115998" x="4090988" y="3381375"/>
          <p14:tracePt t="115999" x="4035425" y="3365500"/>
          <p14:tracePt t="116001" x="3994150" y="3349625"/>
          <p14:tracePt t="116003" x="3938588" y="3325813"/>
          <p14:tracePt t="116006" x="3890963" y="3309938"/>
          <p14:tracePt t="116007" x="3843338" y="3294063"/>
          <p14:tracePt t="116009" x="3787775" y="3270250"/>
          <p14:tracePt t="116012" x="3740150" y="3252788"/>
          <p14:tracePt t="116013" x="3700463" y="3236913"/>
          <p14:tracePt t="116015" x="3643313" y="3213100"/>
          <p14:tracePt t="116017" x="3611563" y="3197225"/>
          <p14:tracePt t="116019" x="3556000" y="3173413"/>
          <p14:tracePt t="116021" x="3516313" y="3149600"/>
          <p14:tracePt t="116023" x="3468688" y="3133725"/>
          <p14:tracePt t="116025" x="3421063" y="3101975"/>
          <p14:tracePt t="116027" x="3381375" y="3078163"/>
          <p14:tracePt t="116029" x="3349625" y="3062288"/>
          <p14:tracePt t="116031" x="3308350" y="3038475"/>
          <p14:tracePt t="116033" x="3268663" y="3014663"/>
          <p14:tracePt t="116035" x="3236913" y="2982913"/>
          <p14:tracePt t="116037" x="3197225" y="2959100"/>
          <p14:tracePt t="116040" x="3157538" y="2927350"/>
          <p14:tracePt t="116041" x="3117850" y="2894013"/>
          <p14:tracePt t="116043" x="3094038" y="2870200"/>
          <p14:tracePt t="116045" x="3062288" y="2838450"/>
          <p14:tracePt t="116047" x="3022600" y="2798763"/>
          <p14:tracePt t="116049" x="2998788" y="2774950"/>
          <p14:tracePt t="116051" x="2957513" y="2743200"/>
          <p14:tracePt t="116053" x="2925763" y="2703513"/>
          <p14:tracePt t="116055" x="2894013" y="2671763"/>
          <p14:tracePt t="116057" x="2854325" y="2624138"/>
          <p14:tracePt t="116059" x="2814638" y="2592388"/>
          <p14:tracePt t="116061" x="2782888" y="2551113"/>
          <p14:tracePt t="116063" x="2743200" y="2519363"/>
          <p14:tracePt t="116065" x="2703513" y="2479675"/>
          <p14:tracePt t="116067" x="2663825" y="2439988"/>
          <p14:tracePt t="116069" x="2624138" y="2392363"/>
          <p14:tracePt t="116071" x="2582863" y="2352675"/>
          <p14:tracePt t="116073" x="2519363" y="2305050"/>
          <p14:tracePt t="116075" x="2487613" y="2273300"/>
          <p14:tracePt t="116077" x="2439988" y="2216150"/>
          <p14:tracePt t="116079" x="2392363" y="2176463"/>
          <p14:tracePt t="116081" x="2344738" y="2128838"/>
          <p14:tracePt t="116083" x="2305050" y="2089150"/>
          <p14:tracePt t="116085" x="2255838" y="2049463"/>
          <p14:tracePt t="116087" x="2216150" y="2001838"/>
          <p14:tracePt t="116089" x="2168525" y="1962150"/>
          <p14:tracePt t="116091" x="2128838" y="1914525"/>
          <p14:tracePt t="116093" x="2081213" y="1873250"/>
          <p14:tracePt t="116095" x="2033588" y="1817688"/>
          <p14:tracePt t="116097" x="1985963" y="1778000"/>
          <p14:tracePt t="116099" x="1946275" y="1738313"/>
          <p14:tracePt t="116101" x="1905000" y="1690688"/>
          <p14:tracePt t="116103" x="1865313" y="1651000"/>
          <p14:tracePt t="116105" x="1825625" y="1611313"/>
          <p14:tracePt t="116107" x="1793875" y="1579563"/>
          <p14:tracePt t="116109" x="1762125" y="1538288"/>
          <p14:tracePt t="116111" x="1722438" y="1498600"/>
          <p14:tracePt t="116113" x="1690688" y="1458913"/>
          <p14:tracePt t="116116" x="1658938" y="1427163"/>
          <p14:tracePt t="116117" x="1619250" y="1395413"/>
          <p14:tracePt t="116119" x="1595438" y="1363663"/>
          <p14:tracePt t="116121" x="1562100" y="1323975"/>
          <p14:tracePt t="116124" x="1530350" y="1284288"/>
          <p14:tracePt t="116125" x="1506538" y="1260475"/>
          <p14:tracePt t="116127" x="1466850" y="1220788"/>
          <p14:tracePt t="116130" x="1443038" y="1187450"/>
          <p14:tracePt t="116131" x="1419225" y="1163638"/>
          <p14:tracePt t="116133" x="1395413" y="1131888"/>
          <p14:tracePt t="116135" x="1371600" y="1100138"/>
          <p14:tracePt t="116137" x="1339850" y="1068388"/>
          <p14:tracePt t="116139" x="1331913" y="1044575"/>
          <p14:tracePt t="116141" x="1308100" y="1012825"/>
          <p14:tracePt t="116143" x="1292225" y="989013"/>
          <p14:tracePt t="116145" x="1276350" y="957263"/>
          <p14:tracePt t="116147" x="1260475" y="933450"/>
          <p14:tracePt t="116149" x="1252538" y="909638"/>
          <p14:tracePt t="116151" x="1244600" y="885825"/>
          <p14:tracePt t="116153" x="1228725" y="852488"/>
          <p14:tracePt t="116155" x="1220788" y="828675"/>
          <p14:tracePt t="116157" x="1220788" y="804863"/>
          <p14:tracePt t="116159" x="1220788" y="781050"/>
          <p14:tracePt t="116161" x="1211263" y="757238"/>
          <p14:tracePt t="116163" x="1211263" y="733425"/>
          <p14:tracePt t="116165" x="1203325" y="709613"/>
          <p14:tracePt t="116167" x="1203325" y="685800"/>
          <p14:tracePt t="116169" x="1203325" y="661988"/>
          <p14:tracePt t="116171" x="1203325" y="638175"/>
          <p14:tracePt t="116173" x="1203325" y="614363"/>
          <p14:tracePt t="116175" x="1203325" y="590550"/>
          <p14:tracePt t="116177" x="1211263" y="566738"/>
          <p14:tracePt t="116179" x="1220788" y="542925"/>
          <p14:tracePt t="116181" x="1228725" y="519113"/>
          <p14:tracePt t="116183" x="1244600" y="477838"/>
          <p14:tracePt t="116185" x="1252538" y="461963"/>
          <p14:tracePt t="116187" x="1260475" y="430213"/>
          <p14:tracePt t="116189" x="1276350" y="398463"/>
          <p14:tracePt t="116191" x="1292225" y="374650"/>
          <p14:tracePt t="116193" x="1308100" y="350838"/>
          <p14:tracePt t="116195" x="1323975" y="319088"/>
          <p14:tracePt t="116197" x="1339850" y="295275"/>
          <p14:tracePt t="116199" x="1363663" y="255588"/>
          <p14:tracePt t="116201" x="1387475" y="231775"/>
          <p14:tracePt t="116203" x="1403350" y="200025"/>
          <p14:tracePt t="116205" x="1427163" y="176213"/>
          <p14:tracePt t="116207" x="1450975" y="142875"/>
          <p14:tracePt t="116209" x="1474788" y="119063"/>
          <p14:tracePt t="116211" x="1506538" y="95250"/>
          <p14:tracePt t="116213" x="1530350" y="71438"/>
          <p14:tracePt t="116215" x="1562100" y="47625"/>
          <p14:tracePt t="116217" x="1587500" y="23813"/>
          <p14:tracePt t="116489" x="9082088" y="15875"/>
          <p14:tracePt t="116491" x="9113838" y="23813"/>
          <p14:tracePt t="116493" x="9129713" y="39688"/>
          <p14:tracePt t="116495" x="9153525" y="47625"/>
          <p14:tracePt t="116498" x="9169400" y="63500"/>
          <p14:tracePt t="116499" x="9185275" y="71438"/>
          <p14:tracePt t="116501" x="9209088" y="79375"/>
          <p14:tracePt t="116503" x="9234488" y="95250"/>
          <p14:tracePt t="116505" x="9250363" y="103188"/>
          <p14:tracePt t="116507" x="9266238" y="119063"/>
          <p14:tracePt t="116509" x="9282113" y="127000"/>
          <p14:tracePt t="116512" x="9297988" y="142875"/>
          <p14:tracePt t="116513" x="9305925" y="150813"/>
          <p14:tracePt t="116515" x="9329738" y="158750"/>
          <p14:tracePt t="116517" x="9345613" y="184150"/>
          <p14:tracePt t="116519" x="9353550" y="192088"/>
          <p14:tracePt t="116521" x="9369425" y="200025"/>
          <p14:tracePt t="116523" x="9385300" y="215900"/>
          <p14:tracePt t="116526" x="9393238" y="231775"/>
          <p14:tracePt t="116527" x="9401175" y="239713"/>
          <p14:tracePt t="116529" x="9417050" y="247650"/>
          <p14:tracePt t="116531" x="9424988" y="263525"/>
          <p14:tracePt t="116533" x="9432925" y="271463"/>
          <p14:tracePt t="116535" x="9448800" y="287338"/>
          <p14:tracePt t="116537" x="9456738" y="303213"/>
          <p14:tracePt t="116539" x="9472613" y="311150"/>
          <p14:tracePt t="116541" x="9472613" y="327025"/>
          <p14:tracePt t="116543" x="9488488" y="334963"/>
          <p14:tracePt t="116545" x="9496425" y="350838"/>
          <p14:tracePt t="116547" x="9512300" y="366713"/>
          <p14:tracePt t="116549" x="9512300" y="374650"/>
          <p14:tracePt t="116551" x="9528175" y="390525"/>
          <p14:tracePt t="116553" x="9536113" y="398463"/>
          <p14:tracePt t="116555" x="9551988" y="406400"/>
          <p14:tracePt t="116557" x="9551988" y="430213"/>
          <p14:tracePt t="116559" x="9567863" y="438150"/>
          <p14:tracePt t="116561" x="9575800" y="454025"/>
          <p14:tracePt t="116564" x="9585325" y="469900"/>
          <p14:tracePt t="116565" x="9601200" y="485775"/>
          <p14:tracePt t="116567" x="9609138" y="493713"/>
          <p14:tracePt t="116569" x="9617075" y="509588"/>
          <p14:tracePt t="116571" x="9625013" y="527050"/>
          <p14:tracePt t="116574" x="9632950" y="534988"/>
          <p14:tracePt t="116575" x="9640888" y="558800"/>
          <p14:tracePt t="116577" x="9648825" y="574675"/>
          <p14:tracePt t="116579" x="9656763" y="582613"/>
          <p14:tracePt t="116581" x="9664700" y="598488"/>
          <p14:tracePt t="116583" x="9672638" y="614363"/>
          <p14:tracePt t="116585" x="9672638" y="630238"/>
          <p14:tracePt t="116587" x="9680575" y="646113"/>
          <p14:tracePt t="116589" x="9680575" y="654050"/>
          <p14:tracePt t="116591" x="9688513" y="677863"/>
          <p14:tracePt t="116593" x="9688513" y="693738"/>
          <p14:tracePt t="116595" x="9688513" y="701675"/>
          <p14:tracePt t="116597" x="9696450" y="717550"/>
          <p14:tracePt t="116599" x="9696450" y="733425"/>
          <p14:tracePt t="116602" x="9696450" y="749300"/>
          <p14:tracePt t="116603" x="9696450" y="765175"/>
          <p14:tracePt t="116605" x="9696450" y="781050"/>
          <p14:tracePt t="116607" x="9696450" y="788988"/>
          <p14:tracePt t="116609" x="9696450" y="804863"/>
          <p14:tracePt t="116611" x="9696450" y="820738"/>
          <p14:tracePt t="116613" x="9696450" y="844550"/>
          <p14:tracePt t="116616" x="9696450" y="852488"/>
          <p14:tracePt t="116617" x="9688513" y="869950"/>
          <p14:tracePt t="116619" x="9688513" y="885825"/>
          <p14:tracePt t="116621" x="9680575" y="909638"/>
          <p14:tracePt t="116623" x="9672638" y="925513"/>
          <p14:tracePt t="116625" x="9664700" y="941388"/>
          <p14:tracePt t="116627" x="9664700" y="949325"/>
          <p14:tracePt t="116629" x="9648825" y="973138"/>
          <p14:tracePt t="116631" x="9640888" y="989013"/>
          <p14:tracePt t="116633" x="9632950" y="1004888"/>
          <p14:tracePt t="116635" x="9617075" y="1020763"/>
          <p14:tracePt t="116637" x="9609138" y="1036638"/>
          <p14:tracePt t="116639" x="9601200" y="1060450"/>
          <p14:tracePt t="116641" x="9585325" y="1076325"/>
          <p14:tracePt t="116643" x="9575800" y="1092200"/>
          <p14:tracePt t="116645" x="9567863" y="1108075"/>
          <p14:tracePt t="116647" x="9544050" y="1131888"/>
          <p14:tracePt t="116649" x="9536113" y="1147763"/>
          <p14:tracePt t="116651" x="9520238" y="1163638"/>
          <p14:tracePt t="116653" x="9504363" y="1179513"/>
          <p14:tracePt t="116655" x="9496425" y="1204913"/>
          <p14:tracePt t="116657" x="9472613" y="1228725"/>
          <p14:tracePt t="116659" x="9456738" y="1244600"/>
          <p14:tracePt t="116661" x="9440863" y="1268413"/>
          <p14:tracePt t="116663" x="9424988" y="1284288"/>
          <p14:tracePt t="116665" x="9409113" y="1300163"/>
          <p14:tracePt t="116667" x="9385300" y="1316038"/>
          <p14:tracePt t="116669" x="9369425" y="1339850"/>
          <p14:tracePt t="116671" x="9353550" y="1355725"/>
          <p14:tracePt t="116673" x="9329738" y="1371600"/>
          <p14:tracePt t="116675" x="9313863" y="1395413"/>
          <p14:tracePt t="116677" x="9297988" y="1411288"/>
          <p14:tracePt t="116679" x="9282113" y="1427163"/>
          <p14:tracePt t="116681" x="9258300" y="1450975"/>
          <p14:tracePt t="116683" x="9242425" y="1466850"/>
          <p14:tracePt t="116685" x="9224963" y="1482725"/>
          <p14:tracePt t="116687" x="9201150" y="1498600"/>
          <p14:tracePt t="116689" x="9185275" y="1506538"/>
          <p14:tracePt t="116691" x="9177338" y="1530350"/>
          <p14:tracePt t="116693" x="9145588" y="1538288"/>
          <p14:tracePt t="116695" x="9137650" y="1555750"/>
          <p14:tracePt t="116697" x="9113838" y="1563688"/>
          <p14:tracePt t="116699" x="9097963" y="1579563"/>
          <p14:tracePt t="116701" x="9074150" y="1595438"/>
          <p14:tracePt t="116703" x="9058275" y="1603375"/>
          <p14:tracePt t="116705" x="9042400" y="1619250"/>
          <p14:tracePt t="116707" x="9018588" y="1635125"/>
          <p14:tracePt t="116709" x="8994775" y="1643063"/>
          <p14:tracePt t="116711" x="8970963" y="1658938"/>
          <p14:tracePt t="116713" x="8939213" y="1674813"/>
          <p14:tracePt t="116715" x="8907463" y="1690688"/>
          <p14:tracePt t="116717" x="8874125" y="1706563"/>
          <p14:tracePt t="116720" x="8834438" y="1722438"/>
          <p14:tracePt t="116721" x="8802688" y="1738313"/>
          <p14:tracePt t="116723" x="8763000" y="1746250"/>
          <p14:tracePt t="116725" x="8715375" y="1762125"/>
          <p14:tracePt t="116727" x="8683625" y="1778000"/>
          <p14:tracePt t="116729" x="8628063" y="1793875"/>
          <p14:tracePt t="116731" x="8580438" y="1809750"/>
          <p14:tracePt t="116734" x="8523288" y="1825625"/>
          <p14:tracePt t="116735" x="8475663" y="1833563"/>
          <p14:tracePt t="116737" x="8428038" y="1841500"/>
          <p14:tracePt t="116739" x="8356600" y="1857375"/>
          <p14:tracePt t="116741" x="8316913" y="1865313"/>
          <p14:tracePt t="116743" x="8261350" y="1873250"/>
          <p14:tracePt t="116745" x="8189913" y="1890713"/>
          <p14:tracePt t="116747" x="8124825" y="1898650"/>
          <p14:tracePt t="116749" x="8061325" y="1906588"/>
          <p14:tracePt t="116751" x="7997825" y="1914525"/>
          <p14:tracePt t="116753" x="7942263" y="1914525"/>
          <p14:tracePt t="116755" x="7870825" y="1922463"/>
          <p14:tracePt t="116757" x="7805738" y="1930400"/>
          <p14:tracePt t="116759" x="7750175" y="1930400"/>
          <p14:tracePt t="116761" x="7670800" y="1938338"/>
          <p14:tracePt t="116763" x="7607300" y="1938338"/>
          <p14:tracePt t="116765" x="7543800" y="1946275"/>
          <p14:tracePt t="116767" x="7478713" y="1954213"/>
          <p14:tracePt t="116769" x="7415213" y="1954213"/>
          <p14:tracePt t="116771" x="7351713" y="1962150"/>
          <p14:tracePt t="116773" x="7296150" y="1962150"/>
          <p14:tracePt t="116775" x="7232650" y="1970088"/>
          <p14:tracePt t="116777" x="7169150" y="1978025"/>
          <p14:tracePt t="116779" x="7112000" y="1978025"/>
          <p14:tracePt t="116781" x="7056438" y="1985963"/>
          <p14:tracePt t="116783" x="6992938" y="1985963"/>
          <p14:tracePt t="116785" x="6937375" y="1993900"/>
          <p14:tracePt t="116787" x="6889750" y="1993900"/>
          <p14:tracePt t="116789" x="6834188" y="2001838"/>
          <p14:tracePt t="116791" x="6777038" y="2001838"/>
          <p14:tracePt t="116793" x="6721475" y="2009775"/>
          <p14:tracePt t="116795" x="6681788" y="2009775"/>
          <p14:tracePt t="116797" x="6634163" y="2017713"/>
          <p14:tracePt t="116799" x="6578600" y="2017713"/>
          <p14:tracePt t="116801" x="6538913" y="2017713"/>
          <p14:tracePt t="116803" x="6483350" y="2017713"/>
          <p14:tracePt t="116805" x="6442075" y="2025650"/>
          <p14:tracePt t="116807" x="6410325" y="2025650"/>
          <p14:tracePt t="116809" x="6362700" y="2033588"/>
          <p14:tracePt t="116811" x="6330950" y="2033588"/>
          <p14:tracePt t="116813" x="6299200" y="2033588"/>
          <p14:tracePt t="116815" x="6251575" y="2033588"/>
          <p14:tracePt t="116818" x="6227763" y="2033588"/>
          <p14:tracePt t="116819" x="6196013" y="2033588"/>
          <p14:tracePt t="116821" x="6172200" y="2033588"/>
          <p14:tracePt t="116823" x="6140450" y="2033588"/>
          <p14:tracePt t="116825" x="6116638" y="2033588"/>
          <p14:tracePt t="116827" x="6100763" y="2033588"/>
          <p14:tracePt t="116829" x="6075363" y="2041525"/>
          <p14:tracePt t="116831" x="6059488" y="2041525"/>
          <p14:tracePt t="116833" x="6043613" y="2041525"/>
          <p14:tracePt t="116835" x="6027738" y="2041525"/>
          <p14:tracePt t="116838" x="6011863" y="2041525"/>
          <p14:tracePt t="116839" x="5988050" y="2041525"/>
          <p14:tracePt t="116841" x="5980113" y="2041525"/>
          <p14:tracePt t="116843" x="5964238" y="2041525"/>
          <p14:tracePt t="116845" x="5956300" y="2041525"/>
          <p14:tracePt t="116847" x="5940425" y="2041525"/>
          <p14:tracePt t="116849" x="5932488" y="2041525"/>
          <p14:tracePt t="116852" x="5924550" y="2041525"/>
          <p14:tracePt t="116853" x="5916613" y="2041525"/>
          <p14:tracePt t="116855" x="5900738" y="2041525"/>
          <p14:tracePt t="116857" x="5892800" y="2041525"/>
          <p14:tracePt t="116859" x="5884863" y="2041525"/>
          <p14:tracePt t="116861" x="5876925" y="2041525"/>
          <p14:tracePt t="116863" x="5868988" y="2041525"/>
          <p14:tracePt t="116866" x="5861050" y="2041525"/>
          <p14:tracePt t="116869" x="5853113" y="2041525"/>
          <p14:tracePt t="116871" x="5845175" y="2041525"/>
          <p14:tracePt t="116873" x="5837238" y="2041525"/>
          <p14:tracePt t="116875" x="5829300" y="2041525"/>
          <p14:tracePt t="116881" x="5821363" y="2041525"/>
          <p14:tracePt t="116891" x="5813425" y="2041525"/>
          <p14:tracePt t="117082" x="5805488" y="2041525"/>
          <p14:tracePt t="117102" x="5797550" y="2041525"/>
          <p14:tracePt t="117103" x="5789613" y="2033588"/>
          <p14:tracePt t="117107" x="5781675" y="2033588"/>
          <p14:tracePt t="117109" x="5773738" y="2033588"/>
          <p14:tracePt t="117113" x="5765800" y="2033588"/>
          <p14:tracePt t="117117" x="5757863" y="2033588"/>
          <p14:tracePt t="117123" x="5749925" y="2033588"/>
          <p14:tracePt t="117126" x="5749925" y="2025650"/>
          <p14:tracePt t="117127" x="5740400" y="2025650"/>
          <p14:tracePt t="117135" x="5732463" y="2025650"/>
          <p14:tracePt t="117150" x="5724525" y="2025650"/>
          <p14:tracePt t="117166" x="5716588" y="2025650"/>
          <p14:tracePt t="117171" x="5708650" y="2025650"/>
          <p14:tracePt t="117179" x="5700713" y="2025650"/>
          <p14:tracePt t="117187" x="5692775" y="2025650"/>
          <p14:tracePt t="117196" x="5684838" y="2025650"/>
          <p14:tracePt t="117202" x="5676900" y="2025650"/>
          <p14:tracePt t="121257" x="5684838" y="2025650"/>
          <p14:tracePt t="121262" x="5692775" y="2033588"/>
          <p14:tracePt t="121264" x="5708650" y="2033588"/>
          <p14:tracePt t="121265" x="5708650" y="2041525"/>
          <p14:tracePt t="121268" x="5716588" y="2041525"/>
          <p14:tracePt t="121269" x="5724525" y="2049463"/>
          <p14:tracePt t="121271" x="5732463" y="2057400"/>
          <p14:tracePt t="121273" x="5740400" y="2065338"/>
          <p14:tracePt t="121275" x="5749925" y="2073275"/>
          <p14:tracePt t="121277" x="5757863" y="2073275"/>
          <p14:tracePt t="121279" x="5757863" y="2089150"/>
          <p14:tracePt t="121282" x="5765800" y="2089150"/>
          <p14:tracePt t="121283" x="5773738" y="2097088"/>
          <p14:tracePt t="121285" x="5773738" y="2112963"/>
          <p14:tracePt t="121287" x="5773738" y="2120900"/>
          <p14:tracePt t="121289" x="5781675" y="2128838"/>
          <p14:tracePt t="121291" x="5789613" y="2144713"/>
          <p14:tracePt t="121293" x="5789613" y="2152650"/>
          <p14:tracePt t="121296" x="5789613" y="2160588"/>
          <p14:tracePt t="121297" x="5797550" y="2176463"/>
          <p14:tracePt t="121300" x="5805488" y="2184400"/>
          <p14:tracePt t="121301" x="5805488" y="2200275"/>
          <p14:tracePt t="121303" x="5813425" y="2216150"/>
          <p14:tracePt t="121305" x="5821363" y="2224088"/>
          <p14:tracePt t="121307" x="5829300" y="2241550"/>
          <p14:tracePt t="121310" x="5837238" y="2257425"/>
          <p14:tracePt t="121311" x="5845175" y="2273300"/>
          <p14:tracePt t="121313" x="5853113" y="2289175"/>
          <p14:tracePt t="121315" x="5868988" y="2312988"/>
          <p14:tracePt t="121317" x="5876925" y="2328863"/>
          <p14:tracePt t="121319" x="5892800" y="2352675"/>
          <p14:tracePt t="121321" x="5908675" y="2384425"/>
          <p14:tracePt t="121324" x="5932488" y="2400300"/>
          <p14:tracePt t="121325" x="5940425" y="2432050"/>
          <p14:tracePt t="121327" x="5972175" y="2463800"/>
          <p14:tracePt t="121329" x="5995988" y="2503488"/>
          <p14:tracePt t="121331" x="6027738" y="2543175"/>
          <p14:tracePt t="121333" x="6051550" y="2584450"/>
          <p14:tracePt t="121335" x="6075363" y="2616200"/>
          <p14:tracePt t="121337" x="6124575" y="2671763"/>
          <p14:tracePt t="121339" x="6140450" y="2703513"/>
          <p14:tracePt t="121341" x="6172200" y="2751138"/>
          <p14:tracePt t="121343" x="6219825" y="2798763"/>
          <p14:tracePt t="121345" x="6259513" y="2846388"/>
          <p14:tracePt t="121347" x="6299200" y="2901950"/>
          <p14:tracePt t="121349" x="6338888" y="2951163"/>
          <p14:tracePt t="121351" x="6378575" y="2998788"/>
          <p14:tracePt t="121353" x="6418263" y="3054350"/>
          <p14:tracePt t="121355" x="6459538" y="3101975"/>
          <p14:tracePt t="121357" x="6499225" y="3149600"/>
          <p14:tracePt t="121359" x="6538913" y="3205163"/>
          <p14:tracePt t="121361" x="6586538" y="3252788"/>
          <p14:tracePt t="121363" x="6626225" y="3309938"/>
          <p14:tracePt t="121365" x="6673850" y="3357563"/>
          <p14:tracePt t="121367" x="6713538" y="3397250"/>
          <p14:tracePt t="121369" x="6753225" y="3460750"/>
          <p14:tracePt t="121372" x="6794500" y="3508375"/>
          <p14:tracePt t="121373" x="6834188" y="3548063"/>
          <p14:tracePt t="121375" x="6889750" y="3605213"/>
          <p14:tracePt t="121377" x="6929438" y="3652838"/>
          <p14:tracePt t="121379" x="6961188" y="3692525"/>
          <p14:tracePt t="121381" x="7000875" y="3740150"/>
          <p14:tracePt t="121383" x="7040563" y="3779838"/>
          <p14:tracePt t="121386" x="7080250" y="3827463"/>
          <p14:tracePt t="121387" x="7112000" y="3875088"/>
          <p14:tracePt t="121389" x="7145338" y="3914775"/>
          <p14:tracePt t="121391" x="7169150" y="3956050"/>
          <p14:tracePt t="121394" x="7200900" y="3995738"/>
          <p14:tracePt t="121395" x="7224713" y="4027488"/>
          <p14:tracePt t="121397" x="7256463" y="4067175"/>
          <p14:tracePt t="121400" x="7280275" y="4106863"/>
          <p14:tracePt t="121401" x="7296150" y="4130675"/>
          <p14:tracePt t="121403" x="7319963" y="4162425"/>
          <p14:tracePt t="121405" x="7335838" y="4186238"/>
          <p14:tracePt t="121407" x="7359650" y="4225925"/>
          <p14:tracePt t="121410" x="7375525" y="4249738"/>
          <p14:tracePt t="121411" x="7391400" y="4265613"/>
          <p14:tracePt t="121414" x="7407275" y="4298950"/>
          <p14:tracePt t="121415" x="7431088" y="4322763"/>
          <p14:tracePt t="121417" x="7439025" y="4338638"/>
          <p14:tracePt t="121419" x="7454900" y="4370388"/>
          <p14:tracePt t="121421" x="7462838" y="4386263"/>
          <p14:tracePt t="121423" x="7486650" y="4418013"/>
          <p14:tracePt t="121425" x="7496175" y="4433888"/>
          <p14:tracePt t="121428" x="7512050" y="4465638"/>
          <p14:tracePt t="121429" x="7527925" y="4489450"/>
          <p14:tracePt t="121431" x="7543800" y="4513263"/>
          <p14:tracePt t="121433" x="7559675" y="4545013"/>
          <p14:tracePt t="121435" x="7575550" y="4568825"/>
          <p14:tracePt t="121437" x="7599363" y="4600575"/>
          <p14:tracePt t="121439" x="7623175" y="4633913"/>
          <p14:tracePt t="121442" x="7631113" y="4665663"/>
          <p14:tracePt t="121443" x="7654925" y="4689475"/>
          <p14:tracePt t="121445" x="7678738" y="4729163"/>
          <p14:tracePt t="121447" x="7694613" y="4752975"/>
          <p14:tracePt t="121449" x="7710488" y="4776788"/>
          <p14:tracePt t="121451" x="7734300" y="4808538"/>
          <p14:tracePt t="121453" x="7742238" y="4832350"/>
          <p14:tracePt t="121456" x="7766050" y="4864100"/>
          <p14:tracePt t="121457" x="7781925" y="4887913"/>
          <p14:tracePt t="121459" x="7797800" y="4911725"/>
          <p14:tracePt t="121461" x="7821613" y="4943475"/>
          <p14:tracePt t="121463" x="7839075" y="4959350"/>
          <p14:tracePt t="121465" x="7854950" y="4992688"/>
          <p14:tracePt t="121467" x="7870825" y="5008563"/>
          <p14:tracePt t="121469" x="7878763" y="5024438"/>
          <p14:tracePt t="121471" x="7894638" y="5048250"/>
          <p14:tracePt t="121473" x="7910513" y="5072063"/>
          <p14:tracePt t="121475" x="7926388" y="5087938"/>
          <p14:tracePt t="121477" x="7934325" y="5103813"/>
          <p14:tracePt t="121479" x="7958138" y="5119688"/>
          <p14:tracePt t="121481" x="7966075" y="5143500"/>
          <p14:tracePt t="121483" x="7981950" y="5151438"/>
          <p14:tracePt t="121485" x="7989888" y="5167313"/>
          <p14:tracePt t="121487" x="8005763" y="5191125"/>
          <p14:tracePt t="121489" x="8013700" y="5207000"/>
          <p14:tracePt t="121491" x="8029575" y="5214938"/>
          <p14:tracePt t="121493" x="8037513" y="5230813"/>
          <p14:tracePt t="121495" x="8045450" y="5246688"/>
          <p14:tracePt t="121497" x="8053388" y="5254625"/>
          <p14:tracePt t="121499" x="8069263" y="5278438"/>
          <p14:tracePt t="121501" x="8069263" y="5286375"/>
          <p14:tracePt t="121503" x="8085138" y="5294313"/>
          <p14:tracePt t="121505" x="8085138" y="5310188"/>
          <p14:tracePt t="121507" x="8093075" y="5319713"/>
          <p14:tracePt t="121509" x="8101013" y="5327650"/>
          <p14:tracePt t="121511" x="8101013" y="5351463"/>
          <p14:tracePt t="121513" x="8108950" y="5359400"/>
          <p14:tracePt t="121515" x="8116888" y="5367338"/>
          <p14:tracePt t="121518" x="8124825" y="5383213"/>
          <p14:tracePt t="121519" x="8124825" y="5399088"/>
          <p14:tracePt t="121521" x="8132763" y="5407025"/>
          <p14:tracePt t="121523" x="8140700" y="5422900"/>
          <p14:tracePt t="121525" x="8140700" y="5438775"/>
          <p14:tracePt t="121527" x="8140700" y="5454650"/>
          <p14:tracePt t="121529" x="8148638" y="5462588"/>
          <p14:tracePt t="121532" x="8156575" y="5486400"/>
          <p14:tracePt t="121533" x="8164513" y="5502275"/>
          <p14:tracePt t="121535" x="8164513" y="5510213"/>
          <p14:tracePt t="121537" x="8164513" y="5534025"/>
          <p14:tracePt t="121539" x="8172450" y="5541963"/>
          <p14:tracePt t="121541" x="8180388" y="5565775"/>
          <p14:tracePt t="121543" x="8180388" y="5581650"/>
          <p14:tracePt t="121545" x="8180388" y="5597525"/>
          <p14:tracePt t="121547" x="8189913" y="5613400"/>
          <p14:tracePt t="121549" x="8189913" y="5629275"/>
          <p14:tracePt t="121551" x="8189913" y="5645150"/>
          <p14:tracePt t="121553" x="8197850" y="5670550"/>
          <p14:tracePt t="121555" x="8197850" y="5686425"/>
          <p14:tracePt t="121557" x="8205788" y="5694363"/>
          <p14:tracePt t="121559" x="8205788" y="5710238"/>
          <p14:tracePt t="121561" x="8205788" y="5726113"/>
          <p14:tracePt t="121563" x="8205788" y="5741988"/>
          <p14:tracePt t="121565" x="8205788" y="5749925"/>
          <p14:tracePt t="121567" x="8205788" y="5757863"/>
          <p14:tracePt t="121569" x="8205788" y="5773738"/>
          <p14:tracePt t="121571" x="8205788" y="5781675"/>
          <p14:tracePt t="121574" x="8205788" y="5797550"/>
          <p14:tracePt t="121575" x="8205788" y="5805488"/>
          <p14:tracePt t="121577" x="8205788" y="5821363"/>
          <p14:tracePt t="121581" x="8205788" y="5837238"/>
          <p14:tracePt t="121583" x="8197850" y="5845175"/>
          <p14:tracePt t="121587" x="8197850" y="5861050"/>
          <p14:tracePt t="121589" x="8189913" y="5861050"/>
          <p14:tracePt t="121591" x="8180388" y="5876925"/>
          <p14:tracePt t="121595" x="8172450" y="5884863"/>
          <p14:tracePt t="121597" x="8164513" y="5892800"/>
          <p14:tracePt t="121599" x="8156575" y="5900738"/>
          <p14:tracePt t="121601" x="8148638" y="5908675"/>
          <p14:tracePt t="121603" x="8140700" y="5908675"/>
          <p14:tracePt t="121605" x="8132763" y="5924550"/>
          <p14:tracePt t="121607" x="8124825" y="5924550"/>
          <p14:tracePt t="121609" x="8116888" y="5932488"/>
          <p14:tracePt t="121611" x="8101013" y="5940425"/>
          <p14:tracePt t="121613" x="8093075" y="5948363"/>
          <p14:tracePt t="121615" x="8077200" y="5948363"/>
          <p14:tracePt t="121617" x="8069263" y="5956300"/>
          <p14:tracePt t="121619" x="8053388" y="5964238"/>
          <p14:tracePt t="121621" x="8045450" y="5964238"/>
          <p14:tracePt t="121623" x="8029575" y="5972175"/>
          <p14:tracePt t="121625" x="8021638" y="5980113"/>
          <p14:tracePt t="121627" x="8013700" y="5980113"/>
          <p14:tracePt t="121629" x="7997825" y="5980113"/>
          <p14:tracePt t="121631" x="7981950" y="5988050"/>
          <p14:tracePt t="121633" x="7974013" y="5995988"/>
          <p14:tracePt t="121636" x="7958138" y="5995988"/>
          <p14:tracePt t="121637" x="7942263" y="5995988"/>
          <p14:tracePt t="121639" x="7926388" y="6005513"/>
          <p14:tracePt t="121641" x="7910513" y="6013450"/>
          <p14:tracePt t="121644" x="7894638" y="6013450"/>
          <p14:tracePt t="121645" x="7878763" y="6013450"/>
          <p14:tracePt t="121647" x="7854950" y="6021388"/>
          <p14:tracePt t="121650" x="7839075" y="6021388"/>
          <p14:tracePt t="121651" x="7813675" y="6029325"/>
          <p14:tracePt t="121653" x="7797800" y="6037263"/>
          <p14:tracePt t="121655" x="7773988" y="6037263"/>
          <p14:tracePt t="121657" x="7750175" y="6045200"/>
          <p14:tracePt t="121660" x="7734300" y="6045200"/>
          <p14:tracePt t="121661" x="7710488" y="6061075"/>
          <p14:tracePt t="121664" x="7678738" y="6069013"/>
          <p14:tracePt t="121665" x="7654925" y="6069013"/>
          <p14:tracePt t="121667" x="7631113" y="6084888"/>
          <p14:tracePt t="121669" x="7607300" y="6092825"/>
          <p14:tracePt t="121671" x="7583488" y="6100763"/>
          <p14:tracePt t="121673" x="7551738" y="6116638"/>
          <p14:tracePt t="121675" x="7527925" y="6132513"/>
          <p14:tracePt t="121677" x="7512050" y="6148388"/>
          <p14:tracePt t="121679" x="7478713" y="6172200"/>
          <p14:tracePt t="121681" x="7454900" y="6180138"/>
          <p14:tracePt t="121683" x="7423150" y="6203950"/>
          <p14:tracePt t="121685" x="7399338" y="6227763"/>
          <p14:tracePt t="121687" x="7375525" y="6235700"/>
          <p14:tracePt t="121689" x="7343775" y="6267450"/>
          <p14:tracePt t="121692" x="7319963" y="6283325"/>
          <p14:tracePt t="121693" x="7288213" y="6315075"/>
          <p14:tracePt t="121695" x="7264400" y="6338888"/>
          <p14:tracePt t="121697" x="7232650" y="6356350"/>
          <p14:tracePt t="121699" x="7200900" y="6388100"/>
          <p14:tracePt t="121701" x="7177088" y="6411913"/>
          <p14:tracePt t="121703" x="7145338" y="6435725"/>
          <p14:tracePt t="121705" x="7119938" y="6467475"/>
          <p14:tracePt t="121707" x="7088188" y="6483350"/>
          <p14:tracePt t="121709" x="7072313" y="6507163"/>
          <p14:tracePt t="121711" x="7040563" y="6530975"/>
          <p14:tracePt t="121713" x="7024688" y="6546850"/>
          <p14:tracePt t="121715" x="7000875" y="6562725"/>
          <p14:tracePt t="121717" x="6977063" y="6586538"/>
          <p14:tracePt t="121719" x="6961188" y="6594475"/>
          <p14:tracePt t="121721" x="6937375" y="6610350"/>
          <p14:tracePt t="121723" x="6921500" y="6626225"/>
          <p14:tracePt t="121725" x="6905625" y="6634163"/>
          <p14:tracePt t="121727" x="6889750" y="6650038"/>
          <p14:tracePt t="121729" x="6873875" y="6657975"/>
          <p14:tracePt t="121731" x="6858000" y="6665913"/>
          <p14:tracePt t="121733" x="6842125" y="6681788"/>
          <p14:tracePt t="121735" x="6826250" y="6681788"/>
          <p14:tracePt t="121737" x="6818313" y="6691313"/>
          <p14:tracePt t="121739" x="6794500" y="6699250"/>
          <p14:tracePt t="121741" x="6784975" y="6699250"/>
          <p14:tracePt t="121743" x="6769100" y="6707188"/>
          <p14:tracePt t="121745" x="6753225" y="6715125"/>
          <p14:tracePt t="121747" x="6729413" y="6723063"/>
          <p14:tracePt t="121749" x="6721475" y="6723063"/>
          <p14:tracePt t="121751" x="6705600" y="6723063"/>
          <p14:tracePt t="121753" x="6689725" y="6723063"/>
          <p14:tracePt t="121755" x="6665913" y="6723063"/>
          <p14:tracePt t="121757" x="6650038" y="6731000"/>
          <p14:tracePt t="121759" x="6626225" y="6731000"/>
          <p14:tracePt t="121761" x="6602413" y="6731000"/>
          <p14:tracePt t="121763" x="6586538" y="6731000"/>
          <p14:tracePt t="121765" x="6562725" y="6731000"/>
          <p14:tracePt t="121768" x="6546850" y="6738938"/>
          <p14:tracePt t="121769" x="6523038" y="6738938"/>
          <p14:tracePt t="121771" x="6507163" y="6738938"/>
          <p14:tracePt t="121773" x="6491288" y="6738938"/>
          <p14:tracePt t="121775" x="6467475" y="6738938"/>
          <p14:tracePt t="121777" x="6451600" y="6738938"/>
          <p14:tracePt t="121779" x="6426200" y="6738938"/>
          <p14:tracePt t="121782" x="6410325" y="6738938"/>
          <p14:tracePt t="121783" x="6386513" y="6731000"/>
          <p14:tracePt t="121785" x="6362700" y="6731000"/>
          <p14:tracePt t="121787" x="6346825" y="6731000"/>
          <p14:tracePt t="121789" x="6330950" y="6731000"/>
          <p14:tracePt t="121791" x="6307138" y="6731000"/>
          <p14:tracePt t="121793" x="6291263" y="6731000"/>
          <p14:tracePt t="121796" x="6267450" y="6723063"/>
          <p14:tracePt t="121797" x="6243638" y="6723063"/>
          <p14:tracePt t="121799" x="6227763" y="6723063"/>
          <p14:tracePt t="121801" x="6211888" y="6715125"/>
          <p14:tracePt t="121803" x="6188075" y="6715125"/>
          <p14:tracePt t="121805" x="6164263" y="6707188"/>
          <p14:tracePt t="121807" x="6140450" y="6707188"/>
          <p14:tracePt t="121809" x="6116638" y="6707188"/>
          <p14:tracePt t="121811" x="6100763" y="6707188"/>
          <p14:tracePt t="121813" x="6075363" y="6699250"/>
          <p14:tracePt t="121815" x="6059488" y="6699250"/>
          <p14:tracePt t="121817" x="6035675" y="6691313"/>
          <p14:tracePt t="121819" x="6011863" y="6681788"/>
          <p14:tracePt t="121821" x="5995988" y="6681788"/>
          <p14:tracePt t="121823" x="5972175" y="6673850"/>
          <p14:tracePt t="121825" x="5948363" y="6673850"/>
          <p14:tracePt t="121827" x="5924550" y="6673850"/>
          <p14:tracePt t="121829" x="5900738" y="6657975"/>
          <p14:tracePt t="121831" x="5884863" y="6657975"/>
          <p14:tracePt t="121833" x="5868988" y="6650038"/>
          <p14:tracePt t="121835" x="5845175" y="6650038"/>
          <p14:tracePt t="121837" x="5829300" y="6642100"/>
          <p14:tracePt t="121839" x="5805488" y="6642100"/>
          <p14:tracePt t="121841" x="5781675" y="6634163"/>
          <p14:tracePt t="121843" x="5765800" y="6626225"/>
          <p14:tracePt t="121845" x="5757863" y="6626225"/>
          <p14:tracePt t="121847" x="5732463" y="6618288"/>
          <p14:tracePt t="121849" x="5724525" y="6618288"/>
          <p14:tracePt t="121851" x="5700713" y="6610350"/>
          <p14:tracePt t="121853" x="5692775" y="6610350"/>
          <p14:tracePt t="121855" x="5676900" y="6602413"/>
          <p14:tracePt t="121857" x="5661025" y="6594475"/>
          <p14:tracePt t="121859" x="5653088" y="6594475"/>
          <p14:tracePt t="121861" x="5645150" y="6586538"/>
          <p14:tracePt t="121863" x="5629275" y="6586538"/>
          <p14:tracePt t="121865" x="5621338" y="6578600"/>
          <p14:tracePt t="121867" x="5613400" y="6578600"/>
          <p14:tracePt t="121869" x="5597525" y="6570663"/>
          <p14:tracePt t="121872" x="5589588" y="6570663"/>
          <p14:tracePt t="121873" x="5581650" y="6570663"/>
          <p14:tracePt t="121875" x="5573713" y="6562725"/>
          <p14:tracePt t="121877" x="5565775" y="6562725"/>
          <p14:tracePt t="121879" x="5557838" y="6562725"/>
          <p14:tracePt t="121881" x="5557838" y="6554788"/>
          <p14:tracePt t="121883" x="5549900" y="6554788"/>
          <p14:tracePt t="121886" x="5549900" y="6546850"/>
          <p14:tracePt t="121889" x="5541963" y="6546850"/>
          <p14:tracePt t="121903" x="5541963" y="6538913"/>
          <p14:tracePt t="121914" x="5549900" y="6538913"/>
          <p14:tracePt t="121917" x="5557838" y="6530975"/>
          <p14:tracePt t="121919" x="5565775" y="6530975"/>
          <p14:tracePt t="121921" x="5573713" y="6530975"/>
          <p14:tracePt t="121923" x="5589588" y="6523038"/>
          <p14:tracePt t="121925" x="5597525" y="6523038"/>
          <p14:tracePt t="121927" x="5605463" y="6523038"/>
          <p14:tracePt t="121929" x="5621338" y="6523038"/>
          <p14:tracePt t="121931" x="5637213" y="6523038"/>
          <p14:tracePt t="121933" x="5645150" y="6515100"/>
          <p14:tracePt t="121935" x="5661025" y="6515100"/>
          <p14:tracePt t="121937" x="5676900" y="6507163"/>
          <p14:tracePt t="121939" x="5692775" y="6507163"/>
          <p14:tracePt t="121941" x="5708650" y="6507163"/>
          <p14:tracePt t="121943" x="5724525" y="6507163"/>
          <p14:tracePt t="121945" x="5740400" y="6507163"/>
          <p14:tracePt t="121947" x="5757863" y="6507163"/>
          <p14:tracePt t="121949" x="5781675" y="6499225"/>
          <p14:tracePt t="121951" x="5797550" y="6499225"/>
          <p14:tracePt t="121953" x="5821363" y="6499225"/>
          <p14:tracePt t="121955" x="5837238" y="6499225"/>
          <p14:tracePt t="121957" x="5853113" y="6499225"/>
          <p14:tracePt t="121959" x="5876925" y="6491288"/>
          <p14:tracePt t="121961" x="5892800" y="6491288"/>
          <p14:tracePt t="121963" x="5908675" y="6491288"/>
          <p14:tracePt t="121965" x="5932488" y="6491288"/>
          <p14:tracePt t="121967" x="5956300" y="6491288"/>
          <p14:tracePt t="121969" x="5980113" y="6491288"/>
          <p14:tracePt t="121971" x="6003925" y="6483350"/>
          <p14:tracePt t="121973" x="6019800" y="6483350"/>
          <p14:tracePt t="121975" x="6043613" y="6483350"/>
          <p14:tracePt t="121977" x="6067425" y="6483350"/>
          <p14:tracePt t="121979" x="6083300" y="6483350"/>
          <p14:tracePt t="121981" x="6108700" y="6483350"/>
          <p14:tracePt t="121983" x="6132513" y="6483350"/>
          <p14:tracePt t="121985" x="6156325" y="6483350"/>
          <p14:tracePt t="121987" x="6180138" y="6483350"/>
          <p14:tracePt t="121989" x="6196013" y="6483350"/>
          <p14:tracePt t="121991" x="6219825" y="6483350"/>
          <p14:tracePt t="121993" x="6243638" y="6483350"/>
          <p14:tracePt t="121995" x="6259513" y="6483350"/>
          <p14:tracePt t="121997" x="6283325" y="6483350"/>
          <p14:tracePt t="121999" x="6307138" y="6483350"/>
          <p14:tracePt t="122001" x="6323013" y="6483350"/>
          <p14:tracePt t="122004" x="6346825" y="6483350"/>
          <p14:tracePt t="122005" x="6370638" y="6483350"/>
          <p14:tracePt t="122007" x="6394450" y="6483350"/>
          <p14:tracePt t="122009" x="6418263" y="6483350"/>
          <p14:tracePt t="122011" x="6442075" y="6483350"/>
          <p14:tracePt t="122013" x="6467475" y="6483350"/>
          <p14:tracePt t="122015" x="6491288" y="6483350"/>
          <p14:tracePt t="122018" x="6515100" y="6483350"/>
          <p14:tracePt t="122019" x="6538913" y="6483350"/>
          <p14:tracePt t="122021" x="6562725" y="6483350"/>
          <p14:tracePt t="122023" x="6586538" y="6483350"/>
          <p14:tracePt t="122025" x="6618288" y="6483350"/>
          <p14:tracePt t="122027" x="6650038" y="6483350"/>
          <p14:tracePt t="122029" x="6681788" y="6483350"/>
          <p14:tracePt t="122032" x="6705600" y="6483350"/>
          <p14:tracePt t="122033" x="6737350" y="6483350"/>
          <p14:tracePt t="122035" x="6777038" y="6483350"/>
          <p14:tracePt t="122037" x="6810375" y="6483350"/>
          <p14:tracePt t="122039" x="6842125" y="6483350"/>
          <p14:tracePt t="122041" x="6881813" y="6483350"/>
          <p14:tracePt t="122043" x="6921500" y="6491288"/>
          <p14:tracePt t="122046" x="6953250" y="6491288"/>
          <p14:tracePt t="122047" x="6992938" y="6491288"/>
          <p14:tracePt t="122049" x="7032625" y="6499225"/>
          <p14:tracePt t="122051" x="7072313" y="6499225"/>
          <p14:tracePt t="122053" x="7104063" y="6507163"/>
          <p14:tracePt t="122055" x="7153275" y="6507163"/>
          <p14:tracePt t="122057" x="7185025" y="6515100"/>
          <p14:tracePt t="122059" x="7232650" y="6515100"/>
          <p14:tracePt t="122061" x="7264400" y="6523038"/>
          <p14:tracePt t="122063" x="7304088" y="6523038"/>
          <p14:tracePt t="122065" x="7343775" y="6530975"/>
          <p14:tracePt t="122067" x="7383463" y="6530975"/>
          <p14:tracePt t="122069" x="7415213" y="6530975"/>
          <p14:tracePt t="122071" x="7454900" y="6530975"/>
          <p14:tracePt t="122073" x="7496175" y="6538913"/>
          <p14:tracePt t="122075" x="7543800" y="6538913"/>
          <p14:tracePt t="122077" x="7575550" y="6538913"/>
          <p14:tracePt t="122079" x="7607300" y="6546850"/>
          <p14:tracePt t="122081" x="7639050" y="6554788"/>
          <p14:tracePt t="122083" x="7670800" y="6554788"/>
          <p14:tracePt t="122085" x="7710488" y="6554788"/>
          <p14:tracePt t="122087" x="7742238" y="6554788"/>
          <p14:tracePt t="122089" x="7773988" y="6562725"/>
          <p14:tracePt t="122091" x="7805738" y="6562725"/>
          <p14:tracePt t="122093" x="7839075" y="6562725"/>
          <p14:tracePt t="122095" x="7878763" y="6570663"/>
          <p14:tracePt t="122097" x="7910513" y="6570663"/>
          <p14:tracePt t="122099" x="7934325" y="6570663"/>
          <p14:tracePt t="122101" x="7966075" y="6570663"/>
          <p14:tracePt t="122103" x="7989888" y="6578600"/>
          <p14:tracePt t="122105" x="8013700" y="6578600"/>
          <p14:tracePt t="122108" x="8037513" y="6578600"/>
          <p14:tracePt t="122109" x="8061325" y="6578600"/>
          <p14:tracePt t="122111" x="8093075" y="6578600"/>
          <p14:tracePt t="122113" x="8108950" y="6578600"/>
          <p14:tracePt t="122115" x="8132763" y="6578600"/>
          <p14:tracePt t="122117" x="8156575" y="6578600"/>
          <p14:tracePt t="122119" x="8172450" y="6578600"/>
          <p14:tracePt t="122122" x="8197850" y="6578600"/>
          <p14:tracePt t="122123" x="8213725" y="6578600"/>
          <p14:tracePt t="122125" x="8229600" y="6578600"/>
          <p14:tracePt t="122127" x="8253413" y="6578600"/>
          <p14:tracePt t="122129" x="8269288" y="6578600"/>
          <p14:tracePt t="122131" x="8293100" y="6578600"/>
          <p14:tracePt t="122133" x="8308975" y="6578600"/>
          <p14:tracePt t="122136" x="8324850" y="6578600"/>
          <p14:tracePt t="122137" x="8340725" y="6578600"/>
          <p14:tracePt t="122139" x="8364538" y="6578600"/>
          <p14:tracePt t="122141" x="8380413" y="6578600"/>
          <p14:tracePt t="122143" x="8396288" y="6578600"/>
          <p14:tracePt t="122145" x="8412163" y="6578600"/>
          <p14:tracePt t="122147" x="8435975" y="6578600"/>
          <p14:tracePt t="122150" x="8451850" y="6570663"/>
          <p14:tracePt t="122151" x="8467725" y="6570663"/>
          <p14:tracePt t="122153" x="8475663" y="6570663"/>
          <p14:tracePt t="122155" x="8491538" y="6570663"/>
          <p14:tracePt t="122157" x="8507413" y="6570663"/>
          <p14:tracePt t="122159" x="8523288" y="6570663"/>
          <p14:tracePt t="122161" x="8540750" y="6570663"/>
          <p14:tracePt t="122164" x="8548688" y="6570663"/>
          <p14:tracePt t="122165" x="8564563" y="6562725"/>
          <p14:tracePt t="122167" x="8572500" y="6562725"/>
          <p14:tracePt t="122169" x="8588375" y="6562725"/>
          <p14:tracePt t="122171" x="8596313" y="6562725"/>
          <p14:tracePt t="122173" x="8612188" y="6562725"/>
          <p14:tracePt t="122175" x="8628063" y="6562725"/>
          <p14:tracePt t="122177" x="8636000" y="6562725"/>
          <p14:tracePt t="122179" x="8643938" y="6562725"/>
          <p14:tracePt t="122181" x="8659813" y="6562725"/>
          <p14:tracePt t="122183" x="8667750" y="6562725"/>
          <p14:tracePt t="122185" x="8675688" y="6562725"/>
          <p14:tracePt t="122187" x="8691563" y="6562725"/>
          <p14:tracePt t="122189" x="8707438" y="6562725"/>
          <p14:tracePt t="122192" x="8715375" y="6562725"/>
          <p14:tracePt t="122193" x="8731250" y="6554788"/>
          <p14:tracePt t="122195" x="8739188" y="6554788"/>
          <p14:tracePt t="122197" x="8755063" y="6554788"/>
          <p14:tracePt t="122199" x="8778875" y="6554788"/>
          <p14:tracePt t="122202" x="8786813" y="6554788"/>
          <p14:tracePt t="122203" x="8802688" y="6554788"/>
          <p14:tracePt t="122205" x="8818563" y="6554788"/>
          <p14:tracePt t="122207" x="8834438" y="6554788"/>
          <p14:tracePt t="122209" x="8850313" y="6554788"/>
          <p14:tracePt t="122211" x="8874125" y="6554788"/>
          <p14:tracePt t="122213" x="8891588" y="6554788"/>
          <p14:tracePt t="122215" x="8907463" y="6554788"/>
          <p14:tracePt t="122217" x="8923338" y="6554788"/>
          <p14:tracePt t="122220" x="8939213" y="6554788"/>
          <p14:tracePt t="122221" x="8955088" y="6554788"/>
          <p14:tracePt t="122223" x="8970963" y="6554788"/>
          <p14:tracePt t="122225" x="8986838" y="6554788"/>
          <p14:tracePt t="122227" x="9010650" y="6554788"/>
          <p14:tracePt t="122229" x="9026525" y="6554788"/>
          <p14:tracePt t="122231" x="9042400" y="6554788"/>
          <p14:tracePt t="122233" x="9058275" y="6554788"/>
          <p14:tracePt t="122235" x="9074150" y="6554788"/>
          <p14:tracePt t="122237" x="9090025" y="6554788"/>
          <p14:tracePt t="122240" x="9105900" y="6554788"/>
          <p14:tracePt t="122241" x="9129713" y="6554788"/>
          <p14:tracePt t="122243" x="9145588" y="6554788"/>
          <p14:tracePt t="122245" x="9153525" y="6554788"/>
          <p14:tracePt t="122247" x="9169400" y="6554788"/>
          <p14:tracePt t="122249" x="9185275" y="6554788"/>
          <p14:tracePt t="122251" x="9201150" y="6554788"/>
          <p14:tracePt t="122254" x="9217025" y="6554788"/>
          <p14:tracePt t="122255" x="9234488" y="6554788"/>
          <p14:tracePt t="122257" x="9250363" y="6554788"/>
          <p14:tracePt t="122259" x="9258300" y="6554788"/>
          <p14:tracePt t="122261" x="9274175" y="6554788"/>
          <p14:tracePt t="122263" x="9290050" y="6554788"/>
          <p14:tracePt t="122265" x="9297988" y="6554788"/>
          <p14:tracePt t="122268" x="9313863" y="6554788"/>
          <p14:tracePt t="122269" x="9321800" y="6554788"/>
          <p14:tracePt t="122271" x="9337675" y="6554788"/>
          <p14:tracePt t="122273" x="9345613" y="6554788"/>
          <p14:tracePt t="122275" x="9353550" y="6554788"/>
          <p14:tracePt t="122277" x="9369425" y="6554788"/>
          <p14:tracePt t="122279" x="9377363" y="6554788"/>
          <p14:tracePt t="122282" x="9385300" y="6554788"/>
          <p14:tracePt t="122283" x="9393238" y="6554788"/>
          <p14:tracePt t="122285" x="9401175" y="6554788"/>
          <p14:tracePt t="122287" x="9409113" y="6554788"/>
          <p14:tracePt t="122289" x="9417050" y="6554788"/>
          <p14:tracePt t="122293" x="9424988" y="6554788"/>
          <p14:tracePt t="122297" x="9432925" y="6554788"/>
          <p14:tracePt t="122299" x="9440863" y="6554788"/>
          <p14:tracePt t="122582" x="9448800" y="6554788"/>
          <p14:tracePt t="124352" x="9448800" y="6538913"/>
          <p14:tracePt t="124352" x="9448800" y="6530975"/>
          <p14:tracePt t="124353" x="9448800" y="6523038"/>
          <p14:tracePt t="124355" x="9448800" y="6515100"/>
          <p14:tracePt t="124357" x="9448800" y="6507163"/>
          <p14:tracePt t="124359" x="9448800" y="6491288"/>
          <p14:tracePt t="124361" x="9448800" y="6483350"/>
          <p14:tracePt t="124363" x="9448800" y="6467475"/>
          <p14:tracePt t="124365" x="9448800" y="6459538"/>
          <p14:tracePt t="124367" x="9448800" y="6451600"/>
          <p14:tracePt t="124369" x="9448800" y="6443663"/>
          <p14:tracePt t="124371" x="9456738" y="6419850"/>
          <p14:tracePt t="124373" x="9456738" y="6411913"/>
          <p14:tracePt t="124375" x="9464675" y="6396038"/>
          <p14:tracePt t="124377" x="9464675" y="6380163"/>
          <p14:tracePt t="124379" x="9472613" y="6364288"/>
          <p14:tracePt t="124381" x="9472613" y="6338888"/>
          <p14:tracePt t="124383" x="9480550" y="6323013"/>
          <p14:tracePt t="124386" x="9488488" y="6299200"/>
          <p14:tracePt t="124387" x="9488488" y="6283325"/>
          <p14:tracePt t="124389" x="9496425" y="6259513"/>
          <p14:tracePt t="124391" x="9496425" y="6235700"/>
          <p14:tracePt t="124393" x="9504363" y="6211888"/>
          <p14:tracePt t="124395" x="9512300" y="6188075"/>
          <p14:tracePt t="124397" x="9520238" y="6164263"/>
          <p14:tracePt t="124399" x="9528175" y="6124575"/>
          <p14:tracePt t="124401" x="9536113" y="6100763"/>
          <p14:tracePt t="124403" x="9544050" y="6053138"/>
          <p14:tracePt t="124405" x="9551988" y="6029325"/>
          <p14:tracePt t="124407" x="9559925" y="5988050"/>
          <p14:tracePt t="124409" x="9567863" y="5948363"/>
          <p14:tracePt t="124411" x="9575800" y="5908675"/>
          <p14:tracePt t="124413" x="9585325" y="5861050"/>
          <p14:tracePt t="124415" x="9593263" y="5813425"/>
          <p14:tracePt t="124417" x="9601200" y="5773738"/>
          <p14:tracePt t="124419" x="9609138" y="5726113"/>
          <p14:tracePt t="124421" x="9625013" y="5670550"/>
          <p14:tracePt t="124423" x="9632950" y="5613400"/>
          <p14:tracePt t="124425" x="9648825" y="5557838"/>
          <p14:tracePt t="124427" x="9656763" y="5502275"/>
          <p14:tracePt t="124429" x="9672638" y="5438775"/>
          <p14:tracePt t="124431" x="9680575" y="5383213"/>
          <p14:tracePt t="124433" x="9696450" y="5319713"/>
          <p14:tracePt t="124435" x="9704388" y="5254625"/>
          <p14:tracePt t="124437" x="9720263" y="5199063"/>
          <p14:tracePt t="124439" x="9744075" y="5119688"/>
          <p14:tracePt t="124441" x="9752013" y="5064125"/>
          <p14:tracePt t="124443" x="9759950" y="5008563"/>
          <p14:tracePt t="124445" x="9775825" y="4943475"/>
          <p14:tracePt t="124447" x="9783763" y="4887913"/>
          <p14:tracePt t="124449" x="9799638" y="4832350"/>
          <p14:tracePt t="124451" x="9807575" y="4768850"/>
          <p14:tracePt t="124453" x="9823450" y="4721225"/>
          <p14:tracePt t="124455" x="9831388" y="4681538"/>
          <p14:tracePt t="124457" x="9847263" y="4624388"/>
          <p14:tracePt t="124459" x="9847263" y="4576763"/>
          <p14:tracePt t="124462" x="9855200" y="4529138"/>
          <p14:tracePt t="124463" x="9871075" y="4497388"/>
          <p14:tracePt t="124465" x="9879013" y="4457700"/>
          <p14:tracePt t="124467" x="9894888" y="4418013"/>
          <p14:tracePt t="124469" x="9902825" y="4378325"/>
          <p14:tracePt t="124471" x="9918700" y="4346575"/>
          <p14:tracePt t="124473" x="9926638" y="4322763"/>
          <p14:tracePt t="124476" x="9936163" y="4281488"/>
          <p14:tracePt t="124477" x="9952038" y="4257675"/>
          <p14:tracePt t="124479" x="9959975" y="4233863"/>
          <p14:tracePt t="124481" x="9967913" y="4202113"/>
          <p14:tracePt t="124483" x="9991725" y="4178300"/>
          <p14:tracePt t="124485" x="9999663" y="4154488"/>
          <p14:tracePt t="124487" x="10007600" y="4138613"/>
          <p14:tracePt t="124490" x="10023475" y="4106863"/>
          <p14:tracePt t="124491" x="10031413" y="4090988"/>
          <p14:tracePt t="124493" x="10047288" y="4075113"/>
          <p14:tracePt t="124495" x="10055225" y="4051300"/>
          <p14:tracePt t="124497" x="10063163" y="4035425"/>
          <p14:tracePt t="124499" x="10079038" y="4011613"/>
          <p14:tracePt t="124501" x="10086975" y="4003675"/>
          <p14:tracePt t="124503" x="10094913" y="3979863"/>
          <p14:tracePt t="124505" x="10102850" y="3963988"/>
          <p14:tracePt t="124507" x="10110788" y="3956050"/>
          <p14:tracePt t="124509" x="10126663" y="3938588"/>
          <p14:tracePt t="124511" x="10126663" y="3922713"/>
          <p14:tracePt t="124513" x="10134600" y="3906838"/>
          <p14:tracePt t="124515" x="10142538" y="3890963"/>
          <p14:tracePt t="124517" x="10142538" y="3875088"/>
          <p14:tracePt t="124519" x="10150475" y="3859213"/>
          <p14:tracePt t="124521" x="10158413" y="3851275"/>
          <p14:tracePt t="124523" x="10158413" y="3835400"/>
          <p14:tracePt t="124525" x="10158413" y="3819525"/>
          <p14:tracePt t="124527" x="10166350" y="3803650"/>
          <p14:tracePt t="124529" x="10166350" y="3795713"/>
          <p14:tracePt t="124531" x="10174288" y="3779838"/>
          <p14:tracePt t="124533" x="10174288" y="3763963"/>
          <p14:tracePt t="124535" x="10182225" y="3756025"/>
          <p14:tracePt t="124537" x="10182225" y="3740150"/>
          <p14:tracePt t="124539" x="10182225" y="3732213"/>
          <p14:tracePt t="124541" x="10182225" y="3708400"/>
          <p14:tracePt t="124543" x="10182225" y="3700463"/>
          <p14:tracePt t="124545" x="10190163" y="3684588"/>
          <p14:tracePt t="124547" x="10190163" y="3668713"/>
          <p14:tracePt t="124549" x="10198100" y="3652838"/>
          <p14:tracePt t="124551" x="10198100" y="3636963"/>
          <p14:tracePt t="124553" x="10206038" y="3613150"/>
          <p14:tracePt t="124555" x="10206038" y="3605213"/>
          <p14:tracePt t="124557" x="10206038" y="3587750"/>
          <p14:tracePt t="124559" x="10206038" y="3563938"/>
          <p14:tracePt t="124561" x="10206038" y="3548063"/>
          <p14:tracePt t="124563" x="10213975" y="3532188"/>
          <p14:tracePt t="124565" x="10213975" y="3508375"/>
          <p14:tracePt t="124567" x="10221913" y="3484563"/>
          <p14:tracePt t="124569" x="10221913" y="3460750"/>
          <p14:tracePt t="124571" x="10221913" y="3444875"/>
          <p14:tracePt t="124573" x="10221913" y="3429000"/>
          <p14:tracePt t="124575" x="10221913" y="3405188"/>
          <p14:tracePt t="124577" x="10221913" y="3381375"/>
          <p14:tracePt t="124580" x="10221913" y="3365500"/>
          <p14:tracePt t="124581" x="10229850" y="3341688"/>
          <p14:tracePt t="124583" x="10229850" y="3325813"/>
          <p14:tracePt t="124585" x="10229850" y="3302000"/>
          <p14:tracePt t="124587" x="10229850" y="3286125"/>
          <p14:tracePt t="124589" x="10229850" y="3262313"/>
          <p14:tracePt t="124591" x="10229850" y="3236913"/>
          <p14:tracePt t="124594" x="10229850" y="3221038"/>
          <p14:tracePt t="124595" x="10229850" y="3205163"/>
          <p14:tracePt t="124597" x="10229850" y="3181350"/>
          <p14:tracePt t="124599" x="10229850" y="3165475"/>
          <p14:tracePt t="124601" x="10229850" y="3149600"/>
          <p14:tracePt t="124603" x="10229850" y="3133725"/>
          <p14:tracePt t="124605" x="10229850" y="3117850"/>
          <p14:tracePt t="124608" x="10229850" y="3094038"/>
          <p14:tracePt t="124609" x="10229850" y="3086100"/>
          <p14:tracePt t="124611" x="10229850" y="3070225"/>
          <p14:tracePt t="124613" x="10229850" y="3062288"/>
          <p14:tracePt t="124615" x="10229850" y="3046413"/>
          <p14:tracePt t="124617" x="10229850" y="3030538"/>
          <p14:tracePt t="124619" x="10229850" y="3022600"/>
          <p14:tracePt t="124621" x="10229850" y="3014663"/>
          <p14:tracePt t="124623" x="10229850" y="3006725"/>
          <p14:tracePt t="124625" x="10229850" y="2990850"/>
          <p14:tracePt t="124627" x="10229850" y="2982913"/>
          <p14:tracePt t="124629" x="10229850" y="2967038"/>
          <p14:tracePt t="124631" x="10229850" y="2959100"/>
          <p14:tracePt t="124633" x="10221913" y="2951163"/>
          <p14:tracePt t="124635" x="10213975" y="2935288"/>
          <p14:tracePt t="124637" x="10213975" y="2927350"/>
          <p14:tracePt t="124639" x="10213975" y="2909888"/>
          <p14:tracePt t="124641" x="10206038" y="2909888"/>
          <p14:tracePt t="124643" x="10206038" y="2894013"/>
          <p14:tracePt t="124645" x="10198100" y="2886075"/>
          <p14:tracePt t="124647" x="10190163" y="2878138"/>
          <p14:tracePt t="124649" x="10190163" y="2870200"/>
          <p14:tracePt t="124651" x="10182225" y="2862263"/>
          <p14:tracePt t="124653" x="10182225" y="2854325"/>
          <p14:tracePt t="124655" x="10174288" y="2846388"/>
          <p14:tracePt t="124657" x="10166350" y="2838450"/>
          <p14:tracePt t="124661" x="10158413" y="2830513"/>
          <p14:tracePt t="124665" x="10150475" y="2822575"/>
          <p14:tracePt t="124667" x="10142538" y="2822575"/>
          <p14:tracePt t="124671" x="10134600" y="2822575"/>
          <p14:tracePt t="124673" x="10134600" y="2814638"/>
          <p14:tracePt t="124675" x="10126663" y="2814638"/>
          <p14:tracePt t="124679" x="10118725" y="2814638"/>
          <p14:tracePt t="124681" x="10118725" y="2806700"/>
          <p14:tracePt t="124683" x="10102850" y="2806700"/>
          <p14:tracePt t="124687" x="10094913" y="2806700"/>
          <p14:tracePt t="124691" x="10079038" y="2806700"/>
          <p14:tracePt t="124695" x="10071100" y="2806700"/>
          <p14:tracePt t="124698" x="10063163" y="2806700"/>
          <p14:tracePt t="124699" x="10055225" y="2806700"/>
          <p14:tracePt t="124701" x="10047288" y="2806700"/>
          <p14:tracePt t="124703" x="10031413" y="2806700"/>
          <p14:tracePt t="124705" x="10015538" y="2806700"/>
          <p14:tracePt t="124707" x="10007600" y="2806700"/>
          <p14:tracePt t="124709" x="9999663" y="2806700"/>
          <p14:tracePt t="124712" x="9975850" y="2806700"/>
          <p14:tracePt t="124713" x="9967913" y="2806700"/>
          <p14:tracePt t="124715" x="9952038" y="2806700"/>
          <p14:tracePt t="124717" x="9936163" y="2806700"/>
          <p14:tracePt t="124719" x="9910763" y="2806700"/>
          <p14:tracePt t="124721" x="9902825" y="2806700"/>
          <p14:tracePt t="124723" x="9879013" y="2814638"/>
          <p14:tracePt t="124726" x="9855200" y="2822575"/>
          <p14:tracePt t="124727" x="9839325" y="2822575"/>
          <p14:tracePt t="124729" x="9815513" y="2822575"/>
          <p14:tracePt t="124731" x="9799638" y="2830513"/>
          <p14:tracePt t="124733" x="9775825" y="2830513"/>
          <p14:tracePt t="124735" x="9759950" y="2838450"/>
          <p14:tracePt t="124737" x="9736138" y="2846388"/>
          <p14:tracePt t="124740" x="9712325" y="2846388"/>
          <p14:tracePt t="124741" x="9688513" y="2854325"/>
          <p14:tracePt t="124743" x="9664700" y="2854325"/>
          <p14:tracePt t="124745" x="9640888" y="2862263"/>
          <p14:tracePt t="124747" x="9609138" y="2870200"/>
          <p14:tracePt t="124749" x="9593263" y="2870200"/>
          <p14:tracePt t="124751" x="9559925" y="2878138"/>
          <p14:tracePt t="124754" x="9536113" y="2878138"/>
          <p14:tracePt t="124755" x="9512300" y="2878138"/>
          <p14:tracePt t="124757" x="9488488" y="2878138"/>
          <p14:tracePt t="124759" x="9456738" y="2886075"/>
          <p14:tracePt t="124761" x="9417050" y="2886075"/>
          <p14:tracePt t="124763" x="9385300" y="2894013"/>
          <p14:tracePt t="124765" x="9353550" y="2894013"/>
          <p14:tracePt t="124767" x="9329738" y="2894013"/>
          <p14:tracePt t="124769" x="9290050" y="2894013"/>
          <p14:tracePt t="124771" x="9258300" y="2901950"/>
          <p14:tracePt t="124773" x="9217025" y="2901950"/>
          <p14:tracePt t="124775" x="9177338" y="2901950"/>
          <p14:tracePt t="124777" x="9145588" y="2901950"/>
          <p14:tracePt t="124779" x="9097963" y="2901950"/>
          <p14:tracePt t="124781" x="9058275" y="2901950"/>
          <p14:tracePt t="124783" x="9026525" y="2901950"/>
          <p14:tracePt t="124785" x="8970963" y="2901950"/>
          <p14:tracePt t="124787" x="8939213" y="2901950"/>
          <p14:tracePt t="124789" x="8891588" y="2901950"/>
          <p14:tracePt t="124791" x="8842375" y="2894013"/>
          <p14:tracePt t="124793" x="8794750" y="2886075"/>
          <p14:tracePt t="124795" x="8755063" y="2886075"/>
          <p14:tracePt t="124797" x="8683625" y="2870200"/>
          <p14:tracePt t="124799" x="8643938" y="2862263"/>
          <p14:tracePt t="124801" x="8572500" y="2846388"/>
          <p14:tracePt t="124803" x="8515350" y="2838450"/>
          <p14:tracePt t="124805" x="8459788" y="2814638"/>
          <p14:tracePt t="124807" x="8404225" y="2798763"/>
          <p14:tracePt t="124809" x="8348663" y="2790825"/>
          <p14:tracePt t="124811" x="8277225" y="2767013"/>
          <p14:tracePt t="124813" x="8221663" y="2751138"/>
          <p14:tracePt t="124815" x="8164513" y="2727325"/>
          <p14:tracePt t="124817" x="8093075" y="2711450"/>
          <p14:tracePt t="124819" x="8029575" y="2671763"/>
          <p14:tracePt t="124821" x="7974013" y="2647950"/>
          <p14:tracePt t="124823" x="7894638" y="2624138"/>
          <p14:tracePt t="124825" x="7839075" y="2600325"/>
          <p14:tracePt t="124827" x="7781925" y="2576513"/>
          <p14:tracePt t="124830" x="7710488" y="2543175"/>
          <p14:tracePt t="124831" x="7646988" y="2503488"/>
          <p14:tracePt t="124833" x="7591425" y="2479675"/>
          <p14:tracePt t="124835" x="7519988" y="2439988"/>
          <p14:tracePt t="124837" x="7470775" y="2416175"/>
          <p14:tracePt t="124839" x="7407275" y="2384425"/>
          <p14:tracePt t="124841" x="7343775" y="2352675"/>
          <p14:tracePt t="124844" x="7296150" y="2320925"/>
          <p14:tracePt t="124845" x="7240588" y="2289175"/>
          <p14:tracePt t="124847" x="7192963" y="2257425"/>
          <p14:tracePt t="124849" x="7145338" y="2224088"/>
          <p14:tracePt t="124851" x="7096125" y="2176463"/>
          <p14:tracePt t="124853" x="7056438" y="2160588"/>
          <p14:tracePt t="124855" x="7008813" y="2112963"/>
          <p14:tracePt t="124858" x="6977063" y="2089150"/>
          <p14:tracePt t="124859" x="6945313" y="2049463"/>
          <p14:tracePt t="124861" x="6905625" y="2017713"/>
          <p14:tracePt t="124863" x="6873875" y="1978025"/>
          <p14:tracePt t="124865" x="6842125" y="1954213"/>
          <p14:tracePt t="124867" x="6810375" y="1914525"/>
          <p14:tracePt t="124869" x="6794500" y="1881188"/>
          <p14:tracePt t="124872" x="6761163" y="1849438"/>
          <p14:tracePt t="124873" x="6745288" y="1809750"/>
          <p14:tracePt t="124875" x="6721475" y="1770063"/>
          <p14:tracePt t="124877" x="6705600" y="1738313"/>
          <p14:tracePt t="124879" x="6689725" y="1698625"/>
          <p14:tracePt t="124881" x="6673850" y="1666875"/>
          <p14:tracePt t="124883" x="6657975" y="1627188"/>
          <p14:tracePt t="124885" x="6642100" y="1595438"/>
          <p14:tracePt t="124887" x="6634163" y="1555750"/>
          <p14:tracePt t="124889" x="6626225" y="1514475"/>
          <p14:tracePt t="124891" x="6618288" y="1474788"/>
          <p14:tracePt t="124893" x="6610350" y="1443038"/>
          <p14:tracePt t="124895" x="6610350" y="1395413"/>
          <p14:tracePt t="124897" x="6602413" y="1363663"/>
          <p14:tracePt t="124899" x="6602413" y="1323975"/>
          <p14:tracePt t="124901" x="6602413" y="1292225"/>
          <p14:tracePt t="124903" x="6602413" y="1252538"/>
          <p14:tracePt t="124905" x="6602413" y="1212850"/>
          <p14:tracePt t="124907" x="6602413" y="1171575"/>
          <p14:tracePt t="124909" x="6602413" y="1123950"/>
          <p14:tracePt t="124911" x="6602413" y="1092200"/>
          <p14:tracePt t="124913" x="6602413" y="1044575"/>
          <p14:tracePt t="124921" x="6626225" y="933450"/>
          <p14:tracePt t="124921" x="6626225" y="901700"/>
          <p14:tracePt t="124923" x="6634163" y="862013"/>
          <p14:tracePt t="124925" x="6650038" y="828675"/>
          <p14:tracePt t="124927" x="6665913" y="788988"/>
          <p14:tracePt t="124929" x="6681788" y="765175"/>
          <p14:tracePt t="124931" x="6697663" y="725488"/>
          <p14:tracePt t="124933" x="6713538" y="701675"/>
          <p14:tracePt t="124935" x="6729413" y="677863"/>
          <p14:tracePt t="124937" x="6745288" y="646113"/>
          <p14:tracePt t="124939" x="6769100" y="630238"/>
          <p14:tracePt t="124941" x="6794500" y="598488"/>
          <p14:tracePt t="124943" x="6826250" y="574675"/>
          <p14:tracePt t="124945" x="6850063" y="550863"/>
          <p14:tracePt t="124947" x="6881813" y="527050"/>
          <p14:tracePt t="124949" x="6905625" y="501650"/>
          <p14:tracePt t="124951" x="6945313" y="477838"/>
          <p14:tracePt t="124953" x="6985000" y="454025"/>
          <p14:tracePt t="124955" x="7016750" y="438150"/>
          <p14:tracePt t="124957" x="7064375" y="414338"/>
          <p14:tracePt t="124959" x="7104063" y="398463"/>
          <p14:tracePt t="124962" x="7153275" y="374650"/>
          <p14:tracePt t="124963" x="7200900" y="358775"/>
          <p14:tracePt t="124965" x="7240588" y="342900"/>
          <p14:tracePt t="124967" x="7296150" y="319088"/>
          <p14:tracePt t="124969" x="7351713" y="303213"/>
          <p14:tracePt t="124971" x="7399338" y="287338"/>
          <p14:tracePt t="124973" x="7470775" y="271463"/>
          <p14:tracePt t="124976" x="7519988" y="263525"/>
          <p14:tracePt t="124977" x="7591425" y="247650"/>
          <p14:tracePt t="124979" x="7654925" y="231775"/>
          <p14:tracePt t="124981" x="7718425" y="223838"/>
          <p14:tracePt t="124983" x="7781925" y="215900"/>
          <p14:tracePt t="124985" x="7854950" y="200025"/>
          <p14:tracePt t="124987" x="7918450" y="200025"/>
          <p14:tracePt t="124990" x="7981950" y="192088"/>
          <p14:tracePt t="124991" x="8053388" y="184150"/>
          <p14:tracePt t="124993" x="8132763" y="176213"/>
          <p14:tracePt t="124995" x="8197850" y="176213"/>
          <p14:tracePt t="124997" x="8269288" y="166688"/>
          <p14:tracePt t="124999" x="8332788" y="166688"/>
          <p14:tracePt t="125001" x="8412163" y="166688"/>
          <p14:tracePt t="125003" x="8475663" y="166688"/>
          <p14:tracePt t="125005" x="8523288" y="158750"/>
          <p14:tracePt t="125007" x="8604250" y="158750"/>
          <p14:tracePt t="125009" x="8667750" y="158750"/>
          <p14:tracePt t="125011" x="8731250" y="158750"/>
          <p14:tracePt t="125013" x="8794750" y="158750"/>
          <p14:tracePt t="125015" x="8850313" y="158750"/>
          <p14:tracePt t="125017" x="8915400" y="158750"/>
          <p14:tracePt t="125019" x="8963025" y="158750"/>
          <p14:tracePt t="125021" x="9018588" y="166688"/>
          <p14:tracePt t="125023" x="9082088" y="166688"/>
          <p14:tracePt t="125025" x="9129713" y="166688"/>
          <p14:tracePt t="125027" x="9185275" y="176213"/>
          <p14:tracePt t="125029" x="9242425" y="184150"/>
          <p14:tracePt t="125031" x="9282113" y="192088"/>
          <p14:tracePt t="125033" x="9337675" y="200025"/>
          <p14:tracePt t="125035" x="9393238" y="215900"/>
          <p14:tracePt t="125037" x="9440863" y="223838"/>
          <p14:tracePt t="125039" x="9496425" y="239713"/>
          <p14:tracePt t="125041" x="9528175" y="247650"/>
          <p14:tracePt t="125043" x="9575800" y="263525"/>
          <p14:tracePt t="125045" x="9632950" y="279400"/>
          <p14:tracePt t="125047" x="9672638" y="295275"/>
          <p14:tracePt t="125049" x="9712325" y="311150"/>
          <p14:tracePt t="125051" x="9759950" y="327025"/>
          <p14:tracePt t="125053" x="9799638" y="350838"/>
          <p14:tracePt t="125055" x="9847263" y="358775"/>
          <p14:tracePt t="125057" x="9879013" y="374650"/>
          <p14:tracePt t="125059" x="9918700" y="398463"/>
          <p14:tracePt t="125061" x="9944100" y="414338"/>
          <p14:tracePt t="125063" x="9983788" y="438150"/>
          <p14:tracePt t="125066" x="10007600" y="454025"/>
          <p14:tracePt t="125067" x="10039350" y="477838"/>
          <p14:tracePt t="125069" x="10055225" y="493713"/>
          <p14:tracePt t="125071" x="10079038" y="519113"/>
          <p14:tracePt t="125073" x="10102850" y="534988"/>
          <p14:tracePt t="125075" x="10118725" y="550863"/>
          <p14:tracePt t="125077" x="10142538" y="582613"/>
          <p14:tracePt t="125080" x="10150475" y="598488"/>
          <p14:tracePt t="125081" x="10174288" y="622300"/>
          <p14:tracePt t="125083" x="10182225" y="654050"/>
          <p14:tracePt t="125085" x="10198100" y="677863"/>
          <p14:tracePt t="125087" x="10206038" y="701675"/>
          <p14:tracePt t="125089" x="10213975" y="725488"/>
          <p14:tracePt t="125091" x="10229850" y="765175"/>
          <p14:tracePt t="125094" x="10237788" y="796925"/>
          <p14:tracePt t="125095" x="10245725" y="828675"/>
          <p14:tracePt t="125097" x="10253663" y="869950"/>
          <p14:tracePt t="125099" x="10269538" y="901700"/>
          <p14:tracePt t="125101" x="10269538" y="941388"/>
          <p14:tracePt t="125103" x="10269538" y="981075"/>
          <p14:tracePt t="125105" x="10279063" y="1028700"/>
          <p14:tracePt t="125108" x="10287000" y="1060450"/>
          <p14:tracePt t="125109" x="10287000" y="1100138"/>
          <p14:tracePt t="125111" x="10294938" y="1147763"/>
          <p14:tracePt t="125113" x="10294938" y="1195388"/>
          <p14:tracePt t="125115" x="10294938" y="1236663"/>
          <p14:tracePt t="125117" x="10294938" y="1276350"/>
          <p14:tracePt t="125119" x="10294938" y="1331913"/>
          <p14:tracePt t="125122" x="10294938" y="1379538"/>
          <p14:tracePt t="125123" x="10294938" y="1419225"/>
          <p14:tracePt t="125125" x="10294938" y="1474788"/>
          <p14:tracePt t="125127" x="10294938" y="1506538"/>
          <p14:tracePt t="125129" x="10294938" y="1563688"/>
          <p14:tracePt t="125131" x="10294938" y="1603375"/>
          <p14:tracePt t="125133" x="10287000" y="1651000"/>
          <p14:tracePt t="125136" x="10279063" y="1690688"/>
          <p14:tracePt t="125137" x="10269538" y="1738313"/>
          <p14:tracePt t="125139" x="10261600" y="1785938"/>
          <p14:tracePt t="125141" x="10261600" y="1825625"/>
          <p14:tracePt t="125143" x="10253663" y="1873250"/>
          <p14:tracePt t="125145" x="10237788" y="1906588"/>
          <p14:tracePt t="125147" x="10221913" y="1954213"/>
          <p14:tracePt t="125149" x="10206038" y="1993900"/>
          <p14:tracePt t="125151" x="10190163" y="2033588"/>
          <p14:tracePt t="125153" x="10166350" y="2073275"/>
          <p14:tracePt t="125155" x="10158413" y="2097088"/>
          <p14:tracePt t="125157" x="10142538" y="2136775"/>
          <p14:tracePt t="125159" x="10110788" y="2176463"/>
          <p14:tracePt t="125161" x="10086975" y="2200275"/>
          <p14:tracePt t="125163" x="10063163" y="2241550"/>
          <p14:tracePt t="125165" x="10039350" y="2265363"/>
          <p14:tracePt t="125167" x="9999663" y="2289175"/>
          <p14:tracePt t="125169" x="9967913" y="2320925"/>
          <p14:tracePt t="125171" x="9936163" y="2344738"/>
          <p14:tracePt t="125173" x="9886950" y="2376488"/>
          <p14:tracePt t="125175" x="9847263" y="2392363"/>
          <p14:tracePt t="125177" x="9807575" y="2408238"/>
          <p14:tracePt t="125179" x="9744075" y="2432050"/>
          <p14:tracePt t="125181" x="9704388" y="2447925"/>
          <p14:tracePt t="125183" x="9656763" y="2463800"/>
          <p14:tracePt t="125185" x="9593263" y="2479675"/>
          <p14:tracePt t="125187" x="9536113" y="2487613"/>
          <p14:tracePt t="125189" x="9480550" y="2503488"/>
          <p14:tracePt t="125191" x="9417050" y="2511425"/>
          <p14:tracePt t="125193" x="9361488" y="2519363"/>
          <p14:tracePt t="125195" x="9282113" y="2527300"/>
          <p14:tracePt t="125198" x="9224963" y="2535238"/>
          <p14:tracePt t="125199" x="9161463" y="2535238"/>
          <p14:tracePt t="125201" x="9090025" y="2535238"/>
          <p14:tracePt t="125203" x="9034463" y="2535238"/>
          <p14:tracePt t="125205" x="8970963" y="2535238"/>
          <p14:tracePt t="125207" x="8907463" y="2535238"/>
          <p14:tracePt t="125209" x="8842375" y="2535238"/>
          <p14:tracePt t="125212" x="8786813" y="2535238"/>
          <p14:tracePt t="125213" x="8715375" y="2527300"/>
          <p14:tracePt t="125215" x="8659813" y="2519363"/>
          <p14:tracePt t="125217" x="8596313" y="2511425"/>
          <p14:tracePt t="125219" x="8548688" y="2503488"/>
          <p14:tracePt t="125221" x="8491538" y="2487613"/>
          <p14:tracePt t="125223" x="8435975" y="2479675"/>
          <p14:tracePt t="125226" x="8396288" y="2471738"/>
          <p14:tracePt t="125227" x="8340725" y="2455863"/>
          <p14:tracePt t="125229" x="8293100" y="2455863"/>
          <p14:tracePt t="125231" x="8261350" y="2447925"/>
          <p14:tracePt t="125233" x="8213725" y="2432050"/>
          <p14:tracePt t="125235" x="8180388" y="2424113"/>
          <p14:tracePt t="125237" x="8140700" y="2408238"/>
          <p14:tracePt t="125239" x="8108950" y="2392363"/>
          <p14:tracePt t="125241" x="8077200" y="2392363"/>
          <p14:tracePt t="125243" x="8053388" y="2376488"/>
          <p14:tracePt t="125245" x="8029575" y="2360613"/>
          <p14:tracePt t="125247" x="8005763" y="2352675"/>
          <p14:tracePt t="125249" x="7989888" y="2352675"/>
          <p14:tracePt t="125251" x="7966075" y="2336800"/>
          <p14:tracePt t="125253" x="7950200" y="2328863"/>
          <p14:tracePt t="125255" x="7934325" y="2320925"/>
          <p14:tracePt t="125257" x="7926388" y="2312988"/>
          <p14:tracePt t="125259" x="7910513" y="2312988"/>
          <p14:tracePt t="125261" x="7902575" y="2297113"/>
          <p14:tracePt t="125263" x="7894638" y="2297113"/>
          <p14:tracePt t="125265" x="7886700" y="2289175"/>
          <p14:tracePt t="125267" x="7878763" y="2281238"/>
          <p14:tracePt t="125271" x="7870825" y="2281238"/>
          <p14:tracePt t="125273" x="7870825" y="2273300"/>
          <p14:tracePt t="125275" x="7862888" y="2273300"/>
          <p14:tracePt t="125279" x="7854950" y="2273300"/>
          <p14:tracePt t="125285" x="7854950" y="2265363"/>
          <p14:tracePt t="125312" x="7847013" y="2257425"/>
          <p14:tracePt t="125316" x="7839075" y="2257425"/>
          <p14:tracePt t="125317" x="7829550" y="2257425"/>
          <p14:tracePt t="125319" x="7821613" y="2257425"/>
          <p14:tracePt t="125321" x="7813675" y="2249488"/>
          <p14:tracePt t="125323" x="7805738" y="2249488"/>
          <p14:tracePt t="125325" x="7789863" y="2249488"/>
          <p14:tracePt t="125327" x="7773988" y="2241550"/>
          <p14:tracePt t="125330" x="7758113" y="2241550"/>
          <p14:tracePt t="125331" x="7734300" y="2233613"/>
          <p14:tracePt t="125333" x="7718425" y="2224088"/>
          <p14:tracePt t="125335" x="7702550" y="2224088"/>
          <p14:tracePt t="125337" x="7678738" y="2224088"/>
          <p14:tracePt t="125339" x="7654925" y="2216150"/>
          <p14:tracePt t="125341" x="7631113" y="2216150"/>
          <p14:tracePt t="125344" x="7599363" y="2208213"/>
          <p14:tracePt t="125345" x="7575550" y="2200275"/>
          <p14:tracePt t="125347" x="7535863" y="2192338"/>
          <p14:tracePt t="125349" x="7512050" y="2192338"/>
          <p14:tracePt t="125351" x="7470775" y="2184400"/>
          <p14:tracePt t="125353" x="7431088" y="2176463"/>
          <p14:tracePt t="125355" x="7391400" y="2168525"/>
          <p14:tracePt t="125358" x="7351713" y="2160588"/>
          <p14:tracePt t="125359" x="7304088" y="2152650"/>
          <p14:tracePt t="125361" x="7264400" y="2144713"/>
          <p14:tracePt t="125363" x="7216775" y="2144713"/>
          <p14:tracePt t="125365" x="7177088" y="2136775"/>
          <p14:tracePt t="125367" x="7127875" y="2128838"/>
          <p14:tracePt t="125369" x="7072313" y="2120900"/>
          <p14:tracePt t="125371" x="7016750" y="2112963"/>
          <p14:tracePt t="125373" x="6977063" y="2105025"/>
          <p14:tracePt t="125375" x="6905625" y="2097088"/>
          <p14:tracePt t="125377" x="6865938" y="2089150"/>
          <p14:tracePt t="125379" x="6802438" y="2081213"/>
          <p14:tracePt t="125381" x="6753225" y="2081213"/>
          <p14:tracePt t="125383" x="6697663" y="2065338"/>
          <p14:tracePt t="125385" x="6634163" y="2057400"/>
          <p14:tracePt t="125387" x="6586538" y="2049463"/>
          <p14:tracePt t="125389" x="6538913" y="2041525"/>
          <p14:tracePt t="125391" x="6483350" y="2025650"/>
          <p14:tracePt t="125393" x="6426200" y="2017713"/>
          <p14:tracePt t="125395" x="6354763" y="2009775"/>
          <p14:tracePt t="125397" x="6315075" y="1993900"/>
          <p14:tracePt t="125399" x="6259513" y="1993900"/>
          <p14:tracePt t="125401" x="6203950" y="1985963"/>
          <p14:tracePt t="125403" x="6148388" y="1970088"/>
          <p14:tracePt t="125405" x="6100763" y="1962150"/>
          <p14:tracePt t="125407" x="6043613" y="1954213"/>
          <p14:tracePt t="125409" x="6003925" y="1938338"/>
          <p14:tracePt t="125411" x="5948363" y="1930400"/>
          <p14:tracePt t="125413" x="5900738" y="1922463"/>
          <p14:tracePt t="125415" x="5868988" y="1906588"/>
          <p14:tracePt t="125417" x="5813425" y="1898650"/>
          <p14:tracePt t="125419" x="5773738" y="1881188"/>
          <p14:tracePt t="125421" x="5732463" y="1873250"/>
          <p14:tracePt t="125423" x="5684838" y="1857375"/>
          <p14:tracePt t="125425" x="5653088" y="1849438"/>
          <p14:tracePt t="125427" x="5605463" y="1841500"/>
          <p14:tracePt t="125429" x="5557838" y="1833563"/>
          <p14:tracePt t="125431" x="5526088" y="1817688"/>
          <p14:tracePt t="125433" x="5478463" y="1809750"/>
          <p14:tracePt t="125435" x="5446713" y="1793875"/>
          <p14:tracePt t="125437" x="5407025" y="1785938"/>
          <p14:tracePt t="125439" x="5357813" y="1770063"/>
          <p14:tracePt t="125441" x="5334000" y="1762125"/>
          <p14:tracePt t="125443" x="5302250" y="1754188"/>
          <p14:tracePt t="125445" x="5262563" y="1746250"/>
          <p14:tracePt t="125448" x="5230813" y="1730375"/>
          <p14:tracePt t="125449" x="5207000" y="1722438"/>
          <p14:tracePt t="125451" x="5167313" y="1714500"/>
          <p14:tracePt t="125453" x="5143500" y="1714500"/>
          <p14:tracePt t="125455" x="5119688" y="1706563"/>
          <p14:tracePt t="125457" x="5095875" y="1698625"/>
          <p14:tracePt t="125459" x="5072063" y="1690688"/>
          <p14:tracePt t="125462" x="5046663" y="1682750"/>
          <p14:tracePt t="125463" x="5030788" y="1674813"/>
          <p14:tracePt t="125465" x="5006975" y="1674813"/>
          <p14:tracePt t="125467" x="4991100" y="1666875"/>
          <p14:tracePt t="125469" x="4975225" y="1658938"/>
          <p14:tracePt t="125471" x="4967288" y="1658938"/>
          <p14:tracePt t="125473" x="4951413" y="1658938"/>
          <p14:tracePt t="125476" x="4935538" y="1658938"/>
          <p14:tracePt t="125477" x="4927600" y="1651000"/>
          <p14:tracePt t="125479" x="4919663" y="1651000"/>
          <p14:tracePt t="125481" x="4911725" y="1643063"/>
          <p14:tracePt t="125485" x="4903788" y="1643063"/>
          <p14:tracePt t="125487" x="4895850" y="1643063"/>
          <p14:tracePt t="125544" x="4887913" y="1643063"/>
          <p14:tracePt t="125554" x="4879975" y="1643063"/>
          <p14:tracePt t="125558" x="4879975" y="1651000"/>
          <p14:tracePt t="125559" x="4872038" y="1651000"/>
          <p14:tracePt t="125561" x="4864100" y="1651000"/>
          <p14:tracePt t="125563" x="4864100" y="1658938"/>
          <p14:tracePt t="125565" x="4856163" y="1666875"/>
          <p14:tracePt t="125567" x="4856163" y="1674813"/>
          <p14:tracePt t="125569" x="4848225" y="1682750"/>
          <p14:tracePt t="125571" x="4840288" y="1682750"/>
          <p14:tracePt t="125573" x="4832350" y="1698625"/>
          <p14:tracePt t="125575" x="4832350" y="1706563"/>
          <p14:tracePt t="125577" x="4824413" y="1714500"/>
          <p14:tracePt t="125580" x="4816475" y="1730375"/>
          <p14:tracePt t="125581" x="4808538" y="1738313"/>
          <p14:tracePt t="125583" x="4800600" y="1746250"/>
          <p14:tracePt t="125585" x="4792663" y="1770063"/>
          <p14:tracePt t="125587" x="4776788" y="1778000"/>
          <p14:tracePt t="125589" x="4776788" y="1793875"/>
          <p14:tracePt t="125591" x="4760913" y="1809750"/>
          <p14:tracePt t="125594" x="4752975" y="1825625"/>
          <p14:tracePt t="125595" x="4737100" y="1841500"/>
          <p14:tracePt t="125597" x="4729163" y="1849438"/>
          <p14:tracePt t="125599" x="4713288" y="1873250"/>
          <p14:tracePt t="125601" x="4705350" y="1890713"/>
          <p14:tracePt t="125603" x="4679950" y="1906588"/>
          <p14:tracePt t="125605" x="4672013" y="1922463"/>
          <p14:tracePt t="125607" x="4656138" y="1938338"/>
          <p14:tracePt t="125609" x="4632325" y="1954213"/>
          <p14:tracePt t="125611" x="4616450" y="1978025"/>
          <p14:tracePt t="125613" x="4600575" y="1993900"/>
          <p14:tracePt t="125615" x="4584700" y="2009775"/>
          <p14:tracePt t="125617" x="4552950" y="2033588"/>
          <p14:tracePt t="125619" x="4537075" y="2041525"/>
          <p14:tracePt t="125621" x="4513263" y="2065338"/>
          <p14:tracePt t="125623" x="4481513" y="2081213"/>
          <p14:tracePt t="125625" x="4457700" y="2097088"/>
          <p14:tracePt t="125627" x="4418013" y="2120900"/>
          <p14:tracePt t="125629" x="4394200" y="2136775"/>
          <p14:tracePt t="125631" x="4352925" y="2152650"/>
          <p14:tracePt t="125633" x="4321175" y="2168525"/>
          <p14:tracePt t="125635" x="4281488" y="2184400"/>
          <p14:tracePt t="125637" x="4233863" y="2208213"/>
          <p14:tracePt t="125639" x="4186238" y="2224088"/>
          <p14:tracePt t="125641" x="4154488" y="2241550"/>
          <p14:tracePt t="125643" x="4098925" y="2257425"/>
          <p14:tracePt t="125645" x="4051300" y="2265363"/>
          <p14:tracePt t="125647" x="3994150" y="2289175"/>
          <p14:tracePt t="125649" x="3938588" y="2305050"/>
          <p14:tracePt t="125651" x="3883025" y="2320925"/>
          <p14:tracePt t="125653" x="3827463" y="2336800"/>
          <p14:tracePt t="125655" x="3763963" y="2344738"/>
          <p14:tracePt t="125657" x="3700463" y="2360613"/>
          <p14:tracePt t="125659" x="3627438" y="2368550"/>
          <p14:tracePt t="125661" x="3556000" y="2384425"/>
          <p14:tracePt t="125663" x="3492500" y="2392363"/>
          <p14:tracePt t="125665" x="3405188" y="2408238"/>
          <p14:tracePt t="125667" x="3325813" y="2416175"/>
          <p14:tracePt t="125669" x="3252788" y="2424113"/>
          <p14:tracePt t="125671" x="3157538" y="2432050"/>
          <p14:tracePt t="125673" x="3078163" y="2439988"/>
          <p14:tracePt t="125675" x="2998788" y="2439988"/>
          <p14:tracePt t="125677" x="2901950" y="2447925"/>
          <p14:tracePt t="125679" x="2806700" y="2455863"/>
          <p14:tracePt t="125681" x="2703513" y="2455863"/>
          <p14:tracePt t="125683" x="2616200" y="2455863"/>
          <p14:tracePt t="125685" x="2519363" y="2455863"/>
          <p14:tracePt t="125687" x="2416175" y="2455863"/>
          <p14:tracePt t="125689" x="2320925" y="2455863"/>
          <p14:tracePt t="125692" x="2224088" y="2455863"/>
          <p14:tracePt t="125693" x="2105025" y="2455863"/>
          <p14:tracePt t="125695" x="2009775" y="2455863"/>
          <p14:tracePt t="125698" x="1905000" y="2455863"/>
          <p14:tracePt t="125699" x="1809750" y="2447925"/>
          <p14:tracePt t="125701" x="1714500" y="2439988"/>
          <p14:tracePt t="125703" x="1595438" y="2432050"/>
          <p14:tracePt t="125705" x="1514475" y="2424113"/>
          <p14:tracePt t="125707" x="1419225" y="2416175"/>
          <p14:tracePt t="125709" x="1308100" y="2408238"/>
          <p14:tracePt t="125712" x="1228725" y="2400300"/>
          <p14:tracePt t="125713" x="1123950" y="2376488"/>
          <p14:tracePt t="125715" x="1044575" y="2368550"/>
          <p14:tracePt t="125717" x="965200" y="2352675"/>
          <p14:tracePt t="125719" x="877888" y="2344738"/>
          <p14:tracePt t="125721" x="796925" y="2328863"/>
          <p14:tracePt t="125723" x="725488" y="2312988"/>
          <p14:tracePt t="125726" x="654050" y="2305050"/>
          <p14:tracePt t="125727" x="590550" y="2289175"/>
          <p14:tracePt t="125729" x="509588" y="2273300"/>
          <p14:tracePt t="125731" x="454025" y="2257425"/>
          <p14:tracePt t="125733" x="398463" y="2241550"/>
          <p14:tracePt t="125735" x="342900" y="2224088"/>
          <p14:tracePt t="125737" x="295275" y="2208213"/>
          <p14:tracePt t="125740" x="247650" y="2192338"/>
          <p14:tracePt t="125741" x="207963" y="2168525"/>
          <p14:tracePt t="125743" x="166688" y="2152650"/>
          <p14:tracePt t="125745" x="127000" y="2128838"/>
          <p14:tracePt t="125747" x="95250" y="2105025"/>
          <p14:tracePt t="125749" x="63500" y="2089150"/>
          <p14:tracePt t="125751" x="39688" y="2065338"/>
          <p14:tracePt t="125753" x="15875" y="2049463"/>
          <p14:tracePt t="125755" x="0" y="2033588"/>
          <p14:tracePt t="125802" x="31750" y="1179513"/>
          <p14:tracePt t="125803" x="63500" y="1131888"/>
          <p14:tracePt t="125805" x="103188" y="1084263"/>
          <p14:tracePt t="125807" x="134938" y="1044575"/>
          <p14:tracePt t="125809" x="176213" y="1004888"/>
          <p14:tracePt t="125811" x="223838" y="957263"/>
          <p14:tracePt t="125813" x="263525" y="917575"/>
          <p14:tracePt t="125816" x="311150" y="862013"/>
          <p14:tracePt t="125817" x="366713" y="828675"/>
          <p14:tracePt t="125819" x="414338" y="788988"/>
          <p14:tracePt t="125821" x="469900" y="757238"/>
          <p14:tracePt t="125823" x="534988" y="725488"/>
          <p14:tracePt t="125825" x="590550" y="693738"/>
          <p14:tracePt t="125827" x="654050" y="661988"/>
          <p14:tracePt t="125830" x="725488" y="630238"/>
          <p14:tracePt t="125831" x="788988" y="606425"/>
          <p14:tracePt t="125833" x="868363" y="582613"/>
          <p14:tracePt t="125835" x="933450" y="558800"/>
          <p14:tracePt t="125837" x="1020763" y="542925"/>
          <p14:tracePt t="125839" x="1100138" y="527050"/>
          <p14:tracePt t="125841" x="1187450" y="493713"/>
          <p14:tracePt t="125844" x="1284288" y="477838"/>
          <p14:tracePt t="125845" x="1371600" y="469900"/>
          <p14:tracePt t="125847" x="1450975" y="461963"/>
          <p14:tracePt t="125849" x="1562100" y="454025"/>
          <p14:tracePt t="125851" x="1666875" y="446088"/>
          <p14:tracePt t="125853" x="1762125" y="446088"/>
          <p14:tracePt t="125855" x="1873250" y="438150"/>
          <p14:tracePt t="125858" x="1985963" y="438150"/>
          <p14:tracePt t="125859" x="2128838" y="438150"/>
          <p14:tracePt t="125861" x="2239963" y="438150"/>
          <p14:tracePt t="125863" x="2360613" y="438150"/>
          <p14:tracePt t="125865" x="2503488" y="438150"/>
          <p14:tracePt t="125867" x="2640013" y="438150"/>
          <p14:tracePt t="125869" x="2782888" y="446088"/>
          <p14:tracePt t="125871" x="2941638" y="469900"/>
          <p14:tracePt t="125873" x="3078163" y="477838"/>
          <p14:tracePt t="125875" x="3260725" y="501650"/>
          <p14:tracePt t="125877" x="3405188" y="519113"/>
          <p14:tracePt t="125879" x="3532188" y="542925"/>
          <p14:tracePt t="125881" x="3716338" y="574675"/>
          <p14:tracePt t="125883" x="3843338" y="598488"/>
          <p14:tracePt t="125885" x="3986213" y="630238"/>
          <p14:tracePt t="125887" x="4138613" y="661988"/>
          <p14:tracePt t="125889" x="4241800" y="685800"/>
          <p14:tracePt t="125891" x="4386263" y="725488"/>
          <p14:tracePt t="125893" x="4489450" y="749300"/>
          <p14:tracePt t="125895" x="4592638" y="788988"/>
          <p14:tracePt t="125897" x="4695825" y="820738"/>
          <p14:tracePt t="125899" x="4800600" y="869950"/>
          <p14:tracePt t="125901" x="4872038" y="893763"/>
          <p14:tracePt t="125903" x="4975225" y="941388"/>
          <p14:tracePt t="125905" x="5056188" y="973138"/>
          <p14:tracePt t="125907" x="5143500" y="1020763"/>
          <p14:tracePt t="125909" x="5207000" y="1060450"/>
          <p14:tracePt t="125914" x="5334000" y="1131888"/>
          <p14:tracePt t="125915" x="5381625" y="1171575"/>
          <p14:tracePt t="125917" x="5438775" y="1204913"/>
          <p14:tracePt t="125919" x="5486400" y="1236663"/>
          <p14:tracePt t="125921" x="5526088" y="1268413"/>
          <p14:tracePt t="125923" x="5565775" y="1308100"/>
          <p14:tracePt t="125925" x="5597525" y="1331913"/>
          <p14:tracePt t="125927" x="5629275" y="1371600"/>
          <p14:tracePt t="125929" x="5645150" y="1411288"/>
          <p14:tracePt t="125931" x="5668963" y="1435100"/>
          <p14:tracePt t="125933" x="5684838" y="1474788"/>
          <p14:tracePt t="125935" x="5700713" y="1498600"/>
          <p14:tracePt t="125937" x="5700713" y="1530350"/>
          <p14:tracePt t="125939" x="5708650" y="1555750"/>
          <p14:tracePt t="125941" x="5708650" y="1595438"/>
          <p14:tracePt t="125943" x="5708650" y="1619250"/>
          <p14:tracePt t="125945" x="5708650" y="1651000"/>
          <p14:tracePt t="125948" x="5708650" y="1682750"/>
          <p14:tracePt t="125949" x="5708650" y="1706563"/>
          <p14:tracePt t="125951" x="5692775" y="1738313"/>
          <p14:tracePt t="125953" x="5676900" y="1770063"/>
          <p14:tracePt t="125955" x="5653088" y="1801813"/>
          <p14:tracePt t="125957" x="5629275" y="1841500"/>
          <p14:tracePt t="125959" x="5605463" y="1873250"/>
          <p14:tracePt t="125962" x="5573713" y="1914525"/>
          <p14:tracePt t="125963" x="5541963" y="1946275"/>
          <p14:tracePt t="125965" x="5518150" y="1978025"/>
          <p14:tracePt t="125967" x="5462588" y="2017713"/>
          <p14:tracePt t="125969" x="5438775" y="2049463"/>
          <p14:tracePt t="125971" x="5389563" y="2081213"/>
          <p14:tracePt t="125973" x="5326063" y="2120900"/>
          <p14:tracePt t="125976" x="5278438" y="2152650"/>
          <p14:tracePt t="125977" x="5230813" y="2176463"/>
          <p14:tracePt t="125979" x="5167313" y="2208213"/>
          <p14:tracePt t="125981" x="5111750" y="2241550"/>
          <p14:tracePt t="125983" x="5038725" y="2265363"/>
          <p14:tracePt t="125985" x="4983163" y="2305050"/>
          <p14:tracePt t="125987" x="4903788" y="2328863"/>
          <p14:tracePt t="125989" x="4848225" y="2360613"/>
          <p14:tracePt t="125991" x="4784725" y="2384425"/>
          <p14:tracePt t="125993" x="4705350" y="2400300"/>
          <p14:tracePt t="125995" x="4640263" y="2424113"/>
          <p14:tracePt t="125997" x="4568825" y="2455863"/>
          <p14:tracePt t="125999" x="4481513" y="2479675"/>
          <p14:tracePt t="126001" x="4410075" y="2495550"/>
          <p14:tracePt t="126003" x="4344988" y="2511425"/>
          <p14:tracePt t="126005" x="4257675" y="2535238"/>
          <p14:tracePt t="126007" x="4186238" y="2551113"/>
          <p14:tracePt t="126009" x="4114800" y="2559050"/>
          <p14:tracePt t="126011" x="4027488" y="2584450"/>
          <p14:tracePt t="126013" x="3954463" y="2600325"/>
          <p14:tracePt t="126015" x="3875088" y="2608263"/>
          <p14:tracePt t="126017" x="3803650" y="2624138"/>
          <p14:tracePt t="126019" x="3724275" y="2632075"/>
          <p14:tracePt t="126021" x="3651250" y="2640013"/>
          <p14:tracePt t="126023" x="3579813" y="2647950"/>
          <p14:tracePt t="126025" x="3516313" y="2655888"/>
          <p14:tracePt t="126027" x="3444875" y="2663825"/>
          <p14:tracePt t="126029" x="3381375" y="2663825"/>
          <p14:tracePt t="126031" x="3300413" y="2671763"/>
          <p14:tracePt t="126033" x="3252788" y="2679700"/>
          <p14:tracePt t="126035" x="3181350" y="2679700"/>
          <p14:tracePt t="126037" x="3133725" y="2679700"/>
          <p14:tracePt t="126039" x="3078163" y="2679700"/>
          <p14:tracePt t="126041" x="3022600" y="2679700"/>
          <p14:tracePt t="126043" x="2957513" y="2687638"/>
          <p14:tracePt t="126045" x="2917825" y="2687638"/>
          <p14:tracePt t="126047" x="2862263" y="2687638"/>
          <p14:tracePt t="126049" x="2806700" y="2687638"/>
          <p14:tracePt t="126052" x="2767013" y="2687638"/>
          <p14:tracePt t="126053" x="2711450" y="2687638"/>
          <p14:tracePt t="126055" x="2679700" y="2687638"/>
          <p14:tracePt t="126057" x="2632075" y="2687638"/>
          <p14:tracePt t="126059" x="2590800" y="2687638"/>
          <p14:tracePt t="126061" x="2543175" y="2679700"/>
          <p14:tracePt t="126063" x="2503488" y="2671763"/>
          <p14:tracePt t="126065" x="2471738" y="2671763"/>
          <p14:tracePt t="126067" x="2432050" y="2663825"/>
          <p14:tracePt t="126069" x="2392363" y="2663825"/>
          <p14:tracePt t="126071" x="2352675" y="2655888"/>
          <p14:tracePt t="126073" x="2328863" y="2647950"/>
          <p14:tracePt t="126075" x="2281238" y="2632075"/>
          <p14:tracePt t="126077" x="2255838" y="2624138"/>
          <p14:tracePt t="126080" x="2224088" y="2616200"/>
          <p14:tracePt t="126081" x="2192338" y="2600325"/>
          <p14:tracePt t="126083" x="2152650" y="2600325"/>
          <p14:tracePt t="126085" x="2120900" y="2584450"/>
          <p14:tracePt t="126087" x="2089150" y="2566988"/>
          <p14:tracePt t="126089" x="2057400" y="2551113"/>
          <p14:tracePt t="126091" x="2025650" y="2535238"/>
          <p14:tracePt t="126093" x="2001838" y="2511425"/>
          <p14:tracePt t="126095" x="1962150" y="2487613"/>
          <p14:tracePt t="126097" x="1938338" y="2463800"/>
          <p14:tracePt t="126099" x="1905000" y="2439988"/>
          <p14:tracePt t="126101" x="1865313" y="2408238"/>
          <p14:tracePt t="126103" x="1841500" y="2384425"/>
          <p14:tracePt t="126105" x="1809750" y="2352675"/>
          <p14:tracePt t="126107" x="1778000" y="2305050"/>
          <p14:tracePt t="126109" x="1738313" y="2265363"/>
          <p14:tracePt t="126111" x="1706563" y="2224088"/>
          <p14:tracePt t="126113" x="1666875" y="2176463"/>
          <p14:tracePt t="126116" x="1635125" y="2128838"/>
          <p14:tracePt t="126117" x="1595438" y="2081213"/>
          <p14:tracePt t="126119" x="1554163" y="2025650"/>
          <p14:tracePt t="126121" x="1514475" y="1978025"/>
          <p14:tracePt t="126123" x="1474788" y="1914525"/>
          <p14:tracePt t="126125" x="1427163" y="1857375"/>
          <p14:tracePt t="126127" x="1387475" y="1809750"/>
          <p14:tracePt t="126129" x="1339850" y="1738313"/>
          <p14:tracePt t="126131" x="1300163" y="1690688"/>
          <p14:tracePt t="126133" x="1252538" y="1635125"/>
          <p14:tracePt t="126135" x="1203325" y="1571625"/>
          <p14:tracePt t="126137" x="1163638" y="1514475"/>
          <p14:tracePt t="126139" x="1108075" y="1450975"/>
          <p14:tracePt t="126141" x="1060450" y="1403350"/>
          <p14:tracePt t="126143" x="1020763" y="1355725"/>
          <p14:tracePt t="126146" x="973138" y="1308100"/>
          <p14:tracePt t="126147" x="933450" y="1260475"/>
          <p14:tracePt t="126149" x="877888" y="1204913"/>
          <p14:tracePt t="126151" x="828675" y="1163638"/>
          <p14:tracePt t="126153" x="788988" y="1123950"/>
          <p14:tracePt t="126155" x="741363" y="1076325"/>
          <p14:tracePt t="126157" x="701675" y="1044575"/>
          <p14:tracePt t="126159" x="661988" y="1004888"/>
          <p14:tracePt t="126161" x="630238" y="981075"/>
          <p14:tracePt t="126163" x="590550" y="941388"/>
          <p14:tracePt t="126165" x="550863" y="909638"/>
          <p14:tracePt t="126167" x="501650" y="877888"/>
          <p14:tracePt t="126169" x="469900" y="844550"/>
          <p14:tracePt t="126171" x="422275" y="812800"/>
          <p14:tracePt t="126173" x="390525" y="788988"/>
          <p14:tracePt t="126175" x="358775" y="765175"/>
          <p14:tracePt t="126177" x="319088" y="733425"/>
          <p14:tracePt t="126179" x="279400" y="701675"/>
          <p14:tracePt t="126181" x="255588" y="685800"/>
          <p14:tracePt t="126184" x="215900" y="654050"/>
          <p14:tracePt t="126185" x="192088" y="622300"/>
          <p14:tracePt t="126187" x="158750" y="598488"/>
          <p14:tracePt t="126189" x="127000" y="566738"/>
          <p14:tracePt t="126191" x="103188" y="534988"/>
          <p14:tracePt t="126193" x="71438" y="501650"/>
          <p14:tracePt t="126195" x="39688" y="477838"/>
          <p14:tracePt t="126198" x="15875" y="454025"/>
        </p14:tracePtLst>
      </p14:laserTrace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F48E5E12-3275-A93F-2E4A-D155DC4773A2}"/>
              </a:ext>
            </a:extLst>
          </p:cNvPr>
          <p:cNvPicPr>
            <a:picLocks noGrp="1" noRot="1" noChangeAspect="1" noMove="1" noResize="1" noEditPoints="1" noAdjustHandles="1" noChangeArrowheads="1" noChangeShapeType="1" noCrop="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42759" y="2875211"/>
            <a:ext cx="3078992" cy="1733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図 15">
            <a:extLst>
              <a:ext uri="{FF2B5EF4-FFF2-40B4-BE49-F238E27FC236}">
                <a16:creationId xmlns:a16="http://schemas.microsoft.com/office/drawing/2014/main" id="{72E35774-39A1-43A9-99C0-59FDC60FD671}"/>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t="9615" r="2135" b="7159"/>
          <a:stretch/>
        </p:blipFill>
        <p:spPr>
          <a:xfrm>
            <a:off x="3211909" y="2875211"/>
            <a:ext cx="6145734" cy="3686875"/>
          </a:xfrm>
          <a:prstGeom prst="rect">
            <a:avLst/>
          </a:prstGeom>
        </p:spPr>
      </p:pic>
      <p:pic>
        <p:nvPicPr>
          <p:cNvPr id="8" name="図 7">
            <a:extLst>
              <a:ext uri="{FF2B5EF4-FFF2-40B4-BE49-F238E27FC236}">
                <a16:creationId xmlns:a16="http://schemas.microsoft.com/office/drawing/2014/main" id="{C331A174-5933-4309-82CA-505661A6B61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744579" y="5215127"/>
            <a:ext cx="2022652" cy="1065120"/>
          </a:xfrm>
          <a:prstGeom prst="rect">
            <a:avLst/>
          </a:prstGeom>
        </p:spPr>
      </p:pic>
      <p:pic>
        <p:nvPicPr>
          <p:cNvPr id="58" name="図 57">
            <a:extLst>
              <a:ext uri="{FF2B5EF4-FFF2-40B4-BE49-F238E27FC236}">
                <a16:creationId xmlns:a16="http://schemas.microsoft.com/office/drawing/2014/main" id="{9DBE8539-9339-43FE-A0E1-9E8BE3054CB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284554" y="2764035"/>
            <a:ext cx="2278456" cy="1052167"/>
          </a:xfrm>
          <a:prstGeom prst="rect">
            <a:avLst/>
          </a:prstGeom>
        </p:spPr>
      </p:pic>
      <p:pic>
        <p:nvPicPr>
          <p:cNvPr id="66" name="Picture 2">
            <a:extLst>
              <a:ext uri="{FF2B5EF4-FFF2-40B4-BE49-F238E27FC236}">
                <a16:creationId xmlns:a16="http://schemas.microsoft.com/office/drawing/2014/main" id="{82BE38F0-8B1E-45F8-AB57-4DD336FC95BD}"/>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6890082" y="1120553"/>
            <a:ext cx="2006685" cy="1263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スライド番号プレースホルダー 12">
            <a:extLst>
              <a:ext uri="{FF2B5EF4-FFF2-40B4-BE49-F238E27FC236}">
                <a16:creationId xmlns:a16="http://schemas.microsoft.com/office/drawing/2014/main" id="{20726AB1-8C25-4CD4-8A17-CD7BB2F67D40}"/>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26</a:t>
            </a:fld>
            <a:endParaRPr lang="en-US" dirty="0"/>
          </a:p>
        </p:txBody>
      </p:sp>
      <p:sp>
        <p:nvSpPr>
          <p:cNvPr id="68" name="テキスト ボックス 67">
            <a:extLst>
              <a:ext uri="{FF2B5EF4-FFF2-40B4-BE49-F238E27FC236}">
                <a16:creationId xmlns:a16="http://schemas.microsoft.com/office/drawing/2014/main" id="{5F92A0E1-722D-4C38-96C1-681A16A40E1B}"/>
              </a:ext>
            </a:extLst>
          </p:cNvPr>
          <p:cNvSpPr txBox="1"/>
          <p:nvPr/>
        </p:nvSpPr>
        <p:spPr>
          <a:xfrm>
            <a:off x="5229044" y="2387358"/>
            <a:ext cx="4482860" cy="523220"/>
          </a:xfrm>
          <a:prstGeom prst="rect">
            <a:avLst/>
          </a:prstGeom>
          <a:noFill/>
        </p:spPr>
        <p:txBody>
          <a:bodyPr wrap="square" rtlCol="0">
            <a:spAutoFit/>
          </a:bodyPr>
          <a:lstStyle/>
          <a:p>
            <a:r>
              <a:rPr lang="en-US" altLang="ja-JP" sz="1400" b="1" dirty="0">
                <a:solidFill>
                  <a:srgbClr val="0000FF"/>
                </a:solidFill>
                <a:latin typeface="游ゴシック" panose="020B0400000000000000" pitchFamily="50" charset="-128"/>
                <a:ea typeface="ＭＳ Ｐゴシック" panose="020B0600070205080204" pitchFamily="50" charset="-128"/>
              </a:rPr>
              <a:t>Mo-99 (medical diagnostics) production </a:t>
            </a:r>
            <a:r>
              <a:rPr lang="en-US" altLang="ja-JP" sz="1400" dirty="0">
                <a:latin typeface="游ゴシック" panose="020B0400000000000000" pitchFamily="50" charset="-128"/>
                <a:ea typeface="ＭＳ Ｐゴシック" panose="020B0600070205080204" pitchFamily="50" charset="-128"/>
              </a:rPr>
              <a:t>and technetium extraction at </a:t>
            </a:r>
            <a:r>
              <a:rPr lang="en-US" altLang="ja-JP" sz="1400" dirty="0" err="1">
                <a:latin typeface="游ゴシック" panose="020B0400000000000000" pitchFamily="50" charset="-128"/>
                <a:ea typeface="ＭＳ Ｐゴシック" panose="020B0600070205080204" pitchFamily="50" charset="-128"/>
              </a:rPr>
              <a:t>cERL</a:t>
            </a:r>
            <a:r>
              <a:rPr lang="en-US" altLang="ja-JP" sz="1400" dirty="0">
                <a:latin typeface="游ゴシック" panose="020B0400000000000000" pitchFamily="50" charset="-128"/>
                <a:ea typeface="ＭＳ Ｐゴシック" panose="020B0600070205080204" pitchFamily="50" charset="-128"/>
              </a:rPr>
              <a:t> (2019.10 KEK news</a:t>
            </a:r>
            <a:r>
              <a:rPr lang="ja-JP" altLang="en-US" sz="1400" dirty="0">
                <a:latin typeface="游ゴシック" panose="020B0400000000000000" pitchFamily="50" charset="-128"/>
                <a:ea typeface="ＭＳ Ｐゴシック" panose="020B0600070205080204" pitchFamily="50" charset="-128"/>
              </a:rPr>
              <a:t>）</a:t>
            </a:r>
            <a:endParaRPr lang="ja-JP" altLang="en-US" sz="1400" dirty="0">
              <a:highlight>
                <a:srgbClr val="FFFF00"/>
              </a:highlight>
              <a:latin typeface="游ゴシック" panose="020B0400000000000000" pitchFamily="50" charset="-128"/>
              <a:ea typeface="ＭＳ Ｐゴシック" panose="020B0600070205080204" pitchFamily="50" charset="-128"/>
            </a:endParaRPr>
          </a:p>
        </p:txBody>
      </p:sp>
      <p:pic>
        <p:nvPicPr>
          <p:cNvPr id="18" name="図 17">
            <a:extLst>
              <a:ext uri="{FF2B5EF4-FFF2-40B4-BE49-F238E27FC236}">
                <a16:creationId xmlns:a16="http://schemas.microsoft.com/office/drawing/2014/main" id="{CDEEF366-7507-4C02-9F90-84937C885B4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048896" y="1120553"/>
            <a:ext cx="1860150" cy="1297614"/>
          </a:xfrm>
          <a:prstGeom prst="rect">
            <a:avLst/>
          </a:prstGeom>
        </p:spPr>
      </p:pic>
      <p:pic>
        <p:nvPicPr>
          <p:cNvPr id="43" name="図 42" descr="Fig2-1.jpg">
            <a:extLst>
              <a:ext uri="{FF2B5EF4-FFF2-40B4-BE49-F238E27FC236}">
                <a16:creationId xmlns:a16="http://schemas.microsoft.com/office/drawing/2014/main" id="{3D80EE6A-EF3F-4966-AA60-CCEF36B5056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90664" y="688644"/>
            <a:ext cx="3734139" cy="2219234"/>
          </a:xfrm>
          <a:prstGeom prst="rect">
            <a:avLst/>
          </a:prstGeom>
        </p:spPr>
      </p:pic>
      <p:pic>
        <p:nvPicPr>
          <p:cNvPr id="44" name="図 43">
            <a:extLst>
              <a:ext uri="{FF2B5EF4-FFF2-40B4-BE49-F238E27FC236}">
                <a16:creationId xmlns:a16="http://schemas.microsoft.com/office/drawing/2014/main" id="{FF587CF0-2D33-4F11-BA6E-70DF2E78984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50635" y="721216"/>
            <a:ext cx="1289762" cy="725492"/>
          </a:xfrm>
          <a:prstGeom prst="rect">
            <a:avLst/>
          </a:prstGeom>
        </p:spPr>
      </p:pic>
      <p:sp>
        <p:nvSpPr>
          <p:cNvPr id="45" name="テキスト プレースホルダー 4">
            <a:extLst>
              <a:ext uri="{FF2B5EF4-FFF2-40B4-BE49-F238E27FC236}">
                <a16:creationId xmlns:a16="http://schemas.microsoft.com/office/drawing/2014/main" id="{BDE36F70-1067-48CC-ACEF-FE0881308FEA}"/>
              </a:ext>
            </a:extLst>
          </p:cNvPr>
          <p:cNvSpPr txBox="1">
            <a:spLocks/>
          </p:cNvSpPr>
          <p:nvPr/>
        </p:nvSpPr>
        <p:spPr>
          <a:xfrm>
            <a:off x="2556678" y="1975759"/>
            <a:ext cx="2312652" cy="584776"/>
          </a:xfrm>
          <a:prstGeom prst="rect">
            <a:avLst/>
          </a:prstGeom>
          <a:no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kumimoji="1"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pPr marL="0" indent="0">
              <a:lnSpc>
                <a:spcPct val="100000"/>
              </a:lnSpc>
              <a:spcBef>
                <a:spcPts val="0"/>
              </a:spcBef>
              <a:buNone/>
            </a:pPr>
            <a:r>
              <a:rPr lang="en-US" altLang="ja-JP" sz="1400" b="1" dirty="0">
                <a:solidFill>
                  <a:srgbClr val="0000FF"/>
                </a:solidFill>
                <a:latin typeface="游ゴシック" panose="020B0400000000000000" pitchFamily="50" charset="-128"/>
                <a:cs typeface="Arial" panose="020B0604020202020204" pitchFamily="34" charset="0"/>
              </a:rPr>
              <a:t>ERL based SASE-IR-FEL</a:t>
            </a:r>
          </a:p>
          <a:p>
            <a:pPr marL="0" indent="0">
              <a:lnSpc>
                <a:spcPct val="100000"/>
              </a:lnSpc>
              <a:spcBef>
                <a:spcPts val="0"/>
              </a:spcBef>
              <a:buNone/>
            </a:pPr>
            <a:r>
              <a:rPr lang="en-US" altLang="ja-JP" sz="1400" dirty="0">
                <a:latin typeface="游ゴシック" panose="020B0400000000000000" pitchFamily="50" charset="-128"/>
                <a:cs typeface="Arial" panose="020B0604020202020204" pitchFamily="34" charset="0"/>
              </a:rPr>
              <a:t>(NEDO)</a:t>
            </a:r>
            <a:endParaRPr lang="en-US" altLang="ja-JP" sz="1400" dirty="0">
              <a:highlight>
                <a:srgbClr val="FFFF00"/>
              </a:highlight>
              <a:latin typeface="游ゴシック" panose="020B0400000000000000" pitchFamily="50" charset="-128"/>
              <a:cs typeface="Arial" panose="020B0604020202020204" pitchFamily="34" charset="0"/>
            </a:endParaRPr>
          </a:p>
        </p:txBody>
      </p:sp>
      <p:sp>
        <p:nvSpPr>
          <p:cNvPr id="47" name="コンテンツ プレースホルダー 4">
            <a:extLst>
              <a:ext uri="{FF2B5EF4-FFF2-40B4-BE49-F238E27FC236}">
                <a16:creationId xmlns:a16="http://schemas.microsoft.com/office/drawing/2014/main" id="{15FCD026-4EA6-48F1-B5EC-8AD421E2E279}"/>
              </a:ext>
            </a:extLst>
          </p:cNvPr>
          <p:cNvSpPr txBox="1">
            <a:spLocks/>
          </p:cNvSpPr>
          <p:nvPr/>
        </p:nvSpPr>
        <p:spPr>
          <a:xfrm>
            <a:off x="315270" y="4581778"/>
            <a:ext cx="2989261" cy="57201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kumimoji="1"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kumimoji="1"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kumimoji="1"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kumimoji="1"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kumimoji="1"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kumimoji="1"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kumimoji="1"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kumimoji="1"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kumimoji="1" sz="1600" kern="1200">
                <a:solidFill>
                  <a:schemeClr val="tx1"/>
                </a:solidFill>
                <a:latin typeface="+mn-lt"/>
                <a:ea typeface="+mn-ea"/>
                <a:cs typeface="+mn-cs"/>
              </a:defRPr>
            </a:lvl9pPr>
          </a:lstStyle>
          <a:p>
            <a:pPr>
              <a:lnSpc>
                <a:spcPct val="100000"/>
              </a:lnSpc>
              <a:spcBef>
                <a:spcPts val="0"/>
              </a:spcBef>
            </a:pPr>
            <a:r>
              <a:rPr lang="en-US" altLang="ja-JP" sz="1400" dirty="0">
                <a:latin typeface="游ゴシック" panose="020B0400000000000000" pitchFamily="50" charset="-128"/>
                <a:cs typeface="Arial"/>
              </a:rPr>
              <a:t>~10-kW EUV source </a:t>
            </a:r>
          </a:p>
          <a:p>
            <a:pPr>
              <a:lnSpc>
                <a:spcPct val="100000"/>
              </a:lnSpc>
              <a:spcBef>
                <a:spcPts val="0"/>
              </a:spcBef>
            </a:pPr>
            <a:r>
              <a:rPr lang="en-US" altLang="ja-JP" sz="1400" dirty="0">
                <a:latin typeface="游ゴシック" panose="020B0400000000000000" pitchFamily="50" charset="-128"/>
                <a:cs typeface="Arial"/>
              </a:rPr>
              <a:t>by ERL based FEL (</a:t>
            </a:r>
            <a:r>
              <a:rPr lang="en-US" altLang="ja-JP" sz="1400" b="1" dirty="0">
                <a:solidFill>
                  <a:srgbClr val="0000FF"/>
                </a:solidFill>
                <a:latin typeface="游ゴシック" panose="020B0400000000000000" pitchFamily="50" charset="-128"/>
                <a:cs typeface="Arial"/>
              </a:rPr>
              <a:t>EUV-FEL)</a:t>
            </a:r>
          </a:p>
        </p:txBody>
      </p:sp>
      <p:pic>
        <p:nvPicPr>
          <p:cNvPr id="48" name="Picture 3">
            <a:extLst>
              <a:ext uri="{FF2B5EF4-FFF2-40B4-BE49-F238E27FC236}">
                <a16:creationId xmlns:a16="http://schemas.microsoft.com/office/drawing/2014/main" id="{C366CBE7-F805-4BB6-BDA5-C04E6D805CB9}"/>
              </a:ext>
            </a:extLst>
          </p:cNvPr>
          <p:cNvPicPr>
            <a:picLocks noChangeAspect="1" noChangeArrowheads="1"/>
          </p:cNvPicPr>
          <p:nvPr/>
        </p:nvPicPr>
        <p:blipFill rotWithShape="1">
          <a:blip r:embed="rId12" cstate="screen">
            <a:extLst>
              <a:ext uri="{28A0092B-C50C-407E-A947-70E740481C1C}">
                <a14:useLocalDpi xmlns:a14="http://schemas.microsoft.com/office/drawing/2010/main"/>
              </a:ext>
            </a:extLst>
          </a:blip>
          <a:srcRect t="-1"/>
          <a:stretch/>
        </p:blipFill>
        <p:spPr bwMode="auto">
          <a:xfrm>
            <a:off x="9553874" y="4613984"/>
            <a:ext cx="1775453" cy="12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テキスト ボックス 48">
            <a:extLst>
              <a:ext uri="{FF2B5EF4-FFF2-40B4-BE49-F238E27FC236}">
                <a16:creationId xmlns:a16="http://schemas.microsoft.com/office/drawing/2014/main" id="{D85F8CC6-30F4-43C7-A4FD-855C1CB5C337}"/>
              </a:ext>
            </a:extLst>
          </p:cNvPr>
          <p:cNvSpPr txBox="1"/>
          <p:nvPr/>
        </p:nvSpPr>
        <p:spPr>
          <a:xfrm>
            <a:off x="9249093" y="5818985"/>
            <a:ext cx="2760617" cy="954107"/>
          </a:xfrm>
          <a:prstGeom prst="rect">
            <a:avLst/>
          </a:prstGeom>
          <a:solidFill>
            <a:schemeClr val="bg1"/>
          </a:solidFill>
        </p:spPr>
        <p:txBody>
          <a:bodyPr wrap="square">
            <a:spAutoFit/>
          </a:bodyPr>
          <a:lstStyle/>
          <a:p>
            <a:r>
              <a:rPr lang="ja-JP" altLang="en-US" sz="1400" dirty="0">
                <a:latin typeface="游ゴシック" panose="020B0400000000000000" pitchFamily="50" charset="-128"/>
              </a:rPr>
              <a:t>High efficiency and low cost of </a:t>
            </a:r>
            <a:r>
              <a:rPr lang="ja-JP" altLang="en-US" sz="1400" b="1" dirty="0">
                <a:solidFill>
                  <a:srgbClr val="0000FF"/>
                </a:solidFill>
                <a:latin typeface="游ゴシック" panose="020B0400000000000000" pitchFamily="50" charset="-128"/>
              </a:rPr>
              <a:t>nanocellulose</a:t>
            </a:r>
            <a:r>
              <a:rPr lang="ja-JP" altLang="en-US" sz="1400" dirty="0">
                <a:latin typeface="游ゴシック" panose="020B0400000000000000" pitchFamily="50" charset="-128"/>
              </a:rPr>
              <a:t> production by electron beam irradiation </a:t>
            </a:r>
            <a:r>
              <a:rPr lang="en-US" altLang="ja-JP" sz="1400" dirty="0">
                <a:latin typeface="游ゴシック" panose="020B0400000000000000" pitchFamily="50" charset="-128"/>
              </a:rPr>
              <a:t>(collaboration with AIST) </a:t>
            </a:r>
            <a:r>
              <a:rPr lang="en-US" altLang="ja-JP" sz="1400" dirty="0">
                <a:solidFill>
                  <a:srgbClr val="FF0000"/>
                </a:solidFill>
                <a:latin typeface="游ゴシック" panose="020B0400000000000000" pitchFamily="50" charset="-128"/>
              </a:rPr>
              <a:t>.</a:t>
            </a:r>
            <a:endParaRPr lang="ja-JP" altLang="en-US" sz="1400" dirty="0">
              <a:latin typeface="游ゴシック" panose="020B0400000000000000" pitchFamily="50" charset="-128"/>
            </a:endParaRPr>
          </a:p>
        </p:txBody>
      </p:sp>
      <p:sp>
        <p:nvSpPr>
          <p:cNvPr id="51" name="テキスト ボックス 50">
            <a:extLst>
              <a:ext uri="{FF2B5EF4-FFF2-40B4-BE49-F238E27FC236}">
                <a16:creationId xmlns:a16="http://schemas.microsoft.com/office/drawing/2014/main" id="{6567E040-28E3-42F7-B483-CB138571ABDD}"/>
              </a:ext>
            </a:extLst>
          </p:cNvPr>
          <p:cNvSpPr txBox="1"/>
          <p:nvPr/>
        </p:nvSpPr>
        <p:spPr>
          <a:xfrm>
            <a:off x="9430731" y="3784985"/>
            <a:ext cx="2520860" cy="523220"/>
          </a:xfrm>
          <a:prstGeom prst="rect">
            <a:avLst/>
          </a:prstGeom>
          <a:noFill/>
        </p:spPr>
        <p:txBody>
          <a:bodyPr wrap="square">
            <a:spAutoFit/>
          </a:bodyPr>
          <a:lstStyle/>
          <a:p>
            <a:r>
              <a:rPr lang="ja-JP" altLang="en-US" sz="1400" b="1" dirty="0">
                <a:solidFill>
                  <a:srgbClr val="0000FF"/>
                </a:solidFill>
                <a:latin typeface="游ゴシック" panose="020B0400000000000000" pitchFamily="50" charset="-128"/>
              </a:rPr>
              <a:t>Water purification </a:t>
            </a:r>
            <a:r>
              <a:rPr lang="ja-JP" altLang="en-US" sz="1400" dirty="0">
                <a:latin typeface="游ゴシック" panose="020B0400000000000000" pitchFamily="50" charset="-128"/>
              </a:rPr>
              <a:t>by electron beam irradiation</a:t>
            </a:r>
          </a:p>
        </p:txBody>
      </p:sp>
      <p:sp>
        <p:nvSpPr>
          <p:cNvPr id="53" name="テキスト ボックス 52">
            <a:extLst>
              <a:ext uri="{FF2B5EF4-FFF2-40B4-BE49-F238E27FC236}">
                <a16:creationId xmlns:a16="http://schemas.microsoft.com/office/drawing/2014/main" id="{D14B7FAE-1934-4E80-8571-86BBBABBA684}"/>
              </a:ext>
            </a:extLst>
          </p:cNvPr>
          <p:cNvSpPr txBox="1"/>
          <p:nvPr/>
        </p:nvSpPr>
        <p:spPr>
          <a:xfrm>
            <a:off x="1293275" y="6301779"/>
            <a:ext cx="2731528" cy="523220"/>
          </a:xfrm>
          <a:prstGeom prst="rect">
            <a:avLst/>
          </a:prstGeom>
          <a:noFill/>
        </p:spPr>
        <p:txBody>
          <a:bodyPr wrap="square">
            <a:spAutoFit/>
          </a:bodyPr>
          <a:lstStyle/>
          <a:p>
            <a:r>
              <a:rPr lang="ja-JP" altLang="en-US" sz="1400" dirty="0">
                <a:latin typeface="游ゴシック" panose="020B0400000000000000" pitchFamily="50" charset="-128"/>
              </a:rPr>
              <a:t>Electron beam </a:t>
            </a:r>
            <a:r>
              <a:rPr lang="en-US" altLang="ja-JP" sz="1400" dirty="0">
                <a:latin typeface="游ゴシック" panose="020B0400000000000000" pitchFamily="50" charset="-128"/>
              </a:rPr>
              <a:t>irradiation</a:t>
            </a:r>
            <a:r>
              <a:rPr lang="ja-JP" altLang="en-US" sz="1400" dirty="0">
                <a:latin typeface="游ゴシック" panose="020B0400000000000000" pitchFamily="50" charset="-128"/>
              </a:rPr>
              <a:t> onto </a:t>
            </a:r>
            <a:r>
              <a:rPr lang="ja-JP" altLang="en-US" sz="1400" b="1" dirty="0">
                <a:solidFill>
                  <a:srgbClr val="0000FF"/>
                </a:solidFill>
                <a:latin typeface="游ゴシック" panose="020B0400000000000000" pitchFamily="50" charset="-128"/>
              </a:rPr>
              <a:t>asphalt</a:t>
            </a:r>
            <a:r>
              <a:rPr lang="ja-JP" altLang="en-US" sz="1400" dirty="0">
                <a:latin typeface="游ゴシック" panose="020B0400000000000000" pitchFamily="50" charset="-128"/>
              </a:rPr>
              <a:t> to extend its life. </a:t>
            </a:r>
            <a:endParaRPr lang="ja-JP" altLang="en-US" sz="1400" dirty="0">
              <a:highlight>
                <a:srgbClr val="FFFF00"/>
              </a:highlight>
              <a:latin typeface="游ゴシック" panose="020B0400000000000000" pitchFamily="50" charset="-128"/>
            </a:endParaRPr>
          </a:p>
        </p:txBody>
      </p:sp>
      <p:sp>
        <p:nvSpPr>
          <p:cNvPr id="11" name="テキスト ボックス 10">
            <a:extLst>
              <a:ext uri="{FF2B5EF4-FFF2-40B4-BE49-F238E27FC236}">
                <a16:creationId xmlns:a16="http://schemas.microsoft.com/office/drawing/2014/main" id="{2CCF4EA9-81CF-4034-B730-128AF0C60F3F}"/>
              </a:ext>
            </a:extLst>
          </p:cNvPr>
          <p:cNvSpPr txBox="1"/>
          <p:nvPr/>
        </p:nvSpPr>
        <p:spPr>
          <a:xfrm>
            <a:off x="-40708" y="-54507"/>
            <a:ext cx="12232707" cy="584775"/>
          </a:xfrm>
          <a:prstGeom prst="rect">
            <a:avLst/>
          </a:prstGeom>
          <a:noFill/>
          <a:effectLst/>
        </p:spPr>
        <p:txBody>
          <a:bodyPr wrap="square" rtlCol="0" anchor="ctr">
            <a:spAutoFit/>
          </a:bodyPr>
          <a:lstStyle/>
          <a:p>
            <a:pPr algn="ctr"/>
            <a:r>
              <a:rPr lang="en-US" altLang="ja-JP" sz="3200" dirty="0">
                <a:latin typeface="Arial" panose="020B0604020202020204" pitchFamily="34" charset="0"/>
                <a:ea typeface="ＭＳ Ｐゴシック" panose="020B0600070205080204" pitchFamily="50" charset="-128"/>
                <a:cs typeface="Arial" panose="020B0604020202020204" pitchFamily="34" charset="0"/>
              </a:rPr>
              <a:t>Applications of SRF accelerator</a:t>
            </a:r>
          </a:p>
        </p:txBody>
      </p:sp>
      <p:sp>
        <p:nvSpPr>
          <p:cNvPr id="3" name="テキスト ボックス 2">
            <a:extLst>
              <a:ext uri="{FF2B5EF4-FFF2-40B4-BE49-F238E27FC236}">
                <a16:creationId xmlns:a16="http://schemas.microsoft.com/office/drawing/2014/main" id="{1AD89B1E-FF99-44B3-84D2-6D8071379D4E}"/>
              </a:ext>
            </a:extLst>
          </p:cNvPr>
          <p:cNvSpPr txBox="1"/>
          <p:nvPr/>
        </p:nvSpPr>
        <p:spPr>
          <a:xfrm>
            <a:off x="11329327" y="3554592"/>
            <a:ext cx="513282" cy="261610"/>
          </a:xfrm>
          <a:prstGeom prst="rect">
            <a:avLst/>
          </a:prstGeom>
          <a:noFill/>
        </p:spPr>
        <p:txBody>
          <a:bodyPr wrap="none" rtlCol="0">
            <a:spAutoFit/>
          </a:bodyPr>
          <a:lstStyle/>
          <a:p>
            <a:r>
              <a:rPr kumimoji="1" lang="en-US" altLang="ja-JP" sz="1100" dirty="0">
                <a:highlight>
                  <a:srgbClr val="FFFF00"/>
                </a:highlight>
                <a:latin typeface="游ゴシック" panose="020B0400000000000000" pitchFamily="50" charset="-128"/>
              </a:rPr>
              <a:t>JLAB</a:t>
            </a:r>
            <a:endParaRPr kumimoji="1" lang="ja-JP" altLang="en-US" sz="1100" dirty="0">
              <a:highlight>
                <a:srgbClr val="FFFF00"/>
              </a:highlight>
              <a:latin typeface="游ゴシック" panose="020B0400000000000000" pitchFamily="50" charset="-128"/>
            </a:endParaRPr>
          </a:p>
        </p:txBody>
      </p:sp>
      <p:sp>
        <p:nvSpPr>
          <p:cNvPr id="27" name="テキスト ボックス 26">
            <a:extLst>
              <a:ext uri="{FF2B5EF4-FFF2-40B4-BE49-F238E27FC236}">
                <a16:creationId xmlns:a16="http://schemas.microsoft.com/office/drawing/2014/main" id="{CE1F57EC-1A6E-40EF-A656-87E6579B7757}"/>
              </a:ext>
            </a:extLst>
          </p:cNvPr>
          <p:cNvSpPr txBox="1"/>
          <p:nvPr/>
        </p:nvSpPr>
        <p:spPr>
          <a:xfrm>
            <a:off x="4138698" y="477212"/>
            <a:ext cx="4663396" cy="646331"/>
          </a:xfrm>
          <a:prstGeom prst="rect">
            <a:avLst/>
          </a:prstGeom>
          <a:noFill/>
        </p:spPr>
        <p:txBody>
          <a:bodyPr wrap="square">
            <a:spAutoFit/>
          </a:bodyPr>
          <a:lstStyle/>
          <a:p>
            <a:pPr marL="88900" indent="-88900"/>
            <a:r>
              <a:rPr kumimoji="1" lang="en-US" altLang="ja-JP" sz="1800" b="1" i="1" u="sng" dirty="0" err="1">
                <a:solidFill>
                  <a:schemeClr val="accent5">
                    <a:lumMod val="75000"/>
                  </a:schemeClr>
                </a:solidFill>
                <a:latin typeface="游ゴシック" panose="020B0400000000000000" pitchFamily="50" charset="-128"/>
              </a:rPr>
              <a:t>cERL</a:t>
            </a:r>
            <a:r>
              <a:rPr kumimoji="1" lang="en-US" altLang="ja-JP" sz="1800" b="1" i="1" u="sng" dirty="0">
                <a:solidFill>
                  <a:schemeClr val="accent5">
                    <a:lumMod val="75000"/>
                  </a:schemeClr>
                </a:solidFill>
                <a:latin typeface="游ゴシック" panose="020B0400000000000000" pitchFamily="50" charset="-128"/>
              </a:rPr>
              <a:t> (CW and SRF accelerator) is the key to applied research on accelerators.</a:t>
            </a:r>
          </a:p>
        </p:txBody>
      </p:sp>
      <p:sp>
        <p:nvSpPr>
          <p:cNvPr id="2" name="テキスト ボックス 12">
            <a:extLst>
              <a:ext uri="{FF2B5EF4-FFF2-40B4-BE49-F238E27FC236}">
                <a16:creationId xmlns:a16="http://schemas.microsoft.com/office/drawing/2014/main" id="{C60E9C12-BDC5-BD42-3737-B2B4231E34C4}"/>
              </a:ext>
            </a:extLst>
          </p:cNvPr>
          <p:cNvSpPr txBox="1">
            <a:spLocks noChangeArrowheads="1"/>
          </p:cNvSpPr>
          <p:nvPr/>
        </p:nvSpPr>
        <p:spPr bwMode="auto">
          <a:xfrm>
            <a:off x="9017044" y="510954"/>
            <a:ext cx="3081521" cy="1754326"/>
          </a:xfrm>
          <a:prstGeom prst="rect">
            <a:avLst/>
          </a:prstGeom>
          <a:solidFill>
            <a:schemeClr val="bg1"/>
          </a:solidFill>
          <a:ln>
            <a:solidFill>
              <a:srgbClr val="FF0000"/>
            </a:solidFill>
          </a:ln>
        </p:spPr>
        <p:txBody>
          <a:bodyPr wrap="squar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eaLnBrk="1" hangingPunct="1">
              <a:spcBef>
                <a:spcPct val="0"/>
              </a:spcBef>
              <a:buFontTx/>
              <a:buNone/>
            </a:pPr>
            <a:r>
              <a:rPr lang="en-US" altLang="ja-JP" sz="1800" dirty="0">
                <a:latin typeface="メイリオ" panose="020B0604030504040204" pitchFamily="50" charset="-128"/>
                <a:ea typeface="メイリオ" panose="020B0604030504040204" pitchFamily="50" charset="-128"/>
              </a:rPr>
              <a:t>Key technologies</a:t>
            </a:r>
          </a:p>
          <a:p>
            <a:pPr marL="285750" indent="-285750" eaLnBrk="1" hangingPunct="1">
              <a:spcBef>
                <a:spcPct val="0"/>
              </a:spcBef>
            </a:pPr>
            <a:r>
              <a:rPr lang="en-US" altLang="ja-JP" sz="1800" b="1" u="sng" dirty="0">
                <a:solidFill>
                  <a:srgbClr val="FF0000"/>
                </a:solidFill>
                <a:latin typeface="メイリオ" panose="020B0604030504040204" pitchFamily="50" charset="-128"/>
                <a:ea typeface="メイリオ" panose="020B0604030504040204" pitchFamily="50" charset="-128"/>
              </a:rPr>
              <a:t>High brightness gun</a:t>
            </a:r>
          </a:p>
          <a:p>
            <a:pPr marL="285750" indent="-285750" eaLnBrk="1" hangingPunct="1">
              <a:spcBef>
                <a:spcPct val="0"/>
              </a:spcBef>
            </a:pPr>
            <a:r>
              <a:rPr lang="en-US" altLang="ja-JP" sz="1800" b="1" u="sng" dirty="0">
                <a:solidFill>
                  <a:srgbClr val="FF0000"/>
                </a:solidFill>
                <a:latin typeface="メイリオ" panose="020B0604030504040204" pitchFamily="50" charset="-128"/>
                <a:ea typeface="メイリオ" panose="020B0604030504040204" pitchFamily="50" charset="-128"/>
              </a:rPr>
              <a:t>SRF</a:t>
            </a:r>
            <a:r>
              <a:rPr lang="ja-JP" altLang="en-US" sz="1800" b="1" u="sng" dirty="0">
                <a:solidFill>
                  <a:srgbClr val="FF0000"/>
                </a:solidFill>
                <a:latin typeface="メイリオ" panose="020B0604030504040204" pitchFamily="50" charset="-128"/>
                <a:ea typeface="メイリオ" panose="020B0604030504040204" pitchFamily="50" charset="-128"/>
              </a:rPr>
              <a:t> </a:t>
            </a:r>
            <a:r>
              <a:rPr lang="en-US" altLang="ja-JP" sz="1800" b="1" u="sng" dirty="0">
                <a:solidFill>
                  <a:srgbClr val="FF0000"/>
                </a:solidFill>
                <a:latin typeface="メイリオ" panose="020B0604030504040204" pitchFamily="50" charset="-128"/>
                <a:ea typeface="メイリオ" panose="020B0604030504040204" pitchFamily="50" charset="-128"/>
              </a:rPr>
              <a:t>cavity</a:t>
            </a:r>
          </a:p>
          <a:p>
            <a:pPr marL="285750" indent="-285750" eaLnBrk="1" hangingPunct="1">
              <a:spcBef>
                <a:spcPct val="0"/>
              </a:spcBef>
            </a:pPr>
            <a:r>
              <a:rPr lang="en-US" altLang="ja-JP" sz="1800" b="1" u="sng" dirty="0">
                <a:solidFill>
                  <a:srgbClr val="FF0000"/>
                </a:solidFill>
                <a:latin typeface="メイリオ" panose="020B0604030504040204" pitchFamily="50" charset="-128"/>
                <a:ea typeface="メイリオ" panose="020B0604030504040204" pitchFamily="50" charset="-128"/>
              </a:rPr>
              <a:t>Energy recovery technique on high current beam</a:t>
            </a:r>
          </a:p>
        </p:txBody>
      </p:sp>
      <p:sp>
        <p:nvSpPr>
          <p:cNvPr id="5" name="テキスト ボックス 4">
            <a:extLst>
              <a:ext uri="{FF2B5EF4-FFF2-40B4-BE49-F238E27FC236}">
                <a16:creationId xmlns:a16="http://schemas.microsoft.com/office/drawing/2014/main" id="{1C41A699-E273-1FC9-804A-58D9B0A82575}"/>
              </a:ext>
            </a:extLst>
          </p:cNvPr>
          <p:cNvSpPr txBox="1"/>
          <p:nvPr/>
        </p:nvSpPr>
        <p:spPr>
          <a:xfrm>
            <a:off x="2566490" y="2505153"/>
            <a:ext cx="1146514" cy="276999"/>
          </a:xfrm>
          <a:prstGeom prst="rect">
            <a:avLst/>
          </a:prstGeom>
          <a:solidFill>
            <a:schemeClr val="bg1"/>
          </a:solidFill>
        </p:spPr>
        <p:txBody>
          <a:bodyPr wrap="square" rtlCol="0">
            <a:spAutoFit/>
          </a:bodyPr>
          <a:lstStyle/>
          <a:p>
            <a:r>
              <a:rPr kumimoji="1" lang="en-US" altLang="ja-JP" sz="1200" b="1" dirty="0">
                <a:solidFill>
                  <a:srgbClr val="3333FF"/>
                </a:solidFill>
                <a:latin typeface="メイリオ" panose="020B0604030504040204" pitchFamily="50" charset="-128"/>
                <a:ea typeface="メイリオ" panose="020B0604030504040204" pitchFamily="50" charset="-128"/>
              </a:rPr>
              <a:t>THz beam</a:t>
            </a:r>
            <a:endParaRPr kumimoji="1" lang="ja-JP" altLang="en-US" sz="1200" b="1" dirty="0">
              <a:solidFill>
                <a:srgbClr val="3333FF"/>
              </a:solidFill>
              <a:latin typeface="メイリオ" panose="020B0604030504040204" pitchFamily="50" charset="-128"/>
              <a:ea typeface="メイリオ" panose="020B0604030504040204" pitchFamily="50" charset="-128"/>
            </a:endParaRPr>
          </a:p>
        </p:txBody>
      </p:sp>
    </p:spTree>
    <p:custDataLst>
      <p:tags r:id="rId1"/>
    </p:custDataLst>
    <p:extLst>
      <p:ext uri="{BB962C8B-B14F-4D97-AF65-F5344CB8AC3E}">
        <p14:creationId xmlns:p14="http://schemas.microsoft.com/office/powerpoint/2010/main" val="2718891392"/>
      </p:ext>
    </p:extLst>
  </p:cSld>
  <p:clrMapOvr>
    <a:masterClrMapping/>
  </p:clrMapOvr>
  <mc:AlternateContent xmlns:mc="http://schemas.openxmlformats.org/markup-compatibility/2006" xmlns:p14="http://schemas.microsoft.com/office/powerpoint/2010/main">
    <mc:Choice Requires="p14">
      <p:transition spd="slow" p14:dur="2000" advTm="117463"/>
    </mc:Choice>
    <mc:Fallback xmlns="">
      <p:transition spd="slow" advTm="11746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up)">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fade">
                                      <p:cBhvr>
                                        <p:cTn id="12" dur="500"/>
                                        <p:tgtEl>
                                          <p:spTgt spid="27"/>
                                        </p:tgtEl>
                                      </p:cBhvr>
                                    </p:animEffect>
                                  </p:childTnLst>
                                </p:cTn>
                              </p:par>
                              <p:par>
                                <p:cTn id="13" presetID="10" presetClass="entr" presetSubtype="0" fill="hold" nodeType="with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fade">
                                      <p:cBhvr>
                                        <p:cTn id="15" dur="500"/>
                                        <p:tgtEl>
                                          <p:spTgt spid="43"/>
                                        </p:tgtEl>
                                      </p:cBhvr>
                                    </p:animEffect>
                                  </p:childTnLst>
                                </p:cTn>
                              </p:par>
                              <p:par>
                                <p:cTn id="16" presetID="10" presetClass="entr" presetSubtype="0" fill="hold" nodeType="withEffect">
                                  <p:stCondLst>
                                    <p:cond delay="0"/>
                                  </p:stCondLst>
                                  <p:childTnLst>
                                    <p:set>
                                      <p:cBhvr>
                                        <p:cTn id="17" dur="1" fill="hold">
                                          <p:stCondLst>
                                            <p:cond delay="0"/>
                                          </p:stCondLst>
                                        </p:cTn>
                                        <p:tgtEl>
                                          <p:spTgt spid="44"/>
                                        </p:tgtEl>
                                        <p:attrNameLst>
                                          <p:attrName>style.visibility</p:attrName>
                                        </p:attrNameLst>
                                      </p:cBhvr>
                                      <p:to>
                                        <p:strVal val="visible"/>
                                      </p:to>
                                    </p:set>
                                    <p:animEffect transition="in" filter="fade">
                                      <p:cBhvr>
                                        <p:cTn id="18" dur="500"/>
                                        <p:tgtEl>
                                          <p:spTgt spid="4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fade">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par>
                                <p:cTn id="27" presetID="10" presetClass="entr" presetSubtype="0" fill="hold" nodeType="withEffect">
                                  <p:stCondLst>
                                    <p:cond delay="0"/>
                                  </p:stCondLst>
                                  <p:childTnLst>
                                    <p:set>
                                      <p:cBhvr>
                                        <p:cTn id="28" dur="1" fill="hold">
                                          <p:stCondLst>
                                            <p:cond delay="0"/>
                                          </p:stCondLst>
                                        </p:cTn>
                                        <p:tgtEl>
                                          <p:spTgt spid="66"/>
                                        </p:tgtEl>
                                        <p:attrNameLst>
                                          <p:attrName>style.visibility</p:attrName>
                                        </p:attrNameLst>
                                      </p:cBhvr>
                                      <p:to>
                                        <p:strVal val="visible"/>
                                      </p:to>
                                    </p:set>
                                    <p:animEffect transition="in" filter="fade">
                                      <p:cBhvr>
                                        <p:cTn id="29" dur="500"/>
                                        <p:tgtEl>
                                          <p:spTgt spid="6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8"/>
                                        </p:tgtEl>
                                        <p:attrNameLst>
                                          <p:attrName>style.visibility</p:attrName>
                                        </p:attrNameLst>
                                      </p:cBhvr>
                                      <p:to>
                                        <p:strVal val="visible"/>
                                      </p:to>
                                    </p:set>
                                    <p:animEffect transition="in" filter="fade">
                                      <p:cBhvr>
                                        <p:cTn id="32" dur="500"/>
                                        <p:tgtEl>
                                          <p:spTgt spid="6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8"/>
                                        </p:tgtEl>
                                        <p:attrNameLst>
                                          <p:attrName>style.visibility</p:attrName>
                                        </p:attrNameLst>
                                      </p:cBhvr>
                                      <p:to>
                                        <p:strVal val="visible"/>
                                      </p:to>
                                    </p:set>
                                    <p:animEffect transition="in" filter="fade">
                                      <p:cBhvr>
                                        <p:cTn id="37" dur="500"/>
                                        <p:tgtEl>
                                          <p:spTgt spid="58"/>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51"/>
                                        </p:tgtEl>
                                        <p:attrNameLst>
                                          <p:attrName>style.visibility</p:attrName>
                                        </p:attrNameLst>
                                      </p:cBhvr>
                                      <p:to>
                                        <p:strVal val="visible"/>
                                      </p:to>
                                    </p:set>
                                    <p:animEffect transition="in" filter="fade">
                                      <p:cBhvr>
                                        <p:cTn id="40" dur="500"/>
                                        <p:tgtEl>
                                          <p:spTgt spid="5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par>
                          <p:cTn id="44" fill="hold">
                            <p:stCondLst>
                              <p:cond delay="500"/>
                            </p:stCondLst>
                            <p:childTnLst>
                              <p:par>
                                <p:cTn id="45" presetID="10" presetClass="entr" presetSubtype="0" fill="hold" nodeType="afterEffect">
                                  <p:stCondLst>
                                    <p:cond delay="0"/>
                                  </p:stCondLst>
                                  <p:childTnLst>
                                    <p:set>
                                      <p:cBhvr>
                                        <p:cTn id="46" dur="1" fill="hold">
                                          <p:stCondLst>
                                            <p:cond delay="0"/>
                                          </p:stCondLst>
                                        </p:cTn>
                                        <p:tgtEl>
                                          <p:spTgt spid="48"/>
                                        </p:tgtEl>
                                        <p:attrNameLst>
                                          <p:attrName>style.visibility</p:attrName>
                                        </p:attrNameLst>
                                      </p:cBhvr>
                                      <p:to>
                                        <p:strVal val="visible"/>
                                      </p:to>
                                    </p:set>
                                    <p:animEffect transition="in" filter="fade">
                                      <p:cBhvr>
                                        <p:cTn id="47" dur="500"/>
                                        <p:tgtEl>
                                          <p:spTgt spid="48"/>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9"/>
                                        </p:tgtEl>
                                        <p:attrNameLst>
                                          <p:attrName>style.visibility</p:attrName>
                                        </p:attrNameLst>
                                      </p:cBhvr>
                                      <p:to>
                                        <p:strVal val="visible"/>
                                      </p:to>
                                    </p:set>
                                    <p:animEffect transition="in" filter="fade">
                                      <p:cBhvr>
                                        <p:cTn id="50" dur="500"/>
                                        <p:tgtEl>
                                          <p:spTgt spid="49"/>
                                        </p:tgtEl>
                                      </p:cBhvr>
                                    </p:animEffect>
                                  </p:childTnLst>
                                </p:cTn>
                              </p:par>
                            </p:childTnLst>
                          </p:cTn>
                        </p:par>
                        <p:par>
                          <p:cTn id="51" fill="hold">
                            <p:stCondLst>
                              <p:cond delay="1000"/>
                            </p:stCondLst>
                            <p:childTnLst>
                              <p:par>
                                <p:cTn id="52" presetID="10" presetClass="entr" presetSubtype="0" fill="hold" nodeType="after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500"/>
                                        <p:tgtEl>
                                          <p:spTgt spid="8"/>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53"/>
                                        </p:tgtEl>
                                        <p:attrNameLst>
                                          <p:attrName>style.visibility</p:attrName>
                                        </p:attrNameLst>
                                      </p:cBhvr>
                                      <p:to>
                                        <p:strVal val="visible"/>
                                      </p:to>
                                    </p:set>
                                    <p:animEffect transition="in" filter="fade">
                                      <p:cBhvr>
                                        <p:cTn id="57" dur="500"/>
                                        <p:tgtEl>
                                          <p:spTgt spid="5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7"/>
                                        </p:tgtEl>
                                        <p:attrNameLst>
                                          <p:attrName>style.visibility</p:attrName>
                                        </p:attrNameLst>
                                      </p:cBhvr>
                                      <p:to>
                                        <p:strVal val="visible"/>
                                      </p:to>
                                    </p:set>
                                    <p:animEffect transition="in" filter="fade">
                                      <p:cBhvr>
                                        <p:cTn id="62" dur="500"/>
                                        <p:tgtEl>
                                          <p:spTgt spid="47"/>
                                        </p:tgtEl>
                                      </p:cBhvr>
                                    </p:animEffect>
                                  </p:childTnLst>
                                </p:cTn>
                              </p:par>
                              <p:par>
                                <p:cTn id="63" presetID="10" presetClass="entr" presetSubtype="0" fill="hold" nodeType="withEffect">
                                  <p:stCondLst>
                                    <p:cond delay="0"/>
                                  </p:stCondLst>
                                  <p:childTnLst>
                                    <p:set>
                                      <p:cBhvr>
                                        <p:cTn id="64" dur="1" fill="hold">
                                          <p:stCondLst>
                                            <p:cond delay="0"/>
                                          </p:stCondLst>
                                        </p:cTn>
                                        <p:tgtEl>
                                          <p:spTgt spid="6"/>
                                        </p:tgtEl>
                                        <p:attrNameLst>
                                          <p:attrName>style.visibility</p:attrName>
                                        </p:attrNameLst>
                                      </p:cBhvr>
                                      <p:to>
                                        <p:strVal val="visible"/>
                                      </p:to>
                                    </p:set>
                                    <p:animEffect transition="in" filter="fade">
                                      <p:cBhvr>
                                        <p:cTn id="6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45" grpId="0"/>
      <p:bldP spid="47" grpId="0"/>
      <p:bldP spid="49" grpId="0" animBg="1"/>
      <p:bldP spid="51" grpId="0"/>
      <p:bldP spid="53" grpId="0" animBg="1"/>
      <p:bldP spid="3" grpId="0"/>
      <p:bldP spid="2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正方形/長方形 39">
            <a:extLst>
              <a:ext uri="{FF2B5EF4-FFF2-40B4-BE49-F238E27FC236}">
                <a16:creationId xmlns:a16="http://schemas.microsoft.com/office/drawing/2014/main" id="{406D7939-22EC-4985-8688-30ECFDA89AC0}"/>
              </a:ext>
            </a:extLst>
          </p:cNvPr>
          <p:cNvSpPr/>
          <p:nvPr/>
        </p:nvSpPr>
        <p:spPr>
          <a:xfrm>
            <a:off x="1080117" y="1233130"/>
            <a:ext cx="10196374" cy="102095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2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79552" y="3366780"/>
            <a:ext cx="4714887" cy="28863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 name="図 1">
            <a:extLst>
              <a:ext uri="{FF2B5EF4-FFF2-40B4-BE49-F238E27FC236}">
                <a16:creationId xmlns:a16="http://schemas.microsoft.com/office/drawing/2014/main" id="{47D86FE5-7D38-49A0-B188-F8259B2A8621}"/>
              </a:ext>
            </a:extLst>
          </p:cNvPr>
          <p:cNvPicPr>
            <a:picLocks noChangeAspect="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4653561" y="4341048"/>
            <a:ext cx="2677300" cy="1625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テキスト ボックス 7"/>
          <p:cNvSpPr txBox="1"/>
          <p:nvPr/>
        </p:nvSpPr>
        <p:spPr>
          <a:xfrm>
            <a:off x="850572" y="586063"/>
            <a:ext cx="10655464" cy="646331"/>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US" altLang="ja-JP" dirty="0">
                <a:latin typeface="Arial" panose="020B0604020202020204" pitchFamily="34" charset="0"/>
                <a:cs typeface="Arial" panose="020B0604020202020204" pitchFamily="34" charset="0"/>
              </a:rPr>
              <a:t>Development of a </a:t>
            </a:r>
            <a:r>
              <a:rPr lang="en-US" altLang="ja-JP" u="sng" dirty="0">
                <a:solidFill>
                  <a:srgbClr val="FF0000"/>
                </a:solidFill>
                <a:latin typeface="Arial" panose="020B0604020202020204" pitchFamily="34" charset="0"/>
                <a:cs typeface="Arial" panose="020B0604020202020204" pitchFamily="34" charset="0"/>
              </a:rPr>
              <a:t>high-intensity EUV light source for EUV lithography </a:t>
            </a:r>
            <a:r>
              <a:rPr lang="en-US" altLang="ja-JP" dirty="0">
                <a:latin typeface="Arial" panose="020B0604020202020204" pitchFamily="34" charset="0"/>
                <a:cs typeface="Arial" panose="020B0604020202020204" pitchFamily="34" charset="0"/>
              </a:rPr>
              <a:t>is next main issue.</a:t>
            </a:r>
            <a:endParaRPr lang="en-US" altLang="ja-JP" dirty="0">
              <a:latin typeface="Arial" panose="020B0604020202020204" pitchFamily="34" charset="0"/>
              <a:ea typeface="メイリオ" panose="020B0604030504040204" pitchFamily="50" charset="-128"/>
              <a:cs typeface="Arial" panose="020B0604020202020204" pitchFamily="34" charset="0"/>
            </a:endParaRPr>
          </a:p>
          <a:p>
            <a:pPr marL="285750" indent="-285750">
              <a:buFont typeface="Arial" panose="020B0604020202020204" pitchFamily="34" charset="0"/>
              <a:buChar char="•"/>
            </a:pPr>
            <a:r>
              <a:rPr lang="en-US" altLang="ja-JP" dirty="0">
                <a:latin typeface="Arial" panose="020B0604020202020204" pitchFamily="34" charset="0"/>
                <a:ea typeface="メイリオ" panose="020B0604030504040204" pitchFamily="50" charset="-128"/>
                <a:cs typeface="Arial" panose="020B0604020202020204" pitchFamily="34" charset="0"/>
              </a:rPr>
              <a:t>It is possible to realize </a:t>
            </a:r>
            <a:r>
              <a:rPr lang="en-US" altLang="ja-JP" b="1" u="sng" dirty="0">
                <a:solidFill>
                  <a:srgbClr val="FF0000"/>
                </a:solidFill>
                <a:latin typeface="Arial" panose="020B0604020202020204" pitchFamily="34" charset="0"/>
                <a:ea typeface="メイリオ" panose="020B0604030504040204" pitchFamily="50" charset="-128"/>
                <a:cs typeface="Arial" panose="020B0604020202020204" pitchFamily="34" charset="0"/>
              </a:rPr>
              <a:t>10 kW </a:t>
            </a:r>
            <a:r>
              <a:rPr lang="en-US" altLang="ja-JP" u="sng" dirty="0">
                <a:solidFill>
                  <a:srgbClr val="FF0000"/>
                </a:solidFill>
                <a:latin typeface="Arial" panose="020B0604020202020204" pitchFamily="34" charset="0"/>
                <a:ea typeface="メイリオ" panose="020B0604030504040204" pitchFamily="50" charset="-128"/>
                <a:cs typeface="Arial" panose="020B0604020202020204" pitchFamily="34" charset="0"/>
              </a:rPr>
              <a:t>level EUV light source based on ERL-FEL technology</a:t>
            </a:r>
            <a:r>
              <a:rPr lang="en-US" altLang="ja-JP" dirty="0">
                <a:latin typeface="Arial" panose="020B0604020202020204" pitchFamily="34" charset="0"/>
                <a:ea typeface="メイリオ" panose="020B0604030504040204" pitchFamily="50" charset="-128"/>
                <a:cs typeface="Arial" panose="020B0604020202020204" pitchFamily="34" charset="0"/>
              </a:rPr>
              <a:t>.</a:t>
            </a:r>
            <a:endParaRPr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3" name="テキスト ボックス 2"/>
          <p:cNvSpPr txBox="1"/>
          <p:nvPr/>
        </p:nvSpPr>
        <p:spPr>
          <a:xfrm>
            <a:off x="472634" y="3005535"/>
            <a:ext cx="3089024" cy="646331"/>
          </a:xfrm>
          <a:prstGeom prst="rect">
            <a:avLst/>
          </a:prstGeom>
          <a:noFill/>
        </p:spPr>
        <p:txBody>
          <a:bodyPr wrap="square" rtlCol="0">
            <a:spAutoFit/>
          </a:bodyPr>
          <a:lstStyle/>
          <a:p>
            <a:r>
              <a:rPr lang="en-US" altLang="ja-JP" dirty="0">
                <a:latin typeface="メイリオ" panose="020B0604030504040204" pitchFamily="50" charset="-128"/>
                <a:ea typeface="メイリオ" panose="020B0604030504040204" pitchFamily="50" charset="-128"/>
              </a:rPr>
              <a:t>Present </a:t>
            </a:r>
            <a:r>
              <a:rPr kumimoji="1" lang="en-US" altLang="ja-JP" dirty="0">
                <a:latin typeface="メイリオ" panose="020B0604030504040204" pitchFamily="50" charset="-128"/>
                <a:ea typeface="メイリオ" panose="020B0604030504040204" pitchFamily="50" charset="-128"/>
              </a:rPr>
              <a:t>LPP</a:t>
            </a:r>
            <a:r>
              <a:rPr kumimoji="1" lang="ja-JP" altLang="en-US" dirty="0">
                <a:latin typeface="メイリオ" panose="020B0604030504040204" pitchFamily="50" charset="-128"/>
                <a:ea typeface="メイリオ" panose="020B0604030504040204" pitchFamily="50" charset="-128"/>
              </a:rPr>
              <a:t> </a:t>
            </a:r>
            <a:r>
              <a:rPr kumimoji="1" lang="en-US" altLang="ja-JP" dirty="0">
                <a:latin typeface="メイリオ" panose="020B0604030504040204" pitchFamily="50" charset="-128"/>
                <a:ea typeface="メイリオ" panose="020B0604030504040204" pitchFamily="50" charset="-128"/>
              </a:rPr>
              <a:t>source for EUV-lithography</a:t>
            </a:r>
            <a:endParaRPr kumimoji="1" lang="ja-JP" altLang="en-US" dirty="0">
              <a:latin typeface="メイリオ" panose="020B0604030504040204" pitchFamily="50" charset="-128"/>
              <a:ea typeface="メイリオ" panose="020B0604030504040204" pitchFamily="50" charset="-128"/>
            </a:endParaRPr>
          </a:p>
        </p:txBody>
      </p:sp>
      <p:pic>
        <p:nvPicPr>
          <p:cNvPr id="23" name="図 22"/>
          <p:cNvPicPr>
            <a:picLocks noChangeAspect="1"/>
          </p:cNvPicPr>
          <p:nvPr/>
        </p:nvPicPr>
        <p:blipFill>
          <a:blip r:embed="rId5"/>
          <a:stretch>
            <a:fillRect/>
          </a:stretch>
        </p:blipFill>
        <p:spPr>
          <a:xfrm>
            <a:off x="706226" y="3612593"/>
            <a:ext cx="2527096" cy="1694119"/>
          </a:xfrm>
          <a:prstGeom prst="rect">
            <a:avLst/>
          </a:prstGeom>
        </p:spPr>
      </p:pic>
      <p:sp>
        <p:nvSpPr>
          <p:cNvPr id="7" name="正方形/長方形 6"/>
          <p:cNvSpPr/>
          <p:nvPr/>
        </p:nvSpPr>
        <p:spPr>
          <a:xfrm>
            <a:off x="341949" y="5414141"/>
            <a:ext cx="3521422" cy="1077218"/>
          </a:xfrm>
          <a:prstGeom prst="rect">
            <a:avLst/>
          </a:prstGeom>
          <a:solidFill>
            <a:schemeClr val="bg1"/>
          </a:solidFill>
        </p:spPr>
        <p:txBody>
          <a:bodyPr wrap="square">
            <a:spAutoFit/>
          </a:bodyPr>
          <a:lstStyle/>
          <a:p>
            <a:r>
              <a:rPr lang="en-US" altLang="ja-JP" sz="1600" dirty="0">
                <a:latin typeface="メイリオ" panose="020B0604030504040204" pitchFamily="50" charset="-128"/>
                <a:ea typeface="メイリオ" panose="020B0604030504040204" pitchFamily="50" charset="-128"/>
              </a:rPr>
              <a:t>LPP(Laser Produced Plasma) </a:t>
            </a:r>
          </a:p>
          <a:p>
            <a:r>
              <a:rPr lang="en-US" altLang="ja-JP" sz="1600" dirty="0">
                <a:latin typeface="メイリオ" panose="020B0604030504040204" pitchFamily="50" charset="-128"/>
                <a:ea typeface="メイリオ" panose="020B0604030504040204" pitchFamily="50" charset="-128"/>
              </a:rPr>
              <a:t>Wavelength:</a:t>
            </a:r>
            <a:r>
              <a:rPr lang="ja-JP" altLang="en-US" sz="1600" dirty="0">
                <a:latin typeface="メイリオ" panose="020B0604030504040204" pitchFamily="50" charset="-128"/>
                <a:ea typeface="メイリオ" panose="020B0604030504040204" pitchFamily="50" charset="-128"/>
              </a:rPr>
              <a:t> </a:t>
            </a:r>
            <a:r>
              <a:rPr lang="en-US" altLang="ja-JP" sz="1600" dirty="0">
                <a:latin typeface="メイリオ" panose="020B0604030504040204" pitchFamily="50" charset="-128"/>
                <a:ea typeface="メイリオ" panose="020B0604030504040204" pitchFamily="50" charset="-128"/>
              </a:rPr>
              <a:t>13.5nm(EUV)</a:t>
            </a:r>
            <a:r>
              <a:rPr lang="ja-JP" altLang="en-US" sz="1600" dirty="0">
                <a:latin typeface="メイリオ" panose="020B0604030504040204" pitchFamily="50" charset="-128"/>
                <a:ea typeface="メイリオ" panose="020B0604030504040204" pitchFamily="50" charset="-128"/>
              </a:rPr>
              <a:t>  </a:t>
            </a:r>
            <a:endParaRPr lang="en-US" altLang="ja-JP" sz="1600" dirty="0">
              <a:latin typeface="メイリオ" panose="020B0604030504040204" pitchFamily="50" charset="-128"/>
              <a:ea typeface="メイリオ" panose="020B0604030504040204" pitchFamily="50" charset="-128"/>
            </a:endParaRPr>
          </a:p>
          <a:p>
            <a:r>
              <a:rPr lang="en-US" altLang="ja-JP" sz="1600" dirty="0">
                <a:latin typeface="メイリオ" panose="020B0604030504040204" pitchFamily="50" charset="-128"/>
                <a:ea typeface="メイリオ" panose="020B0604030504040204" pitchFamily="50" charset="-128"/>
                <a:sym typeface="Wingdings" panose="05000000000000000000" pitchFamily="2" charset="2"/>
              </a:rPr>
              <a:t> </a:t>
            </a:r>
            <a:r>
              <a:rPr lang="en-US" altLang="ja-JP" sz="1600" dirty="0">
                <a:solidFill>
                  <a:srgbClr val="0000CC"/>
                </a:solidFill>
                <a:latin typeface="メイリオ" panose="020B0604030504040204" pitchFamily="50" charset="-128"/>
                <a:ea typeface="メイリオ" panose="020B0604030504040204" pitchFamily="50" charset="-128"/>
                <a:sym typeface="Wingdings" panose="05000000000000000000" pitchFamily="2" charset="2"/>
              </a:rPr>
              <a:t>A few100W level</a:t>
            </a:r>
          </a:p>
          <a:p>
            <a:r>
              <a:rPr lang="en-US" altLang="ja-JP" sz="1600" dirty="0">
                <a:solidFill>
                  <a:srgbClr val="FF0000"/>
                </a:solidFill>
                <a:latin typeface="メイリオ" panose="020B0604030504040204" pitchFamily="50" charset="-128"/>
                <a:ea typeface="メイリオ" panose="020B0604030504040204" pitchFamily="50" charset="-128"/>
                <a:sym typeface="Wingdings" panose="05000000000000000000" pitchFamily="2" charset="2"/>
              </a:rPr>
              <a:t>&gt;1kW</a:t>
            </a:r>
            <a:r>
              <a:rPr lang="ja-JP" altLang="en-US" sz="1600" dirty="0">
                <a:solidFill>
                  <a:srgbClr val="FF0000"/>
                </a:solidFill>
                <a:latin typeface="メイリオ" panose="020B0604030504040204" pitchFamily="50" charset="-128"/>
                <a:ea typeface="メイリオ" panose="020B0604030504040204" pitchFamily="50" charset="-128"/>
                <a:sym typeface="Wingdings" panose="05000000000000000000" pitchFamily="2" charset="2"/>
              </a:rPr>
              <a:t>：</a:t>
            </a:r>
            <a:r>
              <a:rPr lang="en-US" altLang="ja-JP" sz="1600" dirty="0">
                <a:solidFill>
                  <a:srgbClr val="FF0000"/>
                </a:solidFill>
                <a:latin typeface="メイリオ" panose="020B0604030504040204" pitchFamily="50" charset="-128"/>
                <a:ea typeface="メイリオ" panose="020B0604030504040204" pitchFamily="50" charset="-128"/>
                <a:sym typeface="Wingdings" panose="05000000000000000000" pitchFamily="2" charset="2"/>
              </a:rPr>
              <a:t>need breakthrough</a:t>
            </a:r>
          </a:p>
        </p:txBody>
      </p:sp>
      <p:sp>
        <p:nvSpPr>
          <p:cNvPr id="10" name="テキスト ボックス 9"/>
          <p:cNvSpPr txBox="1"/>
          <p:nvPr/>
        </p:nvSpPr>
        <p:spPr>
          <a:xfrm>
            <a:off x="6126820" y="5406096"/>
            <a:ext cx="1026243" cy="830997"/>
          </a:xfrm>
          <a:prstGeom prst="rect">
            <a:avLst/>
          </a:prstGeom>
          <a:solidFill>
            <a:schemeClr val="bg1">
              <a:lumMod val="95000"/>
            </a:schemeClr>
          </a:solidFill>
        </p:spPr>
        <p:txBody>
          <a:bodyPr wrap="none" rtlCol="0">
            <a:spAutoFit/>
          </a:bodyPr>
          <a:lstStyle/>
          <a:p>
            <a:r>
              <a:rPr kumimoji="1" lang="en-US" altLang="ja-JP" sz="2400" b="1" u="sng" dirty="0">
                <a:solidFill>
                  <a:srgbClr val="FF0000"/>
                </a:solidFill>
              </a:rPr>
              <a:t>10kW </a:t>
            </a:r>
          </a:p>
          <a:p>
            <a:r>
              <a:rPr lang="en-US" altLang="ja-JP" sz="2400" b="1" u="sng" dirty="0">
                <a:solidFill>
                  <a:srgbClr val="FF0000"/>
                </a:solidFill>
              </a:rPr>
              <a:t>EUV</a:t>
            </a:r>
            <a:endParaRPr kumimoji="1" lang="ja-JP" altLang="en-US" sz="2400" b="1" u="sng" dirty="0">
              <a:solidFill>
                <a:srgbClr val="FF0000"/>
              </a:solidFill>
            </a:endParaRPr>
          </a:p>
        </p:txBody>
      </p:sp>
      <p:sp>
        <p:nvSpPr>
          <p:cNvPr id="12" name="正方形/長方形 11"/>
          <p:cNvSpPr/>
          <p:nvPr/>
        </p:nvSpPr>
        <p:spPr>
          <a:xfrm>
            <a:off x="7610065" y="2982652"/>
            <a:ext cx="4498450" cy="523220"/>
          </a:xfrm>
          <a:prstGeom prst="rect">
            <a:avLst/>
          </a:prstGeom>
        </p:spPr>
        <p:txBody>
          <a:bodyPr wrap="square">
            <a:spAutoFit/>
          </a:bodyPr>
          <a:lstStyle/>
          <a:p>
            <a:r>
              <a:rPr lang="en-US" altLang="ja-JP" sz="1400" dirty="0">
                <a:latin typeface="メイリオ" panose="020B0604030504040204" pitchFamily="50" charset="-128"/>
                <a:ea typeface="メイリオ" panose="020B0604030504040204" pitchFamily="50" charset="-128"/>
              </a:rPr>
              <a:t>Most promising next generation EUV light source (recently </a:t>
            </a:r>
            <a:r>
              <a:rPr lang="en-US" altLang="ja-JP" sz="1400" b="1" u="sng" dirty="0" err="1">
                <a:solidFill>
                  <a:srgbClr val="FF0000"/>
                </a:solidFill>
                <a:latin typeface="メイリオ" panose="020B0604030504040204" pitchFamily="50" charset="-128"/>
                <a:ea typeface="メイリオ" panose="020B0604030504040204" pitchFamily="50" charset="-128"/>
              </a:rPr>
              <a:t>xlight</a:t>
            </a:r>
            <a:r>
              <a:rPr lang="en-US" altLang="ja-JP" sz="1400" b="1" u="sng" dirty="0">
                <a:solidFill>
                  <a:srgbClr val="FF0000"/>
                </a:solidFill>
                <a:latin typeface="メイリオ" panose="020B0604030504040204" pitchFamily="50" charset="-128"/>
                <a:ea typeface="メイリオ" panose="020B0604030504040204" pitchFamily="50" charset="-128"/>
              </a:rPr>
              <a:t> Inc. plan to develop EUV-FEL</a:t>
            </a:r>
            <a:r>
              <a:rPr lang="en-US" altLang="ja-JP" sz="1400" dirty="0">
                <a:latin typeface="メイリオ" panose="020B0604030504040204" pitchFamily="50" charset="-128"/>
                <a:ea typeface="メイリオ" panose="020B0604030504040204" pitchFamily="50" charset="-128"/>
              </a:rPr>
              <a:t>)</a:t>
            </a:r>
            <a:endParaRPr lang="ja-JP" altLang="en-US" sz="1400" dirty="0">
              <a:latin typeface="メイリオ" panose="020B0604030504040204" pitchFamily="50" charset="-128"/>
              <a:ea typeface="メイリオ" panose="020B0604030504040204" pitchFamily="50" charset="-128"/>
            </a:endParaRPr>
          </a:p>
        </p:txBody>
      </p:sp>
      <p:sp>
        <p:nvSpPr>
          <p:cNvPr id="28" name="右矢印 27"/>
          <p:cNvSpPr/>
          <p:nvPr/>
        </p:nvSpPr>
        <p:spPr>
          <a:xfrm rot="1320006">
            <a:off x="6996226" y="4963861"/>
            <a:ext cx="612053" cy="2480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sp>
        <p:nvSpPr>
          <p:cNvPr id="16" name="右矢印 15"/>
          <p:cNvSpPr/>
          <p:nvPr/>
        </p:nvSpPr>
        <p:spPr>
          <a:xfrm>
            <a:off x="3320012" y="4087168"/>
            <a:ext cx="580889" cy="5213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メイリオ" panose="020B0604030504040204" pitchFamily="50" charset="-128"/>
              <a:ea typeface="メイリオ" panose="020B0604030504040204" pitchFamily="50" charset="-128"/>
            </a:endParaRPr>
          </a:p>
        </p:txBody>
      </p:sp>
      <p:sp>
        <p:nvSpPr>
          <p:cNvPr id="19" name="正方形/長方形 18"/>
          <p:cNvSpPr/>
          <p:nvPr/>
        </p:nvSpPr>
        <p:spPr>
          <a:xfrm>
            <a:off x="4101439" y="2928895"/>
            <a:ext cx="7973577" cy="3477513"/>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ボックス 20"/>
          <p:cNvSpPr txBox="1"/>
          <p:nvPr/>
        </p:nvSpPr>
        <p:spPr>
          <a:xfrm rot="19613004">
            <a:off x="9430989" y="4705328"/>
            <a:ext cx="2515560" cy="369332"/>
          </a:xfrm>
          <a:prstGeom prst="rect">
            <a:avLst/>
          </a:prstGeom>
          <a:solidFill>
            <a:schemeClr val="bg1"/>
          </a:solidFill>
        </p:spPr>
        <p:txBody>
          <a:bodyPr wrap="none" rtlCol="0">
            <a:spAutoFit/>
          </a:bodyPr>
          <a:lstStyle/>
          <a:p>
            <a:r>
              <a:rPr kumimoji="1" lang="en-US" altLang="ja-JP" dirty="0"/>
              <a:t>Superconducting cavities</a:t>
            </a:r>
            <a:endParaRPr kumimoji="1" lang="ja-JP" altLang="en-US" dirty="0"/>
          </a:p>
        </p:txBody>
      </p:sp>
      <p:sp>
        <p:nvSpPr>
          <p:cNvPr id="11" name="タイトル 10">
            <a:extLst>
              <a:ext uri="{FF2B5EF4-FFF2-40B4-BE49-F238E27FC236}">
                <a16:creationId xmlns:a16="http://schemas.microsoft.com/office/drawing/2014/main" id="{7AB98ADA-E3F9-437C-88BC-C8A1F3A7F45F}"/>
              </a:ext>
            </a:extLst>
          </p:cNvPr>
          <p:cNvSpPr>
            <a:spLocks noGrp="1"/>
          </p:cNvSpPr>
          <p:nvPr>
            <p:ph type="title"/>
          </p:nvPr>
        </p:nvSpPr>
        <p:spPr>
          <a:xfrm>
            <a:off x="1017489" y="20238"/>
            <a:ext cx="8619506" cy="619206"/>
          </a:xfrm>
        </p:spPr>
        <p:txBody>
          <a:bodyPr>
            <a:normAutofit/>
          </a:bodyPr>
          <a:lstStyle/>
          <a:p>
            <a:pPr algn="ctr"/>
            <a:r>
              <a:rPr lang="en-US" altLang="ja-JP" sz="2800" dirty="0">
                <a:latin typeface="Arial" panose="020B0604020202020204" pitchFamily="34" charset="0"/>
                <a:ea typeface="メイリオ" panose="020B0604030504040204" pitchFamily="50" charset="-128"/>
                <a:cs typeface="Arial" panose="020B0604020202020204" pitchFamily="34" charset="0"/>
              </a:rPr>
              <a:t>(ERL-FEL</a:t>
            </a:r>
            <a:r>
              <a:rPr lang="ja-JP" altLang="en-US" sz="2800" dirty="0">
                <a:latin typeface="Arial" panose="020B0604020202020204" pitchFamily="34" charset="0"/>
                <a:ea typeface="メイリオ" panose="020B0604030504040204" pitchFamily="50" charset="-128"/>
                <a:cs typeface="Arial" panose="020B0604020202020204" pitchFamily="34" charset="0"/>
              </a:rPr>
              <a:t> </a:t>
            </a:r>
            <a:r>
              <a:rPr lang="en-US" altLang="ja-JP" sz="2800" dirty="0">
                <a:latin typeface="Arial" panose="020B0604020202020204" pitchFamily="34" charset="0"/>
                <a:ea typeface="メイリオ" panose="020B0604030504040204" pitchFamily="50" charset="-128"/>
                <a:cs typeface="Arial" panose="020B0604020202020204" pitchFamily="34" charset="0"/>
              </a:rPr>
              <a:t>technology) </a:t>
            </a:r>
            <a:r>
              <a:rPr lang="en-US" altLang="ja-JP" sz="2800" dirty="0" err="1">
                <a:latin typeface="Arial" panose="020B0604020202020204" pitchFamily="34" charset="0"/>
                <a:ea typeface="メイリオ" panose="020B0604030504040204" pitchFamily="50" charset="-128"/>
                <a:cs typeface="Arial" panose="020B0604020202020204" pitchFamily="34" charset="0"/>
              </a:rPr>
              <a:t>cERL</a:t>
            </a:r>
            <a:r>
              <a:rPr lang="en-US" altLang="ja-JP" sz="2800" dirty="0">
                <a:latin typeface="Arial" panose="020B0604020202020204" pitchFamily="34" charset="0"/>
                <a:ea typeface="メイリオ" panose="020B0604030504040204" pitchFamily="50" charset="-128"/>
                <a:cs typeface="Arial" panose="020B0604020202020204" pitchFamily="34" charset="0"/>
              </a:rPr>
              <a:t> </a:t>
            </a:r>
            <a:r>
              <a:rPr lang="en-US" altLang="ja-JP" sz="2800" dirty="0">
                <a:latin typeface="Arial" panose="020B0604020202020204" pitchFamily="34" charset="0"/>
                <a:ea typeface="メイリオ" panose="020B0604030504040204" pitchFamily="50" charset="-128"/>
                <a:cs typeface="Arial" panose="020B0604020202020204" pitchFamily="34" charset="0"/>
                <a:sym typeface="Wingdings" panose="05000000000000000000" pitchFamily="2" charset="2"/>
              </a:rPr>
              <a:t> </a:t>
            </a:r>
            <a:r>
              <a:rPr lang="en-US" altLang="ja-JP" sz="2800" dirty="0">
                <a:latin typeface="Arial" panose="020B0604020202020204" pitchFamily="34" charset="0"/>
                <a:ea typeface="メイリオ" panose="020B0604030504040204" pitchFamily="50" charset="-128"/>
                <a:cs typeface="Arial" panose="020B0604020202020204" pitchFamily="34" charset="0"/>
              </a:rPr>
              <a:t>EUV-FEL</a:t>
            </a:r>
            <a:endParaRPr kumimoji="1" lang="ja-JP" altLang="en-US" sz="2800" dirty="0">
              <a:latin typeface="Arial" panose="020B0604020202020204" pitchFamily="34" charset="0"/>
              <a:cs typeface="Arial" panose="020B0604020202020204" pitchFamily="34" charset="0"/>
            </a:endParaRPr>
          </a:p>
        </p:txBody>
      </p:sp>
      <p:sp>
        <p:nvSpPr>
          <p:cNvPr id="30" name="テキスト ボックス 29">
            <a:extLst>
              <a:ext uri="{FF2B5EF4-FFF2-40B4-BE49-F238E27FC236}">
                <a16:creationId xmlns:a16="http://schemas.microsoft.com/office/drawing/2014/main" id="{4FE451CE-5C8E-4A66-9435-4DC2B64AC34A}"/>
              </a:ext>
            </a:extLst>
          </p:cNvPr>
          <p:cNvSpPr txBox="1"/>
          <p:nvPr/>
        </p:nvSpPr>
        <p:spPr>
          <a:xfrm>
            <a:off x="4199328" y="3055723"/>
            <a:ext cx="3195923" cy="646331"/>
          </a:xfrm>
          <a:prstGeom prst="rect">
            <a:avLst/>
          </a:prstGeom>
          <a:solidFill>
            <a:srgbClr val="FFFF00"/>
          </a:solidFill>
        </p:spPr>
        <p:txBody>
          <a:bodyPr wrap="square" rtlCol="0">
            <a:spAutoFit/>
          </a:bodyPr>
          <a:lstStyle/>
          <a:p>
            <a:r>
              <a:rPr kumimoji="1" lang="en-US" altLang="ja-JP" b="1" dirty="0">
                <a:solidFill>
                  <a:srgbClr val="FF0000"/>
                </a:solidFill>
                <a:latin typeface="Arial" panose="020B0604020202020204" pitchFamily="34" charset="0"/>
                <a:ea typeface="メイリオ" panose="020B0604030504040204" pitchFamily="50" charset="-128"/>
                <a:cs typeface="Arial" panose="020B0604020202020204" pitchFamily="34" charset="0"/>
              </a:rPr>
              <a:t>Achieve </a:t>
            </a:r>
            <a:r>
              <a:rPr lang="en-US" altLang="ja-JP" b="1" dirty="0">
                <a:solidFill>
                  <a:srgbClr val="FF0000"/>
                </a:solidFill>
                <a:latin typeface="Arial" panose="020B0604020202020204" pitchFamily="34" charset="0"/>
                <a:ea typeface="メイリオ" panose="020B0604030504040204" pitchFamily="50" charset="-128"/>
                <a:cs typeface="Arial" panose="020B0604020202020204" pitchFamily="34" charset="0"/>
              </a:rPr>
              <a:t>IR-FEL</a:t>
            </a:r>
            <a:r>
              <a:rPr lang="ja-JP" altLang="en-US" b="1" dirty="0">
                <a:solidFill>
                  <a:srgbClr val="FF0000"/>
                </a:solidFill>
                <a:latin typeface="Arial" panose="020B0604020202020204" pitchFamily="34" charset="0"/>
                <a:ea typeface="メイリオ" panose="020B0604030504040204" pitchFamily="50" charset="-128"/>
                <a:cs typeface="Arial" panose="020B0604020202020204" pitchFamily="34" charset="0"/>
              </a:rPr>
              <a:t> </a:t>
            </a:r>
            <a:r>
              <a:rPr lang="en-US" altLang="ja-JP" b="1" dirty="0">
                <a:solidFill>
                  <a:srgbClr val="FF0000"/>
                </a:solidFill>
                <a:latin typeface="Arial" panose="020B0604020202020204" pitchFamily="34" charset="0"/>
                <a:ea typeface="メイリオ" panose="020B0604030504040204" pitchFamily="50" charset="-128"/>
                <a:cs typeface="Arial" panose="020B0604020202020204" pitchFamily="34" charset="0"/>
              </a:rPr>
              <a:t>generation at </a:t>
            </a:r>
            <a:r>
              <a:rPr lang="en-US" altLang="ja-JP" b="1" dirty="0" err="1">
                <a:solidFill>
                  <a:srgbClr val="FF0000"/>
                </a:solidFill>
                <a:latin typeface="Arial" panose="020B0604020202020204" pitchFamily="34" charset="0"/>
                <a:ea typeface="メイリオ" panose="020B0604030504040204" pitchFamily="50" charset="-128"/>
                <a:cs typeface="Arial" panose="020B0604020202020204" pitchFamily="34" charset="0"/>
              </a:rPr>
              <a:t>cERL</a:t>
            </a:r>
            <a:r>
              <a:rPr lang="en-US" altLang="ja-JP" b="1" dirty="0">
                <a:solidFill>
                  <a:srgbClr val="FF0000"/>
                </a:solidFill>
                <a:latin typeface="Arial" panose="020B0604020202020204" pitchFamily="34" charset="0"/>
                <a:ea typeface="メイリオ" panose="020B0604030504040204" pitchFamily="50" charset="-128"/>
                <a:cs typeface="Arial" panose="020B0604020202020204" pitchFamily="34" charset="0"/>
              </a:rPr>
              <a:t> in 2021</a:t>
            </a:r>
          </a:p>
        </p:txBody>
      </p:sp>
      <p:cxnSp>
        <p:nvCxnSpPr>
          <p:cNvPr id="31" name="直線矢印コネクタ 30">
            <a:extLst>
              <a:ext uri="{FF2B5EF4-FFF2-40B4-BE49-F238E27FC236}">
                <a16:creationId xmlns:a16="http://schemas.microsoft.com/office/drawing/2014/main" id="{9692A239-880D-427F-B3FD-C8272B499E88}"/>
              </a:ext>
            </a:extLst>
          </p:cNvPr>
          <p:cNvCxnSpPr/>
          <p:nvPr/>
        </p:nvCxnSpPr>
        <p:spPr>
          <a:xfrm flipH="1">
            <a:off x="4379252" y="4972706"/>
            <a:ext cx="898041" cy="334006"/>
          </a:xfrm>
          <a:prstGeom prst="straightConnector1">
            <a:avLst/>
          </a:prstGeom>
          <a:ln w="57150">
            <a:solidFill>
              <a:srgbClr val="FF00FF"/>
            </a:solidFill>
            <a:tailEnd type="triangle"/>
          </a:ln>
        </p:spPr>
        <p:style>
          <a:lnRef idx="1">
            <a:schemeClr val="accent1"/>
          </a:lnRef>
          <a:fillRef idx="0">
            <a:schemeClr val="accent1"/>
          </a:fillRef>
          <a:effectRef idx="0">
            <a:schemeClr val="accent1"/>
          </a:effectRef>
          <a:fontRef idx="minor">
            <a:schemeClr val="tx1"/>
          </a:fontRef>
        </p:style>
      </p:cxnSp>
      <p:sp>
        <p:nvSpPr>
          <p:cNvPr id="32" name="正方形/長方形 31">
            <a:extLst>
              <a:ext uri="{FF2B5EF4-FFF2-40B4-BE49-F238E27FC236}">
                <a16:creationId xmlns:a16="http://schemas.microsoft.com/office/drawing/2014/main" id="{F925294D-E84E-4D9A-92BF-B5016E6BE2BE}"/>
              </a:ext>
            </a:extLst>
          </p:cNvPr>
          <p:cNvSpPr/>
          <p:nvPr/>
        </p:nvSpPr>
        <p:spPr>
          <a:xfrm rot="20400000">
            <a:off x="5363908" y="4665032"/>
            <a:ext cx="908537" cy="169734"/>
          </a:xfrm>
          <a:prstGeom prst="rect">
            <a:avLst/>
          </a:prstGeom>
          <a:solidFill>
            <a:srgbClr val="FF40FF">
              <a:alpha val="74000"/>
            </a:srgbClr>
          </a:solidFill>
          <a:ln>
            <a:solidFill>
              <a:srgbClr val="FF0000">
                <a:alpha val="53000"/>
              </a:srgb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ja-JP" altLang="en-US">
              <a:solidFill>
                <a:prstClr val="white"/>
              </a:solidFill>
              <a:latin typeface="メイリオ" panose="020B0604030504040204" pitchFamily="50" charset="-128"/>
              <a:ea typeface="メイリオ" panose="020B0604030504040204" pitchFamily="50" charset="-128"/>
            </a:endParaRPr>
          </a:p>
        </p:txBody>
      </p:sp>
      <p:sp>
        <p:nvSpPr>
          <p:cNvPr id="33" name="正方形/長方形 32">
            <a:extLst>
              <a:ext uri="{FF2B5EF4-FFF2-40B4-BE49-F238E27FC236}">
                <a16:creationId xmlns:a16="http://schemas.microsoft.com/office/drawing/2014/main" id="{7D12D1DD-24BF-4921-BD53-72F9DB5BBF34}"/>
              </a:ext>
            </a:extLst>
          </p:cNvPr>
          <p:cNvSpPr/>
          <p:nvPr/>
        </p:nvSpPr>
        <p:spPr>
          <a:xfrm>
            <a:off x="1228909" y="1309267"/>
            <a:ext cx="9898789" cy="923330"/>
          </a:xfrm>
          <a:prstGeom prst="rect">
            <a:avLst/>
          </a:prstGeom>
          <a:noFill/>
          <a:ln>
            <a:noFill/>
          </a:ln>
        </p:spPr>
        <p:txBody>
          <a:bodyPr wrap="square">
            <a:spAutoFit/>
          </a:bodyPr>
          <a:lstStyle/>
          <a:p>
            <a:r>
              <a:rPr lang="en-US" altLang="ja-JP" u="sng" dirty="0">
                <a:latin typeface="メイリオ" panose="020B0604030504040204" pitchFamily="50" charset="-128"/>
                <a:ea typeface="メイリオ" panose="020B0604030504040204" pitchFamily="50" charset="-128"/>
                <a:cs typeface="Arial"/>
              </a:rPr>
              <a:t>Feature of ERL</a:t>
            </a:r>
          </a:p>
          <a:p>
            <a:r>
              <a:rPr lang="ja-JP" altLang="en-US" dirty="0">
                <a:latin typeface="メイリオ" panose="020B0604030504040204" pitchFamily="50" charset="-128"/>
                <a:ea typeface="メイリオ" panose="020B0604030504040204" pitchFamily="50" charset="-128"/>
                <a:cs typeface="Arial"/>
              </a:rPr>
              <a:t>・</a:t>
            </a:r>
            <a:r>
              <a:rPr lang="en-US" altLang="ja-JP" dirty="0">
                <a:latin typeface="メイリオ" panose="020B0604030504040204" pitchFamily="50" charset="-128"/>
                <a:ea typeface="メイリオ" panose="020B0604030504040204" pitchFamily="50" charset="-128"/>
                <a:cs typeface="Arial"/>
              </a:rPr>
              <a:t>  Energy recovery </a:t>
            </a:r>
            <a:r>
              <a:rPr lang="en-US" altLang="ja-JP" dirty="0" err="1">
                <a:latin typeface="メイリオ" panose="020B0604030504040204" pitchFamily="50" charset="-128"/>
                <a:ea typeface="メイリオ" panose="020B0604030504040204" pitchFamily="50" charset="-128"/>
                <a:cs typeface="Arial"/>
              </a:rPr>
              <a:t>linac</a:t>
            </a:r>
            <a:r>
              <a:rPr lang="ja-JP" altLang="en-US" dirty="0">
                <a:latin typeface="メイリオ" panose="020B0604030504040204" pitchFamily="50" charset="-128"/>
                <a:ea typeface="メイリオ" panose="020B0604030504040204" pitchFamily="50" charset="-128"/>
                <a:cs typeface="Arial"/>
              </a:rPr>
              <a:t>→ </a:t>
            </a:r>
            <a:r>
              <a:rPr lang="en-US" altLang="ja-JP" b="1" u="sng" dirty="0">
                <a:solidFill>
                  <a:srgbClr val="FF0000"/>
                </a:solidFill>
                <a:latin typeface="メイリオ" panose="020B0604030504040204" pitchFamily="50" charset="-128"/>
                <a:ea typeface="メイリオ" panose="020B0604030504040204" pitchFamily="50" charset="-128"/>
                <a:cs typeface="Arial"/>
              </a:rPr>
              <a:t>can reduce beam power and radiation at beam dump</a:t>
            </a:r>
            <a:r>
              <a:rPr lang="ja-JP" altLang="en-US" dirty="0">
                <a:latin typeface="メイリオ" panose="020B0604030504040204" pitchFamily="50" charset="-128"/>
                <a:ea typeface="メイリオ" panose="020B0604030504040204" pitchFamily="50" charset="-128"/>
                <a:cs typeface="Arial"/>
              </a:rPr>
              <a:t>　８</a:t>
            </a:r>
            <a:r>
              <a:rPr lang="en-US" altLang="ja-JP" dirty="0">
                <a:latin typeface="メイリオ" panose="020B0604030504040204" pitchFamily="50" charset="-128"/>
                <a:ea typeface="メイリオ" panose="020B0604030504040204" pitchFamily="50" charset="-128"/>
                <a:cs typeface="Arial"/>
              </a:rPr>
              <a:t>MW</a:t>
            </a:r>
            <a:r>
              <a:rPr lang="en-US" altLang="ja-JP" dirty="0">
                <a:latin typeface="メイリオ" panose="020B0604030504040204" pitchFamily="50" charset="-128"/>
                <a:ea typeface="メイリオ" panose="020B0604030504040204" pitchFamily="50" charset="-128"/>
                <a:cs typeface="Arial"/>
                <a:sym typeface="Wingdings" panose="05000000000000000000" pitchFamily="2" charset="2"/>
              </a:rPr>
              <a:t>100kW</a:t>
            </a:r>
            <a:r>
              <a:rPr lang="ja-JP" altLang="en-US" dirty="0">
                <a:latin typeface="メイリオ" panose="020B0604030504040204" pitchFamily="50" charset="-128"/>
                <a:ea typeface="メイリオ" panose="020B0604030504040204" pitchFamily="50" charset="-128"/>
                <a:cs typeface="Arial"/>
                <a:sym typeface="Wingdings" panose="05000000000000000000" pitchFamily="2" charset="2"/>
              </a:rPr>
              <a:t> </a:t>
            </a:r>
            <a:r>
              <a:rPr lang="en-US" altLang="ja-JP" dirty="0">
                <a:latin typeface="メイリオ" panose="020B0604030504040204" pitchFamily="50" charset="-128"/>
                <a:ea typeface="メイリオ" panose="020B0604030504040204" pitchFamily="50" charset="-128"/>
                <a:cs typeface="Arial"/>
                <a:sym typeface="Wingdings" panose="05000000000000000000" pitchFamily="2" charset="2"/>
              </a:rPr>
              <a:t>, Damp energy 10MeV (very</a:t>
            </a:r>
            <a:r>
              <a:rPr lang="ja-JP" altLang="en-US" dirty="0">
                <a:latin typeface="メイリオ" panose="020B0604030504040204" pitchFamily="50" charset="-128"/>
                <a:ea typeface="メイリオ" panose="020B0604030504040204" pitchFamily="50" charset="-128"/>
                <a:cs typeface="Arial"/>
                <a:sym typeface="Wingdings" panose="05000000000000000000" pitchFamily="2" charset="2"/>
              </a:rPr>
              <a:t> </a:t>
            </a:r>
            <a:r>
              <a:rPr lang="en-US" altLang="ja-JP" dirty="0">
                <a:latin typeface="メイリオ" panose="020B0604030504040204" pitchFamily="50" charset="-128"/>
                <a:ea typeface="メイリオ" panose="020B0604030504040204" pitchFamily="50" charset="-128"/>
                <a:cs typeface="Arial"/>
                <a:sym typeface="Wingdings" panose="05000000000000000000" pitchFamily="2" charset="2"/>
              </a:rPr>
              <a:t>small)</a:t>
            </a:r>
            <a:endParaRPr lang="en-US" altLang="ja-JP" dirty="0">
              <a:latin typeface="メイリオ" panose="020B0604030504040204" pitchFamily="50" charset="-128"/>
              <a:ea typeface="メイリオ" panose="020B0604030504040204" pitchFamily="50" charset="-128"/>
              <a:cs typeface="Arial"/>
              <a:sym typeface="Wingdings"/>
            </a:endParaRPr>
          </a:p>
        </p:txBody>
      </p:sp>
      <p:sp>
        <p:nvSpPr>
          <p:cNvPr id="34" name="テキスト ボックス 33">
            <a:extLst>
              <a:ext uri="{FF2B5EF4-FFF2-40B4-BE49-F238E27FC236}">
                <a16:creationId xmlns:a16="http://schemas.microsoft.com/office/drawing/2014/main" id="{366F0D53-C0AA-4134-99D1-9B5C46F96882}"/>
              </a:ext>
            </a:extLst>
          </p:cNvPr>
          <p:cNvSpPr txBox="1"/>
          <p:nvPr/>
        </p:nvSpPr>
        <p:spPr>
          <a:xfrm>
            <a:off x="505673" y="6460407"/>
            <a:ext cx="11508238" cy="369332"/>
          </a:xfrm>
          <a:prstGeom prst="rect">
            <a:avLst/>
          </a:prstGeom>
          <a:solidFill>
            <a:schemeClr val="bg1"/>
          </a:solidFill>
          <a:ln>
            <a:solidFill>
              <a:srgbClr val="0000CC"/>
            </a:solidFill>
          </a:ln>
        </p:spPr>
        <p:txBody>
          <a:bodyPr wrap="square" rtlCol="0">
            <a:spAutoFit/>
          </a:bodyPr>
          <a:lstStyle/>
          <a:p>
            <a:r>
              <a:rPr lang="en-US" altLang="ja-JP" dirty="0">
                <a:solidFill>
                  <a:prstClr val="black"/>
                </a:solidFill>
                <a:latin typeface="メイリオ" panose="020B0604030504040204" pitchFamily="50" charset="-128"/>
                <a:ea typeface="メイリオ" panose="020B0604030504040204" pitchFamily="50" charset="-128"/>
              </a:rPr>
              <a:t>We aim to realize </a:t>
            </a:r>
            <a:r>
              <a:rPr lang="en-US" altLang="ja-JP" b="1" u="sng" dirty="0">
                <a:solidFill>
                  <a:srgbClr val="FF0000"/>
                </a:solidFill>
                <a:latin typeface="メイリオ" panose="020B0604030504040204" pitchFamily="50" charset="-128"/>
                <a:ea typeface="メイリオ" panose="020B0604030504040204" pitchFamily="50" charset="-128"/>
              </a:rPr>
              <a:t>10kW EUV light source</a:t>
            </a:r>
            <a:r>
              <a:rPr lang="en-US" altLang="ja-JP" b="1" dirty="0">
                <a:solidFill>
                  <a:srgbClr val="FF0000"/>
                </a:solidFill>
                <a:latin typeface="メイリオ" panose="020B0604030504040204" pitchFamily="50" charset="-128"/>
                <a:ea typeface="メイリオ" panose="020B0604030504040204" pitchFamily="50" charset="-128"/>
              </a:rPr>
              <a:t> </a:t>
            </a:r>
            <a:r>
              <a:rPr lang="en-US" altLang="ja-JP" dirty="0">
                <a:latin typeface="メイリオ" panose="020B0604030504040204" pitchFamily="50" charset="-128"/>
                <a:ea typeface="メイリオ" panose="020B0604030504040204" pitchFamily="50" charset="-128"/>
              </a:rPr>
              <a:t>by establishing the accelerator core technologies at </a:t>
            </a:r>
            <a:r>
              <a:rPr lang="en-US" altLang="ja-JP" dirty="0" err="1">
                <a:latin typeface="メイリオ" panose="020B0604030504040204" pitchFamily="50" charset="-128"/>
                <a:ea typeface="メイリオ" panose="020B0604030504040204" pitchFamily="50" charset="-128"/>
              </a:rPr>
              <a:t>cERL</a:t>
            </a:r>
            <a:r>
              <a:rPr lang="en-US" altLang="ja-JP" dirty="0">
                <a:latin typeface="メイリオ" panose="020B0604030504040204" pitchFamily="50" charset="-128"/>
                <a:ea typeface="メイリオ" panose="020B0604030504040204" pitchFamily="50" charset="-128"/>
              </a:rPr>
              <a:t>. </a:t>
            </a:r>
            <a:endParaRPr lang="ja-JP" altLang="en-US" dirty="0">
              <a:latin typeface="メイリオ" panose="020B0604030504040204" pitchFamily="50" charset="-128"/>
              <a:ea typeface="メイリオ" panose="020B0604030504040204" pitchFamily="50" charset="-128"/>
            </a:endParaRPr>
          </a:p>
        </p:txBody>
      </p:sp>
      <p:sp>
        <p:nvSpPr>
          <p:cNvPr id="41" name="テキスト ボックス 40">
            <a:extLst>
              <a:ext uri="{FF2B5EF4-FFF2-40B4-BE49-F238E27FC236}">
                <a16:creationId xmlns:a16="http://schemas.microsoft.com/office/drawing/2014/main" id="{73306638-6D46-4FE9-80D8-7A859E08F3B3}"/>
              </a:ext>
            </a:extLst>
          </p:cNvPr>
          <p:cNvSpPr txBox="1"/>
          <p:nvPr/>
        </p:nvSpPr>
        <p:spPr>
          <a:xfrm>
            <a:off x="10762153" y="5055903"/>
            <a:ext cx="1189613" cy="523220"/>
          </a:xfrm>
          <a:prstGeom prst="rect">
            <a:avLst/>
          </a:prstGeom>
          <a:solidFill>
            <a:srgbClr val="FFFFCC"/>
          </a:solidFill>
        </p:spPr>
        <p:txBody>
          <a:bodyPr wrap="square" rtlCol="0">
            <a:spAutoFit/>
          </a:bodyPr>
          <a:lstStyle/>
          <a:p>
            <a:r>
              <a:rPr lang="en-US" altLang="ja-JP" sz="1400" b="1" dirty="0">
                <a:solidFill>
                  <a:srgbClr val="FF0000"/>
                </a:solidFill>
                <a:latin typeface="メイリオ" panose="020B0604030504040204" pitchFamily="50" charset="-128"/>
                <a:ea typeface="メイリオ" panose="020B0604030504040204" pitchFamily="50" charset="-128"/>
              </a:rPr>
              <a:t>Necessary with ERL</a:t>
            </a:r>
            <a:endParaRPr lang="ja-JP" altLang="en-US" sz="1400" b="1" dirty="0">
              <a:solidFill>
                <a:srgbClr val="FF0000"/>
              </a:solidFill>
              <a:latin typeface="メイリオ" panose="020B0604030504040204" pitchFamily="50" charset="-128"/>
              <a:ea typeface="メイリオ" panose="020B0604030504040204" pitchFamily="50" charset="-128"/>
            </a:endParaRPr>
          </a:p>
        </p:txBody>
      </p:sp>
      <p:sp>
        <p:nvSpPr>
          <p:cNvPr id="42" name="テキスト ボックス 41">
            <a:extLst>
              <a:ext uri="{FF2B5EF4-FFF2-40B4-BE49-F238E27FC236}">
                <a16:creationId xmlns:a16="http://schemas.microsoft.com/office/drawing/2014/main" id="{AD43B994-034D-4900-9DFC-EA5D01F5DAEA}"/>
              </a:ext>
            </a:extLst>
          </p:cNvPr>
          <p:cNvSpPr txBox="1"/>
          <p:nvPr/>
        </p:nvSpPr>
        <p:spPr>
          <a:xfrm>
            <a:off x="10079256" y="5700812"/>
            <a:ext cx="1955472" cy="646331"/>
          </a:xfrm>
          <a:prstGeom prst="rect">
            <a:avLst/>
          </a:prstGeom>
          <a:noFill/>
        </p:spPr>
        <p:txBody>
          <a:bodyPr wrap="none" rtlCol="0">
            <a:spAutoFit/>
          </a:bodyPr>
          <a:lstStyle/>
          <a:p>
            <a:r>
              <a:rPr kumimoji="1" lang="en-US" altLang="ja-JP" dirty="0"/>
              <a:t>Proposed EUV-FEL</a:t>
            </a:r>
          </a:p>
          <a:p>
            <a:r>
              <a:rPr kumimoji="1" lang="en-US" altLang="ja-JP" dirty="0"/>
              <a:t>800MeV 10mA</a:t>
            </a:r>
            <a:endParaRPr kumimoji="1" lang="ja-JP" altLang="en-US" dirty="0"/>
          </a:p>
        </p:txBody>
      </p:sp>
      <p:sp>
        <p:nvSpPr>
          <p:cNvPr id="46" name="テキスト ボックス 45">
            <a:extLst>
              <a:ext uri="{FF2B5EF4-FFF2-40B4-BE49-F238E27FC236}">
                <a16:creationId xmlns:a16="http://schemas.microsoft.com/office/drawing/2014/main" id="{AD205070-4A48-46E2-A503-F1D5F8CEB951}"/>
              </a:ext>
            </a:extLst>
          </p:cNvPr>
          <p:cNvSpPr txBox="1"/>
          <p:nvPr/>
        </p:nvSpPr>
        <p:spPr>
          <a:xfrm>
            <a:off x="4484386" y="5616950"/>
            <a:ext cx="617477" cy="369332"/>
          </a:xfrm>
          <a:prstGeom prst="rect">
            <a:avLst/>
          </a:prstGeom>
          <a:noFill/>
        </p:spPr>
        <p:txBody>
          <a:bodyPr wrap="none" rtlCol="0">
            <a:spAutoFit/>
          </a:bodyPr>
          <a:lstStyle/>
          <a:p>
            <a:r>
              <a:rPr kumimoji="1" lang="en-US" altLang="ja-JP" dirty="0" err="1"/>
              <a:t>cERL</a:t>
            </a:r>
            <a:endParaRPr kumimoji="1" lang="ja-JP" altLang="en-US" dirty="0"/>
          </a:p>
        </p:txBody>
      </p:sp>
      <p:sp>
        <p:nvSpPr>
          <p:cNvPr id="2" name="テキスト ボックス 1">
            <a:extLst>
              <a:ext uri="{FF2B5EF4-FFF2-40B4-BE49-F238E27FC236}">
                <a16:creationId xmlns:a16="http://schemas.microsoft.com/office/drawing/2014/main" id="{09BEE09A-B3D8-4D34-9D0A-676D09B925C8}"/>
              </a:ext>
            </a:extLst>
          </p:cNvPr>
          <p:cNvSpPr txBox="1"/>
          <p:nvPr/>
        </p:nvSpPr>
        <p:spPr>
          <a:xfrm>
            <a:off x="4067940" y="3821386"/>
            <a:ext cx="3936610" cy="369332"/>
          </a:xfrm>
          <a:prstGeom prst="rect">
            <a:avLst/>
          </a:prstGeom>
          <a:noFill/>
        </p:spPr>
        <p:txBody>
          <a:bodyPr wrap="square" rtlCol="0">
            <a:spAutoFit/>
          </a:bodyPr>
          <a:lstStyle/>
          <a:p>
            <a:r>
              <a:rPr kumimoji="1" lang="en-US" altLang="ja-JP" dirty="0">
                <a:latin typeface="Arial" panose="020B0604020202020204" pitchFamily="34" charset="0"/>
                <a:ea typeface="メイリオ" panose="020B0604030504040204" pitchFamily="50" charset="-128"/>
                <a:cs typeface="Arial" panose="020B0604020202020204" pitchFamily="34" charset="0"/>
              </a:rPr>
              <a:t>Next target : 10mA</a:t>
            </a:r>
            <a:r>
              <a:rPr kumimoji="1" lang="ja-JP" altLang="en-US" dirty="0">
                <a:latin typeface="Arial" panose="020B0604020202020204" pitchFamily="34" charset="0"/>
                <a:ea typeface="メイリオ" panose="020B0604030504040204" pitchFamily="50" charset="-128"/>
                <a:cs typeface="Arial" panose="020B0604020202020204" pitchFamily="34" charset="0"/>
              </a:rPr>
              <a:t> </a:t>
            </a:r>
            <a:r>
              <a:rPr kumimoji="1" lang="en-US" altLang="ja-JP" dirty="0">
                <a:latin typeface="Arial" panose="020B0604020202020204" pitchFamily="34" charset="0"/>
                <a:ea typeface="メイリオ" panose="020B0604030504040204" pitchFamily="50" charset="-128"/>
                <a:cs typeface="Arial" panose="020B0604020202020204" pitchFamily="34" charset="0"/>
              </a:rPr>
              <a:t>ERL-SASE-FEL</a:t>
            </a:r>
            <a:endParaRPr kumimoji="1" lang="ja-JP" altLang="en-US" dirty="0">
              <a:latin typeface="Arial" panose="020B0604020202020204" pitchFamily="34" charset="0"/>
              <a:ea typeface="メイリオ" panose="020B0604030504040204" pitchFamily="50" charset="-128"/>
              <a:cs typeface="Arial" panose="020B0604020202020204" pitchFamily="34" charset="0"/>
            </a:endParaRPr>
          </a:p>
        </p:txBody>
      </p:sp>
      <p:sp>
        <p:nvSpPr>
          <p:cNvPr id="4" name="テキスト ボックス 3">
            <a:extLst>
              <a:ext uri="{FF2B5EF4-FFF2-40B4-BE49-F238E27FC236}">
                <a16:creationId xmlns:a16="http://schemas.microsoft.com/office/drawing/2014/main" id="{3C0553EC-ED3B-A97F-1A6C-3BFABB665BF8}"/>
              </a:ext>
            </a:extLst>
          </p:cNvPr>
          <p:cNvSpPr txBox="1"/>
          <p:nvPr/>
        </p:nvSpPr>
        <p:spPr>
          <a:xfrm>
            <a:off x="8004550" y="3550442"/>
            <a:ext cx="2577474" cy="523220"/>
          </a:xfrm>
          <a:prstGeom prst="rect">
            <a:avLst/>
          </a:prstGeom>
          <a:noFill/>
        </p:spPr>
        <p:txBody>
          <a:bodyPr wrap="square">
            <a:spAutoFit/>
          </a:bodyPr>
          <a:lstStyle/>
          <a:p>
            <a:r>
              <a:rPr lang="en-US" altLang="ja-JP" sz="1400" b="0" i="0" dirty="0">
                <a:solidFill>
                  <a:srgbClr val="333333"/>
                </a:solidFill>
                <a:effectLst/>
                <a:latin typeface="-apple-system"/>
              </a:rPr>
              <a:t>Norio Nakamura </a:t>
            </a:r>
            <a:r>
              <a:rPr lang="en-US" altLang="ja-JP" sz="1400" b="0" i="1" dirty="0">
                <a:solidFill>
                  <a:srgbClr val="333333"/>
                </a:solidFill>
                <a:effectLst/>
                <a:latin typeface="-apple-system"/>
              </a:rPr>
              <a:t>et al</a:t>
            </a:r>
            <a:r>
              <a:rPr lang="en-US" altLang="ja-JP" sz="1400" b="0" i="0" dirty="0">
                <a:solidFill>
                  <a:srgbClr val="333333"/>
                </a:solidFill>
                <a:effectLst/>
                <a:latin typeface="-apple-system"/>
              </a:rPr>
              <a:t> 2023 </a:t>
            </a:r>
            <a:r>
              <a:rPr lang="en-US" altLang="ja-JP" sz="1400" b="0" i="1" dirty="0" err="1">
                <a:solidFill>
                  <a:srgbClr val="333333"/>
                </a:solidFill>
                <a:effectLst/>
                <a:latin typeface="-apple-system"/>
              </a:rPr>
              <a:t>Jpn</a:t>
            </a:r>
            <a:r>
              <a:rPr lang="en-US" altLang="ja-JP" sz="1400" b="0" i="1" dirty="0">
                <a:solidFill>
                  <a:srgbClr val="333333"/>
                </a:solidFill>
                <a:effectLst/>
                <a:latin typeface="-apple-system"/>
              </a:rPr>
              <a:t>. J. Appl. Phys.</a:t>
            </a:r>
            <a:r>
              <a:rPr lang="en-US" altLang="ja-JP" sz="1400" b="0" i="0" dirty="0">
                <a:solidFill>
                  <a:srgbClr val="333333"/>
                </a:solidFill>
                <a:effectLst/>
                <a:latin typeface="-apple-system"/>
              </a:rPr>
              <a:t> </a:t>
            </a:r>
            <a:r>
              <a:rPr lang="en-US" altLang="ja-JP" sz="1400" b="1" i="0" dirty="0">
                <a:solidFill>
                  <a:srgbClr val="333333"/>
                </a:solidFill>
                <a:effectLst/>
                <a:latin typeface="-apple-system"/>
              </a:rPr>
              <a:t>62</a:t>
            </a:r>
            <a:r>
              <a:rPr lang="en-US" altLang="ja-JP" sz="1400" b="0" i="0" dirty="0">
                <a:solidFill>
                  <a:srgbClr val="333333"/>
                </a:solidFill>
                <a:effectLst/>
                <a:latin typeface="-apple-system"/>
              </a:rPr>
              <a:t> SG0809</a:t>
            </a:r>
            <a:endParaRPr lang="ja-JP" altLang="en-US" sz="1400" dirty="0"/>
          </a:p>
        </p:txBody>
      </p:sp>
      <p:sp>
        <p:nvSpPr>
          <p:cNvPr id="5" name="テキスト ボックス 4">
            <a:extLst>
              <a:ext uri="{FF2B5EF4-FFF2-40B4-BE49-F238E27FC236}">
                <a16:creationId xmlns:a16="http://schemas.microsoft.com/office/drawing/2014/main" id="{35C2671A-1B84-4D49-CA90-F8CC7A37732A}"/>
              </a:ext>
            </a:extLst>
          </p:cNvPr>
          <p:cNvSpPr txBox="1"/>
          <p:nvPr/>
        </p:nvSpPr>
        <p:spPr>
          <a:xfrm>
            <a:off x="538115" y="2285413"/>
            <a:ext cx="11570400" cy="646331"/>
          </a:xfrm>
          <a:prstGeom prst="rect">
            <a:avLst/>
          </a:prstGeom>
          <a:noFill/>
        </p:spPr>
        <p:txBody>
          <a:bodyPr wrap="square" rtlCol="0">
            <a:spAutoFit/>
          </a:bodyPr>
          <a:lstStyle/>
          <a:p>
            <a:r>
              <a:rPr kumimoji="1" lang="en-US" altLang="ja-JP" b="1" u="sng" dirty="0">
                <a:latin typeface="Arial" panose="020B0604020202020204" pitchFamily="34" charset="0"/>
                <a:cs typeface="Arial" panose="020B0604020202020204" pitchFamily="34" charset="0"/>
              </a:rPr>
              <a:t>In Apr.2025</a:t>
            </a:r>
            <a:r>
              <a:rPr kumimoji="1" lang="en-US" altLang="ja-JP" dirty="0">
                <a:latin typeface="Arial" panose="020B0604020202020204" pitchFamily="34" charset="0"/>
                <a:cs typeface="Arial" panose="020B0604020202020204" pitchFamily="34" charset="0"/>
              </a:rPr>
              <a:t>, we started Economic Security Critical Technology Development Program (so called </a:t>
            </a:r>
            <a:r>
              <a:rPr kumimoji="1" lang="en-US" altLang="ja-JP" b="1" u="sng" dirty="0">
                <a:latin typeface="Arial" panose="020B0604020202020204" pitchFamily="34" charset="0"/>
                <a:cs typeface="Arial" panose="020B0604020202020204" pitchFamily="34" charset="0"/>
              </a:rPr>
              <a:t>“K program”</a:t>
            </a:r>
            <a:r>
              <a:rPr kumimoji="1" lang="en-US" altLang="ja-JP" dirty="0">
                <a:latin typeface="Arial" panose="020B0604020202020204" pitchFamily="34" charset="0"/>
                <a:cs typeface="Arial" panose="020B0604020202020204" pitchFamily="34" charset="0"/>
              </a:rPr>
              <a:t> ) Next-generation semiconductor microfabrication process technology on JST (MEXT)</a:t>
            </a:r>
            <a:endParaRPr kumimoji="1" lang="ja-JP" altLang="en-US"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151646003"/>
      </p:ext>
    </p:extLst>
  </p:cSld>
  <p:clrMapOvr>
    <a:masterClrMapping/>
  </p:clrMapOvr>
  <p:extLst>
    <p:ext uri="{3A86A75C-4F4B-4683-9AE1-C65F6400EC91}">
      <p14:laserTraceLst xmlns:p14="http://schemas.microsoft.com/office/powerpoint/2010/main">
        <p14:tracePtLst>
          <p14:tracePt t="17758" x="6146800" y="2057400"/>
          <p14:tracePt t="18054" x="6146800" y="2089150"/>
          <p14:tracePt t="18063" x="6140450" y="2108200"/>
          <p14:tracePt t="18076" x="6140450" y="2133600"/>
          <p14:tracePt t="18092" x="6134100" y="2171700"/>
          <p14:tracePt t="18109" x="6134100" y="2209800"/>
          <p14:tracePt t="18126" x="6115050" y="2247900"/>
          <p14:tracePt t="18143" x="6108700" y="2279650"/>
          <p14:tracePt t="18159" x="6096000" y="2311400"/>
          <p14:tracePt t="18192" x="6076950" y="2381250"/>
          <p14:tracePt t="18226" x="6045200" y="2451100"/>
          <p14:tracePt t="18230" x="6045200" y="2470150"/>
          <p14:tracePt t="18259" x="6013450" y="2533650"/>
          <p14:tracePt t="18263" x="6007100" y="2552700"/>
          <p14:tracePt t="18276" x="5975350" y="2609850"/>
          <p14:tracePt t="18292" x="5930900" y="2705100"/>
          <p14:tracePt t="18311" x="5880100" y="2781300"/>
          <p14:tracePt t="18326" x="5822950" y="2857500"/>
          <p14:tracePt t="18343" x="5759450" y="2940050"/>
          <p14:tracePt t="18359" x="5689600" y="3022600"/>
          <p14:tracePt t="18378" x="5626100" y="3098800"/>
          <p14:tracePt t="18393" x="5568950" y="3155950"/>
          <p14:tracePt t="18409" x="5511800" y="3200400"/>
          <p14:tracePt t="18426" x="5441950" y="3263900"/>
          <p14:tracePt t="18442" x="5359400" y="3333750"/>
          <p14:tracePt t="18444" x="5327650" y="3352800"/>
          <p14:tracePt t="18459" x="5276850" y="3397250"/>
          <p14:tracePt t="18476" x="5105400" y="3517900"/>
          <p14:tracePt t="18492" x="4965700" y="3600450"/>
          <p14:tracePt t="18509" x="4838700" y="3670300"/>
          <p14:tracePt t="18525" x="4686300" y="3746500"/>
          <p14:tracePt t="18542" x="4540250" y="3810000"/>
          <p14:tracePt t="18559" x="4400550" y="3873500"/>
          <p14:tracePt t="18576" x="4267200" y="3924300"/>
          <p14:tracePt t="18592" x="4159250" y="3975100"/>
          <p14:tracePt t="18609" x="4076700" y="4006850"/>
          <p14:tracePt t="18626" x="4025900" y="4032250"/>
          <p14:tracePt t="18642" x="3975100" y="4051300"/>
          <p14:tracePt t="18645" x="3949700" y="4064000"/>
          <p14:tracePt t="18659" x="3911600" y="4076700"/>
          <p14:tracePt t="18676" x="3810000" y="4127500"/>
          <p14:tracePt t="18692" x="3752850" y="4146550"/>
          <p14:tracePt t="18709" x="3708400" y="4178300"/>
          <p14:tracePt t="18726" x="3657600" y="4203700"/>
          <p14:tracePt t="18742" x="3632200" y="4229100"/>
          <p14:tracePt t="18759" x="3594100" y="4248150"/>
          <p14:tracePt t="18776" x="3581400" y="4260850"/>
          <p14:tracePt t="18792" x="3568700" y="4273550"/>
          <p14:tracePt t="18809" x="3556000" y="4286250"/>
          <p14:tracePt t="18826" x="3556000" y="4298950"/>
          <p14:tracePt t="18842" x="3549650" y="4318000"/>
          <p14:tracePt t="18859" x="3536950" y="4343400"/>
          <p14:tracePt t="18860" x="3524250" y="4375150"/>
          <p14:tracePt t="18876" x="3524250" y="4419600"/>
          <p14:tracePt t="18892" x="3505200" y="4470400"/>
          <p14:tracePt t="18909" x="3492500" y="4552950"/>
          <p14:tracePt t="18926" x="3492500" y="4629150"/>
          <p14:tracePt t="18942" x="3486150" y="4705350"/>
          <p14:tracePt t="18959" x="3486150" y="4768850"/>
          <p14:tracePt t="18976" x="3473450" y="4826000"/>
          <p14:tracePt t="18992" x="3473450" y="4851400"/>
          <p14:tracePt t="19009" x="3467100" y="4870450"/>
          <p14:tracePt t="19026" x="3467100" y="4876800"/>
          <p14:tracePt t="19042" x="3467100" y="4889500"/>
          <p14:tracePt t="19059" x="3467100" y="4895850"/>
          <p14:tracePt t="19076" x="3467100" y="4921250"/>
          <p14:tracePt t="19092" x="3467100" y="4972050"/>
          <p14:tracePt t="19109" x="3467100" y="5060950"/>
          <p14:tracePt t="19126" x="3467100" y="5105400"/>
          <p14:tracePt t="19142" x="3467100" y="5149850"/>
          <p14:tracePt t="19159" x="3467100" y="5187950"/>
          <p14:tracePt t="19176" x="3467100" y="5207000"/>
          <p14:tracePt t="19192" x="3467100" y="5213350"/>
          <p14:tracePt t="19209" x="3467100" y="5226050"/>
          <p14:tracePt t="19226" x="3467100" y="5232400"/>
          <p14:tracePt t="19510" x="3467100" y="5245100"/>
          <p14:tracePt t="19518" x="3460750" y="5251450"/>
          <p14:tracePt t="19542" x="3460750" y="5264150"/>
          <p14:tracePt t="19565" x="3460750" y="5270500"/>
          <p14:tracePt t="19572" x="3454400" y="5270500"/>
          <p14:tracePt t="19588" x="3454400" y="5283200"/>
          <p14:tracePt t="19814" x="3448050" y="5289550"/>
          <p14:tracePt t="19822" x="3435350" y="5289550"/>
          <p14:tracePt t="19829" x="3429000" y="5289550"/>
          <p14:tracePt t="19842" x="3422650" y="5289550"/>
          <p14:tracePt t="19859" x="3390900" y="5308600"/>
          <p14:tracePt t="19862" x="3371850" y="5308600"/>
          <p14:tracePt t="19876" x="3359150" y="5314950"/>
          <p14:tracePt t="19892" x="3346450" y="5314950"/>
          <p14:tracePt t="19909" x="3327400" y="5314950"/>
          <p14:tracePt t="19925" x="3308350" y="5314950"/>
          <p14:tracePt t="19942" x="3276600" y="5327650"/>
          <p14:tracePt t="19959" x="3238500" y="5334000"/>
          <p14:tracePt t="19975" x="3200400" y="5334000"/>
          <p14:tracePt t="19993" x="3162300" y="5334000"/>
          <p14:tracePt t="20012" x="3092450" y="5334000"/>
          <p14:tracePt t="20030" x="3041650" y="5334000"/>
          <p14:tracePt t="20048" x="2965450" y="5334000"/>
          <p14:tracePt t="20065" x="2889250" y="5334000"/>
          <p14:tracePt t="20083" x="2819400" y="5334000"/>
          <p14:tracePt t="20085" x="2774950" y="5334000"/>
          <p14:tracePt t="20102" x="2679700" y="5334000"/>
          <p14:tracePt t="20119" x="2597150" y="5334000"/>
          <p14:tracePt t="20137" x="2527300" y="5340350"/>
          <p14:tracePt t="20155" x="2463800" y="5353050"/>
          <p14:tracePt t="20156" x="2438400" y="5353050"/>
          <p14:tracePt t="20175" x="2349500" y="5353050"/>
          <p14:tracePt t="20192" x="2279650" y="5359400"/>
          <p14:tracePt t="20209" x="2209800" y="5365750"/>
          <p14:tracePt t="20227" x="2159000" y="5365750"/>
          <p14:tracePt t="20244" x="2057400" y="5365750"/>
          <p14:tracePt t="20262" x="2006600" y="5365750"/>
          <p14:tracePt t="20279" x="1924050" y="5365750"/>
          <p14:tracePt t="20297" x="1835150" y="5365750"/>
          <p14:tracePt t="20314" x="1771650" y="5365750"/>
          <p14:tracePt t="20332" x="1651000" y="5365750"/>
          <p14:tracePt t="20350" x="1568450" y="5365750"/>
          <p14:tracePt t="20367" x="1498600" y="5365750"/>
          <p14:tracePt t="20385" x="1435100" y="5365750"/>
          <p14:tracePt t="20402" x="1377950" y="5365750"/>
          <p14:tracePt t="20421" x="1282700" y="5365750"/>
          <p14:tracePt t="20439" x="1219200" y="5365750"/>
          <p14:tracePt t="20457" x="1168400" y="5365750"/>
          <p14:tracePt t="20474" x="1123950" y="5359400"/>
          <p14:tracePt t="20492" x="1054100" y="5334000"/>
          <p14:tracePt t="20510" x="996950" y="5321300"/>
          <p14:tracePt t="20527" x="965200" y="5302250"/>
          <p14:tracePt t="20545" x="946150" y="5295900"/>
          <p14:tracePt t="20562" x="933450" y="5289550"/>
          <p14:tracePt t="20580" x="927100" y="5283200"/>
          <p14:tracePt t="20604" x="920750" y="5270500"/>
          <p14:tracePt t="20621" x="914400" y="5232400"/>
          <p14:tracePt t="20639" x="882650" y="5175250"/>
          <p14:tracePt t="20656" x="850900" y="5092700"/>
          <p14:tracePt t="20674" x="825500" y="5016500"/>
          <p14:tracePt t="20691" x="800100" y="4940300"/>
          <p14:tracePt t="20692" x="793750" y="4908550"/>
          <p14:tracePt t="20710" x="793750" y="4864100"/>
          <p14:tracePt t="20727" x="781050" y="4800600"/>
          <p14:tracePt t="20745" x="781050" y="4768850"/>
          <p14:tracePt t="20762" x="774700" y="4737100"/>
          <p14:tracePt t="20780" x="774700" y="4699000"/>
          <p14:tracePt t="20798" x="774700" y="4679950"/>
          <p14:tracePt t="20815" x="774700" y="4635500"/>
          <p14:tracePt t="20833" x="774700" y="4591050"/>
          <p14:tracePt t="20850" x="774700" y="4546600"/>
          <p14:tracePt t="20852" x="781050" y="4527550"/>
          <p14:tracePt t="20869" x="806450" y="4476750"/>
          <p14:tracePt t="20887" x="812800" y="4425950"/>
          <p14:tracePt t="20905" x="831850" y="4381500"/>
          <p14:tracePt t="20922" x="838200" y="4349750"/>
          <p14:tracePt t="20939" x="863600" y="4305300"/>
          <p14:tracePt t="20941" x="863600" y="4298950"/>
          <p14:tracePt t="20959" x="882650" y="4260850"/>
          <p14:tracePt t="20976" x="895350" y="4241800"/>
          <p14:tracePt t="20994" x="908050" y="4216400"/>
          <p14:tracePt t="21011" x="927100" y="4203700"/>
          <p14:tracePt t="21012" x="939800" y="4191000"/>
          <p14:tracePt t="21030" x="971550" y="4159250"/>
          <p14:tracePt t="21047" x="1003300" y="4133850"/>
          <p14:tracePt t="21064" x="1054100" y="4108450"/>
          <p14:tracePt t="21082" x="1066800" y="4089400"/>
          <p14:tracePt t="21098" x="1085850" y="4083050"/>
          <p14:tracePt t="21116" x="1111250" y="4076700"/>
          <p14:tracePt t="21133" x="1143000" y="4070350"/>
          <p14:tracePt t="21151" x="1200150" y="4064000"/>
          <p14:tracePt t="21168" x="1295400" y="4064000"/>
          <p14:tracePt t="21186" x="1384300" y="4064000"/>
          <p14:tracePt t="21203" x="1466850" y="4064000"/>
          <p14:tracePt t="21205" x="1504950" y="4064000"/>
          <p14:tracePt t="21223" x="1543050" y="4064000"/>
          <p14:tracePt t="21240" x="1581150" y="4064000"/>
          <p14:tracePt t="21257" x="1619250" y="4064000"/>
          <p14:tracePt t="21275" x="1651000" y="4064000"/>
          <p14:tracePt t="21292" x="1714500" y="4064000"/>
          <p14:tracePt t="21310" x="1752600" y="4064000"/>
          <p14:tracePt t="21327" x="1828800" y="4083050"/>
          <p14:tracePt t="21345" x="1885950" y="4102100"/>
          <p14:tracePt t="21362" x="1924050" y="4121150"/>
          <p14:tracePt t="21364" x="1930400" y="4121150"/>
          <p14:tracePt t="21382" x="1955800" y="4133850"/>
          <p14:tracePt t="21399" x="1968500" y="4146550"/>
          <p14:tracePt t="21416" x="1987550" y="4165600"/>
          <p14:tracePt t="21434" x="2012950" y="4184650"/>
          <p14:tracePt t="21452" x="2070100" y="4248150"/>
          <p14:tracePt t="21470" x="2114550" y="4292600"/>
          <p14:tracePt t="21487" x="2146300" y="4330700"/>
          <p14:tracePt t="21505" x="2178050" y="4387850"/>
          <p14:tracePt t="21522" x="2216150" y="4470400"/>
          <p14:tracePt t="21540" x="2279650" y="4584700"/>
          <p14:tracePt t="21558" x="2311400" y="4641850"/>
          <p14:tracePt t="21575" x="2343150" y="4718050"/>
          <p14:tracePt t="21593" x="2362200" y="4749800"/>
          <p14:tracePt t="21610" x="2381250" y="4794250"/>
          <p14:tracePt t="21628" x="2393950" y="4832350"/>
          <p14:tracePt t="21646" x="2400300" y="4851400"/>
          <p14:tracePt t="21663" x="2406650" y="4870450"/>
          <p14:tracePt t="21680" x="2413000" y="4895850"/>
          <p14:tracePt t="21698" x="2413000" y="4933950"/>
          <p14:tracePt t="21716" x="2432050" y="5010150"/>
          <p14:tracePt t="21733" x="2444750" y="5073650"/>
          <p14:tracePt t="21751" x="2463800" y="5137150"/>
          <p14:tracePt t="21769" x="2470150" y="5200650"/>
          <p14:tracePt t="21787" x="2482850" y="5257800"/>
          <p14:tracePt t="21804" x="2489200" y="5302250"/>
          <p14:tracePt t="21822" x="2495550" y="5334000"/>
          <p14:tracePt t="21840" x="2501900" y="5378450"/>
          <p14:tracePt t="21856" x="2501900" y="5422900"/>
          <p14:tracePt t="21873" x="2514600" y="5454650"/>
          <p14:tracePt t="21890" x="2514600" y="5492750"/>
          <p14:tracePt t="21909" x="2520950" y="5568950"/>
          <p14:tracePt t="21926" x="2520950" y="5613400"/>
          <p14:tracePt t="21945" x="2520950" y="5645150"/>
          <p14:tracePt t="21964" x="2520950" y="5715000"/>
          <p14:tracePt t="21983" x="2514600" y="5772150"/>
          <p14:tracePt t="22001" x="2482850" y="5835650"/>
          <p14:tracePt t="22008" x="2463800" y="5867400"/>
          <p14:tracePt t="22025" x="2425700" y="5937250"/>
          <p14:tracePt t="22043" x="2381250" y="5981700"/>
          <p14:tracePt t="22045" x="2368550" y="6007100"/>
          <p14:tracePt t="22059" x="2336800" y="6019800"/>
          <p14:tracePt t="22077" x="2273300" y="6070600"/>
          <p14:tracePt t="22092" x="2241550" y="6083300"/>
          <p14:tracePt t="22109" x="2197100" y="6096000"/>
          <p14:tracePt t="22125" x="2146300" y="6102350"/>
          <p14:tracePt t="22142" x="2101850" y="6102350"/>
          <p14:tracePt t="22159" x="2051050" y="6102350"/>
          <p14:tracePt t="22175" x="1993900" y="6102350"/>
          <p14:tracePt t="22192" x="1917700" y="6102350"/>
          <p14:tracePt t="22209" x="1835150" y="6102350"/>
          <p14:tracePt t="22212" x="1803400" y="6102350"/>
          <p14:tracePt t="22225" x="1771650" y="6089650"/>
          <p14:tracePt t="22242" x="1733550" y="6083300"/>
          <p14:tracePt t="22246" x="1714500" y="6083300"/>
          <p14:tracePt t="22259" x="1708150" y="6083300"/>
          <p14:tracePt t="22275" x="1676400" y="6076950"/>
          <p14:tracePt t="22280" x="1663700" y="6064250"/>
          <p14:tracePt t="22292" x="1600200" y="6038850"/>
          <p14:tracePt t="22308" x="1536700" y="6007100"/>
          <p14:tracePt t="22325" x="1479550" y="5975350"/>
          <p14:tracePt t="22342" x="1422400" y="5943600"/>
          <p14:tracePt t="22358" x="1365250" y="5899150"/>
          <p14:tracePt t="22375" x="1327150" y="5873750"/>
          <p14:tracePt t="22392" x="1308100" y="5854700"/>
          <p14:tracePt t="22409" x="1301750" y="5842000"/>
          <p14:tracePt t="22425" x="1295400" y="5822950"/>
          <p14:tracePt t="22442" x="1276350" y="5791200"/>
          <p14:tracePt t="22444" x="1270000" y="5772150"/>
          <p14:tracePt t="22458" x="1263650" y="5753100"/>
          <p14:tracePt t="22475" x="1250950" y="5727700"/>
          <p14:tracePt t="22492" x="1238250" y="5683250"/>
          <p14:tracePt t="22508" x="1231900" y="5657850"/>
          <p14:tracePt t="22525" x="1225550" y="5626100"/>
          <p14:tracePt t="22547" x="1225550" y="5588000"/>
          <p14:tracePt t="22565" x="1225550" y="5518150"/>
          <p14:tracePt t="22586" x="1225550" y="5473700"/>
          <p14:tracePt t="22605" x="1225550" y="5403850"/>
          <p14:tracePt t="22622" x="1238250" y="5327650"/>
          <p14:tracePt t="22641" x="1263650" y="5245100"/>
          <p14:tracePt t="22658" x="1282700" y="5162550"/>
          <p14:tracePt t="22676" x="1308100" y="5048250"/>
          <p14:tracePt t="22694" x="1333500" y="4991100"/>
          <p14:tracePt t="22711" x="1358900" y="4946650"/>
          <p14:tracePt t="22729" x="1384300" y="4889500"/>
          <p14:tracePt t="22746" x="1409700" y="4845050"/>
          <p14:tracePt t="22764" x="1454150" y="4762500"/>
          <p14:tracePt t="22781" x="1492250" y="4711700"/>
          <p14:tracePt t="22799" x="1536700" y="4660900"/>
          <p14:tracePt t="22816" x="1568450" y="4629150"/>
          <p14:tracePt t="22835" x="1600200" y="4591050"/>
          <p14:tracePt t="22852" x="1657350" y="4546600"/>
          <p14:tracePt t="22869" x="1720850" y="4502150"/>
          <p14:tracePt t="22886" x="1822450" y="4445000"/>
          <p14:tracePt t="22904" x="1885950" y="4419600"/>
          <p14:tracePt t="22921" x="1968500" y="4381500"/>
          <p14:tracePt t="22938" x="2044700" y="4349750"/>
          <p14:tracePt t="22957" x="2139950" y="4318000"/>
          <p14:tracePt t="22974" x="2203450" y="4311650"/>
          <p14:tracePt t="22992" x="2241550" y="4298950"/>
          <p14:tracePt t="23009" x="2292350" y="4292600"/>
          <p14:tracePt t="23026" x="2362200" y="4286250"/>
          <p14:tracePt t="23044" x="2482850" y="4279900"/>
          <p14:tracePt t="23061" x="2552700" y="4279900"/>
          <p14:tracePt t="23078" x="2603500" y="4279900"/>
          <p14:tracePt t="23095" x="2641600" y="4279900"/>
          <p14:tracePt t="23113" x="2673350" y="4279900"/>
          <p14:tracePt t="23130" x="2736850" y="4279900"/>
          <p14:tracePt t="23132" x="2768600" y="4298950"/>
          <p14:tracePt t="23150" x="2838450" y="4324350"/>
          <p14:tracePt t="23167" x="2882900" y="4349750"/>
          <p14:tracePt t="23184" x="2933700" y="4394200"/>
          <p14:tracePt t="23202" x="2978150" y="4419600"/>
          <p14:tracePt t="23220" x="3054350" y="4489450"/>
          <p14:tracePt t="23238" x="3098800" y="4533900"/>
          <p14:tracePt t="23255" x="3168650" y="4603750"/>
          <p14:tracePt t="23273" x="3238500" y="4679950"/>
          <p14:tracePt t="23290" x="3314700" y="4775200"/>
          <p14:tracePt t="23292" x="3333750" y="4806950"/>
          <p14:tracePt t="23309" x="3390900" y="4889500"/>
          <p14:tracePt t="23325" x="3429000" y="4965700"/>
          <p14:tracePt t="23342" x="3460750" y="5029200"/>
          <p14:tracePt t="23359" x="3479800" y="5080000"/>
          <p14:tracePt t="23375" x="3498850" y="5143500"/>
          <p14:tracePt t="23392" x="3530600" y="5226050"/>
          <p14:tracePt t="23409" x="3556000" y="5308600"/>
          <p14:tracePt t="23425" x="3581400" y="5397500"/>
          <p14:tracePt t="23442" x="3606800" y="5486400"/>
          <p14:tracePt t="23459" x="3625850" y="5556250"/>
          <p14:tracePt t="23475" x="3632200" y="5619750"/>
          <p14:tracePt t="23477" x="3638550" y="5638800"/>
          <p14:tracePt t="23492" x="3638550" y="5695950"/>
          <p14:tracePt t="23508" x="3644900" y="5740400"/>
          <p14:tracePt t="23525" x="3651250" y="5791200"/>
          <p14:tracePt t="23542" x="3663950" y="5854700"/>
          <p14:tracePt t="23558" x="3663950" y="5930900"/>
          <p14:tracePt t="23575" x="3663950" y="6000750"/>
          <p14:tracePt t="23592" x="3663950" y="6064250"/>
          <p14:tracePt t="23608" x="3670300" y="6115050"/>
          <p14:tracePt t="23625" x="3670300" y="6191250"/>
          <p14:tracePt t="23642" x="3670300" y="6242050"/>
          <p14:tracePt t="23658" x="3670300" y="6286500"/>
          <p14:tracePt t="23675" x="3670300" y="6324600"/>
          <p14:tracePt t="23678" x="3670300" y="6343650"/>
          <p14:tracePt t="23692" x="3663950" y="6394450"/>
          <p14:tracePt t="23708" x="3657600" y="6426200"/>
          <p14:tracePt t="23725" x="3644900" y="6457950"/>
          <p14:tracePt t="23741" x="3644900" y="6489700"/>
          <p14:tracePt t="23759" x="3625850" y="6540500"/>
          <p14:tracePt t="23775" x="3600450" y="6584950"/>
          <p14:tracePt t="23792" x="3575050" y="6616700"/>
          <p14:tracePt t="23808" x="3549650" y="6654800"/>
          <p14:tracePt t="23825" x="3530600" y="6686550"/>
          <p14:tracePt t="23828" x="3511550" y="6718300"/>
          <p14:tracePt t="23841" x="3486150" y="6731000"/>
          <p14:tracePt t="23858" x="3460750" y="6756400"/>
          <p14:tracePt t="23861" x="3435350" y="6769100"/>
          <p14:tracePt t="23875" x="3429000" y="6775450"/>
          <p14:tracePt t="23893" x="3384550" y="6788150"/>
          <p14:tracePt t="23908" x="3359150" y="6794500"/>
          <p14:tracePt t="23925" x="3321050" y="6794500"/>
          <p14:tracePt t="23942" x="3276600" y="6800850"/>
          <p14:tracePt t="23959" x="3213100" y="6800850"/>
          <p14:tracePt t="23975" x="3155950" y="6800850"/>
          <p14:tracePt t="23992" x="3117850" y="6800850"/>
          <p14:tracePt t="24011" x="3086100" y="6800850"/>
          <p14:tracePt t="24461" x="3079750" y="6800850"/>
          <p14:tracePt t="24510" x="3067050" y="6800850"/>
          <p14:tracePt t="24519" x="3041650" y="6800850"/>
          <p14:tracePt t="24526" x="3022600" y="6800850"/>
          <p14:tracePt t="24542" x="2990850" y="6800850"/>
          <p14:tracePt t="24558" x="2971800" y="6800850"/>
          <p14:tracePt t="24591" x="2959100" y="6800850"/>
          <p14:tracePt t="24625" x="2901950" y="6800850"/>
          <p14:tracePt t="24629" x="2876550" y="6800850"/>
          <p14:tracePt t="24659" x="2787650" y="6800850"/>
          <p14:tracePt t="24663" x="2762250" y="6800850"/>
          <p14:tracePt t="24675" x="2743200" y="6800850"/>
          <p14:tracePt t="24692" x="2679700" y="6800850"/>
          <p14:tracePt t="24709" x="2641600" y="6800850"/>
          <p14:tracePt t="24725" x="2584450" y="6800850"/>
          <p14:tracePt t="24742" x="2495550" y="6788150"/>
          <p14:tracePt t="24758" x="2400300" y="6769100"/>
          <p14:tracePt t="24775" x="2324100" y="6769100"/>
          <p14:tracePt t="24791" x="2260600" y="6762750"/>
          <p14:tracePt t="24808" x="2190750" y="6756400"/>
          <p14:tracePt t="24825" x="2127250" y="6756400"/>
          <p14:tracePt t="24841" x="2063750" y="6743700"/>
          <p14:tracePt t="24858" x="2006600" y="6731000"/>
          <p14:tracePt t="24875" x="1949450" y="6724650"/>
          <p14:tracePt t="24879" x="1930400" y="6724650"/>
          <p14:tracePt t="24892" x="1873250" y="6711950"/>
          <p14:tracePt t="24908" x="1841500" y="6711950"/>
          <p14:tracePt t="24925" x="1816100" y="6705600"/>
          <p14:tracePt t="24942" x="1790700" y="6699250"/>
          <p14:tracePt t="24958" x="1746250" y="6692900"/>
          <p14:tracePt t="24975" x="1701800" y="6686550"/>
          <p14:tracePt t="24992" x="1657350" y="6680200"/>
          <p14:tracePt t="25008" x="1631950" y="6667500"/>
          <p14:tracePt t="25026" x="1600200" y="6654800"/>
          <p14:tracePt t="25042" x="1524000" y="6629400"/>
          <p14:tracePt t="25058" x="1447800" y="6604000"/>
          <p14:tracePt t="25060" x="1428750" y="6591300"/>
          <p14:tracePt t="25075" x="1377950" y="6565900"/>
          <p14:tracePt t="25092" x="1289050" y="6527800"/>
          <p14:tracePt t="25108" x="1238250" y="6489700"/>
          <p14:tracePt t="25125" x="1238250" y="6457950"/>
          <p14:tracePt t="25142" x="1200150" y="6426200"/>
          <p14:tracePt t="25158" x="1168400" y="6407150"/>
          <p14:tracePt t="25175" x="1143000" y="6394450"/>
          <p14:tracePt t="25192" x="1098550" y="6375400"/>
          <p14:tracePt t="25208" x="1085850" y="6369050"/>
          <p14:tracePt t="25225" x="1085850" y="6362700"/>
          <p14:tracePt t="25262" x="1079500" y="6356350"/>
          <p14:tracePt t="25343" x="1079500" y="6350000"/>
          <p14:tracePt t="25350" x="1104900" y="6330950"/>
          <p14:tracePt t="25358" x="1174750" y="6311900"/>
          <p14:tracePt t="25375" x="1301750" y="6299200"/>
          <p14:tracePt t="25392" x="1409700" y="6280150"/>
          <p14:tracePt t="25408" x="1492250" y="6273800"/>
          <p14:tracePt t="25425" x="1549400" y="6267450"/>
          <p14:tracePt t="25442" x="1593850" y="6254750"/>
          <p14:tracePt t="25444" x="1619250" y="6254750"/>
          <p14:tracePt t="25458" x="1657350" y="6254750"/>
          <p14:tracePt t="25475" x="1746250" y="6254750"/>
          <p14:tracePt t="25477" x="1809750" y="6254750"/>
          <p14:tracePt t="25492" x="1924050" y="6254750"/>
          <p14:tracePt t="25508" x="2070100" y="6254750"/>
          <p14:tracePt t="25525" x="2190750" y="6254750"/>
          <p14:tracePt t="25541" x="2298700" y="6254750"/>
          <p14:tracePt t="25558" x="2362200" y="6254750"/>
          <p14:tracePt t="25575" x="2406650" y="6248400"/>
          <p14:tracePt t="25591" x="2444750" y="6248400"/>
          <p14:tracePt t="25608" x="2482850" y="6242050"/>
          <p14:tracePt t="25625" x="2514600" y="6229350"/>
          <p14:tracePt t="25641" x="2527300" y="6229350"/>
          <p14:tracePt t="25658" x="2559050" y="6229350"/>
          <p14:tracePt t="25675" x="2584450" y="6229350"/>
          <p14:tracePt t="25677" x="2603500" y="6229350"/>
          <p14:tracePt t="25691" x="2622550" y="6229350"/>
          <p14:tracePt t="25708" x="2686050" y="6229350"/>
          <p14:tracePt t="25725" x="2730500" y="6229350"/>
          <p14:tracePt t="25741" x="2781300" y="6229350"/>
          <p14:tracePt t="25758" x="2825750" y="6229350"/>
          <p14:tracePt t="25775" x="2870200" y="6229350"/>
          <p14:tracePt t="25791" x="2901950" y="6229350"/>
          <p14:tracePt t="25808" x="2921000" y="6229350"/>
          <p14:tracePt t="25824" x="2946400" y="6229350"/>
          <p14:tracePt t="25841" x="2978150" y="6229350"/>
          <p14:tracePt t="25858" x="3003550" y="6229350"/>
          <p14:tracePt t="25860" x="3009900" y="6229350"/>
          <p14:tracePt t="25875" x="3022600" y="6229350"/>
          <p14:tracePt t="25891" x="3028950" y="6229350"/>
          <p14:tracePt t="26078" x="3035300" y="6229350"/>
          <p14:tracePt t="26086" x="3054350" y="6229350"/>
          <p14:tracePt t="26094" x="3079750" y="6229350"/>
          <p14:tracePt t="26109" x="3136900" y="6229350"/>
          <p14:tracePt t="26125" x="3181350" y="6229350"/>
          <p14:tracePt t="26142" x="3200400" y="6229350"/>
          <p14:tracePt t="30222" x="3206750" y="6229350"/>
          <p14:tracePt t="30326" x="3194050" y="6229350"/>
          <p14:tracePt t="30333" x="3187700" y="6229350"/>
          <p14:tracePt t="30350" x="3181350" y="6229350"/>
          <p14:tracePt t="30358" x="3168650" y="6235700"/>
          <p14:tracePt t="30381" x="3162300" y="6242050"/>
          <p14:tracePt t="30398" x="3155950" y="6248400"/>
          <p14:tracePt t="30486" x="3149600" y="6254750"/>
          <p14:tracePt t="30501" x="3143250" y="6254750"/>
          <p14:tracePt t="30517" x="3136900" y="6254750"/>
          <p14:tracePt t="30526" x="3124200" y="6261100"/>
          <p14:tracePt t="30542" x="3111500" y="6261100"/>
          <p14:tracePt t="30558" x="3079750" y="6267450"/>
          <p14:tracePt t="30574" x="3028950" y="6273800"/>
          <p14:tracePt t="30591" x="2978150" y="6286500"/>
          <p14:tracePt t="30608" x="2914650" y="6292850"/>
          <p14:tracePt t="30624" x="2857500" y="6299200"/>
          <p14:tracePt t="30641" x="2794000" y="6299200"/>
          <p14:tracePt t="30658" x="2724150" y="6299200"/>
          <p14:tracePt t="30674" x="2660650" y="6299200"/>
          <p14:tracePt t="30677" x="2635250" y="6299200"/>
          <p14:tracePt t="30691" x="2609850" y="6299200"/>
          <p14:tracePt t="30708" x="2508250" y="6299200"/>
          <p14:tracePt t="30724" x="2413000" y="6299200"/>
          <p14:tracePt t="30741" x="2317750" y="6299200"/>
          <p14:tracePt t="30758" x="2216150" y="6299200"/>
          <p14:tracePt t="30774" x="2114550" y="6299200"/>
          <p14:tracePt t="30791" x="2032000" y="6299200"/>
          <p14:tracePt t="30808" x="1949450" y="6305550"/>
          <p14:tracePt t="30824" x="1873250" y="6318250"/>
          <p14:tracePt t="30841" x="1778000" y="6324600"/>
          <p14:tracePt t="30844" x="1752600" y="6330950"/>
          <p14:tracePt t="30858" x="1695450" y="6330950"/>
          <p14:tracePt t="30874" x="1606550" y="6330950"/>
          <p14:tracePt t="30891" x="1536700" y="6330950"/>
          <p14:tracePt t="30907" x="1466850" y="6330950"/>
          <p14:tracePt t="30909" x="1454150" y="6330950"/>
          <p14:tracePt t="30925" x="1422400" y="6330950"/>
          <p14:tracePt t="30941" x="1397000" y="6330950"/>
          <p14:tracePt t="30957" x="1365250" y="6330950"/>
          <p14:tracePt t="30974" x="1327150" y="6337300"/>
          <p14:tracePt t="30991" x="1308100" y="6343650"/>
          <p14:tracePt t="31007" x="1295400" y="6343650"/>
          <p14:tracePt t="31024" x="1289050" y="6350000"/>
          <p14:tracePt t="31041" x="1282700" y="6350000"/>
          <p14:tracePt t="31057" x="1276350" y="6350000"/>
          <p14:tracePt t="31333" x="1282700" y="6350000"/>
          <p14:tracePt t="31341" x="1301750" y="6350000"/>
          <p14:tracePt t="31357" x="1346200" y="6350000"/>
          <p14:tracePt t="31374" x="1384300" y="6350000"/>
          <p14:tracePt t="31391" x="1416050" y="6369050"/>
          <p14:tracePt t="31407" x="1441450" y="6375400"/>
          <p14:tracePt t="31424" x="1473200" y="6375400"/>
          <p14:tracePt t="31441" x="1511300" y="6375400"/>
          <p14:tracePt t="31446" x="1536700" y="6375400"/>
          <p14:tracePt t="31457" x="1555750" y="6375400"/>
          <p14:tracePt t="31474" x="1600200" y="6375400"/>
          <p14:tracePt t="31491" x="1638300" y="6375400"/>
          <p14:tracePt t="31494" x="1657350" y="6375400"/>
          <p14:tracePt t="31507" x="1663700" y="6375400"/>
          <p14:tracePt t="31524" x="1695450" y="6375400"/>
          <p14:tracePt t="31541" x="1727200" y="6375400"/>
          <p14:tracePt t="31557" x="1771650" y="6375400"/>
          <p14:tracePt t="31574" x="1809750" y="6375400"/>
          <p14:tracePt t="31591" x="1854200" y="6375400"/>
          <p14:tracePt t="31607" x="1898650" y="6375400"/>
          <p14:tracePt t="31624" x="1924050" y="6375400"/>
          <p14:tracePt t="31641" x="1949450" y="6375400"/>
          <p14:tracePt t="31657" x="1987550" y="6375400"/>
          <p14:tracePt t="31674" x="2012950" y="6375400"/>
          <p14:tracePt t="31691" x="2038350" y="6375400"/>
          <p14:tracePt t="31694" x="2057400" y="6375400"/>
          <p14:tracePt t="31708" x="2089150" y="6375400"/>
          <p14:tracePt t="31725" x="2120900" y="6375400"/>
          <p14:tracePt t="31741" x="2146300" y="6375400"/>
          <p14:tracePt t="31757" x="2171700" y="6375400"/>
          <p14:tracePt t="31774" x="2197100" y="6375400"/>
          <p14:tracePt t="31791" x="2222500" y="6375400"/>
          <p14:tracePt t="31807" x="2247900" y="6375400"/>
          <p14:tracePt t="31824" x="2266950" y="6375400"/>
          <p14:tracePt t="31841" x="2286000" y="6375400"/>
          <p14:tracePt t="31857" x="2305050" y="6375400"/>
          <p14:tracePt t="31874" x="2330450" y="6375400"/>
          <p14:tracePt t="31891" x="2355850" y="6375400"/>
          <p14:tracePt t="31907" x="2387600" y="6375400"/>
          <p14:tracePt t="31909" x="2400300" y="6375400"/>
          <p14:tracePt t="31924" x="2425700" y="6375400"/>
          <p14:tracePt t="31941" x="2463800" y="6375400"/>
          <p14:tracePt t="31957" x="2489200" y="6375400"/>
          <p14:tracePt t="31974" x="2514600" y="6375400"/>
          <p14:tracePt t="31991" x="2546350" y="6375400"/>
          <p14:tracePt t="32007" x="2584450" y="6375400"/>
          <p14:tracePt t="32024" x="2622550" y="6375400"/>
          <p14:tracePt t="32040" x="2654300" y="6375400"/>
          <p14:tracePt t="32057" x="2667000" y="6375400"/>
          <p14:tracePt t="32074" x="2673350" y="6375400"/>
          <p14:tracePt t="32090" x="2686050" y="6375400"/>
          <p14:tracePt t="32124" x="2692400" y="6375400"/>
          <p14:tracePt t="32141" x="2717800" y="6375400"/>
          <p14:tracePt t="32157" x="2755900" y="6375400"/>
          <p14:tracePt t="32174" x="2806700" y="6375400"/>
          <p14:tracePt t="32191" x="2876550" y="6381750"/>
          <p14:tracePt t="32208" x="2927350" y="6381750"/>
          <p14:tracePt t="32224" x="2965450" y="6394450"/>
          <p14:tracePt t="32241" x="2990850" y="6400800"/>
          <p14:tracePt t="32257" x="3022600" y="6407150"/>
          <p14:tracePt t="32277" x="3028950" y="6407150"/>
          <p14:tracePt t="32293" x="3035300" y="6407150"/>
          <p14:tracePt t="32854" x="3048000" y="6407150"/>
          <p14:tracePt t="32870" x="3054350" y="6407150"/>
          <p14:tracePt t="32902" x="3060700" y="6407150"/>
          <p14:tracePt t="34053" x="3067050" y="6407150"/>
          <p14:tracePt t="34061" x="3073400" y="6407150"/>
          <p14:tracePt t="34094" x="3079750" y="6407150"/>
          <p14:tracePt t="34134" x="3086100" y="6407150"/>
          <p14:tracePt t="34613" x="3092450" y="6407150"/>
          <p14:tracePt t="34621" x="3098800" y="6407150"/>
          <p14:tracePt t="34629" x="3105150" y="6407150"/>
          <p14:tracePt t="34640" x="3111500" y="6407150"/>
          <p14:tracePt t="34661" x="3117850" y="6407150"/>
          <p14:tracePt t="34674" x="3124200" y="6407150"/>
          <p14:tracePt t="34690" x="3130550" y="6407150"/>
          <p14:tracePt t="34724" x="3149600" y="6413500"/>
          <p14:tracePt t="34757" x="3168650" y="6413500"/>
          <p14:tracePt t="34791" x="3206750" y="6419850"/>
          <p14:tracePt t="34807" x="3219450" y="6426200"/>
          <p14:tracePt t="34824" x="3244850" y="6426200"/>
          <p14:tracePt t="34840" x="3276600" y="6426200"/>
          <p14:tracePt t="34857" x="3327400" y="6426200"/>
          <p14:tracePt t="34874" x="3371850" y="6426200"/>
          <p14:tracePt t="34890" x="3429000" y="6426200"/>
          <p14:tracePt t="34907" x="3473450" y="6426200"/>
          <p14:tracePt t="34924" x="3536950" y="6426200"/>
          <p14:tracePt t="34940" x="3575050" y="6426200"/>
          <p14:tracePt t="34957" x="3600450" y="6426200"/>
          <p14:tracePt t="34974" x="3625850" y="6426200"/>
          <p14:tracePt t="34990" x="3657600" y="6426200"/>
          <p14:tracePt t="35007" x="3689350" y="6426200"/>
          <p14:tracePt t="35024" x="3714750" y="6426200"/>
          <p14:tracePt t="35040" x="3740150" y="6426200"/>
          <p14:tracePt t="35044" x="3752850" y="6426200"/>
          <p14:tracePt t="35057" x="3771900" y="6426200"/>
          <p14:tracePt t="35074" x="3797300" y="6426200"/>
          <p14:tracePt t="35090" x="3835400" y="6426200"/>
          <p14:tracePt t="35094" x="3854450" y="6426200"/>
          <p14:tracePt t="35107" x="3867150" y="6426200"/>
          <p14:tracePt t="35124" x="3898900" y="6426200"/>
          <p14:tracePt t="35140" x="3924300" y="6426200"/>
          <p14:tracePt t="35157" x="3943350" y="6426200"/>
          <p14:tracePt t="35174" x="3975100" y="6426200"/>
          <p14:tracePt t="35190" x="4006850" y="6426200"/>
          <p14:tracePt t="35207" x="4038600" y="6426200"/>
          <p14:tracePt t="35223" x="4070350" y="6426200"/>
          <p14:tracePt t="35240" x="4102100" y="6426200"/>
          <p14:tracePt t="35257" x="4146550" y="6426200"/>
          <p14:tracePt t="35273" x="4191000" y="6426200"/>
          <p14:tracePt t="35290" x="4248150" y="6426200"/>
          <p14:tracePt t="35307" x="4343400" y="6426200"/>
          <p14:tracePt t="35311" x="4381500" y="6426200"/>
          <p14:tracePt t="35324" x="4438650" y="6426200"/>
          <p14:tracePt t="35340" x="4489450" y="6426200"/>
          <p14:tracePt t="35357" x="4533900" y="6426200"/>
          <p14:tracePt t="35374" x="4565650" y="6426200"/>
          <p14:tracePt t="35391" x="4603750" y="6426200"/>
          <p14:tracePt t="35407" x="4635500" y="6426200"/>
          <p14:tracePt t="35424" x="4673600" y="6426200"/>
          <p14:tracePt t="35440" x="4692650" y="6426200"/>
          <p14:tracePt t="35458" x="4699000" y="6426200"/>
          <p14:tracePt t="35606" x="4692650" y="6426200"/>
          <p14:tracePt t="35614" x="4679950" y="6426200"/>
          <p14:tracePt t="35623" x="4660900" y="6426200"/>
          <p14:tracePt t="35640" x="4648200" y="6426200"/>
          <p14:tracePt t="35657" x="4629150" y="6426200"/>
          <p14:tracePt t="35674" x="4622800" y="6426200"/>
          <p14:tracePt t="35690" x="4597400" y="6426200"/>
          <p14:tracePt t="35707" x="4591050" y="6426200"/>
          <p14:tracePt t="35724" x="4578350" y="6426200"/>
          <p14:tracePt t="35758" x="4572000" y="6419850"/>
          <p14:tracePt t="35766" x="4565650" y="6413500"/>
          <p14:tracePt t="35773" x="4546600" y="6388100"/>
          <p14:tracePt t="35790" x="4527550" y="6362700"/>
          <p14:tracePt t="35807" x="4495800" y="6311900"/>
          <p14:tracePt t="35824" x="4470400" y="6267450"/>
          <p14:tracePt t="35842" x="4457700" y="6216650"/>
          <p14:tracePt t="35857" x="4451350" y="6172200"/>
          <p14:tracePt t="35874" x="4445000" y="6127750"/>
          <p14:tracePt t="35890" x="4445000" y="6083300"/>
          <p14:tracePt t="35907" x="4445000" y="6019800"/>
          <p14:tracePt t="35909" x="4445000" y="5994400"/>
          <p14:tracePt t="35925" x="4476750" y="5924550"/>
          <p14:tracePt t="35940" x="4508500" y="5854700"/>
          <p14:tracePt t="35957" x="4552950" y="5778500"/>
          <p14:tracePt t="35974" x="4597400" y="5715000"/>
          <p14:tracePt t="35990" x="4673600" y="5632450"/>
          <p14:tracePt t="36007" x="4724400" y="5575300"/>
          <p14:tracePt t="36024" x="4787900" y="5518150"/>
          <p14:tracePt t="36040" x="4851400" y="5467350"/>
          <p14:tracePt t="36057" x="4908550" y="5416550"/>
          <p14:tracePt t="36063" x="4940300" y="5384800"/>
          <p14:tracePt t="36073" x="4965700" y="5365750"/>
          <p14:tracePt t="36091" x="5041900" y="5302250"/>
          <p14:tracePt t="36092" x="5073650" y="5276850"/>
          <p14:tracePt t="36107" x="5111750" y="5245100"/>
          <p14:tracePt t="36125" x="5226050" y="5156200"/>
          <p14:tracePt t="36140" x="5340350" y="5080000"/>
          <p14:tracePt t="36157" x="5422900" y="5022850"/>
          <p14:tracePt t="36174" x="5518150" y="4953000"/>
          <p14:tracePt t="36190" x="5600700" y="4902200"/>
          <p14:tracePt t="36207" x="5683250" y="4838700"/>
          <p14:tracePt t="36223" x="5778500" y="4756150"/>
          <p14:tracePt t="36240" x="5899150" y="4660900"/>
          <p14:tracePt t="36256" x="6026150" y="4552950"/>
          <p14:tracePt t="36273" x="6146800" y="4470400"/>
          <p14:tracePt t="36290" x="6261100" y="4381500"/>
          <p14:tracePt t="36307" x="6362700" y="4311650"/>
          <p14:tracePt t="36324" x="6553200" y="4165600"/>
          <p14:tracePt t="36340" x="6680200" y="4070350"/>
          <p14:tracePt t="36357" x="6819900" y="3981450"/>
          <p14:tracePt t="36374" x="6940550" y="3905250"/>
          <p14:tracePt t="36390" x="7067550" y="3816350"/>
          <p14:tracePt t="36407" x="7175500" y="3759200"/>
          <p14:tracePt t="36424" x="7289800" y="3702050"/>
          <p14:tracePt t="36440" x="7435850" y="3632200"/>
          <p14:tracePt t="36457" x="7581900" y="3562350"/>
          <p14:tracePt t="36462" x="7658100" y="3530600"/>
          <p14:tracePt t="36473" x="7734300" y="3498850"/>
          <p14:tracePt t="36490" x="7854950" y="3448050"/>
          <p14:tracePt t="36507" x="7956550" y="3422650"/>
          <p14:tracePt t="36523" x="8039100" y="3390900"/>
          <p14:tracePt t="36540" x="8204200" y="3371850"/>
          <p14:tracePt t="36557" x="8299450" y="3371850"/>
          <p14:tracePt t="36573" x="8369300" y="3371850"/>
          <p14:tracePt t="36590" x="8458200" y="3371850"/>
          <p14:tracePt t="36607" x="8496300" y="3371850"/>
          <p14:tracePt t="36623" x="8502650" y="3371850"/>
          <p14:tracePt t="36653" x="8509000" y="3378200"/>
          <p14:tracePt t="36661" x="8521700" y="3390900"/>
          <p14:tracePt t="36674" x="8528050" y="3397250"/>
          <p14:tracePt t="36690" x="8585200" y="3467100"/>
          <p14:tracePt t="36707" x="8648700" y="3562350"/>
          <p14:tracePt t="36711" x="8693150" y="3613150"/>
          <p14:tracePt t="36723" x="8724900" y="3670300"/>
          <p14:tracePt t="36740" x="8788400" y="3790950"/>
          <p14:tracePt t="36757" x="8813800" y="3860800"/>
          <p14:tracePt t="36773" x="8826500" y="3898900"/>
          <p14:tracePt t="36790" x="8832850" y="3930650"/>
          <p14:tracePt t="36807" x="8832850" y="3956050"/>
          <p14:tracePt t="36826" x="8839200" y="4000500"/>
          <p14:tracePt t="36840" x="8851900" y="4064000"/>
          <p14:tracePt t="36857" x="8864600" y="4127500"/>
          <p14:tracePt t="36874" x="8877300" y="4222750"/>
          <p14:tracePt t="36890" x="8883650" y="4324350"/>
          <p14:tracePt t="36892" x="8883650" y="4375150"/>
          <p14:tracePt t="36907" x="8902700" y="4445000"/>
          <p14:tracePt t="36924" x="8915400" y="4603750"/>
          <p14:tracePt t="36927" x="8940800" y="4705350"/>
          <p14:tracePt t="36940" x="8972550" y="4895850"/>
          <p14:tracePt t="36957" x="8991600" y="5073650"/>
          <p14:tracePt t="36974" x="9017000" y="5245100"/>
          <p14:tracePt t="36990" x="9042400" y="5391150"/>
          <p14:tracePt t="37007" x="9055100" y="5505450"/>
          <p14:tracePt t="37024" x="9061450" y="5594350"/>
          <p14:tracePt t="37040" x="9074150" y="5664200"/>
          <p14:tracePt t="37057" x="9074150" y="5708650"/>
          <p14:tracePt t="37060" x="9074150" y="5734050"/>
          <p14:tracePt t="37074" x="9074150" y="5740400"/>
          <p14:tracePt t="37090" x="9074150" y="5765800"/>
          <p14:tracePt t="37107" x="9074150" y="5784850"/>
          <p14:tracePt t="37108" x="9074150" y="5791200"/>
          <p14:tracePt t="37124" x="9074150" y="5810250"/>
          <p14:tracePt t="37141" x="9074150" y="5842000"/>
          <p14:tracePt t="37157" x="9074150" y="5873750"/>
          <p14:tracePt t="37173" x="9067800" y="5918200"/>
          <p14:tracePt t="37190" x="9067800" y="5969000"/>
          <p14:tracePt t="37207" x="9042400" y="6007100"/>
          <p14:tracePt t="37223" x="9036050" y="6032500"/>
          <p14:tracePt t="37240" x="9029700" y="6051550"/>
          <p14:tracePt t="37257" x="9023350" y="6057900"/>
          <p14:tracePt t="37273" x="9023350" y="6064250"/>
          <p14:tracePt t="37293" x="9017000" y="6064250"/>
          <p14:tracePt t="37307" x="9004300" y="6070600"/>
          <p14:tracePt t="37323" x="8959850" y="6083300"/>
          <p14:tracePt t="37340" x="8858250" y="6102350"/>
          <p14:tracePt t="37357" x="8769350" y="6121400"/>
          <p14:tracePt t="37373" x="8674100" y="6127750"/>
          <p14:tracePt t="37390" x="8591550" y="6153150"/>
          <p14:tracePt t="37407" x="8515350" y="6153150"/>
          <p14:tracePt t="37423" x="8464550" y="6159500"/>
          <p14:tracePt t="37440" x="8401050" y="6159500"/>
          <p14:tracePt t="37458" x="8324850" y="6159500"/>
          <p14:tracePt t="37473" x="8223250" y="6159500"/>
          <p14:tracePt t="37490" x="8089900" y="6159500"/>
          <p14:tracePt t="37507" x="7962900" y="6159500"/>
          <p14:tracePt t="37523" x="7842250" y="6159500"/>
          <p14:tracePt t="37526" x="7804150" y="6159500"/>
          <p14:tracePt t="37540" x="7708900" y="6159500"/>
          <p14:tracePt t="37557" x="7600950" y="6159500"/>
          <p14:tracePt t="37573" x="7486650" y="6159500"/>
          <p14:tracePt t="37590" x="7378700" y="6159500"/>
          <p14:tracePt t="37607" x="7258050" y="6159500"/>
          <p14:tracePt t="37623" x="7175500" y="6159500"/>
          <p14:tracePt t="37640" x="7105650" y="6159500"/>
          <p14:tracePt t="37657" x="7016750" y="6159500"/>
          <p14:tracePt t="37673" x="6927850" y="6159500"/>
          <p14:tracePt t="37690" x="6838950" y="6159500"/>
          <p14:tracePt t="37706" x="6737350" y="6159500"/>
          <p14:tracePt t="37723" x="6635750" y="6159500"/>
          <p14:tracePt t="37725" x="6578600" y="6159500"/>
          <p14:tracePt t="37740" x="6483350" y="6153150"/>
          <p14:tracePt t="37756" x="6343650" y="6140450"/>
          <p14:tracePt t="37773" x="6248400" y="6134100"/>
          <p14:tracePt t="37790" x="6197600" y="6121400"/>
          <p14:tracePt t="37807" x="6172200" y="6121400"/>
          <p14:tracePt t="37838" x="6165850" y="6121400"/>
          <p14:tracePt t="37871" x="6159500" y="6121400"/>
          <p14:tracePt t="37878" x="6153150" y="6121400"/>
          <p14:tracePt t="37890" x="6134100" y="6121400"/>
          <p14:tracePt t="37908" x="6102350" y="6121400"/>
          <p14:tracePt t="37923" x="6089650" y="6121400"/>
          <p14:tracePt t="37940" x="6057900" y="6121400"/>
          <p14:tracePt t="37956" x="6051550" y="6121400"/>
          <p14:tracePt t="37973" x="6045200" y="6115050"/>
          <p14:tracePt t="37990" x="6032500" y="6115050"/>
          <p14:tracePt t="38023" x="6026150" y="6115050"/>
          <p14:tracePt t="41493" x="6026150" y="6108700"/>
          <p14:tracePt t="41517" x="6026150" y="6083300"/>
          <p14:tracePt t="41526" x="6032500" y="6032500"/>
          <p14:tracePt t="41533" x="6038850" y="6000750"/>
          <p14:tracePt t="41541" x="6051550" y="5949950"/>
          <p14:tracePt t="41556" x="6070600" y="5854700"/>
          <p14:tracePt t="41573" x="6108700" y="5740400"/>
          <p14:tracePt t="41590" x="6134100" y="5613400"/>
          <p14:tracePt t="41623" x="6203950" y="5327650"/>
          <p14:tracePt t="41656" x="6286500" y="5003800"/>
          <p14:tracePt t="41690" x="6394450" y="4641850"/>
          <p14:tracePt t="41694" x="6413500" y="4540250"/>
          <p14:tracePt t="41706" x="6419850" y="4457700"/>
          <p14:tracePt t="41723" x="6451600" y="4318000"/>
          <p14:tracePt t="41741" x="6464300" y="4165600"/>
          <p14:tracePt t="41756" x="6483350" y="4076700"/>
          <p14:tracePt t="41773" x="6496050" y="3981450"/>
          <p14:tracePt t="41790" x="6508750" y="3892550"/>
          <p14:tracePt t="41806" x="6527800" y="3803650"/>
          <p14:tracePt t="41823" x="6553200" y="3714750"/>
          <p14:tracePt t="41839" x="6572250" y="3619500"/>
          <p14:tracePt t="41856" x="6584950" y="3543300"/>
          <p14:tracePt t="41873" x="6610350" y="3460750"/>
          <p14:tracePt t="41877" x="6623050" y="3409950"/>
          <p14:tracePt t="41890" x="6642100" y="3365500"/>
          <p14:tracePt t="41906" x="6673850" y="3238500"/>
          <p14:tracePt t="41908" x="6692900" y="3175000"/>
          <p14:tracePt t="41923" x="6711950" y="3105150"/>
          <p14:tracePt t="41940" x="6781800" y="2870200"/>
          <p14:tracePt t="41956" x="6813550" y="2698750"/>
          <p14:tracePt t="41973" x="6832600" y="2565400"/>
          <p14:tracePt t="41992" x="6851650" y="2444750"/>
          <p14:tracePt t="42006" x="6864350" y="2355850"/>
          <p14:tracePt t="42023" x="6864350" y="2317750"/>
          <p14:tracePt t="42039" x="6870700" y="2298700"/>
          <p14:tracePt t="42246" x="6845300" y="2298700"/>
          <p14:tracePt t="42253" x="6788150" y="2298700"/>
          <p14:tracePt t="42262" x="6705600" y="2298700"/>
          <p14:tracePt t="42273" x="6616700" y="2298700"/>
          <p14:tracePt t="42289" x="6464300" y="2336800"/>
          <p14:tracePt t="42306" x="6343650" y="2368550"/>
          <p14:tracePt t="42323" x="6280150" y="2387600"/>
          <p14:tracePt t="42339" x="6223000" y="2400300"/>
          <p14:tracePt t="42342" x="6203950" y="2400300"/>
          <p14:tracePt t="42356" x="6197600" y="2400300"/>
          <p14:tracePt t="42373" x="6197600" y="2406650"/>
          <p14:tracePt t="42456" x="6223000" y="2406650"/>
          <p14:tracePt t="42461" x="6292850" y="2406650"/>
          <p14:tracePt t="42472" x="6356350" y="2406650"/>
          <p14:tracePt t="42489" x="6553200" y="2425700"/>
          <p14:tracePt t="42506" x="6819900" y="2470150"/>
          <p14:tracePt t="42508" x="6927850" y="2482850"/>
          <p14:tracePt t="42523" x="7016750" y="2495550"/>
          <p14:tracePt t="42539" x="7143750" y="2514600"/>
          <p14:tracePt t="42556" x="7239000" y="2527300"/>
          <p14:tracePt t="42573" x="7264400" y="2527300"/>
          <p14:tracePt t="42589" x="7302500" y="2527300"/>
          <p14:tracePt t="42606" x="7385050" y="2533650"/>
          <p14:tracePt t="42623" x="7448550" y="2546350"/>
          <p14:tracePt t="42639" x="7524750" y="2559050"/>
          <p14:tracePt t="42656" x="7550150" y="2559050"/>
          <p14:tracePt t="42694" x="7556500" y="2559050"/>
          <p14:tracePt t="43398" x="7556500" y="2571750"/>
          <p14:tracePt t="43406" x="7556500" y="2609850"/>
          <p14:tracePt t="43415" x="7556500" y="2647950"/>
          <p14:tracePt t="43423" x="7556500" y="2679700"/>
          <p14:tracePt t="43439" x="7575550" y="2743200"/>
          <p14:tracePt t="43456" x="7581900" y="2800350"/>
          <p14:tracePt t="43461" x="7581900" y="2813050"/>
          <p14:tracePt t="43472" x="7581900" y="2819400"/>
          <p14:tracePt t="43506" x="7581900" y="2832100"/>
          <p14:tracePt t="43582" x="7581900" y="2838450"/>
          <p14:tracePt t="43606" x="7562850" y="2838450"/>
          <p14:tracePt t="43614" x="7550150" y="2838450"/>
          <p14:tracePt t="43622" x="7505700" y="2838450"/>
          <p14:tracePt t="43639" x="7410450" y="2844800"/>
          <p14:tracePt t="43656" x="7264400" y="2870200"/>
          <p14:tracePt t="43673" x="7118350" y="2889250"/>
          <p14:tracePt t="43676" x="7035800" y="2895600"/>
          <p14:tracePt t="43689" x="6965950" y="2901950"/>
          <p14:tracePt t="43706" x="6858000" y="2901950"/>
          <p14:tracePt t="43709" x="6794500" y="2901950"/>
          <p14:tracePt t="43722" x="6769100" y="2901950"/>
          <p14:tracePt t="43739" x="6711950" y="2901950"/>
          <p14:tracePt t="43744" x="6673850" y="2901950"/>
          <p14:tracePt t="43756" x="6597650" y="2901950"/>
          <p14:tracePt t="43772" x="6527800" y="2901950"/>
          <p14:tracePt t="43789" x="6419850" y="2901950"/>
          <p14:tracePt t="43806" x="6318250" y="2901950"/>
          <p14:tracePt t="43824" x="6229350" y="2901950"/>
          <p14:tracePt t="43839" x="6153150" y="2901950"/>
          <p14:tracePt t="43858" x="6115050" y="2901950"/>
          <p14:tracePt t="43872" x="6108700" y="2901950"/>
          <p14:tracePt t="44118" x="6115050" y="2901950"/>
          <p14:tracePt t="44126" x="6134100" y="2901950"/>
          <p14:tracePt t="44139" x="6153150" y="2901950"/>
          <p14:tracePt t="44156" x="6210300" y="2901950"/>
          <p14:tracePt t="44172" x="6254750" y="2901950"/>
          <p14:tracePt t="44189" x="6305550" y="2901950"/>
          <p14:tracePt t="44206" x="6375400" y="2901950"/>
          <p14:tracePt t="44223" x="6470650" y="2901950"/>
          <p14:tracePt t="44241" x="6591300" y="2901950"/>
          <p14:tracePt t="44256" x="6711950" y="2901950"/>
          <p14:tracePt t="44272" x="6832600" y="2901950"/>
          <p14:tracePt t="44289" x="6940550" y="2901950"/>
          <p14:tracePt t="44306" x="7035800" y="2901950"/>
          <p14:tracePt t="44322" x="7118350" y="2908300"/>
          <p14:tracePt t="44339" x="7194550" y="2908300"/>
          <p14:tracePt t="44342" x="7226300" y="2908300"/>
          <p14:tracePt t="44356" x="7321550" y="2908300"/>
          <p14:tracePt t="44372" x="7435850" y="2908300"/>
          <p14:tracePt t="44389" x="7556500" y="2908300"/>
          <p14:tracePt t="44406" x="7658100" y="2921000"/>
          <p14:tracePt t="44422" x="7727950" y="2927350"/>
          <p14:tracePt t="44439" x="7778750" y="2933700"/>
          <p14:tracePt t="44456" x="7804150" y="2933700"/>
          <p14:tracePt t="44472" x="7823200" y="2933700"/>
          <p14:tracePt t="44489" x="7854950" y="2940050"/>
          <p14:tracePt t="44506" x="7880350" y="2946400"/>
          <p14:tracePt t="44522" x="7899400" y="2952750"/>
          <p14:tracePt t="44539" x="7918450" y="2952750"/>
          <p14:tracePt t="44556" x="7931150" y="2952750"/>
          <p14:tracePt t="44572" x="7937500" y="2952750"/>
          <p14:tracePt t="44589" x="7943850" y="2952750"/>
          <p14:tracePt t="46733" x="7943850" y="2959100"/>
          <p14:tracePt t="46743" x="7943850" y="2971800"/>
          <p14:tracePt t="46749" x="7931150" y="3009900"/>
          <p14:tracePt t="46758" x="7880350" y="3035300"/>
          <p14:tracePt t="46772" x="7810500" y="3124200"/>
          <p14:tracePt t="46789" x="7721600" y="3219450"/>
          <p14:tracePt t="46806" x="7639050" y="3321050"/>
          <p14:tracePt t="46822" x="7550150" y="3422650"/>
          <p14:tracePt t="46856" x="7378700" y="3575050"/>
          <p14:tracePt t="46889" x="7181850" y="3695700"/>
          <p14:tracePt t="46922" x="6940550" y="3835400"/>
          <p14:tracePt t="46927" x="6877050" y="3860800"/>
          <p14:tracePt t="46939" x="6807200" y="3892550"/>
          <p14:tracePt t="46956" x="6673850" y="3956050"/>
          <p14:tracePt t="46972" x="6496050" y="4019550"/>
          <p14:tracePt t="46989" x="6438900" y="4051300"/>
          <p14:tracePt t="47005" x="6407150" y="4057650"/>
          <p14:tracePt t="47022" x="6375400" y="4070350"/>
          <p14:tracePt t="47039" x="6324600" y="4083050"/>
          <p14:tracePt t="47055" x="6242050" y="4108450"/>
          <p14:tracePt t="47072" x="6172200" y="4114800"/>
          <p14:tracePt t="47089" x="6076950" y="4127500"/>
          <p14:tracePt t="47105" x="6000750" y="4140200"/>
          <p14:tracePt t="47108" x="5969000" y="4146550"/>
          <p14:tracePt t="47122" x="5924550" y="4146550"/>
          <p14:tracePt t="47139" x="5861050" y="4165600"/>
          <p14:tracePt t="47144" x="5829300" y="4165600"/>
          <p14:tracePt t="47155" x="5784850" y="4171950"/>
          <p14:tracePt t="47158" x="5734050" y="4171950"/>
          <p14:tracePt t="47172" x="5626100" y="4171950"/>
          <p14:tracePt t="47189" x="5524500" y="4171950"/>
          <p14:tracePt t="47205" x="5422900" y="4171950"/>
          <p14:tracePt t="47222" x="5308600" y="4171950"/>
          <p14:tracePt t="47238" x="5213350" y="4159250"/>
          <p14:tracePt t="47255" x="5073650" y="4121150"/>
          <p14:tracePt t="47272" x="4959350" y="4089400"/>
          <p14:tracePt t="47289" x="4870450" y="4064000"/>
          <p14:tracePt t="47305" x="4800600" y="4044950"/>
          <p14:tracePt t="47322" x="4737100" y="4025900"/>
          <p14:tracePt t="47324" x="4705350" y="4019550"/>
          <p14:tracePt t="47339" x="4686300" y="4019550"/>
          <p14:tracePt t="47355" x="4641850" y="4000500"/>
          <p14:tracePt t="47358" x="4629150" y="3994150"/>
          <p14:tracePt t="47372" x="4610100" y="3994150"/>
          <p14:tracePt t="47389" x="4597400" y="3994150"/>
          <p14:tracePt t="47405" x="4584700" y="3994150"/>
          <p14:tracePt t="47422" x="4565650" y="3994150"/>
          <p14:tracePt t="47438" x="4552950" y="3994150"/>
          <p14:tracePt t="47535" x="4552950" y="3987800"/>
          <p14:tracePt t="47590" x="4552950" y="3981450"/>
          <p14:tracePt t="47598" x="4591050" y="3981450"/>
          <p14:tracePt t="47605" x="4660900" y="3981450"/>
          <p14:tracePt t="47622" x="4819650" y="3981450"/>
          <p14:tracePt t="47639" x="4978400" y="3981450"/>
          <p14:tracePt t="47655" x="5130800" y="3981450"/>
          <p14:tracePt t="47672" x="5264150" y="3981450"/>
          <p14:tracePt t="47689" x="5378450" y="3981450"/>
          <p14:tracePt t="47705" x="5467350" y="3981450"/>
          <p14:tracePt t="47722" x="5537200" y="3981450"/>
          <p14:tracePt t="47739" x="5575300" y="3981450"/>
          <p14:tracePt t="47741" x="5588000" y="3981450"/>
          <p14:tracePt t="47755" x="5607050" y="3981450"/>
          <p14:tracePt t="47772" x="5619750" y="3981450"/>
          <p14:tracePt t="47791" x="5626100" y="3981450"/>
          <p14:tracePt t="51318" x="5626100" y="4013200"/>
          <p14:tracePt t="51325" x="5607050" y="4051300"/>
          <p14:tracePt t="51338" x="5581650" y="4089400"/>
          <p14:tracePt t="51355" x="5537200" y="4171950"/>
          <p14:tracePt t="51373" x="5505450" y="4229100"/>
          <p14:tracePt t="51388" x="5492750" y="4241800"/>
          <p14:tracePt t="51406" x="5486400" y="4254500"/>
          <p14:tracePt t="51422" x="5473700" y="4260850"/>
          <p14:tracePt t="51455" x="5365750" y="4292600"/>
          <p14:tracePt t="51488" x="5194300" y="4298950"/>
          <p14:tracePt t="51522" x="5041900" y="4298950"/>
          <p14:tracePt t="51524" x="4997450" y="4298950"/>
          <p14:tracePt t="51538" x="4965700" y="4298950"/>
          <p14:tracePt t="51555" x="4851400" y="4298950"/>
          <p14:tracePt t="51572" x="4692650" y="4298950"/>
          <p14:tracePt t="51588" x="4622800" y="4298950"/>
          <p14:tracePt t="51605" x="4597400" y="4298950"/>
          <p14:tracePt t="51622" x="4591050" y="4298950"/>
          <p14:tracePt t="52838" x="4597400" y="4298950"/>
          <p14:tracePt t="52846" x="4616450" y="4298950"/>
          <p14:tracePt t="52855" x="4635500" y="4298950"/>
          <p14:tracePt t="52871" x="4641850" y="4298950"/>
          <p14:tracePt t="52941" x="4654550" y="4298950"/>
          <p14:tracePt t="52949" x="4660900" y="4298950"/>
          <p14:tracePt t="52958" x="4667250" y="4298950"/>
          <p14:tracePt t="52988" x="4724400" y="4305300"/>
          <p14:tracePt t="53021" x="4743450" y="4311650"/>
          <p14:tracePt t="53055" x="4756150" y="4311650"/>
          <p14:tracePt t="53071" x="4762500" y="4311650"/>
          <p14:tracePt t="53093" x="4768850" y="4311650"/>
          <p14:tracePt t="53158" x="4775200" y="4311650"/>
          <p14:tracePt t="53397" x="4800600" y="4311650"/>
          <p14:tracePt t="53407" x="4806950" y="4311650"/>
          <p14:tracePt t="53414" x="4826000" y="4311650"/>
          <p14:tracePt t="53422" x="4832350" y="4318000"/>
          <p14:tracePt t="53438" x="4851400" y="4318000"/>
          <p14:tracePt t="53455" x="4864100" y="4318000"/>
          <p14:tracePt t="53472" x="4870450" y="4318000"/>
          <p14:tracePt t="53526" x="4876800" y="4318000"/>
          <p14:tracePt t="57908" x="0" y="0"/>
        </p14:tracePtLst>
      </p14:laserTrace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コンテンツ プレースホルダー 7">
            <a:extLst>
              <a:ext uri="{FF2B5EF4-FFF2-40B4-BE49-F238E27FC236}">
                <a16:creationId xmlns:a16="http://schemas.microsoft.com/office/drawing/2014/main" id="{A0EA8CF2-9FF5-94C8-B556-1D10A3813C2E}"/>
              </a:ext>
            </a:extLst>
          </p:cNvPr>
          <p:cNvPicPr>
            <a:picLocks noGrp="1" noChangeAspect="1"/>
          </p:cNvPicPr>
          <p:nvPr>
            <p:ph idx="1"/>
          </p:nvPr>
        </p:nvPicPr>
        <p:blipFill>
          <a:blip r:embed="rId2"/>
          <a:stretch>
            <a:fillRect/>
          </a:stretch>
        </p:blipFill>
        <p:spPr>
          <a:xfrm>
            <a:off x="862681" y="445169"/>
            <a:ext cx="10829686" cy="5909489"/>
          </a:xfrm>
          <a:prstGeom prst="rect">
            <a:avLst/>
          </a:prstGeom>
        </p:spPr>
      </p:pic>
      <p:sp>
        <p:nvSpPr>
          <p:cNvPr id="4" name="スライド番号プレースホルダー 3">
            <a:extLst>
              <a:ext uri="{FF2B5EF4-FFF2-40B4-BE49-F238E27FC236}">
                <a16:creationId xmlns:a16="http://schemas.microsoft.com/office/drawing/2014/main" id="{1907CB74-2420-F642-36C3-7FFA6BF6E93D}"/>
              </a:ext>
            </a:extLst>
          </p:cNvPr>
          <p:cNvSpPr>
            <a:spLocks noGrp="1"/>
          </p:cNvSpPr>
          <p:nvPr>
            <p:ph type="sldNum" sz="quarter" idx="4"/>
          </p:nvPr>
        </p:nvSpPr>
        <p:spPr/>
        <p:txBody>
          <a:bodyPr/>
          <a:lstStyle/>
          <a:p>
            <a:pPr algn="r"/>
            <a:fld id="{48F63A3B-78C7-47BE-AE5E-E10140E04643}" type="slidenum">
              <a:rPr lang="en-US" smtClean="0"/>
              <a:pPr algn="r"/>
              <a:t>28</a:t>
            </a:fld>
            <a:endParaRPr lang="en-US" dirty="0"/>
          </a:p>
        </p:txBody>
      </p:sp>
      <p:sp>
        <p:nvSpPr>
          <p:cNvPr id="6" name="テキスト ボックス 5">
            <a:extLst>
              <a:ext uri="{FF2B5EF4-FFF2-40B4-BE49-F238E27FC236}">
                <a16:creationId xmlns:a16="http://schemas.microsoft.com/office/drawing/2014/main" id="{26DE2C00-7D30-9383-9F99-FD608F97BB3E}"/>
              </a:ext>
            </a:extLst>
          </p:cNvPr>
          <p:cNvSpPr txBox="1"/>
          <p:nvPr/>
        </p:nvSpPr>
        <p:spPr>
          <a:xfrm>
            <a:off x="1167063" y="6488668"/>
            <a:ext cx="9567110" cy="369332"/>
          </a:xfrm>
          <a:prstGeom prst="rect">
            <a:avLst/>
          </a:prstGeom>
          <a:solidFill>
            <a:schemeClr val="bg1"/>
          </a:solidFill>
        </p:spPr>
        <p:txBody>
          <a:bodyPr wrap="square">
            <a:spAutoFit/>
          </a:bodyPr>
          <a:lstStyle/>
          <a:p>
            <a:pPr algn="ctr"/>
            <a:r>
              <a:rPr lang="en-US" altLang="ja-JP" dirty="0"/>
              <a:t>Y. Honda, </a:t>
            </a:r>
            <a:r>
              <a:rPr lang="ja-JP" altLang="en-US" dirty="0"/>
              <a:t>”</a:t>
            </a:r>
            <a:r>
              <a:rPr lang="en-US" altLang="ja-JP" dirty="0"/>
              <a:t>FEL Development Status Update</a:t>
            </a:r>
            <a:r>
              <a:rPr lang="ja-JP" altLang="en-US" dirty="0"/>
              <a:t>”</a:t>
            </a:r>
            <a:r>
              <a:rPr lang="en-US" altLang="ja-JP" dirty="0"/>
              <a:t> EUVL and source workshop 2026, 2026.6.8, Berkeley</a:t>
            </a:r>
            <a:endParaRPr lang="ja-JP" altLang="en-US" dirty="0"/>
          </a:p>
        </p:txBody>
      </p:sp>
      <p:sp>
        <p:nvSpPr>
          <p:cNvPr id="10" name="テキスト ボックス 9">
            <a:extLst>
              <a:ext uri="{FF2B5EF4-FFF2-40B4-BE49-F238E27FC236}">
                <a16:creationId xmlns:a16="http://schemas.microsoft.com/office/drawing/2014/main" id="{F634B32A-A090-36D0-AA00-7D073C06FC91}"/>
              </a:ext>
            </a:extLst>
          </p:cNvPr>
          <p:cNvSpPr txBox="1"/>
          <p:nvPr/>
        </p:nvSpPr>
        <p:spPr>
          <a:xfrm>
            <a:off x="300789" y="0"/>
            <a:ext cx="2707105" cy="523220"/>
          </a:xfrm>
          <a:prstGeom prst="rect">
            <a:avLst/>
          </a:prstGeom>
          <a:noFill/>
        </p:spPr>
        <p:txBody>
          <a:bodyPr wrap="square">
            <a:spAutoFit/>
          </a:bodyPr>
          <a:lstStyle/>
          <a:p>
            <a:r>
              <a:rPr kumimoji="1" lang="en-US" altLang="ja-JP" sz="2800" b="1" u="sng" dirty="0">
                <a:latin typeface="Arial" panose="020B0604020202020204" pitchFamily="34" charset="0"/>
                <a:cs typeface="Arial" panose="020B0604020202020204" pitchFamily="34" charset="0"/>
              </a:rPr>
              <a:t>“K program”</a:t>
            </a:r>
            <a:r>
              <a:rPr kumimoji="1" lang="en-US" altLang="ja-JP" sz="2800" dirty="0">
                <a:latin typeface="Arial" panose="020B0604020202020204" pitchFamily="34" charset="0"/>
                <a:cs typeface="Arial" panose="020B0604020202020204" pitchFamily="34" charset="0"/>
              </a:rPr>
              <a:t> </a:t>
            </a:r>
            <a:endParaRPr lang="ja-JP" altLang="en-US" sz="2800" dirty="0"/>
          </a:p>
        </p:txBody>
      </p:sp>
    </p:spTree>
    <p:extLst>
      <p:ext uri="{BB962C8B-B14F-4D97-AF65-F5344CB8AC3E}">
        <p14:creationId xmlns:p14="http://schemas.microsoft.com/office/powerpoint/2010/main" val="16445200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コンテンツ プレースホルダー 5">
            <a:extLst>
              <a:ext uri="{FF2B5EF4-FFF2-40B4-BE49-F238E27FC236}">
                <a16:creationId xmlns:a16="http://schemas.microsoft.com/office/drawing/2014/main" id="{12210BA4-9F9C-50F5-93FA-1C9E2EC18EA9}"/>
              </a:ext>
            </a:extLst>
          </p:cNvPr>
          <p:cNvPicPr>
            <a:picLocks noGrp="1" noChangeAspect="1"/>
          </p:cNvPicPr>
          <p:nvPr>
            <p:ph idx="1"/>
          </p:nvPr>
        </p:nvPicPr>
        <p:blipFill>
          <a:blip r:embed="rId2"/>
          <a:stretch>
            <a:fillRect/>
          </a:stretch>
        </p:blipFill>
        <p:spPr>
          <a:xfrm>
            <a:off x="798160" y="523219"/>
            <a:ext cx="10527917" cy="5820723"/>
          </a:xfrm>
          <a:prstGeom prst="rect">
            <a:avLst/>
          </a:prstGeom>
        </p:spPr>
      </p:pic>
      <p:sp>
        <p:nvSpPr>
          <p:cNvPr id="4" name="スライド番号プレースホルダー 3">
            <a:extLst>
              <a:ext uri="{FF2B5EF4-FFF2-40B4-BE49-F238E27FC236}">
                <a16:creationId xmlns:a16="http://schemas.microsoft.com/office/drawing/2014/main" id="{1A3934B1-FF83-0449-DD5A-3D0819E15E46}"/>
              </a:ext>
            </a:extLst>
          </p:cNvPr>
          <p:cNvSpPr>
            <a:spLocks noGrp="1"/>
          </p:cNvSpPr>
          <p:nvPr>
            <p:ph type="sldNum" sz="quarter" idx="4"/>
          </p:nvPr>
        </p:nvSpPr>
        <p:spPr/>
        <p:txBody>
          <a:bodyPr/>
          <a:lstStyle/>
          <a:p>
            <a:pPr algn="r"/>
            <a:fld id="{48F63A3B-78C7-47BE-AE5E-E10140E04643}" type="slidenum">
              <a:rPr lang="en-US" smtClean="0"/>
              <a:pPr algn="r"/>
              <a:t>29</a:t>
            </a:fld>
            <a:endParaRPr lang="en-US" dirty="0"/>
          </a:p>
        </p:txBody>
      </p:sp>
      <p:sp>
        <p:nvSpPr>
          <p:cNvPr id="7" name="テキスト ボックス 6">
            <a:extLst>
              <a:ext uri="{FF2B5EF4-FFF2-40B4-BE49-F238E27FC236}">
                <a16:creationId xmlns:a16="http://schemas.microsoft.com/office/drawing/2014/main" id="{06B11BF3-F506-F21E-B422-10DA5B8F591E}"/>
              </a:ext>
            </a:extLst>
          </p:cNvPr>
          <p:cNvSpPr txBox="1"/>
          <p:nvPr/>
        </p:nvSpPr>
        <p:spPr>
          <a:xfrm>
            <a:off x="1167063" y="6488668"/>
            <a:ext cx="9567110" cy="369332"/>
          </a:xfrm>
          <a:prstGeom prst="rect">
            <a:avLst/>
          </a:prstGeom>
          <a:solidFill>
            <a:schemeClr val="bg1"/>
          </a:solidFill>
        </p:spPr>
        <p:txBody>
          <a:bodyPr wrap="square">
            <a:spAutoFit/>
          </a:bodyPr>
          <a:lstStyle/>
          <a:p>
            <a:pPr algn="ctr"/>
            <a:r>
              <a:rPr lang="en-US" altLang="ja-JP" dirty="0"/>
              <a:t>Y. Honda, </a:t>
            </a:r>
            <a:r>
              <a:rPr lang="ja-JP" altLang="en-US" dirty="0"/>
              <a:t>”</a:t>
            </a:r>
            <a:r>
              <a:rPr lang="en-US" altLang="ja-JP" dirty="0"/>
              <a:t>FEL Development Status Update</a:t>
            </a:r>
            <a:r>
              <a:rPr lang="ja-JP" altLang="en-US" dirty="0"/>
              <a:t>”</a:t>
            </a:r>
            <a:r>
              <a:rPr lang="en-US" altLang="ja-JP" dirty="0"/>
              <a:t> EUVL and source workshop 2026, 2026.6.8, Berkeley</a:t>
            </a:r>
            <a:endParaRPr lang="ja-JP" altLang="en-US" dirty="0"/>
          </a:p>
        </p:txBody>
      </p:sp>
      <p:sp>
        <p:nvSpPr>
          <p:cNvPr id="8" name="テキスト ボックス 7">
            <a:extLst>
              <a:ext uri="{FF2B5EF4-FFF2-40B4-BE49-F238E27FC236}">
                <a16:creationId xmlns:a16="http://schemas.microsoft.com/office/drawing/2014/main" id="{370AB5B3-44D3-C0F1-DE37-663FE90270AA}"/>
              </a:ext>
            </a:extLst>
          </p:cNvPr>
          <p:cNvSpPr txBox="1"/>
          <p:nvPr/>
        </p:nvSpPr>
        <p:spPr>
          <a:xfrm>
            <a:off x="300789" y="0"/>
            <a:ext cx="2707105" cy="523220"/>
          </a:xfrm>
          <a:prstGeom prst="rect">
            <a:avLst/>
          </a:prstGeom>
          <a:noFill/>
        </p:spPr>
        <p:txBody>
          <a:bodyPr wrap="square">
            <a:spAutoFit/>
          </a:bodyPr>
          <a:lstStyle/>
          <a:p>
            <a:r>
              <a:rPr kumimoji="1" lang="en-US" altLang="ja-JP" sz="2800" b="1" u="sng" dirty="0">
                <a:latin typeface="Arial" panose="020B0604020202020204" pitchFamily="34" charset="0"/>
                <a:cs typeface="Arial" panose="020B0604020202020204" pitchFamily="34" charset="0"/>
              </a:rPr>
              <a:t>“K program”</a:t>
            </a:r>
            <a:r>
              <a:rPr kumimoji="1" lang="en-US" altLang="ja-JP" sz="2800" dirty="0">
                <a:latin typeface="Arial" panose="020B0604020202020204" pitchFamily="34" charset="0"/>
                <a:cs typeface="Arial" panose="020B0604020202020204" pitchFamily="34" charset="0"/>
              </a:rPr>
              <a:t> </a:t>
            </a:r>
            <a:endParaRPr lang="ja-JP" altLang="en-US" sz="2800" dirty="0"/>
          </a:p>
        </p:txBody>
      </p:sp>
    </p:spTree>
    <p:extLst>
      <p:ext uri="{BB962C8B-B14F-4D97-AF65-F5344CB8AC3E}">
        <p14:creationId xmlns:p14="http://schemas.microsoft.com/office/powerpoint/2010/main" val="16544650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a:xfrm>
            <a:off x="479376" y="-31037"/>
            <a:ext cx="11688138" cy="417735"/>
          </a:xfrm>
        </p:spPr>
        <p:txBody>
          <a:bodyPr>
            <a:noAutofit/>
          </a:bodyPr>
          <a:lstStyle/>
          <a:p>
            <a:r>
              <a:rPr lang="en-US" altLang="ja-JP" sz="2000" dirty="0">
                <a:latin typeface="Arial"/>
                <a:cs typeface="Arial"/>
              </a:rPr>
              <a:t>Toward more reliable operation for SRF </a:t>
            </a:r>
            <a:r>
              <a:rPr lang="en-US" altLang="ja-JP" sz="2000" dirty="0" err="1">
                <a:latin typeface="Arial"/>
                <a:cs typeface="Arial"/>
              </a:rPr>
              <a:t>cryomdule</a:t>
            </a:r>
            <a:r>
              <a:rPr lang="en-US" altLang="ja-JP" sz="2000" dirty="0">
                <a:latin typeface="Arial"/>
                <a:cs typeface="Arial"/>
              </a:rPr>
              <a:t> for high current beam on </a:t>
            </a:r>
            <a:r>
              <a:rPr lang="en-US" altLang="ja-JP" sz="2000" dirty="0" err="1">
                <a:latin typeface="Arial"/>
                <a:cs typeface="Arial"/>
              </a:rPr>
              <a:t>cERL</a:t>
            </a:r>
            <a:r>
              <a:rPr lang="en-US" altLang="ja-JP" sz="2000" dirty="0">
                <a:latin typeface="Arial"/>
                <a:cs typeface="Arial"/>
              </a:rPr>
              <a:t> &amp; future EUV-FEL</a:t>
            </a:r>
            <a:endParaRPr lang="ja-JP" altLang="en-US" sz="2000" dirty="0">
              <a:latin typeface="Arial"/>
              <a:ea typeface="+mn-ea"/>
              <a:cs typeface="Arial"/>
            </a:endParaRPr>
          </a:p>
        </p:txBody>
      </p:sp>
      <p:graphicFrame>
        <p:nvGraphicFramePr>
          <p:cNvPr id="5" name="Group 130"/>
          <p:cNvGraphicFramePr>
            <a:graphicFrameLocks noGrp="1"/>
          </p:cNvGraphicFramePr>
          <p:nvPr>
            <p:extLst>
              <p:ext uri="{D42A27DB-BD31-4B8C-83A1-F6EECF244321}">
                <p14:modId xmlns:p14="http://schemas.microsoft.com/office/powerpoint/2010/main" val="2502702225"/>
              </p:ext>
            </p:extLst>
          </p:nvPr>
        </p:nvGraphicFramePr>
        <p:xfrm>
          <a:off x="6257236" y="894549"/>
          <a:ext cx="4007243" cy="1622852"/>
        </p:xfrm>
        <a:graphic>
          <a:graphicData uri="http://schemas.openxmlformats.org/drawingml/2006/table">
            <a:tbl>
              <a:tblPr/>
              <a:tblGrid>
                <a:gridCol w="1343832">
                  <a:extLst>
                    <a:ext uri="{9D8B030D-6E8A-4147-A177-3AD203B41FA5}">
                      <a16:colId xmlns:a16="http://schemas.microsoft.com/office/drawing/2014/main" val="20000"/>
                    </a:ext>
                  </a:extLst>
                </a:gridCol>
                <a:gridCol w="1446080">
                  <a:extLst>
                    <a:ext uri="{9D8B030D-6E8A-4147-A177-3AD203B41FA5}">
                      <a16:colId xmlns:a16="http://schemas.microsoft.com/office/drawing/2014/main" val="20001"/>
                    </a:ext>
                  </a:extLst>
                </a:gridCol>
                <a:gridCol w="1217331">
                  <a:extLst>
                    <a:ext uri="{9D8B030D-6E8A-4147-A177-3AD203B41FA5}">
                      <a16:colId xmlns:a16="http://schemas.microsoft.com/office/drawing/2014/main" val="20002"/>
                    </a:ext>
                  </a:extLst>
                </a:gridCol>
              </a:tblGrid>
              <a:tr h="2438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ja-JP" sz="1200" b="0" i="0" u="none" strike="noStrike" cap="none" normalizeH="0" baseline="0" dirty="0">
                        <a:ln>
                          <a:noFill/>
                        </a:ln>
                        <a:solidFill>
                          <a:schemeClr val="tx1"/>
                        </a:solidFill>
                        <a:effectLst/>
                        <a:latin typeface="Arial" charset="0"/>
                        <a:ea typeface="ＭＳ Ｐゴシック" charset="0"/>
                        <a:cs typeface="ＭＳ Ｐゴシック" charset="0"/>
                      </a:endParaRPr>
                    </a:p>
                  </a:txBody>
                  <a:tcPr marL="84406" marR="84406" marT="42203" marB="42203" horzOverflow="overflow">
                    <a:lnL w="28575" cap="flat" cmpd="sng" algn="ctr">
                      <a:solidFill>
                        <a:scrgbClr r="0" g="0" b="0"/>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rgbClr r="0" g="0" b="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ERL Model 2</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rgbClr r="0" g="0" b="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EUV</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rgbClr r="0" g="0" b="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solidFill>
                  </a:tcPr>
                </a:tc>
                <a:extLst>
                  <a:ext uri="{0D108BD9-81ED-4DB2-BD59-A6C34878D82A}">
                    <a16:rowId xmlns:a16="http://schemas.microsoft.com/office/drawing/2014/main" val="10000"/>
                  </a:ext>
                </a:extLst>
              </a:tr>
              <a:tr h="20670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err="1">
                          <a:ln>
                            <a:noFill/>
                          </a:ln>
                          <a:solidFill>
                            <a:schemeClr val="tx1"/>
                          </a:solidFill>
                          <a:effectLst/>
                          <a:latin typeface="Arial" charset="0"/>
                          <a:ea typeface="ＭＳ Ｐゴシック" charset="0"/>
                          <a:cs typeface="ＭＳ Ｐゴシック" charset="0"/>
                        </a:rPr>
                        <a:t>R</a:t>
                      </a:r>
                      <a:r>
                        <a:rPr kumimoji="1" lang="en-US" altLang="ja-JP" sz="1200" b="0" i="0" u="none" strike="noStrike" cap="none" normalizeH="0" baseline="-25000" dirty="0" err="1">
                          <a:ln>
                            <a:noFill/>
                          </a:ln>
                          <a:solidFill>
                            <a:schemeClr val="tx1"/>
                          </a:solidFill>
                          <a:effectLst/>
                          <a:latin typeface="Arial" charset="0"/>
                          <a:ea typeface="ＭＳ Ｐゴシック" charset="0"/>
                          <a:cs typeface="ＭＳ Ｐゴシック" charset="0"/>
                        </a:rPr>
                        <a:t>sh</a:t>
                      </a: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/Q</a:t>
                      </a:r>
                    </a:p>
                  </a:txBody>
                  <a:tcPr marL="84406" marR="84406" marT="42203" marB="42203" anchor="ctr" horzOverflow="overflow">
                    <a:lnL w="28575" cap="flat" cmpd="sng" algn="ctr">
                      <a:solidFill>
                        <a:scrgbClr r="0" g="0" b="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897 </a:t>
                      </a:r>
                      <a:r>
                        <a:rPr kumimoji="1" lang="en-US" altLang="ja-JP" sz="1200" b="0" i="0" u="none" strike="noStrike" cap="none" normalizeH="0" baseline="0" dirty="0" err="1">
                          <a:ln>
                            <a:noFill/>
                          </a:ln>
                          <a:solidFill>
                            <a:schemeClr val="tx1"/>
                          </a:solidFill>
                          <a:effectLst/>
                          <a:latin typeface="Arial" charset="0"/>
                          <a:ea typeface="ＭＳ Ｐゴシック" charset="0"/>
                          <a:cs typeface="ＭＳ Ｐゴシック" charset="0"/>
                        </a:rPr>
                        <a:t>Ω</a:t>
                      </a:r>
                      <a:endPar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endParaRP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1" i="0" u="none" strike="noStrike" cap="none" normalizeH="0" baseline="0" dirty="0">
                          <a:ln>
                            <a:noFill/>
                          </a:ln>
                          <a:solidFill>
                            <a:srgbClr val="008000"/>
                          </a:solidFill>
                          <a:effectLst/>
                          <a:latin typeface="Arial" charset="0"/>
                          <a:ea typeface="ＭＳ Ｐゴシック" charset="0"/>
                          <a:cs typeface="ＭＳ Ｐゴシック" charset="0"/>
                        </a:rPr>
                        <a:t>~1000 Ω</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solidFill>
                  </a:tcPr>
                </a:tc>
                <a:extLst>
                  <a:ext uri="{0D108BD9-81ED-4DB2-BD59-A6C34878D82A}">
                    <a16:rowId xmlns:a16="http://schemas.microsoft.com/office/drawing/2014/main" val="10001"/>
                  </a:ext>
                </a:extLst>
              </a:tr>
              <a:tr h="3190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E</a:t>
                      </a:r>
                      <a:r>
                        <a:rPr kumimoji="1" lang="en-US" altLang="ja-JP" sz="1200" b="0" i="0" u="none" strike="noStrike" cap="none" normalizeH="0" baseline="-25000" dirty="0">
                          <a:ln>
                            <a:noFill/>
                          </a:ln>
                          <a:solidFill>
                            <a:schemeClr val="tx1"/>
                          </a:solidFill>
                          <a:effectLst/>
                          <a:latin typeface="Arial" charset="0"/>
                          <a:ea typeface="ＭＳ Ｐゴシック" charset="0"/>
                          <a:cs typeface="ＭＳ Ｐゴシック" charset="0"/>
                        </a:rPr>
                        <a:t>p</a:t>
                      </a: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a:t>
                      </a:r>
                      <a:r>
                        <a:rPr kumimoji="1" lang="en-US" altLang="ja-JP" sz="1200" b="0" i="0" u="none" strike="noStrike" cap="none" normalizeH="0" baseline="0" dirty="0" err="1">
                          <a:ln>
                            <a:noFill/>
                          </a:ln>
                          <a:solidFill>
                            <a:schemeClr val="tx1"/>
                          </a:solidFill>
                          <a:effectLst/>
                          <a:latin typeface="Arial" charset="0"/>
                          <a:ea typeface="ＭＳ Ｐゴシック" charset="0"/>
                          <a:cs typeface="ＭＳ Ｐゴシック" charset="0"/>
                        </a:rPr>
                        <a:t>E</a:t>
                      </a:r>
                      <a:r>
                        <a:rPr kumimoji="1" lang="en-US" altLang="ja-JP" sz="1200" b="0" i="0" u="none" strike="noStrike" cap="none" normalizeH="0" baseline="-25000" dirty="0" err="1">
                          <a:ln>
                            <a:noFill/>
                          </a:ln>
                          <a:solidFill>
                            <a:schemeClr val="tx1"/>
                          </a:solidFill>
                          <a:effectLst/>
                          <a:latin typeface="Arial" charset="0"/>
                          <a:ea typeface="ＭＳ Ｐゴシック" charset="0"/>
                          <a:cs typeface="ＭＳ Ｐゴシック" charset="0"/>
                        </a:rPr>
                        <a:t>acc</a:t>
                      </a:r>
                      <a:endParaRPr kumimoji="1" lang="en-US" altLang="ja-JP" sz="1200" b="0" i="0" u="none" strike="noStrike" cap="none" normalizeH="0" baseline="-25000" dirty="0">
                        <a:ln>
                          <a:noFill/>
                        </a:ln>
                        <a:solidFill>
                          <a:schemeClr val="tx1"/>
                        </a:solidFill>
                        <a:effectLst/>
                        <a:latin typeface="Arial" charset="0"/>
                        <a:ea typeface="ＭＳ Ｐゴシック" charset="0"/>
                        <a:cs typeface="ＭＳ Ｐゴシック" charset="0"/>
                      </a:endParaRPr>
                    </a:p>
                  </a:txBody>
                  <a:tcPr marL="84406" marR="84406" marT="42203" marB="42203" anchor="ctr" horzOverflow="overflow">
                    <a:lnL w="28575" cap="flat" cmpd="sng" algn="ctr">
                      <a:solidFill>
                        <a:scrgbClr r="0" g="0" b="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3.0</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1" i="0" u="none" strike="noStrike" cap="none" normalizeH="0" baseline="0" dirty="0">
                          <a:ln>
                            <a:noFill/>
                          </a:ln>
                          <a:solidFill>
                            <a:srgbClr val="FF0000"/>
                          </a:solidFill>
                          <a:effectLst/>
                          <a:latin typeface="Arial" charset="0"/>
                          <a:ea typeface="ＭＳ Ｐゴシック" charset="0"/>
                          <a:cs typeface="ＭＳ Ｐゴシック" charset="0"/>
                        </a:rPr>
                        <a:t>~ 2.0</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solidFill>
                  </a:tcPr>
                </a:tc>
                <a:extLst>
                  <a:ext uri="{0D108BD9-81ED-4DB2-BD59-A6C34878D82A}">
                    <a16:rowId xmlns:a16="http://schemas.microsoft.com/office/drawing/2014/main" val="10002"/>
                  </a:ext>
                </a:extLst>
              </a:tr>
              <a:tr h="3190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Iris diameter</a:t>
                      </a:r>
                    </a:p>
                  </a:txBody>
                  <a:tcPr marL="84406" marR="84406" marT="42203" marB="42203" anchor="ctr" horzOverflow="overflow">
                    <a:lnL w="28575" cap="flat" cmpd="sng" algn="ctr">
                      <a:solidFill>
                        <a:scrgbClr r="0" g="0" b="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80 mm</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70 mm</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solidFill>
                  </a:tcPr>
                </a:tc>
                <a:extLst>
                  <a:ext uri="{0D108BD9-81ED-4DB2-BD59-A6C34878D82A}">
                    <a16:rowId xmlns:a16="http://schemas.microsoft.com/office/drawing/2014/main" val="10003"/>
                  </a:ext>
                </a:extLst>
              </a:tr>
              <a:tr h="3190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err="1">
                          <a:ln>
                            <a:noFill/>
                          </a:ln>
                          <a:solidFill>
                            <a:schemeClr val="tx1"/>
                          </a:solidFill>
                          <a:effectLst/>
                          <a:latin typeface="Arial" charset="0"/>
                          <a:ea typeface="ＭＳ Ｐゴシック" charset="0"/>
                          <a:cs typeface="ＭＳ Ｐゴシック" charset="0"/>
                        </a:rPr>
                        <a:t>H</a:t>
                      </a:r>
                      <a:r>
                        <a:rPr kumimoji="1" lang="en-US" altLang="ja-JP" sz="1200" b="0" i="0" u="none" strike="noStrike" cap="none" normalizeH="0" baseline="-25000" dirty="0" err="1">
                          <a:ln>
                            <a:noFill/>
                          </a:ln>
                          <a:solidFill>
                            <a:schemeClr val="tx1"/>
                          </a:solidFill>
                          <a:effectLst/>
                          <a:latin typeface="Arial" charset="0"/>
                          <a:ea typeface="ＭＳ Ｐゴシック" charset="0"/>
                          <a:cs typeface="ＭＳ Ｐゴシック" charset="0"/>
                        </a:rPr>
                        <a:t>p</a:t>
                      </a: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a:t>
                      </a:r>
                      <a:r>
                        <a:rPr kumimoji="1" lang="en-US" altLang="ja-JP" sz="1200" b="0" i="0" u="none" strike="noStrike" cap="none" normalizeH="0" baseline="0" dirty="0" err="1">
                          <a:ln>
                            <a:noFill/>
                          </a:ln>
                          <a:solidFill>
                            <a:schemeClr val="tx1"/>
                          </a:solidFill>
                          <a:effectLst/>
                          <a:latin typeface="Arial" charset="0"/>
                          <a:ea typeface="ＭＳ Ｐゴシック" charset="0"/>
                          <a:cs typeface="ＭＳ Ｐゴシック" charset="0"/>
                        </a:rPr>
                        <a:t>E</a:t>
                      </a:r>
                      <a:r>
                        <a:rPr kumimoji="1" lang="en-US" altLang="ja-JP" sz="1200" b="0" i="0" u="none" strike="noStrike" cap="none" normalizeH="0" baseline="-25000" dirty="0" err="1">
                          <a:ln>
                            <a:noFill/>
                          </a:ln>
                          <a:solidFill>
                            <a:schemeClr val="tx1"/>
                          </a:solidFill>
                          <a:effectLst/>
                          <a:latin typeface="Arial" charset="0"/>
                          <a:ea typeface="ＭＳ Ｐゴシック" charset="0"/>
                          <a:cs typeface="ＭＳ Ｐゴシック" charset="0"/>
                        </a:rPr>
                        <a:t>acc</a:t>
                      </a:r>
                      <a:endParaRPr kumimoji="1" lang="en-US" altLang="ja-JP" sz="1200" b="0" i="0" u="none" strike="noStrike" cap="none" normalizeH="0" baseline="-25000" dirty="0">
                        <a:ln>
                          <a:noFill/>
                        </a:ln>
                        <a:solidFill>
                          <a:schemeClr val="tx1"/>
                        </a:solidFill>
                        <a:effectLst/>
                        <a:latin typeface="Arial" charset="0"/>
                        <a:ea typeface="ＭＳ Ｐゴシック" charset="0"/>
                        <a:cs typeface="ＭＳ Ｐゴシック" charset="0"/>
                      </a:endParaRPr>
                    </a:p>
                  </a:txBody>
                  <a:tcPr marL="84406" marR="84406" marT="42203" marB="42203" anchor="ctr" horzOverflow="overflow">
                    <a:lnL w="28575" cap="flat" cmpd="sng" algn="ctr">
                      <a:solidFill>
                        <a:scrgbClr r="0" g="0" b="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42.5 </a:t>
                      </a:r>
                      <a:r>
                        <a:rPr kumimoji="1" lang="en-US" altLang="ja-JP" sz="1200" b="0" i="0" u="none" strike="noStrike" cap="none" normalizeH="0" baseline="0" dirty="0" err="1">
                          <a:ln>
                            <a:noFill/>
                          </a:ln>
                          <a:solidFill>
                            <a:schemeClr val="tx1"/>
                          </a:solidFill>
                          <a:effectLst/>
                          <a:latin typeface="Arial" charset="0"/>
                          <a:ea typeface="ＭＳ Ｐゴシック" charset="0"/>
                          <a:cs typeface="ＭＳ Ｐゴシック" charset="0"/>
                        </a:rPr>
                        <a:t>Oe</a:t>
                      </a: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/(MV/m)</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ja-JP" altLang="en-US" sz="1200" b="0" i="0" u="none" strike="noStrike" cap="none" normalizeH="0" baseline="0" dirty="0">
                          <a:ln>
                            <a:noFill/>
                          </a:ln>
                          <a:solidFill>
                            <a:schemeClr val="tx1"/>
                          </a:solidFill>
                          <a:effectLst/>
                          <a:latin typeface="Arial" charset="0"/>
                          <a:ea typeface="ＭＳ Ｐゴシック" charset="0"/>
                          <a:cs typeface="ＭＳ Ｐゴシック" charset="0"/>
                        </a:rPr>
                        <a:t>～</a:t>
                      </a: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42.0 </a:t>
                      </a:r>
                      <a:r>
                        <a:rPr kumimoji="1" lang="en-US" altLang="ja-JP" sz="1200" b="0" i="0" u="none" strike="noStrike" cap="none" normalizeH="0" baseline="0" dirty="0" err="1">
                          <a:ln>
                            <a:noFill/>
                          </a:ln>
                          <a:solidFill>
                            <a:schemeClr val="tx1"/>
                          </a:solidFill>
                          <a:effectLst/>
                          <a:latin typeface="Arial" charset="0"/>
                          <a:ea typeface="ＭＳ Ｐゴシック" charset="0"/>
                          <a:cs typeface="ＭＳ Ｐゴシック" charset="0"/>
                        </a:rPr>
                        <a:t>Oe</a:t>
                      </a:r>
                      <a:r>
                        <a:rPr kumimoji="1" lang="en-US" altLang="ja-JP" sz="1200" b="0" i="0" u="none" strike="noStrike" cap="none" normalizeH="0" baseline="0" dirty="0">
                          <a:ln>
                            <a:noFill/>
                          </a:ln>
                          <a:solidFill>
                            <a:schemeClr val="tx1"/>
                          </a:solidFill>
                          <a:effectLst/>
                          <a:latin typeface="Arial" charset="0"/>
                          <a:ea typeface="ＭＳ Ｐゴシック" charset="0"/>
                          <a:cs typeface="ＭＳ Ｐゴシック" charset="0"/>
                        </a:rPr>
                        <a:t>/(MV/m)</a:t>
                      </a:r>
                    </a:p>
                  </a:txBody>
                  <a:tcPr marL="84406" marR="84406"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solidFill>
                  </a:tcPr>
                </a:tc>
                <a:extLst>
                  <a:ext uri="{0D108BD9-81ED-4DB2-BD59-A6C34878D82A}">
                    <a16:rowId xmlns:a16="http://schemas.microsoft.com/office/drawing/2014/main" val="10004"/>
                  </a:ext>
                </a:extLst>
              </a:tr>
            </a:tbl>
          </a:graphicData>
        </a:graphic>
      </p:graphicFrame>
      <p:sp>
        <p:nvSpPr>
          <p:cNvPr id="18" name="テキスト ボックス 17"/>
          <p:cNvSpPr txBox="1"/>
          <p:nvPr/>
        </p:nvSpPr>
        <p:spPr>
          <a:xfrm>
            <a:off x="229515" y="349392"/>
            <a:ext cx="11721479" cy="369332"/>
          </a:xfrm>
          <a:prstGeom prst="rect">
            <a:avLst/>
          </a:prstGeom>
          <a:solidFill>
            <a:srgbClr val="FFFFCC"/>
          </a:solidFill>
        </p:spPr>
        <p:txBody>
          <a:bodyPr wrap="none" rtlCol="0">
            <a:spAutoFit/>
          </a:bodyPr>
          <a:lstStyle/>
          <a:p>
            <a:r>
              <a:rPr kumimoji="1" lang="en-US" altLang="ja-JP" dirty="0">
                <a:solidFill>
                  <a:srgbClr val="FF0000"/>
                </a:solidFill>
              </a:rPr>
              <a:t>Field emission &amp; crack of HOM damper </a:t>
            </a:r>
            <a:r>
              <a:rPr lang="en-US" altLang="ja-JP" dirty="0"/>
              <a:t>are</a:t>
            </a:r>
            <a:r>
              <a:rPr kumimoji="1" lang="en-US" altLang="ja-JP" dirty="0"/>
              <a:t> main </a:t>
            </a:r>
            <a:r>
              <a:rPr lang="en-US" altLang="ja-JP" dirty="0"/>
              <a:t>issues for reliable operation. </a:t>
            </a:r>
            <a:r>
              <a:rPr lang="en-US" altLang="ja-JP" dirty="0">
                <a:sym typeface="Wingdings" panose="05000000000000000000" pitchFamily="2" charset="2"/>
              </a:rPr>
              <a:t> </a:t>
            </a:r>
            <a:r>
              <a:rPr kumimoji="1" lang="en-US" altLang="ja-JP" dirty="0"/>
              <a:t>How to overcome field emission</a:t>
            </a:r>
            <a:endParaRPr kumimoji="1" lang="ja-JP" altLang="en-US" dirty="0"/>
          </a:p>
        </p:txBody>
      </p:sp>
      <p:grpSp>
        <p:nvGrpSpPr>
          <p:cNvPr id="22" name="グループ化 21">
            <a:extLst>
              <a:ext uri="{FF2B5EF4-FFF2-40B4-BE49-F238E27FC236}">
                <a16:creationId xmlns:a16="http://schemas.microsoft.com/office/drawing/2014/main" id="{91E2DC32-90E5-2990-EDE6-225BDB39CC8A}"/>
              </a:ext>
            </a:extLst>
          </p:cNvPr>
          <p:cNvGrpSpPr/>
          <p:nvPr/>
        </p:nvGrpSpPr>
        <p:grpSpPr>
          <a:xfrm>
            <a:off x="6174535" y="3189981"/>
            <a:ext cx="4566808" cy="3472012"/>
            <a:chOff x="7456324" y="3163102"/>
            <a:chExt cx="4566808" cy="3472012"/>
          </a:xfrm>
        </p:grpSpPr>
        <p:graphicFrame>
          <p:nvGraphicFramePr>
            <p:cNvPr id="24" name="Object 10187"/>
            <p:cNvGraphicFramePr>
              <a:graphicFrameLocks noChangeAspect="1"/>
            </p:cNvGraphicFramePr>
            <p:nvPr/>
          </p:nvGraphicFramePr>
          <p:xfrm>
            <a:off x="10767368" y="3553389"/>
            <a:ext cx="1149350" cy="730250"/>
          </p:xfrm>
          <a:graphic>
            <a:graphicData uri="http://schemas.openxmlformats.org/presentationml/2006/ole">
              <mc:AlternateContent xmlns:mc="http://schemas.openxmlformats.org/markup-compatibility/2006">
                <mc:Choice xmlns:v="urn:schemas-microsoft-com:vml" Requires="v">
                  <p:oleObj name="図" r:id="rId3" imgW="2401455" imgH="1524000" progId="Word.Picture.8">
                    <p:embed/>
                  </p:oleObj>
                </mc:Choice>
                <mc:Fallback>
                  <p:oleObj name="図" r:id="rId3" imgW="2401455" imgH="1524000" progId="Word.Picture.8">
                    <p:embed/>
                    <p:pic>
                      <p:nvPicPr>
                        <p:cNvPr id="24" name="Object 1018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67368" y="3553389"/>
                          <a:ext cx="1149350" cy="730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5" name="図 177" descr="C:\Users\UMEMORI\Desktop\LINAC10_100912\HOMdamper_1.jp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56324" y="3309093"/>
              <a:ext cx="1498131" cy="1444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図 1"/>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923717" y="3507967"/>
              <a:ext cx="1638096" cy="1224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角丸四角形 26"/>
            <p:cNvSpPr/>
            <p:nvPr/>
          </p:nvSpPr>
          <p:spPr>
            <a:xfrm>
              <a:off x="7487060" y="3168531"/>
              <a:ext cx="4536072" cy="3466583"/>
            </a:xfrm>
            <a:prstGeom prst="roundRect">
              <a:avLst>
                <a:gd name="adj" fmla="val 3974"/>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ボックス 27"/>
            <p:cNvSpPr txBox="1"/>
            <p:nvPr/>
          </p:nvSpPr>
          <p:spPr>
            <a:xfrm>
              <a:off x="8760296" y="3164489"/>
              <a:ext cx="2189446" cy="369332"/>
            </a:xfrm>
            <a:prstGeom prst="rect">
              <a:avLst/>
            </a:prstGeom>
            <a:noFill/>
          </p:spPr>
          <p:txBody>
            <a:bodyPr wrap="none" rtlCol="0">
              <a:spAutoFit/>
            </a:bodyPr>
            <a:lstStyle/>
            <a:p>
              <a:r>
                <a:rPr kumimoji="1" lang="en-US" altLang="ja-JP" dirty="0" err="1"/>
                <a:t>cERL</a:t>
              </a:r>
              <a:r>
                <a:rPr kumimoji="1" lang="en-US" altLang="ja-JP" dirty="0"/>
                <a:t> HOM damper</a:t>
              </a:r>
              <a:endParaRPr kumimoji="1" lang="ja-JP" altLang="en-US" dirty="0"/>
            </a:p>
          </p:txBody>
        </p:sp>
        <p:sp>
          <p:nvSpPr>
            <p:cNvPr id="29" name="テキスト ボックス 28"/>
            <p:cNvSpPr txBox="1"/>
            <p:nvPr/>
          </p:nvSpPr>
          <p:spPr>
            <a:xfrm>
              <a:off x="10877535" y="3163102"/>
              <a:ext cx="1110714" cy="461665"/>
            </a:xfrm>
            <a:prstGeom prst="rect">
              <a:avLst/>
            </a:prstGeom>
            <a:noFill/>
          </p:spPr>
          <p:txBody>
            <a:bodyPr wrap="square" rtlCol="0">
              <a:spAutoFit/>
            </a:bodyPr>
            <a:lstStyle/>
            <a:p>
              <a:r>
                <a:rPr lang="en-US" altLang="ja-JP" sz="1200" dirty="0"/>
                <a:t>Ferrite with HIP bonding</a:t>
              </a:r>
              <a:endParaRPr lang="ja-JP" altLang="en-US" sz="1200" dirty="0"/>
            </a:p>
          </p:txBody>
        </p:sp>
        <p:pic>
          <p:nvPicPr>
            <p:cNvPr id="49" name="図 48"/>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05569" y="5143354"/>
              <a:ext cx="1218149" cy="1173181"/>
            </a:xfrm>
            <a:prstGeom prst="rect">
              <a:avLst/>
            </a:prstGeom>
            <a:noFill/>
            <a:ln>
              <a:noFill/>
            </a:ln>
          </p:spPr>
        </p:pic>
        <p:sp>
          <p:nvSpPr>
            <p:cNvPr id="50" name="テキスト ボックス 49"/>
            <p:cNvSpPr txBox="1"/>
            <p:nvPr/>
          </p:nvSpPr>
          <p:spPr>
            <a:xfrm>
              <a:off x="7723440" y="4778998"/>
              <a:ext cx="1074908" cy="338554"/>
            </a:xfrm>
            <a:prstGeom prst="rect">
              <a:avLst/>
            </a:prstGeom>
            <a:noFill/>
          </p:spPr>
          <p:txBody>
            <a:bodyPr wrap="square" rtlCol="0">
              <a:spAutoFit/>
            </a:bodyPr>
            <a:lstStyle/>
            <a:p>
              <a:r>
                <a:rPr lang="en-US" altLang="ja-JP" sz="800" u="sng" dirty="0"/>
                <a:t>T</a:t>
              </a:r>
              <a:r>
                <a:rPr lang="en-US" altLang="ja-JP" sz="800" u="sng" dirty="0">
                  <a:cs typeface="Arial" panose="020B0604020202020204" pitchFamily="34" charset="0"/>
                </a:rPr>
                <a:t>. Ota, et. al. SRF workshop 2019</a:t>
              </a:r>
              <a:endParaRPr lang="ja-JP" altLang="en-US" sz="800" u="sng" dirty="0">
                <a:cs typeface="Arial" panose="020B0604020202020204" pitchFamily="34" charset="0"/>
              </a:endParaRPr>
            </a:p>
          </p:txBody>
        </p:sp>
        <p:sp>
          <p:nvSpPr>
            <p:cNvPr id="51" name="正方形/長方形 50"/>
            <p:cNvSpPr/>
            <p:nvPr/>
          </p:nvSpPr>
          <p:spPr>
            <a:xfrm>
              <a:off x="7637731" y="6282439"/>
              <a:ext cx="1437759" cy="307777"/>
            </a:xfrm>
            <a:prstGeom prst="rect">
              <a:avLst/>
            </a:prstGeom>
          </p:spPr>
          <p:txBody>
            <a:bodyPr wrap="square">
              <a:spAutoFit/>
            </a:bodyPr>
            <a:lstStyle/>
            <a:p>
              <a:r>
                <a:rPr lang="en-US" altLang="ja-JP" sz="1400" b="1" u="sng" dirty="0" err="1">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AlN</a:t>
              </a:r>
              <a:r>
                <a:rPr lang="en-US" altLang="ja-JP" sz="1400" b="1" u="sng"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 cylinder</a:t>
              </a:r>
              <a:endParaRPr lang="ja-JP" altLang="en-US" sz="1400" dirty="0"/>
            </a:p>
          </p:txBody>
        </p:sp>
        <p:sp>
          <p:nvSpPr>
            <p:cNvPr id="52" name="下矢印 51"/>
            <p:cNvSpPr/>
            <p:nvPr/>
          </p:nvSpPr>
          <p:spPr>
            <a:xfrm>
              <a:off x="9438969" y="4759541"/>
              <a:ext cx="505374" cy="21629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5" name="テキスト ボックス 64"/>
            <p:cNvSpPr txBox="1"/>
            <p:nvPr/>
          </p:nvSpPr>
          <p:spPr>
            <a:xfrm>
              <a:off x="10630398" y="4265394"/>
              <a:ext cx="1361571" cy="523220"/>
            </a:xfrm>
            <a:prstGeom prst="rect">
              <a:avLst/>
            </a:prstGeom>
            <a:noFill/>
          </p:spPr>
          <p:txBody>
            <a:bodyPr wrap="square" rtlCol="0">
              <a:spAutoFit/>
            </a:bodyPr>
            <a:lstStyle/>
            <a:p>
              <a:r>
                <a:rPr lang="en-US" altLang="ja-JP" sz="1400" dirty="0">
                  <a:solidFill>
                    <a:srgbClr val="FF00FF"/>
                  </a:solidFill>
                </a:rPr>
                <a:t>Fragile under thermal </a:t>
              </a:r>
              <a:r>
                <a:rPr lang="en-US" altLang="ja-JP" sz="1400" dirty="0" err="1">
                  <a:solidFill>
                    <a:srgbClr val="FF00FF"/>
                  </a:solidFill>
                </a:rPr>
                <a:t>cyle</a:t>
              </a:r>
              <a:r>
                <a:rPr lang="en-US" altLang="ja-JP" sz="1400" dirty="0">
                  <a:solidFill>
                    <a:srgbClr val="FF00FF"/>
                  </a:solidFill>
                </a:rPr>
                <a:t> </a:t>
              </a:r>
              <a:endParaRPr lang="ja-JP" altLang="en-US" sz="1400" dirty="0">
                <a:solidFill>
                  <a:srgbClr val="FF00FF"/>
                </a:solidFill>
              </a:endParaRPr>
            </a:p>
          </p:txBody>
        </p:sp>
        <p:pic>
          <p:nvPicPr>
            <p:cNvPr id="34" name="Picture 4" descr="C:\sawamura\論文\原子力学会\原子力学会2016春\写真\CWG-2.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654941" y="5365891"/>
              <a:ext cx="1006264" cy="881822"/>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2" descr="C:\Users\sawamura\Desktop\CW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138465" y="5319268"/>
              <a:ext cx="1294328" cy="946867"/>
            </a:xfrm>
            <a:prstGeom prst="rect">
              <a:avLst/>
            </a:prstGeom>
            <a:noFill/>
            <a:extLst>
              <a:ext uri="{909E8E84-426E-40DD-AFC4-6F175D3DCCD1}">
                <a14:hiddenFill xmlns:a14="http://schemas.microsoft.com/office/drawing/2010/main">
                  <a:solidFill>
                    <a:srgbClr val="FFFFFF"/>
                  </a:solidFill>
                </a14:hiddenFill>
              </a:ext>
            </a:extLst>
          </p:spPr>
        </p:pic>
        <p:sp>
          <p:nvSpPr>
            <p:cNvPr id="3" name="正方形/長方形 2"/>
            <p:cNvSpPr/>
            <p:nvPr/>
          </p:nvSpPr>
          <p:spPr>
            <a:xfrm>
              <a:off x="9286980" y="6191431"/>
              <a:ext cx="2351926" cy="369332"/>
            </a:xfrm>
            <a:prstGeom prst="rect">
              <a:avLst/>
            </a:prstGeom>
          </p:spPr>
          <p:txBody>
            <a:bodyPr wrap="none">
              <a:spAutoFit/>
            </a:bodyPr>
            <a:lstStyle/>
            <a:p>
              <a:r>
                <a:rPr lang="en-US" altLang="ja-JP" dirty="0">
                  <a:solidFill>
                    <a:srgbClr val="FF0000"/>
                  </a:solidFill>
                </a:rPr>
                <a:t>C-shaped waveguide</a:t>
              </a:r>
              <a:endParaRPr lang="ja-JP" altLang="en-US" dirty="0">
                <a:solidFill>
                  <a:srgbClr val="FF0000"/>
                </a:solidFill>
              </a:endParaRPr>
            </a:p>
          </p:txBody>
        </p:sp>
        <p:sp>
          <p:nvSpPr>
            <p:cNvPr id="4" name="角丸四角形 3"/>
            <p:cNvSpPr/>
            <p:nvPr/>
          </p:nvSpPr>
          <p:spPr>
            <a:xfrm>
              <a:off x="9009839" y="4878531"/>
              <a:ext cx="2925320" cy="1707134"/>
            </a:xfrm>
            <a:prstGeom prst="roundRect">
              <a:avLst>
                <a:gd name="adj" fmla="val 5574"/>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7" name="テキスト ボックス 4"/>
            <p:cNvSpPr txBox="1">
              <a:spLocks noChangeArrowheads="1"/>
            </p:cNvSpPr>
            <p:nvPr/>
          </p:nvSpPr>
          <p:spPr bwMode="auto">
            <a:xfrm>
              <a:off x="8988187" y="4905435"/>
              <a:ext cx="303494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None/>
              </a:pPr>
              <a:r>
                <a:rPr lang="en-US" altLang="ja-JP" sz="900" b="1" u="sng" dirty="0" err="1">
                  <a:latin typeface="Arial" panose="020B0604020202020204" pitchFamily="34" charset="0"/>
                  <a:cs typeface="Arial" panose="020B0604020202020204" pitchFamily="34" charset="0"/>
                </a:rPr>
                <a:t>M.Sawamura</a:t>
              </a:r>
              <a:r>
                <a:rPr lang="en-US" altLang="ja-JP" sz="900" b="1" u="sng" dirty="0">
                  <a:latin typeface="Arial" panose="020B0604020202020204" pitchFamily="34" charset="0"/>
                  <a:cs typeface="Arial" panose="020B0604020202020204" pitchFamily="34" charset="0"/>
                </a:rPr>
                <a:t>, “</a:t>
              </a:r>
              <a:r>
                <a:rPr lang="en-US" altLang="ja-JP" sz="900" b="1" u="sng" dirty="0"/>
                <a:t>Development of HOM coupler</a:t>
              </a:r>
              <a:br>
                <a:rPr lang="en-US" altLang="ja-JP" sz="900" b="1" u="sng" dirty="0"/>
              </a:br>
              <a:r>
                <a:rPr lang="en-US" altLang="ja-JP" sz="900" b="1" u="sng" dirty="0"/>
                <a:t>with C-shaped </a:t>
              </a:r>
              <a:r>
                <a:rPr lang="en-US" altLang="ja-JP" sz="900" b="1" u="sng" dirty="0" err="1"/>
                <a:t>waveguidefor</a:t>
              </a:r>
              <a:r>
                <a:rPr lang="en-US" altLang="ja-JP" sz="900" b="1" u="sng" dirty="0"/>
                <a:t> ERL operation</a:t>
              </a:r>
              <a:r>
                <a:rPr lang="en-US" altLang="ja-JP" sz="900" b="1" u="sng" dirty="0">
                  <a:latin typeface="Arial" panose="020B0604020202020204" pitchFamily="34" charset="0"/>
                  <a:cs typeface="Arial" panose="020B0604020202020204" pitchFamily="34" charset="0"/>
                </a:rPr>
                <a:t>” ERL2019</a:t>
              </a:r>
            </a:p>
          </p:txBody>
        </p:sp>
        <p:sp>
          <p:nvSpPr>
            <p:cNvPr id="38" name="角丸四角形 37"/>
            <p:cNvSpPr/>
            <p:nvPr/>
          </p:nvSpPr>
          <p:spPr>
            <a:xfrm>
              <a:off x="7614037" y="4778999"/>
              <a:ext cx="1302281" cy="1781765"/>
            </a:xfrm>
            <a:prstGeom prst="roundRect">
              <a:avLst>
                <a:gd name="adj" fmla="val 5574"/>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20" name="グループ化 19">
            <a:extLst>
              <a:ext uri="{FF2B5EF4-FFF2-40B4-BE49-F238E27FC236}">
                <a16:creationId xmlns:a16="http://schemas.microsoft.com/office/drawing/2014/main" id="{1DB5656C-4844-D797-E599-BAEBDAAB0C46}"/>
              </a:ext>
            </a:extLst>
          </p:cNvPr>
          <p:cNvGrpSpPr/>
          <p:nvPr/>
        </p:nvGrpSpPr>
        <p:grpSpPr>
          <a:xfrm>
            <a:off x="1678630" y="3191369"/>
            <a:ext cx="4485989" cy="3551216"/>
            <a:chOff x="2960419" y="3164490"/>
            <a:chExt cx="4485989" cy="3551216"/>
          </a:xfrm>
        </p:grpSpPr>
        <p:sp>
          <p:nvSpPr>
            <p:cNvPr id="56" name="テキスト ボックス 55"/>
            <p:cNvSpPr txBox="1"/>
            <p:nvPr/>
          </p:nvSpPr>
          <p:spPr>
            <a:xfrm>
              <a:off x="2960420" y="3204630"/>
              <a:ext cx="1959089" cy="646331"/>
            </a:xfrm>
            <a:prstGeom prst="rect">
              <a:avLst/>
            </a:prstGeom>
            <a:noFill/>
          </p:spPr>
          <p:txBody>
            <a:bodyPr wrap="square" rtlCol="0">
              <a:spAutoFit/>
            </a:bodyPr>
            <a:lstStyle/>
            <a:p>
              <a:r>
                <a:rPr kumimoji="1" lang="en-US" altLang="ja-JP" dirty="0"/>
                <a:t>R&amp;D for Clean assembly work</a:t>
              </a:r>
              <a:endParaRPr kumimoji="1" lang="ja-JP" altLang="en-US" dirty="0"/>
            </a:p>
          </p:txBody>
        </p:sp>
        <p:pic>
          <p:nvPicPr>
            <p:cNvPr id="57" name="図 5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5400000">
              <a:off x="2859462" y="4159687"/>
              <a:ext cx="2148685" cy="1611513"/>
            </a:xfrm>
            <a:prstGeom prst="rect">
              <a:avLst/>
            </a:prstGeom>
          </p:spPr>
        </p:pic>
        <p:pic>
          <p:nvPicPr>
            <p:cNvPr id="58" name="図 57"/>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314083" y="4499984"/>
              <a:ext cx="1423317" cy="1550148"/>
            </a:xfrm>
            <a:prstGeom prst="rect">
              <a:avLst/>
            </a:prstGeom>
          </p:spPr>
        </p:pic>
        <p:pic>
          <p:nvPicPr>
            <p:cNvPr id="59" name="図 5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833473" y="3196037"/>
              <a:ext cx="2547174" cy="1528304"/>
            </a:xfrm>
            <a:prstGeom prst="rect">
              <a:avLst/>
            </a:prstGeom>
          </p:spPr>
        </p:pic>
        <p:sp>
          <p:nvSpPr>
            <p:cNvPr id="60" name="正方形/長方形 59"/>
            <p:cNvSpPr/>
            <p:nvPr/>
          </p:nvSpPr>
          <p:spPr>
            <a:xfrm>
              <a:off x="5455120" y="3209269"/>
              <a:ext cx="1541432" cy="830997"/>
            </a:xfrm>
            <a:prstGeom prst="rect">
              <a:avLst/>
            </a:prstGeom>
          </p:spPr>
          <p:txBody>
            <a:bodyPr wrap="square">
              <a:spAutoFit/>
            </a:bodyPr>
            <a:lstStyle/>
            <a:p>
              <a:r>
                <a:rPr lang="en-US" altLang="ja-JP" sz="1200" dirty="0"/>
                <a:t>Open clean bench</a:t>
              </a:r>
            </a:p>
            <a:p>
              <a:r>
                <a:rPr lang="en-US" altLang="ja-JP" sz="1200" dirty="0"/>
                <a:t>KOACH (ISO class 1) for local clean bench</a:t>
              </a:r>
              <a:endParaRPr lang="ja-JP" altLang="en-US" sz="1200" dirty="0"/>
            </a:p>
          </p:txBody>
        </p:sp>
        <p:sp>
          <p:nvSpPr>
            <p:cNvPr id="61" name="テキスト ボックス 60"/>
            <p:cNvSpPr txBox="1"/>
            <p:nvPr/>
          </p:nvSpPr>
          <p:spPr>
            <a:xfrm>
              <a:off x="3000356" y="6087553"/>
              <a:ext cx="4420231" cy="461665"/>
            </a:xfrm>
            <a:prstGeom prst="rect">
              <a:avLst/>
            </a:prstGeom>
            <a:noFill/>
          </p:spPr>
          <p:txBody>
            <a:bodyPr wrap="square" rtlCol="0">
              <a:spAutoFit/>
            </a:bodyPr>
            <a:lstStyle/>
            <a:p>
              <a:r>
                <a:rPr lang="en-US" altLang="ja-JP" sz="1200" dirty="0"/>
                <a:t>Slow pumping/venting system with vacuum particle sensor.</a:t>
              </a:r>
            </a:p>
            <a:p>
              <a:r>
                <a:rPr lang="en-US" altLang="ja-JP" sz="1200" dirty="0"/>
                <a:t>Both were already applied for STF </a:t>
              </a:r>
              <a:r>
                <a:rPr lang="en-US" altLang="ja-JP" sz="1200" dirty="0" err="1"/>
                <a:t>cryomodule</a:t>
              </a:r>
              <a:r>
                <a:rPr lang="en-US" altLang="ja-JP" sz="1200" dirty="0"/>
                <a:t> assembly work.</a:t>
              </a:r>
              <a:endParaRPr lang="ja-JP" altLang="en-US" sz="1200" dirty="0"/>
            </a:p>
          </p:txBody>
        </p:sp>
        <p:cxnSp>
          <p:nvCxnSpPr>
            <p:cNvPr id="63" name="直線矢印コネクタ 62"/>
            <p:cNvCxnSpPr/>
            <p:nvPr/>
          </p:nvCxnSpPr>
          <p:spPr>
            <a:xfrm flipH="1" flipV="1">
              <a:off x="4126670" y="4349801"/>
              <a:ext cx="1980390" cy="920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角丸四角形 54">
              <a:extLst>
                <a:ext uri="{FF2B5EF4-FFF2-40B4-BE49-F238E27FC236}">
                  <a16:creationId xmlns:a16="http://schemas.microsoft.com/office/drawing/2014/main" id="{A26DBBBC-14D6-3F0E-AFA2-D5B8BAAB1908}"/>
                </a:ext>
              </a:extLst>
            </p:cNvPr>
            <p:cNvSpPr/>
            <p:nvPr/>
          </p:nvSpPr>
          <p:spPr>
            <a:xfrm>
              <a:off x="2960419" y="3164490"/>
              <a:ext cx="4485989" cy="3544591"/>
            </a:xfrm>
            <a:prstGeom prst="roundRect">
              <a:avLst>
                <a:gd name="adj" fmla="val 3974"/>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ボックス 6">
              <a:extLst>
                <a:ext uri="{FF2B5EF4-FFF2-40B4-BE49-F238E27FC236}">
                  <a16:creationId xmlns:a16="http://schemas.microsoft.com/office/drawing/2014/main" id="{9B0F752A-9D0E-7577-9BD9-3F66907F0D33}"/>
                </a:ext>
              </a:extLst>
            </p:cNvPr>
            <p:cNvSpPr txBox="1"/>
            <p:nvPr/>
          </p:nvSpPr>
          <p:spPr>
            <a:xfrm>
              <a:off x="3886082" y="6500262"/>
              <a:ext cx="2497949" cy="215444"/>
            </a:xfrm>
            <a:prstGeom prst="rect">
              <a:avLst/>
            </a:prstGeom>
            <a:noFill/>
          </p:spPr>
          <p:txBody>
            <a:bodyPr wrap="square" rtlCol="0">
              <a:spAutoFit/>
            </a:bodyPr>
            <a:lstStyle/>
            <a:p>
              <a:r>
                <a:rPr lang="en-US" altLang="ja-JP" sz="800" u="sng" dirty="0"/>
                <a:t>H</a:t>
              </a:r>
              <a:r>
                <a:rPr lang="en-US" altLang="ja-JP" sz="800" u="sng" dirty="0">
                  <a:cs typeface="Arial" panose="020B0604020202020204" pitchFamily="34" charset="0"/>
                </a:rPr>
                <a:t>. Sakai, et. al. SRF workshop 2019</a:t>
              </a:r>
              <a:endParaRPr lang="ja-JP" altLang="en-US" sz="800" u="sng" dirty="0">
                <a:cs typeface="Arial" panose="020B0604020202020204" pitchFamily="34" charset="0"/>
              </a:endParaRPr>
            </a:p>
          </p:txBody>
        </p:sp>
      </p:grpSp>
      <p:grpSp>
        <p:nvGrpSpPr>
          <p:cNvPr id="36" name="グループ化 35">
            <a:extLst>
              <a:ext uri="{FF2B5EF4-FFF2-40B4-BE49-F238E27FC236}">
                <a16:creationId xmlns:a16="http://schemas.microsoft.com/office/drawing/2014/main" id="{72615AD8-C79C-D270-D2F7-352C49A775FA}"/>
              </a:ext>
            </a:extLst>
          </p:cNvPr>
          <p:cNvGrpSpPr/>
          <p:nvPr/>
        </p:nvGrpSpPr>
        <p:grpSpPr>
          <a:xfrm>
            <a:off x="1678630" y="764704"/>
            <a:ext cx="10386370" cy="2211377"/>
            <a:chOff x="1678630" y="764704"/>
            <a:chExt cx="10386370" cy="2211377"/>
          </a:xfrm>
        </p:grpSpPr>
        <p:grpSp>
          <p:nvGrpSpPr>
            <p:cNvPr id="32" name="グループ化 31">
              <a:extLst>
                <a:ext uri="{FF2B5EF4-FFF2-40B4-BE49-F238E27FC236}">
                  <a16:creationId xmlns:a16="http://schemas.microsoft.com/office/drawing/2014/main" id="{D11B6B3B-F6E5-1C5C-F985-36A36580A64D}"/>
                </a:ext>
              </a:extLst>
            </p:cNvPr>
            <p:cNvGrpSpPr/>
            <p:nvPr/>
          </p:nvGrpSpPr>
          <p:grpSpPr>
            <a:xfrm>
              <a:off x="1678630" y="764704"/>
              <a:ext cx="10386370" cy="2211377"/>
              <a:chOff x="1678630" y="764704"/>
              <a:chExt cx="10386370" cy="2211377"/>
            </a:xfrm>
          </p:grpSpPr>
          <p:sp>
            <p:nvSpPr>
              <p:cNvPr id="6" name="Text Box 96"/>
              <p:cNvSpPr txBox="1">
                <a:spLocks noChangeArrowheads="1"/>
              </p:cNvSpPr>
              <p:nvPr/>
            </p:nvSpPr>
            <p:spPr bwMode="auto">
              <a:xfrm>
                <a:off x="2038508" y="1787711"/>
                <a:ext cx="3852665" cy="523220"/>
              </a:xfrm>
              <a:prstGeom prst="rect">
                <a:avLst/>
              </a:prstGeom>
              <a:solidFill>
                <a:srgbClr val="FFFF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kumimoji="1">
                    <a:solidFill>
                      <a:schemeClr val="tx1"/>
                    </a:solidFill>
                    <a:latin typeface="Arial" charset="0"/>
                    <a:ea typeface="ＭＳ Ｐゴシック" charset="0"/>
                    <a:cs typeface="ＭＳ Ｐゴシック" charset="0"/>
                  </a:defRPr>
                </a:lvl1pPr>
                <a:lvl2pPr marL="742950" indent="-285750">
                  <a:defRPr kumimoji="1">
                    <a:solidFill>
                      <a:schemeClr val="tx1"/>
                    </a:solidFill>
                    <a:latin typeface="Arial" charset="0"/>
                    <a:ea typeface="ＭＳ Ｐゴシック" charset="0"/>
                  </a:defRPr>
                </a:lvl2pPr>
                <a:lvl3pPr marL="1143000" indent="-228600">
                  <a:defRPr kumimoji="1">
                    <a:solidFill>
                      <a:schemeClr val="tx1"/>
                    </a:solidFill>
                    <a:latin typeface="Arial" charset="0"/>
                    <a:ea typeface="ＭＳ Ｐゴシック" charset="0"/>
                  </a:defRPr>
                </a:lvl3pPr>
                <a:lvl4pPr marL="1600200" indent="-228600">
                  <a:defRPr kumimoji="1">
                    <a:solidFill>
                      <a:schemeClr val="tx1"/>
                    </a:solidFill>
                    <a:latin typeface="Arial" charset="0"/>
                    <a:ea typeface="ＭＳ Ｐゴシック" charset="0"/>
                  </a:defRPr>
                </a:lvl4pPr>
                <a:lvl5pPr marL="2057400" indent="-228600">
                  <a:defRPr kumimoji="1">
                    <a:solidFill>
                      <a:schemeClr val="tx1"/>
                    </a:solidFill>
                    <a:latin typeface="Arial" charset="0"/>
                    <a:ea typeface="ＭＳ Ｐゴシック" charset="0"/>
                  </a:defRPr>
                </a:lvl5pPr>
                <a:lvl6pPr marL="2514600" indent="-228600" eaLnBrk="0" fontAlgn="base" hangingPunct="0">
                  <a:spcBef>
                    <a:spcPct val="0"/>
                  </a:spcBef>
                  <a:spcAft>
                    <a:spcPct val="0"/>
                  </a:spcAft>
                  <a:defRPr kumimoji="1">
                    <a:solidFill>
                      <a:schemeClr val="tx1"/>
                    </a:solidFill>
                    <a:latin typeface="Arial" charset="0"/>
                    <a:ea typeface="ＭＳ Ｐゴシック" charset="0"/>
                  </a:defRPr>
                </a:lvl6pPr>
                <a:lvl7pPr marL="2971800" indent="-228600" eaLnBrk="0" fontAlgn="base" hangingPunct="0">
                  <a:spcBef>
                    <a:spcPct val="0"/>
                  </a:spcBef>
                  <a:spcAft>
                    <a:spcPct val="0"/>
                  </a:spcAft>
                  <a:defRPr kumimoji="1">
                    <a:solidFill>
                      <a:schemeClr val="tx1"/>
                    </a:solidFill>
                    <a:latin typeface="Arial" charset="0"/>
                    <a:ea typeface="ＭＳ Ｐゴシック" charset="0"/>
                  </a:defRPr>
                </a:lvl7pPr>
                <a:lvl8pPr marL="3429000" indent="-228600" eaLnBrk="0" fontAlgn="base" hangingPunct="0">
                  <a:spcBef>
                    <a:spcPct val="0"/>
                  </a:spcBef>
                  <a:spcAft>
                    <a:spcPct val="0"/>
                  </a:spcAft>
                  <a:defRPr kumimoji="1">
                    <a:solidFill>
                      <a:schemeClr val="tx1"/>
                    </a:solidFill>
                    <a:latin typeface="Arial" charset="0"/>
                    <a:ea typeface="ＭＳ Ｐゴシック" charset="0"/>
                  </a:defRPr>
                </a:lvl8pPr>
                <a:lvl9pPr marL="3886200" indent="-228600" eaLnBrk="0" fontAlgn="base" hangingPunct="0">
                  <a:spcBef>
                    <a:spcPct val="0"/>
                  </a:spcBef>
                  <a:spcAft>
                    <a:spcPct val="0"/>
                  </a:spcAft>
                  <a:defRPr kumimoji="1">
                    <a:solidFill>
                      <a:schemeClr val="tx1"/>
                    </a:solidFill>
                    <a:latin typeface="Arial" charset="0"/>
                    <a:ea typeface="ＭＳ Ｐゴシック" charset="0"/>
                  </a:defRPr>
                </a:lvl9pPr>
              </a:lstStyle>
              <a:p>
                <a:pPr eaLnBrk="1" hangingPunct="1"/>
                <a:r>
                  <a:rPr lang="en-US" altLang="ja-JP" sz="1400" dirty="0">
                    <a:solidFill>
                      <a:srgbClr val="0000FF"/>
                    </a:solidFill>
                  </a:rPr>
                  <a:t>EUV cavity – TESLA-type 9-cell cavity + Large beam pipes</a:t>
                </a:r>
                <a:r>
                  <a:rPr lang="en-US" altLang="ja-JP" sz="1400" dirty="0">
                    <a:solidFill>
                      <a:srgbClr val="0000FF"/>
                    </a:solidFill>
                    <a:latin typeface="Arial" panose="020B0604020202020204" pitchFamily="34" charset="0"/>
                    <a:cs typeface="Arial" panose="020B0604020202020204" pitchFamily="34" charset="0"/>
                  </a:rPr>
                  <a:t>(100</a:t>
                </a:r>
                <a:r>
                  <a:rPr lang="en-US" altLang="ja-JP" sz="1400" dirty="0">
                    <a:solidFill>
                      <a:srgbClr val="0000FF"/>
                    </a:solidFill>
                    <a:latin typeface="Symbol" panose="05050102010706020507" pitchFamily="18" charset="2"/>
                  </a:rPr>
                  <a:t>f </a:t>
                </a:r>
                <a:r>
                  <a:rPr lang="en-US" altLang="ja-JP" sz="1400" dirty="0">
                    <a:solidFill>
                      <a:srgbClr val="0000FF"/>
                    </a:solidFill>
                    <a:latin typeface="Arial" panose="020B0604020202020204" pitchFamily="34" charset="0"/>
                    <a:cs typeface="Arial" panose="020B0604020202020204" pitchFamily="34" charset="0"/>
                  </a:rPr>
                  <a:t>&amp; 110</a:t>
                </a:r>
                <a:r>
                  <a:rPr lang="en-US" altLang="ja-JP" sz="1400" dirty="0">
                    <a:solidFill>
                      <a:srgbClr val="0000FF"/>
                    </a:solidFill>
                    <a:latin typeface="Symbol" panose="05050102010706020507" pitchFamily="18" charset="2"/>
                    <a:cs typeface="Arial" panose="020B0604020202020204" pitchFamily="34" charset="0"/>
                  </a:rPr>
                  <a:t>f</a:t>
                </a:r>
                <a:r>
                  <a:rPr lang="en-US" altLang="ja-JP" sz="1400" dirty="0">
                    <a:solidFill>
                      <a:srgbClr val="0000FF"/>
                    </a:solidFill>
                    <a:latin typeface="Arial" panose="020B0604020202020204" pitchFamily="34" charset="0"/>
                    <a:cs typeface="Arial" panose="020B0604020202020204" pitchFamily="34" charset="0"/>
                  </a:rPr>
                  <a:t>)</a:t>
                </a:r>
                <a:endParaRPr lang="en-US" altLang="ja-JP" sz="1400" dirty="0">
                  <a:solidFill>
                    <a:srgbClr val="0000FF"/>
                  </a:solidFill>
                  <a:latin typeface="Symbol" panose="05050102010706020507" pitchFamily="18" charset="2"/>
                </a:endParaRPr>
              </a:p>
            </p:txBody>
          </p:sp>
          <p:sp>
            <p:nvSpPr>
              <p:cNvPr id="11" name="Text Box 131"/>
              <p:cNvSpPr txBox="1">
                <a:spLocks noChangeArrowheads="1"/>
              </p:cNvSpPr>
              <p:nvPr/>
            </p:nvSpPr>
            <p:spPr bwMode="auto">
              <a:xfrm>
                <a:off x="5370306" y="2492897"/>
                <a:ext cx="585649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kumimoji="1">
                    <a:solidFill>
                      <a:schemeClr val="tx1"/>
                    </a:solidFill>
                    <a:latin typeface="Arial" charset="0"/>
                    <a:ea typeface="ＭＳ Ｐゴシック" charset="0"/>
                    <a:cs typeface="ＭＳ Ｐゴシック" charset="0"/>
                  </a:defRPr>
                </a:lvl1pPr>
                <a:lvl2pPr marL="742950" indent="-285750">
                  <a:defRPr kumimoji="1">
                    <a:solidFill>
                      <a:schemeClr val="tx1"/>
                    </a:solidFill>
                    <a:latin typeface="Arial" charset="0"/>
                    <a:ea typeface="ＭＳ Ｐゴシック" charset="0"/>
                  </a:defRPr>
                </a:lvl2pPr>
                <a:lvl3pPr marL="1143000" indent="-228600">
                  <a:defRPr kumimoji="1">
                    <a:solidFill>
                      <a:schemeClr val="tx1"/>
                    </a:solidFill>
                    <a:latin typeface="Arial" charset="0"/>
                    <a:ea typeface="ＭＳ Ｐゴシック" charset="0"/>
                  </a:defRPr>
                </a:lvl3pPr>
                <a:lvl4pPr marL="1600200" indent="-228600">
                  <a:defRPr kumimoji="1">
                    <a:solidFill>
                      <a:schemeClr val="tx1"/>
                    </a:solidFill>
                    <a:latin typeface="Arial" charset="0"/>
                    <a:ea typeface="ＭＳ Ｐゴシック" charset="0"/>
                  </a:defRPr>
                </a:lvl4pPr>
                <a:lvl5pPr marL="2057400" indent="-228600">
                  <a:defRPr kumimoji="1">
                    <a:solidFill>
                      <a:schemeClr val="tx1"/>
                    </a:solidFill>
                    <a:latin typeface="Arial" charset="0"/>
                    <a:ea typeface="ＭＳ Ｐゴシック" charset="0"/>
                  </a:defRPr>
                </a:lvl5pPr>
                <a:lvl6pPr marL="2514600" indent="-228600" eaLnBrk="0" fontAlgn="base" hangingPunct="0">
                  <a:spcBef>
                    <a:spcPct val="0"/>
                  </a:spcBef>
                  <a:spcAft>
                    <a:spcPct val="0"/>
                  </a:spcAft>
                  <a:defRPr kumimoji="1">
                    <a:solidFill>
                      <a:schemeClr val="tx1"/>
                    </a:solidFill>
                    <a:latin typeface="Arial" charset="0"/>
                    <a:ea typeface="ＭＳ Ｐゴシック" charset="0"/>
                  </a:defRPr>
                </a:lvl6pPr>
                <a:lvl7pPr marL="2971800" indent="-228600" eaLnBrk="0" fontAlgn="base" hangingPunct="0">
                  <a:spcBef>
                    <a:spcPct val="0"/>
                  </a:spcBef>
                  <a:spcAft>
                    <a:spcPct val="0"/>
                  </a:spcAft>
                  <a:defRPr kumimoji="1">
                    <a:solidFill>
                      <a:schemeClr val="tx1"/>
                    </a:solidFill>
                    <a:latin typeface="Arial" charset="0"/>
                    <a:ea typeface="ＭＳ Ｐゴシック" charset="0"/>
                  </a:defRPr>
                </a:lvl7pPr>
                <a:lvl8pPr marL="3429000" indent="-228600" eaLnBrk="0" fontAlgn="base" hangingPunct="0">
                  <a:spcBef>
                    <a:spcPct val="0"/>
                  </a:spcBef>
                  <a:spcAft>
                    <a:spcPct val="0"/>
                  </a:spcAft>
                  <a:defRPr kumimoji="1">
                    <a:solidFill>
                      <a:schemeClr val="tx1"/>
                    </a:solidFill>
                    <a:latin typeface="Arial" charset="0"/>
                    <a:ea typeface="ＭＳ Ｐゴシック" charset="0"/>
                  </a:defRPr>
                </a:lvl8pPr>
                <a:lvl9pPr marL="3886200" indent="-228600" eaLnBrk="0" fontAlgn="base" hangingPunct="0">
                  <a:spcBef>
                    <a:spcPct val="0"/>
                  </a:spcBef>
                  <a:spcAft>
                    <a:spcPct val="0"/>
                  </a:spcAft>
                  <a:defRPr kumimoji="1">
                    <a:solidFill>
                      <a:schemeClr val="tx1"/>
                    </a:solidFill>
                    <a:latin typeface="Arial" charset="0"/>
                    <a:ea typeface="ＭＳ Ｐゴシック" charset="0"/>
                  </a:defRPr>
                </a:lvl9pPr>
              </a:lstStyle>
              <a:p>
                <a:pPr eaLnBrk="1" hangingPunct="1"/>
                <a:r>
                  <a:rPr lang="en-US" altLang="ja-JP" sz="1200" dirty="0"/>
                  <a:t>Stable operation at </a:t>
                </a:r>
                <a:r>
                  <a:rPr lang="en-US" altLang="ja-JP" sz="1200" dirty="0">
                    <a:solidFill>
                      <a:srgbClr val="3333FF"/>
                    </a:solidFill>
                  </a:rPr>
                  <a:t>12.5 MV/m and more seems achievable due to reduced E</a:t>
                </a:r>
                <a:r>
                  <a:rPr lang="en-US" altLang="ja-JP" sz="1200" baseline="-25000" dirty="0">
                    <a:solidFill>
                      <a:srgbClr val="3333FF"/>
                    </a:solidFill>
                  </a:rPr>
                  <a:t>p</a:t>
                </a:r>
                <a:r>
                  <a:rPr lang="en-US" altLang="ja-JP" sz="1200" dirty="0">
                    <a:solidFill>
                      <a:srgbClr val="3333FF"/>
                    </a:solidFill>
                  </a:rPr>
                  <a:t>/</a:t>
                </a:r>
                <a:r>
                  <a:rPr lang="en-US" altLang="ja-JP" sz="1200" dirty="0" err="1">
                    <a:solidFill>
                      <a:srgbClr val="3333FF"/>
                    </a:solidFill>
                  </a:rPr>
                  <a:t>E</a:t>
                </a:r>
                <a:r>
                  <a:rPr lang="en-US" altLang="ja-JP" sz="1200" baseline="-25000" dirty="0" err="1">
                    <a:solidFill>
                      <a:srgbClr val="3333FF"/>
                    </a:solidFill>
                  </a:rPr>
                  <a:t>acc</a:t>
                </a:r>
                <a:r>
                  <a:rPr lang="en-US" altLang="ja-JP" sz="1200" dirty="0"/>
                  <a:t>.</a:t>
                </a:r>
                <a:endParaRPr lang="ja-JP" altLang="en-US" sz="1200" dirty="0"/>
              </a:p>
            </p:txBody>
          </p:sp>
          <p:pic>
            <p:nvPicPr>
              <p:cNvPr id="12" name="Picture 11"/>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16000" t="31047" b="47464"/>
              <a:stretch/>
            </p:blipFill>
            <p:spPr bwMode="auto">
              <a:xfrm>
                <a:off x="1805907" y="1205357"/>
                <a:ext cx="4273354" cy="614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テキスト ボックス 12"/>
              <p:cNvSpPr txBox="1"/>
              <p:nvPr/>
            </p:nvSpPr>
            <p:spPr>
              <a:xfrm>
                <a:off x="1842936" y="2300918"/>
                <a:ext cx="4086295" cy="523220"/>
              </a:xfrm>
              <a:prstGeom prst="rect">
                <a:avLst/>
              </a:prstGeom>
              <a:noFill/>
            </p:spPr>
            <p:txBody>
              <a:bodyPr wrap="square" rtlCol="0">
                <a:spAutoFit/>
              </a:bodyPr>
              <a:lstStyle/>
              <a:p>
                <a:r>
                  <a:rPr lang="en-US" altLang="ja-JP" sz="1400" dirty="0"/>
                  <a:t>Satisfy the HOM-BBU threshold of more than 100mA by EUV cavity.</a:t>
                </a:r>
                <a:endParaRPr lang="ja-JP" altLang="en-US" sz="1400" dirty="0"/>
              </a:p>
            </p:txBody>
          </p:sp>
          <p:sp>
            <p:nvSpPr>
              <p:cNvPr id="53" name="テキスト ボックス 52"/>
              <p:cNvSpPr txBox="1"/>
              <p:nvPr/>
            </p:nvSpPr>
            <p:spPr>
              <a:xfrm>
                <a:off x="1829111" y="764704"/>
                <a:ext cx="2056973" cy="369332"/>
              </a:xfrm>
              <a:prstGeom prst="rect">
                <a:avLst/>
              </a:prstGeom>
              <a:noFill/>
            </p:spPr>
            <p:txBody>
              <a:bodyPr wrap="none" rtlCol="0">
                <a:spAutoFit/>
              </a:bodyPr>
              <a:lstStyle/>
              <a:p>
                <a:r>
                  <a:rPr kumimoji="1" lang="en-US" altLang="ja-JP" dirty="0"/>
                  <a:t>EUV cavity design</a:t>
                </a:r>
                <a:endParaRPr kumimoji="1" lang="ja-JP" altLang="en-US" dirty="0"/>
              </a:p>
            </p:txBody>
          </p:sp>
          <p:sp>
            <p:nvSpPr>
              <p:cNvPr id="54" name="角丸四角形 53"/>
              <p:cNvSpPr/>
              <p:nvPr/>
            </p:nvSpPr>
            <p:spPr>
              <a:xfrm>
                <a:off x="1678630" y="790691"/>
                <a:ext cx="10386370" cy="2170105"/>
              </a:xfrm>
              <a:prstGeom prst="roundRect">
                <a:avLst>
                  <a:gd name="adj" fmla="val 3974"/>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4" name="テキスト ボックス 63"/>
              <p:cNvSpPr txBox="1"/>
              <p:nvPr/>
            </p:nvSpPr>
            <p:spPr>
              <a:xfrm>
                <a:off x="1892566" y="2760637"/>
                <a:ext cx="8554000" cy="215444"/>
              </a:xfrm>
              <a:prstGeom prst="rect">
                <a:avLst/>
              </a:prstGeom>
              <a:noFill/>
            </p:spPr>
            <p:txBody>
              <a:bodyPr wrap="square" rtlCol="0">
                <a:spAutoFit/>
              </a:bodyPr>
              <a:lstStyle/>
              <a:p>
                <a:r>
                  <a:rPr lang="en-US" altLang="ja-JP" sz="800" dirty="0">
                    <a:cs typeface="Arial" panose="020B0604020202020204" pitchFamily="34" charset="0"/>
                  </a:rPr>
                  <a:t>H. Sakai, et., al. “SUPERCONDUCTING ACCELERATOR FOR ERL BASED FEL EUV LIGHT SOURCE AT KEK ” </a:t>
                </a:r>
                <a:r>
                  <a:rPr lang="en-US" altLang="ja-JP" sz="800" dirty="0" err="1">
                    <a:cs typeface="Arial" panose="020B0604020202020204" pitchFamily="34" charset="0"/>
                  </a:rPr>
                  <a:t>Porc</a:t>
                </a:r>
                <a:r>
                  <a:rPr lang="en-US" altLang="ja-JP" sz="800" dirty="0">
                    <a:cs typeface="Arial" panose="020B0604020202020204" pitchFamily="34" charset="0"/>
                  </a:rPr>
                  <a:t>, of SRF2017, Lanzhou, China, MOXA04, p13 (2017)</a:t>
                </a:r>
                <a:endParaRPr lang="ja-JP" altLang="en-US" sz="800" dirty="0">
                  <a:cs typeface="Arial" panose="020B0604020202020204" pitchFamily="34" charset="0"/>
                </a:endParaRPr>
              </a:p>
            </p:txBody>
          </p:sp>
          <p:sp>
            <p:nvSpPr>
              <p:cNvPr id="66" name="テキスト ボックス 65"/>
              <p:cNvSpPr txBox="1"/>
              <p:nvPr/>
            </p:nvSpPr>
            <p:spPr>
              <a:xfrm>
                <a:off x="3988236" y="777294"/>
                <a:ext cx="2065694" cy="369332"/>
              </a:xfrm>
              <a:prstGeom prst="rect">
                <a:avLst/>
              </a:prstGeom>
              <a:noFill/>
            </p:spPr>
            <p:txBody>
              <a:bodyPr wrap="none" rtlCol="0">
                <a:spAutoFit/>
              </a:bodyPr>
              <a:lstStyle/>
              <a:p>
                <a:r>
                  <a:rPr kumimoji="1" lang="en-US" altLang="ja-JP" u="sng" dirty="0"/>
                  <a:t>Done by </a:t>
                </a:r>
                <a:r>
                  <a:rPr kumimoji="1" lang="en-US" altLang="ja-JP" u="sng" dirty="0" err="1"/>
                  <a:t>T.Konomi</a:t>
                </a:r>
                <a:endParaRPr kumimoji="1" lang="ja-JP" altLang="en-US" u="sng" dirty="0"/>
              </a:p>
            </p:txBody>
          </p:sp>
        </p:grpSp>
        <p:sp>
          <p:nvSpPr>
            <p:cNvPr id="16" name="テキスト ボックス 15">
              <a:extLst>
                <a:ext uri="{FF2B5EF4-FFF2-40B4-BE49-F238E27FC236}">
                  <a16:creationId xmlns:a16="http://schemas.microsoft.com/office/drawing/2014/main" id="{7B7D38D9-E728-B520-A535-86F5B3B9E2F1}"/>
                </a:ext>
              </a:extLst>
            </p:cNvPr>
            <p:cNvSpPr txBox="1"/>
            <p:nvPr/>
          </p:nvSpPr>
          <p:spPr>
            <a:xfrm>
              <a:off x="10423879" y="1105381"/>
              <a:ext cx="1481721" cy="830997"/>
            </a:xfrm>
            <a:prstGeom prst="rect">
              <a:avLst/>
            </a:prstGeom>
            <a:noFill/>
          </p:spPr>
          <p:txBody>
            <a:bodyPr wrap="square" rtlCol="0">
              <a:spAutoFit/>
            </a:bodyPr>
            <a:lstStyle/>
            <a:p>
              <a:r>
                <a:rPr kumimoji="1" lang="en-US" altLang="ja-JP" sz="1200" i="1" dirty="0">
                  <a:latin typeface="游ゴシック" panose="020B0400000000000000" pitchFamily="50" charset="-128"/>
                </a:rPr>
                <a:t>T</a:t>
              </a:r>
              <a:r>
                <a:rPr lang="en-US" altLang="ja-JP" sz="1200" i="1" dirty="0">
                  <a:latin typeface="游ゴシック" panose="020B0400000000000000" pitchFamily="50" charset="-128"/>
                </a:rPr>
                <a:t>aro Konomi at al.</a:t>
              </a:r>
            </a:p>
            <a:p>
              <a:r>
                <a:rPr lang="en-US" altLang="ja-JP" sz="1200" i="1" dirty="0">
                  <a:latin typeface="游ゴシック" panose="020B0400000000000000" pitchFamily="50" charset="-128"/>
                </a:rPr>
                <a:t>PHYS. REV. ACCEL. BEAMS 26, 121601 (2023)</a:t>
              </a:r>
              <a:endParaRPr lang="ja-JP" altLang="en-US" sz="1200" i="1" dirty="0">
                <a:latin typeface="游ゴシック" panose="020B0400000000000000" pitchFamily="50" charset="-128"/>
              </a:endParaRPr>
            </a:p>
          </p:txBody>
        </p:sp>
      </p:grpSp>
    </p:spTree>
    <p:extLst>
      <p:ext uri="{BB962C8B-B14F-4D97-AF65-F5344CB8AC3E}">
        <p14:creationId xmlns:p14="http://schemas.microsoft.com/office/powerpoint/2010/main" val="47967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fade">
                                      <p:cBhvr>
                                        <p:cTn id="20"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B2689070-D191-4E2E-A42B-6D2392FA86D5}"/>
              </a:ext>
            </a:extLst>
          </p:cNvPr>
          <p:cNvSpPr>
            <a:spLocks noGrp="1"/>
          </p:cNvSpPr>
          <p:nvPr>
            <p:ph type="title"/>
          </p:nvPr>
        </p:nvSpPr>
        <p:spPr>
          <a:xfrm>
            <a:off x="646930" y="76246"/>
            <a:ext cx="6767736" cy="707014"/>
          </a:xfrm>
        </p:spPr>
        <p:txBody>
          <a:bodyPr>
            <a:normAutofit fontScale="90000"/>
          </a:bodyPr>
          <a:lstStyle/>
          <a:p>
            <a:r>
              <a:rPr lang="en-US" altLang="ja-JP" sz="2800" dirty="0">
                <a:solidFill>
                  <a:schemeClr val="tx1"/>
                </a:solidFill>
                <a:latin typeface="Arial" panose="020B0604020202020204" pitchFamily="34" charset="0"/>
                <a:cs typeface="Arial" panose="020B0604020202020204" pitchFamily="34" charset="0"/>
              </a:rPr>
              <a:t>Development of SRF components for High-Q</a:t>
            </a:r>
            <a:endParaRPr kumimoji="1" lang="ja-JP" altLang="en-US" sz="2800" dirty="0">
              <a:latin typeface="Arial" panose="020B0604020202020204" pitchFamily="34" charset="0"/>
              <a:cs typeface="Arial" panose="020B0604020202020204" pitchFamily="34" charset="0"/>
            </a:endParaRPr>
          </a:p>
        </p:txBody>
      </p:sp>
      <p:pic>
        <p:nvPicPr>
          <p:cNvPr id="4" name="図 3">
            <a:extLst>
              <a:ext uri="{FF2B5EF4-FFF2-40B4-BE49-F238E27FC236}">
                <a16:creationId xmlns:a16="http://schemas.microsoft.com/office/drawing/2014/main" id="{472E8C93-6401-4D0C-9169-0D9093DA4BCB}"/>
              </a:ext>
            </a:extLst>
          </p:cNvPr>
          <p:cNvPicPr>
            <a:picLocks noChangeAspect="1"/>
          </p:cNvPicPr>
          <p:nvPr/>
        </p:nvPicPr>
        <p:blipFill>
          <a:blip r:embed="rId3"/>
          <a:stretch>
            <a:fillRect/>
          </a:stretch>
        </p:blipFill>
        <p:spPr>
          <a:xfrm>
            <a:off x="1588887" y="722970"/>
            <a:ext cx="4961265" cy="4390640"/>
          </a:xfrm>
          <a:prstGeom prst="rect">
            <a:avLst/>
          </a:prstGeom>
        </p:spPr>
      </p:pic>
      <p:sp>
        <p:nvSpPr>
          <p:cNvPr id="8" name="テキスト ボックス 7">
            <a:extLst>
              <a:ext uri="{FF2B5EF4-FFF2-40B4-BE49-F238E27FC236}">
                <a16:creationId xmlns:a16="http://schemas.microsoft.com/office/drawing/2014/main" id="{C09DB813-37A3-426B-8C58-52DC4F5F70B4}"/>
              </a:ext>
            </a:extLst>
          </p:cNvPr>
          <p:cNvSpPr txBox="1"/>
          <p:nvPr/>
        </p:nvSpPr>
        <p:spPr>
          <a:xfrm>
            <a:off x="6478438" y="2410837"/>
            <a:ext cx="4572000" cy="369332"/>
          </a:xfrm>
          <a:prstGeom prst="rect">
            <a:avLst/>
          </a:prstGeom>
          <a:noFill/>
        </p:spPr>
        <p:txBody>
          <a:bodyPr wrap="square">
            <a:spAutoFit/>
          </a:bodyPr>
          <a:lstStyle/>
          <a:p>
            <a:r>
              <a:rPr lang="pt-BR" altLang="ja-JP" b="1" dirty="0">
                <a:solidFill>
                  <a:srgbClr val="000000"/>
                </a:solidFill>
                <a:latin typeface="Calibri" panose="020F0502020204030204" pitchFamily="34" charset="0"/>
              </a:rPr>
              <a:t>Standard recipe (120deg</a:t>
            </a:r>
            <a:r>
              <a:rPr lang="pt-BR" altLang="ja-JP" b="1" dirty="0">
                <a:solidFill>
                  <a:srgbClr val="000000"/>
                </a:solidFill>
                <a:latin typeface="Calibri" panose="020F0502020204030204" pitchFamily="34" charset="0"/>
                <a:ea typeface="ＭＳ ゴシック" panose="020B0609070205080204" pitchFamily="49" charset="-128"/>
              </a:rPr>
              <a:t>,48h), 200deg,3h</a:t>
            </a:r>
            <a:endParaRPr lang="ja-JP" altLang="en-US" dirty="0"/>
          </a:p>
        </p:txBody>
      </p:sp>
      <p:cxnSp>
        <p:nvCxnSpPr>
          <p:cNvPr id="10" name="直線矢印コネクタ 9">
            <a:extLst>
              <a:ext uri="{FF2B5EF4-FFF2-40B4-BE49-F238E27FC236}">
                <a16:creationId xmlns:a16="http://schemas.microsoft.com/office/drawing/2014/main" id="{46061D61-97CE-494B-A6D3-58366A812C85}"/>
              </a:ext>
            </a:extLst>
          </p:cNvPr>
          <p:cNvCxnSpPr/>
          <p:nvPr/>
        </p:nvCxnSpPr>
        <p:spPr>
          <a:xfrm flipH="1">
            <a:off x="4924024" y="1658150"/>
            <a:ext cx="1554415" cy="0"/>
          </a:xfrm>
          <a:prstGeom prst="straightConnector1">
            <a:avLst/>
          </a:prstGeom>
          <a:ln w="762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1" name="テキスト ボックス 10">
            <a:extLst>
              <a:ext uri="{FF2B5EF4-FFF2-40B4-BE49-F238E27FC236}">
                <a16:creationId xmlns:a16="http://schemas.microsoft.com/office/drawing/2014/main" id="{CA4E587A-2B34-406D-AB9E-12CB09A45CB7}"/>
              </a:ext>
            </a:extLst>
          </p:cNvPr>
          <p:cNvSpPr txBox="1"/>
          <p:nvPr/>
        </p:nvSpPr>
        <p:spPr>
          <a:xfrm>
            <a:off x="6590372" y="1457224"/>
            <a:ext cx="2550041" cy="369332"/>
          </a:xfrm>
          <a:prstGeom prst="rect">
            <a:avLst/>
          </a:prstGeom>
          <a:noFill/>
        </p:spPr>
        <p:txBody>
          <a:bodyPr wrap="square">
            <a:spAutoFit/>
          </a:bodyPr>
          <a:lstStyle/>
          <a:p>
            <a:r>
              <a:rPr lang="en-US" altLang="ja-JP" b="1" dirty="0">
                <a:solidFill>
                  <a:srgbClr val="3333FF"/>
                </a:solidFill>
              </a:rPr>
              <a:t>300 ~ 400deg,3h </a:t>
            </a:r>
            <a:endParaRPr lang="ja-JP" altLang="en-US" dirty="0">
              <a:solidFill>
                <a:srgbClr val="3333FF"/>
              </a:solidFill>
            </a:endParaRPr>
          </a:p>
        </p:txBody>
      </p:sp>
      <p:cxnSp>
        <p:nvCxnSpPr>
          <p:cNvPr id="13" name="直線矢印コネクタ 12">
            <a:extLst>
              <a:ext uri="{FF2B5EF4-FFF2-40B4-BE49-F238E27FC236}">
                <a16:creationId xmlns:a16="http://schemas.microsoft.com/office/drawing/2014/main" id="{1BA735BF-9AAC-4F7F-8994-B6912CB512B2}"/>
              </a:ext>
            </a:extLst>
          </p:cNvPr>
          <p:cNvCxnSpPr/>
          <p:nvPr/>
        </p:nvCxnSpPr>
        <p:spPr>
          <a:xfrm flipH="1">
            <a:off x="5788119" y="2594254"/>
            <a:ext cx="690320" cy="0"/>
          </a:xfrm>
          <a:prstGeom prst="straightConnector1">
            <a:avLst/>
          </a:prstGeom>
          <a:ln w="762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5" name="直線矢印コネクタ 14">
            <a:extLst>
              <a:ext uri="{FF2B5EF4-FFF2-40B4-BE49-F238E27FC236}">
                <a16:creationId xmlns:a16="http://schemas.microsoft.com/office/drawing/2014/main" id="{4B2FB799-41B1-41DC-81A2-BC22B36F59C0}"/>
              </a:ext>
            </a:extLst>
          </p:cNvPr>
          <p:cNvCxnSpPr/>
          <p:nvPr/>
        </p:nvCxnSpPr>
        <p:spPr>
          <a:xfrm flipH="1">
            <a:off x="5303348" y="3314334"/>
            <a:ext cx="1226955" cy="0"/>
          </a:xfrm>
          <a:prstGeom prst="straightConnector1">
            <a:avLst/>
          </a:prstGeom>
          <a:ln w="762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7" name="テキスト ボックス 16">
            <a:extLst>
              <a:ext uri="{FF2B5EF4-FFF2-40B4-BE49-F238E27FC236}">
                <a16:creationId xmlns:a16="http://schemas.microsoft.com/office/drawing/2014/main" id="{EE992099-38F6-493C-B03C-BCBDF75E1003}"/>
              </a:ext>
            </a:extLst>
          </p:cNvPr>
          <p:cNvSpPr txBox="1"/>
          <p:nvPr/>
        </p:nvSpPr>
        <p:spPr>
          <a:xfrm>
            <a:off x="6608795" y="3103882"/>
            <a:ext cx="2550041" cy="369332"/>
          </a:xfrm>
          <a:prstGeom prst="rect">
            <a:avLst/>
          </a:prstGeom>
          <a:noFill/>
        </p:spPr>
        <p:txBody>
          <a:bodyPr wrap="square">
            <a:spAutoFit/>
          </a:bodyPr>
          <a:lstStyle/>
          <a:p>
            <a:r>
              <a:rPr lang="en-US" altLang="ja-JP" b="1" dirty="0">
                <a:solidFill>
                  <a:srgbClr val="FF0000"/>
                </a:solidFill>
              </a:rPr>
              <a:t>600 ~ 800deg,3h </a:t>
            </a:r>
            <a:endParaRPr lang="ja-JP" altLang="en-US" dirty="0">
              <a:solidFill>
                <a:srgbClr val="FF0000"/>
              </a:solidFill>
            </a:endParaRPr>
          </a:p>
        </p:txBody>
      </p:sp>
      <p:sp>
        <p:nvSpPr>
          <p:cNvPr id="19" name="テキスト ボックス 18">
            <a:extLst>
              <a:ext uri="{FF2B5EF4-FFF2-40B4-BE49-F238E27FC236}">
                <a16:creationId xmlns:a16="http://schemas.microsoft.com/office/drawing/2014/main" id="{7B277921-B6E9-4244-813E-5196DE090BF0}"/>
              </a:ext>
            </a:extLst>
          </p:cNvPr>
          <p:cNvSpPr txBox="1"/>
          <p:nvPr/>
        </p:nvSpPr>
        <p:spPr>
          <a:xfrm>
            <a:off x="7126450" y="5898833"/>
            <a:ext cx="4064772" cy="646331"/>
          </a:xfrm>
          <a:prstGeom prst="rect">
            <a:avLst/>
          </a:prstGeom>
          <a:solidFill>
            <a:srgbClr val="FFFF00"/>
          </a:solidFill>
        </p:spPr>
        <p:txBody>
          <a:bodyPr wrap="square" rtlCol="0">
            <a:spAutoFit/>
          </a:bodyPr>
          <a:lstStyle/>
          <a:p>
            <a:r>
              <a:rPr kumimoji="1" lang="en-US" altLang="ja-JP" dirty="0"/>
              <a:t>Mid-T furnace baking is good approach for producing Higher-Q cavity </a:t>
            </a:r>
            <a:endParaRPr kumimoji="1" lang="ja-JP" altLang="en-US" dirty="0"/>
          </a:p>
        </p:txBody>
      </p:sp>
      <p:sp>
        <p:nvSpPr>
          <p:cNvPr id="22" name="テキスト ボックス 21">
            <a:extLst>
              <a:ext uri="{FF2B5EF4-FFF2-40B4-BE49-F238E27FC236}">
                <a16:creationId xmlns:a16="http://schemas.microsoft.com/office/drawing/2014/main" id="{DF5213E0-314F-4EDD-A752-C8D96065B823}"/>
              </a:ext>
            </a:extLst>
          </p:cNvPr>
          <p:cNvSpPr txBox="1"/>
          <p:nvPr/>
        </p:nvSpPr>
        <p:spPr>
          <a:xfrm>
            <a:off x="1026867" y="4885656"/>
            <a:ext cx="3944195" cy="738664"/>
          </a:xfrm>
          <a:prstGeom prst="rect">
            <a:avLst/>
          </a:prstGeom>
          <a:noFill/>
        </p:spPr>
        <p:txBody>
          <a:bodyPr wrap="square">
            <a:spAutoFit/>
          </a:bodyPr>
          <a:lstStyle/>
          <a:p>
            <a:r>
              <a:rPr lang="en-US" altLang="ja-JP" sz="1400" dirty="0"/>
              <a:t>T. Ito et al, “Influence of furnace baking on Q–E behavior of superconducting accelerating cavities”</a:t>
            </a:r>
          </a:p>
          <a:p>
            <a:r>
              <a:rPr lang="en-US" altLang="ja-JP" sz="1400" dirty="0"/>
              <a:t>https://doi.org/10.1093/ptep/ptab056</a:t>
            </a:r>
            <a:endParaRPr lang="ja-JP" altLang="en-US" sz="1400" dirty="0"/>
          </a:p>
        </p:txBody>
      </p:sp>
      <p:sp>
        <p:nvSpPr>
          <p:cNvPr id="23" name="矢印: 下 22">
            <a:extLst>
              <a:ext uri="{FF2B5EF4-FFF2-40B4-BE49-F238E27FC236}">
                <a16:creationId xmlns:a16="http://schemas.microsoft.com/office/drawing/2014/main" id="{790D8E6E-2577-42D6-86C2-7F41E0E7A87B}"/>
              </a:ext>
            </a:extLst>
          </p:cNvPr>
          <p:cNvSpPr/>
          <p:nvPr/>
        </p:nvSpPr>
        <p:spPr>
          <a:xfrm>
            <a:off x="8652209" y="5538834"/>
            <a:ext cx="224458" cy="3021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テキスト ボックス 24">
            <a:extLst>
              <a:ext uri="{FF2B5EF4-FFF2-40B4-BE49-F238E27FC236}">
                <a16:creationId xmlns:a16="http://schemas.microsoft.com/office/drawing/2014/main" id="{B2ADEC51-10E3-4E9A-AA45-1013278258D5}"/>
              </a:ext>
            </a:extLst>
          </p:cNvPr>
          <p:cNvSpPr txBox="1"/>
          <p:nvPr/>
        </p:nvSpPr>
        <p:spPr>
          <a:xfrm>
            <a:off x="1764150" y="478133"/>
            <a:ext cx="4766152" cy="584775"/>
          </a:xfrm>
          <a:prstGeom prst="rect">
            <a:avLst/>
          </a:prstGeom>
          <a:noFill/>
        </p:spPr>
        <p:txBody>
          <a:bodyPr wrap="square">
            <a:spAutoFit/>
          </a:bodyPr>
          <a:lstStyle/>
          <a:p>
            <a:r>
              <a:rPr kumimoji="1" lang="en-US" altLang="ja-JP" sz="3200" b="1" u="sng" dirty="0">
                <a:solidFill>
                  <a:srgbClr val="3333FF"/>
                </a:solidFill>
              </a:rPr>
              <a:t>Mid-T furnace baking </a:t>
            </a:r>
            <a:endParaRPr lang="ja-JP" altLang="en-US" sz="3200" b="1" u="sng" dirty="0">
              <a:solidFill>
                <a:srgbClr val="3333FF"/>
              </a:solidFill>
            </a:endParaRPr>
          </a:p>
        </p:txBody>
      </p:sp>
      <p:sp>
        <p:nvSpPr>
          <p:cNvPr id="26" name="テキスト ボックス 25">
            <a:extLst>
              <a:ext uri="{FF2B5EF4-FFF2-40B4-BE49-F238E27FC236}">
                <a16:creationId xmlns:a16="http://schemas.microsoft.com/office/drawing/2014/main" id="{EB0D1E8B-FA53-4210-9ECC-44E093206A8F}"/>
              </a:ext>
            </a:extLst>
          </p:cNvPr>
          <p:cNvSpPr txBox="1"/>
          <p:nvPr/>
        </p:nvSpPr>
        <p:spPr>
          <a:xfrm>
            <a:off x="6743150" y="1057771"/>
            <a:ext cx="3088025" cy="369332"/>
          </a:xfrm>
          <a:prstGeom prst="rect">
            <a:avLst/>
          </a:prstGeom>
          <a:solidFill>
            <a:srgbClr val="FFFF00"/>
          </a:solidFill>
        </p:spPr>
        <p:txBody>
          <a:bodyPr wrap="none" rtlCol="0">
            <a:spAutoFit/>
          </a:bodyPr>
          <a:lstStyle/>
          <a:p>
            <a:r>
              <a:rPr kumimoji="1" lang="en-US" altLang="ja-JP" dirty="0"/>
              <a:t>Surface condition was changed</a:t>
            </a:r>
            <a:endParaRPr kumimoji="1" lang="ja-JP" altLang="en-US" dirty="0"/>
          </a:p>
        </p:txBody>
      </p:sp>
      <p:sp>
        <p:nvSpPr>
          <p:cNvPr id="3" name="テキスト ボックス 2">
            <a:extLst>
              <a:ext uri="{FF2B5EF4-FFF2-40B4-BE49-F238E27FC236}">
                <a16:creationId xmlns:a16="http://schemas.microsoft.com/office/drawing/2014/main" id="{CD17CF9B-0F31-B763-1A80-F5FC7828878C}"/>
              </a:ext>
            </a:extLst>
          </p:cNvPr>
          <p:cNvSpPr txBox="1"/>
          <p:nvPr/>
        </p:nvSpPr>
        <p:spPr>
          <a:xfrm>
            <a:off x="646930" y="5760334"/>
            <a:ext cx="4975634" cy="923330"/>
          </a:xfrm>
          <a:prstGeom prst="rect">
            <a:avLst/>
          </a:prstGeom>
          <a:solidFill>
            <a:schemeClr val="accent2">
              <a:lumMod val="40000"/>
              <a:lumOff val="60000"/>
            </a:schemeClr>
          </a:solidFill>
          <a:ln>
            <a:noFill/>
          </a:ln>
        </p:spPr>
        <p:txBody>
          <a:bodyPr wrap="square" rtlCol="0">
            <a:spAutoFit/>
          </a:bodyPr>
          <a:lstStyle/>
          <a:p>
            <a:r>
              <a:rPr kumimoji="1" lang="en-US" altLang="ja-JP" b="1" dirty="0">
                <a:solidFill>
                  <a:srgbClr val="0000FF"/>
                </a:solidFill>
                <a:latin typeface="游ゴシック" panose="020B0400000000000000" pitchFamily="50" charset="-128"/>
              </a:rPr>
              <a:t>High-Q (low cryogenic loss) </a:t>
            </a:r>
            <a:r>
              <a:rPr kumimoji="1" lang="en-US" altLang="ja-JP" dirty="0">
                <a:latin typeface="游ゴシック" panose="020B0400000000000000" pitchFamily="50" charset="-128"/>
              </a:rPr>
              <a:t>technology can largely reduce operation cost of EUV-FEL accelerator (15-20MV/m).</a:t>
            </a:r>
            <a:endParaRPr kumimoji="1" lang="ja-JP" altLang="en-US" dirty="0">
              <a:latin typeface="游ゴシック" panose="020B0400000000000000" pitchFamily="50" charset="-128"/>
            </a:endParaRPr>
          </a:p>
        </p:txBody>
      </p:sp>
      <p:sp>
        <p:nvSpPr>
          <p:cNvPr id="5" name="テキスト ボックス 4">
            <a:extLst>
              <a:ext uri="{FF2B5EF4-FFF2-40B4-BE49-F238E27FC236}">
                <a16:creationId xmlns:a16="http://schemas.microsoft.com/office/drawing/2014/main" id="{3B1EE1CF-7C0B-813E-97C2-69D2B5EB87A3}"/>
              </a:ext>
            </a:extLst>
          </p:cNvPr>
          <p:cNvSpPr txBox="1"/>
          <p:nvPr/>
        </p:nvSpPr>
        <p:spPr>
          <a:xfrm>
            <a:off x="6691258" y="4128098"/>
            <a:ext cx="4898309" cy="1323439"/>
          </a:xfrm>
          <a:prstGeom prst="rect">
            <a:avLst/>
          </a:prstGeom>
          <a:noFill/>
          <a:ln>
            <a:solidFill>
              <a:srgbClr val="FF0000"/>
            </a:solidFill>
          </a:ln>
        </p:spPr>
        <p:txBody>
          <a:bodyPr wrap="square" rtlCol="0">
            <a:spAutoFit/>
          </a:bodyPr>
          <a:lstStyle/>
          <a:p>
            <a:pPr marL="285750" indent="-285750">
              <a:buFont typeface="Arial" panose="020B0604020202020204" pitchFamily="34" charset="0"/>
              <a:buChar char="•"/>
            </a:pPr>
            <a:r>
              <a:rPr kumimoji="1" lang="en-US" altLang="ja-JP" sz="2000" b="1" dirty="0">
                <a:solidFill>
                  <a:srgbClr val="0000FF"/>
                </a:solidFill>
                <a:latin typeface="游ゴシック" panose="020B0400000000000000" pitchFamily="50" charset="-128"/>
              </a:rPr>
              <a:t>~ 300C heat treatment in the vacuum furnace </a:t>
            </a:r>
            <a:r>
              <a:rPr kumimoji="1" lang="en-US" altLang="ja-JP" sz="2000" dirty="0">
                <a:latin typeface="游ゴシック" panose="020B0400000000000000" pitchFamily="50" charset="-128"/>
              </a:rPr>
              <a:t>improves </a:t>
            </a:r>
            <a:r>
              <a:rPr lang="en-US" altLang="ja-JP" sz="2000" dirty="0">
                <a:latin typeface="游ゴシック" panose="020B0400000000000000" pitchFamily="50" charset="-128"/>
              </a:rPr>
              <a:t>Q-value</a:t>
            </a:r>
            <a:r>
              <a:rPr lang="en-US" altLang="ja-JP" sz="2000" b="1" dirty="0">
                <a:solidFill>
                  <a:srgbClr val="0000FF"/>
                </a:solidFill>
                <a:latin typeface="游ゴシック" panose="020B0400000000000000" pitchFamily="50" charset="-128"/>
              </a:rPr>
              <a:t> 2~3 times</a:t>
            </a:r>
            <a:r>
              <a:rPr lang="ja-JP" altLang="en-US" sz="2000" b="1" dirty="0">
                <a:solidFill>
                  <a:srgbClr val="0000FF"/>
                </a:solidFill>
                <a:latin typeface="游ゴシック" panose="020B0400000000000000" pitchFamily="50" charset="-128"/>
              </a:rPr>
              <a:t> </a:t>
            </a:r>
            <a:r>
              <a:rPr lang="en-US" altLang="ja-JP" sz="2000" b="1" dirty="0">
                <a:solidFill>
                  <a:srgbClr val="0000FF"/>
                </a:solidFill>
                <a:latin typeface="游ゴシック" panose="020B0400000000000000" pitchFamily="50" charset="-128"/>
              </a:rPr>
              <a:t>or more</a:t>
            </a:r>
            <a:r>
              <a:rPr lang="en-US" altLang="ja-JP" sz="2000" dirty="0">
                <a:latin typeface="游ゴシック" panose="020B0400000000000000" pitchFamily="50" charset="-128"/>
              </a:rPr>
              <a:t>.</a:t>
            </a:r>
            <a:r>
              <a:rPr kumimoji="1" lang="en-US" altLang="ja-JP" sz="2000" dirty="0">
                <a:latin typeface="游ゴシック" panose="020B0400000000000000" pitchFamily="50" charset="-128"/>
              </a:rPr>
              <a:t> </a:t>
            </a:r>
          </a:p>
          <a:p>
            <a:pPr marL="285750" indent="-285750">
              <a:buFont typeface="Arial" panose="020B0604020202020204" pitchFamily="34" charset="0"/>
              <a:buChar char="•"/>
            </a:pPr>
            <a:r>
              <a:rPr kumimoji="1" lang="en-US" altLang="ja-JP" sz="2000" dirty="0">
                <a:latin typeface="游ゴシック" panose="020B0400000000000000" pitchFamily="50" charset="-128"/>
              </a:rPr>
              <a:t>Cryogenic loss is inverse of Q-value.</a:t>
            </a:r>
            <a:endParaRPr kumimoji="1" lang="ja-JP" altLang="en-US" sz="2000" dirty="0">
              <a:latin typeface="游ゴシック" panose="020B0400000000000000" pitchFamily="50" charset="-128"/>
            </a:endParaRPr>
          </a:p>
        </p:txBody>
      </p:sp>
    </p:spTree>
    <p:extLst>
      <p:ext uri="{BB962C8B-B14F-4D97-AF65-F5344CB8AC3E}">
        <p14:creationId xmlns:p14="http://schemas.microsoft.com/office/powerpoint/2010/main" val="8221687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F0843BBF-5DA1-564E-4900-973362D5D18B}"/>
              </a:ext>
            </a:extLst>
          </p:cNvPr>
          <p:cNvSpPr>
            <a:spLocks noGrp="1"/>
          </p:cNvSpPr>
          <p:nvPr>
            <p:ph type="sldNum" sz="quarter" idx="4"/>
          </p:nvPr>
        </p:nvSpPr>
        <p:spPr/>
        <p:txBody>
          <a:bodyPr/>
          <a:lstStyle/>
          <a:p>
            <a:pPr algn="r"/>
            <a:fld id="{48F63A3B-78C7-47BE-AE5E-E10140E04643}" type="slidenum">
              <a:rPr lang="en-US" smtClean="0"/>
              <a:pPr algn="r"/>
              <a:t>32</a:t>
            </a:fld>
            <a:endParaRPr lang="en-US" dirty="0"/>
          </a:p>
        </p:txBody>
      </p:sp>
      <p:sp>
        <p:nvSpPr>
          <p:cNvPr id="4" name="テキスト ボックス 3">
            <a:extLst>
              <a:ext uri="{FF2B5EF4-FFF2-40B4-BE49-F238E27FC236}">
                <a16:creationId xmlns:a16="http://schemas.microsoft.com/office/drawing/2014/main" id="{6871C475-D9CF-1866-19DC-5B90A2B5769E}"/>
              </a:ext>
            </a:extLst>
          </p:cNvPr>
          <p:cNvSpPr txBox="1"/>
          <p:nvPr/>
        </p:nvSpPr>
        <p:spPr>
          <a:xfrm>
            <a:off x="1612900" y="5392456"/>
            <a:ext cx="9740900" cy="646331"/>
          </a:xfrm>
          <a:prstGeom prst="rect">
            <a:avLst/>
          </a:prstGeom>
          <a:solidFill>
            <a:schemeClr val="bg1"/>
          </a:solidFill>
        </p:spPr>
        <p:txBody>
          <a:bodyPr wrap="square">
            <a:spAutoFit/>
          </a:bodyPr>
          <a:lstStyle/>
          <a:p>
            <a:r>
              <a:rPr lang="en-US" altLang="ja-JP" dirty="0"/>
              <a:t>A. Miyazaki et al., “Beyond the-state-of-the-art SRF cavities with advanced surface preparation” in Joint Workshop of TYL/FJPPN and FKPPN in Hamamatsu Japan (2026.May18-21) </a:t>
            </a:r>
            <a:endParaRPr lang="ja-JP" altLang="en-US" dirty="0"/>
          </a:p>
        </p:txBody>
      </p:sp>
      <p:pic>
        <p:nvPicPr>
          <p:cNvPr id="6" name="図 5">
            <a:extLst>
              <a:ext uri="{FF2B5EF4-FFF2-40B4-BE49-F238E27FC236}">
                <a16:creationId xmlns:a16="http://schemas.microsoft.com/office/drawing/2014/main" id="{8154EE8D-8212-66C4-7556-CC2F1F0F71DE}"/>
              </a:ext>
            </a:extLst>
          </p:cNvPr>
          <p:cNvPicPr>
            <a:picLocks noChangeAspect="1"/>
          </p:cNvPicPr>
          <p:nvPr/>
        </p:nvPicPr>
        <p:blipFill>
          <a:blip r:embed="rId2"/>
          <a:stretch>
            <a:fillRect/>
          </a:stretch>
        </p:blipFill>
        <p:spPr>
          <a:xfrm>
            <a:off x="1612900" y="429100"/>
            <a:ext cx="9438640" cy="4967705"/>
          </a:xfrm>
          <a:prstGeom prst="rect">
            <a:avLst/>
          </a:prstGeom>
        </p:spPr>
      </p:pic>
      <p:sp>
        <p:nvSpPr>
          <p:cNvPr id="7" name="テキスト ボックス 6">
            <a:extLst>
              <a:ext uri="{FF2B5EF4-FFF2-40B4-BE49-F238E27FC236}">
                <a16:creationId xmlns:a16="http://schemas.microsoft.com/office/drawing/2014/main" id="{1CE3CF38-1847-31B9-445B-2043E960A48F}"/>
              </a:ext>
            </a:extLst>
          </p:cNvPr>
          <p:cNvSpPr txBox="1"/>
          <p:nvPr/>
        </p:nvSpPr>
        <p:spPr>
          <a:xfrm>
            <a:off x="339392" y="0"/>
            <a:ext cx="11513216" cy="461665"/>
          </a:xfrm>
          <a:prstGeom prst="rect">
            <a:avLst/>
          </a:prstGeom>
          <a:solidFill>
            <a:schemeClr val="bg1"/>
          </a:solidFill>
        </p:spPr>
        <p:txBody>
          <a:bodyPr wrap="none" rtlCol="0">
            <a:spAutoFit/>
          </a:bodyPr>
          <a:lstStyle/>
          <a:p>
            <a:r>
              <a:rPr kumimoji="1" lang="en-US" altLang="ja-JP" sz="2400" dirty="0"/>
              <a:t>SRF collaboration between </a:t>
            </a:r>
            <a:r>
              <a:rPr kumimoji="1" lang="en-US" altLang="ja-JP" sz="2400" dirty="0" err="1"/>
              <a:t>IJClab</a:t>
            </a:r>
            <a:r>
              <a:rPr kumimoji="1" lang="en-US" altLang="ja-JP" sz="2400" dirty="0"/>
              <a:t> and KEK for High-Q (synergy for CW machine and FCC-ee)</a:t>
            </a:r>
            <a:endParaRPr kumimoji="1" lang="ja-JP" altLang="en-US" sz="2400" dirty="0"/>
          </a:p>
        </p:txBody>
      </p:sp>
      <p:sp>
        <p:nvSpPr>
          <p:cNvPr id="8" name="テキスト ボックス 7">
            <a:extLst>
              <a:ext uri="{FF2B5EF4-FFF2-40B4-BE49-F238E27FC236}">
                <a16:creationId xmlns:a16="http://schemas.microsoft.com/office/drawing/2014/main" id="{30E369D1-4A25-A3F7-DAAD-5E630866C0E0}"/>
              </a:ext>
            </a:extLst>
          </p:cNvPr>
          <p:cNvSpPr txBox="1"/>
          <p:nvPr/>
        </p:nvSpPr>
        <p:spPr>
          <a:xfrm>
            <a:off x="970623" y="6038787"/>
            <a:ext cx="11025454" cy="369332"/>
          </a:xfrm>
          <a:prstGeom prst="rect">
            <a:avLst/>
          </a:prstGeom>
          <a:solidFill>
            <a:schemeClr val="bg1"/>
          </a:solidFill>
          <a:ln>
            <a:solidFill>
              <a:srgbClr val="FF0000"/>
            </a:solidFill>
          </a:ln>
        </p:spPr>
        <p:txBody>
          <a:bodyPr wrap="none" rtlCol="0">
            <a:spAutoFit/>
          </a:bodyPr>
          <a:lstStyle/>
          <a:p>
            <a:r>
              <a:rPr kumimoji="1" lang="en-US" altLang="ja-JP" dirty="0">
                <a:latin typeface="Arial" panose="020B0604020202020204" pitchFamily="34" charset="0"/>
                <a:cs typeface="Arial" panose="020B0604020202020204" pitchFamily="34" charset="0"/>
              </a:rPr>
              <a:t>Works well both cavities of KEK and </a:t>
            </a:r>
            <a:r>
              <a:rPr kumimoji="1" lang="en-US" altLang="ja-JP" dirty="0" err="1">
                <a:latin typeface="Arial" panose="020B0604020202020204" pitchFamily="34" charset="0"/>
                <a:cs typeface="Arial" panose="020B0604020202020204" pitchFamily="34" charset="0"/>
              </a:rPr>
              <a:t>IJClab</a:t>
            </a:r>
            <a:r>
              <a:rPr kumimoji="1" lang="en-US" altLang="ja-JP" dirty="0">
                <a:latin typeface="Arial" panose="020B0604020202020204" pitchFamily="34" charset="0"/>
                <a:cs typeface="Arial" panose="020B0604020202020204" pitchFamily="34" charset="0"/>
              </a:rPr>
              <a:t> with mid-T baking for more than 3x10^10 of Q0 and &gt;20 MV/m</a:t>
            </a:r>
            <a:endParaRPr kumimoji="1" lang="ja-JP" altLang="en-US" dirty="0">
              <a:latin typeface="Arial" panose="020B0604020202020204" pitchFamily="34" charset="0"/>
              <a:cs typeface="Arial" panose="020B0604020202020204" pitchFamily="34" charset="0"/>
            </a:endParaRPr>
          </a:p>
        </p:txBody>
      </p:sp>
      <p:sp>
        <p:nvSpPr>
          <p:cNvPr id="9" name="テキスト ボックス 8">
            <a:extLst>
              <a:ext uri="{FF2B5EF4-FFF2-40B4-BE49-F238E27FC236}">
                <a16:creationId xmlns:a16="http://schemas.microsoft.com/office/drawing/2014/main" id="{9932BDC7-774A-1435-8B4B-7E38F0D5A515}"/>
              </a:ext>
            </a:extLst>
          </p:cNvPr>
          <p:cNvSpPr txBox="1"/>
          <p:nvPr/>
        </p:nvSpPr>
        <p:spPr>
          <a:xfrm>
            <a:off x="3533056" y="6538912"/>
            <a:ext cx="5598327" cy="369332"/>
          </a:xfrm>
          <a:prstGeom prst="rect">
            <a:avLst/>
          </a:prstGeom>
          <a:noFill/>
        </p:spPr>
        <p:txBody>
          <a:bodyPr wrap="none" rtlCol="0">
            <a:spAutoFit/>
          </a:bodyPr>
          <a:lstStyle/>
          <a:p>
            <a:r>
              <a:rPr kumimoji="1" lang="en-US" altLang="ja-JP" dirty="0"/>
              <a:t>Continue this work under FJPPN and global collaboration  </a:t>
            </a:r>
            <a:endParaRPr kumimoji="1" lang="ja-JP" altLang="en-US" dirty="0"/>
          </a:p>
        </p:txBody>
      </p:sp>
    </p:spTree>
    <p:extLst>
      <p:ext uri="{BB962C8B-B14F-4D97-AF65-F5344CB8AC3E}">
        <p14:creationId xmlns:p14="http://schemas.microsoft.com/office/powerpoint/2010/main" val="37602841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D9CE0DCE-65BF-4476-93C6-628E13675692}"/>
              </a:ext>
            </a:extLst>
          </p:cNvPr>
          <p:cNvSpPr>
            <a:spLocks noGrp="1"/>
          </p:cNvSpPr>
          <p:nvPr>
            <p:ph type="title"/>
          </p:nvPr>
        </p:nvSpPr>
        <p:spPr>
          <a:xfrm>
            <a:off x="345607" y="136920"/>
            <a:ext cx="8829301" cy="578353"/>
          </a:xfrm>
          <a:solidFill>
            <a:schemeClr val="bg1"/>
          </a:solidFill>
        </p:spPr>
        <p:txBody>
          <a:bodyPr>
            <a:noAutofit/>
          </a:bodyPr>
          <a:lstStyle/>
          <a:p>
            <a:r>
              <a:rPr kumimoji="1" lang="en-US" altLang="ja-JP" sz="2400" dirty="0">
                <a:solidFill>
                  <a:schemeClr val="tx1"/>
                </a:solidFill>
                <a:latin typeface="Arial" panose="020B0604020202020204" pitchFamily="34" charset="0"/>
                <a:ea typeface="メイリオ" panose="020B0604030504040204" pitchFamily="50" charset="-128"/>
                <a:cs typeface="Arial" panose="020B0604020202020204" pitchFamily="34" charset="0"/>
              </a:rPr>
              <a:t>The latest superconducting RF (SRF) technology (Nb</a:t>
            </a:r>
            <a:r>
              <a:rPr kumimoji="1" lang="en-US" altLang="ja-JP" sz="2400" baseline="-25000" dirty="0">
                <a:solidFill>
                  <a:schemeClr val="tx1"/>
                </a:solidFill>
                <a:latin typeface="Arial" panose="020B0604020202020204" pitchFamily="34" charset="0"/>
                <a:ea typeface="メイリオ" panose="020B0604030504040204" pitchFamily="50" charset="-128"/>
                <a:cs typeface="Arial" panose="020B0604020202020204" pitchFamily="34" charset="0"/>
              </a:rPr>
              <a:t>3</a:t>
            </a:r>
            <a:r>
              <a:rPr kumimoji="1" lang="en-US" altLang="ja-JP" sz="2400" dirty="0">
                <a:solidFill>
                  <a:schemeClr val="tx1"/>
                </a:solidFill>
                <a:latin typeface="Arial" panose="020B0604020202020204" pitchFamily="34" charset="0"/>
                <a:ea typeface="メイリオ" panose="020B0604030504040204" pitchFamily="50" charset="-128"/>
                <a:cs typeface="Arial" panose="020B0604020202020204" pitchFamily="34" charset="0"/>
              </a:rPr>
              <a:t>Sn cavity) </a:t>
            </a:r>
            <a:endParaRPr kumimoji="1" lang="ja-JP" altLang="en-US" sz="2400" dirty="0">
              <a:solidFill>
                <a:schemeClr val="tx1"/>
              </a:solidFill>
              <a:latin typeface="Arial" panose="020B0604020202020204" pitchFamily="34" charset="0"/>
              <a:ea typeface="メイリオ" panose="020B0604030504040204" pitchFamily="50" charset="-128"/>
              <a:cs typeface="Arial" panose="020B0604020202020204" pitchFamily="34" charset="0"/>
            </a:endParaRPr>
          </a:p>
        </p:txBody>
      </p:sp>
      <p:pic>
        <p:nvPicPr>
          <p:cNvPr id="9" name="図 8">
            <a:extLst>
              <a:ext uri="{FF2B5EF4-FFF2-40B4-BE49-F238E27FC236}">
                <a16:creationId xmlns:a16="http://schemas.microsoft.com/office/drawing/2014/main" id="{3CC46C00-2EF3-4F0D-A8A7-497A1DBBFA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903" y="935698"/>
            <a:ext cx="2645664" cy="1865376"/>
          </a:xfrm>
          <a:prstGeom prst="rect">
            <a:avLst/>
          </a:prstGeom>
        </p:spPr>
      </p:pic>
      <p:sp>
        <p:nvSpPr>
          <p:cNvPr id="10" name="テキスト ボックス 9">
            <a:extLst>
              <a:ext uri="{FF2B5EF4-FFF2-40B4-BE49-F238E27FC236}">
                <a16:creationId xmlns:a16="http://schemas.microsoft.com/office/drawing/2014/main" id="{4A117769-642B-4D72-AB60-FB8E8E42808C}"/>
              </a:ext>
            </a:extLst>
          </p:cNvPr>
          <p:cNvSpPr txBox="1"/>
          <p:nvPr/>
        </p:nvSpPr>
        <p:spPr>
          <a:xfrm>
            <a:off x="2389945" y="2336940"/>
            <a:ext cx="1232132" cy="369332"/>
          </a:xfrm>
          <a:prstGeom prst="rect">
            <a:avLst/>
          </a:prstGeom>
          <a:noFill/>
        </p:spPr>
        <p:txBody>
          <a:bodyPr wrap="none" rtlCol="0">
            <a:spAutoFit/>
          </a:bodyPr>
          <a:lstStyle/>
          <a:p>
            <a:r>
              <a:rPr kumimoji="1" lang="en-US" altLang="ja-JP" dirty="0">
                <a:latin typeface="メイリオ" panose="020B0604030504040204" pitchFamily="50" charset="-128"/>
                <a:ea typeface="メイリオ" panose="020B0604030504040204" pitchFamily="50" charset="-128"/>
              </a:rPr>
              <a:t>Nb cavity</a:t>
            </a:r>
            <a:endParaRPr kumimoji="1" lang="ja-JP" altLang="en-US" dirty="0">
              <a:latin typeface="メイリオ" panose="020B0604030504040204" pitchFamily="50" charset="-128"/>
              <a:ea typeface="メイリオ" panose="020B0604030504040204" pitchFamily="50" charset="-128"/>
            </a:endParaRPr>
          </a:p>
        </p:txBody>
      </p:sp>
      <p:sp>
        <p:nvSpPr>
          <p:cNvPr id="15" name="テキスト ボックス 14">
            <a:extLst>
              <a:ext uri="{FF2B5EF4-FFF2-40B4-BE49-F238E27FC236}">
                <a16:creationId xmlns:a16="http://schemas.microsoft.com/office/drawing/2014/main" id="{577FF340-CBB0-4E3C-AD2E-2DEE95D702D3}"/>
              </a:ext>
            </a:extLst>
          </p:cNvPr>
          <p:cNvSpPr txBox="1"/>
          <p:nvPr/>
        </p:nvSpPr>
        <p:spPr>
          <a:xfrm>
            <a:off x="518158" y="6067434"/>
            <a:ext cx="4339650" cy="369332"/>
          </a:xfrm>
          <a:prstGeom prst="rect">
            <a:avLst/>
          </a:prstGeom>
          <a:solidFill>
            <a:schemeClr val="bg1"/>
          </a:solidFill>
        </p:spPr>
        <p:txBody>
          <a:bodyPr wrap="square" rtlCol="0">
            <a:spAutoFit/>
          </a:bodyPr>
          <a:lstStyle/>
          <a:p>
            <a:r>
              <a:rPr kumimoji="1" lang="en-US" altLang="ja-JP" dirty="0">
                <a:latin typeface="メイリオ" panose="020B0604030504040204" pitchFamily="50" charset="-128"/>
                <a:ea typeface="メイリオ" panose="020B0604030504040204" pitchFamily="50" charset="-128"/>
              </a:rPr>
              <a:t>High Tc</a:t>
            </a:r>
            <a:r>
              <a:rPr kumimoji="1" lang="en-US" altLang="ja-JP" dirty="0">
                <a:latin typeface="メイリオ" panose="020B0604030504040204" pitchFamily="50" charset="-128"/>
                <a:ea typeface="メイリオ" panose="020B0604030504040204" pitchFamily="50" charset="-128"/>
                <a:sym typeface="Wingdings" panose="05000000000000000000" pitchFamily="2" charset="2"/>
              </a:rPr>
              <a:t> </a:t>
            </a:r>
            <a:r>
              <a:rPr kumimoji="1" lang="en-US" altLang="ja-JP" dirty="0">
                <a:solidFill>
                  <a:srgbClr val="FF0000"/>
                </a:solidFill>
                <a:latin typeface="メイリオ" panose="020B0604030504040204" pitchFamily="50" charset="-128"/>
                <a:ea typeface="メイリオ" panose="020B0604030504040204" pitchFamily="50" charset="-128"/>
                <a:sym typeface="Wingdings" panose="05000000000000000000" pitchFamily="2" charset="2"/>
              </a:rPr>
              <a:t>can operate 4.2K</a:t>
            </a:r>
            <a:endParaRPr kumimoji="1" lang="en-US" altLang="ja-JP" dirty="0">
              <a:latin typeface="メイリオ" panose="020B0604030504040204" pitchFamily="50" charset="-128"/>
              <a:ea typeface="メイリオ" panose="020B0604030504040204" pitchFamily="50" charset="-128"/>
              <a:sym typeface="Wingdings" panose="05000000000000000000" pitchFamily="2" charset="2"/>
            </a:endParaRPr>
          </a:p>
        </p:txBody>
      </p:sp>
      <p:grpSp>
        <p:nvGrpSpPr>
          <p:cNvPr id="7" name="グループ化 6">
            <a:extLst>
              <a:ext uri="{FF2B5EF4-FFF2-40B4-BE49-F238E27FC236}">
                <a16:creationId xmlns:a16="http://schemas.microsoft.com/office/drawing/2014/main" id="{1B52E3F9-0D34-081B-208F-A8005EBFBE98}"/>
              </a:ext>
            </a:extLst>
          </p:cNvPr>
          <p:cNvGrpSpPr/>
          <p:nvPr/>
        </p:nvGrpSpPr>
        <p:grpSpPr>
          <a:xfrm>
            <a:off x="3405691" y="705203"/>
            <a:ext cx="5244181" cy="6152797"/>
            <a:chOff x="3405691" y="705203"/>
            <a:chExt cx="5244181" cy="6152797"/>
          </a:xfrm>
        </p:grpSpPr>
        <p:pic>
          <p:nvPicPr>
            <p:cNvPr id="16" name="図 15">
              <a:extLst>
                <a:ext uri="{FF2B5EF4-FFF2-40B4-BE49-F238E27FC236}">
                  <a16:creationId xmlns:a16="http://schemas.microsoft.com/office/drawing/2014/main" id="{60A11807-E6C5-4671-B69C-21986FE57870}"/>
                </a:ext>
              </a:extLst>
            </p:cNvPr>
            <p:cNvPicPr>
              <a:picLocks noChangeAspect="1"/>
            </p:cNvPicPr>
            <p:nvPr/>
          </p:nvPicPr>
          <p:blipFill>
            <a:blip r:embed="rId3"/>
            <a:stretch>
              <a:fillRect/>
            </a:stretch>
          </p:blipFill>
          <p:spPr>
            <a:xfrm>
              <a:off x="4061031" y="1347662"/>
              <a:ext cx="1356163" cy="1088500"/>
            </a:xfrm>
            <a:prstGeom prst="rect">
              <a:avLst/>
            </a:prstGeom>
          </p:spPr>
        </p:pic>
        <p:sp>
          <p:nvSpPr>
            <p:cNvPr id="17" name="テキスト ボックス 16">
              <a:extLst>
                <a:ext uri="{FF2B5EF4-FFF2-40B4-BE49-F238E27FC236}">
                  <a16:creationId xmlns:a16="http://schemas.microsoft.com/office/drawing/2014/main" id="{FF93585F-8E33-4ADA-84EF-378DD4FA4747}"/>
                </a:ext>
              </a:extLst>
            </p:cNvPr>
            <p:cNvSpPr txBox="1"/>
            <p:nvPr/>
          </p:nvSpPr>
          <p:spPr>
            <a:xfrm>
              <a:off x="3542127" y="705203"/>
              <a:ext cx="5107745" cy="369332"/>
            </a:xfrm>
            <a:prstGeom prst="rect">
              <a:avLst/>
            </a:prstGeom>
            <a:noFill/>
          </p:spPr>
          <p:txBody>
            <a:bodyPr wrap="square" rtlCol="0">
              <a:spAutoFit/>
            </a:bodyPr>
            <a:lstStyle/>
            <a:p>
              <a:r>
                <a:rPr lang="en-US" altLang="ja-JP" dirty="0">
                  <a:latin typeface="メイリオ" panose="020B0604030504040204" pitchFamily="50" charset="-128"/>
                  <a:ea typeface="メイリオ" panose="020B0604030504040204" pitchFamily="50" charset="-128"/>
                </a:rPr>
                <a:t>Nb</a:t>
              </a:r>
              <a:r>
                <a:rPr lang="en-US" altLang="ja-JP" baseline="-25000" dirty="0">
                  <a:latin typeface="メイリオ" panose="020B0604030504040204" pitchFamily="50" charset="-128"/>
                  <a:ea typeface="メイリオ" panose="020B0604030504040204" pitchFamily="50" charset="-128"/>
                </a:rPr>
                <a:t>3</a:t>
              </a:r>
              <a:r>
                <a:rPr lang="en-US" altLang="ja-JP" dirty="0">
                  <a:latin typeface="メイリオ" panose="020B0604030504040204" pitchFamily="50" charset="-128"/>
                  <a:ea typeface="メイリオ" panose="020B0604030504040204" pitchFamily="50" charset="-128"/>
                </a:rPr>
                <a:t>Sn cavity (coating by Vaper deposition)</a:t>
              </a:r>
              <a:endParaRPr kumimoji="1" lang="ja-JP" altLang="en-US" dirty="0">
                <a:latin typeface="メイリオ" panose="020B0604030504040204" pitchFamily="50" charset="-128"/>
                <a:ea typeface="メイリオ" panose="020B0604030504040204" pitchFamily="50" charset="-128"/>
              </a:endParaRPr>
            </a:p>
          </p:txBody>
        </p:sp>
        <p:sp>
          <p:nvSpPr>
            <p:cNvPr id="18" name="矢印: 右 17">
              <a:extLst>
                <a:ext uri="{FF2B5EF4-FFF2-40B4-BE49-F238E27FC236}">
                  <a16:creationId xmlns:a16="http://schemas.microsoft.com/office/drawing/2014/main" id="{CE0DB342-5614-4B77-B22B-A63F6AE52B09}"/>
                </a:ext>
              </a:extLst>
            </p:cNvPr>
            <p:cNvSpPr/>
            <p:nvPr/>
          </p:nvSpPr>
          <p:spPr>
            <a:xfrm>
              <a:off x="3405691" y="1691964"/>
              <a:ext cx="295299" cy="2912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メイリオ" panose="020B0604030504040204" pitchFamily="50" charset="-128"/>
                <a:ea typeface="メイリオ" panose="020B0604030504040204" pitchFamily="50" charset="-128"/>
              </a:endParaRPr>
            </a:p>
          </p:txBody>
        </p:sp>
        <p:pic>
          <p:nvPicPr>
            <p:cNvPr id="26" name="図 25">
              <a:extLst>
                <a:ext uri="{FF2B5EF4-FFF2-40B4-BE49-F238E27FC236}">
                  <a16:creationId xmlns:a16="http://schemas.microsoft.com/office/drawing/2014/main" id="{139E8739-11D2-4540-B655-D80204493D6D}"/>
                </a:ext>
              </a:extLst>
            </p:cNvPr>
            <p:cNvPicPr>
              <a:picLocks noChangeAspect="1"/>
            </p:cNvPicPr>
            <p:nvPr/>
          </p:nvPicPr>
          <p:blipFill>
            <a:blip r:embed="rId4"/>
            <a:stretch>
              <a:fillRect/>
            </a:stretch>
          </p:blipFill>
          <p:spPr>
            <a:xfrm>
              <a:off x="5488349" y="944469"/>
              <a:ext cx="2382438" cy="1917051"/>
            </a:xfrm>
            <a:prstGeom prst="rect">
              <a:avLst/>
            </a:prstGeom>
          </p:spPr>
        </p:pic>
        <p:pic>
          <p:nvPicPr>
            <p:cNvPr id="21" name="Picture 5">
              <a:extLst>
                <a:ext uri="{FF2B5EF4-FFF2-40B4-BE49-F238E27FC236}">
                  <a16:creationId xmlns:a16="http://schemas.microsoft.com/office/drawing/2014/main" id="{551C8D8E-1AB0-97C3-71AC-6A8070F660BA}"/>
                </a:ext>
              </a:extLst>
            </p:cNvPr>
            <p:cNvPicPr>
              <a:picLocks noChangeAspect="1"/>
            </p:cNvPicPr>
            <p:nvPr/>
          </p:nvPicPr>
          <p:blipFill>
            <a:blip r:embed="rId5"/>
            <a:stretch>
              <a:fillRect/>
            </a:stretch>
          </p:blipFill>
          <p:spPr>
            <a:xfrm>
              <a:off x="4205980" y="3608125"/>
              <a:ext cx="3893641" cy="3029059"/>
            </a:xfrm>
            <a:prstGeom prst="rect">
              <a:avLst/>
            </a:prstGeom>
          </p:spPr>
        </p:pic>
        <p:sp>
          <p:nvSpPr>
            <p:cNvPr id="34" name="テキスト ボックス 33">
              <a:extLst>
                <a:ext uri="{FF2B5EF4-FFF2-40B4-BE49-F238E27FC236}">
                  <a16:creationId xmlns:a16="http://schemas.microsoft.com/office/drawing/2014/main" id="{318581B2-2BDE-3296-1044-E87FEA150C00}"/>
                </a:ext>
              </a:extLst>
            </p:cNvPr>
            <p:cNvSpPr txBox="1"/>
            <p:nvPr/>
          </p:nvSpPr>
          <p:spPr>
            <a:xfrm>
              <a:off x="4397799" y="6550223"/>
              <a:ext cx="4096895" cy="307777"/>
            </a:xfrm>
            <a:prstGeom prst="rect">
              <a:avLst/>
            </a:prstGeom>
            <a:noFill/>
          </p:spPr>
          <p:txBody>
            <a:bodyPr wrap="square">
              <a:spAutoFit/>
            </a:bodyPr>
            <a:lstStyle/>
            <a:p>
              <a:r>
                <a:rPr lang="fr-FR" altLang="ja-JP" sz="1400" i="1" dirty="0"/>
                <a:t>S Posen et al 2021 Supercond. Sci. Technol. 34 025007</a:t>
              </a:r>
              <a:endParaRPr lang="ja-JP" altLang="en-US" sz="1400" i="1" dirty="0"/>
            </a:p>
          </p:txBody>
        </p:sp>
        <p:sp>
          <p:nvSpPr>
            <p:cNvPr id="35" name="テキスト ボックス 34">
              <a:extLst>
                <a:ext uri="{FF2B5EF4-FFF2-40B4-BE49-F238E27FC236}">
                  <a16:creationId xmlns:a16="http://schemas.microsoft.com/office/drawing/2014/main" id="{A9AE25DC-6408-A6EC-1170-7EE485D0DDF9}"/>
                </a:ext>
              </a:extLst>
            </p:cNvPr>
            <p:cNvSpPr txBox="1"/>
            <p:nvPr/>
          </p:nvSpPr>
          <p:spPr>
            <a:xfrm>
              <a:off x="4666312" y="2920608"/>
              <a:ext cx="2859373" cy="646331"/>
            </a:xfrm>
            <a:prstGeom prst="rect">
              <a:avLst/>
            </a:prstGeom>
            <a:noFill/>
          </p:spPr>
          <p:txBody>
            <a:bodyPr wrap="none" rtlCol="0">
              <a:spAutoFit/>
            </a:bodyPr>
            <a:lstStyle/>
            <a:p>
              <a:r>
                <a:rPr kumimoji="1" lang="en-US" altLang="ja-JP" dirty="0"/>
                <a:t>Nb</a:t>
              </a:r>
              <a:r>
                <a:rPr kumimoji="1" lang="en-US" altLang="ja-JP" baseline="-25000" dirty="0"/>
                <a:t>3</a:t>
              </a:r>
              <a:r>
                <a:rPr kumimoji="1" lang="en-US" altLang="ja-JP" dirty="0"/>
                <a:t>Sn &gt; 20 MV/m  Q0~1e10</a:t>
              </a:r>
            </a:p>
            <a:p>
              <a:r>
                <a:rPr kumimoji="1" lang="en-US" altLang="ja-JP" dirty="0"/>
                <a:t>By vaper deposition</a:t>
              </a:r>
              <a:endParaRPr kumimoji="1" lang="ja-JP" altLang="en-US" dirty="0"/>
            </a:p>
          </p:txBody>
        </p:sp>
      </p:grpSp>
      <p:pic>
        <p:nvPicPr>
          <p:cNvPr id="4" name="図 3">
            <a:extLst>
              <a:ext uri="{FF2B5EF4-FFF2-40B4-BE49-F238E27FC236}">
                <a16:creationId xmlns:a16="http://schemas.microsoft.com/office/drawing/2014/main" id="{4C5C78BA-2583-0BFA-8D55-AE365C6A26CA}"/>
              </a:ext>
            </a:extLst>
          </p:cNvPr>
          <p:cNvPicPr>
            <a:picLocks noChangeAspect="1"/>
          </p:cNvPicPr>
          <p:nvPr/>
        </p:nvPicPr>
        <p:blipFill>
          <a:blip r:embed="rId6"/>
          <a:stretch>
            <a:fillRect/>
          </a:stretch>
        </p:blipFill>
        <p:spPr>
          <a:xfrm>
            <a:off x="518158" y="3448173"/>
            <a:ext cx="3397429" cy="2579527"/>
          </a:xfrm>
          <a:prstGeom prst="rect">
            <a:avLst/>
          </a:prstGeom>
        </p:spPr>
      </p:pic>
      <p:sp>
        <p:nvSpPr>
          <p:cNvPr id="6" name="テキスト ボックス 5">
            <a:extLst>
              <a:ext uri="{FF2B5EF4-FFF2-40B4-BE49-F238E27FC236}">
                <a16:creationId xmlns:a16="http://schemas.microsoft.com/office/drawing/2014/main" id="{A44A455A-44DA-D93F-F076-8EDB28291735}"/>
              </a:ext>
            </a:extLst>
          </p:cNvPr>
          <p:cNvSpPr txBox="1"/>
          <p:nvPr/>
        </p:nvSpPr>
        <p:spPr>
          <a:xfrm>
            <a:off x="423405" y="6433182"/>
            <a:ext cx="3591916" cy="461665"/>
          </a:xfrm>
          <a:prstGeom prst="rect">
            <a:avLst/>
          </a:prstGeom>
          <a:solidFill>
            <a:schemeClr val="bg1"/>
          </a:solidFill>
        </p:spPr>
        <p:txBody>
          <a:bodyPr wrap="square">
            <a:spAutoFit/>
          </a:bodyPr>
          <a:lstStyle/>
          <a:p>
            <a:r>
              <a:rPr lang="en-US" altLang="ja-JP" sz="1200" i="1" dirty="0">
                <a:effectLst/>
                <a:latin typeface="Century" panose="02040604050505020304" pitchFamily="18" charset="0"/>
                <a:ea typeface="ＭＳ 明朝" panose="02020609040205080304" pitchFamily="17" charset="-128"/>
                <a:cs typeface="Times New Roman" panose="02020603050405020304" pitchFamily="18" charset="0"/>
              </a:rPr>
              <a:t>S. Posen and D. L. Hall. Superconductor Science and Technology, 30(3):033004, 2017</a:t>
            </a:r>
            <a:endParaRPr lang="ja-JP" altLang="en-US" sz="1200" i="1" dirty="0"/>
          </a:p>
        </p:txBody>
      </p:sp>
      <p:sp>
        <p:nvSpPr>
          <p:cNvPr id="12" name="テキスト ボックス 11">
            <a:extLst>
              <a:ext uri="{FF2B5EF4-FFF2-40B4-BE49-F238E27FC236}">
                <a16:creationId xmlns:a16="http://schemas.microsoft.com/office/drawing/2014/main" id="{A29BB9E9-9ECA-4BB0-92B4-FEF3A583A3B2}"/>
              </a:ext>
            </a:extLst>
          </p:cNvPr>
          <p:cNvSpPr txBox="1"/>
          <p:nvPr/>
        </p:nvSpPr>
        <p:spPr>
          <a:xfrm>
            <a:off x="193526" y="2916092"/>
            <a:ext cx="4046692" cy="584775"/>
          </a:xfrm>
          <a:prstGeom prst="rect">
            <a:avLst/>
          </a:prstGeom>
          <a:noFill/>
        </p:spPr>
        <p:txBody>
          <a:bodyPr wrap="square" rtlCol="0">
            <a:spAutoFit/>
          </a:bodyPr>
          <a:lstStyle/>
          <a:p>
            <a:r>
              <a:rPr kumimoji="1" lang="en-US" altLang="ja-JP" sz="1600" dirty="0">
                <a:latin typeface="Arial" panose="020B0604020202020204" pitchFamily="34" charset="0"/>
                <a:ea typeface="メイリオ" panose="020B0604030504040204" pitchFamily="50" charset="-128"/>
                <a:cs typeface="Arial" panose="020B0604020202020204" pitchFamily="34" charset="0"/>
              </a:rPr>
              <a:t>Reduce heat load lower than </a:t>
            </a:r>
            <a:r>
              <a:rPr kumimoji="1" lang="en-US" altLang="ja-JP" sz="1600" dirty="0">
                <a:solidFill>
                  <a:srgbClr val="FF0000"/>
                </a:solidFill>
                <a:latin typeface="Arial" panose="020B0604020202020204" pitchFamily="34" charset="0"/>
                <a:ea typeface="メイリオ" panose="020B0604030504040204" pitchFamily="50" charset="-128"/>
                <a:cs typeface="Arial" panose="020B0604020202020204" pitchFamily="34" charset="0"/>
              </a:rPr>
              <a:t>1/5.</a:t>
            </a:r>
            <a:r>
              <a:rPr lang="en-US" altLang="ja-JP" sz="1600" dirty="0">
                <a:latin typeface="Arial" panose="020B0604020202020204" pitchFamily="34" charset="0"/>
                <a:ea typeface="メイリオ" panose="020B0604030504040204" pitchFamily="50" charset="-128"/>
                <a:cs typeface="Arial" panose="020B0604020202020204" pitchFamily="34" charset="0"/>
                <a:sym typeface="Wingdings" panose="05000000000000000000" pitchFamily="2" charset="2"/>
              </a:rPr>
              <a:t> Can </a:t>
            </a:r>
            <a:r>
              <a:rPr lang="en-US" altLang="ja-JP" sz="1600" b="1" dirty="0">
                <a:solidFill>
                  <a:srgbClr val="FF0000"/>
                </a:solidFill>
                <a:latin typeface="Arial" panose="020B0604020202020204" pitchFamily="34" charset="0"/>
                <a:ea typeface="メイリオ" panose="020B0604030504040204" pitchFamily="50" charset="-128"/>
                <a:cs typeface="Arial" panose="020B0604020202020204" pitchFamily="34" charset="0"/>
                <a:sym typeface="Wingdings" panose="05000000000000000000" pitchFamily="2" charset="2"/>
              </a:rPr>
              <a:t>conduction cooling </a:t>
            </a:r>
            <a:r>
              <a:rPr lang="en-US" altLang="ja-JP" sz="1600" dirty="0">
                <a:latin typeface="Arial" panose="020B0604020202020204" pitchFamily="34" charset="0"/>
                <a:ea typeface="メイリオ" panose="020B0604030504040204" pitchFamily="50" charset="-128"/>
                <a:cs typeface="Arial" panose="020B0604020202020204" pitchFamily="34" charset="0"/>
                <a:sym typeface="Wingdings" panose="05000000000000000000" pitchFamily="2" charset="2"/>
              </a:rPr>
              <a:t>by small refrigerator. </a:t>
            </a:r>
            <a:endParaRPr kumimoji="1" lang="ja-JP" altLang="en-US" sz="1600" dirty="0">
              <a:latin typeface="Arial" panose="020B0604020202020204" pitchFamily="34" charset="0"/>
              <a:ea typeface="メイリオ" panose="020B0604030504040204" pitchFamily="50" charset="-128"/>
              <a:cs typeface="Arial" panose="020B0604020202020204" pitchFamily="34" charset="0"/>
            </a:endParaRPr>
          </a:p>
        </p:txBody>
      </p:sp>
      <p:grpSp>
        <p:nvGrpSpPr>
          <p:cNvPr id="22" name="グループ化 21">
            <a:extLst>
              <a:ext uri="{FF2B5EF4-FFF2-40B4-BE49-F238E27FC236}">
                <a16:creationId xmlns:a16="http://schemas.microsoft.com/office/drawing/2014/main" id="{799B2B5E-E24D-3DE2-E6E5-C7558421E182}"/>
              </a:ext>
            </a:extLst>
          </p:cNvPr>
          <p:cNvGrpSpPr/>
          <p:nvPr/>
        </p:nvGrpSpPr>
        <p:grpSpPr>
          <a:xfrm>
            <a:off x="7941942" y="888824"/>
            <a:ext cx="4356842" cy="5758335"/>
            <a:chOff x="7941942" y="888824"/>
            <a:chExt cx="4356842" cy="5758335"/>
          </a:xfrm>
        </p:grpSpPr>
        <p:grpSp>
          <p:nvGrpSpPr>
            <p:cNvPr id="14" name="グループ化 13">
              <a:extLst>
                <a:ext uri="{FF2B5EF4-FFF2-40B4-BE49-F238E27FC236}">
                  <a16:creationId xmlns:a16="http://schemas.microsoft.com/office/drawing/2014/main" id="{C40F328E-C71F-1F28-75E2-DB424A2DF0F6}"/>
                </a:ext>
              </a:extLst>
            </p:cNvPr>
            <p:cNvGrpSpPr/>
            <p:nvPr/>
          </p:nvGrpSpPr>
          <p:grpSpPr>
            <a:xfrm>
              <a:off x="8099621" y="888824"/>
              <a:ext cx="4199163" cy="5758335"/>
              <a:chOff x="8099621" y="888824"/>
              <a:chExt cx="4199163" cy="5758335"/>
            </a:xfrm>
          </p:grpSpPr>
          <p:sp>
            <p:nvSpPr>
              <p:cNvPr id="3" name="テキスト ボックス 2">
                <a:extLst>
                  <a:ext uri="{FF2B5EF4-FFF2-40B4-BE49-F238E27FC236}">
                    <a16:creationId xmlns:a16="http://schemas.microsoft.com/office/drawing/2014/main" id="{E323D16B-34A1-40C0-A701-529FC0D3A6FB}"/>
                  </a:ext>
                </a:extLst>
              </p:cNvPr>
              <p:cNvSpPr txBox="1"/>
              <p:nvPr/>
            </p:nvSpPr>
            <p:spPr>
              <a:xfrm>
                <a:off x="8099621" y="3183261"/>
                <a:ext cx="4199163" cy="523220"/>
              </a:xfrm>
              <a:prstGeom prst="rect">
                <a:avLst/>
              </a:prstGeom>
              <a:noFill/>
            </p:spPr>
            <p:txBody>
              <a:bodyPr wrap="none" rtlCol="0">
                <a:spAutoFit/>
              </a:bodyPr>
              <a:lstStyle/>
              <a:p>
                <a:r>
                  <a:rPr kumimoji="1" lang="en-US" altLang="ja-JP" sz="1400" dirty="0">
                    <a:latin typeface="メイリオ" panose="020B0604030504040204" pitchFamily="50" charset="-128"/>
                    <a:ea typeface="メイリオ" panose="020B0604030504040204" pitchFamily="50" charset="-128"/>
                  </a:rPr>
                  <a:t>Nb</a:t>
                </a:r>
                <a:r>
                  <a:rPr kumimoji="1" lang="en-US" altLang="ja-JP" sz="1400" baseline="-25000" dirty="0">
                    <a:latin typeface="メイリオ" panose="020B0604030504040204" pitchFamily="50" charset="-128"/>
                    <a:ea typeface="メイリオ" panose="020B0604030504040204" pitchFamily="50" charset="-128"/>
                  </a:rPr>
                  <a:t>3</a:t>
                </a:r>
                <a:r>
                  <a:rPr kumimoji="1" lang="en-US" altLang="ja-JP" sz="1400" dirty="0">
                    <a:latin typeface="メイリオ" panose="020B0604030504040204" pitchFamily="50" charset="-128"/>
                    <a:ea typeface="メイリオ" panose="020B0604030504040204" pitchFamily="50" charset="-128"/>
                  </a:rPr>
                  <a:t>Sn cavity will be without He tank.</a:t>
                </a:r>
              </a:p>
              <a:p>
                <a:r>
                  <a:rPr kumimoji="1" lang="en-US" altLang="ja-JP" sz="1400" dirty="0">
                    <a:latin typeface="メイリオ" panose="020B0604030504040204" pitchFamily="50" charset="-128"/>
                    <a:ea typeface="メイリオ" panose="020B0604030504040204" pitchFamily="50" charset="-128"/>
                  </a:rPr>
                  <a:t>Many R&amp;D were conducted all over the world.</a:t>
                </a:r>
                <a:endParaRPr kumimoji="1" lang="ja-JP" altLang="en-US" sz="1400" dirty="0">
                  <a:latin typeface="メイリオ" panose="020B0604030504040204" pitchFamily="50" charset="-128"/>
                  <a:ea typeface="メイリオ" panose="020B0604030504040204" pitchFamily="50" charset="-128"/>
                </a:endParaRPr>
              </a:p>
            </p:txBody>
          </p:sp>
          <p:grpSp>
            <p:nvGrpSpPr>
              <p:cNvPr id="8" name="グループ化 7">
                <a:extLst>
                  <a:ext uri="{FF2B5EF4-FFF2-40B4-BE49-F238E27FC236}">
                    <a16:creationId xmlns:a16="http://schemas.microsoft.com/office/drawing/2014/main" id="{8ED403EE-947D-9B17-312B-134402402C62}"/>
                  </a:ext>
                </a:extLst>
              </p:cNvPr>
              <p:cNvGrpSpPr/>
              <p:nvPr/>
            </p:nvGrpSpPr>
            <p:grpSpPr>
              <a:xfrm>
                <a:off x="8179848" y="888824"/>
                <a:ext cx="3927190" cy="5758335"/>
                <a:chOff x="8179848" y="888824"/>
                <a:chExt cx="3927190" cy="5758335"/>
              </a:xfrm>
            </p:grpSpPr>
            <p:sp>
              <p:nvSpPr>
                <p:cNvPr id="28" name="テキスト ボックス 27">
                  <a:extLst>
                    <a:ext uri="{FF2B5EF4-FFF2-40B4-BE49-F238E27FC236}">
                      <a16:creationId xmlns:a16="http://schemas.microsoft.com/office/drawing/2014/main" id="{E6137F35-814C-43BE-8F33-415B827D11AA}"/>
                    </a:ext>
                  </a:extLst>
                </p:cNvPr>
                <p:cNvSpPr txBox="1"/>
                <p:nvPr/>
              </p:nvSpPr>
              <p:spPr>
                <a:xfrm>
                  <a:off x="8629283" y="5169831"/>
                  <a:ext cx="3453891" cy="1477328"/>
                </a:xfrm>
                <a:prstGeom prst="rect">
                  <a:avLst/>
                </a:prstGeom>
                <a:solidFill>
                  <a:srgbClr val="FFFF00"/>
                </a:solidFill>
              </p:spPr>
              <p:txBody>
                <a:bodyPr wrap="square">
                  <a:spAutoFit/>
                </a:bodyPr>
                <a:lstStyle/>
                <a:p>
                  <a:r>
                    <a:rPr lang="en-US" altLang="ja-JP" b="1" dirty="0">
                      <a:solidFill>
                        <a:srgbClr val="FF0000"/>
                      </a:solidFill>
                      <a:latin typeface="Arial" panose="020B0604020202020204" pitchFamily="34" charset="0"/>
                      <a:cs typeface="Arial" panose="020B0604020202020204" pitchFamily="34" charset="0"/>
                    </a:rPr>
                    <a:t>Realization of Nb</a:t>
                  </a:r>
                  <a:r>
                    <a:rPr lang="en-US" altLang="ja-JP" b="1" baseline="-25000" dirty="0">
                      <a:solidFill>
                        <a:srgbClr val="FF0000"/>
                      </a:solidFill>
                      <a:latin typeface="Arial" panose="020B0604020202020204" pitchFamily="34" charset="0"/>
                      <a:cs typeface="Arial" panose="020B0604020202020204" pitchFamily="34" charset="0"/>
                    </a:rPr>
                    <a:t>3</a:t>
                  </a:r>
                  <a:r>
                    <a:rPr lang="en-US" altLang="ja-JP" b="1" dirty="0">
                      <a:solidFill>
                        <a:srgbClr val="FF0000"/>
                      </a:solidFill>
                      <a:latin typeface="Arial" panose="020B0604020202020204" pitchFamily="34" charset="0"/>
                      <a:cs typeface="Arial" panose="020B0604020202020204" pitchFamily="34" charset="0"/>
                    </a:rPr>
                    <a:t>Sn cavity- based accelerator is a major step toward compact accelerators for many application uses.</a:t>
                  </a:r>
                  <a:endParaRPr lang="ja-JP" altLang="en-US" b="1" dirty="0">
                    <a:solidFill>
                      <a:srgbClr val="FF0000"/>
                    </a:solidFill>
                    <a:latin typeface="Arial" panose="020B0604020202020204" pitchFamily="34" charset="0"/>
                    <a:cs typeface="Arial" panose="020B0604020202020204" pitchFamily="34" charset="0"/>
                  </a:endParaRPr>
                </a:p>
              </p:txBody>
            </p:sp>
            <p:pic>
              <p:nvPicPr>
                <p:cNvPr id="30" name="図 29">
                  <a:extLst>
                    <a:ext uri="{FF2B5EF4-FFF2-40B4-BE49-F238E27FC236}">
                      <a16:creationId xmlns:a16="http://schemas.microsoft.com/office/drawing/2014/main" id="{F8D714EE-10A3-4DB0-ABA6-E92430751D00}"/>
                    </a:ext>
                  </a:extLst>
                </p:cNvPr>
                <p:cNvPicPr>
                  <a:picLocks noChangeAspect="1"/>
                </p:cNvPicPr>
                <p:nvPr/>
              </p:nvPicPr>
              <p:blipFill>
                <a:blip r:embed="rId7"/>
                <a:stretch>
                  <a:fillRect/>
                </a:stretch>
              </p:blipFill>
              <p:spPr>
                <a:xfrm>
                  <a:off x="8179848" y="969159"/>
                  <a:ext cx="3115263" cy="2028020"/>
                </a:xfrm>
                <a:prstGeom prst="rect">
                  <a:avLst/>
                </a:prstGeom>
              </p:spPr>
            </p:pic>
            <p:pic>
              <p:nvPicPr>
                <p:cNvPr id="5" name="図 4">
                  <a:extLst>
                    <a:ext uri="{FF2B5EF4-FFF2-40B4-BE49-F238E27FC236}">
                      <a16:creationId xmlns:a16="http://schemas.microsoft.com/office/drawing/2014/main" id="{A5EEA997-C82F-25CF-B2E6-AFFA60AA829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297987" y="1636707"/>
                  <a:ext cx="809051" cy="1224813"/>
                </a:xfrm>
                <a:prstGeom prst="rect">
                  <a:avLst/>
                </a:prstGeom>
                <a:ln>
                  <a:solidFill>
                    <a:srgbClr val="FF00FF"/>
                  </a:solidFill>
                </a:ln>
              </p:spPr>
            </p:pic>
            <p:sp>
              <p:nvSpPr>
                <p:cNvPr id="20" name="矢印: 左カーブ 19">
                  <a:extLst>
                    <a:ext uri="{FF2B5EF4-FFF2-40B4-BE49-F238E27FC236}">
                      <a16:creationId xmlns:a16="http://schemas.microsoft.com/office/drawing/2014/main" id="{C6EDAA2C-8FCD-4477-6B22-B719FFA0AD03}"/>
                    </a:ext>
                  </a:extLst>
                </p:cNvPr>
                <p:cNvSpPr/>
                <p:nvPr/>
              </p:nvSpPr>
              <p:spPr>
                <a:xfrm rot="8987281" flipH="1">
                  <a:off x="11483289" y="888824"/>
                  <a:ext cx="523257" cy="601397"/>
                </a:xfrm>
                <a:prstGeom prst="curvedLef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latin typeface="Arial" panose="020B0604020202020204" pitchFamily="34" charset="0"/>
                    <a:cs typeface="Arial" panose="020B0604020202020204" pitchFamily="34" charset="0"/>
                  </a:endParaRPr>
                </a:p>
              </p:txBody>
            </p:sp>
            <p:sp>
              <p:nvSpPr>
                <p:cNvPr id="32" name="テキスト ボックス 31">
                  <a:extLst>
                    <a:ext uri="{FF2B5EF4-FFF2-40B4-BE49-F238E27FC236}">
                      <a16:creationId xmlns:a16="http://schemas.microsoft.com/office/drawing/2014/main" id="{956E6D54-68D0-A5D0-6DC7-EB0FE0465D02}"/>
                    </a:ext>
                  </a:extLst>
                </p:cNvPr>
                <p:cNvSpPr txBox="1"/>
                <p:nvPr/>
              </p:nvSpPr>
              <p:spPr>
                <a:xfrm>
                  <a:off x="8612643" y="3741941"/>
                  <a:ext cx="3319864" cy="1354217"/>
                </a:xfrm>
                <a:prstGeom prst="rect">
                  <a:avLst/>
                </a:prstGeom>
                <a:noFill/>
              </p:spPr>
              <p:txBody>
                <a:bodyPr wrap="square">
                  <a:spAutoFit/>
                </a:bodyPr>
                <a:lstStyle/>
                <a:p>
                  <a:r>
                    <a:rPr lang="en-US" altLang="ja-JP" dirty="0"/>
                    <a:t>Recently beam acceleration based on Nb3Sn cavity with conduction cooling started.  </a:t>
                  </a:r>
                </a:p>
                <a:p>
                  <a:r>
                    <a:rPr lang="en-US" altLang="ja-JP" sz="1400" i="1" dirty="0">
                      <a:hlinkClick r:id="rId9"/>
                    </a:rPr>
                    <a:t>https://doi.org/10.48550/arXiv.2404.09187</a:t>
                  </a:r>
                  <a:r>
                    <a:rPr lang="en-US" altLang="ja-JP" sz="1400" i="1" dirty="0"/>
                    <a:t> (</a:t>
                  </a:r>
                  <a:r>
                    <a:rPr lang="en-US" altLang="ja-JP" sz="1400" i="1" dirty="0" err="1"/>
                    <a:t>Z.Yang</a:t>
                  </a:r>
                  <a:r>
                    <a:rPr lang="en-US" altLang="ja-JP" sz="1400" i="1" dirty="0"/>
                    <a:t> et al.)</a:t>
                  </a:r>
                </a:p>
              </p:txBody>
            </p:sp>
          </p:grpSp>
        </p:grpSp>
        <p:sp>
          <p:nvSpPr>
            <p:cNvPr id="19" name="矢印: 右 18">
              <a:extLst>
                <a:ext uri="{FF2B5EF4-FFF2-40B4-BE49-F238E27FC236}">
                  <a16:creationId xmlns:a16="http://schemas.microsoft.com/office/drawing/2014/main" id="{2A3B03AD-E671-42F1-BC0D-23D0049A1183}"/>
                </a:ext>
              </a:extLst>
            </p:cNvPr>
            <p:cNvSpPr/>
            <p:nvPr/>
          </p:nvSpPr>
          <p:spPr>
            <a:xfrm>
              <a:off x="7941942" y="2109048"/>
              <a:ext cx="296796" cy="3873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メイリオ" panose="020B0604030504040204" pitchFamily="50" charset="-128"/>
                <a:ea typeface="メイリオ" panose="020B0604030504040204" pitchFamily="50" charset="-128"/>
              </a:endParaRPr>
            </a:p>
          </p:txBody>
        </p:sp>
      </p:grpSp>
    </p:spTree>
    <p:extLst>
      <p:ext uri="{BB962C8B-B14F-4D97-AF65-F5344CB8AC3E}">
        <p14:creationId xmlns:p14="http://schemas.microsoft.com/office/powerpoint/2010/main" val="476796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50BD2502-77D2-7E9F-2947-F0C292C55939}"/>
              </a:ext>
            </a:extLst>
          </p:cNvPr>
          <p:cNvSpPr>
            <a:spLocks noGrp="1"/>
          </p:cNvSpPr>
          <p:nvPr>
            <p:ph type="title"/>
          </p:nvPr>
        </p:nvSpPr>
        <p:spPr>
          <a:xfrm>
            <a:off x="1864048" y="-60439"/>
            <a:ext cx="3859802" cy="656817"/>
          </a:xfrm>
        </p:spPr>
        <p:txBody>
          <a:bodyPr>
            <a:normAutofit/>
          </a:bodyPr>
          <a:lstStyle/>
          <a:p>
            <a:r>
              <a:rPr kumimoji="1" lang="en-US" altLang="ja-JP" sz="2400" u="sng" dirty="0">
                <a:latin typeface="Arial" panose="020B0604020202020204" pitchFamily="34" charset="0"/>
                <a:cs typeface="Arial" panose="020B0604020202020204" pitchFamily="34" charset="0"/>
              </a:rPr>
              <a:t>Nb</a:t>
            </a:r>
            <a:r>
              <a:rPr kumimoji="1" lang="en-US" altLang="ja-JP" sz="2400" u="sng" baseline="-25000" dirty="0">
                <a:latin typeface="Arial" panose="020B0604020202020204" pitchFamily="34" charset="0"/>
                <a:cs typeface="Arial" panose="020B0604020202020204" pitchFamily="34" charset="0"/>
              </a:rPr>
              <a:t>3</a:t>
            </a:r>
            <a:r>
              <a:rPr kumimoji="1" lang="en-US" altLang="ja-JP" sz="2400" u="sng" dirty="0">
                <a:latin typeface="Arial" panose="020B0604020202020204" pitchFamily="34" charset="0"/>
                <a:cs typeface="Arial" panose="020B0604020202020204" pitchFamily="34" charset="0"/>
              </a:rPr>
              <a:t>Sn cavity R&amp;D at KEK</a:t>
            </a:r>
            <a:endParaRPr kumimoji="1" lang="ja-JP" altLang="en-US" sz="2400" u="sng" dirty="0">
              <a:latin typeface="Arial" panose="020B0604020202020204" pitchFamily="34" charset="0"/>
              <a:cs typeface="Arial" panose="020B0604020202020204" pitchFamily="34" charset="0"/>
            </a:endParaRPr>
          </a:p>
        </p:txBody>
      </p:sp>
      <p:pic>
        <p:nvPicPr>
          <p:cNvPr id="4" name="図 3">
            <a:extLst>
              <a:ext uri="{FF2B5EF4-FFF2-40B4-BE49-F238E27FC236}">
                <a16:creationId xmlns:a16="http://schemas.microsoft.com/office/drawing/2014/main" id="{557C168B-455F-CCF5-82A2-AD22B5BDF89A}"/>
              </a:ext>
            </a:extLst>
          </p:cNvPr>
          <p:cNvPicPr>
            <a:picLocks noChangeAspect="1"/>
          </p:cNvPicPr>
          <p:nvPr/>
        </p:nvPicPr>
        <p:blipFill>
          <a:blip r:embed="rId2"/>
          <a:stretch>
            <a:fillRect/>
          </a:stretch>
        </p:blipFill>
        <p:spPr>
          <a:xfrm>
            <a:off x="87067" y="3429000"/>
            <a:ext cx="3243312" cy="3243312"/>
          </a:xfrm>
          <a:prstGeom prst="rect">
            <a:avLst/>
          </a:prstGeom>
        </p:spPr>
      </p:pic>
      <p:pic>
        <p:nvPicPr>
          <p:cNvPr id="5" name="Picture 1551">
            <a:extLst>
              <a:ext uri="{FF2B5EF4-FFF2-40B4-BE49-F238E27FC236}">
                <a16:creationId xmlns:a16="http://schemas.microsoft.com/office/drawing/2014/main" id="{0D1B3097-1154-41B3-8CD8-E04B87594849}"/>
              </a:ext>
            </a:extLst>
          </p:cNvPr>
          <p:cNvPicPr>
            <a:picLocks noChangeAspect="1"/>
          </p:cNvPicPr>
          <p:nvPr/>
        </p:nvPicPr>
        <p:blipFill>
          <a:blip r:embed="rId3"/>
          <a:stretch>
            <a:fillRect/>
          </a:stretch>
        </p:blipFill>
        <p:spPr>
          <a:xfrm>
            <a:off x="6343419" y="479427"/>
            <a:ext cx="4278484" cy="2309945"/>
          </a:xfrm>
          <a:prstGeom prst="rect">
            <a:avLst/>
          </a:prstGeom>
        </p:spPr>
      </p:pic>
      <p:sp>
        <p:nvSpPr>
          <p:cNvPr id="6" name="テキスト ボックス 5">
            <a:extLst>
              <a:ext uri="{FF2B5EF4-FFF2-40B4-BE49-F238E27FC236}">
                <a16:creationId xmlns:a16="http://schemas.microsoft.com/office/drawing/2014/main" id="{4576BECC-716D-A28F-5C6C-C9BF777A7FC5}"/>
              </a:ext>
            </a:extLst>
          </p:cNvPr>
          <p:cNvSpPr txBox="1"/>
          <p:nvPr/>
        </p:nvSpPr>
        <p:spPr>
          <a:xfrm>
            <a:off x="207925" y="659180"/>
            <a:ext cx="6580767" cy="2862322"/>
          </a:xfrm>
          <a:prstGeom prst="rect">
            <a:avLst/>
          </a:prstGeom>
          <a:noFill/>
        </p:spPr>
        <p:txBody>
          <a:bodyPr wrap="square" rtlCol="0">
            <a:spAutoFit/>
          </a:bodyPr>
          <a:lstStyle/>
          <a:p>
            <a:pPr marL="342900" indent="-342900">
              <a:buFont typeface="Arial" panose="020B0604020202020204" pitchFamily="34" charset="0"/>
              <a:buChar char="•"/>
            </a:pPr>
            <a:r>
              <a:rPr kumimoji="1" lang="en-US" altLang="ja-JP" sz="2000" b="1" u="sng" dirty="0"/>
              <a:t>Nb</a:t>
            </a:r>
            <a:r>
              <a:rPr kumimoji="1" lang="en-US" altLang="ja-JP" sz="2000" b="1" u="sng" baseline="-25000" dirty="0"/>
              <a:t>3</a:t>
            </a:r>
            <a:r>
              <a:rPr kumimoji="1" lang="en-US" altLang="ja-JP" sz="2000" b="1" u="sng" dirty="0"/>
              <a:t>Sn furnace replacement &amp; VT results</a:t>
            </a:r>
          </a:p>
          <a:p>
            <a:pPr marL="800100" lvl="1" indent="-342900">
              <a:buFont typeface="Wingdings" panose="05000000000000000000" pitchFamily="2" charset="2"/>
              <a:buChar char="Ø"/>
            </a:pPr>
            <a:r>
              <a:rPr lang="en-US" altLang="ja-JP" sz="2000" dirty="0"/>
              <a:t>Restart</a:t>
            </a:r>
            <a:r>
              <a:rPr lang="ja-JP" altLang="en-US" sz="2000" dirty="0"/>
              <a:t> </a:t>
            </a:r>
            <a:r>
              <a:rPr lang="en-US" altLang="ja-JP" sz="2000" dirty="0"/>
              <a:t>Nb</a:t>
            </a:r>
            <a:r>
              <a:rPr lang="en-US" altLang="ja-JP" sz="2000" baseline="-25000" dirty="0"/>
              <a:t>3</a:t>
            </a:r>
            <a:r>
              <a:rPr lang="en-US" altLang="ja-JP" sz="2000" dirty="0"/>
              <a:t>Sn</a:t>
            </a:r>
            <a:r>
              <a:rPr lang="ja-JP" altLang="en-US" sz="2000" dirty="0"/>
              <a:t> </a:t>
            </a:r>
            <a:r>
              <a:rPr lang="en-US" altLang="ja-JP" sz="2000" dirty="0"/>
              <a:t>cavity</a:t>
            </a:r>
            <a:r>
              <a:rPr lang="ja-JP" altLang="en-US" sz="2000" dirty="0"/>
              <a:t> </a:t>
            </a:r>
            <a:r>
              <a:rPr lang="en-US" altLang="ja-JP" sz="2000" dirty="0"/>
              <a:t>coating</a:t>
            </a:r>
            <a:r>
              <a:rPr lang="ja-JP" altLang="en-US" sz="2000" dirty="0"/>
              <a:t> </a:t>
            </a:r>
            <a:r>
              <a:rPr lang="en-US" altLang="ja-JP" sz="2000" dirty="0"/>
              <a:t>and</a:t>
            </a:r>
            <a:r>
              <a:rPr lang="ja-JP" altLang="en-US" sz="2000" dirty="0"/>
              <a:t> </a:t>
            </a:r>
            <a:r>
              <a:rPr lang="en-US" altLang="ja-JP" sz="2000" dirty="0"/>
              <a:t>measure</a:t>
            </a:r>
            <a:r>
              <a:rPr lang="ja-JP" altLang="en-US" sz="2000" dirty="0"/>
              <a:t> </a:t>
            </a:r>
            <a:r>
              <a:rPr lang="en-US" altLang="ja-JP" sz="2000" dirty="0"/>
              <a:t>the</a:t>
            </a:r>
            <a:r>
              <a:rPr lang="ja-JP" altLang="en-US" sz="2000" dirty="0"/>
              <a:t> </a:t>
            </a:r>
            <a:r>
              <a:rPr lang="en-US" altLang="ja-JP" sz="2000" dirty="0"/>
              <a:t>cavity</a:t>
            </a:r>
            <a:r>
              <a:rPr lang="ja-JP" altLang="en-US" sz="2000" dirty="0"/>
              <a:t> </a:t>
            </a:r>
            <a:r>
              <a:rPr lang="en-US" altLang="ja-JP" sz="2000" dirty="0"/>
              <a:t>performance. </a:t>
            </a:r>
            <a:r>
              <a:rPr lang="en-US" altLang="ja-JP" sz="2000" dirty="0">
                <a:sym typeface="Wingdings" panose="05000000000000000000" pitchFamily="2" charset="2"/>
              </a:rPr>
              <a:t> </a:t>
            </a:r>
            <a:r>
              <a:rPr lang="en-US" altLang="ja-JP" sz="2000" u="sng" dirty="0">
                <a:solidFill>
                  <a:srgbClr val="FF0000"/>
                </a:solidFill>
                <a:sym typeface="Wingdings" panose="05000000000000000000" pitchFamily="2" charset="2"/>
              </a:rPr>
              <a:t>Q0 was improved at 10 MV/m.</a:t>
            </a:r>
            <a:endParaRPr lang="en-US" altLang="ja-JP" sz="2000" u="sng" dirty="0">
              <a:solidFill>
                <a:srgbClr val="FF0000"/>
              </a:solidFill>
            </a:endParaRPr>
          </a:p>
          <a:p>
            <a:pPr marL="342900" indent="-342900">
              <a:buFont typeface="Arial" panose="020B0604020202020204" pitchFamily="34" charset="0"/>
              <a:buChar char="•"/>
            </a:pPr>
            <a:r>
              <a:rPr kumimoji="1" lang="en-US" altLang="ja-JP" sz="2000" b="1" u="sng" dirty="0"/>
              <a:t>Nb</a:t>
            </a:r>
            <a:r>
              <a:rPr kumimoji="1" lang="en-US" altLang="ja-JP" sz="2000" b="1" u="sng" baseline="-25000" dirty="0"/>
              <a:t>3</a:t>
            </a:r>
            <a:r>
              <a:rPr kumimoji="1" lang="en-US" altLang="ja-JP" sz="2000" b="1" u="sng" dirty="0"/>
              <a:t>Sn</a:t>
            </a:r>
            <a:r>
              <a:rPr kumimoji="1" lang="ja-JP" altLang="en-US" sz="2000" b="1" u="sng" dirty="0"/>
              <a:t> </a:t>
            </a:r>
            <a:r>
              <a:rPr kumimoji="1" lang="en-US" altLang="ja-JP" sz="2000" b="1" u="sng" dirty="0"/>
              <a:t>cryomodule development by conduction cooling</a:t>
            </a:r>
          </a:p>
          <a:p>
            <a:pPr marL="800100" lvl="1" indent="-342900">
              <a:buFont typeface="Wingdings" panose="05000000000000000000" pitchFamily="2" charset="2"/>
              <a:buChar char="Ø"/>
            </a:pPr>
            <a:r>
              <a:rPr lang="en-US" altLang="ja-JP" sz="2000" dirty="0"/>
              <a:t>Preparation for horizontal test by using conduction cooling with tuner. </a:t>
            </a:r>
            <a:r>
              <a:rPr lang="en-US" altLang="ja-JP" sz="2000" dirty="0">
                <a:sym typeface="Wingdings" panose="05000000000000000000" pitchFamily="2" charset="2"/>
              </a:rPr>
              <a:t></a:t>
            </a:r>
            <a:r>
              <a:rPr lang="en-US" altLang="ja-JP" sz="2000" u="sng" dirty="0">
                <a:sym typeface="Wingdings" panose="05000000000000000000" pitchFamily="2" charset="2"/>
              </a:rPr>
              <a:t>done making stand </a:t>
            </a:r>
            <a:endParaRPr lang="en-US" altLang="ja-JP" sz="2000" u="sng" dirty="0"/>
          </a:p>
          <a:p>
            <a:pPr marL="342900" indent="-342900">
              <a:buFont typeface="Arial" panose="020B0604020202020204" pitchFamily="34" charset="0"/>
              <a:buChar char="•"/>
            </a:pPr>
            <a:r>
              <a:rPr lang="en-US" altLang="ja-JP" sz="2000" b="1" u="sng" dirty="0"/>
              <a:t>1.3GHz CW power coupler for Nb</a:t>
            </a:r>
            <a:r>
              <a:rPr lang="en-US" altLang="ja-JP" sz="2000" b="1" u="sng" baseline="-25000" dirty="0"/>
              <a:t>3</a:t>
            </a:r>
            <a:r>
              <a:rPr lang="en-US" altLang="ja-JP" sz="2000" b="1" u="sng" dirty="0"/>
              <a:t>Sn cryomodule</a:t>
            </a:r>
          </a:p>
          <a:p>
            <a:pPr marL="800100" lvl="1" indent="-342900">
              <a:buFont typeface="Wingdings" panose="05000000000000000000" pitchFamily="2" charset="2"/>
              <a:buChar char="Ø"/>
            </a:pPr>
            <a:r>
              <a:rPr kumimoji="1" lang="en-US" altLang="ja-JP" sz="2000" dirty="0"/>
              <a:t>We develop </a:t>
            </a:r>
            <a:r>
              <a:rPr kumimoji="1" lang="en-US" altLang="ja-JP" sz="2000" dirty="0">
                <a:solidFill>
                  <a:srgbClr val="FF0000"/>
                </a:solidFill>
              </a:rPr>
              <a:t>1.3 GHz 100kW CW</a:t>
            </a:r>
            <a:r>
              <a:rPr kumimoji="1" lang="ja-JP" altLang="en-US" sz="2000" dirty="0">
                <a:solidFill>
                  <a:srgbClr val="FF0000"/>
                </a:solidFill>
              </a:rPr>
              <a:t> </a:t>
            </a:r>
            <a:r>
              <a:rPr kumimoji="1" lang="en-US" altLang="ja-JP" sz="2000" dirty="0">
                <a:solidFill>
                  <a:srgbClr val="FF0000"/>
                </a:solidFill>
              </a:rPr>
              <a:t>coupler</a:t>
            </a:r>
            <a:r>
              <a:rPr kumimoji="1" lang="ja-JP" altLang="en-US" sz="2000" dirty="0">
                <a:solidFill>
                  <a:srgbClr val="FF0000"/>
                </a:solidFill>
              </a:rPr>
              <a:t> </a:t>
            </a:r>
            <a:r>
              <a:rPr kumimoji="1" lang="en-US" altLang="ja-JP" sz="2000" dirty="0">
                <a:solidFill>
                  <a:srgbClr val="FF0000"/>
                </a:solidFill>
              </a:rPr>
              <a:t>transmission</a:t>
            </a:r>
            <a:r>
              <a:rPr kumimoji="1" lang="en-US" altLang="ja-JP" sz="2000" dirty="0"/>
              <a:t>.</a:t>
            </a:r>
          </a:p>
          <a:p>
            <a:pPr lvl="1"/>
            <a:r>
              <a:rPr kumimoji="1" lang="en-US" altLang="ja-JP" sz="2000" dirty="0">
                <a:sym typeface="Wingdings" panose="05000000000000000000" pitchFamily="2" charset="2"/>
              </a:rPr>
              <a:t> Results of highest performance in the world [2]. </a:t>
            </a:r>
            <a:endParaRPr kumimoji="1" lang="ja-JP" altLang="en-US" sz="2000" dirty="0"/>
          </a:p>
        </p:txBody>
      </p:sp>
      <p:pic>
        <p:nvPicPr>
          <p:cNvPr id="10" name="図 9" descr="建物, 電車, テーブル, 大きい が含まれている画像&#10;&#10;自動的に生成された説明">
            <a:extLst>
              <a:ext uri="{FF2B5EF4-FFF2-40B4-BE49-F238E27FC236}">
                <a16:creationId xmlns:a16="http://schemas.microsoft.com/office/drawing/2014/main" id="{CB126611-2F68-6B69-4C9D-D62EE1B2CB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1829" y="3624470"/>
            <a:ext cx="3921213" cy="2940910"/>
          </a:xfrm>
          <a:prstGeom prst="rect">
            <a:avLst/>
          </a:prstGeom>
        </p:spPr>
      </p:pic>
      <p:pic>
        <p:nvPicPr>
          <p:cNvPr id="12" name="図 11" descr="グリーン, 座る, テーブル, 横たわる が含まれている画像&#10;&#10;自動的に生成された説明">
            <a:extLst>
              <a:ext uri="{FF2B5EF4-FFF2-40B4-BE49-F238E27FC236}">
                <a16:creationId xmlns:a16="http://schemas.microsoft.com/office/drawing/2014/main" id="{FD3301E6-9F5F-E682-C4DD-71388A03A4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94492" y="3624469"/>
            <a:ext cx="3921215" cy="2940911"/>
          </a:xfrm>
          <a:prstGeom prst="rect">
            <a:avLst/>
          </a:prstGeom>
        </p:spPr>
      </p:pic>
      <p:pic>
        <p:nvPicPr>
          <p:cNvPr id="13" name="図 12" descr="屋内, テーブル, キッチン, 食品 が含まれている画像&#10;&#10;自動的に生成された説明">
            <a:extLst>
              <a:ext uri="{FF2B5EF4-FFF2-40B4-BE49-F238E27FC236}">
                <a16:creationId xmlns:a16="http://schemas.microsoft.com/office/drawing/2014/main" id="{4DB95804-22E9-3E8B-7B69-864AEFD1571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26192" y="3233531"/>
            <a:ext cx="2349581" cy="1762186"/>
          </a:xfrm>
          <a:prstGeom prst="rect">
            <a:avLst/>
          </a:prstGeom>
        </p:spPr>
      </p:pic>
      <p:sp>
        <p:nvSpPr>
          <p:cNvPr id="3" name="テキスト ボックス 2">
            <a:extLst>
              <a:ext uri="{FF2B5EF4-FFF2-40B4-BE49-F238E27FC236}">
                <a16:creationId xmlns:a16="http://schemas.microsoft.com/office/drawing/2014/main" id="{E02BB012-5EFF-DC7A-9AA3-8BE6ECE9669C}"/>
              </a:ext>
            </a:extLst>
          </p:cNvPr>
          <p:cNvSpPr txBox="1"/>
          <p:nvPr/>
        </p:nvSpPr>
        <p:spPr>
          <a:xfrm>
            <a:off x="4175028" y="3593169"/>
            <a:ext cx="2992871" cy="923330"/>
          </a:xfrm>
          <a:prstGeom prst="rect">
            <a:avLst/>
          </a:prstGeom>
          <a:noFill/>
        </p:spPr>
        <p:txBody>
          <a:bodyPr wrap="square" rtlCol="0">
            <a:spAutoFit/>
          </a:bodyPr>
          <a:lstStyle/>
          <a:p>
            <a:r>
              <a:rPr lang="en-US" altLang="ja-JP" dirty="0">
                <a:highlight>
                  <a:srgbClr val="FFFF00"/>
                </a:highlight>
              </a:rPr>
              <a:t>Nb3Sn</a:t>
            </a:r>
            <a:r>
              <a:rPr lang="ja-JP" altLang="en-US" dirty="0">
                <a:highlight>
                  <a:srgbClr val="FFFF00"/>
                </a:highlight>
              </a:rPr>
              <a:t>  </a:t>
            </a:r>
            <a:r>
              <a:rPr lang="en-US" altLang="ja-JP" dirty="0">
                <a:highlight>
                  <a:srgbClr val="FFFF00"/>
                </a:highlight>
              </a:rPr>
              <a:t> furnace replacement in COI building and  restart Nb3Sn cavity coating</a:t>
            </a:r>
            <a:endParaRPr kumimoji="1" lang="ja-JP" altLang="en-US" dirty="0">
              <a:highlight>
                <a:srgbClr val="FFFF00"/>
              </a:highlight>
            </a:endParaRPr>
          </a:p>
        </p:txBody>
      </p:sp>
      <p:sp>
        <p:nvSpPr>
          <p:cNvPr id="7" name="テキスト ボックス 6">
            <a:extLst>
              <a:ext uri="{FF2B5EF4-FFF2-40B4-BE49-F238E27FC236}">
                <a16:creationId xmlns:a16="http://schemas.microsoft.com/office/drawing/2014/main" id="{E45E8336-B4C9-D803-0D18-4B2404CEDBAC}"/>
              </a:ext>
            </a:extLst>
          </p:cNvPr>
          <p:cNvSpPr txBox="1"/>
          <p:nvPr/>
        </p:nvSpPr>
        <p:spPr>
          <a:xfrm>
            <a:off x="-84383" y="3739109"/>
            <a:ext cx="2367186" cy="369332"/>
          </a:xfrm>
          <a:prstGeom prst="rect">
            <a:avLst/>
          </a:prstGeom>
          <a:noFill/>
        </p:spPr>
        <p:txBody>
          <a:bodyPr wrap="none" rtlCol="0">
            <a:spAutoFit/>
          </a:bodyPr>
          <a:lstStyle/>
          <a:p>
            <a:r>
              <a:rPr lang="en-US" altLang="ja-JP" dirty="0">
                <a:highlight>
                  <a:srgbClr val="FFFF00"/>
                </a:highlight>
              </a:rPr>
              <a:t>Nb3Sn</a:t>
            </a:r>
            <a:r>
              <a:rPr lang="ja-JP" altLang="en-US" dirty="0">
                <a:highlight>
                  <a:srgbClr val="FFFF00"/>
                </a:highlight>
              </a:rPr>
              <a:t> </a:t>
            </a:r>
            <a:r>
              <a:rPr lang="en-US" altLang="ja-JP" dirty="0">
                <a:highlight>
                  <a:srgbClr val="FFFF00"/>
                </a:highlight>
              </a:rPr>
              <a:t>cavity</a:t>
            </a:r>
            <a:r>
              <a:rPr lang="ja-JP" altLang="en-US" dirty="0">
                <a:highlight>
                  <a:srgbClr val="FFFF00"/>
                </a:highlight>
              </a:rPr>
              <a:t> </a:t>
            </a:r>
            <a:r>
              <a:rPr lang="en-US" altLang="ja-JP" dirty="0">
                <a:highlight>
                  <a:srgbClr val="FFFF00"/>
                </a:highlight>
              </a:rPr>
              <a:t>VT results</a:t>
            </a:r>
            <a:endParaRPr kumimoji="1" lang="ja-JP" altLang="en-US" dirty="0">
              <a:highlight>
                <a:srgbClr val="FFFF00"/>
              </a:highlight>
            </a:endParaRPr>
          </a:p>
        </p:txBody>
      </p:sp>
      <p:sp>
        <p:nvSpPr>
          <p:cNvPr id="8" name="テキスト ボックス 7">
            <a:extLst>
              <a:ext uri="{FF2B5EF4-FFF2-40B4-BE49-F238E27FC236}">
                <a16:creationId xmlns:a16="http://schemas.microsoft.com/office/drawing/2014/main" id="{A42ACE95-A07F-FD44-8DB2-7D485C1985D2}"/>
              </a:ext>
            </a:extLst>
          </p:cNvPr>
          <p:cNvSpPr txBox="1"/>
          <p:nvPr/>
        </p:nvSpPr>
        <p:spPr>
          <a:xfrm>
            <a:off x="7594492" y="3217761"/>
            <a:ext cx="2238066" cy="1200329"/>
          </a:xfrm>
          <a:prstGeom prst="rect">
            <a:avLst/>
          </a:prstGeom>
          <a:noFill/>
        </p:spPr>
        <p:txBody>
          <a:bodyPr wrap="square" rtlCol="0">
            <a:spAutoFit/>
          </a:bodyPr>
          <a:lstStyle/>
          <a:p>
            <a:r>
              <a:rPr lang="en-US" altLang="ja-JP" dirty="0">
                <a:highlight>
                  <a:srgbClr val="FFFF00"/>
                </a:highlight>
              </a:rPr>
              <a:t>Preparation for horizontal test b</a:t>
            </a:r>
            <a:r>
              <a:rPr kumimoji="1" lang="en-US" altLang="ja-JP" dirty="0">
                <a:highlight>
                  <a:srgbClr val="FFFF00"/>
                </a:highlight>
              </a:rPr>
              <a:t>y using conduction cooling</a:t>
            </a:r>
            <a:endParaRPr kumimoji="1" lang="ja-JP" altLang="en-US" dirty="0">
              <a:highlight>
                <a:srgbClr val="FFFF00"/>
              </a:highlight>
            </a:endParaRPr>
          </a:p>
        </p:txBody>
      </p:sp>
      <p:sp>
        <p:nvSpPr>
          <p:cNvPr id="9" name="テキスト ボックス 8">
            <a:extLst>
              <a:ext uri="{FF2B5EF4-FFF2-40B4-BE49-F238E27FC236}">
                <a16:creationId xmlns:a16="http://schemas.microsoft.com/office/drawing/2014/main" id="{84327B5D-2C15-F8FC-702F-C32A23C53499}"/>
              </a:ext>
            </a:extLst>
          </p:cNvPr>
          <p:cNvSpPr txBox="1"/>
          <p:nvPr/>
        </p:nvSpPr>
        <p:spPr>
          <a:xfrm>
            <a:off x="6695261" y="38428"/>
            <a:ext cx="5380512" cy="369332"/>
          </a:xfrm>
          <a:prstGeom prst="rect">
            <a:avLst/>
          </a:prstGeom>
          <a:noFill/>
        </p:spPr>
        <p:txBody>
          <a:bodyPr wrap="none" rtlCol="0">
            <a:spAutoFit/>
          </a:bodyPr>
          <a:lstStyle/>
          <a:p>
            <a:r>
              <a:rPr kumimoji="1" lang="en-US" altLang="ja-JP" dirty="0">
                <a:highlight>
                  <a:srgbClr val="FFFF00"/>
                </a:highlight>
              </a:rPr>
              <a:t>High power coupler development (100 kW CW coupler)</a:t>
            </a:r>
            <a:endParaRPr kumimoji="1" lang="ja-JP" altLang="en-US" dirty="0">
              <a:highlight>
                <a:srgbClr val="FFFF00"/>
              </a:highlight>
            </a:endParaRPr>
          </a:p>
        </p:txBody>
      </p:sp>
      <p:cxnSp>
        <p:nvCxnSpPr>
          <p:cNvPr id="14" name="直線コネクタ 13">
            <a:extLst>
              <a:ext uri="{FF2B5EF4-FFF2-40B4-BE49-F238E27FC236}">
                <a16:creationId xmlns:a16="http://schemas.microsoft.com/office/drawing/2014/main" id="{C96C5270-2D09-D949-E5E1-6552DE1C5F99}"/>
              </a:ext>
            </a:extLst>
          </p:cNvPr>
          <p:cNvCxnSpPr>
            <a:cxnSpLocks/>
          </p:cNvCxnSpPr>
          <p:nvPr/>
        </p:nvCxnSpPr>
        <p:spPr>
          <a:xfrm>
            <a:off x="228427" y="4355304"/>
            <a:ext cx="2696284" cy="40741"/>
          </a:xfrm>
          <a:prstGeom prst="line">
            <a:avLst/>
          </a:prstGeom>
          <a:ln>
            <a:prstDash val="dash"/>
            <a:headEnd type="none"/>
            <a:tailEnd type="none"/>
          </a:ln>
        </p:spPr>
        <p:style>
          <a:lnRef idx="1">
            <a:schemeClr val="accent2"/>
          </a:lnRef>
          <a:fillRef idx="0">
            <a:schemeClr val="accent2"/>
          </a:fillRef>
          <a:effectRef idx="0">
            <a:schemeClr val="accent2"/>
          </a:effectRef>
          <a:fontRef idx="minor">
            <a:schemeClr val="tx1"/>
          </a:fontRef>
        </p:style>
      </p:cxnSp>
      <p:cxnSp>
        <p:nvCxnSpPr>
          <p:cNvPr id="15" name="直線コネクタ 14">
            <a:extLst>
              <a:ext uri="{FF2B5EF4-FFF2-40B4-BE49-F238E27FC236}">
                <a16:creationId xmlns:a16="http://schemas.microsoft.com/office/drawing/2014/main" id="{16B64C11-F4BA-157B-EB58-941FC8240424}"/>
              </a:ext>
            </a:extLst>
          </p:cNvPr>
          <p:cNvCxnSpPr>
            <a:cxnSpLocks/>
          </p:cNvCxnSpPr>
          <p:nvPr/>
        </p:nvCxnSpPr>
        <p:spPr>
          <a:xfrm flipV="1">
            <a:off x="1669757" y="4139764"/>
            <a:ext cx="0" cy="2362355"/>
          </a:xfrm>
          <a:prstGeom prst="line">
            <a:avLst/>
          </a:prstGeom>
          <a:ln>
            <a:prstDash val="dash"/>
            <a:headEnd type="none"/>
            <a:tailEnd type="none"/>
          </a:ln>
        </p:spPr>
        <p:style>
          <a:lnRef idx="1">
            <a:schemeClr val="accent2"/>
          </a:lnRef>
          <a:fillRef idx="0">
            <a:schemeClr val="accent2"/>
          </a:fillRef>
          <a:effectRef idx="0">
            <a:schemeClr val="accent2"/>
          </a:effectRef>
          <a:fontRef idx="minor">
            <a:schemeClr val="tx1"/>
          </a:fontRef>
        </p:style>
      </p:cxnSp>
      <p:sp>
        <p:nvSpPr>
          <p:cNvPr id="16" name="テキスト ボックス 15">
            <a:extLst>
              <a:ext uri="{FF2B5EF4-FFF2-40B4-BE49-F238E27FC236}">
                <a16:creationId xmlns:a16="http://schemas.microsoft.com/office/drawing/2014/main" id="{2BE6A37C-8D21-5A6C-3FCE-F09D5308F1B9}"/>
              </a:ext>
            </a:extLst>
          </p:cNvPr>
          <p:cNvSpPr txBox="1"/>
          <p:nvPr/>
        </p:nvSpPr>
        <p:spPr>
          <a:xfrm>
            <a:off x="2779523" y="4139764"/>
            <a:ext cx="651140" cy="369332"/>
          </a:xfrm>
          <a:prstGeom prst="rect">
            <a:avLst/>
          </a:prstGeom>
          <a:noFill/>
        </p:spPr>
        <p:txBody>
          <a:bodyPr wrap="none" rtlCol="0">
            <a:spAutoFit/>
          </a:bodyPr>
          <a:lstStyle/>
          <a:p>
            <a:r>
              <a:rPr kumimoji="1" lang="en-US" altLang="ja-JP" dirty="0"/>
              <a:t>1e10</a:t>
            </a:r>
            <a:endParaRPr kumimoji="1" lang="ja-JP" altLang="en-US" dirty="0"/>
          </a:p>
        </p:txBody>
      </p:sp>
      <p:sp>
        <p:nvSpPr>
          <p:cNvPr id="17" name="テキスト ボックス 16">
            <a:extLst>
              <a:ext uri="{FF2B5EF4-FFF2-40B4-BE49-F238E27FC236}">
                <a16:creationId xmlns:a16="http://schemas.microsoft.com/office/drawing/2014/main" id="{E7B33DF6-5DD3-1B04-18EC-9B7FD6EFDCF6}"/>
              </a:ext>
            </a:extLst>
          </p:cNvPr>
          <p:cNvSpPr txBox="1"/>
          <p:nvPr/>
        </p:nvSpPr>
        <p:spPr>
          <a:xfrm>
            <a:off x="1784688" y="5905620"/>
            <a:ext cx="1009507" cy="369332"/>
          </a:xfrm>
          <a:prstGeom prst="rect">
            <a:avLst/>
          </a:prstGeom>
          <a:noFill/>
        </p:spPr>
        <p:txBody>
          <a:bodyPr wrap="none" rtlCol="0">
            <a:spAutoFit/>
          </a:bodyPr>
          <a:lstStyle/>
          <a:p>
            <a:r>
              <a:rPr kumimoji="1" lang="en-US" altLang="ja-JP" dirty="0"/>
              <a:t>10MV/m</a:t>
            </a:r>
            <a:endParaRPr kumimoji="1" lang="ja-JP" altLang="en-US" dirty="0"/>
          </a:p>
        </p:txBody>
      </p:sp>
      <p:sp>
        <p:nvSpPr>
          <p:cNvPr id="18" name="テキスト ボックス 17">
            <a:extLst>
              <a:ext uri="{FF2B5EF4-FFF2-40B4-BE49-F238E27FC236}">
                <a16:creationId xmlns:a16="http://schemas.microsoft.com/office/drawing/2014/main" id="{38EA8DE7-8FE6-F6F1-9A6B-EE2D7E2C00AB}"/>
              </a:ext>
            </a:extLst>
          </p:cNvPr>
          <p:cNvSpPr txBox="1"/>
          <p:nvPr/>
        </p:nvSpPr>
        <p:spPr>
          <a:xfrm>
            <a:off x="761290" y="4021483"/>
            <a:ext cx="596638" cy="369332"/>
          </a:xfrm>
          <a:prstGeom prst="rect">
            <a:avLst/>
          </a:prstGeom>
          <a:noFill/>
        </p:spPr>
        <p:txBody>
          <a:bodyPr wrap="none" rtlCol="0">
            <a:spAutoFit/>
          </a:bodyPr>
          <a:lstStyle/>
          <a:p>
            <a:r>
              <a:rPr kumimoji="1" lang="en-US" altLang="ja-JP" dirty="0"/>
              <a:t>4.2K</a:t>
            </a:r>
            <a:endParaRPr kumimoji="1" lang="ja-JP" altLang="en-US" dirty="0"/>
          </a:p>
        </p:txBody>
      </p:sp>
      <p:sp>
        <p:nvSpPr>
          <p:cNvPr id="19" name="テキスト ボックス 18">
            <a:extLst>
              <a:ext uri="{FF2B5EF4-FFF2-40B4-BE49-F238E27FC236}">
                <a16:creationId xmlns:a16="http://schemas.microsoft.com/office/drawing/2014/main" id="{0FACBD7C-CC44-7EAE-398B-C17A6552E923}"/>
              </a:ext>
            </a:extLst>
          </p:cNvPr>
          <p:cNvSpPr txBox="1"/>
          <p:nvPr/>
        </p:nvSpPr>
        <p:spPr>
          <a:xfrm>
            <a:off x="1962723" y="5433350"/>
            <a:ext cx="428322" cy="369332"/>
          </a:xfrm>
          <a:prstGeom prst="rect">
            <a:avLst/>
          </a:prstGeom>
          <a:noFill/>
        </p:spPr>
        <p:txBody>
          <a:bodyPr wrap="none" rtlCol="0">
            <a:spAutoFit/>
          </a:bodyPr>
          <a:lstStyle/>
          <a:p>
            <a:r>
              <a:rPr kumimoji="1" lang="en-US" altLang="ja-JP" dirty="0"/>
              <a:t>VT</a:t>
            </a:r>
            <a:endParaRPr kumimoji="1" lang="ja-JP" altLang="en-US" dirty="0"/>
          </a:p>
        </p:txBody>
      </p:sp>
      <p:sp>
        <p:nvSpPr>
          <p:cNvPr id="22" name="矢印: 右 21">
            <a:extLst>
              <a:ext uri="{FF2B5EF4-FFF2-40B4-BE49-F238E27FC236}">
                <a16:creationId xmlns:a16="http://schemas.microsoft.com/office/drawing/2014/main" id="{8A8B92E6-6B7E-9DC8-C3C7-DBBE6281AECC}"/>
              </a:ext>
            </a:extLst>
          </p:cNvPr>
          <p:cNvSpPr/>
          <p:nvPr/>
        </p:nvSpPr>
        <p:spPr>
          <a:xfrm flipH="1">
            <a:off x="2843865" y="4487271"/>
            <a:ext cx="588685" cy="3693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ボックス 22">
            <a:extLst>
              <a:ext uri="{FF2B5EF4-FFF2-40B4-BE49-F238E27FC236}">
                <a16:creationId xmlns:a16="http://schemas.microsoft.com/office/drawing/2014/main" id="{38717B67-DD0D-785B-F4E8-6BEAC00458AD}"/>
              </a:ext>
            </a:extLst>
          </p:cNvPr>
          <p:cNvSpPr txBox="1"/>
          <p:nvPr/>
        </p:nvSpPr>
        <p:spPr>
          <a:xfrm>
            <a:off x="67507" y="6527680"/>
            <a:ext cx="3133230" cy="369332"/>
          </a:xfrm>
          <a:prstGeom prst="rect">
            <a:avLst/>
          </a:prstGeom>
          <a:solidFill>
            <a:schemeClr val="bg1"/>
          </a:solidFill>
        </p:spPr>
        <p:txBody>
          <a:bodyPr wrap="none" rtlCol="0">
            <a:spAutoFit/>
          </a:bodyPr>
          <a:lstStyle/>
          <a:p>
            <a:r>
              <a:rPr kumimoji="1" lang="en-US" altLang="ja-JP" dirty="0"/>
              <a:t>Done 9</a:t>
            </a:r>
            <a:r>
              <a:rPr kumimoji="1" lang="en-US" altLang="ja-JP" baseline="30000" dirty="0"/>
              <a:t>th</a:t>
            </a:r>
            <a:r>
              <a:rPr kumimoji="1" lang="en-US" altLang="ja-JP" dirty="0"/>
              <a:t> VT  after replacement </a:t>
            </a:r>
            <a:endParaRPr kumimoji="1" lang="ja-JP" altLang="en-US" dirty="0"/>
          </a:p>
        </p:txBody>
      </p:sp>
      <p:sp>
        <p:nvSpPr>
          <p:cNvPr id="24" name="テキスト ボックス 23">
            <a:extLst>
              <a:ext uri="{FF2B5EF4-FFF2-40B4-BE49-F238E27FC236}">
                <a16:creationId xmlns:a16="http://schemas.microsoft.com/office/drawing/2014/main" id="{D99EF0BF-EEC5-7107-A01F-83D3B5E4A4A1}"/>
              </a:ext>
            </a:extLst>
          </p:cNvPr>
          <p:cNvSpPr txBox="1"/>
          <p:nvPr/>
        </p:nvSpPr>
        <p:spPr>
          <a:xfrm>
            <a:off x="10257534" y="892761"/>
            <a:ext cx="1967876" cy="1938992"/>
          </a:xfrm>
          <a:prstGeom prst="rect">
            <a:avLst/>
          </a:prstGeom>
          <a:noFill/>
        </p:spPr>
        <p:txBody>
          <a:bodyPr wrap="square">
            <a:spAutoFit/>
          </a:bodyPr>
          <a:lstStyle/>
          <a:p>
            <a:r>
              <a:rPr lang="en-US" altLang="ja-JP" sz="1200" dirty="0">
                <a:latin typeface="Arial" panose="020B0604020202020204" pitchFamily="34" charset="0"/>
                <a:cs typeface="Arial" panose="020B0604020202020204" pitchFamily="34" charset="0"/>
              </a:rPr>
              <a:t>[2] </a:t>
            </a:r>
            <a:r>
              <a:rPr lang="en-US" altLang="ja-JP" sz="1200" dirty="0"/>
              <a:t>(Published) </a:t>
            </a:r>
            <a:r>
              <a:rPr lang="en-US" altLang="ja-JP" sz="1200" i="1" dirty="0"/>
              <a:t>Pragya Nama et al., “Development of continuous-wave 100 kW-class high power input coupler for conduction-cooled L-band Nb3Sn accelerators”, </a:t>
            </a:r>
            <a:r>
              <a:rPr lang="en-US" altLang="ja-JP" sz="1200" i="1" dirty="0" err="1"/>
              <a:t>Nucl</a:t>
            </a:r>
            <a:r>
              <a:rPr lang="en-US" altLang="ja-JP" sz="1200" i="1" dirty="0"/>
              <a:t>. </a:t>
            </a:r>
            <a:r>
              <a:rPr lang="en-US" altLang="ja-JP" sz="1200" i="1" dirty="0" err="1"/>
              <a:t>Instrum</a:t>
            </a:r>
            <a:r>
              <a:rPr lang="en-US" altLang="ja-JP" sz="1200" i="1" dirty="0"/>
              <a:t>. and Methods in Physics Research Section A 1083 171155-171155 (2025).</a:t>
            </a:r>
          </a:p>
        </p:txBody>
      </p:sp>
      <p:sp>
        <p:nvSpPr>
          <p:cNvPr id="26" name="テキスト ボックス 25">
            <a:extLst>
              <a:ext uri="{FF2B5EF4-FFF2-40B4-BE49-F238E27FC236}">
                <a16:creationId xmlns:a16="http://schemas.microsoft.com/office/drawing/2014/main" id="{E576B7BE-37A0-3B83-EB5D-3BF81ACC293D}"/>
              </a:ext>
            </a:extLst>
          </p:cNvPr>
          <p:cNvSpPr txBox="1"/>
          <p:nvPr/>
        </p:nvSpPr>
        <p:spPr>
          <a:xfrm>
            <a:off x="3641029" y="6581150"/>
            <a:ext cx="8457157" cy="307777"/>
          </a:xfrm>
          <a:prstGeom prst="rect">
            <a:avLst/>
          </a:prstGeom>
          <a:noFill/>
        </p:spPr>
        <p:txBody>
          <a:bodyPr wrap="square">
            <a:spAutoFit/>
          </a:bodyPr>
          <a:lstStyle/>
          <a:p>
            <a:r>
              <a:rPr lang="en-US" altLang="ja-JP" sz="1400" i="1" dirty="0"/>
              <a:t>T. Ito et. al. “Progress in Nb3Sn vapor diffusion method for single-cell cavities at KEK” in SRF2025, MOP22 (2025)</a:t>
            </a:r>
            <a:endParaRPr lang="ja-JP" altLang="en-US" sz="1400" i="1" dirty="0"/>
          </a:p>
        </p:txBody>
      </p:sp>
      <p:cxnSp>
        <p:nvCxnSpPr>
          <p:cNvPr id="28" name="直線コネクタ 27">
            <a:extLst>
              <a:ext uri="{FF2B5EF4-FFF2-40B4-BE49-F238E27FC236}">
                <a16:creationId xmlns:a16="http://schemas.microsoft.com/office/drawing/2014/main" id="{A29077B3-3429-188A-50B8-180F72B7E7CB}"/>
              </a:ext>
            </a:extLst>
          </p:cNvPr>
          <p:cNvCxnSpPr/>
          <p:nvPr/>
        </p:nvCxnSpPr>
        <p:spPr>
          <a:xfrm>
            <a:off x="6802582" y="3103418"/>
            <a:ext cx="5389418" cy="0"/>
          </a:xfrm>
          <a:prstGeom prst="line">
            <a:avLst/>
          </a:prstGeom>
          <a:ln>
            <a:solidFill>
              <a:schemeClr val="tx1"/>
            </a:solidFill>
            <a:prstDash val="sysDash"/>
            <a:headEnd type="none" w="med" len="med"/>
            <a:tailEnd type="none" w="med" len="med"/>
          </a:ln>
        </p:spPr>
        <p:style>
          <a:lnRef idx="3">
            <a:schemeClr val="accent2"/>
          </a:lnRef>
          <a:fillRef idx="0">
            <a:schemeClr val="accent2"/>
          </a:fillRef>
          <a:effectRef idx="2">
            <a:schemeClr val="accent2"/>
          </a:effectRef>
          <a:fontRef idx="minor">
            <a:schemeClr val="tx1"/>
          </a:fontRef>
        </p:style>
      </p:cxnSp>
      <p:sp>
        <p:nvSpPr>
          <p:cNvPr id="29" name="テキスト ボックス 28">
            <a:extLst>
              <a:ext uri="{FF2B5EF4-FFF2-40B4-BE49-F238E27FC236}">
                <a16:creationId xmlns:a16="http://schemas.microsoft.com/office/drawing/2014/main" id="{76012D8E-56CC-1151-4E19-AF5D8AF1B5C6}"/>
              </a:ext>
            </a:extLst>
          </p:cNvPr>
          <p:cNvSpPr txBox="1"/>
          <p:nvPr/>
        </p:nvSpPr>
        <p:spPr>
          <a:xfrm>
            <a:off x="7904912" y="2813697"/>
            <a:ext cx="3857146" cy="307777"/>
          </a:xfrm>
          <a:prstGeom prst="rect">
            <a:avLst/>
          </a:prstGeom>
          <a:noFill/>
        </p:spPr>
        <p:txBody>
          <a:bodyPr wrap="none" rtlCol="0">
            <a:spAutoFit/>
          </a:bodyPr>
          <a:lstStyle/>
          <a:p>
            <a:r>
              <a:rPr kumimoji="1" lang="en-US" altLang="ja-JP" sz="1400" dirty="0">
                <a:latin typeface="Arial" panose="020B0604020202020204" pitchFamily="34" charset="0"/>
                <a:cs typeface="Arial" panose="020B0604020202020204" pitchFamily="34" charset="0"/>
              </a:rPr>
              <a:t>Pragya Nama of </a:t>
            </a:r>
            <a:r>
              <a:rPr kumimoji="1" lang="en-US" altLang="ja-JP" sz="1400" dirty="0" err="1">
                <a:latin typeface="Arial" panose="020B0604020202020204" pitchFamily="34" charset="0"/>
                <a:cs typeface="Arial" panose="020B0604020202020204" pitchFamily="34" charset="0"/>
              </a:rPr>
              <a:t>Sokendai</a:t>
            </a:r>
            <a:r>
              <a:rPr kumimoji="1" lang="en-US" altLang="ja-JP" sz="1400" dirty="0">
                <a:latin typeface="Arial" panose="020B0604020202020204" pitchFamily="34" charset="0"/>
                <a:cs typeface="Arial" panose="020B0604020202020204" pitchFamily="34" charset="0"/>
              </a:rPr>
              <a:t> got Doctoral thesis.</a:t>
            </a:r>
            <a:endParaRPr kumimoji="1" lang="ja-JP" alt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7721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BA00FE8D-D088-45E5-B0B1-39AA32D25052}"/>
              </a:ext>
            </a:extLst>
          </p:cNvPr>
          <p:cNvSpPr>
            <a:spLocks noGrp="1"/>
          </p:cNvSpPr>
          <p:nvPr>
            <p:ph type="title"/>
          </p:nvPr>
        </p:nvSpPr>
        <p:spPr>
          <a:xfrm>
            <a:off x="827000" y="71041"/>
            <a:ext cx="10515600" cy="478657"/>
          </a:xfrm>
          <a:solidFill>
            <a:schemeClr val="bg1"/>
          </a:solidFill>
        </p:spPr>
        <p:txBody>
          <a:bodyPr>
            <a:normAutofit/>
          </a:bodyPr>
          <a:lstStyle/>
          <a:p>
            <a:pPr algn="ctr"/>
            <a:r>
              <a:rPr kumimoji="1" lang="en-US" altLang="ja-JP" sz="2400" dirty="0">
                <a:solidFill>
                  <a:schemeClr val="tx1"/>
                </a:solidFill>
                <a:latin typeface="Arial" panose="020B0604020202020204" pitchFamily="34" charset="0"/>
                <a:ea typeface="メイリオ" panose="020B0604030504040204" pitchFamily="50" charset="-128"/>
                <a:cs typeface="Arial" panose="020B0604020202020204" pitchFamily="34" charset="0"/>
              </a:rPr>
              <a:t>More than 10 MeV proposal for compact SRF </a:t>
            </a:r>
            <a:r>
              <a:rPr kumimoji="1" lang="en-US" altLang="ja-JP" sz="2400" dirty="0" err="1">
                <a:solidFill>
                  <a:schemeClr val="tx1"/>
                </a:solidFill>
                <a:latin typeface="Arial" panose="020B0604020202020204" pitchFamily="34" charset="0"/>
                <a:ea typeface="メイリオ" panose="020B0604030504040204" pitchFamily="50" charset="-128"/>
                <a:cs typeface="Arial" panose="020B0604020202020204" pitchFamily="34" charset="0"/>
              </a:rPr>
              <a:t>linac</a:t>
            </a:r>
            <a:r>
              <a:rPr kumimoji="1" lang="en-US" altLang="ja-JP" sz="2400" dirty="0">
                <a:solidFill>
                  <a:schemeClr val="tx1"/>
                </a:solidFill>
                <a:latin typeface="Arial" panose="020B0604020202020204" pitchFamily="34" charset="0"/>
                <a:ea typeface="メイリオ" panose="020B0604030504040204" pitchFamily="50" charset="-128"/>
                <a:cs typeface="Arial" panose="020B0604020202020204" pitchFamily="34" charset="0"/>
              </a:rPr>
              <a:t> based on Nb3Sn</a:t>
            </a:r>
            <a:endParaRPr kumimoji="1" lang="ja-JP" altLang="en-US" sz="2400" dirty="0">
              <a:solidFill>
                <a:schemeClr val="tx1"/>
              </a:solidFill>
              <a:latin typeface="Arial" panose="020B0604020202020204" pitchFamily="34" charset="0"/>
              <a:ea typeface="メイリオ" panose="020B0604030504040204" pitchFamily="50" charset="-128"/>
              <a:cs typeface="Arial" panose="020B0604020202020204" pitchFamily="34" charset="0"/>
            </a:endParaRPr>
          </a:p>
        </p:txBody>
      </p:sp>
      <p:sp>
        <p:nvSpPr>
          <p:cNvPr id="3" name="スライド番号プレースホルダー 2">
            <a:extLst>
              <a:ext uri="{FF2B5EF4-FFF2-40B4-BE49-F238E27FC236}">
                <a16:creationId xmlns:a16="http://schemas.microsoft.com/office/drawing/2014/main" id="{A0D3DC80-6585-479E-A4E2-01C4671B3C54}"/>
              </a:ext>
            </a:extLst>
          </p:cNvPr>
          <p:cNvSpPr>
            <a:spLocks noGrp="1"/>
          </p:cNvSpPr>
          <p:nvPr>
            <p:ph type="sldNum" sz="quarter" idx="12"/>
          </p:nvPr>
        </p:nvSpPr>
        <p:spPr>
          <a:xfrm>
            <a:off x="10969883" y="6285309"/>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BF39866-D6A0-DB46-ABEE-551451B0E291}" type="slidenum">
              <a:rPr kumimoji="1" lang="ja-JP" altLang="en-US" smtClean="0"/>
              <a:pPr/>
              <a:t>35</a:t>
            </a:fld>
            <a:endParaRPr kumimoji="1" lang="ja-JP" altLang="en-US">
              <a:latin typeface="メイリオ" panose="020B0604030504040204" pitchFamily="50" charset="-128"/>
              <a:ea typeface="メイリオ" panose="020B0604030504040204" pitchFamily="50" charset="-128"/>
            </a:endParaRPr>
          </a:p>
        </p:txBody>
      </p:sp>
      <p:grpSp>
        <p:nvGrpSpPr>
          <p:cNvPr id="40" name="グループ化 39">
            <a:extLst>
              <a:ext uri="{FF2B5EF4-FFF2-40B4-BE49-F238E27FC236}">
                <a16:creationId xmlns:a16="http://schemas.microsoft.com/office/drawing/2014/main" id="{1AB00009-BBA0-3CDF-5812-2E7D4EDAAF78}"/>
              </a:ext>
            </a:extLst>
          </p:cNvPr>
          <p:cNvGrpSpPr/>
          <p:nvPr/>
        </p:nvGrpSpPr>
        <p:grpSpPr>
          <a:xfrm>
            <a:off x="190776" y="425045"/>
            <a:ext cx="3093661" cy="6407998"/>
            <a:chOff x="190776" y="425045"/>
            <a:chExt cx="3093661" cy="6407998"/>
          </a:xfrm>
        </p:grpSpPr>
        <p:sp>
          <p:nvSpPr>
            <p:cNvPr id="17" name="テキスト ボックス 16">
              <a:extLst>
                <a:ext uri="{FF2B5EF4-FFF2-40B4-BE49-F238E27FC236}">
                  <a16:creationId xmlns:a16="http://schemas.microsoft.com/office/drawing/2014/main" id="{CCEBE34E-863B-8BB3-5386-68A95F24D233}"/>
                </a:ext>
              </a:extLst>
            </p:cNvPr>
            <p:cNvSpPr txBox="1"/>
            <p:nvPr/>
          </p:nvSpPr>
          <p:spPr>
            <a:xfrm>
              <a:off x="360101" y="425045"/>
              <a:ext cx="2221377" cy="923330"/>
            </a:xfrm>
            <a:prstGeom prst="rect">
              <a:avLst/>
            </a:prstGeom>
            <a:noFill/>
          </p:spPr>
          <p:txBody>
            <a:bodyPr wrap="none" rtlCol="0">
              <a:spAutoFit/>
            </a:bodyPr>
            <a:lstStyle/>
            <a:p>
              <a:r>
                <a:rPr kumimoji="1" lang="en-US" altLang="ja-JP" dirty="0"/>
                <a:t>At present</a:t>
              </a:r>
            </a:p>
            <a:p>
              <a:r>
                <a:rPr kumimoji="1" lang="en-US" altLang="ja-JP" dirty="0" err="1"/>
                <a:t>Rhodtron</a:t>
              </a:r>
              <a:r>
                <a:rPr kumimoji="1" lang="en-US" altLang="ja-JP" dirty="0"/>
                <a:t> is powerful </a:t>
              </a:r>
            </a:p>
            <a:p>
              <a:r>
                <a:rPr kumimoji="1" lang="en-US" altLang="ja-JP" dirty="0"/>
                <a:t>Electron beam source</a:t>
              </a:r>
            </a:p>
          </p:txBody>
        </p:sp>
        <p:pic>
          <p:nvPicPr>
            <p:cNvPr id="32" name="図 31">
              <a:extLst>
                <a:ext uri="{FF2B5EF4-FFF2-40B4-BE49-F238E27FC236}">
                  <a16:creationId xmlns:a16="http://schemas.microsoft.com/office/drawing/2014/main" id="{5BE81B13-AF35-F347-CF0F-4E6397F10094}"/>
                </a:ext>
              </a:extLst>
            </p:cNvPr>
            <p:cNvPicPr>
              <a:picLocks noChangeAspect="1"/>
            </p:cNvPicPr>
            <p:nvPr/>
          </p:nvPicPr>
          <p:blipFill>
            <a:blip r:embed="rId2"/>
            <a:stretch>
              <a:fillRect/>
            </a:stretch>
          </p:blipFill>
          <p:spPr>
            <a:xfrm>
              <a:off x="197681" y="1357264"/>
              <a:ext cx="2782060" cy="2505164"/>
            </a:xfrm>
            <a:prstGeom prst="rect">
              <a:avLst/>
            </a:prstGeom>
          </p:spPr>
        </p:pic>
        <p:sp>
          <p:nvSpPr>
            <p:cNvPr id="34" name="テキスト ボックス 33">
              <a:extLst>
                <a:ext uri="{FF2B5EF4-FFF2-40B4-BE49-F238E27FC236}">
                  <a16:creationId xmlns:a16="http://schemas.microsoft.com/office/drawing/2014/main" id="{3B75E6FC-6B0A-5304-262B-9E60051B009E}"/>
                </a:ext>
              </a:extLst>
            </p:cNvPr>
            <p:cNvSpPr txBox="1"/>
            <p:nvPr/>
          </p:nvSpPr>
          <p:spPr>
            <a:xfrm>
              <a:off x="230092" y="3922081"/>
              <a:ext cx="3054345" cy="1477328"/>
            </a:xfrm>
            <a:prstGeom prst="rect">
              <a:avLst/>
            </a:prstGeom>
            <a:noFill/>
          </p:spPr>
          <p:txBody>
            <a:bodyPr wrap="square">
              <a:spAutoFit/>
            </a:bodyPr>
            <a:lstStyle/>
            <a:p>
              <a:r>
                <a:rPr lang="en-US" altLang="ja-JP" dirty="0"/>
                <a:t>Max 10MeV</a:t>
              </a:r>
              <a:r>
                <a:rPr lang="ja-JP" altLang="en-US" dirty="0"/>
                <a:t> </a:t>
              </a:r>
              <a:r>
                <a:rPr lang="en-US" altLang="ja-JP" dirty="0"/>
                <a:t>x 35mA available</a:t>
              </a:r>
            </a:p>
            <a:p>
              <a:r>
                <a:rPr lang="en-US" altLang="ja-JP" dirty="0"/>
                <a:t>Normal commercial :</a:t>
              </a:r>
            </a:p>
            <a:p>
              <a:r>
                <a:rPr lang="en-US" altLang="ja-JP" dirty="0"/>
                <a:t>7MeV x 80mA = 560kW </a:t>
              </a:r>
            </a:p>
            <a:p>
              <a:r>
                <a:rPr lang="en-US" altLang="ja-JP" dirty="0"/>
                <a:t>Good efficiency : </a:t>
              </a:r>
            </a:p>
            <a:p>
              <a:r>
                <a:rPr lang="en-US" altLang="ja-JP" dirty="0"/>
                <a:t>50% (AC power </a:t>
              </a:r>
              <a:r>
                <a:rPr lang="en-US" altLang="ja-JP" dirty="0">
                  <a:sym typeface="Wingdings" panose="05000000000000000000" pitchFamily="2" charset="2"/>
                </a:rPr>
                <a:t> beam)</a:t>
              </a:r>
              <a:endParaRPr lang="ja-JP" altLang="en-US" dirty="0"/>
            </a:p>
          </p:txBody>
        </p:sp>
        <p:sp>
          <p:nvSpPr>
            <p:cNvPr id="36" name="テキスト ボックス 35">
              <a:extLst>
                <a:ext uri="{FF2B5EF4-FFF2-40B4-BE49-F238E27FC236}">
                  <a16:creationId xmlns:a16="http://schemas.microsoft.com/office/drawing/2014/main" id="{AF76C816-4C71-4F65-7A17-BD35D6A273E1}"/>
                </a:ext>
              </a:extLst>
            </p:cNvPr>
            <p:cNvSpPr txBox="1"/>
            <p:nvPr/>
          </p:nvSpPr>
          <p:spPr>
            <a:xfrm>
              <a:off x="360101" y="5632714"/>
              <a:ext cx="1973529" cy="1200329"/>
            </a:xfrm>
            <a:prstGeom prst="rect">
              <a:avLst/>
            </a:prstGeom>
            <a:solidFill>
              <a:schemeClr val="bg1"/>
            </a:solidFill>
          </p:spPr>
          <p:txBody>
            <a:bodyPr wrap="square">
              <a:spAutoFit/>
            </a:bodyPr>
            <a:lstStyle/>
            <a:p>
              <a:r>
                <a:rPr lang="en-US" altLang="ja-JP" dirty="0"/>
                <a:t>Against </a:t>
              </a:r>
              <a:r>
                <a:rPr lang="en-US" altLang="ja-JP" dirty="0" err="1"/>
                <a:t>Rhodtron</a:t>
              </a:r>
              <a:endParaRPr lang="en-US" altLang="ja-JP" dirty="0"/>
            </a:p>
            <a:p>
              <a:r>
                <a:rPr lang="en-US" altLang="ja-JP" dirty="0"/>
                <a:t>More than 10MeV</a:t>
              </a:r>
            </a:p>
            <a:p>
              <a:r>
                <a:rPr lang="en-US" altLang="ja-JP" dirty="0"/>
                <a:t>High power </a:t>
              </a:r>
            </a:p>
            <a:p>
              <a:r>
                <a:rPr lang="en-US" altLang="ja-JP" dirty="0"/>
                <a:t>High efficiency</a:t>
              </a:r>
            </a:p>
          </p:txBody>
        </p:sp>
        <p:sp>
          <p:nvSpPr>
            <p:cNvPr id="38" name="テキスト ボックス 37">
              <a:extLst>
                <a:ext uri="{FF2B5EF4-FFF2-40B4-BE49-F238E27FC236}">
                  <a16:creationId xmlns:a16="http://schemas.microsoft.com/office/drawing/2014/main" id="{5D81B166-1507-08D1-268E-7F51A67F09A3}"/>
                </a:ext>
              </a:extLst>
            </p:cNvPr>
            <p:cNvSpPr txBox="1"/>
            <p:nvPr/>
          </p:nvSpPr>
          <p:spPr>
            <a:xfrm>
              <a:off x="190776" y="5417188"/>
              <a:ext cx="3054345" cy="261610"/>
            </a:xfrm>
            <a:prstGeom prst="rect">
              <a:avLst/>
            </a:prstGeom>
            <a:noFill/>
          </p:spPr>
          <p:txBody>
            <a:bodyPr wrap="square">
              <a:spAutoFit/>
            </a:bodyPr>
            <a:lstStyle/>
            <a:p>
              <a:r>
                <a:rPr kumimoji="1" lang="en-US" altLang="ja-JP" sz="1100" dirty="0"/>
                <a:t>Ref</a:t>
              </a:r>
              <a:r>
                <a:rPr kumimoji="1" lang="ja-JP" altLang="en-US" sz="1100" dirty="0"/>
                <a:t>：</a:t>
              </a:r>
              <a:r>
                <a:rPr kumimoji="1" lang="en-US" altLang="ja-JP" sz="1100" dirty="0"/>
                <a:t>Rad. Phys and Chemistry 71 (2004) 285-288 </a:t>
              </a:r>
              <a:endParaRPr kumimoji="1" lang="ja-JP" altLang="en-US" sz="1100" dirty="0"/>
            </a:p>
          </p:txBody>
        </p:sp>
      </p:grpSp>
      <p:grpSp>
        <p:nvGrpSpPr>
          <p:cNvPr id="43" name="グループ化 42">
            <a:extLst>
              <a:ext uri="{FF2B5EF4-FFF2-40B4-BE49-F238E27FC236}">
                <a16:creationId xmlns:a16="http://schemas.microsoft.com/office/drawing/2014/main" id="{4860B1CE-BA4D-2E65-33FC-5EF2B7BCA80C}"/>
              </a:ext>
            </a:extLst>
          </p:cNvPr>
          <p:cNvGrpSpPr/>
          <p:nvPr/>
        </p:nvGrpSpPr>
        <p:grpSpPr>
          <a:xfrm>
            <a:off x="3072063" y="524004"/>
            <a:ext cx="8956626" cy="6262955"/>
            <a:chOff x="3072063" y="524004"/>
            <a:chExt cx="8956626" cy="6262955"/>
          </a:xfrm>
        </p:grpSpPr>
        <p:grpSp>
          <p:nvGrpSpPr>
            <p:cNvPr id="41" name="グループ化 40">
              <a:extLst>
                <a:ext uri="{FF2B5EF4-FFF2-40B4-BE49-F238E27FC236}">
                  <a16:creationId xmlns:a16="http://schemas.microsoft.com/office/drawing/2014/main" id="{990DBCF8-8846-9BFA-F0EF-CD214888F3B0}"/>
                </a:ext>
              </a:extLst>
            </p:cNvPr>
            <p:cNvGrpSpPr/>
            <p:nvPr/>
          </p:nvGrpSpPr>
          <p:grpSpPr>
            <a:xfrm>
              <a:off x="3283978" y="524004"/>
              <a:ext cx="8744711" cy="6262955"/>
              <a:chOff x="3283978" y="524004"/>
              <a:chExt cx="8744711" cy="6262955"/>
            </a:xfrm>
          </p:grpSpPr>
          <p:pic>
            <p:nvPicPr>
              <p:cNvPr id="9" name="図 8">
                <a:extLst>
                  <a:ext uri="{FF2B5EF4-FFF2-40B4-BE49-F238E27FC236}">
                    <a16:creationId xmlns:a16="http://schemas.microsoft.com/office/drawing/2014/main" id="{C8BB312C-8B31-4626-8180-7E53BED5B4BB}"/>
                  </a:ext>
                </a:extLst>
              </p:cNvPr>
              <p:cNvPicPr>
                <a:picLocks noChangeAspect="1"/>
              </p:cNvPicPr>
              <p:nvPr/>
            </p:nvPicPr>
            <p:blipFill>
              <a:blip r:embed="rId3"/>
              <a:stretch>
                <a:fillRect/>
              </a:stretch>
            </p:blipFill>
            <p:spPr>
              <a:xfrm>
                <a:off x="3751439" y="1478718"/>
                <a:ext cx="3657729" cy="1839062"/>
              </a:xfrm>
              <a:prstGeom prst="rect">
                <a:avLst/>
              </a:prstGeom>
            </p:spPr>
          </p:pic>
          <p:sp>
            <p:nvSpPr>
              <p:cNvPr id="11" name="テキスト ボックス 10">
                <a:extLst>
                  <a:ext uri="{FF2B5EF4-FFF2-40B4-BE49-F238E27FC236}">
                    <a16:creationId xmlns:a16="http://schemas.microsoft.com/office/drawing/2014/main" id="{E426DCAE-B1D4-4FD6-831A-B6FDDE9C16D4}"/>
                  </a:ext>
                </a:extLst>
              </p:cNvPr>
              <p:cNvSpPr txBox="1"/>
              <p:nvPr/>
            </p:nvSpPr>
            <p:spPr>
              <a:xfrm>
                <a:off x="3311185" y="691126"/>
                <a:ext cx="4431268" cy="369332"/>
              </a:xfrm>
              <a:prstGeom prst="rect">
                <a:avLst/>
              </a:prstGeom>
              <a:noFill/>
            </p:spPr>
            <p:txBody>
              <a:bodyPr wrap="square">
                <a:spAutoFit/>
              </a:bodyPr>
              <a:lstStyle/>
              <a:p>
                <a:r>
                  <a:rPr lang="en-US" altLang="ja-JP" b="1" dirty="0">
                    <a:latin typeface="メイリオ" panose="020B0604030504040204" pitchFamily="50" charset="-128"/>
                    <a:ea typeface="メイリオ" panose="020B0604030504040204" pitchFamily="50" charset="-128"/>
                  </a:rPr>
                  <a:t>FERMILAB-PUB-21-701-DI-TD </a:t>
                </a:r>
                <a:endParaRPr lang="ja-JP" altLang="en-US" dirty="0">
                  <a:latin typeface="メイリオ" panose="020B0604030504040204" pitchFamily="50" charset="-128"/>
                  <a:ea typeface="メイリオ" panose="020B0604030504040204" pitchFamily="50" charset="-128"/>
                </a:endParaRPr>
              </a:p>
            </p:txBody>
          </p:sp>
          <p:sp>
            <p:nvSpPr>
              <p:cNvPr id="10" name="テキスト ボックス 9">
                <a:extLst>
                  <a:ext uri="{FF2B5EF4-FFF2-40B4-BE49-F238E27FC236}">
                    <a16:creationId xmlns:a16="http://schemas.microsoft.com/office/drawing/2014/main" id="{7F359CB1-7363-4589-8936-61E73FD09F18}"/>
                  </a:ext>
                </a:extLst>
              </p:cNvPr>
              <p:cNvSpPr txBox="1"/>
              <p:nvPr/>
            </p:nvSpPr>
            <p:spPr>
              <a:xfrm>
                <a:off x="3311185" y="1022435"/>
                <a:ext cx="6093228" cy="369332"/>
              </a:xfrm>
              <a:prstGeom prst="rect">
                <a:avLst/>
              </a:prstGeom>
              <a:noFill/>
            </p:spPr>
            <p:txBody>
              <a:bodyPr wrap="square">
                <a:spAutoFit/>
              </a:bodyPr>
              <a:lstStyle/>
              <a:p>
                <a:r>
                  <a:rPr lang="ja-JP" altLang="en-US" dirty="0">
                    <a:latin typeface="メイリオ" panose="020B0604030504040204" pitchFamily="50" charset="-128"/>
                    <a:ea typeface="メイリオ" panose="020B0604030504040204" pitchFamily="50" charset="-128"/>
                  </a:rPr>
                  <a:t>https://arxiv.org/abs/2112.09233</a:t>
                </a:r>
              </a:p>
            </p:txBody>
          </p:sp>
          <p:sp>
            <p:nvSpPr>
              <p:cNvPr id="15" name="テキスト ボックス 14">
                <a:extLst>
                  <a:ext uri="{FF2B5EF4-FFF2-40B4-BE49-F238E27FC236}">
                    <a16:creationId xmlns:a16="http://schemas.microsoft.com/office/drawing/2014/main" id="{A761AF88-0996-4F93-9640-B5170B27AD84}"/>
                  </a:ext>
                </a:extLst>
              </p:cNvPr>
              <p:cNvSpPr txBox="1"/>
              <p:nvPr/>
            </p:nvSpPr>
            <p:spPr>
              <a:xfrm>
                <a:off x="3424744" y="3428867"/>
                <a:ext cx="3906450" cy="338554"/>
              </a:xfrm>
              <a:prstGeom prst="rect">
                <a:avLst/>
              </a:prstGeom>
              <a:solidFill>
                <a:srgbClr val="FFFFCC"/>
              </a:solidFill>
            </p:spPr>
            <p:txBody>
              <a:bodyPr wrap="square" rtlCol="0">
                <a:spAutoFit/>
              </a:bodyPr>
              <a:lstStyle/>
              <a:p>
                <a:r>
                  <a:rPr kumimoji="1" lang="en-US" altLang="ja-JP" sz="1600" dirty="0">
                    <a:latin typeface="Arial" panose="020B0604020202020204" pitchFamily="34" charset="0"/>
                    <a:ea typeface="メイリオ" panose="020B0604030504040204" pitchFamily="50" charset="-128"/>
                    <a:cs typeface="Arial" panose="020B0604020202020204" pitchFamily="34" charset="0"/>
                  </a:rPr>
                  <a:t>10MeV, 100mA.650MHz</a:t>
                </a:r>
                <a:r>
                  <a:rPr kumimoji="1" lang="ja-JP" altLang="en-US" sz="1600" dirty="0">
                    <a:latin typeface="Arial" panose="020B0604020202020204" pitchFamily="34" charset="0"/>
                    <a:ea typeface="メイリオ" panose="020B0604030504040204" pitchFamily="50" charset="-128"/>
                    <a:cs typeface="Arial" panose="020B0604020202020204" pitchFamily="34" charset="0"/>
                  </a:rPr>
                  <a:t> </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5cell</a:t>
                </a:r>
                <a:r>
                  <a:rPr kumimoji="1" lang="ja-JP" altLang="en-US" sz="1600" dirty="0">
                    <a:latin typeface="Arial" panose="020B0604020202020204" pitchFamily="34" charset="0"/>
                    <a:ea typeface="メイリオ" panose="020B0604030504040204" pitchFamily="50" charset="-128"/>
                    <a:cs typeface="Arial" panose="020B0604020202020204" pitchFamily="34" charset="0"/>
                  </a:rPr>
                  <a:t> </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Nb3Sn</a:t>
                </a:r>
                <a:endParaRPr kumimoji="1" lang="ja-JP" altLang="en-US" sz="1600" dirty="0">
                  <a:latin typeface="Arial" panose="020B0604020202020204" pitchFamily="34" charset="0"/>
                  <a:ea typeface="メイリオ" panose="020B0604030504040204" pitchFamily="50" charset="-128"/>
                  <a:cs typeface="Arial" panose="020B0604020202020204" pitchFamily="34" charset="0"/>
                </a:endParaRPr>
              </a:p>
            </p:txBody>
          </p:sp>
          <p:sp>
            <p:nvSpPr>
              <p:cNvPr id="16" name="テキスト ボックス 15">
                <a:extLst>
                  <a:ext uri="{FF2B5EF4-FFF2-40B4-BE49-F238E27FC236}">
                    <a16:creationId xmlns:a16="http://schemas.microsoft.com/office/drawing/2014/main" id="{91749B98-F110-479C-BE41-17C7B4638F8E}"/>
                  </a:ext>
                </a:extLst>
              </p:cNvPr>
              <p:cNvSpPr txBox="1"/>
              <p:nvPr/>
            </p:nvSpPr>
            <p:spPr>
              <a:xfrm>
                <a:off x="6050669" y="1276457"/>
                <a:ext cx="1971437" cy="369332"/>
              </a:xfrm>
              <a:prstGeom prst="rect">
                <a:avLst/>
              </a:prstGeom>
              <a:noFill/>
            </p:spPr>
            <p:txBody>
              <a:bodyPr wrap="none" rtlCol="0">
                <a:spAutoFit/>
              </a:bodyPr>
              <a:lstStyle/>
              <a:p>
                <a:r>
                  <a:rPr lang="ja-JP" altLang="en-US" sz="1800" dirty="0">
                    <a:solidFill>
                      <a:srgbClr val="FF0000"/>
                    </a:solidFill>
                    <a:latin typeface="Arial" panose="020B0604020202020204" pitchFamily="34" charset="0"/>
                    <a:cs typeface="Arial" panose="020B0604020202020204" pitchFamily="34" charset="0"/>
                  </a:rPr>
                  <a:t>Water purification</a:t>
                </a:r>
                <a:endParaRPr kumimoji="1" lang="ja-JP" altLang="en-US" dirty="0">
                  <a:latin typeface="メイリオ" panose="020B0604030504040204" pitchFamily="50" charset="-128"/>
                  <a:ea typeface="メイリオ" panose="020B0604030504040204" pitchFamily="50" charset="-128"/>
                </a:endParaRPr>
              </a:p>
            </p:txBody>
          </p:sp>
          <p:sp>
            <p:nvSpPr>
              <p:cNvPr id="21" name="テキスト ボックス 20">
                <a:extLst>
                  <a:ext uri="{FF2B5EF4-FFF2-40B4-BE49-F238E27FC236}">
                    <a16:creationId xmlns:a16="http://schemas.microsoft.com/office/drawing/2014/main" id="{EE3F9B19-83CD-496E-96FE-F09210A7B4B9}"/>
                  </a:ext>
                </a:extLst>
              </p:cNvPr>
              <p:cNvSpPr txBox="1"/>
              <p:nvPr/>
            </p:nvSpPr>
            <p:spPr>
              <a:xfrm>
                <a:off x="4055028" y="6418278"/>
                <a:ext cx="7287572" cy="338554"/>
              </a:xfrm>
              <a:prstGeom prst="rect">
                <a:avLst/>
              </a:prstGeom>
              <a:solidFill>
                <a:srgbClr val="FFFF00"/>
              </a:solidFill>
            </p:spPr>
            <p:txBody>
              <a:bodyPr wrap="square" rtlCol="0">
                <a:spAutoFit/>
              </a:bodyPr>
              <a:lstStyle/>
              <a:p>
                <a:r>
                  <a:rPr kumimoji="1" lang="en-US" altLang="ja-JP" sz="1600" dirty="0">
                    <a:solidFill>
                      <a:srgbClr val="FF0000"/>
                    </a:solidFill>
                    <a:latin typeface="Arial" panose="020B0604020202020204" pitchFamily="34" charset="0"/>
                    <a:ea typeface="メイリオ" panose="020B0604030504040204" pitchFamily="50" charset="-128"/>
                    <a:cs typeface="Arial" panose="020B0604020202020204" pitchFamily="34" charset="0"/>
                  </a:rPr>
                  <a:t>Many Nb3Sn based compact SRF accelerator were proposed and developed. </a:t>
                </a:r>
                <a:endParaRPr kumimoji="1" lang="ja-JP" altLang="en-US" sz="1600" dirty="0">
                  <a:solidFill>
                    <a:srgbClr val="FF0000"/>
                  </a:solidFill>
                  <a:latin typeface="Arial" panose="020B0604020202020204" pitchFamily="34" charset="0"/>
                  <a:ea typeface="メイリオ" panose="020B0604030504040204" pitchFamily="50" charset="-128"/>
                  <a:cs typeface="Arial" panose="020B0604020202020204" pitchFamily="34" charset="0"/>
                </a:endParaRPr>
              </a:p>
            </p:txBody>
          </p:sp>
          <p:pic>
            <p:nvPicPr>
              <p:cNvPr id="6" name="図 5">
                <a:extLst>
                  <a:ext uri="{FF2B5EF4-FFF2-40B4-BE49-F238E27FC236}">
                    <a16:creationId xmlns:a16="http://schemas.microsoft.com/office/drawing/2014/main" id="{7C273AFD-B10B-A2CE-B4A8-F99E6C079A1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30519" y="3997961"/>
                <a:ext cx="3158833" cy="2008812"/>
              </a:xfrm>
              <a:prstGeom prst="rect">
                <a:avLst/>
              </a:prstGeom>
              <a:noFill/>
              <a:ln w="28575">
                <a:noFill/>
              </a:ln>
            </p:spPr>
          </p:pic>
          <p:sp>
            <p:nvSpPr>
              <p:cNvPr id="8" name="テキスト ボックス 7">
                <a:extLst>
                  <a:ext uri="{FF2B5EF4-FFF2-40B4-BE49-F238E27FC236}">
                    <a16:creationId xmlns:a16="http://schemas.microsoft.com/office/drawing/2014/main" id="{1C6C4FFA-6989-80BC-62B9-1C1B16C63030}"/>
                  </a:ext>
                </a:extLst>
              </p:cNvPr>
              <p:cNvSpPr txBox="1"/>
              <p:nvPr/>
            </p:nvSpPr>
            <p:spPr>
              <a:xfrm>
                <a:off x="3451377" y="3794877"/>
                <a:ext cx="4097983" cy="276999"/>
              </a:xfrm>
              <a:prstGeom prst="rect">
                <a:avLst/>
              </a:prstGeom>
              <a:noFill/>
            </p:spPr>
            <p:txBody>
              <a:bodyPr wrap="square">
                <a:spAutoFit/>
              </a:bodyPr>
              <a:lstStyle/>
              <a:p>
                <a:r>
                  <a:rPr lang="en-US" altLang="ja-JP" sz="1200" b="1" i="1" dirty="0"/>
                  <a:t>H Sakai et al 2024 J. Phys.: Conf. Ser. 2687 092013 (IPAC23)</a:t>
                </a:r>
                <a:endParaRPr lang="ja-JP" altLang="en-US" sz="1200" b="1" i="1" dirty="0"/>
              </a:p>
            </p:txBody>
          </p:sp>
          <p:sp>
            <p:nvSpPr>
              <p:cNvPr id="13" name="テキスト ボックス 12">
                <a:extLst>
                  <a:ext uri="{FF2B5EF4-FFF2-40B4-BE49-F238E27FC236}">
                    <a16:creationId xmlns:a16="http://schemas.microsoft.com/office/drawing/2014/main" id="{B695F022-193D-15A7-5069-1055E7CEF11B}"/>
                  </a:ext>
                </a:extLst>
              </p:cNvPr>
              <p:cNvSpPr txBox="1"/>
              <p:nvPr/>
            </p:nvSpPr>
            <p:spPr>
              <a:xfrm>
                <a:off x="3405699" y="5995441"/>
                <a:ext cx="4014512" cy="338554"/>
              </a:xfrm>
              <a:prstGeom prst="rect">
                <a:avLst/>
              </a:prstGeom>
              <a:solidFill>
                <a:srgbClr val="FFFFCC"/>
              </a:solidFill>
            </p:spPr>
            <p:txBody>
              <a:bodyPr wrap="square" rtlCol="0">
                <a:spAutoFit/>
              </a:bodyPr>
              <a:lstStyle/>
              <a:p>
                <a:r>
                  <a:rPr kumimoji="1" lang="en-US" altLang="ja-JP" sz="1600" dirty="0">
                    <a:latin typeface="Arial" panose="020B0604020202020204" pitchFamily="34" charset="0"/>
                    <a:ea typeface="メイリオ" panose="020B0604030504040204" pitchFamily="50" charset="-128"/>
                    <a:cs typeface="Arial" panose="020B0604020202020204" pitchFamily="34" charset="0"/>
                  </a:rPr>
                  <a:t>10MeV, 50mA.1.3GHz</a:t>
                </a:r>
                <a:r>
                  <a:rPr kumimoji="1" lang="ja-JP" altLang="en-US" sz="1600" dirty="0">
                    <a:latin typeface="Arial" panose="020B0604020202020204" pitchFamily="34" charset="0"/>
                    <a:ea typeface="メイリオ" panose="020B0604030504040204" pitchFamily="50" charset="-128"/>
                    <a:cs typeface="Arial" panose="020B0604020202020204" pitchFamily="34" charset="0"/>
                  </a:rPr>
                  <a:t> </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2cell Nb3Sn x5</a:t>
                </a:r>
                <a:endParaRPr kumimoji="1" lang="ja-JP" altLang="en-US" sz="1600" dirty="0">
                  <a:latin typeface="Arial" panose="020B0604020202020204" pitchFamily="34" charset="0"/>
                  <a:ea typeface="メイリオ" panose="020B0604030504040204" pitchFamily="50" charset="-128"/>
                  <a:cs typeface="Arial" panose="020B0604020202020204" pitchFamily="34" charset="0"/>
                </a:endParaRPr>
              </a:p>
            </p:txBody>
          </p:sp>
          <p:pic>
            <p:nvPicPr>
              <p:cNvPr id="22" name="図 21" descr="ダイアグラム&#10;&#10;自動的に生成された説明">
                <a:extLst>
                  <a:ext uri="{FF2B5EF4-FFF2-40B4-BE49-F238E27FC236}">
                    <a16:creationId xmlns:a16="http://schemas.microsoft.com/office/drawing/2014/main" id="{1BB402E9-F3A8-F784-FF36-F025BD35F422}"/>
                  </a:ext>
                </a:extLst>
              </p:cNvPr>
              <p:cNvPicPr>
                <a:picLocks noChangeAspect="1"/>
              </p:cNvPicPr>
              <p:nvPr/>
            </p:nvPicPr>
            <p:blipFill>
              <a:blip r:embed="rId5"/>
              <a:stretch>
                <a:fillRect/>
              </a:stretch>
            </p:blipFill>
            <p:spPr>
              <a:xfrm>
                <a:off x="8016386" y="636139"/>
                <a:ext cx="3384023" cy="2792728"/>
              </a:xfrm>
              <a:prstGeom prst="rect">
                <a:avLst/>
              </a:prstGeom>
            </p:spPr>
          </p:pic>
          <p:sp>
            <p:nvSpPr>
              <p:cNvPr id="23" name="テキスト ボックス 22">
                <a:extLst>
                  <a:ext uri="{FF2B5EF4-FFF2-40B4-BE49-F238E27FC236}">
                    <a16:creationId xmlns:a16="http://schemas.microsoft.com/office/drawing/2014/main" id="{5489006F-8A0F-1D62-61C3-5EAD6D0224E3}"/>
                  </a:ext>
                </a:extLst>
              </p:cNvPr>
              <p:cNvSpPr txBox="1"/>
              <p:nvPr/>
            </p:nvSpPr>
            <p:spPr>
              <a:xfrm>
                <a:off x="7783616" y="3388821"/>
                <a:ext cx="4084333" cy="338554"/>
              </a:xfrm>
              <a:prstGeom prst="rect">
                <a:avLst/>
              </a:prstGeom>
              <a:solidFill>
                <a:srgbClr val="FFFFCC"/>
              </a:solidFill>
            </p:spPr>
            <p:txBody>
              <a:bodyPr wrap="square" rtlCol="0">
                <a:spAutoFit/>
              </a:bodyPr>
              <a:lstStyle/>
              <a:p>
                <a:r>
                  <a:rPr kumimoji="1" lang="en-US" altLang="ja-JP" sz="1600" dirty="0">
                    <a:latin typeface="Arial" panose="020B0604020202020204" pitchFamily="34" charset="0"/>
                    <a:ea typeface="メイリオ" panose="020B0604030504040204" pitchFamily="50" charset="-128"/>
                    <a:cs typeface="Arial" panose="020B0604020202020204" pitchFamily="34" charset="0"/>
                  </a:rPr>
                  <a:t>10MeV, ??mA.650MHz</a:t>
                </a:r>
                <a:r>
                  <a:rPr kumimoji="1" lang="ja-JP" altLang="en-US" sz="1600" dirty="0">
                    <a:latin typeface="Arial" panose="020B0604020202020204" pitchFamily="34" charset="0"/>
                    <a:ea typeface="メイリオ" panose="020B0604030504040204" pitchFamily="50" charset="-128"/>
                    <a:cs typeface="Arial" panose="020B0604020202020204" pitchFamily="34" charset="0"/>
                  </a:rPr>
                  <a:t> </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4.5cell</a:t>
                </a:r>
                <a:r>
                  <a:rPr kumimoji="1" lang="ja-JP" altLang="en-US" sz="1600" dirty="0">
                    <a:latin typeface="Arial" panose="020B0604020202020204" pitchFamily="34" charset="0"/>
                    <a:ea typeface="メイリオ" panose="020B0604030504040204" pitchFamily="50" charset="-128"/>
                    <a:cs typeface="Arial" panose="020B0604020202020204" pitchFamily="34" charset="0"/>
                  </a:rPr>
                  <a:t> </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Nb3Sn</a:t>
                </a:r>
                <a:endParaRPr kumimoji="1" lang="ja-JP" altLang="en-US" sz="1600" dirty="0">
                  <a:latin typeface="Arial" panose="020B0604020202020204" pitchFamily="34" charset="0"/>
                  <a:ea typeface="メイリオ" panose="020B0604030504040204" pitchFamily="50" charset="-128"/>
                  <a:cs typeface="Arial" panose="020B0604020202020204" pitchFamily="34" charset="0"/>
                </a:endParaRPr>
              </a:p>
            </p:txBody>
          </p:sp>
          <p:pic>
            <p:nvPicPr>
              <p:cNvPr id="25" name="図 24" descr="ダイアグラム&#10;&#10;自動的に生成された説明">
                <a:extLst>
                  <a:ext uri="{FF2B5EF4-FFF2-40B4-BE49-F238E27FC236}">
                    <a16:creationId xmlns:a16="http://schemas.microsoft.com/office/drawing/2014/main" id="{3533D2A5-C1EF-CC03-44DC-4147A03D9D13}"/>
                  </a:ext>
                </a:extLst>
              </p:cNvPr>
              <p:cNvPicPr>
                <a:picLocks noChangeAspect="1"/>
              </p:cNvPicPr>
              <p:nvPr/>
            </p:nvPicPr>
            <p:blipFill>
              <a:blip r:embed="rId6"/>
              <a:stretch>
                <a:fillRect/>
              </a:stretch>
            </p:blipFill>
            <p:spPr>
              <a:xfrm>
                <a:off x="7260402" y="4549884"/>
                <a:ext cx="4768287" cy="1254632"/>
              </a:xfrm>
              <a:prstGeom prst="rect">
                <a:avLst/>
              </a:prstGeom>
            </p:spPr>
          </p:pic>
          <p:sp>
            <p:nvSpPr>
              <p:cNvPr id="26" name="矢印: 右 25">
                <a:extLst>
                  <a:ext uri="{FF2B5EF4-FFF2-40B4-BE49-F238E27FC236}">
                    <a16:creationId xmlns:a16="http://schemas.microsoft.com/office/drawing/2014/main" id="{DE2C0875-20D6-6E42-1FC9-9689F90B8E9E}"/>
                  </a:ext>
                </a:extLst>
              </p:cNvPr>
              <p:cNvSpPr/>
              <p:nvPr/>
            </p:nvSpPr>
            <p:spPr>
              <a:xfrm>
                <a:off x="6914991" y="4910556"/>
                <a:ext cx="374287" cy="2011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ボックス 26">
                <a:extLst>
                  <a:ext uri="{FF2B5EF4-FFF2-40B4-BE49-F238E27FC236}">
                    <a16:creationId xmlns:a16="http://schemas.microsoft.com/office/drawing/2014/main" id="{CBA634A0-FFA5-CE7A-4CC2-338080955400}"/>
                  </a:ext>
                </a:extLst>
              </p:cNvPr>
              <p:cNvSpPr txBox="1"/>
              <p:nvPr/>
            </p:nvSpPr>
            <p:spPr>
              <a:xfrm>
                <a:off x="6434470" y="4570257"/>
                <a:ext cx="1067472" cy="369332"/>
              </a:xfrm>
              <a:prstGeom prst="rect">
                <a:avLst/>
              </a:prstGeom>
              <a:noFill/>
            </p:spPr>
            <p:txBody>
              <a:bodyPr wrap="none" rtlCol="0">
                <a:spAutoFit/>
              </a:bodyPr>
              <a:lstStyle/>
              <a:p>
                <a:r>
                  <a:rPr kumimoji="1" lang="en-US" altLang="ja-JP" dirty="0"/>
                  <a:t>extended</a:t>
                </a:r>
                <a:endParaRPr kumimoji="1" lang="ja-JP" altLang="en-US" dirty="0"/>
              </a:p>
            </p:txBody>
          </p:sp>
          <p:sp>
            <p:nvSpPr>
              <p:cNvPr id="28" name="テキスト ボックス 27">
                <a:extLst>
                  <a:ext uri="{FF2B5EF4-FFF2-40B4-BE49-F238E27FC236}">
                    <a16:creationId xmlns:a16="http://schemas.microsoft.com/office/drawing/2014/main" id="{738C9D80-1781-0F89-A9C6-BC3396C75977}"/>
                  </a:ext>
                </a:extLst>
              </p:cNvPr>
              <p:cNvSpPr txBox="1"/>
              <p:nvPr/>
            </p:nvSpPr>
            <p:spPr>
              <a:xfrm>
                <a:off x="7817634" y="5958188"/>
                <a:ext cx="3996058" cy="338554"/>
              </a:xfrm>
              <a:prstGeom prst="rect">
                <a:avLst/>
              </a:prstGeom>
              <a:solidFill>
                <a:srgbClr val="FFFFCC"/>
              </a:solidFill>
            </p:spPr>
            <p:txBody>
              <a:bodyPr wrap="square" rtlCol="0">
                <a:spAutoFit/>
              </a:bodyPr>
              <a:lstStyle/>
              <a:p>
                <a:r>
                  <a:rPr kumimoji="1" lang="en-US" altLang="ja-JP" sz="1600" dirty="0">
                    <a:latin typeface="Arial" panose="020B0604020202020204" pitchFamily="34" charset="0"/>
                    <a:ea typeface="メイリオ" panose="020B0604030504040204" pitchFamily="50" charset="-128"/>
                    <a:cs typeface="Arial" panose="020B0604020202020204" pitchFamily="34" charset="0"/>
                  </a:rPr>
                  <a:t>35MeV, 10mA.1.3GHz</a:t>
                </a:r>
                <a:r>
                  <a:rPr kumimoji="1" lang="ja-JP" altLang="en-US" sz="1600" dirty="0">
                    <a:latin typeface="Arial" panose="020B0604020202020204" pitchFamily="34" charset="0"/>
                    <a:ea typeface="メイリオ" panose="020B0604030504040204" pitchFamily="50" charset="-128"/>
                    <a:cs typeface="Arial" panose="020B0604020202020204" pitchFamily="34" charset="0"/>
                  </a:rPr>
                  <a:t> </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3cell Nb3Sn x13</a:t>
                </a:r>
                <a:endParaRPr kumimoji="1" lang="ja-JP" altLang="en-US" sz="1600" dirty="0">
                  <a:latin typeface="Arial" panose="020B0604020202020204" pitchFamily="34" charset="0"/>
                  <a:ea typeface="メイリオ" panose="020B0604030504040204" pitchFamily="50" charset="-128"/>
                  <a:cs typeface="Arial" panose="020B0604020202020204" pitchFamily="34" charset="0"/>
                </a:endParaRPr>
              </a:p>
            </p:txBody>
          </p:sp>
          <p:sp>
            <p:nvSpPr>
              <p:cNvPr id="29" name="テキスト ボックス 28">
                <a:extLst>
                  <a:ext uri="{FF2B5EF4-FFF2-40B4-BE49-F238E27FC236}">
                    <a16:creationId xmlns:a16="http://schemas.microsoft.com/office/drawing/2014/main" id="{26A213CC-F4D8-C90B-BCC8-2C91DB601676}"/>
                  </a:ext>
                </a:extLst>
              </p:cNvPr>
              <p:cNvSpPr txBox="1"/>
              <p:nvPr/>
            </p:nvSpPr>
            <p:spPr>
              <a:xfrm>
                <a:off x="6133588" y="4039196"/>
                <a:ext cx="1415772" cy="369332"/>
              </a:xfrm>
              <a:prstGeom prst="rect">
                <a:avLst/>
              </a:prstGeom>
              <a:noFill/>
            </p:spPr>
            <p:txBody>
              <a:bodyPr wrap="none" rtlCol="0">
                <a:spAutoFit/>
              </a:bodyPr>
              <a:lstStyle/>
              <a:p>
                <a:r>
                  <a:rPr lang="en-US" altLang="ja-JP" sz="1800" dirty="0" err="1">
                    <a:solidFill>
                      <a:srgbClr val="FF0000"/>
                    </a:solidFill>
                    <a:latin typeface="Arial" panose="020B0604020202020204" pitchFamily="34" charset="0"/>
                    <a:cs typeface="Arial" panose="020B0604020202020204" pitchFamily="34" charset="0"/>
                  </a:rPr>
                  <a:t>nanocellose</a:t>
                </a:r>
                <a:endParaRPr kumimoji="1" lang="ja-JP" altLang="en-US" dirty="0">
                  <a:latin typeface="メイリオ" panose="020B0604030504040204" pitchFamily="50" charset="-128"/>
                  <a:ea typeface="メイリオ" panose="020B0604030504040204" pitchFamily="50" charset="-128"/>
                </a:endParaRPr>
              </a:p>
            </p:txBody>
          </p:sp>
          <p:sp>
            <p:nvSpPr>
              <p:cNvPr id="30" name="テキスト ボックス 29">
                <a:extLst>
                  <a:ext uri="{FF2B5EF4-FFF2-40B4-BE49-F238E27FC236}">
                    <a16:creationId xmlns:a16="http://schemas.microsoft.com/office/drawing/2014/main" id="{93028946-C3E8-39E4-4A3A-D67A6D4CD458}"/>
                  </a:ext>
                </a:extLst>
              </p:cNvPr>
              <p:cNvSpPr txBox="1"/>
              <p:nvPr/>
            </p:nvSpPr>
            <p:spPr>
              <a:xfrm>
                <a:off x="8720777" y="4174293"/>
                <a:ext cx="1967205" cy="369332"/>
              </a:xfrm>
              <a:prstGeom prst="rect">
                <a:avLst/>
              </a:prstGeom>
              <a:noFill/>
            </p:spPr>
            <p:txBody>
              <a:bodyPr wrap="none" rtlCol="0">
                <a:spAutoFit/>
              </a:bodyPr>
              <a:lstStyle/>
              <a:p>
                <a:r>
                  <a:rPr lang="en-US" altLang="ja-JP" sz="1800" dirty="0">
                    <a:solidFill>
                      <a:srgbClr val="FF0000"/>
                    </a:solidFill>
                    <a:latin typeface="Arial" panose="020B0604020202020204" pitchFamily="34" charset="0"/>
                    <a:cs typeface="Arial" panose="020B0604020202020204" pitchFamily="34" charset="0"/>
                  </a:rPr>
                  <a:t>For RI production</a:t>
                </a:r>
                <a:endParaRPr kumimoji="1" lang="ja-JP" altLang="en-US" dirty="0">
                  <a:latin typeface="メイリオ" panose="020B0604030504040204" pitchFamily="50" charset="-128"/>
                  <a:ea typeface="メイリオ" panose="020B0604030504040204" pitchFamily="50" charset="-128"/>
                </a:endParaRPr>
              </a:p>
            </p:txBody>
          </p:sp>
          <p:sp>
            <p:nvSpPr>
              <p:cNvPr id="31" name="テキスト ボックス 30">
                <a:extLst>
                  <a:ext uri="{FF2B5EF4-FFF2-40B4-BE49-F238E27FC236}">
                    <a16:creationId xmlns:a16="http://schemas.microsoft.com/office/drawing/2014/main" id="{2B0C8912-9D20-EA03-EA4D-154D15113FAC}"/>
                  </a:ext>
                </a:extLst>
              </p:cNvPr>
              <p:cNvSpPr txBox="1"/>
              <p:nvPr/>
            </p:nvSpPr>
            <p:spPr>
              <a:xfrm>
                <a:off x="7582635" y="3859461"/>
                <a:ext cx="4366333" cy="276999"/>
              </a:xfrm>
              <a:prstGeom prst="rect">
                <a:avLst/>
              </a:prstGeom>
              <a:noFill/>
            </p:spPr>
            <p:txBody>
              <a:bodyPr wrap="square">
                <a:spAutoFit/>
              </a:bodyPr>
              <a:lstStyle/>
              <a:p>
                <a:r>
                  <a:rPr lang="en-US" altLang="ja-JP" sz="1200" b="1" i="1" dirty="0"/>
                  <a:t>S Kashiwagi et al 2024 J. LINAC2024 Chicago p797-800 (THPB085)</a:t>
                </a:r>
                <a:endParaRPr lang="ja-JP" altLang="en-US" sz="1200" b="1" i="1" dirty="0"/>
              </a:p>
            </p:txBody>
          </p:sp>
          <p:sp>
            <p:nvSpPr>
              <p:cNvPr id="39" name="四角形: 角を丸くする 38">
                <a:extLst>
                  <a:ext uri="{FF2B5EF4-FFF2-40B4-BE49-F238E27FC236}">
                    <a16:creationId xmlns:a16="http://schemas.microsoft.com/office/drawing/2014/main" id="{16E6313B-0CF0-D380-2230-CA220B25F661}"/>
                  </a:ext>
                </a:extLst>
              </p:cNvPr>
              <p:cNvSpPr/>
              <p:nvPr/>
            </p:nvSpPr>
            <p:spPr>
              <a:xfrm>
                <a:off x="3283978" y="524004"/>
                <a:ext cx="8744711" cy="6262955"/>
              </a:xfrm>
              <a:prstGeom prst="roundRect">
                <a:avLst>
                  <a:gd name="adj" fmla="val 4539"/>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42" name="矢印: 右 41">
              <a:extLst>
                <a:ext uri="{FF2B5EF4-FFF2-40B4-BE49-F238E27FC236}">
                  <a16:creationId xmlns:a16="http://schemas.microsoft.com/office/drawing/2014/main" id="{C5D849F6-7DAE-F99D-FC4D-9766AF1EB652}"/>
                </a:ext>
              </a:extLst>
            </p:cNvPr>
            <p:cNvSpPr/>
            <p:nvPr/>
          </p:nvSpPr>
          <p:spPr>
            <a:xfrm>
              <a:off x="3072063" y="2813172"/>
              <a:ext cx="161303" cy="3368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Tree>
    <p:extLst>
      <p:ext uri="{BB962C8B-B14F-4D97-AF65-F5344CB8AC3E}">
        <p14:creationId xmlns:p14="http://schemas.microsoft.com/office/powerpoint/2010/main" val="272358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fade">
                                      <p:cBhvr>
                                        <p:cTn id="7" dur="500"/>
                                        <p:tgtEl>
                                          <p:spTgt spid="4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2D0C9-3509-6F35-D567-A42EE44914D3}"/>
            </a:ext>
          </a:extLst>
        </p:cNvPr>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0ABD7CCF-14C3-7775-7D66-F407A6648819}"/>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36</a:t>
            </a:fld>
            <a:endParaRPr lang="en-US" dirty="0"/>
          </a:p>
        </p:txBody>
      </p:sp>
      <p:sp>
        <p:nvSpPr>
          <p:cNvPr id="3" name="テキスト ボックス 2">
            <a:extLst>
              <a:ext uri="{FF2B5EF4-FFF2-40B4-BE49-F238E27FC236}">
                <a16:creationId xmlns:a16="http://schemas.microsoft.com/office/drawing/2014/main" id="{869FF28A-C6D3-FC97-78F4-248556DEFFAC}"/>
              </a:ext>
            </a:extLst>
          </p:cNvPr>
          <p:cNvSpPr txBox="1"/>
          <p:nvPr/>
        </p:nvSpPr>
        <p:spPr>
          <a:xfrm>
            <a:off x="1428385" y="95038"/>
            <a:ext cx="8911927" cy="461665"/>
          </a:xfrm>
          <a:prstGeom prst="rect">
            <a:avLst/>
          </a:prstGeom>
          <a:solidFill>
            <a:schemeClr val="bg1"/>
          </a:solidFill>
        </p:spPr>
        <p:txBody>
          <a:bodyPr wrap="none" rtlCol="0">
            <a:spAutoFit/>
          </a:bodyPr>
          <a:lstStyle/>
          <a:p>
            <a:r>
              <a:rPr kumimoji="1" lang="en-US" altLang="ja-JP" sz="2400" dirty="0"/>
              <a:t>Nb3Sn latest results (cryomodule with beam operation) from SRF2025</a:t>
            </a:r>
            <a:endParaRPr kumimoji="1" lang="ja-JP" altLang="en-US" sz="2400" dirty="0"/>
          </a:p>
        </p:txBody>
      </p:sp>
      <p:pic>
        <p:nvPicPr>
          <p:cNvPr id="7" name="図 6">
            <a:extLst>
              <a:ext uri="{FF2B5EF4-FFF2-40B4-BE49-F238E27FC236}">
                <a16:creationId xmlns:a16="http://schemas.microsoft.com/office/drawing/2014/main" id="{F82207AA-265E-562E-4168-B3FF1CB1DBA9}"/>
              </a:ext>
            </a:extLst>
          </p:cNvPr>
          <p:cNvPicPr>
            <a:picLocks noChangeAspect="1"/>
          </p:cNvPicPr>
          <p:nvPr/>
        </p:nvPicPr>
        <p:blipFill>
          <a:blip r:embed="rId2"/>
          <a:stretch>
            <a:fillRect/>
          </a:stretch>
        </p:blipFill>
        <p:spPr>
          <a:xfrm>
            <a:off x="765997" y="3568398"/>
            <a:ext cx="4815803" cy="2611386"/>
          </a:xfrm>
          <a:prstGeom prst="rect">
            <a:avLst/>
          </a:prstGeom>
        </p:spPr>
      </p:pic>
      <p:pic>
        <p:nvPicPr>
          <p:cNvPr id="9" name="図 8">
            <a:extLst>
              <a:ext uri="{FF2B5EF4-FFF2-40B4-BE49-F238E27FC236}">
                <a16:creationId xmlns:a16="http://schemas.microsoft.com/office/drawing/2014/main" id="{7A42C9DC-D63E-F464-89A2-8E899334C028}"/>
              </a:ext>
            </a:extLst>
          </p:cNvPr>
          <p:cNvPicPr>
            <a:picLocks noChangeAspect="1"/>
          </p:cNvPicPr>
          <p:nvPr/>
        </p:nvPicPr>
        <p:blipFill>
          <a:blip r:embed="rId3"/>
          <a:stretch>
            <a:fillRect/>
          </a:stretch>
        </p:blipFill>
        <p:spPr>
          <a:xfrm>
            <a:off x="865063" y="998424"/>
            <a:ext cx="4519736" cy="2450318"/>
          </a:xfrm>
          <a:prstGeom prst="rect">
            <a:avLst/>
          </a:prstGeom>
        </p:spPr>
      </p:pic>
      <p:sp>
        <p:nvSpPr>
          <p:cNvPr id="10" name="テキスト ボックス 9">
            <a:extLst>
              <a:ext uri="{FF2B5EF4-FFF2-40B4-BE49-F238E27FC236}">
                <a16:creationId xmlns:a16="http://schemas.microsoft.com/office/drawing/2014/main" id="{52BBBAA3-F476-00CD-3994-F53D59E2F8C8}"/>
              </a:ext>
            </a:extLst>
          </p:cNvPr>
          <p:cNvSpPr txBox="1"/>
          <p:nvPr/>
        </p:nvSpPr>
        <p:spPr>
          <a:xfrm>
            <a:off x="185972" y="6191009"/>
            <a:ext cx="5681427" cy="338554"/>
          </a:xfrm>
          <a:prstGeom prst="rect">
            <a:avLst/>
          </a:prstGeom>
          <a:noFill/>
        </p:spPr>
        <p:txBody>
          <a:bodyPr wrap="none" rtlCol="0">
            <a:spAutoFit/>
          </a:bodyPr>
          <a:lstStyle/>
          <a:p>
            <a:r>
              <a:rPr kumimoji="1" lang="en-US" altLang="ja-JP" sz="1600" dirty="0"/>
              <a:t>~3MV/m,4.6MeV CW, transmission 40%, conduction cooling 4.2K, </a:t>
            </a:r>
            <a:endParaRPr kumimoji="1" lang="ja-JP" altLang="en-US" sz="1600" dirty="0"/>
          </a:p>
        </p:txBody>
      </p:sp>
      <p:sp>
        <p:nvSpPr>
          <p:cNvPr id="11" name="テキスト ボックス 10">
            <a:extLst>
              <a:ext uri="{FF2B5EF4-FFF2-40B4-BE49-F238E27FC236}">
                <a16:creationId xmlns:a16="http://schemas.microsoft.com/office/drawing/2014/main" id="{20FE8324-B466-CBC4-D651-E8E5371A14AD}"/>
              </a:ext>
            </a:extLst>
          </p:cNvPr>
          <p:cNvSpPr txBox="1"/>
          <p:nvPr/>
        </p:nvSpPr>
        <p:spPr>
          <a:xfrm>
            <a:off x="147872" y="1359940"/>
            <a:ext cx="558166" cy="369332"/>
          </a:xfrm>
          <a:prstGeom prst="rect">
            <a:avLst/>
          </a:prstGeom>
          <a:noFill/>
        </p:spPr>
        <p:txBody>
          <a:bodyPr wrap="none" rtlCol="0">
            <a:spAutoFit/>
          </a:bodyPr>
          <a:lstStyle/>
          <a:p>
            <a:r>
              <a:rPr kumimoji="1" lang="en-US" altLang="ja-JP" dirty="0"/>
              <a:t>IMP</a:t>
            </a:r>
            <a:endParaRPr kumimoji="1" lang="ja-JP" altLang="en-US" dirty="0"/>
          </a:p>
        </p:txBody>
      </p:sp>
      <p:pic>
        <p:nvPicPr>
          <p:cNvPr id="13" name="図 12">
            <a:extLst>
              <a:ext uri="{FF2B5EF4-FFF2-40B4-BE49-F238E27FC236}">
                <a16:creationId xmlns:a16="http://schemas.microsoft.com/office/drawing/2014/main" id="{200C3F4B-D893-ACD5-A9AE-E29A6681AF10}"/>
              </a:ext>
            </a:extLst>
          </p:cNvPr>
          <p:cNvPicPr>
            <a:picLocks noChangeAspect="1"/>
          </p:cNvPicPr>
          <p:nvPr/>
        </p:nvPicPr>
        <p:blipFill>
          <a:blip r:embed="rId4"/>
          <a:stretch>
            <a:fillRect/>
          </a:stretch>
        </p:blipFill>
        <p:spPr>
          <a:xfrm>
            <a:off x="6392768" y="926657"/>
            <a:ext cx="5318209" cy="2522085"/>
          </a:xfrm>
          <a:prstGeom prst="rect">
            <a:avLst/>
          </a:prstGeom>
        </p:spPr>
      </p:pic>
      <p:pic>
        <p:nvPicPr>
          <p:cNvPr id="15" name="図 14">
            <a:extLst>
              <a:ext uri="{FF2B5EF4-FFF2-40B4-BE49-F238E27FC236}">
                <a16:creationId xmlns:a16="http://schemas.microsoft.com/office/drawing/2014/main" id="{5D39B6B7-93EE-C33A-D887-A41ECAFDCF37}"/>
              </a:ext>
            </a:extLst>
          </p:cNvPr>
          <p:cNvPicPr>
            <a:picLocks noChangeAspect="1"/>
          </p:cNvPicPr>
          <p:nvPr/>
        </p:nvPicPr>
        <p:blipFill>
          <a:blip r:embed="rId5"/>
          <a:stretch>
            <a:fillRect/>
          </a:stretch>
        </p:blipFill>
        <p:spPr>
          <a:xfrm>
            <a:off x="6462520" y="3555489"/>
            <a:ext cx="5444298" cy="2662609"/>
          </a:xfrm>
          <a:prstGeom prst="rect">
            <a:avLst/>
          </a:prstGeom>
        </p:spPr>
      </p:pic>
      <p:sp>
        <p:nvSpPr>
          <p:cNvPr id="16" name="テキスト ボックス 15">
            <a:extLst>
              <a:ext uri="{FF2B5EF4-FFF2-40B4-BE49-F238E27FC236}">
                <a16:creationId xmlns:a16="http://schemas.microsoft.com/office/drawing/2014/main" id="{0524E848-271D-6B14-55B6-5EFC9052939E}"/>
              </a:ext>
            </a:extLst>
          </p:cNvPr>
          <p:cNvSpPr txBox="1"/>
          <p:nvPr/>
        </p:nvSpPr>
        <p:spPr>
          <a:xfrm>
            <a:off x="6462520" y="6191009"/>
            <a:ext cx="4878580" cy="338554"/>
          </a:xfrm>
          <a:prstGeom prst="rect">
            <a:avLst/>
          </a:prstGeom>
          <a:noFill/>
        </p:spPr>
        <p:txBody>
          <a:bodyPr wrap="none" rtlCol="0">
            <a:spAutoFit/>
          </a:bodyPr>
          <a:lstStyle/>
          <a:p>
            <a:r>
              <a:rPr kumimoji="1" lang="en-US" altLang="ja-JP" sz="1600" dirty="0"/>
              <a:t>4~7MV/m,4.6MeV CW, transmission 100%, Liq. He 4.2K, </a:t>
            </a:r>
            <a:endParaRPr kumimoji="1" lang="ja-JP" altLang="en-US" sz="1600" dirty="0"/>
          </a:p>
        </p:txBody>
      </p:sp>
      <p:sp>
        <p:nvSpPr>
          <p:cNvPr id="17" name="テキスト ボックス 16">
            <a:extLst>
              <a:ext uri="{FF2B5EF4-FFF2-40B4-BE49-F238E27FC236}">
                <a16:creationId xmlns:a16="http://schemas.microsoft.com/office/drawing/2014/main" id="{4C22EAC3-B8E5-10BC-C6B5-42D38018156E}"/>
              </a:ext>
            </a:extLst>
          </p:cNvPr>
          <p:cNvSpPr txBox="1"/>
          <p:nvPr/>
        </p:nvSpPr>
        <p:spPr>
          <a:xfrm>
            <a:off x="80914" y="6496105"/>
            <a:ext cx="12094978" cy="338554"/>
          </a:xfrm>
          <a:prstGeom prst="rect">
            <a:avLst/>
          </a:prstGeom>
          <a:solidFill>
            <a:schemeClr val="bg1"/>
          </a:solidFill>
        </p:spPr>
        <p:txBody>
          <a:bodyPr wrap="none" rtlCol="0">
            <a:spAutoFit/>
          </a:bodyPr>
          <a:lstStyle/>
          <a:p>
            <a:r>
              <a:rPr kumimoji="1" lang="en-US" altLang="ja-JP" sz="1600" b="1" dirty="0">
                <a:solidFill>
                  <a:srgbClr val="FF0000"/>
                </a:solidFill>
                <a:latin typeface="Arial" panose="020B0604020202020204" pitchFamily="34" charset="0"/>
                <a:cs typeface="Arial" panose="020B0604020202020204" pitchFamily="34" charset="0"/>
              </a:rPr>
              <a:t>Beam operation with Nb3Sn cavity w w/o Liq. He was started. </a:t>
            </a:r>
            <a:r>
              <a:rPr kumimoji="1" lang="en-US" altLang="ja-JP" sz="1600" b="1" dirty="0">
                <a:solidFill>
                  <a:srgbClr val="FF0000"/>
                </a:solidFill>
                <a:latin typeface="Arial" panose="020B0604020202020204" pitchFamily="34" charset="0"/>
                <a:cs typeface="Arial" panose="020B0604020202020204" pitchFamily="34" charset="0"/>
                <a:sym typeface="Wingdings" panose="05000000000000000000" pitchFamily="2" charset="2"/>
              </a:rPr>
              <a:t> We plan to beam operation by using Nb3Sn cavity in KEK.</a:t>
            </a:r>
            <a:endParaRPr kumimoji="1" lang="ja-JP" altLang="en-US" sz="1600" b="1" dirty="0">
              <a:solidFill>
                <a:srgbClr val="FF0000"/>
              </a:solidFill>
              <a:latin typeface="Arial" panose="020B0604020202020204" pitchFamily="34" charset="0"/>
              <a:cs typeface="Arial" panose="020B0604020202020204" pitchFamily="34" charset="0"/>
            </a:endParaRPr>
          </a:p>
        </p:txBody>
      </p:sp>
      <p:sp>
        <p:nvSpPr>
          <p:cNvPr id="18" name="テキスト ボックス 17">
            <a:extLst>
              <a:ext uri="{FF2B5EF4-FFF2-40B4-BE49-F238E27FC236}">
                <a16:creationId xmlns:a16="http://schemas.microsoft.com/office/drawing/2014/main" id="{949928BF-D7CE-7651-CB78-B3D82B740C06}"/>
              </a:ext>
            </a:extLst>
          </p:cNvPr>
          <p:cNvSpPr txBox="1"/>
          <p:nvPr/>
        </p:nvSpPr>
        <p:spPr>
          <a:xfrm>
            <a:off x="11701791" y="1226074"/>
            <a:ext cx="543739" cy="369332"/>
          </a:xfrm>
          <a:prstGeom prst="rect">
            <a:avLst/>
          </a:prstGeom>
          <a:noFill/>
        </p:spPr>
        <p:txBody>
          <a:bodyPr wrap="none" rtlCol="0">
            <a:spAutoFit/>
          </a:bodyPr>
          <a:lstStyle/>
          <a:p>
            <a:r>
              <a:rPr kumimoji="1" lang="en-US" altLang="ja-JP" dirty="0" err="1"/>
              <a:t>Jlab</a:t>
            </a:r>
            <a:endParaRPr kumimoji="1" lang="ja-JP" altLang="en-US" dirty="0"/>
          </a:p>
        </p:txBody>
      </p:sp>
      <p:cxnSp>
        <p:nvCxnSpPr>
          <p:cNvPr id="6" name="直線コネクタ 5">
            <a:extLst>
              <a:ext uri="{FF2B5EF4-FFF2-40B4-BE49-F238E27FC236}">
                <a16:creationId xmlns:a16="http://schemas.microsoft.com/office/drawing/2014/main" id="{6E405DC8-F7A9-9497-3CCA-60D4D504CD58}"/>
              </a:ext>
            </a:extLst>
          </p:cNvPr>
          <p:cNvCxnSpPr>
            <a:cxnSpLocks/>
          </p:cNvCxnSpPr>
          <p:nvPr/>
        </p:nvCxnSpPr>
        <p:spPr>
          <a:xfrm>
            <a:off x="6203422" y="736522"/>
            <a:ext cx="15693" cy="5623764"/>
          </a:xfrm>
          <a:prstGeom prst="line">
            <a:avLst/>
          </a:prstGeom>
          <a:ln>
            <a:solidFill>
              <a:schemeClr val="tx1"/>
            </a:solidFill>
            <a:prstDash val="dash"/>
            <a:headEnd type="none" w="med" len="med"/>
            <a:tailEnd type="none" w="med" len="med"/>
          </a:ln>
        </p:spPr>
        <p:style>
          <a:lnRef idx="3">
            <a:schemeClr val="accent2"/>
          </a:lnRef>
          <a:fillRef idx="0">
            <a:schemeClr val="accent2"/>
          </a:fillRef>
          <a:effectRef idx="2">
            <a:schemeClr val="accent2"/>
          </a:effectRef>
          <a:fontRef idx="minor">
            <a:schemeClr val="tx1"/>
          </a:fontRef>
        </p:style>
      </p:cxnSp>
      <p:sp>
        <p:nvSpPr>
          <p:cNvPr id="8" name="テキスト ボックス 7">
            <a:extLst>
              <a:ext uri="{FF2B5EF4-FFF2-40B4-BE49-F238E27FC236}">
                <a16:creationId xmlns:a16="http://schemas.microsoft.com/office/drawing/2014/main" id="{E886DB1B-0D4B-BE5D-DCC2-A311CA5C1B43}"/>
              </a:ext>
            </a:extLst>
          </p:cNvPr>
          <p:cNvSpPr txBox="1"/>
          <p:nvPr/>
        </p:nvSpPr>
        <p:spPr>
          <a:xfrm>
            <a:off x="6396129" y="674591"/>
            <a:ext cx="5577531" cy="276999"/>
          </a:xfrm>
          <a:prstGeom prst="rect">
            <a:avLst/>
          </a:prstGeom>
          <a:solidFill>
            <a:schemeClr val="bg1"/>
          </a:solidFill>
        </p:spPr>
        <p:txBody>
          <a:bodyPr wrap="square">
            <a:spAutoFit/>
          </a:bodyPr>
          <a:lstStyle/>
          <a:p>
            <a:r>
              <a:rPr lang="en-US" altLang="ja-JP" sz="1200" dirty="0"/>
              <a:t>Rong-Li Geng (JLAB)/ Beam acceleration with a Nb3Sn cryomodule at JLAB in SRF2025 </a:t>
            </a:r>
            <a:endParaRPr lang="ja-JP" altLang="en-US" sz="1200" dirty="0"/>
          </a:p>
        </p:txBody>
      </p:sp>
      <p:sp>
        <p:nvSpPr>
          <p:cNvPr id="5" name="テキスト ボックス 4">
            <a:extLst>
              <a:ext uri="{FF2B5EF4-FFF2-40B4-BE49-F238E27FC236}">
                <a16:creationId xmlns:a16="http://schemas.microsoft.com/office/drawing/2014/main" id="{9407F838-F98E-1718-8DDF-653930F98BEE}"/>
              </a:ext>
            </a:extLst>
          </p:cNvPr>
          <p:cNvSpPr txBox="1"/>
          <p:nvPr/>
        </p:nvSpPr>
        <p:spPr>
          <a:xfrm>
            <a:off x="103609" y="2102022"/>
            <a:ext cx="1324776" cy="553998"/>
          </a:xfrm>
          <a:prstGeom prst="rect">
            <a:avLst/>
          </a:prstGeom>
          <a:noFill/>
        </p:spPr>
        <p:txBody>
          <a:bodyPr wrap="square">
            <a:spAutoFit/>
          </a:bodyPr>
          <a:lstStyle/>
          <a:p>
            <a:r>
              <a:rPr lang="fr-FR" altLang="ja-JP" sz="1000" dirty="0"/>
              <a:t>Supercond. Sci. Technol. 38 (2025) 015009 (11pp)</a:t>
            </a:r>
            <a:endParaRPr lang="ja-JP" altLang="en-US" sz="1000" dirty="0"/>
          </a:p>
        </p:txBody>
      </p:sp>
      <p:sp>
        <p:nvSpPr>
          <p:cNvPr id="14" name="テキスト ボックス 13">
            <a:extLst>
              <a:ext uri="{FF2B5EF4-FFF2-40B4-BE49-F238E27FC236}">
                <a16:creationId xmlns:a16="http://schemas.microsoft.com/office/drawing/2014/main" id="{4FC1D45E-3FBB-7AAA-7A07-FE4C704346D2}"/>
              </a:ext>
            </a:extLst>
          </p:cNvPr>
          <p:cNvSpPr txBox="1"/>
          <p:nvPr/>
        </p:nvSpPr>
        <p:spPr>
          <a:xfrm>
            <a:off x="30747" y="685679"/>
            <a:ext cx="6097656" cy="461665"/>
          </a:xfrm>
          <a:prstGeom prst="rect">
            <a:avLst/>
          </a:prstGeom>
          <a:noFill/>
        </p:spPr>
        <p:txBody>
          <a:bodyPr wrap="square">
            <a:spAutoFit/>
          </a:bodyPr>
          <a:lstStyle/>
          <a:p>
            <a:r>
              <a:rPr lang="en-US" altLang="ja-JP" sz="1200" dirty="0" err="1"/>
              <a:t>Ziqin</a:t>
            </a:r>
            <a:r>
              <a:rPr lang="en-US" altLang="ja-JP" sz="1200" dirty="0"/>
              <a:t> Yang (IMP-CAS)/ First beam acceleration using cryo-cooled Nb3Sn coated cavity at IMP in SRF2025 </a:t>
            </a:r>
            <a:endParaRPr lang="ja-JP" altLang="en-US" sz="1200" dirty="0"/>
          </a:p>
        </p:txBody>
      </p:sp>
    </p:spTree>
    <p:extLst>
      <p:ext uri="{BB962C8B-B14F-4D97-AF65-F5344CB8AC3E}">
        <p14:creationId xmlns:p14="http://schemas.microsoft.com/office/powerpoint/2010/main" val="39683291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スライド番号プレースホルダー 6"/>
          <p:cNvSpPr>
            <a:spLocks noGrp="1"/>
          </p:cNvSpPr>
          <p:nvPr>
            <p:ph type="sldNum" sz="quarter" idx="12"/>
          </p:nvPr>
        </p:nvSpPr>
        <p:spPr>
          <a:xfrm>
            <a:off x="9111827" y="6492876"/>
            <a:ext cx="3080173" cy="365125"/>
          </a:xfrm>
          <a:prstGeom prst="rect">
            <a:avLst/>
          </a:prstGeom>
        </p:spPr>
        <p:txBody>
          <a:bodyPr vert="horz" lIns="91440" tIns="45720" rIns="91440" bIns="45720" rtlCol="0" anchor="ctr"/>
          <a:lstStyle>
            <a:defPPr>
              <a:defRPr lang="en-US"/>
            </a:defPPr>
            <a:lvl1pPr marL="0" algn="r" defTabSz="457200" rtl="0" eaLnBrk="1" latinLnBrk="0" hangingPunct="1">
              <a:defRPr sz="1200" b="1" kern="1200">
                <a:solidFill>
                  <a:schemeClr val="tx1">
                    <a:tint val="75000"/>
                  </a:schemeClr>
                </a:solidFill>
                <a:latin typeface="Calibri" panose="020F0502020204030204" pitchFamily="34" charset="0"/>
                <a:ea typeface="Arial Unicode MS" panose="020B0604020202020204" pitchFamily="50" charset="-128"/>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D2D8002D-B5B0-4BAC-B1F6-782DDCCE6D9C}" type="slidenum">
              <a:rPr kumimoji="1" lang="ja-JP" altLang="en-US" smtClean="0"/>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1" lang="en-US" sz="1000" b="0" i="0" u="none" strike="noStrike" kern="1200" cap="none" spc="0" normalizeH="0" baseline="0" noProof="0" dirty="0">
              <a:ln>
                <a:noFill/>
              </a:ln>
              <a:solidFill>
                <a:prstClr val="black">
                  <a:tint val="75000"/>
                </a:prstClr>
              </a:solidFill>
              <a:effectLst/>
              <a:uLnTx/>
              <a:uFillTx/>
              <a:latin typeface="Calibri"/>
              <a:ea typeface="Calibri" panose="020F0502020204030204" pitchFamily="34" charset="0"/>
              <a:cs typeface="+mn-cs"/>
            </a:endParaRPr>
          </a:p>
        </p:txBody>
      </p:sp>
      <p:sp>
        <p:nvSpPr>
          <p:cNvPr id="2" name="Title 1"/>
          <p:cNvSpPr>
            <a:spLocks noGrp="1"/>
          </p:cNvSpPr>
          <p:nvPr>
            <p:ph type="title" idx="4294967295"/>
          </p:nvPr>
        </p:nvSpPr>
        <p:spPr>
          <a:xfrm>
            <a:off x="-73928" y="27277"/>
            <a:ext cx="12192000" cy="671512"/>
          </a:xfrm>
          <a:solidFill>
            <a:schemeClr val="bg1"/>
          </a:solidFill>
        </p:spPr>
        <p:txBody>
          <a:bodyPr anchor="ctr">
            <a:noAutofit/>
          </a:bodyPr>
          <a:lstStyle/>
          <a:p>
            <a:pPr algn="ctr">
              <a:defRPr/>
            </a:pPr>
            <a:r>
              <a:rPr lang="en-US" altLang="ja-JP" sz="4000" dirty="0">
                <a:solidFill>
                  <a:srgbClr val="FF0000"/>
                </a:solidFill>
                <a:latin typeface="Arial" panose="020B0604020202020204" pitchFamily="34" charset="0"/>
                <a:ea typeface="Calibri" panose="020F0502020204030204" pitchFamily="34" charset="0"/>
                <a:cs typeface="Arial" panose="020B0604020202020204" pitchFamily="34" charset="0"/>
              </a:rPr>
              <a:t>3. ILC</a:t>
            </a:r>
            <a:r>
              <a:rPr lang="en-US" altLang="ja-JP" sz="4000" dirty="0">
                <a:latin typeface="Arial" panose="020B0604020202020204" pitchFamily="34" charset="0"/>
                <a:ea typeface="Calibri" panose="020F0502020204030204" pitchFamily="34" charset="0"/>
                <a:cs typeface="Arial" panose="020B0604020202020204" pitchFamily="34" charset="0"/>
              </a:rPr>
              <a:t> and the Accelerator Technology </a:t>
            </a:r>
            <a:endParaRPr lang="en-GB" dirty="0">
              <a:solidFill>
                <a:srgbClr val="FF0000"/>
              </a:solidFill>
              <a:latin typeface="Arial" panose="020B0604020202020204" pitchFamily="34" charset="0"/>
              <a:ea typeface="Calibri" panose="020F0502020204030204" pitchFamily="34" charset="0"/>
              <a:cs typeface="Arial" panose="020B0604020202020204" pitchFamily="34" charset="0"/>
            </a:endParaRPr>
          </a:p>
        </p:txBody>
      </p:sp>
      <p:graphicFrame>
        <p:nvGraphicFramePr>
          <p:cNvPr id="36" name="コンテンツ プレースホルダ 9">
            <a:extLst>
              <a:ext uri="{FF2B5EF4-FFF2-40B4-BE49-F238E27FC236}">
                <a16:creationId xmlns:a16="http://schemas.microsoft.com/office/drawing/2014/main" id="{0CD8DE56-45AE-BA4E-95B3-813DE432DD0D}"/>
              </a:ext>
            </a:extLst>
          </p:cNvPr>
          <p:cNvGraphicFramePr>
            <a:graphicFrameLocks/>
          </p:cNvGraphicFramePr>
          <p:nvPr/>
        </p:nvGraphicFramePr>
        <p:xfrm>
          <a:off x="7558907" y="2588673"/>
          <a:ext cx="4524602" cy="4123111"/>
        </p:xfrm>
        <a:graphic>
          <a:graphicData uri="http://schemas.openxmlformats.org/drawingml/2006/table">
            <a:tbl>
              <a:tblPr firstRow="1">
                <a:tableStyleId>{5C22544A-7EE6-4342-B048-85BDC9FD1C3A}</a:tableStyleId>
              </a:tblPr>
              <a:tblGrid>
                <a:gridCol w="2253821">
                  <a:extLst>
                    <a:ext uri="{9D8B030D-6E8A-4147-A177-3AD203B41FA5}">
                      <a16:colId xmlns:a16="http://schemas.microsoft.com/office/drawing/2014/main" val="20000"/>
                    </a:ext>
                  </a:extLst>
                </a:gridCol>
                <a:gridCol w="2270781">
                  <a:extLst>
                    <a:ext uri="{9D8B030D-6E8A-4147-A177-3AD203B41FA5}">
                      <a16:colId xmlns:a16="http://schemas.microsoft.com/office/drawing/2014/main" val="20001"/>
                    </a:ext>
                  </a:extLst>
                </a:gridCol>
              </a:tblGrid>
              <a:tr h="308839">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800" u="none" strike="noStrike" cap="none" normalizeH="0" baseline="0" dirty="0">
                          <a:ln>
                            <a:noFill/>
                          </a:ln>
                          <a:effectLst/>
                          <a:latin typeface="Calibri" panose="020F0502020204030204" pitchFamily="34" charset="0"/>
                        </a:rPr>
                        <a:t>Parameters</a:t>
                      </a:r>
                      <a:endParaRPr kumimoji="1" lang="ja-JP" altLang="en-US" sz="1800" b="1"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endParaRPr>
                    </a:p>
                  </a:txBody>
                  <a:tcPr marL="76200" marR="76200" horzOverflow="overflow">
                    <a:solidFill>
                      <a:schemeClr val="tx2"/>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800" u="none" strike="noStrike" cap="none" normalizeH="0" baseline="0" dirty="0">
                          <a:ln>
                            <a:noFill/>
                          </a:ln>
                          <a:effectLst/>
                          <a:latin typeface="Calibri" panose="020F0502020204030204" pitchFamily="34" charset="0"/>
                        </a:rPr>
                        <a:t>Value</a:t>
                      </a:r>
                      <a:endParaRPr kumimoji="1" lang="ja-JP" altLang="en-US" sz="1800" b="1"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horzOverflow="overflow">
                    <a:solidFill>
                      <a:schemeClr val="tx2"/>
                    </a:solidFill>
                  </a:tcPr>
                </a:tc>
                <a:extLst>
                  <a:ext uri="{0D108BD9-81ED-4DB2-BD59-A6C34878D82A}">
                    <a16:rowId xmlns:a16="http://schemas.microsoft.com/office/drawing/2014/main" val="10000"/>
                  </a:ext>
                </a:extLst>
              </a:tr>
              <a:tr h="2831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effectLst/>
                          <a:latin typeface="Calibri" panose="020F0502020204030204" pitchFamily="34" charset="0"/>
                        </a:rPr>
                        <a:t>Beam Energy</a:t>
                      </a:r>
                      <a:endParaRPr kumimoji="1" lang="ja-JP" altLang="en-US"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solidFill>
                            <a:srgbClr val="FF0000"/>
                          </a:solidFill>
                          <a:effectLst/>
                          <a:latin typeface="Calibri" panose="020F0502020204030204" pitchFamily="34" charset="0"/>
                        </a:rPr>
                        <a:t>125 + 125 </a:t>
                      </a:r>
                      <a:r>
                        <a:rPr kumimoji="1" lang="en-US" altLang="ja-JP" sz="1600" u="none" strike="noStrike" cap="none" normalizeH="0" baseline="0" dirty="0">
                          <a:ln>
                            <a:noFill/>
                          </a:ln>
                          <a:effectLst/>
                          <a:latin typeface="Calibri" panose="020F0502020204030204" pitchFamily="34" charset="0"/>
                        </a:rPr>
                        <a:t>GeV</a:t>
                      </a:r>
                      <a:endParaRPr kumimoji="1" lang="ja-JP" altLang="en-US"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10001"/>
                  </a:ext>
                </a:extLst>
              </a:tr>
              <a:tr h="2831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Luminosity</a:t>
                      </a: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1.35 / </a:t>
                      </a:r>
                      <a:r>
                        <a:rPr kumimoji="1" lang="en-US" altLang="ja-JP" sz="1600" b="0" i="0" u="none" strike="noStrike" cap="none" normalizeH="0" baseline="0" dirty="0">
                          <a:ln>
                            <a:noFill/>
                          </a:ln>
                          <a:solidFill>
                            <a:srgbClr val="00B050"/>
                          </a:solidFill>
                          <a:effectLst/>
                          <a:latin typeface="Calibri" panose="020F0502020204030204" pitchFamily="34" charset="0"/>
                          <a:ea typeface="Osaka" pitchFamily="-108" charset="-128"/>
                          <a:cs typeface="Osaka" pitchFamily="-108" charset="-128"/>
                        </a:rPr>
                        <a:t>2.7 </a:t>
                      </a: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x 10</a:t>
                      </a:r>
                      <a:r>
                        <a:rPr kumimoji="1" lang="en-US" altLang="ja-JP" sz="1600" b="0" i="0" u="none" strike="noStrike" cap="none" normalizeH="0" baseline="30000" dirty="0">
                          <a:ln>
                            <a:noFill/>
                          </a:ln>
                          <a:solidFill>
                            <a:schemeClr val="tx1"/>
                          </a:solidFill>
                          <a:effectLst/>
                          <a:latin typeface="Calibri" panose="020F0502020204030204" pitchFamily="34" charset="0"/>
                          <a:ea typeface="Osaka" pitchFamily="-108" charset="-128"/>
                          <a:cs typeface="Osaka" pitchFamily="-108" charset="-128"/>
                        </a:rPr>
                        <a:t>34</a:t>
                      </a: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 cm</a:t>
                      </a:r>
                      <a:r>
                        <a:rPr kumimoji="1" lang="en-US" altLang="ja-JP" sz="1600" b="0" i="0" u="none" strike="noStrike" cap="none" normalizeH="0" baseline="30000" dirty="0">
                          <a:ln>
                            <a:noFill/>
                          </a:ln>
                          <a:solidFill>
                            <a:schemeClr val="tx1"/>
                          </a:solidFill>
                          <a:effectLst/>
                          <a:latin typeface="Calibri" panose="020F0502020204030204" pitchFamily="34" charset="0"/>
                          <a:ea typeface="Osaka" pitchFamily="-108" charset="-128"/>
                          <a:cs typeface="Osaka" pitchFamily="-108" charset="-128"/>
                        </a:rPr>
                        <a:t>2</a:t>
                      </a: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/s</a:t>
                      </a:r>
                      <a:endParaRPr kumimoji="1" lang="ja-JP" altLang="en-US"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1703952540"/>
                  </a:ext>
                </a:extLst>
              </a:tr>
              <a:tr h="2831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effectLst/>
                          <a:latin typeface="Calibri" panose="020F0502020204030204" pitchFamily="34" charset="0"/>
                        </a:rPr>
                        <a:t>Beam rep. rate</a:t>
                      </a:r>
                      <a:endParaRPr kumimoji="1" lang="ja-JP" altLang="en-US"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effectLst/>
                          <a:latin typeface="Calibri" panose="020F0502020204030204" pitchFamily="34" charset="0"/>
                        </a:rPr>
                        <a:t>5 Hz</a:t>
                      </a:r>
                      <a:endParaRPr kumimoji="1" lang="ja-JP" altLang="en-US"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10002"/>
                  </a:ext>
                </a:extLst>
              </a:tr>
              <a:tr h="2831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effectLst/>
                          <a:latin typeface="Calibri" panose="020F0502020204030204" pitchFamily="34" charset="0"/>
                        </a:rPr>
                        <a:t>Pulse duration</a:t>
                      </a:r>
                      <a:endParaRPr kumimoji="1" lang="ja-JP" altLang="en-US"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effectLst/>
                          <a:latin typeface="Calibri" panose="020F0502020204030204" pitchFamily="34" charset="0"/>
                        </a:rPr>
                        <a:t>0.73 / </a:t>
                      </a:r>
                      <a:r>
                        <a:rPr kumimoji="1" lang="en-US" altLang="ja-JP" sz="1600" u="none" strike="noStrike" cap="none" normalizeH="0" baseline="0" dirty="0">
                          <a:ln>
                            <a:noFill/>
                          </a:ln>
                          <a:solidFill>
                            <a:srgbClr val="00B050"/>
                          </a:solidFill>
                          <a:effectLst/>
                          <a:latin typeface="Calibri" panose="020F0502020204030204" pitchFamily="34" charset="0"/>
                        </a:rPr>
                        <a:t>0.961</a:t>
                      </a:r>
                      <a:r>
                        <a:rPr kumimoji="1" lang="en-US" altLang="ja-JP" sz="1600" u="none" strike="noStrike" cap="none" normalizeH="0" baseline="0" dirty="0">
                          <a:ln>
                            <a:noFill/>
                          </a:ln>
                          <a:effectLst/>
                          <a:latin typeface="Calibri" panose="020F0502020204030204" pitchFamily="34" charset="0"/>
                        </a:rPr>
                        <a:t> </a:t>
                      </a:r>
                      <a:r>
                        <a:rPr kumimoji="1" lang="en-US" altLang="ja-JP" sz="1600" u="none" strike="noStrike" cap="none" normalizeH="0" baseline="0" dirty="0" err="1">
                          <a:ln>
                            <a:noFill/>
                          </a:ln>
                          <a:effectLst/>
                          <a:latin typeface="Calibri" panose="020F0502020204030204" pitchFamily="34" charset="0"/>
                        </a:rPr>
                        <a:t>ms</a:t>
                      </a:r>
                      <a:endParaRPr kumimoji="1" lang="ja-JP" altLang="en-US" sz="1600" b="0" i="0" u="none" strike="noStrike" cap="none" normalizeH="0" baseline="0" dirty="0">
                        <a:ln>
                          <a:noFill/>
                        </a:ln>
                        <a:solidFill>
                          <a:srgbClr val="000000"/>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10003"/>
                  </a:ext>
                </a:extLst>
              </a:tr>
              <a:tr h="2831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rPr>
                        <a:t># bunch / pulse</a:t>
                      </a:r>
                      <a:endParaRPr kumimoji="1" lang="ja-JP" altLang="en-US"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rgbClr val="000000"/>
                          </a:solidFill>
                          <a:effectLst/>
                          <a:latin typeface="Calibri" panose="020F0502020204030204" pitchFamily="34" charset="0"/>
                          <a:ea typeface="Osaka" pitchFamily="-108" charset="-128"/>
                          <a:cs typeface="Osaka" pitchFamily="-108" charset="-128"/>
                        </a:rPr>
                        <a:t>1312 / </a:t>
                      </a:r>
                      <a:r>
                        <a:rPr kumimoji="1" lang="en-US" altLang="ja-JP" sz="1600" b="0" i="0" u="none" strike="noStrike" cap="none" normalizeH="0" baseline="0" dirty="0">
                          <a:ln>
                            <a:noFill/>
                          </a:ln>
                          <a:solidFill>
                            <a:srgbClr val="00B050"/>
                          </a:solidFill>
                          <a:effectLst/>
                          <a:latin typeface="Calibri" panose="020F0502020204030204" pitchFamily="34" charset="0"/>
                          <a:ea typeface="Osaka" pitchFamily="-108" charset="-128"/>
                          <a:cs typeface="Osaka" pitchFamily="-108" charset="-128"/>
                        </a:rPr>
                        <a:t>2625</a:t>
                      </a:r>
                      <a:endParaRPr kumimoji="1" lang="ja-JP" altLang="en-US" sz="1600" b="0" i="0" u="none" strike="noStrike" cap="none" normalizeH="0" baseline="0" dirty="0">
                        <a:ln>
                          <a:noFill/>
                        </a:ln>
                        <a:solidFill>
                          <a:srgbClr val="00B050"/>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1742306540"/>
                  </a:ext>
                </a:extLst>
              </a:tr>
              <a:tr h="344414">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Beam Current</a:t>
                      </a:r>
                      <a:endParaRPr kumimoji="1" lang="ja-JP" altLang="en-US"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endParaRP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5.8 / </a:t>
                      </a:r>
                      <a:r>
                        <a:rPr kumimoji="1" lang="en-US" altLang="ja-JP" sz="1600" b="0" i="0" u="none" strike="noStrike" cap="none" normalizeH="0" baseline="0" dirty="0">
                          <a:ln>
                            <a:noFill/>
                          </a:ln>
                          <a:solidFill>
                            <a:srgbClr val="00B050"/>
                          </a:solidFill>
                          <a:effectLst/>
                          <a:latin typeface="Calibri" panose="020F0502020204030204" pitchFamily="34" charset="0"/>
                          <a:ea typeface="Osaka" pitchFamily="-108" charset="-128"/>
                          <a:cs typeface="Osaka" pitchFamily="-108" charset="-128"/>
                        </a:rPr>
                        <a:t>8.8</a:t>
                      </a: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 mA</a:t>
                      </a:r>
                      <a:endParaRPr kumimoji="1" lang="ja-JP" altLang="en-US"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3807259616"/>
                  </a:ext>
                </a:extLst>
              </a:tr>
              <a:tr h="313665">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rPr>
                        <a:t>Beam size (y) at FF</a:t>
                      </a:r>
                      <a:endParaRPr kumimoji="1" lang="ja-JP" altLang="en-US"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b="1"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7.7</a:t>
                      </a:r>
                      <a:r>
                        <a:rPr kumimoji="1" lang="en-US" altLang="ja-JP"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rPr>
                        <a:t> nm</a:t>
                      </a:r>
                      <a:endParaRPr kumimoji="1" lang="ja-JP" altLang="en-US" sz="1600" b="0" i="0" u="none" strike="noStrike" cap="none" normalizeH="0" baseline="0" dirty="0">
                        <a:ln>
                          <a:noFill/>
                        </a:ln>
                        <a:solidFill>
                          <a:srgbClr val="000514"/>
                        </a:solidFill>
                        <a:effectLst/>
                        <a:latin typeface="Calibri" panose="020F0502020204030204" pitchFamily="34" charset="0"/>
                        <a:ea typeface="Osaka" pitchFamily="-108" charset="-128"/>
                        <a:cs typeface="Osaka" pitchFamily="-108" charset="-128"/>
                      </a:endParaRPr>
                    </a:p>
                  </a:txBody>
                  <a:tcPr marL="76200" marR="76200" horzOverflow="overflow"/>
                </a:tc>
                <a:extLst>
                  <a:ext uri="{0D108BD9-81ED-4DB2-BD59-A6C34878D82A}">
                    <a16:rowId xmlns:a16="http://schemas.microsoft.com/office/drawing/2014/main" val="2434326791"/>
                  </a:ext>
                </a:extLst>
              </a:tr>
              <a:tr h="53263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effectLst/>
                          <a:latin typeface="Calibri" panose="020F0502020204030204" pitchFamily="34" charset="0"/>
                        </a:rPr>
                        <a:t>SRF Field gradient</a:t>
                      </a:r>
                      <a:endParaRPr kumimoji="1" lang="ja-JP" altLang="en-US" sz="1600" b="1" i="0" u="none" strike="noStrike" cap="none" normalizeH="0" baseline="0" dirty="0">
                        <a:ln>
                          <a:noFill/>
                        </a:ln>
                        <a:solidFill>
                          <a:srgbClr val="3366FF"/>
                        </a:solidFill>
                        <a:effectLst/>
                        <a:latin typeface="Calibri" panose="020F0502020204030204" pitchFamily="34" charset="0"/>
                        <a:ea typeface="Osaka" pitchFamily="-108" charset="-128"/>
                        <a:cs typeface="Osaka" pitchFamily="-108" charset="-128"/>
                      </a:endParaRP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solidFill>
                            <a:schemeClr val="tx1"/>
                          </a:solidFill>
                          <a:effectLst/>
                          <a:latin typeface="Calibri" panose="020F0502020204030204" pitchFamily="34" charset="0"/>
                        </a:rPr>
                        <a:t>&lt; 31.5 &gt; </a:t>
                      </a:r>
                      <a:r>
                        <a:rPr kumimoji="1" lang="en-US" altLang="ja-JP" sz="1600" u="none" strike="noStrike" cap="none" normalizeH="0" baseline="0" dirty="0">
                          <a:ln>
                            <a:noFill/>
                          </a:ln>
                          <a:effectLst/>
                          <a:latin typeface="Calibri" panose="020F0502020204030204" pitchFamily="34" charset="0"/>
                        </a:rPr>
                        <a:t>MV/m </a:t>
                      </a:r>
                      <a:r>
                        <a:rPr kumimoji="1" lang="en-US" altLang="ja-JP" sz="1200" u="none" strike="noStrike" cap="none" normalizeH="0" baseline="0" dirty="0">
                          <a:ln>
                            <a:noFill/>
                          </a:ln>
                          <a:effectLst/>
                          <a:latin typeface="Calibri" panose="020F0502020204030204" pitchFamily="34" charset="0"/>
                        </a:rPr>
                        <a:t>(+/-20%)</a:t>
                      </a:r>
                      <a:endParaRPr kumimoji="1" lang="en-US" altLang="ja-JP" sz="1600" u="none" strike="noStrike" cap="none" normalizeH="0" baseline="0" dirty="0">
                        <a:ln>
                          <a:noFill/>
                        </a:ln>
                        <a:effectLst/>
                        <a:latin typeface="Calibri" panose="020F0502020204030204" pitchFamily="34"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Calibri" panose="020F0502020204030204" pitchFamily="34" charset="0"/>
                        </a:rPr>
                        <a:t>Q</a:t>
                      </a:r>
                      <a:r>
                        <a:rPr kumimoji="1" lang="en-US" altLang="ja-JP" sz="1400" u="none" strike="noStrike" cap="none" normalizeH="0" baseline="-25000" dirty="0">
                          <a:ln>
                            <a:noFill/>
                          </a:ln>
                          <a:effectLst/>
                          <a:latin typeface="Calibri" panose="020F0502020204030204" pitchFamily="34" charset="0"/>
                        </a:rPr>
                        <a:t>0</a:t>
                      </a:r>
                      <a:r>
                        <a:rPr kumimoji="1" lang="en-US" altLang="ja-JP" sz="1400" u="none" strike="noStrike" cap="none" normalizeH="0" baseline="0" dirty="0">
                          <a:ln>
                            <a:noFill/>
                          </a:ln>
                          <a:effectLst/>
                          <a:latin typeface="Calibri" panose="020F0502020204030204" pitchFamily="34" charset="0"/>
                        </a:rPr>
                        <a:t> = </a:t>
                      </a:r>
                      <a:r>
                        <a:rPr kumimoji="1" lang="en-US" altLang="ja-JP" sz="1400" u="none" strike="noStrike" cap="none" normalizeH="0" baseline="0" dirty="0">
                          <a:ln>
                            <a:noFill/>
                          </a:ln>
                          <a:solidFill>
                            <a:schemeClr val="tx1"/>
                          </a:solidFill>
                          <a:effectLst/>
                          <a:latin typeface="Calibri" panose="020F0502020204030204" pitchFamily="34" charset="0"/>
                        </a:rPr>
                        <a:t>1x10</a:t>
                      </a:r>
                      <a:r>
                        <a:rPr kumimoji="1" lang="en-US" altLang="ja-JP" sz="1400" u="none" strike="noStrike" cap="none" normalizeH="0" baseline="30000" dirty="0">
                          <a:ln>
                            <a:noFill/>
                          </a:ln>
                          <a:solidFill>
                            <a:schemeClr val="tx1"/>
                          </a:solidFill>
                          <a:effectLst/>
                          <a:latin typeface="Calibri" panose="020F0502020204030204" pitchFamily="34" charset="0"/>
                        </a:rPr>
                        <a:t>10</a:t>
                      </a:r>
                      <a:endParaRPr kumimoji="1" lang="ja-JP" altLang="en-US" sz="1400" b="1" i="0" u="none" strike="noStrike" cap="none" normalizeH="0" baseline="30000" dirty="0">
                        <a:ln>
                          <a:noFill/>
                        </a:ln>
                        <a:solidFill>
                          <a:schemeClr val="tx1"/>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10004"/>
                  </a:ext>
                </a:extLst>
              </a:tr>
              <a:tr h="46549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400" u="none" strike="noStrike" cap="none" normalizeH="0" baseline="0" dirty="0">
                          <a:ln>
                            <a:noFill/>
                          </a:ln>
                          <a:effectLst/>
                          <a:latin typeface="Calibri" panose="020F0502020204030204" pitchFamily="34" charset="0"/>
                        </a:rPr>
                        <a:t>#SRF 9-cell cavities (CM)</a:t>
                      </a:r>
                      <a:endParaRPr kumimoji="1" lang="ja-JP" altLang="en-US" sz="1400" b="1" i="0" u="none" strike="noStrike" cap="none" normalizeH="0" baseline="0" dirty="0">
                        <a:ln>
                          <a:noFill/>
                        </a:ln>
                        <a:solidFill>
                          <a:srgbClr val="3366FF"/>
                        </a:solidFill>
                        <a:effectLst/>
                        <a:latin typeface="Calibri" panose="020F0502020204030204" pitchFamily="34" charset="0"/>
                        <a:ea typeface="Osaka" pitchFamily="-108" charset="-128"/>
                        <a:cs typeface="Osaka" pitchFamily="-108" charset="-128"/>
                      </a:endParaRP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u="none" strike="noStrike" cap="none" normalizeH="0" baseline="0" dirty="0">
                          <a:ln>
                            <a:noFill/>
                          </a:ln>
                          <a:effectLst/>
                          <a:latin typeface="Calibri" panose="020F0502020204030204" pitchFamily="34" charset="0"/>
                        </a:rPr>
                        <a:t>~ 8,000 (~ 900)</a:t>
                      </a:r>
                      <a:endParaRPr kumimoji="1" lang="en-US" altLang="ja-JP" sz="1600" b="1" i="0" u="none" strike="noStrike" cap="none" normalizeH="0" baseline="0" dirty="0">
                        <a:ln>
                          <a:noFill/>
                        </a:ln>
                        <a:solidFill>
                          <a:srgbClr val="FF0000"/>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10005"/>
                  </a:ext>
                </a:extLst>
              </a:tr>
              <a:tr h="387125">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AC-plug Power</a:t>
                      </a:r>
                      <a:endParaRPr kumimoji="1" lang="ja-JP" altLang="en-US"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endParaRPr>
                    </a:p>
                  </a:txBody>
                  <a:tcPr marL="76200" marR="76200" anchor="ctr" horzOverflow="overflow"/>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111 / </a:t>
                      </a:r>
                      <a:r>
                        <a:rPr kumimoji="1" lang="en-US" altLang="ja-JP" sz="1600" b="0" i="0" u="none" strike="noStrike" cap="none" normalizeH="0" baseline="0" dirty="0">
                          <a:ln>
                            <a:noFill/>
                          </a:ln>
                          <a:solidFill>
                            <a:srgbClr val="00B050"/>
                          </a:solidFill>
                          <a:effectLst/>
                          <a:latin typeface="Calibri" panose="020F0502020204030204" pitchFamily="34" charset="0"/>
                          <a:ea typeface="Osaka" pitchFamily="-108" charset="-128"/>
                          <a:cs typeface="Osaka" pitchFamily="-108" charset="-128"/>
                        </a:rPr>
                        <a:t>138</a:t>
                      </a:r>
                      <a:r>
                        <a:rPr kumimoji="1" lang="en-US" altLang="ja-JP"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rPr>
                        <a:t> MW</a:t>
                      </a:r>
                      <a:endParaRPr kumimoji="1" lang="ja-JP" altLang="en-US" sz="1600" b="0" i="0" u="none" strike="noStrike" cap="none" normalizeH="0" baseline="0" dirty="0">
                        <a:ln>
                          <a:noFill/>
                        </a:ln>
                        <a:solidFill>
                          <a:schemeClr val="tx1"/>
                        </a:solidFill>
                        <a:effectLst/>
                        <a:latin typeface="Calibri" panose="020F0502020204030204" pitchFamily="34" charset="0"/>
                        <a:ea typeface="Osaka" pitchFamily="-108" charset="-128"/>
                        <a:cs typeface="Osaka" pitchFamily="-108" charset="-128"/>
                      </a:endParaRPr>
                    </a:p>
                  </a:txBody>
                  <a:tcPr marL="76200" marR="76200" anchor="ctr" horzOverflow="overflow"/>
                </a:tc>
                <a:extLst>
                  <a:ext uri="{0D108BD9-81ED-4DB2-BD59-A6C34878D82A}">
                    <a16:rowId xmlns:a16="http://schemas.microsoft.com/office/drawing/2014/main" val="10007"/>
                  </a:ext>
                </a:extLst>
              </a:tr>
            </a:tbl>
          </a:graphicData>
        </a:graphic>
      </p:graphicFrame>
      <p:pic>
        <p:nvPicPr>
          <p:cNvPr id="56" name="Picture 4" descr="SC_linac">
            <a:extLst>
              <a:ext uri="{FF2B5EF4-FFF2-40B4-BE49-F238E27FC236}">
                <a16:creationId xmlns:a16="http://schemas.microsoft.com/office/drawing/2014/main" id="{FEC0C7E5-9997-8047-9849-9FD4067B1A3E}"/>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593049" y="1082103"/>
            <a:ext cx="4381500" cy="1300454"/>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pic>
      <p:grpSp>
        <p:nvGrpSpPr>
          <p:cNvPr id="4" name="グループ化 3">
            <a:extLst>
              <a:ext uri="{FF2B5EF4-FFF2-40B4-BE49-F238E27FC236}">
                <a16:creationId xmlns:a16="http://schemas.microsoft.com/office/drawing/2014/main" id="{A218EC28-61DD-87D5-56FD-4742CC427CCA}"/>
              </a:ext>
            </a:extLst>
          </p:cNvPr>
          <p:cNvGrpSpPr/>
          <p:nvPr/>
        </p:nvGrpSpPr>
        <p:grpSpPr>
          <a:xfrm>
            <a:off x="201794" y="3215851"/>
            <a:ext cx="7184630" cy="2395112"/>
            <a:chOff x="285828" y="3818522"/>
            <a:chExt cx="7184630" cy="2395112"/>
          </a:xfrm>
        </p:grpSpPr>
        <p:pic>
          <p:nvPicPr>
            <p:cNvPr id="23" name="Picture 2">
              <a:extLst>
                <a:ext uri="{FF2B5EF4-FFF2-40B4-BE49-F238E27FC236}">
                  <a16:creationId xmlns:a16="http://schemas.microsoft.com/office/drawing/2014/main" id="{50BCEE06-E6A5-A14B-93C2-D0891F604025}"/>
                </a:ext>
              </a:extLst>
            </p:cNvPr>
            <p:cNvPicPr>
              <a:picLocks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85828" y="3818522"/>
              <a:ext cx="7184630" cy="2395112"/>
            </a:xfrm>
            <a:prstGeom prst="rect">
              <a:avLst/>
            </a:prstGeom>
            <a:solidFill>
              <a:schemeClr val="tx1"/>
            </a:solidFill>
            <a:ln w="9525">
              <a:solidFill>
                <a:schemeClr val="accent5">
                  <a:lumMod val="20000"/>
                  <a:lumOff val="80000"/>
                </a:schemeClr>
              </a:solidFill>
              <a:miter lim="800000"/>
              <a:headEnd/>
              <a:tailEnd/>
            </a:ln>
          </p:spPr>
        </p:pic>
        <p:pic>
          <p:nvPicPr>
            <p:cNvPr id="24" name="Picture 53">
              <a:extLst>
                <a:ext uri="{FF2B5EF4-FFF2-40B4-BE49-F238E27FC236}">
                  <a16:creationId xmlns:a16="http://schemas.microsoft.com/office/drawing/2014/main" id="{3918E641-B232-4F41-9F96-795142DA569F}"/>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785574" y="5548054"/>
              <a:ext cx="1726064" cy="222197"/>
            </a:xfrm>
            <a:prstGeom prst="rect">
              <a:avLst/>
            </a:prstGeom>
            <a:noFill/>
            <a:ln w="9525">
              <a:solidFill>
                <a:schemeClr val="accent5">
                  <a:lumMod val="20000"/>
                  <a:lumOff val="80000"/>
                </a:schemeClr>
              </a:solidFill>
              <a:miter lim="800000"/>
              <a:headEnd/>
              <a:tailEnd/>
            </a:ln>
            <a:extLst>
              <a:ext uri="{909E8E84-426E-40DD-AFC4-6F175D3DCCD1}">
                <a14:hiddenFill xmlns:a14="http://schemas.microsoft.com/office/drawing/2010/main">
                  <a:solidFill>
                    <a:srgbClr val="FFFFFF"/>
                  </a:solidFill>
                </a14:hiddenFill>
              </a:ext>
            </a:extLst>
          </p:spPr>
        </p:pic>
        <p:sp>
          <p:nvSpPr>
            <p:cNvPr id="25" name="テキスト ボックス 24">
              <a:extLst>
                <a:ext uri="{FF2B5EF4-FFF2-40B4-BE49-F238E27FC236}">
                  <a16:creationId xmlns:a16="http://schemas.microsoft.com/office/drawing/2014/main" id="{0FFEE05D-ACE3-124B-9C0F-AD26DE09CB5B}"/>
                </a:ext>
              </a:extLst>
            </p:cNvPr>
            <p:cNvSpPr txBox="1"/>
            <p:nvPr/>
          </p:nvSpPr>
          <p:spPr>
            <a:xfrm>
              <a:off x="3035205" y="4906389"/>
              <a:ext cx="1958666" cy="369332"/>
            </a:xfrm>
            <a:prstGeom prst="rect">
              <a:avLst/>
            </a:prstGeom>
            <a:solidFill>
              <a:srgbClr val="3366FF"/>
            </a:solidFill>
            <a:ln>
              <a:solidFill>
                <a:schemeClr val="accent5">
                  <a:lumMod val="20000"/>
                  <a:lumOff val="80000"/>
                </a:schemeClr>
              </a:solidFill>
            </a:ln>
          </p:spPr>
          <p:txBody>
            <a:bodyPr wrap="square"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en-US" altLang="ja-JP"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rPr>
                <a:t>SRF </a:t>
              </a:r>
              <a:r>
                <a:rPr lang="en-US" altLang="ja-JP" dirty="0">
                  <a:solidFill>
                    <a:prstClr val="white"/>
                  </a:solidFill>
                  <a:latin typeface="Calibri" panose="020F0502020204030204" pitchFamily="34" charset="0"/>
                  <a:ea typeface="Calibri" panose="020F0502020204030204" pitchFamily="34" charset="0"/>
                </a:rPr>
                <a:t>Technology</a:t>
              </a:r>
              <a:endParaRPr kumimoji="1" lang="ja-JP" altLang="en-US" i="0" u="none" strike="noStrike" kern="1200" cap="none" spc="0" normalizeH="0" baseline="0" noProof="0" dirty="0">
                <a:ln>
                  <a:noFill/>
                </a:ln>
                <a:solidFill>
                  <a:prstClr val="white"/>
                </a:solidFill>
                <a:effectLst/>
                <a:uLnTx/>
                <a:uFillTx/>
                <a:latin typeface="Calibri" panose="020F0502020204030204" pitchFamily="34" charset="0"/>
                <a:ea typeface="Arial Unicode MS" panose="020B0604020202020204"/>
              </a:endParaRPr>
            </a:p>
          </p:txBody>
        </p:sp>
        <p:cxnSp>
          <p:nvCxnSpPr>
            <p:cNvPr id="29" name="直線矢印コネクタ 28">
              <a:extLst>
                <a:ext uri="{FF2B5EF4-FFF2-40B4-BE49-F238E27FC236}">
                  <a16:creationId xmlns:a16="http://schemas.microsoft.com/office/drawing/2014/main" id="{02A09078-4976-5A40-A52E-0D124579F5C5}"/>
                </a:ext>
              </a:extLst>
            </p:cNvPr>
            <p:cNvCxnSpPr>
              <a:cxnSpLocks/>
            </p:cNvCxnSpPr>
            <p:nvPr/>
          </p:nvCxnSpPr>
          <p:spPr>
            <a:xfrm flipH="1">
              <a:off x="4059104" y="5224395"/>
              <a:ext cx="218691" cy="323659"/>
            </a:xfrm>
            <a:prstGeom prst="straightConnector1">
              <a:avLst/>
            </a:prstGeom>
            <a:ln>
              <a:solidFill>
                <a:schemeClr val="accent5">
                  <a:lumMod val="20000"/>
                  <a:lumOff val="80000"/>
                </a:schemeClr>
              </a:solidFill>
              <a:prstDash val="dash"/>
              <a:headEnd type="oval" w="med" len="med"/>
              <a:tailEnd type="triangle" w="med" len="med"/>
            </a:ln>
          </p:spPr>
          <p:style>
            <a:lnRef idx="2">
              <a:schemeClr val="accent1"/>
            </a:lnRef>
            <a:fillRef idx="0">
              <a:schemeClr val="accent1"/>
            </a:fillRef>
            <a:effectRef idx="1">
              <a:schemeClr val="accent1"/>
            </a:effectRef>
            <a:fontRef idx="minor">
              <a:schemeClr val="tx1"/>
            </a:fontRef>
          </p:style>
        </p:cxnSp>
        <p:sp>
          <p:nvSpPr>
            <p:cNvPr id="9" name="テキスト ボックス 8">
              <a:extLst>
                <a:ext uri="{FF2B5EF4-FFF2-40B4-BE49-F238E27FC236}">
                  <a16:creationId xmlns:a16="http://schemas.microsoft.com/office/drawing/2014/main" id="{2A35BB4E-F733-45FB-5836-88745D6A8E27}"/>
                </a:ext>
              </a:extLst>
            </p:cNvPr>
            <p:cNvSpPr txBox="1"/>
            <p:nvPr/>
          </p:nvSpPr>
          <p:spPr>
            <a:xfrm>
              <a:off x="4398856" y="4153007"/>
              <a:ext cx="2868719" cy="369332"/>
            </a:xfrm>
            <a:prstGeom prst="rect">
              <a:avLst/>
            </a:prstGeom>
            <a:solidFill>
              <a:srgbClr val="3366FF"/>
            </a:solidFill>
            <a:ln>
              <a:solidFill>
                <a:schemeClr val="accent5">
                  <a:lumMod val="20000"/>
                  <a:lumOff val="80000"/>
                </a:schemeClr>
              </a:solidFill>
            </a:ln>
          </p:spPr>
          <p:txBody>
            <a:bodyPr wrap="square"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altLang="ja-JP" b="1" dirty="0">
                  <a:solidFill>
                    <a:prstClr val="white"/>
                  </a:solidFill>
                  <a:latin typeface="Calibri" panose="020F0502020204030204" pitchFamily="34" charset="0"/>
                  <a:ea typeface="Calibri" panose="020F0502020204030204" pitchFamily="34" charset="0"/>
                </a:rPr>
                <a:t>Nano-Beam </a:t>
              </a:r>
              <a:r>
                <a:rPr lang="en-US" altLang="ja-JP" dirty="0">
                  <a:solidFill>
                    <a:prstClr val="white"/>
                  </a:solidFill>
                  <a:latin typeface="Calibri" panose="020F0502020204030204" pitchFamily="34" charset="0"/>
                  <a:ea typeface="Calibri" panose="020F0502020204030204" pitchFamily="34" charset="0"/>
                </a:rPr>
                <a:t>Technology</a:t>
              </a:r>
              <a:endParaRPr kumimoji="1" lang="ja-JP" altLang="en-US" i="0" u="none" strike="noStrike" kern="1200" cap="none" spc="0" normalizeH="0" baseline="0" noProof="0" dirty="0">
                <a:ln>
                  <a:noFill/>
                </a:ln>
                <a:solidFill>
                  <a:prstClr val="white"/>
                </a:solidFill>
                <a:effectLst/>
                <a:uLnTx/>
                <a:uFillTx/>
                <a:latin typeface="Calibri" panose="020F0502020204030204" pitchFamily="34" charset="0"/>
                <a:ea typeface="Arial Unicode MS" panose="020B0604020202020204"/>
              </a:endParaRPr>
            </a:p>
          </p:txBody>
        </p:sp>
        <p:cxnSp>
          <p:nvCxnSpPr>
            <p:cNvPr id="10" name="直線矢印コネクタ 9">
              <a:extLst>
                <a:ext uri="{FF2B5EF4-FFF2-40B4-BE49-F238E27FC236}">
                  <a16:creationId xmlns:a16="http://schemas.microsoft.com/office/drawing/2014/main" id="{821C762F-DE04-2992-850B-287B147349EB}"/>
                </a:ext>
              </a:extLst>
            </p:cNvPr>
            <p:cNvCxnSpPr>
              <a:cxnSpLocks/>
            </p:cNvCxnSpPr>
            <p:nvPr/>
          </p:nvCxnSpPr>
          <p:spPr>
            <a:xfrm flipH="1">
              <a:off x="1367624" y="4577994"/>
              <a:ext cx="3734137" cy="309326"/>
            </a:xfrm>
            <a:prstGeom prst="straightConnector1">
              <a:avLst/>
            </a:prstGeom>
            <a:ln>
              <a:solidFill>
                <a:schemeClr val="accent5">
                  <a:lumMod val="20000"/>
                  <a:lumOff val="80000"/>
                </a:schemeClr>
              </a:solidFill>
              <a:prstDash val="dash"/>
              <a:headEnd type="oval"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14" name="直線矢印コネクタ 13">
              <a:extLst>
                <a:ext uri="{FF2B5EF4-FFF2-40B4-BE49-F238E27FC236}">
                  <a16:creationId xmlns:a16="http://schemas.microsoft.com/office/drawing/2014/main" id="{6C945F4C-5670-935F-F151-88DBB0BAF0B9}"/>
                </a:ext>
              </a:extLst>
            </p:cNvPr>
            <p:cNvCxnSpPr>
              <a:cxnSpLocks/>
            </p:cNvCxnSpPr>
            <p:nvPr/>
          </p:nvCxnSpPr>
          <p:spPr>
            <a:xfrm>
              <a:off x="5101762" y="4577994"/>
              <a:ext cx="836719" cy="528463"/>
            </a:xfrm>
            <a:prstGeom prst="straightConnector1">
              <a:avLst/>
            </a:prstGeom>
            <a:ln>
              <a:solidFill>
                <a:schemeClr val="accent5">
                  <a:lumMod val="20000"/>
                  <a:lumOff val="80000"/>
                </a:schemeClr>
              </a:solidFill>
              <a:prstDash val="dash"/>
              <a:headEnd type="diamond"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17" name="直線矢印コネクタ 16">
              <a:extLst>
                <a:ext uri="{FF2B5EF4-FFF2-40B4-BE49-F238E27FC236}">
                  <a16:creationId xmlns:a16="http://schemas.microsoft.com/office/drawing/2014/main" id="{D46397DC-1872-7173-BD74-D0AE8F0415E1}"/>
                </a:ext>
              </a:extLst>
            </p:cNvPr>
            <p:cNvCxnSpPr>
              <a:cxnSpLocks/>
            </p:cNvCxnSpPr>
            <p:nvPr/>
          </p:nvCxnSpPr>
          <p:spPr>
            <a:xfrm>
              <a:off x="5159853" y="4577993"/>
              <a:ext cx="1600173" cy="438073"/>
            </a:xfrm>
            <a:prstGeom prst="straightConnector1">
              <a:avLst/>
            </a:prstGeom>
            <a:ln>
              <a:solidFill>
                <a:schemeClr val="accent5">
                  <a:lumMod val="20000"/>
                  <a:lumOff val="80000"/>
                </a:schemeClr>
              </a:solidFill>
              <a:prstDash val="dash"/>
              <a:headEnd type="diamond" w="med" len="med"/>
              <a:tailEnd type="triangle" w="med" len="med"/>
            </a:ln>
          </p:spPr>
          <p:style>
            <a:lnRef idx="2">
              <a:schemeClr val="accent1"/>
            </a:lnRef>
            <a:fillRef idx="0">
              <a:schemeClr val="accent1"/>
            </a:fillRef>
            <a:effectRef idx="1">
              <a:schemeClr val="accent1"/>
            </a:effectRef>
            <a:fontRef idx="minor">
              <a:schemeClr val="tx1"/>
            </a:fontRef>
          </p:style>
        </p:cxnSp>
        <p:sp>
          <p:nvSpPr>
            <p:cNvPr id="8" name="角丸四角形 7">
              <a:extLst>
                <a:ext uri="{FF2B5EF4-FFF2-40B4-BE49-F238E27FC236}">
                  <a16:creationId xmlns:a16="http://schemas.microsoft.com/office/drawing/2014/main" id="{1C00FD06-AACA-9BFA-2D8F-97FC5D30FE6B}"/>
                </a:ext>
              </a:extLst>
            </p:cNvPr>
            <p:cNvSpPr/>
            <p:nvPr/>
          </p:nvSpPr>
          <p:spPr>
            <a:xfrm>
              <a:off x="3213894" y="4086225"/>
              <a:ext cx="691356" cy="285750"/>
            </a:xfrm>
            <a:prstGeom prst="roundRect">
              <a:avLst/>
            </a:prstGeom>
            <a:noFill/>
            <a:ln w="28575">
              <a:solidFill>
                <a:srgbClr val="00B0F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2" name="角丸四角形 11">
              <a:extLst>
                <a:ext uri="{FF2B5EF4-FFF2-40B4-BE49-F238E27FC236}">
                  <a16:creationId xmlns:a16="http://schemas.microsoft.com/office/drawing/2014/main" id="{5F4AF69E-4258-C84D-0D2B-25962E1B41C6}"/>
                </a:ext>
              </a:extLst>
            </p:cNvPr>
            <p:cNvSpPr/>
            <p:nvPr/>
          </p:nvSpPr>
          <p:spPr>
            <a:xfrm>
              <a:off x="6848475" y="4948180"/>
              <a:ext cx="505800" cy="285750"/>
            </a:xfrm>
            <a:prstGeom prst="roundRect">
              <a:avLst/>
            </a:prstGeom>
            <a:noFill/>
            <a:ln w="28575">
              <a:solidFill>
                <a:srgbClr val="00B0F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grpSp>
        <p:nvGrpSpPr>
          <p:cNvPr id="3" name="グループ化 2">
            <a:extLst>
              <a:ext uri="{FF2B5EF4-FFF2-40B4-BE49-F238E27FC236}">
                <a16:creationId xmlns:a16="http://schemas.microsoft.com/office/drawing/2014/main" id="{F55A1242-98FF-F148-1CE3-DA3C2A04F08A}"/>
              </a:ext>
            </a:extLst>
          </p:cNvPr>
          <p:cNvGrpSpPr/>
          <p:nvPr/>
        </p:nvGrpSpPr>
        <p:grpSpPr>
          <a:xfrm>
            <a:off x="368977" y="551766"/>
            <a:ext cx="7017448" cy="2685711"/>
            <a:chOff x="369419" y="1086882"/>
            <a:chExt cx="7017448" cy="2685711"/>
          </a:xfrm>
        </p:grpSpPr>
        <p:grpSp>
          <p:nvGrpSpPr>
            <p:cNvPr id="6" name="グループ化 5">
              <a:extLst>
                <a:ext uri="{FF2B5EF4-FFF2-40B4-BE49-F238E27FC236}">
                  <a16:creationId xmlns:a16="http://schemas.microsoft.com/office/drawing/2014/main" id="{11440E35-2F7F-564E-9403-66A402D03473}"/>
                </a:ext>
              </a:extLst>
            </p:cNvPr>
            <p:cNvGrpSpPr/>
            <p:nvPr/>
          </p:nvGrpSpPr>
          <p:grpSpPr>
            <a:xfrm>
              <a:off x="369419" y="1086882"/>
              <a:ext cx="7017448" cy="2483163"/>
              <a:chOff x="609599" y="1131423"/>
              <a:chExt cx="6496952" cy="2245576"/>
            </a:xfrm>
          </p:grpSpPr>
          <p:pic>
            <p:nvPicPr>
              <p:cNvPr id="39" name="図 38">
                <a:extLst>
                  <a:ext uri="{FF2B5EF4-FFF2-40B4-BE49-F238E27FC236}">
                    <a16:creationId xmlns:a16="http://schemas.microsoft.com/office/drawing/2014/main" id="{41822A83-2447-5F4B-A8FB-089339F2F452}"/>
                  </a:ext>
                </a:extLst>
              </p:cNvPr>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1085648" y="1581256"/>
                <a:ext cx="6020903" cy="1573959"/>
              </a:xfrm>
              <a:prstGeom prst="rect">
                <a:avLst/>
              </a:prstGeom>
              <a:ln>
                <a:solidFill>
                  <a:schemeClr val="accent5">
                    <a:lumMod val="20000"/>
                    <a:lumOff val="80000"/>
                  </a:schemeClr>
                </a:solidFill>
              </a:ln>
            </p:spPr>
          </p:pic>
          <p:sp>
            <p:nvSpPr>
              <p:cNvPr id="40" name="TextBox 9">
                <a:extLst>
                  <a:ext uri="{FF2B5EF4-FFF2-40B4-BE49-F238E27FC236}">
                    <a16:creationId xmlns:a16="http://schemas.microsoft.com/office/drawing/2014/main" id="{57DF25AE-7765-8847-8238-3FD71278B7D5}"/>
                  </a:ext>
                </a:extLst>
              </p:cNvPr>
              <p:cNvSpPr txBox="1">
                <a:spLocks noChangeArrowheads="1"/>
              </p:cNvSpPr>
              <p:nvPr/>
            </p:nvSpPr>
            <p:spPr bwMode="auto">
              <a:xfrm>
                <a:off x="2229228" y="2298222"/>
                <a:ext cx="1013866" cy="278319"/>
              </a:xfrm>
              <a:prstGeom prst="rect">
                <a:avLst/>
              </a:prstGeom>
              <a:noFill/>
              <a:ln>
                <a:solidFill>
                  <a:schemeClr val="accent5">
                    <a:lumMod val="20000"/>
                    <a:lumOff val="80000"/>
                  </a:schemeClr>
                </a:solid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marL="0" marR="0" lvl="0" indent="0" algn="l" defTabSz="45701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charset="0"/>
                    <a:ea typeface="Calibri" panose="020F0502020204030204" pitchFamily="34" charset="0"/>
                    <a:cs typeface="+mn-cs"/>
                  </a:rPr>
                  <a:t>e- Source</a:t>
                </a:r>
                <a:endParaRPr kumimoji="0" lang="en-GB" sz="1400" b="0" i="0" u="none" strike="noStrike" kern="1200" cap="none" spc="0" normalizeH="0" baseline="0" noProof="0" dirty="0">
                  <a:ln>
                    <a:noFill/>
                  </a:ln>
                  <a:solidFill>
                    <a:prstClr val="black"/>
                  </a:solidFill>
                  <a:effectLst/>
                  <a:uLnTx/>
                  <a:uFillTx/>
                  <a:latin typeface="Arial" charset="0"/>
                  <a:ea typeface="Calibri" panose="020F0502020204030204" pitchFamily="34" charset="0"/>
                  <a:cs typeface="+mn-cs"/>
                </a:endParaRPr>
              </a:p>
            </p:txBody>
          </p:sp>
          <p:sp>
            <p:nvSpPr>
              <p:cNvPr id="41" name="TextBox 32">
                <a:extLst>
                  <a:ext uri="{FF2B5EF4-FFF2-40B4-BE49-F238E27FC236}">
                    <a16:creationId xmlns:a16="http://schemas.microsoft.com/office/drawing/2014/main" id="{6A146997-98D4-2443-9E7F-ED43F2452993}"/>
                  </a:ext>
                </a:extLst>
              </p:cNvPr>
              <p:cNvSpPr txBox="1">
                <a:spLocks noChangeArrowheads="1"/>
              </p:cNvSpPr>
              <p:nvPr/>
            </p:nvSpPr>
            <p:spPr bwMode="auto">
              <a:xfrm>
                <a:off x="2274642" y="2868522"/>
                <a:ext cx="1414617" cy="278319"/>
              </a:xfrm>
              <a:prstGeom prst="rect">
                <a:avLst/>
              </a:prstGeom>
              <a:noFill/>
              <a:ln>
                <a:solidFill>
                  <a:schemeClr val="accent5">
                    <a:lumMod val="20000"/>
                    <a:lumOff val="80000"/>
                  </a:schemeClr>
                </a:solid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marL="0" marR="0" lvl="0" indent="0" algn="l" defTabSz="45701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charset="0"/>
                    <a:ea typeface="Calibri" panose="020F0502020204030204" pitchFamily="34" charset="0"/>
                    <a:cs typeface="+mn-cs"/>
                  </a:rPr>
                  <a:t>e+ Main </a:t>
                </a:r>
                <a:r>
                  <a:rPr kumimoji="0" lang="en-US" sz="1400" b="0" i="0" u="none" strike="noStrike" kern="1200" cap="none" spc="0" normalizeH="0" baseline="0" noProof="0" dirty="0" err="1">
                    <a:ln>
                      <a:noFill/>
                    </a:ln>
                    <a:solidFill>
                      <a:srgbClr val="000000"/>
                    </a:solidFill>
                    <a:effectLst/>
                    <a:uLnTx/>
                    <a:uFillTx/>
                    <a:latin typeface="Arial" charset="0"/>
                    <a:ea typeface="Calibri" panose="020F0502020204030204" pitchFamily="34" charset="0"/>
                    <a:cs typeface="+mn-cs"/>
                  </a:rPr>
                  <a:t>Liinac</a:t>
                </a:r>
                <a:endParaRPr kumimoji="0" lang="en-GB" sz="1400" b="0" i="0" u="none" strike="noStrike" kern="1200" cap="none" spc="0" normalizeH="0" baseline="0" noProof="0" dirty="0">
                  <a:ln>
                    <a:noFill/>
                  </a:ln>
                  <a:solidFill>
                    <a:srgbClr val="000000"/>
                  </a:solidFill>
                  <a:effectLst/>
                  <a:uLnTx/>
                  <a:uFillTx/>
                  <a:latin typeface="Arial" charset="0"/>
                  <a:ea typeface="Calibri" panose="020F0502020204030204" pitchFamily="34" charset="0"/>
                  <a:cs typeface="+mn-cs"/>
                </a:endParaRPr>
              </a:p>
            </p:txBody>
          </p:sp>
          <p:sp>
            <p:nvSpPr>
              <p:cNvPr id="42" name="TextBox 15">
                <a:extLst>
                  <a:ext uri="{FF2B5EF4-FFF2-40B4-BE49-F238E27FC236}">
                    <a16:creationId xmlns:a16="http://schemas.microsoft.com/office/drawing/2014/main" id="{37A3F63C-B61D-E649-996F-CA448E0B7C98}"/>
                  </a:ext>
                </a:extLst>
              </p:cNvPr>
              <p:cNvSpPr txBox="1">
                <a:spLocks noChangeArrowheads="1"/>
              </p:cNvSpPr>
              <p:nvPr/>
            </p:nvSpPr>
            <p:spPr bwMode="auto">
              <a:xfrm>
                <a:off x="4785677" y="1731450"/>
                <a:ext cx="1057308" cy="278319"/>
              </a:xfrm>
              <a:prstGeom prst="rect">
                <a:avLst/>
              </a:prstGeom>
              <a:noFill/>
              <a:ln>
                <a:solidFill>
                  <a:schemeClr val="accent5">
                    <a:lumMod val="20000"/>
                    <a:lumOff val="80000"/>
                  </a:schemeClr>
                </a:solid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marL="0" marR="0" lvl="0" indent="0" algn="l" defTabSz="45701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charset="0"/>
                    <a:ea typeface="Calibri" panose="020F0502020204030204" pitchFamily="34" charset="0"/>
                    <a:cs typeface="+mn-cs"/>
                  </a:rPr>
                  <a:t>e+ Source</a:t>
                </a:r>
                <a:endParaRPr kumimoji="0" lang="en-GB" sz="1400" b="0" i="0" u="none" strike="noStrike" kern="1200" cap="none" spc="0" normalizeH="0" baseline="0" noProof="0" dirty="0">
                  <a:ln>
                    <a:noFill/>
                  </a:ln>
                  <a:solidFill>
                    <a:prstClr val="black"/>
                  </a:solidFill>
                  <a:effectLst/>
                  <a:uLnTx/>
                  <a:uFillTx/>
                  <a:latin typeface="Arial" charset="0"/>
                  <a:ea typeface="Calibri" panose="020F0502020204030204" pitchFamily="34" charset="0"/>
                  <a:cs typeface="+mn-cs"/>
                </a:endParaRPr>
              </a:p>
            </p:txBody>
          </p:sp>
          <p:sp>
            <p:nvSpPr>
              <p:cNvPr id="45" name="TextBox 25">
                <a:extLst>
                  <a:ext uri="{FF2B5EF4-FFF2-40B4-BE49-F238E27FC236}">
                    <a16:creationId xmlns:a16="http://schemas.microsoft.com/office/drawing/2014/main" id="{0A9DD50B-614E-7B42-85D2-BF9B5CA27CBA}"/>
                  </a:ext>
                </a:extLst>
              </p:cNvPr>
              <p:cNvSpPr txBox="1">
                <a:spLocks noChangeArrowheads="1"/>
              </p:cNvSpPr>
              <p:nvPr/>
            </p:nvSpPr>
            <p:spPr bwMode="auto">
              <a:xfrm>
                <a:off x="5425142" y="2224171"/>
                <a:ext cx="1489494" cy="278319"/>
              </a:xfrm>
              <a:prstGeom prst="rect">
                <a:avLst/>
              </a:prstGeom>
              <a:noFill/>
              <a:ln>
                <a:solidFill>
                  <a:schemeClr val="accent5">
                    <a:lumMod val="20000"/>
                    <a:lumOff val="80000"/>
                  </a:schemeClr>
                </a:solid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marL="0" marR="0" lvl="0" indent="0" algn="l" defTabSz="45701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charset="0"/>
                    <a:ea typeface="Calibri" panose="020F0502020204030204" pitchFamily="34" charset="0"/>
                    <a:cs typeface="+mn-cs"/>
                  </a:rPr>
                  <a:t>e- Main </a:t>
                </a:r>
                <a:r>
                  <a:rPr kumimoji="0" lang="en-US" sz="1400" b="0" i="0" u="none" strike="noStrike" kern="1200" cap="none" spc="0" normalizeH="0" baseline="0" noProof="0" dirty="0" err="1">
                    <a:ln>
                      <a:noFill/>
                    </a:ln>
                    <a:solidFill>
                      <a:prstClr val="black"/>
                    </a:solidFill>
                    <a:effectLst/>
                    <a:uLnTx/>
                    <a:uFillTx/>
                    <a:latin typeface="Arial" charset="0"/>
                    <a:ea typeface="Calibri" panose="020F0502020204030204" pitchFamily="34" charset="0"/>
                    <a:cs typeface="+mn-cs"/>
                  </a:rPr>
                  <a:t>Linac</a:t>
                </a:r>
                <a:endParaRPr kumimoji="0" lang="en-GB" sz="1400" b="0" i="0" u="none" strike="noStrike" kern="1200" cap="none" spc="0" normalizeH="0" baseline="0" noProof="0" dirty="0">
                  <a:ln>
                    <a:noFill/>
                  </a:ln>
                  <a:solidFill>
                    <a:prstClr val="black"/>
                  </a:solidFill>
                  <a:effectLst/>
                  <a:uLnTx/>
                  <a:uFillTx/>
                  <a:latin typeface="Arial" charset="0"/>
                  <a:ea typeface="Calibri" panose="020F0502020204030204" pitchFamily="34" charset="0"/>
                  <a:cs typeface="+mn-cs"/>
                </a:endParaRPr>
              </a:p>
            </p:txBody>
          </p:sp>
          <p:sp>
            <p:nvSpPr>
              <p:cNvPr id="46" name="テキスト ボックス 45">
                <a:extLst>
                  <a:ext uri="{FF2B5EF4-FFF2-40B4-BE49-F238E27FC236}">
                    <a16:creationId xmlns:a16="http://schemas.microsoft.com/office/drawing/2014/main" id="{A43A9910-3FAD-6149-B5A9-92FC14F58E23}"/>
                  </a:ext>
                </a:extLst>
              </p:cNvPr>
              <p:cNvSpPr txBox="1"/>
              <p:nvPr/>
            </p:nvSpPr>
            <p:spPr>
              <a:xfrm>
                <a:off x="4305476" y="2987576"/>
                <a:ext cx="825756" cy="278329"/>
              </a:xfrm>
              <a:prstGeom prst="rect">
                <a:avLst/>
              </a:prstGeom>
              <a:noFill/>
              <a:ln>
                <a:solidFill>
                  <a:schemeClr val="accent5">
                    <a:lumMod val="20000"/>
                    <a:lumOff val="80000"/>
                  </a:schemeClr>
                </a:solidFill>
              </a:ln>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Calibri"/>
                    <a:ea typeface="Calibri" panose="020F0502020204030204" pitchFamily="34" charset="0"/>
                    <a:cs typeface="+mn-cs"/>
                  </a:rPr>
                  <a:t>Detectors</a:t>
                </a:r>
                <a:endParaRPr kumimoji="1" lang="ja-JP" altLang="en-US" sz="1600" b="0" i="0" u="none" strike="noStrike" kern="1200" cap="none" spc="0" normalizeH="0" baseline="0" noProof="0" dirty="0">
                  <a:ln>
                    <a:noFill/>
                  </a:ln>
                  <a:solidFill>
                    <a:prstClr val="black"/>
                  </a:solidFill>
                  <a:effectLst/>
                  <a:uLnTx/>
                  <a:uFillTx/>
                  <a:latin typeface="Calibri"/>
                  <a:ea typeface="Arial Unicode MS" panose="020B0604020202020204"/>
                  <a:cs typeface="+mn-cs"/>
                </a:endParaRPr>
              </a:p>
            </p:txBody>
          </p:sp>
          <p:sp>
            <p:nvSpPr>
              <p:cNvPr id="47" name="TextBox 6">
                <a:extLst>
                  <a:ext uri="{FF2B5EF4-FFF2-40B4-BE49-F238E27FC236}">
                    <a16:creationId xmlns:a16="http://schemas.microsoft.com/office/drawing/2014/main" id="{442BB3C9-C0CF-C54E-BD86-03871E45F041}"/>
                  </a:ext>
                </a:extLst>
              </p:cNvPr>
              <p:cNvSpPr txBox="1">
                <a:spLocks noChangeArrowheads="1"/>
              </p:cNvSpPr>
              <p:nvPr/>
            </p:nvSpPr>
            <p:spPr bwMode="auto">
              <a:xfrm>
                <a:off x="3031180" y="1382851"/>
                <a:ext cx="1221699" cy="278319"/>
              </a:xfrm>
              <a:prstGeom prst="rect">
                <a:avLst/>
              </a:prstGeom>
              <a:noFill/>
              <a:ln>
                <a:solidFill>
                  <a:schemeClr val="accent5">
                    <a:lumMod val="20000"/>
                    <a:lumOff val="80000"/>
                  </a:schemeClr>
                </a:solidFill>
              </a:ln>
            </p:spPr>
            <p:txBody>
              <a:bodyPr wrap="non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marL="0" marR="0" lvl="0" indent="0" algn="l" defTabSz="45701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charset="0"/>
                    <a:ea typeface="Calibri" panose="020F0502020204030204" pitchFamily="34" charset="0"/>
                    <a:cs typeface="+mn-cs"/>
                  </a:rPr>
                  <a:t>Damping Ring</a:t>
                </a:r>
                <a:endParaRPr kumimoji="0" lang="en-GB" sz="1400" b="0" i="0" u="none" strike="noStrike" kern="1200" cap="none" spc="0" normalizeH="0" baseline="0" noProof="0" dirty="0">
                  <a:ln>
                    <a:noFill/>
                  </a:ln>
                  <a:solidFill>
                    <a:prstClr val="black"/>
                  </a:solidFill>
                  <a:effectLst/>
                  <a:uLnTx/>
                  <a:uFillTx/>
                  <a:latin typeface="Arial" charset="0"/>
                  <a:ea typeface="Calibri" panose="020F0502020204030204" pitchFamily="34" charset="0"/>
                  <a:cs typeface="+mn-cs"/>
                </a:endParaRPr>
              </a:p>
            </p:txBody>
          </p:sp>
          <p:sp>
            <p:nvSpPr>
              <p:cNvPr id="54" name="TextBox 32">
                <a:extLst>
                  <a:ext uri="{FF2B5EF4-FFF2-40B4-BE49-F238E27FC236}">
                    <a16:creationId xmlns:a16="http://schemas.microsoft.com/office/drawing/2014/main" id="{98911CFB-3E20-B141-B406-D5E5A9813579}"/>
                  </a:ext>
                </a:extLst>
              </p:cNvPr>
              <p:cNvSpPr txBox="1">
                <a:spLocks noChangeArrowheads="1"/>
              </p:cNvSpPr>
              <p:nvPr/>
            </p:nvSpPr>
            <p:spPr bwMode="auto">
              <a:xfrm>
                <a:off x="4061746" y="2735346"/>
                <a:ext cx="1642707" cy="278319"/>
              </a:xfrm>
              <a:prstGeom prst="rect">
                <a:avLst/>
              </a:prstGeom>
              <a:noFill/>
              <a:ln>
                <a:solidFill>
                  <a:schemeClr val="accent5">
                    <a:lumMod val="20000"/>
                    <a:lumOff val="80000"/>
                  </a:schemeClr>
                </a:solid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marL="0" marR="0" lvl="0" indent="0" algn="l" defTabSz="457016"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charset="0"/>
                    <a:ea typeface="Calibri" panose="020F0502020204030204" pitchFamily="34" charset="0"/>
                    <a:cs typeface="+mn-cs"/>
                  </a:rPr>
                  <a:t>Interaction point</a:t>
                </a:r>
                <a:endParaRPr kumimoji="0" lang="en-GB" sz="1400" b="0" i="0" u="none" strike="noStrike" kern="1200" cap="none" spc="0" normalizeH="0" baseline="0" noProof="0" dirty="0">
                  <a:ln>
                    <a:noFill/>
                  </a:ln>
                  <a:solidFill>
                    <a:srgbClr val="000000"/>
                  </a:solidFill>
                  <a:effectLst/>
                  <a:uLnTx/>
                  <a:uFillTx/>
                  <a:latin typeface="Arial" charset="0"/>
                  <a:ea typeface="Calibri" panose="020F0502020204030204" pitchFamily="34" charset="0"/>
                  <a:cs typeface="+mn-cs"/>
                </a:endParaRPr>
              </a:p>
            </p:txBody>
          </p:sp>
          <p:sp>
            <p:nvSpPr>
              <p:cNvPr id="55" name="正方形/長方形 54">
                <a:extLst>
                  <a:ext uri="{FF2B5EF4-FFF2-40B4-BE49-F238E27FC236}">
                    <a16:creationId xmlns:a16="http://schemas.microsoft.com/office/drawing/2014/main" id="{1E103EFE-C391-7C46-AFB7-0BABFDAB4300}"/>
                  </a:ext>
                </a:extLst>
              </p:cNvPr>
              <p:cNvSpPr/>
              <p:nvPr/>
            </p:nvSpPr>
            <p:spPr>
              <a:xfrm>
                <a:off x="609599" y="1131423"/>
                <a:ext cx="6496951" cy="2245576"/>
              </a:xfrm>
              <a:prstGeom prst="rect">
                <a:avLst/>
              </a:prstGeom>
              <a:noFill/>
              <a:ln>
                <a:solidFill>
                  <a:schemeClr val="accent5">
                    <a:lumMod val="20000"/>
                    <a:lumOff val="8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Calibri"/>
                  <a:ea typeface="Arial Unicode MS" panose="020B0604020202020204"/>
                  <a:cs typeface="+mn-cs"/>
                </a:endParaRPr>
              </a:p>
            </p:txBody>
          </p:sp>
        </p:grpSp>
        <p:sp>
          <p:nvSpPr>
            <p:cNvPr id="20" name="右矢印 19">
              <a:extLst>
                <a:ext uri="{FF2B5EF4-FFF2-40B4-BE49-F238E27FC236}">
                  <a16:creationId xmlns:a16="http://schemas.microsoft.com/office/drawing/2014/main" id="{C4FDC2AF-E0F2-D1CB-F1AF-2DF33AFAEC2A}"/>
                </a:ext>
              </a:extLst>
            </p:cNvPr>
            <p:cNvSpPr/>
            <p:nvPr/>
          </p:nvSpPr>
          <p:spPr>
            <a:xfrm>
              <a:off x="2085164" y="3521226"/>
              <a:ext cx="2052093" cy="14276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21" name="右矢印 20">
              <a:extLst>
                <a:ext uri="{FF2B5EF4-FFF2-40B4-BE49-F238E27FC236}">
                  <a16:creationId xmlns:a16="http://schemas.microsoft.com/office/drawing/2014/main" id="{85CAB66E-A5C3-7197-001C-65C76E823827}"/>
                </a:ext>
              </a:extLst>
            </p:cNvPr>
            <p:cNvSpPr/>
            <p:nvPr/>
          </p:nvSpPr>
          <p:spPr>
            <a:xfrm flipH="1">
              <a:off x="4261673" y="3534172"/>
              <a:ext cx="1920600" cy="142766"/>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26" name="太陽 25">
              <a:extLst>
                <a:ext uri="{FF2B5EF4-FFF2-40B4-BE49-F238E27FC236}">
                  <a16:creationId xmlns:a16="http://schemas.microsoft.com/office/drawing/2014/main" id="{151EECA9-D943-5133-03F5-9983F3AED157}"/>
                </a:ext>
              </a:extLst>
            </p:cNvPr>
            <p:cNvSpPr/>
            <p:nvPr/>
          </p:nvSpPr>
          <p:spPr>
            <a:xfrm>
              <a:off x="4089664" y="3479325"/>
              <a:ext cx="219430" cy="217205"/>
            </a:xfrm>
            <a:prstGeom prst="sun">
              <a:avLst/>
            </a:prstGeom>
            <a:solidFill>
              <a:srgbClr val="FFFF0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3" name="テキスト ボックス 12">
              <a:extLst>
                <a:ext uri="{FF2B5EF4-FFF2-40B4-BE49-F238E27FC236}">
                  <a16:creationId xmlns:a16="http://schemas.microsoft.com/office/drawing/2014/main" id="{B159BA58-F6B3-B6E8-46A8-30AD532F9143}"/>
                </a:ext>
              </a:extLst>
            </p:cNvPr>
            <p:cNvSpPr txBox="1"/>
            <p:nvPr/>
          </p:nvSpPr>
          <p:spPr>
            <a:xfrm>
              <a:off x="6269326" y="3403261"/>
              <a:ext cx="370614" cy="369332"/>
            </a:xfrm>
            <a:prstGeom prst="rect">
              <a:avLst/>
            </a:prstGeom>
            <a:noFill/>
          </p:spPr>
          <p:txBody>
            <a:bodyPr wrap="none" rtlCol="0">
              <a:spAutoFit/>
            </a:bodyPr>
            <a:lstStyle/>
            <a:p>
              <a:r>
                <a:rPr lang="en-US" altLang="ja-JP" dirty="0">
                  <a:solidFill>
                    <a:srgbClr val="0070C0"/>
                  </a:solidFill>
                  <a:latin typeface="Calibri" panose="020F0502020204030204" pitchFamily="34" charset="0"/>
                </a:rPr>
                <a:t>e</a:t>
              </a:r>
              <a:r>
                <a:rPr kumimoji="1" lang="en-US" altLang="ja-JP" dirty="0">
                  <a:solidFill>
                    <a:srgbClr val="0070C0"/>
                  </a:solidFill>
                  <a:latin typeface="Calibri" panose="020F0502020204030204" pitchFamily="34" charset="0"/>
                </a:rPr>
                <a:t>-</a:t>
              </a:r>
              <a:endParaRPr kumimoji="1" lang="ja-JP" altLang="en-US" dirty="0">
                <a:solidFill>
                  <a:srgbClr val="0070C0"/>
                </a:solidFill>
                <a:latin typeface="Calibri" panose="020F0502020204030204" pitchFamily="34" charset="0"/>
              </a:endParaRPr>
            </a:p>
          </p:txBody>
        </p:sp>
        <p:sp>
          <p:nvSpPr>
            <p:cNvPr id="15" name="テキスト ボックス 14">
              <a:extLst>
                <a:ext uri="{FF2B5EF4-FFF2-40B4-BE49-F238E27FC236}">
                  <a16:creationId xmlns:a16="http://schemas.microsoft.com/office/drawing/2014/main" id="{BE393A28-CFB9-3EC0-216C-53FB4B23529E}"/>
                </a:ext>
              </a:extLst>
            </p:cNvPr>
            <p:cNvSpPr txBox="1"/>
            <p:nvPr/>
          </p:nvSpPr>
          <p:spPr>
            <a:xfrm>
              <a:off x="1487967" y="3394914"/>
              <a:ext cx="415498" cy="369332"/>
            </a:xfrm>
            <a:prstGeom prst="rect">
              <a:avLst/>
            </a:prstGeom>
            <a:noFill/>
          </p:spPr>
          <p:txBody>
            <a:bodyPr wrap="none" rtlCol="0">
              <a:spAutoFit/>
            </a:bodyPr>
            <a:lstStyle/>
            <a:p>
              <a:r>
                <a:rPr lang="en-US" altLang="ja-JP" dirty="0">
                  <a:solidFill>
                    <a:srgbClr val="FF0000"/>
                  </a:solidFill>
                  <a:latin typeface="Calibri" panose="020F0502020204030204" pitchFamily="34" charset="0"/>
                </a:rPr>
                <a:t>e+</a:t>
              </a:r>
              <a:endParaRPr kumimoji="1" lang="ja-JP" altLang="en-US" dirty="0">
                <a:solidFill>
                  <a:srgbClr val="FF0000"/>
                </a:solidFill>
                <a:latin typeface="Calibri" panose="020F0502020204030204" pitchFamily="34" charset="0"/>
              </a:endParaRPr>
            </a:p>
          </p:txBody>
        </p:sp>
        <p:pic>
          <p:nvPicPr>
            <p:cNvPr id="16" name="Picture 8" descr="ILDhall2s">
              <a:extLst>
                <a:ext uri="{FF2B5EF4-FFF2-40B4-BE49-F238E27FC236}">
                  <a16:creationId xmlns:a16="http://schemas.microsoft.com/office/drawing/2014/main" id="{803B1522-C5E7-08CC-C0F6-35007E4BC0E1}"/>
                </a:ext>
              </a:extLst>
            </p:cNvPr>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a:stretch/>
          </p:blipFill>
          <p:spPr bwMode="auto">
            <a:xfrm>
              <a:off x="5574281" y="2707037"/>
              <a:ext cx="728400" cy="514991"/>
            </a:xfrm>
            <a:prstGeom prst="rect">
              <a:avLst/>
            </a:prstGeom>
            <a:noFill/>
            <a:ln w="12700" cmpd="sng">
              <a:solidFill>
                <a:srgbClr val="3366FF"/>
              </a:solidFill>
              <a:miter lim="800000"/>
              <a:headEnd/>
              <a:tailEnd/>
            </a:ln>
            <a:extLst>
              <a:ext uri="{909E8E84-426E-40DD-AFC4-6F175D3DCCD1}">
                <a14:hiddenFill xmlns:a14="http://schemas.microsoft.com/office/drawing/2010/main">
                  <a:solidFill>
                    <a:srgbClr val="FFFFFF"/>
                  </a:solidFill>
                </a14:hiddenFill>
              </a:ext>
            </a:extLst>
          </p:spPr>
        </p:pic>
        <p:cxnSp>
          <p:nvCxnSpPr>
            <p:cNvPr id="27" name="直線コネクタ 26">
              <a:extLst>
                <a:ext uri="{FF2B5EF4-FFF2-40B4-BE49-F238E27FC236}">
                  <a16:creationId xmlns:a16="http://schemas.microsoft.com/office/drawing/2014/main" id="{BD32C5CC-D650-A2F4-AFC0-D51CF7832764}"/>
                </a:ext>
              </a:extLst>
            </p:cNvPr>
            <p:cNvCxnSpPr>
              <a:cxnSpLocks/>
            </p:cNvCxnSpPr>
            <p:nvPr/>
          </p:nvCxnSpPr>
          <p:spPr>
            <a:xfrm>
              <a:off x="4511638" y="2547295"/>
              <a:ext cx="1008483" cy="229524"/>
            </a:xfrm>
            <a:prstGeom prst="line">
              <a:avLst/>
            </a:prstGeom>
            <a:ln>
              <a:prstDash val="dash"/>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pic>
        <p:nvPicPr>
          <p:cNvPr id="11" name="図 10" descr="食品 が含まれている画像&#10;&#10;自動的に生成された説明">
            <a:extLst>
              <a:ext uri="{FF2B5EF4-FFF2-40B4-BE49-F238E27FC236}">
                <a16:creationId xmlns:a16="http://schemas.microsoft.com/office/drawing/2014/main" id="{84AB504F-41E4-878B-383A-CD20828620DB}"/>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10937396" y="0"/>
            <a:ext cx="1281237" cy="874495"/>
          </a:xfrm>
          <a:prstGeom prst="rect">
            <a:avLst/>
          </a:prstGeom>
        </p:spPr>
      </p:pic>
      <p:sp>
        <p:nvSpPr>
          <p:cNvPr id="18" name="テキスト ボックス 17">
            <a:extLst>
              <a:ext uri="{FF2B5EF4-FFF2-40B4-BE49-F238E27FC236}">
                <a16:creationId xmlns:a16="http://schemas.microsoft.com/office/drawing/2014/main" id="{E9B29263-E91C-7C10-E550-1A1D5202191A}"/>
              </a:ext>
            </a:extLst>
          </p:cNvPr>
          <p:cNvSpPr txBox="1"/>
          <p:nvPr/>
        </p:nvSpPr>
        <p:spPr>
          <a:xfrm>
            <a:off x="140024" y="5629328"/>
            <a:ext cx="4935795" cy="1200329"/>
          </a:xfrm>
          <a:prstGeom prst="rect">
            <a:avLst/>
          </a:prstGeom>
          <a:solidFill>
            <a:schemeClr val="bg1"/>
          </a:solidFill>
          <a:ln>
            <a:solidFill>
              <a:srgbClr val="FF0000"/>
            </a:solidFill>
          </a:ln>
        </p:spPr>
        <p:txBody>
          <a:bodyPr wrap="square" rtlCol="0">
            <a:spAutoFit/>
          </a:bodyPr>
          <a:lstStyle/>
          <a:p>
            <a:r>
              <a:rPr lang="ja-JP" altLang="en-US" dirty="0">
                <a:latin typeface="メイリオ" panose="020B0604030504040204" pitchFamily="50" charset="-128"/>
                <a:ea typeface="メイリオ" panose="020B0604030504040204" pitchFamily="50" charset="-128"/>
              </a:rPr>
              <a:t>（</a:t>
            </a:r>
            <a:r>
              <a:rPr lang="en-US" altLang="ja-JP" dirty="0">
                <a:latin typeface="メイリオ" panose="020B0604030504040204" pitchFamily="50" charset="-128"/>
                <a:ea typeface="メイリオ" panose="020B0604030504040204" pitchFamily="50" charset="-128"/>
              </a:rPr>
              <a:t>ILC key technologies) done under ITN</a:t>
            </a:r>
          </a:p>
          <a:p>
            <a:r>
              <a:rPr lang="en-US" altLang="ja-JP" dirty="0">
                <a:latin typeface="メイリオ" panose="020B0604030504040204" pitchFamily="50" charset="-128"/>
                <a:ea typeface="メイリオ" panose="020B0604030504040204" pitchFamily="50" charset="-128"/>
              </a:rPr>
              <a:t>1. SRF cavities </a:t>
            </a:r>
            <a:r>
              <a:rPr lang="en-US" altLang="ja-JP" u="sng" dirty="0">
                <a:solidFill>
                  <a:srgbClr val="FF0000"/>
                </a:solidFill>
                <a:latin typeface="メイリオ" panose="020B0604030504040204" pitchFamily="50" charset="-128"/>
                <a:ea typeface="メイリオ" panose="020B0604030504040204" pitchFamily="50" charset="-128"/>
              </a:rPr>
              <a:t>of</a:t>
            </a:r>
            <a:r>
              <a:rPr lang="ja-JP" altLang="en-US" u="sng" dirty="0">
                <a:solidFill>
                  <a:srgbClr val="FF0000"/>
                </a:solidFill>
                <a:latin typeface="メイリオ" panose="020B0604030504040204" pitchFamily="50" charset="-128"/>
                <a:ea typeface="メイリオ" panose="020B0604030504040204" pitchFamily="50" charset="-128"/>
              </a:rPr>
              <a:t> </a:t>
            </a:r>
            <a:r>
              <a:rPr lang="en-US" altLang="ja-JP" u="sng" dirty="0">
                <a:solidFill>
                  <a:srgbClr val="FF0000"/>
                </a:solidFill>
                <a:latin typeface="メイリオ" panose="020B0604030504040204" pitchFamily="50" charset="-128"/>
                <a:ea typeface="メイリオ" panose="020B0604030504040204" pitchFamily="50" charset="-128"/>
              </a:rPr>
              <a:t>9000</a:t>
            </a:r>
            <a:r>
              <a:rPr lang="ja-JP" altLang="en-US" u="sng" dirty="0">
                <a:solidFill>
                  <a:srgbClr val="FF0000"/>
                </a:solidFill>
                <a:latin typeface="メイリオ" panose="020B0604030504040204" pitchFamily="50" charset="-128"/>
                <a:ea typeface="メイリオ" panose="020B0604030504040204" pitchFamily="50" charset="-128"/>
              </a:rPr>
              <a:t> </a:t>
            </a:r>
            <a:r>
              <a:rPr lang="en-US" altLang="ja-JP" u="sng" dirty="0">
                <a:solidFill>
                  <a:srgbClr val="FF0000"/>
                </a:solidFill>
                <a:latin typeface="メイリオ" panose="020B0604030504040204" pitchFamily="50" charset="-128"/>
                <a:ea typeface="メイリオ" panose="020B0604030504040204" pitchFamily="50" charset="-128"/>
              </a:rPr>
              <a:t>numbers</a:t>
            </a:r>
            <a:r>
              <a:rPr lang="ja-JP" altLang="en-US" u="sng" dirty="0">
                <a:solidFill>
                  <a:srgbClr val="FF0000"/>
                </a:solidFill>
                <a:latin typeface="メイリオ" panose="020B0604030504040204" pitchFamily="50" charset="-128"/>
                <a:ea typeface="メイリオ" panose="020B0604030504040204" pitchFamily="50" charset="-128"/>
              </a:rPr>
              <a:t> </a:t>
            </a:r>
            <a:endParaRPr lang="en-US" altLang="ja-JP" u="sng" dirty="0">
              <a:solidFill>
                <a:srgbClr val="FF0000"/>
              </a:solidFill>
              <a:latin typeface="メイリオ" panose="020B0604030504040204" pitchFamily="50" charset="-128"/>
              <a:ea typeface="メイリオ" panose="020B0604030504040204" pitchFamily="50" charset="-128"/>
            </a:endParaRPr>
          </a:p>
          <a:p>
            <a:r>
              <a:rPr lang="en-US" altLang="ja-JP" dirty="0">
                <a:latin typeface="メイリオ" panose="020B0604030504040204" pitchFamily="50" charset="-128"/>
                <a:ea typeface="メイリオ" panose="020B0604030504040204" pitchFamily="50" charset="-128"/>
              </a:rPr>
              <a:t>2. </a:t>
            </a:r>
            <a:r>
              <a:rPr lang="en-US" altLang="ja-JP" u="sng" dirty="0">
                <a:solidFill>
                  <a:srgbClr val="FF0000"/>
                </a:solidFill>
                <a:latin typeface="メイリオ" panose="020B0604030504040204" pitchFamily="50" charset="-128"/>
                <a:ea typeface="メイリオ" panose="020B0604030504040204" pitchFamily="50" charset="-128"/>
              </a:rPr>
              <a:t>Nanobeam production and stability</a:t>
            </a:r>
            <a:r>
              <a:rPr lang="ja-JP" altLang="en-US" dirty="0">
                <a:latin typeface="メイリオ" panose="020B0604030504040204" pitchFamily="50" charset="-128"/>
                <a:ea typeface="メイリオ" panose="020B0604030504040204" pitchFamily="50" charset="-128"/>
              </a:rPr>
              <a:t>。</a:t>
            </a:r>
            <a:endParaRPr kumimoji="1" lang="en-US" altLang="ja-JP" dirty="0">
              <a:latin typeface="メイリオ" panose="020B0604030504040204" pitchFamily="50" charset="-128"/>
              <a:ea typeface="メイリオ" panose="020B0604030504040204" pitchFamily="50" charset="-128"/>
            </a:endParaRPr>
          </a:p>
          <a:p>
            <a:r>
              <a:rPr lang="en-US" altLang="ja-JP" dirty="0">
                <a:latin typeface="メイリオ" panose="020B0604030504040204" pitchFamily="50" charset="-128"/>
                <a:ea typeface="メイリオ" panose="020B0604030504040204" pitchFamily="50" charset="-128"/>
              </a:rPr>
              <a:t>3. </a:t>
            </a:r>
            <a:r>
              <a:rPr lang="en-US" altLang="ja-JP" dirty="0">
                <a:solidFill>
                  <a:srgbClr val="FF0000"/>
                </a:solidFill>
                <a:latin typeface="メイリオ" panose="020B0604030504040204" pitchFamily="50" charset="-128"/>
                <a:ea typeface="メイリオ" panose="020B0604030504040204" pitchFamily="50" charset="-128"/>
              </a:rPr>
              <a:t>Huge</a:t>
            </a:r>
            <a:r>
              <a:rPr lang="ja-JP" altLang="en-US" dirty="0">
                <a:solidFill>
                  <a:srgbClr val="FF0000"/>
                </a:solidFill>
                <a:latin typeface="メイリオ" panose="020B0604030504040204" pitchFamily="50" charset="-128"/>
                <a:ea typeface="メイリオ" panose="020B0604030504040204" pitchFamily="50" charset="-128"/>
              </a:rPr>
              <a:t> </a:t>
            </a:r>
            <a:r>
              <a:rPr lang="en-US" altLang="ja-JP" dirty="0">
                <a:solidFill>
                  <a:srgbClr val="FF0000"/>
                </a:solidFill>
                <a:latin typeface="メイリオ" panose="020B0604030504040204" pitchFamily="50" charset="-128"/>
                <a:ea typeface="メイリオ" panose="020B0604030504040204" pitchFamily="50" charset="-128"/>
              </a:rPr>
              <a:t>electron</a:t>
            </a:r>
            <a:r>
              <a:rPr lang="ja-JP" altLang="en-US" dirty="0">
                <a:solidFill>
                  <a:srgbClr val="FF0000"/>
                </a:solidFill>
                <a:latin typeface="メイリオ" panose="020B0604030504040204" pitchFamily="50" charset="-128"/>
                <a:ea typeface="メイリオ" panose="020B0604030504040204" pitchFamily="50" charset="-128"/>
              </a:rPr>
              <a:t> </a:t>
            </a:r>
            <a:r>
              <a:rPr lang="en-US" altLang="ja-JP" dirty="0">
                <a:solidFill>
                  <a:srgbClr val="FF0000"/>
                </a:solidFill>
                <a:latin typeface="メイリオ" panose="020B0604030504040204" pitchFamily="50" charset="-128"/>
                <a:ea typeface="メイリオ" panose="020B0604030504040204" pitchFamily="50" charset="-128"/>
              </a:rPr>
              <a:t>and</a:t>
            </a:r>
            <a:r>
              <a:rPr lang="ja-JP" altLang="en-US" dirty="0">
                <a:solidFill>
                  <a:srgbClr val="FF0000"/>
                </a:solidFill>
                <a:latin typeface="メイリオ" panose="020B0604030504040204" pitchFamily="50" charset="-128"/>
                <a:ea typeface="メイリオ" panose="020B0604030504040204" pitchFamily="50" charset="-128"/>
              </a:rPr>
              <a:t> </a:t>
            </a:r>
            <a:r>
              <a:rPr lang="en-US" altLang="ja-JP" u="sng" dirty="0">
                <a:solidFill>
                  <a:srgbClr val="FF0000"/>
                </a:solidFill>
                <a:latin typeface="メイリオ" panose="020B0604030504040204" pitchFamily="50" charset="-128"/>
                <a:ea typeface="メイリオ" panose="020B0604030504040204" pitchFamily="50" charset="-128"/>
              </a:rPr>
              <a:t>positrons</a:t>
            </a:r>
            <a:r>
              <a:rPr lang="ja-JP" altLang="en-US" u="sng" dirty="0">
                <a:solidFill>
                  <a:srgbClr val="FF0000"/>
                </a:solidFill>
                <a:latin typeface="メイリオ" panose="020B0604030504040204" pitchFamily="50" charset="-128"/>
                <a:ea typeface="メイリオ" panose="020B0604030504040204" pitchFamily="50" charset="-128"/>
              </a:rPr>
              <a:t> </a:t>
            </a:r>
            <a:r>
              <a:rPr lang="en-US" altLang="ja-JP" dirty="0">
                <a:latin typeface="メイリオ" panose="020B0604030504040204" pitchFamily="50" charset="-128"/>
                <a:ea typeface="メイリオ" panose="020B0604030504040204" pitchFamily="50" charset="-128"/>
              </a:rPr>
              <a:t>production</a:t>
            </a:r>
          </a:p>
        </p:txBody>
      </p:sp>
      <p:sp>
        <p:nvSpPr>
          <p:cNvPr id="28" name="テキスト ボックス 27">
            <a:extLst>
              <a:ext uri="{FF2B5EF4-FFF2-40B4-BE49-F238E27FC236}">
                <a16:creationId xmlns:a16="http://schemas.microsoft.com/office/drawing/2014/main" id="{FD3DA3B5-4F41-A9F3-EBA3-43E3C89B13F5}"/>
              </a:ext>
            </a:extLst>
          </p:cNvPr>
          <p:cNvSpPr txBox="1"/>
          <p:nvPr/>
        </p:nvSpPr>
        <p:spPr>
          <a:xfrm>
            <a:off x="113944" y="753226"/>
            <a:ext cx="2420335" cy="1477328"/>
          </a:xfrm>
          <a:prstGeom prst="rect">
            <a:avLst/>
          </a:prstGeom>
          <a:noFill/>
          <a:ln>
            <a:noFill/>
          </a:ln>
        </p:spPr>
        <p:txBody>
          <a:bodyPr wrap="square" rtlCol="0">
            <a:spAutoFit/>
          </a:bodyPr>
          <a:lstStyle/>
          <a:p>
            <a:r>
              <a:rPr kumimoji="1" lang="en-US" altLang="ja-JP" b="1" dirty="0"/>
              <a:t>From 2023, key technologies of WPPs are developed under ILC Technology Network(ITN)</a:t>
            </a:r>
            <a:endParaRPr kumimoji="1" lang="ja-JP" altLang="en-US" b="1" dirty="0"/>
          </a:p>
        </p:txBody>
      </p:sp>
    </p:spTree>
    <p:extLst>
      <p:ext uri="{BB962C8B-B14F-4D97-AF65-F5344CB8AC3E}">
        <p14:creationId xmlns:p14="http://schemas.microsoft.com/office/powerpoint/2010/main" val="3605907742"/>
      </p:ext>
    </p:extLst>
  </p:cSld>
  <p:clrMapOvr>
    <a:masterClrMapping/>
  </p:clrMapOvr>
  <mc:AlternateContent xmlns:mc="http://schemas.openxmlformats.org/markup-compatibility/2006" xmlns:p14="http://schemas.microsoft.com/office/powerpoint/2010/main">
    <mc:Choice Requires="p14">
      <p:transition p14:dur="0" advTm="41352"/>
    </mc:Choice>
    <mc:Fallback xmlns="">
      <p:transition advTm="41352"/>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4440AA2-90E2-0AAE-7B59-B5900714B08E}"/>
              </a:ext>
            </a:extLst>
          </p:cNvPr>
          <p:cNvSpPr>
            <a:spLocks noGrp="1"/>
          </p:cNvSpPr>
          <p:nvPr>
            <p:ph type="title" idx="4294967295"/>
          </p:nvPr>
        </p:nvSpPr>
        <p:spPr>
          <a:xfrm>
            <a:off x="1524000" y="53018"/>
            <a:ext cx="9144000" cy="484584"/>
          </a:xfrm>
          <a:solidFill>
            <a:schemeClr val="bg1"/>
          </a:solidFill>
        </p:spPr>
        <p:txBody>
          <a:bodyPr>
            <a:normAutofit fontScale="90000"/>
          </a:bodyPr>
          <a:lstStyle/>
          <a:p>
            <a:pPr algn="ctr"/>
            <a:r>
              <a:rPr lang="en-US" altLang="ja-JP" sz="2400" dirty="0">
                <a:latin typeface="Arial" panose="020B0604020202020204" pitchFamily="34" charset="0"/>
                <a:ea typeface="+mn-ea"/>
                <a:cs typeface="Arial" panose="020B0604020202020204" pitchFamily="34" charset="0"/>
              </a:rPr>
              <a:t>ITN contribution and Japanese contribution under MEXT-ATD program</a:t>
            </a:r>
            <a:endParaRPr lang="ja-JP" altLang="en-US" sz="2400" dirty="0">
              <a:latin typeface="Arial" panose="020B0604020202020204" pitchFamily="34" charset="0"/>
              <a:ea typeface="+mn-ea"/>
              <a:cs typeface="Arial" panose="020B0604020202020204" pitchFamily="34" charset="0"/>
            </a:endParaRPr>
          </a:p>
        </p:txBody>
      </p:sp>
      <p:graphicFrame>
        <p:nvGraphicFramePr>
          <p:cNvPr id="4" name="表 3">
            <a:extLst>
              <a:ext uri="{FF2B5EF4-FFF2-40B4-BE49-F238E27FC236}">
                <a16:creationId xmlns:a16="http://schemas.microsoft.com/office/drawing/2014/main" id="{484C9E33-BC03-1E6C-299B-A7DA19209690}"/>
              </a:ext>
            </a:extLst>
          </p:cNvPr>
          <p:cNvGraphicFramePr>
            <a:graphicFrameLocks noGrp="1"/>
          </p:cNvGraphicFramePr>
          <p:nvPr/>
        </p:nvGraphicFramePr>
        <p:xfrm>
          <a:off x="6556434" y="3975733"/>
          <a:ext cx="5347773" cy="2795500"/>
        </p:xfrm>
        <a:graphic>
          <a:graphicData uri="http://schemas.openxmlformats.org/drawingml/2006/table">
            <a:tbl>
              <a:tblPr firstRow="1" bandRow="1">
                <a:tableStyleId>{5C22544A-7EE6-4342-B048-85BDC9FD1C3A}</a:tableStyleId>
              </a:tblPr>
              <a:tblGrid>
                <a:gridCol w="1557422">
                  <a:extLst>
                    <a:ext uri="{9D8B030D-6E8A-4147-A177-3AD203B41FA5}">
                      <a16:colId xmlns:a16="http://schemas.microsoft.com/office/drawing/2014/main" val="1598206783"/>
                    </a:ext>
                  </a:extLst>
                </a:gridCol>
                <a:gridCol w="3790351">
                  <a:extLst>
                    <a:ext uri="{9D8B030D-6E8A-4147-A177-3AD203B41FA5}">
                      <a16:colId xmlns:a16="http://schemas.microsoft.com/office/drawing/2014/main" val="3093654884"/>
                    </a:ext>
                  </a:extLst>
                </a:gridCol>
              </a:tblGrid>
              <a:tr h="384032">
                <a:tc>
                  <a:txBody>
                    <a:bodyPr/>
                    <a:lstStyle/>
                    <a:p>
                      <a:pPr algn="ctr"/>
                      <a:endParaRPr kumimoji="1" lang="ja-JP" altLang="en-US" sz="1600" dirty="0">
                        <a:latin typeface="Arial" panose="020B0604020202020204" pitchFamily="34" charset="0"/>
                        <a:cs typeface="Arial" panose="020B0604020202020204" pitchFamily="34" charset="0"/>
                      </a:endParaRPr>
                    </a:p>
                  </a:txBody>
                  <a:tcPr marL="68580" marR="68580" marT="34290" marB="34290"/>
                </a:tc>
                <a:tc>
                  <a:txBody>
                    <a:bodyPr/>
                    <a:lstStyle/>
                    <a:p>
                      <a:pPr algn="ctr"/>
                      <a:r>
                        <a:rPr kumimoji="1" lang="en-US" altLang="ja-JP" sz="1600" dirty="0">
                          <a:latin typeface="Arial" panose="020B0604020202020204" pitchFamily="34" charset="0"/>
                          <a:cs typeface="Arial" panose="020B0604020202020204" pitchFamily="34" charset="0"/>
                        </a:rPr>
                        <a:t>Goals of MEXT-ATD (2023-2027)</a:t>
                      </a:r>
                      <a:endParaRPr kumimoji="1" lang="ja-JP" altLang="en-US" sz="16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2749237065"/>
                  </a:ext>
                </a:extLst>
              </a:tr>
              <a:tr h="1025646">
                <a:tc>
                  <a:txBody>
                    <a:bodyPr/>
                    <a:lstStyle/>
                    <a:p>
                      <a:pPr algn="ctr"/>
                      <a:r>
                        <a:rPr kumimoji="1" lang="en-US" altLang="ja-JP" sz="2000" b="1" dirty="0">
                          <a:latin typeface="Arial" panose="020B0604020202020204" pitchFamily="34" charset="0"/>
                          <a:cs typeface="Arial" panose="020B0604020202020204" pitchFamily="34" charset="0"/>
                        </a:rPr>
                        <a:t>SRF</a:t>
                      </a:r>
                      <a:endParaRPr kumimoji="1" lang="ja-JP" altLang="en-US" sz="2000" b="1" dirty="0">
                        <a:latin typeface="Arial" panose="020B0604020202020204" pitchFamily="34" charset="0"/>
                        <a:cs typeface="Arial" panose="020B0604020202020204" pitchFamily="34" charset="0"/>
                      </a:endParaRPr>
                    </a:p>
                  </a:txBody>
                  <a:tcPr marL="68580" marR="68580" marT="34290" marB="34290" anchor="ctr"/>
                </a:tc>
                <a:tc>
                  <a:txBody>
                    <a:bodyPr/>
                    <a:lstStyle/>
                    <a:p>
                      <a:pPr algn="ctr"/>
                      <a:r>
                        <a:rPr kumimoji="1" lang="en-US" altLang="ja-JP" sz="1600" dirty="0">
                          <a:latin typeface="Arial" panose="020B0604020202020204" pitchFamily="34" charset="0"/>
                          <a:cs typeface="Arial" panose="020B0604020202020204" pitchFamily="34" charset="0"/>
                        </a:rPr>
                        <a:t>Evaluation of one cryomodule (CM)(including fabrication of CM components such as cavity and couplers</a:t>
                      </a:r>
                      <a:r>
                        <a:rPr kumimoji="1" lang="ja-JP" altLang="en-US" sz="1600" dirty="0">
                          <a:latin typeface="Arial" panose="020B0604020202020204" pitchFamily="34" charset="0"/>
                          <a:cs typeface="Arial" panose="020B0604020202020204" pitchFamily="34" charset="0"/>
                        </a:rPr>
                        <a:t>）</a:t>
                      </a:r>
                    </a:p>
                  </a:txBody>
                  <a:tcPr marL="68580" marR="68580" marT="34290" marB="34290" anchor="ctr"/>
                </a:tc>
                <a:extLst>
                  <a:ext uri="{0D108BD9-81ED-4DB2-BD59-A6C34878D82A}">
                    <a16:rowId xmlns:a16="http://schemas.microsoft.com/office/drawing/2014/main" val="1387234147"/>
                  </a:ext>
                </a:extLst>
              </a:tr>
              <a:tr h="683764">
                <a:tc>
                  <a:txBody>
                    <a:bodyPr/>
                    <a:lstStyle/>
                    <a:p>
                      <a:pPr algn="ctr"/>
                      <a:r>
                        <a:rPr kumimoji="1" lang="en-US" altLang="ja-JP" sz="2000" b="1" dirty="0">
                          <a:latin typeface="Arial" panose="020B0604020202020204" pitchFamily="34" charset="0"/>
                          <a:cs typeface="Arial" panose="020B0604020202020204" pitchFamily="34" charset="0"/>
                        </a:rPr>
                        <a:t>Positron</a:t>
                      </a:r>
                      <a:endParaRPr kumimoji="1" lang="ja-JP" altLang="en-US" sz="2000" b="1" dirty="0">
                        <a:latin typeface="Arial" panose="020B0604020202020204" pitchFamily="34" charset="0"/>
                        <a:cs typeface="Arial" panose="020B0604020202020204" pitchFamily="34" charset="0"/>
                      </a:endParaRPr>
                    </a:p>
                  </a:txBody>
                  <a:tcPr marL="68580" marR="68580" marT="34290" marB="34290" anchor="ctr"/>
                </a:tc>
                <a:tc>
                  <a:txBody>
                    <a:bodyPr/>
                    <a:lstStyle/>
                    <a:p>
                      <a:pPr algn="ctr"/>
                      <a:r>
                        <a:rPr kumimoji="1" lang="en-US" altLang="ja-JP" sz="1600" dirty="0">
                          <a:latin typeface="Arial" panose="020B0604020202020204" pitchFamily="34" charset="0"/>
                          <a:cs typeface="Arial" panose="020B0604020202020204" pitchFamily="34" charset="0"/>
                        </a:rPr>
                        <a:t>Evaluation of target, flux concentrator (FC) and cavity</a:t>
                      </a:r>
                      <a:endParaRPr kumimoji="1" lang="ja-JP" altLang="en-US" sz="1600" dirty="0">
                        <a:latin typeface="Arial" panose="020B0604020202020204" pitchFamily="34" charset="0"/>
                        <a:cs typeface="Arial" panose="020B0604020202020204" pitchFamily="34" charset="0"/>
                      </a:endParaRPr>
                    </a:p>
                  </a:txBody>
                  <a:tcPr marL="68580" marR="68580" marT="34290" marB="34290" anchor="ctr"/>
                </a:tc>
                <a:extLst>
                  <a:ext uri="{0D108BD9-81ED-4DB2-BD59-A6C34878D82A}">
                    <a16:rowId xmlns:a16="http://schemas.microsoft.com/office/drawing/2014/main" val="823056636"/>
                  </a:ext>
                </a:extLst>
              </a:tr>
              <a:tr h="683764">
                <a:tc>
                  <a:txBody>
                    <a:bodyPr/>
                    <a:lstStyle/>
                    <a:p>
                      <a:pPr algn="ctr"/>
                      <a:r>
                        <a:rPr kumimoji="1" lang="en-US" altLang="ja-JP" sz="2000" b="1" dirty="0">
                          <a:latin typeface="Arial" panose="020B0604020202020204" pitchFamily="34" charset="0"/>
                          <a:cs typeface="Arial" panose="020B0604020202020204" pitchFamily="34" charset="0"/>
                        </a:rPr>
                        <a:t>Nanobeam</a:t>
                      </a:r>
                      <a:endParaRPr kumimoji="1" lang="ja-JP" altLang="en-US" sz="2000" b="1" dirty="0">
                        <a:latin typeface="Arial" panose="020B0604020202020204" pitchFamily="34" charset="0"/>
                        <a:cs typeface="Arial" panose="020B0604020202020204" pitchFamily="34" charset="0"/>
                      </a:endParaRPr>
                    </a:p>
                  </a:txBody>
                  <a:tcPr marL="68580" marR="68580" marT="34290" marB="34290" anchor="ctr"/>
                </a:tc>
                <a:tc>
                  <a:txBody>
                    <a:bodyPr/>
                    <a:lstStyle/>
                    <a:p>
                      <a:pPr algn="ctr"/>
                      <a:r>
                        <a:rPr kumimoji="1" lang="en-US" altLang="ja-JP" sz="1600" dirty="0">
                          <a:latin typeface="Arial" panose="020B0604020202020204" pitchFamily="34" charset="0"/>
                          <a:cs typeface="Arial" panose="020B0604020202020204" pitchFamily="34" charset="0"/>
                        </a:rPr>
                        <a:t>Demonstration of long-term stability in ATF</a:t>
                      </a:r>
                      <a:endParaRPr kumimoji="1" lang="ja-JP" altLang="en-US" sz="1600" dirty="0">
                        <a:latin typeface="Arial" panose="020B0604020202020204" pitchFamily="34" charset="0"/>
                        <a:cs typeface="Arial" panose="020B0604020202020204" pitchFamily="34" charset="0"/>
                      </a:endParaRPr>
                    </a:p>
                  </a:txBody>
                  <a:tcPr marL="68580" marR="68580" marT="34290" marB="34290" anchor="ctr"/>
                </a:tc>
                <a:extLst>
                  <a:ext uri="{0D108BD9-81ED-4DB2-BD59-A6C34878D82A}">
                    <a16:rowId xmlns:a16="http://schemas.microsoft.com/office/drawing/2014/main" val="3722079222"/>
                  </a:ext>
                </a:extLst>
              </a:tr>
            </a:tbl>
          </a:graphicData>
        </a:graphic>
      </p:graphicFrame>
      <p:sp>
        <p:nvSpPr>
          <p:cNvPr id="7" name="スライド番号プレースホルダー 2">
            <a:extLst>
              <a:ext uri="{FF2B5EF4-FFF2-40B4-BE49-F238E27FC236}">
                <a16:creationId xmlns:a16="http://schemas.microsoft.com/office/drawing/2014/main" id="{3B5F44F4-EA87-874A-1AB5-649BCED88A05}"/>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38</a:t>
            </a:fld>
            <a:endParaRPr lang="en-US" dirty="0">
              <a:latin typeface="Arial" panose="020B0604020202020204" pitchFamily="34" charset="0"/>
              <a:cs typeface="Arial" panose="020B0604020202020204" pitchFamily="34" charset="0"/>
            </a:endParaRPr>
          </a:p>
        </p:txBody>
      </p:sp>
      <p:sp>
        <p:nvSpPr>
          <p:cNvPr id="9" name="テキスト ボックス 8">
            <a:extLst>
              <a:ext uri="{FF2B5EF4-FFF2-40B4-BE49-F238E27FC236}">
                <a16:creationId xmlns:a16="http://schemas.microsoft.com/office/drawing/2014/main" id="{4F860E43-47C7-8C6F-7CF4-85DF1D978F27}"/>
              </a:ext>
            </a:extLst>
          </p:cNvPr>
          <p:cNvSpPr txBox="1"/>
          <p:nvPr/>
        </p:nvSpPr>
        <p:spPr>
          <a:xfrm>
            <a:off x="5679750" y="694623"/>
            <a:ext cx="6512250" cy="1477328"/>
          </a:xfrm>
          <a:prstGeom prst="rect">
            <a:avLst/>
          </a:prstGeom>
          <a:solidFill>
            <a:schemeClr val="bg1"/>
          </a:solidFill>
        </p:spPr>
        <p:txBody>
          <a:bodyPr wrap="square">
            <a:spAutoFit/>
          </a:bodyPr>
          <a:lstStyle/>
          <a:p>
            <a:r>
              <a:rPr lang="en-US" altLang="ja-JP" dirty="0">
                <a:latin typeface="Arial" panose="020B0604020202020204" pitchFamily="34" charset="0"/>
                <a:cs typeface="Arial" panose="020B0604020202020204" pitchFamily="34" charset="0"/>
              </a:rPr>
              <a:t>In Japan, Accelerator technologies are conducted by the approved budget from 2023-2027 as “</a:t>
            </a:r>
            <a:r>
              <a:rPr lang="en-US" altLang="ja-JP" b="1" u="sng" dirty="0">
                <a:latin typeface="Arial" panose="020B0604020202020204" pitchFamily="34" charset="0"/>
                <a:cs typeface="Arial" panose="020B0604020202020204" pitchFamily="34" charset="0"/>
              </a:rPr>
              <a:t>Advanced Accelerator element Technology Development” by Ministry of Education, Culture, Sports, Science and Technology (MEXT)” in Japan</a:t>
            </a:r>
            <a:r>
              <a:rPr lang="en-US" altLang="ja-JP" dirty="0">
                <a:latin typeface="Arial" panose="020B0604020202020204" pitchFamily="34" charset="0"/>
                <a:cs typeface="Arial" panose="020B0604020202020204" pitchFamily="34" charset="0"/>
              </a:rPr>
              <a:t> (called MEXT-ATD program)</a:t>
            </a:r>
          </a:p>
        </p:txBody>
      </p:sp>
      <p:pic>
        <p:nvPicPr>
          <p:cNvPr id="27" name="図 3">
            <a:extLst>
              <a:ext uri="{FF2B5EF4-FFF2-40B4-BE49-F238E27FC236}">
                <a16:creationId xmlns:a16="http://schemas.microsoft.com/office/drawing/2014/main" id="{7303A532-578E-A902-41AA-E52DC894DCA9}"/>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880348" y="4804988"/>
            <a:ext cx="1752482" cy="771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楕円 5">
            <a:extLst>
              <a:ext uri="{FF2B5EF4-FFF2-40B4-BE49-F238E27FC236}">
                <a16:creationId xmlns:a16="http://schemas.microsoft.com/office/drawing/2014/main" id="{5A5AFB07-DF42-9EA0-1E18-2787CF59E3C7}"/>
              </a:ext>
            </a:extLst>
          </p:cNvPr>
          <p:cNvSpPr/>
          <p:nvPr/>
        </p:nvSpPr>
        <p:spPr>
          <a:xfrm>
            <a:off x="251702" y="3987466"/>
            <a:ext cx="3227549" cy="2628698"/>
          </a:xfrm>
          <a:prstGeom prst="ellips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350" dirty="0">
              <a:latin typeface="Arial" panose="020B0604020202020204" pitchFamily="34" charset="0"/>
              <a:ea typeface="ＭＳ Ｐゴシック" panose="020B0600070205080204" pitchFamily="50" charset="-128"/>
              <a:cs typeface="Arial" panose="020B0604020202020204" pitchFamily="34" charset="0"/>
            </a:endParaRPr>
          </a:p>
        </p:txBody>
      </p:sp>
      <p:sp>
        <p:nvSpPr>
          <p:cNvPr id="30" name="楕円 6">
            <a:extLst>
              <a:ext uri="{FF2B5EF4-FFF2-40B4-BE49-F238E27FC236}">
                <a16:creationId xmlns:a16="http://schemas.microsoft.com/office/drawing/2014/main" id="{6CC8B907-F0A3-53BF-7BB3-833641A583FA}"/>
              </a:ext>
            </a:extLst>
          </p:cNvPr>
          <p:cNvSpPr/>
          <p:nvPr/>
        </p:nvSpPr>
        <p:spPr>
          <a:xfrm>
            <a:off x="2253810" y="3787383"/>
            <a:ext cx="3842190" cy="2934092"/>
          </a:xfrm>
          <a:prstGeom prst="ellipse">
            <a:avLst/>
          </a:prstGeom>
          <a:solidFill>
            <a:schemeClr val="accent6">
              <a:lumMod val="20000"/>
              <a:lumOff val="80000"/>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350" dirty="0">
              <a:latin typeface="Arial" panose="020B0604020202020204" pitchFamily="34" charset="0"/>
              <a:ea typeface="ＭＳ Ｐゴシック" panose="020B0600070205080204" pitchFamily="50" charset="-128"/>
              <a:cs typeface="Arial" panose="020B0604020202020204" pitchFamily="34" charset="0"/>
            </a:endParaRPr>
          </a:p>
        </p:txBody>
      </p:sp>
      <p:sp>
        <p:nvSpPr>
          <p:cNvPr id="31" name="テキスト ボックス 7">
            <a:extLst>
              <a:ext uri="{FF2B5EF4-FFF2-40B4-BE49-F238E27FC236}">
                <a16:creationId xmlns:a16="http://schemas.microsoft.com/office/drawing/2014/main" id="{1A019CCE-7A4A-42EE-D5F0-86214E567ACD}"/>
              </a:ext>
            </a:extLst>
          </p:cNvPr>
          <p:cNvSpPr txBox="1"/>
          <p:nvPr/>
        </p:nvSpPr>
        <p:spPr>
          <a:xfrm>
            <a:off x="3219029" y="5625615"/>
            <a:ext cx="2224287" cy="1038746"/>
          </a:xfrm>
          <a:prstGeom prst="rect">
            <a:avLst/>
          </a:prstGeom>
          <a:noFill/>
        </p:spPr>
        <p:txBody>
          <a:bodyPr wrap="square" rtlCol="0">
            <a:spAutoFit/>
          </a:bodyPr>
          <a:lstStyle/>
          <a:p>
            <a:pPr algn="ctr"/>
            <a:r>
              <a:rPr lang="en-US" altLang="ja-JP" sz="1350" dirty="0">
                <a:latin typeface="Arial" panose="020B0604020202020204" pitchFamily="34" charset="0"/>
                <a:ea typeface="ＭＳ Ｐゴシック" panose="020B0600070205080204" pitchFamily="50" charset="-128"/>
                <a:cs typeface="Arial" panose="020B0604020202020204" pitchFamily="34" charset="0"/>
              </a:rPr>
              <a:t>Evaluation of one CM</a:t>
            </a:r>
          </a:p>
          <a:p>
            <a:pPr algn="ctr"/>
            <a:r>
              <a:rPr lang="en-US" altLang="ja-JP" sz="1200" dirty="0">
                <a:latin typeface="Arial" panose="020B0604020202020204" pitchFamily="34" charset="0"/>
                <a:ea typeface="ＭＳ Ｐゴシック" panose="020B0600070205080204" pitchFamily="50" charset="-128"/>
                <a:cs typeface="Arial" panose="020B0604020202020204" pitchFamily="34" charset="0"/>
              </a:rPr>
              <a:t>(At least one in Europe and in the US commercially manufactured cavity should be included.)</a:t>
            </a:r>
            <a:endParaRPr lang="ja-JP" altLang="en-US" sz="1200" dirty="0">
              <a:latin typeface="Arial" panose="020B0604020202020204" pitchFamily="34" charset="0"/>
              <a:ea typeface="ＭＳ Ｐゴシック" panose="020B0600070205080204" pitchFamily="50" charset="-128"/>
              <a:cs typeface="Arial" panose="020B0604020202020204" pitchFamily="34" charset="0"/>
            </a:endParaRPr>
          </a:p>
        </p:txBody>
      </p:sp>
      <p:sp>
        <p:nvSpPr>
          <p:cNvPr id="34" name="テキスト ボックス 8">
            <a:extLst>
              <a:ext uri="{FF2B5EF4-FFF2-40B4-BE49-F238E27FC236}">
                <a16:creationId xmlns:a16="http://schemas.microsoft.com/office/drawing/2014/main" id="{984FF42D-9B12-926E-38FB-0BD9B9679CFA}"/>
              </a:ext>
            </a:extLst>
          </p:cNvPr>
          <p:cNvSpPr txBox="1"/>
          <p:nvPr/>
        </p:nvSpPr>
        <p:spPr>
          <a:xfrm>
            <a:off x="2611989" y="4865318"/>
            <a:ext cx="732893" cy="923330"/>
          </a:xfrm>
          <a:prstGeom prst="rect">
            <a:avLst/>
          </a:prstGeom>
          <a:noFill/>
        </p:spPr>
        <p:txBody>
          <a:bodyPr wrap="none" rtlCol="0">
            <a:spAutoFit/>
          </a:bodyPr>
          <a:lstStyle/>
          <a:p>
            <a:r>
              <a:rPr lang="en-US" altLang="ja-JP" sz="1350" dirty="0">
                <a:latin typeface="Arial" panose="020B0604020202020204" pitchFamily="34" charset="0"/>
                <a:ea typeface="ＭＳ Ｐゴシック" panose="020B0600070205080204" pitchFamily="50" charset="-128"/>
                <a:cs typeface="Arial" panose="020B0604020202020204" pitchFamily="34" charset="0"/>
              </a:rPr>
              <a:t>WPP-1</a:t>
            </a:r>
          </a:p>
          <a:p>
            <a:r>
              <a:rPr lang="en-US" altLang="ja-JP" sz="1350" dirty="0">
                <a:latin typeface="Arial" panose="020B0604020202020204" pitchFamily="34" charset="0"/>
                <a:ea typeface="ＭＳ Ｐゴシック" panose="020B0600070205080204" pitchFamily="50" charset="-128"/>
                <a:cs typeface="Arial" panose="020B0604020202020204" pitchFamily="34" charset="0"/>
              </a:rPr>
              <a:t>WPP-2</a:t>
            </a:r>
          </a:p>
          <a:p>
            <a:r>
              <a:rPr lang="en-US" altLang="ja-JP" sz="1350" dirty="0">
                <a:latin typeface="Arial" panose="020B0604020202020204" pitchFamily="34" charset="0"/>
                <a:ea typeface="ＭＳ Ｐゴシック" panose="020B0600070205080204" pitchFamily="50" charset="-128"/>
                <a:cs typeface="Arial" panose="020B0604020202020204" pitchFamily="34" charset="0"/>
              </a:rPr>
              <a:t>WPP-3</a:t>
            </a:r>
          </a:p>
          <a:p>
            <a:r>
              <a:rPr lang="ja-JP" altLang="en-US" sz="1350" dirty="0">
                <a:latin typeface="Arial" panose="020B0604020202020204" pitchFamily="34" charset="0"/>
                <a:ea typeface="ＭＳ Ｐゴシック" panose="020B0600070205080204" pitchFamily="50" charset="-128"/>
                <a:cs typeface="Arial" panose="020B0604020202020204" pitchFamily="34" charset="0"/>
              </a:rPr>
              <a:t>・・・</a:t>
            </a:r>
          </a:p>
        </p:txBody>
      </p:sp>
      <p:sp>
        <p:nvSpPr>
          <p:cNvPr id="35" name="テキスト ボックス 9">
            <a:extLst>
              <a:ext uri="{FF2B5EF4-FFF2-40B4-BE49-F238E27FC236}">
                <a16:creationId xmlns:a16="http://schemas.microsoft.com/office/drawing/2014/main" id="{87A84B02-3D26-D10C-D89E-805729C0C267}"/>
              </a:ext>
            </a:extLst>
          </p:cNvPr>
          <p:cNvSpPr txBox="1"/>
          <p:nvPr/>
        </p:nvSpPr>
        <p:spPr>
          <a:xfrm>
            <a:off x="2202742" y="3370930"/>
            <a:ext cx="4353692" cy="461665"/>
          </a:xfrm>
          <a:prstGeom prst="rect">
            <a:avLst/>
          </a:prstGeom>
          <a:noFill/>
        </p:spPr>
        <p:txBody>
          <a:bodyPr wrap="none" rtlCol="0">
            <a:spAutoFit/>
          </a:bodyPr>
          <a:lstStyle/>
          <a:p>
            <a:r>
              <a:rPr lang="en-US" altLang="ja-JP" sz="2400" dirty="0">
                <a:latin typeface="Arial" panose="020B0604020202020204" pitchFamily="34" charset="0"/>
                <a:ea typeface="ＭＳ Ｐゴシック" panose="020B0600070205080204" pitchFamily="50" charset="-128"/>
                <a:cs typeface="Arial" panose="020B0604020202020204" pitchFamily="34" charset="0"/>
              </a:rPr>
              <a:t>Subsidy (MEXT/ATD) in Japan</a:t>
            </a:r>
            <a:endParaRPr lang="ja-JP" altLang="en-US" sz="2400" dirty="0">
              <a:latin typeface="Arial" panose="020B0604020202020204" pitchFamily="34" charset="0"/>
              <a:ea typeface="ＭＳ Ｐゴシック" panose="020B0600070205080204" pitchFamily="50" charset="-128"/>
              <a:cs typeface="Arial" panose="020B0604020202020204" pitchFamily="34" charset="0"/>
            </a:endParaRPr>
          </a:p>
        </p:txBody>
      </p:sp>
      <p:sp>
        <p:nvSpPr>
          <p:cNvPr id="36" name="テキスト ボックス 10">
            <a:extLst>
              <a:ext uri="{FF2B5EF4-FFF2-40B4-BE49-F238E27FC236}">
                <a16:creationId xmlns:a16="http://schemas.microsoft.com/office/drawing/2014/main" id="{57DF409B-13C8-7E7E-B687-90D0DF829C66}"/>
              </a:ext>
            </a:extLst>
          </p:cNvPr>
          <p:cNvSpPr txBox="1"/>
          <p:nvPr/>
        </p:nvSpPr>
        <p:spPr>
          <a:xfrm>
            <a:off x="882383" y="3394121"/>
            <a:ext cx="833883" cy="461665"/>
          </a:xfrm>
          <a:prstGeom prst="rect">
            <a:avLst/>
          </a:prstGeom>
          <a:noFill/>
        </p:spPr>
        <p:txBody>
          <a:bodyPr wrap="none" rtlCol="0">
            <a:spAutoFit/>
          </a:bodyPr>
          <a:lstStyle/>
          <a:p>
            <a:r>
              <a:rPr lang="en-US" altLang="ja-JP" sz="2400" dirty="0">
                <a:latin typeface="Arial" panose="020B0604020202020204" pitchFamily="34" charset="0"/>
                <a:ea typeface="ＭＳ Ｐゴシック" panose="020B0600070205080204" pitchFamily="50" charset="-128"/>
                <a:cs typeface="Arial" panose="020B0604020202020204" pitchFamily="34" charset="0"/>
              </a:rPr>
              <a:t>ITN</a:t>
            </a:r>
            <a:r>
              <a:rPr lang="ja-JP" altLang="en-US" sz="2400" dirty="0">
                <a:latin typeface="Arial" panose="020B0604020202020204" pitchFamily="34" charset="0"/>
                <a:ea typeface="ＭＳ Ｐゴシック" panose="020B0600070205080204" pitchFamily="50" charset="-128"/>
                <a:cs typeface="Arial" panose="020B0604020202020204" pitchFamily="34" charset="0"/>
              </a:rPr>
              <a:t>：</a:t>
            </a:r>
          </a:p>
        </p:txBody>
      </p:sp>
      <p:sp>
        <p:nvSpPr>
          <p:cNvPr id="38" name="テキスト ボックス 12">
            <a:extLst>
              <a:ext uri="{FF2B5EF4-FFF2-40B4-BE49-F238E27FC236}">
                <a16:creationId xmlns:a16="http://schemas.microsoft.com/office/drawing/2014/main" id="{C506E43B-46DD-6335-829B-D472BC6FF3C8}"/>
              </a:ext>
            </a:extLst>
          </p:cNvPr>
          <p:cNvSpPr txBox="1"/>
          <p:nvPr/>
        </p:nvSpPr>
        <p:spPr>
          <a:xfrm>
            <a:off x="593457" y="4321700"/>
            <a:ext cx="1741305" cy="1962076"/>
          </a:xfrm>
          <a:prstGeom prst="rect">
            <a:avLst/>
          </a:prstGeom>
          <a:noFill/>
        </p:spPr>
        <p:txBody>
          <a:bodyPr wrap="square" rtlCol="0">
            <a:spAutoFit/>
          </a:bodyPr>
          <a:lstStyle/>
          <a:p>
            <a:pPr marL="285750" indent="-285750">
              <a:buFont typeface="Arial" panose="020B0604020202020204" pitchFamily="34" charset="0"/>
              <a:buChar char="•"/>
            </a:pPr>
            <a:r>
              <a:rPr lang="en-US" altLang="ja-JP" sz="1350" dirty="0">
                <a:latin typeface="Arial" panose="020B0604020202020204" pitchFamily="34" charset="0"/>
                <a:ea typeface="ＭＳ Ｐゴシック" panose="020B0600070205080204" pitchFamily="50" charset="-128"/>
                <a:cs typeface="Arial" panose="020B0604020202020204" pitchFamily="34" charset="0"/>
              </a:rPr>
              <a:t>WPP's overseas share </a:t>
            </a:r>
          </a:p>
          <a:p>
            <a:pPr marL="285750" indent="-285750">
              <a:buFont typeface="Arial" panose="020B0604020202020204" pitchFamily="34" charset="0"/>
              <a:buChar char="•"/>
            </a:pPr>
            <a:r>
              <a:rPr lang="en-US" altLang="ja-JP" sz="1350" dirty="0">
                <a:latin typeface="Arial" panose="020B0604020202020204" pitchFamily="34" charset="0"/>
                <a:ea typeface="ＭＳ Ｐゴシック" panose="020B0600070205080204" pitchFamily="50" charset="-128"/>
                <a:cs typeface="Arial" panose="020B0604020202020204" pitchFamily="34" charset="0"/>
              </a:rPr>
              <a:t>KEK's involvement will be necessary for any WPP</a:t>
            </a:r>
          </a:p>
          <a:p>
            <a:pPr marL="285750" indent="-285750">
              <a:buFont typeface="Arial" panose="020B0604020202020204" pitchFamily="34" charset="0"/>
              <a:buChar char="•"/>
            </a:pPr>
            <a:r>
              <a:rPr lang="en-US" altLang="ja-JP" sz="1350" dirty="0">
                <a:latin typeface="Arial" panose="020B0604020202020204" pitchFamily="34" charset="0"/>
                <a:ea typeface="ＭＳ Ｐゴシック" panose="020B0600070205080204" pitchFamily="50" charset="-128"/>
                <a:cs typeface="Arial" panose="020B0604020202020204" pitchFamily="34" charset="0"/>
              </a:rPr>
              <a:t>But some WPPs have a higher overseas share</a:t>
            </a:r>
            <a:endParaRPr lang="ja-JP" altLang="en-US" sz="1350" dirty="0">
              <a:latin typeface="Arial" panose="020B0604020202020204" pitchFamily="34" charset="0"/>
              <a:ea typeface="ＭＳ Ｐゴシック" panose="020B0600070205080204" pitchFamily="50" charset="-128"/>
              <a:cs typeface="Arial" panose="020B0604020202020204" pitchFamily="34" charset="0"/>
            </a:endParaRPr>
          </a:p>
        </p:txBody>
      </p:sp>
      <p:sp>
        <p:nvSpPr>
          <p:cNvPr id="39" name="テキスト ボックス 13">
            <a:extLst>
              <a:ext uri="{FF2B5EF4-FFF2-40B4-BE49-F238E27FC236}">
                <a16:creationId xmlns:a16="http://schemas.microsoft.com/office/drawing/2014/main" id="{35DF0BC7-AE39-9BBE-940F-3DA8662F4B4C}"/>
              </a:ext>
            </a:extLst>
          </p:cNvPr>
          <p:cNvSpPr txBox="1"/>
          <p:nvPr/>
        </p:nvSpPr>
        <p:spPr>
          <a:xfrm>
            <a:off x="3479251" y="3877319"/>
            <a:ext cx="1864361" cy="923330"/>
          </a:xfrm>
          <a:prstGeom prst="rect">
            <a:avLst/>
          </a:prstGeom>
          <a:noFill/>
        </p:spPr>
        <p:txBody>
          <a:bodyPr wrap="square" rtlCol="0">
            <a:spAutoFit/>
          </a:bodyPr>
          <a:lstStyle/>
          <a:p>
            <a:r>
              <a:rPr lang="en-US" altLang="ja-JP" sz="1350" dirty="0">
                <a:latin typeface="Arial" panose="020B0604020202020204" pitchFamily="34" charset="0"/>
                <a:ea typeface="ＭＳ Ｐゴシック" panose="020B0600070205080204" pitchFamily="50" charset="-128"/>
                <a:cs typeface="Arial" panose="020B0604020202020204" pitchFamily="34" charset="0"/>
              </a:rPr>
              <a:t>Development of infrastructure related to SRF, centered on the COI building</a:t>
            </a:r>
            <a:endParaRPr lang="ja-JP" altLang="en-US" sz="1350" dirty="0">
              <a:latin typeface="Arial" panose="020B0604020202020204" pitchFamily="34" charset="0"/>
              <a:ea typeface="ＭＳ Ｐゴシック" panose="020B0600070205080204" pitchFamily="50" charset="-128"/>
              <a:cs typeface="Arial" panose="020B0604020202020204" pitchFamily="34" charset="0"/>
            </a:endParaRPr>
          </a:p>
        </p:txBody>
      </p:sp>
      <p:sp>
        <p:nvSpPr>
          <p:cNvPr id="52" name="テキスト ボックス 51">
            <a:extLst>
              <a:ext uri="{FF2B5EF4-FFF2-40B4-BE49-F238E27FC236}">
                <a16:creationId xmlns:a16="http://schemas.microsoft.com/office/drawing/2014/main" id="{E9E4D381-DC90-56F5-2E34-867C2ADB6E30}"/>
              </a:ext>
            </a:extLst>
          </p:cNvPr>
          <p:cNvSpPr txBox="1"/>
          <p:nvPr/>
        </p:nvSpPr>
        <p:spPr>
          <a:xfrm>
            <a:off x="6556434" y="2234982"/>
            <a:ext cx="5118436" cy="1200329"/>
          </a:xfrm>
          <a:prstGeom prst="rect">
            <a:avLst/>
          </a:prstGeom>
          <a:noFill/>
          <a:ln>
            <a:solidFill>
              <a:schemeClr val="tx1"/>
            </a:solidFill>
          </a:ln>
        </p:spPr>
        <p:txBody>
          <a:bodyPr wrap="square">
            <a:spAutoFit/>
          </a:bodyPr>
          <a:lstStyle/>
          <a:p>
            <a:r>
              <a:rPr lang="en-US" altLang="ja-JP" dirty="0">
                <a:latin typeface="Arial" panose="020B0604020202020204" pitchFamily="34" charset="0"/>
                <a:cs typeface="Arial" panose="020B0604020202020204" pitchFamily="34" charset="0"/>
              </a:rPr>
              <a:t>MEXT-ATD activities are broadly classified into</a:t>
            </a:r>
          </a:p>
          <a:p>
            <a:r>
              <a:rPr lang="en-US" altLang="ja-JP" b="1" dirty="0">
                <a:solidFill>
                  <a:srgbClr val="FF0000"/>
                </a:solidFill>
                <a:latin typeface="Arial" panose="020B0604020202020204" pitchFamily="34" charset="0"/>
                <a:cs typeface="Arial" panose="020B0604020202020204" pitchFamily="34" charset="0"/>
              </a:rPr>
              <a:t>(1) Superconducting radio-frequency (SRF) </a:t>
            </a:r>
          </a:p>
          <a:p>
            <a:r>
              <a:rPr lang="en-US" altLang="ja-JP" b="1" dirty="0">
                <a:solidFill>
                  <a:srgbClr val="FF0000"/>
                </a:solidFill>
                <a:latin typeface="Arial" panose="020B0604020202020204" pitchFamily="34" charset="0"/>
                <a:cs typeface="Arial" panose="020B0604020202020204" pitchFamily="34" charset="0"/>
              </a:rPr>
              <a:t>(2) Positron</a:t>
            </a:r>
          </a:p>
          <a:p>
            <a:r>
              <a:rPr lang="en-US" altLang="ja-JP" b="1" dirty="0">
                <a:solidFill>
                  <a:srgbClr val="FF0000"/>
                </a:solidFill>
                <a:latin typeface="Arial" panose="020B0604020202020204" pitchFamily="34" charset="0"/>
                <a:cs typeface="Arial" panose="020B0604020202020204" pitchFamily="34" charset="0"/>
              </a:rPr>
              <a:t>(3) nanobeam </a:t>
            </a:r>
            <a:endParaRPr lang="ja-JP" altLang="en-US" b="1" dirty="0">
              <a:solidFill>
                <a:srgbClr val="FF0000"/>
              </a:solidFill>
              <a:latin typeface="Arial" panose="020B0604020202020204" pitchFamily="34" charset="0"/>
              <a:cs typeface="Arial" panose="020B0604020202020204" pitchFamily="34" charset="0"/>
            </a:endParaRPr>
          </a:p>
        </p:txBody>
      </p:sp>
      <p:sp>
        <p:nvSpPr>
          <p:cNvPr id="56" name="矢印: 下 55">
            <a:extLst>
              <a:ext uri="{FF2B5EF4-FFF2-40B4-BE49-F238E27FC236}">
                <a16:creationId xmlns:a16="http://schemas.microsoft.com/office/drawing/2014/main" id="{DCB948F0-80BB-A3EE-5AFE-44D003A54E8E}"/>
              </a:ext>
            </a:extLst>
          </p:cNvPr>
          <p:cNvSpPr/>
          <p:nvPr/>
        </p:nvSpPr>
        <p:spPr>
          <a:xfrm>
            <a:off x="8602586" y="3546063"/>
            <a:ext cx="546265" cy="35912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5" name="図 4">
            <a:extLst>
              <a:ext uri="{FF2B5EF4-FFF2-40B4-BE49-F238E27FC236}">
                <a16:creationId xmlns:a16="http://schemas.microsoft.com/office/drawing/2014/main" id="{8AC6397A-B022-1115-5604-725745CFC05E}"/>
              </a:ext>
            </a:extLst>
          </p:cNvPr>
          <p:cNvPicPr>
            <a:picLocks noChangeAspect="1"/>
          </p:cNvPicPr>
          <p:nvPr/>
        </p:nvPicPr>
        <p:blipFill>
          <a:blip r:embed="rId3"/>
          <a:stretch>
            <a:fillRect/>
          </a:stretch>
        </p:blipFill>
        <p:spPr>
          <a:xfrm>
            <a:off x="175256" y="732687"/>
            <a:ext cx="5268060" cy="1638529"/>
          </a:xfrm>
          <a:prstGeom prst="rect">
            <a:avLst/>
          </a:prstGeom>
        </p:spPr>
      </p:pic>
      <p:sp>
        <p:nvSpPr>
          <p:cNvPr id="6" name="テキスト ボックス 5">
            <a:extLst>
              <a:ext uri="{FF2B5EF4-FFF2-40B4-BE49-F238E27FC236}">
                <a16:creationId xmlns:a16="http://schemas.microsoft.com/office/drawing/2014/main" id="{5F8D721F-2181-5037-0E67-DC3A25857744}"/>
              </a:ext>
            </a:extLst>
          </p:cNvPr>
          <p:cNvSpPr txBox="1"/>
          <p:nvPr/>
        </p:nvSpPr>
        <p:spPr>
          <a:xfrm>
            <a:off x="197458" y="363355"/>
            <a:ext cx="5250155" cy="369332"/>
          </a:xfrm>
          <a:prstGeom prst="rect">
            <a:avLst/>
          </a:prstGeom>
          <a:noFill/>
        </p:spPr>
        <p:txBody>
          <a:bodyPr wrap="none" rtlCol="0">
            <a:spAutoFit/>
          </a:bodyPr>
          <a:lstStyle/>
          <a:p>
            <a:r>
              <a:rPr kumimoji="1" lang="en-US" altLang="ja-JP" dirty="0">
                <a:latin typeface="Arial" panose="020B0604020202020204" pitchFamily="34" charset="0"/>
                <a:cs typeface="Arial" panose="020B0604020202020204" pitchFamily="34" charset="0"/>
              </a:rPr>
              <a:t>ITN is the global collaboration program from 2023</a:t>
            </a:r>
            <a:endParaRPr kumimoji="1" lang="ja-JP" altLang="en-US" dirty="0">
              <a:latin typeface="Arial" panose="020B0604020202020204" pitchFamily="34" charset="0"/>
              <a:cs typeface="Arial" panose="020B0604020202020204" pitchFamily="34" charset="0"/>
            </a:endParaRPr>
          </a:p>
        </p:txBody>
      </p:sp>
      <p:sp>
        <p:nvSpPr>
          <p:cNvPr id="10" name="テキスト ボックス 9">
            <a:extLst>
              <a:ext uri="{FF2B5EF4-FFF2-40B4-BE49-F238E27FC236}">
                <a16:creationId xmlns:a16="http://schemas.microsoft.com/office/drawing/2014/main" id="{2FB74129-11F2-D281-72A8-47C50B515C15}"/>
              </a:ext>
            </a:extLst>
          </p:cNvPr>
          <p:cNvSpPr txBox="1"/>
          <p:nvPr/>
        </p:nvSpPr>
        <p:spPr>
          <a:xfrm>
            <a:off x="8706611" y="2944937"/>
            <a:ext cx="2795446" cy="369332"/>
          </a:xfrm>
          <a:prstGeom prst="rect">
            <a:avLst/>
          </a:prstGeom>
          <a:noFill/>
        </p:spPr>
        <p:txBody>
          <a:bodyPr wrap="square">
            <a:spAutoFit/>
          </a:bodyPr>
          <a:lstStyle/>
          <a:p>
            <a:r>
              <a:rPr lang="en-US" altLang="ja-JP" dirty="0">
                <a:latin typeface="Arial" panose="020B0604020202020204" pitchFamily="34" charset="0"/>
                <a:cs typeface="Arial" panose="020B0604020202020204" pitchFamily="34" charset="0"/>
              </a:rPr>
              <a:t>(7 Oku-yen(~5M$)/year)</a:t>
            </a:r>
            <a:endParaRPr lang="ja-JP" altLang="en-US" dirty="0"/>
          </a:p>
        </p:txBody>
      </p:sp>
      <p:sp>
        <p:nvSpPr>
          <p:cNvPr id="11" name="テキスト ボックス 10">
            <a:extLst>
              <a:ext uri="{FF2B5EF4-FFF2-40B4-BE49-F238E27FC236}">
                <a16:creationId xmlns:a16="http://schemas.microsoft.com/office/drawing/2014/main" id="{FE59D082-32E0-C2DD-1818-D3666197459C}"/>
              </a:ext>
            </a:extLst>
          </p:cNvPr>
          <p:cNvSpPr txBox="1"/>
          <p:nvPr/>
        </p:nvSpPr>
        <p:spPr>
          <a:xfrm>
            <a:off x="95666" y="2347315"/>
            <a:ext cx="5589418" cy="923330"/>
          </a:xfrm>
          <a:prstGeom prst="rect">
            <a:avLst/>
          </a:prstGeom>
          <a:noFill/>
        </p:spPr>
        <p:txBody>
          <a:bodyPr wrap="square" rtlCol="0">
            <a:spAutoFit/>
          </a:bodyPr>
          <a:lstStyle/>
          <a:p>
            <a:r>
              <a:rPr kumimoji="1" lang="en-US" altLang="ja-JP" dirty="0">
                <a:latin typeface="Arial" panose="020B0604020202020204" pitchFamily="34" charset="0"/>
                <a:cs typeface="Arial" panose="020B0604020202020204" pitchFamily="34" charset="0"/>
              </a:rPr>
              <a:t>Shared development under these </a:t>
            </a:r>
            <a:r>
              <a:rPr kumimoji="1" lang="en-US" altLang="ja-JP" dirty="0" err="1">
                <a:latin typeface="Arial" panose="020B0604020202020204" pitchFamily="34" charset="0"/>
                <a:cs typeface="Arial" panose="020B0604020202020204" pitchFamily="34" charset="0"/>
              </a:rPr>
              <a:t>contries</a:t>
            </a:r>
            <a:r>
              <a:rPr kumimoji="1" lang="en-US" altLang="ja-JP" dirty="0">
                <a:latin typeface="Arial" panose="020B0604020202020204" pitchFamily="34" charset="0"/>
                <a:cs typeface="Arial" panose="020B0604020202020204" pitchFamily="34" charset="0"/>
              </a:rPr>
              <a:t> to study critical accelerator technologies called as Work Package Program (WPP) for ITN.</a:t>
            </a:r>
            <a:endParaRPr kumimoji="1" lang="ja-JP"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4515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6863751E-2850-4CBA-6268-4F21586E1A17}"/>
              </a:ext>
            </a:extLst>
          </p:cNvPr>
          <p:cNvSpPr txBox="1"/>
          <p:nvPr/>
        </p:nvSpPr>
        <p:spPr>
          <a:xfrm>
            <a:off x="3544998" y="1204882"/>
            <a:ext cx="2557271" cy="1823576"/>
          </a:xfrm>
          <a:prstGeom prst="rect">
            <a:avLst/>
          </a:prstGeom>
          <a:solidFill>
            <a:schemeClr val="accent5">
              <a:lumMod val="20000"/>
              <a:lumOff val="80000"/>
            </a:schemeClr>
          </a:solidFill>
          <a:ln w="12700">
            <a:solidFill>
              <a:schemeClr val="tx1"/>
            </a:solidFill>
          </a:ln>
        </p:spPr>
        <p:txBody>
          <a:bodyPr wrap="square" rtlCol="0">
            <a:spAutoFit/>
          </a:bodyPr>
          <a:lstStyle/>
          <a:p>
            <a:pPr algn="ctr">
              <a:lnSpc>
                <a:spcPts val="1500"/>
              </a:lnSpc>
            </a:pPr>
            <a:r>
              <a:rPr kumimoji="1" lang="en-US" altLang="ja-JP" sz="1400" dirty="0">
                <a:latin typeface="Arial" panose="020B0604020202020204" pitchFamily="34" charset="0"/>
                <a:ea typeface="Arial Unicode MS" panose="020B0604020202020204" pitchFamily="50" charset="-128"/>
                <a:cs typeface="Arial" panose="020B0604020202020204" pitchFamily="34" charset="0"/>
              </a:rPr>
              <a:t>Design of CM and ancillaries</a:t>
            </a:r>
          </a:p>
          <a:p>
            <a:pPr algn="ctr">
              <a:lnSpc>
                <a:spcPts val="1500"/>
              </a:lnSpc>
            </a:pPr>
            <a:r>
              <a:rPr kumimoji="1" lang="ja-JP" altLang="en-US" sz="1400" dirty="0">
                <a:latin typeface="Arial" panose="020B0604020202020204" pitchFamily="34" charset="0"/>
                <a:ea typeface="Arial Unicode MS" panose="020B0604020202020204" pitchFamily="50" charset="-128"/>
                <a:cs typeface="Arial" panose="020B0604020202020204" pitchFamily="34" charset="0"/>
              </a:rPr>
              <a:t>↓</a:t>
            </a:r>
            <a:endParaRPr kumimoji="1" lang="en-US" altLang="ja-JP" sz="1400" dirty="0">
              <a:latin typeface="Arial" panose="020B0604020202020204" pitchFamily="34" charset="0"/>
              <a:ea typeface="Arial Unicode MS" panose="020B0604020202020204" pitchFamily="50" charset="-128"/>
              <a:cs typeface="Arial" panose="020B0604020202020204" pitchFamily="34" charset="0"/>
            </a:endParaRPr>
          </a:p>
          <a:p>
            <a:pPr algn="ctr">
              <a:lnSpc>
                <a:spcPts val="1500"/>
              </a:lnSpc>
            </a:pPr>
            <a:r>
              <a:rPr kumimoji="1" lang="en-US" altLang="ja-JP" sz="1400" dirty="0">
                <a:latin typeface="Arial" panose="020B0604020202020204" pitchFamily="34" charset="0"/>
                <a:ea typeface="Arial Unicode MS" panose="020B0604020202020204" pitchFamily="50" charset="-128"/>
                <a:cs typeface="Arial" panose="020B0604020202020204" pitchFamily="34" charset="0"/>
              </a:rPr>
              <a:t>Production of components</a:t>
            </a:r>
          </a:p>
          <a:p>
            <a:pPr algn="ctr">
              <a:lnSpc>
                <a:spcPts val="1500"/>
              </a:lnSpc>
            </a:pPr>
            <a:r>
              <a:rPr kumimoji="1" lang="ja-JP" altLang="en-US" sz="1400" dirty="0">
                <a:latin typeface="Arial" panose="020B0604020202020204" pitchFamily="34" charset="0"/>
                <a:ea typeface="Arial Unicode MS" panose="020B0604020202020204" pitchFamily="50" charset="-128"/>
                <a:cs typeface="Arial" panose="020B0604020202020204" pitchFamily="34" charset="0"/>
              </a:rPr>
              <a:t>↓</a:t>
            </a:r>
            <a:endParaRPr kumimoji="1" lang="en-US" altLang="ja-JP" sz="1400" dirty="0">
              <a:latin typeface="Arial" panose="020B0604020202020204" pitchFamily="34" charset="0"/>
              <a:ea typeface="Arial Unicode MS" panose="020B0604020202020204" pitchFamily="50" charset="-128"/>
              <a:cs typeface="Arial" panose="020B0604020202020204" pitchFamily="34" charset="0"/>
            </a:endParaRPr>
          </a:p>
          <a:p>
            <a:pPr algn="ctr">
              <a:lnSpc>
                <a:spcPts val="1500"/>
              </a:lnSpc>
            </a:pPr>
            <a:r>
              <a:rPr kumimoji="1" lang="en-US" altLang="ja-JP" sz="1400" dirty="0">
                <a:latin typeface="Arial" panose="020B0604020202020204" pitchFamily="34" charset="0"/>
                <a:ea typeface="Arial Unicode MS" panose="020B0604020202020204" pitchFamily="50" charset="-128"/>
                <a:cs typeface="Arial" panose="020B0604020202020204" pitchFamily="34" charset="0"/>
              </a:rPr>
              <a:t>Cavity</a:t>
            </a:r>
            <a:r>
              <a:rPr kumimoji="1" lang="ja-JP" altLang="en-US" sz="1400" dirty="0">
                <a:latin typeface="Arial" panose="020B0604020202020204" pitchFamily="34" charset="0"/>
                <a:ea typeface="Arial Unicode MS" panose="020B0604020202020204" pitchFamily="50" charset="-128"/>
                <a:cs typeface="Arial" panose="020B0604020202020204" pitchFamily="34" charset="0"/>
              </a:rPr>
              <a:t> </a:t>
            </a:r>
            <a:r>
              <a:rPr kumimoji="1" lang="en-US" altLang="ja-JP" sz="1400" dirty="0">
                <a:latin typeface="Arial" panose="020B0604020202020204" pitchFamily="34" charset="0"/>
                <a:ea typeface="Arial Unicode MS" panose="020B0604020202020204" pitchFamily="50" charset="-128"/>
                <a:cs typeface="Arial" panose="020B0604020202020204" pitchFamily="34" charset="0"/>
              </a:rPr>
              <a:t>string assembly</a:t>
            </a:r>
          </a:p>
          <a:p>
            <a:pPr algn="ctr">
              <a:lnSpc>
                <a:spcPts val="1500"/>
              </a:lnSpc>
            </a:pPr>
            <a:r>
              <a:rPr kumimoji="1" lang="ja-JP" altLang="en-US" sz="1400" dirty="0">
                <a:latin typeface="Arial" panose="020B0604020202020204" pitchFamily="34" charset="0"/>
                <a:ea typeface="Arial Unicode MS" panose="020B0604020202020204" pitchFamily="50" charset="-128"/>
                <a:cs typeface="Arial" panose="020B0604020202020204" pitchFamily="34" charset="0"/>
              </a:rPr>
              <a:t>↓</a:t>
            </a:r>
            <a:endParaRPr kumimoji="1" lang="en-US" altLang="ja-JP" sz="1400" dirty="0">
              <a:latin typeface="Arial" panose="020B0604020202020204" pitchFamily="34" charset="0"/>
              <a:ea typeface="Arial Unicode MS" panose="020B0604020202020204" pitchFamily="50" charset="-128"/>
              <a:cs typeface="Arial" panose="020B0604020202020204" pitchFamily="34" charset="0"/>
            </a:endParaRPr>
          </a:p>
          <a:p>
            <a:pPr algn="ctr">
              <a:lnSpc>
                <a:spcPts val="1500"/>
              </a:lnSpc>
            </a:pPr>
            <a:r>
              <a:rPr kumimoji="1" lang="en-US" altLang="ja-JP" sz="1400" dirty="0">
                <a:latin typeface="Arial" panose="020B0604020202020204" pitchFamily="34" charset="0"/>
                <a:ea typeface="Arial Unicode MS" panose="020B0604020202020204" pitchFamily="50" charset="-128"/>
                <a:cs typeface="Arial" panose="020B0604020202020204" pitchFamily="34" charset="0"/>
              </a:rPr>
              <a:t>CM assembly</a:t>
            </a:r>
          </a:p>
          <a:p>
            <a:pPr algn="ctr">
              <a:lnSpc>
                <a:spcPts val="1500"/>
              </a:lnSpc>
            </a:pPr>
            <a:r>
              <a:rPr kumimoji="1" lang="ja-JP" altLang="en-US" sz="1400" dirty="0">
                <a:latin typeface="Arial" panose="020B0604020202020204" pitchFamily="34" charset="0"/>
                <a:ea typeface="Arial Unicode MS" panose="020B0604020202020204" pitchFamily="50" charset="-128"/>
                <a:cs typeface="Arial" panose="020B0604020202020204" pitchFamily="34" charset="0"/>
              </a:rPr>
              <a:t>↓</a:t>
            </a:r>
            <a:endParaRPr kumimoji="1" lang="en-US" altLang="ja-JP" sz="1400" dirty="0">
              <a:latin typeface="Arial" panose="020B0604020202020204" pitchFamily="34" charset="0"/>
              <a:ea typeface="Arial Unicode MS" panose="020B0604020202020204" pitchFamily="50" charset="-128"/>
              <a:cs typeface="Arial" panose="020B0604020202020204" pitchFamily="34" charset="0"/>
            </a:endParaRPr>
          </a:p>
          <a:p>
            <a:pPr algn="ctr">
              <a:lnSpc>
                <a:spcPts val="1500"/>
              </a:lnSpc>
            </a:pPr>
            <a:r>
              <a:rPr kumimoji="1" lang="en-US" altLang="ja-JP" sz="1400" dirty="0">
                <a:latin typeface="Arial" panose="020B0604020202020204" pitchFamily="34" charset="0"/>
                <a:ea typeface="Arial Unicode MS" panose="020B0604020202020204" pitchFamily="50" charset="-128"/>
                <a:cs typeface="Arial" panose="020B0604020202020204" pitchFamily="34" charset="0"/>
              </a:rPr>
              <a:t>CM test</a:t>
            </a:r>
          </a:p>
        </p:txBody>
      </p:sp>
      <p:sp>
        <p:nvSpPr>
          <p:cNvPr id="11" name="タイトル 12">
            <a:extLst>
              <a:ext uri="{FF2B5EF4-FFF2-40B4-BE49-F238E27FC236}">
                <a16:creationId xmlns:a16="http://schemas.microsoft.com/office/drawing/2014/main" id="{BC64A42A-18E1-D528-715A-B9BE65E2C99E}"/>
              </a:ext>
            </a:extLst>
          </p:cNvPr>
          <p:cNvSpPr txBox="1">
            <a:spLocks/>
          </p:cNvSpPr>
          <p:nvPr/>
        </p:nvSpPr>
        <p:spPr>
          <a:xfrm>
            <a:off x="1" y="5179"/>
            <a:ext cx="12191999" cy="488086"/>
          </a:xfrm>
          <a:prstGeom prst="rect">
            <a:avLst/>
          </a:prstGeom>
          <a:solidFill>
            <a:schemeClr val="bg1"/>
          </a:solidFill>
          <a:ln w="12700">
            <a:noFill/>
          </a:ln>
        </p:spPr>
        <p:txBody>
          <a:bodyPr vert="horz" lIns="68580" tIns="34290" rIns="68580" bIns="34290" rtlCol="0" anchor="ctr">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marL="0" marR="0" lvl="0" indent="0" defTabSz="914400" rtl="0" eaLnBrk="1" fontAlgn="auto" latinLnBrk="0" hangingPunct="1">
              <a:lnSpc>
                <a:spcPct val="100000"/>
              </a:lnSpc>
              <a:spcBef>
                <a:spcPts val="0"/>
              </a:spcBef>
              <a:spcAft>
                <a:spcPts val="0"/>
              </a:spcAft>
              <a:buClrTx/>
              <a:buSzTx/>
              <a:buFontTx/>
              <a:buNone/>
              <a:tabLst/>
              <a:defRPr/>
            </a:pPr>
            <a:r>
              <a:rPr lang="en-US" altLang="ja-JP" sz="3200" b="1" dirty="0">
                <a:latin typeface="Arial" panose="020B0604020202020204" pitchFamily="34" charset="0"/>
                <a:ea typeface="Arial Unicode MS" panose="020B0604020202020204" pitchFamily="50" charset="-128"/>
                <a:cs typeface="Arial" panose="020B0604020202020204" pitchFamily="34" charset="0"/>
              </a:rPr>
              <a:t>(a) Latest </a:t>
            </a:r>
            <a:r>
              <a:rPr kumimoji="1" lang="en-US" altLang="ja-JP" sz="3200" b="1" i="0" u="none" strike="noStrike" kern="1200" cap="none" spc="0" normalizeH="0" baseline="0" noProof="0" dirty="0">
                <a:ln>
                  <a:noFill/>
                </a:ln>
                <a:effectLst/>
                <a:uLnTx/>
                <a:uFillTx/>
                <a:latin typeface="Arial" panose="020B0604020202020204" pitchFamily="34" charset="0"/>
                <a:ea typeface="Arial Unicode MS" panose="020B0604020202020204" pitchFamily="50" charset="-128"/>
                <a:cs typeface="Arial" panose="020B0604020202020204" pitchFamily="34" charset="0"/>
              </a:rPr>
              <a:t>SRF development under ITN (from 2023)</a:t>
            </a:r>
          </a:p>
        </p:txBody>
      </p:sp>
      <p:sp>
        <p:nvSpPr>
          <p:cNvPr id="27" name="テキスト ボックス 26">
            <a:extLst>
              <a:ext uri="{FF2B5EF4-FFF2-40B4-BE49-F238E27FC236}">
                <a16:creationId xmlns:a16="http://schemas.microsoft.com/office/drawing/2014/main" id="{D83CB263-8673-180C-7B22-18EDD666B811}"/>
              </a:ext>
            </a:extLst>
          </p:cNvPr>
          <p:cNvSpPr txBox="1"/>
          <p:nvPr/>
        </p:nvSpPr>
        <p:spPr>
          <a:xfrm>
            <a:off x="445008" y="1227519"/>
            <a:ext cx="2806283" cy="1631216"/>
          </a:xfrm>
          <a:prstGeom prst="rect">
            <a:avLst/>
          </a:prstGeom>
          <a:solidFill>
            <a:schemeClr val="accent5">
              <a:lumMod val="20000"/>
              <a:lumOff val="80000"/>
            </a:schemeClr>
          </a:solidFill>
          <a:ln w="12700">
            <a:solidFill>
              <a:schemeClr val="tx1"/>
            </a:solidFill>
          </a:ln>
        </p:spPr>
        <p:txBody>
          <a:bodyPr wrap="square" rtlCol="0">
            <a:spAutoFit/>
          </a:bodyPr>
          <a:lstStyle/>
          <a:p>
            <a:pPr algn="ctr">
              <a:lnSpc>
                <a:spcPts val="1500"/>
              </a:lnSpc>
            </a:pPr>
            <a:r>
              <a:rPr kumimoji="1" lang="en-US" altLang="ja-JP" sz="1400" dirty="0">
                <a:latin typeface="Arial" panose="020B0604020202020204" pitchFamily="34" charset="0"/>
                <a:ea typeface="ＭＳ Ｐゴシック" panose="020B0600070205080204" pitchFamily="50" charset="-128"/>
                <a:cs typeface="Arial" panose="020B0604020202020204" pitchFamily="34" charset="0"/>
              </a:rPr>
              <a:t>Cavity</a:t>
            </a:r>
            <a:r>
              <a:rPr kumimoji="1" lang="ja-JP" altLang="en-US" sz="1400" dirty="0">
                <a:latin typeface="Arial" panose="020B0604020202020204" pitchFamily="34" charset="0"/>
                <a:ea typeface="ＭＳ Ｐゴシック" panose="020B0600070205080204" pitchFamily="50" charset="-128"/>
                <a:cs typeface="Arial" panose="020B0604020202020204" pitchFamily="34" charset="0"/>
              </a:rPr>
              <a:t> </a:t>
            </a:r>
            <a:r>
              <a:rPr kumimoji="1" lang="en-US" altLang="ja-JP" sz="1400" dirty="0">
                <a:latin typeface="Arial" panose="020B0604020202020204" pitchFamily="34" charset="0"/>
                <a:ea typeface="ＭＳ Ｐゴシック" panose="020B0600070205080204" pitchFamily="50" charset="-128"/>
                <a:cs typeface="Arial" panose="020B0604020202020204" pitchFamily="34" charset="0"/>
              </a:rPr>
              <a:t>fabrication</a:t>
            </a:r>
          </a:p>
          <a:p>
            <a:pPr algn="ctr">
              <a:lnSpc>
                <a:spcPts val="1500"/>
              </a:lnSpc>
            </a:pPr>
            <a:r>
              <a:rPr kumimoji="1" lang="ja-JP" altLang="en-US" sz="1400" dirty="0">
                <a:latin typeface="Arial" panose="020B0604020202020204" pitchFamily="34" charset="0"/>
                <a:ea typeface="ＭＳ Ｐゴシック" panose="020B0600070205080204" pitchFamily="50" charset="-128"/>
                <a:cs typeface="Arial" panose="020B0604020202020204" pitchFamily="34" charset="0"/>
              </a:rPr>
              <a:t>↓</a:t>
            </a:r>
            <a:endParaRPr kumimoji="1" lang="en-US" altLang="ja-JP" sz="1400" dirty="0">
              <a:latin typeface="Arial" panose="020B0604020202020204" pitchFamily="34" charset="0"/>
              <a:ea typeface="ＭＳ Ｐゴシック" panose="020B0600070205080204" pitchFamily="50" charset="-128"/>
              <a:cs typeface="Arial" panose="020B0604020202020204" pitchFamily="34" charset="0"/>
            </a:endParaRPr>
          </a:p>
          <a:p>
            <a:pPr algn="ctr">
              <a:lnSpc>
                <a:spcPts val="1500"/>
              </a:lnSpc>
            </a:pPr>
            <a:r>
              <a:rPr kumimoji="1" lang="en-US" altLang="ja-JP" sz="1400" dirty="0">
                <a:latin typeface="Arial" panose="020B0604020202020204" pitchFamily="34" charset="0"/>
                <a:ea typeface="ＭＳ Ｐゴシック" panose="020B0600070205080204" pitchFamily="50" charset="-128"/>
                <a:cs typeface="Arial" panose="020B0604020202020204" pitchFamily="34" charset="0"/>
              </a:rPr>
              <a:t>Surface</a:t>
            </a:r>
            <a:r>
              <a:rPr kumimoji="1" lang="ja-JP" altLang="en-US" sz="1400" dirty="0">
                <a:latin typeface="Arial" panose="020B0604020202020204" pitchFamily="34" charset="0"/>
                <a:ea typeface="ＭＳ Ｐゴシック" panose="020B0600070205080204" pitchFamily="50" charset="-128"/>
                <a:cs typeface="Arial" panose="020B0604020202020204" pitchFamily="34" charset="0"/>
              </a:rPr>
              <a:t> </a:t>
            </a:r>
            <a:r>
              <a:rPr kumimoji="1" lang="en-US" altLang="ja-JP" sz="1400" dirty="0">
                <a:latin typeface="Arial" panose="020B0604020202020204" pitchFamily="34" charset="0"/>
                <a:ea typeface="ＭＳ Ｐゴシック" panose="020B0600070205080204" pitchFamily="50" charset="-128"/>
                <a:cs typeface="Arial" panose="020B0604020202020204" pitchFamily="34" charset="0"/>
              </a:rPr>
              <a:t>treatment</a:t>
            </a:r>
          </a:p>
          <a:p>
            <a:pPr algn="ctr">
              <a:lnSpc>
                <a:spcPts val="1500"/>
              </a:lnSpc>
            </a:pPr>
            <a:r>
              <a:rPr kumimoji="1" lang="ja-JP" altLang="en-US" sz="1400" dirty="0">
                <a:latin typeface="Arial" panose="020B0604020202020204" pitchFamily="34" charset="0"/>
                <a:ea typeface="ＭＳ Ｐゴシック" panose="020B0600070205080204" pitchFamily="50" charset="-128"/>
                <a:cs typeface="Arial" panose="020B0604020202020204" pitchFamily="34" charset="0"/>
              </a:rPr>
              <a:t>↓</a:t>
            </a:r>
            <a:endParaRPr kumimoji="1" lang="en-US" altLang="ja-JP" sz="1400" dirty="0">
              <a:latin typeface="Arial" panose="020B0604020202020204" pitchFamily="34" charset="0"/>
              <a:ea typeface="ＭＳ Ｐゴシック" panose="020B0600070205080204" pitchFamily="50" charset="-128"/>
              <a:cs typeface="Arial" panose="020B0604020202020204" pitchFamily="34" charset="0"/>
            </a:endParaRPr>
          </a:p>
          <a:p>
            <a:pPr algn="ctr">
              <a:lnSpc>
                <a:spcPts val="1500"/>
              </a:lnSpc>
            </a:pPr>
            <a:r>
              <a:rPr kumimoji="1" lang="en-US" altLang="ja-JP" sz="1400" dirty="0">
                <a:latin typeface="Arial" panose="020B0604020202020204" pitchFamily="34" charset="0"/>
                <a:ea typeface="ＭＳ Ｐゴシック" panose="020B0600070205080204" pitchFamily="50" charset="-128"/>
                <a:cs typeface="Arial" panose="020B0604020202020204" pitchFamily="34" charset="0"/>
              </a:rPr>
              <a:t>Performance test </a:t>
            </a:r>
            <a:r>
              <a:rPr kumimoji="1" lang="ja-JP" altLang="en-US" sz="1400" dirty="0">
                <a:latin typeface="Arial" panose="020B0604020202020204" pitchFamily="34" charset="0"/>
                <a:ea typeface="ＭＳ Ｐゴシック" panose="020B0600070205080204" pitchFamily="50" charset="-128"/>
                <a:cs typeface="Arial" panose="020B0604020202020204" pitchFamily="34" charset="0"/>
              </a:rPr>
              <a:t>（</a:t>
            </a:r>
            <a:r>
              <a:rPr kumimoji="1" lang="en-US" altLang="ja-JP" sz="1400" dirty="0">
                <a:latin typeface="Arial" panose="020B0604020202020204" pitchFamily="34" charset="0"/>
                <a:ea typeface="ＭＳ Ｐゴシック" panose="020B0600070205080204" pitchFamily="50" charset="-128"/>
                <a:cs typeface="Arial" panose="020B0604020202020204" pitchFamily="34" charset="0"/>
              </a:rPr>
              <a:t>cavity only</a:t>
            </a:r>
            <a:r>
              <a:rPr kumimoji="1" lang="ja-JP" altLang="en-US" sz="1400" dirty="0">
                <a:latin typeface="Arial" panose="020B0604020202020204" pitchFamily="34" charset="0"/>
                <a:ea typeface="ＭＳ Ｐゴシック" panose="020B0600070205080204" pitchFamily="50" charset="-128"/>
                <a:cs typeface="Arial" panose="020B0604020202020204" pitchFamily="34" charset="0"/>
              </a:rPr>
              <a:t>）</a:t>
            </a:r>
            <a:endParaRPr kumimoji="1" lang="en-US" altLang="ja-JP" sz="1400" dirty="0">
              <a:latin typeface="Arial" panose="020B0604020202020204" pitchFamily="34" charset="0"/>
              <a:ea typeface="ＭＳ Ｐゴシック" panose="020B0600070205080204" pitchFamily="50" charset="-128"/>
              <a:cs typeface="Arial" panose="020B0604020202020204" pitchFamily="34" charset="0"/>
            </a:endParaRPr>
          </a:p>
          <a:p>
            <a:pPr algn="ctr">
              <a:lnSpc>
                <a:spcPts val="1500"/>
              </a:lnSpc>
            </a:pPr>
            <a:r>
              <a:rPr kumimoji="1" lang="en-US" altLang="ja-JP" sz="1400" dirty="0">
                <a:latin typeface="Arial" panose="020B0604020202020204" pitchFamily="34" charset="0"/>
                <a:ea typeface="ＭＳ Ｐゴシック" panose="020B0600070205080204" pitchFamily="50" charset="-128"/>
                <a:cs typeface="Arial" panose="020B0604020202020204" pitchFamily="34" charset="0"/>
              </a:rPr>
              <a:t>(called as vertical test)</a:t>
            </a:r>
          </a:p>
          <a:p>
            <a:pPr algn="ctr">
              <a:lnSpc>
                <a:spcPts val="1500"/>
              </a:lnSpc>
            </a:pPr>
            <a:r>
              <a:rPr kumimoji="1" lang="ja-JP" altLang="en-US" sz="1400" dirty="0">
                <a:latin typeface="Arial" panose="020B0604020202020204" pitchFamily="34" charset="0"/>
                <a:ea typeface="ＭＳ Ｐゴシック" panose="020B0600070205080204" pitchFamily="50" charset="-128"/>
                <a:cs typeface="Arial" panose="020B0604020202020204" pitchFamily="34" charset="0"/>
              </a:rPr>
              <a:t>↓</a:t>
            </a:r>
            <a:endParaRPr kumimoji="1" lang="en-US" altLang="ja-JP" sz="1400" dirty="0">
              <a:latin typeface="Arial" panose="020B0604020202020204" pitchFamily="34" charset="0"/>
              <a:ea typeface="ＭＳ Ｐゴシック" panose="020B0600070205080204" pitchFamily="50" charset="-128"/>
              <a:cs typeface="Arial" panose="020B0604020202020204" pitchFamily="34" charset="0"/>
            </a:endParaRPr>
          </a:p>
          <a:p>
            <a:pPr algn="ctr">
              <a:lnSpc>
                <a:spcPts val="1500"/>
              </a:lnSpc>
            </a:pPr>
            <a:r>
              <a:rPr kumimoji="1" lang="en-US" altLang="ja-JP" sz="1400" dirty="0">
                <a:solidFill>
                  <a:srgbClr val="0000FF"/>
                </a:solidFill>
                <a:latin typeface="Arial" panose="020B0604020202020204" pitchFamily="34" charset="0"/>
                <a:ea typeface="ＭＳ Ｐゴシック" panose="020B0600070205080204" pitchFamily="50" charset="-128"/>
                <a:cs typeface="Arial" panose="020B0604020202020204" pitchFamily="34" charset="0"/>
              </a:rPr>
              <a:t>(WPP-2: to cryomodule)</a:t>
            </a:r>
            <a:endParaRPr kumimoji="1" lang="ja-JP" altLang="en-US" sz="1400" dirty="0">
              <a:solidFill>
                <a:srgbClr val="0000FF"/>
              </a:solidFill>
              <a:latin typeface="Arial" panose="020B0604020202020204" pitchFamily="34" charset="0"/>
              <a:ea typeface="ＭＳ Ｐゴシック" panose="020B0600070205080204" pitchFamily="50" charset="-128"/>
              <a:cs typeface="Arial" panose="020B0604020202020204" pitchFamily="34" charset="0"/>
            </a:endParaRPr>
          </a:p>
        </p:txBody>
      </p:sp>
      <p:sp>
        <p:nvSpPr>
          <p:cNvPr id="28" name="テキスト ボックス 27">
            <a:extLst>
              <a:ext uri="{FF2B5EF4-FFF2-40B4-BE49-F238E27FC236}">
                <a16:creationId xmlns:a16="http://schemas.microsoft.com/office/drawing/2014/main" id="{129052E1-AEF6-6732-BBA8-49D76567FEF5}"/>
              </a:ext>
            </a:extLst>
          </p:cNvPr>
          <p:cNvSpPr txBox="1"/>
          <p:nvPr/>
        </p:nvSpPr>
        <p:spPr>
          <a:xfrm>
            <a:off x="557378" y="812785"/>
            <a:ext cx="2682145" cy="307777"/>
          </a:xfrm>
          <a:prstGeom prst="rect">
            <a:avLst/>
          </a:prstGeom>
          <a:noFill/>
          <a:ln w="12700">
            <a:solidFill>
              <a:schemeClr val="tx1"/>
            </a:solidFill>
          </a:ln>
        </p:spPr>
        <p:txBody>
          <a:bodyPr wrap="none" rtlCol="0" anchor="ctr">
            <a:spAutoFit/>
          </a:bodyPr>
          <a:lstStyle/>
          <a:p>
            <a:pPr algn="ctr"/>
            <a:r>
              <a:rPr kumimoji="1" lang="en-US" altLang="ja-JP" sz="1400" b="1" dirty="0">
                <a:latin typeface="ＭＳ Ｐゴシック" panose="020B0600070205080204" pitchFamily="50" charset="-128"/>
                <a:ea typeface="ＭＳ Ｐゴシック" panose="020B0600070205080204" pitchFamily="50" charset="-128"/>
              </a:rPr>
              <a:t>WPP-1: cavity</a:t>
            </a:r>
            <a:r>
              <a:rPr kumimoji="1" lang="ja-JP" altLang="en-US" sz="1400" b="1" dirty="0">
                <a:latin typeface="ＭＳ Ｐゴシック" panose="020B0600070205080204" pitchFamily="50" charset="-128"/>
                <a:ea typeface="ＭＳ Ｐゴシック" panose="020B0600070205080204" pitchFamily="50" charset="-128"/>
              </a:rPr>
              <a:t> </a:t>
            </a:r>
            <a:r>
              <a:rPr kumimoji="1" lang="en-US" altLang="ja-JP" sz="1400" b="1" dirty="0">
                <a:latin typeface="ＭＳ Ｐゴシック" panose="020B0600070205080204" pitchFamily="50" charset="-128"/>
                <a:ea typeface="ＭＳ Ｐゴシック" panose="020B0600070205080204" pitchFamily="50" charset="-128"/>
              </a:rPr>
              <a:t>surface treatment</a:t>
            </a:r>
            <a:endParaRPr kumimoji="1" lang="ja-JP" altLang="en-US" sz="1400" b="1" dirty="0">
              <a:latin typeface="ＭＳ Ｐゴシック" panose="020B0600070205080204" pitchFamily="50" charset="-128"/>
              <a:ea typeface="ＭＳ Ｐゴシック" panose="020B0600070205080204" pitchFamily="50" charset="-128"/>
            </a:endParaRPr>
          </a:p>
        </p:txBody>
      </p:sp>
      <p:pic>
        <p:nvPicPr>
          <p:cNvPr id="29" name="Content Placeholder 5" descr="A close-up of a machine&#10;&#10;Description automatically generated with low confidence">
            <a:extLst>
              <a:ext uri="{FF2B5EF4-FFF2-40B4-BE49-F238E27FC236}">
                <a16:creationId xmlns:a16="http://schemas.microsoft.com/office/drawing/2014/main" id="{5513CE0C-A3A7-6D49-4984-784746ACA36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94077" y="3114365"/>
            <a:ext cx="1682926" cy="1313207"/>
          </a:xfrm>
          <a:prstGeom prst="rect">
            <a:avLst/>
          </a:prstGeom>
          <a:ln w="12700">
            <a:solidFill>
              <a:srgbClr val="9933FF"/>
            </a:solidFill>
          </a:ln>
        </p:spPr>
      </p:pic>
      <p:pic>
        <p:nvPicPr>
          <p:cNvPr id="30" name="Content Placeholder 7" descr="A picture containing logo&#10;&#10;Description automatically generated">
            <a:extLst>
              <a:ext uri="{FF2B5EF4-FFF2-40B4-BE49-F238E27FC236}">
                <a16:creationId xmlns:a16="http://schemas.microsoft.com/office/drawing/2014/main" id="{2F67360F-4526-5648-FCB9-78A717EB6C6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4355" y="3990388"/>
            <a:ext cx="2154058" cy="809646"/>
          </a:xfrm>
          <a:prstGeom prst="rect">
            <a:avLst/>
          </a:prstGeom>
          <a:ln w="12700">
            <a:solidFill>
              <a:srgbClr val="9933FF"/>
            </a:solidFill>
          </a:ln>
        </p:spPr>
      </p:pic>
      <p:pic>
        <p:nvPicPr>
          <p:cNvPr id="31" name="Picture 12" descr="A picture containing LEGO, toy&#10;&#10;Description automatically generated">
            <a:extLst>
              <a:ext uri="{FF2B5EF4-FFF2-40B4-BE49-F238E27FC236}">
                <a16:creationId xmlns:a16="http://schemas.microsoft.com/office/drawing/2014/main" id="{2051EFBA-B110-8884-4173-27603D02AA3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58165" y="4727174"/>
            <a:ext cx="1875095" cy="1218997"/>
          </a:xfrm>
          <a:prstGeom prst="rect">
            <a:avLst/>
          </a:prstGeom>
          <a:ln w="12700">
            <a:solidFill>
              <a:srgbClr val="9933FF"/>
            </a:solidFill>
          </a:ln>
        </p:spPr>
      </p:pic>
      <p:sp>
        <p:nvSpPr>
          <p:cNvPr id="32" name="テキスト ボックス 31">
            <a:extLst>
              <a:ext uri="{FF2B5EF4-FFF2-40B4-BE49-F238E27FC236}">
                <a16:creationId xmlns:a16="http://schemas.microsoft.com/office/drawing/2014/main" id="{F291CCCE-470D-729D-A804-5AEEB4506A03}"/>
              </a:ext>
            </a:extLst>
          </p:cNvPr>
          <p:cNvSpPr txBox="1"/>
          <p:nvPr/>
        </p:nvSpPr>
        <p:spPr>
          <a:xfrm>
            <a:off x="5866829" y="4430725"/>
            <a:ext cx="1523961" cy="261610"/>
          </a:xfrm>
          <a:prstGeom prst="rect">
            <a:avLst/>
          </a:prstGeom>
          <a:noFill/>
          <a:ln w="12700">
            <a:solidFill>
              <a:schemeClr val="bg1">
                <a:lumMod val="65000"/>
              </a:schemeClr>
            </a:solidFill>
          </a:ln>
        </p:spPr>
        <p:txBody>
          <a:bodyPr wrap="square" rtlCol="0" anchor="ctr">
            <a:spAutoFit/>
          </a:bodyPr>
          <a:lstStyle/>
          <a:p>
            <a:pPr algn="ctr"/>
            <a:r>
              <a:rPr kumimoji="1" lang="en-US" altLang="ja-JP" sz="1100" dirty="0" err="1">
                <a:latin typeface="Times New Roman" panose="02020603050405020304" pitchFamily="18" charset="0"/>
                <a:ea typeface="ＭＳ Ｐゴシック" panose="020B0600070205080204" pitchFamily="50" charset="-128"/>
                <a:cs typeface="Times New Roman" panose="02020603050405020304" pitchFamily="18" charset="0"/>
              </a:rPr>
              <a:t>Freqency</a:t>
            </a:r>
            <a:r>
              <a:rPr kumimoji="1" lang="en-US" altLang="ja-JP" sz="1100" dirty="0">
                <a:latin typeface="Times New Roman" panose="02020603050405020304" pitchFamily="18" charset="0"/>
                <a:ea typeface="ＭＳ Ｐゴシック" panose="020B0600070205080204" pitchFamily="50" charset="-128"/>
                <a:cs typeface="Times New Roman" panose="02020603050405020304" pitchFamily="18" charset="0"/>
              </a:rPr>
              <a:t> Tuner</a:t>
            </a:r>
          </a:p>
        </p:txBody>
      </p:sp>
      <p:pic>
        <p:nvPicPr>
          <p:cNvPr id="34" name="Picture 3">
            <a:extLst>
              <a:ext uri="{FF2B5EF4-FFF2-40B4-BE49-F238E27FC236}">
                <a16:creationId xmlns:a16="http://schemas.microsoft.com/office/drawing/2014/main" id="{653DB1B2-F5BD-25A4-DD15-30528ED8094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63300" y="3205723"/>
            <a:ext cx="1975707" cy="874045"/>
          </a:xfrm>
          <a:prstGeom prst="rect">
            <a:avLst/>
          </a:prstGeom>
          <a:ln w="12700">
            <a:solidFill>
              <a:srgbClr val="9933FF"/>
            </a:solidFill>
          </a:ln>
        </p:spPr>
      </p:pic>
      <p:sp>
        <p:nvSpPr>
          <p:cNvPr id="35" name="テキスト ボックス 34">
            <a:extLst>
              <a:ext uri="{FF2B5EF4-FFF2-40B4-BE49-F238E27FC236}">
                <a16:creationId xmlns:a16="http://schemas.microsoft.com/office/drawing/2014/main" id="{77908A45-3038-722D-033B-B701634F25A4}"/>
              </a:ext>
            </a:extLst>
          </p:cNvPr>
          <p:cNvSpPr txBox="1"/>
          <p:nvPr/>
        </p:nvSpPr>
        <p:spPr>
          <a:xfrm>
            <a:off x="5346293" y="3027718"/>
            <a:ext cx="1146472" cy="430887"/>
          </a:xfrm>
          <a:prstGeom prst="rect">
            <a:avLst/>
          </a:prstGeom>
          <a:solidFill>
            <a:schemeClr val="bg1"/>
          </a:solidFill>
          <a:ln w="12700">
            <a:solidFill>
              <a:schemeClr val="bg1">
                <a:lumMod val="65000"/>
              </a:schemeClr>
            </a:solidFill>
          </a:ln>
        </p:spPr>
        <p:txBody>
          <a:bodyPr wrap="square" rtlCol="0" anchor="ctr">
            <a:spAutoFit/>
          </a:bodyPr>
          <a:lstStyle/>
          <a:p>
            <a:pPr algn="ctr"/>
            <a:r>
              <a:rPr kumimoji="1" lang="en-US" altLang="ja-JP" sz="1100" dirty="0" err="1">
                <a:latin typeface="Times New Roman" panose="02020603050405020304" pitchFamily="18" charset="0"/>
                <a:ea typeface="ＭＳ Ｐゴシック" panose="020B0600070205080204" pitchFamily="50" charset="-128"/>
                <a:cs typeface="Times New Roman" panose="02020603050405020304" pitchFamily="18" charset="0"/>
              </a:rPr>
              <a:t>Supercondcuting</a:t>
            </a:r>
            <a:r>
              <a:rPr kumimoji="1" lang="ja-JP" altLang="en-US" sz="1100" dirty="0">
                <a:latin typeface="Times New Roman" panose="02020603050405020304" pitchFamily="18" charset="0"/>
                <a:ea typeface="ＭＳ Ｐゴシック" panose="020B0600070205080204" pitchFamily="50" charset="-128"/>
                <a:cs typeface="Times New Roman" panose="02020603050405020304" pitchFamily="18" charset="0"/>
              </a:rPr>
              <a:t> </a:t>
            </a:r>
            <a:r>
              <a:rPr kumimoji="1" lang="en-US" altLang="ja-JP" sz="1100" dirty="0">
                <a:latin typeface="Times New Roman" panose="02020603050405020304" pitchFamily="18" charset="0"/>
                <a:ea typeface="ＭＳ Ｐゴシック" panose="020B0600070205080204" pitchFamily="50" charset="-128"/>
                <a:cs typeface="Times New Roman" panose="02020603050405020304" pitchFamily="18" charset="0"/>
              </a:rPr>
              <a:t>magnet</a:t>
            </a:r>
            <a:endParaRPr kumimoji="1" lang="ja-JP" altLang="en-US" sz="1100" dirty="0">
              <a:latin typeface="Times New Roman" panose="02020603050405020304" pitchFamily="18" charset="0"/>
              <a:ea typeface="ＭＳ Ｐゴシック" panose="020B0600070205080204" pitchFamily="50" charset="-128"/>
              <a:cs typeface="Times New Roman" panose="02020603050405020304" pitchFamily="18" charset="0"/>
            </a:endParaRPr>
          </a:p>
        </p:txBody>
      </p:sp>
      <p:sp>
        <p:nvSpPr>
          <p:cNvPr id="36" name="テキスト ボックス 35">
            <a:extLst>
              <a:ext uri="{FF2B5EF4-FFF2-40B4-BE49-F238E27FC236}">
                <a16:creationId xmlns:a16="http://schemas.microsoft.com/office/drawing/2014/main" id="{218BCB84-4C17-5BC8-F140-6F22187B097B}"/>
              </a:ext>
            </a:extLst>
          </p:cNvPr>
          <p:cNvSpPr txBox="1"/>
          <p:nvPr/>
        </p:nvSpPr>
        <p:spPr>
          <a:xfrm>
            <a:off x="1992256" y="3609527"/>
            <a:ext cx="1204904" cy="261610"/>
          </a:xfrm>
          <a:prstGeom prst="rect">
            <a:avLst/>
          </a:prstGeom>
          <a:noFill/>
          <a:ln w="12700">
            <a:solidFill>
              <a:schemeClr val="bg1">
                <a:lumMod val="65000"/>
              </a:schemeClr>
            </a:solidFill>
          </a:ln>
        </p:spPr>
        <p:txBody>
          <a:bodyPr wrap="square" rtlCol="0" anchor="ctr">
            <a:spAutoFit/>
          </a:bodyPr>
          <a:lstStyle/>
          <a:p>
            <a:pPr algn="ctr"/>
            <a:r>
              <a:rPr kumimoji="1" lang="en-US" altLang="ja-JP" sz="1100" dirty="0">
                <a:latin typeface="Times New Roman" panose="02020603050405020304" pitchFamily="18" charset="0"/>
                <a:ea typeface="ＭＳ Ｐゴシック" panose="020B0600070205080204" pitchFamily="50" charset="-128"/>
                <a:cs typeface="Times New Roman" panose="02020603050405020304" pitchFamily="18" charset="0"/>
              </a:rPr>
              <a:t>Input</a:t>
            </a:r>
            <a:r>
              <a:rPr kumimoji="1" lang="ja-JP" altLang="en-US" sz="1100" dirty="0">
                <a:latin typeface="Times New Roman" panose="02020603050405020304" pitchFamily="18" charset="0"/>
                <a:ea typeface="ＭＳ Ｐゴシック" panose="020B0600070205080204" pitchFamily="50" charset="-128"/>
                <a:cs typeface="Times New Roman" panose="02020603050405020304" pitchFamily="18" charset="0"/>
              </a:rPr>
              <a:t> </a:t>
            </a:r>
            <a:r>
              <a:rPr kumimoji="1" lang="en-US" altLang="ja-JP" sz="1100" dirty="0">
                <a:latin typeface="Times New Roman" panose="02020603050405020304" pitchFamily="18" charset="0"/>
                <a:ea typeface="ＭＳ Ｐゴシック" panose="020B0600070205080204" pitchFamily="50" charset="-128"/>
                <a:cs typeface="Times New Roman" panose="02020603050405020304" pitchFamily="18" charset="0"/>
              </a:rPr>
              <a:t>coupler</a:t>
            </a:r>
            <a:r>
              <a:rPr kumimoji="1" lang="ja-JP" altLang="en-US" sz="1100" dirty="0">
                <a:latin typeface="Times New Roman" panose="02020603050405020304" pitchFamily="18" charset="0"/>
                <a:ea typeface="ＭＳ Ｐゴシック" panose="020B0600070205080204" pitchFamily="50" charset="-128"/>
                <a:cs typeface="Times New Roman" panose="02020603050405020304" pitchFamily="18" charset="0"/>
              </a:rPr>
              <a:t> </a:t>
            </a:r>
          </a:p>
        </p:txBody>
      </p:sp>
      <p:sp>
        <p:nvSpPr>
          <p:cNvPr id="37" name="テキスト ボックス 36">
            <a:extLst>
              <a:ext uri="{FF2B5EF4-FFF2-40B4-BE49-F238E27FC236}">
                <a16:creationId xmlns:a16="http://schemas.microsoft.com/office/drawing/2014/main" id="{B4BD159E-701F-C319-13A4-A1F4181A8627}"/>
              </a:ext>
            </a:extLst>
          </p:cNvPr>
          <p:cNvSpPr txBox="1"/>
          <p:nvPr/>
        </p:nvSpPr>
        <p:spPr>
          <a:xfrm>
            <a:off x="525273" y="3690045"/>
            <a:ext cx="588106" cy="261610"/>
          </a:xfrm>
          <a:prstGeom prst="rect">
            <a:avLst/>
          </a:prstGeom>
          <a:noFill/>
          <a:ln w="12700">
            <a:solidFill>
              <a:schemeClr val="bg1">
                <a:lumMod val="65000"/>
              </a:schemeClr>
            </a:solidFill>
          </a:ln>
        </p:spPr>
        <p:txBody>
          <a:bodyPr wrap="square" rtlCol="0" anchor="ctr">
            <a:spAutoFit/>
          </a:bodyPr>
          <a:lstStyle/>
          <a:p>
            <a:pPr algn="ctr"/>
            <a:r>
              <a:rPr kumimoji="1" lang="en-US" altLang="ja-JP" sz="1100" dirty="0">
                <a:latin typeface="Times New Roman" panose="02020603050405020304" pitchFamily="18" charset="0"/>
                <a:ea typeface="ＭＳ Ｐゴシック" panose="020B0600070205080204" pitchFamily="50" charset="-128"/>
                <a:cs typeface="Times New Roman" panose="02020603050405020304" pitchFamily="18" charset="0"/>
              </a:rPr>
              <a:t>cavity</a:t>
            </a:r>
            <a:endParaRPr kumimoji="1" lang="ja-JP" altLang="en-US" sz="1100" dirty="0">
              <a:latin typeface="Times New Roman" panose="02020603050405020304" pitchFamily="18" charset="0"/>
              <a:ea typeface="ＭＳ Ｐゴシック" panose="020B0600070205080204" pitchFamily="50" charset="-128"/>
              <a:cs typeface="Times New Roman" panose="02020603050405020304" pitchFamily="18" charset="0"/>
            </a:endParaRPr>
          </a:p>
        </p:txBody>
      </p:sp>
      <p:cxnSp>
        <p:nvCxnSpPr>
          <p:cNvPr id="38" name="直線矢印コネクタ 37">
            <a:extLst>
              <a:ext uri="{FF2B5EF4-FFF2-40B4-BE49-F238E27FC236}">
                <a16:creationId xmlns:a16="http://schemas.microsoft.com/office/drawing/2014/main" id="{B882F254-DB37-6F98-C2CD-D2FF0F96832D}"/>
              </a:ext>
            </a:extLst>
          </p:cNvPr>
          <p:cNvCxnSpPr>
            <a:cxnSpLocks/>
          </p:cNvCxnSpPr>
          <p:nvPr/>
        </p:nvCxnSpPr>
        <p:spPr>
          <a:xfrm>
            <a:off x="2774260" y="4395757"/>
            <a:ext cx="219350" cy="27704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直線矢印コネクタ 38">
            <a:extLst>
              <a:ext uri="{FF2B5EF4-FFF2-40B4-BE49-F238E27FC236}">
                <a16:creationId xmlns:a16="http://schemas.microsoft.com/office/drawing/2014/main" id="{DF834DC0-D63C-E6FA-786B-5CDA15AF7BFC}"/>
              </a:ext>
            </a:extLst>
          </p:cNvPr>
          <p:cNvCxnSpPr>
            <a:cxnSpLocks/>
            <a:stCxn id="34" idx="2"/>
          </p:cNvCxnSpPr>
          <p:nvPr/>
        </p:nvCxnSpPr>
        <p:spPr>
          <a:xfrm>
            <a:off x="4251154" y="4079768"/>
            <a:ext cx="358131" cy="4730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直線矢印コネクタ 39">
            <a:extLst>
              <a:ext uri="{FF2B5EF4-FFF2-40B4-BE49-F238E27FC236}">
                <a16:creationId xmlns:a16="http://schemas.microsoft.com/office/drawing/2014/main" id="{0C61A0CB-F056-1D84-8FF7-08ABF3BD1EE1}"/>
              </a:ext>
            </a:extLst>
          </p:cNvPr>
          <p:cNvCxnSpPr>
            <a:cxnSpLocks/>
            <a:stCxn id="29" idx="1"/>
          </p:cNvCxnSpPr>
          <p:nvPr/>
        </p:nvCxnSpPr>
        <p:spPr>
          <a:xfrm flipH="1">
            <a:off x="5140801" y="3770968"/>
            <a:ext cx="653276" cy="7818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 name="テキスト ボックス 40">
            <a:extLst>
              <a:ext uri="{FF2B5EF4-FFF2-40B4-BE49-F238E27FC236}">
                <a16:creationId xmlns:a16="http://schemas.microsoft.com/office/drawing/2014/main" id="{951553A7-6643-2642-CE28-DDEB5A1A0DF4}"/>
              </a:ext>
            </a:extLst>
          </p:cNvPr>
          <p:cNvSpPr txBox="1"/>
          <p:nvPr/>
        </p:nvSpPr>
        <p:spPr>
          <a:xfrm>
            <a:off x="6323457" y="6008557"/>
            <a:ext cx="1717082" cy="584775"/>
          </a:xfrm>
          <a:prstGeom prst="rect">
            <a:avLst/>
          </a:prstGeom>
          <a:noFill/>
          <a:ln w="12700">
            <a:solidFill>
              <a:schemeClr val="tx1"/>
            </a:solidFill>
          </a:ln>
        </p:spPr>
        <p:txBody>
          <a:bodyPr wrap="square" rtlCol="0">
            <a:spAutoFit/>
          </a:bodyPr>
          <a:lstStyle/>
          <a:p>
            <a:pPr algn="ctr"/>
            <a:r>
              <a:rPr kumimoji="1" lang="en-US" altLang="ja-JP" sz="1600" b="1" dirty="0">
                <a:solidFill>
                  <a:srgbClr val="FF0000"/>
                </a:solidFill>
                <a:latin typeface="ＭＳ Ｐゴシック" panose="020B0600070205080204" pitchFamily="50" charset="-128"/>
                <a:ea typeface="ＭＳ Ｐゴシック" panose="020B0600070205080204" pitchFamily="50" charset="-128"/>
              </a:rPr>
              <a:t> design ILC-CM under ITN</a:t>
            </a:r>
          </a:p>
        </p:txBody>
      </p:sp>
      <p:sp>
        <p:nvSpPr>
          <p:cNvPr id="42" name="テキスト ボックス 41">
            <a:extLst>
              <a:ext uri="{FF2B5EF4-FFF2-40B4-BE49-F238E27FC236}">
                <a16:creationId xmlns:a16="http://schemas.microsoft.com/office/drawing/2014/main" id="{BEB76CEA-9941-8502-C49B-4B70273D809B}"/>
              </a:ext>
            </a:extLst>
          </p:cNvPr>
          <p:cNvSpPr txBox="1"/>
          <p:nvPr/>
        </p:nvSpPr>
        <p:spPr>
          <a:xfrm>
            <a:off x="3882515" y="817312"/>
            <a:ext cx="2066591" cy="307777"/>
          </a:xfrm>
          <a:prstGeom prst="rect">
            <a:avLst/>
          </a:prstGeom>
          <a:noFill/>
          <a:ln w="12700">
            <a:solidFill>
              <a:schemeClr val="tx1"/>
            </a:solidFill>
          </a:ln>
        </p:spPr>
        <p:txBody>
          <a:bodyPr wrap="none" rtlCol="0" anchor="ctr">
            <a:spAutoFit/>
          </a:bodyPr>
          <a:lstStyle/>
          <a:p>
            <a:pPr algn="ctr"/>
            <a:r>
              <a:rPr kumimoji="1" lang="en-US" altLang="ja-JP" sz="1400" b="1" dirty="0">
                <a:latin typeface="ＭＳ Ｐゴシック" panose="020B0600070205080204" pitchFamily="50" charset="-128"/>
                <a:ea typeface="ＭＳ Ｐゴシック" panose="020B0600070205080204" pitchFamily="50" charset="-128"/>
              </a:rPr>
              <a:t>WPP-2: Cryomodule test</a:t>
            </a:r>
            <a:endParaRPr kumimoji="1" lang="ja-JP" altLang="en-US" sz="1400" b="1" dirty="0">
              <a:latin typeface="ＭＳ Ｐゴシック" panose="020B0600070205080204" pitchFamily="50" charset="-128"/>
              <a:ea typeface="ＭＳ Ｐゴシック" panose="020B0600070205080204" pitchFamily="50" charset="-128"/>
            </a:endParaRPr>
          </a:p>
        </p:txBody>
      </p:sp>
      <p:pic>
        <p:nvPicPr>
          <p:cNvPr id="43" name="Content Placeholder 9" descr="A close-up of a computer part&#10;&#10;Description automatically generated with low confidence">
            <a:extLst>
              <a:ext uri="{FF2B5EF4-FFF2-40B4-BE49-F238E27FC236}">
                <a16:creationId xmlns:a16="http://schemas.microsoft.com/office/drawing/2014/main" id="{79C21EC0-8A28-8384-98EA-A1B288943A4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039103" y="4527740"/>
            <a:ext cx="2338893" cy="1405521"/>
          </a:xfrm>
          <a:prstGeom prst="rect">
            <a:avLst/>
          </a:prstGeom>
          <a:ln w="12700">
            <a:solidFill>
              <a:schemeClr val="accent4"/>
            </a:solidFill>
          </a:ln>
        </p:spPr>
      </p:pic>
      <p:cxnSp>
        <p:nvCxnSpPr>
          <p:cNvPr id="44" name="直線矢印コネクタ 43">
            <a:extLst>
              <a:ext uri="{FF2B5EF4-FFF2-40B4-BE49-F238E27FC236}">
                <a16:creationId xmlns:a16="http://schemas.microsoft.com/office/drawing/2014/main" id="{6D5CB27B-8BDD-05B6-3505-F3DA2B1B08D1}"/>
              </a:ext>
            </a:extLst>
          </p:cNvPr>
          <p:cNvCxnSpPr>
            <a:cxnSpLocks/>
            <a:stCxn id="31" idx="1"/>
            <a:endCxn id="43" idx="3"/>
          </p:cNvCxnSpPr>
          <p:nvPr/>
        </p:nvCxnSpPr>
        <p:spPr>
          <a:xfrm flipH="1" flipV="1">
            <a:off x="5377996" y="5230501"/>
            <a:ext cx="380169" cy="10617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45" name="Content Placeholder 6" descr="A picture containing telescope&#10;&#10;Description automatically generated">
            <a:extLst>
              <a:ext uri="{FF2B5EF4-FFF2-40B4-BE49-F238E27FC236}">
                <a16:creationId xmlns:a16="http://schemas.microsoft.com/office/drawing/2014/main" id="{FC86BDC3-0D1F-BB83-0B4E-6E1134E9E38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12486" y="5230501"/>
            <a:ext cx="1666965" cy="1014358"/>
          </a:xfrm>
          <a:prstGeom prst="rect">
            <a:avLst/>
          </a:prstGeom>
          <a:ln w="12700">
            <a:solidFill>
              <a:srgbClr val="9933FF"/>
            </a:solidFill>
          </a:ln>
        </p:spPr>
      </p:pic>
      <p:cxnSp>
        <p:nvCxnSpPr>
          <p:cNvPr id="46" name="直線矢印コネクタ 45">
            <a:extLst>
              <a:ext uri="{FF2B5EF4-FFF2-40B4-BE49-F238E27FC236}">
                <a16:creationId xmlns:a16="http://schemas.microsoft.com/office/drawing/2014/main" id="{55E5E945-6BA9-DA32-C6F1-2F9B2E1A5B49}"/>
              </a:ext>
            </a:extLst>
          </p:cNvPr>
          <p:cNvCxnSpPr>
            <a:cxnSpLocks/>
            <a:stCxn id="45" idx="3"/>
            <a:endCxn id="43" idx="1"/>
          </p:cNvCxnSpPr>
          <p:nvPr/>
        </p:nvCxnSpPr>
        <p:spPr>
          <a:xfrm flipV="1">
            <a:off x="2479451" y="5230501"/>
            <a:ext cx="559652" cy="50717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テキスト ボックス 46">
            <a:extLst>
              <a:ext uri="{FF2B5EF4-FFF2-40B4-BE49-F238E27FC236}">
                <a16:creationId xmlns:a16="http://schemas.microsoft.com/office/drawing/2014/main" id="{F38DCEB6-BCBE-6026-0B38-8C5E3AD37DFB}"/>
              </a:ext>
            </a:extLst>
          </p:cNvPr>
          <p:cNvSpPr txBox="1"/>
          <p:nvPr/>
        </p:nvSpPr>
        <p:spPr>
          <a:xfrm>
            <a:off x="604355" y="4923991"/>
            <a:ext cx="1348314" cy="261610"/>
          </a:xfrm>
          <a:prstGeom prst="rect">
            <a:avLst/>
          </a:prstGeom>
          <a:noFill/>
          <a:ln w="12700">
            <a:solidFill>
              <a:schemeClr val="bg1">
                <a:lumMod val="65000"/>
              </a:schemeClr>
            </a:solidFill>
          </a:ln>
        </p:spPr>
        <p:txBody>
          <a:bodyPr wrap="square" rtlCol="0" anchor="ctr">
            <a:spAutoFit/>
          </a:bodyPr>
          <a:lstStyle/>
          <a:p>
            <a:pPr algn="ctr"/>
            <a:r>
              <a:rPr kumimoji="1" lang="en-US" altLang="ja-JP" sz="1100" dirty="0">
                <a:latin typeface="Times New Roman" panose="02020603050405020304" pitchFamily="18" charset="0"/>
                <a:ea typeface="ＭＳ Ｐゴシック" panose="020B0600070205080204" pitchFamily="50" charset="-128"/>
                <a:cs typeface="Times New Roman" panose="02020603050405020304" pitchFamily="18" charset="0"/>
              </a:rPr>
              <a:t>Magnetic shield </a:t>
            </a:r>
            <a:endParaRPr kumimoji="1" lang="ja-JP" altLang="en-US" sz="1100" dirty="0">
              <a:latin typeface="Times New Roman" panose="02020603050405020304" pitchFamily="18" charset="0"/>
              <a:ea typeface="ＭＳ Ｐゴシック" panose="020B0600070205080204" pitchFamily="50" charset="-128"/>
              <a:cs typeface="Times New Roman" panose="02020603050405020304" pitchFamily="18" charset="0"/>
            </a:endParaRPr>
          </a:p>
        </p:txBody>
      </p:sp>
      <p:sp>
        <p:nvSpPr>
          <p:cNvPr id="48" name="テキスト ボックス 47">
            <a:extLst>
              <a:ext uri="{FF2B5EF4-FFF2-40B4-BE49-F238E27FC236}">
                <a16:creationId xmlns:a16="http://schemas.microsoft.com/office/drawing/2014/main" id="{7D0D6849-5006-F1E2-29AF-BD665C327C0C}"/>
              </a:ext>
            </a:extLst>
          </p:cNvPr>
          <p:cNvSpPr txBox="1"/>
          <p:nvPr/>
        </p:nvSpPr>
        <p:spPr>
          <a:xfrm>
            <a:off x="3018937" y="4098397"/>
            <a:ext cx="2806283" cy="646331"/>
          </a:xfrm>
          <a:prstGeom prst="rect">
            <a:avLst/>
          </a:prstGeom>
          <a:solidFill>
            <a:srgbClr val="FFFF00"/>
          </a:solidFill>
        </p:spPr>
        <p:txBody>
          <a:bodyPr wrap="square">
            <a:spAutoFit/>
          </a:bodyPr>
          <a:lstStyle/>
          <a:p>
            <a:r>
              <a:rPr kumimoji="1" lang="en-US" altLang="ja-JP" b="1" dirty="0">
                <a:solidFill>
                  <a:srgbClr val="0000FF"/>
                </a:solidFill>
                <a:latin typeface="Arial" panose="020B0604020202020204" pitchFamily="34" charset="0"/>
                <a:ea typeface="ＭＳ Ｐゴシック" panose="020B0600070205080204" pitchFamily="50" charset="-128"/>
                <a:cs typeface="Arial" panose="020B0604020202020204" pitchFamily="34" charset="0"/>
              </a:rPr>
              <a:t>Build high performance SRF cryomodule</a:t>
            </a:r>
            <a:endParaRPr lang="ja-JP" altLang="en-US" b="1" dirty="0">
              <a:solidFill>
                <a:srgbClr val="0000FF"/>
              </a:solidFill>
              <a:latin typeface="Arial" panose="020B0604020202020204" pitchFamily="34" charset="0"/>
              <a:cs typeface="Arial" panose="020B0604020202020204" pitchFamily="34" charset="0"/>
            </a:endParaRPr>
          </a:p>
        </p:txBody>
      </p:sp>
      <p:sp>
        <p:nvSpPr>
          <p:cNvPr id="49" name="吹き出し: 角を丸めた四角形 48">
            <a:extLst>
              <a:ext uri="{FF2B5EF4-FFF2-40B4-BE49-F238E27FC236}">
                <a16:creationId xmlns:a16="http://schemas.microsoft.com/office/drawing/2014/main" id="{67E90942-CCF3-787B-1EBC-296F81A3B88B}"/>
              </a:ext>
            </a:extLst>
          </p:cNvPr>
          <p:cNvSpPr/>
          <p:nvPr/>
        </p:nvSpPr>
        <p:spPr>
          <a:xfrm>
            <a:off x="2901380" y="5993272"/>
            <a:ext cx="3215027" cy="592172"/>
          </a:xfrm>
          <a:prstGeom prst="wedgeRoundRectCallout">
            <a:avLst>
              <a:gd name="adj1" fmla="val -15224"/>
              <a:gd name="adj2" fmla="val -102782"/>
              <a:gd name="adj3" fmla="val 16667"/>
            </a:avLst>
          </a:prstGeom>
          <a:solidFill>
            <a:schemeClr val="bg1"/>
          </a:solidFill>
          <a:ln w="190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en-US" altLang="ja-JP" sz="1200" b="1" dirty="0">
                <a:solidFill>
                  <a:schemeClr val="tx1"/>
                </a:solidFill>
                <a:latin typeface="Arial" panose="020B0604020202020204" pitchFamily="34" charset="0"/>
                <a:ea typeface="ＭＳ Ｐゴシック" panose="020B0600070205080204" pitchFamily="50" charset="-128"/>
                <a:cs typeface="Arial" panose="020B0604020202020204" pitchFamily="34" charset="0"/>
              </a:rPr>
              <a:t>We perform the cryomodule </a:t>
            </a:r>
            <a:r>
              <a:rPr kumimoji="1" lang="en-US" altLang="ja-JP" sz="1200" dirty="0">
                <a:solidFill>
                  <a:schemeClr val="tx1"/>
                </a:solidFill>
                <a:latin typeface="Arial" panose="020B0604020202020204" pitchFamily="34" charset="0"/>
                <a:ea typeface="ＭＳ Ｐゴシック" panose="020B0600070205080204" pitchFamily="50" charset="-128"/>
                <a:cs typeface="Arial" panose="020B0604020202020204" pitchFamily="34" charset="0"/>
              </a:rPr>
              <a:t>test </a:t>
            </a:r>
            <a:r>
              <a:rPr kumimoji="1" lang="en-US" altLang="ja-JP" sz="1200" b="1" u="sng" dirty="0">
                <a:solidFill>
                  <a:srgbClr val="FF0000"/>
                </a:solidFill>
                <a:latin typeface="Arial" panose="020B0604020202020204" pitchFamily="34" charset="0"/>
                <a:ea typeface="ＭＳ Ｐゴシック" panose="020B0600070205080204" pitchFamily="50" charset="-128"/>
                <a:cs typeface="Arial" panose="020B0604020202020204" pitchFamily="34" charset="0"/>
              </a:rPr>
              <a:t>by gathering Japan and other countries (EU and so on) </a:t>
            </a:r>
            <a:r>
              <a:rPr kumimoji="1" lang="en-US" altLang="ja-JP" sz="1200" b="1" dirty="0">
                <a:solidFill>
                  <a:schemeClr val="tx1"/>
                </a:solidFill>
                <a:latin typeface="Arial" panose="020B0604020202020204" pitchFamily="34" charset="0"/>
                <a:ea typeface="ＭＳ Ｐゴシック" panose="020B0600070205080204" pitchFamily="50" charset="-128"/>
                <a:cs typeface="Arial" panose="020B0604020202020204" pitchFamily="34" charset="0"/>
              </a:rPr>
              <a:t>(</a:t>
            </a:r>
            <a:r>
              <a:rPr kumimoji="1" lang="en-US" altLang="ja-JP" sz="1200" b="1" dirty="0">
                <a:solidFill>
                  <a:srgbClr val="FF0000"/>
                </a:solidFill>
                <a:latin typeface="Arial" panose="020B0604020202020204" pitchFamily="34" charset="0"/>
                <a:ea typeface="ＭＳ Ｐゴシック" panose="020B0600070205080204" pitchFamily="50" charset="-128"/>
                <a:cs typeface="Arial" panose="020B0604020202020204" pitchFamily="34" charset="0"/>
              </a:rPr>
              <a:t>under ITN collaboration</a:t>
            </a:r>
            <a:r>
              <a:rPr kumimoji="1" lang="en-US" altLang="ja-JP" sz="1200" b="1" dirty="0">
                <a:solidFill>
                  <a:schemeClr val="tx1"/>
                </a:solidFill>
                <a:latin typeface="Arial" panose="020B0604020202020204" pitchFamily="34" charset="0"/>
                <a:ea typeface="ＭＳ Ｐゴシック" panose="020B0600070205080204" pitchFamily="50" charset="-128"/>
                <a:cs typeface="Arial" panose="020B0604020202020204" pitchFamily="34" charset="0"/>
              </a:rPr>
              <a:t>)</a:t>
            </a:r>
          </a:p>
        </p:txBody>
      </p:sp>
      <p:sp>
        <p:nvSpPr>
          <p:cNvPr id="51" name="スライド番号プレースホルダー 2">
            <a:extLst>
              <a:ext uri="{FF2B5EF4-FFF2-40B4-BE49-F238E27FC236}">
                <a16:creationId xmlns:a16="http://schemas.microsoft.com/office/drawing/2014/main" id="{18FC956D-95EA-5FA9-9CA0-45B2E6B4D5CD}"/>
              </a:ext>
            </a:extLst>
          </p:cNvPr>
          <p:cNvSpPr txBox="1">
            <a:spLocks/>
          </p:cNvSpPr>
          <p:nvPr/>
        </p:nvSpPr>
        <p:spPr>
          <a:xfrm>
            <a:off x="9448800" y="6520180"/>
            <a:ext cx="2743200" cy="365125"/>
          </a:xfrm>
          <a:prstGeom prst="rect">
            <a:avLst/>
          </a:prstGeom>
        </p:spPr>
        <p:txBody>
          <a:bodyPr vert="horz" lIns="91440" tIns="45720" rIns="91440" bIns="45720" rtlCol="0" anchor="ctr"/>
          <a:lstStyle>
            <a:defPPr>
              <a:defRPr lang="ja-JP"/>
            </a:defPPr>
            <a:lvl1pPr marL="0" algn="r" defTabSz="914400" rtl="0" eaLnBrk="1" latinLnBrk="0" hangingPunct="1">
              <a:defRPr kumimoji="1" sz="1200" kern="1200">
                <a:solidFill>
                  <a:schemeClr val="tx1">
                    <a:tint val="82000"/>
                  </a:schemeClr>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a:lstStyle>
          <a:p>
            <a:fld id="{FB38A4CB-0881-4971-A4C8-0AF354B693A7}" type="slidenum">
              <a:rPr lang="ja-JP" altLang="en-US" smtClean="0"/>
              <a:pPr/>
              <a:t>39</a:t>
            </a:fld>
            <a:endParaRPr lang="en-US" dirty="0"/>
          </a:p>
        </p:txBody>
      </p:sp>
      <p:sp>
        <p:nvSpPr>
          <p:cNvPr id="20" name="テキスト ボックス 19">
            <a:extLst>
              <a:ext uri="{FF2B5EF4-FFF2-40B4-BE49-F238E27FC236}">
                <a16:creationId xmlns:a16="http://schemas.microsoft.com/office/drawing/2014/main" id="{C2558A2B-85D1-1E36-1940-C4DB3E7CC3BA}"/>
              </a:ext>
            </a:extLst>
          </p:cNvPr>
          <p:cNvSpPr txBox="1"/>
          <p:nvPr/>
        </p:nvSpPr>
        <p:spPr>
          <a:xfrm>
            <a:off x="7924787" y="3183975"/>
            <a:ext cx="4158181" cy="1477328"/>
          </a:xfrm>
          <a:prstGeom prst="rect">
            <a:avLst/>
          </a:prstGeom>
          <a:solidFill>
            <a:schemeClr val="bg1"/>
          </a:solidFill>
          <a:ln>
            <a:solidFill>
              <a:schemeClr val="tx1"/>
            </a:solidFill>
          </a:ln>
        </p:spPr>
        <p:txBody>
          <a:bodyPr wrap="square">
            <a:spAutoFit/>
          </a:bodyPr>
          <a:lstStyle/>
          <a:p>
            <a:r>
              <a:rPr kumimoji="1" lang="en-US" altLang="ja-JP" sz="1800" dirty="0">
                <a:latin typeface="Arial" panose="020B0604020202020204" pitchFamily="34" charset="0"/>
                <a:ea typeface="Arial Unicode MS" panose="020B0604020202020204" pitchFamily="50" charset="-128"/>
                <a:cs typeface="Arial" panose="020B0604020202020204" pitchFamily="34" charset="0"/>
              </a:rPr>
              <a:t>Target values of cavity performance</a:t>
            </a:r>
          </a:p>
          <a:p>
            <a:pPr marL="214313" indent="-214313">
              <a:buFont typeface="Wingdings" panose="05000000000000000000" pitchFamily="2" charset="2"/>
              <a:buChar char="u"/>
            </a:pPr>
            <a:r>
              <a:rPr kumimoji="1" lang="en-US" altLang="ja-JP" b="1" u="sng" dirty="0">
                <a:latin typeface="Arial" panose="020B0604020202020204" pitchFamily="34" charset="0"/>
                <a:ea typeface="Arial Unicode MS" panose="020B0604020202020204" pitchFamily="50" charset="-128"/>
                <a:cs typeface="Arial" panose="020B0604020202020204" pitchFamily="34" charset="0"/>
              </a:rPr>
              <a:t>V</a:t>
            </a:r>
            <a:r>
              <a:rPr kumimoji="1" lang="en-US" altLang="ja-JP" sz="1800" b="1" u="sng" dirty="0">
                <a:latin typeface="Arial" panose="020B0604020202020204" pitchFamily="34" charset="0"/>
                <a:ea typeface="Arial Unicode MS" panose="020B0604020202020204" pitchFamily="50" charset="-128"/>
                <a:cs typeface="Arial" panose="020B0604020202020204" pitchFamily="34" charset="0"/>
              </a:rPr>
              <a:t>ertical test (cavity only): </a:t>
            </a:r>
          </a:p>
          <a:p>
            <a:r>
              <a:rPr kumimoji="1" lang="en-US" altLang="ja-JP" sz="1800" b="1" dirty="0" err="1">
                <a:solidFill>
                  <a:srgbClr val="FF0000"/>
                </a:solidFill>
                <a:latin typeface="Arial" panose="020B0604020202020204" pitchFamily="34" charset="0"/>
                <a:ea typeface="Arial Unicode MS" panose="020B0604020202020204" pitchFamily="50" charset="-128"/>
                <a:cs typeface="Arial" panose="020B0604020202020204" pitchFamily="34" charset="0"/>
              </a:rPr>
              <a:t>E</a:t>
            </a:r>
            <a:r>
              <a:rPr kumimoji="1" lang="en-US" altLang="ja-JP" sz="1800" b="1" baseline="-25000" dirty="0" err="1">
                <a:solidFill>
                  <a:srgbClr val="FF0000"/>
                </a:solidFill>
                <a:latin typeface="Arial" panose="020B0604020202020204" pitchFamily="34" charset="0"/>
                <a:ea typeface="Arial Unicode MS" panose="020B0604020202020204" pitchFamily="50" charset="-128"/>
                <a:cs typeface="Arial" panose="020B0604020202020204" pitchFamily="34" charset="0"/>
              </a:rPr>
              <a:t>acc</a:t>
            </a:r>
            <a:r>
              <a:rPr kumimoji="1" lang="en-US" altLang="ja-JP" sz="1800" b="1" dirty="0">
                <a:solidFill>
                  <a:srgbClr val="FF0000"/>
                </a:solidFill>
                <a:latin typeface="Arial" panose="020B0604020202020204" pitchFamily="34" charset="0"/>
                <a:ea typeface="Arial Unicode MS" panose="020B0604020202020204" pitchFamily="50" charset="-128"/>
                <a:cs typeface="Arial" panose="020B0604020202020204" pitchFamily="34" charset="0"/>
              </a:rPr>
              <a:t> = &lt;35.0 MV/m &gt;, </a:t>
            </a:r>
            <a:r>
              <a:rPr kumimoji="1" lang="en-US" altLang="ja-JP" sz="1800" b="1" u="sng" dirty="0">
                <a:solidFill>
                  <a:srgbClr val="FF0000"/>
                </a:solidFill>
                <a:latin typeface="Arial" panose="020B0604020202020204" pitchFamily="34" charset="0"/>
                <a:ea typeface="Arial Unicode MS" panose="020B0604020202020204" pitchFamily="50" charset="-128"/>
                <a:cs typeface="Arial" panose="020B0604020202020204" pitchFamily="34" charset="0"/>
              </a:rPr>
              <a:t>Q</a:t>
            </a:r>
            <a:r>
              <a:rPr kumimoji="1" lang="en-US" altLang="ja-JP" sz="1800" b="1" u="sng" baseline="-25000" dirty="0">
                <a:solidFill>
                  <a:srgbClr val="FF0000"/>
                </a:solidFill>
                <a:latin typeface="Arial" panose="020B0604020202020204" pitchFamily="34" charset="0"/>
                <a:ea typeface="Arial Unicode MS" panose="020B0604020202020204" pitchFamily="50" charset="-128"/>
                <a:cs typeface="Arial" panose="020B0604020202020204" pitchFamily="34" charset="0"/>
              </a:rPr>
              <a:t>0</a:t>
            </a:r>
            <a:r>
              <a:rPr kumimoji="1" lang="en-US" altLang="ja-JP" sz="1800" b="1" u="sng" dirty="0">
                <a:solidFill>
                  <a:srgbClr val="FF0000"/>
                </a:solidFill>
                <a:latin typeface="Arial" panose="020B0604020202020204" pitchFamily="34" charset="0"/>
                <a:ea typeface="Arial Unicode MS" panose="020B0604020202020204" pitchFamily="50" charset="-128"/>
                <a:cs typeface="Arial" panose="020B0604020202020204" pitchFamily="34" charset="0"/>
              </a:rPr>
              <a:t> = 1.0 x 10</a:t>
            </a:r>
            <a:r>
              <a:rPr kumimoji="1" lang="en-US" altLang="ja-JP" sz="1800" b="1" u="sng" baseline="30000" dirty="0">
                <a:solidFill>
                  <a:srgbClr val="FF0000"/>
                </a:solidFill>
                <a:latin typeface="Arial" panose="020B0604020202020204" pitchFamily="34" charset="0"/>
                <a:ea typeface="Arial Unicode MS" panose="020B0604020202020204" pitchFamily="50" charset="-128"/>
                <a:cs typeface="Arial" panose="020B0604020202020204" pitchFamily="34" charset="0"/>
              </a:rPr>
              <a:t>10</a:t>
            </a:r>
          </a:p>
          <a:p>
            <a:pPr marL="214313" indent="-214313">
              <a:buFont typeface="Wingdings" panose="05000000000000000000" pitchFamily="2" charset="2"/>
              <a:buChar char="u"/>
            </a:pPr>
            <a:r>
              <a:rPr kumimoji="1" lang="en-US" altLang="ja-JP" sz="1800" b="1" u="sng" dirty="0">
                <a:latin typeface="Arial" panose="020B0604020202020204" pitchFamily="34" charset="0"/>
                <a:ea typeface="Arial Unicode MS" panose="020B0604020202020204" pitchFamily="50" charset="-128"/>
                <a:cs typeface="Arial" panose="020B0604020202020204" pitchFamily="34" charset="0"/>
              </a:rPr>
              <a:t>Cryomodule test :</a:t>
            </a:r>
          </a:p>
          <a:p>
            <a:r>
              <a:rPr kumimoji="1" lang="en-US" altLang="ja-JP" sz="1800" b="1" dirty="0" err="1">
                <a:solidFill>
                  <a:srgbClr val="FF0000"/>
                </a:solidFill>
                <a:latin typeface="Arial" panose="020B0604020202020204" pitchFamily="34" charset="0"/>
                <a:ea typeface="Arial Unicode MS" panose="020B0604020202020204" pitchFamily="50" charset="-128"/>
                <a:cs typeface="Arial" panose="020B0604020202020204" pitchFamily="34" charset="0"/>
              </a:rPr>
              <a:t>E</a:t>
            </a:r>
            <a:r>
              <a:rPr kumimoji="1" lang="en-US" altLang="ja-JP" sz="1800" b="1" baseline="-25000" dirty="0" err="1">
                <a:solidFill>
                  <a:srgbClr val="FF0000"/>
                </a:solidFill>
                <a:latin typeface="Arial" panose="020B0604020202020204" pitchFamily="34" charset="0"/>
                <a:ea typeface="Arial Unicode MS" panose="020B0604020202020204" pitchFamily="50" charset="-128"/>
                <a:cs typeface="Arial" panose="020B0604020202020204" pitchFamily="34" charset="0"/>
              </a:rPr>
              <a:t>acc</a:t>
            </a:r>
            <a:r>
              <a:rPr kumimoji="1" lang="en-US" altLang="ja-JP" sz="1800" b="1" dirty="0">
                <a:solidFill>
                  <a:srgbClr val="FF0000"/>
                </a:solidFill>
                <a:latin typeface="Arial" panose="020B0604020202020204" pitchFamily="34" charset="0"/>
                <a:ea typeface="Arial Unicode MS" panose="020B0604020202020204" pitchFamily="50" charset="-128"/>
                <a:cs typeface="Arial" panose="020B0604020202020204" pitchFamily="34" charset="0"/>
              </a:rPr>
              <a:t> = &lt;31.5 MV/m &gt;, Q</a:t>
            </a:r>
            <a:r>
              <a:rPr kumimoji="1" lang="en-US" altLang="ja-JP" sz="1800" b="1" baseline="-25000" dirty="0">
                <a:solidFill>
                  <a:srgbClr val="FF0000"/>
                </a:solidFill>
                <a:latin typeface="Arial" panose="020B0604020202020204" pitchFamily="34" charset="0"/>
                <a:ea typeface="Arial Unicode MS" panose="020B0604020202020204" pitchFamily="50" charset="-128"/>
                <a:cs typeface="Arial" panose="020B0604020202020204" pitchFamily="34" charset="0"/>
              </a:rPr>
              <a:t>0</a:t>
            </a:r>
            <a:r>
              <a:rPr kumimoji="1" lang="en-US" altLang="ja-JP" sz="1800" b="1" dirty="0">
                <a:solidFill>
                  <a:srgbClr val="FF0000"/>
                </a:solidFill>
                <a:latin typeface="Arial" panose="020B0604020202020204" pitchFamily="34" charset="0"/>
                <a:ea typeface="Arial Unicode MS" panose="020B0604020202020204" pitchFamily="50" charset="-128"/>
                <a:cs typeface="Arial" panose="020B0604020202020204" pitchFamily="34" charset="0"/>
              </a:rPr>
              <a:t> = 1.0 x 10</a:t>
            </a:r>
            <a:r>
              <a:rPr kumimoji="1" lang="en-US" altLang="ja-JP" sz="1800" b="1" baseline="30000" dirty="0">
                <a:solidFill>
                  <a:srgbClr val="FF0000"/>
                </a:solidFill>
                <a:latin typeface="Arial" panose="020B0604020202020204" pitchFamily="34" charset="0"/>
                <a:ea typeface="Arial Unicode MS" panose="020B0604020202020204" pitchFamily="50" charset="-128"/>
                <a:cs typeface="Arial" panose="020B0604020202020204" pitchFamily="34" charset="0"/>
              </a:rPr>
              <a:t>10</a:t>
            </a:r>
            <a:endParaRPr lang="en-US" altLang="ja-JP" sz="1800" b="1" dirty="0">
              <a:solidFill>
                <a:srgbClr val="FF0000"/>
              </a:solidFill>
              <a:latin typeface="Arial" panose="020B0604020202020204" pitchFamily="34" charset="0"/>
              <a:ea typeface="Arial Unicode MS" panose="020B0604020202020204" pitchFamily="50" charset="-128"/>
              <a:cs typeface="Arial" panose="020B0604020202020204" pitchFamily="34" charset="0"/>
            </a:endParaRPr>
          </a:p>
        </p:txBody>
      </p:sp>
      <p:sp>
        <p:nvSpPr>
          <p:cNvPr id="22" name="テキスト ボックス 21">
            <a:extLst>
              <a:ext uri="{FF2B5EF4-FFF2-40B4-BE49-F238E27FC236}">
                <a16:creationId xmlns:a16="http://schemas.microsoft.com/office/drawing/2014/main" id="{32CF2E10-9A42-6587-C4F1-76A01AE64A02}"/>
              </a:ext>
            </a:extLst>
          </p:cNvPr>
          <p:cNvSpPr txBox="1"/>
          <p:nvPr/>
        </p:nvSpPr>
        <p:spPr>
          <a:xfrm>
            <a:off x="8040539" y="4864215"/>
            <a:ext cx="4085337" cy="584775"/>
          </a:xfrm>
          <a:prstGeom prst="rect">
            <a:avLst/>
          </a:prstGeom>
          <a:noFill/>
        </p:spPr>
        <p:txBody>
          <a:bodyPr wrap="square">
            <a:spAutoFit/>
          </a:bodyPr>
          <a:lstStyle/>
          <a:p>
            <a:pPr algn="ctr"/>
            <a:r>
              <a:rPr kumimoji="1" lang="en-US" altLang="ja-JP" sz="1600" dirty="0">
                <a:solidFill>
                  <a:schemeClr val="tx1"/>
                </a:solidFill>
                <a:latin typeface="Arial" panose="020B0604020202020204" pitchFamily="34" charset="0"/>
                <a:ea typeface="Arial Unicode MS" panose="020B0604020202020204" pitchFamily="50" charset="-128"/>
                <a:cs typeface="Arial" panose="020B0604020202020204" pitchFamily="34" charset="0"/>
              </a:rPr>
              <a:t>8</a:t>
            </a:r>
            <a:r>
              <a:rPr kumimoji="1" lang="ja-JP" altLang="en-US" sz="1600" dirty="0">
                <a:solidFill>
                  <a:schemeClr val="tx1"/>
                </a:solidFill>
                <a:latin typeface="Arial" panose="020B0604020202020204" pitchFamily="34" charset="0"/>
                <a:ea typeface="Arial Unicode MS" panose="020B0604020202020204" pitchFamily="50" charset="-128"/>
                <a:cs typeface="Arial" panose="020B0604020202020204" pitchFamily="34" charset="0"/>
              </a:rPr>
              <a:t> </a:t>
            </a:r>
            <a:r>
              <a:rPr kumimoji="1" lang="en-US" altLang="ja-JP" sz="1600" dirty="0">
                <a:solidFill>
                  <a:schemeClr val="tx1"/>
                </a:solidFill>
                <a:latin typeface="Arial" panose="020B0604020202020204" pitchFamily="34" charset="0"/>
                <a:ea typeface="Arial Unicode MS" panose="020B0604020202020204" pitchFamily="50" charset="-128"/>
                <a:cs typeface="Arial" panose="020B0604020202020204" pitchFamily="34" charset="0"/>
              </a:rPr>
              <a:t>cavities will be delivered </a:t>
            </a:r>
            <a:r>
              <a:rPr kumimoji="1" lang="en-US" altLang="ja-JP" sz="1600" dirty="0">
                <a:latin typeface="Arial" panose="020B0604020202020204" pitchFamily="34" charset="0"/>
                <a:ea typeface="Arial Unicode MS" panose="020B0604020202020204" pitchFamily="50" charset="-128"/>
                <a:cs typeface="Arial" panose="020B0604020202020204" pitchFamily="34" charset="0"/>
              </a:rPr>
              <a:t>globally </a:t>
            </a:r>
            <a:r>
              <a:rPr kumimoji="1" lang="en-US" altLang="ja-JP" sz="1600" dirty="0">
                <a:solidFill>
                  <a:schemeClr val="tx1"/>
                </a:solidFill>
                <a:latin typeface="Arial" panose="020B0604020202020204" pitchFamily="34" charset="0"/>
                <a:ea typeface="Arial Unicode MS" panose="020B0604020202020204" pitchFamily="50" charset="-128"/>
                <a:cs typeface="Arial" panose="020B0604020202020204" pitchFamily="34" charset="0"/>
              </a:rPr>
              <a:t>and assembled to one CM, and tested</a:t>
            </a:r>
          </a:p>
        </p:txBody>
      </p:sp>
      <p:sp>
        <p:nvSpPr>
          <p:cNvPr id="5" name="テキスト ボックス 4">
            <a:extLst>
              <a:ext uri="{FF2B5EF4-FFF2-40B4-BE49-F238E27FC236}">
                <a16:creationId xmlns:a16="http://schemas.microsoft.com/office/drawing/2014/main" id="{402ECC4B-0DB2-6407-99B0-B3510A130B38}"/>
              </a:ext>
            </a:extLst>
          </p:cNvPr>
          <p:cNvSpPr txBox="1"/>
          <p:nvPr/>
        </p:nvSpPr>
        <p:spPr>
          <a:xfrm>
            <a:off x="6492765" y="1970817"/>
            <a:ext cx="5837841" cy="830997"/>
          </a:xfrm>
          <a:prstGeom prst="rect">
            <a:avLst/>
          </a:prstGeom>
          <a:solidFill>
            <a:schemeClr val="bg1"/>
          </a:solidFill>
        </p:spPr>
        <p:txBody>
          <a:bodyPr wrap="square">
            <a:spAutoFit/>
          </a:bodyPr>
          <a:lstStyle/>
          <a:p>
            <a:r>
              <a:rPr lang="en-US" altLang="ja-JP" sz="1600" u="sng" dirty="0">
                <a:latin typeface="Arial" panose="020B0604020202020204" pitchFamily="34" charset="0"/>
                <a:ea typeface="Arial Unicode MS" panose="020B0604020202020204"/>
                <a:cs typeface="Arial" panose="020B0604020202020204" pitchFamily="34" charset="0"/>
              </a:rPr>
              <a:t>Under WPP-2, we only need to design the ITN cryomodule. However, </a:t>
            </a:r>
            <a:r>
              <a:rPr lang="en-US" altLang="ja-JP" sz="1600" b="1" u="sng" dirty="0">
                <a:latin typeface="Arial" panose="020B0604020202020204" pitchFamily="34" charset="0"/>
                <a:ea typeface="Arial Unicode MS" panose="020B0604020202020204"/>
                <a:cs typeface="Arial" panose="020B0604020202020204" pitchFamily="34" charset="0"/>
              </a:rPr>
              <a:t>the cavity performance test is also important after cryomodule assembly </a:t>
            </a:r>
            <a:r>
              <a:rPr lang="en-US" altLang="ja-JP" sz="1600" u="sng" dirty="0">
                <a:latin typeface="Arial" panose="020B0604020202020204" pitchFamily="34" charset="0"/>
                <a:ea typeface="Arial Unicode MS" panose="020B0604020202020204"/>
                <a:cs typeface="Arial" panose="020B0604020202020204" pitchFamily="34" charset="0"/>
              </a:rPr>
              <a:t>to fulfill our target of ILC.</a:t>
            </a:r>
            <a:endParaRPr lang="ja-JP" altLang="en-US" sz="1600" u="sng" dirty="0">
              <a:latin typeface="Arial" panose="020B0604020202020204" pitchFamily="34" charset="0"/>
              <a:ea typeface="Arial Unicode MS" panose="020B0604020202020204"/>
              <a:cs typeface="Arial" panose="020B0604020202020204" pitchFamily="34" charset="0"/>
            </a:endParaRPr>
          </a:p>
        </p:txBody>
      </p:sp>
      <p:sp>
        <p:nvSpPr>
          <p:cNvPr id="4" name="テキスト ボックス 3">
            <a:extLst>
              <a:ext uri="{FF2B5EF4-FFF2-40B4-BE49-F238E27FC236}">
                <a16:creationId xmlns:a16="http://schemas.microsoft.com/office/drawing/2014/main" id="{870E91DA-2284-F8F3-0C60-225F2BBB0920}"/>
              </a:ext>
            </a:extLst>
          </p:cNvPr>
          <p:cNvSpPr txBox="1"/>
          <p:nvPr/>
        </p:nvSpPr>
        <p:spPr>
          <a:xfrm>
            <a:off x="6492765" y="945794"/>
            <a:ext cx="4982450" cy="1077218"/>
          </a:xfrm>
          <a:prstGeom prst="rect">
            <a:avLst/>
          </a:prstGeom>
          <a:solidFill>
            <a:srgbClr val="FFFF00"/>
          </a:solidFill>
        </p:spPr>
        <p:txBody>
          <a:bodyPr wrap="square">
            <a:spAutoFit/>
          </a:bodyPr>
          <a:lstStyle/>
          <a:p>
            <a:r>
              <a:rPr lang="en-US" altLang="ja-JP" sz="1600" dirty="0">
                <a:latin typeface="Arial" panose="020B0604020202020204" pitchFamily="34" charset="0"/>
                <a:cs typeface="Arial" panose="020B0604020202020204" pitchFamily="34" charset="0"/>
              </a:rPr>
              <a:t>(WPP-1 ; normal surface treatment of TDR for ILC)</a:t>
            </a:r>
          </a:p>
          <a:p>
            <a:r>
              <a:rPr lang="en-US" altLang="ja-JP" sz="1600" u="sng" dirty="0">
                <a:latin typeface="Arial" panose="020B0604020202020204" pitchFamily="34" charset="0"/>
                <a:cs typeface="Arial" panose="020B0604020202020204" pitchFamily="34" charset="0"/>
              </a:rPr>
              <a:t>electrochemical polishing (EP)</a:t>
            </a:r>
            <a:r>
              <a:rPr lang="en-US" altLang="ja-JP" sz="1600" dirty="0">
                <a:latin typeface="Arial" panose="020B0604020202020204" pitchFamily="34" charset="0"/>
                <a:cs typeface="Arial" panose="020B0604020202020204" pitchFamily="34" charset="0"/>
              </a:rPr>
              <a:t>, outgassing at </a:t>
            </a:r>
            <a:r>
              <a:rPr lang="en-US" altLang="ja-JP" sz="1600" u="sng" dirty="0">
                <a:latin typeface="Arial" panose="020B0604020202020204" pitchFamily="34" charset="0"/>
                <a:cs typeface="Arial" panose="020B0604020202020204" pitchFamily="34" charset="0"/>
              </a:rPr>
              <a:t>800◦C</a:t>
            </a:r>
            <a:r>
              <a:rPr lang="en-US" altLang="ja-JP" sz="1600" dirty="0">
                <a:latin typeface="Arial" panose="020B0604020202020204" pitchFamily="34" charset="0"/>
                <a:cs typeface="Arial" panose="020B0604020202020204" pitchFamily="34" charset="0"/>
              </a:rPr>
              <a:t> in a furnace under high vacuum</a:t>
            </a:r>
            <a:r>
              <a:rPr lang="en-US" altLang="ja-JP" sz="1600" u="sng" dirty="0">
                <a:latin typeface="Arial" panose="020B0604020202020204" pitchFamily="34" charset="0"/>
                <a:cs typeface="Arial" panose="020B0604020202020204" pitchFamily="34" charset="0"/>
              </a:rPr>
              <a:t>, HPR</a:t>
            </a:r>
            <a:r>
              <a:rPr lang="en-US" altLang="ja-JP" sz="1600" dirty="0">
                <a:latin typeface="Arial" panose="020B0604020202020204" pitchFamily="34" charset="0"/>
                <a:cs typeface="Arial" panose="020B0604020202020204" pitchFamily="34" charset="0"/>
              </a:rPr>
              <a:t>, </a:t>
            </a:r>
            <a:r>
              <a:rPr lang="en-US" altLang="ja-JP" sz="1600" u="sng" dirty="0">
                <a:latin typeface="Arial" panose="020B0604020202020204" pitchFamily="34" charset="0"/>
                <a:cs typeface="Arial" panose="020B0604020202020204" pitchFamily="34" charset="0"/>
              </a:rPr>
              <a:t>and vacuum baking at 120◦C</a:t>
            </a:r>
            <a:r>
              <a:rPr lang="en-US" altLang="ja-JP" sz="1600" dirty="0">
                <a:latin typeface="Arial" panose="020B0604020202020204" pitchFamily="34" charset="0"/>
                <a:cs typeface="Arial" panose="020B0604020202020204" pitchFamily="34" charset="0"/>
              </a:rPr>
              <a:t>. </a:t>
            </a:r>
            <a:r>
              <a:rPr lang="en-US" altLang="ja-JP" sz="1600" dirty="0">
                <a:latin typeface="Arial" panose="020B0604020202020204" pitchFamily="34" charset="0"/>
                <a:cs typeface="Arial" panose="020B0604020202020204" pitchFamily="34" charset="0"/>
                <a:sym typeface="Wingdings" panose="05000000000000000000" pitchFamily="2" charset="2"/>
              </a:rPr>
              <a:t> change 2-step baking</a:t>
            </a:r>
            <a:endParaRPr lang="ja-JP" altLang="en-US" sz="1600" dirty="0">
              <a:latin typeface="Arial" panose="020B0604020202020204" pitchFamily="34" charset="0"/>
              <a:cs typeface="Arial" panose="020B0604020202020204" pitchFamily="34" charset="0"/>
            </a:endParaRPr>
          </a:p>
        </p:txBody>
      </p:sp>
      <p:sp>
        <p:nvSpPr>
          <p:cNvPr id="7" name="テキスト ボックス 6">
            <a:extLst>
              <a:ext uri="{FF2B5EF4-FFF2-40B4-BE49-F238E27FC236}">
                <a16:creationId xmlns:a16="http://schemas.microsoft.com/office/drawing/2014/main" id="{7C408375-E881-17D7-F381-64BEBD5C6C4D}"/>
              </a:ext>
            </a:extLst>
          </p:cNvPr>
          <p:cNvSpPr txBox="1"/>
          <p:nvPr/>
        </p:nvSpPr>
        <p:spPr>
          <a:xfrm>
            <a:off x="4221811" y="448263"/>
            <a:ext cx="6448240" cy="338554"/>
          </a:xfrm>
          <a:prstGeom prst="rect">
            <a:avLst/>
          </a:prstGeom>
          <a:solidFill>
            <a:schemeClr val="bg1"/>
          </a:solidFill>
        </p:spPr>
        <p:txBody>
          <a:bodyPr wrap="none" rtlCol="0">
            <a:spAutoFit/>
          </a:bodyPr>
          <a:lstStyle/>
          <a:p>
            <a:r>
              <a:rPr kumimoji="1" lang="en-US" altLang="ja-JP" sz="1600" i="1" dirty="0" err="1">
                <a:latin typeface="Arial" panose="020B0604020202020204" pitchFamily="34" charset="0"/>
                <a:cs typeface="Arial" panose="020B0604020202020204" pitchFamily="34" charset="0"/>
              </a:rPr>
              <a:t>H.Sakai</a:t>
            </a:r>
            <a:r>
              <a:rPr kumimoji="1" lang="en-US" altLang="ja-JP" sz="1600" i="1" dirty="0">
                <a:latin typeface="Arial" panose="020B0604020202020204" pitchFamily="34" charset="0"/>
                <a:cs typeface="Arial" panose="020B0604020202020204" pitchFamily="34" charset="0"/>
              </a:rPr>
              <a:t> et al., “ILC Accelerator status”, Proc. of IPAC’25, p24 (2025). </a:t>
            </a:r>
            <a:endParaRPr kumimoji="1" lang="ja-JP" altLang="en-US" sz="1600" i="1" dirty="0">
              <a:latin typeface="Arial" panose="020B0604020202020204" pitchFamily="34" charset="0"/>
              <a:cs typeface="Arial" panose="020B0604020202020204" pitchFamily="34" charset="0"/>
            </a:endParaRPr>
          </a:p>
        </p:txBody>
      </p:sp>
      <p:sp>
        <p:nvSpPr>
          <p:cNvPr id="8" name="テキスト ボックス 7">
            <a:extLst>
              <a:ext uri="{FF2B5EF4-FFF2-40B4-BE49-F238E27FC236}">
                <a16:creationId xmlns:a16="http://schemas.microsoft.com/office/drawing/2014/main" id="{6D999FB8-6A61-2DFD-4238-917BDB20B2F6}"/>
              </a:ext>
            </a:extLst>
          </p:cNvPr>
          <p:cNvSpPr txBox="1"/>
          <p:nvPr/>
        </p:nvSpPr>
        <p:spPr>
          <a:xfrm>
            <a:off x="740532" y="2918746"/>
            <a:ext cx="2143403" cy="584775"/>
          </a:xfrm>
          <a:prstGeom prst="rect">
            <a:avLst/>
          </a:prstGeom>
          <a:solidFill>
            <a:srgbClr val="FFFFCC"/>
          </a:solidFill>
        </p:spPr>
        <p:txBody>
          <a:bodyPr wrap="square" rtlCol="0">
            <a:spAutoFit/>
          </a:bodyPr>
          <a:lstStyle/>
          <a:p>
            <a:r>
              <a:rPr kumimoji="1" lang="en-US" altLang="ja-JP" sz="1600" b="1" dirty="0">
                <a:solidFill>
                  <a:srgbClr val="FF0000"/>
                </a:solidFill>
              </a:rPr>
              <a:t>2step-baking</a:t>
            </a:r>
            <a:r>
              <a:rPr kumimoji="1" lang="en-US" altLang="ja-JP" sz="1600" dirty="0">
                <a:solidFill>
                  <a:srgbClr val="FF0000"/>
                </a:solidFill>
              </a:rPr>
              <a:t> will be applied(shown later) </a:t>
            </a:r>
            <a:endParaRPr kumimoji="1" lang="ja-JP" altLang="en-US" sz="1600" dirty="0">
              <a:solidFill>
                <a:srgbClr val="FF0000"/>
              </a:solidFill>
            </a:endParaRPr>
          </a:p>
        </p:txBody>
      </p:sp>
      <p:sp>
        <p:nvSpPr>
          <p:cNvPr id="2" name="テキスト ボックス 1">
            <a:extLst>
              <a:ext uri="{FF2B5EF4-FFF2-40B4-BE49-F238E27FC236}">
                <a16:creationId xmlns:a16="http://schemas.microsoft.com/office/drawing/2014/main" id="{8CD17B3E-ECFC-6B6A-E2EC-81D207BC17F8}"/>
              </a:ext>
            </a:extLst>
          </p:cNvPr>
          <p:cNvSpPr txBox="1"/>
          <p:nvPr/>
        </p:nvSpPr>
        <p:spPr>
          <a:xfrm>
            <a:off x="392497" y="6259048"/>
            <a:ext cx="2262671" cy="369332"/>
          </a:xfrm>
          <a:prstGeom prst="rect">
            <a:avLst/>
          </a:prstGeom>
          <a:solidFill>
            <a:srgbClr val="FFFFCC"/>
          </a:solidFill>
        </p:spPr>
        <p:txBody>
          <a:bodyPr wrap="none" rtlCol="0">
            <a:spAutoFit/>
          </a:bodyPr>
          <a:lstStyle/>
          <a:p>
            <a:r>
              <a:rPr kumimoji="1" lang="en-US" altLang="ja-JP" dirty="0"/>
              <a:t>Assembly by Robotics </a:t>
            </a:r>
            <a:endParaRPr kumimoji="1" lang="ja-JP" altLang="en-US" dirty="0"/>
          </a:p>
        </p:txBody>
      </p:sp>
    </p:spTree>
    <p:extLst>
      <p:ext uri="{BB962C8B-B14F-4D97-AF65-F5344CB8AC3E}">
        <p14:creationId xmlns:p14="http://schemas.microsoft.com/office/powerpoint/2010/main" val="12855604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D1381-D3DA-F652-D8A2-1CC7871BA52A}"/>
            </a:ext>
          </a:extLst>
        </p:cNvPr>
        <p:cNvGrpSpPr/>
        <p:nvPr/>
      </p:nvGrpSpPr>
      <p:grpSpPr>
        <a:xfrm>
          <a:off x="0" y="0"/>
          <a:ext cx="0" cy="0"/>
          <a:chOff x="0" y="0"/>
          <a:chExt cx="0" cy="0"/>
        </a:xfrm>
      </p:grpSpPr>
      <p:graphicFrame>
        <p:nvGraphicFramePr>
          <p:cNvPr id="29" name="表 28">
            <a:extLst>
              <a:ext uri="{FF2B5EF4-FFF2-40B4-BE49-F238E27FC236}">
                <a16:creationId xmlns:a16="http://schemas.microsoft.com/office/drawing/2014/main" id="{9AEDADED-FBAF-A7EF-87F1-4E9436A4A45B}"/>
              </a:ext>
            </a:extLst>
          </p:cNvPr>
          <p:cNvGraphicFramePr>
            <a:graphicFrameLocks noGrp="1"/>
          </p:cNvGraphicFramePr>
          <p:nvPr/>
        </p:nvGraphicFramePr>
        <p:xfrm>
          <a:off x="2208628" y="1524577"/>
          <a:ext cx="9983372" cy="2101118"/>
        </p:xfrm>
        <a:graphic>
          <a:graphicData uri="http://schemas.openxmlformats.org/drawingml/2006/table">
            <a:tbl>
              <a:tblPr firstRow="1" bandRow="1">
                <a:tableStyleId>{5940675A-B579-460E-94D1-54222C63F5DA}</a:tableStyleId>
              </a:tblPr>
              <a:tblGrid>
                <a:gridCol w="2495843">
                  <a:extLst>
                    <a:ext uri="{9D8B030D-6E8A-4147-A177-3AD203B41FA5}">
                      <a16:colId xmlns:a16="http://schemas.microsoft.com/office/drawing/2014/main" val="628707004"/>
                    </a:ext>
                  </a:extLst>
                </a:gridCol>
                <a:gridCol w="2495843">
                  <a:extLst>
                    <a:ext uri="{9D8B030D-6E8A-4147-A177-3AD203B41FA5}">
                      <a16:colId xmlns:a16="http://schemas.microsoft.com/office/drawing/2014/main" val="2562914992"/>
                    </a:ext>
                  </a:extLst>
                </a:gridCol>
                <a:gridCol w="2495843">
                  <a:extLst>
                    <a:ext uri="{9D8B030D-6E8A-4147-A177-3AD203B41FA5}">
                      <a16:colId xmlns:a16="http://schemas.microsoft.com/office/drawing/2014/main" val="1230231367"/>
                    </a:ext>
                  </a:extLst>
                </a:gridCol>
                <a:gridCol w="2495843">
                  <a:extLst>
                    <a:ext uri="{9D8B030D-6E8A-4147-A177-3AD203B41FA5}">
                      <a16:colId xmlns:a16="http://schemas.microsoft.com/office/drawing/2014/main" val="2213643428"/>
                    </a:ext>
                  </a:extLst>
                </a:gridCol>
              </a:tblGrid>
              <a:tr h="2101118">
                <a:tc>
                  <a:txBody>
                    <a:bodyPr/>
                    <a:lstStyle/>
                    <a:p>
                      <a:endParaRPr kumimoji="1" lang="ja-JP" altLang="en-US" dirty="0"/>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endParaRPr kumimoji="1" lang="ja-JP" altLang="en-US" dirty="0"/>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endParaRPr kumimoji="1" lang="ja-JP" altLang="en-US" dirty="0"/>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endParaRPr kumimoji="1" lang="ja-JP" altLang="en-US" dirty="0"/>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88875573"/>
                  </a:ext>
                </a:extLst>
              </a:tr>
            </a:tbl>
          </a:graphicData>
        </a:graphic>
      </p:graphicFrame>
      <p:sp>
        <p:nvSpPr>
          <p:cNvPr id="6" name="Slide Number Placeholder 5">
            <a:extLst>
              <a:ext uri="{FF2B5EF4-FFF2-40B4-BE49-F238E27FC236}">
                <a16:creationId xmlns:a16="http://schemas.microsoft.com/office/drawing/2014/main" id="{AE7420C1-8C6C-02F3-B823-679650DCD85C}"/>
              </a:ext>
            </a:extLst>
          </p:cNvPr>
          <p:cNvSpPr>
            <a:spLocks noGrp="1"/>
          </p:cNvSpPr>
          <p:nvPr>
            <p:ph type="sldNum" sz="quarter" idx="4"/>
          </p:nvPr>
        </p:nvSpPr>
        <p:spPr>
          <a:xfrm>
            <a:off x="11436536" y="6354658"/>
            <a:ext cx="604520" cy="365125"/>
          </a:xfrm>
          <a:prstGeom prst="rect">
            <a:avLst/>
          </a:prstGeom>
        </p:spPr>
        <p:txBody>
          <a:bodyPr anchor="ctr"/>
          <a:lstStyle>
            <a:defPPr>
              <a:defRPr lang="en-US"/>
            </a:defPPr>
            <a:lvl1pPr marL="0" algn="r" defTabSz="457200" rtl="0" eaLnBrk="1" latinLnBrk="0" hangingPunct="1">
              <a:defRPr sz="1200" kern="1200">
                <a:solidFill>
                  <a:srgbClr val="6C9BD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48F63A3B-78C7-47BE-AE5E-E10140E04643}" type="slidenum">
              <a:rPr lang="en-US" smtClean="0"/>
              <a:pPr algn="r"/>
              <a:t>40</a:t>
            </a:fld>
            <a:endParaRPr lang="en-US" sz="1400" dirty="0">
              <a:latin typeface="Times New Roman" panose="02020603050405020304" pitchFamily="18" charset="0"/>
              <a:cs typeface="Times New Roman" panose="02020603050405020304" pitchFamily="18" charset="0"/>
            </a:endParaRPr>
          </a:p>
        </p:txBody>
      </p:sp>
      <p:sp>
        <p:nvSpPr>
          <p:cNvPr id="2" name="タイトル 12">
            <a:extLst>
              <a:ext uri="{FF2B5EF4-FFF2-40B4-BE49-F238E27FC236}">
                <a16:creationId xmlns:a16="http://schemas.microsoft.com/office/drawing/2014/main" id="{8E10B8E2-C86E-1A7C-8F5D-8586237A3F99}"/>
              </a:ext>
            </a:extLst>
          </p:cNvPr>
          <p:cNvSpPr txBox="1">
            <a:spLocks/>
          </p:cNvSpPr>
          <p:nvPr/>
        </p:nvSpPr>
        <p:spPr>
          <a:xfrm>
            <a:off x="1" y="2181"/>
            <a:ext cx="12191999" cy="657151"/>
          </a:xfrm>
          <a:prstGeom prst="rect">
            <a:avLst/>
          </a:prstGeom>
          <a:solidFill>
            <a:schemeClr val="accent5">
              <a:lumMod val="20000"/>
              <a:lumOff val="80000"/>
            </a:schemeClr>
          </a:solidFill>
          <a:ln w="12700">
            <a:solidFill>
              <a:schemeClr val="tx1"/>
            </a:solidFill>
          </a:ln>
        </p:spPr>
        <p:txBody>
          <a:bodyPr vert="horz" lIns="68580" tIns="34290" rIns="68580" bIns="34290" rtlCol="0" anchor="ctr">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marL="0" marR="0" lvl="0" indent="0" defTabSz="914400" rtl="0" eaLnBrk="1" fontAlgn="auto" latinLnBrk="0" hangingPunct="1">
              <a:lnSpc>
                <a:spcPct val="100000"/>
              </a:lnSpc>
              <a:spcBef>
                <a:spcPts val="0"/>
              </a:spcBef>
              <a:spcAft>
                <a:spcPts val="0"/>
              </a:spcAft>
              <a:buClrTx/>
              <a:buSzTx/>
              <a:buFontTx/>
              <a:buNone/>
              <a:tabLst/>
              <a:defRPr/>
            </a:pPr>
            <a:r>
              <a:rPr lang="en-US" altLang="ja-JP" sz="2800" b="1" dirty="0">
                <a:solidFill>
                  <a:prstClr val="black"/>
                </a:solidFill>
                <a:latin typeface="Times New Roman" panose="02020603050405020304" pitchFamily="18" charset="0"/>
                <a:ea typeface="Arial Unicode MS" panose="020B0604020202020204" pitchFamily="50" charset="-128"/>
                <a:cs typeface="Times New Roman" panose="02020603050405020304" pitchFamily="18" charset="0"/>
              </a:rPr>
              <a:t>(FY2025) (1)WPP1: Results of surface treatment by 2-step baking</a:t>
            </a:r>
            <a:endParaRPr kumimoji="1" lang="en-US" altLang="ja-JP" sz="2800" b="1" i="0" u="none" strike="noStrike" kern="1200" cap="none" spc="0" normalizeH="0" baseline="0" noProof="0" dirty="0">
              <a:ln>
                <a:noFill/>
              </a:ln>
              <a:solidFill>
                <a:prstClr val="black"/>
              </a:solidFill>
              <a:effectLst/>
              <a:uLnTx/>
              <a:uFillTx/>
              <a:latin typeface="Times New Roman" panose="02020603050405020304" pitchFamily="18" charset="0"/>
              <a:ea typeface="Arial Unicode MS" panose="020B0604020202020204" pitchFamily="50" charset="-128"/>
              <a:cs typeface="Times New Roman" panose="02020603050405020304" pitchFamily="18" charset="0"/>
            </a:endParaRPr>
          </a:p>
        </p:txBody>
      </p:sp>
      <p:pic>
        <p:nvPicPr>
          <p:cNvPr id="14" name="コンテンツ プレースホルダー 9" descr="屋内, 建物, いっぱい, 満杯 が含まれている画像&#10;&#10;自動的に生成された説明">
            <a:extLst>
              <a:ext uri="{FF2B5EF4-FFF2-40B4-BE49-F238E27FC236}">
                <a16:creationId xmlns:a16="http://schemas.microsoft.com/office/drawing/2014/main" id="{023CB895-A613-9076-4DFA-CE541F67F398}"/>
              </a:ext>
            </a:extLst>
          </p:cNvPr>
          <p:cNvPicPr>
            <a:picLocks noChangeAspect="1"/>
          </p:cNvPicPr>
          <p:nvPr/>
        </p:nvPicPr>
        <p:blipFill>
          <a:blip r:embed="rId2"/>
          <a:stretch>
            <a:fillRect/>
          </a:stretch>
        </p:blipFill>
        <p:spPr>
          <a:xfrm>
            <a:off x="4824963" y="1781048"/>
            <a:ext cx="2306480" cy="1729860"/>
          </a:xfrm>
          <a:prstGeom prst="rect">
            <a:avLst/>
          </a:prstGeom>
        </p:spPr>
      </p:pic>
      <p:pic>
        <p:nvPicPr>
          <p:cNvPr id="15" name="コンテンツ プレースホルダー 15">
            <a:extLst>
              <a:ext uri="{FF2B5EF4-FFF2-40B4-BE49-F238E27FC236}">
                <a16:creationId xmlns:a16="http://schemas.microsoft.com/office/drawing/2014/main" id="{9F0DCBD3-5CB1-9576-A934-2026480A54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2569" y="1828505"/>
            <a:ext cx="2306480" cy="1729860"/>
          </a:xfrm>
          <a:prstGeom prst="rect">
            <a:avLst/>
          </a:prstGeom>
        </p:spPr>
      </p:pic>
      <p:pic>
        <p:nvPicPr>
          <p:cNvPr id="16" name="コンテンツ プレースホルダー 9" descr="屋内, 座る, キッチン, 部屋 が含まれている画像&#10;&#10;自動的に生成された説明">
            <a:extLst>
              <a:ext uri="{FF2B5EF4-FFF2-40B4-BE49-F238E27FC236}">
                <a16:creationId xmlns:a16="http://schemas.microsoft.com/office/drawing/2014/main" id="{D5F95100-034B-3601-C105-A5F43D752C6F}"/>
              </a:ext>
            </a:extLst>
          </p:cNvPr>
          <p:cNvPicPr>
            <a:picLocks noChangeAspect="1"/>
          </p:cNvPicPr>
          <p:nvPr/>
        </p:nvPicPr>
        <p:blipFill rotWithShape="1">
          <a:blip r:embed="rId4">
            <a:extLst>
              <a:ext uri="{28A0092B-C50C-407E-A947-70E740481C1C}">
                <a14:useLocalDpi xmlns:a14="http://schemas.microsoft.com/office/drawing/2010/main" val="0"/>
              </a:ext>
            </a:extLst>
          </a:blip>
          <a:srcRect l="17750" r="16543"/>
          <a:stretch/>
        </p:blipFill>
        <p:spPr>
          <a:xfrm>
            <a:off x="8672708" y="1671298"/>
            <a:ext cx="852486" cy="1729860"/>
          </a:xfrm>
          <a:prstGeom prst="rect">
            <a:avLst/>
          </a:prstGeom>
        </p:spPr>
      </p:pic>
      <p:sp>
        <p:nvSpPr>
          <p:cNvPr id="17" name="テキスト ボックス 16">
            <a:extLst>
              <a:ext uri="{FF2B5EF4-FFF2-40B4-BE49-F238E27FC236}">
                <a16:creationId xmlns:a16="http://schemas.microsoft.com/office/drawing/2014/main" id="{E37FBB16-24CF-6D1F-11EC-2D8D5120A9A9}"/>
              </a:ext>
            </a:extLst>
          </p:cNvPr>
          <p:cNvSpPr txBox="1"/>
          <p:nvPr/>
        </p:nvSpPr>
        <p:spPr>
          <a:xfrm>
            <a:off x="283215" y="741134"/>
            <a:ext cx="8419579" cy="707886"/>
          </a:xfrm>
          <a:prstGeom prst="rect">
            <a:avLst/>
          </a:prstGeom>
          <a:solidFill>
            <a:srgbClr val="FFFFFF"/>
          </a:solidFill>
          <a:ln w="12700">
            <a:solidFill>
              <a:schemeClr val="tx1"/>
            </a:solidFill>
          </a:ln>
        </p:spPr>
        <p:txBody>
          <a:bodyPr wrap="square" rtlCol="0">
            <a:spAutoFit/>
          </a:bodyPr>
          <a:lstStyle/>
          <a:p>
            <a:r>
              <a:rPr lang="en-US" altLang="ja-JP" sz="2000" dirty="0">
                <a:latin typeface="Times New Roman" panose="02020603050405020304" pitchFamily="18" charset="0"/>
                <a:cs typeface="Times New Roman" panose="02020603050405020304" pitchFamily="18" charset="0"/>
              </a:rPr>
              <a:t>Based on the results of past R&amp;D, we chose </a:t>
            </a:r>
            <a:r>
              <a:rPr lang="en-US" altLang="ja-JP" sz="2000" b="1" dirty="0">
                <a:solidFill>
                  <a:srgbClr val="FF0000"/>
                </a:solidFill>
                <a:latin typeface="Times New Roman" panose="02020603050405020304" pitchFamily="18" charset="0"/>
                <a:cs typeface="Times New Roman" panose="02020603050405020304" pitchFamily="18" charset="0"/>
              </a:rPr>
              <a:t>2-step baking </a:t>
            </a:r>
            <a:r>
              <a:rPr lang="en-US" altLang="ja-JP" sz="2000" dirty="0">
                <a:latin typeface="Times New Roman" panose="02020603050405020304" pitchFamily="18" charset="0"/>
                <a:cs typeface="Times New Roman" panose="02020603050405020304" pitchFamily="18" charset="0"/>
              </a:rPr>
              <a:t>for this project.</a:t>
            </a:r>
          </a:p>
          <a:p>
            <a:r>
              <a:rPr lang="en-US" altLang="ja-JP" sz="2000" dirty="0">
                <a:latin typeface="Times New Roman" panose="02020603050405020304" pitchFamily="18" charset="0"/>
                <a:cs typeface="Times New Roman" panose="02020603050405020304" pitchFamily="18" charset="0"/>
              </a:rPr>
              <a:t>VT for six 1-cell cavities was successfully done, going to 9-cell cavities in KEK.</a:t>
            </a:r>
          </a:p>
        </p:txBody>
      </p:sp>
      <p:sp>
        <p:nvSpPr>
          <p:cNvPr id="18" name="テキスト ボックス 17">
            <a:extLst>
              <a:ext uri="{FF2B5EF4-FFF2-40B4-BE49-F238E27FC236}">
                <a16:creationId xmlns:a16="http://schemas.microsoft.com/office/drawing/2014/main" id="{66B15095-34C8-3C02-449F-37519401C7F0}"/>
              </a:ext>
            </a:extLst>
          </p:cNvPr>
          <p:cNvSpPr txBox="1"/>
          <p:nvPr/>
        </p:nvSpPr>
        <p:spPr>
          <a:xfrm>
            <a:off x="5434492" y="1671298"/>
            <a:ext cx="1087423" cy="369332"/>
          </a:xfrm>
          <a:prstGeom prst="rect">
            <a:avLst/>
          </a:prstGeom>
          <a:solidFill>
            <a:schemeClr val="bg1"/>
          </a:solidFill>
          <a:ln w="12700">
            <a:solidFill>
              <a:schemeClr val="tx1"/>
            </a:solidFill>
          </a:ln>
        </p:spPr>
        <p:txBody>
          <a:bodyPr wrap="square" rtlCol="0" anchor="ctr">
            <a:spAutoFit/>
          </a:bodyPr>
          <a:lstStyle/>
          <a:p>
            <a:pPr algn="ctr"/>
            <a:r>
              <a:rPr kumimoji="1" lang="en-US" altLang="ja-JP" b="1" dirty="0">
                <a:solidFill>
                  <a:srgbClr val="1D50A1"/>
                </a:solidFill>
                <a:latin typeface="Times New Roman" panose="02020603050405020304" pitchFamily="18" charset="0"/>
                <a:cs typeface="Times New Roman" panose="02020603050405020304" pitchFamily="18" charset="0"/>
              </a:rPr>
              <a:t>Cold EP</a:t>
            </a:r>
            <a:endParaRPr kumimoji="1" lang="ja-JP" altLang="en-US" b="1" dirty="0">
              <a:solidFill>
                <a:srgbClr val="1D50A1"/>
              </a:solidFill>
              <a:latin typeface="Times New Roman" panose="02020603050405020304" pitchFamily="18" charset="0"/>
              <a:cs typeface="Times New Roman" panose="02020603050405020304" pitchFamily="18" charset="0"/>
            </a:endParaRPr>
          </a:p>
        </p:txBody>
      </p:sp>
      <p:sp>
        <p:nvSpPr>
          <p:cNvPr id="19" name="テキスト ボックス 18">
            <a:extLst>
              <a:ext uri="{FF2B5EF4-FFF2-40B4-BE49-F238E27FC236}">
                <a16:creationId xmlns:a16="http://schemas.microsoft.com/office/drawing/2014/main" id="{4CD6A985-D76A-D255-8350-1069C1E0D029}"/>
              </a:ext>
            </a:extLst>
          </p:cNvPr>
          <p:cNvSpPr txBox="1"/>
          <p:nvPr/>
        </p:nvSpPr>
        <p:spPr>
          <a:xfrm>
            <a:off x="7285411" y="1585879"/>
            <a:ext cx="1254864" cy="646331"/>
          </a:xfrm>
          <a:prstGeom prst="rect">
            <a:avLst/>
          </a:prstGeom>
          <a:solidFill>
            <a:schemeClr val="bg1"/>
          </a:solidFill>
          <a:ln w="12700">
            <a:solidFill>
              <a:schemeClr val="tx1"/>
            </a:solidFill>
          </a:ln>
        </p:spPr>
        <p:txBody>
          <a:bodyPr wrap="square" rtlCol="0" anchor="ctr">
            <a:spAutoFit/>
          </a:bodyPr>
          <a:lstStyle/>
          <a:p>
            <a:pPr algn="ctr"/>
            <a:r>
              <a:rPr kumimoji="1" lang="en-US" altLang="ja-JP" b="1" dirty="0">
                <a:solidFill>
                  <a:srgbClr val="1D50A1"/>
                </a:solidFill>
                <a:latin typeface="Times New Roman" panose="02020603050405020304" pitchFamily="18" charset="0"/>
                <a:cs typeface="Times New Roman" panose="02020603050405020304" pitchFamily="18" charset="0"/>
              </a:rPr>
              <a:t>2 step Baking</a:t>
            </a:r>
          </a:p>
        </p:txBody>
      </p:sp>
      <p:sp>
        <p:nvSpPr>
          <p:cNvPr id="20" name="テキスト ボックス 19">
            <a:extLst>
              <a:ext uri="{FF2B5EF4-FFF2-40B4-BE49-F238E27FC236}">
                <a16:creationId xmlns:a16="http://schemas.microsoft.com/office/drawing/2014/main" id="{B845A6B3-B805-EADF-B719-FADA1FB914CD}"/>
              </a:ext>
            </a:extLst>
          </p:cNvPr>
          <p:cNvSpPr txBox="1"/>
          <p:nvPr/>
        </p:nvSpPr>
        <p:spPr>
          <a:xfrm>
            <a:off x="2513611" y="1671298"/>
            <a:ext cx="1924396" cy="369332"/>
          </a:xfrm>
          <a:prstGeom prst="rect">
            <a:avLst/>
          </a:prstGeom>
          <a:solidFill>
            <a:schemeClr val="bg1"/>
          </a:solidFill>
          <a:ln w="12700">
            <a:solidFill>
              <a:schemeClr val="tx1"/>
            </a:solidFill>
          </a:ln>
        </p:spPr>
        <p:txBody>
          <a:bodyPr wrap="square" rtlCol="0" anchor="ctr">
            <a:spAutoFit/>
          </a:bodyPr>
          <a:lstStyle/>
          <a:p>
            <a:pPr algn="ctr"/>
            <a:r>
              <a:rPr kumimoji="1" lang="en-US" altLang="ja-JP" b="1" dirty="0">
                <a:solidFill>
                  <a:srgbClr val="1D50A1"/>
                </a:solidFill>
                <a:latin typeface="Times New Roman" panose="02020603050405020304" pitchFamily="18" charset="0"/>
                <a:cs typeface="Times New Roman" panose="02020603050405020304" pitchFamily="18" charset="0"/>
              </a:rPr>
              <a:t>Heat treatment</a:t>
            </a:r>
            <a:endParaRPr kumimoji="1" lang="ja-JP" altLang="en-US" b="1" dirty="0">
              <a:solidFill>
                <a:srgbClr val="1D50A1"/>
              </a:solidFill>
              <a:latin typeface="Times New Roman" panose="02020603050405020304" pitchFamily="18" charset="0"/>
              <a:cs typeface="Times New Roman" panose="02020603050405020304" pitchFamily="18" charset="0"/>
            </a:endParaRPr>
          </a:p>
        </p:txBody>
      </p:sp>
      <p:pic>
        <p:nvPicPr>
          <p:cNvPr id="22" name="図 21">
            <a:extLst>
              <a:ext uri="{FF2B5EF4-FFF2-40B4-BE49-F238E27FC236}">
                <a16:creationId xmlns:a16="http://schemas.microsoft.com/office/drawing/2014/main" id="{F35BE8E4-F5FD-4521-58BA-05315E304740}"/>
              </a:ext>
            </a:extLst>
          </p:cNvPr>
          <p:cNvPicPr>
            <a:picLocks noChangeAspect="1"/>
          </p:cNvPicPr>
          <p:nvPr/>
        </p:nvPicPr>
        <p:blipFill>
          <a:blip r:embed="rId5"/>
          <a:stretch>
            <a:fillRect/>
          </a:stretch>
        </p:blipFill>
        <p:spPr>
          <a:xfrm>
            <a:off x="54689" y="2062254"/>
            <a:ext cx="1999971" cy="4657529"/>
          </a:xfrm>
          <a:prstGeom prst="rect">
            <a:avLst/>
          </a:prstGeom>
          <a:solidFill>
            <a:srgbClr val="FFFFFF"/>
          </a:solidFill>
          <a:ln w="12700">
            <a:solidFill>
              <a:schemeClr val="tx1"/>
            </a:solidFill>
          </a:ln>
        </p:spPr>
      </p:pic>
      <p:pic>
        <p:nvPicPr>
          <p:cNvPr id="26" name="図 25">
            <a:extLst>
              <a:ext uri="{FF2B5EF4-FFF2-40B4-BE49-F238E27FC236}">
                <a16:creationId xmlns:a16="http://schemas.microsoft.com/office/drawing/2014/main" id="{89B4D0E5-7DC3-977C-A4ED-8089DB4D3B8E}"/>
              </a:ext>
            </a:extLst>
          </p:cNvPr>
          <p:cNvPicPr>
            <a:picLocks noChangeAspect="1"/>
          </p:cNvPicPr>
          <p:nvPr/>
        </p:nvPicPr>
        <p:blipFill rotWithShape="1">
          <a:blip r:embed="rId6"/>
          <a:srcRect t="5882" b="2008"/>
          <a:stretch/>
        </p:blipFill>
        <p:spPr>
          <a:xfrm>
            <a:off x="3477054" y="3795336"/>
            <a:ext cx="3862090" cy="2725494"/>
          </a:xfrm>
          <a:prstGeom prst="rect">
            <a:avLst/>
          </a:prstGeom>
          <a:ln w="19050">
            <a:solidFill>
              <a:schemeClr val="tx1"/>
            </a:solidFill>
          </a:ln>
        </p:spPr>
      </p:pic>
      <p:pic>
        <p:nvPicPr>
          <p:cNvPr id="27" name="Picture 8" descr="20080411Di-0121">
            <a:extLst>
              <a:ext uri="{FF2B5EF4-FFF2-40B4-BE49-F238E27FC236}">
                <a16:creationId xmlns:a16="http://schemas.microsoft.com/office/drawing/2014/main" id="{B3DF5DBD-FC4B-962E-5790-E822F7884A2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692877" y="1699140"/>
            <a:ext cx="1152958" cy="172986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8" name="テキスト ボックス 27">
            <a:extLst>
              <a:ext uri="{FF2B5EF4-FFF2-40B4-BE49-F238E27FC236}">
                <a16:creationId xmlns:a16="http://schemas.microsoft.com/office/drawing/2014/main" id="{266AB0CB-EA5B-2DD5-3C93-D81F894BE9B6}"/>
              </a:ext>
            </a:extLst>
          </p:cNvPr>
          <p:cNvSpPr txBox="1"/>
          <p:nvPr/>
        </p:nvSpPr>
        <p:spPr>
          <a:xfrm>
            <a:off x="9770071" y="1643839"/>
            <a:ext cx="619676" cy="369332"/>
          </a:xfrm>
          <a:prstGeom prst="rect">
            <a:avLst/>
          </a:prstGeom>
          <a:solidFill>
            <a:schemeClr val="bg1"/>
          </a:solidFill>
          <a:ln w="12700">
            <a:solidFill>
              <a:schemeClr val="tx1"/>
            </a:solidFill>
          </a:ln>
        </p:spPr>
        <p:txBody>
          <a:bodyPr wrap="square" rtlCol="0" anchor="ctr">
            <a:spAutoFit/>
          </a:bodyPr>
          <a:lstStyle/>
          <a:p>
            <a:pPr algn="ctr"/>
            <a:r>
              <a:rPr kumimoji="1" lang="en-US" altLang="ja-JP" b="1" dirty="0">
                <a:solidFill>
                  <a:srgbClr val="1D50A1"/>
                </a:solidFill>
                <a:latin typeface="Times New Roman" panose="02020603050405020304" pitchFamily="18" charset="0"/>
                <a:cs typeface="Times New Roman" panose="02020603050405020304" pitchFamily="18" charset="0"/>
              </a:rPr>
              <a:t>VT</a:t>
            </a:r>
          </a:p>
        </p:txBody>
      </p:sp>
      <p:sp>
        <p:nvSpPr>
          <p:cNvPr id="32" name="テキスト ボックス 31">
            <a:extLst>
              <a:ext uri="{FF2B5EF4-FFF2-40B4-BE49-F238E27FC236}">
                <a16:creationId xmlns:a16="http://schemas.microsoft.com/office/drawing/2014/main" id="{3CFBC1AC-6FEE-9558-5FDB-501F20F90A89}"/>
              </a:ext>
            </a:extLst>
          </p:cNvPr>
          <p:cNvSpPr txBox="1"/>
          <p:nvPr/>
        </p:nvSpPr>
        <p:spPr>
          <a:xfrm>
            <a:off x="193413" y="1641792"/>
            <a:ext cx="1367554" cy="338554"/>
          </a:xfrm>
          <a:prstGeom prst="rect">
            <a:avLst/>
          </a:prstGeom>
          <a:solidFill>
            <a:srgbClr val="FFFF00"/>
          </a:solidFill>
          <a:ln w="19050">
            <a:solidFill>
              <a:schemeClr val="tx1"/>
            </a:solidFill>
          </a:ln>
        </p:spPr>
        <p:txBody>
          <a:bodyPr wrap="none" rtlCol="0" anchor="ctr">
            <a:spAutoFit/>
          </a:bodyPr>
          <a:lstStyle/>
          <a:p>
            <a:pPr algn="ctr"/>
            <a:r>
              <a:rPr kumimoji="1" lang="en-US" altLang="ja-JP" sz="1600" b="1" dirty="0">
                <a:latin typeface="Times New Roman" panose="02020603050405020304" pitchFamily="18" charset="0"/>
                <a:cs typeface="Times New Roman" panose="02020603050405020304" pitchFamily="18" charset="0"/>
              </a:rPr>
              <a:t>KEK’s recipe</a:t>
            </a:r>
            <a:endParaRPr kumimoji="1" lang="ja-JP" altLang="en-US" sz="1600" b="1" dirty="0">
              <a:latin typeface="Times New Roman" panose="02020603050405020304" pitchFamily="18" charset="0"/>
              <a:cs typeface="Times New Roman" panose="02020603050405020304" pitchFamily="18" charset="0"/>
            </a:endParaRPr>
          </a:p>
        </p:txBody>
      </p:sp>
      <p:pic>
        <p:nvPicPr>
          <p:cNvPr id="23" name="図 22">
            <a:extLst>
              <a:ext uri="{FF2B5EF4-FFF2-40B4-BE49-F238E27FC236}">
                <a16:creationId xmlns:a16="http://schemas.microsoft.com/office/drawing/2014/main" id="{46713A87-0005-CBD2-9D49-B9BBC492F5D1}"/>
              </a:ext>
            </a:extLst>
          </p:cNvPr>
          <p:cNvPicPr>
            <a:picLocks noChangeAspect="1"/>
          </p:cNvPicPr>
          <p:nvPr/>
        </p:nvPicPr>
        <p:blipFill>
          <a:blip r:embed="rId8"/>
          <a:srcRect/>
          <a:stretch/>
        </p:blipFill>
        <p:spPr>
          <a:xfrm>
            <a:off x="7776391" y="3795336"/>
            <a:ext cx="4204950" cy="2742982"/>
          </a:xfrm>
          <a:prstGeom prst="rect">
            <a:avLst/>
          </a:prstGeom>
          <a:ln w="19050">
            <a:solidFill>
              <a:schemeClr val="tx1"/>
            </a:solidFill>
          </a:ln>
        </p:spPr>
      </p:pic>
      <p:sp>
        <p:nvSpPr>
          <p:cNvPr id="3" name="矢印: 右 2">
            <a:extLst>
              <a:ext uri="{FF2B5EF4-FFF2-40B4-BE49-F238E27FC236}">
                <a16:creationId xmlns:a16="http://schemas.microsoft.com/office/drawing/2014/main" id="{EE631975-CDAB-8015-6425-D6A6670853F1}"/>
              </a:ext>
            </a:extLst>
          </p:cNvPr>
          <p:cNvSpPr/>
          <p:nvPr/>
        </p:nvSpPr>
        <p:spPr>
          <a:xfrm>
            <a:off x="8808895" y="982213"/>
            <a:ext cx="412654" cy="23497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テキスト ボックス 4">
            <a:extLst>
              <a:ext uri="{FF2B5EF4-FFF2-40B4-BE49-F238E27FC236}">
                <a16:creationId xmlns:a16="http://schemas.microsoft.com/office/drawing/2014/main" id="{EB534F05-026E-93D3-B437-6A45267C885E}"/>
              </a:ext>
            </a:extLst>
          </p:cNvPr>
          <p:cNvSpPr txBox="1"/>
          <p:nvPr/>
        </p:nvSpPr>
        <p:spPr>
          <a:xfrm>
            <a:off x="9434367" y="752310"/>
            <a:ext cx="2554166" cy="646331"/>
          </a:xfrm>
          <a:prstGeom prst="rect">
            <a:avLst/>
          </a:prstGeom>
          <a:solidFill>
            <a:schemeClr val="bg1"/>
          </a:solidFill>
          <a:ln>
            <a:solidFill>
              <a:srgbClr val="FF0000"/>
            </a:solidFill>
          </a:ln>
        </p:spPr>
        <p:txBody>
          <a:bodyPr wrap="square">
            <a:spAutoFit/>
          </a:bodyPr>
          <a:lstStyle/>
          <a:p>
            <a:r>
              <a:rPr lang="en-US" altLang="ja-JP" b="1" u="sng" dirty="0">
                <a:solidFill>
                  <a:srgbClr val="FF0000"/>
                </a:solidFill>
              </a:rPr>
              <a:t>(FY2025) All 6 cavities passed the spec</a:t>
            </a:r>
            <a:endParaRPr lang="ja-JP" altLang="en-US" b="1" u="sng" dirty="0">
              <a:solidFill>
                <a:srgbClr val="FF0000"/>
              </a:solidFill>
            </a:endParaRPr>
          </a:p>
        </p:txBody>
      </p:sp>
      <p:sp>
        <p:nvSpPr>
          <p:cNvPr id="30" name="テキスト ボックス 29">
            <a:extLst>
              <a:ext uri="{FF2B5EF4-FFF2-40B4-BE49-F238E27FC236}">
                <a16:creationId xmlns:a16="http://schemas.microsoft.com/office/drawing/2014/main" id="{288D834B-E0E8-E027-4EB2-1B886CC1E6EE}"/>
              </a:ext>
            </a:extLst>
          </p:cNvPr>
          <p:cNvSpPr txBox="1"/>
          <p:nvPr/>
        </p:nvSpPr>
        <p:spPr>
          <a:xfrm>
            <a:off x="2341782" y="4100442"/>
            <a:ext cx="854920" cy="830997"/>
          </a:xfrm>
          <a:prstGeom prst="rect">
            <a:avLst/>
          </a:prstGeom>
          <a:solidFill>
            <a:srgbClr val="CCFFFF"/>
          </a:solidFill>
          <a:ln w="19050">
            <a:solidFill>
              <a:schemeClr val="tx1"/>
            </a:solidFill>
          </a:ln>
        </p:spPr>
        <p:txBody>
          <a:bodyPr wrap="square" rtlCol="0" anchor="ctr">
            <a:spAutoFit/>
          </a:bodyPr>
          <a:lstStyle/>
          <a:p>
            <a:pPr algn="ctr"/>
            <a:r>
              <a:rPr kumimoji="1" lang="en-US" altLang="ja-JP" sz="1200" dirty="0" err="1">
                <a:latin typeface="Times New Roman" panose="02020603050405020304" pitchFamily="18" charset="0"/>
                <a:cs typeface="Times New Roman" panose="02020603050405020304" pitchFamily="18" charset="0"/>
              </a:rPr>
              <a:t>Kensei</a:t>
            </a:r>
            <a:r>
              <a:rPr kumimoji="1" lang="en-US" altLang="ja-JP" sz="1200" dirty="0">
                <a:latin typeface="Times New Roman" panose="02020603050405020304" pitchFamily="18" charset="0"/>
                <a:cs typeface="Times New Roman" panose="02020603050405020304" pitchFamily="18" charset="0"/>
              </a:rPr>
              <a:t> </a:t>
            </a:r>
            <a:r>
              <a:rPr kumimoji="1" lang="en-US" altLang="ja-JP" sz="1200" dirty="0" err="1">
                <a:latin typeface="Times New Roman" panose="02020603050405020304" pitchFamily="18" charset="0"/>
                <a:cs typeface="Times New Roman" panose="02020603050405020304" pitchFamily="18" charset="0"/>
              </a:rPr>
              <a:t>Umemori</a:t>
            </a:r>
            <a:r>
              <a:rPr kumimoji="1" lang="en-US" altLang="ja-JP" sz="1200" dirty="0">
                <a:latin typeface="Times New Roman" panose="02020603050405020304" pitchFamily="18" charset="0"/>
                <a:cs typeface="Times New Roman" panose="02020603050405020304" pitchFamily="18" charset="0"/>
              </a:rPr>
              <a:t>/Ryo Katayama</a:t>
            </a:r>
            <a:endParaRPr kumimoji="1" lang="ja-JP" altLang="en-US" sz="1200" dirty="0">
              <a:latin typeface="Times New Roman" panose="02020603050405020304" pitchFamily="18" charset="0"/>
              <a:cs typeface="Times New Roman" panose="02020603050405020304" pitchFamily="18" charset="0"/>
            </a:endParaRPr>
          </a:p>
        </p:txBody>
      </p:sp>
      <p:cxnSp>
        <p:nvCxnSpPr>
          <p:cNvPr id="8" name="直線矢印コネクタ 7">
            <a:extLst>
              <a:ext uri="{FF2B5EF4-FFF2-40B4-BE49-F238E27FC236}">
                <a16:creationId xmlns:a16="http://schemas.microsoft.com/office/drawing/2014/main" id="{23109994-F242-2BE9-E0BE-E1F6703381AD}"/>
              </a:ext>
            </a:extLst>
          </p:cNvPr>
          <p:cNvCxnSpPr>
            <a:cxnSpLocks/>
          </p:cNvCxnSpPr>
          <p:nvPr/>
        </p:nvCxnSpPr>
        <p:spPr>
          <a:xfrm flipH="1">
            <a:off x="5223062" y="2385847"/>
            <a:ext cx="3389931" cy="1766718"/>
          </a:xfrm>
          <a:prstGeom prst="straightConnector1">
            <a:avLst/>
          </a:prstGeom>
          <a:ln>
            <a:solidFill>
              <a:schemeClr val="tx1"/>
            </a:solidFill>
            <a:headEnd type="none"/>
            <a:tailEnd type="triangle"/>
          </a:ln>
        </p:spPr>
        <p:style>
          <a:lnRef idx="3">
            <a:schemeClr val="accent2"/>
          </a:lnRef>
          <a:fillRef idx="0">
            <a:schemeClr val="accent2"/>
          </a:fillRef>
          <a:effectRef idx="2">
            <a:schemeClr val="accent2"/>
          </a:effectRef>
          <a:fontRef idx="minor">
            <a:schemeClr val="tx1"/>
          </a:fontRef>
        </p:style>
      </p:cxnSp>
      <p:cxnSp>
        <p:nvCxnSpPr>
          <p:cNvPr id="9" name="直線矢印コネクタ 8">
            <a:extLst>
              <a:ext uri="{FF2B5EF4-FFF2-40B4-BE49-F238E27FC236}">
                <a16:creationId xmlns:a16="http://schemas.microsoft.com/office/drawing/2014/main" id="{F6ED6F3D-28EC-5741-5B67-DDC19A16D239}"/>
              </a:ext>
            </a:extLst>
          </p:cNvPr>
          <p:cNvCxnSpPr>
            <a:cxnSpLocks/>
          </p:cNvCxnSpPr>
          <p:nvPr/>
        </p:nvCxnSpPr>
        <p:spPr>
          <a:xfrm flipH="1">
            <a:off x="9434367" y="2182812"/>
            <a:ext cx="738803" cy="2053041"/>
          </a:xfrm>
          <a:prstGeom prst="straightConnector1">
            <a:avLst/>
          </a:prstGeom>
          <a:ln>
            <a:solidFill>
              <a:schemeClr val="tx1"/>
            </a:solidFill>
            <a:headEnd type="none"/>
            <a:tailEnd type="triangle"/>
          </a:ln>
        </p:spPr>
        <p:style>
          <a:lnRef idx="3">
            <a:schemeClr val="accent2"/>
          </a:lnRef>
          <a:fillRef idx="0">
            <a:schemeClr val="accent2"/>
          </a:fillRef>
          <a:effectRef idx="2">
            <a:schemeClr val="accent2"/>
          </a:effectRef>
          <a:fontRef idx="minor">
            <a:schemeClr val="tx1"/>
          </a:fontRef>
        </p:style>
      </p:cxnSp>
      <p:cxnSp>
        <p:nvCxnSpPr>
          <p:cNvPr id="12" name="直線コネクタ 11">
            <a:extLst>
              <a:ext uri="{FF2B5EF4-FFF2-40B4-BE49-F238E27FC236}">
                <a16:creationId xmlns:a16="http://schemas.microsoft.com/office/drawing/2014/main" id="{B8D62AE8-C633-8F21-EA63-B4907AE61C32}"/>
              </a:ext>
            </a:extLst>
          </p:cNvPr>
          <p:cNvCxnSpPr>
            <a:cxnSpLocks/>
          </p:cNvCxnSpPr>
          <p:nvPr/>
        </p:nvCxnSpPr>
        <p:spPr>
          <a:xfrm>
            <a:off x="8452637" y="4932063"/>
            <a:ext cx="3441066" cy="0"/>
          </a:xfrm>
          <a:prstGeom prst="line">
            <a:avLst/>
          </a:prstGeom>
          <a:ln>
            <a:solidFill>
              <a:schemeClr val="tx1"/>
            </a:solidFill>
            <a:prstDash val="sysDash"/>
            <a:headEnd type="none"/>
            <a:tailEnd type="none"/>
          </a:ln>
        </p:spPr>
        <p:style>
          <a:lnRef idx="3">
            <a:schemeClr val="accent2"/>
          </a:lnRef>
          <a:fillRef idx="0">
            <a:schemeClr val="accent2"/>
          </a:fillRef>
          <a:effectRef idx="2">
            <a:schemeClr val="accent2"/>
          </a:effectRef>
          <a:fontRef idx="minor">
            <a:schemeClr val="tx1"/>
          </a:fontRef>
        </p:style>
      </p:cxnSp>
      <p:cxnSp>
        <p:nvCxnSpPr>
          <p:cNvPr id="21" name="直線コネクタ 20">
            <a:extLst>
              <a:ext uri="{FF2B5EF4-FFF2-40B4-BE49-F238E27FC236}">
                <a16:creationId xmlns:a16="http://schemas.microsoft.com/office/drawing/2014/main" id="{A496AFA8-173E-6547-1C18-778DA9E0FE7E}"/>
              </a:ext>
            </a:extLst>
          </p:cNvPr>
          <p:cNvCxnSpPr>
            <a:cxnSpLocks/>
          </p:cNvCxnSpPr>
          <p:nvPr/>
        </p:nvCxnSpPr>
        <p:spPr>
          <a:xfrm>
            <a:off x="11065397" y="4433665"/>
            <a:ext cx="0" cy="1677768"/>
          </a:xfrm>
          <a:prstGeom prst="line">
            <a:avLst/>
          </a:prstGeom>
          <a:ln>
            <a:solidFill>
              <a:schemeClr val="tx1"/>
            </a:solidFill>
            <a:prstDash val="sysDash"/>
            <a:headEnd type="none"/>
            <a:tailEnd type="none"/>
          </a:ln>
        </p:spPr>
        <p:style>
          <a:lnRef idx="3">
            <a:schemeClr val="accent2"/>
          </a:lnRef>
          <a:fillRef idx="0">
            <a:schemeClr val="accent2"/>
          </a:fillRef>
          <a:effectRef idx="2">
            <a:schemeClr val="accent2"/>
          </a:effectRef>
          <a:fontRef idx="minor">
            <a:schemeClr val="tx1"/>
          </a:fontRef>
        </p:style>
      </p:cxnSp>
      <p:sp>
        <p:nvSpPr>
          <p:cNvPr id="37" name="テキスト ボックス 36">
            <a:extLst>
              <a:ext uri="{FF2B5EF4-FFF2-40B4-BE49-F238E27FC236}">
                <a16:creationId xmlns:a16="http://schemas.microsoft.com/office/drawing/2014/main" id="{A05C69DE-D4FC-DBDE-AAD7-791A736000AA}"/>
              </a:ext>
            </a:extLst>
          </p:cNvPr>
          <p:cNvSpPr txBox="1"/>
          <p:nvPr/>
        </p:nvSpPr>
        <p:spPr>
          <a:xfrm>
            <a:off x="11018307" y="5711562"/>
            <a:ext cx="1062407" cy="369332"/>
          </a:xfrm>
          <a:prstGeom prst="rect">
            <a:avLst/>
          </a:prstGeom>
          <a:noFill/>
        </p:spPr>
        <p:txBody>
          <a:bodyPr wrap="none" rtlCol="0">
            <a:spAutoFit/>
          </a:bodyPr>
          <a:lstStyle/>
          <a:p>
            <a:r>
              <a:rPr kumimoji="1" lang="en-US" altLang="ja-JP" dirty="0"/>
              <a:t>35 MV/m</a:t>
            </a:r>
            <a:endParaRPr kumimoji="1" lang="ja-JP" altLang="en-US" dirty="0"/>
          </a:p>
        </p:txBody>
      </p:sp>
      <p:sp>
        <p:nvSpPr>
          <p:cNvPr id="38" name="テキスト ボックス 37">
            <a:extLst>
              <a:ext uri="{FF2B5EF4-FFF2-40B4-BE49-F238E27FC236}">
                <a16:creationId xmlns:a16="http://schemas.microsoft.com/office/drawing/2014/main" id="{DFD400CB-16F8-F74B-C214-4113AA9C1992}"/>
              </a:ext>
            </a:extLst>
          </p:cNvPr>
          <p:cNvSpPr txBox="1"/>
          <p:nvPr/>
        </p:nvSpPr>
        <p:spPr>
          <a:xfrm>
            <a:off x="8477747" y="4942950"/>
            <a:ext cx="1247457" cy="369332"/>
          </a:xfrm>
          <a:prstGeom prst="rect">
            <a:avLst/>
          </a:prstGeom>
          <a:noFill/>
        </p:spPr>
        <p:txBody>
          <a:bodyPr wrap="none" rtlCol="0">
            <a:spAutoFit/>
          </a:bodyPr>
          <a:lstStyle/>
          <a:p>
            <a:r>
              <a:rPr kumimoji="1" lang="en-US" altLang="ja-JP" dirty="0"/>
              <a:t>Q</a:t>
            </a:r>
            <a:r>
              <a:rPr kumimoji="1" lang="en-US" altLang="ja-JP" baseline="-25000" dirty="0"/>
              <a:t>0</a:t>
            </a:r>
            <a:r>
              <a:rPr kumimoji="1" lang="en-US" altLang="ja-JP" dirty="0"/>
              <a:t> = 1x10</a:t>
            </a:r>
            <a:r>
              <a:rPr kumimoji="1" lang="en-US" altLang="ja-JP" baseline="30000" dirty="0"/>
              <a:t>10</a:t>
            </a:r>
            <a:endParaRPr kumimoji="1" lang="ja-JP" altLang="en-US" baseline="30000" dirty="0"/>
          </a:p>
        </p:txBody>
      </p:sp>
      <p:sp>
        <p:nvSpPr>
          <p:cNvPr id="39" name="テキスト ボックス 38">
            <a:extLst>
              <a:ext uri="{FF2B5EF4-FFF2-40B4-BE49-F238E27FC236}">
                <a16:creationId xmlns:a16="http://schemas.microsoft.com/office/drawing/2014/main" id="{8D993879-F4DF-2400-13E7-0250FF39F808}"/>
              </a:ext>
            </a:extLst>
          </p:cNvPr>
          <p:cNvSpPr txBox="1"/>
          <p:nvPr/>
        </p:nvSpPr>
        <p:spPr>
          <a:xfrm>
            <a:off x="8248111" y="5372580"/>
            <a:ext cx="2554166" cy="646331"/>
          </a:xfrm>
          <a:prstGeom prst="rect">
            <a:avLst/>
          </a:prstGeom>
          <a:solidFill>
            <a:schemeClr val="bg1"/>
          </a:solidFill>
          <a:ln>
            <a:solidFill>
              <a:srgbClr val="FF0000"/>
            </a:solidFill>
          </a:ln>
        </p:spPr>
        <p:txBody>
          <a:bodyPr wrap="square">
            <a:spAutoFit/>
          </a:bodyPr>
          <a:lstStyle/>
          <a:p>
            <a:r>
              <a:rPr lang="en-US" altLang="ja-JP" b="1" u="sng" dirty="0">
                <a:solidFill>
                  <a:srgbClr val="FF0000"/>
                </a:solidFill>
              </a:rPr>
              <a:t>All 6 cavities reached 35 MV/m and 1x10</a:t>
            </a:r>
            <a:r>
              <a:rPr lang="en-US" altLang="ja-JP" b="1" u="sng" baseline="30000" dirty="0">
                <a:solidFill>
                  <a:srgbClr val="FF0000"/>
                </a:solidFill>
              </a:rPr>
              <a:t>10</a:t>
            </a:r>
            <a:r>
              <a:rPr lang="en-US" altLang="ja-JP" b="1" u="sng" dirty="0">
                <a:solidFill>
                  <a:srgbClr val="FF0000"/>
                </a:solidFill>
              </a:rPr>
              <a:t> of Q</a:t>
            </a:r>
            <a:r>
              <a:rPr lang="en-US" altLang="ja-JP" b="1" u="sng" baseline="-25000" dirty="0">
                <a:solidFill>
                  <a:srgbClr val="FF0000"/>
                </a:solidFill>
              </a:rPr>
              <a:t>0</a:t>
            </a:r>
            <a:endParaRPr lang="ja-JP" altLang="en-US" b="1" u="sng" baseline="-25000" dirty="0">
              <a:solidFill>
                <a:srgbClr val="FF0000"/>
              </a:solidFill>
            </a:endParaRPr>
          </a:p>
        </p:txBody>
      </p:sp>
      <p:sp>
        <p:nvSpPr>
          <p:cNvPr id="40" name="テキスト ボックス 39">
            <a:extLst>
              <a:ext uri="{FF2B5EF4-FFF2-40B4-BE49-F238E27FC236}">
                <a16:creationId xmlns:a16="http://schemas.microsoft.com/office/drawing/2014/main" id="{9C5AD400-0F8E-ECE2-4C57-5109E95F4B5D}"/>
              </a:ext>
            </a:extLst>
          </p:cNvPr>
          <p:cNvSpPr txBox="1"/>
          <p:nvPr/>
        </p:nvSpPr>
        <p:spPr>
          <a:xfrm>
            <a:off x="4144305" y="5834245"/>
            <a:ext cx="2157514" cy="369332"/>
          </a:xfrm>
          <a:prstGeom prst="rect">
            <a:avLst/>
          </a:prstGeom>
          <a:noFill/>
        </p:spPr>
        <p:txBody>
          <a:bodyPr wrap="none" rtlCol="0">
            <a:spAutoFit/>
          </a:bodyPr>
          <a:lstStyle/>
          <a:p>
            <a:r>
              <a:rPr kumimoji="1" lang="en-US" altLang="ja-JP" b="1" u="sng" dirty="0"/>
              <a:t>75 C, 4h + 120 C, 48h</a:t>
            </a:r>
            <a:endParaRPr kumimoji="1" lang="ja-JP" altLang="en-US" b="1" u="sng" dirty="0"/>
          </a:p>
        </p:txBody>
      </p:sp>
      <p:sp>
        <p:nvSpPr>
          <p:cNvPr id="43" name="テキスト ボックス 42">
            <a:extLst>
              <a:ext uri="{FF2B5EF4-FFF2-40B4-BE49-F238E27FC236}">
                <a16:creationId xmlns:a16="http://schemas.microsoft.com/office/drawing/2014/main" id="{86EE794A-1328-7E87-3A35-DC63A19245CE}"/>
              </a:ext>
            </a:extLst>
          </p:cNvPr>
          <p:cNvSpPr txBox="1"/>
          <p:nvPr/>
        </p:nvSpPr>
        <p:spPr>
          <a:xfrm>
            <a:off x="7505025" y="2903807"/>
            <a:ext cx="1135747" cy="646331"/>
          </a:xfrm>
          <a:prstGeom prst="rect">
            <a:avLst/>
          </a:prstGeom>
          <a:noFill/>
        </p:spPr>
        <p:txBody>
          <a:bodyPr wrap="square" rtlCol="0">
            <a:spAutoFit/>
          </a:bodyPr>
          <a:lstStyle/>
          <a:p>
            <a:r>
              <a:rPr kumimoji="1" lang="en-US" altLang="ja-JP" dirty="0"/>
              <a:t>In a clean room</a:t>
            </a:r>
            <a:endParaRPr kumimoji="1" lang="ja-JP" altLang="en-US" dirty="0"/>
          </a:p>
        </p:txBody>
      </p:sp>
      <p:sp>
        <p:nvSpPr>
          <p:cNvPr id="4" name="テキスト ボックス 3">
            <a:extLst>
              <a:ext uri="{FF2B5EF4-FFF2-40B4-BE49-F238E27FC236}">
                <a16:creationId xmlns:a16="http://schemas.microsoft.com/office/drawing/2014/main" id="{3B904E96-61B8-A7D5-7C31-B6ABD83A30C6}"/>
              </a:ext>
            </a:extLst>
          </p:cNvPr>
          <p:cNvSpPr txBox="1"/>
          <p:nvPr/>
        </p:nvSpPr>
        <p:spPr>
          <a:xfrm>
            <a:off x="2456815" y="6549204"/>
            <a:ext cx="8930330" cy="369332"/>
          </a:xfrm>
          <a:prstGeom prst="rect">
            <a:avLst/>
          </a:prstGeom>
          <a:noFill/>
        </p:spPr>
        <p:txBody>
          <a:bodyPr wrap="none" rtlCol="0">
            <a:spAutoFit/>
          </a:bodyPr>
          <a:lstStyle/>
          <a:p>
            <a:r>
              <a:rPr kumimoji="1" lang="en-US" altLang="ja-JP" dirty="0"/>
              <a:t>in next TTC meeting (9-12 June) </a:t>
            </a:r>
            <a:r>
              <a:rPr kumimoji="1" lang="en-US" altLang="ja-JP" dirty="0">
                <a:sym typeface="Wingdings" panose="05000000000000000000" pitchFamily="2" charset="2"/>
              </a:rPr>
              <a:t></a:t>
            </a:r>
            <a:r>
              <a:rPr kumimoji="1" lang="en-US" altLang="ja-JP" b="1" i="1" u="sng" dirty="0">
                <a:sym typeface="Wingdings" panose="05000000000000000000" pitchFamily="2" charset="2"/>
              </a:rPr>
              <a:t>Eric Viklund (KEK) ”Recent result of 2-step baking at KEK “</a:t>
            </a:r>
            <a:endParaRPr kumimoji="1" lang="ja-JP" altLang="en-US" b="1" i="1" u="sng" dirty="0"/>
          </a:p>
        </p:txBody>
      </p:sp>
    </p:spTree>
    <p:extLst>
      <p:ext uri="{BB962C8B-B14F-4D97-AF65-F5344CB8AC3E}">
        <p14:creationId xmlns:p14="http://schemas.microsoft.com/office/powerpoint/2010/main" val="32738110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DB28B-C105-E540-821D-7FE37AF78A45}"/>
            </a:ext>
          </a:extLst>
        </p:cNvPr>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E8B64A45-DFE1-0B0C-E723-37983199F41D}"/>
              </a:ext>
            </a:extLst>
          </p:cNvPr>
          <p:cNvSpPr>
            <a:spLocks noGrp="1"/>
          </p:cNvSpPr>
          <p:nvPr>
            <p:ph type="sldNum" sz="quarter" idx="4"/>
          </p:nvPr>
        </p:nvSpPr>
        <p:spPr>
          <a:xfrm>
            <a:off x="11436536" y="6354658"/>
            <a:ext cx="604520" cy="365125"/>
          </a:xfrm>
          <a:prstGeom prst="rect">
            <a:avLst/>
          </a:prstGeom>
        </p:spPr>
        <p:txBody>
          <a:bodyPr anchor="ctr"/>
          <a:lstStyle>
            <a:defPPr>
              <a:defRPr lang="en-US"/>
            </a:defPPr>
            <a:lvl1pPr marL="0" algn="r" defTabSz="457200" rtl="0" eaLnBrk="1" latinLnBrk="0" hangingPunct="1">
              <a:defRPr sz="1200" kern="1200">
                <a:solidFill>
                  <a:srgbClr val="6C9BD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48F63A3B-78C7-47BE-AE5E-E10140E04643}" type="slidenum">
              <a:rPr lang="en-US" smtClean="0"/>
              <a:pPr algn="r"/>
              <a:t>41</a:t>
            </a:fld>
            <a:endParaRPr lang="en-US" sz="1400" dirty="0">
              <a:latin typeface="Times New Roman" panose="02020603050405020304" pitchFamily="18" charset="0"/>
              <a:cs typeface="Times New Roman" panose="02020603050405020304" pitchFamily="18" charset="0"/>
            </a:endParaRPr>
          </a:p>
        </p:txBody>
      </p:sp>
      <p:sp>
        <p:nvSpPr>
          <p:cNvPr id="2" name="テキスト ボックス 1">
            <a:extLst>
              <a:ext uri="{FF2B5EF4-FFF2-40B4-BE49-F238E27FC236}">
                <a16:creationId xmlns:a16="http://schemas.microsoft.com/office/drawing/2014/main" id="{95A4E3F4-F59E-4079-2D2F-7CA20EC6D763}"/>
              </a:ext>
            </a:extLst>
          </p:cNvPr>
          <p:cNvSpPr txBox="1"/>
          <p:nvPr/>
        </p:nvSpPr>
        <p:spPr>
          <a:xfrm>
            <a:off x="544459" y="109232"/>
            <a:ext cx="11103081" cy="461665"/>
          </a:xfrm>
          <a:prstGeom prst="rect">
            <a:avLst/>
          </a:prstGeom>
          <a:solidFill>
            <a:schemeClr val="bg1"/>
          </a:solidFill>
          <a:ln w="19050">
            <a:noFill/>
          </a:ln>
        </p:spPr>
        <p:txBody>
          <a:bodyPr wrap="square" rtlCol="0" anchor="ctr">
            <a:spAutoFit/>
          </a:bodyPr>
          <a:lstStyle/>
          <a:p>
            <a:pPr algn="ctr"/>
            <a:r>
              <a:rPr lang="en-US" altLang="ja-JP" sz="2400" b="1" dirty="0">
                <a:solidFill>
                  <a:prstClr val="black"/>
                </a:solidFill>
                <a:latin typeface="Arial" panose="020B0604020202020204" pitchFamily="34" charset="0"/>
                <a:ea typeface="Arial Unicode MS" panose="020B0604020202020204" pitchFamily="50" charset="-128"/>
                <a:cs typeface="Arial" panose="020B0604020202020204" pitchFamily="34" charset="0"/>
              </a:rPr>
              <a:t>(FY2025) (1)WPP1: Progress of </a:t>
            </a:r>
            <a:r>
              <a:rPr kumimoji="1" lang="en-US" altLang="ja-JP" sz="2400" b="1" dirty="0">
                <a:latin typeface="Arial" panose="020B0604020202020204" pitchFamily="34" charset="0"/>
                <a:cs typeface="Arial" panose="020B0604020202020204" pitchFamily="34" charset="0"/>
              </a:rPr>
              <a:t>C</a:t>
            </a:r>
            <a:r>
              <a:rPr lang="en-US" altLang="ja-JP" sz="2400" b="1" dirty="0">
                <a:latin typeface="Arial" panose="020B0604020202020204" pitchFamily="34" charset="0"/>
                <a:cs typeface="Arial" panose="020B0604020202020204" pitchFamily="34" charset="0"/>
              </a:rPr>
              <a:t>avity production at CFF/oversea</a:t>
            </a:r>
            <a:endParaRPr kumimoji="1" lang="ja-JP" altLang="en-US" sz="2400" b="1" dirty="0">
              <a:latin typeface="Arial" panose="020B0604020202020204" pitchFamily="34" charset="0"/>
              <a:cs typeface="Arial" panose="020B0604020202020204" pitchFamily="34" charset="0"/>
            </a:endParaRPr>
          </a:p>
        </p:txBody>
      </p:sp>
      <p:sp>
        <p:nvSpPr>
          <p:cNvPr id="5" name="テキスト ボックス 4">
            <a:extLst>
              <a:ext uri="{FF2B5EF4-FFF2-40B4-BE49-F238E27FC236}">
                <a16:creationId xmlns:a16="http://schemas.microsoft.com/office/drawing/2014/main" id="{2592398A-0C40-B9BE-8E01-D313FA44263F}"/>
              </a:ext>
            </a:extLst>
          </p:cNvPr>
          <p:cNvSpPr txBox="1"/>
          <p:nvPr/>
        </p:nvSpPr>
        <p:spPr>
          <a:xfrm>
            <a:off x="5134196" y="1237702"/>
            <a:ext cx="2563009" cy="338554"/>
          </a:xfrm>
          <a:prstGeom prst="rect">
            <a:avLst/>
          </a:prstGeom>
          <a:solidFill>
            <a:srgbClr val="FFFF00"/>
          </a:solidFill>
          <a:ln w="19050">
            <a:solidFill>
              <a:schemeClr val="tx1"/>
            </a:solidFill>
          </a:ln>
        </p:spPr>
        <p:txBody>
          <a:bodyPr wrap="none" rtlCol="0">
            <a:spAutoFit/>
          </a:bodyPr>
          <a:lstStyle/>
          <a:p>
            <a:pPr algn="ctr"/>
            <a:r>
              <a:rPr kumimoji="1" lang="en-US" altLang="ja-JP" sz="1600" b="1" dirty="0">
                <a:latin typeface="Times New Roman" panose="02020603050405020304" pitchFamily="18" charset="0"/>
                <a:cs typeface="Times New Roman" panose="02020603050405020304" pitchFamily="18" charset="0"/>
              </a:rPr>
              <a:t>Six 1-cell cavities produced</a:t>
            </a:r>
            <a:endParaRPr kumimoji="1" lang="ja-JP" altLang="en-US" sz="1600" b="1" dirty="0">
              <a:latin typeface="Times New Roman" panose="02020603050405020304" pitchFamily="18" charset="0"/>
              <a:cs typeface="Times New Roman" panose="02020603050405020304" pitchFamily="18" charset="0"/>
            </a:endParaRPr>
          </a:p>
        </p:txBody>
      </p:sp>
      <p:sp>
        <p:nvSpPr>
          <p:cNvPr id="8" name="テキスト ボックス 7">
            <a:extLst>
              <a:ext uri="{FF2B5EF4-FFF2-40B4-BE49-F238E27FC236}">
                <a16:creationId xmlns:a16="http://schemas.microsoft.com/office/drawing/2014/main" id="{B3BF2ABB-54DF-0FF4-AFFC-6C41666D8979}"/>
              </a:ext>
            </a:extLst>
          </p:cNvPr>
          <p:cNvSpPr txBox="1"/>
          <p:nvPr/>
        </p:nvSpPr>
        <p:spPr>
          <a:xfrm>
            <a:off x="7961705" y="1237702"/>
            <a:ext cx="2538965" cy="338554"/>
          </a:xfrm>
          <a:prstGeom prst="rect">
            <a:avLst/>
          </a:prstGeom>
          <a:solidFill>
            <a:srgbClr val="FFFF00"/>
          </a:solidFill>
          <a:ln w="19050">
            <a:solidFill>
              <a:schemeClr val="tx1"/>
            </a:solidFill>
          </a:ln>
        </p:spPr>
        <p:txBody>
          <a:bodyPr wrap="none" rtlCol="0">
            <a:spAutoFit/>
          </a:bodyPr>
          <a:lstStyle/>
          <a:p>
            <a:r>
              <a:rPr lang="en-US" altLang="ja-JP" sz="1600" b="1" dirty="0">
                <a:latin typeface="Times New Roman" panose="02020603050405020304" pitchFamily="18" charset="0"/>
                <a:cs typeface="Times New Roman" panose="02020603050405020304" pitchFamily="18" charset="0"/>
              </a:rPr>
              <a:t>Five 9-cell cavity produced</a:t>
            </a:r>
          </a:p>
        </p:txBody>
      </p:sp>
      <p:sp>
        <p:nvSpPr>
          <p:cNvPr id="40" name="テキスト ボックス 39">
            <a:extLst>
              <a:ext uri="{FF2B5EF4-FFF2-40B4-BE49-F238E27FC236}">
                <a16:creationId xmlns:a16="http://schemas.microsoft.com/office/drawing/2014/main" id="{4E82D3CF-F2D7-D4A5-3D2D-93E8D70808DC}"/>
              </a:ext>
            </a:extLst>
          </p:cNvPr>
          <p:cNvSpPr txBox="1"/>
          <p:nvPr/>
        </p:nvSpPr>
        <p:spPr>
          <a:xfrm>
            <a:off x="4974356" y="6442784"/>
            <a:ext cx="3322641" cy="276999"/>
          </a:xfrm>
          <a:prstGeom prst="rect">
            <a:avLst/>
          </a:prstGeom>
          <a:solidFill>
            <a:srgbClr val="CCFFFF"/>
          </a:solidFill>
          <a:ln w="19050">
            <a:solidFill>
              <a:schemeClr val="tx1"/>
            </a:solidFill>
          </a:ln>
        </p:spPr>
        <p:txBody>
          <a:bodyPr wrap="none" rtlCol="0" anchor="ctr">
            <a:spAutoFit/>
          </a:bodyPr>
          <a:lstStyle/>
          <a:p>
            <a:pPr algn="ctr"/>
            <a:r>
              <a:rPr kumimoji="1" lang="en-US" altLang="ja-JP" sz="1200" dirty="0">
                <a:latin typeface="Times New Roman" panose="02020603050405020304" pitchFamily="18" charset="0"/>
                <a:cs typeface="Times New Roman" panose="02020603050405020304" pitchFamily="18" charset="0"/>
              </a:rPr>
              <a:t>Takayuki Saeki/Takeshi </a:t>
            </a:r>
            <a:r>
              <a:rPr kumimoji="1" lang="en-US" altLang="ja-JP" sz="1200" dirty="0" err="1">
                <a:latin typeface="Times New Roman" panose="02020603050405020304" pitchFamily="18" charset="0"/>
                <a:cs typeface="Times New Roman" panose="02020603050405020304" pitchFamily="18" charset="0"/>
              </a:rPr>
              <a:t>Dohmae</a:t>
            </a:r>
            <a:r>
              <a:rPr kumimoji="1" lang="en-US" altLang="ja-JP" sz="1200" dirty="0">
                <a:latin typeface="Times New Roman" panose="02020603050405020304" pitchFamily="18" charset="0"/>
                <a:cs typeface="Times New Roman" panose="02020603050405020304" pitchFamily="18" charset="0"/>
              </a:rPr>
              <a:t>/Kensei Umemori</a:t>
            </a:r>
            <a:endParaRPr kumimoji="1" lang="ja-JP" altLang="en-US" sz="1200" dirty="0">
              <a:latin typeface="Times New Roman" panose="02020603050405020304" pitchFamily="18" charset="0"/>
              <a:cs typeface="Times New Roman" panose="02020603050405020304" pitchFamily="18" charset="0"/>
            </a:endParaRPr>
          </a:p>
        </p:txBody>
      </p:sp>
      <p:pic>
        <p:nvPicPr>
          <p:cNvPr id="44" name="図 43" descr="ダイアグラム&#10;&#10;自動的に生成された説明">
            <a:extLst>
              <a:ext uri="{FF2B5EF4-FFF2-40B4-BE49-F238E27FC236}">
                <a16:creationId xmlns:a16="http://schemas.microsoft.com/office/drawing/2014/main" id="{BAA4EAE0-D2AC-CA76-AEE9-C11237674286}"/>
              </a:ext>
            </a:extLst>
          </p:cNvPr>
          <p:cNvPicPr>
            <a:picLocks noChangeAspect="1"/>
          </p:cNvPicPr>
          <p:nvPr/>
        </p:nvPicPr>
        <p:blipFill>
          <a:blip r:embed="rId2"/>
          <a:stretch>
            <a:fillRect/>
          </a:stretch>
        </p:blipFill>
        <p:spPr>
          <a:xfrm>
            <a:off x="4866823" y="1657751"/>
            <a:ext cx="3439397" cy="2836616"/>
          </a:xfrm>
          <a:prstGeom prst="rect">
            <a:avLst/>
          </a:prstGeom>
        </p:spPr>
      </p:pic>
      <p:pic>
        <p:nvPicPr>
          <p:cNvPr id="46" name="図 45" descr="ダイアグラム&#10;&#10;自動的に生成された説明">
            <a:extLst>
              <a:ext uri="{FF2B5EF4-FFF2-40B4-BE49-F238E27FC236}">
                <a16:creationId xmlns:a16="http://schemas.microsoft.com/office/drawing/2014/main" id="{A49E1302-4A32-D063-3115-E8169A8DAECA}"/>
              </a:ext>
            </a:extLst>
          </p:cNvPr>
          <p:cNvPicPr>
            <a:picLocks noChangeAspect="1"/>
          </p:cNvPicPr>
          <p:nvPr/>
        </p:nvPicPr>
        <p:blipFill>
          <a:blip r:embed="rId3"/>
          <a:stretch>
            <a:fillRect/>
          </a:stretch>
        </p:blipFill>
        <p:spPr>
          <a:xfrm>
            <a:off x="8407475" y="1610182"/>
            <a:ext cx="3504408" cy="2836616"/>
          </a:xfrm>
          <a:prstGeom prst="rect">
            <a:avLst/>
          </a:prstGeom>
        </p:spPr>
      </p:pic>
      <p:sp>
        <p:nvSpPr>
          <p:cNvPr id="48" name="吹き出し: 角を丸めた四角形 47">
            <a:extLst>
              <a:ext uri="{FF2B5EF4-FFF2-40B4-BE49-F238E27FC236}">
                <a16:creationId xmlns:a16="http://schemas.microsoft.com/office/drawing/2014/main" id="{FAD5321F-EE75-FA7E-40B4-F21047941A73}"/>
              </a:ext>
            </a:extLst>
          </p:cNvPr>
          <p:cNvSpPr/>
          <p:nvPr/>
        </p:nvSpPr>
        <p:spPr>
          <a:xfrm>
            <a:off x="9056445" y="765460"/>
            <a:ext cx="2888450" cy="400110"/>
          </a:xfrm>
          <a:prstGeom prst="wedgeRoundRectCallout">
            <a:avLst>
              <a:gd name="adj1" fmla="val 23504"/>
              <a:gd name="adj2" fmla="val 220184"/>
              <a:gd name="adj3" fmla="val 16667"/>
            </a:avLst>
          </a:prstGeom>
          <a:solidFill>
            <a:schemeClr val="accent4">
              <a:lumMod val="20000"/>
              <a:lumOff val="80000"/>
            </a:schemeClr>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1600" b="1" u="sng" dirty="0">
                <a:solidFill>
                  <a:srgbClr val="FF0000"/>
                </a:solidFill>
                <a:latin typeface="Times New Roman" panose="02020603050405020304" pitchFamily="18" charset="0"/>
                <a:cs typeface="Times New Roman" panose="02020603050405020304" pitchFamily="18" charset="0"/>
              </a:rPr>
              <a:t>The world’s first MG cavity!</a:t>
            </a:r>
            <a:endParaRPr kumimoji="1" lang="ja-JP" altLang="en-US" sz="1600" b="1" u="sng" dirty="0">
              <a:solidFill>
                <a:srgbClr val="FF0000"/>
              </a:solidFill>
              <a:latin typeface="Times New Roman" panose="02020603050405020304" pitchFamily="18" charset="0"/>
              <a:cs typeface="Times New Roman" panose="02020603050405020304" pitchFamily="18" charset="0"/>
            </a:endParaRPr>
          </a:p>
        </p:txBody>
      </p:sp>
      <p:pic>
        <p:nvPicPr>
          <p:cNvPr id="53" name="図 52">
            <a:extLst>
              <a:ext uri="{FF2B5EF4-FFF2-40B4-BE49-F238E27FC236}">
                <a16:creationId xmlns:a16="http://schemas.microsoft.com/office/drawing/2014/main" id="{585D5730-5DFD-BBF5-D199-4D8EBA5534A3}"/>
              </a:ext>
            </a:extLst>
          </p:cNvPr>
          <p:cNvPicPr>
            <a:picLocks noChangeAspect="1"/>
          </p:cNvPicPr>
          <p:nvPr/>
        </p:nvPicPr>
        <p:blipFill>
          <a:blip r:embed="rId4"/>
          <a:stretch>
            <a:fillRect/>
          </a:stretch>
        </p:blipFill>
        <p:spPr>
          <a:xfrm>
            <a:off x="8144644" y="4538175"/>
            <a:ext cx="3835158" cy="2181608"/>
          </a:xfrm>
          <a:prstGeom prst="rect">
            <a:avLst/>
          </a:prstGeom>
        </p:spPr>
      </p:pic>
      <p:sp>
        <p:nvSpPr>
          <p:cNvPr id="47" name="吹き出し: 角を丸めた四角形 46">
            <a:extLst>
              <a:ext uri="{FF2B5EF4-FFF2-40B4-BE49-F238E27FC236}">
                <a16:creationId xmlns:a16="http://schemas.microsoft.com/office/drawing/2014/main" id="{4B4406F5-6039-E3FB-FD35-70CDE77B4C93}"/>
              </a:ext>
            </a:extLst>
          </p:cNvPr>
          <p:cNvSpPr/>
          <p:nvPr/>
        </p:nvSpPr>
        <p:spPr>
          <a:xfrm>
            <a:off x="5331983" y="4783816"/>
            <a:ext cx="2812661" cy="584775"/>
          </a:xfrm>
          <a:prstGeom prst="wedgeRoundRectCallout">
            <a:avLst>
              <a:gd name="adj1" fmla="val 70810"/>
              <a:gd name="adj2" fmla="val -129396"/>
              <a:gd name="adj3" fmla="val 16667"/>
            </a:avLst>
          </a:prstGeom>
          <a:solidFill>
            <a:schemeClr val="accent4">
              <a:lumMod val="20000"/>
              <a:lumOff val="80000"/>
            </a:schemeClr>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solidFill>
                  <a:srgbClr val="000000"/>
                </a:solidFill>
                <a:latin typeface="Times New Roman" panose="02020603050405020304" pitchFamily="18" charset="0"/>
                <a:cs typeface="Times New Roman" panose="02020603050405020304" pitchFamily="18" charset="0"/>
              </a:rPr>
              <a:t>These cavities are made by RI!</a:t>
            </a:r>
          </a:p>
          <a:p>
            <a:pPr algn="ctr"/>
            <a:r>
              <a:rPr kumimoji="1" lang="en-US" altLang="ja-JP" sz="1600" dirty="0">
                <a:solidFill>
                  <a:srgbClr val="000000"/>
                </a:solidFill>
                <a:latin typeface="Times New Roman" panose="02020603050405020304" pitchFamily="18" charset="0"/>
                <a:cs typeface="Times New Roman" panose="02020603050405020304" pitchFamily="18" charset="0"/>
              </a:rPr>
              <a:t>(for the first time at KEK)</a:t>
            </a:r>
            <a:endParaRPr kumimoji="1" lang="ja-JP" altLang="en-US" sz="1600" dirty="0">
              <a:solidFill>
                <a:srgbClr val="000000"/>
              </a:solidFill>
              <a:latin typeface="Times New Roman" panose="02020603050405020304" pitchFamily="18" charset="0"/>
              <a:cs typeface="Times New Roman" panose="02020603050405020304" pitchFamily="18" charset="0"/>
            </a:endParaRPr>
          </a:p>
        </p:txBody>
      </p:sp>
      <p:sp>
        <p:nvSpPr>
          <p:cNvPr id="57" name="吹き出し: 角を丸めた四角形 56">
            <a:extLst>
              <a:ext uri="{FF2B5EF4-FFF2-40B4-BE49-F238E27FC236}">
                <a16:creationId xmlns:a16="http://schemas.microsoft.com/office/drawing/2014/main" id="{D5D34D01-E029-8959-4EAB-9A1C1A02E80A}"/>
              </a:ext>
            </a:extLst>
          </p:cNvPr>
          <p:cNvSpPr/>
          <p:nvPr/>
        </p:nvSpPr>
        <p:spPr>
          <a:xfrm>
            <a:off x="5134196" y="5756853"/>
            <a:ext cx="2719347" cy="367420"/>
          </a:xfrm>
          <a:prstGeom prst="wedgeRoundRectCallout">
            <a:avLst>
              <a:gd name="adj1" fmla="val 68134"/>
              <a:gd name="adj2" fmla="val -33580"/>
              <a:gd name="adj3" fmla="val 16667"/>
            </a:avLst>
          </a:prstGeom>
          <a:solidFill>
            <a:schemeClr val="accent4">
              <a:lumMod val="20000"/>
              <a:lumOff val="80000"/>
            </a:schemeClr>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1600" dirty="0">
                <a:solidFill>
                  <a:srgbClr val="000000"/>
                </a:solidFill>
                <a:latin typeface="Times New Roman" panose="02020603050405020304" pitchFamily="18" charset="0"/>
                <a:cs typeface="Times New Roman" panose="02020603050405020304" pitchFamily="18" charset="0"/>
              </a:rPr>
              <a:t>Categories related to HPGS</a:t>
            </a:r>
            <a:endParaRPr kumimoji="1" lang="ja-JP" altLang="en-US" sz="1600" dirty="0">
              <a:solidFill>
                <a:srgbClr val="000000"/>
              </a:solidFill>
              <a:latin typeface="Times New Roman" panose="02020603050405020304" pitchFamily="18" charset="0"/>
              <a:cs typeface="Times New Roman" panose="02020603050405020304" pitchFamily="18" charset="0"/>
            </a:endParaRPr>
          </a:p>
        </p:txBody>
      </p:sp>
      <p:sp>
        <p:nvSpPr>
          <p:cNvPr id="3" name="テキスト ボックス 2">
            <a:extLst>
              <a:ext uri="{FF2B5EF4-FFF2-40B4-BE49-F238E27FC236}">
                <a16:creationId xmlns:a16="http://schemas.microsoft.com/office/drawing/2014/main" id="{A2CD924E-F1E0-AF59-CA43-93954B549053}"/>
              </a:ext>
            </a:extLst>
          </p:cNvPr>
          <p:cNvSpPr txBox="1"/>
          <p:nvPr/>
        </p:nvSpPr>
        <p:spPr>
          <a:xfrm>
            <a:off x="237728" y="5450321"/>
            <a:ext cx="4767377" cy="1200329"/>
          </a:xfrm>
          <a:prstGeom prst="rect">
            <a:avLst/>
          </a:prstGeom>
          <a:solidFill>
            <a:schemeClr val="bg1"/>
          </a:solidFill>
        </p:spPr>
        <p:txBody>
          <a:bodyPr wrap="square" rtlCol="0">
            <a:spAutoFit/>
          </a:bodyPr>
          <a:lstStyle/>
          <a:p>
            <a:r>
              <a:rPr kumimoji="1" lang="en-US" altLang="ja-JP" b="1" u="sng" dirty="0">
                <a:solidFill>
                  <a:srgbClr val="FF0000"/>
                </a:solidFill>
              </a:rPr>
              <a:t>(results of FY2025)</a:t>
            </a:r>
          </a:p>
          <a:p>
            <a:pPr marL="285750" indent="-285750">
              <a:buFont typeface="Arial" panose="020B0604020202020204" pitchFamily="34" charset="0"/>
              <a:buChar char="•"/>
            </a:pPr>
            <a:r>
              <a:rPr kumimoji="1" lang="en-US" altLang="ja-JP" b="1" u="sng" dirty="0">
                <a:solidFill>
                  <a:srgbClr val="FF0000"/>
                </a:solidFill>
              </a:rPr>
              <a:t>World’s first MG 9cell cavity was fabricated.</a:t>
            </a:r>
          </a:p>
          <a:p>
            <a:pPr marL="285750" indent="-285750">
              <a:buFont typeface="Arial" panose="020B0604020202020204" pitchFamily="34" charset="0"/>
              <a:buChar char="•"/>
            </a:pPr>
            <a:r>
              <a:rPr kumimoji="1" lang="en-US" altLang="ja-JP" b="1" u="sng" dirty="0">
                <a:solidFill>
                  <a:srgbClr val="FF0000"/>
                </a:solidFill>
              </a:rPr>
              <a:t>2 oversea 9-cell cavities are under fabrication.</a:t>
            </a:r>
          </a:p>
          <a:p>
            <a:pPr marL="285750" indent="-285750">
              <a:buFont typeface="Arial" panose="020B0604020202020204" pitchFamily="34" charset="0"/>
              <a:buChar char="•"/>
            </a:pPr>
            <a:r>
              <a:rPr kumimoji="1" lang="en-US" altLang="ja-JP" b="1" u="sng" dirty="0">
                <a:solidFill>
                  <a:srgbClr val="FF0000"/>
                </a:solidFill>
              </a:rPr>
              <a:t>Pass HPGS regulation of KEK cavity.</a:t>
            </a:r>
            <a:endParaRPr kumimoji="1" lang="ja-JP" altLang="en-US" b="1" u="sng" dirty="0">
              <a:solidFill>
                <a:srgbClr val="FF0000"/>
              </a:solidFill>
            </a:endParaRPr>
          </a:p>
        </p:txBody>
      </p:sp>
      <p:sp>
        <p:nvSpPr>
          <p:cNvPr id="4" name="テキスト ボックス 3">
            <a:extLst>
              <a:ext uri="{FF2B5EF4-FFF2-40B4-BE49-F238E27FC236}">
                <a16:creationId xmlns:a16="http://schemas.microsoft.com/office/drawing/2014/main" id="{4F7A97E1-83FB-3CB5-F340-F21688D3448A}"/>
              </a:ext>
            </a:extLst>
          </p:cNvPr>
          <p:cNvSpPr txBox="1"/>
          <p:nvPr/>
        </p:nvSpPr>
        <p:spPr>
          <a:xfrm>
            <a:off x="4590711" y="722183"/>
            <a:ext cx="3570293" cy="738664"/>
          </a:xfrm>
          <a:prstGeom prst="rect">
            <a:avLst/>
          </a:prstGeom>
          <a:noFill/>
        </p:spPr>
        <p:txBody>
          <a:bodyPr wrap="square" rtlCol="0">
            <a:spAutoFit/>
          </a:bodyPr>
          <a:lstStyle/>
          <a:p>
            <a:r>
              <a:rPr kumimoji="1" lang="en-US" altLang="ja-JP" sz="1400" dirty="0">
                <a:latin typeface="メイリオ" panose="020B0604030504040204" pitchFamily="50" charset="-128"/>
                <a:ea typeface="メイリオ" panose="020B0604030504040204" pitchFamily="50" charset="-128"/>
              </a:rPr>
              <a:t>The last few year one-cell MG Nb cavity reached more than 35 MV/m.</a:t>
            </a:r>
          </a:p>
          <a:p>
            <a:r>
              <a:rPr kumimoji="1" lang="en-US" altLang="ja-JP" sz="1400" dirty="0">
                <a:latin typeface="メイリオ" panose="020B0604030504040204" pitchFamily="50" charset="-128"/>
                <a:ea typeface="メイリオ" panose="020B0604030504040204" pitchFamily="50" charset="-128"/>
              </a:rPr>
              <a:t> </a:t>
            </a:r>
            <a:endParaRPr kumimoji="1" lang="ja-JP" altLang="en-US" sz="1400" dirty="0">
              <a:latin typeface="メイリオ" panose="020B0604030504040204" pitchFamily="50" charset="-128"/>
              <a:ea typeface="メイリオ" panose="020B0604030504040204" pitchFamily="50" charset="-128"/>
            </a:endParaRPr>
          </a:p>
        </p:txBody>
      </p:sp>
      <p:pic>
        <p:nvPicPr>
          <p:cNvPr id="7" name="図 6">
            <a:extLst>
              <a:ext uri="{FF2B5EF4-FFF2-40B4-BE49-F238E27FC236}">
                <a16:creationId xmlns:a16="http://schemas.microsoft.com/office/drawing/2014/main" id="{5AF9A969-4232-8301-B1E5-769A4B491AA2}"/>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62495" y="2967602"/>
            <a:ext cx="2087902" cy="2189796"/>
          </a:xfrm>
          <a:prstGeom prst="rect">
            <a:avLst/>
          </a:prstGeom>
        </p:spPr>
      </p:pic>
      <p:sp>
        <p:nvSpPr>
          <p:cNvPr id="9" name="テキスト ボックス 8">
            <a:extLst>
              <a:ext uri="{FF2B5EF4-FFF2-40B4-BE49-F238E27FC236}">
                <a16:creationId xmlns:a16="http://schemas.microsoft.com/office/drawing/2014/main" id="{17408654-CB38-C43F-AF80-CB6A85279152}"/>
              </a:ext>
            </a:extLst>
          </p:cNvPr>
          <p:cNvSpPr txBox="1"/>
          <p:nvPr/>
        </p:nvSpPr>
        <p:spPr>
          <a:xfrm>
            <a:off x="1684272" y="2995194"/>
            <a:ext cx="830403" cy="338554"/>
          </a:xfrm>
          <a:prstGeom prst="rect">
            <a:avLst/>
          </a:prstGeom>
          <a:solidFill>
            <a:schemeClr val="bg1"/>
          </a:solidFill>
        </p:spPr>
        <p:txBody>
          <a:bodyPr wrap="square" rtlCol="0">
            <a:spAutoFit/>
          </a:bodyPr>
          <a:lstStyle/>
          <a:p>
            <a:r>
              <a:rPr lang="en-US" altLang="ja-JP" sz="1600" dirty="0"/>
              <a:t>Ingot</a:t>
            </a:r>
            <a:r>
              <a:rPr lang="ja-JP" altLang="en-US" sz="1600" dirty="0"/>
              <a:t>　　　</a:t>
            </a:r>
          </a:p>
        </p:txBody>
      </p:sp>
      <p:sp>
        <p:nvSpPr>
          <p:cNvPr id="10" name="テキスト ボックス 9">
            <a:extLst>
              <a:ext uri="{FF2B5EF4-FFF2-40B4-BE49-F238E27FC236}">
                <a16:creationId xmlns:a16="http://schemas.microsoft.com/office/drawing/2014/main" id="{7B0A61F9-2D8B-1E35-3FC2-404E175CCD2E}"/>
              </a:ext>
            </a:extLst>
          </p:cNvPr>
          <p:cNvSpPr txBox="1"/>
          <p:nvPr/>
        </p:nvSpPr>
        <p:spPr>
          <a:xfrm>
            <a:off x="796477" y="4634648"/>
            <a:ext cx="1465422" cy="584775"/>
          </a:xfrm>
          <a:prstGeom prst="rect">
            <a:avLst/>
          </a:prstGeom>
          <a:solidFill>
            <a:schemeClr val="bg1"/>
          </a:solidFill>
        </p:spPr>
        <p:txBody>
          <a:bodyPr wrap="square" rtlCol="0">
            <a:spAutoFit/>
          </a:bodyPr>
          <a:lstStyle/>
          <a:p>
            <a:r>
              <a:rPr lang="en-US" altLang="ja-JP" sz="1600" dirty="0"/>
              <a:t>Slicing image by wire-saw</a:t>
            </a:r>
            <a:endParaRPr lang="ja-JP" altLang="en-US" sz="1600" dirty="0"/>
          </a:p>
        </p:txBody>
      </p:sp>
      <p:sp>
        <p:nvSpPr>
          <p:cNvPr id="11" name="右矢印 33">
            <a:extLst>
              <a:ext uri="{FF2B5EF4-FFF2-40B4-BE49-F238E27FC236}">
                <a16:creationId xmlns:a16="http://schemas.microsoft.com/office/drawing/2014/main" id="{9F2799A5-DD1F-8C2C-C308-F3B3EFAB45E5}"/>
              </a:ext>
            </a:extLst>
          </p:cNvPr>
          <p:cNvSpPr/>
          <p:nvPr/>
        </p:nvSpPr>
        <p:spPr>
          <a:xfrm>
            <a:off x="2480128" y="3724087"/>
            <a:ext cx="352834" cy="364504"/>
          </a:xfrm>
          <a:prstGeom prst="rightArrow">
            <a:avLst/>
          </a:prstGeom>
        </p:spPr>
        <p:style>
          <a:lnRef idx="1">
            <a:schemeClr val="accent1"/>
          </a:lnRef>
          <a:fillRef idx="2">
            <a:schemeClr val="accent1"/>
          </a:fillRef>
          <a:effectRef idx="1">
            <a:schemeClr val="accent1"/>
          </a:effectRef>
          <a:fontRef idx="minor">
            <a:schemeClr val="dk1"/>
          </a:fontRef>
        </p:style>
        <p:txBody>
          <a:bodyPr anchor="ctr"/>
          <a:lstStyle/>
          <a:p>
            <a:pPr algn="ctr" defTabSz="633039" fontAlgn="base">
              <a:spcBef>
                <a:spcPct val="0"/>
              </a:spcBef>
              <a:spcAft>
                <a:spcPct val="0"/>
              </a:spcAft>
              <a:defRPr/>
            </a:pPr>
            <a:endParaRPr lang="ja-JP" altLang="en-US" sz="1246">
              <a:solidFill>
                <a:prstClr val="black"/>
              </a:solidFill>
              <a:latin typeface="Calibri"/>
              <a:ea typeface="ＭＳ Ｐゴシック" panose="020B0600070205080204" pitchFamily="34" charset="-128"/>
            </a:endParaRPr>
          </a:p>
        </p:txBody>
      </p:sp>
      <p:pic>
        <p:nvPicPr>
          <p:cNvPr id="12" name="図 11" descr="座る, 写真, ウニ が含まれている画像&#10;&#10;自動的に生成された説明">
            <a:extLst>
              <a:ext uri="{FF2B5EF4-FFF2-40B4-BE49-F238E27FC236}">
                <a16:creationId xmlns:a16="http://schemas.microsoft.com/office/drawing/2014/main" id="{05863CB9-D506-C453-5A1B-DD463DE9FA4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107357" y="3130076"/>
            <a:ext cx="1478269" cy="1285548"/>
          </a:xfrm>
          <a:prstGeom prst="rect">
            <a:avLst/>
          </a:prstGeom>
        </p:spPr>
      </p:pic>
      <p:sp>
        <p:nvSpPr>
          <p:cNvPr id="13" name="テキスト ボックス 12">
            <a:extLst>
              <a:ext uri="{FF2B5EF4-FFF2-40B4-BE49-F238E27FC236}">
                <a16:creationId xmlns:a16="http://schemas.microsoft.com/office/drawing/2014/main" id="{D095990F-753E-C800-F972-5D0B8EC7B88B}"/>
              </a:ext>
            </a:extLst>
          </p:cNvPr>
          <p:cNvSpPr txBox="1"/>
          <p:nvPr/>
        </p:nvSpPr>
        <p:spPr>
          <a:xfrm>
            <a:off x="2424100" y="4452977"/>
            <a:ext cx="2645478" cy="800219"/>
          </a:xfrm>
          <a:prstGeom prst="rect">
            <a:avLst/>
          </a:prstGeom>
          <a:noFill/>
        </p:spPr>
        <p:txBody>
          <a:bodyPr wrap="square" rtlCol="0">
            <a:spAutoFit/>
          </a:bodyPr>
          <a:lstStyle/>
          <a:p>
            <a:pPr algn="ctr"/>
            <a:r>
              <a:rPr lang="en-US" altLang="ja-JP" sz="1600" b="1" dirty="0">
                <a:latin typeface="Helvetica" pitchFamily="2" charset="0"/>
              </a:rPr>
              <a:t>A New Approach:</a:t>
            </a:r>
          </a:p>
          <a:p>
            <a:pPr algn="ctr"/>
            <a:r>
              <a:rPr lang="en-US" altLang="ja-JP" sz="1600" b="1" dirty="0">
                <a:solidFill>
                  <a:srgbClr val="FF0000"/>
                </a:solidFill>
                <a:latin typeface="Helvetica" pitchFamily="2" charset="0"/>
              </a:rPr>
              <a:t>Medium</a:t>
            </a:r>
            <a:r>
              <a:rPr kumimoji="1" lang="en-US" altLang="ja-JP" sz="1600" b="1" dirty="0">
                <a:solidFill>
                  <a:srgbClr val="FF0000"/>
                </a:solidFill>
                <a:latin typeface="Helvetica" pitchFamily="2" charset="0"/>
              </a:rPr>
              <a:t> Grain (MG) Disc</a:t>
            </a:r>
          </a:p>
          <a:p>
            <a:pPr algn="ctr"/>
            <a:r>
              <a:rPr lang="en-US" altLang="ja-JP" sz="1400" dirty="0">
                <a:solidFill>
                  <a:srgbClr val="0070C0"/>
                </a:solidFill>
                <a:latin typeface="Helvetica" pitchFamily="2" charset="0"/>
              </a:rPr>
              <a:t>Grain Size </a:t>
            </a:r>
            <a:r>
              <a:rPr lang="en-US" altLang="ja-JP" sz="1400" b="1" dirty="0">
                <a:solidFill>
                  <a:srgbClr val="0070C0"/>
                </a:solidFill>
                <a:latin typeface="Helvetica" pitchFamily="2" charset="0"/>
              </a:rPr>
              <a:t>&lt; 1 mm</a:t>
            </a:r>
            <a:endParaRPr kumimoji="1" lang="ja-JP" altLang="en-US" sz="1400" b="1" dirty="0">
              <a:solidFill>
                <a:srgbClr val="0070C0"/>
              </a:solidFill>
              <a:latin typeface="Helvetica" pitchFamily="2" charset="0"/>
            </a:endParaRPr>
          </a:p>
        </p:txBody>
      </p:sp>
      <p:sp>
        <p:nvSpPr>
          <p:cNvPr id="14" name="テキスト ボックス 13">
            <a:extLst>
              <a:ext uri="{FF2B5EF4-FFF2-40B4-BE49-F238E27FC236}">
                <a16:creationId xmlns:a16="http://schemas.microsoft.com/office/drawing/2014/main" id="{F4113F3D-6126-DA10-984F-86F9FE3E9617}"/>
              </a:ext>
            </a:extLst>
          </p:cNvPr>
          <p:cNvSpPr txBox="1"/>
          <p:nvPr/>
        </p:nvSpPr>
        <p:spPr>
          <a:xfrm>
            <a:off x="39746" y="2954388"/>
            <a:ext cx="851515" cy="369332"/>
          </a:xfrm>
          <a:prstGeom prst="rect">
            <a:avLst/>
          </a:prstGeom>
          <a:solidFill>
            <a:srgbClr val="FFFF00"/>
          </a:solidFill>
        </p:spPr>
        <p:style>
          <a:lnRef idx="1">
            <a:schemeClr val="accent2"/>
          </a:lnRef>
          <a:fillRef idx="2">
            <a:schemeClr val="accent2"/>
          </a:fillRef>
          <a:effectRef idx="1">
            <a:schemeClr val="accent2"/>
          </a:effectRef>
          <a:fontRef idx="minor">
            <a:schemeClr val="dk1"/>
          </a:fontRef>
        </p:style>
        <p:txBody>
          <a:bodyPr wrap="none" rtlCol="0">
            <a:spAutoFit/>
          </a:bodyPr>
          <a:lstStyle/>
          <a:p>
            <a:r>
              <a:rPr lang="en-US" altLang="ja-JP" dirty="0">
                <a:solidFill>
                  <a:srgbClr val="FF0000"/>
                </a:solidFill>
              </a:rPr>
              <a:t>MG Nb</a:t>
            </a:r>
          </a:p>
        </p:txBody>
      </p:sp>
      <p:sp>
        <p:nvSpPr>
          <p:cNvPr id="15" name="テキスト ボックス 14">
            <a:extLst>
              <a:ext uri="{FF2B5EF4-FFF2-40B4-BE49-F238E27FC236}">
                <a16:creationId xmlns:a16="http://schemas.microsoft.com/office/drawing/2014/main" id="{FFA48DC0-04DB-C56E-10AD-FFAAE07D4A91}"/>
              </a:ext>
            </a:extLst>
          </p:cNvPr>
          <p:cNvSpPr txBox="1"/>
          <p:nvPr/>
        </p:nvSpPr>
        <p:spPr>
          <a:xfrm>
            <a:off x="2424561" y="2378084"/>
            <a:ext cx="2540572" cy="553998"/>
          </a:xfrm>
          <a:prstGeom prst="rect">
            <a:avLst/>
          </a:prstGeom>
          <a:noFill/>
        </p:spPr>
        <p:txBody>
          <a:bodyPr wrap="square" rtlCol="0">
            <a:spAutoFit/>
          </a:bodyPr>
          <a:lstStyle/>
          <a:p>
            <a:pPr algn="ctr"/>
            <a:r>
              <a:rPr kumimoji="1" lang="en-US" altLang="ja-JP" sz="1600" b="1" dirty="0">
                <a:latin typeface="Helvetica" pitchFamily="2" charset="0"/>
              </a:rPr>
              <a:t>Fine Grain (FG) Disc</a:t>
            </a:r>
          </a:p>
          <a:p>
            <a:pPr algn="ctr"/>
            <a:r>
              <a:rPr lang="en-US" altLang="ja-JP" sz="1400" b="1" dirty="0">
                <a:solidFill>
                  <a:srgbClr val="0070C0"/>
                </a:solidFill>
                <a:latin typeface="Helvetica" pitchFamily="2" charset="0"/>
              </a:rPr>
              <a:t>Grain Size:  50 - 100 um</a:t>
            </a:r>
            <a:endParaRPr kumimoji="1" lang="ja-JP" altLang="en-US" sz="1400" b="1" dirty="0">
              <a:solidFill>
                <a:srgbClr val="0070C0"/>
              </a:solidFill>
              <a:latin typeface="Helvetica" pitchFamily="2" charset="0"/>
            </a:endParaRPr>
          </a:p>
        </p:txBody>
      </p:sp>
      <p:sp>
        <p:nvSpPr>
          <p:cNvPr id="16" name="テキスト ボックス 15">
            <a:extLst>
              <a:ext uri="{FF2B5EF4-FFF2-40B4-BE49-F238E27FC236}">
                <a16:creationId xmlns:a16="http://schemas.microsoft.com/office/drawing/2014/main" id="{75BF1677-CAF1-FE65-DB4C-E1BD98FA0F09}"/>
              </a:ext>
            </a:extLst>
          </p:cNvPr>
          <p:cNvSpPr txBox="1"/>
          <p:nvPr/>
        </p:nvSpPr>
        <p:spPr>
          <a:xfrm>
            <a:off x="113752" y="765460"/>
            <a:ext cx="927133" cy="369332"/>
          </a:xfrm>
          <a:prstGeom prst="rect">
            <a:avLst/>
          </a:prstGeom>
          <a:solidFill>
            <a:srgbClr val="FFFF00"/>
          </a:solidFill>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altLang="ja-JP" dirty="0">
                <a:solidFill>
                  <a:srgbClr val="FF0000"/>
                </a:solidFill>
              </a:rPr>
              <a:t>FG Nb</a:t>
            </a:r>
          </a:p>
        </p:txBody>
      </p:sp>
      <p:pic>
        <p:nvPicPr>
          <p:cNvPr id="17" name="図 16" descr="図形, 円&#10;&#10;自動的に生成された説明">
            <a:extLst>
              <a:ext uri="{FF2B5EF4-FFF2-40B4-BE49-F238E27FC236}">
                <a16:creationId xmlns:a16="http://schemas.microsoft.com/office/drawing/2014/main" id="{7537A8F0-68FE-A0D3-A148-1FC15B352CAE}"/>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b="-460"/>
          <a:stretch/>
        </p:blipFill>
        <p:spPr>
          <a:xfrm>
            <a:off x="3220435" y="998561"/>
            <a:ext cx="1338806" cy="1318379"/>
          </a:xfrm>
          <a:prstGeom prst="rect">
            <a:avLst/>
          </a:prstGeom>
        </p:spPr>
      </p:pic>
      <p:sp>
        <p:nvSpPr>
          <p:cNvPr id="21" name="テキスト ボックス 20">
            <a:extLst>
              <a:ext uri="{FF2B5EF4-FFF2-40B4-BE49-F238E27FC236}">
                <a16:creationId xmlns:a16="http://schemas.microsoft.com/office/drawing/2014/main" id="{E7358E60-A047-D913-C9C2-54FED14CFEFB}"/>
              </a:ext>
            </a:extLst>
          </p:cNvPr>
          <p:cNvSpPr txBox="1"/>
          <p:nvPr/>
        </p:nvSpPr>
        <p:spPr>
          <a:xfrm>
            <a:off x="84821" y="1540288"/>
            <a:ext cx="636673" cy="523220"/>
          </a:xfrm>
          <a:prstGeom prst="rect">
            <a:avLst/>
          </a:prstGeom>
          <a:noFill/>
        </p:spPr>
        <p:txBody>
          <a:bodyPr wrap="square" rtlCol="0">
            <a:spAutoFit/>
          </a:bodyPr>
          <a:lstStyle/>
          <a:p>
            <a:r>
              <a:rPr kumimoji="1" lang="en-US" altLang="ja-JP" sz="1400" dirty="0">
                <a:latin typeface="Helvetica" pitchFamily="2" charset="0"/>
              </a:rPr>
              <a:t>Nb Ingot</a:t>
            </a:r>
            <a:endParaRPr kumimoji="1" lang="ja-JP" altLang="en-US" sz="1400" dirty="0">
              <a:latin typeface="Helvetica" pitchFamily="2" charset="0"/>
            </a:endParaRPr>
          </a:p>
        </p:txBody>
      </p:sp>
      <p:pic>
        <p:nvPicPr>
          <p:cNvPr id="23" name="Picture 4" descr="Nb-prod-process">
            <a:extLst>
              <a:ext uri="{FF2B5EF4-FFF2-40B4-BE49-F238E27FC236}">
                <a16:creationId xmlns:a16="http://schemas.microsoft.com/office/drawing/2014/main" id="{9F2CF661-1EF6-A689-4E14-46810901CD6A}"/>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721494" y="1202427"/>
            <a:ext cx="954593" cy="1175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4" descr="Nb-prod-process">
            <a:extLst>
              <a:ext uri="{FF2B5EF4-FFF2-40B4-BE49-F238E27FC236}">
                <a16:creationId xmlns:a16="http://schemas.microsoft.com/office/drawing/2014/main" id="{80CFC0D4-6BDD-6213-CC64-8F406BA08FDA}"/>
              </a:ext>
            </a:extLst>
          </p:cNvPr>
          <p:cNvPicPr>
            <a:picLocks noChangeAspect="1" noChangeArrowheads="1"/>
          </p:cNvPicPr>
          <p:nvPr/>
        </p:nvPicPr>
        <p:blipFill rotWithShape="1">
          <a:blip r:embed="rId9" cstate="screen">
            <a:extLst>
              <a:ext uri="{28A0092B-C50C-407E-A947-70E740481C1C}">
                <a14:useLocalDpi xmlns:a14="http://schemas.microsoft.com/office/drawing/2010/main"/>
              </a:ext>
            </a:extLst>
          </a:blip>
          <a:srcRect/>
          <a:stretch/>
        </p:blipFill>
        <p:spPr bwMode="auto">
          <a:xfrm>
            <a:off x="1824459" y="1310871"/>
            <a:ext cx="1130492" cy="672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右矢印 33">
            <a:extLst>
              <a:ext uri="{FF2B5EF4-FFF2-40B4-BE49-F238E27FC236}">
                <a16:creationId xmlns:a16="http://schemas.microsoft.com/office/drawing/2014/main" id="{F03983E6-ADB1-0824-C4F4-AFBFE8830C0F}"/>
              </a:ext>
            </a:extLst>
          </p:cNvPr>
          <p:cNvSpPr/>
          <p:nvPr/>
        </p:nvSpPr>
        <p:spPr>
          <a:xfrm>
            <a:off x="2795226" y="1698010"/>
            <a:ext cx="352834" cy="364504"/>
          </a:xfrm>
          <a:prstGeom prst="rightArrow">
            <a:avLst/>
          </a:prstGeom>
        </p:spPr>
        <p:style>
          <a:lnRef idx="1">
            <a:schemeClr val="accent1"/>
          </a:lnRef>
          <a:fillRef idx="2">
            <a:schemeClr val="accent1"/>
          </a:fillRef>
          <a:effectRef idx="1">
            <a:schemeClr val="accent1"/>
          </a:effectRef>
          <a:fontRef idx="minor">
            <a:schemeClr val="dk1"/>
          </a:fontRef>
        </p:style>
        <p:txBody>
          <a:bodyPr anchor="ctr"/>
          <a:lstStyle/>
          <a:p>
            <a:pPr algn="ctr" defTabSz="633039" fontAlgn="base">
              <a:spcBef>
                <a:spcPct val="0"/>
              </a:spcBef>
              <a:spcAft>
                <a:spcPct val="0"/>
              </a:spcAft>
              <a:defRPr/>
            </a:pPr>
            <a:endParaRPr lang="ja-JP" altLang="en-US" sz="1246">
              <a:solidFill>
                <a:prstClr val="black"/>
              </a:solidFill>
              <a:latin typeface="Calibri"/>
              <a:ea typeface="ＭＳ Ｐゴシック" panose="020B0600070205080204" pitchFamily="34" charset="-128"/>
            </a:endParaRPr>
          </a:p>
        </p:txBody>
      </p:sp>
      <p:sp>
        <p:nvSpPr>
          <p:cNvPr id="26" name="テキスト ボックス 25">
            <a:extLst>
              <a:ext uri="{FF2B5EF4-FFF2-40B4-BE49-F238E27FC236}">
                <a16:creationId xmlns:a16="http://schemas.microsoft.com/office/drawing/2014/main" id="{1B5D62BB-D933-ABEA-DB3F-6BE8BE3367AC}"/>
              </a:ext>
            </a:extLst>
          </p:cNvPr>
          <p:cNvSpPr txBox="1"/>
          <p:nvPr/>
        </p:nvSpPr>
        <p:spPr>
          <a:xfrm>
            <a:off x="1896840" y="2104344"/>
            <a:ext cx="913729" cy="338554"/>
          </a:xfrm>
          <a:prstGeom prst="rect">
            <a:avLst/>
          </a:prstGeom>
          <a:solidFill>
            <a:schemeClr val="bg1"/>
          </a:solidFill>
        </p:spPr>
        <p:txBody>
          <a:bodyPr wrap="square" rtlCol="0">
            <a:spAutoFit/>
          </a:bodyPr>
          <a:lstStyle/>
          <a:p>
            <a:r>
              <a:rPr lang="en-US" altLang="ja-JP" sz="1600" dirty="0"/>
              <a:t>Rolling</a:t>
            </a:r>
            <a:endParaRPr lang="ja-JP" altLang="en-US" sz="1600" dirty="0"/>
          </a:p>
        </p:txBody>
      </p:sp>
      <p:sp>
        <p:nvSpPr>
          <p:cNvPr id="19" name="右矢印 33">
            <a:extLst>
              <a:ext uri="{FF2B5EF4-FFF2-40B4-BE49-F238E27FC236}">
                <a16:creationId xmlns:a16="http://schemas.microsoft.com/office/drawing/2014/main" id="{FAAC7ECD-F93C-E7EA-3299-A51E7C9FFB3D}"/>
              </a:ext>
            </a:extLst>
          </p:cNvPr>
          <p:cNvSpPr/>
          <p:nvPr/>
        </p:nvSpPr>
        <p:spPr>
          <a:xfrm>
            <a:off x="1516882" y="1620638"/>
            <a:ext cx="352834" cy="364504"/>
          </a:xfrm>
          <a:prstGeom prst="rightArrow">
            <a:avLst/>
          </a:prstGeom>
        </p:spPr>
        <p:style>
          <a:lnRef idx="1">
            <a:schemeClr val="accent1"/>
          </a:lnRef>
          <a:fillRef idx="2">
            <a:schemeClr val="accent1"/>
          </a:fillRef>
          <a:effectRef idx="1">
            <a:schemeClr val="accent1"/>
          </a:effectRef>
          <a:fontRef idx="minor">
            <a:schemeClr val="dk1"/>
          </a:fontRef>
        </p:style>
        <p:txBody>
          <a:bodyPr anchor="ctr"/>
          <a:lstStyle/>
          <a:p>
            <a:pPr algn="ctr" defTabSz="633039" fontAlgn="base">
              <a:spcBef>
                <a:spcPct val="0"/>
              </a:spcBef>
              <a:spcAft>
                <a:spcPct val="0"/>
              </a:spcAft>
              <a:defRPr/>
            </a:pPr>
            <a:endParaRPr lang="ja-JP" altLang="en-US" sz="1246">
              <a:solidFill>
                <a:prstClr val="black"/>
              </a:solidFill>
              <a:latin typeface="Calibri"/>
              <a:ea typeface="ＭＳ Ｐゴシック" panose="020B0600070205080204" pitchFamily="34" charset="-128"/>
            </a:endParaRPr>
          </a:p>
        </p:txBody>
      </p:sp>
      <p:sp>
        <p:nvSpPr>
          <p:cNvPr id="20" name="テキスト ボックス 19">
            <a:extLst>
              <a:ext uri="{FF2B5EF4-FFF2-40B4-BE49-F238E27FC236}">
                <a16:creationId xmlns:a16="http://schemas.microsoft.com/office/drawing/2014/main" id="{4268EED2-B677-E9BF-77D2-887F1C8BD647}"/>
              </a:ext>
            </a:extLst>
          </p:cNvPr>
          <p:cNvSpPr txBox="1"/>
          <p:nvPr/>
        </p:nvSpPr>
        <p:spPr>
          <a:xfrm>
            <a:off x="721494" y="2288262"/>
            <a:ext cx="954592" cy="338554"/>
          </a:xfrm>
          <a:prstGeom prst="rect">
            <a:avLst/>
          </a:prstGeom>
          <a:solidFill>
            <a:schemeClr val="bg1"/>
          </a:solidFill>
        </p:spPr>
        <p:txBody>
          <a:bodyPr wrap="square" rtlCol="0">
            <a:spAutoFit/>
          </a:bodyPr>
          <a:lstStyle/>
          <a:p>
            <a:r>
              <a:rPr lang="en-US" altLang="ja-JP" sz="1600" dirty="0"/>
              <a:t>Forging</a:t>
            </a:r>
            <a:endParaRPr lang="ja-JP" altLang="en-US" sz="1600" dirty="0"/>
          </a:p>
        </p:txBody>
      </p:sp>
      <p:sp>
        <p:nvSpPr>
          <p:cNvPr id="27" name="テキスト ボックス 26">
            <a:extLst>
              <a:ext uri="{FF2B5EF4-FFF2-40B4-BE49-F238E27FC236}">
                <a16:creationId xmlns:a16="http://schemas.microsoft.com/office/drawing/2014/main" id="{0527FC36-F77C-0F6D-A04B-81F97D06947A}"/>
              </a:ext>
            </a:extLst>
          </p:cNvPr>
          <p:cNvSpPr txBox="1"/>
          <p:nvPr/>
        </p:nvSpPr>
        <p:spPr>
          <a:xfrm>
            <a:off x="86746" y="5142688"/>
            <a:ext cx="2723823" cy="338554"/>
          </a:xfrm>
          <a:prstGeom prst="rect">
            <a:avLst/>
          </a:prstGeom>
          <a:noFill/>
        </p:spPr>
        <p:txBody>
          <a:bodyPr wrap="none" rtlCol="0">
            <a:spAutoFit/>
          </a:bodyPr>
          <a:lstStyle/>
          <a:p>
            <a:r>
              <a:rPr kumimoji="1" lang="en-US" altLang="ja-JP" sz="1600" b="1" u="sng" dirty="0">
                <a:latin typeface="メイリオ" panose="020B0604030504040204" pitchFamily="50" charset="-128"/>
                <a:ea typeface="メイリオ" panose="020B0604030504040204" pitchFamily="50" charset="-128"/>
              </a:rPr>
              <a:t>MG can reduce the cost</a:t>
            </a:r>
            <a:endParaRPr kumimoji="1" lang="ja-JP" altLang="en-US" sz="1600" b="1" u="sng" dirty="0">
              <a:latin typeface="メイリオ" panose="020B0604030504040204" pitchFamily="50" charset="-128"/>
              <a:ea typeface="メイリオ" panose="020B0604030504040204" pitchFamily="50" charset="-128"/>
            </a:endParaRPr>
          </a:p>
        </p:txBody>
      </p:sp>
      <p:sp>
        <p:nvSpPr>
          <p:cNvPr id="28" name="正方形/長方形 27">
            <a:extLst>
              <a:ext uri="{FF2B5EF4-FFF2-40B4-BE49-F238E27FC236}">
                <a16:creationId xmlns:a16="http://schemas.microsoft.com/office/drawing/2014/main" id="{A8D94F25-EBDA-3A5E-14BD-F5BB21E79149}"/>
              </a:ext>
            </a:extLst>
          </p:cNvPr>
          <p:cNvSpPr/>
          <p:nvPr/>
        </p:nvSpPr>
        <p:spPr>
          <a:xfrm>
            <a:off x="8812530" y="3323720"/>
            <a:ext cx="1051560" cy="4824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9" name="図 28" descr="製品 が含まれている画像&#10;&#10;AI 生成コンテンツは誤りを含む可能性があります。">
            <a:extLst>
              <a:ext uri="{FF2B5EF4-FFF2-40B4-BE49-F238E27FC236}">
                <a16:creationId xmlns:a16="http://schemas.microsoft.com/office/drawing/2014/main" id="{882C2050-C79C-F208-165A-FCBEACA7BD3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5630" y="3323720"/>
            <a:ext cx="1385359" cy="427571"/>
          </a:xfrm>
          <a:prstGeom prst="rect">
            <a:avLst/>
          </a:prstGeom>
        </p:spPr>
      </p:pic>
      <p:sp>
        <p:nvSpPr>
          <p:cNvPr id="30" name="正方形/長方形 29">
            <a:extLst>
              <a:ext uri="{FF2B5EF4-FFF2-40B4-BE49-F238E27FC236}">
                <a16:creationId xmlns:a16="http://schemas.microsoft.com/office/drawing/2014/main" id="{7AA663F7-5F45-A975-86CF-62B104115604}"/>
              </a:ext>
            </a:extLst>
          </p:cNvPr>
          <p:cNvSpPr/>
          <p:nvPr/>
        </p:nvSpPr>
        <p:spPr>
          <a:xfrm>
            <a:off x="10264140" y="2626815"/>
            <a:ext cx="1565365" cy="45975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1" name="図 30" descr="光 が含まれている画像&#10;&#10;AI 生成コンテンツは誤りを含む可能性があります。">
            <a:extLst>
              <a:ext uri="{FF2B5EF4-FFF2-40B4-BE49-F238E27FC236}">
                <a16:creationId xmlns:a16="http://schemas.microsoft.com/office/drawing/2014/main" id="{BD4CB260-CF86-3A06-AD80-894DD770881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264139" y="2583511"/>
            <a:ext cx="1565366" cy="469211"/>
          </a:xfrm>
          <a:prstGeom prst="rect">
            <a:avLst/>
          </a:prstGeom>
        </p:spPr>
      </p:pic>
      <p:sp>
        <p:nvSpPr>
          <p:cNvPr id="32" name="矢印: 下 31">
            <a:extLst>
              <a:ext uri="{FF2B5EF4-FFF2-40B4-BE49-F238E27FC236}">
                <a16:creationId xmlns:a16="http://schemas.microsoft.com/office/drawing/2014/main" id="{6C1CBCE7-5AC4-D36A-4381-C331F07FCC1A}"/>
              </a:ext>
            </a:extLst>
          </p:cNvPr>
          <p:cNvSpPr/>
          <p:nvPr/>
        </p:nvSpPr>
        <p:spPr>
          <a:xfrm>
            <a:off x="10879923" y="3299900"/>
            <a:ext cx="223158" cy="19743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テキスト ボックス 32">
            <a:extLst>
              <a:ext uri="{FF2B5EF4-FFF2-40B4-BE49-F238E27FC236}">
                <a16:creationId xmlns:a16="http://schemas.microsoft.com/office/drawing/2014/main" id="{2A78A842-FDFF-67A6-6CDA-9334E6BA7148}"/>
              </a:ext>
            </a:extLst>
          </p:cNvPr>
          <p:cNvSpPr txBox="1"/>
          <p:nvPr/>
        </p:nvSpPr>
        <p:spPr>
          <a:xfrm>
            <a:off x="10339823" y="3455493"/>
            <a:ext cx="1398973" cy="369332"/>
          </a:xfrm>
          <a:prstGeom prst="rect">
            <a:avLst/>
          </a:prstGeom>
          <a:noFill/>
        </p:spPr>
        <p:txBody>
          <a:bodyPr wrap="none" rtlCol="0">
            <a:spAutoFit/>
          </a:bodyPr>
          <a:lstStyle/>
          <a:p>
            <a:r>
              <a:rPr kumimoji="1" lang="en-US" altLang="ja-JP" dirty="0"/>
              <a:t>Change FC05</a:t>
            </a:r>
            <a:endParaRPr kumimoji="1" lang="ja-JP" altLang="en-US" dirty="0"/>
          </a:p>
        </p:txBody>
      </p:sp>
    </p:spTree>
    <p:extLst>
      <p:ext uri="{BB962C8B-B14F-4D97-AF65-F5344CB8AC3E}">
        <p14:creationId xmlns:p14="http://schemas.microsoft.com/office/powerpoint/2010/main" val="30839763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F83F83C-17B7-0175-BD57-C7870E23365E}"/>
              </a:ext>
            </a:extLst>
          </p:cNvPr>
          <p:cNvSpPr>
            <a:spLocks noGrp="1"/>
          </p:cNvSpPr>
          <p:nvPr>
            <p:ph type="title"/>
          </p:nvPr>
        </p:nvSpPr>
        <p:spPr>
          <a:xfrm>
            <a:off x="1762056" y="53752"/>
            <a:ext cx="10125144" cy="559580"/>
          </a:xfrm>
        </p:spPr>
        <p:txBody>
          <a:bodyPr>
            <a:normAutofit/>
          </a:bodyPr>
          <a:lstStyle/>
          <a:p>
            <a:r>
              <a:rPr kumimoji="1" lang="en-US" altLang="ja-JP" sz="2000" u="sng" dirty="0">
                <a:solidFill>
                  <a:srgbClr val="FF0000"/>
                </a:solidFill>
                <a:latin typeface="Arial" panose="020B0604020202020204" pitchFamily="34" charset="0"/>
                <a:cs typeface="Arial" panose="020B0604020202020204" pitchFamily="34" charset="0"/>
              </a:rPr>
              <a:t>ITN 5</a:t>
            </a:r>
            <a:r>
              <a:rPr lang="en-US" altLang="ja-JP" sz="2000" u="sng" dirty="0">
                <a:solidFill>
                  <a:srgbClr val="FF0000"/>
                </a:solidFill>
                <a:latin typeface="Arial" panose="020B0604020202020204" pitchFamily="34" charset="0"/>
                <a:cs typeface="Arial" panose="020B0604020202020204" pitchFamily="34" charset="0"/>
              </a:rPr>
              <a:t>yeas</a:t>
            </a:r>
            <a:r>
              <a:rPr lang="ja-JP" altLang="en-US" sz="2000" u="sng" dirty="0">
                <a:solidFill>
                  <a:srgbClr val="FF0000"/>
                </a:solidFill>
                <a:latin typeface="Arial" panose="020B0604020202020204" pitchFamily="34" charset="0"/>
                <a:cs typeface="Arial" panose="020B0604020202020204" pitchFamily="34" charset="0"/>
              </a:rPr>
              <a:t> </a:t>
            </a:r>
            <a:r>
              <a:rPr lang="en-US" altLang="ja-JP" sz="2000" u="sng" dirty="0">
                <a:solidFill>
                  <a:srgbClr val="FF0000"/>
                </a:solidFill>
                <a:latin typeface="Arial" panose="020B0604020202020204" pitchFamily="34" charset="0"/>
                <a:cs typeface="Arial" panose="020B0604020202020204" pitchFamily="34" charset="0"/>
              </a:rPr>
              <a:t>plan</a:t>
            </a:r>
            <a:r>
              <a:rPr lang="ja-JP" altLang="en-US" sz="2000" u="sng" dirty="0">
                <a:solidFill>
                  <a:srgbClr val="FF0000"/>
                </a:solidFill>
                <a:latin typeface="Arial" panose="020B0604020202020204" pitchFamily="34" charset="0"/>
                <a:cs typeface="Arial" panose="020B0604020202020204" pitchFamily="34" charset="0"/>
              </a:rPr>
              <a:t> </a:t>
            </a:r>
            <a:r>
              <a:rPr kumimoji="1" lang="en-US" altLang="ja-JP" sz="2000" u="sng" dirty="0">
                <a:solidFill>
                  <a:srgbClr val="FF0000"/>
                </a:solidFill>
                <a:latin typeface="Arial" panose="020B0604020202020204" pitchFamily="34" charset="0"/>
                <a:cs typeface="Arial" panose="020B0604020202020204" pitchFamily="34" charset="0"/>
              </a:rPr>
              <a:t>(FY2023</a:t>
            </a:r>
            <a:r>
              <a:rPr kumimoji="1" lang="ja-JP" altLang="en-US" sz="2000" u="sng" dirty="0">
                <a:solidFill>
                  <a:srgbClr val="FF0000"/>
                </a:solidFill>
                <a:latin typeface="Arial" panose="020B0604020202020204" pitchFamily="34" charset="0"/>
                <a:cs typeface="Arial" panose="020B0604020202020204" pitchFamily="34" charset="0"/>
              </a:rPr>
              <a:t>～</a:t>
            </a:r>
            <a:r>
              <a:rPr kumimoji="1" lang="en-US" altLang="ja-JP" sz="2000" u="sng" dirty="0">
                <a:solidFill>
                  <a:srgbClr val="FF0000"/>
                </a:solidFill>
                <a:latin typeface="Arial" panose="020B0604020202020204" pitchFamily="34" charset="0"/>
                <a:cs typeface="Arial" panose="020B0604020202020204" pitchFamily="34" charset="0"/>
              </a:rPr>
              <a:t>2027)(about SRF</a:t>
            </a:r>
            <a:r>
              <a:rPr lang="en-US" altLang="ja-JP" sz="2000" u="sng" dirty="0">
                <a:solidFill>
                  <a:srgbClr val="FF0000"/>
                </a:solidFill>
                <a:latin typeface="Arial" panose="020B0604020202020204" pitchFamily="34" charset="0"/>
                <a:cs typeface="Arial" panose="020B0604020202020204" pitchFamily="34" charset="0"/>
              </a:rPr>
              <a:t>) under MEXT/ATD program at KEK</a:t>
            </a:r>
            <a:endParaRPr kumimoji="1" lang="ja-JP" altLang="en-US" sz="2000" u="sng" dirty="0">
              <a:solidFill>
                <a:srgbClr val="FF0000"/>
              </a:solidFill>
              <a:latin typeface="Arial" panose="020B0604020202020204" pitchFamily="34" charset="0"/>
              <a:cs typeface="Arial" panose="020B0604020202020204" pitchFamily="34" charset="0"/>
            </a:endParaRPr>
          </a:p>
        </p:txBody>
      </p:sp>
      <p:pic>
        <p:nvPicPr>
          <p:cNvPr id="8" name="図 7">
            <a:extLst>
              <a:ext uri="{FF2B5EF4-FFF2-40B4-BE49-F238E27FC236}">
                <a16:creationId xmlns:a16="http://schemas.microsoft.com/office/drawing/2014/main" id="{7DAF361B-08DA-4FB8-A543-EE6B3C1B4342}"/>
              </a:ext>
            </a:extLst>
          </p:cNvPr>
          <p:cNvPicPr>
            <a:picLocks noChangeAspect="1"/>
          </p:cNvPicPr>
          <p:nvPr/>
        </p:nvPicPr>
        <p:blipFill rotWithShape="1">
          <a:blip r:embed="rId2"/>
          <a:srcRect l="13825" t="27163" r="18023" b="16361"/>
          <a:stretch/>
        </p:blipFill>
        <p:spPr>
          <a:xfrm>
            <a:off x="251980" y="656335"/>
            <a:ext cx="11635220" cy="5381052"/>
          </a:xfrm>
          <a:prstGeom prst="rect">
            <a:avLst/>
          </a:prstGeom>
        </p:spPr>
      </p:pic>
      <p:sp>
        <p:nvSpPr>
          <p:cNvPr id="3" name="正方形/長方形 2">
            <a:extLst>
              <a:ext uri="{FF2B5EF4-FFF2-40B4-BE49-F238E27FC236}">
                <a16:creationId xmlns:a16="http://schemas.microsoft.com/office/drawing/2014/main" id="{6ADAE2DA-7233-81E8-A543-6585B0AF583E}"/>
              </a:ext>
            </a:extLst>
          </p:cNvPr>
          <p:cNvSpPr/>
          <p:nvPr/>
        </p:nvSpPr>
        <p:spPr>
          <a:xfrm>
            <a:off x="8560327" y="943927"/>
            <a:ext cx="1671484" cy="507047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スライド番号プレースホルダー 2">
            <a:extLst>
              <a:ext uri="{FF2B5EF4-FFF2-40B4-BE49-F238E27FC236}">
                <a16:creationId xmlns:a16="http://schemas.microsoft.com/office/drawing/2014/main" id="{91DBDCC9-1ECC-5075-9554-BB8488341131}"/>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42</a:t>
            </a:fld>
            <a:endParaRPr lang="en-US" dirty="0"/>
          </a:p>
        </p:txBody>
      </p:sp>
      <p:sp>
        <p:nvSpPr>
          <p:cNvPr id="9" name="テキスト ボックス 8">
            <a:extLst>
              <a:ext uri="{FF2B5EF4-FFF2-40B4-BE49-F238E27FC236}">
                <a16:creationId xmlns:a16="http://schemas.microsoft.com/office/drawing/2014/main" id="{33F154E8-4726-6E92-0E53-BFBBB0C28111}"/>
              </a:ext>
            </a:extLst>
          </p:cNvPr>
          <p:cNvSpPr txBox="1"/>
          <p:nvPr/>
        </p:nvSpPr>
        <p:spPr>
          <a:xfrm>
            <a:off x="2076490" y="6432396"/>
            <a:ext cx="7532808" cy="369332"/>
          </a:xfrm>
          <a:prstGeom prst="rect">
            <a:avLst/>
          </a:prstGeom>
          <a:noFill/>
        </p:spPr>
        <p:txBody>
          <a:bodyPr wrap="square">
            <a:spAutoFit/>
          </a:bodyPr>
          <a:lstStyle/>
          <a:p>
            <a:r>
              <a:rPr lang="en-US" altLang="ja-JP" b="1" u="sng" dirty="0">
                <a:latin typeface="Arial" panose="020B0604020202020204" pitchFamily="34" charset="0"/>
                <a:cs typeface="Arial" panose="020B0604020202020204" pitchFamily="34" charset="0"/>
              </a:rPr>
              <a:t>In 2027, we plan to complete ITN cryomodule in KEK (COI building)</a:t>
            </a:r>
            <a:endParaRPr lang="ja-JP" altLang="en-US" b="1" u="sng" dirty="0">
              <a:latin typeface="Arial" panose="020B0604020202020204" pitchFamily="34" charset="0"/>
              <a:cs typeface="Arial" panose="020B0604020202020204" pitchFamily="34" charset="0"/>
            </a:endParaRPr>
          </a:p>
        </p:txBody>
      </p:sp>
      <p:pic>
        <p:nvPicPr>
          <p:cNvPr id="12" name="Picture 9" descr="A machine with wires and a computer&#10;&#10;Description automatically generated with medium confidence">
            <a:extLst>
              <a:ext uri="{FF2B5EF4-FFF2-40B4-BE49-F238E27FC236}">
                <a16:creationId xmlns:a16="http://schemas.microsoft.com/office/drawing/2014/main" id="{489E6358-960E-63E9-16A7-A9B9FB195DD0}"/>
              </a:ext>
            </a:extLst>
          </p:cNvPr>
          <p:cNvPicPr>
            <a:picLocks noChangeAspect="1"/>
          </p:cNvPicPr>
          <p:nvPr/>
        </p:nvPicPr>
        <p:blipFill>
          <a:blip r:embed="rId3"/>
          <a:srcRect t="4246" b="9692"/>
          <a:stretch/>
        </p:blipFill>
        <p:spPr>
          <a:xfrm>
            <a:off x="10486310" y="3031309"/>
            <a:ext cx="1872193" cy="1208440"/>
          </a:xfrm>
          <a:prstGeom prst="rect">
            <a:avLst/>
          </a:prstGeom>
        </p:spPr>
      </p:pic>
      <p:pic>
        <p:nvPicPr>
          <p:cNvPr id="13" name="図 12">
            <a:extLst>
              <a:ext uri="{FF2B5EF4-FFF2-40B4-BE49-F238E27FC236}">
                <a16:creationId xmlns:a16="http://schemas.microsoft.com/office/drawing/2014/main" id="{722C970E-BC6C-A8D6-24EB-6F19F743442D}"/>
              </a:ext>
            </a:extLst>
          </p:cNvPr>
          <p:cNvPicPr>
            <a:picLocks noChangeAspect="1"/>
          </p:cNvPicPr>
          <p:nvPr/>
        </p:nvPicPr>
        <p:blipFill>
          <a:blip r:embed="rId4"/>
          <a:stretch>
            <a:fillRect/>
          </a:stretch>
        </p:blipFill>
        <p:spPr>
          <a:xfrm>
            <a:off x="3971975" y="4915558"/>
            <a:ext cx="1732918" cy="1307334"/>
          </a:xfrm>
          <a:prstGeom prst="rect">
            <a:avLst/>
          </a:prstGeom>
        </p:spPr>
      </p:pic>
      <p:sp>
        <p:nvSpPr>
          <p:cNvPr id="14" name="Coil bobbin">
            <a:extLst>
              <a:ext uri="{FF2B5EF4-FFF2-40B4-BE49-F238E27FC236}">
                <a16:creationId xmlns:a16="http://schemas.microsoft.com/office/drawing/2014/main" id="{218F1498-2618-F8E2-E344-311FDD40DC78}"/>
              </a:ext>
            </a:extLst>
          </p:cNvPr>
          <p:cNvSpPr txBox="1"/>
          <p:nvPr/>
        </p:nvSpPr>
        <p:spPr>
          <a:xfrm>
            <a:off x="3808870" y="4326115"/>
            <a:ext cx="2059128" cy="533479"/>
          </a:xfrm>
          <a:prstGeom prst="rect">
            <a:avLst/>
          </a:prstGeom>
          <a:solidFill>
            <a:srgbClr val="FFFF00"/>
          </a:solidFill>
          <a:ln w="19050">
            <a:solidFill>
              <a:schemeClr val="tx1"/>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3000"/>
            </a:lvl1pPr>
          </a:lstStyle>
          <a:p>
            <a:pPr algn="ctr"/>
            <a:r>
              <a:rPr lang="en-US" altLang="ja-JP" sz="1400" dirty="0">
                <a:latin typeface="Arial" panose="020B0604020202020204" pitchFamily="34" charset="0"/>
                <a:cs typeface="Arial" panose="020B0604020202020204" pitchFamily="34" charset="0"/>
              </a:rPr>
              <a:t>Clean Assembly</a:t>
            </a:r>
          </a:p>
          <a:p>
            <a:pPr algn="ctr"/>
            <a:r>
              <a:rPr lang="en-US" sz="1400" dirty="0">
                <a:latin typeface="Arial" panose="020B0604020202020204" pitchFamily="34" charset="0"/>
                <a:cs typeface="Arial" panose="020B0604020202020204" pitchFamily="34" charset="0"/>
              </a:rPr>
              <a:t>by robot</a:t>
            </a:r>
            <a:endParaRPr sz="1400" dirty="0">
              <a:latin typeface="Arial" panose="020B0604020202020204" pitchFamily="34" charset="0"/>
              <a:cs typeface="Arial" panose="020B0604020202020204" pitchFamily="34" charset="0"/>
            </a:endParaRPr>
          </a:p>
        </p:txBody>
      </p:sp>
      <p:sp>
        <p:nvSpPr>
          <p:cNvPr id="16" name="テキスト ボックス 15">
            <a:extLst>
              <a:ext uri="{FF2B5EF4-FFF2-40B4-BE49-F238E27FC236}">
                <a16:creationId xmlns:a16="http://schemas.microsoft.com/office/drawing/2014/main" id="{3A0B3ABF-95A3-7634-52B0-F078A599746E}"/>
              </a:ext>
            </a:extLst>
          </p:cNvPr>
          <p:cNvSpPr txBox="1"/>
          <p:nvPr/>
        </p:nvSpPr>
        <p:spPr>
          <a:xfrm>
            <a:off x="9208896" y="6101567"/>
            <a:ext cx="2941831" cy="369332"/>
          </a:xfrm>
          <a:prstGeom prst="rect">
            <a:avLst/>
          </a:prstGeom>
          <a:noFill/>
        </p:spPr>
        <p:txBody>
          <a:bodyPr wrap="none" rtlCol="0">
            <a:spAutoFit/>
          </a:bodyPr>
          <a:lstStyle/>
          <a:p>
            <a:r>
              <a:rPr kumimoji="1" lang="en-US" altLang="ja-JP" dirty="0">
                <a:latin typeface="Arial" panose="020B0604020202020204" pitchFamily="34" charset="0"/>
                <a:cs typeface="Arial" panose="020B0604020202020204" pitchFamily="34" charset="0"/>
              </a:rPr>
              <a:t>Cryomodule design for ITN</a:t>
            </a:r>
            <a:endParaRPr kumimoji="1" lang="ja-JP" altLang="en-US" dirty="0">
              <a:latin typeface="Arial" panose="020B0604020202020204" pitchFamily="34" charset="0"/>
              <a:cs typeface="Arial" panose="020B0604020202020204" pitchFamily="34" charset="0"/>
            </a:endParaRPr>
          </a:p>
        </p:txBody>
      </p:sp>
      <p:sp>
        <p:nvSpPr>
          <p:cNvPr id="17" name="Coil bobbin">
            <a:extLst>
              <a:ext uri="{FF2B5EF4-FFF2-40B4-BE49-F238E27FC236}">
                <a16:creationId xmlns:a16="http://schemas.microsoft.com/office/drawing/2014/main" id="{3C632D48-18CC-4BC8-842B-608D610D1ED8}"/>
              </a:ext>
            </a:extLst>
          </p:cNvPr>
          <p:cNvSpPr txBox="1"/>
          <p:nvPr/>
        </p:nvSpPr>
        <p:spPr>
          <a:xfrm>
            <a:off x="8622517" y="4462481"/>
            <a:ext cx="2059128" cy="318036"/>
          </a:xfrm>
          <a:prstGeom prst="rect">
            <a:avLst/>
          </a:prstGeom>
          <a:solidFill>
            <a:srgbClr val="FFFF00"/>
          </a:solidFill>
          <a:ln w="19050">
            <a:solidFill>
              <a:schemeClr val="tx1"/>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3000"/>
            </a:lvl1pPr>
          </a:lstStyle>
          <a:p>
            <a:pPr algn="ctr"/>
            <a:r>
              <a:rPr lang="en-US" altLang="ja-JP" sz="1400" dirty="0">
                <a:latin typeface="Arial" panose="020B0604020202020204" pitchFamily="34" charset="0"/>
                <a:cs typeface="Arial" panose="020B0604020202020204" pitchFamily="34" charset="0"/>
              </a:rPr>
              <a:t>4 Input couplers done</a:t>
            </a:r>
            <a:endParaRPr sz="1400" dirty="0">
              <a:latin typeface="Arial" panose="020B0604020202020204" pitchFamily="34" charset="0"/>
              <a:cs typeface="Arial" panose="020B0604020202020204" pitchFamily="34" charset="0"/>
            </a:endParaRPr>
          </a:p>
        </p:txBody>
      </p:sp>
      <p:sp>
        <p:nvSpPr>
          <p:cNvPr id="18" name="Coil bobbin">
            <a:extLst>
              <a:ext uri="{FF2B5EF4-FFF2-40B4-BE49-F238E27FC236}">
                <a16:creationId xmlns:a16="http://schemas.microsoft.com/office/drawing/2014/main" id="{BDDDDBCA-5F11-0605-CBDC-029F1D07ED58}"/>
              </a:ext>
            </a:extLst>
          </p:cNvPr>
          <p:cNvSpPr txBox="1"/>
          <p:nvPr/>
        </p:nvSpPr>
        <p:spPr>
          <a:xfrm>
            <a:off x="10993295" y="4341578"/>
            <a:ext cx="1365208" cy="533479"/>
          </a:xfrm>
          <a:prstGeom prst="rect">
            <a:avLst/>
          </a:prstGeom>
          <a:solidFill>
            <a:srgbClr val="FFFF00"/>
          </a:solidFill>
          <a:ln w="19050">
            <a:solidFill>
              <a:schemeClr val="tx1"/>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3000"/>
            </a:lvl1pPr>
          </a:lstStyle>
          <a:p>
            <a:pPr algn="ctr"/>
            <a:r>
              <a:rPr lang="en-US" altLang="ja-JP" sz="1400" dirty="0">
                <a:latin typeface="Arial" panose="020B0604020202020204" pitchFamily="34" charset="0"/>
                <a:cs typeface="Arial" panose="020B0604020202020204" pitchFamily="34" charset="0"/>
              </a:rPr>
              <a:t>Tuner test with cavity</a:t>
            </a:r>
            <a:endParaRPr sz="1400" dirty="0">
              <a:latin typeface="Arial" panose="020B0604020202020204" pitchFamily="34" charset="0"/>
              <a:cs typeface="Arial" panose="020B0604020202020204" pitchFamily="34" charset="0"/>
            </a:endParaRPr>
          </a:p>
        </p:txBody>
      </p:sp>
      <p:sp>
        <p:nvSpPr>
          <p:cNvPr id="19" name="テキスト ボックス 18">
            <a:extLst>
              <a:ext uri="{FF2B5EF4-FFF2-40B4-BE49-F238E27FC236}">
                <a16:creationId xmlns:a16="http://schemas.microsoft.com/office/drawing/2014/main" id="{17A47461-5EE6-E816-8782-5628DADFCF5B}"/>
              </a:ext>
            </a:extLst>
          </p:cNvPr>
          <p:cNvSpPr txBox="1"/>
          <p:nvPr/>
        </p:nvSpPr>
        <p:spPr>
          <a:xfrm>
            <a:off x="9652081" y="2531042"/>
            <a:ext cx="2498646" cy="523220"/>
          </a:xfrm>
          <a:prstGeom prst="rect">
            <a:avLst/>
          </a:prstGeom>
          <a:solidFill>
            <a:srgbClr val="FFFF00"/>
          </a:solidFill>
        </p:spPr>
        <p:txBody>
          <a:bodyPr wrap="square" rtlCol="0">
            <a:spAutoFit/>
          </a:bodyPr>
          <a:lstStyle/>
          <a:p>
            <a:r>
              <a:rPr kumimoji="1" lang="en-US" altLang="ja-JP" sz="1400" dirty="0">
                <a:latin typeface="Arial" panose="020B0604020202020204" pitchFamily="34" charset="0"/>
                <a:cs typeface="Arial" panose="020B0604020202020204" pitchFamily="34" charset="0"/>
              </a:rPr>
              <a:t>4 cavities (2 MG and 2 FG ) are under fabrication</a:t>
            </a:r>
            <a:r>
              <a:rPr kumimoji="1" lang="ja-JP" altLang="en-US" sz="1400" dirty="0">
                <a:latin typeface="Arial" panose="020B0604020202020204" pitchFamily="34" charset="0"/>
                <a:cs typeface="Arial" panose="020B0604020202020204" pitchFamily="34" charset="0"/>
              </a:rPr>
              <a:t> </a:t>
            </a:r>
            <a:r>
              <a:rPr kumimoji="1" lang="en-US" altLang="ja-JP" sz="1400">
                <a:latin typeface="Arial" panose="020B0604020202020204" pitchFamily="34" charset="0"/>
                <a:cs typeface="Arial" panose="020B0604020202020204" pitchFamily="34" charset="0"/>
              </a:rPr>
              <a:t>at KEK</a:t>
            </a:r>
            <a:endParaRPr kumimoji="1" lang="ja-JP" altLang="en-US" sz="1400" dirty="0">
              <a:latin typeface="Arial" panose="020B0604020202020204" pitchFamily="34" charset="0"/>
              <a:cs typeface="Arial" panose="020B0604020202020204" pitchFamily="34" charset="0"/>
            </a:endParaRPr>
          </a:p>
        </p:txBody>
      </p:sp>
      <p:pic>
        <p:nvPicPr>
          <p:cNvPr id="4" name="図 3" descr="カラフルな光のcg&#10;&#10;低い精度で自動的に生成された説明">
            <a:extLst>
              <a:ext uri="{FF2B5EF4-FFF2-40B4-BE49-F238E27FC236}">
                <a16:creationId xmlns:a16="http://schemas.microsoft.com/office/drawing/2014/main" id="{690F8344-9F7C-2F19-19BA-EB4B6C0B43D8}"/>
              </a:ext>
            </a:extLst>
          </p:cNvPr>
          <p:cNvPicPr>
            <a:picLocks noChangeAspect="1"/>
          </p:cNvPicPr>
          <p:nvPr/>
        </p:nvPicPr>
        <p:blipFill rotWithShape="1">
          <a:blip r:embed="rId5"/>
          <a:srcRect l="4561" t="26079" r="6401" b="24585"/>
          <a:stretch/>
        </p:blipFill>
        <p:spPr>
          <a:xfrm>
            <a:off x="7103192" y="5115554"/>
            <a:ext cx="2548889" cy="798519"/>
          </a:xfrm>
          <a:prstGeom prst="rect">
            <a:avLst/>
          </a:prstGeom>
        </p:spPr>
      </p:pic>
      <p:pic>
        <p:nvPicPr>
          <p:cNvPr id="6" name="図 5" descr="テレビゲームの一場面&#10;&#10;中程度の精度で自動的に生成された説明">
            <a:extLst>
              <a:ext uri="{FF2B5EF4-FFF2-40B4-BE49-F238E27FC236}">
                <a16:creationId xmlns:a16="http://schemas.microsoft.com/office/drawing/2014/main" id="{C51106F5-417E-C0A6-1AF1-2F8DA7A87D44}"/>
              </a:ext>
            </a:extLst>
          </p:cNvPr>
          <p:cNvPicPr>
            <a:picLocks noChangeAspect="1"/>
          </p:cNvPicPr>
          <p:nvPr/>
        </p:nvPicPr>
        <p:blipFill rotWithShape="1">
          <a:blip r:embed="rId6"/>
          <a:srcRect l="5810" t="30194" r="6663" b="25712"/>
          <a:stretch/>
        </p:blipFill>
        <p:spPr>
          <a:xfrm>
            <a:off x="6928932" y="5602583"/>
            <a:ext cx="2389893" cy="680698"/>
          </a:xfrm>
          <a:prstGeom prst="rect">
            <a:avLst/>
          </a:prstGeom>
        </p:spPr>
      </p:pic>
      <p:pic>
        <p:nvPicPr>
          <p:cNvPr id="10" name="図 9" descr="製品 が含まれている画像&#10;&#10;自動的に生成された説明">
            <a:extLst>
              <a:ext uri="{FF2B5EF4-FFF2-40B4-BE49-F238E27FC236}">
                <a16:creationId xmlns:a16="http://schemas.microsoft.com/office/drawing/2014/main" id="{1A08B80F-19DB-06C1-4187-F66607ABF23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52081" y="1780536"/>
            <a:ext cx="1977039" cy="699591"/>
          </a:xfrm>
          <a:prstGeom prst="rect">
            <a:avLst/>
          </a:prstGeom>
        </p:spPr>
      </p:pic>
      <p:pic>
        <p:nvPicPr>
          <p:cNvPr id="21" name="図 20" descr="屋内, テーブル, 座る, カウンター が含まれている画像&#10;&#10;自動的に生成された説明">
            <a:extLst>
              <a:ext uri="{FF2B5EF4-FFF2-40B4-BE49-F238E27FC236}">
                <a16:creationId xmlns:a16="http://schemas.microsoft.com/office/drawing/2014/main" id="{333C3DA2-EA34-6A51-0544-DD85F227106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15109" y="3125828"/>
            <a:ext cx="1548824" cy="1161618"/>
          </a:xfrm>
          <a:prstGeom prst="rect">
            <a:avLst/>
          </a:prstGeom>
        </p:spPr>
      </p:pic>
      <p:sp>
        <p:nvSpPr>
          <p:cNvPr id="11" name="テキスト ボックス 10">
            <a:extLst>
              <a:ext uri="{FF2B5EF4-FFF2-40B4-BE49-F238E27FC236}">
                <a16:creationId xmlns:a16="http://schemas.microsoft.com/office/drawing/2014/main" id="{266E52DF-DD66-854F-32D5-82125B3B08D3}"/>
              </a:ext>
            </a:extLst>
          </p:cNvPr>
          <p:cNvSpPr txBox="1"/>
          <p:nvPr/>
        </p:nvSpPr>
        <p:spPr>
          <a:xfrm>
            <a:off x="3538497" y="3031309"/>
            <a:ext cx="2919132" cy="369332"/>
          </a:xfrm>
          <a:prstGeom prst="rect">
            <a:avLst/>
          </a:prstGeom>
          <a:solidFill>
            <a:schemeClr val="accent5">
              <a:lumMod val="20000"/>
              <a:lumOff val="80000"/>
            </a:schemeClr>
          </a:solidFill>
        </p:spPr>
        <p:txBody>
          <a:bodyPr wrap="none" rtlCol="0">
            <a:spAutoFit/>
          </a:bodyPr>
          <a:lstStyle/>
          <a:p>
            <a:r>
              <a:rPr kumimoji="1" lang="en-US" altLang="ja-JP" dirty="0">
                <a:solidFill>
                  <a:srgbClr val="FF0000"/>
                </a:solidFill>
              </a:rPr>
              <a:t>2 step-baking will be applied.</a:t>
            </a:r>
          </a:p>
        </p:txBody>
      </p:sp>
    </p:spTree>
    <p:extLst>
      <p:ext uri="{BB962C8B-B14F-4D97-AF65-F5344CB8AC3E}">
        <p14:creationId xmlns:p14="http://schemas.microsoft.com/office/powerpoint/2010/main" val="27971927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03B52D86-6073-5F79-1B78-034F26D4C869}"/>
              </a:ext>
            </a:extLst>
          </p:cNvPr>
          <p:cNvSpPr>
            <a:spLocks noGrp="1"/>
          </p:cNvSpPr>
          <p:nvPr>
            <p:ph type="title"/>
          </p:nvPr>
        </p:nvSpPr>
        <p:spPr>
          <a:xfrm>
            <a:off x="798965" y="81258"/>
            <a:ext cx="10515600" cy="687612"/>
          </a:xfrm>
        </p:spPr>
        <p:txBody>
          <a:bodyPr anchor="ctr"/>
          <a:lstStyle/>
          <a:p>
            <a:pPr algn="ctr"/>
            <a:r>
              <a:rPr lang="en-US" altLang="ja-JP" sz="2903" dirty="0">
                <a:solidFill>
                  <a:schemeClr val="tx1"/>
                </a:solidFill>
                <a:latin typeface="メイリオ" panose="020B0604030504040204" pitchFamily="50" charset="-128"/>
                <a:ea typeface="メイリオ" panose="020B0604030504040204" pitchFamily="50" charset="-128"/>
              </a:rPr>
              <a:t>Requirement of positron source </a:t>
            </a:r>
            <a:endParaRPr lang="ja-JP" altLang="en-US" sz="2903" dirty="0">
              <a:solidFill>
                <a:schemeClr val="tx1"/>
              </a:solidFill>
              <a:latin typeface="メイリオ" panose="020B0604030504040204" pitchFamily="50" charset="-128"/>
              <a:ea typeface="メイリオ" panose="020B0604030504040204" pitchFamily="50" charset="-128"/>
            </a:endParaRPr>
          </a:p>
        </p:txBody>
      </p:sp>
      <p:sp>
        <p:nvSpPr>
          <p:cNvPr id="6" name="スライド番号プレースホルダー 5">
            <a:extLst>
              <a:ext uri="{FF2B5EF4-FFF2-40B4-BE49-F238E27FC236}">
                <a16:creationId xmlns:a16="http://schemas.microsoft.com/office/drawing/2014/main" id="{83D9BBCB-E312-2195-170F-7FC310BD6F65}"/>
              </a:ext>
            </a:extLst>
          </p:cNvPr>
          <p:cNvSpPr>
            <a:spLocks noGrp="1"/>
          </p:cNvSpPr>
          <p:nvPr>
            <p:ph type="sldNum" sz="quarter" idx="16"/>
          </p:nvPr>
        </p:nvSpPr>
        <p:spPr>
          <a:xfrm>
            <a:off x="9379575" y="6563305"/>
            <a:ext cx="2743200" cy="365125"/>
          </a:xfrm>
        </p:spPr>
        <p:txBody>
          <a:bodyPr/>
          <a:lstStyle/>
          <a:p>
            <a:fld id="{B0C199F8-A211-45E5-AEA2-CC5E857C2E77}" type="slidenum">
              <a:rPr kumimoji="1" lang="ja-JP" altLang="en-US" smtClean="0"/>
              <a:t>43</a:t>
            </a:fld>
            <a:endParaRPr kumimoji="1" lang="ja-JP" altLang="en-US" dirty="0"/>
          </a:p>
        </p:txBody>
      </p:sp>
      <p:graphicFrame>
        <p:nvGraphicFramePr>
          <p:cNvPr id="7" name="グラフ 6">
            <a:extLst>
              <a:ext uri="{FF2B5EF4-FFF2-40B4-BE49-F238E27FC236}">
                <a16:creationId xmlns:a16="http://schemas.microsoft.com/office/drawing/2014/main" id="{FD0DDB57-201C-4EF0-8C4F-70F250110734}"/>
              </a:ext>
            </a:extLst>
          </p:cNvPr>
          <p:cNvGraphicFramePr>
            <a:graphicFrameLocks/>
          </p:cNvGraphicFramePr>
          <p:nvPr/>
        </p:nvGraphicFramePr>
        <p:xfrm>
          <a:off x="6240992" y="768870"/>
          <a:ext cx="5690892" cy="5029975"/>
        </p:xfrm>
        <a:graphic>
          <a:graphicData uri="http://schemas.openxmlformats.org/drawingml/2006/chart">
            <c:chart xmlns:c="http://schemas.openxmlformats.org/drawingml/2006/chart" xmlns:r="http://schemas.openxmlformats.org/officeDocument/2006/relationships" r:id="rId3"/>
          </a:graphicData>
        </a:graphic>
      </p:graphicFrame>
      <p:sp>
        <p:nvSpPr>
          <p:cNvPr id="9" name="テキスト ボックス 8">
            <a:extLst>
              <a:ext uri="{FF2B5EF4-FFF2-40B4-BE49-F238E27FC236}">
                <a16:creationId xmlns:a16="http://schemas.microsoft.com/office/drawing/2014/main" id="{14441422-F767-D805-C53B-D18990689BE0}"/>
              </a:ext>
            </a:extLst>
          </p:cNvPr>
          <p:cNvSpPr txBox="1"/>
          <p:nvPr/>
        </p:nvSpPr>
        <p:spPr>
          <a:xfrm>
            <a:off x="7291437" y="964844"/>
            <a:ext cx="761747" cy="553037"/>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ja-JP" altLang="en-US" sz="998" dirty="0"/>
              <a:t>●</a:t>
            </a:r>
            <a:r>
              <a:rPr lang="en-US" altLang="ja-JP" sz="998" dirty="0"/>
              <a:t>past</a:t>
            </a:r>
          </a:p>
          <a:p>
            <a:r>
              <a:rPr lang="ja-JP" altLang="en-US" sz="998" dirty="0"/>
              <a:t>▲</a:t>
            </a:r>
            <a:r>
              <a:rPr lang="en-US" altLang="ja-JP" sz="998" dirty="0"/>
              <a:t>present</a:t>
            </a:r>
          </a:p>
          <a:p>
            <a:r>
              <a:rPr lang="ja-JP" altLang="en-US" sz="998" dirty="0"/>
              <a:t>◆</a:t>
            </a:r>
            <a:r>
              <a:rPr lang="en-US" altLang="ja-JP" sz="998" dirty="0"/>
              <a:t>future</a:t>
            </a:r>
            <a:endParaRPr lang="ja-JP" altLang="en-US" sz="998" dirty="0"/>
          </a:p>
        </p:txBody>
      </p:sp>
      <p:sp>
        <p:nvSpPr>
          <p:cNvPr id="10" name="テキスト ボックス 9">
            <a:extLst>
              <a:ext uri="{FF2B5EF4-FFF2-40B4-BE49-F238E27FC236}">
                <a16:creationId xmlns:a16="http://schemas.microsoft.com/office/drawing/2014/main" id="{93C012D2-29DA-6F9C-2648-1E594FECEA1E}"/>
              </a:ext>
            </a:extLst>
          </p:cNvPr>
          <p:cNvSpPr txBox="1"/>
          <p:nvPr/>
        </p:nvSpPr>
        <p:spPr>
          <a:xfrm>
            <a:off x="9958988" y="1213482"/>
            <a:ext cx="1415772" cy="338554"/>
          </a:xfrm>
          <a:prstGeom prst="rect">
            <a:avLst/>
          </a:prstGeom>
          <a:noFill/>
        </p:spPr>
        <p:txBody>
          <a:bodyPr wrap="none" rtlCol="0">
            <a:spAutoFit/>
          </a:bodyPr>
          <a:lstStyle/>
          <a:p>
            <a:r>
              <a:rPr lang="en-US" altLang="ja-JP" sz="1600" b="1" dirty="0">
                <a:solidFill>
                  <a:schemeClr val="accent2"/>
                </a:solidFill>
              </a:rPr>
              <a:t>ILC e-driven</a:t>
            </a:r>
            <a:endParaRPr lang="ja-JP" altLang="en-US" sz="1600" b="1" dirty="0">
              <a:solidFill>
                <a:schemeClr val="accent2"/>
              </a:solidFill>
            </a:endParaRPr>
          </a:p>
        </p:txBody>
      </p:sp>
      <p:sp>
        <p:nvSpPr>
          <p:cNvPr id="11" name="テキスト ボックス 10">
            <a:extLst>
              <a:ext uri="{FF2B5EF4-FFF2-40B4-BE49-F238E27FC236}">
                <a16:creationId xmlns:a16="http://schemas.microsoft.com/office/drawing/2014/main" id="{062F56B0-1D6F-2B15-C161-6BA89F8A98BE}"/>
              </a:ext>
            </a:extLst>
          </p:cNvPr>
          <p:cNvSpPr txBox="1"/>
          <p:nvPr/>
        </p:nvSpPr>
        <p:spPr>
          <a:xfrm>
            <a:off x="9284999" y="5857974"/>
            <a:ext cx="1043876" cy="287771"/>
          </a:xfrm>
          <a:prstGeom prst="rect">
            <a:avLst/>
          </a:prstGeom>
        </p:spPr>
        <p:style>
          <a:lnRef idx="2">
            <a:schemeClr val="dk1">
              <a:shade val="15000"/>
            </a:schemeClr>
          </a:lnRef>
          <a:fillRef idx="1">
            <a:schemeClr val="dk1"/>
          </a:fillRef>
          <a:effectRef idx="0">
            <a:schemeClr val="dk1"/>
          </a:effectRef>
          <a:fontRef idx="minor">
            <a:schemeClr val="lt1"/>
          </a:fontRef>
        </p:style>
        <p:txBody>
          <a:bodyPr wrap="none" rtlCol="0">
            <a:spAutoFit/>
          </a:bodyPr>
          <a:lstStyle/>
          <a:p>
            <a:r>
              <a:rPr lang="en-US" altLang="ja-JP" sz="1270" dirty="0"/>
              <a:t>High power</a:t>
            </a:r>
            <a:endParaRPr lang="ja-JP" altLang="en-US" sz="1270" dirty="0"/>
          </a:p>
        </p:txBody>
      </p:sp>
      <p:sp>
        <p:nvSpPr>
          <p:cNvPr id="12" name="矢印: 右 11">
            <a:extLst>
              <a:ext uri="{FF2B5EF4-FFF2-40B4-BE49-F238E27FC236}">
                <a16:creationId xmlns:a16="http://schemas.microsoft.com/office/drawing/2014/main" id="{560E612B-F795-0E74-1464-8477824CC671}"/>
              </a:ext>
            </a:extLst>
          </p:cNvPr>
          <p:cNvSpPr/>
          <p:nvPr/>
        </p:nvSpPr>
        <p:spPr>
          <a:xfrm>
            <a:off x="7220856" y="5632436"/>
            <a:ext cx="4507380" cy="195973"/>
          </a:xfrm>
          <a:prstGeom prst="rightArrow">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1633"/>
          </a:p>
        </p:txBody>
      </p:sp>
      <p:sp>
        <p:nvSpPr>
          <p:cNvPr id="13" name="矢印: 右 12">
            <a:extLst>
              <a:ext uri="{FF2B5EF4-FFF2-40B4-BE49-F238E27FC236}">
                <a16:creationId xmlns:a16="http://schemas.microsoft.com/office/drawing/2014/main" id="{157D337A-E1AB-4AF5-3FF5-55B8A1ED72AD}"/>
              </a:ext>
            </a:extLst>
          </p:cNvPr>
          <p:cNvSpPr/>
          <p:nvPr/>
        </p:nvSpPr>
        <p:spPr>
          <a:xfrm rot="16200000">
            <a:off x="4095595" y="3318406"/>
            <a:ext cx="4180758" cy="195973"/>
          </a:xfrm>
          <a:prstGeom prst="rightArrow">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1633"/>
          </a:p>
        </p:txBody>
      </p:sp>
      <p:sp>
        <p:nvSpPr>
          <p:cNvPr id="14" name="テキスト ボックス 13">
            <a:extLst>
              <a:ext uri="{FF2B5EF4-FFF2-40B4-BE49-F238E27FC236}">
                <a16:creationId xmlns:a16="http://schemas.microsoft.com/office/drawing/2014/main" id="{A196947F-728F-9231-D0CF-7C0171674570}"/>
              </a:ext>
            </a:extLst>
          </p:cNvPr>
          <p:cNvSpPr txBox="1"/>
          <p:nvPr/>
        </p:nvSpPr>
        <p:spPr>
          <a:xfrm rot="16200000">
            <a:off x="5263940" y="3244491"/>
            <a:ext cx="1303562" cy="287771"/>
          </a:xfrm>
          <a:prstGeom prst="rect">
            <a:avLst/>
          </a:prstGeom>
        </p:spPr>
        <p:style>
          <a:lnRef idx="2">
            <a:schemeClr val="dk1">
              <a:shade val="15000"/>
            </a:schemeClr>
          </a:lnRef>
          <a:fillRef idx="1">
            <a:schemeClr val="dk1"/>
          </a:fillRef>
          <a:effectRef idx="0">
            <a:schemeClr val="dk1"/>
          </a:effectRef>
          <a:fontRef idx="minor">
            <a:schemeClr val="lt1"/>
          </a:fontRef>
        </p:style>
        <p:txBody>
          <a:bodyPr wrap="none" rtlCol="0">
            <a:spAutoFit/>
          </a:bodyPr>
          <a:lstStyle/>
          <a:p>
            <a:r>
              <a:rPr lang="en-US" altLang="ja-JP" sz="1270" dirty="0"/>
              <a:t>High efficiency</a:t>
            </a:r>
            <a:endParaRPr lang="ja-JP" altLang="en-US" sz="1270" dirty="0"/>
          </a:p>
        </p:txBody>
      </p:sp>
      <p:sp>
        <p:nvSpPr>
          <p:cNvPr id="15" name="テキスト ボックス 14">
            <a:extLst>
              <a:ext uri="{FF2B5EF4-FFF2-40B4-BE49-F238E27FC236}">
                <a16:creationId xmlns:a16="http://schemas.microsoft.com/office/drawing/2014/main" id="{BC56F85F-3FB6-8168-86B2-376E9A8FA806}"/>
              </a:ext>
            </a:extLst>
          </p:cNvPr>
          <p:cNvSpPr txBox="1"/>
          <p:nvPr/>
        </p:nvSpPr>
        <p:spPr>
          <a:xfrm>
            <a:off x="8852951" y="4646752"/>
            <a:ext cx="543739" cy="307777"/>
          </a:xfrm>
          <a:prstGeom prst="rect">
            <a:avLst/>
          </a:prstGeom>
          <a:noFill/>
        </p:spPr>
        <p:txBody>
          <a:bodyPr wrap="none" rtlCol="0">
            <a:spAutoFit/>
          </a:bodyPr>
          <a:lstStyle/>
          <a:p>
            <a:r>
              <a:rPr lang="en-US" altLang="ja-JP" sz="1400" b="1" dirty="0"/>
              <a:t>SLC</a:t>
            </a:r>
            <a:endParaRPr lang="ja-JP" altLang="en-US" sz="1400" b="1" dirty="0"/>
          </a:p>
        </p:txBody>
      </p:sp>
      <p:sp>
        <p:nvSpPr>
          <p:cNvPr id="16" name="テキスト ボックス 15">
            <a:extLst>
              <a:ext uri="{FF2B5EF4-FFF2-40B4-BE49-F238E27FC236}">
                <a16:creationId xmlns:a16="http://schemas.microsoft.com/office/drawing/2014/main" id="{546937C4-4C1D-83F1-13B8-D24D7C80048A}"/>
              </a:ext>
            </a:extLst>
          </p:cNvPr>
          <p:cNvSpPr txBox="1"/>
          <p:nvPr/>
        </p:nvSpPr>
        <p:spPr>
          <a:xfrm>
            <a:off x="7220856" y="3578324"/>
            <a:ext cx="1200970" cy="307777"/>
          </a:xfrm>
          <a:prstGeom prst="rect">
            <a:avLst/>
          </a:prstGeom>
          <a:noFill/>
        </p:spPr>
        <p:txBody>
          <a:bodyPr wrap="none" rtlCol="0">
            <a:spAutoFit/>
          </a:bodyPr>
          <a:lstStyle/>
          <a:p>
            <a:r>
              <a:rPr lang="en-US" altLang="ja-JP" sz="1400" b="1" dirty="0" err="1">
                <a:solidFill>
                  <a:srgbClr val="FF0000"/>
                </a:solidFill>
              </a:rPr>
              <a:t>SuperKEKB</a:t>
            </a:r>
            <a:endParaRPr lang="ja-JP" altLang="en-US" sz="1400" b="1" dirty="0">
              <a:solidFill>
                <a:srgbClr val="FF0000"/>
              </a:solidFill>
            </a:endParaRPr>
          </a:p>
        </p:txBody>
      </p:sp>
      <p:sp>
        <p:nvSpPr>
          <p:cNvPr id="17" name="テキスト ボックス 16">
            <a:extLst>
              <a:ext uri="{FF2B5EF4-FFF2-40B4-BE49-F238E27FC236}">
                <a16:creationId xmlns:a16="http://schemas.microsoft.com/office/drawing/2014/main" id="{A3537F3B-EFC1-7A22-6848-C5CEC185B88B}"/>
              </a:ext>
            </a:extLst>
          </p:cNvPr>
          <p:cNvSpPr txBox="1"/>
          <p:nvPr/>
        </p:nvSpPr>
        <p:spPr>
          <a:xfrm>
            <a:off x="7975081" y="3966353"/>
            <a:ext cx="580608" cy="245901"/>
          </a:xfrm>
          <a:prstGeom prst="rect">
            <a:avLst/>
          </a:prstGeom>
          <a:noFill/>
        </p:spPr>
        <p:txBody>
          <a:bodyPr wrap="none" rtlCol="0">
            <a:spAutoFit/>
          </a:bodyPr>
          <a:lstStyle/>
          <a:p>
            <a:r>
              <a:rPr lang="en-US" altLang="ja-JP" sz="998" dirty="0" err="1"/>
              <a:t>FCCee</a:t>
            </a:r>
            <a:endParaRPr lang="ja-JP" altLang="en-US" sz="998" dirty="0"/>
          </a:p>
        </p:txBody>
      </p:sp>
      <p:sp>
        <p:nvSpPr>
          <p:cNvPr id="18" name="テキスト ボックス 17">
            <a:extLst>
              <a:ext uri="{FF2B5EF4-FFF2-40B4-BE49-F238E27FC236}">
                <a16:creationId xmlns:a16="http://schemas.microsoft.com/office/drawing/2014/main" id="{7A7898D8-E978-9586-2FDB-DA8CDFC80975}"/>
              </a:ext>
            </a:extLst>
          </p:cNvPr>
          <p:cNvSpPr txBox="1"/>
          <p:nvPr/>
        </p:nvSpPr>
        <p:spPr>
          <a:xfrm>
            <a:off x="10185861" y="4500415"/>
            <a:ext cx="1552028" cy="338554"/>
          </a:xfrm>
          <a:prstGeom prst="rect">
            <a:avLst/>
          </a:prstGeom>
          <a:noFill/>
        </p:spPr>
        <p:txBody>
          <a:bodyPr wrap="none" rtlCol="0">
            <a:spAutoFit/>
          </a:bodyPr>
          <a:lstStyle/>
          <a:p>
            <a:r>
              <a:rPr lang="en-US" altLang="ja-JP" sz="1600" b="1" dirty="0">
                <a:solidFill>
                  <a:schemeClr val="accent2"/>
                </a:solidFill>
              </a:rPr>
              <a:t>ILC undulator</a:t>
            </a:r>
            <a:endParaRPr lang="ja-JP" altLang="en-US" sz="1600" b="1" dirty="0">
              <a:solidFill>
                <a:schemeClr val="accent2"/>
              </a:solidFill>
            </a:endParaRPr>
          </a:p>
        </p:txBody>
      </p:sp>
      <p:sp>
        <p:nvSpPr>
          <p:cNvPr id="19" name="テキスト ボックス 18">
            <a:extLst>
              <a:ext uri="{FF2B5EF4-FFF2-40B4-BE49-F238E27FC236}">
                <a16:creationId xmlns:a16="http://schemas.microsoft.com/office/drawing/2014/main" id="{33BB2873-C415-BCD0-AED5-EA416128377E}"/>
              </a:ext>
            </a:extLst>
          </p:cNvPr>
          <p:cNvSpPr txBox="1"/>
          <p:nvPr/>
        </p:nvSpPr>
        <p:spPr>
          <a:xfrm>
            <a:off x="9835446" y="2663277"/>
            <a:ext cx="471604" cy="245901"/>
          </a:xfrm>
          <a:prstGeom prst="rect">
            <a:avLst/>
          </a:prstGeom>
          <a:noFill/>
        </p:spPr>
        <p:txBody>
          <a:bodyPr wrap="none" rtlCol="0">
            <a:spAutoFit/>
          </a:bodyPr>
          <a:lstStyle/>
          <a:p>
            <a:r>
              <a:rPr lang="en-US" altLang="ja-JP" sz="998" dirty="0"/>
              <a:t>CLIC</a:t>
            </a:r>
            <a:endParaRPr lang="ja-JP" altLang="en-US" sz="998" dirty="0"/>
          </a:p>
        </p:txBody>
      </p:sp>
      <p:sp>
        <p:nvSpPr>
          <p:cNvPr id="20" name="テキスト ボックス 19">
            <a:extLst>
              <a:ext uri="{FF2B5EF4-FFF2-40B4-BE49-F238E27FC236}">
                <a16:creationId xmlns:a16="http://schemas.microsoft.com/office/drawing/2014/main" id="{28211BAE-FE7E-8C7E-2130-96FA8FB0E063}"/>
              </a:ext>
            </a:extLst>
          </p:cNvPr>
          <p:cNvSpPr txBox="1"/>
          <p:nvPr/>
        </p:nvSpPr>
        <p:spPr>
          <a:xfrm>
            <a:off x="7416830" y="4625115"/>
            <a:ext cx="521297" cy="245901"/>
          </a:xfrm>
          <a:prstGeom prst="rect">
            <a:avLst/>
          </a:prstGeom>
          <a:noFill/>
        </p:spPr>
        <p:txBody>
          <a:bodyPr wrap="none" rtlCol="0">
            <a:spAutoFit/>
          </a:bodyPr>
          <a:lstStyle/>
          <a:p>
            <a:r>
              <a:rPr lang="en-US" altLang="ja-JP" sz="998" dirty="0"/>
              <a:t>CEPC</a:t>
            </a:r>
            <a:endParaRPr lang="ja-JP" altLang="en-US" sz="998" dirty="0"/>
          </a:p>
        </p:txBody>
      </p:sp>
      <p:sp>
        <p:nvSpPr>
          <p:cNvPr id="21" name="テキスト ボックス 20">
            <a:extLst>
              <a:ext uri="{FF2B5EF4-FFF2-40B4-BE49-F238E27FC236}">
                <a16:creationId xmlns:a16="http://schemas.microsoft.com/office/drawing/2014/main" id="{BC7CABE3-42DC-9CB6-49C6-201633A5A8DA}"/>
              </a:ext>
            </a:extLst>
          </p:cNvPr>
          <p:cNvSpPr txBox="1"/>
          <p:nvPr/>
        </p:nvSpPr>
        <p:spPr>
          <a:xfrm>
            <a:off x="7422257" y="4765416"/>
            <a:ext cx="526106" cy="245901"/>
          </a:xfrm>
          <a:prstGeom prst="rect">
            <a:avLst/>
          </a:prstGeom>
          <a:noFill/>
        </p:spPr>
        <p:txBody>
          <a:bodyPr wrap="none" rtlCol="0">
            <a:spAutoFit/>
          </a:bodyPr>
          <a:lstStyle/>
          <a:p>
            <a:r>
              <a:rPr lang="en-US" altLang="ja-JP" sz="998" dirty="0"/>
              <a:t>KEKB</a:t>
            </a:r>
            <a:endParaRPr lang="ja-JP" altLang="en-US" sz="998" dirty="0"/>
          </a:p>
        </p:txBody>
      </p:sp>
      <p:sp>
        <p:nvSpPr>
          <p:cNvPr id="22" name="テキスト ボックス 21">
            <a:extLst>
              <a:ext uri="{FF2B5EF4-FFF2-40B4-BE49-F238E27FC236}">
                <a16:creationId xmlns:a16="http://schemas.microsoft.com/office/drawing/2014/main" id="{E079A079-7063-A0FC-DBE1-83D4423EAF11}"/>
              </a:ext>
            </a:extLst>
          </p:cNvPr>
          <p:cNvSpPr txBox="1"/>
          <p:nvPr/>
        </p:nvSpPr>
        <p:spPr>
          <a:xfrm>
            <a:off x="7155532" y="4296385"/>
            <a:ext cx="429926" cy="204030"/>
          </a:xfrm>
          <a:prstGeom prst="rect">
            <a:avLst/>
          </a:prstGeom>
          <a:noFill/>
        </p:spPr>
        <p:txBody>
          <a:bodyPr wrap="none" rtlCol="0">
            <a:spAutoFit/>
          </a:bodyPr>
          <a:lstStyle/>
          <a:p>
            <a:r>
              <a:rPr lang="en-US" altLang="ja-JP" sz="726" dirty="0"/>
              <a:t>BEPC</a:t>
            </a:r>
            <a:endParaRPr lang="ja-JP" altLang="en-US" sz="726" dirty="0"/>
          </a:p>
        </p:txBody>
      </p:sp>
      <p:sp>
        <p:nvSpPr>
          <p:cNvPr id="23" name="テキスト ボックス 22">
            <a:extLst>
              <a:ext uri="{FF2B5EF4-FFF2-40B4-BE49-F238E27FC236}">
                <a16:creationId xmlns:a16="http://schemas.microsoft.com/office/drawing/2014/main" id="{BC6EA9B2-75E1-15AE-63E4-6F5FFC1B5CDC}"/>
              </a:ext>
            </a:extLst>
          </p:cNvPr>
          <p:cNvSpPr txBox="1"/>
          <p:nvPr/>
        </p:nvSpPr>
        <p:spPr>
          <a:xfrm>
            <a:off x="7155532" y="4391699"/>
            <a:ext cx="497252" cy="204030"/>
          </a:xfrm>
          <a:prstGeom prst="rect">
            <a:avLst/>
          </a:prstGeom>
          <a:noFill/>
        </p:spPr>
        <p:txBody>
          <a:bodyPr wrap="none" rtlCol="0">
            <a:spAutoFit/>
          </a:bodyPr>
          <a:lstStyle/>
          <a:p>
            <a:r>
              <a:rPr lang="en-US" altLang="ja-JP" sz="726" dirty="0"/>
              <a:t>DAFNE</a:t>
            </a:r>
            <a:endParaRPr lang="ja-JP" altLang="en-US" sz="726" dirty="0"/>
          </a:p>
        </p:txBody>
      </p:sp>
      <p:sp>
        <p:nvSpPr>
          <p:cNvPr id="24" name="テキスト ボックス 23">
            <a:extLst>
              <a:ext uri="{FF2B5EF4-FFF2-40B4-BE49-F238E27FC236}">
                <a16:creationId xmlns:a16="http://schemas.microsoft.com/office/drawing/2014/main" id="{FE1E9E72-BE05-4C8E-6241-36DAF0D29DBC}"/>
              </a:ext>
            </a:extLst>
          </p:cNvPr>
          <p:cNvSpPr txBox="1"/>
          <p:nvPr/>
        </p:nvSpPr>
        <p:spPr>
          <a:xfrm>
            <a:off x="7155532" y="4493633"/>
            <a:ext cx="516488" cy="204030"/>
          </a:xfrm>
          <a:prstGeom prst="rect">
            <a:avLst/>
          </a:prstGeom>
          <a:noFill/>
        </p:spPr>
        <p:txBody>
          <a:bodyPr wrap="none" rtlCol="0">
            <a:spAutoFit/>
          </a:bodyPr>
          <a:lstStyle/>
          <a:p>
            <a:r>
              <a:rPr lang="en-US" altLang="ja-JP" sz="726" dirty="0"/>
              <a:t>VEPP-5</a:t>
            </a:r>
            <a:endParaRPr lang="ja-JP" altLang="en-US" sz="726" dirty="0"/>
          </a:p>
        </p:txBody>
      </p:sp>
      <p:cxnSp>
        <p:nvCxnSpPr>
          <p:cNvPr id="26" name="直線矢印コネクタ 25">
            <a:extLst>
              <a:ext uri="{FF2B5EF4-FFF2-40B4-BE49-F238E27FC236}">
                <a16:creationId xmlns:a16="http://schemas.microsoft.com/office/drawing/2014/main" id="{434AFE27-6DEF-1F8E-863E-8D046BBD90FA}"/>
              </a:ext>
            </a:extLst>
          </p:cNvPr>
          <p:cNvCxnSpPr>
            <a:cxnSpLocks/>
          </p:cNvCxnSpPr>
          <p:nvPr/>
        </p:nvCxnSpPr>
        <p:spPr>
          <a:xfrm flipV="1">
            <a:off x="7416830" y="1552762"/>
            <a:ext cx="3810493" cy="25245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コンテンツ プレースホルダー 2">
            <a:extLst>
              <a:ext uri="{FF2B5EF4-FFF2-40B4-BE49-F238E27FC236}">
                <a16:creationId xmlns:a16="http://schemas.microsoft.com/office/drawing/2014/main" id="{0A7027B7-7AA4-A9A5-FC89-5CE9FCFB10B9}"/>
              </a:ext>
            </a:extLst>
          </p:cNvPr>
          <p:cNvSpPr txBox="1">
            <a:spLocks/>
          </p:cNvSpPr>
          <p:nvPr/>
        </p:nvSpPr>
        <p:spPr>
          <a:xfrm>
            <a:off x="-119967" y="1281151"/>
            <a:ext cx="6190805" cy="325605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r>
              <a:rPr lang="en-US" altLang="ja-JP" sz="1800" dirty="0">
                <a:latin typeface="メイリオ" panose="020B0604030504040204" pitchFamily="50" charset="-128"/>
                <a:ea typeface="メイリオ" panose="020B0604030504040204" pitchFamily="50" charset="-128"/>
              </a:rPr>
              <a:t>Linear collider</a:t>
            </a:r>
            <a:r>
              <a:rPr lang="ja-JP" altLang="en-US" sz="1800" dirty="0">
                <a:latin typeface="メイリオ" panose="020B0604030504040204" pitchFamily="50" charset="-128"/>
                <a:ea typeface="メイリオ" panose="020B0604030504040204" pitchFamily="50" charset="-128"/>
              </a:rPr>
              <a:t> </a:t>
            </a:r>
            <a:r>
              <a:rPr lang="en-US" altLang="ja-JP" sz="1800" dirty="0">
                <a:latin typeface="メイリオ" panose="020B0604030504040204" pitchFamily="50" charset="-128"/>
                <a:ea typeface="メイリオ" panose="020B0604030504040204" pitchFamily="50" charset="-128"/>
              </a:rPr>
              <a:t>need</a:t>
            </a:r>
            <a:r>
              <a:rPr lang="ja-JP" altLang="en-US" sz="1800" dirty="0">
                <a:latin typeface="メイリオ" panose="020B0604030504040204" pitchFamily="50" charset="-128"/>
                <a:ea typeface="メイリオ" panose="020B0604030504040204" pitchFamily="50" charset="-128"/>
              </a:rPr>
              <a:t> </a:t>
            </a:r>
            <a:r>
              <a:rPr lang="en-US" altLang="ja-JP" sz="1800" dirty="0">
                <a:latin typeface="メイリオ" panose="020B0604030504040204" pitchFamily="50" charset="-128"/>
                <a:ea typeface="メイリオ" panose="020B0604030504040204" pitchFamily="50" charset="-128"/>
              </a:rPr>
              <a:t>many</a:t>
            </a:r>
            <a:r>
              <a:rPr lang="ja-JP" altLang="en-US" sz="1800" dirty="0">
                <a:latin typeface="メイリオ" panose="020B0604030504040204" pitchFamily="50" charset="-128"/>
                <a:ea typeface="メイリオ" panose="020B0604030504040204" pitchFamily="50" charset="-128"/>
              </a:rPr>
              <a:t> </a:t>
            </a:r>
            <a:r>
              <a:rPr lang="en-US" altLang="ja-JP" sz="1800" dirty="0">
                <a:latin typeface="メイリオ" panose="020B0604030504040204" pitchFamily="50" charset="-128"/>
                <a:ea typeface="メイリオ" panose="020B0604030504040204" pitchFamily="50" charset="-128"/>
              </a:rPr>
              <a:t>positrons</a:t>
            </a:r>
            <a:r>
              <a:rPr lang="ja-JP" altLang="en-US" sz="1800" dirty="0">
                <a:latin typeface="メイリオ" panose="020B0604030504040204" pitchFamily="50" charset="-128"/>
                <a:ea typeface="メイリオ" panose="020B0604030504040204" pitchFamily="50" charset="-128"/>
              </a:rPr>
              <a:t> </a:t>
            </a:r>
            <a:r>
              <a:rPr lang="en-US" altLang="ja-JP" sz="1800" dirty="0">
                <a:latin typeface="メイリオ" panose="020B0604030504040204" pitchFamily="50" charset="-128"/>
                <a:ea typeface="メイリオ" panose="020B0604030504040204" pitchFamily="50" charset="-128"/>
              </a:rPr>
              <a:t>compared with Circular collider due to only one collision</a:t>
            </a:r>
            <a:endParaRPr lang="ja-JP" altLang="en-US" sz="1800" dirty="0">
              <a:latin typeface="メイリオ" panose="020B0604030504040204" pitchFamily="50" charset="-128"/>
              <a:ea typeface="メイリオ" panose="020B0604030504040204" pitchFamily="50" charset="-128"/>
            </a:endParaRPr>
          </a:p>
          <a:p>
            <a:pPr marL="0" indent="0">
              <a:buNone/>
            </a:pPr>
            <a:r>
              <a:rPr lang="en-US" altLang="ja-JP" sz="1800" dirty="0">
                <a:latin typeface="メイリオ" panose="020B0604030504040204" pitchFamily="50" charset="-128"/>
                <a:ea typeface="メイリオ" panose="020B0604030504040204" pitchFamily="50" charset="-128"/>
              </a:rPr>
              <a:t>   </a:t>
            </a:r>
            <a:r>
              <a:rPr lang="en-US" altLang="ja-JP" sz="1800" b="1" u="sng" dirty="0">
                <a:latin typeface="メイリオ" panose="020B0604030504040204" pitchFamily="50" charset="-128"/>
                <a:ea typeface="メイリオ" panose="020B0604030504040204" pitchFamily="50" charset="-128"/>
              </a:rPr>
              <a:t>experience from Linear collider</a:t>
            </a:r>
            <a:r>
              <a:rPr lang="ja-JP" altLang="en-US" sz="1800" b="1" u="sng" dirty="0">
                <a:latin typeface="メイリオ" panose="020B0604030504040204" pitchFamily="50" charset="-128"/>
                <a:ea typeface="メイリオ" panose="020B0604030504040204" pitchFamily="50" charset="-128"/>
              </a:rPr>
              <a:t> </a:t>
            </a:r>
            <a:r>
              <a:rPr lang="en-US" altLang="ja-JP" sz="1800" b="1" u="sng" dirty="0">
                <a:latin typeface="メイリオ" panose="020B0604030504040204" pitchFamily="50" charset="-128"/>
                <a:ea typeface="メイリオ" panose="020B0604030504040204" pitchFamily="50" charset="-128"/>
              </a:rPr>
              <a:t>of</a:t>
            </a:r>
            <a:r>
              <a:rPr lang="ja-JP" altLang="en-US" sz="1800" b="1" u="sng" dirty="0">
                <a:latin typeface="メイリオ" panose="020B0604030504040204" pitchFamily="50" charset="-128"/>
                <a:ea typeface="メイリオ" panose="020B0604030504040204" pitchFamily="50" charset="-128"/>
              </a:rPr>
              <a:t> </a:t>
            </a:r>
            <a:r>
              <a:rPr lang="en-US" altLang="ja-JP" sz="1800" b="1" u="sng" dirty="0">
                <a:latin typeface="メイリオ" panose="020B0604030504040204" pitchFamily="50" charset="-128"/>
                <a:ea typeface="メイリオ" panose="020B0604030504040204" pitchFamily="50" charset="-128"/>
              </a:rPr>
              <a:t>SLC</a:t>
            </a:r>
            <a:r>
              <a:rPr lang="ja-JP" altLang="en-US" sz="1800" b="1" u="sng" dirty="0">
                <a:latin typeface="メイリオ" panose="020B0604030504040204" pitchFamily="50" charset="-128"/>
                <a:ea typeface="メイリオ" panose="020B0604030504040204" pitchFamily="50" charset="-128"/>
              </a:rPr>
              <a:t> </a:t>
            </a:r>
            <a:endParaRPr lang="en-US" altLang="ja-JP" sz="1800" b="1" u="sng" dirty="0">
              <a:latin typeface="メイリオ" panose="020B0604030504040204" pitchFamily="50" charset="-128"/>
              <a:ea typeface="メイリオ" panose="020B0604030504040204" pitchFamily="50" charset="-128"/>
            </a:endParaRPr>
          </a:p>
          <a:p>
            <a:pPr marL="0" indent="0">
              <a:buNone/>
            </a:pPr>
            <a:r>
              <a:rPr lang="en-US" altLang="ja-JP" sz="1800" b="1" dirty="0">
                <a:latin typeface="メイリオ" panose="020B0604030504040204" pitchFamily="50" charset="-128"/>
                <a:ea typeface="メイリオ" panose="020B0604030504040204" pitchFamily="50" charset="-128"/>
                <a:sym typeface="Wingdings" panose="05000000000000000000" pitchFamily="2" charset="2"/>
              </a:rPr>
              <a:t>    </a:t>
            </a:r>
            <a:r>
              <a:rPr lang="en-US" altLang="ja-JP" sz="1800" b="1" u="sng" dirty="0">
                <a:latin typeface="メイリオ" panose="020B0604030504040204" pitchFamily="50" charset="-128"/>
                <a:ea typeface="メイリオ" panose="020B0604030504040204" pitchFamily="50" charset="-128"/>
                <a:sym typeface="Wingdings" panose="05000000000000000000" pitchFamily="2" charset="2"/>
              </a:rPr>
              <a:t>highest e-beam power for positron source.</a:t>
            </a:r>
            <a:endParaRPr lang="ja-JP" altLang="en-US" sz="1800" b="1" u="sng" dirty="0">
              <a:latin typeface="メイリオ" panose="020B0604030504040204" pitchFamily="50" charset="-128"/>
              <a:ea typeface="メイリオ" panose="020B0604030504040204" pitchFamily="50" charset="-128"/>
            </a:endParaRPr>
          </a:p>
          <a:p>
            <a:r>
              <a:rPr lang="en-US" altLang="ja-JP" sz="1800" dirty="0">
                <a:latin typeface="メイリオ" panose="020B0604030504040204" pitchFamily="50" charset="-128"/>
                <a:ea typeface="メイリオ" panose="020B0604030504040204" pitchFamily="50" charset="-128"/>
              </a:rPr>
              <a:t>Luminosity ~x5000 of SLC</a:t>
            </a:r>
          </a:p>
          <a:p>
            <a:pPr lvl="1"/>
            <a:r>
              <a:rPr lang="en-US" altLang="ja-JP" sz="1800" b="1" dirty="0">
                <a:latin typeface="メイリオ" panose="020B0604030504040204" pitchFamily="50" charset="-128"/>
                <a:ea typeface="メイリオ" panose="020B0604030504040204" pitchFamily="50" charset="-128"/>
              </a:rPr>
              <a:t>bunches</a:t>
            </a:r>
            <a:r>
              <a:rPr lang="ja-JP" altLang="en-US" sz="1800" b="1" dirty="0">
                <a:latin typeface="メイリオ" panose="020B0604030504040204" pitchFamily="50" charset="-128"/>
                <a:ea typeface="メイリオ" panose="020B0604030504040204" pitchFamily="50" charset="-128"/>
              </a:rPr>
              <a:t>ｘ</a:t>
            </a:r>
            <a:r>
              <a:rPr lang="en-US" altLang="ja-JP" sz="1800" b="1" dirty="0">
                <a:latin typeface="メイリオ" panose="020B0604030504040204" pitchFamily="50" charset="-128"/>
                <a:ea typeface="メイリオ" panose="020B0604030504040204" pitchFamily="50" charset="-128"/>
              </a:rPr>
              <a:t>repetition</a:t>
            </a:r>
            <a:r>
              <a:rPr lang="ja-JP" altLang="en-US" sz="1800" b="1" dirty="0">
                <a:latin typeface="メイリオ" panose="020B0604030504040204" pitchFamily="50" charset="-128"/>
                <a:ea typeface="メイリオ" panose="020B0604030504040204" pitchFamily="50" charset="-128"/>
              </a:rPr>
              <a:t> </a:t>
            </a:r>
            <a:r>
              <a:rPr lang="en-US" altLang="ja-JP" sz="1800" b="1" dirty="0">
                <a:latin typeface="メイリオ" panose="020B0604030504040204" pitchFamily="50" charset="-128"/>
                <a:ea typeface="メイリオ" panose="020B0604030504040204" pitchFamily="50" charset="-128"/>
              </a:rPr>
              <a:t>~ x50 </a:t>
            </a:r>
            <a:r>
              <a:rPr lang="en-US" altLang="ja-JP" sz="1800" b="1" dirty="0">
                <a:latin typeface="メイリオ" panose="020B0604030504040204" pitchFamily="50" charset="-128"/>
                <a:ea typeface="メイリオ" panose="020B0604030504040204" pitchFamily="50" charset="-128"/>
                <a:sym typeface="Wingdings" panose="05000000000000000000" pitchFamily="2" charset="2"/>
              </a:rPr>
              <a:t></a:t>
            </a:r>
            <a:r>
              <a:rPr lang="en-US" altLang="ja-JP" sz="1800" b="1" dirty="0">
                <a:solidFill>
                  <a:srgbClr val="FF0000"/>
                </a:solidFill>
                <a:latin typeface="メイリオ" panose="020B0604030504040204" pitchFamily="50" charset="-128"/>
                <a:ea typeface="メイリオ" panose="020B0604030504040204" pitchFamily="50" charset="-128"/>
                <a:sym typeface="Wingdings" panose="05000000000000000000" pitchFamily="2" charset="2"/>
              </a:rPr>
              <a:t> source</a:t>
            </a:r>
            <a:endParaRPr lang="en-US" altLang="ja-JP" sz="1800" b="1" dirty="0">
              <a:solidFill>
                <a:srgbClr val="FF0000"/>
              </a:solidFill>
              <a:latin typeface="メイリオ" panose="020B0604030504040204" pitchFamily="50" charset="-128"/>
              <a:ea typeface="メイリオ" panose="020B0604030504040204" pitchFamily="50" charset="-128"/>
            </a:endParaRPr>
          </a:p>
          <a:p>
            <a:pPr lvl="1"/>
            <a:r>
              <a:rPr lang="en-US" altLang="ja-JP" sz="1800" b="1" dirty="0">
                <a:latin typeface="メイリオ" panose="020B0604030504040204" pitchFamily="50" charset="-128"/>
                <a:ea typeface="メイリオ" panose="020B0604030504040204" pitchFamily="50" charset="-128"/>
              </a:rPr>
              <a:t>Vertical beam size ~ x80</a:t>
            </a:r>
            <a:r>
              <a:rPr lang="ja-JP" altLang="en-US" sz="1800" b="1" dirty="0">
                <a:latin typeface="メイリオ" panose="020B0604030504040204" pitchFamily="50" charset="-128"/>
                <a:ea typeface="メイリオ" panose="020B0604030504040204" pitchFamily="50" charset="-128"/>
              </a:rPr>
              <a:t> </a:t>
            </a:r>
            <a:r>
              <a:rPr lang="en-US" altLang="ja-JP" sz="1800" b="1" dirty="0">
                <a:latin typeface="メイリオ" panose="020B0604030504040204" pitchFamily="50" charset="-128"/>
                <a:ea typeface="メイリオ" panose="020B0604030504040204" pitchFamily="50" charset="-128"/>
                <a:sym typeface="Wingdings" panose="05000000000000000000" pitchFamily="2" charset="2"/>
              </a:rPr>
              <a:t></a:t>
            </a:r>
            <a:r>
              <a:rPr lang="ja-JP" altLang="en-US" sz="1800" b="1" dirty="0">
                <a:latin typeface="メイリオ" panose="020B0604030504040204" pitchFamily="50" charset="-128"/>
                <a:ea typeface="メイリオ" panose="020B0604030504040204" pitchFamily="50" charset="-128"/>
                <a:sym typeface="Wingdings" panose="05000000000000000000" pitchFamily="2" charset="2"/>
              </a:rPr>
              <a:t> </a:t>
            </a:r>
            <a:r>
              <a:rPr lang="en-US" altLang="ja-JP" sz="1800" b="1" dirty="0">
                <a:solidFill>
                  <a:srgbClr val="FF0000"/>
                </a:solidFill>
                <a:latin typeface="メイリオ" panose="020B0604030504040204" pitchFamily="50" charset="-128"/>
                <a:ea typeface="メイリオ" panose="020B0604030504040204" pitchFamily="50" charset="-128"/>
                <a:sym typeface="Wingdings" panose="05000000000000000000" pitchFamily="2" charset="2"/>
              </a:rPr>
              <a:t>nanobeam</a:t>
            </a:r>
          </a:p>
          <a:p>
            <a:pPr marL="457200" lvl="1" indent="0">
              <a:buNone/>
            </a:pPr>
            <a:r>
              <a:rPr lang="en-US" altLang="ja-JP" sz="1800" dirty="0">
                <a:latin typeface="メイリオ" panose="020B0604030504040204" pitchFamily="50" charset="-128"/>
                <a:ea typeface="メイリオ" panose="020B0604030504040204" pitchFamily="50" charset="-128"/>
                <a:sym typeface="Wingdings" panose="05000000000000000000" pitchFamily="2" charset="2"/>
              </a:rPr>
              <a:t>Need both development</a:t>
            </a:r>
          </a:p>
        </p:txBody>
      </p:sp>
      <p:cxnSp>
        <p:nvCxnSpPr>
          <p:cNvPr id="28" name="直線コネクタ 27">
            <a:extLst>
              <a:ext uri="{FF2B5EF4-FFF2-40B4-BE49-F238E27FC236}">
                <a16:creationId xmlns:a16="http://schemas.microsoft.com/office/drawing/2014/main" id="{66D0AAE2-7015-F5B4-3E04-450B91BBA7C4}"/>
              </a:ext>
            </a:extLst>
          </p:cNvPr>
          <p:cNvCxnSpPr>
            <a:cxnSpLocks/>
          </p:cNvCxnSpPr>
          <p:nvPr/>
        </p:nvCxnSpPr>
        <p:spPr>
          <a:xfrm>
            <a:off x="8852951" y="4871016"/>
            <a:ext cx="428322"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29" name="図 28">
            <a:extLst>
              <a:ext uri="{FF2B5EF4-FFF2-40B4-BE49-F238E27FC236}">
                <a16:creationId xmlns:a16="http://schemas.microsoft.com/office/drawing/2014/main" id="{D04054ED-FC74-27D8-5096-4BF01555FEBD}"/>
              </a:ext>
            </a:extLst>
          </p:cNvPr>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1086224" y="4015271"/>
            <a:ext cx="3308138" cy="1054918"/>
          </a:xfrm>
          <a:prstGeom prst="rect">
            <a:avLst/>
          </a:prstGeom>
        </p:spPr>
      </p:pic>
      <p:sp>
        <p:nvSpPr>
          <p:cNvPr id="33" name="テキスト ボックス 32">
            <a:extLst>
              <a:ext uri="{FF2B5EF4-FFF2-40B4-BE49-F238E27FC236}">
                <a16:creationId xmlns:a16="http://schemas.microsoft.com/office/drawing/2014/main" id="{0D351563-DD9B-574B-E317-537783396F01}"/>
              </a:ext>
            </a:extLst>
          </p:cNvPr>
          <p:cNvSpPr txBox="1"/>
          <p:nvPr/>
        </p:nvSpPr>
        <p:spPr>
          <a:xfrm>
            <a:off x="281596" y="5118894"/>
            <a:ext cx="5612396" cy="1477328"/>
          </a:xfrm>
          <a:prstGeom prst="rect">
            <a:avLst/>
          </a:prstGeom>
          <a:noFill/>
        </p:spPr>
        <p:txBody>
          <a:bodyPr wrap="square">
            <a:spAutoFit/>
          </a:bodyPr>
          <a:lstStyle/>
          <a:p>
            <a:r>
              <a:rPr lang="en-US" altLang="ja-JP" sz="1800" dirty="0">
                <a:latin typeface="メイリオ" panose="020B0604030504040204" pitchFamily="50" charset="-128"/>
                <a:ea typeface="メイリオ" panose="020B0604030504040204" pitchFamily="50" charset="-128"/>
              </a:rPr>
              <a:t>We will develop a positron source that is more efficient than Super KEKB. </a:t>
            </a:r>
            <a:r>
              <a:rPr lang="en-US" altLang="ja-JP" b="1" dirty="0">
                <a:latin typeface="メイリオ" panose="020B0604030504040204" pitchFamily="50" charset="-128"/>
                <a:ea typeface="メイリオ" panose="020B0604030504040204" pitchFamily="50" charset="-128"/>
              </a:rPr>
              <a:t>W</a:t>
            </a:r>
            <a:r>
              <a:rPr lang="en-US" altLang="ja-JP" sz="1800" b="1" dirty="0">
                <a:latin typeface="メイリオ" panose="020B0604030504040204" pitchFamily="50" charset="-128"/>
                <a:ea typeface="メイリオ" panose="020B0604030504040204" pitchFamily="50" charset="-128"/>
              </a:rPr>
              <a:t>e will use our experience in particle production with Super KEKB, which is currently the world's largest positron source</a:t>
            </a:r>
          </a:p>
        </p:txBody>
      </p:sp>
      <p:cxnSp>
        <p:nvCxnSpPr>
          <p:cNvPr id="35" name="直線コネクタ 34">
            <a:extLst>
              <a:ext uri="{FF2B5EF4-FFF2-40B4-BE49-F238E27FC236}">
                <a16:creationId xmlns:a16="http://schemas.microsoft.com/office/drawing/2014/main" id="{92821F85-94BE-BE4F-A7E3-67357DF4883A}"/>
              </a:ext>
            </a:extLst>
          </p:cNvPr>
          <p:cNvCxnSpPr/>
          <p:nvPr/>
        </p:nvCxnSpPr>
        <p:spPr>
          <a:xfrm>
            <a:off x="2046555" y="4452280"/>
            <a:ext cx="1005844"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36" name="直線コネクタ 35">
            <a:extLst>
              <a:ext uri="{FF2B5EF4-FFF2-40B4-BE49-F238E27FC236}">
                <a16:creationId xmlns:a16="http://schemas.microsoft.com/office/drawing/2014/main" id="{F24BCE27-A693-CEA2-6708-83EBA01C860A}"/>
              </a:ext>
            </a:extLst>
          </p:cNvPr>
          <p:cNvCxnSpPr>
            <a:cxnSpLocks/>
          </p:cNvCxnSpPr>
          <p:nvPr/>
        </p:nvCxnSpPr>
        <p:spPr>
          <a:xfrm>
            <a:off x="3052399" y="5070189"/>
            <a:ext cx="597722"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3" name="図 2">
            <a:extLst>
              <a:ext uri="{FF2B5EF4-FFF2-40B4-BE49-F238E27FC236}">
                <a16:creationId xmlns:a16="http://schemas.microsoft.com/office/drawing/2014/main" id="{15FAC8F2-1537-C6B7-2B38-327CFCEA5AD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370495" y="1598134"/>
            <a:ext cx="1716974" cy="1086038"/>
          </a:xfrm>
          <a:prstGeom prst="rect">
            <a:avLst/>
          </a:prstGeom>
        </p:spPr>
      </p:pic>
      <p:cxnSp>
        <p:nvCxnSpPr>
          <p:cNvPr id="5" name="直線矢印コネクタ 4">
            <a:extLst>
              <a:ext uri="{FF2B5EF4-FFF2-40B4-BE49-F238E27FC236}">
                <a16:creationId xmlns:a16="http://schemas.microsoft.com/office/drawing/2014/main" id="{C7AD6871-9B3A-053E-1943-425AD0418090}"/>
              </a:ext>
            </a:extLst>
          </p:cNvPr>
          <p:cNvCxnSpPr>
            <a:cxnSpLocks/>
          </p:cNvCxnSpPr>
          <p:nvPr/>
        </p:nvCxnSpPr>
        <p:spPr>
          <a:xfrm flipH="1">
            <a:off x="7445151" y="2786106"/>
            <a:ext cx="580608" cy="1180247"/>
          </a:xfrm>
          <a:prstGeom prst="straightConnector1">
            <a:avLst/>
          </a:prstGeom>
          <a:ln>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30" name="テキスト ボックス 29">
            <a:extLst>
              <a:ext uri="{FF2B5EF4-FFF2-40B4-BE49-F238E27FC236}">
                <a16:creationId xmlns:a16="http://schemas.microsoft.com/office/drawing/2014/main" id="{C0074677-E2B4-F5C8-C29A-13CC487811B7}"/>
              </a:ext>
            </a:extLst>
          </p:cNvPr>
          <p:cNvSpPr txBox="1"/>
          <p:nvPr/>
        </p:nvSpPr>
        <p:spPr>
          <a:xfrm>
            <a:off x="8265385" y="981236"/>
            <a:ext cx="1286763" cy="646331"/>
          </a:xfrm>
          <a:prstGeom prst="rect">
            <a:avLst/>
          </a:prstGeom>
          <a:noFill/>
        </p:spPr>
        <p:txBody>
          <a:bodyPr wrap="none" rtlCol="0">
            <a:spAutoFit/>
          </a:bodyPr>
          <a:lstStyle/>
          <a:p>
            <a:r>
              <a:rPr kumimoji="1" lang="en-US" altLang="ja-JP" dirty="0"/>
              <a:t>Super-KEKB</a:t>
            </a:r>
          </a:p>
          <a:p>
            <a:r>
              <a:rPr kumimoji="1" lang="en-US" altLang="ja-JP" dirty="0"/>
              <a:t>Fixed target</a:t>
            </a:r>
            <a:endParaRPr kumimoji="1" lang="ja-JP" altLang="en-US" dirty="0"/>
          </a:p>
        </p:txBody>
      </p:sp>
      <p:sp>
        <p:nvSpPr>
          <p:cNvPr id="31" name="テキスト ボックス 30">
            <a:extLst>
              <a:ext uri="{FF2B5EF4-FFF2-40B4-BE49-F238E27FC236}">
                <a16:creationId xmlns:a16="http://schemas.microsoft.com/office/drawing/2014/main" id="{D714D0DC-61C5-358B-146D-7E0C43C83C83}"/>
              </a:ext>
            </a:extLst>
          </p:cNvPr>
          <p:cNvSpPr txBox="1"/>
          <p:nvPr/>
        </p:nvSpPr>
        <p:spPr>
          <a:xfrm>
            <a:off x="5207780" y="6149715"/>
            <a:ext cx="6984220" cy="1015663"/>
          </a:xfrm>
          <a:prstGeom prst="rect">
            <a:avLst/>
          </a:prstGeom>
          <a:noFill/>
        </p:spPr>
        <p:txBody>
          <a:bodyPr wrap="none" rtlCol="0">
            <a:spAutoFit/>
          </a:bodyPr>
          <a:lstStyle/>
          <a:p>
            <a:r>
              <a:rPr kumimoji="1" lang="en-US" altLang="ja-JP" sz="2000" dirty="0"/>
              <a:t>To reduce heat load of target to stand under high electron beam</a:t>
            </a:r>
          </a:p>
          <a:p>
            <a:r>
              <a:rPr kumimoji="1" lang="en-US" altLang="ja-JP" sz="2000" b="1" u="sng" dirty="0"/>
              <a:t>Fixed target </a:t>
            </a:r>
            <a:r>
              <a:rPr kumimoji="1" lang="en-US" altLang="ja-JP" sz="2000" b="1" u="sng" dirty="0">
                <a:sym typeface="Wingdings" panose="05000000000000000000" pitchFamily="2" charset="2"/>
              </a:rPr>
              <a:t> rotating target </a:t>
            </a:r>
            <a:r>
              <a:rPr kumimoji="1" lang="en-US" altLang="ja-JP" sz="2000" b="1" u="sng" dirty="0"/>
              <a:t>(one of the key development )</a:t>
            </a:r>
          </a:p>
          <a:p>
            <a:endParaRPr kumimoji="1" lang="ja-JP" altLang="en-US" sz="2000" b="1" dirty="0"/>
          </a:p>
        </p:txBody>
      </p:sp>
      <p:sp>
        <p:nvSpPr>
          <p:cNvPr id="4" name="正方形/長方形 3">
            <a:extLst>
              <a:ext uri="{FF2B5EF4-FFF2-40B4-BE49-F238E27FC236}">
                <a16:creationId xmlns:a16="http://schemas.microsoft.com/office/drawing/2014/main" id="{BBBA0988-112D-1C89-8D5C-D77B95EBBC2B}"/>
              </a:ext>
            </a:extLst>
          </p:cNvPr>
          <p:cNvSpPr/>
          <p:nvPr/>
        </p:nvSpPr>
        <p:spPr>
          <a:xfrm>
            <a:off x="10185861" y="4595648"/>
            <a:ext cx="1337782" cy="15958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正方形/長方形 26">
            <a:extLst>
              <a:ext uri="{FF2B5EF4-FFF2-40B4-BE49-F238E27FC236}">
                <a16:creationId xmlns:a16="http://schemas.microsoft.com/office/drawing/2014/main" id="{86981F62-BAC9-DE69-1179-0B99047428F7}"/>
              </a:ext>
            </a:extLst>
          </p:cNvPr>
          <p:cNvSpPr/>
          <p:nvPr/>
        </p:nvSpPr>
        <p:spPr>
          <a:xfrm>
            <a:off x="10625025" y="4889927"/>
            <a:ext cx="369809" cy="19597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テキスト ボックス 31">
            <a:extLst>
              <a:ext uri="{FF2B5EF4-FFF2-40B4-BE49-F238E27FC236}">
                <a16:creationId xmlns:a16="http://schemas.microsoft.com/office/drawing/2014/main" id="{0405E7DD-4563-A7A4-2B32-8398507AFEF8}"/>
              </a:ext>
            </a:extLst>
          </p:cNvPr>
          <p:cNvSpPr txBox="1"/>
          <p:nvPr/>
        </p:nvSpPr>
        <p:spPr>
          <a:xfrm>
            <a:off x="83054" y="605628"/>
            <a:ext cx="6394623" cy="646331"/>
          </a:xfrm>
          <a:prstGeom prst="rect">
            <a:avLst/>
          </a:prstGeom>
          <a:noFill/>
        </p:spPr>
        <p:txBody>
          <a:bodyPr wrap="square">
            <a:spAutoFit/>
          </a:bodyPr>
          <a:lstStyle/>
          <a:p>
            <a:r>
              <a:rPr lang="en-US" altLang="ja-JP" b="1" u="sng" dirty="0">
                <a:latin typeface="Arial" panose="020B0604020202020204" pitchFamily="34" charset="0"/>
                <a:cs typeface="Arial" panose="020B0604020202020204" pitchFamily="34" charset="0"/>
              </a:rPr>
              <a:t>Undulator method (baseline) </a:t>
            </a:r>
            <a:r>
              <a:rPr lang="en-US" altLang="ja-JP" dirty="0">
                <a:latin typeface="Arial" panose="020B0604020202020204" pitchFamily="34" charset="0"/>
                <a:cs typeface="Arial" panose="020B0604020202020204" pitchFamily="34" charset="0"/>
              </a:rPr>
              <a:t>developed in mainly EU. on the other hand</a:t>
            </a:r>
            <a:r>
              <a:rPr lang="en-US" altLang="ja-JP" dirty="0">
                <a:solidFill>
                  <a:srgbClr val="FF0000"/>
                </a:solidFill>
                <a:latin typeface="Arial" panose="020B0604020202020204" pitchFamily="34" charset="0"/>
                <a:cs typeface="Arial" panose="020B0604020202020204" pitchFamily="34" charset="0"/>
              </a:rPr>
              <a:t>, </a:t>
            </a:r>
            <a:r>
              <a:rPr lang="en-US" altLang="ja-JP" b="1" u="sng" dirty="0">
                <a:solidFill>
                  <a:srgbClr val="FF0000"/>
                </a:solidFill>
                <a:latin typeface="Arial" panose="020B0604020202020204" pitchFamily="34" charset="0"/>
                <a:cs typeface="Arial" panose="020B0604020202020204" pitchFamily="34" charset="0"/>
              </a:rPr>
              <a:t>Electron driven method </a:t>
            </a:r>
            <a:r>
              <a:rPr lang="en-US" altLang="ja-JP" dirty="0">
                <a:solidFill>
                  <a:srgbClr val="FF0000"/>
                </a:solidFill>
                <a:latin typeface="Arial" panose="020B0604020202020204" pitchFamily="34" charset="0"/>
                <a:cs typeface="Arial" panose="020B0604020202020204" pitchFamily="34" charset="0"/>
              </a:rPr>
              <a:t>developed in Japan.</a:t>
            </a:r>
            <a:endParaRPr lang="ja-JP" altLang="en-US"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9335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コンテンツ プレースホルダー 2">
            <a:extLst>
              <a:ext uri="{FF2B5EF4-FFF2-40B4-BE49-F238E27FC236}">
                <a16:creationId xmlns:a16="http://schemas.microsoft.com/office/drawing/2014/main" id="{1ED51EC2-AF4D-5FA2-F706-E42AD01AA2F4}"/>
              </a:ext>
            </a:extLst>
          </p:cNvPr>
          <p:cNvSpPr>
            <a:spLocks noGrp="1"/>
          </p:cNvSpPr>
          <p:nvPr>
            <p:ph idx="1"/>
          </p:nvPr>
        </p:nvSpPr>
        <p:spPr>
          <a:xfrm>
            <a:off x="-9077" y="457463"/>
            <a:ext cx="5543036" cy="2790815"/>
          </a:xfrm>
        </p:spPr>
        <p:txBody>
          <a:bodyPr>
            <a:noAutofit/>
          </a:bodyPr>
          <a:lstStyle/>
          <a:p>
            <a:r>
              <a:rPr lang="en-US" altLang="ja-JP" sz="1400" b="1" dirty="0">
                <a:latin typeface="Arial" panose="020B0604020202020204" pitchFamily="34" charset="0"/>
                <a:cs typeface="Arial" panose="020B0604020202020204" pitchFamily="34" charset="0"/>
              </a:rPr>
              <a:t>Made test stand to evaluate the following items</a:t>
            </a:r>
          </a:p>
          <a:p>
            <a:pPr lvl="1"/>
            <a:r>
              <a:rPr lang="en-US" altLang="ja-JP" sz="1400" b="1" dirty="0">
                <a:latin typeface="Arial" panose="020B0604020202020204" pitchFamily="34" charset="0"/>
                <a:cs typeface="Arial" panose="020B0604020202020204" pitchFamily="34" charset="0"/>
              </a:rPr>
              <a:t>Evaluation of rotating target is in progress</a:t>
            </a:r>
          </a:p>
          <a:p>
            <a:pPr lvl="2"/>
            <a:r>
              <a:rPr lang="en-US" altLang="ja-JP" sz="1400" b="1" dirty="0">
                <a:latin typeface="Arial" panose="020B0604020202020204" pitchFamily="34" charset="0"/>
                <a:cs typeface="Arial" panose="020B0604020202020204" pitchFamily="34" charset="0"/>
              </a:rPr>
              <a:t>Thermal test by adding heat load of 20 kW</a:t>
            </a:r>
          </a:p>
          <a:p>
            <a:pPr lvl="2"/>
            <a:r>
              <a:rPr lang="en-US" altLang="ja-JP" sz="1400" dirty="0">
                <a:latin typeface="Arial" panose="020B0604020202020204" pitchFamily="34" charset="0"/>
                <a:cs typeface="Arial" panose="020B0604020202020204" pitchFamily="34" charset="0"/>
              </a:rPr>
              <a:t>Continuous operation of rotating for more than one Start </a:t>
            </a:r>
            <a:r>
              <a:rPr lang="en-US" altLang="ja-JP" sz="1400" b="1" dirty="0">
                <a:latin typeface="Arial" panose="020B0604020202020204" pitchFamily="34" charset="0"/>
                <a:cs typeface="Arial" panose="020B0604020202020204" pitchFamily="34" charset="0"/>
              </a:rPr>
              <a:t>to fabricate accelerator structure</a:t>
            </a:r>
          </a:p>
          <a:p>
            <a:pPr lvl="1"/>
            <a:r>
              <a:rPr lang="en-US" altLang="ja-JP" sz="1400" dirty="0">
                <a:latin typeface="Arial" panose="020B0604020202020204" pitchFamily="34" charset="0"/>
                <a:cs typeface="Arial" panose="020B0604020202020204" pitchFamily="34" charset="0"/>
              </a:rPr>
              <a:t>Test cell and all cells of Acc structure under fabrication and test of brazing.</a:t>
            </a:r>
          </a:p>
          <a:p>
            <a:pPr lvl="1"/>
            <a:r>
              <a:rPr lang="en-US" altLang="ja-JP" sz="1400" dirty="0">
                <a:latin typeface="Arial" panose="020B0604020202020204" pitchFamily="34" charset="0"/>
                <a:cs typeface="Arial" panose="020B0604020202020204" pitchFamily="34" charset="0"/>
              </a:rPr>
              <a:t>Test of power supply of </a:t>
            </a:r>
            <a:r>
              <a:rPr lang="en-US" altLang="ja-JP" sz="1400" b="1" dirty="0">
                <a:latin typeface="Arial" panose="020B0604020202020204" pitchFamily="34" charset="0"/>
                <a:cs typeface="Arial" panose="020B0604020202020204" pitchFamily="34" charset="0"/>
              </a:rPr>
              <a:t>solenoid</a:t>
            </a:r>
          </a:p>
          <a:p>
            <a:pPr lvl="1"/>
            <a:r>
              <a:rPr lang="en-US" altLang="ja-JP" sz="1400" dirty="0">
                <a:latin typeface="Arial" panose="020B0604020202020204" pitchFamily="34" charset="0"/>
                <a:cs typeface="Arial" panose="020B0604020202020204" pitchFamily="34" charset="0"/>
              </a:rPr>
              <a:t>Start to fabrication of power supply </a:t>
            </a:r>
            <a:r>
              <a:rPr lang="en-US" altLang="ja-JP" sz="1400" b="1" dirty="0">
                <a:latin typeface="Arial" panose="020B0604020202020204" pitchFamily="34" charset="0"/>
                <a:cs typeface="Arial" panose="020B0604020202020204" pitchFamily="34" charset="0"/>
              </a:rPr>
              <a:t>of  Flux Concentrator </a:t>
            </a:r>
            <a:r>
              <a:rPr kumimoji="1" lang="en-US" altLang="ja-JP" sz="1400" dirty="0">
                <a:latin typeface="Arial" panose="020B0604020202020204" pitchFamily="34" charset="0"/>
                <a:cs typeface="Arial" panose="020B0604020202020204" pitchFamily="34" charset="0"/>
              </a:rPr>
              <a:t>.</a:t>
            </a:r>
          </a:p>
          <a:p>
            <a:r>
              <a:rPr kumimoji="1" lang="en-US" altLang="ja-JP" sz="1400" b="1" dirty="0">
                <a:latin typeface="Arial" panose="020B0604020202020204" pitchFamily="34" charset="0"/>
                <a:cs typeface="Arial" panose="020B0604020202020204" pitchFamily="34" charset="0"/>
              </a:rPr>
              <a:t>Tracking simulation is in progress</a:t>
            </a:r>
            <a:r>
              <a:rPr kumimoji="1" lang="en-US" altLang="ja-JP" sz="1400" dirty="0">
                <a:latin typeface="Arial" panose="020B0604020202020204" pitchFamily="34" charset="0"/>
                <a:cs typeface="Arial" panose="020B0604020202020204" pitchFamily="34" charset="0"/>
              </a:rPr>
              <a:t>.</a:t>
            </a:r>
          </a:p>
        </p:txBody>
      </p:sp>
      <p:sp>
        <p:nvSpPr>
          <p:cNvPr id="16" name="テキスト ボックス 15">
            <a:extLst>
              <a:ext uri="{FF2B5EF4-FFF2-40B4-BE49-F238E27FC236}">
                <a16:creationId xmlns:a16="http://schemas.microsoft.com/office/drawing/2014/main" id="{E5EAF1AF-B718-6FCE-03BB-1F1B4A6A4DF2}"/>
              </a:ext>
            </a:extLst>
          </p:cNvPr>
          <p:cNvSpPr txBox="1"/>
          <p:nvPr/>
        </p:nvSpPr>
        <p:spPr>
          <a:xfrm>
            <a:off x="3557480" y="-55347"/>
            <a:ext cx="5359543" cy="584775"/>
          </a:xfrm>
          <a:prstGeom prst="rect">
            <a:avLst/>
          </a:prstGeom>
          <a:noFill/>
        </p:spPr>
        <p:txBody>
          <a:bodyPr wrap="square">
            <a:spAutoFit/>
          </a:bodyPr>
          <a:lstStyle/>
          <a:p>
            <a:pPr algn="ctr"/>
            <a:r>
              <a:rPr kumimoji="1" lang="en-US" altLang="ja-JP" sz="3200" dirty="0">
                <a:latin typeface="Arial" panose="020B0604020202020204" pitchFamily="34" charset="0"/>
                <a:cs typeface="Arial" panose="020B0604020202020204" pitchFamily="34" charset="0"/>
              </a:rPr>
              <a:t>Positron source in KEK</a:t>
            </a:r>
          </a:p>
        </p:txBody>
      </p:sp>
      <p:pic>
        <p:nvPicPr>
          <p:cNvPr id="21" name="図 20" descr="ダイアグラム&#10;&#10;自動的に生成された説明">
            <a:extLst>
              <a:ext uri="{FF2B5EF4-FFF2-40B4-BE49-F238E27FC236}">
                <a16:creationId xmlns:a16="http://schemas.microsoft.com/office/drawing/2014/main" id="{530727A1-77E3-98CE-E0A1-BB6E94B1A409}"/>
              </a:ext>
            </a:extLst>
          </p:cNvPr>
          <p:cNvPicPr>
            <a:picLocks noChangeAspect="1"/>
          </p:cNvPicPr>
          <p:nvPr/>
        </p:nvPicPr>
        <p:blipFill>
          <a:blip r:embed="rId4"/>
          <a:stretch>
            <a:fillRect/>
          </a:stretch>
        </p:blipFill>
        <p:spPr>
          <a:xfrm>
            <a:off x="5489831" y="767924"/>
            <a:ext cx="6259460" cy="3872038"/>
          </a:xfrm>
          <a:prstGeom prst="rect">
            <a:avLst/>
          </a:prstGeom>
        </p:spPr>
      </p:pic>
      <p:sp>
        <p:nvSpPr>
          <p:cNvPr id="4" name="スライド番号プレースホルダー 2">
            <a:extLst>
              <a:ext uri="{FF2B5EF4-FFF2-40B4-BE49-F238E27FC236}">
                <a16:creationId xmlns:a16="http://schemas.microsoft.com/office/drawing/2014/main" id="{1F8DC8C7-067F-DE39-B707-485B01FB5AB8}"/>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44</a:t>
            </a:fld>
            <a:endParaRPr lang="en-US" dirty="0"/>
          </a:p>
        </p:txBody>
      </p:sp>
      <p:sp>
        <p:nvSpPr>
          <p:cNvPr id="5" name="四角形: 角を丸くする 4">
            <a:extLst>
              <a:ext uri="{FF2B5EF4-FFF2-40B4-BE49-F238E27FC236}">
                <a16:creationId xmlns:a16="http://schemas.microsoft.com/office/drawing/2014/main" id="{F254E01E-4518-63B2-5459-31B3DAD2D88F}"/>
              </a:ext>
            </a:extLst>
          </p:cNvPr>
          <p:cNvSpPr/>
          <p:nvPr/>
        </p:nvSpPr>
        <p:spPr>
          <a:xfrm>
            <a:off x="5636501" y="498094"/>
            <a:ext cx="2983059" cy="4132638"/>
          </a:xfrm>
          <a:prstGeom prst="roundRect">
            <a:avLst>
              <a:gd name="adj" fmla="val 9564"/>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ボックス 6">
            <a:extLst>
              <a:ext uri="{FF2B5EF4-FFF2-40B4-BE49-F238E27FC236}">
                <a16:creationId xmlns:a16="http://schemas.microsoft.com/office/drawing/2014/main" id="{8506724D-D8AD-C001-1A3D-FAB70344B773}"/>
              </a:ext>
            </a:extLst>
          </p:cNvPr>
          <p:cNvSpPr txBox="1"/>
          <p:nvPr/>
        </p:nvSpPr>
        <p:spPr>
          <a:xfrm>
            <a:off x="5646110" y="546708"/>
            <a:ext cx="1585690" cy="584775"/>
          </a:xfrm>
          <a:prstGeom prst="rect">
            <a:avLst/>
          </a:prstGeom>
          <a:noFill/>
        </p:spPr>
        <p:txBody>
          <a:bodyPr wrap="none" rtlCol="0">
            <a:spAutoFit/>
          </a:bodyPr>
          <a:lstStyle/>
          <a:p>
            <a:r>
              <a:rPr kumimoji="1" lang="en-US" altLang="ja-JP" sz="1600" dirty="0">
                <a:solidFill>
                  <a:srgbClr val="FF0000"/>
                </a:solidFill>
              </a:rPr>
              <a:t>Build these parts</a:t>
            </a:r>
          </a:p>
          <a:p>
            <a:r>
              <a:rPr kumimoji="1" lang="en-US" altLang="ja-JP" sz="1600" dirty="0">
                <a:solidFill>
                  <a:srgbClr val="FF0000"/>
                </a:solidFill>
              </a:rPr>
              <a:t>&amp; test them </a:t>
            </a:r>
            <a:endParaRPr kumimoji="1" lang="ja-JP" altLang="en-US" sz="1600" dirty="0">
              <a:solidFill>
                <a:srgbClr val="FF0000"/>
              </a:solidFill>
            </a:endParaRPr>
          </a:p>
        </p:txBody>
      </p:sp>
      <p:pic>
        <p:nvPicPr>
          <p:cNvPr id="17" name="図 16" descr="屋内, 食品, 開く, 大きい が含まれている画像&#10;&#10;AI 生成コンテンツは誤りを含む可能性があります。">
            <a:extLst>
              <a:ext uri="{FF2B5EF4-FFF2-40B4-BE49-F238E27FC236}">
                <a16:creationId xmlns:a16="http://schemas.microsoft.com/office/drawing/2014/main" id="{DC9642D2-C998-2709-F2F2-31B3768F097E}"/>
              </a:ext>
            </a:extLst>
          </p:cNvPr>
          <p:cNvPicPr>
            <a:picLocks noChangeAspect="1"/>
          </p:cNvPicPr>
          <p:nvPr/>
        </p:nvPicPr>
        <p:blipFill>
          <a:blip r:embed="rId5"/>
          <a:stretch>
            <a:fillRect/>
          </a:stretch>
        </p:blipFill>
        <p:spPr>
          <a:xfrm>
            <a:off x="5973262" y="4755981"/>
            <a:ext cx="2752384" cy="2064288"/>
          </a:xfrm>
          <a:prstGeom prst="rect">
            <a:avLst/>
          </a:prstGeom>
        </p:spPr>
      </p:pic>
      <p:sp>
        <p:nvSpPr>
          <p:cNvPr id="20" name="テキスト ボックス 19">
            <a:extLst>
              <a:ext uri="{FF2B5EF4-FFF2-40B4-BE49-F238E27FC236}">
                <a16:creationId xmlns:a16="http://schemas.microsoft.com/office/drawing/2014/main" id="{6D5321D9-47E5-843E-3DE3-AC162FCCA8FB}"/>
              </a:ext>
            </a:extLst>
          </p:cNvPr>
          <p:cNvSpPr txBox="1"/>
          <p:nvPr/>
        </p:nvSpPr>
        <p:spPr>
          <a:xfrm>
            <a:off x="8875231" y="469833"/>
            <a:ext cx="2889932" cy="584775"/>
          </a:xfrm>
          <a:prstGeom prst="rect">
            <a:avLst/>
          </a:prstGeom>
          <a:solidFill>
            <a:schemeClr val="bg1"/>
          </a:solidFill>
        </p:spPr>
        <p:txBody>
          <a:bodyPr wrap="square" rtlCol="0">
            <a:spAutoFit/>
          </a:bodyPr>
          <a:lstStyle/>
          <a:p>
            <a:r>
              <a:rPr kumimoji="1" lang="en-US" altLang="ja-JP" sz="1600" dirty="0"/>
              <a:t>Under fabrication In FY2025-FY2026</a:t>
            </a:r>
            <a:endParaRPr kumimoji="1" lang="ja-JP" altLang="en-US" sz="1600" dirty="0"/>
          </a:p>
        </p:txBody>
      </p:sp>
      <p:sp>
        <p:nvSpPr>
          <p:cNvPr id="18" name="四角形: 角を丸くする 17">
            <a:extLst>
              <a:ext uri="{FF2B5EF4-FFF2-40B4-BE49-F238E27FC236}">
                <a16:creationId xmlns:a16="http://schemas.microsoft.com/office/drawing/2014/main" id="{82FF737E-820D-5451-3F34-51B6C84B5DB7}"/>
              </a:ext>
            </a:extLst>
          </p:cNvPr>
          <p:cNvSpPr/>
          <p:nvPr/>
        </p:nvSpPr>
        <p:spPr>
          <a:xfrm>
            <a:off x="8670962" y="424968"/>
            <a:ext cx="3129730" cy="4047473"/>
          </a:xfrm>
          <a:prstGeom prst="roundRect">
            <a:avLst>
              <a:gd name="adj" fmla="val 9564"/>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ボックス 22">
            <a:extLst>
              <a:ext uri="{FF2B5EF4-FFF2-40B4-BE49-F238E27FC236}">
                <a16:creationId xmlns:a16="http://schemas.microsoft.com/office/drawing/2014/main" id="{8EAB0DF5-9211-2A16-4365-AA4C30B8CFF5}"/>
              </a:ext>
            </a:extLst>
          </p:cNvPr>
          <p:cNvSpPr txBox="1"/>
          <p:nvPr/>
        </p:nvSpPr>
        <p:spPr>
          <a:xfrm>
            <a:off x="3557480" y="4530180"/>
            <a:ext cx="2425700" cy="1200329"/>
          </a:xfrm>
          <a:prstGeom prst="rect">
            <a:avLst/>
          </a:prstGeom>
          <a:noFill/>
        </p:spPr>
        <p:txBody>
          <a:bodyPr wrap="square" rtlCol="0">
            <a:spAutoFit/>
          </a:bodyPr>
          <a:lstStyle/>
          <a:p>
            <a:r>
              <a:rPr kumimoji="1" lang="en-US" altLang="ja-JP" dirty="0"/>
              <a:t>Accelerator structure under fabrication of each cell &amp; brazing. </a:t>
            </a:r>
            <a:r>
              <a:rPr kumimoji="1" lang="en-US" altLang="ja-JP" dirty="0">
                <a:sym typeface="Wingdings" panose="05000000000000000000" pitchFamily="2" charset="2"/>
              </a:rPr>
              <a:t>continue to FY2026.</a:t>
            </a:r>
            <a:endParaRPr kumimoji="1" lang="ja-JP" altLang="en-US" dirty="0"/>
          </a:p>
        </p:txBody>
      </p:sp>
      <p:cxnSp>
        <p:nvCxnSpPr>
          <p:cNvPr id="24" name="直線矢印コネクタ 23">
            <a:extLst>
              <a:ext uri="{FF2B5EF4-FFF2-40B4-BE49-F238E27FC236}">
                <a16:creationId xmlns:a16="http://schemas.microsoft.com/office/drawing/2014/main" id="{A190194B-C105-CC3E-0A38-CE3BC01A98A4}"/>
              </a:ext>
            </a:extLst>
          </p:cNvPr>
          <p:cNvCxnSpPr>
            <a:cxnSpLocks/>
          </p:cNvCxnSpPr>
          <p:nvPr/>
        </p:nvCxnSpPr>
        <p:spPr>
          <a:xfrm flipH="1">
            <a:off x="7605245" y="3060991"/>
            <a:ext cx="1489746" cy="1694990"/>
          </a:xfrm>
          <a:prstGeom prst="straightConnector1">
            <a:avLst/>
          </a:prstGeom>
          <a:ln>
            <a:solidFill>
              <a:schemeClr val="tx1"/>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pic>
        <p:nvPicPr>
          <p:cNvPr id="27" name="図 26">
            <a:extLst>
              <a:ext uri="{FF2B5EF4-FFF2-40B4-BE49-F238E27FC236}">
                <a16:creationId xmlns:a16="http://schemas.microsoft.com/office/drawing/2014/main" id="{D258E390-B072-A498-931F-414699BCB513}"/>
              </a:ext>
            </a:extLst>
          </p:cNvPr>
          <p:cNvPicPr>
            <a:picLocks noChangeAspect="1"/>
          </p:cNvPicPr>
          <p:nvPr/>
        </p:nvPicPr>
        <p:blipFill>
          <a:blip r:embed="rId6"/>
          <a:stretch>
            <a:fillRect/>
          </a:stretch>
        </p:blipFill>
        <p:spPr>
          <a:xfrm>
            <a:off x="9037637" y="4692802"/>
            <a:ext cx="2836622" cy="2127467"/>
          </a:xfrm>
          <a:prstGeom prst="rect">
            <a:avLst/>
          </a:prstGeom>
        </p:spPr>
      </p:pic>
      <p:sp>
        <p:nvSpPr>
          <p:cNvPr id="28" name="テキスト ボックス 27">
            <a:extLst>
              <a:ext uri="{FF2B5EF4-FFF2-40B4-BE49-F238E27FC236}">
                <a16:creationId xmlns:a16="http://schemas.microsoft.com/office/drawing/2014/main" id="{C9E7FE5B-098E-6540-B1AE-A0E51D30DA78}"/>
              </a:ext>
            </a:extLst>
          </p:cNvPr>
          <p:cNvSpPr txBox="1"/>
          <p:nvPr/>
        </p:nvSpPr>
        <p:spPr>
          <a:xfrm>
            <a:off x="9048549" y="4741328"/>
            <a:ext cx="2675348" cy="369332"/>
          </a:xfrm>
          <a:prstGeom prst="rect">
            <a:avLst/>
          </a:prstGeom>
          <a:solidFill>
            <a:schemeClr val="bg1"/>
          </a:solidFill>
        </p:spPr>
        <p:txBody>
          <a:bodyPr wrap="none" rtlCol="0">
            <a:spAutoFit/>
          </a:bodyPr>
          <a:lstStyle/>
          <a:p>
            <a:r>
              <a:rPr kumimoji="1" lang="en-US" altLang="ja-JP" dirty="0"/>
              <a:t>Plan view of our test stand</a:t>
            </a:r>
            <a:endParaRPr kumimoji="1" lang="ja-JP" altLang="en-US" dirty="0"/>
          </a:p>
        </p:txBody>
      </p:sp>
      <p:cxnSp>
        <p:nvCxnSpPr>
          <p:cNvPr id="32" name="直線矢印コネクタ 31">
            <a:extLst>
              <a:ext uri="{FF2B5EF4-FFF2-40B4-BE49-F238E27FC236}">
                <a16:creationId xmlns:a16="http://schemas.microsoft.com/office/drawing/2014/main" id="{6BCB9130-6FB0-FA41-D594-FA402392D124}"/>
              </a:ext>
            </a:extLst>
          </p:cNvPr>
          <p:cNvCxnSpPr>
            <a:cxnSpLocks/>
          </p:cNvCxnSpPr>
          <p:nvPr/>
        </p:nvCxnSpPr>
        <p:spPr>
          <a:xfrm flipH="1">
            <a:off x="2117212" y="2201110"/>
            <a:ext cx="5947288" cy="2329070"/>
          </a:xfrm>
          <a:prstGeom prst="straightConnector1">
            <a:avLst/>
          </a:prstGeom>
          <a:ln>
            <a:solidFill>
              <a:schemeClr val="tx1"/>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34" name="矢印: 右 33">
            <a:extLst>
              <a:ext uri="{FF2B5EF4-FFF2-40B4-BE49-F238E27FC236}">
                <a16:creationId xmlns:a16="http://schemas.microsoft.com/office/drawing/2014/main" id="{9120615D-285D-4E80-4521-528D33EB46B2}"/>
              </a:ext>
            </a:extLst>
          </p:cNvPr>
          <p:cNvSpPr/>
          <p:nvPr/>
        </p:nvSpPr>
        <p:spPr>
          <a:xfrm>
            <a:off x="5583640" y="5110660"/>
            <a:ext cx="276068" cy="34568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5" name="テキスト ボックス 34">
            <a:extLst>
              <a:ext uri="{FF2B5EF4-FFF2-40B4-BE49-F238E27FC236}">
                <a16:creationId xmlns:a16="http://schemas.microsoft.com/office/drawing/2014/main" id="{C042371D-0772-342D-0196-9137AB94399F}"/>
              </a:ext>
            </a:extLst>
          </p:cNvPr>
          <p:cNvSpPr txBox="1"/>
          <p:nvPr/>
        </p:nvSpPr>
        <p:spPr>
          <a:xfrm>
            <a:off x="2347295" y="5675225"/>
            <a:ext cx="3315190" cy="1200329"/>
          </a:xfrm>
          <a:prstGeom prst="rect">
            <a:avLst/>
          </a:prstGeom>
          <a:noFill/>
        </p:spPr>
        <p:txBody>
          <a:bodyPr wrap="square" rtlCol="0">
            <a:spAutoFit/>
          </a:bodyPr>
          <a:lstStyle/>
          <a:p>
            <a:r>
              <a:rPr kumimoji="1" lang="en-US" altLang="ja-JP" dirty="0"/>
              <a:t>About 200 r p m with water cooling. Vacuum is around 10^-6 Pa level. (FY2024-2025). Now continue long-term operation.</a:t>
            </a:r>
          </a:p>
        </p:txBody>
      </p:sp>
      <p:sp>
        <p:nvSpPr>
          <p:cNvPr id="36" name="矢印: 右 35">
            <a:extLst>
              <a:ext uri="{FF2B5EF4-FFF2-40B4-BE49-F238E27FC236}">
                <a16:creationId xmlns:a16="http://schemas.microsoft.com/office/drawing/2014/main" id="{7AA11AFA-E9D5-7998-EC3C-9A61EA68D6A1}"/>
              </a:ext>
            </a:extLst>
          </p:cNvPr>
          <p:cNvSpPr/>
          <p:nvPr/>
        </p:nvSpPr>
        <p:spPr>
          <a:xfrm flipH="1">
            <a:off x="2130731" y="6142497"/>
            <a:ext cx="239389" cy="34568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ボックス 9">
            <a:extLst>
              <a:ext uri="{FF2B5EF4-FFF2-40B4-BE49-F238E27FC236}">
                <a16:creationId xmlns:a16="http://schemas.microsoft.com/office/drawing/2014/main" id="{580B330C-8AEE-3F44-CD7D-3E1F0E922561}"/>
              </a:ext>
            </a:extLst>
          </p:cNvPr>
          <p:cNvSpPr txBox="1"/>
          <p:nvPr/>
        </p:nvSpPr>
        <p:spPr>
          <a:xfrm>
            <a:off x="1963948" y="4673557"/>
            <a:ext cx="1462398" cy="338554"/>
          </a:xfrm>
          <a:prstGeom prst="rect">
            <a:avLst/>
          </a:prstGeom>
          <a:solidFill>
            <a:schemeClr val="bg1"/>
          </a:solidFill>
        </p:spPr>
        <p:txBody>
          <a:bodyPr wrap="square" rtlCol="0">
            <a:spAutoFit/>
          </a:bodyPr>
          <a:lstStyle/>
          <a:p>
            <a:r>
              <a:rPr kumimoji="1" lang="en-US" altLang="ja-JP" sz="1600" dirty="0">
                <a:latin typeface="Arial" panose="020B0604020202020204" pitchFamily="34" charset="0"/>
                <a:cs typeface="Arial" panose="020B0604020202020204" pitchFamily="34" charset="0"/>
              </a:rPr>
              <a:t>rotating target. </a:t>
            </a:r>
            <a:endParaRPr kumimoji="1" lang="ja-JP" altLang="en-US" sz="1600" dirty="0">
              <a:latin typeface="Arial" panose="020B0604020202020204" pitchFamily="34" charset="0"/>
              <a:cs typeface="Arial" panose="020B0604020202020204" pitchFamily="34" charset="0"/>
            </a:endParaRPr>
          </a:p>
        </p:txBody>
      </p:sp>
      <p:sp>
        <p:nvSpPr>
          <p:cNvPr id="38" name="テキスト ボックス 37">
            <a:extLst>
              <a:ext uri="{FF2B5EF4-FFF2-40B4-BE49-F238E27FC236}">
                <a16:creationId xmlns:a16="http://schemas.microsoft.com/office/drawing/2014/main" id="{3BC976A0-B87F-7F28-2663-F186248F902C}"/>
              </a:ext>
            </a:extLst>
          </p:cNvPr>
          <p:cNvSpPr txBox="1"/>
          <p:nvPr/>
        </p:nvSpPr>
        <p:spPr>
          <a:xfrm>
            <a:off x="6006265" y="4830577"/>
            <a:ext cx="991435" cy="338554"/>
          </a:xfrm>
          <a:prstGeom prst="rect">
            <a:avLst/>
          </a:prstGeom>
          <a:solidFill>
            <a:schemeClr val="bg1"/>
          </a:solidFill>
        </p:spPr>
        <p:txBody>
          <a:bodyPr wrap="square" rtlCol="0">
            <a:spAutoFit/>
          </a:bodyPr>
          <a:lstStyle/>
          <a:p>
            <a:r>
              <a:rPr kumimoji="1" lang="en-US" altLang="ja-JP" sz="1600" dirty="0">
                <a:latin typeface="Arial" panose="020B0604020202020204" pitchFamily="34" charset="0"/>
                <a:cs typeface="Arial" panose="020B0604020202020204" pitchFamily="34" charset="0"/>
              </a:rPr>
              <a:t>Acc. cell</a:t>
            </a:r>
            <a:endParaRPr kumimoji="1" lang="ja-JP" altLang="en-US" sz="1600" dirty="0">
              <a:latin typeface="Arial" panose="020B0604020202020204" pitchFamily="34" charset="0"/>
              <a:cs typeface="Arial" panose="020B0604020202020204" pitchFamily="34" charset="0"/>
            </a:endParaRPr>
          </a:p>
        </p:txBody>
      </p:sp>
      <p:pic>
        <p:nvPicPr>
          <p:cNvPr id="2" name="target-movie-1(回っているところ)">
            <a:hlinkClick r:id="" action="ppaction://media"/>
            <a:extLst>
              <a:ext uri="{FF2B5EF4-FFF2-40B4-BE49-F238E27FC236}">
                <a16:creationId xmlns:a16="http://schemas.microsoft.com/office/drawing/2014/main" id="{E760DC40-3936-14EC-E961-38BDA3D0AA14}"/>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235424" y="3745612"/>
            <a:ext cx="1705439" cy="3009597"/>
          </a:xfrm>
          <a:prstGeom prst="rect">
            <a:avLst/>
          </a:prstGeom>
        </p:spPr>
      </p:pic>
      <p:sp>
        <p:nvSpPr>
          <p:cNvPr id="6" name="テキスト ボックス 5">
            <a:extLst>
              <a:ext uri="{FF2B5EF4-FFF2-40B4-BE49-F238E27FC236}">
                <a16:creationId xmlns:a16="http://schemas.microsoft.com/office/drawing/2014/main" id="{A8F03FAB-4826-0B62-D1B4-6162F7F0C806}"/>
              </a:ext>
            </a:extLst>
          </p:cNvPr>
          <p:cNvSpPr txBox="1"/>
          <p:nvPr/>
        </p:nvSpPr>
        <p:spPr>
          <a:xfrm>
            <a:off x="49" y="3017405"/>
            <a:ext cx="5670438" cy="646331"/>
          </a:xfrm>
          <a:prstGeom prst="rect">
            <a:avLst/>
          </a:prstGeom>
          <a:noFill/>
        </p:spPr>
        <p:txBody>
          <a:bodyPr wrap="square">
            <a:spAutoFit/>
          </a:bodyPr>
          <a:lstStyle/>
          <a:p>
            <a:r>
              <a:rPr lang="en-US" altLang="ja-JP" dirty="0"/>
              <a:t> Stable rotating target was produced under good vacuum condition. </a:t>
            </a:r>
            <a:r>
              <a:rPr lang="en-US" altLang="ja-JP" dirty="0">
                <a:sym typeface="Wingdings" panose="05000000000000000000" pitchFamily="2" charset="2"/>
              </a:rPr>
              <a:t> </a:t>
            </a:r>
            <a:r>
              <a:rPr lang="en-US" altLang="ja-JP" b="1" u="sng" dirty="0">
                <a:sym typeface="Wingdings" panose="05000000000000000000" pitchFamily="2" charset="2"/>
              </a:rPr>
              <a:t>impressive progress for future </a:t>
            </a:r>
            <a:r>
              <a:rPr lang="en-US" altLang="ja-JP" b="1" u="sng" dirty="0" err="1">
                <a:sym typeface="Wingdings" panose="05000000000000000000" pitchFamily="2" charset="2"/>
              </a:rPr>
              <a:t>e+e</a:t>
            </a:r>
            <a:r>
              <a:rPr lang="en-US" altLang="ja-JP" b="1" u="sng" dirty="0">
                <a:sym typeface="Wingdings" panose="05000000000000000000" pitchFamily="2" charset="2"/>
              </a:rPr>
              <a:t>- colliders</a:t>
            </a:r>
            <a:r>
              <a:rPr lang="en-US" altLang="ja-JP" b="1" u="sng" dirty="0"/>
              <a:t>  </a:t>
            </a:r>
          </a:p>
        </p:txBody>
      </p:sp>
    </p:spTree>
    <p:extLst>
      <p:ext uri="{BB962C8B-B14F-4D97-AF65-F5344CB8AC3E}">
        <p14:creationId xmlns:p14="http://schemas.microsoft.com/office/powerpoint/2010/main" val="1022638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正方形/長方形 39">
            <a:extLst>
              <a:ext uri="{FF2B5EF4-FFF2-40B4-BE49-F238E27FC236}">
                <a16:creationId xmlns:a16="http://schemas.microsoft.com/office/drawing/2014/main" id="{48ADE634-0915-48B4-B592-0F0E812EB7BF}"/>
              </a:ext>
            </a:extLst>
          </p:cNvPr>
          <p:cNvSpPr/>
          <p:nvPr/>
        </p:nvSpPr>
        <p:spPr>
          <a:xfrm>
            <a:off x="10896600" y="20096"/>
            <a:ext cx="1273032" cy="10152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3" name="図 1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76061" y="4181262"/>
            <a:ext cx="6138789" cy="2408360"/>
          </a:xfrm>
          <a:prstGeom prst="rect">
            <a:avLst/>
          </a:prstGeom>
          <a:ln>
            <a:solidFill>
              <a:srgbClr val="3366FF"/>
            </a:solidFill>
          </a:ln>
        </p:spPr>
      </p:pic>
      <p:sp>
        <p:nvSpPr>
          <p:cNvPr id="2" name="テキスト ボックス 1"/>
          <p:cNvSpPr txBox="1"/>
          <p:nvPr/>
        </p:nvSpPr>
        <p:spPr>
          <a:xfrm>
            <a:off x="4287099" y="1675051"/>
            <a:ext cx="5604236" cy="830997"/>
          </a:xfrm>
          <a:prstGeom prst="rect">
            <a:avLst/>
          </a:prstGeom>
          <a:solidFill>
            <a:srgbClr val="FFF3BD"/>
          </a:solidFill>
          <a:ln>
            <a:noFill/>
          </a:ln>
        </p:spPr>
        <p:txBody>
          <a:bodyPr wrap="square" rtlCol="0">
            <a:spAutoFit/>
          </a:bodyPr>
          <a:lstStyle/>
          <a:p>
            <a:r>
              <a:rPr lang="en-US" altLang="ja-JP" sz="1600" b="1" dirty="0">
                <a:solidFill>
                  <a:srgbClr val="002060"/>
                </a:solidFill>
                <a:ea typeface="Arial" charset="0"/>
                <a:cs typeface="Arial" charset="0"/>
              </a:rPr>
              <a:t>Goal 1: </a:t>
            </a:r>
            <a:r>
              <a:rPr lang="en-US" altLang="ja-JP" sz="1600" dirty="0">
                <a:solidFill>
                  <a:srgbClr val="002060"/>
                </a:solidFill>
                <a:ea typeface="Arial" charset="0"/>
                <a:cs typeface="Arial" charset="0"/>
              </a:rPr>
              <a:t>Establish the ILC final focus method with same optics and comparable beamline tolerances</a:t>
            </a:r>
          </a:p>
          <a:p>
            <a:r>
              <a:rPr lang="en-US" altLang="ja-JP" sz="1600" dirty="0">
                <a:solidFill>
                  <a:srgbClr val="0432FF"/>
                </a:solidFill>
                <a:ea typeface="Arial" charset="0"/>
                <a:cs typeface="Arial" charset="0"/>
              </a:rPr>
              <a:t>ATF2 Goal : </a:t>
            </a:r>
            <a:r>
              <a:rPr lang="en-US" altLang="ja-JP" sz="1600" b="1" dirty="0">
                <a:solidFill>
                  <a:srgbClr val="0432FF"/>
                </a:solidFill>
                <a:ea typeface="Arial" charset="0"/>
                <a:cs typeface="Arial" charset="0"/>
              </a:rPr>
              <a:t>37</a:t>
            </a:r>
            <a:r>
              <a:rPr lang="en-US" altLang="ja-JP" sz="1600" dirty="0">
                <a:solidFill>
                  <a:srgbClr val="0432FF"/>
                </a:solidFill>
                <a:ea typeface="Arial" charset="0"/>
                <a:cs typeface="Arial" charset="0"/>
              </a:rPr>
              <a:t> nm </a:t>
            </a:r>
            <a:r>
              <a:rPr lang="en-US" altLang="ja-JP" sz="1600" dirty="0">
                <a:solidFill>
                  <a:srgbClr val="0432FF"/>
                </a:solidFill>
                <a:ea typeface="Arial" charset="0"/>
                <a:cs typeface="Arial" charset="0"/>
                <a:sym typeface="Wingdings"/>
              </a:rPr>
              <a:t></a:t>
            </a:r>
            <a:r>
              <a:rPr lang="en-US" altLang="ja-JP" sz="1600" dirty="0">
                <a:solidFill>
                  <a:srgbClr val="0432FF"/>
                </a:solidFill>
                <a:ea typeface="Arial" charset="0"/>
                <a:cs typeface="Arial" charset="0"/>
              </a:rPr>
              <a:t> ILC </a:t>
            </a:r>
            <a:r>
              <a:rPr lang="en-US" altLang="ja-JP" sz="1600" b="1" dirty="0">
                <a:solidFill>
                  <a:srgbClr val="0432FF"/>
                </a:solidFill>
                <a:ea typeface="Arial" charset="0"/>
                <a:cs typeface="Arial" charset="0"/>
              </a:rPr>
              <a:t>7.7</a:t>
            </a:r>
            <a:r>
              <a:rPr lang="en-US" altLang="ja-JP" sz="1600" dirty="0">
                <a:solidFill>
                  <a:srgbClr val="0432FF"/>
                </a:solidFill>
                <a:ea typeface="Arial" charset="0"/>
                <a:cs typeface="Arial" charset="0"/>
              </a:rPr>
              <a:t> nm (ILC250); </a:t>
            </a:r>
            <a:r>
              <a:rPr lang="en-US" altLang="ja-JP" sz="1600" dirty="0">
                <a:solidFill>
                  <a:srgbClr val="FF0000"/>
                </a:solidFill>
                <a:ea typeface="Arial" charset="0"/>
                <a:cs typeface="Arial" charset="0"/>
              </a:rPr>
              <a:t>achieved </a:t>
            </a:r>
            <a:r>
              <a:rPr lang="en-US" altLang="ja-JP" sz="1600" b="1" dirty="0">
                <a:solidFill>
                  <a:srgbClr val="FF0000"/>
                </a:solidFill>
                <a:ea typeface="Arial" charset="0"/>
                <a:cs typeface="Arial" charset="0"/>
              </a:rPr>
              <a:t>41 nm </a:t>
            </a:r>
            <a:r>
              <a:rPr lang="en-US" altLang="ja-JP" sz="1600" dirty="0">
                <a:solidFill>
                  <a:srgbClr val="FF0000"/>
                </a:solidFill>
                <a:ea typeface="Arial" charset="0"/>
                <a:cs typeface="Arial" charset="0"/>
              </a:rPr>
              <a:t>(2016)</a:t>
            </a:r>
          </a:p>
        </p:txBody>
      </p:sp>
      <p:sp>
        <p:nvSpPr>
          <p:cNvPr id="41" name="テキスト ボックス 40"/>
          <p:cNvSpPr txBox="1"/>
          <p:nvPr/>
        </p:nvSpPr>
        <p:spPr>
          <a:xfrm>
            <a:off x="4317764" y="2719878"/>
            <a:ext cx="5573571" cy="1012494"/>
          </a:xfrm>
          <a:prstGeom prst="rect">
            <a:avLst/>
          </a:prstGeom>
          <a:solidFill>
            <a:srgbClr val="CCFFCC"/>
          </a:solidFill>
          <a:ln>
            <a:noFill/>
          </a:ln>
        </p:spPr>
        <p:txBody>
          <a:bodyPr wrap="square" lIns="27342" tIns="13671" rIns="27342" bIns="13671" rtlCol="0">
            <a:spAutoFit/>
          </a:bodyPr>
          <a:lstStyle/>
          <a:p>
            <a:pPr marL="88900"/>
            <a:r>
              <a:rPr lang="en-US" altLang="ja-JP" sz="1600" b="1" dirty="0">
                <a:solidFill>
                  <a:srgbClr val="002060"/>
                </a:solidFill>
                <a:ea typeface="Arial" charset="0"/>
                <a:cs typeface="Arial" charset="0"/>
              </a:rPr>
              <a:t>Goal 2: </a:t>
            </a:r>
            <a:r>
              <a:rPr lang="en-US" altLang="ja-JP" sz="1600" dirty="0">
                <a:solidFill>
                  <a:srgbClr val="002060"/>
                </a:solidFill>
                <a:ea typeface="Arial" charset="0"/>
                <a:cs typeface="Arial" charset="0"/>
              </a:rPr>
              <a:t>Develop the position stabilization for the ILC collision </a:t>
            </a:r>
          </a:p>
          <a:p>
            <a:pPr marL="374650" indent="-285750">
              <a:buFont typeface="Wingdings" charset="2"/>
              <a:buChar char="l"/>
            </a:pPr>
            <a:r>
              <a:rPr lang="en-US" altLang="ja-JP" sz="1600" b="1" dirty="0">
                <a:solidFill>
                  <a:srgbClr val="FF0000"/>
                </a:solidFill>
                <a:ea typeface="Arial" charset="0"/>
                <a:cs typeface="Arial" charset="0"/>
              </a:rPr>
              <a:t>FB latency</a:t>
            </a:r>
            <a:r>
              <a:rPr lang="en-US" altLang="ja-JP" sz="1600" dirty="0">
                <a:solidFill>
                  <a:srgbClr val="FF0000"/>
                </a:solidFill>
                <a:ea typeface="Arial" charset="0"/>
                <a:cs typeface="Arial" charset="0"/>
              </a:rPr>
              <a:t> </a:t>
            </a:r>
            <a:r>
              <a:rPr lang="en-US" altLang="ja-JP" sz="1600" b="1" dirty="0">
                <a:solidFill>
                  <a:srgbClr val="FF0000"/>
                </a:solidFill>
                <a:ea typeface="Arial" charset="0"/>
                <a:cs typeface="Arial" charset="0"/>
              </a:rPr>
              <a:t>133 </a:t>
            </a:r>
            <a:r>
              <a:rPr lang="en-US" altLang="ja-JP" sz="1600" b="1" dirty="0" err="1">
                <a:solidFill>
                  <a:srgbClr val="FF0000"/>
                </a:solidFill>
                <a:ea typeface="Arial" charset="0"/>
                <a:cs typeface="Arial" charset="0"/>
              </a:rPr>
              <a:t>nsec</a:t>
            </a:r>
            <a:r>
              <a:rPr lang="en-US" altLang="ja-JP" sz="1600" b="1" dirty="0">
                <a:solidFill>
                  <a:srgbClr val="FF0000"/>
                </a:solidFill>
                <a:ea typeface="Arial" charset="0"/>
                <a:cs typeface="Arial" charset="0"/>
              </a:rPr>
              <a:t> achieved       </a:t>
            </a:r>
            <a:r>
              <a:rPr lang="en-US" altLang="ja-JP" sz="1600" dirty="0">
                <a:solidFill>
                  <a:srgbClr val="002060"/>
                </a:solidFill>
                <a:ea typeface="Arial" charset="0"/>
                <a:cs typeface="Arial" charset="0"/>
              </a:rPr>
              <a:t>(target: &lt; 366 </a:t>
            </a:r>
            <a:r>
              <a:rPr lang="en-US" altLang="ja-JP" sz="1600" dirty="0" err="1">
                <a:solidFill>
                  <a:srgbClr val="002060"/>
                </a:solidFill>
                <a:ea typeface="Arial" charset="0"/>
                <a:cs typeface="Arial" charset="0"/>
              </a:rPr>
              <a:t>nsec</a:t>
            </a:r>
            <a:r>
              <a:rPr lang="en-US" altLang="ja-JP" sz="1600" dirty="0">
                <a:solidFill>
                  <a:srgbClr val="002060"/>
                </a:solidFill>
                <a:ea typeface="Arial" charset="0"/>
                <a:cs typeface="Arial" charset="0"/>
              </a:rPr>
              <a:t>) </a:t>
            </a:r>
            <a:endParaRPr lang="en-US" altLang="ja-JP" sz="1600" b="1" dirty="0">
              <a:solidFill>
                <a:srgbClr val="002060"/>
              </a:solidFill>
              <a:ea typeface="Arial" charset="0"/>
              <a:cs typeface="Arial" charset="0"/>
            </a:endParaRPr>
          </a:p>
          <a:p>
            <a:pPr marL="374650" indent="-285750">
              <a:buFont typeface="Wingdings" charset="2"/>
              <a:buChar char="l"/>
            </a:pPr>
            <a:r>
              <a:rPr lang="en-US" altLang="ja-JP" sz="1600" b="1" dirty="0">
                <a:solidFill>
                  <a:srgbClr val="0432FF"/>
                </a:solidFill>
                <a:ea typeface="Arial" charset="0"/>
                <a:cs typeface="Arial" charset="0"/>
              </a:rPr>
              <a:t>positon jitter at IP: 106 </a:t>
            </a:r>
            <a:r>
              <a:rPr lang="en-US" altLang="ja-JP" sz="1600" b="1" dirty="0">
                <a:solidFill>
                  <a:srgbClr val="0432FF"/>
                </a:solidFill>
                <a:ea typeface="Arial" charset="0"/>
                <a:cs typeface="Arial" charset="0"/>
                <a:sym typeface="Wingdings"/>
              </a:rPr>
              <a:t> 41 nm (2018) </a:t>
            </a:r>
            <a:r>
              <a:rPr lang="en-US" altLang="ja-JP" sz="1600" dirty="0">
                <a:ea typeface="Arial" charset="0"/>
                <a:cs typeface="Arial" charset="0"/>
                <a:sym typeface="Wingdings"/>
              </a:rPr>
              <a:t>(limited by the BPM resolution)</a:t>
            </a:r>
          </a:p>
        </p:txBody>
      </p:sp>
      <p:sp>
        <p:nvSpPr>
          <p:cNvPr id="17" name="円/楕円 16"/>
          <p:cNvSpPr/>
          <p:nvPr/>
        </p:nvSpPr>
        <p:spPr>
          <a:xfrm>
            <a:off x="5270885" y="5787595"/>
            <a:ext cx="1225316" cy="751317"/>
          </a:xfrm>
          <a:prstGeom prst="ellipse">
            <a:avLst/>
          </a:prstGeom>
          <a:noFill/>
          <a:ln w="25400" cmpd="sng">
            <a:solidFill>
              <a:srgbClr val="FF66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6" name="テキスト ボックス 5"/>
          <p:cNvSpPr txBox="1"/>
          <p:nvPr/>
        </p:nvSpPr>
        <p:spPr>
          <a:xfrm>
            <a:off x="-1199407" y="3193362"/>
            <a:ext cx="184666" cy="369332"/>
          </a:xfrm>
          <a:prstGeom prst="rect">
            <a:avLst/>
          </a:prstGeom>
          <a:noFill/>
        </p:spPr>
        <p:txBody>
          <a:bodyPr wrap="none" rtlCol="0">
            <a:spAutoFit/>
          </a:bodyPr>
          <a:lstStyle/>
          <a:p>
            <a:endParaRPr kumimoji="1" lang="ja-JP" altLang="en-US"/>
          </a:p>
        </p:txBody>
      </p:sp>
      <p:sp>
        <p:nvSpPr>
          <p:cNvPr id="20" name="正方形/長方形 19"/>
          <p:cNvSpPr/>
          <p:nvPr/>
        </p:nvSpPr>
        <p:spPr>
          <a:xfrm>
            <a:off x="2402406" y="4589692"/>
            <a:ext cx="3481137" cy="400091"/>
          </a:xfrm>
          <a:prstGeom prst="rect">
            <a:avLst/>
          </a:prstGeom>
          <a:solidFill>
            <a:schemeClr val="bg1"/>
          </a:solidFill>
        </p:spPr>
        <p:txBody>
          <a:bodyPr wrap="square" lIns="91421" tIns="45711" rIns="91421" bIns="45711">
            <a:spAutoFit/>
          </a:bodyPr>
          <a:lstStyle/>
          <a:p>
            <a:r>
              <a:rPr lang="en-US" altLang="fr-FR" sz="2000" b="1" dirty="0">
                <a:solidFill>
                  <a:srgbClr val="000000"/>
                </a:solidFill>
                <a:cs typeface="Times New Roman" pitchFamily="18" charset="0"/>
              </a:rPr>
              <a:t>History of ATF2 small beam </a:t>
            </a:r>
            <a:endParaRPr lang="ja-JP" altLang="en-US" sz="1600" dirty="0">
              <a:solidFill>
                <a:srgbClr val="0432FF"/>
              </a:solidFill>
            </a:endParaRPr>
          </a:p>
        </p:txBody>
      </p:sp>
      <p:pic>
        <p:nvPicPr>
          <p:cNvPr id="8" name="図 7">
            <a:extLst>
              <a:ext uri="{FF2B5EF4-FFF2-40B4-BE49-F238E27FC236}">
                <a16:creationId xmlns:a16="http://schemas.microsoft.com/office/drawing/2014/main" id="{CF306741-3C5A-F643-829E-C885F83F82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143446" y="1282226"/>
            <a:ext cx="1889075" cy="2156310"/>
          </a:xfrm>
          <a:prstGeom prst="rect">
            <a:avLst/>
          </a:prstGeom>
        </p:spPr>
      </p:pic>
      <p:sp>
        <p:nvSpPr>
          <p:cNvPr id="19" name="正方形/長方形 18"/>
          <p:cNvSpPr/>
          <p:nvPr/>
        </p:nvSpPr>
        <p:spPr>
          <a:xfrm>
            <a:off x="9884051" y="3530776"/>
            <a:ext cx="2407864" cy="307758"/>
          </a:xfrm>
          <a:prstGeom prst="rect">
            <a:avLst/>
          </a:prstGeom>
          <a:solidFill>
            <a:schemeClr val="bg1"/>
          </a:solidFill>
        </p:spPr>
        <p:txBody>
          <a:bodyPr wrap="square" lIns="91421" tIns="45711" rIns="91421" bIns="45711">
            <a:spAutoFit/>
          </a:bodyPr>
          <a:lstStyle/>
          <a:p>
            <a:r>
              <a:rPr lang="en-CA" altLang="fr-FR" sz="1400" b="1" dirty="0">
                <a:solidFill>
                  <a:srgbClr val="000000"/>
                </a:solidFill>
                <a:cs typeface="Times New Roman" pitchFamily="18" charset="0"/>
              </a:rPr>
              <a:t>Nano-meter stabilization</a:t>
            </a:r>
            <a:r>
              <a:rPr lang="en-US" altLang="fr-FR" sz="1400" b="1" dirty="0">
                <a:solidFill>
                  <a:srgbClr val="000000"/>
                </a:solidFill>
                <a:cs typeface="Times New Roman" pitchFamily="18" charset="0"/>
              </a:rPr>
              <a:t> at IP</a:t>
            </a:r>
          </a:p>
        </p:txBody>
      </p:sp>
      <p:sp>
        <p:nvSpPr>
          <p:cNvPr id="9" name="テキスト ボックス 8">
            <a:extLst>
              <a:ext uri="{FF2B5EF4-FFF2-40B4-BE49-F238E27FC236}">
                <a16:creationId xmlns:a16="http://schemas.microsoft.com/office/drawing/2014/main" id="{967754F2-50D3-1947-9D7D-427CAEE0670B}"/>
              </a:ext>
            </a:extLst>
          </p:cNvPr>
          <p:cNvSpPr txBox="1"/>
          <p:nvPr/>
        </p:nvSpPr>
        <p:spPr>
          <a:xfrm>
            <a:off x="10632790" y="1635060"/>
            <a:ext cx="729046" cy="369332"/>
          </a:xfrm>
          <a:prstGeom prst="rect">
            <a:avLst/>
          </a:prstGeom>
          <a:noFill/>
        </p:spPr>
        <p:txBody>
          <a:bodyPr wrap="none" rtlCol="0">
            <a:spAutoFit/>
          </a:bodyPr>
          <a:lstStyle/>
          <a:p>
            <a:r>
              <a:rPr kumimoji="1" lang="en-US" altLang="ja-JP" dirty="0"/>
              <a:t>FB off</a:t>
            </a:r>
            <a:endParaRPr kumimoji="1" lang="ja-JP" altLang="en-US" dirty="0"/>
          </a:p>
        </p:txBody>
      </p:sp>
      <p:sp>
        <p:nvSpPr>
          <p:cNvPr id="22" name="テキスト ボックス 21">
            <a:extLst>
              <a:ext uri="{FF2B5EF4-FFF2-40B4-BE49-F238E27FC236}">
                <a16:creationId xmlns:a16="http://schemas.microsoft.com/office/drawing/2014/main" id="{50FCC01F-1E11-6942-BE3F-75DA90C85104}"/>
              </a:ext>
            </a:extLst>
          </p:cNvPr>
          <p:cNvSpPr txBox="1"/>
          <p:nvPr/>
        </p:nvSpPr>
        <p:spPr>
          <a:xfrm>
            <a:off x="11051540" y="2610928"/>
            <a:ext cx="712054" cy="369332"/>
          </a:xfrm>
          <a:prstGeom prst="rect">
            <a:avLst/>
          </a:prstGeom>
          <a:noFill/>
        </p:spPr>
        <p:txBody>
          <a:bodyPr wrap="none" rtlCol="0">
            <a:spAutoFit/>
          </a:bodyPr>
          <a:lstStyle/>
          <a:p>
            <a:r>
              <a:rPr kumimoji="1" lang="en-US" altLang="ja-JP" dirty="0"/>
              <a:t>FB on</a:t>
            </a:r>
            <a:endParaRPr kumimoji="1" lang="ja-JP" altLang="en-US" dirty="0"/>
          </a:p>
        </p:txBody>
      </p:sp>
      <p:sp>
        <p:nvSpPr>
          <p:cNvPr id="5" name="スライド番号プレースホルダー 4"/>
          <p:cNvSpPr>
            <a:spLocks noGrp="1"/>
          </p:cNvSpPr>
          <p:nvPr>
            <p:ph type="sldNum" sz="quarter" idx="12"/>
          </p:nvPr>
        </p:nvSpPr>
        <p:spPr>
          <a:xfrm>
            <a:off x="11570165" y="6538912"/>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45</a:t>
            </a:fld>
            <a:endParaRPr lang="ja-JP" altLang="en-US">
              <a:solidFill>
                <a:prstClr val="black">
                  <a:tint val="75000"/>
                </a:prstClr>
              </a:solidFill>
            </a:endParaRPr>
          </a:p>
        </p:txBody>
      </p:sp>
      <p:pic>
        <p:nvPicPr>
          <p:cNvPr id="7" name="図 6">
            <a:extLst>
              <a:ext uri="{FF2B5EF4-FFF2-40B4-BE49-F238E27FC236}">
                <a16:creationId xmlns:a16="http://schemas.microsoft.com/office/drawing/2014/main" id="{C2E719F0-6B12-4B63-858C-CF2507CCD0F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79082" y="614156"/>
            <a:ext cx="493580" cy="664160"/>
          </a:xfrm>
          <a:prstGeom prst="rect">
            <a:avLst/>
          </a:prstGeom>
        </p:spPr>
      </p:pic>
      <p:pic>
        <p:nvPicPr>
          <p:cNvPr id="10" name="Picture 2">
            <a:extLst>
              <a:ext uri="{FF2B5EF4-FFF2-40B4-BE49-F238E27FC236}">
                <a16:creationId xmlns:a16="http://schemas.microsoft.com/office/drawing/2014/main" id="{ACDB49BC-DCC9-4175-983A-DDEE90231308}"/>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2368" y="661867"/>
            <a:ext cx="953138" cy="5492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 name="Picture 2" descr="http://www.google.fr/url?source=imglanding&amp;ct=img&amp;q=http://design-guidelines.web.cern.ch/sites/design-guidelines.web.cern.ch/files/u6/CERN-logo.jpg&amp;sa=X&amp;ei=WxBOVY2OHOPnygPdnICICg&amp;ved=0CAkQ8wc&amp;usg=AFQjCNEJZpUSPPL9FephUfdbYybhfSpUEw">
            <a:extLst>
              <a:ext uri="{FF2B5EF4-FFF2-40B4-BE49-F238E27FC236}">
                <a16:creationId xmlns:a16="http://schemas.microsoft.com/office/drawing/2014/main" id="{BFDAA1A4-62B5-42F8-920B-B81ED061D91D}"/>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1293330" y="583954"/>
            <a:ext cx="848756" cy="847223"/>
          </a:xfrm>
          <a:prstGeom prst="rect">
            <a:avLst/>
          </a:prstGeom>
          <a:noFill/>
          <a:extLst>
            <a:ext uri="{909E8E84-426E-40dd-AFC4-6F175D3DCCD1}">
              <a14:hiddenFill xmlns="" xmlns:a14="http://schemas.microsoft.com/office/drawing/2010/main">
                <a:solidFill>
                  <a:srgbClr val="FFFFFF"/>
                </a:solidFill>
              </a14:hiddenFill>
            </a:ext>
          </a:extLst>
        </p:spPr>
      </p:pic>
      <p:pic>
        <p:nvPicPr>
          <p:cNvPr id="12" name="図 11">
            <a:extLst>
              <a:ext uri="{FF2B5EF4-FFF2-40B4-BE49-F238E27FC236}">
                <a16:creationId xmlns:a16="http://schemas.microsoft.com/office/drawing/2014/main" id="{68449B9A-93DD-404B-A844-DBE998DD7799}"/>
              </a:ext>
            </a:extLst>
          </p:cNvPr>
          <p:cNvPicPr>
            <a:picLocks noChangeAspect="1"/>
          </p:cNvPicPr>
          <p:nvPr/>
        </p:nvPicPr>
        <p:blipFill>
          <a:blip r:embed="rId7"/>
          <a:stretch>
            <a:fillRect/>
          </a:stretch>
        </p:blipFill>
        <p:spPr>
          <a:xfrm>
            <a:off x="7333068" y="613617"/>
            <a:ext cx="1829222" cy="593260"/>
          </a:xfrm>
          <a:prstGeom prst="rect">
            <a:avLst/>
          </a:prstGeom>
        </p:spPr>
      </p:pic>
      <p:pic>
        <p:nvPicPr>
          <p:cNvPr id="14" name="図 13">
            <a:extLst>
              <a:ext uri="{FF2B5EF4-FFF2-40B4-BE49-F238E27FC236}">
                <a16:creationId xmlns:a16="http://schemas.microsoft.com/office/drawing/2014/main" id="{D9957792-BFA9-42A3-8B89-9B3714B6D998}"/>
              </a:ext>
            </a:extLst>
          </p:cNvPr>
          <p:cNvPicPr>
            <a:picLocks noChangeAspect="1"/>
          </p:cNvPicPr>
          <p:nvPr/>
        </p:nvPicPr>
        <p:blipFill>
          <a:blip r:embed="rId8"/>
          <a:stretch>
            <a:fillRect/>
          </a:stretch>
        </p:blipFill>
        <p:spPr>
          <a:xfrm>
            <a:off x="5322024" y="614159"/>
            <a:ext cx="823216" cy="531924"/>
          </a:xfrm>
          <a:prstGeom prst="rect">
            <a:avLst/>
          </a:prstGeom>
        </p:spPr>
      </p:pic>
      <p:pic>
        <p:nvPicPr>
          <p:cNvPr id="15" name="Picture 5" descr="http://phil.lal.in2p3.fr/plugins/kitcnrs/images/l-coul-500.jpg">
            <a:extLst>
              <a:ext uri="{FF2B5EF4-FFF2-40B4-BE49-F238E27FC236}">
                <a16:creationId xmlns:a16="http://schemas.microsoft.com/office/drawing/2014/main" id="{5999E209-8CE5-4EC3-8334-B2DEA6ADD23D}"/>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10134569" y="644369"/>
            <a:ext cx="1152733" cy="666165"/>
          </a:xfrm>
          <a:prstGeom prst="rect">
            <a:avLst/>
          </a:prstGeom>
          <a:noFill/>
        </p:spPr>
      </p:pic>
      <p:pic>
        <p:nvPicPr>
          <p:cNvPr id="16" name="図 15">
            <a:extLst>
              <a:ext uri="{FF2B5EF4-FFF2-40B4-BE49-F238E27FC236}">
                <a16:creationId xmlns:a16="http://schemas.microsoft.com/office/drawing/2014/main" id="{55136D28-9144-4D41-BB23-57BB0A080C4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189914" y="615581"/>
            <a:ext cx="1115608" cy="557807"/>
          </a:xfrm>
          <a:prstGeom prst="rect">
            <a:avLst/>
          </a:prstGeom>
        </p:spPr>
      </p:pic>
      <p:pic>
        <p:nvPicPr>
          <p:cNvPr id="30" name="図 29">
            <a:extLst>
              <a:ext uri="{FF2B5EF4-FFF2-40B4-BE49-F238E27FC236}">
                <a16:creationId xmlns:a16="http://schemas.microsoft.com/office/drawing/2014/main" id="{F2B833B6-F551-4400-8759-9454DE4942D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76920" y="1181752"/>
            <a:ext cx="2535175" cy="458651"/>
          </a:xfrm>
          <a:prstGeom prst="rect">
            <a:avLst/>
          </a:prstGeom>
        </p:spPr>
      </p:pic>
      <p:pic>
        <p:nvPicPr>
          <p:cNvPr id="32" name="図 31">
            <a:extLst>
              <a:ext uri="{FF2B5EF4-FFF2-40B4-BE49-F238E27FC236}">
                <a16:creationId xmlns:a16="http://schemas.microsoft.com/office/drawing/2014/main" id="{3D7D4340-EA06-4AC8-8572-FFFF447AD1C4}"/>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3555941" y="662213"/>
            <a:ext cx="1738537" cy="373128"/>
          </a:xfrm>
          <a:prstGeom prst="rect">
            <a:avLst/>
          </a:prstGeom>
        </p:spPr>
      </p:pic>
      <p:pic>
        <p:nvPicPr>
          <p:cNvPr id="34" name="図 33">
            <a:extLst>
              <a:ext uri="{FF2B5EF4-FFF2-40B4-BE49-F238E27FC236}">
                <a16:creationId xmlns:a16="http://schemas.microsoft.com/office/drawing/2014/main" id="{02A525D5-D495-47DC-BF8D-CC8FB75170A3}"/>
              </a:ext>
            </a:extLst>
          </p:cNvPr>
          <p:cNvPicPr>
            <a:picLocks noChangeAspect="1"/>
          </p:cNvPicPr>
          <p:nvPr/>
        </p:nvPicPr>
        <p:blipFill>
          <a:blip r:embed="rId13"/>
          <a:stretch>
            <a:fillRect/>
          </a:stretch>
        </p:blipFill>
        <p:spPr>
          <a:xfrm>
            <a:off x="1601684" y="590291"/>
            <a:ext cx="1934268" cy="531924"/>
          </a:xfrm>
          <a:prstGeom prst="rect">
            <a:avLst/>
          </a:prstGeom>
        </p:spPr>
      </p:pic>
      <p:pic>
        <p:nvPicPr>
          <p:cNvPr id="36" name="図 35">
            <a:extLst>
              <a:ext uri="{FF2B5EF4-FFF2-40B4-BE49-F238E27FC236}">
                <a16:creationId xmlns:a16="http://schemas.microsoft.com/office/drawing/2014/main" id="{671F5272-75C9-441D-A5D5-32C09674982C}"/>
              </a:ext>
            </a:extLst>
          </p:cNvPr>
          <p:cNvPicPr>
            <a:picLocks noChangeAspect="1"/>
          </p:cNvPicPr>
          <p:nvPr/>
        </p:nvPicPr>
        <p:blipFill>
          <a:blip r:embed="rId14"/>
          <a:stretch>
            <a:fillRect/>
          </a:stretch>
        </p:blipFill>
        <p:spPr>
          <a:xfrm>
            <a:off x="9167108" y="620797"/>
            <a:ext cx="976339" cy="683436"/>
          </a:xfrm>
          <a:prstGeom prst="rect">
            <a:avLst/>
          </a:prstGeom>
        </p:spPr>
      </p:pic>
      <p:pic>
        <p:nvPicPr>
          <p:cNvPr id="38" name="図 37">
            <a:extLst>
              <a:ext uri="{FF2B5EF4-FFF2-40B4-BE49-F238E27FC236}">
                <a16:creationId xmlns:a16="http://schemas.microsoft.com/office/drawing/2014/main" id="{DF433C52-4FC2-43EE-8A73-AAB83B248F6B}"/>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3067810" y="1105364"/>
            <a:ext cx="1829222" cy="460256"/>
          </a:xfrm>
          <a:prstGeom prst="rect">
            <a:avLst/>
          </a:prstGeom>
          <a:solidFill>
            <a:schemeClr val="bg1"/>
          </a:solidFill>
        </p:spPr>
      </p:pic>
      <p:sp>
        <p:nvSpPr>
          <p:cNvPr id="3" name="タイトル 1">
            <a:extLst>
              <a:ext uri="{FF2B5EF4-FFF2-40B4-BE49-F238E27FC236}">
                <a16:creationId xmlns:a16="http://schemas.microsoft.com/office/drawing/2014/main" id="{1AF02F4B-7A78-B1B3-4F21-ABCCD219FA13}"/>
              </a:ext>
            </a:extLst>
          </p:cNvPr>
          <p:cNvSpPr>
            <a:spLocks noGrp="1"/>
          </p:cNvSpPr>
          <p:nvPr>
            <p:ph type="title"/>
          </p:nvPr>
        </p:nvSpPr>
        <p:spPr>
          <a:xfrm>
            <a:off x="3678354" y="70034"/>
            <a:ext cx="5422707" cy="549244"/>
          </a:xfrm>
        </p:spPr>
        <p:txBody>
          <a:bodyPr>
            <a:normAutofit/>
          </a:bodyPr>
          <a:lstStyle/>
          <a:p>
            <a:r>
              <a:rPr lang="en-US" altLang="ja-JP" sz="2800" dirty="0">
                <a:ea typeface="Arial" charset="0"/>
                <a:cs typeface="Arial" charset="0"/>
              </a:rPr>
              <a:t>WPP-15: Final focus at ATF in KEK</a:t>
            </a:r>
          </a:p>
        </p:txBody>
      </p:sp>
      <p:sp>
        <p:nvSpPr>
          <p:cNvPr id="4" name="テキスト ボックス 3">
            <a:extLst>
              <a:ext uri="{FF2B5EF4-FFF2-40B4-BE49-F238E27FC236}">
                <a16:creationId xmlns:a16="http://schemas.microsoft.com/office/drawing/2014/main" id="{A1390DA1-2D1D-D4C1-273E-2D450D77574A}"/>
              </a:ext>
            </a:extLst>
          </p:cNvPr>
          <p:cNvSpPr txBox="1"/>
          <p:nvPr/>
        </p:nvSpPr>
        <p:spPr>
          <a:xfrm>
            <a:off x="672957" y="3861499"/>
            <a:ext cx="5272739" cy="830997"/>
          </a:xfrm>
          <a:prstGeom prst="rect">
            <a:avLst/>
          </a:prstGeom>
          <a:solidFill>
            <a:schemeClr val="accent2">
              <a:lumMod val="20000"/>
              <a:lumOff val="80000"/>
            </a:schemeClr>
          </a:solidFill>
        </p:spPr>
        <p:txBody>
          <a:bodyPr wrap="square" rtlCol="0">
            <a:spAutoFit/>
          </a:bodyPr>
          <a:lstStyle/>
          <a:p>
            <a:r>
              <a:rPr kumimoji="1" lang="en-US" altLang="ja-JP" sz="2400" dirty="0"/>
              <a:t>Long-term (a few days) stabilization is the goal of WPP-15</a:t>
            </a:r>
            <a:endParaRPr kumimoji="1" lang="ja-JP" altLang="en-US" sz="2400" dirty="0"/>
          </a:p>
        </p:txBody>
      </p:sp>
      <p:pic>
        <p:nvPicPr>
          <p:cNvPr id="21" name="図 20">
            <a:extLst>
              <a:ext uri="{FF2B5EF4-FFF2-40B4-BE49-F238E27FC236}">
                <a16:creationId xmlns:a16="http://schemas.microsoft.com/office/drawing/2014/main" id="{85DBB9D4-7240-96AA-F332-8F49A71A267D}"/>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469391" y="1589759"/>
            <a:ext cx="3687660" cy="2279232"/>
          </a:xfrm>
          <a:prstGeom prst="rect">
            <a:avLst/>
          </a:prstGeom>
        </p:spPr>
      </p:pic>
      <p:sp>
        <p:nvSpPr>
          <p:cNvPr id="23" name="テキスト ボックス 22">
            <a:extLst>
              <a:ext uri="{FF2B5EF4-FFF2-40B4-BE49-F238E27FC236}">
                <a16:creationId xmlns:a16="http://schemas.microsoft.com/office/drawing/2014/main" id="{2A539898-2FF4-0E6C-8E5F-8CBD7AD852A1}"/>
              </a:ext>
            </a:extLst>
          </p:cNvPr>
          <p:cNvSpPr txBox="1"/>
          <p:nvPr/>
        </p:nvSpPr>
        <p:spPr>
          <a:xfrm>
            <a:off x="2576320" y="3560351"/>
            <a:ext cx="2163540" cy="369332"/>
          </a:xfrm>
          <a:prstGeom prst="rect">
            <a:avLst/>
          </a:prstGeom>
          <a:noFill/>
        </p:spPr>
        <p:txBody>
          <a:bodyPr wrap="square">
            <a:spAutoFit/>
          </a:bodyPr>
          <a:lstStyle/>
          <a:p>
            <a:r>
              <a:rPr kumimoji="1" lang="en-US" altLang="ja-JP" b="1" dirty="0">
                <a:solidFill>
                  <a:srgbClr val="0000FF"/>
                </a:solidFill>
                <a:highlight>
                  <a:srgbClr val="FFFF00"/>
                </a:highlight>
                <a:latin typeface="メイリオ" panose="020B0604030504040204" pitchFamily="50" charset="-128"/>
                <a:ea typeface="メイリオ" panose="020B0604030504040204" pitchFamily="50" charset="-128"/>
              </a:rPr>
              <a:t>Damping ring</a:t>
            </a:r>
            <a:endParaRPr lang="ja-JP" altLang="en-US" dirty="0">
              <a:latin typeface="メイリオ" panose="020B0604030504040204" pitchFamily="50" charset="-128"/>
              <a:ea typeface="メイリオ" panose="020B0604030504040204" pitchFamily="50" charset="-128"/>
            </a:endParaRPr>
          </a:p>
        </p:txBody>
      </p:sp>
      <p:sp>
        <p:nvSpPr>
          <p:cNvPr id="24" name="テキスト ボックス 23">
            <a:extLst>
              <a:ext uri="{FF2B5EF4-FFF2-40B4-BE49-F238E27FC236}">
                <a16:creationId xmlns:a16="http://schemas.microsoft.com/office/drawing/2014/main" id="{5F4E6911-62E9-70EB-B3AA-5627428F689E}"/>
              </a:ext>
            </a:extLst>
          </p:cNvPr>
          <p:cNvSpPr txBox="1"/>
          <p:nvPr/>
        </p:nvSpPr>
        <p:spPr>
          <a:xfrm>
            <a:off x="1344507" y="2428508"/>
            <a:ext cx="748668" cy="369332"/>
          </a:xfrm>
          <a:prstGeom prst="rect">
            <a:avLst/>
          </a:prstGeom>
          <a:noFill/>
        </p:spPr>
        <p:txBody>
          <a:bodyPr wrap="square">
            <a:spAutoFit/>
          </a:bodyPr>
          <a:lstStyle/>
          <a:p>
            <a:r>
              <a:rPr kumimoji="1" lang="en-US" altLang="ja-JP" b="1" dirty="0">
                <a:solidFill>
                  <a:srgbClr val="0000FF"/>
                </a:solidFill>
                <a:highlight>
                  <a:srgbClr val="FFFF00"/>
                </a:highlight>
                <a:latin typeface="メイリオ" panose="020B0604030504040204" pitchFamily="50" charset="-128"/>
                <a:ea typeface="メイリオ" panose="020B0604030504040204" pitchFamily="50" charset="-128"/>
              </a:rPr>
              <a:t>FFS</a:t>
            </a:r>
            <a:endParaRPr lang="ja-JP" altLang="en-US" dirty="0">
              <a:latin typeface="メイリオ" panose="020B0604030504040204" pitchFamily="50" charset="-128"/>
              <a:ea typeface="メイリオ" panose="020B0604030504040204" pitchFamily="50" charset="-128"/>
            </a:endParaRPr>
          </a:p>
        </p:txBody>
      </p:sp>
      <p:sp>
        <p:nvSpPr>
          <p:cNvPr id="25" name="テキスト ボックス 24">
            <a:extLst>
              <a:ext uri="{FF2B5EF4-FFF2-40B4-BE49-F238E27FC236}">
                <a16:creationId xmlns:a16="http://schemas.microsoft.com/office/drawing/2014/main" id="{F7334790-1B29-809A-686C-417C22959D8A}"/>
              </a:ext>
            </a:extLst>
          </p:cNvPr>
          <p:cNvSpPr txBox="1"/>
          <p:nvPr/>
        </p:nvSpPr>
        <p:spPr>
          <a:xfrm>
            <a:off x="455972" y="2017362"/>
            <a:ext cx="1039067" cy="369332"/>
          </a:xfrm>
          <a:prstGeom prst="rect">
            <a:avLst/>
          </a:prstGeom>
          <a:noFill/>
        </p:spPr>
        <p:txBody>
          <a:bodyPr wrap="none" rtlCol="0">
            <a:spAutoFit/>
          </a:bodyPr>
          <a:lstStyle/>
          <a:p>
            <a:r>
              <a:rPr kumimoji="1" lang="en-US" altLang="ja-JP" dirty="0"/>
              <a:t>1.28 GeV</a:t>
            </a:r>
            <a:endParaRPr kumimoji="1" lang="ja-JP" altLang="en-US" dirty="0"/>
          </a:p>
        </p:txBody>
      </p:sp>
      <p:sp>
        <p:nvSpPr>
          <p:cNvPr id="18" name="テキスト ボックス 17">
            <a:extLst>
              <a:ext uri="{FF2B5EF4-FFF2-40B4-BE49-F238E27FC236}">
                <a16:creationId xmlns:a16="http://schemas.microsoft.com/office/drawing/2014/main" id="{5053564D-7AD3-EFC7-7991-F4D6A3BDFA8B}"/>
              </a:ext>
            </a:extLst>
          </p:cNvPr>
          <p:cNvSpPr txBox="1"/>
          <p:nvPr/>
        </p:nvSpPr>
        <p:spPr>
          <a:xfrm>
            <a:off x="6910119" y="6186226"/>
            <a:ext cx="5122402" cy="738664"/>
          </a:xfrm>
          <a:prstGeom prst="rect">
            <a:avLst/>
          </a:prstGeom>
          <a:noFill/>
        </p:spPr>
        <p:txBody>
          <a:bodyPr wrap="square" rtlCol="0">
            <a:spAutoFit/>
          </a:bodyPr>
          <a:lstStyle/>
          <a:p>
            <a:pPr>
              <a:spcAft>
                <a:spcPts val="500"/>
              </a:spcAft>
            </a:pPr>
            <a:r>
              <a:rPr lang="en-US" altLang="ja-JP" sz="1400" dirty="0">
                <a:solidFill>
                  <a:srgbClr val="FF0000"/>
                </a:solidFill>
                <a:latin typeface="Arial" panose="020B0604020202020204" pitchFamily="34" charset="0"/>
                <a:cs typeface="Arial" panose="020B0604020202020204" pitchFamily="34" charset="0"/>
              </a:rPr>
              <a:t>On November 2025, we held </a:t>
            </a:r>
            <a:r>
              <a:rPr lang="en-US" altLang="ja-JP" sz="1400" b="1" u="sng" dirty="0">
                <a:solidFill>
                  <a:srgbClr val="FF0000"/>
                </a:solidFill>
                <a:latin typeface="Arial" panose="020B0604020202020204" pitchFamily="34" charset="0"/>
                <a:cs typeface="Arial" panose="020B0604020202020204" pitchFamily="34" charset="0"/>
              </a:rPr>
              <a:t>ATF project meeting </a:t>
            </a:r>
            <a:r>
              <a:rPr lang="en-US" altLang="ja-JP" sz="1400" dirty="0">
                <a:solidFill>
                  <a:srgbClr val="FF0000"/>
                </a:solidFill>
                <a:latin typeface="Arial" panose="020B0604020202020204" pitchFamily="34" charset="0"/>
                <a:cs typeface="Arial" panose="020B0604020202020204" pitchFamily="34" charset="0"/>
              </a:rPr>
              <a:t>under our international collaboration</a:t>
            </a:r>
            <a:r>
              <a:rPr lang="ja-JP" altLang="en-US" sz="1400" dirty="0">
                <a:solidFill>
                  <a:srgbClr val="FF0000"/>
                </a:solidFill>
                <a:latin typeface="Arial" panose="020B0604020202020204" pitchFamily="34" charset="0"/>
                <a:cs typeface="Arial" panose="020B0604020202020204" pitchFamily="34" charset="0"/>
              </a:rPr>
              <a:t> </a:t>
            </a:r>
            <a:r>
              <a:rPr lang="en-US" altLang="ja-JP" sz="1400" dirty="0">
                <a:solidFill>
                  <a:srgbClr val="FF0000"/>
                </a:solidFill>
                <a:latin typeface="Arial" panose="020B0604020202020204" pitchFamily="34" charset="0"/>
                <a:cs typeface="Arial" panose="020B0604020202020204" pitchFamily="34" charset="0"/>
              </a:rPr>
              <a:t>to</a:t>
            </a:r>
            <a:r>
              <a:rPr lang="ja-JP" altLang="en-US" sz="1400" dirty="0">
                <a:solidFill>
                  <a:srgbClr val="FF0000"/>
                </a:solidFill>
                <a:latin typeface="Arial" panose="020B0604020202020204" pitchFamily="34" charset="0"/>
                <a:cs typeface="Arial" panose="020B0604020202020204" pitchFamily="34" charset="0"/>
              </a:rPr>
              <a:t> </a:t>
            </a:r>
            <a:r>
              <a:rPr lang="en-US" altLang="ja-JP" sz="1400" b="1" dirty="0">
                <a:solidFill>
                  <a:srgbClr val="FF0000"/>
                </a:solidFill>
                <a:latin typeface="Arial" panose="020B0604020202020204" pitchFamily="34" charset="0"/>
                <a:cs typeface="Arial" panose="020B0604020202020204" pitchFamily="34" charset="0"/>
              </a:rPr>
              <a:t>focus</a:t>
            </a:r>
            <a:r>
              <a:rPr lang="ja-JP" altLang="en-US" sz="1400" b="1" dirty="0">
                <a:solidFill>
                  <a:srgbClr val="FF0000"/>
                </a:solidFill>
                <a:latin typeface="Arial" panose="020B0604020202020204" pitchFamily="34" charset="0"/>
                <a:cs typeface="Arial" panose="020B0604020202020204" pitchFamily="34" charset="0"/>
              </a:rPr>
              <a:t> </a:t>
            </a:r>
            <a:r>
              <a:rPr lang="en-US" altLang="ja-JP" sz="1400" b="1" dirty="0">
                <a:solidFill>
                  <a:srgbClr val="FF0000"/>
                </a:solidFill>
                <a:latin typeface="Arial" panose="020B0604020202020204" pitchFamily="34" charset="0"/>
                <a:cs typeface="Arial" panose="020B0604020202020204" pitchFamily="34" charset="0"/>
              </a:rPr>
              <a:t>nanobeam operation </a:t>
            </a:r>
            <a:r>
              <a:rPr lang="en-US" altLang="ja-JP" sz="1400" dirty="0">
                <a:solidFill>
                  <a:srgbClr val="FF0000"/>
                </a:solidFill>
                <a:latin typeface="Arial" panose="020B0604020202020204" pitchFamily="34" charset="0"/>
                <a:cs typeface="Arial" panose="020B0604020202020204" pitchFamily="34" charset="0"/>
              </a:rPr>
              <a:t>https://agenda.linearcollider.org/event/10859/</a:t>
            </a:r>
          </a:p>
        </p:txBody>
      </p:sp>
      <p:sp>
        <p:nvSpPr>
          <p:cNvPr id="27" name="テキスト ボックス 26">
            <a:extLst>
              <a:ext uri="{FF2B5EF4-FFF2-40B4-BE49-F238E27FC236}">
                <a16:creationId xmlns:a16="http://schemas.microsoft.com/office/drawing/2014/main" id="{A3F0E010-5B57-B00D-207F-B6CAEC6B8CAE}"/>
              </a:ext>
            </a:extLst>
          </p:cNvPr>
          <p:cNvSpPr txBox="1"/>
          <p:nvPr/>
        </p:nvSpPr>
        <p:spPr>
          <a:xfrm>
            <a:off x="10797284" y="2097292"/>
            <a:ext cx="938744" cy="369332"/>
          </a:xfrm>
          <a:prstGeom prst="rect">
            <a:avLst/>
          </a:prstGeom>
          <a:noFill/>
        </p:spPr>
        <p:txBody>
          <a:bodyPr wrap="square">
            <a:spAutoFit/>
          </a:bodyPr>
          <a:lstStyle/>
          <a:p>
            <a:r>
              <a:rPr lang="en-US" altLang="ja-JP" sz="1800" dirty="0">
                <a:solidFill>
                  <a:srgbClr val="0432FF"/>
                </a:solidFill>
              </a:rPr>
              <a:t>(2018)</a:t>
            </a:r>
            <a:endParaRPr lang="ja-JP" altLang="en-US" sz="1800" dirty="0">
              <a:solidFill>
                <a:srgbClr val="0432FF"/>
              </a:solidFill>
            </a:endParaRPr>
          </a:p>
        </p:txBody>
      </p:sp>
      <p:pic>
        <p:nvPicPr>
          <p:cNvPr id="29" name="図 28">
            <a:extLst>
              <a:ext uri="{FF2B5EF4-FFF2-40B4-BE49-F238E27FC236}">
                <a16:creationId xmlns:a16="http://schemas.microsoft.com/office/drawing/2014/main" id="{01A464D1-AD87-EC1A-5AE3-241A33E29109}"/>
              </a:ext>
            </a:extLst>
          </p:cNvPr>
          <p:cNvPicPr>
            <a:picLocks noChangeAspect="1"/>
          </p:cNvPicPr>
          <p:nvPr/>
        </p:nvPicPr>
        <p:blipFill>
          <a:blip r:embed="rId17"/>
          <a:stretch>
            <a:fillRect/>
          </a:stretch>
        </p:blipFill>
        <p:spPr>
          <a:xfrm>
            <a:off x="6720086" y="3868991"/>
            <a:ext cx="4015263" cy="2256300"/>
          </a:xfrm>
          <a:prstGeom prst="rect">
            <a:avLst/>
          </a:prstGeom>
        </p:spPr>
      </p:pic>
      <p:sp>
        <p:nvSpPr>
          <p:cNvPr id="31" name="テキスト ボックス 30">
            <a:extLst>
              <a:ext uri="{FF2B5EF4-FFF2-40B4-BE49-F238E27FC236}">
                <a16:creationId xmlns:a16="http://schemas.microsoft.com/office/drawing/2014/main" id="{8CEDEFA8-8EE0-6DA7-FE96-0A6D8BCC6F3B}"/>
              </a:ext>
            </a:extLst>
          </p:cNvPr>
          <p:cNvSpPr txBox="1"/>
          <p:nvPr/>
        </p:nvSpPr>
        <p:spPr>
          <a:xfrm>
            <a:off x="10791184" y="4404622"/>
            <a:ext cx="1232766" cy="923330"/>
          </a:xfrm>
          <a:prstGeom prst="rect">
            <a:avLst/>
          </a:prstGeom>
          <a:noFill/>
        </p:spPr>
        <p:txBody>
          <a:bodyPr wrap="square" rtlCol="0">
            <a:spAutoFit/>
          </a:bodyPr>
          <a:lstStyle/>
          <a:p>
            <a:r>
              <a:rPr kumimoji="1" lang="en-US" altLang="ja-JP" dirty="0"/>
              <a:t>Including </a:t>
            </a:r>
            <a:r>
              <a:rPr kumimoji="1" lang="en-US" altLang="ja-JP" dirty="0" err="1"/>
              <a:t>IJClab</a:t>
            </a:r>
            <a:endParaRPr kumimoji="1" lang="en-US" altLang="ja-JP" dirty="0"/>
          </a:p>
          <a:p>
            <a:r>
              <a:rPr kumimoji="1" lang="en-US" altLang="ja-JP" dirty="0"/>
              <a:t>(Angelas)</a:t>
            </a:r>
            <a:endParaRPr kumimoji="1" lang="ja-JP" altLang="en-US" dirty="0"/>
          </a:p>
        </p:txBody>
      </p:sp>
    </p:spTree>
    <p:extLst>
      <p:ext uri="{BB962C8B-B14F-4D97-AF65-F5344CB8AC3E}">
        <p14:creationId xmlns:p14="http://schemas.microsoft.com/office/powerpoint/2010/main" val="954004903"/>
      </p:ext>
    </p:extLst>
  </p:cSld>
  <p:clrMapOvr>
    <a:masterClrMapping/>
  </p:clrMapOvr>
  <mc:AlternateContent xmlns:mc="http://schemas.openxmlformats.org/markup-compatibility/2006" xmlns:p14="http://schemas.microsoft.com/office/powerpoint/2010/main">
    <mc:Choice Requires="p14">
      <p:transition p14:dur="0" advTm="51893"/>
    </mc:Choice>
    <mc:Fallback xmlns="">
      <p:transition advTm="51893"/>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 name="図 75">
            <a:extLst>
              <a:ext uri="{FF2B5EF4-FFF2-40B4-BE49-F238E27FC236}">
                <a16:creationId xmlns:a16="http://schemas.microsoft.com/office/drawing/2014/main" id="{AEDDAAE7-5E79-BA54-63D9-27E9D681ECE9}"/>
              </a:ext>
            </a:extLst>
          </p:cNvPr>
          <p:cNvPicPr>
            <a:picLocks noChangeAspect="1"/>
          </p:cNvPicPr>
          <p:nvPr/>
        </p:nvPicPr>
        <p:blipFill>
          <a:blip r:embed="rId2"/>
          <a:stretch>
            <a:fillRect/>
          </a:stretch>
        </p:blipFill>
        <p:spPr>
          <a:xfrm>
            <a:off x="6540085" y="4127543"/>
            <a:ext cx="3108960" cy="2404110"/>
          </a:xfrm>
          <a:prstGeom prst="rect">
            <a:avLst/>
          </a:prstGeom>
        </p:spPr>
      </p:pic>
      <p:grpSp>
        <p:nvGrpSpPr>
          <p:cNvPr id="3" name="グループ化 48">
            <a:extLst>
              <a:ext uri="{FF2B5EF4-FFF2-40B4-BE49-F238E27FC236}">
                <a16:creationId xmlns:a16="http://schemas.microsoft.com/office/drawing/2014/main" id="{7E9A1EC5-1A96-0E67-322D-2081A703F5D4}"/>
              </a:ext>
            </a:extLst>
          </p:cNvPr>
          <p:cNvGrpSpPr>
            <a:grpSpLocks noChangeAspect="1"/>
          </p:cNvGrpSpPr>
          <p:nvPr/>
        </p:nvGrpSpPr>
        <p:grpSpPr>
          <a:xfrm>
            <a:off x="180304" y="2604137"/>
            <a:ext cx="2843022" cy="3541395"/>
            <a:chOff x="683568" y="1196752"/>
            <a:chExt cx="3553778" cy="4426744"/>
          </a:xfrm>
        </p:grpSpPr>
        <p:pic>
          <p:nvPicPr>
            <p:cNvPr id="4" name="図 3" descr="IP-BSM.jpg">
              <a:extLst>
                <a:ext uri="{FF2B5EF4-FFF2-40B4-BE49-F238E27FC236}">
                  <a16:creationId xmlns:a16="http://schemas.microsoft.com/office/drawing/2014/main" id="{66572012-DA89-C4EC-5658-31EAD4363617}"/>
                </a:ext>
              </a:extLst>
            </p:cNvPr>
            <p:cNvPicPr>
              <a:picLocks noChangeAspect="1"/>
            </p:cNvPicPr>
            <p:nvPr/>
          </p:nvPicPr>
          <p:blipFill>
            <a:blip r:embed="rId3" cstate="print"/>
            <a:stretch>
              <a:fillRect/>
            </a:stretch>
          </p:blipFill>
          <p:spPr>
            <a:xfrm>
              <a:off x="683568" y="1196752"/>
              <a:ext cx="3553778" cy="4426744"/>
            </a:xfrm>
            <a:prstGeom prst="rect">
              <a:avLst/>
            </a:prstGeom>
          </p:spPr>
        </p:pic>
        <p:cxnSp>
          <p:nvCxnSpPr>
            <p:cNvPr id="5" name="直線コネクタ 4">
              <a:extLst>
                <a:ext uri="{FF2B5EF4-FFF2-40B4-BE49-F238E27FC236}">
                  <a16:creationId xmlns:a16="http://schemas.microsoft.com/office/drawing/2014/main" id="{BC903E68-D946-9C83-DFC0-D514A07D0A6D}"/>
                </a:ext>
              </a:extLst>
            </p:cNvPr>
            <p:cNvCxnSpPr/>
            <p:nvPr/>
          </p:nvCxnSpPr>
          <p:spPr>
            <a:xfrm>
              <a:off x="1998762" y="1628800"/>
              <a:ext cx="0" cy="1728192"/>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6" name="直線コネクタ 5">
              <a:extLst>
                <a:ext uri="{FF2B5EF4-FFF2-40B4-BE49-F238E27FC236}">
                  <a16:creationId xmlns:a16="http://schemas.microsoft.com/office/drawing/2014/main" id="{A0EBB459-ED5C-CBC6-DE83-49F77B4D0D3E}"/>
                </a:ext>
              </a:extLst>
            </p:cNvPr>
            <p:cNvCxnSpPr/>
            <p:nvPr/>
          </p:nvCxnSpPr>
          <p:spPr>
            <a:xfrm>
              <a:off x="1998762" y="3476625"/>
              <a:ext cx="0" cy="1728192"/>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7" name="直線コネクタ 6">
              <a:extLst>
                <a:ext uri="{FF2B5EF4-FFF2-40B4-BE49-F238E27FC236}">
                  <a16:creationId xmlns:a16="http://schemas.microsoft.com/office/drawing/2014/main" id="{96A5963E-C31A-A7DB-CB8B-C98A6E61C535}"/>
                </a:ext>
              </a:extLst>
            </p:cNvPr>
            <p:cNvCxnSpPr/>
            <p:nvPr/>
          </p:nvCxnSpPr>
          <p:spPr>
            <a:xfrm>
              <a:off x="1979712" y="3376042"/>
              <a:ext cx="864096"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8" name="直線コネクタ 7">
              <a:extLst>
                <a:ext uri="{FF2B5EF4-FFF2-40B4-BE49-F238E27FC236}">
                  <a16:creationId xmlns:a16="http://schemas.microsoft.com/office/drawing/2014/main" id="{461FFA70-F1EE-E226-163D-65ACE0E03E8B}"/>
                </a:ext>
              </a:extLst>
            </p:cNvPr>
            <p:cNvCxnSpPr/>
            <p:nvPr/>
          </p:nvCxnSpPr>
          <p:spPr>
            <a:xfrm>
              <a:off x="2004095" y="3480817"/>
              <a:ext cx="864096"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B0E0FA51-B993-6CF3-3FCF-51AFD3A0C78C}"/>
                </a:ext>
              </a:extLst>
            </p:cNvPr>
            <p:cNvCxnSpPr/>
            <p:nvPr/>
          </p:nvCxnSpPr>
          <p:spPr>
            <a:xfrm>
              <a:off x="2843808" y="3366517"/>
              <a:ext cx="720080" cy="72008"/>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0" name="直線コネクタ 9">
              <a:extLst>
                <a:ext uri="{FF2B5EF4-FFF2-40B4-BE49-F238E27FC236}">
                  <a16:creationId xmlns:a16="http://schemas.microsoft.com/office/drawing/2014/main" id="{D02B0F99-74BD-579A-7D8B-06D298402889}"/>
                </a:ext>
              </a:extLst>
            </p:cNvPr>
            <p:cNvCxnSpPr/>
            <p:nvPr/>
          </p:nvCxnSpPr>
          <p:spPr>
            <a:xfrm flipV="1">
              <a:off x="2843808" y="3409950"/>
              <a:ext cx="720080" cy="72008"/>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1" name="直線コネクタ 10">
              <a:extLst>
                <a:ext uri="{FF2B5EF4-FFF2-40B4-BE49-F238E27FC236}">
                  <a16:creationId xmlns:a16="http://schemas.microsoft.com/office/drawing/2014/main" id="{C2A1EA02-0D16-FDA8-21D6-5909D53A1191}"/>
                </a:ext>
              </a:extLst>
            </p:cNvPr>
            <p:cNvCxnSpPr/>
            <p:nvPr/>
          </p:nvCxnSpPr>
          <p:spPr>
            <a:xfrm flipV="1">
              <a:off x="1585764" y="1700808"/>
              <a:ext cx="0" cy="1152128"/>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直線コネクタ 11">
              <a:extLst>
                <a:ext uri="{FF2B5EF4-FFF2-40B4-BE49-F238E27FC236}">
                  <a16:creationId xmlns:a16="http://schemas.microsoft.com/office/drawing/2014/main" id="{C1ECA413-1F49-93D1-4F01-521184065E3F}"/>
                </a:ext>
              </a:extLst>
            </p:cNvPr>
            <p:cNvCxnSpPr/>
            <p:nvPr/>
          </p:nvCxnSpPr>
          <p:spPr>
            <a:xfrm flipV="1">
              <a:off x="1585764" y="4005064"/>
              <a:ext cx="0" cy="1152128"/>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直線コネクタ 12">
              <a:extLst>
                <a:ext uri="{FF2B5EF4-FFF2-40B4-BE49-F238E27FC236}">
                  <a16:creationId xmlns:a16="http://schemas.microsoft.com/office/drawing/2014/main" id="{CE4B12AD-2BDE-BC64-A666-0F5A7381BC82}"/>
                </a:ext>
              </a:extLst>
            </p:cNvPr>
            <p:cNvCxnSpPr/>
            <p:nvPr/>
          </p:nvCxnSpPr>
          <p:spPr>
            <a:xfrm>
              <a:off x="1585764" y="1653183"/>
              <a:ext cx="183410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直線コネクタ 13">
              <a:extLst>
                <a:ext uri="{FF2B5EF4-FFF2-40B4-BE49-F238E27FC236}">
                  <a16:creationId xmlns:a16="http://schemas.microsoft.com/office/drawing/2014/main" id="{F7B78408-1468-0A66-38C1-8E9E9C9A70E9}"/>
                </a:ext>
              </a:extLst>
            </p:cNvPr>
            <p:cNvCxnSpPr/>
            <p:nvPr/>
          </p:nvCxnSpPr>
          <p:spPr>
            <a:xfrm>
              <a:off x="1604814" y="5191100"/>
              <a:ext cx="183410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直線コネクタ 14">
              <a:extLst>
                <a:ext uri="{FF2B5EF4-FFF2-40B4-BE49-F238E27FC236}">
                  <a16:creationId xmlns:a16="http://schemas.microsoft.com/office/drawing/2014/main" id="{27977355-BC82-904A-18FB-DAF61F0A9176}"/>
                </a:ext>
              </a:extLst>
            </p:cNvPr>
            <p:cNvCxnSpPr/>
            <p:nvPr/>
          </p:nvCxnSpPr>
          <p:spPr>
            <a:xfrm>
              <a:off x="3454785" y="1628800"/>
              <a:ext cx="109103" cy="180020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直線コネクタ 15">
              <a:extLst>
                <a:ext uri="{FF2B5EF4-FFF2-40B4-BE49-F238E27FC236}">
                  <a16:creationId xmlns:a16="http://schemas.microsoft.com/office/drawing/2014/main" id="{ADC31DCF-FACE-2771-39B4-A7DA46E30AFE}"/>
                </a:ext>
              </a:extLst>
            </p:cNvPr>
            <p:cNvCxnSpPr/>
            <p:nvPr/>
          </p:nvCxnSpPr>
          <p:spPr>
            <a:xfrm flipH="1">
              <a:off x="3454785" y="3429000"/>
              <a:ext cx="109103" cy="180020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2" name="グループ化 41">
            <a:extLst>
              <a:ext uri="{FF2B5EF4-FFF2-40B4-BE49-F238E27FC236}">
                <a16:creationId xmlns:a16="http://schemas.microsoft.com/office/drawing/2014/main" id="{D9C28DA1-5B04-4685-529D-BFB1DF6AEA73}"/>
              </a:ext>
            </a:extLst>
          </p:cNvPr>
          <p:cNvGrpSpPr/>
          <p:nvPr/>
        </p:nvGrpSpPr>
        <p:grpSpPr>
          <a:xfrm>
            <a:off x="3359717" y="1511410"/>
            <a:ext cx="1643063" cy="2374900"/>
            <a:chOff x="6510056" y="4236405"/>
            <a:chExt cx="1643063" cy="2374900"/>
          </a:xfrm>
        </p:grpSpPr>
        <p:grpSp>
          <p:nvGrpSpPr>
            <p:cNvPr id="43" name="グループ化 64">
              <a:extLst>
                <a:ext uri="{FF2B5EF4-FFF2-40B4-BE49-F238E27FC236}">
                  <a16:creationId xmlns:a16="http://schemas.microsoft.com/office/drawing/2014/main" id="{1D0B6951-91F1-886B-E7AC-7BBCDC94F7FA}"/>
                </a:ext>
              </a:extLst>
            </p:cNvPr>
            <p:cNvGrpSpPr>
              <a:grpSpLocks/>
            </p:cNvGrpSpPr>
            <p:nvPr/>
          </p:nvGrpSpPr>
          <p:grpSpPr bwMode="auto">
            <a:xfrm>
              <a:off x="6510056" y="5417505"/>
              <a:ext cx="1643063" cy="979488"/>
              <a:chOff x="1142976" y="1795451"/>
              <a:chExt cx="1944688" cy="1935162"/>
            </a:xfrm>
          </p:grpSpPr>
          <p:sp>
            <p:nvSpPr>
              <p:cNvPr id="52" name="Rectangle 3">
                <a:extLst>
                  <a:ext uri="{FF2B5EF4-FFF2-40B4-BE49-F238E27FC236}">
                    <a16:creationId xmlns:a16="http://schemas.microsoft.com/office/drawing/2014/main" id="{91406180-BF29-BA88-30ED-FB59567C5F26}"/>
                  </a:ext>
                </a:extLst>
              </p:cNvPr>
              <p:cNvSpPr>
                <a:spLocks noChangeArrowheads="1"/>
              </p:cNvSpPr>
              <p:nvPr/>
            </p:nvSpPr>
            <p:spPr bwMode="auto">
              <a:xfrm>
                <a:off x="1142976" y="2435277"/>
                <a:ext cx="1944688" cy="649237"/>
              </a:xfrm>
              <a:prstGeom prst="rect">
                <a:avLst/>
              </a:prstGeom>
              <a:gradFill rotWithShape="1">
                <a:gsLst>
                  <a:gs pos="0">
                    <a:schemeClr val="bg1"/>
                  </a:gs>
                  <a:gs pos="50000">
                    <a:srgbClr val="CCCC00"/>
                  </a:gs>
                  <a:gs pos="100000">
                    <a:schemeClr val="bg1"/>
                  </a:gs>
                </a:gsLst>
                <a:lin ang="5400000" scaled="1"/>
              </a:gradFill>
              <a:ln w="9525">
                <a:noFill/>
                <a:miter lim="800000"/>
                <a:headEnd/>
                <a:tailEnd/>
              </a:ln>
              <a:effectLst/>
            </p:spPr>
            <p:txBody>
              <a:bodyPr wrap="none" anchor="ctr"/>
              <a:lstStyle/>
              <a:p>
                <a:pPr>
                  <a:defRPr/>
                </a:pPr>
                <a:endParaRPr lang="ja-JP" altLang="ja-JP">
                  <a:ea typeface="ＭＳ Ｐゴシック" charset="-128"/>
                </a:endParaRPr>
              </a:p>
            </p:txBody>
          </p:sp>
          <p:sp>
            <p:nvSpPr>
              <p:cNvPr id="53" name="Rectangle 4">
                <a:extLst>
                  <a:ext uri="{FF2B5EF4-FFF2-40B4-BE49-F238E27FC236}">
                    <a16:creationId xmlns:a16="http://schemas.microsoft.com/office/drawing/2014/main" id="{CA9329F6-42DD-2D7A-5434-5F715F4F9EC2}"/>
                  </a:ext>
                </a:extLst>
              </p:cNvPr>
              <p:cNvSpPr>
                <a:spLocks noChangeArrowheads="1"/>
              </p:cNvSpPr>
              <p:nvPr/>
            </p:nvSpPr>
            <p:spPr bwMode="auto">
              <a:xfrm>
                <a:off x="1142976" y="1795451"/>
                <a:ext cx="1944688" cy="646099"/>
              </a:xfrm>
              <a:prstGeom prst="rect">
                <a:avLst/>
              </a:prstGeom>
              <a:gradFill rotWithShape="1">
                <a:gsLst>
                  <a:gs pos="0">
                    <a:schemeClr val="bg1"/>
                  </a:gs>
                  <a:gs pos="50000">
                    <a:srgbClr val="CCCC00"/>
                  </a:gs>
                  <a:gs pos="100000">
                    <a:schemeClr val="bg1"/>
                  </a:gs>
                </a:gsLst>
                <a:lin ang="5400000" scaled="1"/>
              </a:gradFill>
              <a:ln w="9525">
                <a:noFill/>
                <a:miter lim="800000"/>
                <a:headEnd/>
                <a:tailEnd/>
              </a:ln>
              <a:effectLst/>
            </p:spPr>
            <p:txBody>
              <a:bodyPr wrap="none" anchor="ctr"/>
              <a:lstStyle/>
              <a:p>
                <a:pPr>
                  <a:defRPr/>
                </a:pPr>
                <a:endParaRPr lang="ja-JP" altLang="ja-JP">
                  <a:ea typeface="ＭＳ Ｐゴシック" charset="-128"/>
                </a:endParaRPr>
              </a:p>
            </p:txBody>
          </p:sp>
          <p:sp>
            <p:nvSpPr>
              <p:cNvPr id="54" name="Rectangle 5">
                <a:extLst>
                  <a:ext uri="{FF2B5EF4-FFF2-40B4-BE49-F238E27FC236}">
                    <a16:creationId xmlns:a16="http://schemas.microsoft.com/office/drawing/2014/main" id="{3CE04C44-ABBB-D929-D688-1FCB650303C2}"/>
                  </a:ext>
                </a:extLst>
              </p:cNvPr>
              <p:cNvSpPr>
                <a:spLocks noChangeArrowheads="1"/>
              </p:cNvSpPr>
              <p:nvPr/>
            </p:nvSpPr>
            <p:spPr bwMode="auto">
              <a:xfrm>
                <a:off x="1142976" y="3084514"/>
                <a:ext cx="1944688" cy="646099"/>
              </a:xfrm>
              <a:prstGeom prst="rect">
                <a:avLst/>
              </a:prstGeom>
              <a:gradFill rotWithShape="1">
                <a:gsLst>
                  <a:gs pos="0">
                    <a:schemeClr val="bg1"/>
                  </a:gs>
                  <a:gs pos="50000">
                    <a:srgbClr val="CCCC00"/>
                  </a:gs>
                  <a:gs pos="100000">
                    <a:schemeClr val="bg1"/>
                  </a:gs>
                </a:gsLst>
                <a:lin ang="5400000" scaled="1"/>
              </a:gradFill>
              <a:ln w="9525">
                <a:noFill/>
                <a:miter lim="800000"/>
                <a:headEnd/>
                <a:tailEnd/>
              </a:ln>
              <a:effectLst/>
            </p:spPr>
            <p:txBody>
              <a:bodyPr wrap="none" anchor="ctr"/>
              <a:lstStyle/>
              <a:p>
                <a:pPr>
                  <a:defRPr/>
                </a:pPr>
                <a:endParaRPr lang="ja-JP" altLang="ja-JP">
                  <a:ea typeface="ＭＳ Ｐゴシック" charset="-128"/>
                </a:endParaRPr>
              </a:p>
            </p:txBody>
          </p:sp>
        </p:grpSp>
        <p:grpSp>
          <p:nvGrpSpPr>
            <p:cNvPr id="44" name="グループ化 64">
              <a:extLst>
                <a:ext uri="{FF2B5EF4-FFF2-40B4-BE49-F238E27FC236}">
                  <a16:creationId xmlns:a16="http://schemas.microsoft.com/office/drawing/2014/main" id="{12DE635A-E719-1B31-AEAA-4FAAA435E4BB}"/>
                </a:ext>
              </a:extLst>
            </p:cNvPr>
            <p:cNvGrpSpPr>
              <a:grpSpLocks/>
            </p:cNvGrpSpPr>
            <p:nvPr/>
          </p:nvGrpSpPr>
          <p:grpSpPr bwMode="auto">
            <a:xfrm>
              <a:off x="6510056" y="4452305"/>
              <a:ext cx="1643063" cy="979488"/>
              <a:chOff x="1142976" y="1795451"/>
              <a:chExt cx="1944688" cy="1935162"/>
            </a:xfrm>
          </p:grpSpPr>
          <p:sp>
            <p:nvSpPr>
              <p:cNvPr id="49" name="Rectangle 3">
                <a:extLst>
                  <a:ext uri="{FF2B5EF4-FFF2-40B4-BE49-F238E27FC236}">
                    <a16:creationId xmlns:a16="http://schemas.microsoft.com/office/drawing/2014/main" id="{98E541DA-B09A-13CE-E8F7-7F9B133214EF}"/>
                  </a:ext>
                </a:extLst>
              </p:cNvPr>
              <p:cNvSpPr>
                <a:spLocks noChangeArrowheads="1"/>
              </p:cNvSpPr>
              <p:nvPr/>
            </p:nvSpPr>
            <p:spPr bwMode="auto">
              <a:xfrm>
                <a:off x="1142976" y="2435277"/>
                <a:ext cx="1944688" cy="649237"/>
              </a:xfrm>
              <a:prstGeom prst="rect">
                <a:avLst/>
              </a:prstGeom>
              <a:gradFill rotWithShape="1">
                <a:gsLst>
                  <a:gs pos="0">
                    <a:schemeClr val="bg1"/>
                  </a:gs>
                  <a:gs pos="50000">
                    <a:srgbClr val="CCCC00"/>
                  </a:gs>
                  <a:gs pos="100000">
                    <a:schemeClr val="bg1"/>
                  </a:gs>
                </a:gsLst>
                <a:lin ang="5400000" scaled="1"/>
              </a:gradFill>
              <a:ln w="9525">
                <a:noFill/>
                <a:miter lim="800000"/>
                <a:headEnd/>
                <a:tailEnd/>
              </a:ln>
              <a:effectLst/>
            </p:spPr>
            <p:txBody>
              <a:bodyPr wrap="none" anchor="ctr"/>
              <a:lstStyle/>
              <a:p>
                <a:pPr>
                  <a:defRPr/>
                </a:pPr>
                <a:endParaRPr lang="ja-JP" altLang="ja-JP">
                  <a:ea typeface="ＭＳ Ｐゴシック" charset="-128"/>
                </a:endParaRPr>
              </a:p>
            </p:txBody>
          </p:sp>
          <p:sp>
            <p:nvSpPr>
              <p:cNvPr id="50" name="Rectangle 4">
                <a:extLst>
                  <a:ext uri="{FF2B5EF4-FFF2-40B4-BE49-F238E27FC236}">
                    <a16:creationId xmlns:a16="http://schemas.microsoft.com/office/drawing/2014/main" id="{2B74BB5B-4828-116E-7714-771C184029D9}"/>
                  </a:ext>
                </a:extLst>
              </p:cNvPr>
              <p:cNvSpPr>
                <a:spLocks noChangeArrowheads="1"/>
              </p:cNvSpPr>
              <p:nvPr/>
            </p:nvSpPr>
            <p:spPr bwMode="auto">
              <a:xfrm>
                <a:off x="1142976" y="1795451"/>
                <a:ext cx="1944688" cy="646099"/>
              </a:xfrm>
              <a:prstGeom prst="rect">
                <a:avLst/>
              </a:prstGeom>
              <a:gradFill rotWithShape="1">
                <a:gsLst>
                  <a:gs pos="0">
                    <a:schemeClr val="bg1"/>
                  </a:gs>
                  <a:gs pos="50000">
                    <a:srgbClr val="CCCC00"/>
                  </a:gs>
                  <a:gs pos="100000">
                    <a:schemeClr val="bg1"/>
                  </a:gs>
                </a:gsLst>
                <a:lin ang="5400000" scaled="1"/>
              </a:gradFill>
              <a:ln w="9525">
                <a:noFill/>
                <a:miter lim="800000"/>
                <a:headEnd/>
                <a:tailEnd/>
              </a:ln>
              <a:effectLst/>
            </p:spPr>
            <p:txBody>
              <a:bodyPr wrap="none" anchor="ctr"/>
              <a:lstStyle/>
              <a:p>
                <a:pPr>
                  <a:defRPr/>
                </a:pPr>
                <a:endParaRPr lang="ja-JP" altLang="ja-JP">
                  <a:ea typeface="ＭＳ Ｐゴシック" charset="-128"/>
                </a:endParaRPr>
              </a:p>
            </p:txBody>
          </p:sp>
          <p:sp>
            <p:nvSpPr>
              <p:cNvPr id="51" name="Rectangle 5">
                <a:extLst>
                  <a:ext uri="{FF2B5EF4-FFF2-40B4-BE49-F238E27FC236}">
                    <a16:creationId xmlns:a16="http://schemas.microsoft.com/office/drawing/2014/main" id="{6BC87890-1675-5C94-D41C-A331A483C316}"/>
                  </a:ext>
                </a:extLst>
              </p:cNvPr>
              <p:cNvSpPr>
                <a:spLocks noChangeArrowheads="1"/>
              </p:cNvSpPr>
              <p:nvPr/>
            </p:nvSpPr>
            <p:spPr bwMode="auto">
              <a:xfrm>
                <a:off x="1142976" y="3084514"/>
                <a:ext cx="1944688" cy="646099"/>
              </a:xfrm>
              <a:prstGeom prst="rect">
                <a:avLst/>
              </a:prstGeom>
              <a:gradFill rotWithShape="1">
                <a:gsLst>
                  <a:gs pos="0">
                    <a:schemeClr val="bg1"/>
                  </a:gs>
                  <a:gs pos="50000">
                    <a:srgbClr val="CCCC00"/>
                  </a:gs>
                  <a:gs pos="100000">
                    <a:schemeClr val="bg1"/>
                  </a:gs>
                </a:gsLst>
                <a:lin ang="5400000" scaled="1"/>
              </a:gradFill>
              <a:ln w="9525">
                <a:noFill/>
                <a:miter lim="800000"/>
                <a:headEnd/>
                <a:tailEnd/>
              </a:ln>
              <a:effectLst/>
            </p:spPr>
            <p:txBody>
              <a:bodyPr wrap="none" anchor="ctr"/>
              <a:lstStyle/>
              <a:p>
                <a:pPr>
                  <a:defRPr/>
                </a:pPr>
                <a:endParaRPr lang="ja-JP" altLang="ja-JP">
                  <a:ea typeface="ＭＳ Ｐゴシック" charset="-128"/>
                </a:endParaRPr>
              </a:p>
            </p:txBody>
          </p:sp>
        </p:grpSp>
        <p:sp>
          <p:nvSpPr>
            <p:cNvPr id="45" name="Oval 17">
              <a:extLst>
                <a:ext uri="{FF2B5EF4-FFF2-40B4-BE49-F238E27FC236}">
                  <a16:creationId xmlns:a16="http://schemas.microsoft.com/office/drawing/2014/main" id="{57272820-4040-5132-136B-B75732DAB6A3}"/>
                </a:ext>
              </a:extLst>
            </p:cNvPr>
            <p:cNvSpPr>
              <a:spLocks noChangeArrowheads="1"/>
            </p:cNvSpPr>
            <p:nvPr/>
          </p:nvSpPr>
          <p:spPr bwMode="auto">
            <a:xfrm>
              <a:off x="6654519" y="5533393"/>
              <a:ext cx="1366837" cy="431800"/>
            </a:xfrm>
            <a:prstGeom prst="ellipse">
              <a:avLst/>
            </a:prstGeom>
            <a:solidFill>
              <a:srgbClr val="FF3300"/>
            </a:solidFill>
            <a:ln w="9525">
              <a:noFill/>
              <a:round/>
              <a:headEnd/>
              <a:tailEnd/>
            </a:ln>
          </p:spPr>
          <p:txBody>
            <a:bodyPr wrap="none" anchor="ctr"/>
            <a:lstStyle/>
            <a:p>
              <a:endParaRPr lang="ja-JP" altLang="ja-JP"/>
            </a:p>
          </p:txBody>
        </p:sp>
        <p:sp>
          <p:nvSpPr>
            <p:cNvPr id="46" name="Text Box 18">
              <a:extLst>
                <a:ext uri="{FF2B5EF4-FFF2-40B4-BE49-F238E27FC236}">
                  <a16:creationId xmlns:a16="http://schemas.microsoft.com/office/drawing/2014/main" id="{D56FAE2F-8E0F-8E31-87F7-5B7D5A21E3F0}"/>
                </a:ext>
              </a:extLst>
            </p:cNvPr>
            <p:cNvSpPr txBox="1">
              <a:spLocks noChangeArrowheads="1"/>
            </p:cNvSpPr>
            <p:nvPr/>
          </p:nvSpPr>
          <p:spPr bwMode="auto">
            <a:xfrm>
              <a:off x="6771610" y="6274755"/>
              <a:ext cx="1287462" cy="336550"/>
            </a:xfrm>
            <a:prstGeom prst="rect">
              <a:avLst/>
            </a:prstGeom>
            <a:noFill/>
            <a:ln w="9525">
              <a:noFill/>
              <a:miter lim="800000"/>
              <a:headEnd/>
              <a:tailEnd/>
            </a:ln>
          </p:spPr>
          <p:txBody>
            <a:bodyPr>
              <a:spAutoFit/>
            </a:bodyPr>
            <a:lstStyle/>
            <a:p>
              <a:pPr>
                <a:spcBef>
                  <a:spcPct val="50000"/>
                </a:spcBef>
              </a:pPr>
              <a:r>
                <a:rPr lang="en-US" altLang="ja-JP" sz="1600" b="1" i="1">
                  <a:solidFill>
                    <a:srgbClr val="FF0000"/>
                  </a:solidFill>
                </a:rPr>
                <a:t>Large beam</a:t>
              </a:r>
            </a:p>
          </p:txBody>
        </p:sp>
        <p:sp>
          <p:nvSpPr>
            <p:cNvPr id="47" name="Oval 19">
              <a:extLst>
                <a:ext uri="{FF2B5EF4-FFF2-40B4-BE49-F238E27FC236}">
                  <a16:creationId xmlns:a16="http://schemas.microsoft.com/office/drawing/2014/main" id="{964F8ACA-75CA-C3CC-2DA6-B6E3BDEE1FAB}"/>
                </a:ext>
              </a:extLst>
            </p:cNvPr>
            <p:cNvSpPr>
              <a:spLocks noChangeArrowheads="1"/>
            </p:cNvSpPr>
            <p:nvPr/>
          </p:nvSpPr>
          <p:spPr bwMode="auto">
            <a:xfrm flipV="1">
              <a:off x="6654519" y="4741230"/>
              <a:ext cx="1366837" cy="107950"/>
            </a:xfrm>
            <a:prstGeom prst="ellipse">
              <a:avLst/>
            </a:prstGeom>
            <a:solidFill>
              <a:srgbClr val="0033CC"/>
            </a:solidFill>
            <a:ln w="9525">
              <a:solidFill>
                <a:srgbClr val="0033CC"/>
              </a:solidFill>
              <a:round/>
              <a:headEnd/>
              <a:tailEnd/>
            </a:ln>
          </p:spPr>
          <p:txBody>
            <a:bodyPr rot="10800000" wrap="none" anchor="ctr"/>
            <a:lstStyle/>
            <a:p>
              <a:endParaRPr lang="ja-JP" altLang="ja-JP"/>
            </a:p>
          </p:txBody>
        </p:sp>
        <p:sp>
          <p:nvSpPr>
            <p:cNvPr id="48" name="Text Box 18">
              <a:extLst>
                <a:ext uri="{FF2B5EF4-FFF2-40B4-BE49-F238E27FC236}">
                  <a16:creationId xmlns:a16="http://schemas.microsoft.com/office/drawing/2014/main" id="{00EDDA86-0DE8-7690-E22C-8A843EE95E3E}"/>
                </a:ext>
              </a:extLst>
            </p:cNvPr>
            <p:cNvSpPr txBox="1">
              <a:spLocks noChangeArrowheads="1"/>
            </p:cNvSpPr>
            <p:nvPr/>
          </p:nvSpPr>
          <p:spPr bwMode="auto">
            <a:xfrm>
              <a:off x="6725956" y="4236405"/>
              <a:ext cx="1287463" cy="336550"/>
            </a:xfrm>
            <a:prstGeom prst="rect">
              <a:avLst/>
            </a:prstGeom>
            <a:noFill/>
            <a:ln w="9525">
              <a:noFill/>
              <a:miter lim="800000"/>
              <a:headEnd/>
              <a:tailEnd/>
            </a:ln>
          </p:spPr>
          <p:txBody>
            <a:bodyPr>
              <a:spAutoFit/>
            </a:bodyPr>
            <a:lstStyle/>
            <a:p>
              <a:pPr>
                <a:spcBef>
                  <a:spcPct val="50000"/>
                </a:spcBef>
              </a:pPr>
              <a:r>
                <a:rPr lang="en-US" altLang="ja-JP" sz="1600" b="1" i="1" dirty="0">
                  <a:solidFill>
                    <a:srgbClr val="0070C0"/>
                  </a:solidFill>
                </a:rPr>
                <a:t>Small beam</a:t>
              </a:r>
            </a:p>
          </p:txBody>
        </p:sp>
      </p:grpSp>
      <p:sp>
        <p:nvSpPr>
          <p:cNvPr id="55" name="テキスト ボックス 54">
            <a:extLst>
              <a:ext uri="{FF2B5EF4-FFF2-40B4-BE49-F238E27FC236}">
                <a16:creationId xmlns:a16="http://schemas.microsoft.com/office/drawing/2014/main" id="{A66620E3-86EA-D445-2200-3ABF486C13CA}"/>
              </a:ext>
            </a:extLst>
          </p:cNvPr>
          <p:cNvSpPr txBox="1"/>
          <p:nvPr/>
        </p:nvSpPr>
        <p:spPr>
          <a:xfrm>
            <a:off x="143238" y="1866096"/>
            <a:ext cx="3128036" cy="784830"/>
          </a:xfrm>
          <a:prstGeom prst="rect">
            <a:avLst/>
          </a:prstGeom>
          <a:noFill/>
        </p:spPr>
        <p:txBody>
          <a:bodyPr wrap="none" rtlCol="0">
            <a:spAutoFit/>
          </a:bodyPr>
          <a:lstStyle/>
          <a:p>
            <a:pPr>
              <a:lnSpc>
                <a:spcPts val="1800"/>
              </a:lnSpc>
            </a:pPr>
            <a:r>
              <a:rPr kumimoji="1" lang="en-US" altLang="ja-JP" sz="1600" i="1" dirty="0"/>
              <a:t>By comparing the beam</a:t>
            </a:r>
          </a:p>
          <a:p>
            <a:pPr>
              <a:lnSpc>
                <a:spcPts val="1800"/>
              </a:lnSpc>
            </a:pPr>
            <a:r>
              <a:rPr kumimoji="1" lang="en-US" altLang="ja-JP" sz="1600" i="1" dirty="0"/>
              <a:t> with the laser interference pattern,</a:t>
            </a:r>
          </a:p>
          <a:p>
            <a:pPr>
              <a:lnSpc>
                <a:spcPts val="1800"/>
              </a:lnSpc>
            </a:pPr>
            <a:r>
              <a:rPr kumimoji="1" lang="en-US" altLang="ja-JP" sz="1600" i="1" dirty="0"/>
              <a:t> the beam size can be evaluated.</a:t>
            </a:r>
          </a:p>
        </p:txBody>
      </p:sp>
      <p:grpSp>
        <p:nvGrpSpPr>
          <p:cNvPr id="66" name="グループ化 65">
            <a:extLst>
              <a:ext uri="{FF2B5EF4-FFF2-40B4-BE49-F238E27FC236}">
                <a16:creationId xmlns:a16="http://schemas.microsoft.com/office/drawing/2014/main" id="{B13BC3EF-2108-9441-BF64-58C06457E319}"/>
              </a:ext>
            </a:extLst>
          </p:cNvPr>
          <p:cNvGrpSpPr>
            <a:grpSpLocks noChangeAspect="1"/>
          </p:cNvGrpSpPr>
          <p:nvPr/>
        </p:nvGrpSpPr>
        <p:grpSpPr>
          <a:xfrm>
            <a:off x="5722873" y="1566310"/>
            <a:ext cx="3798942" cy="1940957"/>
            <a:chOff x="481015" y="4989675"/>
            <a:chExt cx="3410460" cy="1742474"/>
          </a:xfrm>
        </p:grpSpPr>
        <p:grpSp>
          <p:nvGrpSpPr>
            <p:cNvPr id="32" name="グループ化 4">
              <a:extLst>
                <a:ext uri="{FF2B5EF4-FFF2-40B4-BE49-F238E27FC236}">
                  <a16:creationId xmlns:a16="http://schemas.microsoft.com/office/drawing/2014/main" id="{0FED6708-88B6-DD30-D2AD-BF49FF05A43E}"/>
                </a:ext>
              </a:extLst>
            </p:cNvPr>
            <p:cNvGrpSpPr/>
            <p:nvPr/>
          </p:nvGrpSpPr>
          <p:grpSpPr>
            <a:xfrm>
              <a:off x="481015" y="5327320"/>
              <a:ext cx="3410460" cy="1404829"/>
              <a:chOff x="1691680" y="3861048"/>
              <a:chExt cx="5490686" cy="2261711"/>
            </a:xfrm>
          </p:grpSpPr>
          <p:pic>
            <p:nvPicPr>
              <p:cNvPr id="40" name="図 2" descr="ATF2_IPBSM_modulation.PNG">
                <a:extLst>
                  <a:ext uri="{FF2B5EF4-FFF2-40B4-BE49-F238E27FC236}">
                    <a16:creationId xmlns:a16="http://schemas.microsoft.com/office/drawing/2014/main" id="{A8837DD6-46D7-B356-833D-B699590A649B}"/>
                  </a:ext>
                </a:extLst>
              </p:cNvPr>
              <p:cNvPicPr>
                <a:picLocks noChangeAspect="1"/>
              </p:cNvPicPr>
              <p:nvPr/>
            </p:nvPicPr>
            <p:blipFill>
              <a:blip r:embed="rId4" cstate="print"/>
              <a:stretch>
                <a:fillRect/>
              </a:stretch>
            </p:blipFill>
            <p:spPr>
              <a:xfrm>
                <a:off x="1691680" y="3861048"/>
                <a:ext cx="5490686" cy="2261711"/>
              </a:xfrm>
              <a:prstGeom prst="rect">
                <a:avLst/>
              </a:prstGeom>
            </p:spPr>
          </p:pic>
          <p:sp>
            <p:nvSpPr>
              <p:cNvPr id="41" name="フリーフォーム 35">
                <a:extLst>
                  <a:ext uri="{FF2B5EF4-FFF2-40B4-BE49-F238E27FC236}">
                    <a16:creationId xmlns:a16="http://schemas.microsoft.com/office/drawing/2014/main" id="{76297FB7-11CB-9C79-6C2C-2E75115CB066}"/>
                  </a:ext>
                </a:extLst>
              </p:cNvPr>
              <p:cNvSpPr/>
              <p:nvPr/>
            </p:nvSpPr>
            <p:spPr>
              <a:xfrm>
                <a:off x="2165299" y="4454957"/>
                <a:ext cx="4703674" cy="1353312"/>
              </a:xfrm>
              <a:custGeom>
                <a:avLst/>
                <a:gdLst>
                  <a:gd name="connsiteX0" fmla="*/ 0 w 4703674"/>
                  <a:gd name="connsiteY0" fmla="*/ 0 h 1353312"/>
                  <a:gd name="connsiteX1" fmla="*/ 2084832 w 4703674"/>
                  <a:gd name="connsiteY1" fmla="*/ 7315 h 1353312"/>
                  <a:gd name="connsiteX2" fmla="*/ 2538375 w 4703674"/>
                  <a:gd name="connsiteY2" fmla="*/ 14630 h 1353312"/>
                  <a:gd name="connsiteX3" fmla="*/ 3006547 w 4703674"/>
                  <a:gd name="connsiteY3" fmla="*/ 51206 h 1353312"/>
                  <a:gd name="connsiteX4" fmla="*/ 3350362 w 4703674"/>
                  <a:gd name="connsiteY4" fmla="*/ 146304 h 1353312"/>
                  <a:gd name="connsiteX5" fmla="*/ 3635655 w 4703674"/>
                  <a:gd name="connsiteY5" fmla="*/ 285293 h 1353312"/>
                  <a:gd name="connsiteX6" fmla="*/ 3833165 w 4703674"/>
                  <a:gd name="connsiteY6" fmla="*/ 482803 h 1353312"/>
                  <a:gd name="connsiteX7" fmla="*/ 4096512 w 4703674"/>
                  <a:gd name="connsiteY7" fmla="*/ 826617 h 1353312"/>
                  <a:gd name="connsiteX8" fmla="*/ 4213555 w 4703674"/>
                  <a:gd name="connsiteY8" fmla="*/ 1009497 h 1353312"/>
                  <a:gd name="connsiteX9" fmla="*/ 4381805 w 4703674"/>
                  <a:gd name="connsiteY9" fmla="*/ 1185062 h 1353312"/>
                  <a:gd name="connsiteX10" fmla="*/ 4520794 w 4703674"/>
                  <a:gd name="connsiteY10" fmla="*/ 1309421 h 1353312"/>
                  <a:gd name="connsiteX11" fmla="*/ 4703674 w 4703674"/>
                  <a:gd name="connsiteY11" fmla="*/ 1353312 h 1353312"/>
                  <a:gd name="connsiteX12" fmla="*/ 3789274 w 4703674"/>
                  <a:gd name="connsiteY12" fmla="*/ 1345997 h 1353312"/>
                  <a:gd name="connsiteX13" fmla="*/ 3664915 w 4703674"/>
                  <a:gd name="connsiteY13" fmla="*/ 1331366 h 1353312"/>
                  <a:gd name="connsiteX14" fmla="*/ 3474720 w 4703674"/>
                  <a:gd name="connsiteY14" fmla="*/ 1265529 h 1353312"/>
                  <a:gd name="connsiteX15" fmla="*/ 3291840 w 4703674"/>
                  <a:gd name="connsiteY15" fmla="*/ 1053389 h 1353312"/>
                  <a:gd name="connsiteX16" fmla="*/ 2984602 w 4703674"/>
                  <a:gd name="connsiteY16" fmla="*/ 658368 h 1353312"/>
                  <a:gd name="connsiteX17" fmla="*/ 2809037 w 4703674"/>
                  <a:gd name="connsiteY17" fmla="*/ 446227 h 1353312"/>
                  <a:gd name="connsiteX18" fmla="*/ 2670048 w 4703674"/>
                  <a:gd name="connsiteY18" fmla="*/ 329184 h 1353312"/>
                  <a:gd name="connsiteX19" fmla="*/ 2523744 w 4703674"/>
                  <a:gd name="connsiteY19" fmla="*/ 219456 h 1353312"/>
                  <a:gd name="connsiteX20" fmla="*/ 2362810 w 4703674"/>
                  <a:gd name="connsiteY20" fmla="*/ 160934 h 1353312"/>
                  <a:gd name="connsiteX21" fmla="*/ 2179930 w 4703674"/>
                  <a:gd name="connsiteY21" fmla="*/ 95097 h 1353312"/>
                  <a:gd name="connsiteX22" fmla="*/ 1953159 w 4703674"/>
                  <a:gd name="connsiteY22" fmla="*/ 51206 h 1353312"/>
                  <a:gd name="connsiteX23" fmla="*/ 1741018 w 4703674"/>
                  <a:gd name="connsiteY23" fmla="*/ 29261 h 1353312"/>
                  <a:gd name="connsiteX24" fmla="*/ 980237 w 4703674"/>
                  <a:gd name="connsiteY24" fmla="*/ 21945 h 1353312"/>
                  <a:gd name="connsiteX25" fmla="*/ 0 w 4703674"/>
                  <a:gd name="connsiteY25" fmla="*/ 0 h 1353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703674" h="1353312">
                    <a:moveTo>
                      <a:pt x="0" y="0"/>
                    </a:moveTo>
                    <a:lnTo>
                      <a:pt x="2084832" y="7315"/>
                    </a:lnTo>
                    <a:lnTo>
                      <a:pt x="2538375" y="14630"/>
                    </a:lnTo>
                    <a:lnTo>
                      <a:pt x="3006547" y="51206"/>
                    </a:lnTo>
                    <a:lnTo>
                      <a:pt x="3350362" y="146304"/>
                    </a:lnTo>
                    <a:lnTo>
                      <a:pt x="3635655" y="285293"/>
                    </a:lnTo>
                    <a:lnTo>
                      <a:pt x="3833165" y="482803"/>
                    </a:lnTo>
                    <a:lnTo>
                      <a:pt x="4096512" y="826617"/>
                    </a:lnTo>
                    <a:lnTo>
                      <a:pt x="4213555" y="1009497"/>
                    </a:lnTo>
                    <a:lnTo>
                      <a:pt x="4381805" y="1185062"/>
                    </a:lnTo>
                    <a:lnTo>
                      <a:pt x="4520794" y="1309421"/>
                    </a:lnTo>
                    <a:lnTo>
                      <a:pt x="4703674" y="1353312"/>
                    </a:lnTo>
                    <a:lnTo>
                      <a:pt x="3789274" y="1345997"/>
                    </a:lnTo>
                    <a:lnTo>
                      <a:pt x="3664915" y="1331366"/>
                    </a:lnTo>
                    <a:lnTo>
                      <a:pt x="3474720" y="1265529"/>
                    </a:lnTo>
                    <a:lnTo>
                      <a:pt x="3291840" y="1053389"/>
                    </a:lnTo>
                    <a:lnTo>
                      <a:pt x="2984602" y="658368"/>
                    </a:lnTo>
                    <a:lnTo>
                      <a:pt x="2809037" y="446227"/>
                    </a:lnTo>
                    <a:lnTo>
                      <a:pt x="2670048" y="329184"/>
                    </a:lnTo>
                    <a:lnTo>
                      <a:pt x="2523744" y="219456"/>
                    </a:lnTo>
                    <a:lnTo>
                      <a:pt x="2362810" y="160934"/>
                    </a:lnTo>
                    <a:lnTo>
                      <a:pt x="2179930" y="95097"/>
                    </a:lnTo>
                    <a:lnTo>
                      <a:pt x="1953159" y="51206"/>
                    </a:lnTo>
                    <a:lnTo>
                      <a:pt x="1741018" y="29261"/>
                    </a:lnTo>
                    <a:lnTo>
                      <a:pt x="980237" y="21945"/>
                    </a:lnTo>
                    <a:lnTo>
                      <a:pt x="0" y="0"/>
                    </a:lnTo>
                    <a:close/>
                  </a:path>
                </a:pathLst>
              </a:custGeom>
              <a:solidFill>
                <a:srgbClr val="D7E4BD">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Calibri" panose="020F0502020204030204" pitchFamily="34" charset="0"/>
                  <a:cs typeface="Calibri" panose="020F0502020204030204" pitchFamily="34" charset="0"/>
                </a:endParaRPr>
              </a:p>
            </p:txBody>
          </p:sp>
        </p:grpSp>
        <p:sp>
          <p:nvSpPr>
            <p:cNvPr id="33" name="左右矢印 25">
              <a:extLst>
                <a:ext uri="{FF2B5EF4-FFF2-40B4-BE49-F238E27FC236}">
                  <a16:creationId xmlns:a16="http://schemas.microsoft.com/office/drawing/2014/main" id="{010491D3-F929-70FB-37F7-3D291F3684BB}"/>
                </a:ext>
              </a:extLst>
            </p:cNvPr>
            <p:cNvSpPr/>
            <p:nvPr/>
          </p:nvSpPr>
          <p:spPr>
            <a:xfrm>
              <a:off x="2259154" y="5187184"/>
              <a:ext cx="1252348" cy="44727"/>
            </a:xfrm>
            <a:prstGeom prst="leftRightArrow">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Calibri" panose="020F0502020204030204" pitchFamily="34" charset="0"/>
                <a:cs typeface="Calibri" panose="020F0502020204030204" pitchFamily="34" charset="0"/>
              </a:endParaRPr>
            </a:p>
          </p:txBody>
        </p:sp>
        <p:sp>
          <p:nvSpPr>
            <p:cNvPr id="34" name="左右矢印 27">
              <a:extLst>
                <a:ext uri="{FF2B5EF4-FFF2-40B4-BE49-F238E27FC236}">
                  <a16:creationId xmlns:a16="http://schemas.microsoft.com/office/drawing/2014/main" id="{A6F403D5-E764-CE8C-D24B-F87CA83A1C56}"/>
                </a:ext>
              </a:extLst>
            </p:cNvPr>
            <p:cNvSpPr/>
            <p:nvPr/>
          </p:nvSpPr>
          <p:spPr>
            <a:xfrm>
              <a:off x="1640926" y="5297507"/>
              <a:ext cx="715628" cy="44727"/>
            </a:xfrm>
            <a:prstGeom prst="leftRightArrow">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Calibri" panose="020F0502020204030204" pitchFamily="34" charset="0"/>
                <a:cs typeface="Calibri" panose="020F0502020204030204" pitchFamily="34" charset="0"/>
              </a:endParaRPr>
            </a:p>
          </p:txBody>
        </p:sp>
        <p:sp>
          <p:nvSpPr>
            <p:cNvPr id="35" name="左右矢印 29">
              <a:extLst>
                <a:ext uri="{FF2B5EF4-FFF2-40B4-BE49-F238E27FC236}">
                  <a16:creationId xmlns:a16="http://schemas.microsoft.com/office/drawing/2014/main" id="{FA7526EF-C874-833A-ACF9-A7137334B84D}"/>
                </a:ext>
              </a:extLst>
            </p:cNvPr>
            <p:cNvSpPr/>
            <p:nvPr/>
          </p:nvSpPr>
          <p:spPr>
            <a:xfrm>
              <a:off x="1083330" y="5426718"/>
              <a:ext cx="626174" cy="44727"/>
            </a:xfrm>
            <a:prstGeom prst="leftRight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atin typeface="Calibri" panose="020F0502020204030204" pitchFamily="34" charset="0"/>
                <a:cs typeface="Calibri" panose="020F0502020204030204" pitchFamily="34" charset="0"/>
              </a:endParaRPr>
            </a:p>
          </p:txBody>
        </p:sp>
        <p:sp>
          <p:nvSpPr>
            <p:cNvPr id="36" name="テキスト ボックス 35">
              <a:extLst>
                <a:ext uri="{FF2B5EF4-FFF2-40B4-BE49-F238E27FC236}">
                  <a16:creationId xmlns:a16="http://schemas.microsoft.com/office/drawing/2014/main" id="{39769EA2-4902-A11D-6575-36FADEF2CB33}"/>
                </a:ext>
              </a:extLst>
            </p:cNvPr>
            <p:cNvSpPr txBox="1"/>
            <p:nvPr/>
          </p:nvSpPr>
          <p:spPr>
            <a:xfrm>
              <a:off x="2432096" y="4989675"/>
              <a:ext cx="946093" cy="246221"/>
            </a:xfrm>
            <a:prstGeom prst="rect">
              <a:avLst/>
            </a:prstGeom>
            <a:noFill/>
            <a:ln>
              <a:noFill/>
            </a:ln>
          </p:spPr>
          <p:txBody>
            <a:bodyPr wrap="none" rtlCol="0">
              <a:spAutoFit/>
            </a:bodyPr>
            <a:lstStyle/>
            <a:p>
              <a:r>
                <a:rPr kumimoji="1" lang="en-US" altLang="ja-JP" sz="1000" b="1" dirty="0">
                  <a:solidFill>
                    <a:srgbClr val="00B050"/>
                  </a:solidFill>
                  <a:latin typeface="Calibri" panose="020F0502020204030204" pitchFamily="34" charset="0"/>
                  <a:ea typeface="Calibri" panose="020F0502020204030204" pitchFamily="34" charset="0"/>
                  <a:cs typeface="Calibri" panose="020F0502020204030204" pitchFamily="34" charset="0"/>
                </a:rPr>
                <a:t>2-8 deg. mode</a:t>
              </a:r>
              <a:endParaRPr kumimoji="1" lang="ja-JP" altLang="en-US" sz="1000" b="1" dirty="0">
                <a:solidFill>
                  <a:srgbClr val="00B050"/>
                </a:solidFill>
                <a:latin typeface="Calibri" panose="020F0502020204030204" pitchFamily="34" charset="0"/>
                <a:cs typeface="Calibri" panose="020F0502020204030204" pitchFamily="34" charset="0"/>
              </a:endParaRPr>
            </a:p>
          </p:txBody>
        </p:sp>
        <p:sp>
          <p:nvSpPr>
            <p:cNvPr id="37" name="テキスト ボックス 36">
              <a:extLst>
                <a:ext uri="{FF2B5EF4-FFF2-40B4-BE49-F238E27FC236}">
                  <a16:creationId xmlns:a16="http://schemas.microsoft.com/office/drawing/2014/main" id="{DE708653-7F47-1D40-1B43-A69086802EF5}"/>
                </a:ext>
              </a:extLst>
            </p:cNvPr>
            <p:cNvSpPr txBox="1"/>
            <p:nvPr/>
          </p:nvSpPr>
          <p:spPr>
            <a:xfrm>
              <a:off x="1386057" y="5076143"/>
              <a:ext cx="907621" cy="246221"/>
            </a:xfrm>
            <a:prstGeom prst="rect">
              <a:avLst/>
            </a:prstGeom>
            <a:noFill/>
            <a:ln>
              <a:noFill/>
            </a:ln>
          </p:spPr>
          <p:txBody>
            <a:bodyPr wrap="none" rtlCol="0">
              <a:spAutoFit/>
            </a:bodyPr>
            <a:lstStyle/>
            <a:p>
              <a:r>
                <a:rPr kumimoji="1" lang="en-US" altLang="ja-JP" sz="1000" b="1" dirty="0">
                  <a:solidFill>
                    <a:srgbClr val="0070C0"/>
                  </a:solidFill>
                  <a:latin typeface="Calibri" panose="020F0502020204030204" pitchFamily="34" charset="0"/>
                  <a:ea typeface="Calibri" panose="020F0502020204030204" pitchFamily="34" charset="0"/>
                  <a:cs typeface="Calibri" panose="020F0502020204030204" pitchFamily="34" charset="0"/>
                </a:rPr>
                <a:t>30 deg. mode</a:t>
              </a:r>
              <a:endParaRPr kumimoji="1" lang="ja-JP" altLang="en-US" sz="1000" b="1" dirty="0">
                <a:solidFill>
                  <a:srgbClr val="0070C0"/>
                </a:solidFill>
                <a:latin typeface="Calibri" panose="020F0502020204030204" pitchFamily="34" charset="0"/>
                <a:cs typeface="Calibri" panose="020F0502020204030204" pitchFamily="34" charset="0"/>
              </a:endParaRPr>
            </a:p>
          </p:txBody>
        </p:sp>
        <p:sp>
          <p:nvSpPr>
            <p:cNvPr id="38" name="テキスト ボックス 37">
              <a:extLst>
                <a:ext uri="{FF2B5EF4-FFF2-40B4-BE49-F238E27FC236}">
                  <a16:creationId xmlns:a16="http://schemas.microsoft.com/office/drawing/2014/main" id="{7FB82616-8500-1E41-0BF8-65292C4C5F2B}"/>
                </a:ext>
              </a:extLst>
            </p:cNvPr>
            <p:cNvSpPr txBox="1"/>
            <p:nvPr/>
          </p:nvSpPr>
          <p:spPr>
            <a:xfrm>
              <a:off x="573658" y="5199889"/>
              <a:ext cx="1341802" cy="246221"/>
            </a:xfrm>
            <a:prstGeom prst="rect">
              <a:avLst/>
            </a:prstGeom>
            <a:noFill/>
            <a:ln>
              <a:noFill/>
            </a:ln>
          </p:spPr>
          <p:txBody>
            <a:bodyPr wrap="square" rtlCol="0">
              <a:spAutoFit/>
            </a:bodyPr>
            <a:lstStyle/>
            <a:p>
              <a:r>
                <a:rPr kumimoji="1" lang="en-US" altLang="ja-JP" sz="1000" b="1" dirty="0">
                  <a:solidFill>
                    <a:srgbClr val="FF0000"/>
                  </a:solidFill>
                  <a:latin typeface="Calibri" panose="020F0502020204030204" pitchFamily="34" charset="0"/>
                  <a:ea typeface="Calibri" panose="020F0502020204030204" pitchFamily="34" charset="0"/>
                  <a:cs typeface="Calibri" panose="020F0502020204030204" pitchFamily="34" charset="0"/>
                </a:rPr>
                <a:t>174 deg. mode</a:t>
              </a:r>
              <a:endParaRPr kumimoji="1" lang="ja-JP" altLang="en-US" sz="1000" b="1" dirty="0">
                <a:solidFill>
                  <a:srgbClr val="FF0000"/>
                </a:solidFill>
                <a:latin typeface="Calibri" panose="020F0502020204030204" pitchFamily="34" charset="0"/>
                <a:cs typeface="Calibri" panose="020F0502020204030204" pitchFamily="34" charset="0"/>
              </a:endParaRPr>
            </a:p>
          </p:txBody>
        </p:sp>
        <p:sp>
          <p:nvSpPr>
            <p:cNvPr id="63" name="正方形/長方形 62">
              <a:extLst>
                <a:ext uri="{FF2B5EF4-FFF2-40B4-BE49-F238E27FC236}">
                  <a16:creationId xmlns:a16="http://schemas.microsoft.com/office/drawing/2014/main" id="{A258FA03-ED59-D57A-12AD-34F4820825D6}"/>
                </a:ext>
              </a:extLst>
            </p:cNvPr>
            <p:cNvSpPr/>
            <p:nvPr/>
          </p:nvSpPr>
          <p:spPr>
            <a:xfrm>
              <a:off x="2046451" y="5404303"/>
              <a:ext cx="536720" cy="9657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65" name="直線コネクタ 64">
              <a:extLst>
                <a:ext uri="{FF2B5EF4-FFF2-40B4-BE49-F238E27FC236}">
                  <a16:creationId xmlns:a16="http://schemas.microsoft.com/office/drawing/2014/main" id="{902317BA-7D03-A4C4-4473-CE834E5560AE}"/>
                </a:ext>
              </a:extLst>
            </p:cNvPr>
            <p:cNvCxnSpPr/>
            <p:nvPr/>
          </p:nvCxnSpPr>
          <p:spPr>
            <a:xfrm>
              <a:off x="1595093" y="5524730"/>
              <a:ext cx="0" cy="1035931"/>
            </a:xfrm>
            <a:prstGeom prst="line">
              <a:avLst/>
            </a:prstGeom>
            <a:ln w="12700">
              <a:solidFill>
                <a:srgbClr val="7030A0"/>
              </a:solidFill>
              <a:prstDash val="dash"/>
              <a:headEnd type="none" w="med" len="med"/>
              <a:tailEnd type="none" w="med" len="med"/>
            </a:ln>
          </p:spPr>
          <p:style>
            <a:lnRef idx="3">
              <a:schemeClr val="accent2"/>
            </a:lnRef>
            <a:fillRef idx="0">
              <a:schemeClr val="accent2"/>
            </a:fillRef>
            <a:effectRef idx="2">
              <a:schemeClr val="accent2"/>
            </a:effectRef>
            <a:fontRef idx="minor">
              <a:schemeClr val="tx1"/>
            </a:fontRef>
          </p:style>
        </p:cxnSp>
      </p:grpSp>
      <p:sp>
        <p:nvSpPr>
          <p:cNvPr id="67" name="テキスト ボックス 66">
            <a:extLst>
              <a:ext uri="{FF2B5EF4-FFF2-40B4-BE49-F238E27FC236}">
                <a16:creationId xmlns:a16="http://schemas.microsoft.com/office/drawing/2014/main" id="{89A75DDE-8E57-A8C4-81AE-0B3FF5CFCB0B}"/>
              </a:ext>
            </a:extLst>
          </p:cNvPr>
          <p:cNvSpPr txBox="1"/>
          <p:nvPr/>
        </p:nvSpPr>
        <p:spPr>
          <a:xfrm>
            <a:off x="1562857" y="440162"/>
            <a:ext cx="8688048" cy="923330"/>
          </a:xfrm>
          <a:prstGeom prst="rect">
            <a:avLst/>
          </a:prstGeom>
          <a:noFill/>
        </p:spPr>
        <p:txBody>
          <a:bodyPr wrap="square" rtlCol="0">
            <a:spAutoFit/>
          </a:bodyPr>
          <a:lstStyle/>
          <a:p>
            <a:pPr marL="285750" indent="-285750">
              <a:buFont typeface="Arial" panose="020B0604020202020204" pitchFamily="34" charset="0"/>
              <a:buChar char="•"/>
            </a:pPr>
            <a:r>
              <a:rPr kumimoji="1" lang="en-US" altLang="ja-JP" dirty="0">
                <a:ea typeface="Calibri" panose="020F0502020204030204" pitchFamily="34" charset="0"/>
                <a:cs typeface="Arial" panose="020B0604020202020204" pitchFamily="34" charset="0"/>
              </a:rPr>
              <a:t>The accuracy of the beam size monitor improved </a:t>
            </a:r>
            <a:r>
              <a:rPr kumimoji="1" lang="en-US" altLang="ja-JP" b="1" u="sng" dirty="0">
                <a:ea typeface="Calibri" panose="020F0502020204030204" pitchFamily="34" charset="0"/>
                <a:cs typeface="Arial" panose="020B0604020202020204" pitchFamily="34" charset="0"/>
              </a:rPr>
              <a:t>after the laser was replaced.</a:t>
            </a:r>
          </a:p>
          <a:p>
            <a:pPr marL="285750" indent="-285750">
              <a:buFont typeface="Arial" panose="020B0604020202020204" pitchFamily="34" charset="0"/>
              <a:buChar char="•"/>
            </a:pPr>
            <a:r>
              <a:rPr kumimoji="1" lang="en-US" altLang="ja-JP" b="1" u="sng" dirty="0">
                <a:cs typeface="Arial" panose="020B0604020202020204" pitchFamily="34" charset="0"/>
              </a:rPr>
              <a:t>With the hardware upgrade, preparations for beam adjustment starting in fiscal year 2026 are now complete.</a:t>
            </a:r>
            <a:endParaRPr kumimoji="1" lang="ja-JP" altLang="en-US" b="1" u="sng" dirty="0">
              <a:cs typeface="Arial" panose="020B0604020202020204" pitchFamily="34" charset="0"/>
            </a:endParaRPr>
          </a:p>
        </p:txBody>
      </p:sp>
      <p:sp>
        <p:nvSpPr>
          <p:cNvPr id="68" name="テキスト ボックス 67">
            <a:extLst>
              <a:ext uri="{FF2B5EF4-FFF2-40B4-BE49-F238E27FC236}">
                <a16:creationId xmlns:a16="http://schemas.microsoft.com/office/drawing/2014/main" id="{CBA90CE9-4BF2-0955-6E9A-BE831AF1FFBA}"/>
              </a:ext>
            </a:extLst>
          </p:cNvPr>
          <p:cNvSpPr txBox="1"/>
          <p:nvPr/>
        </p:nvSpPr>
        <p:spPr>
          <a:xfrm>
            <a:off x="1316486" y="-43087"/>
            <a:ext cx="10843430" cy="461665"/>
          </a:xfrm>
          <a:prstGeom prst="rect">
            <a:avLst/>
          </a:prstGeom>
          <a:noFill/>
        </p:spPr>
        <p:txBody>
          <a:bodyPr wrap="square">
            <a:spAutoFit/>
          </a:bodyPr>
          <a:lstStyle/>
          <a:p>
            <a:r>
              <a:rPr lang="en-US" altLang="ja-JP" sz="2400" b="1" i="1" dirty="0">
                <a:latin typeface="Calibri" panose="020F0502020204030204" pitchFamily="34" charset="0"/>
                <a:ea typeface="Calibri" panose="020F0502020204030204" pitchFamily="34" charset="0"/>
                <a:cs typeface="Calibri" panose="020F0502020204030204" pitchFamily="34" charset="0"/>
              </a:rPr>
              <a:t>Advancing of the IP beam size measurement after the IP-BSM laser renewal</a:t>
            </a:r>
            <a:endParaRPr lang="ja-JP" altLang="en-US" sz="2400" b="1" i="1" dirty="0">
              <a:latin typeface="Calibri" panose="020F0502020204030204" pitchFamily="34" charset="0"/>
              <a:cs typeface="Calibri" panose="020F0502020204030204" pitchFamily="34" charset="0"/>
            </a:endParaRPr>
          </a:p>
        </p:txBody>
      </p:sp>
      <p:sp>
        <p:nvSpPr>
          <p:cNvPr id="69" name="テキスト ボックス 68">
            <a:extLst>
              <a:ext uri="{FF2B5EF4-FFF2-40B4-BE49-F238E27FC236}">
                <a16:creationId xmlns:a16="http://schemas.microsoft.com/office/drawing/2014/main" id="{3D5CEF54-CE73-3A9C-75B6-F33D6529E55B}"/>
              </a:ext>
            </a:extLst>
          </p:cNvPr>
          <p:cNvSpPr txBox="1"/>
          <p:nvPr/>
        </p:nvSpPr>
        <p:spPr>
          <a:xfrm>
            <a:off x="0" y="1388134"/>
            <a:ext cx="3368807" cy="461665"/>
          </a:xfrm>
          <a:prstGeom prst="rect">
            <a:avLst/>
          </a:prstGeom>
          <a:noFill/>
        </p:spPr>
        <p:txBody>
          <a:bodyPr wrap="none" rtlCol="0">
            <a:spAutoFit/>
          </a:bodyPr>
          <a:lstStyle/>
          <a:p>
            <a:r>
              <a:rPr kumimoji="1" lang="en-US" altLang="ja-JP" sz="2400" b="1" i="1" dirty="0">
                <a:solidFill>
                  <a:srgbClr val="0070C0"/>
                </a:solidFill>
              </a:rPr>
              <a:t>ATF IP beam size monitor</a:t>
            </a:r>
            <a:endParaRPr kumimoji="1" lang="ja-JP" altLang="en-US" sz="2400" b="1" i="1" dirty="0">
              <a:solidFill>
                <a:srgbClr val="0070C0"/>
              </a:solidFill>
            </a:endParaRPr>
          </a:p>
        </p:txBody>
      </p:sp>
      <p:sp>
        <p:nvSpPr>
          <p:cNvPr id="70" name="テキスト ボックス 69">
            <a:extLst>
              <a:ext uri="{FF2B5EF4-FFF2-40B4-BE49-F238E27FC236}">
                <a16:creationId xmlns:a16="http://schemas.microsoft.com/office/drawing/2014/main" id="{EC8BB334-38C5-CCBA-5380-EF9AFF8377D6}"/>
              </a:ext>
            </a:extLst>
          </p:cNvPr>
          <p:cNvSpPr txBox="1"/>
          <p:nvPr/>
        </p:nvSpPr>
        <p:spPr>
          <a:xfrm>
            <a:off x="5912712" y="1194915"/>
            <a:ext cx="3128421" cy="369332"/>
          </a:xfrm>
          <a:prstGeom prst="rect">
            <a:avLst/>
          </a:prstGeom>
          <a:noFill/>
        </p:spPr>
        <p:txBody>
          <a:bodyPr wrap="none" rtlCol="0">
            <a:spAutoFit/>
          </a:bodyPr>
          <a:lstStyle/>
          <a:p>
            <a:r>
              <a:rPr kumimoji="1" lang="en-US" altLang="ja-JP" b="1" i="1" dirty="0">
                <a:solidFill>
                  <a:srgbClr val="002060"/>
                </a:solidFill>
              </a:rPr>
              <a:t>Dynamic range of ATF IP-BSM  </a:t>
            </a:r>
            <a:endParaRPr kumimoji="1" lang="ja-JP" altLang="en-US" b="1" i="1" dirty="0">
              <a:solidFill>
                <a:srgbClr val="002060"/>
              </a:solidFill>
            </a:endParaRPr>
          </a:p>
        </p:txBody>
      </p:sp>
      <p:pic>
        <p:nvPicPr>
          <p:cNvPr id="71" name="図 70">
            <a:extLst>
              <a:ext uri="{FF2B5EF4-FFF2-40B4-BE49-F238E27FC236}">
                <a16:creationId xmlns:a16="http://schemas.microsoft.com/office/drawing/2014/main" id="{D86C02DC-B56E-1CD1-8320-45FDBDDABBC1}"/>
              </a:ext>
            </a:extLst>
          </p:cNvPr>
          <p:cNvPicPr>
            <a:picLocks noChangeAspect="1"/>
          </p:cNvPicPr>
          <p:nvPr/>
        </p:nvPicPr>
        <p:blipFill>
          <a:blip r:embed="rId5"/>
          <a:stretch>
            <a:fillRect/>
          </a:stretch>
        </p:blipFill>
        <p:spPr>
          <a:xfrm>
            <a:off x="3271274" y="4161165"/>
            <a:ext cx="3185160" cy="2388870"/>
          </a:xfrm>
          <a:prstGeom prst="rect">
            <a:avLst/>
          </a:prstGeom>
        </p:spPr>
      </p:pic>
      <p:cxnSp>
        <p:nvCxnSpPr>
          <p:cNvPr id="73" name="直線コネクタ 72">
            <a:extLst>
              <a:ext uri="{FF2B5EF4-FFF2-40B4-BE49-F238E27FC236}">
                <a16:creationId xmlns:a16="http://schemas.microsoft.com/office/drawing/2014/main" id="{57279988-A3D4-C3D5-30C4-4B492017B728}"/>
              </a:ext>
            </a:extLst>
          </p:cNvPr>
          <p:cNvCxnSpPr>
            <a:cxnSpLocks/>
          </p:cNvCxnSpPr>
          <p:nvPr/>
        </p:nvCxnSpPr>
        <p:spPr>
          <a:xfrm>
            <a:off x="5987978" y="3028150"/>
            <a:ext cx="3333540" cy="0"/>
          </a:xfrm>
          <a:prstGeom prst="line">
            <a:avLst/>
          </a:prstGeom>
          <a:ln w="12700">
            <a:solidFill>
              <a:srgbClr val="7030A0"/>
            </a:solidFill>
            <a:prstDash val="dash"/>
            <a:headEnd type="none" w="med" len="med"/>
            <a:tailEnd type="none" w="med" len="med"/>
          </a:ln>
        </p:spPr>
        <p:style>
          <a:lnRef idx="3">
            <a:schemeClr val="accent2"/>
          </a:lnRef>
          <a:fillRef idx="0">
            <a:schemeClr val="accent2"/>
          </a:fillRef>
          <a:effectRef idx="2">
            <a:schemeClr val="accent2"/>
          </a:effectRef>
          <a:fontRef idx="minor">
            <a:schemeClr val="tx1"/>
          </a:fontRef>
        </p:style>
      </p:cxnSp>
      <p:cxnSp>
        <p:nvCxnSpPr>
          <p:cNvPr id="75" name="直線コネクタ 74">
            <a:extLst>
              <a:ext uri="{FF2B5EF4-FFF2-40B4-BE49-F238E27FC236}">
                <a16:creationId xmlns:a16="http://schemas.microsoft.com/office/drawing/2014/main" id="{EF097BA3-A61B-2FE1-1DFF-1A418E5516F4}"/>
              </a:ext>
            </a:extLst>
          </p:cNvPr>
          <p:cNvCxnSpPr>
            <a:cxnSpLocks/>
          </p:cNvCxnSpPr>
          <p:nvPr/>
        </p:nvCxnSpPr>
        <p:spPr>
          <a:xfrm>
            <a:off x="5972271" y="2352002"/>
            <a:ext cx="2827889" cy="0"/>
          </a:xfrm>
          <a:prstGeom prst="line">
            <a:avLst/>
          </a:prstGeom>
          <a:ln w="12700">
            <a:solidFill>
              <a:srgbClr val="7030A0"/>
            </a:solidFill>
            <a:prstDash val="dash"/>
            <a:headEnd type="none" w="med" len="med"/>
            <a:tailEnd type="none" w="med" len="med"/>
          </a:ln>
        </p:spPr>
        <p:style>
          <a:lnRef idx="3">
            <a:schemeClr val="accent2"/>
          </a:lnRef>
          <a:fillRef idx="0">
            <a:schemeClr val="accent2"/>
          </a:fillRef>
          <a:effectRef idx="2">
            <a:schemeClr val="accent2"/>
          </a:effectRef>
          <a:fontRef idx="minor">
            <a:schemeClr val="tx1"/>
          </a:fontRef>
        </p:style>
      </p:cxnSp>
      <p:cxnSp>
        <p:nvCxnSpPr>
          <p:cNvPr id="81" name="直線矢印コネクタ 80">
            <a:extLst>
              <a:ext uri="{FF2B5EF4-FFF2-40B4-BE49-F238E27FC236}">
                <a16:creationId xmlns:a16="http://schemas.microsoft.com/office/drawing/2014/main" id="{7C679235-5384-F645-F02A-0CB722AFB091}"/>
              </a:ext>
            </a:extLst>
          </p:cNvPr>
          <p:cNvCxnSpPr>
            <a:cxnSpLocks/>
          </p:cNvCxnSpPr>
          <p:nvPr/>
        </p:nvCxnSpPr>
        <p:spPr>
          <a:xfrm flipH="1">
            <a:off x="5242377" y="3064931"/>
            <a:ext cx="1754685" cy="1164945"/>
          </a:xfrm>
          <a:prstGeom prst="straightConnector1">
            <a:avLst/>
          </a:prstGeom>
          <a:ln w="12700">
            <a:solidFill>
              <a:srgbClr val="7030A0"/>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cxnSp>
        <p:nvCxnSpPr>
          <p:cNvPr id="82" name="直線矢印コネクタ 81">
            <a:extLst>
              <a:ext uri="{FF2B5EF4-FFF2-40B4-BE49-F238E27FC236}">
                <a16:creationId xmlns:a16="http://schemas.microsoft.com/office/drawing/2014/main" id="{0CA49054-6A37-A003-843E-EF560AA2F6DD}"/>
              </a:ext>
            </a:extLst>
          </p:cNvPr>
          <p:cNvCxnSpPr>
            <a:cxnSpLocks/>
          </p:cNvCxnSpPr>
          <p:nvPr/>
        </p:nvCxnSpPr>
        <p:spPr>
          <a:xfrm>
            <a:off x="6974757" y="2353335"/>
            <a:ext cx="920759" cy="1879258"/>
          </a:xfrm>
          <a:prstGeom prst="straightConnector1">
            <a:avLst/>
          </a:prstGeom>
          <a:ln w="12700">
            <a:solidFill>
              <a:srgbClr val="7030A0"/>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88" name="テキスト ボックス 87">
            <a:extLst>
              <a:ext uri="{FF2B5EF4-FFF2-40B4-BE49-F238E27FC236}">
                <a16:creationId xmlns:a16="http://schemas.microsoft.com/office/drawing/2014/main" id="{95340173-5710-2E8B-117B-3FD9AC54A44F}"/>
              </a:ext>
            </a:extLst>
          </p:cNvPr>
          <p:cNvSpPr txBox="1"/>
          <p:nvPr/>
        </p:nvSpPr>
        <p:spPr>
          <a:xfrm>
            <a:off x="9881707" y="2771629"/>
            <a:ext cx="2226241" cy="3293209"/>
          </a:xfrm>
          <a:prstGeom prst="rect">
            <a:avLst/>
          </a:prstGeom>
          <a:noFill/>
        </p:spPr>
        <p:txBody>
          <a:bodyPr wrap="square">
            <a:spAutoFit/>
          </a:bodyPr>
          <a:lstStyle/>
          <a:p>
            <a:r>
              <a:rPr lang="en-US" altLang="ja-JP" sz="1600" i="1" dirty="0">
                <a:latin typeface="Calibri" panose="020F0502020204030204" pitchFamily="34" charset="0"/>
                <a:ea typeface="Calibri" panose="020F0502020204030204" pitchFamily="34" charset="0"/>
                <a:cs typeface="Calibri" panose="020F0502020204030204" pitchFamily="34" charset="0"/>
              </a:rPr>
              <a:t>T</a:t>
            </a:r>
            <a:r>
              <a:rPr lang="ja-JP" altLang="en-US" sz="1600" i="1" dirty="0">
                <a:latin typeface="Calibri" panose="020F0502020204030204" pitchFamily="34" charset="0"/>
                <a:cs typeface="Calibri" panose="020F0502020204030204" pitchFamily="34" charset="0"/>
              </a:rPr>
              <a:t>he same beam size was measured in different cross angle modes, the modulation in each mode was as expected.</a:t>
            </a:r>
            <a:endParaRPr lang="en-US" altLang="ja-JP" sz="1600" i="1" dirty="0">
              <a:latin typeface="Calibri" panose="020F0502020204030204" pitchFamily="34" charset="0"/>
              <a:ea typeface="Calibri" panose="020F0502020204030204" pitchFamily="34" charset="0"/>
              <a:cs typeface="Calibri" panose="020F0502020204030204" pitchFamily="34" charset="0"/>
            </a:endParaRPr>
          </a:p>
          <a:p>
            <a:endParaRPr lang="en-US" altLang="ja-JP" sz="1600" i="1" dirty="0">
              <a:latin typeface="Calibri" panose="020F0502020204030204" pitchFamily="34" charset="0"/>
              <a:ea typeface="Calibri" panose="020F0502020204030204" pitchFamily="34" charset="0"/>
              <a:cs typeface="Calibri" panose="020F0502020204030204" pitchFamily="34" charset="0"/>
            </a:endParaRPr>
          </a:p>
          <a:p>
            <a:endParaRPr lang="en-US" altLang="ja-JP" sz="1600" i="1" dirty="0">
              <a:latin typeface="Calibri" panose="020F0502020204030204" pitchFamily="34" charset="0"/>
              <a:ea typeface="Calibri" panose="020F0502020204030204" pitchFamily="34" charset="0"/>
              <a:cs typeface="Calibri" panose="020F0502020204030204" pitchFamily="34" charset="0"/>
            </a:endParaRPr>
          </a:p>
          <a:p>
            <a:endParaRPr lang="en-US" altLang="ja-JP" sz="1600" i="1" dirty="0">
              <a:latin typeface="Calibri" panose="020F0502020204030204" pitchFamily="34" charset="0"/>
              <a:ea typeface="Calibri" panose="020F0502020204030204" pitchFamily="34" charset="0"/>
              <a:cs typeface="Calibri" panose="020F0502020204030204" pitchFamily="34" charset="0"/>
            </a:endParaRPr>
          </a:p>
          <a:p>
            <a:r>
              <a:rPr lang="en-US" altLang="ja-JP" sz="1600" i="1" dirty="0">
                <a:latin typeface="Calibri" panose="020F0502020204030204" pitchFamily="34" charset="0"/>
                <a:ea typeface="Calibri" panose="020F0502020204030204" pitchFamily="34" charset="0"/>
                <a:cs typeface="Calibri" panose="020F0502020204030204" pitchFamily="34" charset="0"/>
              </a:rPr>
              <a:t>It became possible to generate ideal interference fringes at ATF IP </a:t>
            </a:r>
            <a:r>
              <a:rPr lang="en-US" altLang="ja-JP" sz="1600" b="1" i="1" dirty="0">
                <a:latin typeface="Calibri" panose="020F0502020204030204" pitchFamily="34" charset="0"/>
                <a:ea typeface="Calibri" panose="020F0502020204030204" pitchFamily="34" charset="0"/>
                <a:cs typeface="Calibri" panose="020F0502020204030204" pitchFamily="34" charset="0"/>
              </a:rPr>
              <a:t>after the laser was replaced</a:t>
            </a:r>
            <a:r>
              <a:rPr lang="en-US" altLang="ja-JP" sz="1600" i="1" dirty="0">
                <a:latin typeface="Calibri" panose="020F0502020204030204" pitchFamily="34" charset="0"/>
                <a:ea typeface="Calibri" panose="020F0502020204030204" pitchFamily="34" charset="0"/>
                <a:cs typeface="Calibri" panose="020F0502020204030204" pitchFamily="34" charset="0"/>
              </a:rPr>
              <a:t>, .</a:t>
            </a:r>
          </a:p>
        </p:txBody>
      </p:sp>
      <p:sp>
        <p:nvSpPr>
          <p:cNvPr id="90" name="スライド番号プレースホルダー 2">
            <a:extLst>
              <a:ext uri="{FF2B5EF4-FFF2-40B4-BE49-F238E27FC236}">
                <a16:creationId xmlns:a16="http://schemas.microsoft.com/office/drawing/2014/main" id="{7BD19FD6-2EFC-DC60-8041-B87096419371}"/>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46</a:t>
            </a:fld>
            <a:endParaRPr lang="en-US" dirty="0"/>
          </a:p>
        </p:txBody>
      </p:sp>
      <p:sp>
        <p:nvSpPr>
          <p:cNvPr id="2" name="テキスト ボックス 1">
            <a:extLst>
              <a:ext uri="{FF2B5EF4-FFF2-40B4-BE49-F238E27FC236}">
                <a16:creationId xmlns:a16="http://schemas.microsoft.com/office/drawing/2014/main" id="{46AA47DF-A831-6EFA-84CB-F2B77DBABB29}"/>
              </a:ext>
            </a:extLst>
          </p:cNvPr>
          <p:cNvSpPr txBox="1"/>
          <p:nvPr/>
        </p:nvSpPr>
        <p:spPr>
          <a:xfrm>
            <a:off x="3649376" y="3859059"/>
            <a:ext cx="5871287" cy="369332"/>
          </a:xfrm>
          <a:prstGeom prst="rect">
            <a:avLst/>
          </a:prstGeom>
          <a:noFill/>
        </p:spPr>
        <p:txBody>
          <a:bodyPr wrap="none" rtlCol="0">
            <a:spAutoFit/>
          </a:bodyPr>
          <a:lstStyle/>
          <a:p>
            <a:r>
              <a:rPr kumimoji="1" lang="en-US" altLang="ja-JP" dirty="0"/>
              <a:t>66nm beam size measurement </a:t>
            </a:r>
            <a:r>
              <a:rPr kumimoji="1" lang="en-US" altLang="ja-JP" b="1" dirty="0"/>
              <a:t>stably </a:t>
            </a:r>
            <a:r>
              <a:rPr kumimoji="1" lang="en-US" altLang="ja-JP" dirty="0"/>
              <a:t>was done in 2026.Mar.</a:t>
            </a:r>
            <a:endParaRPr kumimoji="1" lang="ja-JP" altLang="en-US" dirty="0"/>
          </a:p>
        </p:txBody>
      </p:sp>
      <p:sp>
        <p:nvSpPr>
          <p:cNvPr id="18" name="テキスト ボックス 17">
            <a:extLst>
              <a:ext uri="{FF2B5EF4-FFF2-40B4-BE49-F238E27FC236}">
                <a16:creationId xmlns:a16="http://schemas.microsoft.com/office/drawing/2014/main" id="{0BFEE1CA-039B-EE8E-8658-702A0EB4A8D5}"/>
              </a:ext>
            </a:extLst>
          </p:cNvPr>
          <p:cNvSpPr txBox="1"/>
          <p:nvPr/>
        </p:nvSpPr>
        <p:spPr>
          <a:xfrm>
            <a:off x="976464" y="6539641"/>
            <a:ext cx="11784824" cy="369332"/>
          </a:xfrm>
          <a:prstGeom prst="rect">
            <a:avLst/>
          </a:prstGeom>
          <a:solidFill>
            <a:schemeClr val="bg1"/>
          </a:solidFill>
        </p:spPr>
        <p:txBody>
          <a:bodyPr wrap="square">
            <a:spAutoFit/>
          </a:bodyPr>
          <a:lstStyle/>
          <a:p>
            <a:r>
              <a:rPr lang="en-US" altLang="ja-JP" dirty="0"/>
              <a:t>JFY2026-2027 is very important to fulfill nanobeam generation  (&lt;37nm) and stabilization  (for a few days) </a:t>
            </a:r>
          </a:p>
        </p:txBody>
      </p:sp>
      <p:sp>
        <p:nvSpPr>
          <p:cNvPr id="19" name="テキスト ボックス 18">
            <a:extLst>
              <a:ext uri="{FF2B5EF4-FFF2-40B4-BE49-F238E27FC236}">
                <a16:creationId xmlns:a16="http://schemas.microsoft.com/office/drawing/2014/main" id="{A113139C-6431-CA36-CC6C-18EED878681B}"/>
              </a:ext>
            </a:extLst>
          </p:cNvPr>
          <p:cNvSpPr txBox="1"/>
          <p:nvPr/>
        </p:nvSpPr>
        <p:spPr>
          <a:xfrm>
            <a:off x="217860" y="6054397"/>
            <a:ext cx="6096000" cy="369332"/>
          </a:xfrm>
          <a:prstGeom prst="rect">
            <a:avLst/>
          </a:prstGeom>
          <a:noFill/>
        </p:spPr>
        <p:txBody>
          <a:bodyPr wrap="square">
            <a:spAutoFit/>
          </a:bodyPr>
          <a:lstStyle/>
          <a:p>
            <a:r>
              <a:rPr kumimoji="1" lang="en-US" altLang="ja-JP" b="1" dirty="0">
                <a:solidFill>
                  <a:srgbClr val="FF0000"/>
                </a:solidFill>
              </a:rPr>
              <a:t>(important message)</a:t>
            </a:r>
          </a:p>
        </p:txBody>
      </p:sp>
    </p:spTree>
    <p:extLst>
      <p:ext uri="{BB962C8B-B14F-4D97-AF65-F5344CB8AC3E}">
        <p14:creationId xmlns:p14="http://schemas.microsoft.com/office/powerpoint/2010/main" val="1783983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スライド番号プレースホルダー 3">
            <a:extLst>
              <a:ext uri="{FF2B5EF4-FFF2-40B4-BE49-F238E27FC236}">
                <a16:creationId xmlns:a16="http://schemas.microsoft.com/office/drawing/2014/main" id="{EBC9C7B8-F50D-5CAC-F6F8-FB1022E8905F}"/>
              </a:ext>
            </a:extLst>
          </p:cNvPr>
          <p:cNvSpPr>
            <a:spLocks noGrp="1"/>
          </p:cNvSpPr>
          <p:nvPr>
            <p:ph type="sldNum" sz="quarter" idx="16"/>
          </p:nvPr>
        </p:nvSpPr>
        <p:spPr/>
        <p:txBody>
          <a:bodyPr/>
          <a:lstStyle/>
          <a:p>
            <a:fld id="{B0C199F8-A211-45E5-AEA2-CC5E857C2E77}" type="slidenum">
              <a:rPr kumimoji="1" lang="ja-JP" altLang="en-US" smtClean="0"/>
              <a:t>47</a:t>
            </a:fld>
            <a:endParaRPr kumimoji="1" lang="ja-JP" altLang="en-US"/>
          </a:p>
        </p:txBody>
      </p:sp>
      <p:pic>
        <p:nvPicPr>
          <p:cNvPr id="5" name="図 4">
            <a:extLst>
              <a:ext uri="{FF2B5EF4-FFF2-40B4-BE49-F238E27FC236}">
                <a16:creationId xmlns:a16="http://schemas.microsoft.com/office/drawing/2014/main" id="{A7062669-2D47-6C85-519E-A2C74033C602}"/>
              </a:ext>
            </a:extLst>
          </p:cNvPr>
          <p:cNvPicPr>
            <a:picLocks noChangeAspect="1"/>
          </p:cNvPicPr>
          <p:nvPr/>
        </p:nvPicPr>
        <p:blipFill>
          <a:blip r:embed="rId3"/>
          <a:stretch>
            <a:fillRect/>
          </a:stretch>
        </p:blipFill>
        <p:spPr>
          <a:xfrm>
            <a:off x="617027" y="138217"/>
            <a:ext cx="10957946" cy="6191720"/>
          </a:xfrm>
          <a:prstGeom prst="rect">
            <a:avLst/>
          </a:prstGeom>
        </p:spPr>
      </p:pic>
      <p:sp>
        <p:nvSpPr>
          <p:cNvPr id="7" name="テキスト ボックス 6">
            <a:extLst>
              <a:ext uri="{FF2B5EF4-FFF2-40B4-BE49-F238E27FC236}">
                <a16:creationId xmlns:a16="http://schemas.microsoft.com/office/drawing/2014/main" id="{62757457-E496-897C-778C-30D359C69492}"/>
              </a:ext>
            </a:extLst>
          </p:cNvPr>
          <p:cNvSpPr txBox="1"/>
          <p:nvPr/>
        </p:nvSpPr>
        <p:spPr>
          <a:xfrm>
            <a:off x="314767" y="6349598"/>
            <a:ext cx="11424029" cy="369332"/>
          </a:xfrm>
          <a:prstGeom prst="rect">
            <a:avLst/>
          </a:prstGeom>
          <a:solidFill>
            <a:schemeClr val="bg1"/>
          </a:solidFill>
        </p:spPr>
        <p:txBody>
          <a:bodyPr wrap="square">
            <a:spAutoFit/>
          </a:bodyPr>
          <a:lstStyle/>
          <a:p>
            <a:r>
              <a:rPr lang="en-US" altLang="ja-JP" dirty="0"/>
              <a:t>Shoji Asai “Collaborations for Future” in Joint Workshop of TYL/FJPPN and FKPPN in Hamamatsu Japan (2026.May18-21) </a:t>
            </a:r>
            <a:endParaRPr lang="ja-JP" altLang="en-US" dirty="0"/>
          </a:p>
        </p:txBody>
      </p:sp>
      <p:sp>
        <p:nvSpPr>
          <p:cNvPr id="2" name="テキスト ボックス 1">
            <a:extLst>
              <a:ext uri="{FF2B5EF4-FFF2-40B4-BE49-F238E27FC236}">
                <a16:creationId xmlns:a16="http://schemas.microsoft.com/office/drawing/2014/main" id="{0AB49421-3594-CE7D-FE23-F8C60E6D3B10}"/>
              </a:ext>
            </a:extLst>
          </p:cNvPr>
          <p:cNvSpPr txBox="1"/>
          <p:nvPr/>
        </p:nvSpPr>
        <p:spPr>
          <a:xfrm>
            <a:off x="3869170" y="1786474"/>
            <a:ext cx="925446" cy="276999"/>
          </a:xfrm>
          <a:prstGeom prst="rect">
            <a:avLst/>
          </a:prstGeom>
          <a:noFill/>
        </p:spPr>
        <p:txBody>
          <a:bodyPr wrap="none" rtlCol="0">
            <a:spAutoFit/>
          </a:bodyPr>
          <a:lstStyle/>
          <a:p>
            <a:r>
              <a:rPr kumimoji="1" lang="en-US" altLang="ja-JP" sz="1200" dirty="0"/>
              <a:t>Korea Univ. </a:t>
            </a:r>
            <a:endParaRPr kumimoji="1" lang="ja-JP" altLang="en-US" sz="1200" dirty="0"/>
          </a:p>
        </p:txBody>
      </p:sp>
      <p:sp>
        <p:nvSpPr>
          <p:cNvPr id="3" name="楕円 2">
            <a:extLst>
              <a:ext uri="{FF2B5EF4-FFF2-40B4-BE49-F238E27FC236}">
                <a16:creationId xmlns:a16="http://schemas.microsoft.com/office/drawing/2014/main" id="{702C76DB-8283-3FDA-969B-4570F74D3D21}"/>
              </a:ext>
            </a:extLst>
          </p:cNvPr>
          <p:cNvSpPr/>
          <p:nvPr/>
        </p:nvSpPr>
        <p:spPr>
          <a:xfrm>
            <a:off x="4516293" y="2064326"/>
            <a:ext cx="83127" cy="80235"/>
          </a:xfrm>
          <a:prstGeom prst="ellipse">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19648306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E09BE-6413-9B85-3FEC-EE66FC1C5F16}"/>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5ED7EE8-1C1E-8AF6-4ACE-C94773F831FD}"/>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B785C8-9A38-DB47-B803-499E7784EBDF}" type="slidenum">
              <a:rPr lang="en-CH" smtClean="0"/>
              <a:pPr/>
              <a:t>48</a:t>
            </a:fld>
            <a:endParaRPr lang="en-CH"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5101B837-E540-DB12-B51C-665DBF2355ED}"/>
              </a:ext>
            </a:extLst>
          </p:cNvPr>
          <p:cNvSpPr txBox="1"/>
          <p:nvPr/>
        </p:nvSpPr>
        <p:spPr>
          <a:xfrm>
            <a:off x="479376" y="692696"/>
            <a:ext cx="6192688" cy="6063198"/>
          </a:xfrm>
          <a:prstGeom prst="rect">
            <a:avLst/>
          </a:prstGeom>
          <a:noFill/>
        </p:spPr>
        <p:txBody>
          <a:bodyPr wrap="square" rtlCol="0">
            <a:spAutoFit/>
          </a:bodyPr>
          <a:lstStyle/>
          <a:p>
            <a:pPr defTabSz="822960"/>
            <a:r>
              <a:rPr lang="en-GB" sz="1600" dirty="0">
                <a:latin typeface="Arial" panose="020B0604020202020204" pitchFamily="34" charset="0"/>
                <a:cs typeface="Arial" panose="020B0604020202020204" pitchFamily="34" charset="0"/>
              </a:rPr>
              <a:t>European ITN related studies (dedicated funding from Japan combined with European resources) are distributed over five main activity areas: </a:t>
            </a:r>
          </a:p>
          <a:p>
            <a:pPr defTabSz="822960"/>
            <a:endParaRPr lang="en-GB" sz="1600" dirty="0">
              <a:latin typeface="Arial" panose="020B0604020202020204" pitchFamily="34" charset="0"/>
              <a:cs typeface="Arial" panose="020B0604020202020204" pitchFamily="34" charset="0"/>
            </a:endParaRPr>
          </a:p>
          <a:p>
            <a:pPr defTabSz="822960"/>
            <a:r>
              <a:rPr lang="en-GB" sz="1600" dirty="0">
                <a:latin typeface="Arial" panose="020B0604020202020204" pitchFamily="34" charset="0"/>
                <a:cs typeface="Arial" panose="020B0604020202020204" pitchFamily="34" charset="0"/>
              </a:rPr>
              <a:t>ML related tasks</a:t>
            </a:r>
          </a:p>
          <a:p>
            <a:pPr marL="257176" indent="-257176" defTabSz="822960">
              <a:buFont typeface="Arial" panose="020B0604020202020204" pitchFamily="34" charset="0"/>
              <a:buChar char="•"/>
            </a:pPr>
            <a:r>
              <a:rPr lang="en-GB" sz="1600" dirty="0">
                <a:latin typeface="Arial" panose="020B0604020202020204" pitchFamily="34" charset="0"/>
                <a:cs typeface="Arial" panose="020B0604020202020204" pitchFamily="34" charset="0"/>
              </a:rPr>
              <a:t>SRF and ML elements: Cavities and </a:t>
            </a:r>
            <a:r>
              <a:rPr lang="en-GB" sz="1600" dirty="0" err="1">
                <a:latin typeface="Arial" panose="020B0604020202020204" pitchFamily="34" charset="0"/>
                <a:cs typeface="Arial" panose="020B0604020202020204" pitchFamily="34" charset="0"/>
              </a:rPr>
              <a:t>Cryo</a:t>
            </a:r>
            <a:r>
              <a:rPr lang="en-GB" sz="1600" dirty="0">
                <a:latin typeface="Arial" panose="020B0604020202020204" pitchFamily="34" charset="0"/>
                <a:cs typeface="Arial" panose="020B0604020202020204" pitchFamily="34" charset="0"/>
              </a:rPr>
              <a:t> Module, </a:t>
            </a:r>
          </a:p>
          <a:p>
            <a:pPr defTabSz="822960"/>
            <a:r>
              <a:rPr lang="en-GB" sz="1600" dirty="0">
                <a:latin typeface="Arial" panose="020B0604020202020204" pitchFamily="34" charset="0"/>
                <a:cs typeface="Arial" panose="020B0604020202020204" pitchFamily="34" charset="0"/>
              </a:rPr>
              <a:t>    Crab-cavities, ML quads and cold BPMs</a:t>
            </a:r>
          </a:p>
          <a:p>
            <a:pPr defTabSz="822960"/>
            <a:endParaRPr lang="en-GB" sz="900" dirty="0">
              <a:latin typeface="Arial" panose="020B0604020202020204" pitchFamily="34" charset="0"/>
              <a:cs typeface="Arial" panose="020B0604020202020204" pitchFamily="34" charset="0"/>
            </a:endParaRPr>
          </a:p>
          <a:p>
            <a:pPr defTabSz="822960"/>
            <a:r>
              <a:rPr lang="en-GB" sz="1600" dirty="0">
                <a:latin typeface="Arial" panose="020B0604020202020204" pitchFamily="34" charset="0"/>
                <a:cs typeface="Arial" panose="020B0604020202020204" pitchFamily="34" charset="0"/>
              </a:rPr>
              <a:t>Sources </a:t>
            </a:r>
          </a:p>
          <a:p>
            <a:pPr marL="257176" indent="-257176" defTabSz="822960">
              <a:buFont typeface="Arial" panose="020B0604020202020204" pitchFamily="34" charset="0"/>
              <a:buChar char="•"/>
            </a:pPr>
            <a:r>
              <a:rPr lang="en-GB" sz="1600" dirty="0">
                <a:latin typeface="Arial" panose="020B0604020202020204" pitchFamily="34" charset="0"/>
                <a:cs typeface="Arial" panose="020B0604020202020204" pitchFamily="34" charset="0"/>
              </a:rPr>
              <a:t>Pulsed magnet and wheel/target for undulator scheme </a:t>
            </a:r>
          </a:p>
          <a:p>
            <a:pPr marL="257176" indent="-257176" defTabSz="82296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pPr defTabSz="822960"/>
            <a:r>
              <a:rPr lang="en-GB" sz="1600" dirty="0">
                <a:latin typeface="Arial" panose="020B0604020202020204" pitchFamily="34" charset="0"/>
                <a:cs typeface="Arial" panose="020B0604020202020204" pitchFamily="34" charset="0"/>
              </a:rPr>
              <a:t>Damping Ring including kickers</a:t>
            </a:r>
          </a:p>
          <a:p>
            <a:pPr marL="257176" indent="-257176" defTabSz="822960">
              <a:buFont typeface="Arial" panose="020B0604020202020204" pitchFamily="34" charset="0"/>
              <a:buChar char="•"/>
            </a:pPr>
            <a:r>
              <a:rPr lang="en-GB" sz="1600" dirty="0">
                <a:latin typeface="Arial" panose="020B0604020202020204" pitchFamily="34" charset="0"/>
                <a:cs typeface="Arial" panose="020B0604020202020204" pitchFamily="34" charset="0"/>
              </a:rPr>
              <a:t>Low Emittance Rings </a:t>
            </a:r>
          </a:p>
          <a:p>
            <a:pPr marL="257176" indent="-257176" defTabSz="82296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pPr defTabSz="822960"/>
            <a:r>
              <a:rPr lang="en-GB" sz="1600" dirty="0">
                <a:latin typeface="Arial" panose="020B0604020202020204" pitchFamily="34" charset="0"/>
                <a:cs typeface="Arial" panose="020B0604020202020204" pitchFamily="34" charset="0"/>
              </a:rPr>
              <a:t>ATF activities, final focus and nanobeams </a:t>
            </a:r>
          </a:p>
          <a:p>
            <a:pPr marL="257176" indent="-257176" defTabSz="822960">
              <a:buFont typeface="Arial" panose="020B0604020202020204" pitchFamily="34" charset="0"/>
              <a:buChar char="•"/>
            </a:pPr>
            <a:r>
              <a:rPr lang="en-GB" sz="1600" dirty="0">
                <a:latin typeface="Arial" panose="020B0604020202020204" pitchFamily="34" charset="0"/>
                <a:cs typeface="Arial" panose="020B0604020202020204" pitchFamily="34" charset="0"/>
              </a:rPr>
              <a:t>ATS and MDI</a:t>
            </a:r>
          </a:p>
          <a:p>
            <a:pPr marL="257176" indent="-257176" defTabSz="82296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pPr defTabSz="822960"/>
            <a:r>
              <a:rPr lang="en-GB" sz="1600" dirty="0">
                <a:latin typeface="Arial" panose="020B0604020202020204" pitchFamily="34" charset="0"/>
                <a:cs typeface="Arial" panose="020B0604020202020204" pitchFamily="34" charset="0"/>
              </a:rPr>
              <a:t>Implementation </a:t>
            </a:r>
          </a:p>
          <a:p>
            <a:pPr marL="257176" indent="-257176" defTabSz="822960">
              <a:buFont typeface="Arial" panose="020B0604020202020204" pitchFamily="34" charset="0"/>
              <a:buChar char="•"/>
            </a:pPr>
            <a:r>
              <a:rPr lang="en-GB" sz="1600" dirty="0">
                <a:latin typeface="Arial" panose="020B0604020202020204" pitchFamily="34" charset="0"/>
                <a:cs typeface="Arial" panose="020B0604020202020204" pitchFamily="34" charset="0"/>
              </a:rPr>
              <a:t>CE, Cryogenics </a:t>
            </a:r>
          </a:p>
          <a:p>
            <a:pPr marL="257176" indent="-257176" defTabSz="822960">
              <a:buFont typeface="Arial" panose="020B0604020202020204" pitchFamily="34" charset="0"/>
              <a:buChar char="•"/>
            </a:pPr>
            <a:r>
              <a:rPr lang="en-GB" sz="1600" dirty="0">
                <a:latin typeface="Arial" panose="020B0604020202020204" pitchFamily="34" charset="0"/>
                <a:cs typeface="Arial" panose="020B0604020202020204" pitchFamily="34" charset="0"/>
              </a:rPr>
              <a:t>Sustainability, Life Cycle Assessments</a:t>
            </a:r>
            <a:endParaRPr lang="en-GB" sz="700" dirty="0">
              <a:latin typeface="Arial" panose="020B0604020202020204" pitchFamily="34" charset="0"/>
              <a:cs typeface="Arial" panose="020B0604020202020204" pitchFamily="34" charset="0"/>
            </a:endParaRPr>
          </a:p>
          <a:p>
            <a:pPr marL="257176" indent="-257176" defTabSz="822960">
              <a:buFont typeface="Arial" panose="020B0604020202020204" pitchFamily="34" charset="0"/>
              <a:buChar char="•"/>
            </a:pPr>
            <a:r>
              <a:rPr lang="en-GB" sz="1600" dirty="0">
                <a:latin typeface="Arial" panose="020B0604020202020204" pitchFamily="34" charset="0"/>
                <a:cs typeface="Arial" panose="020B0604020202020204" pitchFamily="34" charset="0"/>
              </a:rPr>
              <a:t>EAJADE (EU funding) for training of young scientists (linear and circular machines)</a:t>
            </a:r>
          </a:p>
          <a:p>
            <a:pPr defTabSz="822960"/>
            <a:endParaRPr lang="en-GB" sz="1600" dirty="0">
              <a:latin typeface="Arial" panose="020B0604020202020204" pitchFamily="34" charset="0"/>
              <a:cs typeface="Arial" panose="020B0604020202020204" pitchFamily="34" charset="0"/>
            </a:endParaRPr>
          </a:p>
          <a:p>
            <a:pPr defTabSz="822960"/>
            <a:r>
              <a:rPr lang="en-GB" sz="1600" dirty="0">
                <a:latin typeface="Arial" panose="020B0604020202020204" pitchFamily="34" charset="0"/>
                <a:cs typeface="Arial" panose="020B0604020202020204" pitchFamily="34" charset="0"/>
              </a:rPr>
              <a:t>Studies in labs distributed across CERN, UK, Germany, France, Italy, Spain </a:t>
            </a:r>
          </a:p>
          <a:p>
            <a:pPr defTabSz="822960"/>
            <a:endParaRPr lang="en-GB" sz="16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F202B0D-E83A-4395-D0FF-ADF0A32AA853}"/>
              </a:ext>
            </a:extLst>
          </p:cNvPr>
          <p:cNvSpPr/>
          <p:nvPr/>
        </p:nvSpPr>
        <p:spPr>
          <a:xfrm>
            <a:off x="-12000" y="-75919"/>
            <a:ext cx="12204000" cy="523220"/>
          </a:xfrm>
          <a:prstGeom prst="rect">
            <a:avLst/>
          </a:prstGeom>
          <a:solidFill>
            <a:srgbClr val="002060"/>
          </a:solidFill>
        </p:spPr>
        <p:txBody>
          <a:bodyPr wrap="square" anchor="ctr">
            <a:spAutoFit/>
          </a:bodyPr>
          <a:lstStyle/>
          <a:p>
            <a:pPr algn="ctr"/>
            <a:r>
              <a:rPr lang="en-US" sz="2800" dirty="0">
                <a:solidFill>
                  <a:schemeClr val="bg1"/>
                </a:solidFill>
                <a:latin typeface="Arial" panose="020B0604020202020204" pitchFamily="34" charset="0"/>
                <a:ea typeface="ＭＳ Ｐゴシック" charset="-128"/>
                <a:cs typeface="Arial" panose="020B0604020202020204" pitchFamily="34" charset="0"/>
              </a:rPr>
              <a:t>On-going technical studies in Europe – the ILC technology network topics </a:t>
            </a:r>
            <a:endParaRPr lang="en-US" sz="2800" dirty="0">
              <a:solidFill>
                <a:schemeClr val="bg1"/>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8716621-D682-FAD4-F38D-3D0DC88F305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585457" y="2181626"/>
            <a:ext cx="1488014" cy="1079676"/>
          </a:xfrm>
          <a:prstGeom prst="rect">
            <a:avLst/>
          </a:prstGeom>
        </p:spPr>
      </p:pic>
      <p:pic>
        <p:nvPicPr>
          <p:cNvPr id="9" name="Picture 8">
            <a:extLst>
              <a:ext uri="{FF2B5EF4-FFF2-40B4-BE49-F238E27FC236}">
                <a16:creationId xmlns:a16="http://schemas.microsoft.com/office/drawing/2014/main" id="{25E35841-A1BC-FE39-DD43-C3A8313305E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47082" y="2181626"/>
            <a:ext cx="1287511" cy="1688384"/>
          </a:xfrm>
          <a:prstGeom prst="rect">
            <a:avLst/>
          </a:prstGeom>
        </p:spPr>
      </p:pic>
      <p:sp>
        <p:nvSpPr>
          <p:cNvPr id="13" name="TextBox 12">
            <a:extLst>
              <a:ext uri="{FF2B5EF4-FFF2-40B4-BE49-F238E27FC236}">
                <a16:creationId xmlns:a16="http://schemas.microsoft.com/office/drawing/2014/main" id="{68C87C0B-36BA-62ED-AF5A-B3CDE1BEF576}"/>
              </a:ext>
            </a:extLst>
          </p:cNvPr>
          <p:cNvSpPr txBox="1"/>
          <p:nvPr/>
        </p:nvSpPr>
        <p:spPr>
          <a:xfrm>
            <a:off x="7191145" y="4365880"/>
            <a:ext cx="2433247" cy="1754326"/>
          </a:xfrm>
          <a:prstGeom prst="rect">
            <a:avLst/>
          </a:prstGeom>
          <a:noFill/>
        </p:spPr>
        <p:txBody>
          <a:bodyPr wrap="square">
            <a:spAutoFit/>
          </a:bodyPr>
          <a:lstStyle/>
          <a:p>
            <a:r>
              <a:rPr lang="en-GB" dirty="0"/>
              <a:t>See more details in the Venice presentation of Peter McIntosh  (</a:t>
            </a:r>
            <a:r>
              <a:rPr lang="en-GB" dirty="0">
                <a:hlinkClick r:id="rId5"/>
              </a:rPr>
              <a:t>LINK</a:t>
            </a:r>
            <a:r>
              <a:rPr lang="en-GB" dirty="0"/>
              <a:t>)</a:t>
            </a:r>
          </a:p>
          <a:p>
            <a:r>
              <a:rPr lang="en-GB" dirty="0"/>
              <a:t>and </a:t>
            </a:r>
          </a:p>
          <a:p>
            <a:r>
              <a:rPr lang="en-GB" dirty="0"/>
              <a:t>Angeles Faus-Golfe on ATF2-3 (</a:t>
            </a:r>
            <a:r>
              <a:rPr lang="en-GB" dirty="0">
                <a:hlinkClick r:id="rId6"/>
              </a:rPr>
              <a:t>LINK</a:t>
            </a:r>
            <a:r>
              <a:rPr lang="en-GB" dirty="0"/>
              <a:t>) </a:t>
            </a:r>
          </a:p>
        </p:txBody>
      </p:sp>
      <p:pic>
        <p:nvPicPr>
          <p:cNvPr id="14" name="Picture 13">
            <a:extLst>
              <a:ext uri="{FF2B5EF4-FFF2-40B4-BE49-F238E27FC236}">
                <a16:creationId xmlns:a16="http://schemas.microsoft.com/office/drawing/2014/main" id="{A42D64E7-8DDA-2FD4-4811-04C22935F727}"/>
              </a:ext>
            </a:extLst>
          </p:cNvPr>
          <p:cNvPicPr>
            <a:picLocks noChangeAspect="1"/>
          </p:cNvPicPr>
          <p:nvPr/>
        </p:nvPicPr>
        <p:blipFill>
          <a:blip r:embed="rId7"/>
          <a:stretch>
            <a:fillRect/>
          </a:stretch>
        </p:blipFill>
        <p:spPr>
          <a:xfrm>
            <a:off x="7191145" y="632220"/>
            <a:ext cx="3124200" cy="1117600"/>
          </a:xfrm>
          <a:prstGeom prst="rect">
            <a:avLst/>
          </a:prstGeom>
        </p:spPr>
      </p:pic>
      <p:pic>
        <p:nvPicPr>
          <p:cNvPr id="15" name="Picture 14">
            <a:extLst>
              <a:ext uri="{FF2B5EF4-FFF2-40B4-BE49-F238E27FC236}">
                <a16:creationId xmlns:a16="http://schemas.microsoft.com/office/drawing/2014/main" id="{B385F6FE-5B16-AAF4-4B90-1385FCDCC7A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0280776" y="632220"/>
            <a:ext cx="1791888" cy="2629082"/>
          </a:xfrm>
          <a:prstGeom prst="rect">
            <a:avLst/>
          </a:prstGeom>
        </p:spPr>
      </p:pic>
      <p:pic>
        <p:nvPicPr>
          <p:cNvPr id="16" name="Picture 15">
            <a:extLst>
              <a:ext uri="{FF2B5EF4-FFF2-40B4-BE49-F238E27FC236}">
                <a16:creationId xmlns:a16="http://schemas.microsoft.com/office/drawing/2014/main" id="{F0263D5F-503C-3607-CE2D-F5110AE6873A}"/>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886354" y="3397533"/>
            <a:ext cx="2186310" cy="2578864"/>
          </a:xfrm>
          <a:prstGeom prst="rect">
            <a:avLst/>
          </a:prstGeom>
        </p:spPr>
      </p:pic>
      <p:sp>
        <p:nvSpPr>
          <p:cNvPr id="3" name="テキスト ボックス 2">
            <a:extLst>
              <a:ext uri="{FF2B5EF4-FFF2-40B4-BE49-F238E27FC236}">
                <a16:creationId xmlns:a16="http://schemas.microsoft.com/office/drawing/2014/main" id="{BD19B571-2EC8-6A38-1750-F7C608686D41}"/>
              </a:ext>
            </a:extLst>
          </p:cNvPr>
          <p:cNvSpPr txBox="1"/>
          <p:nvPr/>
        </p:nvSpPr>
        <p:spPr>
          <a:xfrm>
            <a:off x="7023613" y="6500159"/>
            <a:ext cx="3291732" cy="369332"/>
          </a:xfrm>
          <a:prstGeom prst="rect">
            <a:avLst/>
          </a:prstGeom>
          <a:noFill/>
        </p:spPr>
        <p:txBody>
          <a:bodyPr wrap="square">
            <a:spAutoFit/>
          </a:bodyPr>
          <a:lstStyle/>
          <a:p>
            <a:r>
              <a:rPr lang="en-US" altLang="ja-JP" dirty="0"/>
              <a:t>Steinar </a:t>
            </a:r>
            <a:r>
              <a:rPr lang="en-US" altLang="ja-JP" dirty="0" err="1"/>
              <a:t>Stapnes</a:t>
            </a:r>
            <a:r>
              <a:rPr lang="en-US" altLang="ja-JP" dirty="0"/>
              <a:t> &amp; Hiroshi Sakai </a:t>
            </a:r>
            <a:endParaRPr lang="ja-JP" altLang="en-US" dirty="0"/>
          </a:p>
        </p:txBody>
      </p:sp>
    </p:spTree>
    <p:extLst>
      <p:ext uri="{BB962C8B-B14F-4D97-AF65-F5344CB8AC3E}">
        <p14:creationId xmlns:p14="http://schemas.microsoft.com/office/powerpoint/2010/main" val="1523442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コンテンツ プレースホルダー 5">
            <a:extLst>
              <a:ext uri="{FF2B5EF4-FFF2-40B4-BE49-F238E27FC236}">
                <a16:creationId xmlns:a16="http://schemas.microsoft.com/office/drawing/2014/main" id="{62315172-B27A-1DFB-D316-C4C725E3B7D6}"/>
              </a:ext>
            </a:extLst>
          </p:cNvPr>
          <p:cNvPicPr>
            <a:picLocks noGrp="1" noChangeAspect="1"/>
          </p:cNvPicPr>
          <p:nvPr>
            <p:ph sz="quarter" idx="13"/>
          </p:nvPr>
        </p:nvPicPr>
        <p:blipFill>
          <a:blip r:embed="rId2"/>
          <a:stretch>
            <a:fillRect/>
          </a:stretch>
        </p:blipFill>
        <p:spPr>
          <a:xfrm>
            <a:off x="743749" y="669855"/>
            <a:ext cx="10692787" cy="5518289"/>
          </a:xfrm>
          <a:prstGeom prst="rect">
            <a:avLst/>
          </a:prstGeom>
        </p:spPr>
      </p:pic>
      <p:sp>
        <p:nvSpPr>
          <p:cNvPr id="4" name="スライド番号プレースホルダー 3">
            <a:extLst>
              <a:ext uri="{FF2B5EF4-FFF2-40B4-BE49-F238E27FC236}">
                <a16:creationId xmlns:a16="http://schemas.microsoft.com/office/drawing/2014/main" id="{AEB69DD5-B9E3-8629-ED44-4047571D9AE0}"/>
              </a:ext>
            </a:extLst>
          </p:cNvPr>
          <p:cNvSpPr>
            <a:spLocks noGrp="1"/>
          </p:cNvSpPr>
          <p:nvPr>
            <p:ph type="sldNum" sz="quarter" idx="16"/>
          </p:nvPr>
        </p:nvSpPr>
        <p:spPr/>
        <p:txBody>
          <a:bodyPr/>
          <a:lstStyle/>
          <a:p>
            <a:fld id="{B0C199F8-A211-45E5-AEA2-CC5E857C2E77}" type="slidenum">
              <a:rPr kumimoji="1" lang="ja-JP" altLang="en-US" smtClean="0"/>
              <a:t>49</a:t>
            </a:fld>
            <a:endParaRPr kumimoji="1" lang="ja-JP" altLang="en-US"/>
          </a:p>
        </p:txBody>
      </p:sp>
      <p:cxnSp>
        <p:nvCxnSpPr>
          <p:cNvPr id="8" name="直線矢印コネクタ 7">
            <a:extLst>
              <a:ext uri="{FF2B5EF4-FFF2-40B4-BE49-F238E27FC236}">
                <a16:creationId xmlns:a16="http://schemas.microsoft.com/office/drawing/2014/main" id="{577A9A83-EB3F-8C21-C185-E14010409A33}"/>
              </a:ext>
            </a:extLst>
          </p:cNvPr>
          <p:cNvCxnSpPr>
            <a:cxnSpLocks/>
          </p:cNvCxnSpPr>
          <p:nvPr/>
        </p:nvCxnSpPr>
        <p:spPr>
          <a:xfrm flipV="1">
            <a:off x="5006099" y="2715159"/>
            <a:ext cx="515927" cy="207212"/>
          </a:xfrm>
          <a:prstGeom prst="straightConnector1">
            <a:avLst/>
          </a:prstGeom>
          <a:ln>
            <a:solidFill>
              <a:schemeClr val="tx1"/>
            </a:solidFill>
            <a:headEnd type="none"/>
            <a:tailEnd type="triangle"/>
          </a:ln>
        </p:spPr>
        <p:style>
          <a:lnRef idx="3">
            <a:schemeClr val="accent2"/>
          </a:lnRef>
          <a:fillRef idx="0">
            <a:schemeClr val="accent2"/>
          </a:fillRef>
          <a:effectRef idx="2">
            <a:schemeClr val="accent2"/>
          </a:effectRef>
          <a:fontRef idx="minor">
            <a:schemeClr val="tx1"/>
          </a:fontRef>
        </p:style>
      </p:cxnSp>
      <p:sp>
        <p:nvSpPr>
          <p:cNvPr id="9" name="テキスト ボックス 8">
            <a:extLst>
              <a:ext uri="{FF2B5EF4-FFF2-40B4-BE49-F238E27FC236}">
                <a16:creationId xmlns:a16="http://schemas.microsoft.com/office/drawing/2014/main" id="{CE3B8E8F-888D-0474-2E18-2CBF58CD4E6E}"/>
              </a:ext>
            </a:extLst>
          </p:cNvPr>
          <p:cNvSpPr txBox="1"/>
          <p:nvPr/>
        </p:nvSpPr>
        <p:spPr>
          <a:xfrm>
            <a:off x="3730057" y="2345827"/>
            <a:ext cx="4013278" cy="369332"/>
          </a:xfrm>
          <a:prstGeom prst="rect">
            <a:avLst/>
          </a:prstGeom>
          <a:noFill/>
        </p:spPr>
        <p:txBody>
          <a:bodyPr wrap="none" rtlCol="0">
            <a:spAutoFit/>
          </a:bodyPr>
          <a:lstStyle/>
          <a:p>
            <a:r>
              <a:rPr kumimoji="1" lang="en-US" altLang="ja-JP" dirty="0"/>
              <a:t>(already explain about our collaboration)</a:t>
            </a:r>
            <a:endParaRPr kumimoji="1" lang="ja-JP" altLang="en-US" dirty="0"/>
          </a:p>
        </p:txBody>
      </p:sp>
      <p:sp>
        <p:nvSpPr>
          <p:cNvPr id="10" name="テキスト ボックス 9">
            <a:extLst>
              <a:ext uri="{FF2B5EF4-FFF2-40B4-BE49-F238E27FC236}">
                <a16:creationId xmlns:a16="http://schemas.microsoft.com/office/drawing/2014/main" id="{E6AFE138-51B8-56D5-7CE8-B6ECD836EBBF}"/>
              </a:ext>
            </a:extLst>
          </p:cNvPr>
          <p:cNvSpPr txBox="1"/>
          <p:nvPr/>
        </p:nvSpPr>
        <p:spPr>
          <a:xfrm>
            <a:off x="314767" y="6208263"/>
            <a:ext cx="11424029" cy="369332"/>
          </a:xfrm>
          <a:prstGeom prst="rect">
            <a:avLst/>
          </a:prstGeom>
          <a:solidFill>
            <a:schemeClr val="bg1"/>
          </a:solidFill>
        </p:spPr>
        <p:txBody>
          <a:bodyPr wrap="square">
            <a:spAutoFit/>
          </a:bodyPr>
          <a:lstStyle/>
          <a:p>
            <a:r>
              <a:rPr lang="en-US" altLang="ja-JP" dirty="0"/>
              <a:t>Shoji Asai “Collaborations for Future” in Joint Workshop of TYL/FJPPN and FKPPN in Hamamatsu Japan (2026.May18-21) </a:t>
            </a:r>
            <a:endParaRPr lang="ja-JP" altLang="en-US" dirty="0"/>
          </a:p>
        </p:txBody>
      </p:sp>
      <p:sp>
        <p:nvSpPr>
          <p:cNvPr id="2" name="テキスト ボックス 1">
            <a:extLst>
              <a:ext uri="{FF2B5EF4-FFF2-40B4-BE49-F238E27FC236}">
                <a16:creationId xmlns:a16="http://schemas.microsoft.com/office/drawing/2014/main" id="{1EC96A36-E654-F328-911A-2BE869EE53E3}"/>
              </a:ext>
            </a:extLst>
          </p:cNvPr>
          <p:cNvSpPr txBox="1"/>
          <p:nvPr/>
        </p:nvSpPr>
        <p:spPr>
          <a:xfrm>
            <a:off x="3925429" y="5226538"/>
            <a:ext cx="3271793" cy="369332"/>
          </a:xfrm>
          <a:prstGeom prst="rect">
            <a:avLst/>
          </a:prstGeom>
          <a:noFill/>
        </p:spPr>
        <p:txBody>
          <a:bodyPr wrap="none" rtlCol="0">
            <a:spAutoFit/>
          </a:bodyPr>
          <a:lstStyle/>
          <a:p>
            <a:r>
              <a:rPr kumimoji="1" lang="en-US" altLang="ja-JP" dirty="0"/>
              <a:t>(explained with high-Q activities)</a:t>
            </a:r>
            <a:endParaRPr kumimoji="1" lang="ja-JP" altLang="en-US" dirty="0"/>
          </a:p>
        </p:txBody>
      </p:sp>
      <p:sp>
        <p:nvSpPr>
          <p:cNvPr id="7" name="テキスト ボックス 6">
            <a:extLst>
              <a:ext uri="{FF2B5EF4-FFF2-40B4-BE49-F238E27FC236}">
                <a16:creationId xmlns:a16="http://schemas.microsoft.com/office/drawing/2014/main" id="{298DC16D-7AE0-92CE-F2DD-06D81A7BDF31}"/>
              </a:ext>
            </a:extLst>
          </p:cNvPr>
          <p:cNvSpPr txBox="1"/>
          <p:nvPr/>
        </p:nvSpPr>
        <p:spPr>
          <a:xfrm>
            <a:off x="8870868" y="3336666"/>
            <a:ext cx="2683823" cy="276281"/>
          </a:xfrm>
          <a:prstGeom prst="rect">
            <a:avLst/>
          </a:prstGeom>
          <a:noFill/>
        </p:spPr>
        <p:txBody>
          <a:bodyPr wrap="square">
            <a:spAutoFit/>
          </a:bodyPr>
          <a:lstStyle/>
          <a:p>
            <a:r>
              <a:rPr lang="en-US" altLang="ja-JP" sz="1200" dirty="0"/>
              <a:t>A. Faus Golfe (</a:t>
            </a:r>
            <a:r>
              <a:rPr lang="en-US" altLang="ja-JP" sz="1200" dirty="0" err="1"/>
              <a:t>IJCLab</a:t>
            </a:r>
            <a:r>
              <a:rPr lang="en-US" altLang="ja-JP" sz="1200" dirty="0"/>
              <a:t>) / KEK – T. </a:t>
            </a:r>
            <a:r>
              <a:rPr lang="en-US" altLang="ja-JP" sz="1200" dirty="0" err="1"/>
              <a:t>Okugi</a:t>
            </a:r>
            <a:endParaRPr lang="ja-JP" altLang="en-US" sz="1200" dirty="0"/>
          </a:p>
        </p:txBody>
      </p:sp>
      <p:sp>
        <p:nvSpPr>
          <p:cNvPr id="12" name="テキスト ボックス 11">
            <a:extLst>
              <a:ext uri="{FF2B5EF4-FFF2-40B4-BE49-F238E27FC236}">
                <a16:creationId xmlns:a16="http://schemas.microsoft.com/office/drawing/2014/main" id="{3EDEB066-F242-F43D-0CF8-457A115BB256}"/>
              </a:ext>
            </a:extLst>
          </p:cNvPr>
          <p:cNvSpPr txBox="1"/>
          <p:nvPr/>
        </p:nvSpPr>
        <p:spPr>
          <a:xfrm>
            <a:off x="8654767" y="3658393"/>
            <a:ext cx="2556163" cy="461665"/>
          </a:xfrm>
          <a:prstGeom prst="rect">
            <a:avLst/>
          </a:prstGeom>
          <a:noFill/>
        </p:spPr>
        <p:txBody>
          <a:bodyPr wrap="square">
            <a:spAutoFit/>
          </a:bodyPr>
          <a:lstStyle/>
          <a:p>
            <a:r>
              <a:rPr lang="en-US" altLang="ja-JP" sz="1200" dirty="0"/>
              <a:t>A. Martens (</a:t>
            </a:r>
            <a:r>
              <a:rPr lang="en-US" altLang="ja-JP" sz="1200" dirty="0" err="1"/>
              <a:t>IJCLab</a:t>
            </a:r>
            <a:r>
              <a:rPr lang="en-US" altLang="ja-JP" sz="1200" dirty="0"/>
              <a:t>), D. Charlet(</a:t>
            </a:r>
            <a:r>
              <a:rPr lang="en-US" altLang="ja-JP" sz="1200" dirty="0" err="1"/>
              <a:t>IJCLab</a:t>
            </a:r>
            <a:r>
              <a:rPr lang="en-US" altLang="ja-JP" sz="1200" dirty="0"/>
              <a:t>) / KEK – A. </a:t>
            </a:r>
            <a:r>
              <a:rPr lang="en-US" altLang="ja-JP" sz="1200" dirty="0" err="1"/>
              <a:t>Aryshev</a:t>
            </a:r>
            <a:endParaRPr lang="ja-JP" altLang="en-US" sz="1200" dirty="0"/>
          </a:p>
        </p:txBody>
      </p:sp>
      <p:sp>
        <p:nvSpPr>
          <p:cNvPr id="14" name="テキスト ボックス 13">
            <a:extLst>
              <a:ext uri="{FF2B5EF4-FFF2-40B4-BE49-F238E27FC236}">
                <a16:creationId xmlns:a16="http://schemas.microsoft.com/office/drawing/2014/main" id="{7D59B3B6-D768-CE1B-C092-2C08306990A7}"/>
              </a:ext>
            </a:extLst>
          </p:cNvPr>
          <p:cNvSpPr txBox="1"/>
          <p:nvPr/>
        </p:nvSpPr>
        <p:spPr>
          <a:xfrm>
            <a:off x="8344717" y="4127622"/>
            <a:ext cx="3736123" cy="276999"/>
          </a:xfrm>
          <a:prstGeom prst="rect">
            <a:avLst/>
          </a:prstGeom>
          <a:noFill/>
        </p:spPr>
        <p:txBody>
          <a:bodyPr wrap="square">
            <a:spAutoFit/>
          </a:bodyPr>
          <a:lstStyle/>
          <a:p>
            <a:r>
              <a:rPr lang="en-US" altLang="ja-JP" sz="1200"/>
              <a:t>I. Chaikovska (IJCLab)  / KEK - Y. Enomoto</a:t>
            </a:r>
            <a:endParaRPr lang="ja-JP" altLang="en-US" sz="1200" dirty="0"/>
          </a:p>
        </p:txBody>
      </p:sp>
      <p:sp>
        <p:nvSpPr>
          <p:cNvPr id="16" name="テキスト ボックス 15">
            <a:extLst>
              <a:ext uri="{FF2B5EF4-FFF2-40B4-BE49-F238E27FC236}">
                <a16:creationId xmlns:a16="http://schemas.microsoft.com/office/drawing/2014/main" id="{A170D38D-D023-73B7-1FBA-4EE376EA5162}"/>
              </a:ext>
            </a:extLst>
          </p:cNvPr>
          <p:cNvSpPr txBox="1"/>
          <p:nvPr/>
        </p:nvSpPr>
        <p:spPr>
          <a:xfrm>
            <a:off x="7421842" y="4532171"/>
            <a:ext cx="3658460" cy="281372"/>
          </a:xfrm>
          <a:prstGeom prst="rect">
            <a:avLst/>
          </a:prstGeom>
          <a:noFill/>
        </p:spPr>
        <p:txBody>
          <a:bodyPr wrap="square">
            <a:spAutoFit/>
          </a:bodyPr>
          <a:lstStyle/>
          <a:p>
            <a:r>
              <a:rPr lang="en-US" altLang="ja-JP" sz="1200" dirty="0"/>
              <a:t>A. Faus Golfe (</a:t>
            </a:r>
            <a:r>
              <a:rPr lang="en-US" altLang="ja-JP" sz="1200" dirty="0" err="1"/>
              <a:t>IJCLab</a:t>
            </a:r>
            <a:r>
              <a:rPr lang="en-US" altLang="ja-JP" sz="1200" dirty="0"/>
              <a:t>) / KEK – N. </a:t>
            </a:r>
            <a:r>
              <a:rPr lang="en-US" altLang="ja-JP" sz="1200" dirty="0" err="1"/>
              <a:t>Terunuma</a:t>
            </a:r>
            <a:r>
              <a:rPr lang="en-US" altLang="ja-JP" sz="1200" dirty="0"/>
              <a:t>, A. </a:t>
            </a:r>
            <a:r>
              <a:rPr lang="en-US" altLang="ja-JP" sz="1200" dirty="0" err="1"/>
              <a:t>Aryshev</a:t>
            </a:r>
            <a:endParaRPr lang="ja-JP" altLang="en-US" sz="1200" dirty="0"/>
          </a:p>
        </p:txBody>
      </p:sp>
      <p:cxnSp>
        <p:nvCxnSpPr>
          <p:cNvPr id="18" name="直線矢印コネクタ 17">
            <a:extLst>
              <a:ext uri="{FF2B5EF4-FFF2-40B4-BE49-F238E27FC236}">
                <a16:creationId xmlns:a16="http://schemas.microsoft.com/office/drawing/2014/main" id="{BFFBE066-1FE0-8A4C-1776-A0073594F3D6}"/>
              </a:ext>
            </a:extLst>
          </p:cNvPr>
          <p:cNvCxnSpPr>
            <a:cxnSpLocks/>
          </p:cNvCxnSpPr>
          <p:nvPr/>
        </p:nvCxnSpPr>
        <p:spPr>
          <a:xfrm>
            <a:off x="2930103" y="5136330"/>
            <a:ext cx="988754" cy="314591"/>
          </a:xfrm>
          <a:prstGeom prst="straightConnector1">
            <a:avLst/>
          </a:prstGeom>
          <a:ln>
            <a:solidFill>
              <a:schemeClr val="tx1"/>
            </a:solidFill>
            <a:headEnd type="none"/>
            <a:tailEnd type="triangle"/>
          </a:ln>
        </p:spPr>
        <p:style>
          <a:lnRef idx="3">
            <a:schemeClr val="accent2"/>
          </a:lnRef>
          <a:fillRef idx="0">
            <a:schemeClr val="accent2"/>
          </a:fillRef>
          <a:effectRef idx="2">
            <a:schemeClr val="accent2"/>
          </a:effectRef>
          <a:fontRef idx="minor">
            <a:schemeClr val="tx1"/>
          </a:fontRef>
        </p:style>
      </p:cxnSp>
      <p:sp>
        <p:nvSpPr>
          <p:cNvPr id="23" name="テキスト ボックス 22">
            <a:extLst>
              <a:ext uri="{FF2B5EF4-FFF2-40B4-BE49-F238E27FC236}">
                <a16:creationId xmlns:a16="http://schemas.microsoft.com/office/drawing/2014/main" id="{3E41AECF-D21D-1380-E903-B05460855B22}"/>
              </a:ext>
            </a:extLst>
          </p:cNvPr>
          <p:cNvSpPr txBox="1"/>
          <p:nvPr/>
        </p:nvSpPr>
        <p:spPr>
          <a:xfrm>
            <a:off x="7197222" y="5278089"/>
            <a:ext cx="4883618" cy="276999"/>
          </a:xfrm>
          <a:prstGeom prst="rect">
            <a:avLst/>
          </a:prstGeom>
          <a:noFill/>
        </p:spPr>
        <p:txBody>
          <a:bodyPr wrap="square">
            <a:spAutoFit/>
          </a:bodyPr>
          <a:lstStyle/>
          <a:p>
            <a:r>
              <a:rPr lang="en-US" altLang="ja-JP" sz="1200" dirty="0">
                <a:effectLst/>
                <a:latin typeface="+mj-lt"/>
                <a:ea typeface="Times New Roman" panose="02020603050405020304" pitchFamily="18" charset="0"/>
                <a:cs typeface="Cambria" panose="02040503050406030204" pitchFamily="18" charset="0"/>
              </a:rPr>
              <a:t>A. Miyazaki (</a:t>
            </a:r>
            <a:r>
              <a:rPr lang="en-US" altLang="ja-JP" sz="1200" dirty="0" err="1">
                <a:effectLst/>
                <a:latin typeface="+mj-lt"/>
                <a:ea typeface="Times New Roman" panose="02020603050405020304" pitchFamily="18" charset="0"/>
                <a:cs typeface="Cambria" panose="02040503050406030204" pitchFamily="18" charset="0"/>
              </a:rPr>
              <a:t>IJCLab</a:t>
            </a:r>
            <a:r>
              <a:rPr lang="en-US" altLang="ja-JP" sz="1200" dirty="0">
                <a:effectLst/>
                <a:latin typeface="+mj-lt"/>
                <a:ea typeface="Times New Roman" panose="02020603050405020304" pitchFamily="18" charset="0"/>
                <a:cs typeface="Cambria" panose="02040503050406030204" pitchFamily="18" charset="0"/>
              </a:rPr>
              <a:t>), D. </a:t>
            </a:r>
            <a:r>
              <a:rPr lang="en-US" altLang="ja-JP" sz="1200" dirty="0" err="1">
                <a:effectLst/>
                <a:latin typeface="+mj-lt"/>
                <a:ea typeface="Times New Roman" panose="02020603050405020304" pitchFamily="18" charset="0"/>
                <a:cs typeface="Cambria" panose="02040503050406030204" pitchFamily="18" charset="0"/>
              </a:rPr>
              <a:t>Longuevergne</a:t>
            </a:r>
            <a:r>
              <a:rPr lang="en-US" altLang="ja-JP" sz="1200" dirty="0">
                <a:effectLst/>
                <a:latin typeface="+mj-lt"/>
                <a:ea typeface="Times New Roman" panose="02020603050405020304" pitchFamily="18" charset="0"/>
                <a:cs typeface="Cambria" panose="02040503050406030204" pitchFamily="18" charset="0"/>
              </a:rPr>
              <a:t> (</a:t>
            </a:r>
            <a:r>
              <a:rPr lang="en-US" altLang="ja-JP" sz="1200" dirty="0" err="1">
                <a:effectLst/>
                <a:latin typeface="+mj-lt"/>
                <a:ea typeface="Times New Roman" panose="02020603050405020304" pitchFamily="18" charset="0"/>
                <a:cs typeface="Cambria" panose="02040503050406030204" pitchFamily="18" charset="0"/>
              </a:rPr>
              <a:t>IJCLab</a:t>
            </a:r>
            <a:r>
              <a:rPr lang="en-US" altLang="ja-JP" sz="1200" dirty="0">
                <a:effectLst/>
                <a:latin typeface="+mj-lt"/>
                <a:ea typeface="Times New Roman" panose="02020603050405020304" pitchFamily="18" charset="0"/>
                <a:cs typeface="Cambria" panose="02040503050406030204" pitchFamily="18" charset="0"/>
              </a:rPr>
              <a:t>) /  KEK -  K. Umemori</a:t>
            </a:r>
            <a:endParaRPr lang="ja-JP" altLang="en-US" sz="1200" dirty="0">
              <a:latin typeface="+mj-lt"/>
            </a:endParaRPr>
          </a:p>
        </p:txBody>
      </p:sp>
      <p:sp>
        <p:nvSpPr>
          <p:cNvPr id="25" name="テキスト ボックス 24">
            <a:extLst>
              <a:ext uri="{FF2B5EF4-FFF2-40B4-BE49-F238E27FC236}">
                <a16:creationId xmlns:a16="http://schemas.microsoft.com/office/drawing/2014/main" id="{631213A2-9B73-1ED1-88A1-0EC4B1E37256}"/>
              </a:ext>
            </a:extLst>
          </p:cNvPr>
          <p:cNvSpPr txBox="1"/>
          <p:nvPr/>
        </p:nvSpPr>
        <p:spPr>
          <a:xfrm>
            <a:off x="6328272" y="2952835"/>
            <a:ext cx="4882658" cy="276999"/>
          </a:xfrm>
          <a:prstGeom prst="rect">
            <a:avLst/>
          </a:prstGeom>
          <a:noFill/>
        </p:spPr>
        <p:txBody>
          <a:bodyPr wrap="square">
            <a:spAutoFit/>
          </a:bodyPr>
          <a:lstStyle/>
          <a:p>
            <a:r>
              <a:rPr lang="en-US" altLang="ja-JP" sz="1200" dirty="0"/>
              <a:t>W. </a:t>
            </a:r>
            <a:r>
              <a:rPr lang="en-US" altLang="ja-JP" sz="1200" dirty="0" err="1"/>
              <a:t>Kaabi</a:t>
            </a:r>
            <a:r>
              <a:rPr lang="en-US" altLang="ja-JP" sz="1200" dirty="0"/>
              <a:t> (</a:t>
            </a:r>
            <a:r>
              <a:rPr lang="en-US" altLang="ja-JP" sz="1200" dirty="0" err="1"/>
              <a:t>IJCLab</a:t>
            </a:r>
            <a:r>
              <a:rPr lang="en-US" altLang="ja-JP" sz="1200" dirty="0"/>
              <a:t>), M. </a:t>
            </a:r>
            <a:r>
              <a:rPr lang="en-US" altLang="ja-JP" sz="1200" dirty="0" err="1"/>
              <a:t>Baylac</a:t>
            </a:r>
            <a:r>
              <a:rPr lang="en-US" altLang="ja-JP" sz="1200" dirty="0"/>
              <a:t> (LPSC)  / KEK-  M. Yamamoto, K. Umemori</a:t>
            </a:r>
            <a:endParaRPr lang="ja-JP" altLang="en-US" sz="1200" dirty="0"/>
          </a:p>
        </p:txBody>
      </p:sp>
    </p:spTree>
    <p:extLst>
      <p:ext uri="{BB962C8B-B14F-4D97-AF65-F5344CB8AC3E}">
        <p14:creationId xmlns:p14="http://schemas.microsoft.com/office/powerpoint/2010/main" val="33837355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F97B4-FE5F-1014-30AF-54F51E19D39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7532C2AE-6762-749E-D169-A8E6BD8C001C}"/>
              </a:ext>
            </a:extLst>
          </p:cNvPr>
          <p:cNvSpPr>
            <a:spLocks noGrp="1"/>
          </p:cNvSpPr>
          <p:nvPr>
            <p:ph type="title"/>
          </p:nvPr>
        </p:nvSpPr>
        <p:spPr>
          <a:xfrm>
            <a:off x="621297" y="27856"/>
            <a:ext cx="10972800" cy="634082"/>
          </a:xfrm>
        </p:spPr>
        <p:txBody>
          <a:bodyPr>
            <a:normAutofit fontScale="90000"/>
          </a:bodyPr>
          <a:lstStyle/>
          <a:p>
            <a:r>
              <a:rPr kumimoji="1" lang="en-US" altLang="ja-JP" dirty="0">
                <a:solidFill>
                  <a:schemeClr val="tx1"/>
                </a:solidFill>
                <a:latin typeface="Arial" panose="020B0604020202020204" pitchFamily="34" charset="0"/>
                <a:cs typeface="Arial" panose="020B0604020202020204" pitchFamily="34" charset="0"/>
              </a:rPr>
              <a:t>C)</a:t>
            </a:r>
            <a:endParaRPr kumimoji="1" lang="ja-JP" altLang="en-US" dirty="0">
              <a:solidFill>
                <a:schemeClr val="tx1"/>
              </a:solidFill>
              <a:latin typeface="Arial" panose="020B0604020202020204" pitchFamily="34" charset="0"/>
              <a:cs typeface="Arial" panose="020B0604020202020204" pitchFamily="34" charset="0"/>
            </a:endParaRPr>
          </a:p>
        </p:txBody>
      </p:sp>
      <p:sp>
        <p:nvSpPr>
          <p:cNvPr id="4" name="スライド番号プレースホルダー 3">
            <a:extLst>
              <a:ext uri="{FF2B5EF4-FFF2-40B4-BE49-F238E27FC236}">
                <a16:creationId xmlns:a16="http://schemas.microsoft.com/office/drawing/2014/main" id="{18033D77-A243-E483-7716-476CDF4AC61F}"/>
              </a:ext>
            </a:extLst>
          </p:cNvPr>
          <p:cNvSpPr>
            <a:spLocks noGrp="1"/>
          </p:cNvSpPr>
          <p:nvPr>
            <p:ph type="sldNum" sz="quarter" idx="4"/>
          </p:nvPr>
        </p:nvSpPr>
        <p:spPr/>
        <p:txBody>
          <a:bodyPr/>
          <a:lstStyle/>
          <a:p>
            <a:pPr algn="r"/>
            <a:fld id="{48F63A3B-78C7-47BE-AE5E-E10140E04643}" type="slidenum">
              <a:rPr lang="en-US" smtClean="0"/>
              <a:pPr algn="r"/>
              <a:t>50</a:t>
            </a:fld>
            <a:endParaRPr lang="en-US" dirty="0"/>
          </a:p>
        </p:txBody>
      </p:sp>
      <p:sp>
        <p:nvSpPr>
          <p:cNvPr id="5" name="テキスト ボックス 4">
            <a:extLst>
              <a:ext uri="{FF2B5EF4-FFF2-40B4-BE49-F238E27FC236}">
                <a16:creationId xmlns:a16="http://schemas.microsoft.com/office/drawing/2014/main" id="{2A8FE002-9CFB-C4D2-6B97-B2563C35AD1B}"/>
              </a:ext>
            </a:extLst>
          </p:cNvPr>
          <p:cNvSpPr txBox="1"/>
          <p:nvPr/>
        </p:nvSpPr>
        <p:spPr>
          <a:xfrm>
            <a:off x="386347" y="2477246"/>
            <a:ext cx="11442700" cy="2062103"/>
          </a:xfrm>
          <a:prstGeom prst="rect">
            <a:avLst/>
          </a:prstGeom>
          <a:noFill/>
          <a:ln>
            <a:noFill/>
          </a:ln>
        </p:spPr>
        <p:txBody>
          <a:bodyPr wrap="square" rtlCol="0">
            <a:spAutoFit/>
          </a:bodyPr>
          <a:lstStyle/>
          <a:p>
            <a:r>
              <a:rPr lang="en-US" altLang="ja-JP" sz="3200" dirty="0">
                <a:latin typeface="メイリオ" panose="020B0604030504040204" pitchFamily="50" charset="-128"/>
                <a:ea typeface="メイリオ" panose="020B0604030504040204" pitchFamily="50" charset="-128"/>
              </a:rPr>
              <a:t>Contents : </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solidFill>
                  <a:schemeClr val="bg1">
                    <a:lumMod val="65000"/>
                  </a:schemeClr>
                </a:solidFill>
                <a:latin typeface="メイリオ" panose="020B0604030504040204" pitchFamily="50" charset="-128"/>
                <a:ea typeface="メイリオ" panose="020B0604030504040204" pitchFamily="50" charset="-128"/>
              </a:rPr>
              <a:t>Introduction KEK &amp; </a:t>
            </a:r>
            <a:r>
              <a:rPr lang="en-US" altLang="ja-JP" sz="3200" dirty="0" err="1">
                <a:solidFill>
                  <a:schemeClr val="bg1">
                    <a:lumMod val="65000"/>
                  </a:schemeClr>
                </a:solidFill>
                <a:latin typeface="メイリオ" panose="020B0604030504040204" pitchFamily="50" charset="-128"/>
                <a:ea typeface="メイリオ" panose="020B0604030504040204" pitchFamily="50" charset="-128"/>
              </a:rPr>
              <a:t>iCASA</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solidFill>
                  <a:schemeClr val="bg1">
                    <a:lumMod val="65000"/>
                  </a:schemeClr>
                </a:solidFill>
                <a:latin typeface="メイリオ" panose="020B0604030504040204" pitchFamily="50" charset="-128"/>
                <a:ea typeface="メイリオ" panose="020B0604030504040204" pitchFamily="50" charset="-128"/>
              </a:rPr>
              <a:t>The latest SRF activities in </a:t>
            </a:r>
            <a:r>
              <a:rPr lang="en-US" altLang="ja-JP" sz="3200" dirty="0" err="1">
                <a:solidFill>
                  <a:schemeClr val="bg1">
                    <a:lumMod val="65000"/>
                  </a:schemeClr>
                </a:solidFill>
                <a:latin typeface="メイリオ" panose="020B0604030504040204" pitchFamily="50" charset="-128"/>
                <a:ea typeface="メイリオ" panose="020B0604030504040204" pitchFamily="50" charset="-128"/>
              </a:rPr>
              <a:t>iCASA</a:t>
            </a:r>
            <a:r>
              <a:rPr lang="en-US" altLang="ja-JP" sz="3200" dirty="0">
                <a:solidFill>
                  <a:schemeClr val="bg1">
                    <a:lumMod val="65000"/>
                  </a:schemeClr>
                </a:solidFill>
                <a:latin typeface="メイリオ" panose="020B0604030504040204" pitchFamily="50" charset="-128"/>
                <a:ea typeface="メイリオ" panose="020B0604030504040204" pitchFamily="50" charset="-128"/>
              </a:rPr>
              <a:t> at KEK</a:t>
            </a:r>
            <a:endParaRPr lang="ja-JP" altLang="en-US" sz="3200" dirty="0">
              <a:solidFill>
                <a:schemeClr val="bg1">
                  <a:lumMod val="65000"/>
                </a:schemeClr>
              </a:solidFill>
              <a:latin typeface="メイリオ" panose="020B0604030504040204" pitchFamily="50" charset="-128"/>
              <a:ea typeface="メイリオ" panose="020B0604030504040204" pitchFamily="50" charset="-128"/>
            </a:endParaRPr>
          </a:p>
          <a:p>
            <a:pPr marL="342900" indent="-342900">
              <a:buFont typeface="+mj-lt"/>
              <a:buAutoNum type="alphaUcParenR"/>
            </a:pPr>
            <a:r>
              <a:rPr lang="en-US" altLang="ja-JP" sz="3200" dirty="0">
                <a:latin typeface="メイリオ" panose="020B0604030504040204" pitchFamily="50" charset="-128"/>
                <a:ea typeface="メイリオ" panose="020B0604030504040204" pitchFamily="50" charset="-128"/>
              </a:rPr>
              <a:t>Summary</a:t>
            </a:r>
            <a:endParaRPr lang="ja-JP" altLang="en-US" sz="3200" dirty="0">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10276324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a:xfrm>
            <a:off x="1981200" y="241490"/>
            <a:ext cx="8229600" cy="631346"/>
          </a:xfrm>
        </p:spPr>
        <p:txBody>
          <a:bodyPr>
            <a:normAutofit fontScale="90000"/>
          </a:bodyPr>
          <a:lstStyle/>
          <a:p>
            <a:pPr algn="ctr"/>
            <a:r>
              <a:rPr kumimoji="1" lang="en-US" altLang="ja-JP" b="1" dirty="0">
                <a:solidFill>
                  <a:schemeClr val="tx1"/>
                </a:solidFill>
                <a:latin typeface="+mn-lt"/>
              </a:rPr>
              <a:t>Summary </a:t>
            </a:r>
            <a:endParaRPr kumimoji="1" lang="ja-JP" altLang="en-US" b="1" dirty="0">
              <a:solidFill>
                <a:schemeClr val="tx1"/>
              </a:solidFill>
              <a:latin typeface="+mn-lt"/>
            </a:endParaRPr>
          </a:p>
        </p:txBody>
      </p:sp>
      <p:sp>
        <p:nvSpPr>
          <p:cNvPr id="3" name="コンテンツ プレースホルダー 2"/>
          <p:cNvSpPr>
            <a:spLocks noGrp="1"/>
          </p:cNvSpPr>
          <p:nvPr>
            <p:ph idx="1"/>
          </p:nvPr>
        </p:nvSpPr>
        <p:spPr>
          <a:xfrm>
            <a:off x="179295" y="1201510"/>
            <a:ext cx="11510682" cy="4454979"/>
          </a:xfrm>
          <a:solidFill>
            <a:schemeClr val="bg1"/>
          </a:solidFill>
        </p:spPr>
        <p:txBody>
          <a:bodyPr>
            <a:noAutofit/>
          </a:bodyPr>
          <a:lstStyle/>
          <a:p>
            <a:r>
              <a:rPr lang="en-US" altLang="ja-JP" sz="2400" dirty="0" err="1">
                <a:solidFill>
                  <a:srgbClr val="FF0000"/>
                </a:solidFill>
                <a:latin typeface="Arial" panose="020B0604020202020204" pitchFamily="34" charset="0"/>
                <a:cs typeface="Arial" panose="020B0604020202020204" pitchFamily="34" charset="0"/>
              </a:rPr>
              <a:t>iCASA</a:t>
            </a:r>
            <a:r>
              <a:rPr lang="en-US" altLang="ja-JP" sz="2400" dirty="0">
                <a:solidFill>
                  <a:srgbClr val="FF0000"/>
                </a:solidFill>
                <a:latin typeface="Arial" panose="020B0604020202020204" pitchFamily="34" charset="0"/>
                <a:cs typeface="Arial" panose="020B0604020202020204" pitchFamily="34" charset="0"/>
              </a:rPr>
              <a:t> was established in 2022 to develop ILC technologies and SRF applications</a:t>
            </a:r>
            <a:r>
              <a:rPr lang="en-US" altLang="ja-JP" sz="2400" dirty="0">
                <a:solidFill>
                  <a:schemeClr val="tx1"/>
                </a:solidFill>
                <a:latin typeface="Arial" panose="020B0604020202020204" pitchFamily="34" charset="0"/>
                <a:cs typeface="Arial" panose="020B0604020202020204" pitchFamily="34" charset="0"/>
              </a:rPr>
              <a:t>.</a:t>
            </a:r>
          </a:p>
          <a:p>
            <a:r>
              <a:rPr lang="en-US" altLang="ja-JP" sz="2400" dirty="0">
                <a:solidFill>
                  <a:schemeClr val="tx1"/>
                </a:solidFill>
                <a:latin typeface="Arial" panose="020B0604020202020204" pitchFamily="34" charset="0"/>
                <a:cs typeface="Arial" panose="020B0604020202020204" pitchFamily="34" charset="0"/>
              </a:rPr>
              <a:t>ILC accelerator development is on-going </a:t>
            </a:r>
            <a:r>
              <a:rPr lang="en-US" altLang="ja-JP" sz="2400" dirty="0">
                <a:solidFill>
                  <a:srgbClr val="FF0000"/>
                </a:solidFill>
                <a:latin typeface="Arial" panose="020B0604020202020204" pitchFamily="34" charset="0"/>
                <a:cs typeface="Arial" panose="020B0604020202020204" pitchFamily="34" charset="0"/>
              </a:rPr>
              <a:t>under the framework of ITN </a:t>
            </a:r>
            <a:r>
              <a:rPr lang="en-US" altLang="ja-JP" sz="2400" dirty="0">
                <a:solidFill>
                  <a:schemeClr val="tx1"/>
                </a:solidFill>
                <a:latin typeface="Arial" panose="020B0604020202020204" pitchFamily="34" charset="0"/>
                <a:cs typeface="Arial" panose="020B0604020202020204" pitchFamily="34" charset="0"/>
              </a:rPr>
              <a:t>and mainly supported on </a:t>
            </a:r>
            <a:r>
              <a:rPr lang="en-US" altLang="ja-JP" sz="2400" dirty="0">
                <a:solidFill>
                  <a:srgbClr val="FF0000"/>
                </a:solidFill>
                <a:latin typeface="Arial" panose="020B0604020202020204" pitchFamily="34" charset="0"/>
                <a:cs typeface="Arial" panose="020B0604020202020204" pitchFamily="34" charset="0"/>
              </a:rPr>
              <a:t>MEXT-ATD program</a:t>
            </a:r>
            <a:r>
              <a:rPr lang="en-US" altLang="ja-JP" sz="2400" dirty="0">
                <a:solidFill>
                  <a:schemeClr val="tx1"/>
                </a:solidFill>
                <a:latin typeface="Arial" panose="020B0604020202020204" pitchFamily="34" charset="0"/>
                <a:cs typeface="Arial" panose="020B0604020202020204" pitchFamily="34" charset="0"/>
              </a:rPr>
              <a:t>, JFY2023-2027 in Japan.</a:t>
            </a:r>
          </a:p>
          <a:p>
            <a:r>
              <a:rPr lang="en-US" altLang="ja-JP" sz="2400" dirty="0">
                <a:solidFill>
                  <a:schemeClr val="tx1"/>
                </a:solidFill>
                <a:latin typeface="Arial" panose="020B0604020202020204" pitchFamily="34" charset="0"/>
                <a:cs typeface="Arial" panose="020B0604020202020204" pitchFamily="34" charset="0"/>
              </a:rPr>
              <a:t>Until JFY2024, we conducted 3 critical accelerator technologies, such as </a:t>
            </a:r>
            <a:r>
              <a:rPr lang="en-US" altLang="ja-JP" sz="2400" b="1" dirty="0">
                <a:solidFill>
                  <a:srgbClr val="FF0000"/>
                </a:solidFill>
                <a:latin typeface="Arial" panose="020B0604020202020204" pitchFamily="34" charset="0"/>
                <a:cs typeface="Arial" panose="020B0604020202020204" pitchFamily="34" charset="0"/>
              </a:rPr>
              <a:t>SRF, nanobeam and positron</a:t>
            </a:r>
            <a:r>
              <a:rPr lang="en-US" altLang="ja-JP" sz="2400" dirty="0">
                <a:solidFill>
                  <a:schemeClr val="tx1"/>
                </a:solidFill>
                <a:latin typeface="Arial" panose="020B0604020202020204" pitchFamily="34" charset="0"/>
                <a:cs typeface="Arial" panose="020B0604020202020204" pitchFamily="34" charset="0"/>
              </a:rPr>
              <a:t> under MEXT-ATD program.</a:t>
            </a:r>
          </a:p>
          <a:p>
            <a:r>
              <a:rPr lang="en-US" altLang="ja-JP" sz="2400" dirty="0">
                <a:solidFill>
                  <a:schemeClr val="tx1"/>
                </a:solidFill>
                <a:latin typeface="Arial" panose="020B0604020202020204" pitchFamily="34" charset="0"/>
                <a:cs typeface="Arial" panose="020B0604020202020204" pitchFamily="34" charset="0"/>
              </a:rPr>
              <a:t>We continuously keep </a:t>
            </a:r>
            <a:r>
              <a:rPr lang="en-US" altLang="ja-JP" sz="2400" dirty="0" err="1">
                <a:solidFill>
                  <a:schemeClr val="tx1"/>
                </a:solidFill>
                <a:latin typeface="Arial" panose="020B0604020202020204" pitchFamily="34" charset="0"/>
                <a:cs typeface="Arial" panose="020B0604020202020204" pitchFamily="34" charset="0"/>
              </a:rPr>
              <a:t>cERL</a:t>
            </a:r>
            <a:r>
              <a:rPr lang="en-US" altLang="ja-JP" sz="2400" dirty="0">
                <a:solidFill>
                  <a:schemeClr val="tx1"/>
                </a:solidFill>
                <a:latin typeface="Arial" panose="020B0604020202020204" pitchFamily="34" charset="0"/>
                <a:cs typeface="Arial" panose="020B0604020202020204" pitchFamily="34" charset="0"/>
              </a:rPr>
              <a:t> beam operation </a:t>
            </a:r>
            <a:r>
              <a:rPr lang="en-US" altLang="ja-JP" sz="2400" b="1" dirty="0">
                <a:solidFill>
                  <a:srgbClr val="FF0000"/>
                </a:solidFill>
                <a:latin typeface="Arial" panose="020B0604020202020204" pitchFamily="34" charset="0"/>
                <a:cs typeface="Arial" panose="020B0604020202020204" pitchFamily="34" charset="0"/>
              </a:rPr>
              <a:t>for more than 10 years since 2013</a:t>
            </a:r>
            <a:r>
              <a:rPr lang="en-US" altLang="ja-JP" sz="2400" dirty="0">
                <a:latin typeface="Arial" panose="020B0604020202020204" pitchFamily="34" charset="0"/>
                <a:cs typeface="Arial" panose="020B0604020202020204" pitchFamily="34" charset="0"/>
              </a:rPr>
              <a:t>. and </a:t>
            </a:r>
            <a:r>
              <a:rPr lang="en-US" altLang="ja-JP" sz="2400" dirty="0" err="1">
                <a:solidFill>
                  <a:prstClr val="black"/>
                </a:solidFill>
                <a:latin typeface="Arial" panose="020B0604020202020204" pitchFamily="34" charset="0"/>
                <a:cs typeface="Arial" panose="020B0604020202020204" pitchFamily="34" charset="0"/>
              </a:rPr>
              <a:t>cERL</a:t>
            </a:r>
            <a:r>
              <a:rPr lang="en-US" altLang="ja-JP" sz="2400" dirty="0">
                <a:solidFill>
                  <a:prstClr val="black"/>
                </a:solidFill>
                <a:latin typeface="Arial" panose="020B0604020202020204" pitchFamily="34" charset="0"/>
                <a:cs typeface="Arial" panose="020B0604020202020204" pitchFamily="34" charset="0"/>
              </a:rPr>
              <a:t> now move to use </a:t>
            </a:r>
            <a:r>
              <a:rPr lang="en-US" altLang="ja-JP" sz="2400" dirty="0">
                <a:solidFill>
                  <a:srgbClr val="FF0000"/>
                </a:solidFill>
                <a:latin typeface="Arial" panose="020B0604020202020204" pitchFamily="34" charset="0"/>
                <a:cs typeface="Arial" panose="020B0604020202020204" pitchFamily="34" charset="0"/>
              </a:rPr>
              <a:t>for the various application </a:t>
            </a:r>
            <a:r>
              <a:rPr lang="en-US" altLang="ja-JP" sz="2400" dirty="0">
                <a:solidFill>
                  <a:prstClr val="black"/>
                </a:solidFill>
                <a:latin typeface="Arial" panose="020B0604020202020204" pitchFamily="34" charset="0"/>
                <a:cs typeface="Arial" panose="020B0604020202020204" pitchFamily="34" charset="0"/>
              </a:rPr>
              <a:t>by using SCRF technology. </a:t>
            </a:r>
            <a:endParaRPr lang="en-US" altLang="ja-JP" sz="2400" dirty="0">
              <a:latin typeface="Arial" panose="020B0604020202020204" pitchFamily="34" charset="0"/>
              <a:cs typeface="Arial" panose="020B0604020202020204" pitchFamily="34" charset="0"/>
            </a:endParaRPr>
          </a:p>
          <a:p>
            <a:r>
              <a:rPr lang="en-US" altLang="ja-JP" sz="2400" dirty="0">
                <a:solidFill>
                  <a:prstClr val="black"/>
                </a:solidFill>
                <a:latin typeface="Arial" panose="020B0604020202020204" pitchFamily="34" charset="0"/>
                <a:cs typeface="Arial" panose="020B0604020202020204" pitchFamily="34" charset="0"/>
              </a:rPr>
              <a:t>We plan to increase </a:t>
            </a:r>
            <a:r>
              <a:rPr lang="en-US" altLang="ja-JP" sz="2400" dirty="0" err="1">
                <a:solidFill>
                  <a:prstClr val="black"/>
                </a:solidFill>
                <a:latin typeface="Arial" panose="020B0604020202020204" pitchFamily="34" charset="0"/>
                <a:cs typeface="Arial" panose="020B0604020202020204" pitchFamily="34" charset="0"/>
              </a:rPr>
              <a:t>cERL</a:t>
            </a:r>
            <a:r>
              <a:rPr lang="en-US" altLang="ja-JP" sz="2400" dirty="0">
                <a:solidFill>
                  <a:prstClr val="black"/>
                </a:solidFill>
                <a:latin typeface="Arial" panose="020B0604020202020204" pitchFamily="34" charset="0"/>
                <a:cs typeface="Arial" panose="020B0604020202020204" pitchFamily="34" charset="0"/>
              </a:rPr>
              <a:t> beam current from 1 mA to </a:t>
            </a:r>
            <a:r>
              <a:rPr lang="en-US" altLang="ja-JP" sz="2400" b="1" dirty="0">
                <a:solidFill>
                  <a:srgbClr val="FF0000"/>
                </a:solidFill>
                <a:latin typeface="Arial" panose="020B0604020202020204" pitchFamily="34" charset="0"/>
                <a:cs typeface="Arial" panose="020B0604020202020204" pitchFamily="34" charset="0"/>
              </a:rPr>
              <a:t>10 mA for POC of EUV-FEL by using ERL-SASE-FEL scheme</a:t>
            </a:r>
            <a:r>
              <a:rPr lang="en-US" altLang="ja-JP" sz="2400" dirty="0">
                <a:solidFill>
                  <a:srgbClr val="FF0000"/>
                </a:solidFill>
                <a:latin typeface="Arial" panose="020B0604020202020204" pitchFamily="34" charset="0"/>
                <a:cs typeface="Arial" panose="020B0604020202020204" pitchFamily="34" charset="0"/>
              </a:rPr>
              <a:t>.  </a:t>
            </a:r>
          </a:p>
          <a:p>
            <a:r>
              <a:rPr lang="en-US" altLang="ja-JP" sz="2400" dirty="0">
                <a:solidFill>
                  <a:prstClr val="black"/>
                </a:solidFill>
                <a:latin typeface="Arial" panose="020B0604020202020204" pitchFamily="34" charset="0"/>
                <a:cs typeface="Arial" panose="020B0604020202020204" pitchFamily="34" charset="0"/>
              </a:rPr>
              <a:t>We also plan to make more compact accelerator based on Nb3Sn for irradiator. </a:t>
            </a:r>
            <a:r>
              <a:rPr lang="en-US" altLang="ja-JP" sz="2400" b="1" dirty="0">
                <a:solidFill>
                  <a:srgbClr val="FF0000"/>
                </a:solidFill>
                <a:latin typeface="Arial" panose="020B0604020202020204" pitchFamily="34" charset="0"/>
                <a:cs typeface="Arial" panose="020B0604020202020204" pitchFamily="34" charset="0"/>
              </a:rPr>
              <a:t>Nb</a:t>
            </a:r>
            <a:r>
              <a:rPr lang="en-US" altLang="ja-JP" sz="2400" b="1" baseline="-25000" dirty="0">
                <a:solidFill>
                  <a:srgbClr val="FF0000"/>
                </a:solidFill>
                <a:latin typeface="Arial" panose="020B0604020202020204" pitchFamily="34" charset="0"/>
                <a:cs typeface="Arial" panose="020B0604020202020204" pitchFamily="34" charset="0"/>
              </a:rPr>
              <a:t>3</a:t>
            </a:r>
            <a:r>
              <a:rPr lang="en-US" altLang="ja-JP" sz="2400" b="1" dirty="0">
                <a:solidFill>
                  <a:srgbClr val="FF0000"/>
                </a:solidFill>
                <a:latin typeface="Arial" panose="020B0604020202020204" pitchFamily="34" charset="0"/>
                <a:cs typeface="Arial" panose="020B0604020202020204" pitchFamily="34" charset="0"/>
              </a:rPr>
              <a:t>Sn SRF cavity developments are under way</a:t>
            </a:r>
            <a:r>
              <a:rPr lang="en-US" altLang="ja-JP" sz="2400" dirty="0">
                <a:solidFill>
                  <a:prstClr val="black"/>
                </a:solidFill>
                <a:latin typeface="Arial" panose="020B0604020202020204" pitchFamily="34" charset="0"/>
                <a:cs typeface="Arial" panose="020B0604020202020204" pitchFamily="34" charset="0"/>
              </a:rPr>
              <a:t>.</a:t>
            </a:r>
          </a:p>
          <a:p>
            <a:endParaRPr lang="en-US" altLang="ja-JP" sz="2400" dirty="0">
              <a:solidFill>
                <a:prstClr val="black"/>
              </a:solidFill>
              <a:latin typeface="Arial" panose="020B0604020202020204" pitchFamily="34" charset="0"/>
              <a:cs typeface="Arial" panose="020B0604020202020204" pitchFamily="34" charset="0"/>
            </a:endParaRPr>
          </a:p>
        </p:txBody>
      </p:sp>
      <p:sp>
        <p:nvSpPr>
          <p:cNvPr id="4" name="テキスト ボックス 3">
            <a:extLst>
              <a:ext uri="{FF2B5EF4-FFF2-40B4-BE49-F238E27FC236}">
                <a16:creationId xmlns:a16="http://schemas.microsoft.com/office/drawing/2014/main" id="{27DE54AC-8EC8-5033-784F-F8DBDAEE6735}"/>
              </a:ext>
            </a:extLst>
          </p:cNvPr>
          <p:cNvSpPr txBox="1"/>
          <p:nvPr/>
        </p:nvSpPr>
        <p:spPr>
          <a:xfrm>
            <a:off x="4700965" y="5970179"/>
            <a:ext cx="2621230" cy="646331"/>
          </a:xfrm>
          <a:prstGeom prst="rect">
            <a:avLst/>
          </a:prstGeom>
          <a:noFill/>
        </p:spPr>
        <p:txBody>
          <a:bodyPr wrap="none" rtlCol="0">
            <a:spAutoFit/>
          </a:bodyPr>
          <a:lstStyle/>
          <a:p>
            <a:r>
              <a:rPr kumimoji="1" lang="en-US" altLang="ja-JP" sz="3600" b="1" dirty="0">
                <a:latin typeface="Arial" panose="020B0604020202020204" pitchFamily="34" charset="0"/>
                <a:cs typeface="Arial" panose="020B0604020202020204" pitchFamily="34" charset="0"/>
              </a:rPr>
              <a:t>Thank you.</a:t>
            </a:r>
            <a:endParaRPr kumimoji="1" lang="ja-JP" alt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6195354"/>
      </p:ext>
    </p:extLst>
  </p:cSld>
  <p:clrMapOvr>
    <a:masterClrMapping/>
  </p:clrMapOvr>
  <mc:AlternateContent xmlns:mc="http://schemas.openxmlformats.org/markup-compatibility/2006" xmlns:p14="http://schemas.microsoft.com/office/powerpoint/2010/main">
    <mc:Choice Requires="p14">
      <p:transition spd="slow" p14:dur="2000" advTm="38695"/>
    </mc:Choice>
    <mc:Fallback xmlns="">
      <p:transition spd="slow" advTm="38695"/>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a:xfrm>
            <a:off x="698640" y="-16390"/>
            <a:ext cx="10515600" cy="699660"/>
          </a:xfrm>
        </p:spPr>
        <p:txBody>
          <a:bodyPr/>
          <a:lstStyle/>
          <a:p>
            <a:pPr algn="ctr"/>
            <a:r>
              <a:rPr kumimoji="1" lang="en-US" altLang="ja-JP" b="1" dirty="0">
                <a:latin typeface="+mn-lt"/>
              </a:rPr>
              <a:t>Acknowledgements</a:t>
            </a:r>
            <a:endParaRPr kumimoji="1" lang="ja-JP" altLang="en-US" b="1" dirty="0">
              <a:latin typeface="+mn-lt"/>
            </a:endParaRPr>
          </a:p>
        </p:txBody>
      </p:sp>
      <p:sp>
        <p:nvSpPr>
          <p:cNvPr id="3" name="コンテンツ プレースホルダー 2"/>
          <p:cNvSpPr>
            <a:spLocks noGrp="1"/>
          </p:cNvSpPr>
          <p:nvPr>
            <p:ph idx="1"/>
          </p:nvPr>
        </p:nvSpPr>
        <p:spPr>
          <a:xfrm>
            <a:off x="889384" y="4938817"/>
            <a:ext cx="10268627" cy="1889702"/>
          </a:xfrm>
          <a:solidFill>
            <a:schemeClr val="bg1"/>
          </a:solidFill>
        </p:spPr>
        <p:txBody>
          <a:bodyPr>
            <a:noAutofit/>
          </a:bodyPr>
          <a:lstStyle/>
          <a:p>
            <a:r>
              <a:rPr lang="en-US" altLang="ja-JP" sz="1800" dirty="0">
                <a:latin typeface="Arial" panose="020B0604020202020204" pitchFamily="34" charset="0"/>
                <a:cs typeface="Arial" panose="020B0604020202020204" pitchFamily="34" charset="0"/>
              </a:rPr>
              <a:t>This work was supported by “MEXT Development of key element technologies to improve the performance of future accelerators Program”, Japan Grant Number JPMXP1423812204</a:t>
            </a:r>
          </a:p>
          <a:p>
            <a:r>
              <a:rPr lang="en-US" altLang="ja-JP" sz="1800" dirty="0">
                <a:latin typeface="Arial" panose="020B0604020202020204" pitchFamily="34" charset="0"/>
                <a:cs typeface="Arial" panose="020B0604020202020204" pitchFamily="34" charset="0"/>
              </a:rPr>
              <a:t>This work was partially supported by U.S.-Japan Science and Technology Cooperation Program in High Energy Physics (2022-19-3) (2025-04-3). </a:t>
            </a:r>
          </a:p>
          <a:p>
            <a:r>
              <a:rPr lang="en-US" altLang="ja-JP" sz="1800" dirty="0">
                <a:latin typeface="Arial" panose="020B0604020202020204" pitchFamily="34" charset="0"/>
                <a:cs typeface="Arial" panose="020B0604020202020204" pitchFamily="34" charset="0"/>
              </a:rPr>
              <a:t>This works was partially supported by JST K-Program</a:t>
            </a:r>
            <a:r>
              <a:rPr lang="ja-JP" altLang="en-US" sz="1800" dirty="0">
                <a:latin typeface="Arial" panose="020B0604020202020204" pitchFamily="34" charset="0"/>
                <a:cs typeface="Arial" panose="020B0604020202020204" pitchFamily="34" charset="0"/>
              </a:rPr>
              <a:t> </a:t>
            </a:r>
            <a:r>
              <a:rPr lang="en-US" altLang="ja-JP" sz="1800" dirty="0">
                <a:latin typeface="Arial" panose="020B0604020202020204" pitchFamily="34" charset="0"/>
                <a:cs typeface="Arial" panose="020B0604020202020204" pitchFamily="34" charset="0"/>
              </a:rPr>
              <a:t>Japan Grant Number JPMJKP24M2</a:t>
            </a:r>
          </a:p>
          <a:p>
            <a:r>
              <a:rPr kumimoji="1" lang="en-US" altLang="ja-JP" sz="1800" dirty="0">
                <a:latin typeface="Arial" panose="020B0604020202020204" pitchFamily="34" charset="0"/>
                <a:cs typeface="Arial" panose="020B0604020202020204" pitchFamily="34" charset="0"/>
              </a:rPr>
              <a:t>We </a:t>
            </a:r>
            <a:r>
              <a:rPr lang="en-US" altLang="ja-JP" sz="1800" dirty="0">
                <a:latin typeface="Arial" panose="020B0604020202020204" pitchFamily="34" charset="0"/>
                <a:cs typeface="Arial" panose="020B0604020202020204" pitchFamily="34" charset="0"/>
              </a:rPr>
              <a:t>would like to express our gratitude all </a:t>
            </a:r>
            <a:r>
              <a:rPr lang="en-US" altLang="ja-JP" sz="1800" dirty="0" err="1">
                <a:latin typeface="Arial" panose="020B0604020202020204" pitchFamily="34" charset="0"/>
                <a:cs typeface="Arial" panose="020B0604020202020204" pitchFamily="34" charset="0"/>
              </a:rPr>
              <a:t>cERL</a:t>
            </a:r>
            <a:r>
              <a:rPr lang="en-US" altLang="ja-JP" sz="1800" dirty="0">
                <a:latin typeface="Arial" panose="020B0604020202020204" pitchFamily="34" charset="0"/>
                <a:cs typeface="Arial" panose="020B0604020202020204" pitchFamily="34" charset="0"/>
              </a:rPr>
              <a:t> members and </a:t>
            </a:r>
            <a:r>
              <a:rPr lang="en-US" altLang="ja-JP" sz="1800" dirty="0" err="1">
                <a:latin typeface="Arial" panose="020B0604020202020204" pitchFamily="34" charset="0"/>
                <a:cs typeface="Arial" panose="020B0604020202020204" pitchFamily="34" charset="0"/>
              </a:rPr>
              <a:t>iCASA</a:t>
            </a:r>
            <a:r>
              <a:rPr lang="en-US" altLang="ja-JP" sz="1800" dirty="0">
                <a:latin typeface="Arial" panose="020B0604020202020204" pitchFamily="34" charset="0"/>
                <a:cs typeface="Arial" panose="020B0604020202020204" pitchFamily="34" charset="0"/>
              </a:rPr>
              <a:t> members for these studies.</a:t>
            </a:r>
            <a:endParaRPr kumimoji="1" lang="ja-JP" altLang="en-US" sz="1800" dirty="0">
              <a:latin typeface="Arial" panose="020B0604020202020204" pitchFamily="34" charset="0"/>
              <a:cs typeface="Arial" panose="020B0604020202020204" pitchFamily="34" charset="0"/>
            </a:endParaRPr>
          </a:p>
        </p:txBody>
      </p:sp>
      <p:sp>
        <p:nvSpPr>
          <p:cNvPr id="4" name="スライド番号プレースホルダー 3"/>
          <p:cNvSpPr>
            <a:spLocks noGrp="1"/>
          </p:cNvSpPr>
          <p:nvPr>
            <p:ph type="sldNum" sz="quarter" idx="12"/>
          </p:nvPr>
        </p:nvSpPr>
        <p:spPr>
          <a:xfrm>
            <a:off x="11587480" y="6492875"/>
            <a:ext cx="604520" cy="365125"/>
          </a:xfrm>
          <a:prstGeom prst="rect">
            <a:avLst/>
          </a:prstGeom>
        </p:spPr>
        <p:txBody>
          <a:bodyPr vert="horz" wrap="square" lIns="91440" tIns="45720" rIns="91440" bIns="45720" numCol="1" rtlCol="0" anchor="ctr" anchorCtr="0" compatLnSpc="1">
            <a:prstTxWarp prst="textNoShape">
              <a:avLst/>
            </a:prstTxWarp>
          </a:bodyP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fld id="{48F63A3B-78C7-47BE-AE5E-E10140E04643}" type="slidenum">
              <a:rPr lang="en-US" smtClean="0"/>
              <a:pPr>
                <a:defRPr/>
              </a:pPr>
              <a:t>52</a:t>
            </a:fld>
            <a:endParaRPr lang="en-US" dirty="0"/>
          </a:p>
        </p:txBody>
      </p:sp>
      <p:sp>
        <p:nvSpPr>
          <p:cNvPr id="6" name="テキスト ボックス 5">
            <a:extLst>
              <a:ext uri="{FF2B5EF4-FFF2-40B4-BE49-F238E27FC236}">
                <a16:creationId xmlns:a16="http://schemas.microsoft.com/office/drawing/2014/main" id="{AB010681-5653-7AE9-EE73-608EE21482C0}"/>
              </a:ext>
            </a:extLst>
          </p:cNvPr>
          <p:cNvSpPr txBox="1"/>
          <p:nvPr/>
        </p:nvSpPr>
        <p:spPr>
          <a:xfrm>
            <a:off x="6418038" y="4367021"/>
            <a:ext cx="5314191" cy="584775"/>
          </a:xfrm>
          <a:prstGeom prst="rect">
            <a:avLst/>
          </a:prstGeom>
          <a:noFill/>
        </p:spPr>
        <p:txBody>
          <a:bodyPr wrap="square" rtlCol="0">
            <a:spAutoFit/>
          </a:bodyPr>
          <a:lstStyle/>
          <a:p>
            <a:r>
              <a:rPr kumimoji="1" lang="en-US" altLang="ja-JP" sz="1600" dirty="0">
                <a:latin typeface="Arial" panose="020B0604020202020204" pitchFamily="34" charset="0"/>
                <a:ea typeface="メイリオ" panose="020B0604030504040204" pitchFamily="50" charset="-128"/>
                <a:cs typeface="Arial" panose="020B0604020202020204" pitchFamily="34" charset="0"/>
              </a:rPr>
              <a:t>KEK </a:t>
            </a:r>
            <a:r>
              <a:rPr kumimoji="1" lang="en-US" altLang="ja-JP" sz="1600" dirty="0" err="1">
                <a:latin typeface="Arial" panose="020B0604020202020204" pitchFamily="34" charset="0"/>
                <a:ea typeface="メイリオ" panose="020B0604030504040204" pitchFamily="50" charset="-128"/>
                <a:cs typeface="Arial" panose="020B0604020202020204" pitchFamily="34" charset="0"/>
              </a:rPr>
              <a:t>iCASA</a:t>
            </a:r>
            <a:r>
              <a:rPr kumimoji="1" lang="en-US" altLang="ja-JP" sz="1600" dirty="0">
                <a:latin typeface="Arial" panose="020B0604020202020204" pitchFamily="34" charset="0"/>
                <a:ea typeface="メイリオ" panose="020B0604030504040204" pitchFamily="50" charset="-128"/>
                <a:cs typeface="Arial" panose="020B0604020202020204" pitchFamily="34" charset="0"/>
              </a:rPr>
              <a:t> members (+α) contribute to ITN accelerator development and SRF application (picture on 2026.April)</a:t>
            </a:r>
          </a:p>
        </p:txBody>
      </p:sp>
      <p:pic>
        <p:nvPicPr>
          <p:cNvPr id="5" name="図 4" descr="人, 屋内, グループ, ポーズ が含まれている画像&#10;&#10;自動的に生成された説明">
            <a:extLst>
              <a:ext uri="{FF2B5EF4-FFF2-40B4-BE49-F238E27FC236}">
                <a16:creationId xmlns:a16="http://schemas.microsoft.com/office/drawing/2014/main" id="{127A19B2-7866-6351-E2C8-B3EF90F0F72F}"/>
              </a:ext>
            </a:extLst>
          </p:cNvPr>
          <p:cNvPicPr>
            <a:picLocks noChangeAspect="1"/>
          </p:cNvPicPr>
          <p:nvPr/>
        </p:nvPicPr>
        <p:blipFill>
          <a:blip r:embed="rId2"/>
          <a:stretch>
            <a:fillRect/>
          </a:stretch>
        </p:blipFill>
        <p:spPr>
          <a:xfrm>
            <a:off x="698640" y="924534"/>
            <a:ext cx="5221837" cy="3486555"/>
          </a:xfrm>
          <a:prstGeom prst="rect">
            <a:avLst/>
          </a:prstGeom>
        </p:spPr>
      </p:pic>
      <p:sp>
        <p:nvSpPr>
          <p:cNvPr id="7" name="テキスト ボックス 6">
            <a:extLst>
              <a:ext uri="{FF2B5EF4-FFF2-40B4-BE49-F238E27FC236}">
                <a16:creationId xmlns:a16="http://schemas.microsoft.com/office/drawing/2014/main" id="{D4260F96-2EB6-CE84-536C-FD0D8B85344C}"/>
              </a:ext>
            </a:extLst>
          </p:cNvPr>
          <p:cNvSpPr txBox="1"/>
          <p:nvPr/>
        </p:nvSpPr>
        <p:spPr>
          <a:xfrm>
            <a:off x="1844795" y="4481031"/>
            <a:ext cx="3784562" cy="338554"/>
          </a:xfrm>
          <a:prstGeom prst="rect">
            <a:avLst/>
          </a:prstGeom>
          <a:noFill/>
        </p:spPr>
        <p:txBody>
          <a:bodyPr wrap="none" rtlCol="0">
            <a:spAutoFit/>
          </a:bodyPr>
          <a:lstStyle/>
          <a:p>
            <a:r>
              <a:rPr kumimoji="1" lang="en-US" altLang="ja-JP" sz="1600" dirty="0" err="1"/>
              <a:t>cERL</a:t>
            </a:r>
            <a:r>
              <a:rPr kumimoji="1" lang="en-US" altLang="ja-JP" sz="1600" dirty="0"/>
              <a:t> development members In </a:t>
            </a:r>
            <a:r>
              <a:rPr kumimoji="1" lang="en-US" altLang="ja-JP" sz="1600" dirty="0" err="1"/>
              <a:t>cERL</a:t>
            </a:r>
            <a:r>
              <a:rPr kumimoji="1" lang="en-US" altLang="ja-JP" sz="1600" dirty="0"/>
              <a:t> (2023)</a:t>
            </a:r>
            <a:endParaRPr kumimoji="1" lang="ja-JP" altLang="en-US" sz="1600" dirty="0"/>
          </a:p>
        </p:txBody>
      </p:sp>
      <p:pic>
        <p:nvPicPr>
          <p:cNvPr id="8" name="図 7">
            <a:extLst>
              <a:ext uri="{FF2B5EF4-FFF2-40B4-BE49-F238E27FC236}">
                <a16:creationId xmlns:a16="http://schemas.microsoft.com/office/drawing/2014/main" id="{A79A37DF-DDE8-E133-B7FB-8A1529573B89}"/>
              </a:ext>
            </a:extLst>
          </p:cNvPr>
          <p:cNvPicPr>
            <a:picLocks noChangeAspect="1"/>
          </p:cNvPicPr>
          <p:nvPr/>
        </p:nvPicPr>
        <p:blipFill>
          <a:blip r:embed="rId3"/>
          <a:srcRect l="7844" t="9156" r="7292" b="9167"/>
          <a:stretch>
            <a:fillRect/>
          </a:stretch>
        </p:blipFill>
        <p:spPr>
          <a:xfrm>
            <a:off x="6619031" y="924534"/>
            <a:ext cx="4830100" cy="3486555"/>
          </a:xfrm>
          <a:prstGeom prst="rect">
            <a:avLst/>
          </a:prstGeom>
        </p:spPr>
      </p:pic>
    </p:spTree>
    <p:extLst>
      <p:ext uri="{BB962C8B-B14F-4D97-AF65-F5344CB8AC3E}">
        <p14:creationId xmlns:p14="http://schemas.microsoft.com/office/powerpoint/2010/main" val="214398574"/>
      </p:ext>
    </p:extLst>
  </p:cSld>
  <p:clrMapOvr>
    <a:masterClrMapping/>
  </p:clrMapOvr>
  <mc:AlternateContent xmlns:mc="http://schemas.openxmlformats.org/markup-compatibility/2006" xmlns:p14="http://schemas.microsoft.com/office/powerpoint/2010/main">
    <mc:Choice Requires="p14">
      <p:transition spd="slow" p14:dur="2000" advTm="7113"/>
    </mc:Choice>
    <mc:Fallback xmlns="">
      <p:transition spd="slow" advTm="7113"/>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CF82FDB3-5566-22C7-6F9A-4641C5F2FC97}"/>
              </a:ext>
            </a:extLst>
          </p:cNvPr>
          <p:cNvSpPr>
            <a:spLocks noGrp="1"/>
          </p:cNvSpPr>
          <p:nvPr>
            <p:ph type="title"/>
          </p:nvPr>
        </p:nvSpPr>
        <p:spPr>
          <a:xfrm>
            <a:off x="2531424" y="2821443"/>
            <a:ext cx="7699768" cy="1215114"/>
          </a:xfrm>
        </p:spPr>
        <p:txBody>
          <a:bodyPr/>
          <a:lstStyle/>
          <a:p>
            <a:pPr algn="ctr"/>
            <a:r>
              <a:rPr kumimoji="1" lang="en-US" altLang="ja-JP" dirty="0"/>
              <a:t>backup</a:t>
            </a:r>
            <a:endParaRPr kumimoji="1" lang="ja-JP" altLang="en-US" dirty="0"/>
          </a:p>
        </p:txBody>
      </p:sp>
      <p:sp>
        <p:nvSpPr>
          <p:cNvPr id="5" name="スライド番号プレースホルダー 4">
            <a:extLst>
              <a:ext uri="{FF2B5EF4-FFF2-40B4-BE49-F238E27FC236}">
                <a16:creationId xmlns:a16="http://schemas.microsoft.com/office/drawing/2014/main" id="{5123CC7D-AA5D-CBC0-3486-543EA462A742}"/>
              </a:ext>
            </a:extLst>
          </p:cNvPr>
          <p:cNvSpPr>
            <a:spLocks noGrp="1"/>
          </p:cNvSpPr>
          <p:nvPr>
            <p:ph type="sldNum" sz="quarter" idx="4"/>
          </p:nvPr>
        </p:nvSpPr>
        <p:spPr/>
        <p:txBody>
          <a:bodyPr/>
          <a:lstStyle/>
          <a:p>
            <a:pPr algn="r"/>
            <a:fld id="{48F63A3B-78C7-47BE-AE5E-E10140E04643}" type="slidenum">
              <a:rPr lang="en-US" smtClean="0"/>
              <a:pPr algn="r"/>
              <a:t>53</a:t>
            </a:fld>
            <a:endParaRPr lang="en-US" dirty="0"/>
          </a:p>
        </p:txBody>
      </p:sp>
    </p:spTree>
    <p:extLst>
      <p:ext uri="{BB962C8B-B14F-4D97-AF65-F5344CB8AC3E}">
        <p14:creationId xmlns:p14="http://schemas.microsoft.com/office/powerpoint/2010/main" val="36852158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8" name="グループ化 77">
            <a:extLst>
              <a:ext uri="{FF2B5EF4-FFF2-40B4-BE49-F238E27FC236}">
                <a16:creationId xmlns:a16="http://schemas.microsoft.com/office/drawing/2014/main" id="{3EA25790-9094-338D-2CF3-1F4638CD7453}"/>
              </a:ext>
            </a:extLst>
          </p:cNvPr>
          <p:cNvGrpSpPr>
            <a:grpSpLocks/>
          </p:cNvGrpSpPr>
          <p:nvPr/>
        </p:nvGrpSpPr>
        <p:grpSpPr>
          <a:xfrm>
            <a:off x="-14564" y="787709"/>
            <a:ext cx="6700481" cy="1739021"/>
            <a:chOff x="14457" y="1021034"/>
            <a:chExt cx="8455713" cy="2465449"/>
          </a:xfrm>
        </p:grpSpPr>
        <p:pic>
          <p:nvPicPr>
            <p:cNvPr id="79" name="図 78">
              <a:extLst>
                <a:ext uri="{FF2B5EF4-FFF2-40B4-BE49-F238E27FC236}">
                  <a16:creationId xmlns:a16="http://schemas.microsoft.com/office/drawing/2014/main" id="{3FF958EF-8FF5-68C0-4927-6CEB9F0C4B7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5050"/>
            <a:stretch/>
          </p:blipFill>
          <p:spPr>
            <a:xfrm>
              <a:off x="14457" y="1098087"/>
              <a:ext cx="8427476" cy="2388396"/>
            </a:xfrm>
            <a:prstGeom prst="rect">
              <a:avLst/>
            </a:prstGeom>
          </p:spPr>
        </p:pic>
        <p:sp>
          <p:nvSpPr>
            <p:cNvPr id="80" name="TextBox 9">
              <a:extLst>
                <a:ext uri="{FF2B5EF4-FFF2-40B4-BE49-F238E27FC236}">
                  <a16:creationId xmlns:a16="http://schemas.microsoft.com/office/drawing/2014/main" id="{D1760EF0-A6D1-4EBF-A158-E5E890291DE4}"/>
                </a:ext>
              </a:extLst>
            </p:cNvPr>
            <p:cNvSpPr txBox="1">
              <a:spLocks noChangeArrowheads="1"/>
            </p:cNvSpPr>
            <p:nvPr/>
          </p:nvSpPr>
          <p:spPr bwMode="auto">
            <a:xfrm>
              <a:off x="2323200" y="2168939"/>
              <a:ext cx="1115718" cy="339331"/>
            </a:xfrm>
            <a:prstGeom prst="rect">
              <a:avLst/>
            </a:prstGeom>
            <a:noFill/>
            <a:ln>
              <a:no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defTabSz="457016"/>
              <a:r>
                <a:rPr lang="en-US" sz="1200" dirty="0">
                  <a:solidFill>
                    <a:prstClr val="black"/>
                  </a:solidFill>
                  <a:ea typeface="Calibri" panose="020F0502020204030204" pitchFamily="34" charset="0"/>
                </a:rPr>
                <a:t>e- Source</a:t>
              </a:r>
              <a:endParaRPr lang="en-GB" sz="1200" dirty="0">
                <a:solidFill>
                  <a:prstClr val="black"/>
                </a:solidFill>
                <a:ea typeface="Calibri" panose="020F0502020204030204" pitchFamily="34" charset="0"/>
              </a:endParaRPr>
            </a:p>
          </p:txBody>
        </p:sp>
        <p:sp>
          <p:nvSpPr>
            <p:cNvPr id="81" name="TextBox 32">
              <a:extLst>
                <a:ext uri="{FF2B5EF4-FFF2-40B4-BE49-F238E27FC236}">
                  <a16:creationId xmlns:a16="http://schemas.microsoft.com/office/drawing/2014/main" id="{F41C6B77-2D6D-277E-912E-816DA4EA074C}"/>
                </a:ext>
              </a:extLst>
            </p:cNvPr>
            <p:cNvSpPr txBox="1">
              <a:spLocks noChangeArrowheads="1"/>
            </p:cNvSpPr>
            <p:nvPr/>
          </p:nvSpPr>
          <p:spPr bwMode="auto">
            <a:xfrm>
              <a:off x="1987719" y="2864860"/>
              <a:ext cx="1976335" cy="339331"/>
            </a:xfrm>
            <a:prstGeom prst="rect">
              <a:avLst/>
            </a:prstGeom>
            <a:noFill/>
            <a:ln>
              <a:no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defTabSz="457016"/>
              <a:r>
                <a:rPr lang="en-US" sz="1200" dirty="0">
                  <a:solidFill>
                    <a:srgbClr val="000000"/>
                  </a:solidFill>
                  <a:ea typeface="Calibri" panose="020F0502020204030204" pitchFamily="34" charset="0"/>
                </a:rPr>
                <a:t>e+ Main </a:t>
              </a:r>
              <a:r>
                <a:rPr lang="en-US" sz="1200" dirty="0" err="1">
                  <a:solidFill>
                    <a:srgbClr val="000000"/>
                  </a:solidFill>
                  <a:ea typeface="Calibri" panose="020F0502020204030204" pitchFamily="34" charset="0"/>
                </a:rPr>
                <a:t>Liinac</a:t>
              </a:r>
              <a:endParaRPr lang="en-GB" sz="1200" dirty="0">
                <a:solidFill>
                  <a:srgbClr val="000000"/>
                </a:solidFill>
                <a:ea typeface="Calibri" panose="020F0502020204030204" pitchFamily="34" charset="0"/>
              </a:endParaRPr>
            </a:p>
          </p:txBody>
        </p:sp>
        <p:sp>
          <p:nvSpPr>
            <p:cNvPr id="82" name="TextBox 15">
              <a:extLst>
                <a:ext uri="{FF2B5EF4-FFF2-40B4-BE49-F238E27FC236}">
                  <a16:creationId xmlns:a16="http://schemas.microsoft.com/office/drawing/2014/main" id="{E966E6ED-D241-CEF5-7990-A526BFC23F57}"/>
                </a:ext>
              </a:extLst>
            </p:cNvPr>
            <p:cNvSpPr txBox="1">
              <a:spLocks noChangeArrowheads="1"/>
            </p:cNvSpPr>
            <p:nvPr/>
          </p:nvSpPr>
          <p:spPr bwMode="auto">
            <a:xfrm>
              <a:off x="5559667" y="1596231"/>
              <a:ext cx="1031908" cy="339331"/>
            </a:xfrm>
            <a:prstGeom prst="rect">
              <a:avLst/>
            </a:prstGeom>
            <a:noFill/>
            <a:ln>
              <a:no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defTabSz="457016"/>
              <a:r>
                <a:rPr lang="en-US" sz="1200" dirty="0">
                  <a:solidFill>
                    <a:prstClr val="black"/>
                  </a:solidFill>
                  <a:ea typeface="Calibri" panose="020F0502020204030204" pitchFamily="34" charset="0"/>
                </a:rPr>
                <a:t>e+ Source</a:t>
              </a:r>
              <a:endParaRPr lang="en-GB" sz="1200" dirty="0">
                <a:solidFill>
                  <a:prstClr val="black"/>
                </a:solidFill>
                <a:ea typeface="Calibri" panose="020F0502020204030204" pitchFamily="34" charset="0"/>
              </a:endParaRPr>
            </a:p>
          </p:txBody>
        </p:sp>
        <p:sp>
          <p:nvSpPr>
            <p:cNvPr id="83" name="TextBox 25">
              <a:extLst>
                <a:ext uri="{FF2B5EF4-FFF2-40B4-BE49-F238E27FC236}">
                  <a16:creationId xmlns:a16="http://schemas.microsoft.com/office/drawing/2014/main" id="{1DFED751-CF78-0B0D-2371-8FD740BD9836}"/>
                </a:ext>
              </a:extLst>
            </p:cNvPr>
            <p:cNvSpPr txBox="1">
              <a:spLocks noChangeArrowheads="1"/>
            </p:cNvSpPr>
            <p:nvPr/>
          </p:nvSpPr>
          <p:spPr bwMode="auto">
            <a:xfrm>
              <a:off x="6389225" y="2039647"/>
              <a:ext cx="2080945" cy="339331"/>
            </a:xfrm>
            <a:prstGeom prst="rect">
              <a:avLst/>
            </a:prstGeom>
            <a:noFill/>
            <a:ln>
              <a:no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defTabSz="457016"/>
              <a:r>
                <a:rPr lang="en-US" sz="1200" dirty="0">
                  <a:solidFill>
                    <a:prstClr val="black"/>
                  </a:solidFill>
                  <a:ea typeface="Calibri" panose="020F0502020204030204" pitchFamily="34" charset="0"/>
                </a:rPr>
                <a:t>e- Main </a:t>
              </a:r>
              <a:r>
                <a:rPr lang="en-US" sz="1200" dirty="0" err="1">
                  <a:solidFill>
                    <a:prstClr val="black"/>
                  </a:solidFill>
                  <a:ea typeface="Calibri" panose="020F0502020204030204" pitchFamily="34" charset="0"/>
                </a:rPr>
                <a:t>Linac</a:t>
              </a:r>
              <a:endParaRPr lang="en-GB" sz="1200" dirty="0">
                <a:solidFill>
                  <a:prstClr val="black"/>
                </a:solidFill>
                <a:ea typeface="Calibri" panose="020F0502020204030204" pitchFamily="34" charset="0"/>
              </a:endParaRPr>
            </a:p>
          </p:txBody>
        </p:sp>
        <p:sp>
          <p:nvSpPr>
            <p:cNvPr id="84" name="TextBox 6">
              <a:extLst>
                <a:ext uri="{FF2B5EF4-FFF2-40B4-BE49-F238E27FC236}">
                  <a16:creationId xmlns:a16="http://schemas.microsoft.com/office/drawing/2014/main" id="{48CC6104-E279-CB14-BE3B-E48D39088A70}"/>
                </a:ext>
              </a:extLst>
            </p:cNvPr>
            <p:cNvSpPr txBox="1">
              <a:spLocks noChangeArrowheads="1"/>
            </p:cNvSpPr>
            <p:nvPr/>
          </p:nvSpPr>
          <p:spPr bwMode="auto">
            <a:xfrm>
              <a:off x="3340725" y="1021034"/>
              <a:ext cx="1203771" cy="339331"/>
            </a:xfrm>
            <a:prstGeom prst="rect">
              <a:avLst/>
            </a:prstGeom>
            <a:noFill/>
            <a:ln>
              <a:noFill/>
            </a:ln>
          </p:spPr>
          <p:txBody>
            <a:bodyPr wrap="non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defTabSz="457016"/>
              <a:r>
                <a:rPr lang="en-US" sz="1200" dirty="0">
                  <a:solidFill>
                    <a:prstClr val="black"/>
                  </a:solidFill>
                  <a:ea typeface="Calibri" panose="020F0502020204030204" pitchFamily="34" charset="0"/>
                </a:rPr>
                <a:t>Damping Ring</a:t>
              </a:r>
              <a:endParaRPr lang="en-GB" sz="1200" dirty="0">
                <a:solidFill>
                  <a:prstClr val="black"/>
                </a:solidFill>
                <a:ea typeface="Calibri" panose="020F0502020204030204" pitchFamily="34" charset="0"/>
              </a:endParaRPr>
            </a:p>
          </p:txBody>
        </p:sp>
        <p:pic>
          <p:nvPicPr>
            <p:cNvPr id="85" name="Picture 8" descr="ILDhall2s">
              <a:extLst>
                <a:ext uri="{FF2B5EF4-FFF2-40B4-BE49-F238E27FC236}">
                  <a16:creationId xmlns:a16="http://schemas.microsoft.com/office/drawing/2014/main" id="{D3A48C6E-4A4F-0977-CD0B-47DA811A4A5E}"/>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125634" y="1436030"/>
              <a:ext cx="1671899" cy="1414038"/>
            </a:xfrm>
            <a:prstGeom prst="rect">
              <a:avLst/>
            </a:prstGeom>
            <a:noFill/>
            <a:ln w="12700" cmpd="sng">
              <a:solidFill>
                <a:srgbClr val="3366FF"/>
              </a:solidFill>
              <a:miter lim="800000"/>
              <a:headEnd/>
              <a:tailEnd/>
            </a:ln>
            <a:extLst>
              <a:ext uri="{909E8E84-426E-40DD-AFC4-6F175D3DCCD1}">
                <a14:hiddenFill xmlns:a14="http://schemas.microsoft.com/office/drawing/2010/main">
                  <a:solidFill>
                    <a:srgbClr val="FFFFFF"/>
                  </a:solidFill>
                </a14:hiddenFill>
              </a:ext>
            </a:extLst>
          </p:spPr>
        </p:pic>
        <p:cxnSp>
          <p:nvCxnSpPr>
            <p:cNvPr id="86" name="直線矢印コネクタ 85">
              <a:extLst>
                <a:ext uri="{FF2B5EF4-FFF2-40B4-BE49-F238E27FC236}">
                  <a16:creationId xmlns:a16="http://schemas.microsoft.com/office/drawing/2014/main" id="{049D8F19-024B-D8C4-BB3C-697F15CEA8EE}"/>
                </a:ext>
              </a:extLst>
            </p:cNvPr>
            <p:cNvCxnSpPr/>
            <p:nvPr/>
          </p:nvCxnSpPr>
          <p:spPr bwMode="auto">
            <a:xfrm>
              <a:off x="1377931" y="1954477"/>
              <a:ext cx="3195913" cy="346140"/>
            </a:xfrm>
            <a:prstGeom prst="straightConnector1">
              <a:avLst/>
            </a:prstGeom>
            <a:solidFill>
              <a:schemeClr val="accent1"/>
            </a:solidFill>
            <a:ln w="28575" cap="flat" cmpd="sng" algn="ctr">
              <a:solidFill>
                <a:srgbClr val="FF0000"/>
              </a:solidFill>
              <a:prstDash val="dash"/>
              <a:round/>
              <a:headEnd type="none" w="med" len="med"/>
              <a:tailEnd type="arrow"/>
            </a:ln>
            <a:effectLst/>
          </p:spPr>
        </p:cxnSp>
        <p:sp>
          <p:nvSpPr>
            <p:cNvPr id="87" name="TextBox 32">
              <a:extLst>
                <a:ext uri="{FF2B5EF4-FFF2-40B4-BE49-F238E27FC236}">
                  <a16:creationId xmlns:a16="http://schemas.microsoft.com/office/drawing/2014/main" id="{2141AE0E-A4F1-98B9-E7E5-76CA6AD46FC3}"/>
                </a:ext>
              </a:extLst>
            </p:cNvPr>
            <p:cNvSpPr txBox="1">
              <a:spLocks noChangeArrowheads="1"/>
            </p:cNvSpPr>
            <p:nvPr/>
          </p:nvSpPr>
          <p:spPr bwMode="auto">
            <a:xfrm>
              <a:off x="5170930" y="2316891"/>
              <a:ext cx="1244418" cy="339331"/>
            </a:xfrm>
            <a:prstGeom prst="rect">
              <a:avLst/>
            </a:prstGeom>
            <a:noFill/>
            <a:ln>
              <a:no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defTabSz="457016"/>
              <a:r>
                <a:rPr lang="en-US" sz="1200" dirty="0">
                  <a:solidFill>
                    <a:srgbClr val="000000"/>
                  </a:solidFill>
                  <a:ea typeface="Calibri" panose="020F0502020204030204" pitchFamily="34" charset="0"/>
                </a:rPr>
                <a:t>Beam dump</a:t>
              </a:r>
              <a:endParaRPr lang="en-GB" sz="1200" dirty="0">
                <a:solidFill>
                  <a:srgbClr val="000000"/>
                </a:solidFill>
                <a:ea typeface="Calibri" panose="020F0502020204030204" pitchFamily="34" charset="0"/>
              </a:endParaRPr>
            </a:p>
          </p:txBody>
        </p:sp>
        <p:sp>
          <p:nvSpPr>
            <p:cNvPr id="88" name="TextBox 32">
              <a:extLst>
                <a:ext uri="{FF2B5EF4-FFF2-40B4-BE49-F238E27FC236}">
                  <a16:creationId xmlns:a16="http://schemas.microsoft.com/office/drawing/2014/main" id="{84BB9AEA-ED05-F37E-1462-954C7A764E7D}"/>
                </a:ext>
              </a:extLst>
            </p:cNvPr>
            <p:cNvSpPr txBox="1">
              <a:spLocks noChangeArrowheads="1"/>
            </p:cNvSpPr>
            <p:nvPr/>
          </p:nvSpPr>
          <p:spPr bwMode="auto">
            <a:xfrm>
              <a:off x="321793" y="1126917"/>
              <a:ext cx="1956342" cy="392694"/>
            </a:xfrm>
            <a:prstGeom prst="rect">
              <a:avLst/>
            </a:prstGeom>
            <a:noFill/>
            <a:ln>
              <a:noFill/>
            </a:ln>
          </p:spPr>
          <p:txBody>
            <a:bodyPr wrap="square" lIns="91431" tIns="45715" rIns="91431" bIns="45715">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ctr" hangingPunct="0">
                <a:spcBef>
                  <a:spcPct val="0"/>
                </a:spcBef>
                <a:spcAft>
                  <a:spcPct val="0"/>
                </a:spcAft>
                <a:defRPr sz="2400">
                  <a:solidFill>
                    <a:schemeClr val="tx1"/>
                  </a:solidFill>
                  <a:latin typeface="Arial" charset="0"/>
                  <a:ea typeface="ＭＳ Ｐゴシック" charset="0"/>
                </a:defRPr>
              </a:lvl6pPr>
              <a:lvl7pPr marL="2971800" indent="-228600" eaLnBrk="0" fontAlgn="ctr" hangingPunct="0">
                <a:spcBef>
                  <a:spcPct val="0"/>
                </a:spcBef>
                <a:spcAft>
                  <a:spcPct val="0"/>
                </a:spcAft>
                <a:defRPr sz="2400">
                  <a:solidFill>
                    <a:schemeClr val="tx1"/>
                  </a:solidFill>
                  <a:latin typeface="Arial" charset="0"/>
                  <a:ea typeface="ＭＳ Ｐゴシック" charset="0"/>
                </a:defRPr>
              </a:lvl7pPr>
              <a:lvl8pPr marL="3429000" indent="-228600" eaLnBrk="0" fontAlgn="ctr" hangingPunct="0">
                <a:spcBef>
                  <a:spcPct val="0"/>
                </a:spcBef>
                <a:spcAft>
                  <a:spcPct val="0"/>
                </a:spcAft>
                <a:defRPr sz="2400">
                  <a:solidFill>
                    <a:schemeClr val="tx1"/>
                  </a:solidFill>
                  <a:latin typeface="Arial" charset="0"/>
                  <a:ea typeface="ＭＳ Ｐゴシック" charset="0"/>
                </a:defRPr>
              </a:lvl8pPr>
              <a:lvl9pPr marL="3886200" indent="-228600" eaLnBrk="0" fontAlgn="ctr" hangingPunct="0">
                <a:spcBef>
                  <a:spcPct val="0"/>
                </a:spcBef>
                <a:spcAft>
                  <a:spcPct val="0"/>
                </a:spcAft>
                <a:defRPr sz="2400">
                  <a:solidFill>
                    <a:schemeClr val="tx1"/>
                  </a:solidFill>
                  <a:latin typeface="Arial" charset="0"/>
                  <a:ea typeface="ＭＳ Ｐゴシック" charset="0"/>
                </a:defRPr>
              </a:lvl9pPr>
            </a:lstStyle>
            <a:p>
              <a:pPr defTabSz="457016"/>
              <a:r>
                <a:rPr lang="en-US" sz="1200" dirty="0">
                  <a:solidFill>
                    <a:srgbClr val="000000"/>
                  </a:solidFill>
                  <a:ea typeface="Calibri" panose="020F0502020204030204" pitchFamily="34" charset="0"/>
                </a:rPr>
                <a:t>Interaction point</a:t>
              </a:r>
              <a:endParaRPr lang="en-GB" sz="1200" dirty="0">
                <a:solidFill>
                  <a:srgbClr val="000000"/>
                </a:solidFill>
                <a:ea typeface="Calibri" panose="020F0502020204030204" pitchFamily="34" charset="0"/>
              </a:endParaRPr>
            </a:p>
          </p:txBody>
        </p:sp>
        <p:sp>
          <p:nvSpPr>
            <p:cNvPr id="89" name="テキスト ボックス 88">
              <a:extLst>
                <a:ext uri="{FF2B5EF4-FFF2-40B4-BE49-F238E27FC236}">
                  <a16:creationId xmlns:a16="http://schemas.microsoft.com/office/drawing/2014/main" id="{3D580A41-A441-B9C5-8055-7658F1C8AD30}"/>
                </a:ext>
              </a:extLst>
            </p:cNvPr>
            <p:cNvSpPr txBox="1"/>
            <p:nvPr/>
          </p:nvSpPr>
          <p:spPr>
            <a:xfrm>
              <a:off x="93696" y="2585629"/>
              <a:ext cx="1339178" cy="339343"/>
            </a:xfrm>
            <a:prstGeom prst="rect">
              <a:avLst/>
            </a:prstGeom>
            <a:noFill/>
          </p:spPr>
          <p:txBody>
            <a:bodyPr wrap="none" rtlCol="0">
              <a:spAutoFit/>
            </a:bodyPr>
            <a:lstStyle/>
            <a:p>
              <a:r>
                <a:rPr lang="en-US" altLang="ja-JP" sz="1200" dirty="0">
                  <a:solidFill>
                    <a:prstClr val="black"/>
                  </a:solidFill>
                  <a:latin typeface="Calibri" panose="020F0502020204030204" pitchFamily="34" charset="0"/>
                  <a:ea typeface="Calibri" panose="020F0502020204030204" pitchFamily="34" charset="0"/>
                </a:rPr>
                <a:t>Physics Detectors</a:t>
              </a:r>
              <a:endParaRPr lang="ja-JP" altLang="en-US" sz="1400" dirty="0">
                <a:solidFill>
                  <a:prstClr val="black"/>
                </a:solidFill>
                <a:latin typeface="Calibri" panose="020F0502020204030204" pitchFamily="34" charset="0"/>
                <a:ea typeface="Arial Unicode MS" panose="020B0604020202020204" pitchFamily="50" charset="-128"/>
              </a:endParaRPr>
            </a:p>
          </p:txBody>
        </p:sp>
      </p:grpSp>
      <p:sp>
        <p:nvSpPr>
          <p:cNvPr id="3" name="スライド番号プレースホルダー 2">
            <a:extLst>
              <a:ext uri="{FF2B5EF4-FFF2-40B4-BE49-F238E27FC236}">
                <a16:creationId xmlns:a16="http://schemas.microsoft.com/office/drawing/2014/main" id="{0C95EC53-3995-BA67-0EA2-997F47F9EE7E}"/>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457200"/>
            <a:fld id="{48F63A3B-78C7-47BE-AE5E-E10140E04643}" type="slidenum">
              <a:rPr lang="en-US" smtClean="0"/>
              <a:pPr defTabSz="457200"/>
              <a:t>54</a:t>
            </a:fld>
            <a:endParaRPr lang="ja-JP" altLang="en-US" dirty="0">
              <a:solidFill>
                <a:prstClr val="black">
                  <a:tint val="75000"/>
                </a:prstClr>
              </a:solidFill>
            </a:endParaRPr>
          </a:p>
        </p:txBody>
      </p:sp>
      <p:graphicFrame>
        <p:nvGraphicFramePr>
          <p:cNvPr id="2" name="表 1">
            <a:extLst>
              <a:ext uri="{FF2B5EF4-FFF2-40B4-BE49-F238E27FC236}">
                <a16:creationId xmlns:a16="http://schemas.microsoft.com/office/drawing/2014/main" id="{0AC4F816-63F5-FA46-59F9-603CE5A64396}"/>
              </a:ext>
            </a:extLst>
          </p:cNvPr>
          <p:cNvGraphicFramePr>
            <a:graphicFrameLocks noGrp="1"/>
          </p:cNvGraphicFramePr>
          <p:nvPr/>
        </p:nvGraphicFramePr>
        <p:xfrm>
          <a:off x="7565261" y="2680475"/>
          <a:ext cx="3173187" cy="3859110"/>
        </p:xfrm>
        <a:graphic>
          <a:graphicData uri="http://schemas.openxmlformats.org/drawingml/2006/table">
            <a:tbl>
              <a:tblPr>
                <a:tableStyleId>{5940675A-B579-460E-94D1-54222C63F5DA}</a:tableStyleId>
              </a:tblPr>
              <a:tblGrid>
                <a:gridCol w="695002">
                  <a:extLst>
                    <a:ext uri="{9D8B030D-6E8A-4147-A177-3AD203B41FA5}">
                      <a16:colId xmlns:a16="http://schemas.microsoft.com/office/drawing/2014/main" val="414153846"/>
                    </a:ext>
                  </a:extLst>
                </a:gridCol>
                <a:gridCol w="417000">
                  <a:extLst>
                    <a:ext uri="{9D8B030D-6E8A-4147-A177-3AD203B41FA5}">
                      <a16:colId xmlns:a16="http://schemas.microsoft.com/office/drawing/2014/main" val="2853629616"/>
                    </a:ext>
                  </a:extLst>
                </a:gridCol>
                <a:gridCol w="2061185">
                  <a:extLst>
                    <a:ext uri="{9D8B030D-6E8A-4147-A177-3AD203B41FA5}">
                      <a16:colId xmlns:a16="http://schemas.microsoft.com/office/drawing/2014/main" val="3367541277"/>
                    </a:ext>
                  </a:extLst>
                </a:gridCol>
              </a:tblGrid>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2">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1</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2">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Cavity production</a:t>
                      </a:r>
                    </a:p>
                  </a:txBody>
                  <a:tcPr marL="6350" marR="6350" marT="6350" marB="0" anchor="ctr">
                    <a:solidFill>
                      <a:schemeClr val="accent2">
                        <a:lumMod val="20000"/>
                        <a:lumOff val="80000"/>
                      </a:schemeClr>
                    </a:solidFill>
                  </a:tcPr>
                </a:tc>
                <a:extLst>
                  <a:ext uri="{0D108BD9-81ED-4DB2-BD59-A6C34878D82A}">
                    <a16:rowId xmlns:a16="http://schemas.microsoft.com/office/drawing/2014/main" val="830078403"/>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2">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2</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2">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CM design</a:t>
                      </a:r>
                    </a:p>
                  </a:txBody>
                  <a:tcPr marL="6350" marR="6350" marT="6350" marB="0" anchor="ctr">
                    <a:solidFill>
                      <a:schemeClr val="accent2">
                        <a:lumMod val="20000"/>
                        <a:lumOff val="80000"/>
                      </a:schemeClr>
                    </a:solidFill>
                  </a:tcPr>
                </a:tc>
                <a:extLst>
                  <a:ext uri="{0D108BD9-81ED-4DB2-BD59-A6C34878D82A}">
                    <a16:rowId xmlns:a16="http://schemas.microsoft.com/office/drawing/2014/main" val="1666990710"/>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2">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3</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2">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Crab cavity</a:t>
                      </a:r>
                    </a:p>
                  </a:txBody>
                  <a:tcPr marL="6350" marR="6350" marT="6350" marB="0" anchor="ctr">
                    <a:solidFill>
                      <a:schemeClr val="accent2">
                        <a:lumMod val="20000"/>
                        <a:lumOff val="80000"/>
                      </a:schemeClr>
                    </a:solidFill>
                  </a:tcPr>
                </a:tc>
                <a:extLst>
                  <a:ext uri="{0D108BD9-81ED-4DB2-BD59-A6C34878D82A}">
                    <a16:rowId xmlns:a16="http://schemas.microsoft.com/office/drawing/2014/main" val="1365136821"/>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4</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E- source</a:t>
                      </a:r>
                    </a:p>
                  </a:txBody>
                  <a:tcPr marL="6350" marR="6350" marT="6350" marB="0" anchor="ctr">
                    <a:solidFill>
                      <a:schemeClr val="accent6">
                        <a:lumMod val="20000"/>
                        <a:lumOff val="80000"/>
                      </a:schemeClr>
                    </a:solidFill>
                  </a:tcPr>
                </a:tc>
                <a:extLst>
                  <a:ext uri="{0D108BD9-81ED-4DB2-BD59-A6C34878D82A}">
                    <a16:rowId xmlns:a16="http://schemas.microsoft.com/office/drawing/2014/main" val="3714958968"/>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6</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Undulator target</a:t>
                      </a:r>
                    </a:p>
                  </a:txBody>
                  <a:tcPr marL="6350" marR="6350" marT="6350" marB="0" anchor="ctr">
                    <a:solidFill>
                      <a:schemeClr val="accent6">
                        <a:lumMod val="20000"/>
                        <a:lumOff val="80000"/>
                      </a:schemeClr>
                    </a:solidFill>
                  </a:tcPr>
                </a:tc>
                <a:extLst>
                  <a:ext uri="{0D108BD9-81ED-4DB2-BD59-A6C34878D82A}">
                    <a16:rowId xmlns:a16="http://schemas.microsoft.com/office/drawing/2014/main" val="1545155936"/>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7</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Undulator focusing</a:t>
                      </a:r>
                    </a:p>
                  </a:txBody>
                  <a:tcPr marL="6350" marR="6350" marT="6350" marB="0" anchor="ctr">
                    <a:solidFill>
                      <a:schemeClr val="accent6">
                        <a:lumMod val="20000"/>
                        <a:lumOff val="80000"/>
                      </a:schemeClr>
                    </a:solidFill>
                  </a:tcPr>
                </a:tc>
                <a:extLst>
                  <a:ext uri="{0D108BD9-81ED-4DB2-BD59-A6C34878D82A}">
                    <a16:rowId xmlns:a16="http://schemas.microsoft.com/office/drawing/2014/main" val="1490976987"/>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8</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E-driven target</a:t>
                      </a:r>
                    </a:p>
                  </a:txBody>
                  <a:tcPr marL="6350" marR="6350" marT="6350" marB="0" anchor="ctr">
                    <a:solidFill>
                      <a:schemeClr val="accent6">
                        <a:lumMod val="20000"/>
                        <a:lumOff val="80000"/>
                      </a:schemeClr>
                    </a:solidFill>
                  </a:tcPr>
                </a:tc>
                <a:extLst>
                  <a:ext uri="{0D108BD9-81ED-4DB2-BD59-A6C34878D82A}">
                    <a16:rowId xmlns:a16="http://schemas.microsoft.com/office/drawing/2014/main" val="887922838"/>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9</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E-driven focusing</a:t>
                      </a:r>
                    </a:p>
                  </a:txBody>
                  <a:tcPr marL="6350" marR="6350" marT="6350" marB="0" anchor="ctr">
                    <a:solidFill>
                      <a:schemeClr val="accent6">
                        <a:lumMod val="20000"/>
                        <a:lumOff val="80000"/>
                      </a:schemeClr>
                    </a:solidFill>
                  </a:tcPr>
                </a:tc>
                <a:extLst>
                  <a:ext uri="{0D108BD9-81ED-4DB2-BD59-A6C34878D82A}">
                    <a16:rowId xmlns:a16="http://schemas.microsoft.com/office/drawing/2014/main" val="4115014725"/>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10</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E-driven capture</a:t>
                      </a:r>
                    </a:p>
                  </a:txBody>
                  <a:tcPr marL="6350" marR="6350" marT="6350" marB="0" anchor="ctr">
                    <a:solidFill>
                      <a:schemeClr val="accent6">
                        <a:lumMod val="20000"/>
                        <a:lumOff val="80000"/>
                      </a:schemeClr>
                    </a:solidFill>
                  </a:tcPr>
                </a:tc>
                <a:extLst>
                  <a:ext uri="{0D108BD9-81ED-4DB2-BD59-A6C34878D82A}">
                    <a16:rowId xmlns:a16="http://schemas.microsoft.com/office/drawing/2014/main" val="378852249"/>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11</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6">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Target replacement</a:t>
                      </a:r>
                    </a:p>
                  </a:txBody>
                  <a:tcPr marL="6350" marR="6350" marT="6350" marB="0" anchor="ctr">
                    <a:solidFill>
                      <a:schemeClr val="accent6">
                        <a:lumMod val="20000"/>
                        <a:lumOff val="80000"/>
                      </a:schemeClr>
                    </a:solidFill>
                  </a:tcPr>
                </a:tc>
                <a:extLst>
                  <a:ext uri="{0D108BD9-81ED-4DB2-BD59-A6C34878D82A}">
                    <a16:rowId xmlns:a16="http://schemas.microsoft.com/office/drawing/2014/main" val="1377459596"/>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12</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DR System design</a:t>
                      </a:r>
                    </a:p>
                  </a:txBody>
                  <a:tcPr marL="6350" marR="6350" marT="6350" marB="0" anchor="ctr">
                    <a:solidFill>
                      <a:schemeClr val="accent5">
                        <a:lumMod val="20000"/>
                        <a:lumOff val="80000"/>
                      </a:schemeClr>
                    </a:solidFill>
                  </a:tcPr>
                </a:tc>
                <a:extLst>
                  <a:ext uri="{0D108BD9-81ED-4DB2-BD59-A6C34878D82A}">
                    <a16:rowId xmlns:a16="http://schemas.microsoft.com/office/drawing/2014/main" val="3991977438"/>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14</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DR Injection/extraction</a:t>
                      </a:r>
                    </a:p>
                  </a:txBody>
                  <a:tcPr marL="6350" marR="6350" marT="6350" marB="0" anchor="ctr">
                    <a:solidFill>
                      <a:schemeClr val="accent5">
                        <a:lumMod val="20000"/>
                        <a:lumOff val="80000"/>
                      </a:schemeClr>
                    </a:solidFill>
                  </a:tcPr>
                </a:tc>
                <a:extLst>
                  <a:ext uri="{0D108BD9-81ED-4DB2-BD59-A6C34878D82A}">
                    <a16:rowId xmlns:a16="http://schemas.microsoft.com/office/drawing/2014/main" val="1373387623"/>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15</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Final focus</a:t>
                      </a:r>
                    </a:p>
                  </a:txBody>
                  <a:tcPr marL="6350" marR="6350" marT="6350" marB="0" anchor="ctr">
                    <a:solidFill>
                      <a:schemeClr val="accent5">
                        <a:lumMod val="20000"/>
                        <a:lumOff val="80000"/>
                      </a:schemeClr>
                    </a:solidFill>
                  </a:tcPr>
                </a:tc>
                <a:extLst>
                  <a:ext uri="{0D108BD9-81ED-4DB2-BD59-A6C34878D82A}">
                    <a16:rowId xmlns:a16="http://schemas.microsoft.com/office/drawing/2014/main" val="3648540254"/>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16</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Final doublet</a:t>
                      </a:r>
                    </a:p>
                  </a:txBody>
                  <a:tcPr marL="6350" marR="6350" marT="6350" marB="0" anchor="ctr">
                    <a:solidFill>
                      <a:schemeClr val="accent5">
                        <a:lumMod val="20000"/>
                        <a:lumOff val="80000"/>
                      </a:schemeClr>
                    </a:solidFill>
                  </a:tcPr>
                </a:tc>
                <a:extLst>
                  <a:ext uri="{0D108BD9-81ED-4DB2-BD59-A6C34878D82A}">
                    <a16:rowId xmlns:a16="http://schemas.microsoft.com/office/drawing/2014/main" val="1481862405"/>
                  </a:ext>
                </a:extLst>
              </a:tr>
              <a:tr h="257274">
                <a:tc>
                  <a:txBody>
                    <a:bodyPr/>
                    <a:lstStyle/>
                    <a:p>
                      <a:pPr algn="ctr" fontAlgn="ctr"/>
                      <a:r>
                        <a:rPr lang="en-US" sz="1200" u="none" strike="noStrike" dirty="0">
                          <a:solidFill>
                            <a:schemeClr val="tx1"/>
                          </a:solidFill>
                          <a:effectLst/>
                          <a:latin typeface="Calibri" panose="020F0502020204030204" pitchFamily="34" charset="0"/>
                          <a:cs typeface="Calibri" panose="020F0502020204030204" pitchFamily="34" charset="0"/>
                        </a:rPr>
                        <a:t>WPP</a:t>
                      </a:r>
                      <a:endPar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fontAlgn="ctr"/>
                      <a:r>
                        <a:rPr lang="en-US" altLang="ja-JP" sz="1200" u="none" strike="noStrike" dirty="0">
                          <a:solidFill>
                            <a:schemeClr val="tx1"/>
                          </a:solidFill>
                          <a:effectLst/>
                          <a:latin typeface="Calibri" panose="020F0502020204030204" pitchFamily="34" charset="0"/>
                          <a:cs typeface="Calibri" panose="020F0502020204030204" pitchFamily="34" charset="0"/>
                        </a:rPr>
                        <a:t>17</a:t>
                      </a:r>
                      <a:endParaRPr lang="en-US" altLang="ja-JP"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endParaRPr>
                    </a:p>
                  </a:txBody>
                  <a:tcPr marL="3606" marR="3606" marT="3606" marB="0" anchor="ctr">
                    <a:solidFill>
                      <a:schemeClr val="accent5">
                        <a:lumMod val="20000"/>
                        <a:lumOff val="80000"/>
                      </a:schemeClr>
                    </a:solidFill>
                  </a:tcPr>
                </a:tc>
                <a:tc>
                  <a:txBody>
                    <a:bodyPr/>
                    <a:lstStyle/>
                    <a:p>
                      <a:pPr algn="ctr" rtl="0" fontAlgn="ctr"/>
                      <a:r>
                        <a:rPr lang="en-US" sz="12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Main dump</a:t>
                      </a:r>
                    </a:p>
                  </a:txBody>
                  <a:tcPr marL="6350" marR="6350" marT="6350" marB="0" anchor="ctr">
                    <a:solidFill>
                      <a:schemeClr val="accent5">
                        <a:lumMod val="20000"/>
                        <a:lumOff val="80000"/>
                      </a:schemeClr>
                    </a:solidFill>
                  </a:tcPr>
                </a:tc>
                <a:extLst>
                  <a:ext uri="{0D108BD9-81ED-4DB2-BD59-A6C34878D82A}">
                    <a16:rowId xmlns:a16="http://schemas.microsoft.com/office/drawing/2014/main" val="1300707110"/>
                  </a:ext>
                </a:extLst>
              </a:tr>
            </a:tbl>
          </a:graphicData>
        </a:graphic>
      </p:graphicFrame>
      <p:sp>
        <p:nvSpPr>
          <p:cNvPr id="69" name="テキスト ボックス 68">
            <a:extLst>
              <a:ext uri="{FF2B5EF4-FFF2-40B4-BE49-F238E27FC236}">
                <a16:creationId xmlns:a16="http://schemas.microsoft.com/office/drawing/2014/main" id="{DA9ADB0A-C476-0950-F957-BFA10715846A}"/>
              </a:ext>
            </a:extLst>
          </p:cNvPr>
          <p:cNvSpPr txBox="1"/>
          <p:nvPr/>
        </p:nvSpPr>
        <p:spPr>
          <a:xfrm>
            <a:off x="6877702" y="2848511"/>
            <a:ext cx="486030" cy="338554"/>
          </a:xfrm>
          <a:prstGeom prst="rect">
            <a:avLst/>
          </a:prstGeom>
          <a:solidFill>
            <a:schemeClr val="accent2">
              <a:lumMod val="20000"/>
              <a:lumOff val="80000"/>
            </a:schemeClr>
          </a:solidFill>
        </p:spPr>
        <p:txBody>
          <a:bodyPr wrap="none" rtlCol="0">
            <a:spAutoFit/>
          </a:bodyPr>
          <a:lstStyle/>
          <a:p>
            <a:r>
              <a:rPr lang="en-US" altLang="ja-JP" sz="1600" dirty="0">
                <a:latin typeface="Calibri" panose="020F0502020204030204" pitchFamily="34" charset="0"/>
              </a:rPr>
              <a:t>SRF</a:t>
            </a:r>
            <a:endParaRPr kumimoji="1" lang="ja-JP" altLang="en-US" sz="1600" dirty="0">
              <a:latin typeface="Calibri" panose="020F0502020204030204" pitchFamily="34" charset="0"/>
            </a:endParaRPr>
          </a:p>
        </p:txBody>
      </p:sp>
      <p:sp>
        <p:nvSpPr>
          <p:cNvPr id="70" name="テキスト ボックス 69">
            <a:extLst>
              <a:ext uri="{FF2B5EF4-FFF2-40B4-BE49-F238E27FC236}">
                <a16:creationId xmlns:a16="http://schemas.microsoft.com/office/drawing/2014/main" id="{B0E3C5D7-392B-70B1-BD3D-173E3F1B1582}"/>
              </a:ext>
            </a:extLst>
          </p:cNvPr>
          <p:cNvSpPr txBox="1"/>
          <p:nvPr/>
        </p:nvSpPr>
        <p:spPr>
          <a:xfrm>
            <a:off x="6579560" y="4168930"/>
            <a:ext cx="834074" cy="584775"/>
          </a:xfrm>
          <a:prstGeom prst="rect">
            <a:avLst/>
          </a:prstGeom>
          <a:solidFill>
            <a:schemeClr val="accent6">
              <a:lumMod val="40000"/>
              <a:lumOff val="60000"/>
            </a:schemeClr>
          </a:solidFill>
        </p:spPr>
        <p:txBody>
          <a:bodyPr wrap="none" rtlCol="0">
            <a:spAutoFit/>
          </a:bodyPr>
          <a:lstStyle/>
          <a:p>
            <a:r>
              <a:rPr lang="en-US" altLang="ja-JP" sz="1600" dirty="0">
                <a:latin typeface="Calibri" panose="020F0502020204030204" pitchFamily="34" charset="0"/>
              </a:rPr>
              <a:t>e-, e+ </a:t>
            </a:r>
          </a:p>
          <a:p>
            <a:r>
              <a:rPr lang="en-US" altLang="ja-JP" sz="1600" dirty="0">
                <a:latin typeface="Calibri" panose="020F0502020204030204" pitchFamily="34" charset="0"/>
              </a:rPr>
              <a:t>Sources</a:t>
            </a:r>
            <a:endParaRPr kumimoji="1" lang="ja-JP" altLang="en-US" sz="1600" dirty="0">
              <a:latin typeface="Calibri" panose="020F0502020204030204" pitchFamily="34" charset="0"/>
            </a:endParaRPr>
          </a:p>
        </p:txBody>
      </p:sp>
      <p:sp>
        <p:nvSpPr>
          <p:cNvPr id="71" name="テキスト ボックス 70">
            <a:extLst>
              <a:ext uri="{FF2B5EF4-FFF2-40B4-BE49-F238E27FC236}">
                <a16:creationId xmlns:a16="http://schemas.microsoft.com/office/drawing/2014/main" id="{48A831EC-FAA9-A636-39DC-0C32888A145B}"/>
              </a:ext>
            </a:extLst>
          </p:cNvPr>
          <p:cNvSpPr txBox="1"/>
          <p:nvPr/>
        </p:nvSpPr>
        <p:spPr>
          <a:xfrm>
            <a:off x="6706181" y="5685056"/>
            <a:ext cx="720069" cy="584775"/>
          </a:xfrm>
          <a:prstGeom prst="rect">
            <a:avLst/>
          </a:prstGeom>
          <a:solidFill>
            <a:schemeClr val="accent5">
              <a:lumMod val="20000"/>
              <a:lumOff val="80000"/>
            </a:schemeClr>
          </a:solidFill>
        </p:spPr>
        <p:txBody>
          <a:bodyPr wrap="none" rtlCol="0">
            <a:spAutoFit/>
          </a:bodyPr>
          <a:lstStyle/>
          <a:p>
            <a:r>
              <a:rPr kumimoji="1" lang="en-US" altLang="ja-JP" sz="1600" dirty="0">
                <a:latin typeface="Calibri" panose="020F0502020204030204" pitchFamily="34" charset="0"/>
              </a:rPr>
              <a:t>Nano-</a:t>
            </a:r>
          </a:p>
          <a:p>
            <a:r>
              <a:rPr kumimoji="1" lang="en-US" altLang="ja-JP" sz="1600" dirty="0">
                <a:latin typeface="Calibri" panose="020F0502020204030204" pitchFamily="34" charset="0"/>
              </a:rPr>
              <a:t>Beam</a:t>
            </a:r>
            <a:endParaRPr kumimoji="1" lang="ja-JP" altLang="en-US" sz="1600" dirty="0">
              <a:latin typeface="Calibri" panose="020F0502020204030204" pitchFamily="34" charset="0"/>
            </a:endParaRPr>
          </a:p>
        </p:txBody>
      </p:sp>
      <p:sp>
        <p:nvSpPr>
          <p:cNvPr id="77" name="コンテンツ プレースホルダー 1">
            <a:extLst>
              <a:ext uri="{FF2B5EF4-FFF2-40B4-BE49-F238E27FC236}">
                <a16:creationId xmlns:a16="http://schemas.microsoft.com/office/drawing/2014/main" id="{E0D3B5B4-5248-0218-4E44-95F31DD0B31B}"/>
              </a:ext>
            </a:extLst>
          </p:cNvPr>
          <p:cNvSpPr txBox="1">
            <a:spLocks/>
          </p:cNvSpPr>
          <p:nvPr/>
        </p:nvSpPr>
        <p:spPr>
          <a:xfrm>
            <a:off x="349444" y="3072332"/>
            <a:ext cx="7776863" cy="370478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Unicode MS" panose="020B0604020202020204" pitchFamily="50" charset="-128"/>
                <a:ea typeface="Arial Unicode MS" panose="020B0604020202020204" pitchFamily="50"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Unicode MS" panose="020B0604020202020204" pitchFamily="50" charset="-128"/>
                <a:ea typeface="Arial Unicode MS" panose="020B0604020202020204" pitchFamily="50"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Unicode MS" panose="020B0604020202020204" pitchFamily="50" charset="-128"/>
                <a:ea typeface="Arial Unicode MS" panose="020B0604020202020204" pitchFamily="50"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Unicode MS" panose="020B0604020202020204" pitchFamily="50" charset="-128"/>
                <a:ea typeface="Arial Unicode MS" panose="020B0604020202020204" pitchFamily="50"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Unicode MS" panose="020B0604020202020204" pitchFamily="50" charset="-128"/>
                <a:ea typeface="Arial Unicode MS" panose="020B0604020202020204" pitchFamily="50"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nSpc>
                <a:spcPts val="1900"/>
              </a:lnSpc>
            </a:pPr>
            <a:r>
              <a:rPr lang="en-US" altLang="ja-JP" sz="2000" dirty="0">
                <a:latin typeface="Calibri" panose="020F0502020204030204" pitchFamily="34" charset="0"/>
                <a:ea typeface="ＭＳ ゴシック" panose="020B0609070205080204" pitchFamily="49" charset="-128"/>
              </a:rPr>
              <a:t>Creating particles		</a:t>
            </a:r>
            <a:r>
              <a:rPr lang="en-US" altLang="ja-JP" sz="2000" b="1" i="1" dirty="0">
                <a:solidFill>
                  <a:srgbClr val="0000FF"/>
                </a:solidFill>
                <a:latin typeface="Calibri" panose="020F0502020204030204" pitchFamily="34" charset="0"/>
                <a:ea typeface="ＭＳ ゴシック" panose="020B0609070205080204" pitchFamily="49" charset="-128"/>
              </a:rPr>
              <a:t>Sources</a:t>
            </a:r>
          </a:p>
          <a:p>
            <a:pPr lvl="1" indent="0">
              <a:lnSpc>
                <a:spcPts val="1900"/>
              </a:lnSpc>
            </a:pPr>
            <a:r>
              <a:rPr lang="en-US" altLang="ja-JP" sz="2000" dirty="0">
                <a:latin typeface="Calibri" panose="020F0502020204030204" pitchFamily="34" charset="0"/>
                <a:ea typeface="ＭＳ ゴシック" panose="020B0609070205080204" pitchFamily="49" charset="-128"/>
              </a:rPr>
              <a:t>polarized elections  /   positrons</a:t>
            </a:r>
          </a:p>
          <a:p>
            <a:pPr indent="0">
              <a:lnSpc>
                <a:spcPts val="1900"/>
              </a:lnSpc>
            </a:pPr>
            <a:r>
              <a:rPr lang="en-US" altLang="ja-JP" sz="2000" dirty="0">
                <a:latin typeface="Calibri" panose="020F0502020204030204" pitchFamily="34" charset="0"/>
                <a:ea typeface="ＭＳ ゴシック" panose="020B0609070205080204" pitchFamily="49" charset="-128"/>
              </a:rPr>
              <a:t>High quality beams		</a:t>
            </a:r>
            <a:r>
              <a:rPr lang="en-US" altLang="ja-JP" sz="2000" b="1" i="1" dirty="0">
                <a:solidFill>
                  <a:srgbClr val="0000FF"/>
                </a:solidFill>
                <a:latin typeface="Calibri" panose="020F0502020204030204" pitchFamily="34" charset="0"/>
                <a:ea typeface="ＭＳ ゴシック" panose="020B0609070205080204" pitchFamily="49" charset="-128"/>
              </a:rPr>
              <a:t>Damping ring </a:t>
            </a:r>
            <a:endParaRPr lang="en-US" altLang="ja-JP" sz="2000" dirty="0">
              <a:solidFill>
                <a:srgbClr val="0000FF"/>
              </a:solidFill>
              <a:latin typeface="Calibri" panose="020F0502020204030204" pitchFamily="34" charset="0"/>
              <a:ea typeface="ＭＳ ゴシック" panose="020B0609070205080204" pitchFamily="49" charset="-128"/>
            </a:endParaRPr>
          </a:p>
          <a:p>
            <a:pPr lvl="1" indent="0">
              <a:lnSpc>
                <a:spcPts val="1900"/>
              </a:lnSpc>
            </a:pPr>
            <a:r>
              <a:rPr lang="en-US" altLang="ja-JP" sz="2000" dirty="0">
                <a:latin typeface="Calibri" panose="020F0502020204030204" pitchFamily="34" charset="0"/>
                <a:ea typeface="ＭＳ ゴシック" panose="020B0609070205080204" pitchFamily="49" charset="-128"/>
              </a:rPr>
              <a:t>Low emittance beams</a:t>
            </a:r>
          </a:p>
          <a:p>
            <a:pPr lvl="2" indent="0">
              <a:lnSpc>
                <a:spcPts val="1900"/>
              </a:lnSpc>
            </a:pPr>
            <a:r>
              <a:rPr lang="en-US" altLang="ja-JP" sz="1400" dirty="0">
                <a:latin typeface="Calibri" panose="020F0502020204030204" pitchFamily="34" charset="0"/>
                <a:ea typeface="ＭＳ ゴシック" panose="020B0609070205080204" pitchFamily="49" charset="-128"/>
              </a:rPr>
              <a:t>Small beam size (small beam spread)</a:t>
            </a:r>
          </a:p>
          <a:p>
            <a:pPr lvl="2" indent="0">
              <a:lnSpc>
                <a:spcPts val="1900"/>
              </a:lnSpc>
            </a:pPr>
            <a:r>
              <a:rPr lang="en-US" altLang="ja-JP" sz="1400" dirty="0">
                <a:latin typeface="Calibri" panose="020F0502020204030204" pitchFamily="34" charset="0"/>
                <a:ea typeface="ＭＳ ゴシック" panose="020B0609070205080204" pitchFamily="49" charset="-128"/>
              </a:rPr>
              <a:t>Parallel beam (small momentum spread)</a:t>
            </a:r>
            <a:endParaRPr lang="en-US" altLang="ja-JP" dirty="0">
              <a:latin typeface="Calibri" panose="020F0502020204030204" pitchFamily="34" charset="0"/>
              <a:ea typeface="ＭＳ ゴシック" panose="020B0609070205080204" pitchFamily="49" charset="-128"/>
            </a:endParaRPr>
          </a:p>
          <a:p>
            <a:pPr indent="0">
              <a:lnSpc>
                <a:spcPts val="1900"/>
              </a:lnSpc>
            </a:pPr>
            <a:r>
              <a:rPr lang="en-US" altLang="ja-JP" sz="2000" dirty="0">
                <a:latin typeface="Calibri" panose="020F0502020204030204" pitchFamily="34" charset="0"/>
                <a:ea typeface="ＭＳ ゴシック" panose="020B0609070205080204" pitchFamily="49" charset="-128"/>
              </a:rPr>
              <a:t>Acceleration 			</a:t>
            </a:r>
            <a:r>
              <a:rPr lang="en-US" altLang="ja-JP" sz="2000" b="1" i="1" dirty="0">
                <a:solidFill>
                  <a:srgbClr val="0000FF"/>
                </a:solidFill>
                <a:latin typeface="Calibri" panose="020F0502020204030204" pitchFamily="34" charset="0"/>
                <a:ea typeface="ＭＳ ゴシック" panose="020B0609070205080204" pitchFamily="49" charset="-128"/>
              </a:rPr>
              <a:t>Main </a:t>
            </a:r>
            <a:r>
              <a:rPr lang="en-US" altLang="ja-JP" sz="2000" b="1" i="1" dirty="0" err="1">
                <a:solidFill>
                  <a:srgbClr val="0000FF"/>
                </a:solidFill>
                <a:latin typeface="Calibri" panose="020F0502020204030204" pitchFamily="34" charset="0"/>
                <a:ea typeface="ＭＳ ゴシック" panose="020B0609070205080204" pitchFamily="49" charset="-128"/>
              </a:rPr>
              <a:t>linac</a:t>
            </a:r>
            <a:endParaRPr lang="en-US" altLang="ja-JP" sz="2000" dirty="0">
              <a:solidFill>
                <a:srgbClr val="0000FF"/>
              </a:solidFill>
              <a:latin typeface="Calibri" panose="020F0502020204030204" pitchFamily="34" charset="0"/>
              <a:ea typeface="ＭＳ ゴシック" panose="020B0609070205080204" pitchFamily="49" charset="-128"/>
            </a:endParaRPr>
          </a:p>
          <a:p>
            <a:pPr lvl="1" indent="0">
              <a:lnSpc>
                <a:spcPts val="1900"/>
              </a:lnSpc>
            </a:pPr>
            <a:r>
              <a:rPr lang="en-US" altLang="ja-JP" sz="2000" dirty="0">
                <a:latin typeface="Calibri" panose="020F0502020204030204" pitchFamily="34" charset="0"/>
                <a:ea typeface="ＭＳ ゴシック" panose="020B0609070205080204" pitchFamily="49" charset="-128"/>
              </a:rPr>
              <a:t>superconducting radio frequency (SRF)</a:t>
            </a:r>
          </a:p>
          <a:p>
            <a:pPr indent="0">
              <a:lnSpc>
                <a:spcPts val="1900"/>
              </a:lnSpc>
            </a:pPr>
            <a:r>
              <a:rPr lang="en-US" altLang="ja-JP" sz="2000" dirty="0">
                <a:latin typeface="Calibri" panose="020F0502020204030204" pitchFamily="34" charset="0"/>
                <a:ea typeface="ＭＳ ゴシック" panose="020B0609070205080204" pitchFamily="49" charset="-128"/>
              </a:rPr>
              <a:t>Getting them collided	 </a:t>
            </a:r>
            <a:r>
              <a:rPr lang="en-US" altLang="ja-JP" sz="2000" b="1" i="1" dirty="0">
                <a:solidFill>
                  <a:srgbClr val="0000FF"/>
                </a:solidFill>
                <a:latin typeface="Calibri" panose="020F0502020204030204" pitchFamily="34" charset="0"/>
                <a:ea typeface="ＭＳ ゴシック" panose="020B0609070205080204" pitchFamily="49" charset="-128"/>
              </a:rPr>
              <a:t>Final focus</a:t>
            </a:r>
            <a:endParaRPr lang="en-US" altLang="ja-JP" sz="2000" dirty="0">
              <a:solidFill>
                <a:srgbClr val="0000FF"/>
              </a:solidFill>
              <a:latin typeface="Calibri" panose="020F0502020204030204" pitchFamily="34" charset="0"/>
              <a:ea typeface="ＭＳ ゴシック" panose="020B0609070205080204" pitchFamily="49" charset="-128"/>
            </a:endParaRPr>
          </a:p>
          <a:p>
            <a:pPr lvl="1" indent="0">
              <a:lnSpc>
                <a:spcPts val="1900"/>
              </a:lnSpc>
            </a:pPr>
            <a:r>
              <a:rPr lang="en-US" altLang="ja-JP" sz="2000" dirty="0">
                <a:latin typeface="Calibri" panose="020F0502020204030204" pitchFamily="34" charset="0"/>
                <a:ea typeface="ＭＳ ゴシック" panose="020B0609070205080204" pitchFamily="49" charset="-128"/>
              </a:rPr>
              <a:t>nano-meter beams</a:t>
            </a:r>
          </a:p>
          <a:p>
            <a:pPr indent="0">
              <a:lnSpc>
                <a:spcPts val="1900"/>
              </a:lnSpc>
            </a:pPr>
            <a:r>
              <a:rPr lang="en-US" altLang="ja-JP" sz="2000" dirty="0">
                <a:latin typeface="Calibri" panose="020F0502020204030204" pitchFamily="34" charset="0"/>
                <a:ea typeface="ＭＳ ゴシック" panose="020B0609070205080204" pitchFamily="49" charset="-128"/>
              </a:rPr>
              <a:t>Go to </a:t>
            </a:r>
            <a:r>
              <a:rPr lang="en-US" altLang="ja-JP" sz="2000" b="1" i="1" dirty="0">
                <a:solidFill>
                  <a:srgbClr val="0000FF"/>
                </a:solidFill>
                <a:latin typeface="Calibri" panose="020F0502020204030204" pitchFamily="34" charset="0"/>
                <a:ea typeface="ＭＳ ゴシック" panose="020B0609070205080204" pitchFamily="49" charset="-128"/>
              </a:rPr>
              <a:t>Beam dumps</a:t>
            </a:r>
            <a:endParaRPr lang="ja-JP" altLang="en-US" sz="2000" b="1" i="1" dirty="0">
              <a:solidFill>
                <a:srgbClr val="0000FF"/>
              </a:solidFill>
              <a:latin typeface="Calibri" panose="020F0502020204030204" pitchFamily="34" charset="0"/>
              <a:ea typeface="ＭＳ ゴシック" panose="020B0609070205080204" pitchFamily="49" charset="-128"/>
            </a:endParaRPr>
          </a:p>
        </p:txBody>
      </p:sp>
      <p:cxnSp>
        <p:nvCxnSpPr>
          <p:cNvPr id="92" name="直線矢印コネクタ 91">
            <a:extLst>
              <a:ext uri="{FF2B5EF4-FFF2-40B4-BE49-F238E27FC236}">
                <a16:creationId xmlns:a16="http://schemas.microsoft.com/office/drawing/2014/main" id="{9C2C5227-93BD-9952-C716-FA9A112EDE9C}"/>
              </a:ext>
            </a:extLst>
          </p:cNvPr>
          <p:cNvCxnSpPr>
            <a:cxnSpLocks/>
            <a:endCxn id="71" idx="1"/>
          </p:cNvCxnSpPr>
          <p:nvPr/>
        </p:nvCxnSpPr>
        <p:spPr>
          <a:xfrm>
            <a:off x="4701176" y="5850303"/>
            <a:ext cx="2005005" cy="1271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7" name="直線矢印コネクタ 96">
            <a:extLst>
              <a:ext uri="{FF2B5EF4-FFF2-40B4-BE49-F238E27FC236}">
                <a16:creationId xmlns:a16="http://schemas.microsoft.com/office/drawing/2014/main" id="{F6FC0B8D-CDE0-11F2-9729-36970A908F9C}"/>
              </a:ext>
            </a:extLst>
          </p:cNvPr>
          <p:cNvCxnSpPr>
            <a:cxnSpLocks/>
            <a:endCxn id="71" idx="1"/>
          </p:cNvCxnSpPr>
          <p:nvPr/>
        </p:nvCxnSpPr>
        <p:spPr>
          <a:xfrm flipV="1">
            <a:off x="3047024" y="5977444"/>
            <a:ext cx="3659157" cy="5448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0" name="直線矢印コネクタ 99">
            <a:extLst>
              <a:ext uri="{FF2B5EF4-FFF2-40B4-BE49-F238E27FC236}">
                <a16:creationId xmlns:a16="http://schemas.microsoft.com/office/drawing/2014/main" id="{03D3A517-5462-2C56-6AD9-FAF2BECE7056}"/>
              </a:ext>
            </a:extLst>
          </p:cNvPr>
          <p:cNvCxnSpPr>
            <a:cxnSpLocks/>
          </p:cNvCxnSpPr>
          <p:nvPr/>
        </p:nvCxnSpPr>
        <p:spPr>
          <a:xfrm flipV="1">
            <a:off x="5377139" y="3016684"/>
            <a:ext cx="1463643" cy="2170577"/>
          </a:xfrm>
          <a:prstGeom prst="straightConnector1">
            <a:avLst/>
          </a:prstGeom>
          <a:ln>
            <a:solidFill>
              <a:schemeClr val="accent2">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2" name="直線矢印コネクタ 101">
            <a:extLst>
              <a:ext uri="{FF2B5EF4-FFF2-40B4-BE49-F238E27FC236}">
                <a16:creationId xmlns:a16="http://schemas.microsoft.com/office/drawing/2014/main" id="{566B08F3-70C1-6701-16F0-B22F6A4C329C}"/>
              </a:ext>
            </a:extLst>
          </p:cNvPr>
          <p:cNvCxnSpPr>
            <a:cxnSpLocks/>
            <a:endCxn id="71" idx="1"/>
          </p:cNvCxnSpPr>
          <p:nvPr/>
        </p:nvCxnSpPr>
        <p:spPr>
          <a:xfrm>
            <a:off x="5656615" y="3923601"/>
            <a:ext cx="1049566" cy="20538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5" name="直線矢印コネクタ 104">
            <a:extLst>
              <a:ext uri="{FF2B5EF4-FFF2-40B4-BE49-F238E27FC236}">
                <a16:creationId xmlns:a16="http://schemas.microsoft.com/office/drawing/2014/main" id="{A4F235F1-9E82-6E23-2685-F50B4666A932}"/>
              </a:ext>
            </a:extLst>
          </p:cNvPr>
          <p:cNvCxnSpPr>
            <a:cxnSpLocks/>
            <a:endCxn id="70" idx="1"/>
          </p:cNvCxnSpPr>
          <p:nvPr/>
        </p:nvCxnSpPr>
        <p:spPr>
          <a:xfrm>
            <a:off x="5097666" y="3237579"/>
            <a:ext cx="1481894" cy="1223739"/>
          </a:xfrm>
          <a:prstGeom prst="straightConnector1">
            <a:avLst/>
          </a:prstGeom>
          <a:ln>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8" name="直線矢印コネクタ 107">
            <a:extLst>
              <a:ext uri="{FF2B5EF4-FFF2-40B4-BE49-F238E27FC236}">
                <a16:creationId xmlns:a16="http://schemas.microsoft.com/office/drawing/2014/main" id="{3757B1C0-674F-8398-38E0-B2518E0C5C9B}"/>
              </a:ext>
            </a:extLst>
          </p:cNvPr>
          <p:cNvCxnSpPr>
            <a:cxnSpLocks/>
          </p:cNvCxnSpPr>
          <p:nvPr/>
        </p:nvCxnSpPr>
        <p:spPr>
          <a:xfrm flipV="1">
            <a:off x="4307955" y="3042162"/>
            <a:ext cx="2532827" cy="2689953"/>
          </a:xfrm>
          <a:prstGeom prst="straightConnector1">
            <a:avLst/>
          </a:prstGeom>
          <a:ln>
            <a:solidFill>
              <a:schemeClr val="accent2">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6" name="テキスト ボックス 5">
            <a:extLst>
              <a:ext uri="{FF2B5EF4-FFF2-40B4-BE49-F238E27FC236}">
                <a16:creationId xmlns:a16="http://schemas.microsoft.com/office/drawing/2014/main" id="{F5F7E766-9FBF-68C9-811E-337D339C2AF8}"/>
              </a:ext>
            </a:extLst>
          </p:cNvPr>
          <p:cNvSpPr txBox="1"/>
          <p:nvPr/>
        </p:nvSpPr>
        <p:spPr>
          <a:xfrm>
            <a:off x="3313703" y="2246022"/>
            <a:ext cx="3151312" cy="707886"/>
          </a:xfrm>
          <a:prstGeom prst="rect">
            <a:avLst/>
          </a:prstGeom>
          <a:solidFill>
            <a:schemeClr val="accent4">
              <a:lumMod val="60000"/>
              <a:lumOff val="40000"/>
            </a:schemeClr>
          </a:solidFill>
        </p:spPr>
        <p:txBody>
          <a:bodyPr wrap="none" rtlCol="0">
            <a:spAutoFit/>
          </a:bodyPr>
          <a:lstStyle/>
          <a:p>
            <a:r>
              <a:rPr kumimoji="1" lang="en-US" altLang="ja-JP" sz="2000" dirty="0"/>
              <a:t>Not only for the </a:t>
            </a:r>
            <a:r>
              <a:rPr kumimoji="1" lang="en-US" altLang="ja-JP" sz="2000" b="1" dirty="0">
                <a:solidFill>
                  <a:srgbClr val="0000FF"/>
                </a:solidFill>
              </a:rPr>
              <a:t>ILC</a:t>
            </a:r>
            <a:r>
              <a:rPr kumimoji="1" lang="en-US" altLang="ja-JP" sz="2000" b="1" dirty="0">
                <a:solidFill>
                  <a:schemeClr val="accent1">
                    <a:lumMod val="75000"/>
                  </a:schemeClr>
                </a:solidFill>
              </a:rPr>
              <a:t> </a:t>
            </a:r>
            <a:r>
              <a:rPr kumimoji="1" lang="en-US" altLang="ja-JP" sz="2000" dirty="0"/>
              <a:t>but also </a:t>
            </a:r>
          </a:p>
          <a:p>
            <a:r>
              <a:rPr kumimoji="1" lang="en-US" altLang="ja-JP" sz="2000" dirty="0"/>
              <a:t>for </a:t>
            </a:r>
            <a:r>
              <a:rPr kumimoji="1" lang="en-US" altLang="ja-JP" sz="2000" b="1" dirty="0">
                <a:solidFill>
                  <a:srgbClr val="0000FF"/>
                </a:solidFill>
              </a:rPr>
              <a:t>various application</a:t>
            </a:r>
            <a:endParaRPr kumimoji="1" lang="ja-JP" altLang="en-US" sz="2000" b="1" dirty="0">
              <a:solidFill>
                <a:srgbClr val="0000FF"/>
              </a:solidFill>
            </a:endParaRPr>
          </a:p>
        </p:txBody>
      </p:sp>
      <p:sp>
        <p:nvSpPr>
          <p:cNvPr id="4" name="タイトル 3">
            <a:extLst>
              <a:ext uri="{FF2B5EF4-FFF2-40B4-BE49-F238E27FC236}">
                <a16:creationId xmlns:a16="http://schemas.microsoft.com/office/drawing/2014/main" id="{B35CDEA4-7901-49B4-D95E-34C1F2F05F37}"/>
              </a:ext>
            </a:extLst>
          </p:cNvPr>
          <p:cNvSpPr>
            <a:spLocks noGrp="1"/>
          </p:cNvSpPr>
          <p:nvPr>
            <p:ph type="title" idx="4294967295"/>
          </p:nvPr>
        </p:nvSpPr>
        <p:spPr>
          <a:xfrm>
            <a:off x="1109419" y="-28893"/>
            <a:ext cx="10515600" cy="692170"/>
          </a:xfrm>
        </p:spPr>
        <p:txBody>
          <a:bodyPr/>
          <a:lstStyle/>
          <a:p>
            <a:pPr algn="ctr" rtl="0" eaLnBrk="1" latinLnBrk="0" hangingPunct="1"/>
            <a:r>
              <a:rPr lang="en-US" altLang="ja-JP" sz="3600" u="sng" kern="1200" dirty="0">
                <a:solidFill>
                  <a:srgbClr val="000000"/>
                </a:solidFill>
                <a:effectLst/>
                <a:latin typeface="Calibri" panose="020F0502020204030204" pitchFamily="34" charset="0"/>
                <a:ea typeface="游ゴシック Light" panose="020B0300000000000000" pitchFamily="50" charset="-128"/>
                <a:cs typeface="Calibri" panose="020F0502020204030204" pitchFamily="34" charset="0"/>
              </a:rPr>
              <a:t>I</a:t>
            </a:r>
            <a:r>
              <a:rPr lang="en-US" altLang="ja-JP" sz="3600" kern="1200" dirty="0">
                <a:solidFill>
                  <a:srgbClr val="000000"/>
                </a:solidFill>
                <a:effectLst/>
                <a:latin typeface="Calibri" panose="020F0502020204030204" pitchFamily="34" charset="0"/>
                <a:ea typeface="游ゴシック Light" panose="020B0300000000000000" pitchFamily="50" charset="-128"/>
                <a:cs typeface="Calibri" panose="020F0502020204030204" pitchFamily="34" charset="0"/>
              </a:rPr>
              <a:t>LC </a:t>
            </a:r>
            <a:r>
              <a:rPr lang="en-US" altLang="ja-JP" sz="3600" u="sng" kern="1200" dirty="0">
                <a:solidFill>
                  <a:srgbClr val="000000"/>
                </a:solidFill>
                <a:effectLst/>
                <a:latin typeface="Calibri" panose="020F0502020204030204" pitchFamily="34" charset="0"/>
                <a:ea typeface="游ゴシック Light" panose="020B0300000000000000" pitchFamily="50" charset="-128"/>
                <a:cs typeface="Calibri" panose="020F0502020204030204" pitchFamily="34" charset="0"/>
              </a:rPr>
              <a:t>T</a:t>
            </a:r>
            <a:r>
              <a:rPr lang="en-US" altLang="ja-JP" sz="3600" kern="1200" dirty="0">
                <a:solidFill>
                  <a:srgbClr val="000000"/>
                </a:solidFill>
                <a:effectLst/>
                <a:latin typeface="Calibri" panose="020F0502020204030204" pitchFamily="34" charset="0"/>
                <a:ea typeface="游ゴシック Light" panose="020B0300000000000000" pitchFamily="50" charset="-128"/>
                <a:cs typeface="Calibri" panose="020F0502020204030204" pitchFamily="34" charset="0"/>
              </a:rPr>
              <a:t>echnology </a:t>
            </a:r>
            <a:r>
              <a:rPr lang="en-US" altLang="ja-JP" sz="3600" u="sng" kern="1200" dirty="0">
                <a:solidFill>
                  <a:srgbClr val="000000"/>
                </a:solidFill>
                <a:effectLst/>
                <a:latin typeface="Calibri" panose="020F0502020204030204" pitchFamily="34" charset="0"/>
                <a:ea typeface="游ゴシック Light" panose="020B0300000000000000" pitchFamily="50" charset="-128"/>
                <a:cs typeface="Calibri" panose="020F0502020204030204" pitchFamily="34" charset="0"/>
              </a:rPr>
              <a:t>N</a:t>
            </a:r>
            <a:r>
              <a:rPr lang="en-US" altLang="ja-JP" sz="3600" kern="1200" dirty="0">
                <a:solidFill>
                  <a:srgbClr val="000000"/>
                </a:solidFill>
                <a:effectLst/>
                <a:latin typeface="Calibri" panose="020F0502020204030204" pitchFamily="34" charset="0"/>
                <a:ea typeface="游ゴシック Light" panose="020B0300000000000000" pitchFamily="50" charset="-128"/>
                <a:cs typeface="Calibri" panose="020F0502020204030204" pitchFamily="34" charset="0"/>
              </a:rPr>
              <a:t>etwork (ITN)</a:t>
            </a:r>
            <a:endParaRPr lang="ja-JP" altLang="ja-JP" dirty="0">
              <a:effectLst/>
            </a:endParaRPr>
          </a:p>
        </p:txBody>
      </p:sp>
      <p:sp>
        <p:nvSpPr>
          <p:cNvPr id="5" name="テキスト ボックス 4">
            <a:extLst>
              <a:ext uri="{FF2B5EF4-FFF2-40B4-BE49-F238E27FC236}">
                <a16:creationId xmlns:a16="http://schemas.microsoft.com/office/drawing/2014/main" id="{045BEA39-D4C0-2D94-ABD5-5DDA1ABB1D08}"/>
              </a:ext>
            </a:extLst>
          </p:cNvPr>
          <p:cNvSpPr txBox="1"/>
          <p:nvPr/>
        </p:nvSpPr>
        <p:spPr>
          <a:xfrm>
            <a:off x="7251193" y="1877702"/>
            <a:ext cx="4594560" cy="646331"/>
          </a:xfrm>
          <a:prstGeom prst="rect">
            <a:avLst/>
          </a:prstGeom>
          <a:noFill/>
        </p:spPr>
        <p:txBody>
          <a:bodyPr wrap="square" rtlCol="0">
            <a:spAutoFit/>
          </a:bodyPr>
          <a:lstStyle/>
          <a:p>
            <a:r>
              <a:rPr kumimoji="1" lang="en-US" altLang="ja-JP" dirty="0">
                <a:latin typeface="Arial" panose="020B0604020202020204" pitchFamily="34" charset="0"/>
                <a:cs typeface="Arial" panose="020B0604020202020204" pitchFamily="34" charset="0"/>
              </a:rPr>
              <a:t> “Work Package Prime (WPP)” is critical technologies to realize ILC under ITN. </a:t>
            </a:r>
            <a:endParaRPr kumimoji="1" lang="ja-JP" altLang="en-US" dirty="0">
              <a:latin typeface="Arial" panose="020B0604020202020204" pitchFamily="34" charset="0"/>
              <a:cs typeface="Arial" panose="020B0604020202020204" pitchFamily="34" charset="0"/>
            </a:endParaRPr>
          </a:p>
        </p:txBody>
      </p:sp>
      <p:sp>
        <p:nvSpPr>
          <p:cNvPr id="7" name="テキスト ボックス 6">
            <a:extLst>
              <a:ext uri="{FF2B5EF4-FFF2-40B4-BE49-F238E27FC236}">
                <a16:creationId xmlns:a16="http://schemas.microsoft.com/office/drawing/2014/main" id="{8D24029C-3D35-139B-C22D-26410BE738B1}"/>
              </a:ext>
            </a:extLst>
          </p:cNvPr>
          <p:cNvSpPr txBox="1"/>
          <p:nvPr/>
        </p:nvSpPr>
        <p:spPr>
          <a:xfrm>
            <a:off x="7251193" y="907711"/>
            <a:ext cx="4089855" cy="923330"/>
          </a:xfrm>
          <a:prstGeom prst="rect">
            <a:avLst/>
          </a:prstGeom>
          <a:noFill/>
        </p:spPr>
        <p:txBody>
          <a:bodyPr wrap="square" rtlCol="0">
            <a:spAutoFit/>
          </a:bodyPr>
          <a:lstStyle/>
          <a:p>
            <a:r>
              <a:rPr kumimoji="1" lang="en-US" altLang="ja-JP" dirty="0">
                <a:latin typeface="Arial" panose="020B0604020202020204" pitchFamily="34" charset="0"/>
                <a:cs typeface="Arial" panose="020B0604020202020204" pitchFamily="34" charset="0"/>
              </a:rPr>
              <a:t> ITN is global program to focus to develop accelerator technology of ILC determined under IDT .</a:t>
            </a:r>
            <a:endParaRPr kumimoji="1" lang="ja-JP"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3483785"/>
      </p:ext>
    </p:extLst>
  </p:cSld>
  <p:clrMapOvr>
    <a:masterClrMapping/>
  </p:clrMapOvr>
  <mc:AlternateContent xmlns:mc="http://schemas.openxmlformats.org/markup-compatibility/2006" xmlns:p14="http://schemas.microsoft.com/office/powerpoint/2010/main">
    <mc:Choice Requires="p14">
      <p:transition spd="slow" p14:dur="2000" advTm="18301"/>
    </mc:Choice>
    <mc:Fallback xmlns="">
      <p:transition spd="slow" advTm="18301"/>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タイトル 12">
            <a:extLst>
              <a:ext uri="{FF2B5EF4-FFF2-40B4-BE49-F238E27FC236}">
                <a16:creationId xmlns:a16="http://schemas.microsoft.com/office/drawing/2014/main" id="{6468536D-F516-5713-0438-CF0DB1AD9DD5}"/>
              </a:ext>
            </a:extLst>
          </p:cNvPr>
          <p:cNvSpPr txBox="1">
            <a:spLocks/>
          </p:cNvSpPr>
          <p:nvPr/>
        </p:nvSpPr>
        <p:spPr>
          <a:xfrm>
            <a:off x="-5300" y="-3680"/>
            <a:ext cx="12197300" cy="684281"/>
          </a:xfrm>
          <a:prstGeom prst="rect">
            <a:avLst/>
          </a:prstGeom>
          <a:solidFill>
            <a:srgbClr val="92D050"/>
          </a:solidFill>
        </p:spPr>
        <p:txBody>
          <a:bodyPr vert="horz" lIns="68580" tIns="34290" rIns="68580" bIns="34290" rtlCol="0" anchor="ctr">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r>
              <a:rPr lang="en-US" altLang="ja-JP" sz="3600" dirty="0">
                <a:solidFill>
                  <a:prstClr val="black"/>
                </a:solidFill>
                <a:latin typeface="Calibri" panose="020F0502020204030204" pitchFamily="34" charset="0"/>
                <a:ea typeface="游ゴシック Light" panose="020B0300000000000000" pitchFamily="34" charset="-128"/>
                <a:cs typeface="Calibri" panose="020F0502020204030204" pitchFamily="34" charset="0"/>
              </a:rPr>
              <a:t>Worldwide ITN activity</a:t>
            </a:r>
            <a:endParaRPr lang="ja-JP" altLang="en-US" sz="2800" dirty="0">
              <a:solidFill>
                <a:prstClr val="black"/>
              </a:solidFill>
              <a:latin typeface="Calibri" panose="020F0502020204030204" pitchFamily="34" charset="0"/>
              <a:ea typeface="游ゴシック Light" panose="020B0300000000000000" pitchFamily="34" charset="-128"/>
              <a:cs typeface="Calibri" panose="020F0502020204030204" pitchFamily="34" charset="0"/>
            </a:endParaRPr>
          </a:p>
        </p:txBody>
      </p:sp>
      <p:sp>
        <p:nvSpPr>
          <p:cNvPr id="5" name="フッター プレースホルダー 4">
            <a:extLst>
              <a:ext uri="{FF2B5EF4-FFF2-40B4-BE49-F238E27FC236}">
                <a16:creationId xmlns:a16="http://schemas.microsoft.com/office/drawing/2014/main" id="{B7260327-8266-EF45-D59F-55235F1052C5}"/>
              </a:ext>
            </a:extLst>
          </p:cNvPr>
          <p:cNvSpPr>
            <a:spLocks noGrp="1"/>
          </p:cNvSpPr>
          <p:nvPr>
            <p:ph type="ftr" sz="quarter" idx="11"/>
          </p:nvPr>
        </p:nvSpPr>
        <p:spPr>
          <a:xfrm>
            <a:off x="3280767" y="6487896"/>
            <a:ext cx="4693920" cy="365125"/>
          </a:xfrm>
          <a:prstGeom prst="rect">
            <a:avLst/>
          </a:prstGeom>
        </p:spPr>
        <p:txBody>
          <a:bodyPr vert="horz" lIns="91440" tIns="45720" rIns="91440" bIns="45720" rtlCol="0" anchor="ct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ja-JP" altLang="en-US"/>
              <a:t>京都大学　</a:t>
            </a:r>
            <a:r>
              <a:rPr lang="en-US" altLang="ja-JP"/>
              <a:t>ILC</a:t>
            </a:r>
            <a:r>
              <a:rPr lang="ja-JP" altLang="en-US"/>
              <a:t>セミナー </a:t>
            </a:r>
            <a:r>
              <a:rPr lang="en-US" altLang="ja-JP"/>
              <a:t>(2025.Jan.28)</a:t>
            </a:r>
            <a:endParaRPr kumimoji="1" lang="ja-JP" altLang="en-US" dirty="0"/>
          </a:p>
        </p:txBody>
      </p:sp>
      <p:sp>
        <p:nvSpPr>
          <p:cNvPr id="14" name="スライド番号プレースホルダー 13">
            <a:extLst>
              <a:ext uri="{FF2B5EF4-FFF2-40B4-BE49-F238E27FC236}">
                <a16:creationId xmlns:a16="http://schemas.microsoft.com/office/drawing/2014/main" id="{E6003122-D3AA-4B54-D1B2-1719C93B4048}"/>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55</a:t>
            </a:fld>
            <a:endParaRPr lang="ja-JP" altLang="en-US" dirty="0"/>
          </a:p>
        </p:txBody>
      </p:sp>
      <p:sp>
        <p:nvSpPr>
          <p:cNvPr id="6" name="テキスト ボックス 5">
            <a:extLst>
              <a:ext uri="{FF2B5EF4-FFF2-40B4-BE49-F238E27FC236}">
                <a16:creationId xmlns:a16="http://schemas.microsoft.com/office/drawing/2014/main" id="{73B13389-AB7D-65DA-AFF9-6DB4B2E56F4A}"/>
              </a:ext>
            </a:extLst>
          </p:cNvPr>
          <p:cNvSpPr txBox="1"/>
          <p:nvPr/>
        </p:nvSpPr>
        <p:spPr>
          <a:xfrm>
            <a:off x="148946" y="620603"/>
            <a:ext cx="11034607" cy="1200329"/>
          </a:xfrm>
          <a:prstGeom prst="rect">
            <a:avLst/>
          </a:prstGeom>
          <a:noFill/>
        </p:spPr>
        <p:txBody>
          <a:bodyPr wrap="square">
            <a:spAutoFit/>
          </a:bodyPr>
          <a:lstStyle/>
          <a:p>
            <a:r>
              <a:rPr lang="ja-JP" altLang="en-US" dirty="0"/>
              <a:t>For </a:t>
            </a:r>
            <a:r>
              <a:rPr lang="ja-JP" altLang="en-US" b="1" dirty="0">
                <a:solidFill>
                  <a:srgbClr val="0000FF"/>
                </a:solidFill>
              </a:rPr>
              <a:t>WPP-1</a:t>
            </a:r>
            <a:r>
              <a:rPr lang="en-US" altLang="ja-JP" b="1" dirty="0">
                <a:solidFill>
                  <a:srgbClr val="0000FF"/>
                </a:solidFill>
              </a:rPr>
              <a:t>&amp;</a:t>
            </a:r>
            <a:r>
              <a:rPr lang="ja-JP" altLang="en-US" b="1" dirty="0">
                <a:solidFill>
                  <a:srgbClr val="0000FF"/>
                </a:solidFill>
              </a:rPr>
              <a:t>2 (SRF cavity, CM)</a:t>
            </a:r>
            <a:r>
              <a:rPr lang="ja-JP" altLang="en-US" dirty="0"/>
              <a:t>, </a:t>
            </a:r>
            <a:r>
              <a:rPr lang="en-US" altLang="ja-JP" dirty="0"/>
              <a:t>single cell cavity production in Korea/Europe started.</a:t>
            </a:r>
          </a:p>
          <a:p>
            <a:r>
              <a:rPr lang="en-US" altLang="ja-JP" dirty="0"/>
              <a:t>U. Hamburg is working for </a:t>
            </a:r>
            <a:r>
              <a:rPr lang="en-US" altLang="ja-JP" b="1" dirty="0">
                <a:solidFill>
                  <a:srgbClr val="0000FF"/>
                </a:solidFill>
              </a:rPr>
              <a:t>WPP-6/7 (undulator scheme).</a:t>
            </a:r>
          </a:p>
          <a:p>
            <a:r>
              <a:rPr lang="en-US" altLang="ja-JP" dirty="0"/>
              <a:t>JAI (UK) started WPP-14 (</a:t>
            </a:r>
            <a:r>
              <a:rPr lang="en-US" altLang="ja-JP" sz="18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DR Injection/extraction, </a:t>
            </a:r>
            <a:r>
              <a:rPr lang="en-US" altLang="ja-JP" sz="1800" b="1" i="0" u="none" strike="noStrike" dirty="0">
                <a:solidFill>
                  <a:srgbClr val="0000FF"/>
                </a:solidFill>
                <a:effectLst/>
                <a:latin typeface="Calibri" panose="020F0502020204030204" pitchFamily="34" charset="0"/>
                <a:ea typeface="游ゴシック" panose="020B0400000000000000" pitchFamily="50" charset="-128"/>
                <a:cs typeface="Calibri" panose="020F0502020204030204" pitchFamily="34" charset="0"/>
              </a:rPr>
              <a:t>synergy with Diamond Light Source upgrade</a:t>
            </a:r>
            <a:r>
              <a:rPr lang="en-US" altLang="ja-JP" sz="1800" b="0" i="0" u="none" strike="noStrike" dirty="0">
                <a:solidFill>
                  <a:schemeClr val="tx1"/>
                </a:solidFill>
                <a:effectLst/>
                <a:latin typeface="Calibri" panose="020F0502020204030204" pitchFamily="34" charset="0"/>
                <a:ea typeface="游ゴシック" panose="020B0400000000000000" pitchFamily="50" charset="-128"/>
                <a:cs typeface="Calibri" panose="020F0502020204030204" pitchFamily="34" charset="0"/>
              </a:rPr>
              <a:t>)</a:t>
            </a:r>
            <a:endParaRPr lang="en-US" altLang="ja-JP" dirty="0"/>
          </a:p>
          <a:p>
            <a:r>
              <a:rPr lang="ja-JP" altLang="en-US" dirty="0"/>
              <a:t>For </a:t>
            </a:r>
            <a:r>
              <a:rPr lang="ja-JP" altLang="en-US" b="1" dirty="0">
                <a:solidFill>
                  <a:srgbClr val="0000FF"/>
                </a:solidFill>
              </a:rPr>
              <a:t>WPP-15 (Final Focus System)</a:t>
            </a:r>
            <a:r>
              <a:rPr lang="ja-JP" altLang="en-US" dirty="0"/>
              <a:t>, </a:t>
            </a:r>
            <a:r>
              <a:rPr lang="en-US" altLang="ja-JP" dirty="0"/>
              <a:t>European and Korean researchers have joined to the </a:t>
            </a:r>
            <a:r>
              <a:rPr lang="ja-JP" altLang="en-US" dirty="0"/>
              <a:t>ATF experiments </a:t>
            </a:r>
            <a:r>
              <a:rPr lang="en-US" altLang="ja-JP" dirty="0"/>
              <a:t>since 2023.</a:t>
            </a:r>
            <a:endParaRPr lang="ja-JP" altLang="en-US" dirty="0"/>
          </a:p>
        </p:txBody>
      </p:sp>
      <p:pic>
        <p:nvPicPr>
          <p:cNvPr id="10" name="図 9">
            <a:extLst>
              <a:ext uri="{FF2B5EF4-FFF2-40B4-BE49-F238E27FC236}">
                <a16:creationId xmlns:a16="http://schemas.microsoft.com/office/drawing/2014/main" id="{DF409601-C6E4-8EE8-5FE4-C54EBDD50583}"/>
              </a:ext>
            </a:extLst>
          </p:cNvPr>
          <p:cNvPicPr>
            <a:picLocks noChangeAspect="1"/>
          </p:cNvPicPr>
          <p:nvPr/>
        </p:nvPicPr>
        <p:blipFill>
          <a:blip r:embed="rId2"/>
          <a:stretch>
            <a:fillRect/>
          </a:stretch>
        </p:blipFill>
        <p:spPr>
          <a:xfrm>
            <a:off x="4138163" y="3368359"/>
            <a:ext cx="1889746" cy="1365524"/>
          </a:xfrm>
          <a:prstGeom prst="rect">
            <a:avLst/>
          </a:prstGeom>
          <a:ln w="28575">
            <a:solidFill>
              <a:srgbClr val="FF0000"/>
            </a:solidFill>
          </a:ln>
        </p:spPr>
      </p:pic>
      <p:pic>
        <p:nvPicPr>
          <p:cNvPr id="15" name="図 14">
            <a:extLst>
              <a:ext uri="{FF2B5EF4-FFF2-40B4-BE49-F238E27FC236}">
                <a16:creationId xmlns:a16="http://schemas.microsoft.com/office/drawing/2014/main" id="{39FD2204-FE5C-3AC2-0831-F2D46A109867}"/>
              </a:ext>
            </a:extLst>
          </p:cNvPr>
          <p:cNvPicPr>
            <a:picLocks noChangeAspect="1"/>
          </p:cNvPicPr>
          <p:nvPr/>
        </p:nvPicPr>
        <p:blipFill>
          <a:blip r:embed="rId3"/>
          <a:stretch>
            <a:fillRect/>
          </a:stretch>
        </p:blipFill>
        <p:spPr>
          <a:xfrm>
            <a:off x="3850994" y="4886556"/>
            <a:ext cx="3145426" cy="1793852"/>
          </a:xfrm>
          <a:prstGeom prst="rect">
            <a:avLst/>
          </a:prstGeom>
          <a:ln w="28575">
            <a:solidFill>
              <a:srgbClr val="FF0000"/>
            </a:solidFill>
          </a:ln>
        </p:spPr>
      </p:pic>
      <p:pic>
        <p:nvPicPr>
          <p:cNvPr id="17" name="図 16">
            <a:extLst>
              <a:ext uri="{FF2B5EF4-FFF2-40B4-BE49-F238E27FC236}">
                <a16:creationId xmlns:a16="http://schemas.microsoft.com/office/drawing/2014/main" id="{702EE1D4-C279-6708-E74F-2FCAAAFEFE5B}"/>
              </a:ext>
            </a:extLst>
          </p:cNvPr>
          <p:cNvPicPr>
            <a:picLocks noChangeAspect="1"/>
          </p:cNvPicPr>
          <p:nvPr/>
        </p:nvPicPr>
        <p:blipFill>
          <a:blip r:embed="rId4"/>
          <a:stretch>
            <a:fillRect/>
          </a:stretch>
        </p:blipFill>
        <p:spPr>
          <a:xfrm>
            <a:off x="693604" y="4887961"/>
            <a:ext cx="2468732" cy="1767710"/>
          </a:xfrm>
          <a:prstGeom prst="rect">
            <a:avLst/>
          </a:prstGeom>
          <a:ln w="28575">
            <a:solidFill>
              <a:srgbClr val="FF0000"/>
            </a:solidFill>
          </a:ln>
        </p:spPr>
      </p:pic>
      <p:pic>
        <p:nvPicPr>
          <p:cNvPr id="19" name="図 18">
            <a:extLst>
              <a:ext uri="{FF2B5EF4-FFF2-40B4-BE49-F238E27FC236}">
                <a16:creationId xmlns:a16="http://schemas.microsoft.com/office/drawing/2014/main" id="{EFC56A83-9238-391C-FF44-9615BC2D995B}"/>
              </a:ext>
            </a:extLst>
          </p:cNvPr>
          <p:cNvPicPr>
            <a:picLocks noChangeAspect="1"/>
          </p:cNvPicPr>
          <p:nvPr/>
        </p:nvPicPr>
        <p:blipFill>
          <a:blip r:embed="rId5"/>
          <a:stretch>
            <a:fillRect/>
          </a:stretch>
        </p:blipFill>
        <p:spPr>
          <a:xfrm>
            <a:off x="56414" y="3342298"/>
            <a:ext cx="1880250" cy="1419052"/>
          </a:xfrm>
          <a:prstGeom prst="rect">
            <a:avLst/>
          </a:prstGeom>
          <a:ln w="28575">
            <a:solidFill>
              <a:srgbClr val="FF0000"/>
            </a:solidFill>
          </a:ln>
        </p:spPr>
      </p:pic>
      <p:pic>
        <p:nvPicPr>
          <p:cNvPr id="21" name="図 20">
            <a:extLst>
              <a:ext uri="{FF2B5EF4-FFF2-40B4-BE49-F238E27FC236}">
                <a16:creationId xmlns:a16="http://schemas.microsoft.com/office/drawing/2014/main" id="{22214C53-5878-F192-4F4D-23CC375DAF1E}"/>
              </a:ext>
            </a:extLst>
          </p:cNvPr>
          <p:cNvPicPr>
            <a:picLocks noChangeAspect="1"/>
          </p:cNvPicPr>
          <p:nvPr/>
        </p:nvPicPr>
        <p:blipFill>
          <a:blip r:embed="rId6"/>
          <a:stretch>
            <a:fillRect/>
          </a:stretch>
        </p:blipFill>
        <p:spPr>
          <a:xfrm>
            <a:off x="7214087" y="1803293"/>
            <a:ext cx="2488939" cy="1456259"/>
          </a:xfrm>
          <a:prstGeom prst="rect">
            <a:avLst/>
          </a:prstGeom>
          <a:ln w="28575">
            <a:solidFill>
              <a:srgbClr val="FF0000"/>
            </a:solidFill>
          </a:ln>
        </p:spPr>
      </p:pic>
      <p:pic>
        <p:nvPicPr>
          <p:cNvPr id="23" name="図 22">
            <a:extLst>
              <a:ext uri="{FF2B5EF4-FFF2-40B4-BE49-F238E27FC236}">
                <a16:creationId xmlns:a16="http://schemas.microsoft.com/office/drawing/2014/main" id="{30752F07-597F-F0C7-C460-13D59A37A74A}"/>
              </a:ext>
            </a:extLst>
          </p:cNvPr>
          <p:cNvPicPr>
            <a:picLocks noChangeAspect="1"/>
          </p:cNvPicPr>
          <p:nvPr/>
        </p:nvPicPr>
        <p:blipFill>
          <a:blip r:embed="rId7"/>
          <a:stretch>
            <a:fillRect/>
          </a:stretch>
        </p:blipFill>
        <p:spPr>
          <a:xfrm>
            <a:off x="4417677" y="1813082"/>
            <a:ext cx="2545552" cy="1433427"/>
          </a:xfrm>
          <a:prstGeom prst="rect">
            <a:avLst/>
          </a:prstGeom>
          <a:ln w="28575">
            <a:solidFill>
              <a:srgbClr val="FF0000"/>
            </a:solidFill>
          </a:ln>
        </p:spPr>
      </p:pic>
      <p:pic>
        <p:nvPicPr>
          <p:cNvPr id="25" name="図 24">
            <a:extLst>
              <a:ext uri="{FF2B5EF4-FFF2-40B4-BE49-F238E27FC236}">
                <a16:creationId xmlns:a16="http://schemas.microsoft.com/office/drawing/2014/main" id="{30BF8BB8-7AF5-9CE7-A9F3-8FB7DD2002B5}"/>
              </a:ext>
            </a:extLst>
          </p:cNvPr>
          <p:cNvPicPr>
            <a:picLocks noChangeAspect="1"/>
          </p:cNvPicPr>
          <p:nvPr/>
        </p:nvPicPr>
        <p:blipFill>
          <a:blip r:embed="rId8"/>
          <a:srcRect t="11598"/>
          <a:stretch/>
        </p:blipFill>
        <p:spPr>
          <a:xfrm>
            <a:off x="1393367" y="1832269"/>
            <a:ext cx="2773452" cy="1395054"/>
          </a:xfrm>
          <a:prstGeom prst="rect">
            <a:avLst/>
          </a:prstGeom>
          <a:ln w="28575">
            <a:solidFill>
              <a:srgbClr val="FF0000"/>
            </a:solidFill>
          </a:ln>
        </p:spPr>
      </p:pic>
      <p:sp>
        <p:nvSpPr>
          <p:cNvPr id="26" name="テキスト ボックス 25">
            <a:extLst>
              <a:ext uri="{FF2B5EF4-FFF2-40B4-BE49-F238E27FC236}">
                <a16:creationId xmlns:a16="http://schemas.microsoft.com/office/drawing/2014/main" id="{58D95DC7-A3F7-8806-DE57-D3AAFADC27A0}"/>
              </a:ext>
            </a:extLst>
          </p:cNvPr>
          <p:cNvSpPr txBox="1"/>
          <p:nvPr/>
        </p:nvSpPr>
        <p:spPr>
          <a:xfrm>
            <a:off x="1954109" y="2299002"/>
            <a:ext cx="1688283" cy="369332"/>
          </a:xfrm>
          <a:prstGeom prst="rect">
            <a:avLst/>
          </a:prstGeom>
          <a:solidFill>
            <a:schemeClr val="bg1"/>
          </a:solidFill>
        </p:spPr>
        <p:txBody>
          <a:bodyPr wrap="none" rtlCol="0">
            <a:spAutoFit/>
          </a:bodyPr>
          <a:lstStyle/>
          <a:p>
            <a:r>
              <a:rPr kumimoji="1" lang="en-US" altLang="ja-JP" dirty="0"/>
              <a:t>WPP-1/2 in Asia</a:t>
            </a:r>
            <a:endParaRPr kumimoji="1" lang="ja-JP" altLang="en-US" dirty="0"/>
          </a:p>
        </p:txBody>
      </p:sp>
      <p:sp>
        <p:nvSpPr>
          <p:cNvPr id="27" name="テキスト ボックス 26">
            <a:extLst>
              <a:ext uri="{FF2B5EF4-FFF2-40B4-BE49-F238E27FC236}">
                <a16:creationId xmlns:a16="http://schemas.microsoft.com/office/drawing/2014/main" id="{6670CEFB-57A7-6E25-70F2-3EF6E7DC7EFD}"/>
              </a:ext>
            </a:extLst>
          </p:cNvPr>
          <p:cNvSpPr txBox="1"/>
          <p:nvPr/>
        </p:nvSpPr>
        <p:spPr>
          <a:xfrm>
            <a:off x="4783893" y="2319624"/>
            <a:ext cx="1764714" cy="369332"/>
          </a:xfrm>
          <a:prstGeom prst="rect">
            <a:avLst/>
          </a:prstGeom>
          <a:solidFill>
            <a:schemeClr val="bg1"/>
          </a:solidFill>
        </p:spPr>
        <p:txBody>
          <a:bodyPr wrap="none" rtlCol="0">
            <a:spAutoFit/>
          </a:bodyPr>
          <a:lstStyle/>
          <a:p>
            <a:r>
              <a:rPr kumimoji="1" lang="en-US" altLang="ja-JP" dirty="0"/>
              <a:t>WPP-1 in Europe</a:t>
            </a:r>
            <a:endParaRPr kumimoji="1" lang="ja-JP" altLang="en-US" dirty="0"/>
          </a:p>
        </p:txBody>
      </p:sp>
      <p:sp>
        <p:nvSpPr>
          <p:cNvPr id="28" name="テキスト ボックス 27">
            <a:extLst>
              <a:ext uri="{FF2B5EF4-FFF2-40B4-BE49-F238E27FC236}">
                <a16:creationId xmlns:a16="http://schemas.microsoft.com/office/drawing/2014/main" id="{F3F1E08D-8FE3-A36B-3CAB-CBB4C6727D97}"/>
              </a:ext>
            </a:extLst>
          </p:cNvPr>
          <p:cNvSpPr txBox="1"/>
          <p:nvPr/>
        </p:nvSpPr>
        <p:spPr>
          <a:xfrm>
            <a:off x="7554693" y="2345509"/>
            <a:ext cx="1764714" cy="369332"/>
          </a:xfrm>
          <a:prstGeom prst="rect">
            <a:avLst/>
          </a:prstGeom>
          <a:solidFill>
            <a:schemeClr val="bg1"/>
          </a:solidFill>
        </p:spPr>
        <p:txBody>
          <a:bodyPr wrap="none" rtlCol="0">
            <a:spAutoFit/>
          </a:bodyPr>
          <a:lstStyle/>
          <a:p>
            <a:r>
              <a:rPr kumimoji="1" lang="en-US" altLang="ja-JP" dirty="0"/>
              <a:t>WPP-2 in Europe</a:t>
            </a:r>
            <a:endParaRPr kumimoji="1" lang="ja-JP" altLang="en-US" dirty="0"/>
          </a:p>
        </p:txBody>
      </p:sp>
      <p:sp>
        <p:nvSpPr>
          <p:cNvPr id="29" name="テキスト ボックス 28">
            <a:extLst>
              <a:ext uri="{FF2B5EF4-FFF2-40B4-BE49-F238E27FC236}">
                <a16:creationId xmlns:a16="http://schemas.microsoft.com/office/drawing/2014/main" id="{D1CE7983-0F4A-AEA0-A599-CCA75392E3B7}"/>
              </a:ext>
            </a:extLst>
          </p:cNvPr>
          <p:cNvSpPr txBox="1"/>
          <p:nvPr/>
        </p:nvSpPr>
        <p:spPr>
          <a:xfrm>
            <a:off x="107649" y="3928415"/>
            <a:ext cx="1764714" cy="369332"/>
          </a:xfrm>
          <a:prstGeom prst="rect">
            <a:avLst/>
          </a:prstGeom>
          <a:solidFill>
            <a:schemeClr val="bg1"/>
          </a:solidFill>
        </p:spPr>
        <p:txBody>
          <a:bodyPr wrap="none" rtlCol="0">
            <a:spAutoFit/>
          </a:bodyPr>
          <a:lstStyle/>
          <a:p>
            <a:r>
              <a:rPr kumimoji="1" lang="en-US" altLang="ja-JP" dirty="0"/>
              <a:t>WPP-6 in Europe</a:t>
            </a:r>
            <a:endParaRPr kumimoji="1" lang="ja-JP" altLang="en-US" dirty="0"/>
          </a:p>
        </p:txBody>
      </p:sp>
      <p:sp>
        <p:nvSpPr>
          <p:cNvPr id="30" name="テキスト ボックス 29">
            <a:extLst>
              <a:ext uri="{FF2B5EF4-FFF2-40B4-BE49-F238E27FC236}">
                <a16:creationId xmlns:a16="http://schemas.microsoft.com/office/drawing/2014/main" id="{486C002D-7A12-E2F8-00B4-F0D83F3799C3}"/>
              </a:ext>
            </a:extLst>
          </p:cNvPr>
          <p:cNvSpPr txBox="1"/>
          <p:nvPr/>
        </p:nvSpPr>
        <p:spPr>
          <a:xfrm>
            <a:off x="4307660" y="3917283"/>
            <a:ext cx="1633781" cy="369332"/>
          </a:xfrm>
          <a:prstGeom prst="rect">
            <a:avLst/>
          </a:prstGeom>
          <a:solidFill>
            <a:schemeClr val="bg1"/>
          </a:solidFill>
        </p:spPr>
        <p:txBody>
          <a:bodyPr wrap="none" rtlCol="0">
            <a:spAutoFit/>
          </a:bodyPr>
          <a:lstStyle/>
          <a:p>
            <a:r>
              <a:rPr kumimoji="1" lang="en-US" altLang="ja-JP" dirty="0"/>
              <a:t>WPP-8 in Japan</a:t>
            </a:r>
            <a:endParaRPr kumimoji="1" lang="ja-JP" altLang="en-US" dirty="0"/>
          </a:p>
        </p:txBody>
      </p:sp>
      <p:sp>
        <p:nvSpPr>
          <p:cNvPr id="31" name="テキスト ボックス 30">
            <a:extLst>
              <a:ext uri="{FF2B5EF4-FFF2-40B4-BE49-F238E27FC236}">
                <a16:creationId xmlns:a16="http://schemas.microsoft.com/office/drawing/2014/main" id="{4B21FA0E-FE19-B643-E48C-609E4045EF9E}"/>
              </a:ext>
            </a:extLst>
          </p:cNvPr>
          <p:cNvSpPr txBox="1"/>
          <p:nvPr/>
        </p:nvSpPr>
        <p:spPr>
          <a:xfrm>
            <a:off x="996539" y="5520151"/>
            <a:ext cx="1881734" cy="369332"/>
          </a:xfrm>
          <a:prstGeom prst="rect">
            <a:avLst/>
          </a:prstGeom>
          <a:solidFill>
            <a:schemeClr val="bg1"/>
          </a:solidFill>
        </p:spPr>
        <p:txBody>
          <a:bodyPr wrap="none" rtlCol="0">
            <a:spAutoFit/>
          </a:bodyPr>
          <a:lstStyle/>
          <a:p>
            <a:r>
              <a:rPr kumimoji="1" lang="en-US" altLang="ja-JP" dirty="0"/>
              <a:t>WPP-14 in Europe</a:t>
            </a:r>
            <a:endParaRPr kumimoji="1" lang="ja-JP" altLang="en-US" dirty="0"/>
          </a:p>
        </p:txBody>
      </p:sp>
      <p:sp>
        <p:nvSpPr>
          <p:cNvPr id="32" name="テキスト ボックス 31">
            <a:extLst>
              <a:ext uri="{FF2B5EF4-FFF2-40B4-BE49-F238E27FC236}">
                <a16:creationId xmlns:a16="http://schemas.microsoft.com/office/drawing/2014/main" id="{E50AA2EA-B9B5-98F2-330E-4CFF816400F1}"/>
              </a:ext>
            </a:extLst>
          </p:cNvPr>
          <p:cNvSpPr txBox="1"/>
          <p:nvPr/>
        </p:nvSpPr>
        <p:spPr>
          <a:xfrm>
            <a:off x="4377779" y="5478594"/>
            <a:ext cx="2091855" cy="369332"/>
          </a:xfrm>
          <a:prstGeom prst="rect">
            <a:avLst/>
          </a:prstGeom>
          <a:solidFill>
            <a:schemeClr val="bg1"/>
          </a:solidFill>
        </p:spPr>
        <p:txBody>
          <a:bodyPr wrap="none" rtlCol="0">
            <a:spAutoFit/>
          </a:bodyPr>
          <a:lstStyle/>
          <a:p>
            <a:r>
              <a:rPr kumimoji="1" lang="en-US" altLang="ja-JP" dirty="0"/>
              <a:t>WPP-15 (ATF in KEK)</a:t>
            </a:r>
            <a:endParaRPr kumimoji="1" lang="ja-JP" altLang="en-US" dirty="0"/>
          </a:p>
        </p:txBody>
      </p:sp>
      <p:pic>
        <p:nvPicPr>
          <p:cNvPr id="3" name="図 2">
            <a:extLst>
              <a:ext uri="{FF2B5EF4-FFF2-40B4-BE49-F238E27FC236}">
                <a16:creationId xmlns:a16="http://schemas.microsoft.com/office/drawing/2014/main" id="{DA16BE5D-5E05-599A-0ECF-90D3AB736BB4}"/>
              </a:ext>
            </a:extLst>
          </p:cNvPr>
          <p:cNvPicPr>
            <a:picLocks noChangeAspect="1"/>
          </p:cNvPicPr>
          <p:nvPr/>
        </p:nvPicPr>
        <p:blipFill>
          <a:blip r:embed="rId9"/>
          <a:stretch>
            <a:fillRect/>
          </a:stretch>
        </p:blipFill>
        <p:spPr>
          <a:xfrm>
            <a:off x="8114176" y="4923662"/>
            <a:ext cx="3080173" cy="1755704"/>
          </a:xfrm>
          <a:prstGeom prst="rect">
            <a:avLst/>
          </a:prstGeom>
          <a:solidFill>
            <a:srgbClr val="FF0000"/>
          </a:solidFill>
          <a:ln w="28575">
            <a:solidFill>
              <a:srgbClr val="FF0000"/>
            </a:solidFill>
          </a:ln>
        </p:spPr>
      </p:pic>
      <p:pic>
        <p:nvPicPr>
          <p:cNvPr id="8" name="図 7">
            <a:extLst>
              <a:ext uri="{FF2B5EF4-FFF2-40B4-BE49-F238E27FC236}">
                <a16:creationId xmlns:a16="http://schemas.microsoft.com/office/drawing/2014/main" id="{AB082A8E-6946-7CEF-914F-ADE00E42B5DA}"/>
              </a:ext>
            </a:extLst>
          </p:cNvPr>
          <p:cNvPicPr>
            <a:picLocks noChangeAspect="1"/>
          </p:cNvPicPr>
          <p:nvPr/>
        </p:nvPicPr>
        <p:blipFill>
          <a:blip r:embed="rId10"/>
          <a:stretch>
            <a:fillRect/>
          </a:stretch>
        </p:blipFill>
        <p:spPr>
          <a:xfrm>
            <a:off x="6122448" y="3368359"/>
            <a:ext cx="2003859" cy="1348270"/>
          </a:xfrm>
          <a:prstGeom prst="rect">
            <a:avLst/>
          </a:prstGeom>
          <a:solidFill>
            <a:srgbClr val="FF0000"/>
          </a:solidFill>
          <a:ln w="28575">
            <a:solidFill>
              <a:srgbClr val="FF0000"/>
            </a:solidFill>
          </a:ln>
        </p:spPr>
      </p:pic>
      <p:pic>
        <p:nvPicPr>
          <p:cNvPr id="13" name="図 12">
            <a:extLst>
              <a:ext uri="{FF2B5EF4-FFF2-40B4-BE49-F238E27FC236}">
                <a16:creationId xmlns:a16="http://schemas.microsoft.com/office/drawing/2014/main" id="{10717F94-714C-4BA5-9631-17FD5EABCFCB}"/>
              </a:ext>
            </a:extLst>
          </p:cNvPr>
          <p:cNvPicPr>
            <a:picLocks noChangeAspect="1"/>
          </p:cNvPicPr>
          <p:nvPr/>
        </p:nvPicPr>
        <p:blipFill>
          <a:blip r:embed="rId11"/>
          <a:stretch>
            <a:fillRect/>
          </a:stretch>
        </p:blipFill>
        <p:spPr>
          <a:xfrm>
            <a:off x="8213679" y="3351125"/>
            <a:ext cx="1989504" cy="1348270"/>
          </a:xfrm>
          <a:prstGeom prst="rect">
            <a:avLst/>
          </a:prstGeom>
          <a:solidFill>
            <a:srgbClr val="FF0000"/>
          </a:solidFill>
          <a:ln w="28575">
            <a:solidFill>
              <a:srgbClr val="FF0000"/>
            </a:solidFill>
          </a:ln>
        </p:spPr>
      </p:pic>
      <p:pic>
        <p:nvPicPr>
          <p:cNvPr id="18" name="図 17">
            <a:extLst>
              <a:ext uri="{FF2B5EF4-FFF2-40B4-BE49-F238E27FC236}">
                <a16:creationId xmlns:a16="http://schemas.microsoft.com/office/drawing/2014/main" id="{F17381D3-CAB8-8256-5B88-81AD702FCC85}"/>
              </a:ext>
            </a:extLst>
          </p:cNvPr>
          <p:cNvPicPr>
            <a:picLocks noChangeAspect="1"/>
          </p:cNvPicPr>
          <p:nvPr/>
        </p:nvPicPr>
        <p:blipFill>
          <a:blip r:embed="rId12"/>
          <a:stretch>
            <a:fillRect/>
          </a:stretch>
        </p:blipFill>
        <p:spPr>
          <a:xfrm>
            <a:off x="10290555" y="3342298"/>
            <a:ext cx="1880913" cy="1337405"/>
          </a:xfrm>
          <a:prstGeom prst="rect">
            <a:avLst/>
          </a:prstGeom>
          <a:solidFill>
            <a:srgbClr val="FF0000"/>
          </a:solidFill>
          <a:ln w="28575">
            <a:solidFill>
              <a:srgbClr val="FF0000"/>
            </a:solidFill>
          </a:ln>
        </p:spPr>
      </p:pic>
      <p:pic>
        <p:nvPicPr>
          <p:cNvPr id="22" name="図 21">
            <a:extLst>
              <a:ext uri="{FF2B5EF4-FFF2-40B4-BE49-F238E27FC236}">
                <a16:creationId xmlns:a16="http://schemas.microsoft.com/office/drawing/2014/main" id="{6939D352-4B03-092E-1BDD-5C460D68C66F}"/>
              </a:ext>
            </a:extLst>
          </p:cNvPr>
          <p:cNvPicPr>
            <a:picLocks noChangeAspect="1"/>
          </p:cNvPicPr>
          <p:nvPr/>
        </p:nvPicPr>
        <p:blipFill>
          <a:blip r:embed="rId13"/>
          <a:stretch>
            <a:fillRect/>
          </a:stretch>
        </p:blipFill>
        <p:spPr>
          <a:xfrm>
            <a:off x="2010169" y="3359178"/>
            <a:ext cx="1889745" cy="1419053"/>
          </a:xfrm>
          <a:prstGeom prst="rect">
            <a:avLst/>
          </a:prstGeom>
          <a:solidFill>
            <a:srgbClr val="FF0000"/>
          </a:solidFill>
          <a:ln w="28575">
            <a:solidFill>
              <a:srgbClr val="FF0000"/>
            </a:solidFill>
          </a:ln>
        </p:spPr>
      </p:pic>
      <p:sp>
        <p:nvSpPr>
          <p:cNvPr id="24" name="テキスト ボックス 23">
            <a:extLst>
              <a:ext uri="{FF2B5EF4-FFF2-40B4-BE49-F238E27FC236}">
                <a16:creationId xmlns:a16="http://schemas.microsoft.com/office/drawing/2014/main" id="{1E03D4AB-4511-942E-E8B2-A7F0F515B33C}"/>
              </a:ext>
            </a:extLst>
          </p:cNvPr>
          <p:cNvSpPr txBox="1"/>
          <p:nvPr/>
        </p:nvSpPr>
        <p:spPr>
          <a:xfrm>
            <a:off x="6311526" y="3926515"/>
            <a:ext cx="1664063" cy="369332"/>
          </a:xfrm>
          <a:prstGeom prst="rect">
            <a:avLst/>
          </a:prstGeom>
          <a:solidFill>
            <a:schemeClr val="bg1"/>
          </a:solidFill>
        </p:spPr>
        <p:txBody>
          <a:bodyPr wrap="square" rtlCol="0">
            <a:spAutoFit/>
          </a:bodyPr>
          <a:lstStyle/>
          <a:p>
            <a:r>
              <a:rPr kumimoji="1" lang="en-US" altLang="ja-JP" dirty="0"/>
              <a:t>WPP-9 in Japan</a:t>
            </a:r>
            <a:endParaRPr kumimoji="1" lang="ja-JP" altLang="en-US" dirty="0"/>
          </a:p>
        </p:txBody>
      </p:sp>
      <p:sp>
        <p:nvSpPr>
          <p:cNvPr id="33" name="テキスト ボックス 32">
            <a:extLst>
              <a:ext uri="{FF2B5EF4-FFF2-40B4-BE49-F238E27FC236}">
                <a16:creationId xmlns:a16="http://schemas.microsoft.com/office/drawing/2014/main" id="{266FEC1B-BF88-7994-8A9B-096280C34F2A}"/>
              </a:ext>
            </a:extLst>
          </p:cNvPr>
          <p:cNvSpPr txBox="1"/>
          <p:nvPr/>
        </p:nvSpPr>
        <p:spPr>
          <a:xfrm>
            <a:off x="8347574" y="3926515"/>
            <a:ext cx="1750800" cy="369332"/>
          </a:xfrm>
          <a:prstGeom prst="rect">
            <a:avLst/>
          </a:prstGeom>
          <a:solidFill>
            <a:schemeClr val="bg1"/>
          </a:solidFill>
        </p:spPr>
        <p:txBody>
          <a:bodyPr wrap="none" rtlCol="0">
            <a:spAutoFit/>
          </a:bodyPr>
          <a:lstStyle/>
          <a:p>
            <a:r>
              <a:rPr kumimoji="1" lang="en-US" altLang="ja-JP" dirty="0"/>
              <a:t>WPP-10 in Japan</a:t>
            </a:r>
            <a:endParaRPr kumimoji="1" lang="ja-JP" altLang="en-US" dirty="0"/>
          </a:p>
        </p:txBody>
      </p:sp>
      <p:sp>
        <p:nvSpPr>
          <p:cNvPr id="34" name="テキスト ボックス 33">
            <a:extLst>
              <a:ext uri="{FF2B5EF4-FFF2-40B4-BE49-F238E27FC236}">
                <a16:creationId xmlns:a16="http://schemas.microsoft.com/office/drawing/2014/main" id="{62494206-D515-486A-5C42-5EAFCBBD69E7}"/>
              </a:ext>
            </a:extLst>
          </p:cNvPr>
          <p:cNvSpPr txBox="1"/>
          <p:nvPr/>
        </p:nvSpPr>
        <p:spPr>
          <a:xfrm>
            <a:off x="10341674" y="3905629"/>
            <a:ext cx="1750800" cy="369332"/>
          </a:xfrm>
          <a:prstGeom prst="rect">
            <a:avLst/>
          </a:prstGeom>
          <a:solidFill>
            <a:schemeClr val="bg1"/>
          </a:solidFill>
        </p:spPr>
        <p:txBody>
          <a:bodyPr wrap="none" rtlCol="0">
            <a:spAutoFit/>
          </a:bodyPr>
          <a:lstStyle/>
          <a:p>
            <a:r>
              <a:rPr kumimoji="1" lang="en-US" altLang="ja-JP" dirty="0"/>
              <a:t>WPP-11 in Japan</a:t>
            </a:r>
            <a:endParaRPr kumimoji="1" lang="ja-JP" altLang="en-US" dirty="0"/>
          </a:p>
        </p:txBody>
      </p:sp>
      <p:sp>
        <p:nvSpPr>
          <p:cNvPr id="35" name="テキスト ボックス 34">
            <a:extLst>
              <a:ext uri="{FF2B5EF4-FFF2-40B4-BE49-F238E27FC236}">
                <a16:creationId xmlns:a16="http://schemas.microsoft.com/office/drawing/2014/main" id="{69EE4465-5AA3-F002-CC3C-BD00D4158E51}"/>
              </a:ext>
            </a:extLst>
          </p:cNvPr>
          <p:cNvSpPr txBox="1"/>
          <p:nvPr/>
        </p:nvSpPr>
        <p:spPr>
          <a:xfrm>
            <a:off x="8778862" y="5432182"/>
            <a:ext cx="1750800" cy="369332"/>
          </a:xfrm>
          <a:prstGeom prst="rect">
            <a:avLst/>
          </a:prstGeom>
          <a:solidFill>
            <a:schemeClr val="bg1"/>
          </a:solidFill>
        </p:spPr>
        <p:txBody>
          <a:bodyPr wrap="none" rtlCol="0">
            <a:spAutoFit/>
          </a:bodyPr>
          <a:lstStyle/>
          <a:p>
            <a:r>
              <a:rPr kumimoji="1" lang="en-US" altLang="ja-JP" dirty="0"/>
              <a:t>WPP-17 in Japan</a:t>
            </a:r>
            <a:endParaRPr kumimoji="1" lang="ja-JP" altLang="en-US" dirty="0"/>
          </a:p>
        </p:txBody>
      </p:sp>
      <p:sp>
        <p:nvSpPr>
          <p:cNvPr id="36" name="テキスト ボックス 35">
            <a:extLst>
              <a:ext uri="{FF2B5EF4-FFF2-40B4-BE49-F238E27FC236}">
                <a16:creationId xmlns:a16="http://schemas.microsoft.com/office/drawing/2014/main" id="{EB3FB47D-D193-5061-B4D9-D4F6CA0535F8}"/>
              </a:ext>
            </a:extLst>
          </p:cNvPr>
          <p:cNvSpPr txBox="1"/>
          <p:nvPr/>
        </p:nvSpPr>
        <p:spPr>
          <a:xfrm>
            <a:off x="2041860" y="3926515"/>
            <a:ext cx="1764714" cy="369332"/>
          </a:xfrm>
          <a:prstGeom prst="rect">
            <a:avLst/>
          </a:prstGeom>
          <a:solidFill>
            <a:schemeClr val="bg1"/>
          </a:solidFill>
        </p:spPr>
        <p:txBody>
          <a:bodyPr wrap="none" rtlCol="0">
            <a:spAutoFit/>
          </a:bodyPr>
          <a:lstStyle/>
          <a:p>
            <a:r>
              <a:rPr kumimoji="1" lang="en-US" altLang="ja-JP" dirty="0"/>
              <a:t>WPP-7 in Europe</a:t>
            </a:r>
            <a:endParaRPr kumimoji="1" lang="ja-JP" altLang="en-US" dirty="0"/>
          </a:p>
        </p:txBody>
      </p:sp>
      <p:sp>
        <p:nvSpPr>
          <p:cNvPr id="2" name="テキスト ボックス 1">
            <a:extLst>
              <a:ext uri="{FF2B5EF4-FFF2-40B4-BE49-F238E27FC236}">
                <a16:creationId xmlns:a16="http://schemas.microsoft.com/office/drawing/2014/main" id="{E13E39A2-2974-A33D-4D53-74249AF631CF}"/>
              </a:ext>
            </a:extLst>
          </p:cNvPr>
          <p:cNvSpPr txBox="1"/>
          <p:nvPr/>
        </p:nvSpPr>
        <p:spPr>
          <a:xfrm>
            <a:off x="2135833" y="2743565"/>
            <a:ext cx="8959431" cy="1200329"/>
          </a:xfrm>
          <a:prstGeom prst="rect">
            <a:avLst/>
          </a:prstGeom>
          <a:solidFill>
            <a:schemeClr val="accent4">
              <a:lumMod val="60000"/>
              <a:lumOff val="40000"/>
            </a:schemeClr>
          </a:solidFill>
        </p:spPr>
        <p:txBody>
          <a:bodyPr wrap="square" rtlCol="0">
            <a:spAutoFit/>
          </a:bodyPr>
          <a:lstStyle/>
          <a:p>
            <a:r>
              <a:rPr lang="en-US" altLang="ja-JP" sz="3600" dirty="0"/>
              <a:t>The recent status will be reported at the ITN information meeting this week!</a:t>
            </a:r>
            <a:endParaRPr lang="ja-JP" altLang="en-US" sz="3600" dirty="0"/>
          </a:p>
        </p:txBody>
      </p:sp>
      <p:sp>
        <p:nvSpPr>
          <p:cNvPr id="7" name="正方形/長方形 6">
            <a:extLst>
              <a:ext uri="{FF2B5EF4-FFF2-40B4-BE49-F238E27FC236}">
                <a16:creationId xmlns:a16="http://schemas.microsoft.com/office/drawing/2014/main" id="{D4AC31A4-AA0C-CA86-822B-94396EFE3DC5}"/>
              </a:ext>
            </a:extLst>
          </p:cNvPr>
          <p:cNvSpPr/>
          <p:nvPr/>
        </p:nvSpPr>
        <p:spPr>
          <a:xfrm>
            <a:off x="107649" y="1209368"/>
            <a:ext cx="11246151" cy="52848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1" name="直線矢印コネクタ 10">
            <a:extLst>
              <a:ext uri="{FF2B5EF4-FFF2-40B4-BE49-F238E27FC236}">
                <a16:creationId xmlns:a16="http://schemas.microsoft.com/office/drawing/2014/main" id="{3F356041-6FAA-392C-4F2D-CEDF3603AFD0}"/>
              </a:ext>
            </a:extLst>
          </p:cNvPr>
          <p:cNvCxnSpPr/>
          <p:nvPr/>
        </p:nvCxnSpPr>
        <p:spPr>
          <a:xfrm flipH="1">
            <a:off x="7869300" y="836323"/>
            <a:ext cx="489751" cy="353962"/>
          </a:xfrm>
          <a:prstGeom prst="straightConnector1">
            <a:avLst/>
          </a:prstGeom>
          <a:ln>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12" name="テキスト ボックス 11">
            <a:extLst>
              <a:ext uri="{FF2B5EF4-FFF2-40B4-BE49-F238E27FC236}">
                <a16:creationId xmlns:a16="http://schemas.microsoft.com/office/drawing/2014/main" id="{BDD7BDDA-0CF1-26B8-3CA6-507A3CEA311E}"/>
              </a:ext>
            </a:extLst>
          </p:cNvPr>
          <p:cNvSpPr txBox="1"/>
          <p:nvPr/>
        </p:nvSpPr>
        <p:spPr>
          <a:xfrm>
            <a:off x="8347574" y="668862"/>
            <a:ext cx="3940246" cy="369332"/>
          </a:xfrm>
          <a:prstGeom prst="rect">
            <a:avLst/>
          </a:prstGeom>
          <a:solidFill>
            <a:schemeClr val="bg1"/>
          </a:solidFill>
        </p:spPr>
        <p:txBody>
          <a:bodyPr wrap="none" rtlCol="0">
            <a:spAutoFit/>
          </a:bodyPr>
          <a:lstStyle/>
          <a:p>
            <a:r>
              <a:rPr kumimoji="1" lang="en-US" altLang="ja-JP" b="1" dirty="0">
                <a:solidFill>
                  <a:srgbClr val="FF0000"/>
                </a:solidFill>
              </a:rPr>
              <a:t>Important contribution to ITN from ATF</a:t>
            </a:r>
            <a:endParaRPr kumimoji="1" lang="ja-JP" altLang="en-US" b="1" dirty="0">
              <a:solidFill>
                <a:srgbClr val="FF0000"/>
              </a:solidFill>
            </a:endParaRPr>
          </a:p>
        </p:txBody>
      </p:sp>
    </p:spTree>
    <p:extLst>
      <p:ext uri="{BB962C8B-B14F-4D97-AF65-F5344CB8AC3E}">
        <p14:creationId xmlns:p14="http://schemas.microsoft.com/office/powerpoint/2010/main" val="2068200089"/>
      </p:ext>
    </p:extLst>
  </p:cSld>
  <p:clrMapOvr>
    <a:masterClrMapping/>
  </p:clrMapOvr>
  <mc:AlternateContent xmlns:mc="http://schemas.openxmlformats.org/markup-compatibility/2006" xmlns:p14="http://schemas.microsoft.com/office/powerpoint/2010/main">
    <mc:Choice Requires="p14">
      <p:transition spd="slow" p14:dur="2000" advTm="31255"/>
    </mc:Choice>
    <mc:Fallback xmlns="">
      <p:transition spd="slow" advTm="31255"/>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CAF4-DB58-1581-192E-B55B52184569}"/>
            </a:ext>
          </a:extLst>
        </p:cNvPr>
        <p:cNvGrpSpPr/>
        <p:nvPr/>
      </p:nvGrpSpPr>
      <p:grpSpPr>
        <a:xfrm>
          <a:off x="0" y="0"/>
          <a:ext cx="0" cy="0"/>
          <a:chOff x="0" y="0"/>
          <a:chExt cx="0" cy="0"/>
        </a:xfrm>
      </p:grpSpPr>
      <p:sp>
        <p:nvSpPr>
          <p:cNvPr id="6" name="スライド番号プレースホルダー 5">
            <a:extLst>
              <a:ext uri="{FF2B5EF4-FFF2-40B4-BE49-F238E27FC236}">
                <a16:creationId xmlns:a16="http://schemas.microsoft.com/office/drawing/2014/main" id="{D9932E6F-8D0D-3AF9-D044-26968F2C90CF}"/>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ja-JP"/>
            </a:defPPr>
            <a:lvl1pPr marL="0" algn="r" defTabSz="914400" rtl="0" eaLnBrk="1" latinLnBrk="0" hangingPunct="1">
              <a:defRPr kumimoji="1" sz="1200" kern="1200">
                <a:solidFill>
                  <a:schemeClr val="tx1">
                    <a:tint val="75000"/>
                  </a:schemeClr>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a:lstStyle>
          <a:p>
            <a:fld id="{54F8205C-53F2-4FC3-AB38-4372D95CE470}" type="slidenum">
              <a:rPr lang="ja-JP" altLang="en-US" smtClean="0"/>
              <a:pPr/>
              <a:t>56</a:t>
            </a:fld>
            <a:endParaRPr kumimoji="1" lang="ja-JP" altLang="en-US" sz="1400">
              <a:latin typeface="Times New Roman" panose="02020603050405020304" pitchFamily="18" charset="0"/>
              <a:cs typeface="Times New Roman" panose="02020603050405020304" pitchFamily="18" charset="0"/>
            </a:endParaRPr>
          </a:p>
        </p:txBody>
      </p:sp>
      <p:sp>
        <p:nvSpPr>
          <p:cNvPr id="2" name="テキスト ボックス 1">
            <a:extLst>
              <a:ext uri="{FF2B5EF4-FFF2-40B4-BE49-F238E27FC236}">
                <a16:creationId xmlns:a16="http://schemas.microsoft.com/office/drawing/2014/main" id="{54C8859E-8AF3-2481-2687-E3E3BA7BA61E}"/>
              </a:ext>
            </a:extLst>
          </p:cNvPr>
          <p:cNvSpPr txBox="1"/>
          <p:nvPr/>
        </p:nvSpPr>
        <p:spPr>
          <a:xfrm>
            <a:off x="1" y="92333"/>
            <a:ext cx="12191999" cy="584775"/>
          </a:xfrm>
          <a:prstGeom prst="rect">
            <a:avLst/>
          </a:prstGeom>
          <a:solidFill>
            <a:schemeClr val="accent5">
              <a:lumMod val="20000"/>
              <a:lumOff val="80000"/>
            </a:schemeClr>
          </a:solidFill>
          <a:ln w="19050">
            <a:solidFill>
              <a:schemeClr val="tx1"/>
            </a:solidFill>
          </a:ln>
        </p:spPr>
        <p:txBody>
          <a:bodyPr wrap="square" rtlCol="0" anchor="ctr">
            <a:spAutoFit/>
          </a:bodyPr>
          <a:lstStyle/>
          <a:p>
            <a:pPr algn="ctr"/>
            <a:r>
              <a:rPr lang="en-US" altLang="ja-JP" sz="3200" b="1" dirty="0">
                <a:latin typeface="Times New Roman" panose="02020603050405020304" pitchFamily="18" charset="0"/>
                <a:cs typeface="Times New Roman" panose="02020603050405020304" pitchFamily="18" charset="0"/>
              </a:rPr>
              <a:t>(FY2025) (2)WPP2: </a:t>
            </a:r>
            <a:r>
              <a:rPr kumimoji="1" lang="en-US" altLang="ja-JP" sz="3200" b="1" dirty="0">
                <a:latin typeface="Times New Roman" panose="02020603050405020304" pitchFamily="18" charset="0"/>
                <a:cs typeface="Times New Roman" panose="02020603050405020304" pitchFamily="18" charset="0"/>
              </a:rPr>
              <a:t>Ancillaries</a:t>
            </a:r>
            <a:endParaRPr kumimoji="1" lang="ja-JP" altLang="en-US" sz="3200" b="1" dirty="0">
              <a:latin typeface="Times New Roman" panose="02020603050405020304" pitchFamily="18" charset="0"/>
              <a:cs typeface="Times New Roman" panose="02020603050405020304" pitchFamily="18" charset="0"/>
            </a:endParaRPr>
          </a:p>
        </p:txBody>
      </p:sp>
      <p:graphicFrame>
        <p:nvGraphicFramePr>
          <p:cNvPr id="8" name="表 7">
            <a:extLst>
              <a:ext uri="{FF2B5EF4-FFF2-40B4-BE49-F238E27FC236}">
                <a16:creationId xmlns:a16="http://schemas.microsoft.com/office/drawing/2014/main" id="{6110930D-062D-CA78-F00E-AAB961346846}"/>
              </a:ext>
            </a:extLst>
          </p:cNvPr>
          <p:cNvGraphicFramePr>
            <a:graphicFrameLocks noGrp="1"/>
          </p:cNvGraphicFramePr>
          <p:nvPr/>
        </p:nvGraphicFramePr>
        <p:xfrm>
          <a:off x="0" y="893773"/>
          <a:ext cx="12192000" cy="5599098"/>
        </p:xfrm>
        <a:graphic>
          <a:graphicData uri="http://schemas.openxmlformats.org/drawingml/2006/table">
            <a:tbl>
              <a:tblPr firstRow="1" bandRow="1">
                <a:tableStyleId>{5940675A-B579-460E-94D1-54222C63F5DA}</a:tableStyleId>
              </a:tblPr>
              <a:tblGrid>
                <a:gridCol w="6096000">
                  <a:extLst>
                    <a:ext uri="{9D8B030D-6E8A-4147-A177-3AD203B41FA5}">
                      <a16:colId xmlns:a16="http://schemas.microsoft.com/office/drawing/2014/main" val="627762211"/>
                    </a:ext>
                  </a:extLst>
                </a:gridCol>
                <a:gridCol w="6096000">
                  <a:extLst>
                    <a:ext uri="{9D8B030D-6E8A-4147-A177-3AD203B41FA5}">
                      <a16:colId xmlns:a16="http://schemas.microsoft.com/office/drawing/2014/main" val="1746926033"/>
                    </a:ext>
                  </a:extLst>
                </a:gridCol>
              </a:tblGrid>
              <a:tr h="2799549">
                <a:tc>
                  <a:txBody>
                    <a:bodyPr/>
                    <a:lstStyle/>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First set (two power couplers) assembled for high power test, waiting for preparation of RF system</a:t>
                      </a:r>
                    </a:p>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After coupler test, we saw the bad transmission (detailed written in page 8)</a:t>
                      </a:r>
                      <a:endParaRPr kumimoji="1" lang="ja-JP" altLang="en-US" dirty="0">
                        <a:latin typeface="Times New Roman" panose="02020603050405020304" pitchFamily="18" charset="0"/>
                        <a:cs typeface="Times New Roman" panose="02020603050405020304" pitchFamily="18" charset="0"/>
                      </a:endParaRPr>
                    </a:p>
                  </a:txBody>
                  <a:tcPr/>
                </a:tc>
                <a:tc>
                  <a:txBody>
                    <a:bodyPr/>
                    <a:lstStyle/>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Cold test for each component under progress</a:t>
                      </a:r>
                    </a:p>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Procurement of real tuners under progress</a:t>
                      </a:r>
                    </a:p>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Some simulation works under progress</a:t>
                      </a:r>
                      <a:endParaRPr kumimoji="1" lang="ja-JP" alt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406540381"/>
                  </a:ext>
                </a:extLst>
              </a:tr>
              <a:tr h="2799549">
                <a:tc>
                  <a:txBody>
                    <a:bodyPr/>
                    <a:lstStyle/>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Prototype magnetic shield was manufactured and delivered.</a:t>
                      </a:r>
                    </a:p>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Performance test of the prototype magnetic shield was completed.</a:t>
                      </a:r>
                    </a:p>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(After a minor design change) One real magnetic shield is scheduled for delivery in this FY.</a:t>
                      </a:r>
                      <a:endParaRPr kumimoji="1" lang="ja-JP" altLang="en-US" dirty="0">
                        <a:latin typeface="Times New Roman" panose="02020603050405020304" pitchFamily="18" charset="0"/>
                        <a:cs typeface="Times New Roman" panose="02020603050405020304" pitchFamily="18" charset="0"/>
                      </a:endParaRPr>
                    </a:p>
                  </a:txBody>
                  <a:tcPr/>
                </a:tc>
                <a:tc>
                  <a:txBody>
                    <a:bodyPr/>
                    <a:lstStyle/>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Real magnet under production to be completed in this FY</a:t>
                      </a:r>
                    </a:p>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Test cryostat produced and under preparation for cold test</a:t>
                      </a:r>
                    </a:p>
                    <a:p>
                      <a:pPr marL="285750" indent="-285750">
                        <a:buFont typeface="Arial" panose="020B0604020202020204" pitchFamily="34" charset="0"/>
                        <a:buChar char="•"/>
                      </a:pPr>
                      <a:r>
                        <a:rPr kumimoji="1" lang="en-US" altLang="ja-JP" dirty="0">
                          <a:latin typeface="Times New Roman" panose="02020603050405020304" pitchFamily="18" charset="0"/>
                          <a:cs typeface="Times New Roman" panose="02020603050405020304" pitchFamily="18" charset="0"/>
                        </a:rPr>
                        <a:t>Simulation for leak field under progress</a:t>
                      </a:r>
                      <a:endParaRPr kumimoji="1" lang="ja-JP" alt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51474414"/>
                  </a:ext>
                </a:extLst>
              </a:tr>
            </a:tbl>
          </a:graphicData>
        </a:graphic>
      </p:graphicFrame>
      <p:pic>
        <p:nvPicPr>
          <p:cNvPr id="9" name="図 8">
            <a:extLst>
              <a:ext uri="{FF2B5EF4-FFF2-40B4-BE49-F238E27FC236}">
                <a16:creationId xmlns:a16="http://schemas.microsoft.com/office/drawing/2014/main" id="{E4B628BA-B958-400A-81BA-6096ECA51FA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791366" y="2090056"/>
            <a:ext cx="1976558" cy="1482419"/>
          </a:xfrm>
          <a:prstGeom prst="rect">
            <a:avLst/>
          </a:prstGeom>
        </p:spPr>
      </p:pic>
      <p:pic>
        <p:nvPicPr>
          <p:cNvPr id="10" name="Picture 25">
            <a:extLst>
              <a:ext uri="{FF2B5EF4-FFF2-40B4-BE49-F238E27FC236}">
                <a16:creationId xmlns:a16="http://schemas.microsoft.com/office/drawing/2014/main" id="{1A1374A5-67EB-E39E-A8FB-564B49C8755F}"/>
              </a:ext>
            </a:extLst>
          </p:cNvPr>
          <p:cNvPicPr>
            <a:picLocks noChangeAspect="1"/>
          </p:cNvPicPr>
          <p:nvPr/>
        </p:nvPicPr>
        <p:blipFill>
          <a:blip r:embed="rId3"/>
          <a:srcRect l="4662" t="2325" b="2633"/>
          <a:stretch/>
        </p:blipFill>
        <p:spPr>
          <a:xfrm>
            <a:off x="6614173" y="1937144"/>
            <a:ext cx="2219610" cy="1635330"/>
          </a:xfrm>
          <a:prstGeom prst="rect">
            <a:avLst/>
          </a:prstGeom>
        </p:spPr>
      </p:pic>
      <p:pic>
        <p:nvPicPr>
          <p:cNvPr id="11" name="Picture 2">
            <a:extLst>
              <a:ext uri="{FF2B5EF4-FFF2-40B4-BE49-F238E27FC236}">
                <a16:creationId xmlns:a16="http://schemas.microsoft.com/office/drawing/2014/main" id="{07F9F2FE-B4E6-5500-AA97-A6AD986B82C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1415"/>
          <a:stretch>
            <a:fillRect/>
          </a:stretch>
        </p:blipFill>
        <p:spPr bwMode="auto">
          <a:xfrm>
            <a:off x="9412196" y="1937144"/>
            <a:ext cx="2454864" cy="1630983"/>
          </a:xfrm>
          <a:prstGeom prst="rect">
            <a:avLst/>
          </a:prstGeom>
          <a:noFill/>
          <a:extLst>
            <a:ext uri="{909E8E84-426E-40DD-AFC4-6F175D3DCCD1}">
              <a14:hiddenFill xmlns:a14="http://schemas.microsoft.com/office/drawing/2010/main">
                <a:solidFill>
                  <a:srgbClr val="FFFFFF"/>
                </a:solidFill>
              </a14:hiddenFill>
            </a:ext>
          </a:extLst>
        </p:spPr>
      </p:pic>
      <p:pic>
        <p:nvPicPr>
          <p:cNvPr id="12" name="図 11">
            <a:extLst>
              <a:ext uri="{FF2B5EF4-FFF2-40B4-BE49-F238E27FC236}">
                <a16:creationId xmlns:a16="http://schemas.microsoft.com/office/drawing/2014/main" id="{EA738AC3-96F4-4D3B-B423-9B1B2BEC234D}"/>
              </a:ext>
            </a:extLst>
          </p:cNvPr>
          <p:cNvPicPr>
            <a:picLocks noChangeAspect="1"/>
          </p:cNvPicPr>
          <p:nvPr/>
        </p:nvPicPr>
        <p:blipFill>
          <a:blip r:embed="rId5"/>
          <a:stretch>
            <a:fillRect/>
          </a:stretch>
        </p:blipFill>
        <p:spPr>
          <a:xfrm>
            <a:off x="217394" y="5232080"/>
            <a:ext cx="2525806" cy="1083946"/>
          </a:xfrm>
          <a:prstGeom prst="rect">
            <a:avLst/>
          </a:prstGeom>
        </p:spPr>
      </p:pic>
      <p:pic>
        <p:nvPicPr>
          <p:cNvPr id="13" name="図 12" descr="飛行機の模型&#10;&#10;AI によって生成されたコンテンツは間違っている可能性があります。">
            <a:extLst>
              <a:ext uri="{FF2B5EF4-FFF2-40B4-BE49-F238E27FC236}">
                <a16:creationId xmlns:a16="http://schemas.microsoft.com/office/drawing/2014/main" id="{59D5B3AC-71B8-9E50-B720-588D6053E5F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17571" y="5232080"/>
            <a:ext cx="1445261" cy="1083946"/>
          </a:xfrm>
          <a:prstGeom prst="rect">
            <a:avLst/>
          </a:prstGeom>
        </p:spPr>
      </p:pic>
      <p:pic>
        <p:nvPicPr>
          <p:cNvPr id="14" name="図 13" descr="屋内, テーブル, 座る, 小さい が含まれている画像&#10;&#10;AI によって生成されたコンテンツは間違っている可能性があります。">
            <a:extLst>
              <a:ext uri="{FF2B5EF4-FFF2-40B4-BE49-F238E27FC236}">
                <a16:creationId xmlns:a16="http://schemas.microsoft.com/office/drawing/2014/main" id="{B5B05612-74D8-0C18-61E0-AEAF0574C3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07755" y="5232080"/>
            <a:ext cx="1445261" cy="1083946"/>
          </a:xfrm>
          <a:prstGeom prst="rect">
            <a:avLst/>
          </a:prstGeom>
        </p:spPr>
      </p:pic>
      <p:pic>
        <p:nvPicPr>
          <p:cNvPr id="15" name="IMG_3181.JPG" descr="IMG_3181.JPG">
            <a:extLst>
              <a:ext uri="{FF2B5EF4-FFF2-40B4-BE49-F238E27FC236}">
                <a16:creationId xmlns:a16="http://schemas.microsoft.com/office/drawing/2014/main" id="{9E700159-754A-3FFA-6EF3-5177B629D66E}"/>
              </a:ext>
            </a:extLst>
          </p:cNvPr>
          <p:cNvPicPr>
            <a:picLocks noChangeAspect="1"/>
          </p:cNvPicPr>
          <p:nvPr/>
        </p:nvPicPr>
        <p:blipFill>
          <a:blip r:embed="rId8"/>
          <a:stretch>
            <a:fillRect/>
          </a:stretch>
        </p:blipFill>
        <p:spPr>
          <a:xfrm>
            <a:off x="9322819" y="4728357"/>
            <a:ext cx="2454864" cy="1636575"/>
          </a:xfrm>
          <a:prstGeom prst="rect">
            <a:avLst/>
          </a:prstGeom>
          <a:ln w="12700">
            <a:miter lim="400000"/>
          </a:ln>
        </p:spPr>
      </p:pic>
      <p:pic>
        <p:nvPicPr>
          <p:cNvPr id="16" name="P7300057.JPG" descr="P7300057.JPG">
            <a:extLst>
              <a:ext uri="{FF2B5EF4-FFF2-40B4-BE49-F238E27FC236}">
                <a16:creationId xmlns:a16="http://schemas.microsoft.com/office/drawing/2014/main" id="{F744D982-D707-9357-38A6-7F1635C39526}"/>
              </a:ext>
            </a:extLst>
          </p:cNvPr>
          <p:cNvPicPr>
            <a:picLocks noChangeAspect="1"/>
          </p:cNvPicPr>
          <p:nvPr/>
        </p:nvPicPr>
        <p:blipFill>
          <a:blip r:embed="rId9"/>
          <a:stretch>
            <a:fillRect/>
          </a:stretch>
        </p:blipFill>
        <p:spPr>
          <a:xfrm>
            <a:off x="6614173" y="4728357"/>
            <a:ext cx="2194262" cy="1645697"/>
          </a:xfrm>
          <a:prstGeom prst="rect">
            <a:avLst/>
          </a:prstGeom>
          <a:ln w="12700">
            <a:miter lim="400000"/>
          </a:ln>
        </p:spPr>
      </p:pic>
      <p:pic>
        <p:nvPicPr>
          <p:cNvPr id="17" name="図 16">
            <a:extLst>
              <a:ext uri="{FF2B5EF4-FFF2-40B4-BE49-F238E27FC236}">
                <a16:creationId xmlns:a16="http://schemas.microsoft.com/office/drawing/2014/main" id="{43A94CDF-635E-C277-B0D1-9D6B24057E54}"/>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rot="5400000">
            <a:off x="1062625" y="2275357"/>
            <a:ext cx="1482419" cy="1111814"/>
          </a:xfrm>
          <a:prstGeom prst="rect">
            <a:avLst/>
          </a:prstGeom>
        </p:spPr>
      </p:pic>
    </p:spTree>
    <p:extLst>
      <p:ext uri="{BB962C8B-B14F-4D97-AF65-F5344CB8AC3E}">
        <p14:creationId xmlns:p14="http://schemas.microsoft.com/office/powerpoint/2010/main" val="20091523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F5011-3C67-EC41-5FA0-177AB4701B9A}"/>
            </a:ext>
          </a:extLst>
        </p:cNvPr>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082F2B8-7D61-4480-E2C9-57B542C8F3E9}"/>
              </a:ext>
            </a:extLst>
          </p:cNvPr>
          <p:cNvSpPr>
            <a:spLocks noGrp="1"/>
          </p:cNvSpPr>
          <p:nvPr>
            <p:ph type="sldNum" sz="quarter" idx="4"/>
          </p:nvPr>
        </p:nvSpPr>
        <p:spPr>
          <a:xfrm>
            <a:off x="11436536" y="6354658"/>
            <a:ext cx="604520" cy="365125"/>
          </a:xfrm>
          <a:prstGeom prst="rect">
            <a:avLst/>
          </a:prstGeom>
        </p:spPr>
        <p:txBody>
          <a:bodyPr anchor="ctr"/>
          <a:lstStyle>
            <a:defPPr>
              <a:defRPr lang="en-US"/>
            </a:defPPr>
            <a:lvl1pPr marL="0" algn="r" defTabSz="457200" rtl="0" eaLnBrk="1" latinLnBrk="0" hangingPunct="1">
              <a:defRPr sz="1200" kern="1200">
                <a:solidFill>
                  <a:srgbClr val="6C9BD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48F63A3B-78C7-47BE-AE5E-E10140E04643}" type="slidenum">
              <a:rPr lang="en-US" smtClean="0"/>
              <a:pPr algn="r"/>
              <a:t>57</a:t>
            </a:fld>
            <a:endParaRPr lang="en-US" sz="1400" dirty="0">
              <a:latin typeface="Times New Roman" panose="02020603050405020304" pitchFamily="18" charset="0"/>
              <a:cs typeface="Times New Roman" panose="02020603050405020304" pitchFamily="18" charset="0"/>
            </a:endParaRPr>
          </a:p>
        </p:txBody>
      </p:sp>
      <p:sp>
        <p:nvSpPr>
          <p:cNvPr id="2" name="テキスト ボックス 1">
            <a:extLst>
              <a:ext uri="{FF2B5EF4-FFF2-40B4-BE49-F238E27FC236}">
                <a16:creationId xmlns:a16="http://schemas.microsoft.com/office/drawing/2014/main" id="{F02D84B7-75AE-22A4-20A4-0B5E164818E5}"/>
              </a:ext>
            </a:extLst>
          </p:cNvPr>
          <p:cNvSpPr txBox="1"/>
          <p:nvPr/>
        </p:nvSpPr>
        <p:spPr>
          <a:xfrm>
            <a:off x="1" y="92333"/>
            <a:ext cx="12191999" cy="584775"/>
          </a:xfrm>
          <a:prstGeom prst="rect">
            <a:avLst/>
          </a:prstGeom>
          <a:solidFill>
            <a:schemeClr val="accent5">
              <a:lumMod val="20000"/>
              <a:lumOff val="80000"/>
            </a:schemeClr>
          </a:solidFill>
          <a:ln w="19050">
            <a:solidFill>
              <a:schemeClr val="tx1"/>
            </a:solidFill>
          </a:ln>
        </p:spPr>
        <p:txBody>
          <a:bodyPr wrap="square" rtlCol="0" anchor="ctr">
            <a:spAutoFit/>
          </a:bodyPr>
          <a:lstStyle/>
          <a:p>
            <a:pPr algn="ctr"/>
            <a:r>
              <a:rPr lang="en-US" altLang="ja-JP" sz="3200" b="1" dirty="0">
                <a:latin typeface="Times New Roman" panose="02020603050405020304" pitchFamily="18" charset="0"/>
                <a:cs typeface="Times New Roman" panose="02020603050405020304" pitchFamily="18" charset="0"/>
              </a:rPr>
              <a:t>(FY2025) (2)WPP2: Progress of Cryomodule design</a:t>
            </a:r>
            <a:endParaRPr kumimoji="1" lang="ja-JP" altLang="en-US" sz="3200" b="1" dirty="0">
              <a:latin typeface="Times New Roman" panose="02020603050405020304" pitchFamily="18" charset="0"/>
              <a:cs typeface="Times New Roman" panose="02020603050405020304" pitchFamily="18" charset="0"/>
            </a:endParaRPr>
          </a:p>
        </p:txBody>
      </p:sp>
      <p:pic>
        <p:nvPicPr>
          <p:cNvPr id="19" name="図 18" descr="ダイアグラム&#10;&#10;自動的に生成された説明">
            <a:extLst>
              <a:ext uri="{FF2B5EF4-FFF2-40B4-BE49-F238E27FC236}">
                <a16:creationId xmlns:a16="http://schemas.microsoft.com/office/drawing/2014/main" id="{1C945EC9-B865-F61B-C81C-8F82D55F3CF7}"/>
              </a:ext>
            </a:extLst>
          </p:cNvPr>
          <p:cNvPicPr>
            <a:picLocks noChangeAspect="1"/>
          </p:cNvPicPr>
          <p:nvPr/>
        </p:nvPicPr>
        <p:blipFill>
          <a:blip r:embed="rId2"/>
          <a:stretch>
            <a:fillRect/>
          </a:stretch>
        </p:blipFill>
        <p:spPr>
          <a:xfrm>
            <a:off x="134902" y="2827772"/>
            <a:ext cx="7591057" cy="3689395"/>
          </a:xfrm>
          <a:prstGeom prst="rect">
            <a:avLst/>
          </a:prstGeom>
        </p:spPr>
      </p:pic>
      <p:sp>
        <p:nvSpPr>
          <p:cNvPr id="20" name="テキスト ボックス 19">
            <a:extLst>
              <a:ext uri="{FF2B5EF4-FFF2-40B4-BE49-F238E27FC236}">
                <a16:creationId xmlns:a16="http://schemas.microsoft.com/office/drawing/2014/main" id="{15637F31-E478-DCAA-EE4C-F934C97C8BDA}"/>
              </a:ext>
            </a:extLst>
          </p:cNvPr>
          <p:cNvSpPr txBox="1"/>
          <p:nvPr/>
        </p:nvSpPr>
        <p:spPr>
          <a:xfrm>
            <a:off x="7784354" y="820380"/>
            <a:ext cx="1098378" cy="276999"/>
          </a:xfrm>
          <a:prstGeom prst="rect">
            <a:avLst/>
          </a:prstGeom>
          <a:solidFill>
            <a:srgbClr val="FFFF00"/>
          </a:solidFill>
          <a:ln w="19050">
            <a:solidFill>
              <a:schemeClr val="tx1"/>
            </a:solidFill>
          </a:ln>
        </p:spPr>
        <p:txBody>
          <a:bodyPr wrap="none" rtlCol="0" anchor="ctr">
            <a:spAutoFit/>
          </a:bodyPr>
          <a:lstStyle/>
          <a:p>
            <a:pPr algn="ctr"/>
            <a:r>
              <a:rPr kumimoji="1" lang="en-US" altLang="ja-JP" sz="1200" dirty="0">
                <a:latin typeface="Times New Roman" panose="02020603050405020304" pitchFamily="18" charset="0"/>
                <a:cs typeface="Times New Roman" panose="02020603050405020304" pitchFamily="18" charset="0"/>
              </a:rPr>
              <a:t>Specifications</a:t>
            </a:r>
            <a:endParaRPr kumimoji="1" lang="ja-JP" altLang="en-US" sz="1200" dirty="0">
              <a:latin typeface="Times New Roman" panose="02020603050405020304" pitchFamily="18" charset="0"/>
              <a:cs typeface="Times New Roman" panose="02020603050405020304" pitchFamily="18" charset="0"/>
            </a:endParaRPr>
          </a:p>
        </p:txBody>
      </p:sp>
      <p:graphicFrame>
        <p:nvGraphicFramePr>
          <p:cNvPr id="21" name="表 20">
            <a:extLst>
              <a:ext uri="{FF2B5EF4-FFF2-40B4-BE49-F238E27FC236}">
                <a16:creationId xmlns:a16="http://schemas.microsoft.com/office/drawing/2014/main" id="{AACCF5BE-3E7F-D926-4F2E-B7C638AB284E}"/>
              </a:ext>
            </a:extLst>
          </p:cNvPr>
          <p:cNvGraphicFramePr>
            <a:graphicFrameLocks noGrp="1"/>
          </p:cNvGraphicFramePr>
          <p:nvPr/>
        </p:nvGraphicFramePr>
        <p:xfrm>
          <a:off x="7862882" y="1192230"/>
          <a:ext cx="4166706" cy="2225040"/>
        </p:xfrm>
        <a:graphic>
          <a:graphicData uri="http://schemas.openxmlformats.org/drawingml/2006/table">
            <a:tbl>
              <a:tblPr firstRow="1" bandRow="1">
                <a:tableStyleId>{5940675A-B579-460E-94D1-54222C63F5DA}</a:tableStyleId>
              </a:tblPr>
              <a:tblGrid>
                <a:gridCol w="2083223">
                  <a:extLst>
                    <a:ext uri="{9D8B030D-6E8A-4147-A177-3AD203B41FA5}">
                      <a16:colId xmlns:a16="http://schemas.microsoft.com/office/drawing/2014/main" val="4287069804"/>
                    </a:ext>
                  </a:extLst>
                </a:gridCol>
                <a:gridCol w="2083483">
                  <a:extLst>
                    <a:ext uri="{9D8B030D-6E8A-4147-A177-3AD203B41FA5}">
                      <a16:colId xmlns:a16="http://schemas.microsoft.com/office/drawing/2014/main" val="512954566"/>
                    </a:ext>
                  </a:extLst>
                </a:gridCol>
              </a:tblGrid>
              <a:tr h="370840">
                <a:tc>
                  <a:txBody>
                    <a:bodyPr/>
                    <a:lstStyle/>
                    <a:p>
                      <a:r>
                        <a:rPr kumimoji="1" lang="en-US" altLang="ja-JP" sz="1400" dirty="0">
                          <a:latin typeface="Times New Roman" panose="02020603050405020304" pitchFamily="18" charset="0"/>
                          <a:cs typeface="Times New Roman" panose="02020603050405020304" pitchFamily="18" charset="0"/>
                        </a:rPr>
                        <a:t>Type</a:t>
                      </a:r>
                      <a:endParaRPr kumimoji="1" lang="ja-JP" altLang="en-US" sz="1400" dirty="0">
                        <a:latin typeface="Times New Roman" panose="02020603050405020304" pitchFamily="18" charset="0"/>
                        <a:cs typeface="Times New Roman" panose="02020603050405020304" pitchFamily="18" charset="0"/>
                      </a:endParaRPr>
                    </a:p>
                  </a:txBody>
                  <a:tcPr/>
                </a:tc>
                <a:tc>
                  <a:txBody>
                    <a:bodyPr/>
                    <a:lstStyle/>
                    <a:p>
                      <a:r>
                        <a:rPr kumimoji="1" lang="en-US" altLang="ja-JP" sz="1400" dirty="0">
                          <a:latin typeface="Times New Roman" panose="02020603050405020304" pitchFamily="18" charset="0"/>
                          <a:cs typeface="Times New Roman" panose="02020603050405020304" pitchFamily="18" charset="0"/>
                        </a:rPr>
                        <a:t>B</a:t>
                      </a:r>
                      <a:endParaRPr kumimoji="1" lang="ja-JP" altLang="en-US"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378382818"/>
                  </a:ext>
                </a:extLst>
              </a:tr>
              <a:tr h="370840">
                <a:tc>
                  <a:txBody>
                    <a:bodyPr/>
                    <a:lstStyle/>
                    <a:p>
                      <a:r>
                        <a:rPr kumimoji="1" lang="en-US" altLang="ja-JP" sz="1400" dirty="0">
                          <a:latin typeface="Times New Roman" panose="02020603050405020304" pitchFamily="18" charset="0"/>
                          <a:cs typeface="Times New Roman" panose="02020603050405020304" pitchFamily="18" charset="0"/>
                        </a:rPr>
                        <a:t>Thermal shield</a:t>
                      </a:r>
                      <a:endParaRPr kumimoji="1" lang="ja-JP" altLang="en-US" sz="1400" dirty="0">
                        <a:latin typeface="Times New Roman" panose="02020603050405020304" pitchFamily="18" charset="0"/>
                        <a:cs typeface="Times New Roman" panose="02020603050405020304" pitchFamily="18" charset="0"/>
                      </a:endParaRPr>
                    </a:p>
                  </a:txBody>
                  <a:tcPr/>
                </a:tc>
                <a:tc>
                  <a:txBody>
                    <a:bodyPr/>
                    <a:lstStyle/>
                    <a:p>
                      <a:r>
                        <a:rPr kumimoji="1" lang="en-US" altLang="ja-JP" sz="1400" dirty="0">
                          <a:latin typeface="Times New Roman" panose="02020603050405020304" pitchFamily="18" charset="0"/>
                          <a:cs typeface="Times New Roman" panose="02020603050405020304" pitchFamily="18" charset="0"/>
                        </a:rPr>
                        <a:t>Single</a:t>
                      </a:r>
                      <a:endParaRPr kumimoji="1" lang="ja-JP" altLang="en-US"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9610436"/>
                  </a:ext>
                </a:extLst>
              </a:tr>
              <a:tr h="370840">
                <a:tc>
                  <a:txBody>
                    <a:bodyPr/>
                    <a:lstStyle/>
                    <a:p>
                      <a:r>
                        <a:rPr kumimoji="1" lang="en-US" altLang="ja-JP" sz="1400" dirty="0">
                          <a:latin typeface="Times New Roman" panose="02020603050405020304" pitchFamily="18" charset="0"/>
                          <a:cs typeface="Times New Roman" panose="02020603050405020304" pitchFamily="18" charset="0"/>
                        </a:rPr>
                        <a:t>Vacuum vessel length</a:t>
                      </a:r>
                      <a:endParaRPr kumimoji="1" lang="ja-JP" altLang="en-US" sz="1400" dirty="0">
                        <a:latin typeface="Times New Roman" panose="02020603050405020304" pitchFamily="18" charset="0"/>
                        <a:cs typeface="Times New Roman" panose="02020603050405020304" pitchFamily="18" charset="0"/>
                      </a:endParaRPr>
                    </a:p>
                  </a:txBody>
                  <a:tcPr/>
                </a:tc>
                <a:tc>
                  <a:txBody>
                    <a:bodyPr/>
                    <a:lstStyle/>
                    <a:p>
                      <a:r>
                        <a:rPr kumimoji="1" lang="en-US" altLang="ja-JP" sz="1400" dirty="0">
                          <a:latin typeface="Times New Roman" panose="02020603050405020304" pitchFamily="18" charset="0"/>
                          <a:cs typeface="Times New Roman" panose="02020603050405020304" pitchFamily="18" charset="0"/>
                        </a:rPr>
                        <a:t>12,652 m</a:t>
                      </a:r>
                      <a:endParaRPr kumimoji="1" lang="ja-JP" altLang="en-US"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519344344"/>
                  </a:ext>
                </a:extLst>
              </a:tr>
              <a:tr h="370840">
                <a:tc>
                  <a:txBody>
                    <a:bodyPr/>
                    <a:lstStyle/>
                    <a:p>
                      <a:r>
                        <a:rPr kumimoji="1" lang="en-US" altLang="ja-JP" sz="1400" dirty="0">
                          <a:latin typeface="Times New Roman" panose="02020603050405020304" pitchFamily="18" charset="0"/>
                          <a:cs typeface="Times New Roman" panose="02020603050405020304" pitchFamily="18" charset="0"/>
                        </a:rPr>
                        <a:t>Vacuum vessel diameter</a:t>
                      </a:r>
                      <a:endParaRPr kumimoji="1" lang="ja-JP" altLang="en-US" sz="1400" dirty="0">
                        <a:latin typeface="Times New Roman" panose="02020603050405020304" pitchFamily="18" charset="0"/>
                        <a:cs typeface="Times New Roman" panose="02020603050405020304" pitchFamily="18" charset="0"/>
                      </a:endParaRPr>
                    </a:p>
                  </a:txBody>
                  <a:tcPr/>
                </a:tc>
                <a:tc>
                  <a:txBody>
                    <a:bodyPr/>
                    <a:lstStyle/>
                    <a:p>
                      <a:r>
                        <a:rPr kumimoji="1" lang="en-US" altLang="ja-JP" sz="1400" dirty="0">
                          <a:latin typeface="Times New Roman" panose="02020603050405020304" pitchFamily="18" charset="0"/>
                          <a:cs typeface="Times New Roman" panose="02020603050405020304" pitchFamily="18" charset="0"/>
                        </a:rPr>
                        <a:t>OD965mm, ID946mm</a:t>
                      </a:r>
                      <a:endParaRPr kumimoji="1" lang="ja-JP" altLang="en-US"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591288308"/>
                  </a:ext>
                </a:extLst>
              </a:tr>
              <a:tr h="370840">
                <a:tc>
                  <a:txBody>
                    <a:bodyPr/>
                    <a:lstStyle/>
                    <a:p>
                      <a:r>
                        <a:rPr kumimoji="1" lang="en-US" altLang="ja-JP" sz="1400" dirty="0">
                          <a:latin typeface="Times New Roman" panose="02020603050405020304" pitchFamily="18" charset="0"/>
                          <a:cs typeface="Times New Roman" panose="02020603050405020304" pitchFamily="18" charset="0"/>
                        </a:rPr>
                        <a:t>Coupler pitch distance </a:t>
                      </a:r>
                      <a:endParaRPr kumimoji="1" lang="ja-JP" altLang="en-US" sz="1400" dirty="0">
                        <a:latin typeface="Times New Roman" panose="02020603050405020304" pitchFamily="18" charset="0"/>
                        <a:cs typeface="Times New Roman" panose="02020603050405020304" pitchFamily="18" charset="0"/>
                      </a:endParaRPr>
                    </a:p>
                  </a:txBody>
                  <a:tcPr/>
                </a:tc>
                <a:tc>
                  <a:txBody>
                    <a:bodyPr/>
                    <a:lstStyle/>
                    <a:p>
                      <a:r>
                        <a:rPr kumimoji="1" lang="en-US" altLang="ja-JP" sz="1400" dirty="0">
                          <a:latin typeface="Times New Roman" panose="02020603050405020304" pitchFamily="18" charset="0"/>
                          <a:cs typeface="Times New Roman" panose="02020603050405020304" pitchFamily="18" charset="0"/>
                        </a:rPr>
                        <a:t>1326.7 mm</a:t>
                      </a:r>
                      <a:endParaRPr kumimoji="1" lang="ja-JP" altLang="en-US"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797769204"/>
                  </a:ext>
                </a:extLst>
              </a:tr>
              <a:tr h="370840">
                <a:tc>
                  <a:txBody>
                    <a:bodyPr/>
                    <a:lstStyle/>
                    <a:p>
                      <a:r>
                        <a:rPr kumimoji="1" lang="en-US" altLang="ja-JP" sz="1400" dirty="0">
                          <a:latin typeface="Times New Roman" panose="02020603050405020304" pitchFamily="18" charset="0"/>
                          <a:cs typeface="Times New Roman" panose="02020603050405020304" pitchFamily="18" charset="0"/>
                        </a:rPr>
                        <a:t>Cavity length</a:t>
                      </a:r>
                      <a:endParaRPr kumimoji="1" lang="ja-JP" altLang="en-US" sz="1400" dirty="0">
                        <a:latin typeface="Times New Roman" panose="02020603050405020304" pitchFamily="18" charset="0"/>
                        <a:cs typeface="Times New Roman" panose="02020603050405020304" pitchFamily="18" charset="0"/>
                      </a:endParaRPr>
                    </a:p>
                  </a:txBody>
                  <a:tcPr/>
                </a:tc>
                <a:tc>
                  <a:txBody>
                    <a:bodyPr/>
                    <a:lstStyle/>
                    <a:p>
                      <a:r>
                        <a:rPr kumimoji="1" lang="en-US" altLang="ja-JP" sz="1400" dirty="0">
                          <a:latin typeface="Times New Roman" panose="02020603050405020304" pitchFamily="18" charset="0"/>
                          <a:cs typeface="Times New Roman" panose="02020603050405020304" pitchFamily="18" charset="0"/>
                        </a:rPr>
                        <a:t>1247.4 mm</a:t>
                      </a:r>
                      <a:endParaRPr kumimoji="1" lang="ja-JP" altLang="en-US"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99465550"/>
                  </a:ext>
                </a:extLst>
              </a:tr>
            </a:tbl>
          </a:graphicData>
        </a:graphic>
      </p:graphicFrame>
      <p:sp>
        <p:nvSpPr>
          <p:cNvPr id="17" name="テキスト ボックス 16">
            <a:extLst>
              <a:ext uri="{FF2B5EF4-FFF2-40B4-BE49-F238E27FC236}">
                <a16:creationId xmlns:a16="http://schemas.microsoft.com/office/drawing/2014/main" id="{C1D3B205-ADA0-AE46-D2F1-365F70CF5714}"/>
              </a:ext>
            </a:extLst>
          </p:cNvPr>
          <p:cNvSpPr txBox="1"/>
          <p:nvPr/>
        </p:nvSpPr>
        <p:spPr>
          <a:xfrm>
            <a:off x="6960817" y="6507267"/>
            <a:ext cx="3377335" cy="276999"/>
          </a:xfrm>
          <a:prstGeom prst="rect">
            <a:avLst/>
          </a:prstGeom>
          <a:solidFill>
            <a:srgbClr val="CCFFFF"/>
          </a:solidFill>
          <a:ln w="19050">
            <a:solidFill>
              <a:schemeClr val="tx1"/>
            </a:solidFill>
          </a:ln>
        </p:spPr>
        <p:txBody>
          <a:bodyPr wrap="none" rtlCol="0" anchor="ctr">
            <a:spAutoFit/>
          </a:bodyPr>
          <a:lstStyle/>
          <a:p>
            <a:pPr algn="ctr"/>
            <a:r>
              <a:rPr lang="en-US" altLang="ja-JP" sz="1200" dirty="0">
                <a:latin typeface="Times New Roman" panose="02020603050405020304" pitchFamily="18" charset="0"/>
                <a:cs typeface="Times New Roman" panose="02020603050405020304" pitchFamily="18" charset="0"/>
              </a:rPr>
              <a:t>Takeshi </a:t>
            </a:r>
            <a:r>
              <a:rPr lang="en-US" altLang="ja-JP" sz="1200" dirty="0" err="1">
                <a:latin typeface="Times New Roman" panose="02020603050405020304" pitchFamily="18" charset="0"/>
                <a:cs typeface="Times New Roman" panose="02020603050405020304" pitchFamily="18" charset="0"/>
              </a:rPr>
              <a:t>Dohmae</a:t>
            </a:r>
            <a:r>
              <a:rPr lang="en-US" altLang="ja-JP" sz="1200" dirty="0">
                <a:latin typeface="Times New Roman" panose="02020603050405020304" pitchFamily="18" charset="0"/>
                <a:cs typeface="Times New Roman" panose="02020603050405020304" pitchFamily="18" charset="0"/>
              </a:rPr>
              <a:t>/Tomohiro Yamada/</a:t>
            </a:r>
            <a:r>
              <a:rPr lang="en-US" altLang="ja-JP" sz="1200" dirty="0" err="1">
                <a:latin typeface="Times New Roman" panose="02020603050405020304" pitchFamily="18" charset="0"/>
                <a:cs typeface="Times New Roman" panose="02020603050405020304" pitchFamily="18" charset="0"/>
              </a:rPr>
              <a:t>Takafumi</a:t>
            </a:r>
            <a:r>
              <a:rPr lang="en-US" altLang="ja-JP" sz="1200" dirty="0">
                <a:latin typeface="Times New Roman" panose="02020603050405020304" pitchFamily="18" charset="0"/>
                <a:cs typeface="Times New Roman" panose="02020603050405020304" pitchFamily="18" charset="0"/>
              </a:rPr>
              <a:t> Hara</a:t>
            </a:r>
            <a:endParaRPr kumimoji="1" lang="ja-JP" altLang="en-US" sz="1200" dirty="0">
              <a:latin typeface="Times New Roman" panose="02020603050405020304" pitchFamily="18" charset="0"/>
              <a:cs typeface="Times New Roman" panose="02020603050405020304" pitchFamily="18" charset="0"/>
            </a:endParaRPr>
          </a:p>
        </p:txBody>
      </p:sp>
      <p:pic>
        <p:nvPicPr>
          <p:cNvPr id="23" name="Content Placeholder 6" descr="A colorful tube with a rainbow colored tube&#10;&#10;Description automatically generated with medium confidence">
            <a:extLst>
              <a:ext uri="{FF2B5EF4-FFF2-40B4-BE49-F238E27FC236}">
                <a16:creationId xmlns:a16="http://schemas.microsoft.com/office/drawing/2014/main" id="{9BED990A-C410-C948-B34E-889E9ECAD16C}"/>
              </a:ext>
            </a:extLst>
          </p:cNvPr>
          <p:cNvPicPr>
            <a:picLocks noChangeAspect="1"/>
          </p:cNvPicPr>
          <p:nvPr/>
        </p:nvPicPr>
        <p:blipFill>
          <a:blip r:embed="rId3"/>
          <a:srcRect r="8742"/>
          <a:stretch/>
        </p:blipFill>
        <p:spPr>
          <a:xfrm>
            <a:off x="8244205" y="4405607"/>
            <a:ext cx="3404059" cy="1754042"/>
          </a:xfrm>
          <a:prstGeom prst="rect">
            <a:avLst/>
          </a:prstGeom>
        </p:spPr>
      </p:pic>
      <p:sp>
        <p:nvSpPr>
          <p:cNvPr id="24" name="テキスト ボックス 23">
            <a:extLst>
              <a:ext uri="{FF2B5EF4-FFF2-40B4-BE49-F238E27FC236}">
                <a16:creationId xmlns:a16="http://schemas.microsoft.com/office/drawing/2014/main" id="{374CE292-5635-06AE-D2F2-AFBB318C2A9F}"/>
              </a:ext>
            </a:extLst>
          </p:cNvPr>
          <p:cNvSpPr txBox="1"/>
          <p:nvPr/>
        </p:nvSpPr>
        <p:spPr>
          <a:xfrm>
            <a:off x="2240435" y="3155269"/>
            <a:ext cx="2727029" cy="276999"/>
          </a:xfrm>
          <a:prstGeom prst="rect">
            <a:avLst/>
          </a:prstGeom>
          <a:solidFill>
            <a:srgbClr val="FFFF00"/>
          </a:solidFill>
          <a:ln w="12700">
            <a:solidFill>
              <a:schemeClr val="tx1"/>
            </a:solidFill>
          </a:ln>
        </p:spPr>
        <p:txBody>
          <a:bodyPr wrap="none" rtlCol="0" anchor="ctr">
            <a:spAutoFit/>
          </a:bodyPr>
          <a:lstStyle/>
          <a:p>
            <a:pPr algn="ctr"/>
            <a:r>
              <a:rPr kumimoji="1" lang="en-US" altLang="ja-JP" sz="1200" dirty="0">
                <a:latin typeface="Times New Roman" panose="02020603050405020304" pitchFamily="18" charset="0"/>
                <a:ea typeface="ＭＳ Ｐゴシック" panose="020B0600070205080204" pitchFamily="50" charset="-128"/>
                <a:cs typeface="Times New Roman" panose="02020603050405020304" pitchFamily="18" charset="0"/>
              </a:rPr>
              <a:t>3D model of CM with waveguide system</a:t>
            </a:r>
            <a:endParaRPr kumimoji="1" lang="ja-JP" altLang="en-US" sz="1200" dirty="0">
              <a:latin typeface="Times New Roman" panose="02020603050405020304" pitchFamily="18" charset="0"/>
              <a:ea typeface="ＭＳ Ｐゴシック" panose="020B0600070205080204" pitchFamily="50" charset="-128"/>
              <a:cs typeface="Times New Roman" panose="02020603050405020304" pitchFamily="18" charset="0"/>
            </a:endParaRPr>
          </a:p>
        </p:txBody>
      </p:sp>
      <p:sp>
        <p:nvSpPr>
          <p:cNvPr id="25" name="テキスト ボックス 24">
            <a:extLst>
              <a:ext uri="{FF2B5EF4-FFF2-40B4-BE49-F238E27FC236}">
                <a16:creationId xmlns:a16="http://schemas.microsoft.com/office/drawing/2014/main" id="{DA0E26C5-2A40-2A0A-2606-57EFD7E7D795}"/>
              </a:ext>
            </a:extLst>
          </p:cNvPr>
          <p:cNvSpPr txBox="1"/>
          <p:nvPr/>
        </p:nvSpPr>
        <p:spPr>
          <a:xfrm>
            <a:off x="8860039" y="3780990"/>
            <a:ext cx="2172390" cy="276999"/>
          </a:xfrm>
          <a:prstGeom prst="rect">
            <a:avLst/>
          </a:prstGeom>
          <a:solidFill>
            <a:srgbClr val="FFFF00"/>
          </a:solidFill>
          <a:ln w="12700">
            <a:solidFill>
              <a:schemeClr val="tx1"/>
            </a:solidFill>
          </a:ln>
        </p:spPr>
        <p:txBody>
          <a:bodyPr wrap="none" rtlCol="0" anchor="ctr">
            <a:spAutoFit/>
          </a:bodyPr>
          <a:lstStyle/>
          <a:p>
            <a:pPr algn="ctr"/>
            <a:r>
              <a:rPr kumimoji="1" lang="en-US" altLang="ja-JP" sz="1200" dirty="0">
                <a:latin typeface="Times New Roman" panose="02020603050405020304" pitchFamily="18" charset="0"/>
                <a:ea typeface="ＭＳ Ｐゴシック" panose="020B0600070205080204" pitchFamily="50" charset="-128"/>
                <a:cs typeface="Times New Roman" panose="02020603050405020304" pitchFamily="18" charset="0"/>
              </a:rPr>
              <a:t>Thermal analysis for 40K shield</a:t>
            </a:r>
            <a:endParaRPr kumimoji="1" lang="ja-JP" altLang="en-US" sz="1200" dirty="0">
              <a:latin typeface="Times New Roman" panose="02020603050405020304" pitchFamily="18" charset="0"/>
              <a:ea typeface="ＭＳ Ｐゴシック" panose="020B0600070205080204" pitchFamily="50" charset="-128"/>
              <a:cs typeface="Times New Roman" panose="02020603050405020304" pitchFamily="18" charset="0"/>
            </a:endParaRPr>
          </a:p>
        </p:txBody>
      </p:sp>
      <p:sp>
        <p:nvSpPr>
          <p:cNvPr id="7" name="テキスト ボックス 6">
            <a:extLst>
              <a:ext uri="{FF2B5EF4-FFF2-40B4-BE49-F238E27FC236}">
                <a16:creationId xmlns:a16="http://schemas.microsoft.com/office/drawing/2014/main" id="{0809D2B7-532C-D162-B020-DD9A562800FB}"/>
              </a:ext>
            </a:extLst>
          </p:cNvPr>
          <p:cNvSpPr txBox="1"/>
          <p:nvPr/>
        </p:nvSpPr>
        <p:spPr>
          <a:xfrm>
            <a:off x="186982" y="851895"/>
            <a:ext cx="6833937" cy="2031325"/>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US" altLang="ja-JP" dirty="0">
                <a:latin typeface="Times New Roman" panose="02020603050405020304" pitchFamily="18" charset="0"/>
                <a:cs typeface="Times New Roman" panose="02020603050405020304" pitchFamily="18" charset="0"/>
              </a:rPr>
              <a:t>ILC “Type B” CM chosen (eight cavities + one SC magnet/BPM)</a:t>
            </a:r>
          </a:p>
          <a:p>
            <a:pPr marL="285750" indent="-285750">
              <a:buFont typeface="Arial" panose="020B0604020202020204" pitchFamily="34" charset="0"/>
              <a:buChar char="•"/>
            </a:pPr>
            <a:r>
              <a:rPr lang="en-US" altLang="ja-JP" dirty="0">
                <a:latin typeface="Times New Roman" panose="02020603050405020304" pitchFamily="18" charset="0"/>
                <a:cs typeface="Times New Roman" panose="02020603050405020304" pitchFamily="18" charset="0"/>
              </a:rPr>
              <a:t>Single thermal shield @40K (5K dropped)</a:t>
            </a:r>
          </a:p>
          <a:p>
            <a:pPr marL="285750" indent="-285750">
              <a:buFont typeface="Arial" panose="020B0604020202020204" pitchFamily="34" charset="0"/>
              <a:buChar char="•"/>
            </a:pPr>
            <a:r>
              <a:rPr lang="en-US" altLang="ja-JP" dirty="0">
                <a:latin typeface="Times New Roman" panose="02020603050405020304" pitchFamily="18" charset="0"/>
                <a:cs typeface="Times New Roman" panose="02020603050405020304" pitchFamily="18" charset="0"/>
              </a:rPr>
              <a:t>Tuner access available</a:t>
            </a:r>
          </a:p>
          <a:p>
            <a:pPr marL="285750" indent="-285750">
              <a:buFont typeface="Arial" panose="020B0604020202020204" pitchFamily="34" charset="0"/>
              <a:buChar char="•"/>
            </a:pPr>
            <a:r>
              <a:rPr lang="en-US" altLang="ja-JP" dirty="0">
                <a:latin typeface="Times New Roman" panose="02020603050405020304" pitchFamily="18" charset="0"/>
                <a:cs typeface="Times New Roman" panose="02020603050405020304" pitchFamily="18" charset="0"/>
              </a:rPr>
              <a:t>3D model completed</a:t>
            </a:r>
          </a:p>
          <a:p>
            <a:pPr marL="285750" indent="-285750">
              <a:buFont typeface="Arial" panose="020B0604020202020204" pitchFamily="34" charset="0"/>
              <a:buChar char="•"/>
            </a:pPr>
            <a:r>
              <a:rPr lang="en-US" altLang="ja-JP" dirty="0">
                <a:latin typeface="Times New Roman" panose="02020603050405020304" pitchFamily="18" charset="0"/>
                <a:cs typeface="Times New Roman" panose="02020603050405020304" pitchFamily="18" charset="0"/>
              </a:rPr>
              <a:t>Heat load simulation done (dynamic under progress)</a:t>
            </a:r>
          </a:p>
          <a:p>
            <a:pPr marL="285750" indent="-285750">
              <a:buFont typeface="Arial" panose="020B0604020202020204" pitchFamily="34" charset="0"/>
              <a:buChar char="•"/>
            </a:pPr>
            <a:r>
              <a:rPr lang="en-US" altLang="ja-JP" dirty="0">
                <a:latin typeface="Times New Roman" panose="02020603050405020304" pitchFamily="18" charset="0"/>
                <a:cs typeface="Times New Roman" panose="02020603050405020304" pitchFamily="18" charset="0"/>
              </a:rPr>
              <a:t>Waveguide support frame designed</a:t>
            </a:r>
          </a:p>
          <a:p>
            <a:pPr marL="285750" indent="-285750">
              <a:buFont typeface="Arial" panose="020B0604020202020204" pitchFamily="34" charset="0"/>
              <a:buChar char="•"/>
            </a:pPr>
            <a:r>
              <a:rPr lang="en-US" altLang="ja-JP" dirty="0">
                <a:latin typeface="Times New Roman" panose="02020603050405020304" pitchFamily="18" charset="0"/>
                <a:cs typeface="Times New Roman" panose="02020603050405020304" pitchFamily="18" charset="0"/>
              </a:rPr>
              <a:t>Total cost for contract under estimation</a:t>
            </a:r>
          </a:p>
        </p:txBody>
      </p:sp>
      <p:sp>
        <p:nvSpPr>
          <p:cNvPr id="26" name="テキスト ボックス 25">
            <a:extLst>
              <a:ext uri="{FF2B5EF4-FFF2-40B4-BE49-F238E27FC236}">
                <a16:creationId xmlns:a16="http://schemas.microsoft.com/office/drawing/2014/main" id="{B3081BAB-6CF7-1F58-374A-CEA8A4F39498}"/>
              </a:ext>
            </a:extLst>
          </p:cNvPr>
          <p:cNvSpPr txBox="1"/>
          <p:nvPr/>
        </p:nvSpPr>
        <p:spPr>
          <a:xfrm>
            <a:off x="11229369" y="5665770"/>
            <a:ext cx="800219" cy="276999"/>
          </a:xfrm>
          <a:prstGeom prst="rect">
            <a:avLst/>
          </a:prstGeom>
          <a:solidFill>
            <a:srgbClr val="CCFFFF"/>
          </a:solidFill>
          <a:ln w="19050">
            <a:solidFill>
              <a:schemeClr val="tx1"/>
            </a:solidFill>
          </a:ln>
        </p:spPr>
        <p:txBody>
          <a:bodyPr wrap="none" rtlCol="0" anchor="ctr">
            <a:spAutoFit/>
          </a:bodyPr>
          <a:lstStyle/>
          <a:p>
            <a:pPr algn="ctr"/>
            <a:r>
              <a:rPr kumimoji="1" lang="en-US" altLang="ja-JP" sz="1200" dirty="0">
                <a:latin typeface="Times New Roman" panose="02020603050405020304" pitchFamily="18" charset="0"/>
                <a:cs typeface="Times New Roman" panose="02020603050405020304" pitchFamily="18" charset="0"/>
              </a:rPr>
              <a:t>A. Kumar</a:t>
            </a:r>
            <a:endParaRPr kumimoji="1" lang="ja-JP" alt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21979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41898-93FE-6EAF-78F4-4CEAD0E99C7C}"/>
            </a:ext>
          </a:extLst>
        </p:cNvPr>
        <p:cNvGrpSpPr/>
        <p:nvPr/>
      </p:nvGrpSpPr>
      <p:grpSpPr>
        <a:xfrm>
          <a:off x="0" y="0"/>
          <a:ext cx="0" cy="0"/>
          <a:chOff x="0" y="0"/>
          <a:chExt cx="0" cy="0"/>
        </a:xfrm>
      </p:grpSpPr>
      <p:graphicFrame>
        <p:nvGraphicFramePr>
          <p:cNvPr id="17" name="表 16">
            <a:extLst>
              <a:ext uri="{FF2B5EF4-FFF2-40B4-BE49-F238E27FC236}">
                <a16:creationId xmlns:a16="http://schemas.microsoft.com/office/drawing/2014/main" id="{4E2023AF-66B5-0AD4-A468-9CC029B8E236}"/>
              </a:ext>
            </a:extLst>
          </p:cNvPr>
          <p:cNvGraphicFramePr>
            <a:graphicFrameLocks noGrp="1"/>
          </p:cNvGraphicFramePr>
          <p:nvPr/>
        </p:nvGraphicFramePr>
        <p:xfrm>
          <a:off x="0" y="1009393"/>
          <a:ext cx="12192000" cy="5648526"/>
        </p:xfrm>
        <a:graphic>
          <a:graphicData uri="http://schemas.openxmlformats.org/drawingml/2006/table">
            <a:tbl>
              <a:tblPr firstRow="1" bandRow="1"/>
              <a:tblGrid>
                <a:gridCol w="4064000">
                  <a:extLst>
                    <a:ext uri="{9D8B030D-6E8A-4147-A177-3AD203B41FA5}">
                      <a16:colId xmlns:a16="http://schemas.microsoft.com/office/drawing/2014/main" val="1360063214"/>
                    </a:ext>
                  </a:extLst>
                </a:gridCol>
                <a:gridCol w="4064000">
                  <a:extLst>
                    <a:ext uri="{9D8B030D-6E8A-4147-A177-3AD203B41FA5}">
                      <a16:colId xmlns:a16="http://schemas.microsoft.com/office/drawing/2014/main" val="3653499738"/>
                    </a:ext>
                  </a:extLst>
                </a:gridCol>
                <a:gridCol w="4064000">
                  <a:extLst>
                    <a:ext uri="{9D8B030D-6E8A-4147-A177-3AD203B41FA5}">
                      <a16:colId xmlns:a16="http://schemas.microsoft.com/office/drawing/2014/main" val="1383803214"/>
                    </a:ext>
                  </a:extLst>
                </a:gridCol>
              </a:tblGrid>
              <a:tr h="5648526">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en-US" altLang="ja-JP" sz="1600" b="1" dirty="0">
                          <a:latin typeface="Times New Roman" panose="02020603050405020304" pitchFamily="18" charset="0"/>
                          <a:cs typeface="Times New Roman" panose="02020603050405020304" pitchFamily="18" charset="0"/>
                        </a:rPr>
                        <a:t>Cryogenics</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TRT under production, to be installed in next FY</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Design</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of</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2K</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cold box finished</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High</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pressure</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gas</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safety</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act</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Control system under updating</a:t>
                      </a:r>
                      <a:endParaRPr kumimoji="1" lang="ja-JP" altLang="en-US" sz="1400" dirty="0">
                        <a:latin typeface="Times New Roman" panose="02020603050405020304" pitchFamily="18" charset="0"/>
                        <a:cs typeface="Times New Roman" panose="02020603050405020304" pitchFamily="18" charset="0"/>
                      </a:endParaRPr>
                    </a:p>
                  </a:txBody>
                  <a:tcPr>
                    <a:lnL w="12700" cmpd="sng">
                      <a:solidFill>
                        <a:sysClr val="windowText" lastClr="000000"/>
                      </a:solidFill>
                    </a:lnL>
                    <a:lnR w="12700" cmpd="sng">
                      <a:solidFill>
                        <a:sysClr val="windowText" lastClr="000000"/>
                      </a:solidFill>
                    </a:lnR>
                    <a:lnT w="12700" cmpd="sng">
                      <a:solidFill>
                        <a:sysClr val="windowText" lastClr="000000"/>
                      </a:solidFill>
                    </a:lnT>
                    <a:lnB w="12700" cmpd="sng">
                      <a:solidFill>
                        <a:sysClr val="windowText" lastClr="000000"/>
                      </a:solidFill>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en-US" altLang="ja-JP" sz="1600" b="1" dirty="0">
                          <a:latin typeface="Times New Roman" panose="02020603050405020304" pitchFamily="18" charset="0"/>
                          <a:cs typeface="Times New Roman" panose="02020603050405020304" pitchFamily="18" charset="0"/>
                        </a:rPr>
                        <a:t>RF</a:t>
                      </a:r>
                      <a:r>
                        <a:rPr kumimoji="1" lang="ja-JP" altLang="en-US" sz="1600" b="1" dirty="0">
                          <a:latin typeface="Times New Roman" panose="02020603050405020304" pitchFamily="18" charset="0"/>
                          <a:cs typeface="Times New Roman" panose="02020603050405020304" pitchFamily="18" charset="0"/>
                        </a:rPr>
                        <a:t> </a:t>
                      </a:r>
                      <a:r>
                        <a:rPr kumimoji="1" lang="en-US" altLang="ja-JP" sz="1600" b="1" dirty="0">
                          <a:latin typeface="Times New Roman" panose="02020603050405020304" pitchFamily="18" charset="0"/>
                          <a:cs typeface="Times New Roman" panose="02020603050405020304" pitchFamily="18" charset="0"/>
                        </a:rPr>
                        <a:t>system</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RF</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components</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under</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production/testing</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Resonant ring system ready for high power test</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Design</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of</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waveguide</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system</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attached</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to</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CM</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Design</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of</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long-distance</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waveguide</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system</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from</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STF</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to</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COI</a:t>
                      </a:r>
                    </a:p>
                  </a:txBody>
                  <a:tcPr>
                    <a:lnL w="12700" cmpd="sng">
                      <a:solidFill>
                        <a:sysClr val="windowText" lastClr="000000"/>
                      </a:solidFill>
                    </a:lnL>
                    <a:lnR w="12700" cmpd="sng">
                      <a:solidFill>
                        <a:sysClr val="windowText" lastClr="000000"/>
                      </a:solidFill>
                    </a:lnR>
                    <a:lnT w="12700" cmpd="sng">
                      <a:solidFill>
                        <a:sysClr val="windowText" lastClr="000000"/>
                      </a:solidFill>
                    </a:lnT>
                    <a:lnB w="12700" cmpd="sng">
                      <a:solidFill>
                        <a:sysClr val="windowText" lastClr="000000"/>
                      </a:solidFill>
                    </a:lnB>
                    <a:lnTlToBr w="12700" cmpd="sng">
                      <a:noFill/>
                      <a:prstDash val="solid"/>
                    </a:lnTlToBr>
                    <a:lnBlToTr w="12700" cmpd="sng">
                      <a:noFill/>
                      <a:prstDash val="solid"/>
                    </a:lnBlToTr>
                    <a:noFill/>
                  </a:tcPr>
                </a:tc>
                <a:tc>
                  <a:txBody>
                    <a:bodyPr/>
                    <a:lstStyle>
                      <a:lvl1pPr marL="0" algn="l" defTabSz="914400" rtl="0" eaLnBrk="1" latinLnBrk="0" hangingPunct="1">
                        <a:defRPr kumimoji="1" sz="1800" kern="1200">
                          <a:solidFill>
                            <a:schemeClr val="tx1"/>
                          </a:solidFill>
                          <a:latin typeface="Calibri"/>
                        </a:defRPr>
                      </a:lvl1pPr>
                      <a:lvl2pPr marL="457200" algn="l" defTabSz="914400" rtl="0" eaLnBrk="1" latinLnBrk="0" hangingPunct="1">
                        <a:defRPr kumimoji="1" sz="1800" kern="1200">
                          <a:solidFill>
                            <a:schemeClr val="tx1"/>
                          </a:solidFill>
                          <a:latin typeface="Calibri"/>
                        </a:defRPr>
                      </a:lvl2pPr>
                      <a:lvl3pPr marL="914400" algn="l" defTabSz="914400" rtl="0" eaLnBrk="1" latinLnBrk="0" hangingPunct="1">
                        <a:defRPr kumimoji="1" sz="1800" kern="1200">
                          <a:solidFill>
                            <a:schemeClr val="tx1"/>
                          </a:solidFill>
                          <a:latin typeface="Calibri"/>
                        </a:defRPr>
                      </a:lvl3pPr>
                      <a:lvl4pPr marL="1371600" algn="l" defTabSz="914400" rtl="0" eaLnBrk="1" latinLnBrk="0" hangingPunct="1">
                        <a:defRPr kumimoji="1" sz="1800" kern="1200">
                          <a:solidFill>
                            <a:schemeClr val="tx1"/>
                          </a:solidFill>
                          <a:latin typeface="Calibri"/>
                        </a:defRPr>
                      </a:lvl4pPr>
                      <a:lvl5pPr marL="1828800" algn="l" defTabSz="914400" rtl="0" eaLnBrk="1" latinLnBrk="0" hangingPunct="1">
                        <a:defRPr kumimoji="1" sz="1800" kern="1200">
                          <a:solidFill>
                            <a:schemeClr val="tx1"/>
                          </a:solidFill>
                          <a:latin typeface="Calibri"/>
                        </a:defRPr>
                      </a:lvl5pPr>
                      <a:lvl6pPr marL="2286000" algn="l" defTabSz="914400" rtl="0" eaLnBrk="1" latinLnBrk="0" hangingPunct="1">
                        <a:defRPr kumimoji="1" sz="1800" kern="1200">
                          <a:solidFill>
                            <a:schemeClr val="tx1"/>
                          </a:solidFill>
                          <a:latin typeface="Calibri"/>
                        </a:defRPr>
                      </a:lvl6pPr>
                      <a:lvl7pPr marL="2743200" algn="l" defTabSz="914400" rtl="0" eaLnBrk="1" latinLnBrk="0" hangingPunct="1">
                        <a:defRPr kumimoji="1" sz="1800" kern="1200">
                          <a:solidFill>
                            <a:schemeClr val="tx1"/>
                          </a:solidFill>
                          <a:latin typeface="Calibri"/>
                        </a:defRPr>
                      </a:lvl7pPr>
                      <a:lvl8pPr marL="3200400" algn="l" defTabSz="914400" rtl="0" eaLnBrk="1" latinLnBrk="0" hangingPunct="1">
                        <a:defRPr kumimoji="1" sz="1800" kern="1200">
                          <a:solidFill>
                            <a:schemeClr val="tx1"/>
                          </a:solidFill>
                          <a:latin typeface="Calibri"/>
                        </a:defRPr>
                      </a:lvl8pPr>
                      <a:lvl9pPr marL="3657600" algn="l" defTabSz="914400" rtl="0" eaLnBrk="1" latinLnBrk="0" hangingPunct="1">
                        <a:defRPr kumimoji="1" sz="1800" kern="1200">
                          <a:solidFill>
                            <a:schemeClr val="tx1"/>
                          </a:solidFill>
                          <a:latin typeface="Calibri"/>
                        </a:defRPr>
                      </a:lvl9pPr>
                    </a:lstStyle>
                    <a:p>
                      <a:r>
                        <a:rPr kumimoji="1" lang="en-US" altLang="ja-JP" sz="1600" b="1" dirty="0">
                          <a:latin typeface="Times New Roman" panose="02020603050405020304" pitchFamily="18" charset="0"/>
                          <a:cs typeface="Times New Roman" panose="02020603050405020304" pitchFamily="18" charset="0"/>
                        </a:rPr>
                        <a:t>Cryomodule</a:t>
                      </a:r>
                      <a:r>
                        <a:rPr kumimoji="1" lang="ja-JP" altLang="en-US" sz="1600" b="1" dirty="0">
                          <a:latin typeface="Times New Roman" panose="02020603050405020304" pitchFamily="18" charset="0"/>
                          <a:cs typeface="Times New Roman" panose="02020603050405020304" pitchFamily="18" charset="0"/>
                        </a:rPr>
                        <a:t> </a:t>
                      </a:r>
                      <a:r>
                        <a:rPr kumimoji="1" lang="en-US" altLang="ja-JP" sz="1600" b="1" dirty="0">
                          <a:latin typeface="Times New Roman" panose="02020603050405020304" pitchFamily="18" charset="0"/>
                          <a:cs typeface="Times New Roman" panose="02020603050405020304" pitchFamily="18" charset="0"/>
                        </a:rPr>
                        <a:t>Test</a:t>
                      </a:r>
                      <a:r>
                        <a:rPr kumimoji="1" lang="ja-JP" altLang="en-US" sz="1600" b="1" dirty="0">
                          <a:latin typeface="Times New Roman" panose="02020603050405020304" pitchFamily="18" charset="0"/>
                          <a:cs typeface="Times New Roman" panose="02020603050405020304" pitchFamily="18" charset="0"/>
                        </a:rPr>
                        <a:t> </a:t>
                      </a:r>
                      <a:r>
                        <a:rPr kumimoji="1" lang="en-US" altLang="ja-JP" sz="1600" b="1" dirty="0">
                          <a:latin typeface="Times New Roman" panose="02020603050405020304" pitchFamily="18" charset="0"/>
                          <a:cs typeface="Times New Roman" panose="02020603050405020304" pitchFamily="18" charset="0"/>
                        </a:rPr>
                        <a:t>Bunker</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Floor</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reinforcement work was complete (750t)</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Design</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of</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concrete</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shielding</a:t>
                      </a:r>
                    </a:p>
                    <a:p>
                      <a:pPr marL="285750" indent="-285750">
                        <a:buFont typeface="Arial" panose="020B0604020202020204" pitchFamily="34" charset="0"/>
                        <a:buChar char="•"/>
                      </a:pPr>
                      <a:r>
                        <a:rPr kumimoji="1" lang="en-US" altLang="ja-JP" sz="1400" dirty="0">
                          <a:latin typeface="Times New Roman" panose="02020603050405020304" pitchFamily="18" charset="0"/>
                          <a:cs typeface="Times New Roman" panose="02020603050405020304" pitchFamily="18" charset="0"/>
                        </a:rPr>
                        <a:t>Consideration</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on</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CM</a:t>
                      </a:r>
                      <a:r>
                        <a:rPr kumimoji="1" lang="ja-JP" altLang="en-US" sz="1400" dirty="0">
                          <a:latin typeface="Times New Roman" panose="02020603050405020304" pitchFamily="18" charset="0"/>
                          <a:cs typeface="Times New Roman" panose="02020603050405020304" pitchFamily="18" charset="0"/>
                        </a:rPr>
                        <a:t> </a:t>
                      </a:r>
                      <a:r>
                        <a:rPr kumimoji="1" lang="en-US" altLang="ja-JP" sz="1400" dirty="0">
                          <a:latin typeface="Times New Roman" panose="02020603050405020304" pitchFamily="18" charset="0"/>
                          <a:cs typeface="Times New Roman" panose="02020603050405020304" pitchFamily="18" charset="0"/>
                        </a:rPr>
                        <a:t>transport</a:t>
                      </a:r>
                      <a:endParaRPr kumimoji="1" lang="ja-JP" altLang="en-US" sz="1400" dirty="0">
                        <a:latin typeface="Times New Roman" panose="02020603050405020304" pitchFamily="18" charset="0"/>
                        <a:cs typeface="Times New Roman" panose="02020603050405020304" pitchFamily="18" charset="0"/>
                      </a:endParaRPr>
                    </a:p>
                  </a:txBody>
                  <a:tcPr>
                    <a:lnL w="12700" cmpd="sng">
                      <a:solidFill>
                        <a:sysClr val="windowText" lastClr="000000"/>
                      </a:solidFill>
                    </a:lnL>
                    <a:lnR w="12700" cmpd="sng">
                      <a:solidFill>
                        <a:sysClr val="windowText" lastClr="000000"/>
                      </a:solidFill>
                    </a:lnR>
                    <a:lnT w="12700" cmpd="sng">
                      <a:solidFill>
                        <a:sysClr val="windowText" lastClr="000000"/>
                      </a:solidFill>
                    </a:lnT>
                    <a:lnB w="12700" cmpd="sng">
                      <a:solidFill>
                        <a:sysClr val="windowText" lastClr="000000"/>
                      </a:solidFill>
                    </a:lnB>
                    <a:lnTlToBr w="12700" cmpd="sng">
                      <a:noFill/>
                      <a:prstDash val="solid"/>
                    </a:lnTlToBr>
                    <a:lnBlToTr w="12700" cmpd="sng">
                      <a:noFill/>
                      <a:prstDash val="solid"/>
                    </a:lnBlToTr>
                    <a:noFill/>
                  </a:tcPr>
                </a:tc>
                <a:extLst>
                  <a:ext uri="{0D108BD9-81ED-4DB2-BD59-A6C34878D82A}">
                    <a16:rowId xmlns:a16="http://schemas.microsoft.com/office/drawing/2014/main" val="4020984507"/>
                  </a:ext>
                </a:extLst>
              </a:tr>
            </a:tbl>
          </a:graphicData>
        </a:graphic>
      </p:graphicFrame>
      <p:sp>
        <p:nvSpPr>
          <p:cNvPr id="6" name="Slide Number Placeholder 5">
            <a:extLst>
              <a:ext uri="{FF2B5EF4-FFF2-40B4-BE49-F238E27FC236}">
                <a16:creationId xmlns:a16="http://schemas.microsoft.com/office/drawing/2014/main" id="{458066E6-3B40-CEF9-EE90-BBC7C52C5DD2}"/>
              </a:ext>
            </a:extLst>
          </p:cNvPr>
          <p:cNvSpPr>
            <a:spLocks noGrp="1"/>
          </p:cNvSpPr>
          <p:nvPr>
            <p:ph type="sldNum" sz="quarter" idx="4"/>
          </p:nvPr>
        </p:nvSpPr>
        <p:spPr>
          <a:xfrm>
            <a:off x="11436536" y="6354658"/>
            <a:ext cx="604520" cy="365125"/>
          </a:xfrm>
          <a:prstGeom prst="rect">
            <a:avLst/>
          </a:prstGeom>
        </p:spPr>
        <p:txBody>
          <a:bodyPr anchor="ctr"/>
          <a:lstStyle>
            <a:defPPr>
              <a:defRPr lang="en-US"/>
            </a:defPPr>
            <a:lvl1pPr marL="0" algn="r" defTabSz="457200" rtl="0" eaLnBrk="1" latinLnBrk="0" hangingPunct="1">
              <a:defRPr sz="1200" kern="1200">
                <a:solidFill>
                  <a:srgbClr val="6C9BD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48F63A3B-78C7-47BE-AE5E-E10140E04643}" type="slidenum">
              <a:rPr lang="en-US" smtClean="0"/>
              <a:pPr algn="r"/>
              <a:t>58</a:t>
            </a:fld>
            <a:endParaRPr lang="en-US" sz="1400" dirty="0">
              <a:latin typeface="Times New Roman" panose="02020603050405020304" pitchFamily="18" charset="0"/>
              <a:cs typeface="Times New Roman" panose="02020603050405020304" pitchFamily="18" charset="0"/>
            </a:endParaRPr>
          </a:p>
        </p:txBody>
      </p:sp>
      <p:sp>
        <p:nvSpPr>
          <p:cNvPr id="3" name="テキスト ボックス 2">
            <a:extLst>
              <a:ext uri="{FF2B5EF4-FFF2-40B4-BE49-F238E27FC236}">
                <a16:creationId xmlns:a16="http://schemas.microsoft.com/office/drawing/2014/main" id="{3709D233-C028-D381-5A69-880A293E7345}"/>
              </a:ext>
            </a:extLst>
          </p:cNvPr>
          <p:cNvSpPr txBox="1"/>
          <p:nvPr/>
        </p:nvSpPr>
        <p:spPr>
          <a:xfrm>
            <a:off x="1" y="123111"/>
            <a:ext cx="12191999" cy="523220"/>
          </a:xfrm>
          <a:prstGeom prst="rect">
            <a:avLst/>
          </a:prstGeom>
          <a:solidFill>
            <a:schemeClr val="accent5">
              <a:lumMod val="20000"/>
              <a:lumOff val="80000"/>
            </a:schemeClr>
          </a:solidFill>
          <a:ln w="19050">
            <a:solidFill>
              <a:schemeClr val="tx1"/>
            </a:solidFill>
          </a:ln>
        </p:spPr>
        <p:txBody>
          <a:bodyPr wrap="square" rtlCol="0" anchor="ctr">
            <a:spAutoFit/>
          </a:bodyPr>
          <a:lstStyle/>
          <a:p>
            <a:pPr algn="ctr"/>
            <a:r>
              <a:rPr lang="en-US" altLang="ja-JP" sz="2800" b="1" dirty="0">
                <a:latin typeface="Times New Roman" panose="02020603050405020304" pitchFamily="18" charset="0"/>
                <a:cs typeface="Times New Roman" panose="02020603050405020304" pitchFamily="18" charset="0"/>
              </a:rPr>
              <a:t>(FY2025) (2)WPP2: Progress of </a:t>
            </a:r>
            <a:r>
              <a:rPr kumimoji="1" lang="en-US" altLang="ja-JP" sz="2800" b="1" dirty="0">
                <a:latin typeface="Times New Roman" panose="02020603050405020304" pitchFamily="18" charset="0"/>
                <a:cs typeface="Times New Roman" panose="02020603050405020304" pitchFamily="18" charset="0"/>
              </a:rPr>
              <a:t>infrastructure in COI building</a:t>
            </a:r>
            <a:endParaRPr kumimoji="1" lang="ja-JP" altLang="en-US" sz="2800" b="1" dirty="0">
              <a:latin typeface="Times New Roman" panose="02020603050405020304" pitchFamily="18" charset="0"/>
              <a:cs typeface="Times New Roman" panose="02020603050405020304" pitchFamily="18" charset="0"/>
            </a:endParaRPr>
          </a:p>
        </p:txBody>
      </p:sp>
      <p:pic>
        <p:nvPicPr>
          <p:cNvPr id="18" name="図 17" descr="建物, トラック, 座る, ボックス が含まれている画像&#10;&#10;自動的に生成された説明">
            <a:extLst>
              <a:ext uri="{FF2B5EF4-FFF2-40B4-BE49-F238E27FC236}">
                <a16:creationId xmlns:a16="http://schemas.microsoft.com/office/drawing/2014/main" id="{173156E3-94A4-AD58-7B65-3918F461F9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3631" y="4377504"/>
            <a:ext cx="1242191" cy="2208072"/>
          </a:xfrm>
          <a:prstGeom prst="rect">
            <a:avLst/>
          </a:prstGeom>
        </p:spPr>
      </p:pic>
      <p:pic>
        <p:nvPicPr>
          <p:cNvPr id="19" name="図 18" descr="屋内, 建物, 座る, 古い が含まれている画像&#10;&#10;自動的に生成された説明">
            <a:extLst>
              <a:ext uri="{FF2B5EF4-FFF2-40B4-BE49-F238E27FC236}">
                <a16:creationId xmlns:a16="http://schemas.microsoft.com/office/drawing/2014/main" id="{BCCA97B2-C4C8-4EB1-7B0A-B628C3DFF1C2}"/>
              </a:ext>
            </a:extLst>
          </p:cNvPr>
          <p:cNvPicPr>
            <a:picLocks noChangeAspect="1"/>
          </p:cNvPicPr>
          <p:nvPr/>
        </p:nvPicPr>
        <p:blipFill>
          <a:blip r:embed="rId3">
            <a:extLst>
              <a:ext uri="{28A0092B-C50C-407E-A947-70E740481C1C}">
                <a14:useLocalDpi xmlns:a14="http://schemas.microsoft.com/office/drawing/2010/main" val="0"/>
              </a:ext>
            </a:extLst>
          </a:blip>
          <a:srcRect l="12504" t="18035" r="8612" b="31290"/>
          <a:stretch/>
        </p:blipFill>
        <p:spPr>
          <a:xfrm>
            <a:off x="1238646" y="5120707"/>
            <a:ext cx="1274901" cy="1455800"/>
          </a:xfrm>
          <a:prstGeom prst="rect">
            <a:avLst/>
          </a:prstGeom>
        </p:spPr>
      </p:pic>
      <p:pic>
        <p:nvPicPr>
          <p:cNvPr id="20" name="図 19">
            <a:extLst>
              <a:ext uri="{FF2B5EF4-FFF2-40B4-BE49-F238E27FC236}">
                <a16:creationId xmlns:a16="http://schemas.microsoft.com/office/drawing/2014/main" id="{3C7F4FD9-B5F3-CB6D-5928-9DAA750CBF18}"/>
              </a:ext>
            </a:extLst>
          </p:cNvPr>
          <p:cNvPicPr>
            <a:picLocks noChangeAspect="1"/>
          </p:cNvPicPr>
          <p:nvPr/>
        </p:nvPicPr>
        <p:blipFill>
          <a:blip r:embed="rId4"/>
          <a:stretch>
            <a:fillRect/>
          </a:stretch>
        </p:blipFill>
        <p:spPr>
          <a:xfrm>
            <a:off x="948458" y="2171935"/>
            <a:ext cx="3075090" cy="2091197"/>
          </a:xfrm>
          <a:prstGeom prst="rect">
            <a:avLst/>
          </a:prstGeom>
        </p:spPr>
      </p:pic>
      <p:pic>
        <p:nvPicPr>
          <p:cNvPr id="21" name="図 20">
            <a:extLst>
              <a:ext uri="{FF2B5EF4-FFF2-40B4-BE49-F238E27FC236}">
                <a16:creationId xmlns:a16="http://schemas.microsoft.com/office/drawing/2014/main" id="{D4C5C7C1-FB4F-3F36-923A-6ED4D9E8972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337769" y="2535498"/>
            <a:ext cx="1679600" cy="1259699"/>
          </a:xfrm>
          <a:prstGeom prst="rect">
            <a:avLst/>
          </a:prstGeom>
        </p:spPr>
      </p:pic>
      <p:pic>
        <p:nvPicPr>
          <p:cNvPr id="22" name="Picture 2" descr="http://130.87.65.238/printView/Print/2025_02/05/2025_02_05_13_42_07.jpeg">
            <a:extLst>
              <a:ext uri="{FF2B5EF4-FFF2-40B4-BE49-F238E27FC236}">
                <a16:creationId xmlns:a16="http://schemas.microsoft.com/office/drawing/2014/main" id="{8839FA9D-DEDB-E55C-DB0F-5E11013A1B26}"/>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222625" y="2535498"/>
            <a:ext cx="1679598" cy="1259699"/>
          </a:xfrm>
          <a:prstGeom prst="rect">
            <a:avLst/>
          </a:prstGeom>
          <a:noFill/>
          <a:extLst>
            <a:ext uri="{909E8E84-426E-40DD-AFC4-6F175D3DCCD1}">
              <a14:hiddenFill xmlns:a14="http://schemas.microsoft.com/office/drawing/2010/main">
                <a:solidFill>
                  <a:srgbClr val="FFFFFF"/>
                </a:solidFill>
              </a14:hiddenFill>
            </a:ext>
          </a:extLst>
        </p:spPr>
      </p:pic>
      <p:pic>
        <p:nvPicPr>
          <p:cNvPr id="23" name="図 22">
            <a:extLst>
              <a:ext uri="{FF2B5EF4-FFF2-40B4-BE49-F238E27FC236}">
                <a16:creationId xmlns:a16="http://schemas.microsoft.com/office/drawing/2014/main" id="{F506605F-3DF9-A95E-96AC-09FC07590A5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335676" y="3867904"/>
            <a:ext cx="1683786" cy="1259699"/>
          </a:xfrm>
          <a:prstGeom prst="rect">
            <a:avLst/>
          </a:prstGeom>
        </p:spPr>
      </p:pic>
      <p:pic>
        <p:nvPicPr>
          <p:cNvPr id="24" name="図 23">
            <a:extLst>
              <a:ext uri="{FF2B5EF4-FFF2-40B4-BE49-F238E27FC236}">
                <a16:creationId xmlns:a16="http://schemas.microsoft.com/office/drawing/2014/main" id="{7A7E5591-C884-1FA1-5263-9E30EAF5057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215655" y="3867904"/>
            <a:ext cx="1680382" cy="1259699"/>
          </a:xfrm>
          <a:prstGeom prst="rect">
            <a:avLst/>
          </a:prstGeom>
        </p:spPr>
      </p:pic>
      <p:pic>
        <p:nvPicPr>
          <p:cNvPr id="25" name="図 24">
            <a:extLst>
              <a:ext uri="{FF2B5EF4-FFF2-40B4-BE49-F238E27FC236}">
                <a16:creationId xmlns:a16="http://schemas.microsoft.com/office/drawing/2014/main" id="{629393E2-E6EA-1CF9-C6E4-6B1FE51F3718}"/>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216045" y="5187266"/>
            <a:ext cx="1759910" cy="1205054"/>
          </a:xfrm>
          <a:prstGeom prst="rect">
            <a:avLst/>
          </a:prstGeom>
        </p:spPr>
      </p:pic>
      <p:pic>
        <p:nvPicPr>
          <p:cNvPr id="26" name="図 25">
            <a:extLst>
              <a:ext uri="{FF2B5EF4-FFF2-40B4-BE49-F238E27FC236}">
                <a16:creationId xmlns:a16="http://schemas.microsoft.com/office/drawing/2014/main" id="{7074B84A-40C1-8FB6-7D08-48340D628B6D}"/>
              </a:ext>
            </a:extLst>
          </p:cNvPr>
          <p:cNvPicPr>
            <a:picLocks noChangeAspect="1"/>
          </p:cNvPicPr>
          <p:nvPr/>
        </p:nvPicPr>
        <p:blipFill>
          <a:blip r:embed="rId10"/>
          <a:srcRect/>
          <a:stretch/>
        </p:blipFill>
        <p:spPr>
          <a:xfrm>
            <a:off x="8238452" y="2012941"/>
            <a:ext cx="2057199" cy="1542899"/>
          </a:xfrm>
          <a:prstGeom prst="rect">
            <a:avLst/>
          </a:prstGeom>
        </p:spPr>
      </p:pic>
      <p:pic>
        <p:nvPicPr>
          <p:cNvPr id="31" name="図 30" descr="ダイアグラム&#10;&#10;自動的に生成された説明">
            <a:extLst>
              <a:ext uri="{FF2B5EF4-FFF2-40B4-BE49-F238E27FC236}">
                <a16:creationId xmlns:a16="http://schemas.microsoft.com/office/drawing/2014/main" id="{7BE69AC0-3FF7-1673-6122-F483FF39AB73}"/>
              </a:ext>
            </a:extLst>
          </p:cNvPr>
          <p:cNvPicPr>
            <a:picLocks noChangeAspect="1"/>
          </p:cNvPicPr>
          <p:nvPr/>
        </p:nvPicPr>
        <p:blipFill>
          <a:blip r:embed="rId11"/>
          <a:stretch>
            <a:fillRect/>
          </a:stretch>
        </p:blipFill>
        <p:spPr>
          <a:xfrm>
            <a:off x="103474" y="4011538"/>
            <a:ext cx="1890942" cy="1058523"/>
          </a:xfrm>
          <a:prstGeom prst="rect">
            <a:avLst/>
          </a:prstGeom>
        </p:spPr>
      </p:pic>
      <p:pic>
        <p:nvPicPr>
          <p:cNvPr id="32" name="図 31">
            <a:extLst>
              <a:ext uri="{FF2B5EF4-FFF2-40B4-BE49-F238E27FC236}">
                <a16:creationId xmlns:a16="http://schemas.microsoft.com/office/drawing/2014/main" id="{610CA554-8EF0-A0DD-C3DA-838337517C88}"/>
              </a:ext>
            </a:extLst>
          </p:cNvPr>
          <p:cNvPicPr>
            <a:picLocks noChangeAspect="1"/>
          </p:cNvPicPr>
          <p:nvPr/>
        </p:nvPicPr>
        <p:blipFill>
          <a:blip r:embed="rId12"/>
          <a:srcRect/>
          <a:stretch/>
        </p:blipFill>
        <p:spPr>
          <a:xfrm>
            <a:off x="9157939" y="3429000"/>
            <a:ext cx="2057199" cy="1542899"/>
          </a:xfrm>
          <a:prstGeom prst="rect">
            <a:avLst/>
          </a:prstGeom>
        </p:spPr>
      </p:pic>
      <p:pic>
        <p:nvPicPr>
          <p:cNvPr id="33" name="図 32">
            <a:extLst>
              <a:ext uri="{FF2B5EF4-FFF2-40B4-BE49-F238E27FC236}">
                <a16:creationId xmlns:a16="http://schemas.microsoft.com/office/drawing/2014/main" id="{9BFF580D-A215-D5A8-F69D-3CE3A10D4D8B}"/>
              </a:ext>
            </a:extLst>
          </p:cNvPr>
          <p:cNvPicPr>
            <a:picLocks noChangeAspect="1"/>
          </p:cNvPicPr>
          <p:nvPr/>
        </p:nvPicPr>
        <p:blipFill>
          <a:blip r:embed="rId13"/>
          <a:srcRect/>
          <a:stretch/>
        </p:blipFill>
        <p:spPr>
          <a:xfrm>
            <a:off x="10031327" y="4876226"/>
            <a:ext cx="2057198" cy="1542899"/>
          </a:xfrm>
          <a:prstGeom prst="rect">
            <a:avLst/>
          </a:prstGeom>
        </p:spPr>
      </p:pic>
      <p:sp>
        <p:nvSpPr>
          <p:cNvPr id="2" name="テキスト ボックス 1">
            <a:extLst>
              <a:ext uri="{FF2B5EF4-FFF2-40B4-BE49-F238E27FC236}">
                <a16:creationId xmlns:a16="http://schemas.microsoft.com/office/drawing/2014/main" id="{42C7221C-79B4-53C4-5D1A-4BEC8D122DA3}"/>
              </a:ext>
            </a:extLst>
          </p:cNvPr>
          <p:cNvSpPr txBox="1"/>
          <p:nvPr/>
        </p:nvSpPr>
        <p:spPr>
          <a:xfrm>
            <a:off x="4249571" y="6530746"/>
            <a:ext cx="3549562" cy="276999"/>
          </a:xfrm>
          <a:prstGeom prst="rect">
            <a:avLst/>
          </a:prstGeom>
          <a:solidFill>
            <a:srgbClr val="CCFFFF"/>
          </a:solidFill>
          <a:ln w="19050">
            <a:solidFill>
              <a:schemeClr val="tx1"/>
            </a:solidFill>
          </a:ln>
        </p:spPr>
        <p:txBody>
          <a:bodyPr wrap="none" rtlCol="0" anchor="ctr">
            <a:spAutoFit/>
          </a:bodyPr>
          <a:lstStyle/>
          <a:p>
            <a:pPr algn="ctr"/>
            <a:r>
              <a:rPr lang="en-US" altLang="ja-JP" sz="1200" dirty="0">
                <a:latin typeface="Times New Roman" panose="02020603050405020304" pitchFamily="18" charset="0"/>
                <a:cs typeface="Times New Roman" panose="02020603050405020304" pitchFamily="18" charset="0"/>
              </a:rPr>
              <a:t>Toshihiro Matsumoto/Kota Nakanishi/Kirk Yamamoto</a:t>
            </a:r>
            <a:endParaRPr kumimoji="1" lang="ja-JP" alt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876468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図 10" descr="ダイアグラム&#10;&#10;自動的に生成された説明">
            <a:extLst>
              <a:ext uri="{FF2B5EF4-FFF2-40B4-BE49-F238E27FC236}">
                <a16:creationId xmlns:a16="http://schemas.microsoft.com/office/drawing/2014/main" id="{BFBEAC7A-A61C-31BC-9240-2DE6DEB62C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08944" y="1547134"/>
            <a:ext cx="6543619" cy="1906551"/>
          </a:xfrm>
          <a:prstGeom prst="rect">
            <a:avLst/>
          </a:prstGeom>
        </p:spPr>
      </p:pic>
      <p:sp>
        <p:nvSpPr>
          <p:cNvPr id="2" name="タイトル 1">
            <a:extLst>
              <a:ext uri="{FF2B5EF4-FFF2-40B4-BE49-F238E27FC236}">
                <a16:creationId xmlns:a16="http://schemas.microsoft.com/office/drawing/2014/main" id="{51D49F57-5AC1-B15D-88A4-450CB7D763B2}"/>
              </a:ext>
            </a:extLst>
          </p:cNvPr>
          <p:cNvSpPr>
            <a:spLocks noGrp="1"/>
          </p:cNvSpPr>
          <p:nvPr>
            <p:ph type="title"/>
          </p:nvPr>
        </p:nvSpPr>
        <p:spPr>
          <a:xfrm>
            <a:off x="1006770" y="92665"/>
            <a:ext cx="9975273" cy="500303"/>
          </a:xfrm>
        </p:spPr>
        <p:txBody>
          <a:bodyPr/>
          <a:lstStyle/>
          <a:p>
            <a:pPr algn="ctr"/>
            <a:r>
              <a:rPr lang="en-US" altLang="ja-JP" dirty="0"/>
              <a:t>(b) Positron source development</a:t>
            </a:r>
            <a:endParaRPr kumimoji="1" lang="ja-JP" altLang="en-US" dirty="0"/>
          </a:p>
        </p:txBody>
      </p:sp>
      <p:sp>
        <p:nvSpPr>
          <p:cNvPr id="3" name="スライド番号プレースホルダー 2">
            <a:extLst>
              <a:ext uri="{FF2B5EF4-FFF2-40B4-BE49-F238E27FC236}">
                <a16:creationId xmlns:a16="http://schemas.microsoft.com/office/drawing/2014/main" id="{43AF31D3-8D32-B251-85AE-F36951C86077}"/>
              </a:ext>
            </a:extLst>
          </p:cNvPr>
          <p:cNvSpPr>
            <a:spLocks noGrp="1"/>
          </p:cNvSpPr>
          <p:nvPr>
            <p:ph type="sldNum" sz="quarter" idx="4"/>
          </p:nvPr>
        </p:nvSpPr>
        <p:spPr>
          <a:xfrm>
            <a:off x="11629902" y="6492986"/>
            <a:ext cx="2844800" cy="365125"/>
          </a:xfrm>
        </p:spPr>
        <p:txBody>
          <a:bodyPr/>
          <a:lstStyle/>
          <a:p>
            <a:fld id="{AAB6FA28-7AEC-3F43-9C2D-3DB969CFEC6A}" type="slidenum">
              <a:rPr lang="en-US" smtClean="0"/>
              <a:pPr/>
              <a:t>59</a:t>
            </a:fld>
            <a:endParaRPr lang="en-US" dirty="0"/>
          </a:p>
        </p:txBody>
      </p:sp>
      <p:sp>
        <p:nvSpPr>
          <p:cNvPr id="9" name="テキスト ボックス 8">
            <a:extLst>
              <a:ext uri="{FF2B5EF4-FFF2-40B4-BE49-F238E27FC236}">
                <a16:creationId xmlns:a16="http://schemas.microsoft.com/office/drawing/2014/main" id="{FF424644-BA12-9925-B6C8-866C612BCB0D}"/>
              </a:ext>
            </a:extLst>
          </p:cNvPr>
          <p:cNvSpPr txBox="1"/>
          <p:nvPr/>
        </p:nvSpPr>
        <p:spPr>
          <a:xfrm>
            <a:off x="520713" y="754328"/>
            <a:ext cx="9715487" cy="1200329"/>
          </a:xfrm>
          <a:prstGeom prst="rect">
            <a:avLst/>
          </a:prstGeom>
          <a:noFill/>
        </p:spPr>
        <p:txBody>
          <a:bodyPr wrap="square">
            <a:spAutoFit/>
          </a:bodyPr>
          <a:lstStyle/>
          <a:p>
            <a:r>
              <a:rPr lang="en-US" altLang="ja-JP" b="1" u="sng" dirty="0">
                <a:latin typeface="メイリオ" panose="020B0604030504040204" pitchFamily="50" charset="-128"/>
                <a:ea typeface="メイリオ" panose="020B0604030504040204" pitchFamily="50" charset="-128"/>
              </a:rPr>
              <a:t>Undulator method (baseline): </a:t>
            </a:r>
            <a:r>
              <a:rPr lang="en-US" altLang="ja-JP" dirty="0">
                <a:latin typeface="メイリオ" panose="020B0604030504040204" pitchFamily="50" charset="-128"/>
                <a:ea typeface="メイリオ" panose="020B0604030504040204" pitchFamily="50" charset="-128"/>
              </a:rPr>
              <a:t>125 GeV electrons are passed through a helical undulator, and the produced gamma rays hit the target to produce electron-positron pairs. </a:t>
            </a:r>
            <a:r>
              <a:rPr lang="en-US" altLang="ja-JP" u="sng" dirty="0">
                <a:latin typeface="メイリオ" panose="020B0604030504040204" pitchFamily="50" charset="-128"/>
                <a:ea typeface="メイリオ" panose="020B0604030504040204" pitchFamily="50" charset="-128"/>
              </a:rPr>
              <a:t>Polarized positrons (30%) are obtained. Need 125 GeV electron beam.</a:t>
            </a:r>
          </a:p>
          <a:p>
            <a:endParaRPr lang="en-US" altLang="ja-JP" b="1" u="sng" dirty="0">
              <a:latin typeface="メイリオ" panose="020B0604030504040204" pitchFamily="50" charset="-128"/>
              <a:ea typeface="メイリオ" panose="020B0604030504040204" pitchFamily="50" charset="-128"/>
            </a:endParaRPr>
          </a:p>
        </p:txBody>
      </p:sp>
      <p:sp>
        <p:nvSpPr>
          <p:cNvPr id="13" name="テキスト ボックス 12">
            <a:extLst>
              <a:ext uri="{FF2B5EF4-FFF2-40B4-BE49-F238E27FC236}">
                <a16:creationId xmlns:a16="http://schemas.microsoft.com/office/drawing/2014/main" id="{79BD1600-82F3-F501-F021-44202FF09BC4}"/>
              </a:ext>
            </a:extLst>
          </p:cNvPr>
          <p:cNvSpPr txBox="1"/>
          <p:nvPr/>
        </p:nvSpPr>
        <p:spPr>
          <a:xfrm>
            <a:off x="520712" y="3503787"/>
            <a:ext cx="9994900" cy="923330"/>
          </a:xfrm>
          <a:prstGeom prst="rect">
            <a:avLst/>
          </a:prstGeom>
          <a:noFill/>
        </p:spPr>
        <p:txBody>
          <a:bodyPr wrap="square">
            <a:spAutoFit/>
          </a:bodyPr>
          <a:lstStyle/>
          <a:p>
            <a:r>
              <a:rPr lang="en-US" altLang="ja-JP" b="1" u="sng" dirty="0">
                <a:latin typeface="メイリオ" panose="020B0604030504040204" pitchFamily="50" charset="-128"/>
                <a:ea typeface="メイリオ" panose="020B0604030504040204" pitchFamily="50" charset="-128"/>
              </a:rPr>
              <a:t>Electron driven method</a:t>
            </a:r>
            <a:r>
              <a:rPr lang="ja-JP" altLang="en-US" dirty="0">
                <a:latin typeface="メイリオ" panose="020B0604030504040204" pitchFamily="50" charset="-128"/>
                <a:ea typeface="メイリオ" panose="020B0604030504040204" pitchFamily="50" charset="-128"/>
              </a:rPr>
              <a:t>：</a:t>
            </a:r>
            <a:r>
              <a:rPr lang="en-US" altLang="ja-JP" dirty="0">
                <a:latin typeface="メイリオ" panose="020B0604030504040204" pitchFamily="50" charset="-128"/>
                <a:ea typeface="メイリオ" panose="020B0604030504040204" pitchFamily="50" charset="-128"/>
              </a:rPr>
              <a:t>3GeV electrons hit the target to produce electron-positron pairs. </a:t>
            </a:r>
            <a:r>
              <a:rPr lang="en-US" altLang="ja-JP" u="sng" dirty="0">
                <a:latin typeface="メイリオ" panose="020B0604030504040204" pitchFamily="50" charset="-128"/>
                <a:ea typeface="メイリオ" panose="020B0604030504040204" pitchFamily="50" charset="-128"/>
              </a:rPr>
              <a:t>High-energy electrons are not required, and the commissioning of the positron production is independent from electron beam commissioning.</a:t>
            </a:r>
            <a:endParaRPr lang="ja-JP" altLang="en-US" u="sng" dirty="0">
              <a:latin typeface="メイリオ" panose="020B0604030504040204" pitchFamily="50" charset="-128"/>
              <a:ea typeface="メイリオ" panose="020B0604030504040204" pitchFamily="50" charset="-128"/>
            </a:endParaRPr>
          </a:p>
        </p:txBody>
      </p:sp>
      <p:pic>
        <p:nvPicPr>
          <p:cNvPr id="15" name="図 14" descr="ダイアグラム&#10;&#10;中程度の精度で自動的に生成された説明">
            <a:extLst>
              <a:ext uri="{FF2B5EF4-FFF2-40B4-BE49-F238E27FC236}">
                <a16:creationId xmlns:a16="http://schemas.microsoft.com/office/drawing/2014/main" id="{0194F587-A88C-8F24-31AC-BBD70E6C67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9906" y="4406630"/>
            <a:ext cx="6497100" cy="1808471"/>
          </a:xfrm>
          <a:prstGeom prst="rect">
            <a:avLst/>
          </a:prstGeom>
        </p:spPr>
      </p:pic>
      <p:sp>
        <p:nvSpPr>
          <p:cNvPr id="16" name="テキスト ボックス 15">
            <a:extLst>
              <a:ext uri="{FF2B5EF4-FFF2-40B4-BE49-F238E27FC236}">
                <a16:creationId xmlns:a16="http://schemas.microsoft.com/office/drawing/2014/main" id="{FB081883-0E11-199A-7DD7-5388647EAF05}"/>
              </a:ext>
            </a:extLst>
          </p:cNvPr>
          <p:cNvSpPr txBox="1"/>
          <p:nvPr/>
        </p:nvSpPr>
        <p:spPr>
          <a:xfrm>
            <a:off x="10367820" y="4635319"/>
            <a:ext cx="1802096" cy="923330"/>
          </a:xfrm>
          <a:prstGeom prst="rect">
            <a:avLst/>
          </a:prstGeom>
          <a:noFill/>
        </p:spPr>
        <p:txBody>
          <a:bodyPr wrap="square" rtlCol="0">
            <a:spAutoFit/>
          </a:bodyPr>
          <a:lstStyle/>
          <a:p>
            <a:r>
              <a:rPr kumimoji="1" lang="en-US" altLang="ja-JP" dirty="0">
                <a:latin typeface="メイリオ" panose="020B0604030504040204" pitchFamily="50" charset="-128"/>
                <a:ea typeface="メイリオ" panose="020B0604030504040204" pitchFamily="50" charset="-128"/>
              </a:rPr>
              <a:t>Developed </a:t>
            </a:r>
            <a:r>
              <a:rPr kumimoji="1" lang="en-US" altLang="ja-JP" u="sng" dirty="0">
                <a:latin typeface="メイリオ" panose="020B0604030504040204" pitchFamily="50" charset="-128"/>
                <a:ea typeface="メイリオ" panose="020B0604030504040204" pitchFamily="50" charset="-128"/>
              </a:rPr>
              <a:t>mainly in Japan.</a:t>
            </a:r>
            <a:endParaRPr kumimoji="1" lang="ja-JP" altLang="en-US" u="sng" dirty="0">
              <a:latin typeface="メイリオ" panose="020B0604030504040204" pitchFamily="50" charset="-128"/>
              <a:ea typeface="メイリオ" panose="020B0604030504040204" pitchFamily="50" charset="-128"/>
            </a:endParaRPr>
          </a:p>
        </p:txBody>
      </p:sp>
      <p:sp>
        <p:nvSpPr>
          <p:cNvPr id="17" name="テキスト ボックス 16">
            <a:extLst>
              <a:ext uri="{FF2B5EF4-FFF2-40B4-BE49-F238E27FC236}">
                <a16:creationId xmlns:a16="http://schemas.microsoft.com/office/drawing/2014/main" id="{C81CDB5C-67C2-2319-4511-BE70C2C29786}"/>
              </a:ext>
            </a:extLst>
          </p:cNvPr>
          <p:cNvSpPr txBox="1"/>
          <p:nvPr/>
        </p:nvSpPr>
        <p:spPr>
          <a:xfrm>
            <a:off x="10097637" y="1726164"/>
            <a:ext cx="1940659" cy="646331"/>
          </a:xfrm>
          <a:prstGeom prst="rect">
            <a:avLst/>
          </a:prstGeom>
          <a:noFill/>
        </p:spPr>
        <p:txBody>
          <a:bodyPr wrap="square" rtlCol="0">
            <a:spAutoFit/>
          </a:bodyPr>
          <a:lstStyle/>
          <a:p>
            <a:r>
              <a:rPr kumimoji="1" lang="en-US" altLang="ja-JP" dirty="0">
                <a:latin typeface="メイリオ" panose="020B0604030504040204" pitchFamily="50" charset="-128"/>
                <a:ea typeface="メイリオ" panose="020B0604030504040204" pitchFamily="50" charset="-128"/>
              </a:rPr>
              <a:t>Developed </a:t>
            </a:r>
            <a:r>
              <a:rPr kumimoji="1" lang="en-US" altLang="ja-JP" u="sng" dirty="0">
                <a:latin typeface="メイリオ" panose="020B0604030504040204" pitchFamily="50" charset="-128"/>
                <a:ea typeface="メイリオ" panose="020B0604030504040204" pitchFamily="50" charset="-128"/>
              </a:rPr>
              <a:t>in mainly EU</a:t>
            </a:r>
            <a:r>
              <a:rPr kumimoji="1" lang="en-US" altLang="ja-JP" dirty="0">
                <a:latin typeface="メイリオ" panose="020B0604030504040204" pitchFamily="50" charset="-128"/>
                <a:ea typeface="メイリオ" panose="020B0604030504040204" pitchFamily="50" charset="-128"/>
              </a:rPr>
              <a:t>.</a:t>
            </a:r>
            <a:endParaRPr kumimoji="1" lang="ja-JP" altLang="en-US" dirty="0">
              <a:latin typeface="メイリオ" panose="020B0604030504040204" pitchFamily="50" charset="-128"/>
              <a:ea typeface="メイリオ" panose="020B0604030504040204" pitchFamily="50" charset="-128"/>
            </a:endParaRPr>
          </a:p>
        </p:txBody>
      </p:sp>
      <p:pic>
        <p:nvPicPr>
          <p:cNvPr id="4" name="Picture 8" descr="D:\MyDocument\Sokendai2010\Lec2010\emshower.png">
            <a:extLst>
              <a:ext uri="{FF2B5EF4-FFF2-40B4-BE49-F238E27FC236}">
                <a16:creationId xmlns:a16="http://schemas.microsoft.com/office/drawing/2014/main" id="{33392653-923B-B593-9CD0-FDCBBD3A87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04577" y="96243"/>
            <a:ext cx="2065339" cy="1374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テキスト ボックス 4">
            <a:extLst>
              <a:ext uri="{FF2B5EF4-FFF2-40B4-BE49-F238E27FC236}">
                <a16:creationId xmlns:a16="http://schemas.microsoft.com/office/drawing/2014/main" id="{B7E85CD4-1A30-E6B3-7361-7983E1D6E2C9}"/>
              </a:ext>
            </a:extLst>
          </p:cNvPr>
          <p:cNvSpPr txBox="1"/>
          <p:nvPr/>
        </p:nvSpPr>
        <p:spPr>
          <a:xfrm>
            <a:off x="198267" y="6204100"/>
            <a:ext cx="11840029" cy="646331"/>
          </a:xfrm>
          <a:prstGeom prst="rect">
            <a:avLst/>
          </a:prstGeom>
          <a:solidFill>
            <a:schemeClr val="bg1"/>
          </a:solidFill>
        </p:spPr>
        <p:txBody>
          <a:bodyPr wrap="square">
            <a:spAutoFit/>
          </a:bodyPr>
          <a:lstStyle/>
          <a:p>
            <a:r>
              <a:rPr lang="en-US" altLang="ja-JP" dirty="0">
                <a:latin typeface="メイリオ" panose="020B0604030504040204" pitchFamily="50" charset="-128"/>
                <a:ea typeface="メイリオ" panose="020B0604030504040204" pitchFamily="50" charset="-128"/>
              </a:rPr>
              <a:t>Both needs strong target and sophisticated design of Flux concentrator and capture section (cavity and solenoid) </a:t>
            </a:r>
            <a:r>
              <a:rPr lang="en-US" altLang="ja-JP" b="1" u="sng" dirty="0">
                <a:latin typeface="メイリオ" panose="020B0604030504040204" pitchFamily="50" charset="-128"/>
                <a:ea typeface="メイリオ" panose="020B0604030504040204" pitchFamily="50" charset="-128"/>
                <a:sym typeface="Wingdings" panose="05000000000000000000" pitchFamily="2" charset="2"/>
              </a:rPr>
              <a:t> In KEK, prototype of positron source based on e-driven method start to develop.</a:t>
            </a:r>
            <a:endParaRPr lang="ja-JP" altLang="en-US" u="sng" dirty="0">
              <a:latin typeface="メイリオ" panose="020B0604030504040204" pitchFamily="50" charset="-128"/>
              <a:ea typeface="メイリオ" panose="020B0604030504040204" pitchFamily="50" charset="-128"/>
            </a:endParaRPr>
          </a:p>
        </p:txBody>
      </p:sp>
      <p:sp>
        <p:nvSpPr>
          <p:cNvPr id="6" name="テキスト ボックス 5">
            <a:extLst>
              <a:ext uri="{FF2B5EF4-FFF2-40B4-BE49-F238E27FC236}">
                <a16:creationId xmlns:a16="http://schemas.microsoft.com/office/drawing/2014/main" id="{5C7D6A0D-0F9D-B81D-55E9-7166CCB0ED39}"/>
              </a:ext>
            </a:extLst>
          </p:cNvPr>
          <p:cNvSpPr txBox="1"/>
          <p:nvPr/>
        </p:nvSpPr>
        <p:spPr>
          <a:xfrm>
            <a:off x="82378" y="109827"/>
            <a:ext cx="943656" cy="461665"/>
          </a:xfrm>
          <a:prstGeom prst="rect">
            <a:avLst/>
          </a:prstGeom>
          <a:noFill/>
        </p:spPr>
        <p:txBody>
          <a:bodyPr wrap="none" rtlCol="0">
            <a:spAutoFit/>
          </a:bodyPr>
          <a:lstStyle/>
          <a:p>
            <a:r>
              <a:rPr kumimoji="1" lang="en-US" altLang="ja-JP" sz="1200" dirty="0" err="1"/>
              <a:t>H.Sakai</a:t>
            </a:r>
            <a:r>
              <a:rPr kumimoji="1" lang="en-US" altLang="ja-JP" sz="1200" dirty="0"/>
              <a:t> at al</a:t>
            </a:r>
          </a:p>
          <a:p>
            <a:r>
              <a:rPr kumimoji="1" lang="en-US" altLang="ja-JP" sz="1200" dirty="0"/>
              <a:t>IPAC25</a:t>
            </a:r>
            <a:endParaRPr kumimoji="1" lang="ja-JP" altLang="en-US" sz="1200" dirty="0"/>
          </a:p>
        </p:txBody>
      </p:sp>
    </p:spTree>
    <p:extLst>
      <p:ext uri="{BB962C8B-B14F-4D97-AF65-F5344CB8AC3E}">
        <p14:creationId xmlns:p14="http://schemas.microsoft.com/office/powerpoint/2010/main" val="10889589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コンテンツ プレースホルダー 2">
            <a:extLst>
              <a:ext uri="{FF2B5EF4-FFF2-40B4-BE49-F238E27FC236}">
                <a16:creationId xmlns:a16="http://schemas.microsoft.com/office/drawing/2014/main" id="{1ED51EC2-AF4D-5FA2-F706-E42AD01AA2F4}"/>
              </a:ext>
            </a:extLst>
          </p:cNvPr>
          <p:cNvSpPr>
            <a:spLocks noGrp="1"/>
          </p:cNvSpPr>
          <p:nvPr>
            <p:ph idx="1"/>
          </p:nvPr>
        </p:nvSpPr>
        <p:spPr>
          <a:xfrm>
            <a:off x="105425" y="845965"/>
            <a:ext cx="4248255" cy="1461842"/>
          </a:xfrm>
        </p:spPr>
        <p:txBody>
          <a:bodyPr>
            <a:noAutofit/>
          </a:bodyPr>
          <a:lstStyle/>
          <a:p>
            <a:r>
              <a:rPr kumimoji="1" lang="en-US" altLang="ja-JP" sz="1600" b="1" u="sng" dirty="0">
                <a:latin typeface="Arial" panose="020B0604020202020204" pitchFamily="34" charset="0"/>
                <a:cs typeface="Arial" panose="020B0604020202020204" pitchFamily="34" charset="0"/>
              </a:rPr>
              <a:t>Fabrication of Target disk (W-Cu)</a:t>
            </a:r>
          </a:p>
          <a:p>
            <a:r>
              <a:rPr lang="en-US" altLang="ja-JP" sz="1600" dirty="0">
                <a:latin typeface="Arial" panose="020B0604020202020204" pitchFamily="34" charset="0"/>
                <a:cs typeface="Arial" panose="020B0604020202020204" pitchFamily="34" charset="0"/>
              </a:rPr>
              <a:t>Install Flux Concentrator (FC)</a:t>
            </a:r>
          </a:p>
          <a:p>
            <a:r>
              <a:rPr kumimoji="1" lang="en-US" altLang="ja-JP" sz="1600" dirty="0">
                <a:latin typeface="Arial" panose="020B0604020202020204" pitchFamily="34" charset="0"/>
                <a:cs typeface="Arial" panose="020B0604020202020204" pitchFamily="34" charset="0"/>
              </a:rPr>
              <a:t>Fabrication of collimator with pillow seal</a:t>
            </a:r>
          </a:p>
          <a:p>
            <a:r>
              <a:rPr lang="en-US" altLang="ja-JP" sz="1600" dirty="0">
                <a:latin typeface="Arial" panose="020B0604020202020204" pitchFamily="34" charset="0"/>
                <a:cs typeface="Arial" panose="020B0604020202020204" pitchFamily="34" charset="0"/>
              </a:rPr>
              <a:t>Fabrication of solenoid</a:t>
            </a:r>
          </a:p>
        </p:txBody>
      </p:sp>
      <p:sp>
        <p:nvSpPr>
          <p:cNvPr id="16" name="テキスト ボックス 15">
            <a:extLst>
              <a:ext uri="{FF2B5EF4-FFF2-40B4-BE49-F238E27FC236}">
                <a16:creationId xmlns:a16="http://schemas.microsoft.com/office/drawing/2014/main" id="{E5EAF1AF-B718-6FCE-03BB-1F1B4A6A4DF2}"/>
              </a:ext>
            </a:extLst>
          </p:cNvPr>
          <p:cNvSpPr txBox="1"/>
          <p:nvPr/>
        </p:nvSpPr>
        <p:spPr>
          <a:xfrm>
            <a:off x="158618" y="75324"/>
            <a:ext cx="12206848" cy="523220"/>
          </a:xfrm>
          <a:prstGeom prst="rect">
            <a:avLst/>
          </a:prstGeom>
          <a:noFill/>
        </p:spPr>
        <p:txBody>
          <a:bodyPr wrap="square">
            <a:spAutoFit/>
          </a:bodyPr>
          <a:lstStyle/>
          <a:p>
            <a:pPr algn="ctr"/>
            <a:r>
              <a:rPr kumimoji="1" lang="en-US" altLang="ja-JP" sz="2800" dirty="0">
                <a:latin typeface="Arial" panose="020B0604020202020204" pitchFamily="34" charset="0"/>
                <a:cs typeface="Arial" panose="020B0604020202020204" pitchFamily="34" charset="0"/>
              </a:rPr>
              <a:t>The latest development of positron source (in KEK)</a:t>
            </a:r>
          </a:p>
        </p:txBody>
      </p:sp>
      <p:pic>
        <p:nvPicPr>
          <p:cNvPr id="21" name="図 20" descr="ダイアグラム&#10;&#10;自動的に生成された説明">
            <a:extLst>
              <a:ext uri="{FF2B5EF4-FFF2-40B4-BE49-F238E27FC236}">
                <a16:creationId xmlns:a16="http://schemas.microsoft.com/office/drawing/2014/main" id="{530727A1-77E3-98CE-E0A1-BB6E94B1A409}"/>
              </a:ext>
            </a:extLst>
          </p:cNvPr>
          <p:cNvPicPr>
            <a:picLocks noChangeAspect="1"/>
          </p:cNvPicPr>
          <p:nvPr/>
        </p:nvPicPr>
        <p:blipFill>
          <a:blip r:embed="rId4"/>
          <a:stretch>
            <a:fillRect/>
          </a:stretch>
        </p:blipFill>
        <p:spPr>
          <a:xfrm>
            <a:off x="4457400" y="774376"/>
            <a:ext cx="7355100" cy="4549790"/>
          </a:xfrm>
          <a:prstGeom prst="rect">
            <a:avLst/>
          </a:prstGeom>
        </p:spPr>
      </p:pic>
      <p:sp>
        <p:nvSpPr>
          <p:cNvPr id="4" name="スライド番号プレースホルダー 2">
            <a:extLst>
              <a:ext uri="{FF2B5EF4-FFF2-40B4-BE49-F238E27FC236}">
                <a16:creationId xmlns:a16="http://schemas.microsoft.com/office/drawing/2014/main" id="{1F8DC8C7-067F-DE39-B707-485B01FB5AB8}"/>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60</a:t>
            </a:fld>
            <a:endParaRPr lang="en-US" dirty="0"/>
          </a:p>
        </p:txBody>
      </p:sp>
      <p:sp>
        <p:nvSpPr>
          <p:cNvPr id="6" name="テキスト ボックス 5">
            <a:extLst>
              <a:ext uri="{FF2B5EF4-FFF2-40B4-BE49-F238E27FC236}">
                <a16:creationId xmlns:a16="http://schemas.microsoft.com/office/drawing/2014/main" id="{3FF4BC28-1639-12D3-AF08-260F3B624A80}"/>
              </a:ext>
            </a:extLst>
          </p:cNvPr>
          <p:cNvSpPr txBox="1"/>
          <p:nvPr/>
        </p:nvSpPr>
        <p:spPr>
          <a:xfrm>
            <a:off x="4697256" y="5490677"/>
            <a:ext cx="7115244" cy="830997"/>
          </a:xfrm>
          <a:prstGeom prst="rect">
            <a:avLst/>
          </a:prstGeom>
          <a:noFill/>
        </p:spPr>
        <p:txBody>
          <a:bodyPr wrap="square">
            <a:spAutoFit/>
          </a:bodyPr>
          <a:lstStyle/>
          <a:p>
            <a:r>
              <a:rPr lang="en-US" altLang="ja-JP" sz="1600" dirty="0">
                <a:latin typeface="Arial" panose="020B0604020202020204" pitchFamily="34" charset="0"/>
                <a:cs typeface="Arial" panose="020B0604020202020204" pitchFamily="34" charset="0"/>
              </a:rPr>
              <a:t>The infrastructure for positron test stand was developed until JFY2024, including a </a:t>
            </a:r>
            <a:r>
              <a:rPr lang="en-US" altLang="ja-JP" sz="1600" b="1" u="sng" dirty="0">
                <a:latin typeface="Arial" panose="020B0604020202020204" pitchFamily="34" charset="0"/>
                <a:cs typeface="Arial" panose="020B0604020202020204" pitchFamily="34" charset="0"/>
              </a:rPr>
              <a:t>cold fit test of the W-Cu target</a:t>
            </a:r>
            <a:r>
              <a:rPr lang="en-US" altLang="ja-JP" sz="1600" dirty="0">
                <a:latin typeface="Arial" panose="020B0604020202020204" pitchFamily="34" charset="0"/>
                <a:cs typeface="Arial" panose="020B0604020202020204" pitchFamily="34" charset="0"/>
              </a:rPr>
              <a:t>. From 2025, we will conduct the accelerator structure fabrication.</a:t>
            </a:r>
            <a:endParaRPr lang="ja-JP" altLang="en-US" sz="1600" dirty="0">
              <a:latin typeface="Arial" panose="020B0604020202020204" pitchFamily="34" charset="0"/>
              <a:cs typeface="Arial" panose="020B0604020202020204" pitchFamily="34" charset="0"/>
            </a:endParaRPr>
          </a:p>
        </p:txBody>
      </p:sp>
      <p:pic>
        <p:nvPicPr>
          <p:cNvPr id="2" name="target-movie-1(回っているところ)">
            <a:hlinkClick r:id="" action="ppaction://media"/>
            <a:extLst>
              <a:ext uri="{FF2B5EF4-FFF2-40B4-BE49-F238E27FC236}">
                <a16:creationId xmlns:a16="http://schemas.microsoft.com/office/drawing/2014/main" id="{2A209F68-E20D-9866-8FDB-A5296CF587E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13749" y="2431470"/>
            <a:ext cx="2152907" cy="3799247"/>
          </a:xfrm>
          <a:prstGeom prst="rect">
            <a:avLst/>
          </a:prstGeom>
        </p:spPr>
      </p:pic>
      <p:sp>
        <p:nvSpPr>
          <p:cNvPr id="5" name="四角形: 角を丸くする 4">
            <a:extLst>
              <a:ext uri="{FF2B5EF4-FFF2-40B4-BE49-F238E27FC236}">
                <a16:creationId xmlns:a16="http://schemas.microsoft.com/office/drawing/2014/main" id="{F254E01E-4518-63B2-5459-31B3DAD2D88F}"/>
              </a:ext>
            </a:extLst>
          </p:cNvPr>
          <p:cNvSpPr/>
          <p:nvPr/>
        </p:nvSpPr>
        <p:spPr>
          <a:xfrm>
            <a:off x="4457400" y="774376"/>
            <a:ext cx="3767863" cy="4549790"/>
          </a:xfrm>
          <a:prstGeom prst="roundRect">
            <a:avLst>
              <a:gd name="adj" fmla="val 9564"/>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ボックス 6">
            <a:extLst>
              <a:ext uri="{FF2B5EF4-FFF2-40B4-BE49-F238E27FC236}">
                <a16:creationId xmlns:a16="http://schemas.microsoft.com/office/drawing/2014/main" id="{8506724D-D8AD-C001-1A3D-FAB70344B773}"/>
              </a:ext>
            </a:extLst>
          </p:cNvPr>
          <p:cNvSpPr txBox="1"/>
          <p:nvPr/>
        </p:nvSpPr>
        <p:spPr>
          <a:xfrm>
            <a:off x="4577707" y="774376"/>
            <a:ext cx="1774332" cy="646331"/>
          </a:xfrm>
          <a:prstGeom prst="rect">
            <a:avLst/>
          </a:prstGeom>
          <a:noFill/>
        </p:spPr>
        <p:txBody>
          <a:bodyPr wrap="none" rtlCol="0">
            <a:spAutoFit/>
          </a:bodyPr>
          <a:lstStyle/>
          <a:p>
            <a:r>
              <a:rPr kumimoji="1" lang="en-US" altLang="ja-JP" dirty="0">
                <a:solidFill>
                  <a:srgbClr val="FF0000"/>
                </a:solidFill>
              </a:rPr>
              <a:t>Build these parts</a:t>
            </a:r>
          </a:p>
          <a:p>
            <a:r>
              <a:rPr kumimoji="1" lang="en-US" altLang="ja-JP" dirty="0">
                <a:solidFill>
                  <a:srgbClr val="FF0000"/>
                </a:solidFill>
              </a:rPr>
              <a:t>Until FY2024 </a:t>
            </a:r>
            <a:endParaRPr kumimoji="1" lang="ja-JP" altLang="en-US" dirty="0">
              <a:solidFill>
                <a:srgbClr val="FF0000"/>
              </a:solidFill>
            </a:endParaRPr>
          </a:p>
        </p:txBody>
      </p:sp>
      <p:sp>
        <p:nvSpPr>
          <p:cNvPr id="8" name="テキスト ボックス 7">
            <a:extLst>
              <a:ext uri="{FF2B5EF4-FFF2-40B4-BE49-F238E27FC236}">
                <a16:creationId xmlns:a16="http://schemas.microsoft.com/office/drawing/2014/main" id="{3DFB349D-908E-D0CB-E4C4-1D604B6D31A9}"/>
              </a:ext>
            </a:extLst>
          </p:cNvPr>
          <p:cNvSpPr txBox="1"/>
          <p:nvPr/>
        </p:nvSpPr>
        <p:spPr>
          <a:xfrm>
            <a:off x="2683945" y="4477051"/>
            <a:ext cx="1773455" cy="1815882"/>
          </a:xfrm>
          <a:prstGeom prst="rect">
            <a:avLst/>
          </a:prstGeom>
          <a:noFill/>
        </p:spPr>
        <p:txBody>
          <a:bodyPr wrap="square" rtlCol="0">
            <a:spAutoFit/>
          </a:bodyPr>
          <a:lstStyle/>
          <a:p>
            <a:r>
              <a:rPr kumimoji="1" lang="en-US" altLang="ja-JP" sz="1600" dirty="0">
                <a:latin typeface="Arial" panose="020B0604020202020204" pitchFamily="34" charset="0"/>
                <a:cs typeface="Arial" panose="020B0604020202020204" pitchFamily="34" charset="0"/>
              </a:rPr>
              <a:t>About </a:t>
            </a:r>
            <a:r>
              <a:rPr kumimoji="1" lang="en-US" altLang="ja-JP" sz="1600" b="1" u="sng" dirty="0">
                <a:latin typeface="Arial" panose="020B0604020202020204" pitchFamily="34" charset="0"/>
                <a:cs typeface="Arial" panose="020B0604020202020204" pitchFamily="34" charset="0"/>
              </a:rPr>
              <a:t>200 r p m</a:t>
            </a:r>
          </a:p>
          <a:p>
            <a:r>
              <a:rPr kumimoji="1" lang="en-US" altLang="ja-JP" sz="1600" b="1" u="sng" dirty="0">
                <a:latin typeface="Arial" panose="020B0604020202020204" pitchFamily="34" charset="0"/>
                <a:cs typeface="Arial" panose="020B0604020202020204" pitchFamily="34" charset="0"/>
              </a:rPr>
              <a:t>with water cooling.</a:t>
            </a:r>
          </a:p>
          <a:p>
            <a:r>
              <a:rPr kumimoji="1" lang="en-US" altLang="ja-JP" sz="1600" dirty="0">
                <a:latin typeface="Arial" panose="020B0604020202020204" pitchFamily="34" charset="0"/>
                <a:cs typeface="Arial" panose="020B0604020202020204" pitchFamily="34" charset="0"/>
              </a:rPr>
              <a:t>Vacuum is </a:t>
            </a:r>
            <a:r>
              <a:rPr kumimoji="1" lang="en-US" altLang="ja-JP" sz="1600" b="1" u="sng" dirty="0">
                <a:latin typeface="Arial" panose="020B0604020202020204" pitchFamily="34" charset="0"/>
                <a:cs typeface="Arial" panose="020B0604020202020204" pitchFamily="34" charset="0"/>
              </a:rPr>
              <a:t>around 10^-6 Pa level.</a:t>
            </a:r>
            <a:r>
              <a:rPr kumimoji="1" lang="en-US" altLang="ja-JP" sz="1600" dirty="0">
                <a:latin typeface="Arial" panose="020B0604020202020204" pitchFamily="34" charset="0"/>
                <a:cs typeface="Arial" panose="020B0604020202020204" pitchFamily="34" charset="0"/>
              </a:rPr>
              <a:t> (last year &amp; this year)</a:t>
            </a:r>
          </a:p>
        </p:txBody>
      </p:sp>
      <p:sp>
        <p:nvSpPr>
          <p:cNvPr id="9" name="矢印: 右 8">
            <a:extLst>
              <a:ext uri="{FF2B5EF4-FFF2-40B4-BE49-F238E27FC236}">
                <a16:creationId xmlns:a16="http://schemas.microsoft.com/office/drawing/2014/main" id="{C15C2DCB-8DE2-D1F9-97DA-71FF52B43DB7}"/>
              </a:ext>
            </a:extLst>
          </p:cNvPr>
          <p:cNvSpPr/>
          <p:nvPr/>
        </p:nvSpPr>
        <p:spPr>
          <a:xfrm flipH="1">
            <a:off x="2605481" y="4023302"/>
            <a:ext cx="1778844" cy="3135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600">
              <a:latin typeface="Arial" panose="020B0604020202020204" pitchFamily="34" charset="0"/>
              <a:cs typeface="Arial" panose="020B0604020202020204" pitchFamily="34" charset="0"/>
            </a:endParaRPr>
          </a:p>
        </p:txBody>
      </p:sp>
      <p:sp>
        <p:nvSpPr>
          <p:cNvPr id="10" name="テキスト ボックス 9">
            <a:extLst>
              <a:ext uri="{FF2B5EF4-FFF2-40B4-BE49-F238E27FC236}">
                <a16:creationId xmlns:a16="http://schemas.microsoft.com/office/drawing/2014/main" id="{580B330C-8AEE-3F44-CD7D-3E1F0E922561}"/>
              </a:ext>
            </a:extLst>
          </p:cNvPr>
          <p:cNvSpPr txBox="1"/>
          <p:nvPr/>
        </p:nvSpPr>
        <p:spPr>
          <a:xfrm>
            <a:off x="2778149" y="2469296"/>
            <a:ext cx="1679251" cy="338554"/>
          </a:xfrm>
          <a:prstGeom prst="rect">
            <a:avLst/>
          </a:prstGeom>
          <a:noFill/>
        </p:spPr>
        <p:txBody>
          <a:bodyPr wrap="square" rtlCol="0">
            <a:spAutoFit/>
          </a:bodyPr>
          <a:lstStyle/>
          <a:p>
            <a:r>
              <a:rPr kumimoji="1" lang="en-US" altLang="ja-JP" sz="1600" dirty="0">
                <a:latin typeface="Arial" panose="020B0604020202020204" pitchFamily="34" charset="0"/>
                <a:cs typeface="Arial" panose="020B0604020202020204" pitchFamily="34" charset="0"/>
              </a:rPr>
              <a:t>rotating target. </a:t>
            </a:r>
            <a:endParaRPr kumimoji="1" lang="ja-JP" altLang="en-US" sz="1600" dirty="0">
              <a:latin typeface="Arial" panose="020B0604020202020204" pitchFamily="34" charset="0"/>
              <a:cs typeface="Arial" panose="020B0604020202020204" pitchFamily="34" charset="0"/>
            </a:endParaRPr>
          </a:p>
        </p:txBody>
      </p:sp>
      <p:cxnSp>
        <p:nvCxnSpPr>
          <p:cNvPr id="11" name="直線矢印コネクタ 10">
            <a:extLst>
              <a:ext uri="{FF2B5EF4-FFF2-40B4-BE49-F238E27FC236}">
                <a16:creationId xmlns:a16="http://schemas.microsoft.com/office/drawing/2014/main" id="{7CFB6B0D-EFA9-7594-66C8-FAB1F64FB0FE}"/>
              </a:ext>
            </a:extLst>
          </p:cNvPr>
          <p:cNvCxnSpPr>
            <a:cxnSpLocks/>
          </p:cNvCxnSpPr>
          <p:nvPr/>
        </p:nvCxnSpPr>
        <p:spPr>
          <a:xfrm flipH="1">
            <a:off x="1828800" y="2897358"/>
            <a:ext cx="927382" cy="771062"/>
          </a:xfrm>
          <a:prstGeom prst="straightConnector1">
            <a:avLst/>
          </a:prstGeom>
          <a:ln>
            <a:headEnd type="none" w="med" len="med"/>
            <a:tailEnd type="triangle" w="med" len="med"/>
          </a:ln>
        </p:spPr>
        <p:style>
          <a:lnRef idx="3">
            <a:schemeClr val="accent2"/>
          </a:lnRef>
          <a:fillRef idx="0">
            <a:schemeClr val="accent2"/>
          </a:fillRef>
          <a:effectRef idx="2">
            <a:schemeClr val="accent2"/>
          </a:effectRef>
          <a:fontRef idx="minor">
            <a:schemeClr val="tx1"/>
          </a:fontRef>
        </p:style>
      </p:cxnSp>
      <p:cxnSp>
        <p:nvCxnSpPr>
          <p:cNvPr id="14" name="直線矢印コネクタ 13">
            <a:extLst>
              <a:ext uri="{FF2B5EF4-FFF2-40B4-BE49-F238E27FC236}">
                <a16:creationId xmlns:a16="http://schemas.microsoft.com/office/drawing/2014/main" id="{6F8485C6-006F-2555-A0C0-549C397EE1CE}"/>
              </a:ext>
            </a:extLst>
          </p:cNvPr>
          <p:cNvCxnSpPr>
            <a:cxnSpLocks/>
          </p:cNvCxnSpPr>
          <p:nvPr/>
        </p:nvCxnSpPr>
        <p:spPr>
          <a:xfrm flipH="1">
            <a:off x="1505415" y="3499955"/>
            <a:ext cx="1396478" cy="1134140"/>
          </a:xfrm>
          <a:prstGeom prst="straightConnector1">
            <a:avLst/>
          </a:prstGeom>
          <a:ln>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15" name="テキスト ボックス 14">
            <a:extLst>
              <a:ext uri="{FF2B5EF4-FFF2-40B4-BE49-F238E27FC236}">
                <a16:creationId xmlns:a16="http://schemas.microsoft.com/office/drawing/2014/main" id="{3EEB9B8E-719F-C7C2-7D11-746A22AB7388}"/>
              </a:ext>
            </a:extLst>
          </p:cNvPr>
          <p:cNvSpPr txBox="1"/>
          <p:nvPr/>
        </p:nvSpPr>
        <p:spPr>
          <a:xfrm>
            <a:off x="2951873" y="2820121"/>
            <a:ext cx="1401807" cy="584775"/>
          </a:xfrm>
          <a:prstGeom prst="rect">
            <a:avLst/>
          </a:prstGeom>
          <a:noFill/>
        </p:spPr>
        <p:txBody>
          <a:bodyPr wrap="square" rtlCol="0">
            <a:spAutoFit/>
          </a:bodyPr>
          <a:lstStyle/>
          <a:p>
            <a:r>
              <a:rPr kumimoji="1" lang="en-US" altLang="ja-JP" sz="1600" dirty="0">
                <a:latin typeface="Arial" panose="020B0604020202020204" pitchFamily="34" charset="0"/>
                <a:cs typeface="Arial" panose="020B0604020202020204" pitchFamily="34" charset="0"/>
              </a:rPr>
              <a:t>Flux concentrator</a:t>
            </a:r>
            <a:endParaRPr kumimoji="1" lang="ja-JP" altLang="en-US" sz="1600" dirty="0">
              <a:latin typeface="Arial" panose="020B0604020202020204" pitchFamily="34" charset="0"/>
              <a:cs typeface="Arial" panose="020B0604020202020204" pitchFamily="34" charset="0"/>
            </a:endParaRPr>
          </a:p>
        </p:txBody>
      </p:sp>
      <p:sp>
        <p:nvSpPr>
          <p:cNvPr id="19" name="テキスト ボックス 18">
            <a:extLst>
              <a:ext uri="{FF2B5EF4-FFF2-40B4-BE49-F238E27FC236}">
                <a16:creationId xmlns:a16="http://schemas.microsoft.com/office/drawing/2014/main" id="{C605B859-6A60-BE91-215C-F9FA86D66255}"/>
              </a:ext>
            </a:extLst>
          </p:cNvPr>
          <p:cNvSpPr txBox="1"/>
          <p:nvPr/>
        </p:nvSpPr>
        <p:spPr>
          <a:xfrm>
            <a:off x="962623" y="6166740"/>
            <a:ext cx="1181101" cy="338554"/>
          </a:xfrm>
          <a:prstGeom prst="rect">
            <a:avLst/>
          </a:prstGeom>
          <a:noFill/>
        </p:spPr>
        <p:txBody>
          <a:bodyPr wrap="square">
            <a:spAutoFit/>
          </a:bodyPr>
          <a:lstStyle/>
          <a:p>
            <a:r>
              <a:rPr kumimoji="1" lang="en-US" altLang="ja-JP" sz="1600" dirty="0">
                <a:latin typeface="Arial" panose="020B0604020202020204" pitchFamily="34" charset="0"/>
                <a:cs typeface="Arial" panose="020B0604020202020204" pitchFamily="34" charset="0"/>
              </a:rPr>
              <a:t>Movie </a:t>
            </a:r>
            <a:endParaRPr lang="ja-JP" altLang="en-US" sz="1600" dirty="0">
              <a:latin typeface="Arial" panose="020B0604020202020204" pitchFamily="34" charset="0"/>
              <a:cs typeface="Arial" panose="020B0604020202020204" pitchFamily="34" charset="0"/>
            </a:endParaRPr>
          </a:p>
        </p:txBody>
      </p:sp>
      <p:sp>
        <p:nvSpPr>
          <p:cNvPr id="17" name="テキスト ボックス 16">
            <a:extLst>
              <a:ext uri="{FF2B5EF4-FFF2-40B4-BE49-F238E27FC236}">
                <a16:creationId xmlns:a16="http://schemas.microsoft.com/office/drawing/2014/main" id="{203376EC-9D4E-EF76-5A22-AEF8E2A0E87D}"/>
              </a:ext>
            </a:extLst>
          </p:cNvPr>
          <p:cNvSpPr txBox="1"/>
          <p:nvPr/>
        </p:nvSpPr>
        <p:spPr>
          <a:xfrm>
            <a:off x="320740" y="6488185"/>
            <a:ext cx="11265513" cy="369332"/>
          </a:xfrm>
          <a:prstGeom prst="rect">
            <a:avLst/>
          </a:prstGeom>
          <a:noFill/>
        </p:spPr>
        <p:txBody>
          <a:bodyPr wrap="square">
            <a:spAutoFit/>
          </a:bodyPr>
          <a:lstStyle/>
          <a:p>
            <a:r>
              <a:rPr lang="en-US" altLang="ja-JP" dirty="0"/>
              <a:t> Stable rotating target was produced under good vacuum condition. </a:t>
            </a:r>
            <a:r>
              <a:rPr lang="en-US" altLang="ja-JP" dirty="0">
                <a:sym typeface="Wingdings" panose="05000000000000000000" pitchFamily="2" charset="2"/>
              </a:rPr>
              <a:t> </a:t>
            </a:r>
            <a:r>
              <a:rPr lang="en-US" altLang="ja-JP" b="1" u="sng" dirty="0">
                <a:sym typeface="Wingdings" panose="05000000000000000000" pitchFamily="2" charset="2"/>
              </a:rPr>
              <a:t>impressive progress for future </a:t>
            </a:r>
            <a:r>
              <a:rPr lang="en-US" altLang="ja-JP" b="1" u="sng" dirty="0" err="1">
                <a:sym typeface="Wingdings" panose="05000000000000000000" pitchFamily="2" charset="2"/>
              </a:rPr>
              <a:t>e+e</a:t>
            </a:r>
            <a:r>
              <a:rPr lang="en-US" altLang="ja-JP" b="1" u="sng" dirty="0">
                <a:sym typeface="Wingdings" panose="05000000000000000000" pitchFamily="2" charset="2"/>
              </a:rPr>
              <a:t>- colliders</a:t>
            </a:r>
            <a:r>
              <a:rPr lang="en-US" altLang="ja-JP" b="1" u="sng" dirty="0"/>
              <a:t>  </a:t>
            </a:r>
          </a:p>
        </p:txBody>
      </p:sp>
      <p:cxnSp>
        <p:nvCxnSpPr>
          <p:cNvPr id="20" name="直線矢印コネクタ 19">
            <a:extLst>
              <a:ext uri="{FF2B5EF4-FFF2-40B4-BE49-F238E27FC236}">
                <a16:creationId xmlns:a16="http://schemas.microsoft.com/office/drawing/2014/main" id="{43433C31-AED4-0F76-CB15-707ACC0C1CC7}"/>
              </a:ext>
            </a:extLst>
          </p:cNvPr>
          <p:cNvCxnSpPr>
            <a:cxnSpLocks/>
          </p:cNvCxnSpPr>
          <p:nvPr/>
        </p:nvCxnSpPr>
        <p:spPr>
          <a:xfrm flipH="1">
            <a:off x="2605481" y="2161355"/>
            <a:ext cx="1851919" cy="307941"/>
          </a:xfrm>
          <a:prstGeom prst="straightConnector1">
            <a:avLst/>
          </a:prstGeom>
          <a:ln>
            <a:solidFill>
              <a:srgbClr val="FF0000"/>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12" name="テキスト ボックス 11">
            <a:extLst>
              <a:ext uri="{FF2B5EF4-FFF2-40B4-BE49-F238E27FC236}">
                <a16:creationId xmlns:a16="http://schemas.microsoft.com/office/drawing/2014/main" id="{73EDEE15-E3B6-D7A8-D866-7936FAFA9571}"/>
              </a:ext>
            </a:extLst>
          </p:cNvPr>
          <p:cNvSpPr txBox="1"/>
          <p:nvPr/>
        </p:nvSpPr>
        <p:spPr>
          <a:xfrm>
            <a:off x="82378" y="109827"/>
            <a:ext cx="943656" cy="461665"/>
          </a:xfrm>
          <a:prstGeom prst="rect">
            <a:avLst/>
          </a:prstGeom>
          <a:noFill/>
        </p:spPr>
        <p:txBody>
          <a:bodyPr wrap="none" rtlCol="0">
            <a:spAutoFit/>
          </a:bodyPr>
          <a:lstStyle/>
          <a:p>
            <a:r>
              <a:rPr kumimoji="1" lang="en-US" altLang="ja-JP" sz="1200" dirty="0" err="1"/>
              <a:t>H.Sakai</a:t>
            </a:r>
            <a:r>
              <a:rPr kumimoji="1" lang="en-US" altLang="ja-JP" sz="1200" dirty="0"/>
              <a:t> at al</a:t>
            </a:r>
          </a:p>
          <a:p>
            <a:r>
              <a:rPr kumimoji="1" lang="en-US" altLang="ja-JP" sz="1200" dirty="0"/>
              <a:t>IPAC25</a:t>
            </a:r>
            <a:endParaRPr kumimoji="1" lang="ja-JP" altLang="en-US" sz="1200" dirty="0"/>
          </a:p>
        </p:txBody>
      </p:sp>
    </p:spTree>
    <p:extLst>
      <p:ext uri="{BB962C8B-B14F-4D97-AF65-F5344CB8AC3E}">
        <p14:creationId xmlns:p14="http://schemas.microsoft.com/office/powerpoint/2010/main" val="269878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533EC4D8-A55E-69C3-8684-ABB6715B7022}"/>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61</a:t>
            </a:fld>
            <a:endParaRPr lang="en-US" dirty="0"/>
          </a:p>
        </p:txBody>
      </p:sp>
      <p:sp>
        <p:nvSpPr>
          <p:cNvPr id="3" name="テキスト ボックス 2">
            <a:extLst>
              <a:ext uri="{FF2B5EF4-FFF2-40B4-BE49-F238E27FC236}">
                <a16:creationId xmlns:a16="http://schemas.microsoft.com/office/drawing/2014/main" id="{9395CC51-7222-9E8D-13AB-A1EFACFD5C4E}"/>
              </a:ext>
            </a:extLst>
          </p:cNvPr>
          <p:cNvSpPr txBox="1"/>
          <p:nvPr/>
        </p:nvSpPr>
        <p:spPr>
          <a:xfrm>
            <a:off x="21335" y="0"/>
            <a:ext cx="12206848" cy="584775"/>
          </a:xfrm>
          <a:prstGeom prst="rect">
            <a:avLst/>
          </a:prstGeom>
          <a:noFill/>
        </p:spPr>
        <p:txBody>
          <a:bodyPr wrap="square">
            <a:spAutoFit/>
          </a:bodyPr>
          <a:lstStyle/>
          <a:p>
            <a:pPr algn="ctr"/>
            <a:r>
              <a:rPr kumimoji="1" lang="en-US" altLang="ja-JP" sz="3200" dirty="0">
                <a:latin typeface="Arial" panose="020B0604020202020204" pitchFamily="34" charset="0"/>
                <a:cs typeface="Arial" panose="020B0604020202020204" pitchFamily="34" charset="0"/>
              </a:rPr>
              <a:t>Positron source (rotating target heat load) FY2025</a:t>
            </a:r>
          </a:p>
        </p:txBody>
      </p:sp>
      <p:pic>
        <p:nvPicPr>
          <p:cNvPr id="6" name="図 5">
            <a:extLst>
              <a:ext uri="{FF2B5EF4-FFF2-40B4-BE49-F238E27FC236}">
                <a16:creationId xmlns:a16="http://schemas.microsoft.com/office/drawing/2014/main" id="{484680B2-9500-B2B6-0574-2934BCF7F49E}"/>
              </a:ext>
            </a:extLst>
          </p:cNvPr>
          <p:cNvPicPr>
            <a:picLocks noChangeAspect="1"/>
          </p:cNvPicPr>
          <p:nvPr/>
        </p:nvPicPr>
        <p:blipFill>
          <a:blip r:embed="rId2"/>
          <a:stretch>
            <a:fillRect/>
          </a:stretch>
        </p:blipFill>
        <p:spPr>
          <a:xfrm>
            <a:off x="812800" y="584774"/>
            <a:ext cx="9895810" cy="5625525"/>
          </a:xfrm>
          <a:prstGeom prst="rect">
            <a:avLst/>
          </a:prstGeom>
        </p:spPr>
      </p:pic>
      <p:sp>
        <p:nvSpPr>
          <p:cNvPr id="7" name="テキスト ボックス 6">
            <a:extLst>
              <a:ext uri="{FF2B5EF4-FFF2-40B4-BE49-F238E27FC236}">
                <a16:creationId xmlns:a16="http://schemas.microsoft.com/office/drawing/2014/main" id="{238DA49B-DF18-6215-6AC6-07E6A4228405}"/>
              </a:ext>
            </a:extLst>
          </p:cNvPr>
          <p:cNvSpPr txBox="1"/>
          <p:nvPr/>
        </p:nvSpPr>
        <p:spPr>
          <a:xfrm>
            <a:off x="4373011" y="6488668"/>
            <a:ext cx="2905411" cy="369332"/>
          </a:xfrm>
          <a:prstGeom prst="rect">
            <a:avLst/>
          </a:prstGeom>
          <a:noFill/>
        </p:spPr>
        <p:txBody>
          <a:bodyPr wrap="none" rtlCol="0">
            <a:spAutoFit/>
          </a:bodyPr>
          <a:lstStyle/>
          <a:p>
            <a:r>
              <a:rPr kumimoji="1" lang="en-US" altLang="ja-JP" dirty="0"/>
              <a:t>2026.Mar.3-5 Advisory board</a:t>
            </a:r>
            <a:endParaRPr kumimoji="1" lang="ja-JP" altLang="en-US" dirty="0"/>
          </a:p>
        </p:txBody>
      </p:sp>
      <p:sp>
        <p:nvSpPr>
          <p:cNvPr id="11" name="テキスト ボックス 10">
            <a:extLst>
              <a:ext uri="{FF2B5EF4-FFF2-40B4-BE49-F238E27FC236}">
                <a16:creationId xmlns:a16="http://schemas.microsoft.com/office/drawing/2014/main" id="{014B8F85-8F3F-82CB-8DD1-E98D8E05A716}"/>
              </a:ext>
            </a:extLst>
          </p:cNvPr>
          <p:cNvSpPr txBox="1"/>
          <p:nvPr/>
        </p:nvSpPr>
        <p:spPr>
          <a:xfrm>
            <a:off x="5298875" y="1355501"/>
            <a:ext cx="6201200" cy="2585323"/>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kumimoji="1" lang="en-US" altLang="ja-JP" dirty="0"/>
              <a:t>Temperature distribution and thermal conductivity of target disk were evaluated. </a:t>
            </a:r>
          </a:p>
          <a:p>
            <a:pPr marL="285750" indent="-285750">
              <a:buFont typeface="Arial" panose="020B0604020202020204" pitchFamily="34" charset="0"/>
              <a:buChar char="•"/>
            </a:pPr>
            <a:r>
              <a:rPr kumimoji="1" lang="en-US" altLang="ja-JP" dirty="0"/>
              <a:t>This test was done two times and finally in Jan. 2026.</a:t>
            </a:r>
          </a:p>
          <a:p>
            <a:pPr marL="285750" indent="-285750">
              <a:buFont typeface="Arial" panose="020B0604020202020204" pitchFamily="34" charset="0"/>
              <a:buChar char="•"/>
            </a:pPr>
            <a:r>
              <a:rPr kumimoji="1" lang="en-US" altLang="ja-JP" dirty="0"/>
              <a:t>Increase input power to the target up to 20 kW and temperature  is less than 200 deg. (see the following figure)</a:t>
            </a:r>
          </a:p>
          <a:p>
            <a:pPr marL="285750" indent="-285750">
              <a:buFont typeface="Arial" panose="020B0604020202020204" pitchFamily="34" charset="0"/>
              <a:buChar char="•"/>
            </a:pPr>
            <a:r>
              <a:rPr kumimoji="1" lang="en-US" altLang="ja-JP" dirty="0"/>
              <a:t>No drastic temperature increase was found </a:t>
            </a:r>
            <a:r>
              <a:rPr kumimoji="1" lang="en-US" altLang="ja-JP" dirty="0">
                <a:sym typeface="Wingdings" panose="05000000000000000000" pitchFamily="2" charset="2"/>
              </a:rPr>
              <a:t> W/Cu smoothly contact and can cooled via the shrink fit of W/Cu. </a:t>
            </a:r>
          </a:p>
          <a:p>
            <a:pPr marL="285750" indent="-285750">
              <a:buFont typeface="Arial" panose="020B0604020202020204" pitchFamily="34" charset="0"/>
              <a:buChar char="•"/>
            </a:pPr>
            <a:r>
              <a:rPr kumimoji="1" lang="en-US" altLang="ja-JP" dirty="0">
                <a:sym typeface="Wingdings" panose="05000000000000000000" pitchFamily="2" charset="2"/>
              </a:rPr>
              <a:t>We think that this target will satisfy our requirement of 27 kW beam deposit for positron production.</a:t>
            </a:r>
          </a:p>
        </p:txBody>
      </p:sp>
    </p:spTree>
    <p:extLst>
      <p:ext uri="{BB962C8B-B14F-4D97-AF65-F5344CB8AC3E}">
        <p14:creationId xmlns:p14="http://schemas.microsoft.com/office/powerpoint/2010/main" val="119152207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63F10-5F88-3061-BAA0-20C3C8E3EEEE}"/>
            </a:ext>
          </a:extLst>
        </p:cNvPr>
        <p:cNvGrpSpPr/>
        <p:nvPr/>
      </p:nvGrpSpPr>
      <p:grpSpPr>
        <a:xfrm>
          <a:off x="0" y="0"/>
          <a:ext cx="0" cy="0"/>
          <a:chOff x="0" y="0"/>
          <a:chExt cx="0" cy="0"/>
        </a:xfrm>
      </p:grpSpPr>
      <p:sp>
        <p:nvSpPr>
          <p:cNvPr id="3" name="スライド番号プレースホルダー 2">
            <a:extLst>
              <a:ext uri="{FF2B5EF4-FFF2-40B4-BE49-F238E27FC236}">
                <a16:creationId xmlns:a16="http://schemas.microsoft.com/office/drawing/2014/main" id="{7ABF578C-640B-BB56-E69B-491196AB9737}"/>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62</a:t>
            </a:fld>
            <a:endParaRPr kumimoji="1" lang="ja-JP" altLang="en-US"/>
          </a:p>
        </p:txBody>
      </p:sp>
      <p:sp>
        <p:nvSpPr>
          <p:cNvPr id="4" name="タイトル 3">
            <a:extLst>
              <a:ext uri="{FF2B5EF4-FFF2-40B4-BE49-F238E27FC236}">
                <a16:creationId xmlns:a16="http://schemas.microsoft.com/office/drawing/2014/main" id="{C713FE89-2048-44F8-782B-1ABFACC54AC9}"/>
              </a:ext>
            </a:extLst>
          </p:cNvPr>
          <p:cNvSpPr>
            <a:spLocks noGrp="1"/>
          </p:cNvSpPr>
          <p:nvPr>
            <p:ph type="title" idx="4294967295"/>
          </p:nvPr>
        </p:nvSpPr>
        <p:spPr>
          <a:xfrm>
            <a:off x="2228092" y="100010"/>
            <a:ext cx="7183129" cy="574674"/>
          </a:xfrm>
        </p:spPr>
        <p:txBody>
          <a:bodyPr>
            <a:normAutofit/>
          </a:bodyPr>
          <a:lstStyle/>
          <a:p>
            <a:pPr algn="ctr"/>
            <a:r>
              <a:rPr kumimoji="1" lang="en-US" altLang="ja-JP" sz="2800" b="1" dirty="0">
                <a:latin typeface="Arial" panose="020B0604020202020204" pitchFamily="34" charset="0"/>
                <a:ea typeface="メイリオ" panose="020B0604030504040204" pitchFamily="50" charset="-128"/>
                <a:cs typeface="Arial" panose="020B0604020202020204" pitchFamily="34" charset="0"/>
              </a:rPr>
              <a:t>(c) Nanobeam development</a:t>
            </a:r>
            <a:endParaRPr kumimoji="1" lang="ja-JP" altLang="en-US" sz="2800" b="1" dirty="0">
              <a:latin typeface="Arial" panose="020B0604020202020204" pitchFamily="34" charset="0"/>
              <a:ea typeface="メイリオ" panose="020B0604030504040204" pitchFamily="50" charset="-128"/>
              <a:cs typeface="Arial" panose="020B0604020202020204" pitchFamily="34" charset="0"/>
            </a:endParaRPr>
          </a:p>
        </p:txBody>
      </p:sp>
      <p:pic>
        <p:nvPicPr>
          <p:cNvPr id="6" name="図 5">
            <a:extLst>
              <a:ext uri="{FF2B5EF4-FFF2-40B4-BE49-F238E27FC236}">
                <a16:creationId xmlns:a16="http://schemas.microsoft.com/office/drawing/2014/main" id="{36432E15-F297-AEB2-E9AE-5101B5184AF1}"/>
              </a:ext>
            </a:extLst>
          </p:cNvPr>
          <p:cNvPicPr>
            <a:picLocks noChangeAspect="1"/>
          </p:cNvPicPr>
          <p:nvPr/>
        </p:nvPicPr>
        <p:blipFill>
          <a:blip r:embed="rId2"/>
          <a:stretch>
            <a:fillRect/>
          </a:stretch>
        </p:blipFill>
        <p:spPr>
          <a:xfrm>
            <a:off x="388022" y="3973025"/>
            <a:ext cx="7079578" cy="2698244"/>
          </a:xfrm>
          <a:prstGeom prst="rect">
            <a:avLst/>
          </a:prstGeom>
        </p:spPr>
      </p:pic>
      <p:sp>
        <p:nvSpPr>
          <p:cNvPr id="9" name="テキスト ボックス 8">
            <a:extLst>
              <a:ext uri="{FF2B5EF4-FFF2-40B4-BE49-F238E27FC236}">
                <a16:creationId xmlns:a16="http://schemas.microsoft.com/office/drawing/2014/main" id="{B6D83857-4AF0-3699-9C7E-FF5F9581C34E}"/>
              </a:ext>
            </a:extLst>
          </p:cNvPr>
          <p:cNvSpPr txBox="1"/>
          <p:nvPr/>
        </p:nvSpPr>
        <p:spPr>
          <a:xfrm>
            <a:off x="4604070" y="710545"/>
            <a:ext cx="7348622" cy="1754326"/>
          </a:xfrm>
          <a:prstGeom prst="rect">
            <a:avLst/>
          </a:prstGeom>
          <a:solidFill>
            <a:srgbClr val="FFF3BD"/>
          </a:solidFill>
          <a:ln>
            <a:noFill/>
          </a:ln>
        </p:spPr>
        <p:txBody>
          <a:bodyPr wrap="square" rtlCol="0">
            <a:spAutoFit/>
          </a:bodyPr>
          <a:lstStyle/>
          <a:p>
            <a:r>
              <a:rPr lang="en-US" altLang="ja-JP" b="1" dirty="0">
                <a:solidFill>
                  <a:srgbClr val="002060"/>
                </a:solidFill>
                <a:latin typeface="Arial" panose="020B0604020202020204" pitchFamily="34" charset="0"/>
                <a:ea typeface="Arial" charset="0"/>
                <a:cs typeface="Arial" panose="020B0604020202020204" pitchFamily="34" charset="0"/>
              </a:rPr>
              <a:t>Goal 1:</a:t>
            </a:r>
          </a:p>
          <a:p>
            <a:r>
              <a:rPr lang="en-US" altLang="ja-JP" dirty="0">
                <a:solidFill>
                  <a:srgbClr val="002060"/>
                </a:solidFill>
                <a:latin typeface="Arial" panose="020B0604020202020204" pitchFamily="34" charset="0"/>
                <a:ea typeface="Arial" charset="0"/>
                <a:cs typeface="Arial" panose="020B0604020202020204" pitchFamily="34" charset="0"/>
              </a:rPr>
              <a:t>Establish </a:t>
            </a:r>
            <a:r>
              <a:rPr lang="en-US" altLang="ja-JP" b="1" u="sng" dirty="0">
                <a:solidFill>
                  <a:srgbClr val="002060"/>
                </a:solidFill>
                <a:latin typeface="Arial" panose="020B0604020202020204" pitchFamily="34" charset="0"/>
                <a:ea typeface="Arial" charset="0"/>
                <a:cs typeface="Arial" panose="020B0604020202020204" pitchFamily="34" charset="0"/>
              </a:rPr>
              <a:t>the ILC final focus method with same optics </a:t>
            </a:r>
            <a:r>
              <a:rPr lang="en-US" altLang="ja-JP" dirty="0">
                <a:solidFill>
                  <a:srgbClr val="002060"/>
                </a:solidFill>
                <a:latin typeface="Arial" panose="020B0604020202020204" pitchFamily="34" charset="0"/>
                <a:ea typeface="Arial" charset="0"/>
                <a:cs typeface="Arial" panose="020B0604020202020204" pitchFamily="34" charset="0"/>
              </a:rPr>
              <a:t>and comparable beamline tolerances (design optics for ILC and learn precise tuning of nanobeam operation)</a:t>
            </a:r>
          </a:p>
          <a:p>
            <a:pPr marL="342900" indent="-342900">
              <a:buFont typeface="Wingdings" charset="2"/>
              <a:buChar char="l"/>
            </a:pPr>
            <a:r>
              <a:rPr lang="en-US" altLang="ja-JP" dirty="0">
                <a:solidFill>
                  <a:srgbClr val="0432FF"/>
                </a:solidFill>
                <a:latin typeface="Arial" panose="020B0604020202020204" pitchFamily="34" charset="0"/>
                <a:ea typeface="Arial" charset="0"/>
                <a:cs typeface="Arial" panose="020B0604020202020204" pitchFamily="34" charset="0"/>
              </a:rPr>
              <a:t>ATF2 Goal : </a:t>
            </a:r>
            <a:r>
              <a:rPr lang="en-US" altLang="ja-JP" b="1" dirty="0">
                <a:solidFill>
                  <a:srgbClr val="0432FF"/>
                </a:solidFill>
                <a:latin typeface="Arial" panose="020B0604020202020204" pitchFamily="34" charset="0"/>
                <a:ea typeface="Arial" charset="0"/>
                <a:cs typeface="Arial" panose="020B0604020202020204" pitchFamily="34" charset="0"/>
              </a:rPr>
              <a:t>37</a:t>
            </a:r>
            <a:r>
              <a:rPr lang="en-US" altLang="ja-JP" dirty="0">
                <a:solidFill>
                  <a:srgbClr val="0432FF"/>
                </a:solidFill>
                <a:latin typeface="Arial" panose="020B0604020202020204" pitchFamily="34" charset="0"/>
                <a:ea typeface="Arial" charset="0"/>
                <a:cs typeface="Arial" panose="020B0604020202020204" pitchFamily="34" charset="0"/>
              </a:rPr>
              <a:t> nm @1.28 GeV</a:t>
            </a:r>
            <a:r>
              <a:rPr lang="en-US" altLang="ja-JP" dirty="0">
                <a:solidFill>
                  <a:srgbClr val="0432FF"/>
                </a:solidFill>
                <a:latin typeface="Arial" panose="020B0604020202020204" pitchFamily="34" charset="0"/>
                <a:ea typeface="Arial" charset="0"/>
                <a:cs typeface="Arial" panose="020B0604020202020204" pitchFamily="34" charset="0"/>
                <a:sym typeface="Wingdings"/>
              </a:rPr>
              <a:t></a:t>
            </a:r>
            <a:r>
              <a:rPr lang="en-US" altLang="ja-JP" dirty="0">
                <a:solidFill>
                  <a:srgbClr val="0432FF"/>
                </a:solidFill>
                <a:latin typeface="Arial" panose="020B0604020202020204" pitchFamily="34" charset="0"/>
                <a:ea typeface="Arial" charset="0"/>
                <a:cs typeface="Arial" panose="020B0604020202020204" pitchFamily="34" charset="0"/>
              </a:rPr>
              <a:t> ILC </a:t>
            </a:r>
            <a:r>
              <a:rPr lang="en-US" altLang="ja-JP" b="1" dirty="0">
                <a:solidFill>
                  <a:srgbClr val="0432FF"/>
                </a:solidFill>
                <a:latin typeface="Arial" panose="020B0604020202020204" pitchFamily="34" charset="0"/>
                <a:ea typeface="Arial" charset="0"/>
                <a:cs typeface="Arial" panose="020B0604020202020204" pitchFamily="34" charset="0"/>
              </a:rPr>
              <a:t>7.7</a:t>
            </a:r>
            <a:r>
              <a:rPr lang="en-US" altLang="ja-JP" dirty="0">
                <a:solidFill>
                  <a:srgbClr val="0432FF"/>
                </a:solidFill>
                <a:latin typeface="Arial" panose="020B0604020202020204" pitchFamily="34" charset="0"/>
                <a:ea typeface="Arial" charset="0"/>
                <a:cs typeface="Arial" panose="020B0604020202020204" pitchFamily="34" charset="0"/>
              </a:rPr>
              <a:t> nm @ 125 GeV beam</a:t>
            </a:r>
          </a:p>
          <a:p>
            <a:pPr marL="699516" lvl="1" indent="-342900">
              <a:buFont typeface="Wingdings" charset="2"/>
              <a:buChar char="l"/>
            </a:pPr>
            <a:r>
              <a:rPr lang="en-US" altLang="ja-JP" dirty="0">
                <a:solidFill>
                  <a:srgbClr val="FF0000"/>
                </a:solidFill>
                <a:latin typeface="Arial" panose="020B0604020202020204" pitchFamily="34" charset="0"/>
                <a:ea typeface="Arial" charset="0"/>
                <a:cs typeface="Arial" panose="020B0604020202020204" pitchFamily="34" charset="0"/>
              </a:rPr>
              <a:t>Achieved </a:t>
            </a:r>
            <a:r>
              <a:rPr lang="en-US" altLang="ja-JP" b="1" dirty="0">
                <a:solidFill>
                  <a:srgbClr val="FF0000"/>
                </a:solidFill>
                <a:latin typeface="Arial" panose="020B0604020202020204" pitchFamily="34" charset="0"/>
                <a:ea typeface="Arial" charset="0"/>
                <a:cs typeface="Arial" panose="020B0604020202020204" pitchFamily="34" charset="0"/>
              </a:rPr>
              <a:t>41</a:t>
            </a:r>
            <a:r>
              <a:rPr lang="en-US" altLang="ja-JP" dirty="0">
                <a:solidFill>
                  <a:srgbClr val="FF0000"/>
                </a:solidFill>
                <a:latin typeface="Arial" panose="020B0604020202020204" pitchFamily="34" charset="0"/>
                <a:ea typeface="Arial" charset="0"/>
                <a:cs typeface="Arial" panose="020B0604020202020204" pitchFamily="34" charset="0"/>
              </a:rPr>
              <a:t> nm (2016) </a:t>
            </a:r>
            <a:r>
              <a:rPr lang="en-US" altLang="ja-JP" dirty="0">
                <a:solidFill>
                  <a:srgbClr val="FF0000"/>
                </a:solidFill>
                <a:latin typeface="Arial" panose="020B0604020202020204" pitchFamily="34" charset="0"/>
                <a:ea typeface="Arial" charset="0"/>
                <a:cs typeface="Arial" panose="020B0604020202020204" pitchFamily="34" charset="0"/>
                <a:sym typeface="Wingdings" panose="05000000000000000000" pitchFamily="2" charset="2"/>
              </a:rPr>
              <a:t> more smaller </a:t>
            </a:r>
            <a:endParaRPr lang="en-US" altLang="ja-JP" dirty="0">
              <a:solidFill>
                <a:srgbClr val="FF0000"/>
              </a:solidFill>
              <a:latin typeface="Arial" panose="020B0604020202020204" pitchFamily="34" charset="0"/>
              <a:ea typeface="Arial" charset="0"/>
              <a:cs typeface="Arial" panose="020B0604020202020204" pitchFamily="34" charset="0"/>
            </a:endParaRPr>
          </a:p>
        </p:txBody>
      </p:sp>
      <p:sp>
        <p:nvSpPr>
          <p:cNvPr id="10" name="テキスト ボックス 9">
            <a:extLst>
              <a:ext uri="{FF2B5EF4-FFF2-40B4-BE49-F238E27FC236}">
                <a16:creationId xmlns:a16="http://schemas.microsoft.com/office/drawing/2014/main" id="{9A089D46-6374-36A0-7233-47DFC1475D75}"/>
              </a:ext>
            </a:extLst>
          </p:cNvPr>
          <p:cNvSpPr txBox="1"/>
          <p:nvPr/>
        </p:nvSpPr>
        <p:spPr>
          <a:xfrm>
            <a:off x="4515485" y="2546052"/>
            <a:ext cx="7525792" cy="1412604"/>
          </a:xfrm>
          <a:prstGeom prst="rect">
            <a:avLst/>
          </a:prstGeom>
          <a:solidFill>
            <a:srgbClr val="CCFFCC"/>
          </a:solidFill>
          <a:ln>
            <a:noFill/>
          </a:ln>
        </p:spPr>
        <p:txBody>
          <a:bodyPr wrap="square" lIns="27342" tIns="13671" rIns="27342" bIns="13671" rtlCol="0">
            <a:spAutoFit/>
          </a:bodyPr>
          <a:lstStyle/>
          <a:p>
            <a:pPr marL="88900"/>
            <a:r>
              <a:rPr lang="en-US" altLang="ja-JP" b="1" dirty="0">
                <a:solidFill>
                  <a:srgbClr val="002060"/>
                </a:solidFill>
                <a:latin typeface="Arial" panose="020B0604020202020204" pitchFamily="34" charset="0"/>
                <a:ea typeface="Arial" charset="0"/>
                <a:cs typeface="Arial" panose="020B0604020202020204" pitchFamily="34" charset="0"/>
              </a:rPr>
              <a:t>Goal 2:</a:t>
            </a:r>
          </a:p>
          <a:p>
            <a:pPr marL="88900"/>
            <a:r>
              <a:rPr lang="en-US" altLang="ja-JP" dirty="0">
                <a:solidFill>
                  <a:srgbClr val="002060"/>
                </a:solidFill>
                <a:latin typeface="Arial" panose="020B0604020202020204" pitchFamily="34" charset="0"/>
                <a:ea typeface="Arial" charset="0"/>
                <a:cs typeface="Arial" panose="020B0604020202020204" pitchFamily="34" charset="0"/>
              </a:rPr>
              <a:t>Develop a few nm position stabilization for the ILC collision by feedback</a:t>
            </a:r>
          </a:p>
          <a:p>
            <a:pPr marL="374650" indent="-285750">
              <a:buFont typeface="Wingdings" charset="2"/>
              <a:buChar char="l"/>
            </a:pPr>
            <a:r>
              <a:rPr lang="en-US" altLang="ja-JP" b="1" dirty="0">
                <a:solidFill>
                  <a:srgbClr val="FF0000"/>
                </a:solidFill>
                <a:latin typeface="Arial" panose="020B0604020202020204" pitchFamily="34" charset="0"/>
                <a:ea typeface="Arial" charset="0"/>
                <a:cs typeface="Arial" panose="020B0604020202020204" pitchFamily="34" charset="0"/>
              </a:rPr>
              <a:t>FB latency</a:t>
            </a:r>
            <a:r>
              <a:rPr lang="en-US" altLang="ja-JP" dirty="0">
                <a:solidFill>
                  <a:srgbClr val="FF0000"/>
                </a:solidFill>
                <a:latin typeface="Arial" panose="020B0604020202020204" pitchFamily="34" charset="0"/>
                <a:ea typeface="Arial" charset="0"/>
                <a:cs typeface="Arial" panose="020B0604020202020204" pitchFamily="34" charset="0"/>
              </a:rPr>
              <a:t> </a:t>
            </a:r>
            <a:r>
              <a:rPr lang="en-US" altLang="ja-JP" b="1" dirty="0">
                <a:solidFill>
                  <a:srgbClr val="FF0000"/>
                </a:solidFill>
                <a:latin typeface="Arial" panose="020B0604020202020204" pitchFamily="34" charset="0"/>
                <a:ea typeface="Arial" charset="0"/>
                <a:cs typeface="Arial" panose="020B0604020202020204" pitchFamily="34" charset="0"/>
              </a:rPr>
              <a:t>133 </a:t>
            </a:r>
            <a:r>
              <a:rPr lang="en-US" altLang="ja-JP" b="1" dirty="0" err="1">
                <a:solidFill>
                  <a:srgbClr val="FF0000"/>
                </a:solidFill>
                <a:latin typeface="Arial" panose="020B0604020202020204" pitchFamily="34" charset="0"/>
                <a:ea typeface="Arial" charset="0"/>
                <a:cs typeface="Arial" panose="020B0604020202020204" pitchFamily="34" charset="0"/>
              </a:rPr>
              <a:t>nsec</a:t>
            </a:r>
            <a:r>
              <a:rPr lang="en-US" altLang="ja-JP" b="1" dirty="0">
                <a:solidFill>
                  <a:srgbClr val="FF0000"/>
                </a:solidFill>
                <a:latin typeface="Arial" panose="020B0604020202020204" pitchFamily="34" charset="0"/>
                <a:ea typeface="Arial" charset="0"/>
                <a:cs typeface="Arial" panose="020B0604020202020204" pitchFamily="34" charset="0"/>
              </a:rPr>
              <a:t> achieved </a:t>
            </a:r>
            <a:r>
              <a:rPr lang="en-US" altLang="ja-JP" dirty="0">
                <a:solidFill>
                  <a:srgbClr val="002060"/>
                </a:solidFill>
                <a:latin typeface="Arial" panose="020B0604020202020204" pitchFamily="34" charset="0"/>
                <a:ea typeface="Arial" charset="0"/>
                <a:cs typeface="Arial" panose="020B0604020202020204" pitchFamily="34" charset="0"/>
              </a:rPr>
              <a:t>(target: &lt; 300 </a:t>
            </a:r>
            <a:r>
              <a:rPr lang="en-US" altLang="ja-JP" dirty="0" err="1">
                <a:solidFill>
                  <a:srgbClr val="002060"/>
                </a:solidFill>
                <a:latin typeface="Arial" panose="020B0604020202020204" pitchFamily="34" charset="0"/>
                <a:ea typeface="Arial" charset="0"/>
                <a:cs typeface="Arial" panose="020B0604020202020204" pitchFamily="34" charset="0"/>
              </a:rPr>
              <a:t>nsec</a:t>
            </a:r>
            <a:r>
              <a:rPr lang="en-US" altLang="ja-JP" dirty="0">
                <a:solidFill>
                  <a:srgbClr val="002060"/>
                </a:solidFill>
                <a:latin typeface="Arial" panose="020B0604020202020204" pitchFamily="34" charset="0"/>
                <a:ea typeface="Arial" charset="0"/>
                <a:cs typeface="Arial" panose="020B0604020202020204" pitchFamily="34" charset="0"/>
              </a:rPr>
              <a:t>) </a:t>
            </a:r>
            <a:endParaRPr lang="en-US" altLang="ja-JP" b="1" dirty="0">
              <a:solidFill>
                <a:srgbClr val="002060"/>
              </a:solidFill>
              <a:latin typeface="Arial" panose="020B0604020202020204" pitchFamily="34" charset="0"/>
              <a:ea typeface="Arial" charset="0"/>
              <a:cs typeface="Arial" panose="020B0604020202020204" pitchFamily="34" charset="0"/>
            </a:endParaRPr>
          </a:p>
          <a:p>
            <a:pPr marL="374650" indent="-285750">
              <a:buFont typeface="Wingdings" charset="2"/>
              <a:buChar char="l"/>
            </a:pPr>
            <a:r>
              <a:rPr lang="en-US" altLang="ja-JP" b="1" dirty="0">
                <a:solidFill>
                  <a:srgbClr val="0432FF"/>
                </a:solidFill>
                <a:latin typeface="Arial" panose="020B0604020202020204" pitchFamily="34" charset="0"/>
                <a:ea typeface="Arial" charset="0"/>
                <a:cs typeface="Arial" panose="020B0604020202020204" pitchFamily="34" charset="0"/>
              </a:rPr>
              <a:t>positon jitter at IP: 410 </a:t>
            </a:r>
            <a:r>
              <a:rPr lang="en-US" altLang="ja-JP" b="1" dirty="0">
                <a:solidFill>
                  <a:srgbClr val="0432FF"/>
                </a:solidFill>
                <a:latin typeface="Arial" panose="020B0604020202020204" pitchFamily="34" charset="0"/>
                <a:ea typeface="Arial" charset="0"/>
                <a:cs typeface="Arial" panose="020B0604020202020204" pitchFamily="34" charset="0"/>
                <a:sym typeface="Wingdings"/>
              </a:rPr>
              <a:t> 67 nm (2015) </a:t>
            </a:r>
            <a:r>
              <a:rPr lang="en-US" altLang="ja-JP" dirty="0">
                <a:latin typeface="Arial" panose="020B0604020202020204" pitchFamily="34" charset="0"/>
                <a:ea typeface="Arial" charset="0"/>
                <a:cs typeface="Arial" panose="020B0604020202020204" pitchFamily="34" charset="0"/>
                <a:sym typeface="Wingdings"/>
              </a:rPr>
              <a:t>(limited by the BPM resolution) </a:t>
            </a:r>
            <a:r>
              <a:rPr lang="en-US" altLang="ja-JP" dirty="0">
                <a:latin typeface="Arial" panose="020B0604020202020204" pitchFamily="34" charset="0"/>
                <a:ea typeface="Arial" charset="0"/>
                <a:cs typeface="Arial" panose="020B0604020202020204" pitchFamily="34" charset="0"/>
                <a:sym typeface="Wingdings" panose="05000000000000000000" pitchFamily="2" charset="2"/>
              </a:rPr>
              <a:t> to be confirmed and </a:t>
            </a:r>
            <a:r>
              <a:rPr lang="en-US" altLang="ja-JP" b="1" u="sng" dirty="0">
                <a:latin typeface="Arial" panose="020B0604020202020204" pitchFamily="34" charset="0"/>
                <a:ea typeface="Arial" charset="0"/>
                <a:cs typeface="Arial" panose="020B0604020202020204" pitchFamily="34" charset="0"/>
                <a:sym typeface="Wingdings" panose="05000000000000000000" pitchFamily="2" charset="2"/>
              </a:rPr>
              <a:t>need to be more stabilized</a:t>
            </a:r>
            <a:endParaRPr lang="en-US" altLang="ja-JP" b="1" u="sng" dirty="0">
              <a:latin typeface="Arial" panose="020B0604020202020204" pitchFamily="34" charset="0"/>
              <a:ea typeface="Arial" charset="0"/>
              <a:cs typeface="Arial" panose="020B0604020202020204" pitchFamily="34" charset="0"/>
              <a:sym typeface="Wingdings"/>
            </a:endParaRPr>
          </a:p>
        </p:txBody>
      </p:sp>
      <p:pic>
        <p:nvPicPr>
          <p:cNvPr id="12" name="図 11">
            <a:extLst>
              <a:ext uri="{FF2B5EF4-FFF2-40B4-BE49-F238E27FC236}">
                <a16:creationId xmlns:a16="http://schemas.microsoft.com/office/drawing/2014/main" id="{98E5B224-A314-A39D-3601-0142C7B466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8258" y="4200015"/>
            <a:ext cx="2290131" cy="2594599"/>
          </a:xfrm>
          <a:prstGeom prst="rect">
            <a:avLst/>
          </a:prstGeom>
        </p:spPr>
      </p:pic>
      <p:sp>
        <p:nvSpPr>
          <p:cNvPr id="13" name="テキスト ボックス 12">
            <a:extLst>
              <a:ext uri="{FF2B5EF4-FFF2-40B4-BE49-F238E27FC236}">
                <a16:creationId xmlns:a16="http://schemas.microsoft.com/office/drawing/2014/main" id="{298C6AF0-E065-EA0F-D92F-E48D019E25D8}"/>
              </a:ext>
            </a:extLst>
          </p:cNvPr>
          <p:cNvSpPr txBox="1"/>
          <p:nvPr/>
        </p:nvSpPr>
        <p:spPr>
          <a:xfrm>
            <a:off x="3299304" y="4331141"/>
            <a:ext cx="2124845" cy="523220"/>
          </a:xfrm>
          <a:prstGeom prst="rect">
            <a:avLst/>
          </a:prstGeom>
          <a:solidFill>
            <a:schemeClr val="accent6">
              <a:lumMod val="20000"/>
              <a:lumOff val="80000"/>
            </a:schemeClr>
          </a:solidFill>
        </p:spPr>
        <p:txBody>
          <a:bodyPr wrap="square" rtlCol="0">
            <a:spAutoFit/>
          </a:bodyPr>
          <a:lstStyle/>
          <a:p>
            <a:r>
              <a:rPr kumimoji="1" lang="en-US" altLang="ja-JP" sz="1400" dirty="0"/>
              <a:t>T. </a:t>
            </a:r>
            <a:r>
              <a:rPr kumimoji="1" lang="en-US" altLang="ja-JP" sz="1400" dirty="0" err="1"/>
              <a:t>Okugi</a:t>
            </a:r>
            <a:r>
              <a:rPr kumimoji="1" lang="en-US" altLang="ja-JP" sz="1400" dirty="0"/>
              <a:t>, </a:t>
            </a:r>
          </a:p>
          <a:p>
            <a:r>
              <a:rPr lang="en-US" altLang="ja-JP" sz="1400" dirty="0"/>
              <a:t>ECFA-LCW, </a:t>
            </a:r>
            <a:r>
              <a:rPr kumimoji="1" lang="en-US" altLang="ja-JP" sz="1400" dirty="0"/>
              <a:t>June, 2016</a:t>
            </a:r>
            <a:endParaRPr kumimoji="1" lang="ja-JP" altLang="en-US" sz="1400" dirty="0"/>
          </a:p>
        </p:txBody>
      </p:sp>
      <p:sp>
        <p:nvSpPr>
          <p:cNvPr id="14" name="円/楕円 6">
            <a:extLst>
              <a:ext uri="{FF2B5EF4-FFF2-40B4-BE49-F238E27FC236}">
                <a16:creationId xmlns:a16="http://schemas.microsoft.com/office/drawing/2014/main" id="{DE196D67-7C11-6A71-3720-FB4AB6BC404E}"/>
              </a:ext>
            </a:extLst>
          </p:cNvPr>
          <p:cNvSpPr/>
          <p:nvPr/>
        </p:nvSpPr>
        <p:spPr>
          <a:xfrm>
            <a:off x="7445275" y="5804815"/>
            <a:ext cx="97353" cy="122716"/>
          </a:xfrm>
          <a:prstGeom prst="ellipse">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solidFill>
                <a:srgbClr val="FF0000"/>
              </a:solidFill>
            </a:endParaRPr>
          </a:p>
        </p:txBody>
      </p:sp>
      <p:sp>
        <p:nvSpPr>
          <p:cNvPr id="16" name="円/楕円 16">
            <a:extLst>
              <a:ext uri="{FF2B5EF4-FFF2-40B4-BE49-F238E27FC236}">
                <a16:creationId xmlns:a16="http://schemas.microsoft.com/office/drawing/2014/main" id="{5F0F5848-1874-ED2E-E2A2-C2914FC5A917}"/>
              </a:ext>
            </a:extLst>
          </p:cNvPr>
          <p:cNvSpPr/>
          <p:nvPr/>
        </p:nvSpPr>
        <p:spPr>
          <a:xfrm>
            <a:off x="4721464" y="5866173"/>
            <a:ext cx="1225316" cy="751317"/>
          </a:xfrm>
          <a:prstGeom prst="ellipse">
            <a:avLst/>
          </a:prstGeom>
          <a:noFill/>
          <a:ln w="19050" cmpd="sng">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ja-JP" altLang="en-US"/>
          </a:p>
        </p:txBody>
      </p:sp>
      <p:sp>
        <p:nvSpPr>
          <p:cNvPr id="17" name="テキスト ボックス 16">
            <a:extLst>
              <a:ext uri="{FF2B5EF4-FFF2-40B4-BE49-F238E27FC236}">
                <a16:creationId xmlns:a16="http://schemas.microsoft.com/office/drawing/2014/main" id="{20102BC9-5D11-940B-3293-B915D5EA7C99}"/>
              </a:ext>
            </a:extLst>
          </p:cNvPr>
          <p:cNvSpPr txBox="1"/>
          <p:nvPr/>
        </p:nvSpPr>
        <p:spPr>
          <a:xfrm>
            <a:off x="11068389" y="177268"/>
            <a:ext cx="899255" cy="369332"/>
          </a:xfrm>
          <a:prstGeom prst="rect">
            <a:avLst/>
          </a:prstGeom>
          <a:solidFill>
            <a:schemeClr val="accent6">
              <a:lumMod val="20000"/>
              <a:lumOff val="80000"/>
            </a:schemeClr>
          </a:solidFill>
        </p:spPr>
        <p:txBody>
          <a:bodyPr wrap="none" rtlCol="0">
            <a:spAutoFit/>
          </a:bodyPr>
          <a:lstStyle/>
          <a:p>
            <a:r>
              <a:rPr kumimoji="1" lang="en-US" altLang="ja-JP" dirty="0"/>
              <a:t>K. Kubo</a:t>
            </a:r>
            <a:endParaRPr kumimoji="1" lang="ja-JP" altLang="en-US" dirty="0"/>
          </a:p>
        </p:txBody>
      </p:sp>
      <p:cxnSp>
        <p:nvCxnSpPr>
          <p:cNvPr id="18" name="直線矢印コネクタ 17">
            <a:extLst>
              <a:ext uri="{FF2B5EF4-FFF2-40B4-BE49-F238E27FC236}">
                <a16:creationId xmlns:a16="http://schemas.microsoft.com/office/drawing/2014/main" id="{CFF5794F-BF3B-6214-7C8F-75E3F482EABB}"/>
              </a:ext>
            </a:extLst>
          </p:cNvPr>
          <p:cNvCxnSpPr/>
          <p:nvPr/>
        </p:nvCxnSpPr>
        <p:spPr>
          <a:xfrm flipV="1">
            <a:off x="5951403" y="5866173"/>
            <a:ext cx="2938597" cy="37565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9" name="テキスト ボックス 18">
            <a:extLst>
              <a:ext uri="{FF2B5EF4-FFF2-40B4-BE49-F238E27FC236}">
                <a16:creationId xmlns:a16="http://schemas.microsoft.com/office/drawing/2014/main" id="{67FB2AAF-9ED8-53C9-9F50-AF2AE5A127E3}"/>
              </a:ext>
            </a:extLst>
          </p:cNvPr>
          <p:cNvSpPr txBox="1"/>
          <p:nvPr/>
        </p:nvSpPr>
        <p:spPr>
          <a:xfrm>
            <a:off x="9340725" y="3999571"/>
            <a:ext cx="1788118" cy="307777"/>
          </a:xfrm>
          <a:prstGeom prst="rect">
            <a:avLst/>
          </a:prstGeom>
          <a:noFill/>
        </p:spPr>
        <p:txBody>
          <a:bodyPr wrap="none" rtlCol="0">
            <a:spAutoFit/>
          </a:bodyPr>
          <a:lstStyle/>
          <a:p>
            <a:r>
              <a:rPr kumimoji="1" lang="en-US" altLang="ja-JP" sz="1400" dirty="0"/>
              <a:t>Stability on final focus</a:t>
            </a:r>
            <a:endParaRPr kumimoji="1" lang="ja-JP" altLang="en-US" sz="1400" dirty="0"/>
          </a:p>
        </p:txBody>
      </p:sp>
      <p:sp>
        <p:nvSpPr>
          <p:cNvPr id="20" name="テキスト ボックス 19">
            <a:extLst>
              <a:ext uri="{FF2B5EF4-FFF2-40B4-BE49-F238E27FC236}">
                <a16:creationId xmlns:a16="http://schemas.microsoft.com/office/drawing/2014/main" id="{5E7ABF63-B6C8-3C79-6A84-C082270D7C3B}"/>
              </a:ext>
            </a:extLst>
          </p:cNvPr>
          <p:cNvSpPr txBox="1"/>
          <p:nvPr/>
        </p:nvSpPr>
        <p:spPr>
          <a:xfrm>
            <a:off x="10332633" y="5184787"/>
            <a:ext cx="712054" cy="369332"/>
          </a:xfrm>
          <a:prstGeom prst="rect">
            <a:avLst/>
          </a:prstGeom>
          <a:noFill/>
        </p:spPr>
        <p:txBody>
          <a:bodyPr wrap="none" rtlCol="0">
            <a:spAutoFit/>
          </a:bodyPr>
          <a:lstStyle/>
          <a:p>
            <a:r>
              <a:rPr kumimoji="1" lang="en-US" altLang="ja-JP" dirty="0"/>
              <a:t>FB on</a:t>
            </a:r>
            <a:endParaRPr kumimoji="1" lang="ja-JP" altLang="en-US" dirty="0"/>
          </a:p>
        </p:txBody>
      </p:sp>
      <p:sp>
        <p:nvSpPr>
          <p:cNvPr id="23" name="テキスト ボックス 22">
            <a:extLst>
              <a:ext uri="{FF2B5EF4-FFF2-40B4-BE49-F238E27FC236}">
                <a16:creationId xmlns:a16="http://schemas.microsoft.com/office/drawing/2014/main" id="{4B2915CD-4A4F-1472-7769-BE081E7A6E26}"/>
              </a:ext>
            </a:extLst>
          </p:cNvPr>
          <p:cNvSpPr txBox="1"/>
          <p:nvPr/>
        </p:nvSpPr>
        <p:spPr>
          <a:xfrm>
            <a:off x="1673464" y="6670544"/>
            <a:ext cx="6096000" cy="215444"/>
          </a:xfrm>
          <a:prstGeom prst="rect">
            <a:avLst/>
          </a:prstGeom>
          <a:noFill/>
        </p:spPr>
        <p:txBody>
          <a:bodyPr wrap="square">
            <a:spAutoFit/>
          </a:bodyPr>
          <a:lstStyle/>
          <a:p>
            <a:r>
              <a:rPr lang="en-US" altLang="ja-JP" sz="800" dirty="0"/>
              <a:t>https://agenda.linearcollider.org/event/7371/contributions/38027/attachments/30831/46133/LCWS_FONT_presentation.pdf</a:t>
            </a:r>
            <a:endParaRPr lang="ja-JP" altLang="en-US" sz="800" dirty="0"/>
          </a:p>
        </p:txBody>
      </p:sp>
      <p:sp>
        <p:nvSpPr>
          <p:cNvPr id="24" name="テキスト ボックス 23">
            <a:extLst>
              <a:ext uri="{FF2B5EF4-FFF2-40B4-BE49-F238E27FC236}">
                <a16:creationId xmlns:a16="http://schemas.microsoft.com/office/drawing/2014/main" id="{DB72E0A6-3918-E517-F86A-939FCC4CACE9}"/>
              </a:ext>
            </a:extLst>
          </p:cNvPr>
          <p:cNvSpPr txBox="1"/>
          <p:nvPr/>
        </p:nvSpPr>
        <p:spPr>
          <a:xfrm>
            <a:off x="6224777" y="4981437"/>
            <a:ext cx="2179385" cy="738664"/>
          </a:xfrm>
          <a:prstGeom prst="rect">
            <a:avLst/>
          </a:prstGeom>
          <a:solidFill>
            <a:schemeClr val="bg1"/>
          </a:solidFill>
        </p:spPr>
        <p:txBody>
          <a:bodyPr wrap="square" rtlCol="0">
            <a:spAutoFit/>
          </a:bodyPr>
          <a:lstStyle/>
          <a:p>
            <a:r>
              <a:rPr kumimoji="1" lang="en-US" altLang="ja-JP" sz="1400" dirty="0">
                <a:latin typeface="メイリオ" panose="020B0604030504040204" pitchFamily="50" charset="-128"/>
                <a:ea typeface="メイリオ" panose="020B0604030504040204" pitchFamily="50" charset="-128"/>
              </a:rPr>
              <a:t>From 2017 (intensity dependence) like wake field effect and so on</a:t>
            </a:r>
            <a:endParaRPr kumimoji="1" lang="ja-JP" altLang="en-US" sz="1400" dirty="0">
              <a:latin typeface="メイリオ" panose="020B0604030504040204" pitchFamily="50" charset="-128"/>
              <a:ea typeface="メイリオ" panose="020B0604030504040204" pitchFamily="50" charset="-128"/>
            </a:endParaRPr>
          </a:p>
        </p:txBody>
      </p:sp>
      <p:pic>
        <p:nvPicPr>
          <p:cNvPr id="8" name="図 7">
            <a:extLst>
              <a:ext uri="{FF2B5EF4-FFF2-40B4-BE49-F238E27FC236}">
                <a16:creationId xmlns:a16="http://schemas.microsoft.com/office/drawing/2014/main" id="{DAA3F76D-759B-AF49-4D23-611EDEBC96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8022" y="752903"/>
            <a:ext cx="4025245" cy="2487883"/>
          </a:xfrm>
          <a:prstGeom prst="rect">
            <a:avLst/>
          </a:prstGeom>
        </p:spPr>
      </p:pic>
      <p:sp>
        <p:nvSpPr>
          <p:cNvPr id="21" name="テキスト ボックス 20">
            <a:extLst>
              <a:ext uri="{FF2B5EF4-FFF2-40B4-BE49-F238E27FC236}">
                <a16:creationId xmlns:a16="http://schemas.microsoft.com/office/drawing/2014/main" id="{7A9E213A-E7B6-5970-DB43-8B3043C2B09A}"/>
              </a:ext>
            </a:extLst>
          </p:cNvPr>
          <p:cNvSpPr txBox="1"/>
          <p:nvPr/>
        </p:nvSpPr>
        <p:spPr>
          <a:xfrm>
            <a:off x="2249728" y="2749984"/>
            <a:ext cx="2163540" cy="369332"/>
          </a:xfrm>
          <a:prstGeom prst="rect">
            <a:avLst/>
          </a:prstGeom>
          <a:noFill/>
        </p:spPr>
        <p:txBody>
          <a:bodyPr wrap="square">
            <a:spAutoFit/>
          </a:bodyPr>
          <a:lstStyle/>
          <a:p>
            <a:r>
              <a:rPr kumimoji="1" lang="en-US" altLang="ja-JP" b="1" dirty="0">
                <a:solidFill>
                  <a:srgbClr val="0000FF"/>
                </a:solidFill>
                <a:highlight>
                  <a:srgbClr val="FFFF00"/>
                </a:highlight>
                <a:latin typeface="メイリオ" panose="020B0604030504040204" pitchFamily="50" charset="-128"/>
                <a:ea typeface="メイリオ" panose="020B0604030504040204" pitchFamily="50" charset="-128"/>
              </a:rPr>
              <a:t>Damping ring</a:t>
            </a:r>
            <a:endParaRPr lang="ja-JP" altLang="en-US" dirty="0">
              <a:latin typeface="メイリオ" panose="020B0604030504040204" pitchFamily="50" charset="-128"/>
              <a:ea typeface="メイリオ" panose="020B0604030504040204" pitchFamily="50" charset="-128"/>
            </a:endParaRPr>
          </a:p>
        </p:txBody>
      </p:sp>
      <p:sp>
        <p:nvSpPr>
          <p:cNvPr id="22" name="テキスト ボックス 21">
            <a:extLst>
              <a:ext uri="{FF2B5EF4-FFF2-40B4-BE49-F238E27FC236}">
                <a16:creationId xmlns:a16="http://schemas.microsoft.com/office/drawing/2014/main" id="{37AF65C4-4240-9A52-56D8-7190C616E4D0}"/>
              </a:ext>
            </a:extLst>
          </p:cNvPr>
          <p:cNvSpPr txBox="1"/>
          <p:nvPr/>
        </p:nvSpPr>
        <p:spPr>
          <a:xfrm>
            <a:off x="1573138" y="1446812"/>
            <a:ext cx="748668" cy="369332"/>
          </a:xfrm>
          <a:prstGeom prst="rect">
            <a:avLst/>
          </a:prstGeom>
          <a:noFill/>
        </p:spPr>
        <p:txBody>
          <a:bodyPr wrap="square">
            <a:spAutoFit/>
          </a:bodyPr>
          <a:lstStyle/>
          <a:p>
            <a:r>
              <a:rPr kumimoji="1" lang="en-US" altLang="ja-JP" b="1" dirty="0">
                <a:solidFill>
                  <a:srgbClr val="0000FF"/>
                </a:solidFill>
                <a:highlight>
                  <a:srgbClr val="FFFF00"/>
                </a:highlight>
                <a:latin typeface="メイリオ" panose="020B0604030504040204" pitchFamily="50" charset="-128"/>
                <a:ea typeface="メイリオ" panose="020B0604030504040204" pitchFamily="50" charset="-128"/>
              </a:rPr>
              <a:t>FFS</a:t>
            </a:r>
            <a:endParaRPr lang="ja-JP" altLang="en-US" dirty="0">
              <a:latin typeface="メイリオ" panose="020B0604030504040204" pitchFamily="50" charset="-128"/>
              <a:ea typeface="メイリオ" panose="020B0604030504040204" pitchFamily="50" charset="-128"/>
            </a:endParaRPr>
          </a:p>
        </p:txBody>
      </p:sp>
      <p:sp>
        <p:nvSpPr>
          <p:cNvPr id="5" name="テキスト ボックス 4">
            <a:extLst>
              <a:ext uri="{FF2B5EF4-FFF2-40B4-BE49-F238E27FC236}">
                <a16:creationId xmlns:a16="http://schemas.microsoft.com/office/drawing/2014/main" id="{66A60F70-281C-4D1F-7F15-36B21978C7DD}"/>
              </a:ext>
            </a:extLst>
          </p:cNvPr>
          <p:cNvSpPr txBox="1"/>
          <p:nvPr/>
        </p:nvSpPr>
        <p:spPr>
          <a:xfrm>
            <a:off x="5520700" y="4311948"/>
            <a:ext cx="3257558" cy="584775"/>
          </a:xfrm>
          <a:prstGeom prst="rect">
            <a:avLst/>
          </a:prstGeom>
          <a:noFill/>
        </p:spPr>
        <p:txBody>
          <a:bodyPr wrap="none" rtlCol="0">
            <a:spAutoFit/>
          </a:bodyPr>
          <a:lstStyle/>
          <a:p>
            <a:r>
              <a:rPr kumimoji="1" lang="en-US" altLang="ja-JP" sz="1600" i="1" dirty="0">
                <a:latin typeface="Calibri" panose="020F0502020204030204" pitchFamily="34" charset="0"/>
              </a:rPr>
              <a:t> presented by Y. Kano and T. Okugi</a:t>
            </a:r>
          </a:p>
          <a:p>
            <a:r>
              <a:rPr kumimoji="1" lang="en-US" altLang="ja-JP" sz="1600" i="1" dirty="0">
                <a:latin typeface="Calibri" panose="020F0502020204030204" pitchFamily="34" charset="0"/>
              </a:rPr>
              <a:t>                  at ECFA LC workshop 2016.</a:t>
            </a:r>
            <a:endParaRPr kumimoji="1" lang="ja-JP" altLang="en-US" sz="1600" i="1" dirty="0">
              <a:latin typeface="Calibri" panose="020F0502020204030204" pitchFamily="34" charset="0"/>
            </a:endParaRPr>
          </a:p>
        </p:txBody>
      </p:sp>
      <p:cxnSp>
        <p:nvCxnSpPr>
          <p:cNvPr id="7" name="直線矢印コネクタ 6">
            <a:extLst>
              <a:ext uri="{FF2B5EF4-FFF2-40B4-BE49-F238E27FC236}">
                <a16:creationId xmlns:a16="http://schemas.microsoft.com/office/drawing/2014/main" id="{974FE58C-7D29-8E66-6FFF-2BFA05213454}"/>
              </a:ext>
            </a:extLst>
          </p:cNvPr>
          <p:cNvCxnSpPr>
            <a:cxnSpLocks/>
          </p:cNvCxnSpPr>
          <p:nvPr/>
        </p:nvCxnSpPr>
        <p:spPr>
          <a:xfrm flipH="1" flipV="1">
            <a:off x="3702987" y="2851860"/>
            <a:ext cx="937671" cy="581631"/>
          </a:xfrm>
          <a:prstGeom prst="straightConnector1">
            <a:avLst/>
          </a:prstGeom>
          <a:ln>
            <a:headEnd type="triangle"/>
            <a:tailEnd type="triangle"/>
          </a:ln>
        </p:spPr>
        <p:style>
          <a:lnRef idx="3">
            <a:schemeClr val="accent2"/>
          </a:lnRef>
          <a:fillRef idx="0">
            <a:schemeClr val="accent2"/>
          </a:fillRef>
          <a:effectRef idx="2">
            <a:schemeClr val="accent2"/>
          </a:effectRef>
          <a:fontRef idx="minor">
            <a:schemeClr val="tx1"/>
          </a:fontRef>
        </p:style>
      </p:cxnSp>
      <p:sp>
        <p:nvSpPr>
          <p:cNvPr id="11" name="テキスト ボックス 10">
            <a:extLst>
              <a:ext uri="{FF2B5EF4-FFF2-40B4-BE49-F238E27FC236}">
                <a16:creationId xmlns:a16="http://schemas.microsoft.com/office/drawing/2014/main" id="{B37EEE0C-D711-C3AD-B887-0B29C81071D5}"/>
              </a:ext>
            </a:extLst>
          </p:cNvPr>
          <p:cNvSpPr txBox="1"/>
          <p:nvPr/>
        </p:nvSpPr>
        <p:spPr>
          <a:xfrm>
            <a:off x="150723" y="3218264"/>
            <a:ext cx="4268123" cy="830997"/>
          </a:xfrm>
          <a:prstGeom prst="rect">
            <a:avLst/>
          </a:prstGeom>
          <a:noFill/>
        </p:spPr>
        <p:txBody>
          <a:bodyPr wrap="square">
            <a:spAutoFit/>
          </a:bodyPr>
          <a:lstStyle/>
          <a:p>
            <a:r>
              <a:rPr lang="en-US" altLang="ja-JP" sz="1600" b="1" u="sng" dirty="0"/>
              <a:t>Learn from SLC</a:t>
            </a:r>
            <a:r>
              <a:rPr lang="ja-JP" altLang="en-US" sz="1600" b="1" u="sng" dirty="0"/>
              <a:t> </a:t>
            </a:r>
            <a:r>
              <a:rPr lang="en-US" altLang="ja-JP" sz="1600" b="1" u="sng" dirty="0"/>
              <a:t>experience</a:t>
            </a:r>
            <a:r>
              <a:rPr lang="ja-JP" altLang="en-US" sz="1600" b="1" u="sng" dirty="0"/>
              <a:t> </a:t>
            </a:r>
            <a:r>
              <a:rPr lang="en-US" altLang="ja-JP" sz="1600" b="1" u="sng" dirty="0"/>
              <a:t>for</a:t>
            </a:r>
            <a:r>
              <a:rPr lang="ja-JP" altLang="en-US" sz="1600" b="1" u="sng" dirty="0"/>
              <a:t> </a:t>
            </a:r>
            <a:r>
              <a:rPr lang="en-US" altLang="ja-JP" sz="1600" b="1" u="sng" dirty="0"/>
              <a:t>feedback system.</a:t>
            </a:r>
            <a:r>
              <a:rPr kumimoji="1" lang="en-US" altLang="ja-JP" sz="1600" dirty="0"/>
              <a:t> </a:t>
            </a:r>
            <a:r>
              <a:rPr kumimoji="1" lang="en-US" altLang="ja-JP" sz="1600" b="1" u="sng" dirty="0">
                <a:solidFill>
                  <a:srgbClr val="FF0000"/>
                </a:solidFill>
              </a:rPr>
              <a:t>Stability drastically improved in IP then previous SLC and could collide </a:t>
            </a:r>
            <a:r>
              <a:rPr kumimoji="1" lang="en-US" altLang="ja-JP" sz="1600" b="1" u="sng" dirty="0" err="1">
                <a:solidFill>
                  <a:srgbClr val="FF0000"/>
                </a:solidFill>
              </a:rPr>
              <a:t>e+e</a:t>
            </a:r>
            <a:r>
              <a:rPr kumimoji="1" lang="en-US" altLang="ja-JP" sz="1600" b="1" u="sng" dirty="0">
                <a:solidFill>
                  <a:srgbClr val="FF0000"/>
                </a:solidFill>
              </a:rPr>
              <a:t>- beam in IP on ILC. </a:t>
            </a:r>
            <a:endParaRPr lang="ja-JP" altLang="en-US" sz="1600" b="1" u="sng" dirty="0">
              <a:solidFill>
                <a:srgbClr val="FF0000"/>
              </a:solidFill>
            </a:endParaRPr>
          </a:p>
        </p:txBody>
      </p:sp>
      <p:sp>
        <p:nvSpPr>
          <p:cNvPr id="25" name="矢印: 右 24">
            <a:extLst>
              <a:ext uri="{FF2B5EF4-FFF2-40B4-BE49-F238E27FC236}">
                <a16:creationId xmlns:a16="http://schemas.microsoft.com/office/drawing/2014/main" id="{F732EC00-B21E-7CAD-028A-2E7E9CB48EE1}"/>
              </a:ext>
            </a:extLst>
          </p:cNvPr>
          <p:cNvSpPr/>
          <p:nvPr/>
        </p:nvSpPr>
        <p:spPr>
          <a:xfrm>
            <a:off x="4413267" y="3566022"/>
            <a:ext cx="227391" cy="21429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テキスト ボックス 1">
            <a:extLst>
              <a:ext uri="{FF2B5EF4-FFF2-40B4-BE49-F238E27FC236}">
                <a16:creationId xmlns:a16="http://schemas.microsoft.com/office/drawing/2014/main" id="{F7B4947F-FDDD-AB9E-6A3F-C7E683D3ADC9}"/>
              </a:ext>
            </a:extLst>
          </p:cNvPr>
          <p:cNvSpPr txBox="1"/>
          <p:nvPr/>
        </p:nvSpPr>
        <p:spPr>
          <a:xfrm>
            <a:off x="82378" y="109827"/>
            <a:ext cx="943656" cy="461665"/>
          </a:xfrm>
          <a:prstGeom prst="rect">
            <a:avLst/>
          </a:prstGeom>
          <a:noFill/>
        </p:spPr>
        <p:txBody>
          <a:bodyPr wrap="none" rtlCol="0">
            <a:spAutoFit/>
          </a:bodyPr>
          <a:lstStyle/>
          <a:p>
            <a:r>
              <a:rPr kumimoji="1" lang="en-US" altLang="ja-JP" sz="1200" dirty="0" err="1"/>
              <a:t>H.Sakai</a:t>
            </a:r>
            <a:r>
              <a:rPr kumimoji="1" lang="en-US" altLang="ja-JP" sz="1200" dirty="0"/>
              <a:t> at al</a:t>
            </a:r>
          </a:p>
          <a:p>
            <a:r>
              <a:rPr kumimoji="1" lang="en-US" altLang="ja-JP" sz="1200" dirty="0"/>
              <a:t>IPAC25</a:t>
            </a:r>
            <a:endParaRPr kumimoji="1" lang="ja-JP" altLang="en-US" sz="1200" dirty="0"/>
          </a:p>
        </p:txBody>
      </p:sp>
    </p:spTree>
    <p:extLst>
      <p:ext uri="{BB962C8B-B14F-4D97-AF65-F5344CB8AC3E}">
        <p14:creationId xmlns:p14="http://schemas.microsoft.com/office/powerpoint/2010/main" val="16440940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タイトル 1">
            <a:extLst>
              <a:ext uri="{FF2B5EF4-FFF2-40B4-BE49-F238E27FC236}">
                <a16:creationId xmlns:a16="http://schemas.microsoft.com/office/drawing/2014/main" id="{3031170B-D969-44EC-6D5F-9953B98AEE64}"/>
              </a:ext>
            </a:extLst>
          </p:cNvPr>
          <p:cNvSpPr txBox="1">
            <a:spLocks/>
          </p:cNvSpPr>
          <p:nvPr/>
        </p:nvSpPr>
        <p:spPr>
          <a:xfrm>
            <a:off x="2573146" y="20317"/>
            <a:ext cx="7045708" cy="621891"/>
          </a:xfrm>
          <a:prstGeom prst="rect">
            <a:avLst/>
          </a:prstGeom>
          <a:noFill/>
        </p:spPr>
        <p:txBody>
          <a:bodyPr vert="horz" lIns="91440" tIns="45720" rIns="91440" bIns="45720" rtlCol="0" anchor="ctr">
            <a:normAutofit fontScale="85000" lnSpcReduction="10000"/>
          </a:bodyPr>
          <a:lstStyle>
            <a:lvl1pPr algn="ctr" defTabSz="914377" rtl="0" eaLnBrk="1" latinLnBrk="0" hangingPunct="1">
              <a:spcBef>
                <a:spcPct val="0"/>
              </a:spcBef>
              <a:buNone/>
              <a:defRPr kumimoji="1" sz="4400" kern="1200">
                <a:solidFill>
                  <a:schemeClr val="tx1"/>
                </a:solidFill>
                <a:latin typeface="ＭＳ Ｐゴシック" panose="020B0600070205080204" pitchFamily="50" charset="-128"/>
                <a:ea typeface="+mj-ea"/>
                <a:cs typeface="+mj-cs"/>
              </a:defRPr>
            </a:lvl1pPr>
          </a:lstStyle>
          <a:p>
            <a:pPr algn="just">
              <a:lnSpc>
                <a:spcPts val="2000"/>
              </a:lnSpc>
            </a:pPr>
            <a:r>
              <a:rPr lang="en-US" altLang="ja-JP" sz="3200" b="1" kern="100" dirty="0">
                <a:latin typeface="Arial" panose="020B0604020202020204" pitchFamily="34" charset="0"/>
                <a:ea typeface="游明朝" panose="02020400000000000000" pitchFamily="18" charset="-128"/>
                <a:cs typeface="Arial" panose="020B0604020202020204" pitchFamily="34" charset="0"/>
              </a:rPr>
              <a:t>The latest activities for Nanobeams (ATF)</a:t>
            </a:r>
          </a:p>
        </p:txBody>
      </p:sp>
      <p:pic>
        <p:nvPicPr>
          <p:cNvPr id="11" name="図 10" descr="ATF03.jpg">
            <a:extLst>
              <a:ext uri="{FF2B5EF4-FFF2-40B4-BE49-F238E27FC236}">
                <a16:creationId xmlns:a16="http://schemas.microsoft.com/office/drawing/2014/main" id="{C92D4117-0EDB-30B5-BAE1-1776715B3EDF}"/>
              </a:ext>
            </a:extLst>
          </p:cNvPr>
          <p:cNvPicPr>
            <a:picLocks noChangeAspect="1"/>
          </p:cNvPicPr>
          <p:nvPr/>
        </p:nvPicPr>
        <p:blipFill>
          <a:blip r:embed="rId3" cstate="print"/>
          <a:stretch>
            <a:fillRect/>
          </a:stretch>
        </p:blipFill>
        <p:spPr>
          <a:xfrm>
            <a:off x="4951419" y="1112554"/>
            <a:ext cx="2684503" cy="1275139"/>
          </a:xfrm>
          <a:prstGeom prst="rect">
            <a:avLst/>
          </a:prstGeom>
        </p:spPr>
      </p:pic>
      <p:pic>
        <p:nvPicPr>
          <p:cNvPr id="13" name="図 12">
            <a:extLst>
              <a:ext uri="{FF2B5EF4-FFF2-40B4-BE49-F238E27FC236}">
                <a16:creationId xmlns:a16="http://schemas.microsoft.com/office/drawing/2014/main" id="{1358EE0C-E33E-92D7-554C-34689C6497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2545" y="1195147"/>
            <a:ext cx="3584832" cy="2215677"/>
          </a:xfrm>
          <a:prstGeom prst="rect">
            <a:avLst/>
          </a:prstGeom>
        </p:spPr>
      </p:pic>
      <p:sp>
        <p:nvSpPr>
          <p:cNvPr id="16" name="テキスト ボックス 15">
            <a:extLst>
              <a:ext uri="{FF2B5EF4-FFF2-40B4-BE49-F238E27FC236}">
                <a16:creationId xmlns:a16="http://schemas.microsoft.com/office/drawing/2014/main" id="{34681679-F209-962C-8F32-66CB4F7317C3}"/>
              </a:ext>
            </a:extLst>
          </p:cNvPr>
          <p:cNvSpPr txBox="1"/>
          <p:nvPr/>
        </p:nvSpPr>
        <p:spPr>
          <a:xfrm>
            <a:off x="1641661" y="1589481"/>
            <a:ext cx="748668" cy="369332"/>
          </a:xfrm>
          <a:prstGeom prst="rect">
            <a:avLst/>
          </a:prstGeom>
          <a:noFill/>
        </p:spPr>
        <p:txBody>
          <a:bodyPr wrap="square">
            <a:spAutoFit/>
          </a:bodyPr>
          <a:lstStyle/>
          <a:p>
            <a:r>
              <a:rPr kumimoji="1" lang="en-US" altLang="ja-JP" b="1" dirty="0">
                <a:solidFill>
                  <a:srgbClr val="0000FF"/>
                </a:solidFill>
                <a:highlight>
                  <a:srgbClr val="FFFF00"/>
                </a:highlight>
                <a:latin typeface="メイリオ" panose="020B0604030504040204" pitchFamily="50" charset="-128"/>
                <a:ea typeface="メイリオ" panose="020B0604030504040204" pitchFamily="50" charset="-128"/>
              </a:rPr>
              <a:t>FFS</a:t>
            </a:r>
            <a:endParaRPr lang="ja-JP" altLang="en-US" dirty="0">
              <a:latin typeface="メイリオ" panose="020B0604030504040204" pitchFamily="50" charset="-128"/>
              <a:ea typeface="メイリオ" panose="020B0604030504040204" pitchFamily="50" charset="-128"/>
            </a:endParaRPr>
          </a:p>
        </p:txBody>
      </p:sp>
      <p:cxnSp>
        <p:nvCxnSpPr>
          <p:cNvPr id="23" name="直線矢印コネクタ 22">
            <a:extLst>
              <a:ext uri="{FF2B5EF4-FFF2-40B4-BE49-F238E27FC236}">
                <a16:creationId xmlns:a16="http://schemas.microsoft.com/office/drawing/2014/main" id="{6ED8EAE9-2218-C80C-CB4C-D7AFE1C86DC9}"/>
              </a:ext>
            </a:extLst>
          </p:cNvPr>
          <p:cNvCxnSpPr>
            <a:stCxn id="16" idx="3"/>
          </p:cNvCxnSpPr>
          <p:nvPr/>
        </p:nvCxnSpPr>
        <p:spPr>
          <a:xfrm flipV="1">
            <a:off x="2390329" y="1550819"/>
            <a:ext cx="2667283" cy="223328"/>
          </a:xfrm>
          <a:prstGeom prst="straightConnector1">
            <a:avLst/>
          </a:prstGeom>
          <a:ln>
            <a:solidFill>
              <a:srgbClr val="FF0000"/>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25" name="テキスト ボックス 24">
            <a:extLst>
              <a:ext uri="{FF2B5EF4-FFF2-40B4-BE49-F238E27FC236}">
                <a16:creationId xmlns:a16="http://schemas.microsoft.com/office/drawing/2014/main" id="{BB62D3EB-0028-1683-2DA9-7E16EE1AD5CF}"/>
              </a:ext>
            </a:extLst>
          </p:cNvPr>
          <p:cNvSpPr txBox="1"/>
          <p:nvPr/>
        </p:nvSpPr>
        <p:spPr>
          <a:xfrm>
            <a:off x="230270" y="1958813"/>
            <a:ext cx="744222" cy="646331"/>
          </a:xfrm>
          <a:prstGeom prst="rect">
            <a:avLst/>
          </a:prstGeom>
          <a:noFill/>
        </p:spPr>
        <p:txBody>
          <a:bodyPr wrap="square" rtlCol="0">
            <a:spAutoFit/>
          </a:bodyPr>
          <a:lstStyle/>
          <a:p>
            <a:r>
              <a:rPr kumimoji="1" lang="en-US" altLang="ja-JP" dirty="0"/>
              <a:t>1.28 GeV</a:t>
            </a:r>
            <a:endParaRPr kumimoji="1" lang="ja-JP" altLang="en-US" dirty="0"/>
          </a:p>
        </p:txBody>
      </p:sp>
      <p:sp>
        <p:nvSpPr>
          <p:cNvPr id="27" name="テキスト ボックス 26">
            <a:extLst>
              <a:ext uri="{FF2B5EF4-FFF2-40B4-BE49-F238E27FC236}">
                <a16:creationId xmlns:a16="http://schemas.microsoft.com/office/drawing/2014/main" id="{FD3EEC50-E358-12CF-F90C-B96EC5DA2135}"/>
              </a:ext>
            </a:extLst>
          </p:cNvPr>
          <p:cNvSpPr txBox="1"/>
          <p:nvPr/>
        </p:nvSpPr>
        <p:spPr>
          <a:xfrm>
            <a:off x="1518406" y="6506975"/>
            <a:ext cx="8284512" cy="369332"/>
          </a:xfrm>
          <a:prstGeom prst="rect">
            <a:avLst/>
          </a:prstGeom>
          <a:noFill/>
        </p:spPr>
        <p:txBody>
          <a:bodyPr wrap="none" rtlCol="0">
            <a:spAutoFit/>
          </a:bodyPr>
          <a:lstStyle/>
          <a:p>
            <a:r>
              <a:rPr kumimoji="1" lang="en-US" altLang="ja-JP" b="1" u="sng" dirty="0"/>
              <a:t>We have two doctoral thesis in ATF ( Y. Abe (2024) and K. Popov (2023) at SOKENDAI).</a:t>
            </a:r>
            <a:endParaRPr kumimoji="1" lang="ja-JP" altLang="en-US" b="1" u="sng" dirty="0"/>
          </a:p>
        </p:txBody>
      </p:sp>
      <p:sp>
        <p:nvSpPr>
          <p:cNvPr id="9" name="テキスト ボックス 8">
            <a:extLst>
              <a:ext uri="{FF2B5EF4-FFF2-40B4-BE49-F238E27FC236}">
                <a16:creationId xmlns:a16="http://schemas.microsoft.com/office/drawing/2014/main" id="{448A189C-C2F6-7440-1D64-4754CC94CCDE}"/>
              </a:ext>
            </a:extLst>
          </p:cNvPr>
          <p:cNvSpPr txBox="1"/>
          <p:nvPr/>
        </p:nvSpPr>
        <p:spPr>
          <a:xfrm>
            <a:off x="1155274" y="475622"/>
            <a:ext cx="9205686" cy="605294"/>
          </a:xfrm>
          <a:prstGeom prst="rect">
            <a:avLst/>
          </a:prstGeom>
          <a:noFill/>
        </p:spPr>
        <p:txBody>
          <a:bodyPr wrap="square">
            <a:spAutoFit/>
          </a:bodyPr>
          <a:lstStyle/>
          <a:p>
            <a:pPr marL="800100" lvl="1" indent="-342900" algn="just">
              <a:lnSpc>
                <a:spcPts val="2000"/>
              </a:lnSpc>
              <a:buFont typeface="+mj-lt"/>
              <a:buAutoNum type="alphaLcPeriod"/>
            </a:pPr>
            <a:r>
              <a:rPr lang="en-US" altLang="ja-JP" sz="1800" b="1" kern="100" dirty="0">
                <a:latin typeface="Arial" panose="020B0604020202020204" pitchFamily="34" charset="0"/>
                <a:ea typeface="ＭＳ 明朝" panose="02020609040205080304" pitchFamily="17" charset="-128"/>
                <a:cs typeface="Arial" panose="020B0604020202020204" pitchFamily="34" charset="0"/>
              </a:rPr>
              <a:t>Beam instrumentation for extremely small vertical emittance beams</a:t>
            </a:r>
            <a:endParaRPr lang="ja-JP" altLang="ja-JP" sz="1800" b="1" kern="100" dirty="0">
              <a:latin typeface="Arial" panose="020B0604020202020204" pitchFamily="34" charset="0"/>
              <a:ea typeface="ＭＳ 明朝" panose="02020609040205080304" pitchFamily="17" charset="-128"/>
              <a:cs typeface="Arial" panose="020B0604020202020204" pitchFamily="34" charset="0"/>
            </a:endParaRPr>
          </a:p>
          <a:p>
            <a:pPr marL="800100" lvl="1" indent="-342900" algn="just">
              <a:lnSpc>
                <a:spcPts val="2000"/>
              </a:lnSpc>
              <a:buFont typeface="+mj-lt"/>
              <a:buAutoNum type="alphaLcPeriod"/>
            </a:pPr>
            <a:r>
              <a:rPr lang="en-US" altLang="ja-JP" sz="1800" b="1" kern="100" dirty="0">
                <a:latin typeface="Arial" panose="020B0604020202020204" pitchFamily="34" charset="0"/>
                <a:ea typeface="ＭＳ 明朝" panose="02020609040205080304" pitchFamily="17" charset="-128"/>
                <a:cs typeface="Arial" panose="020B0604020202020204" pitchFamily="34" charset="0"/>
              </a:rPr>
              <a:t>Extremely small vertical beam size realization</a:t>
            </a:r>
            <a:endParaRPr lang="ja-JP" altLang="ja-JP" sz="1800" b="1" kern="100" dirty="0">
              <a:latin typeface="Arial" panose="020B0604020202020204" pitchFamily="34" charset="0"/>
              <a:ea typeface="ＭＳ 明朝" panose="02020609040205080304" pitchFamily="17" charset="-128"/>
              <a:cs typeface="Arial" panose="020B0604020202020204" pitchFamily="34" charset="0"/>
            </a:endParaRPr>
          </a:p>
        </p:txBody>
      </p:sp>
      <p:sp>
        <p:nvSpPr>
          <p:cNvPr id="17" name="テキスト ボックス 16">
            <a:extLst>
              <a:ext uri="{FF2B5EF4-FFF2-40B4-BE49-F238E27FC236}">
                <a16:creationId xmlns:a16="http://schemas.microsoft.com/office/drawing/2014/main" id="{318B3543-7826-7785-35E5-DF8DBD830608}"/>
              </a:ext>
            </a:extLst>
          </p:cNvPr>
          <p:cNvSpPr txBox="1"/>
          <p:nvPr/>
        </p:nvSpPr>
        <p:spPr>
          <a:xfrm>
            <a:off x="4895990" y="2351328"/>
            <a:ext cx="3294437" cy="923330"/>
          </a:xfrm>
          <a:prstGeom prst="rect">
            <a:avLst/>
          </a:prstGeom>
          <a:noFill/>
        </p:spPr>
        <p:txBody>
          <a:bodyPr wrap="square" rtlCol="0">
            <a:spAutoFit/>
          </a:bodyPr>
          <a:lstStyle/>
          <a:p>
            <a:r>
              <a:rPr kumimoji="1" lang="en-US" altLang="ja-JP" dirty="0"/>
              <a:t>we carried out nanobeam generation in ATF at KEK under </a:t>
            </a:r>
            <a:r>
              <a:rPr kumimoji="1" lang="en-US" altLang="ja-JP" u="sng" dirty="0"/>
              <a:t>international collaboration.</a:t>
            </a:r>
            <a:endParaRPr kumimoji="1" lang="ja-JP" altLang="en-US" u="sng" dirty="0"/>
          </a:p>
        </p:txBody>
      </p:sp>
      <p:sp>
        <p:nvSpPr>
          <p:cNvPr id="19" name="テキスト ボックス 18">
            <a:extLst>
              <a:ext uri="{FF2B5EF4-FFF2-40B4-BE49-F238E27FC236}">
                <a16:creationId xmlns:a16="http://schemas.microsoft.com/office/drawing/2014/main" id="{23F8DDDB-F995-3A08-7A39-39D5C015ED3E}"/>
              </a:ext>
            </a:extLst>
          </p:cNvPr>
          <p:cNvSpPr txBox="1"/>
          <p:nvPr/>
        </p:nvSpPr>
        <p:spPr>
          <a:xfrm>
            <a:off x="0" y="3524942"/>
            <a:ext cx="3584831" cy="584775"/>
          </a:xfrm>
          <a:prstGeom prst="rect">
            <a:avLst/>
          </a:prstGeom>
          <a:noFill/>
        </p:spPr>
        <p:txBody>
          <a:bodyPr wrap="square" rtlCol="0">
            <a:spAutoFit/>
          </a:bodyPr>
          <a:lstStyle/>
          <a:p>
            <a:pPr marL="285750" indent="-285750">
              <a:spcAft>
                <a:spcPts val="500"/>
              </a:spcAft>
              <a:buFont typeface="Wingdings" panose="05000000000000000000" pitchFamily="2" charset="2"/>
              <a:buChar char="n"/>
            </a:pPr>
            <a:r>
              <a:rPr lang="en-US" altLang="ja-JP" sz="1600" b="1" dirty="0">
                <a:latin typeface="Arial" panose="020B0604020202020204" pitchFamily="34" charset="0"/>
                <a:cs typeface="Arial" panose="020B0604020202020204" pitchFamily="34" charset="0"/>
              </a:rPr>
              <a:t>ATF2 final focus magnet installed in beam line </a:t>
            </a:r>
          </a:p>
        </p:txBody>
      </p:sp>
      <p:pic>
        <p:nvPicPr>
          <p:cNvPr id="22" name="図 21">
            <a:extLst>
              <a:ext uri="{FF2B5EF4-FFF2-40B4-BE49-F238E27FC236}">
                <a16:creationId xmlns:a16="http://schemas.microsoft.com/office/drawing/2014/main" id="{F918A38A-AF8F-83CF-2D6A-231671F7B515}"/>
              </a:ext>
            </a:extLst>
          </p:cNvPr>
          <p:cNvPicPr>
            <a:picLocks noChangeAspect="1"/>
          </p:cNvPicPr>
          <p:nvPr/>
        </p:nvPicPr>
        <p:blipFill>
          <a:blip r:embed="rId5"/>
          <a:stretch>
            <a:fillRect/>
          </a:stretch>
        </p:blipFill>
        <p:spPr>
          <a:xfrm>
            <a:off x="3192923" y="4232416"/>
            <a:ext cx="2461546" cy="1888141"/>
          </a:xfrm>
          <a:prstGeom prst="rect">
            <a:avLst/>
          </a:prstGeom>
        </p:spPr>
      </p:pic>
      <p:sp>
        <p:nvSpPr>
          <p:cNvPr id="28" name="テキスト ボックス 27">
            <a:extLst>
              <a:ext uri="{FF2B5EF4-FFF2-40B4-BE49-F238E27FC236}">
                <a16:creationId xmlns:a16="http://schemas.microsoft.com/office/drawing/2014/main" id="{C58A4355-80E6-FC52-2103-A5D784E49894}"/>
              </a:ext>
            </a:extLst>
          </p:cNvPr>
          <p:cNvSpPr txBox="1"/>
          <p:nvPr/>
        </p:nvSpPr>
        <p:spPr>
          <a:xfrm>
            <a:off x="3213994" y="3545259"/>
            <a:ext cx="2654077" cy="584775"/>
          </a:xfrm>
          <a:prstGeom prst="rect">
            <a:avLst/>
          </a:prstGeom>
          <a:solidFill>
            <a:schemeClr val="bg1"/>
          </a:solidFill>
        </p:spPr>
        <p:txBody>
          <a:bodyPr wrap="square">
            <a:spAutoFit/>
          </a:bodyPr>
          <a:lstStyle/>
          <a:p>
            <a:pPr marL="285750" indent="-285750">
              <a:spcAft>
                <a:spcPts val="500"/>
              </a:spcAft>
              <a:buFont typeface="Wingdings" panose="05000000000000000000" pitchFamily="2" charset="2"/>
              <a:buChar char="n"/>
            </a:pPr>
            <a:r>
              <a:rPr lang="en-US" altLang="ja-JP" sz="1600" b="1" dirty="0">
                <a:latin typeface="Arial" panose="020B0604020202020204" pitchFamily="34" charset="0"/>
                <a:cs typeface="Arial" panose="020B0604020202020204" pitchFamily="34" charset="0"/>
              </a:rPr>
              <a:t>Wakefield effect for nanobeam (see next)</a:t>
            </a:r>
          </a:p>
        </p:txBody>
      </p:sp>
      <p:pic>
        <p:nvPicPr>
          <p:cNvPr id="30" name="図 29" descr="屋内, 座る, テーブル, トラック が含まれている画像&#10;&#10;自動的に生成された説明">
            <a:extLst>
              <a:ext uri="{FF2B5EF4-FFF2-40B4-BE49-F238E27FC236}">
                <a16:creationId xmlns:a16="http://schemas.microsoft.com/office/drawing/2014/main" id="{55C68CB5-C9FA-E57D-2017-7E0A8C49758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8267" y="4194976"/>
            <a:ext cx="2138274" cy="2016086"/>
          </a:xfrm>
          <a:prstGeom prst="rect">
            <a:avLst/>
          </a:prstGeom>
        </p:spPr>
      </p:pic>
      <p:sp>
        <p:nvSpPr>
          <p:cNvPr id="31" name="正方形/長方形 30">
            <a:extLst>
              <a:ext uri="{FF2B5EF4-FFF2-40B4-BE49-F238E27FC236}">
                <a16:creationId xmlns:a16="http://schemas.microsoft.com/office/drawing/2014/main" id="{CBCDB487-56B4-FE78-3E9B-816A72FA9329}"/>
              </a:ext>
            </a:extLst>
          </p:cNvPr>
          <p:cNvSpPr/>
          <p:nvPr/>
        </p:nvSpPr>
        <p:spPr>
          <a:xfrm>
            <a:off x="5725991" y="3443854"/>
            <a:ext cx="3584831" cy="830997"/>
          </a:xfrm>
          <a:prstGeom prst="rect">
            <a:avLst/>
          </a:prstGeom>
          <a:solidFill>
            <a:schemeClr val="bg1"/>
          </a:solidFill>
        </p:spPr>
        <p:txBody>
          <a:bodyPr wrap="square">
            <a:spAutoFit/>
          </a:bodyPr>
          <a:lstStyle/>
          <a:p>
            <a:pPr marL="311150" indent="-258763">
              <a:lnSpc>
                <a:spcPct val="100000"/>
              </a:lnSpc>
              <a:spcBef>
                <a:spcPts val="1200"/>
              </a:spcBef>
              <a:buFont typeface="Wingdings" pitchFamily="2" charset="2"/>
              <a:buChar char="n"/>
            </a:pPr>
            <a:r>
              <a:rPr lang="en-US" altLang="ja-JP" sz="1600" b="1" dirty="0">
                <a:latin typeface="Arial" panose="020B0604020202020204" pitchFamily="34" charset="0"/>
                <a:cs typeface="Arial" panose="020B0604020202020204" pitchFamily="34" charset="0"/>
              </a:rPr>
              <a:t>Improvement of nano Beam measurement Systems</a:t>
            </a:r>
            <a:r>
              <a:rPr lang="ja-JP" altLang="en-US" sz="1600" b="1" dirty="0">
                <a:latin typeface="Arial" panose="020B0604020202020204" pitchFamily="34" charset="0"/>
                <a:cs typeface="Arial" panose="020B0604020202020204" pitchFamily="34" charset="0"/>
              </a:rPr>
              <a:t> </a:t>
            </a:r>
            <a:r>
              <a:rPr lang="en-US" altLang="ja-JP" sz="1600" b="1" dirty="0">
                <a:latin typeface="Arial" panose="020B0604020202020204" pitchFamily="34" charset="0"/>
                <a:cs typeface="Arial" panose="020B0604020202020204" pitchFamily="34" charset="0"/>
              </a:rPr>
              <a:t>by using laser interference</a:t>
            </a:r>
          </a:p>
        </p:txBody>
      </p:sp>
      <p:pic>
        <p:nvPicPr>
          <p:cNvPr id="32" name="図 31">
            <a:extLst>
              <a:ext uri="{FF2B5EF4-FFF2-40B4-BE49-F238E27FC236}">
                <a16:creationId xmlns:a16="http://schemas.microsoft.com/office/drawing/2014/main" id="{FEE645BB-9375-AD26-001D-E9F32ED3B43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423925" y="4213733"/>
            <a:ext cx="1924179" cy="2168645"/>
          </a:xfrm>
          <a:prstGeom prst="rect">
            <a:avLst/>
          </a:prstGeom>
        </p:spPr>
      </p:pic>
      <p:sp>
        <p:nvSpPr>
          <p:cNvPr id="33" name="テキスト ボックス 32">
            <a:extLst>
              <a:ext uri="{FF2B5EF4-FFF2-40B4-BE49-F238E27FC236}">
                <a16:creationId xmlns:a16="http://schemas.microsoft.com/office/drawing/2014/main" id="{52A460B9-4814-5F8C-2A44-88F60E03BC03}"/>
              </a:ext>
            </a:extLst>
          </p:cNvPr>
          <p:cNvSpPr txBox="1"/>
          <p:nvPr/>
        </p:nvSpPr>
        <p:spPr>
          <a:xfrm>
            <a:off x="6117725" y="6115152"/>
            <a:ext cx="1981200" cy="461665"/>
          </a:xfrm>
          <a:prstGeom prst="rect">
            <a:avLst/>
          </a:prstGeom>
          <a:solidFill>
            <a:schemeClr val="bg1"/>
          </a:solidFill>
        </p:spPr>
        <p:txBody>
          <a:bodyPr wrap="square" rtlCol="0">
            <a:spAutoFit/>
          </a:bodyPr>
          <a:lstStyle/>
          <a:p>
            <a:r>
              <a:rPr lang="en-US" sz="1200" dirty="0"/>
              <a:t>Beam size measurement  by laser interference pattern</a:t>
            </a:r>
          </a:p>
        </p:txBody>
      </p:sp>
      <p:sp>
        <p:nvSpPr>
          <p:cNvPr id="34" name="テキスト ボックス 33">
            <a:extLst>
              <a:ext uri="{FF2B5EF4-FFF2-40B4-BE49-F238E27FC236}">
                <a16:creationId xmlns:a16="http://schemas.microsoft.com/office/drawing/2014/main" id="{A44F916E-A5BC-ED8C-13BB-C65EF88710E3}"/>
              </a:ext>
            </a:extLst>
          </p:cNvPr>
          <p:cNvSpPr txBox="1"/>
          <p:nvPr/>
        </p:nvSpPr>
        <p:spPr>
          <a:xfrm>
            <a:off x="3188245" y="6182617"/>
            <a:ext cx="2407775" cy="369332"/>
          </a:xfrm>
          <a:prstGeom prst="rect">
            <a:avLst/>
          </a:prstGeom>
          <a:noFill/>
        </p:spPr>
        <p:txBody>
          <a:bodyPr wrap="none" rtlCol="0">
            <a:spAutoFit/>
          </a:bodyPr>
          <a:lstStyle/>
          <a:p>
            <a:r>
              <a:rPr kumimoji="1" lang="en-US" altLang="ja-JP" dirty="0"/>
              <a:t>Test chamber prepared.</a:t>
            </a:r>
            <a:endParaRPr kumimoji="1" lang="ja-JP" altLang="en-US" dirty="0"/>
          </a:p>
        </p:txBody>
      </p:sp>
      <p:pic>
        <p:nvPicPr>
          <p:cNvPr id="35" name="図 34" descr="グラフ&#10;&#10;自動的に生成された説明">
            <a:extLst>
              <a:ext uri="{FF2B5EF4-FFF2-40B4-BE49-F238E27FC236}">
                <a16:creationId xmlns:a16="http://schemas.microsoft.com/office/drawing/2014/main" id="{2323F4B4-CA32-CCB8-0C69-6704D5D20F5F}"/>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868381" y="4263076"/>
            <a:ext cx="2895600" cy="2171700"/>
          </a:xfrm>
          <a:prstGeom prst="rect">
            <a:avLst/>
          </a:prstGeom>
        </p:spPr>
      </p:pic>
      <p:sp>
        <p:nvSpPr>
          <p:cNvPr id="36" name="正方形/長方形 35">
            <a:extLst>
              <a:ext uri="{FF2B5EF4-FFF2-40B4-BE49-F238E27FC236}">
                <a16:creationId xmlns:a16="http://schemas.microsoft.com/office/drawing/2014/main" id="{EFEBC99A-094C-B8A2-14C4-C420BF542A37}"/>
              </a:ext>
            </a:extLst>
          </p:cNvPr>
          <p:cNvSpPr/>
          <p:nvPr/>
        </p:nvSpPr>
        <p:spPr>
          <a:xfrm>
            <a:off x="8817539" y="3429868"/>
            <a:ext cx="3215585" cy="830997"/>
          </a:xfrm>
          <a:prstGeom prst="rect">
            <a:avLst/>
          </a:prstGeom>
          <a:solidFill>
            <a:schemeClr val="bg1"/>
          </a:solidFill>
        </p:spPr>
        <p:txBody>
          <a:bodyPr wrap="square">
            <a:spAutoFit/>
          </a:bodyPr>
          <a:lstStyle/>
          <a:p>
            <a:pPr marL="311150" indent="-258763">
              <a:lnSpc>
                <a:spcPct val="100000"/>
              </a:lnSpc>
              <a:spcBef>
                <a:spcPts val="1200"/>
              </a:spcBef>
              <a:buFont typeface="Wingdings" pitchFamily="2" charset="2"/>
              <a:buChar char="n"/>
            </a:pPr>
            <a:r>
              <a:rPr lang="en-US" altLang="ja-JP" sz="1600" b="1" dirty="0">
                <a:latin typeface="Arial" panose="020B0604020202020204" pitchFamily="34" charset="0"/>
                <a:cs typeface="Arial" panose="020B0604020202020204" pitchFamily="34" charset="0"/>
              </a:rPr>
              <a:t>Stabilization beam size by optics tuning and machine learning.</a:t>
            </a:r>
          </a:p>
        </p:txBody>
      </p:sp>
      <p:sp>
        <p:nvSpPr>
          <p:cNvPr id="37" name="スライド番号プレースホルダー 4">
            <a:extLst>
              <a:ext uri="{FF2B5EF4-FFF2-40B4-BE49-F238E27FC236}">
                <a16:creationId xmlns:a16="http://schemas.microsoft.com/office/drawing/2014/main" id="{0F58D84A-9A66-E66C-E031-38BF98566067}"/>
              </a:ext>
            </a:extLst>
          </p:cNvPr>
          <p:cNvSpPr txBox="1">
            <a:spLocks/>
          </p:cNvSpPr>
          <p:nvPr/>
        </p:nvSpPr>
        <p:spPr>
          <a:xfrm>
            <a:off x="11763981" y="6495830"/>
            <a:ext cx="714877" cy="303364"/>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7E1C93C-5050-FC42-8F10-D22D4F119D13}" type="slidenum">
              <a:rPr lang="en-US" smtClean="0"/>
              <a:pPr/>
              <a:t>63</a:t>
            </a:fld>
            <a:endParaRPr lang="en-US" dirty="0"/>
          </a:p>
        </p:txBody>
      </p:sp>
      <p:sp>
        <p:nvSpPr>
          <p:cNvPr id="2" name="スライド番号プレースホルダー 1">
            <a:extLst>
              <a:ext uri="{FF2B5EF4-FFF2-40B4-BE49-F238E27FC236}">
                <a16:creationId xmlns:a16="http://schemas.microsoft.com/office/drawing/2014/main" id="{8D94D31F-6BF3-2403-040B-31F0C2F88A0B}"/>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63</a:t>
            </a:fld>
            <a:endParaRPr lang="en-US" dirty="0"/>
          </a:p>
        </p:txBody>
      </p:sp>
      <p:cxnSp>
        <p:nvCxnSpPr>
          <p:cNvPr id="4" name="直線矢印コネクタ 3">
            <a:extLst>
              <a:ext uri="{FF2B5EF4-FFF2-40B4-BE49-F238E27FC236}">
                <a16:creationId xmlns:a16="http://schemas.microsoft.com/office/drawing/2014/main" id="{15F38BE7-3D1C-4B03-DAF2-EBE9C4507552}"/>
              </a:ext>
            </a:extLst>
          </p:cNvPr>
          <p:cNvCxnSpPr>
            <a:cxnSpLocks/>
          </p:cNvCxnSpPr>
          <p:nvPr/>
        </p:nvCxnSpPr>
        <p:spPr>
          <a:xfrm flipV="1">
            <a:off x="1308559" y="2125632"/>
            <a:ext cx="698371" cy="1419627"/>
          </a:xfrm>
          <a:prstGeom prst="straightConnector1">
            <a:avLst/>
          </a:prstGeom>
          <a:ln>
            <a:solidFill>
              <a:schemeClr val="tx1"/>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cxnSp>
        <p:nvCxnSpPr>
          <p:cNvPr id="7" name="直線矢印コネクタ 6">
            <a:extLst>
              <a:ext uri="{FF2B5EF4-FFF2-40B4-BE49-F238E27FC236}">
                <a16:creationId xmlns:a16="http://schemas.microsoft.com/office/drawing/2014/main" id="{7D77D4DE-2BE9-F0C2-DD72-0767A856C6F5}"/>
              </a:ext>
            </a:extLst>
          </p:cNvPr>
          <p:cNvCxnSpPr>
            <a:cxnSpLocks/>
          </p:cNvCxnSpPr>
          <p:nvPr/>
        </p:nvCxnSpPr>
        <p:spPr>
          <a:xfrm flipH="1" flipV="1">
            <a:off x="2193095" y="2062685"/>
            <a:ext cx="1512172" cy="1441940"/>
          </a:xfrm>
          <a:prstGeom prst="straightConnector1">
            <a:avLst/>
          </a:prstGeom>
          <a:ln>
            <a:solidFill>
              <a:schemeClr val="tx1"/>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cxnSp>
        <p:nvCxnSpPr>
          <p:cNvPr id="10" name="直線矢印コネクタ 9">
            <a:extLst>
              <a:ext uri="{FF2B5EF4-FFF2-40B4-BE49-F238E27FC236}">
                <a16:creationId xmlns:a16="http://schemas.microsoft.com/office/drawing/2014/main" id="{121ED5F2-3917-4653-B8DA-5074F217A526}"/>
              </a:ext>
            </a:extLst>
          </p:cNvPr>
          <p:cNvCxnSpPr>
            <a:cxnSpLocks/>
          </p:cNvCxnSpPr>
          <p:nvPr/>
        </p:nvCxnSpPr>
        <p:spPr>
          <a:xfrm flipH="1" flipV="1">
            <a:off x="1656200" y="2178870"/>
            <a:ext cx="4077533" cy="1438588"/>
          </a:xfrm>
          <a:prstGeom prst="straightConnector1">
            <a:avLst/>
          </a:prstGeom>
          <a:ln>
            <a:solidFill>
              <a:schemeClr val="tx1"/>
            </a:solidFill>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18" name="テキスト ボックス 17">
            <a:extLst>
              <a:ext uri="{FF2B5EF4-FFF2-40B4-BE49-F238E27FC236}">
                <a16:creationId xmlns:a16="http://schemas.microsoft.com/office/drawing/2014/main" id="{4CA81286-8A6F-00ED-6F02-8EC78D42AD0C}"/>
              </a:ext>
            </a:extLst>
          </p:cNvPr>
          <p:cNvSpPr txBox="1"/>
          <p:nvPr/>
        </p:nvSpPr>
        <p:spPr>
          <a:xfrm>
            <a:off x="8174220" y="808921"/>
            <a:ext cx="1875828" cy="369332"/>
          </a:xfrm>
          <a:prstGeom prst="rect">
            <a:avLst/>
          </a:prstGeom>
          <a:noFill/>
        </p:spPr>
        <p:txBody>
          <a:bodyPr wrap="square">
            <a:spAutoFit/>
          </a:bodyPr>
          <a:lstStyle/>
          <a:p>
            <a:r>
              <a:rPr lang="en-US" altLang="ja-JP" i="1" u="sng" dirty="0">
                <a:solidFill>
                  <a:srgbClr val="FF0000"/>
                </a:solidFill>
                <a:highlight>
                  <a:srgbClr val="FFFF00"/>
                </a:highlight>
                <a:latin typeface="ＭＳ Ｐゴシック" panose="020B0600070205080204" pitchFamily="50" charset="-128"/>
                <a:ea typeface="ＭＳ Ｐゴシック" panose="020B0600070205080204" pitchFamily="50" charset="-128"/>
              </a:rPr>
              <a:t>ATF collaboration</a:t>
            </a:r>
            <a:endParaRPr lang="ja-JP" altLang="en-US" i="1" u="sng" dirty="0">
              <a:solidFill>
                <a:srgbClr val="FF0000"/>
              </a:solidFill>
              <a:highlight>
                <a:srgbClr val="FFFF00"/>
              </a:highlight>
              <a:latin typeface="ＭＳ Ｐゴシック" panose="020B0600070205080204" pitchFamily="50" charset="-128"/>
              <a:ea typeface="ＭＳ Ｐゴシック" panose="020B0600070205080204" pitchFamily="50" charset="-128"/>
            </a:endParaRPr>
          </a:p>
        </p:txBody>
      </p:sp>
      <p:pic>
        <p:nvPicPr>
          <p:cNvPr id="20" name="図 19">
            <a:extLst>
              <a:ext uri="{FF2B5EF4-FFF2-40B4-BE49-F238E27FC236}">
                <a16:creationId xmlns:a16="http://schemas.microsoft.com/office/drawing/2014/main" id="{F8F0FBFE-63D0-06D7-8477-70EE840F4F8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8466794" y="1713079"/>
            <a:ext cx="432146" cy="599908"/>
          </a:xfrm>
          <a:prstGeom prst="rect">
            <a:avLst/>
          </a:prstGeom>
        </p:spPr>
      </p:pic>
      <p:pic>
        <p:nvPicPr>
          <p:cNvPr id="21" name="Picture 2">
            <a:extLst>
              <a:ext uri="{FF2B5EF4-FFF2-40B4-BE49-F238E27FC236}">
                <a16:creationId xmlns:a16="http://schemas.microsoft.com/office/drawing/2014/main" id="{D3913C95-FEB3-2757-4121-7821D0D78F53}"/>
              </a:ext>
            </a:extLst>
          </p:cNvPr>
          <p:cNvPicPr>
            <a:picLocks noChangeAspect="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8311111" y="1216057"/>
            <a:ext cx="772871" cy="4594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9" name="Picture 2" descr="http://www.google.fr/url?source=imglanding&amp;ct=img&amp;q=http://design-guidelines.web.cern.ch/sites/design-guidelines.web.cern.ch/files/u6/CERN-logo.jpg&amp;sa=X&amp;ei=WxBOVY2OHOPnygPdnICICg&amp;ved=0CAkQ8wc&amp;usg=AFQjCNEJZpUSPPL9FephUfdbYybhfSpUEw">
            <a:extLst>
              <a:ext uri="{FF2B5EF4-FFF2-40B4-BE49-F238E27FC236}">
                <a16:creationId xmlns:a16="http://schemas.microsoft.com/office/drawing/2014/main" id="{E0C96F21-EA5E-9AD4-EA8F-D28E21E4C2B5}"/>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10942885" y="891176"/>
            <a:ext cx="834088" cy="858947"/>
          </a:xfrm>
          <a:prstGeom prst="rect">
            <a:avLst/>
          </a:prstGeom>
          <a:noFill/>
          <a:extLst>
            <a:ext uri="{909E8E84-426E-40dd-AFC4-6F175D3DCCD1}">
              <a14:hiddenFill xmlns:a14="http://schemas.microsoft.com/office/drawing/2010/main" xmlns="">
                <a:solidFill>
                  <a:srgbClr val="FFFFFF"/>
                </a:solidFill>
              </a14:hiddenFill>
            </a:ext>
          </a:extLst>
        </p:spPr>
      </p:pic>
      <p:pic>
        <p:nvPicPr>
          <p:cNvPr id="38" name="図 37">
            <a:extLst>
              <a:ext uri="{FF2B5EF4-FFF2-40B4-BE49-F238E27FC236}">
                <a16:creationId xmlns:a16="http://schemas.microsoft.com/office/drawing/2014/main" id="{EFEBC6B7-19C4-CD65-1916-DBC6CB3D25CE}"/>
              </a:ext>
            </a:extLst>
          </p:cNvPr>
          <p:cNvPicPr>
            <a:picLocks noChangeAspect="1"/>
          </p:cNvPicPr>
          <p:nvPr/>
        </p:nvPicPr>
        <p:blipFill>
          <a:blip r:embed="rId12"/>
          <a:stretch>
            <a:fillRect/>
          </a:stretch>
        </p:blipFill>
        <p:spPr>
          <a:xfrm>
            <a:off x="8304839" y="2369205"/>
            <a:ext cx="1264818" cy="423201"/>
          </a:xfrm>
          <a:prstGeom prst="rect">
            <a:avLst/>
          </a:prstGeom>
        </p:spPr>
      </p:pic>
      <p:pic>
        <p:nvPicPr>
          <p:cNvPr id="39" name="図 38">
            <a:extLst>
              <a:ext uri="{FF2B5EF4-FFF2-40B4-BE49-F238E27FC236}">
                <a16:creationId xmlns:a16="http://schemas.microsoft.com/office/drawing/2014/main" id="{D864C646-A50E-F33F-8D4A-BD317F8A554C}"/>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8559705" y="2824366"/>
            <a:ext cx="729496" cy="486294"/>
          </a:xfrm>
          <a:prstGeom prst="rect">
            <a:avLst/>
          </a:prstGeom>
        </p:spPr>
      </p:pic>
      <p:pic>
        <p:nvPicPr>
          <p:cNvPr id="40" name="Picture 5" descr="http://phil.lal.in2p3.fr/plugins/kitcnrs/images/l-coul-500.jpg">
            <a:extLst>
              <a:ext uri="{FF2B5EF4-FFF2-40B4-BE49-F238E27FC236}">
                <a16:creationId xmlns:a16="http://schemas.microsoft.com/office/drawing/2014/main" id="{D1FE2D2C-6F37-4A45-1A11-3978F22ADF05}"/>
              </a:ext>
            </a:extLst>
          </p:cNvPr>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10914703" y="1804833"/>
            <a:ext cx="797059" cy="475207"/>
          </a:xfrm>
          <a:prstGeom prst="rect">
            <a:avLst/>
          </a:prstGeom>
          <a:noFill/>
        </p:spPr>
      </p:pic>
      <p:pic>
        <p:nvPicPr>
          <p:cNvPr id="41" name="図 40">
            <a:extLst>
              <a:ext uri="{FF2B5EF4-FFF2-40B4-BE49-F238E27FC236}">
                <a16:creationId xmlns:a16="http://schemas.microsoft.com/office/drawing/2014/main" id="{51811F01-05C0-6FDC-5234-4E94D08332AE}"/>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705730" y="2300444"/>
            <a:ext cx="1037153" cy="535001"/>
          </a:xfrm>
          <a:prstGeom prst="rect">
            <a:avLst/>
          </a:prstGeom>
        </p:spPr>
      </p:pic>
      <p:pic>
        <p:nvPicPr>
          <p:cNvPr id="42" name="図 41">
            <a:extLst>
              <a:ext uri="{FF2B5EF4-FFF2-40B4-BE49-F238E27FC236}">
                <a16:creationId xmlns:a16="http://schemas.microsoft.com/office/drawing/2014/main" id="{8548854B-8EA1-0111-EFD5-8A2E7D0EBC78}"/>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9566977" y="2840508"/>
            <a:ext cx="2351811" cy="438952"/>
          </a:xfrm>
          <a:prstGeom prst="rect">
            <a:avLst/>
          </a:prstGeom>
        </p:spPr>
      </p:pic>
      <p:pic>
        <p:nvPicPr>
          <p:cNvPr id="43" name="図 42">
            <a:extLst>
              <a:ext uri="{FF2B5EF4-FFF2-40B4-BE49-F238E27FC236}">
                <a16:creationId xmlns:a16="http://schemas.microsoft.com/office/drawing/2014/main" id="{FFDE0820-2277-75FD-87A0-9EFC47EC6C67}"/>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9404574" y="1908024"/>
            <a:ext cx="1286707" cy="284901"/>
          </a:xfrm>
          <a:prstGeom prst="rect">
            <a:avLst/>
          </a:prstGeom>
        </p:spPr>
      </p:pic>
      <p:pic>
        <p:nvPicPr>
          <p:cNvPr id="44" name="図 43">
            <a:extLst>
              <a:ext uri="{FF2B5EF4-FFF2-40B4-BE49-F238E27FC236}">
                <a16:creationId xmlns:a16="http://schemas.microsoft.com/office/drawing/2014/main" id="{6F0A66FE-A6C0-8A12-CD3E-1548B317F027}"/>
              </a:ext>
            </a:extLst>
          </p:cNvPr>
          <p:cNvPicPr>
            <a:picLocks noChangeAspect="1"/>
          </p:cNvPicPr>
          <p:nvPr/>
        </p:nvPicPr>
        <p:blipFill>
          <a:blip r:embed="rId18"/>
          <a:stretch>
            <a:fillRect/>
          </a:stretch>
        </p:blipFill>
        <p:spPr>
          <a:xfrm>
            <a:off x="9247518" y="1158110"/>
            <a:ext cx="1337453" cy="379447"/>
          </a:xfrm>
          <a:prstGeom prst="rect">
            <a:avLst/>
          </a:prstGeom>
        </p:spPr>
      </p:pic>
      <p:pic>
        <p:nvPicPr>
          <p:cNvPr id="45" name="図 44">
            <a:extLst>
              <a:ext uri="{FF2B5EF4-FFF2-40B4-BE49-F238E27FC236}">
                <a16:creationId xmlns:a16="http://schemas.microsoft.com/office/drawing/2014/main" id="{226AD2FC-6FA1-5017-B374-BA82AE736942}"/>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0993290" y="2369205"/>
            <a:ext cx="675091" cy="487528"/>
          </a:xfrm>
          <a:prstGeom prst="rect">
            <a:avLst/>
          </a:prstGeom>
        </p:spPr>
      </p:pic>
      <p:pic>
        <p:nvPicPr>
          <p:cNvPr id="46" name="図 45">
            <a:extLst>
              <a:ext uri="{FF2B5EF4-FFF2-40B4-BE49-F238E27FC236}">
                <a16:creationId xmlns:a16="http://schemas.microsoft.com/office/drawing/2014/main" id="{5A7CDF1B-1DFB-D305-624B-682959C6F5DB}"/>
              </a:ext>
            </a:extLst>
          </p:cNvPr>
          <p:cNvPicPr>
            <a:picLocks noChangeAspect="1"/>
          </p:cNvPicPr>
          <p:nvPr/>
        </p:nvPicPr>
        <p:blipFill>
          <a:blip r:embed="rId20" cstate="screen">
            <a:extLst>
              <a:ext uri="{28A0092B-C50C-407E-A947-70E740481C1C}">
                <a14:useLocalDpi xmlns:a14="http://schemas.microsoft.com/office/drawing/2010/main"/>
              </a:ext>
            </a:extLst>
          </a:blip>
          <a:stretch>
            <a:fillRect/>
          </a:stretch>
        </p:blipFill>
        <p:spPr>
          <a:xfrm>
            <a:off x="9310822" y="1534307"/>
            <a:ext cx="1403749" cy="364386"/>
          </a:xfrm>
          <a:prstGeom prst="rect">
            <a:avLst/>
          </a:prstGeom>
          <a:solidFill>
            <a:schemeClr val="bg1"/>
          </a:solidFill>
        </p:spPr>
      </p:pic>
      <p:sp>
        <p:nvSpPr>
          <p:cNvPr id="50" name="矢印: 右 49">
            <a:extLst>
              <a:ext uri="{FF2B5EF4-FFF2-40B4-BE49-F238E27FC236}">
                <a16:creationId xmlns:a16="http://schemas.microsoft.com/office/drawing/2014/main" id="{BBB7D91D-00AD-2FFD-B574-DB29C8F75C5A}"/>
              </a:ext>
            </a:extLst>
          </p:cNvPr>
          <p:cNvSpPr/>
          <p:nvPr/>
        </p:nvSpPr>
        <p:spPr>
          <a:xfrm>
            <a:off x="8098925" y="2783655"/>
            <a:ext cx="183004" cy="23489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 name="テキスト ボックス 2">
            <a:extLst>
              <a:ext uri="{FF2B5EF4-FFF2-40B4-BE49-F238E27FC236}">
                <a16:creationId xmlns:a16="http://schemas.microsoft.com/office/drawing/2014/main" id="{DA1CB9E5-72C9-BB5D-6C0F-7067955C3E82}"/>
              </a:ext>
            </a:extLst>
          </p:cNvPr>
          <p:cNvSpPr txBox="1"/>
          <p:nvPr/>
        </p:nvSpPr>
        <p:spPr>
          <a:xfrm>
            <a:off x="82378" y="109827"/>
            <a:ext cx="943656" cy="461665"/>
          </a:xfrm>
          <a:prstGeom prst="rect">
            <a:avLst/>
          </a:prstGeom>
          <a:noFill/>
        </p:spPr>
        <p:txBody>
          <a:bodyPr wrap="none" rtlCol="0">
            <a:spAutoFit/>
          </a:bodyPr>
          <a:lstStyle/>
          <a:p>
            <a:r>
              <a:rPr kumimoji="1" lang="en-US" altLang="ja-JP" sz="1200" dirty="0" err="1"/>
              <a:t>H.Sakai</a:t>
            </a:r>
            <a:r>
              <a:rPr kumimoji="1" lang="en-US" altLang="ja-JP" sz="1200" dirty="0"/>
              <a:t> at al</a:t>
            </a:r>
          </a:p>
          <a:p>
            <a:r>
              <a:rPr kumimoji="1" lang="en-US" altLang="ja-JP" sz="1200" dirty="0"/>
              <a:t>IPAC25</a:t>
            </a:r>
            <a:endParaRPr kumimoji="1" lang="ja-JP" altLang="en-US" sz="1200" dirty="0"/>
          </a:p>
        </p:txBody>
      </p:sp>
    </p:spTree>
    <p:extLst>
      <p:ext uri="{BB962C8B-B14F-4D97-AF65-F5344CB8AC3E}">
        <p14:creationId xmlns:p14="http://schemas.microsoft.com/office/powerpoint/2010/main" val="28618229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FACFFBD6-3B70-95B3-8E26-DF29184AE311}"/>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64</a:t>
            </a:fld>
            <a:endParaRPr lang="en-US" dirty="0"/>
          </a:p>
        </p:txBody>
      </p:sp>
      <p:sp>
        <p:nvSpPr>
          <p:cNvPr id="8" name="テキスト ボックス 7">
            <a:extLst>
              <a:ext uri="{FF2B5EF4-FFF2-40B4-BE49-F238E27FC236}">
                <a16:creationId xmlns:a16="http://schemas.microsoft.com/office/drawing/2014/main" id="{C746FB32-807C-D9B6-F379-665DB7BCC9E9}"/>
              </a:ext>
            </a:extLst>
          </p:cNvPr>
          <p:cNvSpPr txBox="1"/>
          <p:nvPr/>
        </p:nvSpPr>
        <p:spPr>
          <a:xfrm>
            <a:off x="2359977" y="132502"/>
            <a:ext cx="7472045" cy="461665"/>
          </a:xfrm>
          <a:prstGeom prst="rect">
            <a:avLst/>
          </a:prstGeom>
          <a:noFill/>
        </p:spPr>
        <p:txBody>
          <a:bodyPr wrap="none" rtlCol="0">
            <a:spAutoFit/>
          </a:bodyPr>
          <a:lstStyle/>
          <a:p>
            <a:r>
              <a:rPr kumimoji="1" lang="en-US" altLang="ja-JP" sz="2400" dirty="0"/>
              <a:t>Mitigation of wake field effect on final focus points in ATF2</a:t>
            </a:r>
            <a:endParaRPr kumimoji="1" lang="ja-JP" altLang="en-US" sz="2400" dirty="0"/>
          </a:p>
        </p:txBody>
      </p:sp>
      <p:pic>
        <p:nvPicPr>
          <p:cNvPr id="12" name="図 11" descr="グラフ, 箱ひげ図&#10;&#10;AI によって生成されたコンテンツは間違っている可能性があります。">
            <a:extLst>
              <a:ext uri="{FF2B5EF4-FFF2-40B4-BE49-F238E27FC236}">
                <a16:creationId xmlns:a16="http://schemas.microsoft.com/office/drawing/2014/main" id="{1949220F-AB62-7D07-CC8B-C26159A1B3EA}"/>
              </a:ext>
            </a:extLst>
          </p:cNvPr>
          <p:cNvPicPr>
            <a:picLocks noChangeAspect="1"/>
          </p:cNvPicPr>
          <p:nvPr/>
        </p:nvPicPr>
        <p:blipFill>
          <a:blip r:embed="rId2"/>
          <a:stretch>
            <a:fillRect/>
          </a:stretch>
        </p:blipFill>
        <p:spPr>
          <a:xfrm>
            <a:off x="153980" y="951195"/>
            <a:ext cx="8416512" cy="1140302"/>
          </a:xfrm>
          <a:prstGeom prst="rect">
            <a:avLst/>
          </a:prstGeom>
        </p:spPr>
      </p:pic>
      <p:sp>
        <p:nvSpPr>
          <p:cNvPr id="13" name="テキスト ボックス 12">
            <a:extLst>
              <a:ext uri="{FF2B5EF4-FFF2-40B4-BE49-F238E27FC236}">
                <a16:creationId xmlns:a16="http://schemas.microsoft.com/office/drawing/2014/main" id="{0D23F2CD-58CF-5185-4445-CA8A223AF2C2}"/>
              </a:ext>
            </a:extLst>
          </p:cNvPr>
          <p:cNvSpPr txBox="1"/>
          <p:nvPr/>
        </p:nvSpPr>
        <p:spPr>
          <a:xfrm>
            <a:off x="561753" y="2147739"/>
            <a:ext cx="7701448" cy="684803"/>
          </a:xfrm>
          <a:prstGeom prst="rect">
            <a:avLst/>
          </a:prstGeom>
          <a:noFill/>
        </p:spPr>
        <p:txBody>
          <a:bodyPr wrap="square" rtlCol="0">
            <a:spAutoFit/>
          </a:bodyPr>
          <a:lstStyle/>
          <a:p>
            <a:pPr marL="285750" indent="-285750">
              <a:spcBef>
                <a:spcPts val="300"/>
              </a:spcBef>
              <a:buFont typeface="Arial" panose="020B0604020202020204" pitchFamily="34" charset="0"/>
              <a:buChar char="•"/>
            </a:pPr>
            <a:r>
              <a:rPr kumimoji="1" lang="en-US" altLang="ja-JP" dirty="0">
                <a:solidFill>
                  <a:srgbClr val="0070C0"/>
                </a:solidFill>
              </a:rPr>
              <a:t>ICT70 flange, bellows, screen monitor and so on are arranged in beamline.</a:t>
            </a:r>
          </a:p>
          <a:p>
            <a:pPr marL="285750" indent="-285750">
              <a:spcBef>
                <a:spcPts val="300"/>
              </a:spcBef>
              <a:buFont typeface="Arial" panose="020B0604020202020204" pitchFamily="34" charset="0"/>
              <a:buChar char="•"/>
            </a:pPr>
            <a:r>
              <a:rPr kumimoji="1" lang="en-US" altLang="ja-JP" dirty="0">
                <a:solidFill>
                  <a:srgbClr val="0070C0"/>
                </a:solidFill>
              </a:rPr>
              <a:t>ICF70 flange, bellows are the major </a:t>
            </a:r>
            <a:r>
              <a:rPr kumimoji="1" lang="en-US" altLang="ja-JP" dirty="0" err="1">
                <a:solidFill>
                  <a:srgbClr val="0070C0"/>
                </a:solidFill>
              </a:rPr>
              <a:t>wakefield</a:t>
            </a:r>
            <a:r>
              <a:rPr kumimoji="1" lang="en-US" altLang="ja-JP" dirty="0">
                <a:solidFill>
                  <a:srgbClr val="0070C0"/>
                </a:solidFill>
              </a:rPr>
              <a:t> sources in ATF2 beamline. </a:t>
            </a:r>
          </a:p>
        </p:txBody>
      </p:sp>
      <p:sp>
        <p:nvSpPr>
          <p:cNvPr id="16" name="テキスト ボックス 15">
            <a:extLst>
              <a:ext uri="{FF2B5EF4-FFF2-40B4-BE49-F238E27FC236}">
                <a16:creationId xmlns:a16="http://schemas.microsoft.com/office/drawing/2014/main" id="{6391A527-81F0-C574-7C5D-5E2E592C1E87}"/>
              </a:ext>
            </a:extLst>
          </p:cNvPr>
          <p:cNvSpPr txBox="1"/>
          <p:nvPr/>
        </p:nvSpPr>
        <p:spPr>
          <a:xfrm>
            <a:off x="3377184" y="804672"/>
            <a:ext cx="634726" cy="369332"/>
          </a:xfrm>
          <a:prstGeom prst="rect">
            <a:avLst/>
          </a:prstGeom>
          <a:noFill/>
        </p:spPr>
        <p:txBody>
          <a:bodyPr wrap="none" rtlCol="0">
            <a:spAutoFit/>
          </a:bodyPr>
          <a:lstStyle/>
          <a:p>
            <a:r>
              <a:rPr kumimoji="1" lang="en-US" altLang="ja-JP" dirty="0"/>
              <a:t>ATF2</a:t>
            </a:r>
            <a:endParaRPr kumimoji="1" lang="ja-JP" altLang="en-US" dirty="0"/>
          </a:p>
        </p:txBody>
      </p:sp>
      <p:pic>
        <p:nvPicPr>
          <p:cNvPr id="3" name="図 2">
            <a:extLst>
              <a:ext uri="{FF2B5EF4-FFF2-40B4-BE49-F238E27FC236}">
                <a16:creationId xmlns:a16="http://schemas.microsoft.com/office/drawing/2014/main" id="{E190BE48-6C78-00F5-A211-0911293A0654}"/>
              </a:ext>
            </a:extLst>
          </p:cNvPr>
          <p:cNvPicPr>
            <a:picLocks noChangeAspect="1"/>
          </p:cNvPicPr>
          <p:nvPr/>
        </p:nvPicPr>
        <p:blipFill>
          <a:blip r:embed="rId3"/>
          <a:stretch>
            <a:fillRect/>
          </a:stretch>
        </p:blipFill>
        <p:spPr>
          <a:xfrm>
            <a:off x="419560" y="4036297"/>
            <a:ext cx="3187256" cy="1747076"/>
          </a:xfrm>
          <a:prstGeom prst="rect">
            <a:avLst/>
          </a:prstGeom>
        </p:spPr>
      </p:pic>
      <p:pic>
        <p:nvPicPr>
          <p:cNvPr id="5" name="図 4">
            <a:extLst>
              <a:ext uri="{FF2B5EF4-FFF2-40B4-BE49-F238E27FC236}">
                <a16:creationId xmlns:a16="http://schemas.microsoft.com/office/drawing/2014/main" id="{AC5ED2D8-E5BB-8E0C-D63B-7FDE6C06AAF7}"/>
              </a:ext>
            </a:extLst>
          </p:cNvPr>
          <p:cNvPicPr>
            <a:picLocks noChangeAspect="1"/>
          </p:cNvPicPr>
          <p:nvPr/>
        </p:nvPicPr>
        <p:blipFill>
          <a:blip r:embed="rId4"/>
          <a:stretch>
            <a:fillRect/>
          </a:stretch>
        </p:blipFill>
        <p:spPr>
          <a:xfrm>
            <a:off x="3671972" y="4025459"/>
            <a:ext cx="3371564" cy="1384459"/>
          </a:xfrm>
          <a:prstGeom prst="rect">
            <a:avLst/>
          </a:prstGeom>
        </p:spPr>
      </p:pic>
      <p:pic>
        <p:nvPicPr>
          <p:cNvPr id="9" name="図 8">
            <a:extLst>
              <a:ext uri="{FF2B5EF4-FFF2-40B4-BE49-F238E27FC236}">
                <a16:creationId xmlns:a16="http://schemas.microsoft.com/office/drawing/2014/main" id="{29DB9839-C77F-DC5A-5F7E-5785E9B42327}"/>
              </a:ext>
            </a:extLst>
          </p:cNvPr>
          <p:cNvPicPr>
            <a:picLocks noChangeAspect="1"/>
          </p:cNvPicPr>
          <p:nvPr/>
        </p:nvPicPr>
        <p:blipFill>
          <a:blip r:embed="rId5"/>
          <a:stretch>
            <a:fillRect/>
          </a:stretch>
        </p:blipFill>
        <p:spPr>
          <a:xfrm>
            <a:off x="7159717" y="4367075"/>
            <a:ext cx="1500952" cy="1219048"/>
          </a:xfrm>
          <a:prstGeom prst="rect">
            <a:avLst/>
          </a:prstGeom>
        </p:spPr>
      </p:pic>
      <p:pic>
        <p:nvPicPr>
          <p:cNvPr id="11" name="図 10">
            <a:extLst>
              <a:ext uri="{FF2B5EF4-FFF2-40B4-BE49-F238E27FC236}">
                <a16:creationId xmlns:a16="http://schemas.microsoft.com/office/drawing/2014/main" id="{C79E1597-8EC3-8D2F-E75D-C16472FC6B35}"/>
              </a:ext>
            </a:extLst>
          </p:cNvPr>
          <p:cNvPicPr>
            <a:picLocks noChangeAspect="1"/>
          </p:cNvPicPr>
          <p:nvPr/>
        </p:nvPicPr>
        <p:blipFill>
          <a:blip r:embed="rId6"/>
          <a:stretch>
            <a:fillRect/>
          </a:stretch>
        </p:blipFill>
        <p:spPr>
          <a:xfrm>
            <a:off x="8699726" y="951055"/>
            <a:ext cx="2973333" cy="2066667"/>
          </a:xfrm>
          <a:prstGeom prst="rect">
            <a:avLst/>
          </a:prstGeom>
        </p:spPr>
      </p:pic>
      <p:sp>
        <p:nvSpPr>
          <p:cNvPr id="18" name="テキスト ボックス 17">
            <a:extLst>
              <a:ext uri="{FF2B5EF4-FFF2-40B4-BE49-F238E27FC236}">
                <a16:creationId xmlns:a16="http://schemas.microsoft.com/office/drawing/2014/main" id="{6FE646F5-55BE-9238-3D4D-CD206D44F383}"/>
              </a:ext>
            </a:extLst>
          </p:cNvPr>
          <p:cNvSpPr txBox="1"/>
          <p:nvPr/>
        </p:nvSpPr>
        <p:spPr>
          <a:xfrm>
            <a:off x="153980" y="2967687"/>
            <a:ext cx="11947918" cy="1000274"/>
          </a:xfrm>
          <a:prstGeom prst="rect">
            <a:avLst/>
          </a:prstGeom>
          <a:noFill/>
        </p:spPr>
        <p:txBody>
          <a:bodyPr wrap="square">
            <a:spAutoFit/>
          </a:bodyPr>
          <a:lstStyle/>
          <a:p>
            <a:pPr marL="285750" indent="-285750">
              <a:spcBef>
                <a:spcPts val="300"/>
              </a:spcBef>
              <a:buFont typeface="Arial" panose="020B0604020202020204" pitchFamily="34" charset="0"/>
              <a:buChar char="•"/>
            </a:pPr>
            <a:r>
              <a:rPr kumimoji="1" lang="en-US" altLang="ja-JP" b="1" dirty="0"/>
              <a:t>JFY2023</a:t>
            </a:r>
            <a:r>
              <a:rPr kumimoji="1" lang="en-US" altLang="ja-JP" dirty="0"/>
              <a:t> : The effect of </a:t>
            </a:r>
            <a:r>
              <a:rPr kumimoji="1" lang="en-US" altLang="ja-JP" dirty="0" err="1"/>
              <a:t>wakefield</a:t>
            </a:r>
            <a:r>
              <a:rPr kumimoji="1" lang="en-US" altLang="ja-JP" dirty="0"/>
              <a:t> on ICF70 flange and the effect of RF mask to reduce it were tested with </a:t>
            </a:r>
            <a:r>
              <a:rPr kumimoji="1" lang="en-US" altLang="ja-JP" b="1" dirty="0"/>
              <a:t>test chamber.</a:t>
            </a:r>
          </a:p>
          <a:p>
            <a:pPr marL="285750" indent="-285750">
              <a:spcBef>
                <a:spcPts val="300"/>
              </a:spcBef>
              <a:buFont typeface="Arial" panose="020B0604020202020204" pitchFamily="34" charset="0"/>
              <a:buChar char="•"/>
            </a:pPr>
            <a:r>
              <a:rPr kumimoji="1" lang="en-US" altLang="ja-JP" b="1" dirty="0"/>
              <a:t>JFY2024</a:t>
            </a:r>
            <a:r>
              <a:rPr kumimoji="1" lang="en-US" altLang="ja-JP" dirty="0"/>
              <a:t> : Based on the results, low impedance flanges, bellows were designed and fabricated, and beamline was updated.</a:t>
            </a:r>
          </a:p>
          <a:p>
            <a:pPr marL="285750" indent="-285750">
              <a:spcBef>
                <a:spcPts val="300"/>
              </a:spcBef>
              <a:buFont typeface="Arial" panose="020B0604020202020204" pitchFamily="34" charset="0"/>
              <a:buChar char="•"/>
            </a:pPr>
            <a:r>
              <a:rPr kumimoji="1" lang="en-US" altLang="ja-JP" b="1" dirty="0">
                <a:solidFill>
                  <a:srgbClr val="FF0000"/>
                </a:solidFill>
              </a:rPr>
              <a:t>JFY2025</a:t>
            </a:r>
            <a:r>
              <a:rPr kumimoji="1" lang="en-US" altLang="ja-JP" dirty="0"/>
              <a:t>: The effectiveness of the vacuum components in reducing the </a:t>
            </a:r>
            <a:r>
              <a:rPr kumimoji="1" lang="en-US" altLang="ja-JP" dirty="0" err="1"/>
              <a:t>wakefield</a:t>
            </a:r>
            <a:r>
              <a:rPr kumimoji="1" lang="en-US" altLang="ja-JP" dirty="0"/>
              <a:t> effect on the nano-beam will be tested.</a:t>
            </a:r>
            <a:endParaRPr kumimoji="1" lang="ja-JP" altLang="en-US" dirty="0"/>
          </a:p>
        </p:txBody>
      </p:sp>
      <p:pic>
        <p:nvPicPr>
          <p:cNvPr id="19" name="図 18">
            <a:extLst>
              <a:ext uri="{FF2B5EF4-FFF2-40B4-BE49-F238E27FC236}">
                <a16:creationId xmlns:a16="http://schemas.microsoft.com/office/drawing/2014/main" id="{335FEEFA-4770-B2BD-37A9-759033E8CDF9}"/>
              </a:ext>
            </a:extLst>
          </p:cNvPr>
          <p:cNvPicPr>
            <a:picLocks noChangeAspect="1"/>
          </p:cNvPicPr>
          <p:nvPr/>
        </p:nvPicPr>
        <p:blipFill>
          <a:blip r:embed="rId7"/>
          <a:stretch>
            <a:fillRect/>
          </a:stretch>
        </p:blipFill>
        <p:spPr>
          <a:xfrm>
            <a:off x="8799140" y="4346254"/>
            <a:ext cx="1560576" cy="1170432"/>
          </a:xfrm>
          <a:prstGeom prst="rect">
            <a:avLst/>
          </a:prstGeom>
        </p:spPr>
      </p:pic>
      <p:pic>
        <p:nvPicPr>
          <p:cNvPr id="20" name="図 19">
            <a:extLst>
              <a:ext uri="{FF2B5EF4-FFF2-40B4-BE49-F238E27FC236}">
                <a16:creationId xmlns:a16="http://schemas.microsoft.com/office/drawing/2014/main" id="{4BE60892-18A7-BEE4-E326-C47F5DE64624}"/>
              </a:ext>
            </a:extLst>
          </p:cNvPr>
          <p:cNvPicPr>
            <a:picLocks noChangeAspect="1"/>
          </p:cNvPicPr>
          <p:nvPr/>
        </p:nvPicPr>
        <p:blipFill>
          <a:blip r:embed="rId8"/>
          <a:stretch>
            <a:fillRect/>
          </a:stretch>
        </p:blipFill>
        <p:spPr>
          <a:xfrm>
            <a:off x="10498188" y="4357701"/>
            <a:ext cx="1560576" cy="1170432"/>
          </a:xfrm>
          <a:prstGeom prst="rect">
            <a:avLst/>
          </a:prstGeom>
        </p:spPr>
      </p:pic>
      <p:pic>
        <p:nvPicPr>
          <p:cNvPr id="24" name="図 23">
            <a:extLst>
              <a:ext uri="{FF2B5EF4-FFF2-40B4-BE49-F238E27FC236}">
                <a16:creationId xmlns:a16="http://schemas.microsoft.com/office/drawing/2014/main" id="{580F4DC6-8E64-E5F5-E497-A692A8A15233}"/>
              </a:ext>
            </a:extLst>
          </p:cNvPr>
          <p:cNvPicPr>
            <a:picLocks noChangeAspect="1"/>
          </p:cNvPicPr>
          <p:nvPr/>
        </p:nvPicPr>
        <p:blipFill>
          <a:blip r:embed="rId9"/>
          <a:stretch>
            <a:fillRect/>
          </a:stretch>
        </p:blipFill>
        <p:spPr>
          <a:xfrm>
            <a:off x="183978" y="6053328"/>
            <a:ext cx="11600879" cy="868299"/>
          </a:xfrm>
          <a:prstGeom prst="rect">
            <a:avLst/>
          </a:prstGeom>
        </p:spPr>
      </p:pic>
      <p:pic>
        <p:nvPicPr>
          <p:cNvPr id="26" name="図 25">
            <a:extLst>
              <a:ext uri="{FF2B5EF4-FFF2-40B4-BE49-F238E27FC236}">
                <a16:creationId xmlns:a16="http://schemas.microsoft.com/office/drawing/2014/main" id="{EA7FE59B-ECED-C03C-0850-625F1D6E17E6}"/>
              </a:ext>
            </a:extLst>
          </p:cNvPr>
          <p:cNvPicPr>
            <a:picLocks noChangeAspect="1"/>
          </p:cNvPicPr>
          <p:nvPr/>
        </p:nvPicPr>
        <p:blipFill>
          <a:blip r:embed="rId10"/>
          <a:stretch>
            <a:fillRect/>
          </a:stretch>
        </p:blipFill>
        <p:spPr>
          <a:xfrm>
            <a:off x="4265474" y="5346097"/>
            <a:ext cx="2184559" cy="707231"/>
          </a:xfrm>
          <a:prstGeom prst="rect">
            <a:avLst/>
          </a:prstGeom>
        </p:spPr>
      </p:pic>
      <p:sp>
        <p:nvSpPr>
          <p:cNvPr id="6" name="テキスト ボックス 5">
            <a:extLst>
              <a:ext uri="{FF2B5EF4-FFF2-40B4-BE49-F238E27FC236}">
                <a16:creationId xmlns:a16="http://schemas.microsoft.com/office/drawing/2014/main" id="{0F4A021B-6F3F-774A-8B69-FB19A51D5973}"/>
              </a:ext>
            </a:extLst>
          </p:cNvPr>
          <p:cNvSpPr txBox="1"/>
          <p:nvPr/>
        </p:nvSpPr>
        <p:spPr>
          <a:xfrm>
            <a:off x="8485810" y="581723"/>
            <a:ext cx="3509038" cy="369332"/>
          </a:xfrm>
          <a:prstGeom prst="rect">
            <a:avLst/>
          </a:prstGeom>
          <a:solidFill>
            <a:schemeClr val="bg1"/>
          </a:solidFill>
        </p:spPr>
        <p:txBody>
          <a:bodyPr wrap="none" rtlCol="0">
            <a:spAutoFit/>
          </a:bodyPr>
          <a:lstStyle/>
          <a:p>
            <a:r>
              <a:rPr kumimoji="1" lang="en-US" altLang="ja-JP" dirty="0"/>
              <a:t>Wake function of each components</a:t>
            </a:r>
            <a:endParaRPr kumimoji="1" lang="ja-JP" altLang="en-US" dirty="0"/>
          </a:p>
        </p:txBody>
      </p:sp>
      <p:sp>
        <p:nvSpPr>
          <p:cNvPr id="10" name="テキスト ボックス 9">
            <a:extLst>
              <a:ext uri="{FF2B5EF4-FFF2-40B4-BE49-F238E27FC236}">
                <a16:creationId xmlns:a16="http://schemas.microsoft.com/office/drawing/2014/main" id="{45B76E00-3412-6576-D8D7-5D06BEEE7EBA}"/>
              </a:ext>
            </a:extLst>
          </p:cNvPr>
          <p:cNvSpPr txBox="1"/>
          <p:nvPr/>
        </p:nvSpPr>
        <p:spPr>
          <a:xfrm>
            <a:off x="130338" y="5783373"/>
            <a:ext cx="4081496" cy="369332"/>
          </a:xfrm>
          <a:prstGeom prst="rect">
            <a:avLst/>
          </a:prstGeom>
          <a:noFill/>
        </p:spPr>
        <p:txBody>
          <a:bodyPr wrap="square">
            <a:spAutoFit/>
          </a:bodyPr>
          <a:lstStyle/>
          <a:p>
            <a:pPr>
              <a:spcBef>
                <a:spcPts val="300"/>
              </a:spcBef>
            </a:pPr>
            <a:r>
              <a:rPr kumimoji="1" lang="en-US" altLang="ja-JP" dirty="0"/>
              <a:t>Test chamber for evaluation of wake field</a:t>
            </a:r>
          </a:p>
        </p:txBody>
      </p:sp>
      <p:sp>
        <p:nvSpPr>
          <p:cNvPr id="14" name="テキスト ボックス 13">
            <a:extLst>
              <a:ext uri="{FF2B5EF4-FFF2-40B4-BE49-F238E27FC236}">
                <a16:creationId xmlns:a16="http://schemas.microsoft.com/office/drawing/2014/main" id="{C4408133-8FF3-40F6-7C5B-917BD38F3F10}"/>
              </a:ext>
            </a:extLst>
          </p:cNvPr>
          <p:cNvSpPr txBox="1"/>
          <p:nvPr/>
        </p:nvSpPr>
        <p:spPr>
          <a:xfrm>
            <a:off x="4248791" y="5998574"/>
            <a:ext cx="2474082" cy="369332"/>
          </a:xfrm>
          <a:prstGeom prst="rect">
            <a:avLst/>
          </a:prstGeom>
          <a:noFill/>
        </p:spPr>
        <p:txBody>
          <a:bodyPr wrap="square">
            <a:spAutoFit/>
          </a:bodyPr>
          <a:lstStyle/>
          <a:p>
            <a:pPr>
              <a:spcBef>
                <a:spcPts val="300"/>
              </a:spcBef>
            </a:pPr>
            <a:r>
              <a:rPr kumimoji="1" lang="en-US" altLang="ja-JP" dirty="0"/>
              <a:t>Results of test chamber</a:t>
            </a:r>
          </a:p>
        </p:txBody>
      </p:sp>
      <p:sp>
        <p:nvSpPr>
          <p:cNvPr id="15" name="テキスト ボックス 14">
            <a:extLst>
              <a:ext uri="{FF2B5EF4-FFF2-40B4-BE49-F238E27FC236}">
                <a16:creationId xmlns:a16="http://schemas.microsoft.com/office/drawing/2014/main" id="{8C165206-F47F-8CB6-89A7-71DAB4B533B8}"/>
              </a:ext>
            </a:extLst>
          </p:cNvPr>
          <p:cNvSpPr txBox="1"/>
          <p:nvPr/>
        </p:nvSpPr>
        <p:spPr>
          <a:xfrm>
            <a:off x="7801236" y="5635284"/>
            <a:ext cx="3807202" cy="369332"/>
          </a:xfrm>
          <a:prstGeom prst="rect">
            <a:avLst/>
          </a:prstGeom>
          <a:noFill/>
        </p:spPr>
        <p:txBody>
          <a:bodyPr wrap="square">
            <a:spAutoFit/>
          </a:bodyPr>
          <a:lstStyle/>
          <a:p>
            <a:pPr>
              <a:spcBef>
                <a:spcPts val="300"/>
              </a:spcBef>
            </a:pPr>
            <a:r>
              <a:rPr kumimoji="1" lang="en-US" altLang="ja-JP" dirty="0"/>
              <a:t>Replacement of bellows and flange</a:t>
            </a:r>
          </a:p>
        </p:txBody>
      </p:sp>
      <p:cxnSp>
        <p:nvCxnSpPr>
          <p:cNvPr id="7" name="直線矢印コネクタ 6">
            <a:extLst>
              <a:ext uri="{FF2B5EF4-FFF2-40B4-BE49-F238E27FC236}">
                <a16:creationId xmlns:a16="http://schemas.microsoft.com/office/drawing/2014/main" id="{99536555-C5EA-3816-C3BD-CF3B06C0D5D9}"/>
              </a:ext>
            </a:extLst>
          </p:cNvPr>
          <p:cNvCxnSpPr/>
          <p:nvPr/>
        </p:nvCxnSpPr>
        <p:spPr>
          <a:xfrm flipV="1">
            <a:off x="3172858" y="1454226"/>
            <a:ext cx="0" cy="363557"/>
          </a:xfrm>
          <a:prstGeom prst="straightConnector1">
            <a:avLst/>
          </a:prstGeom>
          <a:ln>
            <a:headEnd type="none" w="med" len="med"/>
            <a:tailEnd type="triangle" w="med" len="med"/>
          </a:ln>
        </p:spPr>
        <p:style>
          <a:lnRef idx="3">
            <a:schemeClr val="accent2"/>
          </a:lnRef>
          <a:fillRef idx="0">
            <a:schemeClr val="accent2"/>
          </a:fillRef>
          <a:effectRef idx="2">
            <a:schemeClr val="accent2"/>
          </a:effectRef>
          <a:fontRef idx="minor">
            <a:schemeClr val="tx1"/>
          </a:fontRef>
        </p:style>
      </p:cxnSp>
      <p:sp>
        <p:nvSpPr>
          <p:cNvPr id="21" name="テキスト ボックス 20">
            <a:extLst>
              <a:ext uri="{FF2B5EF4-FFF2-40B4-BE49-F238E27FC236}">
                <a16:creationId xmlns:a16="http://schemas.microsoft.com/office/drawing/2014/main" id="{BFDDD49F-3720-56FF-68F9-88B675EB827B}"/>
              </a:ext>
            </a:extLst>
          </p:cNvPr>
          <p:cNvSpPr txBox="1"/>
          <p:nvPr/>
        </p:nvSpPr>
        <p:spPr>
          <a:xfrm>
            <a:off x="2537273" y="1821027"/>
            <a:ext cx="1474635" cy="369332"/>
          </a:xfrm>
          <a:prstGeom prst="rect">
            <a:avLst/>
          </a:prstGeom>
          <a:noFill/>
        </p:spPr>
        <p:txBody>
          <a:bodyPr wrap="square">
            <a:spAutoFit/>
          </a:bodyPr>
          <a:lstStyle/>
          <a:p>
            <a:r>
              <a:rPr kumimoji="1" lang="en-US" altLang="ja-JP" dirty="0"/>
              <a:t>Test chamber </a:t>
            </a:r>
            <a:endParaRPr lang="ja-JP" altLang="en-US" dirty="0"/>
          </a:p>
        </p:txBody>
      </p:sp>
    </p:spTree>
    <p:extLst>
      <p:ext uri="{BB962C8B-B14F-4D97-AF65-F5344CB8AC3E}">
        <p14:creationId xmlns:p14="http://schemas.microsoft.com/office/powerpoint/2010/main" val="11025867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図 31">
            <a:extLst>
              <a:ext uri="{FF2B5EF4-FFF2-40B4-BE49-F238E27FC236}">
                <a16:creationId xmlns:a16="http://schemas.microsoft.com/office/drawing/2014/main" id="{BF8D33A9-A728-4E3A-A8B1-35068656E8B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3254" y="4511981"/>
            <a:ext cx="2692169" cy="1632791"/>
          </a:xfrm>
          <a:prstGeom prst="rect">
            <a:avLst/>
          </a:prstGeom>
        </p:spPr>
      </p:pic>
      <p:sp>
        <p:nvSpPr>
          <p:cNvPr id="29" name="タイトル 1"/>
          <p:cNvSpPr txBox="1">
            <a:spLocks/>
          </p:cNvSpPr>
          <p:nvPr/>
        </p:nvSpPr>
        <p:spPr>
          <a:xfrm>
            <a:off x="902262" y="0"/>
            <a:ext cx="9144000" cy="561017"/>
          </a:xfrm>
          <a:prstGeom prst="rect">
            <a:avLst/>
          </a:prstGeom>
          <a:noFill/>
        </p:spPr>
        <p:txBody>
          <a:bodyPr>
            <a:noAutofit/>
          </a:bodyPr>
          <a:lstStyle>
            <a:lvl1pPr algn="ctr" defTabSz="457011" rtl="0" eaLnBrk="1" latinLnBrk="0" hangingPunct="1">
              <a:spcBef>
                <a:spcPct val="0"/>
              </a:spcBef>
              <a:buNone/>
              <a:defRPr kumimoji="1" sz="4400" kern="1200">
                <a:solidFill>
                  <a:schemeClr val="tx1"/>
                </a:solidFill>
                <a:latin typeface="+mj-lt"/>
                <a:ea typeface="+mj-ea"/>
                <a:cs typeface="+mj-cs"/>
              </a:defRPr>
            </a:lvl1pPr>
          </a:lstStyle>
          <a:p>
            <a:r>
              <a:rPr lang="en-US" altLang="ja-JP" sz="2400" dirty="0">
                <a:solidFill>
                  <a:srgbClr val="FF0000"/>
                </a:solidFill>
                <a:latin typeface="Arial" panose="020B0604020202020204" pitchFamily="34" charset="0"/>
                <a:ea typeface="ＭＳ Ｐゴシック" panose="020B0600070205080204" pitchFamily="50" charset="-128"/>
                <a:cs typeface="Arial" panose="020B0604020202020204" pitchFamily="34" charset="0"/>
              </a:rPr>
              <a:t>Future</a:t>
            </a:r>
            <a:r>
              <a:rPr lang="en-US" altLang="ja-JP" sz="2400" dirty="0">
                <a:latin typeface="Arial" panose="020B0604020202020204" pitchFamily="34" charset="0"/>
                <a:ea typeface="ＭＳ Ｐゴシック" panose="020B0600070205080204" pitchFamily="50" charset="-128"/>
                <a:cs typeface="Arial" panose="020B0604020202020204" pitchFamily="34" charset="0"/>
              </a:rPr>
              <a:t> R&amp;Ds for a</a:t>
            </a:r>
            <a:r>
              <a:rPr lang="ja-JP" altLang="en-US" sz="2400" dirty="0">
                <a:latin typeface="Arial" panose="020B0604020202020204" pitchFamily="34" charset="0"/>
                <a:ea typeface="ＭＳ Ｐゴシック" panose="020B0600070205080204" pitchFamily="50" charset="-128"/>
                <a:cs typeface="Arial" panose="020B0604020202020204" pitchFamily="34" charset="0"/>
              </a:rPr>
              <a:t>pplications of </a:t>
            </a:r>
            <a:r>
              <a:rPr lang="en-US" altLang="ja-JP" sz="2400" dirty="0">
                <a:latin typeface="Arial" panose="020B0604020202020204" pitchFamily="34" charset="0"/>
                <a:ea typeface="ＭＳ Ｐゴシック" panose="020B0600070205080204" pitchFamily="50" charset="-128"/>
                <a:cs typeface="Arial" panose="020B0604020202020204" pitchFamily="34" charset="0"/>
              </a:rPr>
              <a:t>SRF accelerators</a:t>
            </a:r>
          </a:p>
        </p:txBody>
      </p:sp>
      <p:sp>
        <p:nvSpPr>
          <p:cNvPr id="3" name="スライド番号プレースホルダー 2">
            <a:extLst>
              <a:ext uri="{FF2B5EF4-FFF2-40B4-BE49-F238E27FC236}">
                <a16:creationId xmlns:a16="http://schemas.microsoft.com/office/drawing/2014/main" id="{C585EEDB-000D-41A7-9A77-ECCACFD24511}"/>
              </a:ext>
            </a:extLst>
          </p:cNvPr>
          <p:cNvSpPr>
            <a:spLocks noGrp="1"/>
          </p:cNvSpPr>
          <p:nvPr>
            <p:ph type="sldNum" sz="quarter" idx="12"/>
          </p:nvPr>
        </p:nvSpPr>
        <p:spPr>
          <a:xfrm>
            <a:off x="10749280" y="6356350"/>
            <a:ext cx="60452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65</a:t>
            </a:fld>
            <a:endParaRPr lang="en-US" dirty="0"/>
          </a:p>
        </p:txBody>
      </p:sp>
      <p:grpSp>
        <p:nvGrpSpPr>
          <p:cNvPr id="42" name="グループ化 41">
            <a:extLst>
              <a:ext uri="{FF2B5EF4-FFF2-40B4-BE49-F238E27FC236}">
                <a16:creationId xmlns:a16="http://schemas.microsoft.com/office/drawing/2014/main" id="{82EAAD69-80E5-95DC-5711-434730A6FD9E}"/>
              </a:ext>
            </a:extLst>
          </p:cNvPr>
          <p:cNvGrpSpPr/>
          <p:nvPr/>
        </p:nvGrpSpPr>
        <p:grpSpPr>
          <a:xfrm>
            <a:off x="5188189" y="681209"/>
            <a:ext cx="6973437" cy="2386281"/>
            <a:chOff x="5188189" y="681209"/>
            <a:chExt cx="6973437" cy="2386281"/>
          </a:xfrm>
        </p:grpSpPr>
        <p:grpSp>
          <p:nvGrpSpPr>
            <p:cNvPr id="41" name="グループ化 40">
              <a:extLst>
                <a:ext uri="{FF2B5EF4-FFF2-40B4-BE49-F238E27FC236}">
                  <a16:creationId xmlns:a16="http://schemas.microsoft.com/office/drawing/2014/main" id="{AA0BB88C-9509-AA7B-9C6A-561DB68104E6}"/>
                </a:ext>
              </a:extLst>
            </p:cNvPr>
            <p:cNvGrpSpPr/>
            <p:nvPr/>
          </p:nvGrpSpPr>
          <p:grpSpPr>
            <a:xfrm>
              <a:off x="5188189" y="681209"/>
              <a:ext cx="6973437" cy="1943105"/>
              <a:chOff x="5188189" y="681209"/>
              <a:chExt cx="6973437" cy="1943105"/>
            </a:xfrm>
          </p:grpSpPr>
          <p:pic>
            <p:nvPicPr>
              <p:cNvPr id="1026" name="Picture 2" descr="new gun p1">
                <a:extLst>
                  <a:ext uri="{FF2B5EF4-FFF2-40B4-BE49-F238E27FC236}">
                    <a16:creationId xmlns:a16="http://schemas.microsoft.com/office/drawing/2014/main" id="{D82161E7-8677-40C2-8672-1FC476FC6861}"/>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188189" y="681209"/>
                <a:ext cx="3657610" cy="1943105"/>
              </a:xfrm>
              <a:prstGeom prst="rect">
                <a:avLst/>
              </a:prstGeom>
              <a:noFill/>
              <a:extLst>
                <a:ext uri="{909E8E84-426E-40DD-AFC4-6F175D3DCCD1}">
                  <a14:hiddenFill xmlns:a14="http://schemas.microsoft.com/office/drawing/2010/main">
                    <a:solidFill>
                      <a:srgbClr val="FFFFFF"/>
                    </a:solidFill>
                  </a14:hiddenFill>
                </a:ext>
              </a:extLst>
            </p:spPr>
          </p:pic>
          <p:sp>
            <p:nvSpPr>
              <p:cNvPr id="28" name="テキスト ボックス 27">
                <a:extLst>
                  <a:ext uri="{FF2B5EF4-FFF2-40B4-BE49-F238E27FC236}">
                    <a16:creationId xmlns:a16="http://schemas.microsoft.com/office/drawing/2014/main" id="{BED49EE5-ECFD-4207-A522-5C67A566E212}"/>
                  </a:ext>
                </a:extLst>
              </p:cNvPr>
              <p:cNvSpPr txBox="1"/>
              <p:nvPr/>
            </p:nvSpPr>
            <p:spPr>
              <a:xfrm>
                <a:off x="8783329" y="1036705"/>
                <a:ext cx="3378297" cy="1077218"/>
              </a:xfrm>
              <a:prstGeom prst="rect">
                <a:avLst/>
              </a:prstGeom>
              <a:solidFill>
                <a:srgbClr val="FFFF00"/>
              </a:solidFill>
            </p:spPr>
            <p:txBody>
              <a:bodyPr wrap="none" rtlCol="0">
                <a:spAutoFit/>
              </a:bodyPr>
              <a:lstStyle/>
              <a:p>
                <a:r>
                  <a:rPr kumimoji="1" lang="en-US" altLang="ja-JP" sz="1600" dirty="0"/>
                  <a:t>Compact high-power accelerator using</a:t>
                </a:r>
              </a:p>
              <a:p>
                <a:r>
                  <a:rPr kumimoji="1" lang="ja-JP" altLang="en-US" sz="1600" dirty="0"/>
                  <a:t>  </a:t>
                </a:r>
                <a:r>
                  <a:rPr kumimoji="1" lang="en-US" altLang="ja-JP" sz="1600" dirty="0"/>
                  <a:t>SRF gun</a:t>
                </a:r>
              </a:p>
              <a:p>
                <a:r>
                  <a:rPr kumimoji="1" lang="en-US" altLang="ja-JP" sz="1600" dirty="0"/>
                  <a:t>&amp; high-performance cavity</a:t>
                </a:r>
              </a:p>
              <a:p>
                <a:r>
                  <a:rPr kumimoji="1" lang="en-US" altLang="ja-JP" sz="1600" dirty="0"/>
                  <a:t>&amp; beam</a:t>
                </a:r>
                <a:r>
                  <a:rPr kumimoji="1" lang="ja-JP" altLang="en-US" sz="1600" dirty="0"/>
                  <a:t> </a:t>
                </a:r>
                <a:r>
                  <a:rPr kumimoji="1" lang="en-US" altLang="ja-JP" sz="1600" dirty="0"/>
                  <a:t>target (very important)</a:t>
                </a:r>
                <a:endParaRPr kumimoji="1" lang="ja-JP" altLang="en-US" sz="1600" dirty="0"/>
              </a:p>
            </p:txBody>
          </p:sp>
        </p:grpSp>
        <p:sp>
          <p:nvSpPr>
            <p:cNvPr id="7" name="テキスト ボックス 6">
              <a:extLst>
                <a:ext uri="{FF2B5EF4-FFF2-40B4-BE49-F238E27FC236}">
                  <a16:creationId xmlns:a16="http://schemas.microsoft.com/office/drawing/2014/main" id="{C4FF518E-F58E-4438-BDF8-38E360130828}"/>
                </a:ext>
              </a:extLst>
            </p:cNvPr>
            <p:cNvSpPr txBox="1"/>
            <p:nvPr/>
          </p:nvSpPr>
          <p:spPr>
            <a:xfrm>
              <a:off x="6733612" y="2490409"/>
              <a:ext cx="1399742" cy="577081"/>
            </a:xfrm>
            <a:prstGeom prst="rect">
              <a:avLst/>
            </a:prstGeom>
            <a:noFill/>
          </p:spPr>
          <p:txBody>
            <a:bodyPr wrap="none" rtlCol="0">
              <a:spAutoFit/>
            </a:bodyPr>
            <a:lstStyle/>
            <a:p>
              <a:r>
                <a:rPr kumimoji="1" lang="en-US" altLang="ja-JP" sz="1050" dirty="0"/>
                <a:t>ELBE(Dresden</a:t>
              </a:r>
              <a:r>
                <a:rPr kumimoji="1" lang="ja-JP" altLang="en-US" sz="1050" dirty="0"/>
                <a:t>）</a:t>
              </a:r>
              <a:endParaRPr kumimoji="1" lang="en-US" altLang="ja-JP" sz="1050" dirty="0"/>
            </a:p>
            <a:p>
              <a:r>
                <a:rPr kumimoji="1" lang="en-US" altLang="ja-JP" sz="1050" dirty="0"/>
                <a:t>4MeV,20uA operation</a:t>
              </a:r>
            </a:p>
            <a:p>
              <a:r>
                <a:rPr kumimoji="1" lang="ja-JP" altLang="en-US" sz="1050" dirty="0"/>
                <a:t>（</a:t>
              </a:r>
              <a:r>
                <a:rPr kumimoji="1" lang="en-US" altLang="ja-JP" sz="1050" dirty="0"/>
                <a:t>goal:1mA</a:t>
              </a:r>
              <a:r>
                <a:rPr kumimoji="1" lang="ja-JP" altLang="en-US" sz="1050" dirty="0"/>
                <a:t>）</a:t>
              </a:r>
            </a:p>
          </p:txBody>
        </p:sp>
      </p:grpSp>
      <p:sp>
        <p:nvSpPr>
          <p:cNvPr id="33" name="テキスト ボックス 32">
            <a:extLst>
              <a:ext uri="{FF2B5EF4-FFF2-40B4-BE49-F238E27FC236}">
                <a16:creationId xmlns:a16="http://schemas.microsoft.com/office/drawing/2014/main" id="{B64659AD-C44D-4EA2-96CA-6EC0728B5B11}"/>
              </a:ext>
            </a:extLst>
          </p:cNvPr>
          <p:cNvSpPr txBox="1"/>
          <p:nvPr/>
        </p:nvSpPr>
        <p:spPr>
          <a:xfrm>
            <a:off x="0" y="6038214"/>
            <a:ext cx="1804524" cy="584775"/>
          </a:xfrm>
          <a:prstGeom prst="rect">
            <a:avLst/>
          </a:prstGeom>
          <a:solidFill>
            <a:schemeClr val="bg1"/>
          </a:solidFill>
        </p:spPr>
        <p:txBody>
          <a:bodyPr wrap="square" rtlCol="0">
            <a:spAutoFit/>
          </a:bodyPr>
          <a:lstStyle/>
          <a:p>
            <a:pPr algn="ctr"/>
            <a:r>
              <a:rPr kumimoji="1" lang="en-US" altLang="ja-JP" sz="1600" dirty="0"/>
              <a:t>SRF application study</a:t>
            </a:r>
          </a:p>
        </p:txBody>
      </p:sp>
      <p:grpSp>
        <p:nvGrpSpPr>
          <p:cNvPr id="40" name="グループ化 39">
            <a:extLst>
              <a:ext uri="{FF2B5EF4-FFF2-40B4-BE49-F238E27FC236}">
                <a16:creationId xmlns:a16="http://schemas.microsoft.com/office/drawing/2014/main" id="{9DB69BD9-0F9B-0EA2-5D1D-60062E74B057}"/>
              </a:ext>
            </a:extLst>
          </p:cNvPr>
          <p:cNvGrpSpPr/>
          <p:nvPr/>
        </p:nvGrpSpPr>
        <p:grpSpPr>
          <a:xfrm>
            <a:off x="4801460" y="3064266"/>
            <a:ext cx="7043358" cy="3804945"/>
            <a:chOff x="4801460" y="3064266"/>
            <a:chExt cx="7043358" cy="3804945"/>
          </a:xfrm>
        </p:grpSpPr>
        <p:sp>
          <p:nvSpPr>
            <p:cNvPr id="12" name="テキスト ボックス 11">
              <a:extLst>
                <a:ext uri="{FF2B5EF4-FFF2-40B4-BE49-F238E27FC236}">
                  <a16:creationId xmlns:a16="http://schemas.microsoft.com/office/drawing/2014/main" id="{BD293EDE-7A48-ED8C-73D2-28003E97BF73}"/>
                </a:ext>
              </a:extLst>
            </p:cNvPr>
            <p:cNvSpPr txBox="1"/>
            <p:nvPr/>
          </p:nvSpPr>
          <p:spPr>
            <a:xfrm>
              <a:off x="7959011" y="6222880"/>
              <a:ext cx="3885807" cy="646331"/>
            </a:xfrm>
            <a:prstGeom prst="rect">
              <a:avLst/>
            </a:prstGeom>
            <a:noFill/>
          </p:spPr>
          <p:txBody>
            <a:bodyPr wrap="none" rtlCol="0">
              <a:spAutoFit/>
            </a:bodyPr>
            <a:lstStyle/>
            <a:p>
              <a:r>
                <a:rPr kumimoji="1" lang="en-US" altLang="ja-JP" dirty="0"/>
                <a:t>High efficient RF power source (SSA)</a:t>
              </a:r>
            </a:p>
            <a:p>
              <a:r>
                <a:rPr kumimoji="1" lang="en-US" altLang="ja-JP" dirty="0"/>
                <a:t>High </a:t>
              </a:r>
              <a:r>
                <a:rPr kumimoji="1" lang="en-US" altLang="ja-JP" dirty="0" err="1"/>
                <a:t>efficeint</a:t>
              </a:r>
              <a:r>
                <a:rPr kumimoji="1" lang="en-US" altLang="ja-JP" dirty="0"/>
                <a:t> cryocooler are important.</a:t>
              </a:r>
            </a:p>
          </p:txBody>
        </p:sp>
        <p:sp>
          <p:nvSpPr>
            <p:cNvPr id="18" name="テキスト ボックス 17">
              <a:extLst>
                <a:ext uri="{FF2B5EF4-FFF2-40B4-BE49-F238E27FC236}">
                  <a16:creationId xmlns:a16="http://schemas.microsoft.com/office/drawing/2014/main" id="{6FB5C4D7-8151-4D21-7A9B-16F8DA95B042}"/>
                </a:ext>
              </a:extLst>
            </p:cNvPr>
            <p:cNvSpPr txBox="1"/>
            <p:nvPr/>
          </p:nvSpPr>
          <p:spPr>
            <a:xfrm>
              <a:off x="4801460" y="3064266"/>
              <a:ext cx="4367029" cy="646331"/>
            </a:xfrm>
            <a:prstGeom prst="rect">
              <a:avLst/>
            </a:prstGeom>
            <a:noFill/>
          </p:spPr>
          <p:txBody>
            <a:bodyPr wrap="none" rtlCol="0">
              <a:spAutoFit/>
            </a:bodyPr>
            <a:lstStyle/>
            <a:p>
              <a:r>
                <a:rPr kumimoji="1" lang="en-US" altLang="ja-JP" dirty="0"/>
                <a:t>Important is not only high power beam</a:t>
              </a:r>
            </a:p>
            <a:p>
              <a:r>
                <a:rPr kumimoji="1" lang="en-US" altLang="ja-JP" dirty="0"/>
                <a:t>But also target to </a:t>
              </a:r>
              <a:r>
                <a:rPr kumimoji="1" lang="en-US" altLang="ja-JP"/>
                <a:t>be stood </a:t>
              </a:r>
              <a:r>
                <a:rPr kumimoji="1" lang="en-US" altLang="ja-JP" dirty="0"/>
                <a:t>high power beam</a:t>
              </a:r>
              <a:endParaRPr kumimoji="1" lang="ja-JP" altLang="en-US" dirty="0"/>
            </a:p>
          </p:txBody>
        </p:sp>
      </p:grpSp>
      <p:grpSp>
        <p:nvGrpSpPr>
          <p:cNvPr id="43" name="グループ化 42">
            <a:extLst>
              <a:ext uri="{FF2B5EF4-FFF2-40B4-BE49-F238E27FC236}">
                <a16:creationId xmlns:a16="http://schemas.microsoft.com/office/drawing/2014/main" id="{8D250220-70D9-CC08-D2E1-704D54010707}"/>
              </a:ext>
            </a:extLst>
          </p:cNvPr>
          <p:cNvGrpSpPr/>
          <p:nvPr/>
        </p:nvGrpSpPr>
        <p:grpSpPr>
          <a:xfrm>
            <a:off x="2158311" y="2588259"/>
            <a:ext cx="9996798" cy="4351668"/>
            <a:chOff x="2195202" y="2495049"/>
            <a:chExt cx="9996798" cy="4351668"/>
          </a:xfrm>
        </p:grpSpPr>
        <p:sp>
          <p:nvSpPr>
            <p:cNvPr id="15" name="テキスト ボックス 14">
              <a:extLst>
                <a:ext uri="{FF2B5EF4-FFF2-40B4-BE49-F238E27FC236}">
                  <a16:creationId xmlns:a16="http://schemas.microsoft.com/office/drawing/2014/main" id="{E324BB4A-4C09-4BCD-BE0E-710B6E35A838}"/>
                </a:ext>
              </a:extLst>
            </p:cNvPr>
            <p:cNvSpPr txBox="1"/>
            <p:nvPr/>
          </p:nvSpPr>
          <p:spPr>
            <a:xfrm>
              <a:off x="9223139" y="4180325"/>
              <a:ext cx="2900730" cy="646331"/>
            </a:xfrm>
            <a:prstGeom prst="rect">
              <a:avLst/>
            </a:prstGeom>
            <a:noFill/>
          </p:spPr>
          <p:txBody>
            <a:bodyPr wrap="none" rtlCol="0">
              <a:spAutoFit/>
            </a:bodyPr>
            <a:lstStyle/>
            <a:p>
              <a:pPr algn="ctr"/>
              <a:r>
                <a:rPr kumimoji="1" lang="ja-JP" altLang="en-US" dirty="0"/>
                <a:t>～</a:t>
              </a:r>
              <a:r>
                <a:rPr kumimoji="1" lang="en-US" altLang="ja-JP" dirty="0"/>
                <a:t>a few MW</a:t>
              </a:r>
              <a:r>
                <a:rPr kumimoji="1" lang="ja-JP" altLang="en-US" dirty="0"/>
                <a:t>、</a:t>
              </a:r>
              <a:r>
                <a:rPr kumimoji="1" lang="en-US" altLang="ja-JP" dirty="0"/>
                <a:t>a few 10 MeV</a:t>
              </a:r>
            </a:p>
            <a:p>
              <a:pPr algn="ctr"/>
              <a:r>
                <a:rPr kumimoji="1" lang="en-US" altLang="ja-JP" dirty="0"/>
                <a:t>RI production</a:t>
              </a:r>
              <a:r>
                <a:rPr kumimoji="1" lang="ja-JP" altLang="en-US" dirty="0"/>
                <a:t>、</a:t>
              </a:r>
              <a:r>
                <a:rPr kumimoji="1" lang="en-US" altLang="ja-JP" dirty="0"/>
                <a:t>small acc.</a:t>
              </a:r>
            </a:p>
          </p:txBody>
        </p:sp>
        <p:grpSp>
          <p:nvGrpSpPr>
            <p:cNvPr id="39" name="グループ化 38">
              <a:extLst>
                <a:ext uri="{FF2B5EF4-FFF2-40B4-BE49-F238E27FC236}">
                  <a16:creationId xmlns:a16="http://schemas.microsoft.com/office/drawing/2014/main" id="{A18E2C62-AA48-4EBC-5FA4-AEAC9E68F372}"/>
                </a:ext>
              </a:extLst>
            </p:cNvPr>
            <p:cNvGrpSpPr/>
            <p:nvPr/>
          </p:nvGrpSpPr>
          <p:grpSpPr>
            <a:xfrm>
              <a:off x="2195202" y="2495049"/>
              <a:ext cx="9996798" cy="4351668"/>
              <a:chOff x="2195202" y="2495049"/>
              <a:chExt cx="9996798" cy="4351668"/>
            </a:xfrm>
          </p:grpSpPr>
          <p:pic>
            <p:nvPicPr>
              <p:cNvPr id="24" name="図 23">
                <a:extLst>
                  <a:ext uri="{FF2B5EF4-FFF2-40B4-BE49-F238E27FC236}">
                    <a16:creationId xmlns:a16="http://schemas.microsoft.com/office/drawing/2014/main" id="{D2A0F32B-A917-4927-96E0-BFC03B3F199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088324" y="2495049"/>
                <a:ext cx="3103676" cy="1197101"/>
              </a:xfrm>
              <a:prstGeom prst="rect">
                <a:avLst/>
              </a:prstGeom>
            </p:spPr>
          </p:pic>
          <p:grpSp>
            <p:nvGrpSpPr>
              <p:cNvPr id="38" name="グループ化 37">
                <a:extLst>
                  <a:ext uri="{FF2B5EF4-FFF2-40B4-BE49-F238E27FC236}">
                    <a16:creationId xmlns:a16="http://schemas.microsoft.com/office/drawing/2014/main" id="{9D542EEE-5F70-BF77-9C35-C4F355AD78F5}"/>
                  </a:ext>
                </a:extLst>
              </p:cNvPr>
              <p:cNvGrpSpPr/>
              <p:nvPr/>
            </p:nvGrpSpPr>
            <p:grpSpPr>
              <a:xfrm>
                <a:off x="2195202" y="3875115"/>
                <a:ext cx="9974363" cy="2971602"/>
                <a:chOff x="2195202" y="3875115"/>
                <a:chExt cx="9974363" cy="2971602"/>
              </a:xfrm>
            </p:grpSpPr>
            <p:sp>
              <p:nvSpPr>
                <p:cNvPr id="9" name="矢印: 右 8">
                  <a:extLst>
                    <a:ext uri="{FF2B5EF4-FFF2-40B4-BE49-F238E27FC236}">
                      <a16:creationId xmlns:a16="http://schemas.microsoft.com/office/drawing/2014/main" id="{59496FA9-BF63-4A45-A2E9-C4B0042541D7}"/>
                    </a:ext>
                  </a:extLst>
                </p:cNvPr>
                <p:cNvSpPr/>
                <p:nvPr/>
              </p:nvSpPr>
              <p:spPr>
                <a:xfrm rot="21306547">
                  <a:off x="2725842" y="4045338"/>
                  <a:ext cx="9415282" cy="54297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テキスト ボックス 15">
                  <a:extLst>
                    <a:ext uri="{FF2B5EF4-FFF2-40B4-BE49-F238E27FC236}">
                      <a16:creationId xmlns:a16="http://schemas.microsoft.com/office/drawing/2014/main" id="{BC59F7CB-8F39-4C1F-ABA0-1F76B3A0FFD4}"/>
                    </a:ext>
                  </a:extLst>
                </p:cNvPr>
                <p:cNvSpPr txBox="1"/>
                <p:nvPr/>
              </p:nvSpPr>
              <p:spPr>
                <a:xfrm>
                  <a:off x="4549206" y="4524401"/>
                  <a:ext cx="2902654" cy="646331"/>
                </a:xfrm>
                <a:prstGeom prst="rect">
                  <a:avLst/>
                </a:prstGeom>
                <a:noFill/>
              </p:spPr>
              <p:txBody>
                <a:bodyPr wrap="none" rtlCol="0">
                  <a:spAutoFit/>
                </a:bodyPr>
                <a:lstStyle/>
                <a:p>
                  <a:pPr algn="ctr"/>
                  <a:r>
                    <a:rPr kumimoji="1" lang="en-US" altLang="ja-JP" dirty="0"/>
                    <a:t>800 MeV 10 mA</a:t>
                  </a:r>
                </a:p>
                <a:p>
                  <a:pPr algn="ctr"/>
                  <a:r>
                    <a:rPr kumimoji="1" lang="en-US" altLang="ja-JP" dirty="0"/>
                    <a:t>EUV-FEL light source(~10kW)</a:t>
                  </a:r>
                </a:p>
              </p:txBody>
            </p:sp>
            <p:pic>
              <p:nvPicPr>
                <p:cNvPr id="17" name="図 16">
                  <a:extLst>
                    <a:ext uri="{FF2B5EF4-FFF2-40B4-BE49-F238E27FC236}">
                      <a16:creationId xmlns:a16="http://schemas.microsoft.com/office/drawing/2014/main" id="{294667C9-AD79-457C-AE81-C2E0C13BD34A}"/>
                    </a:ext>
                  </a:extLst>
                </p:cNvPr>
                <p:cNvPicPr/>
                <p:nvPr/>
              </p:nvPicPr>
              <p:blipFill rotWithShape="1">
                <a:blip r:embed="rId7" cstate="screen">
                  <a:extLst>
                    <a:ext uri="{28A0092B-C50C-407E-A947-70E740481C1C}">
                      <a14:useLocalDpi xmlns:a14="http://schemas.microsoft.com/office/drawing/2010/main"/>
                    </a:ext>
                  </a:extLst>
                </a:blip>
                <a:srcRect t="10669"/>
                <a:stretch/>
              </p:blipFill>
              <p:spPr bwMode="auto">
                <a:xfrm>
                  <a:off x="4764730" y="5301579"/>
                  <a:ext cx="2567657" cy="1545138"/>
                </a:xfrm>
                <a:prstGeom prst="rect">
                  <a:avLst/>
                </a:prstGeom>
                <a:noFill/>
                <a:ln>
                  <a:noFill/>
                </a:ln>
              </p:spPr>
            </p:pic>
            <p:pic>
              <p:nvPicPr>
                <p:cNvPr id="19" name="図 18">
                  <a:extLst>
                    <a:ext uri="{FF2B5EF4-FFF2-40B4-BE49-F238E27FC236}">
                      <a16:creationId xmlns:a16="http://schemas.microsoft.com/office/drawing/2014/main" id="{CE92FAE4-41F7-4CF6-B4A4-07814707D2F4}"/>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b="13781"/>
                <a:stretch/>
              </p:blipFill>
              <p:spPr>
                <a:xfrm>
                  <a:off x="9976336" y="4946129"/>
                  <a:ext cx="2193229" cy="1092085"/>
                </a:xfrm>
                <a:prstGeom prst="rect">
                  <a:avLst/>
                </a:prstGeom>
              </p:spPr>
            </p:pic>
            <p:pic>
              <p:nvPicPr>
                <p:cNvPr id="10" name="図 9">
                  <a:extLst>
                    <a:ext uri="{FF2B5EF4-FFF2-40B4-BE49-F238E27FC236}">
                      <a16:creationId xmlns:a16="http://schemas.microsoft.com/office/drawing/2014/main" id="{EC98263B-5868-4996-82E2-FA192FA9C5D0}"/>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b="16028"/>
                <a:stretch/>
              </p:blipFill>
              <p:spPr>
                <a:xfrm>
                  <a:off x="2195202" y="5466284"/>
                  <a:ext cx="2571400" cy="1290443"/>
                </a:xfrm>
                <a:prstGeom prst="rect">
                  <a:avLst/>
                </a:prstGeom>
              </p:spPr>
            </p:pic>
            <p:sp>
              <p:nvSpPr>
                <p:cNvPr id="14" name="テキスト ボックス 13">
                  <a:extLst>
                    <a:ext uri="{FF2B5EF4-FFF2-40B4-BE49-F238E27FC236}">
                      <a16:creationId xmlns:a16="http://schemas.microsoft.com/office/drawing/2014/main" id="{6AB68E87-B6BC-4849-84B6-38F31640F28B}"/>
                    </a:ext>
                  </a:extLst>
                </p:cNvPr>
                <p:cNvSpPr txBox="1"/>
                <p:nvPr/>
              </p:nvSpPr>
              <p:spPr>
                <a:xfrm>
                  <a:off x="2308136" y="4848770"/>
                  <a:ext cx="1457450" cy="646331"/>
                </a:xfrm>
                <a:prstGeom prst="rect">
                  <a:avLst/>
                </a:prstGeom>
                <a:noFill/>
              </p:spPr>
              <p:txBody>
                <a:bodyPr wrap="none" rtlCol="0">
                  <a:spAutoFit/>
                </a:bodyPr>
                <a:lstStyle/>
                <a:p>
                  <a:pPr algn="ctr"/>
                  <a:r>
                    <a:rPr kumimoji="1" lang="en-US" altLang="ja-JP" dirty="0"/>
                    <a:t>200</a:t>
                  </a:r>
                  <a:r>
                    <a:rPr kumimoji="1" lang="ja-JP" altLang="en-US" dirty="0"/>
                    <a:t> </a:t>
                  </a:r>
                  <a:r>
                    <a:rPr kumimoji="1" lang="en-US" altLang="ja-JP" dirty="0"/>
                    <a:t>W</a:t>
                  </a:r>
                </a:p>
                <a:p>
                  <a:pPr algn="ctr"/>
                  <a:r>
                    <a:rPr kumimoji="1" lang="en-US" altLang="ja-JP" dirty="0"/>
                    <a:t>20 MeV 10uA</a:t>
                  </a:r>
                </a:p>
              </p:txBody>
            </p:sp>
            <p:pic>
              <p:nvPicPr>
                <p:cNvPr id="30" name="図 29">
                  <a:extLst>
                    <a:ext uri="{FF2B5EF4-FFF2-40B4-BE49-F238E27FC236}">
                      <a16:creationId xmlns:a16="http://schemas.microsoft.com/office/drawing/2014/main" id="{475A899B-A0D7-1048-AE4E-8D8052A62BE3}"/>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7332387" y="4946129"/>
                  <a:ext cx="2763112" cy="1211558"/>
                </a:xfrm>
                <a:prstGeom prst="rect">
                  <a:avLst/>
                </a:prstGeom>
              </p:spPr>
            </p:pic>
            <p:sp>
              <p:nvSpPr>
                <p:cNvPr id="27" name="テキスト ボックス 26">
                  <a:extLst>
                    <a:ext uri="{FF2B5EF4-FFF2-40B4-BE49-F238E27FC236}">
                      <a16:creationId xmlns:a16="http://schemas.microsoft.com/office/drawing/2014/main" id="{6FE77E92-BB19-42A0-905C-B960BBA9F675}"/>
                    </a:ext>
                  </a:extLst>
                </p:cNvPr>
                <p:cNvSpPr txBox="1"/>
                <p:nvPr/>
              </p:nvSpPr>
              <p:spPr>
                <a:xfrm rot="21302649">
                  <a:off x="5409617" y="3875115"/>
                  <a:ext cx="4095993" cy="369332"/>
                </a:xfrm>
                <a:prstGeom prst="rect">
                  <a:avLst/>
                </a:prstGeom>
                <a:noFill/>
              </p:spPr>
              <p:txBody>
                <a:bodyPr wrap="none" rtlCol="0">
                  <a:spAutoFit/>
                </a:bodyPr>
                <a:lstStyle/>
                <a:p>
                  <a:r>
                    <a:rPr kumimoji="1" lang="en-US" altLang="ja-JP" dirty="0">
                      <a:solidFill>
                        <a:schemeClr val="accent4">
                          <a:lumMod val="75000"/>
                        </a:schemeClr>
                      </a:solidFill>
                    </a:rPr>
                    <a:t>Window,</a:t>
                  </a:r>
                  <a:r>
                    <a:rPr kumimoji="1" lang="ja-JP" altLang="en-US" dirty="0">
                      <a:solidFill>
                        <a:schemeClr val="accent4">
                          <a:lumMod val="75000"/>
                        </a:schemeClr>
                      </a:solidFill>
                    </a:rPr>
                    <a:t> </a:t>
                  </a:r>
                  <a:r>
                    <a:rPr kumimoji="1" lang="en-US" altLang="ja-JP" dirty="0">
                      <a:solidFill>
                        <a:schemeClr val="accent4">
                          <a:lumMod val="75000"/>
                        </a:schemeClr>
                      </a:solidFill>
                    </a:rPr>
                    <a:t>target,</a:t>
                  </a:r>
                  <a:r>
                    <a:rPr kumimoji="1" lang="ja-JP" altLang="en-US" dirty="0">
                      <a:solidFill>
                        <a:schemeClr val="accent4">
                          <a:lumMod val="75000"/>
                        </a:schemeClr>
                      </a:solidFill>
                    </a:rPr>
                    <a:t> </a:t>
                  </a:r>
                  <a:r>
                    <a:rPr kumimoji="1" lang="en-US" altLang="ja-JP" dirty="0">
                      <a:solidFill>
                        <a:schemeClr val="accent4">
                          <a:lumMod val="75000"/>
                        </a:schemeClr>
                      </a:solidFill>
                    </a:rPr>
                    <a:t>etc. for high power beam</a:t>
                  </a:r>
                  <a:endParaRPr kumimoji="1" lang="ja-JP" altLang="en-US" dirty="0">
                    <a:solidFill>
                      <a:schemeClr val="accent4">
                        <a:lumMod val="75000"/>
                      </a:schemeClr>
                    </a:solidFill>
                  </a:endParaRPr>
                </a:p>
              </p:txBody>
            </p:sp>
            <p:sp>
              <p:nvSpPr>
                <p:cNvPr id="21" name="テキスト ボックス 20">
                  <a:extLst>
                    <a:ext uri="{FF2B5EF4-FFF2-40B4-BE49-F238E27FC236}">
                      <a16:creationId xmlns:a16="http://schemas.microsoft.com/office/drawing/2014/main" id="{26F6EC70-1DA0-8B53-736F-F15FC0C0CBB9}"/>
                    </a:ext>
                  </a:extLst>
                </p:cNvPr>
                <p:cNvSpPr txBox="1"/>
                <p:nvPr/>
              </p:nvSpPr>
              <p:spPr>
                <a:xfrm>
                  <a:off x="7095601" y="4242562"/>
                  <a:ext cx="1327439" cy="369332"/>
                </a:xfrm>
                <a:prstGeom prst="rect">
                  <a:avLst/>
                </a:prstGeom>
                <a:noFill/>
              </p:spPr>
              <p:txBody>
                <a:bodyPr wrap="square" rtlCol="0">
                  <a:spAutoFit/>
                </a:bodyPr>
                <a:lstStyle/>
                <a:p>
                  <a:r>
                    <a:rPr kumimoji="1" lang="en-US" altLang="ja-JP" dirty="0"/>
                    <a:t>~10 years</a:t>
                  </a:r>
                  <a:endParaRPr kumimoji="1" lang="ja-JP" altLang="en-US" dirty="0"/>
                </a:p>
              </p:txBody>
            </p:sp>
          </p:grpSp>
        </p:grpSp>
      </p:grpSp>
      <p:grpSp>
        <p:nvGrpSpPr>
          <p:cNvPr id="37" name="グループ化 36">
            <a:extLst>
              <a:ext uri="{FF2B5EF4-FFF2-40B4-BE49-F238E27FC236}">
                <a16:creationId xmlns:a16="http://schemas.microsoft.com/office/drawing/2014/main" id="{980C9A88-A18F-BD4B-7C26-2A04FE91C3B6}"/>
              </a:ext>
            </a:extLst>
          </p:cNvPr>
          <p:cNvGrpSpPr/>
          <p:nvPr/>
        </p:nvGrpSpPr>
        <p:grpSpPr>
          <a:xfrm>
            <a:off x="36891" y="392566"/>
            <a:ext cx="5341995" cy="4346968"/>
            <a:chOff x="36891" y="392566"/>
            <a:chExt cx="5341995" cy="4346968"/>
          </a:xfrm>
        </p:grpSpPr>
        <p:pic>
          <p:nvPicPr>
            <p:cNvPr id="23" name="図 22">
              <a:extLst>
                <a:ext uri="{FF2B5EF4-FFF2-40B4-BE49-F238E27FC236}">
                  <a16:creationId xmlns:a16="http://schemas.microsoft.com/office/drawing/2014/main" id="{C2BAE9BB-0AF9-4E4A-A231-3F9472F620C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7148" y="827798"/>
              <a:ext cx="1005749" cy="1522593"/>
            </a:xfrm>
            <a:prstGeom prst="rect">
              <a:avLst/>
            </a:prstGeom>
          </p:spPr>
        </p:pic>
        <p:sp>
          <p:nvSpPr>
            <p:cNvPr id="4" name="矢印: 右 3">
              <a:extLst>
                <a:ext uri="{FF2B5EF4-FFF2-40B4-BE49-F238E27FC236}">
                  <a16:creationId xmlns:a16="http://schemas.microsoft.com/office/drawing/2014/main" id="{A7776900-7236-45B4-995F-E853A1CBAA1F}"/>
                </a:ext>
              </a:extLst>
            </p:cNvPr>
            <p:cNvSpPr/>
            <p:nvPr/>
          </p:nvSpPr>
          <p:spPr>
            <a:xfrm rot="17550729">
              <a:off x="590024" y="2294563"/>
              <a:ext cx="4346968" cy="5429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テキスト ボックス 4">
              <a:extLst>
                <a:ext uri="{FF2B5EF4-FFF2-40B4-BE49-F238E27FC236}">
                  <a16:creationId xmlns:a16="http://schemas.microsoft.com/office/drawing/2014/main" id="{EB8A14DA-9DCF-445F-9E54-5236FFF75B5E}"/>
                </a:ext>
              </a:extLst>
            </p:cNvPr>
            <p:cNvSpPr txBox="1"/>
            <p:nvPr/>
          </p:nvSpPr>
          <p:spPr>
            <a:xfrm>
              <a:off x="3522233" y="1387930"/>
              <a:ext cx="1708994" cy="1200329"/>
            </a:xfrm>
            <a:prstGeom prst="rect">
              <a:avLst/>
            </a:prstGeom>
            <a:noFill/>
          </p:spPr>
          <p:txBody>
            <a:bodyPr wrap="none" rtlCol="0">
              <a:spAutoFit/>
            </a:bodyPr>
            <a:lstStyle/>
            <a:p>
              <a:r>
                <a:rPr kumimoji="1" lang="en-US" altLang="ja-JP" dirty="0"/>
                <a:t>Other material </a:t>
              </a:r>
            </a:p>
            <a:p>
              <a:r>
                <a:rPr kumimoji="1" lang="en-US" altLang="ja-JP" dirty="0"/>
                <a:t>Like high Tc and </a:t>
              </a:r>
            </a:p>
            <a:p>
              <a:r>
                <a:rPr kumimoji="1" lang="en-US" altLang="ja-JP" dirty="0"/>
                <a:t>thin film</a:t>
              </a:r>
            </a:p>
            <a:p>
              <a:r>
                <a:rPr kumimoji="1" lang="en-US" altLang="ja-JP" dirty="0"/>
                <a:t> </a:t>
              </a:r>
              <a:endParaRPr kumimoji="1" lang="ja-JP" altLang="en-US" dirty="0"/>
            </a:p>
          </p:txBody>
        </p:sp>
        <p:sp>
          <p:nvSpPr>
            <p:cNvPr id="13" name="テキスト ボックス 12">
              <a:extLst>
                <a:ext uri="{FF2B5EF4-FFF2-40B4-BE49-F238E27FC236}">
                  <a16:creationId xmlns:a16="http://schemas.microsoft.com/office/drawing/2014/main" id="{5581CDED-3D2E-403A-8DB3-3E8C4E6F5DAE}"/>
                </a:ext>
              </a:extLst>
            </p:cNvPr>
            <p:cNvSpPr txBox="1"/>
            <p:nvPr/>
          </p:nvSpPr>
          <p:spPr>
            <a:xfrm>
              <a:off x="2476782" y="3497490"/>
              <a:ext cx="2902104" cy="1200329"/>
            </a:xfrm>
            <a:prstGeom prst="rect">
              <a:avLst/>
            </a:prstGeom>
            <a:noFill/>
          </p:spPr>
          <p:txBody>
            <a:bodyPr wrap="square" rtlCol="0">
              <a:spAutoFit/>
            </a:bodyPr>
            <a:lstStyle/>
            <a:p>
              <a:r>
                <a:rPr kumimoji="1" lang="en-US" altLang="ja-JP" dirty="0"/>
                <a:t>Nb</a:t>
              </a:r>
              <a:r>
                <a:rPr kumimoji="1" lang="en-US" altLang="ja-JP" baseline="-25000" dirty="0"/>
                <a:t>3</a:t>
              </a:r>
              <a:r>
                <a:rPr kumimoji="1" lang="en-US" altLang="ja-JP" dirty="0"/>
                <a:t>Sn/Nb</a:t>
              </a:r>
            </a:p>
            <a:p>
              <a:r>
                <a:rPr kumimoji="1" lang="ja-JP" altLang="en-US" dirty="0"/>
                <a:t>De-(High Pressure Gas Safety Act &amp; Large-scale </a:t>
              </a:r>
              <a:r>
                <a:rPr kumimoji="1" lang="en-US" altLang="ja-JP" dirty="0"/>
                <a:t>cryo-plant</a:t>
              </a:r>
              <a:r>
                <a:rPr kumimoji="1" lang="ja-JP" altLang="en-US" dirty="0"/>
                <a:t>)</a:t>
              </a:r>
              <a:endParaRPr kumimoji="1" lang="en-US" altLang="ja-JP" dirty="0"/>
            </a:p>
            <a:p>
              <a:endParaRPr kumimoji="1" lang="en-US" altLang="ja-JP" dirty="0"/>
            </a:p>
          </p:txBody>
        </p:sp>
        <p:pic>
          <p:nvPicPr>
            <p:cNvPr id="20" name="図 19">
              <a:extLst>
                <a:ext uri="{FF2B5EF4-FFF2-40B4-BE49-F238E27FC236}">
                  <a16:creationId xmlns:a16="http://schemas.microsoft.com/office/drawing/2014/main" id="{7D7E9809-D6C5-43C9-AF67-58A34701AF8F}"/>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b="22726"/>
            <a:stretch/>
          </p:blipFill>
          <p:spPr>
            <a:xfrm>
              <a:off x="1025355" y="1320412"/>
              <a:ext cx="1419223" cy="1102651"/>
            </a:xfrm>
            <a:prstGeom prst="rect">
              <a:avLst/>
            </a:prstGeom>
          </p:spPr>
        </p:pic>
        <p:pic>
          <p:nvPicPr>
            <p:cNvPr id="22" name="図 21">
              <a:extLst>
                <a:ext uri="{FF2B5EF4-FFF2-40B4-BE49-F238E27FC236}">
                  <a16:creationId xmlns:a16="http://schemas.microsoft.com/office/drawing/2014/main" id="{A061ACB8-92BC-46F2-8C06-A463D6287EC8}"/>
                </a:ext>
              </a:extLst>
            </p:cNvPr>
            <p:cNvPicPr>
              <a:picLocks noChangeAspect="1"/>
            </p:cNvPicPr>
            <p:nvPr/>
          </p:nvPicPr>
          <p:blipFill>
            <a:blip r:embed="rId13"/>
            <a:stretch>
              <a:fillRect/>
            </a:stretch>
          </p:blipFill>
          <p:spPr>
            <a:xfrm rot="5400000">
              <a:off x="325571" y="2630372"/>
              <a:ext cx="1360356" cy="1937716"/>
            </a:xfrm>
            <a:prstGeom prst="rect">
              <a:avLst/>
            </a:prstGeom>
          </p:spPr>
        </p:pic>
        <p:sp>
          <p:nvSpPr>
            <p:cNvPr id="34" name="テキスト ボックス 33">
              <a:extLst>
                <a:ext uri="{FF2B5EF4-FFF2-40B4-BE49-F238E27FC236}">
                  <a16:creationId xmlns:a16="http://schemas.microsoft.com/office/drawing/2014/main" id="{48F38B68-05F6-4F0C-A66C-62688AC5153B}"/>
                </a:ext>
              </a:extLst>
            </p:cNvPr>
            <p:cNvSpPr txBox="1"/>
            <p:nvPr/>
          </p:nvSpPr>
          <p:spPr>
            <a:xfrm rot="17593058">
              <a:off x="1619709" y="1479936"/>
              <a:ext cx="2279085" cy="369332"/>
            </a:xfrm>
            <a:prstGeom prst="rect">
              <a:avLst/>
            </a:prstGeom>
            <a:noFill/>
          </p:spPr>
          <p:txBody>
            <a:bodyPr wrap="none" rtlCol="0">
              <a:spAutoFit/>
            </a:bodyPr>
            <a:lstStyle/>
            <a:p>
              <a:r>
                <a:rPr kumimoji="1" lang="en-US" altLang="ja-JP" dirty="0">
                  <a:solidFill>
                    <a:schemeClr val="accent5">
                      <a:lumMod val="75000"/>
                    </a:schemeClr>
                  </a:solidFill>
                </a:rPr>
                <a:t>High performance cav.</a:t>
              </a:r>
              <a:endParaRPr kumimoji="1" lang="ja-JP" altLang="en-US" dirty="0">
                <a:solidFill>
                  <a:schemeClr val="accent5">
                    <a:lumMod val="75000"/>
                  </a:schemeClr>
                </a:solidFill>
              </a:endParaRPr>
            </a:p>
          </p:txBody>
        </p:sp>
        <p:sp>
          <p:nvSpPr>
            <p:cNvPr id="6" name="テキスト ボックス 5">
              <a:extLst>
                <a:ext uri="{FF2B5EF4-FFF2-40B4-BE49-F238E27FC236}">
                  <a16:creationId xmlns:a16="http://schemas.microsoft.com/office/drawing/2014/main" id="{304848A5-EED1-4EA5-96FA-1A76D298EDD1}"/>
                </a:ext>
              </a:extLst>
            </p:cNvPr>
            <p:cNvSpPr txBox="1"/>
            <p:nvPr/>
          </p:nvSpPr>
          <p:spPr>
            <a:xfrm>
              <a:off x="2519051" y="3250729"/>
              <a:ext cx="1327439" cy="369332"/>
            </a:xfrm>
            <a:prstGeom prst="rect">
              <a:avLst/>
            </a:prstGeom>
            <a:noFill/>
          </p:spPr>
          <p:txBody>
            <a:bodyPr wrap="square" rtlCol="0">
              <a:spAutoFit/>
            </a:bodyPr>
            <a:lstStyle/>
            <a:p>
              <a:r>
                <a:rPr kumimoji="1" lang="en-US" altLang="ja-JP" dirty="0"/>
                <a:t>~5 years</a:t>
              </a:r>
              <a:endParaRPr kumimoji="1" lang="ja-JP" altLang="en-US" dirty="0"/>
            </a:p>
          </p:txBody>
        </p:sp>
        <p:sp>
          <p:nvSpPr>
            <p:cNvPr id="25" name="テキスト ボックス 24">
              <a:extLst>
                <a:ext uri="{FF2B5EF4-FFF2-40B4-BE49-F238E27FC236}">
                  <a16:creationId xmlns:a16="http://schemas.microsoft.com/office/drawing/2014/main" id="{8EBF9406-87EE-473E-B0C3-9E6FCB136072}"/>
                </a:ext>
              </a:extLst>
            </p:cNvPr>
            <p:cNvSpPr txBox="1"/>
            <p:nvPr/>
          </p:nvSpPr>
          <p:spPr>
            <a:xfrm>
              <a:off x="2872959" y="2348661"/>
              <a:ext cx="1142103" cy="369332"/>
            </a:xfrm>
            <a:prstGeom prst="rect">
              <a:avLst/>
            </a:prstGeom>
            <a:noFill/>
          </p:spPr>
          <p:txBody>
            <a:bodyPr wrap="square" rtlCol="0">
              <a:spAutoFit/>
            </a:bodyPr>
            <a:lstStyle/>
            <a:p>
              <a:r>
                <a:rPr kumimoji="1" lang="en-US" altLang="ja-JP" dirty="0"/>
                <a:t>~10 years</a:t>
              </a:r>
              <a:endParaRPr kumimoji="1" lang="ja-JP" altLang="en-US" dirty="0"/>
            </a:p>
          </p:txBody>
        </p:sp>
        <p:sp>
          <p:nvSpPr>
            <p:cNvPr id="26" name="テキスト ボックス 25">
              <a:extLst>
                <a:ext uri="{FF2B5EF4-FFF2-40B4-BE49-F238E27FC236}">
                  <a16:creationId xmlns:a16="http://schemas.microsoft.com/office/drawing/2014/main" id="{5F6A32EF-64AF-46BB-9005-78F391758692}"/>
                </a:ext>
              </a:extLst>
            </p:cNvPr>
            <p:cNvSpPr txBox="1"/>
            <p:nvPr/>
          </p:nvSpPr>
          <p:spPr>
            <a:xfrm>
              <a:off x="3386790" y="1079884"/>
              <a:ext cx="1230077" cy="369332"/>
            </a:xfrm>
            <a:prstGeom prst="rect">
              <a:avLst/>
            </a:prstGeom>
            <a:noFill/>
          </p:spPr>
          <p:txBody>
            <a:bodyPr wrap="square" rtlCol="0">
              <a:spAutoFit/>
            </a:bodyPr>
            <a:lstStyle/>
            <a:p>
              <a:r>
                <a:rPr kumimoji="1" lang="en-US" altLang="ja-JP" dirty="0"/>
                <a:t>~20 years</a:t>
              </a:r>
              <a:endParaRPr kumimoji="1" lang="ja-JP" altLang="en-US" dirty="0"/>
            </a:p>
          </p:txBody>
        </p:sp>
        <p:sp>
          <p:nvSpPr>
            <p:cNvPr id="31" name="テキスト ボックス 30">
              <a:extLst>
                <a:ext uri="{FF2B5EF4-FFF2-40B4-BE49-F238E27FC236}">
                  <a16:creationId xmlns:a16="http://schemas.microsoft.com/office/drawing/2014/main" id="{109A4636-A3B6-4017-8092-0E42211CB336}"/>
                </a:ext>
              </a:extLst>
            </p:cNvPr>
            <p:cNvSpPr txBox="1"/>
            <p:nvPr/>
          </p:nvSpPr>
          <p:spPr>
            <a:xfrm>
              <a:off x="44870" y="4257596"/>
              <a:ext cx="1804524" cy="307777"/>
            </a:xfrm>
            <a:prstGeom prst="rect">
              <a:avLst/>
            </a:prstGeom>
            <a:noFill/>
          </p:spPr>
          <p:txBody>
            <a:bodyPr wrap="square" rtlCol="0">
              <a:spAutoFit/>
            </a:bodyPr>
            <a:lstStyle/>
            <a:p>
              <a:r>
                <a:rPr kumimoji="1" lang="en-US" altLang="ja-JP" sz="1400" dirty="0"/>
                <a:t>Large cryogenic plant</a:t>
              </a:r>
              <a:endParaRPr kumimoji="1" lang="ja-JP" altLang="en-US" sz="1400" dirty="0"/>
            </a:p>
          </p:txBody>
        </p:sp>
        <p:sp>
          <p:nvSpPr>
            <p:cNvPr id="8" name="テキスト ボックス 7">
              <a:extLst>
                <a:ext uri="{FF2B5EF4-FFF2-40B4-BE49-F238E27FC236}">
                  <a16:creationId xmlns:a16="http://schemas.microsoft.com/office/drawing/2014/main" id="{5A22AB9D-8EE0-4FD9-B56B-4E3993315040}"/>
                </a:ext>
              </a:extLst>
            </p:cNvPr>
            <p:cNvSpPr txBox="1"/>
            <p:nvPr/>
          </p:nvSpPr>
          <p:spPr>
            <a:xfrm>
              <a:off x="265324" y="2293795"/>
              <a:ext cx="1789144" cy="584775"/>
            </a:xfrm>
            <a:prstGeom prst="rect">
              <a:avLst/>
            </a:prstGeom>
            <a:noFill/>
          </p:spPr>
          <p:txBody>
            <a:bodyPr wrap="none" rtlCol="0">
              <a:spAutoFit/>
            </a:bodyPr>
            <a:lstStyle/>
            <a:p>
              <a:r>
                <a:rPr kumimoji="1" lang="en-US" altLang="ja-JP" sz="1600" dirty="0"/>
                <a:t>Small cryogenics</a:t>
              </a:r>
            </a:p>
            <a:p>
              <a:r>
                <a:rPr kumimoji="1" lang="en-US" altLang="ja-JP" sz="1600" dirty="0"/>
                <a:t>Conduction cooling</a:t>
              </a:r>
              <a:endParaRPr kumimoji="1" lang="ja-JP" altLang="en-US" sz="1600" dirty="0"/>
            </a:p>
          </p:txBody>
        </p:sp>
        <p:sp>
          <p:nvSpPr>
            <p:cNvPr id="35" name="テキスト ボックス 34">
              <a:extLst>
                <a:ext uri="{FF2B5EF4-FFF2-40B4-BE49-F238E27FC236}">
                  <a16:creationId xmlns:a16="http://schemas.microsoft.com/office/drawing/2014/main" id="{998E44CF-5940-42FF-8FAC-1E6C3B7FFF24}"/>
                </a:ext>
              </a:extLst>
            </p:cNvPr>
            <p:cNvSpPr txBox="1"/>
            <p:nvPr/>
          </p:nvSpPr>
          <p:spPr>
            <a:xfrm>
              <a:off x="1013562" y="757552"/>
              <a:ext cx="1906732" cy="577081"/>
            </a:xfrm>
            <a:prstGeom prst="rect">
              <a:avLst/>
            </a:prstGeom>
            <a:noFill/>
          </p:spPr>
          <p:txBody>
            <a:bodyPr wrap="square" rtlCol="0">
              <a:spAutoFit/>
            </a:bodyPr>
            <a:lstStyle/>
            <a:p>
              <a:r>
                <a:rPr kumimoji="1" lang="en-US" altLang="ja-JP" sz="1050" dirty="0"/>
                <a:t>Past</a:t>
              </a:r>
              <a:r>
                <a:rPr kumimoji="1" lang="ja-JP" altLang="en-US" sz="1050" dirty="0"/>
                <a:t>：</a:t>
              </a:r>
              <a:r>
                <a:rPr kumimoji="1" lang="en-US" altLang="ja-JP" sz="1050" dirty="0"/>
                <a:t>Nb           Q~1x10</a:t>
              </a:r>
              <a:r>
                <a:rPr kumimoji="1" lang="en-US" altLang="ja-JP" sz="1050" baseline="30000" dirty="0"/>
                <a:t>10</a:t>
              </a:r>
              <a:r>
                <a:rPr kumimoji="1" lang="en-US" altLang="ja-JP" sz="1050" dirty="0"/>
                <a:t> @2K</a:t>
              </a:r>
            </a:p>
            <a:p>
              <a:r>
                <a:rPr kumimoji="1" lang="en-US" altLang="ja-JP" sz="1050" dirty="0"/>
                <a:t>Now</a:t>
              </a:r>
              <a:r>
                <a:rPr kumimoji="1" lang="ja-JP" altLang="en-US" sz="1050" dirty="0"/>
                <a:t>：</a:t>
              </a:r>
              <a:r>
                <a:rPr kumimoji="1" lang="en-US" altLang="ja-JP" sz="1050" dirty="0"/>
                <a:t>N dope   Q~3x10</a:t>
              </a:r>
              <a:r>
                <a:rPr kumimoji="1" lang="en-US" altLang="ja-JP" sz="1050" baseline="30000" dirty="0"/>
                <a:t>10</a:t>
              </a:r>
              <a:r>
                <a:rPr kumimoji="1" lang="en-US" altLang="ja-JP" sz="1050" dirty="0"/>
                <a:t> @2K</a:t>
              </a:r>
            </a:p>
            <a:p>
              <a:r>
                <a:rPr kumimoji="1" lang="en-US" altLang="ja-JP" sz="1050" dirty="0"/>
                <a:t>Future</a:t>
              </a:r>
              <a:r>
                <a:rPr kumimoji="1" lang="ja-JP" altLang="en-US" sz="1050" dirty="0"/>
                <a:t>：</a:t>
              </a:r>
              <a:r>
                <a:rPr kumimoji="1" lang="en-US" altLang="ja-JP" sz="1050" dirty="0"/>
                <a:t>Nb</a:t>
              </a:r>
              <a:r>
                <a:rPr kumimoji="1" lang="en-US" altLang="ja-JP" sz="1050" baseline="-25000" dirty="0"/>
                <a:t>3</a:t>
              </a:r>
              <a:r>
                <a:rPr kumimoji="1" lang="en-US" altLang="ja-JP" sz="1050" dirty="0"/>
                <a:t>Sn Q~3x10</a:t>
              </a:r>
              <a:r>
                <a:rPr kumimoji="1" lang="en-US" altLang="ja-JP" sz="1050" baseline="30000" dirty="0"/>
                <a:t>10</a:t>
              </a:r>
              <a:r>
                <a:rPr kumimoji="1" lang="en-US" altLang="ja-JP" sz="1050" dirty="0"/>
                <a:t> @~5K</a:t>
              </a:r>
              <a:endParaRPr kumimoji="1" lang="ja-JP" altLang="en-US" sz="1050" dirty="0"/>
            </a:p>
          </p:txBody>
        </p:sp>
        <p:sp>
          <p:nvSpPr>
            <p:cNvPr id="36" name="テキスト ボックス 35">
              <a:extLst>
                <a:ext uri="{FF2B5EF4-FFF2-40B4-BE49-F238E27FC236}">
                  <a16:creationId xmlns:a16="http://schemas.microsoft.com/office/drawing/2014/main" id="{DE272325-BC27-8312-E255-CC0C3A77AD30}"/>
                </a:ext>
              </a:extLst>
            </p:cNvPr>
            <p:cNvSpPr txBox="1"/>
            <p:nvPr/>
          </p:nvSpPr>
          <p:spPr>
            <a:xfrm>
              <a:off x="2881427" y="2694566"/>
              <a:ext cx="1703095" cy="646331"/>
            </a:xfrm>
            <a:prstGeom prst="rect">
              <a:avLst/>
            </a:prstGeom>
            <a:noFill/>
          </p:spPr>
          <p:txBody>
            <a:bodyPr wrap="none" rtlCol="0">
              <a:spAutoFit/>
            </a:bodyPr>
            <a:lstStyle/>
            <a:p>
              <a:r>
                <a:rPr kumimoji="1" lang="en-US" altLang="ja-JP" dirty="0"/>
                <a:t>Nb</a:t>
              </a:r>
              <a:r>
                <a:rPr kumimoji="1" lang="en-US" altLang="ja-JP" baseline="-25000" dirty="0"/>
                <a:t>3</a:t>
              </a:r>
              <a:r>
                <a:rPr kumimoji="1" lang="en-US" altLang="ja-JP" dirty="0"/>
                <a:t>Sn/Cu</a:t>
              </a:r>
            </a:p>
            <a:p>
              <a:r>
                <a:rPr kumimoji="1" lang="ja-JP" altLang="en-US" dirty="0"/>
                <a:t>　</a:t>
              </a:r>
              <a:r>
                <a:rPr kumimoji="1" lang="en-US" altLang="ja-JP" dirty="0"/>
                <a:t>Low-cost cav.</a:t>
              </a:r>
              <a:endParaRPr kumimoji="1" lang="ja-JP" altLang="en-US" dirty="0"/>
            </a:p>
          </p:txBody>
        </p:sp>
      </p:grpSp>
    </p:spTree>
    <p:custDataLst>
      <p:tags r:id="rId1"/>
    </p:custDataLst>
    <p:extLst>
      <p:ext uri="{BB962C8B-B14F-4D97-AF65-F5344CB8AC3E}">
        <p14:creationId xmlns:p14="http://schemas.microsoft.com/office/powerpoint/2010/main" val="393388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0"/>
                                        </p:tgtEl>
                                        <p:attrNameLst>
                                          <p:attrName>style.visibility</p:attrName>
                                        </p:attrNameLst>
                                      </p:cBhvr>
                                      <p:to>
                                        <p:strVal val="visible"/>
                                      </p:to>
                                    </p:set>
                                    <p:animEffect transition="in" filter="fade">
                                      <p:cBhvr>
                                        <p:cTn id="17" dur="500"/>
                                        <p:tgtEl>
                                          <p:spTgt spid="4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gtEl>
                                        <p:attrNameLst>
                                          <p:attrName>style.visibility</p:attrName>
                                        </p:attrNameLst>
                                      </p:cBhvr>
                                      <p:to>
                                        <p:strVal val="visible"/>
                                      </p:to>
                                    </p:set>
                                    <p:animEffect transition="in" filter="fade">
                                      <p:cBhvr>
                                        <p:cTn id="22"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2|9.7|14.5|47.3|31.3"/>
</p:tagLst>
</file>

<file path=ppt/tags/tag2.xml><?xml version="1.0" encoding="utf-8"?>
<p:tagLst xmlns:a="http://schemas.openxmlformats.org/drawingml/2006/main" xmlns:r="http://schemas.openxmlformats.org/officeDocument/2006/relationships" xmlns:p="http://schemas.openxmlformats.org/presentationml/2006/main">
  <p:tag name="TIMING" val="|37.3"/>
</p:tagLst>
</file>

<file path=ppt/tags/tag3.xml><?xml version="1.0" encoding="utf-8"?>
<p:tagLst xmlns:a="http://schemas.openxmlformats.org/drawingml/2006/main" xmlns:r="http://schemas.openxmlformats.org/officeDocument/2006/relationships" xmlns:p="http://schemas.openxmlformats.org/presentationml/2006/main">
  <p:tag name="OUTPUTDPI" val="1200"/>
  <p:tag name="ORIGINALHEIGHT" val="309.0432"/>
  <p:tag name="ORIGINALWIDTH" val="969.1353"/>
  <p:tag name="LATEXADDIN" val="\documentclass{article}&#10;\usepackage{bm}&#10;\usepackage{amsmath}&#10;\usepackage{color}&#10;\pagestyle{empty}&#10;\newcommand{\avr}[1]{\left&lt; #1 \right&gt;}&#10;\newcommand{\abs}[1]{\left\vert #1 \right\vert}&#10;\newcommand{\scp}{{\mathchoice{\cdot}{\cdot}{\cdot}{\cdot}}}&#10;\newcommand{\vcp}{{\mathchoice{\times}{\times}{\times}{\times}}}&#10;\newcommand{\pd}[2]{{\partial{#1}\over\partial{#2}}}&#10;\newcommand{\vn}{{\bm n}}&#10;\newcommand{\ve}{{\bm e}}&#10;\begin{document}&#10;\begin{displaymath}&#10;  {\cal L} = \frac{\textcolor{blue}{f_{rep} n_b} N^2}{4\pi\sigma_x \textcolor{blue}{\sigma_y}} H_D &#10;\end{displaymath}&#10;\end{document}"/>
  <p:tag name="IGUANATEXSIZE" val="22"/>
  <p:tag name="IGUANATEXCURSOR" val="490"/>
  <p:tag name="TRANSPARENCY" val="True"/>
  <p:tag name="LATEXENGINEID" val="1"/>
  <p:tag name="TEMPFOLDER" val="c:\temp\"/>
  <p:tag name="LATEXFORMHEIGHT" val="414.6"/>
  <p:tag name="LATEXFORMWIDTH" val="606.6"/>
  <p:tag name="LATEXFORMWRAP" val="True"/>
  <p:tag name="BITMAPVECTOR" val="0"/>
</p:tagLst>
</file>

<file path=ppt/tags/tag4.xml><?xml version="1.0" encoding="utf-8"?>
<p:tagLst xmlns:a="http://schemas.openxmlformats.org/drawingml/2006/main" xmlns:r="http://schemas.openxmlformats.org/officeDocument/2006/relationships" xmlns:p="http://schemas.openxmlformats.org/presentationml/2006/main">
  <p:tag name="TIMING" val="|1|1.5|1|0.8|0.9|0.8"/>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tx1"/>
          </a:solidFill>
          <a:headEnd type="none"/>
          <a:tailEnd type="none"/>
        </a:ln>
      </a:spPr>
      <a:bodyPr/>
      <a:lstStyle/>
      <a:style>
        <a:lnRef idx="3">
          <a:schemeClr val="accent2"/>
        </a:lnRef>
        <a:fillRef idx="0">
          <a:schemeClr val="accent2"/>
        </a:fillRef>
        <a:effectRef idx="2">
          <a:schemeClr val="accent2"/>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5827</TotalTime>
  <Words>9767</Words>
  <Application>Microsoft Office PowerPoint</Application>
  <PresentationFormat>ワイド画面</PresentationFormat>
  <Paragraphs>1392</Paragraphs>
  <Slides>65</Slides>
  <Notes>14</Notes>
  <HiddenSlides>0</HiddenSlides>
  <MMClips>2</MMClips>
  <ScaleCrop>false</ScaleCrop>
  <HeadingPairs>
    <vt:vector size="8" baseType="variant">
      <vt:variant>
        <vt:lpstr>使用されているフォント</vt:lpstr>
      </vt:variant>
      <vt:variant>
        <vt:i4>15</vt:i4>
      </vt:variant>
      <vt:variant>
        <vt:lpstr>テーマ</vt:lpstr>
      </vt:variant>
      <vt:variant>
        <vt:i4>1</vt:i4>
      </vt:variant>
      <vt:variant>
        <vt:lpstr>埋め込まれた OLE サーバー</vt:lpstr>
      </vt:variant>
      <vt:variant>
        <vt:i4>1</vt:i4>
      </vt:variant>
      <vt:variant>
        <vt:lpstr>スライド タイトル</vt:lpstr>
      </vt:variant>
      <vt:variant>
        <vt:i4>65</vt:i4>
      </vt:variant>
    </vt:vector>
  </HeadingPairs>
  <TitlesOfParts>
    <vt:vector size="82" baseType="lpstr">
      <vt:lpstr>-apple-system</vt:lpstr>
      <vt:lpstr>Microsoft YaHei</vt:lpstr>
      <vt:lpstr>ＭＳ Ｐゴシック</vt:lpstr>
      <vt:lpstr>メイリオ</vt:lpstr>
      <vt:lpstr>游ゴシック</vt:lpstr>
      <vt:lpstr>Arial</vt:lpstr>
      <vt:lpstr>Calibri</vt:lpstr>
      <vt:lpstr>Calibri Light</vt:lpstr>
      <vt:lpstr>Century</vt:lpstr>
      <vt:lpstr>Comic Sans MS</vt:lpstr>
      <vt:lpstr>Helvetica</vt:lpstr>
      <vt:lpstr>Symbol</vt:lpstr>
      <vt:lpstr>Times</vt:lpstr>
      <vt:lpstr>Times New Roman</vt:lpstr>
      <vt:lpstr>Wingdings</vt:lpstr>
      <vt:lpstr>Office Theme</vt:lpstr>
      <vt:lpstr>図</vt:lpstr>
      <vt:lpstr>Status of iCASA activity at KEK</vt:lpstr>
      <vt:lpstr>My Research History (Brief introduction）</vt:lpstr>
      <vt:lpstr>A)</vt:lpstr>
      <vt:lpstr>Past &amp; present SRF development in KEK</vt:lpstr>
      <vt:lpstr>Innovation Center for Applied Superconducting Accelerator （iCASA)</vt:lpstr>
      <vt:lpstr>B)</vt:lpstr>
      <vt:lpstr>1. Compact ERL (cERL) in KEK</vt:lpstr>
      <vt:lpstr>History of construction and Commissioning of cERL </vt:lpstr>
      <vt:lpstr>DC Gun status &amp; how to make CW beam</vt:lpstr>
      <vt:lpstr>Comact ERL (cERL) in KEK &amp; cERL cryomodules</vt:lpstr>
      <vt:lpstr>Power &amp; LLRF stability in cERL beam operation</vt:lpstr>
      <vt:lpstr>PowerPoint プレゼンテーション</vt:lpstr>
      <vt:lpstr>PowerPoint プレゼンテーション</vt:lpstr>
      <vt:lpstr>Successful ~ 1mA CW beam operation with energy recovery </vt:lpstr>
      <vt:lpstr>PowerPoint プレゼンテーション</vt:lpstr>
      <vt:lpstr>PowerPoint プレゼンテーション</vt:lpstr>
      <vt:lpstr> Heat load of HOM beam of ML</vt:lpstr>
      <vt:lpstr>PowerPoint プレゼンテーション</vt:lpstr>
      <vt:lpstr>Injector performance from Oct. 2019 to Feb. 2022</vt:lpstr>
      <vt:lpstr>Main linac performance (long-time Q-value history (2012.Dec – 2023.Dec))</vt:lpstr>
      <vt:lpstr>Latest CW ~1mA beam operation with undulator (2023.Nov  now)</vt:lpstr>
      <vt:lpstr>PowerPoint プレゼンテーション</vt:lpstr>
      <vt:lpstr>PowerPoint プレゼンテーション</vt:lpstr>
      <vt:lpstr>PowerPoint プレゼンテーション</vt:lpstr>
      <vt:lpstr>2. SRF application (Nb3Sn &amp; EUV-FEL based on cERL ) </vt:lpstr>
      <vt:lpstr>PowerPoint プレゼンテーション</vt:lpstr>
      <vt:lpstr>(ERL-FEL technology) cERL  EUV-FEL</vt:lpstr>
      <vt:lpstr>PowerPoint プレゼンテーション</vt:lpstr>
      <vt:lpstr>PowerPoint プレゼンテーション</vt:lpstr>
      <vt:lpstr>Toward more reliable operation for SRF cryomdule for high current beam on cERL &amp; future EUV-FEL</vt:lpstr>
      <vt:lpstr>Development of SRF components for High-Q</vt:lpstr>
      <vt:lpstr>PowerPoint プレゼンテーション</vt:lpstr>
      <vt:lpstr>The latest superconducting RF (SRF) technology (Nb3Sn cavity) </vt:lpstr>
      <vt:lpstr>Nb3Sn cavity R&amp;D at KEK</vt:lpstr>
      <vt:lpstr>More than 10 MeV proposal for compact SRF linac based on Nb3Sn</vt:lpstr>
      <vt:lpstr>PowerPoint プレゼンテーション</vt:lpstr>
      <vt:lpstr>3. ILC and the Accelerator Technology </vt:lpstr>
      <vt:lpstr>ITN contribution and Japanese contribution under MEXT-ATD program</vt:lpstr>
      <vt:lpstr>PowerPoint プレゼンテーション</vt:lpstr>
      <vt:lpstr>PowerPoint プレゼンテーション</vt:lpstr>
      <vt:lpstr>PowerPoint プレゼンテーション</vt:lpstr>
      <vt:lpstr>ITN 5yeas plan (FY2023～2027)(about SRF) under MEXT/ATD program at KEK</vt:lpstr>
      <vt:lpstr>Requirement of positron source </vt:lpstr>
      <vt:lpstr>PowerPoint プレゼンテーション</vt:lpstr>
      <vt:lpstr>WPP-15: Final focus at ATF in KEK</vt:lpstr>
      <vt:lpstr>PowerPoint プレゼンテーション</vt:lpstr>
      <vt:lpstr>PowerPoint プレゼンテーション</vt:lpstr>
      <vt:lpstr>PowerPoint プレゼンテーション</vt:lpstr>
      <vt:lpstr>PowerPoint プレゼンテーション</vt:lpstr>
      <vt:lpstr>C)</vt:lpstr>
      <vt:lpstr>Summary </vt:lpstr>
      <vt:lpstr>Acknowledgements</vt:lpstr>
      <vt:lpstr>backup</vt:lpstr>
      <vt:lpstr>ILC Technology Network (ITN)</vt:lpstr>
      <vt:lpstr>PowerPoint プレゼンテーション</vt:lpstr>
      <vt:lpstr>PowerPoint プレゼンテーション</vt:lpstr>
      <vt:lpstr>PowerPoint プレゼンテーション</vt:lpstr>
      <vt:lpstr>PowerPoint プレゼンテーション</vt:lpstr>
      <vt:lpstr>(b) Positron source development</vt:lpstr>
      <vt:lpstr>PowerPoint プレゼンテーション</vt:lpstr>
      <vt:lpstr>PowerPoint プレゼンテーション</vt:lpstr>
      <vt:lpstr>(c) Nanobeam development</vt:lpstr>
      <vt:lpstr>PowerPoint プレゼンテーション</vt:lpstr>
      <vt:lpstr>PowerPoint プレゼンテーション</vt:lpstr>
      <vt:lpstr>PowerPoint プレゼンテーション</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Accelerator Sessions Summary</dc:title>
  <dc:creator>Omet Mathieu</dc:creator>
  <cp:lastModifiedBy>寛志 阪井</cp:lastModifiedBy>
  <cp:revision>496</cp:revision>
  <cp:lastPrinted>2025-03-08T02:14:56Z</cp:lastPrinted>
  <dcterms:created xsi:type="dcterms:W3CDTF">2019-10-27T06:44:35Z</dcterms:created>
  <dcterms:modified xsi:type="dcterms:W3CDTF">2026-06-06T14:20:45Z</dcterms:modified>
</cp:coreProperties>
</file>