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8" r:id="rId3"/>
    <p:sldId id="266" r:id="rId4"/>
    <p:sldId id="293" r:id="rId5"/>
    <p:sldId id="268" r:id="rId6"/>
    <p:sldId id="257" r:id="rId7"/>
    <p:sldId id="267" r:id="rId8"/>
    <p:sldId id="271" r:id="rId9"/>
    <p:sldId id="273" r:id="rId10"/>
    <p:sldId id="294" r:id="rId11"/>
    <p:sldId id="269" r:id="rId12"/>
    <p:sldId id="290" r:id="rId13"/>
    <p:sldId id="280" r:id="rId14"/>
    <p:sldId id="281" r:id="rId15"/>
    <p:sldId id="296" r:id="rId16"/>
    <p:sldId id="261" r:id="rId17"/>
    <p:sldId id="262" r:id="rId18"/>
    <p:sldId id="289"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589"/>
  </p:normalViewPr>
  <p:slideViewPr>
    <p:cSldViewPr snapToGrid="0">
      <p:cViewPr varScale="1">
        <p:scale>
          <a:sx n="115" d="100"/>
          <a:sy n="115" d="100"/>
        </p:scale>
        <p:origin x="15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03/12/2025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57301373-8EEC-3146-B259-B99F6061CE30}" type="datetime1">
              <a:rPr lang="sv-SE" smtClean="0"/>
              <a:t>2025-12-03</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F605BAC1-A9CC-B94B-A3CA-F1FD76D11AF8}" type="datetime1">
              <a:rPr lang="sv-SE" smtClean="0"/>
              <a:t>2025-12-03</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B919EF17-01CF-5F4F-8C63-0A75D90F75E8}" type="datetime1">
              <a:rPr lang="sv-SE" smtClean="0"/>
              <a:t>2025-12-03</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63950809-7EDB-0942-984E-9EFB270D62A1}" type="datetime1">
              <a:rPr lang="sv-SE" smtClean="0"/>
              <a:t>2025-12-03</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B9D65116-A7D2-A743-A3A7-76785663B49B}" type="datetime1">
              <a:rPr lang="sv-SE" smtClean="0"/>
              <a:t>2025-12-03</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DB9F1F8B-8742-8D4A-9C49-9600F6A66B89}" type="datetime1">
              <a:rPr lang="sv-SE" smtClean="0"/>
              <a:t>2025-12-03</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2F1FFE45-355F-3041-902D-CB5D72707D76}" type="datetime1">
              <a:rPr lang="sv-SE" smtClean="0"/>
              <a:t>2025-12-03</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BE"/>
              <a:t>Nuno Elias - iSAS WP5 monthly meeting - Oct/2025</a:t>
            </a:r>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26020654-E92B-E548-96D5-44D3A329434A}" type="datetime1">
              <a:rPr lang="sv-SE" smtClean="0"/>
              <a:t>2025-12-03</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BE"/>
              <a:t>Nuno Elias - iSAS WP5 monthly meeting - Oct/2025</a:t>
            </a:r>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548406A3-8E99-7B4E-A765-C9822603B7D2}" type="datetime1">
              <a:rPr lang="sv-SE" smtClean="0"/>
              <a:t>2025-12-03</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BE"/>
              <a:t>Nuno Elias - iSAS WP5 monthly meeting - Oct/2025</a:t>
            </a:r>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88292450-D197-4D41-8BF1-033E1EDF5CDF}" type="datetime1">
              <a:rPr lang="sv-SE" smtClean="0"/>
              <a:t>2025-12-03</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8170FDF5-D50A-8F49-B224-3E6FF02CCE9E}" type="datetime1">
              <a:rPr lang="sv-SE" smtClean="0"/>
              <a:t>2025-12-03</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203BC-F146-9645-9E49-D18C921FE395}" type="datetime1">
              <a:rPr lang="sv-SE" smtClean="0"/>
              <a:t>2025-12-03</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BE"/>
              <a:t>Nuno Elias - iSAS WP5 monthly meeting - Oct/2025</a:t>
            </a:r>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cs.google.com/forms/d/1td3yb0P23F1IB4Cw-KodH_P-IiHvcFamlbIpEZXD0KQ/edi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gitlab.epfl.ch/LodeVanhecke/PyERL"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ernbox.cern.ch/s/3lQ9qoYJCciadwh" TargetMode="External"/><Relationship Id="rId4" Type="http://schemas.openxmlformats.org/officeDocument/2006/relationships/hyperlink" Target="https://docs.google.com/forms/d/1td3yb0P23F1IB4Cw-KodH_P-IiHvcFamlbIpEZXD0KQ/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33524" y="1668479"/>
            <a:ext cx="11553676" cy="2387600"/>
          </a:xfrm>
        </p:spPr>
        <p:txBody>
          <a:bodyPr>
            <a:normAutofit/>
          </a:bodyPr>
          <a:lstStyle/>
          <a:p>
            <a:r>
              <a:rPr lang="en-US" sz="4400" b="1" dirty="0">
                <a:solidFill>
                  <a:srgbClr val="00B050"/>
                </a:solidFill>
              </a:rPr>
              <a:t>WP5: Integration into a new LINAC Cryomodule </a:t>
            </a:r>
            <a:br>
              <a:rPr lang="en-US" dirty="0"/>
            </a:br>
            <a:r>
              <a:rPr lang="en-US" sz="4800" dirty="0"/>
              <a:t>Zoom meeting, Dec 03, 2025</a:t>
            </a:r>
            <a:br>
              <a:rPr lang="en-US" sz="4800" dirty="0"/>
            </a:br>
            <a:r>
              <a:rPr lang="en-US" sz="2400" b="1" dirty="0">
                <a:solidFill>
                  <a:srgbClr val="1B3C70"/>
                </a:solidFill>
                <a:latin typeface="Calibri"/>
                <a:ea typeface="ＭＳ Ｐゴシック" charset="0"/>
              </a:rPr>
              <a:t>WP Leader: Nuno Elias (ESS)</a:t>
            </a:r>
            <a:br>
              <a:rPr lang="en-US" sz="2400" b="1" dirty="0">
                <a:solidFill>
                  <a:srgbClr val="1B3C70"/>
                </a:solidFill>
                <a:latin typeface="Calibri"/>
                <a:ea typeface="ＭＳ Ｐゴシック" charset="0"/>
              </a:rPr>
            </a:br>
            <a:r>
              <a:rPr lang="en-US" sz="2400" dirty="0">
                <a:solidFill>
                  <a:srgbClr val="1B3C70"/>
                </a:solidFill>
                <a:latin typeface="Calibri"/>
                <a:ea typeface="ＭＳ Ｐゴシック" charset="0"/>
              </a:rPr>
              <a:t>WP Deputy: Vittorio Parma (CERN)</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113778"/>
            <a:ext cx="9144000" cy="1655762"/>
          </a:xfrm>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266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Slide Number Placeholder 3">
            <a:extLst>
              <a:ext uri="{FF2B5EF4-FFF2-40B4-BE49-F238E27FC236}">
                <a16:creationId xmlns:a16="http://schemas.microsoft.com/office/drawing/2014/main" id="{3555DD0B-2F3E-8D2C-F353-4251E97900CE}"/>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5" name="TextBox 4">
            <a:extLst>
              <a:ext uri="{FF2B5EF4-FFF2-40B4-BE49-F238E27FC236}">
                <a16:creationId xmlns:a16="http://schemas.microsoft.com/office/drawing/2014/main" id="{B7680C95-D86C-BA13-99C8-9B7D827B2C2D}"/>
              </a:ext>
            </a:extLst>
          </p:cNvPr>
          <p:cNvSpPr txBox="1"/>
          <p:nvPr/>
        </p:nvSpPr>
        <p:spPr>
          <a:xfrm>
            <a:off x="10729732" y="7581418"/>
            <a:ext cx="184731" cy="369332"/>
          </a:xfrm>
          <a:prstGeom prst="rect">
            <a:avLst/>
          </a:prstGeom>
          <a:noFill/>
        </p:spPr>
        <p:txBody>
          <a:bodyPr wrap="none" rtlCol="0">
            <a:spAutoFit/>
          </a:bodyPr>
          <a:lstStyle/>
          <a:p>
            <a:endParaRPr lang="en-GB" dirty="0"/>
          </a:p>
        </p:txBody>
      </p:sp>
      <p:sp>
        <p:nvSpPr>
          <p:cNvPr id="6" name="Date Placeholder 5">
            <a:extLst>
              <a:ext uri="{FF2B5EF4-FFF2-40B4-BE49-F238E27FC236}">
                <a16:creationId xmlns:a16="http://schemas.microsoft.com/office/drawing/2014/main" id="{82592AF8-F8F7-A0F4-AE97-5F2810D1A306}"/>
              </a:ext>
            </a:extLst>
          </p:cNvPr>
          <p:cNvSpPr>
            <a:spLocks noGrp="1"/>
          </p:cNvSpPr>
          <p:nvPr>
            <p:ph type="dt" sz="half" idx="10"/>
          </p:nvPr>
        </p:nvSpPr>
        <p:spPr/>
        <p:txBody>
          <a:bodyPr/>
          <a:lstStyle/>
          <a:p>
            <a:fld id="{6F9F1866-EF0E-7047-BA29-B7D3B399D66B}" type="datetime1">
              <a:rPr lang="sv-SE" smtClean="0"/>
              <a:t>2025-12-03</a:t>
            </a:fld>
            <a:endParaRPr lang="en-BE"/>
          </a:p>
        </p:txBody>
      </p:sp>
      <p:sp>
        <p:nvSpPr>
          <p:cNvPr id="7" name="Footer Placeholder 6">
            <a:extLst>
              <a:ext uri="{FF2B5EF4-FFF2-40B4-BE49-F238E27FC236}">
                <a16:creationId xmlns:a16="http://schemas.microsoft.com/office/drawing/2014/main" id="{F8D5B27D-950E-E91E-39C4-F69F70B3F6BF}"/>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B91C-5C80-465F-E8CA-ECEDFF9976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AAEDDA-8371-D867-D75B-5B4731E91F7C}"/>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25B44029-CF39-0BDE-80BF-75D417CB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6F70702-D50E-DF64-FB78-436C4B30C505}"/>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43E5681E-9309-CCA5-5C7A-061DA0F7FFEB}"/>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11" name="Rectangle 10">
            <a:extLst>
              <a:ext uri="{FF2B5EF4-FFF2-40B4-BE49-F238E27FC236}">
                <a16:creationId xmlns:a16="http://schemas.microsoft.com/office/drawing/2014/main" id="{EDECA298-07C9-0798-7895-54217E11C7AE}"/>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5F74C331-0D33-E32C-4606-5D387ED8B93F}"/>
              </a:ext>
            </a:extLst>
          </p:cNvPr>
          <p:cNvSpPr>
            <a:spLocks noGrp="1"/>
          </p:cNvSpPr>
          <p:nvPr>
            <p:ph type="dt" sz="half" idx="10"/>
          </p:nvPr>
        </p:nvSpPr>
        <p:spPr/>
        <p:txBody>
          <a:bodyPr/>
          <a:lstStyle/>
          <a:p>
            <a:fld id="{36068816-834A-DC4F-B89E-A21F0E8BBF9C}" type="datetime1">
              <a:rPr lang="sv-SE" smtClean="0"/>
              <a:t>2025-12-03</a:t>
            </a:fld>
            <a:endParaRPr lang="en-BE"/>
          </a:p>
        </p:txBody>
      </p:sp>
      <p:sp>
        <p:nvSpPr>
          <p:cNvPr id="10" name="Footer Placeholder 9">
            <a:extLst>
              <a:ext uri="{FF2B5EF4-FFF2-40B4-BE49-F238E27FC236}">
                <a16:creationId xmlns:a16="http://schemas.microsoft.com/office/drawing/2014/main" id="{17EC2E2F-4964-3CD1-BDA0-3794B81FA15E}"/>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7915DF44-9035-0E92-61E0-0C87680ABE74}"/>
              </a:ext>
            </a:extLst>
          </p:cNvPr>
          <p:cNvSpPr txBox="1"/>
          <p:nvPr/>
        </p:nvSpPr>
        <p:spPr>
          <a:xfrm>
            <a:off x="5753100" y="2155163"/>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pic>
        <p:nvPicPr>
          <p:cNvPr id="6" name="Picture 5" descr="A screenshot of a cell phone&#10;&#10;AI-generated content may be incorrect.">
            <a:extLst>
              <a:ext uri="{FF2B5EF4-FFF2-40B4-BE49-F238E27FC236}">
                <a16:creationId xmlns:a16="http://schemas.microsoft.com/office/drawing/2014/main" id="{2D82C99E-9BE9-E60C-B3BB-29F20D39479F}"/>
              </a:ext>
            </a:extLst>
          </p:cNvPr>
          <p:cNvPicPr>
            <a:picLocks noChangeAspect="1"/>
          </p:cNvPicPr>
          <p:nvPr/>
        </p:nvPicPr>
        <p:blipFill>
          <a:blip r:embed="rId5"/>
          <a:stretch>
            <a:fillRect/>
          </a:stretch>
        </p:blipFill>
        <p:spPr>
          <a:xfrm>
            <a:off x="7831015" y="2603072"/>
            <a:ext cx="3120639" cy="3767728"/>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43EDF009-CDF7-DD21-5261-A1CE3AA2ED71}"/>
              </a:ext>
            </a:extLst>
          </p:cNvPr>
          <p:cNvPicPr>
            <a:picLocks noChangeAspect="1"/>
          </p:cNvPicPr>
          <p:nvPr/>
        </p:nvPicPr>
        <p:blipFill>
          <a:blip r:embed="rId6"/>
          <a:stretch>
            <a:fillRect/>
          </a:stretch>
        </p:blipFill>
        <p:spPr>
          <a:xfrm>
            <a:off x="194221" y="3347892"/>
            <a:ext cx="7483796" cy="1408715"/>
          </a:xfrm>
          <a:prstGeom prst="rect">
            <a:avLst/>
          </a:prstGeom>
        </p:spPr>
      </p:pic>
    </p:spTree>
    <p:extLst>
      <p:ext uri="{BB962C8B-B14F-4D97-AF65-F5344CB8AC3E}">
        <p14:creationId xmlns:p14="http://schemas.microsoft.com/office/powerpoint/2010/main" val="963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D5D-6C24-48BF-103E-D73C866BF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F5A47E-6ED0-504D-5F9C-4ED9DFA39F3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C86DA6D-8B30-99F3-EF26-CAB72FFA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9E2511E-9B3C-C84E-76E6-BB4669CD4542}"/>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10" name="Rectangle 9">
            <a:extLst>
              <a:ext uri="{FF2B5EF4-FFF2-40B4-BE49-F238E27FC236}">
                <a16:creationId xmlns:a16="http://schemas.microsoft.com/office/drawing/2014/main" id="{738461C0-1555-AA3A-30D0-DFE8A865F0AA}"/>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8CC0D3E-355B-C51E-EEB6-10DFE486E72D}"/>
              </a:ext>
            </a:extLst>
          </p:cNvPr>
          <p:cNvSpPr>
            <a:spLocks noGrp="1"/>
          </p:cNvSpPr>
          <p:nvPr>
            <p:ph idx="1"/>
          </p:nvPr>
        </p:nvSpPr>
        <p:spPr>
          <a:xfrm>
            <a:off x="342900" y="2187574"/>
            <a:ext cx="11163300" cy="4168776"/>
          </a:xfrm>
        </p:spPr>
        <p:txBody>
          <a:bodyPr/>
          <a:lstStyle/>
          <a:p>
            <a:r>
              <a:rPr lang="en-US" sz="2000" b="1" dirty="0">
                <a:solidFill>
                  <a:srgbClr val="002060"/>
                </a:solidFill>
              </a:rPr>
              <a:t>Past developments </a:t>
            </a:r>
          </a:p>
          <a:p>
            <a:pPr lvl="1"/>
            <a:r>
              <a:rPr lang="en-US" sz="1800" u="sng" dirty="0">
                <a:highlight>
                  <a:srgbClr val="C0C0C0"/>
                </a:highlight>
              </a:rPr>
              <a:t>This task is set to start</a:t>
            </a:r>
            <a:r>
              <a:rPr lang="en-US" sz="1800" dirty="0"/>
              <a:t> on M24 (</a:t>
            </a:r>
            <a:r>
              <a:rPr lang="en-US" sz="1800" u="sng" dirty="0"/>
              <a:t>Mar26</a:t>
            </a:r>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 </a:t>
            </a:r>
          </a:p>
          <a:p>
            <a:pPr lvl="1"/>
            <a:r>
              <a:rPr lang="en-US" sz="1800" dirty="0"/>
              <a:t>Attention to Sustainability criteria strategies applied to “Technology Areas”.</a:t>
            </a:r>
          </a:p>
          <a:p>
            <a:pPr lvl="1"/>
            <a:r>
              <a:rPr lang="en-US" sz="1800" dirty="0"/>
              <a:t>Attention to implementation of performance criteria of technology areas and its integration.</a:t>
            </a:r>
          </a:p>
          <a:p>
            <a:pPr lvl="1"/>
            <a:r>
              <a:rPr lang="en-US" sz="1800" dirty="0"/>
              <a:t>Breakdown of CM sub-systems (&lt;- input from benchmarking)</a:t>
            </a:r>
          </a:p>
          <a:p>
            <a:pPr lvl="1"/>
            <a:r>
              <a:rPr lang="en-US" sz="1800" dirty="0"/>
              <a:t>Discussions on KPI associated with each sub-system.</a:t>
            </a:r>
          </a:p>
          <a:p>
            <a:pPr lvl="1"/>
            <a:r>
              <a:rPr lang="en-US" sz="1800" dirty="0"/>
              <a:t>Brainstorming of ideas initiated in Oct</a:t>
            </a:r>
          </a:p>
          <a:p>
            <a:pPr lvl="1"/>
            <a:r>
              <a:rPr lang="en-US" sz="1800" dirty="0">
                <a:highlight>
                  <a:srgbClr val="00FF00"/>
                </a:highlight>
              </a:rPr>
              <a:t>Plan in-person meeting at IJCLAB in 28-Jan-2026, to prepare for a smooth start, meeting focus mostly on task 5.3.prepare with parametric  design (create a team)</a:t>
            </a:r>
            <a:endParaRPr lang="en-US" sz="1800" dirty="0">
              <a:highlight>
                <a:srgbClr val="00FFFF"/>
              </a:highlight>
            </a:endParaRPr>
          </a:p>
          <a:p>
            <a:endParaRPr lang="en-US" sz="2400" dirty="0"/>
          </a:p>
          <a:p>
            <a:endParaRPr lang="en-US" dirty="0"/>
          </a:p>
          <a:p>
            <a:endParaRPr lang="en-US" dirty="0"/>
          </a:p>
          <a:p>
            <a:endParaRPr lang="en-US" dirty="0"/>
          </a:p>
          <a:p>
            <a:endParaRPr lang="en-GB" dirty="0"/>
          </a:p>
        </p:txBody>
      </p:sp>
      <p:sp>
        <p:nvSpPr>
          <p:cNvPr id="15" name="TextBox 14">
            <a:extLst>
              <a:ext uri="{FF2B5EF4-FFF2-40B4-BE49-F238E27FC236}">
                <a16:creationId xmlns:a16="http://schemas.microsoft.com/office/drawing/2014/main" id="{EAF89902-72EC-9DEA-3302-3A73BAAD4A3D}"/>
              </a:ext>
            </a:extLst>
          </p:cNvPr>
          <p:cNvSpPr txBox="1"/>
          <p:nvPr/>
        </p:nvSpPr>
        <p:spPr>
          <a:xfrm>
            <a:off x="342900" y="5991225"/>
            <a:ext cx="11506200" cy="369332"/>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5.3 </a:t>
            </a:r>
            <a:r>
              <a:rPr lang="en-GB" dirty="0">
                <a:latin typeface="Helvetica" pitchFamily="2" charset="0"/>
              </a:rPr>
              <a:t>: 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
        <p:nvSpPr>
          <p:cNvPr id="2" name="Footer Placeholder 1">
            <a:extLst>
              <a:ext uri="{FF2B5EF4-FFF2-40B4-BE49-F238E27FC236}">
                <a16:creationId xmlns:a16="http://schemas.microsoft.com/office/drawing/2014/main" id="{72C4AA2A-6458-9E5D-5847-333ADD50B67F}"/>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35F67794-C2CE-8BD0-4FFA-9A5E0C0F368C}"/>
              </a:ext>
            </a:extLst>
          </p:cNvPr>
          <p:cNvSpPr>
            <a:spLocks noGrp="1"/>
          </p:cNvSpPr>
          <p:nvPr>
            <p:ph type="dt" sz="half" idx="10"/>
          </p:nvPr>
        </p:nvSpPr>
        <p:spPr/>
        <p:txBody>
          <a:bodyPr/>
          <a:lstStyle/>
          <a:p>
            <a:fld id="{3B15E42C-8D5E-FB45-9BB8-186259807C98}" type="datetime1">
              <a:rPr lang="sv-SE" smtClean="0"/>
              <a:t>2025-12-03</a:t>
            </a:fld>
            <a:endParaRPr lang="en-BE"/>
          </a:p>
        </p:txBody>
      </p:sp>
    </p:spTree>
    <p:extLst>
      <p:ext uri="{BB962C8B-B14F-4D97-AF65-F5344CB8AC3E}">
        <p14:creationId xmlns:p14="http://schemas.microsoft.com/office/powerpoint/2010/main" val="242092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C4AB-97A5-45F6-F07F-F0BA4A90FE3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CCAF770-B7BB-4B96-876F-C580F09E9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1B23733-100F-AA51-854B-F0271EBF56E9}"/>
              </a:ext>
            </a:extLst>
          </p:cNvPr>
          <p:cNvSpPr>
            <a:spLocks noGrp="1"/>
          </p:cNvSpPr>
          <p:nvPr>
            <p:ph idx="1"/>
          </p:nvPr>
        </p:nvSpPr>
        <p:spPr>
          <a:xfrm>
            <a:off x="921309" y="2418495"/>
            <a:ext cx="10515600" cy="3174997"/>
          </a:xfrm>
        </p:spPr>
        <p:txBody>
          <a:bodyPr>
            <a:normAutofit fontScale="92500" lnSpcReduction="20000"/>
          </a:bodyPr>
          <a:lstStyle/>
          <a:p>
            <a:r>
              <a:rPr lang="en-US" sz="2200" b="1" dirty="0">
                <a:solidFill>
                  <a:schemeClr val="tx2"/>
                </a:solidFill>
                <a:cs typeface="Calibri" panose="020F0502020204030204" pitchFamily="34" charset="0"/>
              </a:rPr>
              <a:t>Past developments:</a:t>
            </a:r>
          </a:p>
          <a:p>
            <a:pPr lvl="1"/>
            <a:r>
              <a:rPr lang="en-US" sz="1800" dirty="0">
                <a:solidFill>
                  <a:schemeClr val="tx2"/>
                </a:solidFill>
                <a:cs typeface="Calibri" panose="020F0502020204030204" pitchFamily="34" charset="0"/>
              </a:rPr>
              <a:t>Meetings with PERLE collaboration, discussing details on the RF structure and HOM’s</a:t>
            </a:r>
          </a:p>
          <a:p>
            <a:pPr lvl="1"/>
            <a:r>
              <a:rPr lang="en-US" sz="1800" dirty="0">
                <a:solidFill>
                  <a:schemeClr val="tx2"/>
                </a:solidFill>
                <a:cs typeface="Calibri" panose="020F0502020204030204" pitchFamily="34" charset="0"/>
              </a:rPr>
              <a:t>Evaluated and tested beam dynamics codes to enable ERL simulations</a:t>
            </a:r>
          </a:p>
          <a:p>
            <a:pPr lvl="1"/>
            <a:r>
              <a:rPr lang="en-US" sz="1800" dirty="0">
                <a:solidFill>
                  <a:schemeClr val="tx2"/>
                </a:solidFill>
                <a:cs typeface="Calibri" panose="020F0502020204030204" pitchFamily="34" charset="0"/>
              </a:rPr>
              <a:t>Written code to enable flexible simulations and gathering of results</a:t>
            </a:r>
          </a:p>
          <a:p>
            <a:r>
              <a:rPr lang="en-US" sz="2200" b="1" dirty="0">
                <a:solidFill>
                  <a:srgbClr val="A4C137"/>
                </a:solidFill>
                <a:cs typeface="Calibri" panose="020F0502020204030204" pitchFamily="34" charset="0"/>
              </a:rPr>
              <a:t>Current developments:</a:t>
            </a:r>
            <a:endParaRPr lang="en-US" sz="2200" b="1" dirty="0">
              <a:solidFill>
                <a:srgbClr val="002060"/>
              </a:solidFill>
            </a:endParaRPr>
          </a:p>
          <a:p>
            <a:pPr lvl="1"/>
            <a:r>
              <a:rPr lang="en-US" sz="2000" dirty="0">
                <a:solidFill>
                  <a:schemeClr val="tx2"/>
                </a:solidFill>
              </a:rPr>
              <a:t>General SRF cavity beam dynamic studies</a:t>
            </a:r>
          </a:p>
          <a:p>
            <a:pPr lvl="2"/>
            <a:r>
              <a:rPr lang="en-US" sz="1800" dirty="0">
                <a:solidFill>
                  <a:schemeClr val="tx2"/>
                </a:solidFill>
              </a:rPr>
              <a:t>short-range and long-range </a:t>
            </a:r>
            <a:r>
              <a:rPr lang="en-US" sz="1800" b="1" dirty="0">
                <a:solidFill>
                  <a:srgbClr val="A4C038"/>
                </a:solidFill>
              </a:rPr>
              <a:t>wakefields</a:t>
            </a:r>
            <a:r>
              <a:rPr lang="en-US" sz="1800" dirty="0"/>
              <a:t> </a:t>
            </a:r>
            <a:r>
              <a:rPr lang="en-US" sz="1800" dirty="0">
                <a:solidFill>
                  <a:schemeClr val="tx2"/>
                </a:solidFill>
              </a:rPr>
              <a:t>(HOM’S)</a:t>
            </a:r>
          </a:p>
          <a:p>
            <a:pPr lvl="2">
              <a:buFont typeface="Wingdings" pitchFamily="2" charset="2"/>
              <a:buChar char="è"/>
            </a:pPr>
            <a:r>
              <a:rPr lang="en-US" sz="1800" dirty="0">
                <a:solidFill>
                  <a:schemeClr val="tx2"/>
                </a:solidFill>
              </a:rPr>
              <a:t> single- and multi-bunch </a:t>
            </a:r>
            <a:r>
              <a:rPr lang="en-US" sz="1800" b="1" dirty="0">
                <a:solidFill>
                  <a:srgbClr val="A4C038"/>
                </a:solidFill>
              </a:rPr>
              <a:t>instabilities</a:t>
            </a:r>
          </a:p>
          <a:p>
            <a:pPr lvl="1"/>
            <a:r>
              <a:rPr lang="en-US" sz="2000" dirty="0">
                <a:solidFill>
                  <a:schemeClr val="tx2"/>
                </a:solidFill>
              </a:rPr>
              <a:t>General</a:t>
            </a:r>
            <a:r>
              <a:rPr lang="en-US" sz="2000" dirty="0">
                <a:solidFill>
                  <a:srgbClr val="A4C038"/>
                </a:solidFill>
              </a:rPr>
              <a:t> </a:t>
            </a:r>
            <a:r>
              <a:rPr lang="en-US" sz="2000" b="1" dirty="0">
                <a:solidFill>
                  <a:srgbClr val="A4C038"/>
                </a:solidFill>
              </a:rPr>
              <a:t>energy recovery efficiency</a:t>
            </a:r>
            <a:r>
              <a:rPr lang="en-US" sz="2000" b="1" dirty="0"/>
              <a:t> </a:t>
            </a:r>
            <a:r>
              <a:rPr lang="en-US" sz="2000" dirty="0">
                <a:solidFill>
                  <a:schemeClr val="tx2"/>
                </a:solidFill>
              </a:rPr>
              <a:t>studies after the degrading of beams throughout an ERL or ERL collider</a:t>
            </a:r>
          </a:p>
          <a:p>
            <a:pPr lvl="1"/>
            <a:r>
              <a:rPr lang="en-US" sz="2000" dirty="0">
                <a:solidFill>
                  <a:schemeClr val="tx2"/>
                </a:solidFill>
              </a:rPr>
              <a:t>Evaluate ERL collider/light source </a:t>
            </a:r>
            <a:r>
              <a:rPr lang="en-US" sz="2000" b="1" dirty="0">
                <a:solidFill>
                  <a:srgbClr val="A4C038"/>
                </a:solidFill>
              </a:rPr>
              <a:t>applications</a:t>
            </a:r>
            <a:r>
              <a:rPr lang="en-US" sz="2000" dirty="0"/>
              <a:t> </a:t>
            </a:r>
            <a:r>
              <a:rPr lang="en-US" sz="2000" dirty="0">
                <a:solidFill>
                  <a:schemeClr val="tx2"/>
                </a:solidFill>
              </a:rPr>
              <a:t>for iSAS technology and perform studies on these applications</a:t>
            </a:r>
          </a:p>
        </p:txBody>
      </p:sp>
      <p:sp>
        <p:nvSpPr>
          <p:cNvPr id="2" name="TextBox 1">
            <a:extLst>
              <a:ext uri="{FF2B5EF4-FFF2-40B4-BE49-F238E27FC236}">
                <a16:creationId xmlns:a16="http://schemas.microsoft.com/office/drawing/2014/main" id="{878BB972-4165-430A-AC9F-8BE6679E443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43BE0494-D730-93CB-61CD-7004935E311D}"/>
              </a:ext>
            </a:extLst>
          </p:cNvPr>
          <p:cNvSpPr/>
          <p:nvPr/>
        </p:nvSpPr>
        <p:spPr>
          <a:xfrm>
            <a:off x="3418115" y="777349"/>
            <a:ext cx="82439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Simulate the beam dynamics of ERL-based accelerators when the energy efficient CM is included.</a:t>
            </a:r>
            <a:endParaRPr lang="en-GB" sz="1400" dirty="0">
              <a:effectLst/>
              <a:latin typeface="Helvetica" pitchFamily="2" charset="0"/>
            </a:endParaRPr>
          </a:p>
          <a:p>
            <a:r>
              <a:rPr lang="en-GB" sz="1400" i="1" dirty="0">
                <a:effectLst/>
                <a:latin typeface="Helvetica" pitchFamily="2" charset="0"/>
              </a:rPr>
              <a:t>• Study the lattice design to optimize the beam and energy saving performances.</a:t>
            </a:r>
            <a:endParaRPr lang="en-GB" sz="1400" dirty="0">
              <a:effectLst/>
              <a:latin typeface="Helvetica" pitchFamily="2" charset="0"/>
            </a:endParaRPr>
          </a:p>
        </p:txBody>
      </p:sp>
      <p:sp>
        <p:nvSpPr>
          <p:cNvPr id="4" name="Slide Number Placeholder 3">
            <a:extLst>
              <a:ext uri="{FF2B5EF4-FFF2-40B4-BE49-F238E27FC236}">
                <a16:creationId xmlns:a16="http://schemas.microsoft.com/office/drawing/2014/main" id="{E8DBD87B-B957-B83C-CA41-A4DCEE81CAB0}"/>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9" name="Date Placeholder 7">
            <a:extLst>
              <a:ext uri="{FF2B5EF4-FFF2-40B4-BE49-F238E27FC236}">
                <a16:creationId xmlns:a16="http://schemas.microsoft.com/office/drawing/2014/main" id="{86855793-32D2-8B44-8AC4-8A0550759DE3}"/>
              </a:ext>
            </a:extLst>
          </p:cNvPr>
          <p:cNvSpPr>
            <a:spLocks noGrp="1"/>
          </p:cNvSpPr>
          <p:nvPr>
            <p:ph type="dt" sz="half" idx="10"/>
          </p:nvPr>
        </p:nvSpPr>
        <p:spPr>
          <a:xfrm>
            <a:off x="838200" y="6356350"/>
            <a:ext cx="2743200" cy="365125"/>
          </a:xfrm>
        </p:spPr>
        <p:txBody>
          <a:bodyPr/>
          <a:lstStyle/>
          <a:p>
            <a:fld id="{BB0CD245-0E09-C446-A7DD-063194C1E3FA}" type="datetime1">
              <a:rPr lang="sv-SE" smtClean="0"/>
              <a:t>2025-12-03</a:t>
            </a:fld>
            <a:endParaRPr lang="en-BE"/>
          </a:p>
        </p:txBody>
      </p:sp>
      <p:sp>
        <p:nvSpPr>
          <p:cNvPr id="10" name="Footer Placeholder 8">
            <a:extLst>
              <a:ext uri="{FF2B5EF4-FFF2-40B4-BE49-F238E27FC236}">
                <a16:creationId xmlns:a16="http://schemas.microsoft.com/office/drawing/2014/main" id="{BFE77B10-8E36-DA50-5D05-633FAB97D28D}"/>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1" name="Picture 10">
            <a:extLst>
              <a:ext uri="{FF2B5EF4-FFF2-40B4-BE49-F238E27FC236}">
                <a16:creationId xmlns:a16="http://schemas.microsoft.com/office/drawing/2014/main" id="{5D11C10E-6678-97E8-636E-A563528C3AAD}"/>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13" name="Picture 5" descr="Home - CHART (Swiss Accelerator Research and Technology) - CHART">
            <a:extLst>
              <a:ext uri="{FF2B5EF4-FFF2-40B4-BE49-F238E27FC236}">
                <a16:creationId xmlns:a16="http://schemas.microsoft.com/office/drawing/2014/main" id="{49F8B18B-521C-108C-227D-A8E24159E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4E28-BF17-AF8F-A89D-A7E82647CBC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95820B4A-B79F-D514-E2EB-73F4A514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FD8CD26-9353-96C7-F936-A86C16D0C455}"/>
                  </a:ext>
                </a:extLst>
              </p:cNvPr>
              <p:cNvSpPr>
                <a:spLocks noGrp="1"/>
              </p:cNvSpPr>
              <p:nvPr>
                <p:ph idx="1"/>
              </p:nvPr>
            </p:nvSpPr>
            <p:spPr>
              <a:xfrm>
                <a:off x="215180" y="1873539"/>
                <a:ext cx="5880820" cy="4546421"/>
              </a:xfrm>
            </p:spPr>
            <p:txBody>
              <a:bodyPr>
                <a:normAutofit lnSpcReduction="10000"/>
              </a:bodyPr>
              <a:lstStyle/>
              <a:p>
                <a:r>
                  <a:rPr lang="en-US" sz="2000" b="1" dirty="0">
                    <a:solidFill>
                      <a:srgbClr val="A4C038"/>
                    </a:solidFill>
                  </a:rPr>
                  <a:t>Current developments:</a:t>
                </a:r>
              </a:p>
              <a:p>
                <a:pPr lvl="1"/>
                <a:r>
                  <a:rPr lang="en-US" sz="1800" b="1" dirty="0">
                    <a:solidFill>
                      <a:srgbClr val="A4C038"/>
                    </a:solidFill>
                  </a:rPr>
                  <a:t>Benchmarking</a:t>
                </a:r>
                <a:r>
                  <a:rPr lang="en-US" sz="1800" b="1" dirty="0">
                    <a:solidFill>
                      <a:schemeClr val="tx2"/>
                    </a:solidFill>
                  </a:rPr>
                  <a:t> </a:t>
                </a:r>
                <a:r>
                  <a:rPr lang="en-US" sz="1800" dirty="0">
                    <a:solidFill>
                      <a:schemeClr val="tx2"/>
                    </a:solidFill>
                  </a:rPr>
                  <a:t>of RF-Track</a:t>
                </a:r>
              </a:p>
              <a:p>
                <a:pPr lvl="1"/>
                <a:r>
                  <a:rPr lang="en-US" sz="1800" b="1" dirty="0">
                    <a:solidFill>
                      <a:srgbClr val="A4C038"/>
                    </a:solidFill>
                  </a:rPr>
                  <a:t>iSAS/PERLE SW SRF 5-cell cavity:</a:t>
                </a:r>
              </a:p>
              <a:p>
                <a:pPr lvl="2">
                  <a:lnSpc>
                    <a:spcPct val="100000"/>
                  </a:lnSpc>
                </a:pPr>
                <a:r>
                  <a:rPr lang="en-GB" sz="1600" dirty="0">
                    <a:solidFill>
                      <a:schemeClr val="tx2"/>
                    </a:solidFill>
                  </a:rPr>
                  <a:t>1D axial electric </a:t>
                </a:r>
                <a14:m>
                  <m:oMath xmlns:m="http://schemas.openxmlformats.org/officeDocument/2006/math">
                    <m:sSub>
                      <m:sSubPr>
                        <m:ctrlPr>
                          <a:rPr lang="en-US" sz="1600" b="0" i="1" smtClean="0">
                            <a:solidFill>
                              <a:schemeClr val="tx2"/>
                            </a:solidFill>
                            <a:latin typeface="Cambria Math" panose="02040503050406030204" pitchFamily="18" charset="0"/>
                          </a:rPr>
                        </m:ctrlPr>
                      </m:sSubPr>
                      <m:e>
                        <m:r>
                          <a:rPr lang="en-US" sz="1600" b="0" i="1" smtClean="0">
                            <a:solidFill>
                              <a:schemeClr val="tx2"/>
                            </a:solidFill>
                            <a:latin typeface="Cambria Math" panose="02040503050406030204" pitchFamily="18" charset="0"/>
                          </a:rPr>
                          <m:t>𝑇𝑀</m:t>
                        </m:r>
                      </m:e>
                      <m:sub>
                        <m:r>
                          <a:rPr lang="en-US" sz="1600" b="0" i="1" smtClean="0">
                            <a:solidFill>
                              <a:schemeClr val="tx2"/>
                            </a:solidFill>
                            <a:latin typeface="Cambria Math" panose="02040503050406030204" pitchFamily="18" charset="0"/>
                          </a:rPr>
                          <m:t>010</m:t>
                        </m:r>
                        <m:r>
                          <a:rPr lang="en-US" sz="1600" i="1" smtClean="0">
                            <a:solidFill>
                              <a:schemeClr val="tx2"/>
                            </a:solidFill>
                            <a:latin typeface="Cambria Math" panose="02040503050406030204" pitchFamily="18" charset="0"/>
                            <a:ea typeface="Cambria Math" panose="02040503050406030204" pitchFamily="18" charset="0"/>
                          </a:rPr>
                          <m:t> </m:t>
                        </m:r>
                      </m:sub>
                    </m:sSub>
                    <m:r>
                      <a:rPr lang="en-US" sz="1600" b="0" i="1" smtClean="0">
                        <a:solidFill>
                          <a:schemeClr val="tx2"/>
                        </a:solidFill>
                        <a:latin typeface="Cambria Math" panose="02040503050406030204" pitchFamily="18" charset="0"/>
                      </a:rPr>
                      <m:t> </m:t>
                    </m:r>
                  </m:oMath>
                </a14:m>
                <a:r>
                  <a:rPr lang="en-US" sz="1600" b="0" dirty="0">
                    <a:solidFill>
                      <a:schemeClr val="tx2"/>
                    </a:solidFill>
                  </a:rPr>
                  <a:t>field in </a:t>
                </a:r>
                <a14:m>
                  <m:oMath xmlns:m="http://schemas.openxmlformats.org/officeDocument/2006/math">
                    <m:r>
                      <a:rPr lang="en-US" sz="1600" b="0" i="1" smtClean="0">
                        <a:solidFill>
                          <a:schemeClr val="tx2"/>
                        </a:solidFill>
                        <a:latin typeface="Cambria Math" panose="02040503050406030204" pitchFamily="18" charset="0"/>
                        <a:ea typeface="Cambria Math" panose="02040503050406030204" pitchFamily="18" charset="0"/>
                      </a:rPr>
                      <m:t>𝜋</m:t>
                    </m:r>
                  </m:oMath>
                </a14:m>
                <a:r>
                  <a:rPr lang="en-US" sz="1600" b="0" dirty="0">
                    <a:solidFill>
                      <a:schemeClr val="tx2"/>
                    </a:solidFill>
                  </a:rPr>
                  <a:t>-mode </a:t>
                </a:r>
                <a:r>
                  <a:rPr lang="en-GB" sz="1600" dirty="0">
                    <a:solidFill>
                      <a:schemeClr val="tx2"/>
                    </a:solidFill>
                  </a:rPr>
                  <a:t>fieldmap</a:t>
                </a:r>
                <a:endParaRPr lang="en-US" sz="1600" b="0" dirty="0">
                  <a:solidFill>
                    <a:schemeClr val="tx2"/>
                  </a:solidFill>
                </a:endParaRPr>
              </a:p>
              <a:p>
                <a:pPr lvl="2">
                  <a:lnSpc>
                    <a:spcPct val="100000"/>
                  </a:lnSpc>
                </a:pPr>
                <a:r>
                  <a:rPr lang="en-GB" sz="1600" b="1" dirty="0">
                    <a:solidFill>
                      <a:srgbClr val="A4C038"/>
                    </a:solidFill>
                  </a:rPr>
                  <a:t>Monopole and dipole </a:t>
                </a:r>
                <a:r>
                  <a:rPr lang="en-GB" sz="1600" dirty="0">
                    <a:solidFill>
                      <a:schemeClr val="tx2"/>
                    </a:solidFill>
                  </a:rPr>
                  <a:t>cavity eigenmodes</a:t>
                </a:r>
              </a:p>
              <a:p>
                <a:pPr lvl="2">
                  <a:lnSpc>
                    <a:spcPct val="100000"/>
                  </a:lnSpc>
                </a:pPr>
                <a:r>
                  <a:rPr lang="en-GB" sz="1600" dirty="0">
                    <a:solidFill>
                      <a:schemeClr val="tx2"/>
                    </a:solidFill>
                  </a:rPr>
                  <a:t>Cavity geometry</a:t>
                </a:r>
                <a:endParaRPr lang="en-US" sz="1600" b="1" dirty="0">
                  <a:solidFill>
                    <a:srgbClr val="A4C038"/>
                  </a:solidFill>
                </a:endParaRPr>
              </a:p>
              <a:p>
                <a:pPr lvl="1"/>
                <a:r>
                  <a:rPr lang="en-GB" sz="1800" dirty="0">
                    <a:solidFill>
                      <a:schemeClr val="tx2"/>
                    </a:solidFill>
                  </a:rPr>
                  <a:t>S</a:t>
                </a:r>
                <a:r>
                  <a:rPr lang="en-GB" sz="1800" noProof="0" dirty="0">
                    <a:solidFill>
                      <a:schemeClr val="tx2"/>
                    </a:solidFill>
                  </a:rPr>
                  <a:t>ingle-bunch through </a:t>
                </a:r>
                <a:r>
                  <a:rPr lang="en-US" sz="1800" b="1" dirty="0">
                    <a:solidFill>
                      <a:srgbClr val="A4C038"/>
                    </a:solidFill>
                  </a:rPr>
                  <a:t>iSAS/PERLE</a:t>
                </a:r>
                <a:r>
                  <a:rPr lang="en-GB" sz="1800" noProof="0" dirty="0">
                    <a:solidFill>
                      <a:schemeClr val="tx2"/>
                    </a:solidFill>
                  </a:rPr>
                  <a:t> cavity / lattice in RF-Track:</a:t>
                </a:r>
              </a:p>
              <a:p>
                <a:pPr lvl="2"/>
                <a:r>
                  <a:rPr lang="en-GB" sz="1600" dirty="0"/>
                  <a:t>Single bunch at transverse normalised emittance of 6 mm mrad and bunch energy of 7 MeV (PERLE injection)</a:t>
                </a:r>
                <a:endParaRPr lang="en-GB" sz="1600" noProof="0" dirty="0">
                  <a:solidFill>
                    <a:schemeClr val="tx2"/>
                  </a:solidFill>
                </a:endParaRPr>
              </a:p>
              <a:p>
                <a:pPr lvl="2"/>
                <a:r>
                  <a:rPr lang="en-GB" sz="1600" b="1" dirty="0">
                    <a:solidFill>
                      <a:srgbClr val="A4C038"/>
                    </a:solidFill>
                  </a:rPr>
                  <a:t>Short-range wakefields</a:t>
                </a:r>
                <a:r>
                  <a:rPr lang="en-GB" sz="1600" dirty="0">
                    <a:solidFill>
                      <a:schemeClr val="tx2"/>
                    </a:solidFill>
                  </a:rPr>
                  <a:t>: beam loading, SBBU</a:t>
                </a:r>
              </a:p>
              <a:p>
                <a:pPr lvl="2"/>
                <a:r>
                  <a:rPr lang="en-GB" sz="1600" dirty="0">
                    <a:sym typeface="Wingdings" pitchFamily="2" charset="2"/>
                  </a:rPr>
                  <a:t>Search for </a:t>
                </a:r>
                <a:r>
                  <a:rPr lang="en-GB" sz="1600" b="1" dirty="0">
                    <a:solidFill>
                      <a:srgbClr val="A4C038"/>
                    </a:solidFill>
                    <a:sym typeface="Wingdings" pitchFamily="2" charset="2"/>
                  </a:rPr>
                  <a:t>instabilities</a:t>
                </a:r>
                <a:r>
                  <a:rPr lang="en-GB" sz="1600" dirty="0">
                    <a:sym typeface="Wingdings" pitchFamily="2" charset="2"/>
                  </a:rPr>
                  <a:t>: parameter scans for </a:t>
                </a:r>
                <a:r>
                  <a:rPr lang="en-GB" sz="1600" dirty="0"/>
                  <a:t>dependency of bunch charge, distribution, etc.</a:t>
                </a:r>
                <a:endParaRPr lang="en-GB" sz="1600" dirty="0">
                  <a:solidFill>
                    <a:schemeClr val="tx2"/>
                  </a:solidFill>
                </a:endParaRPr>
              </a:p>
              <a:p>
                <a:pPr lvl="1"/>
                <a:r>
                  <a:rPr lang="en-GB" sz="1800" dirty="0">
                    <a:solidFill>
                      <a:schemeClr val="tx2"/>
                    </a:solidFill>
                  </a:rPr>
                  <a:t>Developing RF-Track/Xsuite Wrapper: </a:t>
                </a:r>
                <a:r>
                  <a:rPr lang="en-GB" sz="1800" b="1" dirty="0">
                    <a:solidFill>
                      <a:srgbClr val="A4C038"/>
                    </a:solidFill>
                    <a:hlinkClick r:id="rId3">
                      <a:extLst>
                        <a:ext uri="{A12FA001-AC4F-418D-AE19-62706E023703}">
                          <ahyp:hlinkClr xmlns:ahyp="http://schemas.microsoft.com/office/drawing/2018/hyperlinkcolor" val="tx"/>
                        </a:ext>
                      </a:extLst>
                    </a:hlinkClick>
                  </a:rPr>
                  <a:t>PyERL</a:t>
                </a:r>
                <a:endParaRPr lang="en-GB" sz="1800" b="1" dirty="0">
                  <a:solidFill>
                    <a:srgbClr val="A4C038"/>
                  </a:solidFill>
                </a:endParaRPr>
              </a:p>
              <a:p>
                <a:pPr marL="914400" lvl="2" indent="0">
                  <a:buNone/>
                </a:pPr>
                <a:r>
                  <a:rPr lang="en-GB" sz="1600" dirty="0">
                    <a:solidFill>
                      <a:schemeClr val="tx2"/>
                    </a:solidFill>
                    <a:sym typeface="Wingdings" pitchFamily="2" charset="2"/>
                  </a:rPr>
                  <a:t> </a:t>
                </a:r>
                <a:r>
                  <a:rPr lang="en-GB" sz="1600" dirty="0">
                    <a:solidFill>
                      <a:schemeClr val="tx2"/>
                    </a:solidFill>
                  </a:rPr>
                  <a:t>Fast and customisable beam dynamics simulations</a:t>
                </a:r>
                <a:endParaRPr lang="en-US" sz="1600" dirty="0">
                  <a:solidFill>
                    <a:schemeClr val="tx2"/>
                  </a:solidFill>
                </a:endParaRPr>
              </a:p>
              <a:p>
                <a:endParaRPr lang="en-US" b="1" dirty="0">
                  <a:solidFill>
                    <a:schemeClr val="tx2"/>
                  </a:solidFill>
                </a:endParaRPr>
              </a:p>
              <a:p>
                <a:endParaRPr lang="en-GB" dirty="0"/>
              </a:p>
            </p:txBody>
          </p:sp>
        </mc:Choice>
        <mc:Fallback xmlns="">
          <p:sp>
            <p:nvSpPr>
              <p:cNvPr id="3" name="Espace réservé du contenu 2">
                <a:extLst>
                  <a:ext uri="{FF2B5EF4-FFF2-40B4-BE49-F238E27FC236}">
                    <a16:creationId xmlns:a16="http://schemas.microsoft.com/office/drawing/2014/main" id="{1FD8CD26-9353-96C7-F936-A86C16D0C455}"/>
                  </a:ext>
                </a:extLst>
              </p:cNvPr>
              <p:cNvSpPr>
                <a:spLocks noGrp="1" noRot="1" noChangeAspect="1" noMove="1" noResize="1" noEditPoints="1" noAdjustHandles="1" noChangeArrowheads="1" noChangeShapeType="1" noTextEdit="1"/>
              </p:cNvSpPr>
              <p:nvPr>
                <p:ph idx="1"/>
              </p:nvPr>
            </p:nvSpPr>
            <p:spPr>
              <a:xfrm>
                <a:off x="215180" y="1873539"/>
                <a:ext cx="5880820" cy="4546421"/>
              </a:xfrm>
              <a:blipFill>
                <a:blip r:embed="rId4"/>
                <a:stretch>
                  <a:fillRect l="-860" t="-167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CD5C908-1C22-ACAA-68B3-96B8B07C7EF0}"/>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396B82EE-8E70-070E-F5CF-88E1A9F77C8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F6F574CA-6E34-0081-E8DB-D5F0E39A3364}"/>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8AA88313-133D-B2A3-88B7-2838E50A750D}"/>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11" name="Date Placeholder 7">
            <a:extLst>
              <a:ext uri="{FF2B5EF4-FFF2-40B4-BE49-F238E27FC236}">
                <a16:creationId xmlns:a16="http://schemas.microsoft.com/office/drawing/2014/main" id="{8334E28E-13A9-597F-9819-4E8A10B428DE}"/>
              </a:ext>
            </a:extLst>
          </p:cNvPr>
          <p:cNvSpPr>
            <a:spLocks noGrp="1"/>
          </p:cNvSpPr>
          <p:nvPr>
            <p:ph type="dt" sz="half" idx="10"/>
          </p:nvPr>
        </p:nvSpPr>
        <p:spPr>
          <a:xfrm>
            <a:off x="838200" y="6356350"/>
            <a:ext cx="2743200" cy="365125"/>
          </a:xfrm>
        </p:spPr>
        <p:txBody>
          <a:bodyPr/>
          <a:lstStyle/>
          <a:p>
            <a:fld id="{7526C8A1-EF13-E746-932D-128D96159058}" type="datetime1">
              <a:rPr lang="sv-SE" smtClean="0"/>
              <a:t>2025-12-03</a:t>
            </a:fld>
            <a:endParaRPr lang="en-BE"/>
          </a:p>
        </p:txBody>
      </p:sp>
      <p:sp>
        <p:nvSpPr>
          <p:cNvPr id="15" name="Footer Placeholder 8">
            <a:extLst>
              <a:ext uri="{FF2B5EF4-FFF2-40B4-BE49-F238E27FC236}">
                <a16:creationId xmlns:a16="http://schemas.microsoft.com/office/drawing/2014/main" id="{3B79A97E-3E95-3D35-4F67-3CAC52B446FF}"/>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7" name="Picture 16">
            <a:extLst>
              <a:ext uri="{FF2B5EF4-FFF2-40B4-BE49-F238E27FC236}">
                <a16:creationId xmlns:a16="http://schemas.microsoft.com/office/drawing/2014/main" id="{966D2231-35E7-F6C0-F7FE-FF82D9EF1751}"/>
              </a:ext>
            </a:extLst>
          </p:cNvPr>
          <p:cNvPicPr>
            <a:picLocks noChangeAspect="1"/>
          </p:cNvPicPr>
          <p:nvPr/>
        </p:nvPicPr>
        <p:blipFill>
          <a:blip r:embed="rId5"/>
          <a:stretch>
            <a:fillRect/>
          </a:stretch>
        </p:blipFill>
        <p:spPr>
          <a:xfrm>
            <a:off x="10442548" y="33435"/>
            <a:ext cx="1013006" cy="438756"/>
          </a:xfrm>
          <a:prstGeom prst="rect">
            <a:avLst/>
          </a:prstGeom>
        </p:spPr>
      </p:pic>
      <p:pic>
        <p:nvPicPr>
          <p:cNvPr id="19" name="Picture 5" descr="Home - CHART (Swiss Accelerator Research and Technology) - CHART">
            <a:extLst>
              <a:ext uri="{FF2B5EF4-FFF2-40B4-BE49-F238E27FC236}">
                <a16:creationId xmlns:a16="http://schemas.microsoft.com/office/drawing/2014/main" id="{C3DFFCB0-0C4A-C30C-CB75-1D7E2AD61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943DE4D7-33D7-DB22-B814-5B32952EBE12}"/>
              </a:ext>
            </a:extLst>
          </p:cNvPr>
          <p:cNvGrpSpPr/>
          <p:nvPr/>
        </p:nvGrpSpPr>
        <p:grpSpPr>
          <a:xfrm>
            <a:off x="6194541" y="2098124"/>
            <a:ext cx="4832117" cy="3815009"/>
            <a:chOff x="4451094" y="1038884"/>
            <a:chExt cx="3501399" cy="2488073"/>
          </a:xfrm>
        </p:grpSpPr>
        <p:pic>
          <p:nvPicPr>
            <p:cNvPr id="20" name="Picture 19">
              <a:extLst>
                <a:ext uri="{FF2B5EF4-FFF2-40B4-BE49-F238E27FC236}">
                  <a16:creationId xmlns:a16="http://schemas.microsoft.com/office/drawing/2014/main" id="{ECB6FFC0-E8EF-3C1E-E75E-5BDF516EB781}"/>
                </a:ext>
              </a:extLst>
            </p:cNvPr>
            <p:cNvPicPr>
              <a:picLocks noChangeAspect="1"/>
            </p:cNvPicPr>
            <p:nvPr/>
          </p:nvPicPr>
          <p:blipFill>
            <a:blip r:embed="rId7"/>
            <a:srcRect t="3552"/>
            <a:stretch/>
          </p:blipFill>
          <p:spPr>
            <a:xfrm>
              <a:off x="4451095" y="1038884"/>
              <a:ext cx="3501398" cy="1875859"/>
            </a:xfrm>
            <a:prstGeom prst="rect">
              <a:avLst/>
            </a:prstGeom>
          </p:spPr>
        </p:pic>
        <p:sp>
          <p:nvSpPr>
            <p:cNvPr id="21" name="TextBox 20">
              <a:extLst>
                <a:ext uri="{FF2B5EF4-FFF2-40B4-BE49-F238E27FC236}">
                  <a16:creationId xmlns:a16="http://schemas.microsoft.com/office/drawing/2014/main" id="{03437215-DF3B-E74F-F09A-BB297EBA5564}"/>
                </a:ext>
              </a:extLst>
            </p:cNvPr>
            <p:cNvSpPr txBox="1"/>
            <p:nvPr/>
          </p:nvSpPr>
          <p:spPr>
            <a:xfrm>
              <a:off x="4451094" y="2914743"/>
              <a:ext cx="3501398" cy="612214"/>
            </a:xfrm>
            <a:prstGeom prst="rect">
              <a:avLst/>
            </a:prstGeom>
            <a:noFill/>
          </p:spPr>
          <p:txBody>
            <a:bodyPr wrap="square" rtlCol="0">
              <a:spAutoFit/>
            </a:bodyPr>
            <a:lstStyle/>
            <a:p>
              <a:pPr algn="ctr" defTabSz="685800"/>
              <a:r>
                <a:rPr lang="en-GB" sz="1100" dirty="0">
                  <a:solidFill>
                    <a:srgbClr val="413C3A">
                      <a:lumMod val="60000"/>
                      <a:lumOff val="40000"/>
                    </a:srgbClr>
                  </a:solidFill>
                  <a:latin typeface="Arial"/>
                </a:rPr>
                <a:t>Figure 5: Normalised axial electric field amplitude of the </a:t>
              </a:r>
              <a:r>
                <a:rPr lang="en-GB" sz="1100" b="1" dirty="0">
                  <a:solidFill>
                    <a:srgbClr val="A4C038"/>
                  </a:solidFill>
                  <a:latin typeface="Arial"/>
                </a:rPr>
                <a:t>TM010-</a:t>
              </a:r>
              <a:r>
                <a:rPr lang="el-GR" sz="1100" b="1" dirty="0">
                  <a:solidFill>
                    <a:srgbClr val="A4C038"/>
                  </a:solidFill>
                  <a:latin typeface="Arial"/>
                </a:rPr>
                <a:t>π </a:t>
              </a:r>
              <a:r>
                <a:rPr lang="en-GB" sz="1100" b="1" dirty="0">
                  <a:solidFill>
                    <a:srgbClr val="A4C038"/>
                  </a:solidFill>
                  <a:latin typeface="Arial"/>
                </a:rPr>
                <a:t>mode </a:t>
              </a:r>
              <a:r>
                <a:rPr lang="en-GB" sz="1100" dirty="0">
                  <a:solidFill>
                    <a:srgbClr val="413C3A">
                      <a:lumMod val="60000"/>
                      <a:lumOff val="40000"/>
                    </a:srgbClr>
                  </a:solidFill>
                  <a:latin typeface="Arial"/>
                </a:rPr>
                <a:t>at 801.58 MHz in the 5 half-wave cell bare-cavity for PERLE, with an energy gain of 20.5 MeV [C. Barbagallo, “Design and optimization of higher order mode couplers for the superconducting cavities of the PERLE energy recovery linac”].</a:t>
              </a:r>
            </a:p>
          </p:txBody>
        </p:sp>
      </p:grpSp>
    </p:spTree>
    <p:extLst>
      <p:ext uri="{BB962C8B-B14F-4D97-AF65-F5344CB8AC3E}">
        <p14:creationId xmlns:p14="http://schemas.microsoft.com/office/powerpoint/2010/main" val="14483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AD38-E09E-60BF-B1CB-07BA591F032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4AF9170-164E-DF02-3C58-C0E015441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C4C1B10-362C-3BBF-A2FA-89327DF48976}"/>
              </a:ext>
            </a:extLst>
          </p:cNvPr>
          <p:cNvSpPr>
            <a:spLocks noGrp="1"/>
          </p:cNvSpPr>
          <p:nvPr>
            <p:ph idx="1"/>
          </p:nvPr>
        </p:nvSpPr>
        <p:spPr>
          <a:xfrm>
            <a:off x="267502" y="1481734"/>
            <a:ext cx="10515600" cy="4794579"/>
          </a:xfrm>
        </p:spPr>
        <p:txBody>
          <a:bodyPr>
            <a:noAutofit/>
          </a:bodyPr>
          <a:lstStyle/>
          <a:p>
            <a:r>
              <a:rPr lang="en-GB" dirty="0"/>
              <a:t>Simulate the beam dynamics of ERL-based accelerators when the energy efficient CM is included - FEB 2028 </a:t>
            </a:r>
          </a:p>
          <a:p>
            <a:pPr lvl="1"/>
            <a:r>
              <a:rPr lang="en-GB" dirty="0"/>
              <a:t>Benchmarking of beam dynamics tracking codes - OCT 2025</a:t>
            </a:r>
          </a:p>
          <a:p>
            <a:pPr lvl="1"/>
            <a:r>
              <a:rPr lang="en-GB" dirty="0"/>
              <a:t>Development of Multi bunch and multi pass simulation - OCT 2025</a:t>
            </a:r>
            <a:endParaRPr lang="en-GB" sz="1600" dirty="0"/>
          </a:p>
          <a:p>
            <a:pPr lvl="1"/>
            <a:r>
              <a:rPr lang="en-GB" dirty="0"/>
              <a:t>Single and multi-bunch instability analysis of ISAS typical cavity in PERLE lattice - AUG 2026</a:t>
            </a:r>
            <a:endParaRPr lang="en-GB" sz="1600" dirty="0"/>
          </a:p>
          <a:p>
            <a:r>
              <a:rPr lang="en-GB" dirty="0"/>
              <a:t>Energy recovery performances - FEB 2028</a:t>
            </a:r>
            <a:endParaRPr lang="en-GB" sz="2000" dirty="0"/>
          </a:p>
          <a:p>
            <a:pPr lvl="1"/>
            <a:r>
              <a:rPr lang="en-GB" dirty="0"/>
              <a:t>Evaluation of ERL proposed applications - JUL 2027</a:t>
            </a:r>
            <a:endParaRPr lang="en-GB" sz="1600" dirty="0"/>
          </a:p>
          <a:p>
            <a:pPr lvl="1"/>
            <a:r>
              <a:rPr lang="en-GB" dirty="0"/>
              <a:t>Energy recovery efficiency studies - JUL 2027</a:t>
            </a:r>
          </a:p>
          <a:p>
            <a:pPr lvl="1"/>
            <a:endParaRPr lang="en-GB" dirty="0"/>
          </a:p>
          <a:p>
            <a:r>
              <a:rPr lang="en-GB" dirty="0"/>
              <a:t>Final report - Sep 2027</a:t>
            </a: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246B5CE3-EF98-6BD7-8166-40D3A9858F9B}"/>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14348864-149E-4376-3F1C-E8D24EF57B32}"/>
              </a:ext>
            </a:extLst>
          </p:cNvPr>
          <p:cNvSpPr txBox="1"/>
          <p:nvPr/>
        </p:nvSpPr>
        <p:spPr>
          <a:xfrm>
            <a:off x="11044485" y="2300455"/>
            <a:ext cx="1046232" cy="461665"/>
          </a:xfrm>
          <a:prstGeom prst="rect">
            <a:avLst/>
          </a:prstGeom>
          <a:noFill/>
        </p:spPr>
        <p:txBody>
          <a:bodyPr wrap="square" rtlCol="0">
            <a:spAutoFit/>
          </a:bodyPr>
          <a:lstStyle/>
          <a:p>
            <a:pPr algn="ctr"/>
            <a:r>
              <a:rPr lang="en-GB" sz="1200" b="1" dirty="0">
                <a:solidFill>
                  <a:schemeClr val="tx2"/>
                </a:solidFill>
              </a:rPr>
              <a:t>Under completion</a:t>
            </a:r>
          </a:p>
        </p:txBody>
      </p:sp>
      <p:sp>
        <p:nvSpPr>
          <p:cNvPr id="16" name="TextBox 15">
            <a:extLst>
              <a:ext uri="{FF2B5EF4-FFF2-40B4-BE49-F238E27FC236}">
                <a16:creationId xmlns:a16="http://schemas.microsoft.com/office/drawing/2014/main" id="{46CD1160-6BDF-BD89-71E2-8144E4DC911C}"/>
              </a:ext>
            </a:extLst>
          </p:cNvPr>
          <p:cNvSpPr txBox="1"/>
          <p:nvPr/>
        </p:nvSpPr>
        <p:spPr>
          <a:xfrm>
            <a:off x="10955345" y="1480476"/>
            <a:ext cx="1236655" cy="400110"/>
          </a:xfrm>
          <a:prstGeom prst="rect">
            <a:avLst/>
          </a:prstGeom>
          <a:noFill/>
        </p:spPr>
        <p:txBody>
          <a:bodyPr wrap="square" rtlCol="0">
            <a:spAutoFit/>
          </a:bodyPr>
          <a:lstStyle/>
          <a:p>
            <a:pPr algn="ctr"/>
            <a:r>
              <a:rPr lang="en-GB" sz="2000" b="1" dirty="0">
                <a:solidFill>
                  <a:schemeClr val="tx2"/>
                </a:solidFill>
              </a:rPr>
              <a:t>Timeline</a:t>
            </a:r>
          </a:p>
        </p:txBody>
      </p:sp>
      <p:sp>
        <p:nvSpPr>
          <p:cNvPr id="20" name="TextBox 19">
            <a:extLst>
              <a:ext uri="{FF2B5EF4-FFF2-40B4-BE49-F238E27FC236}">
                <a16:creationId xmlns:a16="http://schemas.microsoft.com/office/drawing/2014/main" id="{44486C6E-CDC5-5712-3519-BEC18FCA7965}"/>
              </a:ext>
            </a:extLst>
          </p:cNvPr>
          <p:cNvSpPr txBox="1"/>
          <p:nvPr/>
        </p:nvSpPr>
        <p:spPr>
          <a:xfrm>
            <a:off x="10983083" y="3980587"/>
            <a:ext cx="1046232" cy="461665"/>
          </a:xfrm>
          <a:prstGeom prst="rect">
            <a:avLst/>
          </a:prstGeom>
          <a:noFill/>
        </p:spPr>
        <p:txBody>
          <a:bodyPr wrap="square" rtlCol="0">
            <a:spAutoFit/>
          </a:bodyPr>
          <a:lstStyle/>
          <a:p>
            <a:pPr algn="ctr"/>
            <a:r>
              <a:rPr lang="en-GB" sz="1200" b="1" dirty="0">
                <a:solidFill>
                  <a:schemeClr val="tx2"/>
                </a:solidFill>
              </a:rPr>
              <a:t>Following </a:t>
            </a:r>
            <a:br>
              <a:rPr lang="en-GB" sz="1200" b="1" dirty="0">
                <a:solidFill>
                  <a:schemeClr val="tx2"/>
                </a:solidFill>
              </a:rPr>
            </a:br>
            <a:r>
              <a:rPr lang="en-GB" sz="1200" b="1" dirty="0">
                <a:solidFill>
                  <a:schemeClr val="tx2"/>
                </a:solidFill>
              </a:rPr>
              <a:t>Phase</a:t>
            </a:r>
          </a:p>
        </p:txBody>
      </p:sp>
      <p:sp>
        <p:nvSpPr>
          <p:cNvPr id="2" name="TextBox 1">
            <a:extLst>
              <a:ext uri="{FF2B5EF4-FFF2-40B4-BE49-F238E27FC236}">
                <a16:creationId xmlns:a16="http://schemas.microsoft.com/office/drawing/2014/main" id="{1034E682-A5AF-3440-BFE5-69FCC96270C5}"/>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TextBox 8">
            <a:extLst>
              <a:ext uri="{FF2B5EF4-FFF2-40B4-BE49-F238E27FC236}">
                <a16:creationId xmlns:a16="http://schemas.microsoft.com/office/drawing/2014/main" id="{481494D4-0E7F-5A6D-C6DC-594DA9717BAC}"/>
              </a:ext>
            </a:extLst>
          </p:cNvPr>
          <p:cNvSpPr txBox="1"/>
          <p:nvPr/>
        </p:nvSpPr>
        <p:spPr>
          <a:xfrm>
            <a:off x="350859" y="6080650"/>
            <a:ext cx="11163299" cy="369332"/>
          </a:xfrm>
          <a:prstGeom prst="rect">
            <a:avLst/>
          </a:prstGeom>
          <a:noFill/>
        </p:spPr>
        <p:txBody>
          <a:bodyPr wrap="square">
            <a:spAutoFit/>
          </a:bodyPr>
          <a:lstStyle/>
          <a:p>
            <a:pPr marL="180975" indent="-128588"/>
            <a:r>
              <a:rPr lang="en-GB" sz="1800" b="1" dirty="0">
                <a:highlight>
                  <a:srgbClr val="A4C137"/>
                </a:highlight>
                <a:latin typeface="Helvetica" pitchFamily="2" charset="0"/>
              </a:rPr>
              <a:t>Deliverable 5.4 </a:t>
            </a:r>
            <a:r>
              <a:rPr lang="en-GB" sz="1800" dirty="0">
                <a:latin typeface="Helvetica" pitchFamily="2" charset="0"/>
              </a:rPr>
              <a:t>: Report on beam dynamics study for ERL with iSAS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sp>
        <p:nvSpPr>
          <p:cNvPr id="4" name="Slide Number Placeholder 3">
            <a:extLst>
              <a:ext uri="{FF2B5EF4-FFF2-40B4-BE49-F238E27FC236}">
                <a16:creationId xmlns:a16="http://schemas.microsoft.com/office/drawing/2014/main" id="{91E49F84-4641-5A8A-BCDE-E323E2D8D9E1}"/>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10" name="Date Placeholder 7">
            <a:extLst>
              <a:ext uri="{FF2B5EF4-FFF2-40B4-BE49-F238E27FC236}">
                <a16:creationId xmlns:a16="http://schemas.microsoft.com/office/drawing/2014/main" id="{FD3B6C9C-FFC1-1A71-917A-0A19BC5D9F8B}"/>
              </a:ext>
            </a:extLst>
          </p:cNvPr>
          <p:cNvSpPr>
            <a:spLocks noGrp="1"/>
          </p:cNvSpPr>
          <p:nvPr>
            <p:ph type="dt" sz="half" idx="10"/>
          </p:nvPr>
        </p:nvSpPr>
        <p:spPr>
          <a:xfrm>
            <a:off x="838200" y="6356350"/>
            <a:ext cx="2743200" cy="365125"/>
          </a:xfrm>
        </p:spPr>
        <p:txBody>
          <a:bodyPr/>
          <a:lstStyle/>
          <a:p>
            <a:fld id="{DF3208FE-B15F-874B-A51F-07AB9750F983}" type="datetime1">
              <a:rPr lang="sv-SE" smtClean="0"/>
              <a:t>2025-12-03</a:t>
            </a:fld>
            <a:endParaRPr lang="en-BE"/>
          </a:p>
        </p:txBody>
      </p:sp>
      <p:sp>
        <p:nvSpPr>
          <p:cNvPr id="12" name="Footer Placeholder 8">
            <a:extLst>
              <a:ext uri="{FF2B5EF4-FFF2-40B4-BE49-F238E27FC236}">
                <a16:creationId xmlns:a16="http://schemas.microsoft.com/office/drawing/2014/main" id="{56C2C0DE-57A2-34C6-16E0-B3007E78FBAA}"/>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3" name="Picture 12">
            <a:extLst>
              <a:ext uri="{FF2B5EF4-FFF2-40B4-BE49-F238E27FC236}">
                <a16:creationId xmlns:a16="http://schemas.microsoft.com/office/drawing/2014/main" id="{64A97D4D-6CD8-A4E5-1DC1-FF26F4486BDE}"/>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F07026F2-3D93-2F42-D61B-DC82B4975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A6173091-3E16-F234-DB99-938C78226AE9}"/>
              </a:ext>
            </a:extLst>
          </p:cNvPr>
          <p:cNvCxnSpPr>
            <a:cxnSpLocks/>
          </p:cNvCxnSpPr>
          <p:nvPr/>
        </p:nvCxnSpPr>
        <p:spPr>
          <a:xfrm>
            <a:off x="0" y="3094924"/>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09486FD-FD10-E954-DF00-8F9E44C23287}"/>
              </a:ext>
            </a:extLst>
          </p:cNvPr>
          <p:cNvCxnSpPr>
            <a:cxnSpLocks/>
          </p:cNvCxnSpPr>
          <p:nvPr/>
        </p:nvCxnSpPr>
        <p:spPr>
          <a:xfrm>
            <a:off x="0" y="5277707"/>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C7A102-10C8-241F-91C0-38141F8D9639}"/>
              </a:ext>
            </a:extLst>
          </p:cNvPr>
          <p:cNvCxnSpPr>
            <a:cxnSpLocks/>
          </p:cNvCxnSpPr>
          <p:nvPr/>
        </p:nvCxnSpPr>
        <p:spPr>
          <a:xfrm>
            <a:off x="10913793" y="1774799"/>
            <a:ext cx="0" cy="411711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DCB65F7-E804-4806-B3BB-4D39AFE011AB}"/>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622D29C3-3200-C15C-879E-26F034993F70}"/>
              </a:ext>
            </a:extLst>
          </p:cNvPr>
          <p:cNvSpPr txBox="1"/>
          <p:nvPr/>
        </p:nvSpPr>
        <p:spPr>
          <a:xfrm>
            <a:off x="9883471" y="47708"/>
            <a:ext cx="184731" cy="369332"/>
          </a:xfrm>
          <a:prstGeom prst="rect">
            <a:avLst/>
          </a:prstGeom>
          <a:noFill/>
        </p:spPr>
        <p:txBody>
          <a:bodyPr wrap="none" rtlCol="0">
            <a:spAutoFit/>
          </a:bodyPr>
          <a:lstStyle/>
          <a:p>
            <a:endParaRPr lang="en-GB"/>
          </a:p>
        </p:txBody>
      </p:sp>
      <p:sp>
        <p:nvSpPr>
          <p:cNvPr id="8" name="TextBox 7">
            <a:extLst>
              <a:ext uri="{FF2B5EF4-FFF2-40B4-BE49-F238E27FC236}">
                <a16:creationId xmlns:a16="http://schemas.microsoft.com/office/drawing/2014/main" id="{26331689-9446-8C26-8290-A725C1E3C47D}"/>
              </a:ext>
            </a:extLst>
          </p:cNvPr>
          <p:cNvSpPr txBox="1"/>
          <p:nvPr/>
        </p:nvSpPr>
        <p:spPr>
          <a:xfrm>
            <a:off x="10991042" y="3147361"/>
            <a:ext cx="1046232" cy="276999"/>
          </a:xfrm>
          <a:prstGeom prst="rect">
            <a:avLst/>
          </a:prstGeom>
          <a:noFill/>
        </p:spPr>
        <p:txBody>
          <a:bodyPr wrap="square" rtlCol="0">
            <a:spAutoFit/>
          </a:bodyPr>
          <a:lstStyle/>
          <a:p>
            <a:pPr algn="ctr"/>
            <a:r>
              <a:rPr lang="en-GB" sz="1200" b="1" dirty="0">
                <a:solidFill>
                  <a:schemeClr val="tx2"/>
                </a:solidFill>
              </a:rPr>
              <a:t>Next Step</a:t>
            </a:r>
          </a:p>
        </p:txBody>
      </p:sp>
      <p:cxnSp>
        <p:nvCxnSpPr>
          <p:cNvPr id="14" name="Straight Connector 13">
            <a:extLst>
              <a:ext uri="{FF2B5EF4-FFF2-40B4-BE49-F238E27FC236}">
                <a16:creationId xmlns:a16="http://schemas.microsoft.com/office/drawing/2014/main" id="{C28E5088-BC1A-D75F-A349-65BB8109AFFC}"/>
              </a:ext>
            </a:extLst>
          </p:cNvPr>
          <p:cNvCxnSpPr>
            <a:cxnSpLocks/>
          </p:cNvCxnSpPr>
          <p:nvPr/>
        </p:nvCxnSpPr>
        <p:spPr>
          <a:xfrm>
            <a:off x="0" y="3881278"/>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4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D122F-FC1A-1F35-31F2-E14C4F3C61C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A662D794-1050-5217-8861-22A7A93B5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AA31BF3-3F1F-2C63-2B8D-C34D6B814B20}"/>
              </a:ext>
            </a:extLst>
          </p:cNvPr>
          <p:cNvSpPr>
            <a:spLocks noGrp="1"/>
          </p:cNvSpPr>
          <p:nvPr>
            <p:ph idx="1"/>
          </p:nvPr>
        </p:nvSpPr>
        <p:spPr>
          <a:xfrm>
            <a:off x="838200" y="1504155"/>
            <a:ext cx="10515600" cy="4794579"/>
          </a:xfrm>
        </p:spPr>
        <p:txBody>
          <a:bodyPr>
            <a:noAutofit/>
          </a:bodyPr>
          <a:lstStyle/>
          <a:p>
            <a:r>
              <a:rPr lang="en-US" sz="2000" b="1" dirty="0">
                <a:solidFill>
                  <a:srgbClr val="A4C137"/>
                </a:solidFill>
                <a:highlight>
                  <a:srgbClr val="00FF00"/>
                </a:highlight>
                <a:cs typeface="Calibri" panose="020F0502020204030204" pitchFamily="34" charset="0"/>
              </a:rPr>
              <a:t>Current developments</a:t>
            </a:r>
          </a:p>
          <a:p>
            <a:pPr lvl="1"/>
            <a:r>
              <a:rPr lang="en-US" sz="1600" dirty="0">
                <a:solidFill>
                  <a:schemeClr val="accent1"/>
                </a:solidFill>
                <a:cs typeface="Calibri" panose="020F0502020204030204" pitchFamily="34" charset="0"/>
              </a:rPr>
              <a:t>Long range wake field model</a:t>
            </a:r>
          </a:p>
          <a:p>
            <a:pPr lvl="1"/>
            <a:r>
              <a:rPr lang="en-US" sz="1600" dirty="0">
                <a:solidFill>
                  <a:schemeClr val="accent1"/>
                </a:solidFill>
                <a:cs typeface="Calibri" panose="020F0502020204030204" pitchFamily="34" charset="0"/>
              </a:rPr>
              <a:t>Beam loading model update</a:t>
            </a:r>
          </a:p>
          <a:p>
            <a:pPr lvl="1"/>
            <a:r>
              <a:rPr lang="en-US" sz="1600" dirty="0">
                <a:solidFill>
                  <a:schemeClr val="accent1"/>
                </a:solidFill>
                <a:cs typeface="Calibri" panose="020F0502020204030204" pitchFamily="34" charset="0"/>
              </a:rPr>
              <a:t>Latice (new) needs input from Alex</a:t>
            </a:r>
          </a:p>
          <a:p>
            <a:pPr lvl="1"/>
            <a:r>
              <a:rPr lang="en-US" sz="1600" dirty="0">
                <a:solidFill>
                  <a:schemeClr val="accent1"/>
                </a:solidFill>
                <a:cs typeface="Calibri" panose="020F0502020204030204" pitchFamily="34" charset="0"/>
              </a:rPr>
              <a:t>Multi-pass recirculation simulation (including collective effects)</a:t>
            </a:r>
          </a:p>
          <a:p>
            <a:pPr lvl="1"/>
            <a:r>
              <a:rPr lang="en-US" sz="1600" dirty="0">
                <a:solidFill>
                  <a:schemeClr val="accent1"/>
                </a:solidFill>
                <a:cs typeface="Calibri" panose="020F0502020204030204" pitchFamily="34" charset="0"/>
              </a:rPr>
              <a:t>Instability studies ( multi bunch, </a:t>
            </a:r>
            <a:r>
              <a:rPr lang="en-US" sz="1600" dirty="0" err="1">
                <a:solidFill>
                  <a:schemeClr val="accent1"/>
                </a:solidFill>
                <a:cs typeface="Calibri" panose="020F0502020204030204" pitchFamily="34" charset="0"/>
              </a:rPr>
              <a:t>iSAS</a:t>
            </a:r>
            <a:r>
              <a:rPr lang="en-US" sz="1600" dirty="0">
                <a:solidFill>
                  <a:schemeClr val="accent1"/>
                </a:solidFill>
                <a:cs typeface="Calibri" panose="020F0502020204030204" pitchFamily="34" charset="0"/>
              </a:rPr>
              <a:t> cavity), participate on PERLE workshop</a:t>
            </a: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D9EE0B29-6B7D-5D5C-51C2-670B62E7B16C}"/>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8B3B6E50-A0F2-A026-4EBA-03A2C572481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4" name="Slide Number Placeholder 3">
            <a:extLst>
              <a:ext uri="{FF2B5EF4-FFF2-40B4-BE49-F238E27FC236}">
                <a16:creationId xmlns:a16="http://schemas.microsoft.com/office/drawing/2014/main" id="{1834D541-85BC-9FF6-2A33-291F9288CC96}"/>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10" name="Date Placeholder 7">
            <a:extLst>
              <a:ext uri="{FF2B5EF4-FFF2-40B4-BE49-F238E27FC236}">
                <a16:creationId xmlns:a16="http://schemas.microsoft.com/office/drawing/2014/main" id="{84399D7F-CFD4-426E-F9F8-6F817A067E82}"/>
              </a:ext>
            </a:extLst>
          </p:cNvPr>
          <p:cNvSpPr>
            <a:spLocks noGrp="1"/>
          </p:cNvSpPr>
          <p:nvPr>
            <p:ph type="dt" sz="half" idx="10"/>
          </p:nvPr>
        </p:nvSpPr>
        <p:spPr>
          <a:xfrm>
            <a:off x="838200" y="6356350"/>
            <a:ext cx="2743200" cy="365125"/>
          </a:xfrm>
        </p:spPr>
        <p:txBody>
          <a:bodyPr/>
          <a:lstStyle/>
          <a:p>
            <a:fld id="{C260A25E-ACFE-7F46-B3E5-FB8F4B3BD209}" type="datetime1">
              <a:rPr lang="sv-SE" smtClean="0"/>
              <a:t>2025-12-03</a:t>
            </a:fld>
            <a:endParaRPr lang="en-BE"/>
          </a:p>
        </p:txBody>
      </p:sp>
      <p:sp>
        <p:nvSpPr>
          <p:cNvPr id="12" name="Footer Placeholder 8">
            <a:extLst>
              <a:ext uri="{FF2B5EF4-FFF2-40B4-BE49-F238E27FC236}">
                <a16:creationId xmlns:a16="http://schemas.microsoft.com/office/drawing/2014/main" id="{84F1E85D-EC89-DF75-73C8-98E6702513DC}"/>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3" name="Picture 12">
            <a:extLst>
              <a:ext uri="{FF2B5EF4-FFF2-40B4-BE49-F238E27FC236}">
                <a16:creationId xmlns:a16="http://schemas.microsoft.com/office/drawing/2014/main" id="{4A2B43E2-F95C-CBCB-A229-114412BC14F8}"/>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7F0A3473-2BEE-349D-8468-5961574C7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6A025E2-5FD9-F2D3-D33B-457DA62FD62E}"/>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A95C414E-14CC-ABA4-81CD-177C79F39E12}"/>
              </a:ext>
            </a:extLst>
          </p:cNvPr>
          <p:cNvSpPr txBox="1"/>
          <p:nvPr/>
        </p:nvSpPr>
        <p:spPr>
          <a:xfrm>
            <a:off x="9883471" y="4770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45262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589077"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963880" y="1792382"/>
            <a:ext cx="10445931" cy="4739759"/>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 </a:t>
            </a:r>
            <a:r>
              <a:rPr lang="en-US" sz="2000" dirty="0">
                <a:solidFill>
                  <a:srgbClr val="00B050"/>
                </a:solidFill>
              </a:rPr>
              <a:t>Setup meeting schedule in advance</a:t>
            </a:r>
          </a:p>
          <a:p>
            <a:pPr marL="285750" indent="-285750">
              <a:buFont typeface="Arial" panose="020B0604020202020204" pitchFamily="34" charset="0"/>
              <a:buChar char="•"/>
            </a:pPr>
            <a:r>
              <a:rPr lang="en-US" sz="2000" dirty="0">
                <a:solidFill>
                  <a:srgbClr val="00B050"/>
                </a:solidFill>
              </a:rPr>
              <a:t>This Meeting, Wednesday (Oct-01, 11AM)</a:t>
            </a:r>
          </a:p>
          <a:p>
            <a:pPr marL="285750" indent="-285750">
              <a:buFont typeface="Arial" panose="020B0604020202020204" pitchFamily="34" charset="0"/>
              <a:buChar char="•"/>
            </a:pPr>
            <a:r>
              <a:rPr lang="en-US" sz="2000" dirty="0">
                <a:solidFill>
                  <a:srgbClr val="00B050"/>
                </a:solidFill>
              </a:rPr>
              <a:t>Next Meeting, 1</a:t>
            </a:r>
            <a:r>
              <a:rPr lang="en-US" sz="2000" baseline="30000" dirty="0">
                <a:solidFill>
                  <a:srgbClr val="00B050"/>
                </a:solidFill>
              </a:rPr>
              <a:t>st</a:t>
            </a:r>
            <a:r>
              <a:rPr lang="en-US" sz="2000" dirty="0">
                <a:solidFill>
                  <a:srgbClr val="00B050"/>
                </a:solidFill>
              </a:rPr>
              <a:t> week of the month Wednesday (Nov-05, 11AM)</a:t>
            </a:r>
          </a:p>
          <a:p>
            <a:pPr marL="285750" indent="-285750">
              <a:buFont typeface="Arial" panose="020B0604020202020204" pitchFamily="34" charset="0"/>
              <a:buChar char="•"/>
            </a:pPr>
            <a:r>
              <a:rPr lang="en-US" sz="2000" dirty="0">
                <a:solidFill>
                  <a:srgbClr val="00B050"/>
                </a:solidFill>
              </a:rPr>
              <a:t>Following meeting, 1</a:t>
            </a:r>
            <a:r>
              <a:rPr lang="en-US" sz="2000" baseline="30000" dirty="0">
                <a:solidFill>
                  <a:srgbClr val="00B050"/>
                </a:solidFill>
              </a:rPr>
              <a:t>st</a:t>
            </a:r>
            <a:r>
              <a:rPr lang="en-US" sz="2000" dirty="0">
                <a:solidFill>
                  <a:srgbClr val="00B050"/>
                </a:solidFill>
              </a:rPr>
              <a:t> week of the month Wednesday (Dec-03, 11AM)</a:t>
            </a:r>
          </a:p>
          <a:p>
            <a:pPr marL="285750" indent="-285750">
              <a:buFont typeface="Arial" panose="020B0604020202020204" pitchFamily="34" charset="0"/>
              <a:buChar char="•"/>
            </a:pPr>
            <a:endParaRPr lang="en-US" sz="2000" dirty="0">
              <a:solidFill>
                <a:srgbClr val="00B050"/>
              </a:solidFill>
            </a:endParaRPr>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1A5B3A1D-F20E-9C75-4125-58F6CCE2C28E}"/>
              </a:ext>
            </a:extLst>
          </p:cNvPr>
          <p:cNvSpPr>
            <a:spLocks noGrp="1"/>
          </p:cNvSpPr>
          <p:nvPr>
            <p:ph type="sldNum" sz="quarter" idx="12"/>
          </p:nvPr>
        </p:nvSpPr>
        <p:spPr/>
        <p:txBody>
          <a:bodyPr/>
          <a:lstStyle/>
          <a:p>
            <a:fld id="{4068FCCF-9A80-B240-8D85-84F960565AFA}" type="slidenum">
              <a:rPr lang="en-BE" smtClean="0"/>
              <a:t>16</a:t>
            </a:fld>
            <a:endParaRPr lang="en-BE"/>
          </a:p>
        </p:txBody>
      </p:sp>
      <p:sp>
        <p:nvSpPr>
          <p:cNvPr id="8" name="Date Placeholder 7">
            <a:extLst>
              <a:ext uri="{FF2B5EF4-FFF2-40B4-BE49-F238E27FC236}">
                <a16:creationId xmlns:a16="http://schemas.microsoft.com/office/drawing/2014/main" id="{1CD42B56-A7E8-D295-65C4-21346FB5A34D}"/>
              </a:ext>
            </a:extLst>
          </p:cNvPr>
          <p:cNvSpPr>
            <a:spLocks noGrp="1"/>
          </p:cNvSpPr>
          <p:nvPr>
            <p:ph type="dt" sz="half" idx="10"/>
          </p:nvPr>
        </p:nvSpPr>
        <p:spPr/>
        <p:txBody>
          <a:bodyPr/>
          <a:lstStyle/>
          <a:p>
            <a:fld id="{649887B6-C36A-664E-AEC2-22B345F7BA75}" type="datetime1">
              <a:rPr lang="sv-SE" smtClean="0"/>
              <a:t>2025-12-03</a:t>
            </a:fld>
            <a:endParaRPr lang="en-BE"/>
          </a:p>
        </p:txBody>
      </p:sp>
      <p:sp>
        <p:nvSpPr>
          <p:cNvPr id="9" name="Footer Placeholder 8">
            <a:extLst>
              <a:ext uri="{FF2B5EF4-FFF2-40B4-BE49-F238E27FC236}">
                <a16:creationId xmlns:a16="http://schemas.microsoft.com/office/drawing/2014/main" id="{4B93A9B0-1812-D1DF-1AAC-4ECBFC823202}"/>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8851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20524"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170107"/>
            <a:ext cx="10515600" cy="5042434"/>
          </a:xfrm>
        </p:spPr>
        <p:txBody>
          <a:bodyPr>
            <a:normAutofit/>
          </a:bodyPr>
          <a:lstStyle/>
          <a:p>
            <a:r>
              <a:rPr lang="en-US" sz="2000" dirty="0"/>
              <a:t>Financial status :</a:t>
            </a:r>
          </a:p>
          <a:p>
            <a:endParaRPr lang="en-US" sz="2000" b="1" dirty="0">
              <a:solidFill>
                <a:schemeClr val="accent6"/>
              </a:solidFill>
            </a:endParaRPr>
          </a:p>
          <a:p>
            <a:r>
              <a:rPr lang="en-US" sz="2000" b="1" dirty="0">
                <a:solidFill>
                  <a:srgbClr val="A4C137"/>
                </a:solidFill>
                <a:cs typeface="Calibri" panose="020F0502020204030204" pitchFamily="34" charset="0"/>
              </a:rPr>
              <a:t>any developments?</a:t>
            </a:r>
          </a:p>
          <a:p>
            <a:pPr lvl="1"/>
            <a:r>
              <a:rPr lang="en-US" sz="1600" dirty="0">
                <a:solidFill>
                  <a:schemeClr val="accent1"/>
                </a:solidFill>
                <a:cs typeface="Calibri" panose="020F0502020204030204" pitchFamily="34" charset="0"/>
              </a:rPr>
              <a:t>New developments</a:t>
            </a:r>
          </a:p>
          <a:p>
            <a:endParaRPr lang="fr-FR" sz="2000" b="1" dirty="0">
              <a:solidFill>
                <a:schemeClr val="accent6"/>
              </a:solidFill>
            </a:endParaRPr>
          </a:p>
        </p:txBody>
      </p:sp>
      <p:sp>
        <p:nvSpPr>
          <p:cNvPr id="6" name="Slide Number Placeholder 5">
            <a:extLst>
              <a:ext uri="{FF2B5EF4-FFF2-40B4-BE49-F238E27FC236}">
                <a16:creationId xmlns:a16="http://schemas.microsoft.com/office/drawing/2014/main" id="{0556971A-AC40-AA25-0295-86E2CC7AC5BD}"/>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10" name="Date Placeholder 9">
            <a:extLst>
              <a:ext uri="{FF2B5EF4-FFF2-40B4-BE49-F238E27FC236}">
                <a16:creationId xmlns:a16="http://schemas.microsoft.com/office/drawing/2014/main" id="{36384814-FF53-91DA-5107-4CC3806FEDFF}"/>
              </a:ext>
            </a:extLst>
          </p:cNvPr>
          <p:cNvSpPr>
            <a:spLocks noGrp="1"/>
          </p:cNvSpPr>
          <p:nvPr>
            <p:ph type="dt" sz="half" idx="10"/>
          </p:nvPr>
        </p:nvSpPr>
        <p:spPr/>
        <p:txBody>
          <a:bodyPr/>
          <a:lstStyle/>
          <a:p>
            <a:fld id="{A60A0C53-4740-D04E-B9B7-EE4BC817F058}" type="datetime1">
              <a:rPr lang="sv-SE" smtClean="0"/>
              <a:t>2025-12-03</a:t>
            </a:fld>
            <a:endParaRPr lang="en-BE"/>
          </a:p>
        </p:txBody>
      </p:sp>
      <p:sp>
        <p:nvSpPr>
          <p:cNvPr id="11" name="Footer Placeholder 10">
            <a:extLst>
              <a:ext uri="{FF2B5EF4-FFF2-40B4-BE49-F238E27FC236}">
                <a16:creationId xmlns:a16="http://schemas.microsoft.com/office/drawing/2014/main" id="{497946DD-7850-7EF8-57A1-153CC2F2B9E1}"/>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54907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133A-61F7-5DD9-C26D-36236997F11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DA418891-0756-9B3B-D496-1788649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A7E2CDE-63A5-F731-6187-1E7C92B5E82A}"/>
              </a:ext>
            </a:extLst>
          </p:cNvPr>
          <p:cNvSpPr>
            <a:spLocks noGrp="1"/>
          </p:cNvSpPr>
          <p:nvPr>
            <p:ph idx="1"/>
          </p:nvPr>
        </p:nvSpPr>
        <p:spPr>
          <a:xfrm>
            <a:off x="312235" y="2921329"/>
            <a:ext cx="11463453" cy="3255633"/>
          </a:xfrm>
        </p:spPr>
        <p:txBody>
          <a:bodyPr>
            <a:normAutofit/>
          </a:bodyPr>
          <a:lstStyle/>
          <a:p>
            <a:pPr marL="0" indent="0" algn="ctr">
              <a:buNone/>
            </a:pPr>
            <a:r>
              <a:rPr lang="en-US" sz="6000" dirty="0">
                <a:solidFill>
                  <a:schemeClr val="accent6"/>
                </a:solidFill>
              </a:rPr>
              <a:t>Thank you</a:t>
            </a:r>
            <a:endParaRPr lang="en-GB" sz="4800" dirty="0">
              <a:solidFill>
                <a:schemeClr val="accent6"/>
              </a:solidFill>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15377DD5-63CF-377D-1785-F64CD994C6F7}"/>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8" name="Date Placeholder 7">
            <a:extLst>
              <a:ext uri="{FF2B5EF4-FFF2-40B4-BE49-F238E27FC236}">
                <a16:creationId xmlns:a16="http://schemas.microsoft.com/office/drawing/2014/main" id="{1492CE50-20C2-75BF-0ABB-A7BC9FA06E4B}"/>
              </a:ext>
            </a:extLst>
          </p:cNvPr>
          <p:cNvSpPr>
            <a:spLocks noGrp="1"/>
          </p:cNvSpPr>
          <p:nvPr>
            <p:ph type="dt" sz="half" idx="10"/>
          </p:nvPr>
        </p:nvSpPr>
        <p:spPr/>
        <p:txBody>
          <a:bodyPr/>
          <a:lstStyle/>
          <a:p>
            <a:fld id="{6FFF1131-1D91-BA46-BDEC-E7A17BE8AE0C}" type="datetime1">
              <a:rPr lang="sv-SE" smtClean="0"/>
              <a:t>2025-12-03</a:t>
            </a:fld>
            <a:endParaRPr lang="en-BE"/>
          </a:p>
        </p:txBody>
      </p:sp>
      <p:sp>
        <p:nvSpPr>
          <p:cNvPr id="9" name="Footer Placeholder 8">
            <a:extLst>
              <a:ext uri="{FF2B5EF4-FFF2-40B4-BE49-F238E27FC236}">
                <a16:creationId xmlns:a16="http://schemas.microsoft.com/office/drawing/2014/main" id="{7D1C33FB-0E94-BA76-E686-44508340F4D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265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015-1805-3FED-E097-F5AB9DD7FB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9D3ACF-1D64-7587-D09C-9E54513A958F}"/>
              </a:ext>
            </a:extLst>
          </p:cNvPr>
          <p:cNvSpPr>
            <a:spLocks noGrp="1"/>
          </p:cNvSpPr>
          <p:nvPr>
            <p:ph type="sldNum" sz="quarter" idx="12"/>
          </p:nvPr>
        </p:nvSpPr>
        <p:spPr/>
        <p:txBody>
          <a:bodyPr/>
          <a:lstStyle/>
          <a:p>
            <a:fld id="{4068FCCF-9A80-B240-8D85-84F960565AFA}" type="slidenum">
              <a:rPr lang="en-BE" smtClean="0"/>
              <a:t>2</a:t>
            </a:fld>
            <a:endParaRPr lang="en-BE"/>
          </a:p>
        </p:txBody>
      </p:sp>
      <p:pic>
        <p:nvPicPr>
          <p:cNvPr id="9" name="Picture 2" descr="Innovate for Sustainable Accelerating Systems: Kick-Off Meeting">
            <a:extLst>
              <a:ext uri="{FF2B5EF4-FFF2-40B4-BE49-F238E27FC236}">
                <a16:creationId xmlns:a16="http://schemas.microsoft.com/office/drawing/2014/main" id="{559C3DF0-5760-B5E9-E7A7-82E840B8B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918C65-79FC-602F-977A-FEF69113C719}"/>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8D8892F0-038D-8C79-264F-D903AEE5F69E}"/>
              </a:ext>
            </a:extLst>
          </p:cNvPr>
          <p:cNvSpPr txBox="1"/>
          <p:nvPr/>
        </p:nvSpPr>
        <p:spPr>
          <a:xfrm>
            <a:off x="190500" y="1868456"/>
            <a:ext cx="7789718" cy="4247317"/>
          </a:xfrm>
          <a:prstGeom prst="rect">
            <a:avLst/>
          </a:prstGeom>
          <a:noFill/>
        </p:spPr>
        <p:txBody>
          <a:bodyPr wrap="square" rtlCol="0">
            <a:spAutoFit/>
          </a:bodyPr>
          <a:lstStyle/>
          <a:p>
            <a:r>
              <a:rPr lang="en-GB" b="0" i="0" dirty="0">
                <a:solidFill>
                  <a:srgbClr val="1D1C1D"/>
                </a:solidFill>
                <a:effectLst/>
              </a:rPr>
              <a:t>The design of </a:t>
            </a:r>
            <a:r>
              <a:rPr lang="en-GB" b="1" i="0" dirty="0">
                <a:solidFill>
                  <a:srgbClr val="1D1C1D"/>
                </a:solidFill>
                <a:effectLst/>
              </a:rPr>
              <a:t>any</a:t>
            </a:r>
            <a:r>
              <a:rPr lang="en-GB" b="0" i="0" dirty="0">
                <a:solidFill>
                  <a:srgbClr val="1D1C1D"/>
                </a:solidFill>
                <a:effectLst/>
              </a:rPr>
              <a:t> LINAC cryomodule is optimised to meet the specific research objectives of the accelerator facility, while addressing </a:t>
            </a:r>
            <a:r>
              <a:rPr lang="en-GB" b="1" i="0" dirty="0">
                <a:solidFill>
                  <a:srgbClr val="1D1C1D"/>
                </a:solidFill>
                <a:effectLst/>
              </a:rPr>
              <a:t>common challenges</a:t>
            </a:r>
            <a:r>
              <a:rPr lang="en-GB" b="0" i="0" dirty="0">
                <a:solidFill>
                  <a:srgbClr val="1D1C1D"/>
                </a:solidFill>
                <a:effectLst/>
              </a:rPr>
              <a:t> such as high-power electric fields, ultra-low temperatures, ultra-high vacuum, precise alignment, etc.</a:t>
            </a:r>
          </a:p>
          <a:p>
            <a:endParaRPr lang="en-GB" dirty="0">
              <a:solidFill>
                <a:srgbClr val="1D1C1D"/>
              </a:solidFill>
            </a:endParaRPr>
          </a:p>
          <a:p>
            <a:r>
              <a:rPr lang="en-GB" b="0" i="0" dirty="0">
                <a:solidFill>
                  <a:srgbClr val="1D1C1D"/>
                </a:solidFill>
                <a:effectLst/>
              </a:rPr>
              <a:t>WP5's main goal is to tackle the common engineering challenges of integrating </a:t>
            </a:r>
            <a:r>
              <a:rPr lang="en-GB" b="0" i="0" dirty="0" err="1">
                <a:solidFill>
                  <a:srgbClr val="1D1C1D"/>
                </a:solidFill>
                <a:effectLst/>
              </a:rPr>
              <a:t>iSAS</a:t>
            </a:r>
            <a:r>
              <a:rPr lang="en-GB" b="0" i="0" dirty="0">
                <a:solidFill>
                  <a:srgbClr val="1D1C1D"/>
                </a:solidFill>
                <a:effectLst/>
              </a:rPr>
              <a:t> technologies </a:t>
            </a:r>
            <a:r>
              <a:rPr lang="en-GB" b="1" i="1" dirty="0">
                <a:solidFill>
                  <a:srgbClr val="1D1C1D"/>
                </a:solidFill>
                <a:effectLst/>
              </a:rPr>
              <a:t>into a parametric design of a new cryomodule</a:t>
            </a:r>
            <a:r>
              <a:rPr lang="en-GB" b="0" i="0" dirty="0">
                <a:solidFill>
                  <a:srgbClr val="1D1C1D"/>
                </a:solidFill>
                <a:effectLst/>
              </a:rPr>
              <a:t>, building on developments made with ESS cryomodules whilst benchmarking against other facilities.</a:t>
            </a:r>
          </a:p>
          <a:p>
            <a:endParaRPr lang="en-GB" b="0" i="0" dirty="0">
              <a:solidFill>
                <a:srgbClr val="1D1C1D"/>
              </a:solidFill>
              <a:effectLst/>
            </a:endParaRPr>
          </a:p>
          <a:p>
            <a:endParaRPr lang="en-GB" dirty="0">
              <a:solidFill>
                <a:srgbClr val="1D1C1D"/>
              </a:solidFill>
            </a:endParaRPr>
          </a:p>
          <a:p>
            <a:r>
              <a:rPr lang="en-GB" b="0" i="0" dirty="0">
                <a:solidFill>
                  <a:srgbClr val="1D1C1D"/>
                </a:solidFill>
                <a:effectLst/>
              </a:rPr>
              <a:t>In addition</a:t>
            </a:r>
            <a:r>
              <a:rPr lang="en-GB" b="0" i="0">
                <a:solidFill>
                  <a:srgbClr val="1D1C1D"/>
                </a:solidFill>
                <a:effectLst/>
              </a:rPr>
              <a:t>, to </a:t>
            </a:r>
            <a:r>
              <a:rPr lang="en-GB" b="0" i="0" dirty="0">
                <a:solidFill>
                  <a:srgbClr val="1D1C1D"/>
                </a:solidFill>
                <a:effectLst/>
              </a:rPr>
              <a:t>unlock the full energy-saving capability of this cryomodule, the objective of WP5 is to also address the challenging </a:t>
            </a:r>
            <a:r>
              <a:rPr lang="en-GB" b="1" i="0" dirty="0">
                <a:solidFill>
                  <a:srgbClr val="1D1C1D"/>
                </a:solidFill>
                <a:effectLst/>
              </a:rPr>
              <a:t>beam dynamics requirements </a:t>
            </a:r>
            <a:r>
              <a:rPr lang="en-GB" b="0" i="0" dirty="0">
                <a:solidFill>
                  <a:srgbClr val="1D1C1D"/>
                </a:solidFill>
                <a:effectLst/>
              </a:rPr>
              <a:t>when operating the new cryomodule in </a:t>
            </a:r>
            <a:r>
              <a:rPr lang="en-GB" b="1" i="0" dirty="0">
                <a:solidFill>
                  <a:srgbClr val="1D1C1D"/>
                </a:solidFill>
                <a:effectLst/>
              </a:rPr>
              <a:t>Energy Recovery Linacs </a:t>
            </a:r>
            <a:r>
              <a:rPr lang="en-GB" b="0" i="0" dirty="0">
                <a:solidFill>
                  <a:srgbClr val="1D1C1D"/>
                </a:solidFill>
                <a:effectLst/>
              </a:rPr>
              <a:t>with recirculating beams.</a:t>
            </a:r>
            <a:endParaRPr lang="en-GB" dirty="0">
              <a:effectLst/>
            </a:endParaRPr>
          </a:p>
        </p:txBody>
      </p:sp>
      <p:sp>
        <p:nvSpPr>
          <p:cNvPr id="3" name="Date Placeholder 2">
            <a:extLst>
              <a:ext uri="{FF2B5EF4-FFF2-40B4-BE49-F238E27FC236}">
                <a16:creationId xmlns:a16="http://schemas.microsoft.com/office/drawing/2014/main" id="{783AE7B3-B694-8BD0-AFF4-3A2E9297D33D}"/>
              </a:ext>
            </a:extLst>
          </p:cNvPr>
          <p:cNvSpPr>
            <a:spLocks noGrp="1"/>
          </p:cNvSpPr>
          <p:nvPr>
            <p:ph type="dt" sz="half" idx="10"/>
          </p:nvPr>
        </p:nvSpPr>
        <p:spPr/>
        <p:txBody>
          <a:bodyPr/>
          <a:lstStyle/>
          <a:p>
            <a:fld id="{B3B3C0F1-B6EE-7040-A1F6-AFA1C39DA7DA}" type="datetime1">
              <a:rPr lang="sv-SE" smtClean="0"/>
              <a:t>2025-12-03</a:t>
            </a:fld>
            <a:endParaRPr lang="en-BE"/>
          </a:p>
        </p:txBody>
      </p:sp>
      <p:sp>
        <p:nvSpPr>
          <p:cNvPr id="4" name="Footer Placeholder 3">
            <a:extLst>
              <a:ext uri="{FF2B5EF4-FFF2-40B4-BE49-F238E27FC236}">
                <a16:creationId xmlns:a16="http://schemas.microsoft.com/office/drawing/2014/main" id="{6CC0AAC2-8F57-FBFE-F4E3-6640B1052899}"/>
              </a:ext>
            </a:extLst>
          </p:cNvPr>
          <p:cNvSpPr>
            <a:spLocks noGrp="1"/>
          </p:cNvSpPr>
          <p:nvPr>
            <p:ph type="ftr" sz="quarter" idx="11"/>
          </p:nvPr>
        </p:nvSpPr>
        <p:spPr/>
        <p:txBody>
          <a:bodyPr/>
          <a:lstStyle/>
          <a:p>
            <a:r>
              <a:rPr lang="en-BE"/>
              <a:t>Nuno Elias - iSAS WP5 monthly meeting - Oct/2025</a:t>
            </a:r>
          </a:p>
        </p:txBody>
      </p:sp>
      <p:pic>
        <p:nvPicPr>
          <p:cNvPr id="5" name="Picture 4" descr="A blue and white machine&#10;&#10;AI-generated content may be incorrect.">
            <a:extLst>
              <a:ext uri="{FF2B5EF4-FFF2-40B4-BE49-F238E27FC236}">
                <a16:creationId xmlns:a16="http://schemas.microsoft.com/office/drawing/2014/main" id="{373E0D7D-4DFC-23C8-524C-4D18DB774F3E}"/>
              </a:ext>
            </a:extLst>
          </p:cNvPr>
          <p:cNvPicPr>
            <a:picLocks noChangeAspect="1"/>
          </p:cNvPicPr>
          <p:nvPr/>
        </p:nvPicPr>
        <p:blipFill>
          <a:blip r:embed="rId3"/>
          <a:stretch>
            <a:fillRect/>
          </a:stretch>
        </p:blipFill>
        <p:spPr>
          <a:xfrm>
            <a:off x="7888285" y="2410526"/>
            <a:ext cx="4113215" cy="2398541"/>
          </a:xfrm>
          <a:prstGeom prst="rect">
            <a:avLst/>
          </a:prstGeom>
        </p:spPr>
      </p:pic>
    </p:spTree>
    <p:extLst>
      <p:ext uri="{BB962C8B-B14F-4D97-AF65-F5344CB8AC3E}">
        <p14:creationId xmlns:p14="http://schemas.microsoft.com/office/powerpoint/2010/main" val="20766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3786-F233-6D2E-D00A-05D2F5DEC1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BA7811-FE85-8F40-D855-32396C7B2187}"/>
              </a:ext>
            </a:extLst>
          </p:cNvPr>
          <p:cNvSpPr>
            <a:spLocks noGrp="1"/>
          </p:cNvSpPr>
          <p:nvPr>
            <p:ph type="sldNum" sz="quarter" idx="12"/>
          </p:nvPr>
        </p:nvSpPr>
        <p:spPr/>
        <p:txBody>
          <a:bodyPr/>
          <a:lstStyle/>
          <a:p>
            <a:fld id="{4068FCCF-9A80-B240-8D85-84F960565AFA}" type="slidenum">
              <a:rPr lang="en-BE" smtClean="0"/>
              <a:t>3</a:t>
            </a:fld>
            <a:endParaRPr lang="en-BE"/>
          </a:p>
        </p:txBody>
      </p:sp>
      <p:pic>
        <p:nvPicPr>
          <p:cNvPr id="9" name="Picture 2" descr="Innovate for Sustainable Accelerating Systems: Kick-Off Meeting">
            <a:extLst>
              <a:ext uri="{FF2B5EF4-FFF2-40B4-BE49-F238E27FC236}">
                <a16:creationId xmlns:a16="http://schemas.microsoft.com/office/drawing/2014/main" id="{8CEB2D6D-0006-9FE2-347B-D8EDB0E8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9E51F-1664-31CF-1E2D-8B313335D05D}"/>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97C20881-0A78-62CE-4970-3D9FB021A28F}"/>
              </a:ext>
            </a:extLst>
          </p:cNvPr>
          <p:cNvSpPr txBox="1"/>
          <p:nvPr/>
        </p:nvSpPr>
        <p:spPr>
          <a:xfrm>
            <a:off x="190500" y="1967375"/>
            <a:ext cx="11811000" cy="4247317"/>
          </a:xfrm>
          <a:prstGeom prst="rect">
            <a:avLst/>
          </a:prstGeom>
          <a:noFill/>
        </p:spPr>
        <p:txBody>
          <a:bodyPr wrap="square" rtlCol="0">
            <a:spAutoFit/>
          </a:bodyPr>
          <a:lstStyle/>
          <a:p>
            <a:r>
              <a:rPr lang="en-GB" b="1" i="1" dirty="0">
                <a:effectLst/>
              </a:rPr>
              <a:t>Task </a:t>
            </a:r>
            <a:r>
              <a:rPr lang="en-GB" b="1" i="1" dirty="0"/>
              <a:t>5</a:t>
            </a:r>
            <a:r>
              <a:rPr lang="en-GB" b="1" i="1" dirty="0">
                <a:effectLst/>
              </a:rPr>
              <a:t>.1: Coordination on cryomodule design activities– M1-M48 </a:t>
            </a:r>
            <a:endParaRPr lang="en-GB" b="1" dirty="0">
              <a:effectLst/>
            </a:endParaRPr>
          </a:p>
          <a:p>
            <a:r>
              <a:rPr lang="en-GB" i="1" dirty="0">
                <a:effectLst/>
              </a:rPr>
              <a:t>• General coordination by ESS as described above.</a:t>
            </a:r>
          </a:p>
          <a:p>
            <a:endParaRPr lang="en-GB" dirty="0">
              <a:effectLst/>
            </a:endParaRPr>
          </a:p>
          <a:p>
            <a:r>
              <a:rPr lang="en-GB" b="1" i="1" dirty="0">
                <a:effectLst/>
              </a:rPr>
              <a:t>Task 5.2: ESS cryomodules experience and benchmarking with other recent facilities– M1-M36</a:t>
            </a:r>
            <a:endParaRPr lang="en-GB" b="1" dirty="0">
              <a:effectLst/>
            </a:endParaRPr>
          </a:p>
          <a:p>
            <a:r>
              <a:rPr lang="en-GB" i="1" dirty="0">
                <a:effectLst/>
              </a:rPr>
              <a:t>• Compile the lesson learned from the ESS </a:t>
            </a:r>
            <a:r>
              <a:rPr lang="en-GB" i="1" dirty="0"/>
              <a:t>CM testing activities, technical commissioning, and initial operation.</a:t>
            </a:r>
            <a:r>
              <a:rPr lang="en-GB" i="1" dirty="0">
                <a:effectLst/>
              </a:rPr>
              <a:t> </a:t>
            </a:r>
          </a:p>
          <a:p>
            <a:r>
              <a:rPr lang="en-GB" i="1" dirty="0">
                <a:effectLst/>
              </a:rPr>
              <a:t>• Benchmarking with projects in the implementation phase (worldwide).</a:t>
            </a:r>
            <a:endParaRPr lang="en-GB" dirty="0">
              <a:effectLst/>
            </a:endParaRPr>
          </a:p>
          <a:p>
            <a:r>
              <a:rPr lang="en-GB" i="1" dirty="0">
                <a:effectLst/>
              </a:rPr>
              <a:t>• Develop a roadmap to develop a new, sustainable CM design.</a:t>
            </a:r>
          </a:p>
          <a:p>
            <a:endParaRPr lang="en-GB" dirty="0">
              <a:effectLst/>
            </a:endParaRPr>
          </a:p>
          <a:p>
            <a:r>
              <a:rPr lang="en-GB" b="1" i="1" dirty="0">
                <a:effectLst/>
              </a:rPr>
              <a:t>Task 5.3: Sustainable criteria for LINAC cryomodule design– M24-M48</a:t>
            </a:r>
            <a:endParaRPr lang="en-GB" b="1" dirty="0">
              <a:effectLst/>
            </a:endParaRPr>
          </a:p>
          <a:p>
            <a:r>
              <a:rPr lang="en-GB" i="1" dirty="0">
                <a:effectLst/>
              </a:rPr>
              <a:t>• Integrate findings from the other </a:t>
            </a:r>
            <a:r>
              <a:rPr lang="en-GB" i="1" dirty="0" err="1">
                <a:effectLst/>
              </a:rPr>
              <a:t>iSAS</a:t>
            </a:r>
            <a:r>
              <a:rPr lang="en-GB" i="1" dirty="0">
                <a:effectLst/>
              </a:rPr>
              <a:t> WPs into a generic CM design.</a:t>
            </a:r>
            <a:endParaRPr lang="en-GB" dirty="0">
              <a:effectLst/>
            </a:endParaRPr>
          </a:p>
          <a:p>
            <a:r>
              <a:rPr lang="en-GB" i="1" dirty="0">
                <a:effectLst/>
              </a:rPr>
              <a:t>• Explore the sustainability criteria for the design.</a:t>
            </a:r>
          </a:p>
          <a:p>
            <a:endParaRPr lang="en-GB" dirty="0">
              <a:effectLst/>
            </a:endParaRPr>
          </a:p>
          <a:p>
            <a:r>
              <a:rPr lang="en-GB" b="1" i="1" dirty="0">
                <a:effectLst/>
              </a:rPr>
              <a:t>Task 5.4: Beam Dynamics for ERL-based accelerators with energy-efficient cryomodules – M1-M48</a:t>
            </a:r>
            <a:endParaRPr lang="en-GB" b="1" dirty="0">
              <a:effectLst/>
            </a:endParaRPr>
          </a:p>
          <a:p>
            <a:r>
              <a:rPr lang="en-GB" i="1" dirty="0">
                <a:effectLst/>
              </a:rPr>
              <a:t>• Simulate the beam dynamics of ERL-based accelerators when the energy efficient CM is included.</a:t>
            </a:r>
            <a:endParaRPr lang="en-GB" dirty="0">
              <a:effectLst/>
            </a:endParaRPr>
          </a:p>
          <a:p>
            <a:r>
              <a:rPr lang="en-GB" i="1" dirty="0">
                <a:effectLst/>
              </a:rPr>
              <a:t>• Study the lattice design to optimize the beam and energy saving performances.</a:t>
            </a:r>
            <a:endParaRPr lang="en-GB" dirty="0">
              <a:effectLst/>
            </a:endParaRPr>
          </a:p>
        </p:txBody>
      </p:sp>
      <p:sp>
        <p:nvSpPr>
          <p:cNvPr id="3" name="Date Placeholder 2">
            <a:extLst>
              <a:ext uri="{FF2B5EF4-FFF2-40B4-BE49-F238E27FC236}">
                <a16:creationId xmlns:a16="http://schemas.microsoft.com/office/drawing/2014/main" id="{211071F1-4C13-3F65-A2F7-18F73058F6A7}"/>
              </a:ext>
            </a:extLst>
          </p:cNvPr>
          <p:cNvSpPr>
            <a:spLocks noGrp="1"/>
          </p:cNvSpPr>
          <p:nvPr>
            <p:ph type="dt" sz="half" idx="10"/>
          </p:nvPr>
        </p:nvSpPr>
        <p:spPr/>
        <p:txBody>
          <a:bodyPr/>
          <a:lstStyle/>
          <a:p>
            <a:fld id="{2C2B93C5-73DF-444B-B82F-9151530EE622}" type="datetime1">
              <a:rPr lang="sv-SE" smtClean="0"/>
              <a:t>2025-12-03</a:t>
            </a:fld>
            <a:endParaRPr lang="en-BE"/>
          </a:p>
        </p:txBody>
      </p:sp>
      <p:sp>
        <p:nvSpPr>
          <p:cNvPr id="4" name="Footer Placeholder 3">
            <a:extLst>
              <a:ext uri="{FF2B5EF4-FFF2-40B4-BE49-F238E27FC236}">
                <a16:creationId xmlns:a16="http://schemas.microsoft.com/office/drawing/2014/main" id="{B2266AFE-26EE-593C-9DF9-C0EB6812DC4A}"/>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7040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2F94-F976-1F93-82CE-E94758D15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8E561C-F8B1-F0AB-1B88-922FB271517B}"/>
              </a:ext>
            </a:extLst>
          </p:cNvPr>
          <p:cNvSpPr>
            <a:spLocks noGrp="1"/>
          </p:cNvSpPr>
          <p:nvPr>
            <p:ph type="sldNum" sz="quarter" idx="12"/>
          </p:nvPr>
        </p:nvSpPr>
        <p:spPr/>
        <p:txBody>
          <a:bodyPr/>
          <a:lstStyle/>
          <a:p>
            <a:fld id="{4068FCCF-9A80-B240-8D85-84F960565AFA}" type="slidenum">
              <a:rPr lang="en-BE" smtClean="0"/>
              <a:t>4</a:t>
            </a:fld>
            <a:endParaRPr lang="en-BE"/>
          </a:p>
        </p:txBody>
      </p:sp>
      <p:pic>
        <p:nvPicPr>
          <p:cNvPr id="9" name="Picture 2" descr="Innovate for Sustainable Accelerating Systems: Kick-Off Meeting">
            <a:extLst>
              <a:ext uri="{FF2B5EF4-FFF2-40B4-BE49-F238E27FC236}">
                <a16:creationId xmlns:a16="http://schemas.microsoft.com/office/drawing/2014/main" id="{1004185B-C59F-BDE8-DA1E-2D93BC84D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C3643C-FACA-B173-4391-9D0527F51DFD}"/>
              </a:ext>
            </a:extLst>
          </p:cNvPr>
          <p:cNvSpPr txBox="1"/>
          <p:nvPr/>
        </p:nvSpPr>
        <p:spPr>
          <a:xfrm>
            <a:off x="3910655" y="298796"/>
            <a:ext cx="7967580" cy="738664"/>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p:txBody>
      </p:sp>
      <p:sp>
        <p:nvSpPr>
          <p:cNvPr id="3" name="Date Placeholder 2">
            <a:extLst>
              <a:ext uri="{FF2B5EF4-FFF2-40B4-BE49-F238E27FC236}">
                <a16:creationId xmlns:a16="http://schemas.microsoft.com/office/drawing/2014/main" id="{AD275372-424E-5A95-B60E-46392D2A63EB}"/>
              </a:ext>
            </a:extLst>
          </p:cNvPr>
          <p:cNvSpPr>
            <a:spLocks noGrp="1"/>
          </p:cNvSpPr>
          <p:nvPr>
            <p:ph type="dt" sz="half" idx="10"/>
          </p:nvPr>
        </p:nvSpPr>
        <p:spPr/>
        <p:txBody>
          <a:bodyPr/>
          <a:lstStyle/>
          <a:p>
            <a:fld id="{47FECE79-2201-0249-A1FD-065D0EAAC102}" type="datetime1">
              <a:rPr lang="sv-SE" smtClean="0"/>
              <a:t>2025-12-03</a:t>
            </a:fld>
            <a:endParaRPr lang="en-BE"/>
          </a:p>
        </p:txBody>
      </p:sp>
      <p:sp>
        <p:nvSpPr>
          <p:cNvPr id="4" name="Footer Placeholder 3">
            <a:extLst>
              <a:ext uri="{FF2B5EF4-FFF2-40B4-BE49-F238E27FC236}">
                <a16:creationId xmlns:a16="http://schemas.microsoft.com/office/drawing/2014/main" id="{7D0242BE-21CA-47AA-1462-615D10E7EC8D}"/>
              </a:ext>
            </a:extLst>
          </p:cNvPr>
          <p:cNvSpPr>
            <a:spLocks noGrp="1"/>
          </p:cNvSpPr>
          <p:nvPr>
            <p:ph type="ftr" sz="quarter" idx="11"/>
          </p:nvPr>
        </p:nvSpPr>
        <p:spPr/>
        <p:txBody>
          <a:bodyPr/>
          <a:lstStyle/>
          <a:p>
            <a:r>
              <a:rPr lang="en-BE"/>
              <a:t>Nuno Elias - iSAS WP5 monthly meeting - </a:t>
            </a:r>
            <a:r>
              <a:rPr lang="en-US" dirty="0"/>
              <a:t>Dec</a:t>
            </a:r>
            <a:r>
              <a:rPr lang="en-BE"/>
              <a:t>/2025</a:t>
            </a:r>
          </a:p>
        </p:txBody>
      </p:sp>
      <p:sp>
        <p:nvSpPr>
          <p:cNvPr id="2" name="TextBox 1">
            <a:extLst>
              <a:ext uri="{FF2B5EF4-FFF2-40B4-BE49-F238E27FC236}">
                <a16:creationId xmlns:a16="http://schemas.microsoft.com/office/drawing/2014/main" id="{FA31C4A0-BA2C-D914-E8F4-CC7940AF01E8}"/>
              </a:ext>
            </a:extLst>
          </p:cNvPr>
          <p:cNvSpPr txBox="1"/>
          <p:nvPr/>
        </p:nvSpPr>
        <p:spPr>
          <a:xfrm>
            <a:off x="286702" y="1513113"/>
            <a:ext cx="7967580" cy="523220"/>
          </a:xfrm>
          <a:prstGeom prst="rect">
            <a:avLst/>
          </a:prstGeom>
          <a:noFill/>
        </p:spPr>
        <p:txBody>
          <a:bodyPr wrap="square" rtlCol="0">
            <a:spAutoFit/>
          </a:bodyPr>
          <a:lstStyle/>
          <a:p>
            <a:r>
              <a:rPr lang="en-US" sz="2800" b="1" dirty="0">
                <a:solidFill>
                  <a:schemeClr val="accent1"/>
                </a:solidFill>
              </a:rPr>
              <a:t>Work Plan</a:t>
            </a:r>
          </a:p>
        </p:txBody>
      </p:sp>
      <p:pic>
        <p:nvPicPr>
          <p:cNvPr id="11" name="Picture 10">
            <a:extLst>
              <a:ext uri="{FF2B5EF4-FFF2-40B4-BE49-F238E27FC236}">
                <a16:creationId xmlns:a16="http://schemas.microsoft.com/office/drawing/2014/main" id="{D4A9641C-5EA0-5025-D682-B49F1E6466F3}"/>
              </a:ext>
            </a:extLst>
          </p:cNvPr>
          <p:cNvPicPr>
            <a:picLocks noChangeAspect="1"/>
          </p:cNvPicPr>
          <p:nvPr/>
        </p:nvPicPr>
        <p:blipFill>
          <a:blip r:embed="rId3"/>
          <a:stretch>
            <a:fillRect/>
          </a:stretch>
        </p:blipFill>
        <p:spPr>
          <a:xfrm>
            <a:off x="3453604" y="1077241"/>
            <a:ext cx="8691323" cy="5112544"/>
          </a:xfrm>
          <a:prstGeom prst="rect">
            <a:avLst/>
          </a:prstGeom>
        </p:spPr>
      </p:pic>
    </p:spTree>
    <p:extLst>
      <p:ext uri="{BB962C8B-B14F-4D97-AF65-F5344CB8AC3E}">
        <p14:creationId xmlns:p14="http://schemas.microsoft.com/office/powerpoint/2010/main" val="406129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2BA3-016C-3A22-CA30-D16E12FADD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08BC1F-6C87-2B72-4238-BA4CEAE88DBF}"/>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7B079E55-0258-5A4F-0AB8-7962997E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190C34-2D39-EA7A-4E9D-5727E1684DE9}"/>
              </a:ext>
            </a:extLst>
          </p:cNvPr>
          <p:cNvSpPr>
            <a:spLocks noGrp="1"/>
          </p:cNvSpPr>
          <p:nvPr>
            <p:ph type="sldNum" sz="quarter" idx="12"/>
          </p:nvPr>
        </p:nvSpPr>
        <p:spPr/>
        <p:txBody>
          <a:bodyPr/>
          <a:lstStyle/>
          <a:p>
            <a:fld id="{4068FCCF-9A80-B240-8D85-84F960565AFA}" type="slidenum">
              <a:rPr lang="en-BE" smtClean="0"/>
              <a:t>5</a:t>
            </a:fld>
            <a:endParaRPr lang="en-BE"/>
          </a:p>
        </p:txBody>
      </p:sp>
      <p:sp>
        <p:nvSpPr>
          <p:cNvPr id="8" name="Rectangle 7">
            <a:extLst>
              <a:ext uri="{FF2B5EF4-FFF2-40B4-BE49-F238E27FC236}">
                <a16:creationId xmlns:a16="http://schemas.microsoft.com/office/drawing/2014/main" id="{EB371BF1-5EE6-06B4-086F-5234E5AAD6BF}"/>
              </a:ext>
            </a:extLst>
          </p:cNvPr>
          <p:cNvSpPr/>
          <p:nvPr/>
        </p:nvSpPr>
        <p:spPr>
          <a:xfrm>
            <a:off x="3418115" y="799575"/>
            <a:ext cx="8079197" cy="496078"/>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a:t>
            </a:r>
            <a:r>
              <a:rPr lang="en-GB" sz="1400" b="1" i="1" dirty="0">
                <a:latin typeface="Helvetica" pitchFamily="2" charset="0"/>
              </a:rPr>
              <a:t>5</a:t>
            </a:r>
            <a:r>
              <a:rPr lang="en-GB" sz="1400" b="1" i="1" dirty="0">
                <a:effectLst/>
                <a:latin typeface="Helvetica" pitchFamily="2" charset="0"/>
              </a:rPr>
              <a:t>.1: Coordination on cryomodule design activities–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General coordination by ESS as described above.</a:t>
            </a:r>
          </a:p>
        </p:txBody>
      </p:sp>
      <p:sp>
        <p:nvSpPr>
          <p:cNvPr id="11" name="TextBox 10">
            <a:extLst>
              <a:ext uri="{FF2B5EF4-FFF2-40B4-BE49-F238E27FC236}">
                <a16:creationId xmlns:a16="http://schemas.microsoft.com/office/drawing/2014/main" id="{5A66F329-46A4-F6E3-D368-A979EF9B7A5F}"/>
              </a:ext>
            </a:extLst>
          </p:cNvPr>
          <p:cNvSpPr txBox="1"/>
          <p:nvPr/>
        </p:nvSpPr>
        <p:spPr>
          <a:xfrm>
            <a:off x="419707" y="1597626"/>
            <a:ext cx="11366665" cy="1938992"/>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Impact Risk analysis (Due date: M24 or </a:t>
            </a:r>
            <a:r>
              <a:rPr lang="en-GB" dirty="0">
                <a:highlight>
                  <a:srgbClr val="A4C137"/>
                </a:highlight>
                <a:latin typeface="Helvetica" pitchFamily="2" charset="0"/>
              </a:rPr>
              <a:t>Feb-2026</a:t>
            </a:r>
            <a:endParaRPr lang="en-GB" dirty="0">
              <a:latin typeface="Helvetica" pitchFamily="2" charset="0"/>
            </a:endParaRP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M46 or </a:t>
            </a:r>
            <a:r>
              <a:rPr lang="en-GB" dirty="0">
                <a:highlight>
                  <a:srgbClr val="A4C137"/>
                </a:highlight>
                <a:latin typeface="Helvetica" pitchFamily="2" charset="0"/>
              </a:rPr>
              <a:t>Dec-2027</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cxnSp>
        <p:nvCxnSpPr>
          <p:cNvPr id="12" name="Straight Arrow Connector 11">
            <a:extLst>
              <a:ext uri="{FF2B5EF4-FFF2-40B4-BE49-F238E27FC236}">
                <a16:creationId xmlns:a16="http://schemas.microsoft.com/office/drawing/2014/main" id="{A6761D7E-EEE1-FB2E-1F63-FDF32FEB6417}"/>
              </a:ext>
            </a:extLst>
          </p:cNvPr>
          <p:cNvCxnSpPr/>
          <p:nvPr/>
        </p:nvCxnSpPr>
        <p:spPr>
          <a:xfrm>
            <a:off x="837029" y="46712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7028DCA-76E5-389E-997F-C65AD0D0538F}"/>
              </a:ext>
            </a:extLst>
          </p:cNvPr>
          <p:cNvGrpSpPr/>
          <p:nvPr/>
        </p:nvGrpSpPr>
        <p:grpSpPr>
          <a:xfrm>
            <a:off x="1245697" y="4389854"/>
            <a:ext cx="9720000" cy="1757846"/>
            <a:chOff x="1080000" y="5040000"/>
            <a:chExt cx="9720000" cy="914400"/>
          </a:xfrm>
        </p:grpSpPr>
        <p:cxnSp>
          <p:nvCxnSpPr>
            <p:cNvPr id="14" name="Straight Connector 13">
              <a:extLst>
                <a:ext uri="{FF2B5EF4-FFF2-40B4-BE49-F238E27FC236}">
                  <a16:creationId xmlns:a16="http://schemas.microsoft.com/office/drawing/2014/main" id="{281FD335-9762-779C-3FB2-5B0E211C416F}"/>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55C27-3106-BEE9-985E-A35A8AB409E1}"/>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A78B17-0AF9-787C-CC9F-2BC286C8C4E7}"/>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F352BC-7261-CF2D-6EC5-B0FA05F00169}"/>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03B26E-EB7E-AC2A-9712-04A7CA2A286A}"/>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25E9F31B-6013-73C4-D17D-EA436838019D}"/>
              </a:ext>
            </a:extLst>
          </p:cNvPr>
          <p:cNvSpPr txBox="1"/>
          <p:nvPr/>
        </p:nvSpPr>
        <p:spPr>
          <a:xfrm>
            <a:off x="929631" y="4053478"/>
            <a:ext cx="628066" cy="369332"/>
          </a:xfrm>
          <a:prstGeom prst="rect">
            <a:avLst/>
          </a:prstGeom>
          <a:noFill/>
        </p:spPr>
        <p:txBody>
          <a:bodyPr wrap="square" rtlCol="0">
            <a:spAutoFit/>
          </a:bodyPr>
          <a:lstStyle/>
          <a:p>
            <a:pPr algn="ctr"/>
            <a:r>
              <a:rPr lang="en-GB" dirty="0"/>
              <a:t>Y0</a:t>
            </a:r>
          </a:p>
        </p:txBody>
      </p:sp>
      <p:sp>
        <p:nvSpPr>
          <p:cNvPr id="20" name="TextBox 19">
            <a:extLst>
              <a:ext uri="{FF2B5EF4-FFF2-40B4-BE49-F238E27FC236}">
                <a16:creationId xmlns:a16="http://schemas.microsoft.com/office/drawing/2014/main" id="{D846CF15-1C52-5F1A-B175-01C85C9A3F78}"/>
              </a:ext>
            </a:extLst>
          </p:cNvPr>
          <p:cNvSpPr txBox="1"/>
          <p:nvPr/>
        </p:nvSpPr>
        <p:spPr>
          <a:xfrm>
            <a:off x="3351092" y="4077845"/>
            <a:ext cx="628066" cy="369332"/>
          </a:xfrm>
          <a:prstGeom prst="rect">
            <a:avLst/>
          </a:prstGeom>
          <a:noFill/>
        </p:spPr>
        <p:txBody>
          <a:bodyPr wrap="square" rtlCol="0">
            <a:spAutoFit/>
          </a:bodyPr>
          <a:lstStyle/>
          <a:p>
            <a:pPr algn="ctr"/>
            <a:r>
              <a:rPr lang="en-GB" dirty="0"/>
              <a:t>Y1</a:t>
            </a:r>
          </a:p>
        </p:txBody>
      </p:sp>
      <p:sp>
        <p:nvSpPr>
          <p:cNvPr id="21" name="TextBox 20">
            <a:extLst>
              <a:ext uri="{FF2B5EF4-FFF2-40B4-BE49-F238E27FC236}">
                <a16:creationId xmlns:a16="http://schemas.microsoft.com/office/drawing/2014/main" id="{04E2A5FF-941C-57E7-F4D4-816720BA3B12}"/>
              </a:ext>
            </a:extLst>
          </p:cNvPr>
          <p:cNvSpPr txBox="1"/>
          <p:nvPr/>
        </p:nvSpPr>
        <p:spPr>
          <a:xfrm>
            <a:off x="5791664" y="4065580"/>
            <a:ext cx="628066" cy="369332"/>
          </a:xfrm>
          <a:prstGeom prst="rect">
            <a:avLst/>
          </a:prstGeom>
          <a:noFill/>
        </p:spPr>
        <p:txBody>
          <a:bodyPr wrap="square" rtlCol="0">
            <a:spAutoFit/>
          </a:bodyPr>
          <a:lstStyle/>
          <a:p>
            <a:pPr algn="ctr"/>
            <a:r>
              <a:rPr lang="en-GB" dirty="0"/>
              <a:t>Y2</a:t>
            </a:r>
          </a:p>
        </p:txBody>
      </p:sp>
      <p:sp>
        <p:nvSpPr>
          <p:cNvPr id="22" name="TextBox 21">
            <a:extLst>
              <a:ext uri="{FF2B5EF4-FFF2-40B4-BE49-F238E27FC236}">
                <a16:creationId xmlns:a16="http://schemas.microsoft.com/office/drawing/2014/main" id="{A0707EDD-E474-F4F2-E010-D5C09FD7C015}"/>
              </a:ext>
            </a:extLst>
          </p:cNvPr>
          <p:cNvSpPr txBox="1"/>
          <p:nvPr/>
        </p:nvSpPr>
        <p:spPr>
          <a:xfrm>
            <a:off x="8247357" y="4077845"/>
            <a:ext cx="628066" cy="369332"/>
          </a:xfrm>
          <a:prstGeom prst="rect">
            <a:avLst/>
          </a:prstGeom>
          <a:noFill/>
        </p:spPr>
        <p:txBody>
          <a:bodyPr wrap="square" rtlCol="0">
            <a:spAutoFit/>
          </a:bodyPr>
          <a:lstStyle/>
          <a:p>
            <a:pPr algn="ctr"/>
            <a:r>
              <a:rPr lang="en-GB" dirty="0"/>
              <a:t>Y3</a:t>
            </a:r>
          </a:p>
        </p:txBody>
      </p:sp>
      <p:sp>
        <p:nvSpPr>
          <p:cNvPr id="23" name="TextBox 22">
            <a:extLst>
              <a:ext uri="{FF2B5EF4-FFF2-40B4-BE49-F238E27FC236}">
                <a16:creationId xmlns:a16="http://schemas.microsoft.com/office/drawing/2014/main" id="{E8895756-E17F-35EE-6A38-38D043F7A2BB}"/>
              </a:ext>
            </a:extLst>
          </p:cNvPr>
          <p:cNvSpPr txBox="1"/>
          <p:nvPr/>
        </p:nvSpPr>
        <p:spPr>
          <a:xfrm>
            <a:off x="10649631" y="4065580"/>
            <a:ext cx="628066" cy="369332"/>
          </a:xfrm>
          <a:prstGeom prst="rect">
            <a:avLst/>
          </a:prstGeom>
          <a:noFill/>
        </p:spPr>
        <p:txBody>
          <a:bodyPr wrap="square" rtlCol="0">
            <a:spAutoFit/>
          </a:bodyPr>
          <a:lstStyle/>
          <a:p>
            <a:pPr algn="ctr"/>
            <a:r>
              <a:rPr lang="en-GB" dirty="0"/>
              <a:t>Y4</a:t>
            </a:r>
          </a:p>
        </p:txBody>
      </p:sp>
      <p:cxnSp>
        <p:nvCxnSpPr>
          <p:cNvPr id="24" name="Straight Arrow Connector 23">
            <a:extLst>
              <a:ext uri="{FF2B5EF4-FFF2-40B4-BE49-F238E27FC236}">
                <a16:creationId xmlns:a16="http://schemas.microsoft.com/office/drawing/2014/main" id="{C9319688-6D9A-24B3-3306-F080421234E9}"/>
              </a:ext>
            </a:extLst>
          </p:cNvPr>
          <p:cNvCxnSpPr>
            <a:cxnSpLocks/>
          </p:cNvCxnSpPr>
          <p:nvPr/>
        </p:nvCxnSpPr>
        <p:spPr>
          <a:xfrm>
            <a:off x="1579320" y="38353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2227EB-DEFE-D066-253E-41AFC2D8DB20}"/>
              </a:ext>
            </a:extLst>
          </p:cNvPr>
          <p:cNvCxnSpPr>
            <a:cxnSpLocks/>
          </p:cNvCxnSpPr>
          <p:nvPr/>
        </p:nvCxnSpPr>
        <p:spPr>
          <a:xfrm>
            <a:off x="5640522"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9E8C04-87C2-A216-0726-4219EDB34716}"/>
              </a:ext>
            </a:extLst>
          </p:cNvPr>
          <p:cNvCxnSpPr>
            <a:cxnSpLocks/>
          </p:cNvCxnSpPr>
          <p:nvPr/>
        </p:nvCxnSpPr>
        <p:spPr>
          <a:xfrm>
            <a:off x="10618439" y="37269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B1D2A7-CCF3-99C3-4FA5-08A6ACB1A4C2}"/>
              </a:ext>
            </a:extLst>
          </p:cNvPr>
          <p:cNvCxnSpPr>
            <a:cxnSpLocks/>
          </p:cNvCxnSpPr>
          <p:nvPr/>
        </p:nvCxnSpPr>
        <p:spPr>
          <a:xfrm>
            <a:off x="10329041" y="40534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D4CFE1-EEDE-E92A-FC1D-ECFEB059BC2E}"/>
              </a:ext>
            </a:extLst>
          </p:cNvPr>
          <p:cNvCxnSpPr>
            <a:cxnSpLocks/>
          </p:cNvCxnSpPr>
          <p:nvPr/>
        </p:nvCxnSpPr>
        <p:spPr>
          <a:xfrm>
            <a:off x="8104411"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5EFC24-159D-7B3B-FF02-052B831F717C}"/>
              </a:ext>
            </a:extLst>
          </p:cNvPr>
          <p:cNvSpPr txBox="1"/>
          <p:nvPr/>
        </p:nvSpPr>
        <p:spPr>
          <a:xfrm>
            <a:off x="1341717" y="3636599"/>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0" name="TextBox 29">
            <a:extLst>
              <a:ext uri="{FF2B5EF4-FFF2-40B4-BE49-F238E27FC236}">
                <a16:creationId xmlns:a16="http://schemas.microsoft.com/office/drawing/2014/main" id="{17719304-1E73-363B-3709-CF31F860DB7E}"/>
              </a:ext>
            </a:extLst>
          </p:cNvPr>
          <p:cNvSpPr txBox="1"/>
          <p:nvPr/>
        </p:nvSpPr>
        <p:spPr>
          <a:xfrm>
            <a:off x="5178234" y="3610795"/>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1" name="TextBox 30">
            <a:extLst>
              <a:ext uri="{FF2B5EF4-FFF2-40B4-BE49-F238E27FC236}">
                <a16:creationId xmlns:a16="http://schemas.microsoft.com/office/drawing/2014/main" id="{C51C5199-751F-63DA-C071-E8EEE858796B}"/>
              </a:ext>
            </a:extLst>
          </p:cNvPr>
          <p:cNvSpPr txBox="1"/>
          <p:nvPr/>
        </p:nvSpPr>
        <p:spPr>
          <a:xfrm>
            <a:off x="7734266" y="361377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2" name="TextBox 31">
            <a:extLst>
              <a:ext uri="{FF2B5EF4-FFF2-40B4-BE49-F238E27FC236}">
                <a16:creationId xmlns:a16="http://schemas.microsoft.com/office/drawing/2014/main" id="{8BC40067-1FBC-216F-8C96-3B86698935E0}"/>
              </a:ext>
            </a:extLst>
          </p:cNvPr>
          <p:cNvSpPr txBox="1"/>
          <p:nvPr/>
        </p:nvSpPr>
        <p:spPr>
          <a:xfrm>
            <a:off x="9949288" y="3568753"/>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3" name="TextBox 32">
            <a:extLst>
              <a:ext uri="{FF2B5EF4-FFF2-40B4-BE49-F238E27FC236}">
                <a16:creationId xmlns:a16="http://schemas.microsoft.com/office/drawing/2014/main" id="{96166A53-9062-9601-EF26-18EA323969E1}"/>
              </a:ext>
            </a:extLst>
          </p:cNvPr>
          <p:cNvSpPr txBox="1"/>
          <p:nvPr/>
        </p:nvSpPr>
        <p:spPr>
          <a:xfrm>
            <a:off x="9692731" y="399300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34" name="Rectangle 33">
            <a:extLst>
              <a:ext uri="{FF2B5EF4-FFF2-40B4-BE49-F238E27FC236}">
                <a16:creationId xmlns:a16="http://schemas.microsoft.com/office/drawing/2014/main" id="{8858C40F-B8F5-126D-BBF7-B39D69A2FD16}"/>
              </a:ext>
            </a:extLst>
          </p:cNvPr>
          <p:cNvSpPr/>
          <p:nvPr/>
        </p:nvSpPr>
        <p:spPr>
          <a:xfrm>
            <a:off x="1245697" y="51068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5" name="Rectangle 34">
            <a:extLst>
              <a:ext uri="{FF2B5EF4-FFF2-40B4-BE49-F238E27FC236}">
                <a16:creationId xmlns:a16="http://schemas.microsoft.com/office/drawing/2014/main" id="{B3713FB2-543B-F47B-A2B0-E4670E97D06B}"/>
              </a:ext>
            </a:extLst>
          </p:cNvPr>
          <p:cNvSpPr/>
          <p:nvPr/>
        </p:nvSpPr>
        <p:spPr>
          <a:xfrm>
            <a:off x="1243664" y="53439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36" name="Rectangle 35">
            <a:extLst>
              <a:ext uri="{FF2B5EF4-FFF2-40B4-BE49-F238E27FC236}">
                <a16:creationId xmlns:a16="http://schemas.microsoft.com/office/drawing/2014/main" id="{2F579037-AD8D-9812-C5B4-AF1A60247F87}"/>
              </a:ext>
            </a:extLst>
          </p:cNvPr>
          <p:cNvSpPr/>
          <p:nvPr/>
        </p:nvSpPr>
        <p:spPr>
          <a:xfrm>
            <a:off x="5924765" y="5584917"/>
            <a:ext cx="5033235"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37" name="Rectangle 36">
            <a:extLst>
              <a:ext uri="{FF2B5EF4-FFF2-40B4-BE49-F238E27FC236}">
                <a16:creationId xmlns:a16="http://schemas.microsoft.com/office/drawing/2014/main" id="{C4FC730F-BAB5-4B59-A337-8B0BAA504571}"/>
              </a:ext>
            </a:extLst>
          </p:cNvPr>
          <p:cNvSpPr/>
          <p:nvPr/>
        </p:nvSpPr>
        <p:spPr>
          <a:xfrm>
            <a:off x="1245698" y="58258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38" name="TextBox 37">
            <a:extLst>
              <a:ext uri="{FF2B5EF4-FFF2-40B4-BE49-F238E27FC236}">
                <a16:creationId xmlns:a16="http://schemas.microsoft.com/office/drawing/2014/main" id="{153EF968-E7A2-54BB-552C-C20432F8D3EB}"/>
              </a:ext>
            </a:extLst>
          </p:cNvPr>
          <p:cNvSpPr txBox="1"/>
          <p:nvPr/>
        </p:nvSpPr>
        <p:spPr>
          <a:xfrm>
            <a:off x="371475" y="5118640"/>
            <a:ext cx="881918" cy="184666"/>
          </a:xfrm>
          <a:prstGeom prst="rect">
            <a:avLst/>
          </a:prstGeom>
          <a:noFill/>
        </p:spPr>
        <p:txBody>
          <a:bodyPr wrap="square" lIns="0" tIns="0" rIns="0" bIns="0">
            <a:spAutoFit/>
          </a:bodyPr>
          <a:lstStyle/>
          <a:p>
            <a:pPr algn="ctr"/>
            <a:r>
              <a:rPr lang="en-GB" sz="1200" dirty="0"/>
              <a:t>Task 5.1</a:t>
            </a:r>
          </a:p>
        </p:txBody>
      </p:sp>
      <p:sp>
        <p:nvSpPr>
          <p:cNvPr id="39" name="TextBox 38">
            <a:extLst>
              <a:ext uri="{FF2B5EF4-FFF2-40B4-BE49-F238E27FC236}">
                <a16:creationId xmlns:a16="http://schemas.microsoft.com/office/drawing/2014/main" id="{C6CCB06F-E7A2-C171-33C3-11067DE7BB16}"/>
              </a:ext>
            </a:extLst>
          </p:cNvPr>
          <p:cNvSpPr txBox="1"/>
          <p:nvPr/>
        </p:nvSpPr>
        <p:spPr>
          <a:xfrm>
            <a:off x="371475" y="5341587"/>
            <a:ext cx="881918" cy="184666"/>
          </a:xfrm>
          <a:prstGeom prst="rect">
            <a:avLst/>
          </a:prstGeom>
          <a:noFill/>
        </p:spPr>
        <p:txBody>
          <a:bodyPr wrap="square" lIns="0" tIns="0" rIns="0" bIns="0">
            <a:spAutoFit/>
          </a:bodyPr>
          <a:lstStyle/>
          <a:p>
            <a:pPr algn="ctr"/>
            <a:r>
              <a:rPr lang="en-GB" sz="1200" dirty="0"/>
              <a:t>Task 5.2</a:t>
            </a:r>
          </a:p>
        </p:txBody>
      </p:sp>
      <p:sp>
        <p:nvSpPr>
          <p:cNvPr id="40" name="TextBox 39">
            <a:extLst>
              <a:ext uri="{FF2B5EF4-FFF2-40B4-BE49-F238E27FC236}">
                <a16:creationId xmlns:a16="http://schemas.microsoft.com/office/drawing/2014/main" id="{54C25969-37CB-B9CA-94BB-CA01FE4E215F}"/>
              </a:ext>
            </a:extLst>
          </p:cNvPr>
          <p:cNvSpPr txBox="1"/>
          <p:nvPr/>
        </p:nvSpPr>
        <p:spPr>
          <a:xfrm>
            <a:off x="371475" y="5597020"/>
            <a:ext cx="881918" cy="184666"/>
          </a:xfrm>
          <a:prstGeom prst="rect">
            <a:avLst/>
          </a:prstGeom>
          <a:noFill/>
        </p:spPr>
        <p:txBody>
          <a:bodyPr wrap="square" lIns="0" tIns="0" rIns="0" bIns="0">
            <a:spAutoFit/>
          </a:bodyPr>
          <a:lstStyle/>
          <a:p>
            <a:pPr algn="ctr"/>
            <a:r>
              <a:rPr lang="en-GB" sz="1200" dirty="0"/>
              <a:t>Task 5.3</a:t>
            </a:r>
          </a:p>
        </p:txBody>
      </p:sp>
      <p:sp>
        <p:nvSpPr>
          <p:cNvPr id="41" name="TextBox 40">
            <a:extLst>
              <a:ext uri="{FF2B5EF4-FFF2-40B4-BE49-F238E27FC236}">
                <a16:creationId xmlns:a16="http://schemas.microsoft.com/office/drawing/2014/main" id="{A353FC9A-E561-0112-6BB4-29F0D38066B9}"/>
              </a:ext>
            </a:extLst>
          </p:cNvPr>
          <p:cNvSpPr txBox="1"/>
          <p:nvPr/>
        </p:nvSpPr>
        <p:spPr>
          <a:xfrm>
            <a:off x="371475" y="5834835"/>
            <a:ext cx="881918" cy="184666"/>
          </a:xfrm>
          <a:prstGeom prst="rect">
            <a:avLst/>
          </a:prstGeom>
          <a:noFill/>
        </p:spPr>
        <p:txBody>
          <a:bodyPr wrap="square" lIns="0" tIns="0" rIns="0" bIns="0">
            <a:spAutoFit/>
          </a:bodyPr>
          <a:lstStyle/>
          <a:p>
            <a:pPr algn="ctr"/>
            <a:r>
              <a:rPr lang="en-GB" sz="1200" dirty="0"/>
              <a:t>Task 5.4</a:t>
            </a:r>
          </a:p>
        </p:txBody>
      </p:sp>
      <p:sp>
        <p:nvSpPr>
          <p:cNvPr id="42" name="5-point Star 41">
            <a:extLst>
              <a:ext uri="{FF2B5EF4-FFF2-40B4-BE49-F238E27FC236}">
                <a16:creationId xmlns:a16="http://schemas.microsoft.com/office/drawing/2014/main" id="{311564E8-C6B5-F1CB-A227-D6558F2BB9F1}"/>
              </a:ext>
            </a:extLst>
          </p:cNvPr>
          <p:cNvSpPr/>
          <p:nvPr/>
        </p:nvSpPr>
        <p:spPr>
          <a:xfrm>
            <a:off x="1753479" y="51327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a:extLst>
              <a:ext uri="{FF2B5EF4-FFF2-40B4-BE49-F238E27FC236}">
                <a16:creationId xmlns:a16="http://schemas.microsoft.com/office/drawing/2014/main" id="{B30A6B4D-13FB-4C09-5C87-3BFC8EB251AC}"/>
              </a:ext>
            </a:extLst>
          </p:cNvPr>
          <p:cNvSpPr/>
          <p:nvPr/>
        </p:nvSpPr>
        <p:spPr>
          <a:xfrm>
            <a:off x="6031562" y="53647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991F3A3A-DBEC-CB26-0573-4CEB3A1F4B23}"/>
              </a:ext>
            </a:extLst>
          </p:cNvPr>
          <p:cNvSpPr/>
          <p:nvPr/>
        </p:nvSpPr>
        <p:spPr>
          <a:xfrm>
            <a:off x="8460468" y="53695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A2E699D6-AB43-76C9-5BFB-6BB7ED2A3DD6}"/>
              </a:ext>
            </a:extLst>
          </p:cNvPr>
          <p:cNvSpPr/>
          <p:nvPr/>
        </p:nvSpPr>
        <p:spPr>
          <a:xfrm>
            <a:off x="10893562" y="56092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7A439DE8-4B22-555B-2B92-263EC1B20715}"/>
              </a:ext>
            </a:extLst>
          </p:cNvPr>
          <p:cNvSpPr/>
          <p:nvPr/>
        </p:nvSpPr>
        <p:spPr>
          <a:xfrm>
            <a:off x="10893561" y="5851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102C9E75-6840-7AE4-D68A-F80789FE71E5}"/>
              </a:ext>
            </a:extLst>
          </p:cNvPr>
          <p:cNvCxnSpPr>
            <a:cxnSpLocks/>
          </p:cNvCxnSpPr>
          <p:nvPr/>
        </p:nvCxnSpPr>
        <p:spPr>
          <a:xfrm>
            <a:off x="5702306" y="4607799"/>
            <a:ext cx="0" cy="1491113"/>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7E5997-A508-DCA7-9B46-FE0E99CA022A}"/>
              </a:ext>
            </a:extLst>
          </p:cNvPr>
          <p:cNvSpPr txBox="1"/>
          <p:nvPr/>
        </p:nvSpPr>
        <p:spPr>
          <a:xfrm>
            <a:off x="1030630" y="6131501"/>
            <a:ext cx="396000" cy="288000"/>
          </a:xfrm>
          <a:prstGeom prst="rect">
            <a:avLst/>
          </a:prstGeom>
          <a:noFill/>
        </p:spPr>
        <p:txBody>
          <a:bodyPr wrap="square" rtlCol="0">
            <a:spAutoFit/>
          </a:bodyPr>
          <a:lstStyle/>
          <a:p>
            <a:pPr algn="ctr"/>
            <a:r>
              <a:rPr lang="en-GB" sz="700" dirty="0"/>
              <a:t>Mar</a:t>
            </a:r>
          </a:p>
          <a:p>
            <a:pPr algn="ctr"/>
            <a:r>
              <a:rPr lang="en-GB" sz="700" dirty="0"/>
              <a:t>2024</a:t>
            </a:r>
          </a:p>
        </p:txBody>
      </p:sp>
      <p:sp>
        <p:nvSpPr>
          <p:cNvPr id="49" name="TextBox 48">
            <a:extLst>
              <a:ext uri="{FF2B5EF4-FFF2-40B4-BE49-F238E27FC236}">
                <a16:creationId xmlns:a16="http://schemas.microsoft.com/office/drawing/2014/main" id="{9D4DA6D0-B45B-1DE8-4969-87FA64AC729D}"/>
              </a:ext>
            </a:extLst>
          </p:cNvPr>
          <p:cNvSpPr txBox="1"/>
          <p:nvPr/>
        </p:nvSpPr>
        <p:spPr>
          <a:xfrm>
            <a:off x="3478932" y="6131501"/>
            <a:ext cx="396000" cy="288000"/>
          </a:xfrm>
          <a:prstGeom prst="rect">
            <a:avLst/>
          </a:prstGeom>
          <a:noFill/>
        </p:spPr>
        <p:txBody>
          <a:bodyPr wrap="square" rtlCol="0">
            <a:spAutoFit/>
          </a:bodyPr>
          <a:lstStyle/>
          <a:p>
            <a:pPr algn="ctr"/>
            <a:r>
              <a:rPr lang="en-GB" sz="700" dirty="0"/>
              <a:t>Mar</a:t>
            </a:r>
          </a:p>
          <a:p>
            <a:pPr algn="ctr"/>
            <a:r>
              <a:rPr lang="en-GB" sz="700" dirty="0"/>
              <a:t>2025</a:t>
            </a:r>
          </a:p>
        </p:txBody>
      </p:sp>
      <p:sp>
        <p:nvSpPr>
          <p:cNvPr id="50" name="TextBox 49">
            <a:extLst>
              <a:ext uri="{FF2B5EF4-FFF2-40B4-BE49-F238E27FC236}">
                <a16:creationId xmlns:a16="http://schemas.microsoft.com/office/drawing/2014/main" id="{14BC7994-D951-E1D9-0083-2D6B87309D0A}"/>
              </a:ext>
            </a:extLst>
          </p:cNvPr>
          <p:cNvSpPr txBox="1"/>
          <p:nvPr/>
        </p:nvSpPr>
        <p:spPr>
          <a:xfrm>
            <a:off x="5905465" y="6131501"/>
            <a:ext cx="396000" cy="288000"/>
          </a:xfrm>
          <a:prstGeom prst="rect">
            <a:avLst/>
          </a:prstGeom>
          <a:noFill/>
        </p:spPr>
        <p:txBody>
          <a:bodyPr wrap="square" rtlCol="0">
            <a:spAutoFit/>
          </a:bodyPr>
          <a:lstStyle/>
          <a:p>
            <a:pPr algn="ctr"/>
            <a:r>
              <a:rPr lang="en-GB" sz="700" dirty="0"/>
              <a:t>Mar</a:t>
            </a:r>
          </a:p>
          <a:p>
            <a:pPr algn="ctr"/>
            <a:r>
              <a:rPr lang="en-GB" sz="700" dirty="0"/>
              <a:t>2026</a:t>
            </a:r>
          </a:p>
        </p:txBody>
      </p:sp>
      <p:sp>
        <p:nvSpPr>
          <p:cNvPr id="51" name="TextBox 50">
            <a:extLst>
              <a:ext uri="{FF2B5EF4-FFF2-40B4-BE49-F238E27FC236}">
                <a16:creationId xmlns:a16="http://schemas.microsoft.com/office/drawing/2014/main" id="{8B5D7186-75A7-8307-D6C1-854D088C28EC}"/>
              </a:ext>
            </a:extLst>
          </p:cNvPr>
          <p:cNvSpPr txBox="1"/>
          <p:nvPr/>
        </p:nvSpPr>
        <p:spPr>
          <a:xfrm>
            <a:off x="8339508" y="6131501"/>
            <a:ext cx="396000" cy="288000"/>
          </a:xfrm>
          <a:prstGeom prst="rect">
            <a:avLst/>
          </a:prstGeom>
          <a:noFill/>
        </p:spPr>
        <p:txBody>
          <a:bodyPr wrap="square" rtlCol="0">
            <a:spAutoFit/>
          </a:bodyPr>
          <a:lstStyle/>
          <a:p>
            <a:pPr algn="ctr"/>
            <a:r>
              <a:rPr lang="en-GB" sz="700" dirty="0"/>
              <a:t>Mar</a:t>
            </a:r>
          </a:p>
          <a:p>
            <a:pPr algn="ctr"/>
            <a:r>
              <a:rPr lang="en-GB" sz="700" dirty="0"/>
              <a:t>2027</a:t>
            </a:r>
          </a:p>
        </p:txBody>
      </p:sp>
      <p:sp>
        <p:nvSpPr>
          <p:cNvPr id="52" name="TextBox 51">
            <a:extLst>
              <a:ext uri="{FF2B5EF4-FFF2-40B4-BE49-F238E27FC236}">
                <a16:creationId xmlns:a16="http://schemas.microsoft.com/office/drawing/2014/main" id="{F3E1A3E0-B646-6F62-167E-28FB3AF0BD3F}"/>
              </a:ext>
            </a:extLst>
          </p:cNvPr>
          <p:cNvSpPr txBox="1"/>
          <p:nvPr/>
        </p:nvSpPr>
        <p:spPr>
          <a:xfrm>
            <a:off x="10774587" y="6131501"/>
            <a:ext cx="396000" cy="288000"/>
          </a:xfrm>
          <a:prstGeom prst="rect">
            <a:avLst/>
          </a:prstGeom>
          <a:noFill/>
        </p:spPr>
        <p:txBody>
          <a:bodyPr wrap="square" rtlCol="0">
            <a:spAutoFit/>
          </a:bodyPr>
          <a:lstStyle/>
          <a:p>
            <a:pPr algn="ctr"/>
            <a:r>
              <a:rPr lang="en-GB" sz="700" dirty="0"/>
              <a:t>Feb</a:t>
            </a:r>
          </a:p>
          <a:p>
            <a:pPr algn="ctr"/>
            <a:r>
              <a:rPr lang="en-GB" sz="700" dirty="0"/>
              <a:t>2028</a:t>
            </a:r>
          </a:p>
        </p:txBody>
      </p:sp>
      <p:sp>
        <p:nvSpPr>
          <p:cNvPr id="53" name="Plus 52">
            <a:extLst>
              <a:ext uri="{FF2B5EF4-FFF2-40B4-BE49-F238E27FC236}">
                <a16:creationId xmlns:a16="http://schemas.microsoft.com/office/drawing/2014/main" id="{4A58229B-DA62-C953-DE79-A38AF62FC313}"/>
              </a:ext>
            </a:extLst>
          </p:cNvPr>
          <p:cNvSpPr/>
          <p:nvPr/>
        </p:nvSpPr>
        <p:spPr>
          <a:xfrm>
            <a:off x="2521600" y="5853237"/>
            <a:ext cx="182209" cy="160001"/>
          </a:xfrm>
          <a:prstGeom prst="mathPlus">
            <a:avLst/>
          </a:prstGeom>
          <a:solidFill>
            <a:srgbClr val="B0FF3C"/>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4" name="Plus 53">
            <a:extLst>
              <a:ext uri="{FF2B5EF4-FFF2-40B4-BE49-F238E27FC236}">
                <a16:creationId xmlns:a16="http://schemas.microsoft.com/office/drawing/2014/main" id="{92CD3066-7B21-C954-5D28-DA154081E74B}"/>
              </a:ext>
            </a:extLst>
          </p:cNvPr>
          <p:cNvSpPr/>
          <p:nvPr/>
        </p:nvSpPr>
        <p:spPr>
          <a:xfrm>
            <a:off x="4200119" y="5366252"/>
            <a:ext cx="182209" cy="160001"/>
          </a:xfrm>
          <a:prstGeom prst="mathPlus">
            <a:avLst/>
          </a:prstGeom>
          <a:solidFill>
            <a:schemeClr val="accent6">
              <a:lumMod val="40000"/>
              <a:lumOff val="60000"/>
            </a:schemeClr>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62D98A3-4306-E12F-9EDD-9C1CB85FC42B}"/>
              </a:ext>
            </a:extLst>
          </p:cNvPr>
          <p:cNvSpPr/>
          <p:nvPr/>
        </p:nvSpPr>
        <p:spPr>
          <a:xfrm>
            <a:off x="1684680" y="512081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56" name="Rectangle 55">
            <a:extLst>
              <a:ext uri="{FF2B5EF4-FFF2-40B4-BE49-F238E27FC236}">
                <a16:creationId xmlns:a16="http://schemas.microsoft.com/office/drawing/2014/main" id="{B11EB341-81E6-C613-2108-4219E7540F38}"/>
              </a:ext>
            </a:extLst>
          </p:cNvPr>
          <p:cNvSpPr/>
          <p:nvPr/>
        </p:nvSpPr>
        <p:spPr>
          <a:xfrm>
            <a:off x="5975729" y="5356515"/>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C4C52F45-0511-29D3-9438-3A7ABBDA82E9}"/>
              </a:ext>
            </a:extLst>
          </p:cNvPr>
          <p:cNvSpPr/>
          <p:nvPr/>
        </p:nvSpPr>
        <p:spPr>
          <a:xfrm>
            <a:off x="8414986" y="5353356"/>
            <a:ext cx="254623" cy="184666"/>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740FF09A-267E-C6F7-B770-03373C5C2190}"/>
              </a:ext>
            </a:extLst>
          </p:cNvPr>
          <p:cNvSpPr/>
          <p:nvPr/>
        </p:nvSpPr>
        <p:spPr>
          <a:xfrm>
            <a:off x="10507901" y="5596241"/>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C9AD81D-48C3-5168-3EFB-9DAF3EA43D10}"/>
              </a:ext>
            </a:extLst>
          </p:cNvPr>
          <p:cNvSpPr/>
          <p:nvPr/>
        </p:nvSpPr>
        <p:spPr>
          <a:xfrm>
            <a:off x="9837950" y="5834677"/>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3" name="Date Placeholder 2">
            <a:extLst>
              <a:ext uri="{FF2B5EF4-FFF2-40B4-BE49-F238E27FC236}">
                <a16:creationId xmlns:a16="http://schemas.microsoft.com/office/drawing/2014/main" id="{ED49559A-841C-CCDE-2129-28AE334AF279}"/>
              </a:ext>
            </a:extLst>
          </p:cNvPr>
          <p:cNvSpPr>
            <a:spLocks noGrp="1"/>
          </p:cNvSpPr>
          <p:nvPr>
            <p:ph type="dt" sz="half" idx="10"/>
          </p:nvPr>
        </p:nvSpPr>
        <p:spPr/>
        <p:txBody>
          <a:bodyPr/>
          <a:lstStyle/>
          <a:p>
            <a:fld id="{FB303BBF-A6FF-6C48-9CFC-9BAB0B74EDB0}" type="datetime1">
              <a:rPr lang="sv-SE" smtClean="0"/>
              <a:t>2025-12-03</a:t>
            </a:fld>
            <a:endParaRPr lang="en-BE"/>
          </a:p>
        </p:txBody>
      </p:sp>
      <p:sp>
        <p:nvSpPr>
          <p:cNvPr id="9" name="Footer Placeholder 8">
            <a:extLst>
              <a:ext uri="{FF2B5EF4-FFF2-40B4-BE49-F238E27FC236}">
                <a16:creationId xmlns:a16="http://schemas.microsoft.com/office/drawing/2014/main" id="{A151A00A-923A-C524-B274-D1AE6739F371}"/>
              </a:ext>
            </a:extLst>
          </p:cNvPr>
          <p:cNvSpPr>
            <a:spLocks noGrp="1"/>
          </p:cNvSpPr>
          <p:nvPr>
            <p:ph type="ftr" sz="quarter" idx="11"/>
          </p:nvPr>
        </p:nvSpPr>
        <p:spPr/>
        <p:txBody>
          <a:bodyPr/>
          <a:lstStyle/>
          <a:p>
            <a:r>
              <a:rPr lang="en-BE"/>
              <a:t>Nuno Elias - iSAS WP5 monthly meeting - Oct/2025</a:t>
            </a:r>
          </a:p>
        </p:txBody>
      </p:sp>
      <p:sp>
        <p:nvSpPr>
          <p:cNvPr id="6" name="Rectangle 5">
            <a:extLst>
              <a:ext uri="{FF2B5EF4-FFF2-40B4-BE49-F238E27FC236}">
                <a16:creationId xmlns:a16="http://schemas.microsoft.com/office/drawing/2014/main" id="{4C884064-96AF-1B70-AB7E-98C214980912}"/>
              </a:ext>
            </a:extLst>
          </p:cNvPr>
          <p:cNvSpPr/>
          <p:nvPr/>
        </p:nvSpPr>
        <p:spPr>
          <a:xfrm>
            <a:off x="5713152" y="5363352"/>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AB6AD78-B82C-6416-EF13-AD1D7046DAE2}"/>
              </a:ext>
            </a:extLst>
          </p:cNvPr>
          <p:cNvSpPr/>
          <p:nvPr/>
        </p:nvSpPr>
        <p:spPr>
          <a:xfrm>
            <a:off x="5712990" y="545332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0" name="Rectangle 59">
            <a:extLst>
              <a:ext uri="{FF2B5EF4-FFF2-40B4-BE49-F238E27FC236}">
                <a16:creationId xmlns:a16="http://schemas.microsoft.com/office/drawing/2014/main" id="{A54D9B02-581E-ADD0-56B6-3601E5FD9518}"/>
              </a:ext>
            </a:extLst>
          </p:cNvPr>
          <p:cNvSpPr/>
          <p:nvPr/>
        </p:nvSpPr>
        <p:spPr>
          <a:xfrm>
            <a:off x="4651682" y="545543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1" name="Rectangle 60">
            <a:extLst>
              <a:ext uri="{FF2B5EF4-FFF2-40B4-BE49-F238E27FC236}">
                <a16:creationId xmlns:a16="http://schemas.microsoft.com/office/drawing/2014/main" id="{AE22A8C5-5F90-9B15-0B33-547550F3F04B}"/>
              </a:ext>
            </a:extLst>
          </p:cNvPr>
          <p:cNvSpPr/>
          <p:nvPr/>
        </p:nvSpPr>
        <p:spPr>
          <a:xfrm>
            <a:off x="6993809" y="5839295"/>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3" name="Rectangle 62">
            <a:extLst>
              <a:ext uri="{FF2B5EF4-FFF2-40B4-BE49-F238E27FC236}">
                <a16:creationId xmlns:a16="http://schemas.microsoft.com/office/drawing/2014/main" id="{FCAB4EC7-D694-D6B9-A2D1-38F8AD22A12B}"/>
              </a:ext>
            </a:extLst>
          </p:cNvPr>
          <p:cNvSpPr/>
          <p:nvPr/>
        </p:nvSpPr>
        <p:spPr>
          <a:xfrm>
            <a:off x="9749421" y="5841600"/>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01B9D08F-0959-1EBF-EF8B-8C1F6DDBBF6F}"/>
              </a:ext>
            </a:extLst>
          </p:cNvPr>
          <p:cNvSpPr/>
          <p:nvPr/>
        </p:nvSpPr>
        <p:spPr>
          <a:xfrm>
            <a:off x="9749421" y="5935104"/>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245E4E43-175A-E021-0923-0C3A3300EBEC}"/>
              </a:ext>
            </a:extLst>
          </p:cNvPr>
          <p:cNvSpPr/>
          <p:nvPr/>
        </p:nvSpPr>
        <p:spPr>
          <a:xfrm>
            <a:off x="5831253" y="511922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67" name="Rectangle 66">
            <a:extLst>
              <a:ext uri="{FF2B5EF4-FFF2-40B4-BE49-F238E27FC236}">
                <a16:creationId xmlns:a16="http://schemas.microsoft.com/office/drawing/2014/main" id="{581BF9AF-6C80-41EC-C9B6-7456D6BDF18A}"/>
              </a:ext>
            </a:extLst>
          </p:cNvPr>
          <p:cNvSpPr/>
          <p:nvPr/>
        </p:nvSpPr>
        <p:spPr>
          <a:xfrm>
            <a:off x="5435456" y="5822581"/>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21475429-25E5-0715-AEFF-B390FD09FD0B}"/>
              </a:ext>
            </a:extLst>
          </p:cNvPr>
          <p:cNvSpPr/>
          <p:nvPr/>
        </p:nvSpPr>
        <p:spPr>
          <a:xfrm>
            <a:off x="5435294" y="5912557"/>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7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r>
              <a:rPr lang="en-US" sz="2000" b="1" dirty="0">
                <a:solidFill>
                  <a:srgbClr val="002060"/>
                </a:solidFill>
              </a:rPr>
              <a:t>Past developments </a:t>
            </a:r>
          </a:p>
          <a:p>
            <a:pPr lvl="1"/>
            <a:r>
              <a:rPr lang="en-US" sz="1800" b="1" dirty="0">
                <a:solidFill>
                  <a:srgbClr val="00B050"/>
                </a:solidFill>
              </a:rPr>
              <a:t>Regular  WP5 meetings </a:t>
            </a:r>
            <a:r>
              <a:rPr lang="en-US" sz="1800" dirty="0">
                <a:solidFill>
                  <a:srgbClr val="00B050"/>
                </a:solidFill>
              </a:rPr>
              <a:t>+ dedicated meetings task specific</a:t>
            </a:r>
          </a:p>
          <a:p>
            <a:pPr lvl="2"/>
            <a:r>
              <a:rPr lang="en-GB" sz="1600" dirty="0">
                <a:latin typeface="Helvetica" pitchFamily="2" charset="0"/>
              </a:rPr>
              <a:t>Mar24; Apr24; Jul24; Sep24; Jan25</a:t>
            </a:r>
            <a:r>
              <a:rPr lang="en-US" sz="1600" dirty="0">
                <a:latin typeface="Helvetica" pitchFamily="2" charset="0"/>
              </a:rPr>
              <a:t> + (12-19)Nov24_T5.2 ; (7)Mar25_T5.4; Jul25; Sep25, Oct25</a:t>
            </a:r>
          </a:p>
          <a:p>
            <a:pPr marL="914400" lvl="2" indent="0">
              <a:buNone/>
            </a:pPr>
            <a:endParaRPr lang="en-US" sz="1400" dirty="0"/>
          </a:p>
          <a:p>
            <a:pPr lvl="1"/>
            <a:r>
              <a:rPr lang="en-US" sz="1800" b="1" dirty="0">
                <a:solidFill>
                  <a:srgbClr val="00B050"/>
                </a:solidFill>
              </a:rPr>
              <a:t>Milestone 5.1</a:t>
            </a:r>
            <a:r>
              <a:rPr lang="en-US" sz="1800" dirty="0"/>
              <a:t> : “In-person WP kick-off meeting at ESS” : </a:t>
            </a:r>
            <a:r>
              <a:rPr lang="en-US" sz="1800" dirty="0">
                <a:highlight>
                  <a:srgbClr val="00FF00"/>
                </a:highlight>
              </a:rPr>
              <a:t>Completed</a:t>
            </a:r>
          </a:p>
          <a:p>
            <a:pPr marL="457200" lvl="1" indent="0">
              <a:buNone/>
            </a:pPr>
            <a:endParaRPr lang="en-US" sz="1800" dirty="0">
              <a:highlight>
                <a:srgbClr val="00FF00"/>
              </a:highlight>
            </a:endParaRPr>
          </a:p>
          <a:p>
            <a:pPr lvl="1"/>
            <a:r>
              <a:rPr lang="en-US" sz="1800" b="1" dirty="0">
                <a:solidFill>
                  <a:srgbClr val="00B050"/>
                </a:solidFill>
              </a:rPr>
              <a:t>Recruitment PhD student (EPFL)</a:t>
            </a:r>
            <a:r>
              <a:rPr lang="en-US" sz="1800" dirty="0"/>
              <a:t>: </a:t>
            </a:r>
            <a:r>
              <a:rPr lang="en-US" sz="1600" dirty="0">
                <a:highlight>
                  <a:srgbClr val="00FF00"/>
                </a:highlight>
              </a:rPr>
              <a:t>Started: (Apr-2024)</a:t>
            </a:r>
            <a:r>
              <a:rPr lang="en-US" sz="1600" dirty="0"/>
              <a:t> ;   </a:t>
            </a:r>
            <a:r>
              <a:rPr lang="en-US" sz="1600" dirty="0">
                <a:highlight>
                  <a:srgbClr val="00FF00"/>
                </a:highlight>
              </a:rPr>
              <a:t>Completed (Oct-2024)</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highlight>
                  <a:srgbClr val="C0C0C0"/>
                </a:highlight>
              </a:rPr>
              <a:t>Ongoing Recruitment </a:t>
            </a:r>
            <a:r>
              <a:rPr lang="en-US" sz="1800" dirty="0"/>
              <a:t>of junior engineer/ scientist (ESS) :  </a:t>
            </a:r>
            <a:r>
              <a:rPr lang="en-US" sz="1800" dirty="0">
                <a:highlight>
                  <a:srgbClr val="00FF00"/>
                </a:highlight>
              </a:rPr>
              <a:t>Start: (Mar-25)</a:t>
            </a:r>
            <a:r>
              <a:rPr lang="en-US" sz="1800" dirty="0"/>
              <a:t> ;   </a:t>
            </a:r>
            <a:endParaRPr lang="en-US" sz="1800" dirty="0">
              <a:highlight>
                <a:srgbClr val="C0C0C0"/>
              </a:highlight>
            </a:endParaRPr>
          </a:p>
          <a:p>
            <a:pPr lvl="2"/>
            <a:r>
              <a:rPr lang="en-US" sz="1600" dirty="0"/>
              <a:t>Assignment of 2 years to be supporting activities related to </a:t>
            </a:r>
            <a:r>
              <a:rPr lang="en-US" sz="1600" b="1" dirty="0"/>
              <a:t>WP5</a:t>
            </a:r>
            <a:r>
              <a:rPr lang="en-US" sz="1600" dirty="0"/>
              <a:t> and WP6</a:t>
            </a:r>
          </a:p>
          <a:p>
            <a:pPr lvl="2"/>
            <a:r>
              <a:rPr lang="en-US" sz="1600" dirty="0"/>
              <a:t>Possible extension to be considered, to cover up to the end of project</a:t>
            </a:r>
          </a:p>
          <a:p>
            <a:pPr lvl="2"/>
            <a:r>
              <a:rPr lang="en-US" sz="1600" dirty="0"/>
              <a:t>More than 40 candidates, 2selected for interviews.1st interview </a:t>
            </a:r>
            <a:r>
              <a:rPr lang="en-US" sz="1600" dirty="0">
                <a:highlight>
                  <a:srgbClr val="00FF00"/>
                </a:highlight>
              </a:rPr>
              <a:t>done</a:t>
            </a:r>
            <a:r>
              <a:rPr lang="en-US" sz="1600" dirty="0"/>
              <a:t> (18-Aug and Aug-21)</a:t>
            </a:r>
          </a:p>
          <a:p>
            <a:pPr lvl="2"/>
            <a:r>
              <a:rPr lang="en-US" sz="1600" dirty="0"/>
              <a:t>Final site interview </a:t>
            </a:r>
            <a:r>
              <a:rPr lang="en-US" sz="1600" dirty="0">
                <a:highlight>
                  <a:srgbClr val="00FF00"/>
                </a:highlight>
              </a:rPr>
              <a:t>04-Sep-2025</a:t>
            </a:r>
            <a:r>
              <a:rPr lang="en-US" sz="1600" dirty="0">
                <a:highlight>
                  <a:srgbClr val="C0C0C0"/>
                </a:highlight>
              </a:rPr>
              <a:t>, selection </a:t>
            </a:r>
            <a:r>
              <a:rPr lang="en-US" sz="1600" dirty="0">
                <a:highlight>
                  <a:srgbClr val="00FF00"/>
                </a:highlight>
              </a:rPr>
              <a:t>Complete</a:t>
            </a:r>
            <a:r>
              <a:rPr lang="en-US" sz="1600" dirty="0">
                <a:highlight>
                  <a:srgbClr val="C0C0C0"/>
                </a:highlight>
              </a:rPr>
              <a:t> (Oct-25). Started </a:t>
            </a:r>
            <a:r>
              <a:rPr lang="en-US" sz="1600" dirty="0">
                <a:highlight>
                  <a:srgbClr val="00FF00"/>
                </a:highlight>
              </a:rPr>
              <a:t>20-Oct-2025</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CB3FF54-0FAB-97CE-C5CE-FCBDB734F716}"/>
              </a:ext>
            </a:extLst>
          </p:cNvPr>
          <p:cNvSpPr>
            <a:spLocks noGrp="1"/>
          </p:cNvSpPr>
          <p:nvPr>
            <p:ph type="sldNum" sz="quarter" idx="12"/>
          </p:nvPr>
        </p:nvSpPr>
        <p:spPr/>
        <p:txBody>
          <a:bodyPr/>
          <a:lstStyle/>
          <a:p>
            <a:fld id="{4068FCCF-9A80-B240-8D85-84F960565AFA}" type="slidenum">
              <a:rPr lang="en-BE" smtClean="0"/>
              <a:t>6</a:t>
            </a:fld>
            <a:endParaRPr lang="en-BE"/>
          </a:p>
        </p:txBody>
      </p:sp>
      <p:sp>
        <p:nvSpPr>
          <p:cNvPr id="8" name="Rectangle 7">
            <a:extLst>
              <a:ext uri="{FF2B5EF4-FFF2-40B4-BE49-F238E27FC236}">
                <a16:creationId xmlns:a16="http://schemas.microsoft.com/office/drawing/2014/main" id="{336CF344-B1E9-5839-7D71-8DCA766074D4}"/>
              </a:ext>
            </a:extLst>
          </p:cNvPr>
          <p:cNvSpPr/>
          <p:nvPr/>
        </p:nvSpPr>
        <p:spPr>
          <a:xfrm>
            <a:off x="3418115" y="799574"/>
            <a:ext cx="7770585" cy="72728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General coordination by ESS as described above.</a:t>
            </a:r>
          </a:p>
        </p:txBody>
      </p:sp>
      <p:sp>
        <p:nvSpPr>
          <p:cNvPr id="9" name="Date Placeholder 8">
            <a:extLst>
              <a:ext uri="{FF2B5EF4-FFF2-40B4-BE49-F238E27FC236}">
                <a16:creationId xmlns:a16="http://schemas.microsoft.com/office/drawing/2014/main" id="{B4D67423-B258-6114-9DAB-47C23E08C485}"/>
              </a:ext>
            </a:extLst>
          </p:cNvPr>
          <p:cNvSpPr>
            <a:spLocks noGrp="1"/>
          </p:cNvSpPr>
          <p:nvPr>
            <p:ph type="dt" sz="half" idx="10"/>
          </p:nvPr>
        </p:nvSpPr>
        <p:spPr/>
        <p:txBody>
          <a:bodyPr/>
          <a:lstStyle/>
          <a:p>
            <a:fld id="{36EBD23F-8C7C-A548-B3F7-48344A7B4D48}" type="datetime1">
              <a:rPr lang="sv-SE" smtClean="0"/>
              <a:t>2025-12-03</a:t>
            </a:fld>
            <a:endParaRPr lang="en-BE"/>
          </a:p>
        </p:txBody>
      </p:sp>
      <p:sp>
        <p:nvSpPr>
          <p:cNvPr id="10" name="Footer Placeholder 9">
            <a:extLst>
              <a:ext uri="{FF2B5EF4-FFF2-40B4-BE49-F238E27FC236}">
                <a16:creationId xmlns:a16="http://schemas.microsoft.com/office/drawing/2014/main" id="{F5AAD50F-50A5-D7E5-79E6-D59F6FC8E6B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8057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F8F0-D004-A13A-67D6-44F95DA79C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605462-C058-0A41-A0F0-68F84BEAE78F}"/>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740F45B-437F-AA85-AB41-7298678B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012E47A-1488-AE8C-26A7-D34C29F6A5A8}"/>
              </a:ext>
            </a:extLst>
          </p:cNvPr>
          <p:cNvSpPr>
            <a:spLocks noGrp="1"/>
          </p:cNvSpPr>
          <p:nvPr>
            <p:ph idx="1"/>
          </p:nvPr>
        </p:nvSpPr>
        <p:spPr>
          <a:xfrm>
            <a:off x="342900" y="2187574"/>
            <a:ext cx="11163300" cy="4168776"/>
          </a:xfrm>
        </p:spPr>
        <p:txBody>
          <a:bodyPr/>
          <a:lstStyle/>
          <a:p>
            <a:pPr marL="0" indent="0">
              <a:buNone/>
            </a:pPr>
            <a:endParaRPr lang="en-US" sz="2000" b="1" dirty="0">
              <a:solidFill>
                <a:srgbClr val="002060"/>
              </a:solidFill>
            </a:endParaRPr>
          </a:p>
          <a:p>
            <a:r>
              <a:rPr lang="en-US" sz="2000" b="1" dirty="0">
                <a:solidFill>
                  <a:srgbClr val="002060"/>
                </a:solidFill>
              </a:rPr>
              <a:t>Past developments </a:t>
            </a:r>
          </a:p>
          <a:p>
            <a:pPr lvl="1"/>
            <a:r>
              <a:rPr lang="en-US" sz="1800" dirty="0"/>
              <a:t>Discussions with relevant people: ESS CM lifecycle</a:t>
            </a:r>
          </a:p>
          <a:p>
            <a:pPr lvl="1"/>
            <a:r>
              <a:rPr lang="en-US" sz="1800" dirty="0"/>
              <a:t>Gathering of relevant high-level information</a:t>
            </a:r>
          </a:p>
          <a:p>
            <a:pPr lvl="1"/>
            <a:r>
              <a:rPr lang="en-US" sz="1800" dirty="0"/>
              <a:t>Preliminary table-of-contents for ESS CM lessons learned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Developing of on the ‘ESS CM lessons learned’ report structure</a:t>
            </a:r>
          </a:p>
          <a:p>
            <a:pPr lvl="1"/>
            <a:r>
              <a:rPr lang="en-US" sz="1800" dirty="0"/>
              <a:t>Alignment with CM ‘benchmarking template’</a:t>
            </a:r>
          </a:p>
          <a:p>
            <a:pPr lvl="1"/>
            <a:r>
              <a:rPr lang="en-US" sz="1800" dirty="0"/>
              <a:t>New member in place, report used as a good tool for training</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EE5FED23-B4B1-15F8-FEBA-266E70FCFE35}"/>
              </a:ext>
            </a:extLst>
          </p:cNvPr>
          <p:cNvSpPr>
            <a:spLocks noGrp="1"/>
          </p:cNvSpPr>
          <p:nvPr>
            <p:ph type="sldNum" sz="quarter" idx="12"/>
          </p:nvPr>
        </p:nvSpPr>
        <p:spPr/>
        <p:txBody>
          <a:bodyPr/>
          <a:lstStyle/>
          <a:p>
            <a:fld id="{4068FCCF-9A80-B240-8D85-84F960565AFA}" type="slidenum">
              <a:rPr lang="en-BE" smtClean="0"/>
              <a:t>7</a:t>
            </a:fld>
            <a:endParaRPr lang="en-BE"/>
          </a:p>
        </p:txBody>
      </p:sp>
      <p:sp>
        <p:nvSpPr>
          <p:cNvPr id="8" name="Rectangle 7">
            <a:extLst>
              <a:ext uri="{FF2B5EF4-FFF2-40B4-BE49-F238E27FC236}">
                <a16:creationId xmlns:a16="http://schemas.microsoft.com/office/drawing/2014/main" id="{073D45EE-9517-5CF9-083D-2009738B89AB}"/>
              </a:ext>
            </a:extLst>
          </p:cNvPr>
          <p:cNvSpPr/>
          <p:nvPr/>
        </p:nvSpPr>
        <p:spPr>
          <a:xfrm>
            <a:off x="3418114" y="776660"/>
            <a:ext cx="8491946" cy="120469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a:p>
            <a:r>
              <a:rPr lang="en-GB" sz="1400" i="1" dirty="0">
                <a:effectLst/>
                <a:latin typeface="Helvetica" pitchFamily="2" charset="0"/>
              </a:rPr>
              <a:t>• Develop a roadmap to develop a new, sustainable CM design.</a:t>
            </a:r>
          </a:p>
        </p:txBody>
      </p:sp>
      <p:sp>
        <p:nvSpPr>
          <p:cNvPr id="10" name="TextBox 9">
            <a:extLst>
              <a:ext uri="{FF2B5EF4-FFF2-40B4-BE49-F238E27FC236}">
                <a16:creationId xmlns:a16="http://schemas.microsoft.com/office/drawing/2014/main" id="{58C30C36-40BA-C5AD-D94E-CADFEC401647}"/>
              </a:ext>
            </a:extLst>
          </p:cNvPr>
          <p:cNvSpPr txBox="1"/>
          <p:nvPr/>
        </p:nvSpPr>
        <p:spPr>
          <a:xfrm>
            <a:off x="353786" y="5710019"/>
            <a:ext cx="11495314" cy="646331"/>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5.1 </a:t>
            </a:r>
            <a:r>
              <a:rPr lang="en-GB" dirty="0">
                <a:latin typeface="Helvetica" pitchFamily="2" charset="0"/>
              </a:rPr>
              <a:t>: 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b="1" dirty="0">
                <a:highlight>
                  <a:srgbClr val="A4C137"/>
                </a:highlight>
                <a:latin typeface="Helvetica" pitchFamily="2" charset="0"/>
              </a:rPr>
              <a:t>Deliverable 5.2 </a:t>
            </a:r>
            <a:r>
              <a:rPr lang="en-GB" dirty="0">
                <a:latin typeface="Helvetica" pitchFamily="2" charset="0"/>
              </a:rPr>
              <a:t>: 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
        <p:nvSpPr>
          <p:cNvPr id="11" name="Rectangle 10">
            <a:extLst>
              <a:ext uri="{FF2B5EF4-FFF2-40B4-BE49-F238E27FC236}">
                <a16:creationId xmlns:a16="http://schemas.microsoft.com/office/drawing/2014/main" id="{88BA2D97-AB04-62BF-521B-F2E2E09AC6E0}"/>
              </a:ext>
            </a:extLst>
          </p:cNvPr>
          <p:cNvSpPr/>
          <p:nvPr/>
        </p:nvSpPr>
        <p:spPr>
          <a:xfrm>
            <a:off x="353786" y="2203008"/>
            <a:ext cx="8491946" cy="38158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p:txBody>
      </p:sp>
      <p:sp>
        <p:nvSpPr>
          <p:cNvPr id="9" name="Date Placeholder 8">
            <a:extLst>
              <a:ext uri="{FF2B5EF4-FFF2-40B4-BE49-F238E27FC236}">
                <a16:creationId xmlns:a16="http://schemas.microsoft.com/office/drawing/2014/main" id="{F8870423-0F81-DE8D-E958-4D8D474175A4}"/>
              </a:ext>
            </a:extLst>
          </p:cNvPr>
          <p:cNvSpPr>
            <a:spLocks noGrp="1"/>
          </p:cNvSpPr>
          <p:nvPr>
            <p:ph type="dt" sz="half" idx="10"/>
          </p:nvPr>
        </p:nvSpPr>
        <p:spPr/>
        <p:txBody>
          <a:bodyPr/>
          <a:lstStyle/>
          <a:p>
            <a:fld id="{D76607F1-E146-A245-985D-C0E84E7B037C}" type="datetime1">
              <a:rPr lang="sv-SE" smtClean="0"/>
              <a:t>2025-12-03</a:t>
            </a:fld>
            <a:endParaRPr lang="en-BE"/>
          </a:p>
        </p:txBody>
      </p:sp>
      <p:sp>
        <p:nvSpPr>
          <p:cNvPr id="12" name="Footer Placeholder 11">
            <a:extLst>
              <a:ext uri="{FF2B5EF4-FFF2-40B4-BE49-F238E27FC236}">
                <a16:creationId xmlns:a16="http://schemas.microsoft.com/office/drawing/2014/main" id="{A91898A5-E501-2AF2-EBB9-D38E75901FC6}"/>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84511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C260-DDA1-2508-6B1C-90B781E77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6DDC50-1A16-4787-F21D-04769512D4B0}"/>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9FC8776-8CE3-BD83-2BF3-D93A3F8E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95D1D0-6163-B8D4-4968-9BCD00F94433}"/>
              </a:ext>
            </a:extLst>
          </p:cNvPr>
          <p:cNvSpPr>
            <a:spLocks noGrp="1"/>
          </p:cNvSpPr>
          <p:nvPr>
            <p:ph idx="1"/>
          </p:nvPr>
        </p:nvSpPr>
        <p:spPr>
          <a:xfrm>
            <a:off x="342900" y="2187574"/>
            <a:ext cx="7124699" cy="4168776"/>
          </a:xfrm>
        </p:spPr>
        <p:txBody>
          <a:bodyPr>
            <a:normAutofit/>
          </a:bodyPr>
          <a:lstStyle/>
          <a:p>
            <a:r>
              <a:rPr lang="en-US" sz="2000" b="1" dirty="0">
                <a:solidFill>
                  <a:srgbClr val="002060"/>
                </a:solidFill>
              </a:rPr>
              <a:t>Past developments </a:t>
            </a:r>
          </a:p>
          <a:p>
            <a:pPr marL="460375" lvl="1" indent="-138113" algn="just">
              <a:lnSpc>
                <a:spcPct val="110000"/>
              </a:lnSpc>
            </a:pPr>
            <a:r>
              <a:rPr lang="en-US" sz="1800" kern="100" dirty="0">
                <a:solidFill>
                  <a:srgbClr val="002060"/>
                </a:solidFill>
                <a:ea typeface="Calibri" panose="020F0502020204030204" pitchFamily="34" charset="0"/>
                <a:cs typeface="Helvetica" panose="020B0604020202020204" pitchFamily="34" charset="0"/>
              </a:rPr>
              <a:t>Benchmarking parameters defined in the previous point (5.2.1)</a:t>
            </a:r>
            <a:endParaRPr lang="en-GB" sz="1800" i="1" kern="100" dirty="0">
              <a:solidFill>
                <a:srgbClr val="002060"/>
              </a:solidFill>
              <a:ea typeface="Calibri" panose="020F0502020204030204" pitchFamily="34" charset="0"/>
              <a:cs typeface="Helvetica" panose="020B0604020202020204" pitchFamily="34" charset="0"/>
            </a:endParaRPr>
          </a:p>
          <a:p>
            <a:pPr marL="460375" lvl="1" indent="-138113" algn="just">
              <a:lnSpc>
                <a:spcPct val="110000"/>
              </a:lnSpc>
            </a:pPr>
            <a:r>
              <a:rPr lang="en-GB" sz="1800" kern="100" dirty="0">
                <a:solidFill>
                  <a:srgbClr val="002060"/>
                </a:solidFill>
                <a:cs typeface="Helvetica" panose="020B0604020202020204" pitchFamily="34" charset="0"/>
              </a:rPr>
              <a:t>Benchmarking facilities: SNS, LHC, PIP-II, XFEL, LCLSII </a:t>
            </a:r>
          </a:p>
          <a:p>
            <a:pPr marL="460375" lvl="1" indent="-138113" algn="just">
              <a:lnSpc>
                <a:spcPct val="110000"/>
              </a:lnSpc>
            </a:pPr>
            <a:r>
              <a:rPr lang="en-GB" sz="1800" kern="100" dirty="0">
                <a:solidFill>
                  <a:srgbClr val="002060"/>
                </a:solidFill>
                <a:cs typeface="Helvetica" panose="020B0604020202020204" pitchFamily="34" charset="0"/>
              </a:rPr>
              <a:t>Definition of a questionnaire to receive a uniform response from the facilities</a:t>
            </a:r>
          </a:p>
          <a:p>
            <a:pPr marL="460375" lvl="1" indent="-138113" algn="just">
              <a:lnSpc>
                <a:spcPct val="110000"/>
              </a:lnSpc>
            </a:pPr>
            <a:r>
              <a:rPr lang="en-GB" sz="1800" kern="100" dirty="0">
                <a:solidFill>
                  <a:srgbClr val="002060"/>
                </a:solidFill>
                <a:cs typeface="Helvetica" panose="020B0604020202020204" pitchFamily="34" charset="0"/>
              </a:rPr>
              <a:t>Identification of the contact people in the different facilities</a:t>
            </a:r>
          </a:p>
          <a:p>
            <a:pPr marL="460375" lvl="1" indent="-138113" algn="just">
              <a:lnSpc>
                <a:spcPct val="110000"/>
              </a:lnSpc>
            </a:pPr>
            <a:r>
              <a:rPr lang="en-GB" sz="1800" kern="100" dirty="0">
                <a:solidFill>
                  <a:srgbClr val="002060"/>
                </a:solidFill>
                <a:effectLst/>
                <a:cs typeface="Helvetica" panose="020B0604020202020204" pitchFamily="34" charset="0"/>
              </a:rPr>
              <a:t>Bibliographic search completed to </a:t>
            </a:r>
            <a:r>
              <a:rPr lang="en-GB" sz="1800" kern="100" dirty="0">
                <a:solidFill>
                  <a:srgbClr val="002060"/>
                </a:solidFill>
                <a:cs typeface="Helvetica" panose="020B0604020202020204" pitchFamily="34" charset="0"/>
              </a:rPr>
              <a:t>propose a suggestion to every answer (reviewing can be easier than completing a blank questionnaire)</a:t>
            </a:r>
          </a:p>
          <a:p>
            <a:pPr marL="460375" lvl="1" indent="-138113" algn="just">
              <a:lnSpc>
                <a:spcPct val="110000"/>
              </a:lnSpc>
            </a:pPr>
            <a:r>
              <a:rPr lang="en-GB" sz="1800" kern="100" dirty="0">
                <a:solidFill>
                  <a:srgbClr val="002060"/>
                </a:solidFill>
                <a:highlight>
                  <a:srgbClr val="00FF00"/>
                </a:highlight>
                <a:cs typeface="Helvetica" panose="020B0604020202020204" pitchFamily="34" charset="0"/>
              </a:rPr>
              <a:t>Draft of the Questionnaire (pre-filled for all labs LHC and ESS)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5CCBBD1B-20F4-CFCB-E6D1-ADBDD18A6BFD}"/>
              </a:ext>
            </a:extLst>
          </p:cNvPr>
          <p:cNvSpPr>
            <a:spLocks noGrp="1"/>
          </p:cNvSpPr>
          <p:nvPr>
            <p:ph type="sldNum" sz="quarter" idx="12"/>
          </p:nvPr>
        </p:nvSpPr>
        <p:spPr/>
        <p:txBody>
          <a:bodyPr/>
          <a:lstStyle/>
          <a:p>
            <a:fld id="{4068FCCF-9A80-B240-8D85-84F960565AFA}" type="slidenum">
              <a:rPr lang="en-BE" smtClean="0"/>
              <a:t>8</a:t>
            </a:fld>
            <a:endParaRPr lang="en-BE"/>
          </a:p>
        </p:txBody>
      </p:sp>
      <p:pic>
        <p:nvPicPr>
          <p:cNvPr id="9" name="Picture 8">
            <a:extLst>
              <a:ext uri="{FF2B5EF4-FFF2-40B4-BE49-F238E27FC236}">
                <a16:creationId xmlns:a16="http://schemas.microsoft.com/office/drawing/2014/main" id="{E20639B7-013D-1A78-D7BC-D0F819F58DCC}"/>
              </a:ext>
            </a:extLst>
          </p:cNvPr>
          <p:cNvPicPr>
            <a:picLocks noChangeAspect="1"/>
          </p:cNvPicPr>
          <p:nvPr/>
        </p:nvPicPr>
        <p:blipFill>
          <a:blip r:embed="rId3"/>
          <a:srcRect l="21164"/>
          <a:stretch/>
        </p:blipFill>
        <p:spPr>
          <a:xfrm>
            <a:off x="7924799" y="777349"/>
            <a:ext cx="4114801" cy="6016451"/>
          </a:xfrm>
          <a:prstGeom prst="rect">
            <a:avLst/>
          </a:prstGeom>
        </p:spPr>
      </p:pic>
      <p:sp>
        <p:nvSpPr>
          <p:cNvPr id="11" name="Rectangle 10">
            <a:extLst>
              <a:ext uri="{FF2B5EF4-FFF2-40B4-BE49-F238E27FC236}">
                <a16:creationId xmlns:a16="http://schemas.microsoft.com/office/drawing/2014/main" id="{9742D512-A664-BC10-9B22-3D9F1920512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8" name="Date Placeholder 7">
            <a:extLst>
              <a:ext uri="{FF2B5EF4-FFF2-40B4-BE49-F238E27FC236}">
                <a16:creationId xmlns:a16="http://schemas.microsoft.com/office/drawing/2014/main" id="{65F6B966-13E2-8BD5-D68F-F7A32E93FA4D}"/>
              </a:ext>
            </a:extLst>
          </p:cNvPr>
          <p:cNvSpPr>
            <a:spLocks noGrp="1"/>
          </p:cNvSpPr>
          <p:nvPr>
            <p:ph type="dt" sz="half" idx="10"/>
          </p:nvPr>
        </p:nvSpPr>
        <p:spPr/>
        <p:txBody>
          <a:bodyPr/>
          <a:lstStyle/>
          <a:p>
            <a:fld id="{C5D9A488-C269-D645-A507-8A7D1B6F3DB0}" type="datetime1">
              <a:rPr lang="sv-SE" smtClean="0"/>
              <a:t>2025-12-03</a:t>
            </a:fld>
            <a:endParaRPr lang="en-BE"/>
          </a:p>
        </p:txBody>
      </p:sp>
      <p:sp>
        <p:nvSpPr>
          <p:cNvPr id="10" name="Footer Placeholder 9">
            <a:extLst>
              <a:ext uri="{FF2B5EF4-FFF2-40B4-BE49-F238E27FC236}">
                <a16:creationId xmlns:a16="http://schemas.microsoft.com/office/drawing/2014/main" id="{EAE2E873-BD4C-4C3B-FD81-C9BFCDA44949}"/>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7852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4E74-D724-7664-8F38-37208CD425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871E95-3813-9F04-8618-68EEB6821912}"/>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8F748FDD-7928-6F9A-7F9F-E84AE340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866B763-3942-93C7-F42B-4D3ADC499C4A}"/>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Questionnaire finalization</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Contact list finalization</a:t>
            </a:r>
          </a:p>
          <a:p>
            <a:pPr marL="414338" lvl="1" indent="-230188" algn="just">
              <a:lnSpc>
                <a:spcPct val="110000"/>
              </a:lnSpc>
            </a:pPr>
            <a:r>
              <a:rPr lang="en-US" sz="1800" kern="100" dirty="0">
                <a:solidFill>
                  <a:srgbClr val="002060"/>
                </a:solidFill>
                <a:cs typeface="Helvetica" panose="020B0604020202020204" pitchFamily="34" charset="0"/>
              </a:rPr>
              <a:t>First trial with LHC and ESS to get a feedback on the proposed questions</a:t>
            </a:r>
          </a:p>
          <a:p>
            <a:pPr marL="414338" lvl="1" indent="-230188" algn="just">
              <a:lnSpc>
                <a:spcPct val="110000"/>
              </a:lnSpc>
            </a:pPr>
            <a:r>
              <a:rPr lang="en-US" sz="1800" kern="100" dirty="0">
                <a:solidFill>
                  <a:srgbClr val="002060"/>
                </a:solidFill>
                <a:cs typeface="Helvetica" panose="020B0604020202020204" pitchFamily="34" charset="0"/>
              </a:rPr>
              <a:t>Distribution of the questionnaire to the facilities (LHC, ESS, XFEL, SNS, LCLS-II, PIP-II)</a:t>
            </a:r>
          </a:p>
          <a:p>
            <a:pPr marL="414338" lvl="1" indent="-230188" algn="just">
              <a:lnSpc>
                <a:spcPct val="110000"/>
              </a:lnSpc>
            </a:pPr>
            <a:endParaRPr lang="en-US" sz="1800" kern="100" dirty="0">
              <a:solidFill>
                <a:srgbClr val="002060"/>
              </a:solidFill>
              <a:cs typeface="Helvetica" panose="020B0604020202020204" pitchFamily="34" charset="0"/>
            </a:endParaRPr>
          </a:p>
          <a:p>
            <a:r>
              <a:rPr lang="en-US" sz="2000" b="1" dirty="0">
                <a:solidFill>
                  <a:srgbClr val="A4C137"/>
                </a:solidFill>
                <a:cs typeface="Calibri" panose="020F0502020204030204" pitchFamily="34" charset="0"/>
              </a:rPr>
              <a:t>Next Steps</a:t>
            </a:r>
          </a:p>
          <a:p>
            <a:pPr marL="414338" lvl="1" indent="-230188" algn="just">
              <a:lnSpc>
                <a:spcPct val="110000"/>
              </a:lnSpc>
            </a:pPr>
            <a:r>
              <a:rPr lang="en-US" sz="1800" kern="100" dirty="0">
                <a:solidFill>
                  <a:srgbClr val="002060"/>
                </a:solidFill>
                <a:cs typeface="Helvetica" panose="020B0604020202020204" pitchFamily="34" charset="0"/>
              </a:rPr>
              <a:t>Finalization of meetings with some of the labs</a:t>
            </a:r>
          </a:p>
          <a:p>
            <a:pPr marL="414338" lvl="1" indent="-230188" algn="just">
              <a:lnSpc>
                <a:spcPct val="110000"/>
              </a:lnSpc>
            </a:pPr>
            <a:r>
              <a:rPr lang="en-US" sz="1800" kern="100" dirty="0">
                <a:solidFill>
                  <a:srgbClr val="002060"/>
                </a:solidFill>
                <a:cs typeface="Helvetica" panose="020B0604020202020204" pitchFamily="34" charset="0"/>
              </a:rPr>
              <a:t>Follow-up meeting foreseen </a:t>
            </a:r>
            <a:r>
              <a:rPr lang="en-GB" sz="1800" kern="100" dirty="0">
                <a:solidFill>
                  <a:srgbClr val="002060"/>
                </a:solidFill>
                <a:effectLst/>
                <a:cs typeface="Helvetica" panose="020B0604020202020204" pitchFamily="34" charset="0"/>
              </a:rPr>
              <a:t>to discuss the answers</a:t>
            </a:r>
          </a:p>
          <a:p>
            <a:pPr marL="414338" lvl="1" indent="-230188" algn="just">
              <a:lnSpc>
                <a:spcPct val="110000"/>
              </a:lnSpc>
            </a:pPr>
            <a:r>
              <a:rPr lang="en-GB" sz="1800" kern="100" dirty="0">
                <a:solidFill>
                  <a:srgbClr val="002060"/>
                </a:solidFill>
                <a:cs typeface="Helvetica" panose="020B0604020202020204" pitchFamily="34" charset="0"/>
              </a:rPr>
              <a:t>Last part of the questionnaire focuses on lessons learned in the implementation or upgrade phases (PIP-II, XFEL CW upgrade - topics presented at TTC) </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4293520-2213-79D6-F630-8C18DBDB1EDB}"/>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11" name="Rectangle 10">
            <a:extLst>
              <a:ext uri="{FF2B5EF4-FFF2-40B4-BE49-F238E27FC236}">
                <a16:creationId xmlns:a16="http://schemas.microsoft.com/office/drawing/2014/main" id="{5D34C074-2C36-6AA4-3E6F-A9AE82E88952}"/>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E21CF718-E4E7-30BA-4026-3BADB0993810}"/>
              </a:ext>
            </a:extLst>
          </p:cNvPr>
          <p:cNvSpPr>
            <a:spLocks noGrp="1"/>
          </p:cNvSpPr>
          <p:nvPr>
            <p:ph type="dt" sz="half" idx="10"/>
          </p:nvPr>
        </p:nvSpPr>
        <p:spPr/>
        <p:txBody>
          <a:bodyPr/>
          <a:lstStyle/>
          <a:p>
            <a:fld id="{A1F9A339-854B-F44B-85EB-2067031212BC}" type="datetime1">
              <a:rPr lang="sv-SE" smtClean="0"/>
              <a:t>2025-12-03</a:t>
            </a:fld>
            <a:endParaRPr lang="en-BE"/>
          </a:p>
        </p:txBody>
      </p:sp>
      <p:sp>
        <p:nvSpPr>
          <p:cNvPr id="10" name="Footer Placeholder 9">
            <a:extLst>
              <a:ext uri="{FF2B5EF4-FFF2-40B4-BE49-F238E27FC236}">
                <a16:creationId xmlns:a16="http://schemas.microsoft.com/office/drawing/2014/main" id="{1E9B73EC-CEB5-E07F-2B56-59BE6B306CE2}"/>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2469412E-F9CC-4776-0C07-6F2BCD41B0F7}"/>
              </a:ext>
            </a:extLst>
          </p:cNvPr>
          <p:cNvSpPr txBox="1"/>
          <p:nvPr/>
        </p:nvSpPr>
        <p:spPr>
          <a:xfrm>
            <a:off x="5562600" y="2493494"/>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sp>
        <p:nvSpPr>
          <p:cNvPr id="15" name="TextBox 14">
            <a:extLst>
              <a:ext uri="{FF2B5EF4-FFF2-40B4-BE49-F238E27FC236}">
                <a16:creationId xmlns:a16="http://schemas.microsoft.com/office/drawing/2014/main" id="{E6594BF1-0127-1DEF-0CDF-8941FDCE01AB}"/>
              </a:ext>
            </a:extLst>
          </p:cNvPr>
          <p:cNvSpPr txBox="1"/>
          <p:nvPr/>
        </p:nvSpPr>
        <p:spPr>
          <a:xfrm>
            <a:off x="5600700" y="2953055"/>
            <a:ext cx="6098720" cy="276999"/>
          </a:xfrm>
          <a:prstGeom prst="rect">
            <a:avLst/>
          </a:prstGeom>
          <a:noFill/>
        </p:spPr>
        <p:txBody>
          <a:bodyPr wrap="square">
            <a:spAutoFit/>
          </a:bodyPr>
          <a:lstStyle/>
          <a:p>
            <a:r>
              <a:rPr lang="en-US" sz="1200" b="0" i="0" u="sng" dirty="0">
                <a:solidFill>
                  <a:srgbClr val="467886"/>
                </a:solidFill>
                <a:effectLst/>
                <a:latin typeface="Aptos" panose="020B0004020202020204" pitchFamily="34" charset="0"/>
                <a:hlinkClick r:id="rId5" tooltip="https://cernbox.cern.ch/s/3lQ9qoYJCciadwh"/>
              </a:rPr>
              <a:t>https://cernbox.cern.ch/s/3lQ9qoYJCciadwh</a:t>
            </a:r>
            <a:endParaRPr lang="en-GB" sz="1200" dirty="0"/>
          </a:p>
        </p:txBody>
      </p:sp>
    </p:spTree>
    <p:extLst>
      <p:ext uri="{BB962C8B-B14F-4D97-AF65-F5344CB8AC3E}">
        <p14:creationId xmlns:p14="http://schemas.microsoft.com/office/powerpoint/2010/main" val="227627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11715</TotalTime>
  <Words>2385</Words>
  <Application>Microsoft Macintosh PowerPoint</Application>
  <PresentationFormat>Widescreen</PresentationFormat>
  <Paragraphs>325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Cambria Math</vt:lpstr>
      <vt:lpstr>Helvetica</vt:lpstr>
      <vt:lpstr>Wingdings</vt:lpstr>
      <vt:lpstr>Office Theme</vt:lpstr>
      <vt:lpstr>WP5: Integration into a new LINAC Cryomodule  Zoom meeting, Dec 03, 2025 WP Leader: Nuno Elias (ESS) WP Deputy: Vittorio Parma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Jorgen D'HONDT</dc:creator>
  <cp:keywords/>
  <dc:description/>
  <cp:lastModifiedBy>Nuno Elias</cp:lastModifiedBy>
  <cp:revision>110</cp:revision>
  <dcterms:created xsi:type="dcterms:W3CDTF">2024-02-23T11:31:04Z</dcterms:created>
  <dcterms:modified xsi:type="dcterms:W3CDTF">2025-12-03T20:18:14Z</dcterms:modified>
  <cp:category/>
</cp:coreProperties>
</file>