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6" r:id="rId2"/>
    <p:sldId id="273" r:id="rId3"/>
    <p:sldId id="274" r:id="rId4"/>
    <p:sldId id="275" r:id="rId5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34" userDrawn="1">
          <p15:clr>
            <a:srgbClr val="A4A3A4"/>
          </p15:clr>
        </p15:guide>
        <p15:guide id="2" orient="horz" pos="5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C137"/>
    <a:srgbClr val="E59EDD"/>
    <a:srgbClr val="1B3C70"/>
    <a:srgbClr val="D8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/>
    <p:restoredTop sz="76310" autoAdjust="0"/>
  </p:normalViewPr>
  <p:slideViewPr>
    <p:cSldViewPr snapToGrid="0">
      <p:cViewPr varScale="1">
        <p:scale>
          <a:sx n="119" d="100"/>
          <a:sy n="119" d="100"/>
        </p:scale>
        <p:origin x="974" y="96"/>
      </p:cViewPr>
      <p:guideLst>
        <p:guide pos="234"/>
        <p:guide orient="horz" pos="59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5A68A1-B4B1-4B50-A2E7-4D7E8317FBEA}" type="datetimeFigureOut">
              <a:rPr lang="en-GB" smtClean="0"/>
              <a:t>30/10/2024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2DE4B-6129-4247-BB87-1330ADAAA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921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Clarification on the type of CM – high betas from other facilities?</a:t>
            </a:r>
          </a:p>
          <a:p>
            <a:r>
              <a:rPr lang="en-US" dirty="0"/>
              <a:t>Coupler conditioning?</a:t>
            </a:r>
          </a:p>
          <a:p>
            <a:r>
              <a:rPr lang="en-US" dirty="0"/>
              <a:t>Benchmarking on the design or just testing, commissioning, first operation? </a:t>
            </a:r>
          </a:p>
          <a:p>
            <a:r>
              <a:rPr lang="en-US" dirty="0"/>
              <a:t>Comparison and benchmark correlated with the project constraints, it doesn’t make sense to propose an alternative which is not compatible with project or space constraints or time constraints. </a:t>
            </a:r>
          </a:p>
          <a:p>
            <a:r>
              <a:rPr lang="en-US" dirty="0"/>
              <a:t>Proposed or benchmarked alternative should be comparable with project choices. ESS tunnel was already dig before accelerator design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C2DE4B-6129-4247-BB87-1330ADAAAC8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279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Parametric design guidelines to help in the initial phase of the project when there is short time </a:t>
            </a:r>
          </a:p>
          <a:p>
            <a:r>
              <a:rPr lang="en-US" dirty="0"/>
              <a:t>Lines for integration in the tunnel – linked to frequency and power </a:t>
            </a:r>
          </a:p>
          <a:p>
            <a:r>
              <a:rPr lang="en-US" dirty="0"/>
              <a:t>Maybe not in list of elements not to forget not absolute values, scaling values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C2DE4B-6129-4247-BB87-1330ADAAAC8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988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07F07-5018-B520-783B-FE0457BCD9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C53577-5D47-3462-F508-230E0253F3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8CF65-E206-3105-4673-F13885629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10/30/2024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07C72-387F-907B-1702-431F21C0B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FC383-9E28-9304-354E-F80FB06F5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1289833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D793C-A8B3-F264-6E40-84278DCA4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39B46-D290-3902-DD95-AA1FB158F3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F55E12-F97D-3D20-4013-D3B2FE30D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10/30/2024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874DB-5421-9EDD-37D6-425B69833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3B1D9-3620-1F4F-9C12-E5D29B3B1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06517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E89427-BD9A-4F90-8507-D5461D4AF4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9B218D-F119-D88B-04E0-282E532EA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7B9E0-E1C5-E090-5BF8-E23ECA443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10/30/2024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248BD-AC9E-EF27-8724-4A261C549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BBEFC-60B4-A86B-4F5D-EE50B6706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314535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AF00781-63C7-30E9-5BEF-A217FC1C74C3}"/>
              </a:ext>
            </a:extLst>
          </p:cNvPr>
          <p:cNvSpPr/>
          <p:nvPr userDrawn="1"/>
        </p:nvSpPr>
        <p:spPr>
          <a:xfrm>
            <a:off x="0" y="6228272"/>
            <a:ext cx="12192000" cy="629728"/>
          </a:xfrm>
          <a:prstGeom prst="rect">
            <a:avLst/>
          </a:prstGeom>
          <a:solidFill>
            <a:srgbClr val="1B3C7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n>
                <a:noFill/>
              </a:ln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01350-A3CE-F72C-EF66-224EE8E3E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AD4B42-D297-0B40-9129-9EE34EB7EEB7}"/>
              </a:ext>
            </a:extLst>
          </p:cNvPr>
          <p:cNvSpPr/>
          <p:nvPr userDrawn="1"/>
        </p:nvSpPr>
        <p:spPr>
          <a:xfrm>
            <a:off x="1" y="0"/>
            <a:ext cx="277792" cy="6228272"/>
          </a:xfrm>
          <a:prstGeom prst="rect">
            <a:avLst/>
          </a:prstGeom>
          <a:solidFill>
            <a:srgbClr val="A4C13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noFill/>
              </a:ln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8654A683-1867-7A1B-2FA0-CA7B33398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08694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A5CA1-B7CB-D1FB-EC76-E686072A2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376EC-3A6A-627D-FB8C-389BD638A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D9367-1A65-3258-265C-9FE90DFE5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10/30/2024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80604-377F-6192-4D4E-AC24A6380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3C9CB9-597A-78E3-CFBC-A159B8328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51950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58BA3-0492-6F74-9BF6-52E8ECDE3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413EA-68CD-9D88-D79C-CC6ED21EC1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519449-C536-4F9E-2D95-193291798F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2D753B-EBAF-B53A-074D-76FB47A9C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10/30/2024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B5475B-BCCD-BF1D-D454-48E8BAEE8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A81B7A-9A7C-4BC7-ADE6-79554484D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02570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64811-F649-1A18-8152-2E898C3CB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96928-3DA8-37D0-D51A-B823CED2E8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D67FC4-6803-2A31-FB6C-F5659A25A6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3C89C4-348E-5F39-4668-34D6F57A0F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B8D285-7AB1-D934-D1C7-35BD769227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36D4F4-1072-1534-5192-D3D0EB786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10/30/2024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F9E71C-2B25-C35F-F2C4-0647C5575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FE4384-78B5-0145-4AD6-E159AB04C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815391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15D05-BAE5-24E8-3A9C-14C3A7F70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9ECEF6-D795-F1A5-DDBC-8D98B55B5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10/30/2024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EA4890-38CA-0ACB-1B4F-A5F9405A0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674416-B7D1-C64F-6B7E-D5252B22C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508629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045E28-5069-3021-3A48-8D87E4177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10/30/2024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999B63-1C5E-64D7-EE4C-E6CB25003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C717FB-888C-F1BE-37C5-F04D21D1E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845387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692FD-FA4F-1B23-9EA8-98A91CDBF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74534-C607-4610-550D-E549332B6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EA254-A469-DD5E-6D80-44BC37540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BB67E5-EFEF-17F0-5AB1-5E8DF97BF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10/30/2024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BEDB6C-8CB1-00F0-9658-BA9847DD8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C09C59-5D4A-0616-191D-C163C2AA1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63079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D37EC-0CB8-5C20-0D9F-EF2B8B705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59592B-AE95-C702-A091-81C5DD7C8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6C0F8F-A3A7-5386-A2CD-26017DDBAC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BDF64-7321-18FA-3A8A-151C61B25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10/30/2024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97279B-A4DF-B23E-FBF6-E1F5762D1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9E326F-A5DE-61B2-FC62-436888296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971190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C02FC6-B683-24E9-4CF3-ACB65B9C3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788781-C4E4-8F07-B445-0FCB66126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871DA-F3C2-ACC9-0954-A50279EA34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9A398E-FCB8-1146-8DE5-39712756FA2F}" type="datetimeFigureOut">
              <a:rPr lang="en-BE" smtClean="0"/>
              <a:t>10/30/2024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F7E01-A745-BFC4-1A5F-98305C39C6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CC3E3-36ED-4099-6586-23175595E3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174937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0BBB2F10-FAEB-D3CF-A535-57FAB197BF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523" y="378848"/>
            <a:ext cx="3609024" cy="1134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DB977F7-1EE6-DC7F-CD89-A20E9ED46829}"/>
              </a:ext>
            </a:extLst>
          </p:cNvPr>
          <p:cNvSpPr txBox="1"/>
          <p:nvPr/>
        </p:nvSpPr>
        <p:spPr>
          <a:xfrm>
            <a:off x="2672163" y="2598003"/>
            <a:ext cx="76491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BE" sz="2400" b="1" dirty="0">
                <a:solidFill>
                  <a:srgbClr val="A4C137"/>
                </a:solidFill>
              </a:rPr>
              <a:t>WP</a:t>
            </a:r>
            <a:r>
              <a:rPr lang="en-US" sz="2400" b="1" dirty="0">
                <a:solidFill>
                  <a:srgbClr val="A4C137"/>
                </a:solidFill>
              </a:rPr>
              <a:t>5</a:t>
            </a:r>
            <a:r>
              <a:rPr lang="en-BE" sz="2400" b="1" dirty="0">
                <a:solidFill>
                  <a:srgbClr val="A4C137"/>
                </a:solidFill>
              </a:rPr>
              <a:t>: </a:t>
            </a:r>
            <a:r>
              <a:rPr lang="en-US" sz="2400" b="1" dirty="0">
                <a:solidFill>
                  <a:srgbClr val="A4C137"/>
                </a:solidFill>
              </a:rPr>
              <a:t>Integration into a new LINAC Cryomodule</a:t>
            </a:r>
            <a:endParaRPr lang="en-BE" sz="2400" b="1" dirty="0">
              <a:solidFill>
                <a:srgbClr val="A4C137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944138-ADF0-036F-F750-78AC31B9D2C8}"/>
              </a:ext>
            </a:extLst>
          </p:cNvPr>
          <p:cNvSpPr txBox="1"/>
          <p:nvPr/>
        </p:nvSpPr>
        <p:spPr>
          <a:xfrm>
            <a:off x="2271416" y="3849696"/>
            <a:ext cx="76491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2">
                    <a:lumMod val="50000"/>
                  </a:schemeClr>
                </a:solidFill>
              </a:rPr>
              <a:t>Meeting at ESS</a:t>
            </a:r>
            <a:endParaRPr lang="en-US" sz="2400" b="1" i="1" dirty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en-US" sz="3600" b="1" i="1" dirty="0">
                <a:solidFill>
                  <a:srgbClr val="1B3C70"/>
                </a:solidFill>
                <a:latin typeface="Calibri"/>
                <a:ea typeface="ＭＳ Ｐゴシック" charset="0"/>
              </a:rPr>
              <a:t>12</a:t>
            </a:r>
            <a:r>
              <a:rPr lang="en-US" sz="3600" b="1" i="1" baseline="30000" dirty="0">
                <a:solidFill>
                  <a:srgbClr val="1B3C70"/>
                </a:solidFill>
                <a:latin typeface="Calibri"/>
                <a:ea typeface="ＭＳ Ｐゴシック" charset="0"/>
              </a:rPr>
              <a:t>th</a:t>
            </a:r>
            <a:r>
              <a:rPr lang="en-US" sz="3600" b="1" i="1" dirty="0">
                <a:solidFill>
                  <a:srgbClr val="1B3C70"/>
                </a:solidFill>
                <a:latin typeface="Calibri"/>
                <a:ea typeface="ＭＳ Ｐゴシック" charset="0"/>
              </a:rPr>
              <a:t> - 13</a:t>
            </a:r>
            <a:r>
              <a:rPr lang="en-US" sz="3600" b="1" i="1" baseline="30000" dirty="0">
                <a:solidFill>
                  <a:srgbClr val="1B3C70"/>
                </a:solidFill>
                <a:latin typeface="Calibri"/>
                <a:ea typeface="ＭＳ Ｐゴシック" charset="0"/>
              </a:rPr>
              <a:t>th</a:t>
            </a:r>
            <a:r>
              <a:rPr lang="en-US" sz="3600" b="1" i="1" dirty="0">
                <a:solidFill>
                  <a:srgbClr val="1B3C70"/>
                </a:solidFill>
                <a:latin typeface="Calibri"/>
                <a:ea typeface="ＭＳ Ｐゴシック" charset="0"/>
              </a:rPr>
              <a:t> of September 2024</a:t>
            </a:r>
            <a:endParaRPr lang="en-US" sz="2800" b="1" i="1" dirty="0">
              <a:solidFill>
                <a:srgbClr val="1B3C70"/>
              </a:solidFill>
              <a:latin typeface="Calibri"/>
              <a:ea typeface="ＭＳ Ｐゴシック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FA8780-B75B-60B4-D8EF-708302BA94C7}"/>
              </a:ext>
            </a:extLst>
          </p:cNvPr>
          <p:cNvSpPr txBox="1"/>
          <p:nvPr/>
        </p:nvSpPr>
        <p:spPr>
          <a:xfrm>
            <a:off x="4113249" y="345815"/>
            <a:ext cx="76491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2">
                    <a:lumMod val="50000"/>
                  </a:schemeClr>
                </a:solidFill>
              </a:rPr>
              <a:t>Innovate for Sustainable Accelerating Systems</a:t>
            </a:r>
            <a:endParaRPr lang="en-US" sz="2800" b="1" i="1" dirty="0">
              <a:solidFill>
                <a:schemeClr val="bg2">
                  <a:lumMod val="50000"/>
                </a:schemeClr>
              </a:solidFill>
              <a:latin typeface="Calibri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556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00" y="109460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17DD081-575B-7448-7F67-0E1DDC7FBF33}"/>
              </a:ext>
            </a:extLst>
          </p:cNvPr>
          <p:cNvSpPr txBox="1"/>
          <p:nvPr/>
        </p:nvSpPr>
        <p:spPr>
          <a:xfrm>
            <a:off x="382603" y="1145130"/>
            <a:ext cx="11712575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>
                <a:effectLst/>
                <a:latin typeface="Helvetica" pitchFamily="2" charset="0"/>
              </a:rPr>
              <a:t>Task 5.2: ESS cryomodules experience and benchmarking with other recent facilities</a:t>
            </a:r>
            <a:endParaRPr lang="en-GB" b="1" i="1" dirty="0">
              <a:effectLst/>
              <a:highlight>
                <a:srgbClr val="A4C137"/>
              </a:highlight>
              <a:latin typeface="Helvetica" pitchFamily="2" charset="0"/>
            </a:endParaRPr>
          </a:p>
          <a:p>
            <a:r>
              <a:rPr lang="en-GB" b="1" i="1" dirty="0">
                <a:latin typeface="Helvetica" pitchFamily="2" charset="0"/>
              </a:rPr>
              <a:t>Point 1: Compile the lesson learned from the ESS CM testing activities, technical commissioning and initial operation</a:t>
            </a:r>
            <a:endParaRPr lang="en-GB" b="1" i="1" dirty="0">
              <a:effectLst/>
              <a:latin typeface="Helvetica" pitchFamily="2" charset="0"/>
            </a:endParaRPr>
          </a:p>
          <a:p>
            <a:endParaRPr lang="en-US" sz="2000" i="1" kern="100" dirty="0">
              <a:highlight>
                <a:srgbClr val="A4C137"/>
              </a:highlight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i="1" kern="100" dirty="0">
                <a:latin typeface="Helvetica" panose="020B0604020202020204" pitchFamily="34" charset="0"/>
                <a:cs typeface="Helvetica" panose="020B0604020202020204" pitchFamily="34" charset="0"/>
              </a:rPr>
              <a:t>With Nuno to define a list of points to address as lesson learned</a:t>
            </a:r>
          </a:p>
          <a:p>
            <a:r>
              <a:rPr lang="en-US" i="1" kern="100" dirty="0">
                <a:latin typeface="Helvetica" panose="020B0604020202020204" pitchFamily="34" charset="0"/>
                <a:cs typeface="Helvetica" panose="020B0604020202020204" pitchFamily="34" charset="0"/>
              </a:rPr>
              <a:t>Examples: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i="1" kern="100" dirty="0">
                <a:latin typeface="Helvetica" panose="020B0604020202020204" pitchFamily="34" charset="0"/>
                <a:cs typeface="Helvetica" panose="020B0604020202020204" pitchFamily="34" charset="0"/>
              </a:rPr>
              <a:t>Criticality connected to coupler windows cracking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i="1" kern="100" dirty="0">
                <a:latin typeface="Helvetica" panose="020B0604020202020204" pitchFamily="34" charset="0"/>
                <a:cs typeface="Helvetica" panose="020B0604020202020204" pitchFamily="34" charset="0"/>
              </a:rPr>
              <a:t>Would it have been possible to use a double window with the ESS specifications for peak power and duty cycle?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i="1" kern="100" dirty="0">
                <a:latin typeface="Helvetica" panose="020B0604020202020204" pitchFamily="34" charset="0"/>
                <a:cs typeface="Helvetica" panose="020B0604020202020204" pitchFamily="34" charset="0"/>
              </a:rPr>
              <a:t>Guidelines for a repairing procedure of the cracked window in the tunnel (experience from ESS and SNS)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i="1" kern="100" dirty="0">
                <a:latin typeface="Helvetica" panose="020B0604020202020204" pitchFamily="34" charset="0"/>
                <a:cs typeface="Helvetica" panose="020B0604020202020204" pitchFamily="34" charset="0"/>
              </a:rPr>
              <a:t>Possibility of developing devices to check if a ceramic window is cracked after arching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i="1" kern="100" dirty="0">
                <a:latin typeface="Helvetica" panose="020B0604020202020204" pitchFamily="34" charset="0"/>
                <a:cs typeface="Helvetica" panose="020B0604020202020204" pitchFamily="34" charset="0"/>
              </a:rPr>
              <a:t>Criticality connected to the inner cryomodule piping and HEX – low liquid fraction after the JT valve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i="1" kern="100" dirty="0">
                <a:latin typeface="Helvetica" panose="020B0604020202020204" pitchFamily="34" charset="0"/>
                <a:cs typeface="Helvetica" panose="020B0604020202020204" pitchFamily="34" charset="0"/>
              </a:rPr>
              <a:t>Criticality connected with the tuner -  comparison between cold tuner that requires access hatches and warm tuner with mobile parts outside the cryomodule.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i="1" kern="100" dirty="0">
                <a:latin typeface="Helvetica" panose="020B0604020202020204" pitchFamily="34" charset="0"/>
                <a:cs typeface="Helvetica" panose="020B0604020202020204" pitchFamily="34" charset="0"/>
              </a:rPr>
              <a:t>Many more points mentioned during the in-person discussion (see notes): comparison of CM measures in the test stand and in the tunnel, installation, …</a:t>
            </a:r>
          </a:p>
          <a:p>
            <a:endParaRPr lang="en-GB" b="1" dirty="0">
              <a:effectLst/>
              <a:highlight>
                <a:srgbClr val="A4C137"/>
              </a:highlight>
              <a:latin typeface="Helvetica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4C8ADC-6FCE-3BDE-6033-38D1AB6BB18D}"/>
              </a:ext>
            </a:extLst>
          </p:cNvPr>
          <p:cNvSpPr txBox="1"/>
          <p:nvPr/>
        </p:nvSpPr>
        <p:spPr>
          <a:xfrm>
            <a:off x="3418115" y="315684"/>
            <a:ext cx="3773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E" sz="2400" b="1" dirty="0">
                <a:solidFill>
                  <a:srgbClr val="002060"/>
                </a:solidFill>
              </a:rPr>
              <a:t>WP</a:t>
            </a:r>
            <a:r>
              <a:rPr lang="en-US" sz="2400" b="1" dirty="0">
                <a:solidFill>
                  <a:srgbClr val="002060"/>
                </a:solidFill>
              </a:rPr>
              <a:t>5 – ESS lesson learned</a:t>
            </a:r>
            <a:endParaRPr lang="en-BE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452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00" y="109460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17DD081-575B-7448-7F67-0E1DDC7FBF33}"/>
              </a:ext>
            </a:extLst>
          </p:cNvPr>
          <p:cNvSpPr txBox="1"/>
          <p:nvPr/>
        </p:nvSpPr>
        <p:spPr>
          <a:xfrm>
            <a:off x="382603" y="1145130"/>
            <a:ext cx="585817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>
                <a:effectLst/>
                <a:latin typeface="Helvetica" pitchFamily="2" charset="0"/>
              </a:rPr>
              <a:t>Task 5.2: ESS cryomodules experience and benchmarking with other recent facilities</a:t>
            </a:r>
            <a:endParaRPr lang="en-GB" b="1" i="1" dirty="0">
              <a:effectLst/>
              <a:highlight>
                <a:srgbClr val="A4C137"/>
              </a:highlight>
              <a:latin typeface="Helvetica" pitchFamily="2" charset="0"/>
            </a:endParaRPr>
          </a:p>
          <a:p>
            <a:r>
              <a:rPr lang="en-GB" b="1" i="1" dirty="0">
                <a:latin typeface="Helvetica" pitchFamily="2" charset="0"/>
              </a:rPr>
              <a:t>Point 2: Benchmarking with projects in the implementation phase</a:t>
            </a:r>
            <a:endParaRPr lang="en-GB" b="1" i="1" dirty="0">
              <a:effectLst/>
              <a:latin typeface="Helvetica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kern="1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Benchmarking parameters defined </a:t>
            </a:r>
            <a:endParaRPr lang="en-GB" i="1" kern="100" dirty="0"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kern="100" dirty="0">
                <a:latin typeface="Helvetica" panose="020B0604020202020204" pitchFamily="34" charset="0"/>
                <a:cs typeface="Helvetica" panose="020B0604020202020204" pitchFamily="34" charset="0"/>
              </a:rPr>
              <a:t>Benchmarking facilities: LHC, PIP-II, XFEL, SNS, MYRRHA, LCLSII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kern="100" dirty="0">
                <a:latin typeface="Helvetica" panose="020B0604020202020204" pitchFamily="34" charset="0"/>
                <a:cs typeface="Helvetica" panose="020B0604020202020204" pitchFamily="34" charset="0"/>
              </a:rPr>
              <a:t>Bibliographic search and contact with experts ongoing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kern="100" dirty="0">
                <a:latin typeface="Helvetica" panose="020B0604020202020204" pitchFamily="34" charset="0"/>
                <a:cs typeface="Helvetica" panose="020B0604020202020204" pitchFamily="34" charset="0"/>
              </a:rPr>
              <a:t>To add: machine size, number of cavities, measurement sensor and points, cryostat assembly principles, limiting mechanism of cavity performances (</a:t>
            </a:r>
            <a:r>
              <a:rPr lang="en-GB" kern="100" dirty="0" err="1">
                <a:latin typeface="Helvetica" panose="020B0604020202020204" pitchFamily="34" charset="0"/>
                <a:cs typeface="Helvetica" panose="020B0604020202020204" pitchFamily="34" charset="0"/>
              </a:rPr>
              <a:t>multipacting</a:t>
            </a:r>
            <a:r>
              <a:rPr lang="en-GB" kern="100" dirty="0">
                <a:latin typeface="Helvetica" panose="020B0604020202020204" pitchFamily="34" charset="0"/>
                <a:cs typeface="Helvetica" panose="020B0604020202020204" pitchFamily="34" charset="0"/>
              </a:rPr>
              <a:t>, field emission, radiation dose), procedure/recipe for conditioning (warm and cold – high energy consumption), supporting system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kern="100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Preparation </a:t>
            </a:r>
            <a:r>
              <a:rPr lang="en-GB" kern="100" dirty="0">
                <a:latin typeface="Helvetica" panose="020B0604020202020204" pitchFamily="34" charset="0"/>
                <a:cs typeface="Helvetica" panose="020B0604020202020204" pitchFamily="34" charset="0"/>
              </a:rPr>
              <a:t>of a questionnaire to get standard input from different facilities. </a:t>
            </a:r>
            <a:endParaRPr lang="en-GB" dirty="0"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GB" b="1" dirty="0">
              <a:effectLst/>
              <a:highlight>
                <a:srgbClr val="A4C137"/>
              </a:highlight>
              <a:latin typeface="Helvetica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4C8ADC-6FCE-3BDE-6033-38D1AB6BB18D}"/>
              </a:ext>
            </a:extLst>
          </p:cNvPr>
          <p:cNvSpPr txBox="1"/>
          <p:nvPr/>
        </p:nvSpPr>
        <p:spPr>
          <a:xfrm>
            <a:off x="382603" y="816399"/>
            <a:ext cx="51107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E" sz="2400" b="1" dirty="0">
                <a:solidFill>
                  <a:srgbClr val="002060"/>
                </a:solidFill>
              </a:rPr>
              <a:t>WP</a:t>
            </a:r>
            <a:r>
              <a:rPr lang="en-US" sz="2400" b="1" dirty="0">
                <a:solidFill>
                  <a:srgbClr val="002060"/>
                </a:solidFill>
              </a:rPr>
              <a:t>5 – ESS cryomodule benchmark </a:t>
            </a:r>
            <a:endParaRPr lang="en-BE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Graphic 3" descr="Checkmark with solid fill">
            <a:extLst>
              <a:ext uri="{FF2B5EF4-FFF2-40B4-BE49-F238E27FC236}">
                <a16:creationId xmlns:a16="http://schemas.microsoft.com/office/drawing/2014/main" id="{F3142BAF-C121-EE37-D609-1089B99D97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17774" y="1948676"/>
            <a:ext cx="417444" cy="417444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3DF9DD5-742E-7B30-951F-F13CDA2933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96569"/>
              </p:ext>
            </p:extLst>
          </p:nvPr>
        </p:nvGraphicFramePr>
        <p:xfrm>
          <a:off x="6240780" y="109460"/>
          <a:ext cx="5891585" cy="6089178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2347570">
                  <a:extLst>
                    <a:ext uri="{9D8B030D-6E8A-4147-A177-3AD203B41FA5}">
                      <a16:colId xmlns:a16="http://schemas.microsoft.com/office/drawing/2014/main" val="1716041496"/>
                    </a:ext>
                  </a:extLst>
                </a:gridCol>
                <a:gridCol w="3544015">
                  <a:extLst>
                    <a:ext uri="{9D8B030D-6E8A-4147-A177-3AD203B41FA5}">
                      <a16:colId xmlns:a16="http://schemas.microsoft.com/office/drawing/2014/main" val="4111043568"/>
                    </a:ext>
                  </a:extLst>
                </a:gridCol>
              </a:tblGrid>
              <a:tr h="325541">
                <a:tc>
                  <a:txBody>
                    <a:bodyPr/>
                    <a:lstStyle/>
                    <a:p>
                      <a:pPr algn="l" fontAlgn="b"/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Parameters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3439996901"/>
                  </a:ext>
                </a:extLst>
              </a:tr>
              <a:tr h="192823">
                <a:tc rowSpan="7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Energy and RF parameters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Types of particles 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2706178682"/>
                  </a:ext>
                </a:extLst>
              </a:tr>
              <a:tr h="192823">
                <a:tc vMerge="1">
                  <a:txBody>
                    <a:bodyPr/>
                    <a:lstStyle/>
                    <a:p>
                      <a:pPr algn="l" fontAlgn="b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RF power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3235927002"/>
                  </a:ext>
                </a:extLst>
              </a:tr>
              <a:tr h="192823">
                <a:tc vMerge="1">
                  <a:txBody>
                    <a:bodyPr/>
                    <a:lstStyle/>
                    <a:p>
                      <a:pPr algn="l" fontAlgn="b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Current amplitude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807156804"/>
                  </a:ext>
                </a:extLst>
              </a:tr>
              <a:tr h="192823">
                <a:tc vMerge="1">
                  <a:txBody>
                    <a:bodyPr/>
                    <a:lstStyle/>
                    <a:p>
                      <a:pPr algn="l" fontAlgn="b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Pulsed/continuous machine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897151624"/>
                  </a:ext>
                </a:extLst>
              </a:tr>
              <a:tr h="192823">
                <a:tc vMerge="1">
                  <a:txBody>
                    <a:bodyPr/>
                    <a:lstStyle/>
                    <a:p>
                      <a:pPr algn="l" fontAlgn="b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Cavities Q0/ </a:t>
                      </a:r>
                      <a:r>
                        <a:rPr lang="en-GB" sz="1200" u="none" strike="noStrike" dirty="0" err="1">
                          <a:effectLst/>
                        </a:rPr>
                        <a:t>Eacc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3132129339"/>
                  </a:ext>
                </a:extLst>
              </a:tr>
              <a:tr h="192823">
                <a:tc vMerge="1">
                  <a:txBody>
                    <a:bodyPr/>
                    <a:lstStyle/>
                    <a:p>
                      <a:pPr algn="l" fontAlgn="b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Cavities operating temperature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3503457067"/>
                  </a:ext>
                </a:extLst>
              </a:tr>
              <a:tr h="192823">
                <a:tc vMerge="1">
                  <a:txBody>
                    <a:bodyPr/>
                    <a:lstStyle/>
                    <a:p>
                      <a:pPr algn="l" fontAlgn="b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>
                          <a:effectLst/>
                        </a:rPr>
                        <a:t>Frequency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1123986598"/>
                  </a:ext>
                </a:extLst>
              </a:tr>
              <a:tr h="192823">
                <a:tc rowSpan="8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Cryogenics and cooling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Architecture /CDS/ magnets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3260773104"/>
                  </a:ext>
                </a:extLst>
              </a:tr>
              <a:tr h="378628">
                <a:tc vMerge="1">
                  <a:txBody>
                    <a:bodyPr/>
                    <a:lstStyle/>
                    <a:p>
                      <a:pPr algn="l" fontAlgn="b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u="none" strike="noStrike" dirty="0">
                          <a:effectLst/>
                        </a:rPr>
                        <a:t>Cryogenic circuit complexity, temperature and pressure levels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2355301207"/>
                  </a:ext>
                </a:extLst>
              </a:tr>
              <a:tr h="192823">
                <a:tc vMerge="1">
                  <a:txBody>
                    <a:bodyPr/>
                    <a:lstStyle/>
                    <a:p>
                      <a:pPr algn="l" fontAlgn="b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Heat Loads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623495921"/>
                  </a:ext>
                </a:extLst>
              </a:tr>
              <a:tr h="192823">
                <a:tc vMerge="1">
                  <a:txBody>
                    <a:bodyPr/>
                    <a:lstStyle/>
                    <a:p>
                      <a:pPr algn="l" fontAlgn="b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Thermal shield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1017544446"/>
                  </a:ext>
                </a:extLst>
              </a:tr>
              <a:tr h="192823">
                <a:tc vMerge="1">
                  <a:txBody>
                    <a:bodyPr/>
                    <a:lstStyle/>
                    <a:p>
                      <a:pPr algn="l" fontAlgn="b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u="none" strike="noStrike" dirty="0">
                          <a:effectLst/>
                        </a:rPr>
                        <a:t>Heat exchanger design and performances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1378772710"/>
                  </a:ext>
                </a:extLst>
              </a:tr>
              <a:tr h="192823">
                <a:tc vMerge="1">
                  <a:txBody>
                    <a:bodyPr/>
                    <a:lstStyle/>
                    <a:p>
                      <a:pPr algn="l" fontAlgn="b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Cryoplant capacity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2748979073"/>
                  </a:ext>
                </a:extLst>
              </a:tr>
              <a:tr h="192823">
                <a:tc vMerge="1">
                  <a:txBody>
                    <a:bodyPr/>
                    <a:lstStyle/>
                    <a:p>
                      <a:pPr algn="l" fontAlgn="b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Coupler  antenna cooling and performances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2570449293"/>
                  </a:ext>
                </a:extLst>
              </a:tr>
              <a:tr h="192823">
                <a:tc vMerge="1">
                  <a:txBody>
                    <a:bodyPr/>
                    <a:lstStyle/>
                    <a:p>
                      <a:pPr algn="l" fontAlgn="b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Coupler cooling 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3367435669"/>
                  </a:ext>
                </a:extLst>
              </a:tr>
              <a:tr h="192823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Cryomodule design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u="none" strike="noStrike" dirty="0">
                          <a:effectLst/>
                        </a:rPr>
                        <a:t>Cryomodule accessibility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3947394965"/>
                  </a:ext>
                </a:extLst>
              </a:tr>
              <a:tr h="192823">
                <a:tc vMerge="1">
                  <a:txBody>
                    <a:bodyPr/>
                    <a:lstStyle/>
                    <a:p>
                      <a:pPr algn="l" fontAlgn="b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u="none" strike="noStrike" dirty="0">
                          <a:effectLst/>
                        </a:rPr>
                        <a:t>Tuning system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4026967834"/>
                  </a:ext>
                </a:extLst>
              </a:tr>
              <a:tr h="192823">
                <a:tc vMerge="1">
                  <a:txBody>
                    <a:bodyPr/>
                    <a:lstStyle/>
                    <a:p>
                      <a:pPr algn="l" fontAlgn="b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Magnetic shield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3738963469"/>
                  </a:ext>
                </a:extLst>
              </a:tr>
              <a:tr h="192823">
                <a:tc vMerge="1">
                  <a:txBody>
                    <a:bodyPr/>
                    <a:lstStyle/>
                    <a:p>
                      <a:pPr algn="l" fontAlgn="b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Design compromises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3346046618"/>
                  </a:ext>
                </a:extLst>
              </a:tr>
              <a:tr h="192823">
                <a:tc rowSpan="8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Operations and availability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  <a:p>
                      <a:pPr algn="ctr" fontAlgn="b"/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Alignment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3368277004"/>
                  </a:ext>
                </a:extLst>
              </a:tr>
              <a:tr h="192823">
                <a:tc vMerge="1">
                  <a:txBody>
                    <a:bodyPr/>
                    <a:lstStyle/>
                    <a:p>
                      <a:pPr algn="ctr" fontAlgn="b"/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Tuner maintainability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3037072494"/>
                  </a:ext>
                </a:extLst>
              </a:tr>
              <a:tr h="192823">
                <a:tc vMerge="1">
                  <a:txBody>
                    <a:bodyPr/>
                    <a:lstStyle/>
                    <a:p>
                      <a:pPr algn="ctr" fontAlgn="b"/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HOM connectors maintainability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2590817775"/>
                  </a:ext>
                </a:extLst>
              </a:tr>
              <a:tr h="192823">
                <a:tc vMerge="1">
                  <a:txBody>
                    <a:bodyPr/>
                    <a:lstStyle/>
                    <a:p>
                      <a:pPr algn="ctr" fontAlgn="b"/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Coupler maintainability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4182350037"/>
                  </a:ext>
                </a:extLst>
              </a:tr>
              <a:tr h="192823">
                <a:tc vMerge="1">
                  <a:txBody>
                    <a:bodyPr/>
                    <a:lstStyle/>
                    <a:p>
                      <a:pPr algn="ctr" fontAlgn="b"/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u="none" strike="noStrike" dirty="0">
                          <a:effectLst/>
                        </a:rPr>
                        <a:t>Warm coupler conditioning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3009681774"/>
                  </a:ext>
                </a:extLst>
              </a:tr>
              <a:tr h="564434">
                <a:tc vMerge="1">
                  <a:txBody>
                    <a:bodyPr/>
                    <a:lstStyle/>
                    <a:p>
                      <a:pPr algn="ctr" fontAlgn="b"/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Failure modes and lessons learned (does the cryomodule allows for replacement of these parts or it should be fully replaced?)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3119242109"/>
                  </a:ext>
                </a:extLst>
              </a:tr>
              <a:tr h="192823">
                <a:tc vMerge="1">
                  <a:txBody>
                    <a:bodyPr/>
                    <a:lstStyle/>
                    <a:p>
                      <a:pPr algn="ctr" fontAlgn="b"/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u="none" strike="noStrike" dirty="0">
                          <a:effectLst/>
                        </a:rPr>
                        <a:t>Beam losses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1526776050"/>
                  </a:ext>
                </a:extLst>
              </a:tr>
              <a:tr h="192823">
                <a:tc vMerge="1">
                  <a:txBody>
                    <a:bodyPr/>
                    <a:lstStyle/>
                    <a:p>
                      <a:pPr algn="ctr" fontAlgn="b"/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Operational experience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44" marR="6044" marT="6044" marB="0" anchor="b"/>
                </a:tc>
                <a:extLst>
                  <a:ext uri="{0D108BD9-81ED-4DB2-BD59-A6C34878D82A}">
                    <a16:rowId xmlns:a16="http://schemas.microsoft.com/office/drawing/2014/main" val="2893096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2594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00" y="109460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17DD081-575B-7448-7F67-0E1DDC7FBF33}"/>
              </a:ext>
            </a:extLst>
          </p:cNvPr>
          <p:cNvSpPr txBox="1"/>
          <p:nvPr/>
        </p:nvSpPr>
        <p:spPr>
          <a:xfrm>
            <a:off x="382603" y="1145130"/>
            <a:ext cx="1171257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>
                <a:effectLst/>
                <a:latin typeface="Helvetica" pitchFamily="2" charset="0"/>
              </a:rPr>
              <a:t>Task 5.2: ESS cryomodules experience and benchmarking with other recent facilities</a:t>
            </a:r>
            <a:endParaRPr lang="en-GB" b="1" i="1" dirty="0">
              <a:effectLst/>
              <a:highlight>
                <a:srgbClr val="A4C137"/>
              </a:highlight>
              <a:latin typeface="Helvetica" pitchFamily="2" charset="0"/>
            </a:endParaRPr>
          </a:p>
          <a:p>
            <a:r>
              <a:rPr lang="en-GB" b="1" i="1" dirty="0">
                <a:latin typeface="Helvetica" pitchFamily="2" charset="0"/>
              </a:rPr>
              <a:t>Point 3: Develop a roadmap to develop a new sustainable CM design</a:t>
            </a:r>
            <a:endParaRPr lang="en-GB" b="1" i="1" dirty="0">
              <a:effectLst/>
              <a:latin typeface="Helvetica" pitchFamily="2" charset="0"/>
            </a:endParaRPr>
          </a:p>
          <a:p>
            <a:endParaRPr lang="en-GB" b="1" dirty="0">
              <a:effectLst/>
              <a:highlight>
                <a:srgbClr val="A4C137"/>
              </a:highlight>
              <a:latin typeface="Helvetica" pitchFamily="2" charset="0"/>
            </a:endParaRPr>
          </a:p>
          <a:p>
            <a:r>
              <a:rPr lang="en-GB" dirty="0">
                <a:effectLst/>
                <a:latin typeface="Helvetica" pitchFamily="2" charset="0"/>
              </a:rPr>
              <a:t>Open point</a:t>
            </a:r>
            <a:r>
              <a:rPr lang="en-GB" dirty="0">
                <a:latin typeface="Helvetica" pitchFamily="2" charset="0"/>
              </a:rPr>
              <a:t>s for discussion: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Helvetica" pitchFamily="2" charset="0"/>
              </a:rPr>
              <a:t>Application for proton/electrons linac/circular (</a:t>
            </a:r>
            <a:r>
              <a:rPr lang="en-GB" dirty="0" err="1">
                <a:effectLst/>
                <a:latin typeface="Helvetica" pitchFamily="2" charset="0"/>
              </a:rPr>
              <a:t>mulitpass</a:t>
            </a:r>
            <a:r>
              <a:rPr lang="en-GB" dirty="0">
                <a:effectLst/>
                <a:latin typeface="Helvetica" pitchFamily="2" charset="0"/>
              </a:rPr>
              <a:t> impact on HOM requirements) accelerators, high beta elliptical cryomodules.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Helvetica" pitchFamily="2" charset="0"/>
              </a:rPr>
              <a:t>In which terms is sustainability defined? What is the energy cost to minimize?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Helvetica" pitchFamily="2" charset="0"/>
              </a:rPr>
              <a:t>OPEX: energy consumption, higher T, low heat loads,</a:t>
            </a:r>
            <a:r>
              <a:rPr lang="en-US" dirty="0">
                <a:latin typeface="Helvetica" pitchFamily="2" charset="0"/>
              </a:rPr>
              <a:t> accessibility and maintainability of the CM, availability, etc.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Helvetica" pitchFamily="2" charset="0"/>
              </a:rPr>
              <a:t>CAPEX: standard material and fabrication/manufacturing processes, looser tolerances, assembly process, etc. </a:t>
            </a:r>
            <a:r>
              <a:rPr lang="en-US" dirty="0">
                <a:latin typeface="Helvetica" pitchFamily="2" charset="0"/>
              </a:rPr>
              <a:t>(details are strongly dependent on the application/ context)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Helvetica" pitchFamily="2" charset="0"/>
              </a:rPr>
              <a:t>In the iSAS proposal sustainability is defined in terms of energy savings so the roadmap will focus on the minimization of </a:t>
            </a:r>
            <a:r>
              <a:rPr lang="en-US">
                <a:latin typeface="Helvetica" pitchFamily="2" charset="0"/>
              </a:rPr>
              <a:t>the operational costs. </a:t>
            </a:r>
            <a:endParaRPr lang="en-US" dirty="0">
              <a:latin typeface="Helvetica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Helvetica" pitchFamily="2" charset="0"/>
              </a:rPr>
              <a:t>Definition of integration r</a:t>
            </a:r>
            <a:r>
              <a:rPr lang="en-US" dirty="0">
                <a:latin typeface="Helvetica" pitchFamily="2" charset="0"/>
              </a:rPr>
              <a:t>oadmap – what not to forget in the definition of tunnel space occupation in conceptual design phase</a:t>
            </a:r>
            <a:endParaRPr lang="en-US" dirty="0">
              <a:effectLst/>
              <a:latin typeface="Helvetica" pitchFamily="2" charset="0"/>
            </a:endParaRPr>
          </a:p>
          <a:p>
            <a:endParaRPr lang="en-GB" dirty="0">
              <a:effectLst/>
              <a:latin typeface="Helvetica" pitchFamily="2" charset="0"/>
            </a:endParaRPr>
          </a:p>
          <a:p>
            <a:endParaRPr lang="en-GB" b="1" dirty="0">
              <a:effectLst/>
              <a:highlight>
                <a:srgbClr val="A4C137"/>
              </a:highlight>
              <a:latin typeface="Helvetica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4C8ADC-6FCE-3BDE-6033-38D1AB6BB18D}"/>
              </a:ext>
            </a:extLst>
          </p:cNvPr>
          <p:cNvSpPr txBox="1"/>
          <p:nvPr/>
        </p:nvSpPr>
        <p:spPr>
          <a:xfrm>
            <a:off x="3418115" y="315684"/>
            <a:ext cx="74674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E" sz="2400" b="1" dirty="0">
                <a:solidFill>
                  <a:srgbClr val="002060"/>
                </a:solidFill>
              </a:rPr>
              <a:t>WP</a:t>
            </a:r>
            <a:r>
              <a:rPr lang="en-US" sz="2400" b="1" dirty="0">
                <a:solidFill>
                  <a:srgbClr val="002060"/>
                </a:solidFill>
              </a:rPr>
              <a:t>5 – Roadmap to design a sustainable cryomodule</a:t>
            </a:r>
            <a:endParaRPr lang="en-BE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20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21003</TotalTime>
  <Words>722</Words>
  <Application>Microsoft Office PowerPoint</Application>
  <PresentationFormat>Widescreen</PresentationFormat>
  <Paragraphs>78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Aptos Narrow</vt:lpstr>
      <vt:lpstr>Arial</vt:lpstr>
      <vt:lpstr>Calibri</vt:lpstr>
      <vt:lpstr>Helvetica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Jorgen D'HONDT</dc:creator>
  <cp:lastModifiedBy>Karin Canderan</cp:lastModifiedBy>
  <cp:revision>28</cp:revision>
  <dcterms:created xsi:type="dcterms:W3CDTF">2024-02-23T11:31:04Z</dcterms:created>
  <dcterms:modified xsi:type="dcterms:W3CDTF">2024-11-03T19:15:44Z</dcterms:modified>
</cp:coreProperties>
</file>