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6" r:id="rId2"/>
    <p:sldId id="267" r:id="rId3"/>
    <p:sldId id="268" r:id="rId4"/>
    <p:sldId id="271" r:id="rId5"/>
    <p:sldId id="269" r:id="rId6"/>
    <p:sldId id="256" r:id="rId7"/>
    <p:sldId id="257" r:id="rId8"/>
    <p:sldId id="263" r:id="rId9"/>
    <p:sldId id="264" r:id="rId10"/>
    <p:sldId id="265" r:id="rId11"/>
    <p:sldId id="260" r:id="rId12"/>
    <p:sldId id="258" r:id="rId13"/>
    <p:sldId id="261" r:id="rId14"/>
    <p:sldId id="270" r:id="rId15"/>
    <p:sldId id="262" r:id="rId16"/>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34" userDrawn="1">
          <p15:clr>
            <a:srgbClr val="A4A3A4"/>
          </p15:clr>
        </p15:guide>
        <p15:guide id="2" orient="horz" pos="59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9EDD"/>
    <a:srgbClr val="1B3C70"/>
    <a:srgbClr val="A4C137"/>
    <a:srgbClr val="D8D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07"/>
    <p:restoredTop sz="94674"/>
  </p:normalViewPr>
  <p:slideViewPr>
    <p:cSldViewPr snapToGrid="0">
      <p:cViewPr varScale="1">
        <p:scale>
          <a:sx n="119" d="100"/>
          <a:sy n="119" d="100"/>
        </p:scale>
        <p:origin x="1224" y="192"/>
      </p:cViewPr>
      <p:guideLst>
        <p:guide pos="234"/>
        <p:guide orient="horz" pos="5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11289833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AF00781-63C7-30E9-5BEF-A217FC1C74C3}"/>
              </a:ext>
            </a:extLst>
          </p:cNvPr>
          <p:cNvSpPr/>
          <p:nvPr userDrawn="1"/>
        </p:nvSpPr>
        <p:spPr>
          <a:xfrm>
            <a:off x="0" y="6228272"/>
            <a:ext cx="12192000" cy="629728"/>
          </a:xfrm>
          <a:prstGeom prst="rect">
            <a:avLst/>
          </a:prstGeom>
          <a:solidFill>
            <a:srgbClr val="1B3C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n>
                <a:noFill/>
              </a:ln>
            </a:endParaRPr>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8" name="Rectangle 7">
            <a:extLst>
              <a:ext uri="{FF2B5EF4-FFF2-40B4-BE49-F238E27FC236}">
                <a16:creationId xmlns:a16="http://schemas.microsoft.com/office/drawing/2014/main" id="{67AD4B42-D297-0B40-9129-9EE34EB7EEB7}"/>
              </a:ext>
            </a:extLst>
          </p:cNvPr>
          <p:cNvSpPr/>
          <p:nvPr userDrawn="1"/>
        </p:nvSpPr>
        <p:spPr>
          <a:xfrm>
            <a:off x="1" y="0"/>
            <a:ext cx="277792" cy="6228272"/>
          </a:xfrm>
          <a:prstGeom prst="rect">
            <a:avLst/>
          </a:prstGeom>
          <a:solidFill>
            <a:srgbClr val="A4C1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noFill/>
              </a:ln>
            </a:endParaRPr>
          </a:p>
        </p:txBody>
      </p:sp>
      <p:sp>
        <p:nvSpPr>
          <p:cNvPr id="9" name="Title 8">
            <a:extLst>
              <a:ext uri="{FF2B5EF4-FFF2-40B4-BE49-F238E27FC236}">
                <a16:creationId xmlns:a16="http://schemas.microsoft.com/office/drawing/2014/main" id="{8654A683-1867-7A1B-2FA0-CA7B333986F3}"/>
              </a:ext>
            </a:extLst>
          </p:cNvPr>
          <p:cNvSpPr>
            <a:spLocks noGrp="1"/>
          </p:cNvSpPr>
          <p:nvPr>
            <p:ph type="title"/>
          </p:nvPr>
        </p:nvSpPr>
        <p:spPr/>
        <p:txBody>
          <a:bodyPr/>
          <a:lstStyle/>
          <a:p>
            <a:r>
              <a:rPr lang="en-GB"/>
              <a:t>Click to edit Master title style</a:t>
            </a:r>
          </a:p>
        </p:txBody>
      </p:sp>
    </p:spTree>
    <p:extLst>
      <p:ext uri="{BB962C8B-B14F-4D97-AF65-F5344CB8AC3E}">
        <p14:creationId xmlns:p14="http://schemas.microsoft.com/office/powerpoint/2010/main" val="2608694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9/13/24</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9/13/24</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523"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DB977F7-1EE6-DC7F-CD89-A20E9ED46829}"/>
              </a:ext>
            </a:extLst>
          </p:cNvPr>
          <p:cNvSpPr txBox="1"/>
          <p:nvPr/>
        </p:nvSpPr>
        <p:spPr>
          <a:xfrm>
            <a:off x="2672163" y="2598003"/>
            <a:ext cx="7649167" cy="830997"/>
          </a:xfrm>
          <a:prstGeom prst="rect">
            <a:avLst/>
          </a:prstGeom>
          <a:noFill/>
        </p:spPr>
        <p:txBody>
          <a:bodyPr wrap="square" rtlCol="0">
            <a:spAutoFit/>
          </a:bodyPr>
          <a:lstStyle/>
          <a:p>
            <a:r>
              <a:rPr lang="en-BE" sz="2400" b="1">
                <a:solidFill>
                  <a:srgbClr val="A4C137"/>
                </a:solidFill>
              </a:rPr>
              <a:t>WP</a:t>
            </a:r>
            <a:r>
              <a:rPr lang="en-US" sz="2400" b="1" dirty="0">
                <a:solidFill>
                  <a:srgbClr val="A4C137"/>
                </a:solidFill>
              </a:rPr>
              <a:t>5</a:t>
            </a:r>
            <a:r>
              <a:rPr lang="en-BE" sz="2400" b="1">
                <a:solidFill>
                  <a:srgbClr val="A4C137"/>
                </a:solidFill>
              </a:rPr>
              <a:t>: </a:t>
            </a:r>
            <a:r>
              <a:rPr lang="en-US" sz="2400" b="1" dirty="0">
                <a:solidFill>
                  <a:srgbClr val="A4C137"/>
                </a:solidFill>
              </a:rPr>
              <a:t>Integration into a new LINAC Cryomodule</a:t>
            </a:r>
            <a:endParaRPr lang="en-BE" sz="2400" b="1" dirty="0">
              <a:solidFill>
                <a:srgbClr val="A4C137"/>
              </a:solidFill>
            </a:endParaRPr>
          </a:p>
          <a:p>
            <a:r>
              <a:rPr lang="en-US" sz="2400" b="1" dirty="0">
                <a:solidFill>
                  <a:srgbClr val="1B3C70"/>
                </a:solidFill>
                <a:latin typeface="Calibri"/>
                <a:ea typeface="ＭＳ Ｐゴシック" charset="0"/>
              </a:rPr>
              <a:t>Convener: Nuno Elias (ESS)</a:t>
            </a:r>
          </a:p>
        </p:txBody>
      </p:sp>
      <p:sp>
        <p:nvSpPr>
          <p:cNvPr id="3" name="TextBox 2">
            <a:extLst>
              <a:ext uri="{FF2B5EF4-FFF2-40B4-BE49-F238E27FC236}">
                <a16:creationId xmlns:a16="http://schemas.microsoft.com/office/drawing/2014/main" id="{8D944138-ADF0-036F-F750-78AC31B9D2C8}"/>
              </a:ext>
            </a:extLst>
          </p:cNvPr>
          <p:cNvSpPr txBox="1"/>
          <p:nvPr/>
        </p:nvSpPr>
        <p:spPr>
          <a:xfrm>
            <a:off x="2271416" y="3849696"/>
            <a:ext cx="7649167" cy="1200329"/>
          </a:xfrm>
          <a:prstGeom prst="rect">
            <a:avLst/>
          </a:prstGeom>
          <a:noFill/>
        </p:spPr>
        <p:txBody>
          <a:bodyPr wrap="square" rtlCol="0">
            <a:spAutoFit/>
          </a:bodyPr>
          <a:lstStyle/>
          <a:p>
            <a:pPr algn="ctr"/>
            <a:r>
              <a:rPr lang="en-US" sz="3600" b="1" dirty="0">
                <a:solidFill>
                  <a:schemeClr val="bg2">
                    <a:lumMod val="50000"/>
                  </a:schemeClr>
                </a:solidFill>
              </a:rPr>
              <a:t>MEETING #04 </a:t>
            </a:r>
            <a:r>
              <a:rPr lang="en-US" sz="3600" b="1" i="1" dirty="0">
                <a:solidFill>
                  <a:schemeClr val="bg2">
                    <a:lumMod val="50000"/>
                  </a:schemeClr>
                </a:solidFill>
              </a:rPr>
              <a:t>(</a:t>
            </a:r>
            <a:r>
              <a:rPr lang="en-US" sz="3600" b="1" i="1" dirty="0" err="1">
                <a:solidFill>
                  <a:schemeClr val="bg2">
                    <a:lumMod val="50000"/>
                  </a:schemeClr>
                </a:solidFill>
              </a:rPr>
              <a:t>ESS+Zoom</a:t>
            </a:r>
            <a:r>
              <a:rPr lang="en-US" sz="3600" b="1" i="1" dirty="0">
                <a:solidFill>
                  <a:schemeClr val="bg2">
                    <a:lumMod val="50000"/>
                  </a:schemeClr>
                </a:solidFill>
              </a:rPr>
              <a:t>)</a:t>
            </a:r>
          </a:p>
          <a:p>
            <a:pPr algn="ctr"/>
            <a:r>
              <a:rPr lang="en-US" sz="3600" b="1" i="1" dirty="0">
                <a:solidFill>
                  <a:srgbClr val="1B3C70"/>
                </a:solidFill>
                <a:latin typeface="Calibri"/>
                <a:ea typeface="ＭＳ Ｐゴシック" charset="0"/>
              </a:rPr>
              <a:t>12-13th of September 2024</a:t>
            </a:r>
            <a:endParaRPr lang="en-US" sz="2800" b="1" i="1" dirty="0">
              <a:solidFill>
                <a:srgbClr val="1B3C70"/>
              </a:solidFill>
              <a:latin typeface="Calibri"/>
              <a:ea typeface="ＭＳ Ｐゴシック" charset="0"/>
            </a:endParaRPr>
          </a:p>
        </p:txBody>
      </p:sp>
      <p:sp>
        <p:nvSpPr>
          <p:cNvPr id="4" name="TextBox 3">
            <a:extLst>
              <a:ext uri="{FF2B5EF4-FFF2-40B4-BE49-F238E27FC236}">
                <a16:creationId xmlns:a16="http://schemas.microsoft.com/office/drawing/2014/main" id="{38FA8780-B75B-60B4-D8EF-708302BA94C7}"/>
              </a:ext>
            </a:extLst>
          </p:cNvPr>
          <p:cNvSpPr txBox="1"/>
          <p:nvPr/>
        </p:nvSpPr>
        <p:spPr>
          <a:xfrm>
            <a:off x="4113249" y="345815"/>
            <a:ext cx="7649167" cy="1200329"/>
          </a:xfrm>
          <a:prstGeom prst="rect">
            <a:avLst/>
          </a:prstGeom>
          <a:noFill/>
        </p:spPr>
        <p:txBody>
          <a:bodyPr wrap="square" rtlCol="0">
            <a:spAutoFit/>
          </a:bodyPr>
          <a:lstStyle/>
          <a:p>
            <a:r>
              <a:rPr lang="en-US" sz="3600" b="1" dirty="0">
                <a:solidFill>
                  <a:schemeClr val="bg2">
                    <a:lumMod val="50000"/>
                  </a:schemeClr>
                </a:solidFill>
              </a:rPr>
              <a:t>Innovate for Sustainable Accelerating Systems</a:t>
            </a:r>
            <a:endParaRPr lang="en-US" sz="2800" b="1" i="1" dirty="0">
              <a:solidFill>
                <a:schemeClr val="bg2">
                  <a:lumMod val="50000"/>
                </a:schemeClr>
              </a:solidFill>
              <a:latin typeface="Calibri"/>
              <a:ea typeface="ＭＳ Ｐゴシック" charset="0"/>
            </a:endParaRPr>
          </a:p>
        </p:txBody>
      </p:sp>
    </p:spTree>
    <p:extLst>
      <p:ext uri="{BB962C8B-B14F-4D97-AF65-F5344CB8AC3E}">
        <p14:creationId xmlns:p14="http://schemas.microsoft.com/office/powerpoint/2010/main" val="3527556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325800-DB8D-62F1-7FCD-799AD4A7386A}"/>
              </a:ext>
            </a:extLst>
          </p:cNvPr>
          <p:cNvSpPr/>
          <p:nvPr/>
        </p:nvSpPr>
        <p:spPr>
          <a:xfrm>
            <a:off x="288000" y="1080000"/>
            <a:ext cx="11627999" cy="118800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8364469" cy="461665"/>
          </a:xfrm>
          <a:prstGeom prst="rect">
            <a:avLst/>
          </a:prstGeom>
          <a:noFill/>
        </p:spPr>
        <p:txBody>
          <a:bodyPr wrap="none" rtlCol="0">
            <a:spAutoFit/>
          </a:bodyPr>
          <a:lstStyle/>
          <a:p>
            <a:r>
              <a:rPr lang="en-BE" sz="2400" b="1">
                <a:solidFill>
                  <a:srgbClr val="002060"/>
                </a:solidFill>
              </a:rPr>
              <a:t>WP</a:t>
            </a:r>
            <a:r>
              <a:rPr lang="en-US" sz="2400" b="1" dirty="0">
                <a:solidFill>
                  <a:srgbClr val="002060"/>
                </a:solidFill>
              </a:rPr>
              <a:t>5 (INT#1)</a:t>
            </a:r>
            <a:r>
              <a:rPr lang="en-BE" sz="2400" b="1">
                <a:solidFill>
                  <a:srgbClr val="002060"/>
                </a:solidFill>
              </a:rPr>
              <a:t> – </a:t>
            </a:r>
            <a:r>
              <a:rPr lang="en-US" sz="2400" b="1" dirty="0">
                <a:solidFill>
                  <a:srgbClr val="002060"/>
                </a:solidFill>
              </a:rPr>
              <a:t>Design new CM</a:t>
            </a:r>
            <a:r>
              <a:rPr lang="en-BE" sz="2400" b="1">
                <a:solidFill>
                  <a:srgbClr val="002060"/>
                </a:solidFill>
              </a:rPr>
              <a:t>:</a:t>
            </a:r>
            <a:r>
              <a:rPr lang="en-BE" sz="2400" b="1">
                <a:solidFill>
                  <a:schemeClr val="bg2">
                    <a:lumMod val="50000"/>
                  </a:schemeClr>
                </a:solidFill>
              </a:rPr>
              <a:t> </a:t>
            </a:r>
            <a:r>
              <a:rPr lang="en-BE" sz="2400" b="1" dirty="0">
                <a:solidFill>
                  <a:schemeClr val="bg2">
                    <a:lumMod val="50000"/>
                  </a:schemeClr>
                </a:solidFill>
              </a:rPr>
              <a:t>status/evolution of </a:t>
            </a:r>
            <a:r>
              <a:rPr lang="en-BE" sz="2400" b="1">
                <a:solidFill>
                  <a:schemeClr val="bg2">
                    <a:lumMod val="50000"/>
                  </a:schemeClr>
                </a:solidFill>
              </a:rPr>
              <a:t>Task </a:t>
            </a:r>
            <a:r>
              <a:rPr lang="en-US" sz="2400" b="1" dirty="0">
                <a:solidFill>
                  <a:schemeClr val="bg2">
                    <a:lumMod val="50000"/>
                  </a:schemeClr>
                </a:solidFill>
              </a:rPr>
              <a:t>5</a:t>
            </a:r>
            <a:r>
              <a:rPr lang="en-BE" sz="2400" b="1">
                <a:solidFill>
                  <a:schemeClr val="bg2">
                    <a:lumMod val="50000"/>
                  </a:schemeClr>
                </a:solidFill>
              </a:rPr>
              <a:t>.</a:t>
            </a:r>
            <a:r>
              <a:rPr lang="en-US" sz="2400" b="1" dirty="0">
                <a:solidFill>
                  <a:schemeClr val="bg2">
                    <a:lumMod val="50000"/>
                  </a:schemeClr>
                </a:solidFill>
              </a:rPr>
              <a:t>4</a:t>
            </a:r>
            <a:r>
              <a:rPr lang="en-BE" sz="2400" b="1">
                <a:solidFill>
                  <a:schemeClr val="bg2">
                    <a:lumMod val="50000"/>
                  </a:schemeClr>
                </a:solidFill>
              </a:rPr>
              <a:t> </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667" y="109460"/>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DD1BA4E-9CE4-E3EE-5684-DD9136C63014}"/>
              </a:ext>
            </a:extLst>
          </p:cNvPr>
          <p:cNvSpPr txBox="1"/>
          <p:nvPr/>
        </p:nvSpPr>
        <p:spPr>
          <a:xfrm>
            <a:off x="412667" y="1103921"/>
            <a:ext cx="11811000" cy="5139869"/>
          </a:xfrm>
          <a:prstGeom prst="rect">
            <a:avLst/>
          </a:prstGeom>
          <a:noFill/>
          <a:ln>
            <a:solidFill>
              <a:schemeClr val="bg1"/>
            </a:solidFill>
          </a:ln>
        </p:spPr>
        <p:txBody>
          <a:bodyPr wrap="square" rtlCol="0">
            <a:spAutoFit/>
          </a:bodyPr>
          <a:lstStyle/>
          <a:p>
            <a:r>
              <a:rPr lang="en-GB" b="1" i="1" dirty="0">
                <a:effectLst/>
                <a:latin typeface="Helvetica" pitchFamily="2" charset="0"/>
              </a:rPr>
              <a:t>Task 5.4: Beam Dynamics for ERL-based accelerators with energy-efficient cryomodules – </a:t>
            </a:r>
            <a:r>
              <a:rPr lang="en-GB" b="1" i="1" dirty="0">
                <a:effectLst/>
                <a:highlight>
                  <a:srgbClr val="A4C137"/>
                </a:highlight>
                <a:latin typeface="Helvetica" pitchFamily="2" charset="0"/>
              </a:rPr>
              <a:t>M1-M48</a:t>
            </a:r>
            <a:endParaRPr lang="en-GB" b="1" dirty="0">
              <a:effectLst/>
              <a:highlight>
                <a:srgbClr val="A4C137"/>
              </a:highlight>
              <a:latin typeface="Helvetica" pitchFamily="2" charset="0"/>
            </a:endParaRPr>
          </a:p>
          <a:p>
            <a:r>
              <a:rPr lang="en-GB" i="1" dirty="0">
                <a:effectLst/>
                <a:latin typeface="Helvetica" pitchFamily="2" charset="0"/>
              </a:rPr>
              <a:t>• Simulate the beam dynamics of ERL-based accelerators when the energy efficient CM is included.</a:t>
            </a:r>
            <a:endParaRPr lang="en-GB" dirty="0">
              <a:effectLst/>
              <a:latin typeface="Helvetica" pitchFamily="2" charset="0"/>
            </a:endParaRPr>
          </a:p>
          <a:p>
            <a:r>
              <a:rPr lang="en-GB" i="1" dirty="0">
                <a:effectLst/>
                <a:latin typeface="Helvetica" pitchFamily="2" charset="0"/>
              </a:rPr>
              <a:t>• Study the lattice design to optimize the beam and energy saving performances.</a:t>
            </a:r>
            <a:endParaRPr lang="en-GB" dirty="0">
              <a:effectLst/>
              <a:latin typeface="Helvetica" pitchFamily="2" charset="0"/>
            </a:endParaRPr>
          </a:p>
          <a:p>
            <a:endParaRPr lang="en-GB" i="1" dirty="0">
              <a:effectLst/>
              <a:latin typeface="Helvetica" pitchFamily="2" charset="0"/>
            </a:endParaRPr>
          </a:p>
          <a:p>
            <a:endParaRPr lang="en-GB" i="1" dirty="0">
              <a:latin typeface="Helvetica" pitchFamily="2" charset="0"/>
            </a:endParaRPr>
          </a:p>
          <a:p>
            <a:r>
              <a:rPr lang="en-GB" b="1" i="1" dirty="0">
                <a:effectLst/>
                <a:highlight>
                  <a:srgbClr val="A4C137"/>
                </a:highlight>
                <a:latin typeface="Helvetica" pitchFamily="2" charset="0"/>
              </a:rPr>
              <a:t>Task 5.4 </a:t>
            </a:r>
            <a:r>
              <a:rPr lang="en-GB" i="1" dirty="0">
                <a:effectLst/>
                <a:highlight>
                  <a:srgbClr val="A4C137"/>
                </a:highlight>
                <a:latin typeface="Helvetica" pitchFamily="2" charset="0"/>
              </a:rPr>
              <a:t>(</a:t>
            </a:r>
            <a:r>
              <a:rPr lang="en-GB" b="1" i="1" dirty="0">
                <a:effectLst/>
                <a:highlight>
                  <a:srgbClr val="A4C137"/>
                </a:highlight>
                <a:latin typeface="Helvetica" pitchFamily="2" charset="0"/>
              </a:rPr>
              <a:t>EPFL</a:t>
            </a:r>
            <a:r>
              <a:rPr lang="en-GB" i="1" dirty="0">
                <a:effectLst/>
                <a:highlight>
                  <a:srgbClr val="A4C137"/>
                </a:highlight>
                <a:latin typeface="Helvetica" pitchFamily="2" charset="0"/>
              </a:rPr>
              <a:t>, CNRS, CERN) –</a:t>
            </a:r>
          </a:p>
          <a:p>
            <a:pPr marL="180975" indent="-128588">
              <a:buFont typeface="Arial" panose="020B0604020202020204" pitchFamily="34" charset="0"/>
              <a:buChar char="•"/>
            </a:pPr>
            <a:r>
              <a:rPr lang="en-GB" dirty="0">
                <a:effectLst/>
                <a:latin typeface="Helvetica" pitchFamily="2" charset="0"/>
              </a:rPr>
              <a:t>The beam dynamics study will include collaborations with leading research groups across Europe. ERL-specific beam dynamics effects using dedicated simulations will study the impact of the new sustainable SRF system on the beam quality, the attainable intensity and the efficiency of energy recovery in a quantitative way. </a:t>
            </a:r>
          </a:p>
          <a:p>
            <a:pPr marL="180975" indent="-128588">
              <a:buFont typeface="Arial" panose="020B0604020202020204" pitchFamily="34" charset="0"/>
              <a:buChar char="•"/>
            </a:pPr>
            <a:r>
              <a:rPr lang="en-GB" dirty="0">
                <a:effectLst/>
                <a:latin typeface="Helvetica" pitchFamily="2" charset="0"/>
              </a:rPr>
              <a:t>The study will first identify the most relevant beam dynamics effects in ERL mode</a:t>
            </a:r>
            <a:r>
              <a:rPr lang="en-GB" dirty="0">
                <a:latin typeface="Helvetica" pitchFamily="2" charset="0"/>
              </a:rPr>
              <a:t> </a:t>
            </a:r>
            <a:r>
              <a:rPr lang="en-GB" dirty="0">
                <a:effectLst/>
                <a:latin typeface="Helvetica" pitchFamily="2" charset="0"/>
              </a:rPr>
              <a:t>including the new </a:t>
            </a:r>
            <a:r>
              <a:rPr lang="en-GB" dirty="0" err="1">
                <a:effectLst/>
                <a:highlight>
                  <a:srgbClr val="E59EDD"/>
                </a:highlight>
                <a:latin typeface="Helvetica" pitchFamily="2" charset="0"/>
              </a:rPr>
              <a:t>iSAS</a:t>
            </a:r>
            <a:r>
              <a:rPr lang="en-GB" dirty="0">
                <a:effectLst/>
                <a:highlight>
                  <a:srgbClr val="E59EDD"/>
                </a:highlight>
                <a:latin typeface="Helvetica" pitchFamily="2" charset="0"/>
              </a:rPr>
              <a:t> technologies</a:t>
            </a:r>
            <a:r>
              <a:rPr lang="en-GB" dirty="0">
                <a:effectLst/>
                <a:latin typeface="Helvetica" pitchFamily="2" charset="0"/>
              </a:rPr>
              <a:t>. </a:t>
            </a:r>
          </a:p>
          <a:p>
            <a:pPr marL="180975" indent="-128588">
              <a:buFont typeface="Arial" panose="020B0604020202020204" pitchFamily="34" charset="0"/>
              <a:buChar char="•"/>
            </a:pPr>
            <a:r>
              <a:rPr lang="en-GB" dirty="0">
                <a:effectLst/>
                <a:latin typeface="Helvetica" pitchFamily="2" charset="0"/>
              </a:rPr>
              <a:t>Thereafter, realistic lattice parameter sets will be developed for specific research applications of ERL-based accelerators that will allow to specify the tolerances and acceptable HOM amplitudes. </a:t>
            </a:r>
          </a:p>
          <a:p>
            <a:pPr marL="180975" indent="-128588">
              <a:buFont typeface="Arial" panose="020B0604020202020204" pitchFamily="34" charset="0"/>
              <a:buChar char="•"/>
            </a:pPr>
            <a:r>
              <a:rPr lang="en-GB" dirty="0">
                <a:effectLst/>
                <a:latin typeface="Helvetica" pitchFamily="2" charset="0"/>
              </a:rPr>
              <a:t>These results will help in the development of efficiency-optimized ERL-based accelerators. The results also set limits on the required HOM damping for the cryomodule that will be designed in this work package and feed back into the HOM design criteria in </a:t>
            </a:r>
            <a:r>
              <a:rPr lang="en-GB" dirty="0">
                <a:effectLst/>
                <a:highlight>
                  <a:srgbClr val="E59EDD"/>
                </a:highlight>
                <a:latin typeface="Helvetica" pitchFamily="2" charset="0"/>
              </a:rPr>
              <a:t>WP4</a:t>
            </a:r>
            <a:r>
              <a:rPr lang="en-GB" dirty="0">
                <a:effectLst/>
                <a:latin typeface="Helvetica" pitchFamily="2" charset="0"/>
              </a:rPr>
              <a:t>.</a:t>
            </a:r>
          </a:p>
          <a:p>
            <a:pPr marL="180975" indent="-128588"/>
            <a:endParaRPr lang="en-GB" sz="2000" b="1" dirty="0">
              <a:highlight>
                <a:srgbClr val="A4C137"/>
              </a:highlight>
              <a:latin typeface="Helvetica" pitchFamily="2" charset="0"/>
            </a:endParaRPr>
          </a:p>
          <a:p>
            <a:pPr marL="180975" indent="-128588"/>
            <a:r>
              <a:rPr lang="en-GB" sz="2000" b="1" dirty="0">
                <a:highlight>
                  <a:srgbClr val="A4C137"/>
                </a:highlight>
                <a:latin typeface="Helvetica" pitchFamily="2" charset="0"/>
              </a:rPr>
              <a:t>Deliverable 5.4 </a:t>
            </a:r>
            <a:r>
              <a:rPr lang="en-GB" sz="2000" dirty="0">
                <a:latin typeface="Helvetica" pitchFamily="2" charset="0"/>
              </a:rPr>
              <a:t>: Report on beam dynamics study for ERL with </a:t>
            </a:r>
            <a:r>
              <a:rPr lang="en-GB" sz="2000" dirty="0" err="1">
                <a:latin typeface="Helvetica" pitchFamily="2" charset="0"/>
              </a:rPr>
              <a:t>iSAS</a:t>
            </a:r>
            <a:r>
              <a:rPr lang="en-GB" sz="2000" dirty="0">
                <a:latin typeface="Helvetica" pitchFamily="2" charset="0"/>
              </a:rPr>
              <a:t> CM</a:t>
            </a:r>
            <a:r>
              <a:rPr lang="en-GB" dirty="0">
                <a:latin typeface="Helvetica" pitchFamily="2" charset="0"/>
              </a:rPr>
              <a:t> (Due date: M48 or </a:t>
            </a:r>
            <a:r>
              <a:rPr lang="en-GB" dirty="0">
                <a:highlight>
                  <a:srgbClr val="A4C137"/>
                </a:highlight>
                <a:latin typeface="Helvetica" pitchFamily="2" charset="0"/>
              </a:rPr>
              <a:t>Feb-2028</a:t>
            </a:r>
            <a:r>
              <a:rPr lang="en-GB" dirty="0">
                <a:latin typeface="Helvetica" pitchFamily="2" charset="0"/>
              </a:rPr>
              <a:t>)</a:t>
            </a:r>
          </a:p>
        </p:txBody>
      </p:sp>
    </p:spTree>
    <p:extLst>
      <p:ext uri="{BB962C8B-B14F-4D97-AF65-F5344CB8AC3E}">
        <p14:creationId xmlns:p14="http://schemas.microsoft.com/office/powerpoint/2010/main" val="2861244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9F62B-3239-6EE8-F00D-69BC3CED54A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500BB58-13C2-C4FB-2105-FCBD01FF7454}"/>
              </a:ext>
            </a:extLst>
          </p:cNvPr>
          <p:cNvSpPr txBox="1"/>
          <p:nvPr/>
        </p:nvSpPr>
        <p:spPr>
          <a:xfrm>
            <a:off x="3418115" y="315684"/>
            <a:ext cx="7088415" cy="461665"/>
          </a:xfrm>
          <a:prstGeom prst="rect">
            <a:avLst/>
          </a:prstGeom>
          <a:noFill/>
        </p:spPr>
        <p:txBody>
          <a:bodyPr wrap="none" rtlCol="0">
            <a:spAutoFit/>
          </a:bodyPr>
          <a:lstStyle/>
          <a:p>
            <a:r>
              <a:rPr lang="en-BE" sz="2400" b="1">
                <a:solidFill>
                  <a:srgbClr val="002060"/>
                </a:solidFill>
              </a:rPr>
              <a:t>WP</a:t>
            </a:r>
            <a:r>
              <a:rPr lang="en-US" sz="2400" b="1" dirty="0">
                <a:solidFill>
                  <a:srgbClr val="002060"/>
                </a:solidFill>
              </a:rPr>
              <a:t>5</a:t>
            </a:r>
            <a:r>
              <a:rPr lang="en-BE" sz="2400" b="1">
                <a:solidFill>
                  <a:srgbClr val="002060"/>
                </a:solidFill>
              </a:rPr>
              <a:t>:</a:t>
            </a:r>
            <a:r>
              <a:rPr lang="en-BE" sz="2400" b="1">
                <a:solidFill>
                  <a:schemeClr val="bg2">
                    <a:lumMod val="50000"/>
                  </a:schemeClr>
                </a:solidFill>
              </a:rPr>
              <a:t> </a:t>
            </a:r>
            <a:r>
              <a:rPr lang="en-BE" sz="2400" b="1" dirty="0">
                <a:solidFill>
                  <a:schemeClr val="bg2">
                    <a:lumMod val="50000"/>
                  </a:schemeClr>
                </a:solidFill>
              </a:rPr>
              <a:t>plans to achieve milestones &amp; deliverables</a:t>
            </a:r>
          </a:p>
        </p:txBody>
      </p:sp>
      <p:pic>
        <p:nvPicPr>
          <p:cNvPr id="5" name="Picture 2" descr="Innovate for Sustainable Accelerating Systems: Kick-Off Meeting">
            <a:extLst>
              <a:ext uri="{FF2B5EF4-FFF2-40B4-BE49-F238E27FC236}">
                <a16:creationId xmlns:a16="http://schemas.microsoft.com/office/drawing/2014/main" id="{1C31A748-932E-C1C6-22A4-E75A98A18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00"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B1631DD-DE06-B820-9838-9FCE4346B8AF}"/>
              </a:ext>
            </a:extLst>
          </p:cNvPr>
          <p:cNvSpPr txBox="1"/>
          <p:nvPr/>
        </p:nvSpPr>
        <p:spPr>
          <a:xfrm>
            <a:off x="435817" y="1103921"/>
            <a:ext cx="11366665" cy="3847207"/>
          </a:xfrm>
          <a:prstGeom prst="rect">
            <a:avLst/>
          </a:prstGeom>
          <a:noFill/>
        </p:spPr>
        <p:txBody>
          <a:bodyPr wrap="square" rtlCol="0">
            <a:spAutoFit/>
          </a:bodyPr>
          <a:lstStyle/>
          <a:p>
            <a:pPr marL="180975" indent="-128588"/>
            <a:r>
              <a:rPr lang="en-GB" sz="2000" dirty="0">
                <a:highlight>
                  <a:srgbClr val="A4C137"/>
                </a:highlight>
                <a:latin typeface="Helvetica" pitchFamily="2" charset="0"/>
              </a:rPr>
              <a:t>Milestone 5.1 </a:t>
            </a:r>
            <a:r>
              <a:rPr lang="en-GB" sz="2000" dirty="0">
                <a:latin typeface="Helvetica" pitchFamily="2" charset="0"/>
              </a:rPr>
              <a:t>: </a:t>
            </a:r>
            <a:r>
              <a:rPr lang="en-GB" dirty="0">
                <a:latin typeface="Helvetica" pitchFamily="2" charset="0"/>
              </a:rPr>
              <a:t>In-person WP kick-off meeting at ESS (Due date: M3 or </a:t>
            </a:r>
            <a:r>
              <a:rPr lang="en-GB" dirty="0">
                <a:highlight>
                  <a:srgbClr val="A4C137"/>
                </a:highlight>
                <a:latin typeface="Helvetica" pitchFamily="2" charset="0"/>
              </a:rPr>
              <a:t>Jun-2024</a:t>
            </a:r>
            <a:r>
              <a:rPr lang="en-GB" dirty="0">
                <a:latin typeface="Helvetica" pitchFamily="2" charset="0"/>
              </a:rPr>
              <a:t>)</a:t>
            </a:r>
          </a:p>
          <a:p>
            <a:pPr marL="180975" indent="-128588"/>
            <a:endParaRPr lang="en-GB" dirty="0">
              <a:latin typeface="Helvetica" pitchFamily="2" charset="0"/>
            </a:endParaRPr>
          </a:p>
          <a:p>
            <a:pPr marL="180975" indent="-128588"/>
            <a:r>
              <a:rPr lang="en-GB" sz="2000" dirty="0">
                <a:highlight>
                  <a:srgbClr val="E59EDD"/>
                </a:highlight>
                <a:latin typeface="Helvetica" pitchFamily="2" charset="0"/>
              </a:rPr>
              <a:t>Deliverable 5.1 </a:t>
            </a:r>
            <a:r>
              <a:rPr lang="en-GB" sz="2000" dirty="0">
                <a:latin typeface="Helvetica" pitchFamily="2" charset="0"/>
              </a:rPr>
              <a:t>: </a:t>
            </a:r>
            <a:r>
              <a:rPr lang="en-GB" dirty="0">
                <a:latin typeface="Helvetica" pitchFamily="2" charset="0"/>
              </a:rPr>
              <a:t>Compilation of ESS CM lessons learned &amp; benchmarks (Due date: M24 or </a:t>
            </a:r>
            <a:r>
              <a:rPr lang="en-GB" dirty="0">
                <a:highlight>
                  <a:srgbClr val="A4C137"/>
                </a:highlight>
                <a:latin typeface="Helvetica" pitchFamily="2" charset="0"/>
              </a:rPr>
              <a:t>Feb-2026</a:t>
            </a:r>
            <a:r>
              <a:rPr lang="en-GB" dirty="0">
                <a:latin typeface="Helvetica" pitchFamily="2" charset="0"/>
              </a:rPr>
              <a:t>)</a:t>
            </a:r>
          </a:p>
          <a:p>
            <a:pPr marL="180975" indent="-128588"/>
            <a:r>
              <a:rPr lang="en-GB" sz="2000" dirty="0">
                <a:highlight>
                  <a:srgbClr val="E59EDD"/>
                </a:highlight>
                <a:latin typeface="Helvetica" pitchFamily="2" charset="0"/>
              </a:rPr>
              <a:t>Deliverable 5.2 </a:t>
            </a:r>
            <a:r>
              <a:rPr lang="en-GB" sz="2000" dirty="0">
                <a:latin typeface="Helvetica" pitchFamily="2" charset="0"/>
              </a:rPr>
              <a:t>: </a:t>
            </a:r>
            <a:r>
              <a:rPr lang="en-GB" dirty="0">
                <a:latin typeface="Helvetica" pitchFamily="2" charset="0"/>
              </a:rPr>
              <a:t>Roadmap for the CM design (Due date: M36 or </a:t>
            </a:r>
            <a:r>
              <a:rPr lang="en-GB" dirty="0">
                <a:highlight>
                  <a:srgbClr val="A4C137"/>
                </a:highlight>
                <a:latin typeface="Helvetica" pitchFamily="2" charset="0"/>
              </a:rPr>
              <a:t>Feb-202</a:t>
            </a:r>
            <a:r>
              <a:rPr lang="en-GB" dirty="0">
                <a:solidFill>
                  <a:srgbClr val="FF0000"/>
                </a:solidFill>
                <a:highlight>
                  <a:srgbClr val="A4C137"/>
                </a:highlight>
                <a:latin typeface="Helvetica" pitchFamily="2" charset="0"/>
              </a:rPr>
              <a:t>7</a:t>
            </a:r>
            <a:r>
              <a:rPr lang="en-GB" dirty="0">
                <a:latin typeface="Helvetica" pitchFamily="2" charset="0"/>
              </a:rPr>
              <a:t>)</a:t>
            </a:r>
          </a:p>
          <a:p>
            <a:pPr marL="180975" indent="-128588"/>
            <a:r>
              <a:rPr lang="en-GB" sz="2000" dirty="0">
                <a:highlight>
                  <a:srgbClr val="E59EDD"/>
                </a:highlight>
                <a:latin typeface="Helvetica" pitchFamily="2" charset="0"/>
              </a:rPr>
              <a:t>Deliverable 5.3 </a:t>
            </a:r>
            <a:r>
              <a:rPr lang="en-GB" sz="2000" dirty="0">
                <a:latin typeface="Helvetica" pitchFamily="2" charset="0"/>
              </a:rPr>
              <a:t>: </a:t>
            </a:r>
            <a:r>
              <a:rPr lang="en-GB" dirty="0">
                <a:latin typeface="Helvetica" pitchFamily="2" charset="0"/>
              </a:rPr>
              <a:t>Parametric design for a sustainable CM with </a:t>
            </a:r>
            <a:r>
              <a:rPr lang="en-GB" dirty="0" err="1">
                <a:latin typeface="Helvetica" pitchFamily="2" charset="0"/>
              </a:rPr>
              <a:t>iSAS</a:t>
            </a:r>
            <a:r>
              <a:rPr lang="en-GB" dirty="0">
                <a:latin typeface="Helvetica" pitchFamily="2" charset="0"/>
              </a:rPr>
              <a:t> tech. (Due date: M48 or </a:t>
            </a:r>
            <a:r>
              <a:rPr lang="en-GB" dirty="0">
                <a:highlight>
                  <a:srgbClr val="A4C137"/>
                </a:highlight>
                <a:latin typeface="Helvetica" pitchFamily="2" charset="0"/>
              </a:rPr>
              <a:t>Feb-2028</a:t>
            </a:r>
            <a:r>
              <a:rPr lang="en-GB" dirty="0">
                <a:latin typeface="Helvetica" pitchFamily="2" charset="0"/>
              </a:rPr>
              <a:t>)</a:t>
            </a:r>
          </a:p>
          <a:p>
            <a:pPr marL="180975" indent="-128588"/>
            <a:r>
              <a:rPr lang="en-GB" sz="2000" dirty="0">
                <a:highlight>
                  <a:srgbClr val="E59EDD"/>
                </a:highlight>
                <a:latin typeface="Helvetica" pitchFamily="2" charset="0"/>
              </a:rPr>
              <a:t>Deliverable 5.4 </a:t>
            </a:r>
            <a:r>
              <a:rPr lang="en-GB" sz="2000" dirty="0">
                <a:latin typeface="Helvetica" pitchFamily="2" charset="0"/>
              </a:rPr>
              <a:t>: </a:t>
            </a:r>
            <a:r>
              <a:rPr lang="en-GB" sz="1800" dirty="0">
                <a:latin typeface="Helvetica" pitchFamily="2" charset="0"/>
              </a:rPr>
              <a:t>Report on beam dynamics study for ERL with </a:t>
            </a:r>
            <a:r>
              <a:rPr lang="en-GB" sz="1800" dirty="0" err="1">
                <a:latin typeface="Helvetica" pitchFamily="2" charset="0"/>
              </a:rPr>
              <a:t>iSAS</a:t>
            </a:r>
            <a:r>
              <a:rPr lang="en-GB" sz="1800" dirty="0">
                <a:latin typeface="Helvetica" pitchFamily="2" charset="0"/>
              </a:rPr>
              <a:t> CM</a:t>
            </a:r>
            <a:r>
              <a:rPr lang="en-GB" dirty="0">
                <a:latin typeface="Helvetica" pitchFamily="2" charset="0"/>
              </a:rPr>
              <a:t> (Due date: M48 or </a:t>
            </a:r>
            <a:r>
              <a:rPr lang="en-GB" dirty="0">
                <a:highlight>
                  <a:srgbClr val="A4C137"/>
                </a:highlight>
                <a:latin typeface="Helvetica" pitchFamily="2" charset="0"/>
              </a:rPr>
              <a:t>Feb-2028</a:t>
            </a:r>
            <a:r>
              <a:rPr lang="en-GB" dirty="0">
                <a:latin typeface="Helvetica" pitchFamily="2" charset="0"/>
              </a:rPr>
              <a:t>)</a:t>
            </a: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latin typeface="Helvetica" pitchFamily="2" charset="0"/>
            </a:endParaRPr>
          </a:p>
        </p:txBody>
      </p:sp>
      <p:cxnSp>
        <p:nvCxnSpPr>
          <p:cNvPr id="8" name="Straight Arrow Connector 7">
            <a:extLst>
              <a:ext uri="{FF2B5EF4-FFF2-40B4-BE49-F238E27FC236}">
                <a16:creationId xmlns:a16="http://schemas.microsoft.com/office/drawing/2014/main" id="{AB01C099-7440-8AE7-2252-3E87A1DB5265}"/>
              </a:ext>
            </a:extLst>
          </p:cNvPr>
          <p:cNvCxnSpPr/>
          <p:nvPr/>
        </p:nvCxnSpPr>
        <p:spPr>
          <a:xfrm>
            <a:off x="837029" y="4455302"/>
            <a:ext cx="10660283" cy="0"/>
          </a:xfrm>
          <a:prstGeom prst="straightConnector1">
            <a:avLst/>
          </a:prstGeom>
          <a:ln w="69850">
            <a:tailEnd type="triangle"/>
          </a:ln>
        </p:spPr>
        <p:style>
          <a:lnRef idx="2">
            <a:schemeClr val="accent1"/>
          </a:lnRef>
          <a:fillRef idx="0">
            <a:schemeClr val="accent1"/>
          </a:fillRef>
          <a:effectRef idx="1">
            <a:schemeClr val="accent1"/>
          </a:effectRef>
          <a:fontRef idx="minor">
            <a:schemeClr val="tx1"/>
          </a:fontRef>
        </p:style>
      </p:cxnSp>
      <p:grpSp>
        <p:nvGrpSpPr>
          <p:cNvPr id="16" name="Group 15">
            <a:extLst>
              <a:ext uri="{FF2B5EF4-FFF2-40B4-BE49-F238E27FC236}">
                <a16:creationId xmlns:a16="http://schemas.microsoft.com/office/drawing/2014/main" id="{540C18E1-80FE-9333-3C2C-E70E837DC6B8}"/>
              </a:ext>
            </a:extLst>
          </p:cNvPr>
          <p:cNvGrpSpPr/>
          <p:nvPr/>
        </p:nvGrpSpPr>
        <p:grpSpPr>
          <a:xfrm>
            <a:off x="1245697" y="4173954"/>
            <a:ext cx="9720000" cy="1757846"/>
            <a:chOff x="1080000" y="5040000"/>
            <a:chExt cx="9720000" cy="914400"/>
          </a:xfrm>
        </p:grpSpPr>
        <p:cxnSp>
          <p:nvCxnSpPr>
            <p:cNvPr id="10" name="Straight Connector 9">
              <a:extLst>
                <a:ext uri="{FF2B5EF4-FFF2-40B4-BE49-F238E27FC236}">
                  <a16:creationId xmlns:a16="http://schemas.microsoft.com/office/drawing/2014/main" id="{3E88F28A-9DC4-92CE-0C4F-0418757A55A9}"/>
                </a:ext>
              </a:extLst>
            </p:cNvPr>
            <p:cNvCxnSpPr/>
            <p:nvPr/>
          </p:nvCxnSpPr>
          <p:spPr>
            <a:xfrm>
              <a:off x="108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06033BD-FC86-5453-6D0C-EE37D0DED02C}"/>
                </a:ext>
              </a:extLst>
            </p:cNvPr>
            <p:cNvCxnSpPr/>
            <p:nvPr/>
          </p:nvCxnSpPr>
          <p:spPr>
            <a:xfrm>
              <a:off x="594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52E68CD-0F5B-33B7-EE29-B1F99AA12A7D}"/>
                </a:ext>
              </a:extLst>
            </p:cNvPr>
            <p:cNvCxnSpPr/>
            <p:nvPr/>
          </p:nvCxnSpPr>
          <p:spPr>
            <a:xfrm>
              <a:off x="1080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CD4990CF-E878-49E7-A5BB-62275ABDB72D}"/>
                </a:ext>
              </a:extLst>
            </p:cNvPr>
            <p:cNvCxnSpPr/>
            <p:nvPr/>
          </p:nvCxnSpPr>
          <p:spPr>
            <a:xfrm>
              <a:off x="351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DEB705D-6C7D-FA16-6A48-74B0A5CBD516}"/>
                </a:ext>
              </a:extLst>
            </p:cNvPr>
            <p:cNvCxnSpPr/>
            <p:nvPr/>
          </p:nvCxnSpPr>
          <p:spPr>
            <a:xfrm>
              <a:off x="837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grpSp>
      <p:sp>
        <p:nvSpPr>
          <p:cNvPr id="17" name="TextBox 16">
            <a:extLst>
              <a:ext uri="{FF2B5EF4-FFF2-40B4-BE49-F238E27FC236}">
                <a16:creationId xmlns:a16="http://schemas.microsoft.com/office/drawing/2014/main" id="{A4BB9809-5EE4-5DE2-8AA2-FBFFB9AEB906}"/>
              </a:ext>
            </a:extLst>
          </p:cNvPr>
          <p:cNvSpPr txBox="1"/>
          <p:nvPr/>
        </p:nvSpPr>
        <p:spPr>
          <a:xfrm>
            <a:off x="929631" y="3837578"/>
            <a:ext cx="628066" cy="369332"/>
          </a:xfrm>
          <a:prstGeom prst="rect">
            <a:avLst/>
          </a:prstGeom>
          <a:noFill/>
        </p:spPr>
        <p:txBody>
          <a:bodyPr wrap="square" rtlCol="0">
            <a:spAutoFit/>
          </a:bodyPr>
          <a:lstStyle/>
          <a:p>
            <a:pPr algn="ctr"/>
            <a:r>
              <a:rPr lang="en-GB" dirty="0"/>
              <a:t>Y0</a:t>
            </a:r>
          </a:p>
        </p:txBody>
      </p:sp>
      <p:sp>
        <p:nvSpPr>
          <p:cNvPr id="18" name="TextBox 17">
            <a:extLst>
              <a:ext uri="{FF2B5EF4-FFF2-40B4-BE49-F238E27FC236}">
                <a16:creationId xmlns:a16="http://schemas.microsoft.com/office/drawing/2014/main" id="{69AFB8CA-0FF2-488F-FDEC-8B959788A910}"/>
              </a:ext>
            </a:extLst>
          </p:cNvPr>
          <p:cNvSpPr txBox="1"/>
          <p:nvPr/>
        </p:nvSpPr>
        <p:spPr>
          <a:xfrm>
            <a:off x="3351092" y="3861945"/>
            <a:ext cx="628066" cy="369332"/>
          </a:xfrm>
          <a:prstGeom prst="rect">
            <a:avLst/>
          </a:prstGeom>
          <a:noFill/>
        </p:spPr>
        <p:txBody>
          <a:bodyPr wrap="square" rtlCol="0">
            <a:spAutoFit/>
          </a:bodyPr>
          <a:lstStyle/>
          <a:p>
            <a:pPr algn="ctr"/>
            <a:r>
              <a:rPr lang="en-GB" dirty="0"/>
              <a:t>Y1</a:t>
            </a:r>
          </a:p>
        </p:txBody>
      </p:sp>
      <p:sp>
        <p:nvSpPr>
          <p:cNvPr id="19" name="TextBox 18">
            <a:extLst>
              <a:ext uri="{FF2B5EF4-FFF2-40B4-BE49-F238E27FC236}">
                <a16:creationId xmlns:a16="http://schemas.microsoft.com/office/drawing/2014/main" id="{5DE11FE1-3067-9219-4816-4C9032EDF91E}"/>
              </a:ext>
            </a:extLst>
          </p:cNvPr>
          <p:cNvSpPr txBox="1"/>
          <p:nvPr/>
        </p:nvSpPr>
        <p:spPr>
          <a:xfrm>
            <a:off x="5791664" y="3849680"/>
            <a:ext cx="628066" cy="369332"/>
          </a:xfrm>
          <a:prstGeom prst="rect">
            <a:avLst/>
          </a:prstGeom>
          <a:noFill/>
        </p:spPr>
        <p:txBody>
          <a:bodyPr wrap="square" rtlCol="0">
            <a:spAutoFit/>
          </a:bodyPr>
          <a:lstStyle/>
          <a:p>
            <a:pPr algn="ctr"/>
            <a:r>
              <a:rPr lang="en-GB" dirty="0"/>
              <a:t>Y2</a:t>
            </a:r>
          </a:p>
        </p:txBody>
      </p:sp>
      <p:sp>
        <p:nvSpPr>
          <p:cNvPr id="20" name="TextBox 19">
            <a:extLst>
              <a:ext uri="{FF2B5EF4-FFF2-40B4-BE49-F238E27FC236}">
                <a16:creationId xmlns:a16="http://schemas.microsoft.com/office/drawing/2014/main" id="{AB8F3C35-A8CC-3E86-6262-01CBD65AE588}"/>
              </a:ext>
            </a:extLst>
          </p:cNvPr>
          <p:cNvSpPr txBox="1"/>
          <p:nvPr/>
        </p:nvSpPr>
        <p:spPr>
          <a:xfrm>
            <a:off x="8247357" y="3861945"/>
            <a:ext cx="628066" cy="369332"/>
          </a:xfrm>
          <a:prstGeom prst="rect">
            <a:avLst/>
          </a:prstGeom>
          <a:noFill/>
        </p:spPr>
        <p:txBody>
          <a:bodyPr wrap="square" rtlCol="0">
            <a:spAutoFit/>
          </a:bodyPr>
          <a:lstStyle/>
          <a:p>
            <a:pPr algn="ctr"/>
            <a:r>
              <a:rPr lang="en-GB" dirty="0"/>
              <a:t>Y3</a:t>
            </a:r>
          </a:p>
        </p:txBody>
      </p:sp>
      <p:sp>
        <p:nvSpPr>
          <p:cNvPr id="21" name="TextBox 20">
            <a:extLst>
              <a:ext uri="{FF2B5EF4-FFF2-40B4-BE49-F238E27FC236}">
                <a16:creationId xmlns:a16="http://schemas.microsoft.com/office/drawing/2014/main" id="{3E4E97A9-8C7F-5919-5538-8BD0AA3E2358}"/>
              </a:ext>
            </a:extLst>
          </p:cNvPr>
          <p:cNvSpPr txBox="1"/>
          <p:nvPr/>
        </p:nvSpPr>
        <p:spPr>
          <a:xfrm>
            <a:off x="10649631" y="3849680"/>
            <a:ext cx="628066" cy="369332"/>
          </a:xfrm>
          <a:prstGeom prst="rect">
            <a:avLst/>
          </a:prstGeom>
          <a:noFill/>
        </p:spPr>
        <p:txBody>
          <a:bodyPr wrap="square" rtlCol="0">
            <a:spAutoFit/>
          </a:bodyPr>
          <a:lstStyle/>
          <a:p>
            <a:pPr algn="ctr"/>
            <a:r>
              <a:rPr lang="en-GB" dirty="0"/>
              <a:t>Y4</a:t>
            </a:r>
          </a:p>
        </p:txBody>
      </p:sp>
      <p:cxnSp>
        <p:nvCxnSpPr>
          <p:cNvPr id="23" name="Straight Arrow Connector 22">
            <a:extLst>
              <a:ext uri="{FF2B5EF4-FFF2-40B4-BE49-F238E27FC236}">
                <a16:creationId xmlns:a16="http://schemas.microsoft.com/office/drawing/2014/main" id="{0133E48D-108C-017E-2C94-ED3A3CDEDD1A}"/>
              </a:ext>
            </a:extLst>
          </p:cNvPr>
          <p:cNvCxnSpPr>
            <a:cxnSpLocks/>
          </p:cNvCxnSpPr>
          <p:nvPr/>
        </p:nvCxnSpPr>
        <p:spPr>
          <a:xfrm>
            <a:off x="1579320" y="3619421"/>
            <a:ext cx="277792" cy="825357"/>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B6C918A7-D38B-F452-C499-D624919D6DEA}"/>
              </a:ext>
            </a:extLst>
          </p:cNvPr>
          <p:cNvCxnSpPr>
            <a:cxnSpLocks/>
          </p:cNvCxnSpPr>
          <p:nvPr/>
        </p:nvCxnSpPr>
        <p:spPr>
          <a:xfrm>
            <a:off x="5640522" y="3629945"/>
            <a:ext cx="432380" cy="835882"/>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1C007D71-D400-AE7D-D6CC-D2D6C8D4F869}"/>
              </a:ext>
            </a:extLst>
          </p:cNvPr>
          <p:cNvCxnSpPr>
            <a:cxnSpLocks/>
          </p:cNvCxnSpPr>
          <p:nvPr/>
        </p:nvCxnSpPr>
        <p:spPr>
          <a:xfrm>
            <a:off x="10618439" y="3511006"/>
            <a:ext cx="285325" cy="918187"/>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00409E6F-1DA4-0915-6B5F-1BD7C1C6A431}"/>
              </a:ext>
            </a:extLst>
          </p:cNvPr>
          <p:cNvCxnSpPr>
            <a:cxnSpLocks/>
          </p:cNvCxnSpPr>
          <p:nvPr/>
        </p:nvCxnSpPr>
        <p:spPr>
          <a:xfrm>
            <a:off x="10329041" y="3837578"/>
            <a:ext cx="578797" cy="625224"/>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1146A1B2-C8E8-95B6-82F9-B0D0FF12C3AF}"/>
              </a:ext>
            </a:extLst>
          </p:cNvPr>
          <p:cNvCxnSpPr>
            <a:cxnSpLocks/>
          </p:cNvCxnSpPr>
          <p:nvPr/>
        </p:nvCxnSpPr>
        <p:spPr>
          <a:xfrm>
            <a:off x="8104411" y="3629945"/>
            <a:ext cx="432380" cy="835882"/>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50CB4DF6-5589-1674-5D9C-632B7AD756E4}"/>
              </a:ext>
            </a:extLst>
          </p:cNvPr>
          <p:cNvSpPr txBox="1"/>
          <p:nvPr/>
        </p:nvSpPr>
        <p:spPr>
          <a:xfrm>
            <a:off x="929631" y="3155383"/>
            <a:ext cx="685925" cy="369332"/>
          </a:xfrm>
          <a:prstGeom prst="rect">
            <a:avLst/>
          </a:prstGeom>
          <a:solidFill>
            <a:srgbClr val="A4C137"/>
          </a:solidFill>
          <a:ln w="3175">
            <a:solidFill>
              <a:srgbClr val="A4C137"/>
            </a:solidFill>
          </a:ln>
        </p:spPr>
        <p:txBody>
          <a:bodyPr wrap="square" rtlCol="0">
            <a:spAutoFit/>
          </a:bodyPr>
          <a:lstStyle/>
          <a:p>
            <a:r>
              <a:rPr lang="en-GB" dirty="0">
                <a:highlight>
                  <a:srgbClr val="A4C137"/>
                </a:highlight>
              </a:rPr>
              <a:t>M5.1</a:t>
            </a:r>
          </a:p>
        </p:txBody>
      </p:sp>
      <p:sp>
        <p:nvSpPr>
          <p:cNvPr id="33" name="TextBox 32">
            <a:extLst>
              <a:ext uri="{FF2B5EF4-FFF2-40B4-BE49-F238E27FC236}">
                <a16:creationId xmlns:a16="http://schemas.microsoft.com/office/drawing/2014/main" id="{871F92CE-7520-D44B-B4BB-9DAFEEF73225}"/>
              </a:ext>
            </a:extLst>
          </p:cNvPr>
          <p:cNvSpPr txBox="1"/>
          <p:nvPr/>
        </p:nvSpPr>
        <p:spPr>
          <a:xfrm>
            <a:off x="5187118" y="3266338"/>
            <a:ext cx="685925" cy="369332"/>
          </a:xfrm>
          <a:prstGeom prst="rect">
            <a:avLst/>
          </a:prstGeom>
          <a:solidFill>
            <a:srgbClr val="E59EDD"/>
          </a:solidFill>
          <a:ln w="3175">
            <a:solidFill>
              <a:srgbClr val="E59EDD"/>
            </a:solidFill>
          </a:ln>
        </p:spPr>
        <p:txBody>
          <a:bodyPr wrap="square" rtlCol="0">
            <a:spAutoFit/>
          </a:bodyPr>
          <a:lstStyle/>
          <a:p>
            <a:r>
              <a:rPr lang="en-GB" dirty="0">
                <a:highlight>
                  <a:srgbClr val="E59EDD"/>
                </a:highlight>
              </a:rPr>
              <a:t>D5.1</a:t>
            </a:r>
          </a:p>
        </p:txBody>
      </p:sp>
      <p:sp>
        <p:nvSpPr>
          <p:cNvPr id="34" name="TextBox 33">
            <a:extLst>
              <a:ext uri="{FF2B5EF4-FFF2-40B4-BE49-F238E27FC236}">
                <a16:creationId xmlns:a16="http://schemas.microsoft.com/office/drawing/2014/main" id="{89C9FCEF-1B05-7DBE-683A-0A41747AE2A8}"/>
              </a:ext>
            </a:extLst>
          </p:cNvPr>
          <p:cNvSpPr txBox="1"/>
          <p:nvPr/>
        </p:nvSpPr>
        <p:spPr>
          <a:xfrm>
            <a:off x="7744848" y="3270156"/>
            <a:ext cx="685925" cy="369332"/>
          </a:xfrm>
          <a:prstGeom prst="rect">
            <a:avLst/>
          </a:prstGeom>
          <a:solidFill>
            <a:srgbClr val="E59EDD"/>
          </a:solidFill>
          <a:ln w="3175">
            <a:solidFill>
              <a:srgbClr val="E59EDD"/>
            </a:solidFill>
          </a:ln>
        </p:spPr>
        <p:txBody>
          <a:bodyPr wrap="square" rtlCol="0">
            <a:spAutoFit/>
          </a:bodyPr>
          <a:lstStyle/>
          <a:p>
            <a:r>
              <a:rPr lang="en-GB" dirty="0">
                <a:highlight>
                  <a:srgbClr val="E59EDD"/>
                </a:highlight>
              </a:rPr>
              <a:t>D5.2</a:t>
            </a:r>
          </a:p>
        </p:txBody>
      </p:sp>
      <p:sp>
        <p:nvSpPr>
          <p:cNvPr id="35" name="TextBox 34">
            <a:extLst>
              <a:ext uri="{FF2B5EF4-FFF2-40B4-BE49-F238E27FC236}">
                <a16:creationId xmlns:a16="http://schemas.microsoft.com/office/drawing/2014/main" id="{313A1E0A-CB8C-BDDA-AA8F-621297600555}"/>
              </a:ext>
            </a:extLst>
          </p:cNvPr>
          <p:cNvSpPr txBox="1"/>
          <p:nvPr/>
        </p:nvSpPr>
        <p:spPr>
          <a:xfrm>
            <a:off x="9932514" y="3109931"/>
            <a:ext cx="685925" cy="369332"/>
          </a:xfrm>
          <a:prstGeom prst="rect">
            <a:avLst/>
          </a:prstGeom>
          <a:solidFill>
            <a:srgbClr val="E59EDD"/>
          </a:solidFill>
          <a:ln w="3175">
            <a:solidFill>
              <a:srgbClr val="E59EDD"/>
            </a:solidFill>
          </a:ln>
        </p:spPr>
        <p:txBody>
          <a:bodyPr wrap="square" rtlCol="0">
            <a:spAutoFit/>
          </a:bodyPr>
          <a:lstStyle/>
          <a:p>
            <a:r>
              <a:rPr lang="en-GB" dirty="0">
                <a:highlight>
                  <a:srgbClr val="E59EDD"/>
                </a:highlight>
              </a:rPr>
              <a:t>D5.3</a:t>
            </a:r>
          </a:p>
        </p:txBody>
      </p:sp>
      <p:sp>
        <p:nvSpPr>
          <p:cNvPr id="36" name="TextBox 35">
            <a:extLst>
              <a:ext uri="{FF2B5EF4-FFF2-40B4-BE49-F238E27FC236}">
                <a16:creationId xmlns:a16="http://schemas.microsoft.com/office/drawing/2014/main" id="{4CDAF57F-C008-2196-4DCD-E1A30F5B00B5}"/>
              </a:ext>
            </a:extLst>
          </p:cNvPr>
          <p:cNvSpPr txBox="1"/>
          <p:nvPr/>
        </p:nvSpPr>
        <p:spPr>
          <a:xfrm>
            <a:off x="9732429" y="3591072"/>
            <a:ext cx="685925" cy="369332"/>
          </a:xfrm>
          <a:prstGeom prst="rect">
            <a:avLst/>
          </a:prstGeom>
          <a:solidFill>
            <a:srgbClr val="E59EDD"/>
          </a:solidFill>
          <a:ln w="3175">
            <a:solidFill>
              <a:srgbClr val="E59EDD"/>
            </a:solidFill>
          </a:ln>
        </p:spPr>
        <p:txBody>
          <a:bodyPr wrap="square" rtlCol="0">
            <a:spAutoFit/>
          </a:bodyPr>
          <a:lstStyle/>
          <a:p>
            <a:r>
              <a:rPr lang="en-GB" dirty="0">
                <a:highlight>
                  <a:srgbClr val="E59EDD"/>
                </a:highlight>
              </a:rPr>
              <a:t>D5.4</a:t>
            </a:r>
          </a:p>
        </p:txBody>
      </p:sp>
      <p:cxnSp>
        <p:nvCxnSpPr>
          <p:cNvPr id="37" name="Straight Arrow Connector 36">
            <a:extLst>
              <a:ext uri="{FF2B5EF4-FFF2-40B4-BE49-F238E27FC236}">
                <a16:creationId xmlns:a16="http://schemas.microsoft.com/office/drawing/2014/main" id="{7E89D2C7-9B1C-2AB6-9237-8A0794D94EAB}"/>
              </a:ext>
            </a:extLst>
          </p:cNvPr>
          <p:cNvCxnSpPr>
            <a:cxnSpLocks/>
          </p:cNvCxnSpPr>
          <p:nvPr/>
        </p:nvCxnSpPr>
        <p:spPr>
          <a:xfrm>
            <a:off x="1548097" y="4104525"/>
            <a:ext cx="0" cy="684000"/>
          </a:xfrm>
          <a:prstGeom prst="straightConnector1">
            <a:avLst/>
          </a:prstGeom>
          <a:ln w="50800">
            <a:solidFill>
              <a:srgbClr val="FF0000"/>
            </a:solidFill>
            <a:prstDash val="sysDash"/>
            <a:headEnd type="diamond"/>
            <a:tailEnd type="diamon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393140B-0519-DE7F-8489-78F0AC2494C2}"/>
              </a:ext>
            </a:extLst>
          </p:cNvPr>
          <p:cNvCxnSpPr>
            <a:cxnSpLocks/>
          </p:cNvCxnSpPr>
          <p:nvPr/>
        </p:nvCxnSpPr>
        <p:spPr>
          <a:xfrm>
            <a:off x="1346497" y="4217069"/>
            <a:ext cx="0" cy="503999"/>
          </a:xfrm>
          <a:prstGeom prst="straightConnector1">
            <a:avLst/>
          </a:prstGeom>
          <a:ln w="50800">
            <a:solidFill>
              <a:schemeClr val="tx2"/>
            </a:solidFill>
            <a:prstDash val="sysDash"/>
            <a:headEnd type="diamond"/>
            <a:tailEnd type="diamond"/>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822ABC9-57B8-B513-2DD7-4CA51DF2F2AA}"/>
              </a:ext>
            </a:extLst>
          </p:cNvPr>
          <p:cNvSpPr/>
          <p:nvPr/>
        </p:nvSpPr>
        <p:spPr>
          <a:xfrm>
            <a:off x="1245697" y="4890991"/>
            <a:ext cx="9720000" cy="202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Task 5.1</a:t>
            </a:r>
          </a:p>
        </p:txBody>
      </p:sp>
      <p:sp>
        <p:nvSpPr>
          <p:cNvPr id="3" name="Rectangle 2">
            <a:extLst>
              <a:ext uri="{FF2B5EF4-FFF2-40B4-BE49-F238E27FC236}">
                <a16:creationId xmlns:a16="http://schemas.microsoft.com/office/drawing/2014/main" id="{7B0987EC-2FC2-F012-4D75-81A17C94EF8B}"/>
              </a:ext>
            </a:extLst>
          </p:cNvPr>
          <p:cNvSpPr/>
          <p:nvPr/>
        </p:nvSpPr>
        <p:spPr>
          <a:xfrm>
            <a:off x="1243664" y="5128089"/>
            <a:ext cx="7290939" cy="202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Task 5.2</a:t>
            </a:r>
          </a:p>
        </p:txBody>
      </p:sp>
      <p:sp>
        <p:nvSpPr>
          <p:cNvPr id="7" name="Rectangle 6">
            <a:extLst>
              <a:ext uri="{FF2B5EF4-FFF2-40B4-BE49-F238E27FC236}">
                <a16:creationId xmlns:a16="http://schemas.microsoft.com/office/drawing/2014/main" id="{CA6B3B3A-FA10-896B-9368-84D4EB072525}"/>
              </a:ext>
            </a:extLst>
          </p:cNvPr>
          <p:cNvSpPr/>
          <p:nvPr/>
        </p:nvSpPr>
        <p:spPr>
          <a:xfrm>
            <a:off x="5864407" y="5369017"/>
            <a:ext cx="5093593" cy="202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Task 5.3  </a:t>
            </a:r>
          </a:p>
        </p:txBody>
      </p:sp>
      <p:sp>
        <p:nvSpPr>
          <p:cNvPr id="9" name="Rectangle 8">
            <a:extLst>
              <a:ext uri="{FF2B5EF4-FFF2-40B4-BE49-F238E27FC236}">
                <a16:creationId xmlns:a16="http://schemas.microsoft.com/office/drawing/2014/main" id="{3E78C367-B042-BCD7-C206-6BF9AE3F965E}"/>
              </a:ext>
            </a:extLst>
          </p:cNvPr>
          <p:cNvSpPr/>
          <p:nvPr/>
        </p:nvSpPr>
        <p:spPr>
          <a:xfrm>
            <a:off x="1245698" y="5609945"/>
            <a:ext cx="9712304" cy="202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Task 5.4 </a:t>
            </a:r>
          </a:p>
        </p:txBody>
      </p:sp>
      <p:sp>
        <p:nvSpPr>
          <p:cNvPr id="22" name="TextBox 21">
            <a:extLst>
              <a:ext uri="{FF2B5EF4-FFF2-40B4-BE49-F238E27FC236}">
                <a16:creationId xmlns:a16="http://schemas.microsoft.com/office/drawing/2014/main" id="{B1033EFB-54B1-0828-9415-910B655FE75B}"/>
              </a:ext>
            </a:extLst>
          </p:cNvPr>
          <p:cNvSpPr txBox="1"/>
          <p:nvPr/>
        </p:nvSpPr>
        <p:spPr>
          <a:xfrm>
            <a:off x="371475" y="4902740"/>
            <a:ext cx="881918" cy="184666"/>
          </a:xfrm>
          <a:prstGeom prst="rect">
            <a:avLst/>
          </a:prstGeom>
          <a:noFill/>
        </p:spPr>
        <p:txBody>
          <a:bodyPr wrap="square" lIns="0" tIns="0" rIns="0" bIns="0">
            <a:spAutoFit/>
          </a:bodyPr>
          <a:lstStyle/>
          <a:p>
            <a:pPr algn="ctr"/>
            <a:r>
              <a:rPr lang="en-GB" sz="1200" dirty="0"/>
              <a:t>Task 5.1</a:t>
            </a:r>
          </a:p>
        </p:txBody>
      </p:sp>
      <p:sp>
        <p:nvSpPr>
          <p:cNvPr id="25" name="TextBox 24">
            <a:extLst>
              <a:ext uri="{FF2B5EF4-FFF2-40B4-BE49-F238E27FC236}">
                <a16:creationId xmlns:a16="http://schemas.microsoft.com/office/drawing/2014/main" id="{B57F1B14-EDA0-0194-7F47-CAAC0F6C2648}"/>
              </a:ext>
            </a:extLst>
          </p:cNvPr>
          <p:cNvSpPr txBox="1"/>
          <p:nvPr/>
        </p:nvSpPr>
        <p:spPr>
          <a:xfrm>
            <a:off x="371475" y="5125687"/>
            <a:ext cx="881918" cy="184666"/>
          </a:xfrm>
          <a:prstGeom prst="rect">
            <a:avLst/>
          </a:prstGeom>
          <a:noFill/>
        </p:spPr>
        <p:txBody>
          <a:bodyPr wrap="square" lIns="0" tIns="0" rIns="0" bIns="0">
            <a:spAutoFit/>
          </a:bodyPr>
          <a:lstStyle/>
          <a:p>
            <a:pPr algn="ctr"/>
            <a:r>
              <a:rPr lang="en-GB" sz="1200" dirty="0"/>
              <a:t>Task 5.2</a:t>
            </a:r>
          </a:p>
        </p:txBody>
      </p:sp>
      <p:sp>
        <p:nvSpPr>
          <p:cNvPr id="26" name="TextBox 25">
            <a:extLst>
              <a:ext uri="{FF2B5EF4-FFF2-40B4-BE49-F238E27FC236}">
                <a16:creationId xmlns:a16="http://schemas.microsoft.com/office/drawing/2014/main" id="{3E374AAC-23E8-E47E-80F8-A8352495597E}"/>
              </a:ext>
            </a:extLst>
          </p:cNvPr>
          <p:cNvSpPr txBox="1"/>
          <p:nvPr/>
        </p:nvSpPr>
        <p:spPr>
          <a:xfrm>
            <a:off x="371475" y="5381120"/>
            <a:ext cx="881918" cy="184666"/>
          </a:xfrm>
          <a:prstGeom prst="rect">
            <a:avLst/>
          </a:prstGeom>
          <a:noFill/>
        </p:spPr>
        <p:txBody>
          <a:bodyPr wrap="square" lIns="0" tIns="0" rIns="0" bIns="0">
            <a:spAutoFit/>
          </a:bodyPr>
          <a:lstStyle/>
          <a:p>
            <a:pPr algn="ctr"/>
            <a:r>
              <a:rPr lang="en-GB" sz="1200" dirty="0"/>
              <a:t>Task 5.3</a:t>
            </a:r>
          </a:p>
        </p:txBody>
      </p:sp>
      <p:sp>
        <p:nvSpPr>
          <p:cNvPr id="29" name="TextBox 28">
            <a:extLst>
              <a:ext uri="{FF2B5EF4-FFF2-40B4-BE49-F238E27FC236}">
                <a16:creationId xmlns:a16="http://schemas.microsoft.com/office/drawing/2014/main" id="{DB561836-DED4-BC29-35BA-49D4BAEBDCD0}"/>
              </a:ext>
            </a:extLst>
          </p:cNvPr>
          <p:cNvSpPr txBox="1"/>
          <p:nvPr/>
        </p:nvSpPr>
        <p:spPr>
          <a:xfrm>
            <a:off x="371475" y="5618935"/>
            <a:ext cx="881918" cy="184666"/>
          </a:xfrm>
          <a:prstGeom prst="rect">
            <a:avLst/>
          </a:prstGeom>
          <a:noFill/>
        </p:spPr>
        <p:txBody>
          <a:bodyPr wrap="square" lIns="0" tIns="0" rIns="0" bIns="0">
            <a:spAutoFit/>
          </a:bodyPr>
          <a:lstStyle/>
          <a:p>
            <a:pPr algn="ctr"/>
            <a:r>
              <a:rPr lang="en-GB" sz="1200" dirty="0"/>
              <a:t>Task 5.4</a:t>
            </a:r>
          </a:p>
        </p:txBody>
      </p:sp>
      <p:sp>
        <p:nvSpPr>
          <p:cNvPr id="43" name="5-point Star 42">
            <a:extLst>
              <a:ext uri="{FF2B5EF4-FFF2-40B4-BE49-F238E27FC236}">
                <a16:creationId xmlns:a16="http://schemas.microsoft.com/office/drawing/2014/main" id="{FA9E02EE-2793-878A-7724-D659953EDD0F}"/>
              </a:ext>
            </a:extLst>
          </p:cNvPr>
          <p:cNvSpPr/>
          <p:nvPr/>
        </p:nvSpPr>
        <p:spPr>
          <a:xfrm>
            <a:off x="1753479" y="4916853"/>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5-point Star 43">
            <a:extLst>
              <a:ext uri="{FF2B5EF4-FFF2-40B4-BE49-F238E27FC236}">
                <a16:creationId xmlns:a16="http://schemas.microsoft.com/office/drawing/2014/main" id="{2284EA53-FA0B-338E-DCD3-EED46D5CD77D}"/>
              </a:ext>
            </a:extLst>
          </p:cNvPr>
          <p:cNvSpPr/>
          <p:nvPr/>
        </p:nvSpPr>
        <p:spPr>
          <a:xfrm>
            <a:off x="6031562" y="5148828"/>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5-point Star 44">
            <a:extLst>
              <a:ext uri="{FF2B5EF4-FFF2-40B4-BE49-F238E27FC236}">
                <a16:creationId xmlns:a16="http://schemas.microsoft.com/office/drawing/2014/main" id="{DEDEC38E-019E-0C13-8F1F-1B12EFB3A0DC}"/>
              </a:ext>
            </a:extLst>
          </p:cNvPr>
          <p:cNvSpPr/>
          <p:nvPr/>
        </p:nvSpPr>
        <p:spPr>
          <a:xfrm>
            <a:off x="8460468" y="5153682"/>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5-point Star 45">
            <a:extLst>
              <a:ext uri="{FF2B5EF4-FFF2-40B4-BE49-F238E27FC236}">
                <a16:creationId xmlns:a16="http://schemas.microsoft.com/office/drawing/2014/main" id="{4D50323A-C20A-4AF2-9F55-2E4E62AF7990}"/>
              </a:ext>
            </a:extLst>
          </p:cNvPr>
          <p:cNvSpPr/>
          <p:nvPr/>
        </p:nvSpPr>
        <p:spPr>
          <a:xfrm>
            <a:off x="10893562" y="5393389"/>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5-point Star 46">
            <a:extLst>
              <a:ext uri="{FF2B5EF4-FFF2-40B4-BE49-F238E27FC236}">
                <a16:creationId xmlns:a16="http://schemas.microsoft.com/office/drawing/2014/main" id="{F419067F-1D05-7529-5F6E-CC994F9F53E8}"/>
              </a:ext>
            </a:extLst>
          </p:cNvPr>
          <p:cNvSpPr/>
          <p:nvPr/>
        </p:nvSpPr>
        <p:spPr>
          <a:xfrm>
            <a:off x="10893561" y="5635953"/>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3694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00" y="109460"/>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417DD081-575B-7448-7F67-0E1DDC7FBF33}"/>
              </a:ext>
            </a:extLst>
          </p:cNvPr>
          <p:cNvSpPr txBox="1"/>
          <p:nvPr/>
        </p:nvSpPr>
        <p:spPr>
          <a:xfrm>
            <a:off x="382603" y="1145130"/>
            <a:ext cx="11712575" cy="5601533"/>
          </a:xfrm>
          <a:prstGeom prst="rect">
            <a:avLst/>
          </a:prstGeom>
          <a:noFill/>
        </p:spPr>
        <p:txBody>
          <a:bodyPr wrap="square" rtlCol="0">
            <a:spAutoFit/>
          </a:bodyPr>
          <a:lstStyle/>
          <a:p>
            <a:r>
              <a:rPr lang="en-GB" b="1" i="1" dirty="0">
                <a:effectLst/>
                <a:latin typeface="Helvetica" pitchFamily="2" charset="0"/>
              </a:rPr>
              <a:t>Task </a:t>
            </a:r>
            <a:r>
              <a:rPr lang="en-GB" b="1" i="1" dirty="0">
                <a:latin typeface="Helvetica" pitchFamily="2" charset="0"/>
              </a:rPr>
              <a:t>5</a:t>
            </a:r>
            <a:r>
              <a:rPr lang="en-GB" b="1" i="1" dirty="0">
                <a:effectLst/>
                <a:latin typeface="Helvetica" pitchFamily="2" charset="0"/>
              </a:rPr>
              <a:t>.1: Coordination on cryomodule design activities– M1-M48</a:t>
            </a:r>
            <a:endParaRPr lang="en-GB" b="1" dirty="0">
              <a:effectLst/>
              <a:latin typeface="Helvetica" pitchFamily="2" charset="0"/>
            </a:endParaRPr>
          </a:p>
          <a:p>
            <a:pPr marL="285750" indent="-285750">
              <a:buFont typeface="Arial" panose="020B0604020202020204" pitchFamily="34" charset="0"/>
              <a:buChar char="•"/>
            </a:pPr>
            <a:r>
              <a:rPr lang="en-GB" i="1" dirty="0">
                <a:effectLst/>
                <a:latin typeface="Helvetica" pitchFamily="2" charset="0"/>
              </a:rPr>
              <a:t>Setup of iSAS-WP5 member list:</a:t>
            </a:r>
          </a:p>
          <a:p>
            <a:pPr lvl="2"/>
            <a:r>
              <a:rPr lang="en-SE" sz="1400" b="1" dirty="0">
                <a:effectLst/>
                <a:latin typeface="Calibri" panose="020F0502020204030204" pitchFamily="34" charset="0"/>
                <a:ea typeface="Calibri" panose="020F0502020204030204" pitchFamily="34" charset="0"/>
              </a:rPr>
              <a:t>ESS:</a:t>
            </a:r>
            <a:r>
              <a:rPr lang="en-SE" sz="1400" dirty="0">
                <a:effectLst/>
                <a:latin typeface="Calibri" panose="020F0502020204030204" pitchFamily="34" charset="0"/>
                <a:ea typeface="Calibri" panose="020F0502020204030204" pitchFamily="34" charset="0"/>
              </a:rPr>
              <a:t> </a:t>
            </a:r>
            <a:r>
              <a:rPr lang="en-SE" sz="1400" u="sng" dirty="0">
                <a:effectLst/>
                <a:latin typeface="Calibri" panose="020F0502020204030204" pitchFamily="34" charset="0"/>
                <a:ea typeface="Calibri" panose="020F0502020204030204" pitchFamily="34" charset="0"/>
              </a:rPr>
              <a:t>Nuno Elias</a:t>
            </a:r>
            <a:r>
              <a:rPr lang="en-SE" sz="1400" dirty="0">
                <a:effectLst/>
                <a:latin typeface="Calibri" panose="020F0502020204030204" pitchFamily="34" charset="0"/>
                <a:ea typeface="Calibri" panose="020F0502020204030204" pitchFamily="34" charset="0"/>
              </a:rPr>
              <a:t>; Paolo Pierini; Henry Przybilzki; Marek Skiba (Cecilia Maiano; Philippe Goudket; Mamad Eshraqi)</a:t>
            </a:r>
          </a:p>
          <a:p>
            <a:pPr lvl="2"/>
            <a:r>
              <a:rPr lang="en-SE" sz="1400" b="1" dirty="0">
                <a:effectLst/>
                <a:latin typeface="Calibri" panose="020F0502020204030204" pitchFamily="34" charset="0"/>
                <a:ea typeface="Calibri" panose="020F0502020204030204" pitchFamily="34" charset="0"/>
              </a:rPr>
              <a:t>CERN:</a:t>
            </a:r>
            <a:r>
              <a:rPr lang="en-SE" sz="1400" dirty="0">
                <a:effectLst/>
                <a:latin typeface="Calibri" panose="020F0502020204030204" pitchFamily="34" charset="0"/>
                <a:ea typeface="Calibri" panose="020F0502020204030204" pitchFamily="34" charset="0"/>
              </a:rPr>
              <a:t> </a:t>
            </a:r>
            <a:r>
              <a:rPr lang="en-SE" sz="1400" u="sng" dirty="0">
                <a:effectLst/>
                <a:latin typeface="Calibri" panose="020F0502020204030204" pitchFamily="34" charset="0"/>
                <a:ea typeface="Calibri" panose="020F0502020204030204" pitchFamily="34" charset="0"/>
              </a:rPr>
              <a:t>Vittorio Parma</a:t>
            </a:r>
            <a:r>
              <a:rPr lang="en-SE" sz="1400" dirty="0">
                <a:effectLst/>
                <a:latin typeface="Calibri" panose="020F0502020204030204" pitchFamily="34" charset="0"/>
                <a:ea typeface="Calibri" panose="020F0502020204030204" pitchFamily="34" charset="0"/>
              </a:rPr>
              <a:t>; Karin Canderan; (Eric Montesinos; Marco Garlasche; Alick Macpherson)</a:t>
            </a:r>
          </a:p>
          <a:p>
            <a:pPr lvl="2"/>
            <a:r>
              <a:rPr lang="en-SE" sz="1400" b="1" dirty="0">
                <a:effectLst/>
                <a:latin typeface="Calibri" panose="020F0502020204030204" pitchFamily="34" charset="0"/>
                <a:ea typeface="Calibri" panose="020F0502020204030204" pitchFamily="34" charset="0"/>
              </a:rPr>
              <a:t>CNRS (IJCLAB)</a:t>
            </a:r>
            <a:r>
              <a:rPr lang="en-SE" sz="1400" dirty="0">
                <a:effectLst/>
                <a:latin typeface="Calibri" panose="020F0502020204030204" pitchFamily="34" charset="0"/>
                <a:ea typeface="Calibri" panose="020F0502020204030204" pitchFamily="34" charset="0"/>
              </a:rPr>
              <a:t>: </a:t>
            </a:r>
            <a:r>
              <a:rPr lang="en-SE" sz="1400" u="sng" dirty="0">
                <a:effectLst/>
                <a:latin typeface="Calibri" panose="020F0502020204030204" pitchFamily="34" charset="0"/>
                <a:ea typeface="Calibri" panose="020F0502020204030204" pitchFamily="34" charset="0"/>
              </a:rPr>
              <a:t>Guillaume Olry</a:t>
            </a:r>
            <a:r>
              <a:rPr lang="en-SE" sz="1400" dirty="0">
                <a:effectLst/>
                <a:latin typeface="Calibri" panose="020F0502020204030204" pitchFamily="34" charset="0"/>
                <a:ea typeface="Calibri" panose="020F0502020204030204" pitchFamily="34" charset="0"/>
              </a:rPr>
              <a:t>; Yolanda Gomez Martinez; Patxi Duthil; Frederic Bouly (Gilles Olivier; Denis Reynet; Sylvain Brault; Herve Saugnac)</a:t>
            </a:r>
          </a:p>
          <a:p>
            <a:pPr lvl="2"/>
            <a:r>
              <a:rPr lang="en-SE" sz="1400" b="1" dirty="0">
                <a:effectLst/>
                <a:latin typeface="Calibri" panose="020F0502020204030204" pitchFamily="34" charset="0"/>
                <a:ea typeface="Calibri" panose="020F0502020204030204" pitchFamily="34" charset="0"/>
              </a:rPr>
              <a:t>EPFL</a:t>
            </a:r>
            <a:r>
              <a:rPr lang="en-SE" sz="1400" dirty="0">
                <a:effectLst/>
                <a:latin typeface="Calibri" panose="020F0502020204030204" pitchFamily="34" charset="0"/>
                <a:ea typeface="Calibri" panose="020F0502020204030204" pitchFamily="34" charset="0"/>
              </a:rPr>
              <a:t>: </a:t>
            </a:r>
            <a:r>
              <a:rPr lang="en-SE" sz="1400" u="sng" dirty="0">
                <a:effectLst/>
                <a:latin typeface="Calibri" panose="020F0502020204030204" pitchFamily="34" charset="0"/>
                <a:ea typeface="Calibri" panose="020F0502020204030204" pitchFamily="34" charset="0"/>
              </a:rPr>
              <a:t>Mike Seidel; </a:t>
            </a:r>
            <a:r>
              <a:rPr lang="en-SE" sz="1400" dirty="0">
                <a:effectLst/>
                <a:latin typeface="Calibri" panose="020F0502020204030204" pitchFamily="34" charset="0"/>
                <a:ea typeface="Calibri" panose="020F0502020204030204" pitchFamily="34" charset="0"/>
              </a:rPr>
              <a:t>Tatiana Pieloni</a:t>
            </a:r>
          </a:p>
          <a:p>
            <a:pPr lvl="2"/>
            <a:r>
              <a:rPr lang="en-SE" sz="1400" b="1" dirty="0">
                <a:effectLst/>
                <a:latin typeface="Calibri" panose="020F0502020204030204" pitchFamily="34" charset="0"/>
                <a:ea typeface="Calibri" panose="020F0502020204030204" pitchFamily="34" charset="0"/>
              </a:rPr>
              <a:t>INFN: </a:t>
            </a:r>
            <a:r>
              <a:rPr lang="en-SE" sz="1400" dirty="0">
                <a:effectLst/>
                <a:latin typeface="Calibri" panose="020F0502020204030204" pitchFamily="34" charset="0"/>
                <a:ea typeface="Calibri" panose="020F0502020204030204" pitchFamily="34" charset="0"/>
              </a:rPr>
              <a:t>Dario Giove; Cristian Pira; Giorgio Keppel; Giovanni Bisoffi; Giorgio Mauro; Maria Rosaria Masullo</a:t>
            </a:r>
          </a:p>
          <a:p>
            <a:pPr marL="1200150" lvl="2" indent="-285750">
              <a:buFont typeface="Arial" panose="020B0604020202020204" pitchFamily="34" charset="0"/>
              <a:buChar char="•"/>
            </a:pPr>
            <a:endParaRPr lang="en-GB" i="1" dirty="0">
              <a:latin typeface="Helvetica" pitchFamily="2" charset="0"/>
            </a:endParaRPr>
          </a:p>
          <a:p>
            <a:pPr marL="285750" indent="-285750">
              <a:buFont typeface="Arial" panose="020B0604020202020204" pitchFamily="34" charset="0"/>
              <a:buChar char="•"/>
            </a:pPr>
            <a:r>
              <a:rPr lang="en-GB" i="1" dirty="0">
                <a:effectLst/>
                <a:latin typeface="Helvetica" pitchFamily="2" charset="0"/>
              </a:rPr>
              <a:t>Meeting #01 (remote)</a:t>
            </a:r>
          </a:p>
          <a:p>
            <a:pPr lvl="0"/>
            <a:r>
              <a:rPr lang="en-GB" dirty="0">
                <a:effectLst/>
                <a:latin typeface="Helvetica" pitchFamily="2" charset="0"/>
              </a:rPr>
              <a:t>	-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Introductions</a:t>
            </a:r>
          </a:p>
          <a:p>
            <a:pPr lvl="0"/>
            <a:r>
              <a:rPr lang="en-US" kern="100" dirty="0">
                <a:latin typeface="Calibri" panose="020F0502020204030204" pitchFamily="34" charset="0"/>
                <a:ea typeface="Calibri" panose="020F0502020204030204" pitchFamily="34" charset="0"/>
                <a:cs typeface="Times New Roman" panose="02020603050405020304" pitchFamily="18" charset="0"/>
              </a:rPr>
              <a:t>	-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Overview of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iSAS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WP5 objectives, tasks, milestones and deliverables</a:t>
            </a:r>
            <a:endParaRPr lang="en-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 Open Discussion &amp; Collaborative planning (next steps)</a:t>
            </a:r>
            <a:endParaRPr lang="en-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US" kern="100" dirty="0">
                <a:latin typeface="Calibri" panose="020F0502020204030204" pitchFamily="34" charset="0"/>
                <a:ea typeface="Calibri" panose="020F0502020204030204" pitchFamily="34" charset="0"/>
                <a:cs typeface="Times New Roman" panose="02020603050405020304" pitchFamily="18" charset="0"/>
              </a:rPr>
              <a:t>	-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Preparations for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iSAS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kick-off meeting (slides)</a:t>
            </a:r>
            <a:endParaRPr lang="en-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 Meeting conclusions and Wrap up.</a:t>
            </a:r>
          </a:p>
          <a:p>
            <a:pPr lvl="0"/>
            <a:endParaRPr lang="en-US" kern="100" dirty="0">
              <a:latin typeface="Calibri" panose="020F0502020204030204" pitchFamily="34" charset="0"/>
              <a:ea typeface="Calibri" panose="020F0502020204030204" pitchFamily="34" charset="0"/>
              <a:cs typeface="Times New Roman" panose="02020603050405020304" pitchFamily="18" charset="0"/>
            </a:endParaRPr>
          </a:p>
          <a:p>
            <a:endParaRPr lang="en-GB" b="1" i="1" dirty="0">
              <a:effectLst/>
              <a:latin typeface="Helvetica" pitchFamily="2" charset="0"/>
            </a:endParaRPr>
          </a:p>
          <a:p>
            <a:r>
              <a:rPr lang="en-GB" b="1" i="1" dirty="0">
                <a:effectLst/>
                <a:latin typeface="Helvetica" pitchFamily="2" charset="0"/>
              </a:rPr>
              <a:t>Task 5.2: ESS cryomodules experience and benchmarking with other recent facilities– </a:t>
            </a:r>
            <a:r>
              <a:rPr lang="en-GB" b="1" i="1" dirty="0">
                <a:effectLst/>
                <a:highlight>
                  <a:srgbClr val="A4C137"/>
                </a:highlight>
                <a:latin typeface="Helvetica" pitchFamily="2" charset="0"/>
              </a:rPr>
              <a:t>M1-M36</a:t>
            </a:r>
            <a:endParaRPr lang="en-GB" b="1" dirty="0">
              <a:effectLst/>
              <a:highlight>
                <a:srgbClr val="A4C137"/>
              </a:highlight>
              <a:latin typeface="Helvetica" pitchFamily="2" charset="0"/>
            </a:endParaRPr>
          </a:p>
          <a:p>
            <a:r>
              <a:rPr lang="en-GB" b="1" i="1" dirty="0">
                <a:effectLst/>
                <a:latin typeface="Helvetica" pitchFamily="2" charset="0"/>
              </a:rPr>
              <a:t>Task 5.3: Sustainable criteria for LINAC cryomodule design– </a:t>
            </a:r>
            <a:r>
              <a:rPr lang="en-GB" b="1" i="1" dirty="0">
                <a:effectLst/>
                <a:highlight>
                  <a:srgbClr val="A4C137"/>
                </a:highlight>
                <a:latin typeface="Helvetica" pitchFamily="2" charset="0"/>
              </a:rPr>
              <a:t>M24-M48</a:t>
            </a:r>
            <a:r>
              <a:rPr lang="en-GB" b="1" dirty="0">
                <a:highlight>
                  <a:srgbClr val="E59EDD"/>
                </a:highlight>
                <a:latin typeface="Helvetica" pitchFamily="2" charset="0"/>
              </a:rPr>
              <a:t> (Not Started)</a:t>
            </a:r>
            <a:endParaRPr lang="en-GB" b="1" i="1" dirty="0">
              <a:effectLst/>
              <a:highlight>
                <a:srgbClr val="E59EDD"/>
              </a:highlight>
              <a:latin typeface="Helvetica" pitchFamily="2" charset="0"/>
            </a:endParaRPr>
          </a:p>
          <a:p>
            <a:r>
              <a:rPr lang="en-GB" b="1" i="1" dirty="0">
                <a:effectLst/>
                <a:latin typeface="Helvetica" pitchFamily="2" charset="0"/>
              </a:rPr>
              <a:t>Task 5.4: Beam Dynamics for ERL-based accelerators with energy-efficient cryomodules – </a:t>
            </a:r>
            <a:r>
              <a:rPr lang="en-GB" b="1" i="1" dirty="0">
                <a:effectLst/>
                <a:highlight>
                  <a:srgbClr val="A4C137"/>
                </a:highlight>
                <a:latin typeface="Helvetica" pitchFamily="2" charset="0"/>
              </a:rPr>
              <a:t>M1-M48</a:t>
            </a:r>
            <a:endParaRPr lang="en-GB" b="1" dirty="0">
              <a:effectLst/>
              <a:highlight>
                <a:srgbClr val="A4C137"/>
              </a:highlight>
              <a:latin typeface="Helvetica" pitchFamily="2" charset="0"/>
            </a:endParaRPr>
          </a:p>
          <a:p>
            <a:pPr lvl="0"/>
            <a:endParaRPr lang="en-SE"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effectLst/>
              <a:latin typeface="Helvetica" pitchFamily="2" charset="0"/>
            </a:endParaRPr>
          </a:p>
        </p:txBody>
      </p:sp>
      <p:sp>
        <p:nvSpPr>
          <p:cNvPr id="6" name="TextBox 5">
            <a:extLst>
              <a:ext uri="{FF2B5EF4-FFF2-40B4-BE49-F238E27FC236}">
                <a16:creationId xmlns:a16="http://schemas.microsoft.com/office/drawing/2014/main" id="{C24C8ADC-6FCE-3BDE-6033-38D1AB6BB18D}"/>
              </a:ext>
            </a:extLst>
          </p:cNvPr>
          <p:cNvSpPr txBox="1"/>
          <p:nvPr/>
        </p:nvSpPr>
        <p:spPr>
          <a:xfrm>
            <a:off x="3418115" y="315684"/>
            <a:ext cx="8043869" cy="461665"/>
          </a:xfrm>
          <a:prstGeom prst="rect">
            <a:avLst/>
          </a:prstGeom>
          <a:noFill/>
        </p:spPr>
        <p:txBody>
          <a:bodyPr wrap="none" rtlCol="0">
            <a:spAutoFit/>
          </a:bodyPr>
          <a:lstStyle/>
          <a:p>
            <a:r>
              <a:rPr lang="en-BE" sz="2400" b="1">
                <a:solidFill>
                  <a:srgbClr val="002060"/>
                </a:solidFill>
              </a:rPr>
              <a:t>WP</a:t>
            </a:r>
            <a:r>
              <a:rPr lang="en-US" sz="2400" b="1" dirty="0">
                <a:solidFill>
                  <a:srgbClr val="002060"/>
                </a:solidFill>
              </a:rPr>
              <a:t>5 (INT#1)</a:t>
            </a:r>
            <a:r>
              <a:rPr lang="en-BE" sz="2400" b="1">
                <a:solidFill>
                  <a:srgbClr val="002060"/>
                </a:solidFill>
              </a:rPr>
              <a:t> – </a:t>
            </a:r>
            <a:r>
              <a:rPr lang="en-US" sz="2400" b="1" dirty="0">
                <a:solidFill>
                  <a:srgbClr val="002060"/>
                </a:solidFill>
              </a:rPr>
              <a:t>Design new CM</a:t>
            </a:r>
            <a:r>
              <a:rPr lang="en-BE" sz="2400" b="1">
                <a:solidFill>
                  <a:srgbClr val="002060"/>
                </a:solidFill>
              </a:rPr>
              <a:t>:</a:t>
            </a:r>
            <a:r>
              <a:rPr lang="en-BE" sz="2400" b="1">
                <a:solidFill>
                  <a:schemeClr val="bg2">
                    <a:lumMod val="50000"/>
                  </a:schemeClr>
                </a:solidFill>
              </a:rPr>
              <a:t> </a:t>
            </a:r>
            <a:r>
              <a:rPr lang="en-BE" sz="2400" b="1" dirty="0">
                <a:solidFill>
                  <a:schemeClr val="bg2">
                    <a:lumMod val="50000"/>
                  </a:schemeClr>
                </a:solidFill>
              </a:rPr>
              <a:t>status/evolution </a:t>
            </a:r>
            <a:r>
              <a:rPr lang="en-BE" sz="2400" b="1">
                <a:solidFill>
                  <a:schemeClr val="bg2">
                    <a:lumMod val="50000"/>
                  </a:schemeClr>
                </a:solidFill>
              </a:rPr>
              <a:t>of Task</a:t>
            </a:r>
            <a:r>
              <a:rPr lang="en-US" sz="2400" b="1" dirty="0">
                <a:solidFill>
                  <a:schemeClr val="bg2">
                    <a:lumMod val="50000"/>
                  </a:schemeClr>
                </a:solidFill>
              </a:rPr>
              <a:t>s</a:t>
            </a:r>
            <a:r>
              <a:rPr lang="en-BE" sz="2400" b="1">
                <a:solidFill>
                  <a:schemeClr val="bg2">
                    <a:lumMod val="50000"/>
                  </a:schemeClr>
                </a:solidFill>
              </a:rPr>
              <a:t> </a:t>
            </a:r>
            <a:endParaRPr lang="en-BE" sz="2400" b="1" dirty="0">
              <a:solidFill>
                <a:schemeClr val="bg2">
                  <a:lumMod val="50000"/>
                </a:schemeClr>
              </a:solidFill>
            </a:endParaRPr>
          </a:p>
        </p:txBody>
      </p:sp>
    </p:spTree>
    <p:extLst>
      <p:ext uri="{BB962C8B-B14F-4D97-AF65-F5344CB8AC3E}">
        <p14:creationId xmlns:p14="http://schemas.microsoft.com/office/powerpoint/2010/main" val="1268362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DACFB-1B75-9953-AC32-C108F37912D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FA24AF-A507-EA37-4B8C-BABEEBAD4C28}"/>
              </a:ext>
            </a:extLst>
          </p:cNvPr>
          <p:cNvSpPr txBox="1"/>
          <p:nvPr/>
        </p:nvSpPr>
        <p:spPr>
          <a:xfrm>
            <a:off x="3418115" y="315684"/>
            <a:ext cx="7154459" cy="461665"/>
          </a:xfrm>
          <a:prstGeom prst="rect">
            <a:avLst/>
          </a:prstGeom>
          <a:noFill/>
        </p:spPr>
        <p:txBody>
          <a:bodyPr wrap="none" rtlCol="0">
            <a:spAutoFit/>
          </a:bodyPr>
          <a:lstStyle/>
          <a:p>
            <a:r>
              <a:rPr lang="en-BE" sz="2400" b="1">
                <a:solidFill>
                  <a:srgbClr val="002060"/>
                </a:solidFill>
              </a:rPr>
              <a:t>WP</a:t>
            </a:r>
            <a:r>
              <a:rPr lang="en-US" sz="2400" b="1" dirty="0">
                <a:solidFill>
                  <a:srgbClr val="002060"/>
                </a:solidFill>
              </a:rPr>
              <a:t>5 (INT#1)</a:t>
            </a:r>
            <a:r>
              <a:rPr lang="en-BE" sz="2400" b="1">
                <a:solidFill>
                  <a:srgbClr val="002060"/>
                </a:solidFill>
              </a:rPr>
              <a:t> – </a:t>
            </a:r>
            <a:r>
              <a:rPr lang="en-US" sz="2400" b="1" dirty="0">
                <a:solidFill>
                  <a:srgbClr val="002060"/>
                </a:solidFill>
              </a:rPr>
              <a:t>Design new CM</a:t>
            </a:r>
            <a:r>
              <a:rPr lang="en-BE" sz="2400" b="1">
                <a:solidFill>
                  <a:srgbClr val="002060"/>
                </a:solidFill>
              </a:rPr>
              <a:t>:</a:t>
            </a:r>
            <a:r>
              <a:rPr lang="en-BE" sz="2400" b="1">
                <a:solidFill>
                  <a:schemeClr val="bg2">
                    <a:lumMod val="50000"/>
                  </a:schemeClr>
                </a:solidFill>
              </a:rPr>
              <a:t>  </a:t>
            </a:r>
            <a:r>
              <a:rPr lang="en-BE" sz="2400" b="1" dirty="0">
                <a:solidFill>
                  <a:schemeClr val="bg2">
                    <a:lumMod val="50000"/>
                  </a:schemeClr>
                </a:solidFill>
              </a:rPr>
              <a:t>points of attention</a:t>
            </a:r>
          </a:p>
        </p:txBody>
      </p:sp>
      <p:pic>
        <p:nvPicPr>
          <p:cNvPr id="5" name="Picture 2" descr="Innovate for Sustainable Accelerating Systems: Kick-Off Meeting">
            <a:extLst>
              <a:ext uri="{FF2B5EF4-FFF2-40B4-BE49-F238E27FC236}">
                <a16:creationId xmlns:a16="http://schemas.microsoft.com/office/drawing/2014/main" id="{6D51265F-F36F-69A4-2976-8FB8BBF5AF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00"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C6DC7AD-FA86-3014-2C7F-44169091257A}"/>
              </a:ext>
            </a:extLst>
          </p:cNvPr>
          <p:cNvSpPr txBox="1"/>
          <p:nvPr/>
        </p:nvSpPr>
        <p:spPr>
          <a:xfrm>
            <a:off x="479425" y="1473542"/>
            <a:ext cx="9178538" cy="1200329"/>
          </a:xfrm>
          <a:prstGeom prst="rect">
            <a:avLst/>
          </a:prstGeom>
          <a:noFill/>
        </p:spPr>
        <p:txBody>
          <a:bodyPr wrap="none" rtlCol="0">
            <a:spAutoFit/>
          </a:bodyPr>
          <a:lstStyle/>
          <a:p>
            <a:r>
              <a:rPr lang="en-BE" dirty="0"/>
              <a:t>e.g. important collaborations with other WPs and/or the broader accelerator R&amp;D landscape</a:t>
            </a:r>
          </a:p>
          <a:p>
            <a:r>
              <a:rPr lang="en-BE" dirty="0"/>
              <a:t>e.g. new challenges for the implementation of the tasks</a:t>
            </a:r>
          </a:p>
          <a:p>
            <a:r>
              <a:rPr lang="en-BE" dirty="0"/>
              <a:t>e.g. new opportunities potentially leading to revisited tasks/milestones/deliverables</a:t>
            </a:r>
          </a:p>
          <a:p>
            <a:r>
              <a:rPr lang="en-BE" dirty="0"/>
              <a:t>…</a:t>
            </a:r>
          </a:p>
        </p:txBody>
      </p:sp>
    </p:spTree>
    <p:extLst>
      <p:ext uri="{BB962C8B-B14F-4D97-AF65-F5344CB8AC3E}">
        <p14:creationId xmlns:p14="http://schemas.microsoft.com/office/powerpoint/2010/main" val="1885118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DACFB-1B75-9953-AC32-C108F37912D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FA24AF-A507-EA37-4B8C-BABEEBAD4C28}"/>
              </a:ext>
            </a:extLst>
          </p:cNvPr>
          <p:cNvSpPr txBox="1"/>
          <p:nvPr/>
        </p:nvSpPr>
        <p:spPr>
          <a:xfrm>
            <a:off x="3418115" y="315684"/>
            <a:ext cx="6344366" cy="461665"/>
          </a:xfrm>
          <a:prstGeom prst="rect">
            <a:avLst/>
          </a:prstGeom>
          <a:noFill/>
        </p:spPr>
        <p:txBody>
          <a:bodyPr wrap="none" rtlCol="0">
            <a:spAutoFit/>
          </a:bodyPr>
          <a:lstStyle/>
          <a:p>
            <a:r>
              <a:rPr lang="en-BE" sz="2400" b="1">
                <a:solidFill>
                  <a:srgbClr val="002060"/>
                </a:solidFill>
              </a:rPr>
              <a:t>WP</a:t>
            </a:r>
            <a:r>
              <a:rPr lang="en-US" sz="2400" b="1" dirty="0">
                <a:solidFill>
                  <a:srgbClr val="002060"/>
                </a:solidFill>
              </a:rPr>
              <a:t>5 (INT#1)</a:t>
            </a:r>
            <a:r>
              <a:rPr lang="en-BE" sz="2400" b="1">
                <a:solidFill>
                  <a:srgbClr val="002060"/>
                </a:solidFill>
              </a:rPr>
              <a:t> – </a:t>
            </a:r>
            <a:r>
              <a:rPr lang="en-US" sz="2400" b="1" dirty="0">
                <a:solidFill>
                  <a:srgbClr val="002060"/>
                </a:solidFill>
              </a:rPr>
              <a:t>Design new CM</a:t>
            </a:r>
            <a:r>
              <a:rPr lang="en-BE" sz="2400" b="1">
                <a:solidFill>
                  <a:srgbClr val="002060"/>
                </a:solidFill>
              </a:rPr>
              <a:t>:</a:t>
            </a:r>
            <a:r>
              <a:rPr lang="en-BE" sz="2400" b="1">
                <a:solidFill>
                  <a:schemeClr val="bg2">
                    <a:lumMod val="50000"/>
                  </a:schemeClr>
                </a:solidFill>
              </a:rPr>
              <a:t>  </a:t>
            </a:r>
            <a:r>
              <a:rPr lang="en-US" sz="2400" b="1" dirty="0">
                <a:solidFill>
                  <a:schemeClr val="bg2">
                    <a:lumMod val="50000"/>
                  </a:schemeClr>
                </a:solidFill>
              </a:rPr>
              <a:t>Critical Risks</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6D51265F-F36F-69A4-2976-8FB8BBF5AF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00"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C6DC7AD-FA86-3014-2C7F-44169091257A}"/>
              </a:ext>
            </a:extLst>
          </p:cNvPr>
          <p:cNvSpPr txBox="1"/>
          <p:nvPr/>
        </p:nvSpPr>
        <p:spPr>
          <a:xfrm>
            <a:off x="392484" y="1538088"/>
            <a:ext cx="7256203" cy="3416320"/>
          </a:xfrm>
          <a:prstGeom prst="rect">
            <a:avLst/>
          </a:prstGeom>
          <a:noFill/>
        </p:spPr>
        <p:txBody>
          <a:bodyPr wrap="square" rtlCol="0">
            <a:spAutoFit/>
          </a:bodyPr>
          <a:lstStyle/>
          <a:p>
            <a:pPr marL="285750" indent="-285750">
              <a:buFont typeface="Arial" panose="020B0604020202020204" pitchFamily="34" charset="0"/>
              <a:buChar char="•"/>
            </a:pPr>
            <a:r>
              <a:rPr lang="en-US" dirty="0"/>
              <a:t>Beneficiary leaves the project</a:t>
            </a:r>
          </a:p>
          <a:p>
            <a:pPr marL="742950" lvl="1" indent="-285750">
              <a:buFont typeface="Courier New" panose="02070309020205020404" pitchFamily="49" charset="0"/>
              <a:buChar char="o"/>
            </a:pPr>
            <a:r>
              <a:rPr lang="en-US" dirty="0">
                <a:solidFill>
                  <a:srgbClr val="A4C137"/>
                </a:solidFill>
              </a:rPr>
              <a:t>Pro-actively: Document, Collaborate, strong coordination</a:t>
            </a:r>
            <a:endParaRPr lang="en-BE" dirty="0">
              <a:solidFill>
                <a:srgbClr val="A4C137"/>
              </a:solidFill>
            </a:endParaRPr>
          </a:p>
          <a:p>
            <a:pPr marL="285750" indent="-285750">
              <a:buFont typeface="Arial" panose="020B0604020202020204" pitchFamily="34" charset="0"/>
              <a:buChar char="•"/>
            </a:pPr>
            <a:r>
              <a:rPr lang="en-US" dirty="0"/>
              <a:t>Lack of candidates for temporary positions</a:t>
            </a:r>
          </a:p>
          <a:p>
            <a:pPr marL="742950" lvl="1" indent="-285750">
              <a:buFont typeface="Courier New" panose="02070309020205020404" pitchFamily="49" charset="0"/>
              <a:buChar char="o"/>
            </a:pPr>
            <a:r>
              <a:rPr lang="en-US" dirty="0">
                <a:solidFill>
                  <a:srgbClr val="A4C137"/>
                </a:solidFill>
              </a:rPr>
              <a:t>Maximize job advertisements as early as possible and as wide as possible (professional networks), leverage on the </a:t>
            </a:r>
            <a:r>
              <a:rPr lang="en-US" dirty="0" err="1">
                <a:solidFill>
                  <a:srgbClr val="A4C137"/>
                </a:solidFill>
              </a:rPr>
              <a:t>iSAS</a:t>
            </a:r>
            <a:r>
              <a:rPr lang="en-US" dirty="0">
                <a:solidFill>
                  <a:srgbClr val="A4C137"/>
                </a:solidFill>
              </a:rPr>
              <a:t> consortium</a:t>
            </a:r>
            <a:endParaRPr lang="en-BE" dirty="0">
              <a:solidFill>
                <a:srgbClr val="A4C137"/>
              </a:solidFill>
            </a:endParaRPr>
          </a:p>
          <a:p>
            <a:pPr marL="285750" indent="-285750">
              <a:buFont typeface="Arial" panose="020B0604020202020204" pitchFamily="34" charset="0"/>
              <a:buChar char="•"/>
            </a:pPr>
            <a:r>
              <a:rPr lang="en-US" dirty="0"/>
              <a:t>Absence of WP leader</a:t>
            </a:r>
          </a:p>
          <a:p>
            <a:pPr marL="742950" lvl="1" indent="-285750">
              <a:buFont typeface="Courier New" panose="02070309020205020404" pitchFamily="49" charset="0"/>
              <a:buChar char="o"/>
            </a:pPr>
            <a:r>
              <a:rPr lang="en-US" dirty="0">
                <a:solidFill>
                  <a:srgbClr val="A4C137"/>
                </a:solidFill>
              </a:rPr>
              <a:t>Assign a deputy WP leader</a:t>
            </a:r>
          </a:p>
          <a:p>
            <a:pPr marL="742950" lvl="1" indent="-285750">
              <a:buFont typeface="Courier New" panose="02070309020205020404" pitchFamily="49" charset="0"/>
              <a:buChar char="o"/>
            </a:pPr>
            <a:endParaRPr lang="en-US" dirty="0">
              <a:solidFill>
                <a:srgbClr val="A4C137"/>
              </a:solidFill>
            </a:endParaRPr>
          </a:p>
          <a:p>
            <a:pPr marL="285750" indent="-285750">
              <a:buFont typeface="Arial" panose="020B0604020202020204" pitchFamily="34" charset="0"/>
              <a:buChar char="•"/>
            </a:pPr>
            <a:r>
              <a:rPr lang="en-US" dirty="0"/>
              <a:t>Allocated WP budget exceeded by costs</a:t>
            </a:r>
          </a:p>
          <a:p>
            <a:pPr marL="742950" lvl="1" indent="-285750">
              <a:buFont typeface="Courier New" panose="02070309020205020404" pitchFamily="49" charset="0"/>
              <a:buChar char="o"/>
            </a:pPr>
            <a:r>
              <a:rPr lang="en-US" dirty="0">
                <a:solidFill>
                  <a:srgbClr val="A4C137"/>
                </a:solidFill>
              </a:rPr>
              <a:t>?Cost report and control?</a:t>
            </a:r>
            <a:endParaRPr lang="en-BE" dirty="0">
              <a:solidFill>
                <a:srgbClr val="A4C137"/>
              </a:solidFill>
            </a:endParaRPr>
          </a:p>
          <a:p>
            <a:r>
              <a:rPr lang="en-BE" dirty="0"/>
              <a:t>…</a:t>
            </a:r>
          </a:p>
        </p:txBody>
      </p:sp>
      <p:pic>
        <p:nvPicPr>
          <p:cNvPr id="6" name="Picture 5">
            <a:extLst>
              <a:ext uri="{FF2B5EF4-FFF2-40B4-BE49-F238E27FC236}">
                <a16:creationId xmlns:a16="http://schemas.microsoft.com/office/drawing/2014/main" id="{CAD38BA5-F063-8161-1F12-CC32E98A8703}"/>
              </a:ext>
            </a:extLst>
          </p:cNvPr>
          <p:cNvPicPr>
            <a:picLocks noChangeAspect="1"/>
          </p:cNvPicPr>
          <p:nvPr/>
        </p:nvPicPr>
        <p:blipFill>
          <a:blip r:embed="rId3"/>
          <a:stretch>
            <a:fillRect/>
          </a:stretch>
        </p:blipFill>
        <p:spPr>
          <a:xfrm>
            <a:off x="7951770" y="777349"/>
            <a:ext cx="4082539" cy="5388123"/>
          </a:xfrm>
          <a:prstGeom prst="rect">
            <a:avLst/>
          </a:prstGeom>
        </p:spPr>
      </p:pic>
      <p:sp>
        <p:nvSpPr>
          <p:cNvPr id="7" name="Rectangle 6">
            <a:extLst>
              <a:ext uri="{FF2B5EF4-FFF2-40B4-BE49-F238E27FC236}">
                <a16:creationId xmlns:a16="http://schemas.microsoft.com/office/drawing/2014/main" id="{295F287B-015F-CF0C-83A6-192AA3CB07D5}"/>
              </a:ext>
            </a:extLst>
          </p:cNvPr>
          <p:cNvSpPr/>
          <p:nvPr/>
        </p:nvSpPr>
        <p:spPr>
          <a:xfrm>
            <a:off x="7951769" y="1147603"/>
            <a:ext cx="4082539" cy="497090"/>
          </a:xfrm>
          <a:prstGeom prst="rect">
            <a:avLst/>
          </a:prstGeom>
          <a:noFill/>
          <a:ln>
            <a:solidFill>
              <a:srgbClr val="E59EDD"/>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17A7BD04-13CC-8659-8EBF-3EAFCB436B8E}"/>
              </a:ext>
            </a:extLst>
          </p:cNvPr>
          <p:cNvSpPr/>
          <p:nvPr/>
        </p:nvSpPr>
        <p:spPr>
          <a:xfrm>
            <a:off x="7951769" y="5799382"/>
            <a:ext cx="4082539" cy="213769"/>
          </a:xfrm>
          <a:prstGeom prst="rect">
            <a:avLst/>
          </a:prstGeom>
          <a:noFill/>
          <a:ln>
            <a:solidFill>
              <a:srgbClr val="E59EDD"/>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a:extLst>
              <a:ext uri="{FF2B5EF4-FFF2-40B4-BE49-F238E27FC236}">
                <a16:creationId xmlns:a16="http://schemas.microsoft.com/office/drawing/2014/main" id="{B097DFC2-650E-EF9F-B35E-2AF6AD5C0B2A}"/>
              </a:ext>
            </a:extLst>
          </p:cNvPr>
          <p:cNvCxnSpPr>
            <a:cxnSpLocks/>
          </p:cNvCxnSpPr>
          <p:nvPr/>
        </p:nvCxnSpPr>
        <p:spPr>
          <a:xfrm flipV="1">
            <a:off x="3881689" y="1215109"/>
            <a:ext cx="4004244" cy="538690"/>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657EA41-0D14-CE5B-8B7E-8D234F34CC34}"/>
              </a:ext>
            </a:extLst>
          </p:cNvPr>
          <p:cNvCxnSpPr>
            <a:cxnSpLocks/>
          </p:cNvCxnSpPr>
          <p:nvPr/>
        </p:nvCxnSpPr>
        <p:spPr>
          <a:xfrm flipV="1">
            <a:off x="5883811" y="1484454"/>
            <a:ext cx="2067958" cy="861669"/>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85E40B70-A1DE-35B7-87EF-C857B1735DF4}"/>
              </a:ext>
            </a:extLst>
          </p:cNvPr>
          <p:cNvCxnSpPr>
            <a:cxnSpLocks/>
          </p:cNvCxnSpPr>
          <p:nvPr/>
        </p:nvCxnSpPr>
        <p:spPr>
          <a:xfrm>
            <a:off x="4044875" y="3571539"/>
            <a:ext cx="3841058" cy="2334727"/>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3873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FADFF-2D07-D9AF-1D2F-94607555F4B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B8A4AA-B409-92E4-EB41-CFAD688E9665}"/>
              </a:ext>
            </a:extLst>
          </p:cNvPr>
          <p:cNvSpPr txBox="1"/>
          <p:nvPr/>
        </p:nvSpPr>
        <p:spPr>
          <a:xfrm>
            <a:off x="3418115" y="315684"/>
            <a:ext cx="2861104" cy="461665"/>
          </a:xfrm>
          <a:prstGeom prst="rect">
            <a:avLst/>
          </a:prstGeom>
          <a:noFill/>
        </p:spPr>
        <p:txBody>
          <a:bodyPr wrap="none" rtlCol="0">
            <a:spAutoFit/>
          </a:bodyPr>
          <a:lstStyle/>
          <a:p>
            <a:r>
              <a:rPr lang="en-BE" sz="2400" b="1">
                <a:solidFill>
                  <a:srgbClr val="002060"/>
                </a:solidFill>
              </a:rPr>
              <a:t>WP</a:t>
            </a:r>
            <a:r>
              <a:rPr lang="en-US" sz="2400" b="1" dirty="0">
                <a:solidFill>
                  <a:srgbClr val="002060"/>
                </a:solidFill>
              </a:rPr>
              <a:t>5</a:t>
            </a:r>
            <a:r>
              <a:rPr lang="en-BE" sz="2400" b="1">
                <a:solidFill>
                  <a:srgbClr val="002060"/>
                </a:solidFill>
              </a:rPr>
              <a:t> :</a:t>
            </a:r>
            <a:r>
              <a:rPr lang="en-BE" sz="2400" b="1">
                <a:solidFill>
                  <a:schemeClr val="bg2">
                    <a:lumMod val="50000"/>
                  </a:schemeClr>
                </a:solidFill>
              </a:rPr>
              <a:t> </a:t>
            </a:r>
            <a:r>
              <a:rPr lang="en-BE" sz="2400" b="1" dirty="0">
                <a:solidFill>
                  <a:schemeClr val="bg2">
                    <a:lumMod val="50000"/>
                  </a:schemeClr>
                </a:solidFill>
              </a:rPr>
              <a:t>budget plans</a:t>
            </a:r>
          </a:p>
        </p:txBody>
      </p:sp>
      <p:pic>
        <p:nvPicPr>
          <p:cNvPr id="5" name="Picture 2" descr="Innovate for Sustainable Accelerating Systems: Kick-Off Meeting">
            <a:extLst>
              <a:ext uri="{FF2B5EF4-FFF2-40B4-BE49-F238E27FC236}">
                <a16:creationId xmlns:a16="http://schemas.microsoft.com/office/drawing/2014/main" id="{5825CCE3-EDCB-11D8-AB95-6A407A5C05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00"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AC5FF244-5BDF-EC1C-0B19-0AFD3F959BD9}"/>
              </a:ext>
            </a:extLst>
          </p:cNvPr>
          <p:cNvSpPr txBox="1"/>
          <p:nvPr/>
        </p:nvSpPr>
        <p:spPr>
          <a:xfrm>
            <a:off x="392484" y="1538088"/>
            <a:ext cx="11221584" cy="2308324"/>
          </a:xfrm>
          <a:prstGeom prst="rect">
            <a:avLst/>
          </a:prstGeom>
          <a:noFill/>
        </p:spPr>
        <p:txBody>
          <a:bodyPr wrap="square" rtlCol="0">
            <a:spAutoFit/>
          </a:bodyPr>
          <a:lstStyle/>
          <a:p>
            <a:pPr algn="l"/>
            <a:r>
              <a:rPr lang="en-GB" b="0" i="0" u="none" strike="noStrike" dirty="0">
                <a:solidFill>
                  <a:srgbClr val="000000"/>
                </a:solidFill>
                <a:effectLst/>
                <a:latin typeface="Calibri" panose="020F0502020204030204" pitchFamily="34" charset="0"/>
              </a:rPr>
              <a:t>(message from Jorgen D’HONDT)</a:t>
            </a:r>
          </a:p>
          <a:p>
            <a:pPr marL="285750" indent="-285750" algn="l">
              <a:buFont typeface="Arial" panose="020B0604020202020204" pitchFamily="34" charset="0"/>
              <a:buChar char="•"/>
            </a:pPr>
            <a:r>
              <a:rPr lang="en-GB" b="0" i="0" u="none" strike="noStrike" dirty="0">
                <a:solidFill>
                  <a:srgbClr val="000000"/>
                </a:solidFill>
                <a:effectLst/>
                <a:latin typeface="Calibri" panose="020F0502020204030204" pitchFamily="34" charset="0"/>
              </a:rPr>
              <a:t>with from page 171 the investment aspects, i.e. human resources and costs. On page 174 the overview where WP5 has 102kEUR from the EU budget. </a:t>
            </a:r>
            <a:r>
              <a:rPr lang="en-GB" b="0" i="0" u="none" strike="noStrike" dirty="0">
                <a:solidFill>
                  <a:srgbClr val="000000"/>
                </a:solidFill>
                <a:effectLst/>
                <a:highlight>
                  <a:srgbClr val="A4C137"/>
                </a:highlight>
                <a:latin typeface="Calibri" panose="020F0502020204030204" pitchFamily="34" charset="0"/>
              </a:rPr>
              <a:t>It would be interesting to verify if this budget still matches the expected costs to achieve the milestones and deliverables of WP5, for example by listing concretely the expected investments (human and materials) especially for Tasks 5.2 and 5.3.</a:t>
            </a:r>
          </a:p>
          <a:p>
            <a:pPr algn="l"/>
            <a:br>
              <a:rPr lang="en-GB" b="0" i="0" u="none" strike="noStrike" dirty="0">
                <a:solidFill>
                  <a:srgbClr val="000000"/>
                </a:solidFill>
                <a:effectLst/>
                <a:latin typeface="Calibri" panose="020F0502020204030204" pitchFamily="34" charset="0"/>
              </a:rPr>
            </a:br>
            <a:endParaRPr lang="en-GB" b="0" i="0" u="none" strike="noStrike" dirty="0">
              <a:solidFill>
                <a:srgbClr val="000000"/>
              </a:solidFill>
              <a:effectLst/>
              <a:latin typeface="Calibri" panose="020F0502020204030204" pitchFamily="34" charset="0"/>
            </a:endParaRPr>
          </a:p>
          <a:p>
            <a:pPr marL="285750" indent="-285750" algn="l">
              <a:buFont typeface="Arial" panose="020B0604020202020204" pitchFamily="34" charset="0"/>
              <a:buChar char="•"/>
            </a:pPr>
            <a:r>
              <a:rPr lang="en-GB" b="0" i="0" u="none" strike="noStrike" dirty="0">
                <a:solidFill>
                  <a:srgbClr val="000000"/>
                </a:solidFill>
                <a:effectLst/>
                <a:latin typeface="Calibri" panose="020F0502020204030204" pitchFamily="34" charset="0"/>
              </a:rPr>
              <a:t>The PhD student for Task 5.4 is not on the EU budget but is a budget directly from EPFL</a:t>
            </a:r>
          </a:p>
        </p:txBody>
      </p:sp>
    </p:spTree>
    <p:extLst>
      <p:ext uri="{BB962C8B-B14F-4D97-AF65-F5344CB8AC3E}">
        <p14:creationId xmlns:p14="http://schemas.microsoft.com/office/powerpoint/2010/main" val="3549071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522" y="378846"/>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4185024-C15F-D5DE-1FF8-B21CE0257C71}"/>
              </a:ext>
            </a:extLst>
          </p:cNvPr>
          <p:cNvSpPr txBox="1"/>
          <p:nvPr/>
        </p:nvSpPr>
        <p:spPr>
          <a:xfrm>
            <a:off x="4542833" y="622814"/>
            <a:ext cx="7649167" cy="646331"/>
          </a:xfrm>
          <a:prstGeom prst="rect">
            <a:avLst/>
          </a:prstGeom>
          <a:noFill/>
        </p:spPr>
        <p:txBody>
          <a:bodyPr wrap="square" rtlCol="0">
            <a:spAutoFit/>
          </a:bodyPr>
          <a:lstStyle/>
          <a:p>
            <a:r>
              <a:rPr lang="en-US" sz="3600" b="1" dirty="0">
                <a:solidFill>
                  <a:schemeClr val="bg2">
                    <a:lumMod val="50000"/>
                  </a:schemeClr>
                </a:solidFill>
              </a:rPr>
              <a:t>Meeting AGENDA:</a:t>
            </a:r>
            <a:endParaRPr lang="en-US" sz="2800" b="1" i="1" dirty="0">
              <a:solidFill>
                <a:schemeClr val="bg2">
                  <a:lumMod val="50000"/>
                </a:schemeClr>
              </a:solidFill>
              <a:latin typeface="Calibri"/>
              <a:ea typeface="ＭＳ Ｐゴシック" charset="0"/>
            </a:endParaRPr>
          </a:p>
        </p:txBody>
      </p:sp>
      <p:sp>
        <p:nvSpPr>
          <p:cNvPr id="5" name="TextBox 4">
            <a:extLst>
              <a:ext uri="{FF2B5EF4-FFF2-40B4-BE49-F238E27FC236}">
                <a16:creationId xmlns:a16="http://schemas.microsoft.com/office/drawing/2014/main" id="{311DB647-F9AA-7A0B-34C2-5400F071D65A}"/>
              </a:ext>
            </a:extLst>
          </p:cNvPr>
          <p:cNvSpPr txBox="1"/>
          <p:nvPr/>
        </p:nvSpPr>
        <p:spPr>
          <a:xfrm>
            <a:off x="371475" y="2178903"/>
            <a:ext cx="11690430" cy="3244093"/>
          </a:xfrm>
          <a:prstGeom prst="rect">
            <a:avLst/>
          </a:prstGeom>
          <a:noFill/>
          <a:ln w="41275">
            <a:solidFill>
              <a:srgbClr val="A4C137"/>
            </a:solidFill>
          </a:ln>
        </p:spPr>
        <p:txBody>
          <a:bodyPr wrap="square">
            <a:spAutoFit/>
          </a:bodyPr>
          <a:lstStyle/>
          <a:p>
            <a:pPr marL="228600">
              <a:lnSpc>
                <a:spcPct val="150000"/>
              </a:lnSpc>
            </a:pPr>
            <a:r>
              <a:rPr lang="en-US" sz="2800" dirty="0">
                <a:solidFill>
                  <a:srgbClr val="1B3C70"/>
                </a:solidFill>
                <a:effectLst/>
                <a:ea typeface="Verdana" panose="020B0604030504040204" pitchFamily="34" charset="0"/>
                <a:cs typeface="Arial" panose="020B0604020202020204" pitchFamily="34" charset="0"/>
              </a:rPr>
              <a:t>- Introductions</a:t>
            </a:r>
            <a:endParaRPr lang="en-SE" sz="2800" dirty="0">
              <a:solidFill>
                <a:srgbClr val="1B3C70"/>
              </a:solidFill>
              <a:effectLst/>
              <a:ea typeface="Verdana" panose="020B0604030504040204" pitchFamily="34" charset="0"/>
              <a:cs typeface="Arial" panose="020B0604020202020204" pitchFamily="34" charset="0"/>
            </a:endParaRPr>
          </a:p>
          <a:p>
            <a:pPr marL="228600">
              <a:lnSpc>
                <a:spcPct val="150000"/>
              </a:lnSpc>
            </a:pPr>
            <a:r>
              <a:rPr lang="en-US" sz="2800" dirty="0">
                <a:solidFill>
                  <a:srgbClr val="1B3C70"/>
                </a:solidFill>
                <a:effectLst/>
                <a:ea typeface="Verdana" panose="020B0604030504040204" pitchFamily="34" charset="0"/>
                <a:cs typeface="Arial" panose="020B0604020202020204" pitchFamily="34" charset="0"/>
              </a:rPr>
              <a:t>- Overview of </a:t>
            </a:r>
            <a:r>
              <a:rPr lang="en-US" sz="2800" dirty="0" err="1">
                <a:solidFill>
                  <a:srgbClr val="1B3C70"/>
                </a:solidFill>
                <a:effectLst/>
                <a:ea typeface="Verdana" panose="020B0604030504040204" pitchFamily="34" charset="0"/>
                <a:cs typeface="Arial" panose="020B0604020202020204" pitchFamily="34" charset="0"/>
              </a:rPr>
              <a:t>iSAS</a:t>
            </a:r>
            <a:r>
              <a:rPr lang="en-US" sz="2800" dirty="0">
                <a:solidFill>
                  <a:srgbClr val="1B3C70"/>
                </a:solidFill>
                <a:effectLst/>
                <a:ea typeface="Verdana" panose="020B0604030504040204" pitchFamily="34" charset="0"/>
                <a:cs typeface="Arial" panose="020B0604020202020204" pitchFamily="34" charset="0"/>
              </a:rPr>
              <a:t> WP5 objectives, tasks, milestones and deliverables</a:t>
            </a:r>
            <a:endParaRPr lang="en-SE" sz="2800" dirty="0">
              <a:solidFill>
                <a:srgbClr val="1B3C70"/>
              </a:solidFill>
              <a:effectLst/>
              <a:ea typeface="Verdana" panose="020B0604030504040204" pitchFamily="34" charset="0"/>
              <a:cs typeface="Arial" panose="020B0604020202020204" pitchFamily="34" charset="0"/>
            </a:endParaRPr>
          </a:p>
          <a:p>
            <a:pPr marL="228600">
              <a:lnSpc>
                <a:spcPct val="150000"/>
              </a:lnSpc>
            </a:pPr>
            <a:r>
              <a:rPr lang="en-US" sz="2800" dirty="0">
                <a:solidFill>
                  <a:srgbClr val="1B3C70"/>
                </a:solidFill>
                <a:effectLst/>
                <a:ea typeface="Verdana" panose="020B0604030504040204" pitchFamily="34" charset="0"/>
                <a:cs typeface="Arial" panose="020B0604020202020204" pitchFamily="34" charset="0"/>
              </a:rPr>
              <a:t>- Open Discussion &amp; Collaborative planning (next steps)</a:t>
            </a:r>
            <a:endParaRPr lang="en-SE" sz="2800" dirty="0">
              <a:solidFill>
                <a:srgbClr val="1B3C70"/>
              </a:solidFill>
              <a:effectLst/>
              <a:ea typeface="Verdana" panose="020B0604030504040204" pitchFamily="34" charset="0"/>
              <a:cs typeface="Arial" panose="020B0604020202020204" pitchFamily="34" charset="0"/>
            </a:endParaRPr>
          </a:p>
          <a:p>
            <a:pPr marL="228600">
              <a:lnSpc>
                <a:spcPct val="150000"/>
              </a:lnSpc>
            </a:pPr>
            <a:r>
              <a:rPr lang="en-US" sz="2800" dirty="0">
                <a:solidFill>
                  <a:srgbClr val="1B3C70"/>
                </a:solidFill>
                <a:effectLst/>
                <a:ea typeface="Verdana" panose="020B0604030504040204" pitchFamily="34" charset="0"/>
                <a:cs typeface="Arial" panose="020B0604020202020204" pitchFamily="34" charset="0"/>
              </a:rPr>
              <a:t>- Preparations for </a:t>
            </a:r>
            <a:r>
              <a:rPr lang="en-US" sz="2800" dirty="0" err="1">
                <a:solidFill>
                  <a:srgbClr val="1B3C70"/>
                </a:solidFill>
                <a:effectLst/>
                <a:ea typeface="Verdana" panose="020B0604030504040204" pitchFamily="34" charset="0"/>
                <a:cs typeface="Arial" panose="020B0604020202020204" pitchFamily="34" charset="0"/>
              </a:rPr>
              <a:t>iSAS</a:t>
            </a:r>
            <a:r>
              <a:rPr lang="en-US" sz="2800" dirty="0">
                <a:solidFill>
                  <a:srgbClr val="1B3C70"/>
                </a:solidFill>
                <a:effectLst/>
                <a:ea typeface="Verdana" panose="020B0604030504040204" pitchFamily="34" charset="0"/>
                <a:cs typeface="Arial" panose="020B0604020202020204" pitchFamily="34" charset="0"/>
              </a:rPr>
              <a:t> kick-off meeting (slides)</a:t>
            </a:r>
            <a:endParaRPr lang="en-SE" sz="2800" dirty="0">
              <a:solidFill>
                <a:srgbClr val="1B3C70"/>
              </a:solidFill>
              <a:effectLst/>
              <a:ea typeface="Verdana" panose="020B0604030504040204" pitchFamily="34" charset="0"/>
              <a:cs typeface="Arial" panose="020B0604020202020204" pitchFamily="34" charset="0"/>
            </a:endParaRPr>
          </a:p>
          <a:p>
            <a:pPr marL="228600">
              <a:lnSpc>
                <a:spcPct val="150000"/>
              </a:lnSpc>
            </a:pPr>
            <a:r>
              <a:rPr lang="en-US" sz="2800" dirty="0">
                <a:solidFill>
                  <a:srgbClr val="1B3C70"/>
                </a:solidFill>
                <a:effectLst/>
                <a:ea typeface="Verdana" panose="020B0604030504040204" pitchFamily="34" charset="0"/>
                <a:cs typeface="Arial" panose="020B0604020202020204" pitchFamily="34" charset="0"/>
              </a:rPr>
              <a:t>- Meeting conclusions and Wrap up.</a:t>
            </a:r>
            <a:endParaRPr lang="en-SE" sz="2800" dirty="0">
              <a:solidFill>
                <a:srgbClr val="1B3C70"/>
              </a:solidFill>
              <a:effectLst/>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357599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504" y="378846"/>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4185024-C15F-D5DE-1FF8-B21CE0257C71}"/>
              </a:ext>
            </a:extLst>
          </p:cNvPr>
          <p:cNvSpPr txBox="1"/>
          <p:nvPr/>
        </p:nvSpPr>
        <p:spPr>
          <a:xfrm>
            <a:off x="4542833" y="622814"/>
            <a:ext cx="7649167" cy="646331"/>
          </a:xfrm>
          <a:prstGeom prst="rect">
            <a:avLst/>
          </a:prstGeom>
          <a:noFill/>
        </p:spPr>
        <p:txBody>
          <a:bodyPr wrap="square" rtlCol="0">
            <a:spAutoFit/>
          </a:bodyPr>
          <a:lstStyle/>
          <a:p>
            <a:r>
              <a:rPr lang="en-US" sz="3600" b="1" dirty="0">
                <a:solidFill>
                  <a:schemeClr val="bg2">
                    <a:lumMod val="50000"/>
                  </a:schemeClr>
                </a:solidFill>
              </a:rPr>
              <a:t>Introductions</a:t>
            </a:r>
            <a:endParaRPr lang="en-US" sz="2800" b="1" i="1" dirty="0">
              <a:solidFill>
                <a:schemeClr val="bg2">
                  <a:lumMod val="50000"/>
                </a:schemeClr>
              </a:solidFill>
              <a:latin typeface="Calibri"/>
              <a:ea typeface="ＭＳ Ｐゴシック" charset="0"/>
            </a:endParaRPr>
          </a:p>
        </p:txBody>
      </p:sp>
      <p:sp>
        <p:nvSpPr>
          <p:cNvPr id="4" name="TextBox 3">
            <a:extLst>
              <a:ext uri="{FF2B5EF4-FFF2-40B4-BE49-F238E27FC236}">
                <a16:creationId xmlns:a16="http://schemas.microsoft.com/office/drawing/2014/main" id="{8AB1C2FA-0DC2-3713-A643-27D04484DDC1}"/>
              </a:ext>
            </a:extLst>
          </p:cNvPr>
          <p:cNvSpPr txBox="1"/>
          <p:nvPr/>
        </p:nvSpPr>
        <p:spPr>
          <a:xfrm>
            <a:off x="371475" y="1679198"/>
            <a:ext cx="11707455" cy="4278094"/>
          </a:xfrm>
          <a:prstGeom prst="rect">
            <a:avLst/>
          </a:prstGeom>
          <a:noFill/>
        </p:spPr>
        <p:txBody>
          <a:bodyPr wrap="square">
            <a:spAutoFit/>
          </a:bodyPr>
          <a:lstStyle/>
          <a:p>
            <a:pPr marL="285750" indent="-285750">
              <a:buFont typeface="Arial" panose="020B0604020202020204" pitchFamily="34" charset="0"/>
              <a:buChar char="•"/>
            </a:pPr>
            <a:r>
              <a:rPr lang="en-GB" sz="3200" i="1" dirty="0">
                <a:effectLst/>
                <a:latin typeface="Helvetica" pitchFamily="2" charset="0"/>
              </a:rPr>
              <a:t>iSAS-WP5 member list </a:t>
            </a:r>
            <a:r>
              <a:rPr lang="en-GB" sz="1400" i="1" u="sng" dirty="0">
                <a:effectLst/>
                <a:latin typeface="Helvetica" pitchFamily="2" charset="0"/>
              </a:rPr>
              <a:t>(task lead)</a:t>
            </a:r>
            <a:r>
              <a:rPr lang="en-GB" sz="3200" i="1" dirty="0">
                <a:effectLst/>
                <a:latin typeface="Helvetica" pitchFamily="2" charset="0"/>
              </a:rPr>
              <a:t>:</a:t>
            </a:r>
          </a:p>
          <a:p>
            <a:pPr marL="365125" lvl="2"/>
            <a:r>
              <a:rPr lang="en-SE" sz="2000" b="1" dirty="0">
                <a:effectLst/>
                <a:latin typeface="Calibri" panose="020F0502020204030204" pitchFamily="34" charset="0"/>
                <a:ea typeface="Calibri" panose="020F0502020204030204" pitchFamily="34" charset="0"/>
              </a:rPr>
              <a:t>ESS:</a:t>
            </a:r>
            <a:r>
              <a:rPr lang="en-SE" sz="2000" dirty="0">
                <a:effectLst/>
                <a:latin typeface="Calibri" panose="020F0502020204030204" pitchFamily="34" charset="0"/>
                <a:ea typeface="Calibri" panose="020F0502020204030204" pitchFamily="34" charset="0"/>
              </a:rPr>
              <a:t> </a:t>
            </a:r>
            <a:r>
              <a:rPr lang="en-SE" sz="2000" u="sng" dirty="0">
                <a:effectLst/>
                <a:latin typeface="Calibri" panose="020F0502020204030204" pitchFamily="34" charset="0"/>
                <a:ea typeface="Calibri" panose="020F0502020204030204" pitchFamily="34" charset="0"/>
              </a:rPr>
              <a:t>Nuno Elias</a:t>
            </a:r>
            <a:r>
              <a:rPr lang="en-SE" sz="2000" dirty="0">
                <a:effectLst/>
                <a:latin typeface="Calibri" panose="020F0502020204030204" pitchFamily="34" charset="0"/>
                <a:ea typeface="Calibri" panose="020F0502020204030204" pitchFamily="34" charset="0"/>
              </a:rPr>
              <a:t>; Paolo Pierini; Henry Przybilzki; Marek Skiba </a:t>
            </a:r>
          </a:p>
          <a:p>
            <a:pPr marL="365125" lvl="2"/>
            <a:r>
              <a:rPr lang="en-SE" sz="2000" dirty="0">
                <a:latin typeface="Calibri" panose="020F0502020204030204" pitchFamily="34" charset="0"/>
                <a:ea typeface="Calibri" panose="020F0502020204030204" pitchFamily="34" charset="0"/>
              </a:rPr>
              <a:t>	</a:t>
            </a:r>
            <a:r>
              <a:rPr lang="en-SE" sz="2000" dirty="0">
                <a:effectLst/>
                <a:latin typeface="Calibri" panose="020F0502020204030204" pitchFamily="34" charset="0"/>
                <a:ea typeface="Calibri" panose="020F0502020204030204" pitchFamily="34" charset="0"/>
              </a:rPr>
              <a:t>(Cecilia Maiano; Philippe Goudket; Mamad Eshraqi)</a:t>
            </a:r>
          </a:p>
          <a:p>
            <a:pPr marL="365125" lvl="2"/>
            <a:endParaRPr lang="en-SE" sz="2000" dirty="0">
              <a:effectLst/>
              <a:latin typeface="Calibri" panose="020F0502020204030204" pitchFamily="34" charset="0"/>
              <a:ea typeface="Calibri" panose="020F0502020204030204" pitchFamily="34" charset="0"/>
            </a:endParaRPr>
          </a:p>
          <a:p>
            <a:pPr marL="365125" lvl="2"/>
            <a:r>
              <a:rPr lang="en-SE" sz="2000" b="1" dirty="0">
                <a:effectLst/>
                <a:latin typeface="Calibri" panose="020F0502020204030204" pitchFamily="34" charset="0"/>
                <a:ea typeface="Calibri" panose="020F0502020204030204" pitchFamily="34" charset="0"/>
              </a:rPr>
              <a:t>CERN:</a:t>
            </a:r>
            <a:r>
              <a:rPr lang="en-SE" sz="2000" dirty="0">
                <a:effectLst/>
                <a:latin typeface="Calibri" panose="020F0502020204030204" pitchFamily="34" charset="0"/>
                <a:ea typeface="Calibri" panose="020F0502020204030204" pitchFamily="34" charset="0"/>
              </a:rPr>
              <a:t> </a:t>
            </a:r>
            <a:r>
              <a:rPr lang="en-SE" sz="2000" u="sng" dirty="0">
                <a:effectLst/>
                <a:latin typeface="Calibri" panose="020F0502020204030204" pitchFamily="34" charset="0"/>
                <a:ea typeface="Calibri" panose="020F0502020204030204" pitchFamily="34" charset="0"/>
              </a:rPr>
              <a:t>Vittorio Parma</a:t>
            </a:r>
            <a:r>
              <a:rPr lang="en-SE" sz="2000" dirty="0">
                <a:effectLst/>
                <a:latin typeface="Calibri" panose="020F0502020204030204" pitchFamily="34" charset="0"/>
                <a:ea typeface="Calibri" panose="020F0502020204030204" pitchFamily="34" charset="0"/>
              </a:rPr>
              <a:t>; Karin Canderan; </a:t>
            </a:r>
          </a:p>
          <a:p>
            <a:pPr marL="365125" lvl="2"/>
            <a:r>
              <a:rPr lang="en-SE" sz="2000" dirty="0">
                <a:latin typeface="Calibri" panose="020F0502020204030204" pitchFamily="34" charset="0"/>
                <a:ea typeface="Calibri" panose="020F0502020204030204" pitchFamily="34" charset="0"/>
              </a:rPr>
              <a:t>	</a:t>
            </a:r>
            <a:r>
              <a:rPr lang="en-SE" sz="2000" dirty="0">
                <a:effectLst/>
                <a:latin typeface="Calibri" panose="020F0502020204030204" pitchFamily="34" charset="0"/>
                <a:ea typeface="Calibri" panose="020F0502020204030204" pitchFamily="34" charset="0"/>
              </a:rPr>
              <a:t>(Eric Montesinos; Marco Garlasche; Alick Macpherson)</a:t>
            </a:r>
          </a:p>
          <a:p>
            <a:pPr marL="365125" lvl="2"/>
            <a:endParaRPr lang="en-SE" sz="2000" dirty="0">
              <a:effectLst/>
              <a:latin typeface="Calibri" panose="020F0502020204030204" pitchFamily="34" charset="0"/>
              <a:ea typeface="Calibri" panose="020F0502020204030204" pitchFamily="34" charset="0"/>
            </a:endParaRPr>
          </a:p>
          <a:p>
            <a:pPr marL="365125" lvl="2"/>
            <a:r>
              <a:rPr lang="en-SE" sz="2000" b="1" dirty="0">
                <a:effectLst/>
                <a:latin typeface="Calibri" panose="020F0502020204030204" pitchFamily="34" charset="0"/>
                <a:ea typeface="Calibri" panose="020F0502020204030204" pitchFamily="34" charset="0"/>
              </a:rPr>
              <a:t>CNRS (IJCLAB)</a:t>
            </a:r>
            <a:r>
              <a:rPr lang="en-SE" sz="2000" dirty="0">
                <a:effectLst/>
                <a:latin typeface="Calibri" panose="020F0502020204030204" pitchFamily="34" charset="0"/>
                <a:ea typeface="Calibri" panose="020F0502020204030204" pitchFamily="34" charset="0"/>
              </a:rPr>
              <a:t>: </a:t>
            </a:r>
            <a:r>
              <a:rPr lang="en-SE" sz="2000" u="sng" dirty="0">
                <a:effectLst/>
                <a:latin typeface="Calibri" panose="020F0502020204030204" pitchFamily="34" charset="0"/>
                <a:ea typeface="Calibri" panose="020F0502020204030204" pitchFamily="34" charset="0"/>
              </a:rPr>
              <a:t>Guillaume Olry</a:t>
            </a:r>
            <a:r>
              <a:rPr lang="en-SE" sz="2000" dirty="0">
                <a:effectLst/>
                <a:latin typeface="Calibri" panose="020F0502020204030204" pitchFamily="34" charset="0"/>
                <a:ea typeface="Calibri" panose="020F0502020204030204" pitchFamily="34" charset="0"/>
              </a:rPr>
              <a:t>; Yolanda Gomez Martinez; Patxi Duthil; Frederic Bouly </a:t>
            </a:r>
          </a:p>
          <a:p>
            <a:pPr marL="365125" lvl="2"/>
            <a:r>
              <a:rPr lang="en-SE" sz="2000" dirty="0">
                <a:latin typeface="Calibri" panose="020F0502020204030204" pitchFamily="34" charset="0"/>
                <a:ea typeface="Calibri" panose="020F0502020204030204" pitchFamily="34" charset="0"/>
              </a:rPr>
              <a:t>	</a:t>
            </a:r>
            <a:r>
              <a:rPr lang="en-SE" sz="2000" dirty="0">
                <a:effectLst/>
                <a:latin typeface="Calibri" panose="020F0502020204030204" pitchFamily="34" charset="0"/>
                <a:ea typeface="Calibri" panose="020F0502020204030204" pitchFamily="34" charset="0"/>
              </a:rPr>
              <a:t>(Gilles Olivier; Denis Reynet; Sylvain Brault; Herve Saugnac)</a:t>
            </a:r>
          </a:p>
          <a:p>
            <a:pPr marL="365125" lvl="2"/>
            <a:endParaRPr lang="en-SE" sz="2000" dirty="0">
              <a:effectLst/>
              <a:latin typeface="Calibri" panose="020F0502020204030204" pitchFamily="34" charset="0"/>
              <a:ea typeface="Calibri" panose="020F0502020204030204" pitchFamily="34" charset="0"/>
            </a:endParaRPr>
          </a:p>
          <a:p>
            <a:pPr marL="365125" lvl="2"/>
            <a:r>
              <a:rPr lang="en-SE" sz="2000" b="1" dirty="0">
                <a:effectLst/>
                <a:latin typeface="Calibri" panose="020F0502020204030204" pitchFamily="34" charset="0"/>
                <a:ea typeface="Calibri" panose="020F0502020204030204" pitchFamily="34" charset="0"/>
              </a:rPr>
              <a:t>EPFL</a:t>
            </a:r>
            <a:r>
              <a:rPr lang="en-SE" sz="2000" dirty="0">
                <a:effectLst/>
                <a:latin typeface="Calibri" panose="020F0502020204030204" pitchFamily="34" charset="0"/>
                <a:ea typeface="Calibri" panose="020F0502020204030204" pitchFamily="34" charset="0"/>
              </a:rPr>
              <a:t>: </a:t>
            </a:r>
            <a:r>
              <a:rPr lang="en-SE" sz="2000" u="sng" dirty="0">
                <a:effectLst/>
                <a:latin typeface="Calibri" panose="020F0502020204030204" pitchFamily="34" charset="0"/>
                <a:ea typeface="Calibri" panose="020F0502020204030204" pitchFamily="34" charset="0"/>
              </a:rPr>
              <a:t>Mike Seidel; </a:t>
            </a:r>
            <a:r>
              <a:rPr lang="en-SE" sz="2000" dirty="0">
                <a:effectLst/>
                <a:latin typeface="Calibri" panose="020F0502020204030204" pitchFamily="34" charset="0"/>
                <a:ea typeface="Calibri" panose="020F0502020204030204" pitchFamily="34" charset="0"/>
              </a:rPr>
              <a:t>Tatiana Pieloni</a:t>
            </a:r>
          </a:p>
          <a:p>
            <a:pPr marL="365125" lvl="2"/>
            <a:endParaRPr lang="en-SE" sz="2000" dirty="0">
              <a:effectLst/>
              <a:latin typeface="Calibri" panose="020F0502020204030204" pitchFamily="34" charset="0"/>
              <a:ea typeface="Calibri" panose="020F0502020204030204" pitchFamily="34" charset="0"/>
            </a:endParaRPr>
          </a:p>
          <a:p>
            <a:pPr marL="365125" lvl="2"/>
            <a:r>
              <a:rPr lang="en-SE" sz="2000" b="1" dirty="0">
                <a:effectLst/>
                <a:latin typeface="Calibri" panose="020F0502020204030204" pitchFamily="34" charset="0"/>
                <a:ea typeface="Calibri" panose="020F0502020204030204" pitchFamily="34" charset="0"/>
              </a:rPr>
              <a:t>INFN: </a:t>
            </a:r>
            <a:r>
              <a:rPr lang="en-SE" sz="2000" dirty="0">
                <a:effectLst/>
                <a:latin typeface="Calibri" panose="020F0502020204030204" pitchFamily="34" charset="0"/>
                <a:ea typeface="Calibri" panose="020F0502020204030204" pitchFamily="34" charset="0"/>
              </a:rPr>
              <a:t>Dario Giove; Cristian Pira; Giorgio Keppel; Giovanni Bisoffi; Giorgio Mauro; Maria Rosaria Masullo</a:t>
            </a:r>
          </a:p>
        </p:txBody>
      </p:sp>
    </p:spTree>
    <p:extLst>
      <p:ext uri="{BB962C8B-B14F-4D97-AF65-F5344CB8AC3E}">
        <p14:creationId xmlns:p14="http://schemas.microsoft.com/office/powerpoint/2010/main" val="3516384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86"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4185024-C15F-D5DE-1FF8-B21CE0257C71}"/>
              </a:ext>
            </a:extLst>
          </p:cNvPr>
          <p:cNvSpPr txBox="1"/>
          <p:nvPr/>
        </p:nvSpPr>
        <p:spPr>
          <a:xfrm>
            <a:off x="4542833" y="622814"/>
            <a:ext cx="7649167" cy="646331"/>
          </a:xfrm>
          <a:prstGeom prst="rect">
            <a:avLst/>
          </a:prstGeom>
          <a:noFill/>
        </p:spPr>
        <p:txBody>
          <a:bodyPr wrap="square" rtlCol="0">
            <a:spAutoFit/>
          </a:bodyPr>
          <a:lstStyle/>
          <a:p>
            <a:r>
              <a:rPr lang="en-US" sz="3600" b="1" i="1" dirty="0" err="1">
                <a:solidFill>
                  <a:srgbClr val="1B3C70"/>
                </a:solidFill>
              </a:rPr>
              <a:t>iSAS</a:t>
            </a:r>
            <a:r>
              <a:rPr lang="en-US" sz="3600" b="1" dirty="0">
                <a:solidFill>
                  <a:schemeClr val="bg2">
                    <a:lumMod val="50000"/>
                  </a:schemeClr>
                </a:solidFill>
              </a:rPr>
              <a:t> </a:t>
            </a:r>
            <a:r>
              <a:rPr lang="en-US" sz="3600" b="1" dirty="0">
                <a:solidFill>
                  <a:srgbClr val="A4C137"/>
                </a:solidFill>
              </a:rPr>
              <a:t>Project</a:t>
            </a:r>
            <a:endParaRPr lang="en-US" sz="2800" b="1" i="1" dirty="0">
              <a:solidFill>
                <a:srgbClr val="A4C137"/>
              </a:solidFill>
              <a:latin typeface="Calibri"/>
              <a:ea typeface="ＭＳ Ｐゴシック" charset="0"/>
            </a:endParaRPr>
          </a:p>
        </p:txBody>
      </p:sp>
      <p:pic>
        <p:nvPicPr>
          <p:cNvPr id="2" name="Picture 1">
            <a:extLst>
              <a:ext uri="{FF2B5EF4-FFF2-40B4-BE49-F238E27FC236}">
                <a16:creationId xmlns:a16="http://schemas.microsoft.com/office/drawing/2014/main" id="{8C00BCC6-FE17-AD98-D0EA-B1B4F430105C}"/>
              </a:ext>
            </a:extLst>
          </p:cNvPr>
          <p:cNvPicPr>
            <a:picLocks noChangeAspect="1"/>
          </p:cNvPicPr>
          <p:nvPr/>
        </p:nvPicPr>
        <p:blipFill>
          <a:blip r:embed="rId3"/>
          <a:stretch>
            <a:fillRect/>
          </a:stretch>
        </p:blipFill>
        <p:spPr>
          <a:xfrm>
            <a:off x="371474" y="1540097"/>
            <a:ext cx="6741845" cy="851075"/>
          </a:xfrm>
          <a:prstGeom prst="rect">
            <a:avLst/>
          </a:prstGeom>
        </p:spPr>
      </p:pic>
      <p:pic>
        <p:nvPicPr>
          <p:cNvPr id="7" name="Picture 6">
            <a:extLst>
              <a:ext uri="{FF2B5EF4-FFF2-40B4-BE49-F238E27FC236}">
                <a16:creationId xmlns:a16="http://schemas.microsoft.com/office/drawing/2014/main" id="{ED087071-AF91-8EFC-3F1D-ED7F0DC1314A}"/>
              </a:ext>
            </a:extLst>
          </p:cNvPr>
          <p:cNvPicPr>
            <a:picLocks noChangeAspect="1"/>
          </p:cNvPicPr>
          <p:nvPr/>
        </p:nvPicPr>
        <p:blipFill>
          <a:blip r:embed="rId4"/>
          <a:stretch>
            <a:fillRect/>
          </a:stretch>
        </p:blipFill>
        <p:spPr>
          <a:xfrm>
            <a:off x="314276" y="2687878"/>
            <a:ext cx="6741845" cy="3547308"/>
          </a:xfrm>
          <a:prstGeom prst="rect">
            <a:avLst/>
          </a:prstGeom>
        </p:spPr>
      </p:pic>
      <p:pic>
        <p:nvPicPr>
          <p:cNvPr id="9" name="Picture 8">
            <a:extLst>
              <a:ext uri="{FF2B5EF4-FFF2-40B4-BE49-F238E27FC236}">
                <a16:creationId xmlns:a16="http://schemas.microsoft.com/office/drawing/2014/main" id="{8664FA6E-FFDB-7C2F-A76C-A1AB4F930DC2}"/>
              </a:ext>
            </a:extLst>
          </p:cNvPr>
          <p:cNvPicPr>
            <a:picLocks noChangeAspect="1"/>
          </p:cNvPicPr>
          <p:nvPr/>
        </p:nvPicPr>
        <p:blipFill>
          <a:blip r:embed="rId5"/>
          <a:stretch>
            <a:fillRect/>
          </a:stretch>
        </p:blipFill>
        <p:spPr>
          <a:xfrm>
            <a:off x="7232072" y="2703424"/>
            <a:ext cx="4778169" cy="1691283"/>
          </a:xfrm>
          <a:prstGeom prst="rect">
            <a:avLst/>
          </a:prstGeom>
        </p:spPr>
      </p:pic>
      <p:pic>
        <p:nvPicPr>
          <p:cNvPr id="11" name="Picture 10">
            <a:extLst>
              <a:ext uri="{FF2B5EF4-FFF2-40B4-BE49-F238E27FC236}">
                <a16:creationId xmlns:a16="http://schemas.microsoft.com/office/drawing/2014/main" id="{80BC9756-7319-196C-0D42-67729CF010B2}"/>
              </a:ext>
            </a:extLst>
          </p:cNvPr>
          <p:cNvPicPr>
            <a:picLocks noChangeAspect="1"/>
          </p:cNvPicPr>
          <p:nvPr/>
        </p:nvPicPr>
        <p:blipFill>
          <a:blip r:embed="rId6"/>
          <a:stretch>
            <a:fillRect/>
          </a:stretch>
        </p:blipFill>
        <p:spPr>
          <a:xfrm>
            <a:off x="7232072" y="4852973"/>
            <a:ext cx="4778169" cy="1382213"/>
          </a:xfrm>
          <a:prstGeom prst="rect">
            <a:avLst/>
          </a:prstGeom>
        </p:spPr>
      </p:pic>
      <p:sp>
        <p:nvSpPr>
          <p:cNvPr id="12" name="TextBox 11">
            <a:extLst>
              <a:ext uri="{FF2B5EF4-FFF2-40B4-BE49-F238E27FC236}">
                <a16:creationId xmlns:a16="http://schemas.microsoft.com/office/drawing/2014/main" id="{69618405-6AD4-F2B9-D762-5BE2468B3F06}"/>
              </a:ext>
            </a:extLst>
          </p:cNvPr>
          <p:cNvSpPr txBox="1"/>
          <p:nvPr/>
        </p:nvSpPr>
        <p:spPr>
          <a:xfrm>
            <a:off x="7426558" y="1285967"/>
            <a:ext cx="4578056" cy="461665"/>
          </a:xfrm>
          <a:prstGeom prst="rect">
            <a:avLst/>
          </a:prstGeom>
          <a:noFill/>
        </p:spPr>
        <p:txBody>
          <a:bodyPr wrap="square" rtlCol="0">
            <a:spAutoFit/>
          </a:bodyPr>
          <a:lstStyle/>
          <a:p>
            <a:r>
              <a:rPr lang="en-US" sz="2400" b="1" i="1" dirty="0" err="1">
                <a:solidFill>
                  <a:srgbClr val="1B3C70"/>
                </a:solidFill>
              </a:rPr>
              <a:t>iSAS</a:t>
            </a:r>
            <a:r>
              <a:rPr lang="en-US" sz="2400" b="1" dirty="0">
                <a:solidFill>
                  <a:schemeClr val="bg2">
                    <a:lumMod val="50000"/>
                  </a:schemeClr>
                </a:solidFill>
              </a:rPr>
              <a:t> </a:t>
            </a:r>
            <a:r>
              <a:rPr lang="en-US" sz="2400" b="1" dirty="0">
                <a:solidFill>
                  <a:srgbClr val="A4C137"/>
                </a:solidFill>
              </a:rPr>
              <a:t>proposal: </a:t>
            </a:r>
            <a:r>
              <a:rPr lang="en-US" sz="2400" b="1" dirty="0">
                <a:solidFill>
                  <a:srgbClr val="1B3C70"/>
                </a:solidFill>
              </a:rPr>
              <a:t>Mar-2023</a:t>
            </a:r>
            <a:endParaRPr lang="en-US" b="1" i="1" dirty="0">
              <a:solidFill>
                <a:srgbClr val="1B3C70"/>
              </a:solidFill>
              <a:latin typeface="Calibri"/>
              <a:ea typeface="ＭＳ Ｐゴシック" charset="0"/>
            </a:endParaRPr>
          </a:p>
        </p:txBody>
      </p:sp>
      <p:sp>
        <p:nvSpPr>
          <p:cNvPr id="13" name="TextBox 12">
            <a:extLst>
              <a:ext uri="{FF2B5EF4-FFF2-40B4-BE49-F238E27FC236}">
                <a16:creationId xmlns:a16="http://schemas.microsoft.com/office/drawing/2014/main" id="{3A45BAFA-84C2-90D2-A31F-7460E5474464}"/>
              </a:ext>
            </a:extLst>
          </p:cNvPr>
          <p:cNvSpPr txBox="1"/>
          <p:nvPr/>
        </p:nvSpPr>
        <p:spPr>
          <a:xfrm>
            <a:off x="7426558" y="1702361"/>
            <a:ext cx="4578056" cy="461665"/>
          </a:xfrm>
          <a:prstGeom prst="rect">
            <a:avLst/>
          </a:prstGeom>
          <a:noFill/>
        </p:spPr>
        <p:txBody>
          <a:bodyPr wrap="square" rtlCol="0">
            <a:spAutoFit/>
          </a:bodyPr>
          <a:lstStyle/>
          <a:p>
            <a:r>
              <a:rPr lang="en-US" sz="2400" b="1" i="1" dirty="0" err="1">
                <a:solidFill>
                  <a:srgbClr val="1B3C70"/>
                </a:solidFill>
              </a:rPr>
              <a:t>iSAS</a:t>
            </a:r>
            <a:r>
              <a:rPr lang="en-US" sz="2400" b="1" dirty="0">
                <a:solidFill>
                  <a:schemeClr val="bg2">
                    <a:lumMod val="50000"/>
                  </a:schemeClr>
                </a:solidFill>
              </a:rPr>
              <a:t> </a:t>
            </a:r>
            <a:r>
              <a:rPr lang="en-US" sz="2400" b="1" dirty="0">
                <a:solidFill>
                  <a:srgbClr val="A4C137"/>
                </a:solidFill>
              </a:rPr>
              <a:t>accepted: </a:t>
            </a:r>
            <a:r>
              <a:rPr lang="en-US" sz="2400" b="1" dirty="0">
                <a:solidFill>
                  <a:srgbClr val="1B3C70"/>
                </a:solidFill>
              </a:rPr>
              <a:t>Jul-2023</a:t>
            </a:r>
            <a:endParaRPr lang="en-US" b="1" i="1" dirty="0">
              <a:solidFill>
                <a:srgbClr val="1B3C70"/>
              </a:solidFill>
              <a:latin typeface="Calibri"/>
              <a:ea typeface="ＭＳ Ｐゴシック" charset="0"/>
            </a:endParaRPr>
          </a:p>
        </p:txBody>
      </p:sp>
      <p:sp>
        <p:nvSpPr>
          <p:cNvPr id="14" name="TextBox 13">
            <a:extLst>
              <a:ext uri="{FF2B5EF4-FFF2-40B4-BE49-F238E27FC236}">
                <a16:creationId xmlns:a16="http://schemas.microsoft.com/office/drawing/2014/main" id="{116AB7A7-D780-5186-A5C7-AF3095C8C5B2}"/>
              </a:ext>
            </a:extLst>
          </p:cNvPr>
          <p:cNvSpPr txBox="1"/>
          <p:nvPr/>
        </p:nvSpPr>
        <p:spPr>
          <a:xfrm>
            <a:off x="7426558" y="2131969"/>
            <a:ext cx="4578056" cy="461665"/>
          </a:xfrm>
          <a:prstGeom prst="rect">
            <a:avLst/>
          </a:prstGeom>
          <a:noFill/>
        </p:spPr>
        <p:txBody>
          <a:bodyPr wrap="square" rtlCol="0">
            <a:spAutoFit/>
          </a:bodyPr>
          <a:lstStyle/>
          <a:p>
            <a:r>
              <a:rPr lang="en-US" sz="2400" b="1" i="1" dirty="0" err="1">
                <a:solidFill>
                  <a:srgbClr val="1B3C70"/>
                </a:solidFill>
              </a:rPr>
              <a:t>iSAS</a:t>
            </a:r>
            <a:r>
              <a:rPr lang="en-US" sz="2400" b="1" dirty="0">
                <a:solidFill>
                  <a:schemeClr val="bg2">
                    <a:lumMod val="50000"/>
                  </a:schemeClr>
                </a:solidFill>
              </a:rPr>
              <a:t>            </a:t>
            </a:r>
            <a:r>
              <a:rPr lang="en-US" sz="2400" b="1" dirty="0">
                <a:solidFill>
                  <a:srgbClr val="A4C137"/>
                </a:solidFill>
              </a:rPr>
              <a:t>start: </a:t>
            </a:r>
            <a:r>
              <a:rPr lang="en-US" sz="2400" b="1" dirty="0">
                <a:solidFill>
                  <a:srgbClr val="1B3C70"/>
                </a:solidFill>
                <a:highlight>
                  <a:srgbClr val="E59EDD"/>
                </a:highlight>
              </a:rPr>
              <a:t>Mar-2024</a:t>
            </a:r>
            <a:endParaRPr lang="en-US" b="1" i="1" dirty="0">
              <a:solidFill>
                <a:srgbClr val="1B3C70"/>
              </a:solidFill>
              <a:highlight>
                <a:srgbClr val="E59EDD"/>
              </a:highlight>
              <a:latin typeface="Calibri"/>
              <a:ea typeface="ＭＳ Ｐゴシック" charset="0"/>
            </a:endParaRPr>
          </a:p>
        </p:txBody>
      </p:sp>
    </p:spTree>
    <p:extLst>
      <p:ext uri="{BB962C8B-B14F-4D97-AF65-F5344CB8AC3E}">
        <p14:creationId xmlns:p14="http://schemas.microsoft.com/office/powerpoint/2010/main" val="969491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86"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4185024-C15F-D5DE-1FF8-B21CE0257C71}"/>
              </a:ext>
            </a:extLst>
          </p:cNvPr>
          <p:cNvSpPr txBox="1"/>
          <p:nvPr/>
        </p:nvSpPr>
        <p:spPr>
          <a:xfrm>
            <a:off x="4542833" y="622814"/>
            <a:ext cx="7649167" cy="646331"/>
          </a:xfrm>
          <a:prstGeom prst="rect">
            <a:avLst/>
          </a:prstGeom>
          <a:noFill/>
        </p:spPr>
        <p:txBody>
          <a:bodyPr wrap="square" rtlCol="0">
            <a:spAutoFit/>
          </a:bodyPr>
          <a:lstStyle/>
          <a:p>
            <a:r>
              <a:rPr lang="en-US" sz="3600" b="1" i="1" dirty="0" err="1">
                <a:solidFill>
                  <a:srgbClr val="1B3C70"/>
                </a:solidFill>
              </a:rPr>
              <a:t>iSAS</a:t>
            </a:r>
            <a:r>
              <a:rPr lang="en-US" sz="3600" b="1" dirty="0">
                <a:solidFill>
                  <a:schemeClr val="bg2">
                    <a:lumMod val="50000"/>
                  </a:schemeClr>
                </a:solidFill>
              </a:rPr>
              <a:t> </a:t>
            </a:r>
            <a:r>
              <a:rPr lang="en-US" sz="3600" b="1" dirty="0">
                <a:solidFill>
                  <a:srgbClr val="A4C137"/>
                </a:solidFill>
              </a:rPr>
              <a:t>Organization</a:t>
            </a:r>
            <a:endParaRPr lang="en-US" sz="2800" b="1" i="1" dirty="0">
              <a:solidFill>
                <a:srgbClr val="A4C137"/>
              </a:solidFill>
              <a:latin typeface="Calibri"/>
              <a:ea typeface="ＭＳ Ｐゴシック" charset="0"/>
            </a:endParaRPr>
          </a:p>
        </p:txBody>
      </p:sp>
      <p:pic>
        <p:nvPicPr>
          <p:cNvPr id="5" name="Picture 4">
            <a:extLst>
              <a:ext uri="{FF2B5EF4-FFF2-40B4-BE49-F238E27FC236}">
                <a16:creationId xmlns:a16="http://schemas.microsoft.com/office/drawing/2014/main" id="{4E488BDC-2EEC-8DE9-60CF-AF5231BA669C}"/>
              </a:ext>
            </a:extLst>
          </p:cNvPr>
          <p:cNvPicPr>
            <a:picLocks noChangeAspect="1"/>
          </p:cNvPicPr>
          <p:nvPr/>
        </p:nvPicPr>
        <p:blipFill>
          <a:blip r:embed="rId3"/>
          <a:stretch>
            <a:fillRect/>
          </a:stretch>
        </p:blipFill>
        <p:spPr>
          <a:xfrm>
            <a:off x="1885708" y="1513113"/>
            <a:ext cx="8929311" cy="5114311"/>
          </a:xfrm>
          <a:prstGeom prst="rect">
            <a:avLst/>
          </a:prstGeom>
        </p:spPr>
      </p:pic>
      <p:sp>
        <p:nvSpPr>
          <p:cNvPr id="6" name="Rounded Rectangle 5">
            <a:extLst>
              <a:ext uri="{FF2B5EF4-FFF2-40B4-BE49-F238E27FC236}">
                <a16:creationId xmlns:a16="http://schemas.microsoft.com/office/drawing/2014/main" id="{14DF99AD-2713-8EF2-F65C-D5F8F1FA5352}"/>
              </a:ext>
            </a:extLst>
          </p:cNvPr>
          <p:cNvSpPr/>
          <p:nvPr/>
        </p:nvSpPr>
        <p:spPr>
          <a:xfrm>
            <a:off x="3418261" y="3320070"/>
            <a:ext cx="945084" cy="2810706"/>
          </a:xfrm>
          <a:prstGeom prst="roundRect">
            <a:avLst/>
          </a:prstGeom>
          <a:noFill/>
          <a:ln w="38100">
            <a:solidFill>
              <a:srgbClr val="E59EDD"/>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74619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5F84323-17F1-884D-6FDE-73259D549291}"/>
              </a:ext>
            </a:extLst>
          </p:cNvPr>
          <p:cNvSpPr txBox="1"/>
          <p:nvPr/>
        </p:nvSpPr>
        <p:spPr>
          <a:xfrm>
            <a:off x="272144" y="1940497"/>
            <a:ext cx="11811000" cy="4247317"/>
          </a:xfrm>
          <a:prstGeom prst="rect">
            <a:avLst/>
          </a:prstGeom>
          <a:noFill/>
        </p:spPr>
        <p:txBody>
          <a:bodyPr wrap="square" rtlCol="0">
            <a:spAutoFit/>
          </a:bodyPr>
          <a:lstStyle/>
          <a:p>
            <a:r>
              <a:rPr lang="en-GB" b="1" i="1" dirty="0">
                <a:effectLst/>
                <a:latin typeface="Helvetica" pitchFamily="2" charset="0"/>
              </a:rPr>
              <a:t>Task </a:t>
            </a:r>
            <a:r>
              <a:rPr lang="en-GB" b="1" i="1" dirty="0">
                <a:latin typeface="Helvetica" pitchFamily="2" charset="0"/>
              </a:rPr>
              <a:t>5</a:t>
            </a:r>
            <a:r>
              <a:rPr lang="en-GB" b="1" i="1" dirty="0">
                <a:effectLst/>
                <a:latin typeface="Helvetica" pitchFamily="2" charset="0"/>
              </a:rPr>
              <a:t>.1: Coordination on cryomodule design activities– M1-M48 </a:t>
            </a:r>
            <a:endParaRPr lang="en-GB" b="1" dirty="0">
              <a:effectLst/>
              <a:latin typeface="Helvetica" pitchFamily="2" charset="0"/>
            </a:endParaRPr>
          </a:p>
          <a:p>
            <a:r>
              <a:rPr lang="en-GB" i="1" dirty="0">
                <a:effectLst/>
                <a:latin typeface="Helvetica" pitchFamily="2" charset="0"/>
              </a:rPr>
              <a:t>• General coordination by ESS as described above.</a:t>
            </a:r>
          </a:p>
          <a:p>
            <a:endParaRPr lang="en-GB" dirty="0">
              <a:effectLst/>
              <a:latin typeface="Helvetica" pitchFamily="2" charset="0"/>
            </a:endParaRPr>
          </a:p>
          <a:p>
            <a:r>
              <a:rPr lang="en-GB" b="1" i="1" dirty="0">
                <a:effectLst/>
                <a:latin typeface="Helvetica" pitchFamily="2" charset="0"/>
              </a:rPr>
              <a:t>Task 5.2: ESS cryomodules experience and benchmarking with other recent facilities– M1-M36</a:t>
            </a:r>
            <a:endParaRPr lang="en-GB" b="1" dirty="0">
              <a:effectLst/>
              <a:latin typeface="Helvetica" pitchFamily="2" charset="0"/>
            </a:endParaRPr>
          </a:p>
          <a:p>
            <a:r>
              <a:rPr lang="en-GB" i="1" dirty="0">
                <a:effectLst/>
                <a:latin typeface="Helvetica" pitchFamily="2" charset="0"/>
              </a:rPr>
              <a:t>• Compile the lesson learned from the ESS </a:t>
            </a:r>
            <a:r>
              <a:rPr lang="en-GB" i="1" dirty="0">
                <a:latin typeface="Helvetica" pitchFamily="2" charset="0"/>
              </a:rPr>
              <a:t>CM testing activities, technical commissioning, and initial operation.</a:t>
            </a:r>
            <a:r>
              <a:rPr lang="en-GB" i="1" dirty="0">
                <a:effectLst/>
                <a:latin typeface="Helvetica" pitchFamily="2" charset="0"/>
              </a:rPr>
              <a:t> </a:t>
            </a:r>
          </a:p>
          <a:p>
            <a:r>
              <a:rPr lang="en-GB" i="1" dirty="0">
                <a:effectLst/>
                <a:latin typeface="Helvetica" pitchFamily="2" charset="0"/>
              </a:rPr>
              <a:t>• Benchmarking with projects in the implementation phase (worldwide).</a:t>
            </a:r>
            <a:endParaRPr lang="en-GB" dirty="0">
              <a:effectLst/>
              <a:latin typeface="Helvetica" pitchFamily="2" charset="0"/>
            </a:endParaRPr>
          </a:p>
          <a:p>
            <a:r>
              <a:rPr lang="en-GB" i="1" dirty="0">
                <a:effectLst/>
                <a:latin typeface="Helvetica" pitchFamily="2" charset="0"/>
              </a:rPr>
              <a:t>• Develop a roadmap to develop a new, sustainable CM design.</a:t>
            </a:r>
          </a:p>
          <a:p>
            <a:endParaRPr lang="en-GB" dirty="0">
              <a:effectLst/>
              <a:latin typeface="Helvetica" pitchFamily="2" charset="0"/>
            </a:endParaRPr>
          </a:p>
          <a:p>
            <a:r>
              <a:rPr lang="en-GB" b="1" i="1" dirty="0">
                <a:effectLst/>
                <a:latin typeface="Helvetica" pitchFamily="2" charset="0"/>
              </a:rPr>
              <a:t>Task 5.3: Sustainable criteria for LINAC cryomodule design– M24-M48</a:t>
            </a:r>
            <a:endParaRPr lang="en-GB" b="1" dirty="0">
              <a:effectLst/>
              <a:latin typeface="Helvetica" pitchFamily="2" charset="0"/>
            </a:endParaRPr>
          </a:p>
          <a:p>
            <a:r>
              <a:rPr lang="en-GB" i="1" dirty="0">
                <a:effectLst/>
                <a:latin typeface="Helvetica" pitchFamily="2" charset="0"/>
              </a:rPr>
              <a:t>• Integrate findings from the other </a:t>
            </a:r>
            <a:r>
              <a:rPr lang="en-GB" i="1" dirty="0" err="1">
                <a:effectLst/>
                <a:latin typeface="Helvetica" pitchFamily="2" charset="0"/>
              </a:rPr>
              <a:t>iSAS</a:t>
            </a:r>
            <a:r>
              <a:rPr lang="en-GB" i="1" dirty="0">
                <a:effectLst/>
                <a:latin typeface="Helvetica" pitchFamily="2" charset="0"/>
              </a:rPr>
              <a:t> WPs into a generic CM design.</a:t>
            </a:r>
            <a:endParaRPr lang="en-GB" dirty="0">
              <a:effectLst/>
              <a:latin typeface="Helvetica" pitchFamily="2" charset="0"/>
            </a:endParaRPr>
          </a:p>
          <a:p>
            <a:r>
              <a:rPr lang="en-GB" i="1" dirty="0">
                <a:effectLst/>
                <a:latin typeface="Helvetica" pitchFamily="2" charset="0"/>
              </a:rPr>
              <a:t>• Explore the sustainability criteria for the design.</a:t>
            </a:r>
          </a:p>
          <a:p>
            <a:endParaRPr lang="en-GB" dirty="0">
              <a:effectLst/>
              <a:latin typeface="Helvetica" pitchFamily="2" charset="0"/>
            </a:endParaRPr>
          </a:p>
          <a:p>
            <a:r>
              <a:rPr lang="en-GB" b="1" i="1" dirty="0">
                <a:effectLst/>
                <a:latin typeface="Helvetica" pitchFamily="2" charset="0"/>
              </a:rPr>
              <a:t>Task 5.4: Beam Dynamics for ERL-based accelerators with energy-efficient cryomodules – M1-M48</a:t>
            </a:r>
            <a:endParaRPr lang="en-GB" b="1" dirty="0">
              <a:effectLst/>
              <a:latin typeface="Helvetica" pitchFamily="2" charset="0"/>
            </a:endParaRPr>
          </a:p>
          <a:p>
            <a:r>
              <a:rPr lang="en-GB" i="1" dirty="0">
                <a:effectLst/>
                <a:latin typeface="Helvetica" pitchFamily="2" charset="0"/>
              </a:rPr>
              <a:t>• Simulate the beam dynamics of ERL-based accelerators when the energy efficient CM is included.</a:t>
            </a:r>
            <a:endParaRPr lang="en-GB" dirty="0">
              <a:effectLst/>
              <a:latin typeface="Helvetica" pitchFamily="2" charset="0"/>
            </a:endParaRPr>
          </a:p>
          <a:p>
            <a:r>
              <a:rPr lang="en-GB" i="1" dirty="0">
                <a:effectLst/>
                <a:latin typeface="Helvetica" pitchFamily="2" charset="0"/>
              </a:rPr>
              <a:t>• Study the lattice design to optimize the beam and energy saving performances.</a:t>
            </a:r>
            <a:endParaRPr lang="en-GB" dirty="0">
              <a:effectLst/>
              <a:latin typeface="Helvetica" pitchFamily="2" charset="0"/>
            </a:endParaRPr>
          </a:p>
        </p:txBody>
      </p:sp>
      <p:sp>
        <p:nvSpPr>
          <p:cNvPr id="2" name="TextBox 1">
            <a:extLst>
              <a:ext uri="{FF2B5EF4-FFF2-40B4-BE49-F238E27FC236}">
                <a16:creationId xmlns:a16="http://schemas.microsoft.com/office/drawing/2014/main" id="{DDB977F7-1EE6-DC7F-CD89-A20E9ED46829}"/>
              </a:ext>
            </a:extLst>
          </p:cNvPr>
          <p:cNvSpPr txBox="1"/>
          <p:nvPr/>
        </p:nvSpPr>
        <p:spPr>
          <a:xfrm>
            <a:off x="3910654" y="226449"/>
            <a:ext cx="7649167" cy="1569660"/>
          </a:xfrm>
          <a:prstGeom prst="rect">
            <a:avLst/>
          </a:prstGeom>
          <a:noFill/>
        </p:spPr>
        <p:txBody>
          <a:bodyPr wrap="square" rtlCol="0">
            <a:spAutoFit/>
          </a:bodyPr>
          <a:lstStyle/>
          <a:p>
            <a:r>
              <a:rPr lang="en-BE" sz="2400" b="1">
                <a:solidFill>
                  <a:schemeClr val="bg2">
                    <a:lumMod val="50000"/>
                  </a:schemeClr>
                </a:solidFill>
              </a:rPr>
              <a:t>WP</a:t>
            </a:r>
            <a:r>
              <a:rPr lang="en-US" sz="2400" b="1" dirty="0">
                <a:solidFill>
                  <a:schemeClr val="bg2">
                    <a:lumMod val="50000"/>
                  </a:schemeClr>
                </a:solidFill>
              </a:rPr>
              <a:t>5</a:t>
            </a:r>
            <a:r>
              <a:rPr lang="en-BE" sz="2400" b="1">
                <a:solidFill>
                  <a:schemeClr val="bg2">
                    <a:lumMod val="50000"/>
                  </a:schemeClr>
                </a:solidFill>
              </a:rPr>
              <a:t>: </a:t>
            </a:r>
            <a:r>
              <a:rPr lang="en-US" sz="2400" b="1" dirty="0">
                <a:solidFill>
                  <a:schemeClr val="bg2">
                    <a:lumMod val="50000"/>
                  </a:schemeClr>
                </a:solidFill>
              </a:rPr>
              <a:t>Integration into a new LINAC Cryomodule</a:t>
            </a:r>
            <a:endParaRPr lang="en-BE" sz="2400" b="1" dirty="0">
              <a:solidFill>
                <a:schemeClr val="bg2">
                  <a:lumMod val="50000"/>
                </a:schemeClr>
              </a:solidFill>
            </a:endParaRP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ESS, CNRS, CERN, INFN, EPFL</a:t>
            </a:r>
          </a:p>
          <a:p>
            <a:r>
              <a:rPr lang="en-US" b="1" dirty="0">
                <a:solidFill>
                  <a:schemeClr val="bg2">
                    <a:lumMod val="50000"/>
                  </a:schemeClr>
                </a:solidFill>
                <a:latin typeface="Calibri"/>
                <a:ea typeface="ＭＳ Ｐゴシック" charset="0"/>
              </a:rPr>
              <a:t>Convener: Nuno Elias (ESS)</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Main contacts with other partners: </a:t>
            </a:r>
            <a:b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b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V. </a:t>
            </a:r>
            <a:r>
              <a:rPr lang="en-US" b="1" dirty="0">
                <a:solidFill>
                  <a:schemeClr val="bg2">
                    <a:lumMod val="50000"/>
                  </a:schemeClr>
                </a:solidFill>
                <a:latin typeface="Calibri"/>
                <a:ea typeface="ＭＳ Ｐゴシック" charset="0"/>
              </a:rPr>
              <a:t>Parma</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 (CERN), G. </a:t>
            </a:r>
            <a:r>
              <a:rPr kumimoji="0" lang="en-US" sz="1800" b="1" i="0" u="none" strike="noStrike" kern="1200" cap="none" spc="0" normalizeH="0" baseline="0" noProof="0" dirty="0" err="1">
                <a:ln>
                  <a:noFill/>
                </a:ln>
                <a:solidFill>
                  <a:schemeClr val="bg2">
                    <a:lumMod val="50000"/>
                  </a:schemeClr>
                </a:solidFill>
                <a:effectLst/>
                <a:uLnTx/>
                <a:uFillTx/>
                <a:latin typeface="Calibri"/>
                <a:ea typeface="ＭＳ Ｐゴシック" charset="0"/>
              </a:rPr>
              <a:t>Olry</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 (CNRS), </a:t>
            </a:r>
            <a:r>
              <a:rPr lang="en-US" b="1" dirty="0">
                <a:solidFill>
                  <a:schemeClr val="bg2">
                    <a:lumMod val="50000"/>
                  </a:schemeClr>
                </a:solidFill>
                <a:latin typeface="Calibri"/>
                <a:ea typeface="ＭＳ Ｐゴシック" charset="0"/>
              </a:rPr>
              <a:t>M. Seidel</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 (EPFL), D. </a:t>
            </a:r>
            <a:r>
              <a:rPr kumimoji="0" lang="en-US" sz="1800" b="1" i="0" u="none" strike="noStrike" kern="1200" cap="none" spc="0" normalizeH="0" baseline="0" noProof="0" dirty="0" err="1">
                <a:ln>
                  <a:noFill/>
                </a:ln>
                <a:solidFill>
                  <a:schemeClr val="bg2">
                    <a:lumMod val="50000"/>
                  </a:schemeClr>
                </a:solidFill>
                <a:effectLst/>
                <a:uLnTx/>
                <a:uFillTx/>
                <a:latin typeface="Calibri"/>
                <a:ea typeface="ＭＳ Ｐゴシック" charset="0"/>
              </a:rPr>
              <a:t>Giove</a:t>
            </a:r>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 (INFN)?</a:t>
            </a:r>
          </a:p>
        </p:txBody>
      </p:sp>
    </p:spTree>
    <p:extLst>
      <p:ext uri="{BB962C8B-B14F-4D97-AF65-F5344CB8AC3E}">
        <p14:creationId xmlns:p14="http://schemas.microsoft.com/office/powerpoint/2010/main" val="1948054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8364469" cy="461665"/>
          </a:xfrm>
          <a:prstGeom prst="rect">
            <a:avLst/>
          </a:prstGeom>
          <a:noFill/>
        </p:spPr>
        <p:txBody>
          <a:bodyPr wrap="none" rtlCol="0">
            <a:spAutoFit/>
          </a:bodyPr>
          <a:lstStyle/>
          <a:p>
            <a:r>
              <a:rPr lang="en-BE" sz="2400" b="1">
                <a:solidFill>
                  <a:srgbClr val="002060"/>
                </a:solidFill>
              </a:rPr>
              <a:t>WP</a:t>
            </a:r>
            <a:r>
              <a:rPr lang="en-US" sz="2400" b="1" dirty="0">
                <a:solidFill>
                  <a:srgbClr val="002060"/>
                </a:solidFill>
              </a:rPr>
              <a:t>5 (INT#1)</a:t>
            </a:r>
            <a:r>
              <a:rPr lang="en-BE" sz="2400" b="1">
                <a:solidFill>
                  <a:srgbClr val="002060"/>
                </a:solidFill>
              </a:rPr>
              <a:t> – </a:t>
            </a:r>
            <a:r>
              <a:rPr lang="en-US" sz="2400" b="1" dirty="0">
                <a:solidFill>
                  <a:srgbClr val="002060"/>
                </a:solidFill>
              </a:rPr>
              <a:t>Design new CM</a:t>
            </a:r>
            <a:r>
              <a:rPr lang="en-BE" sz="2400" b="1">
                <a:solidFill>
                  <a:srgbClr val="002060"/>
                </a:solidFill>
              </a:rPr>
              <a:t>:</a:t>
            </a:r>
            <a:r>
              <a:rPr lang="en-BE" sz="2400" b="1">
                <a:solidFill>
                  <a:schemeClr val="bg2">
                    <a:lumMod val="50000"/>
                  </a:schemeClr>
                </a:solidFill>
              </a:rPr>
              <a:t> </a:t>
            </a:r>
            <a:r>
              <a:rPr lang="en-BE" sz="2400" b="1" dirty="0">
                <a:solidFill>
                  <a:schemeClr val="bg2">
                    <a:lumMod val="50000"/>
                  </a:schemeClr>
                </a:solidFill>
              </a:rPr>
              <a:t>status/evolution of </a:t>
            </a:r>
            <a:r>
              <a:rPr lang="en-BE" sz="2400" b="1">
                <a:solidFill>
                  <a:schemeClr val="bg2">
                    <a:lumMod val="50000"/>
                  </a:schemeClr>
                </a:solidFill>
              </a:rPr>
              <a:t>Task </a:t>
            </a:r>
            <a:r>
              <a:rPr lang="en-US" sz="2400" b="1" dirty="0">
                <a:solidFill>
                  <a:schemeClr val="bg2">
                    <a:lumMod val="50000"/>
                  </a:schemeClr>
                </a:solidFill>
              </a:rPr>
              <a:t>5</a:t>
            </a:r>
            <a:r>
              <a:rPr lang="en-BE" sz="2400" b="1">
                <a:solidFill>
                  <a:schemeClr val="bg2">
                    <a:lumMod val="50000"/>
                  </a:schemeClr>
                </a:solidFill>
              </a:rPr>
              <a:t>.</a:t>
            </a:r>
            <a:r>
              <a:rPr lang="en-US" sz="2400" b="1" dirty="0">
                <a:solidFill>
                  <a:schemeClr val="bg2">
                    <a:lumMod val="50000"/>
                  </a:schemeClr>
                </a:solidFill>
              </a:rPr>
              <a:t>1</a:t>
            </a:r>
            <a:r>
              <a:rPr lang="en-BE" sz="2400" b="1">
                <a:solidFill>
                  <a:schemeClr val="bg2">
                    <a:lumMod val="50000"/>
                  </a:schemeClr>
                </a:solidFill>
              </a:rPr>
              <a:t> </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667" y="109460"/>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9B60BE39-209B-F06B-5172-11802397F2D7}"/>
              </a:ext>
            </a:extLst>
          </p:cNvPr>
          <p:cNvSpPr/>
          <p:nvPr/>
        </p:nvSpPr>
        <p:spPr>
          <a:xfrm>
            <a:off x="288000" y="1080000"/>
            <a:ext cx="11627999" cy="118800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3" name="TextBox 2">
            <a:extLst>
              <a:ext uri="{FF2B5EF4-FFF2-40B4-BE49-F238E27FC236}">
                <a16:creationId xmlns:a16="http://schemas.microsoft.com/office/drawing/2014/main" id="{DDD1BA4E-9CE4-E3EE-5684-DD9136C63014}"/>
              </a:ext>
            </a:extLst>
          </p:cNvPr>
          <p:cNvSpPr txBox="1"/>
          <p:nvPr/>
        </p:nvSpPr>
        <p:spPr>
          <a:xfrm>
            <a:off x="435817" y="1103921"/>
            <a:ext cx="11366665" cy="5109091"/>
          </a:xfrm>
          <a:prstGeom prst="rect">
            <a:avLst/>
          </a:prstGeom>
          <a:noFill/>
        </p:spPr>
        <p:txBody>
          <a:bodyPr wrap="square" rtlCol="0">
            <a:spAutoFit/>
          </a:bodyPr>
          <a:lstStyle/>
          <a:p>
            <a:r>
              <a:rPr lang="en-GB" b="1" i="1" dirty="0">
                <a:effectLst/>
                <a:latin typeface="Helvetica" pitchFamily="2" charset="0"/>
              </a:rPr>
              <a:t>Task </a:t>
            </a:r>
            <a:r>
              <a:rPr lang="en-GB" b="1" i="1" dirty="0">
                <a:latin typeface="Helvetica" pitchFamily="2" charset="0"/>
              </a:rPr>
              <a:t>5</a:t>
            </a:r>
            <a:r>
              <a:rPr lang="en-GB" b="1" i="1" dirty="0">
                <a:effectLst/>
                <a:latin typeface="Helvetica" pitchFamily="2" charset="0"/>
              </a:rPr>
              <a:t>.1: Coordination on cryomodule design activities– </a:t>
            </a:r>
            <a:r>
              <a:rPr lang="en-GB" b="1" i="1" dirty="0">
                <a:effectLst/>
                <a:highlight>
                  <a:srgbClr val="A4C137"/>
                </a:highlight>
                <a:latin typeface="Helvetica" pitchFamily="2" charset="0"/>
              </a:rPr>
              <a:t>M1-M48</a:t>
            </a:r>
            <a:endParaRPr lang="en-GB" b="1" dirty="0">
              <a:effectLst/>
              <a:highlight>
                <a:srgbClr val="A4C137"/>
              </a:highlight>
              <a:latin typeface="Helvetica" pitchFamily="2" charset="0"/>
            </a:endParaRPr>
          </a:p>
          <a:p>
            <a:r>
              <a:rPr lang="en-GB" i="1" dirty="0">
                <a:effectLst/>
                <a:latin typeface="Helvetica" pitchFamily="2" charset="0"/>
              </a:rPr>
              <a:t>• General coordination by ESS as described above.</a:t>
            </a:r>
          </a:p>
          <a:p>
            <a:endParaRPr lang="en-GB" i="1" dirty="0">
              <a:latin typeface="Helvetica" pitchFamily="2" charset="0"/>
            </a:endParaRPr>
          </a:p>
          <a:p>
            <a:endParaRPr lang="en-GB" i="1" dirty="0">
              <a:latin typeface="Helvetica" pitchFamily="2" charset="0"/>
            </a:endParaRPr>
          </a:p>
          <a:p>
            <a:endParaRPr lang="en-GB" i="1" dirty="0">
              <a:latin typeface="Helvetica" pitchFamily="2" charset="0"/>
            </a:endParaRPr>
          </a:p>
          <a:p>
            <a:r>
              <a:rPr lang="en-GB" b="1" i="1" dirty="0">
                <a:effectLst/>
                <a:highlight>
                  <a:srgbClr val="A4C137"/>
                </a:highlight>
                <a:latin typeface="Helvetica" pitchFamily="2" charset="0"/>
              </a:rPr>
              <a:t>Task 5.1 </a:t>
            </a:r>
            <a:r>
              <a:rPr lang="en-GB" i="1" dirty="0">
                <a:effectLst/>
                <a:highlight>
                  <a:srgbClr val="A4C137"/>
                </a:highlight>
                <a:latin typeface="Helvetica" pitchFamily="2" charset="0"/>
              </a:rPr>
              <a:t>(</a:t>
            </a:r>
            <a:r>
              <a:rPr lang="en-GB" b="1" i="1" dirty="0">
                <a:effectLst/>
                <a:highlight>
                  <a:srgbClr val="A4C137"/>
                </a:highlight>
                <a:latin typeface="Helvetica" pitchFamily="2" charset="0"/>
              </a:rPr>
              <a:t>ESS</a:t>
            </a:r>
            <a:r>
              <a:rPr lang="en-GB" i="1" dirty="0">
                <a:effectLst/>
                <a:highlight>
                  <a:srgbClr val="A4C137"/>
                </a:highlight>
                <a:latin typeface="Helvetica" pitchFamily="2" charset="0"/>
              </a:rPr>
              <a:t>, CNRS, CERN) </a:t>
            </a:r>
          </a:p>
          <a:p>
            <a:pPr marL="180975" indent="-128588">
              <a:buFont typeface="Arial" panose="020B0604020202020204" pitchFamily="34" charset="0"/>
              <a:buChar char="•"/>
            </a:pPr>
            <a:r>
              <a:rPr lang="en-GB" dirty="0">
                <a:effectLst/>
                <a:latin typeface="Helvetica" pitchFamily="2" charset="0"/>
              </a:rPr>
              <a:t>This task needs to coordinate with </a:t>
            </a:r>
            <a:r>
              <a:rPr lang="en-GB" dirty="0">
                <a:effectLst/>
                <a:highlight>
                  <a:srgbClr val="E59EDD"/>
                </a:highlight>
                <a:latin typeface="Helvetica" pitchFamily="2" charset="0"/>
              </a:rPr>
              <a:t>WP1, WP3, WP4 and WP6</a:t>
            </a:r>
            <a:r>
              <a:rPr lang="en-GB" dirty="0">
                <a:effectLst/>
                <a:latin typeface="Helvetica" pitchFamily="2" charset="0"/>
              </a:rPr>
              <a:t> activities.</a:t>
            </a:r>
          </a:p>
          <a:p>
            <a:pPr marL="180975" indent="-128588">
              <a:buFont typeface="Arial" panose="020B0604020202020204" pitchFamily="34" charset="0"/>
              <a:buChar char="•"/>
            </a:pPr>
            <a:r>
              <a:rPr lang="en-GB" dirty="0">
                <a:effectLst/>
                <a:latin typeface="Helvetica" pitchFamily="2" charset="0"/>
              </a:rPr>
              <a:t>Joint meetings during the design and construction phases of HOM, RF couplers, FE-FRTs and prototype</a:t>
            </a:r>
          </a:p>
          <a:p>
            <a:pPr marL="180975" indent="-128588"/>
            <a:r>
              <a:rPr lang="en-GB" dirty="0">
                <a:effectLst/>
                <a:latin typeface="Helvetica" pitchFamily="2" charset="0"/>
              </a:rPr>
              <a:t>module will be required.</a:t>
            </a: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latin typeface="Helvetica" pitchFamily="2" charset="0"/>
            </a:endParaRPr>
          </a:p>
          <a:p>
            <a:pPr marL="180975" indent="-128588"/>
            <a:endParaRPr lang="en-GB" dirty="0">
              <a:effectLst/>
              <a:latin typeface="Helvetica" pitchFamily="2" charset="0"/>
            </a:endParaRPr>
          </a:p>
          <a:p>
            <a:pPr marL="180975" indent="-128588"/>
            <a:r>
              <a:rPr lang="en-GB" sz="2000" b="1" dirty="0">
                <a:highlight>
                  <a:srgbClr val="A4C137"/>
                </a:highlight>
                <a:latin typeface="Helvetica" pitchFamily="2" charset="0"/>
              </a:rPr>
              <a:t>Milestone 5.1 </a:t>
            </a:r>
            <a:r>
              <a:rPr lang="en-GB" sz="2000" dirty="0">
                <a:latin typeface="Helvetica" pitchFamily="2" charset="0"/>
              </a:rPr>
              <a:t>: </a:t>
            </a:r>
            <a:r>
              <a:rPr lang="en-GB" dirty="0">
                <a:latin typeface="Helvetica" pitchFamily="2" charset="0"/>
              </a:rPr>
              <a:t>In-person WP kick-off meeting at ESS (Due date: M3 or </a:t>
            </a:r>
            <a:r>
              <a:rPr lang="en-GB" dirty="0">
                <a:highlight>
                  <a:srgbClr val="A4C137"/>
                </a:highlight>
                <a:latin typeface="Helvetica" pitchFamily="2" charset="0"/>
              </a:rPr>
              <a:t>Jun-2024</a:t>
            </a:r>
            <a:r>
              <a:rPr lang="en-GB" dirty="0">
                <a:latin typeface="Helvetica" pitchFamily="2" charset="0"/>
              </a:rPr>
              <a:t>)</a:t>
            </a:r>
          </a:p>
          <a:p>
            <a:pPr marL="180975" indent="-128588"/>
            <a:endParaRPr lang="en-GB" dirty="0">
              <a:latin typeface="Helvetica" pitchFamily="2" charset="0"/>
            </a:endParaRPr>
          </a:p>
        </p:txBody>
      </p:sp>
    </p:spTree>
    <p:extLst>
      <p:ext uri="{BB962C8B-B14F-4D97-AF65-F5344CB8AC3E}">
        <p14:creationId xmlns:p14="http://schemas.microsoft.com/office/powerpoint/2010/main" val="80575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268EE0-18D7-C5DE-E619-B10D6DBF07BB}"/>
              </a:ext>
            </a:extLst>
          </p:cNvPr>
          <p:cNvSpPr/>
          <p:nvPr/>
        </p:nvSpPr>
        <p:spPr>
          <a:xfrm>
            <a:off x="288000" y="1079999"/>
            <a:ext cx="11628000" cy="118800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8364469" cy="461665"/>
          </a:xfrm>
          <a:prstGeom prst="rect">
            <a:avLst/>
          </a:prstGeom>
          <a:noFill/>
        </p:spPr>
        <p:txBody>
          <a:bodyPr wrap="none" rtlCol="0">
            <a:spAutoFit/>
          </a:bodyPr>
          <a:lstStyle/>
          <a:p>
            <a:r>
              <a:rPr lang="en-BE" sz="2400" b="1">
                <a:solidFill>
                  <a:srgbClr val="002060"/>
                </a:solidFill>
              </a:rPr>
              <a:t>WP</a:t>
            </a:r>
            <a:r>
              <a:rPr lang="en-US" sz="2400" b="1" dirty="0">
                <a:solidFill>
                  <a:srgbClr val="002060"/>
                </a:solidFill>
              </a:rPr>
              <a:t>5 (INT#1)</a:t>
            </a:r>
            <a:r>
              <a:rPr lang="en-BE" sz="2400" b="1">
                <a:solidFill>
                  <a:srgbClr val="002060"/>
                </a:solidFill>
              </a:rPr>
              <a:t> – </a:t>
            </a:r>
            <a:r>
              <a:rPr lang="en-US" sz="2400" b="1" dirty="0">
                <a:solidFill>
                  <a:srgbClr val="002060"/>
                </a:solidFill>
              </a:rPr>
              <a:t>Design new CM</a:t>
            </a:r>
            <a:r>
              <a:rPr lang="en-BE" sz="2400" b="1">
                <a:solidFill>
                  <a:srgbClr val="002060"/>
                </a:solidFill>
              </a:rPr>
              <a:t>:</a:t>
            </a:r>
            <a:r>
              <a:rPr lang="en-BE" sz="2400" b="1">
                <a:solidFill>
                  <a:schemeClr val="bg2">
                    <a:lumMod val="50000"/>
                  </a:schemeClr>
                </a:solidFill>
              </a:rPr>
              <a:t> </a:t>
            </a:r>
            <a:r>
              <a:rPr lang="en-BE" sz="2400" b="1" dirty="0">
                <a:solidFill>
                  <a:schemeClr val="bg2">
                    <a:lumMod val="50000"/>
                  </a:schemeClr>
                </a:solidFill>
              </a:rPr>
              <a:t>status/evolution of </a:t>
            </a:r>
            <a:r>
              <a:rPr lang="en-BE" sz="2400" b="1">
                <a:solidFill>
                  <a:schemeClr val="bg2">
                    <a:lumMod val="50000"/>
                  </a:schemeClr>
                </a:solidFill>
              </a:rPr>
              <a:t>Task </a:t>
            </a:r>
            <a:r>
              <a:rPr lang="en-US" sz="2400" b="1" dirty="0">
                <a:solidFill>
                  <a:schemeClr val="bg2">
                    <a:lumMod val="50000"/>
                  </a:schemeClr>
                </a:solidFill>
              </a:rPr>
              <a:t>5</a:t>
            </a:r>
            <a:r>
              <a:rPr lang="en-BE" sz="2400" b="1">
                <a:solidFill>
                  <a:schemeClr val="bg2">
                    <a:lumMod val="50000"/>
                  </a:schemeClr>
                </a:solidFill>
              </a:rPr>
              <a:t>.</a:t>
            </a:r>
            <a:r>
              <a:rPr lang="en-US" sz="2400" b="1" dirty="0">
                <a:solidFill>
                  <a:schemeClr val="bg2">
                    <a:lumMod val="50000"/>
                  </a:schemeClr>
                </a:solidFill>
              </a:rPr>
              <a:t>2</a:t>
            </a:r>
            <a:r>
              <a:rPr lang="en-BE" sz="2400" b="1">
                <a:solidFill>
                  <a:schemeClr val="bg2">
                    <a:lumMod val="50000"/>
                  </a:schemeClr>
                </a:solidFill>
              </a:rPr>
              <a:t> </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667" y="109460"/>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DD1BA4E-9CE4-E3EE-5684-DD9136C63014}"/>
              </a:ext>
            </a:extLst>
          </p:cNvPr>
          <p:cNvSpPr txBox="1"/>
          <p:nvPr/>
        </p:nvSpPr>
        <p:spPr>
          <a:xfrm>
            <a:off x="412667" y="1103921"/>
            <a:ext cx="11811000" cy="5139869"/>
          </a:xfrm>
          <a:prstGeom prst="rect">
            <a:avLst/>
          </a:prstGeom>
          <a:noFill/>
        </p:spPr>
        <p:txBody>
          <a:bodyPr wrap="square" rtlCol="0">
            <a:spAutoFit/>
          </a:bodyPr>
          <a:lstStyle/>
          <a:p>
            <a:r>
              <a:rPr lang="en-GB" b="1" i="1" dirty="0">
                <a:effectLst/>
                <a:latin typeface="Helvetica" pitchFamily="2" charset="0"/>
              </a:rPr>
              <a:t>Task 5.2: ESS cryomodules experience and benchmarking with other recent facilities– </a:t>
            </a:r>
            <a:r>
              <a:rPr lang="en-GB" b="1" i="1" dirty="0">
                <a:effectLst/>
                <a:highlight>
                  <a:srgbClr val="A4C137"/>
                </a:highlight>
                <a:latin typeface="Helvetica" pitchFamily="2" charset="0"/>
              </a:rPr>
              <a:t>M1-M36</a:t>
            </a:r>
            <a:endParaRPr lang="en-GB" b="1" dirty="0">
              <a:effectLst/>
              <a:highlight>
                <a:srgbClr val="A4C137"/>
              </a:highlight>
              <a:latin typeface="Helvetica" pitchFamily="2" charset="0"/>
            </a:endParaRPr>
          </a:p>
          <a:p>
            <a:r>
              <a:rPr lang="en-GB" i="1" dirty="0">
                <a:effectLst/>
                <a:latin typeface="Helvetica" pitchFamily="2" charset="0"/>
              </a:rPr>
              <a:t>• Compile the lesson learned from the ESS </a:t>
            </a:r>
            <a:r>
              <a:rPr lang="en-GB" i="1" dirty="0">
                <a:latin typeface="Helvetica" pitchFamily="2" charset="0"/>
              </a:rPr>
              <a:t>CM testing activities, technical commissioning, and initial operation.</a:t>
            </a:r>
            <a:r>
              <a:rPr lang="en-GB" i="1" dirty="0">
                <a:effectLst/>
                <a:latin typeface="Helvetica" pitchFamily="2" charset="0"/>
              </a:rPr>
              <a:t> </a:t>
            </a:r>
          </a:p>
          <a:p>
            <a:r>
              <a:rPr lang="en-GB" i="1" dirty="0">
                <a:effectLst/>
                <a:latin typeface="Helvetica" pitchFamily="2" charset="0"/>
              </a:rPr>
              <a:t>• Benchmarking with projects in the implementation phase (worldwide).</a:t>
            </a:r>
            <a:endParaRPr lang="en-GB" dirty="0">
              <a:effectLst/>
              <a:latin typeface="Helvetica" pitchFamily="2" charset="0"/>
            </a:endParaRPr>
          </a:p>
          <a:p>
            <a:r>
              <a:rPr lang="en-GB" i="1" dirty="0">
                <a:effectLst/>
                <a:latin typeface="Helvetica" pitchFamily="2" charset="0"/>
              </a:rPr>
              <a:t>• Develop a roadmap to develop a new, sustainable CM design.</a:t>
            </a:r>
          </a:p>
          <a:p>
            <a:endParaRPr lang="en-GB" i="1" dirty="0">
              <a:latin typeface="Helvetica" pitchFamily="2" charset="0"/>
            </a:endParaRPr>
          </a:p>
          <a:p>
            <a:r>
              <a:rPr lang="en-GB" b="1" i="1" dirty="0">
                <a:effectLst/>
                <a:highlight>
                  <a:srgbClr val="A4C137"/>
                </a:highlight>
                <a:latin typeface="Helvetica" pitchFamily="2" charset="0"/>
              </a:rPr>
              <a:t>Task 5.2 </a:t>
            </a:r>
            <a:r>
              <a:rPr lang="en-GB" i="1" dirty="0">
                <a:effectLst/>
                <a:highlight>
                  <a:srgbClr val="A4C137"/>
                </a:highlight>
                <a:latin typeface="Helvetica" pitchFamily="2" charset="0"/>
              </a:rPr>
              <a:t>(ESS, CNRS, </a:t>
            </a:r>
            <a:r>
              <a:rPr lang="en-GB" b="1" i="1" dirty="0">
                <a:effectLst/>
                <a:highlight>
                  <a:srgbClr val="A4C137"/>
                </a:highlight>
                <a:latin typeface="Helvetica" pitchFamily="2" charset="0"/>
              </a:rPr>
              <a:t>CERN</a:t>
            </a:r>
            <a:r>
              <a:rPr lang="en-GB" i="1" dirty="0">
                <a:effectLst/>
                <a:highlight>
                  <a:srgbClr val="A4C137"/>
                </a:highlight>
                <a:latin typeface="Helvetica" pitchFamily="2" charset="0"/>
              </a:rPr>
              <a:t>) –</a:t>
            </a:r>
          </a:p>
          <a:p>
            <a:pPr marL="180975" indent="-128588">
              <a:buFont typeface="Arial" panose="020B0604020202020204" pitchFamily="34" charset="0"/>
              <a:buChar char="•"/>
            </a:pPr>
            <a:r>
              <a:rPr lang="en-GB" dirty="0">
                <a:effectLst/>
                <a:latin typeface="Helvetica" pitchFamily="2" charset="0"/>
              </a:rPr>
              <a:t>This task sets the first </a:t>
            </a:r>
            <a:r>
              <a:rPr lang="en-GB" u="sng" dirty="0">
                <a:effectLst/>
                <a:latin typeface="Helvetica" pitchFamily="2" charset="0"/>
              </a:rPr>
              <a:t>deliverable</a:t>
            </a:r>
            <a:r>
              <a:rPr lang="en-GB" dirty="0">
                <a:effectLst/>
                <a:latin typeface="Helvetica" pitchFamily="2" charset="0"/>
              </a:rPr>
              <a:t> of the </a:t>
            </a:r>
            <a:r>
              <a:rPr lang="en-GB" dirty="0">
                <a:effectLst/>
                <a:highlight>
                  <a:srgbClr val="E59EDD"/>
                </a:highlight>
                <a:latin typeface="Helvetica" pitchFamily="2" charset="0"/>
              </a:rPr>
              <a:t>WP5</a:t>
            </a:r>
            <a:r>
              <a:rPr lang="en-GB" dirty="0">
                <a:effectLst/>
                <a:latin typeface="Helvetica" pitchFamily="2" charset="0"/>
              </a:rPr>
              <a:t> by organising a technical review of the ESS CM design, tests and commissioning experiences. </a:t>
            </a:r>
          </a:p>
          <a:p>
            <a:pPr marL="180975" indent="-128588">
              <a:buFont typeface="Arial" panose="020B0604020202020204" pitchFamily="34" charset="0"/>
              <a:buChar char="•"/>
            </a:pPr>
            <a:r>
              <a:rPr lang="en-GB" dirty="0">
                <a:effectLst/>
                <a:latin typeface="Helvetica" pitchFamily="2" charset="0"/>
              </a:rPr>
              <a:t>Operational results will be described, analysed and correlated with the project design choices. As part of this activity a benchmarking with other CM designs will be performed. </a:t>
            </a:r>
          </a:p>
          <a:p>
            <a:pPr marL="180975" indent="-128588">
              <a:buFont typeface="Arial" panose="020B0604020202020204" pitchFamily="34" charset="0"/>
              <a:buChar char="•"/>
            </a:pPr>
            <a:r>
              <a:rPr lang="en-GB" dirty="0">
                <a:effectLst/>
                <a:latin typeface="Helvetica" pitchFamily="2" charset="0"/>
              </a:rPr>
              <a:t>An additional intermediate </a:t>
            </a:r>
            <a:r>
              <a:rPr lang="en-GB" u="sng" dirty="0">
                <a:effectLst/>
                <a:latin typeface="Helvetica" pitchFamily="2" charset="0"/>
              </a:rPr>
              <a:t>deliverable</a:t>
            </a:r>
            <a:r>
              <a:rPr lang="en-GB" dirty="0">
                <a:effectLst/>
                <a:latin typeface="Helvetica" pitchFamily="2" charset="0"/>
              </a:rPr>
              <a:t> at mid-project will set the roadmap for integrating the initial progress with the technology developments obtained in </a:t>
            </a:r>
            <a:r>
              <a:rPr lang="en-GB" dirty="0">
                <a:effectLst/>
                <a:highlight>
                  <a:srgbClr val="E59EDD"/>
                </a:highlight>
                <a:latin typeface="Helvetica" pitchFamily="2" charset="0"/>
              </a:rPr>
              <a:t>WP1 to 4 </a:t>
            </a:r>
            <a:r>
              <a:rPr lang="en-GB" dirty="0">
                <a:effectLst/>
                <a:latin typeface="Helvetica" pitchFamily="2" charset="0"/>
              </a:rPr>
              <a:t>into a new, optimized energy-efficient CM design. By involving industrial partners in the review process, the technical and financial feasibility of fabricating instruments based on </a:t>
            </a:r>
            <a:r>
              <a:rPr lang="en-GB" dirty="0" err="1">
                <a:effectLst/>
                <a:latin typeface="Helvetica" pitchFamily="2" charset="0"/>
              </a:rPr>
              <a:t>iSAS</a:t>
            </a:r>
            <a:r>
              <a:rPr lang="en-GB" dirty="0">
                <a:effectLst/>
                <a:latin typeface="Helvetica" pitchFamily="2" charset="0"/>
              </a:rPr>
              <a:t> technology will be addressed.</a:t>
            </a:r>
          </a:p>
          <a:p>
            <a:pPr marL="180975" indent="-128588"/>
            <a:endParaRPr lang="en-GB" dirty="0">
              <a:latin typeface="Helvetica" pitchFamily="2" charset="0"/>
            </a:endParaRPr>
          </a:p>
          <a:p>
            <a:pPr marL="180975" indent="-128588"/>
            <a:endParaRPr lang="en-GB" dirty="0">
              <a:effectLst/>
              <a:latin typeface="Helvetica" pitchFamily="2" charset="0"/>
            </a:endParaRPr>
          </a:p>
          <a:p>
            <a:pPr marL="180975" indent="-128588"/>
            <a:r>
              <a:rPr lang="en-GB" sz="2000" b="1" dirty="0">
                <a:highlight>
                  <a:srgbClr val="A4C137"/>
                </a:highlight>
                <a:latin typeface="Helvetica" pitchFamily="2" charset="0"/>
              </a:rPr>
              <a:t>Deliverable 5.1 </a:t>
            </a:r>
            <a:r>
              <a:rPr lang="en-GB" sz="2000" dirty="0">
                <a:latin typeface="Helvetica" pitchFamily="2" charset="0"/>
              </a:rPr>
              <a:t>: </a:t>
            </a:r>
            <a:r>
              <a:rPr lang="en-GB" dirty="0">
                <a:latin typeface="Helvetica" pitchFamily="2" charset="0"/>
              </a:rPr>
              <a:t>Compilation of ESS CM lessons learned &amp; benchmarks (Due date: M24 or </a:t>
            </a:r>
            <a:r>
              <a:rPr lang="en-GB" dirty="0">
                <a:highlight>
                  <a:srgbClr val="A4C137"/>
                </a:highlight>
                <a:latin typeface="Helvetica" pitchFamily="2" charset="0"/>
              </a:rPr>
              <a:t>Feb-2026</a:t>
            </a:r>
            <a:r>
              <a:rPr lang="en-GB" dirty="0">
                <a:latin typeface="Helvetica" pitchFamily="2" charset="0"/>
              </a:rPr>
              <a:t>)</a:t>
            </a:r>
          </a:p>
          <a:p>
            <a:pPr marL="180975" indent="-128588"/>
            <a:r>
              <a:rPr lang="en-GB" sz="2000" b="1" dirty="0">
                <a:highlight>
                  <a:srgbClr val="A4C137"/>
                </a:highlight>
                <a:latin typeface="Helvetica" pitchFamily="2" charset="0"/>
              </a:rPr>
              <a:t>Deliverable 5.2 </a:t>
            </a:r>
            <a:r>
              <a:rPr lang="en-GB" sz="2000" dirty="0">
                <a:latin typeface="Helvetica" pitchFamily="2" charset="0"/>
              </a:rPr>
              <a:t>: </a:t>
            </a:r>
            <a:r>
              <a:rPr lang="en-GB" dirty="0">
                <a:latin typeface="Helvetica" pitchFamily="2" charset="0"/>
              </a:rPr>
              <a:t>Roadmap for the CM design (Due date: M36 or </a:t>
            </a:r>
            <a:r>
              <a:rPr lang="en-GB" dirty="0">
                <a:highlight>
                  <a:srgbClr val="A4C137"/>
                </a:highlight>
                <a:latin typeface="Helvetica" pitchFamily="2" charset="0"/>
              </a:rPr>
              <a:t>Feb-2027</a:t>
            </a:r>
            <a:r>
              <a:rPr lang="en-GB" dirty="0">
                <a:latin typeface="Helvetica" pitchFamily="2" charset="0"/>
              </a:rPr>
              <a:t>)</a:t>
            </a:r>
          </a:p>
        </p:txBody>
      </p:sp>
    </p:spTree>
    <p:extLst>
      <p:ext uri="{BB962C8B-B14F-4D97-AF65-F5344CB8AC3E}">
        <p14:creationId xmlns:p14="http://schemas.microsoft.com/office/powerpoint/2010/main" val="95205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67872DC-E85D-688D-C9AC-3ED60111B17C}"/>
              </a:ext>
            </a:extLst>
          </p:cNvPr>
          <p:cNvSpPr/>
          <p:nvPr/>
        </p:nvSpPr>
        <p:spPr>
          <a:xfrm>
            <a:off x="288000" y="1080000"/>
            <a:ext cx="11627999" cy="118800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8364469" cy="461665"/>
          </a:xfrm>
          <a:prstGeom prst="rect">
            <a:avLst/>
          </a:prstGeom>
          <a:noFill/>
        </p:spPr>
        <p:txBody>
          <a:bodyPr wrap="none" rtlCol="0">
            <a:spAutoFit/>
          </a:bodyPr>
          <a:lstStyle/>
          <a:p>
            <a:r>
              <a:rPr lang="en-BE" sz="2400" b="1">
                <a:solidFill>
                  <a:srgbClr val="002060"/>
                </a:solidFill>
              </a:rPr>
              <a:t>WP</a:t>
            </a:r>
            <a:r>
              <a:rPr lang="en-US" sz="2400" b="1" dirty="0">
                <a:solidFill>
                  <a:srgbClr val="002060"/>
                </a:solidFill>
              </a:rPr>
              <a:t>5 (INT#1)</a:t>
            </a:r>
            <a:r>
              <a:rPr lang="en-BE" sz="2400" b="1">
                <a:solidFill>
                  <a:srgbClr val="002060"/>
                </a:solidFill>
              </a:rPr>
              <a:t> – </a:t>
            </a:r>
            <a:r>
              <a:rPr lang="en-US" sz="2400" b="1" dirty="0">
                <a:solidFill>
                  <a:srgbClr val="002060"/>
                </a:solidFill>
              </a:rPr>
              <a:t>Design new CM</a:t>
            </a:r>
            <a:r>
              <a:rPr lang="en-BE" sz="2400" b="1">
                <a:solidFill>
                  <a:srgbClr val="002060"/>
                </a:solidFill>
              </a:rPr>
              <a:t>:</a:t>
            </a:r>
            <a:r>
              <a:rPr lang="en-BE" sz="2400" b="1">
                <a:solidFill>
                  <a:schemeClr val="bg2">
                    <a:lumMod val="50000"/>
                  </a:schemeClr>
                </a:solidFill>
              </a:rPr>
              <a:t> </a:t>
            </a:r>
            <a:r>
              <a:rPr lang="en-BE" sz="2400" b="1" dirty="0">
                <a:solidFill>
                  <a:schemeClr val="bg2">
                    <a:lumMod val="50000"/>
                  </a:schemeClr>
                </a:solidFill>
              </a:rPr>
              <a:t>status/evolution of </a:t>
            </a:r>
            <a:r>
              <a:rPr lang="en-BE" sz="2400" b="1">
                <a:solidFill>
                  <a:schemeClr val="bg2">
                    <a:lumMod val="50000"/>
                  </a:schemeClr>
                </a:solidFill>
              </a:rPr>
              <a:t>Task </a:t>
            </a:r>
            <a:r>
              <a:rPr lang="en-US" sz="2400" b="1" dirty="0">
                <a:solidFill>
                  <a:schemeClr val="bg2">
                    <a:lumMod val="50000"/>
                  </a:schemeClr>
                </a:solidFill>
              </a:rPr>
              <a:t>5</a:t>
            </a:r>
            <a:r>
              <a:rPr lang="en-BE" sz="2400" b="1">
                <a:solidFill>
                  <a:schemeClr val="bg2">
                    <a:lumMod val="50000"/>
                  </a:schemeClr>
                </a:solidFill>
              </a:rPr>
              <a:t>.</a:t>
            </a:r>
            <a:r>
              <a:rPr lang="en-US" sz="2400" b="1" dirty="0">
                <a:solidFill>
                  <a:schemeClr val="bg2">
                    <a:lumMod val="50000"/>
                  </a:schemeClr>
                </a:solidFill>
              </a:rPr>
              <a:t>3</a:t>
            </a:r>
            <a:r>
              <a:rPr lang="en-BE" sz="2400" b="1">
                <a:solidFill>
                  <a:schemeClr val="bg2">
                    <a:lumMod val="50000"/>
                  </a:schemeClr>
                </a:solidFill>
              </a:rPr>
              <a:t> </a:t>
            </a:r>
            <a:endParaRPr lang="en-BE"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667" y="109460"/>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DD1BA4E-9CE4-E3EE-5684-DD9136C63014}"/>
              </a:ext>
            </a:extLst>
          </p:cNvPr>
          <p:cNvSpPr txBox="1"/>
          <p:nvPr/>
        </p:nvSpPr>
        <p:spPr>
          <a:xfrm>
            <a:off x="412667" y="1103921"/>
            <a:ext cx="11811000" cy="5139869"/>
          </a:xfrm>
          <a:prstGeom prst="rect">
            <a:avLst/>
          </a:prstGeom>
          <a:noFill/>
        </p:spPr>
        <p:txBody>
          <a:bodyPr wrap="square" rtlCol="0">
            <a:spAutoFit/>
          </a:bodyPr>
          <a:lstStyle/>
          <a:p>
            <a:r>
              <a:rPr lang="en-GB" b="1" i="1" dirty="0">
                <a:effectLst/>
                <a:latin typeface="Helvetica" pitchFamily="2" charset="0"/>
              </a:rPr>
              <a:t>Task 5.3: Sustainable criteria for LINAC cryomodule design– </a:t>
            </a:r>
            <a:r>
              <a:rPr lang="en-GB" b="1" i="1" dirty="0">
                <a:effectLst/>
                <a:highlight>
                  <a:srgbClr val="A4C137"/>
                </a:highlight>
                <a:latin typeface="Helvetica" pitchFamily="2" charset="0"/>
              </a:rPr>
              <a:t>M24-M48</a:t>
            </a:r>
            <a:endParaRPr lang="en-GB" b="1" dirty="0">
              <a:effectLst/>
              <a:highlight>
                <a:srgbClr val="A4C137"/>
              </a:highlight>
              <a:latin typeface="Helvetica" pitchFamily="2" charset="0"/>
            </a:endParaRPr>
          </a:p>
          <a:p>
            <a:r>
              <a:rPr lang="en-GB" i="1" dirty="0">
                <a:effectLst/>
                <a:latin typeface="Helvetica" pitchFamily="2" charset="0"/>
              </a:rPr>
              <a:t>• Integrate findings from the other </a:t>
            </a:r>
            <a:r>
              <a:rPr lang="en-GB" i="1" dirty="0" err="1">
                <a:effectLst/>
                <a:latin typeface="Helvetica" pitchFamily="2" charset="0"/>
              </a:rPr>
              <a:t>iSAS</a:t>
            </a:r>
            <a:r>
              <a:rPr lang="en-GB" i="1" dirty="0">
                <a:effectLst/>
                <a:latin typeface="Helvetica" pitchFamily="2" charset="0"/>
              </a:rPr>
              <a:t> WPs into a generic CM design.</a:t>
            </a:r>
            <a:endParaRPr lang="en-GB" dirty="0">
              <a:effectLst/>
              <a:latin typeface="Helvetica" pitchFamily="2" charset="0"/>
            </a:endParaRPr>
          </a:p>
          <a:p>
            <a:r>
              <a:rPr lang="en-GB" i="1" dirty="0">
                <a:effectLst/>
                <a:latin typeface="Helvetica" pitchFamily="2" charset="0"/>
              </a:rPr>
              <a:t>• Explore the sustainability criteria for the design.</a:t>
            </a:r>
          </a:p>
          <a:p>
            <a:endParaRPr lang="en-GB" i="1" dirty="0">
              <a:effectLst/>
              <a:latin typeface="Helvetica" pitchFamily="2" charset="0"/>
            </a:endParaRPr>
          </a:p>
          <a:p>
            <a:endParaRPr lang="en-GB" i="1" dirty="0">
              <a:latin typeface="Helvetica" pitchFamily="2" charset="0"/>
            </a:endParaRPr>
          </a:p>
          <a:p>
            <a:r>
              <a:rPr lang="en-GB" b="1" i="1" dirty="0">
                <a:effectLst/>
                <a:highlight>
                  <a:srgbClr val="A4C137"/>
                </a:highlight>
                <a:latin typeface="Helvetica" pitchFamily="2" charset="0"/>
              </a:rPr>
              <a:t>Task 5.3 </a:t>
            </a:r>
            <a:r>
              <a:rPr lang="en-GB" i="1" dirty="0">
                <a:effectLst/>
                <a:highlight>
                  <a:srgbClr val="A4C137"/>
                </a:highlight>
                <a:latin typeface="Helvetica" pitchFamily="2" charset="0"/>
              </a:rPr>
              <a:t>(ESS, </a:t>
            </a:r>
            <a:r>
              <a:rPr lang="en-GB" b="1" i="1" dirty="0">
                <a:effectLst/>
                <a:highlight>
                  <a:srgbClr val="A4C137"/>
                </a:highlight>
                <a:latin typeface="Helvetica" pitchFamily="2" charset="0"/>
              </a:rPr>
              <a:t>CNRS</a:t>
            </a:r>
            <a:r>
              <a:rPr lang="en-GB" i="1" dirty="0">
                <a:effectLst/>
                <a:highlight>
                  <a:srgbClr val="A4C137"/>
                </a:highlight>
                <a:latin typeface="Helvetica" pitchFamily="2" charset="0"/>
              </a:rPr>
              <a:t>, CERN) –</a:t>
            </a:r>
          </a:p>
          <a:p>
            <a:pPr marL="180975" indent="-128588">
              <a:buFont typeface="Arial" panose="020B0604020202020204" pitchFamily="34" charset="0"/>
              <a:buChar char="•"/>
            </a:pPr>
            <a:r>
              <a:rPr lang="en-GB" dirty="0">
                <a:effectLst/>
                <a:latin typeface="Helvetica" pitchFamily="2" charset="0"/>
              </a:rPr>
              <a:t>This task is dedicated to the main </a:t>
            </a:r>
            <a:r>
              <a:rPr lang="en-GB" u="sng" dirty="0">
                <a:effectLst/>
                <a:latin typeface="Helvetica" pitchFamily="2" charset="0"/>
              </a:rPr>
              <a:t>deliverable</a:t>
            </a:r>
            <a:r>
              <a:rPr lang="en-GB" dirty="0">
                <a:effectLst/>
                <a:latin typeface="Helvetica" pitchFamily="2" charset="0"/>
              </a:rPr>
              <a:t> of the </a:t>
            </a:r>
            <a:r>
              <a:rPr lang="en-GB" dirty="0">
                <a:effectLst/>
                <a:highlight>
                  <a:srgbClr val="E59EDD"/>
                </a:highlight>
                <a:latin typeface="Helvetica" pitchFamily="2" charset="0"/>
              </a:rPr>
              <a:t>WP5</a:t>
            </a:r>
            <a:r>
              <a:rPr lang="en-GB" dirty="0">
                <a:effectLst/>
                <a:latin typeface="Helvetica" pitchFamily="2" charset="0"/>
              </a:rPr>
              <a:t>, i.e., a parametric design of a sustainable cryomodule. Based on the developed technical roadmap and under the guidance of a pan-European forum of experts, the developments of the parametric design will be conducted. </a:t>
            </a:r>
          </a:p>
          <a:p>
            <a:pPr marL="180975" indent="-128588">
              <a:buFont typeface="Arial" panose="020B0604020202020204" pitchFamily="34" charset="0"/>
              <a:buChar char="•"/>
            </a:pPr>
            <a:r>
              <a:rPr lang="en-GB" dirty="0">
                <a:effectLst/>
                <a:latin typeface="Helvetica" pitchFamily="2" charset="0"/>
              </a:rPr>
              <a:t>Direct or indirect, the relevant European institutes will be engaged and a continues dialogue with </a:t>
            </a:r>
            <a:r>
              <a:rPr lang="en-GB" dirty="0">
                <a:effectLst/>
                <a:highlight>
                  <a:srgbClr val="E59EDD"/>
                </a:highlight>
                <a:latin typeface="Helvetica" pitchFamily="2" charset="0"/>
              </a:rPr>
              <a:t>WP1-4 </a:t>
            </a:r>
            <a:r>
              <a:rPr lang="en-GB" dirty="0">
                <a:effectLst/>
                <a:latin typeface="Helvetica" pitchFamily="2" charset="0"/>
              </a:rPr>
              <a:t>experts will enhance the transversal integration activity. </a:t>
            </a:r>
          </a:p>
          <a:p>
            <a:pPr marL="180975" indent="-128588">
              <a:buFont typeface="Arial" panose="020B0604020202020204" pitchFamily="34" charset="0"/>
              <a:buChar char="•"/>
            </a:pPr>
            <a:r>
              <a:rPr lang="en-GB" dirty="0">
                <a:effectLst/>
                <a:latin typeface="Helvetica" pitchFamily="2" charset="0"/>
              </a:rPr>
              <a:t>In addition to the technical, energy-efficiency and performance criteria in the roadmap, also cost-efficiency criteria will be considered. The integration of heat exchangers, thermal shields, cryogenic line, vacuum and monitoring instruments will be addressed.</a:t>
            </a:r>
          </a:p>
          <a:p>
            <a:pPr marL="180975" indent="-128588"/>
            <a:endParaRPr lang="en-GB" dirty="0">
              <a:latin typeface="Helvetica" pitchFamily="2" charset="0"/>
            </a:endParaRPr>
          </a:p>
          <a:p>
            <a:pPr marL="180975" indent="-128588"/>
            <a:endParaRPr lang="en-GB" dirty="0">
              <a:effectLst/>
              <a:latin typeface="Helvetica" pitchFamily="2" charset="0"/>
            </a:endParaRPr>
          </a:p>
          <a:p>
            <a:pPr marL="180975" indent="-128588"/>
            <a:r>
              <a:rPr lang="en-GB" sz="2000" b="1" dirty="0">
                <a:highlight>
                  <a:srgbClr val="A4C137"/>
                </a:highlight>
                <a:latin typeface="Helvetica" pitchFamily="2" charset="0"/>
              </a:rPr>
              <a:t>Deliverable 5.2 </a:t>
            </a:r>
            <a:r>
              <a:rPr lang="en-GB" sz="2000" dirty="0">
                <a:latin typeface="Helvetica" pitchFamily="2" charset="0"/>
              </a:rPr>
              <a:t>: </a:t>
            </a:r>
            <a:r>
              <a:rPr lang="en-GB" dirty="0">
                <a:latin typeface="Helvetica" pitchFamily="2" charset="0"/>
              </a:rPr>
              <a:t>Compilation of ESS CM lessons learned &amp; benchmarks (Due date: M24 or </a:t>
            </a:r>
            <a:r>
              <a:rPr lang="en-GB" dirty="0">
                <a:highlight>
                  <a:srgbClr val="A4C137"/>
                </a:highlight>
                <a:latin typeface="Helvetica" pitchFamily="2" charset="0"/>
              </a:rPr>
              <a:t>Feb-202</a:t>
            </a:r>
            <a:r>
              <a:rPr lang="en-GB" dirty="0">
                <a:solidFill>
                  <a:srgbClr val="FF0000"/>
                </a:solidFill>
                <a:highlight>
                  <a:srgbClr val="A4C137"/>
                </a:highlight>
                <a:latin typeface="Helvetica" pitchFamily="2" charset="0"/>
              </a:rPr>
              <a:t>7</a:t>
            </a:r>
            <a:r>
              <a:rPr lang="en-GB" dirty="0">
                <a:latin typeface="Helvetica" pitchFamily="2" charset="0"/>
              </a:rPr>
              <a:t>)</a:t>
            </a:r>
          </a:p>
          <a:p>
            <a:pPr marL="180975" indent="-128588"/>
            <a:r>
              <a:rPr lang="en-GB" sz="2000" b="1" dirty="0">
                <a:highlight>
                  <a:srgbClr val="A4C137"/>
                </a:highlight>
                <a:latin typeface="Helvetica" pitchFamily="2" charset="0"/>
              </a:rPr>
              <a:t>Deliverable 5.3 </a:t>
            </a:r>
            <a:r>
              <a:rPr lang="en-GB" sz="2000" dirty="0">
                <a:latin typeface="Helvetica" pitchFamily="2" charset="0"/>
              </a:rPr>
              <a:t>: </a:t>
            </a:r>
            <a:r>
              <a:rPr lang="en-GB" dirty="0">
                <a:latin typeface="Helvetica" pitchFamily="2" charset="0"/>
              </a:rPr>
              <a:t>Parametric design for a sustainable CM with </a:t>
            </a:r>
            <a:r>
              <a:rPr lang="en-GB" dirty="0" err="1">
                <a:latin typeface="Helvetica" pitchFamily="2" charset="0"/>
              </a:rPr>
              <a:t>iSAS</a:t>
            </a:r>
            <a:r>
              <a:rPr lang="en-GB" dirty="0">
                <a:latin typeface="Helvetica" pitchFamily="2" charset="0"/>
              </a:rPr>
              <a:t> tech. (Due date: M48 or </a:t>
            </a:r>
            <a:r>
              <a:rPr lang="en-GB" dirty="0">
                <a:highlight>
                  <a:srgbClr val="A4C137"/>
                </a:highlight>
                <a:latin typeface="Helvetica" pitchFamily="2" charset="0"/>
              </a:rPr>
              <a:t>Feb-2028</a:t>
            </a:r>
            <a:r>
              <a:rPr lang="en-GB" dirty="0">
                <a:latin typeface="Helvetica" pitchFamily="2" charset="0"/>
              </a:rPr>
              <a:t>)</a:t>
            </a:r>
          </a:p>
        </p:txBody>
      </p:sp>
    </p:spTree>
    <p:extLst>
      <p:ext uri="{BB962C8B-B14F-4D97-AF65-F5344CB8AC3E}">
        <p14:creationId xmlns:p14="http://schemas.microsoft.com/office/powerpoint/2010/main" val="2395882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9793</TotalTime>
  <Words>1798</Words>
  <Application>Microsoft Macintosh PowerPoint</Application>
  <PresentationFormat>Widescreen</PresentationFormat>
  <Paragraphs>179</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Aptos Display</vt:lpstr>
      <vt:lpstr>Arial</vt:lpstr>
      <vt:lpstr>Calibri</vt:lpstr>
      <vt:lpstr>Courier New</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Nuno Elias</cp:lastModifiedBy>
  <cp:revision>12</cp:revision>
  <dcterms:created xsi:type="dcterms:W3CDTF">2024-02-23T11:31:04Z</dcterms:created>
  <dcterms:modified xsi:type="dcterms:W3CDTF">2024-09-16T19:17:01Z</dcterms:modified>
</cp:coreProperties>
</file>