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72" r:id="rId3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4" userDrawn="1">
          <p15:clr>
            <a:srgbClr val="A4A3A4"/>
          </p15:clr>
        </p15:guide>
        <p15:guide id="2" orient="horz" pos="5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C137"/>
    <a:srgbClr val="E59EDD"/>
    <a:srgbClr val="1B3C70"/>
    <a:srgbClr val="D8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/>
    <p:restoredTop sz="94674"/>
  </p:normalViewPr>
  <p:slideViewPr>
    <p:cSldViewPr snapToGrid="0">
      <p:cViewPr varScale="1">
        <p:scale>
          <a:sx n="119" d="100"/>
          <a:sy n="119" d="100"/>
        </p:scale>
        <p:origin x="1240" y="192"/>
      </p:cViewPr>
      <p:guideLst>
        <p:guide pos="234"/>
        <p:guide orient="horz" pos="5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7F07-5018-B520-783B-FE0457BCD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53577-5D47-3462-F508-230E0253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CF65-E206-3105-4673-F1388562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07C72-387F-907B-1702-431F21C0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FC383-9E28-9304-354E-F80FB06F5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8983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D793C-A8B3-F264-6E40-84278DCA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39B46-D290-3902-DD95-AA1FB158F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55E12-F97D-3D20-4013-D3B2FE30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874DB-5421-9EDD-37D6-425B69833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3B1D9-3620-1F4F-9C12-E5D29B3B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651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E89427-BD9A-4F90-8507-D5461D4AF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9B218D-F119-D88B-04E0-282E532EA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B9E0-E1C5-E090-5BF8-E23ECA44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2248BD-AC9E-EF27-8724-4A261C54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BEFC-60B4-A86B-4F5D-EE50B6706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145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F00781-63C7-30E9-5BEF-A217FC1C74C3}"/>
              </a:ext>
            </a:extLst>
          </p:cNvPr>
          <p:cNvSpPr/>
          <p:nvPr userDrawn="1"/>
        </p:nvSpPr>
        <p:spPr>
          <a:xfrm>
            <a:off x="0" y="6228272"/>
            <a:ext cx="12192000" cy="629728"/>
          </a:xfrm>
          <a:prstGeom prst="rect">
            <a:avLst/>
          </a:prstGeom>
          <a:solidFill>
            <a:srgbClr val="1B3C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n>
                <a:noFill/>
              </a:ln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1350-A3CE-F72C-EF66-224EE8E3E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AD4B42-D297-0B40-9129-9EE34EB7EEB7}"/>
              </a:ext>
            </a:extLst>
          </p:cNvPr>
          <p:cNvSpPr/>
          <p:nvPr userDrawn="1"/>
        </p:nvSpPr>
        <p:spPr>
          <a:xfrm>
            <a:off x="1" y="0"/>
            <a:ext cx="277792" cy="6228272"/>
          </a:xfrm>
          <a:prstGeom prst="rect">
            <a:avLst/>
          </a:prstGeom>
          <a:solidFill>
            <a:srgbClr val="A4C1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noFill/>
              </a:ln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654A683-1867-7A1B-2FA0-CA7B33398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869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A5CA1-B7CB-D1FB-EC76-E686072A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376EC-3A6A-627D-FB8C-389BD638A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D9367-1A65-3258-265C-9FE90DFE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80604-377F-6192-4D4E-AC24A638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9CB9-597A-78E3-CFBC-A159B83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519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8BA3-0492-6F74-9BF6-52E8ECDE3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413EA-68CD-9D88-D79C-CC6ED21EC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9449-C536-4F9E-2D95-193291798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D753B-EBAF-B53A-074D-76FB47A9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5475B-BCCD-BF1D-D454-48E8BAEE8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81B7A-9A7C-4BC7-ADE6-79554484D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257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64811-F649-1A18-8152-2E898C3CB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96928-3DA8-37D0-D51A-B823CED2E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D67FC4-6803-2A31-FB6C-F5659A25A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C89C4-348E-5F39-4668-34D6F57A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8D285-7AB1-D934-D1C7-35BD76922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36D4F4-1072-1534-5192-D3D0EB78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E71C-2B25-C35F-F2C4-0647C5575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E4384-78B5-0145-4AD6-E159AB0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1539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5D05-BAE5-24E8-3A9C-14C3A7F7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ECEF6-D795-F1A5-DDBC-8D98B55B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4890-38CA-0ACB-1B4F-A5F9405A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74416-B7D1-C64F-6B7E-D5252B22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862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045E28-5069-3021-3A48-8D87E4177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99B63-1C5E-64D7-EE4C-E6CB25003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717FB-888C-F1BE-37C5-F04D21D1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4538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92FD-FA4F-1B23-9EA8-98A91CDB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4534-C607-4610-550D-E549332B6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A254-A469-DD5E-6D80-44BC3754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B67E5-EFEF-17F0-5AB1-5E8DF97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DB6C-8CB1-00F0-9658-BA9847DD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09C59-5D4A-0616-191D-C163C2AA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6307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D37EC-0CB8-5C20-0D9F-EF2B8B70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9592B-AE95-C702-A091-81C5DD7C8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C0F8F-A3A7-5386-A2CD-26017DDBA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BDF64-7321-18FA-3A8A-151C61B2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7279B-A4DF-B23E-FBF6-E1F5762D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E326F-A5DE-61B2-FC62-43688829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7119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02FC6-B683-24E9-4CF3-ACB65B9C3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88781-C4E4-8F07-B445-0FCB66126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871DA-F3C2-ACC9-0954-A50279EA3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A398E-FCB8-1146-8DE5-39712756FA2F}" type="datetimeFigureOut">
              <a:rPr lang="en-BE" smtClean="0"/>
              <a:t>8/12/24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F7E01-A745-BFC4-1A5F-98305C39C6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CC3E3-36ED-4099-6586-23175595E3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8FCCF-9A80-B240-8D85-84F960565AF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49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0BBB2F10-FAEB-D3CF-A535-57FAB197B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23" y="378848"/>
            <a:ext cx="3609024" cy="113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B977F7-1EE6-DC7F-CD89-A20E9ED46829}"/>
              </a:ext>
            </a:extLst>
          </p:cNvPr>
          <p:cNvSpPr txBox="1"/>
          <p:nvPr/>
        </p:nvSpPr>
        <p:spPr>
          <a:xfrm>
            <a:off x="2672163" y="2598003"/>
            <a:ext cx="76491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sz="2400" b="1">
                <a:solidFill>
                  <a:srgbClr val="A4C137"/>
                </a:solidFill>
              </a:rPr>
              <a:t>WP</a:t>
            </a:r>
            <a:r>
              <a:rPr lang="en-US" sz="2400" b="1" dirty="0">
                <a:solidFill>
                  <a:srgbClr val="A4C137"/>
                </a:solidFill>
              </a:rPr>
              <a:t>5</a:t>
            </a:r>
            <a:r>
              <a:rPr lang="en-BE" sz="2400" b="1">
                <a:solidFill>
                  <a:srgbClr val="A4C137"/>
                </a:solidFill>
              </a:rPr>
              <a:t>: </a:t>
            </a:r>
            <a:r>
              <a:rPr lang="en-US" sz="2400" b="1" dirty="0">
                <a:solidFill>
                  <a:srgbClr val="A4C137"/>
                </a:solidFill>
              </a:rPr>
              <a:t>Integration into a new LINAC Cryomodule</a:t>
            </a:r>
            <a:endParaRPr lang="en-BE" sz="2400" b="1" dirty="0">
              <a:solidFill>
                <a:srgbClr val="A4C137"/>
              </a:solidFill>
            </a:endParaRPr>
          </a:p>
          <a:p>
            <a:r>
              <a:rPr lang="en-US" sz="2400" b="1" dirty="0">
                <a:solidFill>
                  <a:srgbClr val="1B3C70"/>
                </a:solidFill>
                <a:latin typeface="Calibri"/>
                <a:ea typeface="ＭＳ Ｐゴシック" charset="0"/>
              </a:rPr>
              <a:t>Convener: Nuno Elias (ESS)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944138-ADF0-036F-F750-78AC31B9D2C8}"/>
              </a:ext>
            </a:extLst>
          </p:cNvPr>
          <p:cNvSpPr txBox="1"/>
          <p:nvPr/>
        </p:nvSpPr>
        <p:spPr>
          <a:xfrm>
            <a:off x="2271416" y="3849696"/>
            <a:ext cx="7649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2">
                    <a:lumMod val="50000"/>
                  </a:schemeClr>
                </a:solidFill>
              </a:rPr>
              <a:t>Meeting </a:t>
            </a:r>
            <a:r>
              <a:rPr lang="en-US" sz="2400" b="1" i="1" dirty="0">
                <a:solidFill>
                  <a:schemeClr val="bg2">
                    <a:lumMod val="50000"/>
                  </a:schemeClr>
                </a:solidFill>
              </a:rPr>
              <a:t>(remote)</a:t>
            </a:r>
          </a:p>
          <a:p>
            <a:pPr algn="ctr"/>
            <a:r>
              <a:rPr lang="en-US" sz="3600" b="1" i="1" dirty="0">
                <a:solidFill>
                  <a:srgbClr val="1B3C70"/>
                </a:solidFill>
                <a:latin typeface="Calibri"/>
                <a:ea typeface="ＭＳ Ｐゴシック" charset="0"/>
              </a:rPr>
              <a:t>8th of July 2024</a:t>
            </a:r>
            <a:endParaRPr lang="en-US" sz="2800" b="1" i="1" dirty="0">
              <a:solidFill>
                <a:srgbClr val="1B3C70"/>
              </a:solidFill>
              <a:latin typeface="Calibri"/>
              <a:ea typeface="ＭＳ Ｐゴシック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FA8780-B75B-60B4-D8EF-708302BA94C7}"/>
              </a:ext>
            </a:extLst>
          </p:cNvPr>
          <p:cNvSpPr txBox="1"/>
          <p:nvPr/>
        </p:nvSpPr>
        <p:spPr>
          <a:xfrm>
            <a:off x="4113249" y="345815"/>
            <a:ext cx="7649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2">
                    <a:lumMod val="50000"/>
                  </a:schemeClr>
                </a:solidFill>
              </a:rPr>
              <a:t>Innovate for Sustainable Accelerating Systems</a:t>
            </a:r>
            <a:endParaRPr lang="en-US" sz="2800" b="1" i="1" dirty="0">
              <a:solidFill>
                <a:schemeClr val="bg2">
                  <a:lumMod val="50000"/>
                </a:schemeClr>
              </a:solidFill>
              <a:latin typeface="Calibri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556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F42F-134D-DBA5-662E-985ADC2D2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nnovate for Sustainable Accelerating Systems: Kick-Off Meeting">
            <a:extLst>
              <a:ext uri="{FF2B5EF4-FFF2-40B4-BE49-F238E27FC236}">
                <a16:creationId xmlns:a16="http://schemas.microsoft.com/office/drawing/2014/main" id="{5B19CA46-EFB5-F05C-12B8-DA267A347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00" y="109460"/>
            <a:ext cx="2781262" cy="87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7DD081-575B-7448-7F67-0E1DDC7FBF33}"/>
              </a:ext>
            </a:extLst>
          </p:cNvPr>
          <p:cNvSpPr txBox="1"/>
          <p:nvPr/>
        </p:nvSpPr>
        <p:spPr>
          <a:xfrm>
            <a:off x="382603" y="1145130"/>
            <a:ext cx="117125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effectLst/>
                <a:latin typeface="Helvetica" pitchFamily="2" charset="0"/>
              </a:rPr>
              <a:t>Task 5.2: ESS cryomodules experience and benchmarking with other recent facilities– </a:t>
            </a:r>
            <a:r>
              <a:rPr lang="en-GB" b="1" i="1" dirty="0">
                <a:effectLst/>
                <a:highlight>
                  <a:srgbClr val="A4C137"/>
                </a:highlight>
                <a:latin typeface="Helvetica" pitchFamily="2" charset="0"/>
              </a:rPr>
              <a:t>M1-M36</a:t>
            </a:r>
          </a:p>
          <a:p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Continuing discussions on choice of ESS CM benchmarking parameters (against other module designs)</a:t>
            </a:r>
          </a:p>
          <a:p>
            <a:r>
              <a:rPr lang="en-US" sz="1400" b="1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- Design concept (segmented vs continuous)</a:t>
            </a:r>
            <a:b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Cryogenic distribution (included, excluded)</a:t>
            </a: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Circuits complexity (temperature/pressure levels)</a:t>
            </a: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Heat loads (static 2K, 4K, TS)</a:t>
            </a: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Heat exchanger design and performance</a:t>
            </a: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Coupler cooling concept (vapor, heat intercept, other), and heat extraction</a:t>
            </a: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Tuning systems (type, operating temperature)</a:t>
            </a:r>
            <a:b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Power Coupler antenna cooling (concept, specs)</a:t>
            </a: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Accessibility, Repairability, Interchangeability, End of life (reusable, recycling)</a:t>
            </a:r>
            <a:b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- Design compromises (space availability…)</a:t>
            </a:r>
          </a:p>
          <a:p>
            <a:endParaRPr lang="en-US" sz="2000" i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(any additional tests needed at other operating setpoints..</a:t>
            </a:r>
          </a:p>
          <a:p>
            <a:endParaRPr lang="en-US" sz="2000" i="1" kern="100" dirty="0">
              <a:highlight>
                <a:srgbClr val="A4C137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i="1" kern="100" dirty="0">
                <a:highlight>
                  <a:srgbClr val="A4C137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Possible benchmarking </a:t>
            </a:r>
            <a:r>
              <a:rPr lang="en-US" sz="2000" i="1" kern="100">
                <a:highlight>
                  <a:srgbClr val="A4C137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labs (XFEL, SNS, LHC, LCLS2, MYRRA …?)</a:t>
            </a:r>
            <a:endParaRPr lang="en-GB" sz="2000" i="1" dirty="0">
              <a:highlight>
                <a:srgbClr val="A4C137"/>
              </a:highlight>
              <a:latin typeface="Helvetica" pitchFamily="2" charset="0"/>
            </a:endParaRPr>
          </a:p>
          <a:p>
            <a:endParaRPr lang="en-GB" b="1" dirty="0">
              <a:effectLst/>
              <a:highlight>
                <a:srgbClr val="A4C137"/>
              </a:highlight>
              <a:latin typeface="Helvetica" pitchFamily="2" charset="0"/>
            </a:endParaRPr>
          </a:p>
          <a:p>
            <a:endParaRPr lang="en-GB" b="1" dirty="0">
              <a:effectLst/>
              <a:highlight>
                <a:srgbClr val="A4C137"/>
              </a:highlight>
              <a:latin typeface="Helvetica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4C8ADC-6FCE-3BDE-6033-38D1AB6BB18D}"/>
              </a:ext>
            </a:extLst>
          </p:cNvPr>
          <p:cNvSpPr txBox="1"/>
          <p:nvPr/>
        </p:nvSpPr>
        <p:spPr>
          <a:xfrm>
            <a:off x="3418115" y="315684"/>
            <a:ext cx="804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BE" sz="2400" b="1">
                <a:solidFill>
                  <a:srgbClr val="002060"/>
                </a:solidFill>
              </a:rPr>
              <a:t>WP</a:t>
            </a:r>
            <a:r>
              <a:rPr lang="en-US" sz="2400" b="1" dirty="0">
                <a:solidFill>
                  <a:srgbClr val="002060"/>
                </a:solidFill>
              </a:rPr>
              <a:t>5 (INT#1)</a:t>
            </a:r>
            <a:r>
              <a:rPr lang="en-BE" sz="2400" b="1">
                <a:solidFill>
                  <a:srgbClr val="002060"/>
                </a:solidFill>
              </a:rPr>
              <a:t> – </a:t>
            </a:r>
            <a:r>
              <a:rPr lang="en-US" sz="2400" b="1" dirty="0">
                <a:solidFill>
                  <a:srgbClr val="002060"/>
                </a:solidFill>
              </a:rPr>
              <a:t>Design new CM</a:t>
            </a:r>
            <a:r>
              <a:rPr lang="en-BE" sz="2400" b="1">
                <a:solidFill>
                  <a:srgbClr val="002060"/>
                </a:solidFill>
              </a:rPr>
              <a:t>:</a:t>
            </a:r>
            <a:r>
              <a:rPr lang="en-BE" sz="2400" b="1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BE" sz="2400" b="1" dirty="0">
                <a:solidFill>
                  <a:schemeClr val="bg2">
                    <a:lumMod val="50000"/>
                  </a:schemeClr>
                </a:solidFill>
              </a:rPr>
              <a:t>status/evolution </a:t>
            </a:r>
            <a:r>
              <a:rPr lang="en-BE" sz="2400" b="1">
                <a:solidFill>
                  <a:schemeClr val="bg2">
                    <a:lumMod val="50000"/>
                  </a:schemeClr>
                </a:solidFill>
              </a:rPr>
              <a:t>of Task</a:t>
            </a:r>
            <a:r>
              <a:rPr lang="en-US" sz="2400" b="1" dirty="0">
                <a:solidFill>
                  <a:schemeClr val="bg2">
                    <a:lumMod val="50000"/>
                  </a:schemeClr>
                </a:solidFill>
              </a:rPr>
              <a:t>s</a:t>
            </a:r>
            <a:r>
              <a:rPr lang="en-BE" sz="2400" b="1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BE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094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5942</TotalTime>
  <Words>211</Words>
  <Application>Microsoft Macintosh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D'HONDT</dc:creator>
  <cp:lastModifiedBy>Nuno Elias</cp:lastModifiedBy>
  <cp:revision>20</cp:revision>
  <dcterms:created xsi:type="dcterms:W3CDTF">2024-02-23T11:31:04Z</dcterms:created>
  <dcterms:modified xsi:type="dcterms:W3CDTF">2024-08-12T10:48:11Z</dcterms:modified>
</cp:coreProperties>
</file>