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4170" r:id="rId3"/>
    <p:sldId id="973" r:id="rId4"/>
    <p:sldId id="4175" r:id="rId5"/>
    <p:sldId id="3216" r:id="rId6"/>
    <p:sldId id="972" r:id="rId7"/>
    <p:sldId id="3108" r:id="rId8"/>
    <p:sldId id="3107" r:id="rId9"/>
    <p:sldId id="850" r:id="rId10"/>
    <p:sldId id="916" r:id="rId11"/>
    <p:sldId id="3217" r:id="rId12"/>
    <p:sldId id="857" r:id="rId13"/>
    <p:sldId id="834" r:id="rId14"/>
    <p:sldId id="3208" r:id="rId15"/>
    <p:sldId id="1097" r:id="rId16"/>
    <p:sldId id="986" r:id="rId17"/>
    <p:sldId id="3179" r:id="rId18"/>
    <p:sldId id="3180" r:id="rId19"/>
    <p:sldId id="4368" r:id="rId20"/>
    <p:sldId id="914" r:id="rId21"/>
    <p:sldId id="3183" r:id="rId22"/>
    <p:sldId id="907" r:id="rId23"/>
    <p:sldId id="912" r:id="rId24"/>
    <p:sldId id="4361" r:id="rId25"/>
    <p:sldId id="4370" r:id="rId26"/>
    <p:sldId id="4371" r:id="rId27"/>
    <p:sldId id="927" r:id="rId28"/>
    <p:sldId id="928" r:id="rId29"/>
    <p:sldId id="3205" r:id="rId30"/>
    <p:sldId id="4367" r:id="rId31"/>
    <p:sldId id="4369" r:id="rId32"/>
    <p:sldId id="81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38B9BF9-8223-4633-90B8-BF5F1A4EAFD7}">
          <p14:sldIdLst>
            <p14:sldId id="256"/>
            <p14:sldId id="4170"/>
            <p14:sldId id="973"/>
            <p14:sldId id="4175"/>
            <p14:sldId id="3216"/>
            <p14:sldId id="972"/>
            <p14:sldId id="3108"/>
            <p14:sldId id="3107"/>
            <p14:sldId id="850"/>
            <p14:sldId id="916"/>
            <p14:sldId id="3217"/>
            <p14:sldId id="857"/>
            <p14:sldId id="834"/>
            <p14:sldId id="3208"/>
            <p14:sldId id="1097"/>
            <p14:sldId id="986"/>
            <p14:sldId id="3179"/>
            <p14:sldId id="3180"/>
            <p14:sldId id="4368"/>
            <p14:sldId id="914"/>
            <p14:sldId id="3183"/>
            <p14:sldId id="907"/>
            <p14:sldId id="912"/>
            <p14:sldId id="4361"/>
            <p14:sldId id="4370"/>
            <p14:sldId id="4371"/>
            <p14:sldId id="927"/>
            <p14:sldId id="928"/>
            <p14:sldId id="3205"/>
            <p14:sldId id="4367"/>
            <p14:sldId id="4369"/>
            <p14:sldId id="81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C78"/>
    <a:srgbClr val="FFFFFF"/>
    <a:srgbClr val="0070C0"/>
    <a:srgbClr val="00CC00"/>
    <a:srgbClr val="7FFF7F"/>
    <a:srgbClr val="7F7FFF"/>
    <a:srgbClr val="3B17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6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D51F5-F722-402D-A1EE-BCB0FDB22FA0}" type="datetimeFigureOut">
              <a:rPr lang="en-GB" smtClean="0"/>
              <a:t>31/05/2026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175A1-F53B-4B6F-B35D-3B6C145753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75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1D0B2-38ED-43BB-B2F8-28A3BF56359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15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50F5F6-967B-B810-B430-95D63AD3F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9730F19C-6C35-A642-6F9F-8D563094CE5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A98DC55-23BA-4DED-B240-122E345229DE}" type="slidenum">
              <a:rPr lang="en-US" altLang="en-US" sz="1400" smtClean="0"/>
              <a:pPr>
                <a:spcBef>
                  <a:spcPct val="0"/>
                </a:spcBef>
              </a:pPr>
              <a:t>29</a:t>
            </a:fld>
            <a:endParaRPr lang="en-US" altLang="en-US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E0D340D9-9B9E-1E4F-12BE-3ADCD38A85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3082CB66-F49F-01BC-6585-550B29887D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4564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EB6D6B-F524-3650-9691-905FBDB7A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>
            <a:extLst>
              <a:ext uri="{FF2B5EF4-FFF2-40B4-BE49-F238E27FC236}">
                <a16:creationId xmlns:a16="http://schemas.microsoft.com/office/drawing/2014/main" id="{0D1E98D8-90EC-2C6E-5078-91ADD821AC5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539C1CF-3EA6-4D15-836E-26BB9D3F63D9}" type="slidenum">
              <a:rPr lang="en-US" altLang="en-US" sz="1400" smtClean="0"/>
              <a:pPr>
                <a:spcBef>
                  <a:spcPct val="0"/>
                </a:spcBef>
              </a:pPr>
              <a:t>7</a:t>
            </a:fld>
            <a:endParaRPr lang="en-US" altLang="en-US" sz="1400"/>
          </a:p>
        </p:txBody>
      </p:sp>
      <p:sp>
        <p:nvSpPr>
          <p:cNvPr id="16387" name="Rectangle 1">
            <a:extLst>
              <a:ext uri="{FF2B5EF4-FFF2-40B4-BE49-F238E27FC236}">
                <a16:creationId xmlns:a16="http://schemas.microsoft.com/office/drawing/2014/main" id="{BF4041F9-6C98-D2C8-82A2-18E316569C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id="{C925959F-0D1D-95AA-28E5-DEBA8A383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5091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B7237-CD76-2737-5B4D-AE650DD6C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211909-4240-423F-6AA6-A9CC1AB83C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C48993-0CC9-AA15-F866-5631B491C6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DA08C-3ED9-9608-89B6-DFD1085343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5BABA-DA57-4666-A8E9-C8AF0124054C}" type="slidenum">
              <a:rPr lang="de-CH" smtClean="0"/>
              <a:t>10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42035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>
            <a:extLst>
              <a:ext uri="{FF2B5EF4-FFF2-40B4-BE49-F238E27FC236}">
                <a16:creationId xmlns:a16="http://schemas.microsoft.com/office/drawing/2014/main" id="{7DCAB642-F093-4061-AC6F-7559F6C7295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C9AD182-BAD5-40A3-B09B-9FC3C0095B4C}" type="slidenum">
              <a:rPr lang="en-US" altLang="en-US" sz="1400" smtClean="0"/>
              <a:pPr>
                <a:spcBef>
                  <a:spcPct val="0"/>
                </a:spcBef>
              </a:pPr>
              <a:t>13</a:t>
            </a:fld>
            <a:endParaRPr lang="en-US" altLang="en-US" sz="1400"/>
          </a:p>
        </p:txBody>
      </p:sp>
      <p:sp>
        <p:nvSpPr>
          <p:cNvPr id="22531" name="Rectangle 1">
            <a:extLst>
              <a:ext uri="{FF2B5EF4-FFF2-40B4-BE49-F238E27FC236}">
                <a16:creationId xmlns:a16="http://schemas.microsoft.com/office/drawing/2014/main" id="{F5586DC5-0CD3-4A52-812D-305DD2CD03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6438" y="1154113"/>
            <a:ext cx="5537200" cy="3114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2" name="Rectangle 2">
            <a:extLst>
              <a:ext uri="{FF2B5EF4-FFF2-40B4-BE49-F238E27FC236}">
                <a16:creationId xmlns:a16="http://schemas.microsoft.com/office/drawing/2014/main" id="{49501B90-7D48-4AE6-815D-147F90E128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5325" y="4445000"/>
            <a:ext cx="5559425" cy="3635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5DA97A7F-6B71-4467-8282-F4E53735C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00" y="8772525"/>
            <a:ext cx="3011488" cy="461963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 anchor="b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013C2EC2-6B7E-4A92-990F-4CDD5F98312B}" type="slidenum">
              <a:rPr lang="en-US" altLang="en-US" sz="1200" smtClean="0">
                <a:latin typeface="+mn-lt" charset="0"/>
                <a:cs typeface="+mn-ea" charset="0"/>
              </a:rPr>
              <a:pPr algn="r" eaLnBrk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13</a:t>
            </a:fld>
            <a:endParaRPr lang="en-US" altLang="en-US" sz="1200">
              <a:latin typeface="+mn-lt" charset="0"/>
              <a:cs typeface="+mn-ea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0BAFB-C500-FB9C-DF03-842D26627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78B8B2-A691-48C9-FC9A-CA78DAD013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87D921-336F-5EE8-160E-46BAF5819B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B992E2-425C-6C67-B80F-2DC4C80C28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5BABA-DA57-4666-A8E9-C8AF0124054C}" type="slidenum">
              <a:rPr lang="de-CH" smtClean="0"/>
              <a:t>20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83494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A81DA-EEF0-89DA-AD88-897184F52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0E914F-8AD0-0D27-3A7F-064442C888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F81ED0-F7C0-FE6A-D03E-72E7DF56A1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448CC-0C90-1C4E-9CA4-3B66A333F4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5BABA-DA57-4666-A8E9-C8AF0124054C}" type="slidenum">
              <a:rPr lang="de-CH" smtClean="0"/>
              <a:t>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18154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16D1F-C606-C645-EE26-99D16D585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2480F3-906D-0EC9-B180-5646E62317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A743CF-63B4-CBF7-73C2-89353E3D2C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EA17D-1EAF-CA71-7C10-39035A0951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5BABA-DA57-4666-A8E9-C8AF0124054C}" type="slidenum">
              <a:rPr lang="de-CH" smtClean="0"/>
              <a:t>23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51354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36E90-0649-523A-910B-25815D2AD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3A81D3-6D1B-7DA8-8E99-B034498A8F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BF1C26-CC01-CCEF-DF48-E3B37AB6EF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989D0-EB3E-E141-26D5-9E16AE4AB7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5BABA-DA57-4666-A8E9-C8AF0124054C}" type="slidenum">
              <a:rPr lang="de-CH" smtClean="0"/>
              <a:t>27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26847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93346-C37F-D614-93CE-EBC86652C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5C1523-A6FB-80F8-AD8B-6F5A654022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8BDE96-28D7-E8D0-13C8-E6D8168791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BB70F-F973-2833-23E3-812C6DAFC5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5BABA-DA57-4666-A8E9-C8AF0124054C}" type="slidenum">
              <a:rPr lang="de-CH" smtClean="0"/>
              <a:t>28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73372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0083D-8044-43DA-8AA9-267736F80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970" y="768350"/>
            <a:ext cx="9356090" cy="256116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BF6FAE-D8C3-4F32-8291-63B2672C2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39541" y="4589463"/>
            <a:ext cx="749045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9368C7-A09E-4B7C-9069-4FAB04F20479}"/>
              </a:ext>
            </a:extLst>
          </p:cNvPr>
          <p:cNvSpPr/>
          <p:nvPr/>
        </p:nvSpPr>
        <p:spPr>
          <a:xfrm>
            <a:off x="3939541" y="4310631"/>
            <a:ext cx="8252460" cy="156079"/>
          </a:xfrm>
          <a:prstGeom prst="rect">
            <a:avLst/>
          </a:prstGeom>
          <a:solidFill>
            <a:srgbClr val="003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ED542D-56DD-4435-B18E-1270763C81DA}"/>
              </a:ext>
            </a:extLst>
          </p:cNvPr>
          <p:cNvSpPr/>
          <p:nvPr/>
        </p:nvSpPr>
        <p:spPr>
          <a:xfrm>
            <a:off x="5196840" y="3934208"/>
            <a:ext cx="6995160" cy="156079"/>
          </a:xfrm>
          <a:prstGeom prst="rect">
            <a:avLst/>
          </a:prstGeom>
          <a:solidFill>
            <a:srgbClr val="003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19485B8-6E36-4AD0-8E0D-C3D60DF77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0220" y="642895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937BB9A9-44D1-41FC-8375-C67418E20761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DCC56B77-8892-4C7D-93B0-81D0880F9C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80" y="6445250"/>
            <a:ext cx="227838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1/06/2026</a:t>
            </a:r>
            <a:endParaRPr lang="en-GB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8ED18A0-CDB6-4BF9-87D1-563993A6F7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5395" y="6428951"/>
            <a:ext cx="206121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Orsay 2026</a:t>
            </a:r>
          </a:p>
        </p:txBody>
      </p:sp>
    </p:spTree>
    <p:extLst>
      <p:ext uri="{BB962C8B-B14F-4D97-AF65-F5344CB8AC3E}">
        <p14:creationId xmlns:p14="http://schemas.microsoft.com/office/powerpoint/2010/main" val="1836789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29011-2425-42E8-9B32-298B56D0AB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9B25EC-DC09-404B-9E45-E2BD90F2D5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81DC6DA-8426-4F85-9FA1-D0E7B7F9C9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0220" y="642895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937BB9A9-44D1-41FC-8375-C67418E20761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4FCDDEB-019B-4E12-9A24-941F7CD972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80" y="6445250"/>
            <a:ext cx="227838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1/06/2026</a:t>
            </a:r>
            <a:endParaRPr lang="en-GB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249C8D0-4902-4EE3-B2D5-30BFA1DD42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5395" y="6428951"/>
            <a:ext cx="206121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Orsay 2026</a:t>
            </a:r>
          </a:p>
        </p:txBody>
      </p:sp>
    </p:spTree>
    <p:extLst>
      <p:ext uri="{BB962C8B-B14F-4D97-AF65-F5344CB8AC3E}">
        <p14:creationId xmlns:p14="http://schemas.microsoft.com/office/powerpoint/2010/main" val="1098663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FFD5A-8C16-4AC2-9E61-C9F6E9604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C2164-80AD-49B6-8A37-2CFAF1554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B4CA24-2984-4AED-93AF-71F3B1DBB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0220" y="642895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937BB9A9-44D1-41FC-8375-C67418E20761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41E78B6-7DA5-44FA-9439-2993D20D88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80" y="6445250"/>
            <a:ext cx="227838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1/06/2026</a:t>
            </a:r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52BAAAD-B812-4894-8BDE-3163315FD2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5395" y="6428951"/>
            <a:ext cx="206121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Orsay 2026</a:t>
            </a:r>
          </a:p>
        </p:txBody>
      </p:sp>
    </p:spTree>
    <p:extLst>
      <p:ext uri="{BB962C8B-B14F-4D97-AF65-F5344CB8AC3E}">
        <p14:creationId xmlns:p14="http://schemas.microsoft.com/office/powerpoint/2010/main" val="3377792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A9AA4-440C-4BD9-8925-C8DE49F2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FAC56-8A4D-4909-8AE0-E860B4A90A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481918-C233-40EE-BA35-CD3CAD36F8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D15E4E7-EC6D-469A-9A83-AEDFAADB93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0220" y="642895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937BB9A9-44D1-41FC-8375-C67418E20761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D625331-CE0C-4E15-89E5-7FBA3680A9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" y="6445250"/>
            <a:ext cx="227838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1/06/2026</a:t>
            </a:r>
            <a:endParaRPr lang="en-GB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7DBB355-2252-4A83-AEDA-8E2D1FC945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5395" y="6428951"/>
            <a:ext cx="206121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Orsay 2026</a:t>
            </a:r>
          </a:p>
        </p:txBody>
      </p:sp>
    </p:spTree>
    <p:extLst>
      <p:ext uri="{BB962C8B-B14F-4D97-AF65-F5344CB8AC3E}">
        <p14:creationId xmlns:p14="http://schemas.microsoft.com/office/powerpoint/2010/main" val="1131480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3F377-6B93-470F-9526-3AF13E8CB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2684F-E917-41DE-AFB3-55A3C51AE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288159-1499-435C-837E-B94D6DA18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86C3EE-CAF5-45C1-9AE4-740B7ACB49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2ECC5F-EDE7-436E-B331-5167CF1A92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2EE09D6-2168-4AC9-8D64-FA3DDC291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0220" y="642895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937BB9A9-44D1-41FC-8375-C67418E20761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015220AD-8759-4D5C-8676-973BC92C9283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8580" y="6445250"/>
            <a:ext cx="227838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1/06/2026</a:t>
            </a:r>
            <a:endParaRPr lang="en-GB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A9815DD-7FD7-46D8-9FBC-04768F30412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065395" y="6428951"/>
            <a:ext cx="206121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Orsay 2026</a:t>
            </a:r>
          </a:p>
        </p:txBody>
      </p:sp>
    </p:spTree>
    <p:extLst>
      <p:ext uri="{BB962C8B-B14F-4D97-AF65-F5344CB8AC3E}">
        <p14:creationId xmlns:p14="http://schemas.microsoft.com/office/powerpoint/2010/main" val="642094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2A947-46AA-48E9-829F-8E92968DF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0CE95C7-5B59-4CD2-ABB4-AFBF2A111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0220" y="642895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937BB9A9-44D1-41FC-8375-C67418E20761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3488DC7-18D3-4312-AFDF-B08857EA0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80" y="6445250"/>
            <a:ext cx="227838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1/06/2026</a:t>
            </a:r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E1C9041-944B-4C5D-BAD0-8576136B6A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5395" y="6428951"/>
            <a:ext cx="206121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Orsay 2026</a:t>
            </a:r>
          </a:p>
        </p:txBody>
      </p:sp>
    </p:spTree>
    <p:extLst>
      <p:ext uri="{BB962C8B-B14F-4D97-AF65-F5344CB8AC3E}">
        <p14:creationId xmlns:p14="http://schemas.microsoft.com/office/powerpoint/2010/main" val="321179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A00969-52CE-49F2-A411-D7A0671C6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0220" y="642895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937BB9A9-44D1-41FC-8375-C67418E20761}" type="slidenum">
              <a:rPr lang="en-GB" smtClean="0"/>
              <a:t>‹#›</a:t>
            </a:fld>
            <a:endParaRPr lang="en-GB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873E0B6-7F7A-4E8C-B997-7AA609970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80" y="6445250"/>
            <a:ext cx="227838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1/06/2026</a:t>
            </a:r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3B06A0D-1820-4A46-9654-B3C4335EAD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5395" y="6428951"/>
            <a:ext cx="206121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Orsay 2026</a:t>
            </a:r>
          </a:p>
        </p:txBody>
      </p:sp>
    </p:spTree>
    <p:extLst>
      <p:ext uri="{BB962C8B-B14F-4D97-AF65-F5344CB8AC3E}">
        <p14:creationId xmlns:p14="http://schemas.microsoft.com/office/powerpoint/2010/main" val="3529530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3BC28-F587-438C-B9F1-FE08CE3CD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83AE7-3688-46BA-9DDC-349368DBD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600C3F-1D69-42EA-83FC-137BEB19ED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88986ED-D0E1-4DAC-B4BA-B4B23E57E4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0220" y="642895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937BB9A9-44D1-41FC-8375-C67418E20761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A8D2ED5-1814-40F8-9090-C495CE9C71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" y="6445250"/>
            <a:ext cx="227838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1/06/2026</a:t>
            </a:r>
            <a:endParaRPr lang="en-GB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D0A323F-77D7-4899-A2C7-511E85DDE2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5395" y="6428951"/>
            <a:ext cx="206121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Orsay 2026</a:t>
            </a:r>
          </a:p>
        </p:txBody>
      </p:sp>
    </p:spTree>
    <p:extLst>
      <p:ext uri="{BB962C8B-B14F-4D97-AF65-F5344CB8AC3E}">
        <p14:creationId xmlns:p14="http://schemas.microsoft.com/office/powerpoint/2010/main" val="3957696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B1B6E-F948-4AEA-9A88-829B3C7D5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BC89C0-CF09-4C22-A66C-BD67C8FA63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A88B64-1F3C-46AF-ACBA-624276867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61D3F4A-755D-4CFC-A0A2-588725B7D1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0220" y="642895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937BB9A9-44D1-41FC-8375-C67418E20761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E3FA068-421D-4ADF-9931-AFD045D69C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" y="6445250"/>
            <a:ext cx="227838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1/06/2026</a:t>
            </a:r>
            <a:endParaRPr lang="en-GB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9824EDB9-0162-4346-827A-609DF472D9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5395" y="6428951"/>
            <a:ext cx="206121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Orsay 2026</a:t>
            </a:r>
          </a:p>
        </p:txBody>
      </p:sp>
    </p:spTree>
    <p:extLst>
      <p:ext uri="{BB962C8B-B14F-4D97-AF65-F5344CB8AC3E}">
        <p14:creationId xmlns:p14="http://schemas.microsoft.com/office/powerpoint/2010/main" val="3383659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8EC251-CBC3-4D7A-9A13-07CD0E84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321753-E514-41BD-8C2C-5EB8730A5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27110A4-AE97-48BE-AFA5-99A3927D6D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80" y="6445250"/>
            <a:ext cx="227838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1/06/2026</a:t>
            </a:r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0363B86-758F-4847-951A-5956D79E3A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5395" y="6428951"/>
            <a:ext cx="206121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Orsay 2026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B5E3EB5-C8FC-411B-A2C3-3D72B5D05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0220" y="642895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937BB9A9-44D1-41FC-8375-C67418E20761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A88550-ECE9-4EA9-9768-1A037D1A090B}"/>
              </a:ext>
            </a:extLst>
          </p:cNvPr>
          <p:cNvSpPr/>
          <p:nvPr/>
        </p:nvSpPr>
        <p:spPr>
          <a:xfrm>
            <a:off x="0" y="6351588"/>
            <a:ext cx="12192000" cy="93662"/>
          </a:xfrm>
          <a:prstGeom prst="rect">
            <a:avLst/>
          </a:prstGeom>
          <a:solidFill>
            <a:srgbClr val="003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E83355-C33C-454D-91D7-FF946C55BFCA}"/>
              </a:ext>
            </a:extLst>
          </p:cNvPr>
          <p:cNvSpPr/>
          <p:nvPr/>
        </p:nvSpPr>
        <p:spPr>
          <a:xfrm>
            <a:off x="11891963" y="6265042"/>
            <a:ext cx="45719" cy="113506"/>
          </a:xfrm>
          <a:prstGeom prst="rect">
            <a:avLst/>
          </a:prstGeom>
          <a:solidFill>
            <a:srgbClr val="003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A93DDB-713E-451B-9BC9-DAB32C33BABC}"/>
              </a:ext>
            </a:extLst>
          </p:cNvPr>
          <p:cNvSpPr/>
          <p:nvPr/>
        </p:nvSpPr>
        <p:spPr>
          <a:xfrm>
            <a:off x="11993404" y="6182889"/>
            <a:ext cx="45719" cy="195659"/>
          </a:xfrm>
          <a:prstGeom prst="rect">
            <a:avLst/>
          </a:prstGeom>
          <a:solidFill>
            <a:srgbClr val="003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62CBF5-757F-466F-A101-C9E8E1BACEF3}"/>
              </a:ext>
            </a:extLst>
          </p:cNvPr>
          <p:cNvSpPr/>
          <p:nvPr/>
        </p:nvSpPr>
        <p:spPr>
          <a:xfrm>
            <a:off x="12094845" y="6063827"/>
            <a:ext cx="45719" cy="314722"/>
          </a:xfrm>
          <a:prstGeom prst="rect">
            <a:avLst/>
          </a:prstGeom>
          <a:solidFill>
            <a:srgbClr val="003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3253A6-E78C-4E9F-923E-464DC42D23C3}"/>
              </a:ext>
            </a:extLst>
          </p:cNvPr>
          <p:cNvSpPr/>
          <p:nvPr/>
        </p:nvSpPr>
        <p:spPr>
          <a:xfrm flipV="1">
            <a:off x="0" y="1"/>
            <a:ext cx="12192000" cy="93663"/>
          </a:xfrm>
          <a:prstGeom prst="rect">
            <a:avLst/>
          </a:prstGeom>
          <a:solidFill>
            <a:srgbClr val="003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943E20-996D-89A8-66A3-09F81B7F81C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964" t="1378" r="1110" b="1694"/>
          <a:stretch>
            <a:fillRect/>
          </a:stretch>
        </p:blipFill>
        <p:spPr>
          <a:xfrm>
            <a:off x="10698480" y="16988"/>
            <a:ext cx="1493520" cy="9599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7459F5-E1EE-DC64-ED46-937C10230336}"/>
              </a:ext>
            </a:extLst>
          </p:cNvPr>
          <p:cNvSpPr/>
          <p:nvPr/>
        </p:nvSpPr>
        <p:spPr>
          <a:xfrm rot="16200000">
            <a:off x="11996639" y="1083976"/>
            <a:ext cx="53579" cy="346112"/>
          </a:xfrm>
          <a:prstGeom prst="rect">
            <a:avLst/>
          </a:prstGeom>
          <a:solidFill>
            <a:srgbClr val="003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E38A26-5181-CCD6-B0B8-BEFB0DF5DE89}"/>
              </a:ext>
            </a:extLst>
          </p:cNvPr>
          <p:cNvSpPr/>
          <p:nvPr/>
        </p:nvSpPr>
        <p:spPr>
          <a:xfrm rot="16200000">
            <a:off x="11797216" y="783111"/>
            <a:ext cx="53578" cy="744959"/>
          </a:xfrm>
          <a:prstGeom prst="rect">
            <a:avLst/>
          </a:prstGeom>
          <a:solidFill>
            <a:srgbClr val="003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54D66A-5838-E8A0-9C43-B7299E10B4DF}"/>
              </a:ext>
            </a:extLst>
          </p:cNvPr>
          <p:cNvSpPr/>
          <p:nvPr/>
        </p:nvSpPr>
        <p:spPr>
          <a:xfrm rot="16200000">
            <a:off x="11570555" y="455009"/>
            <a:ext cx="53578" cy="1198282"/>
          </a:xfrm>
          <a:prstGeom prst="rect">
            <a:avLst/>
          </a:prstGeom>
          <a:solidFill>
            <a:srgbClr val="003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638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0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38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image" Target="../media/image46.png"/><Relationship Id="rId5" Type="http://schemas.openxmlformats.org/officeDocument/2006/relationships/image" Target="../media/image44.png"/><Relationship Id="rId15" Type="http://schemas.openxmlformats.org/officeDocument/2006/relationships/image" Target="../media/image410.png"/><Relationship Id="rId10" Type="http://schemas.openxmlformats.org/officeDocument/2006/relationships/image" Target="../media/image360.png"/><Relationship Id="rId4" Type="http://schemas.openxmlformats.org/officeDocument/2006/relationships/image" Target="../media/image42.png"/><Relationship Id="rId9" Type="http://schemas.openxmlformats.org/officeDocument/2006/relationships/image" Target="../media/image350.pn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10.png"/><Relationship Id="rId4" Type="http://schemas.openxmlformats.org/officeDocument/2006/relationships/image" Target="../media/image50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image" Target="../media/image5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gif"/><Relationship Id="rId11" Type="http://schemas.openxmlformats.org/officeDocument/2006/relationships/image" Target="../media/image9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77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2.png"/><Relationship Id="rId7" Type="http://schemas.openxmlformats.org/officeDocument/2006/relationships/image" Target="../media/image6.jpe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06.png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image" Target="../media/image103.png"/><Relationship Id="rId9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10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8A915-0748-0418-B5E7-F99B90A1B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7624" y="1182040"/>
            <a:ext cx="9144000" cy="1816113"/>
          </a:xfrm>
        </p:spPr>
        <p:txBody>
          <a:bodyPr>
            <a:normAutofit fontScale="90000"/>
          </a:bodyPr>
          <a:lstStyle/>
          <a:p>
            <a:r>
              <a:rPr lang="en-GB" dirty="0"/>
              <a:t>First transport of antimatter in a truck across CERN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4A17720-C01F-57FE-3AFF-59ED6EC4F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10" y="167601"/>
            <a:ext cx="2537254" cy="101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A8338125-23F3-4125-EC6E-132B4DAF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149" y="230147"/>
            <a:ext cx="1169295" cy="951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B207FFB1-A7D7-9C73-41BE-C564DC698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3" t="19377" r="14274" b="15103"/>
          <a:stretch>
            <a:fillRect/>
          </a:stretch>
        </p:blipFill>
        <p:spPr bwMode="auto">
          <a:xfrm>
            <a:off x="415310" y="3906548"/>
            <a:ext cx="1987827" cy="1163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EF8DE982-AF8A-E1BC-F109-367605AA6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942" y="5452369"/>
            <a:ext cx="1703963" cy="541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E3D87F-28F6-56A6-6057-3CBB5B79D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86" y="5597077"/>
            <a:ext cx="1731661" cy="49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99174129-6B95-29E8-79E8-8DEC808F3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986" y="5203894"/>
            <a:ext cx="1264706" cy="821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41789E4F-65CD-CFF7-679A-0E9922D2C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070" y="5452369"/>
            <a:ext cx="1368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5784FF-B8A3-8A11-6454-B6E01390F26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8935" t="20345" r="9360" b="21048"/>
          <a:stretch/>
        </p:blipFill>
        <p:spPr>
          <a:xfrm>
            <a:off x="3956849" y="489996"/>
            <a:ext cx="2338582" cy="6423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27A1EA-54A2-20CC-69D8-AEA7A0C6CDD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2353" b="25037"/>
          <a:stretch/>
        </p:blipFill>
        <p:spPr>
          <a:xfrm>
            <a:off x="3716691" y="5535663"/>
            <a:ext cx="1850734" cy="511175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87A6FF4F-9F76-21E4-EAA9-09A5E8F03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209" y="3935990"/>
            <a:ext cx="966074" cy="1240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367B3F90-2A3E-AF58-F804-A98B18591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164" y="5285422"/>
            <a:ext cx="1242245" cy="82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679D13-351E-6778-4D93-6933CAEA5A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22648" y="310181"/>
            <a:ext cx="1055372" cy="893372"/>
          </a:xfrm>
          <a:prstGeom prst="rect">
            <a:avLst/>
          </a:prstGeom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id="{E0A7021F-B57E-C3F5-55C3-8D9403190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5872" y="3093362"/>
            <a:ext cx="8193322" cy="176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725"/>
              </a:spcBef>
            </a:pPr>
            <a:r>
              <a:rPr lang="en-US" altLang="en-US" sz="2000" b="1" dirty="0">
                <a:solidFill>
                  <a:srgbClr val="003C78"/>
                </a:solidFill>
                <a:latin typeface="Calibri" panose="020F0502020204030204" pitchFamily="34" charset="0"/>
                <a:cs typeface="DejaVu Sans" panose="020B0603030804020204" pitchFamily="34" charset="0"/>
              </a:rPr>
              <a:t>Jonathan Morgner</a:t>
            </a:r>
          </a:p>
          <a:p>
            <a:pPr algn="ctr" eaLnBrk="1">
              <a:lnSpc>
                <a:spcPct val="100000"/>
              </a:lnSpc>
              <a:spcBef>
                <a:spcPts val="725"/>
              </a:spcBef>
            </a:pPr>
            <a:r>
              <a:rPr lang="en-US" altLang="en-US" sz="2000" b="1" dirty="0">
                <a:solidFill>
                  <a:srgbClr val="003C78"/>
                </a:solidFill>
                <a:latin typeface="Calibri" panose="020F0502020204030204" pitchFamily="34" charset="0"/>
                <a:cs typeface="DejaVu Sans" panose="020B0603030804020204" pitchFamily="34" charset="0"/>
              </a:rPr>
              <a:t>BASE Collaboration</a:t>
            </a:r>
            <a:endParaRPr lang="pl-PL" altLang="en-US" sz="2000" b="1" dirty="0">
              <a:solidFill>
                <a:srgbClr val="003C78"/>
              </a:solidFill>
              <a:latin typeface="Calibri" panose="020F0502020204030204" pitchFamily="34" charset="0"/>
              <a:cs typeface="DejaVu Sans" panose="020B0603030804020204" pitchFamily="34" charset="0"/>
            </a:endParaRPr>
          </a:p>
          <a:p>
            <a:pPr algn="ctr" eaLnBrk="1">
              <a:lnSpc>
                <a:spcPct val="100000"/>
              </a:lnSpc>
              <a:spcBef>
                <a:spcPts val="363"/>
              </a:spcBef>
            </a:pPr>
            <a:r>
              <a:rPr lang="pl-PL" altLang="en-US" sz="2000" i="1" dirty="0">
                <a:solidFill>
                  <a:srgbClr val="003C78"/>
                </a:solidFill>
                <a:latin typeface="Calibri" panose="020F0502020204030204" pitchFamily="34" charset="0"/>
                <a:cs typeface="DejaVu Sans" panose="020B0603030804020204" pitchFamily="34" charset="0"/>
              </a:rPr>
              <a:t>CERN </a:t>
            </a:r>
            <a:endParaRPr lang="en-US" altLang="en-US" sz="2000" i="1" dirty="0">
              <a:solidFill>
                <a:srgbClr val="003C78"/>
              </a:solidFill>
              <a:latin typeface="Calibri" panose="020F0502020204030204" pitchFamily="34" charset="0"/>
              <a:cs typeface="DejaVu Sans" panose="020B0603030804020204" pitchFamily="34" charset="0"/>
            </a:endParaRPr>
          </a:p>
          <a:p>
            <a:pPr algn="ctr"/>
            <a:r>
              <a:rPr lang="en-US" altLang="en-US" sz="2400" b="1" dirty="0" err="1">
                <a:solidFill>
                  <a:srgbClr val="003C78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IJCLab</a:t>
            </a:r>
            <a:r>
              <a:rPr lang="en-US" altLang="en-US" sz="2400" b="1" dirty="0">
                <a:solidFill>
                  <a:srgbClr val="003C78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Orsay</a:t>
            </a:r>
          </a:p>
        </p:txBody>
      </p:sp>
      <p:sp>
        <p:nvSpPr>
          <p:cNvPr id="17" name="Line 12">
            <a:extLst>
              <a:ext uri="{FF2B5EF4-FFF2-40B4-BE49-F238E27FC236}">
                <a16:creationId xmlns:a16="http://schemas.microsoft.com/office/drawing/2014/main" id="{7877000C-C3B1-B485-D34F-A49A50E4F5B2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2374" y="3092569"/>
            <a:ext cx="7540318" cy="0"/>
          </a:xfrm>
          <a:prstGeom prst="line">
            <a:avLst/>
          </a:prstGeom>
          <a:noFill/>
          <a:ln w="38100">
            <a:solidFill>
              <a:srgbClr val="003C7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00997D2D-8D18-516C-9C18-25641A4CF5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1/06/2026</a:t>
            </a:r>
            <a:endParaRPr lang="en-GB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FD0B1F61-BD66-77D2-447E-5BD5597B7A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Orsay 2026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EF717C0C-7CE4-6C1C-76F0-7F37B67420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7BB9A9-44D1-41FC-8375-C67418E20761}" type="slidenum">
              <a:rPr lang="en-GB" smtClean="0"/>
              <a:t>1</a:t>
            </a:fld>
            <a:endParaRPr lang="en-GB"/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id="{DF807C0D-E7B1-EE79-7204-1CE476FB7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2266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7976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B2034-D1EE-0D84-0EC0-65BD2E495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66135B24-A4BE-0F8B-A3D3-80C576280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926" y="3997423"/>
            <a:ext cx="5042788" cy="1729620"/>
          </a:xfrm>
          <a:prstGeom prst="rect">
            <a:avLst/>
          </a:prstGeom>
          <a:ln cmpd="dbl">
            <a:solidFill>
              <a:srgbClr val="003C7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7A60FFDF-FF8B-EAA6-AEFC-87E6AE372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725" y="4714773"/>
            <a:ext cx="5042790" cy="1545109"/>
          </a:xfrm>
          <a:prstGeom prst="rect">
            <a:avLst/>
          </a:prstGeom>
          <a:ln cmpd="dbl">
            <a:solidFill>
              <a:srgbClr val="003C7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Gewinkelte Verbindung 70">
            <a:extLst>
              <a:ext uri="{FF2B5EF4-FFF2-40B4-BE49-F238E27FC236}">
                <a16:creationId xmlns:a16="http://schemas.microsoft.com/office/drawing/2014/main" id="{BE3ACACB-5B1F-88BE-9ED9-4320D710F6BA}"/>
              </a:ext>
            </a:extLst>
          </p:cNvPr>
          <p:cNvCxnSpPr>
            <a:cxnSpLocks/>
            <a:stCxn id="67" idx="2"/>
            <a:endCxn id="48" idx="3"/>
          </p:cNvCxnSpPr>
          <p:nvPr/>
        </p:nvCxnSpPr>
        <p:spPr>
          <a:xfrm rot="5400000">
            <a:off x="3262082" y="3877643"/>
            <a:ext cx="594765" cy="519411"/>
          </a:xfrm>
          <a:prstGeom prst="bentConnector2">
            <a:avLst/>
          </a:prstGeom>
          <a:ln w="38100">
            <a:solidFill>
              <a:srgbClr val="003C7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winkelte Verbindung 71">
            <a:extLst>
              <a:ext uri="{FF2B5EF4-FFF2-40B4-BE49-F238E27FC236}">
                <a16:creationId xmlns:a16="http://schemas.microsoft.com/office/drawing/2014/main" id="{C2FE4A5E-0871-321D-0141-636BF88314A6}"/>
              </a:ext>
            </a:extLst>
          </p:cNvPr>
          <p:cNvCxnSpPr>
            <a:cxnSpLocks/>
            <a:stCxn id="79" idx="2"/>
            <a:endCxn id="48" idx="1"/>
          </p:cNvCxnSpPr>
          <p:nvPr/>
        </p:nvCxnSpPr>
        <p:spPr>
          <a:xfrm rot="16200000" flipH="1">
            <a:off x="1440554" y="3877715"/>
            <a:ext cx="594764" cy="519267"/>
          </a:xfrm>
          <a:prstGeom prst="bentConnector2">
            <a:avLst/>
          </a:prstGeom>
          <a:ln w="38100">
            <a:solidFill>
              <a:srgbClr val="003C7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feld 60">
                <a:extLst>
                  <a:ext uri="{FF2B5EF4-FFF2-40B4-BE49-F238E27FC236}">
                    <a16:creationId xmlns:a16="http://schemas.microsoft.com/office/drawing/2014/main" id="{A38FC852-4BF9-53E3-4607-59C8EECFF1D0}"/>
                  </a:ext>
                </a:extLst>
              </p:cNvPr>
              <p:cNvSpPr txBox="1"/>
              <p:nvPr/>
            </p:nvSpPr>
            <p:spPr>
              <a:xfrm>
                <a:off x="1997570" y="4016283"/>
                <a:ext cx="1302188" cy="836896"/>
              </a:xfrm>
              <a:prstGeom prst="rect">
                <a:avLst/>
              </a:prstGeom>
              <a:solidFill>
                <a:srgbClr val="E5E7DF"/>
              </a:solidFill>
              <a:ln w="38100">
                <a:solidFill>
                  <a:srgbClr val="003C78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CH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de-DE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𝝎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de-DE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acc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2400" b="1" i="1">
                                  <a:latin typeface="Cambria Math"/>
                                  <a:ea typeface="Cambria Math"/>
                                </a:rPr>
                                <m:t>𝝎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el-GR" sz="2400" b="1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CH" sz="2400" b="0" i="0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c</m:t>
                                  </m:r>
                                </m:e>
                              </m:acc>
                            </m:sub>
                          </m:sSub>
                        </m:den>
                      </m:f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48" name="Textfeld 60">
                <a:extLst>
                  <a:ext uri="{FF2B5EF4-FFF2-40B4-BE49-F238E27FC236}">
                    <a16:creationId xmlns:a16="http://schemas.microsoft.com/office/drawing/2014/main" id="{A38FC852-4BF9-53E3-4607-59C8EECFF1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7570" y="4016283"/>
                <a:ext cx="1302188" cy="8368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rgbClr val="003C78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11F05D9-CE7B-5EFA-7ADA-4E6BAD7B9110}"/>
              </a:ext>
            </a:extLst>
          </p:cNvPr>
          <p:cNvGrpSpPr/>
          <p:nvPr/>
        </p:nvGrpSpPr>
        <p:grpSpPr>
          <a:xfrm>
            <a:off x="307942" y="1433109"/>
            <a:ext cx="2340721" cy="2406858"/>
            <a:chOff x="4264059" y="360773"/>
            <a:chExt cx="2340721" cy="24068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feld 58">
                  <a:extLst>
                    <a:ext uri="{FF2B5EF4-FFF2-40B4-BE49-F238E27FC236}">
                      <a16:creationId xmlns:a16="http://schemas.microsoft.com/office/drawing/2014/main" id="{D9601E55-F7F8-205C-2BE4-8F178BF29A4D}"/>
                    </a:ext>
                  </a:extLst>
                </p:cNvPr>
                <p:cNvSpPr txBox="1"/>
                <p:nvPr/>
              </p:nvSpPr>
              <p:spPr>
                <a:xfrm>
                  <a:off x="4466752" y="1837688"/>
                  <a:ext cx="1936698" cy="754437"/>
                </a:xfrm>
                <a:prstGeom prst="rect">
                  <a:avLst/>
                </a:prstGeom>
                <a:solidFill>
                  <a:srgbClr val="003C78"/>
                </a:solidFill>
                <a:ln w="12700">
                  <a:solidFill>
                    <a:srgbClr val="003C78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𝝎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de-DE" sz="20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1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𝐋</m:t>
                                </m:r>
                              </m:e>
                            </m:acc>
                          </m:sub>
                        </m:sSub>
                        <m:r>
                          <a:rPr lang="de-DE" sz="2000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de-DE" sz="20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̅"/>
                                <m:ctrlPr>
                                  <a:rPr lang="de-DE" sz="20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CH" sz="20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</m:e>
                            </m:acc>
                          </m:num>
                          <m:den>
                            <m:r>
                              <a:rPr lang="de-DE" sz="2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f>
                          <m:fPr>
                            <m:ctrlPr>
                              <a:rPr lang="de-DE" sz="20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̅"/>
                                <m:ctrlPr>
                                  <a:rPr lang="de-DE" sz="20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𝒒</m:t>
                                </m:r>
                              </m:e>
                            </m:acc>
                          </m:num>
                          <m:den>
                            <m:sSub>
                              <m:sSubPr>
                                <m:ctrlPr>
                                  <a:rPr lang="de-DE" sz="20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000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𝒎</m:t>
                                </m:r>
                              </m:e>
                              <m:sub>
                                <m:acc>
                                  <m:accPr>
                                    <m:chr m:val="̅"/>
                                    <m:ctrlPr>
                                      <a:rPr lang="de-DE" sz="2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b="1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𝐩</m:t>
                                    </m:r>
                                  </m:e>
                                </m:acc>
                              </m:sub>
                            </m:sSub>
                          </m:den>
                        </m:f>
                        <m:r>
                          <a:rPr lang="de-DE" sz="2000" b="1" i="1" smtClean="0">
                            <a:solidFill>
                              <a:srgbClr val="92D050"/>
                            </a:solidFill>
                            <a:latin typeface="Cambria Math"/>
                          </a:rPr>
                          <m:t>𝑩</m:t>
                        </m:r>
                      </m:oMath>
                    </m:oMathPara>
                  </a14:m>
                  <a:endParaRPr lang="de-DE" sz="2000" b="1" i="1" dirty="0">
                    <a:solidFill>
                      <a:srgbClr val="92D050"/>
                    </a:solidFill>
                  </a:endParaRPr>
                </a:p>
              </p:txBody>
            </p:sp>
          </mc:Choice>
          <mc:Fallback xmlns="">
            <p:sp>
              <p:nvSpPr>
                <p:cNvPr id="77" name="Textfeld 58">
                  <a:extLst>
                    <a:ext uri="{FF2B5EF4-FFF2-40B4-BE49-F238E27FC236}">
                      <a16:creationId xmlns:a16="http://schemas.microsoft.com/office/drawing/2014/main" id="{D9601E55-F7F8-205C-2BE4-8F178BF29A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6752" y="1837688"/>
                  <a:ext cx="1936698" cy="75443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2700">
                  <a:solidFill>
                    <a:srgbClr val="003C78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" name="Rechteck 92">
              <a:extLst>
                <a:ext uri="{FF2B5EF4-FFF2-40B4-BE49-F238E27FC236}">
                  <a16:creationId xmlns:a16="http://schemas.microsoft.com/office/drawing/2014/main" id="{11EDB6FA-0216-8A2A-898D-A92775FCA6EF}"/>
                </a:ext>
              </a:extLst>
            </p:cNvPr>
            <p:cNvSpPr/>
            <p:nvPr/>
          </p:nvSpPr>
          <p:spPr>
            <a:xfrm>
              <a:off x="4264059" y="360773"/>
              <a:ext cx="2340721" cy="2406858"/>
            </a:xfrm>
            <a:prstGeom prst="rect">
              <a:avLst/>
            </a:prstGeom>
            <a:noFill/>
            <a:ln w="38100">
              <a:solidFill>
                <a:srgbClr val="003C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01" name="Grafik 33">
              <a:extLst>
                <a:ext uri="{FF2B5EF4-FFF2-40B4-BE49-F238E27FC236}">
                  <a16:creationId xmlns:a16="http://schemas.microsoft.com/office/drawing/2014/main" id="{4810AFEF-57F2-2069-2369-2FA2B81C1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42388" y="430774"/>
              <a:ext cx="1985425" cy="133691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6" name="Title 1">
            <a:extLst>
              <a:ext uri="{FF2B5EF4-FFF2-40B4-BE49-F238E27FC236}">
                <a16:creationId xmlns:a16="http://schemas.microsoft.com/office/drawing/2014/main" id="{E24762A1-7513-6E2B-A793-4257AB467645}"/>
              </a:ext>
            </a:extLst>
          </p:cNvPr>
          <p:cNvSpPr txBox="1">
            <a:spLocks/>
          </p:cNvSpPr>
          <p:nvPr/>
        </p:nvSpPr>
        <p:spPr>
          <a:xfrm>
            <a:off x="177976" y="243729"/>
            <a:ext cx="10352087" cy="89900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03C78"/>
                </a:solidFill>
              </a:rPr>
              <a:t>Measurements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167F3077-04E2-C53D-605A-BCF8A567B09E}"/>
                  </a:ext>
                </a:extLst>
              </p:cNvPr>
              <p:cNvSpPr txBox="1"/>
              <p:nvPr/>
            </p:nvSpPr>
            <p:spPr>
              <a:xfrm>
                <a:off x="8224775" y="1398419"/>
                <a:ext cx="3185347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dirty="0" err="1"/>
                  <a:t>Ideally</a:t>
                </a:r>
                <a:r>
                  <a:rPr lang="fr-CH" dirty="0"/>
                  <a:t> </a:t>
                </a:r>
                <a14:m>
                  <m:oMath xmlns:m="http://schemas.openxmlformats.org/officeDocument/2006/math">
                    <m:r>
                      <a:rPr lang="fr-CH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fr-CH" dirty="0"/>
                  <a:t> cancels out</a:t>
                </a:r>
              </a:p>
              <a:p>
                <a:pPr algn="ctr"/>
                <a:r>
                  <a:rPr lang="fr-CH" dirty="0">
                    <a:sym typeface="Wingdings" panose="05000000000000000000" pitchFamily="2" charset="2"/>
                  </a:rPr>
                  <a:t> Limited by the </a:t>
                </a:r>
                <a:r>
                  <a:rPr lang="fr-CH" dirty="0" err="1">
                    <a:sym typeface="Wingdings" panose="05000000000000000000" pitchFamily="2" charset="2"/>
                  </a:rPr>
                  <a:t>magnetic</a:t>
                </a:r>
                <a:r>
                  <a:rPr lang="fr-CH" dirty="0">
                    <a:sym typeface="Wingdings" panose="05000000000000000000" pitchFamily="2" charset="2"/>
                  </a:rPr>
                  <a:t> </a:t>
                </a:r>
                <a:r>
                  <a:rPr lang="fr-CH" dirty="0" err="1">
                    <a:sym typeface="Wingdings" panose="05000000000000000000" pitchFamily="2" charset="2"/>
                  </a:rPr>
                  <a:t>field</a:t>
                </a:r>
                <a:r>
                  <a:rPr lang="fr-CH" dirty="0">
                    <a:sym typeface="Wingdings" panose="05000000000000000000" pitchFamily="2" charset="2"/>
                  </a:rPr>
                  <a:t> </a:t>
                </a:r>
                <a:r>
                  <a:rPr lang="fr-CH" dirty="0" err="1">
                    <a:sym typeface="Wingdings" panose="05000000000000000000" pitchFamily="2" charset="2"/>
                  </a:rPr>
                  <a:t>stability</a:t>
                </a:r>
                <a:endParaRPr lang="en-GB" dirty="0"/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167F3077-04E2-C53D-605A-BCF8A567B0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4775" y="1398419"/>
                <a:ext cx="3185347" cy="923330"/>
              </a:xfrm>
              <a:prstGeom prst="rect">
                <a:avLst/>
              </a:prstGeom>
              <a:blipFill>
                <a:blip r:embed="rId9"/>
                <a:stretch>
                  <a:fillRect t="-3289" b="-92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6" name="TextBox 125">
            <a:extLst>
              <a:ext uri="{FF2B5EF4-FFF2-40B4-BE49-F238E27FC236}">
                <a16:creationId xmlns:a16="http://schemas.microsoft.com/office/drawing/2014/main" id="{8A4D9BA5-050B-04FC-EE95-C02130A93C55}"/>
              </a:ext>
            </a:extLst>
          </p:cNvPr>
          <p:cNvSpPr txBox="1"/>
          <p:nvPr/>
        </p:nvSpPr>
        <p:spPr>
          <a:xfrm>
            <a:off x="1478302" y="4893261"/>
            <a:ext cx="222320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H" dirty="0" err="1"/>
              <a:t>Determine</a:t>
            </a:r>
            <a:r>
              <a:rPr lang="fr-CH" dirty="0"/>
              <a:t> </a:t>
            </a:r>
            <a:r>
              <a:rPr lang="fr-CH" dirty="0" err="1"/>
              <a:t>magnetic</a:t>
            </a:r>
            <a:r>
              <a:rPr lang="fr-CH" dirty="0"/>
              <a:t> moment</a:t>
            </a:r>
            <a:endParaRPr lang="en-GB" dirty="0"/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D54F2DDC-71BA-DADC-7052-F91EB7BDA476}"/>
              </a:ext>
            </a:extLst>
          </p:cNvPr>
          <p:cNvGrpSpPr/>
          <p:nvPr/>
        </p:nvGrpSpPr>
        <p:grpSpPr>
          <a:xfrm>
            <a:off x="5384268" y="1433107"/>
            <a:ext cx="2340720" cy="2406858"/>
            <a:chOff x="5453884" y="1130957"/>
            <a:chExt cx="2340720" cy="2406858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39F3DACD-7307-7077-C614-FC8ADD929E59}"/>
                </a:ext>
              </a:extLst>
            </p:cNvPr>
            <p:cNvGrpSpPr/>
            <p:nvPr/>
          </p:nvGrpSpPr>
          <p:grpSpPr>
            <a:xfrm>
              <a:off x="5453884" y="1130957"/>
              <a:ext cx="2340720" cy="2406858"/>
              <a:chOff x="1661824" y="360773"/>
              <a:chExt cx="2340720" cy="24068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8" name="Rechteck 105">
                    <a:extLst>
                      <a:ext uri="{FF2B5EF4-FFF2-40B4-BE49-F238E27FC236}">
                        <a16:creationId xmlns:a16="http://schemas.microsoft.com/office/drawing/2014/main" id="{F35B9365-6F21-E791-12B0-5A44D2724C9C}"/>
                      </a:ext>
                    </a:extLst>
                  </p:cNvPr>
                  <p:cNvSpPr/>
                  <p:nvPr/>
                </p:nvSpPr>
                <p:spPr>
                  <a:xfrm>
                    <a:off x="1848462" y="1837664"/>
                    <a:ext cx="1952751" cy="713465"/>
                  </a:xfrm>
                  <a:prstGeom prst="rect">
                    <a:avLst/>
                  </a:prstGeom>
                  <a:solidFill>
                    <a:schemeClr val="accent2"/>
                  </a:solidFill>
                  <a:ln w="12700">
                    <a:solidFill>
                      <a:srgbClr val="003C78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2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sSubPr>
                            <m:e>
                              <m:r>
                                <a:rPr lang="de-DE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fr-CH" sz="20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itchFamily="2" charset="2"/>
                                </a:rPr>
                                <m:t>𝐜</m:t>
                              </m:r>
                            </m:sub>
                          </m:sSub>
                          <m:r>
                            <a:rPr lang="de-DE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=</m:t>
                          </m:r>
                          <m:f>
                            <m:fPr>
                              <m:ctrlPr>
                                <a:rPr lang="de-DE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fPr>
                            <m:num>
                              <m:r>
                                <a:rPr lang="fr-CH" sz="2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𝒒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de-DE" sz="20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fr-CH" sz="2000" b="1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𝐩</m:t>
                                  </m:r>
                                </m:sub>
                              </m:sSub>
                            </m:den>
                          </m:f>
                          <m:r>
                            <a:rPr lang="de-DE" sz="2000" b="1" i="1" smtClean="0">
                              <a:solidFill>
                                <a:srgbClr val="92D050"/>
                              </a:solidFill>
                              <a:latin typeface="Cambria Math"/>
                              <a:sym typeface="Wingdings" pitchFamily="2" charset="2"/>
                            </a:rPr>
                            <m:t>𝑩</m:t>
                          </m:r>
                        </m:oMath>
                      </m:oMathPara>
                    </a14:m>
                    <a:endParaRPr lang="de-DE" sz="20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8" name="Rechteck 105">
                    <a:extLst>
                      <a:ext uri="{FF2B5EF4-FFF2-40B4-BE49-F238E27FC236}">
                        <a16:creationId xmlns:a16="http://schemas.microsoft.com/office/drawing/2014/main" id="{F35B9365-6F21-E791-12B0-5A44D2724C9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48462" y="1837664"/>
                    <a:ext cx="1952751" cy="713465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  <a:ln w="12700">
                    <a:solidFill>
                      <a:srgbClr val="003C78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9" name="Rechteck 92">
                <a:extLst>
                  <a:ext uri="{FF2B5EF4-FFF2-40B4-BE49-F238E27FC236}">
                    <a16:creationId xmlns:a16="http://schemas.microsoft.com/office/drawing/2014/main" id="{D637DDBB-5AE4-6234-8287-5609F0A86169}"/>
                  </a:ext>
                </a:extLst>
              </p:cNvPr>
              <p:cNvSpPr/>
              <p:nvPr/>
            </p:nvSpPr>
            <p:spPr>
              <a:xfrm>
                <a:off x="1661824" y="360773"/>
                <a:ext cx="2340720" cy="2406858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30" name="Grafik 30">
                <a:extLst>
                  <a:ext uri="{FF2B5EF4-FFF2-40B4-BE49-F238E27FC236}">
                    <a16:creationId xmlns:a16="http://schemas.microsoft.com/office/drawing/2014/main" id="{9120B8C4-DE1F-EA4F-6C0C-0A5C9A2451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flipH="1">
                <a:off x="1771632" y="481134"/>
                <a:ext cx="2099230" cy="1271428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D444DCF1-C0F5-3F25-2C9F-2EACE19E0BC9}"/>
                </a:ext>
              </a:extLst>
            </p:cNvPr>
            <p:cNvSpPr/>
            <p:nvPr/>
          </p:nvSpPr>
          <p:spPr>
            <a:xfrm>
              <a:off x="7300364" y="1224290"/>
              <a:ext cx="362558" cy="4060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A4A7043A-B860-A13E-2069-194098343D54}"/>
                    </a:ext>
                  </a:extLst>
                </p:cNvPr>
                <p:cNvSpPr txBox="1"/>
                <p:nvPr/>
              </p:nvSpPr>
              <p:spPr>
                <a:xfrm>
                  <a:off x="5596529" y="1224290"/>
                  <a:ext cx="32045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800" b="1" i="1" smtClean="0">
                            <a:solidFill>
                              <a:srgbClr val="92D050"/>
                            </a:solidFill>
                            <a:latin typeface="Cambria Math"/>
                            <a:sym typeface="Wingdings" pitchFamily="2" charset="2"/>
                          </a:rPr>
                          <m:t>𝑩</m:t>
                        </m:r>
                      </m:oMath>
                    </m:oMathPara>
                  </a14:m>
                  <a:endParaRPr lang="en-GB" dirty="0">
                    <a:solidFill>
                      <a:srgbClr val="92D050"/>
                    </a:solidFill>
                  </a:endParaRPr>
                </a:p>
              </p:txBody>
            </p:sp>
          </mc:Choice>
          <mc:Fallback xmlns=""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A4A7043A-B860-A13E-2069-194098343D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6529" y="1224290"/>
                  <a:ext cx="320457" cy="369332"/>
                </a:xfrm>
                <a:prstGeom prst="rect">
                  <a:avLst/>
                </a:prstGeom>
                <a:blipFill>
                  <a:blip r:embed="rId12"/>
                  <a:stretch>
                    <a:fillRect r="-576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250C80BD-54FA-4AAA-D042-C21631326BFE}"/>
              </a:ext>
            </a:extLst>
          </p:cNvPr>
          <p:cNvGrpSpPr/>
          <p:nvPr/>
        </p:nvGrpSpPr>
        <p:grpSpPr>
          <a:xfrm>
            <a:off x="2648809" y="1433108"/>
            <a:ext cx="2340720" cy="2406858"/>
            <a:chOff x="2718425" y="1130958"/>
            <a:chExt cx="2340720" cy="240685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67282FF2-2B9E-3440-FC0B-EECFA0E7B21A}"/>
                </a:ext>
              </a:extLst>
            </p:cNvPr>
            <p:cNvGrpSpPr/>
            <p:nvPr/>
          </p:nvGrpSpPr>
          <p:grpSpPr>
            <a:xfrm>
              <a:off x="2718425" y="1130958"/>
              <a:ext cx="2340720" cy="2406858"/>
              <a:chOff x="1661824" y="360773"/>
              <a:chExt cx="2340720" cy="24068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Rechteck 105">
                    <a:extLst>
                      <a:ext uri="{FF2B5EF4-FFF2-40B4-BE49-F238E27FC236}">
                        <a16:creationId xmlns:a16="http://schemas.microsoft.com/office/drawing/2014/main" id="{18B1F7B6-785A-D16F-FEA2-BDD3407BB4BE}"/>
                      </a:ext>
                    </a:extLst>
                  </p:cNvPr>
                  <p:cNvSpPr/>
                  <p:nvPr/>
                </p:nvSpPr>
                <p:spPr>
                  <a:xfrm>
                    <a:off x="1848462" y="1837664"/>
                    <a:ext cx="1952751" cy="754437"/>
                  </a:xfrm>
                  <a:prstGeom prst="rect">
                    <a:avLst/>
                  </a:prstGeom>
                  <a:solidFill>
                    <a:srgbClr val="003C78"/>
                  </a:solidFill>
                  <a:ln w="12700">
                    <a:solidFill>
                      <a:srgbClr val="003C78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2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sSubPr>
                            <m:e>
                              <m:r>
                                <a:rPr lang="de-DE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𝝎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de-DE" sz="20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itchFamily="2" charset="2"/>
                                    </a:rPr>
                                  </m:ctrlPr>
                                </m:accPr>
                                <m:e>
                                  <m:r>
                                    <a:rPr lang="fr-CH" sz="2000" b="1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itchFamily="2" charset="2"/>
                                    </a:rPr>
                                    <m:t>𝐜</m:t>
                                  </m:r>
                                </m:e>
                              </m:acc>
                            </m:sub>
                          </m:sSub>
                          <m:r>
                            <a:rPr lang="de-DE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=</m:t>
                          </m:r>
                          <m:f>
                            <m:fPr>
                              <m:ctrlPr>
                                <a:rPr lang="de-DE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̅"/>
                                  <m:ctrlPr>
                                    <a:rPr lang="de-DE" sz="20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</m:ctrlPr>
                                </m:accPr>
                                <m:e>
                                  <m:r>
                                    <a:rPr lang="fr-CH" sz="20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𝒒</m:t>
                                  </m:r>
                                </m:e>
                              </m:acc>
                            </m:num>
                            <m:den>
                              <m:sSub>
                                <m:sSubPr>
                                  <m:ctrlPr>
                                    <a:rPr lang="de-DE" sz="20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𝒎</m:t>
                                  </m:r>
                                </m:e>
                                <m:sub>
                                  <m:acc>
                                    <m:accPr>
                                      <m:chr m:val="̅"/>
                                      <m:ctrlPr>
                                        <a:rPr lang="de-DE" sz="20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1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𝐩</m:t>
                                      </m:r>
                                    </m:e>
                                  </m:acc>
                                </m:sub>
                              </m:sSub>
                            </m:den>
                          </m:f>
                          <m:r>
                            <a:rPr lang="de-DE" sz="2000" b="1" i="1" smtClean="0">
                              <a:solidFill>
                                <a:srgbClr val="92D050"/>
                              </a:solidFill>
                              <a:latin typeface="Cambria Math"/>
                              <a:sym typeface="Wingdings" pitchFamily="2" charset="2"/>
                            </a:rPr>
                            <m:t>𝑩</m:t>
                          </m:r>
                        </m:oMath>
                      </m:oMathPara>
                    </a14:m>
                    <a:endParaRPr lang="de-DE" sz="20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6" name="Rechteck 105">
                    <a:extLst>
                      <a:ext uri="{FF2B5EF4-FFF2-40B4-BE49-F238E27FC236}">
                        <a16:creationId xmlns:a16="http://schemas.microsoft.com/office/drawing/2014/main" id="{18B1F7B6-785A-D16F-FEA2-BDD3407BB4B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48462" y="1837664"/>
                    <a:ext cx="1952751" cy="754437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  <a:ln w="12700">
                    <a:solidFill>
                      <a:srgbClr val="003C78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7" name="Rechteck 92">
                <a:extLst>
                  <a:ext uri="{FF2B5EF4-FFF2-40B4-BE49-F238E27FC236}">
                    <a16:creationId xmlns:a16="http://schemas.microsoft.com/office/drawing/2014/main" id="{B34B5E43-1442-E612-AEC8-68B2E8F90CE0}"/>
                  </a:ext>
                </a:extLst>
              </p:cNvPr>
              <p:cNvSpPr/>
              <p:nvPr/>
            </p:nvSpPr>
            <p:spPr>
              <a:xfrm>
                <a:off x="1661824" y="360773"/>
                <a:ext cx="2340720" cy="2406858"/>
              </a:xfrm>
              <a:prstGeom prst="rect">
                <a:avLst/>
              </a:prstGeom>
              <a:noFill/>
              <a:ln w="38100">
                <a:solidFill>
                  <a:srgbClr val="003C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00" name="Grafik 30">
                <a:extLst>
                  <a:ext uri="{FF2B5EF4-FFF2-40B4-BE49-F238E27FC236}">
                    <a16:creationId xmlns:a16="http://schemas.microsoft.com/office/drawing/2014/main" id="{36CF2126-76B1-C9F4-D981-BF7CAA7F43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71632" y="481134"/>
                <a:ext cx="2099230" cy="1271428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88179D98-0DB8-5F9C-F244-D741EE0BD907}"/>
                </a:ext>
              </a:extLst>
            </p:cNvPr>
            <p:cNvSpPr/>
            <p:nvPr/>
          </p:nvSpPr>
          <p:spPr>
            <a:xfrm>
              <a:off x="2849221" y="1187591"/>
              <a:ext cx="362558" cy="4060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202F959E-D4E2-17C2-099A-B8ABBFB3587C}"/>
                    </a:ext>
                  </a:extLst>
                </p:cNvPr>
                <p:cNvSpPr txBox="1"/>
                <p:nvPr/>
              </p:nvSpPr>
              <p:spPr>
                <a:xfrm>
                  <a:off x="2870271" y="1224290"/>
                  <a:ext cx="32045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800" b="1" i="1" smtClean="0">
                            <a:solidFill>
                              <a:srgbClr val="92D050"/>
                            </a:solidFill>
                            <a:latin typeface="Cambria Math"/>
                            <a:sym typeface="Wingdings" pitchFamily="2" charset="2"/>
                          </a:rPr>
                          <m:t>𝑩</m:t>
                        </m:r>
                      </m:oMath>
                    </m:oMathPara>
                  </a14:m>
                  <a:endParaRPr lang="en-GB" dirty="0">
                    <a:solidFill>
                      <a:srgbClr val="92D050"/>
                    </a:solidFill>
                  </a:endParaRPr>
                </a:p>
              </p:txBody>
            </p:sp>
          </mc:Choice>
          <mc:Fallback xmlns=""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202F959E-D4E2-17C2-099A-B8ABBFB358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70271" y="1224290"/>
                  <a:ext cx="320457" cy="369332"/>
                </a:xfrm>
                <a:prstGeom prst="rect">
                  <a:avLst/>
                </a:prstGeom>
                <a:blipFill>
                  <a:blip r:embed="rId14"/>
                  <a:stretch>
                    <a:fillRect r="-566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feld 60">
                <a:extLst>
                  <a:ext uri="{FF2B5EF4-FFF2-40B4-BE49-F238E27FC236}">
                    <a16:creationId xmlns:a16="http://schemas.microsoft.com/office/drawing/2014/main" id="{D6F3373C-E678-E1DD-9254-142EF8DD18A6}"/>
                  </a:ext>
                </a:extLst>
              </p:cNvPr>
              <p:cNvSpPr txBox="1"/>
              <p:nvPr/>
            </p:nvSpPr>
            <p:spPr>
              <a:xfrm>
                <a:off x="4365005" y="4032230"/>
                <a:ext cx="1838793" cy="805605"/>
              </a:xfrm>
              <a:prstGeom prst="rect">
                <a:avLst/>
              </a:prstGeom>
              <a:solidFill>
                <a:srgbClr val="E5E7DF"/>
              </a:solidFill>
              <a:ln w="38100">
                <a:solidFill>
                  <a:srgbClr val="003C78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2800" b="1" i="1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de-DE" sz="2800" b="1" i="1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𝝎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de-DE" sz="2800" b="1" i="1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accPr>
                              <m:e>
                                <m:r>
                                  <a:rPr lang="fr-CH" sz="2800" b="1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Wingdings" pitchFamily="2" charset="2"/>
                                  </a:rPr>
                                  <m:t>𝐜</m:t>
                                </m:r>
                              </m:e>
                            </m:acc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sz="2800" b="1" i="1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de-DE" sz="2800" b="1" i="1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𝝎</m:t>
                            </m:r>
                          </m:e>
                          <m:sub>
                            <m:r>
                              <a:rPr lang="fr-CH" sz="2800" b="1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𝐜</m:t>
                            </m:r>
                          </m:sub>
                        </m:sSub>
                      </m:den>
                    </m:f>
                    <m:r>
                      <a:rPr lang="de-DE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de-DE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acc>
                          <m:accPr>
                            <m:chr m:val="̅"/>
                            <m:ctrlPr>
                              <a:rPr lang="de-DE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accPr>
                          <m:e>
                            <m:r>
                              <a:rPr lang="fr-CH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𝒒</m:t>
                            </m:r>
                          </m:e>
                        </m:acc>
                      </m:num>
                      <m:den>
                        <m:sSub>
                          <m:sSubPr>
                            <m:ctrlPr>
                              <a:rPr lang="de-DE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8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de-DE" sz="28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𝐩</m:t>
                                </m:r>
                              </m:e>
                            </m:acc>
                          </m:sub>
                        </m:sSub>
                      </m:den>
                    </m:f>
                  </m:oMath>
                </a14:m>
                <a:r>
                  <a:rPr lang="de-DE" sz="2800" b="1" dirty="0">
                    <a:solidFill>
                      <a:schemeClr val="tx1"/>
                    </a:solidFill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8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fr-CH" sz="2800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𝐩</m:t>
                            </m:r>
                          </m:sub>
                        </m:sSub>
                      </m:num>
                      <m:den>
                        <m:r>
                          <a:rPr lang="fr-CH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𝒒</m:t>
                        </m:r>
                      </m:den>
                    </m:f>
                  </m:oMath>
                </a14:m>
                <a:endParaRPr lang="de-DE" sz="2800" dirty="0"/>
              </a:p>
            </p:txBody>
          </p:sp>
        </mc:Choice>
        <mc:Fallback xmlns="">
          <p:sp>
            <p:nvSpPr>
              <p:cNvPr id="140" name="Textfeld 60">
                <a:extLst>
                  <a:ext uri="{FF2B5EF4-FFF2-40B4-BE49-F238E27FC236}">
                    <a16:creationId xmlns:a16="http://schemas.microsoft.com/office/drawing/2014/main" id="{D6F3373C-E678-E1DD-9254-142EF8DD1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5005" y="4032230"/>
                <a:ext cx="1838793" cy="80560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38100">
                <a:solidFill>
                  <a:srgbClr val="003C78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1" name="Gewinkelte Verbindung 70">
            <a:extLst>
              <a:ext uri="{FF2B5EF4-FFF2-40B4-BE49-F238E27FC236}">
                <a16:creationId xmlns:a16="http://schemas.microsoft.com/office/drawing/2014/main" id="{80A4428B-53E5-32BF-0EEF-BD91A9592CFC}"/>
              </a:ext>
            </a:extLst>
          </p:cNvPr>
          <p:cNvCxnSpPr>
            <a:cxnSpLocks/>
            <a:stCxn id="67" idx="2"/>
            <a:endCxn id="140" idx="1"/>
          </p:cNvCxnSpPr>
          <p:nvPr/>
        </p:nvCxnSpPr>
        <p:spPr>
          <a:xfrm rot="16200000" flipH="1">
            <a:off x="3794554" y="3864581"/>
            <a:ext cx="595067" cy="545836"/>
          </a:xfrm>
          <a:prstGeom prst="bentConnector2">
            <a:avLst/>
          </a:prstGeom>
          <a:ln w="38100">
            <a:solidFill>
              <a:srgbClr val="003C7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Gewinkelte Verbindung 71">
            <a:extLst>
              <a:ext uri="{FF2B5EF4-FFF2-40B4-BE49-F238E27FC236}">
                <a16:creationId xmlns:a16="http://schemas.microsoft.com/office/drawing/2014/main" id="{7A7C568C-47FA-AA65-E7B2-6D59760724FC}"/>
              </a:ext>
            </a:extLst>
          </p:cNvPr>
          <p:cNvCxnSpPr>
            <a:cxnSpLocks/>
            <a:stCxn id="129" idx="2"/>
            <a:endCxn id="140" idx="3"/>
          </p:cNvCxnSpPr>
          <p:nvPr/>
        </p:nvCxnSpPr>
        <p:spPr>
          <a:xfrm rot="5400000">
            <a:off x="6081679" y="3962084"/>
            <a:ext cx="595068" cy="350830"/>
          </a:xfrm>
          <a:prstGeom prst="bentConnector2">
            <a:avLst/>
          </a:prstGeom>
          <a:ln w="38100">
            <a:solidFill>
              <a:srgbClr val="003C7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>
            <a:extLst>
              <a:ext uri="{FF2B5EF4-FFF2-40B4-BE49-F238E27FC236}">
                <a16:creationId xmlns:a16="http://schemas.microsoft.com/office/drawing/2014/main" id="{328F230D-5CA4-BABC-3C69-ED34B039EC8A}"/>
              </a:ext>
            </a:extLst>
          </p:cNvPr>
          <p:cNvSpPr txBox="1"/>
          <p:nvPr/>
        </p:nvSpPr>
        <p:spPr>
          <a:xfrm>
            <a:off x="3797962" y="4866478"/>
            <a:ext cx="248551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H" b="1" dirty="0">
                <a:solidFill>
                  <a:srgbClr val="003C78"/>
                </a:solidFill>
              </a:rPr>
              <a:t>Antiproton</a:t>
            </a:r>
            <a:r>
              <a:rPr lang="fr-CH" dirty="0"/>
              <a:t>-to-proton</a:t>
            </a:r>
          </a:p>
          <a:p>
            <a:pPr algn="ctr"/>
            <a:r>
              <a:rPr lang="fr-CH" dirty="0"/>
              <a:t>charge-to-mass ratio</a:t>
            </a:r>
            <a:endParaRPr lang="en-GB" dirty="0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E54F5E1F-EA00-D8D3-5148-F034B486874B}"/>
              </a:ext>
            </a:extLst>
          </p:cNvPr>
          <p:cNvSpPr txBox="1"/>
          <p:nvPr/>
        </p:nvSpPr>
        <p:spPr>
          <a:xfrm>
            <a:off x="1055989" y="1014701"/>
            <a:ext cx="318534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H" b="1" dirty="0">
                <a:solidFill>
                  <a:srgbClr val="003C78"/>
                </a:solidFill>
              </a:rPr>
              <a:t>Antiproton</a:t>
            </a:r>
            <a:endParaRPr lang="en-GB" b="1" dirty="0">
              <a:solidFill>
                <a:srgbClr val="003C78"/>
              </a:solidFill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6BAC5878-0E38-39D2-EE1D-0D47BE667B3B}"/>
              </a:ext>
            </a:extLst>
          </p:cNvPr>
          <p:cNvSpPr txBox="1"/>
          <p:nvPr/>
        </p:nvSpPr>
        <p:spPr>
          <a:xfrm>
            <a:off x="5839180" y="1026140"/>
            <a:ext cx="143089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H" b="1" dirty="0">
                <a:solidFill>
                  <a:schemeClr val="accent2"/>
                </a:solidFill>
              </a:rPr>
              <a:t>Proton</a:t>
            </a:r>
            <a:endParaRPr lang="en-GB" b="1" dirty="0">
              <a:solidFill>
                <a:schemeClr val="accent2"/>
              </a:solidFill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1B2777BE-439B-0038-E196-5C435D226919}"/>
              </a:ext>
            </a:extLst>
          </p:cNvPr>
          <p:cNvSpPr txBox="1"/>
          <p:nvPr/>
        </p:nvSpPr>
        <p:spPr>
          <a:xfrm>
            <a:off x="8367898" y="2852133"/>
            <a:ext cx="318534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2000" dirty="0"/>
              <a:t>Compare </a:t>
            </a:r>
            <a:r>
              <a:rPr lang="fr-CH" sz="2000" b="1" dirty="0">
                <a:solidFill>
                  <a:srgbClr val="003C78"/>
                </a:solidFill>
              </a:rPr>
              <a:t>Antiproton</a:t>
            </a:r>
            <a:r>
              <a:rPr lang="fr-CH" sz="2000" dirty="0"/>
              <a:t> </a:t>
            </a:r>
            <a:r>
              <a:rPr lang="fr-CH" sz="2000" dirty="0" err="1"/>
              <a:t>with</a:t>
            </a:r>
            <a:r>
              <a:rPr lang="fr-CH" sz="2000" dirty="0"/>
              <a:t> </a:t>
            </a:r>
            <a:r>
              <a:rPr lang="fr-CH" sz="2000" b="1" dirty="0">
                <a:solidFill>
                  <a:schemeClr val="accent2"/>
                </a:solidFill>
              </a:rPr>
              <a:t>Proton</a:t>
            </a:r>
            <a:r>
              <a:rPr lang="fr-CH" sz="2000" dirty="0"/>
              <a:t> to test </a:t>
            </a:r>
            <a:r>
              <a:rPr lang="fr-CH" sz="2000" b="1" dirty="0"/>
              <a:t>CPT</a:t>
            </a:r>
            <a:endParaRPr lang="en-GB" sz="2000" b="1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5B2975-DB63-4F68-4D35-72719227F7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1/06/2026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D95EFE-151C-299A-FCA0-D11F9321D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Orsay 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B8537B-FD1D-6757-B452-346A0AED43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7BB9A9-44D1-41FC-8375-C67418E20761}" type="slidenum">
              <a:rPr lang="en-GB" smtClean="0"/>
              <a:t>10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42E6D7-F53A-5FBC-683A-686AA598112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60883" y="5810667"/>
            <a:ext cx="3184237" cy="32134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273741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FF9AED2-DF08-F925-6C6E-81B41BAD5115}"/>
              </a:ext>
            </a:extLst>
          </p:cNvPr>
          <p:cNvSpPr txBox="1">
            <a:spLocks/>
          </p:cNvSpPr>
          <p:nvPr/>
        </p:nvSpPr>
        <p:spPr>
          <a:xfrm>
            <a:off x="279324" y="1833067"/>
            <a:ext cx="3888432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428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Object 29">
            <a:extLst>
              <a:ext uri="{FF2B5EF4-FFF2-40B4-BE49-F238E27FC236}">
                <a16:creationId xmlns:a16="http://schemas.microsoft.com/office/drawing/2014/main" id="{77C67087-CB54-8D81-5324-CB6A02F7EA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6967011"/>
              </p:ext>
            </p:extLst>
          </p:nvPr>
        </p:nvGraphicFramePr>
        <p:xfrm>
          <a:off x="4917777" y="1218478"/>
          <a:ext cx="6561823" cy="3563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5925312" imgH="3657600" progId="Origin50.Graph">
                  <p:embed/>
                </p:oleObj>
              </mc:Choice>
              <mc:Fallback>
                <p:oleObj name="Graph" r:id="rId2" imgW="5925312" imgH="3657600" progId="Origin50.Graph">
                  <p:embed/>
                  <p:pic>
                    <p:nvPicPr>
                      <p:cNvPr id="3" name="Object 29">
                        <a:extLst>
                          <a:ext uri="{FF2B5EF4-FFF2-40B4-BE49-F238E27FC236}">
                            <a16:creationId xmlns:a16="http://schemas.microsoft.com/office/drawing/2014/main" id="{C248105E-878B-C363-BA8E-B5439D1E5D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7777" y="1218478"/>
                        <a:ext cx="6561823" cy="35631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FC2758E-DC58-475E-7254-91CB2563A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077" y="964156"/>
            <a:ext cx="1508749" cy="23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685800" indent="-228600"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de-CH" altLang="en-US" sz="1400" dirty="0" err="1">
                <a:solidFill>
                  <a:srgbClr val="202020"/>
                </a:solidFill>
                <a:latin typeface="+mn-lt"/>
              </a:rPr>
              <a:t>cold</a:t>
            </a:r>
            <a:r>
              <a:rPr lang="de-CH" altLang="en-US" sz="1400" dirty="0">
                <a:solidFill>
                  <a:srgbClr val="202020"/>
                </a:solidFill>
                <a:latin typeface="+mn-lt"/>
              </a:rPr>
              <a:t> </a:t>
            </a:r>
            <a:r>
              <a:rPr lang="de-CH" altLang="en-US" sz="1400" dirty="0" err="1">
                <a:solidFill>
                  <a:srgbClr val="202020"/>
                </a:solidFill>
                <a:latin typeface="+mn-lt"/>
              </a:rPr>
              <a:t>particle</a:t>
            </a:r>
            <a:r>
              <a:rPr lang="de-CH" altLang="en-US" sz="1400" dirty="0">
                <a:solidFill>
                  <a:srgbClr val="202020"/>
                </a:solidFill>
                <a:latin typeface="+mn-lt"/>
              </a:rPr>
              <a:t> (50mK)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8EC8218-AEEE-749B-AFC8-403B6A919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5709" y="964157"/>
            <a:ext cx="1437582" cy="23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685800" indent="-228600"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de-CH" altLang="en-US" sz="1400" dirty="0" err="1">
                <a:solidFill>
                  <a:srgbClr val="C00000"/>
                </a:solidFill>
                <a:latin typeface="+mn-lt"/>
              </a:rPr>
              <a:t>hot</a:t>
            </a:r>
            <a:r>
              <a:rPr lang="de-CH" altLang="en-US" sz="1400" dirty="0">
                <a:solidFill>
                  <a:srgbClr val="C00000"/>
                </a:solidFill>
                <a:latin typeface="+mn-lt"/>
              </a:rPr>
              <a:t> </a:t>
            </a:r>
            <a:r>
              <a:rPr lang="de-CH" altLang="en-US" sz="1400" dirty="0" err="1">
                <a:solidFill>
                  <a:srgbClr val="C00000"/>
                </a:solidFill>
                <a:latin typeface="+mn-lt"/>
              </a:rPr>
              <a:t>particle</a:t>
            </a:r>
            <a:r>
              <a:rPr lang="de-CH" altLang="en-US" sz="1400" dirty="0">
                <a:solidFill>
                  <a:srgbClr val="C00000"/>
                </a:solidFill>
                <a:latin typeface="+mn-lt"/>
              </a:rPr>
              <a:t> (1K)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E2DC4C3-12C9-3E41-3DED-7A30953B9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6815" y="4381728"/>
            <a:ext cx="2732829" cy="527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685800" indent="-228600"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914400" eaLnBrk="1" hangingPunct="1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de-CH" altLang="en-US" sz="1600" dirty="0">
                <a:solidFill>
                  <a:srgbClr val="202020"/>
                </a:solidFill>
                <a:latin typeface="+mn-lt"/>
              </a:rPr>
              <a:t>high-</a:t>
            </a:r>
            <a:r>
              <a:rPr lang="de-CH" altLang="en-US" sz="1600" dirty="0" err="1">
                <a:solidFill>
                  <a:srgbClr val="202020"/>
                </a:solidFill>
                <a:latin typeface="+mn-lt"/>
              </a:rPr>
              <a:t>fidelity</a:t>
            </a:r>
            <a:r>
              <a:rPr lang="de-CH" altLang="en-US" sz="1600" dirty="0">
                <a:solidFill>
                  <a:srgbClr val="202020"/>
                </a:solidFill>
                <a:latin typeface="+mn-lt"/>
              </a:rPr>
              <a:t> </a:t>
            </a:r>
            <a:r>
              <a:rPr lang="de-CH" altLang="en-US" sz="1600" dirty="0" err="1">
                <a:solidFill>
                  <a:srgbClr val="202020"/>
                </a:solidFill>
                <a:latin typeface="+mn-lt"/>
              </a:rPr>
              <a:t>spin</a:t>
            </a:r>
            <a:r>
              <a:rPr lang="de-CH" altLang="en-US" sz="1600" dirty="0">
                <a:solidFill>
                  <a:srgbClr val="202020"/>
                </a:solidFill>
                <a:latin typeface="+mn-lt"/>
              </a:rPr>
              <a:t> </a:t>
            </a:r>
            <a:r>
              <a:rPr lang="de-CH" altLang="en-US" sz="1600" dirty="0" err="1">
                <a:solidFill>
                  <a:srgbClr val="202020"/>
                </a:solidFill>
                <a:latin typeface="+mn-lt"/>
              </a:rPr>
              <a:t>state</a:t>
            </a:r>
            <a:r>
              <a:rPr lang="de-CH" altLang="en-US" sz="1600" dirty="0">
                <a:solidFill>
                  <a:srgbClr val="202020"/>
                </a:solidFill>
                <a:latin typeface="+mn-lt"/>
              </a:rPr>
              <a:t> </a:t>
            </a:r>
            <a:r>
              <a:rPr lang="de-CH" altLang="en-US" sz="1600" dirty="0" err="1">
                <a:solidFill>
                  <a:srgbClr val="202020"/>
                </a:solidFill>
                <a:latin typeface="+mn-lt"/>
              </a:rPr>
              <a:t>resolution</a:t>
            </a:r>
            <a:endParaRPr lang="de-CH" altLang="en-US" sz="1600" dirty="0">
              <a:solidFill>
                <a:srgbClr val="202020"/>
              </a:solidFill>
              <a:latin typeface="+mn-lt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436B0E6-2DC8-8F17-000C-CF7EB72ABEBD}"/>
              </a:ext>
            </a:extLst>
          </p:cNvPr>
          <p:cNvSpPr txBox="1">
            <a:spLocks/>
          </p:cNvSpPr>
          <p:nvPr/>
        </p:nvSpPr>
        <p:spPr>
          <a:xfrm>
            <a:off x="8553050" y="4542473"/>
            <a:ext cx="2227540" cy="52790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de-CH" sz="2000" dirty="0">
                <a:solidFill>
                  <a:srgbClr val="C00000"/>
                </a:solidFill>
              </a:rPr>
              <a:t>fidelity at 65%, not useful for measurements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C7FD40-1675-B586-7CA8-70DB8C310EA6}"/>
              </a:ext>
            </a:extLst>
          </p:cNvPr>
          <p:cNvSpPr/>
          <p:nvPr/>
        </p:nvSpPr>
        <p:spPr bwMode="auto">
          <a:xfrm>
            <a:off x="8099192" y="1073609"/>
            <a:ext cx="453858" cy="31616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0FD1678-1C97-B7F4-3EC7-F55077C53BBD}"/>
              </a:ext>
            </a:extLst>
          </p:cNvPr>
          <p:cNvGrpSpPr/>
          <p:nvPr/>
        </p:nvGrpSpPr>
        <p:grpSpPr>
          <a:xfrm>
            <a:off x="4917777" y="1113626"/>
            <a:ext cx="6603166" cy="3600141"/>
            <a:chOff x="5681042" y="368891"/>
            <a:chExt cx="3172795" cy="1729853"/>
          </a:xfrm>
        </p:grpSpPr>
        <p:pic>
          <p:nvPicPr>
            <p:cNvPr id="21" name="Grafik 427" descr="potentialdifferenz spinflip.png">
              <a:extLst>
                <a:ext uri="{FF2B5EF4-FFF2-40B4-BE49-F238E27FC236}">
                  <a16:creationId xmlns:a16="http://schemas.microsoft.com/office/drawing/2014/main" id="{F4B9BB39-4F1E-40A5-99E4-6E346C14D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24130" y="368891"/>
              <a:ext cx="3129707" cy="172985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9345BF5-6FDD-E8DE-8648-73D97BD2B983}"/>
                </a:ext>
              </a:extLst>
            </p:cNvPr>
            <p:cNvSpPr txBox="1"/>
            <p:nvPr/>
          </p:nvSpPr>
          <p:spPr>
            <a:xfrm rot="16200000">
              <a:off x="5148116" y="1074186"/>
              <a:ext cx="1243316" cy="17746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axial trapping potential</a:t>
              </a: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62DA22FB-8A46-6B38-CAEA-8565773B9CD8}"/>
              </a:ext>
            </a:extLst>
          </p:cNvPr>
          <p:cNvSpPr txBox="1">
            <a:spLocks/>
          </p:cNvSpPr>
          <p:nvPr/>
        </p:nvSpPr>
        <p:spPr>
          <a:xfrm>
            <a:off x="177976" y="243729"/>
            <a:ext cx="10352087" cy="89900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03C78"/>
                </a:solidFill>
              </a:rPr>
              <a:t>Spin state detection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6F30E0D-D672-20C6-D36F-D5043D6A12BC}"/>
                  </a:ext>
                </a:extLst>
              </p:cNvPr>
              <p:cNvSpPr txBox="1"/>
              <p:nvPr/>
            </p:nvSpPr>
            <p:spPr>
              <a:xfrm>
                <a:off x="375971" y="918819"/>
                <a:ext cx="4631480" cy="5232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use Stern Gerlach Effect:</a:t>
                </a:r>
              </a:p>
              <a:p>
                <a:endParaRPr lang="en-US" sz="20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sz="2000" dirty="0">
                    <a:solidFill>
                      <a:prstClr val="black"/>
                    </a:solidFill>
                  </a:rPr>
                  <a:t>Force on antiproton: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GB" sz="200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d>
                        <m:dPr>
                          <m:begChr m:val=""/>
                          <m:endChr m:val=""/>
                          <m:ctrlPr>
                            <a:rPr lang="en-GB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𝛍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200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p</m:t>
                              </m:r>
                            </m:sub>
                          </m:sSub>
                          <m:r>
                            <a:rPr lang="en-GB" sz="200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⋅</m:t>
                          </m:r>
                          <m:r>
                            <a:rPr lang="en-US" sz="2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GB" sz="200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GB" sz="2000" dirty="0">
                  <a:solidFill>
                    <a:prstClr val="black"/>
                  </a:solidFill>
                  <a:latin typeface="Arial" pitchFamily="18"/>
                  <a:ea typeface="Microsoft YaHei" panose="020B0503020204020204" pitchFamily="34" charset="-122"/>
                </a:endParaRPr>
              </a:p>
              <a:p>
                <a:endParaRPr lang="en-GB" sz="2000" dirty="0">
                  <a:solidFill>
                    <a:prstClr val="black"/>
                  </a:solidFill>
                  <a:latin typeface="Arial" pitchFamily="18"/>
                  <a:ea typeface="Microsoft YaHei" panose="020B0503020204020204" pitchFamily="34" charset="-122"/>
                </a:endParaRPr>
              </a:p>
              <a:p>
                <a:r>
                  <a:rPr lang="en-US" sz="2000" dirty="0">
                    <a:solidFill>
                      <a:prstClr val="black"/>
                    </a:solidFill>
                  </a:rPr>
                  <a:t>Introduce magnetic-field gradient into the trap: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dirty="0"/>
                  <a:t>Axial frequency is Spin state dependent: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000">
                          <a:solidFill>
                            <a:prstClr val="black"/>
                          </a:solidFill>
                          <a:latin typeface="Cambria Math"/>
                        </a:rPr>
                        <m:t>Δ</m:t>
                      </m:r>
                      <m:sSub>
                        <m:sSubPr>
                          <m:ctrlPr>
                            <a:rPr lang="en-GB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00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ν</m:t>
                          </m:r>
                        </m:e>
                        <m:sub>
                          <m:r>
                            <a:rPr lang="en-GB" sz="20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GB" sz="2000">
                          <a:solidFill>
                            <a:prstClr val="black"/>
                          </a:solidFill>
                          <a:latin typeface="Cambria Math"/>
                        </a:rPr>
                        <m:t>~</m:t>
                      </m:r>
                      <m:f>
                        <m:fPr>
                          <m:ctrlPr>
                            <a:rPr lang="en-GB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200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μ</m:t>
                              </m:r>
                            </m:e>
                            <m:sub>
                              <m:r>
                                <a:rPr lang="en-GB" sz="20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GB" sz="200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GB" sz="20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200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ν</m:t>
                              </m:r>
                            </m:e>
                            <m:sub>
                              <m:r>
                                <a:rPr lang="en-GB" sz="20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  <m:r>
                        <a:rPr lang="en-GB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en-GB" sz="2000" dirty="0">
                  <a:solidFill>
                    <a:prstClr val="black"/>
                  </a:solidFill>
                  <a:latin typeface="Arial" pitchFamily="18"/>
                  <a:ea typeface="Microsoft YaHei" panose="020B0503020204020204" pitchFamily="34" charset="-122"/>
                </a:endParaRPr>
              </a:p>
              <a:p>
                <a:endParaRPr lang="en-GB" sz="2000" dirty="0">
                  <a:solidFill>
                    <a:prstClr val="black"/>
                  </a:solidFill>
                  <a:latin typeface="Arial" pitchFamily="18"/>
                  <a:ea typeface="Microsoft YaHei" panose="020B0503020204020204" pitchFamily="34" charset="-122"/>
                </a:endParaRPr>
              </a:p>
              <a:p>
                <a:r>
                  <a:rPr lang="en-US" sz="2000" dirty="0"/>
                  <a:t>In our apparatus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B</m:t>
                        </m:r>
                      </m:e>
                      <m:sub>
                        <m:r>
                          <a:rPr lang="en-GB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2</m:t>
                        </m:r>
                      </m:sub>
                    </m:sSub>
                    <m:r>
                      <a:rPr lang="en-US" sz="20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=300000</m:t>
                    </m:r>
                    <m:f>
                      <m:fPr>
                        <m:ctrlP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T</m:t>
                        </m:r>
                      </m:num>
                      <m:den>
                        <m:sSup>
                          <m:sSupPr>
                            <m:ctrlPr>
                              <a:rPr lang="en-US" sz="20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m</m:t>
                            </m:r>
                          </m:e>
                          <m:sup>
                            <m:r>
                              <a:rPr lang="en-US" sz="200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0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</m:t>
                    </m:r>
                  </m:oMath>
                </a14:m>
                <a:r>
                  <a:rPr lang="en-US" sz="20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de-CH" sz="20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de-CH" sz="20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GB" sz="2000">
                          <a:solidFill>
                            <a:prstClr val="black"/>
                          </a:solidFill>
                          <a:latin typeface="Cambria Math"/>
                        </a:rPr>
                        <m:t>~</m:t>
                      </m:r>
                      <m:r>
                        <a:rPr lang="de-CH" sz="2000" i="1">
                          <a:solidFill>
                            <a:prstClr val="black"/>
                          </a:solidFill>
                          <a:latin typeface="Cambria Math"/>
                        </a:rPr>
                        <m:t>1</m:t>
                      </m:r>
                      <m:r>
                        <a:rPr lang="en-GB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de-CH" sz="2000" i="1">
                          <a:solidFill>
                            <a:prstClr val="black"/>
                          </a:solidFill>
                          <a:latin typeface="Cambria Math"/>
                        </a:rPr>
                        <m:t>0 </m:t>
                      </m:r>
                      <m:r>
                        <a:rPr lang="de-CH" sz="2000" i="1">
                          <a:solidFill>
                            <a:prstClr val="black"/>
                          </a:solidFill>
                          <a:latin typeface="Cambria Math"/>
                        </a:rPr>
                        <m:t>𝑚𝐻𝑧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6F30E0D-D672-20C6-D36F-D5043D6A12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71" y="918819"/>
                <a:ext cx="4631480" cy="5232266"/>
              </a:xfrm>
              <a:prstGeom prst="rect">
                <a:avLst/>
              </a:prstGeom>
              <a:blipFill>
                <a:blip r:embed="rId5"/>
                <a:stretch>
                  <a:fillRect l="-1449" t="-699" r="-6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D89BCA76-77DA-BBC6-F668-A9189FDBF1FD}"/>
              </a:ext>
            </a:extLst>
          </p:cNvPr>
          <p:cNvSpPr txBox="1"/>
          <p:nvPr/>
        </p:nvSpPr>
        <p:spPr>
          <a:xfrm>
            <a:off x="5793533" y="5745687"/>
            <a:ext cx="61337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We need a cold particle to resolve spin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49">
                <a:extLst>
                  <a:ext uri="{FF2B5EF4-FFF2-40B4-BE49-F238E27FC236}">
                    <a16:creationId xmlns:a16="http://schemas.microsoft.com/office/drawing/2014/main" id="{52F8F321-C53D-E57C-3130-8079E1BFAB84}"/>
                  </a:ext>
                </a:extLst>
              </p:cNvPr>
              <p:cNvSpPr/>
              <p:nvPr/>
            </p:nvSpPr>
            <p:spPr>
              <a:xfrm>
                <a:off x="6963907" y="4952436"/>
                <a:ext cx="2400593" cy="725391"/>
              </a:xfrm>
              <a:prstGeom prst="rect">
                <a:avLst/>
              </a:prstGeom>
              <a:solidFill>
                <a:srgbClr val="EEECE1"/>
              </a:solidFill>
              <a:ln w="19050">
                <a:noFill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3C7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l-G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3C7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ζ</m:t>
                          </m:r>
                        </m:e>
                        <m:sub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3C7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b>
                      </m:sSub>
                      <m:r>
                        <a:rPr kumimoji="0" lang="en-GB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3C7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3C7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3C7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3C7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𝑞</m:t>
                              </m:r>
                            </m:e>
                            <m:sup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3C7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3C7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3C7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𝑛</m:t>
                              </m:r>
                            </m:e>
                            <m:sub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3C7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</m:sub>
                          </m:sSub>
                        </m:num>
                        <m:den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3C7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sSub>
                            <m:sSub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3C7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3C7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3C7A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3C7A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</m:e>
                              </m:acc>
                            </m:sub>
                          </m:sSub>
                          <m:r>
                            <m:rPr>
                              <m:nor/>
                            </m:rPr>
                            <a:rPr kumimoji="0" lang="en-GB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3C7A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m:t>ℏ</m:t>
                          </m:r>
                          <m:sSub>
                            <m:sSubPr>
                              <m:ctrlPr>
                                <a:rPr kumimoji="0" lang="de-CH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3C7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de-CH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3C7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𝜔</m:t>
                              </m:r>
                            </m:e>
                            <m:sub>
                              <m:r>
                                <a:rPr kumimoji="0" lang="de-CH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3C7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+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3C7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3C7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𝑆</m:t>
                          </m:r>
                        </m:e>
                        <m:sub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3C7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3C7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de-CH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3C7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de-CH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3C7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𝜔</m:t>
                              </m:r>
                            </m:e>
                            <m:sub>
                              <m:r>
                                <a:rPr kumimoji="0" lang="de-CH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3C7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+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49">
                <a:extLst>
                  <a:ext uri="{FF2B5EF4-FFF2-40B4-BE49-F238E27FC236}">
                    <a16:creationId xmlns:a16="http://schemas.microsoft.com/office/drawing/2014/main" id="{52F8F321-C53D-E57C-3130-8079E1BFAB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3907" y="4952436"/>
                <a:ext cx="2400593" cy="72539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3FAACA-AADA-34E0-2ED0-9BBB7A2675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1/06/2026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955B00-566E-CCE5-A58C-41E76977F9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Orsay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E5AF3-93C2-1654-2629-1FCA4225D4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7BB9A9-44D1-41FC-8375-C67418E2076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40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987A5F-44B9-3F34-8B19-E6DEBB65F0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925"/>
          <a:stretch/>
        </p:blipFill>
        <p:spPr>
          <a:xfrm>
            <a:off x="3887944" y="3914282"/>
            <a:ext cx="4252983" cy="23622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D2069C-9548-BC3F-4CB1-E46A25596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80" y="3964219"/>
            <a:ext cx="3401768" cy="22087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BEBD7B-110B-89BB-7453-F9AAA166FD6C}"/>
              </a:ext>
            </a:extLst>
          </p:cNvPr>
          <p:cNvSpPr txBox="1"/>
          <p:nvPr/>
        </p:nvSpPr>
        <p:spPr>
          <a:xfrm>
            <a:off x="738503" y="4358676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2016</a:t>
            </a:r>
            <a:endParaRPr lang="en-GB" sz="2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D9C931-E7C7-F6B3-842A-4AFA93E4E885}"/>
              </a:ext>
            </a:extLst>
          </p:cNvPr>
          <p:cNvSpPr txBox="1"/>
          <p:nvPr/>
        </p:nvSpPr>
        <p:spPr>
          <a:xfrm>
            <a:off x="4913279" y="4097066"/>
            <a:ext cx="993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</a:t>
            </a:r>
            <a:endParaRPr lang="en-GB" sz="2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D1DAD6-3733-C194-79C8-A34D9FEB00EB}"/>
              </a:ext>
            </a:extLst>
          </p:cNvPr>
          <p:cNvSpPr txBox="1"/>
          <p:nvPr/>
        </p:nvSpPr>
        <p:spPr>
          <a:xfrm>
            <a:off x="177976" y="1230153"/>
            <a:ext cx="684751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Recent game changer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a dedicated cooling trap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 </a:t>
            </a:r>
            <a:r>
              <a:rPr lang="fr-CH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error</a:t>
            </a:r>
            <a:r>
              <a:rPr lang="fr-CH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-rate 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smaller by a factor of </a:t>
            </a:r>
            <a:r>
              <a:rPr lang="fr-CH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&gt;5000 (</a:t>
            </a:r>
            <a:r>
              <a:rPr lang="pl-PL" sz="1600" i="1" dirty="0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PRL</a:t>
            </a:r>
            <a:r>
              <a:rPr lang="pl-PL" sz="1600" dirty="0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dirty="0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133</a:t>
            </a:r>
            <a:r>
              <a:rPr lang="en-GB" sz="1600" dirty="0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.5 (2024): 053201)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fr-CH" b="1" dirty="0" err="1">
                <a:solidFill>
                  <a:srgbClr val="003C7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Robust</a:t>
            </a:r>
            <a:r>
              <a:rPr lang="fr-CH" b="1" dirty="0">
                <a:solidFill>
                  <a:srgbClr val="003C7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200mK </a:t>
            </a:r>
            <a:r>
              <a:rPr lang="fr-CH" b="1" dirty="0" err="1">
                <a:solidFill>
                  <a:srgbClr val="003C7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particle</a:t>
            </a:r>
            <a:r>
              <a:rPr lang="fr-CH" b="1" dirty="0">
                <a:solidFill>
                  <a:srgbClr val="003C7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b="1" dirty="0" err="1">
                <a:solidFill>
                  <a:srgbClr val="003C7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preparation</a:t>
            </a:r>
            <a:r>
              <a:rPr lang="fr-CH" b="1" dirty="0">
                <a:solidFill>
                  <a:srgbClr val="003C7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8 minutes.</a:t>
            </a:r>
            <a:endParaRPr lang="pl-PL" sz="1600" dirty="0">
              <a:solidFill>
                <a:srgbClr val="003C7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Ongoing : p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hase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sensitive 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methods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higher temperature acceptance.</a:t>
            </a:r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C4668E-0821-9152-D214-125E7201D04D}"/>
              </a:ext>
            </a:extLst>
          </p:cNvPr>
          <p:cNvSpPr txBox="1"/>
          <p:nvPr/>
        </p:nvSpPr>
        <p:spPr>
          <a:xfrm>
            <a:off x="475201" y="3075228"/>
            <a:ext cx="26716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Dip method (antiproton);       C. Smorra et al., Phys. Lett. B 769 (2017) 1–6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C4005A-7C18-AB79-B1F3-5DFE45B9E671}"/>
              </a:ext>
            </a:extLst>
          </p:cNvPr>
          <p:cNvSpPr txBox="1"/>
          <p:nvPr/>
        </p:nvSpPr>
        <p:spPr>
          <a:xfrm>
            <a:off x="4317211" y="3017886"/>
            <a:ext cx="33944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Dip method with improved AT electronics at Cooling Trap; B.M. Latacz et al., </a:t>
            </a:r>
            <a:r>
              <a:rPr lang="pl-PL" sz="1400" dirty="0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PRL </a:t>
            </a:r>
            <a:r>
              <a:rPr lang="en-GB" sz="1400" dirty="0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133.5 (2024): 053201</a:t>
            </a:r>
            <a:r>
              <a:rPr lang="pl-PL" sz="1400" dirty="0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B7CCE9DD-2882-5774-5CE9-EF66D4E0C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1917" y="847734"/>
            <a:ext cx="3195760" cy="2133877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D33E8421-8AF6-B79A-D469-241F9751A6FE}"/>
              </a:ext>
            </a:extLst>
          </p:cNvPr>
          <p:cNvSpPr/>
          <p:nvPr/>
        </p:nvSpPr>
        <p:spPr>
          <a:xfrm>
            <a:off x="9122615" y="1865536"/>
            <a:ext cx="231665" cy="29746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9AB777C-C06D-1C41-6D41-20C8714ECB33}"/>
              </a:ext>
            </a:extLst>
          </p:cNvPr>
          <p:cNvSpPr/>
          <p:nvPr/>
        </p:nvSpPr>
        <p:spPr>
          <a:xfrm>
            <a:off x="7848833" y="1865536"/>
            <a:ext cx="231665" cy="29746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60A746D7-7200-6F7B-0AE4-55DFC30CCEB4}"/>
              </a:ext>
            </a:extLst>
          </p:cNvPr>
          <p:cNvSpPr/>
          <p:nvPr/>
        </p:nvSpPr>
        <p:spPr>
          <a:xfrm rot="10800000">
            <a:off x="8185429" y="1969766"/>
            <a:ext cx="814766" cy="142323"/>
          </a:xfrm>
          <a:prstGeom prst="rightArrow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97F867B-3EAE-5197-A271-D67DA08B84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9683" y="3690356"/>
            <a:ext cx="3227116" cy="248261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1FBDD0-7A0B-B04A-5074-764E1028AAA2}"/>
              </a:ext>
            </a:extLst>
          </p:cNvPr>
          <p:cNvSpPr txBox="1"/>
          <p:nvPr/>
        </p:nvSpPr>
        <p:spPr>
          <a:xfrm>
            <a:off x="8984701" y="3835456"/>
            <a:ext cx="993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2025</a:t>
            </a:r>
            <a:endParaRPr lang="en-GB" sz="2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DA408D-3E37-66E6-2FD1-1178ADFC3F0B}"/>
              </a:ext>
            </a:extLst>
          </p:cNvPr>
          <p:cNvSpPr txBox="1"/>
          <p:nvPr/>
        </p:nvSpPr>
        <p:spPr>
          <a:xfrm>
            <a:off x="8677246" y="3094586"/>
            <a:ext cx="3514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Axial phase methods – 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(B. Arndt, P. Geissler, et al.)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53C060F-CF2D-FF46-BD3C-4C28C9616147}"/>
              </a:ext>
            </a:extLst>
          </p:cNvPr>
          <p:cNvSpPr txBox="1">
            <a:spLocks/>
          </p:cNvSpPr>
          <p:nvPr/>
        </p:nvSpPr>
        <p:spPr>
          <a:xfrm>
            <a:off x="177976" y="243729"/>
            <a:ext cx="10352087" cy="89900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03C78"/>
                </a:solidFill>
              </a:rPr>
              <a:t>Spin state detection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6D16874-3E6E-57F8-83B1-F5AB303C770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1/06/2026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49D6A08-6AC6-4263-AAFF-206A9C0286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Orsay 2026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2E6F8A-AFCF-7BC6-51F1-57ADD01730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7BB9A9-44D1-41FC-8375-C67418E2076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579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3F367D0-6AD1-633D-BF67-6F79E2495A68}"/>
              </a:ext>
            </a:extLst>
          </p:cNvPr>
          <p:cNvGrpSpPr/>
          <p:nvPr/>
        </p:nvGrpSpPr>
        <p:grpSpPr>
          <a:xfrm>
            <a:off x="4343400" y="2801454"/>
            <a:ext cx="7262446" cy="2818541"/>
            <a:chOff x="3525716" y="2687154"/>
            <a:chExt cx="7262446" cy="2818541"/>
          </a:xfrm>
        </p:grpSpPr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5162386E-8EDD-C014-7064-3DEC0BA716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86" t="11945" r="11656" b="11272"/>
            <a:stretch>
              <a:fillRect/>
            </a:stretch>
          </p:blipFill>
          <p:spPr bwMode="auto">
            <a:xfrm>
              <a:off x="3596053" y="2860255"/>
              <a:ext cx="7192109" cy="2645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47376AC-A0F4-E552-FFB4-C290409DDC42}"/>
                </a:ext>
              </a:extLst>
            </p:cNvPr>
            <p:cNvSpPr/>
            <p:nvPr/>
          </p:nvSpPr>
          <p:spPr>
            <a:xfrm>
              <a:off x="3525716" y="2687154"/>
              <a:ext cx="1501057" cy="923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1506" name="Rectangle 1">
            <a:extLst>
              <a:ext uri="{FF2B5EF4-FFF2-40B4-BE49-F238E27FC236}">
                <a16:creationId xmlns:a16="http://schemas.microsoft.com/office/drawing/2014/main" id="{FE227912-0342-4C91-AC8C-658072DB6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3038" y="201613"/>
            <a:ext cx="8229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0000"/>
              </a:lnSpc>
              <a:spcBef>
                <a:spcPct val="0"/>
              </a:spcBef>
            </a:pPr>
            <a:endParaRPr lang="en-US" altLang="en-US" sz="4400" dirty="0">
              <a:solidFill>
                <a:srgbClr val="072C62"/>
              </a:solidFill>
              <a:latin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C1EC5E3-C8AD-43C8-823D-43A490616342}"/>
                  </a:ext>
                </a:extLst>
              </p:cNvPr>
              <p:cNvSpPr txBox="1"/>
              <p:nvPr/>
            </p:nvSpPr>
            <p:spPr>
              <a:xfrm>
                <a:off x="550984" y="1205992"/>
                <a:ext cx="347130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b="1" dirty="0">
                    <a:solidFill>
                      <a:srgbClr val="0070C0"/>
                    </a:solidFill>
                  </a:rPr>
                  <a:t>Analysis Trap -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pl-PL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pl-PL" b="1" dirty="0">
                    <a:solidFill>
                      <a:srgbClr val="0070C0"/>
                    </a:solidFill>
                  </a:rPr>
                  <a:t> / </a:t>
                </a:r>
                <a:r>
                  <a:rPr lang="pl-PL" b="1" dirty="0">
                    <a:solidFill>
                      <a:schemeClr val="accent2">
                        <a:lumMod val="50000"/>
                      </a:schemeClr>
                    </a:solidFill>
                  </a:rPr>
                  <a:t>Cold</a:t>
                </a:r>
              </a:p>
              <a:p>
                <a:endParaRPr lang="pl-PL" b="1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r>
                  <a:rPr lang="pl-PL" b="1" dirty="0">
                    <a:solidFill>
                      <a:srgbClr val="00CC00"/>
                    </a:solidFill>
                  </a:rPr>
                  <a:t>Precision Trap -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b="1" i="1" dirty="0" smtClean="0">
                            <a:solidFill>
                              <a:srgbClr val="00CC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1" i="1" dirty="0" smtClean="0">
                            <a:solidFill>
                              <a:srgbClr val="00CC0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pl-PL" b="1" i="1" dirty="0" smtClean="0">
                            <a:solidFill>
                              <a:srgbClr val="00CC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pl-PL" b="1" dirty="0">
                    <a:solidFill>
                      <a:srgbClr val="00CC00"/>
                    </a:solidFill>
                  </a:rPr>
                  <a:t> / </a:t>
                </a:r>
                <a:r>
                  <a:rPr lang="pl-PL" b="1" dirty="0">
                    <a:solidFill>
                      <a:srgbClr val="C00000"/>
                    </a:solidFill>
                  </a:rPr>
                  <a:t>Hot</a:t>
                </a:r>
                <a:endParaRPr lang="en-GB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C1EC5E3-C8AD-43C8-823D-43A4906163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984" y="1205992"/>
                <a:ext cx="3471307" cy="923330"/>
              </a:xfrm>
              <a:prstGeom prst="rect">
                <a:avLst/>
              </a:prstGeom>
              <a:blipFill>
                <a:blip r:embed="rId4"/>
                <a:stretch>
                  <a:fillRect l="-1404" t="-3974" b="-99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D50E922-29CF-FE0F-E6BE-F09A2C621566}"/>
              </a:ext>
            </a:extLst>
          </p:cNvPr>
          <p:cNvCxnSpPr/>
          <p:nvPr/>
        </p:nvCxnSpPr>
        <p:spPr bwMode="auto">
          <a:xfrm>
            <a:off x="4032430" y="1402822"/>
            <a:ext cx="382364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CAEDC41-8DC0-BFA1-141F-74444BA6E3A2}"/>
              </a:ext>
            </a:extLst>
          </p:cNvPr>
          <p:cNvCxnSpPr/>
          <p:nvPr/>
        </p:nvCxnSpPr>
        <p:spPr bwMode="auto">
          <a:xfrm>
            <a:off x="4018328" y="1860022"/>
            <a:ext cx="410569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56616F6D-A1C1-4A0F-0E45-A43DADA13B0C}"/>
              </a:ext>
            </a:extLst>
          </p:cNvPr>
          <p:cNvSpPr/>
          <p:nvPr/>
        </p:nvSpPr>
        <p:spPr bwMode="auto">
          <a:xfrm>
            <a:off x="6250603" y="4550418"/>
            <a:ext cx="360681" cy="363335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37550A0-16C2-4512-1C49-3ECC7E591E51}"/>
              </a:ext>
            </a:extLst>
          </p:cNvPr>
          <p:cNvSpPr/>
          <p:nvPr/>
        </p:nvSpPr>
        <p:spPr bwMode="auto">
          <a:xfrm>
            <a:off x="10803274" y="4533053"/>
            <a:ext cx="360681" cy="363335"/>
          </a:xfrm>
          <a:prstGeom prst="ellipse">
            <a:avLst/>
          </a:prstGeom>
          <a:solidFill>
            <a:srgbClr val="0099FF"/>
          </a:solidFill>
          <a:ln w="9525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312F36-248F-63B1-E5C7-98E8B530F4AA}"/>
              </a:ext>
            </a:extLst>
          </p:cNvPr>
          <p:cNvSpPr txBox="1"/>
          <p:nvPr/>
        </p:nvSpPr>
        <p:spPr>
          <a:xfrm>
            <a:off x="6048577" y="5867581"/>
            <a:ext cx="4090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3C7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Cycletime</a:t>
            </a:r>
            <a:r>
              <a:rPr lang="en-US" b="1" dirty="0">
                <a:solidFill>
                  <a:srgbClr val="003C7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between</a:t>
            </a:r>
            <a:r>
              <a:rPr lang="pl-PL" b="1" dirty="0">
                <a:solidFill>
                  <a:srgbClr val="003C7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15 to 45 min.</a:t>
            </a:r>
            <a:endParaRPr lang="en-GB" b="1" dirty="0">
              <a:solidFill>
                <a:srgbClr val="003C7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A905766-31B7-CE0B-8890-A6678CA36D07}"/>
              </a:ext>
            </a:extLst>
          </p:cNvPr>
          <p:cNvSpPr txBox="1">
            <a:spLocks/>
          </p:cNvSpPr>
          <p:nvPr/>
        </p:nvSpPr>
        <p:spPr>
          <a:xfrm>
            <a:off x="180100" y="254300"/>
            <a:ext cx="9587806" cy="89900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03C78"/>
                </a:solidFill>
              </a:rPr>
              <a:t>Two trap and two particle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8489615-EDEA-B339-DEAB-AC68446481C7}"/>
                  </a:ext>
                </a:extLst>
              </p:cNvPr>
              <p:cNvSpPr txBox="1"/>
              <p:nvPr/>
            </p:nvSpPr>
            <p:spPr>
              <a:xfrm>
                <a:off x="4544895" y="1222389"/>
                <a:ext cx="1208664" cy="8107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de-DE" sz="2800" b="0" i="1">
                                  <a:latin typeface="Cambria Math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2800" b="0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el-GR" sz="2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fr-CH" sz="2800" b="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</m:acc>
                            </m:sub>
                          </m:sSub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𝑔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de-DE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8489615-EDEA-B339-DEAB-AC6844648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4895" y="1222389"/>
                <a:ext cx="1208664" cy="81073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B52A768-6ACB-D7F3-4230-E0BF4A4B279C}"/>
                  </a:ext>
                </a:extLst>
              </p:cNvPr>
              <p:cNvSpPr txBox="1"/>
              <p:nvPr/>
            </p:nvSpPr>
            <p:spPr>
              <a:xfrm>
                <a:off x="6446845" y="1543062"/>
                <a:ext cx="5509387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One </a:t>
                </a:r>
                <a:r>
                  <a:rPr lang="en-US" sz="2000" dirty="0">
                    <a:solidFill>
                      <a:srgbClr val="0070C0"/>
                    </a:solidFill>
                    <a:latin typeface="Cambria Math" panose="02040503050406030204" pitchFamily="18" charset="0"/>
                  </a:rPr>
                  <a:t>cold </a:t>
                </a:r>
                <a:r>
                  <a:rPr lang="en-US" sz="2000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000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p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cold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 for state detection</a:t>
                </a:r>
              </a:p>
              <a:p>
                <a:r>
                  <a:rPr lang="en-US" sz="2000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One </a:t>
                </a:r>
                <a:r>
                  <a:rPr lang="en-US" sz="2000" dirty="0">
                    <a:solidFill>
                      <a:srgbClr val="00CC00"/>
                    </a:solidFill>
                    <a:latin typeface="Cambria Math" panose="02040503050406030204" pitchFamily="18" charset="0"/>
                  </a:rPr>
                  <a:t>Hot </a:t>
                </a:r>
                <a:r>
                  <a:rPr lang="en-US" sz="2000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0CC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000" i="1">
                                <a:solidFill>
                                  <a:srgbClr val="00CC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000" i="0">
                                <a:solidFill>
                                  <a:srgbClr val="00CC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p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0CC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hot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 for measuring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000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l-GR" sz="2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/>
                              </a:rPr>
                              <m:t>𝑐</m:t>
                            </m:r>
                          </m:e>
                        </m:acc>
                      </m:sub>
                    </m:sSub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 </a:t>
                </a:r>
                <a:endParaRPr lang="en-GB" sz="20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B52A768-6ACB-D7F3-4230-E0BF4A4B27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845" y="1543062"/>
                <a:ext cx="5509387" cy="707886"/>
              </a:xfrm>
              <a:prstGeom prst="rect">
                <a:avLst/>
              </a:prstGeom>
              <a:blipFill>
                <a:blip r:embed="rId6"/>
                <a:stretch>
                  <a:fillRect l="-1218" t="-4310" b="-129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D2D7676-FAA2-D26B-E6CE-80B756094DD6}"/>
                  </a:ext>
                </a:extLst>
              </p:cNvPr>
              <p:cNvSpPr txBox="1"/>
              <p:nvPr/>
            </p:nvSpPr>
            <p:spPr>
              <a:xfrm>
                <a:off x="180100" y="2493644"/>
                <a:ext cx="4184725" cy="3420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AutoNum type="arabicPeriod"/>
                </a:pPr>
                <a:r>
                  <a:rPr lang="en-US" dirty="0">
                    <a:solidFill>
                      <a:prstClr val="black"/>
                    </a:solidFill>
                  </a:rPr>
                  <a:t>Determine spin state of</a:t>
                </a:r>
                <a:r>
                  <a:rPr lang="en-US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p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cold</m:t>
                        </m:r>
                      </m:sub>
                    </m:sSub>
                  </m:oMath>
                </a14:m>
                <a:endParaRPr lang="en-GB" dirty="0"/>
              </a:p>
              <a:p>
                <a:pPr marL="457200" indent="-457200">
                  <a:lnSpc>
                    <a:spcPct val="150000"/>
                  </a:lnSpc>
                  <a:buAutoNum type="arabicPeriod"/>
                </a:pPr>
                <a:r>
                  <a:rPr lang="en-GB" dirty="0"/>
                  <a:t>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l-GR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/>
                              </a:rPr>
                              <m:t>𝑐</m:t>
                            </m:r>
                          </m:e>
                        </m:acc>
                      </m:sub>
                    </m:sSub>
                  </m:oMath>
                </a14:m>
                <a:r>
                  <a:rPr lang="en-GB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CC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i="1">
                                <a:solidFill>
                                  <a:srgbClr val="00CC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rgbClr val="00CC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p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00CC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hot</m:t>
                        </m:r>
                      </m:sub>
                    </m:sSub>
                  </m:oMath>
                </a14:m>
                <a:r>
                  <a:rPr lang="en-GB" dirty="0"/>
                  <a:t> in the Precision Trap</a:t>
                </a:r>
              </a:p>
              <a:p>
                <a:pPr marL="457200" indent="-457200">
                  <a:lnSpc>
                    <a:spcPct val="150000"/>
                  </a:lnSpc>
                  <a:buAutoNum type="arabicPeriod"/>
                </a:pPr>
                <a:r>
                  <a:rPr lang="en-GB" dirty="0"/>
                  <a:t>Shuttle particles</a:t>
                </a:r>
              </a:p>
              <a:p>
                <a:pPr marL="457200" indent="-457200">
                  <a:lnSpc>
                    <a:spcPct val="150000"/>
                  </a:lnSpc>
                  <a:buFontTx/>
                  <a:buAutoNum type="arabicPeriod"/>
                </a:pPr>
                <a:r>
                  <a:rPr lang="en-US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Excite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p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cold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/>
                  </a:rPr>
                  <a:t> </a:t>
                </a:r>
                <a:r>
                  <a:rPr lang="en-US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spin in Precision Trap</a:t>
                </a:r>
                <a:endParaRPr lang="en-US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/>
                </a:endParaRPr>
              </a:p>
              <a:p>
                <a:pPr marL="457200" indent="-457200">
                  <a:lnSpc>
                    <a:spcPct val="150000"/>
                  </a:lnSpc>
                  <a:buFontTx/>
                  <a:buAutoNum type="arabicPeriod"/>
                </a:pPr>
                <a:r>
                  <a:rPr lang="en-GB" dirty="0"/>
                  <a:t>Shuttle particles</a:t>
                </a:r>
              </a:p>
              <a:p>
                <a:pPr marL="457200" indent="-457200">
                  <a:lnSpc>
                    <a:spcPct val="150000"/>
                  </a:lnSpc>
                  <a:buFontTx/>
                  <a:buAutoNum type="arabicPeriod"/>
                </a:pPr>
                <a:r>
                  <a:rPr lang="en-US" dirty="0">
                    <a:solidFill>
                      <a:prstClr val="black"/>
                    </a:solidFill>
                  </a:rPr>
                  <a:t>Determine spin state of</a:t>
                </a:r>
                <a:r>
                  <a:rPr lang="en-US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p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cold</m:t>
                        </m:r>
                      </m:sub>
                    </m:sSub>
                  </m:oMath>
                </a14:m>
                <a:endParaRPr lang="en-GB" dirty="0"/>
              </a:p>
              <a:p>
                <a:pPr marL="457200" indent="-457200">
                  <a:lnSpc>
                    <a:spcPct val="150000"/>
                  </a:lnSpc>
                  <a:buFontTx/>
                  <a:buAutoNum type="arabicPeriod"/>
                </a:pPr>
                <a:r>
                  <a:rPr lang="en-GB" dirty="0"/>
                  <a:t>repeat</a:t>
                </a:r>
                <a:endParaRPr lang="en-GB" sz="20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D2D7676-FAA2-D26B-E6CE-80B756094D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00" y="2493644"/>
                <a:ext cx="4184725" cy="3420103"/>
              </a:xfrm>
              <a:prstGeom prst="rect">
                <a:avLst/>
              </a:prstGeom>
              <a:blipFill>
                <a:blip r:embed="rId7"/>
                <a:stretch>
                  <a:fillRect l="-1603" r="-2187" b="-12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052DCB-D25C-C4BE-A9C5-70A38FE749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1/06/2026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F4B97F-5B32-4D7D-7915-62F794EC29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Orsay 2026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2C49533-FB11-A146-C3BA-DADC106EF9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7BB9A9-44D1-41FC-8375-C67418E20761}" type="slidenum">
              <a:rPr lang="en-GB" smtClean="0"/>
              <a:t>13</a:t>
            </a:fld>
            <a:endParaRPr lang="en-GB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1194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7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-0.37344 0.0025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-0.37344 0.00254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1194 0.00116 " pathEditMode="relative" rAng="0" ptsTypes="AA">
                                      <p:cBhvr>
                                        <p:cTn id="18" dur="2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7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8BAD3-40DD-6DC6-F740-A85456BCB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430CE7C-9723-CEFA-0272-217A4569BCF6}"/>
              </a:ext>
            </a:extLst>
          </p:cNvPr>
          <p:cNvSpPr txBox="1"/>
          <p:nvPr/>
        </p:nvSpPr>
        <p:spPr>
          <a:xfrm>
            <a:off x="104673" y="1419060"/>
            <a:ext cx="33859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Lineshape parameter: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Rab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resonance shape: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Convolution with Gaussian: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42B9103-508D-12E8-091B-34C14231F52D}"/>
                  </a:ext>
                </a:extLst>
              </p:cNvPr>
              <p:cNvSpPr txBox="1"/>
              <p:nvPr/>
            </p:nvSpPr>
            <p:spPr>
              <a:xfrm>
                <a:off x="800174" y="1789134"/>
                <a:ext cx="1747210" cy="5729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pl-P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f>
                        <m:fPr>
                          <m:ctrlPr>
                            <a:rPr lang="pl-PL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l-PL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pl-P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l-PL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pl-P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pl-PL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l-PL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l-P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sSub>
                            <m:sSubPr>
                              <m:ctrlPr>
                                <a:rPr lang="pl-PL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l-P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pl-P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bSup>
                            <m:sSubSupPr>
                              <m:ctrlPr>
                                <a:rPr lang="pl-P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l-P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pl-P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pl-P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42B9103-508D-12E8-091B-34C14231F5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74" y="1789134"/>
                <a:ext cx="1747210" cy="5729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9B39BFE-0E3F-DE37-0C61-01E095C21953}"/>
                  </a:ext>
                </a:extLst>
              </p:cNvPr>
              <p:cNvSpPr txBox="1"/>
              <p:nvPr/>
            </p:nvSpPr>
            <p:spPr>
              <a:xfrm>
                <a:off x="922580" y="2415016"/>
                <a:ext cx="124072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GB" sz="1600" dirty="0"/>
                        <m:t>8.5(3)</m:t>
                      </m:r>
                      <m:r>
                        <m:rPr>
                          <m:nor/>
                        </m:rPr>
                        <a:rPr lang="en-US" sz="1600" b="0" i="0" dirty="0" smtClean="0"/>
                        <m:t> </m:t>
                      </m:r>
                      <m:r>
                        <m:rPr>
                          <m:nor/>
                        </m:rPr>
                        <a:rPr lang="en-US" sz="1600" b="0" i="0" dirty="0" smtClean="0"/>
                        <m:t>K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9B39BFE-0E3F-DE37-0C61-01E095C219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580" y="2415016"/>
                <a:ext cx="1240724" cy="246221"/>
              </a:xfrm>
              <a:prstGeom prst="rect">
                <a:avLst/>
              </a:prstGeom>
              <a:blipFill>
                <a:blip r:embed="rId3"/>
                <a:stretch>
                  <a:fillRect l="-1471" r="-1471" b="-341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1380A8D-3119-855E-C49A-2254FD4A6672}"/>
                  </a:ext>
                </a:extLst>
              </p:cNvPr>
              <p:cNvSpPr txBox="1"/>
              <p:nvPr/>
            </p:nvSpPr>
            <p:spPr>
              <a:xfrm>
                <a:off x="922580" y="2708672"/>
                <a:ext cx="1502398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1600" b="0" i="0" dirty="0" smtClean="0">
                          <a:latin typeface="Cambria Math" panose="02040503050406030204" pitchFamily="18" charset="0"/>
                        </a:rPr>
                        <m:t>636712</m:t>
                      </m:r>
                      <m:r>
                        <m:rPr>
                          <m:nor/>
                        </m:rPr>
                        <a:rPr lang="en-US" sz="1600" b="0" i="0" dirty="0" smtClean="0"/>
                        <m:t> </m:t>
                      </m:r>
                      <m:r>
                        <m:rPr>
                          <m:nor/>
                        </m:rPr>
                        <a:rPr lang="en-US" sz="1600" b="0" i="0" dirty="0" smtClean="0"/>
                        <m:t>Hz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1380A8D-3119-855E-C49A-2254FD4A66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580" y="2708672"/>
                <a:ext cx="1502398" cy="246221"/>
              </a:xfrm>
              <a:prstGeom prst="rect">
                <a:avLst/>
              </a:prstGeom>
              <a:blipFill>
                <a:blip r:embed="rId4"/>
                <a:stretch>
                  <a:fillRect l="-1619" r="-2429" b="-97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6025253-8EE5-5E4E-7294-5AC58DD8C146}"/>
                  </a:ext>
                </a:extLst>
              </p:cNvPr>
              <p:cNvSpPr txBox="1"/>
              <p:nvPr/>
            </p:nvSpPr>
            <p:spPr>
              <a:xfrm>
                <a:off x="922580" y="3002328"/>
                <a:ext cx="161018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1600" b="0" i="0" dirty="0" smtClean="0">
                          <a:latin typeface="Cambria Math" panose="02040503050406030204" pitchFamily="18" charset="0"/>
                        </a:rPr>
                        <m:t>82.794</m:t>
                      </m:r>
                      <m:r>
                        <m:rPr>
                          <m:nor/>
                        </m:rPr>
                        <a:rPr lang="en-US" sz="1600" b="0" i="0" dirty="0" smtClean="0"/>
                        <m:t> </m:t>
                      </m:r>
                      <m:r>
                        <m:rPr>
                          <m:nor/>
                        </m:rPr>
                        <a:rPr lang="en-US" sz="1600" b="0" i="0" dirty="0" smtClean="0"/>
                        <m:t>MHz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6025253-8EE5-5E4E-7294-5AC58DD8C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580" y="3002328"/>
                <a:ext cx="1610184" cy="246221"/>
              </a:xfrm>
              <a:prstGeom prst="rect">
                <a:avLst/>
              </a:prstGeom>
              <a:blipFill>
                <a:blip r:embed="rId5"/>
                <a:stretch>
                  <a:fillRect l="-1894" r="-3030" b="-1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7A39B7-FACF-C795-11A0-0A8D98E85D75}"/>
                  </a:ext>
                </a:extLst>
              </p:cNvPr>
              <p:cNvSpPr txBox="1"/>
              <p:nvPr/>
            </p:nvSpPr>
            <p:spPr>
              <a:xfrm>
                <a:off x="922580" y="3295984"/>
                <a:ext cx="122597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1600" b="0" i="0" dirty="0" smtClean="0">
                          <a:latin typeface="Cambria Math" panose="02040503050406030204" pitchFamily="18" charset="0"/>
                        </a:rPr>
                        <m:t>1.945</m:t>
                      </m:r>
                      <m:r>
                        <m:rPr>
                          <m:nor/>
                        </m:rPr>
                        <a:rPr lang="en-US" sz="1600" b="0" i="0" dirty="0" smtClean="0"/>
                        <m:t> </m:t>
                      </m:r>
                      <m:r>
                        <m:rPr>
                          <m:nor/>
                        </m:rPr>
                        <a:rPr lang="en-US" sz="1600" b="0" i="0" dirty="0" smtClean="0"/>
                        <m:t>T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7A39B7-FACF-C795-11A0-0A8D98E85D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580" y="3295984"/>
                <a:ext cx="1225977" cy="246221"/>
              </a:xfrm>
              <a:prstGeom prst="rect">
                <a:avLst/>
              </a:prstGeom>
              <a:blipFill>
                <a:blip r:embed="rId6"/>
                <a:stretch>
                  <a:fillRect l="-2488" r="-3483" b="-1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49FB65F3-4295-BED7-802B-E7ED4FA9816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67590"/>
          <a:stretch>
            <a:fillRect/>
          </a:stretch>
        </p:blipFill>
        <p:spPr>
          <a:xfrm>
            <a:off x="3250836" y="1706023"/>
            <a:ext cx="6849361" cy="21754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8E1985D-9F72-82C1-3129-6B50D0764F76}"/>
              </a:ext>
            </a:extLst>
          </p:cNvPr>
          <p:cNvSpPr txBox="1"/>
          <p:nvPr/>
        </p:nvSpPr>
        <p:spPr>
          <a:xfrm>
            <a:off x="4115991" y="1335103"/>
            <a:ext cx="47999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 „bin” is average of 20 points, single point takes 15 min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A1050A9-5568-B0F3-842C-A2901227BC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542" y="4115091"/>
            <a:ext cx="4384044" cy="6799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F379AA-F58A-EFF4-5C7E-9BB60686BB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224" y="5295185"/>
            <a:ext cx="4850356" cy="53971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DB9C877-9DD8-B2B2-0295-918A85E435CF}"/>
              </a:ext>
            </a:extLst>
          </p:cNvPr>
          <p:cNvSpPr/>
          <p:nvPr/>
        </p:nvSpPr>
        <p:spPr bwMode="auto">
          <a:xfrm>
            <a:off x="6286845" y="4694584"/>
            <a:ext cx="229097" cy="25908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BFCEB-F609-C742-5A7D-334116A1C62C}"/>
              </a:ext>
            </a:extLst>
          </p:cNvPr>
          <p:cNvSpPr txBox="1">
            <a:spLocks/>
          </p:cNvSpPr>
          <p:nvPr/>
        </p:nvSpPr>
        <p:spPr>
          <a:xfrm>
            <a:off x="177976" y="243729"/>
            <a:ext cx="10352087" cy="89900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03C78"/>
                </a:solidFill>
              </a:rPr>
              <a:t>Coherent spin-state spectroscopy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E69E3F2-2201-3765-5AAF-876A5408FA69}"/>
              </a:ext>
            </a:extLst>
          </p:cNvPr>
          <p:cNvSpPr/>
          <p:nvPr/>
        </p:nvSpPr>
        <p:spPr bwMode="auto">
          <a:xfrm>
            <a:off x="6777493" y="4407372"/>
            <a:ext cx="3641042" cy="1101917"/>
          </a:xfrm>
          <a:prstGeom prst="roundRect">
            <a:avLst/>
          </a:prstGeom>
          <a:solidFill>
            <a:srgbClr val="003C7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observe a coherent spin-state with a single antiproton for the first time ever!!</a:t>
            </a:r>
            <a:endParaRPr lang="en-GB" sz="2000" dirty="0">
              <a:solidFill>
                <a:srgbClr val="FFFFFF"/>
              </a:solidFill>
            </a:endParaRPr>
          </a:p>
        </p:txBody>
      </p:sp>
      <p:pic>
        <p:nvPicPr>
          <p:cNvPr id="1026" name="Picture 2" descr="Top 10 Breakthroughs of the Year in physics for 2025 revealed – Physics  World">
            <a:extLst>
              <a:ext uri="{FF2B5EF4-FFF2-40B4-BE49-F238E27FC236}">
                <a16:creationId xmlns:a16="http://schemas.microsoft.com/office/drawing/2014/main" id="{F2C956F2-91FF-D83B-A80A-41FFF4330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063" y="1681902"/>
            <a:ext cx="1071563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C31F8B-8D6E-3398-06BD-77C17F3C1E3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1/06/2026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8AD778-DC65-D1F0-8AB6-34BE0A369A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Orsay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7F2215-3D90-532F-7B1F-3B03C4731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7BB9A9-44D1-41FC-8375-C67418E20761}" type="slidenum">
              <a:rPr lang="en-GB" smtClean="0"/>
              <a:t>14</a:t>
            </a:fld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CF8AFF-CFB3-1108-C450-D741A593B8E8}"/>
              </a:ext>
            </a:extLst>
          </p:cNvPr>
          <p:cNvSpPr txBox="1"/>
          <p:nvPr/>
        </p:nvSpPr>
        <p:spPr>
          <a:xfrm>
            <a:off x="8302273" y="5903722"/>
            <a:ext cx="3437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Nature</a:t>
            </a: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fr-FR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644</a:t>
            </a: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 pages 64–68 (2025)</a:t>
            </a:r>
            <a:endParaRPr lang="pl-PL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506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A6E7E-B5F0-4C4A-8F8C-5D3E09EB9533}"/>
              </a:ext>
            </a:extLst>
          </p:cNvPr>
          <p:cNvSpPr txBox="1">
            <a:spLocks/>
          </p:cNvSpPr>
          <p:nvPr/>
        </p:nvSpPr>
        <p:spPr>
          <a:xfrm>
            <a:off x="533400" y="1238381"/>
            <a:ext cx="11354957" cy="3114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Ω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/(2π) ≈ 50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mHz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a drive time of 16 s</a:t>
            </a:r>
            <a:endParaRPr lang="pl-PL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7E85FD-3802-A3D7-60E8-5FF1CCB51A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365"/>
          <a:stretch>
            <a:fillRect/>
          </a:stretch>
        </p:blipFill>
        <p:spPr>
          <a:xfrm>
            <a:off x="196172" y="2199012"/>
            <a:ext cx="6084277" cy="39406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23BD46-7DE2-C9AE-4F05-DA75AF9D2E60}"/>
              </a:ext>
            </a:extLst>
          </p:cNvPr>
          <p:cNvSpPr txBox="1"/>
          <p:nvPr/>
        </p:nvSpPr>
        <p:spPr>
          <a:xfrm>
            <a:off x="1040584" y="1743598"/>
            <a:ext cx="3396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>
                <a:solidFill>
                  <a:srgbClr val="003C7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Inversion 2016: 0.5    </a:t>
            </a:r>
            <a:r>
              <a:rPr lang="fr-CH" sz="1600" b="1" dirty="0">
                <a:solidFill>
                  <a:srgbClr val="003C7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fr-CH" sz="1600" b="1" dirty="0" err="1">
                <a:solidFill>
                  <a:srgbClr val="003C7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Incoherent</a:t>
            </a:r>
            <a:endParaRPr lang="fr-CH" sz="1600" b="1" dirty="0">
              <a:solidFill>
                <a:srgbClr val="003C7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sz="1600" b="1" dirty="0">
                <a:solidFill>
                  <a:srgbClr val="003C7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Inversion 2023: 0.77  </a:t>
            </a:r>
            <a:r>
              <a:rPr lang="fr-CH" sz="1600" b="1" dirty="0">
                <a:solidFill>
                  <a:srgbClr val="003C7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fr-CH" sz="1600" b="1" dirty="0" err="1">
                <a:solidFill>
                  <a:srgbClr val="003C7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Coherent</a:t>
            </a:r>
            <a:endParaRPr lang="fr-CH" sz="1600" b="1" dirty="0">
              <a:solidFill>
                <a:srgbClr val="003C7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DA06AA-2E5A-90DF-EA56-CC08846396E3}"/>
              </a:ext>
            </a:extLst>
          </p:cNvPr>
          <p:cNvSpPr/>
          <p:nvPr/>
        </p:nvSpPr>
        <p:spPr bwMode="auto">
          <a:xfrm>
            <a:off x="189094" y="2199012"/>
            <a:ext cx="229097" cy="25908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E069EF-B025-FFBA-2691-D174A81A1F95}"/>
              </a:ext>
            </a:extLst>
          </p:cNvPr>
          <p:cNvSpPr txBox="1">
            <a:spLocks/>
          </p:cNvSpPr>
          <p:nvPr/>
        </p:nvSpPr>
        <p:spPr>
          <a:xfrm>
            <a:off x="177976" y="243729"/>
            <a:ext cx="10352087" cy="89900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03C78"/>
                </a:solidFill>
              </a:rPr>
              <a:t>Frequency sweep at maximum inversion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8DB1060-88CF-3095-801A-3FC7CC4CAEEB}"/>
              </a:ext>
            </a:extLst>
          </p:cNvPr>
          <p:cNvSpPr/>
          <p:nvPr/>
        </p:nvSpPr>
        <p:spPr bwMode="auto">
          <a:xfrm>
            <a:off x="6776653" y="3573470"/>
            <a:ext cx="4963027" cy="1811976"/>
          </a:xfrm>
          <a:prstGeom prst="roundRect">
            <a:avLst/>
          </a:prstGeom>
          <a:solidFill>
            <a:srgbClr val="003C7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r>
              <a:rPr lang="fr-CH" sz="2400" dirty="0">
                <a:solidFill>
                  <a:srgbClr val="FFFFFF"/>
                </a:solidFill>
              </a:rPr>
              <a:t>FWHM </a:t>
            </a:r>
            <a:r>
              <a:rPr lang="fr-CH" sz="2400" dirty="0" err="1">
                <a:solidFill>
                  <a:srgbClr val="FFFFFF"/>
                </a:solidFill>
              </a:rPr>
              <a:t>reduced</a:t>
            </a:r>
            <a:r>
              <a:rPr lang="fr-CH" sz="2400" dirty="0">
                <a:solidFill>
                  <a:srgbClr val="FFFFFF"/>
                </a:solidFill>
              </a:rPr>
              <a:t> by factor of </a:t>
            </a:r>
            <a:r>
              <a:rPr lang="fr-CH" sz="2400" b="1" dirty="0">
                <a:solidFill>
                  <a:srgbClr val="FFFFFF"/>
                </a:solidFill>
              </a:rPr>
              <a:t>16</a:t>
            </a:r>
            <a:endParaRPr lang="en-GB" sz="2400" b="1" dirty="0">
              <a:solidFill>
                <a:srgbClr val="FFFFFF"/>
              </a:solidFill>
            </a:endParaRPr>
          </a:p>
          <a:p>
            <a:endParaRPr lang="fr-CH" sz="2400" dirty="0">
              <a:solidFill>
                <a:srgbClr val="FFFFFF"/>
              </a:solidFill>
            </a:endParaRPr>
          </a:p>
          <a:p>
            <a:r>
              <a:rPr lang="fr-CH" sz="2400" b="1" dirty="0">
                <a:solidFill>
                  <a:srgbClr val="FFFFFF"/>
                </a:solidFill>
              </a:rPr>
              <a:t>~</a:t>
            </a:r>
            <a:r>
              <a:rPr lang="en-GB" sz="2400" b="1" dirty="0">
                <a:solidFill>
                  <a:srgbClr val="FFFFF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77(4)</a:t>
            </a:r>
            <a:r>
              <a:rPr lang="fr-CH" sz="2400" b="1" dirty="0">
                <a:solidFill>
                  <a:srgbClr val="FFFFFF"/>
                </a:solidFill>
              </a:rPr>
              <a:t> % </a:t>
            </a:r>
            <a:r>
              <a:rPr lang="fr-CH" sz="2400" dirty="0">
                <a:solidFill>
                  <a:srgbClr val="FFFFFF"/>
                </a:solidFill>
              </a:rPr>
              <a:t>spin state inversion in the center</a:t>
            </a:r>
            <a:endParaRPr lang="en-GB" sz="2400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CA9555-82BA-0E07-524D-5D98F5D6DC06}"/>
              </a:ext>
            </a:extLst>
          </p:cNvPr>
          <p:cNvSpPr txBox="1"/>
          <p:nvPr/>
        </p:nvSpPr>
        <p:spPr>
          <a:xfrm>
            <a:off x="8302273" y="5903722"/>
            <a:ext cx="3437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Nature</a:t>
            </a: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fr-FR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644</a:t>
            </a: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 pages 64–68 (2025)</a:t>
            </a:r>
            <a:endParaRPr lang="pl-PL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89CA652-E9BB-48EA-D8CB-2209C1CFEB5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1/06/2026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B62ED5C-77F2-5654-E6C3-4DA6C3F656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Orsay 2026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9493E44-0081-AEA6-DD52-992E8B71A2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7BB9A9-44D1-41FC-8375-C67418E20761}" type="slidenum">
              <a:rPr lang="en-GB" smtClean="0"/>
              <a:t>15</a:t>
            </a:fld>
            <a:endParaRPr lang="en-GB"/>
          </a:p>
        </p:txBody>
      </p:sp>
      <p:pic>
        <p:nvPicPr>
          <p:cNvPr id="13" name="Picture 2" descr="Top 10 Breakthroughs of the Year in physics for 2025 revealed – Physics  World">
            <a:extLst>
              <a:ext uri="{FF2B5EF4-FFF2-40B4-BE49-F238E27FC236}">
                <a16:creationId xmlns:a16="http://schemas.microsoft.com/office/drawing/2014/main" id="{F2E6C7C0-BB6C-7453-4E64-D10EAE660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063" y="1681902"/>
            <a:ext cx="1071563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916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C5E03619-3711-4B19-9C17-A03589B1D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0507" y="1091034"/>
            <a:ext cx="11095037" cy="61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endParaRPr lang="pl-PL" sz="2800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576691-AC85-2F53-6B28-44DB620B6BA8}"/>
              </a:ext>
            </a:extLst>
          </p:cNvPr>
          <p:cNvSpPr txBox="1"/>
          <p:nvPr/>
        </p:nvSpPr>
        <p:spPr>
          <a:xfrm>
            <a:off x="723900" y="1111522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ea typeface="Calibri" panose="020F0502020204030204" pitchFamily="34" charset="0"/>
                <a:cs typeface="Calibri" panose="020F0502020204030204" pitchFamily="34" charset="0"/>
              </a:rPr>
              <a:t>Antiproton: 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>
                <a:ea typeface="Calibri" panose="020F0502020204030204" pitchFamily="34" charset="0"/>
                <a:cs typeface="Calibri" panose="020F0502020204030204" pitchFamily="34" charset="0"/>
              </a:rPr>
              <a:t>First run: data collected between 28.12.2023 and 26.01.2024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>
                <a:ea typeface="Calibri" panose="020F0502020204030204" pitchFamily="34" charset="0"/>
                <a:cs typeface="Calibri" panose="020F0502020204030204" pitchFamily="34" charset="0"/>
              </a:rPr>
              <a:t>Second run: data collected between 22.12.2024 and 10.02.2025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ea typeface="Calibri" panose="020F0502020204030204" pitchFamily="34" charset="0"/>
                <a:cs typeface="Calibri" panose="020F0502020204030204" pitchFamily="34" charset="0"/>
              </a:rPr>
              <a:t>Proton: m</a:t>
            </a:r>
            <a:r>
              <a:rPr lang="fr-CH" sz="1800" dirty="0" err="1">
                <a:ea typeface="Calibri" panose="020F0502020204030204" pitchFamily="34" charset="0"/>
                <a:cs typeface="Calibri" panose="020F0502020204030204" pitchFamily="34" charset="0"/>
              </a:rPr>
              <a:t>easurement</a:t>
            </a:r>
            <a:r>
              <a:rPr lang="fr-CH" sz="18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1800" dirty="0" err="1">
                <a:ea typeface="Calibri" panose="020F0502020204030204" pitchFamily="34" charset="0"/>
                <a:cs typeface="Calibri" panose="020F0502020204030204" pitchFamily="34" charset="0"/>
              </a:rPr>
              <a:t>carried</a:t>
            </a:r>
            <a:r>
              <a:rPr lang="fr-CH" sz="1800" dirty="0">
                <a:ea typeface="Calibri" panose="020F0502020204030204" pitchFamily="34" charset="0"/>
                <a:cs typeface="Calibri" panose="020F0502020204030204" pitchFamily="34" charset="0"/>
              </a:rPr>
              <a:t> out May to July </a:t>
            </a:r>
            <a:r>
              <a:rPr lang="pl-PL" sz="1800" dirty="0">
                <a:ea typeface="Calibri" panose="020F0502020204030204" pitchFamily="34" charset="0"/>
                <a:cs typeface="Calibri" panose="020F0502020204030204" pitchFamily="34" charset="0"/>
              </a:rPr>
              <a:t>2023</a:t>
            </a:r>
            <a:endParaRPr lang="en-GB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8FB2D0-AC98-FC5A-81D4-8D6DD7C6B3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71" b="12367"/>
          <a:stretch/>
        </p:blipFill>
        <p:spPr>
          <a:xfrm>
            <a:off x="1128048" y="2364381"/>
            <a:ext cx="4504871" cy="29874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653D39-9A57-A634-28CC-1C2D11B3AC91}"/>
              </a:ext>
            </a:extLst>
          </p:cNvPr>
          <p:cNvSpPr txBox="1"/>
          <p:nvPr/>
        </p:nvSpPr>
        <p:spPr>
          <a:xfrm>
            <a:off x="304800" y="5506858"/>
            <a:ext cx="1188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ea typeface="Calibri" panose="020F0502020204030204" pitchFamily="34" charset="0"/>
                <a:cs typeface="Calibri" panose="020F0502020204030204" pitchFamily="34" charset="0"/>
              </a:rPr>
              <a:t>Statistical line center resolution at about </a:t>
            </a:r>
            <a:r>
              <a:rPr lang="pl-PL" sz="1600" b="1" dirty="0">
                <a:ea typeface="Calibri" panose="020F0502020204030204" pitchFamily="34" charset="0"/>
                <a:cs typeface="Calibri" panose="020F0502020204030204" pitchFamily="34" charset="0"/>
              </a:rPr>
              <a:t>100 ppt precision</a:t>
            </a:r>
            <a:r>
              <a:rPr lang="en-US" sz="16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ea typeface="Calibri" panose="020F0502020204030204" pitchFamily="34" charset="0"/>
                <a:cs typeface="Calibri" panose="020F0502020204030204" pitchFamily="34" charset="0"/>
              </a:rPr>
              <a:t>- 15 times better.</a:t>
            </a:r>
            <a:endParaRPr lang="pl-PL" sz="16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Systematic studies ongoing (tough at this accuracy in the AD).</a:t>
            </a:r>
            <a:endParaRPr lang="en-GB" sz="1600" dirty="0">
              <a:solidFill>
                <a:srgbClr val="FF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979A7B-2FCD-0E0A-E565-962AC0C180D8}"/>
              </a:ext>
            </a:extLst>
          </p:cNvPr>
          <p:cNvSpPr/>
          <p:nvPr/>
        </p:nvSpPr>
        <p:spPr bwMode="auto">
          <a:xfrm>
            <a:off x="1219200" y="2519413"/>
            <a:ext cx="41910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1C2D04-FF2F-569E-1D09-C330EE9E9107}"/>
              </a:ext>
            </a:extLst>
          </p:cNvPr>
          <p:cNvSpPr txBox="1"/>
          <p:nvPr/>
        </p:nvSpPr>
        <p:spPr>
          <a:xfrm rot="19986662">
            <a:off x="931510" y="3331820"/>
            <a:ext cx="48979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PRELIMINARY</a:t>
            </a:r>
            <a:endParaRPr lang="en-GB" sz="66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5A026D5-B1B5-A5D3-9EA1-A5AEB978FB26}"/>
              </a:ext>
            </a:extLst>
          </p:cNvPr>
          <p:cNvSpPr txBox="1">
            <a:spLocks/>
          </p:cNvSpPr>
          <p:nvPr/>
        </p:nvSpPr>
        <p:spPr>
          <a:xfrm>
            <a:off x="177976" y="243730"/>
            <a:ext cx="10352087" cy="7598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03C78"/>
                </a:solidFill>
              </a:rPr>
              <a:t>Antiproton</a:t>
            </a:r>
            <a:r>
              <a:rPr lang="en-GB" dirty="0"/>
              <a:t> / </a:t>
            </a:r>
            <a:r>
              <a:rPr lang="en-GB" dirty="0">
                <a:solidFill>
                  <a:schemeClr val="accent2"/>
                </a:solidFill>
              </a:rPr>
              <a:t>proton</a:t>
            </a:r>
            <a:r>
              <a:rPr lang="en-GB" dirty="0"/>
              <a:t> </a:t>
            </a:r>
            <a:r>
              <a:rPr lang="en-GB" dirty="0">
                <a:solidFill>
                  <a:srgbClr val="003C78"/>
                </a:solidFill>
              </a:rPr>
              <a:t>measurements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3F9B0AC-807A-ACDA-322F-C2CDC07001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415064"/>
              </p:ext>
            </p:extLst>
          </p:nvPr>
        </p:nvGraphicFramePr>
        <p:xfrm>
          <a:off x="6658403" y="3028034"/>
          <a:ext cx="4767621" cy="1156185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2145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1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1166">
                  <a:extLst>
                    <a:ext uri="{9D8B030D-6E8A-4147-A177-3AD203B41FA5}">
                      <a16:colId xmlns:a16="http://schemas.microsoft.com/office/drawing/2014/main" val="1139964445"/>
                    </a:ext>
                  </a:extLst>
                </a:gridCol>
              </a:tblGrid>
              <a:tr h="385395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C7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b="1" dirty="0">
                          <a:solidFill>
                            <a:schemeClr val="bg1"/>
                          </a:solidFill>
                        </a:rPr>
                        <a:t>2016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C7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b="1" dirty="0">
                          <a:solidFill>
                            <a:schemeClr val="bg1"/>
                          </a:solidFill>
                        </a:rPr>
                        <a:t>2024/2025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C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395">
                <a:tc>
                  <a:txBody>
                    <a:bodyPr/>
                    <a:lstStyle/>
                    <a:p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FWHM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C7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2.5 Hz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C7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&lt; 200</a:t>
                      </a:r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 mHz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C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395">
                <a:tc>
                  <a:txBody>
                    <a:bodyPr/>
                    <a:lstStyle/>
                    <a:p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Sigma (stat)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C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123 mHz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C7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&lt; 10</a:t>
                      </a:r>
                      <a:r>
                        <a:rPr lang="pl-PL" dirty="0">
                          <a:solidFill>
                            <a:schemeClr val="bg1"/>
                          </a:solidFill>
                        </a:rPr>
                        <a:t> mHz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C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619657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B2281C-A3EF-A25D-A3A9-23E6D54354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1/06/2026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67CBB1A-F61B-7B0F-9C05-49DCAAEEEA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Orsay 2026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E876A40-3DDB-F470-B66B-AD146F1FA8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7BB9A9-44D1-41FC-8375-C67418E2076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439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E1B55F-8417-3D69-E3A4-09A732C179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99325" y="1389931"/>
            <a:ext cx="4892963" cy="326985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D36CF8-0B0C-AE1F-5B61-A6F8D65414FC}"/>
              </a:ext>
            </a:extLst>
          </p:cNvPr>
          <p:cNvSpPr txBox="1"/>
          <p:nvPr/>
        </p:nvSpPr>
        <p:spPr>
          <a:xfrm>
            <a:off x="3152703" y="2137081"/>
            <a:ext cx="2526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solidFill>
                  <a:srgbClr val="0066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Possible </a:t>
            </a:r>
            <a:r>
              <a:rPr lang="fr-CH" dirty="0" err="1">
                <a:solidFill>
                  <a:srgbClr val="0066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fr-CH" dirty="0">
                <a:solidFill>
                  <a:srgbClr val="0066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pl-PL" dirty="0">
                <a:solidFill>
                  <a:srgbClr val="0066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fr-CH" dirty="0">
                <a:solidFill>
                  <a:srgbClr val="0066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0s spin </a:t>
            </a:r>
            <a:r>
              <a:rPr lang="fr-CH" dirty="0" err="1">
                <a:solidFill>
                  <a:srgbClr val="0066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coh</a:t>
            </a:r>
            <a:r>
              <a:rPr lang="pl-PL" dirty="0">
                <a:solidFill>
                  <a:srgbClr val="0066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CH" dirty="0" err="1">
                <a:solidFill>
                  <a:srgbClr val="0066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rence</a:t>
            </a:r>
            <a:r>
              <a:rPr lang="fr-CH" dirty="0">
                <a:solidFill>
                  <a:srgbClr val="0066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time </a:t>
            </a:r>
            <a:r>
              <a:rPr lang="fr-CH" dirty="0" err="1">
                <a:solidFill>
                  <a:srgbClr val="0066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measurement</a:t>
            </a:r>
            <a:r>
              <a:rPr lang="fr-CH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015956-7217-3E36-4620-5E9C348A6D09}"/>
              </a:ext>
            </a:extLst>
          </p:cNvPr>
          <p:cNvSpPr txBox="1"/>
          <p:nvPr/>
        </p:nvSpPr>
        <p:spPr>
          <a:xfrm>
            <a:off x="3400333" y="3264198"/>
            <a:ext cx="2683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Measured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subset of</a:t>
            </a:r>
            <a:r>
              <a:rPr lang="fr-CH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2024/2025 </a:t>
            </a:r>
            <a:r>
              <a:rPr lang="fr-CH" dirty="0" err="1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CH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AD-OFF</a:t>
            </a:r>
            <a:endParaRPr lang="en-GB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A6CA3F-E9E4-E7DF-43DB-F9D19A662EE9}"/>
              </a:ext>
            </a:extLst>
          </p:cNvPr>
          <p:cNvSpPr txBox="1"/>
          <p:nvPr/>
        </p:nvSpPr>
        <p:spPr>
          <a:xfrm rot="1103305">
            <a:off x="9762891" y="2809684"/>
            <a:ext cx="1743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FWHM: 200 </a:t>
            </a:r>
            <a:r>
              <a:rPr lang="fr-CH" sz="1400" b="1" dirty="0" err="1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mHz</a:t>
            </a:r>
            <a:endParaRPr lang="fr-CH" sz="1400" b="1" dirty="0">
              <a:solidFill>
                <a:srgbClr val="FF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sz="14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Center: 70 </a:t>
            </a:r>
            <a:r>
              <a:rPr lang="fr-CH" sz="1400" b="1" dirty="0" err="1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ppt</a:t>
            </a:r>
            <a:endParaRPr lang="en-GB" sz="1400" b="1" dirty="0">
              <a:solidFill>
                <a:srgbClr val="FF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1189A1-A954-6021-B260-A375A3D80CB5}"/>
              </a:ext>
            </a:extLst>
          </p:cNvPr>
          <p:cNvSpPr txBox="1"/>
          <p:nvPr/>
        </p:nvSpPr>
        <p:spPr>
          <a:xfrm>
            <a:off x="9724869" y="1645554"/>
            <a:ext cx="1507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b="1" dirty="0">
                <a:solidFill>
                  <a:srgbClr val="00B050"/>
                </a:solidFill>
              </a:rPr>
              <a:t>FWHM: 2</a:t>
            </a:r>
            <a:r>
              <a:rPr lang="pl-PL" sz="1400" b="1" dirty="0">
                <a:solidFill>
                  <a:srgbClr val="00B050"/>
                </a:solidFill>
              </a:rPr>
              <a:t>0</a:t>
            </a:r>
            <a:r>
              <a:rPr lang="en-US" sz="1400" b="1" dirty="0">
                <a:solidFill>
                  <a:srgbClr val="00B050"/>
                </a:solidFill>
              </a:rPr>
              <a:t> </a:t>
            </a:r>
            <a:r>
              <a:rPr lang="fr-CH" sz="1400" b="1" dirty="0" err="1">
                <a:solidFill>
                  <a:srgbClr val="00B050"/>
                </a:solidFill>
              </a:rPr>
              <a:t>mHz</a:t>
            </a:r>
            <a:endParaRPr lang="fr-CH" sz="1400" b="1" dirty="0">
              <a:solidFill>
                <a:srgbClr val="00B050"/>
              </a:solidFill>
            </a:endParaRPr>
          </a:p>
          <a:p>
            <a:r>
              <a:rPr lang="fr-CH" sz="1400" b="1" dirty="0">
                <a:solidFill>
                  <a:srgbClr val="00B050"/>
                </a:solidFill>
              </a:rPr>
              <a:t>Center: &lt; 10 </a:t>
            </a:r>
            <a:r>
              <a:rPr lang="fr-CH" sz="1400" b="1" dirty="0" err="1">
                <a:solidFill>
                  <a:srgbClr val="00B050"/>
                </a:solidFill>
              </a:rPr>
              <a:t>ppt</a:t>
            </a:r>
            <a:endParaRPr lang="en-GB" sz="1400" b="1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7A4A2-DB5B-317A-6782-6886AE90C291}"/>
              </a:ext>
            </a:extLst>
          </p:cNvPr>
          <p:cNvSpPr txBox="1"/>
          <p:nvPr/>
        </p:nvSpPr>
        <p:spPr>
          <a:xfrm>
            <a:off x="333955" y="4508134"/>
            <a:ext cx="1178260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Plan: M</a:t>
            </a:r>
            <a:r>
              <a:rPr lang="pl-PL" b="0" i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agnetic moment </a:t>
            </a:r>
            <a:r>
              <a:rPr lang="en-US" b="0" i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measurement </a:t>
            </a:r>
            <a:r>
              <a:rPr lang="pl-PL" b="0" i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with single </a:t>
            </a:r>
            <a:r>
              <a:rPr lang="en-US" b="1" dirty="0">
                <a:solidFill>
                  <a:srgbClr val="003C7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antiproton</a:t>
            </a:r>
            <a:r>
              <a:rPr lang="pl-PL" dirty="0">
                <a:ea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pl-PL" b="1" dirty="0">
                <a:solidFill>
                  <a:schemeClr val="accent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proton</a:t>
            </a:r>
            <a:r>
              <a:rPr lang="pl-PL" b="0" i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pl-PL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314450" lvl="1" indent="-285750">
              <a:buFont typeface="Arial" panose="020B0604020202020204" pitchFamily="34" charset="0"/>
              <a:buChar char="•"/>
            </a:pPr>
            <a:r>
              <a:rPr lang="pl-PL" dirty="0">
                <a:ea typeface="Calibri" panose="020F0502020204030204" pitchFamily="34" charset="0"/>
                <a:cs typeface="Calibri" panose="020F0502020204030204" pitchFamily="34" charset="0"/>
              </a:rPr>
              <a:t>Phase sensitive cylotron frequ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l-PL" dirty="0">
                <a:ea typeface="Calibri" panose="020F0502020204030204" pitchFamily="34" charset="0"/>
                <a:cs typeface="Calibri" panose="020F0502020204030204" pitchFamily="34" charset="0"/>
              </a:rPr>
              <a:t>ncy measurements:</a:t>
            </a:r>
          </a:p>
          <a:p>
            <a:pPr marL="1314450" lvl="1" indent="-285750">
              <a:buFont typeface="Arial" panose="020B0604020202020204" pitchFamily="34" charset="0"/>
              <a:buChar char="•"/>
            </a:pPr>
            <a:r>
              <a:rPr lang="pl-PL" dirty="0">
                <a:ea typeface="Calibri" panose="020F0502020204030204" pitchFamily="34" charset="0"/>
                <a:cs typeface="Calibri" panose="020F0502020204030204" pitchFamily="34" charset="0"/>
              </a:rPr>
              <a:t>Phase sensitive detection in the AT</a:t>
            </a:r>
          </a:p>
          <a:p>
            <a:pPr marL="1314450" lvl="1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Fast particle </a:t>
            </a:r>
            <a:r>
              <a:rPr lang="pl-PL" dirty="0">
                <a:ea typeface="Calibri" panose="020F0502020204030204" pitchFamily="34" charset="0"/>
                <a:cs typeface="Calibri" panose="020F0502020204030204" pitchFamily="34" charset="0"/>
              </a:rPr>
              <a:t>cooling in the CT</a:t>
            </a:r>
            <a:endParaRPr lang="en-US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/>
            <a:endParaRPr lang="fr-CH" b="1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/>
            <a:r>
              <a:rPr lang="en-US" b="1" dirty="0"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Achieve 10 ppt precision</a:t>
            </a:r>
            <a:endParaRPr lang="pl-PL" sz="1600" b="1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1B6687E-6CD7-2461-E3B0-141845BF7550}"/>
              </a:ext>
            </a:extLst>
          </p:cNvPr>
          <p:cNvSpPr txBox="1">
            <a:spLocks/>
          </p:cNvSpPr>
          <p:nvPr/>
        </p:nvSpPr>
        <p:spPr>
          <a:xfrm>
            <a:off x="177977" y="243729"/>
            <a:ext cx="10508576" cy="10225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en-GB" sz="3500" dirty="0">
                <a:solidFill>
                  <a:srgbClr val="003C78"/>
                </a:solidFill>
              </a:rPr>
              <a:t>Future: Coherent single particle measurement</a:t>
            </a:r>
            <a:endParaRPr lang="en-GB" sz="35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1480B5-4EC8-C944-ECF3-2EF1FCFD3CF3}"/>
              </a:ext>
            </a:extLst>
          </p:cNvPr>
          <p:cNvSpPr txBox="1"/>
          <p:nvPr/>
        </p:nvSpPr>
        <p:spPr>
          <a:xfrm rot="16200000">
            <a:off x="6047400" y="2513343"/>
            <a:ext cx="133979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Inversion</a:t>
            </a:r>
            <a:endParaRPr lang="en-GB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A0454C7-2423-AA43-5C23-13D6D23BA364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6083471" y="3405003"/>
            <a:ext cx="2474814" cy="182361"/>
          </a:xfrm>
          <a:prstGeom prst="straightConnector1">
            <a:avLst/>
          </a:prstGeom>
          <a:ln w="38100">
            <a:solidFill>
              <a:srgbClr val="4A66A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82C738A-92DB-67C1-BF76-2DE6DAF94F4F}"/>
              </a:ext>
            </a:extLst>
          </p:cNvPr>
          <p:cNvSpPr/>
          <p:nvPr/>
        </p:nvSpPr>
        <p:spPr bwMode="auto">
          <a:xfrm>
            <a:off x="333955" y="1376342"/>
            <a:ext cx="6041413" cy="509043"/>
          </a:xfrm>
          <a:prstGeom prst="roundRect">
            <a:avLst/>
          </a:prstGeom>
          <a:solidFill>
            <a:srgbClr val="003C7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Achieved coherence time of </a:t>
            </a:r>
            <a:r>
              <a:rPr lang="en-GB" sz="24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50.2(4.8) 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FC451EB-A097-9190-8BAE-5F87D096DAA3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5679259" y="1929666"/>
            <a:ext cx="3685440" cy="66908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2EC62B6-5130-FB32-F4CE-D90F2D73AFC6}"/>
              </a:ext>
            </a:extLst>
          </p:cNvPr>
          <p:cNvSpPr txBox="1"/>
          <p:nvPr/>
        </p:nvSpPr>
        <p:spPr>
          <a:xfrm>
            <a:off x="8434842" y="4367293"/>
            <a:ext cx="183702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frequency (Hz)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583170-96D9-E617-7F95-11805E662FD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1/06/2026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E94C39-4C22-A018-8C14-4378402379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Orsay 2026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BF4A79-1E98-203C-95D5-B899361BA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7BB9A9-44D1-41FC-8375-C67418E2076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468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4B95755-D5F9-CDDF-39D3-2CA81F731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678" y="1283677"/>
            <a:ext cx="4078767" cy="24635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3C61E5D-7553-6C28-2F87-9168795B4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95" y="1405290"/>
            <a:ext cx="5412105" cy="383179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50BA9B8-C3D3-C8A5-CCC2-EB0842D4B6E1}"/>
              </a:ext>
            </a:extLst>
          </p:cNvPr>
          <p:cNvSpPr txBox="1"/>
          <p:nvPr/>
        </p:nvSpPr>
        <p:spPr>
          <a:xfrm>
            <a:off x="358515" y="5335655"/>
            <a:ext cx="6380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While AD is running no high-precision Measurement possible.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06F195-5E57-1429-6658-2335663A0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761" y="3747180"/>
            <a:ext cx="3276600" cy="200403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E5C5878-1B38-6307-6EFB-FC94D9BC855D}"/>
              </a:ext>
            </a:extLst>
          </p:cNvPr>
          <p:cNvSpPr txBox="1">
            <a:spLocks/>
          </p:cNvSpPr>
          <p:nvPr/>
        </p:nvSpPr>
        <p:spPr>
          <a:xfrm>
            <a:off x="177976" y="243730"/>
            <a:ext cx="10352087" cy="7598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03C78"/>
                </a:solidFill>
              </a:rPr>
              <a:t>The big limitation</a:t>
            </a:r>
            <a:endParaRPr lang="en-GB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05C8D2B-4F62-1498-3A40-DB8100B6BC91}"/>
              </a:ext>
            </a:extLst>
          </p:cNvPr>
          <p:cNvSpPr txBox="1">
            <a:spLocks/>
          </p:cNvSpPr>
          <p:nvPr/>
        </p:nvSpPr>
        <p:spPr>
          <a:xfrm>
            <a:off x="3154757" y="862018"/>
            <a:ext cx="5903383" cy="5750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en-GB" sz="2400" dirty="0">
                <a:solidFill>
                  <a:srgbClr val="003C78"/>
                </a:solidFill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AD fluctuations for 8 months of the year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5703B2-0C84-6123-00C1-58F5D76AF9CF}"/>
              </a:ext>
            </a:extLst>
          </p:cNvPr>
          <p:cNvSpPr txBox="1"/>
          <p:nvPr/>
        </p:nvSpPr>
        <p:spPr>
          <a:xfrm>
            <a:off x="495013" y="5872591"/>
            <a:ext cx="3774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Use the upcoming long shutdown!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A2BE00-EE55-5F92-B728-C7833D88FB43}"/>
              </a:ext>
            </a:extLst>
          </p:cNvPr>
          <p:cNvSpPr txBox="1"/>
          <p:nvPr/>
        </p:nvSpPr>
        <p:spPr>
          <a:xfrm>
            <a:off x="5354019" y="5872591"/>
            <a:ext cx="5221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Move antiprotons out of the antimatter factory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F44B70-6D54-C65D-6A8A-38F14132DB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1/06/2026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A3C527-FCD5-52DD-585B-AE73888D7D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Orsay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40359D-CC18-C765-DD98-9CABB05701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7BB9A9-44D1-41FC-8375-C67418E2076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928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FB037-DD28-21BA-21CA-DE8842E34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E8269-9A6E-76F0-40E4-34C25702E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80" y="130513"/>
            <a:ext cx="10515600" cy="810260"/>
          </a:xfrm>
        </p:spPr>
        <p:txBody>
          <a:bodyPr>
            <a:noAutofit/>
          </a:bodyPr>
          <a:lstStyle/>
          <a:p>
            <a:r>
              <a:rPr lang="fr-CH" sz="3200" dirty="0">
                <a:solidFill>
                  <a:srgbClr val="003C78"/>
                </a:solidFill>
                <a:latin typeface="+mj-lt"/>
                <a:ea typeface="Roboto Slab" pitchFamily="2" charset="0"/>
                <a:cs typeface="Roboto Slab" pitchFamily="2" charset="0"/>
              </a:rPr>
              <a:t>Charge-to-Mass Ratio </a:t>
            </a:r>
            <a:r>
              <a:rPr lang="fr-CH" sz="3200" dirty="0" err="1">
                <a:solidFill>
                  <a:srgbClr val="003C78"/>
                </a:solidFill>
                <a:latin typeface="+mj-lt"/>
                <a:ea typeface="Roboto Slab" pitchFamily="2" charset="0"/>
                <a:cs typeface="Roboto Slab" pitchFamily="2" charset="0"/>
              </a:rPr>
              <a:t>Measurements</a:t>
            </a:r>
            <a:endParaRPr lang="en-GB" sz="3200" dirty="0">
              <a:solidFill>
                <a:srgbClr val="003C78"/>
              </a:solidFill>
              <a:latin typeface="+mj-lt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08CC1-DB71-5FBA-820A-ECA9FF305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872" y="1045029"/>
            <a:ext cx="5331775" cy="614589"/>
          </a:xfrm>
        </p:spPr>
        <p:txBody>
          <a:bodyPr>
            <a:normAutofit/>
          </a:bodyPr>
          <a:lstStyle/>
          <a:p>
            <a:r>
              <a:rPr lang="fr-CH" sz="2000" b="1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Next </a:t>
            </a:r>
            <a:r>
              <a:rPr lang="fr-CH" sz="2000" b="1" dirty="0" err="1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precision</a:t>
            </a:r>
            <a:r>
              <a:rPr lang="fr-CH" sz="2000" b="1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goal </a:t>
            </a:r>
            <a:r>
              <a:rPr lang="fr-CH" sz="2000" b="1" dirty="0" err="1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is</a:t>
            </a:r>
            <a:r>
              <a:rPr lang="fr-CH" sz="2000" b="1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the p.p.t. </a:t>
            </a:r>
            <a:r>
              <a:rPr lang="fr-CH" sz="2000" b="1" dirty="0" err="1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level</a:t>
            </a:r>
            <a:endParaRPr lang="en-GB" sz="2000" b="1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GB" sz="2000" b="1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EBBCAD3-A9B6-58BA-D072-28EC5C55AF0B}"/>
              </a:ext>
            </a:extLst>
          </p:cNvPr>
          <p:cNvSpPr txBox="1">
            <a:spLocks/>
          </p:cNvSpPr>
          <p:nvPr/>
        </p:nvSpPr>
        <p:spPr>
          <a:xfrm>
            <a:off x="448894" y="1550353"/>
            <a:ext cx="8518644" cy="614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b="1" dirty="0">
              <a:solidFill>
                <a:srgbClr val="FF9900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A2F5B72-9E4A-0761-A51E-088990C775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801242"/>
              </p:ext>
            </p:extLst>
          </p:nvPr>
        </p:nvGraphicFramePr>
        <p:xfrm>
          <a:off x="437002" y="1857647"/>
          <a:ext cx="11237785" cy="340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436">
                  <a:extLst>
                    <a:ext uri="{9D8B030D-6E8A-4147-A177-3AD203B41FA5}">
                      <a16:colId xmlns:a16="http://schemas.microsoft.com/office/drawing/2014/main" val="241421294"/>
                    </a:ext>
                  </a:extLst>
                </a:gridCol>
                <a:gridCol w="2129153">
                  <a:extLst>
                    <a:ext uri="{9D8B030D-6E8A-4147-A177-3AD203B41FA5}">
                      <a16:colId xmlns:a16="http://schemas.microsoft.com/office/drawing/2014/main" val="3450786143"/>
                    </a:ext>
                  </a:extLst>
                </a:gridCol>
                <a:gridCol w="2225640">
                  <a:extLst>
                    <a:ext uri="{9D8B030D-6E8A-4147-A177-3AD203B41FA5}">
                      <a16:colId xmlns:a16="http://schemas.microsoft.com/office/drawing/2014/main" val="458624527"/>
                    </a:ext>
                  </a:extLst>
                </a:gridCol>
                <a:gridCol w="2225640">
                  <a:extLst>
                    <a:ext uri="{9D8B030D-6E8A-4147-A177-3AD203B41FA5}">
                      <a16:colId xmlns:a16="http://schemas.microsoft.com/office/drawing/2014/main" val="1893902612"/>
                    </a:ext>
                  </a:extLst>
                </a:gridCol>
                <a:gridCol w="2675916">
                  <a:extLst>
                    <a:ext uri="{9D8B030D-6E8A-4147-A177-3AD203B41FA5}">
                      <a16:colId xmlns:a16="http://schemas.microsoft.com/office/drawing/2014/main" val="30710786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AD/ELENA-ON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BASE best</a:t>
                      </a:r>
                    </a:p>
                    <a:p>
                      <a:pPr algn="ctr"/>
                      <a:r>
                        <a:rPr lang="fr-CH" sz="1400" dirty="0"/>
                        <a:t>(AD/ELENA OFF)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BASE best</a:t>
                      </a:r>
                    </a:p>
                    <a:p>
                      <a:pPr algn="ctr"/>
                      <a:r>
                        <a:rPr lang="fr-CH" sz="1400" dirty="0"/>
                        <a:t>(Offline </a:t>
                      </a:r>
                      <a:r>
                        <a:rPr lang="fr-CH" sz="1400" dirty="0" err="1"/>
                        <a:t>Laboratory</a:t>
                      </a:r>
                      <a:r>
                        <a:rPr lang="fr-CH" sz="1400" dirty="0"/>
                        <a:t>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Best </a:t>
                      </a:r>
                      <a:r>
                        <a:rPr lang="fr-CH" sz="1400" dirty="0" err="1"/>
                        <a:t>Penning</a:t>
                      </a:r>
                      <a:r>
                        <a:rPr lang="fr-CH" sz="1400" dirty="0"/>
                        <a:t> Traps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3446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400" dirty="0"/>
                        <a:t>Fluctuation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2000ppt / 60mHz / 4nT (</a:t>
                      </a:r>
                      <a:r>
                        <a:rPr lang="fr-CH" sz="1400" dirty="0" err="1"/>
                        <a:t>shielded</a:t>
                      </a:r>
                      <a:r>
                        <a:rPr lang="fr-CH" sz="1400" dirty="0"/>
                        <a:t>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200ppt / 6mHz / 0.4nT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200ppt / 6mHz / 0.4nT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70ppt / 2.2mHz / 0.13nT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1962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079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400" dirty="0">
                          <a:solidFill>
                            <a:srgbClr val="006600"/>
                          </a:solidFill>
                        </a:rPr>
                        <a:t>Precision goal</a:t>
                      </a:r>
                      <a:endParaRPr lang="en-GB" sz="1400" dirty="0">
                        <a:solidFill>
                          <a:srgbClr val="00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>
                          <a:solidFill>
                            <a:srgbClr val="006600"/>
                          </a:solidFill>
                        </a:rPr>
                        <a:t>2 </a:t>
                      </a:r>
                      <a:r>
                        <a:rPr lang="fr-CH" sz="1400" dirty="0" err="1">
                          <a:solidFill>
                            <a:srgbClr val="006600"/>
                          </a:solidFill>
                        </a:rPr>
                        <a:t>ppt</a:t>
                      </a:r>
                      <a:endParaRPr lang="en-GB" sz="1400" dirty="0">
                        <a:solidFill>
                          <a:srgbClr val="00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>
                          <a:solidFill>
                            <a:srgbClr val="006600"/>
                          </a:solidFill>
                        </a:rPr>
                        <a:t>2 </a:t>
                      </a:r>
                      <a:r>
                        <a:rPr lang="fr-CH" sz="1400" dirty="0" err="1">
                          <a:solidFill>
                            <a:srgbClr val="006600"/>
                          </a:solidFill>
                        </a:rPr>
                        <a:t>ppt</a:t>
                      </a:r>
                      <a:endParaRPr lang="en-GB" sz="1400" dirty="0">
                        <a:solidFill>
                          <a:srgbClr val="00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>
                          <a:solidFill>
                            <a:srgbClr val="006600"/>
                          </a:solidFill>
                        </a:rPr>
                        <a:t>2 </a:t>
                      </a:r>
                      <a:r>
                        <a:rPr lang="fr-CH" sz="1400" dirty="0" err="1">
                          <a:solidFill>
                            <a:srgbClr val="006600"/>
                          </a:solidFill>
                        </a:rPr>
                        <a:t>ppt</a:t>
                      </a:r>
                      <a:endParaRPr lang="en-GB" sz="1400" dirty="0">
                        <a:solidFill>
                          <a:srgbClr val="00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>
                          <a:solidFill>
                            <a:srgbClr val="006600"/>
                          </a:solidFill>
                        </a:rPr>
                        <a:t>2ppt</a:t>
                      </a:r>
                      <a:endParaRPr lang="en-GB" sz="1400" dirty="0">
                        <a:solidFill>
                          <a:srgbClr val="0066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967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400" dirty="0" err="1"/>
                        <a:t>Measurements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1.000.000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10.000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10.000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dirty="0"/>
                        <a:t>820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8048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400" dirty="0" err="1"/>
                        <a:t>Realistic</a:t>
                      </a:r>
                      <a:r>
                        <a:rPr lang="fr-CH" sz="1400" dirty="0"/>
                        <a:t> Sampling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b="1" dirty="0"/>
                        <a:t>23 </a:t>
                      </a:r>
                      <a:r>
                        <a:rPr lang="fr-CH" sz="1400" b="1" dirty="0" err="1"/>
                        <a:t>years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b="1" dirty="0"/>
                        <a:t>3 </a:t>
                      </a:r>
                      <a:r>
                        <a:rPr lang="fr-CH" sz="1400" b="1" dirty="0" err="1"/>
                        <a:t>months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b="1" dirty="0"/>
                        <a:t>3 </a:t>
                      </a:r>
                      <a:r>
                        <a:rPr lang="fr-CH" sz="1400" b="1" dirty="0" err="1"/>
                        <a:t>months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b="1" dirty="0"/>
                        <a:t>2.5 </a:t>
                      </a:r>
                      <a:r>
                        <a:rPr lang="fr-CH" sz="1400" b="1" dirty="0" err="1"/>
                        <a:t>days</a:t>
                      </a:r>
                      <a:endParaRPr lang="en-GB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464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8734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1" dirty="0"/>
                        <a:t>Total </a:t>
                      </a:r>
                      <a:r>
                        <a:rPr lang="fr-CH" sz="1400" b="1" dirty="0" err="1"/>
                        <a:t>measurement</a:t>
                      </a:r>
                      <a:r>
                        <a:rPr lang="fr-CH" sz="1400" b="1" dirty="0"/>
                        <a:t> time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b="1" dirty="0"/>
                        <a:t>&gt; 1 </a:t>
                      </a:r>
                      <a:r>
                        <a:rPr lang="fr-CH" sz="1400" b="1" dirty="0" err="1"/>
                        <a:t>lifetime</a:t>
                      </a:r>
                      <a:r>
                        <a:rPr lang="fr-CH" sz="1400" b="1" dirty="0"/>
                        <a:t> of an </a:t>
                      </a:r>
                      <a:r>
                        <a:rPr lang="fr-CH" sz="1400" b="1" dirty="0" err="1"/>
                        <a:t>Exp.Phys</a:t>
                      </a:r>
                      <a:r>
                        <a:rPr lang="fr-CH" sz="1400" b="1" dirty="0"/>
                        <a:t>.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b="1" dirty="0"/>
                        <a:t>3 </a:t>
                      </a:r>
                      <a:r>
                        <a:rPr lang="fr-CH" sz="1400" b="1" dirty="0" err="1"/>
                        <a:t>years</a:t>
                      </a:r>
                      <a:r>
                        <a:rPr lang="fr-CH" sz="1400" b="1" dirty="0"/>
                        <a:t> (AD)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b="1" dirty="0"/>
                        <a:t>9 </a:t>
                      </a:r>
                      <a:r>
                        <a:rPr lang="fr-CH" sz="1400" b="1" dirty="0" err="1"/>
                        <a:t>months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b="1" dirty="0"/>
                        <a:t>2 </a:t>
                      </a:r>
                      <a:r>
                        <a:rPr lang="fr-CH" sz="1400" b="1" dirty="0" err="1"/>
                        <a:t>weeks</a:t>
                      </a:r>
                      <a:r>
                        <a:rPr lang="fr-CH" sz="1400" b="1" dirty="0"/>
                        <a:t>?</a:t>
                      </a:r>
                      <a:endParaRPr lang="en-GB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2936346"/>
                  </a:ext>
                </a:extLst>
              </a:tr>
            </a:tbl>
          </a:graphicData>
        </a:graphic>
      </p:graphicFrame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4C4DEBC-0C18-DD32-BDB2-E026BD7F78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1/06/2026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047F63C-90D2-6FC1-DC95-A6B7AC8E35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Orsay 2026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79A045-3E5B-0F6E-40DB-0157C24766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7BB9A9-44D1-41FC-8375-C67418E2076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636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674" y="244693"/>
            <a:ext cx="8229600" cy="705790"/>
          </a:xfrm>
        </p:spPr>
        <p:txBody>
          <a:bodyPr/>
          <a:lstStyle/>
          <a:p>
            <a:r>
              <a:rPr lang="en-GB" b="1" dirty="0">
                <a:solidFill>
                  <a:srgbClr val="003C78"/>
                </a:solidFill>
                <a:latin typeface="+mj-lt"/>
              </a:rPr>
              <a:t>BASE – Collaboration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337308" y="6396363"/>
            <a:ext cx="5739569" cy="6039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1400" b="1" dirty="0"/>
              <a:t>Institutes:</a:t>
            </a:r>
            <a:r>
              <a:rPr lang="de-CH" sz="1400" dirty="0"/>
              <a:t> RIKEN, MPIK, CERN, University of Mainz, Tokyo University, GSI Darmstadt, University of Hannover, PTB Braunschweig, ETH </a:t>
            </a:r>
            <a:r>
              <a:rPr lang="de-CH" sz="1400" dirty="0" err="1"/>
              <a:t>Zuerich</a:t>
            </a:r>
            <a:endParaRPr lang="de-CH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515" y="987512"/>
            <a:ext cx="4804519" cy="42391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2474" y="5297345"/>
            <a:ext cx="455927" cy="6585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2115" y="5259276"/>
            <a:ext cx="693775" cy="640090"/>
          </a:xfrm>
          <a:prstGeom prst="rect">
            <a:avLst/>
          </a:prstGeom>
        </p:spPr>
      </p:pic>
      <p:pic>
        <p:nvPicPr>
          <p:cNvPr id="19" name="Picture 10" descr="http://upload.wikimedia.org/wikipedia/de/archive/a/ab/20100121225806!Altes_Logo_der_Johannes-Gutenberg-Universit%C3%A4t_Mainz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192" y="4973390"/>
            <a:ext cx="2014163" cy="136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324" y="5311639"/>
            <a:ext cx="505921" cy="6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 descr="http://www-w2k.gsi.de/dvg-tagung-2006/GSI-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427" y="5400728"/>
            <a:ext cx="1340787" cy="42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www.biostat.uni-hannover.de/fileadmin/institut/images/luh_log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006" y="4746825"/>
            <a:ext cx="1407814" cy="40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46274" y="5244193"/>
            <a:ext cx="525930" cy="519056"/>
          </a:xfrm>
          <a:prstGeom prst="rect">
            <a:avLst/>
          </a:prstGeom>
        </p:spPr>
      </p:pic>
      <p:pic>
        <p:nvPicPr>
          <p:cNvPr id="26" name="Picture 2" descr="http://www.biostat.uni-hannover.de/fileadmin/institut/images/luh_log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508" y="5449423"/>
            <a:ext cx="1480588" cy="42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15257" y="3816465"/>
            <a:ext cx="2061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400" b="1" dirty="0"/>
              <a:t>Five </a:t>
            </a:r>
            <a:r>
              <a:rPr lang="fr-CH" sz="1400" b="1" dirty="0" err="1"/>
              <a:t>experiments</a:t>
            </a:r>
            <a:r>
              <a:rPr lang="fr-CH" sz="1400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400" b="1" dirty="0"/>
              <a:t>9 institutes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400" b="1" dirty="0"/>
              <a:t>~30 </a:t>
            </a:r>
            <a:r>
              <a:rPr lang="fr-CH" sz="1400" b="1" dirty="0" err="1"/>
              <a:t>collaborators</a:t>
            </a:r>
            <a:endParaRPr lang="fr-CH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400" b="1" dirty="0"/>
              <a:t>~10 at CERN</a:t>
            </a:r>
            <a:endParaRPr lang="en-GB" sz="1400" b="1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95674" y="1439670"/>
            <a:ext cx="4484588" cy="3438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400" b="1" dirty="0">
                <a:solidFill>
                  <a:schemeClr val="tx1"/>
                </a:solidFill>
              </a:rPr>
              <a:t>BASE-Mainz: </a:t>
            </a:r>
            <a:r>
              <a:rPr lang="de-CH" sz="1400" dirty="0">
                <a:solidFill>
                  <a:schemeClr val="accent2"/>
                </a:solidFill>
              </a:rPr>
              <a:t>Proton</a:t>
            </a:r>
            <a:r>
              <a:rPr lang="de-CH" sz="1400" dirty="0">
                <a:solidFill>
                  <a:schemeClr val="tx1"/>
                </a:solidFill>
              </a:rPr>
              <a:t> </a:t>
            </a:r>
            <a:r>
              <a:rPr lang="de-CH" sz="1400" dirty="0" err="1">
                <a:solidFill>
                  <a:schemeClr val="tx1"/>
                </a:solidFill>
              </a:rPr>
              <a:t>magnetic</a:t>
            </a:r>
            <a:r>
              <a:rPr lang="de-CH" sz="1400" dirty="0">
                <a:solidFill>
                  <a:schemeClr val="tx1"/>
                </a:solidFill>
              </a:rPr>
              <a:t> </a:t>
            </a:r>
            <a:r>
              <a:rPr lang="de-CH" sz="1400" dirty="0" err="1">
                <a:solidFill>
                  <a:schemeClr val="tx1"/>
                </a:solidFill>
              </a:rPr>
              <a:t>moment</a:t>
            </a:r>
            <a:r>
              <a:rPr lang="de-CH" sz="1400" dirty="0">
                <a:solidFill>
                  <a:schemeClr val="tx1"/>
                </a:solidFill>
              </a:rPr>
              <a:t>, </a:t>
            </a:r>
            <a:r>
              <a:rPr lang="de-CH" sz="1400" dirty="0" err="1">
                <a:solidFill>
                  <a:schemeClr val="tx1"/>
                </a:solidFill>
              </a:rPr>
              <a:t>new</a:t>
            </a:r>
            <a:r>
              <a:rPr lang="de-CH" sz="1400" dirty="0">
                <a:solidFill>
                  <a:schemeClr val="tx1"/>
                </a:solidFill>
              </a:rPr>
              <a:t> </a:t>
            </a:r>
            <a:r>
              <a:rPr lang="de-CH" sz="1400" dirty="0" err="1">
                <a:solidFill>
                  <a:schemeClr val="tx1"/>
                </a:solidFill>
              </a:rPr>
              <a:t>technologies</a:t>
            </a:r>
            <a:r>
              <a:rPr lang="de-CH" sz="1400" dirty="0">
                <a:solidFill>
                  <a:schemeClr val="tx1"/>
                </a:solidFill>
              </a:rPr>
              <a:t>. </a:t>
            </a:r>
          </a:p>
          <a:p>
            <a:endParaRPr lang="de-CH" sz="1400" b="1" dirty="0">
              <a:solidFill>
                <a:schemeClr val="tx1"/>
              </a:solidFill>
            </a:endParaRPr>
          </a:p>
          <a:p>
            <a:r>
              <a:rPr lang="de-CH" sz="1400" b="1" dirty="0">
                <a:solidFill>
                  <a:schemeClr val="tx1"/>
                </a:solidFill>
              </a:rPr>
              <a:t>BASE-CERN: </a:t>
            </a:r>
            <a:r>
              <a:rPr lang="de-CH" sz="1400" dirty="0">
                <a:solidFill>
                  <a:srgbClr val="003C78"/>
                </a:solidFill>
              </a:rPr>
              <a:t>Antiproton</a:t>
            </a:r>
            <a:r>
              <a:rPr lang="de-CH" sz="1400" dirty="0">
                <a:solidFill>
                  <a:schemeClr val="tx1"/>
                </a:solidFill>
              </a:rPr>
              <a:t> </a:t>
            </a:r>
            <a:r>
              <a:rPr lang="de-CH" sz="1400" dirty="0" err="1">
                <a:solidFill>
                  <a:schemeClr val="tx1"/>
                </a:solidFill>
              </a:rPr>
              <a:t>magnetic</a:t>
            </a:r>
            <a:r>
              <a:rPr lang="de-CH" sz="1400" dirty="0">
                <a:solidFill>
                  <a:schemeClr val="tx1"/>
                </a:solidFill>
              </a:rPr>
              <a:t> </a:t>
            </a:r>
            <a:r>
              <a:rPr lang="de-CH" sz="1400" dirty="0" err="1">
                <a:solidFill>
                  <a:schemeClr val="tx1"/>
                </a:solidFill>
              </a:rPr>
              <a:t>moment</a:t>
            </a:r>
            <a:r>
              <a:rPr lang="de-CH" sz="1400" dirty="0">
                <a:solidFill>
                  <a:schemeClr val="tx1"/>
                </a:solidFill>
              </a:rPr>
              <a:t>, </a:t>
            </a:r>
            <a:r>
              <a:rPr lang="de-CH" sz="1400" dirty="0" err="1">
                <a:solidFill>
                  <a:schemeClr val="accent2"/>
                </a:solidFill>
              </a:rPr>
              <a:t>proton</a:t>
            </a:r>
            <a:r>
              <a:rPr lang="de-CH" sz="1400" dirty="0">
                <a:solidFill>
                  <a:schemeClr val="tx1"/>
                </a:solidFill>
              </a:rPr>
              <a:t>/</a:t>
            </a:r>
            <a:r>
              <a:rPr lang="de-CH" sz="1400" dirty="0">
                <a:solidFill>
                  <a:srgbClr val="003C78"/>
                </a:solidFill>
              </a:rPr>
              <a:t>antiproton</a:t>
            </a:r>
            <a:r>
              <a:rPr lang="de-CH" sz="1400" dirty="0">
                <a:solidFill>
                  <a:schemeClr val="tx1"/>
                </a:solidFill>
              </a:rPr>
              <a:t> </a:t>
            </a:r>
            <a:r>
              <a:rPr lang="de-CH" sz="1400" i="1" dirty="0">
                <a:solidFill>
                  <a:schemeClr val="tx1"/>
                </a:solidFill>
              </a:rPr>
              <a:t>q</a:t>
            </a:r>
            <a:r>
              <a:rPr lang="de-CH" sz="1400" dirty="0">
                <a:solidFill>
                  <a:schemeClr val="tx1"/>
                </a:solidFill>
              </a:rPr>
              <a:t>/</a:t>
            </a:r>
            <a:r>
              <a:rPr lang="de-CH" sz="1400" i="1" dirty="0">
                <a:solidFill>
                  <a:schemeClr val="tx1"/>
                </a:solidFill>
              </a:rPr>
              <a:t>m</a:t>
            </a:r>
            <a:r>
              <a:rPr lang="de-CH" sz="1400" dirty="0">
                <a:solidFill>
                  <a:schemeClr val="tx1"/>
                </a:solidFill>
              </a:rPr>
              <a:t> </a:t>
            </a:r>
            <a:r>
              <a:rPr lang="de-CH" sz="1400" dirty="0" err="1">
                <a:solidFill>
                  <a:schemeClr val="tx1"/>
                </a:solidFill>
              </a:rPr>
              <a:t>ratio</a:t>
            </a:r>
            <a:endParaRPr lang="de-CH" sz="1400" dirty="0">
              <a:solidFill>
                <a:schemeClr val="tx1"/>
              </a:solidFill>
            </a:endParaRPr>
          </a:p>
          <a:p>
            <a:endParaRPr lang="de-CH" sz="1400" dirty="0">
              <a:solidFill>
                <a:schemeClr val="tx1"/>
              </a:solidFill>
            </a:endParaRPr>
          </a:p>
          <a:p>
            <a:r>
              <a:rPr lang="de-CH" sz="1400" b="1" dirty="0">
                <a:solidFill>
                  <a:schemeClr val="tx1"/>
                </a:solidFill>
              </a:rPr>
              <a:t>BASE-STEP:</a:t>
            </a:r>
            <a:r>
              <a:rPr lang="de-CH" sz="1400" dirty="0">
                <a:solidFill>
                  <a:schemeClr val="tx1"/>
                </a:solidFill>
              </a:rPr>
              <a:t> Transportable </a:t>
            </a:r>
            <a:r>
              <a:rPr lang="de-CH" sz="1400" dirty="0" err="1">
                <a:solidFill>
                  <a:srgbClr val="003C78"/>
                </a:solidFill>
              </a:rPr>
              <a:t>antiproton</a:t>
            </a:r>
            <a:r>
              <a:rPr lang="de-CH" sz="1400" dirty="0">
                <a:solidFill>
                  <a:schemeClr val="tx1"/>
                </a:solidFill>
              </a:rPr>
              <a:t> traps</a:t>
            </a:r>
          </a:p>
          <a:p>
            <a:endParaRPr lang="de-CH" sz="1400" b="1" dirty="0">
              <a:solidFill>
                <a:schemeClr val="tx1"/>
              </a:solidFill>
            </a:endParaRPr>
          </a:p>
          <a:p>
            <a:r>
              <a:rPr lang="de-CH" sz="1400" b="1" dirty="0">
                <a:solidFill>
                  <a:schemeClr val="tx1"/>
                </a:solidFill>
              </a:rPr>
              <a:t>BASE-Hannover/PTB:</a:t>
            </a:r>
            <a:r>
              <a:rPr lang="de-CH" sz="1400" dirty="0">
                <a:solidFill>
                  <a:schemeClr val="tx1"/>
                </a:solidFill>
              </a:rPr>
              <a:t> BASE-LOGIC / QLEDS </a:t>
            </a:r>
            <a:r>
              <a:rPr lang="de-CH" sz="1400" dirty="0" err="1">
                <a:solidFill>
                  <a:schemeClr val="tx1"/>
                </a:solidFill>
              </a:rPr>
              <a:t>laser</a:t>
            </a:r>
            <a:r>
              <a:rPr lang="de-CH" sz="1400" dirty="0">
                <a:solidFill>
                  <a:schemeClr val="tx1"/>
                </a:solidFill>
              </a:rPr>
              <a:t> </a:t>
            </a:r>
            <a:r>
              <a:rPr lang="de-CH" sz="1400" dirty="0" err="1">
                <a:solidFill>
                  <a:schemeClr val="tx1"/>
                </a:solidFill>
              </a:rPr>
              <a:t>cooling</a:t>
            </a:r>
            <a:r>
              <a:rPr lang="de-CH" sz="1400" dirty="0">
                <a:solidFill>
                  <a:schemeClr val="tx1"/>
                </a:solidFill>
              </a:rPr>
              <a:t> </a:t>
            </a:r>
            <a:r>
              <a:rPr lang="de-CH" sz="1400" dirty="0" err="1">
                <a:solidFill>
                  <a:schemeClr val="tx1"/>
                </a:solidFill>
              </a:rPr>
              <a:t>project</a:t>
            </a:r>
            <a:r>
              <a:rPr lang="de-CH" sz="1400" dirty="0">
                <a:solidFill>
                  <a:schemeClr val="tx1"/>
                </a:solidFill>
              </a:rPr>
              <a:t>, </a:t>
            </a:r>
            <a:r>
              <a:rPr lang="de-CH" sz="1400" dirty="0" err="1">
                <a:solidFill>
                  <a:schemeClr val="tx1"/>
                </a:solidFill>
              </a:rPr>
              <a:t>new</a:t>
            </a:r>
            <a:r>
              <a:rPr lang="de-CH" sz="1400" dirty="0">
                <a:solidFill>
                  <a:schemeClr val="tx1"/>
                </a:solidFill>
              </a:rPr>
              <a:t> </a:t>
            </a:r>
            <a:r>
              <a:rPr lang="de-CH" sz="1400" dirty="0" err="1">
                <a:solidFill>
                  <a:schemeClr val="tx1"/>
                </a:solidFill>
              </a:rPr>
              <a:t>technologies</a:t>
            </a:r>
            <a:endParaRPr lang="de-CH" sz="1400" dirty="0">
              <a:solidFill>
                <a:schemeClr val="tx1"/>
              </a:solidFill>
            </a:endParaRPr>
          </a:p>
          <a:p>
            <a:endParaRPr lang="de-CH" sz="1400" dirty="0">
              <a:solidFill>
                <a:schemeClr val="tx1"/>
              </a:solidFill>
            </a:endParaRPr>
          </a:p>
          <a:p>
            <a:r>
              <a:rPr lang="de-CH" sz="1400" b="1" dirty="0">
                <a:solidFill>
                  <a:schemeClr val="tx1"/>
                </a:solidFill>
              </a:rPr>
              <a:t>BASE-HHU: </a:t>
            </a:r>
            <a:r>
              <a:rPr lang="de-CH" sz="1400" dirty="0">
                <a:solidFill>
                  <a:schemeClr val="tx1"/>
                </a:solidFill>
              </a:rPr>
              <a:t>Offline </a:t>
            </a:r>
            <a:r>
              <a:rPr lang="de-CH" sz="1400" dirty="0" err="1">
                <a:solidFill>
                  <a:schemeClr val="tx1"/>
                </a:solidFill>
              </a:rPr>
              <a:t>measurements</a:t>
            </a:r>
            <a:r>
              <a:rPr lang="de-CH" sz="1400" dirty="0">
                <a:solidFill>
                  <a:schemeClr val="tx1"/>
                </a:solidFill>
              </a:rPr>
              <a:t> </a:t>
            </a:r>
            <a:r>
              <a:rPr lang="de-CH" sz="1400" dirty="0" err="1">
                <a:solidFill>
                  <a:schemeClr val="tx1"/>
                </a:solidFill>
              </a:rPr>
              <a:t>with</a:t>
            </a:r>
            <a:r>
              <a:rPr lang="de-CH" sz="1400" dirty="0">
                <a:solidFill>
                  <a:schemeClr val="tx1"/>
                </a:solidFill>
              </a:rPr>
              <a:t> </a:t>
            </a:r>
            <a:r>
              <a:rPr lang="de-CH" sz="1400" dirty="0" err="1">
                <a:solidFill>
                  <a:schemeClr val="tx1"/>
                </a:solidFill>
              </a:rPr>
              <a:t>transported</a:t>
            </a:r>
            <a:r>
              <a:rPr lang="de-CH" sz="1400" dirty="0">
                <a:solidFill>
                  <a:schemeClr val="tx1"/>
                </a:solidFill>
              </a:rPr>
              <a:t> </a:t>
            </a:r>
            <a:r>
              <a:rPr lang="de-CH" sz="1400" dirty="0" err="1">
                <a:solidFill>
                  <a:srgbClr val="003C78"/>
                </a:solidFill>
              </a:rPr>
              <a:t>antiprotons</a:t>
            </a:r>
            <a:endParaRPr lang="de-CH" sz="1400" dirty="0">
              <a:solidFill>
                <a:srgbClr val="003C78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B75E6-EA7F-5DCF-2D90-B7BC622F917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1/06/2026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7EACA0-3593-824E-BFB9-3B5DB003E0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Orsay 2026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8CC0D0F-4025-E3A1-FCA0-8638752D5C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7BB9A9-44D1-41FC-8375-C67418E20761}" type="slidenum">
              <a:rPr lang="en-GB" smtClean="0"/>
              <a:t>2</a:t>
            </a:fld>
            <a:endParaRPr lang="en-GB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C684990-5A65-8811-765D-D95CE14AC83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8935" t="20345" r="9360" b="21048"/>
          <a:stretch/>
        </p:blipFill>
        <p:spPr>
          <a:xfrm>
            <a:off x="9241721" y="5268563"/>
            <a:ext cx="1893483" cy="52007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6296B06-1D12-802D-6746-0733DA5AB35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8935" t="20345" r="9360" b="21048"/>
          <a:stretch/>
        </p:blipFill>
        <p:spPr>
          <a:xfrm>
            <a:off x="5825275" y="1226192"/>
            <a:ext cx="1502384" cy="41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46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AB1B2-D72E-5CDE-32AA-5D2EFE086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8AF23-EC2D-F174-25C2-D658345B4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125781"/>
            <a:ext cx="10515600" cy="899005"/>
          </a:xfrm>
        </p:spPr>
        <p:txBody>
          <a:bodyPr>
            <a:normAutofit/>
          </a:bodyPr>
          <a:lstStyle/>
          <a:p>
            <a:r>
              <a:rPr lang="fr-CH" dirty="0">
                <a:solidFill>
                  <a:srgbClr val="003C78"/>
                </a:solidFill>
              </a:rPr>
              <a:t>BASE-STEP </a:t>
            </a:r>
            <a:r>
              <a:rPr lang="fr-CH" dirty="0" err="1">
                <a:solidFill>
                  <a:srgbClr val="003C78"/>
                </a:solidFill>
              </a:rPr>
              <a:t>apparatus</a:t>
            </a:r>
            <a:endParaRPr lang="en-GB" dirty="0">
              <a:solidFill>
                <a:srgbClr val="003C78"/>
              </a:solidFill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2E69A76-97C6-6306-4B63-4C7F2BF86B96}"/>
              </a:ext>
            </a:extLst>
          </p:cNvPr>
          <p:cNvGrpSpPr/>
          <p:nvPr/>
        </p:nvGrpSpPr>
        <p:grpSpPr>
          <a:xfrm>
            <a:off x="365759" y="1426913"/>
            <a:ext cx="5915772" cy="4197965"/>
            <a:chOff x="324293" y="1212228"/>
            <a:chExt cx="7068830" cy="4943719"/>
          </a:xfrm>
        </p:grpSpPr>
        <p:pic>
          <p:nvPicPr>
            <p:cNvPr id="5" name="Grafik 4" descr="Ein Bild, das Text, Mann, Design enthält.&#10;&#10;KI-generierte Inhalte können fehlerhaft sein.">
              <a:extLst>
                <a:ext uri="{FF2B5EF4-FFF2-40B4-BE49-F238E27FC236}">
                  <a16:creationId xmlns:a16="http://schemas.microsoft.com/office/drawing/2014/main" id="{B0E16CC3-6700-5134-2A13-548BFFD12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30" y="1826914"/>
              <a:ext cx="6803693" cy="4329033"/>
            </a:xfrm>
            <a:prstGeom prst="rect">
              <a:avLst/>
            </a:prstGeom>
          </p:spPr>
        </p:pic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3C718083-770D-B58F-C305-69C0C63DC7CA}"/>
                </a:ext>
              </a:extLst>
            </p:cNvPr>
            <p:cNvSpPr/>
            <p:nvPr/>
          </p:nvSpPr>
          <p:spPr>
            <a:xfrm>
              <a:off x="536944" y="1826914"/>
              <a:ext cx="1114440" cy="3579742"/>
            </a:xfrm>
            <a:prstGeom prst="rect">
              <a:avLst/>
            </a:prstGeom>
            <a:solidFill>
              <a:schemeClr val="bg1"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7" name="Grafik 6" descr="Ein Bild, das Text, Screenshot, Maschine, Ausstellung enthält.&#10;&#10;KI-generierte Inhalte können fehlerhaft sein.">
              <a:extLst>
                <a:ext uri="{FF2B5EF4-FFF2-40B4-BE49-F238E27FC236}">
                  <a16:creationId xmlns:a16="http://schemas.microsoft.com/office/drawing/2014/main" id="{CF8848BD-40F8-0B2E-A832-295E89EE8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293" y="1212228"/>
              <a:ext cx="6395484" cy="462098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5A021CE-183C-32A5-6D95-F3E40D094A02}"/>
                  </a:ext>
                </a:extLst>
              </p:cNvPr>
              <p:cNvSpPr txBox="1"/>
              <p:nvPr/>
            </p:nvSpPr>
            <p:spPr>
              <a:xfrm>
                <a:off x="6627153" y="586503"/>
                <a:ext cx="3796748" cy="28623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ea typeface="Calibri" panose="020F0502020204030204" pitchFamily="34" charset="0"/>
                    <a:cs typeface="Calibri" panose="020F0502020204030204" pitchFamily="34" charset="0"/>
                  </a:rPr>
                  <a:t>Transport </a:t>
                </a:r>
                <a:r>
                  <a:rPr lang="en-US" sz="1800" dirty="0">
                    <a:solidFill>
                      <a:srgbClr val="003C78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antiprotons</a:t>
                </a:r>
                <a:r>
                  <a:rPr lang="en-US" sz="1800" dirty="0">
                    <a:ea typeface="Calibri" panose="020F0502020204030204" pitchFamily="34" charset="0"/>
                    <a:cs typeface="Calibri" panose="020F0502020204030204" pitchFamily="34" charset="0"/>
                  </a:rPr>
                  <a:t> from the only available source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ea typeface="Calibri" panose="020F0502020204030204" pitchFamily="34" charset="0"/>
                    <a:cs typeface="Calibri" panose="020F0502020204030204" pitchFamily="34" charset="0"/>
                  </a:rPr>
                  <a:t>Use in offline laboratories to multiply experiments on </a:t>
                </a:r>
                <a:r>
                  <a:rPr lang="en-US" sz="1800" dirty="0">
                    <a:solidFill>
                      <a:srgbClr val="003C78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antiprotons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800" dirty="0"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chemeClr val="tx1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Crucial </a:t>
                </a:r>
                <a:r>
                  <a:rPr lang="pl-PL" sz="1800" dirty="0">
                    <a:solidFill>
                      <a:schemeClr val="tx1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technology</a:t>
                </a:r>
                <a:r>
                  <a:rPr lang="en-US" sz="1800" dirty="0">
                    <a:solidFill>
                      <a:schemeClr val="tx1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,</a:t>
                </a:r>
                <a:r>
                  <a:rPr lang="pl-PL" sz="1800" dirty="0">
                    <a:solidFill>
                      <a:schemeClr val="tx1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 not only for </a:t>
                </a:r>
                <a:r>
                  <a:rPr lang="pl-PL" sz="1800" b="1" dirty="0">
                    <a:solidFill>
                      <a:srgbClr val="003C78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antiproton</a:t>
                </a:r>
                <a:r>
                  <a:rPr lang="pl-PL" sz="1800" dirty="0">
                    <a:solidFill>
                      <a:schemeClr val="tx1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 transport but also </a:t>
                </a:r>
                <a:r>
                  <a:rPr lang="en-US" sz="1800" dirty="0">
                    <a:solidFill>
                      <a:schemeClr val="tx1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for </a:t>
                </a:r>
                <a:r>
                  <a:rPr lang="pl-PL" sz="1800" dirty="0">
                    <a:solidFill>
                      <a:schemeClr val="tx1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future</a:t>
                </a:r>
                <a:r>
                  <a:rPr lang="en-US" sz="1800" dirty="0">
                    <a:solidFill>
                      <a:schemeClr val="tx1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 spectroscopy of</a:t>
                </a:r>
                <a:r>
                  <a:rPr lang="pl-PL" sz="1800" dirty="0">
                    <a:solidFill>
                      <a:schemeClr val="tx1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l-PL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pl-PL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l-PL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pl-PL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pl-PL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pl-PL" sz="1800" dirty="0">
                    <a:solidFill>
                      <a:schemeClr val="tx1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en-GB" sz="1800" dirty="0">
                  <a:solidFill>
                    <a:schemeClr val="tx1"/>
                  </a:solidFill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5A021CE-183C-32A5-6D95-F3E40D094A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7153" y="586503"/>
                <a:ext cx="3796748" cy="2862322"/>
              </a:xfrm>
              <a:prstGeom prst="rect">
                <a:avLst/>
              </a:prstGeom>
              <a:blipFill>
                <a:blip r:embed="rId5"/>
                <a:stretch>
                  <a:fillRect l="-963" t="-1064" r="-2408" b="-23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82B6B6F5-7E94-7A7F-6581-8596981E6D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778" y="4436166"/>
            <a:ext cx="807612" cy="1211413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9C77245C-3EC5-6088-BCE0-EE224DD676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203" y="4700752"/>
            <a:ext cx="1058564" cy="10620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70D516-AB3F-C7AD-BBDD-73BC65A1B459}"/>
              </a:ext>
            </a:extLst>
          </p:cNvPr>
          <p:cNvSpPr txBox="1"/>
          <p:nvPr/>
        </p:nvSpPr>
        <p:spPr>
          <a:xfrm>
            <a:off x="6627195" y="5647579"/>
            <a:ext cx="15747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a typeface="Calibri" panose="020F0502020204030204" pitchFamily="34" charset="0"/>
                <a:cs typeface="Calibri" panose="020F0502020204030204" pitchFamily="34" charset="0"/>
              </a:rPr>
              <a:t>Christian </a:t>
            </a:r>
            <a:r>
              <a:rPr lang="en-US" sz="1400" dirty="0" err="1">
                <a:ea typeface="Calibri" panose="020F0502020204030204" pitchFamily="34" charset="0"/>
                <a:cs typeface="Calibri" panose="020F0502020204030204" pitchFamily="34" charset="0"/>
              </a:rPr>
              <a:t>Smorra</a:t>
            </a:r>
            <a:endParaRPr lang="en-GB" sz="1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7442BE-8814-47EC-634E-10809DAD8E9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8935" t="20345" r="9360" b="21048"/>
          <a:stretch/>
        </p:blipFill>
        <p:spPr>
          <a:xfrm>
            <a:off x="9389436" y="4881943"/>
            <a:ext cx="2338582" cy="642331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4D93F77-F047-BB55-E6B2-EF953972B36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1/06/2026</a:t>
            </a:r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E6F4A7F-9614-B794-0176-9EDA3AFD9F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Orsay 2026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B003C42-5093-3DFD-C299-CA4D5E8F2C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7BB9A9-44D1-41FC-8375-C67418E2076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994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8">
            <a:extLst>
              <a:ext uri="{FF2B5EF4-FFF2-40B4-BE49-F238E27FC236}">
                <a16:creationId xmlns:a16="http://schemas.microsoft.com/office/drawing/2014/main" id="{340BC35B-4BD7-B4BF-C41D-5FA92B00803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28" t="510" r="39160" b="-510"/>
          <a:stretch>
            <a:fillRect/>
          </a:stretch>
        </p:blipFill>
        <p:spPr>
          <a:xfrm>
            <a:off x="170514" y="1110351"/>
            <a:ext cx="4868112" cy="351302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676B02-6A0D-C97C-4BA3-5D88A833A091}"/>
              </a:ext>
            </a:extLst>
          </p:cNvPr>
          <p:cNvSpPr/>
          <p:nvPr/>
        </p:nvSpPr>
        <p:spPr>
          <a:xfrm>
            <a:off x="4137995" y="1177897"/>
            <a:ext cx="2628566" cy="914718"/>
          </a:xfrm>
          <a:prstGeom prst="roundRect">
            <a:avLst/>
          </a:prstGeom>
          <a:solidFill>
            <a:srgbClr val="003C7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>
                <a:ea typeface="Calibri" panose="020F0502020204030204" pitchFamily="34" charset="0"/>
                <a:cs typeface="Calibri" panose="020F0502020204030204" pitchFamily="34" charset="0"/>
              </a:rPr>
              <a:t>Open system for in</a:t>
            </a:r>
            <a:r>
              <a:rPr lang="pl-PL" sz="1600" dirty="0">
                <a:ea typeface="Calibri" panose="020F0502020204030204" pitchFamily="34" charset="0"/>
                <a:cs typeface="Calibri" panose="020F0502020204030204" pitchFamily="34" charset="0"/>
              </a:rPr>
              <a:t>jection</a:t>
            </a:r>
            <a:r>
              <a:rPr lang="fr-CH" sz="1600" dirty="0"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CH" sz="1600" dirty="0" err="1">
                <a:ea typeface="Calibri" panose="020F0502020204030204" pitchFamily="34" charset="0"/>
                <a:cs typeface="Calibri" panose="020F0502020204030204" pitchFamily="34" charset="0"/>
              </a:rPr>
              <a:t>ejection</a:t>
            </a:r>
            <a:r>
              <a:rPr lang="fr-CH" sz="16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1600" dirty="0" err="1">
                <a:ea typeface="Calibri" panose="020F0502020204030204" pitchFamily="34" charset="0"/>
                <a:cs typeface="Calibri" panose="020F0502020204030204" pitchFamily="34" charset="0"/>
              </a:rPr>
              <a:t>while</a:t>
            </a:r>
            <a:r>
              <a:rPr lang="fr-CH" sz="16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1600" dirty="0" err="1">
                <a:ea typeface="Calibri" panose="020F0502020204030204" pitchFamily="34" charset="0"/>
                <a:cs typeface="Calibri" panose="020F0502020204030204" pitchFamily="34" charset="0"/>
              </a:rPr>
              <a:t>keeping</a:t>
            </a:r>
            <a:r>
              <a:rPr lang="fr-CH" sz="1600" dirty="0">
                <a:ea typeface="Calibri" panose="020F0502020204030204" pitchFamily="34" charset="0"/>
                <a:cs typeface="Calibri" panose="020F0502020204030204" pitchFamily="34" charset="0"/>
              </a:rPr>
              <a:t> good vacuum</a:t>
            </a:r>
            <a:endParaRPr lang="en-GB" sz="16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4C445F-869A-3634-1691-E3CFACDEEE31}"/>
              </a:ext>
            </a:extLst>
          </p:cNvPr>
          <p:cNvSpPr txBox="1"/>
          <p:nvPr/>
        </p:nvSpPr>
        <p:spPr>
          <a:xfrm>
            <a:off x="238539" y="4994786"/>
            <a:ext cx="57965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First proton transport in 2024 (</a:t>
            </a:r>
            <a:r>
              <a:rPr lang="fr-FR" sz="1600" b="1" i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Nature</a:t>
            </a:r>
            <a:r>
              <a:rPr lang="fr-FR" sz="16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 641, 871–875 (2025))</a:t>
            </a:r>
            <a:r>
              <a:rPr lang="en-US" sz="16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3D98CB23-D67E-8F2D-81D5-B0278945E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1" t="50474" r="3183" b="7957"/>
          <a:stretch>
            <a:fillRect/>
          </a:stretch>
        </p:blipFill>
        <p:spPr bwMode="auto">
          <a:xfrm>
            <a:off x="8933395" y="222427"/>
            <a:ext cx="3121555" cy="2130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4F277EC-FBB2-A20B-7561-A53A6E9B1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2141" y="2822283"/>
            <a:ext cx="2554857" cy="28347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714668-B79D-723F-23EF-DDC4AE0994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8010" y="3250573"/>
            <a:ext cx="2554857" cy="274559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38C2F13-46E4-9C86-4CEC-328942FF7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125781"/>
            <a:ext cx="10515600" cy="899005"/>
          </a:xfrm>
        </p:spPr>
        <p:txBody>
          <a:bodyPr>
            <a:normAutofit/>
          </a:bodyPr>
          <a:lstStyle/>
          <a:p>
            <a:r>
              <a:rPr lang="fr-CH" dirty="0">
                <a:solidFill>
                  <a:srgbClr val="003C78"/>
                </a:solidFill>
              </a:rPr>
              <a:t>BASE-STEP </a:t>
            </a:r>
            <a:r>
              <a:rPr lang="fr-CH" dirty="0" err="1">
                <a:solidFill>
                  <a:srgbClr val="003C78"/>
                </a:solidFill>
              </a:rPr>
              <a:t>apparatus</a:t>
            </a:r>
            <a:endParaRPr lang="en-GB" dirty="0">
              <a:solidFill>
                <a:srgbClr val="003C78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6CF15CD-AFB7-7AE8-729E-4136CFD3C276}"/>
              </a:ext>
            </a:extLst>
          </p:cNvPr>
          <p:cNvSpPr/>
          <p:nvPr/>
        </p:nvSpPr>
        <p:spPr bwMode="auto">
          <a:xfrm>
            <a:off x="1020319" y="4038845"/>
            <a:ext cx="2518011" cy="731937"/>
          </a:xfrm>
          <a:prstGeom prst="roundRect">
            <a:avLst/>
          </a:prstGeom>
          <a:solidFill>
            <a:srgbClr val="003C7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/>
            <a:r>
              <a:rPr lang="fr-CH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Multi-trap-system for </a:t>
            </a:r>
            <a:r>
              <a:rPr lang="fr-CH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controlled</a:t>
            </a:r>
            <a:r>
              <a:rPr lang="fr-CH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separation</a:t>
            </a:r>
            <a:endParaRPr lang="en-GB" dirty="0">
              <a:solidFill>
                <a:schemeClr val="bg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C3DCA003-929B-CA2B-2DDD-592BF762B21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1/06/2026</a:t>
            </a:r>
            <a:endParaRPr lang="en-GB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B1D3355D-E412-7B00-02E2-3D2752A6B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Orsay 2026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97A3186-B511-4D25-6F4F-91285E953C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7BB9A9-44D1-41FC-8375-C67418E2076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339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AD591-8DA1-1CAA-88AE-FE59288E8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C283A-0581-D5A4-6EC3-305C453A5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63" y="147567"/>
            <a:ext cx="7678993" cy="742082"/>
          </a:xfrm>
        </p:spPr>
        <p:txBody>
          <a:bodyPr>
            <a:normAutofit/>
          </a:bodyPr>
          <a:lstStyle/>
          <a:p>
            <a:r>
              <a:rPr lang="fr-CH" dirty="0">
                <a:solidFill>
                  <a:srgbClr val="003C78"/>
                </a:solidFill>
              </a:rPr>
              <a:t>BASE-STEP upgrades in 2025</a:t>
            </a:r>
            <a:endParaRPr lang="en-GB" dirty="0">
              <a:solidFill>
                <a:srgbClr val="003C78"/>
              </a:solidFill>
            </a:endParaRPr>
          </a:p>
        </p:txBody>
      </p:sp>
      <p:grpSp>
        <p:nvGrpSpPr>
          <p:cNvPr id="207" name="Gruppieren 206">
            <a:extLst>
              <a:ext uri="{FF2B5EF4-FFF2-40B4-BE49-F238E27FC236}">
                <a16:creationId xmlns:a16="http://schemas.microsoft.com/office/drawing/2014/main" id="{EFE87810-C345-3119-3432-66BC768DB20B}"/>
              </a:ext>
            </a:extLst>
          </p:cNvPr>
          <p:cNvGrpSpPr>
            <a:grpSpLocks noChangeAspect="1"/>
          </p:cNvGrpSpPr>
          <p:nvPr/>
        </p:nvGrpSpPr>
        <p:grpSpPr>
          <a:xfrm>
            <a:off x="666613" y="1683108"/>
            <a:ext cx="3444211" cy="2436889"/>
            <a:chOff x="228600" y="928700"/>
            <a:chExt cx="4920086" cy="3481117"/>
          </a:xfrm>
        </p:grpSpPr>
        <p:pic>
          <p:nvPicPr>
            <p:cNvPr id="195" name="Grafik 194" descr="Ein Bild, das Text, Karte, Diagramm, Screenshot enthält.&#10;&#10;KI-generierte Inhalte können fehlerhaft sein.">
              <a:extLst>
                <a:ext uri="{FF2B5EF4-FFF2-40B4-BE49-F238E27FC236}">
                  <a16:creationId xmlns:a16="http://schemas.microsoft.com/office/drawing/2014/main" id="{D9ECD7E0-4290-0C45-6B38-9B895BDBA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9" r="57293"/>
            <a:stretch>
              <a:fillRect/>
            </a:stretch>
          </p:blipFill>
          <p:spPr>
            <a:xfrm>
              <a:off x="228600" y="928700"/>
              <a:ext cx="2724150" cy="3481117"/>
            </a:xfrm>
            <a:prstGeom prst="rect">
              <a:avLst/>
            </a:prstGeom>
          </p:spPr>
        </p:pic>
        <p:pic>
          <p:nvPicPr>
            <p:cNvPr id="198" name="Grafik 197" descr="Ein Bild, das Text, Karte enthält.&#10;&#10;KI-generierte Inhalte können fehlerhaft sein.">
              <a:extLst>
                <a:ext uri="{FF2B5EF4-FFF2-40B4-BE49-F238E27FC236}">
                  <a16:creationId xmlns:a16="http://schemas.microsoft.com/office/drawing/2014/main" id="{7E77D30B-2011-72D1-4740-B3441AFC6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55" r="5025"/>
            <a:stretch>
              <a:fillRect/>
            </a:stretch>
          </p:blipFill>
          <p:spPr>
            <a:xfrm>
              <a:off x="3041650" y="1109588"/>
              <a:ext cx="2107036" cy="3273208"/>
            </a:xfrm>
            <a:prstGeom prst="rect">
              <a:avLst/>
            </a:prstGeom>
          </p:spPr>
        </p:pic>
        <p:sp>
          <p:nvSpPr>
            <p:cNvPr id="205" name="Freihandform: Form 204">
              <a:extLst>
                <a:ext uri="{FF2B5EF4-FFF2-40B4-BE49-F238E27FC236}">
                  <a16:creationId xmlns:a16="http://schemas.microsoft.com/office/drawing/2014/main" id="{DB793CAB-9EA3-D9DD-187B-9C9379733617}"/>
                </a:ext>
              </a:extLst>
            </p:cNvPr>
            <p:cNvSpPr/>
            <p:nvPr/>
          </p:nvSpPr>
          <p:spPr>
            <a:xfrm>
              <a:off x="1984863" y="1380392"/>
              <a:ext cx="1092445" cy="650631"/>
            </a:xfrm>
            <a:custGeom>
              <a:avLst/>
              <a:gdLst>
                <a:gd name="csX0" fmla="*/ 0 w 1334233"/>
                <a:gd name="csY0" fmla="*/ 0 h 650631"/>
                <a:gd name="csX1" fmla="*/ 802299 w 1334233"/>
                <a:gd name="csY1" fmla="*/ 641839 h 650631"/>
                <a:gd name="csX2" fmla="*/ 1334233 w 1334233"/>
                <a:gd name="csY2" fmla="*/ 650631 h 65063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1334233" h="650631">
                  <a:moveTo>
                    <a:pt x="0" y="0"/>
                  </a:moveTo>
                  <a:lnTo>
                    <a:pt x="802299" y="641839"/>
                  </a:lnTo>
                  <a:lnTo>
                    <a:pt x="1334233" y="650631"/>
                  </a:lnTo>
                </a:path>
              </a:pathLst>
            </a:cu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6" name="Freihandform: Form 205">
              <a:extLst>
                <a:ext uri="{FF2B5EF4-FFF2-40B4-BE49-F238E27FC236}">
                  <a16:creationId xmlns:a16="http://schemas.microsoft.com/office/drawing/2014/main" id="{EE6BA2D9-2741-6132-B54C-E94D6FCFEE01}"/>
                </a:ext>
              </a:extLst>
            </p:cNvPr>
            <p:cNvSpPr/>
            <p:nvPr/>
          </p:nvSpPr>
          <p:spPr>
            <a:xfrm>
              <a:off x="1109191" y="3566642"/>
              <a:ext cx="1932459" cy="333793"/>
            </a:xfrm>
            <a:custGeom>
              <a:avLst/>
              <a:gdLst>
                <a:gd name="csX0" fmla="*/ 0 w 1334233"/>
                <a:gd name="csY0" fmla="*/ 0 h 650631"/>
                <a:gd name="csX1" fmla="*/ 802299 w 1334233"/>
                <a:gd name="csY1" fmla="*/ 641839 h 650631"/>
                <a:gd name="csX2" fmla="*/ 1334233 w 1334233"/>
                <a:gd name="csY2" fmla="*/ 650631 h 650631"/>
                <a:gd name="csX0" fmla="*/ 0 w 2251589"/>
                <a:gd name="csY0" fmla="*/ 333793 h 333793"/>
                <a:gd name="csX1" fmla="*/ 1719655 w 2251589"/>
                <a:gd name="csY1" fmla="*/ 0 h 333793"/>
                <a:gd name="csX2" fmla="*/ 2251589 w 2251589"/>
                <a:gd name="csY2" fmla="*/ 8792 h 3337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2251589" h="333793">
                  <a:moveTo>
                    <a:pt x="0" y="333793"/>
                  </a:moveTo>
                  <a:lnTo>
                    <a:pt x="1719655" y="0"/>
                  </a:lnTo>
                  <a:lnTo>
                    <a:pt x="2251589" y="8792"/>
                  </a:lnTo>
                </a:path>
              </a:pathLst>
            </a:cu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08" name="Grafik 207" descr="Ein Bild, das Elektronik, Maschine, Monitor, Elektronisches Gerät enthält.&#10;&#10;KI-generierte Inhalte können fehlerhaft sein.">
            <a:extLst>
              <a:ext uri="{FF2B5EF4-FFF2-40B4-BE49-F238E27FC236}">
                <a16:creationId xmlns:a16="http://schemas.microsoft.com/office/drawing/2014/main" id="{E39223BC-6A40-753A-7461-F110C7C420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9" b="10435"/>
          <a:stretch>
            <a:fillRect/>
          </a:stretch>
        </p:blipFill>
        <p:spPr>
          <a:xfrm>
            <a:off x="4492302" y="2720366"/>
            <a:ext cx="2190049" cy="1773298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211" name="Grafik 210" descr="Ein Bild, das Text, Reihe, Diagramm, Screenshot enthält.&#10;&#10;KI-generierte Inhalte können fehlerhaft sein.">
            <a:extLst>
              <a:ext uri="{FF2B5EF4-FFF2-40B4-BE49-F238E27FC236}">
                <a16:creationId xmlns:a16="http://schemas.microsoft.com/office/drawing/2014/main" id="{B5666B70-FD18-1E11-9AE5-256F88F897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0228" y="1648146"/>
            <a:ext cx="3807320" cy="2590209"/>
          </a:xfrm>
          <a:prstGeom prst="rect">
            <a:avLst/>
          </a:prstGeom>
        </p:spPr>
      </p:pic>
      <p:sp>
        <p:nvSpPr>
          <p:cNvPr id="212" name="Textfeld 211">
            <a:extLst>
              <a:ext uri="{FF2B5EF4-FFF2-40B4-BE49-F238E27FC236}">
                <a16:creationId xmlns:a16="http://schemas.microsoft.com/office/drawing/2014/main" id="{A3230211-0694-755F-B039-214584A53E7A}"/>
              </a:ext>
            </a:extLst>
          </p:cNvPr>
          <p:cNvSpPr txBox="1"/>
          <p:nvPr/>
        </p:nvSpPr>
        <p:spPr>
          <a:xfrm>
            <a:off x="610782" y="4230660"/>
            <a:ext cx="3500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3C78"/>
              </a:buClr>
              <a:buFont typeface="Arial" panose="020B0604020202020204" pitchFamily="34" charset="0"/>
              <a:buChar char="►"/>
            </a:pPr>
            <a:r>
              <a:rPr lang="en-US" sz="1200" dirty="0"/>
              <a:t>BASE-STEP transported to D</a:t>
            </a:r>
            <a:r>
              <a:rPr lang="fr-CH" sz="1200" dirty="0" err="1"/>
              <a:t>üsseldorf</a:t>
            </a:r>
            <a:endParaRPr lang="de-DE" sz="1200" dirty="0"/>
          </a:p>
        </p:txBody>
      </p:sp>
      <p:sp>
        <p:nvSpPr>
          <p:cNvPr id="213" name="Pfeil: nach rechts 212">
            <a:extLst>
              <a:ext uri="{FF2B5EF4-FFF2-40B4-BE49-F238E27FC236}">
                <a16:creationId xmlns:a16="http://schemas.microsoft.com/office/drawing/2014/main" id="{BEA94D8D-975C-6EB8-A481-B42F1DDF5C32}"/>
              </a:ext>
            </a:extLst>
          </p:cNvPr>
          <p:cNvSpPr/>
          <p:nvPr/>
        </p:nvSpPr>
        <p:spPr>
          <a:xfrm>
            <a:off x="4701579" y="1640387"/>
            <a:ext cx="2107193" cy="1079981"/>
          </a:xfrm>
          <a:prstGeom prst="rightArrow">
            <a:avLst/>
          </a:prstGeom>
          <a:solidFill>
            <a:srgbClr val="EED3B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8" name="Textfeld 217">
            <a:extLst>
              <a:ext uri="{FF2B5EF4-FFF2-40B4-BE49-F238E27FC236}">
                <a16:creationId xmlns:a16="http://schemas.microsoft.com/office/drawing/2014/main" id="{B168D890-C33D-148A-2D2F-8C6C2D384885}"/>
              </a:ext>
            </a:extLst>
          </p:cNvPr>
          <p:cNvSpPr txBox="1"/>
          <p:nvPr/>
        </p:nvSpPr>
        <p:spPr>
          <a:xfrm>
            <a:off x="4680815" y="1949544"/>
            <a:ext cx="1945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3C78"/>
              </a:buClr>
            </a:pPr>
            <a:r>
              <a:rPr lang="en-US" sz="1200" b="1" dirty="0"/>
              <a:t>Single-Proton </a:t>
            </a:r>
          </a:p>
          <a:p>
            <a:pPr algn="ctr">
              <a:buClr>
                <a:srgbClr val="003C78"/>
              </a:buClr>
            </a:pPr>
            <a:r>
              <a:rPr lang="en-US" sz="1200" b="1" dirty="0"/>
              <a:t>Precision Measurement</a:t>
            </a:r>
            <a:endParaRPr lang="de-DE" sz="1200" b="1" dirty="0"/>
          </a:p>
        </p:txBody>
      </p:sp>
      <p:sp>
        <p:nvSpPr>
          <p:cNvPr id="220" name="Textfeld 219">
            <a:extLst>
              <a:ext uri="{FF2B5EF4-FFF2-40B4-BE49-F238E27FC236}">
                <a16:creationId xmlns:a16="http://schemas.microsoft.com/office/drawing/2014/main" id="{27EDDF56-1714-C7A2-688B-484F9CC008E0}"/>
              </a:ext>
            </a:extLst>
          </p:cNvPr>
          <p:cNvSpPr txBox="1"/>
          <p:nvPr/>
        </p:nvSpPr>
        <p:spPr>
          <a:xfrm>
            <a:off x="6530625" y="4218260"/>
            <a:ext cx="4655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3C78"/>
              </a:buClr>
            </a:pPr>
            <a:r>
              <a:rPr lang="en-US" sz="1600" dirty="0"/>
              <a:t>Clear potential for considerably improved experiments in the offline laboratories at HHU</a:t>
            </a:r>
            <a:endParaRPr lang="de-DE" sz="1600" dirty="0"/>
          </a:p>
        </p:txBody>
      </p:sp>
      <p:sp>
        <p:nvSpPr>
          <p:cNvPr id="234" name="Textfeld 233">
            <a:extLst>
              <a:ext uri="{FF2B5EF4-FFF2-40B4-BE49-F238E27FC236}">
                <a16:creationId xmlns:a16="http://schemas.microsoft.com/office/drawing/2014/main" id="{D7BF1E6A-3AB3-5300-C09B-AAF613CEDAE2}"/>
              </a:ext>
            </a:extLst>
          </p:cNvPr>
          <p:cNvSpPr txBox="1"/>
          <p:nvPr/>
        </p:nvSpPr>
        <p:spPr>
          <a:xfrm>
            <a:off x="3012496" y="5187068"/>
            <a:ext cx="5038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3C78"/>
              </a:buClr>
            </a:pPr>
            <a:r>
              <a:rPr lang="en-US" b="1" dirty="0"/>
              <a:t>April to August 2025: System Upgrades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5CCB5B9-36F6-ED5A-A35C-8F7573D2B724}"/>
              </a:ext>
            </a:extLst>
          </p:cNvPr>
          <p:cNvSpPr txBox="1"/>
          <p:nvPr/>
        </p:nvSpPr>
        <p:spPr>
          <a:xfrm>
            <a:off x="7005974" y="1301600"/>
            <a:ext cx="3915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3C78"/>
              </a:buClr>
            </a:pPr>
            <a:r>
              <a:rPr lang="en-US" b="1" dirty="0"/>
              <a:t>December 2024 to February 2025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AD03C-C0D1-3114-BD60-45F5FCBB3FF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1/06/2026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18160-6157-1D22-4419-8B34D1D7F3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Orsay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C3785-53B4-760C-E534-34DEFF6DB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7BB9A9-44D1-41FC-8375-C67418E2076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705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32D81-01E3-9657-BD72-6CA9D5290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extfeld 217">
            <a:extLst>
              <a:ext uri="{FF2B5EF4-FFF2-40B4-BE49-F238E27FC236}">
                <a16:creationId xmlns:a16="http://schemas.microsoft.com/office/drawing/2014/main" id="{4F2C2CA0-3907-EBAE-F44D-478E3396CF45}"/>
              </a:ext>
            </a:extLst>
          </p:cNvPr>
          <p:cNvSpPr txBox="1"/>
          <p:nvPr/>
        </p:nvSpPr>
        <p:spPr>
          <a:xfrm>
            <a:off x="698916" y="3966712"/>
            <a:ext cx="2244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3C78"/>
              </a:buClr>
            </a:pPr>
            <a:r>
              <a:rPr lang="en-US" sz="1200" b="1" dirty="0"/>
              <a:t>2 Month of commissioning  </a:t>
            </a:r>
          </a:p>
          <a:p>
            <a:pPr algn="ctr">
              <a:buClr>
                <a:srgbClr val="003C78"/>
              </a:buClr>
            </a:pPr>
            <a:r>
              <a:rPr lang="en-US" sz="1200" b="1" dirty="0"/>
              <a:t>and beam steering </a:t>
            </a:r>
            <a:endParaRPr lang="de-DE" sz="1200" b="1" dirty="0"/>
          </a:p>
        </p:txBody>
      </p:sp>
      <p:sp>
        <p:nvSpPr>
          <p:cNvPr id="219" name="Textfeld 218">
            <a:extLst>
              <a:ext uri="{FF2B5EF4-FFF2-40B4-BE49-F238E27FC236}">
                <a16:creationId xmlns:a16="http://schemas.microsoft.com/office/drawing/2014/main" id="{61FAB9C0-642B-D81D-2840-1FDBBB16ED20}"/>
              </a:ext>
            </a:extLst>
          </p:cNvPr>
          <p:cNvSpPr txBox="1"/>
          <p:nvPr/>
        </p:nvSpPr>
        <p:spPr>
          <a:xfrm>
            <a:off x="440196" y="2929998"/>
            <a:ext cx="2399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3C78"/>
              </a:buClr>
            </a:pPr>
            <a:r>
              <a:rPr lang="en-US" sz="1400" b="1" dirty="0"/>
              <a:t>14.10.2025: </a:t>
            </a:r>
            <a:r>
              <a:rPr lang="en-US" sz="1400" dirty="0"/>
              <a:t>STEP connected to Beamline</a:t>
            </a:r>
            <a:endParaRPr lang="de-DE" sz="1400" dirty="0"/>
          </a:p>
        </p:txBody>
      </p:sp>
      <p:pic>
        <p:nvPicPr>
          <p:cNvPr id="10" name="Grafik 9" descr="Ein Bild, das Elektrische Leitungen, Maschine, Bautechnik, Elektronik enthält.&#10;&#10;KI-generierte Inhalte können fehlerhaft sein.">
            <a:extLst>
              <a:ext uri="{FF2B5EF4-FFF2-40B4-BE49-F238E27FC236}">
                <a16:creationId xmlns:a16="http://schemas.microsoft.com/office/drawing/2014/main" id="{76E7A411-C641-32BE-9983-6D9C0FB16E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16" b="18394"/>
          <a:stretch>
            <a:fillRect/>
          </a:stretch>
        </p:blipFill>
        <p:spPr>
          <a:xfrm>
            <a:off x="231432" y="1118843"/>
            <a:ext cx="2650174" cy="1754326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C6A3083-0516-C2D4-6F4E-7E3FA3D59803}"/>
              </a:ext>
            </a:extLst>
          </p:cNvPr>
          <p:cNvSpPr txBox="1">
            <a:spLocks/>
          </p:cNvSpPr>
          <p:nvPr/>
        </p:nvSpPr>
        <p:spPr>
          <a:xfrm>
            <a:off x="130963" y="147567"/>
            <a:ext cx="7678993" cy="742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fr-CH" dirty="0">
                <a:solidFill>
                  <a:srgbClr val="003C78"/>
                </a:solidFill>
              </a:rPr>
              <a:t>BASE-STEP capture</a:t>
            </a:r>
            <a:endParaRPr lang="en-GB" dirty="0">
              <a:solidFill>
                <a:srgbClr val="003C78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2C1B3C3-DE60-E944-63D0-5121882D5484}"/>
              </a:ext>
            </a:extLst>
          </p:cNvPr>
          <p:cNvSpPr/>
          <p:nvPr/>
        </p:nvSpPr>
        <p:spPr bwMode="auto">
          <a:xfrm>
            <a:off x="440197" y="4829629"/>
            <a:ext cx="2621056" cy="1001656"/>
          </a:xfrm>
          <a:prstGeom prst="roundRect">
            <a:avLst/>
          </a:prstGeom>
          <a:solidFill>
            <a:srgbClr val="003C7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December 2025: </a:t>
            </a:r>
            <a:br>
              <a:rPr lang="en-GB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First antiproton capture in BASE-STEP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FC9A9CB7-61C2-69DF-A992-8525889EBF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1/06/2026</a:t>
            </a:r>
            <a:endParaRPr lang="en-GB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530E2E6-EF3A-9859-919F-5E6BAF7788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Orsay 2026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150AE43F-22F5-45FB-6698-421BD7CA9B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7BB9A9-44D1-41FC-8375-C67418E20761}" type="slidenum">
              <a:rPr lang="en-GB" smtClean="0"/>
              <a:t>23</a:t>
            </a:fld>
            <a:endParaRPr lang="en-GB"/>
          </a:p>
        </p:txBody>
      </p:sp>
      <p:sp>
        <p:nvSpPr>
          <p:cNvPr id="19" name="Textfeld 27">
            <a:extLst>
              <a:ext uri="{FF2B5EF4-FFF2-40B4-BE49-F238E27FC236}">
                <a16:creationId xmlns:a16="http://schemas.microsoft.com/office/drawing/2014/main" id="{94328855-E91E-B805-CEE3-F8B33D219F72}"/>
              </a:ext>
            </a:extLst>
          </p:cNvPr>
          <p:cNvSpPr txBox="1"/>
          <p:nvPr/>
        </p:nvSpPr>
        <p:spPr>
          <a:xfrm>
            <a:off x="3376655" y="2073030"/>
            <a:ext cx="36769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3C78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100 keV </a:t>
            </a:r>
            <a:r>
              <a:rPr lang="en-US" sz="1600" dirty="0">
                <a:solidFill>
                  <a:srgbClr val="003C78"/>
                </a:solidFill>
              </a:rPr>
              <a:t>antiprotons</a:t>
            </a:r>
            <a:r>
              <a:rPr lang="en-US" sz="1600" dirty="0"/>
              <a:t> from ELENA are injected into BASE-STEP</a:t>
            </a:r>
          </a:p>
          <a:p>
            <a:pPr marL="285750" indent="-285750">
              <a:buClr>
                <a:srgbClr val="003C78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Clr>
                <a:srgbClr val="003C78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Degrader reduces kinetic energy to the keV range</a:t>
            </a:r>
          </a:p>
          <a:p>
            <a:pPr marL="285750" indent="-285750">
              <a:buClr>
                <a:srgbClr val="003C78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Clr>
                <a:srgbClr val="003C78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Capture at these low energies by pulsing electric confining potentials.</a:t>
            </a:r>
          </a:p>
          <a:p>
            <a:pPr marL="285750" indent="-285750">
              <a:buClr>
                <a:srgbClr val="003C78"/>
              </a:buClr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2" name="Grafik 6">
            <a:extLst>
              <a:ext uri="{FF2B5EF4-FFF2-40B4-BE49-F238E27FC236}">
                <a16:creationId xmlns:a16="http://schemas.microsoft.com/office/drawing/2014/main" id="{363C44E5-8E43-EB4D-C951-7288F8EB1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7059" y="1340998"/>
            <a:ext cx="4361056" cy="42698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83880E-C8A9-A3C4-FE31-23A027ED0150}"/>
              </a:ext>
            </a:extLst>
          </p:cNvPr>
          <p:cNvSpPr txBox="1"/>
          <p:nvPr/>
        </p:nvSpPr>
        <p:spPr>
          <a:xfrm>
            <a:off x="8325017" y="6062196"/>
            <a:ext cx="3454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Leonhardt, Morgner et. al. in preparation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646226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F7B34A4-198D-FE9A-B4E3-BA3280814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525" y="1124504"/>
            <a:ext cx="11909845" cy="57334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51BE98-9107-3271-77D3-A5024EDA6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819" y="1318669"/>
            <a:ext cx="3851381" cy="14063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6A0DA0A-0C94-C12B-BBA0-CA34EADAD921}"/>
              </a:ext>
            </a:extLst>
          </p:cNvPr>
          <p:cNvSpPr txBox="1">
            <a:spLocks/>
          </p:cNvSpPr>
          <p:nvPr/>
        </p:nvSpPr>
        <p:spPr>
          <a:xfrm>
            <a:off x="238539" y="125781"/>
            <a:ext cx="10515600" cy="899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fr-CH" dirty="0">
                <a:solidFill>
                  <a:srgbClr val="003C78"/>
                </a:solidFill>
              </a:rPr>
              <a:t>First Antiproton Road Transport</a:t>
            </a:r>
            <a:endParaRPr lang="en-GB" dirty="0">
              <a:solidFill>
                <a:srgbClr val="003C78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104BE6-4826-0254-A5F3-C69DFA2EBC69}"/>
              </a:ext>
            </a:extLst>
          </p:cNvPr>
          <p:cNvSpPr/>
          <p:nvPr/>
        </p:nvSpPr>
        <p:spPr>
          <a:xfrm>
            <a:off x="2226365" y="4890053"/>
            <a:ext cx="5184251" cy="1144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6CB5CA-07B2-5D8B-0930-4C5B507F5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8423" y="4965234"/>
            <a:ext cx="4498684" cy="994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6FA27E-342B-5D48-9DE6-EC6B360315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1993" y="4965234"/>
            <a:ext cx="552527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05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ransport1">
            <a:hlinkClick r:id="" action="ppaction://media"/>
            <a:extLst>
              <a:ext uri="{FF2B5EF4-FFF2-40B4-BE49-F238E27FC236}">
                <a16:creationId xmlns:a16="http://schemas.microsoft.com/office/drawing/2014/main" id="{A5B1959B-7E2F-6F66-09E7-9D9138131AA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7861" y="454007"/>
            <a:ext cx="9792604" cy="554921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7E782F-8067-E240-08CD-9D5276FDA4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7BB9A9-44D1-41FC-8375-C67418E20761}" type="slidenum">
              <a:rPr lang="en-GB" smtClean="0"/>
              <a:t>25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019F2E-F762-5F8C-822A-C1D4D8B4A6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1/06/2026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B20DA0-4AE2-2149-89A1-F4B5BE4923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Orsay 2026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DA79A4-B4A8-CA32-37DC-2CA6D45A8FE2}"/>
              </a:ext>
            </a:extLst>
          </p:cNvPr>
          <p:cNvSpPr txBox="1"/>
          <p:nvPr/>
        </p:nvSpPr>
        <p:spPr>
          <a:xfrm>
            <a:off x="8325017" y="6062196"/>
            <a:ext cx="3454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Leonhardt, Morgner et. al. in preparation</a:t>
            </a:r>
            <a:endParaRPr lang="en-GB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69A90A-3135-810E-0472-D9B3044BC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3673" y="5195671"/>
            <a:ext cx="1688327" cy="4518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373CE0-9A02-CB0D-5EE2-8F242C96A4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3446" y="4765370"/>
            <a:ext cx="952633" cy="3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2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ECBD1-0AE4-5F05-8BED-8E2F15A5C4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7BB9A9-44D1-41FC-8375-C67418E20761}" type="slidenum">
              <a:rPr lang="en-GB" smtClean="0"/>
              <a:t>26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2BC036-3D20-EF57-9EAB-0F8463FBFDD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1/06/2026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B6980-BF46-7D78-DE8D-ABA2D46C6E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Orsay 2026</a:t>
            </a:r>
          </a:p>
        </p:txBody>
      </p:sp>
      <p:pic>
        <p:nvPicPr>
          <p:cNvPr id="7" name="transport2">
            <a:hlinkClick r:id="" action="ppaction://media"/>
            <a:extLst>
              <a:ext uri="{FF2B5EF4-FFF2-40B4-BE49-F238E27FC236}">
                <a16:creationId xmlns:a16="http://schemas.microsoft.com/office/drawing/2014/main" id="{5B65DB97-235B-FD45-9C24-9E11272072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2740" y="439852"/>
            <a:ext cx="9709372" cy="55016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35B931-DEA9-6311-7316-C17DFCB60C3E}"/>
              </a:ext>
            </a:extLst>
          </p:cNvPr>
          <p:cNvSpPr txBox="1"/>
          <p:nvPr/>
        </p:nvSpPr>
        <p:spPr>
          <a:xfrm>
            <a:off x="8325017" y="6062196"/>
            <a:ext cx="3454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Leonhardt, Morgner et. al. in preparation</a:t>
            </a:r>
            <a:endParaRPr lang="en-GB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4CC799-ACF1-7695-EA8C-4B12A9F66F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3673" y="5195671"/>
            <a:ext cx="1688327" cy="4518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4980FD-4ED5-D1D6-79C8-D4049FA871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3446" y="4765370"/>
            <a:ext cx="952633" cy="3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009B2-7468-130B-A09A-6175C85AF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27AC769C-4DCA-CD6E-0893-7FD693DEB1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395" y="894505"/>
            <a:ext cx="3422586" cy="256709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2D7F6B31-8A6A-23CE-F960-A3B8335637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34" b="1164"/>
          <a:stretch>
            <a:fillRect/>
          </a:stretch>
        </p:blipFill>
        <p:spPr>
          <a:xfrm>
            <a:off x="8487981" y="894505"/>
            <a:ext cx="1568439" cy="260727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DA4A590-7EC0-9A1B-C702-4796A3DBAEFA}"/>
              </a:ext>
            </a:extLst>
          </p:cNvPr>
          <p:cNvSpPr txBox="1">
            <a:spLocks/>
          </p:cNvSpPr>
          <p:nvPr/>
        </p:nvSpPr>
        <p:spPr>
          <a:xfrm>
            <a:off x="674914" y="873936"/>
            <a:ext cx="3654949" cy="899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fr-CH" sz="3200" dirty="0">
                <a:solidFill>
                  <a:srgbClr val="003C78"/>
                </a:solidFill>
              </a:rPr>
              <a:t>24</a:t>
            </a:r>
            <a:r>
              <a:rPr lang="fr-CH" sz="3200" baseline="30000" dirty="0">
                <a:solidFill>
                  <a:srgbClr val="003C78"/>
                </a:solidFill>
              </a:rPr>
              <a:t>th</a:t>
            </a:r>
            <a:r>
              <a:rPr lang="fr-CH" sz="3200" dirty="0">
                <a:solidFill>
                  <a:srgbClr val="003C78"/>
                </a:solidFill>
              </a:rPr>
              <a:t> of March 2026</a:t>
            </a:r>
            <a:endParaRPr lang="en-GB" sz="3200" dirty="0">
              <a:solidFill>
                <a:srgbClr val="003C78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57C6CC4-8E84-D1A2-5F2E-399811621549}"/>
              </a:ext>
            </a:extLst>
          </p:cNvPr>
          <p:cNvSpPr txBox="1">
            <a:spLocks/>
          </p:cNvSpPr>
          <p:nvPr/>
        </p:nvSpPr>
        <p:spPr>
          <a:xfrm>
            <a:off x="238539" y="125781"/>
            <a:ext cx="10515600" cy="899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fr-CH" dirty="0">
                <a:solidFill>
                  <a:srgbClr val="003C78"/>
                </a:solidFill>
              </a:rPr>
              <a:t>First Antiproton Road Transport</a:t>
            </a:r>
            <a:endParaRPr lang="en-GB" dirty="0">
              <a:solidFill>
                <a:srgbClr val="003C78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2D0E2E-83E0-4EF7-D84B-311533BD6A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624" y="1663646"/>
            <a:ext cx="3366671" cy="26044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6601CD2-753F-6BC6-6DB8-3EB9A1987E4D}"/>
              </a:ext>
            </a:extLst>
          </p:cNvPr>
          <p:cNvSpPr txBox="1"/>
          <p:nvPr/>
        </p:nvSpPr>
        <p:spPr>
          <a:xfrm>
            <a:off x="238539" y="4392885"/>
            <a:ext cx="341111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a typeface="Calibri" panose="020F0502020204030204" pitchFamily="34" charset="0"/>
                <a:cs typeface="Calibri" panose="020F0502020204030204" pitchFamily="34" charset="0"/>
              </a:rPr>
              <a:t>92 </a:t>
            </a:r>
            <a:r>
              <a:rPr lang="en-US" sz="1800" dirty="0">
                <a:solidFill>
                  <a:srgbClr val="003C7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antiprotons</a:t>
            </a:r>
            <a:r>
              <a:rPr lang="en-US" sz="1800" dirty="0">
                <a:ea typeface="Calibri" panose="020F0502020204030204" pitchFamily="34" charset="0"/>
                <a:cs typeface="Calibri" panose="020F0502020204030204" pitchFamily="34" charset="0"/>
              </a:rPr>
              <a:t> were successfully transported</a:t>
            </a:r>
          </a:p>
          <a:p>
            <a:endParaRPr lang="en-US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ea typeface="Calibri" panose="020F0502020204030204" pitchFamily="34" charset="0"/>
                <a:cs typeface="Calibri" panose="020F0502020204030204" pitchFamily="34" charset="0"/>
              </a:rPr>
              <a:t>Not a single </a:t>
            </a:r>
            <a:r>
              <a:rPr lang="en-US" sz="1800" dirty="0">
                <a:solidFill>
                  <a:srgbClr val="003C78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antiproton</a:t>
            </a:r>
            <a:r>
              <a:rPr lang="en-US" sz="1800" dirty="0">
                <a:ea typeface="Calibri" panose="020F0502020204030204" pitchFamily="34" charset="0"/>
                <a:cs typeface="Calibri" panose="020F0502020204030204" pitchFamily="34" charset="0"/>
              </a:rPr>
              <a:t> lost</a:t>
            </a:r>
          </a:p>
          <a:p>
            <a:endParaRPr lang="en-US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ea typeface="Calibri" panose="020F0502020204030204" pitchFamily="34" charset="0"/>
                <a:cs typeface="Calibri" panose="020F0502020204030204" pitchFamily="34" charset="0"/>
              </a:rPr>
              <a:t>Excellent vacuum conditions</a:t>
            </a:r>
          </a:p>
          <a:p>
            <a:endParaRPr lang="en-GB" sz="18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299438EC-7F60-7BBF-9012-016E6ABC7AC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1/06/2026</a:t>
            </a:r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BBE116D9-8C9D-593C-9080-BB388278F2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Orsay 2026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B48B7657-D82E-5401-ADC3-B8CAD8ED39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7BB9A9-44D1-41FC-8375-C67418E20761}" type="slidenum">
              <a:rPr lang="en-GB" smtClean="0"/>
              <a:t>27</a:t>
            </a:fld>
            <a:endParaRPr lang="en-GB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31F657BD-43C5-E156-D59E-BDF4501E04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395" y="3212033"/>
            <a:ext cx="5159982" cy="29024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713262-42BB-031E-AFD9-F571F6ABF269}"/>
              </a:ext>
            </a:extLst>
          </p:cNvPr>
          <p:cNvSpPr txBox="1"/>
          <p:nvPr/>
        </p:nvSpPr>
        <p:spPr>
          <a:xfrm>
            <a:off x="8325017" y="6062196"/>
            <a:ext cx="3454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Leonhardt, Morgner et. al. in preparation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863605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A4F2A-9A48-4C46-A08D-53B406C88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33CE26A-F866-97F4-FB7E-2A0DAF1ACBBB}"/>
              </a:ext>
            </a:extLst>
          </p:cNvPr>
          <p:cNvSpPr txBox="1"/>
          <p:nvPr/>
        </p:nvSpPr>
        <p:spPr>
          <a:xfrm>
            <a:off x="191025" y="1772941"/>
            <a:ext cx="467073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a typeface="Calibri" panose="020F0502020204030204" pitchFamily="34" charset="0"/>
                <a:cs typeface="Calibri" panose="020F0502020204030204" pitchFamily="34" charset="0"/>
              </a:rPr>
              <a:t>Transport took place around the CERN campus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a typeface="Calibri" panose="020F0502020204030204" pitchFamily="34" charset="0"/>
                <a:cs typeface="Calibri" panose="020F0502020204030204" pitchFamily="34" charset="0"/>
              </a:rPr>
              <a:t>Took in total ~3 hours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Liquid Helium cooled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Connection to a cold head during transport planned in the future for long distance transport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6FAA26B-F4D0-4A26-1296-889066999966}"/>
              </a:ext>
            </a:extLst>
          </p:cNvPr>
          <p:cNvSpPr txBox="1">
            <a:spLocks/>
          </p:cNvSpPr>
          <p:nvPr/>
        </p:nvSpPr>
        <p:spPr>
          <a:xfrm>
            <a:off x="674914" y="873936"/>
            <a:ext cx="3654949" cy="899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fr-CH" sz="3200" dirty="0">
                <a:solidFill>
                  <a:srgbClr val="003C78"/>
                </a:solidFill>
              </a:rPr>
              <a:t>24</a:t>
            </a:r>
            <a:r>
              <a:rPr lang="fr-CH" sz="3200" baseline="30000" dirty="0">
                <a:solidFill>
                  <a:srgbClr val="003C78"/>
                </a:solidFill>
              </a:rPr>
              <a:t>th</a:t>
            </a:r>
            <a:r>
              <a:rPr lang="fr-CH" sz="3200" dirty="0">
                <a:solidFill>
                  <a:srgbClr val="003C78"/>
                </a:solidFill>
              </a:rPr>
              <a:t> of March 2026</a:t>
            </a:r>
            <a:endParaRPr lang="en-GB" sz="3200" dirty="0">
              <a:solidFill>
                <a:srgbClr val="003C78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CE32510-02D0-8320-096C-3A1DFBE52287}"/>
              </a:ext>
            </a:extLst>
          </p:cNvPr>
          <p:cNvSpPr txBox="1">
            <a:spLocks/>
          </p:cNvSpPr>
          <p:nvPr/>
        </p:nvSpPr>
        <p:spPr>
          <a:xfrm>
            <a:off x="238539" y="125781"/>
            <a:ext cx="10515600" cy="899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fr-CH" dirty="0">
                <a:solidFill>
                  <a:srgbClr val="003C78"/>
                </a:solidFill>
              </a:rPr>
              <a:t>First Antiproton Road Transport</a:t>
            </a:r>
            <a:endParaRPr lang="en-GB" dirty="0">
              <a:solidFill>
                <a:srgbClr val="003C78"/>
              </a:solidFill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5CD7C6A-42D8-9B08-63D5-7E0B293B778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1/06/2026</a:t>
            </a:r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816ADD16-7B2A-DBF5-BAA9-B81DB8D7DD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Orsay 2026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CE46CBF-947E-30CB-326A-C864011EE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7BB9A9-44D1-41FC-8375-C67418E20761}" type="slidenum">
              <a:rPr lang="en-GB" smtClean="0"/>
              <a:t>28</a:t>
            </a:fld>
            <a:endParaRPr lang="en-GB"/>
          </a:p>
        </p:txBody>
      </p:sp>
      <p:pic>
        <p:nvPicPr>
          <p:cNvPr id="2" name="Grafik 4">
            <a:extLst>
              <a:ext uri="{FF2B5EF4-FFF2-40B4-BE49-F238E27FC236}">
                <a16:creationId xmlns:a16="http://schemas.microsoft.com/office/drawing/2014/main" id="{D0A472AC-730A-E82B-D48E-DA9B7B3738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857" r="1255" b="51963"/>
          <a:stretch>
            <a:fillRect/>
          </a:stretch>
        </p:blipFill>
        <p:spPr>
          <a:xfrm>
            <a:off x="5745250" y="1682735"/>
            <a:ext cx="5273966" cy="38862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9971C6-C0A8-0DDE-1DE8-FCAB0E971CF9}"/>
              </a:ext>
            </a:extLst>
          </p:cNvPr>
          <p:cNvSpPr txBox="1"/>
          <p:nvPr/>
        </p:nvSpPr>
        <p:spPr>
          <a:xfrm>
            <a:off x="8325017" y="6062196"/>
            <a:ext cx="3454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Leonhardt, Morgner et. al. in preparation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1964891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1394D-E75F-AA27-BB9A-6A3782A50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3BD898-E5DB-EBF4-F141-CA3D791A44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04" t="43399" r="43339" b="24917"/>
          <a:stretch/>
        </p:blipFill>
        <p:spPr>
          <a:xfrm>
            <a:off x="6746599" y="1685790"/>
            <a:ext cx="4800157" cy="382274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C10F19D-1363-716D-8466-675084BAF52D}"/>
              </a:ext>
            </a:extLst>
          </p:cNvPr>
          <p:cNvSpPr/>
          <p:nvPr/>
        </p:nvSpPr>
        <p:spPr bwMode="auto">
          <a:xfrm>
            <a:off x="9057901" y="4880952"/>
            <a:ext cx="152400" cy="152400"/>
          </a:xfrm>
          <a:prstGeom prst="ellipse">
            <a:avLst/>
          </a:prstGeom>
          <a:solidFill>
            <a:srgbClr val="CC0099"/>
          </a:solidFill>
          <a:ln w="9525" cap="flat" cmpd="sng" algn="ctr">
            <a:solidFill>
              <a:srgbClr val="CC00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rgbClr val="FF00FF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60597B9-3181-141C-1138-FA403B9579A2}"/>
              </a:ext>
            </a:extLst>
          </p:cNvPr>
          <p:cNvSpPr/>
          <p:nvPr/>
        </p:nvSpPr>
        <p:spPr bwMode="auto">
          <a:xfrm>
            <a:off x="9337750" y="34290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E640FEE-A052-13E4-3DCF-8EF0F87E9195}"/>
              </a:ext>
            </a:extLst>
          </p:cNvPr>
          <p:cNvSpPr/>
          <p:nvPr/>
        </p:nvSpPr>
        <p:spPr bwMode="auto">
          <a:xfrm>
            <a:off x="9726522" y="3942640"/>
            <a:ext cx="152400" cy="15240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9E3B5F2-2266-D01A-43F5-E39B75B7E330}"/>
              </a:ext>
            </a:extLst>
          </p:cNvPr>
          <p:cNvSpPr/>
          <p:nvPr/>
        </p:nvSpPr>
        <p:spPr bwMode="auto">
          <a:xfrm>
            <a:off x="9878922" y="2799640"/>
            <a:ext cx="152400" cy="152400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rgbClr val="FF99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F381F3-2CCD-5E66-832E-8B89E433E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2848" y="3387074"/>
            <a:ext cx="2360377" cy="312168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D2AB56D-4609-56B6-AA3E-D621B527A2BD}"/>
              </a:ext>
            </a:extLst>
          </p:cNvPr>
          <p:cNvSpPr/>
          <p:nvPr/>
        </p:nvSpPr>
        <p:spPr bwMode="auto">
          <a:xfrm>
            <a:off x="11312853" y="5342304"/>
            <a:ext cx="152400" cy="152400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CC9F99A-2676-0F35-9DB2-3662F3C901B2}"/>
              </a:ext>
            </a:extLst>
          </p:cNvPr>
          <p:cNvCxnSpPr/>
          <p:nvPr/>
        </p:nvCxnSpPr>
        <p:spPr bwMode="auto">
          <a:xfrm flipH="1">
            <a:off x="9496570" y="3008952"/>
            <a:ext cx="350203" cy="3810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5416AFB-4C3C-B99D-6D42-12889A35BDA3}"/>
              </a:ext>
            </a:extLst>
          </p:cNvPr>
          <p:cNvCxnSpPr/>
          <p:nvPr/>
        </p:nvCxnSpPr>
        <p:spPr bwMode="auto">
          <a:xfrm flipH="1" flipV="1">
            <a:off x="9471130" y="3667962"/>
            <a:ext cx="229952" cy="244555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0" name="Picture 2">
            <a:extLst>
              <a:ext uri="{FF2B5EF4-FFF2-40B4-BE49-F238E27FC236}">
                <a16:creationId xmlns:a16="http://schemas.microsoft.com/office/drawing/2014/main" id="{C1F5A18A-8D41-1C68-9745-884B0ADC4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428" y="5894250"/>
            <a:ext cx="979663" cy="391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3A89BBD-8515-37FA-F753-EE9103386E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2097" y="2878804"/>
            <a:ext cx="977419" cy="374273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588C8457-99DB-30B7-2C72-85BE96345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460" y="2243424"/>
            <a:ext cx="977419" cy="281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FCFFA0E-257F-0E0F-C1E1-1D94E21EDC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7371" y="4966874"/>
            <a:ext cx="551090" cy="54864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EC7B9E3-8B5B-54CC-FAC5-9EB9CD546850}"/>
              </a:ext>
            </a:extLst>
          </p:cNvPr>
          <p:cNvSpPr/>
          <p:nvPr/>
        </p:nvSpPr>
        <p:spPr bwMode="auto">
          <a:xfrm>
            <a:off x="9988929" y="3697489"/>
            <a:ext cx="499593" cy="47375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29" name="Picture 8">
            <a:extLst>
              <a:ext uri="{FF2B5EF4-FFF2-40B4-BE49-F238E27FC236}">
                <a16:creationId xmlns:a16="http://schemas.microsoft.com/office/drawing/2014/main" id="{36F50C37-EC05-B25E-ECA3-B86F6BA3F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929" y="3765708"/>
            <a:ext cx="499593" cy="40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72D80FF8-C1C6-C74D-34FF-00A0D5C5F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437" y="3989654"/>
            <a:ext cx="1278253" cy="867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" name="Picture 30" descr="A blue and white sign with white text&#10;&#10;Description automatically generated">
            <a:extLst>
              <a:ext uri="{FF2B5EF4-FFF2-40B4-BE49-F238E27FC236}">
                <a16:creationId xmlns:a16="http://schemas.microsoft.com/office/drawing/2014/main" id="{380B8F00-3D46-CFD6-DF51-12DA3027AB2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61266">
            <a:off x="8091826" y="4027696"/>
            <a:ext cx="1385156" cy="6360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82FFA9-8581-7DC7-FC31-FE05F1103161}"/>
              </a:ext>
            </a:extLst>
          </p:cNvPr>
          <p:cNvSpPr txBox="1"/>
          <p:nvPr/>
        </p:nvSpPr>
        <p:spPr>
          <a:xfrm>
            <a:off x="398869" y="1015119"/>
            <a:ext cx="53749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BASE–CERN 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 offline laboratory?!?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ea typeface="Calibri" panose="020F0502020204030204" pitchFamily="34" charset="0"/>
                <a:cs typeface="Calibri" panose="020F0502020204030204" pitchFamily="34" charset="0"/>
              </a:rPr>
              <a:t>BASE–HHU:</a:t>
            </a:r>
          </a:p>
          <a:p>
            <a:pPr marL="1028700" lvl="1"/>
            <a:r>
              <a:rPr lang="pl-PL" dirty="0">
                <a:ea typeface="Calibri" panose="020F0502020204030204" pitchFamily="34" charset="0"/>
                <a:cs typeface="Calibri" panose="020F0502020204030204" pitchFamily="34" charset="0"/>
              </a:rPr>
              <a:t>New generation 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pl-PL" dirty="0">
                <a:ea typeface="Calibri" panose="020F0502020204030204" pitchFamily="34" charset="0"/>
                <a:cs typeface="Calibri" panose="020F0502020204030204" pitchFamily="34" charset="0"/>
              </a:rPr>
              <a:t>Penning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pl-PL" dirty="0">
                <a:ea typeface="Calibri" panose="020F0502020204030204" pitchFamily="34" charset="0"/>
                <a:cs typeface="Calibri" panose="020F0502020204030204" pitchFamily="34" charset="0"/>
              </a:rPr>
              <a:t>Trap experiments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 in commissioning</a:t>
            </a:r>
            <a:endParaRPr lang="pl-PL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C89F75-77BA-BD50-D850-D462311A056F}"/>
              </a:ext>
            </a:extLst>
          </p:cNvPr>
          <p:cNvSpPr/>
          <p:nvPr/>
        </p:nvSpPr>
        <p:spPr bwMode="auto">
          <a:xfrm>
            <a:off x="228600" y="4578414"/>
            <a:ext cx="685800" cy="37458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8BDFD29-1F02-9E30-67B1-30817DBFFE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6483" y="2687121"/>
            <a:ext cx="4336448" cy="335686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1280D36-3607-4F21-B860-1828F863313F}"/>
              </a:ext>
            </a:extLst>
          </p:cNvPr>
          <p:cNvSpPr/>
          <p:nvPr/>
        </p:nvSpPr>
        <p:spPr bwMode="auto">
          <a:xfrm>
            <a:off x="9056585" y="4880952"/>
            <a:ext cx="152400" cy="152400"/>
          </a:xfrm>
          <a:prstGeom prst="ellipse">
            <a:avLst/>
          </a:pr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C3CE880-6BF9-81F4-0BE7-9887ADF36A6F}"/>
              </a:ext>
            </a:extLst>
          </p:cNvPr>
          <p:cNvCxnSpPr/>
          <p:nvPr/>
        </p:nvCxnSpPr>
        <p:spPr bwMode="auto">
          <a:xfrm flipV="1">
            <a:off x="9146678" y="3667962"/>
            <a:ext cx="205676" cy="11541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C5E27047-7E11-059E-D4D1-2D688156D63E}"/>
              </a:ext>
            </a:extLst>
          </p:cNvPr>
          <p:cNvSpPr txBox="1">
            <a:spLocks/>
          </p:cNvSpPr>
          <p:nvPr/>
        </p:nvSpPr>
        <p:spPr>
          <a:xfrm>
            <a:off x="-27078" y="123825"/>
            <a:ext cx="10515600" cy="899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fr-CH" dirty="0">
                <a:solidFill>
                  <a:srgbClr val="003C78"/>
                </a:solidFill>
              </a:rPr>
              <a:t>Antiprotons on the road 2027 and </a:t>
            </a:r>
            <a:r>
              <a:rPr lang="fr-CH" dirty="0" err="1">
                <a:solidFill>
                  <a:srgbClr val="003C78"/>
                </a:solidFill>
              </a:rPr>
              <a:t>beyond</a:t>
            </a:r>
            <a:endParaRPr lang="en-GB" dirty="0">
              <a:solidFill>
                <a:srgbClr val="003C78"/>
              </a:solidFill>
            </a:endParaRPr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7BDF5FD6-8C28-6B85-5B27-E845BDE9B74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1/06/2026</a:t>
            </a:r>
            <a:endParaRPr lang="en-GB"/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D486BB1E-F6A1-94EC-7616-FEAB763CA2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Orsay 2026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B390E46F-85CF-5473-FF5F-979B1077A1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7BB9A9-44D1-41FC-8375-C67418E20761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4616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649" y="251049"/>
            <a:ext cx="10854267" cy="614589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3C78"/>
                </a:solidFill>
                <a:latin typeface="+mj-lt"/>
              </a:rPr>
              <a:t>Matter / antimatter asymmetry</a:t>
            </a:r>
            <a:endParaRPr lang="en-GB" sz="4000" dirty="0">
              <a:solidFill>
                <a:srgbClr val="003C78"/>
              </a:solidFill>
              <a:latin typeface="+mj-lt"/>
            </a:endParaRPr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83620283-83E8-2B1A-A4E5-565B87E888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0839" y="972104"/>
            <a:ext cx="9577662" cy="516291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9B645CC-A46D-EF45-FDC8-132B8C03A6B3}"/>
              </a:ext>
            </a:extLst>
          </p:cNvPr>
          <p:cNvSpPr/>
          <p:nvPr/>
        </p:nvSpPr>
        <p:spPr>
          <a:xfrm>
            <a:off x="10781151" y="972104"/>
            <a:ext cx="466165" cy="16904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D57D8B-8AE1-76BF-4847-650EB3D177C4}"/>
              </a:ext>
            </a:extLst>
          </p:cNvPr>
          <p:cNvSpPr/>
          <p:nvPr/>
        </p:nvSpPr>
        <p:spPr>
          <a:xfrm>
            <a:off x="9883058" y="936464"/>
            <a:ext cx="466165" cy="16904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3C224-C932-FAC6-58ED-C1FF7A318A4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1/06/2026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CECB3-FC60-4773-D146-C5766D76A9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Orsay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203AD-2781-A9EF-864B-3C1AC6BBA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7BB9A9-44D1-41FC-8375-C67418E2076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3342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0EE16-E38F-C70F-9928-1A9FB0EA4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2AF4B-11DE-9511-E08D-ED33C2333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77" y="-101293"/>
            <a:ext cx="10515600" cy="1325563"/>
          </a:xfrm>
        </p:spPr>
        <p:txBody>
          <a:bodyPr>
            <a:normAutofit/>
          </a:bodyPr>
          <a:lstStyle/>
          <a:p>
            <a:r>
              <a:rPr lang="fr-CH" b="1" dirty="0" err="1">
                <a:solidFill>
                  <a:srgbClr val="003C78"/>
                </a:solidFill>
                <a:latin typeface="+mn-lt"/>
              </a:rPr>
              <a:t>Thanks</a:t>
            </a:r>
            <a:r>
              <a:rPr lang="fr-CH" b="1" dirty="0">
                <a:solidFill>
                  <a:srgbClr val="003C78"/>
                </a:solidFill>
                <a:latin typeface="+mn-lt"/>
              </a:rPr>
              <a:t> for </a:t>
            </a:r>
            <a:r>
              <a:rPr lang="fr-CH" b="1" dirty="0" err="1">
                <a:solidFill>
                  <a:srgbClr val="003C78"/>
                </a:solidFill>
                <a:latin typeface="+mn-lt"/>
              </a:rPr>
              <a:t>your</a:t>
            </a:r>
            <a:r>
              <a:rPr lang="fr-CH" b="1" dirty="0">
                <a:solidFill>
                  <a:srgbClr val="003C78"/>
                </a:solidFill>
                <a:latin typeface="+mn-lt"/>
              </a:rPr>
              <a:t> attention</a:t>
            </a:r>
            <a:endParaRPr lang="en-GB" b="1" dirty="0">
              <a:solidFill>
                <a:srgbClr val="003C78"/>
              </a:solidFill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39FBD1-6E2A-0088-F73E-0B9440763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242" y="1129085"/>
            <a:ext cx="10840113" cy="5167426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3724C8-5FA8-0DFF-492C-395BDB3575F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1/06/2026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ABC8C7-1B3C-F897-4DEF-D639E6CC19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Orsay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34F72D-586A-F7D3-770A-63EFCA8723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7BB9A9-44D1-41FC-8375-C67418E20761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4700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7970F-15EC-24B6-2AD8-5DF67B221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012E2-CE68-A773-D8F1-503FBE8B8F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2D56E-FC68-8C92-F109-E9246324D8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1/06/2026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A07D6-778B-6ACB-3607-AD246F60C1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Orsay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47361-0A0D-2C15-7434-1E260EAF28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7BB9A9-44D1-41FC-8375-C67418E20761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37738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32" y="133828"/>
            <a:ext cx="10515600" cy="76658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3C78"/>
                </a:solidFill>
              </a:rPr>
              <a:t>Summary of SME limits by BASE</a:t>
            </a:r>
            <a:endParaRPr lang="en-GB" dirty="0">
              <a:solidFill>
                <a:srgbClr val="003C7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1568" y="1312438"/>
            <a:ext cx="5919216" cy="491163"/>
          </a:xfrm>
        </p:spPr>
        <p:txBody>
          <a:bodyPr>
            <a:normAutofit/>
          </a:bodyPr>
          <a:lstStyle/>
          <a:p>
            <a:r>
              <a:rPr lang="en-US" sz="2000" dirty="0"/>
              <a:t>2022 Charge-to-Mass Ratio Measurement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486" y="1741308"/>
            <a:ext cx="5680923" cy="2283904"/>
          </a:xfrm>
          <a:prstGeom prst="rect">
            <a:avLst/>
          </a:prstGeom>
          <a:ln w="28575">
            <a:solidFill>
              <a:schemeClr val="bg2">
                <a:lumMod val="25000"/>
              </a:schemeClr>
            </a:solidFill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14322" y="974915"/>
            <a:ext cx="5429577" cy="49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Magnetic Moment Measurements</a:t>
            </a:r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/>
              <p:cNvGraphicFramePr>
                <a:graphicFrameLocks noGrp="1"/>
              </p:cNvGraphicFramePr>
              <p:nvPr/>
            </p:nvGraphicFramePr>
            <p:xfrm>
              <a:off x="331216" y="1341205"/>
              <a:ext cx="5493458" cy="2323722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746729">
                      <a:extLst>
                        <a:ext uri="{9D8B030D-6E8A-4147-A177-3AD203B41FA5}">
                          <a16:colId xmlns:a16="http://schemas.microsoft.com/office/drawing/2014/main" val="1480840003"/>
                        </a:ext>
                      </a:extLst>
                    </a:gridCol>
                    <a:gridCol w="2746729">
                      <a:extLst>
                        <a:ext uri="{9D8B030D-6E8A-4147-A177-3AD203B41FA5}">
                          <a16:colId xmlns:a16="http://schemas.microsoft.com/office/drawing/2014/main" val="570645190"/>
                        </a:ext>
                      </a:extLst>
                    </a:gridCol>
                  </a:tblGrid>
                  <a:tr h="284313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Coefficient</a:t>
                          </a:r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Limit</a:t>
                          </a:r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2706636"/>
                      </a:ext>
                    </a:extLst>
                  </a:tr>
                  <a:tr h="28581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GB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GB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acc>
                                          <m:accPr>
                                            <m:chr m:val="̃"/>
                                            <m:ctrlPr>
                                              <a:rPr lang="en-GB" sz="14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1400" smtClean="0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  <m:sup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sSup>
                                  <m:sSup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1.8⋅10</m:t>
                                    </m:r>
                                  </m:e>
                                  <m:sup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−24</m:t>
                                    </m:r>
                                  </m:sup>
                                </m:sSup>
                                <m:r>
                                  <a:rPr lang="en-US" sz="140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 smtClean="0">
                                    <a:latin typeface="Cambria Math" panose="02040503050406030204" pitchFamily="18" charset="0"/>
                                  </a:rPr>
                                  <m:t>GeV</m:t>
                                </m:r>
                              </m:oMath>
                            </m:oMathPara>
                          </a14:m>
                          <a:endParaRPr lang="en-GB" sz="14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87166773"/>
                      </a:ext>
                    </a:extLst>
                  </a:tr>
                  <a:tr h="28581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GB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GB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acc>
                                          <m:accPr>
                                            <m:chr m:val="̃"/>
                                            <m:ctrlPr>
                                              <a:rPr lang="en-GB" sz="14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1400" smtClean="0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  <m:sup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𝑋𝑋</m:t>
                                        </m:r>
                                      </m:sup>
                                    </m:sSubSup>
                                    <m:r>
                                      <m:rPr>
                                        <m:nor/>
                                      </m:rPr>
                                      <a:rPr lang="en-GB" sz="1400" dirty="0"/>
                                      <m:t> </m:t>
                                    </m:r>
                                    <m:r>
                                      <a:rPr lang="en-US" sz="1400" dirty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Sup>
                                      <m:sSubSupPr>
                                        <m:ctrlPr>
                                          <a:rPr lang="en-GB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acc>
                                          <m:accPr>
                                            <m:chr m:val="̃"/>
                                            <m:ctrlPr>
                                              <a:rPr lang="en-GB" sz="14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1400" smtClean="0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  <m:sup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𝑌𝑌</m:t>
                                        </m:r>
                                      </m:sup>
                                    </m:sSubSup>
                                    <m:r>
                                      <m:rPr>
                                        <m:nor/>
                                      </m:rPr>
                                      <a:rPr lang="en-GB" sz="1400" dirty="0"/>
                                      <m:t> 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sSup>
                                  <m:sSup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1.1⋅10</m:t>
                                    </m:r>
                                  </m:e>
                                  <m:sup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−8</m:t>
                                    </m:r>
                                  </m:sup>
                                </m:sSup>
                                <m:r>
                                  <a:rPr lang="en-US" sz="140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GeV</m:t>
                                    </m:r>
                                  </m:e>
                                  <m:sup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4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77518636"/>
                      </a:ext>
                    </a:extLst>
                  </a:tr>
                  <a:tr h="28581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GB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GB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acc>
                                          <m:accPr>
                                            <m:chr m:val="̃"/>
                                            <m:ctrlPr>
                                              <a:rPr lang="en-GB" sz="14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1400" smtClean="0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  <m:sup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𝑍𝑍</m:t>
                                        </m:r>
                                      </m:sup>
                                    </m:sSubSup>
                                    <m:r>
                                      <m:rPr>
                                        <m:nor/>
                                      </m:rPr>
                                      <a:rPr lang="en-GB" sz="1400" dirty="0"/>
                                      <m:t> 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sSup>
                                  <m:sSup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7.8⋅10</m:t>
                                    </m:r>
                                  </m:e>
                                  <m:sup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−9</m:t>
                                    </m:r>
                                  </m:sup>
                                </m:sSup>
                                <m:r>
                                  <a:rPr lang="en-US" sz="140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GeV</m:t>
                                    </m:r>
                                  </m:e>
                                  <m:sup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4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74318736"/>
                      </a:ext>
                    </a:extLst>
                  </a:tr>
                  <a:tr h="28581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GB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GB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acc>
                                          <m:accPr>
                                            <m:chr m:val="̃"/>
                                            <m:ctrlPr>
                                              <a:rPr lang="en-GB" sz="14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1400" smtClean="0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  <m:sup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sSup>
                                  <m:sSup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3.5⋅10</m:t>
                                    </m:r>
                                  </m:e>
                                  <m:sup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−24</m:t>
                                    </m:r>
                                  </m:sup>
                                </m:sSup>
                                <m:r>
                                  <a:rPr lang="en-US" sz="140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 smtClean="0">
                                    <a:latin typeface="Cambria Math" panose="02040503050406030204" pitchFamily="18" charset="0"/>
                                  </a:rPr>
                                  <m:t>GeV</m:t>
                                </m:r>
                              </m:oMath>
                            </m:oMathPara>
                          </a14:m>
                          <a:endParaRPr lang="en-GB" sz="14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64104203"/>
                      </a:ext>
                    </a:extLst>
                  </a:tr>
                  <a:tr h="28581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GB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GB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acc>
                                          <m:accPr>
                                            <m:chr m:val="̃"/>
                                            <m:ctrlPr>
                                              <a:rPr lang="en-GB" sz="14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1400" smtClean="0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  <m:sup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𝑋𝑋</m:t>
                                        </m:r>
                                      </m:sup>
                                    </m:sSubSup>
                                    <m:r>
                                      <m:rPr>
                                        <m:nor/>
                                      </m:rPr>
                                      <a:rPr lang="en-GB" sz="1400" dirty="0"/>
                                      <m:t> </m:t>
                                    </m:r>
                                    <m:r>
                                      <a:rPr lang="en-US" sz="1400" dirty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Sup>
                                      <m:sSubSupPr>
                                        <m:ctrlPr>
                                          <a:rPr lang="en-GB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acc>
                                          <m:accPr>
                                            <m:chr m:val="̃"/>
                                            <m:ctrlPr>
                                              <a:rPr lang="en-GB" sz="14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1400" smtClean="0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  <m:sup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𝑌𝑌</m:t>
                                        </m:r>
                                      </m:sup>
                                    </m:sSubSup>
                                    <m:r>
                                      <m:rPr>
                                        <m:nor/>
                                      </m:rPr>
                                      <a:rPr lang="en-GB" sz="1400" dirty="0"/>
                                      <m:t> 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sSup>
                                  <m:sSup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7.4⋅10</m:t>
                                    </m:r>
                                  </m:e>
                                  <m:sup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−9</m:t>
                                    </m:r>
                                  </m:sup>
                                </m:sSup>
                                <m:r>
                                  <a:rPr lang="en-US" sz="140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GeV</m:t>
                                    </m:r>
                                  </m:e>
                                  <m:sup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4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54661453"/>
                      </a:ext>
                    </a:extLst>
                  </a:tr>
                  <a:tr h="28581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GB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GB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acc>
                                          <m:accPr>
                                            <m:chr m:val="̃"/>
                                            <m:ctrlPr>
                                              <a:rPr lang="en-GB" sz="14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1400" smtClean="0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  <m:sup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𝑍𝑍</m:t>
                                        </m:r>
                                      </m:sup>
                                    </m:sSubSup>
                                    <m:r>
                                      <m:rPr>
                                        <m:nor/>
                                      </m:rPr>
                                      <a:rPr lang="en-GB" sz="1400" dirty="0"/>
                                      <m:t> 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sSup>
                                  <m:sSup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2.7⋅10</m:t>
                                    </m:r>
                                  </m:e>
                                  <m:sup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−8</m:t>
                                    </m:r>
                                  </m:sup>
                                </m:sSup>
                                <m:r>
                                  <a:rPr lang="en-US" sz="140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GeV</m:t>
                                    </m:r>
                                  </m:e>
                                  <m:sup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4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07178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/>
              <p:cNvGraphicFramePr>
                <a:graphicFrameLocks noGrp="1"/>
              </p:cNvGraphicFramePr>
              <p:nvPr/>
            </p:nvGraphicFramePr>
            <p:xfrm>
              <a:off x="331216" y="1341205"/>
              <a:ext cx="5493458" cy="2323722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746729">
                      <a:extLst>
                        <a:ext uri="{9D8B030D-6E8A-4147-A177-3AD203B41FA5}">
                          <a16:colId xmlns:a16="http://schemas.microsoft.com/office/drawing/2014/main" val="1480840003"/>
                        </a:ext>
                      </a:extLst>
                    </a:gridCol>
                    <a:gridCol w="2746729">
                      <a:extLst>
                        <a:ext uri="{9D8B030D-6E8A-4147-A177-3AD203B41FA5}">
                          <a16:colId xmlns:a16="http://schemas.microsoft.com/office/drawing/2014/main" val="570645190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Coefficient</a:t>
                          </a:r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Limit</a:t>
                          </a:r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2706636"/>
                      </a:ext>
                    </a:extLst>
                  </a:tr>
                  <a:tr h="33648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22" t="-94545" r="-100887" b="-50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222" t="-94545" r="-887" b="-5072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87166773"/>
                      </a:ext>
                    </a:extLst>
                  </a:tr>
                  <a:tr h="33648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22" t="-191071" r="-100887" b="-3982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222" t="-191071" r="-887" b="-39821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77518636"/>
                      </a:ext>
                    </a:extLst>
                  </a:tr>
                  <a:tr h="33648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22" t="-296364" r="-100887" b="-30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222" t="-296364" r="-887" b="-3054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74318736"/>
                      </a:ext>
                    </a:extLst>
                  </a:tr>
                  <a:tr h="33648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22" t="-396364" r="-100887" b="-20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222" t="-396364" r="-887" b="-2054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64104203"/>
                      </a:ext>
                    </a:extLst>
                  </a:tr>
                  <a:tr h="33648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22" t="-487500" r="-100887" b="-1017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222" t="-487500" r="-887" b="-1017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54661453"/>
                      </a:ext>
                    </a:extLst>
                  </a:tr>
                  <a:tr h="33648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22" t="-598182" r="-100887" b="-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222" t="-598182" r="-887" b="-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071787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/>
            </p:nvGraphicFramePr>
            <p:xfrm>
              <a:off x="331216" y="3739429"/>
              <a:ext cx="5493458" cy="2343031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746729">
                      <a:extLst>
                        <a:ext uri="{9D8B030D-6E8A-4147-A177-3AD203B41FA5}">
                          <a16:colId xmlns:a16="http://schemas.microsoft.com/office/drawing/2014/main" val="1480840003"/>
                        </a:ext>
                      </a:extLst>
                    </a:gridCol>
                    <a:gridCol w="2746729">
                      <a:extLst>
                        <a:ext uri="{9D8B030D-6E8A-4147-A177-3AD203B41FA5}">
                          <a16:colId xmlns:a16="http://schemas.microsoft.com/office/drawing/2014/main" val="570645190"/>
                        </a:ext>
                      </a:extLst>
                    </a:gridCol>
                  </a:tblGrid>
                  <a:tr h="328239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Coefficient</a:t>
                          </a:r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Limit</a:t>
                          </a:r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2706636"/>
                      </a:ext>
                    </a:extLst>
                  </a:tr>
                  <a:tr h="32823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GB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sSup>
                                  <m:sSup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9.7⋅10</m:t>
                                    </m:r>
                                  </m:e>
                                  <m:sup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−25</m:t>
                                    </m:r>
                                  </m:sup>
                                </m:sSup>
                                <m:r>
                                  <a:rPr lang="en-US" sz="140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 smtClean="0">
                                    <a:latin typeface="Cambria Math" panose="02040503050406030204" pitchFamily="18" charset="0"/>
                                  </a:rPr>
                                  <m:t>GeV</m:t>
                                </m:r>
                              </m:oMath>
                            </m:oMathPara>
                          </a14:m>
                          <a:endParaRPr lang="en-GB" sz="14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87166773"/>
                      </a:ext>
                    </a:extLst>
                  </a:tr>
                  <a:tr h="32823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GB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sSup>
                                  <m:sSup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9.7⋅10</m:t>
                                    </m:r>
                                  </m:e>
                                  <m:sup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−25</m:t>
                                    </m:r>
                                  </m:sup>
                                </m:sSup>
                                <m:r>
                                  <a:rPr lang="en-US" sz="140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 smtClean="0">
                                    <a:latin typeface="Cambria Math" panose="02040503050406030204" pitchFamily="18" charset="0"/>
                                  </a:rPr>
                                  <m:t>GeV</m:t>
                                </m:r>
                              </m:oMath>
                            </m:oMathPara>
                          </a14:m>
                          <a:endParaRPr lang="en-GB" sz="14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10751836"/>
                      </a:ext>
                    </a:extLst>
                  </a:tr>
                  <a:tr h="32823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GB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GB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acc>
                                          <m:accPr>
                                            <m:chr m:val="̃"/>
                                            <m:ctrlPr>
                                              <a:rPr lang="en-GB" sz="14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1400" smtClean="0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  <m:sup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𝑋𝑋</m:t>
                                        </m:r>
                                      </m:sup>
                                    </m:sSubSup>
                                    <m:r>
                                      <m:rPr>
                                        <m:nor/>
                                      </m:rPr>
                                      <a:rPr lang="en-GB" sz="1400" dirty="0"/>
                                      <m:t> </m:t>
                                    </m:r>
                                    <m:r>
                                      <a:rPr lang="en-US" sz="1400" dirty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lang="en-GB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acc>
                                          <m:accPr>
                                            <m:chr m:val="̃"/>
                                            <m:ctrlPr>
                                              <a:rPr lang="en-GB" sz="14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1400" smtClean="0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  <m:sup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𝑌𝑌</m:t>
                                        </m:r>
                                      </m:sup>
                                    </m:sSubSup>
                                    <m:r>
                                      <m:rPr>
                                        <m:nor/>
                                      </m:rPr>
                                      <a:rPr lang="en-GB" sz="1400" dirty="0"/>
                                      <m:t> 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sSup>
                                  <m:sSup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5.4⋅10</m:t>
                                    </m:r>
                                  </m:e>
                                  <m:sup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−9</m:t>
                                    </m:r>
                                  </m:sup>
                                </m:sSup>
                                <m:r>
                                  <a:rPr lang="en-US" sz="140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GeV</m:t>
                                    </m:r>
                                  </m:e>
                                  <m:sup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4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77518636"/>
                      </a:ext>
                    </a:extLst>
                  </a:tr>
                  <a:tr h="32823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GB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𝑋𝑍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sSup>
                                  <m:sSup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3.7⋅10</m:t>
                                    </m:r>
                                  </m:e>
                                  <m:sup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−9</m:t>
                                    </m:r>
                                  </m:sup>
                                </m:sSup>
                                <m:r>
                                  <a:rPr lang="en-US" sz="140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GeV</m:t>
                                    </m:r>
                                  </m:e>
                                  <m:sup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4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76495371"/>
                      </a:ext>
                    </a:extLst>
                  </a:tr>
                  <a:tr h="32823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GB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𝑌𝑍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sSup>
                                  <m:sSup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3.7⋅10</m:t>
                                    </m:r>
                                  </m:e>
                                  <m:sup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−9</m:t>
                                    </m:r>
                                  </m:sup>
                                </m:sSup>
                                <m:r>
                                  <a:rPr lang="en-US" sz="140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GeV</m:t>
                                    </m:r>
                                  </m:e>
                                  <m:sup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4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74318736"/>
                      </a:ext>
                    </a:extLst>
                  </a:tr>
                  <a:tr h="32823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GB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𝑋𝑌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sSup>
                                  <m:sSup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2.7⋅10</m:t>
                                    </m:r>
                                  </m:e>
                                  <m:sup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−9</m:t>
                                    </m:r>
                                  </m:sup>
                                </m:sSup>
                                <m:r>
                                  <a:rPr lang="en-US" sz="140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GeV</m:t>
                                    </m:r>
                                  </m:e>
                                  <m:sup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4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07178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/>
            </p:nvGraphicFramePr>
            <p:xfrm>
              <a:off x="331216" y="3739429"/>
              <a:ext cx="5493458" cy="2343031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746729">
                      <a:extLst>
                        <a:ext uri="{9D8B030D-6E8A-4147-A177-3AD203B41FA5}">
                          <a16:colId xmlns:a16="http://schemas.microsoft.com/office/drawing/2014/main" val="1480840003"/>
                        </a:ext>
                      </a:extLst>
                    </a:gridCol>
                    <a:gridCol w="2746729">
                      <a:extLst>
                        <a:ext uri="{9D8B030D-6E8A-4147-A177-3AD203B41FA5}">
                          <a16:colId xmlns:a16="http://schemas.microsoft.com/office/drawing/2014/main" val="570645190"/>
                        </a:ext>
                      </a:extLst>
                    </a:gridCol>
                  </a:tblGrid>
                  <a:tr h="328239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Coefficient</a:t>
                          </a:r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Limit</a:t>
                          </a:r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2706636"/>
                      </a:ext>
                    </a:extLst>
                  </a:tr>
                  <a:tr h="33566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22" t="-100000" r="-100887" b="-50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0222" t="-100000" r="-887" b="-5054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87166773"/>
                      </a:ext>
                    </a:extLst>
                  </a:tr>
                  <a:tr h="33566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22" t="-200000" r="-100887" b="-40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0222" t="-200000" r="-887" b="-4054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10751836"/>
                      </a:ext>
                    </a:extLst>
                  </a:tr>
                  <a:tr h="33648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22" t="-294643" r="-100887" b="-2982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0222" t="-294643" r="-887" b="-29821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77518636"/>
                      </a:ext>
                    </a:extLst>
                  </a:tr>
                  <a:tr h="33566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22" t="-401818" r="-100887" b="-20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0222" t="-401818" r="-887" b="-20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76495371"/>
                      </a:ext>
                    </a:extLst>
                  </a:tr>
                  <a:tr h="33566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22" t="-501818" r="-100887" b="-10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0222" t="-501818" r="-887" b="-10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74318736"/>
                      </a:ext>
                    </a:extLst>
                  </a:tr>
                  <a:tr h="33566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22" t="-601818" r="-100887" b="-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0222" t="-601818" r="-887" b="-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071787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666591C1-1D0C-8D29-29C8-0A2D3FBBFE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4755" y="4293410"/>
            <a:ext cx="3184237" cy="32134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8894D7D-13C5-2914-F80A-0A22EC5A8C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1/06/2026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4E5469-1DBC-E59B-94D3-FD44F9BCB5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Orsay 2026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BD29E3-3D4D-DE19-6298-99CFCF150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7BB9A9-44D1-41FC-8375-C67418E20761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750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83AAE-02E8-5CBA-E8C3-BF20382CC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414" y="193549"/>
            <a:ext cx="10515600" cy="615889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3C78"/>
                </a:solidFill>
                <a:latin typeface="+mj-lt"/>
                <a:ea typeface="Roboto Slab" pitchFamily="2" charset="0"/>
                <a:cs typeface="Roboto Slab" pitchFamily="2" charset="0"/>
              </a:rPr>
              <a:t>The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9E92B-3858-BF03-FBF8-9BD904370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87" y="867487"/>
            <a:ext cx="9634835" cy="478394"/>
          </a:xfrm>
          <a:prstGeom prst="roundRect">
            <a:avLst>
              <a:gd name="adj" fmla="val 26794"/>
            </a:avLst>
          </a:prstGeom>
          <a:ln w="28575">
            <a:solidFill>
              <a:srgbClr val="003C78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Measurements of Proton/Antiproton Fundamental Constants with high precision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CD27AB-F821-9C43-8655-5422302C9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14" y="2115383"/>
            <a:ext cx="6104789" cy="3083111"/>
          </a:xfrm>
          <a:prstGeom prst="rect">
            <a:avLst/>
          </a:prstGeo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CB078939-A9A9-3D49-0EF1-342AEC6B4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335" y="2246837"/>
            <a:ext cx="4482410" cy="28202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C3623D-5AA9-8962-EDDD-193D795441A8}"/>
                  </a:ext>
                </a:extLst>
              </p:cNvPr>
              <p:cNvSpPr txBox="1"/>
              <p:nvPr/>
            </p:nvSpPr>
            <p:spPr>
              <a:xfrm>
                <a:off x="3563191" y="5336805"/>
                <a:ext cx="4889626" cy="392306"/>
              </a:xfrm>
              <a:prstGeom prst="roundRect">
                <a:avLst>
                  <a:gd name="adj" fmla="val 16667"/>
                </a:avLst>
              </a:prstGeom>
              <a:solidFill>
                <a:srgbClr val="003C78"/>
              </a:solidFill>
              <a:ln w="28575">
                <a:solidFill>
                  <a:srgbClr val="003C78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CH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CH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de-CH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CH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de-CH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sSub>
                            <m:sSubPr>
                              <m:ctrlPr>
                                <a:rPr lang="de-CH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CH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de-CH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de-CH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CH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de-CH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de-CH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de-CH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CH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de-CH" sz="20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de-CH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de-CH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r>
                            <a:rPr lang="de-CH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CH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CH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de-CH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CH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CH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de-CH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CH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CH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de-CH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</m:e>
                      </m:d>
                      <m:r>
                        <a:rPr lang="de-CH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de-CH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 </m:t>
                      </m:r>
                    </m:oMath>
                  </m:oMathPara>
                </a14:m>
                <a:endParaRPr lang="de-CH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C3623D-5AA9-8962-EDDD-193D795441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191" y="5336805"/>
                <a:ext cx="4889626" cy="392306"/>
              </a:xfrm>
              <a:prstGeom prst="roundRect">
                <a:avLst>
                  <a:gd name="adj" fmla="val 16667"/>
                </a:avLst>
              </a:prstGeom>
              <a:blipFill>
                <a:blip r:embed="rId4"/>
                <a:stretch>
                  <a:fillRect b="-10000"/>
                </a:stretch>
              </a:blipFill>
              <a:ln w="28575">
                <a:solidFill>
                  <a:srgbClr val="003C78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1981BAA-7638-7244-AE09-11FB5C628584}"/>
              </a:ext>
            </a:extLst>
          </p:cNvPr>
          <p:cNvSpPr txBox="1">
            <a:spLocks/>
          </p:cNvSpPr>
          <p:nvPr/>
        </p:nvSpPr>
        <p:spPr>
          <a:xfrm>
            <a:off x="1282820" y="1520189"/>
            <a:ext cx="3877577" cy="478394"/>
          </a:xfrm>
          <a:prstGeom prst="roundRect">
            <a:avLst>
              <a:gd name="adj" fmla="val 26794"/>
            </a:avLst>
          </a:prstGeom>
          <a:ln w="28575">
            <a:solidFill>
              <a:srgbClr val="003C78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ea typeface="Roboto" panose="02000000000000000000" pitchFamily="2" charset="0"/>
                <a:cs typeface="Roboto" panose="02000000000000000000" pitchFamily="2" charset="0"/>
              </a:rPr>
              <a:t>Tests of CPT Invariance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996F692-9FC3-0184-9E32-65C82A69D76A}"/>
              </a:ext>
            </a:extLst>
          </p:cNvPr>
          <p:cNvSpPr txBox="1">
            <a:spLocks/>
          </p:cNvSpPr>
          <p:nvPr/>
        </p:nvSpPr>
        <p:spPr>
          <a:xfrm>
            <a:off x="6808443" y="1521195"/>
            <a:ext cx="4482410" cy="478394"/>
          </a:xfrm>
          <a:prstGeom prst="roundRect">
            <a:avLst>
              <a:gd name="adj" fmla="val 26794"/>
            </a:avLst>
          </a:prstGeom>
          <a:ln w="28575">
            <a:solidFill>
              <a:srgbClr val="003C78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ea typeface="Roboto" panose="02000000000000000000" pitchFamily="2" charset="0"/>
                <a:cs typeface="Roboto" panose="02000000000000000000" pitchFamily="2" charset="0"/>
              </a:rPr>
              <a:t>Search for DM and Exotic Interactions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83098D-8D20-4109-3309-BE6603989D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484" y="4298879"/>
            <a:ext cx="1714945" cy="128620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670761D-7E79-7DBC-1A39-DFCB368F089C}"/>
              </a:ext>
            </a:extLst>
          </p:cNvPr>
          <p:cNvSpPr txBox="1">
            <a:spLocks/>
          </p:cNvSpPr>
          <p:nvPr/>
        </p:nvSpPr>
        <p:spPr>
          <a:xfrm>
            <a:off x="313414" y="5799254"/>
            <a:ext cx="11389179" cy="478394"/>
          </a:xfrm>
          <a:prstGeom prst="roundRect">
            <a:avLst>
              <a:gd name="adj" fmla="val 26794"/>
            </a:avLst>
          </a:prstGeom>
          <a:ln w="28575">
            <a:solidFill>
              <a:srgbClr val="003C78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Current most precise tests of CPT invariance with baryons is a BASE measurement (q/m – 16 p.p.t.)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58F1C-D3D4-DFD3-57F9-5E6187319FF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1/06/2026</a:t>
            </a:r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133B0AB-9C22-B070-3273-598FF8251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Orsay 2026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33848E7-5D1C-27DC-D4FA-FA6D3CE26E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7BB9A9-44D1-41FC-8375-C67418E2076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264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2">
            <a:extLst>
              <a:ext uri="{FF2B5EF4-FFF2-40B4-BE49-F238E27FC236}">
                <a16:creationId xmlns:a16="http://schemas.microsoft.com/office/drawing/2014/main" id="{5442D52D-703E-0865-4980-8ABFF0301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7963" y="274638"/>
            <a:ext cx="10352087" cy="61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en-US" altLang="en-US" sz="2800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E857E0F-B093-1344-C03F-5344031F8AA5}"/>
              </a:ext>
            </a:extLst>
          </p:cNvPr>
          <p:cNvSpPr txBox="1"/>
          <p:nvPr/>
        </p:nvSpPr>
        <p:spPr>
          <a:xfrm>
            <a:off x="233360" y="5161668"/>
            <a:ext cx="46942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7337" indent="-285750">
              <a:spcBef>
                <a:spcPts val="400"/>
              </a:spcBef>
              <a:buClr>
                <a:srgbClr val="072C6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Calibri" panose="020F0502020204030204" pitchFamily="34" charset="0"/>
              </a:rPr>
              <a:t>16 ppt </a:t>
            </a:r>
            <a:r>
              <a:rPr lang="en-US" dirty="0">
                <a:solidFill>
                  <a:srgbClr val="003C78"/>
                </a:solidFill>
                <a:latin typeface="+mn-lt"/>
                <a:cs typeface="Calibri" panose="020F0502020204030204" pitchFamily="34" charset="0"/>
              </a:rPr>
              <a:t>antiproton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Calibri" panose="020F0502020204030204" pitchFamily="34" charset="0"/>
              </a:rPr>
              <a:t>-to-proton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Calibri" panose="020F0502020204030204" pitchFamily="34" charset="0"/>
              </a:rPr>
              <a:t>charge–mass ratio</a:t>
            </a: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measurement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               </a:t>
            </a:r>
            <a:r>
              <a:rPr 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Calibri" panose="020F0502020204030204" pitchFamily="34" charset="0"/>
              </a:rPr>
              <a:t>Nature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Calibri" panose="020F0502020204030204" pitchFamily="34" charset="0"/>
              </a:rPr>
              <a:t> 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Calibri" panose="020F0502020204030204" pitchFamily="34" charset="0"/>
              </a:rPr>
              <a:t>601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Calibri" panose="020F0502020204030204" pitchFamily="34" charset="0"/>
              </a:rPr>
              <a:t>.7891 (2022): 53-57.</a:t>
            </a:r>
            <a:endParaRPr lang="pl-PL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C064D0B-DC1D-9D3C-BC6B-3C265529C282}"/>
              </a:ext>
            </a:extLst>
          </p:cNvPr>
          <p:cNvSpPr txBox="1"/>
          <p:nvPr/>
        </p:nvSpPr>
        <p:spPr>
          <a:xfrm>
            <a:off x="5387231" y="5161668"/>
            <a:ext cx="656623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Calibri" panose="020F0502020204030204" pitchFamily="34" charset="0"/>
              </a:rPr>
              <a:t>1.5 p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pb</a:t>
            </a: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pl-PL" dirty="0">
                <a:solidFill>
                  <a:srgbClr val="003C78"/>
                </a:solidFill>
                <a:latin typeface="+mn-lt"/>
                <a:cs typeface="Calibri" panose="020F0502020204030204" pitchFamily="34" charset="0"/>
              </a:rPr>
              <a:t>antiproton</a:t>
            </a: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pl-PL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Calibri" panose="020F0502020204030204" pitchFamily="34" charset="0"/>
              </a:rPr>
              <a:t>magnetic moment</a:t>
            </a: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Calibri" panose="020F0502020204030204" pitchFamily="34" charset="0"/>
              </a:rPr>
              <a:t>m</a:t>
            </a: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easurement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   </a:t>
            </a:r>
            <a:r>
              <a:rPr lang="pl-PL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Calibri" panose="020F0502020204030204" pitchFamily="34" charset="0"/>
              </a:rPr>
              <a:t>Nature</a:t>
            </a:r>
            <a:r>
              <a:rPr lang="pl-PL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Calibri" panose="020F0502020204030204" pitchFamily="34" charset="0"/>
              </a:rPr>
              <a:t> 550, 371-374 (2017)</a:t>
            </a:r>
            <a:endParaRPr lang="pl-PL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Calibri" panose="020F0502020204030204" pitchFamily="34" charset="0"/>
              </a:rPr>
              <a:t>Towards the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Calibri" panose="020F0502020204030204" pitchFamily="34" charset="0"/>
              </a:rPr>
              <a:t> first</a:t>
            </a: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sub </a:t>
            </a: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Calibri" panose="020F0502020204030204" pitchFamily="34" charset="0"/>
              </a:rPr>
              <a:t>100 ppt measurement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285C4744-7D3C-2080-6059-192B462C2FBF}"/>
              </a:ext>
            </a:extLst>
          </p:cNvPr>
          <p:cNvSpPr/>
          <p:nvPr/>
        </p:nvSpPr>
        <p:spPr bwMode="auto">
          <a:xfrm>
            <a:off x="238539" y="4818247"/>
            <a:ext cx="4559300" cy="347913"/>
          </a:xfrm>
          <a:prstGeom prst="roundRect">
            <a:avLst/>
          </a:prstGeom>
          <a:solidFill>
            <a:srgbClr val="003C7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l-PL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High precision mass spectroscopy</a:t>
            </a:r>
            <a:endParaRPr lang="en-GB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E2FA09C5-C5E8-DA0B-94A8-F6C1B1D44B57}"/>
              </a:ext>
            </a:extLst>
          </p:cNvPr>
          <p:cNvSpPr/>
          <p:nvPr/>
        </p:nvSpPr>
        <p:spPr bwMode="auto">
          <a:xfrm>
            <a:off x="5531458" y="4818247"/>
            <a:ext cx="5617262" cy="343421"/>
          </a:xfrm>
          <a:prstGeom prst="roundRect">
            <a:avLst/>
          </a:prstGeom>
          <a:solidFill>
            <a:srgbClr val="003C7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l-PL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High precision magnetic moment measurements</a:t>
            </a:r>
            <a:endParaRPr lang="en-GB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DDF25-3E8C-1549-2D4A-A94312F6C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920" y="946494"/>
            <a:ext cx="7206878" cy="3488842"/>
          </a:xfrm>
          <a:prstGeom prst="rect">
            <a:avLst/>
          </a:prstGeom>
        </p:spPr>
      </p:pic>
      <p:sp>
        <p:nvSpPr>
          <p:cNvPr id="57" name="Left Brace 56">
            <a:extLst>
              <a:ext uri="{FF2B5EF4-FFF2-40B4-BE49-F238E27FC236}">
                <a16:creationId xmlns:a16="http://schemas.microsoft.com/office/drawing/2014/main" id="{74169292-CDE4-001E-AC58-CB5C65DF1245}"/>
              </a:ext>
            </a:extLst>
          </p:cNvPr>
          <p:cNvSpPr/>
          <p:nvPr/>
        </p:nvSpPr>
        <p:spPr bwMode="auto">
          <a:xfrm>
            <a:off x="1837201" y="3023225"/>
            <a:ext cx="381000" cy="838415"/>
          </a:xfrm>
          <a:prstGeom prst="leftBrace">
            <a:avLst/>
          </a:prstGeom>
          <a:noFill/>
          <a:ln w="76200" cap="flat" cmpd="sng" algn="ctr">
            <a:solidFill>
              <a:srgbClr val="003C7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CEB160-8496-435F-7CE6-C785D5BA6879}"/>
              </a:ext>
            </a:extLst>
          </p:cNvPr>
          <p:cNvSpPr/>
          <p:nvPr/>
        </p:nvSpPr>
        <p:spPr bwMode="auto">
          <a:xfrm>
            <a:off x="8634156" y="3173046"/>
            <a:ext cx="3332612" cy="372594"/>
          </a:xfrm>
          <a:prstGeom prst="roundRect">
            <a:avLst/>
          </a:prstGeom>
          <a:solidFill>
            <a:srgbClr val="003C7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Antiproton</a:t>
            </a:r>
            <a:r>
              <a:rPr lang="en-US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lifetime</a:t>
            </a:r>
            <a:endParaRPr lang="en-GB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B5DA22-88A3-9404-03E6-098D515F4204}"/>
              </a:ext>
            </a:extLst>
          </p:cNvPr>
          <p:cNvSpPr txBox="1"/>
          <p:nvPr/>
        </p:nvSpPr>
        <p:spPr>
          <a:xfrm>
            <a:off x="8697260" y="3560433"/>
            <a:ext cx="340845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10.2 years                                  </a:t>
            </a:r>
            <a:r>
              <a:rPr lang="en-GB" sz="16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New J. Phys.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19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.8 (2017): 083023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pic>
        <p:nvPicPr>
          <p:cNvPr id="5" name="Grafik 22" descr="Ein Bild, das Schrift, Grafiken, Logo, Design enthält.&#10;&#10;KI-generierte Inhalte können fehlerhaft sein.">
            <a:extLst>
              <a:ext uri="{FF2B5EF4-FFF2-40B4-BE49-F238E27FC236}">
                <a16:creationId xmlns:a16="http://schemas.microsoft.com/office/drawing/2014/main" id="{B2CC18C3-E692-E6C9-ACA1-4CACC78A55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3" y="2972482"/>
            <a:ext cx="1542032" cy="10280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096CD4A-369E-53CB-E62E-E58A6B4A1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125781"/>
            <a:ext cx="10352087" cy="899005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3C78"/>
                </a:solidFill>
              </a:rPr>
              <a:t>Comparison of existing CPT tests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8FC200-EF81-BB3F-D77A-EE28D55D5C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1/06/2026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B30CC2-EE05-1719-675E-0837A61862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Orsay 2026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2093C9-F41C-32C8-5AA4-64FBA4481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7BB9A9-44D1-41FC-8375-C67418E2076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754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19" y="275321"/>
            <a:ext cx="7005098" cy="614589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3C78"/>
                </a:solidFill>
              </a:rPr>
              <a:t>The AD/ELENA-Facility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37646" y="127209"/>
            <a:ext cx="374303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/>
              <a:t>ALPHA,</a:t>
            </a:r>
          </a:p>
          <a:p>
            <a:r>
              <a:rPr lang="de-DE" sz="1400" dirty="0"/>
              <a:t>Spectroscopy of 1S-2S in </a:t>
            </a:r>
          </a:p>
          <a:p>
            <a:r>
              <a:rPr lang="de-DE" sz="1400" dirty="0"/>
              <a:t>antihydrogen</a:t>
            </a:r>
          </a:p>
          <a:p>
            <a:endParaRPr lang="de-DE" sz="1400" dirty="0"/>
          </a:p>
          <a:p>
            <a:r>
              <a:rPr lang="de-DE" sz="1400" b="1" dirty="0"/>
              <a:t>ASACUSA, ALPHA</a:t>
            </a:r>
          </a:p>
          <a:p>
            <a:r>
              <a:rPr lang="de-DE" sz="1400" dirty="0"/>
              <a:t>Spectroscopy of GS-HFS in antihydrogen</a:t>
            </a:r>
          </a:p>
          <a:p>
            <a:endParaRPr lang="de-DE" sz="1400" dirty="0"/>
          </a:p>
          <a:p>
            <a:r>
              <a:rPr lang="de-DE" sz="1400" b="1" dirty="0"/>
              <a:t>ALPHA, AEgIS, GBAR</a:t>
            </a:r>
          </a:p>
          <a:p>
            <a:r>
              <a:rPr lang="de-DE" sz="1400" dirty="0"/>
              <a:t>Test </a:t>
            </a:r>
            <a:r>
              <a:rPr lang="de-DE" sz="1400" dirty="0" err="1"/>
              <a:t>free</a:t>
            </a:r>
            <a:r>
              <a:rPr lang="de-DE" sz="1400" dirty="0"/>
              <a:t> fall </a:t>
            </a:r>
            <a:r>
              <a:rPr lang="de-DE" sz="1400" dirty="0" err="1"/>
              <a:t>weak</a:t>
            </a:r>
            <a:r>
              <a:rPr lang="de-DE" sz="1400" dirty="0"/>
              <a:t> </a:t>
            </a:r>
            <a:r>
              <a:rPr lang="de-DE" sz="1400" dirty="0" err="1"/>
              <a:t>equivalence</a:t>
            </a:r>
            <a:r>
              <a:rPr lang="de-DE" sz="1400" dirty="0"/>
              <a:t> principle </a:t>
            </a:r>
            <a:r>
              <a:rPr lang="de-DE" sz="1400" dirty="0" err="1"/>
              <a:t>with</a:t>
            </a:r>
            <a:r>
              <a:rPr lang="de-DE" sz="1400" dirty="0"/>
              <a:t> antihydrogen</a:t>
            </a:r>
          </a:p>
          <a:p>
            <a:endParaRPr lang="de-DE" sz="1400" dirty="0"/>
          </a:p>
          <a:p>
            <a:endParaRPr lang="de-DE" sz="1400" dirty="0"/>
          </a:p>
          <a:p>
            <a:r>
              <a:rPr lang="de-DE" sz="1400" b="1" dirty="0"/>
              <a:t>ASACUSA </a:t>
            </a:r>
          </a:p>
          <a:p>
            <a:r>
              <a:rPr lang="de-DE" sz="1400" dirty="0"/>
              <a:t>Antiprotonic </a:t>
            </a:r>
            <a:r>
              <a:rPr lang="de-DE" sz="1400" dirty="0" err="1"/>
              <a:t>helium</a:t>
            </a:r>
            <a:r>
              <a:rPr lang="de-DE" sz="1400" dirty="0"/>
              <a:t> </a:t>
            </a:r>
            <a:r>
              <a:rPr lang="de-DE" sz="1400" dirty="0" err="1"/>
              <a:t>spectroscopy</a:t>
            </a:r>
            <a:endParaRPr lang="de-DE" sz="1400" dirty="0"/>
          </a:p>
          <a:p>
            <a:endParaRPr lang="de-DE" sz="1400" dirty="0"/>
          </a:p>
          <a:p>
            <a:r>
              <a:rPr lang="de-DE" sz="1400" b="1" dirty="0"/>
              <a:t>BASE, BASE-STEP</a:t>
            </a:r>
          </a:p>
          <a:p>
            <a:r>
              <a:rPr lang="de-DE" sz="1400" dirty="0"/>
              <a:t>Fundamental </a:t>
            </a:r>
            <a:r>
              <a:rPr lang="de-DE" sz="1400" dirty="0" err="1"/>
              <a:t>properties</a:t>
            </a:r>
            <a:r>
              <a:rPr lang="de-DE" sz="1400" dirty="0"/>
              <a:t> </a:t>
            </a:r>
            <a:br>
              <a:rPr lang="de-DE" sz="1400" dirty="0"/>
            </a:br>
            <a:r>
              <a:rPr lang="de-DE" sz="1400" dirty="0"/>
              <a:t>of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proton</a:t>
            </a:r>
            <a:r>
              <a:rPr lang="de-DE" sz="1400" dirty="0"/>
              <a:t>/</a:t>
            </a:r>
            <a:r>
              <a:rPr lang="de-DE" sz="1400" dirty="0" err="1"/>
              <a:t>antiproton</a:t>
            </a:r>
            <a:r>
              <a:rPr lang="de-DE" sz="1400" dirty="0"/>
              <a:t>, </a:t>
            </a:r>
            <a:r>
              <a:rPr lang="de-DE" sz="1400" dirty="0" err="1"/>
              <a:t>tests</a:t>
            </a:r>
            <a:r>
              <a:rPr lang="de-DE" sz="1400" dirty="0"/>
              <a:t> of </a:t>
            </a:r>
            <a:r>
              <a:rPr lang="de-DE" sz="1400" dirty="0" err="1"/>
              <a:t>clock</a:t>
            </a:r>
            <a:r>
              <a:rPr lang="de-DE" sz="1400" dirty="0"/>
              <a:t> WEP / </a:t>
            </a:r>
            <a:r>
              <a:rPr lang="de-DE" sz="1400" dirty="0" err="1"/>
              <a:t>tests</a:t>
            </a:r>
            <a:r>
              <a:rPr lang="de-DE" sz="1400" dirty="0"/>
              <a:t> of </a:t>
            </a:r>
            <a:r>
              <a:rPr lang="de-DE" sz="1400" dirty="0" err="1"/>
              <a:t>exotic</a:t>
            </a:r>
            <a:r>
              <a:rPr lang="de-DE" sz="1400" dirty="0"/>
              <a:t> </a:t>
            </a:r>
            <a:r>
              <a:rPr lang="de-DE" sz="1400" dirty="0" err="1"/>
              <a:t>physics</a:t>
            </a:r>
            <a:r>
              <a:rPr lang="de-DE" sz="1400" dirty="0"/>
              <a:t> / antimatter-dark matter </a:t>
            </a:r>
            <a:r>
              <a:rPr lang="de-DE" sz="1400" dirty="0" err="1"/>
              <a:t>interaction</a:t>
            </a:r>
            <a:r>
              <a:rPr lang="de-DE" sz="1400" dirty="0"/>
              <a:t>, etc...</a:t>
            </a:r>
          </a:p>
          <a:p>
            <a:endParaRPr lang="de-DE" sz="1400" dirty="0"/>
          </a:p>
          <a:p>
            <a:r>
              <a:rPr lang="de-DE" sz="1400" b="1" dirty="0"/>
              <a:t>PUMA</a:t>
            </a:r>
          </a:p>
          <a:p>
            <a:r>
              <a:rPr lang="de-DE" sz="1400" dirty="0"/>
              <a:t>Antiproton/</a:t>
            </a:r>
            <a:r>
              <a:rPr lang="de-DE" sz="1400" dirty="0" err="1"/>
              <a:t>nuclei</a:t>
            </a:r>
            <a:r>
              <a:rPr lang="de-DE" sz="1400" dirty="0"/>
              <a:t> </a:t>
            </a:r>
            <a:r>
              <a:rPr lang="de-DE" sz="1400" dirty="0" err="1"/>
              <a:t>scattering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study</a:t>
            </a:r>
            <a:r>
              <a:rPr lang="de-DE" sz="1400" dirty="0"/>
              <a:t> </a:t>
            </a:r>
            <a:r>
              <a:rPr lang="de-DE" sz="1400" dirty="0" err="1"/>
              <a:t>neutron</a:t>
            </a:r>
            <a:r>
              <a:rPr lang="de-DE" sz="1400" dirty="0"/>
              <a:t> </a:t>
            </a:r>
            <a:r>
              <a:rPr lang="de-DE" sz="1400" dirty="0" err="1"/>
              <a:t>skins</a:t>
            </a:r>
            <a:endParaRPr lang="de-DE" sz="1400" dirty="0"/>
          </a:p>
          <a:p>
            <a:endParaRPr lang="de-DE" sz="1400" dirty="0"/>
          </a:p>
          <a:p>
            <a:r>
              <a:rPr lang="de-DE" sz="1400" b="1" dirty="0"/>
              <a:t>TELMAX</a:t>
            </a:r>
          </a:p>
          <a:p>
            <a:r>
              <a:rPr lang="de-DE" sz="1400" dirty="0"/>
              <a:t>Experimental Area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short</a:t>
            </a:r>
            <a:r>
              <a:rPr lang="de-DE" sz="1400" dirty="0"/>
              <a:t> </a:t>
            </a:r>
            <a:r>
              <a:rPr lang="de-DE" sz="1400" dirty="0" err="1"/>
              <a:t>term</a:t>
            </a:r>
            <a:r>
              <a:rPr lang="de-DE" sz="1400" dirty="0"/>
              <a:t> </a:t>
            </a:r>
            <a:r>
              <a:rPr lang="de-DE" sz="1400" dirty="0" err="1"/>
              <a:t>experiments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antiprotons</a:t>
            </a:r>
            <a:endParaRPr lang="en-GB" sz="14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5992" y="5925715"/>
            <a:ext cx="8150352" cy="37332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de-CH" sz="2000" dirty="0"/>
              <a:t>60 Research Institutes/Universities – 350 </a:t>
            </a:r>
            <a:r>
              <a:rPr lang="de-CH" sz="2000" dirty="0" err="1"/>
              <a:t>Scientists</a:t>
            </a:r>
            <a:r>
              <a:rPr lang="de-CH" sz="2000" dirty="0"/>
              <a:t> – 6 </a:t>
            </a:r>
            <a:r>
              <a:rPr lang="de-CH" sz="2000" dirty="0" err="1"/>
              <a:t>Active</a:t>
            </a:r>
            <a:r>
              <a:rPr lang="de-CH" sz="2000" dirty="0"/>
              <a:t> Collaborations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941BC1-4535-B525-35E9-6209E25C9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26" y="957966"/>
            <a:ext cx="6946056" cy="49677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503DDC-48FA-A90E-86F3-47123C525990}"/>
              </a:ext>
            </a:extLst>
          </p:cNvPr>
          <p:cNvSpPr/>
          <p:nvPr/>
        </p:nvSpPr>
        <p:spPr>
          <a:xfrm rot="16200000">
            <a:off x="6684219" y="1233393"/>
            <a:ext cx="2013284" cy="37332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err="1"/>
              <a:t>antihydrogen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E06E54-E1F0-41C1-875D-86106C8724E8}"/>
              </a:ext>
            </a:extLst>
          </p:cNvPr>
          <p:cNvSpPr/>
          <p:nvPr/>
        </p:nvSpPr>
        <p:spPr>
          <a:xfrm rot="16200000">
            <a:off x="6692241" y="4080864"/>
            <a:ext cx="2013284" cy="373322"/>
          </a:xfrm>
          <a:prstGeom prst="rect">
            <a:avLst/>
          </a:prstGeom>
          <a:solidFill>
            <a:srgbClr val="4088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/>
              <a:t>antiprotons</a:t>
            </a:r>
            <a:endParaRPr lang="en-GB" dirty="0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6E4B1E43-7F8D-4ABD-849F-E5BA26796160}"/>
              </a:ext>
            </a:extLst>
          </p:cNvPr>
          <p:cNvSpPr/>
          <p:nvPr/>
        </p:nvSpPr>
        <p:spPr>
          <a:xfrm>
            <a:off x="7999251" y="159293"/>
            <a:ext cx="394543" cy="2413622"/>
          </a:xfrm>
          <a:prstGeom prst="leftBrace">
            <a:avLst>
              <a:gd name="adj1" fmla="val 72989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2DC27EDE-98B0-2622-228E-F949EDF3390B}"/>
              </a:ext>
            </a:extLst>
          </p:cNvPr>
          <p:cNvSpPr/>
          <p:nvPr/>
        </p:nvSpPr>
        <p:spPr>
          <a:xfrm>
            <a:off x="7999251" y="2771870"/>
            <a:ext cx="394543" cy="3340506"/>
          </a:xfrm>
          <a:prstGeom prst="leftBrace">
            <a:avLst>
              <a:gd name="adj1" fmla="val 72989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90E784-652A-BED2-4169-845A7E2F2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54" y="907378"/>
            <a:ext cx="2219568" cy="1469067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970BBC6-2621-6C53-5716-ECBF629CFDE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1/06/2026</a:t>
            </a:r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350E515F-BC05-CB3A-FDA9-F35D057CF0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Orsay 2026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7D4DDE3-E933-03A7-29A5-90D70DA97C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7BB9A9-44D1-41FC-8375-C67418E2076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746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73E7D-E7F4-3258-953C-1EA79ECDE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>
            <a:extLst>
              <a:ext uri="{FF2B5EF4-FFF2-40B4-BE49-F238E27FC236}">
                <a16:creationId xmlns:a16="http://schemas.microsoft.com/office/drawing/2014/main" id="{A0FDBCB7-993E-E253-E5AC-FBCE462FF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300" y="316726"/>
            <a:ext cx="2471564" cy="412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10">
                <a:extLst>
                  <a:ext uri="{FF2B5EF4-FFF2-40B4-BE49-F238E27FC236}">
                    <a16:creationId xmlns:a16="http://schemas.microsoft.com/office/drawing/2014/main" id="{B7861540-34D4-F48A-9F28-EC06A02C653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04919278"/>
                  </p:ext>
                </p:extLst>
              </p:nvPr>
            </p:nvGraphicFramePr>
            <p:xfrm>
              <a:off x="6773987" y="3066082"/>
              <a:ext cx="3663951" cy="1156185"/>
            </p:xfrm>
            <a:graphic>
              <a:graphicData uri="http://schemas.openxmlformats.org/drawingml/2006/table">
                <a:tbl>
                  <a:tblPr bandRow="1">
                    <a:tableStyleId>{21E4AEA4-8DFA-4A89-87EB-49C32662AFE0}</a:tableStyleId>
                  </a:tblPr>
                  <a:tblGrid>
                    <a:gridCol w="227407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8987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853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800" dirty="0">
                              <a:solidFill>
                                <a:schemeClr val="bg1"/>
                              </a:solidFill>
                            </a:rPr>
                            <a:t>Axial</a:t>
                          </a:r>
                          <a:r>
                            <a:rPr lang="en-US" sz="1800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1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800" i="0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z</m:t>
                                  </m:r>
                                </m:sub>
                              </m:sSub>
                            </m:oMath>
                          </a14:m>
                          <a:endParaRPr lang="en-GB" sz="1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91444" marR="91444" marT="45729" marB="45729">
                        <a:solidFill>
                          <a:srgbClr val="003C7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800" dirty="0">
                              <a:solidFill>
                                <a:schemeClr val="bg1"/>
                              </a:solidFill>
                            </a:rPr>
                            <a:t>63</a:t>
                          </a:r>
                          <a:r>
                            <a:rPr lang="en-US" sz="1800" dirty="0">
                              <a:solidFill>
                                <a:schemeClr val="bg1"/>
                              </a:solidFill>
                            </a:rPr>
                            <a:t>9</a:t>
                          </a:r>
                          <a:r>
                            <a:rPr lang="pl-PL" sz="1800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pl-PL" sz="1400" dirty="0">
                              <a:solidFill>
                                <a:schemeClr val="bg1"/>
                              </a:solidFill>
                            </a:rPr>
                            <a:t>kHz</a:t>
                          </a:r>
                          <a:endParaRPr lang="en-GB" sz="1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91444" marR="91444" marT="45729" marB="45729">
                        <a:solidFill>
                          <a:srgbClr val="003C7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853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800" dirty="0">
                              <a:solidFill>
                                <a:schemeClr val="bg1"/>
                              </a:solidFill>
                            </a:rPr>
                            <a:t>Magnetron</a:t>
                          </a:r>
                          <a:r>
                            <a:rPr lang="en-US" sz="1800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b>
                              </m:sSub>
                            </m:oMath>
                          </a14:m>
                          <a:endParaRPr lang="en-GB" sz="1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91444" marR="91444" marT="45729" marB="45729">
                        <a:solidFill>
                          <a:srgbClr val="003C7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bg1"/>
                              </a:solidFill>
                            </a:rPr>
                            <a:t>7</a:t>
                          </a:r>
                          <a:r>
                            <a:rPr lang="pl-PL" sz="1800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pl-PL" sz="1400" dirty="0">
                              <a:solidFill>
                                <a:schemeClr val="bg1"/>
                              </a:solidFill>
                            </a:rPr>
                            <a:t>kHz</a:t>
                          </a:r>
                          <a:endParaRPr lang="en-GB" sz="1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91444" marR="91444" marT="45729" marB="45729">
                        <a:solidFill>
                          <a:srgbClr val="003C7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853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800" dirty="0">
                              <a:solidFill>
                                <a:schemeClr val="bg1"/>
                              </a:solidFill>
                            </a:rPr>
                            <a:t>Mod. Cyclotron</a:t>
                          </a:r>
                          <a:r>
                            <a:rPr lang="en-US" sz="1800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</m:sSub>
                            </m:oMath>
                          </a14:m>
                          <a:endParaRPr lang="en-GB" sz="1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91444" marR="91444" marT="45729" marB="45729">
                        <a:solidFill>
                          <a:srgbClr val="003C7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800" dirty="0">
                              <a:solidFill>
                                <a:schemeClr val="bg1"/>
                              </a:solidFill>
                            </a:rPr>
                            <a:t>29.6 </a:t>
                          </a:r>
                          <a:r>
                            <a:rPr lang="pl-PL" sz="1400" dirty="0">
                              <a:solidFill>
                                <a:schemeClr val="bg1"/>
                              </a:solidFill>
                            </a:rPr>
                            <a:t>MHz</a:t>
                          </a:r>
                          <a:endParaRPr lang="en-GB" sz="1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91444" marR="91444" marT="45729" marB="45729">
                        <a:solidFill>
                          <a:srgbClr val="003C7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8461965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10">
                <a:extLst>
                  <a:ext uri="{FF2B5EF4-FFF2-40B4-BE49-F238E27FC236}">
                    <a16:creationId xmlns:a16="http://schemas.microsoft.com/office/drawing/2014/main" id="{B7861540-34D4-F48A-9F28-EC06A02C653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04919278"/>
                  </p:ext>
                </p:extLst>
              </p:nvPr>
            </p:nvGraphicFramePr>
            <p:xfrm>
              <a:off x="6773987" y="3066082"/>
              <a:ext cx="3663951" cy="1156185"/>
            </p:xfrm>
            <a:graphic>
              <a:graphicData uri="http://schemas.openxmlformats.org/drawingml/2006/table">
                <a:tbl>
                  <a:tblPr bandRow="1">
                    <a:tableStyleId>{21E4AEA4-8DFA-4A89-87EB-49C32662AFE0}</a:tableStyleId>
                  </a:tblPr>
                  <a:tblGrid>
                    <a:gridCol w="227407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8987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8539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1444" marR="91444" marT="45729" marB="45729">
                        <a:blipFill>
                          <a:blip r:embed="rId4"/>
                          <a:stretch>
                            <a:fillRect l="-267" t="-7813" r="-61497" b="-2171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800" dirty="0">
                              <a:solidFill>
                                <a:schemeClr val="bg1"/>
                              </a:solidFill>
                            </a:rPr>
                            <a:t>63</a:t>
                          </a:r>
                          <a:r>
                            <a:rPr lang="en-US" sz="1800" dirty="0">
                              <a:solidFill>
                                <a:schemeClr val="bg1"/>
                              </a:solidFill>
                            </a:rPr>
                            <a:t>9</a:t>
                          </a:r>
                          <a:r>
                            <a:rPr lang="pl-PL" sz="1800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pl-PL" sz="1400" dirty="0">
                              <a:solidFill>
                                <a:schemeClr val="bg1"/>
                              </a:solidFill>
                            </a:rPr>
                            <a:t>kHz</a:t>
                          </a:r>
                          <a:endParaRPr lang="en-GB" sz="1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91444" marR="91444" marT="45729" marB="45729">
                        <a:solidFill>
                          <a:srgbClr val="003C7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8539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1444" marR="91444" marT="45729" marB="45729">
                        <a:blipFill>
                          <a:blip r:embed="rId4"/>
                          <a:stretch>
                            <a:fillRect l="-267" t="-109524" r="-61497" b="-1206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bg1"/>
                              </a:solidFill>
                            </a:rPr>
                            <a:t>7</a:t>
                          </a:r>
                          <a:r>
                            <a:rPr lang="pl-PL" sz="1800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pl-PL" sz="1400" dirty="0">
                              <a:solidFill>
                                <a:schemeClr val="bg1"/>
                              </a:solidFill>
                            </a:rPr>
                            <a:t>kHz</a:t>
                          </a:r>
                          <a:endParaRPr lang="en-GB" sz="1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91444" marR="91444" marT="45729" marB="45729">
                        <a:solidFill>
                          <a:srgbClr val="003C7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8539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1444" marR="91444" marT="45729" marB="45729">
                        <a:blipFill>
                          <a:blip r:embed="rId4"/>
                          <a:stretch>
                            <a:fillRect l="-267" t="-206250" r="-61497" b="-1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l-PL" sz="1800" dirty="0">
                              <a:solidFill>
                                <a:schemeClr val="bg1"/>
                              </a:solidFill>
                            </a:rPr>
                            <a:t>29.6 </a:t>
                          </a:r>
                          <a:r>
                            <a:rPr lang="pl-PL" sz="1400" dirty="0">
                              <a:solidFill>
                                <a:schemeClr val="bg1"/>
                              </a:solidFill>
                            </a:rPr>
                            <a:t>MHz</a:t>
                          </a:r>
                          <a:endParaRPr lang="en-GB" sz="1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91444" marR="91444" marT="45729" marB="45729">
                        <a:solidFill>
                          <a:srgbClr val="003C7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8461965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5390" name="Picture 1">
            <a:extLst>
              <a:ext uri="{FF2B5EF4-FFF2-40B4-BE49-F238E27FC236}">
                <a16:creationId xmlns:a16="http://schemas.microsoft.com/office/drawing/2014/main" id="{BE46A8DF-5B03-A754-756B-DB0E47F8E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065" y="4443030"/>
            <a:ext cx="366395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32E68E-34E8-FEBE-EEF6-22BEBD31CA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41" t="3063" r="2194" b="2005"/>
          <a:stretch/>
        </p:blipFill>
        <p:spPr>
          <a:xfrm>
            <a:off x="285014" y="3867348"/>
            <a:ext cx="3515101" cy="22662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AAD52A6-063E-BE6F-DB33-678C98D94A6E}"/>
                  </a:ext>
                </a:extLst>
              </p:cNvPr>
              <p:cNvSpPr txBox="1"/>
              <p:nvPr/>
            </p:nvSpPr>
            <p:spPr>
              <a:xfrm>
                <a:off x="177976" y="1335851"/>
                <a:ext cx="3408062" cy="23083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b="1" i="1" dirty="0">
                    <a:ea typeface="Linux Libertine" panose="02000503000000000000" pitchFamily="2" charset="0"/>
                    <a:cs typeface="Calibri" panose="020F0502020204030204" pitchFamily="34" charset="0"/>
                  </a:rPr>
                  <a:t>E</a:t>
                </a:r>
                <a:r>
                  <a:rPr lang="en-US" sz="1800" dirty="0">
                    <a:ea typeface="Linux Libertine" panose="02000503000000000000" pitchFamily="2" charset="0"/>
                    <a:cs typeface="Calibri" panose="020F0502020204030204" pitchFamily="34" charset="0"/>
                  </a:rPr>
                  <a:t> and </a:t>
                </a:r>
                <a:r>
                  <a:rPr lang="en-US" sz="1800" b="1" i="1" dirty="0">
                    <a:ea typeface="Linux Libertine" panose="02000503000000000000" pitchFamily="2" charset="0"/>
                    <a:cs typeface="Calibri" panose="020F0502020204030204" pitchFamily="34" charset="0"/>
                  </a:rPr>
                  <a:t>B</a:t>
                </a:r>
                <a:r>
                  <a:rPr lang="en-US" sz="1800" dirty="0">
                    <a:ea typeface="Linux Libertine" panose="02000503000000000000" pitchFamily="2" charset="0"/>
                    <a:cs typeface="Calibri" panose="020F0502020204030204" pitchFamily="34" charset="0"/>
                  </a:rPr>
                  <a:t> field confine the particle in the trap</a:t>
                </a:r>
                <a:endParaRPr lang="en-US" sz="1800" dirty="0">
                  <a:ea typeface="Linux Libertine" panose="02000503000000000000" pitchFamily="2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  <a:p>
                <a:pPr algn="ctr"/>
                <a:r>
                  <a:rPr lang="en-US" sz="1800" dirty="0">
                    <a:ea typeface="Linux Libertine" panose="02000503000000000000" pitchFamily="2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 </a:t>
                </a:r>
                <a:r>
                  <a:rPr lang="en-US" dirty="0">
                    <a:ea typeface="Linux Libertine" panose="02000503000000000000" pitchFamily="2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M</a:t>
                </a:r>
                <a:r>
                  <a:rPr lang="en-US" sz="1800" dirty="0">
                    <a:ea typeface="Linux Libertine" panose="02000503000000000000" pitchFamily="2" charset="0"/>
                    <a:cs typeface="Calibri" panose="020F0502020204030204" pitchFamily="34" charset="0"/>
                  </a:rPr>
                  <a:t>otion can be split into three motional modes: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800" b="0" i="1" dirty="0" smtClean="0">
                              <a:latin typeface="Cambria Math" panose="02040503050406030204" pitchFamily="18" charset="0"/>
                              <a:ea typeface="Linux Libertine" panose="02000503000000000000" pitchFamily="2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de-DE" sz="1800" b="0" i="1" dirty="0" smtClean="0">
                              <a:latin typeface="Cambria Math" panose="02040503050406030204" pitchFamily="18" charset="0"/>
                              <a:ea typeface="Linux Libertine" panose="02000503000000000000" pitchFamily="2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de-DE" sz="1800" b="0" i="1" dirty="0" smtClean="0">
                              <a:latin typeface="Cambria Math" panose="02040503050406030204" pitchFamily="18" charset="0"/>
                              <a:ea typeface="Linux Libertine" panose="02000503000000000000" pitchFamily="2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b>
                      </m:sSub>
                      <m:r>
                        <a:rPr lang="de-DE" sz="1800" i="1" dirty="0">
                          <a:latin typeface="Cambria Math" panose="02040503050406030204" pitchFamily="18" charset="0"/>
                          <a:ea typeface="Linux Libertine" panose="02000503000000000000" pitchFamily="2" charset="0"/>
                          <a:cs typeface="Times New Roman" panose="020206030504050203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de-DE" sz="1800" b="0" i="1" dirty="0" smtClean="0">
                              <a:latin typeface="Cambria Math" panose="02040503050406030204" pitchFamily="18" charset="0"/>
                              <a:ea typeface="Linux Libertine" panose="02000503000000000000" pitchFamily="2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de-DE" sz="1800" b="0" i="1" dirty="0" smtClean="0">
                              <a:latin typeface="Cambria Math" panose="02040503050406030204" pitchFamily="18" charset="0"/>
                              <a:ea typeface="Linux Libertine" panose="02000503000000000000" pitchFamily="2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800" b="0" i="0" dirty="0" smtClean="0">
                              <a:latin typeface="Cambria Math" panose="02040503050406030204" pitchFamily="18" charset="0"/>
                              <a:ea typeface="Linux Libertine" panose="02000503000000000000" pitchFamily="2" charset="0"/>
                              <a:cs typeface="Times New Roman" panose="02020603050405020304" pitchFamily="18" charset="0"/>
                            </a:rPr>
                            <m:t>z</m:t>
                          </m:r>
                        </m:sub>
                      </m:sSub>
                      <m:r>
                        <a:rPr lang="de-DE" sz="1800" i="1" dirty="0">
                          <a:latin typeface="Cambria Math" panose="02040503050406030204" pitchFamily="18" charset="0"/>
                          <a:ea typeface="Linux Libertine" panose="02000503000000000000" pitchFamily="2" charset="0"/>
                          <a:cs typeface="Times New Roman" panose="020206030504050203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de-DE" sz="1800" b="0" i="1" dirty="0" smtClean="0">
                              <a:latin typeface="Cambria Math" panose="02040503050406030204" pitchFamily="18" charset="0"/>
                              <a:ea typeface="Linux Libertine" panose="02000503000000000000" pitchFamily="2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de-DE" sz="1800" b="0" i="1" dirty="0" smtClean="0">
                              <a:latin typeface="Cambria Math" panose="02040503050406030204" pitchFamily="18" charset="0"/>
                              <a:ea typeface="Linux Libertine" panose="02000503000000000000" pitchFamily="2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de-DE" sz="1800" b="0" i="1" dirty="0" smtClean="0">
                              <a:latin typeface="Cambria Math" panose="02040503050406030204" pitchFamily="18" charset="0"/>
                              <a:ea typeface="Linux Libertine" panose="02000503000000000000" pitchFamily="2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b>
                      </m:sSub>
                    </m:oMath>
                  </m:oMathPara>
                </a14:m>
                <a:endParaRPr lang="en-US" sz="1800" dirty="0">
                  <a:ea typeface="Linux Libertine" panose="02000503000000000000" pitchFamily="2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sz="1800" dirty="0">
                    <a:ea typeface="Linux Libertine" panose="02000503000000000000" pitchFamily="2" charset="0"/>
                    <a:cs typeface="Calibri" panose="020F0502020204030204" pitchFamily="34" charset="0"/>
                  </a:rPr>
                  <a:t>Related to the free-space cyclotron frequency:</a:t>
                </a:r>
                <a:endParaRPr lang="de-DE" sz="1800" b="0" dirty="0">
                  <a:latin typeface="Cambria Math" panose="02040503050406030204" pitchFamily="18" charset="0"/>
                  <a:ea typeface="Linux Libertine" panose="02000503000000000000" pitchFamily="2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800" b="0" i="1" dirty="0" smtClean="0">
                              <a:latin typeface="Cambria Math" panose="02040503050406030204" pitchFamily="18" charset="0"/>
                              <a:ea typeface="Linux Libertine" panose="02000503000000000000" pitchFamily="2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de-DE" sz="1800" b="0" i="1" dirty="0" smtClean="0">
                              <a:latin typeface="Cambria Math" panose="02040503050406030204" pitchFamily="18" charset="0"/>
                              <a:ea typeface="Linux Libertine" panose="02000503000000000000" pitchFamily="2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800" b="0" i="0" dirty="0" smtClean="0">
                              <a:latin typeface="Cambria Math" panose="02040503050406030204" pitchFamily="18" charset="0"/>
                              <a:ea typeface="Linux Libertine" panose="02000503000000000000" pitchFamily="2" charset="0"/>
                              <a:cs typeface="Times New Roman" panose="02020603050405020304" pitchFamily="18" charset="0"/>
                            </a:rPr>
                            <m:t>c</m:t>
                          </m:r>
                        </m:sub>
                        <m:sup>
                          <m:r>
                            <a:rPr lang="de-DE" sz="1800" b="0" i="0" dirty="0" smtClean="0">
                              <a:latin typeface="Cambria Math" panose="02040503050406030204" pitchFamily="18" charset="0"/>
                              <a:ea typeface="Linux Libertine" panose="02000503000000000000" pitchFamily="2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sz="1800" b="0" i="0" dirty="0" smtClean="0">
                          <a:latin typeface="Cambria Math" panose="02040503050406030204" pitchFamily="18" charset="0"/>
                          <a:ea typeface="Linux Libertine" panose="02000503000000000000" pitchFamily="2" charset="0"/>
                          <a:cs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de-DE" sz="1800" b="0" i="1" dirty="0" smtClean="0">
                              <a:latin typeface="Cambria Math" panose="02040503050406030204" pitchFamily="18" charset="0"/>
                              <a:ea typeface="Linux Libertine" panose="02000503000000000000" pitchFamily="2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de-DE" sz="1800" b="0" i="1" dirty="0" smtClean="0">
                              <a:latin typeface="Cambria Math" panose="02040503050406030204" pitchFamily="18" charset="0"/>
                              <a:ea typeface="Linux Libertine" panose="02000503000000000000" pitchFamily="2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de-DE" sz="1800" b="0" i="0" dirty="0" smtClean="0">
                              <a:latin typeface="Cambria Math" panose="02040503050406030204" pitchFamily="18" charset="0"/>
                              <a:ea typeface="Linux Libertine" panose="02000503000000000000" pitchFamily="2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b>
                        <m:sup>
                          <m:r>
                            <a:rPr lang="de-DE" sz="1800" b="0" i="0" dirty="0" smtClean="0">
                              <a:latin typeface="Cambria Math" panose="02040503050406030204" pitchFamily="18" charset="0"/>
                              <a:ea typeface="Linux Libertine" panose="02000503000000000000" pitchFamily="2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sz="1800" b="0" i="0" dirty="0" smtClean="0">
                          <a:latin typeface="Cambria Math" panose="02040503050406030204" pitchFamily="18" charset="0"/>
                          <a:ea typeface="Linux Libertine" panose="02000503000000000000" pitchFamily="2" charset="0"/>
                          <a:cs typeface="Times New Roman" panose="020206030504050203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de-DE" sz="1800" b="0" i="1" dirty="0" smtClean="0">
                              <a:latin typeface="Cambria Math" panose="02040503050406030204" pitchFamily="18" charset="0"/>
                              <a:ea typeface="Linux Libertine" panose="02000503000000000000" pitchFamily="2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800" i="1" dirty="0" err="1" smtClean="0">
                              <a:latin typeface="Cambria Math" panose="02040503050406030204" pitchFamily="18" charset="0"/>
                              <a:ea typeface="Linux Libertine" panose="02000503000000000000" pitchFamily="2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800" b="0" i="0" dirty="0" smtClean="0">
                              <a:latin typeface="Cambria Math" panose="02040503050406030204" pitchFamily="18" charset="0"/>
                              <a:ea typeface="Linux Libertine" panose="02000503000000000000" pitchFamily="2" charset="0"/>
                              <a:cs typeface="Times New Roman" panose="02020603050405020304" pitchFamily="18" charset="0"/>
                            </a:rPr>
                            <m:t>z</m:t>
                          </m:r>
                        </m:sub>
                        <m:sup>
                          <m:r>
                            <a:rPr lang="de-DE" sz="1800" b="0" i="0" dirty="0" smtClean="0">
                              <a:latin typeface="Cambria Math" panose="02040503050406030204" pitchFamily="18" charset="0"/>
                              <a:ea typeface="Linux Libertine" panose="02000503000000000000" pitchFamily="2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sz="1800" b="0" i="0" dirty="0" smtClean="0">
                          <a:latin typeface="Cambria Math" panose="02040503050406030204" pitchFamily="18" charset="0"/>
                          <a:ea typeface="Linux Libertine" panose="02000503000000000000" pitchFamily="2" charset="0"/>
                          <a:cs typeface="Times New Roman" panose="020206030504050203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de-DE" sz="1800" b="0" i="1" dirty="0" smtClean="0">
                              <a:latin typeface="Cambria Math" panose="02040503050406030204" pitchFamily="18" charset="0"/>
                              <a:ea typeface="Linux Libertine" panose="02000503000000000000" pitchFamily="2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800" i="1" dirty="0" smtClean="0">
                              <a:latin typeface="Cambria Math" panose="02040503050406030204" pitchFamily="18" charset="0"/>
                              <a:ea typeface="Linux Libertine" panose="02000503000000000000" pitchFamily="2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de-DE" sz="1800" b="0" i="0" dirty="0" smtClean="0">
                              <a:latin typeface="Cambria Math" panose="02040503050406030204" pitchFamily="18" charset="0"/>
                              <a:ea typeface="Linux Libertine" panose="02000503000000000000" pitchFamily="2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b>
                        <m:sup>
                          <m:r>
                            <a:rPr lang="de-DE" sz="1800" b="0" i="0" dirty="0" smtClean="0">
                              <a:latin typeface="Cambria Math" panose="02040503050406030204" pitchFamily="18" charset="0"/>
                              <a:ea typeface="Linux Libertine" panose="02000503000000000000" pitchFamily="2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AAD52A6-063E-BE6F-DB33-678C98D94A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976" y="1335851"/>
                <a:ext cx="3408062" cy="2308324"/>
              </a:xfrm>
              <a:prstGeom prst="rect">
                <a:avLst/>
              </a:prstGeom>
              <a:blipFill>
                <a:blip r:embed="rId7"/>
                <a:stretch>
                  <a:fillRect t="-13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id="{F3A71B7B-B275-EC07-C383-CAA690EB3EF7}"/>
              </a:ext>
            </a:extLst>
          </p:cNvPr>
          <p:cNvSpPr txBox="1">
            <a:spLocks/>
          </p:cNvSpPr>
          <p:nvPr/>
        </p:nvSpPr>
        <p:spPr>
          <a:xfrm>
            <a:off x="177976" y="243729"/>
            <a:ext cx="10352087" cy="89900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03C78"/>
                </a:solidFill>
              </a:rPr>
              <a:t>Penning trap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567BC3-BC29-3CF9-93F2-C0798B8650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3987" y="139171"/>
            <a:ext cx="3289981" cy="2653711"/>
          </a:xfrm>
          <a:prstGeom prst="rect">
            <a:avLst/>
          </a:prstGeom>
        </p:spPr>
      </p:pic>
      <p:pic>
        <p:nvPicPr>
          <p:cNvPr id="8" name="Grafik 5" descr="Ein Bild, das Autoteile, Rad enthält.&#10;&#10;KI-generierte Inhalte können fehlerhaft sein.">
            <a:extLst>
              <a:ext uri="{FF2B5EF4-FFF2-40B4-BE49-F238E27FC236}">
                <a16:creationId xmlns:a16="http://schemas.microsoft.com/office/drawing/2014/main" id="{B09022B9-1287-BA85-4815-824467632F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91485" y="2821681"/>
            <a:ext cx="4522144" cy="16449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9F9CB3-032A-41AF-0967-C5431F62DE56}"/>
              </a:ext>
            </a:extLst>
          </p:cNvPr>
          <p:cNvSpPr txBox="1"/>
          <p:nvPr/>
        </p:nvSpPr>
        <p:spPr>
          <a:xfrm>
            <a:off x="4210300" y="4624478"/>
            <a:ext cx="20431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ea typeface="Linux Libertine" panose="02000503000000000000" pitchFamily="2" charset="0"/>
                <a:cs typeface="Calibri" panose="020F0502020204030204" pitchFamily="34" charset="0"/>
                <a:sym typeface="Wingdings" panose="05000000000000000000" pitchFamily="2" charset="2"/>
              </a:rPr>
              <a:t>Non-destructive single-particle detection via image-currents</a:t>
            </a:r>
            <a:endParaRPr lang="en-US" sz="1800" dirty="0">
              <a:ea typeface="Linux Libertine" panose="02000503000000000000" pitchFamily="2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CDBB9F-688A-197E-D161-01C0BF29029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1/06/2026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4EAC1-B089-4859-5E87-94D2021E7E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Orsay 2026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60261A3-2712-2813-9F02-91A659361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7BB9A9-44D1-41FC-8375-C67418E2076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9282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B83B50-8446-4BB6-7C68-6A77989EBCA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8539" y="3011363"/>
            <a:ext cx="10506475" cy="33501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5D1539-7978-F377-A0BA-CD135678F72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6499" y="749435"/>
            <a:ext cx="4048760" cy="25372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603B28-1B91-32CF-3A58-4FE32098B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8383" y="645230"/>
            <a:ext cx="3719333" cy="2092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849CE4F-B900-A5D8-4A91-965262C37EF4}"/>
              </a:ext>
            </a:extLst>
          </p:cNvPr>
          <p:cNvSpPr/>
          <p:nvPr/>
        </p:nvSpPr>
        <p:spPr bwMode="auto">
          <a:xfrm>
            <a:off x="238539" y="3011363"/>
            <a:ext cx="1001863" cy="101994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FC634FE-1D9D-2015-FD52-3C146B963934}"/>
              </a:ext>
            </a:extLst>
          </p:cNvPr>
          <p:cNvSpPr txBox="1">
            <a:spLocks/>
          </p:cNvSpPr>
          <p:nvPr/>
        </p:nvSpPr>
        <p:spPr>
          <a:xfrm>
            <a:off x="238539" y="125781"/>
            <a:ext cx="3371353" cy="89900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03C78"/>
                </a:solidFill>
              </a:rPr>
              <a:t>Apparatus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D2569F-5510-485B-8FAC-A04BE1845ECA}"/>
              </a:ext>
            </a:extLst>
          </p:cNvPr>
          <p:cNvSpPr/>
          <p:nvPr/>
        </p:nvSpPr>
        <p:spPr bwMode="auto">
          <a:xfrm>
            <a:off x="3688362" y="3093700"/>
            <a:ext cx="1594504" cy="19301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25FFC0-FC81-DC4F-688E-E6E119E1478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1/06/2026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D7BFBBF-3042-463F-366D-05637CBBA1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Orsay 2026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E103F90-0ECB-0392-73D6-8B6F2C3835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7BB9A9-44D1-41FC-8375-C67418E20761}" type="slidenum">
              <a:rPr lang="en-GB" smtClean="0"/>
              <a:t>8</a:t>
            </a:fld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27B2B2-DD54-FDD5-207C-1F9D11112191}"/>
              </a:ext>
            </a:extLst>
          </p:cNvPr>
          <p:cNvSpPr/>
          <p:nvPr/>
        </p:nvSpPr>
        <p:spPr>
          <a:xfrm>
            <a:off x="4659464" y="3373343"/>
            <a:ext cx="3132814" cy="481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57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5D401D1-36B7-BE0F-DE2A-A7649AA09FC7}"/>
                  </a:ext>
                </a:extLst>
              </p:cNvPr>
              <p:cNvSpPr txBox="1"/>
              <p:nvPr/>
            </p:nvSpPr>
            <p:spPr>
              <a:xfrm>
                <a:off x="41464" y="1165359"/>
                <a:ext cx="6844844" cy="12311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344487" indent="-285750">
                  <a:spcBef>
                    <a:spcPts val="400"/>
                  </a:spcBef>
                  <a:buClr>
                    <a:srgbClr val="072C62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r>
                  <a:rPr lang="en-US" sz="1600" dirty="0">
                    <a:solidFill>
                      <a:srgbClr val="222222"/>
                    </a:solidFill>
                    <a:highlight>
                      <a:srgbClr val="FFFFFF"/>
                    </a:highlight>
                    <a:ea typeface="Calibri" panose="020F0502020204030204" pitchFamily="34" charset="0"/>
                    <a:cs typeface="Calibri" panose="020F0502020204030204" pitchFamily="34" charset="0"/>
                  </a:rPr>
                  <a:t>No observed loss of Antiprotons</a:t>
                </a:r>
              </a:p>
              <a:p>
                <a:pPr marL="58737">
                  <a:spcBef>
                    <a:spcPts val="400"/>
                  </a:spcBef>
                  <a:buClr>
                    <a:srgbClr val="072C62"/>
                  </a:buClr>
                  <a:buSzPct val="100000"/>
                  <a:defRPr/>
                </a:pPr>
                <a:r>
                  <a:rPr lang="en-US" sz="1600" dirty="0">
                    <a:solidFill>
                      <a:srgbClr val="222222"/>
                    </a:solidFill>
                    <a:highlight>
                      <a:srgbClr val="FFFFFF"/>
                    </a:highlight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	 </a:t>
                </a:r>
                <a:r>
                  <a:rPr lang="pl-PL" sz="1600" dirty="0">
                    <a:solidFill>
                      <a:srgbClr val="222222"/>
                    </a:solidFill>
                    <a:highlight>
                      <a:srgbClr val="FFFFFF"/>
                    </a:highlight>
                    <a:ea typeface="Calibri" panose="020F0502020204030204" pitchFamily="34" charset="0"/>
                    <a:cs typeface="Calibri" panose="020F0502020204030204" pitchFamily="34" charset="0"/>
                  </a:rPr>
                  <a:t>Pressure in the system</a:t>
                </a:r>
                <a:r>
                  <a:rPr lang="en-GB" sz="1600" dirty="0">
                    <a:highlight>
                      <a:srgbClr val="FFFFFF"/>
                    </a:highlight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&lt;</m:t>
                    </m:r>
                    <m:r>
                      <a:rPr lang="en-US" sz="1600" dirty="0"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1.04</m:t>
                    </m:r>
                    <m:r>
                      <a:rPr lang="en-US" sz="1600" b="0" i="1" dirty="0" smtClean="0"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⋅</m:t>
                    </m:r>
                    <m:sSup>
                      <m:sSupPr>
                        <m:ctrlPr>
                          <a:rPr lang="en-US" sz="1600" b="0" i="1" dirty="0" smtClean="0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GB" sz="1600" i="1" dirty="0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1600" b="0" i="1" dirty="0" smtClean="0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−18</m:t>
                        </m:r>
                      </m:sup>
                    </m:sSup>
                    <m:r>
                      <m:rPr>
                        <m:nor/>
                      </m:rPr>
                      <a:rPr lang="en-US" sz="1600" b="0" i="0" dirty="0" smtClean="0"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GB" sz="1600" dirty="0">
                        <a:highlight>
                          <a:srgbClr val="FFFFFF"/>
                        </a:highlight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mbar</m:t>
                    </m:r>
                  </m:oMath>
                </a14:m>
                <a:r>
                  <a:rPr lang="en-GB" sz="1600" dirty="0">
                    <a:highlight>
                      <a:srgbClr val="FFFFFF"/>
                    </a:highlight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344487" indent="-285750">
                  <a:spcBef>
                    <a:spcPts val="400"/>
                  </a:spcBef>
                  <a:buClr>
                    <a:srgbClr val="072C62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r>
                  <a:rPr lang="en-US" sz="1600" dirty="0">
                    <a:highlight>
                      <a:srgbClr val="FFFFFF"/>
                    </a:highlight>
                    <a:ea typeface="Calibri" panose="020F0502020204030204" pitchFamily="34" charset="0"/>
                    <a:cs typeface="Calibri" panose="020F0502020204030204" pitchFamily="34" charset="0"/>
                  </a:rPr>
                  <a:t>We kept </a:t>
                </a:r>
                <a:r>
                  <a:rPr lang="en-US" sz="1600" b="1" dirty="0">
                    <a:solidFill>
                      <a:srgbClr val="003C78"/>
                    </a:solidFill>
                    <a:highlight>
                      <a:srgbClr val="FFFFFF"/>
                    </a:highlight>
                    <a:ea typeface="Calibri" panose="020F0502020204030204" pitchFamily="34" charset="0"/>
                    <a:cs typeface="Calibri" panose="020F0502020204030204" pitchFamily="34" charset="0"/>
                  </a:rPr>
                  <a:t>antiprotons</a:t>
                </a:r>
                <a:r>
                  <a:rPr lang="en-US" sz="1600" dirty="0">
                    <a:highlight>
                      <a:srgbClr val="FFFFFF"/>
                    </a:highlight>
                    <a:ea typeface="Calibri" panose="020F0502020204030204" pitchFamily="34" charset="0"/>
                    <a:cs typeface="Calibri" panose="020F0502020204030204" pitchFamily="34" charset="0"/>
                  </a:rPr>
                  <a:t> from </a:t>
                </a:r>
                <a:r>
                  <a:rPr lang="pl-PL" sz="1600" dirty="0">
                    <a:highlight>
                      <a:srgbClr val="FFFFFF"/>
                    </a:highlight>
                    <a:ea typeface="Calibri" panose="020F0502020204030204" pitchFamily="34" charset="0"/>
                    <a:cs typeface="Calibri" panose="020F0502020204030204" pitchFamily="34" charset="0"/>
                  </a:rPr>
                  <a:t>27</a:t>
                </a:r>
                <a:r>
                  <a:rPr lang="en-US" sz="1600" baseline="30000" dirty="0" err="1">
                    <a:highlight>
                      <a:srgbClr val="FFFFFF"/>
                    </a:highlight>
                    <a:ea typeface="Calibri" panose="020F0502020204030204" pitchFamily="34" charset="0"/>
                    <a:cs typeface="Calibri" panose="020F0502020204030204" pitchFamily="34" charset="0"/>
                  </a:rPr>
                  <a:t>th</a:t>
                </a:r>
                <a:r>
                  <a:rPr lang="pl-PL" sz="1600" dirty="0">
                    <a:highlight>
                      <a:srgbClr val="FFFFFF"/>
                    </a:highlight>
                    <a:ea typeface="Calibri" panose="020F0502020204030204" pitchFamily="34" charset="0"/>
                    <a:cs typeface="Calibri" panose="020F0502020204030204" pitchFamily="34" charset="0"/>
                  </a:rPr>
                  <a:t> of October 2023</a:t>
                </a:r>
                <a:r>
                  <a:rPr lang="en-US" sz="1600" dirty="0">
                    <a:highlight>
                      <a:srgbClr val="FFFFFF"/>
                    </a:highlight>
                    <a:ea typeface="Calibri" panose="020F0502020204030204" pitchFamily="34" charset="0"/>
                    <a:cs typeface="Calibri" panose="020F0502020204030204" pitchFamily="34" charset="0"/>
                  </a:rPr>
                  <a:t> till the 2</a:t>
                </a:r>
                <a:r>
                  <a:rPr lang="en-US" sz="1600" baseline="30000" dirty="0">
                    <a:highlight>
                      <a:srgbClr val="FFFFFF"/>
                    </a:highlight>
                    <a:ea typeface="Calibri" panose="020F0502020204030204" pitchFamily="34" charset="0"/>
                    <a:cs typeface="Calibri" panose="020F0502020204030204" pitchFamily="34" charset="0"/>
                  </a:rPr>
                  <a:t>nd</a:t>
                </a:r>
                <a:r>
                  <a:rPr lang="en-US" sz="1600" dirty="0">
                    <a:highlight>
                      <a:srgbClr val="FFFFFF"/>
                    </a:highlight>
                    <a:ea typeface="Calibri" panose="020F0502020204030204" pitchFamily="34" charset="0"/>
                    <a:cs typeface="Calibri" panose="020F0502020204030204" pitchFamily="34" charset="0"/>
                  </a:rPr>
                  <a:t> of July 2025</a:t>
                </a:r>
              </a:p>
              <a:p>
                <a:pPr marL="344487" indent="-285750" eaLnBrk="1">
                  <a:spcBef>
                    <a:spcPts val="400"/>
                  </a:spcBef>
                  <a:buClr>
                    <a:srgbClr val="072C62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r>
                  <a:rPr lang="en-US" sz="1600" dirty="0">
                    <a:highlight>
                      <a:srgbClr val="FFFFFF"/>
                    </a:highlight>
                    <a:ea typeface="Calibri" panose="020F0502020204030204" pitchFamily="34" charset="0"/>
                    <a:cs typeface="Calibri" panose="020F0502020204030204" pitchFamily="34" charset="0"/>
                  </a:rPr>
                  <a:t>Trapped for 614 days </a:t>
                </a:r>
                <a:r>
                  <a:rPr lang="en-US" sz="1600" b="1" dirty="0">
                    <a:highlight>
                      <a:srgbClr val="FFFFFF"/>
                    </a:highlight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</a:t>
                </a:r>
                <a:r>
                  <a:rPr lang="en-US" sz="1600" b="1" dirty="0">
                    <a:highlight>
                      <a:srgbClr val="FFFFFF"/>
                    </a:highlight>
                    <a:ea typeface="Calibri" panose="020F0502020204030204" pitchFamily="34" charset="0"/>
                    <a:cs typeface="Calibri" panose="020F0502020204030204" pitchFamily="34" charset="0"/>
                  </a:rPr>
                  <a:t> oldest antimatter </a:t>
                </a:r>
                <a:r>
                  <a:rPr lang="en-US" sz="1600" dirty="0">
                    <a:highlight>
                      <a:srgbClr val="FFFFFF"/>
                    </a:highlight>
                    <a:ea typeface="Calibri" panose="020F0502020204030204" pitchFamily="34" charset="0"/>
                    <a:cs typeface="Calibri" panose="020F0502020204030204" pitchFamily="34" charset="0"/>
                  </a:rPr>
                  <a:t>ever created on Earth.</a:t>
                </a:r>
                <a:endParaRPr lang="pl-PL" sz="1600" b="1" dirty="0">
                  <a:solidFill>
                    <a:srgbClr val="222222"/>
                  </a:solidFill>
                  <a:highlight>
                    <a:srgbClr val="FFFFFF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5D401D1-36B7-BE0F-DE2A-A7649AA09F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4" y="1165359"/>
                <a:ext cx="6844844" cy="1231106"/>
              </a:xfrm>
              <a:prstGeom prst="rect">
                <a:avLst/>
              </a:prstGeom>
              <a:blipFill>
                <a:blip r:embed="rId2"/>
                <a:stretch>
                  <a:fillRect t="-1485" b="-54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1">
            <a:extLst>
              <a:ext uri="{FF2B5EF4-FFF2-40B4-BE49-F238E27FC236}">
                <a16:creationId xmlns:a16="http://schemas.microsoft.com/office/drawing/2014/main" id="{ED1339B0-E523-AE3F-4815-3550BCAFD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481" y="2201968"/>
            <a:ext cx="11095037" cy="61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endParaRPr lang="pl-PL" sz="2800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7D1B24-06AE-8176-9F2C-C2AEDB6AB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76" y="2580937"/>
            <a:ext cx="4854881" cy="371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1E2E286-FD76-6396-FA0D-1B93AD589C70}"/>
              </a:ext>
            </a:extLst>
          </p:cNvPr>
          <p:cNvSpPr/>
          <p:nvPr/>
        </p:nvSpPr>
        <p:spPr>
          <a:xfrm>
            <a:off x="1664104" y="3017843"/>
            <a:ext cx="1743365" cy="688692"/>
          </a:xfrm>
          <a:prstGeom prst="roundRect">
            <a:avLst/>
          </a:prstGeom>
          <a:ln>
            <a:solidFill>
              <a:srgbClr val="003C7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H" dirty="0"/>
              <a:t>4.5 </a:t>
            </a:r>
            <a:r>
              <a:rPr lang="fr-CH" dirty="0" err="1"/>
              <a:t>months</a:t>
            </a:r>
            <a:r>
              <a:rPr lang="fr-CH" dirty="0"/>
              <a:t> </a:t>
            </a:r>
            <a:r>
              <a:rPr lang="fr-CH" dirty="0" err="1"/>
              <a:t>without</a:t>
            </a:r>
            <a:r>
              <a:rPr lang="fr-CH" dirty="0"/>
              <a:t> </a:t>
            </a:r>
            <a:r>
              <a:rPr lang="fr-CH" dirty="0" err="1"/>
              <a:t>loss</a:t>
            </a:r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4A4ED1-D937-6ECD-3ED0-D32DBE738B51}"/>
              </a:ext>
            </a:extLst>
          </p:cNvPr>
          <p:cNvSpPr/>
          <p:nvPr/>
        </p:nvSpPr>
        <p:spPr>
          <a:xfrm>
            <a:off x="2984223" y="5076783"/>
            <a:ext cx="1650316" cy="797960"/>
          </a:xfrm>
          <a:prstGeom prst="roundRect">
            <a:avLst/>
          </a:prstGeom>
          <a:ln>
            <a:solidFill>
              <a:srgbClr val="003C7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H" dirty="0"/>
              <a:t>4 </a:t>
            </a:r>
            <a:r>
              <a:rPr lang="fr-CH" dirty="0" err="1"/>
              <a:t>months</a:t>
            </a:r>
            <a:r>
              <a:rPr lang="fr-CH" dirty="0"/>
              <a:t> </a:t>
            </a:r>
            <a:r>
              <a:rPr lang="fr-CH" dirty="0" err="1"/>
              <a:t>without</a:t>
            </a:r>
            <a:r>
              <a:rPr lang="fr-CH" dirty="0"/>
              <a:t> </a:t>
            </a:r>
            <a:r>
              <a:rPr lang="fr-CH" dirty="0" err="1"/>
              <a:t>loss</a:t>
            </a:r>
            <a:endParaRPr lang="en-GB" dirty="0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16A01454-A816-CBFA-C775-7A7AAD02AE45}"/>
              </a:ext>
            </a:extLst>
          </p:cNvPr>
          <p:cNvSpPr/>
          <p:nvPr/>
        </p:nvSpPr>
        <p:spPr>
          <a:xfrm>
            <a:off x="5293183" y="3519280"/>
            <a:ext cx="220607" cy="1648311"/>
          </a:xfrm>
          <a:prstGeom prst="rightBrace">
            <a:avLst>
              <a:gd name="adj1" fmla="val 72098"/>
              <a:gd name="adj2" fmla="val 50000"/>
            </a:avLst>
          </a:prstGeom>
          <a:ln w="28575">
            <a:solidFill>
              <a:srgbClr val="003C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B77839-395B-073C-7582-637EF14A95C0}"/>
              </a:ext>
            </a:extLst>
          </p:cNvPr>
          <p:cNvSpPr txBox="1"/>
          <p:nvPr/>
        </p:nvSpPr>
        <p:spPr>
          <a:xfrm>
            <a:off x="5474691" y="4215314"/>
            <a:ext cx="313327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H" dirty="0">
                <a:solidFill>
                  <a:srgbClr val="003C78"/>
                </a:solidFill>
              </a:rPr>
              <a:t>6 antiprotons </a:t>
            </a:r>
            <a:r>
              <a:rPr lang="fr-CH" dirty="0" err="1">
                <a:solidFill>
                  <a:srgbClr val="003C78"/>
                </a:solidFill>
              </a:rPr>
              <a:t>used</a:t>
            </a:r>
            <a:r>
              <a:rPr lang="fr-CH" dirty="0">
                <a:solidFill>
                  <a:srgbClr val="003C78"/>
                </a:solidFill>
              </a:rPr>
              <a:t> </a:t>
            </a:r>
            <a:r>
              <a:rPr lang="fr-CH" dirty="0" err="1">
                <a:solidFill>
                  <a:srgbClr val="003C78"/>
                </a:solidFill>
              </a:rPr>
              <a:t>during</a:t>
            </a:r>
            <a:r>
              <a:rPr lang="fr-CH" dirty="0">
                <a:solidFill>
                  <a:srgbClr val="003C78"/>
                </a:solidFill>
              </a:rPr>
              <a:t> the </a:t>
            </a:r>
            <a:r>
              <a:rPr lang="fr-CH" dirty="0" err="1">
                <a:solidFill>
                  <a:srgbClr val="003C78"/>
                </a:solidFill>
              </a:rPr>
              <a:t>entire</a:t>
            </a:r>
            <a:r>
              <a:rPr lang="fr-CH" dirty="0">
                <a:solidFill>
                  <a:srgbClr val="003C78"/>
                </a:solidFill>
              </a:rPr>
              <a:t> 2024 </a:t>
            </a:r>
            <a:r>
              <a:rPr lang="fr-CH" dirty="0" err="1">
                <a:solidFill>
                  <a:srgbClr val="003C78"/>
                </a:solidFill>
              </a:rPr>
              <a:t>campaign</a:t>
            </a:r>
            <a:endParaRPr lang="en-GB" dirty="0">
              <a:solidFill>
                <a:srgbClr val="003C78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5B4CA46-DAAC-CDB0-FDF0-E3FD76EBA44C}"/>
              </a:ext>
            </a:extLst>
          </p:cNvPr>
          <p:cNvSpPr txBox="1">
            <a:spLocks/>
          </p:cNvSpPr>
          <p:nvPr/>
        </p:nvSpPr>
        <p:spPr>
          <a:xfrm>
            <a:off x="177976" y="243729"/>
            <a:ext cx="10352087" cy="89900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03C78"/>
                </a:solidFill>
              </a:rPr>
              <a:t>Antiproton lifetime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3281BEA-BCA1-216A-6B91-0CAC42B83443}"/>
              </a:ext>
            </a:extLst>
          </p:cNvPr>
          <p:cNvSpPr/>
          <p:nvPr/>
        </p:nvSpPr>
        <p:spPr bwMode="auto">
          <a:xfrm>
            <a:off x="6709907" y="5033148"/>
            <a:ext cx="4041913" cy="765123"/>
          </a:xfrm>
          <a:prstGeom prst="roundRect">
            <a:avLst/>
          </a:prstGeom>
          <a:solidFill>
            <a:srgbClr val="003C7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/>
            <a:r>
              <a:rPr lang="pl-PL" dirty="0">
                <a:solidFill>
                  <a:schemeClr val="bg1">
                    <a:lumMod val="95000"/>
                  </a:schemeClr>
                </a:solidFill>
              </a:rPr>
              <a:t>Antiproton l</a:t>
            </a:r>
            <a:r>
              <a:rPr lang="fr-CH" dirty="0" err="1">
                <a:solidFill>
                  <a:schemeClr val="bg1">
                    <a:lumMod val="95000"/>
                  </a:schemeClr>
                </a:solidFill>
              </a:rPr>
              <a:t>ifetime</a:t>
            </a:r>
            <a:r>
              <a:rPr lang="fr-CH" dirty="0">
                <a:solidFill>
                  <a:schemeClr val="bg1">
                    <a:lumMod val="95000"/>
                  </a:schemeClr>
                </a:solidFill>
              </a:rPr>
              <a:t> data </a:t>
            </a:r>
            <a:r>
              <a:rPr lang="fr-CH" dirty="0" err="1">
                <a:solidFill>
                  <a:schemeClr val="bg1">
                    <a:lumMod val="95000"/>
                  </a:schemeClr>
                </a:solidFill>
              </a:rPr>
              <a:t>collected</a:t>
            </a:r>
            <a:r>
              <a:rPr lang="fr-CH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CH" dirty="0" err="1">
                <a:solidFill>
                  <a:schemeClr val="bg1">
                    <a:lumMod val="95000"/>
                  </a:schemeClr>
                </a:solidFill>
              </a:rPr>
              <a:t>since</a:t>
            </a:r>
            <a:r>
              <a:rPr lang="fr-CH" dirty="0">
                <a:solidFill>
                  <a:schemeClr val="bg1">
                    <a:lumMod val="95000"/>
                  </a:schemeClr>
                </a:solidFill>
              </a:rPr>
              <a:t> 2014: </a:t>
            </a:r>
            <a:r>
              <a:rPr lang="fr-CH" sz="2400" b="1" dirty="0">
                <a:solidFill>
                  <a:schemeClr val="bg1">
                    <a:lumMod val="95000"/>
                  </a:schemeClr>
                </a:solidFill>
              </a:rPr>
              <a:t>&gt; 55 y</a:t>
            </a:r>
            <a:endParaRPr lang="en-GB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E74FF0-2A44-C1D9-FC39-E3B9A28ADDCB}"/>
              </a:ext>
            </a:extLst>
          </p:cNvPr>
          <p:cNvSpPr txBox="1"/>
          <p:nvPr/>
        </p:nvSpPr>
        <p:spPr>
          <a:xfrm>
            <a:off x="7127198" y="549492"/>
            <a:ext cx="318159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H" dirty="0" err="1"/>
              <a:t>We</a:t>
            </a:r>
            <a:r>
              <a:rPr lang="fr-CH" dirty="0"/>
              <a:t> </a:t>
            </a:r>
            <a:r>
              <a:rPr lang="fr-CH" dirty="0" err="1"/>
              <a:t>just</a:t>
            </a:r>
            <a:r>
              <a:rPr lang="fr-CH" dirty="0"/>
              <a:t> </a:t>
            </a:r>
            <a:r>
              <a:rPr lang="fr-CH" dirty="0" err="1"/>
              <a:t>captured</a:t>
            </a:r>
            <a:r>
              <a:rPr lang="fr-CH" dirty="0"/>
              <a:t> </a:t>
            </a:r>
            <a:r>
              <a:rPr lang="fr-CH" b="1" dirty="0">
                <a:solidFill>
                  <a:srgbClr val="003C78"/>
                </a:solidFill>
              </a:rPr>
              <a:t>~300 antiprotons</a:t>
            </a:r>
            <a:r>
              <a:rPr lang="fr-CH" dirty="0"/>
              <a:t> on the </a:t>
            </a:r>
            <a:r>
              <a:rPr lang="en-US" dirty="0">
                <a:highlight>
                  <a:srgbClr val="FFFFFF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baseline="30000" dirty="0">
                <a:highlight>
                  <a:srgbClr val="FFFFFF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pl-PL" dirty="0">
                <a:solidFill>
                  <a:srgbClr val="003C78"/>
                </a:solidFill>
                <a:highlight>
                  <a:srgbClr val="FFFFFF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dirty="0"/>
              <a:t>of May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DD18B7-C8E6-EE9B-FB62-CC92B670E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5" t="14809" r="16493" b="14337"/>
          <a:stretch>
            <a:fillRect/>
          </a:stretch>
        </p:blipFill>
        <p:spPr>
          <a:xfrm>
            <a:off x="7926800" y="1200626"/>
            <a:ext cx="3716718" cy="2679445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8A58B4A6-BEDE-5052-9F4E-BB246D76E3A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1/06/2026</a:t>
            </a:r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3450AC89-7E04-89DF-2034-D51F877029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Orsay 2026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176CD8D-7EA0-7E7F-B237-92D0BD70F4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7BB9A9-44D1-41FC-8375-C67418E20761}" type="slidenum">
              <a:rPr lang="en-GB" smtClean="0"/>
              <a:t>9</a:t>
            </a:fld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7FD6FC-EFDC-CC6A-F1C7-D53833DF0659}"/>
              </a:ext>
            </a:extLst>
          </p:cNvPr>
          <p:cNvSpPr txBox="1"/>
          <p:nvPr/>
        </p:nvSpPr>
        <p:spPr>
          <a:xfrm>
            <a:off x="8945217" y="5969774"/>
            <a:ext cx="2954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ighlight>
                  <a:srgbClr val="FFFFFF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Submitted, under revision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5028898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SlidesBAS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lantino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MasterSlidesBASE</Template>
  <TotalTime>13802</TotalTime>
  <Words>1738</Words>
  <Application>Microsoft Office PowerPoint</Application>
  <PresentationFormat>Widescreen</PresentationFormat>
  <Paragraphs>444</Paragraphs>
  <Slides>32</Slides>
  <Notes>10</Notes>
  <HiddenSlides>0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Aptos</vt:lpstr>
      <vt:lpstr>Arial</vt:lpstr>
      <vt:lpstr>Calibri</vt:lpstr>
      <vt:lpstr>Calibri Light</vt:lpstr>
      <vt:lpstr>Cambria Math</vt:lpstr>
      <vt:lpstr>Linux Libertine</vt:lpstr>
      <vt:lpstr>Palatino Linotype</vt:lpstr>
      <vt:lpstr>Roboto</vt:lpstr>
      <vt:lpstr>Times New Roman</vt:lpstr>
      <vt:lpstr>Wingdings</vt:lpstr>
      <vt:lpstr>MasterSlidesBASE</vt:lpstr>
      <vt:lpstr>Graph</vt:lpstr>
      <vt:lpstr>First transport of antimatter in a truck across CERN</vt:lpstr>
      <vt:lpstr>BASE – Collaboration</vt:lpstr>
      <vt:lpstr>Matter / antimatter asymmetry</vt:lpstr>
      <vt:lpstr>The Physics</vt:lpstr>
      <vt:lpstr>Comparison of existing CPT tests</vt:lpstr>
      <vt:lpstr>The AD/ELENA-Facility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Charge-to-Mass Ratio Measurements</vt:lpstr>
      <vt:lpstr>BASE-STEP apparatus</vt:lpstr>
      <vt:lpstr>BASE-STEP apparatus</vt:lpstr>
      <vt:lpstr>BASE-STEP upgrades in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for your attention</vt:lpstr>
      <vt:lpstr>PowerPoint Presentation</vt:lpstr>
      <vt:lpstr>Summary of SME limits by BASE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Jonathan Morgner</dc:creator>
  <cp:lastModifiedBy>Jonathan Morgner</cp:lastModifiedBy>
  <cp:revision>31</cp:revision>
  <dcterms:created xsi:type="dcterms:W3CDTF">2026-05-12T13:25:27Z</dcterms:created>
  <dcterms:modified xsi:type="dcterms:W3CDTF">2026-06-01T08:12:23Z</dcterms:modified>
</cp:coreProperties>
</file>