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handoutMasterIdLst>
    <p:handoutMasterId r:id="rId24"/>
  </p:handoutMasterIdLst>
  <p:sldIdLst>
    <p:sldId id="526" r:id="rId2"/>
    <p:sldId id="527" r:id="rId3"/>
    <p:sldId id="256" r:id="rId4"/>
    <p:sldId id="541" r:id="rId5"/>
    <p:sldId id="530" r:id="rId6"/>
    <p:sldId id="548" r:id="rId7"/>
    <p:sldId id="550" r:id="rId8"/>
    <p:sldId id="532" r:id="rId9"/>
    <p:sldId id="533" r:id="rId10"/>
    <p:sldId id="535" r:id="rId11"/>
    <p:sldId id="536" r:id="rId12"/>
    <p:sldId id="537" r:id="rId13"/>
    <p:sldId id="538" r:id="rId14"/>
    <p:sldId id="528" r:id="rId15"/>
    <p:sldId id="549" r:id="rId16"/>
    <p:sldId id="544" r:id="rId17"/>
    <p:sldId id="539" r:id="rId18"/>
    <p:sldId id="543" r:id="rId19"/>
    <p:sldId id="545" r:id="rId20"/>
    <p:sldId id="546" r:id="rId21"/>
    <p:sldId id="54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275A"/>
    <a:srgbClr val="06061E"/>
    <a:srgbClr val="0033A0"/>
    <a:srgbClr val="1B3C70"/>
    <a:srgbClr val="CFD0DB"/>
    <a:srgbClr val="0F124A"/>
    <a:srgbClr val="A4C137"/>
    <a:srgbClr val="4A7EEB"/>
    <a:srgbClr val="324C98"/>
    <a:srgbClr val="3153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78633" autoAdjust="0"/>
  </p:normalViewPr>
  <p:slideViewPr>
    <p:cSldViewPr snapToObjects="1">
      <p:cViewPr varScale="1">
        <p:scale>
          <a:sx n="92" d="100"/>
          <a:sy n="92" d="100"/>
        </p:scale>
        <p:origin x="168" y="72"/>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145" d="100"/>
          <a:sy n="145" d="100"/>
        </p:scale>
        <p:origin x="3872" y="176"/>
      </p:cViewPr>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4/23/2026</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Shahnam Gorgi Zadeh | 2-cell 400 MHz cavity RF design update</a:t>
            </a:r>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Shahnam Gorgi Zadeh | 2-cell 400 MHz cavity RF design update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study aimed to benchmark the ESS cryomodule, thereby similar “cryomodule types” were selected, focusing the study specifically on cryomodules with high-beta elliptical cavities with frequencies between 400MHz and 1.3GHz. This ensured that the comparison remained relevant and provided a validated technical baseline. </a:t>
            </a:r>
          </a:p>
          <a:p>
            <a:endParaRPr lang="en-GB" dirty="0"/>
          </a:p>
        </p:txBody>
      </p:sp>
      <p:sp>
        <p:nvSpPr>
          <p:cNvPr id="4" name="Footer Placeholder 3"/>
          <p:cNvSpPr>
            <a:spLocks noGrp="1"/>
          </p:cNvSpPr>
          <p:nvPr>
            <p:ph type="ftr" sz="quarter" idx="4"/>
          </p:nvPr>
        </p:nvSpPr>
        <p:spPr/>
        <p:txBody>
          <a:bodyPr/>
          <a:lstStyle/>
          <a:p>
            <a:r>
              <a:rPr lang="en-US"/>
              <a:t>Shahnam Gorgi Zadeh | 2-cell 400 MHz cavity RF design update</a:t>
            </a:r>
          </a:p>
        </p:txBody>
      </p:sp>
      <p:sp>
        <p:nvSpPr>
          <p:cNvPr id="5" name="Slide Number Placeholder 4"/>
          <p:cNvSpPr>
            <a:spLocks noGrp="1"/>
          </p:cNvSpPr>
          <p:nvPr>
            <p:ph type="sldNum" sz="quarter" idx="5"/>
          </p:nvPr>
        </p:nvSpPr>
        <p:spPr/>
        <p:txBody>
          <a:bodyPr/>
          <a:lstStyle/>
          <a:p>
            <a:fld id="{8CB0EE9E-52B8-AA4F-8DD5-ED0FB4E5CBCC}" type="slidenum">
              <a:rPr lang="en-US" smtClean="0"/>
              <a:t>2</a:t>
            </a:fld>
            <a:endParaRPr lang="en-US"/>
          </a:p>
        </p:txBody>
      </p:sp>
    </p:spTree>
    <p:extLst>
      <p:ext uri="{BB962C8B-B14F-4D97-AF65-F5344CB8AC3E}">
        <p14:creationId xmlns:p14="http://schemas.microsoft.com/office/powerpoint/2010/main" val="295622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r>
              <a:rPr lang="en-US"/>
              <a:t>Shahnam Gorgi Zadeh | 2-cell 400 MHz cavity RF design update</a:t>
            </a:r>
          </a:p>
        </p:txBody>
      </p:sp>
      <p:sp>
        <p:nvSpPr>
          <p:cNvPr id="5" name="Slide Number Placeholder 4"/>
          <p:cNvSpPr>
            <a:spLocks noGrp="1"/>
          </p:cNvSpPr>
          <p:nvPr>
            <p:ph type="sldNum" sz="quarter" idx="5"/>
          </p:nvPr>
        </p:nvSpPr>
        <p:spPr/>
        <p:txBody>
          <a:bodyPr/>
          <a:lstStyle/>
          <a:p>
            <a:fld id="{8CB0EE9E-52B8-AA4F-8DD5-ED0FB4E5CBCC}" type="slidenum">
              <a:rPr lang="en-US" smtClean="0"/>
              <a:t>3</a:t>
            </a:fld>
            <a:endParaRPr lang="en-US"/>
          </a:p>
        </p:txBody>
      </p:sp>
    </p:spTree>
    <p:extLst>
      <p:ext uri="{BB962C8B-B14F-4D97-AF65-F5344CB8AC3E}">
        <p14:creationId xmlns:p14="http://schemas.microsoft.com/office/powerpoint/2010/main" val="2623496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chosen facilities represent a broad spectrum of machine parameters - particles, current, beam power, frequency, duty cycle, etc. - and design philosophies – segmented / continuous layout, cavity supporting systems, cryogenic schemes, etc. In this way, a diverse range of high-beta designs was represented. </a:t>
            </a:r>
          </a:p>
          <a:p>
            <a:r>
              <a:rPr lang="en-GB" sz="1200" kern="1200" dirty="0">
                <a:solidFill>
                  <a:schemeClr val="tx1"/>
                </a:solidFill>
                <a:effectLst/>
                <a:latin typeface="+mn-lt"/>
                <a:ea typeface="+mn-ea"/>
                <a:cs typeface="+mn-cs"/>
              </a:rPr>
              <a:t>The facilities represent a wide spectrum of maturity and lifecycle stages. </a:t>
            </a:r>
          </a:p>
          <a:p>
            <a:r>
              <a:rPr lang="en-GB" sz="1200" kern="1200" dirty="0">
                <a:solidFill>
                  <a:schemeClr val="tx1"/>
                </a:solidFill>
                <a:effectLst/>
                <a:latin typeface="+mn-lt"/>
                <a:ea typeface="+mn-ea"/>
                <a:cs typeface="+mn-cs"/>
              </a:rPr>
              <a:t>This diversity allows for a comprehensive analysis of the transition from "as-designed" specifications to "as-operated" realities. </a:t>
            </a:r>
          </a:p>
          <a:p>
            <a:r>
              <a:rPr lang="en-GB" sz="1200" kern="1200" dirty="0">
                <a:solidFill>
                  <a:schemeClr val="tx1"/>
                </a:solidFill>
                <a:effectLst/>
                <a:latin typeface="+mn-lt"/>
                <a:ea typeface="+mn-ea"/>
                <a:cs typeface="+mn-cs"/>
              </a:rPr>
              <a:t>By including facilities that range from those starting installation soon to those with years of proven performance, the benchmarking exercise can capture lessons learned across the full engineering lifecycle. This ensures that the proposed roadmap for a sustainable "Cryomodule of the Future" is informed by both cutting-edge design and the practical challenges of long-term maintainability and hardware degradation.</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Footer Placeholder 3"/>
          <p:cNvSpPr>
            <a:spLocks noGrp="1"/>
          </p:cNvSpPr>
          <p:nvPr>
            <p:ph type="ftr" sz="quarter" idx="4"/>
          </p:nvPr>
        </p:nvSpPr>
        <p:spPr/>
        <p:txBody>
          <a:bodyPr/>
          <a:lstStyle/>
          <a:p>
            <a:r>
              <a:rPr lang="en-US"/>
              <a:t>Shahnam Gorgi Zadeh | 2-cell 400 MHz cavity RF design update</a:t>
            </a:r>
          </a:p>
        </p:txBody>
      </p:sp>
      <p:sp>
        <p:nvSpPr>
          <p:cNvPr id="5" name="Slide Number Placeholder 4"/>
          <p:cNvSpPr>
            <a:spLocks noGrp="1"/>
          </p:cNvSpPr>
          <p:nvPr>
            <p:ph type="sldNum" sz="quarter" idx="5"/>
          </p:nvPr>
        </p:nvSpPr>
        <p:spPr/>
        <p:txBody>
          <a:bodyPr/>
          <a:lstStyle/>
          <a:p>
            <a:fld id="{8CB0EE9E-52B8-AA4F-8DD5-ED0FB4E5CBCC}" type="slidenum">
              <a:rPr lang="en-US" smtClean="0"/>
              <a:t>4</a:t>
            </a:fld>
            <a:endParaRPr lang="en-US"/>
          </a:p>
        </p:txBody>
      </p:sp>
    </p:spTree>
    <p:extLst>
      <p:ext uri="{BB962C8B-B14F-4D97-AF65-F5344CB8AC3E}">
        <p14:creationId xmlns:p14="http://schemas.microsoft.com/office/powerpoint/2010/main" val="19333743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en-US"/>
              <a:t>20/03/2024</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20/03/2024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SRF workshop | FCC Cavity Considerations: RF designs and technical challenges</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20/03/2024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SRF workshop | FCC Cavity Considerations: RF designs and technical challenges</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en-US"/>
              <a:t>20/03/2024</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GB"/>
              <a:t>SRF workshop | FCC Cavity Considerations: RF designs and technical challenges</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en-US"/>
              <a:t>20/03/2024</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GB"/>
              <a:t>SRF workshop | FCC Cavity Considerations: RF designs and technical challenges</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20/03/2024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SRF workshop | FCC Cavity Considerations: RF designs and technical challenges</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en-US"/>
              <a:t>20/03/2024</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GB"/>
              <a:t>SRF workshop | FCC Cavity Considerations: RF designs and technical challenges</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20/03/2024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SRF workshop | FCC Cavity Considerations: RF designs and technical challenges</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en-US"/>
              <a:t>20/03/2024</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GB"/>
              <a:t>SRF workshop | FCC Cavity Considerations: RF designs and technical challenges</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US"/>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en-US"/>
              <a:t>20/03/2024</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en-US"/>
              <a:t>20/03/2024</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en-US"/>
              <a:t>20/03/2024</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en-US"/>
              <a:t>20/03/2024</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20/03/2024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20/03/2024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US"/>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20/03/2024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en-US"/>
              <a:t>20/03/2024</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GB"/>
              <a:t>SRF workshop | FCC Cavity Considerations: RF designs and technical challenges</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en-US"/>
              <a:t>20/03/2024</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07987" y="1592264"/>
            <a:ext cx="5616575" cy="460851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en-US"/>
              <a:t>20/03/2024</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GB"/>
              <a:t>SRF workshop | FCC Cavity Considerations: RF designs and technical challenges</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en-US"/>
              <a:t>20/03/2024</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GB"/>
              <a:t>SRF workshop | FCC Cavity Considerations: RF designs and technical challenges</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4"/>
          <a:stretch>
            <a:fillRect/>
          </a:stretch>
        </p:blipFill>
        <p:spPr>
          <a:xfrm>
            <a:off x="407988" y="6364599"/>
            <a:ext cx="495300"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D8F98-0CAB-12A7-C7AD-C6BED00A43AD}"/>
            </a:ext>
          </a:extLst>
        </p:cNvPr>
        <p:cNvGrpSpPr/>
        <p:nvPr/>
      </p:nvGrpSpPr>
      <p:grpSpPr>
        <a:xfrm>
          <a:off x="0" y="0"/>
          <a:ext cx="0" cy="0"/>
          <a:chOff x="0" y="0"/>
          <a:chExt cx="0" cy="0"/>
        </a:xfrm>
      </p:grpSpPr>
      <p:pic>
        <p:nvPicPr>
          <p:cNvPr id="1026" name="Picture 2" descr="Innovate for Sustainable Accelerating Systems: Kick-Off Meeting">
            <a:extLst>
              <a:ext uri="{FF2B5EF4-FFF2-40B4-BE49-F238E27FC236}">
                <a16:creationId xmlns:a16="http://schemas.microsoft.com/office/drawing/2014/main" id="{5213A4F7-F37E-A988-78A7-D6A43626AF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23"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58536B9-63CA-E75C-02F2-061A3707B691}"/>
              </a:ext>
            </a:extLst>
          </p:cNvPr>
          <p:cNvSpPr txBox="1"/>
          <p:nvPr/>
        </p:nvSpPr>
        <p:spPr>
          <a:xfrm>
            <a:off x="875420" y="2384884"/>
            <a:ext cx="10801200" cy="3416320"/>
          </a:xfrm>
          <a:prstGeom prst="rect">
            <a:avLst/>
          </a:prstGeom>
          <a:noFill/>
        </p:spPr>
        <p:txBody>
          <a:bodyPr wrap="square" rtlCol="0">
            <a:spAutoFit/>
          </a:bodyPr>
          <a:lstStyle/>
          <a:p>
            <a:pPr algn="ctr"/>
            <a:r>
              <a:rPr lang="en-US" sz="3200" b="1" dirty="0">
                <a:solidFill>
                  <a:srgbClr val="24275A"/>
                </a:solidFill>
              </a:rPr>
              <a:t>Task 5.2: ESS cryomodule experience and benchmarking with other recent facilities </a:t>
            </a:r>
          </a:p>
          <a:p>
            <a:pPr algn="ctr"/>
            <a:endParaRPr lang="en-US" sz="3200" b="1" dirty="0">
              <a:solidFill>
                <a:srgbClr val="24275A"/>
              </a:solidFill>
            </a:endParaRPr>
          </a:p>
          <a:p>
            <a:pPr algn="ctr"/>
            <a:r>
              <a:rPr lang="en-US" sz="2400" b="1" dirty="0">
                <a:solidFill>
                  <a:srgbClr val="24275A"/>
                </a:solidFill>
              </a:rPr>
              <a:t>Focus: Benchmarking with projects in the implementation phase (worldwide). </a:t>
            </a:r>
          </a:p>
          <a:p>
            <a:pPr algn="ctr"/>
            <a:endParaRPr lang="en-US" sz="2400" b="1" i="1" dirty="0">
              <a:solidFill>
                <a:srgbClr val="24275A"/>
              </a:solidFill>
            </a:endParaRPr>
          </a:p>
          <a:p>
            <a:pPr algn="ctr"/>
            <a:r>
              <a:rPr lang="en-US" sz="2400" b="1" i="1" dirty="0">
                <a:solidFill>
                  <a:srgbClr val="24275A"/>
                </a:solidFill>
              </a:rPr>
              <a:t>Karin Canderan (CERN, SY-RF) on behalf of WP5</a:t>
            </a:r>
          </a:p>
          <a:p>
            <a:pPr algn="ctr"/>
            <a:r>
              <a:rPr lang="en-US" sz="2400" b="1" i="1">
                <a:solidFill>
                  <a:srgbClr val="24275A"/>
                </a:solidFill>
                <a:latin typeface="Calibri"/>
                <a:ea typeface="ＭＳ Ｐゴシック" charset="0"/>
              </a:rPr>
              <a:t>22/04/2026</a:t>
            </a:r>
            <a:endParaRPr lang="en-US" sz="2400" b="1" dirty="0">
              <a:solidFill>
                <a:srgbClr val="1B3C70"/>
              </a:solidFill>
              <a:latin typeface="Calibri"/>
              <a:ea typeface="ＭＳ Ｐゴシック" charset="0"/>
            </a:endParaRPr>
          </a:p>
        </p:txBody>
      </p:sp>
      <p:sp>
        <p:nvSpPr>
          <p:cNvPr id="4" name="TextBox 3">
            <a:extLst>
              <a:ext uri="{FF2B5EF4-FFF2-40B4-BE49-F238E27FC236}">
                <a16:creationId xmlns:a16="http://schemas.microsoft.com/office/drawing/2014/main" id="{D121AC58-1A3F-A3D7-9AF4-7C71F5A39175}"/>
              </a:ext>
            </a:extLst>
          </p:cNvPr>
          <p:cNvSpPr txBox="1"/>
          <p:nvPr/>
        </p:nvSpPr>
        <p:spPr>
          <a:xfrm>
            <a:off x="4113249" y="476975"/>
            <a:ext cx="7649167" cy="954107"/>
          </a:xfrm>
          <a:prstGeom prst="rect">
            <a:avLst/>
          </a:prstGeom>
          <a:noFill/>
        </p:spPr>
        <p:txBody>
          <a:bodyPr wrap="square" rtlCol="0">
            <a:spAutoFit/>
          </a:bodyPr>
          <a:lstStyle/>
          <a:p>
            <a:r>
              <a:rPr lang="en-BE" sz="2800" b="1" dirty="0">
                <a:solidFill>
                  <a:srgbClr val="1B3C70"/>
                </a:solidFill>
              </a:rPr>
              <a:t>W</a:t>
            </a:r>
            <a:r>
              <a:rPr lang="en-US" sz="2800" b="1" dirty="0">
                <a:solidFill>
                  <a:srgbClr val="1B3C70"/>
                </a:solidFill>
              </a:rPr>
              <a:t>P5: Integration into a new LINAC Cryomodule</a:t>
            </a:r>
          </a:p>
        </p:txBody>
      </p:sp>
    </p:spTree>
    <p:extLst>
      <p:ext uri="{BB962C8B-B14F-4D97-AF65-F5344CB8AC3E}">
        <p14:creationId xmlns:p14="http://schemas.microsoft.com/office/powerpoint/2010/main" val="1184136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514CE-4B9A-30E0-C682-C1C53ABA64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F5627E-81FD-AFB3-9A0F-AD2E9DD6A866}"/>
              </a:ext>
            </a:extLst>
          </p:cNvPr>
          <p:cNvSpPr>
            <a:spLocks noGrp="1"/>
          </p:cNvSpPr>
          <p:nvPr>
            <p:ph type="title"/>
          </p:nvPr>
        </p:nvSpPr>
        <p:spPr>
          <a:xfrm>
            <a:off x="407988" y="373593"/>
            <a:ext cx="5666751" cy="1065742"/>
          </a:xfrm>
        </p:spPr>
        <p:txBody>
          <a:bodyPr/>
          <a:lstStyle/>
          <a:p>
            <a:r>
              <a:rPr lang="en-US" dirty="0">
                <a:solidFill>
                  <a:srgbClr val="24275A"/>
                </a:solidFill>
              </a:rPr>
              <a:t>Summary of the benchmarking analysis</a:t>
            </a:r>
            <a:endParaRPr lang="en-GB" dirty="0">
              <a:solidFill>
                <a:srgbClr val="24275A"/>
              </a:solidFill>
            </a:endParaRPr>
          </a:p>
        </p:txBody>
      </p:sp>
      <p:grpSp>
        <p:nvGrpSpPr>
          <p:cNvPr id="12" name="Group 11">
            <a:extLst>
              <a:ext uri="{FF2B5EF4-FFF2-40B4-BE49-F238E27FC236}">
                <a16:creationId xmlns:a16="http://schemas.microsoft.com/office/drawing/2014/main" id="{87103064-AA16-65AD-9892-B0B78B9FF11E}"/>
              </a:ext>
            </a:extLst>
          </p:cNvPr>
          <p:cNvGrpSpPr/>
          <p:nvPr/>
        </p:nvGrpSpPr>
        <p:grpSpPr>
          <a:xfrm rot="-10800000">
            <a:off x="6153196" y="290616"/>
            <a:ext cx="4762500" cy="1206500"/>
            <a:chOff x="0" y="0"/>
            <a:chExt cx="1881481" cy="476642"/>
          </a:xfrm>
        </p:grpSpPr>
        <p:sp>
          <p:nvSpPr>
            <p:cNvPr id="13" name="Freeform 12">
              <a:extLst>
                <a:ext uri="{FF2B5EF4-FFF2-40B4-BE49-F238E27FC236}">
                  <a16:creationId xmlns:a16="http://schemas.microsoft.com/office/drawing/2014/main" id="{F04AC866-B312-DF27-C77C-BC3AED0F157D}"/>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D4EC66"/>
              </a:solidFill>
              <a:prstDash val="solid"/>
              <a:miter/>
            </a:ln>
          </p:spPr>
          <p:txBody>
            <a:bodyPr/>
            <a:lstStyle/>
            <a:p>
              <a:endParaRPr lang="en-GB" sz="1200"/>
            </a:p>
          </p:txBody>
        </p:sp>
        <p:sp>
          <p:nvSpPr>
            <p:cNvPr id="14" name="TextBox 13">
              <a:extLst>
                <a:ext uri="{FF2B5EF4-FFF2-40B4-BE49-F238E27FC236}">
                  <a16:creationId xmlns:a16="http://schemas.microsoft.com/office/drawing/2014/main" id="{F27B6B9F-CD4F-1071-AB8C-EFE02EE45175}"/>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5" name="Group 14">
            <a:extLst>
              <a:ext uri="{FF2B5EF4-FFF2-40B4-BE49-F238E27FC236}">
                <a16:creationId xmlns:a16="http://schemas.microsoft.com/office/drawing/2014/main" id="{84511343-4934-2A80-36CD-0ACD4A459781}"/>
              </a:ext>
            </a:extLst>
          </p:cNvPr>
          <p:cNvGrpSpPr/>
          <p:nvPr/>
        </p:nvGrpSpPr>
        <p:grpSpPr>
          <a:xfrm rot="-10800000">
            <a:off x="5830641" y="542537"/>
            <a:ext cx="1070144" cy="706525"/>
            <a:chOff x="0" y="0"/>
            <a:chExt cx="823551" cy="543720"/>
          </a:xfrm>
        </p:grpSpPr>
        <p:sp>
          <p:nvSpPr>
            <p:cNvPr id="16" name="Freeform 15">
              <a:extLst>
                <a:ext uri="{FF2B5EF4-FFF2-40B4-BE49-F238E27FC236}">
                  <a16:creationId xmlns:a16="http://schemas.microsoft.com/office/drawing/2014/main" id="{C7C1E5E1-A310-03B8-D0E7-25D3B7943C2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A4C137"/>
            </a:solidFill>
          </p:spPr>
          <p:txBody>
            <a:bodyPr/>
            <a:lstStyle/>
            <a:p>
              <a:endParaRPr lang="en-GB" sz="1200"/>
            </a:p>
          </p:txBody>
        </p:sp>
        <p:sp>
          <p:nvSpPr>
            <p:cNvPr id="17" name="TextBox 16">
              <a:extLst>
                <a:ext uri="{FF2B5EF4-FFF2-40B4-BE49-F238E27FC236}">
                  <a16:creationId xmlns:a16="http://schemas.microsoft.com/office/drawing/2014/main" id="{69D30560-639D-9E3B-D8C7-E16550C92A5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8" name="TextBox 17">
            <a:extLst>
              <a:ext uri="{FF2B5EF4-FFF2-40B4-BE49-F238E27FC236}">
                <a16:creationId xmlns:a16="http://schemas.microsoft.com/office/drawing/2014/main" id="{F72AC29A-6D46-F1A2-9A2B-38AF95441607}"/>
              </a:ext>
            </a:extLst>
          </p:cNvPr>
          <p:cNvSpPr txBox="1"/>
          <p:nvPr/>
        </p:nvSpPr>
        <p:spPr>
          <a:xfrm>
            <a:off x="6260484" y="588253"/>
            <a:ext cx="43125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2</a:t>
            </a:r>
          </a:p>
        </p:txBody>
      </p:sp>
      <p:sp>
        <p:nvSpPr>
          <p:cNvPr id="19" name="TextBox 18">
            <a:extLst>
              <a:ext uri="{FF2B5EF4-FFF2-40B4-BE49-F238E27FC236}">
                <a16:creationId xmlns:a16="http://schemas.microsoft.com/office/drawing/2014/main" id="{E2EC4B5E-BD2A-1D47-6FBC-3BF5F69D5378}"/>
              </a:ext>
            </a:extLst>
          </p:cNvPr>
          <p:cNvSpPr txBox="1"/>
          <p:nvPr/>
        </p:nvSpPr>
        <p:spPr>
          <a:xfrm>
            <a:off x="6958221" y="358108"/>
            <a:ext cx="3784932" cy="221664"/>
          </a:xfrm>
          <a:prstGeom prst="rect">
            <a:avLst/>
          </a:prstGeom>
        </p:spPr>
        <p:txBody>
          <a:bodyPr lIns="0" tIns="0" rIns="0" bIns="0" rtlCol="0" anchor="t">
            <a:spAutoFit/>
          </a:bodyPr>
          <a:lstStyle/>
          <a:p>
            <a:pPr>
              <a:lnSpc>
                <a:spcPts val="1866"/>
              </a:lnSpc>
              <a:spcBef>
                <a:spcPct val="0"/>
              </a:spcBef>
            </a:pPr>
            <a:r>
              <a:rPr lang="en-US" sz="1333" b="1" dirty="0">
                <a:solidFill>
                  <a:srgbClr val="1C1C1A"/>
                </a:solidFill>
                <a:latin typeface="Helvetica World Bold"/>
                <a:ea typeface="Helvetica World Bold"/>
                <a:cs typeface="Helvetica World Bold"/>
                <a:sym typeface="Helvetica World Bold"/>
              </a:rPr>
              <a:t>Cryogenic Systems and thermal management</a:t>
            </a:r>
          </a:p>
        </p:txBody>
      </p:sp>
      <p:sp>
        <p:nvSpPr>
          <p:cNvPr id="20" name="TextBox 19">
            <a:extLst>
              <a:ext uri="{FF2B5EF4-FFF2-40B4-BE49-F238E27FC236}">
                <a16:creationId xmlns:a16="http://schemas.microsoft.com/office/drawing/2014/main" id="{56DF8DAE-2969-CCC9-86C1-F05BCC464FCC}"/>
              </a:ext>
            </a:extLst>
          </p:cNvPr>
          <p:cNvSpPr txBox="1"/>
          <p:nvPr/>
        </p:nvSpPr>
        <p:spPr>
          <a:xfrm>
            <a:off x="6978349" y="587006"/>
            <a:ext cx="3924101"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Machine architecture, Cooling circuit layouts, temperature and pressure levels, static and dynamic heat loads, and cooling capacity  cryogenic plant. Management of helium inventory and ODH risk</a:t>
            </a:r>
          </a:p>
          <a:p>
            <a:pPr>
              <a:lnSpc>
                <a:spcPts val="1399"/>
              </a:lnSpc>
            </a:pPr>
            <a:r>
              <a:rPr lang="en-US" sz="933">
                <a:solidFill>
                  <a:srgbClr val="1C1C1A"/>
                </a:solidFill>
                <a:latin typeface="Helvetica World"/>
                <a:ea typeface="Helvetica World"/>
                <a:cs typeface="Helvetica World"/>
                <a:sym typeface="Helvetica World"/>
              </a:rPr>
              <a:t>•Goal: Characterizing design choices for cryogenic systems.</a:t>
            </a:r>
          </a:p>
          <a:p>
            <a:pPr>
              <a:lnSpc>
                <a:spcPts val="1399"/>
              </a:lnSpc>
            </a:pPr>
            <a:endParaRPr lang="en-US" sz="933">
              <a:solidFill>
                <a:srgbClr val="1C1C1A"/>
              </a:solidFill>
              <a:latin typeface="Helvetica World"/>
              <a:ea typeface="Helvetica World"/>
              <a:cs typeface="Helvetica World"/>
              <a:sym typeface="Helvetica World"/>
            </a:endParaRPr>
          </a:p>
        </p:txBody>
      </p:sp>
      <p:sp>
        <p:nvSpPr>
          <p:cNvPr id="3" name="TextBox 2">
            <a:extLst>
              <a:ext uri="{FF2B5EF4-FFF2-40B4-BE49-F238E27FC236}">
                <a16:creationId xmlns:a16="http://schemas.microsoft.com/office/drawing/2014/main" id="{CF88C3EB-4F33-CA9F-ACA7-5E8F0368A9FE}"/>
              </a:ext>
            </a:extLst>
          </p:cNvPr>
          <p:cNvSpPr txBox="1"/>
          <p:nvPr/>
        </p:nvSpPr>
        <p:spPr>
          <a:xfrm>
            <a:off x="245589" y="1587364"/>
            <a:ext cx="11719063" cy="369332"/>
          </a:xfrm>
          <a:prstGeom prst="rect">
            <a:avLst/>
          </a:prstGeom>
          <a:noFill/>
        </p:spPr>
        <p:txBody>
          <a:bodyPr wrap="square">
            <a:spAutoFit/>
          </a:bodyPr>
          <a:lstStyle/>
          <a:p>
            <a:r>
              <a:rPr lang="en-GB" dirty="0">
                <a:solidFill>
                  <a:srgbClr val="24275A"/>
                </a:solidFill>
              </a:rPr>
              <a:t>Significant diversity exists in cooling circuit segmentation, temperature levels, and thermal shield configurations</a:t>
            </a:r>
          </a:p>
        </p:txBody>
      </p:sp>
      <p:sp>
        <p:nvSpPr>
          <p:cNvPr id="4" name="TextBox 3">
            <a:extLst>
              <a:ext uri="{FF2B5EF4-FFF2-40B4-BE49-F238E27FC236}">
                <a16:creationId xmlns:a16="http://schemas.microsoft.com/office/drawing/2014/main" id="{9FB024F2-94F3-EDEA-F571-9F3F7964CCA0}"/>
              </a:ext>
            </a:extLst>
          </p:cNvPr>
          <p:cNvSpPr txBox="1"/>
          <p:nvPr/>
        </p:nvSpPr>
        <p:spPr>
          <a:xfrm>
            <a:off x="362043" y="2044730"/>
            <a:ext cx="4897999" cy="4484369"/>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dirty="0">
                <a:solidFill>
                  <a:srgbClr val="24275A"/>
                </a:solidFill>
              </a:rPr>
              <a:t>A </a:t>
            </a:r>
            <a:r>
              <a:rPr lang="en-GB" sz="1400" b="1" dirty="0">
                <a:solidFill>
                  <a:srgbClr val="24275A"/>
                </a:solidFill>
              </a:rPr>
              <a:t>multi-level temperature architecture </a:t>
            </a:r>
            <a:r>
              <a:rPr lang="en-GB" sz="1400" dirty="0">
                <a:solidFill>
                  <a:srgbClr val="24275A"/>
                </a:solidFill>
              </a:rPr>
              <a:t>(2K, 4.5/ 5-10K, 35–80 K) is standard across all facilities. </a:t>
            </a:r>
          </a:p>
          <a:p>
            <a:pPr marL="285750" indent="-285750" algn="just">
              <a:lnSpc>
                <a:spcPct val="150000"/>
              </a:lnSpc>
              <a:buFont typeface="Arial" panose="020B0604020202020204" pitchFamily="34" charset="0"/>
              <a:buChar char="•"/>
            </a:pPr>
            <a:r>
              <a:rPr lang="en-GB" sz="1400" dirty="0">
                <a:solidFill>
                  <a:srgbClr val="24275A"/>
                </a:solidFill>
              </a:rPr>
              <a:t>For cavities operating at </a:t>
            </a:r>
            <a:r>
              <a:rPr lang="en-GB" sz="1400" b="1" dirty="0">
                <a:solidFill>
                  <a:srgbClr val="24275A"/>
                </a:solidFill>
              </a:rPr>
              <a:t>low duty cycles, static heat loads</a:t>
            </a:r>
            <a:r>
              <a:rPr lang="en-GB" sz="1400" dirty="0">
                <a:solidFill>
                  <a:srgbClr val="24275A"/>
                </a:solidFill>
              </a:rPr>
              <a:t> strongly impact the total cryogenic consumption. For cavities </a:t>
            </a:r>
            <a:r>
              <a:rPr lang="en-GB" sz="1400" b="1" dirty="0">
                <a:solidFill>
                  <a:srgbClr val="24275A"/>
                </a:solidFill>
              </a:rPr>
              <a:t>operating in CW </a:t>
            </a:r>
            <a:r>
              <a:rPr lang="en-GB" sz="1400" dirty="0">
                <a:solidFill>
                  <a:srgbClr val="24275A"/>
                </a:solidFill>
              </a:rPr>
              <a:t>instead, the cryogenic losses are driven by the</a:t>
            </a:r>
            <a:r>
              <a:rPr lang="en-GB" sz="1400" b="1" dirty="0">
                <a:solidFill>
                  <a:srgbClr val="24275A"/>
                </a:solidFill>
              </a:rPr>
              <a:t> dynamic heat loads</a:t>
            </a:r>
            <a:r>
              <a:rPr lang="en-GB" sz="1400" dirty="0">
                <a:solidFill>
                  <a:srgbClr val="24275A"/>
                </a:solidFill>
              </a:rPr>
              <a:t> (except for LHC).</a:t>
            </a:r>
          </a:p>
          <a:p>
            <a:pPr marL="285750" indent="-285750">
              <a:lnSpc>
                <a:spcPct val="150000"/>
              </a:lnSpc>
              <a:buFont typeface="Arial" panose="020B0604020202020204" pitchFamily="34" charset="0"/>
              <a:buChar char="•"/>
            </a:pPr>
            <a:r>
              <a:rPr lang="en-GB" sz="1400" dirty="0">
                <a:solidFill>
                  <a:srgbClr val="24275A"/>
                </a:solidFill>
              </a:rPr>
              <a:t>For the </a:t>
            </a:r>
            <a:r>
              <a:rPr lang="en-GB" sz="1400" b="1" dirty="0">
                <a:solidFill>
                  <a:srgbClr val="24275A"/>
                </a:solidFill>
              </a:rPr>
              <a:t>FPC outer conductor</a:t>
            </a:r>
            <a:r>
              <a:rPr lang="en-GB" sz="1400" dirty="0">
                <a:solidFill>
                  <a:srgbClr val="24275A"/>
                </a:solidFill>
              </a:rPr>
              <a:t>, it was observed a preference for the active cooling with helium, for operation with high average RF power (&gt;40/50 kW). </a:t>
            </a:r>
            <a:r>
              <a:rPr lang="en-GB" sz="1400" b="1" dirty="0">
                <a:solidFill>
                  <a:srgbClr val="24275A"/>
                </a:solidFill>
              </a:rPr>
              <a:t>Active cooling is considered more flexible / adjustable</a:t>
            </a:r>
            <a:r>
              <a:rPr lang="en-GB" sz="1400" dirty="0">
                <a:solidFill>
                  <a:srgbClr val="24275A"/>
                </a:solidFill>
              </a:rPr>
              <a:t>, than fixed thermal intercepts.</a:t>
            </a:r>
          </a:p>
          <a:p>
            <a:pPr marL="285750" lvl="0" indent="-285750">
              <a:lnSpc>
                <a:spcPct val="150000"/>
              </a:lnSpc>
              <a:buFont typeface="Arial" panose="020B0604020202020204" pitchFamily="34" charset="0"/>
              <a:buChar char="•"/>
            </a:pPr>
            <a:r>
              <a:rPr lang="en-GB" sz="1400" b="1" dirty="0">
                <a:solidFill>
                  <a:srgbClr val="24275A"/>
                </a:solidFill>
              </a:rPr>
              <a:t>Cryogenic distribution strategy</a:t>
            </a:r>
            <a:r>
              <a:rPr lang="en-GB" sz="1400" dirty="0">
                <a:solidFill>
                  <a:srgbClr val="24275A"/>
                </a:solidFill>
              </a:rPr>
              <a:t> (continuous vs segmented) strongly affects maintainability and failure recovery capability.</a:t>
            </a:r>
          </a:p>
        </p:txBody>
      </p:sp>
      <p:graphicFrame>
        <p:nvGraphicFramePr>
          <p:cNvPr id="5" name="Table 4">
            <a:extLst>
              <a:ext uri="{FF2B5EF4-FFF2-40B4-BE49-F238E27FC236}">
                <a16:creationId xmlns:a16="http://schemas.microsoft.com/office/drawing/2014/main" id="{7CFF4D1D-8BB8-3C7B-0CDD-588E95AA8B1F}"/>
              </a:ext>
            </a:extLst>
          </p:cNvPr>
          <p:cNvGraphicFramePr>
            <a:graphicFrameLocks noGrp="1"/>
          </p:cNvGraphicFramePr>
          <p:nvPr>
            <p:extLst>
              <p:ext uri="{D42A27DB-BD31-4B8C-83A1-F6EECF244321}">
                <p14:modId xmlns:p14="http://schemas.microsoft.com/office/powerpoint/2010/main" val="1228661649"/>
              </p:ext>
            </p:extLst>
          </p:nvPr>
        </p:nvGraphicFramePr>
        <p:xfrm>
          <a:off x="5707657" y="2273306"/>
          <a:ext cx="6117590" cy="670560"/>
        </p:xfrm>
        <a:graphic>
          <a:graphicData uri="http://schemas.openxmlformats.org/drawingml/2006/table">
            <a:tbl>
              <a:tblPr firstRow="1" firstCol="1" bandRow="1"/>
              <a:tblGrid>
                <a:gridCol w="179705">
                  <a:extLst>
                    <a:ext uri="{9D8B030D-6E8A-4147-A177-3AD203B41FA5}">
                      <a16:colId xmlns:a16="http://schemas.microsoft.com/office/drawing/2014/main" val="3200625406"/>
                    </a:ext>
                  </a:extLst>
                </a:gridCol>
                <a:gridCol w="179705">
                  <a:extLst>
                    <a:ext uri="{9D8B030D-6E8A-4147-A177-3AD203B41FA5}">
                      <a16:colId xmlns:a16="http://schemas.microsoft.com/office/drawing/2014/main" val="1950123890"/>
                    </a:ext>
                  </a:extLst>
                </a:gridCol>
                <a:gridCol w="179705">
                  <a:extLst>
                    <a:ext uri="{9D8B030D-6E8A-4147-A177-3AD203B41FA5}">
                      <a16:colId xmlns:a16="http://schemas.microsoft.com/office/drawing/2014/main" val="3934183037"/>
                    </a:ext>
                  </a:extLst>
                </a:gridCol>
                <a:gridCol w="179705">
                  <a:extLst>
                    <a:ext uri="{9D8B030D-6E8A-4147-A177-3AD203B41FA5}">
                      <a16:colId xmlns:a16="http://schemas.microsoft.com/office/drawing/2014/main" val="2284811888"/>
                    </a:ext>
                  </a:extLst>
                </a:gridCol>
                <a:gridCol w="179705">
                  <a:extLst>
                    <a:ext uri="{9D8B030D-6E8A-4147-A177-3AD203B41FA5}">
                      <a16:colId xmlns:a16="http://schemas.microsoft.com/office/drawing/2014/main" val="2450756107"/>
                    </a:ext>
                  </a:extLst>
                </a:gridCol>
                <a:gridCol w="5219065">
                  <a:extLst>
                    <a:ext uri="{9D8B030D-6E8A-4147-A177-3AD203B41FA5}">
                      <a16:colId xmlns:a16="http://schemas.microsoft.com/office/drawing/2014/main" val="3893457899"/>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 three-level architecture (typically 2 K, 4.5–10 K, and 35–80 K) is the standard for optimizing thermal efficiency across all facilities.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20311460"/>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5">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Due to assembly compromises, the LHC uses a single temperature level (4.5 K) and a floating thermal shield made of MLI blankets.</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234340489"/>
                  </a:ext>
                </a:extLst>
              </a:tr>
            </a:tbl>
          </a:graphicData>
        </a:graphic>
      </p:graphicFrame>
      <p:graphicFrame>
        <p:nvGraphicFramePr>
          <p:cNvPr id="6" name="Table 5">
            <a:extLst>
              <a:ext uri="{FF2B5EF4-FFF2-40B4-BE49-F238E27FC236}">
                <a16:creationId xmlns:a16="http://schemas.microsoft.com/office/drawing/2014/main" id="{33B25A97-DBD6-8564-435C-8C454625A1AF}"/>
              </a:ext>
            </a:extLst>
          </p:cNvPr>
          <p:cNvGraphicFramePr>
            <a:graphicFrameLocks noGrp="1"/>
          </p:cNvGraphicFramePr>
          <p:nvPr>
            <p:extLst>
              <p:ext uri="{D42A27DB-BD31-4B8C-83A1-F6EECF244321}">
                <p14:modId xmlns:p14="http://schemas.microsoft.com/office/powerpoint/2010/main" val="1450378132"/>
              </p:ext>
            </p:extLst>
          </p:nvPr>
        </p:nvGraphicFramePr>
        <p:xfrm>
          <a:off x="5707657" y="3052895"/>
          <a:ext cx="6117590" cy="670560"/>
        </p:xfrm>
        <a:graphic>
          <a:graphicData uri="http://schemas.openxmlformats.org/drawingml/2006/table">
            <a:tbl>
              <a:tblPr firstRow="1" firstCol="1" bandRow="1"/>
              <a:tblGrid>
                <a:gridCol w="179705">
                  <a:extLst>
                    <a:ext uri="{9D8B030D-6E8A-4147-A177-3AD203B41FA5}">
                      <a16:colId xmlns:a16="http://schemas.microsoft.com/office/drawing/2014/main" val="3239557116"/>
                    </a:ext>
                  </a:extLst>
                </a:gridCol>
                <a:gridCol w="179705">
                  <a:extLst>
                    <a:ext uri="{9D8B030D-6E8A-4147-A177-3AD203B41FA5}">
                      <a16:colId xmlns:a16="http://schemas.microsoft.com/office/drawing/2014/main" val="1969966455"/>
                    </a:ext>
                  </a:extLst>
                </a:gridCol>
                <a:gridCol w="179705">
                  <a:extLst>
                    <a:ext uri="{9D8B030D-6E8A-4147-A177-3AD203B41FA5}">
                      <a16:colId xmlns:a16="http://schemas.microsoft.com/office/drawing/2014/main" val="603638324"/>
                    </a:ext>
                  </a:extLst>
                </a:gridCol>
                <a:gridCol w="179705">
                  <a:extLst>
                    <a:ext uri="{9D8B030D-6E8A-4147-A177-3AD203B41FA5}">
                      <a16:colId xmlns:a16="http://schemas.microsoft.com/office/drawing/2014/main" val="3462250263"/>
                    </a:ext>
                  </a:extLst>
                </a:gridCol>
                <a:gridCol w="5398770">
                  <a:extLst>
                    <a:ext uri="{9D8B030D-6E8A-4147-A177-3AD203B41FA5}">
                      <a16:colId xmlns:a16="http://schemas.microsoft.com/office/drawing/2014/main" val="3546458531"/>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percentage of static heat load, compared to the total heat load to the cavity bath, is indicated per facility: ESS 44.1%, SNS 73.7%, LHC 83.7%, XFEL 45.8%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29481094"/>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3">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percentage of static heat load, compared to the total heat load to the cavity bath, is small for facilities operating in CW, LCLS-II 10%, PIP-II 12.5%.</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39987324"/>
                  </a:ext>
                </a:extLst>
              </a:tr>
            </a:tbl>
          </a:graphicData>
        </a:graphic>
      </p:graphicFrame>
      <p:graphicFrame>
        <p:nvGraphicFramePr>
          <p:cNvPr id="7" name="Table 6">
            <a:extLst>
              <a:ext uri="{FF2B5EF4-FFF2-40B4-BE49-F238E27FC236}">
                <a16:creationId xmlns:a16="http://schemas.microsoft.com/office/drawing/2014/main" id="{2CF12D74-7F44-B97A-FF96-4320C7A6415D}"/>
              </a:ext>
            </a:extLst>
          </p:cNvPr>
          <p:cNvGraphicFramePr>
            <a:graphicFrameLocks noGrp="1"/>
          </p:cNvGraphicFramePr>
          <p:nvPr>
            <p:extLst>
              <p:ext uri="{D42A27DB-BD31-4B8C-83A1-F6EECF244321}">
                <p14:modId xmlns:p14="http://schemas.microsoft.com/office/powerpoint/2010/main" val="3021604021"/>
              </p:ext>
            </p:extLst>
          </p:nvPr>
        </p:nvGraphicFramePr>
        <p:xfrm>
          <a:off x="5704500" y="411579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512619910"/>
                    </a:ext>
                  </a:extLst>
                </a:gridCol>
                <a:gridCol w="179705">
                  <a:extLst>
                    <a:ext uri="{9D8B030D-6E8A-4147-A177-3AD203B41FA5}">
                      <a16:colId xmlns:a16="http://schemas.microsoft.com/office/drawing/2014/main" val="2013111883"/>
                    </a:ext>
                  </a:extLst>
                </a:gridCol>
                <a:gridCol w="179705">
                  <a:extLst>
                    <a:ext uri="{9D8B030D-6E8A-4147-A177-3AD203B41FA5}">
                      <a16:colId xmlns:a16="http://schemas.microsoft.com/office/drawing/2014/main" val="1220480929"/>
                    </a:ext>
                  </a:extLst>
                </a:gridCol>
                <a:gridCol w="5578475">
                  <a:extLst>
                    <a:ext uri="{9D8B030D-6E8A-4147-A177-3AD203B41FA5}">
                      <a16:colId xmlns:a16="http://schemas.microsoft.com/office/drawing/2014/main" val="222139398"/>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Active helium cooling is considered more flexible for high average RF power operations or for designs qualified for higher values of peak power, ESS, SNS and LHC use ~5 K helium to cool the FPC outer conductors.</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0184781"/>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Facilities with lower average power, such as XFEL, LCLS-II, and PIP-II, the outer conductor is cooled with fixed temperature thermal intercepts (copper braids) connected to the cryogenic lines.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0762088"/>
                  </a:ext>
                </a:extLst>
              </a:tr>
            </a:tbl>
          </a:graphicData>
        </a:graphic>
      </p:graphicFrame>
      <p:graphicFrame>
        <p:nvGraphicFramePr>
          <p:cNvPr id="8" name="Table 7">
            <a:extLst>
              <a:ext uri="{FF2B5EF4-FFF2-40B4-BE49-F238E27FC236}">
                <a16:creationId xmlns:a16="http://schemas.microsoft.com/office/drawing/2014/main" id="{95C75C38-D2BE-2AC2-7CB8-A3F3E81818B1}"/>
              </a:ext>
            </a:extLst>
          </p:cNvPr>
          <p:cNvGraphicFramePr>
            <a:graphicFrameLocks noGrp="1"/>
          </p:cNvGraphicFramePr>
          <p:nvPr>
            <p:extLst>
              <p:ext uri="{D42A27DB-BD31-4B8C-83A1-F6EECF244321}">
                <p14:modId xmlns:p14="http://schemas.microsoft.com/office/powerpoint/2010/main" val="1156383472"/>
              </p:ext>
            </p:extLst>
          </p:nvPr>
        </p:nvGraphicFramePr>
        <p:xfrm>
          <a:off x="5712368" y="5278146"/>
          <a:ext cx="6117589" cy="1508760"/>
        </p:xfrm>
        <a:graphic>
          <a:graphicData uri="http://schemas.openxmlformats.org/drawingml/2006/table">
            <a:tbl>
              <a:tblPr firstRow="1" firstCol="1" bandRow="1"/>
              <a:tblGrid>
                <a:gridCol w="179705">
                  <a:extLst>
                    <a:ext uri="{9D8B030D-6E8A-4147-A177-3AD203B41FA5}">
                      <a16:colId xmlns:a16="http://schemas.microsoft.com/office/drawing/2014/main" val="3018453243"/>
                    </a:ext>
                  </a:extLst>
                </a:gridCol>
                <a:gridCol w="179705">
                  <a:extLst>
                    <a:ext uri="{9D8B030D-6E8A-4147-A177-3AD203B41FA5}">
                      <a16:colId xmlns:a16="http://schemas.microsoft.com/office/drawing/2014/main" val="214733872"/>
                    </a:ext>
                  </a:extLst>
                </a:gridCol>
                <a:gridCol w="5758179">
                  <a:extLst>
                    <a:ext uri="{9D8B030D-6E8A-4147-A177-3AD203B41FA5}">
                      <a16:colId xmlns:a16="http://schemas.microsoft.com/office/drawing/2014/main" val="1690036138"/>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Accelerating modules are integrated into a single vacuum vessel string. In case of maintenance the entire linac must be warmed up.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94055368"/>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Cryomodules are stand-alone units, with access hatches, connected to the external distribution line via bayonets. The maintenance work may be performed through the access hatches, otherwise the cryomodule can be removed with the rest of the machine cold.</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0781688"/>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just">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Cryomodules are stand-alone units, with access hatches, connected to the external distribution line via jumper with welded connections. The maintenance work may be performed through the access hatches, otherwise the cryomodule can be removed, warming up the linac</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17173043"/>
                  </a:ext>
                </a:extLst>
              </a:tr>
            </a:tbl>
          </a:graphicData>
        </a:graphic>
      </p:graphicFrame>
      <p:sp>
        <p:nvSpPr>
          <p:cNvPr id="9" name="Rectangle 1">
            <a:extLst>
              <a:ext uri="{FF2B5EF4-FFF2-40B4-BE49-F238E27FC236}">
                <a16:creationId xmlns:a16="http://schemas.microsoft.com/office/drawing/2014/main" id="{777417F9-327E-ACB7-7793-F203A95C0988}"/>
              </a:ext>
            </a:extLst>
          </p:cNvPr>
          <p:cNvSpPr>
            <a:spLocks noChangeArrowheads="1"/>
          </p:cNvSpPr>
          <p:nvPr/>
        </p:nvSpPr>
        <p:spPr bwMode="auto">
          <a:xfrm>
            <a:off x="5413715" y="426559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Table 10">
            <a:extLst>
              <a:ext uri="{FF2B5EF4-FFF2-40B4-BE49-F238E27FC236}">
                <a16:creationId xmlns:a16="http://schemas.microsoft.com/office/drawing/2014/main" id="{AD392112-2340-CEAF-9540-2B0CEB965E60}"/>
              </a:ext>
            </a:extLst>
          </p:cNvPr>
          <p:cNvGraphicFramePr>
            <a:graphicFrameLocks noGrp="1"/>
          </p:cNvGraphicFramePr>
          <p:nvPr>
            <p:extLst>
              <p:ext uri="{D42A27DB-BD31-4B8C-83A1-F6EECF244321}">
                <p14:modId xmlns:p14="http://schemas.microsoft.com/office/powerpoint/2010/main" val="1517688552"/>
              </p:ext>
            </p:extLst>
          </p:nvPr>
        </p:nvGraphicFramePr>
        <p:xfrm>
          <a:off x="570906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Tree>
    <p:extLst>
      <p:ext uri="{BB962C8B-B14F-4D97-AF65-F5344CB8AC3E}">
        <p14:creationId xmlns:p14="http://schemas.microsoft.com/office/powerpoint/2010/main" val="1001944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4B442-966D-E45E-D502-C5DE4A2015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AB45BA-383D-77B4-48AA-CA51BB24D790}"/>
              </a:ext>
            </a:extLst>
          </p:cNvPr>
          <p:cNvSpPr>
            <a:spLocks noGrp="1"/>
          </p:cNvSpPr>
          <p:nvPr>
            <p:ph type="title"/>
          </p:nvPr>
        </p:nvSpPr>
        <p:spPr>
          <a:xfrm>
            <a:off x="407988" y="373593"/>
            <a:ext cx="5421275" cy="1065742"/>
          </a:xfrm>
        </p:spPr>
        <p:txBody>
          <a:bodyPr/>
          <a:lstStyle/>
          <a:p>
            <a:r>
              <a:rPr lang="en-US" dirty="0">
                <a:solidFill>
                  <a:srgbClr val="24275A"/>
                </a:solidFill>
              </a:rPr>
              <a:t>Summary of the benchmarking analysis</a:t>
            </a:r>
            <a:endParaRPr lang="en-GB" dirty="0">
              <a:solidFill>
                <a:srgbClr val="24275A"/>
              </a:solidFill>
            </a:endParaRPr>
          </a:p>
        </p:txBody>
      </p:sp>
      <p:grpSp>
        <p:nvGrpSpPr>
          <p:cNvPr id="3" name="Group 20">
            <a:extLst>
              <a:ext uri="{FF2B5EF4-FFF2-40B4-BE49-F238E27FC236}">
                <a16:creationId xmlns:a16="http://schemas.microsoft.com/office/drawing/2014/main" id="{A84B7E9C-7D72-38CC-261D-0FB6786F3B33}"/>
              </a:ext>
            </a:extLst>
          </p:cNvPr>
          <p:cNvGrpSpPr/>
          <p:nvPr/>
        </p:nvGrpSpPr>
        <p:grpSpPr>
          <a:xfrm rot="-10800000">
            <a:off x="6168008" y="303214"/>
            <a:ext cx="4762500" cy="1206500"/>
            <a:chOff x="0" y="0"/>
            <a:chExt cx="1881481" cy="476642"/>
          </a:xfrm>
        </p:grpSpPr>
        <p:sp>
          <p:nvSpPr>
            <p:cNvPr id="4" name="Freeform 21">
              <a:extLst>
                <a:ext uri="{FF2B5EF4-FFF2-40B4-BE49-F238E27FC236}">
                  <a16:creationId xmlns:a16="http://schemas.microsoft.com/office/drawing/2014/main" id="{E93701FF-8FDA-B1FB-F5B4-B5F53BF2AAD8}"/>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B5EBEF"/>
              </a:solidFill>
              <a:prstDash val="solid"/>
              <a:miter/>
            </a:ln>
          </p:spPr>
          <p:txBody>
            <a:bodyPr/>
            <a:lstStyle/>
            <a:p>
              <a:endParaRPr lang="en-GB" sz="1200" dirty="0"/>
            </a:p>
          </p:txBody>
        </p:sp>
        <p:sp>
          <p:nvSpPr>
            <p:cNvPr id="5" name="TextBox 22">
              <a:extLst>
                <a:ext uri="{FF2B5EF4-FFF2-40B4-BE49-F238E27FC236}">
                  <a16:creationId xmlns:a16="http://schemas.microsoft.com/office/drawing/2014/main" id="{7B61F2E5-9EF9-C015-B661-81DC1A1090F1}"/>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23">
            <a:extLst>
              <a:ext uri="{FF2B5EF4-FFF2-40B4-BE49-F238E27FC236}">
                <a16:creationId xmlns:a16="http://schemas.microsoft.com/office/drawing/2014/main" id="{46038652-2AAF-9794-E558-86217E3CCDDC}"/>
              </a:ext>
            </a:extLst>
          </p:cNvPr>
          <p:cNvGrpSpPr/>
          <p:nvPr/>
        </p:nvGrpSpPr>
        <p:grpSpPr>
          <a:xfrm rot="-10800000">
            <a:off x="5795461" y="555303"/>
            <a:ext cx="1070144" cy="706525"/>
            <a:chOff x="0" y="0"/>
            <a:chExt cx="823551" cy="543720"/>
          </a:xfrm>
        </p:grpSpPr>
        <p:sp>
          <p:nvSpPr>
            <p:cNvPr id="7" name="Freeform 24">
              <a:extLst>
                <a:ext uri="{FF2B5EF4-FFF2-40B4-BE49-F238E27FC236}">
                  <a16:creationId xmlns:a16="http://schemas.microsoft.com/office/drawing/2014/main" id="{0D76919F-EDBC-E52B-AD81-F951DBBDAA8B}"/>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0CC0DF"/>
            </a:solidFill>
          </p:spPr>
          <p:txBody>
            <a:bodyPr/>
            <a:lstStyle/>
            <a:p>
              <a:endParaRPr lang="en-GB" sz="1200"/>
            </a:p>
          </p:txBody>
        </p:sp>
        <p:sp>
          <p:nvSpPr>
            <p:cNvPr id="8" name="TextBox 25">
              <a:extLst>
                <a:ext uri="{FF2B5EF4-FFF2-40B4-BE49-F238E27FC236}">
                  <a16:creationId xmlns:a16="http://schemas.microsoft.com/office/drawing/2014/main" id="{6422E48B-159D-2442-F70B-5F4EFEEE4BE2}"/>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26">
            <a:extLst>
              <a:ext uri="{FF2B5EF4-FFF2-40B4-BE49-F238E27FC236}">
                <a16:creationId xmlns:a16="http://schemas.microsoft.com/office/drawing/2014/main" id="{0525EE2C-38A1-082D-7DF6-6A9B8AE7936B}"/>
              </a:ext>
            </a:extLst>
          </p:cNvPr>
          <p:cNvSpPr txBox="1"/>
          <p:nvPr/>
        </p:nvSpPr>
        <p:spPr>
          <a:xfrm>
            <a:off x="6218443" y="623865"/>
            <a:ext cx="40444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3</a:t>
            </a:r>
          </a:p>
        </p:txBody>
      </p:sp>
      <p:sp>
        <p:nvSpPr>
          <p:cNvPr id="10" name="TextBox 27">
            <a:extLst>
              <a:ext uri="{FF2B5EF4-FFF2-40B4-BE49-F238E27FC236}">
                <a16:creationId xmlns:a16="http://schemas.microsoft.com/office/drawing/2014/main" id="{600D555B-7D1B-A449-96F3-9DFE52CC76D9}"/>
              </a:ext>
            </a:extLst>
          </p:cNvPr>
          <p:cNvSpPr txBox="1"/>
          <p:nvPr/>
        </p:nvSpPr>
        <p:spPr>
          <a:xfrm>
            <a:off x="6865901" y="440739"/>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Cryomodule design</a:t>
            </a:r>
          </a:p>
        </p:txBody>
      </p:sp>
      <p:sp>
        <p:nvSpPr>
          <p:cNvPr id="11" name="TextBox 28">
            <a:extLst>
              <a:ext uri="{FF2B5EF4-FFF2-40B4-BE49-F238E27FC236}">
                <a16:creationId xmlns:a16="http://schemas.microsoft.com/office/drawing/2014/main" id="{943E468C-697F-A185-A8BB-29C69CCEFEDB}"/>
              </a:ext>
            </a:extLst>
          </p:cNvPr>
          <p:cNvSpPr txBox="1"/>
          <p:nvPr/>
        </p:nvSpPr>
        <p:spPr>
          <a:xfrm>
            <a:off x="6865901" y="655793"/>
            <a:ext cx="3990225" cy="879984"/>
          </a:xfrm>
          <a:prstGeom prst="rect">
            <a:avLst/>
          </a:prstGeom>
        </p:spPr>
        <p:txBody>
          <a:bodyPr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characterize internal components, cavity string assemblies, power couplers, tuners, and magnetic shielding.</a:t>
            </a:r>
          </a:p>
          <a:p>
            <a:pPr>
              <a:lnSpc>
                <a:spcPts val="1399"/>
              </a:lnSpc>
            </a:pPr>
            <a:r>
              <a:rPr lang="en-US" sz="933" dirty="0">
                <a:solidFill>
                  <a:srgbClr val="1C1C1A"/>
                </a:solidFill>
                <a:latin typeface="Helvetica World"/>
                <a:ea typeface="Helvetica World"/>
                <a:cs typeface="Helvetica World"/>
                <a:sym typeface="Helvetica World"/>
              </a:rPr>
              <a:t>•Goal: Map the constraints, design choices and integration aspects regarding the cryomodule design and its assembly sequence</a:t>
            </a:r>
          </a:p>
          <a:p>
            <a:pPr>
              <a:lnSpc>
                <a:spcPts val="1399"/>
              </a:lnSpc>
            </a:pPr>
            <a:endParaRPr lang="en-US" sz="933" dirty="0">
              <a:solidFill>
                <a:srgbClr val="1C1C1A"/>
              </a:solidFill>
              <a:latin typeface="Helvetica World"/>
              <a:ea typeface="Helvetica World"/>
              <a:cs typeface="Helvetica World"/>
              <a:sym typeface="Helvetica World"/>
            </a:endParaRPr>
          </a:p>
        </p:txBody>
      </p:sp>
      <p:sp>
        <p:nvSpPr>
          <p:cNvPr id="12" name="TextBox 11">
            <a:extLst>
              <a:ext uri="{FF2B5EF4-FFF2-40B4-BE49-F238E27FC236}">
                <a16:creationId xmlns:a16="http://schemas.microsoft.com/office/drawing/2014/main" id="{09337900-2557-B306-127E-878CAC766842}"/>
              </a:ext>
            </a:extLst>
          </p:cNvPr>
          <p:cNvSpPr txBox="1"/>
          <p:nvPr/>
        </p:nvSpPr>
        <p:spPr>
          <a:xfrm>
            <a:off x="245589" y="1587364"/>
            <a:ext cx="11283767" cy="369332"/>
          </a:xfrm>
          <a:prstGeom prst="rect">
            <a:avLst/>
          </a:prstGeom>
          <a:noFill/>
        </p:spPr>
        <p:txBody>
          <a:bodyPr wrap="square">
            <a:spAutoFit/>
          </a:bodyPr>
          <a:lstStyle/>
          <a:p>
            <a:r>
              <a:rPr lang="en-GB" dirty="0">
                <a:solidFill>
                  <a:srgbClr val="24275A"/>
                </a:solidFill>
              </a:rPr>
              <a:t>While cavity technology is broadly similar (elliptical SRF cavities), integration philosophies differ</a:t>
            </a:r>
            <a:r>
              <a:rPr lang="en-GB" sz="1800" dirty="0">
                <a:solidFill>
                  <a:srgbClr val="24275A"/>
                </a:solidFill>
              </a:rPr>
              <a:t>:</a:t>
            </a:r>
          </a:p>
        </p:txBody>
      </p:sp>
      <p:sp>
        <p:nvSpPr>
          <p:cNvPr id="13" name="TextBox 12">
            <a:extLst>
              <a:ext uri="{FF2B5EF4-FFF2-40B4-BE49-F238E27FC236}">
                <a16:creationId xmlns:a16="http://schemas.microsoft.com/office/drawing/2014/main" id="{8FA3F550-719A-1608-3D6D-A66D54FF2E8E}"/>
              </a:ext>
            </a:extLst>
          </p:cNvPr>
          <p:cNvSpPr txBox="1"/>
          <p:nvPr/>
        </p:nvSpPr>
        <p:spPr>
          <a:xfrm>
            <a:off x="375296" y="2041280"/>
            <a:ext cx="5292588" cy="4484369"/>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b="1" dirty="0">
                <a:solidFill>
                  <a:srgbClr val="24275A"/>
                </a:solidFill>
              </a:rPr>
              <a:t>Variations in cavity supporting schemes</a:t>
            </a:r>
            <a:r>
              <a:rPr lang="en-GB" sz="1400" dirty="0">
                <a:solidFill>
                  <a:srgbClr val="24275A"/>
                </a:solidFill>
              </a:rPr>
              <a:t>, vacuum forces compensation, longitudinal references and alignment strategies have been identified.</a:t>
            </a:r>
          </a:p>
          <a:p>
            <a:pPr marL="285750" indent="-285750" algn="just">
              <a:lnSpc>
                <a:spcPct val="150000"/>
              </a:lnSpc>
              <a:buFont typeface="Arial" panose="020B0604020202020204" pitchFamily="34" charset="0"/>
              <a:buChar char="•"/>
            </a:pPr>
            <a:r>
              <a:rPr lang="en-GB" sz="1400" dirty="0">
                <a:solidFill>
                  <a:srgbClr val="24275A"/>
                </a:solidFill>
              </a:rPr>
              <a:t>Helium tank design influences mechanical stiffness and microphonics sensitivity.</a:t>
            </a:r>
          </a:p>
          <a:p>
            <a:pPr marL="285750" indent="-285750" algn="just">
              <a:lnSpc>
                <a:spcPct val="150000"/>
              </a:lnSpc>
              <a:buFont typeface="Arial" panose="020B0604020202020204" pitchFamily="34" charset="0"/>
              <a:buChar char="•"/>
            </a:pPr>
            <a:r>
              <a:rPr lang="en-GB" sz="1400" b="1" dirty="0">
                <a:solidFill>
                  <a:srgbClr val="24275A"/>
                </a:solidFill>
              </a:rPr>
              <a:t>Variations in Magnetic shielding implementation </a:t>
            </a:r>
            <a:r>
              <a:rPr lang="en-GB" sz="1400" dirty="0">
                <a:solidFill>
                  <a:srgbClr val="24275A"/>
                </a:solidFill>
              </a:rPr>
              <a:t>(cold vs warm, single vs multi-layer) with impact on achievable Q₀ </a:t>
            </a:r>
          </a:p>
          <a:p>
            <a:pPr marL="285750" indent="-285750" algn="just">
              <a:lnSpc>
                <a:spcPct val="150000"/>
              </a:lnSpc>
              <a:buFont typeface="Arial" panose="020B0604020202020204" pitchFamily="34" charset="0"/>
              <a:buChar char="•"/>
            </a:pPr>
            <a:r>
              <a:rPr lang="en-GB" sz="1400" dirty="0">
                <a:solidFill>
                  <a:srgbClr val="24275A"/>
                </a:solidFill>
              </a:rPr>
              <a:t>Some facilities reported </a:t>
            </a:r>
            <a:r>
              <a:rPr lang="en-GB" sz="1400" b="1" dirty="0">
                <a:solidFill>
                  <a:srgbClr val="24275A"/>
                </a:solidFill>
              </a:rPr>
              <a:t>design compromises </a:t>
            </a:r>
            <a:r>
              <a:rPr lang="en-GB" sz="1400" dirty="0">
                <a:solidFill>
                  <a:srgbClr val="24275A"/>
                </a:solidFill>
              </a:rPr>
              <a:t>made to facilitate assembly, reduce cost, or drivers related to schedule</a:t>
            </a:r>
          </a:p>
          <a:p>
            <a:pPr marL="285750" indent="-285750" algn="just">
              <a:lnSpc>
                <a:spcPct val="150000"/>
              </a:lnSpc>
              <a:buFont typeface="Arial" panose="020B0604020202020204" pitchFamily="34" charset="0"/>
              <a:buChar char="•"/>
            </a:pPr>
            <a:r>
              <a:rPr lang="en-GB" sz="1400" dirty="0">
                <a:solidFill>
                  <a:srgbClr val="24275A"/>
                </a:solidFill>
              </a:rPr>
              <a:t>The </a:t>
            </a:r>
            <a:r>
              <a:rPr lang="en-GB" sz="1400" b="1" dirty="0">
                <a:solidFill>
                  <a:srgbClr val="24275A"/>
                </a:solidFill>
              </a:rPr>
              <a:t>integration of a second thermal shield</a:t>
            </a:r>
            <a:r>
              <a:rPr lang="en-GB" sz="1400" dirty="0">
                <a:solidFill>
                  <a:srgbClr val="24275A"/>
                </a:solidFill>
              </a:rPr>
              <a:t>, when in presence of the 8-10K heat intercept, was evaluated but not always considered convenient </a:t>
            </a:r>
          </a:p>
          <a:p>
            <a:pPr marL="285750" indent="-285750" algn="just">
              <a:lnSpc>
                <a:spcPct val="150000"/>
              </a:lnSpc>
              <a:buFont typeface="Arial" panose="020B0604020202020204" pitchFamily="34" charset="0"/>
              <a:buChar char="•"/>
            </a:pPr>
            <a:r>
              <a:rPr lang="en-GB" sz="1400" dirty="0">
                <a:solidFill>
                  <a:srgbClr val="24275A"/>
                </a:solidFill>
              </a:rPr>
              <a:t> It appears now a </a:t>
            </a:r>
            <a:r>
              <a:rPr lang="en-GB" sz="1400" b="1" dirty="0">
                <a:solidFill>
                  <a:srgbClr val="24275A"/>
                </a:solidFill>
              </a:rPr>
              <a:t>standard to include access hatches </a:t>
            </a:r>
            <a:r>
              <a:rPr lang="en-GB" sz="1400" dirty="0">
                <a:solidFill>
                  <a:srgbClr val="24275A"/>
                </a:solidFill>
              </a:rPr>
              <a:t>in the cryomodule design.</a:t>
            </a:r>
          </a:p>
        </p:txBody>
      </p:sp>
      <p:graphicFrame>
        <p:nvGraphicFramePr>
          <p:cNvPr id="14" name="Table 13">
            <a:extLst>
              <a:ext uri="{FF2B5EF4-FFF2-40B4-BE49-F238E27FC236}">
                <a16:creationId xmlns:a16="http://schemas.microsoft.com/office/drawing/2014/main" id="{4B2EC112-3F0E-D929-8F55-DD2AA9EF7B9E}"/>
              </a:ext>
            </a:extLst>
          </p:cNvPr>
          <p:cNvGraphicFramePr>
            <a:graphicFrameLocks noGrp="1"/>
          </p:cNvGraphicFramePr>
          <p:nvPr>
            <p:extLst>
              <p:ext uri="{D42A27DB-BD31-4B8C-83A1-F6EECF244321}">
                <p14:modId xmlns:p14="http://schemas.microsoft.com/office/powerpoint/2010/main" val="4224321040"/>
              </p:ext>
            </p:extLst>
          </p:nvPr>
        </p:nvGraphicFramePr>
        <p:xfrm>
          <a:off x="5884757" y="2282033"/>
          <a:ext cx="6117590" cy="1341120"/>
        </p:xfrm>
        <a:graphic>
          <a:graphicData uri="http://schemas.openxmlformats.org/drawingml/2006/table">
            <a:tbl>
              <a:tblPr firstRow="1" firstCol="1" bandRow="1"/>
              <a:tblGrid>
                <a:gridCol w="179705">
                  <a:extLst>
                    <a:ext uri="{9D8B030D-6E8A-4147-A177-3AD203B41FA5}">
                      <a16:colId xmlns:a16="http://schemas.microsoft.com/office/drawing/2014/main" val="3703738304"/>
                    </a:ext>
                  </a:extLst>
                </a:gridCol>
                <a:gridCol w="179705">
                  <a:extLst>
                    <a:ext uri="{9D8B030D-6E8A-4147-A177-3AD203B41FA5}">
                      <a16:colId xmlns:a16="http://schemas.microsoft.com/office/drawing/2014/main" val="2601114929"/>
                    </a:ext>
                  </a:extLst>
                </a:gridCol>
                <a:gridCol w="5758180">
                  <a:extLst>
                    <a:ext uri="{9D8B030D-6E8A-4147-A177-3AD203B41FA5}">
                      <a16:colId xmlns:a16="http://schemas.microsoft.com/office/drawing/2014/main" val="2533046180"/>
                    </a:ext>
                  </a:extLst>
                </a:gridCol>
              </a:tblGrid>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just">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the Helium Gas Return Pipe (GRP), which acts as the main structural backbone and an Ivar rod that provides longitudinal anchoring.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8163523"/>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just">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and aligned with spaceframe at ambient temperature connected to the vacuum vessel. For the SNS cryomodule, a Nitronic rod is added for longitudinal anchoring.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82234591"/>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2">
                  <a:txBody>
                    <a:bodyPr/>
                    <a:lstStyle/>
                    <a:p>
                      <a:pPr>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a frame anchored to the vacuum vessel through six tie rods.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3168348522"/>
                  </a:ext>
                </a:extLst>
              </a:tr>
              <a:tr h="144145">
                <a:tc>
                  <a:txBody>
                    <a:bodyPr/>
                    <a:lstStyle/>
                    <a:p>
                      <a:pPr marL="71755" marR="71755">
                        <a:spcAft>
                          <a:spcPts val="600"/>
                        </a:spcAft>
                        <a:buNone/>
                      </a:pPr>
                      <a:r>
                        <a:rPr lang="en-GB" sz="110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2">
                  <a:txBody>
                    <a:bodyPr/>
                    <a:lstStyle/>
                    <a:p>
                      <a:pPr>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two support posts (one fixed, one sliding) mounted on a strongback support at ambient temperature. </a:t>
                      </a: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742365968"/>
                  </a:ext>
                </a:extLst>
              </a:tr>
            </a:tbl>
          </a:graphicData>
        </a:graphic>
      </p:graphicFrame>
      <p:graphicFrame>
        <p:nvGraphicFramePr>
          <p:cNvPr id="16" name="Table 15">
            <a:extLst>
              <a:ext uri="{FF2B5EF4-FFF2-40B4-BE49-F238E27FC236}">
                <a16:creationId xmlns:a16="http://schemas.microsoft.com/office/drawing/2014/main" id="{807134D0-8CA7-2A78-61E5-C92A042177ED}"/>
              </a:ext>
            </a:extLst>
          </p:cNvPr>
          <p:cNvGraphicFramePr>
            <a:graphicFrameLocks noGrp="1"/>
          </p:cNvGraphicFramePr>
          <p:nvPr>
            <p:extLst>
              <p:ext uri="{D42A27DB-BD31-4B8C-83A1-F6EECF244321}">
                <p14:modId xmlns:p14="http://schemas.microsoft.com/office/powerpoint/2010/main" val="780300735"/>
              </p:ext>
            </p:extLst>
          </p:nvPr>
        </p:nvGraphicFramePr>
        <p:xfrm>
          <a:off x="5844767" y="3905515"/>
          <a:ext cx="6117590" cy="1173480"/>
        </p:xfrm>
        <a:graphic>
          <a:graphicData uri="http://schemas.openxmlformats.org/drawingml/2006/table">
            <a:tbl>
              <a:tblPr firstRow="1" firstCol="1" bandRow="1"/>
              <a:tblGrid>
                <a:gridCol w="179705">
                  <a:extLst>
                    <a:ext uri="{9D8B030D-6E8A-4147-A177-3AD203B41FA5}">
                      <a16:colId xmlns:a16="http://schemas.microsoft.com/office/drawing/2014/main" val="3170640876"/>
                    </a:ext>
                  </a:extLst>
                </a:gridCol>
                <a:gridCol w="179705">
                  <a:extLst>
                    <a:ext uri="{9D8B030D-6E8A-4147-A177-3AD203B41FA5}">
                      <a16:colId xmlns:a16="http://schemas.microsoft.com/office/drawing/2014/main" val="4011408445"/>
                    </a:ext>
                  </a:extLst>
                </a:gridCol>
                <a:gridCol w="179705">
                  <a:extLst>
                    <a:ext uri="{9D8B030D-6E8A-4147-A177-3AD203B41FA5}">
                      <a16:colId xmlns:a16="http://schemas.microsoft.com/office/drawing/2014/main" val="3563376301"/>
                    </a:ext>
                  </a:extLst>
                </a:gridCol>
                <a:gridCol w="179705">
                  <a:extLst>
                    <a:ext uri="{9D8B030D-6E8A-4147-A177-3AD203B41FA5}">
                      <a16:colId xmlns:a16="http://schemas.microsoft.com/office/drawing/2014/main" val="2881819107"/>
                    </a:ext>
                  </a:extLst>
                </a:gridCol>
                <a:gridCol w="179705">
                  <a:extLst>
                    <a:ext uri="{9D8B030D-6E8A-4147-A177-3AD203B41FA5}">
                      <a16:colId xmlns:a16="http://schemas.microsoft.com/office/drawing/2014/main" val="3795443053"/>
                    </a:ext>
                  </a:extLst>
                </a:gridCol>
                <a:gridCol w="5219065">
                  <a:extLst>
                    <a:ext uri="{9D8B030D-6E8A-4147-A177-3AD203B41FA5}">
                      <a16:colId xmlns:a16="http://schemas.microsoft.com/office/drawing/2014/main" val="1593009617"/>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The introduction of a cold magnetic shield outside the helium tank is a common practice for all the facilities using Niobium cavities. LCLS-II cavities have two layers of cold magnetic shielding.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00862346"/>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4">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 and PIP-II cryomodules have also a warm global magnetic shield.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8782896"/>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gridSpan="4">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 and PIP-II cavities rely as well on fast cooldown across the Nb transition temperature to sweep out the trapped magnetic flux and reach the required Q</a:t>
                      </a:r>
                      <a:r>
                        <a:rPr lang="en-GB" sz="1100" baseline="-250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0</a:t>
                      </a: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157262913"/>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gridSpan="5">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 cavities in copper with Nb coating are not sensitive to magnetic field.</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45525937"/>
                  </a:ext>
                </a:extLst>
              </a:tr>
            </a:tbl>
          </a:graphicData>
        </a:graphic>
      </p:graphicFrame>
      <p:graphicFrame>
        <p:nvGraphicFramePr>
          <p:cNvPr id="18" name="Table 17">
            <a:extLst>
              <a:ext uri="{FF2B5EF4-FFF2-40B4-BE49-F238E27FC236}">
                <a16:creationId xmlns:a16="http://schemas.microsoft.com/office/drawing/2014/main" id="{238C6FAD-D142-E1B0-AC71-463B4D72E282}"/>
              </a:ext>
            </a:extLst>
          </p:cNvPr>
          <p:cNvGraphicFramePr>
            <a:graphicFrameLocks noGrp="1"/>
          </p:cNvGraphicFramePr>
          <p:nvPr>
            <p:extLst>
              <p:ext uri="{D42A27DB-BD31-4B8C-83A1-F6EECF244321}">
                <p14:modId xmlns:p14="http://schemas.microsoft.com/office/powerpoint/2010/main" val="2157370428"/>
              </p:ext>
            </p:extLst>
          </p:nvPr>
        </p:nvGraphicFramePr>
        <p:xfrm>
          <a:off x="5844767" y="554894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434206047"/>
                    </a:ext>
                  </a:extLst>
                </a:gridCol>
                <a:gridCol w="179705">
                  <a:extLst>
                    <a:ext uri="{9D8B030D-6E8A-4147-A177-3AD203B41FA5}">
                      <a16:colId xmlns:a16="http://schemas.microsoft.com/office/drawing/2014/main" val="3236451356"/>
                    </a:ext>
                  </a:extLst>
                </a:gridCol>
                <a:gridCol w="5758180">
                  <a:extLst>
                    <a:ext uri="{9D8B030D-6E8A-4147-A177-3AD203B41FA5}">
                      <a16:colId xmlns:a16="http://schemas.microsoft.com/office/drawing/2014/main" val="2153716401"/>
                    </a:ext>
                  </a:extLst>
                </a:gridCol>
              </a:tblGrid>
              <a:tr h="144145">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For LCLS-II and PIP-II, given the availability of a low temperature heat intercept, it was evaluated the possibility of having a second thermal shield. Although, the effective reduction of the heat load to the 2K was not considered sufficient to justify the cost, complexity and space occupation of a second shield.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266435"/>
                  </a:ext>
                </a:extLst>
              </a:tr>
              <a:tr h="144145">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gridSpan="2">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In the XFEL cryomodule instead, there are two thermal shields, resulting in very minimal heat loads to the cavity bath.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GB"/>
                    </a:p>
                  </a:txBody>
                  <a:tcPr/>
                </a:tc>
                <a:extLst>
                  <a:ext uri="{0D108BD9-81ED-4DB2-BD59-A6C34878D82A}">
                    <a16:rowId xmlns:a16="http://schemas.microsoft.com/office/drawing/2014/main" val="4140618437"/>
                  </a:ext>
                </a:extLst>
              </a:tr>
            </a:tbl>
          </a:graphicData>
        </a:graphic>
      </p:graphicFrame>
      <p:graphicFrame>
        <p:nvGraphicFramePr>
          <p:cNvPr id="19" name="Table 18">
            <a:extLst>
              <a:ext uri="{FF2B5EF4-FFF2-40B4-BE49-F238E27FC236}">
                <a16:creationId xmlns:a16="http://schemas.microsoft.com/office/drawing/2014/main" id="{F506FFD9-C615-64BD-9A36-1617272C6B52}"/>
              </a:ext>
            </a:extLst>
          </p:cNvPr>
          <p:cNvGraphicFramePr>
            <a:graphicFrameLocks noGrp="1"/>
          </p:cNvGraphicFramePr>
          <p:nvPr>
            <p:extLst>
              <p:ext uri="{D42A27DB-BD31-4B8C-83A1-F6EECF244321}">
                <p14:modId xmlns:p14="http://schemas.microsoft.com/office/powerpoint/2010/main" val="3185488261"/>
              </p:ext>
            </p:extLst>
          </p:nvPr>
        </p:nvGraphicFramePr>
        <p:xfrm>
          <a:off x="588311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Tree>
    <p:extLst>
      <p:ext uri="{BB962C8B-B14F-4D97-AF65-F5344CB8AC3E}">
        <p14:creationId xmlns:p14="http://schemas.microsoft.com/office/powerpoint/2010/main" val="4263011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6C8C6-A6B0-D963-7BBE-077C4A4507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3F3C3B-5C0C-A1C1-CF76-85D245F4C21F}"/>
              </a:ext>
            </a:extLst>
          </p:cNvPr>
          <p:cNvSpPr>
            <a:spLocks noGrp="1"/>
          </p:cNvSpPr>
          <p:nvPr>
            <p:ph type="title"/>
          </p:nvPr>
        </p:nvSpPr>
        <p:spPr>
          <a:xfrm>
            <a:off x="407988" y="373593"/>
            <a:ext cx="5473309" cy="1065742"/>
          </a:xfrm>
        </p:spPr>
        <p:txBody>
          <a:bodyPr/>
          <a:lstStyle/>
          <a:p>
            <a:r>
              <a:rPr lang="en-US" dirty="0">
                <a:solidFill>
                  <a:srgbClr val="24275A"/>
                </a:solidFill>
              </a:rPr>
              <a:t>Summary of the benchmarking analysis</a:t>
            </a:r>
            <a:endParaRPr lang="en-GB" dirty="0">
              <a:solidFill>
                <a:srgbClr val="24275A"/>
              </a:solidFill>
            </a:endParaRPr>
          </a:p>
        </p:txBody>
      </p:sp>
      <p:grpSp>
        <p:nvGrpSpPr>
          <p:cNvPr id="12" name="Group 29">
            <a:extLst>
              <a:ext uri="{FF2B5EF4-FFF2-40B4-BE49-F238E27FC236}">
                <a16:creationId xmlns:a16="http://schemas.microsoft.com/office/drawing/2014/main" id="{97F8C83A-F573-F2BC-8EAD-245CFCAB2648}"/>
              </a:ext>
            </a:extLst>
          </p:cNvPr>
          <p:cNvGrpSpPr/>
          <p:nvPr/>
        </p:nvGrpSpPr>
        <p:grpSpPr>
          <a:xfrm rot="-10800000">
            <a:off x="6113778" y="313072"/>
            <a:ext cx="4762500" cy="1206500"/>
            <a:chOff x="0" y="0"/>
            <a:chExt cx="1881481" cy="476642"/>
          </a:xfrm>
        </p:grpSpPr>
        <p:sp>
          <p:nvSpPr>
            <p:cNvPr id="13" name="Freeform 30">
              <a:extLst>
                <a:ext uri="{FF2B5EF4-FFF2-40B4-BE49-F238E27FC236}">
                  <a16:creationId xmlns:a16="http://schemas.microsoft.com/office/drawing/2014/main" id="{A68FD6A7-6AEE-2B35-94BC-B82E05A68592}"/>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7A97E2"/>
              </a:solidFill>
              <a:prstDash val="solid"/>
              <a:miter/>
            </a:ln>
          </p:spPr>
          <p:txBody>
            <a:bodyPr/>
            <a:lstStyle/>
            <a:p>
              <a:endParaRPr lang="en-GB" sz="1200"/>
            </a:p>
          </p:txBody>
        </p:sp>
        <p:sp>
          <p:nvSpPr>
            <p:cNvPr id="14" name="TextBox 31">
              <a:extLst>
                <a:ext uri="{FF2B5EF4-FFF2-40B4-BE49-F238E27FC236}">
                  <a16:creationId xmlns:a16="http://schemas.microsoft.com/office/drawing/2014/main" id="{A56F778B-709E-A350-721A-F409DA755DDB}"/>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5" name="Group 32">
            <a:extLst>
              <a:ext uri="{FF2B5EF4-FFF2-40B4-BE49-F238E27FC236}">
                <a16:creationId xmlns:a16="http://schemas.microsoft.com/office/drawing/2014/main" id="{A81B0E55-3DB0-2FDB-8EBE-FB9F147A507F}"/>
              </a:ext>
            </a:extLst>
          </p:cNvPr>
          <p:cNvGrpSpPr/>
          <p:nvPr/>
        </p:nvGrpSpPr>
        <p:grpSpPr>
          <a:xfrm rot="-10800000">
            <a:off x="5823837" y="553765"/>
            <a:ext cx="1070144" cy="706525"/>
            <a:chOff x="0" y="0"/>
            <a:chExt cx="823551" cy="543720"/>
          </a:xfrm>
        </p:grpSpPr>
        <p:sp>
          <p:nvSpPr>
            <p:cNvPr id="16" name="Freeform 33">
              <a:extLst>
                <a:ext uri="{FF2B5EF4-FFF2-40B4-BE49-F238E27FC236}">
                  <a16:creationId xmlns:a16="http://schemas.microsoft.com/office/drawing/2014/main" id="{8A980A57-C112-46FB-5E4D-F4812CF94F47}"/>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4366AE"/>
            </a:solidFill>
          </p:spPr>
          <p:txBody>
            <a:bodyPr/>
            <a:lstStyle/>
            <a:p>
              <a:endParaRPr lang="en-GB" sz="1200"/>
            </a:p>
          </p:txBody>
        </p:sp>
        <p:sp>
          <p:nvSpPr>
            <p:cNvPr id="17" name="TextBox 34">
              <a:extLst>
                <a:ext uri="{FF2B5EF4-FFF2-40B4-BE49-F238E27FC236}">
                  <a16:creationId xmlns:a16="http://schemas.microsoft.com/office/drawing/2014/main" id="{6AE9C1EF-328F-C3C9-5C6E-A0FEDBB0E2C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8" name="TextBox 35">
            <a:extLst>
              <a:ext uri="{FF2B5EF4-FFF2-40B4-BE49-F238E27FC236}">
                <a16:creationId xmlns:a16="http://schemas.microsoft.com/office/drawing/2014/main" id="{02F414A6-CEAC-FF32-51E7-465356E322F1}"/>
              </a:ext>
            </a:extLst>
          </p:cNvPr>
          <p:cNvSpPr txBox="1"/>
          <p:nvPr/>
        </p:nvSpPr>
        <p:spPr>
          <a:xfrm>
            <a:off x="6200378" y="619589"/>
            <a:ext cx="427123"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4</a:t>
            </a:r>
          </a:p>
        </p:txBody>
      </p:sp>
      <p:sp>
        <p:nvSpPr>
          <p:cNvPr id="19" name="TextBox 36">
            <a:extLst>
              <a:ext uri="{FF2B5EF4-FFF2-40B4-BE49-F238E27FC236}">
                <a16:creationId xmlns:a16="http://schemas.microsoft.com/office/drawing/2014/main" id="{9CAA0A82-91ED-C46A-62C7-97F4019EB3C4}"/>
              </a:ext>
            </a:extLst>
          </p:cNvPr>
          <p:cNvSpPr txBox="1"/>
          <p:nvPr/>
        </p:nvSpPr>
        <p:spPr>
          <a:xfrm>
            <a:off x="6893981" y="453443"/>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Commissioning insights</a:t>
            </a:r>
          </a:p>
        </p:txBody>
      </p:sp>
      <p:sp>
        <p:nvSpPr>
          <p:cNvPr id="20" name="TextBox 37">
            <a:extLst>
              <a:ext uri="{FF2B5EF4-FFF2-40B4-BE49-F238E27FC236}">
                <a16:creationId xmlns:a16="http://schemas.microsoft.com/office/drawing/2014/main" id="{B0DD6E6E-E4EA-5E96-8AF3-7EF15953333E}"/>
              </a:ext>
            </a:extLst>
          </p:cNvPr>
          <p:cNvSpPr txBox="1"/>
          <p:nvPr/>
        </p:nvSpPr>
        <p:spPr>
          <a:xfrm>
            <a:off x="6947056" y="668496"/>
            <a:ext cx="38911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Knowledge gained during the assembly, testing, and initial installation phases.</a:t>
            </a:r>
          </a:p>
          <a:p>
            <a:pPr>
              <a:lnSpc>
                <a:spcPts val="1399"/>
              </a:lnSpc>
            </a:pPr>
            <a:r>
              <a:rPr lang="en-US" sz="933">
                <a:solidFill>
                  <a:srgbClr val="1C1C1A"/>
                </a:solidFill>
                <a:latin typeface="Helvetica World"/>
                <a:ea typeface="Helvetica World"/>
                <a:cs typeface="Helvetica World"/>
                <a:sym typeface="Helvetica World"/>
              </a:rPr>
              <a:t>•Goal: Document technical difficulties in the commissioning phase, providing useful feedback for future sustainable designs.</a:t>
            </a:r>
          </a:p>
          <a:p>
            <a:pPr>
              <a:lnSpc>
                <a:spcPts val="1399"/>
              </a:lnSpc>
            </a:pPr>
            <a:endParaRPr lang="en-US" sz="933">
              <a:solidFill>
                <a:srgbClr val="1C1C1A"/>
              </a:solidFill>
              <a:latin typeface="Helvetica World"/>
              <a:ea typeface="Helvetica World"/>
              <a:cs typeface="Helvetica World"/>
              <a:sym typeface="Helvetica World"/>
            </a:endParaRPr>
          </a:p>
        </p:txBody>
      </p:sp>
      <p:sp>
        <p:nvSpPr>
          <p:cNvPr id="3" name="TextBox 2">
            <a:extLst>
              <a:ext uri="{FF2B5EF4-FFF2-40B4-BE49-F238E27FC236}">
                <a16:creationId xmlns:a16="http://schemas.microsoft.com/office/drawing/2014/main" id="{15E74B19-8046-7E5F-B7B7-6B0A9B6E37B5}"/>
              </a:ext>
            </a:extLst>
          </p:cNvPr>
          <p:cNvSpPr txBox="1"/>
          <p:nvPr/>
        </p:nvSpPr>
        <p:spPr>
          <a:xfrm>
            <a:off x="408153" y="2534583"/>
            <a:ext cx="7740860" cy="2868542"/>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dirty="0">
                <a:solidFill>
                  <a:srgbClr val="24275A"/>
                </a:solidFill>
              </a:rPr>
              <a:t>A primary goal across facilities is to minimize </a:t>
            </a:r>
            <a:r>
              <a:rPr lang="en-GB" sz="1400" b="1" dirty="0">
                <a:solidFill>
                  <a:srgbClr val="24275A"/>
                </a:solidFill>
              </a:rPr>
              <a:t>discrepancies between "as-designed" and "as-tested/operated"</a:t>
            </a:r>
            <a:r>
              <a:rPr lang="en-GB" sz="1400" dirty="0">
                <a:solidFill>
                  <a:srgbClr val="24275A"/>
                </a:solidFill>
              </a:rPr>
              <a:t> performance, specifically addressing issues like cryoplant limitations and unexpected heat load differences</a:t>
            </a:r>
          </a:p>
          <a:p>
            <a:pPr marL="285750" indent="-285750" algn="just">
              <a:lnSpc>
                <a:spcPct val="150000"/>
              </a:lnSpc>
              <a:buFont typeface="Arial" panose="020B0604020202020204" pitchFamily="34" charset="0"/>
              <a:buChar char="•"/>
            </a:pPr>
            <a:r>
              <a:rPr lang="en-GB" sz="1400" dirty="0">
                <a:solidFill>
                  <a:srgbClr val="24275A"/>
                </a:solidFill>
              </a:rPr>
              <a:t>Success depends on maximizing preparation before tunnel installation, maintaining strong in-house expertise, accurate planning that allows smooth sequence and sufficient flexibility</a:t>
            </a:r>
          </a:p>
          <a:p>
            <a:pPr marL="285750" indent="-285750" algn="just">
              <a:lnSpc>
                <a:spcPct val="150000"/>
              </a:lnSpc>
              <a:buFont typeface="Arial" panose="020B0604020202020204" pitchFamily="34" charset="0"/>
              <a:buChar char="•"/>
            </a:pPr>
            <a:r>
              <a:rPr lang="en-GB" sz="1400" dirty="0">
                <a:solidFill>
                  <a:srgbClr val="24275A"/>
                </a:solidFill>
              </a:rPr>
              <a:t>It is strongly recommended to </a:t>
            </a:r>
            <a:r>
              <a:rPr lang="en-GB" sz="1400" b="1" dirty="0">
                <a:solidFill>
                  <a:srgbClr val="24275A"/>
                </a:solidFill>
              </a:rPr>
              <a:t>develop the design of cryomodules and their associated services together</a:t>
            </a:r>
            <a:r>
              <a:rPr lang="en-GB" sz="1400" dirty="0">
                <a:solidFill>
                  <a:srgbClr val="24275A"/>
                </a:solidFill>
              </a:rPr>
              <a:t>, to ensure system compatibility and avoid late-stage conflicts</a:t>
            </a:r>
          </a:p>
          <a:p>
            <a:pPr marL="285750" indent="-285750" algn="just">
              <a:lnSpc>
                <a:spcPct val="150000"/>
              </a:lnSpc>
              <a:buFont typeface="Arial" panose="020B0604020202020204" pitchFamily="34" charset="0"/>
              <a:buChar char="•"/>
            </a:pPr>
            <a:r>
              <a:rPr lang="en-GB" sz="1400" dirty="0">
                <a:solidFill>
                  <a:srgbClr val="24275A"/>
                </a:solidFill>
              </a:rPr>
              <a:t>Focusing on continuous </a:t>
            </a:r>
            <a:r>
              <a:rPr lang="en-GB" sz="1400" b="1" dirty="0">
                <a:solidFill>
                  <a:srgbClr val="24275A"/>
                </a:solidFill>
              </a:rPr>
              <a:t>quality controls </a:t>
            </a:r>
            <a:r>
              <a:rPr lang="en-GB" sz="1400" dirty="0">
                <a:solidFill>
                  <a:srgbClr val="24275A"/>
                </a:solidFill>
              </a:rPr>
              <a:t>and accurate interface matching is essential to reduce rework</a:t>
            </a:r>
          </a:p>
        </p:txBody>
      </p:sp>
      <p:sp>
        <p:nvSpPr>
          <p:cNvPr id="5" name="TextBox 4">
            <a:extLst>
              <a:ext uri="{FF2B5EF4-FFF2-40B4-BE49-F238E27FC236}">
                <a16:creationId xmlns:a16="http://schemas.microsoft.com/office/drawing/2014/main" id="{125E1707-80BD-BE34-A9DD-44C64A97DEC4}"/>
              </a:ext>
            </a:extLst>
          </p:cNvPr>
          <p:cNvSpPr txBox="1"/>
          <p:nvPr/>
        </p:nvSpPr>
        <p:spPr>
          <a:xfrm>
            <a:off x="245589" y="1587364"/>
            <a:ext cx="11283767" cy="369332"/>
          </a:xfrm>
          <a:prstGeom prst="rect">
            <a:avLst/>
          </a:prstGeom>
          <a:noFill/>
        </p:spPr>
        <p:txBody>
          <a:bodyPr wrap="square">
            <a:spAutoFit/>
          </a:bodyPr>
          <a:lstStyle/>
          <a:p>
            <a:r>
              <a:rPr lang="en-GB" dirty="0">
                <a:solidFill>
                  <a:srgbClr val="24275A"/>
                </a:solidFill>
              </a:rPr>
              <a:t>Several key elements emerged during the discussion on commissioning experience and lessons learned</a:t>
            </a:r>
            <a:r>
              <a:rPr lang="en-GB" sz="1800" dirty="0">
                <a:solidFill>
                  <a:srgbClr val="24275A"/>
                </a:solidFill>
              </a:rPr>
              <a:t>:</a:t>
            </a:r>
          </a:p>
        </p:txBody>
      </p:sp>
    </p:spTree>
    <p:extLst>
      <p:ext uri="{BB962C8B-B14F-4D97-AF65-F5344CB8AC3E}">
        <p14:creationId xmlns:p14="http://schemas.microsoft.com/office/powerpoint/2010/main" val="3610753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B0153-EABA-3DBB-CC86-CA3B6A0729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D250CA-793C-A640-64A3-2C9EA874FBC0}"/>
              </a:ext>
            </a:extLst>
          </p:cNvPr>
          <p:cNvSpPr>
            <a:spLocks noGrp="1"/>
          </p:cNvSpPr>
          <p:nvPr>
            <p:ph type="title"/>
          </p:nvPr>
        </p:nvSpPr>
        <p:spPr>
          <a:xfrm>
            <a:off x="407989" y="373593"/>
            <a:ext cx="5757174" cy="1065742"/>
          </a:xfrm>
        </p:spPr>
        <p:txBody>
          <a:bodyPr/>
          <a:lstStyle/>
          <a:p>
            <a:r>
              <a:rPr lang="en-US" dirty="0">
                <a:solidFill>
                  <a:srgbClr val="24275A"/>
                </a:solidFill>
              </a:rPr>
              <a:t>Summary of the benchmarking analysis</a:t>
            </a:r>
            <a:endParaRPr lang="en-GB" dirty="0">
              <a:solidFill>
                <a:srgbClr val="24275A"/>
              </a:solidFill>
            </a:endParaRPr>
          </a:p>
        </p:txBody>
      </p:sp>
      <p:grpSp>
        <p:nvGrpSpPr>
          <p:cNvPr id="3" name="Group 57">
            <a:extLst>
              <a:ext uri="{FF2B5EF4-FFF2-40B4-BE49-F238E27FC236}">
                <a16:creationId xmlns:a16="http://schemas.microsoft.com/office/drawing/2014/main" id="{9650641A-0EB5-4853-8217-9AF33030EF8A}"/>
              </a:ext>
            </a:extLst>
          </p:cNvPr>
          <p:cNvGrpSpPr/>
          <p:nvPr/>
        </p:nvGrpSpPr>
        <p:grpSpPr>
          <a:xfrm rot="-10800000">
            <a:off x="6150571" y="329276"/>
            <a:ext cx="4762500" cy="1206500"/>
            <a:chOff x="0" y="0"/>
            <a:chExt cx="1881481" cy="476642"/>
          </a:xfrm>
        </p:grpSpPr>
        <p:sp>
          <p:nvSpPr>
            <p:cNvPr id="4" name="Freeform 58">
              <a:extLst>
                <a:ext uri="{FF2B5EF4-FFF2-40B4-BE49-F238E27FC236}">
                  <a16:creationId xmlns:a16="http://schemas.microsoft.com/office/drawing/2014/main" id="{E15C6C9F-401C-E508-EF9F-CA88EDFDDDE2}"/>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436ABE"/>
              </a:solidFill>
              <a:prstDash val="solid"/>
              <a:miter/>
            </a:ln>
          </p:spPr>
          <p:txBody>
            <a:bodyPr/>
            <a:lstStyle/>
            <a:p>
              <a:endParaRPr lang="en-GB" sz="1200"/>
            </a:p>
          </p:txBody>
        </p:sp>
        <p:sp>
          <p:nvSpPr>
            <p:cNvPr id="5" name="TextBox 59">
              <a:extLst>
                <a:ext uri="{FF2B5EF4-FFF2-40B4-BE49-F238E27FC236}">
                  <a16:creationId xmlns:a16="http://schemas.microsoft.com/office/drawing/2014/main" id="{7FF2414D-D413-F128-7801-E73E2B91B722}"/>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60">
            <a:extLst>
              <a:ext uri="{FF2B5EF4-FFF2-40B4-BE49-F238E27FC236}">
                <a16:creationId xmlns:a16="http://schemas.microsoft.com/office/drawing/2014/main" id="{73AA3BD1-E4F7-C61F-3589-94DF7BDA19DC}"/>
              </a:ext>
            </a:extLst>
          </p:cNvPr>
          <p:cNvGrpSpPr/>
          <p:nvPr/>
        </p:nvGrpSpPr>
        <p:grpSpPr>
          <a:xfrm rot="-10800000">
            <a:off x="5829132" y="560144"/>
            <a:ext cx="1070144" cy="706525"/>
            <a:chOff x="0" y="0"/>
            <a:chExt cx="823551" cy="543720"/>
          </a:xfrm>
        </p:grpSpPr>
        <p:sp>
          <p:nvSpPr>
            <p:cNvPr id="7" name="Freeform 61">
              <a:extLst>
                <a:ext uri="{FF2B5EF4-FFF2-40B4-BE49-F238E27FC236}">
                  <a16:creationId xmlns:a16="http://schemas.microsoft.com/office/drawing/2014/main" id="{B754A202-8454-E615-2DDE-B8B7C472505D}"/>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1B3C70"/>
            </a:solidFill>
          </p:spPr>
          <p:txBody>
            <a:bodyPr/>
            <a:lstStyle/>
            <a:p>
              <a:endParaRPr lang="en-GB" sz="1200"/>
            </a:p>
          </p:txBody>
        </p:sp>
        <p:sp>
          <p:nvSpPr>
            <p:cNvPr id="8" name="TextBox 62">
              <a:extLst>
                <a:ext uri="{FF2B5EF4-FFF2-40B4-BE49-F238E27FC236}">
                  <a16:creationId xmlns:a16="http://schemas.microsoft.com/office/drawing/2014/main" id="{32D9CF2F-28BA-CE25-392B-EAB3EDA558AA}"/>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63">
            <a:extLst>
              <a:ext uri="{FF2B5EF4-FFF2-40B4-BE49-F238E27FC236}">
                <a16:creationId xmlns:a16="http://schemas.microsoft.com/office/drawing/2014/main" id="{38F15C99-3F8E-2628-5F03-0B9822854F54}"/>
              </a:ext>
            </a:extLst>
          </p:cNvPr>
          <p:cNvSpPr txBox="1"/>
          <p:nvPr/>
        </p:nvSpPr>
        <p:spPr>
          <a:xfrm>
            <a:off x="6237204" y="640942"/>
            <a:ext cx="418991" cy="432747"/>
          </a:xfrm>
          <a:prstGeom prst="rect">
            <a:avLst/>
          </a:prstGeom>
        </p:spPr>
        <p:txBody>
          <a:bodyPr lIns="0" tIns="0" rIns="0" bIns="0" rtlCol="0" anchor="t">
            <a:spAutoFit/>
          </a:bodyPr>
          <a:lstStyle/>
          <a:p>
            <a:pPr marL="0" lvl="1">
              <a:lnSpc>
                <a:spcPts val="3686"/>
              </a:lnSpc>
            </a:pPr>
            <a:r>
              <a:rPr lang="en-US" sz="2633" b="1" spc="110">
                <a:solidFill>
                  <a:srgbClr val="FFFFFF"/>
                </a:solidFill>
                <a:latin typeface="Helvetica World Bold"/>
                <a:ea typeface="Helvetica World Bold"/>
                <a:cs typeface="Helvetica World Bold"/>
                <a:sym typeface="Helvetica World Bold"/>
              </a:rPr>
              <a:t>5</a:t>
            </a:r>
          </a:p>
        </p:txBody>
      </p:sp>
      <p:sp>
        <p:nvSpPr>
          <p:cNvPr id="10" name="TextBox 64">
            <a:extLst>
              <a:ext uri="{FF2B5EF4-FFF2-40B4-BE49-F238E27FC236}">
                <a16:creationId xmlns:a16="http://schemas.microsoft.com/office/drawing/2014/main" id="{1D24B555-2F09-0C8F-FBE9-6CDBBD2E9321}"/>
              </a:ext>
            </a:extLst>
          </p:cNvPr>
          <p:cNvSpPr txBox="1"/>
          <p:nvPr/>
        </p:nvSpPr>
        <p:spPr>
          <a:xfrm>
            <a:off x="6899275" y="453143"/>
            <a:ext cx="3390175"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Operational experience and reliability </a:t>
            </a:r>
          </a:p>
        </p:txBody>
      </p:sp>
      <p:sp>
        <p:nvSpPr>
          <p:cNvPr id="11" name="TextBox 65">
            <a:extLst>
              <a:ext uri="{FF2B5EF4-FFF2-40B4-BE49-F238E27FC236}">
                <a16:creationId xmlns:a16="http://schemas.microsoft.com/office/drawing/2014/main" id="{F4A4B8BB-566B-9DB8-0F8D-1CF0DF9D7AC4}"/>
              </a:ext>
            </a:extLst>
          </p:cNvPr>
          <p:cNvSpPr txBox="1"/>
          <p:nvPr/>
        </p:nvSpPr>
        <p:spPr>
          <a:xfrm>
            <a:off x="6899276" y="687247"/>
            <a:ext cx="3882776" cy="700448"/>
          </a:xfrm>
          <a:prstGeom prst="rect">
            <a:avLst/>
          </a:prstGeom>
          <a:solidFill>
            <a:schemeClr val="bg1"/>
          </a:solidFill>
        </p:spPr>
        <p:txBody>
          <a:bodyPr wrap="square"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Factors limiting cryomodule performance, mitigation strategies, machine availability, capability for maintenance, repair and replacement.</a:t>
            </a:r>
          </a:p>
          <a:p>
            <a:pPr>
              <a:lnSpc>
                <a:spcPts val="1399"/>
              </a:lnSpc>
            </a:pPr>
            <a:r>
              <a:rPr lang="en-US" sz="933" dirty="0">
                <a:solidFill>
                  <a:srgbClr val="1C1C1A"/>
                </a:solidFill>
                <a:latin typeface="Helvetica World"/>
                <a:ea typeface="Helvetica World"/>
                <a:cs typeface="Helvetica World"/>
                <a:sym typeface="Helvetica World"/>
              </a:rPr>
              <a:t>•Goal: Use real-world operational data to ensure that energy-saving innovations do not compromise the facility's scientific output.</a:t>
            </a:r>
          </a:p>
        </p:txBody>
      </p:sp>
      <p:sp>
        <p:nvSpPr>
          <p:cNvPr id="12" name="TextBox 11">
            <a:extLst>
              <a:ext uri="{FF2B5EF4-FFF2-40B4-BE49-F238E27FC236}">
                <a16:creationId xmlns:a16="http://schemas.microsoft.com/office/drawing/2014/main" id="{7BA148A8-B944-FE77-391E-79CC01FDFEEA}"/>
              </a:ext>
            </a:extLst>
          </p:cNvPr>
          <p:cNvSpPr txBox="1"/>
          <p:nvPr/>
        </p:nvSpPr>
        <p:spPr>
          <a:xfrm>
            <a:off x="245589" y="1587364"/>
            <a:ext cx="11283767" cy="646331"/>
          </a:xfrm>
          <a:prstGeom prst="rect">
            <a:avLst/>
          </a:prstGeom>
          <a:noFill/>
        </p:spPr>
        <p:txBody>
          <a:bodyPr wrap="square">
            <a:spAutoFit/>
          </a:bodyPr>
          <a:lstStyle/>
          <a:p>
            <a:r>
              <a:rPr lang="en-GB" dirty="0">
                <a:solidFill>
                  <a:srgbClr val="24275A"/>
                </a:solidFill>
              </a:rPr>
              <a:t>Long-term availability emerged as a critical sustainability metric. Facilities emphasized:</a:t>
            </a:r>
          </a:p>
          <a:p>
            <a:endParaRPr lang="en-GB" sz="1800" dirty="0">
              <a:solidFill>
                <a:srgbClr val="24275A"/>
              </a:solidFill>
            </a:endParaRPr>
          </a:p>
        </p:txBody>
      </p:sp>
      <p:sp>
        <p:nvSpPr>
          <p:cNvPr id="14" name="TextBox 13">
            <a:extLst>
              <a:ext uri="{FF2B5EF4-FFF2-40B4-BE49-F238E27FC236}">
                <a16:creationId xmlns:a16="http://schemas.microsoft.com/office/drawing/2014/main" id="{044222BD-2A9B-14BB-FAE0-0AEE94810DAA}"/>
              </a:ext>
            </a:extLst>
          </p:cNvPr>
          <p:cNvSpPr txBox="1"/>
          <p:nvPr/>
        </p:nvSpPr>
        <p:spPr>
          <a:xfrm>
            <a:off x="399971" y="2321875"/>
            <a:ext cx="9792467" cy="3514873"/>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b="1" dirty="0">
                <a:solidFill>
                  <a:srgbClr val="24275A"/>
                </a:solidFill>
              </a:rPr>
              <a:t>Redundancy of internal equipment</a:t>
            </a:r>
            <a:r>
              <a:rPr lang="en-GB" sz="1400" dirty="0">
                <a:solidFill>
                  <a:srgbClr val="24275A"/>
                </a:solidFill>
              </a:rPr>
              <a:t> is critical in operation  (ex: facilities now design for extra RF capacity, when possible, to compensate for individual cavity failures without beam degradation).</a:t>
            </a:r>
          </a:p>
          <a:p>
            <a:pPr marL="285750" lvl="0" indent="-285750" algn="just">
              <a:lnSpc>
                <a:spcPct val="150000"/>
              </a:lnSpc>
              <a:buFont typeface="Arial" panose="020B0604020202020204" pitchFamily="34" charset="0"/>
              <a:buChar char="•"/>
            </a:pPr>
            <a:r>
              <a:rPr lang="en-GB" sz="1400" dirty="0">
                <a:solidFill>
                  <a:srgbClr val="24275A"/>
                </a:solidFill>
              </a:rPr>
              <a:t>Different experiences have been described regarding </a:t>
            </a:r>
            <a:r>
              <a:rPr lang="en-GB" sz="1400" b="1" dirty="0">
                <a:solidFill>
                  <a:srgbClr val="24275A"/>
                </a:solidFill>
              </a:rPr>
              <a:t>cavity performance degradation and strategies for compensation </a:t>
            </a:r>
            <a:r>
              <a:rPr lang="en-GB" sz="1400" dirty="0">
                <a:solidFill>
                  <a:srgbClr val="24275A"/>
                </a:solidFill>
              </a:rPr>
              <a:t>with the remaining cavities. </a:t>
            </a:r>
          </a:p>
          <a:p>
            <a:pPr marL="285750" indent="-285750" algn="just">
              <a:lnSpc>
                <a:spcPct val="150000"/>
              </a:lnSpc>
              <a:buFont typeface="Arial" panose="020B0604020202020204" pitchFamily="34" charset="0"/>
              <a:buChar char="•"/>
            </a:pPr>
            <a:r>
              <a:rPr lang="en-GB" sz="1400" b="1" dirty="0">
                <a:solidFill>
                  <a:srgbClr val="24275A"/>
                </a:solidFill>
              </a:rPr>
              <a:t>Modular cryogenic systems and replacement strategies</a:t>
            </a:r>
            <a:r>
              <a:rPr lang="en-GB" sz="1400" dirty="0">
                <a:solidFill>
                  <a:srgbClr val="24275A"/>
                </a:solidFill>
              </a:rPr>
              <a:t>. The ability or not to isolate a single cryomodule for maintenance without affecting adjacent units strongly impacts overall machine uptime. </a:t>
            </a:r>
          </a:p>
          <a:p>
            <a:pPr marL="285750" lvl="0" indent="-285750" algn="just">
              <a:lnSpc>
                <a:spcPct val="150000"/>
              </a:lnSpc>
              <a:buFont typeface="Arial" panose="020B0604020202020204" pitchFamily="34" charset="0"/>
              <a:buChar char="•"/>
            </a:pPr>
            <a:r>
              <a:rPr lang="en-GB" sz="1400" dirty="0">
                <a:solidFill>
                  <a:srgbClr val="24275A"/>
                </a:solidFill>
              </a:rPr>
              <a:t>Importance of </a:t>
            </a:r>
            <a:r>
              <a:rPr lang="en-GB" sz="1400" b="1" dirty="0">
                <a:solidFill>
                  <a:srgbClr val="24275A"/>
                </a:solidFill>
              </a:rPr>
              <a:t>accessibility</a:t>
            </a:r>
            <a:r>
              <a:rPr lang="en-GB" sz="1400" dirty="0">
                <a:solidFill>
                  <a:srgbClr val="24275A"/>
                </a:solidFill>
              </a:rPr>
              <a:t> was emphasized, more specifically for couplers and tuners.</a:t>
            </a:r>
          </a:p>
          <a:p>
            <a:pPr marL="285750" lvl="0" indent="-285750" algn="just">
              <a:lnSpc>
                <a:spcPct val="150000"/>
              </a:lnSpc>
              <a:buFont typeface="Arial" panose="020B0604020202020204" pitchFamily="34" charset="0"/>
              <a:buChar char="•"/>
            </a:pPr>
            <a:r>
              <a:rPr lang="en-GB" sz="1400" dirty="0">
                <a:solidFill>
                  <a:srgbClr val="24275A"/>
                </a:solidFill>
              </a:rPr>
              <a:t>Failure modes reported include FPC degradation, tuner actuator failure, and vacuum-related incidents. </a:t>
            </a:r>
          </a:p>
          <a:p>
            <a:pPr marL="285750" lvl="0" indent="-285750" algn="just">
              <a:lnSpc>
                <a:spcPct val="150000"/>
              </a:lnSpc>
              <a:buFont typeface="Arial" panose="020B0604020202020204" pitchFamily="34" charset="0"/>
              <a:buChar char="•"/>
            </a:pPr>
            <a:r>
              <a:rPr lang="en-GB" sz="1400" dirty="0">
                <a:solidFill>
                  <a:srgbClr val="24275A"/>
                </a:solidFill>
              </a:rPr>
              <a:t>Cryoplant trips remain a major bottleneck for availability. </a:t>
            </a:r>
          </a:p>
          <a:p>
            <a:pPr marL="285750" lvl="0" indent="-285750" algn="just">
              <a:lnSpc>
                <a:spcPct val="150000"/>
              </a:lnSpc>
              <a:buFont typeface="Arial" panose="020B0604020202020204" pitchFamily="34" charset="0"/>
              <a:buChar char="•"/>
            </a:pPr>
            <a:r>
              <a:rPr lang="en-GB" sz="1400" dirty="0">
                <a:solidFill>
                  <a:srgbClr val="24275A"/>
                </a:solidFill>
              </a:rPr>
              <a:t>The cryoplant design includes safety margins to compensate for uncertainty in the estimation of cryomodule static and dynamic heat loads.</a:t>
            </a:r>
          </a:p>
        </p:txBody>
      </p:sp>
    </p:spTree>
    <p:extLst>
      <p:ext uri="{BB962C8B-B14F-4D97-AF65-F5344CB8AC3E}">
        <p14:creationId xmlns:p14="http://schemas.microsoft.com/office/powerpoint/2010/main" val="4044302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26507-4A09-7340-CB07-EB304AC1D2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340B2ED-9FCA-B413-C350-D658259927D7}"/>
              </a:ext>
            </a:extLst>
          </p:cNvPr>
          <p:cNvGrpSpPr/>
          <p:nvPr/>
        </p:nvGrpSpPr>
        <p:grpSpPr>
          <a:xfrm rot="-10800000">
            <a:off x="5592986" y="89502"/>
            <a:ext cx="4762500" cy="1206500"/>
            <a:chOff x="0" y="0"/>
            <a:chExt cx="1881481" cy="476642"/>
          </a:xfrm>
        </p:grpSpPr>
        <p:sp>
          <p:nvSpPr>
            <p:cNvPr id="3" name="Freeform 3">
              <a:extLst>
                <a:ext uri="{FF2B5EF4-FFF2-40B4-BE49-F238E27FC236}">
                  <a16:creationId xmlns:a16="http://schemas.microsoft.com/office/drawing/2014/main" id="{94171DB2-7F4E-88DF-E97D-5482408F7C99}"/>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E2FFA7"/>
              </a:solidFill>
              <a:prstDash val="solid"/>
              <a:miter/>
            </a:ln>
          </p:spPr>
          <p:txBody>
            <a:bodyPr/>
            <a:lstStyle/>
            <a:p>
              <a:endParaRPr lang="en-GB" sz="1200"/>
            </a:p>
          </p:txBody>
        </p:sp>
        <p:sp>
          <p:nvSpPr>
            <p:cNvPr id="4" name="TextBox 4">
              <a:extLst>
                <a:ext uri="{FF2B5EF4-FFF2-40B4-BE49-F238E27FC236}">
                  <a16:creationId xmlns:a16="http://schemas.microsoft.com/office/drawing/2014/main" id="{42301FCF-F25F-B36F-CFAB-0BD44C48AF58}"/>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5" name="Group 5">
            <a:extLst>
              <a:ext uri="{FF2B5EF4-FFF2-40B4-BE49-F238E27FC236}">
                <a16:creationId xmlns:a16="http://schemas.microsoft.com/office/drawing/2014/main" id="{2F0E7079-BF6E-4196-2949-3B1B5FECAD40}"/>
              </a:ext>
            </a:extLst>
          </p:cNvPr>
          <p:cNvGrpSpPr/>
          <p:nvPr/>
        </p:nvGrpSpPr>
        <p:grpSpPr>
          <a:xfrm rot="-10800000">
            <a:off x="5217603" y="320369"/>
            <a:ext cx="1070144" cy="706525"/>
            <a:chOff x="0" y="0"/>
            <a:chExt cx="823551" cy="543720"/>
          </a:xfrm>
        </p:grpSpPr>
        <p:sp>
          <p:nvSpPr>
            <p:cNvPr id="6" name="Freeform 6">
              <a:extLst>
                <a:ext uri="{FF2B5EF4-FFF2-40B4-BE49-F238E27FC236}">
                  <a16:creationId xmlns:a16="http://schemas.microsoft.com/office/drawing/2014/main" id="{8147C4BB-BB88-0F21-E076-1739B842696F}"/>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B9EA6A"/>
            </a:solidFill>
          </p:spPr>
          <p:txBody>
            <a:bodyPr/>
            <a:lstStyle/>
            <a:p>
              <a:endParaRPr lang="en-GB" sz="1200"/>
            </a:p>
          </p:txBody>
        </p:sp>
        <p:sp>
          <p:nvSpPr>
            <p:cNvPr id="7" name="TextBox 7">
              <a:extLst>
                <a:ext uri="{FF2B5EF4-FFF2-40B4-BE49-F238E27FC236}">
                  <a16:creationId xmlns:a16="http://schemas.microsoft.com/office/drawing/2014/main" id="{7DE75F90-8AAD-910E-5440-7993B195363E}"/>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8" name="TextBox 8">
            <a:extLst>
              <a:ext uri="{FF2B5EF4-FFF2-40B4-BE49-F238E27FC236}">
                <a16:creationId xmlns:a16="http://schemas.microsoft.com/office/drawing/2014/main" id="{D1365D10-4E16-182C-48E6-525B380C1732}"/>
              </a:ext>
            </a:extLst>
          </p:cNvPr>
          <p:cNvSpPr txBox="1"/>
          <p:nvPr/>
        </p:nvSpPr>
        <p:spPr>
          <a:xfrm>
            <a:off x="5645431" y="398705"/>
            <a:ext cx="418991" cy="432747"/>
          </a:xfrm>
          <a:prstGeom prst="rect">
            <a:avLst/>
          </a:prstGeom>
        </p:spPr>
        <p:txBody>
          <a:bodyPr lIns="0" tIns="0" rIns="0" bIns="0" rtlCol="0" anchor="t">
            <a:spAutoFit/>
          </a:bodyPr>
          <a:lstStyle/>
          <a:p>
            <a:pPr marL="0" lvl="1">
              <a:lnSpc>
                <a:spcPts val="3686"/>
              </a:lnSpc>
            </a:pPr>
            <a:r>
              <a:rPr lang="en-US" sz="2633" b="1" spc="110" dirty="0">
                <a:solidFill>
                  <a:srgbClr val="FFFFFF"/>
                </a:solidFill>
                <a:latin typeface="Helvetica World Bold"/>
                <a:ea typeface="Helvetica World Bold"/>
                <a:cs typeface="Helvetica World Bold"/>
                <a:sym typeface="Helvetica World Bold"/>
              </a:rPr>
              <a:t>1</a:t>
            </a:r>
          </a:p>
        </p:txBody>
      </p:sp>
      <p:sp>
        <p:nvSpPr>
          <p:cNvPr id="9" name="TextBox 9">
            <a:extLst>
              <a:ext uri="{FF2B5EF4-FFF2-40B4-BE49-F238E27FC236}">
                <a16:creationId xmlns:a16="http://schemas.microsoft.com/office/drawing/2014/main" id="{3BCE9AAD-BACC-122A-77B5-52DFA5CA025C}"/>
              </a:ext>
            </a:extLst>
          </p:cNvPr>
          <p:cNvSpPr txBox="1"/>
          <p:nvPr/>
        </p:nvSpPr>
        <p:spPr>
          <a:xfrm>
            <a:off x="6364383" y="191017"/>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Beam and RF parameters</a:t>
            </a:r>
          </a:p>
        </p:txBody>
      </p:sp>
      <p:sp>
        <p:nvSpPr>
          <p:cNvPr id="10" name="TextBox 10">
            <a:extLst>
              <a:ext uri="{FF2B5EF4-FFF2-40B4-BE49-F238E27FC236}">
                <a16:creationId xmlns:a16="http://schemas.microsoft.com/office/drawing/2014/main" id="{91551228-5EB7-8F0A-4971-E6F697296EAA}"/>
              </a:ext>
            </a:extLst>
          </p:cNvPr>
          <p:cNvSpPr txBox="1"/>
          <p:nvPr/>
        </p:nvSpPr>
        <p:spPr>
          <a:xfrm>
            <a:off x="6364383" y="482271"/>
            <a:ext cx="39146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particles, accelerating gradients, operating frequencies, duty cycle.</a:t>
            </a:r>
          </a:p>
          <a:p>
            <a:pPr>
              <a:lnSpc>
                <a:spcPts val="1399"/>
              </a:lnSpc>
            </a:pPr>
            <a:r>
              <a:rPr lang="en-US" sz="933">
                <a:solidFill>
                  <a:srgbClr val="1C1C1A"/>
                </a:solidFill>
                <a:latin typeface="Helvetica World"/>
                <a:ea typeface="Helvetica World"/>
                <a:cs typeface="Helvetica World"/>
                <a:sym typeface="Helvetica World"/>
              </a:rPr>
              <a:t>•Goal: Understand how beam physics requirements drive the complexity and energy demands of the CM.</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11" name="Group 11">
            <a:extLst>
              <a:ext uri="{FF2B5EF4-FFF2-40B4-BE49-F238E27FC236}">
                <a16:creationId xmlns:a16="http://schemas.microsoft.com/office/drawing/2014/main" id="{96376538-060A-AE4B-2F23-65484B070209}"/>
              </a:ext>
            </a:extLst>
          </p:cNvPr>
          <p:cNvGrpSpPr/>
          <p:nvPr/>
        </p:nvGrpSpPr>
        <p:grpSpPr>
          <a:xfrm rot="-10800000">
            <a:off x="6952411" y="1384083"/>
            <a:ext cx="4762500" cy="1206500"/>
            <a:chOff x="0" y="0"/>
            <a:chExt cx="1881481" cy="476642"/>
          </a:xfrm>
        </p:grpSpPr>
        <p:sp>
          <p:nvSpPr>
            <p:cNvPr id="12" name="Freeform 12">
              <a:extLst>
                <a:ext uri="{FF2B5EF4-FFF2-40B4-BE49-F238E27FC236}">
                  <a16:creationId xmlns:a16="http://schemas.microsoft.com/office/drawing/2014/main" id="{38FE40DE-F8F0-10DD-E5CE-484C97069B6C}"/>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D4EC66"/>
              </a:solidFill>
              <a:prstDash val="solid"/>
              <a:miter/>
            </a:ln>
          </p:spPr>
          <p:txBody>
            <a:bodyPr/>
            <a:lstStyle/>
            <a:p>
              <a:endParaRPr lang="en-GB" sz="1200"/>
            </a:p>
          </p:txBody>
        </p:sp>
        <p:sp>
          <p:nvSpPr>
            <p:cNvPr id="13" name="TextBox 13">
              <a:extLst>
                <a:ext uri="{FF2B5EF4-FFF2-40B4-BE49-F238E27FC236}">
                  <a16:creationId xmlns:a16="http://schemas.microsoft.com/office/drawing/2014/main" id="{170BD639-13B1-3B00-0C88-E1C04C5B0546}"/>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4" name="Group 14">
            <a:extLst>
              <a:ext uri="{FF2B5EF4-FFF2-40B4-BE49-F238E27FC236}">
                <a16:creationId xmlns:a16="http://schemas.microsoft.com/office/drawing/2014/main" id="{507C5864-933B-2720-54E2-337D9A16918D}"/>
              </a:ext>
            </a:extLst>
          </p:cNvPr>
          <p:cNvGrpSpPr/>
          <p:nvPr/>
        </p:nvGrpSpPr>
        <p:grpSpPr>
          <a:xfrm rot="-10800000">
            <a:off x="6514800" y="1631148"/>
            <a:ext cx="1070144" cy="706525"/>
            <a:chOff x="0" y="0"/>
            <a:chExt cx="823551" cy="543720"/>
          </a:xfrm>
        </p:grpSpPr>
        <p:sp>
          <p:nvSpPr>
            <p:cNvPr id="15" name="Freeform 15">
              <a:extLst>
                <a:ext uri="{FF2B5EF4-FFF2-40B4-BE49-F238E27FC236}">
                  <a16:creationId xmlns:a16="http://schemas.microsoft.com/office/drawing/2014/main" id="{5EC4B52A-C495-653F-97F0-46AC66B1CF2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A4C137"/>
            </a:solidFill>
          </p:spPr>
          <p:txBody>
            <a:bodyPr/>
            <a:lstStyle/>
            <a:p>
              <a:endParaRPr lang="en-GB" sz="1200"/>
            </a:p>
          </p:txBody>
        </p:sp>
        <p:sp>
          <p:nvSpPr>
            <p:cNvPr id="16" name="TextBox 16">
              <a:extLst>
                <a:ext uri="{FF2B5EF4-FFF2-40B4-BE49-F238E27FC236}">
                  <a16:creationId xmlns:a16="http://schemas.microsoft.com/office/drawing/2014/main" id="{BB5B3248-FFFD-40D9-F6C7-AEF3B0FAB0BF}"/>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7" name="TextBox 17">
            <a:extLst>
              <a:ext uri="{FF2B5EF4-FFF2-40B4-BE49-F238E27FC236}">
                <a16:creationId xmlns:a16="http://schemas.microsoft.com/office/drawing/2014/main" id="{F578376E-889F-FEF0-25E8-2051DF7523D3}"/>
              </a:ext>
            </a:extLst>
          </p:cNvPr>
          <p:cNvSpPr txBox="1"/>
          <p:nvPr/>
        </p:nvSpPr>
        <p:spPr>
          <a:xfrm>
            <a:off x="6944643" y="1676864"/>
            <a:ext cx="43125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2</a:t>
            </a:r>
          </a:p>
        </p:txBody>
      </p:sp>
      <p:sp>
        <p:nvSpPr>
          <p:cNvPr id="18" name="TextBox 18">
            <a:extLst>
              <a:ext uri="{FF2B5EF4-FFF2-40B4-BE49-F238E27FC236}">
                <a16:creationId xmlns:a16="http://schemas.microsoft.com/office/drawing/2014/main" id="{86EFA32D-C98F-A99B-D5CD-DA20FCE2A28F}"/>
              </a:ext>
            </a:extLst>
          </p:cNvPr>
          <p:cNvSpPr txBox="1"/>
          <p:nvPr/>
        </p:nvSpPr>
        <p:spPr>
          <a:xfrm>
            <a:off x="7642380" y="1446719"/>
            <a:ext cx="3784932"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Cryogenic Systems and thermal management</a:t>
            </a:r>
          </a:p>
        </p:txBody>
      </p:sp>
      <p:sp>
        <p:nvSpPr>
          <p:cNvPr id="19" name="TextBox 19">
            <a:extLst>
              <a:ext uri="{FF2B5EF4-FFF2-40B4-BE49-F238E27FC236}">
                <a16:creationId xmlns:a16="http://schemas.microsoft.com/office/drawing/2014/main" id="{EB31E4CA-9C11-D904-DEAC-2FD38A509C37}"/>
              </a:ext>
            </a:extLst>
          </p:cNvPr>
          <p:cNvSpPr txBox="1"/>
          <p:nvPr/>
        </p:nvSpPr>
        <p:spPr>
          <a:xfrm>
            <a:off x="7662508" y="1675617"/>
            <a:ext cx="3924101"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Machine architecture, Cooling circuit layouts, temperature and pressure levels, static and dynamic heat loads, and cooling capacity  cryogenic plant. Management of helium inventory and ODH risk</a:t>
            </a:r>
          </a:p>
          <a:p>
            <a:pPr>
              <a:lnSpc>
                <a:spcPts val="1399"/>
              </a:lnSpc>
            </a:pPr>
            <a:r>
              <a:rPr lang="en-US" sz="933">
                <a:solidFill>
                  <a:srgbClr val="1C1C1A"/>
                </a:solidFill>
                <a:latin typeface="Helvetica World"/>
                <a:ea typeface="Helvetica World"/>
                <a:cs typeface="Helvetica World"/>
                <a:sym typeface="Helvetica World"/>
              </a:rPr>
              <a:t>•Goal: Characterizing design choices for cryogenic systems.</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20" name="Group 20">
            <a:extLst>
              <a:ext uri="{FF2B5EF4-FFF2-40B4-BE49-F238E27FC236}">
                <a16:creationId xmlns:a16="http://schemas.microsoft.com/office/drawing/2014/main" id="{F943DFB6-2E6E-5849-8959-022099AA4595}"/>
              </a:ext>
            </a:extLst>
          </p:cNvPr>
          <p:cNvGrpSpPr/>
          <p:nvPr/>
        </p:nvGrpSpPr>
        <p:grpSpPr>
          <a:xfrm rot="-10800000">
            <a:off x="7341407" y="2708001"/>
            <a:ext cx="4762500" cy="1206500"/>
            <a:chOff x="0" y="0"/>
            <a:chExt cx="1881481" cy="476642"/>
          </a:xfrm>
        </p:grpSpPr>
        <p:sp>
          <p:nvSpPr>
            <p:cNvPr id="21" name="Freeform 21">
              <a:extLst>
                <a:ext uri="{FF2B5EF4-FFF2-40B4-BE49-F238E27FC236}">
                  <a16:creationId xmlns:a16="http://schemas.microsoft.com/office/drawing/2014/main" id="{C339998D-91FA-8812-EC3B-C42A0498EB5A}"/>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B5EBEF"/>
              </a:solidFill>
              <a:prstDash val="solid"/>
              <a:miter/>
            </a:ln>
          </p:spPr>
          <p:txBody>
            <a:bodyPr/>
            <a:lstStyle/>
            <a:p>
              <a:endParaRPr lang="en-GB" sz="1200"/>
            </a:p>
          </p:txBody>
        </p:sp>
        <p:sp>
          <p:nvSpPr>
            <p:cNvPr id="22" name="TextBox 22">
              <a:extLst>
                <a:ext uri="{FF2B5EF4-FFF2-40B4-BE49-F238E27FC236}">
                  <a16:creationId xmlns:a16="http://schemas.microsoft.com/office/drawing/2014/main" id="{EBB4B14B-0A09-846B-CF48-13F8608F867C}"/>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23" name="Group 23">
            <a:extLst>
              <a:ext uri="{FF2B5EF4-FFF2-40B4-BE49-F238E27FC236}">
                <a16:creationId xmlns:a16="http://schemas.microsoft.com/office/drawing/2014/main" id="{F8DF9CFC-C371-8012-8D8C-87C169382B4F}"/>
              </a:ext>
            </a:extLst>
          </p:cNvPr>
          <p:cNvGrpSpPr/>
          <p:nvPr/>
        </p:nvGrpSpPr>
        <p:grpSpPr>
          <a:xfrm rot="-10800000">
            <a:off x="6903796" y="2955067"/>
            <a:ext cx="1070144" cy="706525"/>
            <a:chOff x="0" y="0"/>
            <a:chExt cx="823551" cy="543720"/>
          </a:xfrm>
        </p:grpSpPr>
        <p:sp>
          <p:nvSpPr>
            <p:cNvPr id="24" name="Freeform 24">
              <a:extLst>
                <a:ext uri="{FF2B5EF4-FFF2-40B4-BE49-F238E27FC236}">
                  <a16:creationId xmlns:a16="http://schemas.microsoft.com/office/drawing/2014/main" id="{C91FC29F-60FD-5305-EE47-775F215CC5F5}"/>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0CC0DF"/>
            </a:solidFill>
          </p:spPr>
          <p:txBody>
            <a:bodyPr/>
            <a:lstStyle/>
            <a:p>
              <a:endParaRPr lang="en-GB" sz="1200"/>
            </a:p>
          </p:txBody>
        </p:sp>
        <p:sp>
          <p:nvSpPr>
            <p:cNvPr id="25" name="TextBox 25">
              <a:extLst>
                <a:ext uri="{FF2B5EF4-FFF2-40B4-BE49-F238E27FC236}">
                  <a16:creationId xmlns:a16="http://schemas.microsoft.com/office/drawing/2014/main" id="{C2C72A59-5BF6-3E94-1233-8B87D2B3D303}"/>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26" name="TextBox 26">
            <a:extLst>
              <a:ext uri="{FF2B5EF4-FFF2-40B4-BE49-F238E27FC236}">
                <a16:creationId xmlns:a16="http://schemas.microsoft.com/office/drawing/2014/main" id="{FA31D2E4-FA27-75BA-B3EA-85AC088E95B4}"/>
              </a:ext>
            </a:extLst>
          </p:cNvPr>
          <p:cNvSpPr txBox="1"/>
          <p:nvPr/>
        </p:nvSpPr>
        <p:spPr>
          <a:xfrm>
            <a:off x="7326778" y="3023629"/>
            <a:ext cx="40444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3</a:t>
            </a:r>
          </a:p>
        </p:txBody>
      </p:sp>
      <p:sp>
        <p:nvSpPr>
          <p:cNvPr id="27" name="TextBox 27">
            <a:extLst>
              <a:ext uri="{FF2B5EF4-FFF2-40B4-BE49-F238E27FC236}">
                <a16:creationId xmlns:a16="http://schemas.microsoft.com/office/drawing/2014/main" id="{0986E84E-CDC9-1F06-5774-6B41253406A7}"/>
              </a:ext>
            </a:extLst>
          </p:cNvPr>
          <p:cNvSpPr txBox="1"/>
          <p:nvPr/>
        </p:nvSpPr>
        <p:spPr>
          <a:xfrm>
            <a:off x="7974236" y="2840503"/>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Cryomodule design</a:t>
            </a:r>
          </a:p>
        </p:txBody>
      </p:sp>
      <p:sp>
        <p:nvSpPr>
          <p:cNvPr id="28" name="TextBox 28">
            <a:extLst>
              <a:ext uri="{FF2B5EF4-FFF2-40B4-BE49-F238E27FC236}">
                <a16:creationId xmlns:a16="http://schemas.microsoft.com/office/drawing/2014/main" id="{A78141E2-EF59-C4B0-1AF6-98DDBA94E0E5}"/>
              </a:ext>
            </a:extLst>
          </p:cNvPr>
          <p:cNvSpPr txBox="1"/>
          <p:nvPr/>
        </p:nvSpPr>
        <p:spPr>
          <a:xfrm>
            <a:off x="7974236" y="3055557"/>
            <a:ext cx="399022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characterize internal components, cavity string assemblies, power couplers, tuners, and magnetic shielding.</a:t>
            </a:r>
          </a:p>
          <a:p>
            <a:pPr>
              <a:lnSpc>
                <a:spcPts val="1399"/>
              </a:lnSpc>
            </a:pPr>
            <a:r>
              <a:rPr lang="en-US" sz="933">
                <a:solidFill>
                  <a:srgbClr val="1C1C1A"/>
                </a:solidFill>
                <a:latin typeface="Helvetica World"/>
                <a:ea typeface="Helvetica World"/>
                <a:cs typeface="Helvetica World"/>
                <a:sym typeface="Helvetica World"/>
              </a:rPr>
              <a:t>•Goal: Map the constraints, design choices and integration aspects regarding the cryomodule design and its assembly sequence</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29" name="Group 29">
            <a:extLst>
              <a:ext uri="{FF2B5EF4-FFF2-40B4-BE49-F238E27FC236}">
                <a16:creationId xmlns:a16="http://schemas.microsoft.com/office/drawing/2014/main" id="{E93CA40C-807A-064D-6E0D-B1E74041B637}"/>
              </a:ext>
            </a:extLst>
          </p:cNvPr>
          <p:cNvGrpSpPr/>
          <p:nvPr/>
        </p:nvGrpSpPr>
        <p:grpSpPr>
          <a:xfrm rot="-10800000">
            <a:off x="6952411" y="4066207"/>
            <a:ext cx="4762500" cy="1206500"/>
            <a:chOff x="0" y="0"/>
            <a:chExt cx="1881481" cy="476642"/>
          </a:xfrm>
        </p:grpSpPr>
        <p:sp>
          <p:nvSpPr>
            <p:cNvPr id="30" name="Freeform 30">
              <a:extLst>
                <a:ext uri="{FF2B5EF4-FFF2-40B4-BE49-F238E27FC236}">
                  <a16:creationId xmlns:a16="http://schemas.microsoft.com/office/drawing/2014/main" id="{F7BC0180-FD27-2438-AF45-61B33171551F}"/>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7A97E2"/>
              </a:solidFill>
              <a:prstDash val="solid"/>
              <a:miter/>
            </a:ln>
          </p:spPr>
          <p:txBody>
            <a:bodyPr/>
            <a:lstStyle/>
            <a:p>
              <a:endParaRPr lang="en-GB" sz="1200"/>
            </a:p>
          </p:txBody>
        </p:sp>
        <p:sp>
          <p:nvSpPr>
            <p:cNvPr id="31" name="TextBox 31">
              <a:extLst>
                <a:ext uri="{FF2B5EF4-FFF2-40B4-BE49-F238E27FC236}">
                  <a16:creationId xmlns:a16="http://schemas.microsoft.com/office/drawing/2014/main" id="{59C48404-B9EC-C37B-BAF4-4CCC7882BC7D}"/>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32" name="Group 32">
            <a:extLst>
              <a:ext uri="{FF2B5EF4-FFF2-40B4-BE49-F238E27FC236}">
                <a16:creationId xmlns:a16="http://schemas.microsoft.com/office/drawing/2014/main" id="{B33111CF-68C5-D74D-E4ED-535A1DC7116F}"/>
              </a:ext>
            </a:extLst>
          </p:cNvPr>
          <p:cNvGrpSpPr/>
          <p:nvPr/>
        </p:nvGrpSpPr>
        <p:grpSpPr>
          <a:xfrm rot="-10800000">
            <a:off x="6572236" y="4313273"/>
            <a:ext cx="1070144" cy="706525"/>
            <a:chOff x="0" y="0"/>
            <a:chExt cx="823551" cy="543720"/>
          </a:xfrm>
        </p:grpSpPr>
        <p:sp>
          <p:nvSpPr>
            <p:cNvPr id="33" name="Freeform 33">
              <a:extLst>
                <a:ext uri="{FF2B5EF4-FFF2-40B4-BE49-F238E27FC236}">
                  <a16:creationId xmlns:a16="http://schemas.microsoft.com/office/drawing/2014/main" id="{26B13BDD-DF46-1DB0-DF09-19FD8A826888}"/>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4366AE"/>
            </a:solidFill>
          </p:spPr>
          <p:txBody>
            <a:bodyPr/>
            <a:lstStyle/>
            <a:p>
              <a:endParaRPr lang="en-GB" sz="1200"/>
            </a:p>
          </p:txBody>
        </p:sp>
        <p:sp>
          <p:nvSpPr>
            <p:cNvPr id="34" name="TextBox 34">
              <a:extLst>
                <a:ext uri="{FF2B5EF4-FFF2-40B4-BE49-F238E27FC236}">
                  <a16:creationId xmlns:a16="http://schemas.microsoft.com/office/drawing/2014/main" id="{085E8F0B-98CC-1122-16B1-FC6D707EFBBF}"/>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35" name="TextBox 35">
            <a:extLst>
              <a:ext uri="{FF2B5EF4-FFF2-40B4-BE49-F238E27FC236}">
                <a16:creationId xmlns:a16="http://schemas.microsoft.com/office/drawing/2014/main" id="{A1A9AA7D-7EFB-609F-1718-5C44224261DB}"/>
              </a:ext>
            </a:extLst>
          </p:cNvPr>
          <p:cNvSpPr txBox="1"/>
          <p:nvPr/>
        </p:nvSpPr>
        <p:spPr>
          <a:xfrm>
            <a:off x="6948777" y="4379097"/>
            <a:ext cx="427123"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4</a:t>
            </a:r>
          </a:p>
        </p:txBody>
      </p:sp>
      <p:sp>
        <p:nvSpPr>
          <p:cNvPr id="36" name="TextBox 36">
            <a:extLst>
              <a:ext uri="{FF2B5EF4-FFF2-40B4-BE49-F238E27FC236}">
                <a16:creationId xmlns:a16="http://schemas.microsoft.com/office/drawing/2014/main" id="{06E2452F-BCD5-3AC6-3361-79968241CB63}"/>
              </a:ext>
            </a:extLst>
          </p:cNvPr>
          <p:cNvSpPr txBox="1"/>
          <p:nvPr/>
        </p:nvSpPr>
        <p:spPr>
          <a:xfrm>
            <a:off x="7642380" y="4212951"/>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Commissioning insights</a:t>
            </a:r>
          </a:p>
        </p:txBody>
      </p:sp>
      <p:sp>
        <p:nvSpPr>
          <p:cNvPr id="37" name="TextBox 37">
            <a:extLst>
              <a:ext uri="{FF2B5EF4-FFF2-40B4-BE49-F238E27FC236}">
                <a16:creationId xmlns:a16="http://schemas.microsoft.com/office/drawing/2014/main" id="{4E41310B-F42E-148F-9842-C5FBA09FE6AB}"/>
              </a:ext>
            </a:extLst>
          </p:cNvPr>
          <p:cNvSpPr txBox="1"/>
          <p:nvPr/>
        </p:nvSpPr>
        <p:spPr>
          <a:xfrm>
            <a:off x="7695455" y="4428004"/>
            <a:ext cx="3891155" cy="879984"/>
          </a:xfrm>
          <a:prstGeom prst="rect">
            <a:avLst/>
          </a:prstGeom>
        </p:spPr>
        <p:txBody>
          <a:bodyPr lIns="0" tIns="0" rIns="0" bIns="0" rtlCol="0" anchor="t">
            <a:spAutoFit/>
          </a:bodyPr>
          <a:lstStyle/>
          <a:p>
            <a:pPr>
              <a:lnSpc>
                <a:spcPts val="1399"/>
              </a:lnSpc>
            </a:pPr>
            <a:r>
              <a:rPr lang="en-US" sz="933">
                <a:solidFill>
                  <a:srgbClr val="1C1C1A"/>
                </a:solidFill>
                <a:latin typeface="Helvetica World"/>
                <a:ea typeface="Helvetica World"/>
                <a:cs typeface="Helvetica World"/>
                <a:sym typeface="Helvetica World"/>
              </a:rPr>
              <a:t>•Focus: Knowledge gained during the assembly, testing, and initial installation phases.</a:t>
            </a:r>
          </a:p>
          <a:p>
            <a:pPr>
              <a:lnSpc>
                <a:spcPts val="1399"/>
              </a:lnSpc>
            </a:pPr>
            <a:r>
              <a:rPr lang="en-US" sz="933">
                <a:solidFill>
                  <a:srgbClr val="1C1C1A"/>
                </a:solidFill>
                <a:latin typeface="Helvetica World"/>
                <a:ea typeface="Helvetica World"/>
                <a:cs typeface="Helvetica World"/>
                <a:sym typeface="Helvetica World"/>
              </a:rPr>
              <a:t>•Goal: Document technical difficulties in the commissioning phase, providing useful feedback for future sustainable designs.</a:t>
            </a:r>
          </a:p>
          <a:p>
            <a:pPr>
              <a:lnSpc>
                <a:spcPts val="1399"/>
              </a:lnSpc>
            </a:pPr>
            <a:endParaRPr lang="en-US" sz="933">
              <a:solidFill>
                <a:srgbClr val="1C1C1A"/>
              </a:solidFill>
              <a:latin typeface="Helvetica World"/>
              <a:ea typeface="Helvetica World"/>
              <a:cs typeface="Helvetica World"/>
              <a:sym typeface="Helvetica World"/>
            </a:endParaRPr>
          </a:p>
        </p:txBody>
      </p:sp>
      <p:grpSp>
        <p:nvGrpSpPr>
          <p:cNvPr id="38" name="Group 38">
            <a:extLst>
              <a:ext uri="{FF2B5EF4-FFF2-40B4-BE49-F238E27FC236}">
                <a16:creationId xmlns:a16="http://schemas.microsoft.com/office/drawing/2014/main" id="{19C4529A-5136-56D6-72C6-6DE542AC340C}"/>
              </a:ext>
            </a:extLst>
          </p:cNvPr>
          <p:cNvGrpSpPr/>
          <p:nvPr/>
        </p:nvGrpSpPr>
        <p:grpSpPr>
          <a:xfrm>
            <a:off x="2768151" y="1296003"/>
            <a:ext cx="4081620" cy="3888147"/>
            <a:chOff x="0" y="0"/>
            <a:chExt cx="1295528" cy="1234119"/>
          </a:xfrm>
        </p:grpSpPr>
        <p:sp>
          <p:nvSpPr>
            <p:cNvPr id="39" name="Freeform 39">
              <a:extLst>
                <a:ext uri="{FF2B5EF4-FFF2-40B4-BE49-F238E27FC236}">
                  <a16:creationId xmlns:a16="http://schemas.microsoft.com/office/drawing/2014/main" id="{C5EEA2CD-2D3C-9EFF-5A3F-187BC38C776A}"/>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40" name="TextBox 40">
              <a:extLst>
                <a:ext uri="{FF2B5EF4-FFF2-40B4-BE49-F238E27FC236}">
                  <a16:creationId xmlns:a16="http://schemas.microsoft.com/office/drawing/2014/main" id="{0DBD5EA8-D71A-EA65-4A6F-701B63522187}"/>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41" name="Group 41">
            <a:extLst>
              <a:ext uri="{FF2B5EF4-FFF2-40B4-BE49-F238E27FC236}">
                <a16:creationId xmlns:a16="http://schemas.microsoft.com/office/drawing/2014/main" id="{CED66DCB-3631-290A-3784-03278D858B21}"/>
              </a:ext>
            </a:extLst>
          </p:cNvPr>
          <p:cNvGrpSpPr/>
          <p:nvPr/>
        </p:nvGrpSpPr>
        <p:grpSpPr>
          <a:xfrm>
            <a:off x="4681961" y="1187217"/>
            <a:ext cx="254000" cy="254000"/>
            <a:chOff x="0" y="0"/>
            <a:chExt cx="812800" cy="812800"/>
          </a:xfrm>
        </p:grpSpPr>
        <p:sp>
          <p:nvSpPr>
            <p:cNvPr id="42" name="Freeform 42">
              <a:extLst>
                <a:ext uri="{FF2B5EF4-FFF2-40B4-BE49-F238E27FC236}">
                  <a16:creationId xmlns:a16="http://schemas.microsoft.com/office/drawing/2014/main" id="{4A16FA80-7454-A08A-A90D-85F0607C9DF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FFA7"/>
            </a:solidFill>
          </p:spPr>
          <p:txBody>
            <a:bodyPr/>
            <a:lstStyle/>
            <a:p>
              <a:endParaRPr lang="en-GB" sz="1200"/>
            </a:p>
          </p:txBody>
        </p:sp>
        <p:sp>
          <p:nvSpPr>
            <p:cNvPr id="43" name="TextBox 43">
              <a:extLst>
                <a:ext uri="{FF2B5EF4-FFF2-40B4-BE49-F238E27FC236}">
                  <a16:creationId xmlns:a16="http://schemas.microsoft.com/office/drawing/2014/main" id="{3EC6ADB7-B324-DD89-9AB1-AF81A24EB2C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4" name="Group 44">
            <a:extLst>
              <a:ext uri="{FF2B5EF4-FFF2-40B4-BE49-F238E27FC236}">
                <a16:creationId xmlns:a16="http://schemas.microsoft.com/office/drawing/2014/main" id="{32ABF01D-166C-7243-3BDB-A55FC989E9C2}"/>
              </a:ext>
            </a:extLst>
          </p:cNvPr>
          <p:cNvGrpSpPr/>
          <p:nvPr/>
        </p:nvGrpSpPr>
        <p:grpSpPr>
          <a:xfrm>
            <a:off x="4681961" y="5057150"/>
            <a:ext cx="254000" cy="254000"/>
            <a:chOff x="0" y="0"/>
            <a:chExt cx="812800" cy="812800"/>
          </a:xfrm>
        </p:grpSpPr>
        <p:sp>
          <p:nvSpPr>
            <p:cNvPr id="45" name="Freeform 45">
              <a:extLst>
                <a:ext uri="{FF2B5EF4-FFF2-40B4-BE49-F238E27FC236}">
                  <a16:creationId xmlns:a16="http://schemas.microsoft.com/office/drawing/2014/main" id="{49D0CB80-49BD-DC82-E19E-D34D82CAD74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3C70"/>
            </a:solidFill>
          </p:spPr>
          <p:txBody>
            <a:bodyPr/>
            <a:lstStyle/>
            <a:p>
              <a:endParaRPr lang="en-GB" sz="1200"/>
            </a:p>
          </p:txBody>
        </p:sp>
        <p:sp>
          <p:nvSpPr>
            <p:cNvPr id="46" name="TextBox 46">
              <a:extLst>
                <a:ext uri="{FF2B5EF4-FFF2-40B4-BE49-F238E27FC236}">
                  <a16:creationId xmlns:a16="http://schemas.microsoft.com/office/drawing/2014/main" id="{98FF58AF-5F8B-F2B7-2555-B87436C5608C}"/>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7" name="Group 47">
            <a:extLst>
              <a:ext uri="{FF2B5EF4-FFF2-40B4-BE49-F238E27FC236}">
                <a16:creationId xmlns:a16="http://schemas.microsoft.com/office/drawing/2014/main" id="{CD67D1D3-2776-E475-F12E-ED7824820EB8}"/>
              </a:ext>
            </a:extLst>
          </p:cNvPr>
          <p:cNvGrpSpPr/>
          <p:nvPr/>
        </p:nvGrpSpPr>
        <p:grpSpPr>
          <a:xfrm>
            <a:off x="6649796" y="3184251"/>
            <a:ext cx="254000" cy="254000"/>
            <a:chOff x="0" y="0"/>
            <a:chExt cx="812800" cy="812800"/>
          </a:xfrm>
        </p:grpSpPr>
        <p:sp>
          <p:nvSpPr>
            <p:cNvPr id="48" name="Freeform 48">
              <a:extLst>
                <a:ext uri="{FF2B5EF4-FFF2-40B4-BE49-F238E27FC236}">
                  <a16:creationId xmlns:a16="http://schemas.microsoft.com/office/drawing/2014/main" id="{CEC15A39-3EB9-035E-EF26-637B339AE44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p:spPr>
          <p:txBody>
            <a:bodyPr/>
            <a:lstStyle/>
            <a:p>
              <a:endParaRPr lang="en-GB" sz="1200"/>
            </a:p>
          </p:txBody>
        </p:sp>
        <p:sp>
          <p:nvSpPr>
            <p:cNvPr id="49" name="TextBox 49">
              <a:extLst>
                <a:ext uri="{FF2B5EF4-FFF2-40B4-BE49-F238E27FC236}">
                  <a16:creationId xmlns:a16="http://schemas.microsoft.com/office/drawing/2014/main" id="{EC62BB4B-109A-338E-0535-240BA12BC54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0" name="Group 50">
            <a:extLst>
              <a:ext uri="{FF2B5EF4-FFF2-40B4-BE49-F238E27FC236}">
                <a16:creationId xmlns:a16="http://schemas.microsoft.com/office/drawing/2014/main" id="{98F73F4A-0062-8D7A-A33A-5A865EC31065}"/>
              </a:ext>
            </a:extLst>
          </p:cNvPr>
          <p:cNvGrpSpPr/>
          <p:nvPr/>
        </p:nvGrpSpPr>
        <p:grpSpPr>
          <a:xfrm>
            <a:off x="5943685" y="1631148"/>
            <a:ext cx="254000" cy="254000"/>
            <a:chOff x="0" y="0"/>
            <a:chExt cx="812800" cy="812800"/>
          </a:xfrm>
        </p:grpSpPr>
        <p:sp>
          <p:nvSpPr>
            <p:cNvPr id="51" name="Freeform 51">
              <a:extLst>
                <a:ext uri="{FF2B5EF4-FFF2-40B4-BE49-F238E27FC236}">
                  <a16:creationId xmlns:a16="http://schemas.microsoft.com/office/drawing/2014/main" id="{C5692695-7FA4-AAF6-5FE5-38BC88DE0E0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C137"/>
            </a:solidFill>
          </p:spPr>
          <p:txBody>
            <a:bodyPr/>
            <a:lstStyle/>
            <a:p>
              <a:endParaRPr lang="en-GB" sz="1200"/>
            </a:p>
          </p:txBody>
        </p:sp>
        <p:sp>
          <p:nvSpPr>
            <p:cNvPr id="52" name="TextBox 52">
              <a:extLst>
                <a:ext uri="{FF2B5EF4-FFF2-40B4-BE49-F238E27FC236}">
                  <a16:creationId xmlns:a16="http://schemas.microsoft.com/office/drawing/2014/main" id="{EF5ECA5A-BE27-7698-0231-62E1A219A9AE}"/>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3" name="Group 53">
            <a:extLst>
              <a:ext uri="{FF2B5EF4-FFF2-40B4-BE49-F238E27FC236}">
                <a16:creationId xmlns:a16="http://schemas.microsoft.com/office/drawing/2014/main" id="{BCC79EFE-2A40-B5CD-BD91-6D6A4DAD40FE}"/>
              </a:ext>
            </a:extLst>
          </p:cNvPr>
          <p:cNvGrpSpPr/>
          <p:nvPr/>
        </p:nvGrpSpPr>
        <p:grpSpPr>
          <a:xfrm>
            <a:off x="5943685" y="4607498"/>
            <a:ext cx="254000" cy="254000"/>
            <a:chOff x="0" y="0"/>
            <a:chExt cx="812800" cy="812800"/>
          </a:xfrm>
        </p:grpSpPr>
        <p:sp>
          <p:nvSpPr>
            <p:cNvPr id="54" name="Freeform 54">
              <a:extLst>
                <a:ext uri="{FF2B5EF4-FFF2-40B4-BE49-F238E27FC236}">
                  <a16:creationId xmlns:a16="http://schemas.microsoft.com/office/drawing/2014/main" id="{D8F0C095-2D91-2670-FCC5-55764A9016D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66AE"/>
            </a:solidFill>
          </p:spPr>
          <p:txBody>
            <a:bodyPr/>
            <a:lstStyle/>
            <a:p>
              <a:endParaRPr lang="en-GB" sz="1200"/>
            </a:p>
          </p:txBody>
        </p:sp>
        <p:sp>
          <p:nvSpPr>
            <p:cNvPr id="55" name="TextBox 55">
              <a:extLst>
                <a:ext uri="{FF2B5EF4-FFF2-40B4-BE49-F238E27FC236}">
                  <a16:creationId xmlns:a16="http://schemas.microsoft.com/office/drawing/2014/main" id="{6BD25E06-B85C-EF0F-22B6-ADF60A101311}"/>
                </a:ext>
              </a:extLst>
            </p:cNvPr>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7" name="Group 57">
            <a:extLst>
              <a:ext uri="{FF2B5EF4-FFF2-40B4-BE49-F238E27FC236}">
                <a16:creationId xmlns:a16="http://schemas.microsoft.com/office/drawing/2014/main" id="{35599C22-5E28-A246-5EC4-8664F38AE74D}"/>
              </a:ext>
            </a:extLst>
          </p:cNvPr>
          <p:cNvGrpSpPr/>
          <p:nvPr/>
        </p:nvGrpSpPr>
        <p:grpSpPr>
          <a:xfrm rot="-10800000">
            <a:off x="5592986" y="5364741"/>
            <a:ext cx="4762500" cy="1206500"/>
            <a:chOff x="0" y="0"/>
            <a:chExt cx="1881481" cy="476642"/>
          </a:xfrm>
        </p:grpSpPr>
        <p:sp>
          <p:nvSpPr>
            <p:cNvPr id="58" name="Freeform 58">
              <a:extLst>
                <a:ext uri="{FF2B5EF4-FFF2-40B4-BE49-F238E27FC236}">
                  <a16:creationId xmlns:a16="http://schemas.microsoft.com/office/drawing/2014/main" id="{70C13EBD-98B6-EAFC-2AF5-78BEA2F21508}"/>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436ABE"/>
              </a:solidFill>
              <a:prstDash val="solid"/>
              <a:miter/>
            </a:ln>
          </p:spPr>
          <p:txBody>
            <a:bodyPr/>
            <a:lstStyle/>
            <a:p>
              <a:endParaRPr lang="en-GB" sz="1200"/>
            </a:p>
          </p:txBody>
        </p:sp>
        <p:sp>
          <p:nvSpPr>
            <p:cNvPr id="59" name="TextBox 59">
              <a:extLst>
                <a:ext uri="{FF2B5EF4-FFF2-40B4-BE49-F238E27FC236}">
                  <a16:creationId xmlns:a16="http://schemas.microsoft.com/office/drawing/2014/main" id="{3D6CECA3-8AFD-1B62-E852-3FC75F00C20D}"/>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0" name="Group 60">
            <a:extLst>
              <a:ext uri="{FF2B5EF4-FFF2-40B4-BE49-F238E27FC236}">
                <a16:creationId xmlns:a16="http://schemas.microsoft.com/office/drawing/2014/main" id="{BD4503CD-0EC8-0F5B-9B7B-901F2992D199}"/>
              </a:ext>
            </a:extLst>
          </p:cNvPr>
          <p:cNvGrpSpPr/>
          <p:nvPr/>
        </p:nvGrpSpPr>
        <p:grpSpPr>
          <a:xfrm rot="-10800000">
            <a:off x="5326118" y="5595608"/>
            <a:ext cx="1070144" cy="706525"/>
            <a:chOff x="0" y="0"/>
            <a:chExt cx="823551" cy="543720"/>
          </a:xfrm>
        </p:grpSpPr>
        <p:sp>
          <p:nvSpPr>
            <p:cNvPr id="61" name="Freeform 61">
              <a:extLst>
                <a:ext uri="{FF2B5EF4-FFF2-40B4-BE49-F238E27FC236}">
                  <a16:creationId xmlns:a16="http://schemas.microsoft.com/office/drawing/2014/main" id="{8ABDC70E-9369-A8EA-87B9-DEC447C66927}"/>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1B3C70"/>
            </a:solidFill>
          </p:spPr>
          <p:txBody>
            <a:bodyPr/>
            <a:lstStyle/>
            <a:p>
              <a:endParaRPr lang="en-GB" sz="1200"/>
            </a:p>
          </p:txBody>
        </p:sp>
        <p:sp>
          <p:nvSpPr>
            <p:cNvPr id="62" name="TextBox 62">
              <a:extLst>
                <a:ext uri="{FF2B5EF4-FFF2-40B4-BE49-F238E27FC236}">
                  <a16:creationId xmlns:a16="http://schemas.microsoft.com/office/drawing/2014/main" id="{50D16005-5F30-0CF5-1762-F9992C7CBC2C}"/>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63" name="TextBox 63">
            <a:extLst>
              <a:ext uri="{FF2B5EF4-FFF2-40B4-BE49-F238E27FC236}">
                <a16:creationId xmlns:a16="http://schemas.microsoft.com/office/drawing/2014/main" id="{7D1E9DF7-CDB2-234B-B48B-ED3D0765F656}"/>
              </a:ext>
            </a:extLst>
          </p:cNvPr>
          <p:cNvSpPr txBox="1"/>
          <p:nvPr/>
        </p:nvSpPr>
        <p:spPr>
          <a:xfrm>
            <a:off x="5734190" y="5676406"/>
            <a:ext cx="418991" cy="432747"/>
          </a:xfrm>
          <a:prstGeom prst="rect">
            <a:avLst/>
          </a:prstGeom>
        </p:spPr>
        <p:txBody>
          <a:bodyPr lIns="0" tIns="0" rIns="0" bIns="0" rtlCol="0" anchor="t">
            <a:spAutoFit/>
          </a:bodyPr>
          <a:lstStyle/>
          <a:p>
            <a:pPr marL="0" lvl="1">
              <a:lnSpc>
                <a:spcPts val="3686"/>
              </a:lnSpc>
            </a:pPr>
            <a:r>
              <a:rPr lang="en-US" sz="2633" b="1" spc="110">
                <a:solidFill>
                  <a:srgbClr val="FFFFFF"/>
                </a:solidFill>
                <a:latin typeface="Helvetica World Bold"/>
                <a:ea typeface="Helvetica World Bold"/>
                <a:cs typeface="Helvetica World Bold"/>
                <a:sym typeface="Helvetica World Bold"/>
              </a:rPr>
              <a:t>5</a:t>
            </a:r>
          </a:p>
        </p:txBody>
      </p:sp>
      <p:sp>
        <p:nvSpPr>
          <p:cNvPr id="64" name="TextBox 64">
            <a:extLst>
              <a:ext uri="{FF2B5EF4-FFF2-40B4-BE49-F238E27FC236}">
                <a16:creationId xmlns:a16="http://schemas.microsoft.com/office/drawing/2014/main" id="{6F4B2A09-F916-EDE0-8928-01CF4A19D6B5}"/>
              </a:ext>
            </a:extLst>
          </p:cNvPr>
          <p:cNvSpPr txBox="1"/>
          <p:nvPr/>
        </p:nvSpPr>
        <p:spPr>
          <a:xfrm>
            <a:off x="6396261" y="5488607"/>
            <a:ext cx="3390175"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Operational experience and reliability </a:t>
            </a:r>
          </a:p>
        </p:txBody>
      </p:sp>
      <p:sp>
        <p:nvSpPr>
          <p:cNvPr id="65" name="TextBox 65">
            <a:extLst>
              <a:ext uri="{FF2B5EF4-FFF2-40B4-BE49-F238E27FC236}">
                <a16:creationId xmlns:a16="http://schemas.microsoft.com/office/drawing/2014/main" id="{AC3B83F1-3F03-6FFF-D126-F94ACC22F380}"/>
              </a:ext>
            </a:extLst>
          </p:cNvPr>
          <p:cNvSpPr txBox="1"/>
          <p:nvPr/>
        </p:nvSpPr>
        <p:spPr>
          <a:xfrm>
            <a:off x="6396262" y="5722711"/>
            <a:ext cx="3882776" cy="700448"/>
          </a:xfrm>
          <a:prstGeom prst="rect">
            <a:avLst/>
          </a:prstGeom>
          <a:solidFill>
            <a:schemeClr val="bg1"/>
          </a:solidFill>
        </p:spPr>
        <p:txBody>
          <a:bodyPr wrap="square"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Factors limiting cryomodule performance, mitigation strategies, machine availability, capability for maintenance, repair and replacement.</a:t>
            </a:r>
          </a:p>
          <a:p>
            <a:pPr>
              <a:lnSpc>
                <a:spcPts val="1399"/>
              </a:lnSpc>
            </a:pPr>
            <a:r>
              <a:rPr lang="en-US" sz="933" dirty="0">
                <a:solidFill>
                  <a:srgbClr val="1C1C1A"/>
                </a:solidFill>
                <a:latin typeface="Helvetica World"/>
                <a:ea typeface="Helvetica World"/>
                <a:cs typeface="Helvetica World"/>
                <a:sym typeface="Helvetica World"/>
              </a:rPr>
              <a:t>•Goal: Use real-world operational data to ensure that energy-saving innovations do not compromise the facility's scientific output.</a:t>
            </a:r>
          </a:p>
        </p:txBody>
      </p:sp>
      <p:sp>
        <p:nvSpPr>
          <p:cNvPr id="56" name="Title 1">
            <a:extLst>
              <a:ext uri="{FF2B5EF4-FFF2-40B4-BE49-F238E27FC236}">
                <a16:creationId xmlns:a16="http://schemas.microsoft.com/office/drawing/2014/main" id="{CCE726C7-DA59-CB2E-3043-807D9E45E007}"/>
              </a:ext>
            </a:extLst>
          </p:cNvPr>
          <p:cNvSpPr txBox="1">
            <a:spLocks/>
          </p:cNvSpPr>
          <p:nvPr/>
        </p:nvSpPr>
        <p:spPr>
          <a:xfrm>
            <a:off x="407989" y="373593"/>
            <a:ext cx="5065536"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24275A"/>
                </a:solidFill>
              </a:rPr>
              <a:t>Conclusions</a:t>
            </a:r>
            <a:endParaRPr lang="en-GB" dirty="0">
              <a:solidFill>
                <a:srgbClr val="24275A"/>
              </a:solidFill>
            </a:endParaRPr>
          </a:p>
        </p:txBody>
      </p:sp>
      <p:sp>
        <p:nvSpPr>
          <p:cNvPr id="67" name="TextBox 66">
            <a:extLst>
              <a:ext uri="{FF2B5EF4-FFF2-40B4-BE49-F238E27FC236}">
                <a16:creationId xmlns:a16="http://schemas.microsoft.com/office/drawing/2014/main" id="{8C322355-3E45-EBB4-34FB-2F3E19B4BCE4}"/>
              </a:ext>
            </a:extLst>
          </p:cNvPr>
          <p:cNvSpPr txBox="1"/>
          <p:nvPr/>
        </p:nvSpPr>
        <p:spPr>
          <a:xfrm>
            <a:off x="496364" y="978900"/>
            <a:ext cx="4130384" cy="5130700"/>
          </a:xfrm>
          <a:prstGeom prst="rect">
            <a:avLst/>
          </a:prstGeom>
          <a:solidFill>
            <a:schemeClr val="bg1"/>
          </a:solid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dirty="0">
                <a:solidFill>
                  <a:srgbClr val="24275A"/>
                </a:solidFill>
              </a:rPr>
              <a:t>Beam and RF parameters are the design drivers, while cryogenic efficiency impacts the overall sustainability.</a:t>
            </a:r>
          </a:p>
          <a:p>
            <a:pPr marL="285750" indent="-285750" algn="just">
              <a:lnSpc>
                <a:spcPct val="150000"/>
              </a:lnSpc>
              <a:buFont typeface="Arial" panose="020B0604020202020204" pitchFamily="34" charset="0"/>
              <a:buChar char="•"/>
            </a:pPr>
            <a:r>
              <a:rPr lang="en-GB" sz="1400" dirty="0">
                <a:solidFill>
                  <a:srgbClr val="24275A"/>
                </a:solidFill>
              </a:rPr>
              <a:t>Common trends, (multi-level temperature architectures, modular cryogenic segmentation, accessibility) have emerged as industry standards.</a:t>
            </a:r>
          </a:p>
          <a:p>
            <a:pPr marL="285750" indent="-285750" algn="just">
              <a:lnSpc>
                <a:spcPct val="150000"/>
              </a:lnSpc>
              <a:buFont typeface="Arial" panose="020B0604020202020204" pitchFamily="34" charset="0"/>
              <a:buChar char="•"/>
            </a:pPr>
            <a:r>
              <a:rPr lang="en-GB" sz="1400" dirty="0">
                <a:solidFill>
                  <a:srgbClr val="24275A"/>
                </a:solidFill>
              </a:rPr>
              <a:t>High availability and long-term reliability are primary metrics for sustainability.</a:t>
            </a:r>
          </a:p>
          <a:p>
            <a:pPr marL="285750" indent="-285750" algn="just">
              <a:lnSpc>
                <a:spcPct val="150000"/>
              </a:lnSpc>
              <a:buFont typeface="Arial" panose="020B0604020202020204" pitchFamily="34" charset="0"/>
              <a:buChar char="•"/>
            </a:pPr>
            <a:r>
              <a:rPr lang="en-GB" sz="1400" dirty="0">
                <a:solidFill>
                  <a:srgbClr val="24275A"/>
                </a:solidFill>
              </a:rPr>
              <a:t>The data gathered, through this "fruitful" and transparent collaboration, forms the strategic and technical backbone for the WP5 roadmap. </a:t>
            </a:r>
          </a:p>
          <a:p>
            <a:pPr marL="285750" indent="-285750" algn="just">
              <a:lnSpc>
                <a:spcPct val="150000"/>
              </a:lnSpc>
              <a:buFont typeface="Arial" panose="020B0604020202020204" pitchFamily="34" charset="0"/>
              <a:buChar char="•"/>
            </a:pPr>
            <a:r>
              <a:rPr lang="en-GB" sz="1400" dirty="0">
                <a:solidFill>
                  <a:srgbClr val="24275A"/>
                </a:solidFill>
              </a:rPr>
              <a:t>These insights establish a consolidated knowledge base that will guide the development of a new generation of high-efficiency and resilient cryomodules.</a:t>
            </a:r>
            <a:endParaRPr lang="en-GB" dirty="0">
              <a:solidFill>
                <a:srgbClr val="24275A"/>
              </a:solidFill>
            </a:endParaRPr>
          </a:p>
        </p:txBody>
      </p:sp>
    </p:spTree>
    <p:extLst>
      <p:ext uri="{BB962C8B-B14F-4D97-AF65-F5344CB8AC3E}">
        <p14:creationId xmlns:p14="http://schemas.microsoft.com/office/powerpoint/2010/main" val="2855837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FBC266-17A4-611E-42EF-0335619BB222}"/>
            </a:ext>
          </a:extLst>
        </p:cNvPr>
        <p:cNvGrpSpPr/>
        <p:nvPr/>
      </p:nvGrpSpPr>
      <p:grpSpPr>
        <a:xfrm>
          <a:off x="0" y="0"/>
          <a:ext cx="0" cy="0"/>
          <a:chOff x="0" y="0"/>
          <a:chExt cx="0" cy="0"/>
        </a:xfrm>
      </p:grpSpPr>
      <p:sp>
        <p:nvSpPr>
          <p:cNvPr id="56" name="Title 1">
            <a:extLst>
              <a:ext uri="{FF2B5EF4-FFF2-40B4-BE49-F238E27FC236}">
                <a16:creationId xmlns:a16="http://schemas.microsoft.com/office/drawing/2014/main" id="{1B589932-4AB5-E745-9301-44970D3E58A7}"/>
              </a:ext>
            </a:extLst>
          </p:cNvPr>
          <p:cNvSpPr txBox="1">
            <a:spLocks/>
          </p:cNvSpPr>
          <p:nvPr/>
        </p:nvSpPr>
        <p:spPr>
          <a:xfrm>
            <a:off x="3802547" y="656692"/>
            <a:ext cx="5065536" cy="576064"/>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24275A"/>
                </a:solidFill>
              </a:rPr>
              <a:t>Next steps</a:t>
            </a:r>
            <a:endParaRPr lang="en-GB" dirty="0">
              <a:solidFill>
                <a:srgbClr val="24275A"/>
              </a:solidFill>
            </a:endParaRPr>
          </a:p>
        </p:txBody>
      </p:sp>
      <p:sp>
        <p:nvSpPr>
          <p:cNvPr id="67" name="TextBox 66">
            <a:extLst>
              <a:ext uri="{FF2B5EF4-FFF2-40B4-BE49-F238E27FC236}">
                <a16:creationId xmlns:a16="http://schemas.microsoft.com/office/drawing/2014/main" id="{E8F98B11-5DC6-ABFC-2F71-CBDC9728708B}"/>
              </a:ext>
            </a:extLst>
          </p:cNvPr>
          <p:cNvSpPr txBox="1"/>
          <p:nvPr/>
        </p:nvSpPr>
        <p:spPr>
          <a:xfrm>
            <a:off x="659396" y="1676623"/>
            <a:ext cx="10549172" cy="3272691"/>
          </a:xfrm>
          <a:prstGeom prst="rect">
            <a:avLst/>
          </a:prstGeom>
          <a:solidFill>
            <a:schemeClr val="bg1"/>
          </a:solidFill>
        </p:spPr>
        <p:txBody>
          <a:bodyPr wrap="square" lIns="0" tIns="0" rIns="0" bIns="0" rtlCol="0">
            <a:spAutoFit/>
          </a:bodyPr>
          <a:lstStyle/>
          <a:p>
            <a:pPr marL="285750" indent="-285750" algn="just">
              <a:lnSpc>
                <a:spcPct val="150000"/>
              </a:lnSpc>
              <a:buFont typeface="Arial" panose="020B0604020202020204" pitchFamily="34" charset="0"/>
              <a:buChar char="•"/>
            </a:pPr>
            <a:r>
              <a:rPr lang="en-GB" dirty="0">
                <a:solidFill>
                  <a:srgbClr val="24275A"/>
                </a:solidFill>
              </a:rPr>
              <a:t>Translate the gathered knowledge into practical engineering strategies, to build a </a:t>
            </a:r>
            <a:r>
              <a:rPr lang="en-GB" b="1" dirty="0">
                <a:solidFill>
                  <a:srgbClr val="24275A"/>
                </a:solidFill>
              </a:rPr>
              <a:t>Roadmap for the development of a new generation of high-efficiency and resilient cryomodules (D17).</a:t>
            </a:r>
          </a:p>
          <a:p>
            <a:pPr marL="285750" indent="-285750" algn="just">
              <a:lnSpc>
                <a:spcPct val="150000"/>
              </a:lnSpc>
              <a:buFont typeface="Arial" panose="020B0604020202020204" pitchFamily="34" charset="0"/>
              <a:buChar char="•"/>
            </a:pPr>
            <a:r>
              <a:rPr lang="en-GB" dirty="0">
                <a:solidFill>
                  <a:srgbClr val="24275A"/>
                </a:solidFill>
              </a:rPr>
              <a:t>Focusing on thermal performance, enhanced reliability, reduced maintenance needs, and greater adaptability to the requirements of next-generation accelerator facilities. </a:t>
            </a:r>
          </a:p>
          <a:p>
            <a:pPr marL="285750" indent="-285750" algn="just">
              <a:lnSpc>
                <a:spcPct val="150000"/>
              </a:lnSpc>
              <a:buFont typeface="Arial" panose="020B0604020202020204" pitchFamily="34" charset="0"/>
              <a:buChar char="•"/>
            </a:pPr>
            <a:r>
              <a:rPr lang="en-GB" dirty="0">
                <a:solidFill>
                  <a:srgbClr val="24275A"/>
                </a:solidFill>
              </a:rPr>
              <a:t>The resulting guidelines will directly contribute to the next deliverable of WP5: the </a:t>
            </a:r>
            <a:r>
              <a:rPr lang="en-GB" b="1" dirty="0">
                <a:solidFill>
                  <a:srgbClr val="24275A"/>
                </a:solidFill>
              </a:rPr>
              <a:t>development of a Parametric tool for cryomodule design (Task 5.3 - D18)</a:t>
            </a:r>
            <a:r>
              <a:rPr lang="en-GB" dirty="0">
                <a:solidFill>
                  <a:srgbClr val="24275A"/>
                </a:solidFill>
              </a:rPr>
              <a:t>. </a:t>
            </a:r>
          </a:p>
          <a:p>
            <a:pPr marL="285750" indent="-285750" algn="just">
              <a:lnSpc>
                <a:spcPct val="150000"/>
              </a:lnSpc>
              <a:buFont typeface="Arial" panose="020B0604020202020204" pitchFamily="34" charset="0"/>
              <a:buChar char="•"/>
            </a:pPr>
            <a:r>
              <a:rPr lang="en-GB" dirty="0">
                <a:solidFill>
                  <a:srgbClr val="24275A"/>
                </a:solidFill>
              </a:rPr>
              <a:t>This tool will serve as a practical guide for designing sustainable cryomodules, supporting more informed, efficient, and performance-driven engineering decisions.</a:t>
            </a:r>
          </a:p>
        </p:txBody>
      </p:sp>
      <p:pic>
        <p:nvPicPr>
          <p:cNvPr id="68" name="Picture 2" descr="Innovate for Sustainable Accelerating Systems: Kick-Off Meeting">
            <a:extLst>
              <a:ext uri="{FF2B5EF4-FFF2-40B4-BE49-F238E27FC236}">
                <a16:creationId xmlns:a16="http://schemas.microsoft.com/office/drawing/2014/main" id="{7FAE0269-EC9A-3FB9-8B36-A65CEC966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23"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279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B208C-621A-D572-8EA9-B4DC8F0E4E8C}"/>
            </a:ext>
          </a:extLst>
        </p:cNvPr>
        <p:cNvGrpSpPr/>
        <p:nvPr/>
      </p:nvGrpSpPr>
      <p:grpSpPr>
        <a:xfrm>
          <a:off x="0" y="0"/>
          <a:ext cx="0" cy="0"/>
          <a:chOff x="0" y="0"/>
          <a:chExt cx="0" cy="0"/>
        </a:xfrm>
      </p:grpSpPr>
      <p:sp>
        <p:nvSpPr>
          <p:cNvPr id="56" name="Title 1">
            <a:extLst>
              <a:ext uri="{FF2B5EF4-FFF2-40B4-BE49-F238E27FC236}">
                <a16:creationId xmlns:a16="http://schemas.microsoft.com/office/drawing/2014/main" id="{33CCD858-BBBF-1C68-B40A-362FAE87B34E}"/>
              </a:ext>
            </a:extLst>
          </p:cNvPr>
          <p:cNvSpPr txBox="1">
            <a:spLocks/>
          </p:cNvSpPr>
          <p:nvPr/>
        </p:nvSpPr>
        <p:spPr>
          <a:xfrm>
            <a:off x="407989" y="373593"/>
            <a:ext cx="5065536" cy="1065742"/>
          </a:xfrm>
          <a:prstGeom prst="rect">
            <a:avLst/>
          </a:prstGeom>
        </p:spPr>
        <p:txBody>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en-US" dirty="0">
                <a:solidFill>
                  <a:srgbClr val="24275A"/>
                </a:solidFill>
              </a:rPr>
              <a:t>Acknowledgments</a:t>
            </a:r>
            <a:endParaRPr lang="en-GB" dirty="0">
              <a:solidFill>
                <a:srgbClr val="24275A"/>
              </a:solidFill>
            </a:endParaRPr>
          </a:p>
        </p:txBody>
      </p:sp>
      <p:grpSp>
        <p:nvGrpSpPr>
          <p:cNvPr id="66" name="Group 38">
            <a:extLst>
              <a:ext uri="{FF2B5EF4-FFF2-40B4-BE49-F238E27FC236}">
                <a16:creationId xmlns:a16="http://schemas.microsoft.com/office/drawing/2014/main" id="{EB61EC8C-B565-6D92-CD35-45C0C0503493}"/>
              </a:ext>
            </a:extLst>
          </p:cNvPr>
          <p:cNvGrpSpPr/>
          <p:nvPr/>
        </p:nvGrpSpPr>
        <p:grpSpPr>
          <a:xfrm>
            <a:off x="4970647" y="3030462"/>
            <a:ext cx="2228698" cy="2134244"/>
            <a:chOff x="0" y="0"/>
            <a:chExt cx="1295528" cy="1234119"/>
          </a:xfrm>
        </p:grpSpPr>
        <p:sp>
          <p:nvSpPr>
            <p:cNvPr id="68" name="Freeform 39">
              <a:extLst>
                <a:ext uri="{FF2B5EF4-FFF2-40B4-BE49-F238E27FC236}">
                  <a16:creationId xmlns:a16="http://schemas.microsoft.com/office/drawing/2014/main" id="{3644E93A-93B7-A11F-6BCA-99E0C9DD70F1}"/>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69" name="TextBox 40">
              <a:extLst>
                <a:ext uri="{FF2B5EF4-FFF2-40B4-BE49-F238E27FC236}">
                  <a16:creationId xmlns:a16="http://schemas.microsoft.com/office/drawing/2014/main" id="{42950E88-D80B-0838-448F-7933CA39FFAC}"/>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71" name="Group 5">
            <a:extLst>
              <a:ext uri="{FF2B5EF4-FFF2-40B4-BE49-F238E27FC236}">
                <a16:creationId xmlns:a16="http://schemas.microsoft.com/office/drawing/2014/main" id="{B69060AC-DBCB-F3CC-3847-14F5DA22378F}"/>
              </a:ext>
            </a:extLst>
          </p:cNvPr>
          <p:cNvGrpSpPr/>
          <p:nvPr/>
        </p:nvGrpSpPr>
        <p:grpSpPr>
          <a:xfrm>
            <a:off x="4680798" y="4311915"/>
            <a:ext cx="704850" cy="704850"/>
            <a:chOff x="0" y="0"/>
            <a:chExt cx="832595" cy="832595"/>
          </a:xfrm>
        </p:grpSpPr>
        <p:sp>
          <p:nvSpPr>
            <p:cNvPr id="72" name="Freeform 6">
              <a:extLst>
                <a:ext uri="{FF2B5EF4-FFF2-40B4-BE49-F238E27FC236}">
                  <a16:creationId xmlns:a16="http://schemas.microsoft.com/office/drawing/2014/main" id="{2C0DC275-C5F7-959F-4F1A-B42C3561DA8E}"/>
                </a:ext>
              </a:extLst>
            </p:cNvPr>
            <p:cNvSpPr/>
            <p:nvPr/>
          </p:nvSpPr>
          <p:spPr>
            <a:xfrm>
              <a:off x="0" y="0"/>
              <a:ext cx="832595" cy="832595"/>
            </a:xfrm>
            <a:custGeom>
              <a:avLst/>
              <a:gdLst/>
              <a:ahLst/>
              <a:cxnLst/>
              <a:rect l="l" t="t" r="r" b="b"/>
              <a:pathLst>
                <a:path w="832595" h="832595">
                  <a:moveTo>
                    <a:pt x="416297" y="0"/>
                  </a:moveTo>
                  <a:cubicBezTo>
                    <a:pt x="186383" y="0"/>
                    <a:pt x="0" y="186383"/>
                    <a:pt x="0" y="416297"/>
                  </a:cubicBezTo>
                  <a:cubicBezTo>
                    <a:pt x="0" y="646212"/>
                    <a:pt x="186383" y="832595"/>
                    <a:pt x="416297" y="832595"/>
                  </a:cubicBezTo>
                  <a:cubicBezTo>
                    <a:pt x="646212" y="832595"/>
                    <a:pt x="832595" y="646212"/>
                    <a:pt x="832595" y="416297"/>
                  </a:cubicBezTo>
                  <a:cubicBezTo>
                    <a:pt x="832595" y="186383"/>
                    <a:pt x="646212" y="0"/>
                    <a:pt x="416297" y="0"/>
                  </a:cubicBezTo>
                  <a:close/>
                </a:path>
              </a:pathLst>
            </a:custGeom>
            <a:solidFill>
              <a:srgbClr val="C1F0C7"/>
            </a:solidFill>
            <a:ln w="19050" cap="sq">
              <a:solidFill>
                <a:srgbClr val="1B3C70"/>
              </a:solidFill>
              <a:prstDash val="solid"/>
              <a:miter/>
            </a:ln>
          </p:spPr>
          <p:txBody>
            <a:bodyPr/>
            <a:lstStyle/>
            <a:p>
              <a:endParaRPr lang="en-GB"/>
            </a:p>
          </p:txBody>
        </p:sp>
        <p:sp>
          <p:nvSpPr>
            <p:cNvPr id="73" name="TextBox 7">
              <a:extLst>
                <a:ext uri="{FF2B5EF4-FFF2-40B4-BE49-F238E27FC236}">
                  <a16:creationId xmlns:a16="http://schemas.microsoft.com/office/drawing/2014/main" id="{036CD380-A570-2087-B9F8-7B0236A7C39D}"/>
                </a:ext>
              </a:extLst>
            </p:cNvPr>
            <p:cNvSpPr txBox="1"/>
            <p:nvPr/>
          </p:nvSpPr>
          <p:spPr>
            <a:xfrm>
              <a:off x="78056" y="39956"/>
              <a:ext cx="676483" cy="714583"/>
            </a:xfrm>
            <a:prstGeom prst="rect">
              <a:avLst/>
            </a:prstGeom>
          </p:spPr>
          <p:txBody>
            <a:bodyPr lIns="50800" tIns="50800" rIns="50800" bIns="50800" rtlCol="0" anchor="ctr"/>
            <a:lstStyle/>
            <a:p>
              <a:pPr algn="ctr">
                <a:lnSpc>
                  <a:spcPts val="3079"/>
                </a:lnSpc>
              </a:pPr>
              <a:endParaRPr/>
            </a:p>
          </p:txBody>
        </p:sp>
      </p:grpSp>
      <p:grpSp>
        <p:nvGrpSpPr>
          <p:cNvPr id="74" name="Group 8">
            <a:extLst>
              <a:ext uri="{FF2B5EF4-FFF2-40B4-BE49-F238E27FC236}">
                <a16:creationId xmlns:a16="http://schemas.microsoft.com/office/drawing/2014/main" id="{FFB5FEEE-E677-AD3E-30B4-61A963EE57F3}"/>
              </a:ext>
            </a:extLst>
          </p:cNvPr>
          <p:cNvGrpSpPr/>
          <p:nvPr/>
        </p:nvGrpSpPr>
        <p:grpSpPr>
          <a:xfrm>
            <a:off x="6781833" y="4273006"/>
            <a:ext cx="704850" cy="704850"/>
            <a:chOff x="0" y="0"/>
            <a:chExt cx="1503680" cy="1503680"/>
          </a:xfrm>
        </p:grpSpPr>
        <p:sp>
          <p:nvSpPr>
            <p:cNvPr id="75" name="Freeform 9">
              <a:extLst>
                <a:ext uri="{FF2B5EF4-FFF2-40B4-BE49-F238E27FC236}">
                  <a16:creationId xmlns:a16="http://schemas.microsoft.com/office/drawing/2014/main" id="{3F8A76A7-EE43-BB66-7717-68EEA24CFEF2}"/>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B7AD"/>
            </a:solidFill>
            <a:ln w="19050" cap="sq">
              <a:solidFill>
                <a:srgbClr val="1B3C70"/>
              </a:solidFill>
              <a:prstDash val="solid"/>
              <a:miter/>
            </a:ln>
          </p:spPr>
          <p:txBody>
            <a:bodyPr/>
            <a:lstStyle/>
            <a:p>
              <a:endParaRPr lang="en-GB"/>
            </a:p>
          </p:txBody>
        </p:sp>
        <p:sp>
          <p:nvSpPr>
            <p:cNvPr id="76" name="TextBox 10">
              <a:extLst>
                <a:ext uri="{FF2B5EF4-FFF2-40B4-BE49-F238E27FC236}">
                  <a16:creationId xmlns:a16="http://schemas.microsoft.com/office/drawing/2014/main" id="{35037DDA-C5E7-B465-7FAA-CA1E8264E6FD}"/>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77" name="Group 11">
            <a:extLst>
              <a:ext uri="{FF2B5EF4-FFF2-40B4-BE49-F238E27FC236}">
                <a16:creationId xmlns:a16="http://schemas.microsoft.com/office/drawing/2014/main" id="{F322233F-2731-590A-B736-BFFF136F45D0}"/>
              </a:ext>
            </a:extLst>
          </p:cNvPr>
          <p:cNvGrpSpPr/>
          <p:nvPr/>
        </p:nvGrpSpPr>
        <p:grpSpPr>
          <a:xfrm>
            <a:off x="4596074" y="3226963"/>
            <a:ext cx="708713" cy="708713"/>
            <a:chOff x="0" y="0"/>
            <a:chExt cx="812800" cy="812800"/>
          </a:xfrm>
        </p:grpSpPr>
        <p:sp>
          <p:nvSpPr>
            <p:cNvPr id="78" name="Freeform 12">
              <a:extLst>
                <a:ext uri="{FF2B5EF4-FFF2-40B4-BE49-F238E27FC236}">
                  <a16:creationId xmlns:a16="http://schemas.microsoft.com/office/drawing/2014/main" id="{FE3EE0AD-8A03-3364-B9EB-0E7BD59099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4F5"/>
            </a:solidFill>
            <a:ln w="19050" cap="sq">
              <a:solidFill>
                <a:srgbClr val="1B3C70"/>
              </a:solidFill>
              <a:prstDash val="solid"/>
              <a:miter/>
            </a:ln>
          </p:spPr>
          <p:txBody>
            <a:bodyPr/>
            <a:lstStyle/>
            <a:p>
              <a:endParaRPr lang="en-GB"/>
            </a:p>
          </p:txBody>
        </p:sp>
        <p:sp>
          <p:nvSpPr>
            <p:cNvPr id="79" name="TextBox 13">
              <a:extLst>
                <a:ext uri="{FF2B5EF4-FFF2-40B4-BE49-F238E27FC236}">
                  <a16:creationId xmlns:a16="http://schemas.microsoft.com/office/drawing/2014/main" id="{49D882FD-1900-A41C-82C6-8B409FF50778}"/>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80" name="Group 14">
            <a:extLst>
              <a:ext uri="{FF2B5EF4-FFF2-40B4-BE49-F238E27FC236}">
                <a16:creationId xmlns:a16="http://schemas.microsoft.com/office/drawing/2014/main" id="{3162B4AA-B7EF-074E-2A90-9BFB6CC06D79}"/>
              </a:ext>
            </a:extLst>
          </p:cNvPr>
          <p:cNvGrpSpPr/>
          <p:nvPr/>
        </p:nvGrpSpPr>
        <p:grpSpPr>
          <a:xfrm>
            <a:off x="6731632" y="3158074"/>
            <a:ext cx="704850" cy="704850"/>
            <a:chOff x="0" y="0"/>
            <a:chExt cx="1503680" cy="1503680"/>
          </a:xfrm>
        </p:grpSpPr>
        <p:sp>
          <p:nvSpPr>
            <p:cNvPr id="81" name="Freeform 15">
              <a:extLst>
                <a:ext uri="{FF2B5EF4-FFF2-40B4-BE49-F238E27FC236}">
                  <a16:creationId xmlns:a16="http://schemas.microsoft.com/office/drawing/2014/main" id="{4DC32672-3B18-FBCE-C40B-A8BFC4ACD541}"/>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E093"/>
            </a:solidFill>
            <a:ln w="19050" cap="sq">
              <a:solidFill>
                <a:srgbClr val="1B3C70"/>
              </a:solidFill>
              <a:prstDash val="solid"/>
              <a:miter/>
            </a:ln>
          </p:spPr>
          <p:txBody>
            <a:bodyPr/>
            <a:lstStyle/>
            <a:p>
              <a:endParaRPr lang="en-GB" dirty="0"/>
            </a:p>
          </p:txBody>
        </p:sp>
        <p:sp>
          <p:nvSpPr>
            <p:cNvPr id="82" name="TextBox 16">
              <a:extLst>
                <a:ext uri="{FF2B5EF4-FFF2-40B4-BE49-F238E27FC236}">
                  <a16:creationId xmlns:a16="http://schemas.microsoft.com/office/drawing/2014/main" id="{4DF18D48-B2AE-A8F7-6078-BAD7F1D07034}"/>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83" name="Group 17">
            <a:extLst>
              <a:ext uri="{FF2B5EF4-FFF2-40B4-BE49-F238E27FC236}">
                <a16:creationId xmlns:a16="http://schemas.microsoft.com/office/drawing/2014/main" id="{567F2516-337E-93E9-D519-D14C5B74FC39}"/>
              </a:ext>
            </a:extLst>
          </p:cNvPr>
          <p:cNvGrpSpPr/>
          <p:nvPr/>
        </p:nvGrpSpPr>
        <p:grpSpPr>
          <a:xfrm>
            <a:off x="5743574" y="4791005"/>
            <a:ext cx="704850" cy="704850"/>
            <a:chOff x="0" y="0"/>
            <a:chExt cx="1503680" cy="1503680"/>
          </a:xfrm>
        </p:grpSpPr>
        <p:sp>
          <p:nvSpPr>
            <p:cNvPr id="84" name="Freeform 18">
              <a:extLst>
                <a:ext uri="{FF2B5EF4-FFF2-40B4-BE49-F238E27FC236}">
                  <a16:creationId xmlns:a16="http://schemas.microsoft.com/office/drawing/2014/main" id="{1ADCA9FF-83A2-FEDB-80C4-DB73D5BD5D53}"/>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CECAF6"/>
            </a:solidFill>
            <a:ln w="19050" cap="sq">
              <a:solidFill>
                <a:srgbClr val="1B3C70"/>
              </a:solidFill>
              <a:prstDash val="solid"/>
              <a:miter/>
            </a:ln>
          </p:spPr>
          <p:txBody>
            <a:bodyPr/>
            <a:lstStyle/>
            <a:p>
              <a:endParaRPr lang="en-GB"/>
            </a:p>
          </p:txBody>
        </p:sp>
        <p:sp>
          <p:nvSpPr>
            <p:cNvPr id="85" name="TextBox 19">
              <a:extLst>
                <a:ext uri="{FF2B5EF4-FFF2-40B4-BE49-F238E27FC236}">
                  <a16:creationId xmlns:a16="http://schemas.microsoft.com/office/drawing/2014/main" id="{2D844F27-97D6-E125-6813-0B48916202E2}"/>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92" name="Group 2">
            <a:extLst>
              <a:ext uri="{FF2B5EF4-FFF2-40B4-BE49-F238E27FC236}">
                <a16:creationId xmlns:a16="http://schemas.microsoft.com/office/drawing/2014/main" id="{348C9DCE-3E06-E146-B71C-2E1BE79A96AD}"/>
              </a:ext>
            </a:extLst>
          </p:cNvPr>
          <p:cNvGrpSpPr/>
          <p:nvPr/>
        </p:nvGrpSpPr>
        <p:grpSpPr>
          <a:xfrm>
            <a:off x="5713008" y="2696031"/>
            <a:ext cx="704850" cy="704850"/>
            <a:chOff x="0" y="0"/>
            <a:chExt cx="1503680" cy="1503680"/>
          </a:xfrm>
        </p:grpSpPr>
        <p:sp>
          <p:nvSpPr>
            <p:cNvPr id="93" name="Freeform 3">
              <a:extLst>
                <a:ext uri="{FF2B5EF4-FFF2-40B4-BE49-F238E27FC236}">
                  <a16:creationId xmlns:a16="http://schemas.microsoft.com/office/drawing/2014/main" id="{C1E86A48-C972-BB7F-8F81-323F1416212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A1BFB4"/>
            </a:solidFill>
            <a:ln w="19050" cap="sq">
              <a:solidFill>
                <a:srgbClr val="1B3C70"/>
              </a:solidFill>
              <a:prstDash val="solid"/>
              <a:miter/>
            </a:ln>
          </p:spPr>
          <p:txBody>
            <a:bodyPr/>
            <a:lstStyle/>
            <a:p>
              <a:endParaRPr lang="en-GB"/>
            </a:p>
          </p:txBody>
        </p:sp>
        <p:sp>
          <p:nvSpPr>
            <p:cNvPr id="94" name="TextBox 4">
              <a:extLst>
                <a:ext uri="{FF2B5EF4-FFF2-40B4-BE49-F238E27FC236}">
                  <a16:creationId xmlns:a16="http://schemas.microsoft.com/office/drawing/2014/main" id="{0E6E8CA6-50E6-EB9F-CC6C-6516DCF3E569}"/>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96" name="TextBox 95">
            <a:extLst>
              <a:ext uri="{FF2B5EF4-FFF2-40B4-BE49-F238E27FC236}">
                <a16:creationId xmlns:a16="http://schemas.microsoft.com/office/drawing/2014/main" id="{4B13C66F-9CA1-0D49-0662-5F601D371E1A}"/>
              </a:ext>
            </a:extLst>
          </p:cNvPr>
          <p:cNvSpPr txBox="1"/>
          <p:nvPr/>
        </p:nvSpPr>
        <p:spPr>
          <a:xfrm>
            <a:off x="1956847" y="4458228"/>
            <a:ext cx="2856913" cy="1228478"/>
          </a:xfrm>
          <a:prstGeom prst="rect">
            <a:avLst/>
          </a:prstGeom>
          <a:noFill/>
        </p:spPr>
        <p:txBody>
          <a:bodyPr wrap="square">
            <a:spAutoFit/>
          </a:bodyPr>
          <a:lstStyle/>
          <a:p>
            <a:pPr>
              <a:lnSpc>
                <a:spcPct val="107000"/>
              </a:lnSpc>
              <a:spcAft>
                <a:spcPts val="600"/>
              </a:spcAft>
              <a:buNone/>
            </a:pPr>
            <a:r>
              <a:rPr lang="it-IT" sz="1400" dirty="0">
                <a:solidFill>
                  <a:srgbClr val="24275A"/>
                </a:solidFill>
                <a:effectLst/>
                <a:latin typeface="+mj-lt"/>
                <a:ea typeface="MS Mincho" panose="02020609040205080304" pitchFamily="49" charset="-128"/>
                <a:cs typeface="Arial" panose="020B0604020202020204" pitchFamily="34" charset="0"/>
              </a:rPr>
              <a:t>PIP-II (Fermi National Laboratory, Batavia, Illinois, USA)</a:t>
            </a:r>
            <a:endParaRPr lang="en-GB" sz="1400" dirty="0">
              <a:solidFill>
                <a:srgbClr val="24275A"/>
              </a:solidFill>
              <a:effectLst/>
              <a:latin typeface="+mj-lt"/>
              <a:ea typeface="MS Mincho" panose="02020609040205080304" pitchFamily="49" charset="-128"/>
              <a:cs typeface="Arial" panose="020B0604020202020204" pitchFamily="34" charset="0"/>
            </a:endParaRP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Donato Passarelli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Vincent Roger</a:t>
            </a:r>
          </a:p>
        </p:txBody>
      </p:sp>
      <p:sp>
        <p:nvSpPr>
          <p:cNvPr id="98" name="TextBox 97">
            <a:extLst>
              <a:ext uri="{FF2B5EF4-FFF2-40B4-BE49-F238E27FC236}">
                <a16:creationId xmlns:a16="http://schemas.microsoft.com/office/drawing/2014/main" id="{9063D63E-15A6-93E8-481C-8AE2086FA042}"/>
              </a:ext>
            </a:extLst>
          </p:cNvPr>
          <p:cNvSpPr txBox="1"/>
          <p:nvPr/>
        </p:nvSpPr>
        <p:spPr>
          <a:xfrm>
            <a:off x="4746878" y="5509144"/>
            <a:ext cx="3405011" cy="1228478"/>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LCLS-II (Linac Coherent Light Source II, SLAC, California, USA)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Thomas Petersen</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Sebastian Aderhold</a:t>
            </a:r>
          </a:p>
        </p:txBody>
      </p:sp>
      <p:sp>
        <p:nvSpPr>
          <p:cNvPr id="102" name="TextBox 101">
            <a:extLst>
              <a:ext uri="{FF2B5EF4-FFF2-40B4-BE49-F238E27FC236}">
                <a16:creationId xmlns:a16="http://schemas.microsoft.com/office/drawing/2014/main" id="{2E175041-CCAE-6F02-B2D8-ACC195ED502D}"/>
              </a:ext>
            </a:extLst>
          </p:cNvPr>
          <p:cNvSpPr txBox="1"/>
          <p:nvPr/>
        </p:nvSpPr>
        <p:spPr>
          <a:xfrm>
            <a:off x="8217969" y="4483644"/>
            <a:ext cx="3405011" cy="1843390"/>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XFEL (European X-ray Free Electron Laser, Hamburg, Germany)</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Serena Barbanotti</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Kay Jensch</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Julien Branlard</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Joshua Einstein-Curtis</a:t>
            </a:r>
          </a:p>
        </p:txBody>
      </p:sp>
      <p:sp>
        <p:nvSpPr>
          <p:cNvPr id="104" name="TextBox 103">
            <a:extLst>
              <a:ext uri="{FF2B5EF4-FFF2-40B4-BE49-F238E27FC236}">
                <a16:creationId xmlns:a16="http://schemas.microsoft.com/office/drawing/2014/main" id="{D9B82713-79E2-2624-4851-92DC4C25FB7D}"/>
              </a:ext>
            </a:extLst>
          </p:cNvPr>
          <p:cNvSpPr txBox="1"/>
          <p:nvPr/>
        </p:nvSpPr>
        <p:spPr>
          <a:xfrm>
            <a:off x="4802864" y="1500418"/>
            <a:ext cx="3097829" cy="1228478"/>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SNS (Spallation Neutron Source, Oak Ridge, USA)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John Mammoser</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Paolo Pizzol</a:t>
            </a:r>
          </a:p>
        </p:txBody>
      </p:sp>
      <p:sp>
        <p:nvSpPr>
          <p:cNvPr id="106" name="TextBox 105">
            <a:extLst>
              <a:ext uri="{FF2B5EF4-FFF2-40B4-BE49-F238E27FC236}">
                <a16:creationId xmlns:a16="http://schemas.microsoft.com/office/drawing/2014/main" id="{4F53C2C0-54A6-F1E4-A631-0EB598B4D9DD}"/>
              </a:ext>
            </a:extLst>
          </p:cNvPr>
          <p:cNvSpPr txBox="1"/>
          <p:nvPr/>
        </p:nvSpPr>
        <p:spPr>
          <a:xfrm>
            <a:off x="1956847" y="2018239"/>
            <a:ext cx="2366993" cy="2150845"/>
          </a:xfrm>
          <a:prstGeom prst="rect">
            <a:avLst/>
          </a:prstGeom>
          <a:noFill/>
        </p:spPr>
        <p:txBody>
          <a:bodyPr wrap="square">
            <a:spAutoFit/>
          </a:bodyPr>
          <a:lstStyle/>
          <a:p>
            <a:pPr>
              <a:lnSpc>
                <a:spcPct val="107000"/>
              </a:lnSpc>
              <a:spcAft>
                <a:spcPts val="600"/>
              </a:spcAft>
              <a:buNone/>
            </a:pPr>
            <a:r>
              <a:rPr lang="en-US" sz="1400" dirty="0">
                <a:solidFill>
                  <a:srgbClr val="24275A"/>
                </a:solidFill>
                <a:effectLst/>
                <a:latin typeface="+mj-lt"/>
                <a:ea typeface="MS Mincho" panose="02020609040205080304" pitchFamily="49" charset="-128"/>
                <a:cs typeface="Arial" panose="020B0604020202020204" pitchFamily="34" charset="0"/>
              </a:rPr>
              <a:t>ESS (European Spallation Source, Lund, Sweden)</a:t>
            </a:r>
            <a:endParaRPr lang="en-GB" sz="1400" dirty="0">
              <a:solidFill>
                <a:srgbClr val="24275A"/>
              </a:solidFill>
              <a:effectLst/>
              <a:latin typeface="+mj-lt"/>
              <a:ea typeface="MS Mincho" panose="02020609040205080304" pitchFamily="49" charset="-128"/>
              <a:cs typeface="Arial" panose="020B0604020202020204" pitchFamily="34" charset="0"/>
            </a:endParaRP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Paolo Pierini</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Nuno Elias</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Emma Simpson</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Henry Przibliski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Marek Skiba</a:t>
            </a:r>
          </a:p>
        </p:txBody>
      </p:sp>
      <p:sp>
        <p:nvSpPr>
          <p:cNvPr id="108" name="TextBox 107">
            <a:extLst>
              <a:ext uri="{FF2B5EF4-FFF2-40B4-BE49-F238E27FC236}">
                <a16:creationId xmlns:a16="http://schemas.microsoft.com/office/drawing/2014/main" id="{8AFA819F-AF76-1F7C-0C42-13D0F624C781}"/>
              </a:ext>
            </a:extLst>
          </p:cNvPr>
          <p:cNvSpPr txBox="1"/>
          <p:nvPr/>
        </p:nvSpPr>
        <p:spPr>
          <a:xfrm>
            <a:off x="8188511" y="2043655"/>
            <a:ext cx="2449392" cy="2150845"/>
          </a:xfrm>
          <a:prstGeom prst="rect">
            <a:avLst/>
          </a:prstGeom>
          <a:noFill/>
        </p:spPr>
        <p:txBody>
          <a:bodyPr wrap="square">
            <a:spAutoFit/>
          </a:bodyPr>
          <a:lstStyle/>
          <a:p>
            <a:pPr>
              <a:lnSpc>
                <a:spcPct val="107000"/>
              </a:lnSpc>
              <a:spcAft>
                <a:spcPts val="600"/>
              </a:spcAft>
              <a:buNone/>
            </a:pPr>
            <a:r>
              <a:rPr lang="en-GB" sz="1400" dirty="0">
                <a:solidFill>
                  <a:srgbClr val="24275A"/>
                </a:solidFill>
                <a:effectLst/>
                <a:latin typeface="+mj-lt"/>
                <a:ea typeface="MS Mincho" panose="02020609040205080304" pitchFamily="49" charset="-128"/>
                <a:cs typeface="Arial" panose="020B0604020202020204" pitchFamily="34" charset="0"/>
              </a:rPr>
              <a:t>CERN (LHC, Geneva, Switzerland)</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Vittorio Parma</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Karin Canderan</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Katarzyna Turaj</a:t>
            </a:r>
          </a:p>
          <a:p>
            <a:pPr marL="342900" lvl="0" indent="-342900" algn="just">
              <a:lnSpc>
                <a:spcPct val="107000"/>
              </a:lnSpc>
              <a:spcBef>
                <a:spcPts val="600"/>
              </a:spcBef>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Krzysztof Brodzinski</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David Smekens</a:t>
            </a:r>
          </a:p>
        </p:txBody>
      </p:sp>
      <p:sp>
        <p:nvSpPr>
          <p:cNvPr id="112" name="TextBox 111">
            <a:extLst>
              <a:ext uri="{FF2B5EF4-FFF2-40B4-BE49-F238E27FC236}">
                <a16:creationId xmlns:a16="http://schemas.microsoft.com/office/drawing/2014/main" id="{A3912088-7515-2405-C843-936392D7DACF}"/>
              </a:ext>
            </a:extLst>
          </p:cNvPr>
          <p:cNvSpPr txBox="1"/>
          <p:nvPr/>
        </p:nvSpPr>
        <p:spPr>
          <a:xfrm>
            <a:off x="432924" y="930741"/>
            <a:ext cx="10847652" cy="584775"/>
          </a:xfrm>
          <a:prstGeom prst="rect">
            <a:avLst/>
          </a:prstGeom>
          <a:noFill/>
        </p:spPr>
        <p:txBody>
          <a:bodyPr wrap="square">
            <a:spAutoFit/>
          </a:bodyPr>
          <a:lstStyle/>
          <a:p>
            <a:r>
              <a:rPr lang="en-GB" sz="1600" b="1" dirty="0">
                <a:solidFill>
                  <a:srgbClr val="24275A"/>
                </a:solidFill>
                <a:latin typeface="+mj-lt"/>
                <a:ea typeface="MS Mincho" panose="02020609040205080304" pitchFamily="49" charset="-128"/>
                <a:cs typeface="Arial" panose="020B0604020202020204" pitchFamily="34" charset="0"/>
              </a:rPr>
              <a:t>We</a:t>
            </a:r>
            <a:r>
              <a:rPr lang="en-GB" sz="1600" b="1" dirty="0">
                <a:solidFill>
                  <a:srgbClr val="24275A"/>
                </a:solidFill>
                <a:effectLst/>
                <a:latin typeface="+mj-lt"/>
                <a:ea typeface="MS Mincho" panose="02020609040205080304" pitchFamily="49" charset="-128"/>
                <a:cs typeface="Arial" panose="020B0604020202020204" pitchFamily="34" charset="0"/>
              </a:rPr>
              <a:t> wish to extend their sincere gratitude to </a:t>
            </a:r>
            <a:r>
              <a:rPr lang="en-GB" sz="1600" b="1" dirty="0">
                <a:solidFill>
                  <a:srgbClr val="24275A"/>
                </a:solidFill>
                <a:latin typeface="+mj-lt"/>
                <a:ea typeface="MS Mincho" panose="02020609040205080304" pitchFamily="49" charset="-128"/>
                <a:cs typeface="Arial" panose="020B0604020202020204" pitchFamily="34" charset="0"/>
              </a:rPr>
              <a:t>the experts</a:t>
            </a:r>
            <a:r>
              <a:rPr lang="en-GB" sz="1600" b="1" dirty="0">
                <a:solidFill>
                  <a:srgbClr val="24275A"/>
                </a:solidFill>
                <a:effectLst/>
                <a:latin typeface="+mj-lt"/>
                <a:ea typeface="MS Mincho" panose="02020609040205080304" pitchFamily="49" charset="-128"/>
                <a:cs typeface="Arial" panose="020B0604020202020204" pitchFamily="34" charset="0"/>
              </a:rPr>
              <a:t> who participated in the benchmarking process, the amount of information shared have exceeded our expectations. </a:t>
            </a:r>
            <a:endParaRPr lang="en-GB" sz="1600" b="1" dirty="0">
              <a:solidFill>
                <a:srgbClr val="24275A"/>
              </a:solidFill>
              <a:latin typeface="+mj-lt"/>
            </a:endParaRPr>
          </a:p>
        </p:txBody>
      </p:sp>
    </p:spTree>
    <p:extLst>
      <p:ext uri="{BB962C8B-B14F-4D97-AF65-F5344CB8AC3E}">
        <p14:creationId xmlns:p14="http://schemas.microsoft.com/office/powerpoint/2010/main" val="9985478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267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E7F25-0AE0-C0EA-D6E6-3139B73B3371}"/>
              </a:ext>
            </a:extLst>
          </p:cNvPr>
          <p:cNvSpPr>
            <a:spLocks noGrp="1"/>
          </p:cNvSpPr>
          <p:nvPr>
            <p:ph type="ctrTitle"/>
          </p:nvPr>
        </p:nvSpPr>
        <p:spPr/>
        <p:txBody>
          <a:bodyPr/>
          <a:lstStyle/>
          <a:p>
            <a:pPr algn="ctr"/>
            <a:r>
              <a:rPr lang="en-US" dirty="0"/>
              <a:t>Supporting slides</a:t>
            </a:r>
            <a:endParaRPr lang="en-GB" dirty="0"/>
          </a:p>
        </p:txBody>
      </p:sp>
    </p:spTree>
    <p:extLst>
      <p:ext uri="{BB962C8B-B14F-4D97-AF65-F5344CB8AC3E}">
        <p14:creationId xmlns:p14="http://schemas.microsoft.com/office/powerpoint/2010/main" val="3190658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B0BDE-702F-382B-E4BC-4A6910A85CE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DAA25974-8FC4-1898-0041-093EC0DC38F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5340" y="0"/>
            <a:ext cx="4830254" cy="4610500"/>
          </a:xfrm>
          <a:prstGeom prst="rect">
            <a:avLst/>
          </a:prstGeom>
        </p:spPr>
      </p:pic>
      <p:pic>
        <p:nvPicPr>
          <p:cNvPr id="24" name="Picture 23">
            <a:extLst>
              <a:ext uri="{FF2B5EF4-FFF2-40B4-BE49-F238E27FC236}">
                <a16:creationId xmlns:a16="http://schemas.microsoft.com/office/drawing/2014/main" id="{41101F5D-899E-4025-91D2-3145F6FA1EEB}"/>
              </a:ext>
            </a:extLst>
          </p:cNvPr>
          <p:cNvPicPr>
            <a:picLocks noChangeAspect="1"/>
          </p:cNvPicPr>
          <p:nvPr/>
        </p:nvPicPr>
        <p:blipFill>
          <a:blip r:embed="rId3">
            <a:clrChange>
              <a:clrFrom>
                <a:srgbClr val="FFFFFF"/>
              </a:clrFrom>
              <a:clrTo>
                <a:srgbClr val="FFFFFF">
                  <a:alpha val="0"/>
                </a:srgbClr>
              </a:clrTo>
            </a:clrChange>
          </a:blip>
          <a:srcRect t="3964"/>
          <a:stretch>
            <a:fillRect/>
          </a:stretch>
        </p:blipFill>
        <p:spPr>
          <a:xfrm>
            <a:off x="4250380" y="10434"/>
            <a:ext cx="3504952" cy="3120364"/>
          </a:xfrm>
          <a:prstGeom prst="rect">
            <a:avLst/>
          </a:prstGeom>
        </p:spPr>
      </p:pic>
      <p:grpSp>
        <p:nvGrpSpPr>
          <p:cNvPr id="7" name="Group 38">
            <a:extLst>
              <a:ext uri="{FF2B5EF4-FFF2-40B4-BE49-F238E27FC236}">
                <a16:creationId xmlns:a16="http://schemas.microsoft.com/office/drawing/2014/main" id="{B7D707A9-9CA3-F054-CC76-03E4F301A447}"/>
              </a:ext>
            </a:extLst>
          </p:cNvPr>
          <p:cNvGrpSpPr/>
          <p:nvPr/>
        </p:nvGrpSpPr>
        <p:grpSpPr>
          <a:xfrm>
            <a:off x="5148720" y="2710102"/>
            <a:ext cx="1894560" cy="1858881"/>
            <a:chOff x="0" y="0"/>
            <a:chExt cx="1295528" cy="1234119"/>
          </a:xfrm>
        </p:grpSpPr>
        <p:sp>
          <p:nvSpPr>
            <p:cNvPr id="9" name="Freeform 39">
              <a:extLst>
                <a:ext uri="{FF2B5EF4-FFF2-40B4-BE49-F238E27FC236}">
                  <a16:creationId xmlns:a16="http://schemas.microsoft.com/office/drawing/2014/main" id="{A78DDC4E-98A9-48C5-51BF-B4A80E0596CD}"/>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10" name="TextBox 40">
              <a:extLst>
                <a:ext uri="{FF2B5EF4-FFF2-40B4-BE49-F238E27FC236}">
                  <a16:creationId xmlns:a16="http://schemas.microsoft.com/office/drawing/2014/main" id="{49DFEBF4-13FD-9E69-A9CA-84F58AC2E27C}"/>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3072" name="Group 2">
            <a:extLst>
              <a:ext uri="{FF2B5EF4-FFF2-40B4-BE49-F238E27FC236}">
                <a16:creationId xmlns:a16="http://schemas.microsoft.com/office/drawing/2014/main" id="{70C77548-B86A-1D66-73D2-C3111B41C4D1}"/>
              </a:ext>
            </a:extLst>
          </p:cNvPr>
          <p:cNvGrpSpPr/>
          <p:nvPr/>
        </p:nvGrpSpPr>
        <p:grpSpPr>
          <a:xfrm>
            <a:off x="5994089" y="2578414"/>
            <a:ext cx="180000" cy="180000"/>
            <a:chOff x="0" y="0"/>
            <a:chExt cx="1503680" cy="1503680"/>
          </a:xfrm>
        </p:grpSpPr>
        <p:sp>
          <p:nvSpPr>
            <p:cNvPr id="3073" name="Freeform 3">
              <a:extLst>
                <a:ext uri="{FF2B5EF4-FFF2-40B4-BE49-F238E27FC236}">
                  <a16:creationId xmlns:a16="http://schemas.microsoft.com/office/drawing/2014/main" id="{E3FFA297-E763-BB84-795A-ACC196A1BE33}"/>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A1BFB4"/>
            </a:solidFill>
            <a:ln w="19050" cap="sq">
              <a:solidFill>
                <a:srgbClr val="1B3C70"/>
              </a:solidFill>
              <a:prstDash val="solid"/>
              <a:miter/>
            </a:ln>
          </p:spPr>
          <p:txBody>
            <a:bodyPr/>
            <a:lstStyle/>
            <a:p>
              <a:endParaRPr lang="en-GB"/>
            </a:p>
          </p:txBody>
        </p:sp>
        <p:sp>
          <p:nvSpPr>
            <p:cNvPr id="3076" name="TextBox 4">
              <a:extLst>
                <a:ext uri="{FF2B5EF4-FFF2-40B4-BE49-F238E27FC236}">
                  <a16:creationId xmlns:a16="http://schemas.microsoft.com/office/drawing/2014/main" id="{693038A3-546D-0DE0-E68A-4F9136FB0ED5}"/>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3083" name="Group 11">
            <a:extLst>
              <a:ext uri="{FF2B5EF4-FFF2-40B4-BE49-F238E27FC236}">
                <a16:creationId xmlns:a16="http://schemas.microsoft.com/office/drawing/2014/main" id="{930B0DDC-8F10-ADF4-4EDA-51CE3970B9E4}"/>
              </a:ext>
            </a:extLst>
          </p:cNvPr>
          <p:cNvGrpSpPr/>
          <p:nvPr/>
        </p:nvGrpSpPr>
        <p:grpSpPr>
          <a:xfrm>
            <a:off x="5146335" y="3127933"/>
            <a:ext cx="180000" cy="180000"/>
            <a:chOff x="0" y="0"/>
            <a:chExt cx="812800" cy="812800"/>
          </a:xfrm>
        </p:grpSpPr>
        <p:sp>
          <p:nvSpPr>
            <p:cNvPr id="3084" name="Freeform 12">
              <a:extLst>
                <a:ext uri="{FF2B5EF4-FFF2-40B4-BE49-F238E27FC236}">
                  <a16:creationId xmlns:a16="http://schemas.microsoft.com/office/drawing/2014/main" id="{F369F68B-08FD-FD7B-5664-328FE874A4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4F5"/>
            </a:solidFill>
            <a:ln w="19050" cap="sq">
              <a:solidFill>
                <a:srgbClr val="1B3C70"/>
              </a:solidFill>
              <a:prstDash val="solid"/>
              <a:miter/>
            </a:ln>
          </p:spPr>
          <p:txBody>
            <a:bodyPr/>
            <a:lstStyle/>
            <a:p>
              <a:endParaRPr lang="en-GB"/>
            </a:p>
          </p:txBody>
        </p:sp>
        <p:sp>
          <p:nvSpPr>
            <p:cNvPr id="3085" name="TextBox 13">
              <a:extLst>
                <a:ext uri="{FF2B5EF4-FFF2-40B4-BE49-F238E27FC236}">
                  <a16:creationId xmlns:a16="http://schemas.microsoft.com/office/drawing/2014/main" id="{5A7A8B60-22E3-10CF-05E6-0D623C8C84EE}"/>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sp>
        <p:nvSpPr>
          <p:cNvPr id="3092" name="TextBox 3091">
            <a:extLst>
              <a:ext uri="{FF2B5EF4-FFF2-40B4-BE49-F238E27FC236}">
                <a16:creationId xmlns:a16="http://schemas.microsoft.com/office/drawing/2014/main" id="{3FDF3F9A-95EC-B935-DCED-0B734EB75B9D}"/>
              </a:ext>
            </a:extLst>
          </p:cNvPr>
          <p:cNvSpPr txBox="1"/>
          <p:nvPr/>
        </p:nvSpPr>
        <p:spPr>
          <a:xfrm>
            <a:off x="4735113" y="3122698"/>
            <a:ext cx="464904" cy="215444"/>
          </a:xfrm>
          <a:prstGeom prst="rect">
            <a:avLst/>
          </a:prstGeom>
          <a:noFill/>
        </p:spPr>
        <p:txBody>
          <a:bodyPr wrap="square" lIns="0" tIns="0" rIns="0" bIns="0" rtlCol="0">
            <a:spAutoFit/>
          </a:bodyPr>
          <a:lstStyle/>
          <a:p>
            <a:pPr algn="l"/>
            <a:r>
              <a:rPr lang="en-US" sz="1400" b="1" dirty="0">
                <a:solidFill>
                  <a:srgbClr val="24275A"/>
                </a:solidFill>
              </a:rPr>
              <a:t>ESS</a:t>
            </a:r>
            <a:endParaRPr lang="en-GB" sz="1400" b="1" dirty="0">
              <a:solidFill>
                <a:srgbClr val="24275A"/>
              </a:solidFill>
            </a:endParaRPr>
          </a:p>
        </p:txBody>
      </p:sp>
      <p:sp>
        <p:nvSpPr>
          <p:cNvPr id="3094" name="TextBox 3093">
            <a:extLst>
              <a:ext uri="{FF2B5EF4-FFF2-40B4-BE49-F238E27FC236}">
                <a16:creationId xmlns:a16="http://schemas.microsoft.com/office/drawing/2014/main" id="{C1A3830C-1104-BF54-6772-EBC1559851BF}"/>
              </a:ext>
            </a:extLst>
          </p:cNvPr>
          <p:cNvSpPr txBox="1"/>
          <p:nvPr/>
        </p:nvSpPr>
        <p:spPr>
          <a:xfrm>
            <a:off x="5924762" y="2885219"/>
            <a:ext cx="464904" cy="215444"/>
          </a:xfrm>
          <a:prstGeom prst="rect">
            <a:avLst/>
          </a:prstGeom>
          <a:noFill/>
        </p:spPr>
        <p:txBody>
          <a:bodyPr wrap="square" lIns="0" tIns="0" rIns="0" bIns="0" rtlCol="0">
            <a:spAutoFit/>
          </a:bodyPr>
          <a:lstStyle/>
          <a:p>
            <a:pPr algn="l"/>
            <a:r>
              <a:rPr lang="en-US" sz="1400" b="1" dirty="0">
                <a:solidFill>
                  <a:srgbClr val="24275A"/>
                </a:solidFill>
              </a:rPr>
              <a:t>SNS</a:t>
            </a:r>
            <a:endParaRPr lang="en-GB" sz="1400" b="1" dirty="0">
              <a:solidFill>
                <a:srgbClr val="24275A"/>
              </a:solidFill>
            </a:endParaRPr>
          </a:p>
        </p:txBody>
      </p:sp>
      <p:graphicFrame>
        <p:nvGraphicFramePr>
          <p:cNvPr id="5" name="Table 4">
            <a:extLst>
              <a:ext uri="{FF2B5EF4-FFF2-40B4-BE49-F238E27FC236}">
                <a16:creationId xmlns:a16="http://schemas.microsoft.com/office/drawing/2014/main" id="{12FB2527-0B38-75FC-C526-056BD30DF87A}"/>
              </a:ext>
            </a:extLst>
          </p:cNvPr>
          <p:cNvGraphicFramePr>
            <a:graphicFrameLocks noGrp="1"/>
          </p:cNvGraphicFramePr>
          <p:nvPr>
            <p:extLst>
              <p:ext uri="{D42A27DB-BD31-4B8C-83A1-F6EECF244321}">
                <p14:modId xmlns:p14="http://schemas.microsoft.com/office/powerpoint/2010/main" val="362126039"/>
              </p:ext>
            </p:extLst>
          </p:nvPr>
        </p:nvGraphicFramePr>
        <p:xfrm>
          <a:off x="7073259" y="3307933"/>
          <a:ext cx="5004555" cy="3025140"/>
        </p:xfrm>
        <a:graphic>
          <a:graphicData uri="http://schemas.openxmlformats.org/drawingml/2006/table">
            <a:tbl>
              <a:tblPr firstRow="1" firstCol="1" bandRow="1"/>
              <a:tblGrid>
                <a:gridCol w="233686">
                  <a:extLst>
                    <a:ext uri="{9D8B030D-6E8A-4147-A177-3AD203B41FA5}">
                      <a16:colId xmlns:a16="http://schemas.microsoft.com/office/drawing/2014/main" val="2070877623"/>
                    </a:ext>
                  </a:extLst>
                </a:gridCol>
                <a:gridCol w="4770869">
                  <a:extLst>
                    <a:ext uri="{9D8B030D-6E8A-4147-A177-3AD203B41FA5}">
                      <a16:colId xmlns:a16="http://schemas.microsoft.com/office/drawing/2014/main" val="3130827883"/>
                    </a:ext>
                  </a:extLst>
                </a:gridCol>
              </a:tblGrid>
              <a:tr h="2334027">
                <a:tc>
                  <a:txBody>
                    <a:bodyPr/>
                    <a:lstStyle/>
                    <a:p>
                      <a:pPr marL="71755" marR="71755" algn="ctr">
                        <a:spcAft>
                          <a:spcPts val="600"/>
                        </a:spcAft>
                        <a:buNone/>
                        <a:tabLst>
                          <a:tab pos="1228725" algn="l"/>
                        </a:tabLst>
                      </a:pPr>
                      <a:r>
                        <a:rPr lang="en-GB" sz="105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050">
                        <a:effectLst/>
                        <a:latin typeface="Segoe UI Historic" panose="020B0502040204020203" pitchFamily="34" charset="0"/>
                        <a:ea typeface="MS Mincho" panose="02020609040205080304" pitchFamily="49" charset="-128"/>
                        <a:cs typeface="Arial" panose="020B0604020202020204" pitchFamily="34" charset="0"/>
                      </a:endParaRPr>
                    </a:p>
                  </a:txBody>
                  <a:tcPr marL="4962" marR="4962"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just">
                        <a:spcAft>
                          <a:spcPts val="600"/>
                        </a:spcAft>
                        <a:buNone/>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linac uses 30 segmented cryomodules (11 Medium-beta, 19 High-beta) with bulk Niobium cavities operating at 2.1K. It operates in pulsed mode (7.8% duty cycle) at 805 MHz with a peak RF power of 550 kW.</a:t>
                      </a:r>
                    </a:p>
                    <a:p>
                      <a:pPr algn="just">
                        <a:spcAft>
                          <a:spcPts val="600"/>
                        </a:spcAft>
                        <a:buNone/>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Cryomodules have a segmented layout, the stand-alone units are connected via "end cans" and bayonet connections to the external cryogenic distribution line.  The cooling scheme includes 4.5 K supercritical helium (3 bar), 2 K saturated helium (31 mbar), and a 35–55 K thermal shield. </a:t>
                      </a:r>
                    </a:p>
                    <a:p>
                      <a:pPr algn="just">
                        <a:spcAft>
                          <a:spcPts val="600"/>
                        </a:spcAft>
                        <a:buNone/>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Like ESS, the cavities are supported and aligned with a spaceframe, with the addition of a Nitronic rod for longitudinal anchoring. The fixed antenna FPCs are vertically oriented and use active helium cooling for the outer conductor. Cavities are equipped with a cold mechanical slow tuner, and fast piezo actuators, not used in standard operation. </a:t>
                      </a:r>
                    </a:p>
                    <a:p>
                      <a:pPr algn="just">
                        <a:spcAft>
                          <a:spcPts val="600"/>
                        </a:spcAft>
                        <a:buNone/>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It includes 10 access hatches to access tuning system, sensors, connectors and instrumentation. SNS has a standard procedure for replacing FPCs in the tunnel using a mobile local cleanroom</a:t>
                      </a:r>
                    </a:p>
                    <a:p>
                      <a:pPr algn="just">
                        <a:spcAft>
                          <a:spcPts val="600"/>
                        </a:spcAft>
                        <a:buNone/>
                        <a:tabLst>
                          <a:tab pos="1228725" algn="l"/>
                        </a:tabLst>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Status: in operation since 2006, now with the recently installed PPU cryomodules. </a:t>
                      </a:r>
                    </a:p>
                  </a:txBody>
                  <a:tcPr marL="53587" marR="53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08232860"/>
                  </a:ext>
                </a:extLst>
              </a:tr>
            </a:tbl>
          </a:graphicData>
        </a:graphic>
      </p:graphicFrame>
      <p:graphicFrame>
        <p:nvGraphicFramePr>
          <p:cNvPr id="6" name="Table 5">
            <a:extLst>
              <a:ext uri="{FF2B5EF4-FFF2-40B4-BE49-F238E27FC236}">
                <a16:creationId xmlns:a16="http://schemas.microsoft.com/office/drawing/2014/main" id="{BF18F731-3530-F176-E4D1-85FC8BD42483}"/>
              </a:ext>
            </a:extLst>
          </p:cNvPr>
          <p:cNvGraphicFramePr>
            <a:graphicFrameLocks noGrp="1"/>
          </p:cNvGraphicFramePr>
          <p:nvPr>
            <p:extLst>
              <p:ext uri="{D42A27DB-BD31-4B8C-83A1-F6EECF244321}">
                <p14:modId xmlns:p14="http://schemas.microsoft.com/office/powerpoint/2010/main" val="2091479167"/>
              </p:ext>
            </p:extLst>
          </p:nvPr>
        </p:nvGraphicFramePr>
        <p:xfrm>
          <a:off x="1922674" y="3976466"/>
          <a:ext cx="5004555" cy="2788920"/>
        </p:xfrm>
        <a:graphic>
          <a:graphicData uri="http://schemas.openxmlformats.org/drawingml/2006/table">
            <a:tbl>
              <a:tblPr firstRow="1" firstCol="1" bandRow="1"/>
              <a:tblGrid>
                <a:gridCol w="233686">
                  <a:extLst>
                    <a:ext uri="{9D8B030D-6E8A-4147-A177-3AD203B41FA5}">
                      <a16:colId xmlns:a16="http://schemas.microsoft.com/office/drawing/2014/main" val="166286819"/>
                    </a:ext>
                  </a:extLst>
                </a:gridCol>
                <a:gridCol w="4770869">
                  <a:extLst>
                    <a:ext uri="{9D8B030D-6E8A-4147-A177-3AD203B41FA5}">
                      <a16:colId xmlns:a16="http://schemas.microsoft.com/office/drawing/2014/main" val="370927063"/>
                    </a:ext>
                  </a:extLst>
                </a:gridCol>
              </a:tblGrid>
              <a:tr h="2274485">
                <a:tc>
                  <a:txBody>
                    <a:bodyPr/>
                    <a:lstStyle/>
                    <a:p>
                      <a:pPr marL="71755" marR="71755" algn="ctr">
                        <a:spcAft>
                          <a:spcPts val="600"/>
                        </a:spcAft>
                        <a:buNone/>
                      </a:pPr>
                      <a:r>
                        <a:rPr lang="en-GB" sz="105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050">
                        <a:effectLst/>
                        <a:latin typeface="Segoe UI Historic" panose="020B0502040204020203" pitchFamily="34" charset="0"/>
                        <a:ea typeface="MS Mincho" panose="02020609040205080304" pitchFamily="49" charset="-128"/>
                        <a:cs typeface="Arial" panose="020B0604020202020204" pitchFamily="34" charset="0"/>
                      </a:endParaRPr>
                    </a:p>
                  </a:txBody>
                  <a:tcPr marL="4962" marR="4962"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just">
                        <a:spcAft>
                          <a:spcPts val="600"/>
                        </a:spcAft>
                        <a:buNone/>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superconducting section in its nominal configuration comprises 43 cryomodules (13 Spoke, 9 Medium-beta, and 21 High-beta) bulk Niobium cavities operating at 2K. It operates in pulsed mode (4% duty cycle) at 704.42 MHz for elliptical modules, with a peak RF power of 1.1 MW. </a:t>
                      </a:r>
                    </a:p>
                    <a:p>
                      <a:pPr algn="just">
                        <a:spcAft>
                          <a:spcPts val="600"/>
                        </a:spcAft>
                        <a:buNone/>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Cryomodules have a segmented layout with stand-alone units connected via jumper connections to external cryogenic distribution line. The cooling scheme includes 4.5 K supercritical helium (3 bar), 2 K saturated helium (31 mbar), and a 35–50 K thermal shield. </a:t>
                      </a:r>
                    </a:p>
                    <a:p>
                      <a:pPr algn="just">
                        <a:spcAft>
                          <a:spcPts val="600"/>
                        </a:spcAft>
                        <a:buNone/>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ESS cavities are supported and aligned with spaceframe at ambient temperature connected to the vacuum vessel. The FPCs are vertically oriented at the bottom, active helium cooling is used for the outer conductor and water cooling for the antenna. The tuning system includes a cold stepper motor and two fast piezo compensators. The design features 8 access hatches for in-tunnel maintenance of tuners, sensors, and valves.</a:t>
                      </a:r>
                    </a:p>
                    <a:p>
                      <a:pPr algn="just">
                        <a:spcAft>
                          <a:spcPts val="600"/>
                        </a:spcAft>
                        <a:buNone/>
                      </a:pPr>
                      <a:r>
                        <a:rPr lang="en-GB" sz="105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Status: Technical and beam commissioning on going, aiming for "Beam-on-Target" milestone.</a:t>
                      </a:r>
                    </a:p>
                  </a:txBody>
                  <a:tcPr marL="53587" marR="535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44932559"/>
                  </a:ext>
                </a:extLst>
              </a:tr>
            </a:tbl>
          </a:graphicData>
        </a:graphic>
      </p:graphicFrame>
    </p:spTree>
    <p:extLst>
      <p:ext uri="{BB962C8B-B14F-4D97-AF65-F5344CB8AC3E}">
        <p14:creationId xmlns:p14="http://schemas.microsoft.com/office/powerpoint/2010/main" val="1322718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7AD06-191C-F036-F9A3-267874E6022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B61CD5A-A40C-A788-A46A-27D0E27A0645}"/>
              </a:ext>
            </a:extLst>
          </p:cNvPr>
          <p:cNvSpPr txBox="1"/>
          <p:nvPr/>
        </p:nvSpPr>
        <p:spPr>
          <a:xfrm>
            <a:off x="3922836" y="576648"/>
            <a:ext cx="7956884" cy="738664"/>
          </a:xfrm>
          <a:prstGeom prst="rect">
            <a:avLst/>
          </a:prstGeom>
          <a:noFill/>
        </p:spPr>
        <p:txBody>
          <a:bodyPr wrap="square">
            <a:spAutoFit/>
          </a:bodyPr>
          <a:lstStyle/>
          <a:p>
            <a:pPr algn="just"/>
            <a:r>
              <a:rPr lang="en-GB" sz="1400" b="0" i="0" dirty="0">
                <a:solidFill>
                  <a:srgbClr val="1D1C1D"/>
                </a:solidFill>
                <a:effectLst/>
              </a:rPr>
              <a:t>WP5's main goal is to tackle the common engineering challenges of integrating iSAS technologies </a:t>
            </a:r>
            <a:r>
              <a:rPr lang="en-GB" sz="1400" b="1" i="1" dirty="0">
                <a:solidFill>
                  <a:srgbClr val="1D1C1D"/>
                </a:solidFill>
                <a:effectLst/>
              </a:rPr>
              <a:t>into a parametric design of a new cryomodule</a:t>
            </a:r>
            <a:r>
              <a:rPr lang="en-GB" sz="1400" b="0" i="0" dirty="0">
                <a:solidFill>
                  <a:srgbClr val="1D1C1D"/>
                </a:solidFill>
                <a:effectLst/>
              </a:rPr>
              <a:t>, building on developments made with ESS cryomodules whilst benchmarking against other facilities.</a:t>
            </a:r>
          </a:p>
        </p:txBody>
      </p:sp>
      <p:pic>
        <p:nvPicPr>
          <p:cNvPr id="6" name="Picture 2" descr="Innovate for Sustainable Accelerating Systems: Kick-Off Meeting">
            <a:extLst>
              <a:ext uri="{FF2B5EF4-FFF2-40B4-BE49-F238E27FC236}">
                <a16:creationId xmlns:a16="http://schemas.microsoft.com/office/drawing/2014/main" id="{9B520CAA-D741-FCDA-2125-FEF027F85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23" y="378848"/>
            <a:ext cx="3609024" cy="11342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93E833-B5C0-BAAF-5941-AAA988D77012}"/>
              </a:ext>
            </a:extLst>
          </p:cNvPr>
          <p:cNvSpPr txBox="1"/>
          <p:nvPr/>
        </p:nvSpPr>
        <p:spPr>
          <a:xfrm>
            <a:off x="335360" y="1628800"/>
            <a:ext cx="11017224" cy="336502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dirty="0">
                <a:solidFill>
                  <a:srgbClr val="24275A"/>
                </a:solidFill>
              </a:rPr>
              <a:t>The </a:t>
            </a:r>
            <a:r>
              <a:rPr lang="en-US" sz="1800" b="1" dirty="0">
                <a:solidFill>
                  <a:srgbClr val="24275A"/>
                </a:solidFill>
              </a:rPr>
              <a:t>scope</a:t>
            </a:r>
            <a:r>
              <a:rPr lang="en-US" sz="1800" dirty="0">
                <a:solidFill>
                  <a:srgbClr val="24275A"/>
                </a:solidFill>
              </a:rPr>
              <a:t> of the benchmarking study is to establish a </a:t>
            </a:r>
            <a:r>
              <a:rPr lang="en-US" sz="1800" b="1" dirty="0">
                <a:solidFill>
                  <a:srgbClr val="24275A"/>
                </a:solidFill>
              </a:rPr>
              <a:t>robust baseline</a:t>
            </a:r>
            <a:r>
              <a:rPr lang="en-US" b="1" dirty="0">
                <a:solidFill>
                  <a:srgbClr val="24275A"/>
                </a:solidFill>
              </a:rPr>
              <a:t> </a:t>
            </a:r>
            <a:r>
              <a:rPr lang="en-US" dirty="0">
                <a:solidFill>
                  <a:srgbClr val="24275A"/>
                </a:solidFill>
              </a:rPr>
              <a:t>for the </a:t>
            </a:r>
            <a:r>
              <a:rPr lang="en-US" b="1" dirty="0">
                <a:solidFill>
                  <a:srgbClr val="24275A"/>
                </a:solidFill>
              </a:rPr>
              <a:t>definition of the sustainability criteria</a:t>
            </a:r>
            <a:r>
              <a:rPr lang="en-US" dirty="0">
                <a:solidFill>
                  <a:srgbClr val="24275A"/>
                </a:solidFill>
              </a:rPr>
              <a:t> to consider for the design of a new cryomodule. </a:t>
            </a:r>
          </a:p>
          <a:p>
            <a:pPr marL="285750" indent="-285750" algn="just">
              <a:lnSpc>
                <a:spcPct val="150000"/>
              </a:lnSpc>
              <a:buFont typeface="Arial" panose="020B0604020202020204" pitchFamily="34" charset="0"/>
              <a:buChar char="•"/>
            </a:pPr>
            <a:r>
              <a:rPr lang="en-US" sz="1800" dirty="0">
                <a:solidFill>
                  <a:srgbClr val="24275A"/>
                </a:solidFill>
              </a:rPr>
              <a:t>The study has been conducted through a </a:t>
            </a:r>
            <a:r>
              <a:rPr lang="en-US" sz="1800" b="1" dirty="0">
                <a:solidFill>
                  <a:srgbClr val="24275A"/>
                </a:solidFill>
              </a:rPr>
              <a:t>questionnaire </a:t>
            </a:r>
            <a:r>
              <a:rPr lang="en-US" b="1" dirty="0">
                <a:solidFill>
                  <a:srgbClr val="24275A"/>
                </a:solidFill>
              </a:rPr>
              <a:t>across five key domains</a:t>
            </a:r>
            <a:r>
              <a:rPr lang="en-US" dirty="0">
                <a:solidFill>
                  <a:srgbClr val="24275A"/>
                </a:solidFill>
              </a:rPr>
              <a:t>, in order to receive a structured and comparable set of answers from the facilities.</a:t>
            </a:r>
          </a:p>
          <a:p>
            <a:pPr marL="285750" indent="-285750" algn="just">
              <a:lnSpc>
                <a:spcPct val="150000"/>
              </a:lnSpc>
              <a:buFont typeface="Arial" panose="020B0604020202020204" pitchFamily="34" charset="0"/>
              <a:buChar char="•"/>
            </a:pPr>
            <a:r>
              <a:rPr lang="en-US" dirty="0">
                <a:solidFill>
                  <a:srgbClr val="24275A"/>
                </a:solidFill>
              </a:rPr>
              <a:t>This comparative approach highlights how differing requirements, constraints, and strategic priorities shape design choices and lead to distinct technical configurations.</a:t>
            </a:r>
          </a:p>
          <a:p>
            <a:pPr marL="285750" indent="-285750" algn="just">
              <a:lnSpc>
                <a:spcPct val="150000"/>
              </a:lnSpc>
              <a:buFont typeface="Arial" panose="020B0604020202020204" pitchFamily="34" charset="0"/>
              <a:buChar char="•"/>
            </a:pPr>
            <a:r>
              <a:rPr lang="en-US" sz="1800" dirty="0">
                <a:solidFill>
                  <a:srgbClr val="24275A"/>
                </a:solidFill>
              </a:rPr>
              <a:t>Study conducted for high-beta elliptical cryomodules with frequencies </a:t>
            </a:r>
            <a:r>
              <a:rPr lang="en-GB" dirty="0">
                <a:solidFill>
                  <a:srgbClr val="24275A"/>
                </a:solidFill>
              </a:rPr>
              <a:t>between 400MHz and 1.3GHz,</a:t>
            </a:r>
            <a:r>
              <a:rPr lang="en-US" sz="1800" dirty="0">
                <a:solidFill>
                  <a:srgbClr val="24275A"/>
                </a:solidFill>
              </a:rPr>
              <a:t> across </a:t>
            </a:r>
            <a:r>
              <a:rPr lang="en-US" sz="1800" b="1" dirty="0">
                <a:solidFill>
                  <a:srgbClr val="24275A"/>
                </a:solidFill>
              </a:rPr>
              <a:t>six facilities </a:t>
            </a:r>
            <a:r>
              <a:rPr lang="en-GB" sz="1800" b="1" dirty="0">
                <a:solidFill>
                  <a:srgbClr val="24275A"/>
                </a:solidFill>
              </a:rPr>
              <a:t>SNS, LHC, PIP-II, XFEL, LCLS-II, and ESS</a:t>
            </a:r>
            <a:r>
              <a:rPr lang="en-GB" sz="1800" dirty="0">
                <a:solidFill>
                  <a:srgbClr val="24275A"/>
                </a:solidFill>
              </a:rPr>
              <a:t>, to ensure a relevant comparison</a:t>
            </a:r>
          </a:p>
        </p:txBody>
      </p:sp>
    </p:spTree>
    <p:extLst>
      <p:ext uri="{BB962C8B-B14F-4D97-AF65-F5344CB8AC3E}">
        <p14:creationId xmlns:p14="http://schemas.microsoft.com/office/powerpoint/2010/main" val="4083911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C33C3-C12F-3033-4ACB-452BC052717C}"/>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BDF77135-9C6E-72DF-5C60-AFF8290B8D3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447247" y="4122988"/>
            <a:ext cx="3072886" cy="2699584"/>
          </a:xfrm>
          <a:prstGeom prst="rect">
            <a:avLst/>
          </a:prstGeom>
        </p:spPr>
      </p:pic>
      <p:pic>
        <p:nvPicPr>
          <p:cNvPr id="18" name="Picture 17">
            <a:extLst>
              <a:ext uri="{FF2B5EF4-FFF2-40B4-BE49-F238E27FC236}">
                <a16:creationId xmlns:a16="http://schemas.microsoft.com/office/drawing/2014/main" id="{89220DF0-9C5C-F12B-9214-8E9B8D3D8B4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54342" y="4014516"/>
            <a:ext cx="4115290" cy="2866622"/>
          </a:xfrm>
          <a:prstGeom prst="rect">
            <a:avLst/>
          </a:prstGeom>
        </p:spPr>
      </p:pic>
      <p:grpSp>
        <p:nvGrpSpPr>
          <p:cNvPr id="7" name="Group 38">
            <a:extLst>
              <a:ext uri="{FF2B5EF4-FFF2-40B4-BE49-F238E27FC236}">
                <a16:creationId xmlns:a16="http://schemas.microsoft.com/office/drawing/2014/main" id="{995BADC3-3664-A049-4EA4-34815D77123D}"/>
              </a:ext>
            </a:extLst>
          </p:cNvPr>
          <p:cNvGrpSpPr/>
          <p:nvPr/>
        </p:nvGrpSpPr>
        <p:grpSpPr>
          <a:xfrm>
            <a:off x="5148720" y="2710102"/>
            <a:ext cx="1894560" cy="1858881"/>
            <a:chOff x="0" y="0"/>
            <a:chExt cx="1295528" cy="1234119"/>
          </a:xfrm>
        </p:grpSpPr>
        <p:sp>
          <p:nvSpPr>
            <p:cNvPr id="9" name="Freeform 39">
              <a:extLst>
                <a:ext uri="{FF2B5EF4-FFF2-40B4-BE49-F238E27FC236}">
                  <a16:creationId xmlns:a16="http://schemas.microsoft.com/office/drawing/2014/main" id="{EB5F7C91-2F9C-E5E5-4803-B96BA36AC9AB}"/>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10" name="TextBox 40">
              <a:extLst>
                <a:ext uri="{FF2B5EF4-FFF2-40B4-BE49-F238E27FC236}">
                  <a16:creationId xmlns:a16="http://schemas.microsoft.com/office/drawing/2014/main" id="{3C631CC0-5E35-80AD-0F01-1ABDE6F1BD42}"/>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sp>
        <p:nvSpPr>
          <p:cNvPr id="2" name="Title 1">
            <a:extLst>
              <a:ext uri="{FF2B5EF4-FFF2-40B4-BE49-F238E27FC236}">
                <a16:creationId xmlns:a16="http://schemas.microsoft.com/office/drawing/2014/main" id="{451EE118-A610-C928-1C04-B114702998C6}"/>
              </a:ext>
            </a:extLst>
          </p:cNvPr>
          <p:cNvSpPr>
            <a:spLocks noGrp="1"/>
          </p:cNvSpPr>
          <p:nvPr>
            <p:ph type="title"/>
          </p:nvPr>
        </p:nvSpPr>
        <p:spPr>
          <a:xfrm>
            <a:off x="4605999" y="3439551"/>
            <a:ext cx="3161051" cy="355107"/>
          </a:xfrm>
          <a:solidFill>
            <a:schemeClr val="bg1"/>
          </a:solidFill>
        </p:spPr>
        <p:txBody>
          <a:bodyPr/>
          <a:lstStyle/>
          <a:p>
            <a:r>
              <a:rPr lang="en-US" sz="2400" dirty="0">
                <a:solidFill>
                  <a:srgbClr val="24275A"/>
                </a:solidFill>
              </a:rPr>
              <a:t>CM design concepts</a:t>
            </a:r>
            <a:endParaRPr lang="en-GB" sz="2400" dirty="0">
              <a:solidFill>
                <a:srgbClr val="24275A"/>
              </a:solidFill>
            </a:endParaRPr>
          </a:p>
        </p:txBody>
      </p:sp>
      <p:grpSp>
        <p:nvGrpSpPr>
          <p:cNvPr id="3080" name="Group 8">
            <a:extLst>
              <a:ext uri="{FF2B5EF4-FFF2-40B4-BE49-F238E27FC236}">
                <a16:creationId xmlns:a16="http://schemas.microsoft.com/office/drawing/2014/main" id="{36B2B2EE-2E69-6C49-5F1C-8EAC64C3371C}"/>
              </a:ext>
            </a:extLst>
          </p:cNvPr>
          <p:cNvGrpSpPr/>
          <p:nvPr/>
        </p:nvGrpSpPr>
        <p:grpSpPr>
          <a:xfrm>
            <a:off x="6882539" y="3942988"/>
            <a:ext cx="180000" cy="180000"/>
            <a:chOff x="0" y="0"/>
            <a:chExt cx="1503680" cy="1503680"/>
          </a:xfrm>
        </p:grpSpPr>
        <p:sp>
          <p:nvSpPr>
            <p:cNvPr id="3081" name="Freeform 9">
              <a:extLst>
                <a:ext uri="{FF2B5EF4-FFF2-40B4-BE49-F238E27FC236}">
                  <a16:creationId xmlns:a16="http://schemas.microsoft.com/office/drawing/2014/main" id="{F4CA832D-17C9-F384-4C1D-883E0E98710F}"/>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B7AD"/>
            </a:solidFill>
            <a:ln w="19050" cap="sq">
              <a:solidFill>
                <a:srgbClr val="1B3C70"/>
              </a:solidFill>
              <a:prstDash val="solid"/>
              <a:miter/>
            </a:ln>
          </p:spPr>
          <p:txBody>
            <a:bodyPr/>
            <a:lstStyle/>
            <a:p>
              <a:endParaRPr lang="en-GB"/>
            </a:p>
          </p:txBody>
        </p:sp>
        <p:sp>
          <p:nvSpPr>
            <p:cNvPr id="3082" name="TextBox 10">
              <a:extLst>
                <a:ext uri="{FF2B5EF4-FFF2-40B4-BE49-F238E27FC236}">
                  <a16:creationId xmlns:a16="http://schemas.microsoft.com/office/drawing/2014/main" id="{C8644449-EFFF-3748-4D5E-D2981F2FB273}"/>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3089" name="Group 17">
            <a:extLst>
              <a:ext uri="{FF2B5EF4-FFF2-40B4-BE49-F238E27FC236}">
                <a16:creationId xmlns:a16="http://schemas.microsoft.com/office/drawing/2014/main" id="{196AECCC-1047-B6E9-5287-C7F55D05041C}"/>
              </a:ext>
            </a:extLst>
          </p:cNvPr>
          <p:cNvGrpSpPr/>
          <p:nvPr/>
        </p:nvGrpSpPr>
        <p:grpSpPr>
          <a:xfrm>
            <a:off x="6006524" y="4487976"/>
            <a:ext cx="180000" cy="180000"/>
            <a:chOff x="0" y="0"/>
            <a:chExt cx="1503680" cy="1503680"/>
          </a:xfrm>
        </p:grpSpPr>
        <p:sp>
          <p:nvSpPr>
            <p:cNvPr id="3090" name="Freeform 18">
              <a:extLst>
                <a:ext uri="{FF2B5EF4-FFF2-40B4-BE49-F238E27FC236}">
                  <a16:creationId xmlns:a16="http://schemas.microsoft.com/office/drawing/2014/main" id="{96DC5E4E-4ABD-A263-5B7F-86889CF1BB5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CECAF6"/>
            </a:solidFill>
            <a:ln w="19050" cap="sq">
              <a:solidFill>
                <a:srgbClr val="1B3C70"/>
              </a:solidFill>
              <a:prstDash val="solid"/>
              <a:miter/>
            </a:ln>
          </p:spPr>
          <p:txBody>
            <a:bodyPr/>
            <a:lstStyle/>
            <a:p>
              <a:endParaRPr lang="en-GB"/>
            </a:p>
          </p:txBody>
        </p:sp>
        <p:sp>
          <p:nvSpPr>
            <p:cNvPr id="3091" name="TextBox 19">
              <a:extLst>
                <a:ext uri="{FF2B5EF4-FFF2-40B4-BE49-F238E27FC236}">
                  <a16:creationId xmlns:a16="http://schemas.microsoft.com/office/drawing/2014/main" id="{8F055042-FCF9-1AA8-17BE-104679699C8E}"/>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3095" name="TextBox 3094">
            <a:extLst>
              <a:ext uri="{FF2B5EF4-FFF2-40B4-BE49-F238E27FC236}">
                <a16:creationId xmlns:a16="http://schemas.microsoft.com/office/drawing/2014/main" id="{66AA3CCC-3882-7691-15BF-BE3E686A49C7}"/>
              </a:ext>
            </a:extLst>
          </p:cNvPr>
          <p:cNvSpPr txBox="1"/>
          <p:nvPr/>
        </p:nvSpPr>
        <p:spPr>
          <a:xfrm>
            <a:off x="5776922" y="4238483"/>
            <a:ext cx="638153" cy="215444"/>
          </a:xfrm>
          <a:prstGeom prst="rect">
            <a:avLst/>
          </a:prstGeom>
          <a:noFill/>
        </p:spPr>
        <p:txBody>
          <a:bodyPr wrap="square" lIns="0" tIns="0" rIns="0" bIns="0" rtlCol="0">
            <a:spAutoFit/>
          </a:bodyPr>
          <a:lstStyle/>
          <a:p>
            <a:pPr algn="l"/>
            <a:r>
              <a:rPr lang="en-US" sz="1400" b="1" dirty="0">
                <a:solidFill>
                  <a:srgbClr val="24275A"/>
                </a:solidFill>
              </a:rPr>
              <a:t>LCLS-II</a:t>
            </a:r>
            <a:endParaRPr lang="en-GB" sz="1400" b="1" dirty="0">
              <a:solidFill>
                <a:srgbClr val="24275A"/>
              </a:solidFill>
            </a:endParaRPr>
          </a:p>
        </p:txBody>
      </p:sp>
      <p:sp>
        <p:nvSpPr>
          <p:cNvPr id="3096" name="TextBox 3095">
            <a:extLst>
              <a:ext uri="{FF2B5EF4-FFF2-40B4-BE49-F238E27FC236}">
                <a16:creationId xmlns:a16="http://schemas.microsoft.com/office/drawing/2014/main" id="{634D6639-C314-3F42-45F2-D520CE52E5BC}"/>
              </a:ext>
            </a:extLst>
          </p:cNvPr>
          <p:cNvSpPr txBox="1"/>
          <p:nvPr/>
        </p:nvSpPr>
        <p:spPr>
          <a:xfrm>
            <a:off x="7103137" y="3919546"/>
            <a:ext cx="464904" cy="215444"/>
          </a:xfrm>
          <a:prstGeom prst="rect">
            <a:avLst/>
          </a:prstGeom>
          <a:noFill/>
        </p:spPr>
        <p:txBody>
          <a:bodyPr wrap="square" lIns="0" tIns="0" rIns="0" bIns="0" rtlCol="0">
            <a:spAutoFit/>
          </a:bodyPr>
          <a:lstStyle/>
          <a:p>
            <a:pPr algn="l"/>
            <a:r>
              <a:rPr lang="en-US" sz="1400" b="1" dirty="0">
                <a:solidFill>
                  <a:srgbClr val="24275A"/>
                </a:solidFill>
              </a:rPr>
              <a:t>XFEL</a:t>
            </a:r>
            <a:endParaRPr lang="en-GB" sz="1400" b="1" dirty="0">
              <a:solidFill>
                <a:srgbClr val="24275A"/>
              </a:solidFill>
            </a:endParaRPr>
          </a:p>
        </p:txBody>
      </p:sp>
      <p:graphicFrame>
        <p:nvGraphicFramePr>
          <p:cNvPr id="3" name="Table 2">
            <a:extLst>
              <a:ext uri="{FF2B5EF4-FFF2-40B4-BE49-F238E27FC236}">
                <a16:creationId xmlns:a16="http://schemas.microsoft.com/office/drawing/2014/main" id="{2CC7BD2F-B59F-9261-882B-0CA75C8B98E2}"/>
              </a:ext>
            </a:extLst>
          </p:cNvPr>
          <p:cNvGraphicFramePr>
            <a:graphicFrameLocks noGrp="1"/>
          </p:cNvGraphicFramePr>
          <p:nvPr>
            <p:extLst>
              <p:ext uri="{D42A27DB-BD31-4B8C-83A1-F6EECF244321}">
                <p14:modId xmlns:p14="http://schemas.microsoft.com/office/powerpoint/2010/main" val="2780585995"/>
              </p:ext>
            </p:extLst>
          </p:nvPr>
        </p:nvGraphicFramePr>
        <p:xfrm>
          <a:off x="6226639" y="227431"/>
          <a:ext cx="5725160" cy="3246120"/>
        </p:xfrm>
        <a:graphic>
          <a:graphicData uri="http://schemas.openxmlformats.org/drawingml/2006/table">
            <a:tbl>
              <a:tblPr firstRow="1" firstCol="1" bandRow="1"/>
              <a:tblGrid>
                <a:gridCol w="267335">
                  <a:extLst>
                    <a:ext uri="{9D8B030D-6E8A-4147-A177-3AD203B41FA5}">
                      <a16:colId xmlns:a16="http://schemas.microsoft.com/office/drawing/2014/main" val="3148478480"/>
                    </a:ext>
                  </a:extLst>
                </a:gridCol>
                <a:gridCol w="5457825">
                  <a:extLst>
                    <a:ext uri="{9D8B030D-6E8A-4147-A177-3AD203B41FA5}">
                      <a16:colId xmlns:a16="http://schemas.microsoft.com/office/drawing/2014/main" val="4025080657"/>
                    </a:ext>
                  </a:extLst>
                </a:gridCol>
              </a:tblGrid>
              <a:tr h="723900">
                <a:tc>
                  <a:txBody>
                    <a:bodyPr/>
                    <a:lstStyle/>
                    <a:p>
                      <a:pPr marL="71755" marR="71755"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main linac comprises 96 cryomodules with 8 cavities each in bulk Niobium operating at 2K. It operates in pulsed mode (1.37% duty cycle) at 1.3 GHz with peak RF power of 156 kW.</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accelerating modules have a continuous layout, thus are connected into single vacuum vessel. The cryogenic lines are embedded in the vacuum vessel, the cryogenic scheme includes two circuits for thermal interception (5-8K, 40-80K), and the 2.2 K supply line, with a dedicated JT valve and cooldown / warmup valve for cryo-strings of 12 modules.</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the Helium Gas Return Pipe (GRP), which acts as the main structural backbone and an Ivar rod that provides longitudinal anchoring. The FPCs have a movable antenna and horizontal orientation. Cooling for FPC outer conductors is provided by fixed copper thermal intercepts. The tuning system uses cold stepper motors and fast piezo actuators. To minimize the heat loads to the cold mass the XFEL modules have two actively cooled thermal shields. The XFEL design does not include access hatches.</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Status: XFEL has been in continuous operation since 2017 and recently completed its first full warm-up/cool-down cycle for maintenance. Feasibility study for operation at higher duty cycle on going.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6757503"/>
                  </a:ext>
                </a:extLst>
              </a:tr>
            </a:tbl>
          </a:graphicData>
        </a:graphic>
      </p:graphicFrame>
      <p:graphicFrame>
        <p:nvGraphicFramePr>
          <p:cNvPr id="4" name="Table 3">
            <a:extLst>
              <a:ext uri="{FF2B5EF4-FFF2-40B4-BE49-F238E27FC236}">
                <a16:creationId xmlns:a16="http://schemas.microsoft.com/office/drawing/2014/main" id="{F7982245-4A23-9EA0-BEA3-609ABC9DD8FF}"/>
              </a:ext>
            </a:extLst>
          </p:cNvPr>
          <p:cNvGraphicFramePr>
            <a:graphicFrameLocks noGrp="1"/>
          </p:cNvGraphicFramePr>
          <p:nvPr>
            <p:extLst>
              <p:ext uri="{D42A27DB-BD31-4B8C-83A1-F6EECF244321}">
                <p14:modId xmlns:p14="http://schemas.microsoft.com/office/powerpoint/2010/main" val="2475863171"/>
              </p:ext>
            </p:extLst>
          </p:nvPr>
        </p:nvGraphicFramePr>
        <p:xfrm>
          <a:off x="230119" y="237750"/>
          <a:ext cx="5725160" cy="3246120"/>
        </p:xfrm>
        <a:graphic>
          <a:graphicData uri="http://schemas.openxmlformats.org/drawingml/2006/table">
            <a:tbl>
              <a:tblPr firstRow="1" firstCol="1" bandRow="1"/>
              <a:tblGrid>
                <a:gridCol w="267335">
                  <a:extLst>
                    <a:ext uri="{9D8B030D-6E8A-4147-A177-3AD203B41FA5}">
                      <a16:colId xmlns:a16="http://schemas.microsoft.com/office/drawing/2014/main" val="1896925831"/>
                    </a:ext>
                  </a:extLst>
                </a:gridCol>
                <a:gridCol w="5457825">
                  <a:extLst>
                    <a:ext uri="{9D8B030D-6E8A-4147-A177-3AD203B41FA5}">
                      <a16:colId xmlns:a16="http://schemas.microsoft.com/office/drawing/2014/main" val="850397025"/>
                    </a:ext>
                  </a:extLst>
                </a:gridCol>
              </a:tblGrid>
              <a:tr h="723900">
                <a:tc>
                  <a:txBody>
                    <a:bodyPr/>
                    <a:lstStyle/>
                    <a:p>
                      <a:pPr marL="71755" marR="71755"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main linac is composed by 35 accelerator modules with Nitrogen-doped bulk Niobium cavities, operating at 2K.  It operates in Continuous Wave (CW) mode, at 1.3 GHz with a peak RF power of 7 kW. </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accelerating modules have a continuous layout, thus are connected into single vacuum vessel. The cryogenic lines are embedded in the vacuum vessel, the cryogenic scheme includes two circuits for thermal interception (5-8K, 35-55K), and the 2.2 K supply line, with a dedicated JT valve and cooldown / warmup valve for each module. The 2-phase line of each module is sectorized for independent level control given the tunnel slope (0.5%). Cavities require fast cooldown across the Nb transition temperature to sweep out the trapped magnetic flux and reach high Q</a:t>
                      </a:r>
                      <a:r>
                        <a:rPr lang="en-GB" sz="1100" baseline="-250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0</a:t>
                      </a: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 </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As for the XFEL design, cavities are supported by the Helium Gas Return Pipe (GRP), which acts as the main structural backbone and an Ivar rod that provides longitudinal anchoring. The FPCs have a movable antenna and horizontal orientation. Cooling for FPC outer conductors is provided by fixed copper thermal intercepts. The tuning system uses cold stepper motors and fast piezo actuators. The LCLS-II design includes 7 access ports per module for maintenance. </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Status: LCLS-II is undergoing a long shut-down for a major high-energy upgrade, adding 23 additional cryomodules to its existing infrastructure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1888925"/>
                  </a:ext>
                </a:extLst>
              </a:tr>
            </a:tbl>
          </a:graphicData>
        </a:graphic>
      </p:graphicFrame>
    </p:spTree>
    <p:extLst>
      <p:ext uri="{BB962C8B-B14F-4D97-AF65-F5344CB8AC3E}">
        <p14:creationId xmlns:p14="http://schemas.microsoft.com/office/powerpoint/2010/main" val="765537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1B95E-FB0E-8564-45BC-414036AACDA6}"/>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D9E27B28-6DAD-346F-796A-2BDFAA72C81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68768" y="3732647"/>
            <a:ext cx="2982358" cy="3078480"/>
          </a:xfrm>
          <a:prstGeom prst="rect">
            <a:avLst/>
          </a:prstGeom>
        </p:spPr>
      </p:pic>
      <p:grpSp>
        <p:nvGrpSpPr>
          <p:cNvPr id="7" name="Group 38">
            <a:extLst>
              <a:ext uri="{FF2B5EF4-FFF2-40B4-BE49-F238E27FC236}">
                <a16:creationId xmlns:a16="http://schemas.microsoft.com/office/drawing/2014/main" id="{2E0F1FB4-3519-315A-D02D-EF72B95B22B7}"/>
              </a:ext>
            </a:extLst>
          </p:cNvPr>
          <p:cNvGrpSpPr/>
          <p:nvPr/>
        </p:nvGrpSpPr>
        <p:grpSpPr>
          <a:xfrm>
            <a:off x="5148720" y="2710102"/>
            <a:ext cx="1894560" cy="1858881"/>
            <a:chOff x="0" y="0"/>
            <a:chExt cx="1295528" cy="1234119"/>
          </a:xfrm>
        </p:grpSpPr>
        <p:sp>
          <p:nvSpPr>
            <p:cNvPr id="9" name="Freeform 39">
              <a:extLst>
                <a:ext uri="{FF2B5EF4-FFF2-40B4-BE49-F238E27FC236}">
                  <a16:creationId xmlns:a16="http://schemas.microsoft.com/office/drawing/2014/main" id="{87A1EF11-BF19-E8D3-1791-342ECDD0D5C2}"/>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10" name="TextBox 40">
              <a:extLst>
                <a:ext uri="{FF2B5EF4-FFF2-40B4-BE49-F238E27FC236}">
                  <a16:creationId xmlns:a16="http://schemas.microsoft.com/office/drawing/2014/main" id="{757B9C4F-7F88-7059-9625-48E835AEB5CC}"/>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sp>
        <p:nvSpPr>
          <p:cNvPr id="2" name="Title 1">
            <a:extLst>
              <a:ext uri="{FF2B5EF4-FFF2-40B4-BE49-F238E27FC236}">
                <a16:creationId xmlns:a16="http://schemas.microsoft.com/office/drawing/2014/main" id="{146796E7-E8A7-52BA-B7CE-6868B6AE5E30}"/>
              </a:ext>
            </a:extLst>
          </p:cNvPr>
          <p:cNvSpPr>
            <a:spLocks noGrp="1"/>
          </p:cNvSpPr>
          <p:nvPr>
            <p:ph type="title"/>
          </p:nvPr>
        </p:nvSpPr>
        <p:spPr>
          <a:xfrm>
            <a:off x="4605999" y="3439551"/>
            <a:ext cx="3161051" cy="355107"/>
          </a:xfrm>
          <a:solidFill>
            <a:schemeClr val="bg1"/>
          </a:solidFill>
        </p:spPr>
        <p:txBody>
          <a:bodyPr/>
          <a:lstStyle/>
          <a:p>
            <a:r>
              <a:rPr lang="en-US" sz="2400" dirty="0">
                <a:solidFill>
                  <a:srgbClr val="24275A"/>
                </a:solidFill>
              </a:rPr>
              <a:t>CM design concepts</a:t>
            </a:r>
            <a:endParaRPr lang="en-GB" sz="2400" dirty="0">
              <a:solidFill>
                <a:srgbClr val="24275A"/>
              </a:solidFill>
            </a:endParaRPr>
          </a:p>
        </p:txBody>
      </p:sp>
      <p:grpSp>
        <p:nvGrpSpPr>
          <p:cNvPr id="3077" name="Group 5">
            <a:extLst>
              <a:ext uri="{FF2B5EF4-FFF2-40B4-BE49-F238E27FC236}">
                <a16:creationId xmlns:a16="http://schemas.microsoft.com/office/drawing/2014/main" id="{AD30B5DD-1D58-AF96-2BFD-01DF3DD09CDE}"/>
              </a:ext>
            </a:extLst>
          </p:cNvPr>
          <p:cNvGrpSpPr/>
          <p:nvPr/>
        </p:nvGrpSpPr>
        <p:grpSpPr>
          <a:xfrm>
            <a:off x="4301512" y="3933825"/>
            <a:ext cx="988505" cy="1449719"/>
            <a:chOff x="78056" y="-5951176"/>
            <a:chExt cx="4572357" cy="6705715"/>
          </a:xfrm>
        </p:grpSpPr>
        <p:sp>
          <p:nvSpPr>
            <p:cNvPr id="3078" name="Freeform 6">
              <a:extLst>
                <a:ext uri="{FF2B5EF4-FFF2-40B4-BE49-F238E27FC236}">
                  <a16:creationId xmlns:a16="http://schemas.microsoft.com/office/drawing/2014/main" id="{BBB438A8-F37F-C13A-66C3-39DB1B808796}"/>
                </a:ext>
              </a:extLst>
            </p:cNvPr>
            <p:cNvSpPr/>
            <p:nvPr/>
          </p:nvSpPr>
          <p:spPr>
            <a:xfrm>
              <a:off x="3817818" y="-5951176"/>
              <a:ext cx="832595" cy="832595"/>
            </a:xfrm>
            <a:custGeom>
              <a:avLst/>
              <a:gdLst/>
              <a:ahLst/>
              <a:cxnLst/>
              <a:rect l="l" t="t" r="r" b="b"/>
              <a:pathLst>
                <a:path w="832595" h="832595">
                  <a:moveTo>
                    <a:pt x="416297" y="0"/>
                  </a:moveTo>
                  <a:cubicBezTo>
                    <a:pt x="186383" y="0"/>
                    <a:pt x="0" y="186383"/>
                    <a:pt x="0" y="416297"/>
                  </a:cubicBezTo>
                  <a:cubicBezTo>
                    <a:pt x="0" y="646212"/>
                    <a:pt x="186383" y="832595"/>
                    <a:pt x="416297" y="832595"/>
                  </a:cubicBezTo>
                  <a:cubicBezTo>
                    <a:pt x="646212" y="832595"/>
                    <a:pt x="832595" y="646212"/>
                    <a:pt x="832595" y="416297"/>
                  </a:cubicBezTo>
                  <a:cubicBezTo>
                    <a:pt x="832595" y="186383"/>
                    <a:pt x="646212" y="0"/>
                    <a:pt x="416297" y="0"/>
                  </a:cubicBezTo>
                  <a:close/>
                </a:path>
              </a:pathLst>
            </a:custGeom>
            <a:solidFill>
              <a:srgbClr val="C1F0C7"/>
            </a:solidFill>
            <a:ln w="19050" cap="sq">
              <a:solidFill>
                <a:srgbClr val="1B3C70"/>
              </a:solidFill>
              <a:prstDash val="solid"/>
              <a:miter/>
            </a:ln>
          </p:spPr>
          <p:txBody>
            <a:bodyPr/>
            <a:lstStyle/>
            <a:p>
              <a:endParaRPr lang="en-GB" dirty="0"/>
            </a:p>
          </p:txBody>
        </p:sp>
        <p:sp>
          <p:nvSpPr>
            <p:cNvPr id="3079" name="TextBox 7">
              <a:extLst>
                <a:ext uri="{FF2B5EF4-FFF2-40B4-BE49-F238E27FC236}">
                  <a16:creationId xmlns:a16="http://schemas.microsoft.com/office/drawing/2014/main" id="{0A4F76B9-EE11-45EA-0F83-ED8AC8F73BD9}"/>
                </a:ext>
              </a:extLst>
            </p:cNvPr>
            <p:cNvSpPr txBox="1"/>
            <p:nvPr/>
          </p:nvSpPr>
          <p:spPr>
            <a:xfrm>
              <a:off x="78056" y="39956"/>
              <a:ext cx="676483" cy="714583"/>
            </a:xfrm>
            <a:prstGeom prst="rect">
              <a:avLst/>
            </a:prstGeom>
          </p:spPr>
          <p:txBody>
            <a:bodyPr lIns="50800" tIns="50800" rIns="50800" bIns="50800" rtlCol="0" anchor="ctr"/>
            <a:lstStyle/>
            <a:p>
              <a:pPr algn="ctr">
                <a:lnSpc>
                  <a:spcPts val="3079"/>
                </a:lnSpc>
              </a:pPr>
              <a:endParaRPr/>
            </a:p>
          </p:txBody>
        </p:sp>
      </p:grpSp>
      <p:grpSp>
        <p:nvGrpSpPr>
          <p:cNvPr id="3086" name="Group 14">
            <a:extLst>
              <a:ext uri="{FF2B5EF4-FFF2-40B4-BE49-F238E27FC236}">
                <a16:creationId xmlns:a16="http://schemas.microsoft.com/office/drawing/2014/main" id="{B3EA11BC-AF23-9E3A-CF1A-81AE6BF854ED}"/>
              </a:ext>
            </a:extLst>
          </p:cNvPr>
          <p:cNvGrpSpPr/>
          <p:nvPr/>
        </p:nvGrpSpPr>
        <p:grpSpPr>
          <a:xfrm>
            <a:off x="6865664" y="3177433"/>
            <a:ext cx="180000" cy="180000"/>
            <a:chOff x="0" y="0"/>
            <a:chExt cx="1503680" cy="1503680"/>
          </a:xfrm>
        </p:grpSpPr>
        <p:sp>
          <p:nvSpPr>
            <p:cNvPr id="3087" name="Freeform 15">
              <a:extLst>
                <a:ext uri="{FF2B5EF4-FFF2-40B4-BE49-F238E27FC236}">
                  <a16:creationId xmlns:a16="http://schemas.microsoft.com/office/drawing/2014/main" id="{31F690F5-3035-116B-99CD-CFB68933677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E093"/>
            </a:solidFill>
            <a:ln w="19050" cap="sq">
              <a:solidFill>
                <a:srgbClr val="1B3C70"/>
              </a:solidFill>
              <a:prstDash val="solid"/>
              <a:miter/>
            </a:ln>
          </p:spPr>
          <p:txBody>
            <a:bodyPr/>
            <a:lstStyle/>
            <a:p>
              <a:endParaRPr lang="en-GB"/>
            </a:p>
          </p:txBody>
        </p:sp>
        <p:sp>
          <p:nvSpPr>
            <p:cNvPr id="3088" name="TextBox 16">
              <a:extLst>
                <a:ext uri="{FF2B5EF4-FFF2-40B4-BE49-F238E27FC236}">
                  <a16:creationId xmlns:a16="http://schemas.microsoft.com/office/drawing/2014/main" id="{BFDD1A98-0638-85A2-96FC-93C666E8B28F}"/>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3093" name="TextBox 3092">
            <a:extLst>
              <a:ext uri="{FF2B5EF4-FFF2-40B4-BE49-F238E27FC236}">
                <a16:creationId xmlns:a16="http://schemas.microsoft.com/office/drawing/2014/main" id="{671E0463-0A31-4B6B-C5AB-946AEA5418B2}"/>
              </a:ext>
            </a:extLst>
          </p:cNvPr>
          <p:cNvSpPr txBox="1"/>
          <p:nvPr/>
        </p:nvSpPr>
        <p:spPr>
          <a:xfrm>
            <a:off x="7087792" y="3142356"/>
            <a:ext cx="464904" cy="215444"/>
          </a:xfrm>
          <a:prstGeom prst="rect">
            <a:avLst/>
          </a:prstGeom>
          <a:noFill/>
        </p:spPr>
        <p:txBody>
          <a:bodyPr wrap="square" lIns="0" tIns="0" rIns="0" bIns="0" rtlCol="0">
            <a:spAutoFit/>
          </a:bodyPr>
          <a:lstStyle/>
          <a:p>
            <a:pPr algn="l"/>
            <a:r>
              <a:rPr lang="en-US" sz="1400" b="1" dirty="0">
                <a:solidFill>
                  <a:srgbClr val="24275A"/>
                </a:solidFill>
              </a:rPr>
              <a:t>LHC</a:t>
            </a:r>
            <a:endParaRPr lang="en-GB" sz="1400" b="1" dirty="0">
              <a:solidFill>
                <a:srgbClr val="24275A"/>
              </a:solidFill>
            </a:endParaRPr>
          </a:p>
        </p:txBody>
      </p:sp>
      <p:sp>
        <p:nvSpPr>
          <p:cNvPr id="3097" name="TextBox 3096">
            <a:extLst>
              <a:ext uri="{FF2B5EF4-FFF2-40B4-BE49-F238E27FC236}">
                <a16:creationId xmlns:a16="http://schemas.microsoft.com/office/drawing/2014/main" id="{6C1F7671-A622-044C-71A6-9F8C2FFA522E}"/>
              </a:ext>
            </a:extLst>
          </p:cNvPr>
          <p:cNvSpPr txBox="1"/>
          <p:nvPr/>
        </p:nvSpPr>
        <p:spPr>
          <a:xfrm>
            <a:off x="4650163" y="3925266"/>
            <a:ext cx="464904" cy="215444"/>
          </a:xfrm>
          <a:prstGeom prst="rect">
            <a:avLst/>
          </a:prstGeom>
          <a:noFill/>
        </p:spPr>
        <p:txBody>
          <a:bodyPr wrap="square" lIns="0" tIns="0" rIns="0" bIns="0" rtlCol="0">
            <a:spAutoFit/>
          </a:bodyPr>
          <a:lstStyle/>
          <a:p>
            <a:pPr algn="l"/>
            <a:r>
              <a:rPr lang="en-US" sz="1400" b="1" dirty="0">
                <a:solidFill>
                  <a:srgbClr val="24275A"/>
                </a:solidFill>
              </a:rPr>
              <a:t>PIP-II</a:t>
            </a:r>
            <a:endParaRPr lang="en-GB" sz="1400" b="1" dirty="0">
              <a:solidFill>
                <a:srgbClr val="24275A"/>
              </a:solidFill>
            </a:endParaRPr>
          </a:p>
        </p:txBody>
      </p:sp>
      <p:grpSp>
        <p:nvGrpSpPr>
          <p:cNvPr id="3131" name="Group 3130">
            <a:extLst>
              <a:ext uri="{FF2B5EF4-FFF2-40B4-BE49-F238E27FC236}">
                <a16:creationId xmlns:a16="http://schemas.microsoft.com/office/drawing/2014/main" id="{85A1F59A-5B62-8A7A-C555-A3679A313509}"/>
              </a:ext>
            </a:extLst>
          </p:cNvPr>
          <p:cNvGrpSpPr/>
          <p:nvPr/>
        </p:nvGrpSpPr>
        <p:grpSpPr>
          <a:xfrm>
            <a:off x="7552696" y="0"/>
            <a:ext cx="4393954" cy="4329099"/>
            <a:chOff x="7945506" y="1"/>
            <a:chExt cx="4001144" cy="3789040"/>
          </a:xfrm>
        </p:grpSpPr>
        <p:pic>
          <p:nvPicPr>
            <p:cNvPr id="16" name="Picture 15">
              <a:extLst>
                <a:ext uri="{FF2B5EF4-FFF2-40B4-BE49-F238E27FC236}">
                  <a16:creationId xmlns:a16="http://schemas.microsoft.com/office/drawing/2014/main" id="{F380E69A-9ABD-DFCA-CA24-0AB604644B58}"/>
                </a:ext>
              </a:extLst>
            </p:cNvPr>
            <p:cNvPicPr>
              <a:picLocks noChangeAspect="1"/>
            </p:cNvPicPr>
            <p:nvPr/>
          </p:nvPicPr>
          <p:blipFill>
            <a:blip r:embed="rId3"/>
            <a:srcRect t="13445" b="990"/>
            <a:stretch>
              <a:fillRect/>
            </a:stretch>
          </p:blipFill>
          <p:spPr>
            <a:xfrm>
              <a:off x="8419729" y="1"/>
              <a:ext cx="2998692" cy="3789040"/>
            </a:xfrm>
            <a:prstGeom prst="rect">
              <a:avLst/>
            </a:prstGeom>
          </p:spPr>
        </p:pic>
        <p:sp>
          <p:nvSpPr>
            <p:cNvPr id="3098" name="TextBox 3097">
              <a:extLst>
                <a:ext uri="{FF2B5EF4-FFF2-40B4-BE49-F238E27FC236}">
                  <a16:creationId xmlns:a16="http://schemas.microsoft.com/office/drawing/2014/main" id="{BC44A9BE-0B02-F2B6-26E5-35C32A9A0A16}"/>
                </a:ext>
              </a:extLst>
            </p:cNvPr>
            <p:cNvSpPr txBox="1"/>
            <p:nvPr/>
          </p:nvSpPr>
          <p:spPr>
            <a:xfrm>
              <a:off x="7945506" y="941302"/>
              <a:ext cx="720080" cy="215444"/>
            </a:xfrm>
            <a:prstGeom prst="rect">
              <a:avLst/>
            </a:prstGeom>
            <a:noFill/>
          </p:spPr>
          <p:txBody>
            <a:bodyPr wrap="square" lIns="0" tIns="0" rIns="0" bIns="0" rtlCol="0">
              <a:spAutoFit/>
            </a:bodyPr>
            <a:lstStyle/>
            <a:p>
              <a:pPr algn="l"/>
              <a:r>
                <a:rPr lang="en-US" sz="700" b="1" dirty="0">
                  <a:solidFill>
                    <a:srgbClr val="06061E"/>
                  </a:solidFill>
                </a:rPr>
                <a:t>HOM couplers connectors</a:t>
              </a:r>
              <a:endParaRPr lang="en-GB" sz="700" b="1" dirty="0">
                <a:solidFill>
                  <a:srgbClr val="06061E"/>
                </a:solidFill>
              </a:endParaRPr>
            </a:p>
          </p:txBody>
        </p:sp>
        <p:sp>
          <p:nvSpPr>
            <p:cNvPr id="3101" name="TextBox 3100">
              <a:extLst>
                <a:ext uri="{FF2B5EF4-FFF2-40B4-BE49-F238E27FC236}">
                  <a16:creationId xmlns:a16="http://schemas.microsoft.com/office/drawing/2014/main" id="{C791DDF6-6A82-4D78-4C9D-3247D3F93C9B}"/>
                </a:ext>
              </a:extLst>
            </p:cNvPr>
            <p:cNvSpPr txBox="1"/>
            <p:nvPr/>
          </p:nvSpPr>
          <p:spPr>
            <a:xfrm>
              <a:off x="10825432" y="383706"/>
              <a:ext cx="1008112" cy="215444"/>
            </a:xfrm>
            <a:prstGeom prst="rect">
              <a:avLst/>
            </a:prstGeom>
            <a:noFill/>
          </p:spPr>
          <p:txBody>
            <a:bodyPr wrap="square" lIns="0" tIns="0" rIns="0" bIns="0" rtlCol="0">
              <a:spAutoFit/>
            </a:bodyPr>
            <a:lstStyle/>
            <a:p>
              <a:pPr algn="l"/>
              <a:r>
                <a:rPr lang="en-US" sz="700" b="1" dirty="0">
                  <a:solidFill>
                    <a:srgbClr val="06061E"/>
                  </a:solidFill>
                </a:rPr>
                <a:t>FPC with movable antenna</a:t>
              </a:r>
              <a:endParaRPr lang="en-GB" sz="700" b="1" dirty="0">
                <a:solidFill>
                  <a:srgbClr val="06061E"/>
                </a:solidFill>
              </a:endParaRPr>
            </a:p>
          </p:txBody>
        </p:sp>
        <p:sp>
          <p:nvSpPr>
            <p:cNvPr id="3102" name="TextBox 3101">
              <a:extLst>
                <a:ext uri="{FF2B5EF4-FFF2-40B4-BE49-F238E27FC236}">
                  <a16:creationId xmlns:a16="http://schemas.microsoft.com/office/drawing/2014/main" id="{007FE410-8841-3D96-8B7F-E4A6CA1A000F}"/>
                </a:ext>
              </a:extLst>
            </p:cNvPr>
            <p:cNvSpPr txBox="1"/>
            <p:nvPr/>
          </p:nvSpPr>
          <p:spPr>
            <a:xfrm>
              <a:off x="8688288" y="3475216"/>
              <a:ext cx="720080" cy="215444"/>
            </a:xfrm>
            <a:prstGeom prst="rect">
              <a:avLst/>
            </a:prstGeom>
            <a:noFill/>
          </p:spPr>
          <p:txBody>
            <a:bodyPr wrap="square" lIns="0" tIns="0" rIns="0" bIns="0" rtlCol="0">
              <a:spAutoFit/>
            </a:bodyPr>
            <a:lstStyle/>
            <a:p>
              <a:pPr algn="l"/>
              <a:r>
                <a:rPr lang="en-US" sz="700" b="1" dirty="0">
                  <a:solidFill>
                    <a:srgbClr val="06061E"/>
                  </a:solidFill>
                </a:rPr>
                <a:t>Tuner external motor</a:t>
              </a:r>
              <a:endParaRPr lang="en-GB" sz="700" b="1" dirty="0">
                <a:solidFill>
                  <a:srgbClr val="06061E"/>
                </a:solidFill>
              </a:endParaRPr>
            </a:p>
          </p:txBody>
        </p:sp>
        <p:sp>
          <p:nvSpPr>
            <p:cNvPr id="3103" name="TextBox 3102">
              <a:extLst>
                <a:ext uri="{FF2B5EF4-FFF2-40B4-BE49-F238E27FC236}">
                  <a16:creationId xmlns:a16="http://schemas.microsoft.com/office/drawing/2014/main" id="{A21AF32A-EA06-2840-1A9E-6BFD6888A072}"/>
                </a:ext>
              </a:extLst>
            </p:cNvPr>
            <p:cNvSpPr txBox="1"/>
            <p:nvPr/>
          </p:nvSpPr>
          <p:spPr>
            <a:xfrm>
              <a:off x="8040216" y="2024844"/>
              <a:ext cx="720080" cy="323165"/>
            </a:xfrm>
            <a:prstGeom prst="rect">
              <a:avLst/>
            </a:prstGeom>
            <a:noFill/>
          </p:spPr>
          <p:txBody>
            <a:bodyPr wrap="square" lIns="0" tIns="0" rIns="0" bIns="0" rtlCol="0">
              <a:spAutoFit/>
            </a:bodyPr>
            <a:lstStyle/>
            <a:p>
              <a:pPr algn="l"/>
              <a:r>
                <a:rPr lang="en-US" sz="700" b="1" dirty="0">
                  <a:solidFill>
                    <a:srgbClr val="06061E"/>
                  </a:solidFill>
                </a:rPr>
                <a:t>Cavity frame for support and tuning</a:t>
              </a:r>
              <a:endParaRPr lang="en-GB" sz="700" b="1" dirty="0">
                <a:solidFill>
                  <a:srgbClr val="06061E"/>
                </a:solidFill>
              </a:endParaRPr>
            </a:p>
          </p:txBody>
        </p:sp>
        <p:sp>
          <p:nvSpPr>
            <p:cNvPr id="3104" name="TextBox 3103">
              <a:extLst>
                <a:ext uri="{FF2B5EF4-FFF2-40B4-BE49-F238E27FC236}">
                  <a16:creationId xmlns:a16="http://schemas.microsoft.com/office/drawing/2014/main" id="{6739E685-A722-4602-955E-850F7C6A85E3}"/>
                </a:ext>
              </a:extLst>
            </p:cNvPr>
            <p:cNvSpPr txBox="1"/>
            <p:nvPr/>
          </p:nvSpPr>
          <p:spPr>
            <a:xfrm>
              <a:off x="11226570" y="2214747"/>
              <a:ext cx="720080" cy="323165"/>
            </a:xfrm>
            <a:prstGeom prst="rect">
              <a:avLst/>
            </a:prstGeom>
            <a:noFill/>
          </p:spPr>
          <p:txBody>
            <a:bodyPr wrap="square" lIns="0" tIns="0" rIns="0" bIns="0" rtlCol="0">
              <a:spAutoFit/>
            </a:bodyPr>
            <a:lstStyle/>
            <a:p>
              <a:pPr algn="l"/>
              <a:r>
                <a:rPr lang="en-US" sz="700" b="1" dirty="0">
                  <a:solidFill>
                    <a:srgbClr val="06061E"/>
                  </a:solidFill>
                </a:rPr>
                <a:t>Tie rods supports for the frame  </a:t>
              </a:r>
              <a:endParaRPr lang="en-GB" sz="700" b="1" dirty="0">
                <a:solidFill>
                  <a:srgbClr val="06061E"/>
                </a:solidFill>
              </a:endParaRPr>
            </a:p>
          </p:txBody>
        </p:sp>
        <p:sp>
          <p:nvSpPr>
            <p:cNvPr id="3108" name="TextBox 3107">
              <a:extLst>
                <a:ext uri="{FF2B5EF4-FFF2-40B4-BE49-F238E27FC236}">
                  <a16:creationId xmlns:a16="http://schemas.microsoft.com/office/drawing/2014/main" id="{B861F3C3-6095-3335-DD65-B9983072DB75}"/>
                </a:ext>
              </a:extLst>
            </p:cNvPr>
            <p:cNvSpPr txBox="1"/>
            <p:nvPr/>
          </p:nvSpPr>
          <p:spPr>
            <a:xfrm>
              <a:off x="10956540" y="3029049"/>
              <a:ext cx="720080" cy="215444"/>
            </a:xfrm>
            <a:prstGeom prst="rect">
              <a:avLst/>
            </a:prstGeom>
            <a:noFill/>
          </p:spPr>
          <p:txBody>
            <a:bodyPr wrap="square" lIns="0" tIns="0" rIns="0" bIns="0" rtlCol="0">
              <a:spAutoFit/>
            </a:bodyPr>
            <a:lstStyle/>
            <a:p>
              <a:pPr algn="l"/>
              <a:r>
                <a:rPr lang="en-US" sz="700" b="1" dirty="0">
                  <a:solidFill>
                    <a:srgbClr val="06061E"/>
                  </a:solidFill>
                </a:rPr>
                <a:t>Cavity beam pipe flange</a:t>
              </a:r>
              <a:endParaRPr lang="en-GB" sz="700" b="1" dirty="0">
                <a:solidFill>
                  <a:srgbClr val="06061E"/>
                </a:solidFill>
              </a:endParaRPr>
            </a:p>
          </p:txBody>
        </p:sp>
        <p:sp>
          <p:nvSpPr>
            <p:cNvPr id="3109" name="TextBox 3108">
              <a:extLst>
                <a:ext uri="{FF2B5EF4-FFF2-40B4-BE49-F238E27FC236}">
                  <a16:creationId xmlns:a16="http://schemas.microsoft.com/office/drawing/2014/main" id="{BE5933D7-C563-6DFB-3FC6-AF4F6812E599}"/>
                </a:ext>
              </a:extLst>
            </p:cNvPr>
            <p:cNvSpPr txBox="1"/>
            <p:nvPr/>
          </p:nvSpPr>
          <p:spPr>
            <a:xfrm>
              <a:off x="8252377" y="2759954"/>
              <a:ext cx="720080" cy="107722"/>
            </a:xfrm>
            <a:prstGeom prst="rect">
              <a:avLst/>
            </a:prstGeom>
            <a:noFill/>
          </p:spPr>
          <p:txBody>
            <a:bodyPr wrap="square" lIns="0" tIns="0" rIns="0" bIns="0" rtlCol="0">
              <a:spAutoFit/>
            </a:bodyPr>
            <a:lstStyle/>
            <a:p>
              <a:pPr algn="l"/>
              <a:r>
                <a:rPr lang="en-US" sz="700" b="1" dirty="0">
                  <a:solidFill>
                    <a:srgbClr val="06061E"/>
                  </a:solidFill>
                </a:rPr>
                <a:t>Helium tank</a:t>
              </a:r>
              <a:endParaRPr lang="en-GB" sz="700" b="1" dirty="0">
                <a:solidFill>
                  <a:srgbClr val="06061E"/>
                </a:solidFill>
              </a:endParaRPr>
            </a:p>
          </p:txBody>
        </p:sp>
        <p:cxnSp>
          <p:nvCxnSpPr>
            <p:cNvPr id="3111" name="Straight Arrow Connector 3110">
              <a:extLst>
                <a:ext uri="{FF2B5EF4-FFF2-40B4-BE49-F238E27FC236}">
                  <a16:creationId xmlns:a16="http://schemas.microsoft.com/office/drawing/2014/main" id="{42861F6F-2A3F-BC96-8146-1E81393B94C2}"/>
                </a:ext>
              </a:extLst>
            </p:cNvPr>
            <p:cNvCxnSpPr/>
            <p:nvPr/>
          </p:nvCxnSpPr>
          <p:spPr>
            <a:xfrm flipV="1">
              <a:off x="8539259" y="2348009"/>
              <a:ext cx="797101" cy="393530"/>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13" name="Straight Arrow Connector 3112">
              <a:extLst>
                <a:ext uri="{FF2B5EF4-FFF2-40B4-BE49-F238E27FC236}">
                  <a16:creationId xmlns:a16="http://schemas.microsoft.com/office/drawing/2014/main" id="{BED4C384-BFD6-39CC-EBC9-286B832D51BA}"/>
                </a:ext>
              </a:extLst>
            </p:cNvPr>
            <p:cNvCxnSpPr>
              <a:cxnSpLocks/>
              <a:stCxn id="3103" idx="3"/>
            </p:cNvCxnSpPr>
            <p:nvPr/>
          </p:nvCxnSpPr>
          <p:spPr>
            <a:xfrm flipV="1">
              <a:off x="8760296" y="2024844"/>
              <a:ext cx="720080" cy="161583"/>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16" name="Straight Arrow Connector 3115">
              <a:extLst>
                <a:ext uri="{FF2B5EF4-FFF2-40B4-BE49-F238E27FC236}">
                  <a16:creationId xmlns:a16="http://schemas.microsoft.com/office/drawing/2014/main" id="{D25617F2-91D4-FA62-D4A0-1ADECE5BA546}"/>
                </a:ext>
              </a:extLst>
            </p:cNvPr>
            <p:cNvCxnSpPr/>
            <p:nvPr/>
          </p:nvCxnSpPr>
          <p:spPr>
            <a:xfrm>
              <a:off x="8539259" y="1124744"/>
              <a:ext cx="149029" cy="322761"/>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18" name="Straight Arrow Connector 3117">
              <a:extLst>
                <a:ext uri="{FF2B5EF4-FFF2-40B4-BE49-F238E27FC236}">
                  <a16:creationId xmlns:a16="http://schemas.microsoft.com/office/drawing/2014/main" id="{F79750ED-D08F-CB0B-8243-51390A468FF6}"/>
                </a:ext>
              </a:extLst>
            </p:cNvPr>
            <p:cNvCxnSpPr/>
            <p:nvPr/>
          </p:nvCxnSpPr>
          <p:spPr>
            <a:xfrm>
              <a:off x="8539259" y="1124744"/>
              <a:ext cx="2417281" cy="445872"/>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0" name="Straight Arrow Connector 3119">
              <a:extLst>
                <a:ext uri="{FF2B5EF4-FFF2-40B4-BE49-F238E27FC236}">
                  <a16:creationId xmlns:a16="http://schemas.microsoft.com/office/drawing/2014/main" id="{278FA6BF-6CBF-0960-76A2-D84AC315A84D}"/>
                </a:ext>
              </a:extLst>
            </p:cNvPr>
            <p:cNvCxnSpPr/>
            <p:nvPr/>
          </p:nvCxnSpPr>
          <p:spPr>
            <a:xfrm flipH="1">
              <a:off x="10164452" y="599150"/>
              <a:ext cx="612068" cy="342152"/>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2" name="Straight Arrow Connector 3121">
              <a:extLst>
                <a:ext uri="{FF2B5EF4-FFF2-40B4-BE49-F238E27FC236}">
                  <a16:creationId xmlns:a16="http://schemas.microsoft.com/office/drawing/2014/main" id="{9C11B6E7-FD27-B8A6-4188-A143395D3B8B}"/>
                </a:ext>
              </a:extLst>
            </p:cNvPr>
            <p:cNvCxnSpPr/>
            <p:nvPr/>
          </p:nvCxnSpPr>
          <p:spPr>
            <a:xfrm>
              <a:off x="9444372" y="3555548"/>
              <a:ext cx="474703" cy="0"/>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4" name="Straight Arrow Connector 3123">
              <a:extLst>
                <a:ext uri="{FF2B5EF4-FFF2-40B4-BE49-F238E27FC236}">
                  <a16:creationId xmlns:a16="http://schemas.microsoft.com/office/drawing/2014/main" id="{3E01B1AA-AB03-BF61-9B1C-B5D97A2974D4}"/>
                </a:ext>
              </a:extLst>
            </p:cNvPr>
            <p:cNvCxnSpPr/>
            <p:nvPr/>
          </p:nvCxnSpPr>
          <p:spPr>
            <a:xfrm flipH="1" flipV="1">
              <a:off x="10164452" y="2456892"/>
              <a:ext cx="864096" cy="572157"/>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6" name="Straight Arrow Connector 3125">
              <a:extLst>
                <a:ext uri="{FF2B5EF4-FFF2-40B4-BE49-F238E27FC236}">
                  <a16:creationId xmlns:a16="http://schemas.microsoft.com/office/drawing/2014/main" id="{192C3665-DE2F-27C7-DE00-BCDF048F9B45}"/>
                </a:ext>
              </a:extLst>
            </p:cNvPr>
            <p:cNvCxnSpPr/>
            <p:nvPr/>
          </p:nvCxnSpPr>
          <p:spPr>
            <a:xfrm flipH="1">
              <a:off x="10825432" y="2382978"/>
              <a:ext cx="311128" cy="0"/>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8" name="Straight Arrow Connector 3127">
              <a:extLst>
                <a:ext uri="{FF2B5EF4-FFF2-40B4-BE49-F238E27FC236}">
                  <a16:creationId xmlns:a16="http://schemas.microsoft.com/office/drawing/2014/main" id="{E3A0CF20-661E-2907-5A32-69A75478A3D8}"/>
                </a:ext>
              </a:extLst>
            </p:cNvPr>
            <p:cNvCxnSpPr/>
            <p:nvPr/>
          </p:nvCxnSpPr>
          <p:spPr>
            <a:xfrm flipH="1" flipV="1">
              <a:off x="10470486" y="1844824"/>
              <a:ext cx="666074" cy="538154"/>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30" name="Straight Arrow Connector 3129">
              <a:extLst>
                <a:ext uri="{FF2B5EF4-FFF2-40B4-BE49-F238E27FC236}">
                  <a16:creationId xmlns:a16="http://schemas.microsoft.com/office/drawing/2014/main" id="{05E16187-51CA-DCA5-9DC7-22E3557B4CE3}"/>
                </a:ext>
              </a:extLst>
            </p:cNvPr>
            <p:cNvCxnSpPr/>
            <p:nvPr/>
          </p:nvCxnSpPr>
          <p:spPr>
            <a:xfrm flipH="1" flipV="1">
              <a:off x="9552384" y="1772816"/>
              <a:ext cx="1584176" cy="610162"/>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3" name="Table 2">
            <a:extLst>
              <a:ext uri="{FF2B5EF4-FFF2-40B4-BE49-F238E27FC236}">
                <a16:creationId xmlns:a16="http://schemas.microsoft.com/office/drawing/2014/main" id="{42260250-44D3-AE78-5093-89F3FA8B0C0C}"/>
              </a:ext>
            </a:extLst>
          </p:cNvPr>
          <p:cNvGraphicFramePr>
            <a:graphicFrameLocks noGrp="1"/>
          </p:cNvGraphicFramePr>
          <p:nvPr>
            <p:extLst>
              <p:ext uri="{D42A27DB-BD31-4B8C-83A1-F6EECF244321}">
                <p14:modId xmlns:p14="http://schemas.microsoft.com/office/powerpoint/2010/main" val="3051260442"/>
              </p:ext>
            </p:extLst>
          </p:nvPr>
        </p:nvGraphicFramePr>
        <p:xfrm>
          <a:off x="339082" y="210302"/>
          <a:ext cx="5725160" cy="3078480"/>
        </p:xfrm>
        <a:graphic>
          <a:graphicData uri="http://schemas.openxmlformats.org/drawingml/2006/table">
            <a:tbl>
              <a:tblPr firstRow="1" firstCol="1" bandRow="1"/>
              <a:tblGrid>
                <a:gridCol w="267335">
                  <a:extLst>
                    <a:ext uri="{9D8B030D-6E8A-4147-A177-3AD203B41FA5}">
                      <a16:colId xmlns:a16="http://schemas.microsoft.com/office/drawing/2014/main" val="2349187418"/>
                    </a:ext>
                  </a:extLst>
                </a:gridCol>
                <a:gridCol w="5457825">
                  <a:extLst>
                    <a:ext uri="{9D8B030D-6E8A-4147-A177-3AD203B41FA5}">
                      <a16:colId xmlns:a16="http://schemas.microsoft.com/office/drawing/2014/main" val="724873600"/>
                    </a:ext>
                  </a:extLst>
                </a:gridCol>
              </a:tblGrid>
              <a:tr h="723900">
                <a:tc>
                  <a:txBody>
                    <a:bodyPr/>
                    <a:lstStyle/>
                    <a:p>
                      <a:pPr marL="71755" marR="71755"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linac includes 23 SRF cryomodules of 5 different types. The focus of the questionnaire is the high beta 650 MHz cryomodules, with 6 Niobium cavities, operating at 2K, in Continuous Wave (CW), with a peak RF power of 43 kW.</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Cryomodules have a segmented layout, the stand-alone units are connected with bayonet connections to the external cryogenic distribution line. The cooling scheme includes: 2 K saturated helium (30 mbar), and two circuits for thermal interception (4.5-15K, 35-50K). Cavities require fast cooldown across the Nb transition temperature to sweep out the trapped magnetic flux and reach high Q</a:t>
                      </a:r>
                      <a:r>
                        <a:rPr lang="en-GB" sz="1100" baseline="-250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0</a:t>
                      </a: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cavities are supported by two support posts (one fixed, one sliding) mounted on a strongback support at ambient temperature. FPCs have a fixed antenna, horizontal orientation, and use fixed thermal intercepts at 5 K and 50 K for the outer conductor cooling. The FPC antenna is air-cooled. Cavities are equipped with cold mechanical slow tuners with stepper motor and fast piezo actuators. The design features access hatches on both sides for tuner and sensor maintenance. </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Status: PIP-II is in the production phase, with series cryomodules expected to be delivered starting in the summer of 2026 and tunnel installation beginning late that same year.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8481394"/>
                  </a:ext>
                </a:extLst>
              </a:tr>
            </a:tbl>
          </a:graphicData>
        </a:graphic>
      </p:graphicFrame>
      <p:graphicFrame>
        <p:nvGraphicFramePr>
          <p:cNvPr id="4" name="Table 3">
            <a:extLst>
              <a:ext uri="{FF2B5EF4-FFF2-40B4-BE49-F238E27FC236}">
                <a16:creationId xmlns:a16="http://schemas.microsoft.com/office/drawing/2014/main" id="{F8ABFA21-956E-05E1-C267-A0ED63167A3E}"/>
              </a:ext>
            </a:extLst>
          </p:cNvPr>
          <p:cNvGraphicFramePr>
            <a:graphicFrameLocks noGrp="1"/>
          </p:cNvGraphicFramePr>
          <p:nvPr>
            <p:extLst>
              <p:ext uri="{D42A27DB-BD31-4B8C-83A1-F6EECF244321}">
                <p14:modId xmlns:p14="http://schemas.microsoft.com/office/powerpoint/2010/main" val="3138541432"/>
              </p:ext>
            </p:extLst>
          </p:nvPr>
        </p:nvGraphicFramePr>
        <p:xfrm>
          <a:off x="5596044" y="3928911"/>
          <a:ext cx="5725160" cy="2910840"/>
        </p:xfrm>
        <a:graphic>
          <a:graphicData uri="http://schemas.openxmlformats.org/drawingml/2006/table">
            <a:tbl>
              <a:tblPr firstRow="1" firstCol="1" bandRow="1"/>
              <a:tblGrid>
                <a:gridCol w="267335">
                  <a:extLst>
                    <a:ext uri="{9D8B030D-6E8A-4147-A177-3AD203B41FA5}">
                      <a16:colId xmlns:a16="http://schemas.microsoft.com/office/drawing/2014/main" val="2969200096"/>
                    </a:ext>
                  </a:extLst>
                </a:gridCol>
                <a:gridCol w="5457825">
                  <a:extLst>
                    <a:ext uri="{9D8B030D-6E8A-4147-A177-3AD203B41FA5}">
                      <a16:colId xmlns:a16="http://schemas.microsoft.com/office/drawing/2014/main" val="260162701"/>
                    </a:ext>
                  </a:extLst>
                </a:gridCol>
              </a:tblGrid>
              <a:tr h="723900">
                <a:tc>
                  <a:txBody>
                    <a:bodyPr/>
                    <a:lstStyle/>
                    <a:p>
                      <a:pPr marL="71755" marR="71755"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The system consists of 4 cryomodules (4 cavities each) made of OFE Copper with a Niobium thin film coating operating at 4.5K. It operates in Continuous Wave (CW) at 400.8 MHz with a peak RF power of 300 kW.</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Cryomodules have a segmented layout with stand-alone units connected via jumper connections to external cryogenic distribution line. The cooling scheme features the 4.5 K saturated He (1.3 bar) circuit, helium is spilled from the helium tank to actively cool feedthroughs. The thermal shield is floating, not active cooled, made of MLI blankets. </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Cavities are supported by a frame anchored to the vacuum vessel through six tie rods.   The FPCs feature a movable antenna (60 mm stroke), they are vertically oriented at the top, and the outer conductor is cooled with saturated 4.5 K helium. The cavities are equipped with a slow mechanical tuner, is driven by an external warm stepper motor. The design features removable lateral panels for access to internal components. </a:t>
                      </a:r>
                    </a:p>
                    <a:p>
                      <a:pPr algn="just">
                        <a:spcAft>
                          <a:spcPts val="600"/>
                        </a:spcAft>
                        <a:buNone/>
                      </a:pPr>
                      <a:r>
                        <a:rPr lang="en-GB" sz="1100" dirty="0">
                          <a:solidFill>
                            <a:srgbClr val="24275A"/>
                          </a:solidFill>
                          <a:effectLst/>
                          <a:latin typeface="Segoe UI Historic" panose="020B0502040204020203" pitchFamily="34" charset="0"/>
                          <a:ea typeface="MS Mincho" panose="02020609040205080304" pitchFamily="49" charset="-128"/>
                          <a:cs typeface="Arial" panose="020B0604020202020204" pitchFamily="34" charset="0"/>
                        </a:rPr>
                        <a:t>Status: in operation since 2010, Hi-Lumi upgrade installations / upgrade will occur in the Long Shutdown 3 (mid 2026).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71387984"/>
                  </a:ext>
                </a:extLst>
              </a:tr>
            </a:tbl>
          </a:graphicData>
        </a:graphic>
      </p:graphicFrame>
    </p:spTree>
    <p:extLst>
      <p:ext uri="{BB962C8B-B14F-4D97-AF65-F5344CB8AC3E}">
        <p14:creationId xmlns:p14="http://schemas.microsoft.com/office/powerpoint/2010/main" val="3207931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5592986" y="89502"/>
            <a:ext cx="4762500" cy="1206500"/>
            <a:chOff x="0" y="0"/>
            <a:chExt cx="1881481" cy="476642"/>
          </a:xfrm>
        </p:grpSpPr>
        <p:sp>
          <p:nvSpPr>
            <p:cNvPr id="3" name="Freeform 3"/>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E2FFA7"/>
              </a:solidFill>
              <a:prstDash val="solid"/>
              <a:miter/>
            </a:ln>
          </p:spPr>
          <p:txBody>
            <a:bodyPr/>
            <a:lstStyle/>
            <a:p>
              <a:endParaRPr lang="en-GB" sz="1200"/>
            </a:p>
          </p:txBody>
        </p:sp>
        <p:sp>
          <p:nvSpPr>
            <p:cNvPr id="4" name="TextBox 4"/>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5" name="Group 5"/>
          <p:cNvGrpSpPr/>
          <p:nvPr/>
        </p:nvGrpSpPr>
        <p:grpSpPr>
          <a:xfrm rot="-10800000">
            <a:off x="5217603" y="320369"/>
            <a:ext cx="1070144" cy="706525"/>
            <a:chOff x="0" y="0"/>
            <a:chExt cx="823551" cy="543720"/>
          </a:xfrm>
        </p:grpSpPr>
        <p:sp>
          <p:nvSpPr>
            <p:cNvPr id="6" name="Freeform 6"/>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B9EA6A"/>
            </a:solidFill>
          </p:spPr>
          <p:txBody>
            <a:bodyPr/>
            <a:lstStyle/>
            <a:p>
              <a:endParaRPr lang="en-GB" sz="1200"/>
            </a:p>
          </p:txBody>
        </p:sp>
        <p:sp>
          <p:nvSpPr>
            <p:cNvPr id="7" name="TextBox 7"/>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8" name="TextBox 8"/>
          <p:cNvSpPr txBox="1"/>
          <p:nvPr/>
        </p:nvSpPr>
        <p:spPr>
          <a:xfrm>
            <a:off x="5631708" y="414484"/>
            <a:ext cx="418991" cy="432747"/>
          </a:xfrm>
          <a:prstGeom prst="rect">
            <a:avLst/>
          </a:prstGeom>
        </p:spPr>
        <p:txBody>
          <a:bodyPr lIns="0" tIns="0" rIns="0" bIns="0" rtlCol="0" anchor="t">
            <a:spAutoFit/>
          </a:bodyPr>
          <a:lstStyle/>
          <a:p>
            <a:pPr marL="0" lvl="1">
              <a:lnSpc>
                <a:spcPts val="3686"/>
              </a:lnSpc>
            </a:pPr>
            <a:r>
              <a:rPr lang="en-US" sz="2633" b="1" spc="110" dirty="0">
                <a:solidFill>
                  <a:srgbClr val="FFFFFF"/>
                </a:solidFill>
                <a:latin typeface="Helvetica World Bold"/>
                <a:ea typeface="Helvetica World Bold"/>
                <a:cs typeface="Helvetica World Bold"/>
                <a:sym typeface="Helvetica World Bold"/>
              </a:rPr>
              <a:t>1</a:t>
            </a:r>
          </a:p>
        </p:txBody>
      </p:sp>
      <p:sp>
        <p:nvSpPr>
          <p:cNvPr id="9" name="TextBox 9"/>
          <p:cNvSpPr txBox="1"/>
          <p:nvPr/>
        </p:nvSpPr>
        <p:spPr>
          <a:xfrm>
            <a:off x="6407090" y="486109"/>
            <a:ext cx="3161289" cy="243656"/>
          </a:xfrm>
          <a:prstGeom prst="rect">
            <a:avLst/>
          </a:prstGeom>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Beam and RF parameters</a:t>
            </a:r>
          </a:p>
        </p:txBody>
      </p:sp>
      <p:grpSp>
        <p:nvGrpSpPr>
          <p:cNvPr id="11" name="Group 11"/>
          <p:cNvGrpSpPr/>
          <p:nvPr/>
        </p:nvGrpSpPr>
        <p:grpSpPr>
          <a:xfrm rot="-10800000">
            <a:off x="6952411" y="1384083"/>
            <a:ext cx="4762500" cy="1206500"/>
            <a:chOff x="0" y="0"/>
            <a:chExt cx="1881481" cy="476642"/>
          </a:xfrm>
        </p:grpSpPr>
        <p:sp>
          <p:nvSpPr>
            <p:cNvPr id="12" name="Freeform 12"/>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D4EC66"/>
              </a:solidFill>
              <a:prstDash val="solid"/>
              <a:miter/>
            </a:ln>
          </p:spPr>
          <p:txBody>
            <a:bodyPr/>
            <a:lstStyle/>
            <a:p>
              <a:endParaRPr lang="en-GB" sz="1200"/>
            </a:p>
          </p:txBody>
        </p:sp>
        <p:sp>
          <p:nvSpPr>
            <p:cNvPr id="13" name="TextBox 13"/>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14" name="Group 14"/>
          <p:cNvGrpSpPr/>
          <p:nvPr/>
        </p:nvGrpSpPr>
        <p:grpSpPr>
          <a:xfrm rot="-10800000">
            <a:off x="6514800" y="1631148"/>
            <a:ext cx="1070144" cy="706525"/>
            <a:chOff x="0" y="0"/>
            <a:chExt cx="823551" cy="543720"/>
          </a:xfrm>
        </p:grpSpPr>
        <p:sp>
          <p:nvSpPr>
            <p:cNvPr id="15" name="Freeform 15"/>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A4C137"/>
            </a:solidFill>
          </p:spPr>
          <p:txBody>
            <a:bodyPr/>
            <a:lstStyle/>
            <a:p>
              <a:endParaRPr lang="en-GB" sz="1200"/>
            </a:p>
          </p:txBody>
        </p:sp>
        <p:sp>
          <p:nvSpPr>
            <p:cNvPr id="16" name="TextBox 16"/>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17" name="TextBox 17"/>
          <p:cNvSpPr txBox="1"/>
          <p:nvPr/>
        </p:nvSpPr>
        <p:spPr>
          <a:xfrm>
            <a:off x="6944643" y="1676864"/>
            <a:ext cx="43125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2</a:t>
            </a:r>
          </a:p>
        </p:txBody>
      </p:sp>
      <p:sp>
        <p:nvSpPr>
          <p:cNvPr id="18" name="TextBox 18"/>
          <p:cNvSpPr txBox="1"/>
          <p:nvPr/>
        </p:nvSpPr>
        <p:spPr>
          <a:xfrm>
            <a:off x="7604854" y="1825071"/>
            <a:ext cx="4287789" cy="487313"/>
          </a:xfrm>
          <a:prstGeom prst="rect">
            <a:avLst/>
          </a:prstGeom>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Cryogenic Systems and thermal management</a:t>
            </a:r>
          </a:p>
        </p:txBody>
      </p:sp>
      <p:grpSp>
        <p:nvGrpSpPr>
          <p:cNvPr id="20" name="Group 20"/>
          <p:cNvGrpSpPr/>
          <p:nvPr/>
        </p:nvGrpSpPr>
        <p:grpSpPr>
          <a:xfrm rot="-10800000">
            <a:off x="7341407" y="2708001"/>
            <a:ext cx="4762500" cy="1206500"/>
            <a:chOff x="0" y="0"/>
            <a:chExt cx="1881481" cy="476642"/>
          </a:xfrm>
        </p:grpSpPr>
        <p:sp>
          <p:nvSpPr>
            <p:cNvPr id="21" name="Freeform 21"/>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B5EBEF"/>
              </a:solidFill>
              <a:prstDash val="solid"/>
              <a:miter/>
            </a:ln>
          </p:spPr>
          <p:txBody>
            <a:bodyPr/>
            <a:lstStyle/>
            <a:p>
              <a:endParaRPr lang="en-GB" sz="1200"/>
            </a:p>
          </p:txBody>
        </p:sp>
        <p:sp>
          <p:nvSpPr>
            <p:cNvPr id="22" name="TextBox 22"/>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23" name="Group 23"/>
          <p:cNvGrpSpPr/>
          <p:nvPr/>
        </p:nvGrpSpPr>
        <p:grpSpPr>
          <a:xfrm rot="-10800000">
            <a:off x="6903796" y="2955067"/>
            <a:ext cx="1070144" cy="706525"/>
            <a:chOff x="0" y="0"/>
            <a:chExt cx="823551" cy="543720"/>
          </a:xfrm>
        </p:grpSpPr>
        <p:sp>
          <p:nvSpPr>
            <p:cNvPr id="24" name="Freeform 24"/>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0CC0DF"/>
            </a:solidFill>
          </p:spPr>
          <p:txBody>
            <a:bodyPr/>
            <a:lstStyle/>
            <a:p>
              <a:endParaRPr lang="en-GB" sz="1200"/>
            </a:p>
          </p:txBody>
        </p:sp>
        <p:sp>
          <p:nvSpPr>
            <p:cNvPr id="25" name="TextBox 25"/>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26" name="TextBox 26"/>
          <p:cNvSpPr txBox="1"/>
          <p:nvPr/>
        </p:nvSpPr>
        <p:spPr>
          <a:xfrm>
            <a:off x="7326778" y="3023629"/>
            <a:ext cx="404447"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3</a:t>
            </a:r>
          </a:p>
        </p:txBody>
      </p:sp>
      <p:sp>
        <p:nvSpPr>
          <p:cNvPr id="27" name="TextBox 27"/>
          <p:cNvSpPr txBox="1"/>
          <p:nvPr/>
        </p:nvSpPr>
        <p:spPr>
          <a:xfrm>
            <a:off x="8010429" y="3161355"/>
            <a:ext cx="3161289" cy="243656"/>
          </a:xfrm>
          <a:prstGeom prst="rect">
            <a:avLst/>
          </a:prstGeom>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Cryomodule design</a:t>
            </a:r>
          </a:p>
        </p:txBody>
      </p:sp>
      <p:grpSp>
        <p:nvGrpSpPr>
          <p:cNvPr id="29" name="Group 29"/>
          <p:cNvGrpSpPr/>
          <p:nvPr/>
        </p:nvGrpSpPr>
        <p:grpSpPr>
          <a:xfrm rot="-10800000">
            <a:off x="6952411" y="4066207"/>
            <a:ext cx="4762500" cy="1206500"/>
            <a:chOff x="0" y="0"/>
            <a:chExt cx="1881481" cy="476642"/>
          </a:xfrm>
        </p:grpSpPr>
        <p:sp>
          <p:nvSpPr>
            <p:cNvPr id="30" name="Freeform 30"/>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7A97E2"/>
              </a:solidFill>
              <a:prstDash val="solid"/>
              <a:miter/>
            </a:ln>
          </p:spPr>
          <p:txBody>
            <a:bodyPr/>
            <a:lstStyle/>
            <a:p>
              <a:endParaRPr lang="en-GB" sz="1200"/>
            </a:p>
          </p:txBody>
        </p:sp>
        <p:sp>
          <p:nvSpPr>
            <p:cNvPr id="31" name="TextBox 31"/>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32" name="Group 32"/>
          <p:cNvGrpSpPr/>
          <p:nvPr/>
        </p:nvGrpSpPr>
        <p:grpSpPr>
          <a:xfrm rot="-10800000">
            <a:off x="6572236" y="4313273"/>
            <a:ext cx="1070144" cy="706525"/>
            <a:chOff x="0" y="0"/>
            <a:chExt cx="823551" cy="543720"/>
          </a:xfrm>
        </p:grpSpPr>
        <p:sp>
          <p:nvSpPr>
            <p:cNvPr id="33" name="Freeform 33"/>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4366AE"/>
            </a:solidFill>
          </p:spPr>
          <p:txBody>
            <a:bodyPr/>
            <a:lstStyle/>
            <a:p>
              <a:endParaRPr lang="en-GB" sz="1200"/>
            </a:p>
          </p:txBody>
        </p:sp>
        <p:sp>
          <p:nvSpPr>
            <p:cNvPr id="34" name="TextBox 34"/>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35" name="TextBox 35"/>
          <p:cNvSpPr txBox="1"/>
          <p:nvPr/>
        </p:nvSpPr>
        <p:spPr>
          <a:xfrm>
            <a:off x="6948777" y="4379097"/>
            <a:ext cx="427123" cy="432747"/>
          </a:xfrm>
          <a:prstGeom prst="rect">
            <a:avLst/>
          </a:prstGeom>
        </p:spPr>
        <p:txBody>
          <a:bodyPr lIns="0" tIns="0" rIns="0" bIns="0" rtlCol="0" anchor="t">
            <a:spAutoFit/>
          </a:bodyPr>
          <a:lstStyle/>
          <a:p>
            <a:pPr marL="0" lvl="1">
              <a:lnSpc>
                <a:spcPts val="3686"/>
              </a:lnSpc>
              <a:spcBef>
                <a:spcPct val="0"/>
              </a:spcBef>
            </a:pPr>
            <a:r>
              <a:rPr lang="en-US" sz="2633" b="1" spc="110">
                <a:solidFill>
                  <a:srgbClr val="FFFFFF"/>
                </a:solidFill>
                <a:latin typeface="Helvetica World Bold"/>
                <a:ea typeface="Helvetica World Bold"/>
                <a:cs typeface="Helvetica World Bold"/>
                <a:sym typeface="Helvetica World Bold"/>
              </a:rPr>
              <a:t>4</a:t>
            </a:r>
          </a:p>
        </p:txBody>
      </p:sp>
      <p:sp>
        <p:nvSpPr>
          <p:cNvPr id="36" name="TextBox 36"/>
          <p:cNvSpPr txBox="1"/>
          <p:nvPr/>
        </p:nvSpPr>
        <p:spPr>
          <a:xfrm>
            <a:off x="7717201" y="4505596"/>
            <a:ext cx="3161289" cy="243656"/>
          </a:xfrm>
          <a:prstGeom prst="rect">
            <a:avLst/>
          </a:prstGeom>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Commissioning insights</a:t>
            </a:r>
          </a:p>
        </p:txBody>
      </p:sp>
      <p:grpSp>
        <p:nvGrpSpPr>
          <p:cNvPr id="38" name="Group 38"/>
          <p:cNvGrpSpPr/>
          <p:nvPr/>
        </p:nvGrpSpPr>
        <p:grpSpPr>
          <a:xfrm>
            <a:off x="2768151" y="1296003"/>
            <a:ext cx="4081620" cy="3888147"/>
            <a:chOff x="0" y="0"/>
            <a:chExt cx="1295528" cy="1234119"/>
          </a:xfrm>
        </p:grpSpPr>
        <p:sp>
          <p:nvSpPr>
            <p:cNvPr id="39" name="Freeform 39"/>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40" name="TextBox 40"/>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grpSp>
        <p:nvGrpSpPr>
          <p:cNvPr id="41" name="Group 41"/>
          <p:cNvGrpSpPr/>
          <p:nvPr/>
        </p:nvGrpSpPr>
        <p:grpSpPr>
          <a:xfrm>
            <a:off x="4681961" y="1187217"/>
            <a:ext cx="254000" cy="254000"/>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2FFA7"/>
            </a:solidFill>
          </p:spPr>
          <p:txBody>
            <a:bodyPr/>
            <a:lstStyle/>
            <a:p>
              <a:endParaRPr lang="en-GB" sz="1200"/>
            </a:p>
          </p:txBody>
        </p:sp>
        <p:sp>
          <p:nvSpPr>
            <p:cNvPr id="43" name="TextBox 43"/>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4" name="Group 44"/>
          <p:cNvGrpSpPr/>
          <p:nvPr/>
        </p:nvGrpSpPr>
        <p:grpSpPr>
          <a:xfrm>
            <a:off x="4681961" y="5057150"/>
            <a:ext cx="254000" cy="254000"/>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3C70"/>
            </a:solidFill>
          </p:spPr>
          <p:txBody>
            <a:bodyPr/>
            <a:lstStyle/>
            <a:p>
              <a:endParaRPr lang="en-GB" sz="1200"/>
            </a:p>
          </p:txBody>
        </p:sp>
        <p:sp>
          <p:nvSpPr>
            <p:cNvPr id="46" name="TextBox 46"/>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47" name="Group 47"/>
          <p:cNvGrpSpPr/>
          <p:nvPr/>
        </p:nvGrpSpPr>
        <p:grpSpPr>
          <a:xfrm>
            <a:off x="6649796" y="3184251"/>
            <a:ext cx="254000" cy="254000"/>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CC0DF"/>
            </a:solidFill>
          </p:spPr>
          <p:txBody>
            <a:bodyPr/>
            <a:lstStyle/>
            <a:p>
              <a:endParaRPr lang="en-GB" sz="1200"/>
            </a:p>
          </p:txBody>
        </p:sp>
        <p:sp>
          <p:nvSpPr>
            <p:cNvPr id="49" name="TextBox 49"/>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0" name="Group 50"/>
          <p:cNvGrpSpPr/>
          <p:nvPr/>
        </p:nvGrpSpPr>
        <p:grpSpPr>
          <a:xfrm>
            <a:off x="5943685" y="1631148"/>
            <a:ext cx="254000" cy="254000"/>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4C137"/>
            </a:solidFill>
          </p:spPr>
          <p:txBody>
            <a:bodyPr/>
            <a:lstStyle/>
            <a:p>
              <a:endParaRPr lang="en-GB" sz="1200"/>
            </a:p>
          </p:txBody>
        </p:sp>
        <p:sp>
          <p:nvSpPr>
            <p:cNvPr id="52" name="TextBox 52"/>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3" name="Group 53"/>
          <p:cNvGrpSpPr/>
          <p:nvPr/>
        </p:nvGrpSpPr>
        <p:grpSpPr>
          <a:xfrm>
            <a:off x="5943685" y="4607498"/>
            <a:ext cx="254000" cy="254000"/>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366AE"/>
            </a:solidFill>
          </p:spPr>
          <p:txBody>
            <a:bodyPr/>
            <a:lstStyle/>
            <a:p>
              <a:endParaRPr lang="en-GB" sz="1200"/>
            </a:p>
          </p:txBody>
        </p:sp>
        <p:sp>
          <p:nvSpPr>
            <p:cNvPr id="55" name="TextBox 55"/>
            <p:cNvSpPr txBox="1"/>
            <p:nvPr/>
          </p:nvSpPr>
          <p:spPr>
            <a:xfrm>
              <a:off x="76200" y="28575"/>
              <a:ext cx="660400" cy="708025"/>
            </a:xfrm>
            <a:prstGeom prst="rect">
              <a:avLst/>
            </a:prstGeom>
          </p:spPr>
          <p:txBody>
            <a:bodyPr lIns="33867" tIns="33867" rIns="33867" bIns="33867" rtlCol="0" anchor="ctr"/>
            <a:lstStyle/>
            <a:p>
              <a:pPr algn="ctr">
                <a:lnSpc>
                  <a:spcPts val="2053"/>
                </a:lnSpc>
              </a:pPr>
              <a:endParaRPr sz="1200"/>
            </a:p>
          </p:txBody>
        </p:sp>
      </p:grpSp>
      <p:grpSp>
        <p:nvGrpSpPr>
          <p:cNvPr id="57" name="Group 57"/>
          <p:cNvGrpSpPr/>
          <p:nvPr/>
        </p:nvGrpSpPr>
        <p:grpSpPr>
          <a:xfrm rot="-10800000">
            <a:off x="5592986" y="5451280"/>
            <a:ext cx="4762500" cy="1206500"/>
            <a:chOff x="0" y="0"/>
            <a:chExt cx="1881481" cy="476642"/>
          </a:xfrm>
        </p:grpSpPr>
        <p:sp>
          <p:nvSpPr>
            <p:cNvPr id="58" name="Freeform 58"/>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436ABE"/>
              </a:solidFill>
              <a:prstDash val="solid"/>
              <a:miter/>
            </a:ln>
          </p:spPr>
          <p:txBody>
            <a:bodyPr/>
            <a:lstStyle/>
            <a:p>
              <a:endParaRPr lang="en-GB" sz="1200"/>
            </a:p>
          </p:txBody>
        </p:sp>
        <p:sp>
          <p:nvSpPr>
            <p:cNvPr id="59" name="TextBox 59"/>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0" name="Group 60"/>
          <p:cNvGrpSpPr/>
          <p:nvPr/>
        </p:nvGrpSpPr>
        <p:grpSpPr>
          <a:xfrm rot="-10800000">
            <a:off x="5326118" y="5682147"/>
            <a:ext cx="1070144" cy="706525"/>
            <a:chOff x="0" y="0"/>
            <a:chExt cx="823551" cy="543720"/>
          </a:xfrm>
        </p:grpSpPr>
        <p:sp>
          <p:nvSpPr>
            <p:cNvPr id="61" name="Freeform 61"/>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1B3C70"/>
            </a:solidFill>
          </p:spPr>
          <p:txBody>
            <a:bodyPr/>
            <a:lstStyle/>
            <a:p>
              <a:endParaRPr lang="en-GB" sz="1200"/>
            </a:p>
          </p:txBody>
        </p:sp>
        <p:sp>
          <p:nvSpPr>
            <p:cNvPr id="62" name="TextBox 62"/>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63" name="TextBox 63"/>
          <p:cNvSpPr txBox="1"/>
          <p:nvPr/>
        </p:nvSpPr>
        <p:spPr>
          <a:xfrm>
            <a:off x="5734190" y="5762945"/>
            <a:ext cx="418991" cy="432747"/>
          </a:xfrm>
          <a:prstGeom prst="rect">
            <a:avLst/>
          </a:prstGeom>
        </p:spPr>
        <p:txBody>
          <a:bodyPr lIns="0" tIns="0" rIns="0" bIns="0" rtlCol="0" anchor="t">
            <a:spAutoFit/>
          </a:bodyPr>
          <a:lstStyle/>
          <a:p>
            <a:pPr marL="0" lvl="1">
              <a:lnSpc>
                <a:spcPts val="3686"/>
              </a:lnSpc>
            </a:pPr>
            <a:r>
              <a:rPr lang="en-US" sz="2633" b="1" spc="110">
                <a:solidFill>
                  <a:srgbClr val="FFFFFF"/>
                </a:solidFill>
                <a:latin typeface="Helvetica World Bold"/>
                <a:ea typeface="Helvetica World Bold"/>
                <a:cs typeface="Helvetica World Bold"/>
                <a:sym typeface="Helvetica World Bold"/>
              </a:rPr>
              <a:t>5</a:t>
            </a:r>
          </a:p>
        </p:txBody>
      </p:sp>
      <p:sp>
        <p:nvSpPr>
          <p:cNvPr id="64" name="TextBox 64"/>
          <p:cNvSpPr txBox="1"/>
          <p:nvPr/>
        </p:nvSpPr>
        <p:spPr>
          <a:xfrm>
            <a:off x="6371494" y="5858794"/>
            <a:ext cx="3936973" cy="730969"/>
          </a:xfrm>
          <a:prstGeom prst="rect">
            <a:avLst/>
          </a:prstGeom>
          <a:solidFill>
            <a:schemeClr val="bg1"/>
          </a:solidFill>
        </p:spPr>
        <p:txBody>
          <a:bodyPr wrap="square" lIns="0" tIns="0" rIns="0" bIns="0" rtlCol="0" anchor="t">
            <a:spAutoFit/>
          </a:bodyPr>
          <a:lstStyle/>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Operational experience and reliability</a:t>
            </a:r>
          </a:p>
          <a:p>
            <a:pPr>
              <a:lnSpc>
                <a:spcPts val="1866"/>
              </a:lnSpc>
              <a:spcBef>
                <a:spcPct val="0"/>
              </a:spcBef>
            </a:pPr>
            <a:endParaRPr lang="en-US" sz="1600" b="1" dirty="0">
              <a:solidFill>
                <a:srgbClr val="1C1C1A"/>
              </a:solidFill>
              <a:latin typeface="Helvetica World Bold"/>
              <a:ea typeface="Helvetica World Bold"/>
              <a:cs typeface="Helvetica World Bold"/>
              <a:sym typeface="Helvetica World Bold"/>
            </a:endParaRPr>
          </a:p>
          <a:p>
            <a:pPr>
              <a:lnSpc>
                <a:spcPts val="1866"/>
              </a:lnSpc>
              <a:spcBef>
                <a:spcPct val="0"/>
              </a:spcBef>
            </a:pPr>
            <a:r>
              <a:rPr lang="en-US" sz="1600" b="1" dirty="0">
                <a:solidFill>
                  <a:srgbClr val="1C1C1A"/>
                </a:solidFill>
                <a:latin typeface="Helvetica World Bold"/>
                <a:ea typeface="Helvetica World Bold"/>
                <a:cs typeface="Helvetica World Bold"/>
                <a:sym typeface="Helvetica World Bold"/>
              </a:rPr>
              <a:t> </a:t>
            </a:r>
          </a:p>
        </p:txBody>
      </p:sp>
      <p:sp>
        <p:nvSpPr>
          <p:cNvPr id="66" name="TextBox 65">
            <a:extLst>
              <a:ext uri="{FF2B5EF4-FFF2-40B4-BE49-F238E27FC236}">
                <a16:creationId xmlns:a16="http://schemas.microsoft.com/office/drawing/2014/main" id="{25902ED1-5FE4-4725-0AAC-0DA7BDD1CFDA}"/>
              </a:ext>
            </a:extLst>
          </p:cNvPr>
          <p:cNvSpPr txBox="1"/>
          <p:nvPr/>
        </p:nvSpPr>
        <p:spPr>
          <a:xfrm>
            <a:off x="363654" y="764202"/>
            <a:ext cx="4292186" cy="4897046"/>
          </a:xfrm>
          <a:prstGeom prst="rect">
            <a:avLst/>
          </a:prstGeom>
          <a:solidFill>
            <a:schemeClr val="bg1"/>
          </a:solidFill>
        </p:spPr>
        <p:txBody>
          <a:bodyPr wrap="square">
            <a:spAutoFit/>
          </a:bodyPr>
          <a:lstStyle/>
          <a:p>
            <a:pPr algn="just">
              <a:lnSpc>
                <a:spcPct val="150000"/>
              </a:lnSpc>
            </a:pPr>
            <a:r>
              <a:rPr lang="en-GB" sz="1500" dirty="0">
                <a:solidFill>
                  <a:srgbClr val="24275A"/>
                </a:solidFill>
              </a:rPr>
              <a:t>Main steps of the benchmarking methodology:</a:t>
            </a:r>
          </a:p>
          <a:p>
            <a:pPr marL="285750" indent="-285750" algn="just">
              <a:lnSpc>
                <a:spcPct val="150000"/>
              </a:lnSpc>
              <a:buFont typeface="Arial" panose="020B0604020202020204" pitchFamily="34" charset="0"/>
              <a:buChar char="•"/>
            </a:pPr>
            <a:r>
              <a:rPr lang="en-GB" sz="1500" dirty="0">
                <a:solidFill>
                  <a:srgbClr val="24275A"/>
                </a:solidFill>
              </a:rPr>
              <a:t>Definition of </a:t>
            </a:r>
            <a:r>
              <a:rPr lang="en-GB" sz="1500" b="1" dirty="0">
                <a:solidFill>
                  <a:srgbClr val="24275A"/>
                </a:solidFill>
              </a:rPr>
              <a:t>key technical areas</a:t>
            </a:r>
            <a:r>
              <a:rPr lang="en-GB" sz="1500" dirty="0">
                <a:solidFill>
                  <a:srgbClr val="24275A"/>
                </a:solidFill>
              </a:rPr>
              <a:t> of interest to be included in the benchmarking study</a:t>
            </a:r>
          </a:p>
          <a:p>
            <a:pPr marL="285750" indent="-285750" algn="just">
              <a:lnSpc>
                <a:spcPct val="150000"/>
              </a:lnSpc>
              <a:buFont typeface="Arial" panose="020B0604020202020204" pitchFamily="34" charset="0"/>
              <a:buChar char="•"/>
            </a:pPr>
            <a:r>
              <a:rPr lang="en-GB" sz="1500" dirty="0">
                <a:solidFill>
                  <a:srgbClr val="24275A"/>
                </a:solidFill>
              </a:rPr>
              <a:t>Proposal of </a:t>
            </a:r>
            <a:r>
              <a:rPr lang="en-GB" sz="1500" b="1" dirty="0">
                <a:solidFill>
                  <a:srgbClr val="24275A"/>
                </a:solidFill>
              </a:rPr>
              <a:t>cryomodule design concepts, facilities and experts</a:t>
            </a:r>
          </a:p>
          <a:p>
            <a:pPr marL="285750" indent="-285750" algn="just">
              <a:lnSpc>
                <a:spcPct val="150000"/>
              </a:lnSpc>
              <a:buFont typeface="Arial" panose="020B0604020202020204" pitchFamily="34" charset="0"/>
              <a:buChar char="•"/>
            </a:pPr>
            <a:r>
              <a:rPr lang="en-GB" sz="1500" dirty="0">
                <a:solidFill>
                  <a:srgbClr val="24275A"/>
                </a:solidFill>
              </a:rPr>
              <a:t>Definition of specific points of interest for each area and </a:t>
            </a:r>
            <a:r>
              <a:rPr lang="en-GB" sz="1500" b="1" dirty="0">
                <a:solidFill>
                  <a:srgbClr val="24275A"/>
                </a:solidFill>
              </a:rPr>
              <a:t>drafting of the questionnaire</a:t>
            </a:r>
          </a:p>
          <a:p>
            <a:pPr marL="285750" indent="-285750" algn="just">
              <a:lnSpc>
                <a:spcPct val="150000"/>
              </a:lnSpc>
              <a:buFont typeface="Arial" panose="020B0604020202020204" pitchFamily="34" charset="0"/>
              <a:buChar char="•"/>
            </a:pPr>
            <a:r>
              <a:rPr lang="en-GB" sz="1500" b="1" dirty="0">
                <a:solidFill>
                  <a:srgbClr val="24275A"/>
                </a:solidFill>
              </a:rPr>
              <a:t>Literature research and pre-filling of the answers</a:t>
            </a:r>
          </a:p>
          <a:p>
            <a:pPr marL="285750" indent="-285750" algn="just">
              <a:lnSpc>
                <a:spcPct val="150000"/>
              </a:lnSpc>
              <a:buFont typeface="Arial" panose="020B0604020202020204" pitchFamily="34" charset="0"/>
              <a:buChar char="•"/>
            </a:pPr>
            <a:r>
              <a:rPr lang="en-GB" sz="1500" dirty="0">
                <a:solidFill>
                  <a:srgbClr val="24275A"/>
                </a:solidFill>
              </a:rPr>
              <a:t>Initial contact and </a:t>
            </a:r>
            <a:r>
              <a:rPr lang="en-GB" sz="1500" b="1" dirty="0">
                <a:solidFill>
                  <a:srgbClr val="24275A"/>
                </a:solidFill>
              </a:rPr>
              <a:t>questionnaire distribution</a:t>
            </a:r>
          </a:p>
          <a:p>
            <a:pPr marL="285750" indent="-285750" algn="just">
              <a:lnSpc>
                <a:spcPct val="150000"/>
              </a:lnSpc>
              <a:buFont typeface="Arial" panose="020B0604020202020204" pitchFamily="34" charset="0"/>
              <a:buChar char="•"/>
            </a:pPr>
            <a:r>
              <a:rPr lang="en-GB" sz="1500" dirty="0">
                <a:solidFill>
                  <a:srgbClr val="24275A"/>
                </a:solidFill>
              </a:rPr>
              <a:t>Follow-up </a:t>
            </a:r>
            <a:r>
              <a:rPr lang="en-GB" sz="1500" b="1" dirty="0">
                <a:solidFill>
                  <a:srgbClr val="24275A"/>
                </a:solidFill>
              </a:rPr>
              <a:t>face-to-face interviews </a:t>
            </a:r>
          </a:p>
          <a:p>
            <a:pPr marL="285750" indent="-285750" algn="just">
              <a:lnSpc>
                <a:spcPct val="150000"/>
              </a:lnSpc>
              <a:buFont typeface="Arial" panose="020B0604020202020204" pitchFamily="34" charset="0"/>
              <a:buChar char="•"/>
            </a:pPr>
            <a:r>
              <a:rPr lang="en-GB" sz="1500" b="1" dirty="0">
                <a:solidFill>
                  <a:srgbClr val="24275A"/>
                </a:solidFill>
              </a:rPr>
              <a:t>Compilation</a:t>
            </a:r>
            <a:r>
              <a:rPr lang="en-GB" sz="1500" dirty="0">
                <a:solidFill>
                  <a:srgbClr val="24275A"/>
                </a:solidFill>
              </a:rPr>
              <a:t> of answers and </a:t>
            </a:r>
            <a:r>
              <a:rPr lang="en-GB" sz="1500" b="1" dirty="0">
                <a:solidFill>
                  <a:srgbClr val="24275A"/>
                </a:solidFill>
              </a:rPr>
              <a:t>final report</a:t>
            </a:r>
            <a:r>
              <a:rPr lang="en-GB" sz="1500" dirty="0">
                <a:solidFill>
                  <a:srgbClr val="24275A"/>
                </a:solidFill>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CF993-62A5-4326-58CD-FF18B4738DD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09BBEEA-8DBB-A984-229A-614F7BBCC9B2}"/>
              </a:ext>
            </a:extLst>
          </p:cNvPr>
          <p:cNvPicPr>
            <a:picLocks noChangeAspect="1"/>
          </p:cNvPicPr>
          <p:nvPr/>
        </p:nvPicPr>
        <p:blipFill>
          <a:blip r:embed="rId3"/>
          <a:srcRect b="14898"/>
          <a:stretch>
            <a:fillRect/>
          </a:stretch>
        </p:blipFill>
        <p:spPr>
          <a:xfrm>
            <a:off x="500537" y="37712"/>
            <a:ext cx="3060427" cy="3468176"/>
          </a:xfrm>
          <a:prstGeom prst="rect">
            <a:avLst/>
          </a:prstGeom>
        </p:spPr>
      </p:pic>
      <p:pic>
        <p:nvPicPr>
          <p:cNvPr id="14" name="Picture 13">
            <a:extLst>
              <a:ext uri="{FF2B5EF4-FFF2-40B4-BE49-F238E27FC236}">
                <a16:creationId xmlns:a16="http://schemas.microsoft.com/office/drawing/2014/main" id="{7A4A53B1-4DB8-8EDB-4AE9-BF55B900DBF7}"/>
              </a:ext>
            </a:extLst>
          </p:cNvPr>
          <p:cNvPicPr>
            <a:picLocks noChangeAspect="1"/>
          </p:cNvPicPr>
          <p:nvPr/>
        </p:nvPicPr>
        <p:blipFill>
          <a:blip r:embed="rId4"/>
          <a:srcRect l="13139"/>
          <a:stretch>
            <a:fillRect/>
          </a:stretch>
        </p:blipFill>
        <p:spPr>
          <a:xfrm>
            <a:off x="8257858" y="4202775"/>
            <a:ext cx="3934142" cy="2233955"/>
          </a:xfrm>
          <a:prstGeom prst="rect">
            <a:avLst/>
          </a:prstGeom>
        </p:spPr>
      </p:pic>
      <p:pic>
        <p:nvPicPr>
          <p:cNvPr id="16" name="Picture 15">
            <a:extLst>
              <a:ext uri="{FF2B5EF4-FFF2-40B4-BE49-F238E27FC236}">
                <a16:creationId xmlns:a16="http://schemas.microsoft.com/office/drawing/2014/main" id="{98679C5E-115C-BE45-40C7-92F150C86EF4}"/>
              </a:ext>
            </a:extLst>
          </p:cNvPr>
          <p:cNvPicPr>
            <a:picLocks noChangeAspect="1"/>
          </p:cNvPicPr>
          <p:nvPr/>
        </p:nvPicPr>
        <p:blipFill>
          <a:blip r:embed="rId5"/>
          <a:srcRect l="23895" r="23895"/>
          <a:stretch/>
        </p:blipFill>
        <p:spPr>
          <a:xfrm>
            <a:off x="8705085" y="48783"/>
            <a:ext cx="2713336" cy="3468176"/>
          </a:xfrm>
          <a:prstGeom prst="rect">
            <a:avLst/>
          </a:prstGeom>
        </p:spPr>
      </p:pic>
      <p:pic>
        <p:nvPicPr>
          <p:cNvPr id="18" name="Picture 17">
            <a:extLst>
              <a:ext uri="{FF2B5EF4-FFF2-40B4-BE49-F238E27FC236}">
                <a16:creationId xmlns:a16="http://schemas.microsoft.com/office/drawing/2014/main" id="{109398F3-CFD3-AB35-A37B-B50070BAA012}"/>
              </a:ext>
            </a:extLst>
          </p:cNvPr>
          <p:cNvPicPr>
            <a:picLocks noChangeAspect="1"/>
          </p:cNvPicPr>
          <p:nvPr/>
        </p:nvPicPr>
        <p:blipFill>
          <a:blip r:embed="rId6"/>
          <a:srcRect/>
          <a:stretch/>
        </p:blipFill>
        <p:spPr>
          <a:xfrm>
            <a:off x="4083294" y="4087815"/>
            <a:ext cx="4115290" cy="2750489"/>
          </a:xfrm>
          <a:prstGeom prst="rect">
            <a:avLst/>
          </a:prstGeom>
        </p:spPr>
      </p:pic>
      <p:pic>
        <p:nvPicPr>
          <p:cNvPr id="22" name="Picture 21">
            <a:extLst>
              <a:ext uri="{FF2B5EF4-FFF2-40B4-BE49-F238E27FC236}">
                <a16:creationId xmlns:a16="http://schemas.microsoft.com/office/drawing/2014/main" id="{CE5FF6D1-7072-545D-F521-FFF7434389B4}"/>
              </a:ext>
            </a:extLst>
          </p:cNvPr>
          <p:cNvPicPr>
            <a:picLocks noChangeAspect="1"/>
          </p:cNvPicPr>
          <p:nvPr/>
        </p:nvPicPr>
        <p:blipFill>
          <a:blip r:embed="rId7">
            <a:clrChange>
              <a:clrFrom>
                <a:srgbClr val="FEFEFE"/>
              </a:clrFrom>
              <a:clrTo>
                <a:srgbClr val="FEFEFE">
                  <a:alpha val="0"/>
                </a:srgbClr>
              </a:clrTo>
            </a:clrChange>
          </a:blip>
          <a:srcRect t="26312" b="26312"/>
          <a:stretch/>
        </p:blipFill>
        <p:spPr>
          <a:xfrm>
            <a:off x="3905364" y="46533"/>
            <a:ext cx="4381273" cy="2093701"/>
          </a:xfrm>
          <a:prstGeom prst="rect">
            <a:avLst/>
          </a:prstGeom>
        </p:spPr>
      </p:pic>
      <p:pic>
        <p:nvPicPr>
          <p:cNvPr id="3" name="Picture 2">
            <a:extLst>
              <a:ext uri="{FF2B5EF4-FFF2-40B4-BE49-F238E27FC236}">
                <a16:creationId xmlns:a16="http://schemas.microsoft.com/office/drawing/2014/main" id="{A183F8EE-D2D8-5435-84EB-6CFFD569BA6F}"/>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rcRect l="6742" t="6452" r="16348" b="12327"/>
          <a:stretch>
            <a:fillRect/>
          </a:stretch>
        </p:blipFill>
        <p:spPr>
          <a:xfrm>
            <a:off x="0" y="4202775"/>
            <a:ext cx="3905363" cy="2233955"/>
          </a:xfrm>
          <a:prstGeom prst="rect">
            <a:avLst/>
          </a:prstGeom>
        </p:spPr>
      </p:pic>
      <p:grpSp>
        <p:nvGrpSpPr>
          <p:cNvPr id="6" name="Group 38">
            <a:extLst>
              <a:ext uri="{FF2B5EF4-FFF2-40B4-BE49-F238E27FC236}">
                <a16:creationId xmlns:a16="http://schemas.microsoft.com/office/drawing/2014/main" id="{8FE17B30-634C-81E7-6110-F9DC38A6C56A}"/>
              </a:ext>
            </a:extLst>
          </p:cNvPr>
          <p:cNvGrpSpPr/>
          <p:nvPr/>
        </p:nvGrpSpPr>
        <p:grpSpPr>
          <a:xfrm>
            <a:off x="4281714" y="1618792"/>
            <a:ext cx="3628572" cy="3468176"/>
            <a:chOff x="0" y="0"/>
            <a:chExt cx="1295528" cy="1234119"/>
          </a:xfrm>
        </p:grpSpPr>
        <p:sp>
          <p:nvSpPr>
            <p:cNvPr id="8" name="Freeform 39">
              <a:extLst>
                <a:ext uri="{FF2B5EF4-FFF2-40B4-BE49-F238E27FC236}">
                  <a16:creationId xmlns:a16="http://schemas.microsoft.com/office/drawing/2014/main" id="{EC1C1FE2-B4AE-E67D-83C9-1BF0A7F361D7}"/>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11" name="TextBox 40">
              <a:extLst>
                <a:ext uri="{FF2B5EF4-FFF2-40B4-BE49-F238E27FC236}">
                  <a16:creationId xmlns:a16="http://schemas.microsoft.com/office/drawing/2014/main" id="{CBB1BF3F-DC5F-36F1-AF06-3B787C63EA88}"/>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sp>
        <p:nvSpPr>
          <p:cNvPr id="33" name="Title 1">
            <a:extLst>
              <a:ext uri="{FF2B5EF4-FFF2-40B4-BE49-F238E27FC236}">
                <a16:creationId xmlns:a16="http://schemas.microsoft.com/office/drawing/2014/main" id="{F403FC25-D672-B9F0-EE57-74AD82EFE6E7}"/>
              </a:ext>
            </a:extLst>
          </p:cNvPr>
          <p:cNvSpPr>
            <a:spLocks noGrp="1"/>
          </p:cNvSpPr>
          <p:nvPr>
            <p:ph type="title"/>
          </p:nvPr>
        </p:nvSpPr>
        <p:spPr>
          <a:xfrm>
            <a:off x="5417895" y="3065125"/>
            <a:ext cx="1397987" cy="355107"/>
          </a:xfrm>
          <a:solidFill>
            <a:schemeClr val="bg1"/>
          </a:solidFill>
        </p:spPr>
        <p:txBody>
          <a:bodyPr/>
          <a:lstStyle/>
          <a:p>
            <a:r>
              <a:rPr lang="en-US" sz="2400" dirty="0">
                <a:solidFill>
                  <a:srgbClr val="24275A"/>
                </a:solidFill>
              </a:rPr>
              <a:t>Facilities</a:t>
            </a:r>
            <a:endParaRPr lang="en-GB" sz="2400" dirty="0">
              <a:solidFill>
                <a:srgbClr val="24275A"/>
              </a:solidFill>
            </a:endParaRPr>
          </a:p>
        </p:txBody>
      </p:sp>
      <p:grpSp>
        <p:nvGrpSpPr>
          <p:cNvPr id="56" name="Group 2">
            <a:extLst>
              <a:ext uri="{FF2B5EF4-FFF2-40B4-BE49-F238E27FC236}">
                <a16:creationId xmlns:a16="http://schemas.microsoft.com/office/drawing/2014/main" id="{9CB2A53B-B72F-EE94-24C5-B31BB7D3C280}"/>
              </a:ext>
            </a:extLst>
          </p:cNvPr>
          <p:cNvGrpSpPr/>
          <p:nvPr/>
        </p:nvGrpSpPr>
        <p:grpSpPr>
          <a:xfrm>
            <a:off x="5732571" y="1093384"/>
            <a:ext cx="704850" cy="704850"/>
            <a:chOff x="0" y="0"/>
            <a:chExt cx="1503680" cy="1503680"/>
          </a:xfrm>
        </p:grpSpPr>
        <p:sp>
          <p:nvSpPr>
            <p:cNvPr id="57" name="Freeform 3">
              <a:extLst>
                <a:ext uri="{FF2B5EF4-FFF2-40B4-BE49-F238E27FC236}">
                  <a16:creationId xmlns:a16="http://schemas.microsoft.com/office/drawing/2014/main" id="{C1A03866-D2E7-F02E-781D-5E7413560772}"/>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A1BFB4"/>
            </a:solidFill>
            <a:ln w="19050" cap="sq">
              <a:solidFill>
                <a:srgbClr val="1B3C70"/>
              </a:solidFill>
              <a:prstDash val="solid"/>
              <a:miter/>
            </a:ln>
          </p:spPr>
          <p:txBody>
            <a:bodyPr/>
            <a:lstStyle/>
            <a:p>
              <a:endParaRPr lang="en-GB"/>
            </a:p>
          </p:txBody>
        </p:sp>
        <p:sp>
          <p:nvSpPr>
            <p:cNvPr id="58" name="TextBox 4">
              <a:extLst>
                <a:ext uri="{FF2B5EF4-FFF2-40B4-BE49-F238E27FC236}">
                  <a16:creationId xmlns:a16="http://schemas.microsoft.com/office/drawing/2014/main" id="{B02177F6-B920-8C55-BBB5-3AB3E77A2A72}"/>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59" name="Group 5">
            <a:extLst>
              <a:ext uri="{FF2B5EF4-FFF2-40B4-BE49-F238E27FC236}">
                <a16:creationId xmlns:a16="http://schemas.microsoft.com/office/drawing/2014/main" id="{7BBDAADA-2E7E-9FE8-8B9F-2F8DBB91BCBF}"/>
              </a:ext>
            </a:extLst>
          </p:cNvPr>
          <p:cNvGrpSpPr/>
          <p:nvPr/>
        </p:nvGrpSpPr>
        <p:grpSpPr>
          <a:xfrm>
            <a:off x="4051589" y="3393759"/>
            <a:ext cx="704850" cy="704850"/>
            <a:chOff x="0" y="0"/>
            <a:chExt cx="832595" cy="832595"/>
          </a:xfrm>
        </p:grpSpPr>
        <p:sp>
          <p:nvSpPr>
            <p:cNvPr id="60" name="Freeform 6">
              <a:extLst>
                <a:ext uri="{FF2B5EF4-FFF2-40B4-BE49-F238E27FC236}">
                  <a16:creationId xmlns:a16="http://schemas.microsoft.com/office/drawing/2014/main" id="{82950150-CA4B-E129-70E9-90CEDC641AC6}"/>
                </a:ext>
              </a:extLst>
            </p:cNvPr>
            <p:cNvSpPr/>
            <p:nvPr/>
          </p:nvSpPr>
          <p:spPr>
            <a:xfrm>
              <a:off x="0" y="0"/>
              <a:ext cx="832595" cy="832595"/>
            </a:xfrm>
            <a:custGeom>
              <a:avLst/>
              <a:gdLst/>
              <a:ahLst/>
              <a:cxnLst/>
              <a:rect l="l" t="t" r="r" b="b"/>
              <a:pathLst>
                <a:path w="832595" h="832595">
                  <a:moveTo>
                    <a:pt x="416297" y="0"/>
                  </a:moveTo>
                  <a:cubicBezTo>
                    <a:pt x="186383" y="0"/>
                    <a:pt x="0" y="186383"/>
                    <a:pt x="0" y="416297"/>
                  </a:cubicBezTo>
                  <a:cubicBezTo>
                    <a:pt x="0" y="646212"/>
                    <a:pt x="186383" y="832595"/>
                    <a:pt x="416297" y="832595"/>
                  </a:cubicBezTo>
                  <a:cubicBezTo>
                    <a:pt x="646212" y="832595"/>
                    <a:pt x="832595" y="646212"/>
                    <a:pt x="832595" y="416297"/>
                  </a:cubicBezTo>
                  <a:cubicBezTo>
                    <a:pt x="832595" y="186383"/>
                    <a:pt x="646212" y="0"/>
                    <a:pt x="416297" y="0"/>
                  </a:cubicBezTo>
                  <a:close/>
                </a:path>
              </a:pathLst>
            </a:custGeom>
            <a:solidFill>
              <a:srgbClr val="C1F0C7"/>
            </a:solidFill>
            <a:ln w="19050" cap="sq">
              <a:solidFill>
                <a:srgbClr val="1B3C70"/>
              </a:solidFill>
              <a:prstDash val="solid"/>
              <a:miter/>
            </a:ln>
          </p:spPr>
          <p:txBody>
            <a:bodyPr/>
            <a:lstStyle/>
            <a:p>
              <a:endParaRPr lang="en-GB"/>
            </a:p>
          </p:txBody>
        </p:sp>
        <p:sp>
          <p:nvSpPr>
            <p:cNvPr id="61" name="TextBox 7">
              <a:extLst>
                <a:ext uri="{FF2B5EF4-FFF2-40B4-BE49-F238E27FC236}">
                  <a16:creationId xmlns:a16="http://schemas.microsoft.com/office/drawing/2014/main" id="{AD888DA0-7E46-C096-151A-63DEE5B4562B}"/>
                </a:ext>
              </a:extLst>
            </p:cNvPr>
            <p:cNvSpPr txBox="1"/>
            <p:nvPr/>
          </p:nvSpPr>
          <p:spPr>
            <a:xfrm>
              <a:off x="78056" y="39956"/>
              <a:ext cx="676483" cy="714583"/>
            </a:xfrm>
            <a:prstGeom prst="rect">
              <a:avLst/>
            </a:prstGeom>
          </p:spPr>
          <p:txBody>
            <a:bodyPr lIns="50800" tIns="50800" rIns="50800" bIns="50800" rtlCol="0" anchor="ctr"/>
            <a:lstStyle/>
            <a:p>
              <a:pPr algn="ctr">
                <a:lnSpc>
                  <a:spcPts val="3079"/>
                </a:lnSpc>
              </a:pPr>
              <a:endParaRPr/>
            </a:p>
          </p:txBody>
        </p:sp>
      </p:grpSp>
      <p:grpSp>
        <p:nvGrpSpPr>
          <p:cNvPr id="62" name="Group 8">
            <a:extLst>
              <a:ext uri="{FF2B5EF4-FFF2-40B4-BE49-F238E27FC236}">
                <a16:creationId xmlns:a16="http://schemas.microsoft.com/office/drawing/2014/main" id="{09CDFAAC-6E0D-FE2C-3E32-CAFB1FB60BC6}"/>
              </a:ext>
            </a:extLst>
          </p:cNvPr>
          <p:cNvGrpSpPr/>
          <p:nvPr/>
        </p:nvGrpSpPr>
        <p:grpSpPr>
          <a:xfrm>
            <a:off x="7481835" y="3352880"/>
            <a:ext cx="704850" cy="704850"/>
            <a:chOff x="0" y="0"/>
            <a:chExt cx="1503680" cy="1503680"/>
          </a:xfrm>
        </p:grpSpPr>
        <p:sp>
          <p:nvSpPr>
            <p:cNvPr id="63" name="Freeform 9">
              <a:extLst>
                <a:ext uri="{FF2B5EF4-FFF2-40B4-BE49-F238E27FC236}">
                  <a16:creationId xmlns:a16="http://schemas.microsoft.com/office/drawing/2014/main" id="{D939C534-6700-8B40-29E8-BFC73CB371FF}"/>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B7AD"/>
            </a:solidFill>
            <a:ln w="19050" cap="sq">
              <a:solidFill>
                <a:srgbClr val="1B3C70"/>
              </a:solidFill>
              <a:prstDash val="solid"/>
              <a:miter/>
            </a:ln>
          </p:spPr>
          <p:txBody>
            <a:bodyPr/>
            <a:lstStyle/>
            <a:p>
              <a:endParaRPr lang="en-GB"/>
            </a:p>
          </p:txBody>
        </p:sp>
        <p:sp>
          <p:nvSpPr>
            <p:cNvPr id="64" name="TextBox 10">
              <a:extLst>
                <a:ext uri="{FF2B5EF4-FFF2-40B4-BE49-F238E27FC236}">
                  <a16:creationId xmlns:a16="http://schemas.microsoft.com/office/drawing/2014/main" id="{4B13255A-112B-07D1-8559-E763A94D20F8}"/>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65" name="Group 11">
            <a:extLst>
              <a:ext uri="{FF2B5EF4-FFF2-40B4-BE49-F238E27FC236}">
                <a16:creationId xmlns:a16="http://schemas.microsoft.com/office/drawing/2014/main" id="{2C101803-DC0E-6E7C-898D-23856D15930B}"/>
              </a:ext>
            </a:extLst>
          </p:cNvPr>
          <p:cNvGrpSpPr/>
          <p:nvPr/>
        </p:nvGrpSpPr>
        <p:grpSpPr>
          <a:xfrm>
            <a:off x="4033777" y="2229467"/>
            <a:ext cx="708713" cy="708713"/>
            <a:chOff x="0" y="0"/>
            <a:chExt cx="812800" cy="812800"/>
          </a:xfrm>
        </p:grpSpPr>
        <p:sp>
          <p:nvSpPr>
            <p:cNvPr id="66" name="Freeform 12">
              <a:extLst>
                <a:ext uri="{FF2B5EF4-FFF2-40B4-BE49-F238E27FC236}">
                  <a16:creationId xmlns:a16="http://schemas.microsoft.com/office/drawing/2014/main" id="{4AC24885-DCD2-94CC-0DD2-F3EAC2E2BE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4F5"/>
            </a:solidFill>
            <a:ln w="19050" cap="sq">
              <a:solidFill>
                <a:srgbClr val="1B3C70"/>
              </a:solidFill>
              <a:prstDash val="solid"/>
              <a:miter/>
            </a:ln>
          </p:spPr>
          <p:txBody>
            <a:bodyPr/>
            <a:lstStyle/>
            <a:p>
              <a:endParaRPr lang="en-GB"/>
            </a:p>
          </p:txBody>
        </p:sp>
        <p:sp>
          <p:nvSpPr>
            <p:cNvPr id="67" name="TextBox 13">
              <a:extLst>
                <a:ext uri="{FF2B5EF4-FFF2-40B4-BE49-F238E27FC236}">
                  <a16:creationId xmlns:a16="http://schemas.microsoft.com/office/drawing/2014/main" id="{BA42AA98-4878-231C-CD53-33513DD014F1}"/>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68" name="Group 14">
            <a:extLst>
              <a:ext uri="{FF2B5EF4-FFF2-40B4-BE49-F238E27FC236}">
                <a16:creationId xmlns:a16="http://schemas.microsoft.com/office/drawing/2014/main" id="{11EAC5E7-072D-3F66-45A7-E83F71D894AB}"/>
              </a:ext>
            </a:extLst>
          </p:cNvPr>
          <p:cNvGrpSpPr/>
          <p:nvPr/>
        </p:nvGrpSpPr>
        <p:grpSpPr>
          <a:xfrm>
            <a:off x="7375526" y="2192296"/>
            <a:ext cx="704850" cy="704850"/>
            <a:chOff x="0" y="0"/>
            <a:chExt cx="1503680" cy="1503680"/>
          </a:xfrm>
        </p:grpSpPr>
        <p:sp>
          <p:nvSpPr>
            <p:cNvPr id="69" name="Freeform 15">
              <a:extLst>
                <a:ext uri="{FF2B5EF4-FFF2-40B4-BE49-F238E27FC236}">
                  <a16:creationId xmlns:a16="http://schemas.microsoft.com/office/drawing/2014/main" id="{11D1C97C-B1BE-2B59-CB6B-EAED39180158}"/>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E093"/>
            </a:solidFill>
            <a:ln w="19050" cap="sq">
              <a:solidFill>
                <a:srgbClr val="1B3C70"/>
              </a:solidFill>
              <a:prstDash val="solid"/>
              <a:miter/>
            </a:ln>
          </p:spPr>
          <p:txBody>
            <a:bodyPr/>
            <a:lstStyle/>
            <a:p>
              <a:endParaRPr lang="en-GB" dirty="0"/>
            </a:p>
          </p:txBody>
        </p:sp>
        <p:sp>
          <p:nvSpPr>
            <p:cNvPr id="70" name="TextBox 16">
              <a:extLst>
                <a:ext uri="{FF2B5EF4-FFF2-40B4-BE49-F238E27FC236}">
                  <a16:creationId xmlns:a16="http://schemas.microsoft.com/office/drawing/2014/main" id="{9620B3A1-D436-B424-74D8-0CDE1AE815B4}"/>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71" name="Group 17">
            <a:extLst>
              <a:ext uri="{FF2B5EF4-FFF2-40B4-BE49-F238E27FC236}">
                <a16:creationId xmlns:a16="http://schemas.microsoft.com/office/drawing/2014/main" id="{C81A577A-B3E5-B301-D14F-D3FF9E8D9B90}"/>
              </a:ext>
            </a:extLst>
          </p:cNvPr>
          <p:cNvGrpSpPr/>
          <p:nvPr/>
        </p:nvGrpSpPr>
        <p:grpSpPr>
          <a:xfrm>
            <a:off x="5743574" y="4791005"/>
            <a:ext cx="704850" cy="704850"/>
            <a:chOff x="0" y="0"/>
            <a:chExt cx="1503680" cy="1503680"/>
          </a:xfrm>
        </p:grpSpPr>
        <p:sp>
          <p:nvSpPr>
            <p:cNvPr id="72" name="Freeform 18">
              <a:extLst>
                <a:ext uri="{FF2B5EF4-FFF2-40B4-BE49-F238E27FC236}">
                  <a16:creationId xmlns:a16="http://schemas.microsoft.com/office/drawing/2014/main" id="{B5AACE6B-F5DB-2B2D-67DE-18A427DAB577}"/>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CECAF6"/>
            </a:solidFill>
            <a:ln w="19050" cap="sq">
              <a:solidFill>
                <a:srgbClr val="1B3C70"/>
              </a:solidFill>
              <a:prstDash val="solid"/>
              <a:miter/>
            </a:ln>
          </p:spPr>
          <p:txBody>
            <a:bodyPr/>
            <a:lstStyle/>
            <a:p>
              <a:endParaRPr lang="en-GB"/>
            </a:p>
          </p:txBody>
        </p:sp>
        <p:sp>
          <p:nvSpPr>
            <p:cNvPr id="73" name="TextBox 19">
              <a:extLst>
                <a:ext uri="{FF2B5EF4-FFF2-40B4-BE49-F238E27FC236}">
                  <a16:creationId xmlns:a16="http://schemas.microsoft.com/office/drawing/2014/main" id="{6ADBFF19-57BF-F5AD-6E6C-887F80DCCF62}"/>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37" name="TextBox 36">
            <a:extLst>
              <a:ext uri="{FF2B5EF4-FFF2-40B4-BE49-F238E27FC236}">
                <a16:creationId xmlns:a16="http://schemas.microsoft.com/office/drawing/2014/main" id="{DB34A625-A0FD-0C8B-22DF-E0B0076C2092}"/>
              </a:ext>
            </a:extLst>
          </p:cNvPr>
          <p:cNvSpPr txBox="1"/>
          <p:nvPr/>
        </p:nvSpPr>
        <p:spPr>
          <a:xfrm>
            <a:off x="3281500" y="2395722"/>
            <a:ext cx="2262338" cy="430887"/>
          </a:xfrm>
          <a:prstGeom prst="rect">
            <a:avLst/>
          </a:prstGeom>
          <a:noFill/>
        </p:spPr>
        <p:txBody>
          <a:bodyPr wrap="square" lIns="0" tIns="0" rIns="0" bIns="0" rtlCol="0">
            <a:spAutoFit/>
          </a:bodyPr>
          <a:lstStyle/>
          <a:p>
            <a:pPr algn="ctr"/>
            <a:r>
              <a:rPr lang="en-US" sz="1400" b="1" dirty="0">
                <a:solidFill>
                  <a:srgbClr val="24275A"/>
                </a:solidFill>
              </a:rPr>
              <a:t>European Spallation Source (ESS)</a:t>
            </a:r>
            <a:endParaRPr lang="en-GB" sz="1400" b="1" dirty="0">
              <a:solidFill>
                <a:srgbClr val="24275A"/>
              </a:solidFill>
            </a:endParaRPr>
          </a:p>
        </p:txBody>
      </p:sp>
      <p:sp>
        <p:nvSpPr>
          <p:cNvPr id="75" name="TextBox 74">
            <a:extLst>
              <a:ext uri="{FF2B5EF4-FFF2-40B4-BE49-F238E27FC236}">
                <a16:creationId xmlns:a16="http://schemas.microsoft.com/office/drawing/2014/main" id="{38B83471-1CB8-709E-D35A-89A1C5C2CE7A}"/>
              </a:ext>
            </a:extLst>
          </p:cNvPr>
          <p:cNvSpPr txBox="1"/>
          <p:nvPr/>
        </p:nvSpPr>
        <p:spPr>
          <a:xfrm>
            <a:off x="5120841" y="1206350"/>
            <a:ext cx="2004420" cy="523220"/>
          </a:xfrm>
          <a:prstGeom prst="rect">
            <a:avLst/>
          </a:prstGeom>
          <a:noFill/>
        </p:spPr>
        <p:txBody>
          <a:bodyPr wrap="square">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Spallation Neutron Source (SNS)</a:t>
            </a:r>
            <a:endParaRPr lang="en-GB" sz="1400" b="1" dirty="0">
              <a:solidFill>
                <a:srgbClr val="24275A"/>
              </a:solidFill>
              <a:latin typeface="+mj-lt"/>
            </a:endParaRPr>
          </a:p>
        </p:txBody>
      </p:sp>
      <p:sp>
        <p:nvSpPr>
          <p:cNvPr id="77" name="TextBox 76">
            <a:extLst>
              <a:ext uri="{FF2B5EF4-FFF2-40B4-BE49-F238E27FC236}">
                <a16:creationId xmlns:a16="http://schemas.microsoft.com/office/drawing/2014/main" id="{2FEF3572-995E-773D-4741-DF8CDE9C10A4}"/>
              </a:ext>
            </a:extLst>
          </p:cNvPr>
          <p:cNvSpPr txBox="1"/>
          <p:nvPr/>
        </p:nvSpPr>
        <p:spPr>
          <a:xfrm>
            <a:off x="3487978" y="3464241"/>
            <a:ext cx="2114619" cy="523220"/>
          </a:xfrm>
          <a:prstGeom prst="rect">
            <a:avLst/>
          </a:prstGeom>
          <a:noFill/>
        </p:spPr>
        <p:txBody>
          <a:bodyPr wrap="square">
            <a:spAutoFit/>
          </a:bodyPr>
          <a:lstStyle/>
          <a:p>
            <a:pPr algn="ctr"/>
            <a:r>
              <a:rPr lang="en-US" sz="1400" b="1" dirty="0">
                <a:solidFill>
                  <a:srgbClr val="24275A"/>
                </a:solidFill>
              </a:rPr>
              <a:t>Proton Improvement Plan II (PIP-II)</a:t>
            </a:r>
            <a:endParaRPr lang="en-GB" sz="1400" b="1" dirty="0">
              <a:solidFill>
                <a:srgbClr val="24275A"/>
              </a:solidFill>
            </a:endParaRPr>
          </a:p>
        </p:txBody>
      </p:sp>
      <p:sp>
        <p:nvSpPr>
          <p:cNvPr id="82" name="TextBox 81">
            <a:extLst>
              <a:ext uri="{FF2B5EF4-FFF2-40B4-BE49-F238E27FC236}">
                <a16:creationId xmlns:a16="http://schemas.microsoft.com/office/drawing/2014/main" id="{19EC0FB9-6784-225F-E1E7-D9180D1B839B}"/>
              </a:ext>
            </a:extLst>
          </p:cNvPr>
          <p:cNvSpPr txBox="1"/>
          <p:nvPr/>
        </p:nvSpPr>
        <p:spPr>
          <a:xfrm>
            <a:off x="6821273" y="2306387"/>
            <a:ext cx="1707895" cy="523220"/>
          </a:xfrm>
          <a:prstGeom prst="rect">
            <a:avLst/>
          </a:prstGeom>
          <a:noFill/>
        </p:spPr>
        <p:txBody>
          <a:bodyPr wrap="square">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Large Hadron Collider (LHC)</a:t>
            </a:r>
            <a:endParaRPr lang="en-GB" sz="1400" b="1" dirty="0">
              <a:solidFill>
                <a:srgbClr val="24275A"/>
              </a:solidFill>
              <a:latin typeface="+mj-lt"/>
            </a:endParaRPr>
          </a:p>
        </p:txBody>
      </p:sp>
      <p:sp>
        <p:nvSpPr>
          <p:cNvPr id="84" name="TextBox 83">
            <a:extLst>
              <a:ext uri="{FF2B5EF4-FFF2-40B4-BE49-F238E27FC236}">
                <a16:creationId xmlns:a16="http://schemas.microsoft.com/office/drawing/2014/main" id="{312D04FF-05F1-B0BC-0331-1F2B2AC2F317}"/>
              </a:ext>
            </a:extLst>
          </p:cNvPr>
          <p:cNvSpPr txBox="1"/>
          <p:nvPr/>
        </p:nvSpPr>
        <p:spPr>
          <a:xfrm>
            <a:off x="6593149" y="3485173"/>
            <a:ext cx="2305748" cy="523220"/>
          </a:xfrm>
          <a:prstGeom prst="rect">
            <a:avLst/>
          </a:prstGeom>
          <a:noFill/>
        </p:spPr>
        <p:txBody>
          <a:bodyPr wrap="square">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European X-ray Free-Electron Laser (XFEL)</a:t>
            </a:r>
            <a:endParaRPr lang="en-GB" sz="1400" b="1" dirty="0">
              <a:solidFill>
                <a:srgbClr val="24275A"/>
              </a:solidFill>
              <a:latin typeface="+mj-lt"/>
            </a:endParaRPr>
          </a:p>
        </p:txBody>
      </p:sp>
      <p:sp>
        <p:nvSpPr>
          <p:cNvPr id="86" name="TextBox 85">
            <a:extLst>
              <a:ext uri="{FF2B5EF4-FFF2-40B4-BE49-F238E27FC236}">
                <a16:creationId xmlns:a16="http://schemas.microsoft.com/office/drawing/2014/main" id="{7364339C-F71C-24FB-DD99-EC8EF0DFA1A1}"/>
              </a:ext>
            </a:extLst>
          </p:cNvPr>
          <p:cNvSpPr txBox="1"/>
          <p:nvPr/>
        </p:nvSpPr>
        <p:spPr>
          <a:xfrm>
            <a:off x="4889167" y="4885620"/>
            <a:ext cx="2391658" cy="523220"/>
          </a:xfrm>
          <a:prstGeom prst="rect">
            <a:avLst/>
          </a:prstGeom>
          <a:noFill/>
        </p:spPr>
        <p:txBody>
          <a:bodyPr wrap="square">
            <a:spAutoFit/>
          </a:bodyPr>
          <a:lstStyle/>
          <a:p>
            <a:pPr algn="ctr"/>
            <a:r>
              <a:rPr lang="en-US" sz="1400" b="1" dirty="0">
                <a:solidFill>
                  <a:srgbClr val="24275A"/>
                </a:solidFill>
                <a:effectLst/>
                <a:latin typeface="+mj-lt"/>
                <a:ea typeface="MS Mincho" panose="02020609040205080304" pitchFamily="49" charset="-128"/>
                <a:cs typeface="Arial" panose="020B0604020202020204" pitchFamily="34" charset="0"/>
              </a:rPr>
              <a:t>Linac Coherent Light Source II (LCLS-II)</a:t>
            </a:r>
            <a:endParaRPr lang="en-GB" sz="1400" b="1" dirty="0">
              <a:solidFill>
                <a:srgbClr val="24275A"/>
              </a:solidFill>
              <a:latin typeface="+mj-lt"/>
            </a:endParaRPr>
          </a:p>
        </p:txBody>
      </p:sp>
    </p:spTree>
    <p:extLst>
      <p:ext uri="{BB962C8B-B14F-4D97-AF65-F5344CB8AC3E}">
        <p14:creationId xmlns:p14="http://schemas.microsoft.com/office/powerpoint/2010/main" val="347071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1E857-EA51-EAB9-6589-39D6022F8E1C}"/>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BFBDA4B-7DCF-AB2F-76FB-E881B412D3E0}"/>
              </a:ext>
            </a:extLst>
          </p:cNvPr>
          <p:cNvPicPr>
            <a:picLocks noChangeAspect="1"/>
          </p:cNvPicPr>
          <p:nvPr/>
        </p:nvPicPr>
        <p:blipFill>
          <a:blip r:embed="rId2">
            <a:clrChange>
              <a:clrFrom>
                <a:srgbClr val="FFFFFF"/>
              </a:clrFrom>
              <a:clrTo>
                <a:srgbClr val="FFFFFF">
                  <a:alpha val="0"/>
                </a:srgbClr>
              </a:clrTo>
            </a:clrChange>
          </a:blip>
          <a:srcRect t="5512" b="1493"/>
          <a:stretch>
            <a:fillRect/>
          </a:stretch>
        </p:blipFill>
        <p:spPr>
          <a:xfrm>
            <a:off x="102100" y="325"/>
            <a:ext cx="4320465" cy="3835011"/>
          </a:xfrm>
          <a:prstGeom prst="rect">
            <a:avLst/>
          </a:prstGeom>
        </p:spPr>
      </p:pic>
      <p:pic>
        <p:nvPicPr>
          <p:cNvPr id="18" name="Picture 17">
            <a:extLst>
              <a:ext uri="{FF2B5EF4-FFF2-40B4-BE49-F238E27FC236}">
                <a16:creationId xmlns:a16="http://schemas.microsoft.com/office/drawing/2014/main" id="{78714E44-F73B-C04E-6659-F8EBF657B7D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154342" y="4014516"/>
            <a:ext cx="4115290" cy="2866622"/>
          </a:xfrm>
          <a:prstGeom prst="rect">
            <a:avLst/>
          </a:prstGeom>
        </p:spPr>
      </p:pic>
      <p:pic>
        <p:nvPicPr>
          <p:cNvPr id="20" name="Picture 19">
            <a:extLst>
              <a:ext uri="{FF2B5EF4-FFF2-40B4-BE49-F238E27FC236}">
                <a16:creationId xmlns:a16="http://schemas.microsoft.com/office/drawing/2014/main" id="{1846A09D-D367-7C57-3C8A-06220C9A8984}"/>
              </a:ext>
            </a:extLst>
          </p:cNvPr>
          <p:cNvPicPr>
            <a:picLocks noChangeAspect="1"/>
          </p:cNvPicPr>
          <p:nvPr/>
        </p:nvPicPr>
        <p:blipFill>
          <a:blip r:embed="rId4">
            <a:clrChange>
              <a:clrFrom>
                <a:srgbClr val="FFFFFF"/>
              </a:clrFrom>
              <a:clrTo>
                <a:srgbClr val="FFFFFF">
                  <a:alpha val="0"/>
                </a:srgbClr>
              </a:clrTo>
            </a:clrChange>
          </a:blip>
          <a:srcRect t="6518" b="2881"/>
          <a:stretch>
            <a:fillRect/>
          </a:stretch>
        </p:blipFill>
        <p:spPr>
          <a:xfrm>
            <a:off x="517674" y="3749721"/>
            <a:ext cx="3373299" cy="3113157"/>
          </a:xfrm>
          <a:prstGeom prst="rect">
            <a:avLst/>
          </a:prstGeom>
        </p:spPr>
      </p:pic>
      <p:pic>
        <p:nvPicPr>
          <p:cNvPr id="24" name="Picture 23">
            <a:extLst>
              <a:ext uri="{FF2B5EF4-FFF2-40B4-BE49-F238E27FC236}">
                <a16:creationId xmlns:a16="http://schemas.microsoft.com/office/drawing/2014/main" id="{CE58A6D3-9795-5B50-D7B0-9781C91C2CBA}"/>
              </a:ext>
            </a:extLst>
          </p:cNvPr>
          <p:cNvPicPr>
            <a:picLocks noChangeAspect="1"/>
          </p:cNvPicPr>
          <p:nvPr/>
        </p:nvPicPr>
        <p:blipFill>
          <a:blip r:embed="rId5">
            <a:clrChange>
              <a:clrFrom>
                <a:srgbClr val="FFFFFF"/>
              </a:clrFrom>
              <a:clrTo>
                <a:srgbClr val="FFFFFF">
                  <a:alpha val="0"/>
                </a:srgbClr>
              </a:clrTo>
            </a:clrChange>
          </a:blip>
          <a:srcRect t="3964"/>
          <a:stretch>
            <a:fillRect/>
          </a:stretch>
        </p:blipFill>
        <p:spPr>
          <a:xfrm>
            <a:off x="4479136" y="106812"/>
            <a:ext cx="2967771" cy="2642126"/>
          </a:xfrm>
          <a:prstGeom prst="rect">
            <a:avLst/>
          </a:prstGeom>
        </p:spPr>
      </p:pic>
      <p:grpSp>
        <p:nvGrpSpPr>
          <p:cNvPr id="7" name="Group 38">
            <a:extLst>
              <a:ext uri="{FF2B5EF4-FFF2-40B4-BE49-F238E27FC236}">
                <a16:creationId xmlns:a16="http://schemas.microsoft.com/office/drawing/2014/main" id="{614DE238-6B66-BE6C-C06A-D0819EBB7A0F}"/>
              </a:ext>
            </a:extLst>
          </p:cNvPr>
          <p:cNvGrpSpPr/>
          <p:nvPr/>
        </p:nvGrpSpPr>
        <p:grpSpPr>
          <a:xfrm>
            <a:off x="5148720" y="2710102"/>
            <a:ext cx="1894560" cy="1858881"/>
            <a:chOff x="0" y="0"/>
            <a:chExt cx="1295528" cy="1234119"/>
          </a:xfrm>
        </p:grpSpPr>
        <p:sp>
          <p:nvSpPr>
            <p:cNvPr id="9" name="Freeform 39">
              <a:extLst>
                <a:ext uri="{FF2B5EF4-FFF2-40B4-BE49-F238E27FC236}">
                  <a16:creationId xmlns:a16="http://schemas.microsoft.com/office/drawing/2014/main" id="{75180210-9332-1889-273C-CE4E82A49B1C}"/>
                </a:ext>
              </a:extLst>
            </p:cNvPr>
            <p:cNvSpPr/>
            <p:nvPr/>
          </p:nvSpPr>
          <p:spPr>
            <a:xfrm>
              <a:off x="0" y="0"/>
              <a:ext cx="1295528" cy="1234119"/>
            </a:xfrm>
            <a:custGeom>
              <a:avLst/>
              <a:gdLst/>
              <a:ahLst/>
              <a:cxnLst/>
              <a:rect l="l" t="t" r="r" b="b"/>
              <a:pathLst>
                <a:path w="1295528" h="1234119">
                  <a:moveTo>
                    <a:pt x="647764" y="0"/>
                  </a:moveTo>
                  <a:cubicBezTo>
                    <a:pt x="290014" y="0"/>
                    <a:pt x="0" y="276267"/>
                    <a:pt x="0" y="617059"/>
                  </a:cubicBezTo>
                  <a:cubicBezTo>
                    <a:pt x="0" y="957852"/>
                    <a:pt x="290014" y="1234119"/>
                    <a:pt x="647764" y="1234119"/>
                  </a:cubicBezTo>
                  <a:cubicBezTo>
                    <a:pt x="1005514" y="1234119"/>
                    <a:pt x="1295528" y="957852"/>
                    <a:pt x="1295528" y="617059"/>
                  </a:cubicBezTo>
                  <a:cubicBezTo>
                    <a:pt x="1295528" y="276267"/>
                    <a:pt x="1005514" y="0"/>
                    <a:pt x="647764" y="0"/>
                  </a:cubicBezTo>
                  <a:lnTo>
                    <a:pt x="647764" y="0"/>
                  </a:lnTo>
                  <a:close/>
                </a:path>
              </a:pathLst>
            </a:custGeom>
            <a:ln w="57150" cap="rnd">
              <a:solidFill>
                <a:srgbClr val="8D9193"/>
              </a:solidFill>
              <a:prstDash val="sysDot"/>
              <a:round/>
            </a:ln>
          </p:spPr>
          <p:txBody>
            <a:bodyPr/>
            <a:lstStyle/>
            <a:p>
              <a:endParaRPr lang="en-GB" sz="1200"/>
            </a:p>
          </p:txBody>
        </p:sp>
        <p:sp>
          <p:nvSpPr>
            <p:cNvPr id="10" name="TextBox 40">
              <a:extLst>
                <a:ext uri="{FF2B5EF4-FFF2-40B4-BE49-F238E27FC236}">
                  <a16:creationId xmlns:a16="http://schemas.microsoft.com/office/drawing/2014/main" id="{C1D5753B-2A2F-DECB-F0FD-55DF0E1005B1}"/>
                </a:ext>
              </a:extLst>
            </p:cNvPr>
            <p:cNvSpPr txBox="1"/>
            <p:nvPr/>
          </p:nvSpPr>
          <p:spPr>
            <a:xfrm>
              <a:off x="121456" y="87124"/>
              <a:ext cx="1052616" cy="1031296"/>
            </a:xfrm>
            <a:prstGeom prst="rect">
              <a:avLst/>
            </a:prstGeom>
          </p:spPr>
          <p:txBody>
            <a:bodyPr lIns="33867" tIns="33867" rIns="33867" bIns="33867" rtlCol="0" anchor="ctr"/>
            <a:lstStyle/>
            <a:p>
              <a:pPr algn="ctr">
                <a:lnSpc>
                  <a:spcPts val="1837"/>
                </a:lnSpc>
                <a:spcBef>
                  <a:spcPct val="0"/>
                </a:spcBef>
              </a:pPr>
              <a:endParaRPr sz="1200"/>
            </a:p>
          </p:txBody>
        </p:sp>
      </p:grpSp>
      <p:sp>
        <p:nvSpPr>
          <p:cNvPr id="2" name="Title 1">
            <a:extLst>
              <a:ext uri="{FF2B5EF4-FFF2-40B4-BE49-F238E27FC236}">
                <a16:creationId xmlns:a16="http://schemas.microsoft.com/office/drawing/2014/main" id="{8A1D4EBA-1593-2E1E-2DAC-5E955A867F57}"/>
              </a:ext>
            </a:extLst>
          </p:cNvPr>
          <p:cNvSpPr>
            <a:spLocks noGrp="1"/>
          </p:cNvSpPr>
          <p:nvPr>
            <p:ph type="title"/>
          </p:nvPr>
        </p:nvSpPr>
        <p:spPr>
          <a:xfrm>
            <a:off x="4605999" y="3439551"/>
            <a:ext cx="3161051" cy="355107"/>
          </a:xfrm>
          <a:solidFill>
            <a:schemeClr val="bg1"/>
          </a:solidFill>
        </p:spPr>
        <p:txBody>
          <a:bodyPr/>
          <a:lstStyle/>
          <a:p>
            <a:r>
              <a:rPr lang="en-US" sz="2400" dirty="0">
                <a:solidFill>
                  <a:srgbClr val="24275A"/>
                </a:solidFill>
              </a:rPr>
              <a:t>CM design concepts</a:t>
            </a:r>
            <a:endParaRPr lang="en-GB" sz="2400" dirty="0">
              <a:solidFill>
                <a:srgbClr val="24275A"/>
              </a:solidFill>
            </a:endParaRPr>
          </a:p>
        </p:txBody>
      </p:sp>
      <p:grpSp>
        <p:nvGrpSpPr>
          <p:cNvPr id="3072" name="Group 2">
            <a:extLst>
              <a:ext uri="{FF2B5EF4-FFF2-40B4-BE49-F238E27FC236}">
                <a16:creationId xmlns:a16="http://schemas.microsoft.com/office/drawing/2014/main" id="{AA0D4E57-E85E-FB50-CB18-39E3C6C501B9}"/>
              </a:ext>
            </a:extLst>
          </p:cNvPr>
          <p:cNvGrpSpPr/>
          <p:nvPr/>
        </p:nvGrpSpPr>
        <p:grpSpPr>
          <a:xfrm>
            <a:off x="5994089" y="2578414"/>
            <a:ext cx="180000" cy="180000"/>
            <a:chOff x="0" y="0"/>
            <a:chExt cx="1503680" cy="1503680"/>
          </a:xfrm>
        </p:grpSpPr>
        <p:sp>
          <p:nvSpPr>
            <p:cNvPr id="3073" name="Freeform 3">
              <a:extLst>
                <a:ext uri="{FF2B5EF4-FFF2-40B4-BE49-F238E27FC236}">
                  <a16:creationId xmlns:a16="http://schemas.microsoft.com/office/drawing/2014/main" id="{AC4BE2ED-3F20-141E-0592-A2C259C57A64}"/>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A1BFB4"/>
            </a:solidFill>
            <a:ln w="19050" cap="sq">
              <a:solidFill>
                <a:srgbClr val="1B3C70"/>
              </a:solidFill>
              <a:prstDash val="solid"/>
              <a:miter/>
            </a:ln>
          </p:spPr>
          <p:txBody>
            <a:bodyPr/>
            <a:lstStyle/>
            <a:p>
              <a:endParaRPr lang="en-GB"/>
            </a:p>
          </p:txBody>
        </p:sp>
        <p:sp>
          <p:nvSpPr>
            <p:cNvPr id="3076" name="TextBox 4">
              <a:extLst>
                <a:ext uri="{FF2B5EF4-FFF2-40B4-BE49-F238E27FC236}">
                  <a16:creationId xmlns:a16="http://schemas.microsoft.com/office/drawing/2014/main" id="{3E960516-2598-C5B1-5BA7-717D17305B15}"/>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3077" name="Group 5">
            <a:extLst>
              <a:ext uri="{FF2B5EF4-FFF2-40B4-BE49-F238E27FC236}">
                <a16:creationId xmlns:a16="http://schemas.microsoft.com/office/drawing/2014/main" id="{39434FA7-EB30-98EF-C6C8-D98234A30CA7}"/>
              </a:ext>
            </a:extLst>
          </p:cNvPr>
          <p:cNvGrpSpPr/>
          <p:nvPr/>
        </p:nvGrpSpPr>
        <p:grpSpPr>
          <a:xfrm>
            <a:off x="4301512" y="3933825"/>
            <a:ext cx="988505" cy="1449719"/>
            <a:chOff x="78056" y="-5951176"/>
            <a:chExt cx="4572357" cy="6705715"/>
          </a:xfrm>
        </p:grpSpPr>
        <p:sp>
          <p:nvSpPr>
            <p:cNvPr id="3078" name="Freeform 6">
              <a:extLst>
                <a:ext uri="{FF2B5EF4-FFF2-40B4-BE49-F238E27FC236}">
                  <a16:creationId xmlns:a16="http://schemas.microsoft.com/office/drawing/2014/main" id="{59634868-CBCB-B65C-B099-C0741C672143}"/>
                </a:ext>
              </a:extLst>
            </p:cNvPr>
            <p:cNvSpPr/>
            <p:nvPr/>
          </p:nvSpPr>
          <p:spPr>
            <a:xfrm>
              <a:off x="3817818" y="-5951176"/>
              <a:ext cx="832595" cy="832595"/>
            </a:xfrm>
            <a:custGeom>
              <a:avLst/>
              <a:gdLst/>
              <a:ahLst/>
              <a:cxnLst/>
              <a:rect l="l" t="t" r="r" b="b"/>
              <a:pathLst>
                <a:path w="832595" h="832595">
                  <a:moveTo>
                    <a:pt x="416297" y="0"/>
                  </a:moveTo>
                  <a:cubicBezTo>
                    <a:pt x="186383" y="0"/>
                    <a:pt x="0" y="186383"/>
                    <a:pt x="0" y="416297"/>
                  </a:cubicBezTo>
                  <a:cubicBezTo>
                    <a:pt x="0" y="646212"/>
                    <a:pt x="186383" y="832595"/>
                    <a:pt x="416297" y="832595"/>
                  </a:cubicBezTo>
                  <a:cubicBezTo>
                    <a:pt x="646212" y="832595"/>
                    <a:pt x="832595" y="646212"/>
                    <a:pt x="832595" y="416297"/>
                  </a:cubicBezTo>
                  <a:cubicBezTo>
                    <a:pt x="832595" y="186383"/>
                    <a:pt x="646212" y="0"/>
                    <a:pt x="416297" y="0"/>
                  </a:cubicBezTo>
                  <a:close/>
                </a:path>
              </a:pathLst>
            </a:custGeom>
            <a:solidFill>
              <a:srgbClr val="C1F0C7"/>
            </a:solidFill>
            <a:ln w="19050" cap="sq">
              <a:solidFill>
                <a:srgbClr val="1B3C70"/>
              </a:solidFill>
              <a:prstDash val="solid"/>
              <a:miter/>
            </a:ln>
          </p:spPr>
          <p:txBody>
            <a:bodyPr/>
            <a:lstStyle/>
            <a:p>
              <a:endParaRPr lang="en-GB" dirty="0"/>
            </a:p>
          </p:txBody>
        </p:sp>
        <p:sp>
          <p:nvSpPr>
            <p:cNvPr id="3079" name="TextBox 7">
              <a:extLst>
                <a:ext uri="{FF2B5EF4-FFF2-40B4-BE49-F238E27FC236}">
                  <a16:creationId xmlns:a16="http://schemas.microsoft.com/office/drawing/2014/main" id="{0B20CE8E-2220-490E-F168-5DCB9C8E68D3}"/>
                </a:ext>
              </a:extLst>
            </p:cNvPr>
            <p:cNvSpPr txBox="1"/>
            <p:nvPr/>
          </p:nvSpPr>
          <p:spPr>
            <a:xfrm>
              <a:off x="78056" y="39956"/>
              <a:ext cx="676483" cy="714583"/>
            </a:xfrm>
            <a:prstGeom prst="rect">
              <a:avLst/>
            </a:prstGeom>
          </p:spPr>
          <p:txBody>
            <a:bodyPr lIns="50800" tIns="50800" rIns="50800" bIns="50800" rtlCol="0" anchor="ctr"/>
            <a:lstStyle/>
            <a:p>
              <a:pPr algn="ctr">
                <a:lnSpc>
                  <a:spcPts val="3079"/>
                </a:lnSpc>
              </a:pPr>
              <a:endParaRPr/>
            </a:p>
          </p:txBody>
        </p:sp>
      </p:grpSp>
      <p:grpSp>
        <p:nvGrpSpPr>
          <p:cNvPr id="3080" name="Group 8">
            <a:extLst>
              <a:ext uri="{FF2B5EF4-FFF2-40B4-BE49-F238E27FC236}">
                <a16:creationId xmlns:a16="http://schemas.microsoft.com/office/drawing/2014/main" id="{B13F6239-841A-73A2-5F66-E257F40E45D7}"/>
              </a:ext>
            </a:extLst>
          </p:cNvPr>
          <p:cNvGrpSpPr/>
          <p:nvPr/>
        </p:nvGrpSpPr>
        <p:grpSpPr>
          <a:xfrm>
            <a:off x="6882539" y="3942988"/>
            <a:ext cx="180000" cy="180000"/>
            <a:chOff x="0" y="0"/>
            <a:chExt cx="1503680" cy="1503680"/>
          </a:xfrm>
        </p:grpSpPr>
        <p:sp>
          <p:nvSpPr>
            <p:cNvPr id="3081" name="Freeform 9">
              <a:extLst>
                <a:ext uri="{FF2B5EF4-FFF2-40B4-BE49-F238E27FC236}">
                  <a16:creationId xmlns:a16="http://schemas.microsoft.com/office/drawing/2014/main" id="{CAF07F29-A558-33BE-0328-7CC94A5F088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B7AD"/>
            </a:solidFill>
            <a:ln w="19050" cap="sq">
              <a:solidFill>
                <a:srgbClr val="1B3C70"/>
              </a:solidFill>
              <a:prstDash val="solid"/>
              <a:miter/>
            </a:ln>
          </p:spPr>
          <p:txBody>
            <a:bodyPr/>
            <a:lstStyle/>
            <a:p>
              <a:endParaRPr lang="en-GB"/>
            </a:p>
          </p:txBody>
        </p:sp>
        <p:sp>
          <p:nvSpPr>
            <p:cNvPr id="3082" name="TextBox 10">
              <a:extLst>
                <a:ext uri="{FF2B5EF4-FFF2-40B4-BE49-F238E27FC236}">
                  <a16:creationId xmlns:a16="http://schemas.microsoft.com/office/drawing/2014/main" id="{E86D9DF4-55E6-0CFB-EB7C-62669F211903}"/>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3083" name="Group 11">
            <a:extLst>
              <a:ext uri="{FF2B5EF4-FFF2-40B4-BE49-F238E27FC236}">
                <a16:creationId xmlns:a16="http://schemas.microsoft.com/office/drawing/2014/main" id="{40C6BEA2-3802-3714-1560-61CD1329C5CD}"/>
              </a:ext>
            </a:extLst>
          </p:cNvPr>
          <p:cNvGrpSpPr/>
          <p:nvPr/>
        </p:nvGrpSpPr>
        <p:grpSpPr>
          <a:xfrm>
            <a:off x="5146335" y="3127933"/>
            <a:ext cx="180000" cy="180000"/>
            <a:chOff x="0" y="0"/>
            <a:chExt cx="812800" cy="812800"/>
          </a:xfrm>
        </p:grpSpPr>
        <p:sp>
          <p:nvSpPr>
            <p:cNvPr id="3084" name="Freeform 12">
              <a:extLst>
                <a:ext uri="{FF2B5EF4-FFF2-40B4-BE49-F238E27FC236}">
                  <a16:creationId xmlns:a16="http://schemas.microsoft.com/office/drawing/2014/main" id="{1FB41E5F-6A39-160E-677A-68A10F02B47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1E4F5"/>
            </a:solidFill>
            <a:ln w="19050" cap="sq">
              <a:solidFill>
                <a:srgbClr val="1B3C70"/>
              </a:solidFill>
              <a:prstDash val="solid"/>
              <a:miter/>
            </a:ln>
          </p:spPr>
          <p:txBody>
            <a:bodyPr/>
            <a:lstStyle/>
            <a:p>
              <a:endParaRPr lang="en-GB"/>
            </a:p>
          </p:txBody>
        </p:sp>
        <p:sp>
          <p:nvSpPr>
            <p:cNvPr id="3085" name="TextBox 13">
              <a:extLst>
                <a:ext uri="{FF2B5EF4-FFF2-40B4-BE49-F238E27FC236}">
                  <a16:creationId xmlns:a16="http://schemas.microsoft.com/office/drawing/2014/main" id="{7AF6AD5C-471F-DF9B-56B9-8FC62A39E3B7}"/>
                </a:ext>
              </a:extLst>
            </p:cNvPr>
            <p:cNvSpPr txBox="1"/>
            <p:nvPr/>
          </p:nvSpPr>
          <p:spPr>
            <a:xfrm>
              <a:off x="76200" y="38100"/>
              <a:ext cx="660400" cy="698500"/>
            </a:xfrm>
            <a:prstGeom prst="rect">
              <a:avLst/>
            </a:prstGeom>
          </p:spPr>
          <p:txBody>
            <a:bodyPr lIns="50800" tIns="50800" rIns="50800" bIns="50800" rtlCol="0" anchor="ctr"/>
            <a:lstStyle/>
            <a:p>
              <a:pPr algn="ctr">
                <a:lnSpc>
                  <a:spcPts val="3079"/>
                </a:lnSpc>
              </a:pPr>
              <a:endParaRPr/>
            </a:p>
          </p:txBody>
        </p:sp>
      </p:grpSp>
      <p:grpSp>
        <p:nvGrpSpPr>
          <p:cNvPr id="3086" name="Group 14">
            <a:extLst>
              <a:ext uri="{FF2B5EF4-FFF2-40B4-BE49-F238E27FC236}">
                <a16:creationId xmlns:a16="http://schemas.microsoft.com/office/drawing/2014/main" id="{C4DB1011-A643-4AB1-FD3C-990517471889}"/>
              </a:ext>
            </a:extLst>
          </p:cNvPr>
          <p:cNvGrpSpPr/>
          <p:nvPr/>
        </p:nvGrpSpPr>
        <p:grpSpPr>
          <a:xfrm>
            <a:off x="6865664" y="3177433"/>
            <a:ext cx="180000" cy="180000"/>
            <a:chOff x="0" y="0"/>
            <a:chExt cx="1503680" cy="1503680"/>
          </a:xfrm>
        </p:grpSpPr>
        <p:sp>
          <p:nvSpPr>
            <p:cNvPr id="3087" name="Freeform 15">
              <a:extLst>
                <a:ext uri="{FF2B5EF4-FFF2-40B4-BE49-F238E27FC236}">
                  <a16:creationId xmlns:a16="http://schemas.microsoft.com/office/drawing/2014/main" id="{E9F2D0A2-C8C9-C304-CC1F-C0A9170766BD}"/>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F5E093"/>
            </a:solidFill>
            <a:ln w="19050" cap="sq">
              <a:solidFill>
                <a:srgbClr val="1B3C70"/>
              </a:solidFill>
              <a:prstDash val="solid"/>
              <a:miter/>
            </a:ln>
          </p:spPr>
          <p:txBody>
            <a:bodyPr/>
            <a:lstStyle/>
            <a:p>
              <a:endParaRPr lang="en-GB"/>
            </a:p>
          </p:txBody>
        </p:sp>
        <p:sp>
          <p:nvSpPr>
            <p:cNvPr id="3088" name="TextBox 16">
              <a:extLst>
                <a:ext uri="{FF2B5EF4-FFF2-40B4-BE49-F238E27FC236}">
                  <a16:creationId xmlns:a16="http://schemas.microsoft.com/office/drawing/2014/main" id="{8CB3ECD8-A0EE-7F99-EB76-BBFEED8A4749}"/>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grpSp>
        <p:nvGrpSpPr>
          <p:cNvPr id="3089" name="Group 17">
            <a:extLst>
              <a:ext uri="{FF2B5EF4-FFF2-40B4-BE49-F238E27FC236}">
                <a16:creationId xmlns:a16="http://schemas.microsoft.com/office/drawing/2014/main" id="{6F48CE55-CAC6-DD8A-5EA0-1B320D2EB5BF}"/>
              </a:ext>
            </a:extLst>
          </p:cNvPr>
          <p:cNvGrpSpPr/>
          <p:nvPr/>
        </p:nvGrpSpPr>
        <p:grpSpPr>
          <a:xfrm>
            <a:off x="6006524" y="4487976"/>
            <a:ext cx="180000" cy="180000"/>
            <a:chOff x="0" y="0"/>
            <a:chExt cx="1503680" cy="1503680"/>
          </a:xfrm>
        </p:grpSpPr>
        <p:sp>
          <p:nvSpPr>
            <p:cNvPr id="3090" name="Freeform 18">
              <a:extLst>
                <a:ext uri="{FF2B5EF4-FFF2-40B4-BE49-F238E27FC236}">
                  <a16:creationId xmlns:a16="http://schemas.microsoft.com/office/drawing/2014/main" id="{82511A53-E178-36C9-1BD2-053429D6FF80}"/>
                </a:ext>
              </a:extLst>
            </p:cNvPr>
            <p:cNvSpPr/>
            <p:nvPr/>
          </p:nvSpPr>
          <p:spPr>
            <a:xfrm>
              <a:off x="0" y="0"/>
              <a:ext cx="1503680" cy="1503680"/>
            </a:xfrm>
            <a:custGeom>
              <a:avLst/>
              <a:gdLst/>
              <a:ahLst/>
              <a:cxnLst/>
              <a:rect l="l" t="t" r="r" b="b"/>
              <a:pathLst>
                <a:path w="1503680" h="1503680">
                  <a:moveTo>
                    <a:pt x="751840" y="0"/>
                  </a:moveTo>
                  <a:cubicBezTo>
                    <a:pt x="336610" y="0"/>
                    <a:pt x="0" y="336610"/>
                    <a:pt x="0" y="751840"/>
                  </a:cubicBezTo>
                  <a:cubicBezTo>
                    <a:pt x="0" y="1167070"/>
                    <a:pt x="336610" y="1503680"/>
                    <a:pt x="751840" y="1503680"/>
                  </a:cubicBezTo>
                  <a:cubicBezTo>
                    <a:pt x="1167070" y="1503680"/>
                    <a:pt x="1503680" y="1167070"/>
                    <a:pt x="1503680" y="751840"/>
                  </a:cubicBezTo>
                  <a:cubicBezTo>
                    <a:pt x="1503680" y="336610"/>
                    <a:pt x="1167070" y="0"/>
                    <a:pt x="751840" y="0"/>
                  </a:cubicBezTo>
                  <a:close/>
                </a:path>
              </a:pathLst>
            </a:custGeom>
            <a:solidFill>
              <a:srgbClr val="CECAF6"/>
            </a:solidFill>
            <a:ln w="19050" cap="sq">
              <a:solidFill>
                <a:srgbClr val="1B3C70"/>
              </a:solidFill>
              <a:prstDash val="solid"/>
              <a:miter/>
            </a:ln>
          </p:spPr>
          <p:txBody>
            <a:bodyPr/>
            <a:lstStyle/>
            <a:p>
              <a:endParaRPr lang="en-GB"/>
            </a:p>
          </p:txBody>
        </p:sp>
        <p:sp>
          <p:nvSpPr>
            <p:cNvPr id="3091" name="TextBox 19">
              <a:extLst>
                <a:ext uri="{FF2B5EF4-FFF2-40B4-BE49-F238E27FC236}">
                  <a16:creationId xmlns:a16="http://schemas.microsoft.com/office/drawing/2014/main" id="{80DC5A52-3755-7C55-8854-682F6E57FFAA}"/>
                </a:ext>
              </a:extLst>
            </p:cNvPr>
            <p:cNvSpPr txBox="1"/>
            <p:nvPr/>
          </p:nvSpPr>
          <p:spPr>
            <a:xfrm>
              <a:off x="140970" y="102870"/>
              <a:ext cx="1221740" cy="1259840"/>
            </a:xfrm>
            <a:prstGeom prst="rect">
              <a:avLst/>
            </a:prstGeom>
          </p:spPr>
          <p:txBody>
            <a:bodyPr lIns="50800" tIns="50800" rIns="50800" bIns="50800" rtlCol="0" anchor="ctr"/>
            <a:lstStyle/>
            <a:p>
              <a:pPr algn="ctr">
                <a:lnSpc>
                  <a:spcPts val="3079"/>
                </a:lnSpc>
              </a:pPr>
              <a:endParaRPr/>
            </a:p>
          </p:txBody>
        </p:sp>
      </p:grpSp>
      <p:sp>
        <p:nvSpPr>
          <p:cNvPr id="3092" name="TextBox 3091">
            <a:extLst>
              <a:ext uri="{FF2B5EF4-FFF2-40B4-BE49-F238E27FC236}">
                <a16:creationId xmlns:a16="http://schemas.microsoft.com/office/drawing/2014/main" id="{D18CF7CB-88C3-5B16-04BF-4539C37A5885}"/>
              </a:ext>
            </a:extLst>
          </p:cNvPr>
          <p:cNvSpPr txBox="1"/>
          <p:nvPr/>
        </p:nvSpPr>
        <p:spPr>
          <a:xfrm>
            <a:off x="4735113" y="3122698"/>
            <a:ext cx="464904" cy="215444"/>
          </a:xfrm>
          <a:prstGeom prst="rect">
            <a:avLst/>
          </a:prstGeom>
          <a:noFill/>
        </p:spPr>
        <p:txBody>
          <a:bodyPr wrap="square" lIns="0" tIns="0" rIns="0" bIns="0" rtlCol="0">
            <a:spAutoFit/>
          </a:bodyPr>
          <a:lstStyle/>
          <a:p>
            <a:pPr algn="l"/>
            <a:r>
              <a:rPr lang="en-US" sz="1400" b="1" dirty="0">
                <a:solidFill>
                  <a:srgbClr val="24275A"/>
                </a:solidFill>
              </a:rPr>
              <a:t>ESS</a:t>
            </a:r>
            <a:endParaRPr lang="en-GB" sz="1400" b="1" dirty="0">
              <a:solidFill>
                <a:srgbClr val="24275A"/>
              </a:solidFill>
            </a:endParaRPr>
          </a:p>
        </p:txBody>
      </p:sp>
      <p:sp>
        <p:nvSpPr>
          <p:cNvPr id="3093" name="TextBox 3092">
            <a:extLst>
              <a:ext uri="{FF2B5EF4-FFF2-40B4-BE49-F238E27FC236}">
                <a16:creationId xmlns:a16="http://schemas.microsoft.com/office/drawing/2014/main" id="{1CA5AB37-A4B0-DAB7-2ECD-F3D6FE4816DA}"/>
              </a:ext>
            </a:extLst>
          </p:cNvPr>
          <p:cNvSpPr txBox="1"/>
          <p:nvPr/>
        </p:nvSpPr>
        <p:spPr>
          <a:xfrm>
            <a:off x="7087792" y="3142356"/>
            <a:ext cx="464904" cy="215444"/>
          </a:xfrm>
          <a:prstGeom prst="rect">
            <a:avLst/>
          </a:prstGeom>
          <a:noFill/>
        </p:spPr>
        <p:txBody>
          <a:bodyPr wrap="square" lIns="0" tIns="0" rIns="0" bIns="0" rtlCol="0">
            <a:spAutoFit/>
          </a:bodyPr>
          <a:lstStyle/>
          <a:p>
            <a:pPr algn="l"/>
            <a:r>
              <a:rPr lang="en-US" sz="1400" b="1" dirty="0">
                <a:solidFill>
                  <a:srgbClr val="24275A"/>
                </a:solidFill>
              </a:rPr>
              <a:t>LHC</a:t>
            </a:r>
            <a:endParaRPr lang="en-GB" sz="1400" b="1" dirty="0">
              <a:solidFill>
                <a:srgbClr val="24275A"/>
              </a:solidFill>
            </a:endParaRPr>
          </a:p>
        </p:txBody>
      </p:sp>
      <p:sp>
        <p:nvSpPr>
          <p:cNvPr id="3094" name="TextBox 3093">
            <a:extLst>
              <a:ext uri="{FF2B5EF4-FFF2-40B4-BE49-F238E27FC236}">
                <a16:creationId xmlns:a16="http://schemas.microsoft.com/office/drawing/2014/main" id="{A564A38D-7DD6-7543-6488-21E6F8111511}"/>
              </a:ext>
            </a:extLst>
          </p:cNvPr>
          <p:cNvSpPr txBox="1"/>
          <p:nvPr/>
        </p:nvSpPr>
        <p:spPr>
          <a:xfrm>
            <a:off x="5924762" y="2885219"/>
            <a:ext cx="464904" cy="215444"/>
          </a:xfrm>
          <a:prstGeom prst="rect">
            <a:avLst/>
          </a:prstGeom>
          <a:noFill/>
        </p:spPr>
        <p:txBody>
          <a:bodyPr wrap="square" lIns="0" tIns="0" rIns="0" bIns="0" rtlCol="0">
            <a:spAutoFit/>
          </a:bodyPr>
          <a:lstStyle/>
          <a:p>
            <a:pPr algn="l"/>
            <a:r>
              <a:rPr lang="en-US" sz="1400" b="1" dirty="0">
                <a:solidFill>
                  <a:srgbClr val="24275A"/>
                </a:solidFill>
              </a:rPr>
              <a:t>SNS</a:t>
            </a:r>
            <a:endParaRPr lang="en-GB" sz="1400" b="1" dirty="0">
              <a:solidFill>
                <a:srgbClr val="24275A"/>
              </a:solidFill>
            </a:endParaRPr>
          </a:p>
        </p:txBody>
      </p:sp>
      <p:sp>
        <p:nvSpPr>
          <p:cNvPr id="3095" name="TextBox 3094">
            <a:extLst>
              <a:ext uri="{FF2B5EF4-FFF2-40B4-BE49-F238E27FC236}">
                <a16:creationId xmlns:a16="http://schemas.microsoft.com/office/drawing/2014/main" id="{8B30C795-C5ED-B4C4-ADA7-8C5305278C18}"/>
              </a:ext>
            </a:extLst>
          </p:cNvPr>
          <p:cNvSpPr txBox="1"/>
          <p:nvPr/>
        </p:nvSpPr>
        <p:spPr>
          <a:xfrm>
            <a:off x="5776922" y="4238483"/>
            <a:ext cx="638153" cy="215444"/>
          </a:xfrm>
          <a:prstGeom prst="rect">
            <a:avLst/>
          </a:prstGeom>
          <a:noFill/>
        </p:spPr>
        <p:txBody>
          <a:bodyPr wrap="square" lIns="0" tIns="0" rIns="0" bIns="0" rtlCol="0">
            <a:spAutoFit/>
          </a:bodyPr>
          <a:lstStyle/>
          <a:p>
            <a:pPr algn="l"/>
            <a:r>
              <a:rPr lang="en-US" sz="1400" b="1" dirty="0">
                <a:solidFill>
                  <a:srgbClr val="24275A"/>
                </a:solidFill>
              </a:rPr>
              <a:t>LCLS-II</a:t>
            </a:r>
            <a:endParaRPr lang="en-GB" sz="1400" b="1" dirty="0">
              <a:solidFill>
                <a:srgbClr val="24275A"/>
              </a:solidFill>
            </a:endParaRPr>
          </a:p>
        </p:txBody>
      </p:sp>
      <p:sp>
        <p:nvSpPr>
          <p:cNvPr id="3096" name="TextBox 3095">
            <a:extLst>
              <a:ext uri="{FF2B5EF4-FFF2-40B4-BE49-F238E27FC236}">
                <a16:creationId xmlns:a16="http://schemas.microsoft.com/office/drawing/2014/main" id="{E0CAF8DE-DFA1-986A-C56E-14D3837B2722}"/>
              </a:ext>
            </a:extLst>
          </p:cNvPr>
          <p:cNvSpPr txBox="1"/>
          <p:nvPr/>
        </p:nvSpPr>
        <p:spPr>
          <a:xfrm>
            <a:off x="7103137" y="3919546"/>
            <a:ext cx="464904" cy="215444"/>
          </a:xfrm>
          <a:prstGeom prst="rect">
            <a:avLst/>
          </a:prstGeom>
          <a:noFill/>
        </p:spPr>
        <p:txBody>
          <a:bodyPr wrap="square" lIns="0" tIns="0" rIns="0" bIns="0" rtlCol="0">
            <a:spAutoFit/>
          </a:bodyPr>
          <a:lstStyle/>
          <a:p>
            <a:pPr algn="l"/>
            <a:r>
              <a:rPr lang="en-US" sz="1400" b="1" dirty="0">
                <a:solidFill>
                  <a:srgbClr val="24275A"/>
                </a:solidFill>
              </a:rPr>
              <a:t>XFEL</a:t>
            </a:r>
            <a:endParaRPr lang="en-GB" sz="1400" b="1" dirty="0">
              <a:solidFill>
                <a:srgbClr val="24275A"/>
              </a:solidFill>
            </a:endParaRPr>
          </a:p>
        </p:txBody>
      </p:sp>
      <p:sp>
        <p:nvSpPr>
          <p:cNvPr id="3097" name="TextBox 3096">
            <a:extLst>
              <a:ext uri="{FF2B5EF4-FFF2-40B4-BE49-F238E27FC236}">
                <a16:creationId xmlns:a16="http://schemas.microsoft.com/office/drawing/2014/main" id="{831F254E-A14C-93F2-9819-977AD598DADA}"/>
              </a:ext>
            </a:extLst>
          </p:cNvPr>
          <p:cNvSpPr txBox="1"/>
          <p:nvPr/>
        </p:nvSpPr>
        <p:spPr>
          <a:xfrm>
            <a:off x="4650163" y="3925266"/>
            <a:ext cx="464904" cy="215444"/>
          </a:xfrm>
          <a:prstGeom prst="rect">
            <a:avLst/>
          </a:prstGeom>
          <a:noFill/>
        </p:spPr>
        <p:txBody>
          <a:bodyPr wrap="square" lIns="0" tIns="0" rIns="0" bIns="0" rtlCol="0">
            <a:spAutoFit/>
          </a:bodyPr>
          <a:lstStyle/>
          <a:p>
            <a:pPr algn="l"/>
            <a:r>
              <a:rPr lang="en-US" sz="1400" b="1" dirty="0">
                <a:solidFill>
                  <a:srgbClr val="24275A"/>
                </a:solidFill>
              </a:rPr>
              <a:t>PIP-II</a:t>
            </a:r>
            <a:endParaRPr lang="en-GB" sz="1400" b="1" dirty="0">
              <a:solidFill>
                <a:srgbClr val="24275A"/>
              </a:solidFill>
            </a:endParaRPr>
          </a:p>
        </p:txBody>
      </p:sp>
      <p:grpSp>
        <p:nvGrpSpPr>
          <p:cNvPr id="3131" name="Group 3130">
            <a:extLst>
              <a:ext uri="{FF2B5EF4-FFF2-40B4-BE49-F238E27FC236}">
                <a16:creationId xmlns:a16="http://schemas.microsoft.com/office/drawing/2014/main" id="{0877E12D-3491-F45F-30D3-C07317547224}"/>
              </a:ext>
            </a:extLst>
          </p:cNvPr>
          <p:cNvGrpSpPr/>
          <p:nvPr/>
        </p:nvGrpSpPr>
        <p:grpSpPr>
          <a:xfrm>
            <a:off x="7945506" y="0"/>
            <a:ext cx="4246494" cy="4014515"/>
            <a:chOff x="7945506" y="1"/>
            <a:chExt cx="4001144" cy="3789040"/>
          </a:xfrm>
        </p:grpSpPr>
        <p:pic>
          <p:nvPicPr>
            <p:cNvPr id="16" name="Picture 15">
              <a:extLst>
                <a:ext uri="{FF2B5EF4-FFF2-40B4-BE49-F238E27FC236}">
                  <a16:creationId xmlns:a16="http://schemas.microsoft.com/office/drawing/2014/main" id="{E374D1D3-5278-83DC-695A-4ACA5B56C935}"/>
                </a:ext>
              </a:extLst>
            </p:cNvPr>
            <p:cNvPicPr>
              <a:picLocks noChangeAspect="1"/>
            </p:cNvPicPr>
            <p:nvPr/>
          </p:nvPicPr>
          <p:blipFill>
            <a:blip r:embed="rId6"/>
            <a:srcRect t="13445" b="990"/>
            <a:stretch>
              <a:fillRect/>
            </a:stretch>
          </p:blipFill>
          <p:spPr>
            <a:xfrm>
              <a:off x="8419729" y="1"/>
              <a:ext cx="2998692" cy="3789040"/>
            </a:xfrm>
            <a:prstGeom prst="rect">
              <a:avLst/>
            </a:prstGeom>
          </p:spPr>
        </p:pic>
        <p:sp>
          <p:nvSpPr>
            <p:cNvPr id="3098" name="TextBox 3097">
              <a:extLst>
                <a:ext uri="{FF2B5EF4-FFF2-40B4-BE49-F238E27FC236}">
                  <a16:creationId xmlns:a16="http://schemas.microsoft.com/office/drawing/2014/main" id="{FE49BF06-DDC3-AC92-F227-4384701C943F}"/>
                </a:ext>
              </a:extLst>
            </p:cNvPr>
            <p:cNvSpPr txBox="1"/>
            <p:nvPr/>
          </p:nvSpPr>
          <p:spPr>
            <a:xfrm>
              <a:off x="7945506" y="941302"/>
              <a:ext cx="720080" cy="215444"/>
            </a:xfrm>
            <a:prstGeom prst="rect">
              <a:avLst/>
            </a:prstGeom>
            <a:noFill/>
          </p:spPr>
          <p:txBody>
            <a:bodyPr wrap="square" lIns="0" tIns="0" rIns="0" bIns="0" rtlCol="0">
              <a:spAutoFit/>
            </a:bodyPr>
            <a:lstStyle/>
            <a:p>
              <a:pPr algn="l"/>
              <a:r>
                <a:rPr lang="en-US" sz="700" b="1" dirty="0">
                  <a:solidFill>
                    <a:srgbClr val="06061E"/>
                  </a:solidFill>
                </a:rPr>
                <a:t>HOM couplers connectors</a:t>
              </a:r>
              <a:endParaRPr lang="en-GB" sz="700" b="1" dirty="0">
                <a:solidFill>
                  <a:srgbClr val="06061E"/>
                </a:solidFill>
              </a:endParaRPr>
            </a:p>
          </p:txBody>
        </p:sp>
        <p:sp>
          <p:nvSpPr>
            <p:cNvPr id="3101" name="TextBox 3100">
              <a:extLst>
                <a:ext uri="{FF2B5EF4-FFF2-40B4-BE49-F238E27FC236}">
                  <a16:creationId xmlns:a16="http://schemas.microsoft.com/office/drawing/2014/main" id="{215C03A0-F86B-6D7F-0484-24882C54D960}"/>
                </a:ext>
              </a:extLst>
            </p:cNvPr>
            <p:cNvSpPr txBox="1"/>
            <p:nvPr/>
          </p:nvSpPr>
          <p:spPr>
            <a:xfrm>
              <a:off x="10825432" y="383706"/>
              <a:ext cx="1008112" cy="215444"/>
            </a:xfrm>
            <a:prstGeom prst="rect">
              <a:avLst/>
            </a:prstGeom>
            <a:noFill/>
          </p:spPr>
          <p:txBody>
            <a:bodyPr wrap="square" lIns="0" tIns="0" rIns="0" bIns="0" rtlCol="0">
              <a:spAutoFit/>
            </a:bodyPr>
            <a:lstStyle/>
            <a:p>
              <a:pPr algn="l"/>
              <a:r>
                <a:rPr lang="en-US" sz="700" b="1" dirty="0">
                  <a:solidFill>
                    <a:srgbClr val="06061E"/>
                  </a:solidFill>
                </a:rPr>
                <a:t>FPC with movable antenna</a:t>
              </a:r>
              <a:endParaRPr lang="en-GB" sz="700" b="1" dirty="0">
                <a:solidFill>
                  <a:srgbClr val="06061E"/>
                </a:solidFill>
              </a:endParaRPr>
            </a:p>
          </p:txBody>
        </p:sp>
        <p:sp>
          <p:nvSpPr>
            <p:cNvPr id="3102" name="TextBox 3101">
              <a:extLst>
                <a:ext uri="{FF2B5EF4-FFF2-40B4-BE49-F238E27FC236}">
                  <a16:creationId xmlns:a16="http://schemas.microsoft.com/office/drawing/2014/main" id="{70DFEA9F-7136-3827-EDD9-8CFCA81E6AC2}"/>
                </a:ext>
              </a:extLst>
            </p:cNvPr>
            <p:cNvSpPr txBox="1"/>
            <p:nvPr/>
          </p:nvSpPr>
          <p:spPr>
            <a:xfrm>
              <a:off x="8688288" y="3475216"/>
              <a:ext cx="720080" cy="215444"/>
            </a:xfrm>
            <a:prstGeom prst="rect">
              <a:avLst/>
            </a:prstGeom>
            <a:noFill/>
          </p:spPr>
          <p:txBody>
            <a:bodyPr wrap="square" lIns="0" tIns="0" rIns="0" bIns="0" rtlCol="0">
              <a:spAutoFit/>
            </a:bodyPr>
            <a:lstStyle/>
            <a:p>
              <a:pPr algn="l"/>
              <a:r>
                <a:rPr lang="en-US" sz="700" b="1" dirty="0">
                  <a:solidFill>
                    <a:srgbClr val="06061E"/>
                  </a:solidFill>
                </a:rPr>
                <a:t>Tuner external motor</a:t>
              </a:r>
              <a:endParaRPr lang="en-GB" sz="700" b="1" dirty="0">
                <a:solidFill>
                  <a:srgbClr val="06061E"/>
                </a:solidFill>
              </a:endParaRPr>
            </a:p>
          </p:txBody>
        </p:sp>
        <p:sp>
          <p:nvSpPr>
            <p:cNvPr id="3103" name="TextBox 3102">
              <a:extLst>
                <a:ext uri="{FF2B5EF4-FFF2-40B4-BE49-F238E27FC236}">
                  <a16:creationId xmlns:a16="http://schemas.microsoft.com/office/drawing/2014/main" id="{79FE72F9-5E45-A1F1-D8C2-25AD15FF1E77}"/>
                </a:ext>
              </a:extLst>
            </p:cNvPr>
            <p:cNvSpPr txBox="1"/>
            <p:nvPr/>
          </p:nvSpPr>
          <p:spPr>
            <a:xfrm>
              <a:off x="8040216" y="2024844"/>
              <a:ext cx="720080" cy="323165"/>
            </a:xfrm>
            <a:prstGeom prst="rect">
              <a:avLst/>
            </a:prstGeom>
            <a:noFill/>
          </p:spPr>
          <p:txBody>
            <a:bodyPr wrap="square" lIns="0" tIns="0" rIns="0" bIns="0" rtlCol="0">
              <a:spAutoFit/>
            </a:bodyPr>
            <a:lstStyle/>
            <a:p>
              <a:pPr algn="l"/>
              <a:r>
                <a:rPr lang="en-US" sz="700" b="1" dirty="0">
                  <a:solidFill>
                    <a:srgbClr val="06061E"/>
                  </a:solidFill>
                </a:rPr>
                <a:t>Cavity frame for support and tuning</a:t>
              </a:r>
              <a:endParaRPr lang="en-GB" sz="700" b="1" dirty="0">
                <a:solidFill>
                  <a:srgbClr val="06061E"/>
                </a:solidFill>
              </a:endParaRPr>
            </a:p>
          </p:txBody>
        </p:sp>
        <p:sp>
          <p:nvSpPr>
            <p:cNvPr id="3104" name="TextBox 3103">
              <a:extLst>
                <a:ext uri="{FF2B5EF4-FFF2-40B4-BE49-F238E27FC236}">
                  <a16:creationId xmlns:a16="http://schemas.microsoft.com/office/drawing/2014/main" id="{F5D08AF3-4C8A-5E8E-0A6E-C184A6DA69C6}"/>
                </a:ext>
              </a:extLst>
            </p:cNvPr>
            <p:cNvSpPr txBox="1"/>
            <p:nvPr/>
          </p:nvSpPr>
          <p:spPr>
            <a:xfrm>
              <a:off x="11226570" y="2214747"/>
              <a:ext cx="720080" cy="323165"/>
            </a:xfrm>
            <a:prstGeom prst="rect">
              <a:avLst/>
            </a:prstGeom>
            <a:noFill/>
          </p:spPr>
          <p:txBody>
            <a:bodyPr wrap="square" lIns="0" tIns="0" rIns="0" bIns="0" rtlCol="0">
              <a:spAutoFit/>
            </a:bodyPr>
            <a:lstStyle/>
            <a:p>
              <a:pPr algn="l"/>
              <a:r>
                <a:rPr lang="en-US" sz="700" b="1" dirty="0">
                  <a:solidFill>
                    <a:srgbClr val="06061E"/>
                  </a:solidFill>
                </a:rPr>
                <a:t>Tie rods supports for the frame  </a:t>
              </a:r>
              <a:endParaRPr lang="en-GB" sz="700" b="1" dirty="0">
                <a:solidFill>
                  <a:srgbClr val="06061E"/>
                </a:solidFill>
              </a:endParaRPr>
            </a:p>
          </p:txBody>
        </p:sp>
        <p:sp>
          <p:nvSpPr>
            <p:cNvPr id="3108" name="TextBox 3107">
              <a:extLst>
                <a:ext uri="{FF2B5EF4-FFF2-40B4-BE49-F238E27FC236}">
                  <a16:creationId xmlns:a16="http://schemas.microsoft.com/office/drawing/2014/main" id="{EAB2CB4A-C421-B40A-A6D9-87681EF9899E}"/>
                </a:ext>
              </a:extLst>
            </p:cNvPr>
            <p:cNvSpPr txBox="1"/>
            <p:nvPr/>
          </p:nvSpPr>
          <p:spPr>
            <a:xfrm>
              <a:off x="10956540" y="3029049"/>
              <a:ext cx="720080" cy="215444"/>
            </a:xfrm>
            <a:prstGeom prst="rect">
              <a:avLst/>
            </a:prstGeom>
            <a:noFill/>
          </p:spPr>
          <p:txBody>
            <a:bodyPr wrap="square" lIns="0" tIns="0" rIns="0" bIns="0" rtlCol="0">
              <a:spAutoFit/>
            </a:bodyPr>
            <a:lstStyle/>
            <a:p>
              <a:pPr algn="l"/>
              <a:r>
                <a:rPr lang="en-US" sz="700" b="1" dirty="0">
                  <a:solidFill>
                    <a:srgbClr val="06061E"/>
                  </a:solidFill>
                </a:rPr>
                <a:t>Cavity beam pipe flange</a:t>
              </a:r>
              <a:endParaRPr lang="en-GB" sz="700" b="1" dirty="0">
                <a:solidFill>
                  <a:srgbClr val="06061E"/>
                </a:solidFill>
              </a:endParaRPr>
            </a:p>
          </p:txBody>
        </p:sp>
        <p:sp>
          <p:nvSpPr>
            <p:cNvPr id="3109" name="TextBox 3108">
              <a:extLst>
                <a:ext uri="{FF2B5EF4-FFF2-40B4-BE49-F238E27FC236}">
                  <a16:creationId xmlns:a16="http://schemas.microsoft.com/office/drawing/2014/main" id="{FCFA9A8C-D35B-F73A-48E4-ACB14C87F632}"/>
                </a:ext>
              </a:extLst>
            </p:cNvPr>
            <p:cNvSpPr txBox="1"/>
            <p:nvPr/>
          </p:nvSpPr>
          <p:spPr>
            <a:xfrm>
              <a:off x="8252377" y="2759954"/>
              <a:ext cx="720080" cy="107722"/>
            </a:xfrm>
            <a:prstGeom prst="rect">
              <a:avLst/>
            </a:prstGeom>
            <a:noFill/>
          </p:spPr>
          <p:txBody>
            <a:bodyPr wrap="square" lIns="0" tIns="0" rIns="0" bIns="0" rtlCol="0">
              <a:spAutoFit/>
            </a:bodyPr>
            <a:lstStyle/>
            <a:p>
              <a:pPr algn="l"/>
              <a:r>
                <a:rPr lang="en-US" sz="700" b="1" dirty="0">
                  <a:solidFill>
                    <a:srgbClr val="06061E"/>
                  </a:solidFill>
                </a:rPr>
                <a:t>Helium tank</a:t>
              </a:r>
              <a:endParaRPr lang="en-GB" sz="700" b="1" dirty="0">
                <a:solidFill>
                  <a:srgbClr val="06061E"/>
                </a:solidFill>
              </a:endParaRPr>
            </a:p>
          </p:txBody>
        </p:sp>
        <p:cxnSp>
          <p:nvCxnSpPr>
            <p:cNvPr id="3111" name="Straight Arrow Connector 3110">
              <a:extLst>
                <a:ext uri="{FF2B5EF4-FFF2-40B4-BE49-F238E27FC236}">
                  <a16:creationId xmlns:a16="http://schemas.microsoft.com/office/drawing/2014/main" id="{E0E2604F-5D5E-30E6-01C9-350E292FB569}"/>
                </a:ext>
              </a:extLst>
            </p:cNvPr>
            <p:cNvCxnSpPr/>
            <p:nvPr/>
          </p:nvCxnSpPr>
          <p:spPr>
            <a:xfrm flipV="1">
              <a:off x="8539259" y="2348009"/>
              <a:ext cx="797101" cy="393530"/>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13" name="Straight Arrow Connector 3112">
              <a:extLst>
                <a:ext uri="{FF2B5EF4-FFF2-40B4-BE49-F238E27FC236}">
                  <a16:creationId xmlns:a16="http://schemas.microsoft.com/office/drawing/2014/main" id="{2F6736C3-5BE9-35F2-87F6-EE884C9903F9}"/>
                </a:ext>
              </a:extLst>
            </p:cNvPr>
            <p:cNvCxnSpPr>
              <a:cxnSpLocks/>
              <a:stCxn id="3103" idx="3"/>
            </p:cNvCxnSpPr>
            <p:nvPr/>
          </p:nvCxnSpPr>
          <p:spPr>
            <a:xfrm flipV="1">
              <a:off x="8760296" y="2024844"/>
              <a:ext cx="720080" cy="161583"/>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16" name="Straight Arrow Connector 3115">
              <a:extLst>
                <a:ext uri="{FF2B5EF4-FFF2-40B4-BE49-F238E27FC236}">
                  <a16:creationId xmlns:a16="http://schemas.microsoft.com/office/drawing/2014/main" id="{CB25CF1D-7B66-C1E8-8D05-02BE995BA7AE}"/>
                </a:ext>
              </a:extLst>
            </p:cNvPr>
            <p:cNvCxnSpPr/>
            <p:nvPr/>
          </p:nvCxnSpPr>
          <p:spPr>
            <a:xfrm>
              <a:off x="8539259" y="1124744"/>
              <a:ext cx="149029" cy="322761"/>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18" name="Straight Arrow Connector 3117">
              <a:extLst>
                <a:ext uri="{FF2B5EF4-FFF2-40B4-BE49-F238E27FC236}">
                  <a16:creationId xmlns:a16="http://schemas.microsoft.com/office/drawing/2014/main" id="{1910D354-A33E-3245-EE93-F2B4B2B7E4B9}"/>
                </a:ext>
              </a:extLst>
            </p:cNvPr>
            <p:cNvCxnSpPr/>
            <p:nvPr/>
          </p:nvCxnSpPr>
          <p:spPr>
            <a:xfrm>
              <a:off x="8539259" y="1124744"/>
              <a:ext cx="2417281" cy="445872"/>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0" name="Straight Arrow Connector 3119">
              <a:extLst>
                <a:ext uri="{FF2B5EF4-FFF2-40B4-BE49-F238E27FC236}">
                  <a16:creationId xmlns:a16="http://schemas.microsoft.com/office/drawing/2014/main" id="{A5F1A7C2-35FC-6673-B043-C843B9533780}"/>
                </a:ext>
              </a:extLst>
            </p:cNvPr>
            <p:cNvCxnSpPr/>
            <p:nvPr/>
          </p:nvCxnSpPr>
          <p:spPr>
            <a:xfrm flipH="1">
              <a:off x="10164452" y="599150"/>
              <a:ext cx="612068" cy="342152"/>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2" name="Straight Arrow Connector 3121">
              <a:extLst>
                <a:ext uri="{FF2B5EF4-FFF2-40B4-BE49-F238E27FC236}">
                  <a16:creationId xmlns:a16="http://schemas.microsoft.com/office/drawing/2014/main" id="{5E0A1493-4DB6-477B-F8C0-239791104F7E}"/>
                </a:ext>
              </a:extLst>
            </p:cNvPr>
            <p:cNvCxnSpPr/>
            <p:nvPr/>
          </p:nvCxnSpPr>
          <p:spPr>
            <a:xfrm>
              <a:off x="9444372" y="3555548"/>
              <a:ext cx="474703" cy="0"/>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4" name="Straight Arrow Connector 3123">
              <a:extLst>
                <a:ext uri="{FF2B5EF4-FFF2-40B4-BE49-F238E27FC236}">
                  <a16:creationId xmlns:a16="http://schemas.microsoft.com/office/drawing/2014/main" id="{5CBF8874-A006-A3F8-004E-E3AC90801550}"/>
                </a:ext>
              </a:extLst>
            </p:cNvPr>
            <p:cNvCxnSpPr/>
            <p:nvPr/>
          </p:nvCxnSpPr>
          <p:spPr>
            <a:xfrm flipH="1" flipV="1">
              <a:off x="10164452" y="2456892"/>
              <a:ext cx="864096" cy="572157"/>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6" name="Straight Arrow Connector 3125">
              <a:extLst>
                <a:ext uri="{FF2B5EF4-FFF2-40B4-BE49-F238E27FC236}">
                  <a16:creationId xmlns:a16="http://schemas.microsoft.com/office/drawing/2014/main" id="{A3EDB953-39FE-179B-6843-2B7AB335CB62}"/>
                </a:ext>
              </a:extLst>
            </p:cNvPr>
            <p:cNvCxnSpPr/>
            <p:nvPr/>
          </p:nvCxnSpPr>
          <p:spPr>
            <a:xfrm flipH="1">
              <a:off x="10825432" y="2382978"/>
              <a:ext cx="311128" cy="0"/>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28" name="Straight Arrow Connector 3127">
              <a:extLst>
                <a:ext uri="{FF2B5EF4-FFF2-40B4-BE49-F238E27FC236}">
                  <a16:creationId xmlns:a16="http://schemas.microsoft.com/office/drawing/2014/main" id="{B74B269E-F562-82ED-4E37-C6AD4A965187}"/>
                </a:ext>
              </a:extLst>
            </p:cNvPr>
            <p:cNvCxnSpPr/>
            <p:nvPr/>
          </p:nvCxnSpPr>
          <p:spPr>
            <a:xfrm flipH="1" flipV="1">
              <a:off x="10470486" y="1844824"/>
              <a:ext cx="666074" cy="538154"/>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cxnSp>
          <p:nvCxnSpPr>
            <p:cNvPr id="3130" name="Straight Arrow Connector 3129">
              <a:extLst>
                <a:ext uri="{FF2B5EF4-FFF2-40B4-BE49-F238E27FC236}">
                  <a16:creationId xmlns:a16="http://schemas.microsoft.com/office/drawing/2014/main" id="{6685D867-7632-BD93-6B6D-6089B5047EED}"/>
                </a:ext>
              </a:extLst>
            </p:cNvPr>
            <p:cNvCxnSpPr/>
            <p:nvPr/>
          </p:nvCxnSpPr>
          <p:spPr>
            <a:xfrm flipH="1" flipV="1">
              <a:off x="9552384" y="1772816"/>
              <a:ext cx="1584176" cy="610162"/>
            </a:xfrm>
            <a:prstGeom prst="straightConnector1">
              <a:avLst/>
            </a:prstGeom>
            <a:ln w="12700">
              <a:solidFill>
                <a:srgbClr val="06061E"/>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66248EBE-A8CB-8374-8436-210B45938E3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794056" y="4357465"/>
            <a:ext cx="2540127" cy="2231546"/>
          </a:xfrm>
          <a:prstGeom prst="rect">
            <a:avLst/>
          </a:prstGeom>
        </p:spPr>
      </p:pic>
    </p:spTree>
    <p:extLst>
      <p:ext uri="{BB962C8B-B14F-4D97-AF65-F5344CB8AC3E}">
        <p14:creationId xmlns:p14="http://schemas.microsoft.com/office/powerpoint/2010/main" val="360093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82B26-4432-49E1-4D3A-FF4EDCD545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F2DF84-C20A-58F4-971B-2055D4C1FBA8}"/>
              </a:ext>
            </a:extLst>
          </p:cNvPr>
          <p:cNvSpPr>
            <a:spLocks noGrp="1"/>
          </p:cNvSpPr>
          <p:nvPr>
            <p:ph type="title"/>
          </p:nvPr>
        </p:nvSpPr>
        <p:spPr/>
        <p:txBody>
          <a:bodyPr/>
          <a:lstStyle/>
          <a:p>
            <a:r>
              <a:rPr lang="en-US" dirty="0">
                <a:solidFill>
                  <a:srgbClr val="24275A"/>
                </a:solidFill>
              </a:rPr>
              <a:t>Literature research and pre-filling of the answers </a:t>
            </a:r>
            <a:endParaRPr lang="en-GB" dirty="0">
              <a:solidFill>
                <a:srgbClr val="24275A"/>
              </a:solidFill>
            </a:endParaRPr>
          </a:p>
        </p:txBody>
      </p:sp>
      <p:sp>
        <p:nvSpPr>
          <p:cNvPr id="6" name="TextBox 5">
            <a:extLst>
              <a:ext uri="{FF2B5EF4-FFF2-40B4-BE49-F238E27FC236}">
                <a16:creationId xmlns:a16="http://schemas.microsoft.com/office/drawing/2014/main" id="{75F97D5E-90D0-919C-98D2-8E76554972CE}"/>
              </a:ext>
            </a:extLst>
          </p:cNvPr>
          <p:cNvSpPr txBox="1"/>
          <p:nvPr/>
        </p:nvSpPr>
        <p:spPr>
          <a:xfrm>
            <a:off x="371364" y="1160748"/>
            <a:ext cx="6096000" cy="2150525"/>
          </a:xfrm>
          <a:prstGeom prst="rect">
            <a:avLst/>
          </a:prstGeom>
          <a:noFill/>
        </p:spPr>
        <p:txBody>
          <a:bodyPr wrap="square">
            <a:spAutoFit/>
          </a:bodyPr>
          <a:lstStyle/>
          <a:p>
            <a:pPr lvl="0" algn="just">
              <a:lnSpc>
                <a:spcPct val="107000"/>
              </a:lnSpc>
              <a:spcBef>
                <a:spcPts val="600"/>
              </a:spcBef>
            </a:pPr>
            <a:r>
              <a:rPr lang="en-GB" sz="1400" dirty="0">
                <a:solidFill>
                  <a:srgbClr val="24275A"/>
                </a:solidFill>
                <a:latin typeface="+mj-lt"/>
                <a:ea typeface="Times New Roman" panose="02020603050405020304" pitchFamily="18" charset="0"/>
                <a:cs typeface="Arial" panose="020B0604020202020204" pitchFamily="34" charset="0"/>
              </a:rPr>
              <a:t>The questionnaire were sent with pre-filled answers to:</a:t>
            </a:r>
            <a:endParaRPr lang="en-GB" sz="1400" dirty="0">
              <a:solidFill>
                <a:srgbClr val="24275A"/>
              </a:solidFill>
              <a:effectLst/>
              <a:latin typeface="+mj-lt"/>
              <a:ea typeface="Times New Roman" panose="02020603050405020304" pitchFamily="18" charset="0"/>
              <a:cs typeface="Arial" panose="020B0604020202020204" pitchFamily="34" charset="0"/>
            </a:endParaRPr>
          </a:p>
          <a:p>
            <a:pPr marL="342900" lvl="0" indent="-342900" algn="just">
              <a:lnSpc>
                <a:spcPct val="107000"/>
              </a:lnSpc>
              <a:spcBef>
                <a:spcPts val="600"/>
              </a:spcBef>
              <a:buFont typeface="Times New Roman" panose="02020603050405020304" pitchFamily="18" charset="0"/>
              <a:buChar char="•"/>
            </a:pPr>
            <a:r>
              <a:rPr lang="en-GB" sz="1400" b="1" dirty="0">
                <a:solidFill>
                  <a:srgbClr val="24275A"/>
                </a:solidFill>
                <a:effectLst/>
                <a:latin typeface="+mj-lt"/>
                <a:ea typeface="Times New Roman" panose="02020603050405020304" pitchFamily="18" charset="0"/>
                <a:cs typeface="Arial" panose="020B0604020202020204" pitchFamily="34" charset="0"/>
              </a:rPr>
              <a:t>Optimize Discussions</a:t>
            </a:r>
            <a:r>
              <a:rPr lang="en-GB" sz="1400" dirty="0">
                <a:solidFill>
                  <a:srgbClr val="24275A"/>
                </a:solidFill>
                <a:latin typeface="+mj-lt"/>
                <a:ea typeface="Times New Roman" panose="02020603050405020304" pitchFamily="18" charset="0"/>
                <a:cs typeface="Arial" panose="020B0604020202020204" pitchFamily="34" charset="0"/>
              </a:rPr>
              <a:t>: </a:t>
            </a:r>
            <a:r>
              <a:rPr lang="en-GB" sz="1400" dirty="0">
                <a:solidFill>
                  <a:srgbClr val="24275A"/>
                </a:solidFill>
                <a:effectLst/>
                <a:latin typeface="+mj-lt"/>
                <a:ea typeface="Times New Roman" panose="02020603050405020304" pitchFamily="18" charset="0"/>
                <a:cs typeface="Arial" panose="020B0604020202020204" pitchFamily="34" charset="0"/>
              </a:rPr>
              <a:t>minimize the time spent reviewing information publicly available</a:t>
            </a:r>
          </a:p>
          <a:p>
            <a:pPr marL="342900" lvl="0" indent="-342900" algn="just">
              <a:lnSpc>
                <a:spcPct val="107000"/>
              </a:lnSpc>
              <a:spcBef>
                <a:spcPts val="600"/>
              </a:spcBef>
              <a:buFont typeface="Times New Roman" panose="02020603050405020304" pitchFamily="18" charset="0"/>
              <a:buChar char="•"/>
            </a:pPr>
            <a:r>
              <a:rPr lang="en-GB" sz="1400" b="1" dirty="0">
                <a:solidFill>
                  <a:srgbClr val="24275A"/>
                </a:solidFill>
                <a:effectLst/>
                <a:latin typeface="+mj-lt"/>
                <a:ea typeface="Times New Roman" panose="02020603050405020304" pitchFamily="18" charset="0"/>
                <a:cs typeface="Arial" panose="020B0604020202020204" pitchFamily="34" charset="0"/>
              </a:rPr>
              <a:t>Reduce Burden</a:t>
            </a:r>
            <a:r>
              <a:rPr lang="en-GB" sz="1400" dirty="0">
                <a:solidFill>
                  <a:srgbClr val="24275A"/>
                </a:solidFill>
                <a:effectLst/>
                <a:latin typeface="+mj-lt"/>
                <a:ea typeface="Times New Roman" panose="02020603050405020304" pitchFamily="18" charset="0"/>
                <a:cs typeface="Arial" panose="020B0604020202020204" pitchFamily="34" charset="0"/>
              </a:rPr>
              <a:t>: allowing the experts to focus on correcting inaccuracies or providing context that isn't found in published papers.</a:t>
            </a:r>
          </a:p>
          <a:p>
            <a:pPr marL="342900" lvl="0" indent="-342900" algn="just">
              <a:lnSpc>
                <a:spcPct val="107000"/>
              </a:lnSpc>
              <a:spcBef>
                <a:spcPts val="600"/>
              </a:spcBef>
              <a:spcAft>
                <a:spcPts val="600"/>
              </a:spcAft>
              <a:buFont typeface="Times New Roman" panose="02020603050405020304" pitchFamily="18" charset="0"/>
              <a:buChar char="•"/>
            </a:pPr>
            <a:r>
              <a:rPr lang="en-GB" sz="1400" b="1" dirty="0">
                <a:solidFill>
                  <a:srgbClr val="24275A"/>
                </a:solidFill>
                <a:latin typeface="+mj-lt"/>
                <a:ea typeface="Times New Roman" panose="02020603050405020304" pitchFamily="18" charset="0"/>
                <a:cs typeface="Arial" panose="020B0604020202020204" pitchFamily="34" charset="0"/>
              </a:rPr>
              <a:t>Increase</a:t>
            </a:r>
            <a:r>
              <a:rPr lang="en-GB" sz="1400" b="1" dirty="0">
                <a:solidFill>
                  <a:srgbClr val="24275A"/>
                </a:solidFill>
                <a:effectLst/>
                <a:latin typeface="+mj-lt"/>
                <a:ea typeface="Times New Roman" panose="02020603050405020304" pitchFamily="18" charset="0"/>
                <a:cs typeface="Arial" panose="020B0604020202020204" pitchFamily="34" charset="0"/>
              </a:rPr>
              <a:t> Accuracy: </a:t>
            </a:r>
            <a:r>
              <a:rPr lang="en-GB" sz="1400" dirty="0">
                <a:solidFill>
                  <a:srgbClr val="24275A"/>
                </a:solidFill>
                <a:effectLst/>
                <a:latin typeface="+mj-lt"/>
                <a:ea typeface="Times New Roman" panose="02020603050405020304" pitchFamily="18" charset="0"/>
                <a:cs typeface="Arial" panose="020B0604020202020204" pitchFamily="34" charset="0"/>
              </a:rPr>
              <a:t>This "correction-based" feedback loop often reveals discrepancies between the "as-designed" specifications and the "as-operated" reality.</a:t>
            </a:r>
          </a:p>
        </p:txBody>
      </p:sp>
      <p:pic>
        <p:nvPicPr>
          <p:cNvPr id="5" name="Picture 4">
            <a:extLst>
              <a:ext uri="{FF2B5EF4-FFF2-40B4-BE49-F238E27FC236}">
                <a16:creationId xmlns:a16="http://schemas.microsoft.com/office/drawing/2014/main" id="{9EFE60FA-DD0C-BFDE-2256-045A1B907CE5}"/>
              </a:ext>
            </a:extLst>
          </p:cNvPr>
          <p:cNvPicPr>
            <a:picLocks noChangeAspect="1"/>
          </p:cNvPicPr>
          <p:nvPr/>
        </p:nvPicPr>
        <p:blipFill>
          <a:blip r:embed="rId2"/>
          <a:stretch>
            <a:fillRect/>
          </a:stretch>
        </p:blipFill>
        <p:spPr>
          <a:xfrm>
            <a:off x="6708067" y="881506"/>
            <a:ext cx="4901505" cy="5976494"/>
          </a:xfrm>
          <a:prstGeom prst="rect">
            <a:avLst/>
          </a:prstGeom>
        </p:spPr>
      </p:pic>
      <p:sp>
        <p:nvSpPr>
          <p:cNvPr id="7" name="TextBox 6">
            <a:extLst>
              <a:ext uri="{FF2B5EF4-FFF2-40B4-BE49-F238E27FC236}">
                <a16:creationId xmlns:a16="http://schemas.microsoft.com/office/drawing/2014/main" id="{39375601-243C-59F2-F005-D55FFE1EF24A}"/>
              </a:ext>
            </a:extLst>
          </p:cNvPr>
          <p:cNvSpPr txBox="1"/>
          <p:nvPr/>
        </p:nvSpPr>
        <p:spPr>
          <a:xfrm>
            <a:off x="420367" y="3869203"/>
            <a:ext cx="6096000" cy="2304413"/>
          </a:xfrm>
          <a:prstGeom prst="rect">
            <a:avLst/>
          </a:prstGeom>
          <a:noFill/>
        </p:spPr>
        <p:txBody>
          <a:bodyPr wrap="square">
            <a:spAutoFit/>
          </a:bodyPr>
          <a:lstStyle/>
          <a:p>
            <a:pPr algn="just">
              <a:lnSpc>
                <a:spcPct val="107000"/>
              </a:lnSpc>
              <a:spcAft>
                <a:spcPts val="600"/>
              </a:spcAft>
              <a:buNone/>
            </a:pPr>
            <a:r>
              <a:rPr lang="en-GB" sz="1400" dirty="0">
                <a:solidFill>
                  <a:srgbClr val="24275A"/>
                </a:solidFill>
                <a:latin typeface="+mj-lt"/>
                <a:ea typeface="MS Mincho" panose="02020609040205080304" pitchFamily="49" charset="-128"/>
                <a:cs typeface="Arial" panose="020B0604020202020204" pitchFamily="34" charset="0"/>
              </a:rPr>
              <a:t>D</a:t>
            </a:r>
            <a:r>
              <a:rPr lang="en-GB" sz="1400" dirty="0">
                <a:solidFill>
                  <a:srgbClr val="24275A"/>
                </a:solidFill>
                <a:effectLst/>
                <a:latin typeface="+mj-lt"/>
                <a:ea typeface="MS Mincho" panose="02020609040205080304" pitchFamily="49" charset="-128"/>
                <a:cs typeface="Arial" panose="020B0604020202020204" pitchFamily="34" charset="0"/>
              </a:rPr>
              <a:t>ata is collected from a wide spectrum of technical repositories:</a:t>
            </a:r>
          </a:p>
          <a:p>
            <a:pPr marL="342900" lvl="0" indent="-342900" algn="just">
              <a:lnSpc>
                <a:spcPct val="107000"/>
              </a:lnSpc>
              <a:spcBef>
                <a:spcPts val="600"/>
              </a:spcBef>
              <a:buFont typeface="Times New Roman" panose="02020603050405020304" pitchFamily="18" charset="0"/>
              <a:buChar char="•"/>
            </a:pPr>
            <a:r>
              <a:rPr lang="en-GB" sz="1400" b="1" dirty="0">
                <a:solidFill>
                  <a:srgbClr val="24275A"/>
                </a:solidFill>
                <a:effectLst/>
                <a:latin typeface="+mj-lt"/>
                <a:ea typeface="Times New Roman" panose="02020603050405020304" pitchFamily="18" charset="0"/>
                <a:cs typeface="Arial" panose="020B0604020202020204" pitchFamily="34" charset="0"/>
              </a:rPr>
              <a:t>Technical Design Reports </a:t>
            </a:r>
            <a:r>
              <a:rPr lang="en-GB" sz="1400" dirty="0">
                <a:solidFill>
                  <a:srgbClr val="24275A"/>
                </a:solidFill>
                <a:effectLst/>
                <a:latin typeface="+mj-lt"/>
                <a:ea typeface="Times New Roman" panose="02020603050405020304" pitchFamily="18" charset="0"/>
                <a:cs typeface="Arial" panose="020B0604020202020204" pitchFamily="34" charset="0"/>
              </a:rPr>
              <a:t>(TDRs): These serve as record of the initial machine architecture, cooling circuit logic, and design constraints.</a:t>
            </a:r>
          </a:p>
          <a:p>
            <a:pPr marL="342900" lvl="0" indent="-342900" algn="just">
              <a:lnSpc>
                <a:spcPct val="107000"/>
              </a:lnSpc>
              <a:spcBef>
                <a:spcPts val="600"/>
              </a:spcBef>
              <a:buFont typeface="Times New Roman" panose="02020603050405020304" pitchFamily="18" charset="0"/>
              <a:buChar char="•"/>
            </a:pPr>
            <a:r>
              <a:rPr lang="en-GB" sz="1400" b="1" dirty="0">
                <a:solidFill>
                  <a:srgbClr val="24275A"/>
                </a:solidFill>
                <a:effectLst/>
                <a:latin typeface="+mj-lt"/>
                <a:ea typeface="Times New Roman" panose="02020603050405020304" pitchFamily="18" charset="0"/>
                <a:cs typeface="Arial" panose="020B0604020202020204" pitchFamily="34" charset="0"/>
              </a:rPr>
              <a:t>Scientific Papers &amp; Published Articles</a:t>
            </a:r>
            <a:endParaRPr lang="en-GB" sz="1400" b="1" dirty="0">
              <a:solidFill>
                <a:srgbClr val="24275A"/>
              </a:solidFill>
              <a:latin typeface="+mj-lt"/>
              <a:ea typeface="Times New Roman" panose="02020603050405020304" pitchFamily="18" charset="0"/>
              <a:cs typeface="Arial" panose="020B0604020202020204" pitchFamily="34" charset="0"/>
            </a:endParaRPr>
          </a:p>
          <a:p>
            <a:pPr marL="342900" lvl="0" indent="-342900" algn="just">
              <a:lnSpc>
                <a:spcPct val="107000"/>
              </a:lnSpc>
              <a:spcBef>
                <a:spcPts val="600"/>
              </a:spcBef>
              <a:buFont typeface="Times New Roman" panose="02020603050405020304" pitchFamily="18" charset="0"/>
              <a:buChar char="•"/>
            </a:pPr>
            <a:r>
              <a:rPr lang="en-GB" sz="1400" b="1" dirty="0">
                <a:solidFill>
                  <a:srgbClr val="24275A"/>
                </a:solidFill>
                <a:effectLst/>
                <a:latin typeface="+mj-lt"/>
                <a:ea typeface="Times New Roman" panose="02020603050405020304" pitchFamily="18" charset="0"/>
                <a:cs typeface="Arial" panose="020B0604020202020204" pitchFamily="34" charset="0"/>
              </a:rPr>
              <a:t>Conference Presentations </a:t>
            </a:r>
            <a:r>
              <a:rPr lang="en-GB" sz="1400" b="1" dirty="0">
                <a:solidFill>
                  <a:srgbClr val="24275A"/>
                </a:solidFill>
                <a:latin typeface="+mj-lt"/>
                <a:ea typeface="Times New Roman" panose="02020603050405020304" pitchFamily="18" charset="0"/>
                <a:cs typeface="Arial" panose="020B0604020202020204" pitchFamily="34" charset="0"/>
              </a:rPr>
              <a:t>and Proceeding</a:t>
            </a:r>
            <a:r>
              <a:rPr lang="en-GB" sz="1400" dirty="0">
                <a:solidFill>
                  <a:srgbClr val="24275A"/>
                </a:solidFill>
                <a:effectLst/>
                <a:latin typeface="+mj-lt"/>
                <a:ea typeface="Times New Roman" panose="02020603050405020304" pitchFamily="18" charset="0"/>
                <a:cs typeface="Arial" panose="020B0604020202020204" pitchFamily="34" charset="0"/>
              </a:rPr>
              <a:t>: </a:t>
            </a:r>
            <a:r>
              <a:rPr lang="en-GB" sz="1400" dirty="0">
                <a:solidFill>
                  <a:srgbClr val="24275A"/>
                </a:solidFill>
                <a:latin typeface="+mj-lt"/>
                <a:ea typeface="Times New Roman" panose="02020603050405020304" pitchFamily="18" charset="0"/>
                <a:cs typeface="Arial" panose="020B0604020202020204" pitchFamily="34" charset="0"/>
              </a:rPr>
              <a:t>R</a:t>
            </a:r>
            <a:r>
              <a:rPr lang="en-GB" sz="1400" dirty="0">
                <a:solidFill>
                  <a:srgbClr val="24275A"/>
                </a:solidFill>
                <a:effectLst/>
                <a:latin typeface="+mj-lt"/>
                <a:ea typeface="Times New Roman" panose="02020603050405020304" pitchFamily="18" charset="0"/>
                <a:cs typeface="Arial" panose="020B0604020202020204" pitchFamily="34" charset="0"/>
              </a:rPr>
              <a:t>eal-time technical challenges and machine availability data.</a:t>
            </a:r>
          </a:p>
          <a:p>
            <a:pPr marL="342900" lvl="0" indent="-342900" algn="just">
              <a:lnSpc>
                <a:spcPct val="107000"/>
              </a:lnSpc>
              <a:spcBef>
                <a:spcPts val="600"/>
              </a:spcBef>
              <a:spcAft>
                <a:spcPts val="600"/>
              </a:spcAft>
              <a:buFont typeface="Times New Roman" panose="02020603050405020304" pitchFamily="18" charset="0"/>
              <a:buChar char="•"/>
            </a:pPr>
            <a:r>
              <a:rPr lang="en-GB" sz="1400" dirty="0">
                <a:solidFill>
                  <a:srgbClr val="24275A"/>
                </a:solidFill>
                <a:effectLst/>
                <a:latin typeface="+mj-lt"/>
                <a:ea typeface="Times New Roman" panose="02020603050405020304" pitchFamily="18" charset="0"/>
                <a:cs typeface="Arial" panose="020B0604020202020204" pitchFamily="34" charset="0"/>
              </a:rPr>
              <a:t>Internal </a:t>
            </a:r>
            <a:r>
              <a:rPr lang="en-GB" sz="1400" b="1" dirty="0">
                <a:solidFill>
                  <a:srgbClr val="24275A"/>
                </a:solidFill>
                <a:effectLst/>
                <a:latin typeface="+mj-lt"/>
                <a:ea typeface="Times New Roman" panose="02020603050405020304" pitchFamily="18" charset="0"/>
                <a:cs typeface="Arial" panose="020B0604020202020204" pitchFamily="34" charset="0"/>
              </a:rPr>
              <a:t>Technical Notes </a:t>
            </a:r>
            <a:r>
              <a:rPr lang="en-GB" sz="1400" dirty="0">
                <a:solidFill>
                  <a:srgbClr val="24275A"/>
                </a:solidFill>
                <a:effectLst/>
                <a:latin typeface="+mj-lt"/>
                <a:ea typeface="Times New Roman" panose="02020603050405020304" pitchFamily="18" charset="0"/>
                <a:cs typeface="Arial" panose="020B0604020202020204" pitchFamily="34" charset="0"/>
              </a:rPr>
              <a:t>(where available</a:t>
            </a:r>
            <a:r>
              <a:rPr lang="en-GB" sz="1400" dirty="0">
                <a:solidFill>
                  <a:srgbClr val="24275A"/>
                </a:solidFill>
                <a:latin typeface="+mj-lt"/>
                <a:ea typeface="Times New Roman" panose="02020603050405020304" pitchFamily="18" charset="0"/>
                <a:cs typeface="Arial" panose="020B0604020202020204" pitchFamily="34" charset="0"/>
              </a:rPr>
              <a:t>)</a:t>
            </a:r>
            <a:endParaRPr lang="en-GB" sz="1400" dirty="0">
              <a:solidFill>
                <a:srgbClr val="24275A"/>
              </a:solidFill>
              <a:effectLst/>
              <a:latin typeface="+mj-lt"/>
              <a:ea typeface="Times New Roman" panose="02020603050405020304" pitchFamily="18" charset="0"/>
              <a:cs typeface="Arial" panose="020B0604020202020204" pitchFamily="34" charset="0"/>
            </a:endParaRPr>
          </a:p>
        </p:txBody>
      </p:sp>
      <p:grpSp>
        <p:nvGrpSpPr>
          <p:cNvPr id="8" name="Group 7">
            <a:extLst>
              <a:ext uri="{FF2B5EF4-FFF2-40B4-BE49-F238E27FC236}">
                <a16:creationId xmlns:a16="http://schemas.microsoft.com/office/drawing/2014/main" id="{8EE957F3-2E12-1209-7B86-B07FAB584067}"/>
              </a:ext>
            </a:extLst>
          </p:cNvPr>
          <p:cNvGrpSpPr/>
          <p:nvPr/>
        </p:nvGrpSpPr>
        <p:grpSpPr>
          <a:xfrm>
            <a:off x="6536119" y="2672916"/>
            <a:ext cx="5517707" cy="4009678"/>
            <a:chOff x="3598110" y="1431340"/>
            <a:chExt cx="7241343" cy="5003639"/>
          </a:xfrm>
        </p:grpSpPr>
        <p:pic>
          <p:nvPicPr>
            <p:cNvPr id="10" name="Picture 9">
              <a:extLst>
                <a:ext uri="{FF2B5EF4-FFF2-40B4-BE49-F238E27FC236}">
                  <a16:creationId xmlns:a16="http://schemas.microsoft.com/office/drawing/2014/main" id="{1D33FC40-5E49-E615-3E7C-81E13C1C875E}"/>
                </a:ext>
              </a:extLst>
            </p:cNvPr>
            <p:cNvPicPr>
              <a:picLocks noChangeAspect="1"/>
            </p:cNvPicPr>
            <p:nvPr/>
          </p:nvPicPr>
          <p:blipFill>
            <a:blip r:embed="rId3"/>
            <a:srcRect l="5742" r="1784"/>
            <a:stretch>
              <a:fillRect/>
            </a:stretch>
          </p:blipFill>
          <p:spPr>
            <a:xfrm>
              <a:off x="6932718" y="1662168"/>
              <a:ext cx="3906735" cy="26435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F0DADA83-E195-7F86-360A-AC71F94D8B77}"/>
                </a:ext>
              </a:extLst>
            </p:cNvPr>
            <p:cNvPicPr>
              <a:picLocks noChangeAspect="1"/>
            </p:cNvPicPr>
            <p:nvPr/>
          </p:nvPicPr>
          <p:blipFill>
            <a:blip r:embed="rId4"/>
            <a:stretch>
              <a:fillRect/>
            </a:stretch>
          </p:blipFill>
          <p:spPr>
            <a:xfrm>
              <a:off x="3706102" y="4636613"/>
              <a:ext cx="3074351" cy="1798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379DD6EA-10D3-F48F-601C-19F64CC9AE04}"/>
                </a:ext>
              </a:extLst>
            </p:cNvPr>
            <p:cNvPicPr>
              <a:picLocks noChangeAspect="1"/>
            </p:cNvPicPr>
            <p:nvPr/>
          </p:nvPicPr>
          <p:blipFill>
            <a:blip r:embed="rId5"/>
            <a:stretch>
              <a:fillRect/>
            </a:stretch>
          </p:blipFill>
          <p:spPr>
            <a:xfrm>
              <a:off x="6918268" y="4519297"/>
              <a:ext cx="3906735" cy="1915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AB9E87EB-379C-AC5A-298A-408997139CCA}"/>
                </a:ext>
              </a:extLst>
            </p:cNvPr>
            <p:cNvPicPr>
              <a:picLocks noChangeAspect="1"/>
            </p:cNvPicPr>
            <p:nvPr/>
          </p:nvPicPr>
          <p:blipFill>
            <a:blip r:embed="rId6"/>
            <a:stretch>
              <a:fillRect/>
            </a:stretch>
          </p:blipFill>
          <p:spPr>
            <a:xfrm>
              <a:off x="3598110" y="1431340"/>
              <a:ext cx="3115125" cy="3087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316956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E86BC-5208-003F-AB55-754C169FDC4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E5D758C-DA7D-7FB4-30FB-7A550A6E90D7}"/>
              </a:ext>
            </a:extLst>
          </p:cNvPr>
          <p:cNvSpPr txBox="1"/>
          <p:nvPr/>
        </p:nvSpPr>
        <p:spPr>
          <a:xfrm>
            <a:off x="479376" y="1502723"/>
            <a:ext cx="5076564" cy="4484369"/>
          </a:xfrm>
          <a:prstGeom prst="rect">
            <a:avLst/>
          </a:prstGeom>
          <a:noFill/>
        </p:spPr>
        <p:txBody>
          <a:bodyPr wrap="square">
            <a:spAutoFit/>
          </a:bodyPr>
          <a:lstStyle/>
          <a:p>
            <a:pPr marL="285750" indent="-285750" algn="just">
              <a:lnSpc>
                <a:spcPct val="150000"/>
              </a:lnSpc>
              <a:spcAft>
                <a:spcPts val="600"/>
              </a:spcAft>
              <a:buFont typeface="Arial" panose="020B0604020202020204" pitchFamily="34" charset="0"/>
              <a:buChar char="•"/>
            </a:pPr>
            <a:r>
              <a:rPr lang="en-GB" sz="1400" dirty="0">
                <a:solidFill>
                  <a:srgbClr val="24275A"/>
                </a:solidFill>
                <a:latin typeface="+mj-lt"/>
                <a:ea typeface="MS Mincho" panose="02020609040205080304" pitchFamily="49" charset="-128"/>
                <a:cs typeface="Arial" panose="020B0604020202020204" pitchFamily="34" charset="0"/>
              </a:rPr>
              <a:t>This</a:t>
            </a:r>
            <a:r>
              <a:rPr lang="en-GB" sz="1400" dirty="0">
                <a:solidFill>
                  <a:srgbClr val="24275A"/>
                </a:solidFill>
                <a:effectLst/>
                <a:latin typeface="+mj-lt"/>
                <a:ea typeface="MS Mincho" panose="02020609040205080304" pitchFamily="49" charset="-128"/>
                <a:cs typeface="Arial" panose="020B0604020202020204" pitchFamily="34" charset="0"/>
              </a:rPr>
              <a:t> series of technically rich meetings across the six world-leading facilities required </a:t>
            </a:r>
            <a:r>
              <a:rPr lang="en-GB" sz="1400" b="1" dirty="0">
                <a:solidFill>
                  <a:srgbClr val="24275A"/>
                </a:solidFill>
                <a:effectLst/>
                <a:latin typeface="+mj-lt"/>
                <a:ea typeface="MS Mincho" panose="02020609040205080304" pitchFamily="49" charset="-128"/>
                <a:cs typeface="Arial" panose="020B0604020202020204" pitchFamily="34" charset="0"/>
              </a:rPr>
              <a:t>coordinating</a:t>
            </a:r>
            <a:r>
              <a:rPr lang="en-GB" sz="1400" dirty="0">
                <a:solidFill>
                  <a:srgbClr val="24275A"/>
                </a:solidFill>
                <a:effectLst/>
                <a:latin typeface="+mj-lt"/>
                <a:ea typeface="MS Mincho" panose="02020609040205080304" pitchFamily="49" charset="-128"/>
                <a:cs typeface="Arial" panose="020B0604020202020204" pitchFamily="34" charset="0"/>
              </a:rPr>
              <a:t> the calendar of high-level experts across multiple time zones.</a:t>
            </a:r>
          </a:p>
          <a:p>
            <a:pPr marL="285750" indent="-285750" algn="just">
              <a:lnSpc>
                <a:spcPct val="150000"/>
              </a:lnSpc>
              <a:spcAft>
                <a:spcPts val="600"/>
              </a:spcAft>
              <a:buFont typeface="Arial" panose="020B0604020202020204" pitchFamily="34" charset="0"/>
              <a:buChar char="•"/>
            </a:pPr>
            <a:r>
              <a:rPr lang="en-GB" sz="1400" dirty="0">
                <a:solidFill>
                  <a:srgbClr val="24275A"/>
                </a:solidFill>
                <a:effectLst/>
                <a:latin typeface="+mj-lt"/>
                <a:ea typeface="MS Mincho" panose="02020609040205080304" pitchFamily="49" charset="-128"/>
                <a:cs typeface="Arial" panose="020B0604020202020204" pitchFamily="34" charset="0"/>
              </a:rPr>
              <a:t>A critical factor for the success of these sessions was the pre-filled questionnaire: </a:t>
            </a:r>
            <a:r>
              <a:rPr lang="en-GB" sz="1400" b="1" dirty="0">
                <a:solidFill>
                  <a:srgbClr val="24275A"/>
                </a:solidFill>
                <a:latin typeface="+mj-lt"/>
                <a:ea typeface="MS Mincho" panose="02020609040205080304" pitchFamily="49" charset="-128"/>
                <a:cs typeface="Arial" panose="020B0604020202020204" pitchFamily="34" charset="0"/>
              </a:rPr>
              <a:t>focus on </a:t>
            </a:r>
            <a:r>
              <a:rPr lang="en-GB" sz="1400" b="1" dirty="0">
                <a:solidFill>
                  <a:srgbClr val="24275A"/>
                </a:solidFill>
                <a:effectLst/>
                <a:latin typeface="+mj-lt"/>
                <a:ea typeface="MS Mincho" panose="02020609040205080304" pitchFamily="49" charset="-128"/>
                <a:cs typeface="Arial" panose="020B0604020202020204" pitchFamily="34" charset="0"/>
              </a:rPr>
              <a:t>high-level </a:t>
            </a:r>
            <a:r>
              <a:rPr lang="en-GB" sz="1400" b="1" dirty="0">
                <a:solidFill>
                  <a:srgbClr val="24275A"/>
                </a:solidFill>
                <a:latin typeface="+mj-lt"/>
                <a:ea typeface="MS Mincho" panose="02020609040205080304" pitchFamily="49" charset="-128"/>
                <a:cs typeface="Arial" panose="020B0604020202020204" pitchFamily="34" charset="0"/>
              </a:rPr>
              <a:t>discussion</a:t>
            </a:r>
            <a:r>
              <a:rPr lang="en-GB" sz="1400" dirty="0">
                <a:solidFill>
                  <a:srgbClr val="24275A"/>
                </a:solidFill>
                <a:effectLst/>
                <a:latin typeface="+mj-lt"/>
                <a:ea typeface="MS Mincho" panose="02020609040205080304" pitchFamily="49" charset="-128"/>
                <a:cs typeface="Arial" panose="020B0604020202020204" pitchFamily="34" charset="0"/>
              </a:rPr>
              <a:t>. </a:t>
            </a:r>
          </a:p>
          <a:p>
            <a:pPr marL="285750" indent="-285750" algn="just">
              <a:lnSpc>
                <a:spcPct val="150000"/>
              </a:lnSpc>
              <a:spcAft>
                <a:spcPts val="600"/>
              </a:spcAft>
              <a:buFont typeface="Arial" panose="020B0604020202020204" pitchFamily="34" charset="0"/>
              <a:buChar char="•"/>
            </a:pPr>
            <a:r>
              <a:rPr lang="en-GB" sz="1400" dirty="0">
                <a:solidFill>
                  <a:srgbClr val="24275A"/>
                </a:solidFill>
                <a:effectLst/>
                <a:latin typeface="+mj-lt"/>
                <a:ea typeface="MS Mincho" panose="02020609040205080304" pitchFamily="49" charset="-128"/>
                <a:cs typeface="Arial" panose="020B0604020202020204" pitchFamily="34" charset="0"/>
              </a:rPr>
              <a:t>The atmosphere was exceptionally amicable, honest, and collaborative: "fruitful" dialogue and unexpected insights into operational and commissioning hurdles. </a:t>
            </a:r>
          </a:p>
          <a:p>
            <a:pPr marL="285750" indent="-285750" algn="just">
              <a:lnSpc>
                <a:spcPct val="150000"/>
              </a:lnSpc>
              <a:spcAft>
                <a:spcPts val="600"/>
              </a:spcAft>
              <a:buFont typeface="Arial" panose="020B0604020202020204" pitchFamily="34" charset="0"/>
              <a:buChar char="•"/>
            </a:pPr>
            <a:r>
              <a:rPr lang="en-GB" sz="1400" dirty="0">
                <a:solidFill>
                  <a:srgbClr val="24275A"/>
                </a:solidFill>
                <a:effectLst/>
                <a:latin typeface="+mj-lt"/>
                <a:ea typeface="MS Mincho" panose="02020609040205080304" pitchFamily="49" charset="-128"/>
                <a:cs typeface="Arial" panose="020B0604020202020204" pitchFamily="34" charset="0"/>
              </a:rPr>
              <a:t>Given the </a:t>
            </a:r>
            <a:r>
              <a:rPr lang="en-GB" sz="1400" b="1" dirty="0">
                <a:solidFill>
                  <a:srgbClr val="24275A"/>
                </a:solidFill>
                <a:effectLst/>
                <a:latin typeface="+mj-lt"/>
                <a:ea typeface="MS Mincho" panose="02020609040205080304" pitchFamily="49" charset="-128"/>
                <a:cs typeface="Arial" panose="020B0604020202020204" pitchFamily="34" charset="0"/>
              </a:rPr>
              <a:t>high volume of information</a:t>
            </a:r>
            <a:r>
              <a:rPr lang="en-GB" sz="1400" dirty="0">
                <a:solidFill>
                  <a:srgbClr val="24275A"/>
                </a:solidFill>
                <a:effectLst/>
                <a:latin typeface="+mj-lt"/>
                <a:ea typeface="MS Mincho" panose="02020609040205080304" pitchFamily="49" charset="-128"/>
                <a:cs typeface="Arial" panose="020B0604020202020204" pitchFamily="34" charset="0"/>
              </a:rPr>
              <a:t>, the compilation of the answers resulted in </a:t>
            </a:r>
            <a:r>
              <a:rPr lang="en-GB" sz="1400" b="1" dirty="0">
                <a:solidFill>
                  <a:srgbClr val="24275A"/>
                </a:solidFill>
                <a:effectLst/>
                <a:latin typeface="+mj-lt"/>
                <a:ea typeface="MS Mincho" panose="02020609040205080304" pitchFamily="49" charset="-128"/>
                <a:cs typeface="Arial" panose="020B0604020202020204" pitchFamily="34" charset="0"/>
              </a:rPr>
              <a:t>complete and broad comparison</a:t>
            </a:r>
            <a:r>
              <a:rPr lang="en-GB" sz="1400" dirty="0">
                <a:solidFill>
                  <a:srgbClr val="24275A"/>
                </a:solidFill>
                <a:effectLst/>
                <a:latin typeface="+mj-lt"/>
                <a:ea typeface="MS Mincho" panose="02020609040205080304" pitchFamily="49" charset="-128"/>
                <a:cs typeface="Arial" panose="020B0604020202020204" pitchFamily="34" charset="0"/>
              </a:rPr>
              <a:t>,</a:t>
            </a:r>
            <a:r>
              <a:rPr lang="en-GB" sz="1400" dirty="0">
                <a:solidFill>
                  <a:srgbClr val="24275A"/>
                </a:solidFill>
                <a:latin typeface="+mj-lt"/>
                <a:ea typeface="MS Mincho" panose="02020609040205080304" pitchFamily="49" charset="-128"/>
                <a:cs typeface="Arial" panose="020B0604020202020204" pitchFamily="34" charset="0"/>
              </a:rPr>
              <a:t> </a:t>
            </a:r>
            <a:r>
              <a:rPr lang="en-GB" sz="1400" dirty="0">
                <a:solidFill>
                  <a:srgbClr val="24275A"/>
                </a:solidFill>
                <a:effectLst/>
                <a:latin typeface="+mj-lt"/>
                <a:ea typeface="MS Mincho" panose="02020609040205080304" pitchFamily="49" charset="-128"/>
                <a:cs typeface="Arial" panose="020B0604020202020204" pitchFamily="34" charset="0"/>
              </a:rPr>
              <a:t>capturing the technical details and the operational reality of high-beta cryomodules at the selected facilities.</a:t>
            </a:r>
          </a:p>
        </p:txBody>
      </p:sp>
      <p:sp>
        <p:nvSpPr>
          <p:cNvPr id="2" name="Title 1">
            <a:extLst>
              <a:ext uri="{FF2B5EF4-FFF2-40B4-BE49-F238E27FC236}">
                <a16:creationId xmlns:a16="http://schemas.microsoft.com/office/drawing/2014/main" id="{E434273A-AC86-2767-048F-917189B7B1F2}"/>
              </a:ext>
            </a:extLst>
          </p:cNvPr>
          <p:cNvSpPr>
            <a:spLocks noGrp="1"/>
          </p:cNvSpPr>
          <p:nvPr>
            <p:ph type="title"/>
          </p:nvPr>
        </p:nvSpPr>
        <p:spPr/>
        <p:txBody>
          <a:bodyPr/>
          <a:lstStyle/>
          <a:p>
            <a:r>
              <a:rPr lang="en-US" dirty="0">
                <a:solidFill>
                  <a:srgbClr val="24275A"/>
                </a:solidFill>
              </a:rPr>
              <a:t>Face-to-face Interview and Compilation of answers  </a:t>
            </a:r>
            <a:endParaRPr lang="en-GB" dirty="0">
              <a:solidFill>
                <a:srgbClr val="24275A"/>
              </a:solidFill>
            </a:endParaRPr>
          </a:p>
        </p:txBody>
      </p:sp>
      <p:grpSp>
        <p:nvGrpSpPr>
          <p:cNvPr id="3" name="Group 2">
            <a:extLst>
              <a:ext uri="{FF2B5EF4-FFF2-40B4-BE49-F238E27FC236}">
                <a16:creationId xmlns:a16="http://schemas.microsoft.com/office/drawing/2014/main" id="{758EF78A-4D49-F782-E266-2D85E8D95EB8}"/>
              </a:ext>
            </a:extLst>
          </p:cNvPr>
          <p:cNvGrpSpPr/>
          <p:nvPr/>
        </p:nvGrpSpPr>
        <p:grpSpPr>
          <a:xfrm>
            <a:off x="6096156" y="836712"/>
            <a:ext cx="5281362" cy="5951536"/>
            <a:chOff x="6096156" y="836712"/>
            <a:chExt cx="5281362" cy="5951536"/>
          </a:xfrm>
        </p:grpSpPr>
        <p:pic>
          <p:nvPicPr>
            <p:cNvPr id="6" name="Picture 5">
              <a:extLst>
                <a:ext uri="{FF2B5EF4-FFF2-40B4-BE49-F238E27FC236}">
                  <a16:creationId xmlns:a16="http://schemas.microsoft.com/office/drawing/2014/main" id="{9006297B-60CA-D6C2-E88B-F159F8E2ABD2}"/>
                </a:ext>
              </a:extLst>
            </p:cNvPr>
            <p:cNvPicPr>
              <a:picLocks noChangeAspect="1"/>
            </p:cNvPicPr>
            <p:nvPr/>
          </p:nvPicPr>
          <p:blipFill>
            <a:blip r:embed="rId2"/>
            <a:stretch>
              <a:fillRect/>
            </a:stretch>
          </p:blipFill>
          <p:spPr>
            <a:xfrm>
              <a:off x="6096156" y="836712"/>
              <a:ext cx="4181691" cy="5951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35ADC8D-B187-1517-E6A2-38FC3F23675A}"/>
                </a:ext>
              </a:extLst>
            </p:cNvPr>
            <p:cNvPicPr>
              <a:picLocks noChangeAspect="1"/>
            </p:cNvPicPr>
            <p:nvPr/>
          </p:nvPicPr>
          <p:blipFill>
            <a:blip r:embed="rId3"/>
            <a:stretch>
              <a:fillRect/>
            </a:stretch>
          </p:blipFill>
          <p:spPr>
            <a:xfrm>
              <a:off x="6312024" y="3215232"/>
              <a:ext cx="5065494" cy="3573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132395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9FB1-D4A2-5EE8-DA54-94812B11A1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C3A6DF-3689-2896-874F-2D7048EAE144}"/>
              </a:ext>
            </a:extLst>
          </p:cNvPr>
          <p:cNvSpPr txBox="1"/>
          <p:nvPr/>
        </p:nvSpPr>
        <p:spPr>
          <a:xfrm>
            <a:off x="479376" y="1502723"/>
            <a:ext cx="5076564" cy="4484369"/>
          </a:xfrm>
          <a:prstGeom prst="rect">
            <a:avLst/>
          </a:prstGeom>
          <a:noFill/>
        </p:spPr>
        <p:txBody>
          <a:bodyPr wrap="square">
            <a:spAutoFit/>
          </a:bodyPr>
          <a:lstStyle/>
          <a:p>
            <a:pPr marL="285750" indent="-285750" algn="just">
              <a:lnSpc>
                <a:spcPct val="150000"/>
              </a:lnSpc>
              <a:spcAft>
                <a:spcPts val="600"/>
              </a:spcAft>
              <a:buFont typeface="Arial" panose="020B0604020202020204" pitchFamily="34" charset="0"/>
              <a:buChar char="•"/>
            </a:pPr>
            <a:r>
              <a:rPr lang="en-GB" sz="1400" dirty="0">
                <a:solidFill>
                  <a:srgbClr val="24275A"/>
                </a:solidFill>
                <a:latin typeface="+mj-lt"/>
                <a:ea typeface="MS Mincho" panose="02020609040205080304" pitchFamily="49" charset="-128"/>
                <a:cs typeface="Arial" panose="020B0604020202020204" pitchFamily="34" charset="0"/>
              </a:rPr>
              <a:t>This</a:t>
            </a:r>
            <a:r>
              <a:rPr lang="en-GB" sz="1400" dirty="0">
                <a:solidFill>
                  <a:srgbClr val="24275A"/>
                </a:solidFill>
                <a:effectLst/>
                <a:latin typeface="+mj-lt"/>
                <a:ea typeface="MS Mincho" panose="02020609040205080304" pitchFamily="49" charset="-128"/>
                <a:cs typeface="Arial" panose="020B0604020202020204" pitchFamily="34" charset="0"/>
              </a:rPr>
              <a:t> series of technically rich meetings across the six world-leading facilities required </a:t>
            </a:r>
            <a:r>
              <a:rPr lang="en-GB" sz="1400" b="1" dirty="0">
                <a:solidFill>
                  <a:srgbClr val="24275A"/>
                </a:solidFill>
                <a:effectLst/>
                <a:latin typeface="+mj-lt"/>
                <a:ea typeface="MS Mincho" panose="02020609040205080304" pitchFamily="49" charset="-128"/>
                <a:cs typeface="Arial" panose="020B0604020202020204" pitchFamily="34" charset="0"/>
              </a:rPr>
              <a:t>coordinating</a:t>
            </a:r>
            <a:r>
              <a:rPr lang="en-GB" sz="1400" dirty="0">
                <a:solidFill>
                  <a:srgbClr val="24275A"/>
                </a:solidFill>
                <a:effectLst/>
                <a:latin typeface="+mj-lt"/>
                <a:ea typeface="MS Mincho" panose="02020609040205080304" pitchFamily="49" charset="-128"/>
                <a:cs typeface="Arial" panose="020B0604020202020204" pitchFamily="34" charset="0"/>
              </a:rPr>
              <a:t> the calendar of high-level experts across multiple time zones.</a:t>
            </a:r>
          </a:p>
          <a:p>
            <a:pPr marL="285750" indent="-285750" algn="just">
              <a:lnSpc>
                <a:spcPct val="150000"/>
              </a:lnSpc>
              <a:spcAft>
                <a:spcPts val="600"/>
              </a:spcAft>
              <a:buFont typeface="Arial" panose="020B0604020202020204" pitchFamily="34" charset="0"/>
              <a:buChar char="•"/>
            </a:pPr>
            <a:r>
              <a:rPr lang="en-GB" sz="1400" dirty="0">
                <a:solidFill>
                  <a:srgbClr val="24275A"/>
                </a:solidFill>
                <a:effectLst/>
                <a:latin typeface="+mj-lt"/>
                <a:ea typeface="MS Mincho" panose="02020609040205080304" pitchFamily="49" charset="-128"/>
                <a:cs typeface="Arial" panose="020B0604020202020204" pitchFamily="34" charset="0"/>
              </a:rPr>
              <a:t>A critical factor for the success of these sessions was the pre-filled questionnaire: </a:t>
            </a:r>
            <a:r>
              <a:rPr lang="en-GB" sz="1400" b="1" dirty="0">
                <a:solidFill>
                  <a:srgbClr val="24275A"/>
                </a:solidFill>
                <a:latin typeface="+mj-lt"/>
                <a:ea typeface="MS Mincho" panose="02020609040205080304" pitchFamily="49" charset="-128"/>
                <a:cs typeface="Arial" panose="020B0604020202020204" pitchFamily="34" charset="0"/>
              </a:rPr>
              <a:t>focus on </a:t>
            </a:r>
            <a:r>
              <a:rPr lang="en-GB" sz="1400" b="1" dirty="0">
                <a:solidFill>
                  <a:srgbClr val="24275A"/>
                </a:solidFill>
                <a:effectLst/>
                <a:latin typeface="+mj-lt"/>
                <a:ea typeface="MS Mincho" panose="02020609040205080304" pitchFamily="49" charset="-128"/>
                <a:cs typeface="Arial" panose="020B0604020202020204" pitchFamily="34" charset="0"/>
              </a:rPr>
              <a:t>high-level </a:t>
            </a:r>
            <a:r>
              <a:rPr lang="en-GB" sz="1400" b="1" dirty="0">
                <a:solidFill>
                  <a:srgbClr val="24275A"/>
                </a:solidFill>
                <a:latin typeface="+mj-lt"/>
                <a:ea typeface="MS Mincho" panose="02020609040205080304" pitchFamily="49" charset="-128"/>
                <a:cs typeface="Arial" panose="020B0604020202020204" pitchFamily="34" charset="0"/>
              </a:rPr>
              <a:t>discussion</a:t>
            </a:r>
            <a:r>
              <a:rPr lang="en-GB" sz="1400" dirty="0">
                <a:solidFill>
                  <a:srgbClr val="24275A"/>
                </a:solidFill>
                <a:effectLst/>
                <a:latin typeface="+mj-lt"/>
                <a:ea typeface="MS Mincho" panose="02020609040205080304" pitchFamily="49" charset="-128"/>
                <a:cs typeface="Arial" panose="020B0604020202020204" pitchFamily="34" charset="0"/>
              </a:rPr>
              <a:t>. </a:t>
            </a:r>
          </a:p>
          <a:p>
            <a:pPr marL="285750" indent="-285750" algn="just">
              <a:lnSpc>
                <a:spcPct val="150000"/>
              </a:lnSpc>
              <a:spcAft>
                <a:spcPts val="600"/>
              </a:spcAft>
              <a:buFont typeface="Arial" panose="020B0604020202020204" pitchFamily="34" charset="0"/>
              <a:buChar char="•"/>
            </a:pPr>
            <a:r>
              <a:rPr lang="en-GB" sz="1400" dirty="0">
                <a:solidFill>
                  <a:srgbClr val="24275A"/>
                </a:solidFill>
                <a:effectLst/>
                <a:latin typeface="+mj-lt"/>
                <a:ea typeface="MS Mincho" panose="02020609040205080304" pitchFamily="49" charset="-128"/>
                <a:cs typeface="Arial" panose="020B0604020202020204" pitchFamily="34" charset="0"/>
              </a:rPr>
              <a:t>The atmosphere was exceptionally amicable, honest, and collaborative: "fruitful" dialogue and unexpected insights into operational and commissioning hurdles. </a:t>
            </a:r>
          </a:p>
          <a:p>
            <a:pPr marL="285750" indent="-285750" algn="just">
              <a:lnSpc>
                <a:spcPct val="150000"/>
              </a:lnSpc>
              <a:spcAft>
                <a:spcPts val="600"/>
              </a:spcAft>
              <a:buFont typeface="Arial" panose="020B0604020202020204" pitchFamily="34" charset="0"/>
              <a:buChar char="•"/>
            </a:pPr>
            <a:r>
              <a:rPr lang="en-GB" sz="1400" dirty="0">
                <a:solidFill>
                  <a:srgbClr val="24275A"/>
                </a:solidFill>
                <a:effectLst/>
                <a:latin typeface="+mj-lt"/>
                <a:ea typeface="MS Mincho" panose="02020609040205080304" pitchFamily="49" charset="-128"/>
                <a:cs typeface="Arial" panose="020B0604020202020204" pitchFamily="34" charset="0"/>
              </a:rPr>
              <a:t>Given the </a:t>
            </a:r>
            <a:r>
              <a:rPr lang="en-GB" sz="1400" b="1" dirty="0">
                <a:solidFill>
                  <a:srgbClr val="24275A"/>
                </a:solidFill>
                <a:effectLst/>
                <a:latin typeface="+mj-lt"/>
                <a:ea typeface="MS Mincho" panose="02020609040205080304" pitchFamily="49" charset="-128"/>
                <a:cs typeface="Arial" panose="020B0604020202020204" pitchFamily="34" charset="0"/>
              </a:rPr>
              <a:t>high volume of information</a:t>
            </a:r>
            <a:r>
              <a:rPr lang="en-GB" sz="1400" dirty="0">
                <a:solidFill>
                  <a:srgbClr val="24275A"/>
                </a:solidFill>
                <a:effectLst/>
                <a:latin typeface="+mj-lt"/>
                <a:ea typeface="MS Mincho" panose="02020609040205080304" pitchFamily="49" charset="-128"/>
                <a:cs typeface="Arial" panose="020B0604020202020204" pitchFamily="34" charset="0"/>
              </a:rPr>
              <a:t>, the compilation of the answers resulted in </a:t>
            </a:r>
            <a:r>
              <a:rPr lang="en-GB" sz="1400" b="1" dirty="0">
                <a:solidFill>
                  <a:srgbClr val="24275A"/>
                </a:solidFill>
                <a:effectLst/>
                <a:latin typeface="+mj-lt"/>
                <a:ea typeface="MS Mincho" panose="02020609040205080304" pitchFamily="49" charset="-128"/>
                <a:cs typeface="Arial" panose="020B0604020202020204" pitchFamily="34" charset="0"/>
              </a:rPr>
              <a:t>complete and broad comparison</a:t>
            </a:r>
            <a:r>
              <a:rPr lang="en-GB" sz="1400" dirty="0">
                <a:solidFill>
                  <a:srgbClr val="24275A"/>
                </a:solidFill>
                <a:effectLst/>
                <a:latin typeface="+mj-lt"/>
                <a:ea typeface="MS Mincho" panose="02020609040205080304" pitchFamily="49" charset="-128"/>
                <a:cs typeface="Arial" panose="020B0604020202020204" pitchFamily="34" charset="0"/>
              </a:rPr>
              <a:t>,</a:t>
            </a:r>
            <a:r>
              <a:rPr lang="en-GB" sz="1400" dirty="0">
                <a:solidFill>
                  <a:srgbClr val="24275A"/>
                </a:solidFill>
                <a:latin typeface="+mj-lt"/>
                <a:ea typeface="MS Mincho" panose="02020609040205080304" pitchFamily="49" charset="-128"/>
                <a:cs typeface="Arial" panose="020B0604020202020204" pitchFamily="34" charset="0"/>
              </a:rPr>
              <a:t> </a:t>
            </a:r>
            <a:r>
              <a:rPr lang="en-GB" sz="1400" dirty="0">
                <a:solidFill>
                  <a:srgbClr val="24275A"/>
                </a:solidFill>
                <a:effectLst/>
                <a:latin typeface="+mj-lt"/>
                <a:ea typeface="MS Mincho" panose="02020609040205080304" pitchFamily="49" charset="-128"/>
                <a:cs typeface="Arial" panose="020B0604020202020204" pitchFamily="34" charset="0"/>
              </a:rPr>
              <a:t>capturing the technical details and the operational reality of high-beta cryomodules at the selected facilities.</a:t>
            </a:r>
          </a:p>
        </p:txBody>
      </p:sp>
      <p:sp>
        <p:nvSpPr>
          <p:cNvPr id="2" name="Title 1">
            <a:extLst>
              <a:ext uri="{FF2B5EF4-FFF2-40B4-BE49-F238E27FC236}">
                <a16:creationId xmlns:a16="http://schemas.microsoft.com/office/drawing/2014/main" id="{7862C607-08C0-5387-C9D2-27719BD9A888}"/>
              </a:ext>
            </a:extLst>
          </p:cNvPr>
          <p:cNvSpPr>
            <a:spLocks noGrp="1"/>
          </p:cNvSpPr>
          <p:nvPr>
            <p:ph type="title"/>
          </p:nvPr>
        </p:nvSpPr>
        <p:spPr/>
        <p:txBody>
          <a:bodyPr/>
          <a:lstStyle/>
          <a:p>
            <a:r>
              <a:rPr lang="en-US" dirty="0">
                <a:solidFill>
                  <a:srgbClr val="24275A"/>
                </a:solidFill>
              </a:rPr>
              <a:t>Face-to-face Interview and Compilation of answers  </a:t>
            </a:r>
            <a:endParaRPr lang="en-GB" dirty="0">
              <a:solidFill>
                <a:srgbClr val="24275A"/>
              </a:solidFill>
            </a:endParaRPr>
          </a:p>
        </p:txBody>
      </p:sp>
      <p:pic>
        <p:nvPicPr>
          <p:cNvPr id="6" name="Picture 5">
            <a:extLst>
              <a:ext uri="{FF2B5EF4-FFF2-40B4-BE49-F238E27FC236}">
                <a16:creationId xmlns:a16="http://schemas.microsoft.com/office/drawing/2014/main" id="{10D7EF73-EA2F-356B-C8D8-24AE4B6D1A44}"/>
              </a:ext>
            </a:extLst>
          </p:cNvPr>
          <p:cNvPicPr>
            <a:picLocks noChangeAspect="1"/>
          </p:cNvPicPr>
          <p:nvPr/>
        </p:nvPicPr>
        <p:blipFill>
          <a:blip r:embed="rId2"/>
          <a:stretch>
            <a:fillRect/>
          </a:stretch>
        </p:blipFill>
        <p:spPr>
          <a:xfrm>
            <a:off x="6096156" y="836712"/>
            <a:ext cx="4181691" cy="59515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FC960D25-9651-D45E-A10C-CA170BADE93D}"/>
              </a:ext>
            </a:extLst>
          </p:cNvPr>
          <p:cNvPicPr>
            <a:picLocks noChangeAspect="1"/>
          </p:cNvPicPr>
          <p:nvPr/>
        </p:nvPicPr>
        <p:blipFill>
          <a:blip r:embed="rId3"/>
          <a:stretch>
            <a:fillRect/>
          </a:stretch>
        </p:blipFill>
        <p:spPr>
          <a:xfrm>
            <a:off x="6312024" y="3215232"/>
            <a:ext cx="5065494" cy="35730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650FB1BB-9A98-EB43-4AE2-9B0C2EA9EDC8}"/>
              </a:ext>
            </a:extLst>
          </p:cNvPr>
          <p:cNvPicPr>
            <a:picLocks noChangeAspect="1"/>
          </p:cNvPicPr>
          <p:nvPr/>
        </p:nvPicPr>
        <p:blipFill>
          <a:blip r:embed="rId4"/>
          <a:stretch>
            <a:fillRect/>
          </a:stretch>
        </p:blipFill>
        <p:spPr>
          <a:xfrm>
            <a:off x="2531604" y="69752"/>
            <a:ext cx="9722979" cy="6858000"/>
          </a:xfrm>
          <a:prstGeom prst="rect">
            <a:avLst/>
          </a:prstGeom>
          <a:ln>
            <a:noFill/>
          </a:ln>
          <a:effectLst>
            <a:softEdge rad="112500"/>
          </a:effectLst>
        </p:spPr>
      </p:pic>
    </p:spTree>
    <p:extLst>
      <p:ext uri="{BB962C8B-B14F-4D97-AF65-F5344CB8AC3E}">
        <p14:creationId xmlns:p14="http://schemas.microsoft.com/office/powerpoint/2010/main" val="394823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7F4A-06DC-52CD-5B3A-42926DBF35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9DF0B7-77B9-8351-1399-5856C948BDB6}"/>
              </a:ext>
            </a:extLst>
          </p:cNvPr>
          <p:cNvSpPr>
            <a:spLocks noGrp="1"/>
          </p:cNvSpPr>
          <p:nvPr>
            <p:ph type="title"/>
          </p:nvPr>
        </p:nvSpPr>
        <p:spPr>
          <a:xfrm>
            <a:off x="407988" y="373593"/>
            <a:ext cx="5414735" cy="1065742"/>
          </a:xfrm>
        </p:spPr>
        <p:txBody>
          <a:bodyPr/>
          <a:lstStyle/>
          <a:p>
            <a:r>
              <a:rPr lang="en-US" dirty="0">
                <a:solidFill>
                  <a:srgbClr val="24275A"/>
                </a:solidFill>
              </a:rPr>
              <a:t>Summary of the benchmarking analysis</a:t>
            </a:r>
            <a:endParaRPr lang="en-GB" dirty="0">
              <a:solidFill>
                <a:srgbClr val="24275A"/>
              </a:solidFill>
            </a:endParaRPr>
          </a:p>
        </p:txBody>
      </p:sp>
      <p:grpSp>
        <p:nvGrpSpPr>
          <p:cNvPr id="3" name="Group 2">
            <a:extLst>
              <a:ext uri="{FF2B5EF4-FFF2-40B4-BE49-F238E27FC236}">
                <a16:creationId xmlns:a16="http://schemas.microsoft.com/office/drawing/2014/main" id="{DCA2A57E-AB9F-EDD0-C6D1-1D537F35C8DF}"/>
              </a:ext>
            </a:extLst>
          </p:cNvPr>
          <p:cNvGrpSpPr/>
          <p:nvPr/>
        </p:nvGrpSpPr>
        <p:grpSpPr>
          <a:xfrm rot="-10800000">
            <a:off x="6156000" y="298234"/>
            <a:ext cx="4762500" cy="1206500"/>
            <a:chOff x="0" y="0"/>
            <a:chExt cx="1881481" cy="476642"/>
          </a:xfrm>
        </p:grpSpPr>
        <p:sp>
          <p:nvSpPr>
            <p:cNvPr id="4" name="Freeform 3">
              <a:extLst>
                <a:ext uri="{FF2B5EF4-FFF2-40B4-BE49-F238E27FC236}">
                  <a16:creationId xmlns:a16="http://schemas.microsoft.com/office/drawing/2014/main" id="{6E4A132A-7D88-AF08-E45E-AAE466E53ADF}"/>
                </a:ext>
              </a:extLst>
            </p:cNvPr>
            <p:cNvSpPr/>
            <p:nvPr/>
          </p:nvSpPr>
          <p:spPr>
            <a:xfrm>
              <a:off x="0" y="0"/>
              <a:ext cx="1881481" cy="476642"/>
            </a:xfrm>
            <a:custGeom>
              <a:avLst/>
              <a:gdLst/>
              <a:ahLst/>
              <a:cxnLst/>
              <a:rect l="l" t="t" r="r" b="b"/>
              <a:pathLst>
                <a:path w="1881481" h="476642">
                  <a:moveTo>
                    <a:pt x="21675" y="0"/>
                  </a:moveTo>
                  <a:lnTo>
                    <a:pt x="1859807" y="0"/>
                  </a:lnTo>
                  <a:cubicBezTo>
                    <a:pt x="1871777" y="0"/>
                    <a:pt x="1881481" y="9704"/>
                    <a:pt x="1881481" y="21675"/>
                  </a:cubicBezTo>
                  <a:lnTo>
                    <a:pt x="1881481" y="454967"/>
                  </a:lnTo>
                  <a:cubicBezTo>
                    <a:pt x="1881481" y="466938"/>
                    <a:pt x="1871777" y="476642"/>
                    <a:pt x="1859807" y="476642"/>
                  </a:cubicBezTo>
                  <a:lnTo>
                    <a:pt x="21675" y="476642"/>
                  </a:lnTo>
                  <a:cubicBezTo>
                    <a:pt x="9704" y="476642"/>
                    <a:pt x="0" y="466938"/>
                    <a:pt x="0" y="454967"/>
                  </a:cubicBezTo>
                  <a:lnTo>
                    <a:pt x="0" y="21675"/>
                  </a:lnTo>
                  <a:cubicBezTo>
                    <a:pt x="0" y="9704"/>
                    <a:pt x="9704" y="0"/>
                    <a:pt x="21675" y="0"/>
                  </a:cubicBezTo>
                  <a:close/>
                </a:path>
              </a:pathLst>
            </a:custGeom>
            <a:ln w="95250" cap="sq">
              <a:solidFill>
                <a:srgbClr val="E2FFA7"/>
              </a:solidFill>
              <a:prstDash val="solid"/>
              <a:miter/>
            </a:ln>
          </p:spPr>
          <p:txBody>
            <a:bodyPr/>
            <a:lstStyle/>
            <a:p>
              <a:endParaRPr lang="en-GB" sz="1200"/>
            </a:p>
          </p:txBody>
        </p:sp>
        <p:sp>
          <p:nvSpPr>
            <p:cNvPr id="5" name="TextBox 4">
              <a:extLst>
                <a:ext uri="{FF2B5EF4-FFF2-40B4-BE49-F238E27FC236}">
                  <a16:creationId xmlns:a16="http://schemas.microsoft.com/office/drawing/2014/main" id="{219331F8-375E-BA30-652D-828347C6D5C8}"/>
                </a:ext>
              </a:extLst>
            </p:cNvPr>
            <p:cNvSpPr txBox="1"/>
            <p:nvPr/>
          </p:nvSpPr>
          <p:spPr>
            <a:xfrm>
              <a:off x="0" y="-38100"/>
              <a:ext cx="1881481" cy="514742"/>
            </a:xfrm>
            <a:prstGeom prst="rect">
              <a:avLst/>
            </a:prstGeom>
          </p:spPr>
          <p:txBody>
            <a:bodyPr lIns="33867" tIns="33867" rIns="33867" bIns="33867" rtlCol="0" anchor="ctr"/>
            <a:lstStyle/>
            <a:p>
              <a:pPr algn="ctr">
                <a:lnSpc>
                  <a:spcPts val="1599"/>
                </a:lnSpc>
              </a:pPr>
              <a:endParaRPr sz="1200"/>
            </a:p>
          </p:txBody>
        </p:sp>
      </p:grpSp>
      <p:grpSp>
        <p:nvGrpSpPr>
          <p:cNvPr id="6" name="Group 5">
            <a:extLst>
              <a:ext uri="{FF2B5EF4-FFF2-40B4-BE49-F238E27FC236}">
                <a16:creationId xmlns:a16="http://schemas.microsoft.com/office/drawing/2014/main" id="{1CD261C7-48BB-2418-658A-FC15F9825D27}"/>
              </a:ext>
            </a:extLst>
          </p:cNvPr>
          <p:cNvGrpSpPr/>
          <p:nvPr/>
        </p:nvGrpSpPr>
        <p:grpSpPr>
          <a:xfrm rot="-10800000">
            <a:off x="5813316" y="529102"/>
            <a:ext cx="1070144" cy="706525"/>
            <a:chOff x="0" y="0"/>
            <a:chExt cx="823551" cy="543720"/>
          </a:xfrm>
        </p:grpSpPr>
        <p:sp>
          <p:nvSpPr>
            <p:cNvPr id="7" name="Freeform 6">
              <a:extLst>
                <a:ext uri="{FF2B5EF4-FFF2-40B4-BE49-F238E27FC236}">
                  <a16:creationId xmlns:a16="http://schemas.microsoft.com/office/drawing/2014/main" id="{FFCFAD14-A577-22EA-D940-7C84F8439CE4}"/>
                </a:ext>
              </a:extLst>
            </p:cNvPr>
            <p:cNvSpPr/>
            <p:nvPr/>
          </p:nvSpPr>
          <p:spPr>
            <a:xfrm>
              <a:off x="28878" y="0"/>
              <a:ext cx="775433" cy="543720"/>
            </a:xfrm>
            <a:custGeom>
              <a:avLst/>
              <a:gdLst/>
              <a:ahLst/>
              <a:cxnLst/>
              <a:rect l="l" t="t" r="r" b="b"/>
              <a:pathLst>
                <a:path w="775433" h="543720">
                  <a:moveTo>
                    <a:pt x="28998" y="0"/>
                  </a:moveTo>
                  <a:lnTo>
                    <a:pt x="533597" y="0"/>
                  </a:lnTo>
                  <a:cubicBezTo>
                    <a:pt x="570023" y="0"/>
                    <a:pt x="604314" y="17181"/>
                    <a:pt x="626122" y="46357"/>
                  </a:cubicBezTo>
                  <a:lnTo>
                    <a:pt x="760023" y="225503"/>
                  </a:lnTo>
                  <a:cubicBezTo>
                    <a:pt x="780570" y="252993"/>
                    <a:pt x="780570" y="290728"/>
                    <a:pt x="760023" y="318218"/>
                  </a:cubicBezTo>
                  <a:lnTo>
                    <a:pt x="626122" y="497363"/>
                  </a:lnTo>
                  <a:cubicBezTo>
                    <a:pt x="604314" y="526539"/>
                    <a:pt x="570023" y="543720"/>
                    <a:pt x="533597" y="543720"/>
                  </a:cubicBezTo>
                  <a:lnTo>
                    <a:pt x="28998" y="543720"/>
                  </a:lnTo>
                  <a:cubicBezTo>
                    <a:pt x="18023" y="543720"/>
                    <a:pt x="7989" y="537525"/>
                    <a:pt x="3073" y="527712"/>
                  </a:cubicBezTo>
                  <a:cubicBezTo>
                    <a:pt x="-1844" y="517900"/>
                    <a:pt x="-799" y="506154"/>
                    <a:pt x="5772" y="497363"/>
                  </a:cubicBezTo>
                  <a:lnTo>
                    <a:pt x="139672" y="318218"/>
                  </a:lnTo>
                  <a:cubicBezTo>
                    <a:pt x="160220" y="290728"/>
                    <a:pt x="160220" y="252993"/>
                    <a:pt x="139672" y="225503"/>
                  </a:cubicBezTo>
                  <a:lnTo>
                    <a:pt x="5772" y="46357"/>
                  </a:lnTo>
                  <a:cubicBezTo>
                    <a:pt x="-799" y="37567"/>
                    <a:pt x="-1844" y="25820"/>
                    <a:pt x="3073" y="16008"/>
                  </a:cubicBezTo>
                  <a:cubicBezTo>
                    <a:pt x="7989" y="6196"/>
                    <a:pt x="18023" y="0"/>
                    <a:pt x="28998" y="0"/>
                  </a:cubicBezTo>
                  <a:close/>
                </a:path>
              </a:pathLst>
            </a:custGeom>
            <a:solidFill>
              <a:srgbClr val="B9EA6A"/>
            </a:solidFill>
          </p:spPr>
          <p:txBody>
            <a:bodyPr/>
            <a:lstStyle/>
            <a:p>
              <a:endParaRPr lang="en-GB" sz="1200"/>
            </a:p>
          </p:txBody>
        </p:sp>
        <p:sp>
          <p:nvSpPr>
            <p:cNvPr id="8" name="TextBox 7">
              <a:extLst>
                <a:ext uri="{FF2B5EF4-FFF2-40B4-BE49-F238E27FC236}">
                  <a16:creationId xmlns:a16="http://schemas.microsoft.com/office/drawing/2014/main" id="{50BE5CE8-F936-DAC8-50FF-428D1D262059}"/>
                </a:ext>
              </a:extLst>
            </p:cNvPr>
            <p:cNvSpPr txBox="1"/>
            <p:nvPr/>
          </p:nvSpPr>
          <p:spPr>
            <a:xfrm>
              <a:off x="177800" y="-47625"/>
              <a:ext cx="569551" cy="591345"/>
            </a:xfrm>
            <a:prstGeom prst="rect">
              <a:avLst/>
            </a:prstGeom>
          </p:spPr>
          <p:txBody>
            <a:bodyPr lIns="33867" tIns="33867" rIns="33867" bIns="33867" rtlCol="0" anchor="ctr"/>
            <a:lstStyle/>
            <a:p>
              <a:pPr algn="ctr">
                <a:lnSpc>
                  <a:spcPts val="2053"/>
                </a:lnSpc>
              </a:pPr>
              <a:endParaRPr sz="1200"/>
            </a:p>
          </p:txBody>
        </p:sp>
      </p:grpSp>
      <p:sp>
        <p:nvSpPr>
          <p:cNvPr id="9" name="TextBox 8">
            <a:extLst>
              <a:ext uri="{FF2B5EF4-FFF2-40B4-BE49-F238E27FC236}">
                <a16:creationId xmlns:a16="http://schemas.microsoft.com/office/drawing/2014/main" id="{A39D696A-8510-6E14-95C6-9E2554EF1A7E}"/>
              </a:ext>
            </a:extLst>
          </p:cNvPr>
          <p:cNvSpPr txBox="1"/>
          <p:nvPr/>
        </p:nvSpPr>
        <p:spPr>
          <a:xfrm>
            <a:off x="6217837" y="631812"/>
            <a:ext cx="418991" cy="432747"/>
          </a:xfrm>
          <a:prstGeom prst="rect">
            <a:avLst/>
          </a:prstGeom>
        </p:spPr>
        <p:txBody>
          <a:bodyPr lIns="0" tIns="0" rIns="0" bIns="0" rtlCol="0" anchor="t">
            <a:spAutoFit/>
          </a:bodyPr>
          <a:lstStyle/>
          <a:p>
            <a:pPr marL="0" lvl="1">
              <a:lnSpc>
                <a:spcPts val="3686"/>
              </a:lnSpc>
            </a:pPr>
            <a:r>
              <a:rPr lang="en-US" sz="2633" b="1" spc="110" dirty="0">
                <a:solidFill>
                  <a:srgbClr val="FFFFFF"/>
                </a:solidFill>
                <a:latin typeface="Helvetica World Bold"/>
                <a:ea typeface="Helvetica World Bold"/>
                <a:cs typeface="Helvetica World Bold"/>
                <a:sym typeface="Helvetica World Bold"/>
              </a:rPr>
              <a:t>1</a:t>
            </a:r>
          </a:p>
        </p:txBody>
      </p:sp>
      <p:sp>
        <p:nvSpPr>
          <p:cNvPr id="10" name="TextBox 9">
            <a:extLst>
              <a:ext uri="{FF2B5EF4-FFF2-40B4-BE49-F238E27FC236}">
                <a16:creationId xmlns:a16="http://schemas.microsoft.com/office/drawing/2014/main" id="{F255B072-952C-E05B-16D5-D540C8C02108}"/>
              </a:ext>
            </a:extLst>
          </p:cNvPr>
          <p:cNvSpPr txBox="1"/>
          <p:nvPr/>
        </p:nvSpPr>
        <p:spPr>
          <a:xfrm>
            <a:off x="6960096" y="399750"/>
            <a:ext cx="2790544" cy="221664"/>
          </a:xfrm>
          <a:prstGeom prst="rect">
            <a:avLst/>
          </a:prstGeom>
        </p:spPr>
        <p:txBody>
          <a:bodyPr lIns="0" tIns="0" rIns="0" bIns="0" rtlCol="0" anchor="t">
            <a:spAutoFit/>
          </a:bodyPr>
          <a:lstStyle/>
          <a:p>
            <a:pPr>
              <a:lnSpc>
                <a:spcPts val="1866"/>
              </a:lnSpc>
              <a:spcBef>
                <a:spcPct val="0"/>
              </a:spcBef>
            </a:pPr>
            <a:r>
              <a:rPr lang="en-US" sz="1333" b="1">
                <a:solidFill>
                  <a:srgbClr val="1C1C1A"/>
                </a:solidFill>
                <a:latin typeface="Helvetica World Bold"/>
                <a:ea typeface="Helvetica World Bold"/>
                <a:cs typeface="Helvetica World Bold"/>
                <a:sym typeface="Helvetica World Bold"/>
              </a:rPr>
              <a:t>Beam and RF parameters</a:t>
            </a:r>
          </a:p>
        </p:txBody>
      </p:sp>
      <p:sp>
        <p:nvSpPr>
          <p:cNvPr id="11" name="TextBox 10">
            <a:extLst>
              <a:ext uri="{FF2B5EF4-FFF2-40B4-BE49-F238E27FC236}">
                <a16:creationId xmlns:a16="http://schemas.microsoft.com/office/drawing/2014/main" id="{9A618808-34CC-8C96-6EF2-6897C004895C}"/>
              </a:ext>
            </a:extLst>
          </p:cNvPr>
          <p:cNvSpPr txBox="1"/>
          <p:nvPr/>
        </p:nvSpPr>
        <p:spPr>
          <a:xfrm>
            <a:off x="6960096" y="691004"/>
            <a:ext cx="3914655" cy="879984"/>
          </a:xfrm>
          <a:prstGeom prst="rect">
            <a:avLst/>
          </a:prstGeom>
        </p:spPr>
        <p:txBody>
          <a:bodyPr lIns="0" tIns="0" rIns="0" bIns="0" rtlCol="0" anchor="t">
            <a:spAutoFit/>
          </a:bodyPr>
          <a:lstStyle/>
          <a:p>
            <a:pPr>
              <a:lnSpc>
                <a:spcPts val="1399"/>
              </a:lnSpc>
            </a:pPr>
            <a:r>
              <a:rPr lang="en-US" sz="933" dirty="0">
                <a:solidFill>
                  <a:srgbClr val="1C1C1A"/>
                </a:solidFill>
                <a:latin typeface="Helvetica World"/>
                <a:ea typeface="Helvetica World"/>
                <a:cs typeface="Helvetica World"/>
                <a:sym typeface="Helvetica World"/>
              </a:rPr>
              <a:t>•Focus: particles, accelerating gradients, operating frequencies, duty cycle.</a:t>
            </a:r>
          </a:p>
          <a:p>
            <a:pPr>
              <a:lnSpc>
                <a:spcPts val="1399"/>
              </a:lnSpc>
            </a:pPr>
            <a:r>
              <a:rPr lang="en-US" sz="933" dirty="0">
                <a:solidFill>
                  <a:srgbClr val="1C1C1A"/>
                </a:solidFill>
                <a:latin typeface="Helvetica World"/>
                <a:ea typeface="Helvetica World"/>
                <a:cs typeface="Helvetica World"/>
                <a:sym typeface="Helvetica World"/>
              </a:rPr>
              <a:t>•Goal: Understand how beam physics requirements drive the complexity and energy demands of the CM.</a:t>
            </a:r>
          </a:p>
          <a:p>
            <a:pPr>
              <a:lnSpc>
                <a:spcPts val="1399"/>
              </a:lnSpc>
            </a:pPr>
            <a:endParaRPr lang="en-US" sz="933" dirty="0">
              <a:solidFill>
                <a:srgbClr val="1C1C1A"/>
              </a:solidFill>
              <a:latin typeface="Helvetica World"/>
              <a:ea typeface="Helvetica World"/>
              <a:cs typeface="Helvetica World"/>
              <a:sym typeface="Helvetica World"/>
            </a:endParaRPr>
          </a:p>
        </p:txBody>
      </p:sp>
      <p:sp>
        <p:nvSpPr>
          <p:cNvPr id="12" name="TextBox 11">
            <a:extLst>
              <a:ext uri="{FF2B5EF4-FFF2-40B4-BE49-F238E27FC236}">
                <a16:creationId xmlns:a16="http://schemas.microsoft.com/office/drawing/2014/main" id="{E328A5D9-45F9-6AA4-E7AB-F8227459F989}"/>
              </a:ext>
            </a:extLst>
          </p:cNvPr>
          <p:cNvSpPr txBox="1"/>
          <p:nvPr/>
        </p:nvSpPr>
        <p:spPr>
          <a:xfrm>
            <a:off x="371364" y="2250071"/>
            <a:ext cx="4716524" cy="4161204"/>
          </a:xfrm>
          <a:prstGeom prst="rect">
            <a:avLst/>
          </a:prstGeom>
          <a:noFill/>
        </p:spPr>
        <p:txBody>
          <a:bodyPr wrap="square" lIns="0" tIns="0" rIns="0" bIns="0" rtlCol="0">
            <a:spAutoFit/>
          </a:bodyPr>
          <a:lstStyle/>
          <a:p>
            <a:pPr marL="285750" indent="-285750" algn="just">
              <a:lnSpc>
                <a:spcPct val="150000"/>
              </a:lnSpc>
              <a:buFont typeface="Arial" panose="020B0604020202020204" pitchFamily="34" charset="0"/>
              <a:buChar char="•"/>
            </a:pPr>
            <a:r>
              <a:rPr lang="en-GB" sz="1400" b="1" dirty="0">
                <a:solidFill>
                  <a:srgbClr val="24275A"/>
                </a:solidFill>
              </a:rPr>
              <a:t>CW machines </a:t>
            </a:r>
            <a:r>
              <a:rPr lang="en-GB" sz="1400" dirty="0">
                <a:solidFill>
                  <a:srgbClr val="24275A"/>
                </a:solidFill>
              </a:rPr>
              <a:t>prioritize </a:t>
            </a:r>
            <a:r>
              <a:rPr lang="en-GB" sz="1400" b="1" dirty="0">
                <a:solidFill>
                  <a:srgbClr val="24275A"/>
                </a:solidFill>
              </a:rPr>
              <a:t>high Q</a:t>
            </a:r>
            <a:r>
              <a:rPr lang="en-GB" sz="1400" b="1" baseline="-25000" dirty="0">
                <a:solidFill>
                  <a:srgbClr val="24275A"/>
                </a:solidFill>
              </a:rPr>
              <a:t>0</a:t>
            </a:r>
            <a:r>
              <a:rPr lang="en-GB" sz="1400" dirty="0">
                <a:solidFill>
                  <a:srgbClr val="24275A"/>
                </a:solidFill>
              </a:rPr>
              <a:t> to minimize dynamic losses, while </a:t>
            </a:r>
            <a:r>
              <a:rPr lang="en-GB" sz="1400" b="1" dirty="0">
                <a:solidFill>
                  <a:srgbClr val="24275A"/>
                </a:solidFill>
              </a:rPr>
              <a:t>pulsed machines</a:t>
            </a:r>
            <a:r>
              <a:rPr lang="en-GB" sz="1400" dirty="0">
                <a:solidFill>
                  <a:srgbClr val="24275A"/>
                </a:solidFill>
              </a:rPr>
              <a:t> tend to push </a:t>
            </a:r>
            <a:r>
              <a:rPr lang="en-GB" sz="1400" b="1" dirty="0">
                <a:solidFill>
                  <a:srgbClr val="24275A"/>
                </a:solidFill>
              </a:rPr>
              <a:t>higher peak gradients</a:t>
            </a:r>
          </a:p>
          <a:p>
            <a:pPr marL="285750" indent="-285750" algn="just">
              <a:lnSpc>
                <a:spcPct val="150000"/>
              </a:lnSpc>
              <a:buFont typeface="Arial" panose="020B0604020202020204" pitchFamily="34" charset="0"/>
              <a:buChar char="•"/>
            </a:pPr>
            <a:r>
              <a:rPr lang="en-GB" sz="1400" dirty="0">
                <a:solidFill>
                  <a:srgbClr val="24275A"/>
                </a:solidFill>
              </a:rPr>
              <a:t>The type of machine (circular multi-pass, linear single-pass) and particles to be accelerated also dictate different requirement (alignment, losses, beam stability thresholds, etc.)</a:t>
            </a:r>
          </a:p>
          <a:p>
            <a:pPr marL="285750" indent="-285750" algn="just">
              <a:lnSpc>
                <a:spcPct val="150000"/>
              </a:lnSpc>
              <a:buFont typeface="Arial" panose="020B0604020202020204" pitchFamily="34" charset="0"/>
              <a:buChar char="•"/>
            </a:pPr>
            <a:r>
              <a:rPr lang="en-GB" sz="1400" b="1" dirty="0">
                <a:solidFill>
                  <a:srgbClr val="24275A"/>
                </a:solidFill>
              </a:rPr>
              <a:t>Wide range in delivered FPC power</a:t>
            </a:r>
            <a:r>
              <a:rPr lang="en-GB" sz="1400" dirty="0">
                <a:solidFill>
                  <a:srgbClr val="24275A"/>
                </a:solidFill>
              </a:rPr>
              <a:t>. Moreover, within the limit of the six facilities considered, </a:t>
            </a:r>
            <a:r>
              <a:rPr lang="en-GB" sz="1400" b="1" dirty="0">
                <a:solidFill>
                  <a:srgbClr val="24275A"/>
                </a:solidFill>
              </a:rPr>
              <a:t>two main families </a:t>
            </a:r>
            <a:r>
              <a:rPr lang="en-GB" sz="1400" dirty="0">
                <a:solidFill>
                  <a:srgbClr val="24275A"/>
                </a:solidFill>
              </a:rPr>
              <a:t>were identified, when it comes to orientation within the cryomodule, </a:t>
            </a:r>
            <a:r>
              <a:rPr lang="en-GB" sz="1400" b="1" dirty="0">
                <a:solidFill>
                  <a:srgbClr val="24275A"/>
                </a:solidFill>
              </a:rPr>
              <a:t>either vertical or horizontal</a:t>
            </a:r>
            <a:r>
              <a:rPr lang="en-GB" sz="1400" dirty="0">
                <a:solidFill>
                  <a:srgbClr val="24275A"/>
                </a:solidFill>
              </a:rPr>
              <a:t>. </a:t>
            </a:r>
          </a:p>
          <a:p>
            <a:pPr marL="285750" indent="-285750" algn="just">
              <a:lnSpc>
                <a:spcPct val="150000"/>
              </a:lnSpc>
              <a:buFont typeface="Arial" panose="020B0604020202020204" pitchFamily="34" charset="0"/>
              <a:buChar char="•"/>
            </a:pPr>
            <a:r>
              <a:rPr lang="en-GB" sz="1400" dirty="0">
                <a:solidFill>
                  <a:srgbClr val="24275A"/>
                </a:solidFill>
              </a:rPr>
              <a:t>In </a:t>
            </a:r>
            <a:r>
              <a:rPr lang="en-GB" sz="1400" b="1" dirty="0">
                <a:solidFill>
                  <a:srgbClr val="24275A"/>
                </a:solidFill>
              </a:rPr>
              <a:t>proton linear accelerators</a:t>
            </a:r>
            <a:r>
              <a:rPr lang="en-GB" sz="1400" dirty="0">
                <a:solidFill>
                  <a:srgbClr val="24275A"/>
                </a:solidFill>
              </a:rPr>
              <a:t>, the beam exhibits </a:t>
            </a:r>
            <a:r>
              <a:rPr lang="en-GB" sz="1400" b="1" dirty="0">
                <a:solidFill>
                  <a:srgbClr val="24275A"/>
                </a:solidFill>
              </a:rPr>
              <a:t>lower sensitivity to trapped HOM perturbations</a:t>
            </a:r>
            <a:endParaRPr lang="en-GB" sz="1100" b="1" dirty="0">
              <a:solidFill>
                <a:srgbClr val="24275A"/>
              </a:solidFill>
            </a:endParaRPr>
          </a:p>
        </p:txBody>
      </p:sp>
      <p:graphicFrame>
        <p:nvGraphicFramePr>
          <p:cNvPr id="14" name="Table 13">
            <a:extLst>
              <a:ext uri="{FF2B5EF4-FFF2-40B4-BE49-F238E27FC236}">
                <a16:creationId xmlns:a16="http://schemas.microsoft.com/office/drawing/2014/main" id="{A025B14D-8957-3CDB-40FD-387494098EB8}"/>
              </a:ext>
            </a:extLst>
          </p:cNvPr>
          <p:cNvGraphicFramePr>
            <a:graphicFrameLocks noGrp="1"/>
          </p:cNvGraphicFramePr>
          <p:nvPr>
            <p:extLst>
              <p:ext uri="{D42A27DB-BD31-4B8C-83A1-F6EECF244321}">
                <p14:modId xmlns:p14="http://schemas.microsoft.com/office/powerpoint/2010/main" val="3885779788"/>
              </p:ext>
            </p:extLst>
          </p:nvPr>
        </p:nvGraphicFramePr>
        <p:xfrm>
          <a:off x="5709066" y="2328937"/>
          <a:ext cx="6117590" cy="335280"/>
        </p:xfrm>
        <a:graphic>
          <a:graphicData uri="http://schemas.openxmlformats.org/drawingml/2006/table">
            <a:tbl>
              <a:tblPr firstRow="1" firstCol="1" bandRow="1"/>
              <a:tblGrid>
                <a:gridCol w="179705">
                  <a:extLst>
                    <a:ext uri="{9D8B030D-6E8A-4147-A177-3AD203B41FA5}">
                      <a16:colId xmlns:a16="http://schemas.microsoft.com/office/drawing/2014/main" val="782245018"/>
                    </a:ext>
                  </a:extLst>
                </a:gridCol>
                <a:gridCol w="179705">
                  <a:extLst>
                    <a:ext uri="{9D8B030D-6E8A-4147-A177-3AD203B41FA5}">
                      <a16:colId xmlns:a16="http://schemas.microsoft.com/office/drawing/2014/main" val="1008898338"/>
                    </a:ext>
                  </a:extLst>
                </a:gridCol>
                <a:gridCol w="179705">
                  <a:extLst>
                    <a:ext uri="{9D8B030D-6E8A-4147-A177-3AD203B41FA5}">
                      <a16:colId xmlns:a16="http://schemas.microsoft.com/office/drawing/2014/main" val="100964390"/>
                    </a:ext>
                  </a:extLst>
                </a:gridCol>
                <a:gridCol w="5578475">
                  <a:extLst>
                    <a:ext uri="{9D8B030D-6E8A-4147-A177-3AD203B41FA5}">
                      <a16:colId xmlns:a16="http://schemas.microsoft.com/office/drawing/2014/main" val="200725940"/>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 and PIP-II use nitrogen-doped cavities to achieve a high Q</a:t>
                      </a:r>
                      <a:r>
                        <a:rPr lang="en-GB" sz="1100" baseline="-25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2.7x10</a:t>
                      </a:r>
                      <a:r>
                        <a:rPr lang="en-GB" sz="1100" baseline="30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10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at 16 MV/m for LCLS-II and 3.3x10</a:t>
                      </a:r>
                      <a:r>
                        <a:rPr lang="en-GB" sz="1100" baseline="300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10</a:t>
                      </a: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 at 21 MV/m for 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8281138"/>
                  </a:ext>
                </a:extLst>
              </a:tr>
            </a:tbl>
          </a:graphicData>
        </a:graphic>
      </p:graphicFrame>
      <p:graphicFrame>
        <p:nvGraphicFramePr>
          <p:cNvPr id="16" name="Table 15">
            <a:extLst>
              <a:ext uri="{FF2B5EF4-FFF2-40B4-BE49-F238E27FC236}">
                <a16:creationId xmlns:a16="http://schemas.microsoft.com/office/drawing/2014/main" id="{2797FC0B-A2FE-ECBC-CBA3-2695CA85DE64}"/>
              </a:ext>
            </a:extLst>
          </p:cNvPr>
          <p:cNvGraphicFramePr>
            <a:graphicFrameLocks noGrp="1"/>
          </p:cNvGraphicFramePr>
          <p:nvPr>
            <p:extLst>
              <p:ext uri="{D42A27DB-BD31-4B8C-83A1-F6EECF244321}">
                <p14:modId xmlns:p14="http://schemas.microsoft.com/office/powerpoint/2010/main" val="2085310392"/>
              </p:ext>
            </p:extLst>
          </p:nvPr>
        </p:nvGraphicFramePr>
        <p:xfrm>
          <a:off x="5708909" y="2694486"/>
          <a:ext cx="6117590" cy="502920"/>
        </p:xfrm>
        <a:graphic>
          <a:graphicData uri="http://schemas.openxmlformats.org/drawingml/2006/table">
            <a:tbl>
              <a:tblPr firstRow="1" firstCol="1" bandRow="1"/>
              <a:tblGrid>
                <a:gridCol w="179705">
                  <a:extLst>
                    <a:ext uri="{9D8B030D-6E8A-4147-A177-3AD203B41FA5}">
                      <a16:colId xmlns:a16="http://schemas.microsoft.com/office/drawing/2014/main" val="1546444232"/>
                    </a:ext>
                  </a:extLst>
                </a:gridCol>
                <a:gridCol w="179705">
                  <a:extLst>
                    <a:ext uri="{9D8B030D-6E8A-4147-A177-3AD203B41FA5}">
                      <a16:colId xmlns:a16="http://schemas.microsoft.com/office/drawing/2014/main" val="3065529571"/>
                    </a:ext>
                  </a:extLst>
                </a:gridCol>
                <a:gridCol w="179705">
                  <a:extLst>
                    <a:ext uri="{9D8B030D-6E8A-4147-A177-3AD203B41FA5}">
                      <a16:colId xmlns:a16="http://schemas.microsoft.com/office/drawing/2014/main" val="3279428831"/>
                    </a:ext>
                  </a:extLst>
                </a:gridCol>
                <a:gridCol w="5578475">
                  <a:extLst>
                    <a:ext uri="{9D8B030D-6E8A-4147-A177-3AD203B41FA5}">
                      <a16:colId xmlns:a16="http://schemas.microsoft.com/office/drawing/2014/main" val="3689648726"/>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just">
                        <a:spcAft>
                          <a:spcPts val="600"/>
                        </a:spcAft>
                        <a:buNone/>
                        <a:tabLst>
                          <a:tab pos="960120" algn="l"/>
                        </a:tabLst>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Peak value gradient above 16MV/m for all the facilities operating in pulsed mode. ESS and XFEL cavities are equipped with fast-piezo tuners, while SNS cavities do not need fast compensation with piezo actuators.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3383290"/>
                  </a:ext>
                </a:extLst>
              </a:tr>
            </a:tbl>
          </a:graphicData>
        </a:graphic>
      </p:graphicFrame>
      <p:graphicFrame>
        <p:nvGraphicFramePr>
          <p:cNvPr id="17" name="Table 16">
            <a:extLst>
              <a:ext uri="{FF2B5EF4-FFF2-40B4-BE49-F238E27FC236}">
                <a16:creationId xmlns:a16="http://schemas.microsoft.com/office/drawing/2014/main" id="{698D6480-1775-0F7C-9B60-196BE0AE10FC}"/>
              </a:ext>
            </a:extLst>
          </p:cNvPr>
          <p:cNvGraphicFramePr>
            <a:graphicFrameLocks noGrp="1"/>
          </p:cNvGraphicFramePr>
          <p:nvPr>
            <p:extLst>
              <p:ext uri="{D42A27DB-BD31-4B8C-83A1-F6EECF244321}">
                <p14:modId xmlns:p14="http://schemas.microsoft.com/office/powerpoint/2010/main" val="1346501256"/>
              </p:ext>
            </p:extLst>
          </p:nvPr>
        </p:nvGraphicFramePr>
        <p:xfrm>
          <a:off x="5703046" y="3740306"/>
          <a:ext cx="6117590" cy="1508760"/>
        </p:xfrm>
        <a:graphic>
          <a:graphicData uri="http://schemas.openxmlformats.org/drawingml/2006/table">
            <a:tbl>
              <a:tblPr firstRow="1" firstCol="1" bandRow="1"/>
              <a:tblGrid>
                <a:gridCol w="179705">
                  <a:extLst>
                    <a:ext uri="{9D8B030D-6E8A-4147-A177-3AD203B41FA5}">
                      <a16:colId xmlns:a16="http://schemas.microsoft.com/office/drawing/2014/main" val="1405882072"/>
                    </a:ext>
                  </a:extLst>
                </a:gridCol>
                <a:gridCol w="179705">
                  <a:extLst>
                    <a:ext uri="{9D8B030D-6E8A-4147-A177-3AD203B41FA5}">
                      <a16:colId xmlns:a16="http://schemas.microsoft.com/office/drawing/2014/main" val="735139222"/>
                    </a:ext>
                  </a:extLst>
                </a:gridCol>
                <a:gridCol w="179705">
                  <a:extLst>
                    <a:ext uri="{9D8B030D-6E8A-4147-A177-3AD203B41FA5}">
                      <a16:colId xmlns:a16="http://schemas.microsoft.com/office/drawing/2014/main" val="3427361258"/>
                    </a:ext>
                  </a:extLst>
                </a:gridCol>
                <a:gridCol w="5578475">
                  <a:extLst>
                    <a:ext uri="{9D8B030D-6E8A-4147-A177-3AD203B41FA5}">
                      <a16:colId xmlns:a16="http://schemas.microsoft.com/office/drawing/2014/main" val="257482184"/>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 LCLS-II, and PIP-II operates with average RF power of 2.15kW, 7kW and 35kW respectively, with FPCs designed for a peak power of 156 kW, 7 kW and 43kW respectively, at the nominal duty cycle. The FPCs have horizontal orientation and bellows in the transmission line ensure sufficient flexibility to compensate for the cold mass thermal contraction.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59906865"/>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 SNS and LHC operates with average RF power of 43 kW, 44kW and 300 kW respectively, with FPCs designed for a peak power of 1.1 MW, 550kW and 350 kW respectively, at the nominal duty cycle.  The FPCs have a vertical - bottom or top for the LHC- orientation, these designs do not have bellows in the transmission line. </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8416211"/>
                  </a:ext>
                </a:extLst>
              </a:tr>
            </a:tbl>
          </a:graphicData>
        </a:graphic>
      </p:graphicFrame>
      <p:graphicFrame>
        <p:nvGraphicFramePr>
          <p:cNvPr id="19" name="Table 18">
            <a:extLst>
              <a:ext uri="{FF2B5EF4-FFF2-40B4-BE49-F238E27FC236}">
                <a16:creationId xmlns:a16="http://schemas.microsoft.com/office/drawing/2014/main" id="{1EB1AAD3-9C6E-923B-F48C-B20AC8885776}"/>
              </a:ext>
            </a:extLst>
          </p:cNvPr>
          <p:cNvGraphicFramePr>
            <a:graphicFrameLocks noGrp="1"/>
          </p:cNvGraphicFramePr>
          <p:nvPr>
            <p:extLst>
              <p:ext uri="{D42A27DB-BD31-4B8C-83A1-F6EECF244321}">
                <p14:modId xmlns:p14="http://schemas.microsoft.com/office/powerpoint/2010/main" val="3988754648"/>
              </p:ext>
            </p:extLst>
          </p:nvPr>
        </p:nvGraphicFramePr>
        <p:xfrm>
          <a:off x="5703046" y="5532357"/>
          <a:ext cx="6117590" cy="1005840"/>
        </p:xfrm>
        <a:graphic>
          <a:graphicData uri="http://schemas.openxmlformats.org/drawingml/2006/table">
            <a:tbl>
              <a:tblPr firstRow="1" firstCol="1" bandRow="1"/>
              <a:tblGrid>
                <a:gridCol w="179705">
                  <a:extLst>
                    <a:ext uri="{9D8B030D-6E8A-4147-A177-3AD203B41FA5}">
                      <a16:colId xmlns:a16="http://schemas.microsoft.com/office/drawing/2014/main" val="3225094799"/>
                    </a:ext>
                  </a:extLst>
                </a:gridCol>
                <a:gridCol w="179705">
                  <a:extLst>
                    <a:ext uri="{9D8B030D-6E8A-4147-A177-3AD203B41FA5}">
                      <a16:colId xmlns:a16="http://schemas.microsoft.com/office/drawing/2014/main" val="2202519421"/>
                    </a:ext>
                  </a:extLst>
                </a:gridCol>
                <a:gridCol w="179705">
                  <a:extLst>
                    <a:ext uri="{9D8B030D-6E8A-4147-A177-3AD203B41FA5}">
                      <a16:colId xmlns:a16="http://schemas.microsoft.com/office/drawing/2014/main" val="2558910617"/>
                    </a:ext>
                  </a:extLst>
                </a:gridCol>
                <a:gridCol w="5578475">
                  <a:extLst>
                    <a:ext uri="{9D8B030D-6E8A-4147-A177-3AD203B41FA5}">
                      <a16:colId xmlns:a16="http://schemas.microsoft.com/office/drawing/2014/main" val="843568289"/>
                    </a:ext>
                  </a:extLst>
                </a:gridCol>
              </a:tblGrid>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spcAft>
                          <a:spcPts val="600"/>
                        </a:spcAft>
                        <a:buNone/>
                      </a:pPr>
                      <a:r>
                        <a:rPr lang="en-GB" sz="1100" dirty="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tc>
                  <a:txBody>
                    <a:bodyPr/>
                    <a:lstStyle/>
                    <a:p>
                      <a:pPr algn="just">
                        <a:spcAft>
                          <a:spcPts val="600"/>
                        </a:spcAft>
                        <a:buNone/>
                      </a:pPr>
                      <a:r>
                        <a:rPr lang="en-GB" sz="110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 and PIP-II cavities do not have HOM couplers. SNS originally included HOM couplers, however operational experience indicated they were not required to achieve goal performances, and given occasional leaks and failures, they have been progressively removed during cryomodule repairs. </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15370294"/>
                  </a:ext>
                </a:extLst>
              </a:tr>
              <a:tr h="144145">
                <a:tc>
                  <a:txBody>
                    <a:bodyPr/>
                    <a:lstStyle/>
                    <a:p>
                      <a:pPr marL="71755" marR="71755">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spcAft>
                          <a:spcPts val="600"/>
                        </a:spcAft>
                        <a:buNone/>
                      </a:pPr>
                      <a:r>
                        <a:rPr lang="en-GB" sz="1100">
                          <a:effectLst/>
                          <a:latin typeface="Segoe UI Historic" panose="020B0502040204020203" pitchFamily="34" charset="0"/>
                          <a:ea typeface="MS Mincho" panose="02020609040205080304" pitchFamily="49" charset="-128"/>
                          <a:cs typeface="Arial" panose="020B0604020202020204" pitchFamily="34" charset="0"/>
                        </a:rPr>
                        <a:t> </a:t>
                      </a:r>
                    </a:p>
                  </a:txBody>
                  <a:tcPr marL="6350" marR="6350" marT="0" marB="0" vert="vert27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spcAft>
                          <a:spcPts val="600"/>
                        </a:spcAft>
                        <a:buNone/>
                      </a:pPr>
                      <a:r>
                        <a:rPr lang="en-GB" sz="1100"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Circular colliders like the LHC, and electron machines like XFEL and LCLS-II require the integration of HOM couplers in the cavity design.</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47085900"/>
                  </a:ext>
                </a:extLst>
              </a:tr>
            </a:tbl>
          </a:graphicData>
        </a:graphic>
      </p:graphicFrame>
      <p:sp>
        <p:nvSpPr>
          <p:cNvPr id="21" name="TextBox 20">
            <a:extLst>
              <a:ext uri="{FF2B5EF4-FFF2-40B4-BE49-F238E27FC236}">
                <a16:creationId xmlns:a16="http://schemas.microsoft.com/office/drawing/2014/main" id="{435B63CF-01A9-A8F3-E2CA-3812E86D7112}"/>
              </a:ext>
            </a:extLst>
          </p:cNvPr>
          <p:cNvSpPr txBox="1"/>
          <p:nvPr/>
        </p:nvSpPr>
        <p:spPr>
          <a:xfrm>
            <a:off x="245589" y="1587364"/>
            <a:ext cx="11283767" cy="646331"/>
          </a:xfrm>
          <a:prstGeom prst="rect">
            <a:avLst/>
          </a:prstGeom>
          <a:noFill/>
        </p:spPr>
        <p:txBody>
          <a:bodyPr wrap="square">
            <a:spAutoFit/>
          </a:bodyPr>
          <a:lstStyle/>
          <a:p>
            <a:r>
              <a:rPr lang="en-GB" sz="1800" dirty="0">
                <a:solidFill>
                  <a:srgbClr val="24275A"/>
                </a:solidFill>
              </a:rPr>
              <a:t>The beam structure requirements and RF parameters, including choice of frequency, fundamentally dictate the SRF and cryomodule architecture:</a:t>
            </a:r>
          </a:p>
        </p:txBody>
      </p:sp>
      <p:graphicFrame>
        <p:nvGraphicFramePr>
          <p:cNvPr id="24" name="Table 23">
            <a:extLst>
              <a:ext uri="{FF2B5EF4-FFF2-40B4-BE49-F238E27FC236}">
                <a16:creationId xmlns:a16="http://schemas.microsoft.com/office/drawing/2014/main" id="{EEC21E4D-04AA-8187-129F-85912357F8EB}"/>
              </a:ext>
            </a:extLst>
          </p:cNvPr>
          <p:cNvGraphicFramePr>
            <a:graphicFrameLocks noGrp="1"/>
          </p:cNvGraphicFramePr>
          <p:nvPr>
            <p:extLst>
              <p:ext uri="{D42A27DB-BD31-4B8C-83A1-F6EECF244321}">
                <p14:modId xmlns:p14="http://schemas.microsoft.com/office/powerpoint/2010/main" val="3887648282"/>
              </p:ext>
            </p:extLst>
          </p:nvPr>
        </p:nvGraphicFramePr>
        <p:xfrm>
          <a:off x="5709066" y="2041280"/>
          <a:ext cx="6117589" cy="180437"/>
        </p:xfrm>
        <a:graphic>
          <a:graphicData uri="http://schemas.openxmlformats.org/drawingml/2006/table">
            <a:tbl>
              <a:tblPr firstRow="1" firstCol="1" bandRow="1"/>
              <a:tblGrid>
                <a:gridCol w="1259859">
                  <a:extLst>
                    <a:ext uri="{9D8B030D-6E8A-4147-A177-3AD203B41FA5}">
                      <a16:colId xmlns:a16="http://schemas.microsoft.com/office/drawing/2014/main" val="3418674329"/>
                    </a:ext>
                  </a:extLst>
                </a:gridCol>
                <a:gridCol w="972054">
                  <a:extLst>
                    <a:ext uri="{9D8B030D-6E8A-4147-A177-3AD203B41FA5}">
                      <a16:colId xmlns:a16="http://schemas.microsoft.com/office/drawing/2014/main" val="2478930023"/>
                    </a:ext>
                  </a:extLst>
                </a:gridCol>
                <a:gridCol w="971419">
                  <a:extLst>
                    <a:ext uri="{9D8B030D-6E8A-4147-A177-3AD203B41FA5}">
                      <a16:colId xmlns:a16="http://schemas.microsoft.com/office/drawing/2014/main" val="3928817055"/>
                    </a:ext>
                  </a:extLst>
                </a:gridCol>
                <a:gridCol w="971419">
                  <a:extLst>
                    <a:ext uri="{9D8B030D-6E8A-4147-A177-3AD203B41FA5}">
                      <a16:colId xmlns:a16="http://schemas.microsoft.com/office/drawing/2014/main" val="985573281"/>
                    </a:ext>
                  </a:extLst>
                </a:gridCol>
                <a:gridCol w="971419">
                  <a:extLst>
                    <a:ext uri="{9D8B030D-6E8A-4147-A177-3AD203B41FA5}">
                      <a16:colId xmlns:a16="http://schemas.microsoft.com/office/drawing/2014/main" val="3786775666"/>
                    </a:ext>
                  </a:extLst>
                </a:gridCol>
                <a:gridCol w="971419">
                  <a:extLst>
                    <a:ext uri="{9D8B030D-6E8A-4147-A177-3AD203B41FA5}">
                      <a16:colId xmlns:a16="http://schemas.microsoft.com/office/drawing/2014/main" val="4226772441"/>
                    </a:ext>
                  </a:extLst>
                </a:gridCol>
              </a:tblGrid>
              <a:tr h="180437">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ESS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SNS</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BFB4"/>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LHC</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E093"/>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XFEL</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5B7AD"/>
                    </a:solidFill>
                  </a:tcPr>
                </a:tc>
                <a:tc>
                  <a:txBody>
                    <a:bodyPr/>
                    <a:lstStyle/>
                    <a:p>
                      <a:pPr algn="ctr">
                        <a:spcAft>
                          <a:spcPts val="600"/>
                        </a:spcAft>
                        <a:buNone/>
                      </a:pPr>
                      <a:r>
                        <a:rPr lang="en-GB" sz="1100" i="1">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LCLS-II</a:t>
                      </a:r>
                      <a:endParaRPr lang="en-GB" sz="110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ECAF6"/>
                    </a:solidFill>
                  </a:tcPr>
                </a:tc>
                <a:tc>
                  <a:txBody>
                    <a:bodyPr/>
                    <a:lstStyle/>
                    <a:p>
                      <a:pPr algn="ctr">
                        <a:spcAft>
                          <a:spcPts val="600"/>
                        </a:spcAft>
                        <a:buNone/>
                      </a:pPr>
                      <a:r>
                        <a:rPr lang="en-GB" sz="1100" i="1" dirty="0">
                          <a:solidFill>
                            <a:srgbClr val="000000"/>
                          </a:solidFill>
                          <a:effectLst/>
                          <a:latin typeface="Segoe UI Historic" panose="020B0502040204020203" pitchFamily="34" charset="0"/>
                          <a:ea typeface="MS Mincho" panose="02020609040205080304" pitchFamily="49" charset="-128"/>
                          <a:cs typeface="Arial" panose="020B0604020202020204" pitchFamily="34" charset="0"/>
                        </a:rPr>
                        <a:t>PIP-II</a:t>
                      </a:r>
                      <a:endParaRPr lang="en-GB" sz="1100" dirty="0">
                        <a:effectLst/>
                        <a:latin typeface="Segoe UI Historic" panose="020B0502040204020203" pitchFamily="34" charset="0"/>
                        <a:ea typeface="MS Mincho" panose="02020609040205080304" pitchFamily="49" charset="-128"/>
                        <a:cs typeface="Arial" panose="020B0604020202020204" pitchFamily="34" charset="0"/>
                      </a:endParaRPr>
                    </a:p>
                  </a:txBody>
                  <a:tcPr marL="6350" marR="635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F0C7"/>
                    </a:solidFill>
                  </a:tcPr>
                </a:tc>
                <a:extLst>
                  <a:ext uri="{0D108BD9-81ED-4DB2-BD59-A6C34878D82A}">
                    <a16:rowId xmlns:a16="http://schemas.microsoft.com/office/drawing/2014/main" val="2354550984"/>
                  </a:ext>
                </a:extLst>
              </a:tr>
            </a:tbl>
          </a:graphicData>
        </a:graphic>
      </p:graphicFrame>
      <p:sp>
        <p:nvSpPr>
          <p:cNvPr id="25" name="Rectangle 2">
            <a:extLst>
              <a:ext uri="{FF2B5EF4-FFF2-40B4-BE49-F238E27FC236}">
                <a16:creationId xmlns:a16="http://schemas.microsoft.com/office/drawing/2014/main" id="{20FB6072-612D-841C-AF29-215003E2BDC9}"/>
              </a:ext>
            </a:extLst>
          </p:cNvPr>
          <p:cNvSpPr>
            <a:spLocks noChangeArrowheads="1"/>
          </p:cNvSpPr>
          <p:nvPr/>
        </p:nvSpPr>
        <p:spPr bwMode="auto">
          <a:xfrm>
            <a:off x="5702727" y="1932975"/>
            <a:ext cx="11158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517274150"/>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SWELL_eigenmodes</Template>
  <TotalTime>187830</TotalTime>
  <Words>4641</Words>
  <Application>Microsoft Office PowerPoint</Application>
  <PresentationFormat>Widescreen</PresentationFormat>
  <Paragraphs>350</Paragraphs>
  <Slides>21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Helvetica World</vt:lpstr>
      <vt:lpstr>Helvetica World Bold</vt:lpstr>
      <vt:lpstr>Segoe UI Historic</vt:lpstr>
      <vt:lpstr>Times New Roman</vt:lpstr>
      <vt:lpstr>Office Theme</vt:lpstr>
      <vt:lpstr>PowerPoint Presentation</vt:lpstr>
      <vt:lpstr>PowerPoint Presentation</vt:lpstr>
      <vt:lpstr>PowerPoint Presentation</vt:lpstr>
      <vt:lpstr>Facilities</vt:lpstr>
      <vt:lpstr>CM design concepts</vt:lpstr>
      <vt:lpstr>Literature research and pre-filling of the answers </vt:lpstr>
      <vt:lpstr>Face-to-face Interview and Compilation of answers  </vt:lpstr>
      <vt:lpstr>Face-to-face Interview and Compilation of answers  </vt:lpstr>
      <vt:lpstr>Summary of the benchmarking analysis</vt:lpstr>
      <vt:lpstr>Summary of the benchmarking analysis</vt:lpstr>
      <vt:lpstr>Summary of the benchmarking analysis</vt:lpstr>
      <vt:lpstr>Summary of the benchmarking analysis</vt:lpstr>
      <vt:lpstr>Summary of the benchmarking analysis</vt:lpstr>
      <vt:lpstr>PowerPoint Presentation</vt:lpstr>
      <vt:lpstr>PowerPoint Presentation</vt:lpstr>
      <vt:lpstr>PowerPoint Presentation</vt:lpstr>
      <vt:lpstr>PowerPoint Presentation</vt:lpstr>
      <vt:lpstr>Supporting slides</vt:lpstr>
      <vt:lpstr>PowerPoint Presentation</vt:lpstr>
      <vt:lpstr>CM design concepts</vt:lpstr>
      <vt:lpstr>CM design concepts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 passband</dc:title>
  <dc:creator>karin.canderan@cern.ch</dc:creator>
  <cp:lastModifiedBy>Karin Canderan</cp:lastModifiedBy>
  <cp:revision>1282</cp:revision>
  <cp:lastPrinted>2020-01-30T13:49:18Z</cp:lastPrinted>
  <dcterms:created xsi:type="dcterms:W3CDTF">2021-12-15T19:36:24Z</dcterms:created>
  <dcterms:modified xsi:type="dcterms:W3CDTF">2026-04-23T10:11:42Z</dcterms:modified>
</cp:coreProperties>
</file>