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modernComment_1A5_A762A01A.xml" ContentType="application/vnd.ms-powerpoint.comments+xml"/>
  <Override PartName="/ppt/notesSlides/notesSlide6.xml" ContentType="application/vnd.openxmlformats-officedocument.presentationml.notesSlide+xml"/>
  <Override PartName="/ppt/comments/modernComment_1BD_7DBD885F.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9E_45A80E40.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B5_945AA3EB.xml" ContentType="application/vnd.ms-powerpoint.comment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omments/modernComment_1BA_3619338B.xml" ContentType="application/vnd.ms-powerpoint.comments+xml"/>
  <Override PartName="/ppt/notesSlides/notesSlide16.xml" ContentType="application/vnd.openxmlformats-officedocument.presentationml.notesSlide+xml"/>
  <Override PartName="/ppt/comments/modernComment_1B4_2BB061E2.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D0_4691BEED.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omments/modernComment_1C7_32952C0.xml" ContentType="application/vnd.ms-powerpoint.comments+xml"/>
  <Override PartName="/ppt/notesSlides/notesSlide34.xml" ContentType="application/vnd.openxmlformats-officedocument.presentationml.notesSlide+xml"/>
  <Override PartName="/ppt/comments/modernComment_12A_F6A98F79.xml" ContentType="application/vnd.ms-powerpoint.comment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56"/>
  </p:notesMasterIdLst>
  <p:handoutMasterIdLst>
    <p:handoutMasterId r:id="rId57"/>
  </p:handoutMasterIdLst>
  <p:sldIdLst>
    <p:sldId id="388" r:id="rId5"/>
    <p:sldId id="389" r:id="rId6"/>
    <p:sldId id="454" r:id="rId7"/>
    <p:sldId id="423" r:id="rId8"/>
    <p:sldId id="421" r:id="rId9"/>
    <p:sldId id="445" r:id="rId10"/>
    <p:sldId id="447" r:id="rId11"/>
    <p:sldId id="426" r:id="rId12"/>
    <p:sldId id="414" r:id="rId13"/>
    <p:sldId id="435" r:id="rId14"/>
    <p:sldId id="437" r:id="rId15"/>
    <p:sldId id="439" r:id="rId16"/>
    <p:sldId id="443" r:id="rId17"/>
    <p:sldId id="441" r:id="rId18"/>
    <p:sldId id="442" r:id="rId19"/>
    <p:sldId id="436" r:id="rId20"/>
    <p:sldId id="448" r:id="rId21"/>
    <p:sldId id="374" r:id="rId22"/>
    <p:sldId id="453" r:id="rId23"/>
    <p:sldId id="451" r:id="rId24"/>
    <p:sldId id="450" r:id="rId25"/>
    <p:sldId id="467" r:id="rId26"/>
    <p:sldId id="468" r:id="rId27"/>
    <p:sldId id="464" r:id="rId28"/>
    <p:sldId id="469" r:id="rId29"/>
    <p:sldId id="470" r:id="rId30"/>
    <p:sldId id="461" r:id="rId31"/>
    <p:sldId id="459" r:id="rId32"/>
    <p:sldId id="466" r:id="rId33"/>
    <p:sldId id="465" r:id="rId34"/>
    <p:sldId id="456" r:id="rId35"/>
    <p:sldId id="473" r:id="rId36"/>
    <p:sldId id="455" r:id="rId37"/>
    <p:sldId id="298" r:id="rId38"/>
    <p:sldId id="297" r:id="rId39"/>
    <p:sldId id="432" r:id="rId40"/>
    <p:sldId id="457" r:id="rId41"/>
    <p:sldId id="408" r:id="rId42"/>
    <p:sldId id="400" r:id="rId43"/>
    <p:sldId id="404" r:id="rId44"/>
    <p:sldId id="403" r:id="rId45"/>
    <p:sldId id="398" r:id="rId46"/>
    <p:sldId id="428" r:id="rId47"/>
    <p:sldId id="427" r:id="rId48"/>
    <p:sldId id="431" r:id="rId49"/>
    <p:sldId id="430" r:id="rId50"/>
    <p:sldId id="422" r:id="rId51"/>
    <p:sldId id="429" r:id="rId52"/>
    <p:sldId id="433" r:id="rId53"/>
    <p:sldId id="434" r:id="rId54"/>
    <p:sldId id="471" r:id="rId55"/>
  </p:sldIdLst>
  <p:sldSz cx="9144000" cy="5143500" type="screen16x9"/>
  <p:notesSz cx="6858000" cy="9144000"/>
  <p:defaultText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985F11D-97AC-CA31-07F9-2AC146D95B14}" name="Tatiana Pieloni" initials="TP" userId="S::tatiana.pieloni@epfl.ch::8d869db2-789b-41e0-a841-2c76dc4de8be" providerId="AD"/>
  <p188:author id="{D789E8DC-2950-FA46-A54C-BDFA99F5DA86}" name="Lode Vanhecke" initials="" userId="S::lode.vanhecke@epfl.ch::b808a479-c2df-4f19-8452-3c97e5c7513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3D691B3-51F7-D241-AC0F-D711C5A73343}" v="1699" dt="2026-04-22T14:52:27.7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302" autoAdjust="0"/>
    <p:restoredTop sz="88646"/>
  </p:normalViewPr>
  <p:slideViewPr>
    <p:cSldViewPr snapToGrid="0" snapToObjects="1" showGuides="1">
      <p:cViewPr varScale="1">
        <p:scale>
          <a:sx n="200" d="100"/>
          <a:sy n="200" d="100"/>
        </p:scale>
        <p:origin x="392" y="160"/>
      </p:cViewPr>
      <p:guideLst>
        <p:guide orient="horz" pos="1620"/>
        <p:guide pos="2880"/>
      </p:guideLst>
    </p:cSldViewPr>
  </p:slideViewPr>
  <p:outlineViewPr>
    <p:cViewPr>
      <p:scale>
        <a:sx n="33" d="100"/>
        <a:sy n="33" d="100"/>
      </p:scale>
      <p:origin x="0" y="-96"/>
    </p:cViewPr>
  </p:outlineViewPr>
  <p:notesTextViewPr>
    <p:cViewPr>
      <p:scale>
        <a:sx n="140" d="100"/>
        <a:sy n="140" d="100"/>
      </p:scale>
      <p:origin x="0" y="0"/>
    </p:cViewPr>
  </p:notesTextViewPr>
  <p:sorterViewPr>
    <p:cViewPr>
      <p:scale>
        <a:sx n="66" d="100"/>
        <a:sy n="66" d="100"/>
      </p:scale>
      <p:origin x="0" y="0"/>
    </p:cViewPr>
  </p:sorterViewPr>
  <p:notesViewPr>
    <p:cSldViewPr snapToGrid="0" snapToObjects="1" showGuides="1">
      <p:cViewPr varScale="1">
        <p:scale>
          <a:sx n="150" d="100"/>
          <a:sy n="150" d="100"/>
        </p:scale>
        <p:origin x="6080"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notesMaster" Target="notesMasters/notesMaster1.xml"/><Relationship Id="rId64" Type="http://schemas.microsoft.com/office/2018/10/relationships/authors" Target="author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handoutMaster" Target="handoutMasters/handoutMaster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de Vanhecke" userId="b808a479-c2df-4f19-8452-3c97e5c75130" providerId="ADAL" clId="{32E730B9-CBD7-5E91-893C-4F731EB0E583}"/>
    <pc:docChg chg="undo redo custSel addSld delSld modSld sldOrd">
      <pc:chgData name="Lode Vanhecke" userId="b808a479-c2df-4f19-8452-3c97e5c75130" providerId="ADAL" clId="{32E730B9-CBD7-5E91-893C-4F731EB0E583}" dt="2026-04-22T15:55:39.838" v="9433" actId="1036"/>
      <pc:docMkLst>
        <pc:docMk/>
      </pc:docMkLst>
      <pc:sldChg chg="add ord">
        <pc:chgData name="Lode Vanhecke" userId="b808a479-c2df-4f19-8452-3c97e5c75130" providerId="ADAL" clId="{32E730B9-CBD7-5E91-893C-4F731EB0E583}" dt="2026-04-19T09:51:07.582" v="3493" actId="20578"/>
        <pc:sldMkLst>
          <pc:docMk/>
          <pc:sldMk cId="898478144" sldId="297"/>
        </pc:sldMkLst>
      </pc:sldChg>
      <pc:sldChg chg="modSp mod">
        <pc:chgData name="Lode Vanhecke" userId="b808a479-c2df-4f19-8452-3c97e5c75130" providerId="ADAL" clId="{32E730B9-CBD7-5E91-893C-4F731EB0E583}" dt="2026-04-20T10:15:32.358" v="7850" actId="27636"/>
        <pc:sldMkLst>
          <pc:docMk/>
          <pc:sldMk cId="4138307449" sldId="298"/>
        </pc:sldMkLst>
        <pc:spChg chg="mod">
          <ac:chgData name="Lode Vanhecke" userId="b808a479-c2df-4f19-8452-3c97e5c75130" providerId="ADAL" clId="{32E730B9-CBD7-5E91-893C-4F731EB0E583}" dt="2026-04-20T10:15:32.358" v="7850" actId="27636"/>
          <ac:spMkLst>
            <pc:docMk/>
            <pc:sldMk cId="4138307449" sldId="298"/>
            <ac:spMk id="7" creationId="{E2233D21-5F30-EEA0-6B9B-D92D9CAD58D0}"/>
          </ac:spMkLst>
        </pc:spChg>
      </pc:sldChg>
      <pc:sldChg chg="addSp delSp modSp add mod">
        <pc:chgData name="Lode Vanhecke" userId="b808a479-c2df-4f19-8452-3c97e5c75130" providerId="ADAL" clId="{32E730B9-CBD7-5E91-893C-4F731EB0E583}" dt="2026-04-20T14:34:07.929" v="7963" actId="113"/>
        <pc:sldMkLst>
          <pc:docMk/>
          <pc:sldMk cId="2812983479" sldId="374"/>
        </pc:sldMkLst>
        <pc:spChg chg="mod">
          <ac:chgData name="Lode Vanhecke" userId="b808a479-c2df-4f19-8452-3c97e5c75130" providerId="ADAL" clId="{32E730B9-CBD7-5E91-893C-4F731EB0E583}" dt="2026-04-19T14:06:59.517" v="4631" actId="20577"/>
          <ac:spMkLst>
            <pc:docMk/>
            <pc:sldMk cId="2812983479" sldId="374"/>
            <ac:spMk id="3" creationId="{602D605E-BD74-6BE1-6818-1D5CF22E03F3}"/>
          </ac:spMkLst>
        </pc:spChg>
        <pc:spChg chg="add mod">
          <ac:chgData name="Lode Vanhecke" userId="b808a479-c2df-4f19-8452-3c97e5c75130" providerId="ADAL" clId="{32E730B9-CBD7-5E91-893C-4F731EB0E583}" dt="2026-04-20T14:34:07.929" v="7963" actId="113"/>
          <ac:spMkLst>
            <pc:docMk/>
            <pc:sldMk cId="2812983479" sldId="374"/>
            <ac:spMk id="9" creationId="{1FA391BD-8DA1-F106-B8A4-8741D99FD672}"/>
          </ac:spMkLst>
        </pc:spChg>
        <pc:picChg chg="add mod">
          <ac:chgData name="Lode Vanhecke" userId="b808a479-c2df-4f19-8452-3c97e5c75130" providerId="ADAL" clId="{32E730B9-CBD7-5E91-893C-4F731EB0E583}" dt="2026-04-19T14:10:30.074" v="4633" actId="1076"/>
          <ac:picMkLst>
            <pc:docMk/>
            <pc:sldMk cId="2812983479" sldId="374"/>
            <ac:picMk id="27" creationId="{BDC3866C-F0AC-ADA8-93EA-734DFDCBF4B8}"/>
          </ac:picMkLst>
        </pc:picChg>
      </pc:sldChg>
      <pc:sldChg chg="modSp add del mod">
        <pc:chgData name="Lode Vanhecke" userId="b808a479-c2df-4f19-8452-3c97e5c75130" providerId="ADAL" clId="{32E730B9-CBD7-5E91-893C-4F731EB0E583}" dt="2026-04-22T13:57:36.092" v="9422" actId="2696"/>
        <pc:sldMkLst>
          <pc:docMk/>
          <pc:sldMk cId="2271178930" sldId="386"/>
        </pc:sldMkLst>
        <pc:cxnChg chg="mod">
          <ac:chgData name="Lode Vanhecke" userId="b808a479-c2df-4f19-8452-3c97e5c75130" providerId="ADAL" clId="{32E730B9-CBD7-5E91-893C-4F731EB0E583}" dt="2026-04-21T21:04:46.867" v="8617" actId="14100"/>
          <ac:cxnSpMkLst>
            <pc:docMk/>
            <pc:sldMk cId="2271178930" sldId="386"/>
            <ac:cxnSpMk id="16" creationId="{0E8ECC81-7B3A-8382-395F-F2322227C0D3}"/>
          </ac:cxnSpMkLst>
        </pc:cxnChg>
      </pc:sldChg>
      <pc:sldChg chg="delSp modSp mod">
        <pc:chgData name="Lode Vanhecke" userId="b808a479-c2df-4f19-8452-3c97e5c75130" providerId="ADAL" clId="{32E730B9-CBD7-5E91-893C-4F731EB0E583}" dt="2026-04-22T15:55:39.838" v="9433" actId="1036"/>
        <pc:sldMkLst>
          <pc:docMk/>
          <pc:sldMk cId="3965413128" sldId="388"/>
        </pc:sldMkLst>
        <pc:spChg chg="mod">
          <ac:chgData name="Lode Vanhecke" userId="b808a479-c2df-4f19-8452-3c97e5c75130" providerId="ADAL" clId="{32E730B9-CBD7-5E91-893C-4F731EB0E583}" dt="2026-04-22T13:09:56.946" v="8765" actId="20577"/>
          <ac:spMkLst>
            <pc:docMk/>
            <pc:sldMk cId="3965413128" sldId="388"/>
            <ac:spMk id="3" creationId="{0ADC9092-B8AD-9448-9690-13D94442A120}"/>
          </ac:spMkLst>
        </pc:spChg>
        <pc:spChg chg="mod">
          <ac:chgData name="Lode Vanhecke" userId="b808a479-c2df-4f19-8452-3c97e5c75130" providerId="ADAL" clId="{32E730B9-CBD7-5E91-893C-4F731EB0E583}" dt="2026-04-22T13:10:03.153" v="8766" actId="1076"/>
          <ac:spMkLst>
            <pc:docMk/>
            <pc:sldMk cId="3965413128" sldId="388"/>
            <ac:spMk id="5" creationId="{EDD9CD81-F741-E34D-918B-879020443A81}"/>
          </ac:spMkLst>
        </pc:spChg>
        <pc:spChg chg="mod">
          <ac:chgData name="Lode Vanhecke" userId="b808a479-c2df-4f19-8452-3c97e5c75130" providerId="ADAL" clId="{32E730B9-CBD7-5E91-893C-4F731EB0E583}" dt="2026-04-22T13:10:03.153" v="8766" actId="1076"/>
          <ac:spMkLst>
            <pc:docMk/>
            <pc:sldMk cId="3965413128" sldId="388"/>
            <ac:spMk id="10" creationId="{A23B761C-3347-54F7-17DC-403C979562E4}"/>
          </ac:spMkLst>
        </pc:spChg>
        <pc:picChg chg="mod">
          <ac:chgData name="Lode Vanhecke" userId="b808a479-c2df-4f19-8452-3c97e5c75130" providerId="ADAL" clId="{32E730B9-CBD7-5E91-893C-4F731EB0E583}" dt="2026-04-22T15:55:39.838" v="9433" actId="1036"/>
          <ac:picMkLst>
            <pc:docMk/>
            <pc:sldMk cId="3965413128" sldId="388"/>
            <ac:picMk id="4" creationId="{5D0E66B6-1ACE-2D3D-5EB6-BFD4FAF96D11}"/>
          </ac:picMkLst>
        </pc:picChg>
      </pc:sldChg>
      <pc:sldChg chg="modSp add mod">
        <pc:chgData name="Lode Vanhecke" userId="b808a479-c2df-4f19-8452-3c97e5c75130" providerId="ADAL" clId="{32E730B9-CBD7-5E91-893C-4F731EB0E583}" dt="2026-04-22T13:31:26.526" v="8875" actId="20577"/>
        <pc:sldMkLst>
          <pc:docMk/>
          <pc:sldMk cId="3380465238" sldId="398"/>
        </pc:sldMkLst>
        <pc:spChg chg="mod">
          <ac:chgData name="Lode Vanhecke" userId="b808a479-c2df-4f19-8452-3c97e5c75130" providerId="ADAL" clId="{32E730B9-CBD7-5E91-893C-4F731EB0E583}" dt="2026-04-22T13:31:26.526" v="8875" actId="20577"/>
          <ac:spMkLst>
            <pc:docMk/>
            <pc:sldMk cId="3380465238" sldId="398"/>
            <ac:spMk id="10" creationId="{3F4F33A1-5B17-369B-8C79-CD9034F6ECC2}"/>
          </ac:spMkLst>
        </pc:spChg>
      </pc:sldChg>
      <pc:sldChg chg="modSp add mod">
        <pc:chgData name="Lode Vanhecke" userId="b808a479-c2df-4f19-8452-3c97e5c75130" providerId="ADAL" clId="{32E730B9-CBD7-5E91-893C-4F731EB0E583}" dt="2026-04-22T13:31:15.319" v="8867" actId="20577"/>
        <pc:sldMkLst>
          <pc:docMk/>
          <pc:sldMk cId="1975159735" sldId="400"/>
        </pc:sldMkLst>
        <pc:spChg chg="mod">
          <ac:chgData name="Lode Vanhecke" userId="b808a479-c2df-4f19-8452-3c97e5c75130" providerId="ADAL" clId="{32E730B9-CBD7-5E91-893C-4F731EB0E583}" dt="2026-04-22T13:31:15.319" v="8867" actId="20577"/>
          <ac:spMkLst>
            <pc:docMk/>
            <pc:sldMk cId="1975159735" sldId="400"/>
            <ac:spMk id="4" creationId="{CB4A4EC1-7205-BDD8-0051-A39148BE4C9D}"/>
          </ac:spMkLst>
        </pc:spChg>
      </pc:sldChg>
      <pc:sldChg chg="add">
        <pc:chgData name="Lode Vanhecke" userId="b808a479-c2df-4f19-8452-3c97e5c75130" providerId="ADAL" clId="{32E730B9-CBD7-5E91-893C-4F731EB0E583}" dt="2026-04-16T09:22:43.292" v="103"/>
        <pc:sldMkLst>
          <pc:docMk/>
          <pc:sldMk cId="2217202787" sldId="403"/>
        </pc:sldMkLst>
      </pc:sldChg>
      <pc:sldChg chg="modSp add">
        <pc:chgData name="Lode Vanhecke" userId="b808a479-c2df-4f19-8452-3c97e5c75130" providerId="ADAL" clId="{32E730B9-CBD7-5E91-893C-4F731EB0E583}" dt="2026-04-22T13:31:20.177" v="8871" actId="20577"/>
        <pc:sldMkLst>
          <pc:docMk/>
          <pc:sldMk cId="938035554" sldId="404"/>
        </pc:sldMkLst>
        <pc:spChg chg="mod">
          <ac:chgData name="Lode Vanhecke" userId="b808a479-c2df-4f19-8452-3c97e5c75130" providerId="ADAL" clId="{32E730B9-CBD7-5E91-893C-4F731EB0E583}" dt="2026-04-22T13:31:20.177" v="8871" actId="20577"/>
          <ac:spMkLst>
            <pc:docMk/>
            <pc:sldMk cId="938035554" sldId="404"/>
            <ac:spMk id="9" creationId="{86B4E736-8E00-774E-88F1-DC8293306442}"/>
          </ac:spMkLst>
        </pc:spChg>
      </pc:sldChg>
      <pc:sldChg chg="add ord">
        <pc:chgData name="Lode Vanhecke" userId="b808a479-c2df-4f19-8452-3c97e5c75130" providerId="ADAL" clId="{32E730B9-CBD7-5E91-893C-4F731EB0E583}" dt="2026-04-19T09:51:10.042" v="3494" actId="20578"/>
        <pc:sldMkLst>
          <pc:docMk/>
          <pc:sldMk cId="1139530144" sldId="408"/>
        </pc:sldMkLst>
      </pc:sldChg>
      <pc:sldChg chg="modSp mod">
        <pc:chgData name="Lode Vanhecke" userId="b808a479-c2df-4f19-8452-3c97e5c75130" providerId="ADAL" clId="{32E730B9-CBD7-5E91-893C-4F731EB0E583}" dt="2026-04-19T16:30:33.425" v="6522" actId="20577"/>
        <pc:sldMkLst>
          <pc:docMk/>
          <pc:sldMk cId="1168641600" sldId="414"/>
        </pc:sldMkLst>
        <pc:spChg chg="mod">
          <ac:chgData name="Lode Vanhecke" userId="b808a479-c2df-4f19-8452-3c97e5c75130" providerId="ADAL" clId="{32E730B9-CBD7-5E91-893C-4F731EB0E583}" dt="2026-04-19T16:30:33.425" v="6522" actId="20577"/>
          <ac:spMkLst>
            <pc:docMk/>
            <pc:sldMk cId="1168641600" sldId="414"/>
            <ac:spMk id="5" creationId="{E79B78DE-ECB4-7B1A-A94E-0F1EDD2ABBFA}"/>
          </ac:spMkLst>
        </pc:spChg>
      </pc:sldChg>
      <pc:sldChg chg="addSp modSp mod">
        <pc:chgData name="Lode Vanhecke" userId="b808a479-c2df-4f19-8452-3c97e5c75130" providerId="ADAL" clId="{32E730B9-CBD7-5E91-893C-4F731EB0E583}" dt="2026-04-22T12:44:30.475" v="8745" actId="207"/>
        <pc:sldMkLst>
          <pc:docMk/>
          <pc:sldMk cId="2808258586" sldId="421"/>
        </pc:sldMkLst>
        <pc:spChg chg="mod">
          <ac:chgData name="Lode Vanhecke" userId="b808a479-c2df-4f19-8452-3c97e5c75130" providerId="ADAL" clId="{32E730B9-CBD7-5E91-893C-4F731EB0E583}" dt="2026-04-22T12:44:30.475" v="8745" actId="207"/>
          <ac:spMkLst>
            <pc:docMk/>
            <pc:sldMk cId="2808258586" sldId="421"/>
            <ac:spMk id="2" creationId="{7564FE44-19D1-C56E-29F0-2B995497F325}"/>
          </ac:spMkLst>
        </pc:spChg>
        <pc:spChg chg="mod">
          <ac:chgData name="Lode Vanhecke" userId="b808a479-c2df-4f19-8452-3c97e5c75130" providerId="ADAL" clId="{32E730B9-CBD7-5E91-893C-4F731EB0E583}" dt="2026-04-19T18:03:16.698" v="7042" actId="14100"/>
          <ac:spMkLst>
            <pc:docMk/>
            <pc:sldMk cId="2808258586" sldId="421"/>
            <ac:spMk id="7" creationId="{2112C092-72C7-E7C2-998B-A41F1D70F75A}"/>
          </ac:spMkLst>
        </pc:spChg>
        <pc:picChg chg="mod">
          <ac:chgData name="Lode Vanhecke" userId="b808a479-c2df-4f19-8452-3c97e5c75130" providerId="ADAL" clId="{32E730B9-CBD7-5E91-893C-4F731EB0E583}" dt="2026-04-20T10:08:25.817" v="7577" actId="1076"/>
          <ac:picMkLst>
            <pc:docMk/>
            <pc:sldMk cId="2808258586" sldId="421"/>
            <ac:picMk id="9" creationId="{398D2B22-19FF-AD78-407E-AD4DC644DC01}"/>
          </ac:picMkLst>
        </pc:picChg>
      </pc:sldChg>
      <pc:sldChg chg="add">
        <pc:chgData name="Lode Vanhecke" userId="b808a479-c2df-4f19-8452-3c97e5c75130" providerId="ADAL" clId="{32E730B9-CBD7-5E91-893C-4F731EB0E583}" dt="2026-04-16T09:20:37.639" v="98"/>
        <pc:sldMkLst>
          <pc:docMk/>
          <pc:sldMk cId="2758811263" sldId="422"/>
        </pc:sldMkLst>
      </pc:sldChg>
      <pc:sldChg chg="modSp mod">
        <pc:chgData name="Lode Vanhecke" userId="b808a479-c2df-4f19-8452-3c97e5c75130" providerId="ADAL" clId="{32E730B9-CBD7-5E91-893C-4F731EB0E583}" dt="2026-04-19T18:03:04.949" v="7036" actId="20577"/>
        <pc:sldMkLst>
          <pc:docMk/>
          <pc:sldMk cId="861667991" sldId="423"/>
        </pc:sldMkLst>
        <pc:spChg chg="mod">
          <ac:chgData name="Lode Vanhecke" userId="b808a479-c2df-4f19-8452-3c97e5c75130" providerId="ADAL" clId="{32E730B9-CBD7-5E91-893C-4F731EB0E583}" dt="2026-04-19T18:03:04.949" v="7036" actId="20577"/>
          <ac:spMkLst>
            <pc:docMk/>
            <pc:sldMk cId="861667991" sldId="423"/>
            <ac:spMk id="13" creationId="{6002904A-0B89-9076-23B8-107942F8FC80}"/>
          </ac:spMkLst>
        </pc:spChg>
      </pc:sldChg>
      <pc:sldChg chg="modSp mod">
        <pc:chgData name="Lode Vanhecke" userId="b808a479-c2df-4f19-8452-3c97e5c75130" providerId="ADAL" clId="{32E730B9-CBD7-5E91-893C-4F731EB0E583}" dt="2026-04-22T13:29:11.916" v="8820" actId="20577"/>
        <pc:sldMkLst>
          <pc:docMk/>
          <pc:sldMk cId="3719772078" sldId="426"/>
        </pc:sldMkLst>
        <pc:spChg chg="mod">
          <ac:chgData name="Lode Vanhecke" userId="b808a479-c2df-4f19-8452-3c97e5c75130" providerId="ADAL" clId="{32E730B9-CBD7-5E91-893C-4F731EB0E583}" dt="2026-04-22T13:29:11.916" v="8820" actId="20577"/>
          <ac:spMkLst>
            <pc:docMk/>
            <pc:sldMk cId="3719772078" sldId="426"/>
            <ac:spMk id="5" creationId="{ED673980-2004-ED30-6C71-8FB01E0CE249}"/>
          </ac:spMkLst>
        </pc:spChg>
        <pc:spChg chg="mod">
          <ac:chgData name="Lode Vanhecke" userId="b808a479-c2df-4f19-8452-3c97e5c75130" providerId="ADAL" clId="{32E730B9-CBD7-5E91-893C-4F731EB0E583}" dt="2026-04-19T18:14:16.547" v="7147" actId="1076"/>
          <ac:spMkLst>
            <pc:docMk/>
            <pc:sldMk cId="3719772078" sldId="426"/>
            <ac:spMk id="10" creationId="{BFB57415-1CD7-6F1F-E14C-3E93BAD7E4AC}"/>
          </ac:spMkLst>
        </pc:spChg>
      </pc:sldChg>
      <pc:sldChg chg="add">
        <pc:chgData name="Lode Vanhecke" userId="b808a479-c2df-4f19-8452-3c97e5c75130" providerId="ADAL" clId="{32E730B9-CBD7-5E91-893C-4F731EB0E583}" dt="2026-04-16T09:20:37.639" v="98"/>
        <pc:sldMkLst>
          <pc:docMk/>
          <pc:sldMk cId="451840555" sldId="427"/>
        </pc:sldMkLst>
      </pc:sldChg>
      <pc:sldChg chg="add">
        <pc:chgData name="Lode Vanhecke" userId="b808a479-c2df-4f19-8452-3c97e5c75130" providerId="ADAL" clId="{32E730B9-CBD7-5E91-893C-4F731EB0E583}" dt="2026-04-16T09:20:37.639" v="98"/>
        <pc:sldMkLst>
          <pc:docMk/>
          <pc:sldMk cId="3103852342" sldId="428"/>
        </pc:sldMkLst>
      </pc:sldChg>
      <pc:sldChg chg="add">
        <pc:chgData name="Lode Vanhecke" userId="b808a479-c2df-4f19-8452-3c97e5c75130" providerId="ADAL" clId="{32E730B9-CBD7-5E91-893C-4F731EB0E583}" dt="2026-04-16T09:20:37.639" v="98"/>
        <pc:sldMkLst>
          <pc:docMk/>
          <pc:sldMk cId="4130527426" sldId="429"/>
        </pc:sldMkLst>
      </pc:sldChg>
      <pc:sldChg chg="add">
        <pc:chgData name="Lode Vanhecke" userId="b808a479-c2df-4f19-8452-3c97e5c75130" providerId="ADAL" clId="{32E730B9-CBD7-5E91-893C-4F731EB0E583}" dt="2026-04-16T09:20:37.639" v="98"/>
        <pc:sldMkLst>
          <pc:docMk/>
          <pc:sldMk cId="2590303640" sldId="430"/>
        </pc:sldMkLst>
      </pc:sldChg>
      <pc:sldChg chg="add">
        <pc:chgData name="Lode Vanhecke" userId="b808a479-c2df-4f19-8452-3c97e5c75130" providerId="ADAL" clId="{32E730B9-CBD7-5E91-893C-4F731EB0E583}" dt="2026-04-16T09:20:37.639" v="98"/>
        <pc:sldMkLst>
          <pc:docMk/>
          <pc:sldMk cId="4013184144" sldId="431"/>
        </pc:sldMkLst>
      </pc:sldChg>
      <pc:sldChg chg="modSp add mod">
        <pc:chgData name="Lode Vanhecke" userId="b808a479-c2df-4f19-8452-3c97e5c75130" providerId="ADAL" clId="{32E730B9-CBD7-5E91-893C-4F731EB0E583}" dt="2026-04-22T13:31:10.925" v="8863" actId="20577"/>
        <pc:sldMkLst>
          <pc:docMk/>
          <pc:sldMk cId="3591942872" sldId="432"/>
        </pc:sldMkLst>
        <pc:spChg chg="mod">
          <ac:chgData name="Lode Vanhecke" userId="b808a479-c2df-4f19-8452-3c97e5c75130" providerId="ADAL" clId="{32E730B9-CBD7-5E91-893C-4F731EB0E583}" dt="2026-04-22T13:31:10.925" v="8863" actId="20577"/>
          <ac:spMkLst>
            <pc:docMk/>
            <pc:sldMk cId="3591942872" sldId="432"/>
            <ac:spMk id="8" creationId="{A4D32B01-3C6C-7774-9DDC-28B8EC168E8F}"/>
          </ac:spMkLst>
        </pc:spChg>
      </pc:sldChg>
      <pc:sldChg chg="add">
        <pc:chgData name="Lode Vanhecke" userId="b808a479-c2df-4f19-8452-3c97e5c75130" providerId="ADAL" clId="{32E730B9-CBD7-5E91-893C-4F731EB0E583}" dt="2026-04-16T09:20:37.639" v="98"/>
        <pc:sldMkLst>
          <pc:docMk/>
          <pc:sldMk cId="1428678218" sldId="433"/>
        </pc:sldMkLst>
      </pc:sldChg>
      <pc:sldChg chg="add">
        <pc:chgData name="Lode Vanhecke" userId="b808a479-c2df-4f19-8452-3c97e5c75130" providerId="ADAL" clId="{32E730B9-CBD7-5E91-893C-4F731EB0E583}" dt="2026-04-16T09:20:37.639" v="98"/>
        <pc:sldMkLst>
          <pc:docMk/>
          <pc:sldMk cId="3986311226" sldId="434"/>
        </pc:sldMkLst>
      </pc:sldChg>
      <pc:sldChg chg="modSp mod">
        <pc:chgData name="Lode Vanhecke" userId="b808a479-c2df-4f19-8452-3c97e5c75130" providerId="ADAL" clId="{32E730B9-CBD7-5E91-893C-4F731EB0E583}" dt="2026-04-20T10:14:41.437" v="7824" actId="20577"/>
        <pc:sldMkLst>
          <pc:docMk/>
          <pc:sldMk cId="4245678724" sldId="435"/>
        </pc:sldMkLst>
        <pc:spChg chg="mod">
          <ac:chgData name="Lode Vanhecke" userId="b808a479-c2df-4f19-8452-3c97e5c75130" providerId="ADAL" clId="{32E730B9-CBD7-5E91-893C-4F731EB0E583}" dt="2026-04-19T09:50:12.743" v="3490" actId="20577"/>
          <ac:spMkLst>
            <pc:docMk/>
            <pc:sldMk cId="4245678724" sldId="435"/>
            <ac:spMk id="3" creationId="{28F90722-EC55-21D3-0DAF-4D25DAC8C01D}"/>
          </ac:spMkLst>
        </pc:spChg>
        <pc:spChg chg="mod">
          <ac:chgData name="Lode Vanhecke" userId="b808a479-c2df-4f19-8452-3c97e5c75130" providerId="ADAL" clId="{32E730B9-CBD7-5E91-893C-4F731EB0E583}" dt="2026-04-20T10:14:41.437" v="7824" actId="20577"/>
          <ac:spMkLst>
            <pc:docMk/>
            <pc:sldMk cId="4245678724" sldId="435"/>
            <ac:spMk id="5" creationId="{D9D22A2A-257B-7786-EC8B-2F7D32706DC1}"/>
          </ac:spMkLst>
        </pc:spChg>
      </pc:sldChg>
      <pc:sldChg chg="modSp mod">
        <pc:chgData name="Lode Vanhecke" userId="b808a479-c2df-4f19-8452-3c97e5c75130" providerId="ADAL" clId="{32E730B9-CBD7-5E91-893C-4F731EB0E583}" dt="2026-04-20T07:37:44.758" v="7479" actId="1035"/>
        <pc:sldMkLst>
          <pc:docMk/>
          <pc:sldMk cId="732979682" sldId="436"/>
        </pc:sldMkLst>
        <pc:spChg chg="mod">
          <ac:chgData name="Lode Vanhecke" userId="b808a479-c2df-4f19-8452-3c97e5c75130" providerId="ADAL" clId="{32E730B9-CBD7-5E91-893C-4F731EB0E583}" dt="2026-04-20T07:37:25.160" v="7469" actId="20577"/>
          <ac:spMkLst>
            <pc:docMk/>
            <pc:sldMk cId="732979682" sldId="436"/>
            <ac:spMk id="2" creationId="{13B341ED-B891-B0B4-7041-04D89E8BFB16}"/>
          </ac:spMkLst>
        </pc:spChg>
        <pc:spChg chg="mod">
          <ac:chgData name="Lode Vanhecke" userId="b808a479-c2df-4f19-8452-3c97e5c75130" providerId="ADAL" clId="{32E730B9-CBD7-5E91-893C-4F731EB0E583}" dt="2026-04-20T07:37:12.626" v="7464" actId="1035"/>
          <ac:spMkLst>
            <pc:docMk/>
            <pc:sldMk cId="732979682" sldId="436"/>
            <ac:spMk id="3" creationId="{515911F7-32A2-617F-ACDC-C280F7FC2166}"/>
          </ac:spMkLst>
        </pc:spChg>
        <pc:spChg chg="mod">
          <ac:chgData name="Lode Vanhecke" userId="b808a479-c2df-4f19-8452-3c97e5c75130" providerId="ADAL" clId="{32E730B9-CBD7-5E91-893C-4F731EB0E583}" dt="2026-04-20T07:37:36.423" v="7475" actId="1035"/>
          <ac:spMkLst>
            <pc:docMk/>
            <pc:sldMk cId="732979682" sldId="436"/>
            <ac:spMk id="4" creationId="{B8D4292C-36EE-C107-BD03-9B51B6E7B6BD}"/>
          </ac:spMkLst>
        </pc:spChg>
        <pc:spChg chg="mod">
          <ac:chgData name="Lode Vanhecke" userId="b808a479-c2df-4f19-8452-3c97e5c75130" providerId="ADAL" clId="{32E730B9-CBD7-5E91-893C-4F731EB0E583}" dt="2026-04-20T07:37:44.758" v="7479" actId="1035"/>
          <ac:spMkLst>
            <pc:docMk/>
            <pc:sldMk cId="732979682" sldId="436"/>
            <ac:spMk id="5" creationId="{41700514-AF12-5C72-40E6-B450FECAB068}"/>
          </ac:spMkLst>
        </pc:spChg>
      </pc:sldChg>
      <pc:sldChg chg="modSp">
        <pc:chgData name="Lode Vanhecke" userId="b808a479-c2df-4f19-8452-3c97e5c75130" providerId="ADAL" clId="{32E730B9-CBD7-5E91-893C-4F731EB0E583}" dt="2026-04-22T13:29:17.119" v="8822" actId="20577"/>
        <pc:sldMkLst>
          <pc:docMk/>
          <pc:sldMk cId="2488968171" sldId="437"/>
        </pc:sldMkLst>
        <pc:spChg chg="mod">
          <ac:chgData name="Lode Vanhecke" userId="b808a479-c2df-4f19-8452-3c97e5c75130" providerId="ADAL" clId="{32E730B9-CBD7-5E91-893C-4F731EB0E583}" dt="2026-04-22T13:29:17.119" v="8822" actId="20577"/>
          <ac:spMkLst>
            <pc:docMk/>
            <pc:sldMk cId="2488968171" sldId="437"/>
            <ac:spMk id="4" creationId="{CD1E4C69-520F-0BAC-0699-575B9735D2DF}"/>
          </ac:spMkLst>
        </pc:spChg>
        <pc:spChg chg="mod">
          <ac:chgData name="Lode Vanhecke" userId="b808a479-c2df-4f19-8452-3c97e5c75130" providerId="ADAL" clId="{32E730B9-CBD7-5E91-893C-4F731EB0E583}" dt="2026-04-21T21:06:18.886" v="8619" actId="207"/>
          <ac:spMkLst>
            <pc:docMk/>
            <pc:sldMk cId="2488968171" sldId="437"/>
            <ac:spMk id="5" creationId="{4993A50A-3502-E89E-3D56-CA845C4CE0E8}"/>
          </ac:spMkLst>
        </pc:spChg>
      </pc:sldChg>
      <pc:sldChg chg="modSp">
        <pc:chgData name="Lode Vanhecke" userId="b808a479-c2df-4f19-8452-3c97e5c75130" providerId="ADAL" clId="{32E730B9-CBD7-5E91-893C-4F731EB0E583}" dt="2026-04-22T13:29:20.898" v="8824" actId="20577"/>
        <pc:sldMkLst>
          <pc:docMk/>
          <pc:sldMk cId="1272538925" sldId="439"/>
        </pc:sldMkLst>
        <pc:spChg chg="mod">
          <ac:chgData name="Lode Vanhecke" userId="b808a479-c2df-4f19-8452-3c97e5c75130" providerId="ADAL" clId="{32E730B9-CBD7-5E91-893C-4F731EB0E583}" dt="2026-04-22T13:29:20.898" v="8824" actId="20577"/>
          <ac:spMkLst>
            <pc:docMk/>
            <pc:sldMk cId="1272538925" sldId="439"/>
            <ac:spMk id="4" creationId="{DAA46841-F28A-C1A9-9208-BF9E53C51372}"/>
          </ac:spMkLst>
        </pc:spChg>
        <pc:spChg chg="mod">
          <ac:chgData name="Lode Vanhecke" userId="b808a479-c2df-4f19-8452-3c97e5c75130" providerId="ADAL" clId="{32E730B9-CBD7-5E91-893C-4F731EB0E583}" dt="2026-04-16T09:28:59.860" v="105" actId="113"/>
          <ac:spMkLst>
            <pc:docMk/>
            <pc:sldMk cId="1272538925" sldId="439"/>
            <ac:spMk id="5" creationId="{202F04B8-97D7-D112-B9C9-DD9308059935}"/>
          </ac:spMkLst>
        </pc:spChg>
      </pc:sldChg>
      <pc:sldChg chg="modSp">
        <pc:chgData name="Lode Vanhecke" userId="b808a479-c2df-4f19-8452-3c97e5c75130" providerId="ADAL" clId="{32E730B9-CBD7-5E91-893C-4F731EB0E583}" dt="2026-04-22T13:29:27.730" v="8826" actId="20577"/>
        <pc:sldMkLst>
          <pc:docMk/>
          <pc:sldMk cId="4113268719" sldId="441"/>
        </pc:sldMkLst>
        <pc:spChg chg="mod">
          <ac:chgData name="Lode Vanhecke" userId="b808a479-c2df-4f19-8452-3c97e5c75130" providerId="ADAL" clId="{32E730B9-CBD7-5E91-893C-4F731EB0E583}" dt="2026-04-22T13:29:27.730" v="8826" actId="20577"/>
          <ac:spMkLst>
            <pc:docMk/>
            <pc:sldMk cId="4113268719" sldId="441"/>
            <ac:spMk id="8" creationId="{420698CC-44AB-F71D-6408-10D968E846AA}"/>
          </ac:spMkLst>
        </pc:spChg>
      </pc:sldChg>
      <pc:sldChg chg="modSp">
        <pc:chgData name="Lode Vanhecke" userId="b808a479-c2df-4f19-8452-3c97e5c75130" providerId="ADAL" clId="{32E730B9-CBD7-5E91-893C-4F731EB0E583}" dt="2026-04-22T13:29:30.679" v="8828" actId="20577"/>
        <pc:sldMkLst>
          <pc:docMk/>
          <pc:sldMk cId="907621259" sldId="442"/>
        </pc:sldMkLst>
        <pc:spChg chg="mod">
          <ac:chgData name="Lode Vanhecke" userId="b808a479-c2df-4f19-8452-3c97e5c75130" providerId="ADAL" clId="{32E730B9-CBD7-5E91-893C-4F731EB0E583}" dt="2026-04-22T13:29:30.679" v="8828" actId="20577"/>
          <ac:spMkLst>
            <pc:docMk/>
            <pc:sldMk cId="907621259" sldId="442"/>
            <ac:spMk id="8" creationId="{67ADC75E-6B14-09FE-0E67-634C34330CA8}"/>
          </ac:spMkLst>
        </pc:spChg>
      </pc:sldChg>
      <pc:sldChg chg="modSp">
        <pc:chgData name="Lode Vanhecke" userId="b808a479-c2df-4f19-8452-3c97e5c75130" providerId="ADAL" clId="{32E730B9-CBD7-5E91-893C-4F731EB0E583}" dt="2026-04-22T13:29:24.765" v="8825" actId="20577"/>
        <pc:sldMkLst>
          <pc:docMk/>
          <pc:sldMk cId="3623654336" sldId="443"/>
        </pc:sldMkLst>
        <pc:spChg chg="mod">
          <ac:chgData name="Lode Vanhecke" userId="b808a479-c2df-4f19-8452-3c97e5c75130" providerId="ADAL" clId="{32E730B9-CBD7-5E91-893C-4F731EB0E583}" dt="2026-04-22T13:29:24.765" v="8825" actId="20577"/>
          <ac:spMkLst>
            <pc:docMk/>
            <pc:sldMk cId="3623654336" sldId="443"/>
            <ac:spMk id="10" creationId="{54ABC665-86AF-C3A3-EA8A-F095D1EF4F08}"/>
          </ac:spMkLst>
        </pc:spChg>
      </pc:sldChg>
      <pc:sldChg chg="modSp mod">
        <pc:chgData name="Lode Vanhecke" userId="b808a479-c2df-4f19-8452-3c97e5c75130" providerId="ADAL" clId="{32E730B9-CBD7-5E91-893C-4F731EB0E583}" dt="2026-04-19T18:03:24.737" v="7044" actId="14100"/>
        <pc:sldMkLst>
          <pc:docMk/>
          <pc:sldMk cId="2109573215" sldId="445"/>
        </pc:sldMkLst>
        <pc:spChg chg="mod">
          <ac:chgData name="Lode Vanhecke" userId="b808a479-c2df-4f19-8452-3c97e5c75130" providerId="ADAL" clId="{32E730B9-CBD7-5E91-893C-4F731EB0E583}" dt="2026-04-19T18:03:24.737" v="7044" actId="14100"/>
          <ac:spMkLst>
            <pc:docMk/>
            <pc:sldMk cId="2109573215" sldId="445"/>
            <ac:spMk id="7" creationId="{6AA1332C-9974-FE01-23EF-D6B0D152B689}"/>
          </ac:spMkLst>
        </pc:spChg>
      </pc:sldChg>
      <pc:sldChg chg="addSp modSp mod ord">
        <pc:chgData name="Lode Vanhecke" userId="b808a479-c2df-4f19-8452-3c97e5c75130" providerId="ADAL" clId="{32E730B9-CBD7-5E91-893C-4F731EB0E583}" dt="2026-04-22T13:29:42.783" v="8835" actId="20577"/>
        <pc:sldMkLst>
          <pc:docMk/>
          <pc:sldMk cId="2017633127" sldId="450"/>
        </pc:sldMkLst>
        <pc:spChg chg="mod">
          <ac:chgData name="Lode Vanhecke" userId="b808a479-c2df-4f19-8452-3c97e5c75130" providerId="ADAL" clId="{32E730B9-CBD7-5E91-893C-4F731EB0E583}" dt="2026-04-19T21:56:26.220" v="7419"/>
          <ac:spMkLst>
            <pc:docMk/>
            <pc:sldMk cId="2017633127" sldId="450"/>
            <ac:spMk id="3" creationId="{4686D715-64E6-4B92-E463-2E3F9C815224}"/>
          </ac:spMkLst>
        </pc:spChg>
        <pc:spChg chg="mod">
          <ac:chgData name="Lode Vanhecke" userId="b808a479-c2df-4f19-8452-3c97e5c75130" providerId="ADAL" clId="{32E730B9-CBD7-5E91-893C-4F731EB0E583}" dt="2026-04-22T13:29:42.783" v="8835" actId="20577"/>
          <ac:spMkLst>
            <pc:docMk/>
            <pc:sldMk cId="2017633127" sldId="450"/>
            <ac:spMk id="5" creationId="{E46AB84B-64CA-5EBA-87FB-5F4A6D935DFE}"/>
          </ac:spMkLst>
        </pc:spChg>
        <pc:spChg chg="add mod">
          <ac:chgData name="Lode Vanhecke" userId="b808a479-c2df-4f19-8452-3c97e5c75130" providerId="ADAL" clId="{32E730B9-CBD7-5E91-893C-4F731EB0E583}" dt="2026-04-19T17:59:35.553" v="7033" actId="404"/>
          <ac:spMkLst>
            <pc:docMk/>
            <pc:sldMk cId="2017633127" sldId="450"/>
            <ac:spMk id="8" creationId="{03E1B86B-0EB9-0F71-6E80-0B77D8551432}"/>
          </ac:spMkLst>
        </pc:spChg>
        <pc:picChg chg="mod">
          <ac:chgData name="Lode Vanhecke" userId="b808a479-c2df-4f19-8452-3c97e5c75130" providerId="ADAL" clId="{32E730B9-CBD7-5E91-893C-4F731EB0E583}" dt="2026-04-21T19:35:19.093" v="8069" actId="14826"/>
          <ac:picMkLst>
            <pc:docMk/>
            <pc:sldMk cId="2017633127" sldId="450"/>
            <ac:picMk id="2" creationId="{F0F83C01-2A15-9E52-C859-5828BEA80E04}"/>
          </ac:picMkLst>
        </pc:picChg>
        <pc:cxnChg chg="add mod">
          <ac:chgData name="Lode Vanhecke" userId="b808a479-c2df-4f19-8452-3c97e5c75130" providerId="ADAL" clId="{32E730B9-CBD7-5E91-893C-4F731EB0E583}" dt="2026-04-19T17:55:45.742" v="6903" actId="14100"/>
          <ac:cxnSpMkLst>
            <pc:docMk/>
            <pc:sldMk cId="2017633127" sldId="450"/>
            <ac:cxnSpMk id="4" creationId="{E06762F0-3A6B-4B34-1C00-5AF79C566E34}"/>
          </ac:cxnSpMkLst>
        </pc:cxnChg>
        <pc:cxnChg chg="add mod">
          <ac:chgData name="Lode Vanhecke" userId="b808a479-c2df-4f19-8452-3c97e5c75130" providerId="ADAL" clId="{32E730B9-CBD7-5E91-893C-4F731EB0E583}" dt="2026-04-19T17:56:08.692" v="6919" actId="14100"/>
          <ac:cxnSpMkLst>
            <pc:docMk/>
            <pc:sldMk cId="2017633127" sldId="450"/>
            <ac:cxnSpMk id="10" creationId="{BF995B46-22EB-F313-7F96-F7E25EB98895}"/>
          </ac:cxnSpMkLst>
        </pc:cxnChg>
      </pc:sldChg>
      <pc:sldChg chg="modSp mod">
        <pc:chgData name="Lode Vanhecke" userId="b808a479-c2df-4f19-8452-3c97e5c75130" providerId="ADAL" clId="{32E730B9-CBD7-5E91-893C-4F731EB0E583}" dt="2026-04-22T13:29:38.757" v="8833" actId="20577"/>
        <pc:sldMkLst>
          <pc:docMk/>
          <pc:sldMk cId="1326098156" sldId="451"/>
        </pc:sldMkLst>
        <pc:spChg chg="mod">
          <ac:chgData name="Lode Vanhecke" userId="b808a479-c2df-4f19-8452-3c97e5c75130" providerId="ADAL" clId="{32E730B9-CBD7-5E91-893C-4F731EB0E583}" dt="2026-04-20T14:20:57.676" v="7961" actId="207"/>
          <ac:spMkLst>
            <pc:docMk/>
            <pc:sldMk cId="1326098156" sldId="451"/>
            <ac:spMk id="3" creationId="{5EE97319-8155-D846-DAD4-A479C62BAB0C}"/>
          </ac:spMkLst>
        </pc:spChg>
        <pc:spChg chg="mod">
          <ac:chgData name="Lode Vanhecke" userId="b808a479-c2df-4f19-8452-3c97e5c75130" providerId="ADAL" clId="{32E730B9-CBD7-5E91-893C-4F731EB0E583}" dt="2026-04-19T14:24:55.093" v="4696" actId="20577"/>
          <ac:spMkLst>
            <pc:docMk/>
            <pc:sldMk cId="1326098156" sldId="451"/>
            <ac:spMk id="5" creationId="{9B6D5301-FE09-FE88-CC04-C442E131C77F}"/>
          </ac:spMkLst>
        </pc:spChg>
        <pc:spChg chg="mod">
          <ac:chgData name="Lode Vanhecke" userId="b808a479-c2df-4f19-8452-3c97e5c75130" providerId="ADAL" clId="{32E730B9-CBD7-5E91-893C-4F731EB0E583}" dt="2026-04-22T13:29:38.757" v="8833" actId="20577"/>
          <ac:spMkLst>
            <pc:docMk/>
            <pc:sldMk cId="1326098156" sldId="451"/>
            <ac:spMk id="9" creationId="{8A9076ED-156D-B72E-7563-84BB27F6E5FB}"/>
          </ac:spMkLst>
        </pc:spChg>
        <pc:picChg chg="mod">
          <ac:chgData name="Lode Vanhecke" userId="b808a479-c2df-4f19-8452-3c97e5c75130" providerId="ADAL" clId="{32E730B9-CBD7-5E91-893C-4F731EB0E583}" dt="2026-04-19T17:53:02.246" v="6856" actId="1076"/>
          <ac:picMkLst>
            <pc:docMk/>
            <pc:sldMk cId="1326098156" sldId="451"/>
            <ac:picMk id="2" creationId="{B08B4CBC-C99F-AF46-6029-BB9823FF8EDB}"/>
          </ac:picMkLst>
        </pc:picChg>
      </pc:sldChg>
      <pc:sldChg chg="addSp delSp modSp mod">
        <pc:chgData name="Lode Vanhecke" userId="b808a479-c2df-4f19-8452-3c97e5c75130" providerId="ADAL" clId="{32E730B9-CBD7-5E91-893C-4F731EB0E583}" dt="2026-04-22T13:29:35.291" v="8831" actId="20577"/>
        <pc:sldMkLst>
          <pc:docMk/>
          <pc:sldMk cId="3812713274" sldId="453"/>
        </pc:sldMkLst>
        <pc:spChg chg="mod">
          <ac:chgData name="Lode Vanhecke" userId="b808a479-c2df-4f19-8452-3c97e5c75130" providerId="ADAL" clId="{32E730B9-CBD7-5E91-893C-4F731EB0E583}" dt="2026-04-19T18:22:53.310" v="7183" actId="207"/>
          <ac:spMkLst>
            <pc:docMk/>
            <pc:sldMk cId="3812713274" sldId="453"/>
            <ac:spMk id="5" creationId="{34B8EE10-9C9C-BE0A-54BD-A9A79D91B506}"/>
          </ac:spMkLst>
        </pc:spChg>
        <pc:spChg chg="mod">
          <ac:chgData name="Lode Vanhecke" userId="b808a479-c2df-4f19-8452-3c97e5c75130" providerId="ADAL" clId="{32E730B9-CBD7-5E91-893C-4F731EB0E583}" dt="2026-04-22T13:29:35.291" v="8831" actId="20577"/>
          <ac:spMkLst>
            <pc:docMk/>
            <pc:sldMk cId="3812713274" sldId="453"/>
            <ac:spMk id="8" creationId="{604181AE-C739-3B0D-6258-62ABFDFFA7FB}"/>
          </ac:spMkLst>
        </pc:spChg>
        <pc:grpChg chg="add mod">
          <ac:chgData name="Lode Vanhecke" userId="b808a479-c2df-4f19-8452-3c97e5c75130" providerId="ADAL" clId="{32E730B9-CBD7-5E91-893C-4F731EB0E583}" dt="2026-04-19T09:30:33.964" v="2771" actId="1076"/>
          <ac:grpSpMkLst>
            <pc:docMk/>
            <pc:sldMk cId="3812713274" sldId="453"/>
            <ac:grpSpMk id="2" creationId="{0688F4A2-258D-569D-AAE6-97D5F4FB6569}"/>
          </ac:grpSpMkLst>
        </pc:grpChg>
        <pc:picChg chg="mod">
          <ac:chgData name="Lode Vanhecke" userId="b808a479-c2df-4f19-8452-3c97e5c75130" providerId="ADAL" clId="{32E730B9-CBD7-5E91-893C-4F731EB0E583}" dt="2026-04-18T10:16:32.860" v="2088"/>
          <ac:picMkLst>
            <pc:docMk/>
            <pc:sldMk cId="3812713274" sldId="453"/>
            <ac:picMk id="4" creationId="{3E05B0B6-113F-7E57-F4C7-ABC97C503E13}"/>
          </ac:picMkLst>
        </pc:picChg>
      </pc:sldChg>
      <pc:sldChg chg="modSp mod ord">
        <pc:chgData name="Lode Vanhecke" userId="b808a479-c2df-4f19-8452-3c97e5c75130" providerId="ADAL" clId="{32E730B9-CBD7-5E91-893C-4F731EB0E583}" dt="2026-04-19T18:03:00.861" v="7034" actId="20577"/>
        <pc:sldMkLst>
          <pc:docMk/>
          <pc:sldMk cId="3126966183" sldId="454"/>
        </pc:sldMkLst>
        <pc:spChg chg="mod">
          <ac:chgData name="Lode Vanhecke" userId="b808a479-c2df-4f19-8452-3c97e5c75130" providerId="ADAL" clId="{32E730B9-CBD7-5E91-893C-4F731EB0E583}" dt="2026-04-19T18:03:00.861" v="7034" actId="20577"/>
          <ac:spMkLst>
            <pc:docMk/>
            <pc:sldMk cId="3126966183" sldId="454"/>
            <ac:spMk id="4" creationId="{2672BF7F-C237-57D7-8671-761F01B907A1}"/>
          </ac:spMkLst>
        </pc:spChg>
      </pc:sldChg>
      <pc:sldChg chg="modSp mod">
        <pc:chgData name="Lode Vanhecke" userId="b808a479-c2df-4f19-8452-3c97e5c75130" providerId="ADAL" clId="{32E730B9-CBD7-5E91-893C-4F731EB0E583}" dt="2026-04-21T21:02:35.683" v="8613" actId="20577"/>
        <pc:sldMkLst>
          <pc:docMk/>
          <pc:sldMk cId="53039808" sldId="455"/>
        </pc:sldMkLst>
        <pc:spChg chg="mod">
          <ac:chgData name="Lode Vanhecke" userId="b808a479-c2df-4f19-8452-3c97e5c75130" providerId="ADAL" clId="{32E730B9-CBD7-5E91-893C-4F731EB0E583}" dt="2026-04-21T21:02:35.683" v="8613" actId="20577"/>
          <ac:spMkLst>
            <pc:docMk/>
            <pc:sldMk cId="53039808" sldId="455"/>
            <ac:spMk id="5" creationId="{08841DCD-6E78-46F0-FE53-8A22D51F3AF5}"/>
          </ac:spMkLst>
        </pc:spChg>
      </pc:sldChg>
      <pc:sldChg chg="addSp modSp add mod">
        <pc:chgData name="Lode Vanhecke" userId="b808a479-c2df-4f19-8452-3c97e5c75130" providerId="ADAL" clId="{32E730B9-CBD7-5E91-893C-4F731EB0E583}" dt="2026-04-22T11:45:11.740" v="8741" actId="20577"/>
        <pc:sldMkLst>
          <pc:docMk/>
          <pc:sldMk cId="3714815345" sldId="456"/>
        </pc:sldMkLst>
        <pc:spChg chg="mod">
          <ac:chgData name="Lode Vanhecke" userId="b808a479-c2df-4f19-8452-3c97e5c75130" providerId="ADAL" clId="{32E730B9-CBD7-5E91-893C-4F731EB0E583}" dt="2026-04-19T14:25:14.793" v="4703" actId="20577"/>
          <ac:spMkLst>
            <pc:docMk/>
            <pc:sldMk cId="3714815345" sldId="456"/>
            <ac:spMk id="3" creationId="{B5D05B61-BF48-463D-E33B-8333C1C84D59}"/>
          </ac:spMkLst>
        </pc:spChg>
        <pc:spChg chg="mod">
          <ac:chgData name="Lode Vanhecke" userId="b808a479-c2df-4f19-8452-3c97e5c75130" providerId="ADAL" clId="{32E730B9-CBD7-5E91-893C-4F731EB0E583}" dt="2026-04-22T11:45:11.740" v="8741" actId="20577"/>
          <ac:spMkLst>
            <pc:docMk/>
            <pc:sldMk cId="3714815345" sldId="456"/>
            <ac:spMk id="5" creationId="{145CDA53-8720-F338-A205-9703677AEF2C}"/>
          </ac:spMkLst>
        </pc:spChg>
      </pc:sldChg>
      <pc:sldChg chg="add">
        <pc:chgData name="Lode Vanhecke" userId="b808a479-c2df-4f19-8452-3c97e5c75130" providerId="ADAL" clId="{32E730B9-CBD7-5E91-893C-4F731EB0E583}" dt="2026-04-19T09:51:40.398" v="3496"/>
        <pc:sldMkLst>
          <pc:docMk/>
          <pc:sldMk cId="2568821461" sldId="457"/>
        </pc:sldMkLst>
      </pc:sldChg>
      <pc:sldChg chg="modSp add mod">
        <pc:chgData name="Lode Vanhecke" userId="b808a479-c2df-4f19-8452-3c97e5c75130" providerId="ADAL" clId="{32E730B9-CBD7-5E91-893C-4F731EB0E583}" dt="2026-04-22T13:30:17.064" v="8849" actId="20577"/>
        <pc:sldMkLst>
          <pc:docMk/>
          <pc:sldMk cId="2119970498" sldId="459"/>
        </pc:sldMkLst>
        <pc:spChg chg="mod">
          <ac:chgData name="Lode Vanhecke" userId="b808a479-c2df-4f19-8452-3c97e5c75130" providerId="ADAL" clId="{32E730B9-CBD7-5E91-893C-4F731EB0E583}" dt="2026-04-22T11:23:59.115" v="8689" actId="20577"/>
          <ac:spMkLst>
            <pc:docMk/>
            <pc:sldMk cId="2119970498" sldId="459"/>
            <ac:spMk id="3" creationId="{05ABC024-A6D4-4DED-BB8A-943D5F861C03}"/>
          </ac:spMkLst>
        </pc:spChg>
        <pc:spChg chg="mod">
          <ac:chgData name="Lode Vanhecke" userId="b808a479-c2df-4f19-8452-3c97e5c75130" providerId="ADAL" clId="{32E730B9-CBD7-5E91-893C-4F731EB0E583}" dt="2026-04-22T13:30:17.064" v="8849" actId="20577"/>
          <ac:spMkLst>
            <pc:docMk/>
            <pc:sldMk cId="2119970498" sldId="459"/>
            <ac:spMk id="9" creationId="{C0FC3D39-3928-E6BB-7AB1-DCFA3105C824}"/>
          </ac:spMkLst>
        </pc:spChg>
        <pc:picChg chg="mod">
          <ac:chgData name="Lode Vanhecke" userId="b808a479-c2df-4f19-8452-3c97e5c75130" providerId="ADAL" clId="{32E730B9-CBD7-5E91-893C-4F731EB0E583}" dt="2026-04-21T20:54:06.701" v="8411" actId="14826"/>
          <ac:picMkLst>
            <pc:docMk/>
            <pc:sldMk cId="2119970498" sldId="459"/>
            <ac:picMk id="4" creationId="{8D0D7C33-6461-7D82-76DC-548F50AAF351}"/>
          </ac:picMkLst>
        </pc:picChg>
      </pc:sldChg>
      <pc:sldChg chg="addSp delSp modSp add mod">
        <pc:chgData name="Lode Vanhecke" userId="b808a479-c2df-4f19-8452-3c97e5c75130" providerId="ADAL" clId="{32E730B9-CBD7-5E91-893C-4F731EB0E583}" dt="2026-04-22T13:30:13.993" v="8847" actId="20577"/>
        <pc:sldMkLst>
          <pc:docMk/>
          <pc:sldMk cId="1466415455" sldId="461"/>
        </pc:sldMkLst>
        <pc:spChg chg="mod">
          <ac:chgData name="Lode Vanhecke" userId="b808a479-c2df-4f19-8452-3c97e5c75130" providerId="ADAL" clId="{32E730B9-CBD7-5E91-893C-4F731EB0E583}" dt="2026-04-22T11:23:52.257" v="8681" actId="20577"/>
          <ac:spMkLst>
            <pc:docMk/>
            <pc:sldMk cId="1466415455" sldId="461"/>
            <ac:spMk id="3" creationId="{FE302996-5F17-C32E-2236-8D2402942538}"/>
          </ac:spMkLst>
        </pc:spChg>
        <pc:spChg chg="mod">
          <ac:chgData name="Lode Vanhecke" userId="b808a479-c2df-4f19-8452-3c97e5c75130" providerId="ADAL" clId="{32E730B9-CBD7-5E91-893C-4F731EB0E583}" dt="2026-04-22T13:30:13.993" v="8847" actId="20577"/>
          <ac:spMkLst>
            <pc:docMk/>
            <pc:sldMk cId="1466415455" sldId="461"/>
            <ac:spMk id="5" creationId="{5BA25CD4-0869-A185-0A5C-09E9FCC1A763}"/>
          </ac:spMkLst>
        </pc:spChg>
        <pc:spChg chg="add del mod">
          <ac:chgData name="Lode Vanhecke" userId="b808a479-c2df-4f19-8452-3c97e5c75130" providerId="ADAL" clId="{32E730B9-CBD7-5E91-893C-4F731EB0E583}" dt="2026-04-21T20:56:15.258" v="8446" actId="313"/>
          <ac:spMkLst>
            <pc:docMk/>
            <pc:sldMk cId="1466415455" sldId="461"/>
            <ac:spMk id="9" creationId="{6F363F62-2F70-090E-985A-D0AFF7729EDC}"/>
          </ac:spMkLst>
        </pc:spChg>
        <pc:spChg chg="add mod">
          <ac:chgData name="Lode Vanhecke" userId="b808a479-c2df-4f19-8452-3c97e5c75130" providerId="ADAL" clId="{32E730B9-CBD7-5E91-893C-4F731EB0E583}" dt="2026-04-19T17:59:24.112" v="7027" actId="404"/>
          <ac:spMkLst>
            <pc:docMk/>
            <pc:sldMk cId="1466415455" sldId="461"/>
            <ac:spMk id="19" creationId="{E362CA2E-36E9-F7CF-04B2-17C1674C3A42}"/>
          </ac:spMkLst>
        </pc:spChg>
        <pc:picChg chg="mod">
          <ac:chgData name="Lode Vanhecke" userId="b808a479-c2df-4f19-8452-3c97e5c75130" providerId="ADAL" clId="{32E730B9-CBD7-5E91-893C-4F731EB0E583}" dt="2026-04-22T12:12:45.467" v="8742" actId="14826"/>
          <ac:picMkLst>
            <pc:docMk/>
            <pc:sldMk cId="1466415455" sldId="461"/>
            <ac:picMk id="10" creationId="{4BF1C4E2-0ACF-2C5D-D0F3-AA65323B9A70}"/>
          </ac:picMkLst>
        </pc:picChg>
        <pc:cxnChg chg="add del mod">
          <ac:chgData name="Lode Vanhecke" userId="b808a479-c2df-4f19-8452-3c97e5c75130" providerId="ADAL" clId="{32E730B9-CBD7-5E91-893C-4F731EB0E583}" dt="2026-04-22T12:12:52.244" v="8743" actId="14100"/>
          <ac:cxnSpMkLst>
            <pc:docMk/>
            <pc:sldMk cId="1466415455" sldId="461"/>
            <ac:cxnSpMk id="2" creationId="{49F865C7-D044-12BD-E177-EEDFBB6B524B}"/>
          </ac:cxnSpMkLst>
        </pc:cxnChg>
        <pc:cxnChg chg="add mod">
          <ac:chgData name="Lode Vanhecke" userId="b808a479-c2df-4f19-8452-3c97e5c75130" providerId="ADAL" clId="{32E730B9-CBD7-5E91-893C-4F731EB0E583}" dt="2026-04-21T20:55:52.350" v="8434" actId="14100"/>
          <ac:cxnSpMkLst>
            <pc:docMk/>
            <pc:sldMk cId="1466415455" sldId="461"/>
            <ac:cxnSpMk id="18" creationId="{C9D07C9B-6974-20E2-7966-E460B6B9FCDD}"/>
          </ac:cxnSpMkLst>
        </pc:cxnChg>
      </pc:sldChg>
      <pc:sldChg chg="addSp delSp modSp add mod">
        <pc:chgData name="Lode Vanhecke" userId="b808a479-c2df-4f19-8452-3c97e5c75130" providerId="ADAL" clId="{32E730B9-CBD7-5E91-893C-4F731EB0E583}" dt="2026-04-22T13:30:00.908" v="8841" actId="20577"/>
        <pc:sldMkLst>
          <pc:docMk/>
          <pc:sldMk cId="1183956717" sldId="464"/>
        </pc:sldMkLst>
        <pc:spChg chg="mod">
          <ac:chgData name="Lode Vanhecke" userId="b808a479-c2df-4f19-8452-3c97e5c75130" providerId="ADAL" clId="{32E730B9-CBD7-5E91-893C-4F731EB0E583}" dt="2026-04-22T06:41:12.235" v="8661" actId="20577"/>
          <ac:spMkLst>
            <pc:docMk/>
            <pc:sldMk cId="1183956717" sldId="464"/>
            <ac:spMk id="3" creationId="{D53AD9A0-2DC2-ECDA-6630-3ED82D594068}"/>
          </ac:spMkLst>
        </pc:spChg>
        <pc:spChg chg="mod">
          <ac:chgData name="Lode Vanhecke" userId="b808a479-c2df-4f19-8452-3c97e5c75130" providerId="ADAL" clId="{32E730B9-CBD7-5E91-893C-4F731EB0E583}" dt="2026-04-22T13:30:00.908" v="8841" actId="20577"/>
          <ac:spMkLst>
            <pc:docMk/>
            <pc:sldMk cId="1183956717" sldId="464"/>
            <ac:spMk id="5" creationId="{43275842-2C2A-E4D0-A994-4EE88BB859A8}"/>
          </ac:spMkLst>
        </pc:spChg>
        <pc:spChg chg="add mod">
          <ac:chgData name="Lode Vanhecke" userId="b808a479-c2df-4f19-8452-3c97e5c75130" providerId="ADAL" clId="{32E730B9-CBD7-5E91-893C-4F731EB0E583}" dt="2026-04-19T17:59:28.431" v="7029" actId="404"/>
          <ac:spMkLst>
            <pc:docMk/>
            <pc:sldMk cId="1183956717" sldId="464"/>
            <ac:spMk id="14" creationId="{26242E7B-DDA9-6B6B-0B5C-A8FC8881B8E7}"/>
          </ac:spMkLst>
        </pc:spChg>
        <pc:spChg chg="add mod">
          <ac:chgData name="Lode Vanhecke" userId="b808a479-c2df-4f19-8452-3c97e5c75130" providerId="ADAL" clId="{32E730B9-CBD7-5E91-893C-4F731EB0E583}" dt="2026-04-19T17:59:31.168" v="7031" actId="404"/>
          <ac:spMkLst>
            <pc:docMk/>
            <pc:sldMk cId="1183956717" sldId="464"/>
            <ac:spMk id="16" creationId="{68F98D86-077F-1302-204F-E2500C990675}"/>
          </ac:spMkLst>
        </pc:spChg>
        <pc:picChg chg="add mod">
          <ac:chgData name="Lode Vanhecke" userId="b808a479-c2df-4f19-8452-3c97e5c75130" providerId="ADAL" clId="{32E730B9-CBD7-5E91-893C-4F731EB0E583}" dt="2026-04-21T22:53:24.154" v="8647" actId="14826"/>
          <ac:picMkLst>
            <pc:docMk/>
            <pc:sldMk cId="1183956717" sldId="464"/>
            <ac:picMk id="2" creationId="{93C4FEF3-93F5-A662-3249-BB597E2677D3}"/>
          </ac:picMkLst>
        </pc:picChg>
        <pc:cxnChg chg="add mod">
          <ac:chgData name="Lode Vanhecke" userId="b808a479-c2df-4f19-8452-3c97e5c75130" providerId="ADAL" clId="{32E730B9-CBD7-5E91-893C-4F731EB0E583}" dt="2026-04-21T22:53:30.895" v="8649" actId="14100"/>
          <ac:cxnSpMkLst>
            <pc:docMk/>
            <pc:sldMk cId="1183956717" sldId="464"/>
            <ac:cxnSpMk id="13" creationId="{4FDE592B-1758-AC75-E415-BB8B78904D21}"/>
          </ac:cxnSpMkLst>
        </pc:cxnChg>
        <pc:cxnChg chg="add mod">
          <ac:chgData name="Lode Vanhecke" userId="b808a479-c2df-4f19-8452-3c97e5c75130" providerId="ADAL" clId="{32E730B9-CBD7-5E91-893C-4F731EB0E583}" dt="2026-04-21T22:53:27.624" v="8648" actId="14100"/>
          <ac:cxnSpMkLst>
            <pc:docMk/>
            <pc:sldMk cId="1183956717" sldId="464"/>
            <ac:cxnSpMk id="15" creationId="{9B1E9EA3-1C05-47CD-2EB4-D71CE1D8526A}"/>
          </ac:cxnSpMkLst>
        </pc:cxnChg>
      </pc:sldChg>
      <pc:sldChg chg="addSp delSp modSp add mod ord">
        <pc:chgData name="Lode Vanhecke" userId="b808a479-c2df-4f19-8452-3c97e5c75130" providerId="ADAL" clId="{32E730B9-CBD7-5E91-893C-4F731EB0E583}" dt="2026-04-22T14:52:27.799" v="9428" actId="20577"/>
        <pc:sldMkLst>
          <pc:docMk/>
          <pc:sldMk cId="3021956061" sldId="465"/>
        </pc:sldMkLst>
        <pc:spChg chg="mod">
          <ac:chgData name="Lode Vanhecke" userId="b808a479-c2df-4f19-8452-3c97e5c75130" providerId="ADAL" clId="{32E730B9-CBD7-5E91-893C-4F731EB0E583}" dt="2026-04-19T16:10:48.060" v="6219" actId="20577"/>
          <ac:spMkLst>
            <pc:docMk/>
            <pc:sldMk cId="3021956061" sldId="465"/>
            <ac:spMk id="3" creationId="{9B8B6F03-C745-1096-CC55-94096FC79538}"/>
          </ac:spMkLst>
        </pc:spChg>
        <pc:spChg chg="mod">
          <ac:chgData name="Lode Vanhecke" userId="b808a479-c2df-4f19-8452-3c97e5c75130" providerId="ADAL" clId="{32E730B9-CBD7-5E91-893C-4F731EB0E583}" dt="2026-04-22T14:52:27.799" v="9428" actId="20577"/>
          <ac:spMkLst>
            <pc:docMk/>
            <pc:sldMk cId="3021956061" sldId="465"/>
            <ac:spMk id="5" creationId="{D37023B8-B684-5D40-8E6C-B696A3A7FE9F}"/>
          </ac:spMkLst>
        </pc:spChg>
        <pc:inkChg chg="add del">
          <ac:chgData name="Lode Vanhecke" userId="b808a479-c2df-4f19-8452-3c97e5c75130" providerId="ADAL" clId="{32E730B9-CBD7-5E91-893C-4F731EB0E583}" dt="2026-04-22T14:52:22.753" v="9426" actId="9405"/>
          <ac:inkMkLst>
            <pc:docMk/>
            <pc:sldMk cId="3021956061" sldId="465"/>
            <ac:inkMk id="2" creationId="{9DF4B3FF-66E7-6A60-932C-985890406D74}"/>
          </ac:inkMkLst>
        </pc:inkChg>
      </pc:sldChg>
      <pc:sldChg chg="modSp add mod">
        <pc:chgData name="Lode Vanhecke" userId="b808a479-c2df-4f19-8452-3c97e5c75130" providerId="ADAL" clId="{32E730B9-CBD7-5E91-893C-4F731EB0E583}" dt="2026-04-22T13:30:20.750" v="8851" actId="20577"/>
        <pc:sldMkLst>
          <pc:docMk/>
          <pc:sldMk cId="954512212" sldId="466"/>
        </pc:sldMkLst>
        <pc:spChg chg="mod">
          <ac:chgData name="Lode Vanhecke" userId="b808a479-c2df-4f19-8452-3c97e5c75130" providerId="ADAL" clId="{32E730B9-CBD7-5E91-893C-4F731EB0E583}" dt="2026-04-22T11:24:04.781" v="8697" actId="20577"/>
          <ac:spMkLst>
            <pc:docMk/>
            <pc:sldMk cId="954512212" sldId="466"/>
            <ac:spMk id="3" creationId="{9A87D1D8-160E-546E-53AF-F80EDC29729E}"/>
          </ac:spMkLst>
        </pc:spChg>
        <pc:spChg chg="mod">
          <ac:chgData name="Lode Vanhecke" userId="b808a479-c2df-4f19-8452-3c97e5c75130" providerId="ADAL" clId="{32E730B9-CBD7-5E91-893C-4F731EB0E583}" dt="2026-04-22T13:30:20.750" v="8851" actId="20577"/>
          <ac:spMkLst>
            <pc:docMk/>
            <pc:sldMk cId="954512212" sldId="466"/>
            <ac:spMk id="9" creationId="{52951188-B518-D1C5-C76E-F8B0099B91B0}"/>
          </ac:spMkLst>
        </pc:spChg>
        <pc:picChg chg="mod">
          <ac:chgData name="Lode Vanhecke" userId="b808a479-c2df-4f19-8452-3c97e5c75130" providerId="ADAL" clId="{32E730B9-CBD7-5E91-893C-4F731EB0E583}" dt="2026-04-21T20:54:23.359" v="8412" actId="14826"/>
          <ac:picMkLst>
            <pc:docMk/>
            <pc:sldMk cId="954512212" sldId="466"/>
            <ac:picMk id="4" creationId="{2E0AB25A-60E4-97F6-C01D-E603682FCD09}"/>
          </ac:picMkLst>
        </pc:picChg>
      </pc:sldChg>
      <pc:sldChg chg="modSp add mod">
        <pc:chgData name="Lode Vanhecke" userId="b808a479-c2df-4f19-8452-3c97e5c75130" providerId="ADAL" clId="{32E730B9-CBD7-5E91-893C-4F731EB0E583}" dt="2026-04-22T13:29:45.975" v="8837" actId="20577"/>
        <pc:sldMkLst>
          <pc:docMk/>
          <pc:sldMk cId="2727784353" sldId="467"/>
        </pc:sldMkLst>
        <pc:spChg chg="mod">
          <ac:chgData name="Lode Vanhecke" userId="b808a479-c2df-4f19-8452-3c97e5c75130" providerId="ADAL" clId="{32E730B9-CBD7-5E91-893C-4F731EB0E583}" dt="2026-04-20T14:37:17.854" v="7964" actId="207"/>
          <ac:spMkLst>
            <pc:docMk/>
            <pc:sldMk cId="2727784353" sldId="467"/>
            <ac:spMk id="3" creationId="{2D8884B2-43D2-3162-05CD-3C5B6EA0420F}"/>
          </ac:spMkLst>
        </pc:spChg>
        <pc:spChg chg="mod">
          <ac:chgData name="Lode Vanhecke" userId="b808a479-c2df-4f19-8452-3c97e5c75130" providerId="ADAL" clId="{32E730B9-CBD7-5E91-893C-4F731EB0E583}" dt="2026-04-22T13:29:45.975" v="8837" actId="20577"/>
          <ac:spMkLst>
            <pc:docMk/>
            <pc:sldMk cId="2727784353" sldId="467"/>
            <ac:spMk id="9" creationId="{03885F47-DAB0-9D8D-A33E-94F6A97DD11E}"/>
          </ac:spMkLst>
        </pc:spChg>
        <pc:picChg chg="mod">
          <ac:chgData name="Lode Vanhecke" userId="b808a479-c2df-4f19-8452-3c97e5c75130" providerId="ADAL" clId="{32E730B9-CBD7-5E91-893C-4F731EB0E583}" dt="2026-04-21T12:07:30.492" v="7973" actId="14826"/>
          <ac:picMkLst>
            <pc:docMk/>
            <pc:sldMk cId="2727784353" sldId="467"/>
            <ac:picMk id="4" creationId="{81DF33D2-B756-2996-5C17-4BAD16781390}"/>
          </ac:picMkLst>
        </pc:picChg>
      </pc:sldChg>
      <pc:sldChg chg="addSp modSp add mod">
        <pc:chgData name="Lode Vanhecke" userId="b808a479-c2df-4f19-8452-3c97e5c75130" providerId="ADAL" clId="{32E730B9-CBD7-5E91-893C-4F731EB0E583}" dt="2026-04-22T13:32:06.478" v="8893" actId="14100"/>
        <pc:sldMkLst>
          <pc:docMk/>
          <pc:sldMk cId="1938646475" sldId="468"/>
        </pc:sldMkLst>
        <pc:spChg chg="mod">
          <ac:chgData name="Lode Vanhecke" userId="b808a479-c2df-4f19-8452-3c97e5c75130" providerId="ADAL" clId="{32E730B9-CBD7-5E91-893C-4F731EB0E583}" dt="2026-04-20T14:37:21.443" v="7965" actId="207"/>
          <ac:spMkLst>
            <pc:docMk/>
            <pc:sldMk cId="1938646475" sldId="468"/>
            <ac:spMk id="3" creationId="{1BB985C3-A15E-0B1F-B474-69EC1A8429D4}"/>
          </ac:spMkLst>
        </pc:spChg>
        <pc:spChg chg="add mod">
          <ac:chgData name="Lode Vanhecke" userId="b808a479-c2df-4f19-8452-3c97e5c75130" providerId="ADAL" clId="{32E730B9-CBD7-5E91-893C-4F731EB0E583}" dt="2026-04-22T13:32:00.735" v="8892" actId="1076"/>
          <ac:spMkLst>
            <pc:docMk/>
            <pc:sldMk cId="1938646475" sldId="468"/>
            <ac:spMk id="5" creationId="{FD6FCACC-EA9F-FAF5-5FED-3AAD338FF590}"/>
          </ac:spMkLst>
        </pc:spChg>
        <pc:spChg chg="mod">
          <ac:chgData name="Lode Vanhecke" userId="b808a479-c2df-4f19-8452-3c97e5c75130" providerId="ADAL" clId="{32E730B9-CBD7-5E91-893C-4F731EB0E583}" dt="2026-04-22T13:29:51.095" v="8839" actId="20577"/>
          <ac:spMkLst>
            <pc:docMk/>
            <pc:sldMk cId="1938646475" sldId="468"/>
            <ac:spMk id="9" creationId="{BA66831A-732A-1242-C87C-0DEE047AFD47}"/>
          </ac:spMkLst>
        </pc:spChg>
        <pc:picChg chg="mod">
          <ac:chgData name="Lode Vanhecke" userId="b808a479-c2df-4f19-8452-3c97e5c75130" providerId="ADAL" clId="{32E730B9-CBD7-5E91-893C-4F731EB0E583}" dt="2026-04-21T12:07:42.844" v="7974" actId="14826"/>
          <ac:picMkLst>
            <pc:docMk/>
            <pc:sldMk cId="1938646475" sldId="468"/>
            <ac:picMk id="4" creationId="{A0DF60CC-E82B-DDA8-F82B-CE477CAA8319}"/>
          </ac:picMkLst>
        </pc:picChg>
        <pc:cxnChg chg="add mod">
          <ac:chgData name="Lode Vanhecke" userId="b808a479-c2df-4f19-8452-3c97e5c75130" providerId="ADAL" clId="{32E730B9-CBD7-5E91-893C-4F731EB0E583}" dt="2026-04-22T13:32:06.478" v="8893" actId="14100"/>
          <ac:cxnSpMkLst>
            <pc:docMk/>
            <pc:sldMk cId="1938646475" sldId="468"/>
            <ac:cxnSpMk id="2" creationId="{9D2011FD-BE4A-9093-DA66-8B1D3F709682}"/>
          </ac:cxnSpMkLst>
        </pc:cxnChg>
      </pc:sldChg>
      <pc:sldChg chg="modSp add mod">
        <pc:chgData name="Lode Vanhecke" userId="b808a479-c2df-4f19-8452-3c97e5c75130" providerId="ADAL" clId="{32E730B9-CBD7-5E91-893C-4F731EB0E583}" dt="2026-04-22T13:30:07.027" v="8843" actId="20577"/>
        <pc:sldMkLst>
          <pc:docMk/>
          <pc:sldMk cId="1336373436" sldId="469"/>
        </pc:sldMkLst>
        <pc:spChg chg="mod">
          <ac:chgData name="Lode Vanhecke" userId="b808a479-c2df-4f19-8452-3c97e5c75130" providerId="ADAL" clId="{32E730B9-CBD7-5E91-893C-4F731EB0E583}" dt="2026-04-22T06:41:07.419" v="8657" actId="20577"/>
          <ac:spMkLst>
            <pc:docMk/>
            <pc:sldMk cId="1336373436" sldId="469"/>
            <ac:spMk id="3" creationId="{CA589DE0-CF9E-E647-1917-F159FD64F138}"/>
          </ac:spMkLst>
        </pc:spChg>
        <pc:spChg chg="mod">
          <ac:chgData name="Lode Vanhecke" userId="b808a479-c2df-4f19-8452-3c97e5c75130" providerId="ADAL" clId="{32E730B9-CBD7-5E91-893C-4F731EB0E583}" dt="2026-04-22T13:30:07.027" v="8843" actId="20577"/>
          <ac:spMkLst>
            <pc:docMk/>
            <pc:sldMk cId="1336373436" sldId="469"/>
            <ac:spMk id="9" creationId="{D8593C4A-356A-EB41-1003-0A7C06C0548D}"/>
          </ac:spMkLst>
        </pc:spChg>
        <pc:picChg chg="mod">
          <ac:chgData name="Lode Vanhecke" userId="b808a479-c2df-4f19-8452-3c97e5c75130" providerId="ADAL" clId="{32E730B9-CBD7-5E91-893C-4F731EB0E583}" dt="2026-04-21T22:54:02.888" v="8650" actId="14826"/>
          <ac:picMkLst>
            <pc:docMk/>
            <pc:sldMk cId="1336373436" sldId="469"/>
            <ac:picMk id="4" creationId="{64FD988B-824E-D2BC-0AD6-90E61830268E}"/>
          </ac:picMkLst>
        </pc:picChg>
      </pc:sldChg>
      <pc:sldChg chg="modSp add mod">
        <pc:chgData name="Lode Vanhecke" userId="b808a479-c2df-4f19-8452-3c97e5c75130" providerId="ADAL" clId="{32E730B9-CBD7-5E91-893C-4F731EB0E583}" dt="2026-04-22T13:30:09.945" v="8845" actId="20577"/>
        <pc:sldMkLst>
          <pc:docMk/>
          <pc:sldMk cId="3519181445" sldId="470"/>
        </pc:sldMkLst>
        <pc:spChg chg="mod">
          <ac:chgData name="Lode Vanhecke" userId="b808a479-c2df-4f19-8452-3c97e5c75130" providerId="ADAL" clId="{32E730B9-CBD7-5E91-893C-4F731EB0E583}" dt="2026-04-22T06:41:28.105" v="8677" actId="20577"/>
          <ac:spMkLst>
            <pc:docMk/>
            <pc:sldMk cId="3519181445" sldId="470"/>
            <ac:spMk id="3" creationId="{AB0727E8-2A98-BB34-E549-EBDA0E40E5B7}"/>
          </ac:spMkLst>
        </pc:spChg>
        <pc:spChg chg="mod">
          <ac:chgData name="Lode Vanhecke" userId="b808a479-c2df-4f19-8452-3c97e5c75130" providerId="ADAL" clId="{32E730B9-CBD7-5E91-893C-4F731EB0E583}" dt="2026-04-22T13:30:09.945" v="8845" actId="20577"/>
          <ac:spMkLst>
            <pc:docMk/>
            <pc:sldMk cId="3519181445" sldId="470"/>
            <ac:spMk id="9" creationId="{E52FA1DE-6198-DF99-BC2E-1A080422A521}"/>
          </ac:spMkLst>
        </pc:spChg>
        <pc:picChg chg="mod">
          <ac:chgData name="Lode Vanhecke" userId="b808a479-c2df-4f19-8452-3c97e5c75130" providerId="ADAL" clId="{32E730B9-CBD7-5E91-893C-4F731EB0E583}" dt="2026-04-21T22:54:18.547" v="8651" actId="14826"/>
          <ac:picMkLst>
            <pc:docMk/>
            <pc:sldMk cId="3519181445" sldId="470"/>
            <ac:picMk id="4" creationId="{747AF7EE-8F28-CDB4-6700-4B66DC756619}"/>
          </ac:picMkLst>
        </pc:picChg>
      </pc:sldChg>
      <pc:sldChg chg="add">
        <pc:chgData name="Lode Vanhecke" userId="b808a479-c2df-4f19-8452-3c97e5c75130" providerId="ADAL" clId="{32E730B9-CBD7-5E91-893C-4F731EB0E583}" dt="2026-04-19T18:07:34.626" v="7103"/>
        <pc:sldMkLst>
          <pc:docMk/>
          <pc:sldMk cId="3639770288" sldId="471"/>
        </pc:sldMkLst>
      </pc:sldChg>
      <pc:sldChg chg="addSp delSp modSp add del mod">
        <pc:chgData name="Lode Vanhecke" userId="b808a479-c2df-4f19-8452-3c97e5c75130" providerId="ADAL" clId="{32E730B9-CBD7-5E91-893C-4F731EB0E583}" dt="2026-04-22T13:52:07.625" v="9417" actId="2696"/>
        <pc:sldMkLst>
          <pc:docMk/>
          <pc:sldMk cId="289263617" sldId="472"/>
        </pc:sldMkLst>
        <pc:spChg chg="mod">
          <ac:chgData name="Lode Vanhecke" userId="b808a479-c2df-4f19-8452-3c97e5c75130" providerId="ADAL" clId="{32E730B9-CBD7-5E91-893C-4F731EB0E583}" dt="2026-04-22T13:37:31.241" v="9043" actId="1076"/>
          <ac:spMkLst>
            <pc:docMk/>
            <pc:sldMk cId="289263617" sldId="472"/>
            <ac:spMk id="3" creationId="{87878605-A593-B0C8-2970-3E4FD2B3794B}"/>
          </ac:spMkLst>
        </pc:spChg>
        <pc:spChg chg="add mod">
          <ac:chgData name="Lode Vanhecke" userId="b808a479-c2df-4f19-8452-3c97e5c75130" providerId="ADAL" clId="{32E730B9-CBD7-5E91-893C-4F731EB0E583}" dt="2026-04-22T13:43:36.467" v="9177" actId="20577"/>
          <ac:spMkLst>
            <pc:docMk/>
            <pc:sldMk cId="289263617" sldId="472"/>
            <ac:spMk id="4" creationId="{5F80A8D7-A3F9-0BCE-9AC5-556791DC07B3}"/>
          </ac:spMkLst>
        </pc:spChg>
        <pc:spChg chg="add mod">
          <ac:chgData name="Lode Vanhecke" userId="b808a479-c2df-4f19-8452-3c97e5c75130" providerId="ADAL" clId="{32E730B9-CBD7-5E91-893C-4F731EB0E583}" dt="2026-04-22T13:37:29.167" v="9041" actId="14100"/>
          <ac:spMkLst>
            <pc:docMk/>
            <pc:sldMk cId="289263617" sldId="472"/>
            <ac:spMk id="8" creationId="{959B4ED9-AA3A-882B-99CA-AD94BCA3693B}"/>
          </ac:spMkLst>
        </pc:spChg>
        <pc:spChg chg="del">
          <ac:chgData name="Lode Vanhecke" userId="b808a479-c2df-4f19-8452-3c97e5c75130" providerId="ADAL" clId="{32E730B9-CBD7-5E91-893C-4F731EB0E583}" dt="2026-04-22T13:28:55.076" v="8815" actId="478"/>
          <ac:spMkLst>
            <pc:docMk/>
            <pc:sldMk cId="289263617" sldId="472"/>
            <ac:spMk id="9" creationId="{7B2598AE-8A4A-A700-B171-A633E8624B49}"/>
          </ac:spMkLst>
        </pc:spChg>
        <pc:spChg chg="add mod">
          <ac:chgData name="Lode Vanhecke" userId="b808a479-c2df-4f19-8452-3c97e5c75130" providerId="ADAL" clId="{32E730B9-CBD7-5E91-893C-4F731EB0E583}" dt="2026-04-22T13:48:17.727" v="9401" actId="1076"/>
          <ac:spMkLst>
            <pc:docMk/>
            <pc:sldMk cId="289263617" sldId="472"/>
            <ac:spMk id="14" creationId="{A3F888EB-6BE1-AB0C-8F81-94552691096E}"/>
          </ac:spMkLst>
        </pc:spChg>
        <pc:spChg chg="add mod">
          <ac:chgData name="Lode Vanhecke" userId="b808a479-c2df-4f19-8452-3c97e5c75130" providerId="ADAL" clId="{32E730B9-CBD7-5E91-893C-4F731EB0E583}" dt="2026-04-22T13:41:41.442" v="9137" actId="1076"/>
          <ac:spMkLst>
            <pc:docMk/>
            <pc:sldMk cId="289263617" sldId="472"/>
            <ac:spMk id="16" creationId="{ACD8FA82-7A00-E89D-D309-85D518E4F040}"/>
          </ac:spMkLst>
        </pc:spChg>
        <pc:spChg chg="add mod">
          <ac:chgData name="Lode Vanhecke" userId="b808a479-c2df-4f19-8452-3c97e5c75130" providerId="ADAL" clId="{32E730B9-CBD7-5E91-893C-4F731EB0E583}" dt="2026-04-22T13:42:06.559" v="9158" actId="20577"/>
          <ac:spMkLst>
            <pc:docMk/>
            <pc:sldMk cId="289263617" sldId="472"/>
            <ac:spMk id="17" creationId="{95F2CD1F-1BFD-B212-C0BD-BB5D00B6BBA4}"/>
          </ac:spMkLst>
        </pc:spChg>
        <pc:spChg chg="add del mod">
          <ac:chgData name="Lode Vanhecke" userId="b808a479-c2df-4f19-8452-3c97e5c75130" providerId="ADAL" clId="{32E730B9-CBD7-5E91-893C-4F731EB0E583}" dt="2026-04-22T13:48:10.805" v="9398" actId="478"/>
          <ac:spMkLst>
            <pc:docMk/>
            <pc:sldMk cId="289263617" sldId="472"/>
            <ac:spMk id="19" creationId="{BEA43064-4B2A-867F-3CE9-20EB9F8FEA13}"/>
          </ac:spMkLst>
        </pc:spChg>
        <pc:picChg chg="add del mod">
          <ac:chgData name="Lode Vanhecke" userId="b808a479-c2df-4f19-8452-3c97e5c75130" providerId="ADAL" clId="{32E730B9-CBD7-5E91-893C-4F731EB0E583}" dt="2026-04-22T13:30:31.673" v="8852" actId="478"/>
          <ac:picMkLst>
            <pc:docMk/>
            <pc:sldMk cId="289263617" sldId="472"/>
            <ac:picMk id="2" creationId="{79B7A2F0-15F1-4FE3-DFE8-B6E775BFABE5}"/>
          </ac:picMkLst>
        </pc:picChg>
        <pc:picChg chg="add mod">
          <ac:chgData name="Lode Vanhecke" userId="b808a479-c2df-4f19-8452-3c97e5c75130" providerId="ADAL" clId="{32E730B9-CBD7-5E91-893C-4F731EB0E583}" dt="2026-04-22T13:43:30.581" v="9165" actId="14826"/>
          <ac:picMkLst>
            <pc:docMk/>
            <pc:sldMk cId="289263617" sldId="472"/>
            <ac:picMk id="5" creationId="{87FD419B-96E4-739C-F258-3FB71D1022E2}"/>
          </ac:picMkLst>
        </pc:picChg>
        <pc:picChg chg="del">
          <ac:chgData name="Lode Vanhecke" userId="b808a479-c2df-4f19-8452-3c97e5c75130" providerId="ADAL" clId="{32E730B9-CBD7-5E91-893C-4F731EB0E583}" dt="2026-04-22T13:28:56.852" v="8816" actId="478"/>
          <ac:picMkLst>
            <pc:docMk/>
            <pc:sldMk cId="289263617" sldId="472"/>
            <ac:picMk id="27" creationId="{D4933F09-A7DA-3A47-2B2A-4450D099803E}"/>
          </ac:picMkLst>
        </pc:picChg>
        <pc:cxnChg chg="add mod">
          <ac:chgData name="Lode Vanhecke" userId="b808a479-c2df-4f19-8452-3c97e5c75130" providerId="ADAL" clId="{32E730B9-CBD7-5E91-893C-4F731EB0E583}" dt="2026-04-22T13:37:29.167" v="9041" actId="14100"/>
          <ac:cxnSpMkLst>
            <pc:docMk/>
            <pc:sldMk cId="289263617" sldId="472"/>
            <ac:cxnSpMk id="7" creationId="{2468D6E6-D4F7-EF65-B9F9-4D35D7617F21}"/>
          </ac:cxnSpMkLst>
        </pc:cxnChg>
        <pc:cxnChg chg="add mod">
          <ac:chgData name="Lode Vanhecke" userId="b808a479-c2df-4f19-8452-3c97e5c75130" providerId="ADAL" clId="{32E730B9-CBD7-5E91-893C-4F731EB0E583}" dt="2026-04-22T13:48:25.161" v="9403" actId="14100"/>
          <ac:cxnSpMkLst>
            <pc:docMk/>
            <pc:sldMk cId="289263617" sldId="472"/>
            <ac:cxnSpMk id="13" creationId="{D31C18FB-B6B5-03AD-1227-57862D05B37E}"/>
          </ac:cxnSpMkLst>
        </pc:cxnChg>
        <pc:cxnChg chg="add del mod">
          <ac:chgData name="Lode Vanhecke" userId="b808a479-c2df-4f19-8452-3c97e5c75130" providerId="ADAL" clId="{32E730B9-CBD7-5E91-893C-4F731EB0E583}" dt="2026-04-22T13:48:09.428" v="9397" actId="21"/>
          <ac:cxnSpMkLst>
            <pc:docMk/>
            <pc:sldMk cId="289263617" sldId="472"/>
            <ac:cxnSpMk id="18" creationId="{13E5BBF0-6AA6-6F9D-3F31-5CD73813A4DA}"/>
          </ac:cxnSpMkLst>
        </pc:cxnChg>
        <pc:cxnChg chg="add mod">
          <ac:chgData name="Lode Vanhecke" userId="b808a479-c2df-4f19-8452-3c97e5c75130" providerId="ADAL" clId="{32E730B9-CBD7-5E91-893C-4F731EB0E583}" dt="2026-04-22T13:48:21.859" v="9402" actId="14100"/>
          <ac:cxnSpMkLst>
            <pc:docMk/>
            <pc:sldMk cId="289263617" sldId="472"/>
            <ac:cxnSpMk id="23" creationId="{0BF5B39F-6EC7-67B3-A9B0-E32A5188D90F}"/>
          </ac:cxnSpMkLst>
        </pc:cxnChg>
      </pc:sldChg>
      <pc:sldChg chg="addSp delSp modSp add mod">
        <pc:chgData name="Lode Vanhecke" userId="b808a479-c2df-4f19-8452-3c97e5c75130" providerId="ADAL" clId="{32E730B9-CBD7-5E91-893C-4F731EB0E583}" dt="2026-04-22T13:53:19.091" v="9421" actId="14100"/>
        <pc:sldMkLst>
          <pc:docMk/>
          <pc:sldMk cId="4122312039" sldId="473"/>
        </pc:sldMkLst>
        <pc:spChg chg="mod">
          <ac:chgData name="Lode Vanhecke" userId="b808a479-c2df-4f19-8452-3c97e5c75130" providerId="ADAL" clId="{32E730B9-CBD7-5E91-893C-4F731EB0E583}" dt="2026-04-22T13:52:16.898" v="9418"/>
          <ac:spMkLst>
            <pc:docMk/>
            <pc:sldMk cId="4122312039" sldId="473"/>
            <ac:spMk id="3" creationId="{A44C6ACA-F9F4-FE64-6D1C-A4C298CF2F1C}"/>
          </ac:spMkLst>
        </pc:spChg>
        <pc:spChg chg="mod">
          <ac:chgData name="Lode Vanhecke" userId="b808a479-c2df-4f19-8452-3c97e5c75130" providerId="ADAL" clId="{32E730B9-CBD7-5E91-893C-4F731EB0E583}" dt="2026-04-22T13:43:55.275" v="9191" actId="20577"/>
          <ac:spMkLst>
            <pc:docMk/>
            <pc:sldMk cId="4122312039" sldId="473"/>
            <ac:spMk id="4" creationId="{6BCC26CC-88F5-B260-1625-1970E61663FC}"/>
          </ac:spMkLst>
        </pc:spChg>
        <pc:spChg chg="add del mod">
          <ac:chgData name="Lode Vanhecke" userId="b808a479-c2df-4f19-8452-3c97e5c75130" providerId="ADAL" clId="{32E730B9-CBD7-5E91-893C-4F731EB0E583}" dt="2026-04-22T13:51:46.665" v="9414" actId="478"/>
          <ac:spMkLst>
            <pc:docMk/>
            <pc:sldMk cId="4122312039" sldId="473"/>
            <ac:spMk id="7" creationId="{ADFCE76B-A43F-DBF3-6C13-F4213F4887DA}"/>
          </ac:spMkLst>
        </pc:spChg>
        <pc:spChg chg="add mod">
          <ac:chgData name="Lode Vanhecke" userId="b808a479-c2df-4f19-8452-3c97e5c75130" providerId="ADAL" clId="{32E730B9-CBD7-5E91-893C-4F731EB0E583}" dt="2026-04-22T13:53:14.569" v="9420" actId="1076"/>
          <ac:spMkLst>
            <pc:docMk/>
            <pc:sldMk cId="4122312039" sldId="473"/>
            <ac:spMk id="11" creationId="{95BB941D-6E88-68CE-6F0E-288C824AA4A5}"/>
          </ac:spMkLst>
        </pc:spChg>
        <pc:spChg chg="add mod">
          <ac:chgData name="Lode Vanhecke" userId="b808a479-c2df-4f19-8452-3c97e5c75130" providerId="ADAL" clId="{32E730B9-CBD7-5E91-893C-4F731EB0E583}" dt="2026-04-22T13:51:39.556" v="9411" actId="1076"/>
          <ac:spMkLst>
            <pc:docMk/>
            <pc:sldMk cId="4122312039" sldId="473"/>
            <ac:spMk id="17" creationId="{531B5E2F-3929-E0AE-4F46-F148ED641F70}"/>
          </ac:spMkLst>
        </pc:spChg>
        <pc:spChg chg="add mod">
          <ac:chgData name="Lode Vanhecke" userId="b808a479-c2df-4f19-8452-3c97e5c75130" providerId="ADAL" clId="{32E730B9-CBD7-5E91-893C-4F731EB0E583}" dt="2026-04-22T13:51:21.135" v="9407" actId="14100"/>
          <ac:spMkLst>
            <pc:docMk/>
            <pc:sldMk cId="4122312039" sldId="473"/>
            <ac:spMk id="18" creationId="{A3C69316-8B0C-4DCB-D86A-2D2C5C31033D}"/>
          </ac:spMkLst>
        </pc:spChg>
        <pc:spChg chg="add mod">
          <ac:chgData name="Lode Vanhecke" userId="b808a479-c2df-4f19-8452-3c97e5c75130" providerId="ADAL" clId="{32E730B9-CBD7-5E91-893C-4F731EB0E583}" dt="2026-04-22T13:51:21.135" v="9407" actId="14100"/>
          <ac:spMkLst>
            <pc:docMk/>
            <pc:sldMk cId="4122312039" sldId="473"/>
            <ac:spMk id="19" creationId="{FFDCE850-D9E9-EABC-05EA-BD6724C4D384}"/>
          </ac:spMkLst>
        </pc:spChg>
        <pc:picChg chg="mod">
          <ac:chgData name="Lode Vanhecke" userId="b808a479-c2df-4f19-8452-3c97e5c75130" providerId="ADAL" clId="{32E730B9-CBD7-5E91-893C-4F731EB0E583}" dt="2026-04-22T13:47:17.902" v="9383" actId="14826"/>
          <ac:picMkLst>
            <pc:docMk/>
            <pc:sldMk cId="4122312039" sldId="473"/>
            <ac:picMk id="5" creationId="{3E500521-FAE2-A4BD-C02F-49F63367A0C2}"/>
          </ac:picMkLst>
        </pc:picChg>
        <pc:cxnChg chg="add del mod">
          <ac:chgData name="Lode Vanhecke" userId="b808a479-c2df-4f19-8452-3c97e5c75130" providerId="ADAL" clId="{32E730B9-CBD7-5E91-893C-4F731EB0E583}" dt="2026-04-22T13:51:48.462" v="9415" actId="478"/>
          <ac:cxnSpMkLst>
            <pc:docMk/>
            <pc:sldMk cId="4122312039" sldId="473"/>
            <ac:cxnSpMk id="2" creationId="{0ED4DF40-63E7-028F-F453-FA69A3FBE62A}"/>
          </ac:cxnSpMkLst>
        </pc:cxnChg>
        <pc:cxnChg chg="add mod">
          <ac:chgData name="Lode Vanhecke" userId="b808a479-c2df-4f19-8452-3c97e5c75130" providerId="ADAL" clId="{32E730B9-CBD7-5E91-893C-4F731EB0E583}" dt="2026-04-22T13:53:19.091" v="9421" actId="14100"/>
          <ac:cxnSpMkLst>
            <pc:docMk/>
            <pc:sldMk cId="4122312039" sldId="473"/>
            <ac:cxnSpMk id="10" creationId="{D4A4E429-0B7A-65C2-F456-F864860DA6D2}"/>
          </ac:cxnSpMkLst>
        </pc:cxnChg>
        <pc:cxnChg chg="add mod">
          <ac:chgData name="Lode Vanhecke" userId="b808a479-c2df-4f19-8452-3c97e5c75130" providerId="ADAL" clId="{32E730B9-CBD7-5E91-893C-4F731EB0E583}" dt="2026-04-22T13:52:02.966" v="9416" actId="14100"/>
          <ac:cxnSpMkLst>
            <pc:docMk/>
            <pc:sldMk cId="4122312039" sldId="473"/>
            <ac:cxnSpMk id="16" creationId="{3822B717-553A-013C-EA31-F778B8E96945}"/>
          </ac:cxnSpMkLst>
        </pc:cxnChg>
        <pc:cxnChg chg="add mod">
          <ac:chgData name="Lode Vanhecke" userId="b808a479-c2df-4f19-8452-3c97e5c75130" providerId="ADAL" clId="{32E730B9-CBD7-5E91-893C-4F731EB0E583}" dt="2026-04-22T13:51:39.556" v="9411" actId="1076"/>
          <ac:cxnSpMkLst>
            <pc:docMk/>
            <pc:sldMk cId="4122312039" sldId="473"/>
            <ac:cxnSpMk id="20" creationId="{440C9B08-6A06-9342-A757-146F58B55F1A}"/>
          </ac:cxnSpMkLst>
        </pc:cxnChg>
      </pc:sldChg>
      <pc:sldChg chg="addSp delSp modSp add del mod">
        <pc:chgData name="Lode Vanhecke" userId="b808a479-c2df-4f19-8452-3c97e5c75130" providerId="ADAL" clId="{32E730B9-CBD7-5E91-893C-4F731EB0E583}" dt="2026-04-22T13:52:17.844" v="9419" actId="2696"/>
        <pc:sldMkLst>
          <pc:docMk/>
          <pc:sldMk cId="275166234" sldId="474"/>
        </pc:sldMkLst>
        <pc:spChg chg="mod">
          <ac:chgData name="Lode Vanhecke" userId="b808a479-c2df-4f19-8452-3c97e5c75130" providerId="ADAL" clId="{32E730B9-CBD7-5E91-893C-4F731EB0E583}" dt="2026-04-22T13:42:24.937" v="9163" actId="20577"/>
          <ac:spMkLst>
            <pc:docMk/>
            <pc:sldMk cId="275166234" sldId="474"/>
            <ac:spMk id="3" creationId="{C484D9CA-AA52-9599-C972-7F6FD0E7ACD5}"/>
          </ac:spMkLst>
        </pc:spChg>
        <pc:spChg chg="del mod">
          <ac:chgData name="Lode Vanhecke" userId="b808a479-c2df-4f19-8452-3c97e5c75130" providerId="ADAL" clId="{32E730B9-CBD7-5E91-893C-4F731EB0E583}" dt="2026-04-22T13:42:16.098" v="9161" actId="478"/>
          <ac:spMkLst>
            <pc:docMk/>
            <pc:sldMk cId="275166234" sldId="474"/>
            <ac:spMk id="4" creationId="{F313E6EC-FD08-141E-9213-F561F47EDB81}"/>
          </ac:spMkLst>
        </pc:spChg>
        <pc:spChg chg="add del mod">
          <ac:chgData name="Lode Vanhecke" userId="b808a479-c2df-4f19-8452-3c97e5c75130" providerId="ADAL" clId="{32E730B9-CBD7-5E91-893C-4F731EB0E583}" dt="2026-04-22T13:36:16.954" v="8962" actId="21"/>
          <ac:spMkLst>
            <pc:docMk/>
            <pc:sldMk cId="275166234" sldId="474"/>
            <ac:spMk id="7" creationId="{62E5615D-E8FA-E9D0-E6D8-84FD980D8BFC}"/>
          </ac:spMkLst>
        </pc:spChg>
        <pc:spChg chg="add mod">
          <ac:chgData name="Lode Vanhecke" userId="b808a479-c2df-4f19-8452-3c97e5c75130" providerId="ADAL" clId="{32E730B9-CBD7-5E91-893C-4F731EB0E583}" dt="2026-04-22T13:42:34.290" v="9164"/>
          <ac:spMkLst>
            <pc:docMk/>
            <pc:sldMk cId="275166234" sldId="474"/>
            <ac:spMk id="12" creationId="{3190E56E-84E2-B930-1144-A031013D9077}"/>
          </ac:spMkLst>
        </pc:spChg>
        <pc:picChg chg="del">
          <ac:chgData name="Lode Vanhecke" userId="b808a479-c2df-4f19-8452-3c97e5c75130" providerId="ADAL" clId="{32E730B9-CBD7-5E91-893C-4F731EB0E583}" dt="2026-04-22T13:42:12.808" v="9159" actId="478"/>
          <ac:picMkLst>
            <pc:docMk/>
            <pc:sldMk cId="275166234" sldId="474"/>
            <ac:picMk id="5" creationId="{BDCC1FB2-1911-990C-F954-87FBC5BD167F}"/>
          </ac:picMkLst>
        </pc:picChg>
        <pc:cxnChg chg="add del mod">
          <ac:chgData name="Lode Vanhecke" userId="b808a479-c2df-4f19-8452-3c97e5c75130" providerId="ADAL" clId="{32E730B9-CBD7-5E91-893C-4F731EB0E583}" dt="2026-04-22T13:36:16.954" v="8962" actId="21"/>
          <ac:cxnSpMkLst>
            <pc:docMk/>
            <pc:sldMk cId="275166234" sldId="474"/>
            <ac:cxnSpMk id="2" creationId="{E5C7BADE-EFCF-3528-4924-5BEF090DBA2D}"/>
          </ac:cxnSpMkLst>
        </pc:cxnChg>
      </pc:sldChg>
    </pc:docChg>
  </pc:docChgLst>
  <pc:docChgLst>
    <pc:chgData name="Tatiana Pieloni" userId="S::tatiana.pieloni@epfl.ch::8d869db2-789b-41e0-a841-2c76dc4de8be" providerId="AD" clId="Web-{6E962A99-2349-FA72-4AD7-3014AB67F84A}"/>
    <pc:docChg chg="modSld">
      <pc:chgData name="Tatiana Pieloni" userId="S::tatiana.pieloni@epfl.ch::8d869db2-789b-41e0-a841-2c76dc4de8be" providerId="AD" clId="Web-{6E962A99-2349-FA72-4AD7-3014AB67F84A}" dt="2026-04-20T07:52:32.136" v="11" actId="20577"/>
      <pc:docMkLst>
        <pc:docMk/>
      </pc:docMkLst>
      <pc:sldChg chg="modSp">
        <pc:chgData name="Tatiana Pieloni" userId="S::tatiana.pieloni@epfl.ch::8d869db2-789b-41e0-a841-2c76dc4de8be" providerId="AD" clId="Web-{6E962A99-2349-FA72-4AD7-3014AB67F84A}" dt="2026-04-20T07:52:32.136" v="11" actId="20577"/>
        <pc:sldMkLst>
          <pc:docMk/>
          <pc:sldMk cId="3719772078" sldId="426"/>
        </pc:sldMkLst>
        <pc:spChg chg="mod">
          <ac:chgData name="Tatiana Pieloni" userId="S::tatiana.pieloni@epfl.ch::8d869db2-789b-41e0-a841-2c76dc4de8be" providerId="AD" clId="Web-{6E962A99-2349-FA72-4AD7-3014AB67F84A}" dt="2026-04-20T07:52:32.136" v="11" actId="20577"/>
          <ac:spMkLst>
            <pc:docMk/>
            <pc:sldMk cId="3719772078" sldId="426"/>
            <ac:spMk id="10" creationId="{BFB57415-1CD7-6F1F-E14C-3E93BAD7E4AC}"/>
          </ac:spMkLst>
        </pc:spChg>
      </pc:sldChg>
    </pc:docChg>
  </pc:docChgLst>
</pc:chgInfo>
</file>

<file path=ppt/comments/modernComment_12A_F6A98F79.xml><?xml version="1.0" encoding="utf-8"?>
<p188:cmLst xmlns:a="http://schemas.openxmlformats.org/drawingml/2006/main" xmlns:r="http://schemas.openxmlformats.org/officeDocument/2006/relationships" xmlns:p188="http://schemas.microsoft.com/office/powerpoint/2018/8/main">
  <p188:cm id="{9DAE0F56-AA74-47F5-A1FC-A0B4FF572E22}" authorId="{2985F11D-97AC-CA31-07F9-2AC146D95B14}" status="resolved" created="2026-04-20T08:04:49.096" complete="100000">
    <pc:sldMkLst xmlns:pc="http://schemas.microsoft.com/office/powerpoint/2013/main/command">
      <pc:docMk/>
      <pc:sldMk cId="4138307449" sldId="298"/>
    </pc:sldMkLst>
    <p188:txBody>
      <a:bodyPr/>
      <a:lstStyle/>
      <a:p>
        <a:r>
          <a:rPr lang="en-GB"/>
          <a:t>Also for the codes maybe a link for the old ones is not important but for Wakis since it is an on-going development with young folks like you I think will be appreciated...:O)</a:t>
        </a:r>
      </a:p>
    </p188:txBody>
  </p188:cm>
</p188:cmLst>
</file>

<file path=ppt/comments/modernComment_19E_45A80E40.xml><?xml version="1.0" encoding="utf-8"?>
<p188:cmLst xmlns:a="http://schemas.openxmlformats.org/drawingml/2006/main" xmlns:r="http://schemas.openxmlformats.org/officeDocument/2006/relationships" xmlns:p188="http://schemas.microsoft.com/office/powerpoint/2018/8/main">
  <p188:cm id="{FBAA4C05-BF3D-4B86-9A41-98E00945641E}" authorId="{2985F11D-97AC-CA31-07F9-2AC146D95B14}" status="resolved" created="2026-04-20T07:54:24.168" complete="100000">
    <pc:sldMkLst xmlns:pc="http://schemas.microsoft.com/office/powerpoint/2013/main/command">
      <pc:docMk/>
      <pc:sldMk cId="1168641600" sldId="414"/>
    </pc:sldMkLst>
    <p188:txBody>
      <a:bodyPr/>
      <a:lstStyle/>
      <a:p>
        <a:r>
          <a:rPr lang="en-GB"/>
          <a:t>CST Wakis put a link reference maybe..</a:t>
        </a:r>
      </a:p>
    </p188:txBody>
  </p188:cm>
</p188:cmLst>
</file>

<file path=ppt/comments/modernComment_1A5_A762A01A.xml><?xml version="1.0" encoding="utf-8"?>
<p188:cmLst xmlns:a="http://schemas.openxmlformats.org/drawingml/2006/main" xmlns:r="http://schemas.openxmlformats.org/officeDocument/2006/relationships" xmlns:p188="http://schemas.microsoft.com/office/powerpoint/2018/8/main">
  <p188:cm id="{5BF2EDB0-EF32-460E-9E15-538091BFE924}" authorId="{2985F11D-97AC-CA31-07F9-2AC146D95B14}" status="resolved" created="2026-04-20T07:47:07.337" complete="100000">
    <pc:sldMkLst xmlns:pc="http://schemas.microsoft.com/office/powerpoint/2013/main/command">
      <pc:docMk/>
      <pc:sldMk cId="2808258586" sldId="421"/>
    </pc:sldMkLst>
    <p188:replyLst>
      <p188:reply id="{E15B9E27-0DCC-4373-B095-760E9A682C8F}" authorId="{2985F11D-97AC-CA31-07F9-2AC146D95B14}" created="2026-04-20T07:50:53.870">
        <p188:txBody>
          <a:bodyPr/>
          <a:lstStyle/>
          <a:p>
            <a:r>
              <a:rPr lang="en-GB"/>
              <a:t>also here I would also maybe spend sometime on the model you have developed not the equations etc. But it was a big effort and I think you should explain a bit this. Also numerically if it is heavy or not what are the next steps etc...1 slide maybe on this PyERL....you can also point to the presentation given at Gianni's meeting...</a:t>
            </a:r>
          </a:p>
        </p188:txBody>
      </p188:reply>
    </p188:replyLst>
    <p188:txBody>
      <a:bodyPr/>
      <a:lstStyle/>
      <a:p>
        <a:r>
          <a:rPr lang="en-GB"/>
          <a:t>Normally for comparison will be nicer to show the Delta beta/beta0 percentage. Like this of course it is evident it is very similar but will let us up to which level. Can you plot that instead? maximum variation at 1% level? less? localised in some specific place?</a:t>
        </a:r>
      </a:p>
    </p188:txBody>
  </p188:cm>
</p188:cmLst>
</file>

<file path=ppt/comments/modernComment_1B4_2BB061E2.xml><?xml version="1.0" encoding="utf-8"?>
<p188:cmLst xmlns:a="http://schemas.openxmlformats.org/drawingml/2006/main" xmlns:r="http://schemas.openxmlformats.org/officeDocument/2006/relationships" xmlns:p188="http://schemas.microsoft.com/office/powerpoint/2018/8/main">
  <p188:cm id="{5F015DAE-9546-43BA-BB3C-505DD025F6CB}" authorId="{2985F11D-97AC-CA31-07F9-2AC146D95B14}" status="resolved" created="2026-04-20T07:59:14.325" complete="100000">
    <pc:sldMkLst xmlns:pc="http://schemas.microsoft.com/office/powerpoint/2013/main/command">
      <pc:docMk/>
      <pc:sldMk cId="732979682" sldId="436"/>
    </pc:sldMkLst>
    <p188:txBody>
      <a:bodyPr/>
      <a:lstStyle/>
      <a:p>
        <a:r>
          <a:rPr lang="en-GB"/>
          <a:t>Here I have the conclusions. </a:t>
        </a:r>
      </a:p>
    </p188:txBody>
  </p188:cm>
</p188:cmLst>
</file>

<file path=ppt/comments/modernComment_1B5_945AA3EB.xml><?xml version="1.0" encoding="utf-8"?>
<p188:cmLst xmlns:a="http://schemas.openxmlformats.org/drawingml/2006/main" xmlns:r="http://schemas.openxmlformats.org/officeDocument/2006/relationships" xmlns:p188="http://schemas.microsoft.com/office/powerpoint/2018/8/main">
  <p188:cm id="{E7D69846-4319-4C27-8CA8-9E015337B68A}" authorId="{2985F11D-97AC-CA31-07F9-2AC146D95B14}" status="resolved" created="2026-04-20T07:55:54.387" complete="100000">
    <pc:sldMkLst xmlns:pc="http://schemas.microsoft.com/office/powerpoint/2013/main/command">
      <pc:docMk/>
      <pc:sldMk cId="2488968171" sldId="437"/>
    </pc:sldMkLst>
    <p188:txBody>
      <a:bodyPr/>
      <a:lstStyle/>
      <a:p>
        <a:r>
          <a:rPr lang="en-GB"/>
          <a:t>We discuss this afternoon, I need to understand what you are plotting here. </a:t>
        </a:r>
      </a:p>
    </p188:txBody>
  </p188:cm>
</p188:cmLst>
</file>

<file path=ppt/comments/modernComment_1BA_3619338B.xml><?xml version="1.0" encoding="utf-8"?>
<p188:cmLst xmlns:a="http://schemas.openxmlformats.org/drawingml/2006/main" xmlns:r="http://schemas.openxmlformats.org/officeDocument/2006/relationships" xmlns:p188="http://schemas.microsoft.com/office/powerpoint/2018/8/main">
  <p188:cm id="{BB1CD0B4-EE00-4D09-AB40-1FCC793BFE71}" authorId="{2985F11D-97AC-CA31-07F9-2AC146D95B14}" status="resolved" created="2026-04-20T07:58:13.262" complete="100000">
    <pc:sldMkLst xmlns:pc="http://schemas.microsoft.com/office/powerpoint/2013/main/command">
      <pc:docMk/>
      <pc:sldMk cId="907621259" sldId="442"/>
    </pc:sldMkLst>
    <p188:txBody>
      <a:bodyPr/>
      <a:lstStyle/>
      <a:p>
        <a:r>
          <a:rPr lang="en-GB"/>
          <a:t>Each of these slides show a plot, I think a conclusive sentence is missing, maybe you plan to say it. Like very good agrement, bad agreement... what exactly? We discuss later when you'll explain me. </a:t>
        </a:r>
      </a:p>
    </p188:txBody>
  </p188:cm>
</p188:cmLst>
</file>

<file path=ppt/comments/modernComment_1BD_7DBD885F.xml><?xml version="1.0" encoding="utf-8"?>
<p188:cmLst xmlns:a="http://schemas.openxmlformats.org/drawingml/2006/main" xmlns:r="http://schemas.openxmlformats.org/officeDocument/2006/relationships" xmlns:p188="http://schemas.microsoft.com/office/powerpoint/2018/8/main">
  <p188:cm id="{649516F6-F953-4374-B6E2-E13859FDF7EC}" authorId="{2985F11D-97AC-CA31-07F9-2AC146D95B14}" status="resolved" created="2026-04-20T07:49:10.479" complete="100000">
    <pc:sldMkLst xmlns:pc="http://schemas.microsoft.com/office/powerpoint/2013/main/command">
      <pc:docMk/>
      <pc:sldMk cId="2109573215" sldId="445"/>
    </pc:sldMkLst>
    <p188:txBody>
      <a:bodyPr/>
      <a:lstStyle/>
      <a:p>
        <a:r>
          <a:rPr lang="en-GB"/>
          <a:t>also here, but maybe it makes less sense. What are the actual differences between the bunches...? is there a pattern? in some locations some other colours appear why there yes not elsewhere. The comment is just to say is there any observation that can lead to some physics understanding of the bunch to bunch differences and at which level are we talking about?</a:t>
        </a:r>
      </a:p>
    </p188:txBody>
  </p188:cm>
</p188:cmLst>
</file>

<file path=ppt/comments/modernComment_1C7_32952C0.xml><?xml version="1.0" encoding="utf-8"?>
<p188:cmLst xmlns:a="http://schemas.openxmlformats.org/drawingml/2006/main" xmlns:r="http://schemas.openxmlformats.org/officeDocument/2006/relationships" xmlns:p188="http://schemas.microsoft.com/office/powerpoint/2018/8/main">
  <p188:cm id="{C8568A8B-D0D8-44DE-A851-13203019F605}" authorId="{2985F11D-97AC-CA31-07F9-2AC146D95B14}" status="resolved" created="2026-04-20T08:04:06.845" complete="100000">
    <pc:sldMkLst xmlns:pc="http://schemas.microsoft.com/office/powerpoint/2013/main/command">
      <pc:docMk/>
      <pc:sldMk cId="53039808" sldId="455"/>
    </pc:sldMkLst>
    <p188:txBody>
      <a:bodyPr/>
      <a:lstStyle/>
      <a:p>
        <a:r>
          <a:rPr lang="en-GB"/>
          <a:t>Here I might add to the list LHeC... we do not know yet what we will be doing but maybe Wirth mentioning all of them. With Yokoya I think it is indeed very promising to study for the others let's see.</a:t>
        </a:r>
      </a:p>
    </p188:txBody>
  </p188:cm>
</p188:cmLst>
</file>

<file path=ppt/comments/modernComment_1D0_4691BEED.xml><?xml version="1.0" encoding="utf-8"?>
<p188:cmLst xmlns:a="http://schemas.openxmlformats.org/drawingml/2006/main" xmlns:r="http://schemas.openxmlformats.org/officeDocument/2006/relationships" xmlns:p188="http://schemas.microsoft.com/office/powerpoint/2018/8/main">
  <p188:cm id="{A3FF2A80-9C92-49A2-AB93-B3B72EDEC198}" authorId="{2985F11D-97AC-CA31-07F9-2AC146D95B14}" status="resolved" created="2026-04-20T08:01:13.387" complete="100000">
    <pc:sldMkLst xmlns:pc="http://schemas.microsoft.com/office/powerpoint/2013/main/command">
      <pc:docMk/>
      <pc:sldMk cId="1183956717" sldId="464"/>
    </pc:sldMkLst>
    <p188:txBody>
      <a:bodyPr/>
      <a:lstStyle/>
      <a:p>
        <a:r>
          <a:rPr lang="en-GB"/>
          <a:t>Cool, you managed to ahve some threshold studies... great! You have to explain me what you use to identify. etc...</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H">
              <a:latin typeface="Arial" panose="020B0604020202020204" pitchFamily="34" charset="0"/>
            </a:endParaRPr>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5279B33-A94D-4C8C-88C2-619932967EF3}" type="datetimeFigureOut">
              <a:rPr lang="fr-CH" smtClean="0">
                <a:latin typeface="Arial" panose="020B0604020202020204" pitchFamily="34" charset="0"/>
              </a:rPr>
              <a:t>20.04.26</a:t>
            </a:fld>
            <a:endParaRPr lang="fr-CH">
              <a:latin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CH">
              <a:latin typeface="Arial" panose="020B0604020202020204" pitchFamily="34" charset="0"/>
            </a:endParaRPr>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7BF4AF0-8439-436D-BEF0-52070F19E1B6}" type="slidenum">
              <a:rPr lang="fr-CH" smtClean="0">
                <a:latin typeface="Arial" panose="020B0604020202020204" pitchFamily="34" charset="0"/>
              </a:rPr>
              <a:t>‹#›</a:t>
            </a:fld>
            <a:endParaRPr lang="fr-CH">
              <a:latin typeface="Arial" panose="020B0604020202020204" pitchFamily="34" charset="0"/>
            </a:endParaRPr>
          </a:p>
        </p:txBody>
      </p:sp>
    </p:spTree>
    <p:extLst>
      <p:ext uri="{BB962C8B-B14F-4D97-AF65-F5344CB8AC3E}">
        <p14:creationId xmlns:p14="http://schemas.microsoft.com/office/powerpoint/2010/main" val="13249056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F8103E42-5239-1A40-AD33-3EE7E9DDF5FD}" type="datetimeFigureOut">
              <a:rPr lang="fr-FR" smtClean="0"/>
              <a:pPr/>
              <a:t>20/04/2026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4CF50783-AAED-1941-8BCC-9F6140F0A6B1}" type="slidenum">
              <a:rPr lang="fr-FR" smtClean="0"/>
              <a:pPr/>
              <a:t>‹#›</a:t>
            </a:fld>
            <a:endParaRPr lang="fr-FR"/>
          </a:p>
        </p:txBody>
      </p:sp>
    </p:spTree>
    <p:extLst>
      <p:ext uri="{BB962C8B-B14F-4D97-AF65-F5344CB8AC3E}">
        <p14:creationId xmlns:p14="http://schemas.microsoft.com/office/powerpoint/2010/main" val="7267427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F50783-AAED-1941-8BCC-9F6140F0A6B1}" type="slidenum">
              <a:rPr lang="fr-FR" smtClean="0"/>
              <a:pPr/>
              <a:t>1</a:t>
            </a:fld>
            <a:endParaRPr lang="fr-FR"/>
          </a:p>
        </p:txBody>
      </p:sp>
    </p:spTree>
    <p:extLst>
      <p:ext uri="{BB962C8B-B14F-4D97-AF65-F5344CB8AC3E}">
        <p14:creationId xmlns:p14="http://schemas.microsoft.com/office/powerpoint/2010/main" val="2360740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C072E7-F3D3-4B1C-A479-667C4CC08D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254BB67-57D7-1215-60DA-53D9882CBC9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5C3F83B-A2A2-12A4-FB15-6D8FBFB5E141}"/>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5896F38-2840-F397-06D0-90B7A5CED010}"/>
              </a:ext>
            </a:extLst>
          </p:cNvPr>
          <p:cNvSpPr>
            <a:spLocks noGrp="1"/>
          </p:cNvSpPr>
          <p:nvPr>
            <p:ph type="sldNum" sz="quarter" idx="5"/>
          </p:nvPr>
        </p:nvSpPr>
        <p:spPr/>
        <p:txBody>
          <a:bodyPr/>
          <a:lstStyle/>
          <a:p>
            <a:fld id="{4CF50783-AAED-1941-8BCC-9F6140F0A6B1}" type="slidenum">
              <a:rPr lang="fr-FR" smtClean="0"/>
              <a:pPr/>
              <a:t>10</a:t>
            </a:fld>
            <a:endParaRPr lang="fr-FR"/>
          </a:p>
        </p:txBody>
      </p:sp>
    </p:spTree>
    <p:extLst>
      <p:ext uri="{BB962C8B-B14F-4D97-AF65-F5344CB8AC3E}">
        <p14:creationId xmlns:p14="http://schemas.microsoft.com/office/powerpoint/2010/main" val="29761963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CBF495-6B92-827B-20D3-E9404128346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E78AF6-CB81-0887-CDD6-21A3D072F4C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17B518D5-F878-0A41-1BAF-909073C84B3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5ED2590-70C4-87AC-EAFA-02A1FCAE3657}"/>
              </a:ext>
            </a:extLst>
          </p:cNvPr>
          <p:cNvSpPr>
            <a:spLocks noGrp="1"/>
          </p:cNvSpPr>
          <p:nvPr>
            <p:ph type="sldNum" sz="quarter" idx="5"/>
          </p:nvPr>
        </p:nvSpPr>
        <p:spPr/>
        <p:txBody>
          <a:bodyPr/>
          <a:lstStyle/>
          <a:p>
            <a:fld id="{4CF50783-AAED-1941-8BCC-9F6140F0A6B1}" type="slidenum">
              <a:rPr lang="fr-FR" smtClean="0"/>
              <a:pPr/>
              <a:t>11</a:t>
            </a:fld>
            <a:endParaRPr lang="fr-FR"/>
          </a:p>
        </p:txBody>
      </p:sp>
    </p:spTree>
    <p:extLst>
      <p:ext uri="{BB962C8B-B14F-4D97-AF65-F5344CB8AC3E}">
        <p14:creationId xmlns:p14="http://schemas.microsoft.com/office/powerpoint/2010/main" val="918996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53F4DE-1023-2CB9-BA17-93EC56E07F1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B6C6780-8B7C-3596-DFD8-907C1636D15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0AA1524-6089-4C06-2D2D-9D3DAD9EA42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1F5BC89-B8C9-8699-6CA1-C63657412464}"/>
              </a:ext>
            </a:extLst>
          </p:cNvPr>
          <p:cNvSpPr>
            <a:spLocks noGrp="1"/>
          </p:cNvSpPr>
          <p:nvPr>
            <p:ph type="sldNum" sz="quarter" idx="5"/>
          </p:nvPr>
        </p:nvSpPr>
        <p:spPr/>
        <p:txBody>
          <a:bodyPr/>
          <a:lstStyle/>
          <a:p>
            <a:fld id="{4CF50783-AAED-1941-8BCC-9F6140F0A6B1}" type="slidenum">
              <a:rPr lang="fr-FR" smtClean="0"/>
              <a:pPr/>
              <a:t>12</a:t>
            </a:fld>
            <a:endParaRPr lang="fr-FR"/>
          </a:p>
        </p:txBody>
      </p:sp>
    </p:spTree>
    <p:extLst>
      <p:ext uri="{BB962C8B-B14F-4D97-AF65-F5344CB8AC3E}">
        <p14:creationId xmlns:p14="http://schemas.microsoft.com/office/powerpoint/2010/main" val="3801179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25C0F-FDF5-E5D5-EC58-E6FF1C29AA4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658F471-F525-4044-812C-DBA4DF8F65F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672F662-2822-63E0-AEF6-186DC211476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26A9B2B-9F0A-489C-D0C6-1C6685EDF0F2}"/>
              </a:ext>
            </a:extLst>
          </p:cNvPr>
          <p:cNvSpPr>
            <a:spLocks noGrp="1"/>
          </p:cNvSpPr>
          <p:nvPr>
            <p:ph type="sldNum" sz="quarter" idx="5"/>
          </p:nvPr>
        </p:nvSpPr>
        <p:spPr/>
        <p:txBody>
          <a:bodyPr/>
          <a:lstStyle/>
          <a:p>
            <a:fld id="{4CF50783-AAED-1941-8BCC-9F6140F0A6B1}" type="slidenum">
              <a:rPr lang="fr-FR" smtClean="0"/>
              <a:pPr/>
              <a:t>13</a:t>
            </a:fld>
            <a:endParaRPr lang="fr-FR"/>
          </a:p>
        </p:txBody>
      </p:sp>
    </p:spTree>
    <p:extLst>
      <p:ext uri="{BB962C8B-B14F-4D97-AF65-F5344CB8AC3E}">
        <p14:creationId xmlns:p14="http://schemas.microsoft.com/office/powerpoint/2010/main" val="22377248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E4F100-3A1D-47D4-E433-CD521583893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BF6F20-363D-228E-EAD4-71584048A0A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F35BD27-A7E7-6D51-CE78-207ECACFB66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EE3D0DB-5D88-3209-0F3D-AF59CB8DA813}"/>
              </a:ext>
            </a:extLst>
          </p:cNvPr>
          <p:cNvSpPr>
            <a:spLocks noGrp="1"/>
          </p:cNvSpPr>
          <p:nvPr>
            <p:ph type="sldNum" sz="quarter" idx="5"/>
          </p:nvPr>
        </p:nvSpPr>
        <p:spPr/>
        <p:txBody>
          <a:bodyPr/>
          <a:lstStyle/>
          <a:p>
            <a:fld id="{4CF50783-AAED-1941-8BCC-9F6140F0A6B1}" type="slidenum">
              <a:rPr lang="fr-FR" smtClean="0"/>
              <a:pPr/>
              <a:t>14</a:t>
            </a:fld>
            <a:endParaRPr lang="fr-FR"/>
          </a:p>
        </p:txBody>
      </p:sp>
    </p:spTree>
    <p:extLst>
      <p:ext uri="{BB962C8B-B14F-4D97-AF65-F5344CB8AC3E}">
        <p14:creationId xmlns:p14="http://schemas.microsoft.com/office/powerpoint/2010/main" val="312249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EA98F5-F528-2EC5-B21F-01943677094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DC3B50-58BD-CB0D-F54D-4A69AE28023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3798918-F9FE-44FA-0F66-28675905918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9A360B2-2C12-26EC-6970-0A15E93E366F}"/>
              </a:ext>
            </a:extLst>
          </p:cNvPr>
          <p:cNvSpPr>
            <a:spLocks noGrp="1"/>
          </p:cNvSpPr>
          <p:nvPr>
            <p:ph type="sldNum" sz="quarter" idx="5"/>
          </p:nvPr>
        </p:nvSpPr>
        <p:spPr/>
        <p:txBody>
          <a:bodyPr/>
          <a:lstStyle/>
          <a:p>
            <a:fld id="{4CF50783-AAED-1941-8BCC-9F6140F0A6B1}" type="slidenum">
              <a:rPr lang="fr-FR" smtClean="0"/>
              <a:pPr/>
              <a:t>15</a:t>
            </a:fld>
            <a:endParaRPr lang="fr-FR"/>
          </a:p>
        </p:txBody>
      </p:sp>
    </p:spTree>
    <p:extLst>
      <p:ext uri="{BB962C8B-B14F-4D97-AF65-F5344CB8AC3E}">
        <p14:creationId xmlns:p14="http://schemas.microsoft.com/office/powerpoint/2010/main" val="3664872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919BEE-A0D6-487E-9226-596E570ED85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99AE10F-5A9F-7BF0-6D2E-1A4FBD78280F}"/>
              </a:ext>
            </a:extLst>
          </p:cNvPr>
          <p:cNvSpPr>
            <a:spLocks noGrp="1" noRot="1" noChangeAspect="1"/>
          </p:cNvSpPr>
          <p:nvPr>
            <p:ph type="sldImg"/>
          </p:nvPr>
        </p:nvSpPr>
        <p:spPr/>
        <p:txBody>
          <a:bodyPr/>
          <a:lstStyle/>
          <a:p>
            <a:endParaRPr lang="en-GB" dirty="0"/>
          </a:p>
        </p:txBody>
      </p:sp>
      <p:sp>
        <p:nvSpPr>
          <p:cNvPr id="3" name="Notes Placeholder 2">
            <a:extLst>
              <a:ext uri="{FF2B5EF4-FFF2-40B4-BE49-F238E27FC236}">
                <a16:creationId xmlns:a16="http://schemas.microsoft.com/office/drawing/2014/main" id="{7CE946BF-064A-B257-7B11-9D491972390F}"/>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E173C8B-A0A2-C978-802E-4ABBFE7277BA}"/>
              </a:ext>
            </a:extLst>
          </p:cNvPr>
          <p:cNvSpPr>
            <a:spLocks noGrp="1"/>
          </p:cNvSpPr>
          <p:nvPr>
            <p:ph type="sldNum" sz="quarter" idx="5"/>
          </p:nvPr>
        </p:nvSpPr>
        <p:spPr/>
        <p:txBody>
          <a:bodyPr/>
          <a:lstStyle/>
          <a:p>
            <a:fld id="{4CF50783-AAED-1941-8BCC-9F6140F0A6B1}" type="slidenum">
              <a:rPr lang="fr-FR" smtClean="0"/>
              <a:pPr/>
              <a:t>16</a:t>
            </a:fld>
            <a:endParaRPr lang="fr-FR" dirty="0"/>
          </a:p>
        </p:txBody>
      </p:sp>
    </p:spTree>
    <p:extLst>
      <p:ext uri="{BB962C8B-B14F-4D97-AF65-F5344CB8AC3E}">
        <p14:creationId xmlns:p14="http://schemas.microsoft.com/office/powerpoint/2010/main" val="20979012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14726-F1EE-602B-5A51-785BAE81F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5B8892F-3F5D-5D59-1242-111D15B344D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330C86A-7326-B95C-3421-2AFD6AA2A68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1228987-80A3-B5B2-20D8-5D50F9A8E72B}"/>
              </a:ext>
            </a:extLst>
          </p:cNvPr>
          <p:cNvSpPr>
            <a:spLocks noGrp="1"/>
          </p:cNvSpPr>
          <p:nvPr>
            <p:ph type="sldNum" sz="quarter" idx="5"/>
          </p:nvPr>
        </p:nvSpPr>
        <p:spPr/>
        <p:txBody>
          <a:bodyPr/>
          <a:lstStyle/>
          <a:p>
            <a:fld id="{4CF50783-AAED-1941-8BCC-9F6140F0A6B1}" type="slidenum">
              <a:rPr lang="fr-FR" smtClean="0"/>
              <a:pPr/>
              <a:t>17</a:t>
            </a:fld>
            <a:endParaRPr lang="fr-FR"/>
          </a:p>
        </p:txBody>
      </p:sp>
    </p:spTree>
    <p:extLst>
      <p:ext uri="{BB962C8B-B14F-4D97-AF65-F5344CB8AC3E}">
        <p14:creationId xmlns:p14="http://schemas.microsoft.com/office/powerpoint/2010/main" val="1334342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5BABE-9412-20F3-7E00-2790ED2247A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307054E-DE6D-EC51-5936-847E53B285D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98FB061-8C45-3B67-4163-A32208AE1B14}"/>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2FD1192C-6BD4-2CD9-F835-DEFCFA6A77D4}"/>
              </a:ext>
            </a:extLst>
          </p:cNvPr>
          <p:cNvSpPr>
            <a:spLocks noGrp="1"/>
          </p:cNvSpPr>
          <p:nvPr>
            <p:ph type="sldNum" sz="quarter" idx="5"/>
          </p:nvPr>
        </p:nvSpPr>
        <p:spPr/>
        <p:txBody>
          <a:bodyPr/>
          <a:lstStyle/>
          <a:p>
            <a:fld id="{4CF50783-AAED-1941-8BCC-9F6140F0A6B1}" type="slidenum">
              <a:rPr lang="fr-FR" smtClean="0"/>
              <a:pPr/>
              <a:t>18</a:t>
            </a:fld>
            <a:endParaRPr lang="fr-FR"/>
          </a:p>
        </p:txBody>
      </p:sp>
    </p:spTree>
    <p:extLst>
      <p:ext uri="{BB962C8B-B14F-4D97-AF65-F5344CB8AC3E}">
        <p14:creationId xmlns:p14="http://schemas.microsoft.com/office/powerpoint/2010/main" val="3377222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14DE0-14CB-8519-7E01-C00870B6D3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E2BC024-4C80-4B15-9A9E-98A71025A07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212B150-95E2-D806-3D71-334D5FC3370E}"/>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7B5D241-1044-6B31-AAD3-2AFD64CF8C79}"/>
              </a:ext>
            </a:extLst>
          </p:cNvPr>
          <p:cNvSpPr>
            <a:spLocks noGrp="1"/>
          </p:cNvSpPr>
          <p:nvPr>
            <p:ph type="sldNum" sz="quarter" idx="5"/>
          </p:nvPr>
        </p:nvSpPr>
        <p:spPr/>
        <p:txBody>
          <a:bodyPr/>
          <a:lstStyle/>
          <a:p>
            <a:fld id="{4CF50783-AAED-1941-8BCC-9F6140F0A6B1}" type="slidenum">
              <a:rPr lang="fr-FR" smtClean="0"/>
              <a:pPr/>
              <a:t>19</a:t>
            </a:fld>
            <a:endParaRPr lang="fr-FR"/>
          </a:p>
        </p:txBody>
      </p:sp>
    </p:spTree>
    <p:extLst>
      <p:ext uri="{BB962C8B-B14F-4D97-AF65-F5344CB8AC3E}">
        <p14:creationId xmlns:p14="http://schemas.microsoft.com/office/powerpoint/2010/main" val="1780945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DE4C9A-BB7C-9792-4DD3-0D9BE72002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5C3645-CDB5-9CFE-BD3C-F8ACB541755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2A21BAF-D2FD-5E51-8311-D0AABD473B5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3E64BB3-511E-3753-7E27-BAB2F088EC94}"/>
              </a:ext>
            </a:extLst>
          </p:cNvPr>
          <p:cNvSpPr>
            <a:spLocks noGrp="1"/>
          </p:cNvSpPr>
          <p:nvPr>
            <p:ph type="sldNum" sz="quarter" idx="5"/>
          </p:nvPr>
        </p:nvSpPr>
        <p:spPr/>
        <p:txBody>
          <a:bodyPr/>
          <a:lstStyle/>
          <a:p>
            <a:fld id="{4CF50783-AAED-1941-8BCC-9F6140F0A6B1}" type="slidenum">
              <a:rPr lang="fr-FR" smtClean="0"/>
              <a:pPr/>
              <a:t>2</a:t>
            </a:fld>
            <a:endParaRPr lang="fr-FR"/>
          </a:p>
        </p:txBody>
      </p:sp>
    </p:spTree>
    <p:extLst>
      <p:ext uri="{BB962C8B-B14F-4D97-AF65-F5344CB8AC3E}">
        <p14:creationId xmlns:p14="http://schemas.microsoft.com/office/powerpoint/2010/main" val="16023212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33FDD-170D-31CB-21D8-92B218BA3B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9FDED0-89AF-5E6B-3C54-6A21E9539AC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9FD9075-6285-7282-F1C5-B4C1CD41673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06F0807-8721-B95D-4833-063A64C92599}"/>
              </a:ext>
            </a:extLst>
          </p:cNvPr>
          <p:cNvSpPr>
            <a:spLocks noGrp="1"/>
          </p:cNvSpPr>
          <p:nvPr>
            <p:ph type="sldNum" sz="quarter" idx="5"/>
          </p:nvPr>
        </p:nvSpPr>
        <p:spPr/>
        <p:txBody>
          <a:bodyPr/>
          <a:lstStyle/>
          <a:p>
            <a:fld id="{4CF50783-AAED-1941-8BCC-9F6140F0A6B1}" type="slidenum">
              <a:rPr lang="fr-FR" smtClean="0"/>
              <a:pPr/>
              <a:t>20</a:t>
            </a:fld>
            <a:endParaRPr lang="fr-FR"/>
          </a:p>
        </p:txBody>
      </p:sp>
    </p:spTree>
    <p:extLst>
      <p:ext uri="{BB962C8B-B14F-4D97-AF65-F5344CB8AC3E}">
        <p14:creationId xmlns:p14="http://schemas.microsoft.com/office/powerpoint/2010/main" val="5175809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552B9-D934-CBF6-0082-E7D052CE0BE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E528660-1B0F-0498-360E-F04C837361F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E7C47335-E059-F40D-14F5-C17FD4089D8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90C0DC6-8463-8358-E1C6-9F13A297B55D}"/>
              </a:ext>
            </a:extLst>
          </p:cNvPr>
          <p:cNvSpPr>
            <a:spLocks noGrp="1"/>
          </p:cNvSpPr>
          <p:nvPr>
            <p:ph type="sldNum" sz="quarter" idx="5"/>
          </p:nvPr>
        </p:nvSpPr>
        <p:spPr/>
        <p:txBody>
          <a:bodyPr/>
          <a:lstStyle/>
          <a:p>
            <a:fld id="{4CF50783-AAED-1941-8BCC-9F6140F0A6B1}" type="slidenum">
              <a:rPr lang="fr-FR" smtClean="0"/>
              <a:pPr/>
              <a:t>21</a:t>
            </a:fld>
            <a:endParaRPr lang="fr-FR"/>
          </a:p>
        </p:txBody>
      </p:sp>
    </p:spTree>
    <p:extLst>
      <p:ext uri="{BB962C8B-B14F-4D97-AF65-F5344CB8AC3E}">
        <p14:creationId xmlns:p14="http://schemas.microsoft.com/office/powerpoint/2010/main" val="4048103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365002-6764-0C73-56AA-B5F71BE355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0E49F71-1DBB-2DF4-E606-ECF55E12A64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CA5BBF3-F504-089F-9CDE-D1BA2671A3EE}"/>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A3347C1-F657-0629-0E28-7A7B2D98DBC8}"/>
              </a:ext>
            </a:extLst>
          </p:cNvPr>
          <p:cNvSpPr>
            <a:spLocks noGrp="1"/>
          </p:cNvSpPr>
          <p:nvPr>
            <p:ph type="sldNum" sz="quarter" idx="5"/>
          </p:nvPr>
        </p:nvSpPr>
        <p:spPr/>
        <p:txBody>
          <a:bodyPr/>
          <a:lstStyle/>
          <a:p>
            <a:fld id="{4CF50783-AAED-1941-8BCC-9F6140F0A6B1}" type="slidenum">
              <a:rPr lang="fr-FR" smtClean="0"/>
              <a:pPr/>
              <a:t>22</a:t>
            </a:fld>
            <a:endParaRPr lang="fr-FR"/>
          </a:p>
        </p:txBody>
      </p:sp>
    </p:spTree>
    <p:extLst>
      <p:ext uri="{BB962C8B-B14F-4D97-AF65-F5344CB8AC3E}">
        <p14:creationId xmlns:p14="http://schemas.microsoft.com/office/powerpoint/2010/main" val="1979714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8C4BD-55FB-BFA6-9512-8E5F07AC64D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6C6B7-AC43-77E6-3104-2927BAFBC0CD}"/>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96A4D91-0292-E42E-125A-E6DC8D20310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1441097-6383-E4DF-570C-5A2CD7FC37CC}"/>
              </a:ext>
            </a:extLst>
          </p:cNvPr>
          <p:cNvSpPr>
            <a:spLocks noGrp="1"/>
          </p:cNvSpPr>
          <p:nvPr>
            <p:ph type="sldNum" sz="quarter" idx="5"/>
          </p:nvPr>
        </p:nvSpPr>
        <p:spPr/>
        <p:txBody>
          <a:bodyPr/>
          <a:lstStyle/>
          <a:p>
            <a:fld id="{4CF50783-AAED-1941-8BCC-9F6140F0A6B1}" type="slidenum">
              <a:rPr lang="fr-FR" smtClean="0"/>
              <a:pPr/>
              <a:t>23</a:t>
            </a:fld>
            <a:endParaRPr lang="fr-FR"/>
          </a:p>
        </p:txBody>
      </p:sp>
    </p:spTree>
    <p:extLst>
      <p:ext uri="{BB962C8B-B14F-4D97-AF65-F5344CB8AC3E}">
        <p14:creationId xmlns:p14="http://schemas.microsoft.com/office/powerpoint/2010/main" val="2823841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0370E-C2E2-822C-7A7B-5E7FEAE574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765347-9BFD-8EA4-8EE0-E5284200789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04271AA-5129-044B-A18C-76AF4DCBB98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0CE5617-10DD-33A2-4527-2BDF221B73B6}"/>
              </a:ext>
            </a:extLst>
          </p:cNvPr>
          <p:cNvSpPr>
            <a:spLocks noGrp="1"/>
          </p:cNvSpPr>
          <p:nvPr>
            <p:ph type="sldNum" sz="quarter" idx="5"/>
          </p:nvPr>
        </p:nvSpPr>
        <p:spPr/>
        <p:txBody>
          <a:bodyPr/>
          <a:lstStyle/>
          <a:p>
            <a:fld id="{4CF50783-AAED-1941-8BCC-9F6140F0A6B1}" type="slidenum">
              <a:rPr lang="fr-FR" smtClean="0"/>
              <a:pPr/>
              <a:t>24</a:t>
            </a:fld>
            <a:endParaRPr lang="fr-FR"/>
          </a:p>
        </p:txBody>
      </p:sp>
    </p:spTree>
    <p:extLst>
      <p:ext uri="{BB962C8B-B14F-4D97-AF65-F5344CB8AC3E}">
        <p14:creationId xmlns:p14="http://schemas.microsoft.com/office/powerpoint/2010/main" val="2086676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F0AB3A-592C-648D-E3BF-FE99E19857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DED5E6-639C-2864-4690-092031FFD04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1645525-54B4-E780-90B6-4BF09A699FD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F95D2E9C-47AF-F6E2-5E04-5D214617A8F2}"/>
              </a:ext>
            </a:extLst>
          </p:cNvPr>
          <p:cNvSpPr>
            <a:spLocks noGrp="1"/>
          </p:cNvSpPr>
          <p:nvPr>
            <p:ph type="sldNum" sz="quarter" idx="5"/>
          </p:nvPr>
        </p:nvSpPr>
        <p:spPr/>
        <p:txBody>
          <a:bodyPr/>
          <a:lstStyle/>
          <a:p>
            <a:fld id="{4CF50783-AAED-1941-8BCC-9F6140F0A6B1}" type="slidenum">
              <a:rPr lang="fr-FR" smtClean="0"/>
              <a:pPr/>
              <a:t>25</a:t>
            </a:fld>
            <a:endParaRPr lang="fr-FR"/>
          </a:p>
        </p:txBody>
      </p:sp>
    </p:spTree>
    <p:extLst>
      <p:ext uri="{BB962C8B-B14F-4D97-AF65-F5344CB8AC3E}">
        <p14:creationId xmlns:p14="http://schemas.microsoft.com/office/powerpoint/2010/main" val="5625823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A84C4A-7A60-840E-149C-2F7464CB9A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F1A28D-DE8C-A335-74C7-A4B023BE21C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7076C72-1C69-02E7-4551-CA9DA58697BC}"/>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0F68E305-4A14-F923-1676-E7354D89BDFC}"/>
              </a:ext>
            </a:extLst>
          </p:cNvPr>
          <p:cNvSpPr>
            <a:spLocks noGrp="1"/>
          </p:cNvSpPr>
          <p:nvPr>
            <p:ph type="sldNum" sz="quarter" idx="5"/>
          </p:nvPr>
        </p:nvSpPr>
        <p:spPr/>
        <p:txBody>
          <a:bodyPr/>
          <a:lstStyle/>
          <a:p>
            <a:fld id="{4CF50783-AAED-1941-8BCC-9F6140F0A6B1}" type="slidenum">
              <a:rPr lang="fr-FR" smtClean="0"/>
              <a:pPr/>
              <a:t>26</a:t>
            </a:fld>
            <a:endParaRPr lang="fr-FR"/>
          </a:p>
        </p:txBody>
      </p:sp>
    </p:spTree>
    <p:extLst>
      <p:ext uri="{BB962C8B-B14F-4D97-AF65-F5344CB8AC3E}">
        <p14:creationId xmlns:p14="http://schemas.microsoft.com/office/powerpoint/2010/main" val="4083674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2538B8-535F-FFA7-E5FF-6478EBDB524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D8E823-745B-3AFC-B288-B3C722DC187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7C5A893-FEE7-91B6-612E-7E452845DF4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8DDEE9A-AC42-A5E4-AED0-D49637B9C932}"/>
              </a:ext>
            </a:extLst>
          </p:cNvPr>
          <p:cNvSpPr>
            <a:spLocks noGrp="1"/>
          </p:cNvSpPr>
          <p:nvPr>
            <p:ph type="sldNum" sz="quarter" idx="5"/>
          </p:nvPr>
        </p:nvSpPr>
        <p:spPr/>
        <p:txBody>
          <a:bodyPr/>
          <a:lstStyle/>
          <a:p>
            <a:fld id="{4CF50783-AAED-1941-8BCC-9F6140F0A6B1}" type="slidenum">
              <a:rPr lang="fr-FR" smtClean="0"/>
              <a:pPr/>
              <a:t>27</a:t>
            </a:fld>
            <a:endParaRPr lang="fr-FR"/>
          </a:p>
        </p:txBody>
      </p:sp>
    </p:spTree>
    <p:extLst>
      <p:ext uri="{BB962C8B-B14F-4D97-AF65-F5344CB8AC3E}">
        <p14:creationId xmlns:p14="http://schemas.microsoft.com/office/powerpoint/2010/main" val="37572785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F8E3E1-A635-C663-0528-95DD2497F2B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49A6B8-61DE-1E53-1D1C-F59FC15EA162}"/>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C3B9E6F-9E58-45F4-91EB-6089237FC4A6}"/>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1DA960B3-1C36-A72F-A188-5407079794D2}"/>
              </a:ext>
            </a:extLst>
          </p:cNvPr>
          <p:cNvSpPr>
            <a:spLocks noGrp="1"/>
          </p:cNvSpPr>
          <p:nvPr>
            <p:ph type="sldNum" sz="quarter" idx="5"/>
          </p:nvPr>
        </p:nvSpPr>
        <p:spPr/>
        <p:txBody>
          <a:bodyPr/>
          <a:lstStyle/>
          <a:p>
            <a:fld id="{4CF50783-AAED-1941-8BCC-9F6140F0A6B1}" type="slidenum">
              <a:rPr lang="fr-FR" smtClean="0"/>
              <a:pPr/>
              <a:t>28</a:t>
            </a:fld>
            <a:endParaRPr lang="fr-FR"/>
          </a:p>
        </p:txBody>
      </p:sp>
    </p:spTree>
    <p:extLst>
      <p:ext uri="{BB962C8B-B14F-4D97-AF65-F5344CB8AC3E}">
        <p14:creationId xmlns:p14="http://schemas.microsoft.com/office/powerpoint/2010/main" val="276074459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DE209-FAA6-1C37-C382-DEBF2DDAA5B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94BE172-D236-8F51-4DBB-93EF2798B7D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1A058BD-BC4E-DBD3-C2EB-AB339E6233C2}"/>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9CA99BA-3950-1466-9A67-32738C67D052}"/>
              </a:ext>
            </a:extLst>
          </p:cNvPr>
          <p:cNvSpPr>
            <a:spLocks noGrp="1"/>
          </p:cNvSpPr>
          <p:nvPr>
            <p:ph type="sldNum" sz="quarter" idx="5"/>
          </p:nvPr>
        </p:nvSpPr>
        <p:spPr/>
        <p:txBody>
          <a:bodyPr/>
          <a:lstStyle/>
          <a:p>
            <a:fld id="{4CF50783-AAED-1941-8BCC-9F6140F0A6B1}" type="slidenum">
              <a:rPr lang="fr-FR" smtClean="0"/>
              <a:pPr/>
              <a:t>29</a:t>
            </a:fld>
            <a:endParaRPr lang="fr-FR"/>
          </a:p>
        </p:txBody>
      </p:sp>
    </p:spTree>
    <p:extLst>
      <p:ext uri="{BB962C8B-B14F-4D97-AF65-F5344CB8AC3E}">
        <p14:creationId xmlns:p14="http://schemas.microsoft.com/office/powerpoint/2010/main" val="8644732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BEDA07-B8F2-53CD-1134-839FB6D36D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03FB94-06F4-BADD-3EDD-D0024B350E0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617F984-5ED7-3671-4418-0E1FA25D9F6D}"/>
              </a:ext>
            </a:extLst>
          </p:cNvPr>
          <p:cNvSpPr>
            <a:spLocks noGrp="1"/>
          </p:cNvSpPr>
          <p:nvPr>
            <p:ph type="body" idx="1"/>
          </p:nvPr>
        </p:nvSpPr>
        <p:spPr/>
        <p:txBody>
          <a:bodyPr/>
          <a:lstStyle/>
          <a:p>
            <a:r>
              <a:rPr lang="en-GB" dirty="0"/>
              <a:t> </a:t>
            </a:r>
            <a:r>
              <a:rPr lang="en-GB" dirty="0" err="1"/>
              <a:t>bmad</a:t>
            </a:r>
            <a:r>
              <a:rPr lang="en-GB" dirty="0"/>
              <a:t> is used at PERLE</a:t>
            </a:r>
          </a:p>
        </p:txBody>
      </p:sp>
      <p:sp>
        <p:nvSpPr>
          <p:cNvPr id="4" name="Slide Number Placeholder 3">
            <a:extLst>
              <a:ext uri="{FF2B5EF4-FFF2-40B4-BE49-F238E27FC236}">
                <a16:creationId xmlns:a16="http://schemas.microsoft.com/office/drawing/2014/main" id="{75391D23-1A16-17DF-B1C2-84E0DF9C706A}"/>
              </a:ext>
            </a:extLst>
          </p:cNvPr>
          <p:cNvSpPr>
            <a:spLocks noGrp="1"/>
          </p:cNvSpPr>
          <p:nvPr>
            <p:ph type="sldNum" sz="quarter" idx="5"/>
          </p:nvPr>
        </p:nvSpPr>
        <p:spPr/>
        <p:txBody>
          <a:bodyPr/>
          <a:lstStyle/>
          <a:p>
            <a:fld id="{4CF50783-AAED-1941-8BCC-9F6140F0A6B1}" type="slidenum">
              <a:rPr lang="fr-FR" smtClean="0"/>
              <a:pPr/>
              <a:t>3</a:t>
            </a:fld>
            <a:endParaRPr lang="fr-FR"/>
          </a:p>
        </p:txBody>
      </p:sp>
    </p:spTree>
    <p:extLst>
      <p:ext uri="{BB962C8B-B14F-4D97-AF65-F5344CB8AC3E}">
        <p14:creationId xmlns:p14="http://schemas.microsoft.com/office/powerpoint/2010/main" val="29577109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C9A116-1476-F3DC-A496-77859487487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370407-C7A9-D66B-8A96-4A322E6E246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9D3FEA4-5E54-9959-0F1A-C89D7E91A24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BE4C2C6-43C5-8CD1-3B10-649215DE7127}"/>
              </a:ext>
            </a:extLst>
          </p:cNvPr>
          <p:cNvSpPr>
            <a:spLocks noGrp="1"/>
          </p:cNvSpPr>
          <p:nvPr>
            <p:ph type="sldNum" sz="quarter" idx="5"/>
          </p:nvPr>
        </p:nvSpPr>
        <p:spPr/>
        <p:txBody>
          <a:bodyPr/>
          <a:lstStyle/>
          <a:p>
            <a:fld id="{4CF50783-AAED-1941-8BCC-9F6140F0A6B1}" type="slidenum">
              <a:rPr lang="fr-FR" smtClean="0"/>
              <a:pPr/>
              <a:t>30</a:t>
            </a:fld>
            <a:endParaRPr lang="fr-FR"/>
          </a:p>
        </p:txBody>
      </p:sp>
    </p:spTree>
    <p:extLst>
      <p:ext uri="{BB962C8B-B14F-4D97-AF65-F5344CB8AC3E}">
        <p14:creationId xmlns:p14="http://schemas.microsoft.com/office/powerpoint/2010/main" val="372866538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83F24D-DA58-892F-D987-23B6F728844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14B6E17-DA91-27C2-8187-B017621F720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44E3383-021B-3ABD-19A3-D12B10894CCD}"/>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E6A706BF-C652-3A8C-1BB3-F3AF4E001E7E}"/>
              </a:ext>
            </a:extLst>
          </p:cNvPr>
          <p:cNvSpPr>
            <a:spLocks noGrp="1"/>
          </p:cNvSpPr>
          <p:nvPr>
            <p:ph type="sldNum" sz="quarter" idx="5"/>
          </p:nvPr>
        </p:nvSpPr>
        <p:spPr/>
        <p:txBody>
          <a:bodyPr/>
          <a:lstStyle/>
          <a:p>
            <a:fld id="{4CF50783-AAED-1941-8BCC-9F6140F0A6B1}" type="slidenum">
              <a:rPr lang="fr-FR" smtClean="0"/>
              <a:pPr/>
              <a:t>31</a:t>
            </a:fld>
            <a:endParaRPr lang="fr-FR"/>
          </a:p>
        </p:txBody>
      </p:sp>
    </p:spTree>
    <p:extLst>
      <p:ext uri="{BB962C8B-B14F-4D97-AF65-F5344CB8AC3E}">
        <p14:creationId xmlns:p14="http://schemas.microsoft.com/office/powerpoint/2010/main" val="21371583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B858E1-ADA1-A63C-AA35-5C48599D475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68BDAD0-C4DE-21BE-D134-5060878BD51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5BE19C00-AEAD-6CDB-9D0D-BFD3B844DF1B}"/>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5D476C96-064D-ED4A-1CB1-88A5FB1C28BF}"/>
              </a:ext>
            </a:extLst>
          </p:cNvPr>
          <p:cNvSpPr>
            <a:spLocks noGrp="1"/>
          </p:cNvSpPr>
          <p:nvPr>
            <p:ph type="sldNum" sz="quarter" idx="5"/>
          </p:nvPr>
        </p:nvSpPr>
        <p:spPr/>
        <p:txBody>
          <a:bodyPr/>
          <a:lstStyle/>
          <a:p>
            <a:fld id="{4CF50783-AAED-1941-8BCC-9F6140F0A6B1}" type="slidenum">
              <a:rPr lang="fr-FR" smtClean="0"/>
              <a:pPr/>
              <a:t>32</a:t>
            </a:fld>
            <a:endParaRPr lang="fr-FR"/>
          </a:p>
        </p:txBody>
      </p:sp>
    </p:spTree>
    <p:extLst>
      <p:ext uri="{BB962C8B-B14F-4D97-AF65-F5344CB8AC3E}">
        <p14:creationId xmlns:p14="http://schemas.microsoft.com/office/powerpoint/2010/main" val="33489001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5FEA2C-91D3-E076-1B8C-8F7BFE3B3A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A1434C-FA36-50EA-DDBB-D10D231AA53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8135828-D0E5-2C49-CC08-101B351CD44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680A195-1F82-C495-09E4-5ADCA02AC738}"/>
              </a:ext>
            </a:extLst>
          </p:cNvPr>
          <p:cNvSpPr>
            <a:spLocks noGrp="1"/>
          </p:cNvSpPr>
          <p:nvPr>
            <p:ph type="sldNum" sz="quarter" idx="5"/>
          </p:nvPr>
        </p:nvSpPr>
        <p:spPr/>
        <p:txBody>
          <a:bodyPr/>
          <a:lstStyle/>
          <a:p>
            <a:fld id="{4CF50783-AAED-1941-8BCC-9F6140F0A6B1}" type="slidenum">
              <a:rPr lang="fr-FR" smtClean="0"/>
              <a:pPr/>
              <a:t>33</a:t>
            </a:fld>
            <a:endParaRPr lang="fr-FR"/>
          </a:p>
        </p:txBody>
      </p:sp>
    </p:spTree>
    <p:extLst>
      <p:ext uri="{BB962C8B-B14F-4D97-AF65-F5344CB8AC3E}">
        <p14:creationId xmlns:p14="http://schemas.microsoft.com/office/powerpoint/2010/main" val="44999770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4CF50783-AAED-1941-8BCC-9F6140F0A6B1}" type="slidenum">
              <a:rPr lang="fr-FR" smtClean="0"/>
              <a:pPr/>
              <a:t>34</a:t>
            </a:fld>
            <a:endParaRPr lang="fr-FR"/>
          </a:p>
        </p:txBody>
      </p:sp>
    </p:spTree>
    <p:extLst>
      <p:ext uri="{BB962C8B-B14F-4D97-AF65-F5344CB8AC3E}">
        <p14:creationId xmlns:p14="http://schemas.microsoft.com/office/powerpoint/2010/main" val="219934252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01FFE-BFF9-B882-610B-438DB6B0741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A170ECA-44B2-2182-F605-86A3C96AADD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151859B-54AE-4FF8-555B-2611CE7B7D1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348BA450-1EAA-BDAB-124B-6ED1FA9678BE}"/>
              </a:ext>
            </a:extLst>
          </p:cNvPr>
          <p:cNvSpPr>
            <a:spLocks noGrp="1"/>
          </p:cNvSpPr>
          <p:nvPr>
            <p:ph type="sldNum" sz="quarter" idx="5"/>
          </p:nvPr>
        </p:nvSpPr>
        <p:spPr/>
        <p:txBody>
          <a:bodyPr/>
          <a:lstStyle/>
          <a:p>
            <a:fld id="{4CF50783-AAED-1941-8BCC-9F6140F0A6B1}" type="slidenum">
              <a:rPr lang="fr-FR" smtClean="0"/>
              <a:pPr/>
              <a:t>36</a:t>
            </a:fld>
            <a:endParaRPr lang="fr-FR"/>
          </a:p>
        </p:txBody>
      </p:sp>
    </p:spTree>
    <p:extLst>
      <p:ext uri="{BB962C8B-B14F-4D97-AF65-F5344CB8AC3E}">
        <p14:creationId xmlns:p14="http://schemas.microsoft.com/office/powerpoint/2010/main" val="7793023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1890CA-BE92-C27C-0523-101AC0D33F3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1A6255-DE5B-3D5D-207C-69D8718C9D2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5A21300-CD65-5EB7-03CF-E6C76F5E4026}"/>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988EE2A-49A0-B396-38DC-F0AE3301E785}"/>
              </a:ext>
            </a:extLst>
          </p:cNvPr>
          <p:cNvSpPr>
            <a:spLocks noGrp="1"/>
          </p:cNvSpPr>
          <p:nvPr>
            <p:ph type="sldNum" sz="quarter" idx="5"/>
          </p:nvPr>
        </p:nvSpPr>
        <p:spPr/>
        <p:txBody>
          <a:bodyPr/>
          <a:lstStyle/>
          <a:p>
            <a:fld id="{4CF50783-AAED-1941-8BCC-9F6140F0A6B1}" type="slidenum">
              <a:rPr lang="fr-FR" smtClean="0"/>
              <a:pPr/>
              <a:t>37</a:t>
            </a:fld>
            <a:endParaRPr lang="fr-FR"/>
          </a:p>
        </p:txBody>
      </p:sp>
    </p:spTree>
    <p:extLst>
      <p:ext uri="{BB962C8B-B14F-4D97-AF65-F5344CB8AC3E}">
        <p14:creationId xmlns:p14="http://schemas.microsoft.com/office/powerpoint/2010/main" val="378664158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6C21D0-A3DA-C9DC-E10C-DA23F661693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A5E1E5-0482-F36E-6416-949F20DA21C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3F76553-BCD3-656F-DF7B-8D47404092D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C9745D-0C62-46BF-405E-E3856E71E9D9}"/>
              </a:ext>
            </a:extLst>
          </p:cNvPr>
          <p:cNvSpPr>
            <a:spLocks noGrp="1"/>
          </p:cNvSpPr>
          <p:nvPr>
            <p:ph type="sldNum" sz="quarter" idx="5"/>
          </p:nvPr>
        </p:nvSpPr>
        <p:spPr/>
        <p:txBody>
          <a:bodyPr/>
          <a:lstStyle/>
          <a:p>
            <a:fld id="{4CF50783-AAED-1941-8BCC-9F6140F0A6B1}" type="slidenum">
              <a:rPr lang="fr-FR" smtClean="0"/>
              <a:pPr/>
              <a:t>38</a:t>
            </a:fld>
            <a:endParaRPr lang="fr-FR"/>
          </a:p>
        </p:txBody>
      </p:sp>
    </p:spTree>
    <p:extLst>
      <p:ext uri="{BB962C8B-B14F-4D97-AF65-F5344CB8AC3E}">
        <p14:creationId xmlns:p14="http://schemas.microsoft.com/office/powerpoint/2010/main" val="365389808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B9E276-FA0E-DA79-538D-3CEF37C7060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6EC6CC-8320-EB47-2E7F-CB09B5218CAA}"/>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FAEEA13F-DA05-C7C1-0ECE-56BDA414169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5B12B66-00D5-0F5F-66C7-345885071BFB}"/>
              </a:ext>
            </a:extLst>
          </p:cNvPr>
          <p:cNvSpPr>
            <a:spLocks noGrp="1"/>
          </p:cNvSpPr>
          <p:nvPr>
            <p:ph type="sldNum" sz="quarter" idx="5"/>
          </p:nvPr>
        </p:nvSpPr>
        <p:spPr/>
        <p:txBody>
          <a:bodyPr/>
          <a:lstStyle/>
          <a:p>
            <a:fld id="{4CF50783-AAED-1941-8BCC-9F6140F0A6B1}" type="slidenum">
              <a:rPr lang="fr-FR" smtClean="0"/>
              <a:pPr/>
              <a:t>39</a:t>
            </a:fld>
            <a:endParaRPr lang="fr-FR"/>
          </a:p>
        </p:txBody>
      </p:sp>
    </p:spTree>
    <p:extLst>
      <p:ext uri="{BB962C8B-B14F-4D97-AF65-F5344CB8AC3E}">
        <p14:creationId xmlns:p14="http://schemas.microsoft.com/office/powerpoint/2010/main" val="14529796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75825-A13A-CD61-75F9-2FDDBAD7AA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C48A4F-982F-D70A-9283-195C88F8374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DE952D35-C60B-12CE-633A-27CCA181A32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5881057-58FA-80C3-D0B4-592F5160AEB7}"/>
              </a:ext>
            </a:extLst>
          </p:cNvPr>
          <p:cNvSpPr>
            <a:spLocks noGrp="1"/>
          </p:cNvSpPr>
          <p:nvPr>
            <p:ph type="sldNum" sz="quarter" idx="5"/>
          </p:nvPr>
        </p:nvSpPr>
        <p:spPr/>
        <p:txBody>
          <a:bodyPr/>
          <a:lstStyle/>
          <a:p>
            <a:fld id="{4CF50783-AAED-1941-8BCC-9F6140F0A6B1}" type="slidenum">
              <a:rPr lang="fr-FR" smtClean="0"/>
              <a:pPr/>
              <a:t>40</a:t>
            </a:fld>
            <a:endParaRPr lang="fr-FR"/>
          </a:p>
        </p:txBody>
      </p:sp>
    </p:spTree>
    <p:extLst>
      <p:ext uri="{BB962C8B-B14F-4D97-AF65-F5344CB8AC3E}">
        <p14:creationId xmlns:p14="http://schemas.microsoft.com/office/powerpoint/2010/main" val="3166120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26327-7ADE-5BF6-0B64-4DF7B728C66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65A4E0-098D-D2D1-D3CC-DB716823A1E1}"/>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A2A29CFD-7464-1E4D-4D06-5C1D15F1122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464D2D4-1C2F-0CD4-02BD-3A80201CDA09}"/>
              </a:ext>
            </a:extLst>
          </p:cNvPr>
          <p:cNvSpPr>
            <a:spLocks noGrp="1"/>
          </p:cNvSpPr>
          <p:nvPr>
            <p:ph type="sldNum" sz="quarter" idx="5"/>
          </p:nvPr>
        </p:nvSpPr>
        <p:spPr/>
        <p:txBody>
          <a:bodyPr/>
          <a:lstStyle/>
          <a:p>
            <a:fld id="{4CF50783-AAED-1941-8BCC-9F6140F0A6B1}" type="slidenum">
              <a:rPr lang="fr-FR" smtClean="0"/>
              <a:pPr/>
              <a:t>4</a:t>
            </a:fld>
            <a:endParaRPr lang="fr-FR"/>
          </a:p>
        </p:txBody>
      </p:sp>
    </p:spTree>
    <p:extLst>
      <p:ext uri="{BB962C8B-B14F-4D97-AF65-F5344CB8AC3E}">
        <p14:creationId xmlns:p14="http://schemas.microsoft.com/office/powerpoint/2010/main" val="356063288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E71C59-A357-1295-030B-25CD3401F3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3CDEDB-E4BE-1019-BAFC-864DF4139206}"/>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3DF82D2-D2F8-5776-C278-299E3E66577F}"/>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C974CBD-DC9B-CB93-9A78-25D9F44B1FC8}"/>
              </a:ext>
            </a:extLst>
          </p:cNvPr>
          <p:cNvSpPr>
            <a:spLocks noGrp="1"/>
          </p:cNvSpPr>
          <p:nvPr>
            <p:ph type="sldNum" sz="quarter" idx="5"/>
          </p:nvPr>
        </p:nvSpPr>
        <p:spPr/>
        <p:txBody>
          <a:bodyPr/>
          <a:lstStyle/>
          <a:p>
            <a:fld id="{4CF50783-AAED-1941-8BCC-9F6140F0A6B1}" type="slidenum">
              <a:rPr lang="fr-FR" smtClean="0"/>
              <a:pPr/>
              <a:t>41</a:t>
            </a:fld>
            <a:endParaRPr lang="fr-FR"/>
          </a:p>
        </p:txBody>
      </p:sp>
    </p:spTree>
    <p:extLst>
      <p:ext uri="{BB962C8B-B14F-4D97-AF65-F5344CB8AC3E}">
        <p14:creationId xmlns:p14="http://schemas.microsoft.com/office/powerpoint/2010/main" val="27721839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2AB283-5F89-6D18-6437-994137AEDB1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4E9B0B-16CA-4951-1F4E-F54F0968DBC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384573F-7676-BF24-0C81-24F8F46936F1}"/>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E8F574F-B89D-09B5-AFEA-7119BFC217C4}"/>
              </a:ext>
            </a:extLst>
          </p:cNvPr>
          <p:cNvSpPr>
            <a:spLocks noGrp="1"/>
          </p:cNvSpPr>
          <p:nvPr>
            <p:ph type="sldNum" sz="quarter" idx="5"/>
          </p:nvPr>
        </p:nvSpPr>
        <p:spPr/>
        <p:txBody>
          <a:bodyPr/>
          <a:lstStyle/>
          <a:p>
            <a:fld id="{4CF50783-AAED-1941-8BCC-9F6140F0A6B1}" type="slidenum">
              <a:rPr lang="fr-FR" smtClean="0"/>
              <a:pPr/>
              <a:t>42</a:t>
            </a:fld>
            <a:endParaRPr lang="fr-FR"/>
          </a:p>
        </p:txBody>
      </p:sp>
    </p:spTree>
    <p:extLst>
      <p:ext uri="{BB962C8B-B14F-4D97-AF65-F5344CB8AC3E}">
        <p14:creationId xmlns:p14="http://schemas.microsoft.com/office/powerpoint/2010/main" val="17440971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4A142-4978-CC64-D672-6260D68F37D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B9A610-98E1-E3D0-1005-31C221B2A55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2F6C025-2B3E-303C-ED89-E7F22D973CA2}"/>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2A72ADA-CD7A-B79D-A98D-F90C0FA1592B}"/>
              </a:ext>
            </a:extLst>
          </p:cNvPr>
          <p:cNvSpPr>
            <a:spLocks noGrp="1"/>
          </p:cNvSpPr>
          <p:nvPr>
            <p:ph type="sldNum" sz="quarter" idx="5"/>
          </p:nvPr>
        </p:nvSpPr>
        <p:spPr/>
        <p:txBody>
          <a:bodyPr/>
          <a:lstStyle/>
          <a:p>
            <a:fld id="{4CF50783-AAED-1941-8BCC-9F6140F0A6B1}" type="slidenum">
              <a:rPr lang="fr-FR" smtClean="0"/>
              <a:pPr/>
              <a:t>43</a:t>
            </a:fld>
            <a:endParaRPr lang="fr-FR"/>
          </a:p>
        </p:txBody>
      </p:sp>
    </p:spTree>
    <p:extLst>
      <p:ext uri="{BB962C8B-B14F-4D97-AF65-F5344CB8AC3E}">
        <p14:creationId xmlns:p14="http://schemas.microsoft.com/office/powerpoint/2010/main" val="34547311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E7EC3A-5C25-7DC3-5757-572E177B374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C4BB75-1E01-2F38-06E5-5149F51FD92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54A4791-987A-2616-EC3B-DF95AA83BBC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09EEE03C-F508-C59F-CF95-E806E0FAB764}"/>
              </a:ext>
            </a:extLst>
          </p:cNvPr>
          <p:cNvSpPr>
            <a:spLocks noGrp="1"/>
          </p:cNvSpPr>
          <p:nvPr>
            <p:ph type="sldNum" sz="quarter" idx="5"/>
          </p:nvPr>
        </p:nvSpPr>
        <p:spPr/>
        <p:txBody>
          <a:bodyPr/>
          <a:lstStyle/>
          <a:p>
            <a:fld id="{4CF50783-AAED-1941-8BCC-9F6140F0A6B1}" type="slidenum">
              <a:rPr lang="fr-FR" smtClean="0"/>
              <a:pPr/>
              <a:t>44</a:t>
            </a:fld>
            <a:endParaRPr lang="fr-FR"/>
          </a:p>
        </p:txBody>
      </p:sp>
    </p:spTree>
    <p:extLst>
      <p:ext uri="{BB962C8B-B14F-4D97-AF65-F5344CB8AC3E}">
        <p14:creationId xmlns:p14="http://schemas.microsoft.com/office/powerpoint/2010/main" val="385853129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29082-FDA6-2FD8-F75B-B25903F749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3836DAD-F263-A0C0-2B62-65E5A792A569}"/>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9F22EA0-313B-6B21-2AEE-8199781713AB}"/>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260C9B76-7C77-A0FE-72CA-329F04A24EFD}"/>
              </a:ext>
            </a:extLst>
          </p:cNvPr>
          <p:cNvSpPr>
            <a:spLocks noGrp="1"/>
          </p:cNvSpPr>
          <p:nvPr>
            <p:ph type="sldNum" sz="quarter" idx="5"/>
          </p:nvPr>
        </p:nvSpPr>
        <p:spPr/>
        <p:txBody>
          <a:bodyPr/>
          <a:lstStyle/>
          <a:p>
            <a:fld id="{4CF50783-AAED-1941-8BCC-9F6140F0A6B1}" type="slidenum">
              <a:rPr lang="fr-FR" smtClean="0"/>
              <a:pPr/>
              <a:t>45</a:t>
            </a:fld>
            <a:endParaRPr lang="fr-FR"/>
          </a:p>
        </p:txBody>
      </p:sp>
    </p:spTree>
    <p:extLst>
      <p:ext uri="{BB962C8B-B14F-4D97-AF65-F5344CB8AC3E}">
        <p14:creationId xmlns:p14="http://schemas.microsoft.com/office/powerpoint/2010/main" val="108174049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48652-F4F6-C80B-6F35-5B91E7A0DC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DACCFE4-22FD-FD43-E0BB-861E8BA5187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148EB85-44B0-E788-1F6E-A27BE85643E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40D53DDF-3F3C-CA4E-39C8-71D7CA98D861}"/>
              </a:ext>
            </a:extLst>
          </p:cNvPr>
          <p:cNvSpPr>
            <a:spLocks noGrp="1"/>
          </p:cNvSpPr>
          <p:nvPr>
            <p:ph type="sldNum" sz="quarter" idx="5"/>
          </p:nvPr>
        </p:nvSpPr>
        <p:spPr/>
        <p:txBody>
          <a:bodyPr/>
          <a:lstStyle/>
          <a:p>
            <a:fld id="{4CF50783-AAED-1941-8BCC-9F6140F0A6B1}" type="slidenum">
              <a:rPr lang="fr-FR" smtClean="0"/>
              <a:pPr/>
              <a:t>46</a:t>
            </a:fld>
            <a:endParaRPr lang="fr-FR"/>
          </a:p>
        </p:txBody>
      </p:sp>
    </p:spTree>
    <p:extLst>
      <p:ext uri="{BB962C8B-B14F-4D97-AF65-F5344CB8AC3E}">
        <p14:creationId xmlns:p14="http://schemas.microsoft.com/office/powerpoint/2010/main" val="62091528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989120-E6D6-8BAE-284D-A4A8EC8CA8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FE70A6A-A4A0-E78E-7D7A-D9265707C344}"/>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2F5B51D6-3098-DA17-0640-7DC5156D1CD9}"/>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6B8BA06-5108-1510-2143-4137561F04F2}"/>
              </a:ext>
            </a:extLst>
          </p:cNvPr>
          <p:cNvSpPr>
            <a:spLocks noGrp="1"/>
          </p:cNvSpPr>
          <p:nvPr>
            <p:ph type="sldNum" sz="quarter" idx="5"/>
          </p:nvPr>
        </p:nvSpPr>
        <p:spPr/>
        <p:txBody>
          <a:bodyPr/>
          <a:lstStyle/>
          <a:p>
            <a:fld id="{4CF50783-AAED-1941-8BCC-9F6140F0A6B1}" type="slidenum">
              <a:rPr lang="fr-FR" smtClean="0"/>
              <a:pPr/>
              <a:t>47</a:t>
            </a:fld>
            <a:endParaRPr lang="fr-FR"/>
          </a:p>
        </p:txBody>
      </p:sp>
    </p:spTree>
    <p:extLst>
      <p:ext uri="{BB962C8B-B14F-4D97-AF65-F5344CB8AC3E}">
        <p14:creationId xmlns:p14="http://schemas.microsoft.com/office/powerpoint/2010/main" val="10855866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B79A18-6214-F332-198D-606D1292C74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FCE9B9-CAFC-E5FF-C763-3E2DE1DDDF4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D382F98-A95F-011D-6928-10513534C86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AD17D11C-BC54-71E7-883F-0C0B6DE4F1D6}"/>
              </a:ext>
            </a:extLst>
          </p:cNvPr>
          <p:cNvSpPr>
            <a:spLocks noGrp="1"/>
          </p:cNvSpPr>
          <p:nvPr>
            <p:ph type="sldNum" sz="quarter" idx="5"/>
          </p:nvPr>
        </p:nvSpPr>
        <p:spPr/>
        <p:txBody>
          <a:bodyPr/>
          <a:lstStyle/>
          <a:p>
            <a:fld id="{4CF50783-AAED-1941-8BCC-9F6140F0A6B1}" type="slidenum">
              <a:rPr lang="fr-FR" smtClean="0"/>
              <a:pPr/>
              <a:t>48</a:t>
            </a:fld>
            <a:endParaRPr lang="fr-FR"/>
          </a:p>
        </p:txBody>
      </p:sp>
    </p:spTree>
    <p:extLst>
      <p:ext uri="{BB962C8B-B14F-4D97-AF65-F5344CB8AC3E}">
        <p14:creationId xmlns:p14="http://schemas.microsoft.com/office/powerpoint/2010/main" val="10914130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4BD4B-2140-3B8C-D893-E17F0B06F8F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9271E3-7388-723A-F5B2-412558BE6BBF}"/>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44E55AFD-ACC0-DE0D-FE97-3E2CC27BE90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64F9C171-1C30-7AB4-FED7-3A8FF287532F}"/>
              </a:ext>
            </a:extLst>
          </p:cNvPr>
          <p:cNvSpPr>
            <a:spLocks noGrp="1"/>
          </p:cNvSpPr>
          <p:nvPr>
            <p:ph type="sldNum" sz="quarter" idx="5"/>
          </p:nvPr>
        </p:nvSpPr>
        <p:spPr/>
        <p:txBody>
          <a:bodyPr/>
          <a:lstStyle/>
          <a:p>
            <a:fld id="{4CF50783-AAED-1941-8BCC-9F6140F0A6B1}" type="slidenum">
              <a:rPr lang="fr-FR" smtClean="0"/>
              <a:pPr/>
              <a:t>49</a:t>
            </a:fld>
            <a:endParaRPr lang="fr-FR"/>
          </a:p>
        </p:txBody>
      </p:sp>
    </p:spTree>
    <p:extLst>
      <p:ext uri="{BB962C8B-B14F-4D97-AF65-F5344CB8AC3E}">
        <p14:creationId xmlns:p14="http://schemas.microsoft.com/office/powerpoint/2010/main" val="35488196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01058F-A48E-4BA1-8572-4715DC8E691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527C2C7-48B9-49B1-4D91-E51400132F37}"/>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0EFBB374-4782-619F-C933-30AC70813493}"/>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FF1210FB-1829-68FF-E735-1230AAACBEEA}"/>
              </a:ext>
            </a:extLst>
          </p:cNvPr>
          <p:cNvSpPr>
            <a:spLocks noGrp="1"/>
          </p:cNvSpPr>
          <p:nvPr>
            <p:ph type="sldNum" sz="quarter" idx="5"/>
          </p:nvPr>
        </p:nvSpPr>
        <p:spPr/>
        <p:txBody>
          <a:bodyPr/>
          <a:lstStyle/>
          <a:p>
            <a:fld id="{4CF50783-AAED-1941-8BCC-9F6140F0A6B1}" type="slidenum">
              <a:rPr lang="fr-FR" smtClean="0"/>
              <a:pPr/>
              <a:t>50</a:t>
            </a:fld>
            <a:endParaRPr lang="fr-FR"/>
          </a:p>
        </p:txBody>
      </p:sp>
    </p:spTree>
    <p:extLst>
      <p:ext uri="{BB962C8B-B14F-4D97-AF65-F5344CB8AC3E}">
        <p14:creationId xmlns:p14="http://schemas.microsoft.com/office/powerpoint/2010/main" val="23264125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888528-5823-2336-07F5-9F59D01527E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D14F858-AE1A-76E9-924F-A0513498E32E}"/>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79D6EF7C-F420-CEBA-8153-7C006EB9DBA7}"/>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902FE566-D810-1C8E-5E00-FB50B24EE64C}"/>
              </a:ext>
            </a:extLst>
          </p:cNvPr>
          <p:cNvSpPr>
            <a:spLocks noGrp="1"/>
          </p:cNvSpPr>
          <p:nvPr>
            <p:ph type="sldNum" sz="quarter" idx="5"/>
          </p:nvPr>
        </p:nvSpPr>
        <p:spPr/>
        <p:txBody>
          <a:bodyPr/>
          <a:lstStyle/>
          <a:p>
            <a:fld id="{4CF50783-AAED-1941-8BCC-9F6140F0A6B1}" type="slidenum">
              <a:rPr lang="fr-FR" smtClean="0"/>
              <a:pPr/>
              <a:t>5</a:t>
            </a:fld>
            <a:endParaRPr lang="fr-FR"/>
          </a:p>
        </p:txBody>
      </p:sp>
    </p:spTree>
    <p:extLst>
      <p:ext uri="{BB962C8B-B14F-4D97-AF65-F5344CB8AC3E}">
        <p14:creationId xmlns:p14="http://schemas.microsoft.com/office/powerpoint/2010/main" val="4145901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7040A-5392-C096-9731-C9EC9B1E61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B47E8F-36B2-534E-713C-68FB876EE58B}"/>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33EE7574-9FA0-CA4A-AD22-0191D03973E4}"/>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C50F6AF-DE10-D0CC-77C5-7FF855704359}"/>
              </a:ext>
            </a:extLst>
          </p:cNvPr>
          <p:cNvSpPr>
            <a:spLocks noGrp="1"/>
          </p:cNvSpPr>
          <p:nvPr>
            <p:ph type="sldNum" sz="quarter" idx="5"/>
          </p:nvPr>
        </p:nvSpPr>
        <p:spPr/>
        <p:txBody>
          <a:bodyPr/>
          <a:lstStyle/>
          <a:p>
            <a:fld id="{4CF50783-AAED-1941-8BCC-9F6140F0A6B1}" type="slidenum">
              <a:rPr lang="fr-FR" smtClean="0"/>
              <a:pPr/>
              <a:t>51</a:t>
            </a:fld>
            <a:endParaRPr lang="fr-FR"/>
          </a:p>
        </p:txBody>
      </p:sp>
    </p:spTree>
    <p:extLst>
      <p:ext uri="{BB962C8B-B14F-4D97-AF65-F5344CB8AC3E}">
        <p14:creationId xmlns:p14="http://schemas.microsoft.com/office/powerpoint/2010/main" val="17892038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2B1D7B-6217-4257-95BE-B4F3E8502AE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CDBFED-A94A-067A-63D3-68BBBFE66CDC}"/>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6BC3A234-1DB2-9B09-E760-2E740ECF94C7}"/>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BF8B7919-7DA2-B34A-E9D5-BE71767C7EC6}"/>
              </a:ext>
            </a:extLst>
          </p:cNvPr>
          <p:cNvSpPr>
            <a:spLocks noGrp="1"/>
          </p:cNvSpPr>
          <p:nvPr>
            <p:ph type="sldNum" sz="quarter" idx="5"/>
          </p:nvPr>
        </p:nvSpPr>
        <p:spPr/>
        <p:txBody>
          <a:bodyPr/>
          <a:lstStyle/>
          <a:p>
            <a:fld id="{4CF50783-AAED-1941-8BCC-9F6140F0A6B1}" type="slidenum">
              <a:rPr lang="fr-FR" smtClean="0"/>
              <a:pPr/>
              <a:t>6</a:t>
            </a:fld>
            <a:endParaRPr lang="fr-FR"/>
          </a:p>
        </p:txBody>
      </p:sp>
    </p:spTree>
    <p:extLst>
      <p:ext uri="{BB962C8B-B14F-4D97-AF65-F5344CB8AC3E}">
        <p14:creationId xmlns:p14="http://schemas.microsoft.com/office/powerpoint/2010/main" val="4497845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5B3273-1538-FD10-8AC8-68D1F730E21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787660-8D54-B700-4BEC-2F7374EAA6D5}"/>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9FF669F4-D7A4-A9BB-6BAE-1B2415B754AD}"/>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87C91D59-6E19-5287-DFDA-C1500EB23A92}"/>
              </a:ext>
            </a:extLst>
          </p:cNvPr>
          <p:cNvSpPr>
            <a:spLocks noGrp="1"/>
          </p:cNvSpPr>
          <p:nvPr>
            <p:ph type="sldNum" sz="quarter" idx="5"/>
          </p:nvPr>
        </p:nvSpPr>
        <p:spPr/>
        <p:txBody>
          <a:bodyPr/>
          <a:lstStyle/>
          <a:p>
            <a:fld id="{4CF50783-AAED-1941-8BCC-9F6140F0A6B1}" type="slidenum">
              <a:rPr lang="fr-FR" smtClean="0"/>
              <a:pPr/>
              <a:t>7</a:t>
            </a:fld>
            <a:endParaRPr lang="fr-FR"/>
          </a:p>
        </p:txBody>
      </p:sp>
    </p:spTree>
    <p:extLst>
      <p:ext uri="{BB962C8B-B14F-4D97-AF65-F5344CB8AC3E}">
        <p14:creationId xmlns:p14="http://schemas.microsoft.com/office/powerpoint/2010/main" val="3361749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A0C170-D01D-3722-7C53-74D8F379918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AE89641-F1F5-DCEF-B87E-66639A799483}"/>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8B4E4B94-97B6-EB10-EF6A-1EBDEB6E8CA0}"/>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E054509D-FB70-7234-355F-93E90B9BAB1B}"/>
              </a:ext>
            </a:extLst>
          </p:cNvPr>
          <p:cNvSpPr>
            <a:spLocks noGrp="1"/>
          </p:cNvSpPr>
          <p:nvPr>
            <p:ph type="sldNum" sz="quarter" idx="5"/>
          </p:nvPr>
        </p:nvSpPr>
        <p:spPr/>
        <p:txBody>
          <a:bodyPr/>
          <a:lstStyle/>
          <a:p>
            <a:fld id="{4CF50783-AAED-1941-8BCC-9F6140F0A6B1}" type="slidenum">
              <a:rPr lang="fr-FR" smtClean="0"/>
              <a:pPr/>
              <a:t>8</a:t>
            </a:fld>
            <a:endParaRPr lang="fr-FR"/>
          </a:p>
        </p:txBody>
      </p:sp>
    </p:spTree>
    <p:extLst>
      <p:ext uri="{BB962C8B-B14F-4D97-AF65-F5344CB8AC3E}">
        <p14:creationId xmlns:p14="http://schemas.microsoft.com/office/powerpoint/2010/main" val="35360882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341F55-59E4-1B54-EADF-36A3E53BE62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1BD4618-30A1-9102-DE58-259FBFDA6178}"/>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B1607303-336C-353C-D269-CCBCFCBD24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C5B753E6-2672-DF09-AE48-B766A2D0F451}"/>
              </a:ext>
            </a:extLst>
          </p:cNvPr>
          <p:cNvSpPr>
            <a:spLocks noGrp="1"/>
          </p:cNvSpPr>
          <p:nvPr>
            <p:ph type="sldNum" sz="quarter" idx="5"/>
          </p:nvPr>
        </p:nvSpPr>
        <p:spPr/>
        <p:txBody>
          <a:bodyPr/>
          <a:lstStyle/>
          <a:p>
            <a:fld id="{4CF50783-AAED-1941-8BCC-9F6140F0A6B1}" type="slidenum">
              <a:rPr lang="fr-FR" smtClean="0"/>
              <a:pPr/>
              <a:t>9</a:t>
            </a:fld>
            <a:endParaRPr lang="fr-FR"/>
          </a:p>
        </p:txBody>
      </p:sp>
    </p:spTree>
    <p:extLst>
      <p:ext uri="{BB962C8B-B14F-4D97-AF65-F5344CB8AC3E}">
        <p14:creationId xmlns:p14="http://schemas.microsoft.com/office/powerpoint/2010/main" val="32427745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2" name="Espace réservé pour une image  11">
            <a:extLst>
              <a:ext uri="{FF2B5EF4-FFF2-40B4-BE49-F238E27FC236}">
                <a16:creationId xmlns:a16="http://schemas.microsoft.com/office/drawing/2014/main" id="{4CF6F629-51E7-9F40-939D-F50AE3925ADE}"/>
              </a:ext>
            </a:extLst>
          </p:cNvPr>
          <p:cNvSpPr>
            <a:spLocks noGrp="1"/>
          </p:cNvSpPr>
          <p:nvPr>
            <p:ph type="pic" sz="quarter" idx="10"/>
          </p:nvPr>
        </p:nvSpPr>
        <p:spPr>
          <a:xfrm>
            <a:off x="1331913" y="0"/>
            <a:ext cx="7812087" cy="4948238"/>
          </a:xfrm>
        </p:spPr>
        <p:txBody>
          <a:bodyPr/>
          <a:lstStyle/>
          <a:p>
            <a:r>
              <a:rPr lang="fr-FR"/>
              <a:t>Cliquez sur l'icône pour ajouter une image</a:t>
            </a:r>
          </a:p>
        </p:txBody>
      </p:sp>
      <p:sp>
        <p:nvSpPr>
          <p:cNvPr id="2" name="Title 1"/>
          <p:cNvSpPr>
            <a:spLocks noGrp="1"/>
          </p:cNvSpPr>
          <p:nvPr>
            <p:ph type="ctrTitle"/>
          </p:nvPr>
        </p:nvSpPr>
        <p:spPr>
          <a:xfrm>
            <a:off x="6405563" y="786535"/>
            <a:ext cx="2738437" cy="2338387"/>
          </a:xfrm>
          <a:solidFill>
            <a:schemeClr val="accent1"/>
          </a:solidFill>
        </p:spPr>
        <p:txBody>
          <a:bodyPr lIns="216000" anchor="ctr" anchorCtr="0">
            <a:normAutofit/>
          </a:bodyPr>
          <a:lstStyle>
            <a:lvl1pPr algn="l">
              <a:defRPr sz="3600">
                <a:solidFill>
                  <a:schemeClr val="bg1"/>
                </a:solidFill>
              </a:defRPr>
            </a:lvl1pPr>
          </a:lstStyle>
          <a:p>
            <a:r>
              <a:rPr lang="fr-FR"/>
              <a:t>Modifiez le style du titre</a:t>
            </a:r>
            <a:endParaRPr lang="en-US" dirty="0"/>
          </a:p>
        </p:txBody>
      </p:sp>
      <p:sp>
        <p:nvSpPr>
          <p:cNvPr id="3" name="Subtitle 2"/>
          <p:cNvSpPr>
            <a:spLocks noGrp="1"/>
          </p:cNvSpPr>
          <p:nvPr>
            <p:ph type="subTitle" idx="1"/>
          </p:nvPr>
        </p:nvSpPr>
        <p:spPr>
          <a:xfrm>
            <a:off x="4576763" y="3124922"/>
            <a:ext cx="1828800" cy="1568450"/>
          </a:xfrm>
          <a:solidFill>
            <a:schemeClr val="tx1"/>
          </a:solidFill>
        </p:spPr>
        <p:txBody>
          <a:bodyPr lIns="90000" anchor="ctr" anchorCtr="0">
            <a:normAutofit/>
          </a:bodyPr>
          <a:lstStyle>
            <a:lvl1pPr marL="0" indent="0" algn="ctr">
              <a:buNone/>
              <a:defRPr sz="12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pic>
        <p:nvPicPr>
          <p:cNvPr id="9" name="Image 8">
            <a:extLst>
              <a:ext uri="{FF2B5EF4-FFF2-40B4-BE49-F238E27FC236}">
                <a16:creationId xmlns:a16="http://schemas.microsoft.com/office/drawing/2014/main" id="{6535A482-EC85-1C41-A1E4-7882A0E39FFD}"/>
              </a:ext>
            </a:extLst>
          </p:cNvPr>
          <p:cNvPicPr>
            <a:picLocks noChangeAspect="1"/>
          </p:cNvPicPr>
          <p:nvPr userDrawn="1"/>
        </p:nvPicPr>
        <p:blipFill>
          <a:blip r:embed="rId2"/>
          <a:stretch>
            <a:fillRect/>
          </a:stretch>
        </p:blipFill>
        <p:spPr>
          <a:xfrm>
            <a:off x="82647" y="80283"/>
            <a:ext cx="1175301" cy="508655"/>
          </a:xfrm>
          <a:prstGeom prst="rect">
            <a:avLst/>
          </a:prstGeom>
        </p:spPr>
      </p:pic>
      <p:sp>
        <p:nvSpPr>
          <p:cNvPr id="16" name="Espace réservé du texte 4">
            <a:extLst>
              <a:ext uri="{FF2B5EF4-FFF2-40B4-BE49-F238E27FC236}">
                <a16:creationId xmlns:a16="http://schemas.microsoft.com/office/drawing/2014/main" id="{01960462-6F28-0740-916D-499D3BEDB2BE}"/>
              </a:ext>
            </a:extLst>
          </p:cNvPr>
          <p:cNvSpPr>
            <a:spLocks noGrp="1"/>
          </p:cNvSpPr>
          <p:nvPr>
            <p:ph type="body" sz="quarter" idx="11"/>
          </p:nvPr>
        </p:nvSpPr>
        <p:spPr>
          <a:xfrm>
            <a:off x="6400800" y="4683125"/>
            <a:ext cx="1828800" cy="460375"/>
          </a:xfrm>
          <a:solidFill>
            <a:schemeClr val="bg1"/>
          </a:solidFill>
        </p:spPr>
        <p:txBody>
          <a:bodyPr lIns="90000" anchor="ctr">
            <a:noAutofit/>
          </a:bodyPr>
          <a:lstStyle>
            <a:lvl1pPr marL="0" indent="0" algn="ctr">
              <a:buNone/>
              <a:defRPr sz="1100"/>
            </a:lvl1pPr>
          </a:lstStyle>
          <a:p>
            <a:pPr lvl="0"/>
            <a:r>
              <a:rPr lang="fr-FR"/>
              <a:t>Modifier les styles du texte du masque
Deuxième niveau
Troisième niveau
Quatrième niveau
Cinquième niveau</a:t>
            </a:r>
          </a:p>
        </p:txBody>
      </p:sp>
      <p:sp>
        <p:nvSpPr>
          <p:cNvPr id="5" name="Espace réservé du texte 4">
            <a:extLst>
              <a:ext uri="{FF2B5EF4-FFF2-40B4-BE49-F238E27FC236}">
                <a16:creationId xmlns:a16="http://schemas.microsoft.com/office/drawing/2014/main" id="{1E187583-F16A-6F41-8B68-000F9C9C20D3}"/>
              </a:ext>
            </a:extLst>
          </p:cNvPr>
          <p:cNvSpPr>
            <a:spLocks noGrp="1"/>
          </p:cNvSpPr>
          <p:nvPr>
            <p:ph type="body" sz="quarter" idx="12"/>
          </p:nvPr>
        </p:nvSpPr>
        <p:spPr>
          <a:xfrm>
            <a:off x="82550" y="4440264"/>
            <a:ext cx="698500" cy="507975"/>
          </a:xfrm>
        </p:spPr>
        <p:txBody>
          <a:bodyPr lIns="0" tIns="0" rIns="0" bIns="0" anchor="b" anchorCtr="0">
            <a:noAutofit/>
          </a:bodyPr>
          <a:lstStyle>
            <a:lvl1pPr marL="114300" indent="-107950">
              <a:buFontTx/>
              <a:buBlip>
                <a:blip r:embed="rId3"/>
              </a:buBlip>
              <a:tabLst/>
              <a:defRPr sz="700">
                <a:solidFill>
                  <a:schemeClr val="tx1"/>
                </a:solidFill>
              </a:defRPr>
            </a:lvl1pPr>
          </a:lstStyle>
          <a:p>
            <a:r>
              <a:rPr lang="fr-FR" dirty="0"/>
              <a:t>Modifier les styles du texte du masque</a:t>
            </a:r>
          </a:p>
        </p:txBody>
      </p:sp>
    </p:spTree>
    <p:extLst>
      <p:ext uri="{BB962C8B-B14F-4D97-AF65-F5344CB8AC3E}">
        <p14:creationId xmlns:p14="http://schemas.microsoft.com/office/powerpoint/2010/main" val="57788087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guide id="3" pos="126" userDrawn="1">
          <p15:clr>
            <a:srgbClr val="FBAE40"/>
          </p15:clr>
        </p15:guide>
        <p15:guide id="5" orient="horz" pos="123" userDrawn="1">
          <p15:clr>
            <a:srgbClr val="FBAE40"/>
          </p15:clr>
        </p15:guide>
        <p15:guide id="6" orient="horz" pos="3117" userDrawn="1">
          <p15:clr>
            <a:srgbClr val="FBAE40"/>
          </p15:clr>
        </p15:guide>
        <p15:guide id="7" pos="839"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4875" y="1563688"/>
            <a:ext cx="3671466" cy="3263504"/>
          </a:xfrm>
        </p:spPr>
        <p:txBody>
          <a:bodyPr/>
          <a:lstStyle/>
          <a:p>
            <a:pPr lvl="0"/>
            <a:r>
              <a:rPr lang="fr-FR"/>
              <a:t>Modifier les styles du texte du masque
Deuxième niveau
Troisième niveau
Quatrième niveau
Cinquième niveau</a:t>
            </a:r>
          </a:p>
        </p:txBody>
      </p:sp>
      <p:sp>
        <p:nvSpPr>
          <p:cNvPr id="4" name="Content Placeholder 3"/>
          <p:cNvSpPr>
            <a:spLocks noGrp="1"/>
          </p:cNvSpPr>
          <p:nvPr>
            <p:ph sz="half" idx="2"/>
          </p:nvPr>
        </p:nvSpPr>
        <p:spPr>
          <a:xfrm>
            <a:off x="4959772" y="1563688"/>
            <a:ext cx="3671466" cy="3263504"/>
          </a:xfrm>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6897D737-724C-984A-82E1-2A2DBD5F624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E34C2B73-67B7-BB4C-AE0F-7D16D8DDD2B2}"/>
              </a:ext>
            </a:extLst>
          </p:cNvPr>
          <p:cNvSpPr>
            <a:spLocks noGrp="1"/>
          </p:cNvSpPr>
          <p:nvPr>
            <p:ph type="dt" sz="half" idx="10"/>
          </p:nvPr>
        </p:nvSpPr>
        <p:spPr/>
        <p:txBody>
          <a:bodyPr/>
          <a:lstStyle/>
          <a:p>
            <a:r>
              <a:rPr lang="fr-CH"/>
              <a:t>NAME EVENT / NAME PRESENTATION</a:t>
            </a:r>
            <a:endParaRPr lang="fr-FR"/>
          </a:p>
        </p:txBody>
      </p:sp>
      <p:sp>
        <p:nvSpPr>
          <p:cNvPr id="10" name="Espace réservé du pied de page 9">
            <a:extLst>
              <a:ext uri="{FF2B5EF4-FFF2-40B4-BE49-F238E27FC236}">
                <a16:creationId xmlns:a16="http://schemas.microsoft.com/office/drawing/2014/main" id="{C9FF6AA9-AC16-D748-B815-56221BFFFB93}"/>
              </a:ext>
            </a:extLst>
          </p:cNvPr>
          <p:cNvSpPr>
            <a:spLocks noGrp="1"/>
          </p:cNvSpPr>
          <p:nvPr>
            <p:ph type="ftr" sz="quarter" idx="11"/>
          </p:nvPr>
        </p:nvSpPr>
        <p:spPr/>
        <p:txBody>
          <a:bodyPr/>
          <a:lstStyle/>
          <a:p>
            <a:r>
              <a:rPr lang="fr-FR"/>
              <a:t>Speaker </a:t>
            </a:r>
          </a:p>
        </p:txBody>
      </p:sp>
      <p:sp>
        <p:nvSpPr>
          <p:cNvPr id="11" name="Espace réservé du numéro de diapositive 10">
            <a:extLst>
              <a:ext uri="{FF2B5EF4-FFF2-40B4-BE49-F238E27FC236}">
                <a16:creationId xmlns:a16="http://schemas.microsoft.com/office/drawing/2014/main" id="{DD59D891-3F23-D04C-AB43-6FA4220AFE80}"/>
              </a:ext>
            </a:extLst>
          </p:cNvPr>
          <p:cNvSpPr>
            <a:spLocks noGrp="1"/>
          </p:cNvSpPr>
          <p:nvPr>
            <p:ph type="sldNum" sz="quarter" idx="12"/>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1776706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9BFFD8D9-6AAA-B44F-8BD5-98D7A6546A6C}"/>
              </a:ext>
            </a:extLst>
          </p:cNvPr>
          <p:cNvSpPr>
            <a:spLocks noGrp="1"/>
          </p:cNvSpPr>
          <p:nvPr>
            <p:ph type="title"/>
          </p:nvPr>
        </p:nvSpPr>
        <p:spPr/>
        <p:txBody>
          <a:bodyPr/>
          <a:lstStyle/>
          <a:p>
            <a:r>
              <a:rPr lang="fr-FR"/>
              <a:t>Modifiez le style du titre</a:t>
            </a:r>
          </a:p>
        </p:txBody>
      </p:sp>
      <p:sp>
        <p:nvSpPr>
          <p:cNvPr id="7" name="Espace réservé de la date 6">
            <a:extLst>
              <a:ext uri="{FF2B5EF4-FFF2-40B4-BE49-F238E27FC236}">
                <a16:creationId xmlns:a16="http://schemas.microsoft.com/office/drawing/2014/main" id="{084C64CE-C88F-2044-AD84-19F588F18902}"/>
              </a:ext>
            </a:extLst>
          </p:cNvPr>
          <p:cNvSpPr>
            <a:spLocks noGrp="1"/>
          </p:cNvSpPr>
          <p:nvPr>
            <p:ph type="dt" sz="half" idx="10"/>
          </p:nvPr>
        </p:nvSpPr>
        <p:spPr/>
        <p:txBody>
          <a:bodyPr/>
          <a:lstStyle/>
          <a:p>
            <a:r>
              <a:rPr lang="fr-CH"/>
              <a:t>NAME EVENT / NAME PRESENTATION</a:t>
            </a:r>
            <a:endParaRPr lang="fr-FR"/>
          </a:p>
        </p:txBody>
      </p:sp>
      <p:sp>
        <p:nvSpPr>
          <p:cNvPr id="8" name="Espace réservé du pied de page 7">
            <a:extLst>
              <a:ext uri="{FF2B5EF4-FFF2-40B4-BE49-F238E27FC236}">
                <a16:creationId xmlns:a16="http://schemas.microsoft.com/office/drawing/2014/main" id="{A948AF20-C2DF-3542-BB6A-8354A9817325}"/>
              </a:ext>
            </a:extLst>
          </p:cNvPr>
          <p:cNvSpPr>
            <a:spLocks noGrp="1"/>
          </p:cNvSpPr>
          <p:nvPr>
            <p:ph type="ftr" sz="quarter" idx="11"/>
          </p:nvPr>
        </p:nvSpPr>
        <p:spPr/>
        <p:txBody>
          <a:bodyPr/>
          <a:lstStyle/>
          <a:p>
            <a:r>
              <a:rPr lang="fr-FR"/>
              <a:t>Speaker </a:t>
            </a:r>
          </a:p>
        </p:txBody>
      </p:sp>
      <p:sp>
        <p:nvSpPr>
          <p:cNvPr id="9" name="Espace réservé du numéro de diapositive 8">
            <a:extLst>
              <a:ext uri="{FF2B5EF4-FFF2-40B4-BE49-F238E27FC236}">
                <a16:creationId xmlns:a16="http://schemas.microsoft.com/office/drawing/2014/main" id="{71083942-1443-BC45-9F95-32C82A8DCDEF}"/>
              </a:ext>
            </a:extLst>
          </p:cNvPr>
          <p:cNvSpPr>
            <a:spLocks noGrp="1"/>
          </p:cNvSpPr>
          <p:nvPr>
            <p:ph type="sldNum" sz="quarter" idx="12"/>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3074039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8239125" cy="5143500"/>
          </a:xfrm>
        </p:spPr>
        <p:txBody>
          <a:bodyPr/>
          <a:lstStyle/>
          <a:p>
            <a:r>
              <a:rPr lang="fr-FR"/>
              <a:t>Cliquez sur l'icône pour ajouter une image</a:t>
            </a:r>
          </a:p>
        </p:txBody>
      </p:sp>
      <p:sp>
        <p:nvSpPr>
          <p:cNvPr id="2" name="Title 1"/>
          <p:cNvSpPr>
            <a:spLocks noGrp="1"/>
          </p:cNvSpPr>
          <p:nvPr>
            <p:ph type="title"/>
          </p:nvPr>
        </p:nvSpPr>
        <p:spPr>
          <a:xfrm>
            <a:off x="6405563" y="2571750"/>
            <a:ext cx="2738437" cy="2111375"/>
          </a:xfrm>
          <a:solidFill>
            <a:schemeClr val="accent2"/>
          </a:solidFill>
        </p:spPr>
        <p:txBody>
          <a:bodyPr anchor="ctr" anchorCtr="0"/>
          <a:lstStyle>
            <a:lvl1pPr>
              <a:defRPr>
                <a:solidFill>
                  <a:schemeClr val="bg1"/>
                </a:solidFill>
              </a:defRPr>
            </a:lvl1pPr>
          </a:lstStyle>
          <a:p>
            <a:r>
              <a:rPr lang="fr-FR"/>
              <a:t>Modifiez le style du titre</a:t>
            </a:r>
            <a:endParaRPr lang="en-US" dirty="0"/>
          </a:p>
        </p:txBody>
      </p:sp>
      <p:sp>
        <p:nvSpPr>
          <p:cNvPr id="3" name="Espace réservé de la date 2">
            <a:extLst>
              <a:ext uri="{FF2B5EF4-FFF2-40B4-BE49-F238E27FC236}">
                <a16:creationId xmlns:a16="http://schemas.microsoft.com/office/drawing/2014/main" id="{60E5EA1C-63CE-2C4F-B9F4-39FDBC14B9A3}"/>
              </a:ext>
            </a:extLst>
          </p:cNvPr>
          <p:cNvSpPr>
            <a:spLocks noGrp="1"/>
          </p:cNvSpPr>
          <p:nvPr>
            <p:ph type="dt" sz="half" idx="14"/>
          </p:nvPr>
        </p:nvSpPr>
        <p:spPr/>
        <p:txBody>
          <a:bodyPr/>
          <a:lstStyle/>
          <a:p>
            <a:r>
              <a:rPr lang="fr-CH"/>
              <a:t>NAME EVENT / NAME PRESENTATION</a:t>
            </a:r>
            <a:endParaRPr lang="fr-FR"/>
          </a:p>
        </p:txBody>
      </p:sp>
      <p:sp>
        <p:nvSpPr>
          <p:cNvPr id="4" name="Espace réservé du pied de page 3">
            <a:extLst>
              <a:ext uri="{FF2B5EF4-FFF2-40B4-BE49-F238E27FC236}">
                <a16:creationId xmlns:a16="http://schemas.microsoft.com/office/drawing/2014/main" id="{8E7A5892-F23D-BD48-84D1-FD279BA16865}"/>
              </a:ext>
            </a:extLst>
          </p:cNvPr>
          <p:cNvSpPr>
            <a:spLocks noGrp="1"/>
          </p:cNvSpPr>
          <p:nvPr>
            <p:ph type="ftr" sz="quarter" idx="15"/>
          </p:nvPr>
        </p:nvSpPr>
        <p:spPr/>
        <p:txBody>
          <a:bodyPr/>
          <a:lstStyle/>
          <a:p>
            <a:r>
              <a:rPr lang="fr-FR"/>
              <a:t>Speaker </a:t>
            </a:r>
          </a:p>
        </p:txBody>
      </p:sp>
      <p:sp>
        <p:nvSpPr>
          <p:cNvPr id="5" name="Espace réservé du numéro de diapositive 4">
            <a:extLst>
              <a:ext uri="{FF2B5EF4-FFF2-40B4-BE49-F238E27FC236}">
                <a16:creationId xmlns:a16="http://schemas.microsoft.com/office/drawing/2014/main" id="{6C516D46-C7BB-2141-A4EE-18D1756414F6}"/>
              </a:ext>
            </a:extLst>
          </p:cNvPr>
          <p:cNvSpPr>
            <a:spLocks noGrp="1"/>
          </p:cNvSpPr>
          <p:nvPr>
            <p:ph type="sldNum" sz="quarter" idx="16"/>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2040948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0"/>
            <a:ext cx="7726363" cy="5143500"/>
          </a:xfrm>
        </p:spPr>
        <p:txBody>
          <a:bodyPr/>
          <a:lstStyle/>
          <a:p>
            <a:r>
              <a:rPr lang="fr-FR"/>
              <a:t>Cliquez sur l'icône pour ajouter une image</a:t>
            </a:r>
          </a:p>
        </p:txBody>
      </p:sp>
      <p:sp>
        <p:nvSpPr>
          <p:cNvPr id="5" name="Espace réservé de la date 4">
            <a:extLst>
              <a:ext uri="{FF2B5EF4-FFF2-40B4-BE49-F238E27FC236}">
                <a16:creationId xmlns:a16="http://schemas.microsoft.com/office/drawing/2014/main" id="{91E6F4EB-CC02-6E4D-9146-CE4A7A789A95}"/>
              </a:ext>
            </a:extLst>
          </p:cNvPr>
          <p:cNvSpPr>
            <a:spLocks noGrp="1"/>
          </p:cNvSpPr>
          <p:nvPr>
            <p:ph type="dt" sz="half" idx="14"/>
          </p:nvPr>
        </p:nvSpPr>
        <p:spPr/>
        <p:txBody>
          <a:bodyPr/>
          <a:lstStyle/>
          <a:p>
            <a:r>
              <a:rPr lang="fr-CH"/>
              <a:t>NAME EVENT / NAME PRESENTATION</a:t>
            </a:r>
            <a:endParaRPr lang="fr-FR"/>
          </a:p>
        </p:txBody>
      </p:sp>
      <p:sp>
        <p:nvSpPr>
          <p:cNvPr id="6" name="Espace réservé du pied de page 5">
            <a:extLst>
              <a:ext uri="{FF2B5EF4-FFF2-40B4-BE49-F238E27FC236}">
                <a16:creationId xmlns:a16="http://schemas.microsoft.com/office/drawing/2014/main" id="{DED4AA2C-29B3-CA42-B7C3-C932911A7586}"/>
              </a:ext>
            </a:extLst>
          </p:cNvPr>
          <p:cNvSpPr>
            <a:spLocks noGrp="1"/>
          </p:cNvSpPr>
          <p:nvPr>
            <p:ph type="ftr" sz="quarter" idx="15"/>
          </p:nvPr>
        </p:nvSpPr>
        <p:spPr/>
        <p:txBody>
          <a:bodyPr/>
          <a:lstStyle/>
          <a:p>
            <a:r>
              <a:rPr lang="fr-FR"/>
              <a:t>Speaker </a:t>
            </a:r>
          </a:p>
        </p:txBody>
      </p:sp>
      <p:sp>
        <p:nvSpPr>
          <p:cNvPr id="8" name="Espace réservé du numéro de diapositive 7">
            <a:extLst>
              <a:ext uri="{FF2B5EF4-FFF2-40B4-BE49-F238E27FC236}">
                <a16:creationId xmlns:a16="http://schemas.microsoft.com/office/drawing/2014/main" id="{0FE7A1E3-AAEC-7641-B6C5-8D9FC0B6A211}"/>
              </a:ext>
            </a:extLst>
          </p:cNvPr>
          <p:cNvSpPr>
            <a:spLocks noGrp="1"/>
          </p:cNvSpPr>
          <p:nvPr>
            <p:ph type="sldNum" sz="quarter" idx="16"/>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1201727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re seul">
    <p:spTree>
      <p:nvGrpSpPr>
        <p:cNvPr id="1" name=""/>
        <p:cNvGrpSpPr/>
        <p:nvPr/>
      </p:nvGrpSpPr>
      <p:grpSpPr>
        <a:xfrm>
          <a:off x="0" y="0"/>
          <a:ext cx="0" cy="0"/>
          <a:chOff x="0" y="0"/>
          <a:chExt cx="0" cy="0"/>
        </a:xfrm>
      </p:grpSpPr>
      <p:sp>
        <p:nvSpPr>
          <p:cNvPr id="7" name="Espace réservé pour une image  6">
            <a:extLst>
              <a:ext uri="{FF2B5EF4-FFF2-40B4-BE49-F238E27FC236}">
                <a16:creationId xmlns:a16="http://schemas.microsoft.com/office/drawing/2014/main" id="{625DAC6D-23F0-6941-BE81-E7A79CA3AFFD}"/>
              </a:ext>
            </a:extLst>
          </p:cNvPr>
          <p:cNvSpPr>
            <a:spLocks noGrp="1"/>
          </p:cNvSpPr>
          <p:nvPr>
            <p:ph type="pic" sz="quarter" idx="13"/>
          </p:nvPr>
        </p:nvSpPr>
        <p:spPr>
          <a:xfrm>
            <a:off x="904875" y="3114674"/>
            <a:ext cx="8239125" cy="2028825"/>
          </a:xfrm>
        </p:spPr>
        <p:txBody>
          <a:bodyPr/>
          <a:lstStyle/>
          <a:p>
            <a:r>
              <a:rPr lang="fr-FR"/>
              <a:t>Cliquez sur l'icône pour ajouter une image</a:t>
            </a:r>
          </a:p>
        </p:txBody>
      </p:sp>
      <p:sp>
        <p:nvSpPr>
          <p:cNvPr id="4" name="Espace réservé du texte 3"/>
          <p:cNvSpPr>
            <a:spLocks noGrp="1"/>
          </p:cNvSpPr>
          <p:nvPr>
            <p:ph type="body" sz="quarter" idx="17"/>
          </p:nvPr>
        </p:nvSpPr>
        <p:spPr>
          <a:xfrm>
            <a:off x="904875" y="1563688"/>
            <a:ext cx="7646988" cy="1436687"/>
          </a:xfrm>
        </p:spPr>
        <p:txBody>
          <a:bodyPr/>
          <a:lstStyle>
            <a:lvl4pPr>
              <a:defRPr>
                <a:latin typeface="Arial" panose="020B0604020202020204" pitchFamily="34" charset="0"/>
              </a:defRPr>
            </a:lvl4pPr>
            <a:lvl5pPr>
              <a:defRPr>
                <a:latin typeface="Arial" panose="020B0604020202020204" pitchFamily="34" charset="0"/>
              </a:defRPr>
            </a:lvl5pPr>
          </a:lstStyle>
          <a:p>
            <a:pPr lvl="0"/>
            <a:r>
              <a:rPr lang="fr-FR"/>
              <a:t>Modifier les styles du texte du masque
Deuxième niveau
Troisième niveau
Quatrième niveau
Cinquième niveau</a:t>
            </a:r>
            <a:endParaRPr lang="fr-CH" dirty="0"/>
          </a:p>
        </p:txBody>
      </p:sp>
      <p:sp>
        <p:nvSpPr>
          <p:cNvPr id="6" name="Espace réservé de la date 5">
            <a:extLst>
              <a:ext uri="{FF2B5EF4-FFF2-40B4-BE49-F238E27FC236}">
                <a16:creationId xmlns:a16="http://schemas.microsoft.com/office/drawing/2014/main" id="{37CF3032-2465-874C-B786-95E1B594A5AB}"/>
              </a:ext>
            </a:extLst>
          </p:cNvPr>
          <p:cNvSpPr>
            <a:spLocks noGrp="1"/>
          </p:cNvSpPr>
          <p:nvPr>
            <p:ph type="dt" sz="half" idx="18"/>
          </p:nvPr>
        </p:nvSpPr>
        <p:spPr/>
        <p:txBody>
          <a:bodyPr/>
          <a:lstStyle/>
          <a:p>
            <a:r>
              <a:rPr lang="fr-CH"/>
              <a:t>NAME EVENT / NAME PRESENTATION</a:t>
            </a:r>
            <a:endParaRPr lang="fr-FR"/>
          </a:p>
        </p:txBody>
      </p:sp>
      <p:sp>
        <p:nvSpPr>
          <p:cNvPr id="8" name="Espace réservé du pied de page 7">
            <a:extLst>
              <a:ext uri="{FF2B5EF4-FFF2-40B4-BE49-F238E27FC236}">
                <a16:creationId xmlns:a16="http://schemas.microsoft.com/office/drawing/2014/main" id="{AAF73E2A-22D7-894A-9267-185CB4E4B13E}"/>
              </a:ext>
            </a:extLst>
          </p:cNvPr>
          <p:cNvSpPr>
            <a:spLocks noGrp="1"/>
          </p:cNvSpPr>
          <p:nvPr>
            <p:ph type="ftr" sz="quarter" idx="19"/>
          </p:nvPr>
        </p:nvSpPr>
        <p:spPr/>
        <p:txBody>
          <a:bodyPr/>
          <a:lstStyle/>
          <a:p>
            <a:r>
              <a:rPr lang="fr-FR"/>
              <a:t>Speaker </a:t>
            </a:r>
          </a:p>
        </p:txBody>
      </p:sp>
      <p:sp>
        <p:nvSpPr>
          <p:cNvPr id="9" name="Espace réservé du numéro de diapositive 8">
            <a:extLst>
              <a:ext uri="{FF2B5EF4-FFF2-40B4-BE49-F238E27FC236}">
                <a16:creationId xmlns:a16="http://schemas.microsoft.com/office/drawing/2014/main" id="{39D9777C-EC90-1141-9E30-4B4F669C2BE1}"/>
              </a:ext>
            </a:extLst>
          </p:cNvPr>
          <p:cNvSpPr>
            <a:spLocks noGrp="1"/>
          </p:cNvSpPr>
          <p:nvPr>
            <p:ph type="sldNum" sz="quarter" idx="20"/>
          </p:nvPr>
        </p:nvSpPr>
        <p:spPr/>
        <p:txBody>
          <a:bodyPr/>
          <a:lstStyle/>
          <a:p>
            <a:fld id="{E1E1CD7C-2161-7D43-862E-CE4C333CD873}" type="slidenum">
              <a:rPr lang="fr-FR" smtClean="0"/>
              <a:pPr/>
              <a:t>‹#›</a:t>
            </a:fld>
            <a:endParaRPr lang="fr-FR"/>
          </a:p>
        </p:txBody>
      </p:sp>
      <p:sp>
        <p:nvSpPr>
          <p:cNvPr id="11" name="Titre 10">
            <a:extLst>
              <a:ext uri="{FF2B5EF4-FFF2-40B4-BE49-F238E27FC236}">
                <a16:creationId xmlns:a16="http://schemas.microsoft.com/office/drawing/2014/main" id="{0E011164-727C-4C46-B34E-7729CB350E3E}"/>
              </a:ext>
            </a:extLst>
          </p:cNvPr>
          <p:cNvSpPr>
            <a:spLocks noGrp="1"/>
          </p:cNvSpPr>
          <p:nvPr>
            <p:ph type="title"/>
          </p:nvPr>
        </p:nvSpPr>
        <p:spPr/>
        <p:txBody>
          <a:bodyPr/>
          <a:lstStyle/>
          <a:p>
            <a:r>
              <a:rPr lang="fr-FR"/>
              <a:t>Modifiez le style du titre</a:t>
            </a:r>
          </a:p>
        </p:txBody>
      </p:sp>
    </p:spTree>
    <p:extLst>
      <p:ext uri="{BB962C8B-B14F-4D97-AF65-F5344CB8AC3E}">
        <p14:creationId xmlns:p14="http://schemas.microsoft.com/office/powerpoint/2010/main" val="3531156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4D8101AB-8ACE-BB4C-9D61-B4AABFE11591}"/>
              </a:ext>
            </a:extLst>
          </p:cNvPr>
          <p:cNvSpPr>
            <a:spLocks noGrp="1"/>
          </p:cNvSpPr>
          <p:nvPr>
            <p:ph type="dt" sz="half" idx="10"/>
          </p:nvPr>
        </p:nvSpPr>
        <p:spPr/>
        <p:txBody>
          <a:bodyPr/>
          <a:lstStyle/>
          <a:p>
            <a:r>
              <a:rPr lang="fr-CH"/>
              <a:t>NAME EVENT / NAME PRESENTATION</a:t>
            </a:r>
            <a:endParaRPr lang="fr-FR"/>
          </a:p>
        </p:txBody>
      </p:sp>
      <p:sp>
        <p:nvSpPr>
          <p:cNvPr id="6" name="Espace réservé du pied de page 5">
            <a:extLst>
              <a:ext uri="{FF2B5EF4-FFF2-40B4-BE49-F238E27FC236}">
                <a16:creationId xmlns:a16="http://schemas.microsoft.com/office/drawing/2014/main" id="{5F9CFC1D-0B2A-0A4E-9C0D-682EECA55703}"/>
              </a:ext>
            </a:extLst>
          </p:cNvPr>
          <p:cNvSpPr>
            <a:spLocks noGrp="1"/>
          </p:cNvSpPr>
          <p:nvPr>
            <p:ph type="ftr" sz="quarter" idx="11"/>
          </p:nvPr>
        </p:nvSpPr>
        <p:spPr/>
        <p:txBody>
          <a:bodyPr/>
          <a:lstStyle/>
          <a:p>
            <a:r>
              <a:rPr lang="fr-FR"/>
              <a:t>Speaker </a:t>
            </a:r>
          </a:p>
        </p:txBody>
      </p:sp>
      <p:sp>
        <p:nvSpPr>
          <p:cNvPr id="7" name="Espace réservé du numéro de diapositive 6">
            <a:extLst>
              <a:ext uri="{FF2B5EF4-FFF2-40B4-BE49-F238E27FC236}">
                <a16:creationId xmlns:a16="http://schemas.microsoft.com/office/drawing/2014/main" id="{56622065-A833-2340-B0FD-ACB065A3B8CF}"/>
              </a:ext>
            </a:extLst>
          </p:cNvPr>
          <p:cNvSpPr>
            <a:spLocks noGrp="1"/>
          </p:cNvSpPr>
          <p:nvPr>
            <p:ph type="sldNum" sz="quarter" idx="12"/>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189484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a:p>
        </p:txBody>
      </p:sp>
    </p:spTree>
    <p:extLst>
      <p:ext uri="{BB962C8B-B14F-4D97-AF65-F5344CB8AC3E}">
        <p14:creationId xmlns:p14="http://schemas.microsoft.com/office/powerpoint/2010/main" val="398886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dirty="0"/>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12" name="Espace réservé de la date 11"/>
          <p:cNvSpPr>
            <a:spLocks noGrp="1"/>
          </p:cNvSpPr>
          <p:nvPr>
            <p:ph type="dt" sz="half" idx="14"/>
          </p:nvPr>
        </p:nvSpPr>
        <p:spPr/>
        <p:txBody>
          <a:bodyPr/>
          <a:lstStyle/>
          <a:p>
            <a:r>
              <a:rPr lang="fr-CH"/>
              <a:t>NAME EVENT / NAME PRESENTATION</a:t>
            </a:r>
            <a:endParaRPr lang="fr-FR"/>
          </a:p>
        </p:txBody>
      </p:sp>
      <p:sp>
        <p:nvSpPr>
          <p:cNvPr id="13" name="Espace réservé du pied de page 12"/>
          <p:cNvSpPr>
            <a:spLocks noGrp="1"/>
          </p:cNvSpPr>
          <p:nvPr>
            <p:ph type="ftr" sz="quarter" idx="15"/>
          </p:nvPr>
        </p:nvSpPr>
        <p:spPr/>
        <p:txBody>
          <a:bodyPr/>
          <a:lstStyle>
            <a:lvl1pPr>
              <a:defRPr>
                <a:solidFill>
                  <a:schemeClr val="bg1"/>
                </a:solidFill>
              </a:defRPr>
            </a:lvl1pPr>
          </a:lstStyle>
          <a:p>
            <a:r>
              <a:rPr lang="fr-FR"/>
              <a:t>Speaker </a:t>
            </a:r>
          </a:p>
        </p:txBody>
      </p:sp>
      <p:sp>
        <p:nvSpPr>
          <p:cNvPr id="14" name="Espace réservé du numéro de diapositive 13"/>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a:p>
        </p:txBody>
      </p:sp>
    </p:spTree>
    <p:extLst>
      <p:ext uri="{BB962C8B-B14F-4D97-AF65-F5344CB8AC3E}">
        <p14:creationId xmlns:p14="http://schemas.microsoft.com/office/powerpoint/2010/main" val="2468177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re de sec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A9F6C81-AE59-DE44-BF60-E773080CD91C}"/>
              </a:ext>
            </a:extLst>
          </p:cNvPr>
          <p:cNvSpPr/>
          <p:nvPr userDrawn="1"/>
        </p:nvSpPr>
        <p:spPr>
          <a:xfrm>
            <a:off x="4572000" y="0"/>
            <a:ext cx="4572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Arial" panose="020B0604020202020204" pitchFamily="34" charset="0"/>
            </a:endParaRPr>
          </a:p>
        </p:txBody>
      </p:sp>
      <p:sp>
        <p:nvSpPr>
          <p:cNvPr id="2" name="Title 1"/>
          <p:cNvSpPr>
            <a:spLocks noGrp="1"/>
          </p:cNvSpPr>
          <p:nvPr>
            <p:ph type="title"/>
          </p:nvPr>
        </p:nvSpPr>
        <p:spPr>
          <a:xfrm>
            <a:off x="4572000" y="777875"/>
            <a:ext cx="4058920" cy="1793875"/>
          </a:xfrm>
        </p:spPr>
        <p:txBody>
          <a:bodyPr anchor="ctr" anchorCtr="0">
            <a:normAutofit/>
          </a:bodyPr>
          <a:lstStyle>
            <a:lvl1pPr>
              <a:defRPr sz="3200">
                <a:solidFill>
                  <a:schemeClr val="bg1"/>
                </a:solidFill>
              </a:defRPr>
            </a:lvl1pPr>
          </a:lstStyle>
          <a:p>
            <a:r>
              <a:rPr lang="fr-FR"/>
              <a:t>Modifiez le style du titre</a:t>
            </a:r>
            <a:endParaRPr lang="en-US" dirty="0"/>
          </a:p>
        </p:txBody>
      </p:sp>
      <p:sp>
        <p:nvSpPr>
          <p:cNvPr id="3" name="Text Placeholder 2"/>
          <p:cNvSpPr>
            <a:spLocks noGrp="1"/>
          </p:cNvSpPr>
          <p:nvPr>
            <p:ph type="body" idx="1"/>
          </p:nvPr>
        </p:nvSpPr>
        <p:spPr>
          <a:xfrm>
            <a:off x="4572000" y="2571750"/>
            <a:ext cx="4058920" cy="2156508"/>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Modifier les styles du texte du masque
Deuxième niveau
Troisième niveau
Quatrième niveau
Cinquième niveau</a:t>
            </a:r>
          </a:p>
        </p:txBody>
      </p:sp>
      <p:sp>
        <p:nvSpPr>
          <p:cNvPr id="9" name="Espace réservé pour une image  8">
            <a:extLst>
              <a:ext uri="{FF2B5EF4-FFF2-40B4-BE49-F238E27FC236}">
                <a16:creationId xmlns:a16="http://schemas.microsoft.com/office/drawing/2014/main" id="{C58F136D-3292-C745-91DE-A21191C16FE7}"/>
              </a:ext>
            </a:extLst>
          </p:cNvPr>
          <p:cNvSpPr>
            <a:spLocks noGrp="1"/>
          </p:cNvSpPr>
          <p:nvPr>
            <p:ph type="pic" sz="quarter" idx="13"/>
          </p:nvPr>
        </p:nvSpPr>
        <p:spPr>
          <a:xfrm>
            <a:off x="904875" y="0"/>
            <a:ext cx="3667125" cy="5143500"/>
          </a:xfrm>
        </p:spPr>
        <p:txBody>
          <a:bodyPr/>
          <a:lstStyle/>
          <a:p>
            <a:r>
              <a:rPr lang="fr-FR"/>
              <a:t>Cliquez sur l'icône pour ajouter une image</a:t>
            </a:r>
          </a:p>
        </p:txBody>
      </p:sp>
      <p:sp>
        <p:nvSpPr>
          <p:cNvPr id="8" name="Espace réservé de la date 7"/>
          <p:cNvSpPr>
            <a:spLocks noGrp="1"/>
          </p:cNvSpPr>
          <p:nvPr>
            <p:ph type="dt" sz="half" idx="14"/>
          </p:nvPr>
        </p:nvSpPr>
        <p:spPr/>
        <p:txBody>
          <a:bodyPr/>
          <a:lstStyle/>
          <a:p>
            <a:r>
              <a:rPr lang="fr-CH"/>
              <a:t>NAME EVENT / NAME PRESENTATION</a:t>
            </a:r>
            <a:endParaRPr lang="fr-FR"/>
          </a:p>
        </p:txBody>
      </p:sp>
      <p:sp>
        <p:nvSpPr>
          <p:cNvPr id="10" name="Espace réservé du pied de page 9"/>
          <p:cNvSpPr>
            <a:spLocks noGrp="1"/>
          </p:cNvSpPr>
          <p:nvPr>
            <p:ph type="ftr" sz="quarter" idx="15"/>
          </p:nvPr>
        </p:nvSpPr>
        <p:spPr/>
        <p:txBody>
          <a:bodyPr/>
          <a:lstStyle>
            <a:lvl1pPr>
              <a:defRPr>
                <a:solidFill>
                  <a:schemeClr val="bg1"/>
                </a:solidFill>
              </a:defRPr>
            </a:lvl1pPr>
          </a:lstStyle>
          <a:p>
            <a:r>
              <a:rPr lang="fr-FR"/>
              <a:t>Speaker </a:t>
            </a:r>
          </a:p>
        </p:txBody>
      </p:sp>
      <p:sp>
        <p:nvSpPr>
          <p:cNvPr id="11" name="Espace réservé du numéro de diapositive 10"/>
          <p:cNvSpPr>
            <a:spLocks noGrp="1"/>
          </p:cNvSpPr>
          <p:nvPr>
            <p:ph type="sldNum" sz="quarter" idx="16"/>
          </p:nvPr>
        </p:nvSpPr>
        <p:spPr/>
        <p:txBody>
          <a:bodyPr/>
          <a:lstStyle>
            <a:lvl1pPr>
              <a:defRPr>
                <a:solidFill>
                  <a:schemeClr val="bg1"/>
                </a:solidFill>
              </a:defRPr>
            </a:lvl1pPr>
          </a:lstStyle>
          <a:p>
            <a:fld id="{E1E1CD7C-2161-7D43-862E-CE4C333CD873}" type="slidenum">
              <a:rPr lang="fr-FR" smtClean="0"/>
              <a:pPr/>
              <a:t>‹#›</a:t>
            </a:fld>
            <a:endParaRPr lang="fr-FR"/>
          </a:p>
        </p:txBody>
      </p:sp>
    </p:spTree>
    <p:extLst>
      <p:ext uri="{BB962C8B-B14F-4D97-AF65-F5344CB8AC3E}">
        <p14:creationId xmlns:p14="http://schemas.microsoft.com/office/powerpoint/2010/main" val="2032229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fr-FR"/>
              <a:t>Modifier les styles du texte du masque
Deuxième niveau
Troisième niveau
Quatrième niveau
Cinquième niveau</a:t>
            </a:r>
          </a:p>
        </p:txBody>
      </p:sp>
      <p:sp>
        <p:nvSpPr>
          <p:cNvPr id="8" name="Titre 7">
            <a:extLst>
              <a:ext uri="{FF2B5EF4-FFF2-40B4-BE49-F238E27FC236}">
                <a16:creationId xmlns:a16="http://schemas.microsoft.com/office/drawing/2014/main" id="{A30C78BE-DAD0-D748-8B93-AD898D00C88C}"/>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131A8490-33AC-9443-A9FC-9A5E9322967C}"/>
              </a:ext>
            </a:extLst>
          </p:cNvPr>
          <p:cNvSpPr>
            <a:spLocks noGrp="1"/>
          </p:cNvSpPr>
          <p:nvPr>
            <p:ph type="dt" sz="half" idx="10"/>
          </p:nvPr>
        </p:nvSpPr>
        <p:spPr/>
        <p:txBody>
          <a:bodyPr/>
          <a:lstStyle/>
          <a:p>
            <a:r>
              <a:rPr lang="fr-CH"/>
              <a:t>NAME EVENT / NAME PRESENTATION</a:t>
            </a:r>
            <a:endParaRPr lang="fr-FR"/>
          </a:p>
        </p:txBody>
      </p:sp>
      <p:sp>
        <p:nvSpPr>
          <p:cNvPr id="10" name="Espace réservé du pied de page 9">
            <a:extLst>
              <a:ext uri="{FF2B5EF4-FFF2-40B4-BE49-F238E27FC236}">
                <a16:creationId xmlns:a16="http://schemas.microsoft.com/office/drawing/2014/main" id="{B875139C-6471-774D-89EF-2B93FAD2CB2A}"/>
              </a:ext>
            </a:extLst>
          </p:cNvPr>
          <p:cNvSpPr>
            <a:spLocks noGrp="1"/>
          </p:cNvSpPr>
          <p:nvPr>
            <p:ph type="ftr" sz="quarter" idx="11"/>
          </p:nvPr>
        </p:nvSpPr>
        <p:spPr/>
        <p:txBody>
          <a:bodyPr/>
          <a:lstStyle/>
          <a:p>
            <a:r>
              <a:rPr lang="fr-FR"/>
              <a:t>Speaker </a:t>
            </a:r>
          </a:p>
        </p:txBody>
      </p:sp>
      <p:sp>
        <p:nvSpPr>
          <p:cNvPr id="11" name="Espace réservé du numéro de diapositive 10">
            <a:extLst>
              <a:ext uri="{FF2B5EF4-FFF2-40B4-BE49-F238E27FC236}">
                <a16:creationId xmlns:a16="http://schemas.microsoft.com/office/drawing/2014/main" id="{3942AF23-4BDC-8C4A-9212-AF88439C6122}"/>
              </a:ext>
            </a:extLst>
          </p:cNvPr>
          <p:cNvSpPr>
            <a:spLocks noGrp="1"/>
          </p:cNvSpPr>
          <p:nvPr>
            <p:ph type="sldNum" sz="quarter" idx="12"/>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2369627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3" name="Content Placeholder 2"/>
          <p:cNvSpPr>
            <a:spLocks noGrp="1"/>
          </p:cNvSpPr>
          <p:nvPr>
            <p:ph idx="1"/>
          </p:nvPr>
        </p:nvSpPr>
        <p:spPr>
          <a:xfrm>
            <a:off x="904875" y="1563688"/>
            <a:ext cx="4581525" cy="3386772"/>
          </a:xfrm>
        </p:spPr>
        <p:txBody>
          <a:bodyPr/>
          <a:lstStyle/>
          <a:p>
            <a:pPr lvl="0"/>
            <a:r>
              <a:rPr lang="fr-FR"/>
              <a:t>Modifier les styles du texte du masque
Deuxième niveau
Troisième niveau
Quatrième niveau
Cinquième niveau</a:t>
            </a:r>
          </a:p>
        </p:txBody>
      </p:sp>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5486400" y="0"/>
            <a:ext cx="3144838" cy="5143500"/>
          </a:xfrm>
        </p:spPr>
        <p:txBody>
          <a:bodyPr/>
          <a:lstStyle/>
          <a:p>
            <a:r>
              <a:rPr lang="fr-FR"/>
              <a:t>Cliquez sur l'icône pour ajouter une image</a:t>
            </a:r>
          </a:p>
        </p:txBody>
      </p:sp>
      <p:sp>
        <p:nvSpPr>
          <p:cNvPr id="5" name="Titre 4">
            <a:extLst>
              <a:ext uri="{FF2B5EF4-FFF2-40B4-BE49-F238E27FC236}">
                <a16:creationId xmlns:a16="http://schemas.microsoft.com/office/drawing/2014/main" id="{55F20A3C-6DA6-684F-8F84-A7C8F1339C00}"/>
              </a:ext>
            </a:extLst>
          </p:cNvPr>
          <p:cNvSpPr>
            <a:spLocks noGrp="1"/>
          </p:cNvSpPr>
          <p:nvPr>
            <p:ph type="title"/>
          </p:nvPr>
        </p:nvSpPr>
        <p:spPr/>
        <p:txBody>
          <a:bodyPr/>
          <a:lstStyle/>
          <a:p>
            <a:r>
              <a:rPr lang="fr-FR"/>
              <a:t>Modifiez le style du titre</a:t>
            </a:r>
          </a:p>
        </p:txBody>
      </p:sp>
      <p:sp>
        <p:nvSpPr>
          <p:cNvPr id="6" name="Espace réservé de la date 5">
            <a:extLst>
              <a:ext uri="{FF2B5EF4-FFF2-40B4-BE49-F238E27FC236}">
                <a16:creationId xmlns:a16="http://schemas.microsoft.com/office/drawing/2014/main" id="{B633A2CC-2D27-AE47-AE09-87A5F61228B8}"/>
              </a:ext>
            </a:extLst>
          </p:cNvPr>
          <p:cNvSpPr>
            <a:spLocks noGrp="1"/>
          </p:cNvSpPr>
          <p:nvPr>
            <p:ph type="dt" sz="half" idx="14"/>
          </p:nvPr>
        </p:nvSpPr>
        <p:spPr/>
        <p:txBody>
          <a:bodyPr/>
          <a:lstStyle/>
          <a:p>
            <a:r>
              <a:rPr lang="fr-CH"/>
              <a:t>NAME EVENT / NAME PRESENTATION</a:t>
            </a:r>
            <a:endParaRPr lang="fr-FR"/>
          </a:p>
        </p:txBody>
      </p:sp>
      <p:sp>
        <p:nvSpPr>
          <p:cNvPr id="11" name="Espace réservé du pied de page 10">
            <a:extLst>
              <a:ext uri="{FF2B5EF4-FFF2-40B4-BE49-F238E27FC236}">
                <a16:creationId xmlns:a16="http://schemas.microsoft.com/office/drawing/2014/main" id="{CABC000E-4E22-1A40-9D3F-FE2F141E5CA4}"/>
              </a:ext>
            </a:extLst>
          </p:cNvPr>
          <p:cNvSpPr>
            <a:spLocks noGrp="1"/>
          </p:cNvSpPr>
          <p:nvPr>
            <p:ph type="ftr" sz="quarter" idx="15"/>
          </p:nvPr>
        </p:nvSpPr>
        <p:spPr/>
        <p:txBody>
          <a:bodyPr/>
          <a:lstStyle/>
          <a:p>
            <a:r>
              <a:rPr lang="fr-FR"/>
              <a:t>Speaker </a:t>
            </a:r>
          </a:p>
        </p:txBody>
      </p:sp>
      <p:sp>
        <p:nvSpPr>
          <p:cNvPr id="12" name="Espace réservé du numéro de diapositive 11">
            <a:extLst>
              <a:ext uri="{FF2B5EF4-FFF2-40B4-BE49-F238E27FC236}">
                <a16:creationId xmlns:a16="http://schemas.microsoft.com/office/drawing/2014/main" id="{0AF49D93-C78A-F646-92B0-A7932C43D9EE}"/>
              </a:ext>
            </a:extLst>
          </p:cNvPr>
          <p:cNvSpPr>
            <a:spLocks noGrp="1"/>
          </p:cNvSpPr>
          <p:nvPr>
            <p:ph type="sldNum" sz="quarter" idx="16"/>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4143184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904876" y="131032"/>
            <a:ext cx="3144520" cy="1072753"/>
          </a:xfrm>
        </p:spPr>
        <p:txBody>
          <a:bodyPr/>
          <a:lstStyle/>
          <a:p>
            <a:r>
              <a:rPr lang="fr-FR" dirty="0"/>
              <a:t>Modifiez le style du titre</a:t>
            </a:r>
          </a:p>
        </p:txBody>
      </p:sp>
    </p:spTree>
    <p:extLst>
      <p:ext uri="{BB962C8B-B14F-4D97-AF65-F5344CB8AC3E}">
        <p14:creationId xmlns:p14="http://schemas.microsoft.com/office/powerpoint/2010/main" val="16989589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0"/>
            <a:ext cx="3144838" cy="5143500"/>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Espace réservé de la date 6">
            <a:extLst>
              <a:ext uri="{FF2B5EF4-FFF2-40B4-BE49-F238E27FC236}">
                <a16:creationId xmlns:a16="http://schemas.microsoft.com/office/drawing/2014/main" id="{A02A0D73-096C-844E-97C3-C4A4AF580FDE}"/>
              </a:ext>
            </a:extLst>
          </p:cNvPr>
          <p:cNvSpPr>
            <a:spLocks noGrp="1"/>
          </p:cNvSpPr>
          <p:nvPr>
            <p:ph type="dt" sz="half" idx="14"/>
          </p:nvPr>
        </p:nvSpPr>
        <p:spPr/>
        <p:txBody>
          <a:bodyPr/>
          <a:lstStyle/>
          <a:p>
            <a:r>
              <a:rPr lang="fr-CH"/>
              <a:t>NAME EVENT / NAME PRESENTATION</a:t>
            </a:r>
            <a:endParaRPr lang="fr-FR"/>
          </a:p>
        </p:txBody>
      </p:sp>
      <p:sp>
        <p:nvSpPr>
          <p:cNvPr id="9" name="Espace réservé du pied de page 8">
            <a:extLst>
              <a:ext uri="{FF2B5EF4-FFF2-40B4-BE49-F238E27FC236}">
                <a16:creationId xmlns:a16="http://schemas.microsoft.com/office/drawing/2014/main" id="{CEF5AC5C-A2B6-2848-8C47-96A168E211DF}"/>
              </a:ext>
            </a:extLst>
          </p:cNvPr>
          <p:cNvSpPr>
            <a:spLocks noGrp="1"/>
          </p:cNvSpPr>
          <p:nvPr>
            <p:ph type="ftr" sz="quarter" idx="15"/>
          </p:nvPr>
        </p:nvSpPr>
        <p:spPr/>
        <p:txBody>
          <a:bodyPr/>
          <a:lstStyle/>
          <a:p>
            <a:r>
              <a:rPr lang="fr-FR"/>
              <a:t>Speaker </a:t>
            </a:r>
          </a:p>
        </p:txBody>
      </p:sp>
      <p:sp>
        <p:nvSpPr>
          <p:cNvPr id="10" name="Espace réservé du numéro de diapositive 9">
            <a:extLst>
              <a:ext uri="{FF2B5EF4-FFF2-40B4-BE49-F238E27FC236}">
                <a16:creationId xmlns:a16="http://schemas.microsoft.com/office/drawing/2014/main" id="{31B90E33-03D8-2143-B49F-B1474EE1A1F6}"/>
              </a:ext>
            </a:extLst>
          </p:cNvPr>
          <p:cNvSpPr>
            <a:spLocks noGrp="1"/>
          </p:cNvSpPr>
          <p:nvPr>
            <p:ph type="sldNum" sz="quarter" idx="16"/>
          </p:nvPr>
        </p:nvSpPr>
        <p:spPr/>
        <p:txBody>
          <a:bodyPr/>
          <a:lstStyle/>
          <a:p>
            <a:fld id="{E1E1CD7C-2161-7D43-862E-CE4C333CD873}" type="slidenum">
              <a:rPr lang="fr-FR" smtClean="0"/>
              <a:pPr/>
              <a:t>‹#›</a:t>
            </a:fld>
            <a:endParaRPr lang="fr-FR"/>
          </a:p>
        </p:txBody>
      </p:sp>
      <p:sp>
        <p:nvSpPr>
          <p:cNvPr id="11" name="Titre 10">
            <a:extLst>
              <a:ext uri="{FF2B5EF4-FFF2-40B4-BE49-F238E27FC236}">
                <a16:creationId xmlns:a16="http://schemas.microsoft.com/office/drawing/2014/main" id="{3FC7B5EC-066E-EC4A-B320-77DF64E6E0F0}"/>
              </a:ext>
            </a:extLst>
          </p:cNvPr>
          <p:cNvSpPr>
            <a:spLocks noGrp="1"/>
          </p:cNvSpPr>
          <p:nvPr>
            <p:ph type="title"/>
          </p:nvPr>
        </p:nvSpPr>
        <p:spPr>
          <a:xfrm>
            <a:off x="4049395" y="131032"/>
            <a:ext cx="3144520" cy="1072753"/>
          </a:xfrm>
        </p:spPr>
        <p:txBody>
          <a:bodyPr/>
          <a:lstStyle/>
          <a:p>
            <a:r>
              <a:rPr lang="fr-FR" dirty="0"/>
              <a:t>Modifiez le style du titre</a:t>
            </a:r>
          </a:p>
        </p:txBody>
      </p:sp>
    </p:spTree>
    <p:extLst>
      <p:ext uri="{BB962C8B-B14F-4D97-AF65-F5344CB8AC3E}">
        <p14:creationId xmlns:p14="http://schemas.microsoft.com/office/powerpoint/2010/main" val="253142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Titre et contenu">
    <p:spTree>
      <p:nvGrpSpPr>
        <p:cNvPr id="1" name=""/>
        <p:cNvGrpSpPr/>
        <p:nvPr/>
      </p:nvGrpSpPr>
      <p:grpSpPr>
        <a:xfrm>
          <a:off x="0" y="0"/>
          <a:ext cx="0" cy="0"/>
          <a:chOff x="0" y="0"/>
          <a:chExt cx="0" cy="0"/>
        </a:xfrm>
      </p:grpSpPr>
      <p:sp>
        <p:nvSpPr>
          <p:cNvPr id="8" name="Espace réservé pour une image  7">
            <a:extLst>
              <a:ext uri="{FF2B5EF4-FFF2-40B4-BE49-F238E27FC236}">
                <a16:creationId xmlns:a16="http://schemas.microsoft.com/office/drawing/2014/main" id="{70ED9B2D-C513-AF40-B94F-355C174B8FF0}"/>
              </a:ext>
            </a:extLst>
          </p:cNvPr>
          <p:cNvSpPr>
            <a:spLocks noGrp="1"/>
          </p:cNvSpPr>
          <p:nvPr>
            <p:ph type="pic" sz="quarter" idx="13"/>
          </p:nvPr>
        </p:nvSpPr>
        <p:spPr>
          <a:xfrm>
            <a:off x="904875" y="1563688"/>
            <a:ext cx="3144838" cy="3579812"/>
          </a:xfrm>
        </p:spPr>
        <p:txBody>
          <a:bodyPr/>
          <a:lstStyle/>
          <a:p>
            <a:r>
              <a:rPr lang="fr-FR"/>
              <a:t>Cliquez sur l'icône pour ajouter une image</a:t>
            </a:r>
          </a:p>
        </p:txBody>
      </p:sp>
      <p:sp>
        <p:nvSpPr>
          <p:cNvPr id="3" name="Content Placeholder 2"/>
          <p:cNvSpPr>
            <a:spLocks noGrp="1"/>
          </p:cNvSpPr>
          <p:nvPr>
            <p:ph idx="1"/>
          </p:nvPr>
        </p:nvSpPr>
        <p:spPr>
          <a:xfrm>
            <a:off x="4049395" y="1563688"/>
            <a:ext cx="4581525" cy="3386772"/>
          </a:xfrm>
        </p:spPr>
        <p:txBody>
          <a:bodyPr/>
          <a:lstStyle/>
          <a:p>
            <a:pPr lvl="0"/>
            <a:r>
              <a:rPr lang="fr-FR"/>
              <a:t>Modifier les styles du texte du masque
Deuxième niveau
Troisième niveau
Quatrième niveau
Cinquième niveau</a:t>
            </a:r>
          </a:p>
        </p:txBody>
      </p:sp>
      <p:sp>
        <p:nvSpPr>
          <p:cNvPr id="7" name="Titre 6">
            <a:extLst>
              <a:ext uri="{FF2B5EF4-FFF2-40B4-BE49-F238E27FC236}">
                <a16:creationId xmlns:a16="http://schemas.microsoft.com/office/drawing/2014/main" id="{C026A30B-6F8E-1445-88F0-A5FB77E124E9}"/>
              </a:ext>
            </a:extLst>
          </p:cNvPr>
          <p:cNvSpPr>
            <a:spLocks noGrp="1"/>
          </p:cNvSpPr>
          <p:nvPr>
            <p:ph type="title"/>
          </p:nvPr>
        </p:nvSpPr>
        <p:spPr/>
        <p:txBody>
          <a:bodyPr/>
          <a:lstStyle/>
          <a:p>
            <a:r>
              <a:rPr lang="fr-FR"/>
              <a:t>Modifiez le style du titre</a:t>
            </a:r>
          </a:p>
        </p:txBody>
      </p:sp>
      <p:sp>
        <p:nvSpPr>
          <p:cNvPr id="9" name="Espace réservé de la date 8">
            <a:extLst>
              <a:ext uri="{FF2B5EF4-FFF2-40B4-BE49-F238E27FC236}">
                <a16:creationId xmlns:a16="http://schemas.microsoft.com/office/drawing/2014/main" id="{826567D5-4A83-9E48-B441-CCB2A72BA6D1}"/>
              </a:ext>
            </a:extLst>
          </p:cNvPr>
          <p:cNvSpPr>
            <a:spLocks noGrp="1"/>
          </p:cNvSpPr>
          <p:nvPr>
            <p:ph type="dt" sz="half" idx="14"/>
          </p:nvPr>
        </p:nvSpPr>
        <p:spPr/>
        <p:txBody>
          <a:bodyPr/>
          <a:lstStyle/>
          <a:p>
            <a:r>
              <a:rPr lang="fr-CH"/>
              <a:t>NAME EVENT / NAME PRESENTATION</a:t>
            </a:r>
            <a:endParaRPr lang="fr-FR"/>
          </a:p>
        </p:txBody>
      </p:sp>
      <p:sp>
        <p:nvSpPr>
          <p:cNvPr id="10" name="Espace réservé du pied de page 9">
            <a:extLst>
              <a:ext uri="{FF2B5EF4-FFF2-40B4-BE49-F238E27FC236}">
                <a16:creationId xmlns:a16="http://schemas.microsoft.com/office/drawing/2014/main" id="{C830A539-93F1-2541-B9F0-330893BD5190}"/>
              </a:ext>
            </a:extLst>
          </p:cNvPr>
          <p:cNvSpPr>
            <a:spLocks noGrp="1"/>
          </p:cNvSpPr>
          <p:nvPr>
            <p:ph type="ftr" sz="quarter" idx="15"/>
          </p:nvPr>
        </p:nvSpPr>
        <p:spPr/>
        <p:txBody>
          <a:bodyPr/>
          <a:lstStyle/>
          <a:p>
            <a:r>
              <a:rPr lang="fr-FR"/>
              <a:t>Speaker </a:t>
            </a:r>
          </a:p>
        </p:txBody>
      </p:sp>
      <p:sp>
        <p:nvSpPr>
          <p:cNvPr id="11" name="Espace réservé du numéro de diapositive 10">
            <a:extLst>
              <a:ext uri="{FF2B5EF4-FFF2-40B4-BE49-F238E27FC236}">
                <a16:creationId xmlns:a16="http://schemas.microsoft.com/office/drawing/2014/main" id="{82F21D18-8706-7E4D-8FBE-C1E2584541D1}"/>
              </a:ext>
            </a:extLst>
          </p:cNvPr>
          <p:cNvSpPr>
            <a:spLocks noGrp="1"/>
          </p:cNvSpPr>
          <p:nvPr>
            <p:ph type="sldNum" sz="quarter" idx="16"/>
          </p:nvPr>
        </p:nvSpPr>
        <p:spPr/>
        <p:txBody>
          <a:bodyPr/>
          <a:lstStyle/>
          <a:p>
            <a:fld id="{E1E1CD7C-2161-7D43-862E-CE4C333CD873}" type="slidenum">
              <a:rPr lang="fr-FR" smtClean="0"/>
              <a:pPr/>
              <a:t>‹#›</a:t>
            </a:fld>
            <a:endParaRPr lang="fr-FR"/>
          </a:p>
        </p:txBody>
      </p:sp>
    </p:spTree>
    <p:extLst>
      <p:ext uri="{BB962C8B-B14F-4D97-AF65-F5344CB8AC3E}">
        <p14:creationId xmlns:p14="http://schemas.microsoft.com/office/powerpoint/2010/main" val="24345452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12879"/>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04875" y="131032"/>
            <a:ext cx="3667125" cy="1072753"/>
          </a:xfrm>
          <a:prstGeom prst="rect">
            <a:avLst/>
          </a:prstGeom>
        </p:spPr>
        <p:txBody>
          <a:bodyPr vert="horz" lIns="180000" tIns="0" rIns="72000" bIns="46800" rtlCol="0" anchor="t">
            <a:normAutofit/>
          </a:bodyPr>
          <a:lstStyle/>
          <a:p>
            <a:r>
              <a:rPr lang="fr-FR" dirty="0"/>
              <a:t>Modifiez le style du titre</a:t>
            </a:r>
            <a:endParaRPr lang="en-US" dirty="0"/>
          </a:p>
        </p:txBody>
      </p:sp>
      <p:sp>
        <p:nvSpPr>
          <p:cNvPr id="3" name="Text Placeholder 2"/>
          <p:cNvSpPr>
            <a:spLocks noGrp="1"/>
          </p:cNvSpPr>
          <p:nvPr>
            <p:ph type="body" idx="1"/>
          </p:nvPr>
        </p:nvSpPr>
        <p:spPr>
          <a:xfrm>
            <a:off x="904875" y="1563688"/>
            <a:ext cx="7726363" cy="3386772"/>
          </a:xfrm>
          <a:prstGeom prst="rect">
            <a:avLst/>
          </a:prstGeom>
        </p:spPr>
        <p:txBody>
          <a:bodyPr vert="horz" lIns="180000" tIns="45720" rIns="91440" bIns="45720" rtlCol="0">
            <a:normAutofit/>
          </a:bodyPr>
          <a:lstStyle/>
          <a:p>
            <a:pPr lvl="0"/>
            <a:r>
              <a:rPr lang="fr-FR" dirty="0"/>
              <a:t>Modifier les styles du texte du masque</a:t>
            </a:r>
          </a:p>
          <a:p>
            <a:pPr lvl="1"/>
            <a:r>
              <a:rPr lang="fr-FR" dirty="0"/>
              <a:t>Deuxième niveau</a:t>
            </a:r>
          </a:p>
          <a:p>
            <a:pPr lvl="2"/>
            <a:r>
              <a:rPr lang="fr-FR" dirty="0"/>
              <a:t>Troisième niveau
Quatrième niveau
Cinquième niveau</a:t>
            </a:r>
            <a:endParaRPr lang="en-US" dirty="0"/>
          </a:p>
        </p:txBody>
      </p:sp>
      <p:sp>
        <p:nvSpPr>
          <p:cNvPr id="4" name="Date Placeholder 3"/>
          <p:cNvSpPr>
            <a:spLocks noGrp="1"/>
          </p:cNvSpPr>
          <p:nvPr>
            <p:ph type="dt" sz="half" idx="2"/>
          </p:nvPr>
        </p:nvSpPr>
        <p:spPr>
          <a:xfrm rot="16200000">
            <a:off x="-1221413" y="2778452"/>
            <a:ext cx="3341052" cy="911524"/>
          </a:xfrm>
          <a:prstGeom prst="rect">
            <a:avLst/>
          </a:prstGeom>
        </p:spPr>
        <p:txBody>
          <a:bodyPr vert="horz" lIns="91440" tIns="45720" rIns="91440" bIns="45720" rtlCol="0" anchor="ctr"/>
          <a:lstStyle>
            <a:lvl1pPr algn="l">
              <a:defRPr sz="700">
                <a:solidFill>
                  <a:schemeClr val="accent1"/>
                </a:solidFill>
                <a:latin typeface="Arial" panose="020B0604020202020204" pitchFamily="34" charset="0"/>
              </a:defRPr>
            </a:lvl1pPr>
          </a:lstStyle>
          <a:p>
            <a:r>
              <a:rPr lang="fr-CH"/>
              <a:t>NAME EVENT / NAME PRESENTATION</a:t>
            </a:r>
            <a:endParaRPr lang="fr-FR"/>
          </a:p>
        </p:txBody>
      </p:sp>
      <p:sp>
        <p:nvSpPr>
          <p:cNvPr id="5" name="Footer Placeholder 4"/>
          <p:cNvSpPr>
            <a:spLocks noGrp="1"/>
          </p:cNvSpPr>
          <p:nvPr>
            <p:ph type="ftr" sz="quarter" idx="3"/>
          </p:nvPr>
        </p:nvSpPr>
        <p:spPr>
          <a:xfrm rot="16200000">
            <a:off x="7115989" y="1874064"/>
            <a:ext cx="3543260" cy="512762"/>
          </a:xfrm>
          <a:prstGeom prst="rect">
            <a:avLst/>
          </a:prstGeom>
        </p:spPr>
        <p:txBody>
          <a:bodyPr vert="horz" lIns="91440" tIns="45720" rIns="91440" bIns="45720" rtlCol="0" anchor="ctr"/>
          <a:lstStyle>
            <a:lvl1pPr algn="r">
              <a:defRPr sz="700">
                <a:solidFill>
                  <a:schemeClr val="tx1"/>
                </a:solidFill>
                <a:latin typeface="Arial" panose="020B0604020202020204" pitchFamily="34" charset="0"/>
              </a:defRPr>
            </a:lvl1pPr>
          </a:lstStyle>
          <a:p>
            <a:r>
              <a:rPr lang="fr-FR"/>
              <a:t>Speaker </a:t>
            </a:r>
          </a:p>
        </p:txBody>
      </p:sp>
      <p:sp>
        <p:nvSpPr>
          <p:cNvPr id="6" name="Slide Number Placeholder 5"/>
          <p:cNvSpPr>
            <a:spLocks noGrp="1"/>
          </p:cNvSpPr>
          <p:nvPr>
            <p:ph type="sldNum" sz="quarter" idx="4"/>
          </p:nvPr>
        </p:nvSpPr>
        <p:spPr>
          <a:xfrm>
            <a:off x="8631238" y="195263"/>
            <a:ext cx="512762" cy="163552"/>
          </a:xfrm>
          <a:prstGeom prst="rect">
            <a:avLst/>
          </a:prstGeom>
        </p:spPr>
        <p:txBody>
          <a:bodyPr vert="horz" lIns="90000" tIns="0" rIns="90000" bIns="0" rtlCol="0" anchor="t"/>
          <a:lstStyle>
            <a:lvl1pPr algn="ctr">
              <a:defRPr sz="700" b="1">
                <a:solidFill>
                  <a:schemeClr val="tx1"/>
                </a:solidFill>
                <a:latin typeface="+mj-lt"/>
              </a:defRPr>
            </a:lvl1pPr>
          </a:lstStyle>
          <a:p>
            <a:fld id="{E1E1CD7C-2161-7D43-862E-CE4C333CD873}" type="slidenum">
              <a:rPr lang="fr-FR" smtClean="0"/>
              <a:pPr/>
              <a:t>‹#›</a:t>
            </a:fld>
            <a:endParaRPr lang="fr-FR"/>
          </a:p>
        </p:txBody>
      </p:sp>
      <p:pic>
        <p:nvPicPr>
          <p:cNvPr id="13" name="Image 12">
            <a:extLst>
              <a:ext uri="{FF2B5EF4-FFF2-40B4-BE49-F238E27FC236}">
                <a16:creationId xmlns:a16="http://schemas.microsoft.com/office/drawing/2014/main" id="{717E6E68-87EB-C34E-85D5-C26372DFEC99}"/>
              </a:ext>
            </a:extLst>
          </p:cNvPr>
          <p:cNvPicPr>
            <a:picLocks noChangeAspect="1"/>
          </p:cNvPicPr>
          <p:nvPr userDrawn="1"/>
        </p:nvPicPr>
        <p:blipFill>
          <a:blip r:embed="rId17"/>
          <a:stretch>
            <a:fillRect/>
          </a:stretch>
        </p:blipFill>
        <p:spPr>
          <a:xfrm>
            <a:off x="130273" y="132334"/>
            <a:ext cx="653952" cy="283022"/>
          </a:xfrm>
          <a:prstGeom prst="rect">
            <a:avLst/>
          </a:prstGeom>
        </p:spPr>
      </p:pic>
      <p:sp>
        <p:nvSpPr>
          <p:cNvPr id="14" name="Rectangle 13">
            <a:extLst>
              <a:ext uri="{FF2B5EF4-FFF2-40B4-BE49-F238E27FC236}">
                <a16:creationId xmlns:a16="http://schemas.microsoft.com/office/drawing/2014/main" id="{75D7A1C0-94CD-D94F-A99F-21847E542637}"/>
              </a:ext>
            </a:extLst>
          </p:cNvPr>
          <p:cNvSpPr/>
          <p:nvPr userDrawn="1"/>
        </p:nvSpPr>
        <p:spPr>
          <a:xfrm rot="16200000">
            <a:off x="430003" y="4897709"/>
            <a:ext cx="45719" cy="5978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latin typeface="Arial" panose="020B0604020202020204" pitchFamily="34" charset="0"/>
            </a:endParaRPr>
          </a:p>
        </p:txBody>
      </p:sp>
    </p:spTree>
    <p:extLst>
      <p:ext uri="{BB962C8B-B14F-4D97-AF65-F5344CB8AC3E}">
        <p14:creationId xmlns:p14="http://schemas.microsoft.com/office/powerpoint/2010/main" val="3569486836"/>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81" r:id="rId3"/>
    <p:sldLayoutId id="2147483673" r:id="rId4"/>
    <p:sldLayoutId id="2147483662" r:id="rId5"/>
    <p:sldLayoutId id="2147483674" r:id="rId6"/>
    <p:sldLayoutId id="2147483675" r:id="rId7"/>
    <p:sldLayoutId id="2147483682" r:id="rId8"/>
    <p:sldLayoutId id="2147483676" r:id="rId9"/>
    <p:sldLayoutId id="2147483664" r:id="rId10"/>
    <p:sldLayoutId id="2147483666" r:id="rId11"/>
    <p:sldLayoutId id="2147483677" r:id="rId12"/>
    <p:sldLayoutId id="2147483678" r:id="rId13"/>
    <p:sldLayoutId id="2147483679" r:id="rId14"/>
    <p:sldLayoutId id="2147483667" r:id="rId15"/>
  </p:sldLayoutIdLst>
  <p:hf hdr="0"/>
  <p:txStyles>
    <p:title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126" userDrawn="1">
          <p15:clr>
            <a:srgbClr val="F26B43"/>
          </p15:clr>
        </p15:guide>
        <p15:guide id="3" pos="5602" userDrawn="1">
          <p15:clr>
            <a:srgbClr val="F26B43"/>
          </p15:clr>
        </p15:guide>
        <p15:guide id="4" pos="2880" userDrawn="1">
          <p15:clr>
            <a:srgbClr val="F26B43"/>
          </p15:clr>
        </p15:guide>
        <p15:guide id="5" orient="horz" pos="123" userDrawn="1">
          <p15:clr>
            <a:srgbClr val="F26B43"/>
          </p15:clr>
        </p15:guide>
        <p15:guide id="6" orient="horz" pos="3117" userDrawn="1">
          <p15:clr>
            <a:srgbClr val="F26B43"/>
          </p15:clr>
        </p15:guide>
        <p15:guide id="7" pos="570" userDrawn="1">
          <p15:clr>
            <a:srgbClr val="F26B43"/>
          </p15:clr>
        </p15:guide>
        <p15:guide id="8" pos="1155" userDrawn="1">
          <p15:clr>
            <a:srgbClr val="F26B43"/>
          </p15:clr>
        </p15:guide>
        <p15:guide id="9" pos="1728" userDrawn="1">
          <p15:clr>
            <a:srgbClr val="F26B43"/>
          </p15:clr>
        </p15:guide>
        <p15:guide id="10" pos="2304" userDrawn="1">
          <p15:clr>
            <a:srgbClr val="F26B43"/>
          </p15:clr>
        </p15:guide>
        <p15:guide id="11" pos="3456" userDrawn="1">
          <p15:clr>
            <a:srgbClr val="F26B43"/>
          </p15:clr>
        </p15:guide>
        <p15:guide id="12" pos="4035" userDrawn="1">
          <p15:clr>
            <a:srgbClr val="F26B43"/>
          </p15:clr>
        </p15:guide>
        <p15:guide id="13" pos="4608" userDrawn="1">
          <p15:clr>
            <a:srgbClr val="F26B43"/>
          </p15:clr>
        </p15:guide>
        <p15:guide id="14" pos="5180" userDrawn="1">
          <p15:clr>
            <a:srgbClr val="F26B43"/>
          </p15:clr>
        </p15:guide>
        <p15:guide id="15" orient="horz" pos="490" userDrawn="1">
          <p15:clr>
            <a:srgbClr val="F26B43"/>
          </p15:clr>
        </p15:guide>
        <p15:guide id="16" orient="horz" pos="985" userDrawn="1">
          <p15:clr>
            <a:srgbClr val="F26B43"/>
          </p15:clr>
        </p15:guide>
        <p15:guide id="17" orient="horz" pos="1475" userDrawn="1">
          <p15:clr>
            <a:srgbClr val="F26B43"/>
          </p15:clr>
        </p15:guide>
        <p15:guide id="18" orient="horz" pos="1962" userDrawn="1">
          <p15:clr>
            <a:srgbClr val="F26B43"/>
          </p15:clr>
        </p15:guide>
        <p15:guide id="19" orient="horz" pos="2458" userDrawn="1">
          <p15:clr>
            <a:srgbClr val="F26B43"/>
          </p15:clr>
        </p15:guide>
        <p15:guide id="20" orient="horz" pos="2950" userDrawn="1">
          <p15:clr>
            <a:srgbClr val="F26B43"/>
          </p15:clr>
        </p15:guide>
        <p15:guide id="21" pos="5437" userDrawn="1">
          <p15:clr>
            <a:srgbClr val="F26B43"/>
          </p15:clr>
        </p15:guide>
        <p15:guide id="22" orient="horz" userDrawn="1">
          <p15:clr>
            <a:srgbClr val="F26B43"/>
          </p15:clr>
        </p15:guide>
        <p15:guide id="23" pos="5760" userDrawn="1">
          <p15:clr>
            <a:srgbClr val="F26B43"/>
          </p15:clr>
        </p15:guide>
        <p15:guide id="24" orient="horz" pos="3240" userDrawn="1">
          <p15:clr>
            <a:srgbClr val="F26B43"/>
          </p15:clr>
        </p15:guide>
        <p15:guide id="25"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hyperlink" Target="https://gitlab.cern.ch/rf-track/rf-track-reference-manual/-/raw/master/RF_Track_reference_manual.pdf?ref_type=heads" TargetMode="External"/><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microsoft.com/office/2018/10/relationships/comments" Target="../comments/modernComment_1B5_945AA3EB.xml"/><Relationship Id="rId7"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github.com/xsuite/xwakes"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2.png"/><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microsoft.com/office/2018/10/relationships/comments" Target="../comments/modernComment_1BA_3619338B.xm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1B4_2BB061E2.xm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D0_4691BEED.xm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2.xml"/><Relationship Id="rId1" Type="http://schemas.openxmlformats.org/officeDocument/2006/relationships/slideLayout" Target="../slideLayouts/slideLayout5.xml"/><Relationship Id="rId4" Type="http://schemas.openxmlformats.org/officeDocument/2006/relationships/image" Target="../media/image45.png"/></Relationships>
</file>

<file path=ppt/slides/_rels/slide33.xml.rels><?xml version="1.0" encoding="UTF-8" standalone="yes"?>
<Relationships xmlns="http://schemas.openxmlformats.org/package/2006/relationships"><Relationship Id="rId3" Type="http://schemas.microsoft.com/office/2018/10/relationships/comments" Target="../comments/modernComment_1C7_32952C0.xml"/><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microsoft.com/office/2018/10/relationships/comments" Target="../comments/modernComment_12A_F6A98F79.xml"/><Relationship Id="rId7" Type="http://schemas.openxmlformats.org/officeDocument/2006/relationships/hyperlink" Target="https://doi.org/10.2172/663316"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6" Type="http://schemas.openxmlformats.org/officeDocument/2006/relationships/hyperlink" Target="https://doi.org/10.1063/1.35182" TargetMode="External"/><Relationship Id="rId5" Type="http://schemas.openxmlformats.org/officeDocument/2006/relationships/hyperlink" Target="https://doi.org/10.1007/3-540-55250-2_26" TargetMode="External"/><Relationship Id="rId4" Type="http://schemas.openxmlformats.org/officeDocument/2006/relationships/hyperlink" Target="https://doi.org/10.1103/physreve.49.1599"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40.png"/><Relationship Id="rId2" Type="http://schemas.openxmlformats.org/officeDocument/2006/relationships/notesSlide" Target="../notesSlides/notesSlide35.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37.xml.rels><?xml version="1.0" encoding="UTF-8" standalone="yes"?>
<Relationships xmlns="http://schemas.openxmlformats.org/package/2006/relationships"><Relationship Id="rId3" Type="http://schemas.openxmlformats.org/officeDocument/2006/relationships/hyperlink" Target="https://www.3ds.com/products/simulia/cst-studio-suite"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5" Type="http://schemas.openxmlformats.org/officeDocument/2006/relationships/image" Target="../media/image460.png"/><Relationship Id="rId4" Type="http://schemas.openxmlformats.org/officeDocument/2006/relationships/hyperlink" Target="https://github.com/ImpedanCEI/WAKIS"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4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51.png"/></Relationships>
</file>

<file path=ppt/slides/_rels/slide4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1.xml"/><Relationship Id="rId1" Type="http://schemas.openxmlformats.org/officeDocument/2006/relationships/slideLayout" Target="../slideLayouts/slideLayout5.xml"/><Relationship Id="rId5" Type="http://schemas.openxmlformats.org/officeDocument/2006/relationships/image" Target="../media/image55.png"/><Relationship Id="rId4" Type="http://schemas.openxmlformats.org/officeDocument/2006/relationships/image" Target="../media/image54.png"/></Relationships>
</file>

<file path=ppt/slides/_rels/slide4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A5_A762A01A.xml"/><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9.png"/><Relationship Id="rId5" Type="http://schemas.openxmlformats.org/officeDocument/2006/relationships/hyperlink" Target="https://gitlab.cern.ch/rf-track" TargetMode="External"/><Relationship Id="rId4" Type="http://schemas.openxmlformats.org/officeDocument/2006/relationships/hyperlink" Target="https://gitlab.cern.ch/lvanheck/PyERL"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50.xml"/><Relationship Id="rId1" Type="http://schemas.openxmlformats.org/officeDocument/2006/relationships/slideLayout" Target="../slideLayouts/slideLayout5.xml"/><Relationship Id="rId4" Type="http://schemas.openxmlformats.org/officeDocument/2006/relationships/image" Target="../media/image65.png"/></Relationships>
</file>

<file path=ppt/slides/_rels/slide6.xml.rels><?xml version="1.0" encoding="UTF-8" standalone="yes"?>
<Relationships xmlns="http://schemas.openxmlformats.org/package/2006/relationships"><Relationship Id="rId3" Type="http://schemas.microsoft.com/office/2018/10/relationships/comments" Target="../comments/modernComment_1BD_7DBD885F.xm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9E_45A80E40.xml"/><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120.png"/><Relationship Id="rId5" Type="http://schemas.openxmlformats.org/officeDocument/2006/relationships/hyperlink" Target="https://github.com/ImpedanCEI/WAKIS" TargetMode="External"/><Relationship Id="rId4" Type="http://schemas.openxmlformats.org/officeDocument/2006/relationships/hyperlink" Target="https://www.3ds.com/products/simulia/cst-studio-suit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0ADC9092-B8AD-9448-9690-13D94442A120}"/>
              </a:ext>
            </a:extLst>
          </p:cNvPr>
          <p:cNvSpPr>
            <a:spLocks noGrp="1"/>
          </p:cNvSpPr>
          <p:nvPr>
            <p:ph type="title"/>
          </p:nvPr>
        </p:nvSpPr>
        <p:spPr>
          <a:xfrm>
            <a:off x="0" y="2041598"/>
            <a:ext cx="9150650" cy="1180028"/>
          </a:xfrm>
        </p:spPr>
        <p:txBody>
          <a:bodyPr>
            <a:normAutofit/>
          </a:bodyPr>
          <a:lstStyle/>
          <a:p>
            <a:pPr algn="ctr"/>
            <a:r>
              <a:rPr lang="en-GB" dirty="0"/>
              <a:t>iSAS WP5.4: iSAS from a beam </a:t>
            </a:r>
            <a:r>
              <a:rPr lang="en-GB" b="0" dirty="0"/>
              <a:t>dynamics perspective</a:t>
            </a:r>
            <a:endParaRPr lang="en-CH" dirty="0"/>
          </a:p>
        </p:txBody>
      </p:sp>
      <p:sp>
        <p:nvSpPr>
          <p:cNvPr id="5" name="Espace réservé du pied de page 4">
            <a:extLst>
              <a:ext uri="{FF2B5EF4-FFF2-40B4-BE49-F238E27FC236}">
                <a16:creationId xmlns:a16="http://schemas.microsoft.com/office/drawing/2014/main" id="{EDD9CD81-F741-E34D-918B-879020443A81}"/>
              </a:ext>
            </a:extLst>
          </p:cNvPr>
          <p:cNvSpPr>
            <a:spLocks noGrp="1"/>
          </p:cNvSpPr>
          <p:nvPr>
            <p:ph type="ftr" sz="quarter" idx="11"/>
          </p:nvPr>
        </p:nvSpPr>
        <p:spPr>
          <a:xfrm>
            <a:off x="3166636" y="2549891"/>
            <a:ext cx="2797421" cy="237085"/>
          </a:xfrm>
        </p:spPr>
        <p:txBody>
          <a:bodyPr/>
          <a:lstStyle/>
          <a:p>
            <a:pPr algn="ctr"/>
            <a:r>
              <a:rPr lang="en-GB" sz="2000" b="1" noProof="0" dirty="0"/>
              <a:t>Lode Vanhecke </a:t>
            </a:r>
          </a:p>
        </p:txBody>
      </p:sp>
      <p:sp>
        <p:nvSpPr>
          <p:cNvPr id="6" name="Espace réservé du numéro de diapositive 5">
            <a:extLst>
              <a:ext uri="{FF2B5EF4-FFF2-40B4-BE49-F238E27FC236}">
                <a16:creationId xmlns:a16="http://schemas.microsoft.com/office/drawing/2014/main" id="{F5C95DC5-778C-474A-AD7D-E5E2435C9631}"/>
              </a:ext>
            </a:extLst>
          </p:cNvPr>
          <p:cNvSpPr>
            <a:spLocks noGrp="1"/>
          </p:cNvSpPr>
          <p:nvPr>
            <p:ph type="sldNum" sz="quarter" idx="12"/>
          </p:nvPr>
        </p:nvSpPr>
        <p:spPr/>
        <p:txBody>
          <a:bodyPr/>
          <a:lstStyle/>
          <a:p>
            <a:fld id="{E1E1CD7C-2161-7D43-862E-CE4C333CD873}" type="slidenum">
              <a:rPr lang="en-GB" noProof="0" smtClean="0"/>
              <a:pPr/>
              <a:t>1</a:t>
            </a:fld>
            <a:endParaRPr lang="en-GB" noProof="0" dirty="0"/>
          </a:p>
        </p:txBody>
      </p:sp>
      <p:pic>
        <p:nvPicPr>
          <p:cNvPr id="1026" name="Picture 2" descr="Logo">
            <a:extLst>
              <a:ext uri="{FF2B5EF4-FFF2-40B4-BE49-F238E27FC236}">
                <a16:creationId xmlns:a16="http://schemas.microsoft.com/office/drawing/2014/main" id="{1688B3BD-1CA8-A9C5-8F25-E14B12AA0A8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6080" y="97147"/>
            <a:ext cx="976344" cy="31755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ome - CHART (Swiss Accelerator Research and Technology) - CHART">
            <a:extLst>
              <a:ext uri="{FF2B5EF4-FFF2-40B4-BE49-F238E27FC236}">
                <a16:creationId xmlns:a16="http://schemas.microsoft.com/office/drawing/2014/main" id="{D05C88BC-B0D2-1A2E-CEAF-A43EC20FEF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458" y="82387"/>
            <a:ext cx="547200" cy="34708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D6A4C7E-EA75-206E-DFAA-404F03D30C48}"/>
              </a:ext>
            </a:extLst>
          </p:cNvPr>
          <p:cNvSpPr txBox="1"/>
          <p:nvPr/>
        </p:nvSpPr>
        <p:spPr>
          <a:xfrm>
            <a:off x="2284496" y="3975838"/>
            <a:ext cx="4575008" cy="261610"/>
          </a:xfrm>
          <a:prstGeom prst="rect">
            <a:avLst/>
          </a:prstGeom>
          <a:noFill/>
        </p:spPr>
        <p:txBody>
          <a:bodyPr wrap="square">
            <a:spAutoFit/>
          </a:bodyPr>
          <a:lstStyle/>
          <a:p>
            <a:pPr algn="ctr"/>
            <a:r>
              <a:rPr lang="en-GB" sz="1100" b="1" noProof="0" dirty="0"/>
              <a:t>Supervisors: Mike Seidel and Tatiana </a:t>
            </a:r>
            <a:r>
              <a:rPr lang="en-GB" sz="1100" b="1" noProof="0" dirty="0" err="1"/>
              <a:t>Pieloni</a:t>
            </a:r>
            <a:endParaRPr lang="en-GB" sz="1100" b="1" noProof="0"/>
          </a:p>
        </p:txBody>
      </p:sp>
      <p:sp>
        <p:nvSpPr>
          <p:cNvPr id="12" name="TextBox 11">
            <a:extLst>
              <a:ext uri="{FF2B5EF4-FFF2-40B4-BE49-F238E27FC236}">
                <a16:creationId xmlns:a16="http://schemas.microsoft.com/office/drawing/2014/main" id="{B404C08F-ACD2-29E0-7C03-9833B2830F30}"/>
              </a:ext>
            </a:extLst>
          </p:cNvPr>
          <p:cNvSpPr txBox="1"/>
          <p:nvPr/>
        </p:nvSpPr>
        <p:spPr>
          <a:xfrm>
            <a:off x="2325752" y="4237448"/>
            <a:ext cx="4575008" cy="307777"/>
          </a:xfrm>
          <a:prstGeom prst="rect">
            <a:avLst/>
          </a:prstGeom>
          <a:noFill/>
        </p:spPr>
        <p:txBody>
          <a:bodyPr wrap="square">
            <a:spAutoFit/>
          </a:bodyPr>
          <a:lstStyle/>
          <a:p>
            <a:pPr algn="ctr"/>
            <a:r>
              <a:rPr lang="en-GB" sz="700" b="1" noProof="0"/>
              <a:t>Acknowledgements: Andrea Latina</a:t>
            </a:r>
            <a:r>
              <a:rPr lang="en-GB" sz="700" b="1"/>
              <a:t>, Carmelo Barbagallo, Julien </a:t>
            </a:r>
            <a:r>
              <a:rPr lang="en-GB" sz="700" b="1" noProof="0"/>
              <a:t>Michaud, Alex Fomin, Akira </a:t>
            </a:r>
            <a:r>
              <a:rPr lang="en-GB" sz="700" b="1"/>
              <a:t>Miyazaki, David Amorim, Elias Métral</a:t>
            </a:r>
            <a:endParaRPr lang="en-GB" sz="700" b="1" noProof="0"/>
          </a:p>
        </p:txBody>
      </p:sp>
      <p:pic>
        <p:nvPicPr>
          <p:cNvPr id="4" name="Picture 3">
            <a:extLst>
              <a:ext uri="{FF2B5EF4-FFF2-40B4-BE49-F238E27FC236}">
                <a16:creationId xmlns:a16="http://schemas.microsoft.com/office/drawing/2014/main" id="{5D0E66B6-1ACE-2D3D-5EB6-BFD4FAF96D11}"/>
              </a:ext>
            </a:extLst>
          </p:cNvPr>
          <p:cNvPicPr>
            <a:picLocks noChangeAspect="1"/>
          </p:cNvPicPr>
          <p:nvPr/>
        </p:nvPicPr>
        <p:blipFill rotWithShape="1">
          <a:blip r:embed="rId5"/>
          <a:srcRect l="541" r="498" b="9629"/>
          <a:stretch>
            <a:fillRect/>
          </a:stretch>
        </p:blipFill>
        <p:spPr>
          <a:xfrm>
            <a:off x="2322424" y="81725"/>
            <a:ext cx="428888" cy="391661"/>
          </a:xfrm>
          <a:prstGeom prst="rect">
            <a:avLst/>
          </a:prstGeom>
        </p:spPr>
      </p:pic>
      <p:grpSp>
        <p:nvGrpSpPr>
          <p:cNvPr id="9" name="Group 8">
            <a:extLst>
              <a:ext uri="{FF2B5EF4-FFF2-40B4-BE49-F238E27FC236}">
                <a16:creationId xmlns:a16="http://schemas.microsoft.com/office/drawing/2014/main" id="{C0C68498-184A-E835-241E-93C8071AC9AF}"/>
              </a:ext>
            </a:extLst>
          </p:cNvPr>
          <p:cNvGrpSpPr>
            <a:grpSpLocks noChangeAspect="1"/>
          </p:cNvGrpSpPr>
          <p:nvPr/>
        </p:nvGrpSpPr>
        <p:grpSpPr>
          <a:xfrm>
            <a:off x="792914" y="4596566"/>
            <a:ext cx="7862972" cy="327157"/>
            <a:chOff x="1622766" y="3878442"/>
            <a:chExt cx="11821620" cy="491866"/>
          </a:xfrm>
        </p:grpSpPr>
        <p:pic>
          <p:nvPicPr>
            <p:cNvPr id="7" name="Picture 102">
              <a:extLst>
                <a:ext uri="{FF2B5EF4-FFF2-40B4-BE49-F238E27FC236}">
                  <a16:creationId xmlns:a16="http://schemas.microsoft.com/office/drawing/2014/main" id="{E6FB1CE3-2289-E4B5-46E4-7B43AF3475D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22766" y="3884533"/>
              <a:ext cx="727075" cy="485775"/>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8">
              <a:extLst>
                <a:ext uri="{FF2B5EF4-FFF2-40B4-BE49-F238E27FC236}">
                  <a16:creationId xmlns:a16="http://schemas.microsoft.com/office/drawing/2014/main" id="{78CA4BB5-B3CA-166D-8A1E-B9F2086F8C13}"/>
                </a:ext>
              </a:extLst>
            </p:cNvPr>
            <p:cNvSpPr txBox="1"/>
            <p:nvPr/>
          </p:nvSpPr>
          <p:spPr>
            <a:xfrm>
              <a:off x="2506421" y="3878442"/>
              <a:ext cx="10937965" cy="35654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a:ln>
                    <a:noFill/>
                  </a:ln>
                  <a:solidFill>
                    <a:prstClr val="black"/>
                  </a:solidFill>
                  <a:effectLst/>
                  <a:uLnTx/>
                  <a:uFillTx/>
                  <a:latin typeface="Aptos" panose="02110004020202020204"/>
                  <a:ea typeface="+mn-ea"/>
                  <a:cs typeface="+mn-cs"/>
                </a:rPr>
                <a:t>Funded by the European Union. Views and opinions expressed are however those of the authors only and do not necessarily reflect those of the European Union or the European Commission. Neither the European Union nor the granting authority can be held responsible for them. </a:t>
              </a:r>
            </a:p>
          </p:txBody>
        </p:sp>
      </p:grpSp>
      <p:sp>
        <p:nvSpPr>
          <p:cNvPr id="10" name="TextBox 9">
            <a:extLst>
              <a:ext uri="{FF2B5EF4-FFF2-40B4-BE49-F238E27FC236}">
                <a16:creationId xmlns:a16="http://schemas.microsoft.com/office/drawing/2014/main" id="{A23B761C-3347-54F7-17DC-403C979562E4}"/>
              </a:ext>
            </a:extLst>
          </p:cNvPr>
          <p:cNvSpPr txBox="1"/>
          <p:nvPr/>
        </p:nvSpPr>
        <p:spPr>
          <a:xfrm>
            <a:off x="2284496" y="2792530"/>
            <a:ext cx="4575008" cy="307777"/>
          </a:xfrm>
          <a:prstGeom prst="rect">
            <a:avLst/>
          </a:prstGeom>
          <a:noFill/>
        </p:spPr>
        <p:txBody>
          <a:bodyPr wrap="square">
            <a:spAutoFit/>
          </a:bodyPr>
          <a:lstStyle/>
          <a:p>
            <a:pPr algn="ctr"/>
            <a:r>
              <a:rPr lang="en-GB" sz="1400" noProof="0" dirty="0"/>
              <a:t>April </a:t>
            </a:r>
            <a:r>
              <a:rPr lang="en-GB" sz="1400" dirty="0"/>
              <a:t>22</a:t>
            </a:r>
            <a:r>
              <a:rPr lang="en-GB" sz="1400" baseline="30000" noProof="0" dirty="0" err="1"/>
              <a:t>th</a:t>
            </a:r>
            <a:r>
              <a:rPr lang="en-GB" sz="1400" noProof="0" dirty="0"/>
              <a:t> </a:t>
            </a:r>
            <a:r>
              <a:rPr lang="en-GB" sz="1400" baseline="30000" noProof="0" dirty="0"/>
              <a:t> </a:t>
            </a:r>
            <a:r>
              <a:rPr lang="en-GB" sz="1400" noProof="0" dirty="0"/>
              <a:t>2026</a:t>
            </a:r>
          </a:p>
        </p:txBody>
      </p:sp>
    </p:spTree>
    <p:extLst>
      <p:ext uri="{BB962C8B-B14F-4D97-AF65-F5344CB8AC3E}">
        <p14:creationId xmlns:p14="http://schemas.microsoft.com/office/powerpoint/2010/main" val="3965413128"/>
      </p:ext>
    </p:extLst>
  </p:cSld>
  <p:clrMapOvr>
    <a:masterClrMapping/>
  </p:clrMapOvr>
  <mc:AlternateContent xmlns:mc="http://schemas.openxmlformats.org/markup-compatibility/2006" xmlns:p14="http://schemas.microsoft.com/office/powerpoint/2010/main">
    <mc:Choice Requires="p14">
      <p:transition spd="slow" p14:dur="2000" advTm="11926"/>
    </mc:Choice>
    <mc:Fallback xmlns="">
      <p:transition spd="slow" advTm="1192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22B5A-501F-239E-9634-925E2394A783}"/>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28F90722-EC55-21D3-0DAF-4D25DAC8C01D}"/>
              </a:ext>
            </a:extLst>
          </p:cNvPr>
          <p:cNvSpPr>
            <a:spLocks noGrp="1"/>
          </p:cNvSpPr>
          <p:nvPr>
            <p:ph type="title"/>
          </p:nvPr>
        </p:nvSpPr>
        <p:spPr>
          <a:xfrm>
            <a:off x="904875" y="131033"/>
            <a:ext cx="7726363" cy="533276"/>
          </a:xfrm>
        </p:spPr>
        <p:txBody>
          <a:bodyPr>
            <a:noAutofit/>
          </a:bodyPr>
          <a:lstStyle/>
          <a:p>
            <a:r>
              <a:rPr lang="en-GB" b="0" dirty="0"/>
              <a:t>Model of wake fields</a:t>
            </a:r>
            <a:endParaRPr lang="en-GB" dirty="0"/>
          </a:p>
        </p:txBody>
      </p:sp>
      <p:sp>
        <p:nvSpPr>
          <p:cNvPr id="6" name="Espace réservé du numéro de diapositive 5">
            <a:extLst>
              <a:ext uri="{FF2B5EF4-FFF2-40B4-BE49-F238E27FC236}">
                <a16:creationId xmlns:a16="http://schemas.microsoft.com/office/drawing/2014/main" id="{599BA19D-E132-E94C-B004-88013B72C0A8}"/>
              </a:ext>
            </a:extLst>
          </p:cNvPr>
          <p:cNvSpPr>
            <a:spLocks noGrp="1"/>
          </p:cNvSpPr>
          <p:nvPr>
            <p:ph type="sldNum" sz="quarter" idx="12"/>
          </p:nvPr>
        </p:nvSpPr>
        <p:spPr/>
        <p:txBody>
          <a:bodyPr/>
          <a:lstStyle/>
          <a:p>
            <a:fld id="{E1E1CD7C-2161-7D43-862E-CE4C333CD873}" type="slidenum">
              <a:rPr lang="en-GB" noProof="0" smtClean="0"/>
              <a:pPr/>
              <a:t>10</a:t>
            </a:fld>
            <a:endParaRPr lang="en-GB" noProof="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D9D22A2A-257B-7786-EC8B-2F7D32706DC1}"/>
                  </a:ext>
                </a:extLst>
              </p:cNvPr>
              <p:cNvSpPr>
                <a:spLocks noGrp="1"/>
              </p:cNvSpPr>
              <p:nvPr>
                <p:ph idx="1"/>
              </p:nvPr>
            </p:nvSpPr>
            <p:spPr>
              <a:xfrm>
                <a:off x="904875" y="664308"/>
                <a:ext cx="7859679" cy="4348159"/>
              </a:xfrm>
            </p:spPr>
            <p:txBody>
              <a:bodyPr>
                <a:normAutofit fontScale="92500" lnSpcReduction="20000"/>
              </a:bodyPr>
              <a:lstStyle/>
              <a:p>
                <a:r>
                  <a:rPr lang="en-US" sz="2000" dirty="0"/>
                  <a:t>Model wake fields impedance (frequency domain) as RLC circuit resonators</a:t>
                </a:r>
              </a:p>
              <a:p>
                <a:pPr>
                  <a:buFont typeface="Wingdings" pitchFamily="2" charset="2"/>
                  <a:buChar char="è"/>
                </a:pPr>
                <a:r>
                  <a:rPr lang="en-US" sz="2000" dirty="0">
                    <a:sym typeface="Wingdings" pitchFamily="2" charset="2"/>
                  </a:rPr>
                  <a:t> Fourier transform to get </a:t>
                </a:r>
                <a:r>
                  <a:rPr lang="en-US" sz="2000" dirty="0">
                    <a:solidFill>
                      <a:schemeClr val="accent1"/>
                    </a:solidFill>
                    <a:sym typeface="Wingdings" pitchFamily="2" charset="2"/>
                  </a:rPr>
                  <a:t>wake functions</a:t>
                </a:r>
                <a:r>
                  <a:rPr lang="en-US" sz="2000" dirty="0">
                    <a:sym typeface="Wingdings" pitchFamily="2" charset="2"/>
                  </a:rPr>
                  <a:t> (time domain): only structure dependent</a:t>
                </a:r>
              </a:p>
              <a:p>
                <a:pPr>
                  <a:buFont typeface="Wingdings" pitchFamily="2" charset="2"/>
                  <a:buChar char="è"/>
                </a:pPr>
                <a:r>
                  <a:rPr lang="en-US" sz="2000" dirty="0">
                    <a:sym typeface="Wingdings" pitchFamily="2" charset="2"/>
                  </a:rPr>
                  <a:t> Solve EM equations according to wave equation to solve for </a:t>
                </a:r>
                <a:r>
                  <a:rPr lang="en-US" sz="2000" dirty="0">
                    <a:solidFill>
                      <a:schemeClr val="accent1"/>
                    </a:solidFill>
                    <a:sym typeface="Wingdings" pitchFamily="2" charset="2"/>
                  </a:rPr>
                  <a:t>wake potentials: structure </a:t>
                </a:r>
                <a:r>
                  <a:rPr lang="en-US" sz="2000" b="1" dirty="0">
                    <a:solidFill>
                      <a:schemeClr val="accent1"/>
                    </a:solidFill>
                    <a:sym typeface="Wingdings" pitchFamily="2" charset="2"/>
                  </a:rPr>
                  <a:t>AND</a:t>
                </a:r>
                <a:r>
                  <a:rPr lang="en-US" sz="2000" dirty="0">
                    <a:solidFill>
                      <a:schemeClr val="accent1"/>
                    </a:solidFill>
                    <a:sym typeface="Wingdings" pitchFamily="2" charset="2"/>
                  </a:rPr>
                  <a:t> source/test particle </a:t>
                </a:r>
                <a:r>
                  <a:rPr lang="en-US" sz="2000" dirty="0">
                    <a:sym typeface="Wingdings" pitchFamily="2" charset="2"/>
                  </a:rPr>
                  <a:t>dependent</a:t>
                </a:r>
                <a:endParaRPr lang="en-US" sz="2000" dirty="0"/>
              </a:p>
              <a:p>
                <a:r>
                  <a:rPr lang="en-US" sz="2000" dirty="0"/>
                  <a:t>Developed both </a:t>
                </a:r>
                <a:r>
                  <a:rPr lang="en-US" sz="2000" dirty="0">
                    <a:solidFill>
                      <a:schemeClr val="accent1"/>
                    </a:solidFill>
                  </a:rPr>
                  <a:t>transverse and longitudinal symmetric </a:t>
                </a:r>
                <a:r>
                  <a:rPr lang="en-US" sz="2000" dirty="0">
                    <a:solidFill>
                      <a:schemeClr val="tx2"/>
                    </a:solidFill>
                  </a:rPr>
                  <a:t>wakes and </a:t>
                </a:r>
                <a:r>
                  <a:rPr lang="en-US" sz="2000" dirty="0">
                    <a:solidFill>
                      <a:schemeClr val="accent1"/>
                    </a:solidFill>
                  </a:rPr>
                  <a:t>asymmetric </a:t>
                </a:r>
                <a:r>
                  <a:rPr lang="en-US" sz="2000" dirty="0">
                    <a:solidFill>
                      <a:schemeClr val="tx2"/>
                    </a:solidFill>
                  </a:rPr>
                  <a:t>wakes:</a:t>
                </a:r>
              </a:p>
              <a:p>
                <a:pPr lvl="1"/>
                <a:r>
                  <a:rPr lang="en-US" sz="1800" dirty="0"/>
                  <a:t>Symmetric: up to the </a:t>
                </a:r>
                <a:r>
                  <a:rPr lang="en-US" sz="1800" dirty="0">
                    <a:solidFill>
                      <a:schemeClr val="accent1"/>
                    </a:solidFill>
                  </a:rPr>
                  <a:t>n-</a:t>
                </a:r>
                <a:r>
                  <a:rPr lang="en-US" sz="1800" dirty="0" err="1">
                    <a:solidFill>
                      <a:schemeClr val="accent1"/>
                    </a:solidFill>
                  </a:rPr>
                  <a:t>th</a:t>
                </a:r>
                <a:r>
                  <a:rPr lang="en-US" sz="1800" dirty="0">
                    <a:solidFill>
                      <a:schemeClr val="accent1"/>
                    </a:solidFill>
                  </a:rPr>
                  <a:t> order</a:t>
                </a:r>
              </a:p>
              <a:p>
                <a:pPr lvl="1"/>
                <a:r>
                  <a:rPr lang="en-US" sz="1800" dirty="0"/>
                  <a:t>Asymmetric: up to </a:t>
                </a:r>
                <a:r>
                  <a:rPr lang="en-US" sz="1800" dirty="0">
                    <a:solidFill>
                      <a:schemeClr val="accent1"/>
                    </a:solidFill>
                  </a:rPr>
                  <a:t>quadrupolar modes</a:t>
                </a:r>
              </a:p>
              <a:p>
                <a:r>
                  <a:rPr lang="en-US" sz="2000" dirty="0"/>
                  <a:t>For derivation see </a:t>
                </a:r>
                <a:r>
                  <a:rPr lang="en-US" sz="2000" dirty="0">
                    <a:solidFill>
                      <a:schemeClr val="accent1"/>
                    </a:solidFill>
                  </a:rPr>
                  <a:t>additional slides </a:t>
                </a:r>
                <a:r>
                  <a:rPr lang="en-US" sz="2000" dirty="0"/>
                  <a:t>and consult [2-8]</a:t>
                </a:r>
                <a:endParaRPr lang="en-GB" sz="2200" dirty="0"/>
              </a:p>
              <a:p>
                <a:r>
                  <a:rPr lang="en-US" sz="2000" dirty="0"/>
                  <a:t>Implemented as an RF-Track </a:t>
                </a:r>
                <a:r>
                  <a:rPr lang="en-US" sz="2000" dirty="0">
                    <a:solidFill>
                      <a:schemeClr val="accent1"/>
                    </a:solidFill>
                  </a:rPr>
                  <a:t>“</a:t>
                </a:r>
                <a:r>
                  <a:rPr lang="en-US" sz="2000" dirty="0" err="1">
                    <a:solidFill>
                      <a:schemeClr val="accent1"/>
                    </a:solidFill>
                  </a:rPr>
                  <a:t>UserEffect</a:t>
                </a:r>
                <a:r>
                  <a:rPr lang="en-US" sz="2000" dirty="0">
                    <a:solidFill>
                      <a:schemeClr val="accent1"/>
                    </a:solidFill>
                  </a:rPr>
                  <a:t>” </a:t>
                </a:r>
                <a:r>
                  <a:rPr lang="en-US" sz="2000" dirty="0"/>
                  <a:t>(see </a:t>
                </a:r>
                <a:r>
                  <a:rPr lang="en-US" sz="2000" dirty="0">
                    <a:solidFill>
                      <a:schemeClr val="tx2"/>
                    </a:solidFill>
                    <a:hlinkClick r:id="rId3">
                      <a:extLst>
                        <a:ext uri="{A12FA001-AC4F-418D-AE19-62706E023703}">
                          <ahyp:hlinkClr xmlns:ahyp="http://schemas.microsoft.com/office/drawing/2018/hyperlinkcolor" val="tx"/>
                        </a:ext>
                      </a:extLst>
                    </a:hlinkClick>
                  </a:rPr>
                  <a:t>RF-Track manual</a:t>
                </a:r>
                <a:r>
                  <a:rPr lang="en-US" sz="2000" dirty="0"/>
                  <a:t>) into PyERL:</a:t>
                </a:r>
              </a:p>
              <a:p>
                <a:pPr lvl="1"/>
                <a:r>
                  <a:rPr lang="en-US" sz="1800" dirty="0">
                    <a:solidFill>
                      <a:schemeClr val="accent1"/>
                    </a:solidFill>
                  </a:rPr>
                  <a:t>Create user defined collective effects </a:t>
                </a:r>
                <a:r>
                  <a:rPr lang="en-US" sz="1800" dirty="0">
                    <a:solidFill>
                      <a:schemeClr val="tx2"/>
                    </a:solidFill>
                  </a:rPr>
                  <a:t>as</a:t>
                </a:r>
                <a:r>
                  <a:rPr lang="en-US" sz="1800" dirty="0">
                    <a:solidFill>
                      <a:schemeClr val="accent1"/>
                    </a:solidFill>
                  </a:rPr>
                  <a:t> </a:t>
                </a:r>
                <a:r>
                  <a:rPr lang="en-US" sz="1800" dirty="0"/>
                  <a:t>Python class that links to RF-Track</a:t>
                </a:r>
                <a:endParaRPr lang="en-US" sz="1800" dirty="0">
                  <a:solidFill>
                    <a:schemeClr val="accent1"/>
                  </a:solidFill>
                </a:endParaRPr>
              </a:p>
              <a:p>
                <a:pPr lvl="1"/>
                <a:r>
                  <a:rPr lang="en-US" sz="1800" dirty="0"/>
                  <a:t>Attached to a beamline element of length </a:t>
                </a:r>
                <a14:m>
                  <m:oMath xmlns:m="http://schemas.openxmlformats.org/officeDocument/2006/math">
                    <m:r>
                      <a:rPr lang="en-US" sz="1800" b="0" i="1" smtClean="0">
                        <a:latin typeface="Cambria Math" panose="02040503050406030204" pitchFamily="18" charset="0"/>
                      </a:rPr>
                      <m:t>𝐿</m:t>
                    </m:r>
                  </m:oMath>
                </a14:m>
                <a:endParaRPr lang="en-US" sz="1800" i="1" dirty="0"/>
              </a:p>
              <a:p>
                <a:pPr lvl="1"/>
                <a:r>
                  <a:rPr lang="en-US" sz="1800" dirty="0"/>
                  <a:t>Set number of kicks </a:t>
                </a:r>
                <a:r>
                  <a:rPr lang="en-US" sz="1800" dirty="0">
                    <a:sym typeface="Wingdings" pitchFamily="2" charset="2"/>
                  </a:rPr>
                  <a:t> gauge inside element</a:t>
                </a:r>
                <a:endParaRPr lang="en-US" sz="1800" dirty="0"/>
              </a:p>
              <a:p>
                <a:pPr lvl="1"/>
                <a:endParaRPr lang="en-US" dirty="0"/>
              </a:p>
            </p:txBody>
          </p:sp>
        </mc:Choice>
        <mc:Fallback xmlns="">
          <p:sp>
            <p:nvSpPr>
              <p:cNvPr id="5" name="Content Placeholder 4">
                <a:extLst>
                  <a:ext uri="{FF2B5EF4-FFF2-40B4-BE49-F238E27FC236}">
                    <a16:creationId xmlns:a16="http://schemas.microsoft.com/office/drawing/2014/main" id="{D9D22A2A-257B-7786-EC8B-2F7D32706DC1}"/>
                  </a:ext>
                </a:extLst>
              </p:cNvPr>
              <p:cNvSpPr>
                <a:spLocks noGrp="1" noRot="1" noChangeAspect="1" noMove="1" noResize="1" noEditPoints="1" noAdjustHandles="1" noChangeArrowheads="1" noChangeShapeType="1" noTextEdit="1"/>
              </p:cNvSpPr>
              <p:nvPr>
                <p:ph idx="1"/>
              </p:nvPr>
            </p:nvSpPr>
            <p:spPr>
              <a:xfrm>
                <a:off x="904875" y="664308"/>
                <a:ext cx="7859679" cy="4348159"/>
              </a:xfrm>
              <a:blipFill>
                <a:blip r:embed="rId4"/>
                <a:stretch>
                  <a:fillRect t="-2624"/>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607F36D9-C661-08F5-99C9-C0F14A9D0603}"/>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Tree>
    <p:extLst>
      <p:ext uri="{BB962C8B-B14F-4D97-AF65-F5344CB8AC3E}">
        <p14:creationId xmlns:p14="http://schemas.microsoft.com/office/powerpoint/2010/main" val="4245678724"/>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01B03A-1D87-55C6-4BFB-2E59F45520C0}"/>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3AD7F813-F63B-6F3B-12DA-02EA0B32D7A9}"/>
              </a:ext>
            </a:extLst>
          </p:cNvPr>
          <p:cNvSpPr>
            <a:spLocks noGrp="1"/>
          </p:cNvSpPr>
          <p:nvPr>
            <p:ph type="title"/>
          </p:nvPr>
        </p:nvSpPr>
        <p:spPr>
          <a:xfrm>
            <a:off x="904875" y="131033"/>
            <a:ext cx="7726363" cy="533276"/>
          </a:xfrm>
        </p:spPr>
        <p:txBody>
          <a:bodyPr>
            <a:noAutofit/>
          </a:bodyPr>
          <a:lstStyle/>
          <a:p>
            <a:r>
              <a:rPr lang="en-GB"/>
              <a:t> Longitudinal wake function </a:t>
            </a:r>
            <a:r>
              <a:rPr lang="en-US"/>
              <a:t>benchmark</a:t>
            </a:r>
            <a:endParaRPr lang="en-GB"/>
          </a:p>
        </p:txBody>
      </p:sp>
      <p:sp>
        <p:nvSpPr>
          <p:cNvPr id="6" name="Espace réservé du numéro de diapositive 5">
            <a:extLst>
              <a:ext uri="{FF2B5EF4-FFF2-40B4-BE49-F238E27FC236}">
                <a16:creationId xmlns:a16="http://schemas.microsoft.com/office/drawing/2014/main" id="{8015576B-F77B-89C1-D656-90D03920AD86}"/>
              </a:ext>
            </a:extLst>
          </p:cNvPr>
          <p:cNvSpPr>
            <a:spLocks noGrp="1"/>
          </p:cNvSpPr>
          <p:nvPr>
            <p:ph type="sldNum" sz="quarter" idx="12"/>
          </p:nvPr>
        </p:nvSpPr>
        <p:spPr/>
        <p:txBody>
          <a:bodyPr/>
          <a:lstStyle/>
          <a:p>
            <a:fld id="{E1E1CD7C-2161-7D43-862E-CE4C333CD873}" type="slidenum">
              <a:rPr lang="en-GB" noProof="0" smtClean="0"/>
              <a:pPr/>
              <a:t>11</a:t>
            </a:fld>
            <a:endParaRPr lang="en-GB" noProof="0"/>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4993A50A-3502-E89E-3D56-CA845C4CE0E8}"/>
                  </a:ext>
                </a:extLst>
              </p:cNvPr>
              <p:cNvSpPr>
                <a:spLocks noGrp="1"/>
              </p:cNvSpPr>
              <p:nvPr>
                <p:ph idx="1"/>
              </p:nvPr>
            </p:nvSpPr>
            <p:spPr>
              <a:xfrm>
                <a:off x="844436" y="664309"/>
                <a:ext cx="8150274" cy="3578009"/>
              </a:xfrm>
            </p:spPr>
            <p:txBody>
              <a:bodyPr>
                <a:normAutofit/>
              </a:bodyPr>
              <a:lstStyle/>
              <a:p>
                <a:r>
                  <a:rPr lang="en-US" dirty="0"/>
                  <a:t>New wakes vs </a:t>
                </a:r>
                <a:r>
                  <a:rPr lang="en-US" b="1" dirty="0">
                    <a:solidFill>
                      <a:schemeClr val="accent1"/>
                    </a:solidFill>
                    <a:hlinkClick r:id="rId4">
                      <a:extLst>
                        <a:ext uri="{A12FA001-AC4F-418D-AE19-62706E023703}">
                          <ahyp:hlinkClr xmlns:ahyp="http://schemas.microsoft.com/office/drawing/2018/hyperlinkcolor" val="tx"/>
                        </a:ext>
                      </a:extLst>
                    </a:hlinkClick>
                  </a:rPr>
                  <a:t>Xwakes</a:t>
                </a:r>
                <a:r>
                  <a:rPr lang="en-US" dirty="0"/>
                  <a:t>: </a:t>
                </a:r>
                <a14:m>
                  <m:oMath xmlns:m="http://schemas.openxmlformats.org/officeDocument/2006/math">
                    <m:sSup>
                      <m:sSupPr>
                        <m:ctrlPr>
                          <a:rPr lang="en-US"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10</m:t>
                        </m:r>
                      </m:e>
                      <m:sup>
                        <m:r>
                          <a:rPr lang="en-US" b="0" i="1" smtClean="0">
                            <a:solidFill>
                              <a:schemeClr val="accent1"/>
                            </a:solidFill>
                            <a:latin typeface="Cambria Math" panose="02040503050406030204" pitchFamily="18" charset="0"/>
                          </a:rPr>
                          <m:t>−15</m:t>
                        </m:r>
                      </m:sup>
                    </m:sSup>
                  </m:oMath>
                </a14:m>
                <a:r>
                  <a:rPr lang="en-US" dirty="0"/>
                  <a:t>; New wakes vs RF-Track beam loading: </a:t>
                </a:r>
                <a14:m>
                  <m:oMath xmlns:m="http://schemas.openxmlformats.org/officeDocument/2006/math">
                    <m:sSup>
                      <m:sSupPr>
                        <m:ctrlPr>
                          <a:rPr lang="en-US" i="1" smtClean="0">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10</m:t>
                        </m:r>
                      </m:e>
                      <m:sup>
                        <m:r>
                          <a:rPr lang="en-US" i="1">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1</m:t>
                        </m:r>
                      </m:sup>
                    </m:sSup>
                  </m:oMath>
                </a14:m>
                <a:endParaRPr lang="en-US" dirty="0"/>
              </a:p>
            </p:txBody>
          </p:sp>
        </mc:Choice>
        <mc:Fallback>
          <p:sp>
            <p:nvSpPr>
              <p:cNvPr id="5" name="Content Placeholder 4">
                <a:extLst>
                  <a:ext uri="{FF2B5EF4-FFF2-40B4-BE49-F238E27FC236}">
                    <a16:creationId xmlns:a16="http://schemas.microsoft.com/office/drawing/2014/main" id="{4993A50A-3502-E89E-3D56-CA845C4CE0E8}"/>
                  </a:ext>
                </a:extLst>
              </p:cNvPr>
              <p:cNvSpPr>
                <a:spLocks noGrp="1" noRot="1" noChangeAspect="1" noMove="1" noResize="1" noEditPoints="1" noAdjustHandles="1" noChangeArrowheads="1" noChangeShapeType="1" noTextEdit="1"/>
              </p:cNvSpPr>
              <p:nvPr>
                <p:ph idx="1"/>
              </p:nvPr>
            </p:nvSpPr>
            <p:spPr>
              <a:xfrm>
                <a:off x="844436" y="664309"/>
                <a:ext cx="8150274" cy="3578009"/>
              </a:xfrm>
              <a:blipFill>
                <a:blip r:embed="rId5"/>
                <a:stretch>
                  <a:fillRect t="-1413"/>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5B1016CF-1E21-2FC0-2750-D86499E6923A}"/>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grpSp>
        <p:nvGrpSpPr>
          <p:cNvPr id="8" name="Group 7">
            <a:extLst>
              <a:ext uri="{FF2B5EF4-FFF2-40B4-BE49-F238E27FC236}">
                <a16:creationId xmlns:a16="http://schemas.microsoft.com/office/drawing/2014/main" id="{B49F6DC4-345D-6F33-4742-A6E38A314AF3}"/>
              </a:ext>
            </a:extLst>
          </p:cNvPr>
          <p:cNvGrpSpPr>
            <a:grpSpLocks noChangeAspect="1"/>
          </p:cNvGrpSpPr>
          <p:nvPr/>
        </p:nvGrpSpPr>
        <p:grpSpPr>
          <a:xfrm>
            <a:off x="685799" y="1067855"/>
            <a:ext cx="7765200" cy="4005296"/>
            <a:chOff x="527163" y="951542"/>
            <a:chExt cx="7772401" cy="4009010"/>
          </a:xfrm>
        </p:grpSpPr>
        <p:pic>
          <p:nvPicPr>
            <p:cNvPr id="2" name="Picture 1">
              <a:extLst>
                <a:ext uri="{FF2B5EF4-FFF2-40B4-BE49-F238E27FC236}">
                  <a16:creationId xmlns:a16="http://schemas.microsoft.com/office/drawing/2014/main" id="{215F5A65-C247-5E11-3024-6677C91124B8}"/>
                </a:ext>
              </a:extLst>
            </p:cNvPr>
            <p:cNvPicPr>
              <a:picLocks noChangeAspect="1"/>
            </p:cNvPicPr>
            <p:nvPr/>
          </p:nvPicPr>
          <p:blipFill>
            <a:blip r:embed="rId6"/>
            <a:stretch>
              <a:fillRect/>
            </a:stretch>
          </p:blipFill>
          <p:spPr>
            <a:xfrm>
              <a:off x="527164" y="951542"/>
              <a:ext cx="7772400" cy="3821502"/>
            </a:xfrm>
            <a:prstGeom prst="rect">
              <a:avLst/>
            </a:prstGeom>
          </p:spPr>
        </p:pic>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CD1E4C69-520F-0BAC-0699-575B9735D2DF}"/>
                    </a:ext>
                  </a:extLst>
                </p:cNvPr>
                <p:cNvSpPr txBox="1"/>
                <p:nvPr/>
              </p:nvSpPr>
              <p:spPr>
                <a:xfrm>
                  <a:off x="527163" y="4729506"/>
                  <a:ext cx="7772401" cy="231046"/>
                </a:xfrm>
                <a:prstGeom prst="rect">
                  <a:avLst/>
                </a:prstGeom>
                <a:noFill/>
              </p:spPr>
              <p:txBody>
                <a:bodyPr wrap="square" rtlCol="0">
                  <a:spAutoFit/>
                </a:bodyPr>
                <a:lstStyle/>
                <a:p>
                  <a:pPr algn="ctr"/>
                  <a:r>
                    <a:rPr lang="en-GB" sz="900" dirty="0">
                      <a:solidFill>
                        <a:schemeClr val="tx1">
                          <a:lumMod val="60000"/>
                          <a:lumOff val="40000"/>
                        </a:schemeClr>
                      </a:solidFill>
                    </a:rPr>
                    <a:t>Figure 6: Longitudinal wake function comparison with</a:t>
                  </a:r>
                  <a:r>
                    <a:rPr lang="en-US" sz="900" dirty="0">
                      <a:solidFill>
                        <a:schemeClr val="tx1">
                          <a:lumMod val="60000"/>
                          <a:lumOff val="40000"/>
                        </a:schemeClr>
                      </a:solidFill>
                    </a:rPr>
                    <a:t> </a:t>
                  </a:r>
                  <a14:m>
                    <m:oMath xmlns:m="http://schemas.openxmlformats.org/officeDocument/2006/math">
                      <m:r>
                        <m:rPr>
                          <m:sty m:val="p"/>
                        </m:rPr>
                        <a:rPr lang="en-US" sz="900" i="1">
                          <a:solidFill>
                            <a:schemeClr val="tx1">
                              <a:lumMod val="60000"/>
                              <a:lumOff val="40000"/>
                            </a:schemeClr>
                          </a:solidFill>
                          <a:latin typeface="Cambria Math" panose="02040503050406030204" pitchFamily="18" charset="0"/>
                        </a:rPr>
                        <m:t>f</m:t>
                      </m:r>
                      <m:r>
                        <a:rPr lang="en-US" sz="900" i="1">
                          <a:solidFill>
                            <a:schemeClr val="tx1">
                              <a:lumMod val="60000"/>
                              <a:lumOff val="40000"/>
                            </a:schemeClr>
                          </a:solidFill>
                          <a:latin typeface="Cambria Math" panose="02040503050406030204" pitchFamily="18" charset="0"/>
                        </a:rPr>
                        <m:t> =801.58 </m:t>
                      </m:r>
                      <m:r>
                        <m:rPr>
                          <m:sty m:val="p"/>
                        </m:rPr>
                        <a:rPr lang="en-US" sz="900" i="1">
                          <a:solidFill>
                            <a:schemeClr val="tx1">
                              <a:lumMod val="60000"/>
                              <a:lumOff val="40000"/>
                            </a:schemeClr>
                          </a:solidFill>
                          <a:latin typeface="Cambria Math" panose="02040503050406030204" pitchFamily="18" charset="0"/>
                        </a:rPr>
                        <m:t>MHz</m:t>
                      </m:r>
                    </m:oMath>
                  </a14:m>
                  <a:r>
                    <a:rPr lang="en-GB" sz="900" dirty="0">
                      <a:solidFill>
                        <a:schemeClr val="tx1">
                          <a:lumMod val="60000"/>
                          <a:lumOff val="40000"/>
                        </a:schemeClr>
                      </a:solidFill>
                    </a:rPr>
                    <a:t>, </a:t>
                  </a:r>
                  <a14:m>
                    <m:oMath xmlns:m="http://schemas.openxmlformats.org/officeDocument/2006/math">
                      <m:f>
                        <m:fPr>
                          <m:type m:val="lin"/>
                          <m:ctrlPr>
                            <a:rPr lang="en-GB" sz="900" i="1">
                              <a:solidFill>
                                <a:schemeClr val="tx1">
                                  <a:lumMod val="60000"/>
                                  <a:lumOff val="40000"/>
                                </a:schemeClr>
                              </a:solidFill>
                              <a:latin typeface="Cambria Math" panose="02040503050406030204" pitchFamily="18" charset="0"/>
                            </a:rPr>
                          </m:ctrlPr>
                        </m:fPr>
                        <m:num>
                          <m:r>
                            <a:rPr lang="en-US" sz="900" i="1">
                              <a:solidFill>
                                <a:schemeClr val="tx1">
                                  <a:lumMod val="60000"/>
                                  <a:lumOff val="40000"/>
                                </a:schemeClr>
                              </a:solidFill>
                              <a:latin typeface="Cambria Math" panose="02040503050406030204" pitchFamily="18" charset="0"/>
                            </a:rPr>
                            <m:t> </m:t>
                          </m:r>
                          <m:r>
                            <m:rPr>
                              <m:sty m:val="p"/>
                            </m:rPr>
                            <a:rPr lang="en-US" sz="900" i="1">
                              <a:solidFill>
                                <a:schemeClr val="tx1">
                                  <a:lumMod val="60000"/>
                                  <a:lumOff val="40000"/>
                                </a:schemeClr>
                              </a:solidFill>
                              <a:latin typeface="Cambria Math" panose="02040503050406030204" pitchFamily="18" charset="0"/>
                            </a:rPr>
                            <m:t>r</m:t>
                          </m:r>
                        </m:num>
                        <m:den>
                          <m:r>
                            <a:rPr lang="en-GB" sz="900" i="1">
                              <a:solidFill>
                                <a:schemeClr val="tx1">
                                  <a:lumMod val="60000"/>
                                  <a:lumOff val="40000"/>
                                </a:schemeClr>
                              </a:solidFill>
                              <a:latin typeface="Cambria Math" panose="02040503050406030204" pitchFamily="18" charset="0"/>
                            </a:rPr>
                            <m:t>𝑄</m:t>
                          </m:r>
                        </m:den>
                      </m:f>
                      <m:r>
                        <a:rPr lang="en-US" sz="900" i="1">
                          <a:solidFill>
                            <a:schemeClr val="tx1">
                              <a:lumMod val="60000"/>
                              <a:lumOff val="40000"/>
                            </a:schemeClr>
                          </a:solidFill>
                          <a:latin typeface="Cambria Math" panose="02040503050406030204" pitchFamily="18" charset="0"/>
                        </a:rPr>
                        <m:t>=1</m:t>
                      </m:r>
                    </m:oMath>
                  </a14:m>
                  <a:r>
                    <a:rPr lang="en-GB" sz="900" dirty="0">
                      <a:solidFill>
                        <a:schemeClr val="tx1">
                          <a:lumMod val="60000"/>
                          <a:lumOff val="40000"/>
                        </a:schemeClr>
                      </a:solidFill>
                    </a:rPr>
                    <a:t>, and </a:t>
                  </a:r>
                  <a14:m>
                    <m:oMath xmlns:m="http://schemas.openxmlformats.org/officeDocument/2006/math">
                      <m:r>
                        <m:rPr>
                          <m:sty m:val="p"/>
                        </m:rPr>
                        <a:rPr lang="en-US" sz="900" b="0" i="1" smtClean="0">
                          <a:solidFill>
                            <a:schemeClr val="tx1">
                              <a:lumMod val="60000"/>
                              <a:lumOff val="40000"/>
                            </a:schemeClr>
                          </a:solidFill>
                          <a:latin typeface="Cambria Math" panose="02040503050406030204" pitchFamily="18" charset="0"/>
                        </a:rPr>
                        <m:t>Q</m:t>
                      </m:r>
                      <m:r>
                        <a:rPr lang="en-US" sz="900" b="0" i="1" smtClean="0">
                          <a:solidFill>
                            <a:schemeClr val="tx1">
                              <a:lumMod val="60000"/>
                              <a:lumOff val="40000"/>
                            </a:schemeClr>
                          </a:solidFill>
                          <a:latin typeface="Cambria Math" panose="02040503050406030204" pitchFamily="18" charset="0"/>
                        </a:rPr>
                        <m:t> =10</m:t>
                      </m:r>
                    </m:oMath>
                  </a14:m>
                  <a:r>
                    <a:rPr lang="en-GB" sz="900" dirty="0">
                      <a:solidFill>
                        <a:schemeClr val="tx1">
                          <a:lumMod val="60000"/>
                          <a:lumOff val="40000"/>
                        </a:schemeClr>
                      </a:solidFill>
                    </a:rPr>
                    <a:t>.</a:t>
                  </a:r>
                </a:p>
              </p:txBody>
            </p:sp>
          </mc:Choice>
          <mc:Fallback>
            <p:sp>
              <p:nvSpPr>
                <p:cNvPr id="4" name="TextBox 3">
                  <a:extLst>
                    <a:ext uri="{FF2B5EF4-FFF2-40B4-BE49-F238E27FC236}">
                      <a16:creationId xmlns:a16="http://schemas.microsoft.com/office/drawing/2014/main" id="{CD1E4C69-520F-0BAC-0699-575B9735D2DF}"/>
                    </a:ext>
                  </a:extLst>
                </p:cNvPr>
                <p:cNvSpPr txBox="1">
                  <a:spLocks noRot="1" noChangeAspect="1" noMove="1" noResize="1" noEditPoints="1" noAdjustHandles="1" noChangeArrowheads="1" noChangeShapeType="1" noTextEdit="1"/>
                </p:cNvSpPr>
                <p:nvPr/>
              </p:nvSpPr>
              <p:spPr>
                <a:xfrm>
                  <a:off x="527163" y="4729506"/>
                  <a:ext cx="7772401" cy="231046"/>
                </a:xfrm>
                <a:prstGeom prst="rect">
                  <a:avLst/>
                </a:prstGeom>
                <a:blipFill>
                  <a:blip r:embed="rId7"/>
                  <a:stretch>
                    <a:fillRect t="-73684" b="-126316"/>
                  </a:stretch>
                </a:blipFill>
              </p:spPr>
              <p:txBody>
                <a:bodyPr/>
                <a:lstStyle/>
                <a:p>
                  <a:r>
                    <a:rPr lang="en-GB">
                      <a:noFill/>
                    </a:rPr>
                    <a:t> </a:t>
                  </a:r>
                </a:p>
              </p:txBody>
            </p:sp>
          </mc:Fallback>
        </mc:AlternateContent>
      </p:grpSp>
    </p:spTree>
    <p:extLst>
      <p:ext uri="{BB962C8B-B14F-4D97-AF65-F5344CB8AC3E}">
        <p14:creationId xmlns:p14="http://schemas.microsoft.com/office/powerpoint/2010/main" val="2488968171"/>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89CA0B-9ED9-A6E4-8EEC-62A0988EC4C7}"/>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AEE58C2E-4F8B-6D9A-0B4B-6DDC8E7993AE}"/>
              </a:ext>
            </a:extLst>
          </p:cNvPr>
          <p:cNvSpPr>
            <a:spLocks noGrp="1"/>
          </p:cNvSpPr>
          <p:nvPr>
            <p:ph type="title"/>
          </p:nvPr>
        </p:nvSpPr>
        <p:spPr>
          <a:xfrm>
            <a:off x="904875" y="131033"/>
            <a:ext cx="7726363" cy="533276"/>
          </a:xfrm>
        </p:spPr>
        <p:txBody>
          <a:bodyPr>
            <a:noAutofit/>
          </a:bodyPr>
          <a:lstStyle/>
          <a:p>
            <a:r>
              <a:rPr lang="en-GB"/>
              <a:t> Transverse wake function </a:t>
            </a:r>
            <a:r>
              <a:rPr lang="en-US"/>
              <a:t>benchmark</a:t>
            </a:r>
            <a:endParaRPr lang="en-GB"/>
          </a:p>
        </p:txBody>
      </p:sp>
      <p:sp>
        <p:nvSpPr>
          <p:cNvPr id="6" name="Espace réservé du numéro de diapositive 5">
            <a:extLst>
              <a:ext uri="{FF2B5EF4-FFF2-40B4-BE49-F238E27FC236}">
                <a16:creationId xmlns:a16="http://schemas.microsoft.com/office/drawing/2014/main" id="{3048F988-52F9-72FD-4042-06D2EA047A72}"/>
              </a:ext>
            </a:extLst>
          </p:cNvPr>
          <p:cNvSpPr>
            <a:spLocks noGrp="1"/>
          </p:cNvSpPr>
          <p:nvPr>
            <p:ph type="sldNum" sz="quarter" idx="12"/>
          </p:nvPr>
        </p:nvSpPr>
        <p:spPr/>
        <p:txBody>
          <a:bodyPr/>
          <a:lstStyle/>
          <a:p>
            <a:fld id="{E1E1CD7C-2161-7D43-862E-CE4C333CD873}" type="slidenum">
              <a:rPr lang="en-GB" noProof="0" smtClean="0"/>
              <a:pPr/>
              <a:t>12</a:t>
            </a:fld>
            <a:endParaRPr lang="en-GB" noProof="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02F04B8-97D7-D112-B9C9-DD9308059935}"/>
                  </a:ext>
                </a:extLst>
              </p:cNvPr>
              <p:cNvSpPr>
                <a:spLocks noGrp="1"/>
              </p:cNvSpPr>
              <p:nvPr>
                <p:ph idx="1"/>
              </p:nvPr>
            </p:nvSpPr>
            <p:spPr>
              <a:xfrm>
                <a:off x="844436" y="664309"/>
                <a:ext cx="8150274" cy="3578009"/>
              </a:xfrm>
            </p:spPr>
            <p:txBody>
              <a:bodyPr>
                <a:normAutofit/>
              </a:bodyPr>
              <a:lstStyle/>
              <a:p>
                <a:r>
                  <a:rPr lang="en-US" dirty="0"/>
                  <a:t>New wakes vs Xwakes: </a:t>
                </a:r>
                <a14:m>
                  <m:oMath xmlns:m="http://schemas.openxmlformats.org/officeDocument/2006/math">
                    <m:sSup>
                      <m:sSupPr>
                        <m:ctrlPr>
                          <a:rPr lang="en-US"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10</m:t>
                        </m:r>
                      </m:e>
                      <m:sup>
                        <m:r>
                          <a:rPr lang="en-US" b="0" i="1" smtClean="0">
                            <a:solidFill>
                              <a:schemeClr val="accent1"/>
                            </a:solidFill>
                            <a:latin typeface="Cambria Math" panose="02040503050406030204" pitchFamily="18" charset="0"/>
                          </a:rPr>
                          <m:t>−15</m:t>
                        </m:r>
                      </m:sup>
                    </m:sSup>
                  </m:oMath>
                </a14:m>
                <a:r>
                  <a:rPr lang="en-US" dirty="0"/>
                  <a:t>; New wakes vs RF-Track dipolar wakes: </a:t>
                </a:r>
                <a14:m>
                  <m:oMath xmlns:m="http://schemas.openxmlformats.org/officeDocument/2006/math">
                    <m:sSup>
                      <m:sSupPr>
                        <m:ctrlPr>
                          <a:rPr lang="en-US" i="1" smtClean="0">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10</m:t>
                        </m:r>
                      </m:e>
                      <m:sup>
                        <m:r>
                          <a:rPr lang="en-US" i="1">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2</m:t>
                        </m:r>
                      </m:sup>
                    </m:sSup>
                  </m:oMath>
                </a14:m>
                <a:endParaRPr lang="en-US" dirty="0"/>
              </a:p>
            </p:txBody>
          </p:sp>
        </mc:Choice>
        <mc:Fallback xmlns="">
          <p:sp>
            <p:nvSpPr>
              <p:cNvPr id="5" name="Content Placeholder 4">
                <a:extLst>
                  <a:ext uri="{FF2B5EF4-FFF2-40B4-BE49-F238E27FC236}">
                    <a16:creationId xmlns:a16="http://schemas.microsoft.com/office/drawing/2014/main" id="{202F04B8-97D7-D112-B9C9-DD9308059935}"/>
                  </a:ext>
                </a:extLst>
              </p:cNvPr>
              <p:cNvSpPr>
                <a:spLocks noGrp="1" noRot="1" noChangeAspect="1" noMove="1" noResize="1" noEditPoints="1" noAdjustHandles="1" noChangeArrowheads="1" noChangeShapeType="1" noTextEdit="1"/>
              </p:cNvSpPr>
              <p:nvPr>
                <p:ph idx="1"/>
              </p:nvPr>
            </p:nvSpPr>
            <p:spPr>
              <a:xfrm>
                <a:off x="844436" y="664309"/>
                <a:ext cx="8150274" cy="3578009"/>
              </a:xfrm>
              <a:blipFill>
                <a:blip r:embed="rId3"/>
                <a:stretch>
                  <a:fillRect t="-170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BE04DE3-E72B-2031-6F76-9E4DACB6AEB4}"/>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grpSp>
        <p:nvGrpSpPr>
          <p:cNvPr id="10" name="Group 9">
            <a:extLst>
              <a:ext uri="{FF2B5EF4-FFF2-40B4-BE49-F238E27FC236}">
                <a16:creationId xmlns:a16="http://schemas.microsoft.com/office/drawing/2014/main" id="{2750AC83-5E6F-A009-3592-29619D5BEE6B}"/>
              </a:ext>
            </a:extLst>
          </p:cNvPr>
          <p:cNvGrpSpPr/>
          <p:nvPr/>
        </p:nvGrpSpPr>
        <p:grpSpPr>
          <a:xfrm>
            <a:off x="689400" y="969803"/>
            <a:ext cx="7765200" cy="4103006"/>
            <a:chOff x="885456" y="895158"/>
            <a:chExt cx="7765200" cy="4103006"/>
          </a:xfrm>
        </p:grpSpPr>
        <mc:AlternateContent xmlns:mc="http://schemas.openxmlformats.org/markup-compatibility/2006">
          <mc:Choice xmlns:a14="http://schemas.microsoft.com/office/drawing/2010/main" Requires="a14">
            <p:sp>
              <p:nvSpPr>
                <p:cNvPr id="4" name="TextBox 3">
                  <a:extLst>
                    <a:ext uri="{FF2B5EF4-FFF2-40B4-BE49-F238E27FC236}">
                      <a16:creationId xmlns:a16="http://schemas.microsoft.com/office/drawing/2014/main" id="{DAA46841-F28A-C1A9-9208-BF9E53C51372}"/>
                    </a:ext>
                  </a:extLst>
                </p:cNvPr>
                <p:cNvSpPr txBox="1"/>
                <p:nvPr/>
              </p:nvSpPr>
              <p:spPr>
                <a:xfrm>
                  <a:off x="904875" y="4767332"/>
                  <a:ext cx="7726362" cy="230832"/>
                </a:xfrm>
                <a:prstGeom prst="rect">
                  <a:avLst/>
                </a:prstGeom>
                <a:noFill/>
              </p:spPr>
              <p:txBody>
                <a:bodyPr wrap="square" rtlCol="0">
                  <a:spAutoFit/>
                </a:bodyPr>
                <a:lstStyle/>
                <a:p>
                  <a:pPr algn="ctr"/>
                  <a:r>
                    <a:rPr lang="en-GB" sz="900" dirty="0">
                      <a:solidFill>
                        <a:schemeClr val="tx1">
                          <a:lumMod val="60000"/>
                          <a:lumOff val="40000"/>
                        </a:schemeClr>
                      </a:solidFill>
                    </a:rPr>
                    <a:t>Figure 7: Transverse wake function comparison with</a:t>
                  </a:r>
                  <a:r>
                    <a:rPr lang="en-US" sz="900" dirty="0">
                      <a:solidFill>
                        <a:schemeClr val="tx1">
                          <a:lumMod val="60000"/>
                          <a:lumOff val="40000"/>
                        </a:schemeClr>
                      </a:solidFill>
                    </a:rPr>
                    <a:t> </a:t>
                  </a:r>
                  <a14:m>
                    <m:oMath xmlns:m="http://schemas.openxmlformats.org/officeDocument/2006/math">
                      <m:r>
                        <m:rPr>
                          <m:sty m:val="p"/>
                        </m:rPr>
                        <a:rPr lang="en-US" sz="900" i="1">
                          <a:solidFill>
                            <a:schemeClr val="tx1">
                              <a:lumMod val="60000"/>
                              <a:lumOff val="40000"/>
                            </a:schemeClr>
                          </a:solidFill>
                          <a:latin typeface="Cambria Math" panose="02040503050406030204" pitchFamily="18" charset="0"/>
                        </a:rPr>
                        <m:t>f</m:t>
                      </m:r>
                      <m:r>
                        <a:rPr lang="en-US" sz="900" i="1">
                          <a:solidFill>
                            <a:schemeClr val="tx1">
                              <a:lumMod val="60000"/>
                              <a:lumOff val="40000"/>
                            </a:schemeClr>
                          </a:solidFill>
                          <a:latin typeface="Cambria Math" panose="02040503050406030204" pitchFamily="18" charset="0"/>
                        </a:rPr>
                        <m:t> =801.58 </m:t>
                      </m:r>
                      <m:r>
                        <m:rPr>
                          <m:sty m:val="p"/>
                        </m:rPr>
                        <a:rPr lang="en-US" sz="900" i="1">
                          <a:solidFill>
                            <a:schemeClr val="tx1">
                              <a:lumMod val="60000"/>
                              <a:lumOff val="40000"/>
                            </a:schemeClr>
                          </a:solidFill>
                          <a:latin typeface="Cambria Math" panose="02040503050406030204" pitchFamily="18" charset="0"/>
                        </a:rPr>
                        <m:t>MHz</m:t>
                      </m:r>
                    </m:oMath>
                  </a14:m>
                  <a:r>
                    <a:rPr lang="en-GB" sz="900" dirty="0">
                      <a:solidFill>
                        <a:schemeClr val="tx1">
                          <a:lumMod val="60000"/>
                          <a:lumOff val="40000"/>
                        </a:schemeClr>
                      </a:solidFill>
                    </a:rPr>
                    <a:t>, </a:t>
                  </a:r>
                  <a14:m>
                    <m:oMath xmlns:m="http://schemas.openxmlformats.org/officeDocument/2006/math">
                      <m:f>
                        <m:fPr>
                          <m:type m:val="lin"/>
                          <m:ctrlPr>
                            <a:rPr lang="en-GB" sz="900" i="1">
                              <a:solidFill>
                                <a:schemeClr val="tx1">
                                  <a:lumMod val="60000"/>
                                  <a:lumOff val="40000"/>
                                </a:schemeClr>
                              </a:solidFill>
                              <a:latin typeface="Cambria Math" panose="02040503050406030204" pitchFamily="18" charset="0"/>
                            </a:rPr>
                          </m:ctrlPr>
                        </m:fPr>
                        <m:num>
                          <m:r>
                            <a:rPr lang="en-US" sz="900" i="1">
                              <a:solidFill>
                                <a:schemeClr val="tx1">
                                  <a:lumMod val="60000"/>
                                  <a:lumOff val="40000"/>
                                </a:schemeClr>
                              </a:solidFill>
                              <a:latin typeface="Cambria Math" panose="02040503050406030204" pitchFamily="18" charset="0"/>
                            </a:rPr>
                            <m:t> </m:t>
                          </m:r>
                          <m:r>
                            <m:rPr>
                              <m:sty m:val="p"/>
                            </m:rPr>
                            <a:rPr lang="en-US" sz="900" i="1">
                              <a:solidFill>
                                <a:schemeClr val="tx1">
                                  <a:lumMod val="60000"/>
                                  <a:lumOff val="40000"/>
                                </a:schemeClr>
                              </a:solidFill>
                              <a:latin typeface="Cambria Math" panose="02040503050406030204" pitchFamily="18" charset="0"/>
                            </a:rPr>
                            <m:t>r</m:t>
                          </m:r>
                        </m:num>
                        <m:den>
                          <m:r>
                            <a:rPr lang="en-GB" sz="900" i="1">
                              <a:solidFill>
                                <a:schemeClr val="tx1">
                                  <a:lumMod val="60000"/>
                                  <a:lumOff val="40000"/>
                                </a:schemeClr>
                              </a:solidFill>
                              <a:latin typeface="Cambria Math" panose="02040503050406030204" pitchFamily="18" charset="0"/>
                            </a:rPr>
                            <m:t>𝑄</m:t>
                          </m:r>
                        </m:den>
                      </m:f>
                      <m:r>
                        <a:rPr lang="en-US" sz="900" i="1">
                          <a:solidFill>
                            <a:schemeClr val="tx1">
                              <a:lumMod val="60000"/>
                              <a:lumOff val="40000"/>
                            </a:schemeClr>
                          </a:solidFill>
                          <a:latin typeface="Cambria Math" panose="02040503050406030204" pitchFamily="18" charset="0"/>
                        </a:rPr>
                        <m:t>=1</m:t>
                      </m:r>
                    </m:oMath>
                  </a14:m>
                  <a:r>
                    <a:rPr lang="en-GB" sz="900" dirty="0">
                      <a:solidFill>
                        <a:schemeClr val="tx1">
                          <a:lumMod val="60000"/>
                          <a:lumOff val="40000"/>
                        </a:schemeClr>
                      </a:solidFill>
                    </a:rPr>
                    <a:t>, and </a:t>
                  </a:r>
                  <a14:m>
                    <m:oMath xmlns:m="http://schemas.openxmlformats.org/officeDocument/2006/math">
                      <m:r>
                        <m:rPr>
                          <m:sty m:val="p"/>
                        </m:rPr>
                        <a:rPr lang="en-US" sz="900" b="0" i="1" smtClean="0">
                          <a:solidFill>
                            <a:schemeClr val="tx1">
                              <a:lumMod val="60000"/>
                              <a:lumOff val="40000"/>
                            </a:schemeClr>
                          </a:solidFill>
                          <a:latin typeface="Cambria Math" panose="02040503050406030204" pitchFamily="18" charset="0"/>
                        </a:rPr>
                        <m:t>Q</m:t>
                      </m:r>
                      <m:r>
                        <a:rPr lang="en-US" sz="900" b="0" i="1" smtClean="0">
                          <a:solidFill>
                            <a:schemeClr val="tx1">
                              <a:lumMod val="60000"/>
                              <a:lumOff val="40000"/>
                            </a:schemeClr>
                          </a:solidFill>
                          <a:latin typeface="Cambria Math" panose="02040503050406030204" pitchFamily="18" charset="0"/>
                        </a:rPr>
                        <m:t> =10</m:t>
                      </m:r>
                    </m:oMath>
                  </a14:m>
                  <a:r>
                    <a:rPr lang="en-GB" sz="900" dirty="0">
                      <a:solidFill>
                        <a:schemeClr val="tx1">
                          <a:lumMod val="60000"/>
                          <a:lumOff val="40000"/>
                        </a:schemeClr>
                      </a:solidFill>
                    </a:rPr>
                    <a:t>.</a:t>
                  </a:r>
                </a:p>
              </p:txBody>
            </p:sp>
          </mc:Choice>
          <mc:Fallback>
            <p:sp>
              <p:nvSpPr>
                <p:cNvPr id="4" name="TextBox 3">
                  <a:extLst>
                    <a:ext uri="{FF2B5EF4-FFF2-40B4-BE49-F238E27FC236}">
                      <a16:creationId xmlns:a16="http://schemas.microsoft.com/office/drawing/2014/main" id="{DAA46841-F28A-C1A9-9208-BF9E53C51372}"/>
                    </a:ext>
                  </a:extLst>
                </p:cNvPr>
                <p:cNvSpPr txBox="1">
                  <a:spLocks noRot="1" noChangeAspect="1" noMove="1" noResize="1" noEditPoints="1" noAdjustHandles="1" noChangeArrowheads="1" noChangeShapeType="1" noTextEdit="1"/>
                </p:cNvSpPr>
                <p:nvPr/>
              </p:nvSpPr>
              <p:spPr>
                <a:xfrm>
                  <a:off x="904875" y="4767332"/>
                  <a:ext cx="7726362" cy="230832"/>
                </a:xfrm>
                <a:prstGeom prst="rect">
                  <a:avLst/>
                </a:prstGeom>
                <a:blipFill>
                  <a:blip r:embed="rId4"/>
                  <a:stretch>
                    <a:fillRect t="-73684" b="-126316"/>
                  </a:stretch>
                </a:blipFill>
              </p:spPr>
              <p:txBody>
                <a:bodyPr/>
                <a:lstStyle/>
                <a:p>
                  <a:r>
                    <a:rPr lang="en-GB">
                      <a:noFill/>
                    </a:rPr>
                    <a:t> </a:t>
                  </a:r>
                </a:p>
              </p:txBody>
            </p:sp>
          </mc:Fallback>
        </mc:AlternateContent>
        <p:pic>
          <p:nvPicPr>
            <p:cNvPr id="9" name="Picture 8">
              <a:extLst>
                <a:ext uri="{FF2B5EF4-FFF2-40B4-BE49-F238E27FC236}">
                  <a16:creationId xmlns:a16="http://schemas.microsoft.com/office/drawing/2014/main" id="{67ECD279-A430-8AD6-B8E1-58210923E460}"/>
                </a:ext>
              </a:extLst>
            </p:cNvPr>
            <p:cNvPicPr>
              <a:picLocks noChangeAspect="1"/>
            </p:cNvPicPr>
            <p:nvPr/>
          </p:nvPicPr>
          <p:blipFill>
            <a:blip r:embed="rId5"/>
            <a:stretch>
              <a:fillRect/>
            </a:stretch>
          </p:blipFill>
          <p:spPr>
            <a:xfrm>
              <a:off x="885456" y="895158"/>
              <a:ext cx="7765200" cy="3942000"/>
            </a:xfrm>
            <a:prstGeom prst="rect">
              <a:avLst/>
            </a:prstGeom>
          </p:spPr>
        </p:pic>
      </p:grpSp>
    </p:spTree>
    <p:extLst>
      <p:ext uri="{BB962C8B-B14F-4D97-AF65-F5344CB8AC3E}">
        <p14:creationId xmlns:p14="http://schemas.microsoft.com/office/powerpoint/2010/main" val="1272538925"/>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6B9829-E638-671C-4DA7-6BB389ADE347}"/>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D44051DE-169C-48F9-ABE6-682F5FC0C186}"/>
              </a:ext>
            </a:extLst>
          </p:cNvPr>
          <p:cNvSpPr>
            <a:spLocks noGrp="1"/>
          </p:cNvSpPr>
          <p:nvPr>
            <p:ph type="title"/>
          </p:nvPr>
        </p:nvSpPr>
        <p:spPr>
          <a:xfrm>
            <a:off x="904875" y="131033"/>
            <a:ext cx="7726363" cy="533276"/>
          </a:xfrm>
        </p:spPr>
        <p:txBody>
          <a:bodyPr>
            <a:noAutofit/>
          </a:bodyPr>
          <a:lstStyle/>
          <a:p>
            <a:r>
              <a:rPr lang="en-GB"/>
              <a:t> Longitudinal monopole kick </a:t>
            </a:r>
            <a:r>
              <a:rPr lang="en-US"/>
              <a:t>benchmark</a:t>
            </a:r>
            <a:endParaRPr lang="en-GB"/>
          </a:p>
        </p:txBody>
      </p:sp>
      <p:sp>
        <p:nvSpPr>
          <p:cNvPr id="6" name="Espace réservé du numéro de diapositive 5">
            <a:extLst>
              <a:ext uri="{FF2B5EF4-FFF2-40B4-BE49-F238E27FC236}">
                <a16:creationId xmlns:a16="http://schemas.microsoft.com/office/drawing/2014/main" id="{598C8623-21A1-A40F-F168-9C3F251BEFC5}"/>
              </a:ext>
            </a:extLst>
          </p:cNvPr>
          <p:cNvSpPr>
            <a:spLocks noGrp="1"/>
          </p:cNvSpPr>
          <p:nvPr>
            <p:ph type="sldNum" sz="quarter" idx="12"/>
          </p:nvPr>
        </p:nvSpPr>
        <p:spPr/>
        <p:txBody>
          <a:bodyPr/>
          <a:lstStyle/>
          <a:p>
            <a:fld id="{E1E1CD7C-2161-7D43-862E-CE4C333CD873}" type="slidenum">
              <a:rPr lang="en-GB" noProof="0" smtClean="0"/>
              <a:pPr/>
              <a:t>13</a:t>
            </a:fld>
            <a:endParaRPr lang="en-GB" noProof="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FCF3E286-73CC-D5B3-7FD3-E8FB77875736}"/>
                  </a:ext>
                </a:extLst>
              </p:cNvPr>
              <p:cNvSpPr>
                <a:spLocks noGrp="1"/>
              </p:cNvSpPr>
              <p:nvPr>
                <p:ph idx="1"/>
              </p:nvPr>
            </p:nvSpPr>
            <p:spPr>
              <a:xfrm>
                <a:off x="844436" y="664309"/>
                <a:ext cx="8150274" cy="3578009"/>
              </a:xfrm>
            </p:spPr>
            <p:txBody>
              <a:bodyPr>
                <a:normAutofit/>
              </a:bodyPr>
              <a:lstStyle/>
              <a:p>
                <a:r>
                  <a:rPr lang="en-US" dirty="0"/>
                  <a:t>New wakes vs </a:t>
                </a:r>
                <a:r>
                  <a:rPr lang="en-US" dirty="0" err="1"/>
                  <a:t>Xwakes</a:t>
                </a:r>
                <a:r>
                  <a:rPr lang="en-US" dirty="0"/>
                  <a:t>: difference of order </a:t>
                </a:r>
                <a14:m>
                  <m:oMath xmlns:m="http://schemas.openxmlformats.org/officeDocument/2006/math">
                    <m:sSup>
                      <m:sSupPr>
                        <m:ctrlPr>
                          <a:rPr lang="en-US"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10</m:t>
                        </m:r>
                      </m:e>
                      <m:sup>
                        <m:r>
                          <a:rPr lang="en-US" b="0" i="1" smtClean="0">
                            <a:solidFill>
                              <a:schemeClr val="accent1"/>
                            </a:solidFill>
                            <a:latin typeface="Cambria Math" panose="02040503050406030204" pitchFamily="18" charset="0"/>
                          </a:rPr>
                          <m:t>−13</m:t>
                        </m:r>
                      </m:sup>
                    </m:sSup>
                  </m:oMath>
                </a14:m>
                <a:endParaRPr lang="en-US" dirty="0"/>
              </a:p>
            </p:txBody>
          </p:sp>
        </mc:Choice>
        <mc:Fallback xmlns="">
          <p:sp>
            <p:nvSpPr>
              <p:cNvPr id="5" name="Content Placeholder 4">
                <a:extLst>
                  <a:ext uri="{FF2B5EF4-FFF2-40B4-BE49-F238E27FC236}">
                    <a16:creationId xmlns:a16="http://schemas.microsoft.com/office/drawing/2014/main" id="{FCF3E286-73CC-D5B3-7FD3-E8FB77875736}"/>
                  </a:ext>
                </a:extLst>
              </p:cNvPr>
              <p:cNvSpPr>
                <a:spLocks noGrp="1" noRot="1" noChangeAspect="1" noMove="1" noResize="1" noEditPoints="1" noAdjustHandles="1" noChangeArrowheads="1" noChangeShapeType="1" noTextEdit="1"/>
              </p:cNvSpPr>
              <p:nvPr>
                <p:ph idx="1"/>
              </p:nvPr>
            </p:nvSpPr>
            <p:spPr>
              <a:xfrm>
                <a:off x="844436" y="664309"/>
                <a:ext cx="8150274" cy="3578009"/>
              </a:xfrm>
              <a:blipFill>
                <a:blip r:embed="rId3"/>
                <a:stretch>
                  <a:fillRect t="-170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60832E69-230D-38D9-9E6F-27B49F4D3032}"/>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mc:AlternateContent xmlns:mc="http://schemas.openxmlformats.org/markup-compatibility/2006">
        <mc:Choice xmlns:a14="http://schemas.microsoft.com/office/drawing/2010/main" Requires="a14">
          <p:sp>
            <p:nvSpPr>
              <p:cNvPr id="10" name="TextBox 9">
                <a:extLst>
                  <a:ext uri="{FF2B5EF4-FFF2-40B4-BE49-F238E27FC236}">
                    <a16:creationId xmlns:a16="http://schemas.microsoft.com/office/drawing/2014/main" id="{54ABC665-86AF-C3A3-EA8A-F095D1EF4F08}"/>
                  </a:ext>
                </a:extLst>
              </p:cNvPr>
              <p:cNvSpPr txBox="1"/>
              <p:nvPr/>
            </p:nvSpPr>
            <p:spPr>
              <a:xfrm>
                <a:off x="1816359" y="4841977"/>
                <a:ext cx="5511281" cy="230832"/>
              </a:xfrm>
              <a:prstGeom prst="rect">
                <a:avLst/>
              </a:prstGeom>
              <a:noFill/>
            </p:spPr>
            <p:txBody>
              <a:bodyPr wrap="square" rtlCol="0">
                <a:spAutoFit/>
              </a:bodyPr>
              <a:lstStyle/>
              <a:p>
                <a:pPr algn="ctr"/>
                <a:r>
                  <a:rPr lang="en-GB" sz="900" dirty="0">
                    <a:solidFill>
                      <a:schemeClr val="tx1">
                        <a:lumMod val="60000"/>
                        <a:lumOff val="40000"/>
                      </a:schemeClr>
                    </a:solidFill>
                  </a:rPr>
                  <a:t>Figure 8: Longitudinal monopole kick comparison with</a:t>
                </a:r>
                <a:r>
                  <a:rPr lang="en-US" sz="900" dirty="0">
                    <a:solidFill>
                      <a:schemeClr val="tx1">
                        <a:lumMod val="60000"/>
                        <a:lumOff val="40000"/>
                      </a:schemeClr>
                    </a:solidFill>
                  </a:rPr>
                  <a:t> </a:t>
                </a:r>
                <a14:m>
                  <m:oMath xmlns:m="http://schemas.openxmlformats.org/officeDocument/2006/math">
                    <m:r>
                      <m:rPr>
                        <m:sty m:val="p"/>
                      </m:rPr>
                      <a:rPr lang="en-US" sz="900" i="1">
                        <a:solidFill>
                          <a:schemeClr val="tx1">
                            <a:lumMod val="60000"/>
                            <a:lumOff val="40000"/>
                          </a:schemeClr>
                        </a:solidFill>
                        <a:latin typeface="Cambria Math" panose="02040503050406030204" pitchFamily="18" charset="0"/>
                      </a:rPr>
                      <m:t>f</m:t>
                    </m:r>
                    <m:r>
                      <a:rPr lang="en-US" sz="900" i="1">
                        <a:solidFill>
                          <a:schemeClr val="tx1">
                            <a:lumMod val="60000"/>
                            <a:lumOff val="40000"/>
                          </a:schemeClr>
                        </a:solidFill>
                        <a:latin typeface="Cambria Math" panose="02040503050406030204" pitchFamily="18" charset="0"/>
                      </a:rPr>
                      <m:t> =1 </m:t>
                    </m:r>
                    <m:r>
                      <m:rPr>
                        <m:sty m:val="p"/>
                      </m:rPr>
                      <a:rPr lang="en-US" sz="900" b="0" i="1" smtClean="0">
                        <a:solidFill>
                          <a:schemeClr val="tx1">
                            <a:lumMod val="60000"/>
                            <a:lumOff val="40000"/>
                          </a:schemeClr>
                        </a:solidFill>
                        <a:latin typeface="Cambria Math" panose="02040503050406030204" pitchFamily="18" charset="0"/>
                      </a:rPr>
                      <m:t>GHz</m:t>
                    </m:r>
                  </m:oMath>
                </a14:m>
                <a:r>
                  <a:rPr lang="en-GB" sz="900" dirty="0">
                    <a:solidFill>
                      <a:schemeClr val="tx1">
                        <a:lumMod val="60000"/>
                        <a:lumOff val="40000"/>
                      </a:schemeClr>
                    </a:solidFill>
                  </a:rPr>
                  <a:t>, </a:t>
                </a:r>
                <a14:m>
                  <m:oMath xmlns:m="http://schemas.openxmlformats.org/officeDocument/2006/math">
                    <m:f>
                      <m:fPr>
                        <m:type m:val="lin"/>
                        <m:ctrlPr>
                          <a:rPr lang="en-GB" sz="900" i="1">
                            <a:solidFill>
                              <a:schemeClr val="tx1">
                                <a:lumMod val="60000"/>
                                <a:lumOff val="40000"/>
                              </a:schemeClr>
                            </a:solidFill>
                            <a:latin typeface="Cambria Math" panose="02040503050406030204" pitchFamily="18" charset="0"/>
                          </a:rPr>
                        </m:ctrlPr>
                      </m:fPr>
                      <m:num>
                        <m:r>
                          <a:rPr lang="en-US" sz="900" i="1">
                            <a:solidFill>
                              <a:schemeClr val="tx1">
                                <a:lumMod val="60000"/>
                                <a:lumOff val="40000"/>
                              </a:schemeClr>
                            </a:solidFill>
                            <a:latin typeface="Cambria Math" panose="02040503050406030204" pitchFamily="18" charset="0"/>
                          </a:rPr>
                          <m:t> </m:t>
                        </m:r>
                        <m:r>
                          <m:rPr>
                            <m:sty m:val="p"/>
                          </m:rPr>
                          <a:rPr lang="en-US" sz="900" i="1">
                            <a:solidFill>
                              <a:schemeClr val="tx1">
                                <a:lumMod val="60000"/>
                                <a:lumOff val="40000"/>
                              </a:schemeClr>
                            </a:solidFill>
                            <a:latin typeface="Cambria Math" panose="02040503050406030204" pitchFamily="18" charset="0"/>
                          </a:rPr>
                          <m:t>r</m:t>
                        </m:r>
                      </m:num>
                      <m:den>
                        <m:r>
                          <a:rPr lang="en-GB" sz="900" i="1">
                            <a:solidFill>
                              <a:schemeClr val="tx1">
                                <a:lumMod val="60000"/>
                                <a:lumOff val="40000"/>
                              </a:schemeClr>
                            </a:solidFill>
                            <a:latin typeface="Cambria Math" panose="02040503050406030204" pitchFamily="18" charset="0"/>
                          </a:rPr>
                          <m:t>𝑄</m:t>
                        </m:r>
                      </m:den>
                    </m:f>
                    <m:r>
                      <a:rPr lang="en-US" sz="900" i="1">
                        <a:solidFill>
                          <a:schemeClr val="tx1">
                            <a:lumMod val="60000"/>
                            <a:lumOff val="40000"/>
                          </a:schemeClr>
                        </a:solidFill>
                        <a:latin typeface="Cambria Math" panose="02040503050406030204" pitchFamily="18" charset="0"/>
                      </a:rPr>
                      <m:t>=1</m:t>
                    </m:r>
                  </m:oMath>
                </a14:m>
                <a:r>
                  <a:rPr lang="en-GB" sz="900" dirty="0">
                    <a:solidFill>
                      <a:schemeClr val="tx1">
                        <a:lumMod val="60000"/>
                        <a:lumOff val="40000"/>
                      </a:schemeClr>
                    </a:solidFill>
                  </a:rPr>
                  <a:t>, and </a:t>
                </a:r>
                <a14:m>
                  <m:oMath xmlns:m="http://schemas.openxmlformats.org/officeDocument/2006/math">
                    <m:r>
                      <m:rPr>
                        <m:sty m:val="p"/>
                      </m:rPr>
                      <a:rPr lang="en-US" sz="900" b="0" i="1" smtClean="0">
                        <a:solidFill>
                          <a:schemeClr val="tx1">
                            <a:lumMod val="60000"/>
                            <a:lumOff val="40000"/>
                          </a:schemeClr>
                        </a:solidFill>
                        <a:latin typeface="Cambria Math" panose="02040503050406030204" pitchFamily="18" charset="0"/>
                      </a:rPr>
                      <m:t>Q</m:t>
                    </m:r>
                    <m:r>
                      <a:rPr lang="en-US" sz="900" b="0" i="1" smtClean="0">
                        <a:solidFill>
                          <a:schemeClr val="tx1">
                            <a:lumMod val="60000"/>
                            <a:lumOff val="40000"/>
                          </a:schemeClr>
                        </a:solidFill>
                        <a:latin typeface="Cambria Math" panose="02040503050406030204" pitchFamily="18" charset="0"/>
                      </a:rPr>
                      <m:t> =1</m:t>
                    </m:r>
                  </m:oMath>
                </a14:m>
                <a:r>
                  <a:rPr lang="en-GB" sz="900" dirty="0">
                    <a:solidFill>
                      <a:schemeClr val="tx1">
                        <a:lumMod val="60000"/>
                        <a:lumOff val="40000"/>
                      </a:schemeClr>
                    </a:solidFill>
                  </a:rPr>
                  <a:t>.</a:t>
                </a:r>
              </a:p>
            </p:txBody>
          </p:sp>
        </mc:Choice>
        <mc:Fallback>
          <p:sp>
            <p:nvSpPr>
              <p:cNvPr id="10" name="TextBox 9">
                <a:extLst>
                  <a:ext uri="{FF2B5EF4-FFF2-40B4-BE49-F238E27FC236}">
                    <a16:creationId xmlns:a16="http://schemas.microsoft.com/office/drawing/2014/main" id="{54ABC665-86AF-C3A3-EA8A-F095D1EF4F08}"/>
                  </a:ext>
                </a:extLst>
              </p:cNvPr>
              <p:cNvSpPr txBox="1">
                <a:spLocks noRot="1" noChangeAspect="1" noMove="1" noResize="1" noEditPoints="1" noAdjustHandles="1" noChangeArrowheads="1" noChangeShapeType="1" noTextEdit="1"/>
              </p:cNvSpPr>
              <p:nvPr/>
            </p:nvSpPr>
            <p:spPr>
              <a:xfrm>
                <a:off x="1816359" y="4841977"/>
                <a:ext cx="5511281" cy="230832"/>
              </a:xfrm>
              <a:prstGeom prst="rect">
                <a:avLst/>
              </a:prstGeom>
              <a:blipFill>
                <a:blip r:embed="rId4"/>
                <a:stretch>
                  <a:fillRect t="-73684" b="-126316"/>
                </a:stretch>
              </a:blipFill>
            </p:spPr>
            <p:txBody>
              <a:bodyPr/>
              <a:lstStyle/>
              <a:p>
                <a:r>
                  <a:rPr lang="en-GB">
                    <a:noFill/>
                  </a:rPr>
                  <a:t> </a:t>
                </a:r>
              </a:p>
            </p:txBody>
          </p:sp>
        </mc:Fallback>
      </mc:AlternateContent>
      <p:pic>
        <p:nvPicPr>
          <p:cNvPr id="11" name="Picture 10">
            <a:extLst>
              <a:ext uri="{FF2B5EF4-FFF2-40B4-BE49-F238E27FC236}">
                <a16:creationId xmlns:a16="http://schemas.microsoft.com/office/drawing/2014/main" id="{A9A88CE5-5524-F8E5-5B27-E5CBB7E403D9}"/>
              </a:ext>
            </a:extLst>
          </p:cNvPr>
          <p:cNvPicPr>
            <a:picLocks noChangeAspect="1"/>
          </p:cNvPicPr>
          <p:nvPr/>
        </p:nvPicPr>
        <p:blipFill>
          <a:blip r:embed="rId5"/>
          <a:stretch>
            <a:fillRect/>
          </a:stretch>
        </p:blipFill>
        <p:spPr>
          <a:xfrm>
            <a:off x="1816359" y="1003144"/>
            <a:ext cx="5511281" cy="3838833"/>
          </a:xfrm>
          <a:prstGeom prst="rect">
            <a:avLst/>
          </a:prstGeom>
        </p:spPr>
      </p:pic>
    </p:spTree>
    <p:extLst>
      <p:ext uri="{BB962C8B-B14F-4D97-AF65-F5344CB8AC3E}">
        <p14:creationId xmlns:p14="http://schemas.microsoft.com/office/powerpoint/2010/main" val="3623654336"/>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E4B894-CE0E-6014-A336-AB24CADA87CD}"/>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CFC2D052-E017-73E0-A0CF-9837DB4E1E30}"/>
              </a:ext>
            </a:extLst>
          </p:cNvPr>
          <p:cNvSpPr>
            <a:spLocks noGrp="1"/>
          </p:cNvSpPr>
          <p:nvPr>
            <p:ph type="title"/>
          </p:nvPr>
        </p:nvSpPr>
        <p:spPr>
          <a:xfrm>
            <a:off x="904875" y="131033"/>
            <a:ext cx="7726363" cy="533276"/>
          </a:xfrm>
        </p:spPr>
        <p:txBody>
          <a:bodyPr>
            <a:noAutofit/>
          </a:bodyPr>
          <a:lstStyle/>
          <a:p>
            <a:r>
              <a:rPr lang="en-GB"/>
              <a:t> Transverse dipole kick </a:t>
            </a:r>
            <a:r>
              <a:rPr lang="en-US"/>
              <a:t>benchmark</a:t>
            </a:r>
            <a:endParaRPr lang="en-GB"/>
          </a:p>
        </p:txBody>
      </p:sp>
      <p:sp>
        <p:nvSpPr>
          <p:cNvPr id="6" name="Espace réservé du numéro de diapositive 5">
            <a:extLst>
              <a:ext uri="{FF2B5EF4-FFF2-40B4-BE49-F238E27FC236}">
                <a16:creationId xmlns:a16="http://schemas.microsoft.com/office/drawing/2014/main" id="{EF9BFAAA-3F5A-D671-4301-1C3792AEEDFE}"/>
              </a:ext>
            </a:extLst>
          </p:cNvPr>
          <p:cNvSpPr>
            <a:spLocks noGrp="1"/>
          </p:cNvSpPr>
          <p:nvPr>
            <p:ph type="sldNum" sz="quarter" idx="12"/>
          </p:nvPr>
        </p:nvSpPr>
        <p:spPr/>
        <p:txBody>
          <a:bodyPr/>
          <a:lstStyle/>
          <a:p>
            <a:fld id="{E1E1CD7C-2161-7D43-862E-CE4C333CD873}" type="slidenum">
              <a:rPr lang="en-GB" noProof="0" smtClean="0"/>
              <a:pPr/>
              <a:t>14</a:t>
            </a:fld>
            <a:endParaRPr lang="en-GB" noProof="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277D5005-9316-F374-031B-0BB33B796D7B}"/>
                  </a:ext>
                </a:extLst>
              </p:cNvPr>
              <p:cNvSpPr>
                <a:spLocks noGrp="1"/>
              </p:cNvSpPr>
              <p:nvPr>
                <p:ph idx="1"/>
              </p:nvPr>
            </p:nvSpPr>
            <p:spPr>
              <a:xfrm>
                <a:off x="844501" y="566376"/>
                <a:ext cx="8150274" cy="805258"/>
              </a:xfrm>
            </p:spPr>
            <p:txBody>
              <a:bodyPr>
                <a:normAutofit/>
              </a:bodyPr>
              <a:lstStyle/>
              <a:p>
                <a:r>
                  <a:rPr lang="en-US" dirty="0"/>
                  <a:t>New wakes vs </a:t>
                </a:r>
                <a:r>
                  <a:rPr lang="en-US" dirty="0" err="1"/>
                  <a:t>Xwakes</a:t>
                </a:r>
                <a:r>
                  <a:rPr lang="en-US" dirty="0"/>
                  <a:t>: difference of order </a:t>
                </a:r>
                <a14:m>
                  <m:oMath xmlns:m="http://schemas.openxmlformats.org/officeDocument/2006/math">
                    <m:sSup>
                      <m:sSupPr>
                        <m:ctrlPr>
                          <a:rPr lang="en-US"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10</m:t>
                        </m:r>
                      </m:e>
                      <m:sup>
                        <m:r>
                          <a:rPr lang="en-US" b="0" i="1" smtClean="0">
                            <a:solidFill>
                              <a:schemeClr val="accent1"/>
                            </a:solidFill>
                            <a:latin typeface="Cambria Math" panose="02040503050406030204" pitchFamily="18" charset="0"/>
                          </a:rPr>
                          <m:t>−13</m:t>
                        </m:r>
                      </m:sup>
                    </m:sSup>
                    <m:r>
                      <m:rPr>
                        <m:nor/>
                      </m:rPr>
                      <a:rPr lang="en-US" b="0" i="0" smtClean="0">
                        <a:latin typeface="Cambria Math" panose="02040503050406030204" pitchFamily="18" charset="0"/>
                      </a:rPr>
                      <m:t> </m:t>
                    </m:r>
                    <m:r>
                      <m:rPr>
                        <m:nor/>
                      </m:rPr>
                      <a:rPr lang="en-US" dirty="0"/>
                      <m:t>New</m:t>
                    </m:r>
                    <m:r>
                      <m:rPr>
                        <m:nor/>
                      </m:rPr>
                      <a:rPr lang="en-US" dirty="0"/>
                      <m:t> </m:t>
                    </m:r>
                    <m:r>
                      <m:rPr>
                        <m:nor/>
                      </m:rPr>
                      <a:rPr lang="en-US" dirty="0"/>
                      <m:t>wakes</m:t>
                    </m:r>
                    <m:r>
                      <m:rPr>
                        <m:nor/>
                      </m:rPr>
                      <a:rPr lang="en-US" dirty="0"/>
                      <m:t> </m:t>
                    </m:r>
                    <m:r>
                      <m:rPr>
                        <m:nor/>
                      </m:rPr>
                      <a:rPr lang="en-US" dirty="0"/>
                      <m:t>vs</m:t>
                    </m:r>
                    <m:r>
                      <m:rPr>
                        <m:nor/>
                      </m:rPr>
                      <a:rPr lang="en-US" dirty="0"/>
                      <m:t> </m:t>
                    </m:r>
                    <m:r>
                      <m:rPr>
                        <m:nor/>
                      </m:rPr>
                      <a:rPr lang="en-US" dirty="0"/>
                      <m:t>RF</m:t>
                    </m:r>
                    <m:r>
                      <m:rPr>
                        <m:nor/>
                      </m:rPr>
                      <a:rPr lang="en-US" dirty="0"/>
                      <m:t>−</m:t>
                    </m:r>
                    <m:r>
                      <m:rPr>
                        <m:nor/>
                      </m:rPr>
                      <a:rPr lang="en-US" dirty="0"/>
                      <m:t>Track</m:t>
                    </m:r>
                    <m:r>
                      <m:rPr>
                        <m:nor/>
                      </m:rPr>
                      <a:rPr lang="en-US" dirty="0"/>
                      <m:t> </m:t>
                    </m:r>
                    <m:r>
                      <m:rPr>
                        <m:nor/>
                      </m:rPr>
                      <a:rPr lang="en-US" dirty="0"/>
                      <m:t>dipolar</m:t>
                    </m:r>
                    <m:r>
                      <m:rPr>
                        <m:nor/>
                      </m:rPr>
                      <a:rPr lang="en-US" dirty="0"/>
                      <m:t> </m:t>
                    </m:r>
                    <m:r>
                      <m:rPr>
                        <m:nor/>
                      </m:rPr>
                      <a:rPr lang="en-US" dirty="0"/>
                      <m:t>wakes</m:t>
                    </m:r>
                    <m:r>
                      <m:rPr>
                        <m:nor/>
                      </m:rPr>
                      <a:rPr lang="en-US" dirty="0"/>
                      <m:t>: </m:t>
                    </m:r>
                    <m:r>
                      <m:rPr>
                        <m:nor/>
                      </m:rPr>
                      <a:rPr lang="en-US" dirty="0"/>
                      <m:t>difference</m:t>
                    </m:r>
                    <m:r>
                      <m:rPr>
                        <m:nor/>
                      </m:rPr>
                      <a:rPr lang="en-US" dirty="0"/>
                      <m:t> </m:t>
                    </m:r>
                    <m:r>
                      <m:rPr>
                        <m:nor/>
                      </m:rPr>
                      <a:rPr lang="en-US" dirty="0"/>
                      <m:t>of</m:t>
                    </m:r>
                    <m:r>
                      <m:rPr>
                        <m:nor/>
                      </m:rPr>
                      <a:rPr lang="en-US" dirty="0"/>
                      <m:t> </m:t>
                    </m:r>
                    <m:r>
                      <m:rPr>
                        <m:nor/>
                      </m:rPr>
                      <a:rPr lang="en-US" dirty="0"/>
                      <m:t>order</m:t>
                    </m:r>
                    <m:r>
                      <m:rPr>
                        <m:nor/>
                      </m:rPr>
                      <a:rPr lang="en-US" b="0" i="0" dirty="0" smtClean="0"/>
                      <m:t> </m:t>
                    </m:r>
                    <m:sSup>
                      <m:sSupPr>
                        <m:ctrlPr>
                          <a:rPr lang="en-US" i="1">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10</m:t>
                        </m:r>
                      </m:e>
                      <m:sup>
                        <m:r>
                          <a:rPr lang="en-US" i="1">
                            <a:solidFill>
                              <a:schemeClr val="accent1"/>
                            </a:solidFill>
                            <a:latin typeface="Cambria Math" panose="02040503050406030204" pitchFamily="18" charset="0"/>
                          </a:rPr>
                          <m:t>−</m:t>
                        </m:r>
                        <m:r>
                          <a:rPr lang="en-US" b="0" i="1" smtClean="0">
                            <a:solidFill>
                              <a:schemeClr val="accent1"/>
                            </a:solidFill>
                            <a:latin typeface="Cambria Math" panose="02040503050406030204" pitchFamily="18" charset="0"/>
                          </a:rPr>
                          <m:t>9</m:t>
                        </m:r>
                      </m:sup>
                    </m:sSup>
                  </m:oMath>
                </a14:m>
                <a:endParaRPr lang="en-US" dirty="0"/>
              </a:p>
            </p:txBody>
          </p:sp>
        </mc:Choice>
        <mc:Fallback xmlns="">
          <p:sp>
            <p:nvSpPr>
              <p:cNvPr id="5" name="Content Placeholder 4">
                <a:extLst>
                  <a:ext uri="{FF2B5EF4-FFF2-40B4-BE49-F238E27FC236}">
                    <a16:creationId xmlns:a16="http://schemas.microsoft.com/office/drawing/2014/main" id="{277D5005-9316-F374-031B-0BB33B796D7B}"/>
                  </a:ext>
                </a:extLst>
              </p:cNvPr>
              <p:cNvSpPr>
                <a:spLocks noGrp="1" noRot="1" noChangeAspect="1" noMove="1" noResize="1" noEditPoints="1" noAdjustHandles="1" noChangeArrowheads="1" noChangeShapeType="1" noTextEdit="1"/>
              </p:cNvSpPr>
              <p:nvPr>
                <p:ph idx="1"/>
              </p:nvPr>
            </p:nvSpPr>
            <p:spPr>
              <a:xfrm>
                <a:off x="844501" y="566376"/>
                <a:ext cx="8150274" cy="805258"/>
              </a:xfrm>
              <a:blipFill>
                <a:blip r:embed="rId3"/>
                <a:stretch>
                  <a:fillRect t="-757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CC062E3A-16B7-8CED-FCB2-CFE45FDB7701}"/>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420698CC-44AB-F71D-6408-10D968E846AA}"/>
                  </a:ext>
                </a:extLst>
              </p:cNvPr>
              <p:cNvSpPr txBox="1"/>
              <p:nvPr/>
            </p:nvSpPr>
            <p:spPr>
              <a:xfrm>
                <a:off x="1946639" y="4912668"/>
                <a:ext cx="5250723" cy="230832"/>
              </a:xfrm>
              <a:prstGeom prst="rect">
                <a:avLst/>
              </a:prstGeom>
              <a:noFill/>
            </p:spPr>
            <p:txBody>
              <a:bodyPr wrap="square" rtlCol="0">
                <a:spAutoFit/>
              </a:bodyPr>
              <a:lstStyle/>
              <a:p>
                <a:pPr algn="ctr"/>
                <a:r>
                  <a:rPr lang="en-GB" sz="900" dirty="0">
                    <a:solidFill>
                      <a:schemeClr val="tx1">
                        <a:lumMod val="60000"/>
                        <a:lumOff val="40000"/>
                      </a:schemeClr>
                    </a:solidFill>
                  </a:rPr>
                  <a:t>Figure 9: Horizontal transverse dipole kick comparison with</a:t>
                </a:r>
                <a:r>
                  <a:rPr lang="en-US" sz="900" dirty="0">
                    <a:solidFill>
                      <a:schemeClr val="tx1">
                        <a:lumMod val="60000"/>
                        <a:lumOff val="40000"/>
                      </a:schemeClr>
                    </a:solidFill>
                  </a:rPr>
                  <a:t> </a:t>
                </a:r>
                <a14:m>
                  <m:oMath xmlns:m="http://schemas.openxmlformats.org/officeDocument/2006/math">
                    <m:r>
                      <m:rPr>
                        <m:sty m:val="p"/>
                      </m:rPr>
                      <a:rPr lang="en-US" sz="900" i="1">
                        <a:solidFill>
                          <a:schemeClr val="tx1">
                            <a:lumMod val="60000"/>
                            <a:lumOff val="40000"/>
                          </a:schemeClr>
                        </a:solidFill>
                        <a:latin typeface="Cambria Math" panose="02040503050406030204" pitchFamily="18" charset="0"/>
                      </a:rPr>
                      <m:t>f</m:t>
                    </m:r>
                    <m:r>
                      <a:rPr lang="en-US" sz="900" i="1">
                        <a:solidFill>
                          <a:schemeClr val="tx1">
                            <a:lumMod val="60000"/>
                            <a:lumOff val="40000"/>
                          </a:schemeClr>
                        </a:solidFill>
                        <a:latin typeface="Cambria Math" panose="02040503050406030204" pitchFamily="18" charset="0"/>
                      </a:rPr>
                      <m:t> =1 </m:t>
                    </m:r>
                    <m:r>
                      <m:rPr>
                        <m:sty m:val="p"/>
                      </m:rPr>
                      <a:rPr lang="en-US" sz="900" b="0" i="1" smtClean="0">
                        <a:solidFill>
                          <a:schemeClr val="tx1">
                            <a:lumMod val="60000"/>
                            <a:lumOff val="40000"/>
                          </a:schemeClr>
                        </a:solidFill>
                        <a:latin typeface="Cambria Math" panose="02040503050406030204" pitchFamily="18" charset="0"/>
                      </a:rPr>
                      <m:t>GHz</m:t>
                    </m:r>
                  </m:oMath>
                </a14:m>
                <a:r>
                  <a:rPr lang="en-GB" sz="900" dirty="0">
                    <a:solidFill>
                      <a:schemeClr val="tx1">
                        <a:lumMod val="60000"/>
                        <a:lumOff val="40000"/>
                      </a:schemeClr>
                    </a:solidFill>
                  </a:rPr>
                  <a:t>, </a:t>
                </a:r>
                <a14:m>
                  <m:oMath xmlns:m="http://schemas.openxmlformats.org/officeDocument/2006/math">
                    <m:f>
                      <m:fPr>
                        <m:type m:val="lin"/>
                        <m:ctrlPr>
                          <a:rPr lang="en-GB" sz="900" i="1">
                            <a:solidFill>
                              <a:schemeClr val="tx1">
                                <a:lumMod val="60000"/>
                                <a:lumOff val="40000"/>
                              </a:schemeClr>
                            </a:solidFill>
                            <a:latin typeface="Cambria Math" panose="02040503050406030204" pitchFamily="18" charset="0"/>
                          </a:rPr>
                        </m:ctrlPr>
                      </m:fPr>
                      <m:num>
                        <m:r>
                          <a:rPr lang="en-US" sz="900" i="1">
                            <a:solidFill>
                              <a:schemeClr val="tx1">
                                <a:lumMod val="60000"/>
                                <a:lumOff val="40000"/>
                              </a:schemeClr>
                            </a:solidFill>
                            <a:latin typeface="Cambria Math" panose="02040503050406030204" pitchFamily="18" charset="0"/>
                          </a:rPr>
                          <m:t> </m:t>
                        </m:r>
                        <m:r>
                          <m:rPr>
                            <m:sty m:val="p"/>
                          </m:rPr>
                          <a:rPr lang="en-US" sz="900" i="1">
                            <a:solidFill>
                              <a:schemeClr val="tx1">
                                <a:lumMod val="60000"/>
                                <a:lumOff val="40000"/>
                              </a:schemeClr>
                            </a:solidFill>
                            <a:latin typeface="Cambria Math" panose="02040503050406030204" pitchFamily="18" charset="0"/>
                          </a:rPr>
                          <m:t>r</m:t>
                        </m:r>
                      </m:num>
                      <m:den>
                        <m:r>
                          <a:rPr lang="en-GB" sz="900" i="1">
                            <a:solidFill>
                              <a:schemeClr val="tx1">
                                <a:lumMod val="60000"/>
                                <a:lumOff val="40000"/>
                              </a:schemeClr>
                            </a:solidFill>
                            <a:latin typeface="Cambria Math" panose="02040503050406030204" pitchFamily="18" charset="0"/>
                          </a:rPr>
                          <m:t>𝑄</m:t>
                        </m:r>
                      </m:den>
                    </m:f>
                    <m:r>
                      <a:rPr lang="en-US" sz="900" i="1">
                        <a:solidFill>
                          <a:schemeClr val="tx1">
                            <a:lumMod val="60000"/>
                            <a:lumOff val="40000"/>
                          </a:schemeClr>
                        </a:solidFill>
                        <a:latin typeface="Cambria Math" panose="02040503050406030204" pitchFamily="18" charset="0"/>
                      </a:rPr>
                      <m:t>=1</m:t>
                    </m:r>
                  </m:oMath>
                </a14:m>
                <a:r>
                  <a:rPr lang="en-GB" sz="900" dirty="0">
                    <a:solidFill>
                      <a:schemeClr val="tx1">
                        <a:lumMod val="60000"/>
                        <a:lumOff val="40000"/>
                      </a:schemeClr>
                    </a:solidFill>
                  </a:rPr>
                  <a:t>, and </a:t>
                </a:r>
                <a14:m>
                  <m:oMath xmlns:m="http://schemas.openxmlformats.org/officeDocument/2006/math">
                    <m:r>
                      <m:rPr>
                        <m:sty m:val="p"/>
                      </m:rPr>
                      <a:rPr lang="en-US" sz="900" b="0" i="1" smtClean="0">
                        <a:solidFill>
                          <a:schemeClr val="tx1">
                            <a:lumMod val="60000"/>
                            <a:lumOff val="40000"/>
                          </a:schemeClr>
                        </a:solidFill>
                        <a:latin typeface="Cambria Math" panose="02040503050406030204" pitchFamily="18" charset="0"/>
                      </a:rPr>
                      <m:t>Q</m:t>
                    </m:r>
                    <m:r>
                      <a:rPr lang="en-US" sz="900" b="0" i="1" smtClean="0">
                        <a:solidFill>
                          <a:schemeClr val="tx1">
                            <a:lumMod val="60000"/>
                            <a:lumOff val="40000"/>
                          </a:schemeClr>
                        </a:solidFill>
                        <a:latin typeface="Cambria Math" panose="02040503050406030204" pitchFamily="18" charset="0"/>
                      </a:rPr>
                      <m:t> =1</m:t>
                    </m:r>
                  </m:oMath>
                </a14:m>
                <a:r>
                  <a:rPr lang="en-GB" sz="900" dirty="0">
                    <a:solidFill>
                      <a:schemeClr val="tx1">
                        <a:lumMod val="60000"/>
                        <a:lumOff val="40000"/>
                      </a:schemeClr>
                    </a:solidFill>
                  </a:rPr>
                  <a:t>.</a:t>
                </a:r>
              </a:p>
            </p:txBody>
          </p:sp>
        </mc:Choice>
        <mc:Fallback>
          <p:sp>
            <p:nvSpPr>
              <p:cNvPr id="8" name="TextBox 7">
                <a:extLst>
                  <a:ext uri="{FF2B5EF4-FFF2-40B4-BE49-F238E27FC236}">
                    <a16:creationId xmlns:a16="http://schemas.microsoft.com/office/drawing/2014/main" id="{420698CC-44AB-F71D-6408-10D968E846AA}"/>
                  </a:ext>
                </a:extLst>
              </p:cNvPr>
              <p:cNvSpPr txBox="1">
                <a:spLocks noRot="1" noChangeAspect="1" noMove="1" noResize="1" noEditPoints="1" noAdjustHandles="1" noChangeArrowheads="1" noChangeShapeType="1" noTextEdit="1"/>
              </p:cNvSpPr>
              <p:nvPr/>
            </p:nvSpPr>
            <p:spPr>
              <a:xfrm>
                <a:off x="1946639" y="4912668"/>
                <a:ext cx="5250723" cy="230832"/>
              </a:xfrm>
              <a:prstGeom prst="rect">
                <a:avLst/>
              </a:prstGeom>
              <a:blipFill>
                <a:blip r:embed="rId4"/>
                <a:stretch>
                  <a:fillRect t="-70000" b="-120000"/>
                </a:stretch>
              </a:blipFill>
            </p:spPr>
            <p:txBody>
              <a:bodyPr/>
              <a:lstStyle/>
              <a:p>
                <a:r>
                  <a:rPr lang="en-GB">
                    <a:noFill/>
                  </a:rPr>
                  <a:t> </a:t>
                </a:r>
              </a:p>
            </p:txBody>
          </p:sp>
        </mc:Fallback>
      </mc:AlternateContent>
      <p:pic>
        <p:nvPicPr>
          <p:cNvPr id="13" name="Picture 12">
            <a:extLst>
              <a:ext uri="{FF2B5EF4-FFF2-40B4-BE49-F238E27FC236}">
                <a16:creationId xmlns:a16="http://schemas.microsoft.com/office/drawing/2014/main" id="{6ACCF3F8-7A31-6D99-3FA8-DB7BEAA83534}"/>
              </a:ext>
            </a:extLst>
          </p:cNvPr>
          <p:cNvPicPr>
            <a:picLocks noChangeAspect="1"/>
          </p:cNvPicPr>
          <p:nvPr/>
        </p:nvPicPr>
        <p:blipFill>
          <a:blip r:embed="rId5"/>
          <a:stretch>
            <a:fillRect/>
          </a:stretch>
        </p:blipFill>
        <p:spPr>
          <a:xfrm>
            <a:off x="1843597" y="1069481"/>
            <a:ext cx="5456805" cy="3843187"/>
          </a:xfrm>
          <a:prstGeom prst="rect">
            <a:avLst/>
          </a:prstGeom>
        </p:spPr>
      </p:pic>
    </p:spTree>
    <p:extLst>
      <p:ext uri="{BB962C8B-B14F-4D97-AF65-F5344CB8AC3E}">
        <p14:creationId xmlns:p14="http://schemas.microsoft.com/office/powerpoint/2010/main" val="4113268719"/>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D8BEDC-209D-5388-751C-0AB4CB7A5891}"/>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47C7B2DB-3C91-E1F0-9031-E722291B382A}"/>
              </a:ext>
            </a:extLst>
          </p:cNvPr>
          <p:cNvSpPr>
            <a:spLocks noGrp="1"/>
          </p:cNvSpPr>
          <p:nvPr>
            <p:ph type="title"/>
          </p:nvPr>
        </p:nvSpPr>
        <p:spPr>
          <a:xfrm>
            <a:off x="904875" y="131033"/>
            <a:ext cx="7726363" cy="533276"/>
          </a:xfrm>
        </p:spPr>
        <p:txBody>
          <a:bodyPr>
            <a:noAutofit/>
          </a:bodyPr>
          <a:lstStyle/>
          <a:p>
            <a:r>
              <a:rPr lang="en-GB" dirty="0"/>
              <a:t> Transverse quadrupole kick </a:t>
            </a:r>
            <a:r>
              <a:rPr lang="en-US" dirty="0"/>
              <a:t>benchmark</a:t>
            </a:r>
            <a:endParaRPr lang="en-GB" dirty="0"/>
          </a:p>
        </p:txBody>
      </p:sp>
      <p:sp>
        <p:nvSpPr>
          <p:cNvPr id="6" name="Espace réservé du numéro de diapositive 5">
            <a:extLst>
              <a:ext uri="{FF2B5EF4-FFF2-40B4-BE49-F238E27FC236}">
                <a16:creationId xmlns:a16="http://schemas.microsoft.com/office/drawing/2014/main" id="{CF1B4521-0C4A-B55C-5DA0-9DA10F5CBE8C}"/>
              </a:ext>
            </a:extLst>
          </p:cNvPr>
          <p:cNvSpPr>
            <a:spLocks noGrp="1"/>
          </p:cNvSpPr>
          <p:nvPr>
            <p:ph type="sldNum" sz="quarter" idx="12"/>
          </p:nvPr>
        </p:nvSpPr>
        <p:spPr/>
        <p:txBody>
          <a:bodyPr/>
          <a:lstStyle/>
          <a:p>
            <a:fld id="{E1E1CD7C-2161-7D43-862E-CE4C333CD873}" type="slidenum">
              <a:rPr lang="en-GB" noProof="0" smtClean="0"/>
              <a:pPr/>
              <a:t>15</a:t>
            </a:fld>
            <a:endParaRPr lang="en-GB" noProof="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FCB625E8-C022-6684-18B9-FF23D86E7DB6}"/>
                  </a:ext>
                </a:extLst>
              </p:cNvPr>
              <p:cNvSpPr>
                <a:spLocks noGrp="1"/>
              </p:cNvSpPr>
              <p:nvPr>
                <p:ph idx="1"/>
              </p:nvPr>
            </p:nvSpPr>
            <p:spPr>
              <a:xfrm>
                <a:off x="844436" y="664309"/>
                <a:ext cx="8150274" cy="3578009"/>
              </a:xfrm>
            </p:spPr>
            <p:txBody>
              <a:bodyPr>
                <a:normAutofit/>
              </a:bodyPr>
              <a:lstStyle/>
              <a:p>
                <a:r>
                  <a:rPr lang="en-US" dirty="0"/>
                  <a:t>New wakes vs </a:t>
                </a:r>
                <a:r>
                  <a:rPr lang="en-US" dirty="0" err="1"/>
                  <a:t>Xwakes</a:t>
                </a:r>
                <a:r>
                  <a:rPr lang="en-US" dirty="0"/>
                  <a:t>: difference of order </a:t>
                </a:r>
                <a14:m>
                  <m:oMath xmlns:m="http://schemas.openxmlformats.org/officeDocument/2006/math">
                    <m:sSup>
                      <m:sSupPr>
                        <m:ctrlPr>
                          <a:rPr lang="en-US"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10</m:t>
                        </m:r>
                      </m:e>
                      <m:sup>
                        <m:r>
                          <a:rPr lang="en-US" b="0" i="1" smtClean="0">
                            <a:solidFill>
                              <a:schemeClr val="accent1"/>
                            </a:solidFill>
                            <a:latin typeface="Cambria Math" panose="02040503050406030204" pitchFamily="18" charset="0"/>
                          </a:rPr>
                          <m:t>−12</m:t>
                        </m:r>
                      </m:sup>
                    </m:sSup>
                  </m:oMath>
                </a14:m>
                <a:endParaRPr lang="en-US" dirty="0"/>
              </a:p>
            </p:txBody>
          </p:sp>
        </mc:Choice>
        <mc:Fallback xmlns="">
          <p:sp>
            <p:nvSpPr>
              <p:cNvPr id="5" name="Content Placeholder 4">
                <a:extLst>
                  <a:ext uri="{FF2B5EF4-FFF2-40B4-BE49-F238E27FC236}">
                    <a16:creationId xmlns:a16="http://schemas.microsoft.com/office/drawing/2014/main" id="{FCB625E8-C022-6684-18B9-FF23D86E7DB6}"/>
                  </a:ext>
                </a:extLst>
              </p:cNvPr>
              <p:cNvSpPr>
                <a:spLocks noGrp="1" noRot="1" noChangeAspect="1" noMove="1" noResize="1" noEditPoints="1" noAdjustHandles="1" noChangeArrowheads="1" noChangeShapeType="1" noTextEdit="1"/>
              </p:cNvSpPr>
              <p:nvPr>
                <p:ph idx="1"/>
              </p:nvPr>
            </p:nvSpPr>
            <p:spPr>
              <a:xfrm>
                <a:off x="844436" y="664309"/>
                <a:ext cx="8150274" cy="3578009"/>
              </a:xfrm>
              <a:blipFill>
                <a:blip r:embed="rId4"/>
                <a:stretch>
                  <a:fillRect t="-1704"/>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EDEAB738-E3A5-4A49-41AA-792B674AE5A9}"/>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67ADC75E-6B14-09FE-0E67-634C34330CA8}"/>
                  </a:ext>
                </a:extLst>
              </p:cNvPr>
              <p:cNvSpPr txBox="1"/>
              <p:nvPr/>
            </p:nvSpPr>
            <p:spPr>
              <a:xfrm>
                <a:off x="1794509" y="4828030"/>
                <a:ext cx="5554982" cy="230832"/>
              </a:xfrm>
              <a:prstGeom prst="rect">
                <a:avLst/>
              </a:prstGeom>
              <a:noFill/>
            </p:spPr>
            <p:txBody>
              <a:bodyPr wrap="square" rtlCol="0">
                <a:spAutoFit/>
              </a:bodyPr>
              <a:lstStyle/>
              <a:p>
                <a:pPr algn="ctr"/>
                <a:r>
                  <a:rPr lang="en-GB" sz="900" dirty="0">
                    <a:solidFill>
                      <a:schemeClr val="tx1">
                        <a:lumMod val="60000"/>
                        <a:lumOff val="40000"/>
                      </a:schemeClr>
                    </a:solidFill>
                  </a:rPr>
                  <a:t>Figure 10: Horizontal transverse quadrupole kick comparison with</a:t>
                </a:r>
                <a:r>
                  <a:rPr lang="en-US" sz="900" dirty="0">
                    <a:solidFill>
                      <a:schemeClr val="tx1">
                        <a:lumMod val="60000"/>
                        <a:lumOff val="40000"/>
                      </a:schemeClr>
                    </a:solidFill>
                  </a:rPr>
                  <a:t> </a:t>
                </a:r>
                <a14:m>
                  <m:oMath xmlns:m="http://schemas.openxmlformats.org/officeDocument/2006/math">
                    <m:r>
                      <m:rPr>
                        <m:sty m:val="p"/>
                      </m:rPr>
                      <a:rPr lang="en-US" sz="900" i="1">
                        <a:solidFill>
                          <a:schemeClr val="tx1">
                            <a:lumMod val="60000"/>
                            <a:lumOff val="40000"/>
                          </a:schemeClr>
                        </a:solidFill>
                        <a:latin typeface="Cambria Math" panose="02040503050406030204" pitchFamily="18" charset="0"/>
                      </a:rPr>
                      <m:t>f</m:t>
                    </m:r>
                    <m:r>
                      <a:rPr lang="en-US" sz="900" i="1">
                        <a:solidFill>
                          <a:schemeClr val="tx1">
                            <a:lumMod val="60000"/>
                            <a:lumOff val="40000"/>
                          </a:schemeClr>
                        </a:solidFill>
                        <a:latin typeface="Cambria Math" panose="02040503050406030204" pitchFamily="18" charset="0"/>
                      </a:rPr>
                      <m:t> =1 </m:t>
                    </m:r>
                    <m:r>
                      <m:rPr>
                        <m:sty m:val="p"/>
                      </m:rPr>
                      <a:rPr lang="en-US" sz="900" b="0" i="1" smtClean="0">
                        <a:solidFill>
                          <a:schemeClr val="tx1">
                            <a:lumMod val="60000"/>
                            <a:lumOff val="40000"/>
                          </a:schemeClr>
                        </a:solidFill>
                        <a:latin typeface="Cambria Math" panose="02040503050406030204" pitchFamily="18" charset="0"/>
                      </a:rPr>
                      <m:t>GHz</m:t>
                    </m:r>
                  </m:oMath>
                </a14:m>
                <a:r>
                  <a:rPr lang="en-GB" sz="900" dirty="0">
                    <a:solidFill>
                      <a:schemeClr val="tx1">
                        <a:lumMod val="60000"/>
                        <a:lumOff val="40000"/>
                      </a:schemeClr>
                    </a:solidFill>
                  </a:rPr>
                  <a:t>, </a:t>
                </a:r>
                <a14:m>
                  <m:oMath xmlns:m="http://schemas.openxmlformats.org/officeDocument/2006/math">
                    <m:f>
                      <m:fPr>
                        <m:type m:val="lin"/>
                        <m:ctrlPr>
                          <a:rPr lang="en-GB" sz="900" i="1">
                            <a:solidFill>
                              <a:schemeClr val="tx1">
                                <a:lumMod val="60000"/>
                                <a:lumOff val="40000"/>
                              </a:schemeClr>
                            </a:solidFill>
                            <a:latin typeface="Cambria Math" panose="02040503050406030204" pitchFamily="18" charset="0"/>
                          </a:rPr>
                        </m:ctrlPr>
                      </m:fPr>
                      <m:num>
                        <m:r>
                          <a:rPr lang="en-US" sz="900" i="1">
                            <a:solidFill>
                              <a:schemeClr val="tx1">
                                <a:lumMod val="60000"/>
                                <a:lumOff val="40000"/>
                              </a:schemeClr>
                            </a:solidFill>
                            <a:latin typeface="Cambria Math" panose="02040503050406030204" pitchFamily="18" charset="0"/>
                          </a:rPr>
                          <m:t> </m:t>
                        </m:r>
                        <m:r>
                          <m:rPr>
                            <m:sty m:val="p"/>
                          </m:rPr>
                          <a:rPr lang="en-US" sz="900" i="1">
                            <a:solidFill>
                              <a:schemeClr val="tx1">
                                <a:lumMod val="60000"/>
                                <a:lumOff val="40000"/>
                              </a:schemeClr>
                            </a:solidFill>
                            <a:latin typeface="Cambria Math" panose="02040503050406030204" pitchFamily="18" charset="0"/>
                          </a:rPr>
                          <m:t>r</m:t>
                        </m:r>
                      </m:num>
                      <m:den>
                        <m:r>
                          <a:rPr lang="en-GB" sz="900" i="1">
                            <a:solidFill>
                              <a:schemeClr val="tx1">
                                <a:lumMod val="60000"/>
                                <a:lumOff val="40000"/>
                              </a:schemeClr>
                            </a:solidFill>
                            <a:latin typeface="Cambria Math" panose="02040503050406030204" pitchFamily="18" charset="0"/>
                          </a:rPr>
                          <m:t>𝑄</m:t>
                        </m:r>
                      </m:den>
                    </m:f>
                    <m:r>
                      <a:rPr lang="en-US" sz="900" i="1">
                        <a:solidFill>
                          <a:schemeClr val="tx1">
                            <a:lumMod val="60000"/>
                            <a:lumOff val="40000"/>
                          </a:schemeClr>
                        </a:solidFill>
                        <a:latin typeface="Cambria Math" panose="02040503050406030204" pitchFamily="18" charset="0"/>
                      </a:rPr>
                      <m:t>=1</m:t>
                    </m:r>
                  </m:oMath>
                </a14:m>
                <a:r>
                  <a:rPr lang="en-GB" sz="900" dirty="0">
                    <a:solidFill>
                      <a:schemeClr val="tx1">
                        <a:lumMod val="60000"/>
                        <a:lumOff val="40000"/>
                      </a:schemeClr>
                    </a:solidFill>
                  </a:rPr>
                  <a:t>, and </a:t>
                </a:r>
                <a14:m>
                  <m:oMath xmlns:m="http://schemas.openxmlformats.org/officeDocument/2006/math">
                    <m:r>
                      <m:rPr>
                        <m:sty m:val="p"/>
                      </m:rPr>
                      <a:rPr lang="en-US" sz="900" b="0" i="1" smtClean="0">
                        <a:solidFill>
                          <a:schemeClr val="tx1">
                            <a:lumMod val="60000"/>
                            <a:lumOff val="40000"/>
                          </a:schemeClr>
                        </a:solidFill>
                        <a:latin typeface="Cambria Math" panose="02040503050406030204" pitchFamily="18" charset="0"/>
                      </a:rPr>
                      <m:t>Q</m:t>
                    </m:r>
                    <m:r>
                      <a:rPr lang="en-US" sz="900" b="0" i="1" smtClean="0">
                        <a:solidFill>
                          <a:schemeClr val="tx1">
                            <a:lumMod val="60000"/>
                            <a:lumOff val="40000"/>
                          </a:schemeClr>
                        </a:solidFill>
                        <a:latin typeface="Cambria Math" panose="02040503050406030204" pitchFamily="18" charset="0"/>
                      </a:rPr>
                      <m:t> =1</m:t>
                    </m:r>
                  </m:oMath>
                </a14:m>
                <a:r>
                  <a:rPr lang="en-GB" sz="900" dirty="0">
                    <a:solidFill>
                      <a:schemeClr val="tx1">
                        <a:lumMod val="60000"/>
                        <a:lumOff val="40000"/>
                      </a:schemeClr>
                    </a:solidFill>
                  </a:rPr>
                  <a:t>.</a:t>
                </a:r>
              </a:p>
            </p:txBody>
          </p:sp>
        </mc:Choice>
        <mc:Fallback>
          <p:sp>
            <p:nvSpPr>
              <p:cNvPr id="8" name="TextBox 7">
                <a:extLst>
                  <a:ext uri="{FF2B5EF4-FFF2-40B4-BE49-F238E27FC236}">
                    <a16:creationId xmlns:a16="http://schemas.microsoft.com/office/drawing/2014/main" id="{67ADC75E-6B14-09FE-0E67-634C34330CA8}"/>
                  </a:ext>
                </a:extLst>
              </p:cNvPr>
              <p:cNvSpPr txBox="1">
                <a:spLocks noRot="1" noChangeAspect="1" noMove="1" noResize="1" noEditPoints="1" noAdjustHandles="1" noChangeArrowheads="1" noChangeShapeType="1" noTextEdit="1"/>
              </p:cNvSpPr>
              <p:nvPr/>
            </p:nvSpPr>
            <p:spPr>
              <a:xfrm>
                <a:off x="1794509" y="4828030"/>
                <a:ext cx="5554982" cy="230832"/>
              </a:xfrm>
              <a:prstGeom prst="rect">
                <a:avLst/>
              </a:prstGeom>
              <a:blipFill>
                <a:blip r:embed="rId5"/>
                <a:stretch>
                  <a:fillRect t="-73684" b="-126316"/>
                </a:stretch>
              </a:blipFill>
            </p:spPr>
            <p:txBody>
              <a:bodyPr/>
              <a:lstStyle/>
              <a:p>
                <a:r>
                  <a:rPr lang="en-GB">
                    <a:noFill/>
                  </a:rPr>
                  <a:t> </a:t>
                </a:r>
              </a:p>
            </p:txBody>
          </p:sp>
        </mc:Fallback>
      </mc:AlternateContent>
      <p:pic>
        <p:nvPicPr>
          <p:cNvPr id="4" name="Picture 3">
            <a:extLst>
              <a:ext uri="{FF2B5EF4-FFF2-40B4-BE49-F238E27FC236}">
                <a16:creationId xmlns:a16="http://schemas.microsoft.com/office/drawing/2014/main" id="{F9ADAEB6-4AC7-F102-199C-7F0D7324E525}"/>
              </a:ext>
            </a:extLst>
          </p:cNvPr>
          <p:cNvPicPr>
            <a:picLocks noChangeAspect="1"/>
          </p:cNvPicPr>
          <p:nvPr/>
        </p:nvPicPr>
        <p:blipFill>
          <a:blip r:embed="rId6"/>
          <a:stretch>
            <a:fillRect/>
          </a:stretch>
        </p:blipFill>
        <p:spPr>
          <a:xfrm>
            <a:off x="1768791" y="922614"/>
            <a:ext cx="5606417" cy="3948558"/>
          </a:xfrm>
          <a:prstGeom prst="rect">
            <a:avLst/>
          </a:prstGeom>
        </p:spPr>
      </p:pic>
    </p:spTree>
    <p:extLst>
      <p:ext uri="{BB962C8B-B14F-4D97-AF65-F5344CB8AC3E}">
        <p14:creationId xmlns:p14="http://schemas.microsoft.com/office/powerpoint/2010/main" val="907621259"/>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extLst>
    <p:ext uri="{6950BFC3-D8DA-4A85-94F7-54DA5524770B}">
      <p188:commentRel xmlns:p188="http://schemas.microsoft.com/office/powerpoint/2018/8/main" r:id="rId3"/>
    </p:ext>
  </p:extLs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A0A8476-91F8-C40B-9ECD-56D49894F6FE}"/>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515911F7-32A2-617F-ACDC-C280F7FC2166}"/>
              </a:ext>
            </a:extLst>
          </p:cNvPr>
          <p:cNvSpPr>
            <a:spLocks noGrp="1"/>
          </p:cNvSpPr>
          <p:nvPr>
            <p:ph type="title"/>
          </p:nvPr>
        </p:nvSpPr>
        <p:spPr>
          <a:xfrm>
            <a:off x="904872" y="215333"/>
            <a:ext cx="7726363" cy="533276"/>
          </a:xfrm>
        </p:spPr>
        <p:txBody>
          <a:bodyPr>
            <a:noAutofit/>
          </a:bodyPr>
          <a:lstStyle/>
          <a:p>
            <a:r>
              <a:rPr lang="en-GB" sz="2400" dirty="0"/>
              <a:t> </a:t>
            </a:r>
            <a:r>
              <a:rPr lang="en-US" sz="2400" dirty="0"/>
              <a:t>What has been developed?</a:t>
            </a:r>
            <a:endParaRPr lang="en-GB" sz="2400" dirty="0"/>
          </a:p>
        </p:txBody>
      </p:sp>
      <p:sp>
        <p:nvSpPr>
          <p:cNvPr id="6" name="Espace réservé du numéro de diapositive 5">
            <a:extLst>
              <a:ext uri="{FF2B5EF4-FFF2-40B4-BE49-F238E27FC236}">
                <a16:creationId xmlns:a16="http://schemas.microsoft.com/office/drawing/2014/main" id="{5FD80F1F-8971-EF74-6303-FD0860AD183D}"/>
              </a:ext>
            </a:extLst>
          </p:cNvPr>
          <p:cNvSpPr>
            <a:spLocks noGrp="1"/>
          </p:cNvSpPr>
          <p:nvPr>
            <p:ph type="sldNum" sz="quarter" idx="12"/>
          </p:nvPr>
        </p:nvSpPr>
        <p:spPr/>
        <p:txBody>
          <a:bodyPr/>
          <a:lstStyle/>
          <a:p>
            <a:fld id="{E1E1CD7C-2161-7D43-862E-CE4C333CD873}" type="slidenum">
              <a:rPr lang="en-GB" noProof="0" smtClean="0"/>
              <a:pPr/>
              <a:t>16</a:t>
            </a:fld>
            <a:endParaRPr lang="en-GB" noProof="0"/>
          </a:p>
        </p:txBody>
      </p:sp>
      <p:sp>
        <p:nvSpPr>
          <p:cNvPr id="5" name="Content Placeholder 4">
            <a:extLst>
              <a:ext uri="{FF2B5EF4-FFF2-40B4-BE49-F238E27FC236}">
                <a16:creationId xmlns:a16="http://schemas.microsoft.com/office/drawing/2014/main" id="{41700514-AF12-5C72-40E6-B450FECAB068}"/>
              </a:ext>
            </a:extLst>
          </p:cNvPr>
          <p:cNvSpPr>
            <a:spLocks noGrp="1"/>
          </p:cNvSpPr>
          <p:nvPr>
            <p:ph idx="1"/>
          </p:nvPr>
        </p:nvSpPr>
        <p:spPr>
          <a:xfrm>
            <a:off x="904871" y="515683"/>
            <a:ext cx="7847239" cy="2699125"/>
          </a:xfrm>
        </p:spPr>
        <p:txBody>
          <a:bodyPr>
            <a:normAutofit/>
          </a:bodyPr>
          <a:lstStyle/>
          <a:p>
            <a:r>
              <a:rPr lang="en-GB" dirty="0">
                <a:solidFill>
                  <a:schemeClr val="accent1"/>
                </a:solidFill>
              </a:rPr>
              <a:t>Recirculation model </a:t>
            </a:r>
            <a:r>
              <a:rPr lang="en-GB" dirty="0"/>
              <a:t>that works for arbitrary recirculating lattices</a:t>
            </a:r>
          </a:p>
          <a:p>
            <a:r>
              <a:rPr lang="en-GB" dirty="0">
                <a:solidFill>
                  <a:schemeClr val="accent1"/>
                </a:solidFill>
              </a:rPr>
              <a:t>General axisymmetric and two-fold symmetric wake field model </a:t>
            </a:r>
            <a:r>
              <a:rPr lang="en-GB" dirty="0"/>
              <a:t>that works in RF-Track and in recirculating lattices</a:t>
            </a:r>
          </a:p>
          <a:p>
            <a:r>
              <a:rPr lang="en-GB" dirty="0"/>
              <a:t>Benchmarked wake field model against </a:t>
            </a:r>
            <a:r>
              <a:rPr lang="en-GB" dirty="0" err="1"/>
              <a:t>Xwakes</a:t>
            </a:r>
            <a:r>
              <a:rPr lang="en-GB" dirty="0"/>
              <a:t> (PyHEADTAIL)</a:t>
            </a:r>
          </a:p>
          <a:p>
            <a:pPr lvl="1"/>
            <a:r>
              <a:rPr lang="en-GB" dirty="0" err="1"/>
              <a:t>Xwakes</a:t>
            </a:r>
            <a:r>
              <a:rPr lang="en-GB" dirty="0"/>
              <a:t>: </a:t>
            </a:r>
            <a:r>
              <a:rPr lang="en-GB" dirty="0">
                <a:solidFill>
                  <a:schemeClr val="accent1"/>
                </a:solidFill>
              </a:rPr>
              <a:t>good agreement</a:t>
            </a:r>
          </a:p>
          <a:p>
            <a:pPr lvl="1">
              <a:buFont typeface="Wingdings" pitchFamily="2" charset="2"/>
              <a:buChar char="è"/>
            </a:pPr>
            <a:r>
              <a:rPr lang="en-US" dirty="0">
                <a:solidFill>
                  <a:schemeClr val="tx2"/>
                </a:solidFill>
              </a:rPr>
              <a:t> Small differences are due to different integration methods (thin kick vs integrated kick)</a:t>
            </a:r>
          </a:p>
          <a:p>
            <a:pPr lvl="1"/>
            <a:r>
              <a:rPr lang="en-US" dirty="0">
                <a:solidFill>
                  <a:schemeClr val="tx2"/>
                </a:solidFill>
              </a:rPr>
              <a:t>RF-Track: Not very good agreement</a:t>
            </a:r>
          </a:p>
          <a:p>
            <a:pPr lvl="1">
              <a:buFont typeface="Wingdings" pitchFamily="2" charset="2"/>
              <a:buChar char="è"/>
            </a:pPr>
            <a:r>
              <a:rPr lang="en-US" dirty="0">
                <a:solidFill>
                  <a:schemeClr val="tx2"/>
                </a:solidFill>
                <a:sym typeface="Wingdings" pitchFamily="2" charset="2"/>
              </a:rPr>
              <a:t> Intrinsic differences in wake field models</a:t>
            </a:r>
          </a:p>
          <a:p>
            <a:pPr lvl="1"/>
            <a:endParaRPr lang="en-US" sz="1400" dirty="0">
              <a:solidFill>
                <a:schemeClr val="tx2"/>
              </a:solidFill>
            </a:endParaRPr>
          </a:p>
          <a:p>
            <a:endParaRPr lang="en-GB" sz="1600" dirty="0">
              <a:solidFill>
                <a:schemeClr val="accent1"/>
              </a:solidFill>
            </a:endParaRPr>
          </a:p>
        </p:txBody>
      </p:sp>
      <p:sp>
        <p:nvSpPr>
          <p:cNvPr id="7" name="TextBox 6">
            <a:extLst>
              <a:ext uri="{FF2B5EF4-FFF2-40B4-BE49-F238E27FC236}">
                <a16:creationId xmlns:a16="http://schemas.microsoft.com/office/drawing/2014/main" id="{12D4799C-4BC0-CE38-A3E6-AEA10FB83ADC}"/>
              </a:ext>
            </a:extLst>
          </p:cNvPr>
          <p:cNvSpPr txBox="1"/>
          <p:nvPr/>
        </p:nvSpPr>
        <p:spPr>
          <a:xfrm>
            <a:off x="4114800" y="2096588"/>
            <a:ext cx="65" cy="207749"/>
          </a:xfrm>
          <a:prstGeom prst="rect">
            <a:avLst/>
          </a:prstGeom>
          <a:noFill/>
        </p:spPr>
        <p:txBody>
          <a:bodyPr wrap="none" lIns="0" tIns="0" rIns="0" bIns="0" rtlCol="0">
            <a:spAutoFit/>
          </a:bodyPr>
          <a:lstStyle/>
          <a:p>
            <a:endParaRPr lang="en-GB" dirty="0"/>
          </a:p>
        </p:txBody>
      </p:sp>
      <p:sp>
        <p:nvSpPr>
          <p:cNvPr id="2" name="Titre 2">
            <a:extLst>
              <a:ext uri="{FF2B5EF4-FFF2-40B4-BE49-F238E27FC236}">
                <a16:creationId xmlns:a16="http://schemas.microsoft.com/office/drawing/2014/main" id="{13B341ED-B891-B0B4-7041-04D89E8BFB16}"/>
              </a:ext>
            </a:extLst>
          </p:cNvPr>
          <p:cNvSpPr txBox="1">
            <a:spLocks/>
          </p:cNvSpPr>
          <p:nvPr/>
        </p:nvSpPr>
        <p:spPr>
          <a:xfrm>
            <a:off x="965308" y="3105038"/>
            <a:ext cx="7726363" cy="533276"/>
          </a:xfrm>
          <a:prstGeom prst="rect">
            <a:avLst/>
          </a:prstGeom>
        </p:spPr>
        <p:txBody>
          <a:bodyPr vert="horz" lIns="180000" tIns="0" rIns="72000" bIns="46800" rtlCol="0" anchor="t">
            <a:no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r>
              <a:rPr lang="en-US" sz="2400" dirty="0"/>
              <a:t>What is next?</a:t>
            </a:r>
            <a:endParaRPr lang="en-GB" sz="2400" dirty="0"/>
          </a:p>
        </p:txBody>
      </p:sp>
      <p:sp>
        <p:nvSpPr>
          <p:cNvPr id="4" name="Content Placeholder 4">
            <a:extLst>
              <a:ext uri="{FF2B5EF4-FFF2-40B4-BE49-F238E27FC236}">
                <a16:creationId xmlns:a16="http://schemas.microsoft.com/office/drawing/2014/main" id="{B8D4292C-36EE-C107-BD03-9B51B6E7B6BD}"/>
              </a:ext>
            </a:extLst>
          </p:cNvPr>
          <p:cNvSpPr txBox="1">
            <a:spLocks/>
          </p:cNvSpPr>
          <p:nvPr/>
        </p:nvSpPr>
        <p:spPr>
          <a:xfrm>
            <a:off x="904871" y="3398335"/>
            <a:ext cx="7847239" cy="2678787"/>
          </a:xfrm>
          <a:prstGeom prst="rect">
            <a:avLst/>
          </a:prstGeom>
        </p:spPr>
        <p:txBody>
          <a:bodyPr vert="horz" lIns="180000" tIns="45720" rIns="91440" bIns="4572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Extend model for </a:t>
            </a:r>
            <a:r>
              <a:rPr lang="en-US" dirty="0">
                <a:solidFill>
                  <a:schemeClr val="accent1"/>
                </a:solidFill>
              </a:rPr>
              <a:t>non-ultra-relativistic</a:t>
            </a:r>
            <a:r>
              <a:rPr lang="en-US" dirty="0"/>
              <a:t> regimes</a:t>
            </a:r>
          </a:p>
          <a:p>
            <a:r>
              <a:rPr lang="en-US" dirty="0"/>
              <a:t>Extend model for </a:t>
            </a:r>
            <a:r>
              <a:rPr lang="en-US" dirty="0">
                <a:solidFill>
                  <a:schemeClr val="accent1"/>
                </a:solidFill>
              </a:rPr>
              <a:t>travelling wave structures</a:t>
            </a:r>
          </a:p>
          <a:p>
            <a:r>
              <a:rPr lang="en-GB" dirty="0"/>
              <a:t>Implement both recirculation and wake field models in C++ into RF-Track for </a:t>
            </a:r>
            <a:r>
              <a:rPr lang="en-GB" dirty="0">
                <a:solidFill>
                  <a:schemeClr val="accent1"/>
                </a:solidFill>
              </a:rPr>
              <a:t>significant speed increase</a:t>
            </a:r>
          </a:p>
          <a:p>
            <a:r>
              <a:rPr lang="en-GB" dirty="0">
                <a:solidFill>
                  <a:schemeClr val="tx2"/>
                </a:solidFill>
              </a:rPr>
              <a:t>General </a:t>
            </a:r>
            <a:r>
              <a:rPr lang="en-GB" dirty="0">
                <a:solidFill>
                  <a:schemeClr val="accent1"/>
                </a:solidFill>
              </a:rPr>
              <a:t>optimisations</a:t>
            </a:r>
          </a:p>
        </p:txBody>
      </p:sp>
    </p:spTree>
    <p:extLst>
      <p:ext uri="{BB962C8B-B14F-4D97-AF65-F5344CB8AC3E}">
        <p14:creationId xmlns:p14="http://schemas.microsoft.com/office/powerpoint/2010/main" val="732979682"/>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1AEE63-4A99-9C45-27E3-C94DB120D944}"/>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348351A0-1D51-7990-B0FA-2A7B0AE3E056}"/>
              </a:ext>
            </a:extLst>
          </p:cNvPr>
          <p:cNvSpPr>
            <a:spLocks noGrp="1"/>
          </p:cNvSpPr>
          <p:nvPr>
            <p:ph idx="1"/>
          </p:nvPr>
        </p:nvSpPr>
        <p:spPr>
          <a:xfrm>
            <a:off x="904874" y="1320436"/>
            <a:ext cx="7726363" cy="2502628"/>
          </a:xfrm>
        </p:spPr>
        <p:txBody>
          <a:bodyPr vert="horz" lIns="180000" tIns="45720" rIns="91440" bIns="45720" rtlCol="0" anchor="t">
            <a:normAutofit fontScale="92500" lnSpcReduction="10000"/>
          </a:bodyPr>
          <a:lstStyle/>
          <a:p>
            <a:pPr marL="0" indent="0">
              <a:buNone/>
            </a:pPr>
            <a:r>
              <a:rPr lang="en-GB" sz="2000" b="1" i="1" dirty="0"/>
              <a:t>Beam Dynamics for ERL-based accelerators with energy-efficient cryomodules</a:t>
            </a:r>
            <a:endParaRPr lang="en-GB" sz="2000" noProof="0" dirty="0">
              <a:solidFill>
                <a:schemeClr val="accent1"/>
              </a:solidFill>
            </a:endParaRPr>
          </a:p>
          <a:p>
            <a:pPr marL="457200" indent="-457200">
              <a:buFont typeface="+mj-lt"/>
              <a:buAutoNum type="arabicPeriod"/>
            </a:pPr>
            <a:r>
              <a:rPr lang="en-GB" sz="2000" noProof="0" dirty="0">
                <a:solidFill>
                  <a:schemeClr val="accent1"/>
                </a:solidFill>
              </a:rPr>
              <a:t>Single- and multi-bunch instability studies</a:t>
            </a:r>
            <a:r>
              <a:rPr lang="en-GB" sz="2000" noProof="0" dirty="0"/>
              <a:t> in the </a:t>
            </a:r>
            <a:r>
              <a:rPr lang="en-GB" sz="2000" noProof="0" dirty="0">
                <a:solidFill>
                  <a:schemeClr val="accent1"/>
                </a:solidFill>
              </a:rPr>
              <a:t>iSAS/PERLE </a:t>
            </a:r>
            <a:r>
              <a:rPr lang="en-GB" sz="2000" noProof="0" dirty="0"/>
              <a:t>cryomodules</a:t>
            </a:r>
          </a:p>
          <a:p>
            <a:pPr lvl="1">
              <a:buFont typeface="Wingdings" pitchFamily="2" charset="2"/>
              <a:buChar char="§"/>
            </a:pPr>
            <a:r>
              <a:rPr lang="en-GB" sz="1800" dirty="0">
                <a:solidFill>
                  <a:schemeClr val="accent1"/>
                </a:solidFill>
              </a:rPr>
              <a:t>Development of simulation tools</a:t>
            </a:r>
          </a:p>
          <a:p>
            <a:pPr lvl="2"/>
            <a:r>
              <a:rPr lang="en-GB" sz="1700" dirty="0">
                <a:solidFill>
                  <a:schemeClr val="accent1"/>
                </a:solidFill>
              </a:rPr>
              <a:t>Multi-pass recirculation model</a:t>
            </a:r>
          </a:p>
          <a:p>
            <a:pPr lvl="2"/>
            <a:r>
              <a:rPr lang="en-GB" sz="1700" dirty="0">
                <a:solidFill>
                  <a:schemeClr val="accent1"/>
                </a:solidFill>
              </a:rPr>
              <a:t>Wake field model</a:t>
            </a:r>
          </a:p>
          <a:p>
            <a:pPr lvl="1">
              <a:buFont typeface="Wingdings" pitchFamily="2" charset="2"/>
              <a:buChar char="§"/>
            </a:pPr>
            <a:r>
              <a:rPr lang="en-GB" sz="1800" b="1" dirty="0"/>
              <a:t>Single- and multi-bunch</a:t>
            </a:r>
            <a:r>
              <a:rPr lang="en-GB" sz="1800" b="1" dirty="0">
                <a:solidFill>
                  <a:schemeClr val="accent1"/>
                </a:solidFill>
              </a:rPr>
              <a:t> beam breakup</a:t>
            </a:r>
            <a:r>
              <a:rPr lang="en-GB" sz="1800" b="1" dirty="0"/>
              <a:t> and </a:t>
            </a:r>
            <a:r>
              <a:rPr lang="en-GB" sz="1800" b="1" dirty="0">
                <a:solidFill>
                  <a:schemeClr val="accent1"/>
                </a:solidFill>
              </a:rPr>
              <a:t>b</a:t>
            </a:r>
            <a:r>
              <a:rPr lang="en-GB" sz="1800" b="1" noProof="0" dirty="0" err="1">
                <a:solidFill>
                  <a:schemeClr val="accent1"/>
                </a:solidFill>
              </a:rPr>
              <a:t>eam</a:t>
            </a:r>
            <a:r>
              <a:rPr lang="en-GB" sz="1800" b="1" noProof="0" dirty="0">
                <a:solidFill>
                  <a:schemeClr val="accent1"/>
                </a:solidFill>
              </a:rPr>
              <a:t> loading </a:t>
            </a:r>
            <a:r>
              <a:rPr lang="en-GB" sz="1800" b="1" noProof="0" dirty="0"/>
              <a:t>studies</a:t>
            </a:r>
          </a:p>
          <a:p>
            <a:pPr marL="457200" indent="-457200">
              <a:buFont typeface="+mj-lt"/>
              <a:buAutoNum type="arabicPeriod"/>
            </a:pPr>
            <a:r>
              <a:rPr lang="en-GB" sz="2000" dirty="0">
                <a:solidFill>
                  <a:schemeClr val="accent1"/>
                </a:solidFill>
                <a:latin typeface="Arial"/>
                <a:cs typeface="Arial"/>
              </a:rPr>
              <a:t>Energy-recovery efficiency </a:t>
            </a:r>
            <a:r>
              <a:rPr lang="en-GB" sz="2000" dirty="0">
                <a:latin typeface="Arial"/>
                <a:cs typeface="Arial"/>
              </a:rPr>
              <a:t>studies</a:t>
            </a:r>
          </a:p>
        </p:txBody>
      </p:sp>
      <p:sp>
        <p:nvSpPr>
          <p:cNvPr id="3" name="Titre 2">
            <a:extLst>
              <a:ext uri="{FF2B5EF4-FFF2-40B4-BE49-F238E27FC236}">
                <a16:creationId xmlns:a16="http://schemas.microsoft.com/office/drawing/2014/main" id="{124ADE61-142B-30BE-CE99-1A3C99B1CA44}"/>
              </a:ext>
            </a:extLst>
          </p:cNvPr>
          <p:cNvSpPr>
            <a:spLocks noGrp="1"/>
          </p:cNvSpPr>
          <p:nvPr>
            <p:ph type="title"/>
          </p:nvPr>
        </p:nvSpPr>
        <p:spPr>
          <a:xfrm>
            <a:off x="904875" y="131033"/>
            <a:ext cx="7726363" cy="533276"/>
          </a:xfrm>
        </p:spPr>
        <p:txBody>
          <a:bodyPr>
            <a:noAutofit/>
          </a:bodyPr>
          <a:lstStyle/>
          <a:p>
            <a:r>
              <a:rPr lang="en-GB" b="0" noProof="0" dirty="0"/>
              <a:t>Research goals</a:t>
            </a:r>
            <a:endParaRPr lang="en-GB" noProof="0" dirty="0"/>
          </a:p>
        </p:txBody>
      </p:sp>
      <p:sp>
        <p:nvSpPr>
          <p:cNvPr id="6" name="Espace réservé du numéro de diapositive 5">
            <a:extLst>
              <a:ext uri="{FF2B5EF4-FFF2-40B4-BE49-F238E27FC236}">
                <a16:creationId xmlns:a16="http://schemas.microsoft.com/office/drawing/2014/main" id="{40ECEDF6-A5EF-819C-3673-5835E64E8CC0}"/>
              </a:ext>
            </a:extLst>
          </p:cNvPr>
          <p:cNvSpPr>
            <a:spLocks noGrp="1"/>
          </p:cNvSpPr>
          <p:nvPr>
            <p:ph type="sldNum" sz="quarter" idx="12"/>
          </p:nvPr>
        </p:nvSpPr>
        <p:spPr/>
        <p:txBody>
          <a:bodyPr/>
          <a:lstStyle/>
          <a:p>
            <a:fld id="{E1E1CD7C-2161-7D43-862E-CE4C333CD873}" type="slidenum">
              <a:rPr lang="en-GB" noProof="0" smtClean="0"/>
              <a:pPr/>
              <a:t>17</a:t>
            </a:fld>
            <a:endParaRPr lang="en-GB" noProof="0"/>
          </a:p>
        </p:txBody>
      </p:sp>
    </p:spTree>
    <p:extLst>
      <p:ext uri="{BB962C8B-B14F-4D97-AF65-F5344CB8AC3E}">
        <p14:creationId xmlns:p14="http://schemas.microsoft.com/office/powerpoint/2010/main" val="2123092467"/>
      </p:ext>
    </p:extLst>
  </p:cSld>
  <p:clrMapOvr>
    <a:masterClrMapping/>
  </p:clrMapOvr>
  <mc:AlternateContent xmlns:mc="http://schemas.openxmlformats.org/markup-compatibility/2006" xmlns:p14="http://schemas.microsoft.com/office/powerpoint/2010/main">
    <mc:Choice Requires="p14">
      <p:transition spd="slow" p14:dur="2000" advTm="149"/>
    </mc:Choice>
    <mc:Fallback xmlns="">
      <p:transition spd="slow" advTm="149"/>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A5B9A8-DE64-F23D-EF36-D9C427A30FCD}"/>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602D605E-BD74-6BE1-6818-1D5CF22E03F3}"/>
              </a:ext>
            </a:extLst>
          </p:cNvPr>
          <p:cNvSpPr>
            <a:spLocks noGrp="1"/>
          </p:cNvSpPr>
          <p:nvPr>
            <p:ph type="title"/>
          </p:nvPr>
        </p:nvSpPr>
        <p:spPr>
          <a:xfrm>
            <a:off x="904875" y="131033"/>
            <a:ext cx="7726363" cy="533276"/>
          </a:xfrm>
        </p:spPr>
        <p:txBody>
          <a:bodyPr>
            <a:noAutofit/>
          </a:bodyPr>
          <a:lstStyle/>
          <a:p>
            <a:r>
              <a:rPr lang="en-US" dirty="0"/>
              <a:t>First study: search for current threshold</a:t>
            </a:r>
            <a:endParaRPr lang="en-GB" dirty="0"/>
          </a:p>
        </p:txBody>
      </p:sp>
      <p:sp>
        <p:nvSpPr>
          <p:cNvPr id="6" name="Espace réservé du numéro de diapositive 5">
            <a:extLst>
              <a:ext uri="{FF2B5EF4-FFF2-40B4-BE49-F238E27FC236}">
                <a16:creationId xmlns:a16="http://schemas.microsoft.com/office/drawing/2014/main" id="{E2BCA6E2-EE3C-7855-4B57-5782B52C794F}"/>
              </a:ext>
            </a:extLst>
          </p:cNvPr>
          <p:cNvSpPr>
            <a:spLocks noGrp="1"/>
          </p:cNvSpPr>
          <p:nvPr>
            <p:ph type="sldNum" sz="quarter" idx="12"/>
          </p:nvPr>
        </p:nvSpPr>
        <p:spPr/>
        <p:txBody>
          <a:bodyPr/>
          <a:lstStyle/>
          <a:p>
            <a:fld id="{E1E1CD7C-2161-7D43-862E-CE4C333CD873}" type="slidenum">
              <a:rPr lang="en-GB" noProof="0" smtClean="0"/>
              <a:pPr/>
              <a:t>18</a:t>
            </a:fld>
            <a:endParaRPr lang="en-GB" noProof="0" dirty="0"/>
          </a:p>
        </p:txBody>
      </p:sp>
      <mc:AlternateContent xmlns:mc="http://schemas.openxmlformats.org/markup-compatibility/2006" xmlns:a14="http://schemas.microsoft.com/office/drawing/2010/main">
        <mc:Choice Requires="a14">
          <p:sp>
            <p:nvSpPr>
              <p:cNvPr id="9" name="Espace réservé du contenu 1">
                <a:extLst>
                  <a:ext uri="{FF2B5EF4-FFF2-40B4-BE49-F238E27FC236}">
                    <a16:creationId xmlns:a16="http://schemas.microsoft.com/office/drawing/2014/main" id="{1FA391BD-8DA1-F106-B8A4-8741D99FD672}"/>
                  </a:ext>
                </a:extLst>
              </p:cNvPr>
              <p:cNvSpPr txBox="1">
                <a:spLocks/>
              </p:cNvSpPr>
              <p:nvPr/>
            </p:nvSpPr>
            <p:spPr>
              <a:xfrm>
                <a:off x="904874" y="728539"/>
                <a:ext cx="7726363" cy="3960504"/>
              </a:xfrm>
              <a:prstGeom prst="rect">
                <a:avLst/>
              </a:prstGeom>
            </p:spPr>
            <p:txBody>
              <a:bodyPr vert="horz" lIns="180000" tIns="45720" rIns="91440" bIns="45720" rtlCol="0" anchor="t">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Current threshold: </a:t>
                </a:r>
                <a:r>
                  <a:rPr lang="en-GB" dirty="0">
                    <a:solidFill>
                      <a:schemeClr val="accent1"/>
                    </a:solidFill>
                  </a:rPr>
                  <a:t>maximum current </a:t>
                </a:r>
                <a:r>
                  <a:rPr lang="en-GB" dirty="0"/>
                  <a:t>that can circulate before an </a:t>
                </a:r>
                <a:r>
                  <a:rPr lang="en-GB" dirty="0">
                    <a:solidFill>
                      <a:schemeClr val="accent1"/>
                    </a:solidFill>
                  </a:rPr>
                  <a:t>instability</a:t>
                </a:r>
                <a:r>
                  <a:rPr lang="en-GB" dirty="0"/>
                  <a:t> appears due to HOM</a:t>
                </a:r>
              </a:p>
              <a:p>
                <a:pPr>
                  <a:buFont typeface="Wingdings" pitchFamily="2" charset="2"/>
                  <a:buChar char="è"/>
                </a:pPr>
                <a:r>
                  <a:rPr lang="en-GB" dirty="0">
                    <a:sym typeface="Wingdings" pitchFamily="2" charset="2"/>
                  </a:rPr>
                  <a:t> (Regenerative) </a:t>
                </a:r>
                <a:r>
                  <a:rPr lang="en-GB" dirty="0">
                    <a:solidFill>
                      <a:schemeClr val="accent1"/>
                    </a:solidFill>
                    <a:sym typeface="Wingdings" pitchFamily="2" charset="2"/>
                  </a:rPr>
                  <a:t>multi-pass</a:t>
                </a:r>
                <a:r>
                  <a:rPr lang="en-GB" dirty="0">
                    <a:sym typeface="Wingdings" pitchFamily="2" charset="2"/>
                  </a:rPr>
                  <a:t> </a:t>
                </a:r>
                <a:r>
                  <a:rPr lang="en-GB" dirty="0">
                    <a:solidFill>
                      <a:schemeClr val="accent1"/>
                    </a:solidFill>
                    <a:sym typeface="Wingdings" pitchFamily="2" charset="2"/>
                  </a:rPr>
                  <a:t>beam breakup: </a:t>
                </a:r>
              </a:p>
              <a:p>
                <a:r>
                  <a:rPr lang="en-GB" dirty="0">
                    <a:solidFill>
                      <a:schemeClr val="tx2"/>
                    </a:solidFill>
                    <a:sym typeface="Wingdings" pitchFamily="2" charset="2"/>
                  </a:rPr>
                  <a:t>Search for the current threshold</a:t>
                </a:r>
              </a:p>
              <a:p>
                <a:pPr lvl="1"/>
                <a:r>
                  <a:rPr lang="en-GB" dirty="0">
                    <a:solidFill>
                      <a:schemeClr val="accent1"/>
                    </a:solidFill>
                    <a:sym typeface="Wingdings" pitchFamily="2" charset="2"/>
                  </a:rPr>
                  <a:t>Updated PERLE lattices (</a:t>
                </a:r>
                <a14:m>
                  <m:oMath xmlns:m="http://schemas.openxmlformats.org/officeDocument/2006/math">
                    <m:r>
                      <a:rPr lang="en-US" b="0" i="1" smtClean="0">
                        <a:solidFill>
                          <a:schemeClr val="accent1"/>
                        </a:solidFill>
                        <a:latin typeface="Cambria Math" panose="02040503050406030204" pitchFamily="18" charset="0"/>
                        <a:sym typeface="Wingdings" pitchFamily="2" charset="2"/>
                      </a:rPr>
                      <m:t>89 </m:t>
                    </m:r>
                    <m:r>
                      <m:rPr>
                        <m:sty m:val="p"/>
                      </m:rPr>
                      <a:rPr lang="en-US" b="0" i="1" smtClean="0">
                        <a:solidFill>
                          <a:schemeClr val="accent1"/>
                        </a:solidFill>
                        <a:latin typeface="Cambria Math" panose="02040503050406030204" pitchFamily="18" charset="0"/>
                        <a:sym typeface="Wingdings" pitchFamily="2" charset="2"/>
                      </a:rPr>
                      <m:t>MeV</m:t>
                    </m:r>
                    <m:r>
                      <a:rPr lang="en-US" b="0" i="0" smtClean="0">
                        <a:solidFill>
                          <a:schemeClr val="accent1"/>
                        </a:solidFill>
                        <a:latin typeface="Cambria Math" panose="02040503050406030204" pitchFamily="18" charset="0"/>
                        <a:sym typeface="Wingdings" pitchFamily="2" charset="2"/>
                      </a:rPr>
                      <m:t>/250 </m:t>
                    </m:r>
                    <m:r>
                      <m:rPr>
                        <m:sty m:val="p"/>
                      </m:rPr>
                      <a:rPr lang="en-US" b="0" i="0" smtClean="0">
                        <a:solidFill>
                          <a:schemeClr val="accent1"/>
                        </a:solidFill>
                        <a:latin typeface="Cambria Math" panose="02040503050406030204" pitchFamily="18" charset="0"/>
                        <a:sym typeface="Wingdings" pitchFamily="2" charset="2"/>
                      </a:rPr>
                      <m:t>MeV</m:t>
                    </m:r>
                  </m:oMath>
                </a14:m>
                <a:r>
                  <a:rPr lang="en-GB" dirty="0">
                    <a:solidFill>
                      <a:schemeClr val="accent1"/>
                    </a:solidFill>
                    <a:sym typeface="Wingdings" pitchFamily="2" charset="2"/>
                  </a:rPr>
                  <a:t>)</a:t>
                </a:r>
              </a:p>
              <a:p>
                <a:pPr lvl="1"/>
                <a:r>
                  <a:rPr lang="en-GB" dirty="0">
                    <a:solidFill>
                      <a:schemeClr val="tx2"/>
                    </a:solidFill>
                    <a:sym typeface="Wingdings" pitchFamily="2" charset="2"/>
                  </a:rPr>
                  <a:t>General ERL using iSAS technology</a:t>
                </a:r>
              </a:p>
              <a:p>
                <a:pPr>
                  <a:buFont typeface="Wingdings" pitchFamily="2" charset="2"/>
                  <a:buChar char="è"/>
                </a:pPr>
                <a:r>
                  <a:rPr lang="en-GB" dirty="0"/>
                  <a:t> Compare threshold current with analytical regenerative multi-pass MBBU formula [C. Barbagallo]</a:t>
                </a:r>
              </a:p>
              <a:p>
                <a:pPr>
                  <a:buFont typeface="Wingdings" pitchFamily="2" charset="2"/>
                  <a:buChar char="è"/>
                </a:pPr>
                <a:endParaRPr lang="en-GB" dirty="0"/>
              </a:p>
              <a:p>
                <a:pPr>
                  <a:buFont typeface="Wingdings" pitchFamily="2" charset="2"/>
                  <a:buChar char="è"/>
                </a:pPr>
                <a:endParaRPr lang="en-GB" dirty="0"/>
              </a:p>
              <a:p>
                <a:endParaRPr lang="en-GB" dirty="0"/>
              </a:p>
              <a:p>
                <a:pPr lvl="1">
                  <a:buFont typeface="Wingdings" pitchFamily="2" charset="2"/>
                  <a:buChar char="è"/>
                </a:pPr>
                <a:endParaRPr lang="en-GB" dirty="0"/>
              </a:p>
            </p:txBody>
          </p:sp>
        </mc:Choice>
        <mc:Fallback xmlns="">
          <p:sp>
            <p:nvSpPr>
              <p:cNvPr id="9" name="Espace réservé du contenu 1">
                <a:extLst>
                  <a:ext uri="{FF2B5EF4-FFF2-40B4-BE49-F238E27FC236}">
                    <a16:creationId xmlns:a16="http://schemas.microsoft.com/office/drawing/2014/main" id="{1FA391BD-8DA1-F106-B8A4-8741D99FD672}"/>
                  </a:ext>
                </a:extLst>
              </p:cNvPr>
              <p:cNvSpPr txBox="1">
                <a:spLocks noRot="1" noChangeAspect="1" noMove="1" noResize="1" noEditPoints="1" noAdjustHandles="1" noChangeArrowheads="1" noChangeShapeType="1" noTextEdit="1"/>
              </p:cNvSpPr>
              <p:nvPr/>
            </p:nvSpPr>
            <p:spPr>
              <a:xfrm>
                <a:off x="904874" y="728539"/>
                <a:ext cx="7726363" cy="3960504"/>
              </a:xfrm>
              <a:prstGeom prst="rect">
                <a:avLst/>
              </a:prstGeom>
              <a:blipFill>
                <a:blip r:embed="rId3"/>
                <a:stretch>
                  <a:fillRect t="-1597"/>
                </a:stretch>
              </a:blipFill>
            </p:spPr>
            <p:txBody>
              <a:bodyPr/>
              <a:lstStyle/>
              <a:p>
                <a:r>
                  <a:rPr lang="en-GB">
                    <a:noFill/>
                  </a:rPr>
                  <a:t> </a:t>
                </a:r>
              </a:p>
            </p:txBody>
          </p:sp>
        </mc:Fallback>
      </mc:AlternateContent>
      <p:pic>
        <p:nvPicPr>
          <p:cNvPr id="27" name="Picture 26">
            <a:extLst>
              <a:ext uri="{FF2B5EF4-FFF2-40B4-BE49-F238E27FC236}">
                <a16:creationId xmlns:a16="http://schemas.microsoft.com/office/drawing/2014/main" id="{BDC3866C-F0AC-ADA8-93EA-734DFDCBF4B8}"/>
              </a:ext>
            </a:extLst>
          </p:cNvPr>
          <p:cNvPicPr>
            <a:picLocks noChangeAspect="1"/>
          </p:cNvPicPr>
          <p:nvPr/>
        </p:nvPicPr>
        <p:blipFill>
          <a:blip r:embed="rId4"/>
          <a:stretch>
            <a:fillRect/>
          </a:stretch>
        </p:blipFill>
        <p:spPr>
          <a:xfrm>
            <a:off x="1701973" y="3329455"/>
            <a:ext cx="5740054" cy="651455"/>
          </a:xfrm>
          <a:prstGeom prst="rect">
            <a:avLst/>
          </a:prstGeom>
        </p:spPr>
      </p:pic>
    </p:spTree>
    <p:extLst>
      <p:ext uri="{BB962C8B-B14F-4D97-AF65-F5344CB8AC3E}">
        <p14:creationId xmlns:p14="http://schemas.microsoft.com/office/powerpoint/2010/main" val="2812983479"/>
      </p:ext>
    </p:extLst>
  </p:cSld>
  <p:clrMapOvr>
    <a:masterClrMapping/>
  </p:clrMapOvr>
  <mc:AlternateContent xmlns:mc="http://schemas.openxmlformats.org/markup-compatibility/2006" xmlns:p14="http://schemas.microsoft.com/office/powerpoint/2010/main">
    <mc:Choice Requires="p14">
      <p:transition spd="slow" p14:dur="2000" advTm="142"/>
    </mc:Choice>
    <mc:Fallback xmlns="">
      <p:transition spd="slow" advTm="142"/>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28C8F4-5813-565A-B0E1-007F3FDB193B}"/>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282BBD87-27EC-9ABA-E595-D751707D2E75}"/>
              </a:ext>
            </a:extLst>
          </p:cNvPr>
          <p:cNvSpPr>
            <a:spLocks noGrp="1"/>
          </p:cNvSpPr>
          <p:nvPr>
            <p:ph type="title"/>
          </p:nvPr>
        </p:nvSpPr>
        <p:spPr>
          <a:xfrm>
            <a:off x="904875" y="131033"/>
            <a:ext cx="7726363" cy="533276"/>
          </a:xfrm>
        </p:spPr>
        <p:txBody>
          <a:bodyPr>
            <a:noAutofit/>
          </a:bodyPr>
          <a:lstStyle/>
          <a:p>
            <a:r>
              <a:rPr lang="en-US" dirty="0"/>
              <a:t>Simulation setup</a:t>
            </a:r>
            <a:endParaRPr lang="en-GB" dirty="0"/>
          </a:p>
        </p:txBody>
      </p:sp>
      <p:sp>
        <p:nvSpPr>
          <p:cNvPr id="6" name="Espace réservé du numéro de diapositive 5">
            <a:extLst>
              <a:ext uri="{FF2B5EF4-FFF2-40B4-BE49-F238E27FC236}">
                <a16:creationId xmlns:a16="http://schemas.microsoft.com/office/drawing/2014/main" id="{08ECCE79-6A2E-0FEC-5347-6210C2BEEA37}"/>
              </a:ext>
            </a:extLst>
          </p:cNvPr>
          <p:cNvSpPr>
            <a:spLocks noGrp="1"/>
          </p:cNvSpPr>
          <p:nvPr>
            <p:ph type="sldNum" sz="quarter" idx="12"/>
          </p:nvPr>
        </p:nvSpPr>
        <p:spPr/>
        <p:txBody>
          <a:bodyPr/>
          <a:lstStyle/>
          <a:p>
            <a:fld id="{E1E1CD7C-2161-7D43-862E-CE4C333CD873}" type="slidenum">
              <a:rPr lang="en-GB" noProof="0" smtClean="0"/>
              <a:pPr/>
              <a:t>19</a:t>
            </a:fld>
            <a:endParaRPr lang="en-GB" noProof="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4B8EE10-9C9C-BE0A-54BD-A9A79D91B506}"/>
                  </a:ext>
                </a:extLst>
              </p:cNvPr>
              <p:cNvSpPr>
                <a:spLocks noGrp="1"/>
              </p:cNvSpPr>
              <p:nvPr>
                <p:ph idx="1"/>
              </p:nvPr>
            </p:nvSpPr>
            <p:spPr>
              <a:xfrm>
                <a:off x="904875" y="620598"/>
                <a:ext cx="7847239" cy="4522902"/>
              </a:xfrm>
            </p:spPr>
            <p:txBody>
              <a:bodyPr>
                <a:normAutofit fontScale="92500" lnSpcReduction="10000"/>
              </a:bodyPr>
              <a:lstStyle/>
              <a:p>
                <a:r>
                  <a:rPr lang="en-US" dirty="0"/>
                  <a:t>Full recirculation in </a:t>
                </a:r>
                <a:r>
                  <a:rPr lang="en-GB" dirty="0">
                    <a:sym typeface="Wingdings" pitchFamily="2" charset="2"/>
                  </a:rPr>
                  <a:t>250 MeV PERLE </a:t>
                </a:r>
                <a:r>
                  <a:rPr lang="en-GB" dirty="0">
                    <a:solidFill>
                      <a:schemeClr val="accent1"/>
                    </a:solidFill>
                    <a:sym typeface="Wingdings" pitchFamily="2" charset="2"/>
                  </a:rPr>
                  <a:t>lattice </a:t>
                </a:r>
                <a:r>
                  <a:rPr lang="en-GB" dirty="0">
                    <a:solidFill>
                      <a:schemeClr val="tx2"/>
                    </a:solidFill>
                    <a:sym typeface="Wingdings" pitchFamily="2" charset="2"/>
                  </a:rPr>
                  <a:t>(</a:t>
                </a:r>
                <a:r>
                  <a:rPr lang="en-GB" dirty="0">
                    <a:solidFill>
                      <a:schemeClr val="tx2"/>
                    </a:solidFill>
                  </a:rPr>
                  <a:t>v2.4.250</a:t>
                </a:r>
                <a:r>
                  <a:rPr lang="en-GB" dirty="0">
                    <a:solidFill>
                      <a:schemeClr val="tx2"/>
                    </a:solidFill>
                    <a:sym typeface="Wingdings" pitchFamily="2" charset="2"/>
                  </a:rPr>
                  <a:t>) </a:t>
                </a:r>
                <a:r>
                  <a:rPr lang="en-GB" dirty="0">
                    <a:sym typeface="Wingdings" pitchFamily="2" charset="2"/>
                  </a:rPr>
                  <a:t>[A. Fomin] </a:t>
                </a:r>
              </a:p>
              <a:p>
                <a:endParaRPr lang="en-GB" dirty="0">
                  <a:sym typeface="Wingdings" pitchFamily="2" charset="2"/>
                </a:endParaRPr>
              </a:p>
              <a:p>
                <a:endParaRPr lang="en-GB" dirty="0">
                  <a:sym typeface="Wingdings" pitchFamily="2" charset="2"/>
                </a:endParaRPr>
              </a:p>
              <a:p>
                <a:endParaRPr lang="en-GB" dirty="0">
                  <a:sym typeface="Wingdings" pitchFamily="2" charset="2"/>
                </a:endParaRPr>
              </a:p>
              <a:p>
                <a:endParaRPr lang="en-GB" dirty="0">
                  <a:sym typeface="Wingdings" pitchFamily="2" charset="2"/>
                </a:endParaRPr>
              </a:p>
              <a:p>
                <a:endParaRPr lang="en-GB" dirty="0">
                  <a:sym typeface="Wingdings" pitchFamily="2" charset="2"/>
                </a:endParaRPr>
              </a:p>
              <a:p>
                <a:endParaRPr lang="en-GB" dirty="0">
                  <a:sym typeface="Wingdings" pitchFamily="2" charset="2"/>
                </a:endParaRPr>
              </a:p>
              <a:p>
                <a:r>
                  <a:rPr lang="en-US" dirty="0"/>
                  <a:t>30 dipole HOM modes in iSAS/PERLE </a:t>
                </a:r>
                <a:r>
                  <a:rPr lang="en-US" dirty="0">
                    <a:solidFill>
                      <a:schemeClr val="accent1"/>
                    </a:solidFill>
                  </a:rPr>
                  <a:t>dressed</a:t>
                </a:r>
                <a:r>
                  <a:rPr lang="en-US" dirty="0"/>
                  <a:t> cold cavity [P. Duchesne]</a:t>
                </a:r>
              </a:p>
              <a:p>
                <a:r>
                  <a:rPr lang="en-US" dirty="0"/>
                  <a:t>Bunches are injected at </a:t>
                </a:r>
                <a:r>
                  <a:rPr lang="en-US" dirty="0">
                    <a:solidFill>
                      <a:schemeClr val="accent1"/>
                    </a:solidFill>
                  </a:rPr>
                  <a:t>normal distributed transverse offsets</a:t>
                </a:r>
                <a:r>
                  <a:rPr lang="en-US" dirty="0"/>
                  <a:t> (sigma is </a:t>
                </a:r>
                <a14:m>
                  <m:oMath xmlns:m="http://schemas.openxmlformats.org/officeDocument/2006/math">
                    <m:r>
                      <a:rPr lang="en-US" i="1" dirty="0">
                        <a:latin typeface="Cambria Math" panose="02040503050406030204" pitchFamily="18" charset="0"/>
                      </a:rPr>
                      <m:t>8</m:t>
                    </m:r>
                    <m:r>
                      <a:rPr lang="en-US" i="1" dirty="0" smtClean="0">
                        <a:latin typeface="Cambria Math" panose="02040503050406030204" pitchFamily="18" charset="0"/>
                      </a:rPr>
                      <m:t>%</m:t>
                    </m:r>
                  </m:oMath>
                </a14:m>
                <a:r>
                  <a:rPr lang="en-US" dirty="0"/>
                  <a:t> of the beam size (</a:t>
                </a:r>
                <a14:m>
                  <m:oMath xmlns:m="http://schemas.openxmlformats.org/officeDocument/2006/math">
                    <m:r>
                      <a:rPr lang="en-US" i="0" dirty="0" smtClean="0">
                        <a:solidFill>
                          <a:schemeClr val="accent1"/>
                        </a:solidFill>
                        <a:latin typeface="Cambria Math" panose="02040503050406030204" pitchFamily="18" charset="0"/>
                      </a:rPr>
                      <m:t>0.1 </m:t>
                    </m:r>
                    <m:r>
                      <m:rPr>
                        <m:sty m:val="p"/>
                      </m:rPr>
                      <a:rPr lang="en-US" i="0" dirty="0" smtClean="0">
                        <a:solidFill>
                          <a:schemeClr val="accent1"/>
                        </a:solidFill>
                        <a:latin typeface="Cambria Math" panose="02040503050406030204" pitchFamily="18" charset="0"/>
                      </a:rPr>
                      <m:t>mm</m:t>
                    </m:r>
                  </m:oMath>
                </a14:m>
                <a:r>
                  <a:rPr lang="en-US" dirty="0"/>
                  <a:t>))</a:t>
                </a:r>
              </a:p>
              <a:p>
                <a:r>
                  <a:rPr lang="en-US" dirty="0"/>
                  <a:t>Since dipole wake field wavelengths are at least </a:t>
                </a:r>
                <a14:m>
                  <m:oMath xmlns:m="http://schemas.openxmlformats.org/officeDocument/2006/math">
                    <m:r>
                      <a:rPr lang="en-US" i="1" dirty="0" smtClean="0">
                        <a:latin typeface="Cambria Math" panose="02040503050406030204" pitchFamily="18" charset="0"/>
                      </a:rPr>
                      <m:t>0.2 </m:t>
                    </m:r>
                    <m:r>
                      <m:rPr>
                        <m:sty m:val="p"/>
                      </m:rPr>
                      <a:rPr lang="en-US" i="0" dirty="0" smtClean="0">
                        <a:latin typeface="Cambria Math" panose="02040503050406030204" pitchFamily="18" charset="0"/>
                      </a:rPr>
                      <m:t>m</m:t>
                    </m:r>
                  </m:oMath>
                </a14:m>
                <a:endParaRPr lang="en-US" dirty="0"/>
              </a:p>
              <a:p>
                <a:pPr>
                  <a:buFont typeface="Wingdings" pitchFamily="2" charset="2"/>
                  <a:buChar char="è"/>
                </a:pPr>
                <a:r>
                  <a:rPr lang="en-US" dirty="0">
                    <a:sym typeface="Wingdings" pitchFamily="2" charset="2"/>
                  </a:rPr>
                  <a:t> Bunch length is about </a:t>
                </a:r>
                <a14:m>
                  <m:oMath xmlns:m="http://schemas.openxmlformats.org/officeDocument/2006/math">
                    <m:r>
                      <a:rPr lang="en-US" b="0" i="1" smtClean="0">
                        <a:latin typeface="Cambria Math" panose="02040503050406030204" pitchFamily="18" charset="0"/>
                        <a:sym typeface="Wingdings" pitchFamily="2" charset="2"/>
                      </a:rPr>
                      <m:t>1%</m:t>
                    </m:r>
                  </m:oMath>
                </a14:m>
                <a:r>
                  <a:rPr lang="en-US" dirty="0">
                    <a:sym typeface="Wingdings" pitchFamily="2" charset="2"/>
                  </a:rPr>
                  <a:t> of wavelength</a:t>
                </a:r>
              </a:p>
              <a:p>
                <a:pPr>
                  <a:buFont typeface="Wingdings" pitchFamily="2" charset="2"/>
                  <a:buChar char="è"/>
                </a:pPr>
                <a:r>
                  <a:rPr lang="en-US" dirty="0">
                    <a:sym typeface="Wingdings" pitchFamily="2" charset="2"/>
                  </a:rPr>
                  <a:t> </a:t>
                </a:r>
                <a:r>
                  <a:rPr lang="en-US" dirty="0">
                    <a:solidFill>
                      <a:schemeClr val="accent1"/>
                    </a:solidFill>
                    <a:sym typeface="Wingdings" pitchFamily="2" charset="2"/>
                  </a:rPr>
                  <a:t>Rigid-bunch</a:t>
                </a:r>
                <a:r>
                  <a:rPr lang="en-US" dirty="0">
                    <a:sym typeface="Wingdings" pitchFamily="2" charset="2"/>
                  </a:rPr>
                  <a:t> as first approximation: </a:t>
                </a:r>
                <a:r>
                  <a:rPr lang="en-US" dirty="0">
                    <a:solidFill>
                      <a:schemeClr val="accent1"/>
                    </a:solidFill>
                    <a:sym typeface="Wingdings" pitchFamily="2" charset="2"/>
                  </a:rPr>
                  <a:t>one macroparticle per bunch </a:t>
                </a:r>
                <a:r>
                  <a:rPr lang="en-US" dirty="0">
                    <a:solidFill>
                      <a:schemeClr val="tx2"/>
                    </a:solidFill>
                    <a:sym typeface="Wingdings" pitchFamily="2" charset="2"/>
                  </a:rPr>
                  <a:t>(similar to BBU codes such ERLBBU, TDBBU, bi, BBU-R)</a:t>
                </a:r>
              </a:p>
              <a:p>
                <a:pPr>
                  <a:buFont typeface="Wingdings" pitchFamily="2" charset="2"/>
                  <a:buChar char="è"/>
                </a:pPr>
                <a:r>
                  <a:rPr lang="en-US" dirty="0">
                    <a:sym typeface="Wingdings" pitchFamily="2" charset="2"/>
                  </a:rPr>
                  <a:t> Decouple short-range and long-range wake field regimes</a:t>
                </a:r>
              </a:p>
            </p:txBody>
          </p:sp>
        </mc:Choice>
        <mc:Fallback xmlns="">
          <p:sp>
            <p:nvSpPr>
              <p:cNvPr id="5" name="Content Placeholder 4">
                <a:extLst>
                  <a:ext uri="{FF2B5EF4-FFF2-40B4-BE49-F238E27FC236}">
                    <a16:creationId xmlns:a16="http://schemas.microsoft.com/office/drawing/2014/main" id="{34B8EE10-9C9C-BE0A-54BD-A9A79D91B506}"/>
                  </a:ext>
                </a:extLst>
              </p:cNvPr>
              <p:cNvSpPr>
                <a:spLocks noGrp="1" noRot="1" noChangeAspect="1" noMove="1" noResize="1" noEditPoints="1" noAdjustHandles="1" noChangeArrowheads="1" noChangeShapeType="1" noTextEdit="1"/>
              </p:cNvSpPr>
              <p:nvPr>
                <p:ph idx="1"/>
              </p:nvPr>
            </p:nvSpPr>
            <p:spPr>
              <a:xfrm>
                <a:off x="904875" y="620598"/>
                <a:ext cx="7847239" cy="4522902"/>
              </a:xfrm>
              <a:blipFill>
                <a:blip r:embed="rId3"/>
                <a:stretch>
                  <a:fillRect t="-1617" r="-466"/>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C5D16A46-F8E9-4F1E-2DDB-BF88C8FE5DCD}"/>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grpSp>
        <p:nvGrpSpPr>
          <p:cNvPr id="2" name="Group 1">
            <a:extLst>
              <a:ext uri="{FF2B5EF4-FFF2-40B4-BE49-F238E27FC236}">
                <a16:creationId xmlns:a16="http://schemas.microsoft.com/office/drawing/2014/main" id="{0688F4A2-258D-569D-AAE6-97D5F4FB6569}"/>
              </a:ext>
            </a:extLst>
          </p:cNvPr>
          <p:cNvGrpSpPr/>
          <p:nvPr/>
        </p:nvGrpSpPr>
        <p:grpSpPr>
          <a:xfrm>
            <a:off x="0" y="974609"/>
            <a:ext cx="9144000" cy="1762035"/>
            <a:chOff x="0" y="2382608"/>
            <a:chExt cx="9144000" cy="1762035"/>
          </a:xfrm>
        </p:grpSpPr>
        <p:pic>
          <p:nvPicPr>
            <p:cNvPr id="4" name="Picture 3">
              <a:extLst>
                <a:ext uri="{FF2B5EF4-FFF2-40B4-BE49-F238E27FC236}">
                  <a16:creationId xmlns:a16="http://schemas.microsoft.com/office/drawing/2014/main" id="{3E05B0B6-113F-7E57-F4C7-ABC97C503E13}"/>
                </a:ext>
              </a:extLst>
            </p:cNvPr>
            <p:cNvPicPr>
              <a:picLocks noChangeAspect="1"/>
            </p:cNvPicPr>
            <p:nvPr/>
          </p:nvPicPr>
          <p:blipFill>
            <a:blip r:embed="rId4"/>
            <a:srcRect l="2880" t="9931" r="2880"/>
            <a:stretch/>
          </p:blipFill>
          <p:spPr>
            <a:xfrm>
              <a:off x="0" y="2382608"/>
              <a:ext cx="9144000" cy="1587570"/>
            </a:xfrm>
            <a:prstGeom prst="rect">
              <a:avLst/>
            </a:prstGeom>
          </p:spPr>
        </p:pic>
        <p:sp>
          <p:nvSpPr>
            <p:cNvPr id="8" name="TextBox 7">
              <a:extLst>
                <a:ext uri="{FF2B5EF4-FFF2-40B4-BE49-F238E27FC236}">
                  <a16:creationId xmlns:a16="http://schemas.microsoft.com/office/drawing/2014/main" id="{604181AE-C739-3B0D-6258-62ABFDFFA7FB}"/>
                </a:ext>
              </a:extLst>
            </p:cNvPr>
            <p:cNvSpPr txBox="1"/>
            <p:nvPr/>
          </p:nvSpPr>
          <p:spPr>
            <a:xfrm>
              <a:off x="0" y="3913811"/>
              <a:ext cx="9144000" cy="230832"/>
            </a:xfrm>
            <a:prstGeom prst="rect">
              <a:avLst/>
            </a:prstGeom>
            <a:noFill/>
          </p:spPr>
          <p:txBody>
            <a:bodyPr wrap="square" rtlCol="0">
              <a:spAutoFit/>
            </a:bodyPr>
            <a:lstStyle/>
            <a:p>
              <a:pPr algn="ctr"/>
              <a:r>
                <a:rPr lang="en-GB" sz="900" dirty="0">
                  <a:solidFill>
                    <a:schemeClr val="tx1">
                      <a:lumMod val="60000"/>
                      <a:lumOff val="40000"/>
                    </a:schemeClr>
                  </a:solidFill>
                </a:rPr>
                <a:t>Figure 11: Schematic overview of the PERLE 250 MeV lattice in the BDSIM/Geant4 visualiser.</a:t>
              </a:r>
            </a:p>
          </p:txBody>
        </p:sp>
      </p:grpSp>
    </p:spTree>
    <p:extLst>
      <p:ext uri="{BB962C8B-B14F-4D97-AF65-F5344CB8AC3E}">
        <p14:creationId xmlns:p14="http://schemas.microsoft.com/office/powerpoint/2010/main" val="3812713274"/>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1DBDEC-3C13-1357-2A18-C9034B2EF033}"/>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FB31A0F3-618E-AEDE-78CB-04CBF899BC05}"/>
              </a:ext>
            </a:extLst>
          </p:cNvPr>
          <p:cNvSpPr>
            <a:spLocks noGrp="1"/>
          </p:cNvSpPr>
          <p:nvPr>
            <p:ph idx="1"/>
          </p:nvPr>
        </p:nvSpPr>
        <p:spPr>
          <a:xfrm>
            <a:off x="904874" y="1320436"/>
            <a:ext cx="7726363" cy="2502628"/>
          </a:xfrm>
        </p:spPr>
        <p:txBody>
          <a:bodyPr vert="horz" lIns="180000" tIns="45720" rIns="91440" bIns="45720" rtlCol="0" anchor="t">
            <a:normAutofit fontScale="92500" lnSpcReduction="10000"/>
          </a:bodyPr>
          <a:lstStyle/>
          <a:p>
            <a:pPr marL="0" indent="0">
              <a:buNone/>
            </a:pPr>
            <a:r>
              <a:rPr lang="en-GB" sz="2000" b="1" i="1" dirty="0"/>
              <a:t>Beam Dynamics for ERL-based accelerators with energy-efficient cryomodules</a:t>
            </a:r>
            <a:endParaRPr lang="en-GB" sz="2000" noProof="0" dirty="0">
              <a:solidFill>
                <a:schemeClr val="accent1"/>
              </a:solidFill>
            </a:endParaRPr>
          </a:p>
          <a:p>
            <a:pPr marL="457200" indent="-457200">
              <a:buFont typeface="+mj-lt"/>
              <a:buAutoNum type="arabicPeriod"/>
            </a:pPr>
            <a:r>
              <a:rPr lang="en-GB" sz="2000" noProof="0" dirty="0">
                <a:solidFill>
                  <a:schemeClr val="accent1"/>
                </a:solidFill>
              </a:rPr>
              <a:t>Single- and multi-bunch instability studies</a:t>
            </a:r>
            <a:r>
              <a:rPr lang="en-GB" sz="2000" noProof="0" dirty="0"/>
              <a:t> in the </a:t>
            </a:r>
            <a:r>
              <a:rPr lang="en-GB" sz="2000" noProof="0" dirty="0">
                <a:solidFill>
                  <a:schemeClr val="accent1"/>
                </a:solidFill>
              </a:rPr>
              <a:t>iSAS/PERLE </a:t>
            </a:r>
            <a:r>
              <a:rPr lang="en-GB" sz="2000" noProof="0" dirty="0"/>
              <a:t>cryomodules</a:t>
            </a:r>
          </a:p>
          <a:p>
            <a:pPr lvl="1">
              <a:buFont typeface="Wingdings" pitchFamily="2" charset="2"/>
              <a:buChar char="§"/>
            </a:pPr>
            <a:r>
              <a:rPr lang="en-GB" sz="1800" dirty="0">
                <a:solidFill>
                  <a:schemeClr val="accent1"/>
                </a:solidFill>
              </a:rPr>
              <a:t>Development of simulation tools</a:t>
            </a:r>
          </a:p>
          <a:p>
            <a:pPr lvl="2"/>
            <a:r>
              <a:rPr lang="en-GB" sz="1700" b="1" dirty="0">
                <a:solidFill>
                  <a:schemeClr val="accent1"/>
                </a:solidFill>
              </a:rPr>
              <a:t>Multi-pass recirculation model</a:t>
            </a:r>
          </a:p>
          <a:p>
            <a:pPr lvl="2"/>
            <a:r>
              <a:rPr lang="en-GB" sz="1700" dirty="0">
                <a:solidFill>
                  <a:schemeClr val="accent1"/>
                </a:solidFill>
              </a:rPr>
              <a:t>Wake field model</a:t>
            </a:r>
          </a:p>
          <a:p>
            <a:pPr lvl="1">
              <a:buFont typeface="Wingdings" pitchFamily="2" charset="2"/>
              <a:buChar char="§"/>
            </a:pPr>
            <a:r>
              <a:rPr lang="en-GB" sz="1800" dirty="0"/>
              <a:t>Single- and multi-bunch</a:t>
            </a:r>
            <a:r>
              <a:rPr lang="en-GB" sz="1800" dirty="0">
                <a:solidFill>
                  <a:schemeClr val="accent1"/>
                </a:solidFill>
              </a:rPr>
              <a:t> beam breakup</a:t>
            </a:r>
            <a:r>
              <a:rPr lang="en-GB" sz="1800" dirty="0"/>
              <a:t> and </a:t>
            </a:r>
            <a:r>
              <a:rPr lang="en-GB" sz="1800" dirty="0">
                <a:solidFill>
                  <a:schemeClr val="accent1"/>
                </a:solidFill>
              </a:rPr>
              <a:t>b</a:t>
            </a:r>
            <a:r>
              <a:rPr lang="en-GB" sz="1800" noProof="0" dirty="0" err="1">
                <a:solidFill>
                  <a:schemeClr val="accent1"/>
                </a:solidFill>
              </a:rPr>
              <a:t>eam</a:t>
            </a:r>
            <a:r>
              <a:rPr lang="en-GB" sz="1800" noProof="0" dirty="0">
                <a:solidFill>
                  <a:schemeClr val="accent1"/>
                </a:solidFill>
              </a:rPr>
              <a:t> loading </a:t>
            </a:r>
            <a:r>
              <a:rPr lang="en-GB" sz="1800" noProof="0" dirty="0"/>
              <a:t>studies</a:t>
            </a:r>
          </a:p>
          <a:p>
            <a:pPr marL="457200" indent="-457200">
              <a:buFont typeface="+mj-lt"/>
              <a:buAutoNum type="arabicPeriod"/>
            </a:pPr>
            <a:r>
              <a:rPr lang="en-GB" sz="2000" dirty="0">
                <a:solidFill>
                  <a:schemeClr val="accent1"/>
                </a:solidFill>
                <a:latin typeface="Arial"/>
                <a:cs typeface="Arial"/>
              </a:rPr>
              <a:t>Energy-recovery efficiency </a:t>
            </a:r>
            <a:r>
              <a:rPr lang="en-GB" sz="2000" dirty="0">
                <a:latin typeface="Arial"/>
                <a:cs typeface="Arial"/>
              </a:rPr>
              <a:t>studies</a:t>
            </a:r>
          </a:p>
        </p:txBody>
      </p:sp>
      <p:sp>
        <p:nvSpPr>
          <p:cNvPr id="3" name="Titre 2">
            <a:extLst>
              <a:ext uri="{FF2B5EF4-FFF2-40B4-BE49-F238E27FC236}">
                <a16:creationId xmlns:a16="http://schemas.microsoft.com/office/drawing/2014/main" id="{4A8C5434-E6FB-23CD-4C4C-14C7D154BA4E}"/>
              </a:ext>
            </a:extLst>
          </p:cNvPr>
          <p:cNvSpPr>
            <a:spLocks noGrp="1"/>
          </p:cNvSpPr>
          <p:nvPr>
            <p:ph type="title"/>
          </p:nvPr>
        </p:nvSpPr>
        <p:spPr>
          <a:xfrm>
            <a:off x="904875" y="131033"/>
            <a:ext cx="7726363" cy="533276"/>
          </a:xfrm>
        </p:spPr>
        <p:txBody>
          <a:bodyPr>
            <a:noAutofit/>
          </a:bodyPr>
          <a:lstStyle/>
          <a:p>
            <a:r>
              <a:rPr lang="en-GB" b="0" noProof="0" dirty="0"/>
              <a:t>Research goals</a:t>
            </a:r>
            <a:endParaRPr lang="en-GB" noProof="0" dirty="0"/>
          </a:p>
        </p:txBody>
      </p:sp>
      <p:sp>
        <p:nvSpPr>
          <p:cNvPr id="6" name="Espace réservé du numéro de diapositive 5">
            <a:extLst>
              <a:ext uri="{FF2B5EF4-FFF2-40B4-BE49-F238E27FC236}">
                <a16:creationId xmlns:a16="http://schemas.microsoft.com/office/drawing/2014/main" id="{A3516231-DC78-7EA8-1601-5D49B7D31E34}"/>
              </a:ext>
            </a:extLst>
          </p:cNvPr>
          <p:cNvSpPr>
            <a:spLocks noGrp="1"/>
          </p:cNvSpPr>
          <p:nvPr>
            <p:ph type="sldNum" sz="quarter" idx="12"/>
          </p:nvPr>
        </p:nvSpPr>
        <p:spPr/>
        <p:txBody>
          <a:bodyPr/>
          <a:lstStyle/>
          <a:p>
            <a:fld id="{E1E1CD7C-2161-7D43-862E-CE4C333CD873}" type="slidenum">
              <a:rPr lang="en-GB" noProof="0" smtClean="0"/>
              <a:pPr/>
              <a:t>2</a:t>
            </a:fld>
            <a:endParaRPr lang="en-GB" noProof="0"/>
          </a:p>
        </p:txBody>
      </p:sp>
    </p:spTree>
    <p:extLst>
      <p:ext uri="{BB962C8B-B14F-4D97-AF65-F5344CB8AC3E}">
        <p14:creationId xmlns:p14="http://schemas.microsoft.com/office/powerpoint/2010/main" val="962495954"/>
      </p:ext>
    </p:extLst>
  </p:cSld>
  <p:clrMapOvr>
    <a:masterClrMapping/>
  </p:clrMapOvr>
  <mc:AlternateContent xmlns:mc="http://schemas.openxmlformats.org/markup-compatibility/2006" xmlns:p14="http://schemas.microsoft.com/office/powerpoint/2010/main">
    <mc:Choice Requires="p14">
      <p:transition spd="slow" p14:dur="2000" advTm="149"/>
    </mc:Choice>
    <mc:Fallback xmlns="">
      <p:transition spd="slow" advTm="149"/>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16D255-C4B0-9583-F913-DD90322B64A4}"/>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5EE97319-8155-D846-DAD4-A479C62BAB0C}"/>
              </a:ext>
            </a:extLst>
          </p:cNvPr>
          <p:cNvSpPr>
            <a:spLocks noGrp="1"/>
          </p:cNvSpPr>
          <p:nvPr>
            <p:ph type="title"/>
          </p:nvPr>
        </p:nvSpPr>
        <p:spPr>
          <a:xfrm>
            <a:off x="904875" y="131033"/>
            <a:ext cx="7726363" cy="533276"/>
          </a:xfrm>
        </p:spPr>
        <p:txBody>
          <a:bodyPr>
            <a:noAutofit/>
          </a:bodyPr>
          <a:lstStyle/>
          <a:p>
            <a:r>
              <a:rPr lang="en-GB" dirty="0"/>
              <a:t>End-to-end simulation of PERLE at </a:t>
            </a:r>
            <a:r>
              <a:rPr lang="en-GB" dirty="0">
                <a:solidFill>
                  <a:schemeClr val="accent1"/>
                </a:solidFill>
              </a:rPr>
              <a:t>20 mA</a:t>
            </a:r>
          </a:p>
        </p:txBody>
      </p:sp>
      <p:sp>
        <p:nvSpPr>
          <p:cNvPr id="6" name="Espace réservé du numéro de diapositive 5">
            <a:extLst>
              <a:ext uri="{FF2B5EF4-FFF2-40B4-BE49-F238E27FC236}">
                <a16:creationId xmlns:a16="http://schemas.microsoft.com/office/drawing/2014/main" id="{7BA49E1B-F91F-8E71-2C05-AB27EE85C1CA}"/>
              </a:ext>
            </a:extLst>
          </p:cNvPr>
          <p:cNvSpPr>
            <a:spLocks noGrp="1"/>
          </p:cNvSpPr>
          <p:nvPr>
            <p:ph type="sldNum" sz="quarter" idx="12"/>
          </p:nvPr>
        </p:nvSpPr>
        <p:spPr/>
        <p:txBody>
          <a:bodyPr/>
          <a:lstStyle/>
          <a:p>
            <a:fld id="{E1E1CD7C-2161-7D43-862E-CE4C333CD873}" type="slidenum">
              <a:rPr lang="en-GB" noProof="0" smtClean="0"/>
              <a:pPr/>
              <a:t>20</a:t>
            </a:fld>
            <a:endParaRPr lang="en-GB" noProof="0"/>
          </a:p>
        </p:txBody>
      </p:sp>
      <p:sp>
        <p:nvSpPr>
          <p:cNvPr id="5" name="Content Placeholder 4">
            <a:extLst>
              <a:ext uri="{FF2B5EF4-FFF2-40B4-BE49-F238E27FC236}">
                <a16:creationId xmlns:a16="http://schemas.microsoft.com/office/drawing/2014/main" id="{9B6D5301-FE09-FE88-CC04-C442E131C77F}"/>
              </a:ext>
            </a:extLst>
          </p:cNvPr>
          <p:cNvSpPr>
            <a:spLocks noGrp="1"/>
          </p:cNvSpPr>
          <p:nvPr>
            <p:ph idx="1"/>
          </p:nvPr>
        </p:nvSpPr>
        <p:spPr>
          <a:xfrm>
            <a:off x="904875" y="633182"/>
            <a:ext cx="7847239" cy="759850"/>
          </a:xfrm>
        </p:spPr>
        <p:txBody>
          <a:bodyPr>
            <a:normAutofit fontScale="92500" lnSpcReduction="20000"/>
          </a:bodyPr>
          <a:lstStyle/>
          <a:p>
            <a:r>
              <a:rPr lang="en-US" dirty="0"/>
              <a:t>Full recirculation of 25k bunches (25k particles)</a:t>
            </a:r>
          </a:p>
          <a:p>
            <a:pPr>
              <a:buFont typeface="Wingdings" pitchFamily="2" charset="2"/>
              <a:buChar char="è"/>
            </a:pPr>
            <a:r>
              <a:rPr lang="en-US" dirty="0">
                <a:sym typeface="Wingdings" pitchFamily="2" charset="2"/>
              </a:rPr>
              <a:t> </a:t>
            </a:r>
            <a:r>
              <a:rPr lang="en-US" dirty="0">
                <a:solidFill>
                  <a:schemeClr val="accent1"/>
                </a:solidFill>
                <a:sym typeface="Wingdings" pitchFamily="2" charset="2"/>
              </a:rPr>
              <a:t>Stable</a:t>
            </a:r>
            <a:r>
              <a:rPr lang="en-US" dirty="0">
                <a:sym typeface="Wingdings" pitchFamily="2" charset="2"/>
              </a:rPr>
              <a:t> at design injection beam current of </a:t>
            </a:r>
            <a:r>
              <a:rPr lang="en-US" dirty="0">
                <a:solidFill>
                  <a:schemeClr val="accent1"/>
                </a:solidFill>
                <a:sym typeface="Wingdings" pitchFamily="2" charset="2"/>
              </a:rPr>
              <a:t>20 mA </a:t>
            </a:r>
            <a:r>
              <a:rPr lang="en-US" dirty="0">
                <a:solidFill>
                  <a:schemeClr val="tx2"/>
                </a:solidFill>
                <a:sym typeface="Wingdings" pitchFamily="2" charset="2"/>
              </a:rPr>
              <a:t> operating beam current of</a:t>
            </a:r>
            <a:r>
              <a:rPr lang="en-US" dirty="0">
                <a:solidFill>
                  <a:schemeClr val="accent1"/>
                </a:solidFill>
                <a:sym typeface="Wingdings" pitchFamily="2" charset="2"/>
              </a:rPr>
              <a:t> 120 mA</a:t>
            </a:r>
          </a:p>
        </p:txBody>
      </p:sp>
      <p:sp>
        <p:nvSpPr>
          <p:cNvPr id="7" name="TextBox 6">
            <a:extLst>
              <a:ext uri="{FF2B5EF4-FFF2-40B4-BE49-F238E27FC236}">
                <a16:creationId xmlns:a16="http://schemas.microsoft.com/office/drawing/2014/main" id="{69084AA9-BD9F-DDD3-0BF2-CD6E52802999}"/>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
        <p:nvSpPr>
          <p:cNvPr id="9" name="TextBox 8">
            <a:extLst>
              <a:ext uri="{FF2B5EF4-FFF2-40B4-BE49-F238E27FC236}">
                <a16:creationId xmlns:a16="http://schemas.microsoft.com/office/drawing/2014/main" id="{8A9076ED-156D-B72E-7563-84BB27F6E5FB}"/>
              </a:ext>
            </a:extLst>
          </p:cNvPr>
          <p:cNvSpPr txBox="1"/>
          <p:nvPr/>
        </p:nvSpPr>
        <p:spPr>
          <a:xfrm>
            <a:off x="1061398" y="4795600"/>
            <a:ext cx="7690385" cy="230832"/>
          </a:xfrm>
          <a:prstGeom prst="rect">
            <a:avLst/>
          </a:prstGeom>
          <a:noFill/>
        </p:spPr>
        <p:txBody>
          <a:bodyPr wrap="square" rtlCol="0">
            <a:spAutoFit/>
          </a:bodyPr>
          <a:lstStyle/>
          <a:p>
            <a:pPr algn="ctr"/>
            <a:r>
              <a:rPr lang="en-GB" sz="900" dirty="0">
                <a:solidFill>
                  <a:schemeClr val="tx1">
                    <a:lumMod val="60000"/>
                    <a:lumOff val="40000"/>
                  </a:schemeClr>
                </a:solidFill>
              </a:rPr>
              <a:t>Figure 12: Horizontal bunch position of 25k bunches passing through the PERLE 250 MeV lattice at 20 mA.</a:t>
            </a:r>
          </a:p>
        </p:txBody>
      </p:sp>
      <p:pic>
        <p:nvPicPr>
          <p:cNvPr id="2" name="Picture 1">
            <a:extLst>
              <a:ext uri="{FF2B5EF4-FFF2-40B4-BE49-F238E27FC236}">
                <a16:creationId xmlns:a16="http://schemas.microsoft.com/office/drawing/2014/main" id="{B08B4CBC-C99F-AF46-6029-BB9823FF8EDB}"/>
              </a:ext>
            </a:extLst>
          </p:cNvPr>
          <p:cNvPicPr>
            <a:picLocks noChangeAspect="1"/>
          </p:cNvPicPr>
          <p:nvPr/>
        </p:nvPicPr>
        <p:blipFill>
          <a:blip r:embed="rId3"/>
          <a:srcRect/>
          <a:stretch/>
        </p:blipFill>
        <p:spPr>
          <a:xfrm>
            <a:off x="1061399" y="1346660"/>
            <a:ext cx="7413314" cy="3495313"/>
          </a:xfrm>
          <a:prstGeom prst="rect">
            <a:avLst/>
          </a:prstGeom>
        </p:spPr>
      </p:pic>
    </p:spTree>
    <p:extLst>
      <p:ext uri="{BB962C8B-B14F-4D97-AF65-F5344CB8AC3E}">
        <p14:creationId xmlns:p14="http://schemas.microsoft.com/office/powerpoint/2010/main" val="1326098156"/>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C5908D-FFD0-4D5A-8631-C0D647C036B4}"/>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4686D715-64E6-4B92-E463-2E3F9C815224}"/>
              </a:ext>
            </a:extLst>
          </p:cNvPr>
          <p:cNvSpPr>
            <a:spLocks noGrp="1"/>
          </p:cNvSpPr>
          <p:nvPr>
            <p:ph type="title"/>
          </p:nvPr>
        </p:nvSpPr>
        <p:spPr>
          <a:xfrm>
            <a:off x="904875" y="131033"/>
            <a:ext cx="7726363" cy="533276"/>
          </a:xfrm>
        </p:spPr>
        <p:txBody>
          <a:bodyPr>
            <a:noAutofit/>
          </a:bodyPr>
          <a:lstStyle/>
          <a:p>
            <a:r>
              <a:rPr lang="en-US" dirty="0"/>
              <a:t>Dipole HOM voltage in cavities at </a:t>
            </a:r>
            <a:r>
              <a:rPr lang="en-US" dirty="0">
                <a:solidFill>
                  <a:srgbClr val="FF0000"/>
                </a:solidFill>
              </a:rPr>
              <a:t>20 mA</a:t>
            </a:r>
            <a:endParaRPr lang="en-GB" dirty="0">
              <a:solidFill>
                <a:srgbClr val="FF0000"/>
              </a:solidFill>
            </a:endParaRPr>
          </a:p>
        </p:txBody>
      </p:sp>
      <p:sp>
        <p:nvSpPr>
          <p:cNvPr id="6" name="Espace réservé du numéro de diapositive 5">
            <a:extLst>
              <a:ext uri="{FF2B5EF4-FFF2-40B4-BE49-F238E27FC236}">
                <a16:creationId xmlns:a16="http://schemas.microsoft.com/office/drawing/2014/main" id="{966A1270-6DE9-0127-D1A5-DD4876640EF0}"/>
              </a:ext>
            </a:extLst>
          </p:cNvPr>
          <p:cNvSpPr>
            <a:spLocks noGrp="1"/>
          </p:cNvSpPr>
          <p:nvPr>
            <p:ph type="sldNum" sz="quarter" idx="12"/>
          </p:nvPr>
        </p:nvSpPr>
        <p:spPr/>
        <p:txBody>
          <a:bodyPr/>
          <a:lstStyle/>
          <a:p>
            <a:fld id="{E1E1CD7C-2161-7D43-862E-CE4C333CD873}" type="slidenum">
              <a:rPr lang="en-GB" noProof="0" smtClean="0"/>
              <a:pPr/>
              <a:t>21</a:t>
            </a:fld>
            <a:endParaRPr lang="en-GB" noProof="0"/>
          </a:p>
        </p:txBody>
      </p:sp>
      <p:sp>
        <p:nvSpPr>
          <p:cNvPr id="7" name="TextBox 6">
            <a:extLst>
              <a:ext uri="{FF2B5EF4-FFF2-40B4-BE49-F238E27FC236}">
                <a16:creationId xmlns:a16="http://schemas.microsoft.com/office/drawing/2014/main" id="{6C3C1CA8-8725-96E5-681C-EE6EEC7B4908}"/>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pic>
        <p:nvPicPr>
          <p:cNvPr id="2" name="Picture 1">
            <a:extLst>
              <a:ext uri="{FF2B5EF4-FFF2-40B4-BE49-F238E27FC236}">
                <a16:creationId xmlns:a16="http://schemas.microsoft.com/office/drawing/2014/main" id="{F0F83C01-2A15-9E52-C859-5828BEA80E04}"/>
              </a:ext>
            </a:extLst>
          </p:cNvPr>
          <p:cNvPicPr>
            <a:picLocks noChangeAspect="1"/>
          </p:cNvPicPr>
          <p:nvPr/>
        </p:nvPicPr>
        <p:blipFill>
          <a:blip r:embed="rId3"/>
          <a:srcRect/>
          <a:stretch/>
        </p:blipFill>
        <p:spPr>
          <a:xfrm>
            <a:off x="1111506" y="636491"/>
            <a:ext cx="6914417" cy="4096219"/>
          </a:xfrm>
          <a:prstGeom prst="rect">
            <a:avLst/>
          </a:prstGeom>
        </p:spPr>
      </p:pic>
      <p:sp>
        <p:nvSpPr>
          <p:cNvPr id="5" name="TextBox 4">
            <a:extLst>
              <a:ext uri="{FF2B5EF4-FFF2-40B4-BE49-F238E27FC236}">
                <a16:creationId xmlns:a16="http://schemas.microsoft.com/office/drawing/2014/main" id="{E46AB84B-64CA-5EBA-87FB-5F4A6D935DFE}"/>
              </a:ext>
            </a:extLst>
          </p:cNvPr>
          <p:cNvSpPr txBox="1"/>
          <p:nvPr/>
        </p:nvSpPr>
        <p:spPr>
          <a:xfrm>
            <a:off x="1011914" y="4774168"/>
            <a:ext cx="7120033" cy="369332"/>
          </a:xfrm>
          <a:prstGeom prst="rect">
            <a:avLst/>
          </a:prstGeom>
          <a:noFill/>
        </p:spPr>
        <p:txBody>
          <a:bodyPr wrap="square" rtlCol="0">
            <a:spAutoFit/>
          </a:bodyPr>
          <a:lstStyle/>
          <a:p>
            <a:pPr algn="ctr"/>
            <a:r>
              <a:rPr lang="en-GB" sz="900" dirty="0">
                <a:solidFill>
                  <a:schemeClr val="tx1">
                    <a:lumMod val="60000"/>
                    <a:lumOff val="40000"/>
                  </a:schemeClr>
                </a:solidFill>
              </a:rPr>
              <a:t>Figure 13: The average evolution of individual horizontal and vertical dipole HOM voltages experienced by a test particle at a 1 mm offset inside the 4</a:t>
            </a:r>
            <a:r>
              <a:rPr lang="en-GB" sz="900" baseline="30000" dirty="0">
                <a:solidFill>
                  <a:schemeClr val="tx1">
                    <a:lumMod val="60000"/>
                    <a:lumOff val="40000"/>
                  </a:schemeClr>
                </a:solidFill>
              </a:rPr>
              <a:t>th</a:t>
            </a:r>
            <a:r>
              <a:rPr lang="en-GB" sz="900" dirty="0">
                <a:solidFill>
                  <a:schemeClr val="tx1">
                    <a:lumMod val="60000"/>
                    <a:lumOff val="40000"/>
                  </a:schemeClr>
                </a:solidFill>
              </a:rPr>
              <a:t> PERLE dressed 5-cell half-wave cavity excited by 25k bunches passing through the PERLE 250 MeV lattice at 20 mA.</a:t>
            </a:r>
          </a:p>
        </p:txBody>
      </p:sp>
      <p:cxnSp>
        <p:nvCxnSpPr>
          <p:cNvPr id="4" name="Straight Arrow Connector 3">
            <a:extLst>
              <a:ext uri="{FF2B5EF4-FFF2-40B4-BE49-F238E27FC236}">
                <a16:creationId xmlns:a16="http://schemas.microsoft.com/office/drawing/2014/main" id="{E06762F0-3A6B-4B34-1C00-5AF79C566E34}"/>
              </a:ext>
            </a:extLst>
          </p:cNvPr>
          <p:cNvCxnSpPr>
            <a:cxnSpLocks/>
          </p:cNvCxnSpPr>
          <p:nvPr/>
        </p:nvCxnSpPr>
        <p:spPr>
          <a:xfrm>
            <a:off x="1011914" y="2304337"/>
            <a:ext cx="1650421" cy="5383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03E1B86B-0EB9-0F71-6E80-0B77D8551432}"/>
              </a:ext>
            </a:extLst>
          </p:cNvPr>
          <p:cNvSpPr txBox="1"/>
          <p:nvPr/>
        </p:nvSpPr>
        <p:spPr>
          <a:xfrm>
            <a:off x="57274" y="2048639"/>
            <a:ext cx="904875" cy="430887"/>
          </a:xfrm>
          <a:prstGeom prst="rect">
            <a:avLst/>
          </a:prstGeom>
          <a:noFill/>
        </p:spPr>
        <p:txBody>
          <a:bodyPr wrap="square" rtlCol="0">
            <a:spAutoFit/>
          </a:bodyPr>
          <a:lstStyle/>
          <a:p>
            <a:pPr algn="ctr"/>
            <a:r>
              <a:rPr lang="en-GB" sz="1100" dirty="0">
                <a:solidFill>
                  <a:schemeClr val="accent1"/>
                </a:solidFill>
              </a:rPr>
              <a:t>No instability </a:t>
            </a:r>
          </a:p>
        </p:txBody>
      </p:sp>
      <p:cxnSp>
        <p:nvCxnSpPr>
          <p:cNvPr id="10" name="Straight Arrow Connector 9">
            <a:extLst>
              <a:ext uri="{FF2B5EF4-FFF2-40B4-BE49-F238E27FC236}">
                <a16:creationId xmlns:a16="http://schemas.microsoft.com/office/drawing/2014/main" id="{BF995B46-22EB-F313-7F96-F7E25EB98895}"/>
              </a:ext>
            </a:extLst>
          </p:cNvPr>
          <p:cNvCxnSpPr>
            <a:cxnSpLocks/>
          </p:cNvCxnSpPr>
          <p:nvPr/>
        </p:nvCxnSpPr>
        <p:spPr>
          <a:xfrm flipV="1">
            <a:off x="1011913" y="918225"/>
            <a:ext cx="1600658" cy="13843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7633127"/>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B47D22-571D-D638-14A7-24556C4E0BE6}"/>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2D8884B2-43D2-3162-05CD-3C5B6EA0420F}"/>
              </a:ext>
            </a:extLst>
          </p:cNvPr>
          <p:cNvSpPr>
            <a:spLocks noGrp="1"/>
          </p:cNvSpPr>
          <p:nvPr>
            <p:ph type="title"/>
          </p:nvPr>
        </p:nvSpPr>
        <p:spPr>
          <a:xfrm>
            <a:off x="904875" y="131033"/>
            <a:ext cx="7726363" cy="533276"/>
          </a:xfrm>
        </p:spPr>
        <p:txBody>
          <a:bodyPr>
            <a:noAutofit/>
          </a:bodyPr>
          <a:lstStyle/>
          <a:p>
            <a:r>
              <a:rPr lang="en-GB" dirty="0"/>
              <a:t>Average horizontal position at </a:t>
            </a:r>
            <a:r>
              <a:rPr lang="en-US" dirty="0">
                <a:solidFill>
                  <a:schemeClr val="accent1"/>
                </a:solidFill>
              </a:rPr>
              <a:t>20</a:t>
            </a:r>
            <a:r>
              <a:rPr lang="en-GB" dirty="0">
                <a:solidFill>
                  <a:schemeClr val="accent1"/>
                </a:solidFill>
              </a:rPr>
              <a:t> mA</a:t>
            </a:r>
          </a:p>
        </p:txBody>
      </p:sp>
      <p:sp>
        <p:nvSpPr>
          <p:cNvPr id="6" name="Espace réservé du numéro de diapositive 5">
            <a:extLst>
              <a:ext uri="{FF2B5EF4-FFF2-40B4-BE49-F238E27FC236}">
                <a16:creationId xmlns:a16="http://schemas.microsoft.com/office/drawing/2014/main" id="{944A1373-C249-EBC5-9FC4-33B94782649F}"/>
              </a:ext>
            </a:extLst>
          </p:cNvPr>
          <p:cNvSpPr>
            <a:spLocks noGrp="1"/>
          </p:cNvSpPr>
          <p:nvPr>
            <p:ph type="sldNum" sz="quarter" idx="12"/>
          </p:nvPr>
        </p:nvSpPr>
        <p:spPr/>
        <p:txBody>
          <a:bodyPr/>
          <a:lstStyle/>
          <a:p>
            <a:fld id="{E1E1CD7C-2161-7D43-862E-CE4C333CD873}" type="slidenum">
              <a:rPr lang="en-GB" noProof="0" smtClean="0"/>
              <a:pPr/>
              <a:t>22</a:t>
            </a:fld>
            <a:endParaRPr lang="en-GB" noProof="0"/>
          </a:p>
        </p:txBody>
      </p:sp>
      <p:sp>
        <p:nvSpPr>
          <p:cNvPr id="7" name="TextBox 6">
            <a:extLst>
              <a:ext uri="{FF2B5EF4-FFF2-40B4-BE49-F238E27FC236}">
                <a16:creationId xmlns:a16="http://schemas.microsoft.com/office/drawing/2014/main" id="{4373335B-3994-2594-1916-F9537946198F}"/>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
        <p:nvSpPr>
          <p:cNvPr id="9" name="TextBox 8">
            <a:extLst>
              <a:ext uri="{FF2B5EF4-FFF2-40B4-BE49-F238E27FC236}">
                <a16:creationId xmlns:a16="http://schemas.microsoft.com/office/drawing/2014/main" id="{03885F47-DAB0-9D8D-A33E-94F6A97DD11E}"/>
              </a:ext>
            </a:extLst>
          </p:cNvPr>
          <p:cNvSpPr txBox="1"/>
          <p:nvPr/>
        </p:nvSpPr>
        <p:spPr>
          <a:xfrm>
            <a:off x="320070" y="4633978"/>
            <a:ext cx="8463690" cy="230832"/>
          </a:xfrm>
          <a:prstGeom prst="rect">
            <a:avLst/>
          </a:prstGeom>
          <a:noFill/>
        </p:spPr>
        <p:txBody>
          <a:bodyPr wrap="square" rtlCol="0">
            <a:spAutoFit/>
          </a:bodyPr>
          <a:lstStyle/>
          <a:p>
            <a:pPr algn="ctr"/>
            <a:r>
              <a:rPr lang="en-GB" sz="900" dirty="0">
                <a:solidFill>
                  <a:schemeClr val="tx1">
                    <a:lumMod val="60000"/>
                    <a:lumOff val="40000"/>
                  </a:schemeClr>
                </a:solidFill>
              </a:rPr>
              <a:t>Figure 14: Average horizontal position of 25k bunches at the exit of the 250 MeV PERLE linac after the last decelerating pass at 20 mA.</a:t>
            </a:r>
          </a:p>
        </p:txBody>
      </p:sp>
      <p:pic>
        <p:nvPicPr>
          <p:cNvPr id="4" name="Picture 3">
            <a:extLst>
              <a:ext uri="{FF2B5EF4-FFF2-40B4-BE49-F238E27FC236}">
                <a16:creationId xmlns:a16="http://schemas.microsoft.com/office/drawing/2014/main" id="{81DF33D2-B756-2996-5C17-4BAD16781390}"/>
              </a:ext>
            </a:extLst>
          </p:cNvPr>
          <p:cNvPicPr>
            <a:picLocks noChangeAspect="1"/>
          </p:cNvPicPr>
          <p:nvPr/>
        </p:nvPicPr>
        <p:blipFill>
          <a:blip r:embed="rId3"/>
          <a:srcRect/>
          <a:stretch/>
        </p:blipFill>
        <p:spPr>
          <a:xfrm>
            <a:off x="339800" y="673519"/>
            <a:ext cx="8464329" cy="3951248"/>
          </a:xfrm>
          <a:prstGeom prst="rect">
            <a:avLst/>
          </a:prstGeom>
        </p:spPr>
      </p:pic>
    </p:spTree>
    <p:extLst>
      <p:ext uri="{BB962C8B-B14F-4D97-AF65-F5344CB8AC3E}">
        <p14:creationId xmlns:p14="http://schemas.microsoft.com/office/powerpoint/2010/main" val="2727784353"/>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5BF473-AB20-B6FC-5514-9B8EFC82A910}"/>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1BB985C3-A15E-0B1F-B474-69EC1A8429D4}"/>
              </a:ext>
            </a:extLst>
          </p:cNvPr>
          <p:cNvSpPr>
            <a:spLocks noGrp="1"/>
          </p:cNvSpPr>
          <p:nvPr>
            <p:ph type="title"/>
          </p:nvPr>
        </p:nvSpPr>
        <p:spPr>
          <a:xfrm>
            <a:off x="904875" y="131033"/>
            <a:ext cx="7726363" cy="533276"/>
          </a:xfrm>
        </p:spPr>
        <p:txBody>
          <a:bodyPr>
            <a:noAutofit/>
          </a:bodyPr>
          <a:lstStyle/>
          <a:p>
            <a:r>
              <a:rPr lang="en-GB" dirty="0"/>
              <a:t>Average vertical position at </a:t>
            </a:r>
            <a:r>
              <a:rPr lang="en-US" dirty="0">
                <a:solidFill>
                  <a:schemeClr val="accent1"/>
                </a:solidFill>
              </a:rPr>
              <a:t>20</a:t>
            </a:r>
            <a:r>
              <a:rPr lang="en-GB" dirty="0">
                <a:solidFill>
                  <a:schemeClr val="accent1"/>
                </a:solidFill>
              </a:rPr>
              <a:t> mA</a:t>
            </a:r>
          </a:p>
        </p:txBody>
      </p:sp>
      <p:sp>
        <p:nvSpPr>
          <p:cNvPr id="6" name="Espace réservé du numéro de diapositive 5">
            <a:extLst>
              <a:ext uri="{FF2B5EF4-FFF2-40B4-BE49-F238E27FC236}">
                <a16:creationId xmlns:a16="http://schemas.microsoft.com/office/drawing/2014/main" id="{B513D2A9-02C4-F42F-B341-6BE38B7CCAF5}"/>
              </a:ext>
            </a:extLst>
          </p:cNvPr>
          <p:cNvSpPr>
            <a:spLocks noGrp="1"/>
          </p:cNvSpPr>
          <p:nvPr>
            <p:ph type="sldNum" sz="quarter" idx="12"/>
          </p:nvPr>
        </p:nvSpPr>
        <p:spPr/>
        <p:txBody>
          <a:bodyPr/>
          <a:lstStyle/>
          <a:p>
            <a:fld id="{E1E1CD7C-2161-7D43-862E-CE4C333CD873}" type="slidenum">
              <a:rPr lang="en-GB" noProof="0" smtClean="0"/>
              <a:pPr/>
              <a:t>23</a:t>
            </a:fld>
            <a:endParaRPr lang="en-GB" noProof="0"/>
          </a:p>
        </p:txBody>
      </p:sp>
      <p:sp>
        <p:nvSpPr>
          <p:cNvPr id="7" name="TextBox 6">
            <a:extLst>
              <a:ext uri="{FF2B5EF4-FFF2-40B4-BE49-F238E27FC236}">
                <a16:creationId xmlns:a16="http://schemas.microsoft.com/office/drawing/2014/main" id="{5DC9F220-3360-973D-BCDA-354FB4E7C2B1}"/>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
        <p:nvSpPr>
          <p:cNvPr id="9" name="TextBox 8">
            <a:extLst>
              <a:ext uri="{FF2B5EF4-FFF2-40B4-BE49-F238E27FC236}">
                <a16:creationId xmlns:a16="http://schemas.microsoft.com/office/drawing/2014/main" id="{BA66831A-732A-1242-C87C-0DEE047AFD47}"/>
              </a:ext>
            </a:extLst>
          </p:cNvPr>
          <p:cNvSpPr txBox="1"/>
          <p:nvPr/>
        </p:nvSpPr>
        <p:spPr>
          <a:xfrm>
            <a:off x="320069" y="4633978"/>
            <a:ext cx="8503395" cy="230832"/>
          </a:xfrm>
          <a:prstGeom prst="rect">
            <a:avLst/>
          </a:prstGeom>
          <a:noFill/>
        </p:spPr>
        <p:txBody>
          <a:bodyPr wrap="square" rtlCol="0">
            <a:spAutoFit/>
          </a:bodyPr>
          <a:lstStyle/>
          <a:p>
            <a:pPr algn="ctr"/>
            <a:r>
              <a:rPr lang="en-GB" sz="900" dirty="0">
                <a:solidFill>
                  <a:schemeClr val="tx1">
                    <a:lumMod val="60000"/>
                    <a:lumOff val="40000"/>
                  </a:schemeClr>
                </a:solidFill>
              </a:rPr>
              <a:t>Figure 15: Average vertical position of 25k bunches at the exit of the 250 MeV PERLE linac after the last decelerating pass at 20 mA.</a:t>
            </a:r>
          </a:p>
        </p:txBody>
      </p:sp>
      <p:pic>
        <p:nvPicPr>
          <p:cNvPr id="4" name="Picture 3">
            <a:extLst>
              <a:ext uri="{FF2B5EF4-FFF2-40B4-BE49-F238E27FC236}">
                <a16:creationId xmlns:a16="http://schemas.microsoft.com/office/drawing/2014/main" id="{A0DF60CC-E82B-DDA8-F82B-CE477CAA8319}"/>
              </a:ext>
            </a:extLst>
          </p:cNvPr>
          <p:cNvPicPr>
            <a:picLocks noChangeAspect="1"/>
          </p:cNvPicPr>
          <p:nvPr/>
        </p:nvPicPr>
        <p:blipFill>
          <a:blip r:embed="rId3"/>
          <a:srcRect/>
          <a:stretch/>
        </p:blipFill>
        <p:spPr>
          <a:xfrm>
            <a:off x="352456" y="694317"/>
            <a:ext cx="8439016" cy="3909652"/>
          </a:xfrm>
          <a:prstGeom prst="rect">
            <a:avLst/>
          </a:prstGeom>
        </p:spPr>
      </p:pic>
      <p:cxnSp>
        <p:nvCxnSpPr>
          <p:cNvPr id="2" name="Straight Arrow Connector 1">
            <a:extLst>
              <a:ext uri="{FF2B5EF4-FFF2-40B4-BE49-F238E27FC236}">
                <a16:creationId xmlns:a16="http://schemas.microsoft.com/office/drawing/2014/main" id="{9D2011FD-BE4A-9093-DA66-8B1D3F709682}"/>
              </a:ext>
            </a:extLst>
          </p:cNvPr>
          <p:cNvCxnSpPr>
            <a:cxnSpLocks/>
            <a:stCxn id="5" idx="1"/>
          </p:cNvCxnSpPr>
          <p:nvPr/>
        </p:nvCxnSpPr>
        <p:spPr>
          <a:xfrm flipH="1">
            <a:off x="4768850" y="410707"/>
            <a:ext cx="1739900" cy="183084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FD6FCACC-EA9F-FAF5-5FED-3AAD338FF590}"/>
              </a:ext>
            </a:extLst>
          </p:cNvPr>
          <p:cNvSpPr txBox="1"/>
          <p:nvPr/>
        </p:nvSpPr>
        <p:spPr>
          <a:xfrm>
            <a:off x="6508750" y="195263"/>
            <a:ext cx="1689165" cy="430887"/>
          </a:xfrm>
          <a:prstGeom prst="rect">
            <a:avLst/>
          </a:prstGeom>
          <a:noFill/>
        </p:spPr>
        <p:txBody>
          <a:bodyPr wrap="square" rtlCol="0">
            <a:spAutoFit/>
          </a:bodyPr>
          <a:lstStyle/>
          <a:p>
            <a:pPr algn="ctr"/>
            <a:r>
              <a:rPr lang="en-GB" sz="1100" dirty="0">
                <a:solidFill>
                  <a:schemeClr val="accent1"/>
                </a:solidFill>
              </a:rPr>
              <a:t>Horizontal bands? Artifact of rigid-bunch?</a:t>
            </a:r>
          </a:p>
        </p:txBody>
      </p:sp>
    </p:spTree>
    <p:extLst>
      <p:ext uri="{BB962C8B-B14F-4D97-AF65-F5344CB8AC3E}">
        <p14:creationId xmlns:p14="http://schemas.microsoft.com/office/powerpoint/2010/main" val="1938646475"/>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C87237-E03B-84EF-6F3A-45A521A2E272}"/>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D53AD9A0-2DC2-ECDA-6630-3ED82D594068}"/>
              </a:ext>
            </a:extLst>
          </p:cNvPr>
          <p:cNvSpPr>
            <a:spLocks noGrp="1"/>
          </p:cNvSpPr>
          <p:nvPr>
            <p:ph type="title"/>
          </p:nvPr>
        </p:nvSpPr>
        <p:spPr>
          <a:xfrm>
            <a:off x="904875" y="131033"/>
            <a:ext cx="7726363" cy="533276"/>
          </a:xfrm>
        </p:spPr>
        <p:txBody>
          <a:bodyPr>
            <a:noAutofit/>
          </a:bodyPr>
          <a:lstStyle/>
          <a:p>
            <a:r>
              <a:rPr lang="en-US" dirty="0"/>
              <a:t>Dipole HOM voltage in cavities at </a:t>
            </a:r>
            <a:r>
              <a:rPr lang="en-US" dirty="0">
                <a:solidFill>
                  <a:schemeClr val="accent1"/>
                </a:solidFill>
              </a:rPr>
              <a:t>435 mA</a:t>
            </a:r>
            <a:endParaRPr lang="en-GB" dirty="0">
              <a:solidFill>
                <a:schemeClr val="accent1"/>
              </a:solidFill>
            </a:endParaRPr>
          </a:p>
        </p:txBody>
      </p:sp>
      <p:sp>
        <p:nvSpPr>
          <p:cNvPr id="6" name="Espace réservé du numéro de diapositive 5">
            <a:extLst>
              <a:ext uri="{FF2B5EF4-FFF2-40B4-BE49-F238E27FC236}">
                <a16:creationId xmlns:a16="http://schemas.microsoft.com/office/drawing/2014/main" id="{F3A9A616-9C9E-0263-DA5C-FCF86A136A05}"/>
              </a:ext>
            </a:extLst>
          </p:cNvPr>
          <p:cNvSpPr>
            <a:spLocks noGrp="1"/>
          </p:cNvSpPr>
          <p:nvPr>
            <p:ph type="sldNum" sz="quarter" idx="12"/>
          </p:nvPr>
        </p:nvSpPr>
        <p:spPr/>
        <p:txBody>
          <a:bodyPr/>
          <a:lstStyle/>
          <a:p>
            <a:fld id="{E1E1CD7C-2161-7D43-862E-CE4C333CD873}" type="slidenum">
              <a:rPr lang="en-GB" noProof="0" smtClean="0"/>
              <a:pPr/>
              <a:t>24</a:t>
            </a:fld>
            <a:endParaRPr lang="en-GB" noProof="0"/>
          </a:p>
        </p:txBody>
      </p:sp>
      <p:sp>
        <p:nvSpPr>
          <p:cNvPr id="7" name="TextBox 6">
            <a:extLst>
              <a:ext uri="{FF2B5EF4-FFF2-40B4-BE49-F238E27FC236}">
                <a16:creationId xmlns:a16="http://schemas.microsoft.com/office/drawing/2014/main" id="{CB033801-2373-99C1-B3F9-8F9D9CE10E18}"/>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
        <p:nvSpPr>
          <p:cNvPr id="5" name="TextBox 4">
            <a:extLst>
              <a:ext uri="{FF2B5EF4-FFF2-40B4-BE49-F238E27FC236}">
                <a16:creationId xmlns:a16="http://schemas.microsoft.com/office/drawing/2014/main" id="{43275842-2C2A-E4D0-A994-4EE88BB859A8}"/>
              </a:ext>
            </a:extLst>
          </p:cNvPr>
          <p:cNvSpPr txBox="1"/>
          <p:nvPr/>
        </p:nvSpPr>
        <p:spPr>
          <a:xfrm>
            <a:off x="1011914" y="4774168"/>
            <a:ext cx="7120033" cy="369332"/>
          </a:xfrm>
          <a:prstGeom prst="rect">
            <a:avLst/>
          </a:prstGeom>
          <a:noFill/>
        </p:spPr>
        <p:txBody>
          <a:bodyPr wrap="square" rtlCol="0">
            <a:spAutoFit/>
          </a:bodyPr>
          <a:lstStyle/>
          <a:p>
            <a:pPr algn="ctr"/>
            <a:r>
              <a:rPr lang="en-GB" sz="900" dirty="0">
                <a:solidFill>
                  <a:schemeClr val="tx1">
                    <a:lumMod val="60000"/>
                    <a:lumOff val="40000"/>
                  </a:schemeClr>
                </a:solidFill>
              </a:rPr>
              <a:t>Figure 16: The average evolution of individual horizontal and vertical dipole HOM voltages experienced by a test particle at a 1 mm offset inside the 4</a:t>
            </a:r>
            <a:r>
              <a:rPr lang="en-GB" sz="900" baseline="30000" dirty="0">
                <a:solidFill>
                  <a:schemeClr val="tx1">
                    <a:lumMod val="60000"/>
                    <a:lumOff val="40000"/>
                  </a:schemeClr>
                </a:solidFill>
              </a:rPr>
              <a:t>th</a:t>
            </a:r>
            <a:r>
              <a:rPr lang="en-GB" sz="900" dirty="0">
                <a:solidFill>
                  <a:schemeClr val="tx1">
                    <a:lumMod val="60000"/>
                    <a:lumOff val="40000"/>
                  </a:schemeClr>
                </a:solidFill>
              </a:rPr>
              <a:t> PERLE dressed 5-cell half-wave cavity excited by 25k bunches passing through the PERLE 250 MeV lattice at 435 mA.</a:t>
            </a:r>
          </a:p>
        </p:txBody>
      </p:sp>
      <p:pic>
        <p:nvPicPr>
          <p:cNvPr id="2" name="Picture 1">
            <a:extLst>
              <a:ext uri="{FF2B5EF4-FFF2-40B4-BE49-F238E27FC236}">
                <a16:creationId xmlns:a16="http://schemas.microsoft.com/office/drawing/2014/main" id="{93C4FEF3-93F5-A662-3249-BB597E2677D3}"/>
              </a:ext>
            </a:extLst>
          </p:cNvPr>
          <p:cNvPicPr>
            <a:picLocks/>
          </p:cNvPicPr>
          <p:nvPr/>
        </p:nvPicPr>
        <p:blipFill>
          <a:blip r:embed="rId4"/>
          <a:srcRect/>
          <a:stretch/>
        </p:blipFill>
        <p:spPr>
          <a:xfrm>
            <a:off x="1011914" y="618258"/>
            <a:ext cx="7113600" cy="4096219"/>
          </a:xfrm>
          <a:prstGeom prst="rect">
            <a:avLst/>
          </a:prstGeom>
        </p:spPr>
      </p:pic>
      <p:cxnSp>
        <p:nvCxnSpPr>
          <p:cNvPr id="13" name="Straight Arrow Connector 12">
            <a:extLst>
              <a:ext uri="{FF2B5EF4-FFF2-40B4-BE49-F238E27FC236}">
                <a16:creationId xmlns:a16="http://schemas.microsoft.com/office/drawing/2014/main" id="{4FDE592B-1758-AC75-E415-BB8B78904D21}"/>
              </a:ext>
            </a:extLst>
          </p:cNvPr>
          <p:cNvCxnSpPr>
            <a:cxnSpLocks/>
            <a:stCxn id="14" idx="3"/>
          </p:cNvCxnSpPr>
          <p:nvPr/>
        </p:nvCxnSpPr>
        <p:spPr>
          <a:xfrm flipV="1">
            <a:off x="904875" y="958850"/>
            <a:ext cx="2587625" cy="6204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26242E7B-DDA9-6B6B-0B5C-A8FC8881B8E7}"/>
              </a:ext>
            </a:extLst>
          </p:cNvPr>
          <p:cNvSpPr txBox="1"/>
          <p:nvPr/>
        </p:nvSpPr>
        <p:spPr>
          <a:xfrm>
            <a:off x="0" y="1363900"/>
            <a:ext cx="904875" cy="430887"/>
          </a:xfrm>
          <a:prstGeom prst="rect">
            <a:avLst/>
          </a:prstGeom>
          <a:noFill/>
        </p:spPr>
        <p:txBody>
          <a:bodyPr wrap="square" rtlCol="0">
            <a:spAutoFit/>
          </a:bodyPr>
          <a:lstStyle/>
          <a:p>
            <a:pPr algn="ctr"/>
            <a:r>
              <a:rPr lang="en-GB" sz="1100" dirty="0">
                <a:solidFill>
                  <a:schemeClr val="accent1"/>
                </a:solidFill>
              </a:rPr>
              <a:t>No instability</a:t>
            </a:r>
          </a:p>
        </p:txBody>
      </p:sp>
      <p:cxnSp>
        <p:nvCxnSpPr>
          <p:cNvPr id="15" name="Straight Arrow Connector 14">
            <a:extLst>
              <a:ext uri="{FF2B5EF4-FFF2-40B4-BE49-F238E27FC236}">
                <a16:creationId xmlns:a16="http://schemas.microsoft.com/office/drawing/2014/main" id="{9B1E9EA3-1C05-47CD-2EB4-D71CE1D8526A}"/>
              </a:ext>
            </a:extLst>
          </p:cNvPr>
          <p:cNvCxnSpPr>
            <a:cxnSpLocks/>
            <a:stCxn id="16" idx="3"/>
          </p:cNvCxnSpPr>
          <p:nvPr/>
        </p:nvCxnSpPr>
        <p:spPr>
          <a:xfrm flipV="1">
            <a:off x="904875" y="2965450"/>
            <a:ext cx="847725" cy="53376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8F98D86-077F-1302-204F-E2500C990675}"/>
              </a:ext>
            </a:extLst>
          </p:cNvPr>
          <p:cNvSpPr txBox="1"/>
          <p:nvPr/>
        </p:nvSpPr>
        <p:spPr>
          <a:xfrm>
            <a:off x="0" y="3283771"/>
            <a:ext cx="904875" cy="430887"/>
          </a:xfrm>
          <a:prstGeom prst="rect">
            <a:avLst/>
          </a:prstGeom>
          <a:noFill/>
        </p:spPr>
        <p:txBody>
          <a:bodyPr wrap="square" rtlCol="0">
            <a:spAutoFit/>
          </a:bodyPr>
          <a:lstStyle/>
          <a:p>
            <a:pPr algn="ctr"/>
            <a:r>
              <a:rPr lang="en-GB" sz="1100" dirty="0">
                <a:solidFill>
                  <a:schemeClr val="accent1"/>
                </a:solidFill>
              </a:rPr>
              <a:t>Instability appears</a:t>
            </a:r>
          </a:p>
        </p:txBody>
      </p:sp>
    </p:spTree>
    <p:extLst>
      <p:ext uri="{BB962C8B-B14F-4D97-AF65-F5344CB8AC3E}">
        <p14:creationId xmlns:p14="http://schemas.microsoft.com/office/powerpoint/2010/main" val="1183956717"/>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1A3EB-119E-4FEF-B727-019DF475FFFF}"/>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CA589DE0-CF9E-E647-1917-F159FD64F138}"/>
              </a:ext>
            </a:extLst>
          </p:cNvPr>
          <p:cNvSpPr>
            <a:spLocks noGrp="1"/>
          </p:cNvSpPr>
          <p:nvPr>
            <p:ph type="title"/>
          </p:nvPr>
        </p:nvSpPr>
        <p:spPr>
          <a:xfrm>
            <a:off x="904875" y="131033"/>
            <a:ext cx="7726363" cy="533276"/>
          </a:xfrm>
        </p:spPr>
        <p:txBody>
          <a:bodyPr>
            <a:noAutofit/>
          </a:bodyPr>
          <a:lstStyle/>
          <a:p>
            <a:r>
              <a:rPr lang="en-GB" dirty="0"/>
              <a:t>Average horizontal position at </a:t>
            </a:r>
            <a:r>
              <a:rPr lang="en-US" dirty="0">
                <a:solidFill>
                  <a:schemeClr val="accent1"/>
                </a:solidFill>
              </a:rPr>
              <a:t>435</a:t>
            </a:r>
            <a:r>
              <a:rPr lang="en-GB" dirty="0">
                <a:solidFill>
                  <a:schemeClr val="accent1"/>
                </a:solidFill>
              </a:rPr>
              <a:t> mA</a:t>
            </a:r>
          </a:p>
        </p:txBody>
      </p:sp>
      <p:sp>
        <p:nvSpPr>
          <p:cNvPr id="6" name="Espace réservé du numéro de diapositive 5">
            <a:extLst>
              <a:ext uri="{FF2B5EF4-FFF2-40B4-BE49-F238E27FC236}">
                <a16:creationId xmlns:a16="http://schemas.microsoft.com/office/drawing/2014/main" id="{B5F0C5B9-1089-B7B8-BEDD-942C2719889D}"/>
              </a:ext>
            </a:extLst>
          </p:cNvPr>
          <p:cNvSpPr>
            <a:spLocks noGrp="1"/>
          </p:cNvSpPr>
          <p:nvPr>
            <p:ph type="sldNum" sz="quarter" idx="12"/>
          </p:nvPr>
        </p:nvSpPr>
        <p:spPr/>
        <p:txBody>
          <a:bodyPr/>
          <a:lstStyle/>
          <a:p>
            <a:fld id="{E1E1CD7C-2161-7D43-862E-CE4C333CD873}" type="slidenum">
              <a:rPr lang="en-GB" noProof="0" smtClean="0"/>
              <a:pPr/>
              <a:t>25</a:t>
            </a:fld>
            <a:endParaRPr lang="en-GB" noProof="0"/>
          </a:p>
        </p:txBody>
      </p:sp>
      <p:sp>
        <p:nvSpPr>
          <p:cNvPr id="7" name="TextBox 6">
            <a:extLst>
              <a:ext uri="{FF2B5EF4-FFF2-40B4-BE49-F238E27FC236}">
                <a16:creationId xmlns:a16="http://schemas.microsoft.com/office/drawing/2014/main" id="{FF4132F5-CF56-3069-B2CC-69FC5272AE00}"/>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
        <p:nvSpPr>
          <p:cNvPr id="9" name="TextBox 8">
            <a:extLst>
              <a:ext uri="{FF2B5EF4-FFF2-40B4-BE49-F238E27FC236}">
                <a16:creationId xmlns:a16="http://schemas.microsoft.com/office/drawing/2014/main" id="{D8593C4A-356A-EB41-1003-0A7C06C0548D}"/>
              </a:ext>
            </a:extLst>
          </p:cNvPr>
          <p:cNvSpPr txBox="1"/>
          <p:nvPr/>
        </p:nvSpPr>
        <p:spPr>
          <a:xfrm>
            <a:off x="320069" y="4633978"/>
            <a:ext cx="8503395" cy="230832"/>
          </a:xfrm>
          <a:prstGeom prst="rect">
            <a:avLst/>
          </a:prstGeom>
          <a:noFill/>
        </p:spPr>
        <p:txBody>
          <a:bodyPr wrap="square" rtlCol="0">
            <a:spAutoFit/>
          </a:bodyPr>
          <a:lstStyle/>
          <a:p>
            <a:pPr algn="ctr"/>
            <a:r>
              <a:rPr lang="en-GB" sz="900" dirty="0">
                <a:solidFill>
                  <a:schemeClr val="tx1">
                    <a:lumMod val="60000"/>
                    <a:lumOff val="40000"/>
                  </a:schemeClr>
                </a:solidFill>
              </a:rPr>
              <a:t>Figure 17: Average horizontal position of 25k bunches at the exit of the 250 MeV PERLE linac after the last decelerating pass at 435 mA.</a:t>
            </a:r>
          </a:p>
        </p:txBody>
      </p:sp>
      <p:pic>
        <p:nvPicPr>
          <p:cNvPr id="4" name="Picture 3">
            <a:extLst>
              <a:ext uri="{FF2B5EF4-FFF2-40B4-BE49-F238E27FC236}">
                <a16:creationId xmlns:a16="http://schemas.microsoft.com/office/drawing/2014/main" id="{64FD988B-824E-D2BC-0AD6-90E61830268E}"/>
              </a:ext>
            </a:extLst>
          </p:cNvPr>
          <p:cNvPicPr>
            <a:picLocks noChangeAspect="1"/>
          </p:cNvPicPr>
          <p:nvPr/>
        </p:nvPicPr>
        <p:blipFill>
          <a:blip r:embed="rId3"/>
          <a:srcRect/>
          <a:stretch/>
        </p:blipFill>
        <p:spPr>
          <a:xfrm>
            <a:off x="320070" y="664309"/>
            <a:ext cx="8503789" cy="3969668"/>
          </a:xfrm>
          <a:prstGeom prst="rect">
            <a:avLst/>
          </a:prstGeom>
        </p:spPr>
      </p:pic>
    </p:spTree>
    <p:extLst>
      <p:ext uri="{BB962C8B-B14F-4D97-AF65-F5344CB8AC3E}">
        <p14:creationId xmlns:p14="http://schemas.microsoft.com/office/powerpoint/2010/main" val="1336373436"/>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A5AFB-1F4D-4E89-11CD-9C32883C222D}"/>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AB0727E8-2A98-BB34-E549-EBDA0E40E5B7}"/>
              </a:ext>
            </a:extLst>
          </p:cNvPr>
          <p:cNvSpPr>
            <a:spLocks noGrp="1"/>
          </p:cNvSpPr>
          <p:nvPr>
            <p:ph type="title"/>
          </p:nvPr>
        </p:nvSpPr>
        <p:spPr>
          <a:xfrm>
            <a:off x="904875" y="131033"/>
            <a:ext cx="7726363" cy="533276"/>
          </a:xfrm>
        </p:spPr>
        <p:txBody>
          <a:bodyPr>
            <a:noAutofit/>
          </a:bodyPr>
          <a:lstStyle/>
          <a:p>
            <a:r>
              <a:rPr lang="en-GB" dirty="0"/>
              <a:t>Average vertical position at </a:t>
            </a:r>
            <a:r>
              <a:rPr lang="en-US" dirty="0">
                <a:solidFill>
                  <a:schemeClr val="accent1"/>
                </a:solidFill>
              </a:rPr>
              <a:t>435</a:t>
            </a:r>
            <a:r>
              <a:rPr lang="en-GB" dirty="0">
                <a:solidFill>
                  <a:schemeClr val="accent1"/>
                </a:solidFill>
              </a:rPr>
              <a:t> mA</a:t>
            </a:r>
          </a:p>
        </p:txBody>
      </p:sp>
      <p:sp>
        <p:nvSpPr>
          <p:cNvPr id="6" name="Espace réservé du numéro de diapositive 5">
            <a:extLst>
              <a:ext uri="{FF2B5EF4-FFF2-40B4-BE49-F238E27FC236}">
                <a16:creationId xmlns:a16="http://schemas.microsoft.com/office/drawing/2014/main" id="{F5925AE8-7202-6643-8EEB-A2BD2B80CCBC}"/>
              </a:ext>
            </a:extLst>
          </p:cNvPr>
          <p:cNvSpPr>
            <a:spLocks noGrp="1"/>
          </p:cNvSpPr>
          <p:nvPr>
            <p:ph type="sldNum" sz="quarter" idx="12"/>
          </p:nvPr>
        </p:nvSpPr>
        <p:spPr/>
        <p:txBody>
          <a:bodyPr/>
          <a:lstStyle/>
          <a:p>
            <a:fld id="{E1E1CD7C-2161-7D43-862E-CE4C333CD873}" type="slidenum">
              <a:rPr lang="en-GB" noProof="0" smtClean="0"/>
              <a:pPr/>
              <a:t>26</a:t>
            </a:fld>
            <a:endParaRPr lang="en-GB" noProof="0"/>
          </a:p>
        </p:txBody>
      </p:sp>
      <p:sp>
        <p:nvSpPr>
          <p:cNvPr id="7" name="TextBox 6">
            <a:extLst>
              <a:ext uri="{FF2B5EF4-FFF2-40B4-BE49-F238E27FC236}">
                <a16:creationId xmlns:a16="http://schemas.microsoft.com/office/drawing/2014/main" id="{DC3AA137-3E20-6FFD-FC90-3F6F873BE1C4}"/>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
        <p:nvSpPr>
          <p:cNvPr id="9" name="TextBox 8">
            <a:extLst>
              <a:ext uri="{FF2B5EF4-FFF2-40B4-BE49-F238E27FC236}">
                <a16:creationId xmlns:a16="http://schemas.microsoft.com/office/drawing/2014/main" id="{E52FA1DE-6198-DF99-BC2E-1A080422A521}"/>
              </a:ext>
            </a:extLst>
          </p:cNvPr>
          <p:cNvSpPr txBox="1"/>
          <p:nvPr/>
        </p:nvSpPr>
        <p:spPr>
          <a:xfrm>
            <a:off x="320069" y="4633978"/>
            <a:ext cx="8503395" cy="230832"/>
          </a:xfrm>
          <a:prstGeom prst="rect">
            <a:avLst/>
          </a:prstGeom>
          <a:noFill/>
        </p:spPr>
        <p:txBody>
          <a:bodyPr wrap="square" rtlCol="0">
            <a:spAutoFit/>
          </a:bodyPr>
          <a:lstStyle/>
          <a:p>
            <a:pPr algn="ctr"/>
            <a:r>
              <a:rPr lang="en-GB" sz="900" dirty="0">
                <a:solidFill>
                  <a:schemeClr val="tx1">
                    <a:lumMod val="60000"/>
                    <a:lumOff val="40000"/>
                  </a:schemeClr>
                </a:solidFill>
              </a:rPr>
              <a:t>Figure 18: Average vertical position of 25k bunches at the exit of the 250 MeV PERLE linac after the last decelerating pass at 435 mA.</a:t>
            </a:r>
          </a:p>
        </p:txBody>
      </p:sp>
      <p:pic>
        <p:nvPicPr>
          <p:cNvPr id="4" name="Picture 3">
            <a:extLst>
              <a:ext uri="{FF2B5EF4-FFF2-40B4-BE49-F238E27FC236}">
                <a16:creationId xmlns:a16="http://schemas.microsoft.com/office/drawing/2014/main" id="{747AF7EE-8F28-CDB4-6700-4B66DC756619}"/>
              </a:ext>
            </a:extLst>
          </p:cNvPr>
          <p:cNvPicPr>
            <a:picLocks noChangeAspect="1"/>
          </p:cNvPicPr>
          <p:nvPr/>
        </p:nvPicPr>
        <p:blipFill>
          <a:blip r:embed="rId3"/>
          <a:srcRect/>
          <a:stretch/>
        </p:blipFill>
        <p:spPr>
          <a:xfrm>
            <a:off x="403349" y="664309"/>
            <a:ext cx="8337230" cy="3969668"/>
          </a:xfrm>
          <a:prstGeom prst="rect">
            <a:avLst/>
          </a:prstGeom>
        </p:spPr>
      </p:pic>
    </p:spTree>
    <p:extLst>
      <p:ext uri="{BB962C8B-B14F-4D97-AF65-F5344CB8AC3E}">
        <p14:creationId xmlns:p14="http://schemas.microsoft.com/office/powerpoint/2010/main" val="3519181445"/>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320B4-44E7-27FE-C35E-8CD30E5CFCF8}"/>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FE302996-5F17-C32E-2236-8D2402942538}"/>
              </a:ext>
            </a:extLst>
          </p:cNvPr>
          <p:cNvSpPr>
            <a:spLocks noGrp="1"/>
          </p:cNvSpPr>
          <p:nvPr>
            <p:ph type="title"/>
          </p:nvPr>
        </p:nvSpPr>
        <p:spPr>
          <a:xfrm>
            <a:off x="904875" y="131033"/>
            <a:ext cx="7726363" cy="533276"/>
          </a:xfrm>
        </p:spPr>
        <p:txBody>
          <a:bodyPr>
            <a:noAutofit/>
          </a:bodyPr>
          <a:lstStyle/>
          <a:p>
            <a:r>
              <a:rPr lang="en-US" dirty="0"/>
              <a:t>Dipole HOM voltage in cavities at </a:t>
            </a:r>
            <a:r>
              <a:rPr lang="en-US" dirty="0">
                <a:solidFill>
                  <a:schemeClr val="accent1"/>
                </a:solidFill>
              </a:rPr>
              <a:t>430 mA</a:t>
            </a:r>
            <a:endParaRPr lang="en-GB" dirty="0">
              <a:solidFill>
                <a:schemeClr val="accent1"/>
              </a:solidFill>
            </a:endParaRPr>
          </a:p>
        </p:txBody>
      </p:sp>
      <p:sp>
        <p:nvSpPr>
          <p:cNvPr id="6" name="Espace réservé du numéro de diapositive 5">
            <a:extLst>
              <a:ext uri="{FF2B5EF4-FFF2-40B4-BE49-F238E27FC236}">
                <a16:creationId xmlns:a16="http://schemas.microsoft.com/office/drawing/2014/main" id="{1735EBB7-7E6E-56CC-C9FD-EE6A463E84D2}"/>
              </a:ext>
            </a:extLst>
          </p:cNvPr>
          <p:cNvSpPr>
            <a:spLocks noGrp="1"/>
          </p:cNvSpPr>
          <p:nvPr>
            <p:ph type="sldNum" sz="quarter" idx="12"/>
          </p:nvPr>
        </p:nvSpPr>
        <p:spPr/>
        <p:txBody>
          <a:bodyPr/>
          <a:lstStyle/>
          <a:p>
            <a:fld id="{E1E1CD7C-2161-7D43-862E-CE4C333CD873}" type="slidenum">
              <a:rPr lang="en-GB" noProof="0" smtClean="0"/>
              <a:pPr/>
              <a:t>27</a:t>
            </a:fld>
            <a:endParaRPr lang="en-GB" noProof="0"/>
          </a:p>
        </p:txBody>
      </p:sp>
      <p:sp>
        <p:nvSpPr>
          <p:cNvPr id="7" name="TextBox 6">
            <a:extLst>
              <a:ext uri="{FF2B5EF4-FFF2-40B4-BE49-F238E27FC236}">
                <a16:creationId xmlns:a16="http://schemas.microsoft.com/office/drawing/2014/main" id="{E79ACFA2-F03D-AB74-C1B2-AE8166B2AB67}"/>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
        <p:nvSpPr>
          <p:cNvPr id="5" name="TextBox 4">
            <a:extLst>
              <a:ext uri="{FF2B5EF4-FFF2-40B4-BE49-F238E27FC236}">
                <a16:creationId xmlns:a16="http://schemas.microsoft.com/office/drawing/2014/main" id="{5BA25CD4-0869-A185-0A5C-09E9FCC1A763}"/>
              </a:ext>
            </a:extLst>
          </p:cNvPr>
          <p:cNvSpPr txBox="1"/>
          <p:nvPr/>
        </p:nvSpPr>
        <p:spPr>
          <a:xfrm>
            <a:off x="1011914" y="4774168"/>
            <a:ext cx="7120033" cy="369332"/>
          </a:xfrm>
          <a:prstGeom prst="rect">
            <a:avLst/>
          </a:prstGeom>
          <a:noFill/>
        </p:spPr>
        <p:txBody>
          <a:bodyPr wrap="square" rtlCol="0">
            <a:spAutoFit/>
          </a:bodyPr>
          <a:lstStyle/>
          <a:p>
            <a:pPr algn="ctr"/>
            <a:r>
              <a:rPr lang="en-GB" sz="900" dirty="0">
                <a:solidFill>
                  <a:schemeClr val="tx1">
                    <a:lumMod val="60000"/>
                    <a:lumOff val="40000"/>
                  </a:schemeClr>
                </a:solidFill>
              </a:rPr>
              <a:t>Figure 19: The average evolution of individual horizontal and vertical dipole HOM voltages experienced by a test particle at a 1 mm offset inside the 4</a:t>
            </a:r>
            <a:r>
              <a:rPr lang="en-GB" sz="900" baseline="30000" dirty="0">
                <a:solidFill>
                  <a:schemeClr val="tx1">
                    <a:lumMod val="60000"/>
                    <a:lumOff val="40000"/>
                  </a:schemeClr>
                </a:solidFill>
              </a:rPr>
              <a:t>th</a:t>
            </a:r>
            <a:r>
              <a:rPr lang="en-GB" sz="900" dirty="0">
                <a:solidFill>
                  <a:schemeClr val="tx1">
                    <a:lumMod val="60000"/>
                    <a:lumOff val="40000"/>
                  </a:schemeClr>
                </a:solidFill>
              </a:rPr>
              <a:t> PERLE dressed 5-cell half-wave cavity excited by 25k bunches passing through the PERLE 250 MeV lattice at 430 mA.</a:t>
            </a:r>
          </a:p>
        </p:txBody>
      </p:sp>
      <p:pic>
        <p:nvPicPr>
          <p:cNvPr id="10" name="Picture 9">
            <a:extLst>
              <a:ext uri="{FF2B5EF4-FFF2-40B4-BE49-F238E27FC236}">
                <a16:creationId xmlns:a16="http://schemas.microsoft.com/office/drawing/2014/main" id="{4BF1C4E2-0ACF-2C5D-D0F3-AA65323B9A70}"/>
              </a:ext>
            </a:extLst>
          </p:cNvPr>
          <p:cNvPicPr>
            <a:picLocks/>
          </p:cNvPicPr>
          <p:nvPr/>
        </p:nvPicPr>
        <p:blipFill>
          <a:blip r:embed="rId3"/>
          <a:srcRect/>
          <a:stretch/>
        </p:blipFill>
        <p:spPr>
          <a:xfrm>
            <a:off x="1100570" y="558568"/>
            <a:ext cx="6949153" cy="4215600"/>
          </a:xfrm>
          <a:prstGeom prst="rect">
            <a:avLst/>
          </a:prstGeom>
        </p:spPr>
      </p:pic>
      <p:cxnSp>
        <p:nvCxnSpPr>
          <p:cNvPr id="2" name="Straight Arrow Connector 1">
            <a:extLst>
              <a:ext uri="{FF2B5EF4-FFF2-40B4-BE49-F238E27FC236}">
                <a16:creationId xmlns:a16="http://schemas.microsoft.com/office/drawing/2014/main" id="{49F865C7-D044-12BD-E177-EEDFBB6B524B}"/>
              </a:ext>
            </a:extLst>
          </p:cNvPr>
          <p:cNvCxnSpPr>
            <a:cxnSpLocks/>
            <a:stCxn id="9" idx="3"/>
          </p:cNvCxnSpPr>
          <p:nvPr/>
        </p:nvCxnSpPr>
        <p:spPr>
          <a:xfrm flipV="1">
            <a:off x="1218852" y="2839164"/>
            <a:ext cx="4204048" cy="8314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F363F62-2F70-090E-985A-D0AFF7729EDC}"/>
              </a:ext>
            </a:extLst>
          </p:cNvPr>
          <p:cNvSpPr txBox="1"/>
          <p:nvPr/>
        </p:nvSpPr>
        <p:spPr>
          <a:xfrm>
            <a:off x="66618" y="3285846"/>
            <a:ext cx="1152234" cy="769441"/>
          </a:xfrm>
          <a:prstGeom prst="rect">
            <a:avLst/>
          </a:prstGeom>
          <a:noFill/>
        </p:spPr>
        <p:txBody>
          <a:bodyPr wrap="square" rtlCol="0">
            <a:spAutoFit/>
          </a:bodyPr>
          <a:lstStyle/>
          <a:p>
            <a:pPr algn="ctr"/>
            <a:r>
              <a:rPr lang="en-GB" sz="1100" dirty="0">
                <a:solidFill>
                  <a:schemeClr val="accent1"/>
                </a:solidFill>
              </a:rPr>
              <a:t>No instability;</a:t>
            </a:r>
          </a:p>
          <a:p>
            <a:pPr algn="ctr"/>
            <a:r>
              <a:rPr lang="en-GB" sz="1100" dirty="0">
                <a:solidFill>
                  <a:schemeClr val="accent1"/>
                </a:solidFill>
              </a:rPr>
              <a:t>“battle” between decay and excitation</a:t>
            </a:r>
          </a:p>
        </p:txBody>
      </p:sp>
      <p:cxnSp>
        <p:nvCxnSpPr>
          <p:cNvPr id="18" name="Straight Arrow Connector 17">
            <a:extLst>
              <a:ext uri="{FF2B5EF4-FFF2-40B4-BE49-F238E27FC236}">
                <a16:creationId xmlns:a16="http://schemas.microsoft.com/office/drawing/2014/main" id="{C9D07C9B-6974-20E2-7966-E460B6B9FCDD}"/>
              </a:ext>
            </a:extLst>
          </p:cNvPr>
          <p:cNvCxnSpPr>
            <a:cxnSpLocks/>
            <a:stCxn id="19" idx="3"/>
          </p:cNvCxnSpPr>
          <p:nvPr/>
        </p:nvCxnSpPr>
        <p:spPr>
          <a:xfrm flipV="1">
            <a:off x="971493" y="901059"/>
            <a:ext cx="3257607" cy="61804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362CA2E-36E9-F7CF-04B2-17C1674C3A42}"/>
              </a:ext>
            </a:extLst>
          </p:cNvPr>
          <p:cNvSpPr txBox="1"/>
          <p:nvPr/>
        </p:nvSpPr>
        <p:spPr>
          <a:xfrm>
            <a:off x="66618" y="1303657"/>
            <a:ext cx="904875" cy="430887"/>
          </a:xfrm>
          <a:prstGeom prst="rect">
            <a:avLst/>
          </a:prstGeom>
          <a:noFill/>
        </p:spPr>
        <p:txBody>
          <a:bodyPr wrap="square" rtlCol="0">
            <a:spAutoFit/>
          </a:bodyPr>
          <a:lstStyle/>
          <a:p>
            <a:pPr algn="ctr"/>
            <a:r>
              <a:rPr lang="en-GB" sz="1100" dirty="0">
                <a:solidFill>
                  <a:schemeClr val="accent1"/>
                </a:solidFill>
              </a:rPr>
              <a:t>No instability</a:t>
            </a:r>
          </a:p>
        </p:txBody>
      </p:sp>
    </p:spTree>
    <p:extLst>
      <p:ext uri="{BB962C8B-B14F-4D97-AF65-F5344CB8AC3E}">
        <p14:creationId xmlns:p14="http://schemas.microsoft.com/office/powerpoint/2010/main" val="1466415455"/>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2CAC65-6958-0C03-A3D5-0A73F41AC110}"/>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05ABC024-A6D4-4DED-BB8A-943D5F861C03}"/>
              </a:ext>
            </a:extLst>
          </p:cNvPr>
          <p:cNvSpPr>
            <a:spLocks noGrp="1"/>
          </p:cNvSpPr>
          <p:nvPr>
            <p:ph type="title"/>
          </p:nvPr>
        </p:nvSpPr>
        <p:spPr>
          <a:xfrm>
            <a:off x="904875" y="131033"/>
            <a:ext cx="7726363" cy="533276"/>
          </a:xfrm>
        </p:spPr>
        <p:txBody>
          <a:bodyPr>
            <a:noAutofit/>
          </a:bodyPr>
          <a:lstStyle/>
          <a:p>
            <a:r>
              <a:rPr lang="en-GB" dirty="0"/>
              <a:t>Average horizontal position at </a:t>
            </a:r>
            <a:r>
              <a:rPr lang="en-US" dirty="0">
                <a:solidFill>
                  <a:schemeClr val="accent1"/>
                </a:solidFill>
              </a:rPr>
              <a:t>430</a:t>
            </a:r>
            <a:r>
              <a:rPr lang="en-GB" dirty="0">
                <a:solidFill>
                  <a:schemeClr val="accent1"/>
                </a:solidFill>
              </a:rPr>
              <a:t> mA</a:t>
            </a:r>
          </a:p>
        </p:txBody>
      </p:sp>
      <p:sp>
        <p:nvSpPr>
          <p:cNvPr id="6" name="Espace réservé du numéro de diapositive 5">
            <a:extLst>
              <a:ext uri="{FF2B5EF4-FFF2-40B4-BE49-F238E27FC236}">
                <a16:creationId xmlns:a16="http://schemas.microsoft.com/office/drawing/2014/main" id="{D78524D7-08ED-19BF-A154-2112D0374441}"/>
              </a:ext>
            </a:extLst>
          </p:cNvPr>
          <p:cNvSpPr>
            <a:spLocks noGrp="1"/>
          </p:cNvSpPr>
          <p:nvPr>
            <p:ph type="sldNum" sz="quarter" idx="12"/>
          </p:nvPr>
        </p:nvSpPr>
        <p:spPr/>
        <p:txBody>
          <a:bodyPr/>
          <a:lstStyle/>
          <a:p>
            <a:fld id="{E1E1CD7C-2161-7D43-862E-CE4C333CD873}" type="slidenum">
              <a:rPr lang="en-GB" noProof="0" smtClean="0"/>
              <a:pPr/>
              <a:t>28</a:t>
            </a:fld>
            <a:endParaRPr lang="en-GB" noProof="0"/>
          </a:p>
        </p:txBody>
      </p:sp>
      <p:sp>
        <p:nvSpPr>
          <p:cNvPr id="7" name="TextBox 6">
            <a:extLst>
              <a:ext uri="{FF2B5EF4-FFF2-40B4-BE49-F238E27FC236}">
                <a16:creationId xmlns:a16="http://schemas.microsoft.com/office/drawing/2014/main" id="{1E95718D-E960-BF39-C9E4-F5B24F4BB040}"/>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
        <p:nvSpPr>
          <p:cNvPr id="9" name="TextBox 8">
            <a:extLst>
              <a:ext uri="{FF2B5EF4-FFF2-40B4-BE49-F238E27FC236}">
                <a16:creationId xmlns:a16="http://schemas.microsoft.com/office/drawing/2014/main" id="{C0FC3D39-3928-E6BB-7AB1-DCFA3105C824}"/>
              </a:ext>
            </a:extLst>
          </p:cNvPr>
          <p:cNvSpPr txBox="1"/>
          <p:nvPr/>
        </p:nvSpPr>
        <p:spPr>
          <a:xfrm>
            <a:off x="320069" y="4633978"/>
            <a:ext cx="8503395" cy="230832"/>
          </a:xfrm>
          <a:prstGeom prst="rect">
            <a:avLst/>
          </a:prstGeom>
          <a:noFill/>
        </p:spPr>
        <p:txBody>
          <a:bodyPr wrap="square" rtlCol="0">
            <a:spAutoFit/>
          </a:bodyPr>
          <a:lstStyle/>
          <a:p>
            <a:pPr algn="ctr"/>
            <a:r>
              <a:rPr lang="en-GB" sz="900" dirty="0">
                <a:solidFill>
                  <a:schemeClr val="tx1">
                    <a:lumMod val="60000"/>
                    <a:lumOff val="40000"/>
                  </a:schemeClr>
                </a:solidFill>
              </a:rPr>
              <a:t>Figure 20: Average horizontal position of 25k bunches at the exit of the 250 MeV PERLE linac after the last decelerating pass at 430 mA.</a:t>
            </a:r>
          </a:p>
        </p:txBody>
      </p:sp>
      <p:pic>
        <p:nvPicPr>
          <p:cNvPr id="4" name="Picture 3">
            <a:extLst>
              <a:ext uri="{FF2B5EF4-FFF2-40B4-BE49-F238E27FC236}">
                <a16:creationId xmlns:a16="http://schemas.microsoft.com/office/drawing/2014/main" id="{8D0D7C33-6461-7D82-76DC-548F50AAF351}"/>
              </a:ext>
            </a:extLst>
          </p:cNvPr>
          <p:cNvPicPr>
            <a:picLocks noChangeAspect="1"/>
          </p:cNvPicPr>
          <p:nvPr/>
        </p:nvPicPr>
        <p:blipFill>
          <a:blip r:embed="rId3"/>
          <a:srcRect/>
          <a:stretch/>
        </p:blipFill>
        <p:spPr>
          <a:xfrm>
            <a:off x="320070" y="664309"/>
            <a:ext cx="8503789" cy="3969668"/>
          </a:xfrm>
          <a:prstGeom prst="rect">
            <a:avLst/>
          </a:prstGeom>
        </p:spPr>
      </p:pic>
    </p:spTree>
    <p:extLst>
      <p:ext uri="{BB962C8B-B14F-4D97-AF65-F5344CB8AC3E}">
        <p14:creationId xmlns:p14="http://schemas.microsoft.com/office/powerpoint/2010/main" val="2119970498"/>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89977-39B8-B28F-D367-9400E1326B03}"/>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9A87D1D8-160E-546E-53AF-F80EDC29729E}"/>
              </a:ext>
            </a:extLst>
          </p:cNvPr>
          <p:cNvSpPr>
            <a:spLocks noGrp="1"/>
          </p:cNvSpPr>
          <p:nvPr>
            <p:ph type="title"/>
          </p:nvPr>
        </p:nvSpPr>
        <p:spPr>
          <a:xfrm>
            <a:off x="904875" y="131033"/>
            <a:ext cx="7726363" cy="533276"/>
          </a:xfrm>
        </p:spPr>
        <p:txBody>
          <a:bodyPr>
            <a:noAutofit/>
          </a:bodyPr>
          <a:lstStyle/>
          <a:p>
            <a:r>
              <a:rPr lang="en-GB" dirty="0"/>
              <a:t>Average vertical position at </a:t>
            </a:r>
            <a:r>
              <a:rPr lang="en-US" dirty="0">
                <a:solidFill>
                  <a:schemeClr val="accent1"/>
                </a:solidFill>
              </a:rPr>
              <a:t>430</a:t>
            </a:r>
            <a:r>
              <a:rPr lang="en-GB" dirty="0">
                <a:solidFill>
                  <a:schemeClr val="accent1"/>
                </a:solidFill>
              </a:rPr>
              <a:t> mA</a:t>
            </a:r>
          </a:p>
        </p:txBody>
      </p:sp>
      <p:sp>
        <p:nvSpPr>
          <p:cNvPr id="6" name="Espace réservé du numéro de diapositive 5">
            <a:extLst>
              <a:ext uri="{FF2B5EF4-FFF2-40B4-BE49-F238E27FC236}">
                <a16:creationId xmlns:a16="http://schemas.microsoft.com/office/drawing/2014/main" id="{A88FD665-477D-30EE-8B5A-EC41D8014E66}"/>
              </a:ext>
            </a:extLst>
          </p:cNvPr>
          <p:cNvSpPr>
            <a:spLocks noGrp="1"/>
          </p:cNvSpPr>
          <p:nvPr>
            <p:ph type="sldNum" sz="quarter" idx="12"/>
          </p:nvPr>
        </p:nvSpPr>
        <p:spPr/>
        <p:txBody>
          <a:bodyPr/>
          <a:lstStyle/>
          <a:p>
            <a:fld id="{E1E1CD7C-2161-7D43-862E-CE4C333CD873}" type="slidenum">
              <a:rPr lang="en-GB" noProof="0" smtClean="0"/>
              <a:pPr/>
              <a:t>29</a:t>
            </a:fld>
            <a:endParaRPr lang="en-GB" noProof="0"/>
          </a:p>
        </p:txBody>
      </p:sp>
      <p:sp>
        <p:nvSpPr>
          <p:cNvPr id="7" name="TextBox 6">
            <a:extLst>
              <a:ext uri="{FF2B5EF4-FFF2-40B4-BE49-F238E27FC236}">
                <a16:creationId xmlns:a16="http://schemas.microsoft.com/office/drawing/2014/main" id="{3D29E998-DA7F-4E0D-0083-1BE82F233BE6}"/>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
        <p:nvSpPr>
          <p:cNvPr id="9" name="TextBox 8">
            <a:extLst>
              <a:ext uri="{FF2B5EF4-FFF2-40B4-BE49-F238E27FC236}">
                <a16:creationId xmlns:a16="http://schemas.microsoft.com/office/drawing/2014/main" id="{52951188-B518-D1C5-C76E-F8B0099B91B0}"/>
              </a:ext>
            </a:extLst>
          </p:cNvPr>
          <p:cNvSpPr txBox="1"/>
          <p:nvPr/>
        </p:nvSpPr>
        <p:spPr>
          <a:xfrm>
            <a:off x="320069" y="4633978"/>
            <a:ext cx="8503395" cy="230832"/>
          </a:xfrm>
          <a:prstGeom prst="rect">
            <a:avLst/>
          </a:prstGeom>
          <a:noFill/>
        </p:spPr>
        <p:txBody>
          <a:bodyPr wrap="square" rtlCol="0">
            <a:spAutoFit/>
          </a:bodyPr>
          <a:lstStyle/>
          <a:p>
            <a:pPr algn="ctr"/>
            <a:r>
              <a:rPr lang="en-GB" sz="900" dirty="0">
                <a:solidFill>
                  <a:schemeClr val="tx1">
                    <a:lumMod val="60000"/>
                    <a:lumOff val="40000"/>
                  </a:schemeClr>
                </a:solidFill>
              </a:rPr>
              <a:t>Figure 21: Average vertical position of 25k bunches at the exit of the 250 MeV PERLE linac after the last decelerating pass at 430 mA.</a:t>
            </a:r>
          </a:p>
        </p:txBody>
      </p:sp>
      <p:pic>
        <p:nvPicPr>
          <p:cNvPr id="4" name="Picture 3">
            <a:extLst>
              <a:ext uri="{FF2B5EF4-FFF2-40B4-BE49-F238E27FC236}">
                <a16:creationId xmlns:a16="http://schemas.microsoft.com/office/drawing/2014/main" id="{2E0AB25A-60E4-97F6-C01D-E603682FCD09}"/>
              </a:ext>
            </a:extLst>
          </p:cNvPr>
          <p:cNvPicPr>
            <a:picLocks noChangeAspect="1"/>
          </p:cNvPicPr>
          <p:nvPr/>
        </p:nvPicPr>
        <p:blipFill>
          <a:blip r:embed="rId3"/>
          <a:srcRect/>
          <a:stretch/>
        </p:blipFill>
        <p:spPr>
          <a:xfrm>
            <a:off x="352456" y="679427"/>
            <a:ext cx="8439016" cy="3939431"/>
          </a:xfrm>
          <a:prstGeom prst="rect">
            <a:avLst/>
          </a:prstGeom>
        </p:spPr>
      </p:pic>
    </p:spTree>
    <p:extLst>
      <p:ext uri="{BB962C8B-B14F-4D97-AF65-F5344CB8AC3E}">
        <p14:creationId xmlns:p14="http://schemas.microsoft.com/office/powerpoint/2010/main" val="954512212"/>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902D43-1B46-632D-19DE-B71045028B36}"/>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959308A9-BC80-68B3-BF9F-E75363828E7C}"/>
              </a:ext>
            </a:extLst>
          </p:cNvPr>
          <p:cNvSpPr>
            <a:spLocks noGrp="1"/>
          </p:cNvSpPr>
          <p:nvPr>
            <p:ph type="title"/>
          </p:nvPr>
        </p:nvSpPr>
        <p:spPr>
          <a:xfrm>
            <a:off x="904875" y="131033"/>
            <a:ext cx="7726363" cy="533276"/>
          </a:xfrm>
        </p:spPr>
        <p:txBody>
          <a:bodyPr>
            <a:noAutofit/>
          </a:bodyPr>
          <a:lstStyle/>
          <a:p>
            <a:r>
              <a:rPr lang="en-GB" dirty="0"/>
              <a:t>Benchmarking cavity fields</a:t>
            </a:r>
          </a:p>
        </p:txBody>
      </p:sp>
      <p:sp>
        <p:nvSpPr>
          <p:cNvPr id="6" name="Espace réservé du numéro de diapositive 5">
            <a:extLst>
              <a:ext uri="{FF2B5EF4-FFF2-40B4-BE49-F238E27FC236}">
                <a16:creationId xmlns:a16="http://schemas.microsoft.com/office/drawing/2014/main" id="{14329F0C-7515-D40F-0315-8E50F2C9C727}"/>
              </a:ext>
            </a:extLst>
          </p:cNvPr>
          <p:cNvSpPr>
            <a:spLocks noGrp="1"/>
          </p:cNvSpPr>
          <p:nvPr>
            <p:ph type="sldNum" sz="quarter" idx="12"/>
          </p:nvPr>
        </p:nvSpPr>
        <p:spPr/>
        <p:txBody>
          <a:bodyPr/>
          <a:lstStyle/>
          <a:p>
            <a:fld id="{E1E1CD7C-2161-7D43-862E-CE4C333CD873}" type="slidenum">
              <a:rPr lang="en-GB" noProof="0" smtClean="0"/>
              <a:pPr/>
              <a:t>3</a:t>
            </a:fld>
            <a:endParaRPr lang="en-GB" noProof="0" dirty="0"/>
          </a:p>
        </p:txBody>
      </p:sp>
      <p:grpSp>
        <p:nvGrpSpPr>
          <p:cNvPr id="7" name="Group 6">
            <a:extLst>
              <a:ext uri="{FF2B5EF4-FFF2-40B4-BE49-F238E27FC236}">
                <a16:creationId xmlns:a16="http://schemas.microsoft.com/office/drawing/2014/main" id="{4D68EBB5-05C7-DA42-84E7-4ABA4EE43400}"/>
              </a:ext>
            </a:extLst>
          </p:cNvPr>
          <p:cNvGrpSpPr>
            <a:grpSpLocks noChangeAspect="1"/>
          </p:cNvGrpSpPr>
          <p:nvPr/>
        </p:nvGrpSpPr>
        <p:grpSpPr>
          <a:xfrm>
            <a:off x="534811" y="655661"/>
            <a:ext cx="8074377" cy="4255990"/>
            <a:chOff x="858837" y="656017"/>
            <a:chExt cx="7772400" cy="4096816"/>
          </a:xfrm>
        </p:grpSpPr>
        <p:pic>
          <p:nvPicPr>
            <p:cNvPr id="5" name="Picture 4">
              <a:extLst>
                <a:ext uri="{FF2B5EF4-FFF2-40B4-BE49-F238E27FC236}">
                  <a16:creationId xmlns:a16="http://schemas.microsoft.com/office/drawing/2014/main" id="{4A147F7D-AC8F-8502-90A7-A6AAEA83905F}"/>
                </a:ext>
              </a:extLst>
            </p:cNvPr>
            <p:cNvPicPr>
              <a:picLocks noChangeAspect="1"/>
            </p:cNvPicPr>
            <p:nvPr/>
          </p:nvPicPr>
          <p:blipFill>
            <a:blip r:embed="rId3"/>
            <a:stretch>
              <a:fillRect/>
            </a:stretch>
          </p:blipFill>
          <p:spPr>
            <a:xfrm>
              <a:off x="858837" y="656017"/>
              <a:ext cx="7772400" cy="3831465"/>
            </a:xfrm>
            <a:prstGeom prst="rect">
              <a:avLst/>
            </a:prstGeom>
          </p:spPr>
        </p:pic>
        <p:sp>
          <p:nvSpPr>
            <p:cNvPr id="4" name="TextBox 3">
              <a:extLst>
                <a:ext uri="{FF2B5EF4-FFF2-40B4-BE49-F238E27FC236}">
                  <a16:creationId xmlns:a16="http://schemas.microsoft.com/office/drawing/2014/main" id="{2672BF7F-C237-57D7-8671-761F01B907A1}"/>
                </a:ext>
              </a:extLst>
            </p:cNvPr>
            <p:cNvSpPr txBox="1"/>
            <p:nvPr/>
          </p:nvSpPr>
          <p:spPr>
            <a:xfrm>
              <a:off x="858837" y="4397314"/>
              <a:ext cx="7772400" cy="355519"/>
            </a:xfrm>
            <a:prstGeom prst="rect">
              <a:avLst/>
            </a:prstGeom>
            <a:noFill/>
          </p:spPr>
          <p:txBody>
            <a:bodyPr wrap="square" rtlCol="0">
              <a:spAutoFit/>
            </a:bodyPr>
            <a:lstStyle/>
            <a:p>
              <a:pPr algn="ctr"/>
              <a:r>
                <a:rPr lang="en-GB" sz="900" dirty="0">
                  <a:solidFill>
                    <a:schemeClr val="tx1">
                      <a:lumMod val="60000"/>
                      <a:lumOff val="40000"/>
                    </a:schemeClr>
                  </a:solidFill>
                </a:rPr>
                <a:t>Figure 1: Comparison of the evolution of the transverse beta functions and beam size of a bunch through the PERLE cryomodule between Bmad/Tao, BDSIM, RF-Track, and the PERLE RF field map simulated in RF-Track; the grey rectangles on top indicate the location of the 5-cell standing-wave cavities.</a:t>
              </a:r>
            </a:p>
          </p:txBody>
        </p:sp>
      </p:grpSp>
    </p:spTree>
    <p:extLst>
      <p:ext uri="{BB962C8B-B14F-4D97-AF65-F5344CB8AC3E}">
        <p14:creationId xmlns:p14="http://schemas.microsoft.com/office/powerpoint/2010/main" val="31269661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FA893-F2D0-831C-168E-BAC0FFAE0711}"/>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9B8B6F03-C745-1096-CC55-94096FC79538}"/>
              </a:ext>
            </a:extLst>
          </p:cNvPr>
          <p:cNvSpPr>
            <a:spLocks noGrp="1"/>
          </p:cNvSpPr>
          <p:nvPr>
            <p:ph type="title"/>
          </p:nvPr>
        </p:nvSpPr>
        <p:spPr>
          <a:xfrm>
            <a:off x="904875" y="131033"/>
            <a:ext cx="7726363" cy="533276"/>
          </a:xfrm>
        </p:spPr>
        <p:txBody>
          <a:bodyPr>
            <a:noAutofit/>
          </a:bodyPr>
          <a:lstStyle/>
          <a:p>
            <a:r>
              <a:rPr lang="en-US" dirty="0"/>
              <a:t>First results for threshold current</a:t>
            </a:r>
            <a:endParaRPr lang="en-GB" dirty="0"/>
          </a:p>
        </p:txBody>
      </p:sp>
      <p:sp>
        <p:nvSpPr>
          <p:cNvPr id="6" name="Espace réservé du numéro de diapositive 5">
            <a:extLst>
              <a:ext uri="{FF2B5EF4-FFF2-40B4-BE49-F238E27FC236}">
                <a16:creationId xmlns:a16="http://schemas.microsoft.com/office/drawing/2014/main" id="{5440E232-B820-DCC7-B5BE-579EC75881BB}"/>
              </a:ext>
            </a:extLst>
          </p:cNvPr>
          <p:cNvSpPr>
            <a:spLocks noGrp="1"/>
          </p:cNvSpPr>
          <p:nvPr>
            <p:ph type="sldNum" sz="quarter" idx="12"/>
          </p:nvPr>
        </p:nvSpPr>
        <p:spPr/>
        <p:txBody>
          <a:bodyPr/>
          <a:lstStyle/>
          <a:p>
            <a:fld id="{E1E1CD7C-2161-7D43-862E-CE4C333CD873}" type="slidenum">
              <a:rPr lang="en-GB" noProof="0" smtClean="0"/>
              <a:pPr/>
              <a:t>30</a:t>
            </a:fld>
            <a:endParaRPr lang="en-GB" noProof="0"/>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D37023B8-B684-5D40-8E6C-B696A3A7FE9F}"/>
                  </a:ext>
                </a:extLst>
              </p:cNvPr>
              <p:cNvSpPr>
                <a:spLocks noGrp="1"/>
              </p:cNvSpPr>
              <p:nvPr>
                <p:ph idx="1"/>
              </p:nvPr>
            </p:nvSpPr>
            <p:spPr>
              <a:xfrm>
                <a:off x="904875" y="728539"/>
                <a:ext cx="7847239" cy="3870935"/>
              </a:xfrm>
            </p:spPr>
            <p:txBody>
              <a:bodyPr>
                <a:normAutofit/>
              </a:bodyPr>
              <a:lstStyle/>
              <a:p>
                <a:r>
                  <a:rPr lang="en-US" dirty="0">
                    <a:sym typeface="Wingdings" pitchFamily="2" charset="2"/>
                  </a:rPr>
                  <a:t>At a first glance threshold current found at injection current of </a:t>
                </a:r>
                <a:r>
                  <a:rPr lang="en-US" b="1" dirty="0">
                    <a:solidFill>
                      <a:schemeClr val="accent1"/>
                    </a:solidFill>
                    <a:sym typeface="Wingdings" pitchFamily="2" charset="2"/>
                  </a:rPr>
                  <a:t>430 mA</a:t>
                </a:r>
              </a:p>
              <a:p>
                <a:pPr>
                  <a:buFont typeface="Wingdings" pitchFamily="2" charset="2"/>
                  <a:buChar char="è"/>
                </a:pPr>
                <a:r>
                  <a:rPr lang="en-US" b="1" dirty="0">
                    <a:solidFill>
                      <a:schemeClr val="accent1"/>
                    </a:solidFill>
                    <a:sym typeface="Wingdings" pitchFamily="2" charset="2"/>
                  </a:rPr>
                  <a:t> </a:t>
                </a:r>
                <a:r>
                  <a:rPr lang="en-US" dirty="0">
                    <a:solidFill>
                      <a:schemeClr val="tx2"/>
                    </a:solidFill>
                    <a:sym typeface="Wingdings" pitchFamily="2" charset="2"/>
                  </a:rPr>
                  <a:t>Operating</a:t>
                </a:r>
                <a:r>
                  <a:rPr lang="en-US" b="1" dirty="0">
                    <a:solidFill>
                      <a:schemeClr val="accent1"/>
                    </a:solidFill>
                    <a:sym typeface="Wingdings" pitchFamily="2" charset="2"/>
                  </a:rPr>
                  <a:t> </a:t>
                </a:r>
                <a:r>
                  <a:rPr lang="en-US" dirty="0">
                    <a:solidFill>
                      <a:schemeClr val="tx2"/>
                    </a:solidFill>
                    <a:sym typeface="Wingdings" pitchFamily="2" charset="2"/>
                  </a:rPr>
                  <a:t>Beam current of </a:t>
                </a:r>
                <a:r>
                  <a:rPr lang="en-US" b="1" dirty="0">
                    <a:solidFill>
                      <a:schemeClr val="accent1"/>
                    </a:solidFill>
                    <a:sym typeface="Wingdings" pitchFamily="2" charset="2"/>
                  </a:rPr>
                  <a:t>2.50 A</a:t>
                </a:r>
                <a:r>
                  <a:rPr lang="en-US" dirty="0">
                    <a:solidFill>
                      <a:schemeClr val="accent1"/>
                    </a:solidFill>
                    <a:sym typeface="Wingdings" pitchFamily="2" charset="2"/>
                  </a:rPr>
                  <a:t> </a:t>
                </a:r>
                <a:r>
                  <a:rPr lang="en-US" dirty="0">
                    <a:solidFill>
                      <a:schemeClr val="tx2"/>
                    </a:solidFill>
                    <a:sym typeface="Wingdings" pitchFamily="2" charset="2"/>
                  </a:rPr>
                  <a:t>in the linac</a:t>
                </a:r>
              </a:p>
              <a:p>
                <a:pPr>
                  <a:buFont typeface="Wingdings" pitchFamily="2" charset="2"/>
                  <a:buChar char="è"/>
                </a:pPr>
                <a:r>
                  <a:rPr lang="en-US" b="1" dirty="0">
                    <a:solidFill>
                      <a:schemeClr val="tx2"/>
                    </a:solidFill>
                    <a:sym typeface="Wingdings" pitchFamily="2" charset="2"/>
                  </a:rPr>
                  <a:t> </a:t>
                </a:r>
                <a:r>
                  <a:rPr lang="en-US" b="1" dirty="0">
                    <a:solidFill>
                      <a:schemeClr val="accent1"/>
                    </a:solidFill>
                    <a:sym typeface="Wingdings" pitchFamily="2" charset="2"/>
                  </a:rPr>
                  <a:t>21.5</a:t>
                </a:r>
                <a:r>
                  <a:rPr lang="en-US" dirty="0">
                    <a:solidFill>
                      <a:schemeClr val="tx2"/>
                    </a:solidFill>
                    <a:sym typeface="Wingdings" pitchFamily="2" charset="2"/>
                  </a:rPr>
                  <a:t> times the nominal current of 20 mA / 120 mA</a:t>
                </a:r>
                <a:endParaRPr lang="en-US" b="1" dirty="0">
                  <a:solidFill>
                    <a:schemeClr val="accent1"/>
                  </a:solidFill>
                  <a:sym typeface="Wingdings" pitchFamily="2" charset="2"/>
                </a:endParaRPr>
              </a:p>
              <a:p>
                <a:r>
                  <a:rPr lang="en-US" dirty="0">
                    <a:solidFill>
                      <a:schemeClr val="accent1"/>
                    </a:solidFill>
                    <a:sym typeface="Wingdings" pitchFamily="2" charset="2"/>
                  </a:rPr>
                  <a:t>Instability</a:t>
                </a:r>
                <a:r>
                  <a:rPr lang="en-US" dirty="0">
                    <a:sym typeface="Wingdings" pitchFamily="2" charset="2"/>
                  </a:rPr>
                  <a:t> seems to appear first on the </a:t>
                </a:r>
                <a:r>
                  <a:rPr lang="en-US" dirty="0">
                    <a:solidFill>
                      <a:schemeClr val="accent1"/>
                    </a:solidFill>
                    <a:sym typeface="Wingdings" pitchFamily="2" charset="2"/>
                  </a:rPr>
                  <a:t>vertical axis </a:t>
                </a:r>
                <a:r>
                  <a:rPr lang="en-US" dirty="0">
                    <a:sym typeface="Wingdings" pitchFamily="2" charset="2"/>
                  </a:rPr>
                  <a:t>before appearing on the horizontal axis</a:t>
                </a:r>
              </a:p>
              <a:p>
                <a:pPr>
                  <a:buFont typeface="Wingdings" pitchFamily="2" charset="2"/>
                  <a:buChar char="è"/>
                </a:pPr>
                <a:r>
                  <a:rPr lang="en-US" dirty="0">
                    <a:sym typeface="Wingdings" pitchFamily="2" charset="2"/>
                  </a:rPr>
                  <a:t> Dominant dipole HOM in </a:t>
                </a:r>
                <a14:m>
                  <m:oMath xmlns:m="http://schemas.openxmlformats.org/officeDocument/2006/math">
                    <m:r>
                      <m:rPr>
                        <m:sty m:val="p"/>
                      </m:rPr>
                      <a:rPr lang="en-US" b="0" i="1" smtClean="0">
                        <a:solidFill>
                          <a:schemeClr val="accent1"/>
                        </a:solidFill>
                        <a:latin typeface="Cambria Math" panose="02040503050406030204" pitchFamily="18" charset="0"/>
                        <a:sym typeface="Wingdings" pitchFamily="2" charset="2"/>
                      </a:rPr>
                      <m:t>y</m:t>
                    </m:r>
                  </m:oMath>
                </a14:m>
                <a:r>
                  <a:rPr lang="en-US" dirty="0">
                    <a:solidFill>
                      <a:schemeClr val="accent1"/>
                    </a:solidFill>
                    <a:sym typeface="Wingdings" pitchFamily="2" charset="2"/>
                  </a:rPr>
                  <a:t>-plane</a:t>
                </a:r>
                <a:r>
                  <a:rPr lang="en-US" dirty="0">
                    <a:sym typeface="Wingdings" pitchFamily="2" charset="2"/>
                  </a:rPr>
                  <a:t> has a </a:t>
                </a:r>
                <a:r>
                  <a:rPr lang="en-US" dirty="0">
                    <a:solidFill>
                      <a:schemeClr val="accent1"/>
                    </a:solidFill>
                    <a:sym typeface="Wingdings" pitchFamily="2" charset="2"/>
                  </a:rPr>
                  <a:t>shunt impedance of </a:t>
                </a:r>
                <a14:m>
                  <m:oMath xmlns:m="http://schemas.openxmlformats.org/officeDocument/2006/math">
                    <m:r>
                      <a:rPr lang="en-US" i="1">
                        <a:solidFill>
                          <a:schemeClr val="accent1"/>
                        </a:solidFill>
                        <a:latin typeface="Cambria Math" panose="02040503050406030204" pitchFamily="18" charset="0"/>
                        <a:ea typeface="Cambria Math" panose="02040503050406030204" pitchFamily="18" charset="0"/>
                        <a:sym typeface="Wingdings" pitchFamily="2" charset="2"/>
                      </a:rPr>
                      <m:t>500</m:t>
                    </m:r>
                    <m:r>
                      <a:rPr lang="en-US" b="0" i="1" smtClean="0">
                        <a:solidFill>
                          <a:schemeClr val="accent1"/>
                        </a:solidFill>
                        <a:latin typeface="Cambria Math" panose="02040503050406030204" pitchFamily="18" charset="0"/>
                        <a:ea typeface="Cambria Math" panose="02040503050406030204" pitchFamily="18" charset="0"/>
                        <a:sym typeface="Wingdings" pitchFamily="2" charset="2"/>
                      </a:rPr>
                      <m:t>.</m:t>
                    </m:r>
                    <m:r>
                      <a:rPr lang="en-US" i="1">
                        <a:solidFill>
                          <a:schemeClr val="accent1"/>
                        </a:solidFill>
                        <a:latin typeface="Cambria Math" panose="02040503050406030204" pitchFamily="18" charset="0"/>
                        <a:ea typeface="Cambria Math" panose="02040503050406030204" pitchFamily="18" charset="0"/>
                        <a:sym typeface="Wingdings" pitchFamily="2" charset="2"/>
                      </a:rPr>
                      <m:t>55</m:t>
                    </m:r>
                    <m:r>
                      <a:rPr lang="en-US" b="0" i="1" smtClean="0">
                        <a:solidFill>
                          <a:schemeClr val="accent1"/>
                        </a:solidFill>
                        <a:latin typeface="Cambria Math" panose="02040503050406030204" pitchFamily="18" charset="0"/>
                        <a:ea typeface="Cambria Math" panose="02040503050406030204" pitchFamily="18" charset="0"/>
                        <a:sym typeface="Wingdings" pitchFamily="2" charset="2"/>
                      </a:rPr>
                      <m:t>7 </m:t>
                    </m:r>
                    <m:r>
                      <m:rPr>
                        <m:sty m:val="p"/>
                      </m:rPr>
                      <a:rPr lang="en-US" b="0" i="1" smtClean="0">
                        <a:solidFill>
                          <a:schemeClr val="accent1"/>
                        </a:solidFill>
                        <a:latin typeface="Cambria Math" panose="02040503050406030204" pitchFamily="18" charset="0"/>
                        <a:ea typeface="Cambria Math" panose="02040503050406030204" pitchFamily="18" charset="0"/>
                        <a:sym typeface="Wingdings" pitchFamily="2" charset="2"/>
                      </a:rPr>
                      <m:t>M</m:t>
                    </m:r>
                    <m:r>
                      <m:rPr>
                        <m:sty m:val="p"/>
                      </m:rPr>
                      <a:rPr lang="en-US" b="0" i="1" smtClean="0">
                        <a:solidFill>
                          <a:schemeClr val="accent1"/>
                        </a:solidFill>
                        <a:latin typeface="Cambria Math" panose="02040503050406030204" pitchFamily="18" charset="0"/>
                        <a:ea typeface="Cambria Math" panose="02040503050406030204" pitchFamily="18" charset="0"/>
                        <a:sym typeface="Wingdings" pitchFamily="2" charset="2"/>
                      </a:rPr>
                      <m:t>Ω</m:t>
                    </m:r>
                  </m:oMath>
                </a14:m>
                <a:r>
                  <a:rPr lang="en-US" b="0" dirty="0">
                    <a:solidFill>
                      <a:schemeClr val="accent1"/>
                    </a:solidFill>
                  </a:rPr>
                  <a:t> </a:t>
                </a:r>
                <a:r>
                  <a:rPr lang="en-US" b="0" dirty="0"/>
                  <a:t>while the </a:t>
                </a:r>
                <a:r>
                  <a:rPr lang="en-US" dirty="0">
                    <a:sym typeface="Wingdings" pitchFamily="2" charset="2"/>
                  </a:rPr>
                  <a:t>dominant</a:t>
                </a:r>
                <a:r>
                  <a:rPr lang="en-US" b="0" dirty="0"/>
                  <a:t> </a:t>
                </a:r>
                <a:r>
                  <a:rPr lang="en-US" dirty="0">
                    <a:sym typeface="Wingdings" pitchFamily="2" charset="2"/>
                  </a:rPr>
                  <a:t>dipole HOM in </a:t>
                </a:r>
                <a14:m>
                  <m:oMath xmlns:m="http://schemas.openxmlformats.org/officeDocument/2006/math">
                    <m:r>
                      <m:rPr>
                        <m:sty m:val="p"/>
                      </m:rPr>
                      <a:rPr lang="en-US" b="0" i="1" smtClean="0">
                        <a:latin typeface="Cambria Math" panose="02040503050406030204" pitchFamily="18" charset="0"/>
                        <a:sym typeface="Wingdings" pitchFamily="2" charset="2"/>
                      </a:rPr>
                      <m:t>x</m:t>
                    </m:r>
                  </m:oMath>
                </a14:m>
                <a:r>
                  <a:rPr lang="en-US" dirty="0">
                    <a:sym typeface="Wingdings" pitchFamily="2" charset="2"/>
                  </a:rPr>
                  <a:t>-plane has a shunt impedance of </a:t>
                </a:r>
                <a14:m>
                  <m:oMath xmlns:m="http://schemas.openxmlformats.org/officeDocument/2006/math">
                    <m:r>
                      <a:rPr lang="en-US" i="1" dirty="0" smtClean="0">
                        <a:latin typeface="Cambria Math" panose="02040503050406030204" pitchFamily="18" charset="0"/>
                        <a:sym typeface="Wingdings" pitchFamily="2" charset="2"/>
                      </a:rPr>
                      <m:t>322</m:t>
                    </m:r>
                    <m:r>
                      <a:rPr lang="en-US" b="0" i="1" dirty="0" smtClean="0">
                        <a:latin typeface="Cambria Math" panose="02040503050406030204" pitchFamily="18" charset="0"/>
                        <a:sym typeface="Wingdings" pitchFamily="2" charset="2"/>
                      </a:rPr>
                      <m:t>.</m:t>
                    </m:r>
                    <m:r>
                      <a:rPr lang="en-US" i="1" dirty="0" smtClean="0">
                        <a:latin typeface="Cambria Math" panose="02040503050406030204" pitchFamily="18" charset="0"/>
                        <a:sym typeface="Wingdings" pitchFamily="2" charset="2"/>
                      </a:rPr>
                      <m:t>42</m:t>
                    </m:r>
                    <m:r>
                      <a:rPr lang="en-US" b="0" i="1" dirty="0" smtClean="0">
                        <a:latin typeface="Cambria Math" panose="02040503050406030204" pitchFamily="18" charset="0"/>
                        <a:sym typeface="Wingdings" pitchFamily="2" charset="2"/>
                      </a:rPr>
                      <m:t>6 </m:t>
                    </m:r>
                    <m:r>
                      <m:rPr>
                        <m:sty m:val="p"/>
                      </m:rPr>
                      <a:rPr lang="en-US" i="1">
                        <a:latin typeface="Cambria Math" panose="02040503050406030204" pitchFamily="18" charset="0"/>
                        <a:ea typeface="Cambria Math" panose="02040503050406030204" pitchFamily="18" charset="0"/>
                        <a:sym typeface="Wingdings" pitchFamily="2" charset="2"/>
                      </a:rPr>
                      <m:t>M</m:t>
                    </m:r>
                    <m:r>
                      <m:rPr>
                        <m:sty m:val="p"/>
                      </m:rPr>
                      <a:rPr lang="el-GR" i="1">
                        <a:latin typeface="Cambria Math" panose="02040503050406030204" pitchFamily="18" charset="0"/>
                        <a:ea typeface="Cambria Math" panose="02040503050406030204" pitchFamily="18" charset="0"/>
                        <a:sym typeface="Wingdings" pitchFamily="2" charset="2"/>
                      </a:rPr>
                      <m:t>Ω</m:t>
                    </m:r>
                  </m:oMath>
                </a14:m>
                <a:r>
                  <a:rPr lang="en-US" b="0" dirty="0"/>
                  <a:t> (same </a:t>
                </a:r>
                <a:r>
                  <a:rPr lang="en-US" dirty="0"/>
                  <a:t>HOM degenerate pair (</a:t>
                </a:r>
                <a14:m>
                  <m:oMath xmlns:m="http://schemas.openxmlformats.org/officeDocument/2006/math">
                    <m:r>
                      <m:rPr>
                        <m:sty m:val="p"/>
                      </m:rPr>
                      <a:rPr lang="en-US" dirty="0">
                        <a:latin typeface="Cambria Math" panose="02040503050406030204" pitchFamily="18" charset="0"/>
                      </a:rPr>
                      <m:t>TM</m:t>
                    </m:r>
                    <m:r>
                      <a:rPr lang="en-US" dirty="0">
                        <a:latin typeface="Cambria Math" panose="02040503050406030204" pitchFamily="18" charset="0"/>
                      </a:rPr>
                      <m:t>111-</m:t>
                    </m:r>
                    <m:f>
                      <m:fPr>
                        <m:ctrlPr>
                          <a:rPr lang="en-US" i="1" smtClean="0">
                            <a:latin typeface="Cambria Math" panose="02040503050406030204" pitchFamily="18" charset="0"/>
                          </a:rPr>
                        </m:ctrlPr>
                      </m:fPr>
                      <m:num>
                        <m:r>
                          <a:rPr lang="en-US" i="1">
                            <a:latin typeface="Cambria Math" panose="02040503050406030204" pitchFamily="18" charset="0"/>
                            <a:ea typeface="Cambria Math" panose="02040503050406030204" pitchFamily="18" charset="0"/>
                          </a:rPr>
                          <m:t>𝜋</m:t>
                        </m:r>
                      </m:num>
                      <m:den>
                        <m:r>
                          <a:rPr lang="en-US" b="0" i="1" smtClean="0">
                            <a:latin typeface="Cambria Math" panose="02040503050406030204" pitchFamily="18" charset="0"/>
                          </a:rPr>
                          <m:t>5</m:t>
                        </m:r>
                      </m:den>
                    </m:f>
                  </m:oMath>
                </a14:m>
                <a:r>
                  <a:rPr lang="en-US" dirty="0"/>
                  <a:t>))</a:t>
                </a:r>
                <a:endParaRPr lang="en-US" b="0" dirty="0"/>
              </a:p>
              <a:p>
                <a:pPr>
                  <a:buFont typeface="Wingdings" pitchFamily="2" charset="2"/>
                  <a:buChar char="è"/>
                </a:pPr>
                <a:r>
                  <a:rPr lang="en-US" dirty="0">
                    <a:sym typeface="Wingdings" pitchFamily="2" charset="2"/>
                  </a:rPr>
                  <a:t> More than </a:t>
                </a:r>
                <a14:m>
                  <m:oMath xmlns:m="http://schemas.openxmlformats.org/officeDocument/2006/math">
                    <m:r>
                      <a:rPr lang="en-US" i="1" dirty="0" smtClean="0">
                        <a:solidFill>
                          <a:schemeClr val="accent1"/>
                        </a:solidFill>
                        <a:latin typeface="Cambria Math" panose="02040503050406030204" pitchFamily="18" charset="0"/>
                        <a:sym typeface="Wingdings" pitchFamily="2" charset="2"/>
                      </a:rPr>
                      <m:t>55</m:t>
                    </m:r>
                    <m:r>
                      <a:rPr lang="en-US" b="0" i="1" dirty="0" smtClean="0">
                        <a:solidFill>
                          <a:schemeClr val="accent1"/>
                        </a:solidFill>
                        <a:latin typeface="Cambria Math" panose="02040503050406030204" pitchFamily="18" charset="0"/>
                        <a:ea typeface="Cambria Math" panose="02040503050406030204" pitchFamily="18" charset="0"/>
                        <a:sym typeface="Wingdings" pitchFamily="2" charset="2"/>
                      </a:rPr>
                      <m:t>%</m:t>
                    </m:r>
                  </m:oMath>
                </a14:m>
                <a:r>
                  <a:rPr lang="en-US" dirty="0">
                    <a:solidFill>
                      <a:schemeClr val="accent1"/>
                    </a:solidFill>
                    <a:sym typeface="Wingdings" pitchFamily="2" charset="2"/>
                  </a:rPr>
                  <a:t> larger shunt impedance</a:t>
                </a:r>
              </a:p>
              <a:p>
                <a:pPr>
                  <a:buFont typeface="Wingdings" pitchFamily="2" charset="2"/>
                  <a:buChar char="è"/>
                </a:pPr>
                <a:r>
                  <a:rPr lang="en-US" dirty="0">
                    <a:sym typeface="Wingdings" pitchFamily="2" charset="2"/>
                  </a:rPr>
                  <a:t> Further investigate and search for the </a:t>
                </a:r>
                <a:r>
                  <a:rPr lang="en-US" dirty="0">
                    <a:solidFill>
                      <a:schemeClr val="accent1"/>
                    </a:solidFill>
                    <a:sym typeface="Wingdings" pitchFamily="2" charset="2"/>
                  </a:rPr>
                  <a:t>dominant modes</a:t>
                </a:r>
                <a:endParaRPr lang="en-US" dirty="0">
                  <a:sym typeface="Wingdings" pitchFamily="2" charset="2"/>
                </a:endParaRPr>
              </a:p>
              <a:p>
                <a:pPr marL="0" indent="0">
                  <a:buNone/>
                </a:pPr>
                <a:endParaRPr lang="en-US" dirty="0">
                  <a:sym typeface="Wingdings" pitchFamily="2" charset="2"/>
                </a:endParaRPr>
              </a:p>
            </p:txBody>
          </p:sp>
        </mc:Choice>
        <mc:Fallback>
          <p:sp>
            <p:nvSpPr>
              <p:cNvPr id="5" name="Content Placeholder 4">
                <a:extLst>
                  <a:ext uri="{FF2B5EF4-FFF2-40B4-BE49-F238E27FC236}">
                    <a16:creationId xmlns:a16="http://schemas.microsoft.com/office/drawing/2014/main" id="{D37023B8-B684-5D40-8E6C-B696A3A7FE9F}"/>
                  </a:ext>
                </a:extLst>
              </p:cNvPr>
              <p:cNvSpPr>
                <a:spLocks noGrp="1" noRot="1" noChangeAspect="1" noMove="1" noResize="1" noEditPoints="1" noAdjustHandles="1" noChangeArrowheads="1" noChangeShapeType="1" noTextEdit="1"/>
              </p:cNvSpPr>
              <p:nvPr>
                <p:ph idx="1"/>
              </p:nvPr>
            </p:nvSpPr>
            <p:spPr>
              <a:xfrm>
                <a:off x="904875" y="728539"/>
                <a:ext cx="7847239" cy="3870935"/>
              </a:xfrm>
              <a:blipFill>
                <a:blip r:embed="rId3"/>
                <a:stretch>
                  <a:fillRect t="-1634"/>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C42ED3E7-1FB9-8B0D-3379-41E5576596D1}"/>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Tree>
    <p:extLst>
      <p:ext uri="{BB962C8B-B14F-4D97-AF65-F5344CB8AC3E}">
        <p14:creationId xmlns:p14="http://schemas.microsoft.com/office/powerpoint/2010/main" val="3021956061"/>
      </p:ext>
    </p:extLst>
  </p:cSld>
  <p:clrMapOvr>
    <a:masterClrMapping/>
  </p:clrMapOvr>
  <mc:AlternateContent xmlns:mc="http://schemas.openxmlformats.org/markup-compatibility/2006">
    <mc:Choice xmlns:p14="http://schemas.microsoft.com/office/powerpoint/2010/main" Requires="p14">
      <p:transition spd="slow" p14:dur="2000" advTm="624"/>
    </mc:Choice>
    <mc:Fallback>
      <p:transition spd="slow" advTm="624"/>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8EDC92-1DAC-8ED1-92FC-9F748FBEBE1D}"/>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B5D05B61-BF48-463D-E33B-8333C1C84D59}"/>
              </a:ext>
            </a:extLst>
          </p:cNvPr>
          <p:cNvSpPr>
            <a:spLocks noGrp="1"/>
          </p:cNvSpPr>
          <p:nvPr>
            <p:ph type="title"/>
          </p:nvPr>
        </p:nvSpPr>
        <p:spPr>
          <a:xfrm>
            <a:off x="904875" y="131033"/>
            <a:ext cx="7726363" cy="533276"/>
          </a:xfrm>
        </p:spPr>
        <p:txBody>
          <a:bodyPr>
            <a:noAutofit/>
          </a:bodyPr>
          <a:lstStyle/>
          <a:p>
            <a:r>
              <a:rPr lang="en-GB" dirty="0"/>
              <a:t>Caveats</a:t>
            </a:r>
          </a:p>
        </p:txBody>
      </p:sp>
      <p:sp>
        <p:nvSpPr>
          <p:cNvPr id="6" name="Espace réservé du numéro de diapositive 5">
            <a:extLst>
              <a:ext uri="{FF2B5EF4-FFF2-40B4-BE49-F238E27FC236}">
                <a16:creationId xmlns:a16="http://schemas.microsoft.com/office/drawing/2014/main" id="{D02611EA-D533-E74C-C6E5-2B1EA86D50F7}"/>
              </a:ext>
            </a:extLst>
          </p:cNvPr>
          <p:cNvSpPr>
            <a:spLocks noGrp="1"/>
          </p:cNvSpPr>
          <p:nvPr>
            <p:ph type="sldNum" sz="quarter" idx="12"/>
          </p:nvPr>
        </p:nvSpPr>
        <p:spPr/>
        <p:txBody>
          <a:bodyPr/>
          <a:lstStyle/>
          <a:p>
            <a:fld id="{E1E1CD7C-2161-7D43-862E-CE4C333CD873}" type="slidenum">
              <a:rPr lang="en-GB" noProof="0" smtClean="0"/>
              <a:pPr/>
              <a:t>31</a:t>
            </a:fld>
            <a:endParaRPr lang="en-GB" noProof="0"/>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145CDA53-8720-F338-A205-9703677AEF2C}"/>
                  </a:ext>
                </a:extLst>
              </p:cNvPr>
              <p:cNvSpPr>
                <a:spLocks noGrp="1"/>
              </p:cNvSpPr>
              <p:nvPr>
                <p:ph idx="1"/>
              </p:nvPr>
            </p:nvSpPr>
            <p:spPr>
              <a:xfrm>
                <a:off x="731044" y="620597"/>
                <a:ext cx="8156575" cy="4522903"/>
              </a:xfrm>
            </p:spPr>
            <p:txBody>
              <a:bodyPr>
                <a:normAutofit fontScale="92500" lnSpcReduction="20000"/>
              </a:bodyPr>
              <a:lstStyle/>
              <a:p>
                <a:r>
                  <a:rPr lang="en-US" dirty="0"/>
                  <a:t>Threshold current is </a:t>
                </a:r>
                <a:r>
                  <a:rPr lang="en-US" dirty="0">
                    <a:solidFill>
                      <a:schemeClr val="accent1"/>
                    </a:solidFill>
                  </a:rPr>
                  <a:t>dependent on offsets</a:t>
                </a:r>
                <a:r>
                  <a:rPr lang="en-US" b="1" dirty="0">
                    <a:sym typeface="Wingdings" pitchFamily="2" charset="2"/>
                  </a:rPr>
                  <a:t> </a:t>
                </a:r>
                <a:r>
                  <a:rPr lang="en-US" b="1" dirty="0">
                    <a:solidFill>
                      <a:schemeClr val="accent1"/>
                    </a:solidFill>
                    <a:sym typeface="Wingdings" pitchFamily="2" charset="2"/>
                  </a:rPr>
                  <a:t>lower or higher threshold current</a:t>
                </a:r>
                <a:endParaRPr lang="en-US" b="1" dirty="0">
                  <a:solidFill>
                    <a:schemeClr val="accent1"/>
                  </a:solidFill>
                </a:endParaRPr>
              </a:p>
              <a:p>
                <a:r>
                  <a:rPr lang="en-US" dirty="0"/>
                  <a:t>25k bunches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HOM decay time </a:t>
                </a:r>
                <a14:m>
                  <m:oMath xmlns:m="http://schemas.openxmlformats.org/officeDocument/2006/math">
                    <m:r>
                      <a:rPr lang="en-US" b="0" i="1" smtClean="0">
                        <a:latin typeface="Cambria Math" panose="02040503050406030204" pitchFamily="18" charset="0"/>
                        <a:sym typeface="Wingdings" pitchFamily="2" charset="2"/>
                      </a:rPr>
                      <m:t>𝜏</m:t>
                    </m:r>
                    <m:r>
                      <a:rPr lang="en-US" b="0" i="1" smtClean="0">
                        <a:latin typeface="Cambria Math" panose="02040503050406030204" pitchFamily="18" charset="0"/>
                        <a:sym typeface="Wingdings" pitchFamily="2" charset="2"/>
                      </a:rPr>
                      <m:t>=</m:t>
                    </m:r>
                    <m:f>
                      <m:fPr>
                        <m:ctrlPr>
                          <a:rPr lang="en-US" b="0" i="1" smtClean="0">
                            <a:latin typeface="Cambria Math" panose="02040503050406030204" pitchFamily="18" charset="0"/>
                            <a:sym typeface="Wingdings" pitchFamily="2" charset="2"/>
                          </a:rPr>
                        </m:ctrlPr>
                      </m:fPr>
                      <m:num>
                        <m:r>
                          <a:rPr lang="en-US" b="0" i="1" smtClean="0">
                            <a:latin typeface="Cambria Math" panose="02040503050406030204" pitchFamily="18" charset="0"/>
                            <a:sym typeface="Wingdings" pitchFamily="2" charset="2"/>
                          </a:rPr>
                          <m:t>2</m:t>
                        </m:r>
                        <m:sSub>
                          <m:sSubPr>
                            <m:ctrlPr>
                              <a:rPr lang="en-US" b="0" i="1" smtClean="0">
                                <a:latin typeface="Cambria Math" panose="02040503050406030204" pitchFamily="18" charset="0"/>
                                <a:sym typeface="Wingdings" pitchFamily="2" charset="2"/>
                              </a:rPr>
                            </m:ctrlPr>
                          </m:sSubPr>
                          <m:e>
                            <m:r>
                              <m:rPr>
                                <m:sty m:val="p"/>
                              </m:rPr>
                              <a:rPr lang="en-US" b="0" i="1" smtClean="0">
                                <a:latin typeface="Cambria Math" panose="02040503050406030204" pitchFamily="18" charset="0"/>
                                <a:sym typeface="Wingdings" pitchFamily="2" charset="2"/>
                              </a:rPr>
                              <m:t>max</m:t>
                            </m:r>
                            <m:r>
                              <a:rPr lang="en-US" b="0" i="1" smtClean="0">
                                <a:latin typeface="Cambria Math" panose="02040503050406030204" pitchFamily="18" charset="0"/>
                                <a:sym typeface="Wingdings" pitchFamily="2" charset="2"/>
                              </a:rPr>
                              <m:t>(</m:t>
                            </m:r>
                            <m:r>
                              <m:rPr>
                                <m:sty m:val="p"/>
                              </m:rPr>
                              <a:rPr lang="en-US" b="0" i="1" smtClean="0">
                                <a:latin typeface="Cambria Math" panose="02040503050406030204" pitchFamily="18" charset="0"/>
                                <a:sym typeface="Wingdings" pitchFamily="2" charset="2"/>
                              </a:rPr>
                              <m:t>Q</m:t>
                            </m:r>
                          </m:e>
                          <m:sub>
                            <m:r>
                              <m:rPr>
                                <m:sty m:val="p"/>
                              </m:rPr>
                              <a:rPr lang="en-US" b="0" i="1" smtClean="0">
                                <a:latin typeface="Cambria Math" panose="02040503050406030204" pitchFamily="18" charset="0"/>
                                <a:sym typeface="Wingdings" pitchFamily="2" charset="2"/>
                              </a:rPr>
                              <m:t>L</m:t>
                            </m:r>
                          </m:sub>
                        </m:sSub>
                        <m:r>
                          <a:rPr lang="en-US" b="0" i="1" smtClean="0">
                            <a:latin typeface="Cambria Math" panose="02040503050406030204" pitchFamily="18" charset="0"/>
                            <a:sym typeface="Wingdings" pitchFamily="2" charset="2"/>
                          </a:rPr>
                          <m:t>)</m:t>
                        </m:r>
                      </m:num>
                      <m:den>
                        <m:r>
                          <a:rPr lang="en-US" b="0" i="1" smtClean="0">
                            <a:latin typeface="Cambria Math" panose="02040503050406030204" pitchFamily="18" charset="0"/>
                            <a:ea typeface="Cambria Math" panose="02040503050406030204" pitchFamily="18" charset="0"/>
                            <a:sym typeface="Wingdings" pitchFamily="2" charset="2"/>
                          </a:rPr>
                          <m:t>𝜔</m:t>
                        </m:r>
                      </m:den>
                    </m:f>
                  </m:oMath>
                </a14:m>
                <a:endParaRPr lang="en-US" b="0" dirty="0">
                  <a:sym typeface="Wingdings" pitchFamily="2" charset="2"/>
                </a:endParaRPr>
              </a:p>
              <a:p>
                <a:pPr lvl="1"/>
                <a:r>
                  <a:rPr lang="en-US" b="0" dirty="0">
                    <a:sym typeface="Wingdings" pitchFamily="2" charset="2"/>
                  </a:rPr>
                  <a:t>However, to ensure stability: at least check for </a:t>
                </a:r>
                <a14:m>
                  <m:oMath xmlns:m="http://schemas.openxmlformats.org/officeDocument/2006/math">
                    <m:r>
                      <a:rPr lang="en-US" b="0" i="0" smtClean="0">
                        <a:solidFill>
                          <a:schemeClr val="accent1"/>
                        </a:solidFill>
                        <a:latin typeface="Cambria Math" panose="02040503050406030204" pitchFamily="18" charset="0"/>
                        <a:sym typeface="Wingdings" pitchFamily="2" charset="2"/>
                      </a:rPr>
                      <m:t>4</m:t>
                    </m:r>
                    <m:r>
                      <m:rPr>
                        <m:sty m:val="p"/>
                      </m:rPr>
                      <a:rPr lang="en-US" b="0" i="1" smtClean="0">
                        <a:solidFill>
                          <a:schemeClr val="accent1"/>
                        </a:solidFill>
                        <a:latin typeface="Cambria Math" panose="02040503050406030204" pitchFamily="18" charset="0"/>
                        <a:sym typeface="Wingdings" pitchFamily="2" charset="2"/>
                      </a:rPr>
                      <m:t>τ</m:t>
                    </m:r>
                  </m:oMath>
                </a14:m>
                <a:r>
                  <a:rPr lang="en-US" dirty="0">
                    <a:solidFill>
                      <a:schemeClr val="accent1"/>
                    </a:solidFill>
                    <a:sym typeface="Wingdings" pitchFamily="2" charset="2"/>
                  </a:rPr>
                  <a:t> </a:t>
                </a:r>
                <a:r>
                  <a:rPr lang="en-US" dirty="0">
                    <a:solidFill>
                      <a:schemeClr val="tx2"/>
                    </a:solidFill>
                    <a:sym typeface="Wingdings" pitchFamily="2" charset="2"/>
                  </a:rPr>
                  <a:t></a:t>
                </a:r>
                <a:r>
                  <a:rPr lang="en-US" dirty="0">
                    <a:solidFill>
                      <a:schemeClr val="accent1"/>
                    </a:solidFill>
                    <a:sym typeface="Wingdings" pitchFamily="2" charset="2"/>
                  </a:rPr>
                  <a:t> </a:t>
                </a:r>
                <a:r>
                  <a:rPr lang="en-US" b="1" dirty="0">
                    <a:solidFill>
                      <a:schemeClr val="accent1"/>
                    </a:solidFill>
                    <a:sym typeface="Wingdings" pitchFamily="2" charset="2"/>
                  </a:rPr>
                  <a:t>Lower threshold current</a:t>
                </a:r>
              </a:p>
              <a:p>
                <a:r>
                  <a:rPr lang="en-US" dirty="0"/>
                  <a:t>Rigid-bunch approximation does not allow to evaluate statistical bunch parameters such as emittance, beam size, etc.</a:t>
                </a:r>
              </a:p>
              <a:p>
                <a:r>
                  <a:rPr lang="en-US" dirty="0"/>
                  <a:t>Threshold current search </a:t>
                </a:r>
                <a:r>
                  <a:rPr lang="en-US" dirty="0">
                    <a:sym typeface="Wingdings" pitchFamily="2" charset="2"/>
                  </a:rPr>
                  <a:t> r</a:t>
                </a:r>
                <a:r>
                  <a:rPr lang="en-US" dirty="0"/>
                  <a:t>igid-bunch approximation becomes invalid at </a:t>
                </a:r>
                <a:r>
                  <a:rPr lang="en-US" dirty="0">
                    <a:solidFill>
                      <a:schemeClr val="tx2"/>
                    </a:solidFill>
                  </a:rPr>
                  <a:t>larger bunch charges</a:t>
                </a:r>
              </a:p>
              <a:p>
                <a:pPr marL="0" indent="0">
                  <a:buNone/>
                </a:pPr>
                <a:r>
                  <a:rPr lang="en-US" dirty="0">
                    <a:solidFill>
                      <a:schemeClr val="accent1"/>
                    </a:solidFill>
                    <a:sym typeface="Wingdings" pitchFamily="2" charset="2"/>
                  </a:rPr>
                  <a:t> </a:t>
                </a:r>
                <a:r>
                  <a:rPr lang="en-US" dirty="0">
                    <a:solidFill>
                      <a:schemeClr val="tx2"/>
                    </a:solidFill>
                    <a:sym typeface="Wingdings" pitchFamily="2" charset="2"/>
                  </a:rPr>
                  <a:t>The approximation does not capture short-range effects which can influence the long-range regime</a:t>
                </a:r>
                <a:endParaRPr lang="en-US" dirty="0">
                  <a:solidFill>
                    <a:schemeClr val="accent1"/>
                  </a:solidFill>
                  <a:sym typeface="Wingdings" pitchFamily="2" charset="2"/>
                </a:endParaRPr>
              </a:p>
              <a:p>
                <a:pPr marL="0" indent="0">
                  <a:buNone/>
                </a:pPr>
                <a:r>
                  <a:rPr lang="en-US" dirty="0">
                    <a:solidFill>
                      <a:schemeClr val="accent1"/>
                    </a:solidFill>
                    <a:sym typeface="Wingdings" pitchFamily="2" charset="2"/>
                  </a:rPr>
                  <a:t> </a:t>
                </a:r>
                <a:r>
                  <a:rPr lang="en-US" dirty="0"/>
                  <a:t>Bunch from Twiss parameters at injector:</a:t>
                </a:r>
              </a:p>
              <a:p>
                <a:pPr lvl="1"/>
                <a:r>
                  <a:rPr lang="en-US" dirty="0">
                    <a:solidFill>
                      <a:schemeClr val="accent1"/>
                    </a:solidFill>
                    <a:sym typeface="Wingdings" pitchFamily="2" charset="2"/>
                  </a:rPr>
                  <a:t>Quasi-random distributed particles </a:t>
                </a:r>
                <a:r>
                  <a:rPr lang="en-US" dirty="0">
                    <a:sym typeface="Wingdings" pitchFamily="2" charset="2"/>
                  </a:rPr>
                  <a:t>(error decreases with </a:t>
                </a:r>
                <a14:m>
                  <m:oMath xmlns:m="http://schemas.openxmlformats.org/officeDocument/2006/math">
                    <m:r>
                      <a:rPr lang="en-US" b="0" i="1" smtClean="0">
                        <a:latin typeface="Cambria Math" panose="02040503050406030204" pitchFamily="18" charset="0"/>
                        <a:sym typeface="Wingdings" pitchFamily="2" charset="2"/>
                      </a:rPr>
                      <m:t>1/</m:t>
                    </m:r>
                    <m:r>
                      <a:rPr lang="en-US" b="0" i="1" smtClean="0">
                        <a:latin typeface="Cambria Math" panose="02040503050406030204" pitchFamily="18" charset="0"/>
                        <a:sym typeface="Wingdings" pitchFamily="2" charset="2"/>
                      </a:rPr>
                      <m:t>𝑁</m:t>
                    </m:r>
                  </m:oMath>
                </a14:m>
                <a:r>
                  <a:rPr lang="en-US" dirty="0">
                    <a:sym typeface="Wingdings" pitchFamily="2" charset="2"/>
                  </a:rPr>
                  <a:t> instead of </a:t>
                </a:r>
                <a14:m>
                  <m:oMath xmlns:m="http://schemas.openxmlformats.org/officeDocument/2006/math">
                    <m:r>
                      <a:rPr lang="en-US" b="0" i="1" smtClean="0">
                        <a:latin typeface="Cambria Math" panose="02040503050406030204" pitchFamily="18" charset="0"/>
                        <a:sym typeface="Wingdings" pitchFamily="2" charset="2"/>
                      </a:rPr>
                      <m:t>1/</m:t>
                    </m:r>
                    <m:rad>
                      <m:radPr>
                        <m:degHide m:val="on"/>
                        <m:ctrlPr>
                          <a:rPr lang="en-US" b="0" i="1" smtClean="0">
                            <a:latin typeface="Cambria Math" panose="02040503050406030204" pitchFamily="18" charset="0"/>
                            <a:sym typeface="Wingdings" pitchFamily="2" charset="2"/>
                          </a:rPr>
                        </m:ctrlPr>
                      </m:radPr>
                      <m:deg/>
                      <m:e>
                        <m:r>
                          <a:rPr lang="en-US" i="1">
                            <a:latin typeface="Cambria Math" panose="02040503050406030204" pitchFamily="18" charset="0"/>
                            <a:sym typeface="Wingdings" pitchFamily="2" charset="2"/>
                          </a:rPr>
                          <m:t>𝑁</m:t>
                        </m:r>
                      </m:e>
                    </m:rad>
                  </m:oMath>
                </a14:m>
                <a:r>
                  <a:rPr lang="en-US" dirty="0">
                    <a:sym typeface="Wingdings" pitchFamily="2" charset="2"/>
                  </a:rPr>
                  <a:t>)</a:t>
                </a:r>
              </a:p>
              <a:p>
                <a:pPr lvl="1">
                  <a:buFont typeface="Wingdings" pitchFamily="2" charset="2"/>
                  <a:buChar char="è"/>
                </a:pPr>
                <a:r>
                  <a:rPr lang="en-US" dirty="0">
                    <a:sym typeface="Wingdings" pitchFamily="2" charset="2"/>
                  </a:rPr>
                  <a:t> </a:t>
                </a:r>
                <a:r>
                  <a:rPr lang="en-US" dirty="0">
                    <a:solidFill>
                      <a:schemeClr val="accent1"/>
                    </a:solidFill>
                    <a:sym typeface="Wingdings" pitchFamily="2" charset="2"/>
                  </a:rPr>
                  <a:t>Less artificial wake field blow-up due to noise</a:t>
                </a:r>
              </a:p>
              <a:p>
                <a:pPr>
                  <a:buFont typeface="Wingdings" pitchFamily="2" charset="2"/>
                  <a:buChar char="è"/>
                </a:pPr>
                <a:r>
                  <a:rPr lang="en-US" dirty="0">
                    <a:solidFill>
                      <a:schemeClr val="accent1"/>
                    </a:solidFill>
                    <a:sym typeface="Wingdings" pitchFamily="2" charset="2"/>
                  </a:rPr>
                  <a:t> </a:t>
                </a:r>
                <a:r>
                  <a:rPr lang="en-US" dirty="0">
                    <a:solidFill>
                      <a:schemeClr val="tx2"/>
                    </a:solidFill>
                    <a:sym typeface="Wingdings" pitchFamily="2" charset="2"/>
                  </a:rPr>
                  <a:t>With higher macroparticle count  more slices per bunch  short-range effects  </a:t>
                </a:r>
                <a:r>
                  <a:rPr lang="en-US" b="1" dirty="0">
                    <a:solidFill>
                      <a:schemeClr val="accent1"/>
                    </a:solidFill>
                    <a:sym typeface="Wingdings" pitchFamily="2" charset="2"/>
                  </a:rPr>
                  <a:t>lower threshold current</a:t>
                </a:r>
              </a:p>
              <a:p>
                <a:pPr>
                  <a:buFont typeface="Wingdings" pitchFamily="2" charset="2"/>
                  <a:buChar char="è"/>
                </a:pPr>
                <a:r>
                  <a:rPr lang="en-US" b="1" dirty="0">
                    <a:solidFill>
                      <a:schemeClr val="accent1"/>
                    </a:solidFill>
                    <a:sym typeface="Wingdings" pitchFamily="2" charset="2"/>
                  </a:rPr>
                  <a:t> </a:t>
                </a:r>
                <a:r>
                  <a:rPr lang="en-US" dirty="0">
                    <a:solidFill>
                      <a:schemeClr val="accent1"/>
                    </a:solidFill>
                    <a:sym typeface="Wingdings" pitchFamily="2" charset="2"/>
                  </a:rPr>
                  <a:t>Threshold will depend on bunch parameters</a:t>
                </a:r>
                <a:endParaRPr lang="en-US" dirty="0">
                  <a:sym typeface="Wingdings" pitchFamily="2" charset="2"/>
                </a:endParaRPr>
              </a:p>
              <a:p>
                <a:r>
                  <a:rPr lang="en-US" dirty="0"/>
                  <a:t>Testing different setups: balance accuracy vs </a:t>
                </a:r>
                <a:r>
                  <a:rPr lang="en-US" dirty="0">
                    <a:solidFill>
                      <a:schemeClr val="accent1"/>
                    </a:solidFill>
                  </a:rPr>
                  <a:t>computational resources</a:t>
                </a:r>
              </a:p>
              <a:p>
                <a:pPr marL="0" indent="0">
                  <a:buNone/>
                </a:pPr>
                <a:r>
                  <a:rPr lang="en-US" dirty="0">
                    <a:solidFill>
                      <a:schemeClr val="accent1"/>
                    </a:solidFill>
                    <a:sym typeface="Wingdings" pitchFamily="2" charset="2"/>
                  </a:rPr>
                  <a:t> </a:t>
                </a:r>
                <a:r>
                  <a:rPr lang="en-US" b="1" dirty="0">
                    <a:solidFill>
                      <a:schemeClr val="accent1"/>
                    </a:solidFill>
                    <a:sym typeface="Wingdings" pitchFamily="2" charset="2"/>
                  </a:rPr>
                  <a:t>Memory optimisation </a:t>
                </a:r>
                <a:r>
                  <a:rPr lang="en-US" dirty="0">
                    <a:solidFill>
                      <a:schemeClr val="tx2"/>
                    </a:solidFill>
                    <a:sym typeface="Wingdings" pitchFamily="2" charset="2"/>
                  </a:rPr>
                  <a:t>of recirculation and wake field model!</a:t>
                </a:r>
                <a:endParaRPr lang="en-US" dirty="0">
                  <a:solidFill>
                    <a:schemeClr val="tx2"/>
                  </a:solidFill>
                </a:endParaRPr>
              </a:p>
            </p:txBody>
          </p:sp>
        </mc:Choice>
        <mc:Fallback>
          <p:sp>
            <p:nvSpPr>
              <p:cNvPr id="5" name="Content Placeholder 4">
                <a:extLst>
                  <a:ext uri="{FF2B5EF4-FFF2-40B4-BE49-F238E27FC236}">
                    <a16:creationId xmlns:a16="http://schemas.microsoft.com/office/drawing/2014/main" id="{145CDA53-8720-F338-A205-9703677AEF2C}"/>
                  </a:ext>
                </a:extLst>
              </p:cNvPr>
              <p:cNvSpPr>
                <a:spLocks noGrp="1" noRot="1" noChangeAspect="1" noMove="1" noResize="1" noEditPoints="1" noAdjustHandles="1" noChangeArrowheads="1" noChangeShapeType="1" noTextEdit="1"/>
              </p:cNvSpPr>
              <p:nvPr>
                <p:ph idx="1"/>
              </p:nvPr>
            </p:nvSpPr>
            <p:spPr>
              <a:xfrm>
                <a:off x="731044" y="620597"/>
                <a:ext cx="8156575" cy="4522903"/>
              </a:xfrm>
              <a:blipFill>
                <a:blip r:embed="rId3"/>
                <a:stretch>
                  <a:fillRect t="-1955" r="-1244"/>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7A23482D-E5DC-16A0-72D6-860C553FBB7F}"/>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Tree>
    <p:extLst>
      <p:ext uri="{BB962C8B-B14F-4D97-AF65-F5344CB8AC3E}">
        <p14:creationId xmlns:p14="http://schemas.microsoft.com/office/powerpoint/2010/main" val="3714815345"/>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B83D57-2DC2-91BA-5C4A-95EA31CE0979}"/>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A44C6ACA-F9F4-FE64-6D1C-A4C298CF2F1C}"/>
              </a:ext>
            </a:extLst>
          </p:cNvPr>
          <p:cNvSpPr>
            <a:spLocks noGrp="1"/>
          </p:cNvSpPr>
          <p:nvPr>
            <p:ph type="title"/>
          </p:nvPr>
        </p:nvSpPr>
        <p:spPr>
          <a:xfrm>
            <a:off x="904875" y="131033"/>
            <a:ext cx="7726363" cy="533276"/>
          </a:xfrm>
        </p:spPr>
        <p:txBody>
          <a:bodyPr>
            <a:noAutofit/>
          </a:bodyPr>
          <a:lstStyle/>
          <a:p>
            <a:r>
              <a:rPr lang="en-US" dirty="0"/>
              <a:t>Second study: effect of beam loading</a:t>
            </a:r>
            <a:endParaRPr lang="en-GB" dirty="0"/>
          </a:p>
        </p:txBody>
      </p:sp>
      <p:sp>
        <p:nvSpPr>
          <p:cNvPr id="6" name="Espace réservé du numéro de diapositive 5">
            <a:extLst>
              <a:ext uri="{FF2B5EF4-FFF2-40B4-BE49-F238E27FC236}">
                <a16:creationId xmlns:a16="http://schemas.microsoft.com/office/drawing/2014/main" id="{6712674B-FAF8-6A21-2B3F-BC89D1417AE3}"/>
              </a:ext>
            </a:extLst>
          </p:cNvPr>
          <p:cNvSpPr>
            <a:spLocks noGrp="1"/>
          </p:cNvSpPr>
          <p:nvPr>
            <p:ph type="sldNum" sz="quarter" idx="12"/>
          </p:nvPr>
        </p:nvSpPr>
        <p:spPr/>
        <p:txBody>
          <a:bodyPr/>
          <a:lstStyle/>
          <a:p>
            <a:fld id="{E1E1CD7C-2161-7D43-862E-CE4C333CD873}" type="slidenum">
              <a:rPr lang="en-GB" noProof="0" smtClean="0"/>
              <a:pPr/>
              <a:t>32</a:t>
            </a:fld>
            <a:endParaRPr lang="en-GB" noProof="0" dirty="0"/>
          </a:p>
        </p:txBody>
      </p:sp>
      <p:sp>
        <p:nvSpPr>
          <p:cNvPr id="4" name="TextBox 3">
            <a:extLst>
              <a:ext uri="{FF2B5EF4-FFF2-40B4-BE49-F238E27FC236}">
                <a16:creationId xmlns:a16="http://schemas.microsoft.com/office/drawing/2014/main" id="{6BCC26CC-88F5-B260-1625-1970E61663FC}"/>
              </a:ext>
            </a:extLst>
          </p:cNvPr>
          <p:cNvSpPr txBox="1"/>
          <p:nvPr/>
        </p:nvSpPr>
        <p:spPr>
          <a:xfrm>
            <a:off x="320069" y="4633978"/>
            <a:ext cx="8503395" cy="230832"/>
          </a:xfrm>
          <a:prstGeom prst="rect">
            <a:avLst/>
          </a:prstGeom>
          <a:noFill/>
        </p:spPr>
        <p:txBody>
          <a:bodyPr wrap="square" rtlCol="0">
            <a:spAutoFit/>
          </a:bodyPr>
          <a:lstStyle/>
          <a:p>
            <a:pPr algn="ctr"/>
            <a:r>
              <a:rPr lang="en-GB" sz="900" dirty="0">
                <a:solidFill>
                  <a:schemeClr val="tx1">
                    <a:lumMod val="60000"/>
                    <a:lumOff val="40000"/>
                  </a:schemeClr>
                </a:solidFill>
              </a:rPr>
              <a:t>Figure 23: Average vertical position of 25k bunches at the exit of the 250 MeV PERLE linac after the last </a:t>
            </a:r>
            <a:r>
              <a:rPr lang="en-GB" sz="900" dirty="0" err="1">
                <a:solidFill>
                  <a:schemeClr val="tx1">
                    <a:lumMod val="60000"/>
                    <a:lumOff val="40000"/>
                  </a:schemeClr>
                </a:solidFill>
              </a:rPr>
              <a:t>acceelrating</a:t>
            </a:r>
            <a:r>
              <a:rPr lang="en-GB" sz="900" dirty="0">
                <a:solidFill>
                  <a:schemeClr val="tx1">
                    <a:lumMod val="60000"/>
                    <a:lumOff val="40000"/>
                  </a:schemeClr>
                </a:solidFill>
              </a:rPr>
              <a:t> pass at 20 mA.</a:t>
            </a:r>
          </a:p>
        </p:txBody>
      </p:sp>
      <p:pic>
        <p:nvPicPr>
          <p:cNvPr id="5" name="Picture 4">
            <a:extLst>
              <a:ext uri="{FF2B5EF4-FFF2-40B4-BE49-F238E27FC236}">
                <a16:creationId xmlns:a16="http://schemas.microsoft.com/office/drawing/2014/main" id="{3E500521-FAE2-A4BD-C02F-49F63367A0C2}"/>
              </a:ext>
            </a:extLst>
          </p:cNvPr>
          <p:cNvPicPr>
            <a:picLocks noChangeAspect="1"/>
          </p:cNvPicPr>
          <p:nvPr/>
        </p:nvPicPr>
        <p:blipFill>
          <a:blip r:embed="rId3"/>
          <a:srcRect/>
          <a:stretch/>
        </p:blipFill>
        <p:spPr>
          <a:xfrm>
            <a:off x="407554" y="694512"/>
            <a:ext cx="8328820" cy="3909260"/>
          </a:xfrm>
          <a:prstGeom prst="rect">
            <a:avLst/>
          </a:prstGeom>
        </p:spPr>
      </p:pic>
      <p:cxnSp>
        <p:nvCxnSpPr>
          <p:cNvPr id="10" name="Straight Arrow Connector 9">
            <a:extLst>
              <a:ext uri="{FF2B5EF4-FFF2-40B4-BE49-F238E27FC236}">
                <a16:creationId xmlns:a16="http://schemas.microsoft.com/office/drawing/2014/main" id="{D4A4E429-0B7A-65C2-F456-F864860DA6D2}"/>
              </a:ext>
            </a:extLst>
          </p:cNvPr>
          <p:cNvCxnSpPr>
            <a:cxnSpLocks/>
            <a:stCxn id="11" idx="1"/>
          </p:cNvCxnSpPr>
          <p:nvPr/>
        </p:nvCxnSpPr>
        <p:spPr>
          <a:xfrm flipH="1">
            <a:off x="3842017" y="3701761"/>
            <a:ext cx="1285378"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5BB941D-6E88-68CE-6F0E-288C824AA4A5}"/>
              </a:ext>
            </a:extLst>
          </p:cNvPr>
          <p:cNvSpPr txBox="1"/>
          <p:nvPr/>
        </p:nvSpPr>
        <p:spPr>
          <a:xfrm>
            <a:off x="5127395" y="3486317"/>
            <a:ext cx="3608979" cy="430887"/>
          </a:xfrm>
          <a:prstGeom prst="rect">
            <a:avLst/>
          </a:prstGeom>
          <a:noFill/>
        </p:spPr>
        <p:txBody>
          <a:bodyPr wrap="square" rtlCol="0">
            <a:spAutoFit/>
          </a:bodyPr>
          <a:lstStyle/>
          <a:p>
            <a:pPr algn="ctr"/>
            <a:r>
              <a:rPr lang="en-US" sz="1100" dirty="0">
                <a:solidFill>
                  <a:schemeClr val="accent1"/>
                </a:solidFill>
              </a:rPr>
              <a:t>Beam energy is not nominal </a:t>
            </a:r>
            <a:r>
              <a:rPr lang="en-US" sz="1100" dirty="0">
                <a:solidFill>
                  <a:schemeClr val="accent1"/>
                </a:solidFill>
                <a:sym typeface="Wingdings" pitchFamily="2" charset="2"/>
              </a:rPr>
              <a:t> Implement </a:t>
            </a:r>
            <a:r>
              <a:rPr lang="en-US" sz="1100" b="1" dirty="0">
                <a:solidFill>
                  <a:schemeClr val="accent1"/>
                </a:solidFill>
                <a:sym typeface="Wingdings" pitchFamily="2" charset="2"/>
              </a:rPr>
              <a:t>LLRF</a:t>
            </a:r>
            <a:r>
              <a:rPr lang="en-US" sz="1100" dirty="0">
                <a:solidFill>
                  <a:schemeClr val="accent1"/>
                </a:solidFill>
                <a:sym typeface="Wingdings" pitchFamily="2" charset="2"/>
              </a:rPr>
              <a:t> system to feedback on phase and amplitude</a:t>
            </a:r>
            <a:endParaRPr lang="en-GB" sz="1100" dirty="0">
              <a:solidFill>
                <a:schemeClr val="accent1"/>
              </a:solidFill>
            </a:endParaRPr>
          </a:p>
        </p:txBody>
      </p:sp>
      <p:cxnSp>
        <p:nvCxnSpPr>
          <p:cNvPr id="16" name="Straight Arrow Connector 15">
            <a:extLst>
              <a:ext uri="{FF2B5EF4-FFF2-40B4-BE49-F238E27FC236}">
                <a16:creationId xmlns:a16="http://schemas.microsoft.com/office/drawing/2014/main" id="{3822B717-553A-013C-EA31-F778B8E96945}"/>
              </a:ext>
            </a:extLst>
          </p:cNvPr>
          <p:cNvCxnSpPr>
            <a:cxnSpLocks/>
            <a:stCxn id="17" idx="1"/>
          </p:cNvCxnSpPr>
          <p:nvPr/>
        </p:nvCxnSpPr>
        <p:spPr>
          <a:xfrm flipH="1">
            <a:off x="1337024" y="2637936"/>
            <a:ext cx="2305630" cy="44336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Requires="a14">
          <p:sp>
            <p:nvSpPr>
              <p:cNvPr id="17" name="TextBox 16">
                <a:extLst>
                  <a:ext uri="{FF2B5EF4-FFF2-40B4-BE49-F238E27FC236}">
                    <a16:creationId xmlns:a16="http://schemas.microsoft.com/office/drawing/2014/main" id="{531B5E2F-3929-E0AE-4F46-F148ED641F70}"/>
                  </a:ext>
                </a:extLst>
              </p:cNvPr>
              <p:cNvSpPr txBox="1"/>
              <p:nvPr/>
            </p:nvSpPr>
            <p:spPr>
              <a:xfrm>
                <a:off x="3642654" y="2507131"/>
                <a:ext cx="2654143" cy="261610"/>
              </a:xfrm>
              <a:prstGeom prst="rect">
                <a:avLst/>
              </a:prstGeom>
              <a:noFill/>
            </p:spPr>
            <p:txBody>
              <a:bodyPr wrap="square" rtlCol="0">
                <a:spAutoFit/>
              </a:bodyPr>
              <a:lstStyle/>
              <a:p>
                <a:pPr algn="ctr"/>
                <a:r>
                  <a:rPr lang="en-GB" sz="1100" dirty="0">
                    <a:solidFill>
                      <a:schemeClr val="accent1"/>
                    </a:solidFill>
                  </a:rPr>
                  <a:t>Transient beam loading </a:t>
                </a:r>
                <a14:m>
                  <m:oMath xmlns:m="http://schemas.openxmlformats.org/officeDocument/2006/math">
                    <m:r>
                      <a:rPr lang="en-GB" sz="1100" i="1" smtClean="0">
                        <a:solidFill>
                          <a:schemeClr val="accent1"/>
                        </a:solidFill>
                        <a:latin typeface="Cambria Math" panose="02040503050406030204" pitchFamily="18" charset="0"/>
                        <a:ea typeface="Cambria Math" panose="02040503050406030204" pitchFamily="18" charset="0"/>
                      </a:rPr>
                      <m:t>~</m:t>
                    </m:r>
                    <m:r>
                      <a:rPr lang="en-US" sz="1100" b="0" i="1" smtClean="0">
                        <a:solidFill>
                          <a:schemeClr val="accent1"/>
                        </a:solidFill>
                        <a:latin typeface="Cambria Math" panose="02040503050406030204" pitchFamily="18" charset="0"/>
                        <a:ea typeface="Cambria Math" panose="02040503050406030204" pitchFamily="18" charset="0"/>
                      </a:rPr>
                      <m:t>45</m:t>
                    </m:r>
                  </m:oMath>
                </a14:m>
                <a:r>
                  <a:rPr lang="en-GB" sz="1100" dirty="0">
                    <a:solidFill>
                      <a:schemeClr val="accent1"/>
                    </a:solidFill>
                  </a:rPr>
                  <a:t> bunches</a:t>
                </a:r>
              </a:p>
            </p:txBody>
          </p:sp>
        </mc:Choice>
        <mc:Fallback>
          <p:sp>
            <p:nvSpPr>
              <p:cNvPr id="17" name="TextBox 16">
                <a:extLst>
                  <a:ext uri="{FF2B5EF4-FFF2-40B4-BE49-F238E27FC236}">
                    <a16:creationId xmlns:a16="http://schemas.microsoft.com/office/drawing/2014/main" id="{531B5E2F-3929-E0AE-4F46-F148ED641F70}"/>
                  </a:ext>
                </a:extLst>
              </p:cNvPr>
              <p:cNvSpPr txBox="1">
                <a:spLocks noRot="1" noChangeAspect="1" noMove="1" noResize="1" noEditPoints="1" noAdjustHandles="1" noChangeArrowheads="1" noChangeShapeType="1" noTextEdit="1"/>
              </p:cNvSpPr>
              <p:nvPr/>
            </p:nvSpPr>
            <p:spPr>
              <a:xfrm>
                <a:off x="3642654" y="2507131"/>
                <a:ext cx="2654143" cy="261610"/>
              </a:xfrm>
              <a:prstGeom prst="rect">
                <a:avLst/>
              </a:prstGeom>
              <a:blipFill>
                <a:blip r:embed="rId4"/>
                <a:stretch>
                  <a:fillRect b="-19048"/>
                </a:stretch>
              </a:blipFill>
            </p:spPr>
            <p:txBody>
              <a:bodyPr/>
              <a:lstStyle/>
              <a:p>
                <a:r>
                  <a:rPr lang="en-GB">
                    <a:noFill/>
                  </a:rPr>
                  <a:t> </a:t>
                </a:r>
              </a:p>
            </p:txBody>
          </p:sp>
        </mc:Fallback>
      </mc:AlternateContent>
      <p:sp>
        <p:nvSpPr>
          <p:cNvPr id="18" name="Left Brace 17">
            <a:extLst>
              <a:ext uri="{FF2B5EF4-FFF2-40B4-BE49-F238E27FC236}">
                <a16:creationId xmlns:a16="http://schemas.microsoft.com/office/drawing/2014/main" id="{A3C69316-8B0C-4DCB-D86A-2D2C5C31033D}"/>
              </a:ext>
            </a:extLst>
          </p:cNvPr>
          <p:cNvSpPr/>
          <p:nvPr/>
        </p:nvSpPr>
        <p:spPr>
          <a:xfrm rot="16200000">
            <a:off x="4643392" y="1099544"/>
            <a:ext cx="425891" cy="7038626"/>
          </a:xfrm>
          <a:prstGeom prst="leftBrace">
            <a:avLst>
              <a:gd name="adj1" fmla="val 8333"/>
              <a:gd name="adj2" fmla="val 50081"/>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9" name="TextBox 18">
            <a:extLst>
              <a:ext uri="{FF2B5EF4-FFF2-40B4-BE49-F238E27FC236}">
                <a16:creationId xmlns:a16="http://schemas.microsoft.com/office/drawing/2014/main" id="{FFDCE850-D9E9-EABC-05EA-BD6724C4D384}"/>
              </a:ext>
            </a:extLst>
          </p:cNvPr>
          <p:cNvSpPr txBox="1"/>
          <p:nvPr/>
        </p:nvSpPr>
        <p:spPr>
          <a:xfrm>
            <a:off x="3458409" y="4854454"/>
            <a:ext cx="2654143" cy="261610"/>
          </a:xfrm>
          <a:prstGeom prst="rect">
            <a:avLst/>
          </a:prstGeom>
          <a:noFill/>
        </p:spPr>
        <p:txBody>
          <a:bodyPr wrap="square" rtlCol="0">
            <a:spAutoFit/>
          </a:bodyPr>
          <a:lstStyle/>
          <a:p>
            <a:pPr algn="ctr"/>
            <a:r>
              <a:rPr lang="en-GB" sz="1100" dirty="0">
                <a:solidFill>
                  <a:schemeClr val="accent1"/>
                </a:solidFill>
              </a:rPr>
              <a:t>Steady-state beam loading</a:t>
            </a:r>
          </a:p>
        </p:txBody>
      </p:sp>
      <p:cxnSp>
        <p:nvCxnSpPr>
          <p:cNvPr id="20" name="Straight Arrow Connector 19">
            <a:extLst>
              <a:ext uri="{FF2B5EF4-FFF2-40B4-BE49-F238E27FC236}">
                <a16:creationId xmlns:a16="http://schemas.microsoft.com/office/drawing/2014/main" id="{440C9B08-6A06-9342-A757-146F58B55F1A}"/>
              </a:ext>
            </a:extLst>
          </p:cNvPr>
          <p:cNvCxnSpPr>
            <a:cxnSpLocks/>
            <a:stCxn id="17" idx="3"/>
          </p:cNvCxnSpPr>
          <p:nvPr/>
        </p:nvCxnSpPr>
        <p:spPr>
          <a:xfrm>
            <a:off x="6296797" y="2637936"/>
            <a:ext cx="2001959" cy="1953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22312039"/>
      </p:ext>
    </p:extLst>
  </p:cSld>
  <p:clrMapOvr>
    <a:masterClrMapping/>
  </p:clrMapOvr>
  <mc:AlternateContent xmlns:mc="http://schemas.openxmlformats.org/markup-compatibility/2006" xmlns:p14="http://schemas.microsoft.com/office/powerpoint/2010/main">
    <mc:Choice Requires="p14">
      <p:transition spd="slow" p14:dur="2000" advTm="142"/>
    </mc:Choice>
    <mc:Fallback xmlns="">
      <p:transition spd="slow" advTm="142"/>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E945C7-BF6D-D904-673F-A8FD1BDF4AEB}"/>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5A88BCFA-F5CB-9E1E-5AFE-7445AAACCFFD}"/>
              </a:ext>
            </a:extLst>
          </p:cNvPr>
          <p:cNvSpPr>
            <a:spLocks noGrp="1"/>
          </p:cNvSpPr>
          <p:nvPr>
            <p:ph type="title"/>
          </p:nvPr>
        </p:nvSpPr>
        <p:spPr>
          <a:xfrm>
            <a:off x="904875" y="131033"/>
            <a:ext cx="7726363" cy="533276"/>
          </a:xfrm>
        </p:spPr>
        <p:txBody>
          <a:bodyPr>
            <a:noAutofit/>
          </a:bodyPr>
          <a:lstStyle/>
          <a:p>
            <a:r>
              <a:rPr lang="en-US" dirty="0"/>
              <a:t>What next?</a:t>
            </a:r>
            <a:endParaRPr lang="en-GB" dirty="0"/>
          </a:p>
        </p:txBody>
      </p:sp>
      <p:sp>
        <p:nvSpPr>
          <p:cNvPr id="6" name="Espace réservé du numéro de diapositive 5">
            <a:extLst>
              <a:ext uri="{FF2B5EF4-FFF2-40B4-BE49-F238E27FC236}">
                <a16:creationId xmlns:a16="http://schemas.microsoft.com/office/drawing/2014/main" id="{6DF5058F-9B4F-372A-0B52-D74B3433F482}"/>
              </a:ext>
            </a:extLst>
          </p:cNvPr>
          <p:cNvSpPr>
            <a:spLocks noGrp="1"/>
          </p:cNvSpPr>
          <p:nvPr>
            <p:ph type="sldNum" sz="quarter" idx="12"/>
          </p:nvPr>
        </p:nvSpPr>
        <p:spPr/>
        <p:txBody>
          <a:bodyPr/>
          <a:lstStyle/>
          <a:p>
            <a:fld id="{E1E1CD7C-2161-7D43-862E-CE4C333CD873}" type="slidenum">
              <a:rPr lang="en-GB" noProof="0" smtClean="0"/>
              <a:pPr/>
              <a:t>33</a:t>
            </a:fld>
            <a:endParaRPr lang="en-GB" noProof="0"/>
          </a:p>
        </p:txBody>
      </p:sp>
      <p:sp>
        <p:nvSpPr>
          <p:cNvPr id="5" name="Content Placeholder 4">
            <a:extLst>
              <a:ext uri="{FF2B5EF4-FFF2-40B4-BE49-F238E27FC236}">
                <a16:creationId xmlns:a16="http://schemas.microsoft.com/office/drawing/2014/main" id="{08841DCD-6E78-46F0-FE53-8A22D51F3AF5}"/>
              </a:ext>
            </a:extLst>
          </p:cNvPr>
          <p:cNvSpPr>
            <a:spLocks noGrp="1"/>
          </p:cNvSpPr>
          <p:nvPr>
            <p:ph idx="1"/>
          </p:nvPr>
        </p:nvSpPr>
        <p:spPr>
          <a:xfrm>
            <a:off x="904875" y="692514"/>
            <a:ext cx="7847239" cy="4450986"/>
          </a:xfrm>
        </p:spPr>
        <p:txBody>
          <a:bodyPr>
            <a:normAutofit fontScale="92500" lnSpcReduction="10000"/>
          </a:bodyPr>
          <a:lstStyle/>
          <a:p>
            <a:r>
              <a:rPr lang="en-US" dirty="0"/>
              <a:t>For PERLE and general ERL:</a:t>
            </a:r>
          </a:p>
          <a:p>
            <a:pPr lvl="1"/>
            <a:r>
              <a:rPr lang="en-US" dirty="0"/>
              <a:t>Continue dipole </a:t>
            </a:r>
            <a:r>
              <a:rPr lang="en-US" dirty="0">
                <a:solidFill>
                  <a:schemeClr val="accent1"/>
                </a:solidFill>
              </a:rPr>
              <a:t>current threshold study</a:t>
            </a:r>
          </a:p>
          <a:p>
            <a:pPr lvl="2"/>
            <a:r>
              <a:rPr lang="en-US" dirty="0"/>
              <a:t>Continue rigid-bunch + extend to full bunch</a:t>
            </a:r>
          </a:p>
          <a:p>
            <a:pPr lvl="2"/>
            <a:r>
              <a:rPr lang="en-US" dirty="0"/>
              <a:t>Dependency on beam parameters, filling patterns, misalignments</a:t>
            </a:r>
          </a:p>
          <a:p>
            <a:pPr lvl="2"/>
            <a:r>
              <a:rPr lang="en-US" dirty="0">
                <a:solidFill>
                  <a:schemeClr val="accent1"/>
                </a:solidFill>
              </a:rPr>
              <a:t>Develop BBU instability recognition routine</a:t>
            </a:r>
          </a:p>
          <a:p>
            <a:pPr lvl="1"/>
            <a:r>
              <a:rPr lang="en-US" dirty="0"/>
              <a:t>Determine </a:t>
            </a:r>
            <a:r>
              <a:rPr lang="en-US" dirty="0">
                <a:solidFill>
                  <a:schemeClr val="accent1"/>
                </a:solidFill>
              </a:rPr>
              <a:t>HOM thresholds</a:t>
            </a:r>
          </a:p>
          <a:p>
            <a:pPr lvl="2"/>
            <a:r>
              <a:rPr lang="en-US" dirty="0"/>
              <a:t>Critical impedance, quality factor</a:t>
            </a:r>
          </a:p>
          <a:p>
            <a:pPr lvl="1"/>
            <a:r>
              <a:rPr lang="en-US" dirty="0">
                <a:sym typeface="Wingdings" pitchFamily="2" charset="2"/>
              </a:rPr>
              <a:t>Effect of </a:t>
            </a:r>
            <a:r>
              <a:rPr lang="en-US" dirty="0">
                <a:solidFill>
                  <a:schemeClr val="accent1"/>
                </a:solidFill>
              </a:rPr>
              <a:t>fundamental/monopole modes </a:t>
            </a:r>
            <a:r>
              <a:rPr lang="en-US" dirty="0"/>
              <a:t>on </a:t>
            </a:r>
            <a:r>
              <a:rPr lang="en-US" dirty="0">
                <a:solidFill>
                  <a:schemeClr val="accent1"/>
                </a:solidFill>
                <a:sym typeface="Wingdings" pitchFamily="2" charset="2"/>
              </a:rPr>
              <a:t>beam loading </a:t>
            </a:r>
            <a:r>
              <a:rPr lang="en-US" dirty="0">
                <a:sym typeface="Wingdings" pitchFamily="2" charset="2"/>
              </a:rPr>
              <a:t>AND beam breakup</a:t>
            </a:r>
          </a:p>
          <a:p>
            <a:pPr lvl="2"/>
            <a:r>
              <a:rPr lang="en-US" dirty="0"/>
              <a:t>Introduce LLRF system to mitigate beam loading in transient regime</a:t>
            </a:r>
          </a:p>
          <a:p>
            <a:pPr lvl="1"/>
            <a:r>
              <a:rPr lang="en-US" dirty="0"/>
              <a:t>Investigate </a:t>
            </a:r>
            <a:r>
              <a:rPr lang="en-US" dirty="0">
                <a:solidFill>
                  <a:schemeClr val="accent1"/>
                </a:solidFill>
              </a:rPr>
              <a:t>mitigation techniques</a:t>
            </a:r>
            <a:endParaRPr lang="en-US" dirty="0"/>
          </a:p>
          <a:p>
            <a:pPr lvl="2"/>
            <a:r>
              <a:rPr lang="en-US" dirty="0"/>
              <a:t>Introduce frequency jitter by machine errors</a:t>
            </a:r>
          </a:p>
          <a:p>
            <a:r>
              <a:rPr lang="en-US" dirty="0">
                <a:solidFill>
                  <a:schemeClr val="accent1"/>
                </a:solidFill>
              </a:rPr>
              <a:t>Energy recovery efficiency </a:t>
            </a:r>
            <a:r>
              <a:rPr lang="en-US" dirty="0"/>
              <a:t>in PERLE</a:t>
            </a:r>
          </a:p>
          <a:p>
            <a:r>
              <a:rPr lang="en-US" dirty="0"/>
              <a:t>Energy recovery efficiency in ERL collider</a:t>
            </a:r>
          </a:p>
          <a:p>
            <a:pPr lvl="1"/>
            <a:r>
              <a:rPr lang="en-US" dirty="0">
                <a:solidFill>
                  <a:schemeClr val="accent1"/>
                </a:solidFill>
              </a:rPr>
              <a:t>General collider study</a:t>
            </a:r>
          </a:p>
          <a:p>
            <a:pPr lvl="1"/>
            <a:r>
              <a:rPr lang="en-US" dirty="0"/>
              <a:t>Still decide on optimal option for study on specific </a:t>
            </a:r>
            <a:r>
              <a:rPr lang="en-US" dirty="0">
                <a:solidFill>
                  <a:schemeClr val="accent1"/>
                </a:solidFill>
              </a:rPr>
              <a:t>ERL-based collider </a:t>
            </a:r>
            <a:r>
              <a:rPr lang="en-US" dirty="0"/>
              <a:t>project:</a:t>
            </a:r>
          </a:p>
          <a:p>
            <a:pPr lvl="2"/>
            <a:r>
              <a:rPr lang="en-GB" dirty="0"/>
              <a:t>ERLC with assistance of Kaoru </a:t>
            </a:r>
            <a:r>
              <a:rPr lang="en-GB" dirty="0" err="1"/>
              <a:t>Yokoya</a:t>
            </a:r>
            <a:r>
              <a:rPr lang="en-GB" dirty="0"/>
              <a:t> and Tatsuya Nakada</a:t>
            </a:r>
          </a:p>
          <a:p>
            <a:pPr lvl="2"/>
            <a:r>
              <a:rPr lang="en-GB" dirty="0" err="1"/>
              <a:t>erc@CERN</a:t>
            </a:r>
            <a:r>
              <a:rPr lang="en-GB" dirty="0"/>
              <a:t> with assistance of Andrew Hutton</a:t>
            </a:r>
          </a:p>
          <a:p>
            <a:pPr lvl="2"/>
            <a:r>
              <a:rPr lang="en-GB" dirty="0"/>
              <a:t>LHeC, FCC-ee ERL, and more….</a:t>
            </a:r>
            <a:endParaRPr lang="en-US" dirty="0"/>
          </a:p>
          <a:p>
            <a:endParaRPr lang="en-US" dirty="0"/>
          </a:p>
          <a:p>
            <a:endParaRPr lang="en-US" dirty="0">
              <a:sym typeface="Wingdings" pitchFamily="2" charset="2"/>
            </a:endParaRPr>
          </a:p>
        </p:txBody>
      </p:sp>
      <p:sp>
        <p:nvSpPr>
          <p:cNvPr id="7" name="TextBox 6">
            <a:extLst>
              <a:ext uri="{FF2B5EF4-FFF2-40B4-BE49-F238E27FC236}">
                <a16:creationId xmlns:a16="http://schemas.microsoft.com/office/drawing/2014/main" id="{A0B0B5B9-2B00-B2C9-189E-5382BA52F89F}"/>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Tree>
    <p:extLst>
      <p:ext uri="{BB962C8B-B14F-4D97-AF65-F5344CB8AC3E}">
        <p14:creationId xmlns:p14="http://schemas.microsoft.com/office/powerpoint/2010/main" val="53039808"/>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EDA9FE-CFA2-384B-18ED-79F9D7E8C11E}"/>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FC6091D1-408E-864B-36AA-5E9402DC4A76}"/>
              </a:ext>
            </a:extLst>
          </p:cNvPr>
          <p:cNvSpPr>
            <a:spLocks noGrp="1"/>
          </p:cNvSpPr>
          <p:nvPr>
            <p:ph type="title"/>
          </p:nvPr>
        </p:nvSpPr>
        <p:spPr>
          <a:xfrm>
            <a:off x="904875" y="131033"/>
            <a:ext cx="7726363" cy="533276"/>
          </a:xfrm>
        </p:spPr>
        <p:txBody>
          <a:bodyPr>
            <a:normAutofit fontScale="90000"/>
          </a:bodyPr>
          <a:lstStyle/>
          <a:p>
            <a:r>
              <a:rPr lang="en-GB" sz="3600" noProof="0" dirty="0"/>
              <a:t>Bibliography</a:t>
            </a:r>
          </a:p>
        </p:txBody>
      </p:sp>
      <p:sp>
        <p:nvSpPr>
          <p:cNvPr id="6" name="Espace réservé du numéro de diapositive 5">
            <a:extLst>
              <a:ext uri="{FF2B5EF4-FFF2-40B4-BE49-F238E27FC236}">
                <a16:creationId xmlns:a16="http://schemas.microsoft.com/office/drawing/2014/main" id="{6B834B43-62AA-9931-5829-E41DFD257618}"/>
              </a:ext>
            </a:extLst>
          </p:cNvPr>
          <p:cNvSpPr>
            <a:spLocks noGrp="1"/>
          </p:cNvSpPr>
          <p:nvPr>
            <p:ph type="sldNum" sz="quarter" idx="12"/>
          </p:nvPr>
        </p:nvSpPr>
        <p:spPr/>
        <p:txBody>
          <a:bodyPr/>
          <a:lstStyle/>
          <a:p>
            <a:fld id="{E1E1CD7C-2161-7D43-862E-CE4C333CD873}" type="slidenum">
              <a:rPr lang="en-GB" noProof="0" smtClean="0"/>
              <a:pPr/>
              <a:t>34</a:t>
            </a:fld>
            <a:endParaRPr lang="en-GB" noProof="0" dirty="0"/>
          </a:p>
        </p:txBody>
      </p:sp>
      <p:sp>
        <p:nvSpPr>
          <p:cNvPr id="7" name="Content Placeholder 6">
            <a:extLst>
              <a:ext uri="{FF2B5EF4-FFF2-40B4-BE49-F238E27FC236}">
                <a16:creationId xmlns:a16="http://schemas.microsoft.com/office/drawing/2014/main" id="{E2233D21-5F30-EEA0-6B9B-D92D9CAD58D0}"/>
              </a:ext>
            </a:extLst>
          </p:cNvPr>
          <p:cNvSpPr>
            <a:spLocks noGrp="1"/>
          </p:cNvSpPr>
          <p:nvPr>
            <p:ph idx="1"/>
          </p:nvPr>
        </p:nvSpPr>
        <p:spPr>
          <a:xfrm>
            <a:off x="904875" y="580872"/>
            <a:ext cx="7726363" cy="4562628"/>
          </a:xfrm>
        </p:spPr>
        <p:txBody>
          <a:bodyPr>
            <a:normAutofit fontScale="85000" lnSpcReduction="10000"/>
          </a:bodyPr>
          <a:lstStyle/>
          <a:p>
            <a:pPr marL="0" indent="0">
              <a:buNone/>
            </a:pPr>
            <a:r>
              <a:rPr lang="en-GB" dirty="0"/>
              <a:t>[1] J. </a:t>
            </a:r>
            <a:r>
              <a:rPr lang="en-GB" dirty="0">
                <a:solidFill>
                  <a:schemeClr val="tx2"/>
                </a:solidFill>
              </a:rPr>
              <a:t>Rosenzweig and L. Serafini, “Transverse particle motion in radio-frequency linear accelerators,” </a:t>
            </a:r>
            <a:r>
              <a:rPr lang="en-GB" i="1" dirty="0">
                <a:solidFill>
                  <a:schemeClr val="tx2"/>
                </a:solidFill>
              </a:rPr>
              <a:t>Phys. Rev. E</a:t>
            </a:r>
            <a:r>
              <a:rPr lang="en-GB" dirty="0">
                <a:solidFill>
                  <a:schemeClr val="tx2"/>
                </a:solidFill>
              </a:rPr>
              <a:t>, vol. 49, no. 2, pp. 1599–1602, Feb. 1994, doi: </a:t>
            </a:r>
            <a:r>
              <a:rPr lang="en-GB" dirty="0">
                <a:solidFill>
                  <a:schemeClr val="tx2"/>
                </a:solidFill>
                <a:hlinkClick r:id="rId4">
                  <a:extLst>
                    <a:ext uri="{A12FA001-AC4F-418D-AE19-62706E023703}">
                      <ahyp:hlinkClr xmlns:ahyp="http://schemas.microsoft.com/office/drawing/2018/hyperlinkcolor" val="tx"/>
                    </a:ext>
                  </a:extLst>
                </a:hlinkClick>
              </a:rPr>
              <a:t>10.1103/physreve.49.1599</a:t>
            </a:r>
            <a:r>
              <a:rPr lang="en-GB" dirty="0">
                <a:solidFill>
                  <a:schemeClr val="tx2"/>
                </a:solidFill>
              </a:rPr>
              <a:t>.</a:t>
            </a:r>
          </a:p>
          <a:p>
            <a:pPr marL="0" indent="0">
              <a:buNone/>
            </a:pPr>
            <a:r>
              <a:rPr lang="en-GB" dirty="0"/>
              <a:t>[2] T. P. </a:t>
            </a:r>
            <a:r>
              <a:rPr lang="en-GB" dirty="0" err="1"/>
              <a:t>Wangler</a:t>
            </a:r>
            <a:r>
              <a:rPr lang="en-GB" dirty="0"/>
              <a:t>, </a:t>
            </a:r>
            <a:r>
              <a:rPr lang="en-GB" i="1" dirty="0"/>
              <a:t>RF linear accelerators</a:t>
            </a:r>
            <a:r>
              <a:rPr lang="en-GB" dirty="0"/>
              <a:t>, 2nd completely rev. and enl. Ed. in Physics textbook. Weinheim: Wiley-VCH, 2008.</a:t>
            </a:r>
          </a:p>
          <a:p>
            <a:pPr marL="0" indent="0">
              <a:buNone/>
            </a:pPr>
            <a:r>
              <a:rPr lang="en-GB" dirty="0"/>
              <a:t>[3] A. W. Chao, Ed., </a:t>
            </a:r>
            <a:r>
              <a:rPr lang="en-GB" i="1" dirty="0"/>
              <a:t>Handbook of accelerator physics and engineering</a:t>
            </a:r>
            <a:r>
              <a:rPr lang="en-GB" dirty="0"/>
              <a:t>, Second edition. Hackensack, New Jersey: World Scientific, 2013.</a:t>
            </a:r>
            <a:endParaRPr lang="en-GB" dirty="0">
              <a:effectLst/>
            </a:endParaRPr>
          </a:p>
          <a:p>
            <a:pPr marL="0" indent="0">
              <a:buNone/>
            </a:pPr>
            <a:r>
              <a:rPr lang="en-GB" dirty="0">
                <a:effectLst/>
              </a:rPr>
              <a:t>[4] A. W. Chao, </a:t>
            </a:r>
            <a:r>
              <a:rPr lang="en-GB" i="1" dirty="0">
                <a:effectLst/>
              </a:rPr>
              <a:t>Physics of collective beam instabilities in high energy accelerators</a:t>
            </a:r>
            <a:r>
              <a:rPr lang="en-GB" dirty="0">
                <a:effectLst/>
              </a:rPr>
              <a:t>. in Wiley series in beam physics and accelerator technology. New York: Wiley, 1993.</a:t>
            </a:r>
          </a:p>
          <a:p>
            <a:pPr marL="0" indent="0">
              <a:buNone/>
            </a:pPr>
            <a:r>
              <a:rPr lang="en-GB" dirty="0"/>
              <a:t>[5] T. Weiland and R. </a:t>
            </a:r>
            <a:r>
              <a:rPr lang="en-GB" dirty="0" err="1"/>
              <a:t>Wanzenberg</a:t>
            </a:r>
            <a:r>
              <a:rPr lang="en-GB" dirty="0"/>
              <a:t>, “Wake fields and impedances,” in </a:t>
            </a:r>
            <a:r>
              <a:rPr lang="en-GB" i="1" dirty="0"/>
              <a:t>Lecture Notes in Physics</a:t>
            </a:r>
            <a:r>
              <a:rPr lang="en-GB" dirty="0"/>
              <a:t>, vol. 400, Berlin, Heidelberg: Springer Berlin Heidelberg, 1992, pp. 39–79. doi: </a:t>
            </a:r>
            <a:r>
              <a:rPr lang="en-GB" dirty="0">
                <a:hlinkClick r:id="rId5">
                  <a:extLst>
                    <a:ext uri="{A12FA001-AC4F-418D-AE19-62706E023703}">
                      <ahyp:hlinkClr xmlns:ahyp="http://schemas.microsoft.com/office/drawing/2018/hyperlinkcolor" val="tx"/>
                    </a:ext>
                  </a:extLst>
                </a:hlinkClick>
              </a:rPr>
              <a:t>10.1007/3-540-55250-2_26</a:t>
            </a:r>
            <a:r>
              <a:rPr lang="en-GB" dirty="0"/>
              <a:t>.</a:t>
            </a:r>
          </a:p>
          <a:p>
            <a:pPr marL="0" indent="0">
              <a:buNone/>
            </a:pPr>
            <a:r>
              <a:rPr lang="en-GB" dirty="0"/>
              <a:t>[6] K. L. F. Bane, P. B. Wilson, and T. Weiland, “Wake fields and wake field acceleration,” in </a:t>
            </a:r>
            <a:r>
              <a:rPr lang="en-GB" i="1" dirty="0"/>
              <a:t>AIP Conference Proceedings</a:t>
            </a:r>
            <a:r>
              <a:rPr lang="en-GB" dirty="0"/>
              <a:t>, AIP, 1985, pp. 875–928. doi: </a:t>
            </a:r>
            <a:r>
              <a:rPr lang="en-GB" dirty="0">
                <a:solidFill>
                  <a:schemeClr val="tx2"/>
                </a:solidFill>
                <a:hlinkClick r:id="rId6">
                  <a:extLst>
                    <a:ext uri="{A12FA001-AC4F-418D-AE19-62706E023703}">
                      <ahyp:hlinkClr xmlns:ahyp="http://schemas.microsoft.com/office/drawing/2018/hyperlinkcolor" val="tx"/>
                    </a:ext>
                  </a:extLst>
                </a:hlinkClick>
              </a:rPr>
              <a:t>10.1063/1.35182</a:t>
            </a:r>
            <a:r>
              <a:rPr lang="en-GB" dirty="0">
                <a:solidFill>
                  <a:schemeClr val="tx2"/>
                </a:solidFill>
              </a:rPr>
              <a:t>.</a:t>
            </a:r>
          </a:p>
          <a:p>
            <a:pPr marL="0" indent="0">
              <a:buNone/>
            </a:pPr>
            <a:r>
              <a:rPr lang="en-GB" dirty="0">
                <a:solidFill>
                  <a:schemeClr val="tx2"/>
                </a:solidFill>
              </a:rPr>
              <a:t>[7] C. Barbagallo, “Design and optimization of higher order mode couplers for the superconducting cavities of the PERLE energy recovery linac”.</a:t>
            </a:r>
          </a:p>
          <a:p>
            <a:pPr marL="0" indent="0">
              <a:buNone/>
            </a:pPr>
            <a:r>
              <a:rPr lang="en-GB" dirty="0">
                <a:solidFill>
                  <a:schemeClr val="tx2"/>
                </a:solidFill>
              </a:rPr>
              <a:t>[8] S. </a:t>
            </a:r>
            <a:r>
              <a:rPr lang="en-GB" dirty="0" err="1">
                <a:solidFill>
                  <a:schemeClr val="tx2"/>
                </a:solidFill>
              </a:rPr>
              <a:t>Heifets</a:t>
            </a:r>
            <a:r>
              <a:rPr lang="en-GB" dirty="0">
                <a:solidFill>
                  <a:schemeClr val="tx2"/>
                </a:solidFill>
              </a:rPr>
              <a:t>, A. Wagner, and B. Zotter, “Generalized impedances and wakes in asymmetric structures,” SLAC/AP--110, 663316, Jan. 1998. doi: </a:t>
            </a:r>
            <a:r>
              <a:rPr lang="en-GB" dirty="0">
                <a:solidFill>
                  <a:schemeClr val="tx2"/>
                </a:solidFill>
                <a:hlinkClick r:id="rId7">
                  <a:extLst>
                    <a:ext uri="{A12FA001-AC4F-418D-AE19-62706E023703}">
                      <ahyp:hlinkClr xmlns:ahyp="http://schemas.microsoft.com/office/drawing/2018/hyperlinkcolor" val="tx"/>
                    </a:ext>
                  </a:extLst>
                </a:hlinkClick>
              </a:rPr>
              <a:t>10.2172/663316</a:t>
            </a:r>
            <a:r>
              <a:rPr lang="en-GB" dirty="0">
                <a:solidFill>
                  <a:schemeClr val="tx2"/>
                </a:solidFill>
              </a:rPr>
              <a:t>.</a:t>
            </a:r>
          </a:p>
        </p:txBody>
      </p:sp>
    </p:spTree>
    <p:extLst>
      <p:ext uri="{BB962C8B-B14F-4D97-AF65-F5344CB8AC3E}">
        <p14:creationId xmlns:p14="http://schemas.microsoft.com/office/powerpoint/2010/main" val="4138307449"/>
      </p:ext>
    </p:extLst>
  </p:cSld>
  <p:clrMapOvr>
    <a:masterClrMapping/>
  </p:clrMapOvr>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B34894-C462-7D0C-1830-CDEE79BFE2E9}"/>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052AE38E-AF84-30B6-646B-79405B6F7D4F}"/>
              </a:ext>
            </a:extLst>
          </p:cNvPr>
          <p:cNvSpPr>
            <a:spLocks noGrp="1"/>
          </p:cNvSpPr>
          <p:nvPr>
            <p:ph type="title"/>
          </p:nvPr>
        </p:nvSpPr>
        <p:spPr>
          <a:xfrm>
            <a:off x="708818" y="2305112"/>
            <a:ext cx="7726363" cy="533276"/>
          </a:xfrm>
        </p:spPr>
        <p:txBody>
          <a:bodyPr>
            <a:normAutofit fontScale="90000"/>
          </a:bodyPr>
          <a:lstStyle/>
          <a:p>
            <a:pPr algn="ctr"/>
            <a:r>
              <a:rPr lang="en-GB" sz="3600" dirty="0"/>
              <a:t>Additional slides</a:t>
            </a:r>
            <a:endParaRPr lang="en-GB" sz="3600" noProof="0" dirty="0"/>
          </a:p>
        </p:txBody>
      </p:sp>
      <p:sp>
        <p:nvSpPr>
          <p:cNvPr id="6" name="Espace réservé du numéro de diapositive 5">
            <a:extLst>
              <a:ext uri="{FF2B5EF4-FFF2-40B4-BE49-F238E27FC236}">
                <a16:creationId xmlns:a16="http://schemas.microsoft.com/office/drawing/2014/main" id="{37450F14-7F56-0CEC-98AA-ACD2DA060F2F}"/>
              </a:ext>
            </a:extLst>
          </p:cNvPr>
          <p:cNvSpPr>
            <a:spLocks noGrp="1"/>
          </p:cNvSpPr>
          <p:nvPr>
            <p:ph type="sldNum" sz="quarter" idx="12"/>
          </p:nvPr>
        </p:nvSpPr>
        <p:spPr/>
        <p:txBody>
          <a:bodyPr/>
          <a:lstStyle/>
          <a:p>
            <a:fld id="{E1E1CD7C-2161-7D43-862E-CE4C333CD873}" type="slidenum">
              <a:rPr lang="en-GB" noProof="0" smtClean="0"/>
              <a:pPr/>
              <a:t>35</a:t>
            </a:fld>
            <a:endParaRPr lang="en-GB" noProof="0" dirty="0"/>
          </a:p>
        </p:txBody>
      </p:sp>
    </p:spTree>
    <p:extLst>
      <p:ext uri="{BB962C8B-B14F-4D97-AF65-F5344CB8AC3E}">
        <p14:creationId xmlns:p14="http://schemas.microsoft.com/office/powerpoint/2010/main" val="8984781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B42F76-A3F4-FCAF-2E73-C3997FB45863}"/>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6F95E464-1514-AB2E-3696-4A0B3D1E2886}"/>
              </a:ext>
            </a:extLst>
          </p:cNvPr>
          <p:cNvSpPr>
            <a:spLocks noGrp="1"/>
          </p:cNvSpPr>
          <p:nvPr>
            <p:ph type="title"/>
          </p:nvPr>
        </p:nvSpPr>
        <p:spPr>
          <a:xfrm>
            <a:off x="904875" y="131033"/>
            <a:ext cx="7726363" cy="533276"/>
          </a:xfrm>
        </p:spPr>
        <p:txBody>
          <a:bodyPr>
            <a:noAutofit/>
          </a:bodyPr>
          <a:lstStyle/>
          <a:p>
            <a:r>
              <a:rPr lang="en-GB"/>
              <a:t> HOM’s in a cylindrical symmetric structure</a:t>
            </a:r>
          </a:p>
        </p:txBody>
      </p:sp>
      <p:sp>
        <p:nvSpPr>
          <p:cNvPr id="6" name="Espace réservé du numéro de diapositive 5">
            <a:extLst>
              <a:ext uri="{FF2B5EF4-FFF2-40B4-BE49-F238E27FC236}">
                <a16:creationId xmlns:a16="http://schemas.microsoft.com/office/drawing/2014/main" id="{ACF5C501-4E01-1232-9A58-8FCBC1592C28}"/>
              </a:ext>
            </a:extLst>
          </p:cNvPr>
          <p:cNvSpPr>
            <a:spLocks noGrp="1"/>
          </p:cNvSpPr>
          <p:nvPr>
            <p:ph type="sldNum" sz="quarter" idx="12"/>
          </p:nvPr>
        </p:nvSpPr>
        <p:spPr/>
        <p:txBody>
          <a:bodyPr/>
          <a:lstStyle/>
          <a:p>
            <a:fld id="{E1E1CD7C-2161-7D43-862E-CE4C333CD873}" type="slidenum">
              <a:rPr lang="en-GB" noProof="0" smtClean="0"/>
              <a:pPr/>
              <a:t>36</a:t>
            </a:fld>
            <a:endParaRPr lang="en-GB" noProof="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0C786FAF-3E3A-7527-B3B4-75DBC82707E1}"/>
                  </a:ext>
                </a:extLst>
              </p:cNvPr>
              <p:cNvSpPr>
                <a:spLocks noGrp="1"/>
              </p:cNvSpPr>
              <p:nvPr>
                <p:ph idx="1"/>
              </p:nvPr>
            </p:nvSpPr>
            <p:spPr>
              <a:xfrm>
                <a:off x="904874" y="664309"/>
                <a:ext cx="7726363" cy="2937307"/>
              </a:xfrm>
            </p:spPr>
            <p:txBody>
              <a:bodyPr>
                <a:normAutofit/>
              </a:bodyPr>
              <a:lstStyle/>
              <a:p>
                <a:r>
                  <a:rPr lang="en-GB"/>
                  <a:t>Derivation setup:</a:t>
                </a:r>
              </a:p>
              <a:p>
                <a:pPr lvl="1"/>
                <a:r>
                  <a:rPr lang="en-GB"/>
                  <a:t>Source bunch/slice: </a:t>
                </a:r>
                <a14:m>
                  <m:oMath xmlns:m="http://schemas.openxmlformats.org/officeDocument/2006/math">
                    <m:r>
                      <a:rPr lang="en-GB" i="1">
                        <a:latin typeface="Cambria Math" panose="02040503050406030204" pitchFamily="18" charset="0"/>
                      </a:rPr>
                      <m:t>𝑟</m:t>
                    </m:r>
                    <m:r>
                      <a:rPr lang="en-GB" i="1">
                        <a:latin typeface="Cambria Math" panose="02040503050406030204" pitchFamily="18" charset="0"/>
                      </a:rPr>
                      <m:t>′,</m:t>
                    </m:r>
                    <m:r>
                      <m:rPr>
                        <m:sty m:val="p"/>
                      </m:rPr>
                      <a:rPr lang="en-US" i="1">
                        <a:latin typeface="Cambria Math" panose="02040503050406030204" pitchFamily="18" charset="0"/>
                      </a:rPr>
                      <m:t>θ</m:t>
                    </m:r>
                    <m:r>
                      <a:rPr lang="en-US" i="1">
                        <a:latin typeface="Cambria Math" panose="02040503050406030204" pitchFamily="18" charset="0"/>
                      </a:rPr>
                      <m:t>’ </m:t>
                    </m:r>
                  </m:oMath>
                </a14:m>
                <a:r>
                  <a:rPr lang="en-GB"/>
                  <a:t>(to </a:t>
                </a:r>
                <a14:m>
                  <m:oMath xmlns:m="http://schemas.openxmlformats.org/officeDocument/2006/math">
                    <m:r>
                      <a:rPr lang="en-US" i="1">
                        <a:latin typeface="Cambria Math" panose="02040503050406030204" pitchFamily="18" charset="0"/>
                      </a:rPr>
                      <m:t>𝑥</m:t>
                    </m:r>
                  </m:oMath>
                </a14:m>
                <a:r>
                  <a:rPr lang="en-GB"/>
                  <a:t> axis),</a:t>
                </a:r>
                <a:r>
                  <a:rPr lang="en-GB" i="1"/>
                  <a:t> </a:t>
                </a:r>
                <a14:m>
                  <m:oMath xmlns:m="http://schemas.openxmlformats.org/officeDocument/2006/math">
                    <m:r>
                      <a:rPr lang="en-US" i="1">
                        <a:latin typeface="Cambria Math" panose="02040503050406030204" pitchFamily="18" charset="0"/>
                      </a:rPr>
                      <m:t>𝑞</m:t>
                    </m:r>
                    <m:r>
                      <a:rPr lang="en-US" i="1">
                        <a:latin typeface="Cambria Math" panose="02040503050406030204" pitchFamily="18" charset="0"/>
                      </a:rPr>
                      <m:t>’</m:t>
                    </m:r>
                  </m:oMath>
                </a14:m>
                <a:endParaRPr lang="en-GB" i="1"/>
              </a:p>
              <a:p>
                <a:pPr lvl="1"/>
                <a:r>
                  <a:rPr lang="en-GB"/>
                  <a:t>Test bunch/slice : </a:t>
                </a:r>
                <a14:m>
                  <m:oMath xmlns:m="http://schemas.openxmlformats.org/officeDocument/2006/math">
                    <m:r>
                      <a:rPr lang="en-GB" i="1">
                        <a:latin typeface="Cambria Math" panose="02040503050406030204" pitchFamily="18" charset="0"/>
                      </a:rPr>
                      <m:t>𝑟</m:t>
                    </m:r>
                    <m:r>
                      <a:rPr lang="en-GB" i="1">
                        <a:latin typeface="Cambria Math" panose="02040503050406030204" pitchFamily="18" charset="0"/>
                      </a:rPr>
                      <m:t>,</m:t>
                    </m:r>
                    <m:r>
                      <m:rPr>
                        <m:sty m:val="p"/>
                      </m:rPr>
                      <a:rPr lang="en-GB" i="1">
                        <a:latin typeface="Cambria Math" panose="02040503050406030204" pitchFamily="18" charset="0"/>
                      </a:rPr>
                      <m:t>θ</m:t>
                    </m:r>
                  </m:oMath>
                </a14:m>
                <a:r>
                  <a:rPr lang="en-GB"/>
                  <a:t>, </a:t>
                </a:r>
                <a14:m>
                  <m:oMath xmlns:m="http://schemas.openxmlformats.org/officeDocument/2006/math">
                    <m:r>
                      <a:rPr lang="en-US" i="1">
                        <a:latin typeface="Cambria Math" panose="02040503050406030204" pitchFamily="18" charset="0"/>
                      </a:rPr>
                      <m:t>𝑞</m:t>
                    </m:r>
                  </m:oMath>
                </a14:m>
                <a:endParaRPr lang="en-GB" i="1">
                  <a:latin typeface="Cambria Math" panose="02040503050406030204" pitchFamily="18" charset="0"/>
                </a:endParaRPr>
              </a:p>
              <a:p>
                <a:pPr lvl="1"/>
                <a:r>
                  <a:rPr lang="en-GB"/>
                  <a:t>Assume</a:t>
                </a:r>
                <a:r>
                  <a:rPr lang="en-GB">
                    <a:latin typeface="+mn-lt"/>
                  </a:rPr>
                  <a:t> </a:t>
                </a:r>
                <a:r>
                  <a:rPr lang="en-GB">
                    <a:solidFill>
                      <a:srgbClr val="FF0000"/>
                    </a:solidFill>
                    <a:latin typeface="+mn-lt"/>
                  </a:rPr>
                  <a:t>ultra-relativistic regime</a:t>
                </a:r>
                <a:r>
                  <a:rPr lang="en-GB">
                    <a:latin typeface="+mn-lt"/>
                  </a:rPr>
                  <a:t>: </a:t>
                </a:r>
                <a14:m>
                  <m:oMath xmlns:m="http://schemas.openxmlformats.org/officeDocument/2006/math">
                    <m:r>
                      <a:rPr lang="en-US" b="0" i="1" smtClean="0">
                        <a:latin typeface="Cambria Math" panose="02040503050406030204" pitchFamily="18" charset="0"/>
                      </a:rPr>
                      <m:t>𝑣</m:t>
                    </m:r>
                    <m:r>
                      <a:rPr lang="en-US" b="0" i="1" smtClean="0">
                        <a:latin typeface="Cambria Math" panose="02040503050406030204" pitchFamily="18" charset="0"/>
                      </a:rPr>
                      <m:t>=</m:t>
                    </m:r>
                    <m:r>
                      <a:rPr lang="en-US" b="0" i="1" smtClean="0">
                        <a:latin typeface="Cambria Math" panose="02040503050406030204" pitchFamily="18" charset="0"/>
                      </a:rPr>
                      <m:t>𝑐</m:t>
                    </m:r>
                  </m:oMath>
                </a14:m>
                <a:endParaRPr lang="en-GB" i="1">
                  <a:latin typeface="+mn-lt"/>
                </a:endParaRPr>
              </a:p>
              <a:p>
                <a:pPr lvl="2">
                  <a:buFont typeface="Wingdings" pitchFamily="2" charset="2"/>
                  <a:buChar char="è"/>
                </a:pPr>
                <a:r>
                  <a:rPr lang="en-GB">
                    <a:latin typeface="+mn-lt"/>
                  </a:rPr>
                  <a:t> Wakes can only effect trailing particles</a:t>
                </a:r>
              </a:p>
              <a:p>
                <a:pPr lvl="1"/>
                <a:r>
                  <a:rPr lang="en-GB">
                    <a:latin typeface="+mn-lt"/>
                  </a:rPr>
                  <a:t>Assume perfect vacuum: </a:t>
                </a:r>
                <a14:m>
                  <m:oMath xmlns:m="http://schemas.openxmlformats.org/officeDocument/2006/math">
                    <m:r>
                      <a:rPr lang="en-US" b="0" i="1" smtClean="0">
                        <a:latin typeface="Cambria Math" panose="02040503050406030204" pitchFamily="18" charset="0"/>
                      </a:rPr>
                      <m:t>𝑐</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𝑐</m:t>
                        </m:r>
                      </m:e>
                      <m:sub>
                        <m:r>
                          <m:rPr>
                            <m:sty m:val="p"/>
                          </m:rPr>
                          <a:rPr lang="en-US" b="0" i="1" smtClean="0">
                            <a:latin typeface="Cambria Math" panose="02040503050406030204" pitchFamily="18" charset="0"/>
                          </a:rPr>
                          <m:t>vacuum</m:t>
                        </m:r>
                      </m:sub>
                    </m:sSub>
                  </m:oMath>
                </a14:m>
                <a:endParaRPr lang="en-GB">
                  <a:latin typeface="+mn-lt"/>
                </a:endParaRPr>
              </a:p>
              <a:p>
                <a:pPr lvl="1"/>
                <a:r>
                  <a:rPr lang="en-GB">
                    <a:solidFill>
                      <a:srgbClr val="FF0000"/>
                    </a:solidFill>
                  </a:rPr>
                  <a:t>Cylindrical symmetric </a:t>
                </a:r>
                <a:r>
                  <a:rPr lang="en-GB">
                    <a:solidFill>
                      <a:schemeClr val="accent1"/>
                    </a:solidFill>
                  </a:rPr>
                  <a:t>standing wave </a:t>
                </a:r>
                <a:r>
                  <a:rPr lang="en-GB"/>
                  <a:t>structure of length </a:t>
                </a:r>
                <a14:m>
                  <m:oMath xmlns:m="http://schemas.openxmlformats.org/officeDocument/2006/math">
                    <m:r>
                      <a:rPr lang="en-US" b="0" i="1" smtClean="0">
                        <a:latin typeface="Cambria Math" panose="02040503050406030204" pitchFamily="18" charset="0"/>
                      </a:rPr>
                      <m:t>𝐿</m:t>
                    </m:r>
                  </m:oMath>
                </a14:m>
                <a:endParaRPr lang="en-US" b="0"/>
              </a:p>
              <a:p>
                <a:pPr lvl="2"/>
                <a:r>
                  <a:rPr lang="en-GB"/>
                  <a:t>Bare structure, without any mode couplers</a:t>
                </a:r>
              </a:p>
              <a:p>
                <a:pPr marL="0" indent="0">
                  <a:buNone/>
                </a:pPr>
                <a:endParaRPr lang="en-GB"/>
              </a:p>
            </p:txBody>
          </p:sp>
        </mc:Choice>
        <mc:Fallback xmlns="">
          <p:sp>
            <p:nvSpPr>
              <p:cNvPr id="5" name="Content Placeholder 4">
                <a:extLst>
                  <a:ext uri="{FF2B5EF4-FFF2-40B4-BE49-F238E27FC236}">
                    <a16:creationId xmlns:a16="http://schemas.microsoft.com/office/drawing/2014/main" id="{0C786FAF-3E3A-7527-B3B4-75DBC82707E1}"/>
                  </a:ext>
                </a:extLst>
              </p:cNvPr>
              <p:cNvSpPr>
                <a:spLocks noGrp="1" noRot="1" noChangeAspect="1" noMove="1" noResize="1" noEditPoints="1" noAdjustHandles="1" noChangeArrowheads="1" noChangeShapeType="1" noTextEdit="1"/>
              </p:cNvSpPr>
              <p:nvPr>
                <p:ph idx="1"/>
              </p:nvPr>
            </p:nvSpPr>
            <p:spPr>
              <a:xfrm>
                <a:off x="904874" y="664309"/>
                <a:ext cx="7726363" cy="2937307"/>
              </a:xfrm>
              <a:blipFill>
                <a:blip r:embed="rId3"/>
                <a:stretch>
                  <a:fillRect t="-2075"/>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F4BC1C7F-FA55-8C2A-A3BA-38148939937D}"/>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grpSp>
        <p:nvGrpSpPr>
          <p:cNvPr id="2" name="Group 1">
            <a:extLst>
              <a:ext uri="{FF2B5EF4-FFF2-40B4-BE49-F238E27FC236}">
                <a16:creationId xmlns:a16="http://schemas.microsoft.com/office/drawing/2014/main" id="{20228470-D3FF-4305-68E7-08C80B346FFA}"/>
              </a:ext>
            </a:extLst>
          </p:cNvPr>
          <p:cNvGrpSpPr/>
          <p:nvPr/>
        </p:nvGrpSpPr>
        <p:grpSpPr>
          <a:xfrm>
            <a:off x="2820044" y="2822185"/>
            <a:ext cx="3503911" cy="2321315"/>
            <a:chOff x="4451094" y="1038884"/>
            <a:chExt cx="3501399" cy="2401157"/>
          </a:xfrm>
        </p:grpSpPr>
        <p:pic>
          <p:nvPicPr>
            <p:cNvPr id="4" name="Picture 3">
              <a:extLst>
                <a:ext uri="{FF2B5EF4-FFF2-40B4-BE49-F238E27FC236}">
                  <a16:creationId xmlns:a16="http://schemas.microsoft.com/office/drawing/2014/main" id="{35AE1FF3-4986-888A-910F-D2045E39ECDA}"/>
                </a:ext>
              </a:extLst>
            </p:cNvPr>
            <p:cNvPicPr>
              <a:picLocks noChangeAspect="1"/>
            </p:cNvPicPr>
            <p:nvPr/>
          </p:nvPicPr>
          <p:blipFill>
            <a:blip r:embed="rId4"/>
            <a:srcRect t="3552"/>
            <a:stretch/>
          </p:blipFill>
          <p:spPr>
            <a:xfrm>
              <a:off x="4451095" y="1038884"/>
              <a:ext cx="3501398" cy="1875859"/>
            </a:xfrm>
            <a:prstGeom prst="rect">
              <a:avLst/>
            </a:prstGeom>
          </p:spPr>
        </p:pic>
        <p:sp>
          <p:nvSpPr>
            <p:cNvPr id="8" name="TextBox 7">
              <a:extLst>
                <a:ext uri="{FF2B5EF4-FFF2-40B4-BE49-F238E27FC236}">
                  <a16:creationId xmlns:a16="http://schemas.microsoft.com/office/drawing/2014/main" id="{A4D32B01-3C6C-7774-9DDC-28B8EC168E8F}"/>
                </a:ext>
              </a:extLst>
            </p:cNvPr>
            <p:cNvSpPr txBox="1"/>
            <p:nvPr/>
          </p:nvSpPr>
          <p:spPr>
            <a:xfrm>
              <a:off x="4451094" y="2914743"/>
              <a:ext cx="3501398" cy="525298"/>
            </a:xfrm>
            <a:prstGeom prst="rect">
              <a:avLst/>
            </a:prstGeom>
            <a:noFill/>
          </p:spPr>
          <p:txBody>
            <a:bodyPr wrap="square" rtlCol="0">
              <a:spAutoFit/>
            </a:bodyPr>
            <a:lstStyle/>
            <a:p>
              <a:pPr algn="ctr"/>
              <a:r>
                <a:rPr lang="en-GB" sz="900" dirty="0">
                  <a:solidFill>
                    <a:schemeClr val="tx1">
                      <a:lumMod val="60000"/>
                      <a:lumOff val="40000"/>
                    </a:schemeClr>
                  </a:solidFill>
                </a:rPr>
                <a:t>Figure 25: Normalised axial electric field amplitude of the TM010-</a:t>
              </a:r>
              <a:r>
                <a:rPr lang="el-GR" sz="900" dirty="0">
                  <a:solidFill>
                    <a:schemeClr val="tx1">
                      <a:lumMod val="60000"/>
                      <a:lumOff val="40000"/>
                    </a:schemeClr>
                  </a:solidFill>
                </a:rPr>
                <a:t>π </a:t>
              </a:r>
              <a:r>
                <a:rPr lang="en-GB" sz="900" dirty="0">
                  <a:solidFill>
                    <a:schemeClr val="tx1">
                      <a:lumMod val="60000"/>
                      <a:lumOff val="40000"/>
                    </a:schemeClr>
                  </a:solidFill>
                </a:rPr>
                <a:t>mode at 801.58 MHz in the 5 half-wave cell bare cavity for PERLE, with an energy gain of 20.5 MeV [7].</a:t>
              </a:r>
            </a:p>
          </p:txBody>
        </p:sp>
      </p:grpSp>
    </p:spTree>
    <p:extLst>
      <p:ext uri="{BB962C8B-B14F-4D97-AF65-F5344CB8AC3E}">
        <p14:creationId xmlns:p14="http://schemas.microsoft.com/office/powerpoint/2010/main" val="3591942872"/>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C98BE8-A665-0BF3-DA83-0BDA111174F8}"/>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FC202C8D-FCC4-A6EC-9106-1AF9850155E2}"/>
              </a:ext>
            </a:extLst>
          </p:cNvPr>
          <p:cNvSpPr>
            <a:spLocks noGrp="1"/>
          </p:cNvSpPr>
          <p:nvPr>
            <p:ph type="title"/>
          </p:nvPr>
        </p:nvSpPr>
        <p:spPr>
          <a:xfrm>
            <a:off x="904875" y="131033"/>
            <a:ext cx="7726363" cy="533276"/>
          </a:xfrm>
        </p:spPr>
        <p:txBody>
          <a:bodyPr>
            <a:noAutofit/>
          </a:bodyPr>
          <a:lstStyle/>
          <a:p>
            <a:r>
              <a:rPr lang="en-GB"/>
              <a:t> Higher-order mode parameters</a:t>
            </a:r>
          </a:p>
        </p:txBody>
      </p:sp>
      <p:sp>
        <p:nvSpPr>
          <p:cNvPr id="6" name="Espace réservé du numéro de diapositive 5">
            <a:extLst>
              <a:ext uri="{FF2B5EF4-FFF2-40B4-BE49-F238E27FC236}">
                <a16:creationId xmlns:a16="http://schemas.microsoft.com/office/drawing/2014/main" id="{2DBA4C54-F166-E3FB-7849-75373217197E}"/>
              </a:ext>
            </a:extLst>
          </p:cNvPr>
          <p:cNvSpPr>
            <a:spLocks noGrp="1"/>
          </p:cNvSpPr>
          <p:nvPr>
            <p:ph type="sldNum" sz="quarter" idx="12"/>
          </p:nvPr>
        </p:nvSpPr>
        <p:spPr/>
        <p:txBody>
          <a:bodyPr/>
          <a:lstStyle/>
          <a:p>
            <a:fld id="{E1E1CD7C-2161-7D43-862E-CE4C333CD873}" type="slidenum">
              <a:rPr lang="en-GB" noProof="0" smtClean="0"/>
              <a:pPr/>
              <a:t>37</a:t>
            </a:fld>
            <a:endParaRPr lang="en-GB" noProof="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AE4A0869-B423-7AB4-4899-E2D9B4692824}"/>
                  </a:ext>
                </a:extLst>
              </p:cNvPr>
              <p:cNvSpPr>
                <a:spLocks noGrp="1"/>
              </p:cNvSpPr>
              <p:nvPr>
                <p:ph idx="1"/>
              </p:nvPr>
            </p:nvSpPr>
            <p:spPr>
              <a:xfrm>
                <a:off x="904874" y="802002"/>
                <a:ext cx="7726363" cy="4210465"/>
              </a:xfrm>
            </p:spPr>
            <p:txBody>
              <a:bodyPr>
                <a:normAutofit/>
              </a:bodyPr>
              <a:lstStyle/>
              <a:p>
                <a:r>
                  <a:rPr lang="en-GB" dirty="0"/>
                  <a:t>HOM parameters from an </a:t>
                </a:r>
                <a:r>
                  <a:rPr lang="en-GB" dirty="0">
                    <a:solidFill>
                      <a:schemeClr val="accent1"/>
                    </a:solidFill>
                  </a:rPr>
                  <a:t>EM field solver </a:t>
                </a:r>
                <a:r>
                  <a:rPr lang="en-GB" dirty="0"/>
                  <a:t>like </a:t>
                </a:r>
                <a:r>
                  <a:rPr lang="en-GB" dirty="0">
                    <a:solidFill>
                      <a:schemeClr val="tx2"/>
                    </a:solidFill>
                    <a:hlinkClick r:id="rId3">
                      <a:extLst>
                        <a:ext uri="{A12FA001-AC4F-418D-AE19-62706E023703}">
                          <ahyp:hlinkClr xmlns:ahyp="http://schemas.microsoft.com/office/drawing/2018/hyperlinkcolor" val="tx"/>
                        </a:ext>
                      </a:extLst>
                    </a:hlinkClick>
                  </a:rPr>
                  <a:t>CST</a:t>
                </a:r>
                <a:r>
                  <a:rPr lang="en-GB" dirty="0"/>
                  <a:t> or </a:t>
                </a:r>
                <a:r>
                  <a:rPr lang="en-GB" dirty="0">
                    <a:solidFill>
                      <a:schemeClr val="tx2"/>
                    </a:solidFill>
                    <a:hlinkClick r:id="rId4">
                      <a:extLst>
                        <a:ext uri="{A12FA001-AC4F-418D-AE19-62706E023703}">
                          <ahyp:hlinkClr xmlns:ahyp="http://schemas.microsoft.com/office/drawing/2018/hyperlinkcolor" val="tx"/>
                        </a:ext>
                      </a:extLst>
                    </a:hlinkClick>
                  </a:rPr>
                  <a:t>Wakis</a:t>
                </a:r>
                <a:endParaRPr lang="en-GB" dirty="0"/>
              </a:p>
              <a:p>
                <a:r>
                  <a:rPr lang="en-GB" dirty="0"/>
                  <a:t>HOM’s (</a:t>
                </a:r>
                <a:r>
                  <a:rPr lang="en-GB" i="1" dirty="0">
                    <a:latin typeface="Cambria Math" panose="02040503050406030204" pitchFamily="18" charset="0"/>
                    <a:ea typeface="Cambria Math" panose="02040503050406030204" pitchFamily="18" charset="0"/>
                  </a:rPr>
                  <a:t>m, n</a:t>
                </a:r>
                <a:r>
                  <a:rPr lang="en-GB" dirty="0"/>
                  <a:t>) are defined by:</a:t>
                </a:r>
              </a:p>
              <a:p>
                <a:pPr lvl="1"/>
                <a:r>
                  <a:rPr lang="en-GB" dirty="0">
                    <a:solidFill>
                      <a:schemeClr val="accent1"/>
                    </a:solidFill>
                  </a:rPr>
                  <a:t>Order of the mode </a:t>
                </a:r>
                <a:r>
                  <a:rPr lang="en-GB" i="1" dirty="0">
                    <a:solidFill>
                      <a:schemeClr val="accent1"/>
                    </a:solidFill>
                    <a:latin typeface="Cambria Math" panose="02040503050406030204" pitchFamily="18" charset="0"/>
                    <a:ea typeface="Cambria Math" panose="02040503050406030204" pitchFamily="18" charset="0"/>
                  </a:rPr>
                  <a:t>m</a:t>
                </a:r>
                <a:r>
                  <a:rPr lang="en-GB" dirty="0"/>
                  <a:t> (</a:t>
                </a:r>
                <a:r>
                  <a:rPr lang="en-GB" i="1" dirty="0">
                    <a:latin typeface="Cambria Math" panose="02040503050406030204" pitchFamily="18" charset="0"/>
                    <a:ea typeface="Cambria Math" panose="02040503050406030204" pitchFamily="18" charset="0"/>
                  </a:rPr>
                  <a:t>m</a:t>
                </a:r>
                <a:r>
                  <a:rPr lang="en-GB" dirty="0"/>
                  <a:t>=0: monopole, </a:t>
                </a:r>
                <a:r>
                  <a:rPr lang="en-GB" i="1" dirty="0">
                    <a:latin typeface="Cambria Math" panose="02040503050406030204" pitchFamily="18" charset="0"/>
                    <a:ea typeface="Cambria Math" panose="02040503050406030204" pitchFamily="18" charset="0"/>
                  </a:rPr>
                  <a:t>m</a:t>
                </a:r>
                <a:r>
                  <a:rPr lang="en-GB" dirty="0"/>
                  <a:t>=1: dipole, </a:t>
                </a:r>
                <a:r>
                  <a:rPr lang="en-GB" i="1" dirty="0">
                    <a:latin typeface="Cambria Math" panose="02040503050406030204" pitchFamily="18" charset="0"/>
                    <a:ea typeface="Cambria Math" panose="02040503050406030204" pitchFamily="18" charset="0"/>
                  </a:rPr>
                  <a:t>m</a:t>
                </a:r>
                <a:r>
                  <a:rPr lang="en-GB" dirty="0"/>
                  <a:t>=2: quadrupole etc.)</a:t>
                </a:r>
              </a:p>
              <a:p>
                <a:pPr lvl="1"/>
                <a:r>
                  <a:rPr lang="en-GB" dirty="0"/>
                  <a:t>Mode number </a:t>
                </a:r>
                <a:r>
                  <a:rPr lang="en-GB" i="1" dirty="0">
                    <a:latin typeface="Cambria Math" panose="02040503050406030204" pitchFamily="18" charset="0"/>
                    <a:ea typeface="Cambria Math" panose="02040503050406030204" pitchFamily="18" charset="0"/>
                  </a:rPr>
                  <a:t>n</a:t>
                </a:r>
              </a:p>
              <a:p>
                <a:pPr lvl="1"/>
                <a:r>
                  <a:rPr lang="en-GB" dirty="0">
                    <a:solidFill>
                      <a:schemeClr val="accent1"/>
                    </a:solidFill>
                  </a:rPr>
                  <a:t>Resonant angular frequency: </a:t>
                </a:r>
                <a14:m>
                  <m:oMath xmlns:m="http://schemas.openxmlformats.org/officeDocument/2006/math">
                    <m:sSub>
                      <m:sSubPr>
                        <m:ctrlPr>
                          <a:rPr lang="en-US" i="1" smtClean="0">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𝜔</m:t>
                        </m:r>
                      </m:e>
                      <m:sub>
                        <m:r>
                          <a:rPr lang="en-US" i="1">
                            <a:solidFill>
                              <a:schemeClr val="accent1"/>
                            </a:solidFill>
                            <a:latin typeface="Cambria Math" panose="02040503050406030204" pitchFamily="18" charset="0"/>
                          </a:rPr>
                          <m:t>𝑚𝑛</m:t>
                        </m:r>
                      </m:sub>
                    </m:sSub>
                    <m:r>
                      <a:rPr lang="en-US" i="1">
                        <a:latin typeface="Cambria Math" panose="02040503050406030204" pitchFamily="18" charset="0"/>
                      </a:rPr>
                      <m:t>=2</m:t>
                    </m:r>
                    <m:r>
                      <a:rPr lang="en-US" i="1">
                        <a:latin typeface="Cambria Math" panose="02040503050406030204" pitchFamily="18" charset="0"/>
                      </a:rPr>
                      <m:t>𝜋</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𝑚𝑛</m:t>
                        </m:r>
                      </m:sub>
                    </m:sSub>
                  </m:oMath>
                </a14:m>
                <a:endParaRPr lang="en-GB" i="1" dirty="0"/>
              </a:p>
              <a:p>
                <a:pPr lvl="1"/>
                <a:r>
                  <a:rPr lang="en-GB" dirty="0"/>
                  <a:t>Quality factor: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𝑄</m:t>
                        </m:r>
                      </m:e>
                      <m:sub>
                        <m:r>
                          <a:rPr lang="en-GB" i="1">
                            <a:latin typeface="Cambria Math" panose="02040503050406030204" pitchFamily="18" charset="0"/>
                          </a:rPr>
                          <m:t>𝑚𝑛</m:t>
                        </m:r>
                      </m:sub>
                    </m:sSub>
                    <m:r>
                      <a:rPr lang="en-GB">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sSub>
                          <m:sSubPr>
                            <m:ctrlPr>
                              <a:rPr lang="en-GB" i="1">
                                <a:latin typeface="Cambria Math" panose="02040503050406030204" pitchFamily="18" charset="0"/>
                              </a:rPr>
                            </m:ctrlPr>
                          </m:sSubPr>
                          <m:e>
                            <m:r>
                              <a:rPr lang="en-GB" i="1">
                                <a:latin typeface="Cambria Math" panose="02040503050406030204" pitchFamily="18" charset="0"/>
                              </a:rPr>
                              <m:t>𝑈</m:t>
                            </m:r>
                          </m:e>
                          <m:sub>
                            <m:r>
                              <a:rPr lang="en-GB" i="1">
                                <a:latin typeface="Cambria Math" panose="02040503050406030204" pitchFamily="18" charset="0"/>
                              </a:rPr>
                              <m:t>𝑚𝑛</m:t>
                            </m:r>
                          </m:sub>
                        </m:sSub>
                      </m:num>
                      <m:den>
                        <m:sSub>
                          <m:sSubPr>
                            <m:ctrlPr>
                              <a:rPr lang="en-GB" i="1">
                                <a:latin typeface="Cambria Math" panose="02040503050406030204" pitchFamily="18" charset="0"/>
                              </a:rPr>
                            </m:ctrlPr>
                          </m:sSubPr>
                          <m:e>
                            <m:r>
                              <a:rPr lang="en-GB" i="1">
                                <a:latin typeface="Cambria Math" panose="02040503050406030204" pitchFamily="18" charset="0"/>
                              </a:rPr>
                              <m:t>𝑃</m:t>
                            </m:r>
                          </m:e>
                          <m:sub>
                            <m:r>
                              <a:rPr lang="en-GB" i="1">
                                <a:latin typeface="Cambria Math" panose="02040503050406030204" pitchFamily="18" charset="0"/>
                              </a:rPr>
                              <m:t>𝑑</m:t>
                            </m:r>
                            <m:r>
                              <a:rPr lang="en-GB">
                                <a:latin typeface="Cambria Math" panose="02040503050406030204" pitchFamily="18" charset="0"/>
                              </a:rPr>
                              <m:t>,</m:t>
                            </m:r>
                            <m:r>
                              <a:rPr lang="en-GB" i="1">
                                <a:latin typeface="Cambria Math" panose="02040503050406030204" pitchFamily="18" charset="0"/>
                              </a:rPr>
                              <m:t>𝑚𝑛</m:t>
                            </m:r>
                          </m:sub>
                        </m:sSub>
                      </m:den>
                    </m:f>
                    <m:r>
                      <a:rPr lang="en-US" b="0" i="1" smtClean="0">
                        <a:latin typeface="Cambria Math" panose="02040503050406030204" pitchFamily="18" charset="0"/>
                      </a:rPr>
                      <m:t> [/]</m:t>
                    </m:r>
                  </m:oMath>
                </a14:m>
                <a:r>
                  <a:rPr lang="en-GB" dirty="0"/>
                  <a:t>; with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𝑃</m:t>
                        </m:r>
                      </m:e>
                      <m:sub>
                        <m:r>
                          <a:rPr lang="en-GB" i="1">
                            <a:latin typeface="Cambria Math" panose="02040503050406030204" pitchFamily="18" charset="0"/>
                          </a:rPr>
                          <m:t>𝑑</m:t>
                        </m:r>
                        <m:r>
                          <a:rPr lang="en-GB">
                            <a:latin typeface="Cambria Math" panose="02040503050406030204" pitchFamily="18" charset="0"/>
                          </a:rPr>
                          <m:t>,</m:t>
                        </m:r>
                        <m:r>
                          <a:rPr lang="en-GB" i="1">
                            <a:latin typeface="Cambria Math" panose="02040503050406030204" pitchFamily="18" charset="0"/>
                          </a:rPr>
                          <m:t>𝑚𝑛</m:t>
                        </m:r>
                      </m:sub>
                    </m:sSub>
                  </m:oMath>
                </a14:m>
                <a:r>
                  <a:rPr lang="en-GB" dirty="0"/>
                  <a:t> average dissipated power loss 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𝑈</m:t>
                        </m:r>
                      </m:e>
                      <m:sub>
                        <m:r>
                          <a:rPr lang="en-GB" i="1">
                            <a:latin typeface="Cambria Math" panose="02040503050406030204" pitchFamily="18" charset="0"/>
                          </a:rPr>
                          <m:t>𝑚𝑛</m:t>
                        </m:r>
                      </m:sub>
                    </m:sSub>
                  </m:oMath>
                </a14:m>
                <a:r>
                  <a:rPr lang="en-GB" dirty="0"/>
                  <a:t> the stored energy</a:t>
                </a:r>
              </a:p>
              <a:p>
                <a:pPr lvl="1"/>
                <a:r>
                  <a:rPr lang="en-GB" dirty="0">
                    <a:solidFill>
                      <a:schemeClr val="accent1"/>
                    </a:solidFill>
                  </a:rPr>
                  <a:t>Shunt impedance:</a:t>
                </a:r>
                <a14:m>
                  <m:oMath xmlns:m="http://schemas.openxmlformats.org/officeDocument/2006/math">
                    <m:sSub>
                      <m:sSubPr>
                        <m:ctrlPr>
                          <a:rPr lang="en-GB" i="1">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 </m:t>
                        </m:r>
                        <m:r>
                          <m:rPr>
                            <m:sty m:val="p"/>
                          </m:rPr>
                          <a:rPr lang="en-US" b="0" i="1" smtClean="0">
                            <a:solidFill>
                              <a:schemeClr val="accent1"/>
                            </a:solidFill>
                            <a:latin typeface="Cambria Math" panose="02040503050406030204" pitchFamily="18" charset="0"/>
                          </a:rPr>
                          <m:t>R</m:t>
                        </m:r>
                      </m:e>
                      <m:sub>
                        <m:r>
                          <a:rPr lang="en-GB" i="1">
                            <a:solidFill>
                              <a:schemeClr val="accent1"/>
                            </a:solidFill>
                            <a:latin typeface="Cambria Math" panose="02040503050406030204" pitchFamily="18" charset="0"/>
                          </a:rPr>
                          <m:t>𝑠</m:t>
                        </m:r>
                        <m:r>
                          <a:rPr lang="en-GB">
                            <a:solidFill>
                              <a:schemeClr val="accent1"/>
                            </a:solidFill>
                            <a:latin typeface="Cambria Math" panose="02040503050406030204" pitchFamily="18" charset="0"/>
                          </a:rPr>
                          <m:t>,</m:t>
                        </m:r>
                        <m:r>
                          <a:rPr lang="en-GB" i="1">
                            <a:solidFill>
                              <a:schemeClr val="accent1"/>
                            </a:solidFill>
                            <a:latin typeface="Cambria Math" panose="02040503050406030204" pitchFamily="18" charset="0"/>
                          </a:rPr>
                          <m:t>𝑚𝑛</m:t>
                        </m:r>
                      </m:sub>
                    </m:sSub>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𝑟</m:t>
                        </m:r>
                        <m:r>
                          <a:rPr lang="en-US" b="0" i="1" smtClean="0">
                            <a:solidFill>
                              <a:schemeClr val="accent1"/>
                            </a:solidFill>
                            <a:latin typeface="Cambria Math" panose="02040503050406030204" pitchFamily="18" charset="0"/>
                          </a:rPr>
                          <m:t>’</m:t>
                        </m:r>
                      </m:e>
                    </m:d>
                    <m:r>
                      <a:rPr lang="en-GB">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d>
                              <m:dPr>
                                <m:begChr m:val=""/>
                                <m:endChr m:val=""/>
                                <m:ctrlPr>
                                  <a:rPr lang="en-GB" i="1">
                                    <a:latin typeface="Cambria Math" panose="02040503050406030204" pitchFamily="18" charset="0"/>
                                  </a:rPr>
                                </m:ctrlPr>
                              </m:dPr>
                              <m:e>
                                <m:r>
                                  <a:rPr lang="en-GB">
                                    <a:latin typeface="Cambria Math" panose="02040503050406030204" pitchFamily="18" charset="0"/>
                                  </a:rPr>
                                  <m:t>|</m:t>
                                </m:r>
                              </m:e>
                            </m:d>
                            <m:r>
                              <a:rPr lang="en-GB" i="1">
                                <a:latin typeface="Cambria Math" panose="02040503050406030204" pitchFamily="18" charset="0"/>
                              </a:rPr>
                              <m:t>𝑉</m:t>
                            </m:r>
                          </m:e>
                          <m:sub>
                            <m:r>
                              <m:rPr>
                                <m:sty m:val="p"/>
                              </m:rPr>
                              <a:rPr lang="en-US" b="0" i="1" smtClean="0">
                                <a:latin typeface="Cambria Math" panose="02040503050406030204" pitchFamily="18" charset="0"/>
                              </a:rPr>
                              <m:t>s</m:t>
                            </m:r>
                            <m:r>
                              <a:rPr lang="en-US" b="0" i="1" smtClean="0">
                                <a:latin typeface="Cambria Math" panose="02040503050406030204" pitchFamily="18" charset="0"/>
                              </a:rPr>
                              <m:t>,</m:t>
                            </m:r>
                            <m:r>
                              <a:rPr lang="en-GB" i="1">
                                <a:latin typeface="Cambria Math" panose="02040503050406030204" pitchFamily="18" charset="0"/>
                              </a:rPr>
                              <m:t>𝑚𝑛</m:t>
                            </m:r>
                          </m:sub>
                        </m:sSub>
                        <m:d>
                          <m:dPr>
                            <m:ctrlPr>
                              <a:rPr lang="en-GB" i="1">
                                <a:latin typeface="Cambria Math" panose="02040503050406030204" pitchFamily="18" charset="0"/>
                              </a:rPr>
                            </m:ctrlPr>
                          </m:dPr>
                          <m:e>
                            <m:r>
                              <a:rPr lang="en-GB" i="1">
                                <a:latin typeface="Cambria Math" panose="02040503050406030204" pitchFamily="18" charset="0"/>
                              </a:rPr>
                              <m:t>𝑟</m:t>
                            </m:r>
                            <m:r>
                              <a:rPr lang="en-US" b="0" i="1" smtClean="0">
                                <a:latin typeface="Cambria Math" panose="02040503050406030204" pitchFamily="18" charset="0"/>
                              </a:rPr>
                              <m:t>’</m:t>
                            </m:r>
                          </m:e>
                        </m:d>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a:latin typeface="Cambria Math" panose="02040503050406030204" pitchFamily="18" charset="0"/>
                                  </a:rPr>
                                  <m:t>|</m:t>
                                </m:r>
                              </m:e>
                            </m:d>
                          </m:e>
                          <m:sup>
                            <m:r>
                              <a:rPr lang="en-GB">
                                <a:latin typeface="Cambria Math" panose="02040503050406030204" pitchFamily="18" charset="0"/>
                              </a:rPr>
                              <m:t>2</m:t>
                            </m:r>
                          </m:sup>
                        </m:sSup>
                      </m:num>
                      <m:den>
                        <m:r>
                          <a:rPr lang="en-US" b="0" i="1" smtClean="0">
                            <a:latin typeface="Cambria Math" panose="02040503050406030204" pitchFamily="18" charset="0"/>
                          </a:rPr>
                          <m:t>2</m:t>
                        </m:r>
                        <m:sSub>
                          <m:sSubPr>
                            <m:ctrlPr>
                              <a:rPr lang="en-GB" i="1">
                                <a:latin typeface="Cambria Math" panose="02040503050406030204" pitchFamily="18" charset="0"/>
                              </a:rPr>
                            </m:ctrlPr>
                          </m:sSubPr>
                          <m:e>
                            <m:r>
                              <a:rPr lang="en-GB" i="1">
                                <a:latin typeface="Cambria Math" panose="02040503050406030204" pitchFamily="18" charset="0"/>
                              </a:rPr>
                              <m:t>𝑃</m:t>
                            </m:r>
                          </m:e>
                          <m:sub>
                            <m:r>
                              <a:rPr lang="en-GB" i="1">
                                <a:latin typeface="Cambria Math" panose="02040503050406030204" pitchFamily="18" charset="0"/>
                              </a:rPr>
                              <m:t>𝑑</m:t>
                            </m:r>
                            <m:r>
                              <a:rPr lang="en-GB">
                                <a:latin typeface="Cambria Math" panose="02040503050406030204" pitchFamily="18" charset="0"/>
                              </a:rPr>
                              <m:t>,</m:t>
                            </m:r>
                            <m:r>
                              <a:rPr lang="en-GB" i="1">
                                <a:latin typeface="Cambria Math" panose="02040503050406030204" pitchFamily="18" charset="0"/>
                              </a:rPr>
                              <m:t>𝑚𝑛</m:t>
                            </m:r>
                          </m:sub>
                        </m:sSub>
                      </m:den>
                    </m:f>
                    <m:r>
                      <a:rPr lang="en-US" i="1">
                        <a:latin typeface="Cambria Math" panose="02040503050406030204" pitchFamily="18" charset="0"/>
                      </a:rPr>
                      <m:t>  </m:t>
                    </m:r>
                    <m:d>
                      <m:dPr>
                        <m:begChr m:val="["/>
                        <m:endChr m:val="]"/>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𝛺</m:t>
                              </m:r>
                            </m:e>
                          </m:mr>
                        </m:m>
                      </m:e>
                    </m:d>
                  </m:oMath>
                </a14:m>
                <a:endParaRPr lang="en-US" dirty="0"/>
              </a:p>
              <a:p>
                <a:pPr lvl="1">
                  <a:buFont typeface="Wingdings" pitchFamily="2" charset="2"/>
                  <a:buChar char="è"/>
                </a:pPr>
                <a:r>
                  <a:rPr lang="en-GB" dirty="0">
                    <a:sym typeface="Wingdings" pitchFamily="2" charset="2"/>
                  </a:rPr>
                  <a:t> Effective voltage: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𝑚𝑛</m:t>
                        </m:r>
                      </m:sub>
                    </m:sSub>
                    <m:d>
                      <m:dPr>
                        <m:ctrlPr>
                          <a:rPr lang="en-GB" i="1">
                            <a:latin typeface="Cambria Math" panose="02040503050406030204" pitchFamily="18" charset="0"/>
                          </a:rPr>
                        </m:ctrlPr>
                      </m:dPr>
                      <m:e>
                        <m:r>
                          <a:rPr lang="en-GB" i="1">
                            <a:latin typeface="Cambria Math" panose="02040503050406030204" pitchFamily="18" charset="0"/>
                          </a:rPr>
                          <m:t>𝑟</m:t>
                        </m:r>
                        <m:r>
                          <a:rPr lang="en-US" b="0" i="1" smtClean="0">
                            <a:latin typeface="Cambria Math" panose="02040503050406030204" pitchFamily="18" charset="0"/>
                          </a:rPr>
                          <m:t>’</m:t>
                        </m:r>
                      </m:e>
                    </m:d>
                    <m:r>
                      <a:rPr lang="en-US"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e>
                      <m:sub>
                        <m:r>
                          <a:rPr lang="en-US" i="1">
                            <a:latin typeface="Cambria Math" panose="02040503050406030204" pitchFamily="18" charset="0"/>
                          </a:rPr>
                          <m:t>𝑠</m:t>
                        </m:r>
                        <m:r>
                          <a:rPr lang="en-US" i="1">
                            <a:latin typeface="Cambria Math" panose="02040503050406030204" pitchFamily="18" charset="0"/>
                          </a:rPr>
                          <m:t>,</m:t>
                        </m:r>
                        <m:r>
                          <a:rPr lang="en-GB" i="1">
                            <a:latin typeface="Cambria Math" panose="02040503050406030204" pitchFamily="18" charset="0"/>
                          </a:rPr>
                          <m:t>𝑚𝑛</m:t>
                        </m:r>
                      </m:sub>
                    </m:sSub>
                    <m:d>
                      <m:dPr>
                        <m:ctrlPr>
                          <a:rPr lang="en-GB" i="1">
                            <a:latin typeface="Cambria Math" panose="02040503050406030204" pitchFamily="18" charset="0"/>
                          </a:rPr>
                        </m:ctrlPr>
                      </m:dPr>
                      <m:e>
                        <m:r>
                          <a:rPr lang="en-GB" i="1">
                            <a:latin typeface="Cambria Math" panose="02040503050406030204" pitchFamily="18" charset="0"/>
                          </a:rPr>
                          <m:t>𝑟</m:t>
                        </m:r>
                        <m:r>
                          <a:rPr lang="en-US" b="0" i="1" smtClean="0">
                            <a:latin typeface="Cambria Math" panose="02040503050406030204" pitchFamily="18" charset="0"/>
                          </a:rPr>
                          <m:t>’</m:t>
                        </m:r>
                      </m:e>
                    </m:d>
                    <m:r>
                      <a:rPr lang="en-GB" i="1">
                        <a:latin typeface="Cambria Math" panose="02040503050406030204" pitchFamily="18" charset="0"/>
                      </a:rPr>
                      <m:t>𝑇</m:t>
                    </m:r>
                    <m:r>
                      <a:rPr lang="en-US" b="0" i="1" smtClean="0">
                        <a:latin typeface="Cambria Math" panose="02040503050406030204" pitchFamily="18" charset="0"/>
                      </a:rPr>
                      <m:t>  [</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i="1" dirty="0"/>
                  <a:t>; </a:t>
                </a:r>
                <a:r>
                  <a:rPr lang="en-GB" dirty="0"/>
                  <a:t>with </a:t>
                </a:r>
                <a14:m>
                  <m:oMath xmlns:m="http://schemas.openxmlformats.org/officeDocument/2006/math">
                    <m:r>
                      <m:rPr>
                        <m:sty m:val="p"/>
                      </m:rPr>
                      <a:rPr lang="en-US" i="1">
                        <a:latin typeface="Cambria Math" panose="02040503050406030204" pitchFamily="18" charset="0"/>
                      </a:rPr>
                      <m:t>T</m:t>
                    </m:r>
                  </m:oMath>
                </a14:m>
                <a:r>
                  <a:rPr lang="en-GB" dirty="0"/>
                  <a:t> the transit time factor</a:t>
                </a:r>
                <a:endParaRPr lang="en-US" dirty="0"/>
              </a:p>
              <a:p>
                <a:pPr lvl="1">
                  <a:buFont typeface="Wingdings" pitchFamily="2" charset="2"/>
                  <a:buChar char="è"/>
                </a:pPr>
                <a:r>
                  <a:rPr lang="en-GB" dirty="0"/>
                  <a:t> </a:t>
                </a:r>
                <a:r>
                  <a:rPr lang="en-GB" dirty="0">
                    <a:sym typeface="Wingdings" pitchFamily="2" charset="2"/>
                  </a:rPr>
                  <a:t>Effective shunt impedance:</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𝑅</m:t>
                        </m:r>
                      </m:e>
                      <m:sub>
                        <m:r>
                          <a:rPr lang="en-GB" i="1">
                            <a:latin typeface="Cambria Math" panose="02040503050406030204" pitchFamily="18" charset="0"/>
                          </a:rPr>
                          <m:t>𝑚𝑛</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𝑅</m:t>
                        </m:r>
                      </m:e>
                      <m:sub>
                        <m:r>
                          <a:rPr lang="en-GB" i="1">
                            <a:latin typeface="Cambria Math" panose="02040503050406030204" pitchFamily="18" charset="0"/>
                          </a:rPr>
                          <m:t>𝑠</m:t>
                        </m:r>
                        <m:r>
                          <a:rPr lang="en-GB" i="1">
                            <a:latin typeface="Cambria Math" panose="02040503050406030204" pitchFamily="18" charset="0"/>
                          </a:rPr>
                          <m:t>,</m:t>
                        </m:r>
                        <m:r>
                          <a:rPr lang="en-GB" i="1">
                            <a:latin typeface="Cambria Math" panose="02040503050406030204" pitchFamily="18" charset="0"/>
                          </a:rPr>
                          <m:t>𝑚𝑛</m:t>
                        </m:r>
                      </m:sub>
                    </m:sSub>
                    <m:sSup>
                      <m:sSupPr>
                        <m:ctrlPr>
                          <a:rPr lang="en-GB" i="1">
                            <a:latin typeface="Cambria Math" panose="02040503050406030204" pitchFamily="18" charset="0"/>
                          </a:rPr>
                        </m:ctrlPr>
                      </m:sSupPr>
                      <m:e>
                        <m:r>
                          <a:rPr lang="en-GB" i="1">
                            <a:latin typeface="Cambria Math" panose="02040503050406030204" pitchFamily="18" charset="0"/>
                          </a:rPr>
                          <m:t>𝑇</m:t>
                        </m:r>
                      </m:e>
                      <m:sup>
                        <m:r>
                          <a:rPr lang="en-GB" i="1">
                            <a:latin typeface="Cambria Math" panose="02040503050406030204" pitchFamily="18" charset="0"/>
                          </a:rPr>
                          <m:t>2</m:t>
                        </m:r>
                      </m:sup>
                    </m:sSup>
                    <m:r>
                      <a:rPr lang="en-US" i="1">
                        <a:latin typeface="Cambria Math" panose="02040503050406030204" pitchFamily="18" charset="0"/>
                      </a:rPr>
                      <m:t>  </m:t>
                    </m:r>
                    <m:d>
                      <m:dPr>
                        <m:begChr m:val="["/>
                        <m:endChr m:val="]"/>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𝛺</m:t>
                              </m:r>
                            </m:e>
                          </m:mr>
                        </m:m>
                      </m:e>
                    </m:d>
                  </m:oMath>
                </a14:m>
                <a:endParaRPr lang="en-GB" dirty="0"/>
              </a:p>
              <a:p>
                <a:pPr lvl="1"/>
                <a14:m>
                  <m:oMath xmlns:m="http://schemas.openxmlformats.org/officeDocument/2006/math">
                    <m:r>
                      <m:rPr>
                        <m:sty m:val="p"/>
                      </m:rPr>
                      <a:rPr lang="en-US" b="0" i="1" smtClean="0">
                        <a:solidFill>
                          <a:schemeClr val="accent1"/>
                        </a:solidFill>
                        <a:latin typeface="Cambria Math" panose="02040503050406030204" pitchFamily="18" charset="0"/>
                      </a:rPr>
                      <m:t>R</m:t>
                    </m:r>
                  </m:oMath>
                </a14:m>
                <a:r>
                  <a:rPr lang="en-GB" dirty="0">
                    <a:solidFill>
                      <a:schemeClr val="accent1"/>
                    </a:solidFill>
                  </a:rPr>
                  <a:t> over </a:t>
                </a:r>
                <a14:m>
                  <m:oMath xmlns:m="http://schemas.openxmlformats.org/officeDocument/2006/math">
                    <m:r>
                      <m:rPr>
                        <m:sty m:val="p"/>
                      </m:rPr>
                      <a:rPr lang="en-US" b="0" i="1" smtClean="0">
                        <a:solidFill>
                          <a:schemeClr val="accent1"/>
                        </a:solidFill>
                        <a:latin typeface="Cambria Math" panose="02040503050406030204" pitchFamily="18" charset="0"/>
                      </a:rPr>
                      <m:t>Q</m:t>
                    </m:r>
                  </m:oMath>
                </a14:m>
                <a:r>
                  <a:rPr lang="en-GB" dirty="0">
                    <a:solidFill>
                      <a:schemeClr val="accent1"/>
                    </a:solidFill>
                  </a:rPr>
                  <a:t>:</a:t>
                </a:r>
                <a14:m>
                  <m:oMath xmlns:m="http://schemas.openxmlformats.org/officeDocument/2006/math">
                    <m:f>
                      <m:fPr>
                        <m:type m:val="lin"/>
                        <m:ctrlPr>
                          <a:rPr lang="en-GB" i="1">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 </m:t>
                        </m:r>
                        <m:r>
                          <a:rPr lang="en-US" i="1">
                            <a:solidFill>
                              <a:schemeClr val="accent1"/>
                            </a:solidFill>
                            <a:latin typeface="Cambria Math" panose="02040503050406030204" pitchFamily="18" charset="0"/>
                          </a:rPr>
                          <m:t>(</m:t>
                        </m:r>
                        <m:r>
                          <m:rPr>
                            <m:sty m:val="p"/>
                          </m:rPr>
                          <a:rPr lang="en-US" b="0" i="1" smtClean="0">
                            <a:solidFill>
                              <a:schemeClr val="accent1"/>
                            </a:solidFill>
                            <a:latin typeface="Cambria Math" panose="02040503050406030204" pitchFamily="18" charset="0"/>
                          </a:rPr>
                          <m:t>R</m:t>
                        </m:r>
                      </m:num>
                      <m:den>
                        <m:r>
                          <a:rPr lang="en-GB" i="1">
                            <a:solidFill>
                              <a:schemeClr val="accent1"/>
                            </a:solidFill>
                            <a:latin typeface="Cambria Math" panose="02040503050406030204" pitchFamily="18" charset="0"/>
                          </a:rPr>
                          <m:t>𝑄</m:t>
                        </m:r>
                      </m:den>
                    </m:f>
                    <m:sSub>
                      <m:sSubPr>
                        <m:ctrlPr>
                          <a:rPr lang="en-GB" i="1">
                            <a:solidFill>
                              <a:schemeClr val="accent1"/>
                            </a:solidFill>
                            <a:latin typeface="Cambria Math" panose="02040503050406030204" pitchFamily="18" charset="0"/>
                          </a:rPr>
                        </m:ctrlPr>
                      </m:sSubPr>
                      <m:e>
                        <m:d>
                          <m:dPr>
                            <m:begChr m:val=""/>
                            <m:endChr m:val=""/>
                            <m:ctrlPr>
                              <a:rPr lang="en-GB" i="1">
                                <a:solidFill>
                                  <a:schemeClr val="accent1"/>
                                </a:solidFill>
                                <a:latin typeface="Cambria Math" panose="02040503050406030204" pitchFamily="18" charset="0"/>
                              </a:rPr>
                            </m:ctrlPr>
                          </m:dPr>
                          <m:e>
                            <m:r>
                              <a:rPr lang="en-GB">
                                <a:solidFill>
                                  <a:schemeClr val="accent1"/>
                                </a:solidFill>
                                <a:latin typeface="Cambria Math" panose="02040503050406030204" pitchFamily="18" charset="0"/>
                              </a:rPr>
                              <m:t>)</m:t>
                            </m:r>
                          </m:e>
                        </m:d>
                      </m:e>
                      <m:sub>
                        <m:r>
                          <a:rPr lang="en-GB" i="1">
                            <a:solidFill>
                              <a:schemeClr val="accent1"/>
                            </a:solidFill>
                            <a:latin typeface="Cambria Math" panose="02040503050406030204" pitchFamily="18" charset="0"/>
                          </a:rPr>
                          <m:t>𝑚𝑛</m:t>
                        </m:r>
                      </m:sub>
                    </m:sSub>
                    <m:r>
                      <a:rPr lang="en-GB">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d>
                              <m:dPr>
                                <m:begChr m:val=""/>
                                <m:endChr m:val=""/>
                                <m:ctrlPr>
                                  <a:rPr lang="en-GB" i="1">
                                    <a:latin typeface="Cambria Math" panose="02040503050406030204" pitchFamily="18" charset="0"/>
                                  </a:rPr>
                                </m:ctrlPr>
                              </m:dPr>
                              <m:e>
                                <m:r>
                                  <a:rPr lang="en-GB">
                                    <a:latin typeface="Cambria Math" panose="02040503050406030204" pitchFamily="18" charset="0"/>
                                  </a:rPr>
                                  <m:t>|</m:t>
                                </m:r>
                              </m:e>
                            </m:d>
                            <m:r>
                              <a:rPr lang="en-GB" i="1">
                                <a:latin typeface="Cambria Math" panose="02040503050406030204" pitchFamily="18" charset="0"/>
                              </a:rPr>
                              <m:t>𝑉</m:t>
                            </m:r>
                          </m:e>
                          <m:sub>
                            <m:r>
                              <a:rPr lang="en-GB" i="1">
                                <a:latin typeface="Cambria Math" panose="02040503050406030204" pitchFamily="18" charset="0"/>
                              </a:rPr>
                              <m:t>𝑚𝑛</m:t>
                            </m:r>
                          </m:sub>
                        </m:sSub>
                        <m:d>
                          <m:dPr>
                            <m:ctrlPr>
                              <a:rPr lang="en-GB" i="1">
                                <a:latin typeface="Cambria Math" panose="02040503050406030204" pitchFamily="18" charset="0"/>
                              </a:rPr>
                            </m:ctrlPr>
                          </m:dPr>
                          <m:e>
                            <m:r>
                              <a:rPr lang="en-GB" i="1">
                                <a:latin typeface="Cambria Math" panose="02040503050406030204" pitchFamily="18" charset="0"/>
                              </a:rPr>
                              <m:t>𝑟</m:t>
                            </m:r>
                            <m:r>
                              <a:rPr lang="en-US" b="0" i="1" smtClean="0">
                                <a:latin typeface="Cambria Math" panose="02040503050406030204" pitchFamily="18" charset="0"/>
                              </a:rPr>
                              <m:t>’</m:t>
                            </m:r>
                          </m:e>
                        </m:d>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a:latin typeface="Cambria Math" panose="02040503050406030204" pitchFamily="18" charset="0"/>
                                  </a:rPr>
                                  <m:t>|</m:t>
                                </m:r>
                              </m:e>
                            </m:d>
                          </m:e>
                          <m:sup>
                            <m:r>
                              <a:rPr lang="en-GB">
                                <a:latin typeface="Cambria Math" panose="02040503050406030204" pitchFamily="18" charset="0"/>
                              </a:rPr>
                              <m:t>2</m:t>
                            </m:r>
                          </m:sup>
                        </m:sSup>
                      </m:num>
                      <m:den>
                        <m:sSub>
                          <m:sSubPr>
                            <m:ctrlPr>
                              <a:rPr lang="en-GB" i="1">
                                <a:latin typeface="Cambria Math" panose="02040503050406030204" pitchFamily="18" charset="0"/>
                              </a:rPr>
                            </m:ctrlPr>
                          </m:sSubPr>
                          <m:e>
                            <m:r>
                              <a:rPr lang="en-US" b="0" i="1" smtClean="0">
                                <a:latin typeface="Cambria Math" panose="02040503050406030204" pitchFamily="18" charset="0"/>
                              </a:rPr>
                              <m:t>2</m:t>
                            </m:r>
                            <m:r>
                              <a:rPr lang="en-GB" i="1">
                                <a:latin typeface="Cambria Math" panose="02040503050406030204" pitchFamily="18" charset="0"/>
                              </a:rPr>
                              <m:t>𝜔</m:t>
                            </m:r>
                          </m:e>
                          <m:sub>
                            <m:r>
                              <a:rPr lang="en-GB" i="1">
                                <a:latin typeface="Cambria Math" panose="02040503050406030204" pitchFamily="18" charset="0"/>
                              </a:rPr>
                              <m:t>𝑚𝑛</m:t>
                            </m:r>
                          </m:sub>
                        </m:sSub>
                        <m:sSub>
                          <m:sSubPr>
                            <m:ctrlPr>
                              <a:rPr lang="en-GB" i="1">
                                <a:latin typeface="Cambria Math" panose="02040503050406030204" pitchFamily="18" charset="0"/>
                              </a:rPr>
                            </m:ctrlPr>
                          </m:sSubPr>
                          <m:e>
                            <m:r>
                              <a:rPr lang="en-GB" i="1">
                                <a:latin typeface="Cambria Math" panose="02040503050406030204" pitchFamily="18" charset="0"/>
                              </a:rPr>
                              <m:t>𝑈</m:t>
                            </m:r>
                          </m:e>
                          <m:sub>
                            <m:r>
                              <a:rPr lang="en-GB" i="1">
                                <a:latin typeface="Cambria Math" panose="02040503050406030204" pitchFamily="18" charset="0"/>
                              </a:rPr>
                              <m:t>𝑚𝑛</m:t>
                            </m:r>
                          </m:sub>
                        </m:sSub>
                      </m:den>
                    </m:f>
                    <m:r>
                      <a:rPr lang="en-US" b="0" i="1" smtClean="0">
                        <a:latin typeface="Cambria Math" panose="02040503050406030204" pitchFamily="18" charset="0"/>
                      </a:rPr>
                      <m:t>  </m:t>
                    </m:r>
                    <m:d>
                      <m:dPr>
                        <m:begChr m:val="["/>
                        <m:endChr m:val="]"/>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𝛺</m:t>
                              </m:r>
                            </m:e>
                          </m:mr>
                        </m:m>
                      </m:e>
                    </m:d>
                  </m:oMath>
                </a14:m>
                <a:endParaRPr lang="en-US" b="0" dirty="0"/>
              </a:p>
              <a:p>
                <a:endParaRPr lang="en-GB" dirty="0"/>
              </a:p>
              <a:p>
                <a:endParaRPr lang="en-GB" dirty="0"/>
              </a:p>
              <a:p>
                <a:pPr marL="342900" lvl="1" indent="0">
                  <a:buNone/>
                </a:pPr>
                <a:endParaRPr lang="en-GB" dirty="0"/>
              </a:p>
              <a:p>
                <a:pPr lvl="1"/>
                <a:endParaRPr lang="en-GB" dirty="0"/>
              </a:p>
              <a:p>
                <a:pPr lvl="1">
                  <a:buFont typeface="Wingdings" pitchFamily="2" charset="2"/>
                  <a:buChar char="è"/>
                </a:pPr>
                <a:endParaRPr lang="en-GB" dirty="0"/>
              </a:p>
              <a:p>
                <a:pPr marL="342900" lvl="1" indent="0">
                  <a:buNone/>
                </a:pPr>
                <a:endParaRPr lang="en-GB" dirty="0"/>
              </a:p>
              <a:p>
                <a:pPr marL="342900" lvl="1" indent="0">
                  <a:buNone/>
                </a:pPr>
                <a:endParaRPr lang="en-GB" dirty="0"/>
              </a:p>
            </p:txBody>
          </p:sp>
        </mc:Choice>
        <mc:Fallback xmlns="">
          <p:sp>
            <p:nvSpPr>
              <p:cNvPr id="5" name="Content Placeholder 4">
                <a:extLst>
                  <a:ext uri="{FF2B5EF4-FFF2-40B4-BE49-F238E27FC236}">
                    <a16:creationId xmlns:a16="http://schemas.microsoft.com/office/drawing/2014/main" id="{AE4A0869-B423-7AB4-4899-E2D9B4692824}"/>
                  </a:ext>
                </a:extLst>
              </p:cNvPr>
              <p:cNvSpPr>
                <a:spLocks noGrp="1" noRot="1" noChangeAspect="1" noMove="1" noResize="1" noEditPoints="1" noAdjustHandles="1" noChangeArrowheads="1" noChangeShapeType="1" noTextEdit="1"/>
              </p:cNvSpPr>
              <p:nvPr>
                <p:ph idx="1"/>
              </p:nvPr>
            </p:nvSpPr>
            <p:spPr>
              <a:xfrm>
                <a:off x="904874" y="802002"/>
                <a:ext cx="7726363" cy="4210465"/>
              </a:xfrm>
              <a:blipFill>
                <a:blip r:embed="rId5"/>
                <a:stretch>
                  <a:fillRect t="-1449"/>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9750B8EC-82B4-A49A-7158-40CF3AF90E72}"/>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Tree>
    <p:extLst>
      <p:ext uri="{BB962C8B-B14F-4D97-AF65-F5344CB8AC3E}">
        <p14:creationId xmlns:p14="http://schemas.microsoft.com/office/powerpoint/2010/main" val="2568821461"/>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09A36-A004-1BBA-AA83-D4ED161E400E}"/>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E4928508-7D6A-0215-8F53-3F01D16E5F0E}"/>
              </a:ext>
            </a:extLst>
          </p:cNvPr>
          <p:cNvSpPr>
            <a:spLocks noGrp="1"/>
          </p:cNvSpPr>
          <p:nvPr>
            <p:ph type="title"/>
          </p:nvPr>
        </p:nvSpPr>
        <p:spPr>
          <a:xfrm>
            <a:off x="904875" y="131033"/>
            <a:ext cx="7726363" cy="533276"/>
          </a:xfrm>
        </p:spPr>
        <p:txBody>
          <a:bodyPr>
            <a:noAutofit/>
          </a:bodyPr>
          <a:lstStyle/>
          <a:p>
            <a:r>
              <a:rPr lang="en-GB"/>
              <a:t> Higher-order mode parameters</a:t>
            </a:r>
          </a:p>
        </p:txBody>
      </p:sp>
      <p:sp>
        <p:nvSpPr>
          <p:cNvPr id="6" name="Espace réservé du numéro de diapositive 5">
            <a:extLst>
              <a:ext uri="{FF2B5EF4-FFF2-40B4-BE49-F238E27FC236}">
                <a16:creationId xmlns:a16="http://schemas.microsoft.com/office/drawing/2014/main" id="{916D82D3-AABB-7E45-F888-402C4A1B298B}"/>
              </a:ext>
            </a:extLst>
          </p:cNvPr>
          <p:cNvSpPr>
            <a:spLocks noGrp="1"/>
          </p:cNvSpPr>
          <p:nvPr>
            <p:ph type="sldNum" sz="quarter" idx="12"/>
          </p:nvPr>
        </p:nvSpPr>
        <p:spPr/>
        <p:txBody>
          <a:bodyPr/>
          <a:lstStyle/>
          <a:p>
            <a:fld id="{E1E1CD7C-2161-7D43-862E-CE4C333CD873}" type="slidenum">
              <a:rPr lang="en-GB" noProof="0" smtClean="0"/>
              <a:pPr/>
              <a:t>38</a:t>
            </a:fld>
            <a:endParaRPr lang="en-GB" noProof="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64D58945-6B3C-E041-8C07-002D2BD22B5D}"/>
                  </a:ext>
                </a:extLst>
              </p:cNvPr>
              <p:cNvSpPr>
                <a:spLocks noGrp="1"/>
              </p:cNvSpPr>
              <p:nvPr>
                <p:ph idx="1"/>
              </p:nvPr>
            </p:nvSpPr>
            <p:spPr>
              <a:xfrm>
                <a:off x="904874" y="664309"/>
                <a:ext cx="8239126" cy="4348158"/>
              </a:xfrm>
            </p:spPr>
            <p:txBody>
              <a:bodyPr>
                <a:normAutofit/>
              </a:bodyPr>
              <a:lstStyle/>
              <a:p>
                <a:r>
                  <a:rPr lang="en-GB" dirty="0"/>
                  <a:t>There are various conventions and definitions for shunt impedance:</a:t>
                </a:r>
              </a:p>
              <a:p>
                <a:pPr lvl="1"/>
                <a:r>
                  <a:rPr lang="en-GB" dirty="0">
                    <a:solidFill>
                      <a:schemeClr val="accent1"/>
                    </a:solidFill>
                  </a:rPr>
                  <a:t>Linac</a:t>
                </a:r>
                <a:r>
                  <a:rPr lang="en-GB" dirty="0"/>
                  <a:t> vs circuit definitions:</a:t>
                </a:r>
                <a14:m>
                  <m:oMath xmlns:m="http://schemas.openxmlformats.org/officeDocument/2006/math">
                    <m:sSub>
                      <m:sSubPr>
                        <m:ctrlPr>
                          <a:rPr lang="en-GB" i="1">
                            <a:latin typeface="Cambria Math" panose="02040503050406030204" pitchFamily="18" charset="0"/>
                          </a:rPr>
                        </m:ctrlPr>
                      </m:sSubPr>
                      <m:e>
                        <m:r>
                          <a:rPr lang="en-US" i="0">
                            <a:latin typeface="Cambria Math" panose="02040503050406030204" pitchFamily="18" charset="0"/>
                          </a:rPr>
                          <m:t> </m:t>
                        </m:r>
                        <m:r>
                          <m:rPr>
                            <m:sty m:val="p"/>
                          </m:rPr>
                          <a:rPr lang="en-US" i="0">
                            <a:latin typeface="Cambria Math" panose="02040503050406030204" pitchFamily="18" charset="0"/>
                          </a:rPr>
                          <m:t>r</m:t>
                        </m:r>
                      </m:e>
                      <m:sub>
                        <m:r>
                          <m:rPr>
                            <m:sty m:val="p"/>
                          </m:rPr>
                          <a:rPr lang="en-GB" i="0">
                            <a:latin typeface="Cambria Math" panose="02040503050406030204" pitchFamily="18" charset="0"/>
                          </a:rPr>
                          <m:t>mn</m:t>
                        </m:r>
                      </m:sub>
                    </m:sSub>
                    <m:r>
                      <a:rPr lang="en-GB" i="0">
                        <a:latin typeface="Cambria Math" panose="02040503050406030204" pitchFamily="18" charset="0"/>
                      </a:rPr>
                      <m:t>=</m:t>
                    </m:r>
                    <m:sSub>
                      <m:sSubPr>
                        <m:ctrlPr>
                          <a:rPr lang="en-GB" i="1">
                            <a:latin typeface="Cambria Math" panose="02040503050406030204" pitchFamily="18" charset="0"/>
                          </a:rPr>
                        </m:ctrlPr>
                      </m:sSubPr>
                      <m:e>
                        <m:r>
                          <a:rPr lang="en-US" i="0">
                            <a:latin typeface="Cambria Math" panose="02040503050406030204" pitchFamily="18" charset="0"/>
                          </a:rPr>
                          <m:t> </m:t>
                        </m:r>
                        <m:r>
                          <a:rPr lang="en-US" i="0" smtClean="0">
                            <a:solidFill>
                              <a:schemeClr val="accent1"/>
                            </a:solidFill>
                            <a:latin typeface="Cambria Math" panose="02040503050406030204" pitchFamily="18" charset="0"/>
                          </a:rPr>
                          <m:t>2</m:t>
                        </m:r>
                        <m:r>
                          <m:rPr>
                            <m:sty m:val="p"/>
                          </m:rPr>
                          <a:rPr lang="en-US" i="0">
                            <a:latin typeface="Cambria Math" panose="02040503050406030204" pitchFamily="18" charset="0"/>
                          </a:rPr>
                          <m:t>R</m:t>
                        </m:r>
                      </m:e>
                      <m:sub>
                        <m:r>
                          <m:rPr>
                            <m:sty m:val="p"/>
                          </m:rPr>
                          <a:rPr lang="en-GB" i="0">
                            <a:latin typeface="Cambria Math" panose="02040503050406030204" pitchFamily="18" charset="0"/>
                          </a:rPr>
                          <m:t>mn</m:t>
                        </m:r>
                      </m:sub>
                    </m:sSub>
                  </m:oMath>
                </a14:m>
                <a:r>
                  <a:rPr lang="en-GB" dirty="0"/>
                  <a:t> </a:t>
                </a:r>
                <a:r>
                  <a:rPr lang="en-GB" dirty="0">
                    <a:sym typeface="Wingdings" pitchFamily="2" charset="2"/>
                  </a:rPr>
                  <a:t> </a:t>
                </a:r>
                <a14:m>
                  <m:oMath xmlns:m="http://schemas.openxmlformats.org/officeDocument/2006/math">
                    <m:f>
                      <m:fPr>
                        <m:type m:val="lin"/>
                        <m:ctrlPr>
                          <a:rPr lang="en-GB" i="1">
                            <a:latin typeface="Cambria Math" panose="02040503050406030204" pitchFamily="18" charset="0"/>
                          </a:rPr>
                        </m:ctrlPr>
                      </m:fPr>
                      <m:num>
                        <m:r>
                          <a:rPr lang="en-US" i="1">
                            <a:latin typeface="Cambria Math" panose="02040503050406030204" pitchFamily="18" charset="0"/>
                          </a:rPr>
                          <m:t> (</m:t>
                        </m:r>
                        <m:r>
                          <m:rPr>
                            <m:sty m:val="p"/>
                          </m:rPr>
                          <a:rPr lang="en-US" i="1">
                            <a:latin typeface="Cambria Math" panose="02040503050406030204" pitchFamily="18" charset="0"/>
                          </a:rPr>
                          <m:t>r</m:t>
                        </m:r>
                      </m:num>
                      <m:den>
                        <m:r>
                          <a:rPr lang="en-GB" i="1">
                            <a:latin typeface="Cambria Math" panose="02040503050406030204" pitchFamily="18" charset="0"/>
                          </a:rPr>
                          <m:t>𝑄</m:t>
                        </m:r>
                      </m:den>
                    </m:f>
                    <m:sSub>
                      <m:sSubPr>
                        <m:ctrlPr>
                          <a:rPr lang="en-GB" i="1">
                            <a:latin typeface="Cambria Math" panose="02040503050406030204" pitchFamily="18" charset="0"/>
                          </a:rPr>
                        </m:ctrlPr>
                      </m:sSubPr>
                      <m:e>
                        <m:d>
                          <m:dPr>
                            <m:begChr m:val=""/>
                            <m:endChr m:val=""/>
                            <m:ctrlPr>
                              <a:rPr lang="en-GB" i="1">
                                <a:latin typeface="Cambria Math" panose="02040503050406030204" pitchFamily="18" charset="0"/>
                              </a:rPr>
                            </m:ctrlPr>
                          </m:dPr>
                          <m:e>
                            <m:r>
                              <a:rPr lang="en-GB">
                                <a:latin typeface="Cambria Math" panose="02040503050406030204" pitchFamily="18" charset="0"/>
                              </a:rPr>
                              <m:t>)</m:t>
                            </m:r>
                          </m:e>
                        </m:d>
                      </m:e>
                      <m:sub>
                        <m:r>
                          <a:rPr lang="en-GB" i="1">
                            <a:latin typeface="Cambria Math" panose="02040503050406030204" pitchFamily="18" charset="0"/>
                          </a:rPr>
                          <m:t>𝑚𝑛</m:t>
                        </m:r>
                      </m:sub>
                    </m:sSub>
                    <m:r>
                      <a:rPr lang="en-GB">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d>
                              <m:dPr>
                                <m:begChr m:val=""/>
                                <m:endChr m:val=""/>
                                <m:ctrlPr>
                                  <a:rPr lang="en-GB" i="1">
                                    <a:latin typeface="Cambria Math" panose="02040503050406030204" pitchFamily="18" charset="0"/>
                                  </a:rPr>
                                </m:ctrlPr>
                              </m:dPr>
                              <m:e>
                                <m:r>
                                  <a:rPr lang="en-GB">
                                    <a:latin typeface="Cambria Math" panose="02040503050406030204" pitchFamily="18" charset="0"/>
                                  </a:rPr>
                                  <m:t>|</m:t>
                                </m:r>
                              </m:e>
                            </m:d>
                            <m:r>
                              <a:rPr lang="en-GB" i="1">
                                <a:latin typeface="Cambria Math" panose="02040503050406030204" pitchFamily="18" charset="0"/>
                              </a:rPr>
                              <m:t>𝑉</m:t>
                            </m:r>
                          </m:e>
                          <m:sub>
                            <m:r>
                              <a:rPr lang="en-GB" i="1">
                                <a:latin typeface="Cambria Math" panose="02040503050406030204" pitchFamily="18" charset="0"/>
                              </a:rPr>
                              <m:t>𝑚𝑛</m:t>
                            </m:r>
                          </m:sub>
                        </m:sSub>
                        <m:d>
                          <m:dPr>
                            <m:ctrlPr>
                              <a:rPr lang="en-GB" i="1">
                                <a:latin typeface="Cambria Math" panose="02040503050406030204" pitchFamily="18" charset="0"/>
                              </a:rPr>
                            </m:ctrlPr>
                          </m:dPr>
                          <m:e>
                            <m:r>
                              <a:rPr lang="en-GB" i="1">
                                <a:latin typeface="Cambria Math" panose="02040503050406030204" pitchFamily="18" charset="0"/>
                              </a:rPr>
                              <m:t>𝑟</m:t>
                            </m:r>
                            <m:r>
                              <a:rPr lang="en-US" b="0" i="1" smtClean="0">
                                <a:latin typeface="Cambria Math" panose="02040503050406030204" pitchFamily="18" charset="0"/>
                              </a:rPr>
                              <m:t>’</m:t>
                            </m:r>
                          </m:e>
                        </m:d>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a:latin typeface="Cambria Math" panose="02040503050406030204" pitchFamily="18" charset="0"/>
                                  </a:rPr>
                                  <m:t>|</m:t>
                                </m:r>
                              </m:e>
                            </m:d>
                          </m:e>
                          <m:sup>
                            <m:r>
                              <a:rPr lang="en-GB">
                                <a:latin typeface="Cambria Math" panose="02040503050406030204" pitchFamily="18" charset="0"/>
                              </a:rPr>
                              <m:t>2</m:t>
                            </m:r>
                          </m:sup>
                        </m:sSup>
                      </m:num>
                      <m:den>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sSub>
                          <m:sSubPr>
                            <m:ctrlPr>
                              <a:rPr lang="en-GB" i="1">
                                <a:latin typeface="Cambria Math" panose="02040503050406030204" pitchFamily="18" charset="0"/>
                              </a:rPr>
                            </m:ctrlPr>
                          </m:sSubPr>
                          <m:e>
                            <m:r>
                              <a:rPr lang="en-GB" i="1">
                                <a:latin typeface="Cambria Math" panose="02040503050406030204" pitchFamily="18" charset="0"/>
                              </a:rPr>
                              <m:t>𝑈</m:t>
                            </m:r>
                          </m:e>
                          <m:sub>
                            <m:r>
                              <a:rPr lang="en-GB" i="1">
                                <a:latin typeface="Cambria Math" panose="02040503050406030204" pitchFamily="18" charset="0"/>
                              </a:rPr>
                              <m:t>𝑚𝑛</m:t>
                            </m:r>
                          </m:sub>
                        </m:sSub>
                      </m:den>
                    </m:f>
                    <m:r>
                      <a:rPr lang="en-US" i="1">
                        <a:latin typeface="Cambria Math" panose="02040503050406030204" pitchFamily="18" charset="0"/>
                      </a:rPr>
                      <m:t>  </m:t>
                    </m:r>
                    <m:d>
                      <m:dPr>
                        <m:begChr m:val="["/>
                        <m:endChr m:val="]"/>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𝛺</m:t>
                              </m:r>
                            </m:e>
                          </m:mr>
                        </m:m>
                      </m:e>
                    </m:d>
                  </m:oMath>
                </a14:m>
                <a:endParaRPr lang="en-GB" dirty="0"/>
              </a:p>
              <a:p>
                <a:r>
                  <a:rPr lang="en-GB" dirty="0"/>
                  <a:t>Longitudinal:</a:t>
                </a:r>
              </a:p>
              <a:p>
                <a:pPr lvl="1"/>
                <a14:m>
                  <m:oMath xmlns:m="http://schemas.openxmlformats.org/officeDocument/2006/math">
                    <m:f>
                      <m:fPr>
                        <m:type m:val="lin"/>
                        <m:ctrlPr>
                          <a:rPr lang="en-GB" i="1">
                            <a:latin typeface="Cambria Math" panose="02040503050406030204" pitchFamily="18" charset="0"/>
                          </a:rPr>
                        </m:ctrlPr>
                      </m:fPr>
                      <m:num>
                        <m:r>
                          <a:rPr lang="en-US" i="1">
                            <a:latin typeface="Cambria Math" panose="02040503050406030204" pitchFamily="18" charset="0"/>
                          </a:rPr>
                          <m:t> (</m:t>
                        </m:r>
                        <m:r>
                          <a:rPr lang="en-US" i="1">
                            <a:latin typeface="Cambria Math" panose="02040503050406030204" pitchFamily="18" charset="0"/>
                          </a:rPr>
                          <m:t>𝑟</m:t>
                        </m:r>
                      </m:num>
                      <m:den>
                        <m:r>
                          <a:rPr lang="en-GB" i="1">
                            <a:latin typeface="Cambria Math" panose="02040503050406030204" pitchFamily="18" charset="0"/>
                          </a:rPr>
                          <m:t>𝑄</m:t>
                        </m:r>
                      </m:den>
                    </m:f>
                    <m:sSub>
                      <m:sSubPr>
                        <m:ctrlPr>
                          <a:rPr lang="en-GB" i="1">
                            <a:latin typeface="Cambria Math" panose="02040503050406030204" pitchFamily="18" charset="0"/>
                          </a:rPr>
                        </m:ctrlPr>
                      </m:sSubPr>
                      <m:e>
                        <m:d>
                          <m:dPr>
                            <m:begChr m:val=""/>
                            <m:endChr m:val=""/>
                            <m:ctrlPr>
                              <a:rPr lang="en-GB" i="1">
                                <a:latin typeface="Cambria Math" panose="02040503050406030204" pitchFamily="18" charset="0"/>
                              </a:rPr>
                            </m:ctrlPr>
                          </m:dPr>
                          <m:e>
                            <m:r>
                              <a:rPr lang="en-GB" i="1">
                                <a:latin typeface="Cambria Math" panose="02040503050406030204" pitchFamily="18" charset="0"/>
                              </a:rPr>
                              <m:t>)</m:t>
                            </m:r>
                          </m:e>
                        </m:d>
                      </m:e>
                      <m:sub>
                        <m:r>
                          <a:rPr lang="en-US" b="0" i="1" smtClean="0">
                            <a:latin typeface="Cambria Math" panose="02040503050406030204" pitchFamily="18" charset="0"/>
                          </a:rPr>
                          <m:t>𝑧</m:t>
                        </m:r>
                        <m:r>
                          <a:rPr lang="en-GB" i="1">
                            <a:latin typeface="Cambria Math" panose="02040503050406030204" pitchFamily="18" charset="0"/>
                          </a:rPr>
                          <m:t>𝑚𝑛</m:t>
                        </m:r>
                      </m:sub>
                    </m:sSub>
                    <m:r>
                      <a:rPr lang="en-GB" i="1">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d>
                              <m:dPr>
                                <m:begChr m:val=""/>
                                <m:endChr m:val=""/>
                                <m:ctrlPr>
                                  <a:rPr lang="en-GB" i="1">
                                    <a:latin typeface="Cambria Math" panose="02040503050406030204" pitchFamily="18" charset="0"/>
                                  </a:rPr>
                                </m:ctrlPr>
                              </m:dPr>
                              <m:e>
                                <m:r>
                                  <a:rPr lang="en-GB" i="1">
                                    <a:latin typeface="Cambria Math" panose="02040503050406030204" pitchFamily="18" charset="0"/>
                                  </a:rPr>
                                  <m:t>|</m:t>
                                </m:r>
                              </m:e>
                            </m:d>
                            <m:r>
                              <a:rPr lang="en-GB" i="1">
                                <a:latin typeface="Cambria Math" panose="02040503050406030204" pitchFamily="18" charset="0"/>
                              </a:rPr>
                              <m:t>𝑉</m:t>
                            </m:r>
                          </m:e>
                          <m:sub>
                            <m:r>
                              <a:rPr lang="en-US" b="0" i="1" smtClean="0">
                                <a:latin typeface="Cambria Math" panose="02040503050406030204" pitchFamily="18" charset="0"/>
                              </a:rPr>
                              <m:t>𝑧</m:t>
                            </m:r>
                            <m:r>
                              <a:rPr lang="en-GB" i="1">
                                <a:latin typeface="Cambria Math" panose="02040503050406030204" pitchFamily="18" charset="0"/>
                              </a:rPr>
                              <m:t>𝑚𝑛</m:t>
                            </m:r>
                          </m:sub>
                        </m:sSub>
                        <m:d>
                          <m:dPr>
                            <m:ctrlPr>
                              <a:rPr lang="en-GB" i="1">
                                <a:latin typeface="Cambria Math" panose="02040503050406030204" pitchFamily="18" charset="0"/>
                              </a:rPr>
                            </m:ctrlPr>
                          </m:dPr>
                          <m:e>
                            <m:r>
                              <a:rPr lang="en-GB" i="1">
                                <a:latin typeface="Cambria Math" panose="02040503050406030204" pitchFamily="18" charset="0"/>
                              </a:rPr>
                              <m:t>𝑟</m:t>
                            </m:r>
                            <m:r>
                              <a:rPr lang="en-US" b="0" i="1" smtClean="0">
                                <a:latin typeface="Cambria Math" panose="02040503050406030204" pitchFamily="18" charset="0"/>
                              </a:rPr>
                              <m:t>’</m:t>
                            </m:r>
                          </m:e>
                        </m:d>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i="1">
                                    <a:latin typeface="Cambria Math" panose="02040503050406030204" pitchFamily="18" charset="0"/>
                                  </a:rPr>
                                  <m:t>|</m:t>
                                </m:r>
                              </m:e>
                            </m:d>
                          </m:e>
                          <m:sup>
                            <m:r>
                              <a:rPr lang="en-GB" i="1">
                                <a:latin typeface="Cambria Math" panose="02040503050406030204" pitchFamily="18" charset="0"/>
                              </a:rPr>
                              <m:t>2</m:t>
                            </m:r>
                          </m:sup>
                        </m:sSup>
                      </m:num>
                      <m:den>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sSub>
                          <m:sSubPr>
                            <m:ctrlPr>
                              <a:rPr lang="en-GB" i="1">
                                <a:latin typeface="Cambria Math" panose="02040503050406030204" pitchFamily="18" charset="0"/>
                              </a:rPr>
                            </m:ctrlPr>
                          </m:sSubPr>
                          <m:e>
                            <m:r>
                              <a:rPr lang="en-GB" i="1">
                                <a:latin typeface="Cambria Math" panose="02040503050406030204" pitchFamily="18" charset="0"/>
                              </a:rPr>
                              <m:t>𝑈</m:t>
                            </m:r>
                          </m:e>
                          <m:sub>
                            <m:r>
                              <a:rPr lang="en-GB" i="1">
                                <a:latin typeface="Cambria Math" panose="02040503050406030204" pitchFamily="18" charset="0"/>
                              </a:rPr>
                              <m:t>𝑚𝑛</m:t>
                            </m:r>
                          </m:sub>
                        </m:sSub>
                      </m:den>
                    </m:f>
                    <m:r>
                      <a:rPr lang="en-US" i="1">
                        <a:latin typeface="Cambria Math" panose="02040503050406030204" pitchFamily="18" charset="0"/>
                      </a:rPr>
                      <m:t> </m:t>
                    </m:r>
                    <m:d>
                      <m:dPr>
                        <m:begChr m:val="["/>
                        <m:endChr m:val="]"/>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𝛺</m:t>
                              </m:r>
                            </m:e>
                          </m:mr>
                        </m:m>
                      </m:e>
                    </m:d>
                  </m:oMath>
                </a14:m>
                <a:endParaRPr lang="en-GB" dirty="0"/>
              </a:p>
              <a:p>
                <a:pPr lvl="1"/>
                <a:r>
                  <a:rPr lang="en-GB" dirty="0"/>
                  <a:t>Loss factor: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i="1">
                            <a:latin typeface="Cambria Math" panose="02040503050406030204" pitchFamily="18" charset="0"/>
                          </a:rPr>
                          <m:t>𝑧𝑚𝑛</m:t>
                        </m:r>
                      </m:sub>
                    </m:sSub>
                    <m:r>
                      <a:rPr lang="en-GB" i="1">
                        <a:latin typeface="Cambria Math" panose="02040503050406030204" pitchFamily="18" charset="0"/>
                      </a:rPr>
                      <m:t>=</m:t>
                    </m:r>
                    <m:f>
                      <m:fPr>
                        <m:ctrlPr>
                          <a:rPr lang="en-US"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num>
                      <m:den>
                        <m:r>
                          <a:rPr lang="en-US" i="1">
                            <a:latin typeface="Cambria Math" panose="02040503050406030204" pitchFamily="18" charset="0"/>
                          </a:rPr>
                          <m:t>4</m:t>
                        </m:r>
                      </m:den>
                    </m:f>
                    <m:f>
                      <m:fPr>
                        <m:type m:val="lin"/>
                        <m:ctrlPr>
                          <a:rPr lang="en-GB" i="1">
                            <a:latin typeface="Cambria Math" panose="02040503050406030204" pitchFamily="18" charset="0"/>
                          </a:rPr>
                        </m:ctrlPr>
                      </m:fPr>
                      <m:num>
                        <m:r>
                          <a:rPr lang="en-US" i="1">
                            <a:latin typeface="Cambria Math" panose="02040503050406030204" pitchFamily="18" charset="0"/>
                          </a:rPr>
                          <m:t> (</m:t>
                        </m:r>
                        <m:r>
                          <a:rPr lang="en-US" i="1">
                            <a:latin typeface="Cambria Math" panose="02040503050406030204" pitchFamily="18" charset="0"/>
                          </a:rPr>
                          <m:t>𝑟</m:t>
                        </m:r>
                      </m:num>
                      <m:den>
                        <m:r>
                          <a:rPr lang="en-GB" i="1">
                            <a:latin typeface="Cambria Math" panose="02040503050406030204" pitchFamily="18" charset="0"/>
                          </a:rPr>
                          <m:t>𝑄</m:t>
                        </m:r>
                      </m:den>
                    </m:f>
                    <m:sSub>
                      <m:sSubPr>
                        <m:ctrlPr>
                          <a:rPr lang="en-GB" i="1">
                            <a:latin typeface="Cambria Math" panose="02040503050406030204" pitchFamily="18" charset="0"/>
                          </a:rPr>
                        </m:ctrlPr>
                      </m:sSubPr>
                      <m:e>
                        <m:d>
                          <m:dPr>
                            <m:begChr m:val=""/>
                            <m:endChr m:val=""/>
                            <m:ctrlPr>
                              <a:rPr lang="en-GB" i="1">
                                <a:latin typeface="Cambria Math" panose="02040503050406030204" pitchFamily="18" charset="0"/>
                              </a:rPr>
                            </m:ctrlPr>
                          </m:dPr>
                          <m:e>
                            <m:r>
                              <a:rPr lang="en-GB" i="1">
                                <a:latin typeface="Cambria Math" panose="02040503050406030204" pitchFamily="18" charset="0"/>
                              </a:rPr>
                              <m:t>)</m:t>
                            </m:r>
                          </m:e>
                        </m:d>
                      </m:e>
                      <m:sub>
                        <m:r>
                          <a:rPr lang="en-US" i="1">
                            <a:latin typeface="Cambria Math" panose="02040503050406030204" pitchFamily="18" charset="0"/>
                          </a:rPr>
                          <m:t>𝑧</m:t>
                        </m:r>
                        <m:r>
                          <a:rPr lang="en-GB" i="1">
                            <a:latin typeface="Cambria Math" panose="02040503050406030204" pitchFamily="18" charset="0"/>
                          </a:rPr>
                          <m:t>𝑚𝑛</m:t>
                        </m:r>
                      </m:sub>
                    </m:sSub>
                    <m:f>
                      <m:fPr>
                        <m:ctrlPr>
                          <a:rPr lang="en-GB" i="1" smtClean="0">
                            <a:latin typeface="Cambria Math" panose="02040503050406030204" pitchFamily="18" charset="0"/>
                          </a:rPr>
                        </m:ctrlPr>
                      </m:fPr>
                      <m:num>
                        <m:r>
                          <a:rPr lang="en-US" b="0" i="1" smtClean="0">
                            <a:latin typeface="Cambria Math" panose="02040503050406030204" pitchFamily="18" charset="0"/>
                          </a:rPr>
                          <m:t>1</m:t>
                        </m:r>
                      </m:num>
                      <m:den>
                        <m:sSup>
                          <m:sSupPr>
                            <m:ctrlPr>
                              <a:rPr lang="en-GB" i="1" smtClean="0">
                                <a:latin typeface="Cambria Math" panose="02040503050406030204" pitchFamily="18" charset="0"/>
                              </a:rPr>
                            </m:ctrlPr>
                          </m:sSupPr>
                          <m:e>
                            <m:r>
                              <a:rPr lang="en-GB" i="1">
                                <a:latin typeface="Cambria Math" panose="02040503050406030204" pitchFamily="18" charset="0"/>
                              </a:rPr>
                              <m:t>𝑟</m:t>
                            </m:r>
                            <m:r>
                              <a:rPr lang="en-GB" i="1">
                                <a:latin typeface="Cambria Math" panose="02040503050406030204" pitchFamily="18" charset="0"/>
                              </a:rPr>
                              <m:t>′</m:t>
                            </m:r>
                          </m:e>
                          <m:sup>
                            <m:r>
                              <a:rPr lang="en-US" b="0" i="1" smtClean="0">
                                <a:latin typeface="Cambria Math" panose="02040503050406030204" pitchFamily="18" charset="0"/>
                              </a:rPr>
                              <m:t>2</m:t>
                            </m:r>
                            <m:r>
                              <m:rPr>
                                <m:sty m:val="p"/>
                              </m:rPr>
                              <a:rPr lang="en-US" b="0" i="1" smtClean="0">
                                <a:latin typeface="Cambria Math" panose="02040503050406030204" pitchFamily="18" charset="0"/>
                              </a:rPr>
                              <m:t>m</m:t>
                            </m:r>
                          </m:sup>
                        </m:sSup>
                      </m:den>
                    </m:f>
                    <m:r>
                      <a:rPr lang="en-US" b="0" i="1" smtClean="0">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d>
                              <m:dPr>
                                <m:begChr m:val=""/>
                                <m:endChr m:val=""/>
                                <m:ctrlPr>
                                  <a:rPr lang="en-GB" i="1">
                                    <a:latin typeface="Cambria Math" panose="02040503050406030204" pitchFamily="18" charset="0"/>
                                  </a:rPr>
                                </m:ctrlPr>
                              </m:dPr>
                              <m:e>
                                <m:r>
                                  <a:rPr lang="en-GB">
                                    <a:latin typeface="Cambria Math" panose="02040503050406030204" pitchFamily="18" charset="0"/>
                                  </a:rPr>
                                  <m:t>|</m:t>
                                </m:r>
                              </m:e>
                            </m:d>
                            <m:r>
                              <a:rPr lang="en-GB" i="1">
                                <a:latin typeface="Cambria Math" panose="02040503050406030204" pitchFamily="18" charset="0"/>
                              </a:rPr>
                              <m:t>𝑉</m:t>
                            </m:r>
                          </m:e>
                          <m:sub>
                            <m:r>
                              <m:rPr>
                                <m:sty m:val="p"/>
                              </m:rPr>
                              <a:rPr lang="en-US" b="0" i="1" smtClean="0">
                                <a:latin typeface="Cambria Math" panose="02040503050406030204" pitchFamily="18" charset="0"/>
                              </a:rPr>
                              <m:t>z</m:t>
                            </m:r>
                            <m:r>
                              <a:rPr lang="en-GB" i="1">
                                <a:latin typeface="Cambria Math" panose="02040503050406030204" pitchFamily="18" charset="0"/>
                              </a:rPr>
                              <m:t>𝑚𝑛</m:t>
                            </m:r>
                          </m:sub>
                        </m:sSub>
                        <m:d>
                          <m:dPr>
                            <m:ctrlPr>
                              <a:rPr lang="en-GB" i="1">
                                <a:latin typeface="Cambria Math" panose="02040503050406030204" pitchFamily="18" charset="0"/>
                              </a:rPr>
                            </m:ctrlPr>
                          </m:dPr>
                          <m:e>
                            <m:r>
                              <a:rPr lang="en-GB" i="1">
                                <a:latin typeface="Cambria Math" panose="02040503050406030204" pitchFamily="18" charset="0"/>
                              </a:rPr>
                              <m:t>𝑟</m:t>
                            </m:r>
                            <m:r>
                              <a:rPr lang="en-US" b="0" i="1" smtClean="0">
                                <a:latin typeface="Cambria Math" panose="02040503050406030204" pitchFamily="18" charset="0"/>
                              </a:rPr>
                              <m:t>’</m:t>
                            </m:r>
                          </m:e>
                        </m:d>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a:latin typeface="Cambria Math" panose="02040503050406030204" pitchFamily="18" charset="0"/>
                                  </a:rPr>
                                  <m:t>|</m:t>
                                </m:r>
                              </m:e>
                            </m:d>
                          </m:e>
                          <m:sup>
                            <m:r>
                              <a:rPr lang="en-GB">
                                <a:latin typeface="Cambria Math" panose="02040503050406030204" pitchFamily="18" charset="0"/>
                              </a:rPr>
                              <m:t>2</m:t>
                            </m:r>
                          </m:sup>
                        </m:sSup>
                      </m:num>
                      <m:den>
                        <m:r>
                          <a:rPr lang="en-US" b="0" i="1" smtClean="0">
                            <a:latin typeface="Cambria Math" panose="02040503050406030204" pitchFamily="18" charset="0"/>
                          </a:rPr>
                          <m:t>4</m:t>
                        </m:r>
                        <m:sSub>
                          <m:sSubPr>
                            <m:ctrlPr>
                              <a:rPr lang="en-GB" i="1">
                                <a:latin typeface="Cambria Math" panose="02040503050406030204" pitchFamily="18" charset="0"/>
                              </a:rPr>
                            </m:ctrlPr>
                          </m:sSubPr>
                          <m:e>
                            <m:r>
                              <a:rPr lang="en-GB" i="1">
                                <a:latin typeface="Cambria Math" panose="02040503050406030204" pitchFamily="18" charset="0"/>
                              </a:rPr>
                              <m:t>𝑈</m:t>
                            </m:r>
                          </m:e>
                          <m:sub>
                            <m:r>
                              <a:rPr lang="en-GB" i="1">
                                <a:latin typeface="Cambria Math" panose="02040503050406030204" pitchFamily="18" charset="0"/>
                              </a:rPr>
                              <m:t>𝑚𝑛</m:t>
                            </m:r>
                          </m:sub>
                        </m:sSub>
                      </m:den>
                    </m:f>
                    <m:f>
                      <m:fPr>
                        <m:ctrlPr>
                          <a:rPr lang="en-GB" i="1">
                            <a:latin typeface="Cambria Math" panose="02040503050406030204" pitchFamily="18" charset="0"/>
                          </a:rPr>
                        </m:ctrlPr>
                      </m:fPr>
                      <m:num>
                        <m:r>
                          <a:rPr lang="en-US" i="1">
                            <a:latin typeface="Cambria Math" panose="02040503050406030204" pitchFamily="18" charset="0"/>
                          </a:rPr>
                          <m:t>1</m:t>
                        </m:r>
                      </m:num>
                      <m:den>
                        <m:sSup>
                          <m:sSupPr>
                            <m:ctrlPr>
                              <a:rPr lang="en-GB" i="1">
                                <a:latin typeface="Cambria Math" panose="02040503050406030204" pitchFamily="18" charset="0"/>
                              </a:rPr>
                            </m:ctrlPr>
                          </m:sSupPr>
                          <m:e>
                            <m:r>
                              <a:rPr lang="en-GB" i="1">
                                <a:latin typeface="Cambria Math" panose="02040503050406030204" pitchFamily="18" charset="0"/>
                              </a:rPr>
                              <m:t>𝑟</m:t>
                            </m:r>
                            <m:r>
                              <a:rPr lang="en-GB" i="1">
                                <a:latin typeface="Cambria Math" panose="02040503050406030204" pitchFamily="18" charset="0"/>
                              </a:rPr>
                              <m:t>′</m:t>
                            </m:r>
                          </m:e>
                          <m:sup>
                            <m:r>
                              <a:rPr lang="en-US" i="1">
                                <a:latin typeface="Cambria Math" panose="02040503050406030204" pitchFamily="18" charset="0"/>
                              </a:rPr>
                              <m:t>2</m:t>
                            </m:r>
                            <m:r>
                              <m:rPr>
                                <m:sty m:val="p"/>
                              </m:rPr>
                              <a:rPr lang="en-US" i="1">
                                <a:latin typeface="Cambria Math" panose="02040503050406030204" pitchFamily="18" charset="0"/>
                              </a:rPr>
                              <m:t>m</m:t>
                            </m:r>
                          </m:sup>
                        </m:sSup>
                      </m:den>
                    </m:f>
                    <m:r>
                      <a:rPr lang="en-US" b="0" i="1" smtClean="0">
                        <a:latin typeface="Cambria Math" panose="02040503050406030204" pitchFamily="18" charset="0"/>
                      </a:rPr>
                      <m:t>  </m:t>
                    </m:r>
                    <m:r>
                      <a:rPr lang="en-US" i="1">
                        <a:latin typeface="Cambria Math" panose="02040503050406030204" pitchFamily="18" charset="0"/>
                      </a:rPr>
                      <m:t>[</m:t>
                    </m:r>
                    <m:r>
                      <a:rPr lang="en-US" i="1">
                        <a:latin typeface="Cambria Math" panose="02040503050406030204" pitchFamily="18" charset="0"/>
                      </a:rPr>
                      <m:t>𝑉</m:t>
                    </m:r>
                    <m:r>
                      <m:rPr>
                        <m:lit/>
                      </m:rPr>
                      <a:rPr lang="en-US" i="1">
                        <a:latin typeface="Cambria Math" panose="02040503050406030204" pitchFamily="18" charset="0"/>
                      </a:rPr>
                      <m:t>/</m:t>
                    </m:r>
                    <m:r>
                      <m:rPr>
                        <m:lit/>
                      </m:rPr>
                      <a:rPr lang="en-US" i="1">
                        <a:latin typeface="Cambria Math" panose="02040503050406030204" pitchFamily="18" charset="0"/>
                      </a:rPr>
                      <m:t>𝐶</m:t>
                    </m:r>
                    <m:r>
                      <m:rPr>
                        <m:lit/>
                      </m:rP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2</m:t>
                        </m:r>
                        <m:r>
                          <a:rPr lang="en-US" i="1">
                            <a:latin typeface="Cambria Math" panose="02040503050406030204" pitchFamily="18" charset="0"/>
                          </a:rPr>
                          <m:t>𝑚</m:t>
                        </m:r>
                      </m:sup>
                    </m:sSup>
                    <m:r>
                      <a:rPr lang="en-US" i="1">
                        <a:latin typeface="Cambria Math" panose="02040503050406030204" pitchFamily="18" charset="0"/>
                      </a:rPr>
                      <m:t>]</m:t>
                    </m:r>
                  </m:oMath>
                </a14:m>
                <a:endParaRPr lang="en-GB" dirty="0"/>
              </a:p>
              <a:p>
                <a:r>
                  <a:rPr lang="en-GB" dirty="0"/>
                  <a:t>Transverse:</a:t>
                </a:r>
              </a:p>
              <a:p>
                <a:pPr lvl="1"/>
                <a:r>
                  <a:rPr lang="en-GB" dirty="0">
                    <a:solidFill>
                      <a:schemeClr val="accent1"/>
                    </a:solidFill>
                  </a:rPr>
                  <a:t>Panofsky-Wenzel theorem</a:t>
                </a:r>
                <a:r>
                  <a:rPr lang="en-GB" dirty="0"/>
                  <a:t>: </a:t>
                </a:r>
                <a14:m>
                  <m:oMath xmlns:m="http://schemas.openxmlformats.org/officeDocument/2006/math">
                    <m:sSub>
                      <m:sSubPr>
                        <m:ctrlPr>
                          <a:rPr lang="en-GB" i="1" smtClean="0">
                            <a:latin typeface="Cambria Math" panose="02040503050406030204" pitchFamily="18" charset="0"/>
                          </a:rPr>
                        </m:ctrlPr>
                      </m:sSubPr>
                      <m:e>
                        <m:r>
                          <a:rPr lang="en-US" b="0" i="1" smtClean="0">
                            <a:latin typeface="Cambria Math" panose="02040503050406030204" pitchFamily="18" charset="0"/>
                          </a:rPr>
                          <m:t>𝑉</m:t>
                        </m:r>
                      </m:e>
                      <m:sub>
                        <m:r>
                          <a:rPr lang="en-GB" i="1">
                            <a:latin typeface="Cambria Math" panose="02040503050406030204" pitchFamily="18" charset="0"/>
                          </a:rPr>
                          <m:t>⊥</m:t>
                        </m:r>
                        <m:r>
                          <a:rPr lang="en-US" b="0" i="1" smtClean="0">
                            <a:latin typeface="Cambria Math" panose="02040503050406030204" pitchFamily="18" charset="0"/>
                          </a:rPr>
                          <m:t>𝑚𝑛</m:t>
                        </m:r>
                      </m:sub>
                    </m:sSub>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𝑖</m:t>
                        </m:r>
                      </m:num>
                      <m:den>
                        <m:sSub>
                          <m:sSubPr>
                            <m:ctrlPr>
                              <a:rPr lang="en-US" b="0" i="1" smtClean="0">
                                <a:latin typeface="Cambria Math" panose="02040503050406030204" pitchFamily="18" charset="0"/>
                              </a:rPr>
                            </m:ctrlPr>
                          </m:sSubPr>
                          <m:e>
                            <m:r>
                              <a:rPr lang="en-US" b="0" i="1" smtClean="0">
                                <a:latin typeface="Cambria Math" panose="02040503050406030204" pitchFamily="18" charset="0"/>
                              </a:rPr>
                              <m:t>𝑘</m:t>
                            </m:r>
                          </m:e>
                          <m:sub>
                            <m:r>
                              <a:rPr lang="en-US" b="0" i="1" smtClean="0">
                                <a:latin typeface="Cambria Math" panose="02040503050406030204" pitchFamily="18" charset="0"/>
                              </a:rPr>
                              <m:t>𝑚𝑛</m:t>
                            </m:r>
                          </m:sub>
                        </m:sSub>
                      </m:den>
                    </m:f>
                    <m:r>
                      <a:rPr lang="en-GB" i="1">
                        <a:latin typeface="Cambria Math" panose="02040503050406030204" pitchFamily="18" charset="0"/>
                      </a:rPr>
                      <m:t> </m:t>
                    </m:r>
                    <m:sSub>
                      <m:sSubPr>
                        <m:ctrlPr>
                          <a:rPr lang="en-GB" i="1" smtClean="0">
                            <a:latin typeface="Cambria Math" panose="02040503050406030204" pitchFamily="18" charset="0"/>
                          </a:rPr>
                        </m:ctrlPr>
                      </m:sSubPr>
                      <m:e>
                        <m:r>
                          <a:rPr lang="en-GB" i="1" smtClean="0">
                            <a:latin typeface="Cambria Math" panose="02040503050406030204" pitchFamily="18" charset="0"/>
                            <a:ea typeface="Cambria Math" panose="02040503050406030204" pitchFamily="18" charset="0"/>
                          </a:rPr>
                          <m:t>𝛻</m:t>
                        </m:r>
                      </m:e>
                      <m:sub>
                        <m:r>
                          <a:rPr lang="en-GB" i="1">
                            <a:latin typeface="Cambria Math" panose="02040503050406030204" pitchFamily="18" charset="0"/>
                          </a:rPr>
                          <m:t>⊥</m:t>
                        </m:r>
                      </m:sub>
                    </m:sSub>
                    <m:sSub>
                      <m:sSubPr>
                        <m:ctrlPr>
                          <a:rPr lang="en-GB"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𝑧𝑚𝑛</m:t>
                        </m:r>
                      </m:sub>
                    </m:sSub>
                  </m:oMath>
                </a14:m>
                <a:r>
                  <a:rPr lang="en-US" dirty="0"/>
                  <a:t>,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𝑚𝑛</m:t>
                        </m:r>
                      </m:sub>
                    </m:sSub>
                    <m:r>
                      <a:rPr lang="en-US" b="0" i="1" smtClean="0">
                        <a:latin typeface="Cambria Math" panose="02040503050406030204" pitchFamily="18" charset="0"/>
                      </a:rPr>
                      <m:t>= </m:t>
                    </m:r>
                    <m:f>
                      <m:fPr>
                        <m:ctrlPr>
                          <a:rPr lang="en-US" b="0" i="1" smtClean="0">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num>
                      <m:den>
                        <m:r>
                          <a:rPr lang="en-US" b="0" i="1" smtClean="0">
                            <a:latin typeface="Cambria Math" panose="02040503050406030204" pitchFamily="18" charset="0"/>
                          </a:rPr>
                          <m:t>𝑐</m:t>
                        </m:r>
                      </m:den>
                    </m:f>
                  </m:oMath>
                </a14:m>
                <a:endParaRPr lang="en-US" i="1" dirty="0">
                  <a:latin typeface="Cambria Math" panose="02040503050406030204" pitchFamily="18" charset="0"/>
                </a:endParaRPr>
              </a:p>
              <a:p>
                <a:pPr lvl="1"/>
                <a14:m>
                  <m:oMath xmlns:m="http://schemas.openxmlformats.org/officeDocument/2006/math">
                    <m:f>
                      <m:fPr>
                        <m:type m:val="lin"/>
                        <m:ctrlPr>
                          <a:rPr lang="en-GB" i="1">
                            <a:latin typeface="Cambria Math" panose="02040503050406030204" pitchFamily="18" charset="0"/>
                          </a:rPr>
                        </m:ctrlPr>
                      </m:fPr>
                      <m:num>
                        <m:r>
                          <a:rPr lang="en-US" i="1">
                            <a:latin typeface="Cambria Math" panose="02040503050406030204" pitchFamily="18" charset="0"/>
                          </a:rPr>
                          <m:t>(</m:t>
                        </m:r>
                        <m:r>
                          <a:rPr lang="en-US" i="1">
                            <a:latin typeface="Cambria Math" panose="02040503050406030204" pitchFamily="18" charset="0"/>
                          </a:rPr>
                          <m:t>𝑟</m:t>
                        </m:r>
                      </m:num>
                      <m:den>
                        <m:r>
                          <a:rPr lang="en-GB" i="1">
                            <a:latin typeface="Cambria Math" panose="02040503050406030204" pitchFamily="18" charset="0"/>
                          </a:rPr>
                          <m:t>𝑄</m:t>
                        </m:r>
                      </m:den>
                    </m:f>
                    <m:sSub>
                      <m:sSubPr>
                        <m:ctrlPr>
                          <a:rPr lang="en-GB" i="1">
                            <a:latin typeface="Cambria Math" panose="02040503050406030204" pitchFamily="18" charset="0"/>
                          </a:rPr>
                        </m:ctrlPr>
                      </m:sSubPr>
                      <m:e>
                        <m:d>
                          <m:dPr>
                            <m:begChr m:val=""/>
                            <m:endChr m:val=""/>
                            <m:ctrlPr>
                              <a:rPr lang="en-GB" i="1">
                                <a:latin typeface="Cambria Math" panose="02040503050406030204" pitchFamily="18" charset="0"/>
                              </a:rPr>
                            </m:ctrlPr>
                          </m:dPr>
                          <m:e>
                            <m:r>
                              <a:rPr lang="en-GB" i="1">
                                <a:latin typeface="Cambria Math" panose="02040503050406030204" pitchFamily="18" charset="0"/>
                              </a:rPr>
                              <m:t>)</m:t>
                            </m:r>
                          </m:e>
                        </m:d>
                      </m:e>
                      <m:sub>
                        <m:r>
                          <a:rPr lang="en-US" i="1">
                            <a:latin typeface="Cambria Math" panose="02040503050406030204" pitchFamily="18" charset="0"/>
                            <a:ea typeface="Cambria Math" panose="02040503050406030204" pitchFamily="18" charset="0"/>
                          </a:rPr>
                          <m:t>⊥</m:t>
                        </m:r>
                        <m:r>
                          <a:rPr lang="en-GB" i="1">
                            <a:latin typeface="Cambria Math" panose="02040503050406030204" pitchFamily="18" charset="0"/>
                          </a:rPr>
                          <m:t>𝑚𝑛</m:t>
                        </m:r>
                      </m:sub>
                    </m:sSub>
                    <m:r>
                      <a:rPr lang="en-GB" i="1">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d>
                              <m:dPr>
                                <m:begChr m:val=""/>
                                <m:endChr m:val=""/>
                                <m:ctrlPr>
                                  <a:rPr lang="en-GB" i="1">
                                    <a:latin typeface="Cambria Math" panose="02040503050406030204" pitchFamily="18" charset="0"/>
                                  </a:rPr>
                                </m:ctrlPr>
                              </m:dPr>
                              <m:e>
                                <m:r>
                                  <a:rPr lang="en-GB" i="1">
                                    <a:latin typeface="Cambria Math" panose="02040503050406030204" pitchFamily="18" charset="0"/>
                                  </a:rPr>
                                  <m:t>|</m:t>
                                </m:r>
                              </m:e>
                            </m:d>
                            <m:r>
                              <a:rPr lang="en-GB" i="1">
                                <a:latin typeface="Cambria Math" panose="02040503050406030204" pitchFamily="18" charset="0"/>
                              </a:rPr>
                              <m:t>𝑉</m:t>
                            </m:r>
                          </m:e>
                          <m:sub>
                            <m:r>
                              <a:rPr lang="en-US" i="1">
                                <a:latin typeface="Cambria Math" panose="02040503050406030204" pitchFamily="18" charset="0"/>
                                <a:ea typeface="Cambria Math" panose="02040503050406030204" pitchFamily="18" charset="0"/>
                              </a:rPr>
                              <m:t>⊥</m:t>
                            </m:r>
                            <m:r>
                              <a:rPr lang="en-GB" i="1">
                                <a:latin typeface="Cambria Math" panose="02040503050406030204" pitchFamily="18" charset="0"/>
                              </a:rPr>
                              <m:t>𝑚𝑛</m:t>
                            </m:r>
                          </m:sub>
                        </m:sSub>
                        <m:d>
                          <m:dPr>
                            <m:ctrlPr>
                              <a:rPr lang="en-GB" i="1">
                                <a:latin typeface="Cambria Math" panose="02040503050406030204" pitchFamily="18" charset="0"/>
                              </a:rPr>
                            </m:ctrlPr>
                          </m:dPr>
                          <m:e>
                            <m:r>
                              <a:rPr lang="en-GB" i="1">
                                <a:latin typeface="Cambria Math" panose="02040503050406030204" pitchFamily="18" charset="0"/>
                              </a:rPr>
                              <m:t>𝑟</m:t>
                            </m:r>
                            <m:r>
                              <a:rPr lang="en-US" b="0" i="1" smtClean="0">
                                <a:latin typeface="Cambria Math" panose="02040503050406030204" pitchFamily="18" charset="0"/>
                              </a:rPr>
                              <m:t>’</m:t>
                            </m:r>
                          </m:e>
                        </m:d>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i="1">
                                    <a:latin typeface="Cambria Math" panose="02040503050406030204" pitchFamily="18" charset="0"/>
                                  </a:rPr>
                                  <m:t>|</m:t>
                                </m:r>
                              </m:e>
                            </m:d>
                          </m:e>
                          <m:sup>
                            <m:r>
                              <a:rPr lang="en-GB" i="1">
                                <a:latin typeface="Cambria Math" panose="02040503050406030204" pitchFamily="18" charset="0"/>
                              </a:rPr>
                              <m:t>2</m:t>
                            </m:r>
                          </m:sup>
                        </m:sSup>
                      </m:num>
                      <m:den>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sSub>
                          <m:sSubPr>
                            <m:ctrlPr>
                              <a:rPr lang="en-GB" i="1">
                                <a:latin typeface="Cambria Math" panose="02040503050406030204" pitchFamily="18" charset="0"/>
                              </a:rPr>
                            </m:ctrlPr>
                          </m:sSubPr>
                          <m:e>
                            <m:r>
                              <a:rPr lang="en-GB" i="1">
                                <a:latin typeface="Cambria Math" panose="02040503050406030204" pitchFamily="18" charset="0"/>
                              </a:rPr>
                              <m:t>𝑈</m:t>
                            </m:r>
                          </m:e>
                          <m:sub>
                            <m:r>
                              <a:rPr lang="en-GB" i="1">
                                <a:latin typeface="Cambria Math" panose="02040503050406030204" pitchFamily="18" charset="0"/>
                              </a:rPr>
                              <m:t>𝑚𝑛</m:t>
                            </m:r>
                          </m:sub>
                        </m:sSub>
                      </m:den>
                    </m:f>
                    <m:r>
                      <a:rPr lang="en-US" i="1">
                        <a:latin typeface="Cambria Math" panose="02040503050406030204" pitchFamily="18" charset="0"/>
                        <a:ea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d>
                              <m:dPr>
                                <m:begChr m:val=""/>
                                <m:endChr m:val=""/>
                                <m:ctrlPr>
                                  <a:rPr lang="en-GB" i="1">
                                    <a:latin typeface="Cambria Math" panose="02040503050406030204" pitchFamily="18" charset="0"/>
                                  </a:rPr>
                                </m:ctrlPr>
                              </m:dPr>
                              <m:e>
                                <m:r>
                                  <a:rPr lang="en-GB" i="1">
                                    <a:latin typeface="Cambria Math" panose="02040503050406030204" pitchFamily="18" charset="0"/>
                                  </a:rPr>
                                  <m:t>|</m:t>
                                </m:r>
                              </m:e>
                            </m:d>
                            <m:r>
                              <a:rPr lang="en-GB" i="1">
                                <a:latin typeface="Cambria Math" panose="02040503050406030204" pitchFamily="18" charset="0"/>
                              </a:rPr>
                              <m:t>𝑉</m:t>
                            </m:r>
                          </m:e>
                          <m:sub>
                            <m:r>
                              <a:rPr lang="en-US" i="1">
                                <a:latin typeface="Cambria Math" panose="02040503050406030204" pitchFamily="18" charset="0"/>
                              </a:rPr>
                              <m:t>𝑧</m:t>
                            </m:r>
                            <m:r>
                              <a:rPr lang="en-GB" i="1">
                                <a:latin typeface="Cambria Math" panose="02040503050406030204" pitchFamily="18" charset="0"/>
                              </a:rPr>
                              <m:t>𝑚𝑛</m:t>
                            </m:r>
                          </m:sub>
                        </m:sSub>
                        <m:d>
                          <m:dPr>
                            <m:ctrlPr>
                              <a:rPr lang="en-GB" i="1">
                                <a:latin typeface="Cambria Math" panose="02040503050406030204" pitchFamily="18" charset="0"/>
                              </a:rPr>
                            </m:ctrlPr>
                          </m:dPr>
                          <m:e>
                            <m:r>
                              <a:rPr lang="en-US" b="0" i="1" smtClean="0">
                                <a:latin typeface="Cambria Math" panose="02040503050406030204" pitchFamily="18" charset="0"/>
                              </a:rPr>
                              <m:t>0,0</m:t>
                            </m:r>
                          </m:e>
                        </m:d>
                        <m:r>
                          <a:rPr lang="en-US"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e>
                          <m:sub>
                            <m:r>
                              <a:rPr lang="en-US" i="1">
                                <a:latin typeface="Cambria Math" panose="02040503050406030204" pitchFamily="18" charset="0"/>
                              </a:rPr>
                              <m:t>𝑧</m:t>
                            </m:r>
                            <m:r>
                              <a:rPr lang="en-GB" i="1">
                                <a:latin typeface="Cambria Math" panose="02040503050406030204" pitchFamily="18" charset="0"/>
                              </a:rPr>
                              <m:t>𝑚𝑛</m:t>
                            </m:r>
                          </m:sub>
                        </m:sSub>
                        <m:d>
                          <m:dPr>
                            <m:ctrlPr>
                              <a:rPr lang="en-GB" i="1">
                                <a:latin typeface="Cambria Math" panose="02040503050406030204" pitchFamily="18" charset="0"/>
                              </a:rPr>
                            </m:ctrlPr>
                          </m:dPr>
                          <m:e>
                            <m:r>
                              <a:rPr lang="en-US" b="0" i="1" smtClean="0">
                                <a:latin typeface="Cambria Math" panose="02040503050406030204" pitchFamily="18" charset="0"/>
                              </a:rPr>
                              <m:t>𝑥</m:t>
                            </m:r>
                            <m:r>
                              <a:rPr lang="en-US" b="0" i="1" smtClean="0">
                                <a:latin typeface="Cambria Math" panose="02040503050406030204" pitchFamily="18" charset="0"/>
                              </a:rPr>
                              <m:t>’,0</m:t>
                            </m:r>
                          </m:e>
                        </m:d>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i="1">
                                    <a:latin typeface="Cambria Math" panose="02040503050406030204" pitchFamily="18" charset="0"/>
                                  </a:rPr>
                                  <m:t>|</m:t>
                                </m:r>
                              </m:e>
                            </m:d>
                          </m:e>
                          <m:sup>
                            <m:r>
                              <a:rPr lang="en-GB" i="1">
                                <a:latin typeface="Cambria Math" panose="02040503050406030204" pitchFamily="18" charset="0"/>
                              </a:rPr>
                              <m:t>2</m:t>
                            </m:r>
                          </m:sup>
                        </m:sSup>
                      </m:num>
                      <m:den>
                        <m:sSup>
                          <m:sSupPr>
                            <m:ctrlPr>
                              <a:rPr lang="en-GB" i="1" smtClean="0">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𝑚𝑛</m:t>
                                </m:r>
                              </m:sub>
                            </m:sSub>
                          </m:e>
                          <m:sup>
                            <m:r>
                              <a:rPr lang="en-US" b="0" i="1" smtClean="0">
                                <a:latin typeface="Cambria Math" panose="02040503050406030204" pitchFamily="18" charset="0"/>
                              </a:rPr>
                              <m:t>2</m:t>
                            </m:r>
                          </m:sup>
                        </m:sSup>
                        <m:sSup>
                          <m:sSupPr>
                            <m:ctrlPr>
                              <a:rPr lang="en-GB" i="1" smtClean="0">
                                <a:latin typeface="Cambria Math" panose="02040503050406030204" pitchFamily="18" charset="0"/>
                              </a:rPr>
                            </m:ctrlPr>
                          </m:sSupPr>
                          <m:e>
                            <m:r>
                              <a:rPr lang="en-US" b="0" i="1" smtClean="0">
                                <a:latin typeface="Cambria Math" panose="02040503050406030204" pitchFamily="18" charset="0"/>
                              </a:rPr>
                              <m:t>𝑥</m:t>
                            </m:r>
                            <m:r>
                              <a:rPr lang="en-US" b="0" i="1" smtClean="0">
                                <a:latin typeface="Cambria Math" panose="02040503050406030204" pitchFamily="18" charset="0"/>
                              </a:rPr>
                              <m:t>’</m:t>
                            </m:r>
                          </m:e>
                          <m:sup>
                            <m:r>
                              <a:rPr lang="en-US" b="0" i="1" smtClean="0">
                                <a:latin typeface="Cambria Math" panose="02040503050406030204" pitchFamily="18" charset="0"/>
                              </a:rPr>
                              <m:t>2</m:t>
                            </m:r>
                          </m:sup>
                        </m:sSup>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sSub>
                          <m:sSubPr>
                            <m:ctrlPr>
                              <a:rPr lang="en-GB" i="1">
                                <a:latin typeface="Cambria Math" panose="02040503050406030204" pitchFamily="18" charset="0"/>
                              </a:rPr>
                            </m:ctrlPr>
                          </m:sSubPr>
                          <m:e>
                            <m:r>
                              <a:rPr lang="en-GB" i="1">
                                <a:latin typeface="Cambria Math" panose="02040503050406030204" pitchFamily="18" charset="0"/>
                              </a:rPr>
                              <m:t>𝑈</m:t>
                            </m:r>
                          </m:e>
                          <m:sub>
                            <m:r>
                              <a:rPr lang="en-GB" i="1">
                                <a:latin typeface="Cambria Math" panose="02040503050406030204" pitchFamily="18" charset="0"/>
                              </a:rPr>
                              <m:t>𝑚𝑛</m:t>
                            </m:r>
                          </m:sub>
                        </m:sSub>
                      </m:den>
                    </m:f>
                    <m:r>
                      <a:rPr lang="en-GB" i="1">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d>
                              <m:dPr>
                                <m:begChr m:val=""/>
                                <m:endChr m:val=""/>
                                <m:ctrlPr>
                                  <a:rPr lang="en-GB" i="1">
                                    <a:latin typeface="Cambria Math" panose="02040503050406030204" pitchFamily="18" charset="0"/>
                                  </a:rPr>
                                </m:ctrlPr>
                              </m:dPr>
                              <m:e>
                                <m:r>
                                  <a:rPr lang="en-GB" i="1">
                                    <a:latin typeface="Cambria Math" panose="02040503050406030204" pitchFamily="18" charset="0"/>
                                  </a:rPr>
                                  <m:t>|</m:t>
                                </m:r>
                              </m:e>
                            </m:d>
                            <m:r>
                              <a:rPr lang="en-GB" i="1">
                                <a:latin typeface="Cambria Math" panose="02040503050406030204" pitchFamily="18" charset="0"/>
                              </a:rPr>
                              <m:t>𝑉</m:t>
                            </m:r>
                          </m:e>
                          <m:sub>
                            <m:r>
                              <a:rPr lang="en-US" i="1">
                                <a:latin typeface="Cambria Math" panose="02040503050406030204" pitchFamily="18" charset="0"/>
                              </a:rPr>
                              <m:t>𝑧</m:t>
                            </m:r>
                            <m:r>
                              <a:rPr lang="en-GB" i="1">
                                <a:latin typeface="Cambria Math" panose="02040503050406030204" pitchFamily="18" charset="0"/>
                              </a:rPr>
                              <m:t>𝑚𝑛</m:t>
                            </m:r>
                          </m:sub>
                        </m:sSub>
                        <m:d>
                          <m:dPr>
                            <m:ctrlPr>
                              <a:rPr lang="en-GB" i="1">
                                <a:latin typeface="Cambria Math" panose="02040503050406030204" pitchFamily="18" charset="0"/>
                              </a:rPr>
                            </m:ctrlPr>
                          </m:dPr>
                          <m:e>
                            <m:r>
                              <a:rPr lang="en-US" i="1">
                                <a:latin typeface="Cambria Math" panose="02040503050406030204" pitchFamily="18" charset="0"/>
                              </a:rPr>
                              <m:t>0,0</m:t>
                            </m:r>
                          </m:e>
                        </m:d>
                        <m:r>
                          <a:rPr lang="en-US"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e>
                          <m:sub>
                            <m:r>
                              <a:rPr lang="en-US" i="1">
                                <a:latin typeface="Cambria Math" panose="02040503050406030204" pitchFamily="18" charset="0"/>
                              </a:rPr>
                              <m:t>𝑧</m:t>
                            </m:r>
                            <m:r>
                              <a:rPr lang="en-GB" i="1">
                                <a:latin typeface="Cambria Math" panose="02040503050406030204" pitchFamily="18" charset="0"/>
                              </a:rPr>
                              <m:t>𝑚𝑛</m:t>
                            </m:r>
                          </m:sub>
                        </m:sSub>
                        <m:d>
                          <m:dPr>
                            <m:ctrlPr>
                              <a:rPr lang="en-GB" i="1">
                                <a:latin typeface="Cambria Math" panose="02040503050406030204" pitchFamily="18" charset="0"/>
                              </a:rPr>
                            </m:ctrlPr>
                          </m:dPr>
                          <m:e>
                            <m:r>
                              <a:rPr lang="en-US" b="0" i="1" smtClean="0">
                                <a:latin typeface="Cambria Math" panose="02040503050406030204" pitchFamily="18" charset="0"/>
                              </a:rPr>
                              <m:t>0</m:t>
                            </m:r>
                            <m:r>
                              <a:rPr lang="en-US" i="1">
                                <a:latin typeface="Cambria Math" panose="02040503050406030204" pitchFamily="18" charset="0"/>
                              </a:rPr>
                              <m:t>,</m:t>
                            </m:r>
                            <m:r>
                              <a:rPr lang="en-US" b="0" i="1" smtClean="0">
                                <a:latin typeface="Cambria Math" panose="02040503050406030204" pitchFamily="18" charset="0"/>
                              </a:rPr>
                              <m:t>𝑦</m:t>
                            </m:r>
                            <m:r>
                              <a:rPr lang="en-US" b="0" i="1" smtClean="0">
                                <a:latin typeface="Cambria Math" panose="02040503050406030204" pitchFamily="18" charset="0"/>
                              </a:rPr>
                              <m:t>’</m:t>
                            </m:r>
                          </m:e>
                        </m:d>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i="1">
                                    <a:latin typeface="Cambria Math" panose="02040503050406030204" pitchFamily="18" charset="0"/>
                                  </a:rPr>
                                  <m:t>|</m:t>
                                </m:r>
                              </m:e>
                            </m:d>
                          </m:e>
                          <m:sup>
                            <m:r>
                              <a:rPr lang="en-GB" i="1">
                                <a:latin typeface="Cambria Math" panose="02040503050406030204" pitchFamily="18" charset="0"/>
                              </a:rPr>
                              <m:t>2</m:t>
                            </m:r>
                          </m:sup>
                        </m:sSup>
                      </m:num>
                      <m:den>
                        <m:sSup>
                          <m:sSupPr>
                            <m:ctrlPr>
                              <a:rPr lang="en-GB" i="1">
                                <a:latin typeface="Cambria Math" panose="02040503050406030204" pitchFamily="18" charset="0"/>
                              </a:rPr>
                            </m:ctrlPr>
                          </m:sSupPr>
                          <m:e>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𝑚𝑛</m:t>
                                </m:r>
                              </m:sub>
                            </m:sSub>
                          </m:e>
                          <m:sup>
                            <m:r>
                              <a:rPr lang="en-US" i="1">
                                <a:latin typeface="Cambria Math" panose="02040503050406030204" pitchFamily="18" charset="0"/>
                              </a:rPr>
                              <m:t>2</m:t>
                            </m:r>
                          </m:sup>
                        </m:sSup>
                        <m:sSup>
                          <m:sSupPr>
                            <m:ctrlPr>
                              <a:rPr lang="en-GB" i="1">
                                <a:latin typeface="Cambria Math" panose="02040503050406030204" pitchFamily="18" charset="0"/>
                              </a:rPr>
                            </m:ctrlPr>
                          </m:sSupPr>
                          <m:e>
                            <m:r>
                              <m:rPr>
                                <m:sty m:val="p"/>
                              </m:rPr>
                              <a:rPr lang="en-US" b="0" i="1" smtClean="0">
                                <a:latin typeface="Cambria Math" panose="02040503050406030204" pitchFamily="18" charset="0"/>
                              </a:rPr>
                              <m:t>y</m:t>
                            </m:r>
                            <m:r>
                              <a:rPr lang="en-US" i="1">
                                <a:latin typeface="Cambria Math" panose="02040503050406030204" pitchFamily="18" charset="0"/>
                              </a:rPr>
                              <m:t>’</m:t>
                            </m:r>
                          </m:e>
                          <m:sup>
                            <m:r>
                              <a:rPr lang="en-US" i="1">
                                <a:latin typeface="Cambria Math" panose="02040503050406030204" pitchFamily="18" charset="0"/>
                              </a:rPr>
                              <m:t>2</m:t>
                            </m:r>
                          </m:sup>
                        </m:sSup>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sSub>
                          <m:sSubPr>
                            <m:ctrlPr>
                              <a:rPr lang="en-GB" i="1">
                                <a:latin typeface="Cambria Math" panose="02040503050406030204" pitchFamily="18" charset="0"/>
                              </a:rPr>
                            </m:ctrlPr>
                          </m:sSubPr>
                          <m:e>
                            <m:r>
                              <a:rPr lang="en-GB" i="1">
                                <a:latin typeface="Cambria Math" panose="02040503050406030204" pitchFamily="18" charset="0"/>
                              </a:rPr>
                              <m:t>𝑈</m:t>
                            </m:r>
                          </m:e>
                          <m:sub>
                            <m:r>
                              <a:rPr lang="en-GB" i="1">
                                <a:latin typeface="Cambria Math" panose="02040503050406030204" pitchFamily="18" charset="0"/>
                              </a:rPr>
                              <m:t>𝑚𝑛</m:t>
                            </m:r>
                          </m:sub>
                        </m:sSub>
                      </m:den>
                    </m:f>
                    <m:r>
                      <a:rPr lang="en-US" b="0" i="1" smtClean="0">
                        <a:latin typeface="Cambria Math" panose="02040503050406030204" pitchFamily="18" charset="0"/>
                      </a:rPr>
                      <m:t>  </m:t>
                    </m:r>
                    <m:d>
                      <m:dPr>
                        <m:begChr m:val="["/>
                        <m:endChr m:val="]"/>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𝛺</m:t>
                              </m:r>
                            </m:e>
                          </m:mr>
                        </m:m>
                      </m:e>
                    </m:d>
                  </m:oMath>
                </a14:m>
                <a:endParaRPr lang="en-GB" i="1" dirty="0"/>
              </a:p>
              <a:p>
                <a:pPr lvl="1"/>
                <a:r>
                  <a:rPr lang="en-GB" dirty="0"/>
                  <a:t>Kick factor: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𝑘</m:t>
                        </m:r>
                      </m:e>
                      <m:sub>
                        <m:r>
                          <a:rPr lang="en-US" i="1">
                            <a:latin typeface="Cambria Math" panose="02040503050406030204" pitchFamily="18" charset="0"/>
                            <a:ea typeface="Cambria Math" panose="02040503050406030204" pitchFamily="18" charset="0"/>
                          </a:rPr>
                          <m:t>⊥</m:t>
                        </m:r>
                        <m:r>
                          <a:rPr lang="en-GB" i="1">
                            <a:latin typeface="Cambria Math" panose="02040503050406030204" pitchFamily="18" charset="0"/>
                          </a:rPr>
                          <m:t>𝑚𝑛</m:t>
                        </m:r>
                      </m:sub>
                    </m:sSub>
                    <m:r>
                      <a:rPr lang="en-GB" i="1">
                        <a:latin typeface="Cambria Math" panose="02040503050406030204" pitchFamily="18" charset="0"/>
                      </a:rPr>
                      <m:t>=</m:t>
                    </m:r>
                    <m:f>
                      <m:fPr>
                        <m:ctrlPr>
                          <a:rPr lang="en-US"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num>
                      <m:den>
                        <m:r>
                          <a:rPr lang="en-US" i="1">
                            <a:latin typeface="Cambria Math" panose="02040503050406030204" pitchFamily="18" charset="0"/>
                          </a:rPr>
                          <m:t>4</m:t>
                        </m:r>
                      </m:den>
                    </m:f>
                    <m:f>
                      <m:fPr>
                        <m:type m:val="lin"/>
                        <m:ctrlPr>
                          <a:rPr lang="en-GB" i="1">
                            <a:latin typeface="Cambria Math" panose="02040503050406030204" pitchFamily="18" charset="0"/>
                          </a:rPr>
                        </m:ctrlPr>
                      </m:fPr>
                      <m:num>
                        <m:r>
                          <a:rPr lang="en-US" i="1">
                            <a:latin typeface="Cambria Math" panose="02040503050406030204" pitchFamily="18" charset="0"/>
                          </a:rPr>
                          <m:t> (</m:t>
                        </m:r>
                        <m:r>
                          <a:rPr lang="en-US" i="1">
                            <a:latin typeface="Cambria Math" panose="02040503050406030204" pitchFamily="18" charset="0"/>
                          </a:rPr>
                          <m:t>𝑟</m:t>
                        </m:r>
                      </m:num>
                      <m:den>
                        <m:r>
                          <a:rPr lang="en-GB" i="1">
                            <a:latin typeface="Cambria Math" panose="02040503050406030204" pitchFamily="18" charset="0"/>
                          </a:rPr>
                          <m:t>𝑄</m:t>
                        </m:r>
                      </m:den>
                    </m:f>
                    <m:sSub>
                      <m:sSubPr>
                        <m:ctrlPr>
                          <a:rPr lang="en-GB" i="1">
                            <a:latin typeface="Cambria Math" panose="02040503050406030204" pitchFamily="18" charset="0"/>
                          </a:rPr>
                        </m:ctrlPr>
                      </m:sSubPr>
                      <m:e>
                        <m:d>
                          <m:dPr>
                            <m:begChr m:val=""/>
                            <m:endChr m:val=""/>
                            <m:ctrlPr>
                              <a:rPr lang="en-GB" i="1">
                                <a:latin typeface="Cambria Math" panose="02040503050406030204" pitchFamily="18" charset="0"/>
                              </a:rPr>
                            </m:ctrlPr>
                          </m:dPr>
                          <m:e>
                            <m:r>
                              <a:rPr lang="en-GB" i="1">
                                <a:latin typeface="Cambria Math" panose="02040503050406030204" pitchFamily="18" charset="0"/>
                              </a:rPr>
                              <m:t>)</m:t>
                            </m:r>
                          </m:e>
                        </m:d>
                      </m:e>
                      <m:sub>
                        <m:r>
                          <a:rPr lang="en-US" i="1">
                            <a:latin typeface="Cambria Math" panose="02040503050406030204" pitchFamily="18" charset="0"/>
                            <a:ea typeface="Cambria Math" panose="02040503050406030204" pitchFamily="18" charset="0"/>
                          </a:rPr>
                          <m:t>⊥</m:t>
                        </m:r>
                        <m:r>
                          <a:rPr lang="en-GB" i="1">
                            <a:latin typeface="Cambria Math" panose="02040503050406030204" pitchFamily="18" charset="0"/>
                          </a:rPr>
                          <m:t>𝑚𝑛</m:t>
                        </m:r>
                      </m:sub>
                    </m:sSub>
                    <m:f>
                      <m:fPr>
                        <m:ctrlPr>
                          <a:rPr lang="en-GB" i="1">
                            <a:latin typeface="Cambria Math" panose="02040503050406030204" pitchFamily="18" charset="0"/>
                          </a:rPr>
                        </m:ctrlPr>
                      </m:fPr>
                      <m:num>
                        <m:r>
                          <a:rPr lang="en-US" i="1">
                            <a:latin typeface="Cambria Math" panose="02040503050406030204" pitchFamily="18" charset="0"/>
                          </a:rPr>
                          <m:t>1</m:t>
                        </m:r>
                      </m:num>
                      <m:den>
                        <m:sSup>
                          <m:sSupPr>
                            <m:ctrlPr>
                              <a:rPr lang="en-GB" i="1">
                                <a:latin typeface="Cambria Math" panose="02040503050406030204" pitchFamily="18" charset="0"/>
                              </a:rPr>
                            </m:ctrlPr>
                          </m:sSupPr>
                          <m:e>
                            <m:r>
                              <a:rPr lang="en-GB" i="1">
                                <a:latin typeface="Cambria Math" panose="02040503050406030204" pitchFamily="18" charset="0"/>
                              </a:rPr>
                              <m:t>𝑟</m:t>
                            </m:r>
                            <m:r>
                              <a:rPr lang="en-GB" i="1">
                                <a:latin typeface="Cambria Math" panose="02040503050406030204" pitchFamily="18" charset="0"/>
                              </a:rPr>
                              <m:t>′</m:t>
                            </m:r>
                          </m:e>
                          <m:sup>
                            <m:r>
                              <a:rPr lang="en-US" i="1">
                                <a:latin typeface="Cambria Math" panose="02040503050406030204" pitchFamily="18" charset="0"/>
                              </a:rPr>
                              <m:t>2</m:t>
                            </m:r>
                            <m:r>
                              <m:rPr>
                                <m:sty m:val="p"/>
                              </m:rPr>
                              <a:rPr lang="en-US" i="1">
                                <a:latin typeface="Cambria Math" panose="02040503050406030204" pitchFamily="18" charset="0"/>
                              </a:rPr>
                              <m:t>m</m:t>
                            </m:r>
                            <m:r>
                              <a:rPr lang="en-US" b="0" i="1" smtClean="0">
                                <a:latin typeface="Cambria Math" panose="02040503050406030204" pitchFamily="18" charset="0"/>
                              </a:rPr>
                              <m:t>−1</m:t>
                            </m:r>
                          </m:sup>
                        </m:sSup>
                      </m:den>
                    </m:f>
                    <m:r>
                      <a:rPr lang="en-US" b="0" i="1" smtClean="0">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d>
                              <m:dPr>
                                <m:begChr m:val=""/>
                                <m:endChr m:val=""/>
                                <m:ctrlPr>
                                  <a:rPr lang="en-GB" i="1">
                                    <a:latin typeface="Cambria Math" panose="02040503050406030204" pitchFamily="18" charset="0"/>
                                  </a:rPr>
                                </m:ctrlPr>
                              </m:dPr>
                              <m:e>
                                <m:r>
                                  <a:rPr lang="en-GB">
                                    <a:latin typeface="Cambria Math" panose="02040503050406030204" pitchFamily="18" charset="0"/>
                                  </a:rPr>
                                  <m:t>|</m:t>
                                </m:r>
                              </m:e>
                            </m:d>
                            <m:r>
                              <a:rPr lang="en-GB" i="1">
                                <a:latin typeface="Cambria Math" panose="02040503050406030204" pitchFamily="18" charset="0"/>
                              </a:rPr>
                              <m:t>𝑉</m:t>
                            </m:r>
                          </m:e>
                          <m:sub>
                            <m:r>
                              <a:rPr lang="en-US" i="1">
                                <a:latin typeface="Cambria Math" panose="02040503050406030204" pitchFamily="18" charset="0"/>
                                <a:ea typeface="Cambria Math" panose="02040503050406030204" pitchFamily="18" charset="0"/>
                              </a:rPr>
                              <m:t>⊥</m:t>
                            </m:r>
                            <m:r>
                              <a:rPr lang="en-GB" i="1">
                                <a:latin typeface="Cambria Math" panose="02040503050406030204" pitchFamily="18" charset="0"/>
                              </a:rPr>
                              <m:t>𝑚𝑛</m:t>
                            </m:r>
                          </m:sub>
                        </m:sSub>
                        <m:d>
                          <m:dPr>
                            <m:ctrlPr>
                              <a:rPr lang="en-GB" i="1">
                                <a:latin typeface="Cambria Math" panose="02040503050406030204" pitchFamily="18" charset="0"/>
                              </a:rPr>
                            </m:ctrlPr>
                          </m:dPr>
                          <m:e>
                            <m:r>
                              <a:rPr lang="en-GB" i="1">
                                <a:latin typeface="Cambria Math" panose="02040503050406030204" pitchFamily="18" charset="0"/>
                              </a:rPr>
                              <m:t>𝑟</m:t>
                            </m:r>
                          </m:e>
                        </m:d>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a:latin typeface="Cambria Math" panose="02040503050406030204" pitchFamily="18" charset="0"/>
                                  </a:rPr>
                                  <m:t>|</m:t>
                                </m:r>
                              </m:e>
                            </m:d>
                          </m:e>
                          <m:sup>
                            <m:r>
                              <a:rPr lang="en-GB">
                                <a:latin typeface="Cambria Math" panose="02040503050406030204" pitchFamily="18" charset="0"/>
                              </a:rPr>
                              <m:t>2</m:t>
                            </m:r>
                          </m:sup>
                        </m:sSup>
                      </m:num>
                      <m:den>
                        <m:r>
                          <a:rPr lang="en-US" i="1">
                            <a:latin typeface="Cambria Math" panose="02040503050406030204" pitchFamily="18" charset="0"/>
                          </a:rPr>
                          <m:t>4</m:t>
                        </m:r>
                        <m:sSub>
                          <m:sSubPr>
                            <m:ctrlPr>
                              <a:rPr lang="en-GB" i="1">
                                <a:latin typeface="Cambria Math" panose="02040503050406030204" pitchFamily="18" charset="0"/>
                              </a:rPr>
                            </m:ctrlPr>
                          </m:sSubPr>
                          <m:e>
                            <m:r>
                              <a:rPr lang="en-GB" i="1">
                                <a:latin typeface="Cambria Math" panose="02040503050406030204" pitchFamily="18" charset="0"/>
                              </a:rPr>
                              <m:t>𝑈</m:t>
                            </m:r>
                          </m:e>
                          <m:sub>
                            <m:r>
                              <a:rPr lang="en-GB" i="1">
                                <a:latin typeface="Cambria Math" panose="02040503050406030204" pitchFamily="18" charset="0"/>
                              </a:rPr>
                              <m:t>𝑚𝑛</m:t>
                            </m:r>
                          </m:sub>
                        </m:sSub>
                      </m:den>
                    </m:f>
                    <m:f>
                      <m:fPr>
                        <m:ctrlPr>
                          <a:rPr lang="en-GB" i="1">
                            <a:latin typeface="Cambria Math" panose="02040503050406030204" pitchFamily="18" charset="0"/>
                          </a:rPr>
                        </m:ctrlPr>
                      </m:fPr>
                      <m:num>
                        <m:r>
                          <a:rPr lang="en-US" i="1">
                            <a:latin typeface="Cambria Math" panose="02040503050406030204" pitchFamily="18" charset="0"/>
                          </a:rPr>
                          <m:t>1</m:t>
                        </m:r>
                      </m:num>
                      <m:den>
                        <m:sSup>
                          <m:sSupPr>
                            <m:ctrlPr>
                              <a:rPr lang="en-GB" i="1">
                                <a:latin typeface="Cambria Math" panose="02040503050406030204" pitchFamily="18" charset="0"/>
                              </a:rPr>
                            </m:ctrlPr>
                          </m:sSupPr>
                          <m:e>
                            <m:r>
                              <a:rPr lang="en-GB" i="1">
                                <a:latin typeface="Cambria Math" panose="02040503050406030204" pitchFamily="18" charset="0"/>
                              </a:rPr>
                              <m:t>𝑟</m:t>
                            </m:r>
                            <m:r>
                              <a:rPr lang="en-GB" i="1">
                                <a:latin typeface="Cambria Math" panose="02040503050406030204" pitchFamily="18" charset="0"/>
                              </a:rPr>
                              <m:t>′</m:t>
                            </m:r>
                          </m:e>
                          <m:sup>
                            <m:r>
                              <a:rPr lang="en-US" i="1">
                                <a:latin typeface="Cambria Math" panose="02040503050406030204" pitchFamily="18" charset="0"/>
                              </a:rPr>
                              <m:t>2</m:t>
                            </m:r>
                            <m:r>
                              <m:rPr>
                                <m:sty m:val="p"/>
                              </m:rPr>
                              <a:rPr lang="en-US" i="1">
                                <a:latin typeface="Cambria Math" panose="02040503050406030204" pitchFamily="18" charset="0"/>
                              </a:rPr>
                              <m:t>m</m:t>
                            </m:r>
                            <m:r>
                              <a:rPr lang="en-US" b="0" i="1" smtClean="0">
                                <a:latin typeface="Cambria Math" panose="02040503050406030204" pitchFamily="18" charset="0"/>
                              </a:rPr>
                              <m:t>−1</m:t>
                            </m:r>
                          </m:sup>
                        </m:sSup>
                      </m:den>
                    </m:f>
                    <m:r>
                      <a:rPr lang="en-US" b="0" i="1" smtClean="0">
                        <a:latin typeface="Cambria Math" panose="02040503050406030204" pitchFamily="18" charset="0"/>
                      </a:rPr>
                      <m:t>  </m:t>
                    </m:r>
                    <m:r>
                      <a:rPr lang="en-US" i="1">
                        <a:latin typeface="Cambria Math" panose="02040503050406030204" pitchFamily="18" charset="0"/>
                      </a:rPr>
                      <m:t>[</m:t>
                    </m:r>
                    <m:r>
                      <a:rPr lang="en-US" i="1">
                        <a:latin typeface="Cambria Math" panose="02040503050406030204" pitchFamily="18" charset="0"/>
                      </a:rPr>
                      <m:t>𝑉</m:t>
                    </m:r>
                    <m:r>
                      <m:rPr>
                        <m:lit/>
                      </m:rPr>
                      <a:rPr lang="en-US" i="1">
                        <a:latin typeface="Cambria Math" panose="02040503050406030204" pitchFamily="18" charset="0"/>
                      </a:rPr>
                      <m:t>/</m:t>
                    </m:r>
                    <m:r>
                      <m:rPr>
                        <m:lit/>
                      </m:rPr>
                      <a:rPr lang="en-US" i="1">
                        <a:latin typeface="Cambria Math" panose="02040503050406030204" pitchFamily="18" charset="0"/>
                      </a:rPr>
                      <m:t>𝐶</m:t>
                    </m:r>
                    <m:r>
                      <m:rPr>
                        <m:lit/>
                      </m:rP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2</m:t>
                        </m:r>
                        <m:r>
                          <a:rPr lang="en-US" i="1">
                            <a:latin typeface="Cambria Math" panose="02040503050406030204" pitchFamily="18" charset="0"/>
                          </a:rPr>
                          <m:t>𝑚</m:t>
                        </m:r>
                        <m:r>
                          <a:rPr lang="en-US" i="1">
                            <a:latin typeface="Cambria Math" panose="02040503050406030204" pitchFamily="18" charset="0"/>
                          </a:rPr>
                          <m:t>−1</m:t>
                        </m:r>
                      </m:sup>
                    </m:sSup>
                    <m:r>
                      <a:rPr lang="en-US" i="1">
                        <a:latin typeface="Cambria Math" panose="02040503050406030204" pitchFamily="18" charset="0"/>
                      </a:rPr>
                      <m:t>]</m:t>
                    </m:r>
                  </m:oMath>
                </a14:m>
                <a:endParaRPr lang="en-US" b="0" dirty="0"/>
              </a:p>
              <a:p>
                <a:pPr marL="0" indent="0">
                  <a:buNone/>
                </a:pPr>
                <a:endParaRPr lang="en-GB" dirty="0"/>
              </a:p>
              <a:p>
                <a:pPr marL="342900" lvl="1" indent="0">
                  <a:buNone/>
                </a:pPr>
                <a:endParaRPr lang="en-GB" dirty="0"/>
              </a:p>
              <a:p>
                <a:pPr lvl="1"/>
                <a:endParaRPr lang="en-GB" dirty="0"/>
              </a:p>
              <a:p>
                <a:pPr lvl="1">
                  <a:buFont typeface="Wingdings" pitchFamily="2" charset="2"/>
                  <a:buChar char="è"/>
                </a:pPr>
                <a:endParaRPr lang="en-GB" dirty="0"/>
              </a:p>
              <a:p>
                <a:pPr marL="342900" lvl="1" indent="0">
                  <a:buNone/>
                </a:pPr>
                <a:endParaRPr lang="en-GB" dirty="0"/>
              </a:p>
              <a:p>
                <a:pPr marL="342900" lvl="1" indent="0">
                  <a:buNone/>
                </a:pPr>
                <a:endParaRPr lang="en-GB" dirty="0"/>
              </a:p>
            </p:txBody>
          </p:sp>
        </mc:Choice>
        <mc:Fallback xmlns="">
          <p:sp>
            <p:nvSpPr>
              <p:cNvPr id="5" name="Content Placeholder 4">
                <a:extLst>
                  <a:ext uri="{FF2B5EF4-FFF2-40B4-BE49-F238E27FC236}">
                    <a16:creationId xmlns:a16="http://schemas.microsoft.com/office/drawing/2014/main" id="{64D58945-6B3C-E041-8C07-002D2BD22B5D}"/>
                  </a:ext>
                </a:extLst>
              </p:cNvPr>
              <p:cNvSpPr>
                <a:spLocks noGrp="1" noRot="1" noChangeAspect="1" noMove="1" noResize="1" noEditPoints="1" noAdjustHandles="1" noChangeArrowheads="1" noChangeShapeType="1" noTextEdit="1"/>
              </p:cNvSpPr>
              <p:nvPr>
                <p:ph idx="1"/>
              </p:nvPr>
            </p:nvSpPr>
            <p:spPr>
              <a:xfrm>
                <a:off x="904874" y="664309"/>
                <a:ext cx="8239126" cy="4348158"/>
              </a:xfrm>
              <a:blipFill>
                <a:blip r:embed="rId3"/>
                <a:stretch>
                  <a:fillRect t="-1403"/>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FAE35B36-59A7-3A9C-EAAA-B1EDBB6AC9FA}"/>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Tree>
    <p:extLst>
      <p:ext uri="{BB962C8B-B14F-4D97-AF65-F5344CB8AC3E}">
        <p14:creationId xmlns:p14="http://schemas.microsoft.com/office/powerpoint/2010/main" val="1139530144"/>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81182-8C77-85B1-F8E9-76275DEEBA9D}"/>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6AAC8F97-D309-8D9F-B056-842416F738F3}"/>
              </a:ext>
            </a:extLst>
          </p:cNvPr>
          <p:cNvSpPr>
            <a:spLocks noGrp="1"/>
          </p:cNvSpPr>
          <p:nvPr>
            <p:ph type="title"/>
          </p:nvPr>
        </p:nvSpPr>
        <p:spPr>
          <a:xfrm>
            <a:off x="904875" y="131033"/>
            <a:ext cx="7726363" cy="533276"/>
          </a:xfrm>
        </p:spPr>
        <p:txBody>
          <a:bodyPr>
            <a:noAutofit/>
          </a:bodyPr>
          <a:lstStyle/>
          <a:p>
            <a:r>
              <a:rPr lang="en-GB"/>
              <a:t> Analytic resonator impedance</a:t>
            </a:r>
          </a:p>
        </p:txBody>
      </p:sp>
      <p:sp>
        <p:nvSpPr>
          <p:cNvPr id="6" name="Espace réservé du numéro de diapositive 5">
            <a:extLst>
              <a:ext uri="{FF2B5EF4-FFF2-40B4-BE49-F238E27FC236}">
                <a16:creationId xmlns:a16="http://schemas.microsoft.com/office/drawing/2014/main" id="{89D31D60-746A-5266-E7DD-F017ADC88600}"/>
              </a:ext>
            </a:extLst>
          </p:cNvPr>
          <p:cNvSpPr>
            <a:spLocks noGrp="1"/>
          </p:cNvSpPr>
          <p:nvPr>
            <p:ph type="sldNum" sz="quarter" idx="12"/>
          </p:nvPr>
        </p:nvSpPr>
        <p:spPr/>
        <p:txBody>
          <a:bodyPr/>
          <a:lstStyle/>
          <a:p>
            <a:fld id="{E1E1CD7C-2161-7D43-862E-CE4C333CD873}" type="slidenum">
              <a:rPr lang="en-GB" noProof="0" smtClean="0"/>
              <a:pPr/>
              <a:t>39</a:t>
            </a:fld>
            <a:endParaRPr lang="en-GB" noProof="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B6FDF815-C05E-0843-4F8A-0FE1C572F6C0}"/>
                  </a:ext>
                </a:extLst>
              </p:cNvPr>
              <p:cNvSpPr>
                <a:spLocks noGrp="1"/>
              </p:cNvSpPr>
              <p:nvPr>
                <p:ph idx="1"/>
              </p:nvPr>
            </p:nvSpPr>
            <p:spPr>
              <a:xfrm>
                <a:off x="904875" y="664309"/>
                <a:ext cx="7726363" cy="4212491"/>
              </a:xfrm>
            </p:spPr>
            <p:txBody>
              <a:bodyPr>
                <a:normAutofit/>
              </a:bodyPr>
              <a:lstStyle/>
              <a:p>
                <a:r>
                  <a:rPr lang="en-GB" dirty="0"/>
                  <a:t>Higher-order modes can be represented as </a:t>
                </a:r>
                <a:r>
                  <a:rPr lang="en-GB" dirty="0">
                    <a:solidFill>
                      <a:schemeClr val="accent1"/>
                    </a:solidFill>
                  </a:rPr>
                  <a:t>analytical resonator impedances</a:t>
                </a:r>
              </a:p>
              <a:p>
                <a:pPr lvl="1"/>
                <a14:m>
                  <m:oMath xmlns:m="http://schemas.openxmlformats.org/officeDocument/2006/math">
                    <m:r>
                      <m:rPr>
                        <m:sty m:val="p"/>
                      </m:rPr>
                      <a:rPr lang="en-US" b="0" i="1" smtClean="0">
                        <a:latin typeface="Cambria Math" panose="02040503050406030204" pitchFamily="18" charset="0"/>
                      </a:rPr>
                      <m:t>Z</m:t>
                    </m:r>
                    <m:r>
                      <a:rPr lang="en-US" b="0" i="1" smtClean="0">
                        <a:latin typeface="Cambria Math" panose="02040503050406030204" pitchFamily="18" charset="0"/>
                      </a:rPr>
                      <m:t> =</m:t>
                    </m:r>
                    <m:r>
                      <m:rPr>
                        <m:sty m:val="p"/>
                      </m:rPr>
                      <a:rPr lang="en-US" b="0" i="1" smtClean="0">
                        <a:latin typeface="Cambria Math" panose="02040503050406030204" pitchFamily="18" charset="0"/>
                      </a:rPr>
                      <m:t>R</m:t>
                    </m:r>
                    <m:r>
                      <a:rPr lang="en-US" b="0" i="1" smtClean="0">
                        <a:latin typeface="Cambria Math" panose="02040503050406030204" pitchFamily="18" charset="0"/>
                      </a:rPr>
                      <m:t>+</m:t>
                    </m:r>
                    <m:r>
                      <m:rPr>
                        <m:sty m:val="p"/>
                      </m:rPr>
                      <a:rPr lang="en-US" b="0" i="1" smtClean="0">
                        <a:latin typeface="Cambria Math" panose="02040503050406030204" pitchFamily="18" charset="0"/>
                      </a:rPr>
                      <m:t>iX</m:t>
                    </m:r>
                  </m:oMath>
                </a14:m>
                <a:r>
                  <a:rPr lang="en-GB" dirty="0"/>
                  <a:t> , with </a:t>
                </a:r>
                <a14:m>
                  <m:oMath xmlns:m="http://schemas.openxmlformats.org/officeDocument/2006/math">
                    <m:r>
                      <m:rPr>
                        <m:sty m:val="p"/>
                      </m:rPr>
                      <a:rPr lang="en-US" b="0" i="1" smtClean="0">
                        <a:latin typeface="Cambria Math" panose="02040503050406030204" pitchFamily="18" charset="0"/>
                      </a:rPr>
                      <m:t>R</m:t>
                    </m:r>
                  </m:oMath>
                </a14:m>
                <a:r>
                  <a:rPr lang="en-GB" dirty="0"/>
                  <a:t> the resistance and </a:t>
                </a:r>
                <a14:m>
                  <m:oMath xmlns:m="http://schemas.openxmlformats.org/officeDocument/2006/math">
                    <m:r>
                      <m:rPr>
                        <m:sty m:val="p"/>
                      </m:rPr>
                      <a:rPr lang="en-US" b="0" i="1" smtClean="0">
                        <a:latin typeface="Cambria Math" panose="02040503050406030204" pitchFamily="18" charset="0"/>
                      </a:rPr>
                      <m:t>X</m:t>
                    </m:r>
                  </m:oMath>
                </a14:m>
                <a:r>
                  <a:rPr lang="en-GB" dirty="0"/>
                  <a:t> the reactance of the system</a:t>
                </a:r>
              </a:p>
              <a:p>
                <a:pPr>
                  <a:buFont typeface="Wingdings" pitchFamily="2" charset="2"/>
                  <a:buChar char="è"/>
                </a:pPr>
                <a:r>
                  <a:rPr lang="en-GB" dirty="0"/>
                  <a:t> RLC resonator impedance (resistor (R), inductor (L), capacitor (C)):</a:t>
                </a:r>
                <a:endParaRPr lang="en-US" b="0" i="1" dirty="0">
                  <a:latin typeface="Cambria Math" panose="02040503050406030204" pitchFamily="18" charset="0"/>
                </a:endParaRPr>
              </a:p>
              <a:p>
                <a:pPr lvl="1"/>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𝑍</m:t>
                        </m:r>
                      </m:e>
                      <m:sub>
                        <m:r>
                          <a:rPr lang="en-US" b="0" i="1" smtClean="0">
                            <a:latin typeface="Cambria Math" panose="02040503050406030204" pitchFamily="18" charset="0"/>
                          </a:rPr>
                          <m:t>𝑧𝑚𝑛</m:t>
                        </m:r>
                      </m:sub>
                    </m:sSub>
                    <m:r>
                      <a:rPr lang="en-US" b="0" i="1" smtClean="0">
                        <a:latin typeface="Cambria Math" panose="02040503050406030204" pitchFamily="18" charset="0"/>
                      </a:rPr>
                      <m:t>(</m:t>
                    </m:r>
                    <m:r>
                      <a:rPr lang="en-US" b="0" i="1" smtClean="0">
                        <a:latin typeface="Cambria Math" panose="02040503050406030204" pitchFamily="18" charset="0"/>
                      </a:rPr>
                      <m:t>𝜔</m:t>
                    </m:r>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den>
                    </m:f>
                    <m:f>
                      <m:fPr>
                        <m:ctrlPr>
                          <a:rPr lang="en-US" b="0" i="1" smtClean="0">
                            <a:latin typeface="Cambria Math" panose="02040503050406030204" pitchFamily="18" charset="0"/>
                          </a:rPr>
                        </m:ctrlPr>
                      </m:fPr>
                      <m:num>
                        <m:sSub>
                          <m:sSubPr>
                            <m:ctrlPr>
                              <a:rPr lang="en-GB" i="1">
                                <a:latin typeface="Cambria Math" panose="02040503050406030204" pitchFamily="18" charset="0"/>
                              </a:rPr>
                            </m:ctrlPr>
                          </m:sSubPr>
                          <m:e>
                            <m:f>
                              <m:fPr>
                                <m:type m:val="lin"/>
                                <m:ctrlPr>
                                  <a:rPr lang="en-GB" i="1">
                                    <a:latin typeface="Cambria Math" panose="02040503050406030204" pitchFamily="18" charset="0"/>
                                  </a:rPr>
                                </m:ctrlPr>
                              </m:fPr>
                              <m:num>
                                <m:r>
                                  <a:rPr lang="en-US" i="1">
                                    <a:latin typeface="Cambria Math" panose="02040503050406030204" pitchFamily="18" charset="0"/>
                                  </a:rPr>
                                  <m:t> (</m:t>
                                </m:r>
                                <m:r>
                                  <a:rPr lang="en-US" i="1">
                                    <a:latin typeface="Cambria Math" panose="02040503050406030204" pitchFamily="18" charset="0"/>
                                  </a:rPr>
                                  <m:t>𝑟</m:t>
                                </m:r>
                              </m:num>
                              <m:den>
                                <m:r>
                                  <a:rPr lang="en-GB" i="1">
                                    <a:latin typeface="Cambria Math" panose="02040503050406030204" pitchFamily="18" charset="0"/>
                                  </a:rPr>
                                  <m:t>𝑄</m:t>
                                </m:r>
                              </m:den>
                            </m:f>
                            <m:sSub>
                              <m:sSubPr>
                                <m:ctrlPr>
                                  <a:rPr lang="en-GB" i="1">
                                    <a:latin typeface="Cambria Math" panose="02040503050406030204" pitchFamily="18" charset="0"/>
                                  </a:rPr>
                                </m:ctrlPr>
                              </m:sSubPr>
                              <m:e>
                                <m:d>
                                  <m:dPr>
                                    <m:begChr m:val=""/>
                                    <m:endChr m:val=""/>
                                    <m:ctrlPr>
                                      <a:rPr lang="en-GB" i="1">
                                        <a:latin typeface="Cambria Math" panose="02040503050406030204" pitchFamily="18" charset="0"/>
                                      </a:rPr>
                                    </m:ctrlPr>
                                  </m:dPr>
                                  <m:e>
                                    <m:r>
                                      <a:rPr lang="en-GB" i="1">
                                        <a:latin typeface="Cambria Math" panose="02040503050406030204" pitchFamily="18" charset="0"/>
                                      </a:rPr>
                                      <m:t>)</m:t>
                                    </m:r>
                                  </m:e>
                                </m:d>
                              </m:e>
                              <m:sub>
                                <m:r>
                                  <a:rPr lang="en-US" b="0" i="1" smtClean="0">
                                    <a:latin typeface="Cambria Math" panose="02040503050406030204" pitchFamily="18" charset="0"/>
                                  </a:rPr>
                                  <m:t>𝑧</m:t>
                                </m:r>
                                <m:r>
                                  <a:rPr lang="en-GB" i="1">
                                    <a:latin typeface="Cambria Math" panose="02040503050406030204" pitchFamily="18" charset="0"/>
                                  </a:rPr>
                                  <m:t>𝑚𝑛</m:t>
                                </m:r>
                              </m:sub>
                            </m:sSub>
                            <m:r>
                              <a:rPr lang="en-GB" i="1">
                                <a:latin typeface="Cambria Math" panose="02040503050406030204" pitchFamily="18" charset="0"/>
                              </a:rPr>
                              <m:t>𝑄</m:t>
                            </m:r>
                          </m:e>
                          <m:sub>
                            <m:r>
                              <a:rPr lang="en-GB" i="1">
                                <a:latin typeface="Cambria Math" panose="02040503050406030204" pitchFamily="18" charset="0"/>
                              </a:rPr>
                              <m:t>𝑚𝑛</m:t>
                            </m:r>
                          </m:sub>
                        </m:sSub>
                        <m:f>
                          <m:fPr>
                            <m:ctrlPr>
                              <a:rPr lang="en-GB" i="1">
                                <a:latin typeface="Cambria Math" panose="02040503050406030204" pitchFamily="18" charset="0"/>
                              </a:rPr>
                            </m:ctrlPr>
                          </m:fPr>
                          <m:num>
                            <m:r>
                              <a:rPr lang="en-US" i="1">
                                <a:latin typeface="Cambria Math" panose="02040503050406030204" pitchFamily="18" charset="0"/>
                              </a:rPr>
                              <m:t>1</m:t>
                            </m:r>
                          </m:num>
                          <m:den>
                            <m:sSup>
                              <m:sSupPr>
                                <m:ctrlPr>
                                  <a:rPr lang="en-GB" i="1">
                                    <a:latin typeface="Cambria Math" panose="02040503050406030204" pitchFamily="18" charset="0"/>
                                  </a:rPr>
                                </m:ctrlPr>
                              </m:sSupPr>
                              <m:e>
                                <m:r>
                                  <a:rPr lang="en-GB" i="1">
                                    <a:latin typeface="Cambria Math" panose="02040503050406030204" pitchFamily="18" charset="0"/>
                                  </a:rPr>
                                  <m:t>𝑟</m:t>
                                </m:r>
                                <m:r>
                                  <a:rPr lang="en-GB" i="1">
                                    <a:latin typeface="Cambria Math" panose="02040503050406030204" pitchFamily="18" charset="0"/>
                                  </a:rPr>
                                  <m:t>′</m:t>
                                </m:r>
                              </m:e>
                              <m:sup>
                                <m:r>
                                  <a:rPr lang="en-US" i="1">
                                    <a:latin typeface="Cambria Math" panose="02040503050406030204" pitchFamily="18" charset="0"/>
                                  </a:rPr>
                                  <m:t>2</m:t>
                                </m:r>
                                <m:r>
                                  <m:rPr>
                                    <m:sty m:val="p"/>
                                  </m:rPr>
                                  <a:rPr lang="en-US" i="1">
                                    <a:latin typeface="Cambria Math" panose="02040503050406030204" pitchFamily="18" charset="0"/>
                                  </a:rPr>
                                  <m:t>m</m:t>
                                </m:r>
                              </m:sup>
                            </m:sSup>
                          </m:den>
                        </m:f>
                      </m:num>
                      <m:den>
                        <m:r>
                          <a:rPr lang="en-US" b="0" i="1" smtClean="0">
                            <a:latin typeface="Cambria Math" panose="02040503050406030204" pitchFamily="18" charset="0"/>
                          </a:rPr>
                          <m:t>1+</m:t>
                        </m:r>
                        <m:r>
                          <a:rPr lang="en-US" b="0" i="1" smtClean="0">
                            <a:latin typeface="Cambria Math" panose="02040503050406030204" pitchFamily="18" charset="0"/>
                          </a:rPr>
                          <m:t>𝑖</m:t>
                        </m:r>
                        <m:sSub>
                          <m:sSubPr>
                            <m:ctrlPr>
                              <a:rPr lang="en-GB" i="1">
                                <a:latin typeface="Cambria Math" panose="02040503050406030204" pitchFamily="18" charset="0"/>
                              </a:rPr>
                            </m:ctrlPr>
                          </m:sSubPr>
                          <m:e>
                            <m:r>
                              <a:rPr lang="en-GB" i="1">
                                <a:latin typeface="Cambria Math" panose="02040503050406030204" pitchFamily="18" charset="0"/>
                              </a:rPr>
                              <m:t>𝑄</m:t>
                            </m:r>
                          </m:e>
                          <m:sub>
                            <m:r>
                              <a:rPr lang="en-GB" i="1">
                                <a:latin typeface="Cambria Math" panose="02040503050406030204" pitchFamily="18" charset="0"/>
                              </a:rPr>
                              <m:t>𝑚𝑛</m:t>
                            </m:r>
                          </m:sub>
                        </m:sSub>
                        <m:d>
                          <m:dPr>
                            <m:ctrlPr>
                              <a:rPr lang="en-US" b="0" i="1" smtClean="0">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𝜔</m:t>
                                </m:r>
                              </m:num>
                              <m:den>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num>
                              <m:den>
                                <m:r>
                                  <a:rPr lang="en-US" i="1">
                                    <a:latin typeface="Cambria Math" panose="02040503050406030204" pitchFamily="18" charset="0"/>
                                  </a:rPr>
                                  <m:t>𝜔</m:t>
                                </m:r>
                              </m:den>
                            </m:f>
                          </m:e>
                        </m:d>
                      </m:den>
                    </m:f>
                    <m:r>
                      <a:rPr lang="en-US" b="0" i="1" smtClean="0">
                        <a:latin typeface="Cambria Math" panose="02040503050406030204" pitchFamily="18" charset="0"/>
                      </a:rPr>
                      <m:t>  </m:t>
                    </m:r>
                    <m:d>
                      <m:dPr>
                        <m:begChr m:val="["/>
                        <m:endChr m:val="]"/>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𝛺</m:t>
                              </m:r>
                            </m:e>
                          </m:mr>
                        </m:m>
                        <m:r>
                          <m:rPr>
                            <m:lit/>
                          </m:rP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2</m:t>
                            </m:r>
                            <m:r>
                              <a:rPr lang="en-US" i="1">
                                <a:latin typeface="Cambria Math" panose="02040503050406030204" pitchFamily="18" charset="0"/>
                              </a:rPr>
                              <m:t>𝑚</m:t>
                            </m:r>
                          </m:sup>
                        </m:sSup>
                      </m:e>
                    </m:d>
                  </m:oMath>
                </a14:m>
                <a:endParaRPr lang="en-US" i="1" dirty="0"/>
              </a:p>
              <a:p>
                <a:pPr lvl="1"/>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𝑍</m:t>
                        </m:r>
                      </m:e>
                      <m:sub>
                        <m:r>
                          <a:rPr lang="en-GB" i="1">
                            <a:latin typeface="Cambria Math" panose="02040503050406030204" pitchFamily="18" charset="0"/>
                            <a:ea typeface="Cambria Math" panose="02040503050406030204" pitchFamily="18" charset="0"/>
                          </a:rPr>
                          <m:t>⊥</m:t>
                        </m:r>
                        <m:r>
                          <a:rPr lang="en-US" i="1">
                            <a:latin typeface="Cambria Math" panose="02040503050406030204" pitchFamily="18" charset="0"/>
                          </a:rPr>
                          <m:t>𝑚𝑛</m:t>
                        </m:r>
                      </m:sub>
                    </m:sSub>
                    <m:r>
                      <a:rPr lang="en-US" i="1">
                        <a:latin typeface="Cambria Math" panose="02040503050406030204" pitchFamily="18" charset="0"/>
                      </a:rPr>
                      <m:t>(</m:t>
                    </m:r>
                    <m:r>
                      <a:rPr lang="en-US" i="1">
                        <a:latin typeface="Cambria Math" panose="02040503050406030204" pitchFamily="18" charset="0"/>
                      </a:rPr>
                      <m:t>𝜔</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f>
                      <m:fPr>
                        <m:ctrlPr>
                          <a:rPr lang="en-US" i="1">
                            <a:latin typeface="Cambria Math" panose="02040503050406030204" pitchFamily="18" charset="0"/>
                          </a:rPr>
                        </m:ctrlPr>
                      </m:fPr>
                      <m:num>
                        <m:r>
                          <a:rPr lang="en-US" i="1">
                            <a:latin typeface="Cambria Math" panose="02040503050406030204" pitchFamily="18" charset="0"/>
                          </a:rPr>
                          <m:t>𝜔</m:t>
                        </m:r>
                      </m:num>
                      <m:den>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den>
                    </m:f>
                    <m:f>
                      <m:fPr>
                        <m:ctrlPr>
                          <a:rPr lang="en-US" i="1">
                            <a:latin typeface="Cambria Math" panose="02040503050406030204" pitchFamily="18" charset="0"/>
                          </a:rPr>
                        </m:ctrlPr>
                      </m:fPr>
                      <m:num>
                        <m:sSub>
                          <m:sSubPr>
                            <m:ctrlPr>
                              <a:rPr lang="en-GB" i="1">
                                <a:latin typeface="Cambria Math" panose="02040503050406030204" pitchFamily="18" charset="0"/>
                              </a:rPr>
                            </m:ctrlPr>
                          </m:sSubPr>
                          <m:e>
                            <m:f>
                              <m:fPr>
                                <m:type m:val="lin"/>
                                <m:ctrlPr>
                                  <a:rPr lang="en-GB" i="1">
                                    <a:latin typeface="Cambria Math" panose="02040503050406030204" pitchFamily="18" charset="0"/>
                                  </a:rPr>
                                </m:ctrlPr>
                              </m:fPr>
                              <m:num>
                                <m:r>
                                  <a:rPr lang="en-US" i="1">
                                    <a:latin typeface="Cambria Math" panose="02040503050406030204" pitchFamily="18" charset="0"/>
                                  </a:rPr>
                                  <m:t> (</m:t>
                                </m:r>
                                <m:r>
                                  <a:rPr lang="en-US" i="1">
                                    <a:latin typeface="Cambria Math" panose="02040503050406030204" pitchFamily="18" charset="0"/>
                                  </a:rPr>
                                  <m:t>𝑟</m:t>
                                </m:r>
                              </m:num>
                              <m:den>
                                <m:r>
                                  <a:rPr lang="en-GB" i="1">
                                    <a:latin typeface="Cambria Math" panose="02040503050406030204" pitchFamily="18" charset="0"/>
                                  </a:rPr>
                                  <m:t>𝑄</m:t>
                                </m:r>
                              </m:den>
                            </m:f>
                            <m:sSub>
                              <m:sSubPr>
                                <m:ctrlPr>
                                  <a:rPr lang="en-GB" i="1">
                                    <a:latin typeface="Cambria Math" panose="02040503050406030204" pitchFamily="18" charset="0"/>
                                  </a:rPr>
                                </m:ctrlPr>
                              </m:sSubPr>
                              <m:e>
                                <m:d>
                                  <m:dPr>
                                    <m:begChr m:val=""/>
                                    <m:endChr m:val=""/>
                                    <m:ctrlPr>
                                      <a:rPr lang="en-GB" i="1">
                                        <a:latin typeface="Cambria Math" panose="02040503050406030204" pitchFamily="18" charset="0"/>
                                      </a:rPr>
                                    </m:ctrlPr>
                                  </m:dPr>
                                  <m:e>
                                    <m:r>
                                      <a:rPr lang="en-GB" i="1">
                                        <a:latin typeface="Cambria Math" panose="02040503050406030204" pitchFamily="18" charset="0"/>
                                      </a:rPr>
                                      <m:t>)</m:t>
                                    </m:r>
                                  </m:e>
                                </m:d>
                              </m:e>
                              <m: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rPr>
                                  <m:t>𝑚𝑛</m:t>
                                </m:r>
                              </m:sub>
                            </m:sSub>
                            <m:r>
                              <a:rPr lang="en-GB" i="1">
                                <a:latin typeface="Cambria Math" panose="02040503050406030204" pitchFamily="18" charset="0"/>
                              </a:rPr>
                              <m:t>𝑄</m:t>
                            </m:r>
                          </m:e>
                          <m:sub>
                            <m:r>
                              <a:rPr lang="en-GB" i="1">
                                <a:latin typeface="Cambria Math" panose="02040503050406030204" pitchFamily="18" charset="0"/>
                              </a:rPr>
                              <m:t>𝑚𝑛</m:t>
                            </m:r>
                          </m:sub>
                        </m:sSub>
                        <m:f>
                          <m:fPr>
                            <m:ctrlPr>
                              <a:rPr lang="en-GB" i="1">
                                <a:latin typeface="Cambria Math" panose="02040503050406030204" pitchFamily="18" charset="0"/>
                              </a:rPr>
                            </m:ctrlPr>
                          </m:fPr>
                          <m:num>
                            <m:r>
                              <a:rPr lang="en-US" i="1">
                                <a:latin typeface="Cambria Math" panose="02040503050406030204" pitchFamily="18" charset="0"/>
                              </a:rPr>
                              <m:t>1</m:t>
                            </m:r>
                          </m:num>
                          <m:den>
                            <m:sSup>
                              <m:sSupPr>
                                <m:ctrlPr>
                                  <a:rPr lang="en-GB" i="1">
                                    <a:latin typeface="Cambria Math" panose="02040503050406030204" pitchFamily="18" charset="0"/>
                                  </a:rPr>
                                </m:ctrlPr>
                              </m:sSupPr>
                              <m:e>
                                <m:r>
                                  <a:rPr lang="en-GB" i="1">
                                    <a:latin typeface="Cambria Math" panose="02040503050406030204" pitchFamily="18" charset="0"/>
                                  </a:rPr>
                                  <m:t>𝑟</m:t>
                                </m:r>
                                <m:r>
                                  <a:rPr lang="en-GB" i="1">
                                    <a:latin typeface="Cambria Math" panose="02040503050406030204" pitchFamily="18" charset="0"/>
                                  </a:rPr>
                                  <m:t>′</m:t>
                                </m:r>
                              </m:e>
                              <m:sup>
                                <m:r>
                                  <a:rPr lang="en-US" i="1">
                                    <a:latin typeface="Cambria Math" panose="02040503050406030204" pitchFamily="18" charset="0"/>
                                  </a:rPr>
                                  <m:t>2</m:t>
                                </m:r>
                                <m:r>
                                  <m:rPr>
                                    <m:sty m:val="p"/>
                                  </m:rPr>
                                  <a:rPr lang="en-US" i="1">
                                    <a:latin typeface="Cambria Math" panose="02040503050406030204" pitchFamily="18" charset="0"/>
                                  </a:rPr>
                                  <m:t>m</m:t>
                                </m:r>
                                <m:r>
                                  <a:rPr lang="en-US" b="0" i="1" smtClean="0">
                                    <a:latin typeface="Cambria Math" panose="02040503050406030204" pitchFamily="18" charset="0"/>
                                  </a:rPr>
                                  <m:t>−1</m:t>
                                </m:r>
                              </m:sup>
                            </m:sSup>
                          </m:den>
                        </m:f>
                      </m:num>
                      <m:den>
                        <m:r>
                          <a:rPr lang="en-US" i="1">
                            <a:latin typeface="Cambria Math" panose="02040503050406030204" pitchFamily="18" charset="0"/>
                          </a:rPr>
                          <m:t>1+</m:t>
                        </m:r>
                        <m:r>
                          <a:rPr lang="en-US" i="1">
                            <a:latin typeface="Cambria Math" panose="02040503050406030204" pitchFamily="18" charset="0"/>
                          </a:rPr>
                          <m:t>𝑖</m:t>
                        </m:r>
                        <m:sSub>
                          <m:sSubPr>
                            <m:ctrlPr>
                              <a:rPr lang="en-GB" i="1">
                                <a:latin typeface="Cambria Math" panose="02040503050406030204" pitchFamily="18" charset="0"/>
                              </a:rPr>
                            </m:ctrlPr>
                          </m:sSubPr>
                          <m:e>
                            <m:r>
                              <a:rPr lang="en-GB" i="1">
                                <a:latin typeface="Cambria Math" panose="02040503050406030204" pitchFamily="18" charset="0"/>
                              </a:rPr>
                              <m:t>𝑄</m:t>
                            </m:r>
                          </m:e>
                          <m:sub>
                            <m:r>
                              <a:rPr lang="en-GB" i="1">
                                <a:latin typeface="Cambria Math" panose="02040503050406030204" pitchFamily="18" charset="0"/>
                              </a:rPr>
                              <m:t>𝑚𝑛</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𝜔</m:t>
                                </m:r>
                              </m:num>
                              <m:den>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num>
                              <m:den>
                                <m:r>
                                  <a:rPr lang="en-US" i="1">
                                    <a:latin typeface="Cambria Math" panose="02040503050406030204" pitchFamily="18" charset="0"/>
                                  </a:rPr>
                                  <m:t>𝜔</m:t>
                                </m:r>
                              </m:den>
                            </m:f>
                          </m:e>
                        </m:d>
                      </m:den>
                    </m:f>
                    <m:r>
                      <a:rPr lang="en-US" b="0" i="1" smtClean="0">
                        <a:latin typeface="Cambria Math" panose="02040503050406030204" pitchFamily="18" charset="0"/>
                      </a:rPr>
                      <m:t>  </m:t>
                    </m:r>
                    <m:d>
                      <m:dPr>
                        <m:begChr m:val="["/>
                        <m:endChr m:val="]"/>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𝛺</m:t>
                              </m:r>
                            </m:e>
                          </m:mr>
                        </m:m>
                        <m:r>
                          <m:rPr>
                            <m:lit/>
                          </m:rP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2</m:t>
                            </m:r>
                            <m:r>
                              <a:rPr lang="en-US" i="1">
                                <a:latin typeface="Cambria Math" panose="02040503050406030204" pitchFamily="18" charset="0"/>
                              </a:rPr>
                              <m:t>𝑚</m:t>
                            </m:r>
                            <m:r>
                              <a:rPr lang="en-US" b="0" i="1" smtClean="0">
                                <a:latin typeface="Cambria Math" panose="02040503050406030204" pitchFamily="18" charset="0"/>
                              </a:rPr>
                              <m:t>−1</m:t>
                            </m:r>
                          </m:sup>
                        </m:sSup>
                      </m:e>
                    </m:d>
                  </m:oMath>
                </a14:m>
                <a:endParaRPr lang="en-US" i="1" dirty="0"/>
              </a:p>
              <a:p>
                <a:pPr>
                  <a:buFont typeface="Wingdings" pitchFamily="2" charset="2"/>
                  <a:buChar char="è"/>
                </a:pPr>
                <a:r>
                  <a:rPr lang="en-US" dirty="0">
                    <a:sym typeface="Wingdings" pitchFamily="2" charset="2"/>
                  </a:rPr>
                  <a:t> Total impedance:</a:t>
                </a:r>
              </a:p>
              <a:p>
                <a:pPr lvl="1"/>
                <a14:m>
                  <m:oMath xmlns:m="http://schemas.openxmlformats.org/officeDocument/2006/math">
                    <m:sSub>
                      <m:sSubPr>
                        <m:ctrlPr>
                          <a:rPr lang="en-US" i="1" smtClean="0">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𝑧</m:t>
                        </m:r>
                      </m:sub>
                    </m:sSub>
                    <m:d>
                      <m:dPr>
                        <m:ctrlPr>
                          <a:rPr lang="en-US" i="1">
                            <a:latin typeface="Cambria Math" panose="02040503050406030204" pitchFamily="18" charset="0"/>
                          </a:rPr>
                        </m:ctrlPr>
                      </m:dPr>
                      <m:e>
                        <m:r>
                          <a:rPr lang="en-US" i="1">
                            <a:latin typeface="Cambria Math" panose="02040503050406030204" pitchFamily="18" charset="0"/>
                          </a:rPr>
                          <m:t>𝜔</m:t>
                        </m:r>
                      </m:e>
                    </m:d>
                    <m:r>
                      <a:rPr lang="en-US" i="1">
                        <a:latin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𝑚</m:t>
                        </m:r>
                      </m:sub>
                      <m:sup/>
                      <m:e>
                        <m:nary>
                          <m:naryPr>
                            <m:chr m:val="∑"/>
                            <m:supHide m:val="on"/>
                            <m:ctrlPr>
                              <a:rPr lang="en-US" i="1">
                                <a:latin typeface="Cambria Math" panose="02040503050406030204" pitchFamily="18" charset="0"/>
                                <a:ea typeface="Cambria Math" panose="02040503050406030204" pitchFamily="18" charset="0"/>
                              </a:rPr>
                            </m:ctrlPr>
                          </m:naryPr>
                          <m:sub>
                            <m:r>
                              <a:rPr lang="en-US" i="1">
                                <a:latin typeface="Cambria Math" panose="02040503050406030204" pitchFamily="18" charset="0"/>
                                <a:ea typeface="Cambria Math" panose="02040503050406030204" pitchFamily="18" charset="0"/>
                              </a:rPr>
                              <m:t>𝑛</m:t>
                            </m:r>
                          </m:sub>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f>
                              <m:fPr>
                                <m:ctrlPr>
                                  <a:rPr lang="en-US" i="1">
                                    <a:latin typeface="Cambria Math" panose="02040503050406030204" pitchFamily="18" charset="0"/>
                                  </a:rPr>
                                </m:ctrlPr>
                              </m:fPr>
                              <m:num>
                                <m:sSub>
                                  <m:sSubPr>
                                    <m:ctrlPr>
                                      <a:rPr lang="en-GB" i="1">
                                        <a:latin typeface="Cambria Math" panose="02040503050406030204" pitchFamily="18" charset="0"/>
                                      </a:rPr>
                                    </m:ctrlPr>
                                  </m:sSubPr>
                                  <m:e>
                                    <m:f>
                                      <m:fPr>
                                        <m:type m:val="lin"/>
                                        <m:ctrlPr>
                                          <a:rPr lang="en-GB" i="1">
                                            <a:latin typeface="Cambria Math" panose="02040503050406030204" pitchFamily="18" charset="0"/>
                                          </a:rPr>
                                        </m:ctrlPr>
                                      </m:fPr>
                                      <m:num>
                                        <m:r>
                                          <a:rPr lang="en-US" i="1">
                                            <a:latin typeface="Cambria Math" panose="02040503050406030204" pitchFamily="18" charset="0"/>
                                          </a:rPr>
                                          <m:t> (</m:t>
                                        </m:r>
                                        <m:r>
                                          <a:rPr lang="en-US" i="1">
                                            <a:latin typeface="Cambria Math" panose="02040503050406030204" pitchFamily="18" charset="0"/>
                                          </a:rPr>
                                          <m:t>𝑟</m:t>
                                        </m:r>
                                      </m:num>
                                      <m:den>
                                        <m:r>
                                          <a:rPr lang="en-GB" i="1">
                                            <a:latin typeface="Cambria Math" panose="02040503050406030204" pitchFamily="18" charset="0"/>
                                          </a:rPr>
                                          <m:t>𝑄</m:t>
                                        </m:r>
                                      </m:den>
                                    </m:f>
                                    <m:sSub>
                                      <m:sSubPr>
                                        <m:ctrlPr>
                                          <a:rPr lang="en-GB" i="1">
                                            <a:latin typeface="Cambria Math" panose="02040503050406030204" pitchFamily="18" charset="0"/>
                                          </a:rPr>
                                        </m:ctrlPr>
                                      </m:sSubPr>
                                      <m:e>
                                        <m:d>
                                          <m:dPr>
                                            <m:begChr m:val=""/>
                                            <m:endChr m:val=""/>
                                            <m:ctrlPr>
                                              <a:rPr lang="en-GB" i="1">
                                                <a:latin typeface="Cambria Math" panose="02040503050406030204" pitchFamily="18" charset="0"/>
                                              </a:rPr>
                                            </m:ctrlPr>
                                          </m:dPr>
                                          <m:e>
                                            <m:r>
                                              <a:rPr lang="en-GB" i="1">
                                                <a:latin typeface="Cambria Math" panose="02040503050406030204" pitchFamily="18" charset="0"/>
                                              </a:rPr>
                                              <m:t>)</m:t>
                                            </m:r>
                                          </m:e>
                                        </m:d>
                                      </m:e>
                                      <m:sub>
                                        <m:r>
                                          <a:rPr lang="en-US" i="1">
                                            <a:latin typeface="Cambria Math" panose="02040503050406030204" pitchFamily="18" charset="0"/>
                                          </a:rPr>
                                          <m:t>𝑧</m:t>
                                        </m:r>
                                        <m:r>
                                          <a:rPr lang="en-GB" i="1">
                                            <a:latin typeface="Cambria Math" panose="02040503050406030204" pitchFamily="18" charset="0"/>
                                          </a:rPr>
                                          <m:t>𝑚𝑛</m:t>
                                        </m:r>
                                      </m:sub>
                                    </m:sSub>
                                    <m:r>
                                      <a:rPr lang="en-GB" i="1">
                                        <a:latin typeface="Cambria Math" panose="02040503050406030204" pitchFamily="18" charset="0"/>
                                      </a:rPr>
                                      <m:t>𝑄</m:t>
                                    </m:r>
                                  </m:e>
                                  <m:sub>
                                    <m:r>
                                      <a:rPr lang="en-GB" i="1">
                                        <a:latin typeface="Cambria Math" panose="02040503050406030204" pitchFamily="18" charset="0"/>
                                      </a:rPr>
                                      <m:t>𝑚𝑛</m:t>
                                    </m:r>
                                  </m:sub>
                                </m:sSub>
                                <m:f>
                                  <m:fPr>
                                    <m:ctrlPr>
                                      <a:rPr lang="en-GB" i="1">
                                        <a:latin typeface="Cambria Math" panose="02040503050406030204" pitchFamily="18" charset="0"/>
                                      </a:rPr>
                                    </m:ctrlPr>
                                  </m:fPr>
                                  <m:num>
                                    <m:r>
                                      <a:rPr lang="en-US" i="1">
                                        <a:latin typeface="Cambria Math" panose="02040503050406030204" pitchFamily="18" charset="0"/>
                                      </a:rPr>
                                      <m:t>1</m:t>
                                    </m:r>
                                  </m:num>
                                  <m:den>
                                    <m:sSup>
                                      <m:sSupPr>
                                        <m:ctrlPr>
                                          <a:rPr lang="en-GB" i="1">
                                            <a:latin typeface="Cambria Math" panose="02040503050406030204" pitchFamily="18" charset="0"/>
                                          </a:rPr>
                                        </m:ctrlPr>
                                      </m:sSupPr>
                                      <m:e>
                                        <m:r>
                                          <a:rPr lang="en-GB" i="1">
                                            <a:latin typeface="Cambria Math" panose="02040503050406030204" pitchFamily="18" charset="0"/>
                                          </a:rPr>
                                          <m:t>𝑟</m:t>
                                        </m:r>
                                        <m:r>
                                          <a:rPr lang="en-GB" i="1">
                                            <a:latin typeface="Cambria Math" panose="02040503050406030204" pitchFamily="18" charset="0"/>
                                          </a:rPr>
                                          <m:t>′</m:t>
                                        </m:r>
                                      </m:e>
                                      <m:sup>
                                        <m:r>
                                          <a:rPr lang="en-US" i="1">
                                            <a:latin typeface="Cambria Math" panose="02040503050406030204" pitchFamily="18" charset="0"/>
                                          </a:rPr>
                                          <m:t>2</m:t>
                                        </m:r>
                                        <m:r>
                                          <m:rPr>
                                            <m:sty m:val="p"/>
                                          </m:rPr>
                                          <a:rPr lang="en-US" i="1">
                                            <a:latin typeface="Cambria Math" panose="02040503050406030204" pitchFamily="18" charset="0"/>
                                          </a:rPr>
                                          <m:t>m</m:t>
                                        </m:r>
                                      </m:sup>
                                    </m:sSup>
                                  </m:den>
                                </m:f>
                              </m:num>
                              <m:den>
                                <m:r>
                                  <a:rPr lang="en-US" i="1">
                                    <a:latin typeface="Cambria Math" panose="02040503050406030204" pitchFamily="18" charset="0"/>
                                  </a:rPr>
                                  <m:t>1+</m:t>
                                </m:r>
                                <m:r>
                                  <a:rPr lang="en-US" i="1">
                                    <a:latin typeface="Cambria Math" panose="02040503050406030204" pitchFamily="18" charset="0"/>
                                  </a:rPr>
                                  <m:t>𝑖</m:t>
                                </m:r>
                                <m:sSub>
                                  <m:sSubPr>
                                    <m:ctrlPr>
                                      <a:rPr lang="en-GB" i="1">
                                        <a:latin typeface="Cambria Math" panose="02040503050406030204" pitchFamily="18" charset="0"/>
                                      </a:rPr>
                                    </m:ctrlPr>
                                  </m:sSubPr>
                                  <m:e>
                                    <m:r>
                                      <a:rPr lang="en-GB" i="1">
                                        <a:latin typeface="Cambria Math" panose="02040503050406030204" pitchFamily="18" charset="0"/>
                                      </a:rPr>
                                      <m:t>𝑄</m:t>
                                    </m:r>
                                  </m:e>
                                  <m:sub>
                                    <m:r>
                                      <a:rPr lang="en-GB" i="1">
                                        <a:latin typeface="Cambria Math" panose="02040503050406030204" pitchFamily="18" charset="0"/>
                                      </a:rPr>
                                      <m:t>𝑚𝑛</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𝜔</m:t>
                                        </m:r>
                                      </m:num>
                                      <m:den>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num>
                                      <m:den>
                                        <m:r>
                                          <a:rPr lang="en-US" i="1">
                                            <a:latin typeface="Cambria Math" panose="02040503050406030204" pitchFamily="18" charset="0"/>
                                          </a:rPr>
                                          <m:t>𝜔</m:t>
                                        </m:r>
                                      </m:den>
                                    </m:f>
                                  </m:e>
                                </m:d>
                              </m:den>
                            </m:f>
                            <m:r>
                              <a:rPr lang="en-US" b="0" i="1" smtClean="0">
                                <a:latin typeface="Cambria Math" panose="02040503050406030204" pitchFamily="18" charset="0"/>
                              </a:rPr>
                              <m:t>  </m:t>
                            </m:r>
                            <m:d>
                              <m:dPr>
                                <m:begChr m:val="["/>
                                <m:endChr m:val="]"/>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𝛺</m:t>
                                      </m:r>
                                      <m:r>
                                        <m:rPr>
                                          <m:lit/>
                                        </m:rP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2</m:t>
                                          </m:r>
                                          <m:r>
                                            <a:rPr lang="en-US" i="1">
                                              <a:latin typeface="Cambria Math" panose="02040503050406030204" pitchFamily="18" charset="0"/>
                                            </a:rPr>
                                            <m:t>𝑚</m:t>
                                          </m:r>
                                        </m:sup>
                                      </m:sSup>
                                    </m:e>
                                  </m:mr>
                                </m:m>
                              </m:e>
                            </m:d>
                          </m:e>
                        </m:nary>
                      </m:e>
                    </m:nary>
                  </m:oMath>
                </a14:m>
                <a:endParaRPr lang="en-US" i="1" dirty="0"/>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𝑍</m:t>
                        </m:r>
                      </m:e>
                      <m:sub>
                        <m:r>
                          <a:rPr lang="en-GB" i="1">
                            <a:latin typeface="Cambria Math" panose="02040503050406030204" pitchFamily="18" charset="0"/>
                            <a:ea typeface="Cambria Math" panose="02040503050406030204" pitchFamily="18" charset="0"/>
                          </a:rPr>
                          <m:t>⊥</m:t>
                        </m:r>
                      </m:sub>
                    </m:sSub>
                    <m:r>
                      <a:rPr lang="en-US" i="1">
                        <a:latin typeface="Cambria Math" panose="02040503050406030204" pitchFamily="18" charset="0"/>
                      </a:rPr>
                      <m:t>(</m:t>
                    </m:r>
                    <m:r>
                      <m:rPr>
                        <m:sty m:val="p"/>
                      </m:rPr>
                      <a:rPr lang="en-US" i="1">
                        <a:latin typeface="Cambria Math" panose="02040503050406030204" pitchFamily="18" charset="0"/>
                      </a:rPr>
                      <m:t>ω</m:t>
                    </m:r>
                    <m:r>
                      <a:rPr lang="en-US" i="1">
                        <a:latin typeface="Cambria Math" panose="02040503050406030204" pitchFamily="18" charset="0"/>
                      </a:rPr>
                      <m:t>)=</m:t>
                    </m:r>
                    <m:nary>
                      <m:naryPr>
                        <m:chr m:val="∑"/>
                        <m:supHide m:val="on"/>
                        <m:ctrlPr>
                          <a:rPr lang="en-US" i="1">
                            <a:latin typeface="Cambria Math" panose="02040503050406030204" pitchFamily="18" charset="0"/>
                            <a:ea typeface="Cambria Math" panose="02040503050406030204" pitchFamily="18" charset="0"/>
                          </a:rPr>
                        </m:ctrlPr>
                      </m:naryPr>
                      <m:sub>
                        <m:r>
                          <m:rPr>
                            <m:brk m:alnAt="7"/>
                          </m:rPr>
                          <a:rPr lang="en-US" i="1">
                            <a:latin typeface="Cambria Math" panose="02040503050406030204" pitchFamily="18" charset="0"/>
                            <a:ea typeface="Cambria Math" panose="02040503050406030204" pitchFamily="18" charset="0"/>
                          </a:rPr>
                          <m:t>𝑚</m:t>
                        </m:r>
                      </m:sub>
                      <m:sup/>
                      <m:e>
                        <m:nary>
                          <m:naryPr>
                            <m:chr m:val="∑"/>
                            <m:supHide m:val="on"/>
                            <m:ctrlPr>
                              <a:rPr lang="en-US" i="1">
                                <a:latin typeface="Cambria Math" panose="02040503050406030204" pitchFamily="18" charset="0"/>
                                <a:ea typeface="Cambria Math" panose="02040503050406030204" pitchFamily="18" charset="0"/>
                              </a:rPr>
                            </m:ctrlPr>
                          </m:naryPr>
                          <m:sub>
                            <m:r>
                              <a:rPr lang="en-US" i="1">
                                <a:latin typeface="Cambria Math" panose="02040503050406030204" pitchFamily="18" charset="0"/>
                                <a:ea typeface="Cambria Math" panose="02040503050406030204" pitchFamily="18" charset="0"/>
                              </a:rPr>
                              <m:t>𝑛</m:t>
                            </m:r>
                          </m:sub>
                          <m:sup/>
                          <m:e>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2</m:t>
                                </m:r>
                              </m:den>
                            </m:f>
                            <m:f>
                              <m:fPr>
                                <m:ctrlPr>
                                  <a:rPr lang="en-US" i="1">
                                    <a:latin typeface="Cambria Math" panose="02040503050406030204" pitchFamily="18" charset="0"/>
                                  </a:rPr>
                                </m:ctrlPr>
                              </m:fPr>
                              <m:num>
                                <m:r>
                                  <m:rPr>
                                    <m:sty m:val="p"/>
                                  </m:rPr>
                                  <a:rPr lang="en-US" i="1">
                                    <a:latin typeface="Cambria Math" panose="02040503050406030204" pitchFamily="18" charset="0"/>
                                  </a:rPr>
                                  <m:t>ω</m:t>
                                </m:r>
                              </m:num>
                              <m:den>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den>
                            </m:f>
                            <m:f>
                              <m:fPr>
                                <m:ctrlPr>
                                  <a:rPr lang="en-US" i="1">
                                    <a:latin typeface="Cambria Math" panose="02040503050406030204" pitchFamily="18" charset="0"/>
                                  </a:rPr>
                                </m:ctrlPr>
                              </m:fPr>
                              <m:num>
                                <m:sSub>
                                  <m:sSubPr>
                                    <m:ctrlPr>
                                      <a:rPr lang="en-GB" i="1">
                                        <a:latin typeface="Cambria Math" panose="02040503050406030204" pitchFamily="18" charset="0"/>
                                      </a:rPr>
                                    </m:ctrlPr>
                                  </m:sSubPr>
                                  <m:e>
                                    <m:f>
                                      <m:fPr>
                                        <m:type m:val="lin"/>
                                        <m:ctrlPr>
                                          <a:rPr lang="en-GB" i="1">
                                            <a:latin typeface="Cambria Math" panose="02040503050406030204" pitchFamily="18" charset="0"/>
                                          </a:rPr>
                                        </m:ctrlPr>
                                      </m:fPr>
                                      <m:num>
                                        <m:r>
                                          <a:rPr lang="en-US" i="1">
                                            <a:latin typeface="Cambria Math" panose="02040503050406030204" pitchFamily="18" charset="0"/>
                                          </a:rPr>
                                          <m:t> (</m:t>
                                        </m:r>
                                        <m:r>
                                          <m:rPr>
                                            <m:sty m:val="p"/>
                                          </m:rPr>
                                          <a:rPr lang="en-US" i="1">
                                            <a:latin typeface="Cambria Math" panose="02040503050406030204" pitchFamily="18" charset="0"/>
                                          </a:rPr>
                                          <m:t>r</m:t>
                                        </m:r>
                                      </m:num>
                                      <m:den>
                                        <m:r>
                                          <a:rPr lang="en-GB" i="1">
                                            <a:latin typeface="Cambria Math" panose="02040503050406030204" pitchFamily="18" charset="0"/>
                                          </a:rPr>
                                          <m:t>𝑄</m:t>
                                        </m:r>
                                      </m:den>
                                    </m:f>
                                    <m:sSub>
                                      <m:sSubPr>
                                        <m:ctrlPr>
                                          <a:rPr lang="en-GB" i="1">
                                            <a:latin typeface="Cambria Math" panose="02040503050406030204" pitchFamily="18" charset="0"/>
                                          </a:rPr>
                                        </m:ctrlPr>
                                      </m:sSubPr>
                                      <m:e>
                                        <m:d>
                                          <m:dPr>
                                            <m:begChr m:val=""/>
                                            <m:endChr m:val=""/>
                                            <m:ctrlPr>
                                              <a:rPr lang="en-GB" i="1">
                                                <a:latin typeface="Cambria Math" panose="02040503050406030204" pitchFamily="18" charset="0"/>
                                              </a:rPr>
                                            </m:ctrlPr>
                                          </m:dPr>
                                          <m:e>
                                            <m:r>
                                              <a:rPr lang="en-GB">
                                                <a:latin typeface="Cambria Math" panose="02040503050406030204" pitchFamily="18" charset="0"/>
                                              </a:rPr>
                                              <m:t>)</m:t>
                                            </m:r>
                                          </m:e>
                                        </m:d>
                                      </m:e>
                                      <m: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rPr>
                                          <m:t>𝑚𝑛</m:t>
                                        </m:r>
                                      </m:sub>
                                    </m:sSub>
                                    <m:r>
                                      <a:rPr lang="en-GB" i="1">
                                        <a:latin typeface="Cambria Math" panose="02040503050406030204" pitchFamily="18" charset="0"/>
                                      </a:rPr>
                                      <m:t>𝑄</m:t>
                                    </m:r>
                                  </m:e>
                                  <m:sub>
                                    <m:r>
                                      <a:rPr lang="en-GB" i="1">
                                        <a:latin typeface="Cambria Math" panose="02040503050406030204" pitchFamily="18" charset="0"/>
                                      </a:rPr>
                                      <m:t>𝑚𝑛</m:t>
                                    </m:r>
                                  </m:sub>
                                </m:sSub>
                                <m:f>
                                  <m:fPr>
                                    <m:ctrlPr>
                                      <a:rPr lang="en-GB" i="1">
                                        <a:latin typeface="Cambria Math" panose="02040503050406030204" pitchFamily="18" charset="0"/>
                                      </a:rPr>
                                    </m:ctrlPr>
                                  </m:fPr>
                                  <m:num>
                                    <m:r>
                                      <a:rPr lang="en-US" i="1">
                                        <a:latin typeface="Cambria Math" panose="02040503050406030204" pitchFamily="18" charset="0"/>
                                      </a:rPr>
                                      <m:t>1</m:t>
                                    </m:r>
                                  </m:num>
                                  <m:den>
                                    <m:sSup>
                                      <m:sSupPr>
                                        <m:ctrlPr>
                                          <a:rPr lang="en-GB" i="1">
                                            <a:latin typeface="Cambria Math" panose="02040503050406030204" pitchFamily="18" charset="0"/>
                                          </a:rPr>
                                        </m:ctrlPr>
                                      </m:sSupPr>
                                      <m:e>
                                        <m:r>
                                          <a:rPr lang="en-GB" i="1">
                                            <a:latin typeface="Cambria Math" panose="02040503050406030204" pitchFamily="18" charset="0"/>
                                          </a:rPr>
                                          <m:t>𝑟</m:t>
                                        </m:r>
                                        <m:r>
                                          <a:rPr lang="en-GB" i="1">
                                            <a:latin typeface="Cambria Math" panose="02040503050406030204" pitchFamily="18" charset="0"/>
                                          </a:rPr>
                                          <m:t>′</m:t>
                                        </m:r>
                                      </m:e>
                                      <m:sup>
                                        <m:r>
                                          <a:rPr lang="en-US" i="1">
                                            <a:latin typeface="Cambria Math" panose="02040503050406030204" pitchFamily="18" charset="0"/>
                                          </a:rPr>
                                          <m:t>2</m:t>
                                        </m:r>
                                        <m:r>
                                          <m:rPr>
                                            <m:sty m:val="p"/>
                                          </m:rPr>
                                          <a:rPr lang="en-US" i="1">
                                            <a:latin typeface="Cambria Math" panose="02040503050406030204" pitchFamily="18" charset="0"/>
                                          </a:rPr>
                                          <m:t>m</m:t>
                                        </m:r>
                                        <m:r>
                                          <a:rPr lang="en-US" b="0" i="1" smtClean="0">
                                            <a:latin typeface="Cambria Math" panose="02040503050406030204" pitchFamily="18" charset="0"/>
                                          </a:rPr>
                                          <m:t>−1</m:t>
                                        </m:r>
                                      </m:sup>
                                    </m:sSup>
                                  </m:den>
                                </m:f>
                              </m:num>
                              <m:den>
                                <m:r>
                                  <a:rPr lang="en-US" i="1">
                                    <a:latin typeface="Cambria Math" panose="02040503050406030204" pitchFamily="18" charset="0"/>
                                  </a:rPr>
                                  <m:t>1+</m:t>
                                </m:r>
                                <m:r>
                                  <m:rPr>
                                    <m:sty m:val="p"/>
                                  </m:rPr>
                                  <a:rPr lang="en-US" i="1">
                                    <a:latin typeface="Cambria Math" panose="02040503050406030204" pitchFamily="18" charset="0"/>
                                  </a:rPr>
                                  <m:t>i</m:t>
                                </m:r>
                                <m:sSub>
                                  <m:sSubPr>
                                    <m:ctrlPr>
                                      <a:rPr lang="en-GB" i="1">
                                        <a:latin typeface="Cambria Math" panose="02040503050406030204" pitchFamily="18" charset="0"/>
                                      </a:rPr>
                                    </m:ctrlPr>
                                  </m:sSubPr>
                                  <m:e>
                                    <m:r>
                                      <a:rPr lang="en-GB" i="1">
                                        <a:latin typeface="Cambria Math" panose="02040503050406030204" pitchFamily="18" charset="0"/>
                                      </a:rPr>
                                      <m:t>𝑄</m:t>
                                    </m:r>
                                  </m:e>
                                  <m:sub>
                                    <m:r>
                                      <a:rPr lang="en-GB" i="1">
                                        <a:latin typeface="Cambria Math" panose="02040503050406030204" pitchFamily="18" charset="0"/>
                                      </a:rPr>
                                      <m:t>𝑚𝑛</m:t>
                                    </m:r>
                                  </m:sub>
                                </m:sSub>
                                <m:d>
                                  <m:dPr>
                                    <m:ctrlPr>
                                      <a:rPr lang="en-US" i="1">
                                        <a:latin typeface="Cambria Math" panose="02040503050406030204" pitchFamily="18" charset="0"/>
                                      </a:rPr>
                                    </m:ctrlPr>
                                  </m:dPr>
                                  <m:e>
                                    <m:f>
                                      <m:fPr>
                                        <m:ctrlPr>
                                          <a:rPr lang="en-US" i="1">
                                            <a:latin typeface="Cambria Math" panose="02040503050406030204" pitchFamily="18" charset="0"/>
                                          </a:rPr>
                                        </m:ctrlPr>
                                      </m:fPr>
                                      <m:num>
                                        <m:r>
                                          <m:rPr>
                                            <m:sty m:val="p"/>
                                          </m:rPr>
                                          <a:rPr lang="en-US" i="1">
                                            <a:latin typeface="Cambria Math" panose="02040503050406030204" pitchFamily="18" charset="0"/>
                                          </a:rPr>
                                          <m:t>ω</m:t>
                                        </m:r>
                                      </m:num>
                                      <m:den>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den>
                                    </m:f>
                                    <m:r>
                                      <a:rPr lang="en-US" i="1">
                                        <a:latin typeface="Cambria Math" panose="02040503050406030204" pitchFamily="18" charset="0"/>
                                      </a:rPr>
                                      <m:t>−</m:t>
                                    </m:r>
                                    <m:f>
                                      <m:fPr>
                                        <m:ctrlPr>
                                          <a:rPr lang="en-US"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num>
                                      <m:den>
                                        <m:r>
                                          <m:rPr>
                                            <m:sty m:val="p"/>
                                          </m:rPr>
                                          <a:rPr lang="en-US" i="1">
                                            <a:latin typeface="Cambria Math" panose="02040503050406030204" pitchFamily="18" charset="0"/>
                                          </a:rPr>
                                          <m:t>ω</m:t>
                                        </m:r>
                                      </m:den>
                                    </m:f>
                                  </m:e>
                                </m:d>
                              </m:den>
                            </m:f>
                          </m:e>
                        </m:nary>
                      </m:e>
                    </m:nary>
                    <m:r>
                      <a:rPr lang="en-US" b="0" i="1" smtClean="0">
                        <a:latin typeface="Cambria Math" panose="02040503050406030204" pitchFamily="18" charset="0"/>
                      </a:rPr>
                      <m:t>  </m:t>
                    </m:r>
                    <m:d>
                      <m:dPr>
                        <m:begChr m:val="["/>
                        <m:endChr m:val="]"/>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𝛺</m:t>
                              </m:r>
                            </m:e>
                          </m:mr>
                        </m:m>
                        <m:r>
                          <m:rPr>
                            <m:lit/>
                          </m:rP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2</m:t>
                            </m:r>
                            <m:r>
                              <a:rPr lang="en-US" i="1">
                                <a:latin typeface="Cambria Math" panose="02040503050406030204" pitchFamily="18" charset="0"/>
                              </a:rPr>
                              <m:t>𝑚</m:t>
                            </m:r>
                            <m:r>
                              <a:rPr lang="en-US" b="0" i="1" smtClean="0">
                                <a:latin typeface="Cambria Math" panose="02040503050406030204" pitchFamily="18" charset="0"/>
                              </a:rPr>
                              <m:t>−1</m:t>
                            </m:r>
                          </m:sup>
                        </m:sSup>
                      </m:e>
                    </m:d>
                  </m:oMath>
                </a14:m>
                <a:endParaRPr lang="en-GB" dirty="0"/>
              </a:p>
              <a:p>
                <a:endParaRPr lang="en-GB" dirty="0"/>
              </a:p>
              <a:p>
                <a:pPr marL="342900" lvl="1" indent="0">
                  <a:buNone/>
                </a:pPr>
                <a:endParaRPr lang="en-GB" dirty="0"/>
              </a:p>
              <a:p>
                <a:pPr lvl="1"/>
                <a:endParaRPr lang="en-GB" dirty="0"/>
              </a:p>
              <a:p>
                <a:pPr lvl="1">
                  <a:buFont typeface="Wingdings" pitchFamily="2" charset="2"/>
                  <a:buChar char="è"/>
                </a:pPr>
                <a:endParaRPr lang="en-GB" dirty="0"/>
              </a:p>
              <a:p>
                <a:pPr marL="342900" lvl="1" indent="0">
                  <a:buNone/>
                </a:pPr>
                <a:endParaRPr lang="en-GB" dirty="0"/>
              </a:p>
              <a:p>
                <a:pPr marL="342900" lvl="1" indent="0">
                  <a:buNone/>
                </a:pPr>
                <a:endParaRPr lang="en-GB" dirty="0"/>
              </a:p>
            </p:txBody>
          </p:sp>
        </mc:Choice>
        <mc:Fallback xmlns="">
          <p:sp>
            <p:nvSpPr>
              <p:cNvPr id="5" name="Content Placeholder 4">
                <a:extLst>
                  <a:ext uri="{FF2B5EF4-FFF2-40B4-BE49-F238E27FC236}">
                    <a16:creationId xmlns:a16="http://schemas.microsoft.com/office/drawing/2014/main" id="{B6FDF815-C05E-0843-4F8A-0FE1C572F6C0}"/>
                  </a:ext>
                </a:extLst>
              </p:cNvPr>
              <p:cNvSpPr>
                <a:spLocks noGrp="1" noRot="1" noChangeAspect="1" noMove="1" noResize="1" noEditPoints="1" noAdjustHandles="1" noChangeArrowheads="1" noChangeShapeType="1" noTextEdit="1"/>
              </p:cNvSpPr>
              <p:nvPr>
                <p:ph idx="1"/>
              </p:nvPr>
            </p:nvSpPr>
            <p:spPr>
              <a:xfrm>
                <a:off x="904875" y="664309"/>
                <a:ext cx="7726363" cy="4212491"/>
              </a:xfrm>
              <a:blipFill>
                <a:blip r:embed="rId3"/>
                <a:stretch>
                  <a:fillRect t="-1447"/>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5C22A0B5-CA5F-8515-761E-1D4717EDADB1}"/>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grpSp>
        <p:nvGrpSpPr>
          <p:cNvPr id="8" name="Group 7">
            <a:extLst>
              <a:ext uri="{FF2B5EF4-FFF2-40B4-BE49-F238E27FC236}">
                <a16:creationId xmlns:a16="http://schemas.microsoft.com/office/drawing/2014/main" id="{0A3B314E-E21F-39CA-CE49-83D8F9A39A9B}"/>
              </a:ext>
            </a:extLst>
          </p:cNvPr>
          <p:cNvGrpSpPr/>
          <p:nvPr/>
        </p:nvGrpSpPr>
        <p:grpSpPr>
          <a:xfrm>
            <a:off x="6101072" y="2311638"/>
            <a:ext cx="2789469" cy="1574841"/>
            <a:chOff x="6101072" y="2311638"/>
            <a:chExt cx="2789469" cy="1574841"/>
          </a:xfrm>
        </p:grpSpPr>
        <p:pic>
          <p:nvPicPr>
            <p:cNvPr id="2" name="Picture 1">
              <a:extLst>
                <a:ext uri="{FF2B5EF4-FFF2-40B4-BE49-F238E27FC236}">
                  <a16:creationId xmlns:a16="http://schemas.microsoft.com/office/drawing/2014/main" id="{D8D3FCD3-A564-D2A7-D981-111FD55D5919}"/>
                </a:ext>
              </a:extLst>
            </p:cNvPr>
            <p:cNvPicPr>
              <a:picLocks noChangeAspect="1"/>
            </p:cNvPicPr>
            <p:nvPr/>
          </p:nvPicPr>
          <p:blipFill>
            <a:blip r:embed="rId4"/>
            <a:stretch>
              <a:fillRect/>
            </a:stretch>
          </p:blipFill>
          <p:spPr>
            <a:xfrm>
              <a:off x="6101072" y="2311638"/>
              <a:ext cx="2786547" cy="1423236"/>
            </a:xfrm>
            <a:prstGeom prst="rect">
              <a:avLst/>
            </a:prstGeom>
          </p:spPr>
        </p:pic>
        <p:sp>
          <p:nvSpPr>
            <p:cNvPr id="4" name="TextBox 3">
              <a:extLst>
                <a:ext uri="{FF2B5EF4-FFF2-40B4-BE49-F238E27FC236}">
                  <a16:creationId xmlns:a16="http://schemas.microsoft.com/office/drawing/2014/main" id="{CB4A4EC1-7205-BDD8-0051-A39148BE4C9D}"/>
                </a:ext>
              </a:extLst>
            </p:cNvPr>
            <p:cNvSpPr txBox="1"/>
            <p:nvPr/>
          </p:nvSpPr>
          <p:spPr>
            <a:xfrm>
              <a:off x="6101072" y="3655647"/>
              <a:ext cx="2789469" cy="230832"/>
            </a:xfrm>
            <a:prstGeom prst="rect">
              <a:avLst/>
            </a:prstGeom>
            <a:noFill/>
          </p:spPr>
          <p:txBody>
            <a:bodyPr wrap="square" rtlCol="0">
              <a:spAutoFit/>
            </a:bodyPr>
            <a:lstStyle/>
            <a:p>
              <a:pPr algn="ctr"/>
              <a:r>
                <a:rPr lang="en-GB" sz="900" dirty="0">
                  <a:solidFill>
                    <a:schemeClr val="tx1">
                      <a:lumMod val="60000"/>
                      <a:lumOff val="40000"/>
                    </a:schemeClr>
                  </a:solidFill>
                </a:rPr>
                <a:t>Figure 26: LRC circuit [2].</a:t>
              </a:r>
            </a:p>
          </p:txBody>
        </p:sp>
      </p:grpSp>
    </p:spTree>
    <p:extLst>
      <p:ext uri="{BB962C8B-B14F-4D97-AF65-F5344CB8AC3E}">
        <p14:creationId xmlns:p14="http://schemas.microsoft.com/office/powerpoint/2010/main" val="1975159735"/>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A5701A-D073-1216-8ADE-63AEF3A5AE43}"/>
            </a:ext>
          </a:extLst>
        </p:cNvPr>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0B5E8251-B465-D372-2046-B6634D81A915}"/>
              </a:ext>
            </a:extLst>
          </p:cNvPr>
          <p:cNvSpPr>
            <a:spLocks noGrp="1"/>
          </p:cNvSpPr>
          <p:nvPr>
            <p:ph type="sldNum" sz="quarter" idx="12"/>
          </p:nvPr>
        </p:nvSpPr>
        <p:spPr/>
        <p:txBody>
          <a:bodyPr/>
          <a:lstStyle/>
          <a:p>
            <a:fld id="{E1E1CD7C-2161-7D43-862E-CE4C333CD873}" type="slidenum">
              <a:rPr lang="en-GB" noProof="0" smtClean="0"/>
              <a:pPr/>
              <a:t>4</a:t>
            </a:fld>
            <a:endParaRPr lang="en-GB" noProof="0"/>
          </a:p>
        </p:txBody>
      </p:sp>
      <p:sp>
        <p:nvSpPr>
          <p:cNvPr id="14" name="Titre 2">
            <a:extLst>
              <a:ext uri="{FF2B5EF4-FFF2-40B4-BE49-F238E27FC236}">
                <a16:creationId xmlns:a16="http://schemas.microsoft.com/office/drawing/2014/main" id="{939FEAA6-502B-E9BC-CB89-4612EF583852}"/>
              </a:ext>
            </a:extLst>
          </p:cNvPr>
          <p:cNvSpPr txBox="1">
            <a:spLocks/>
          </p:cNvSpPr>
          <p:nvPr/>
        </p:nvSpPr>
        <p:spPr>
          <a:xfrm>
            <a:off x="904875" y="131033"/>
            <a:ext cx="7726363" cy="533276"/>
          </a:xfrm>
          <a:prstGeom prst="rect">
            <a:avLst/>
          </a:prstGeom>
        </p:spPr>
        <p:txBody>
          <a:bodyPr vert="horz" lIns="180000" tIns="0" rIns="72000" bIns="46800" rtlCol="0" anchor="t">
            <a:noAutofit/>
          </a:bodyPr>
          <a:lstStyle>
            <a:lvl1pPr algn="l" defTabSz="685800" rtl="0" eaLnBrk="1" latinLnBrk="0" hangingPunct="1">
              <a:lnSpc>
                <a:spcPct val="90000"/>
              </a:lnSpc>
              <a:spcBef>
                <a:spcPct val="0"/>
              </a:spcBef>
              <a:buNone/>
              <a:defRPr sz="3200" b="1" i="0" kern="1000" spc="-70" baseline="0">
                <a:solidFill>
                  <a:schemeClr val="tx1"/>
                </a:solidFill>
                <a:latin typeface="Franklin Gothic Demi Cond" panose="020B0706030402020204" pitchFamily="34" charset="0"/>
                <a:ea typeface="Roboto Black" panose="02000000000000000000" pitchFamily="2" charset="0"/>
                <a:cs typeface="Arial" panose="020B0604020202020204" pitchFamily="34" charset="0"/>
              </a:defRPr>
            </a:lvl1pPr>
          </a:lstStyle>
          <a:p>
            <a:r>
              <a:rPr lang="en-GB" b="0" dirty="0"/>
              <a:t>Model of recirculating linac</a:t>
            </a:r>
            <a:endParaRPr lang="en-GB" dirty="0"/>
          </a:p>
        </p:txBody>
      </p:sp>
      <p:sp>
        <p:nvSpPr>
          <p:cNvPr id="11" name="Content Placeholder 10">
            <a:extLst>
              <a:ext uri="{FF2B5EF4-FFF2-40B4-BE49-F238E27FC236}">
                <a16:creationId xmlns:a16="http://schemas.microsoft.com/office/drawing/2014/main" id="{2C2A406B-4699-0DA4-E85A-ACD89521A15A}"/>
              </a:ext>
            </a:extLst>
          </p:cNvPr>
          <p:cNvSpPr>
            <a:spLocks noGrp="1"/>
          </p:cNvSpPr>
          <p:nvPr>
            <p:ph idx="1"/>
          </p:nvPr>
        </p:nvSpPr>
        <p:spPr>
          <a:xfrm>
            <a:off x="713470" y="679984"/>
            <a:ext cx="7998044" cy="2741239"/>
          </a:xfrm>
        </p:spPr>
        <p:txBody>
          <a:bodyPr>
            <a:normAutofit fontScale="92500" lnSpcReduction="20000"/>
          </a:bodyPr>
          <a:lstStyle/>
          <a:p>
            <a:r>
              <a:rPr lang="en-GB" sz="2000" dirty="0">
                <a:solidFill>
                  <a:schemeClr val="accent1"/>
                </a:solidFill>
                <a:sym typeface="Wingdings" pitchFamily="2" charset="2"/>
              </a:rPr>
              <a:t>Multi-pass</a:t>
            </a:r>
            <a:r>
              <a:rPr lang="en-GB" sz="2000" dirty="0">
                <a:sym typeface="Wingdings" pitchFamily="2" charset="2"/>
              </a:rPr>
              <a:t> </a:t>
            </a:r>
            <a:r>
              <a:rPr lang="en-GB" sz="2000" dirty="0">
                <a:solidFill>
                  <a:schemeClr val="accent1"/>
                </a:solidFill>
                <a:sym typeface="Wingdings" pitchFamily="2" charset="2"/>
              </a:rPr>
              <a:t>recirculation model</a:t>
            </a:r>
          </a:p>
          <a:p>
            <a:pPr lvl="1">
              <a:buFont typeface="Wingdings" pitchFamily="2" charset="2"/>
              <a:buChar char="§"/>
            </a:pPr>
            <a:r>
              <a:rPr lang="en-GB" sz="1700" dirty="0">
                <a:sym typeface="Wingdings" pitchFamily="2" charset="2"/>
              </a:rPr>
              <a:t>Lattice is split up </a:t>
            </a:r>
            <a:r>
              <a:rPr lang="en-GB" sz="1700" dirty="0">
                <a:solidFill>
                  <a:schemeClr val="accent1"/>
                </a:solidFill>
                <a:sym typeface="Wingdings" pitchFamily="2" charset="2"/>
              </a:rPr>
              <a:t>separate beamlines </a:t>
            </a:r>
            <a:r>
              <a:rPr lang="en-GB" sz="1700" dirty="0">
                <a:solidFill>
                  <a:schemeClr val="accent3"/>
                </a:solidFill>
                <a:sym typeface="Wingdings" pitchFamily="2" charset="2"/>
              </a:rPr>
              <a:t>and</a:t>
            </a:r>
            <a:r>
              <a:rPr lang="en-GB" sz="1700" dirty="0">
                <a:solidFill>
                  <a:schemeClr val="accent1"/>
                </a:solidFill>
                <a:sym typeface="Wingdings" pitchFamily="2" charset="2"/>
              </a:rPr>
              <a:t> connected by </a:t>
            </a:r>
            <a:r>
              <a:rPr lang="en-GB" dirty="0">
                <a:solidFill>
                  <a:srgbClr val="00B0F0"/>
                </a:solidFill>
              </a:rPr>
              <a:t>spreader and recombiner sections</a:t>
            </a:r>
            <a:endParaRPr lang="en-GB" sz="1700" dirty="0">
              <a:solidFill>
                <a:schemeClr val="accent1"/>
              </a:solidFill>
              <a:sym typeface="Wingdings" pitchFamily="2" charset="2"/>
            </a:endParaRPr>
          </a:p>
          <a:p>
            <a:pPr lvl="1">
              <a:buFont typeface="Wingdings" pitchFamily="2" charset="2"/>
              <a:buChar char="§"/>
            </a:pPr>
            <a:r>
              <a:rPr lang="en-GB" sz="1700" dirty="0">
                <a:solidFill>
                  <a:schemeClr val="tx2"/>
                </a:solidFill>
              </a:rPr>
              <a:t>Beam is split up </a:t>
            </a:r>
            <a:r>
              <a:rPr lang="en-GB" sz="1700" dirty="0">
                <a:solidFill>
                  <a:schemeClr val="accent1"/>
                </a:solidFill>
              </a:rPr>
              <a:t>separate bunches</a:t>
            </a:r>
            <a:r>
              <a:rPr lang="en-GB" sz="1700" b="1" dirty="0">
                <a:solidFill>
                  <a:schemeClr val="accent1"/>
                </a:solidFill>
                <a:sym typeface="Wingdings" pitchFamily="2" charset="2"/>
              </a:rPr>
              <a:t> </a:t>
            </a:r>
            <a:endParaRPr lang="en-GB" sz="1700" dirty="0">
              <a:solidFill>
                <a:schemeClr val="accent1"/>
              </a:solidFill>
            </a:endParaRPr>
          </a:p>
          <a:p>
            <a:pPr marL="1028700" lvl="2" indent="-342900">
              <a:buFont typeface="+mj-lt"/>
              <a:buAutoNum type="arabicPeriod"/>
            </a:pPr>
            <a:r>
              <a:rPr lang="en-GB" sz="1600" dirty="0">
                <a:solidFill>
                  <a:schemeClr val="tx2"/>
                </a:solidFill>
              </a:rPr>
              <a:t>Each bunch is assigned a </a:t>
            </a:r>
            <a:r>
              <a:rPr lang="en-GB" sz="1600" dirty="0">
                <a:solidFill>
                  <a:schemeClr val="accent1"/>
                </a:solidFill>
              </a:rPr>
              <a:t>global time value </a:t>
            </a:r>
            <a:r>
              <a:rPr lang="en-GB" sz="1600" dirty="0">
                <a:solidFill>
                  <a:schemeClr val="tx2"/>
                </a:solidFill>
              </a:rPr>
              <a:t>in the heap queue (0, bunch spacing, 2*bunch spacing, 3*bunch spacing etc.)</a:t>
            </a:r>
          </a:p>
          <a:p>
            <a:pPr marL="1028700" lvl="2" indent="-342900">
              <a:buFont typeface="+mj-lt"/>
              <a:buAutoNum type="arabicPeriod"/>
            </a:pPr>
            <a:r>
              <a:rPr lang="en-GB" sz="1600" dirty="0">
                <a:solidFill>
                  <a:schemeClr val="tx2"/>
                </a:solidFill>
              </a:rPr>
              <a:t>Pop bunch with lowest the </a:t>
            </a:r>
            <a:r>
              <a:rPr lang="en-GB" sz="1600" dirty="0"/>
              <a:t>global time value out of the heap queue</a:t>
            </a:r>
          </a:p>
          <a:p>
            <a:pPr marL="1028700" lvl="2" indent="-342900">
              <a:buFont typeface="+mj-lt"/>
              <a:buAutoNum type="arabicPeriod"/>
            </a:pPr>
            <a:r>
              <a:rPr lang="en-GB" sz="1600" dirty="0"/>
              <a:t>Determine the beamline depending on </a:t>
            </a:r>
            <a:r>
              <a:rPr lang="en-GB" sz="1600" dirty="0">
                <a:solidFill>
                  <a:schemeClr val="accent1"/>
                </a:solidFill>
              </a:rPr>
              <a:t>bunch location and bunch parameters</a:t>
            </a:r>
          </a:p>
          <a:p>
            <a:pPr marL="1028700" lvl="2" indent="-342900">
              <a:buFont typeface="+mj-lt"/>
              <a:buAutoNum type="arabicPeriod"/>
            </a:pPr>
            <a:r>
              <a:rPr lang="en-GB" sz="1600" dirty="0">
                <a:solidFill>
                  <a:schemeClr val="accent1"/>
                </a:solidFill>
              </a:rPr>
              <a:t>Track bunch</a:t>
            </a:r>
            <a:r>
              <a:rPr lang="en-GB" sz="1600" dirty="0"/>
              <a:t> </a:t>
            </a:r>
            <a:r>
              <a:rPr lang="en-GB" sz="1600" dirty="0">
                <a:solidFill>
                  <a:schemeClr val="accent1"/>
                </a:solidFill>
              </a:rPr>
              <a:t>individually</a:t>
            </a:r>
            <a:r>
              <a:rPr lang="en-GB" sz="1600" dirty="0"/>
              <a:t> in a separate beamline</a:t>
            </a:r>
          </a:p>
          <a:p>
            <a:pPr marL="1028700" lvl="2" indent="-342900">
              <a:buFont typeface="+mj-lt"/>
              <a:buAutoNum type="arabicPeriod"/>
            </a:pPr>
            <a:r>
              <a:rPr lang="en-GB" sz="1600" dirty="0">
                <a:solidFill>
                  <a:schemeClr val="accent1"/>
                </a:solidFill>
              </a:rPr>
              <a:t>Bunch and global time are updated </a:t>
            </a:r>
            <a:r>
              <a:rPr lang="en-GB" sz="1600" dirty="0"/>
              <a:t>and pushed into the heap queue</a:t>
            </a:r>
          </a:p>
          <a:p>
            <a:pPr marL="1028700" lvl="2" indent="-342900">
              <a:buFont typeface="+mj-lt"/>
              <a:buAutoNum type="arabicPeriod"/>
            </a:pPr>
            <a:r>
              <a:rPr lang="en-GB" sz="1600" dirty="0"/>
              <a:t>Repeat until all bunches reach the dump</a:t>
            </a:r>
          </a:p>
          <a:p>
            <a:pPr marL="1028700" lvl="2" indent="-342900">
              <a:buFont typeface="+mj-lt"/>
              <a:buAutoNum type="arabicPeriod"/>
            </a:pPr>
            <a:r>
              <a:rPr lang="en-GB" sz="1600" dirty="0">
                <a:sym typeface="Wingdings" pitchFamily="2" charset="2"/>
              </a:rPr>
              <a:t>Stich all simulation together into one simulation</a:t>
            </a:r>
            <a:endParaRPr lang="en-GB" sz="1600" b="1" dirty="0">
              <a:solidFill>
                <a:schemeClr val="accent1"/>
              </a:solidFill>
              <a:sym typeface="Wingdings" pitchFamily="2" charset="2"/>
            </a:endParaRPr>
          </a:p>
          <a:p>
            <a:pPr lvl="2"/>
            <a:endParaRPr lang="en-GB" sz="1600" b="1" dirty="0">
              <a:solidFill>
                <a:schemeClr val="accent1"/>
              </a:solidFill>
              <a:sym typeface="Wingdings" pitchFamily="2" charset="2"/>
            </a:endParaRPr>
          </a:p>
          <a:p>
            <a:endParaRPr lang="en-GB" dirty="0"/>
          </a:p>
        </p:txBody>
      </p:sp>
      <p:grpSp>
        <p:nvGrpSpPr>
          <p:cNvPr id="9" name="Group 8">
            <a:extLst>
              <a:ext uri="{FF2B5EF4-FFF2-40B4-BE49-F238E27FC236}">
                <a16:creationId xmlns:a16="http://schemas.microsoft.com/office/drawing/2014/main" id="{87FA284C-68DF-E9E4-F614-04B1A68EA3D8}"/>
              </a:ext>
            </a:extLst>
          </p:cNvPr>
          <p:cNvGrpSpPr/>
          <p:nvPr/>
        </p:nvGrpSpPr>
        <p:grpSpPr>
          <a:xfrm>
            <a:off x="0" y="3266109"/>
            <a:ext cx="9144000" cy="1762035"/>
            <a:chOff x="0" y="2382608"/>
            <a:chExt cx="9144000" cy="1762035"/>
          </a:xfrm>
        </p:grpSpPr>
        <p:pic>
          <p:nvPicPr>
            <p:cNvPr id="12" name="Picture 11">
              <a:extLst>
                <a:ext uri="{FF2B5EF4-FFF2-40B4-BE49-F238E27FC236}">
                  <a16:creationId xmlns:a16="http://schemas.microsoft.com/office/drawing/2014/main" id="{5CBD6E0F-138D-A559-669C-F1246E720A2E}"/>
                </a:ext>
              </a:extLst>
            </p:cNvPr>
            <p:cNvPicPr>
              <a:picLocks noChangeAspect="1"/>
            </p:cNvPicPr>
            <p:nvPr/>
          </p:nvPicPr>
          <p:blipFill>
            <a:blip r:embed="rId3"/>
            <a:srcRect l="2880" t="9931" r="2880"/>
            <a:stretch/>
          </p:blipFill>
          <p:spPr>
            <a:xfrm>
              <a:off x="0" y="2382608"/>
              <a:ext cx="9144000" cy="1587570"/>
            </a:xfrm>
            <a:prstGeom prst="rect">
              <a:avLst/>
            </a:prstGeom>
          </p:spPr>
        </p:pic>
        <p:sp>
          <p:nvSpPr>
            <p:cNvPr id="13" name="TextBox 12">
              <a:extLst>
                <a:ext uri="{FF2B5EF4-FFF2-40B4-BE49-F238E27FC236}">
                  <a16:creationId xmlns:a16="http://schemas.microsoft.com/office/drawing/2014/main" id="{6002904A-0B89-9076-23B8-107942F8FC80}"/>
                </a:ext>
              </a:extLst>
            </p:cNvPr>
            <p:cNvSpPr txBox="1"/>
            <p:nvPr/>
          </p:nvSpPr>
          <p:spPr>
            <a:xfrm>
              <a:off x="0" y="3913811"/>
              <a:ext cx="9144000" cy="230832"/>
            </a:xfrm>
            <a:prstGeom prst="rect">
              <a:avLst/>
            </a:prstGeom>
            <a:noFill/>
          </p:spPr>
          <p:txBody>
            <a:bodyPr wrap="square" rtlCol="0">
              <a:spAutoFit/>
            </a:bodyPr>
            <a:lstStyle/>
            <a:p>
              <a:pPr algn="ctr"/>
              <a:r>
                <a:rPr lang="en-GB" sz="900" dirty="0">
                  <a:solidFill>
                    <a:schemeClr val="tx1">
                      <a:lumMod val="60000"/>
                      <a:lumOff val="40000"/>
                    </a:schemeClr>
                  </a:solidFill>
                </a:rPr>
                <a:t>Figure 2: Schematic overview of the PERLE 250 MeV lattice in the BDSIM/Geant4 visualiser.</a:t>
              </a:r>
            </a:p>
          </p:txBody>
        </p:sp>
      </p:grpSp>
      <p:sp>
        <p:nvSpPr>
          <p:cNvPr id="2" name="Oval 1">
            <a:extLst>
              <a:ext uri="{FF2B5EF4-FFF2-40B4-BE49-F238E27FC236}">
                <a16:creationId xmlns:a16="http://schemas.microsoft.com/office/drawing/2014/main" id="{756104A2-27D9-628C-22E6-E21520879805}"/>
              </a:ext>
            </a:extLst>
          </p:cNvPr>
          <p:cNvSpPr>
            <a:spLocks noChangeAspect="1"/>
          </p:cNvSpPr>
          <p:nvPr/>
        </p:nvSpPr>
        <p:spPr>
          <a:xfrm flipH="1">
            <a:off x="2384850" y="3344235"/>
            <a:ext cx="910157" cy="360000"/>
          </a:xfrm>
          <a:prstGeom prst="ellipse">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A9094D37-2EEA-A237-DAD0-CCD17F45BFD9}"/>
              </a:ext>
            </a:extLst>
          </p:cNvPr>
          <p:cNvSpPr>
            <a:spLocks noChangeAspect="1"/>
          </p:cNvSpPr>
          <p:nvPr/>
        </p:nvSpPr>
        <p:spPr>
          <a:xfrm flipH="1">
            <a:off x="5836631" y="3391603"/>
            <a:ext cx="910157" cy="360000"/>
          </a:xfrm>
          <a:prstGeom prst="ellipse">
            <a:avLst/>
          </a:prstGeom>
          <a:noFill/>
          <a:ln w="3810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61667991"/>
      </p:ext>
    </p:extLst>
  </p:cSld>
  <p:clrMapOvr>
    <a:masterClrMapping/>
  </p:clrMapOvr>
  <mc:AlternateContent xmlns:mc="http://schemas.openxmlformats.org/markup-compatibility/2006" xmlns:p14="http://schemas.microsoft.com/office/powerpoint/2010/main">
    <mc:Choice Requires="p14">
      <p:transition spd="slow" p14:dur="2000" advTm="136"/>
    </mc:Choice>
    <mc:Fallback xmlns="">
      <p:transition spd="slow" advTm="136"/>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791EF6-5C5D-47C1-FA45-9BB14D42A464}"/>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D5B4F0E2-5375-6664-3980-5F22E5A75FCC}"/>
              </a:ext>
            </a:extLst>
          </p:cNvPr>
          <p:cNvSpPr>
            <a:spLocks noGrp="1"/>
          </p:cNvSpPr>
          <p:nvPr>
            <p:ph type="title"/>
          </p:nvPr>
        </p:nvSpPr>
        <p:spPr>
          <a:xfrm>
            <a:off x="904875" y="131033"/>
            <a:ext cx="7726363" cy="533276"/>
          </a:xfrm>
        </p:spPr>
        <p:txBody>
          <a:bodyPr>
            <a:noAutofit/>
          </a:bodyPr>
          <a:lstStyle/>
          <a:p>
            <a:r>
              <a:rPr lang="en-GB"/>
              <a:t> Analytic resonator impedance</a:t>
            </a:r>
          </a:p>
        </p:txBody>
      </p:sp>
      <p:sp>
        <p:nvSpPr>
          <p:cNvPr id="6" name="Espace réservé du numéro de diapositive 5">
            <a:extLst>
              <a:ext uri="{FF2B5EF4-FFF2-40B4-BE49-F238E27FC236}">
                <a16:creationId xmlns:a16="http://schemas.microsoft.com/office/drawing/2014/main" id="{E2915747-4036-0EA5-2F1B-24B64E53E2F8}"/>
              </a:ext>
            </a:extLst>
          </p:cNvPr>
          <p:cNvSpPr>
            <a:spLocks noGrp="1"/>
          </p:cNvSpPr>
          <p:nvPr>
            <p:ph type="sldNum" sz="quarter" idx="12"/>
          </p:nvPr>
        </p:nvSpPr>
        <p:spPr/>
        <p:txBody>
          <a:bodyPr/>
          <a:lstStyle/>
          <a:p>
            <a:fld id="{E1E1CD7C-2161-7D43-862E-CE4C333CD873}" type="slidenum">
              <a:rPr lang="en-GB" noProof="0" smtClean="0"/>
              <a:pPr/>
              <a:t>40</a:t>
            </a:fld>
            <a:endParaRPr lang="en-GB" noProof="0"/>
          </a:p>
        </p:txBody>
      </p:sp>
      <p:sp>
        <p:nvSpPr>
          <p:cNvPr id="7" name="TextBox 6">
            <a:extLst>
              <a:ext uri="{FF2B5EF4-FFF2-40B4-BE49-F238E27FC236}">
                <a16:creationId xmlns:a16="http://schemas.microsoft.com/office/drawing/2014/main" id="{60347B00-75F9-30DC-2C81-67650FE4A1AD}"/>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grpSp>
        <p:nvGrpSpPr>
          <p:cNvPr id="11" name="Group 10">
            <a:extLst>
              <a:ext uri="{FF2B5EF4-FFF2-40B4-BE49-F238E27FC236}">
                <a16:creationId xmlns:a16="http://schemas.microsoft.com/office/drawing/2014/main" id="{E8F7990D-D962-2ADF-D87B-3F14A3893261}"/>
              </a:ext>
            </a:extLst>
          </p:cNvPr>
          <p:cNvGrpSpPr/>
          <p:nvPr/>
        </p:nvGrpSpPr>
        <p:grpSpPr>
          <a:xfrm>
            <a:off x="310848" y="568931"/>
            <a:ext cx="8521130" cy="4261140"/>
            <a:chOff x="310848" y="568931"/>
            <a:chExt cx="8521130" cy="4261140"/>
          </a:xfrm>
        </p:grpSpPr>
        <mc:AlternateContent xmlns:mc="http://schemas.openxmlformats.org/markup-compatibility/2006">
          <mc:Choice xmlns:a14="http://schemas.microsoft.com/office/drawing/2010/main" Requires="a14">
            <p:sp>
              <p:nvSpPr>
                <p:cNvPr id="9" name="TextBox 8">
                  <a:extLst>
                    <a:ext uri="{FF2B5EF4-FFF2-40B4-BE49-F238E27FC236}">
                      <a16:creationId xmlns:a16="http://schemas.microsoft.com/office/drawing/2014/main" id="{86B4E736-8E00-774E-88F1-DC8293306442}"/>
                    </a:ext>
                  </a:extLst>
                </p:cNvPr>
                <p:cNvSpPr txBox="1"/>
                <p:nvPr/>
              </p:nvSpPr>
              <p:spPr>
                <a:xfrm>
                  <a:off x="310848" y="4599239"/>
                  <a:ext cx="8520554" cy="230832"/>
                </a:xfrm>
                <a:prstGeom prst="rect">
                  <a:avLst/>
                </a:prstGeom>
                <a:noFill/>
              </p:spPr>
              <p:txBody>
                <a:bodyPr wrap="square" rtlCol="0">
                  <a:spAutoFit/>
                </a:bodyPr>
                <a:lstStyle/>
                <a:p>
                  <a:pPr algn="ctr"/>
                  <a:r>
                    <a:rPr lang="en-GB" sz="900" dirty="0">
                      <a:solidFill>
                        <a:schemeClr val="tx1">
                          <a:lumMod val="60000"/>
                          <a:lumOff val="40000"/>
                        </a:schemeClr>
                      </a:solidFill>
                    </a:rPr>
                    <a:t>Figure 27: Real and imaginary part of a narrow-band resonator impedance with</a:t>
                  </a:r>
                  <a:r>
                    <a:rPr lang="en-US" sz="900" dirty="0">
                      <a:solidFill>
                        <a:schemeClr val="tx1">
                          <a:lumMod val="60000"/>
                          <a:lumOff val="40000"/>
                        </a:schemeClr>
                      </a:solidFill>
                    </a:rPr>
                    <a:t> </a:t>
                  </a:r>
                  <a14:m>
                    <m:oMath xmlns:m="http://schemas.openxmlformats.org/officeDocument/2006/math">
                      <m:r>
                        <m:rPr>
                          <m:sty m:val="p"/>
                        </m:rPr>
                        <a:rPr lang="en-US" sz="900" i="1">
                          <a:solidFill>
                            <a:schemeClr val="tx1">
                              <a:lumMod val="60000"/>
                              <a:lumOff val="40000"/>
                            </a:schemeClr>
                          </a:solidFill>
                          <a:latin typeface="Cambria Math" panose="02040503050406030204" pitchFamily="18" charset="0"/>
                        </a:rPr>
                        <m:t>f</m:t>
                      </m:r>
                      <m:r>
                        <a:rPr lang="en-US" sz="900" i="1">
                          <a:solidFill>
                            <a:schemeClr val="tx1">
                              <a:lumMod val="60000"/>
                              <a:lumOff val="40000"/>
                            </a:schemeClr>
                          </a:solidFill>
                          <a:latin typeface="Cambria Math" panose="02040503050406030204" pitchFamily="18" charset="0"/>
                        </a:rPr>
                        <m:t> =801.58 </m:t>
                      </m:r>
                      <m:r>
                        <m:rPr>
                          <m:sty m:val="p"/>
                        </m:rPr>
                        <a:rPr lang="en-US" sz="900" i="1">
                          <a:solidFill>
                            <a:schemeClr val="tx1">
                              <a:lumMod val="60000"/>
                              <a:lumOff val="40000"/>
                            </a:schemeClr>
                          </a:solidFill>
                          <a:latin typeface="Cambria Math" panose="02040503050406030204" pitchFamily="18" charset="0"/>
                        </a:rPr>
                        <m:t>MHz</m:t>
                      </m:r>
                    </m:oMath>
                  </a14:m>
                  <a:r>
                    <a:rPr lang="en-GB" sz="900" dirty="0">
                      <a:solidFill>
                        <a:schemeClr val="tx1">
                          <a:lumMod val="60000"/>
                          <a:lumOff val="40000"/>
                        </a:schemeClr>
                      </a:solidFill>
                    </a:rPr>
                    <a:t>, </a:t>
                  </a:r>
                  <a14:m>
                    <m:oMath xmlns:m="http://schemas.openxmlformats.org/officeDocument/2006/math">
                      <m:f>
                        <m:fPr>
                          <m:type m:val="lin"/>
                          <m:ctrlPr>
                            <a:rPr lang="en-GB" sz="900" i="1">
                              <a:solidFill>
                                <a:schemeClr val="tx1">
                                  <a:lumMod val="60000"/>
                                  <a:lumOff val="40000"/>
                                </a:schemeClr>
                              </a:solidFill>
                              <a:latin typeface="Cambria Math" panose="02040503050406030204" pitchFamily="18" charset="0"/>
                            </a:rPr>
                          </m:ctrlPr>
                        </m:fPr>
                        <m:num>
                          <m:r>
                            <a:rPr lang="en-US" sz="900" i="1">
                              <a:solidFill>
                                <a:schemeClr val="tx1">
                                  <a:lumMod val="60000"/>
                                  <a:lumOff val="40000"/>
                                </a:schemeClr>
                              </a:solidFill>
                              <a:latin typeface="Cambria Math" panose="02040503050406030204" pitchFamily="18" charset="0"/>
                            </a:rPr>
                            <m:t> </m:t>
                          </m:r>
                          <m:r>
                            <m:rPr>
                              <m:sty m:val="p"/>
                            </m:rPr>
                            <a:rPr lang="en-US" sz="900" i="1">
                              <a:solidFill>
                                <a:schemeClr val="tx1">
                                  <a:lumMod val="60000"/>
                                  <a:lumOff val="40000"/>
                                </a:schemeClr>
                              </a:solidFill>
                              <a:latin typeface="Cambria Math" panose="02040503050406030204" pitchFamily="18" charset="0"/>
                            </a:rPr>
                            <m:t>r</m:t>
                          </m:r>
                        </m:num>
                        <m:den>
                          <m:r>
                            <a:rPr lang="en-GB" sz="900" i="1">
                              <a:solidFill>
                                <a:schemeClr val="tx1">
                                  <a:lumMod val="60000"/>
                                  <a:lumOff val="40000"/>
                                </a:schemeClr>
                              </a:solidFill>
                              <a:latin typeface="Cambria Math" panose="02040503050406030204" pitchFamily="18" charset="0"/>
                            </a:rPr>
                            <m:t>𝑄</m:t>
                          </m:r>
                        </m:den>
                      </m:f>
                      <m:r>
                        <a:rPr lang="en-US" sz="900" i="1">
                          <a:solidFill>
                            <a:schemeClr val="tx1">
                              <a:lumMod val="60000"/>
                              <a:lumOff val="40000"/>
                            </a:schemeClr>
                          </a:solidFill>
                          <a:latin typeface="Cambria Math" panose="02040503050406030204" pitchFamily="18" charset="0"/>
                        </a:rPr>
                        <m:t>=1</m:t>
                      </m:r>
                    </m:oMath>
                  </a14:m>
                  <a:r>
                    <a:rPr lang="en-GB" sz="900" dirty="0">
                      <a:solidFill>
                        <a:schemeClr val="tx1">
                          <a:lumMod val="60000"/>
                          <a:lumOff val="40000"/>
                        </a:schemeClr>
                      </a:solidFill>
                    </a:rPr>
                    <a:t>, and </a:t>
                  </a:r>
                  <a14:m>
                    <m:oMath xmlns:m="http://schemas.openxmlformats.org/officeDocument/2006/math">
                      <m:r>
                        <m:rPr>
                          <m:sty m:val="p"/>
                        </m:rPr>
                        <a:rPr lang="en-US" sz="900" b="0" i="1" smtClean="0">
                          <a:solidFill>
                            <a:schemeClr val="tx1">
                              <a:lumMod val="60000"/>
                              <a:lumOff val="40000"/>
                            </a:schemeClr>
                          </a:solidFill>
                          <a:latin typeface="Cambria Math" panose="02040503050406030204" pitchFamily="18" charset="0"/>
                        </a:rPr>
                        <m:t>Q</m:t>
                      </m:r>
                      <m:r>
                        <a:rPr lang="en-US" sz="900" b="0" i="1" smtClean="0">
                          <a:solidFill>
                            <a:schemeClr val="tx1">
                              <a:lumMod val="60000"/>
                              <a:lumOff val="40000"/>
                            </a:schemeClr>
                          </a:solidFill>
                          <a:latin typeface="Cambria Math" panose="02040503050406030204" pitchFamily="18" charset="0"/>
                        </a:rPr>
                        <m:t> =10</m:t>
                      </m:r>
                    </m:oMath>
                  </a14:m>
                  <a:r>
                    <a:rPr lang="en-GB" sz="900" dirty="0">
                      <a:solidFill>
                        <a:schemeClr val="tx1">
                          <a:lumMod val="60000"/>
                          <a:lumOff val="40000"/>
                        </a:schemeClr>
                      </a:solidFill>
                    </a:rPr>
                    <a:t>.</a:t>
                  </a:r>
                </a:p>
              </p:txBody>
            </p:sp>
          </mc:Choice>
          <mc:Fallback>
            <p:sp>
              <p:nvSpPr>
                <p:cNvPr id="9" name="TextBox 8">
                  <a:extLst>
                    <a:ext uri="{FF2B5EF4-FFF2-40B4-BE49-F238E27FC236}">
                      <a16:creationId xmlns:a16="http://schemas.microsoft.com/office/drawing/2014/main" id="{86B4E736-8E00-774E-88F1-DC8293306442}"/>
                    </a:ext>
                  </a:extLst>
                </p:cNvPr>
                <p:cNvSpPr txBox="1">
                  <a:spLocks noRot="1" noChangeAspect="1" noMove="1" noResize="1" noEditPoints="1" noAdjustHandles="1" noChangeArrowheads="1" noChangeShapeType="1" noTextEdit="1"/>
                </p:cNvSpPr>
                <p:nvPr/>
              </p:nvSpPr>
              <p:spPr>
                <a:xfrm>
                  <a:off x="310848" y="4599239"/>
                  <a:ext cx="8520554" cy="230832"/>
                </a:xfrm>
                <a:prstGeom prst="rect">
                  <a:avLst/>
                </a:prstGeom>
                <a:blipFill>
                  <a:blip r:embed="rId3"/>
                  <a:stretch>
                    <a:fillRect t="-65000" b="-120000"/>
                  </a:stretch>
                </a:blipFill>
              </p:spPr>
              <p:txBody>
                <a:bodyPr/>
                <a:lstStyle/>
                <a:p>
                  <a:r>
                    <a:rPr lang="en-GB">
                      <a:noFill/>
                    </a:rPr>
                    <a:t> </a:t>
                  </a:r>
                </a:p>
              </p:txBody>
            </p:sp>
          </mc:Fallback>
        </mc:AlternateContent>
        <p:pic>
          <p:nvPicPr>
            <p:cNvPr id="10" name="Picture 9">
              <a:extLst>
                <a:ext uri="{FF2B5EF4-FFF2-40B4-BE49-F238E27FC236}">
                  <a16:creationId xmlns:a16="http://schemas.microsoft.com/office/drawing/2014/main" id="{D80D728F-068E-9861-3312-16E6717A1BD5}"/>
                </a:ext>
              </a:extLst>
            </p:cNvPr>
            <p:cNvPicPr>
              <a:picLocks noChangeAspect="1"/>
            </p:cNvPicPr>
            <p:nvPr/>
          </p:nvPicPr>
          <p:blipFill>
            <a:blip r:embed="rId4"/>
            <a:stretch>
              <a:fillRect/>
            </a:stretch>
          </p:blipFill>
          <p:spPr>
            <a:xfrm>
              <a:off x="311424" y="568931"/>
              <a:ext cx="8520554" cy="4066413"/>
            </a:xfrm>
            <a:prstGeom prst="rect">
              <a:avLst/>
            </a:prstGeom>
          </p:spPr>
        </p:pic>
      </p:grpSp>
    </p:spTree>
    <p:extLst>
      <p:ext uri="{BB962C8B-B14F-4D97-AF65-F5344CB8AC3E}">
        <p14:creationId xmlns:p14="http://schemas.microsoft.com/office/powerpoint/2010/main" val="938035554"/>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492880-8582-9C5C-28DB-7ADD90AD70B3}"/>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82C2865F-1398-A153-5E4A-2198C2FA4F21}"/>
              </a:ext>
            </a:extLst>
          </p:cNvPr>
          <p:cNvSpPr>
            <a:spLocks noGrp="1"/>
          </p:cNvSpPr>
          <p:nvPr>
            <p:ph type="title"/>
          </p:nvPr>
        </p:nvSpPr>
        <p:spPr>
          <a:xfrm>
            <a:off x="904875" y="131033"/>
            <a:ext cx="7726363" cy="533276"/>
          </a:xfrm>
        </p:spPr>
        <p:txBody>
          <a:bodyPr>
            <a:noAutofit/>
          </a:bodyPr>
          <a:lstStyle/>
          <a:p>
            <a:r>
              <a:rPr lang="en-GB"/>
              <a:t> </a:t>
            </a:r>
            <a:r>
              <a:rPr lang="en-US"/>
              <a:t>Single-mode resonator wake </a:t>
            </a:r>
            <a:r>
              <a:rPr lang="en-GB"/>
              <a:t>function</a:t>
            </a:r>
          </a:p>
        </p:txBody>
      </p:sp>
      <p:sp>
        <p:nvSpPr>
          <p:cNvPr id="6" name="Espace réservé du numéro de diapositive 5">
            <a:extLst>
              <a:ext uri="{FF2B5EF4-FFF2-40B4-BE49-F238E27FC236}">
                <a16:creationId xmlns:a16="http://schemas.microsoft.com/office/drawing/2014/main" id="{92863AEA-58F9-8D86-C6C2-DE9D8A288FA6}"/>
              </a:ext>
            </a:extLst>
          </p:cNvPr>
          <p:cNvSpPr>
            <a:spLocks noGrp="1"/>
          </p:cNvSpPr>
          <p:nvPr>
            <p:ph type="sldNum" sz="quarter" idx="12"/>
          </p:nvPr>
        </p:nvSpPr>
        <p:spPr/>
        <p:txBody>
          <a:bodyPr/>
          <a:lstStyle/>
          <a:p>
            <a:fld id="{E1E1CD7C-2161-7D43-862E-CE4C333CD873}" type="slidenum">
              <a:rPr lang="en-GB" noProof="0" smtClean="0"/>
              <a:pPr/>
              <a:t>41</a:t>
            </a:fld>
            <a:endParaRPr lang="en-GB" noProof="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3112A229-15D5-7AC3-7AB4-9755B67406A0}"/>
                  </a:ext>
                </a:extLst>
              </p:cNvPr>
              <p:cNvSpPr>
                <a:spLocks noGrp="1"/>
              </p:cNvSpPr>
              <p:nvPr>
                <p:ph idx="1"/>
              </p:nvPr>
            </p:nvSpPr>
            <p:spPr>
              <a:xfrm>
                <a:off x="904875" y="663034"/>
                <a:ext cx="7726363" cy="4185584"/>
              </a:xfrm>
            </p:spPr>
            <p:txBody>
              <a:bodyPr>
                <a:normAutofit/>
              </a:bodyPr>
              <a:lstStyle/>
              <a:p>
                <a:r>
                  <a:rPr lang="en-US" dirty="0">
                    <a:sym typeface="Wingdings" pitchFamily="2" charset="2"/>
                  </a:rPr>
                  <a:t>Impedance (frequency domain)  Fourier transform  Wake function (time domain, we represent </a:t>
                </a:r>
                <a14:m>
                  <m:oMath xmlns:m="http://schemas.openxmlformats.org/officeDocument/2006/math">
                    <m:r>
                      <m:rPr>
                        <m:sty m:val="p"/>
                      </m:rPr>
                      <a:rPr lang="en-US" b="0" i="1" smtClean="0">
                        <a:latin typeface="Cambria Math" panose="02040503050406030204" pitchFamily="18" charset="0"/>
                        <a:sym typeface="Wingdings" pitchFamily="2" charset="2"/>
                      </a:rPr>
                      <m:t>z</m:t>
                    </m:r>
                    <m:r>
                      <a:rPr lang="en-US" b="0" i="1" smtClean="0">
                        <a:latin typeface="Cambria Math" panose="02040503050406030204" pitchFamily="18" charset="0"/>
                        <a:sym typeface="Wingdings" pitchFamily="2" charset="2"/>
                      </a:rPr>
                      <m:t>=−</m:t>
                    </m:r>
                    <m:r>
                      <m:rPr>
                        <m:sty m:val="p"/>
                      </m:rPr>
                      <a:rPr lang="en-US" b="0" i="1" smtClean="0">
                        <a:latin typeface="Cambria Math" panose="02040503050406030204" pitchFamily="18" charset="0"/>
                        <a:sym typeface="Wingdings" pitchFamily="2" charset="2"/>
                      </a:rPr>
                      <m:t>ct</m:t>
                    </m:r>
                  </m:oMath>
                </a14:m>
                <a:r>
                  <a:rPr lang="en-US" dirty="0">
                    <a:sym typeface="Wingdings" pitchFamily="2" charset="2"/>
                  </a:rPr>
                  <a:t>)</a:t>
                </a:r>
              </a:p>
              <a:p>
                <a:pPr>
                  <a:buFont typeface="Wingdings" pitchFamily="2" charset="2"/>
                  <a:buChar char="è"/>
                </a:pPr>
                <a:r>
                  <a:rPr lang="en-US" dirty="0">
                    <a:sym typeface="Wingdings" pitchFamily="2" charset="2"/>
                  </a:rPr>
                  <a:t> </a:t>
                </a:r>
                <a:r>
                  <a:rPr lang="en-US" dirty="0">
                    <a:solidFill>
                      <a:schemeClr val="accent1"/>
                    </a:solidFill>
                    <a:sym typeface="Wingdings" pitchFamily="2" charset="2"/>
                  </a:rPr>
                  <a:t>Wake functions</a:t>
                </a:r>
                <a:r>
                  <a:rPr lang="en-US" dirty="0">
                    <a:sym typeface="Wingdings" pitchFamily="2" charset="2"/>
                  </a:rPr>
                  <a:t>:</a:t>
                </a:r>
              </a:p>
              <a:p>
                <a:pPr lvl="1"/>
                <a14:m>
                  <m:oMath xmlns:m="http://schemas.openxmlformats.org/officeDocument/2006/math">
                    <m:sSub>
                      <m:sSubPr>
                        <m:ctrlPr>
                          <a:rPr lang="en-GB" i="1" smtClean="0">
                            <a:latin typeface="Cambria Math" panose="02040503050406030204" pitchFamily="18" charset="0"/>
                          </a:rPr>
                        </m:ctrlPr>
                      </m:sSubPr>
                      <m:e>
                        <m:r>
                          <a:rPr lang="en-US" i="1">
                            <a:latin typeface="Cambria Math" panose="02040503050406030204" pitchFamily="18" charset="0"/>
                          </a:rPr>
                          <m:t>𝑤</m:t>
                        </m:r>
                      </m:e>
                      <m:sub>
                        <m:r>
                          <a:rPr lang="en-GB" i="1">
                            <a:latin typeface="Cambria Math" panose="02040503050406030204" pitchFamily="18" charset="0"/>
                          </a:rPr>
                          <m:t>𝑧𝑚</m:t>
                        </m:r>
                        <m:r>
                          <a:rPr lang="en-US" i="1">
                            <a:latin typeface="Cambria Math" panose="02040503050406030204" pitchFamily="18" charset="0"/>
                          </a:rPr>
                          <m:t>𝑛</m:t>
                        </m:r>
                      </m:sub>
                    </m:sSub>
                    <m:d>
                      <m:dPr>
                        <m:ctrlPr>
                          <a:rPr lang="en-US" b="0" i="1" smtClean="0">
                            <a:latin typeface="Cambria Math" panose="02040503050406030204" pitchFamily="18" charset="0"/>
                          </a:rPr>
                        </m:ctrlPr>
                      </m:dPr>
                      <m:e>
                        <m:r>
                          <a:rPr lang="en-US" b="0" i="1" smtClean="0">
                            <a:latin typeface="Cambria Math" panose="02040503050406030204" pitchFamily="18" charset="0"/>
                          </a:rPr>
                          <m:t>𝑧</m:t>
                        </m:r>
                      </m:e>
                    </m:d>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2</m:t>
                        </m:r>
                        <m:r>
                          <a:rPr lang="en-US" b="0" i="1" smtClean="0">
                            <a:latin typeface="Cambria Math" panose="02040503050406030204" pitchFamily="18" charset="0"/>
                            <a:ea typeface="Cambria Math" panose="02040503050406030204" pitchFamily="18" charset="0"/>
                          </a:rPr>
                          <m:t>𝜋</m:t>
                        </m:r>
                      </m:den>
                    </m:f>
                    <m:nary>
                      <m:naryPr>
                        <m:limLoc m:val="undOvr"/>
                        <m:ctrlPr>
                          <a:rPr lang="en-US" i="1" smtClean="0">
                            <a:latin typeface="Cambria Math" panose="02040503050406030204" pitchFamily="18" charset="0"/>
                          </a:rPr>
                        </m:ctrlPr>
                      </m:naryPr>
                      <m:sub>
                        <m:r>
                          <m:rPr>
                            <m:brk m:alnAt="24"/>
                          </m:rP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sub>
                      <m:sup>
                        <m:r>
                          <a:rPr lang="en-US" i="1" smtClean="0">
                            <a:latin typeface="Cambria Math" panose="02040503050406030204" pitchFamily="18" charset="0"/>
                            <a:ea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𝑍</m:t>
                            </m:r>
                          </m:e>
                          <m:sub>
                            <m:r>
                              <a:rPr lang="en-US" i="1">
                                <a:latin typeface="Cambria Math" panose="02040503050406030204" pitchFamily="18" charset="0"/>
                              </a:rPr>
                              <m:t>𝑧𝑚𝑛</m:t>
                            </m:r>
                          </m:sub>
                        </m:sSub>
                        <m:d>
                          <m:dPr>
                            <m:ctrlPr>
                              <a:rPr lang="en-US" i="1">
                                <a:latin typeface="Cambria Math" panose="02040503050406030204" pitchFamily="18" charset="0"/>
                              </a:rPr>
                            </m:ctrlPr>
                          </m:dPr>
                          <m:e>
                            <m:r>
                              <a:rPr lang="en-US" i="1">
                                <a:latin typeface="Cambria Math" panose="02040503050406030204" pitchFamily="18" charset="0"/>
                              </a:rPr>
                              <m:t>𝜔</m:t>
                            </m:r>
                          </m:e>
                        </m:d>
                      </m:e>
                    </m:nary>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m:t>
                        </m:r>
                        <m:r>
                          <a:rPr lang="en-US" b="0" i="1" smtClean="0">
                            <a:latin typeface="Cambria Math" panose="02040503050406030204" pitchFamily="18" charset="0"/>
                          </a:rPr>
                          <m:t>𝑖</m:t>
                        </m:r>
                        <m:r>
                          <a:rPr lang="en-US" i="1">
                            <a:latin typeface="Cambria Math" panose="02040503050406030204" pitchFamily="18" charset="0"/>
                          </a:rPr>
                          <m:t>𝜔</m:t>
                        </m:r>
                        <m:r>
                          <a:rPr lang="en-US" b="0" i="1" smtClean="0">
                            <a:latin typeface="Cambria Math" panose="02040503050406030204" pitchFamily="18" charset="0"/>
                          </a:rPr>
                          <m:t>𝑧</m:t>
                        </m:r>
                        <m:r>
                          <m:rPr>
                            <m:lit/>
                          </m:rPr>
                          <a:rPr lang="en-US" b="0" i="1" smtClean="0">
                            <a:latin typeface="Cambria Math" panose="02040503050406030204" pitchFamily="18" charset="0"/>
                          </a:rPr>
                          <m:t>/</m:t>
                        </m:r>
                        <m:r>
                          <a:rPr lang="en-US" b="0" i="1" smtClean="0">
                            <a:latin typeface="Cambria Math" panose="02040503050406030204" pitchFamily="18" charset="0"/>
                          </a:rPr>
                          <m:t>𝑐</m:t>
                        </m:r>
                      </m:sup>
                    </m:sSup>
                    <m:r>
                      <a:rPr lang="en-US" i="1" smtClean="0">
                        <a:latin typeface="Cambria Math" panose="02040503050406030204" pitchFamily="18" charset="0"/>
                      </a:rPr>
                      <m:t>ⅆ</m:t>
                    </m:r>
                    <m:r>
                      <a:rPr lang="en-US" b="0" i="1" smtClean="0">
                        <a:latin typeface="Cambria Math" panose="02040503050406030204" pitchFamily="18" charset="0"/>
                      </a:rPr>
                      <m:t>𝜔</m:t>
                    </m:r>
                  </m:oMath>
                </a14:m>
                <a:endParaRPr lang="en-US" b="0" i="1" dirty="0">
                  <a:latin typeface="Cambria Math" panose="02040503050406030204" pitchFamily="18" charset="0"/>
                </a:endParaRPr>
              </a:p>
              <a:p>
                <a:pPr marL="342900" lvl="1" indent="0">
                  <a:buNone/>
                </a:pPr>
                <a:r>
                  <a:rPr lang="en-US" i="1" dirty="0"/>
                  <a:t>                 </a:t>
                </a:r>
                <a14:m>
                  <m:oMath xmlns:m="http://schemas.openxmlformats.org/officeDocument/2006/math">
                    <m:r>
                      <a:rPr lang="en-US" i="1">
                        <a:latin typeface="Cambria Math" panose="02040503050406030204" pitchFamily="18" charset="0"/>
                      </a:rPr>
                      <m:t>=</m:t>
                    </m:r>
                    <m:r>
                      <a:rPr lang="en-US" b="0" i="1" smtClean="0">
                        <a:latin typeface="Cambria Math" panose="02040503050406030204" pitchFamily="18" charset="0"/>
                      </a:rPr>
                      <m:t>2</m:t>
                    </m:r>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i="1">
                            <a:latin typeface="Cambria Math" panose="02040503050406030204" pitchFamily="18" charset="0"/>
                          </a:rPr>
                          <m:t>𝑧𝑚𝑛</m:t>
                        </m:r>
                      </m:sub>
                    </m:sSub>
                    <m:d>
                      <m:dPr>
                        <m:begChr m:val="["/>
                        <m:endChr m:val="]"/>
                        <m:ctrlPr>
                          <a:rPr lang="en-GB" i="1">
                            <a:latin typeface="Cambria Math" panose="02040503050406030204" pitchFamily="18" charset="0"/>
                          </a:rPr>
                        </m:ctrlPr>
                      </m:dPr>
                      <m:e>
                        <m:r>
                          <a:rPr lang="en-GB" i="1">
                            <a:latin typeface="Cambria Math" panose="02040503050406030204" pitchFamily="18" charset="0"/>
                          </a:rPr>
                          <m:t>𝑐𝑜𝑠</m:t>
                        </m:r>
                        <m:d>
                          <m:dPr>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𝑑</m:t>
                                    </m:r>
                                    <m:r>
                                      <a:rPr lang="en-GB" i="1">
                                        <a:latin typeface="Cambria Math" panose="02040503050406030204" pitchFamily="18" charset="0"/>
                                      </a:rPr>
                                      <m:t>,</m:t>
                                    </m:r>
                                    <m:r>
                                      <a:rPr lang="en-GB" i="1">
                                        <a:latin typeface="Cambria Math" panose="02040503050406030204" pitchFamily="18" charset="0"/>
                                      </a:rPr>
                                      <m:t>𝑚𝑛</m:t>
                                    </m:r>
                                  </m:sub>
                                </m:sSub>
                              </m:num>
                              <m:den>
                                <m:r>
                                  <a:rPr lang="en-GB" i="1">
                                    <a:latin typeface="Cambria Math" panose="02040503050406030204" pitchFamily="18" charset="0"/>
                                  </a:rPr>
                                  <m:t>𝑐</m:t>
                                </m:r>
                              </m:den>
                            </m:f>
                            <m:r>
                              <a:rPr lang="en-GB" i="1">
                                <a:latin typeface="Cambria Math" panose="02040503050406030204" pitchFamily="18" charset="0"/>
                              </a:rPr>
                              <m:t>𝑠</m:t>
                            </m:r>
                          </m:e>
                        </m:d>
                        <m:r>
                          <a:rPr lang="en-US" b="0" i="1" smtClean="0">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num>
                          <m:den>
                            <m:r>
                              <a:rPr lang="en-GB" i="1">
                                <a:latin typeface="Cambria Math" panose="02040503050406030204" pitchFamily="18" charset="0"/>
                              </a:rPr>
                              <m:t>2</m:t>
                            </m:r>
                            <m:sSub>
                              <m:sSubPr>
                                <m:ctrlPr>
                                  <a:rPr lang="en-GB" i="1">
                                    <a:latin typeface="Cambria Math" panose="02040503050406030204" pitchFamily="18" charset="0"/>
                                  </a:rPr>
                                </m:ctrlPr>
                              </m:sSubPr>
                              <m:e>
                                <m:r>
                                  <a:rPr lang="en-GB" i="1">
                                    <a:latin typeface="Cambria Math" panose="02040503050406030204" pitchFamily="18" charset="0"/>
                                  </a:rPr>
                                  <m:t>𝑄</m:t>
                                </m:r>
                              </m:e>
                              <m:sub>
                                <m:r>
                                  <a:rPr lang="en-GB" i="1">
                                    <a:latin typeface="Cambria Math" panose="02040503050406030204" pitchFamily="18" charset="0"/>
                                  </a:rPr>
                                  <m:t>𝑚𝑛</m:t>
                                </m:r>
                              </m:sub>
                            </m:sSub>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𝑑</m:t>
                                </m:r>
                                <m:r>
                                  <a:rPr lang="en-GB" i="1">
                                    <a:latin typeface="Cambria Math" panose="02040503050406030204" pitchFamily="18" charset="0"/>
                                  </a:rPr>
                                  <m:t>,</m:t>
                                </m:r>
                                <m:r>
                                  <a:rPr lang="en-GB" i="1">
                                    <a:latin typeface="Cambria Math" panose="02040503050406030204" pitchFamily="18" charset="0"/>
                                  </a:rPr>
                                  <m:t>𝑚𝑛</m:t>
                                </m:r>
                              </m:sub>
                            </m:sSub>
                          </m:den>
                        </m:f>
                        <m:r>
                          <a:rPr lang="en-GB" i="1">
                            <a:latin typeface="Cambria Math" panose="02040503050406030204" pitchFamily="18" charset="0"/>
                          </a:rPr>
                          <m:t>𝑠𝑖𝑛</m:t>
                        </m:r>
                        <m:d>
                          <m:dPr>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𝑑</m:t>
                                    </m:r>
                                    <m:r>
                                      <a:rPr lang="en-GB" i="1">
                                        <a:latin typeface="Cambria Math" panose="02040503050406030204" pitchFamily="18" charset="0"/>
                                      </a:rPr>
                                      <m:t>,</m:t>
                                    </m:r>
                                    <m:r>
                                      <a:rPr lang="en-GB" i="1">
                                        <a:latin typeface="Cambria Math" panose="02040503050406030204" pitchFamily="18" charset="0"/>
                                      </a:rPr>
                                      <m:t>𝑚𝑛</m:t>
                                    </m:r>
                                  </m:sub>
                                </m:sSub>
                              </m:num>
                              <m:den>
                                <m:r>
                                  <a:rPr lang="en-GB" i="1">
                                    <a:latin typeface="Cambria Math" panose="02040503050406030204" pitchFamily="18" charset="0"/>
                                  </a:rPr>
                                  <m:t>𝑐</m:t>
                                </m:r>
                              </m:den>
                            </m:f>
                            <m:r>
                              <a:rPr lang="en-GB" i="1">
                                <a:latin typeface="Cambria Math" panose="02040503050406030204" pitchFamily="18" charset="0"/>
                              </a:rPr>
                              <m:t>𝑠</m:t>
                            </m:r>
                          </m:e>
                        </m:d>
                      </m:e>
                    </m:d>
                    <m:sSup>
                      <m:sSupPr>
                        <m:ctrlPr>
                          <a:rPr lang="en-GB" i="1">
                            <a:latin typeface="Cambria Math" panose="02040503050406030204" pitchFamily="18" charset="0"/>
                          </a:rPr>
                        </m:ctrlPr>
                      </m:sSupPr>
                      <m:e>
                        <m:r>
                          <a:rPr lang="en-GB" i="1">
                            <a:latin typeface="Cambria Math" panose="02040503050406030204" pitchFamily="18" charset="0"/>
                          </a:rPr>
                          <m:t>𝑒</m:t>
                        </m:r>
                      </m:e>
                      <m:sup>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num>
                          <m:den>
                            <m:r>
                              <a:rPr lang="en-GB" i="1">
                                <a:latin typeface="Cambria Math" panose="02040503050406030204" pitchFamily="18" charset="0"/>
                              </a:rPr>
                              <m:t>2</m:t>
                            </m:r>
                            <m:sSub>
                              <m:sSubPr>
                                <m:ctrlPr>
                                  <a:rPr lang="en-GB" i="1">
                                    <a:latin typeface="Cambria Math" panose="02040503050406030204" pitchFamily="18" charset="0"/>
                                  </a:rPr>
                                </m:ctrlPr>
                              </m:sSubPr>
                              <m:e>
                                <m:r>
                                  <a:rPr lang="en-GB" i="1">
                                    <a:latin typeface="Cambria Math" panose="02040503050406030204" pitchFamily="18" charset="0"/>
                                  </a:rPr>
                                  <m:t>𝑄</m:t>
                                </m:r>
                              </m:e>
                              <m:sub>
                                <m:r>
                                  <a:rPr lang="en-GB" i="1">
                                    <a:latin typeface="Cambria Math" panose="02040503050406030204" pitchFamily="18" charset="0"/>
                                  </a:rPr>
                                  <m:t>𝑚𝑛</m:t>
                                </m:r>
                              </m:sub>
                            </m:sSub>
                            <m:r>
                              <a:rPr lang="en-GB" i="1">
                                <a:latin typeface="Cambria Math" panose="02040503050406030204" pitchFamily="18" charset="0"/>
                              </a:rPr>
                              <m:t>𝑐</m:t>
                            </m:r>
                          </m:den>
                        </m:f>
                        <m:r>
                          <a:rPr lang="en-US" b="0" i="1" smtClean="0">
                            <a:latin typeface="Cambria Math" panose="02040503050406030204" pitchFamily="18" charset="0"/>
                          </a:rPr>
                          <m:t>𝑧</m:t>
                        </m:r>
                      </m:sup>
                    </m:sSup>
                    <m:r>
                      <a:rPr lang="en-US" b="0" i="1" smtClean="0">
                        <a:latin typeface="Cambria Math" panose="02040503050406030204" pitchFamily="18" charset="0"/>
                      </a:rPr>
                      <m:t>  </m:t>
                    </m:r>
                    <m:d>
                      <m:dPr>
                        <m:begChr m:val="["/>
                        <m:endChr m:val="]"/>
                        <m:ctrlPr>
                          <a:rPr lang="en-GB" i="1">
                            <a:latin typeface="Cambria Math" panose="02040503050406030204" pitchFamily="18" charset="0"/>
                          </a:rPr>
                        </m:ctrlPr>
                      </m:dPr>
                      <m:e>
                        <m:r>
                          <a:rPr lang="en-US" i="1">
                            <a:latin typeface="Cambria Math" panose="02040503050406030204" pitchFamily="18" charset="0"/>
                          </a:rPr>
                          <m:t>𝑉</m:t>
                        </m:r>
                        <m:r>
                          <m:rPr>
                            <m:lit/>
                          </m:rPr>
                          <a:rPr lang="en-US" i="1">
                            <a:latin typeface="Cambria Math" panose="02040503050406030204" pitchFamily="18" charset="0"/>
                          </a:rPr>
                          <m:t>/</m:t>
                        </m:r>
                        <m:r>
                          <m:rPr>
                            <m:lit/>
                          </m:rPr>
                          <a:rPr lang="en-US" i="1">
                            <a:latin typeface="Cambria Math" panose="02040503050406030204" pitchFamily="18" charset="0"/>
                          </a:rPr>
                          <m:t>𝐶</m:t>
                        </m:r>
                        <m:r>
                          <m:rPr>
                            <m:lit/>
                          </m:rP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2</m:t>
                            </m:r>
                            <m:r>
                              <a:rPr lang="en-US" i="1">
                                <a:latin typeface="Cambria Math" panose="02040503050406030204" pitchFamily="18" charset="0"/>
                              </a:rPr>
                              <m:t>𝑚</m:t>
                            </m:r>
                          </m:sup>
                        </m:sSup>
                      </m:e>
                    </m:d>
                  </m:oMath>
                </a14:m>
                <a:endParaRPr lang="en-US" i="1" dirty="0">
                  <a:sym typeface="Wingdings" pitchFamily="2" charset="2"/>
                </a:endParaRPr>
              </a:p>
              <a:p>
                <a:pPr marL="342900" lvl="1" indent="0">
                  <a:buNone/>
                </a:pPr>
                <a:endParaRPr lang="en-US" i="1" dirty="0">
                  <a:sym typeface="Wingdings" pitchFamily="2" charset="2"/>
                </a:endParaRPr>
              </a:p>
              <a:p>
                <a:pPr lvl="1"/>
                <a14:m>
                  <m:oMath xmlns:m="http://schemas.openxmlformats.org/officeDocument/2006/math">
                    <m:sSub>
                      <m:sSubPr>
                        <m:ctrlPr>
                          <a:rPr lang="en-GB"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𝑤</m:t>
                        </m:r>
                      </m:e>
                      <m: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𝑚𝑛</m:t>
                        </m:r>
                      </m:sub>
                    </m:sSub>
                    <m:d>
                      <m:dPr>
                        <m:ctrlPr>
                          <a:rPr lang="en-US" b="0"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𝑧</m:t>
                        </m:r>
                      </m:e>
                    </m:d>
                    <m:r>
                      <a:rPr lang="en-GB" i="1">
                        <a:latin typeface="Cambria Math" panose="02040503050406030204" pitchFamily="18" charset="0"/>
                        <a:ea typeface="Cambria Math" panose="02040503050406030204" pitchFamily="18" charset="0"/>
                      </a:rPr>
                      <m:t>=</m:t>
                    </m:r>
                    <m:f>
                      <m:fPr>
                        <m:ctrlPr>
                          <a:rPr lang="en-US" i="1">
                            <a:latin typeface="Cambria Math" panose="02040503050406030204" pitchFamily="18" charset="0"/>
                            <a:ea typeface="Cambria Math" panose="02040503050406030204" pitchFamily="18" charset="0"/>
                          </a:rPr>
                        </m:ctrlPr>
                      </m:fPr>
                      <m:num>
                        <m:r>
                          <a:rPr lang="en-US" b="0" i="1" smtClean="0">
                            <a:latin typeface="Cambria Math" panose="02040503050406030204" pitchFamily="18" charset="0"/>
                            <a:ea typeface="Cambria Math" panose="02040503050406030204" pitchFamily="18" charset="0"/>
                          </a:rPr>
                          <m:t>𝑖</m:t>
                        </m:r>
                      </m:num>
                      <m:den>
                        <m:r>
                          <a:rPr lang="en-US" i="1">
                            <a:latin typeface="Cambria Math" panose="02040503050406030204" pitchFamily="18" charset="0"/>
                            <a:ea typeface="Cambria Math" panose="02040503050406030204" pitchFamily="18" charset="0"/>
                          </a:rPr>
                          <m:t>2</m:t>
                        </m:r>
                        <m:r>
                          <a:rPr lang="en-US" i="1">
                            <a:latin typeface="Cambria Math" panose="02040503050406030204" pitchFamily="18" charset="0"/>
                            <a:ea typeface="Cambria Math" panose="02040503050406030204" pitchFamily="18" charset="0"/>
                          </a:rPr>
                          <m:t>𝜋</m:t>
                        </m:r>
                      </m:den>
                    </m:f>
                    <m:nary>
                      <m:naryPr>
                        <m:limLoc m:val="undOvr"/>
                        <m:ctrlPr>
                          <a:rPr lang="en-US" i="1">
                            <a:latin typeface="Cambria Math" panose="02040503050406030204" pitchFamily="18" charset="0"/>
                            <a:ea typeface="Cambria Math" panose="02040503050406030204" pitchFamily="18" charset="0"/>
                          </a:rPr>
                        </m:ctrlPr>
                      </m:naryPr>
                      <m:sub>
                        <m:r>
                          <m:rPr>
                            <m:brk m:alnAt="24"/>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m:t>
                        </m:r>
                      </m:sub>
                      <m:sup>
                        <m:r>
                          <a:rPr lang="en-US" i="1">
                            <a:latin typeface="Cambria Math" panose="02040503050406030204" pitchFamily="18" charset="0"/>
                            <a:ea typeface="Cambria Math" panose="02040503050406030204" pitchFamily="18" charset="0"/>
                          </a:rPr>
                          <m:t>∞</m:t>
                        </m:r>
                      </m:sup>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𝑍</m:t>
                            </m:r>
                          </m:e>
                          <m:sub>
                            <m:r>
                              <a:rPr lang="en-GB"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𝑚𝑛</m:t>
                            </m:r>
                          </m:sub>
                        </m:sSub>
                        <m:d>
                          <m:dPr>
                            <m:ctrlPr>
                              <a:rPr lang="en-US" i="1">
                                <a:latin typeface="Cambria Math" panose="02040503050406030204" pitchFamily="18" charset="0"/>
                                <a:ea typeface="Cambria Math" panose="02040503050406030204" pitchFamily="18" charset="0"/>
                              </a:rPr>
                            </m:ctrlPr>
                          </m:dPr>
                          <m:e>
                            <m:r>
                              <a:rPr lang="en-US" i="1">
                                <a:latin typeface="Cambria Math" panose="02040503050406030204" pitchFamily="18" charset="0"/>
                                <a:ea typeface="Cambria Math" panose="02040503050406030204" pitchFamily="18" charset="0"/>
                              </a:rPr>
                              <m:t>𝜔</m:t>
                            </m:r>
                          </m:e>
                        </m:d>
                      </m:e>
                    </m:nary>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𝑒</m:t>
                        </m:r>
                      </m:e>
                      <m:sup>
                        <m:r>
                          <a:rPr lang="en-US" b="0" i="1" smtClean="0">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𝑖</m:t>
                        </m:r>
                        <m:r>
                          <a:rPr lang="en-US" i="1">
                            <a:latin typeface="Cambria Math" panose="02040503050406030204" pitchFamily="18" charset="0"/>
                            <a:ea typeface="Cambria Math" panose="02040503050406030204" pitchFamily="18" charset="0"/>
                          </a:rPr>
                          <m:t>𝜔</m:t>
                        </m:r>
                        <m:r>
                          <a:rPr lang="en-US" i="1">
                            <a:latin typeface="Cambria Math" panose="02040503050406030204" pitchFamily="18" charset="0"/>
                            <a:ea typeface="Cambria Math" panose="02040503050406030204" pitchFamily="18" charset="0"/>
                          </a:rPr>
                          <m:t>𝑧</m:t>
                        </m:r>
                        <m:r>
                          <m:rPr>
                            <m:lit/>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m:t>
                        </m:r>
                      </m:sup>
                    </m:sSup>
                    <m:r>
                      <a:rPr lang="en-US" i="1">
                        <a:latin typeface="Cambria Math" panose="02040503050406030204" pitchFamily="18" charset="0"/>
                        <a:ea typeface="Cambria Math" panose="02040503050406030204" pitchFamily="18" charset="0"/>
                      </a:rPr>
                      <m:t>ⅆ</m:t>
                    </m:r>
                    <m:r>
                      <a:rPr lang="en-US" i="1">
                        <a:latin typeface="Cambria Math" panose="02040503050406030204" pitchFamily="18" charset="0"/>
                        <a:ea typeface="Cambria Math" panose="02040503050406030204" pitchFamily="18" charset="0"/>
                      </a:rPr>
                      <m:t>𝜔</m:t>
                    </m:r>
                  </m:oMath>
                </a14:m>
                <a:endParaRPr lang="en-US" i="1" dirty="0">
                  <a:latin typeface="Cambria Math" panose="02040503050406030204" pitchFamily="18" charset="0"/>
                  <a:ea typeface="Cambria Math" panose="02040503050406030204" pitchFamily="18" charset="0"/>
                </a:endParaRPr>
              </a:p>
              <a:p>
                <a:pPr marL="342900" lvl="1" indent="0">
                  <a:buNone/>
                </a:pPr>
                <a:r>
                  <a:rPr lang="en-US" b="0" i="1" dirty="0">
                    <a:latin typeface="Cambria Math" panose="02040503050406030204" pitchFamily="18" charset="0"/>
                    <a:ea typeface="Cambria Math" panose="02040503050406030204" pitchFamily="18" charset="0"/>
                  </a:rPr>
                  <a:t> </a:t>
                </a:r>
                <a14:m>
                  <m:oMath xmlns:m="http://schemas.openxmlformats.org/officeDocument/2006/math">
                    <m:r>
                      <a:rPr lang="en-US" b="0" i="1" smtClean="0">
                        <a:latin typeface="Cambria Math" panose="02040503050406030204" pitchFamily="18" charset="0"/>
                        <a:ea typeface="Cambria Math" panose="02040503050406030204" pitchFamily="18" charset="0"/>
                      </a:rPr>
                      <m:t>                     =2</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𝑘</m:t>
                        </m:r>
                      </m:e>
                      <m:sub>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𝑚𝑛</m:t>
                        </m:r>
                      </m:sub>
                    </m:sSub>
                    <m:f>
                      <m:fPr>
                        <m:ctrlPr>
                          <a:rPr lang="en-GB" i="1">
                            <a:latin typeface="Cambria Math" panose="02040503050406030204" pitchFamily="18" charset="0"/>
                            <a:ea typeface="Cambria Math" panose="02040503050406030204" pitchFamily="18" charset="0"/>
                          </a:rPr>
                        </m:ctrlPr>
                      </m:fPr>
                      <m:num>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𝜔</m:t>
                            </m:r>
                          </m:e>
                          <m:sub>
                            <m:r>
                              <a:rPr lang="en-GB" i="1">
                                <a:latin typeface="Cambria Math" panose="02040503050406030204" pitchFamily="18" charset="0"/>
                                <a:ea typeface="Cambria Math" panose="02040503050406030204" pitchFamily="18" charset="0"/>
                              </a:rPr>
                              <m:t>𝑚𝑛</m:t>
                            </m:r>
                          </m:sub>
                        </m:sSub>
                      </m:num>
                      <m:den>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𝜔</m:t>
                            </m:r>
                          </m:e>
                          <m:sub>
                            <m:r>
                              <a:rPr lang="en-GB" i="1">
                                <a:latin typeface="Cambria Math" panose="02040503050406030204" pitchFamily="18" charset="0"/>
                                <a:ea typeface="Cambria Math" panose="02040503050406030204" pitchFamily="18" charset="0"/>
                              </a:rPr>
                              <m:t>𝑑</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𝑚𝑛</m:t>
                            </m:r>
                          </m:sub>
                        </m:sSub>
                      </m:den>
                    </m:f>
                    <m:r>
                      <a:rPr lang="en-GB" i="1">
                        <a:latin typeface="Cambria Math" panose="02040503050406030204" pitchFamily="18" charset="0"/>
                        <a:ea typeface="Cambria Math" panose="02040503050406030204" pitchFamily="18" charset="0"/>
                      </a:rPr>
                      <m:t>𝑠𝑖𝑛</m:t>
                    </m:r>
                    <m:d>
                      <m:dPr>
                        <m:ctrlPr>
                          <a:rPr lang="en-GB" i="1">
                            <a:latin typeface="Cambria Math" panose="02040503050406030204" pitchFamily="18" charset="0"/>
                            <a:ea typeface="Cambria Math" panose="02040503050406030204" pitchFamily="18" charset="0"/>
                          </a:rPr>
                        </m:ctrlPr>
                      </m:dPr>
                      <m:e>
                        <m:f>
                          <m:fPr>
                            <m:ctrlPr>
                              <a:rPr lang="en-GB" i="1">
                                <a:latin typeface="Cambria Math" panose="02040503050406030204" pitchFamily="18" charset="0"/>
                                <a:ea typeface="Cambria Math" panose="02040503050406030204" pitchFamily="18" charset="0"/>
                              </a:rPr>
                            </m:ctrlPr>
                          </m:fPr>
                          <m:num>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𝜔</m:t>
                                </m:r>
                              </m:e>
                              <m:sub>
                                <m:r>
                                  <a:rPr lang="en-GB" i="1">
                                    <a:latin typeface="Cambria Math" panose="02040503050406030204" pitchFamily="18" charset="0"/>
                                    <a:ea typeface="Cambria Math" panose="02040503050406030204" pitchFamily="18" charset="0"/>
                                  </a:rPr>
                                  <m:t>𝑑</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𝑚𝑛</m:t>
                                </m:r>
                              </m:sub>
                            </m:sSub>
                          </m:num>
                          <m:den>
                            <m:r>
                              <a:rPr lang="en-GB" i="1">
                                <a:latin typeface="Cambria Math" panose="02040503050406030204" pitchFamily="18" charset="0"/>
                                <a:ea typeface="Cambria Math" panose="02040503050406030204" pitchFamily="18" charset="0"/>
                              </a:rPr>
                              <m:t>𝑐</m:t>
                            </m:r>
                          </m:den>
                        </m:f>
                        <m:r>
                          <a:rPr lang="en-US" b="0" i="1" smtClean="0">
                            <a:latin typeface="Cambria Math" panose="02040503050406030204" pitchFamily="18" charset="0"/>
                            <a:ea typeface="Cambria Math" panose="02040503050406030204" pitchFamily="18" charset="0"/>
                          </a:rPr>
                          <m:t>𝑧</m:t>
                        </m:r>
                      </m:e>
                    </m:d>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𝑒</m:t>
                        </m:r>
                      </m:e>
                      <m:sup>
                        <m:f>
                          <m:fPr>
                            <m:ctrlPr>
                              <a:rPr lang="en-GB" i="1">
                                <a:latin typeface="Cambria Math" panose="02040503050406030204" pitchFamily="18" charset="0"/>
                                <a:ea typeface="Cambria Math" panose="02040503050406030204" pitchFamily="18" charset="0"/>
                              </a:rPr>
                            </m:ctrlPr>
                          </m:fPr>
                          <m:num>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𝜔</m:t>
                                </m:r>
                              </m:e>
                              <m:sub>
                                <m:r>
                                  <a:rPr lang="en-GB" i="1">
                                    <a:latin typeface="Cambria Math" panose="02040503050406030204" pitchFamily="18" charset="0"/>
                                    <a:ea typeface="Cambria Math" panose="02040503050406030204" pitchFamily="18" charset="0"/>
                                  </a:rPr>
                                  <m:t>𝑚𝑛</m:t>
                                </m:r>
                              </m:sub>
                            </m:sSub>
                          </m:num>
                          <m:den>
                            <m:r>
                              <a:rPr lang="en-GB" i="1">
                                <a:latin typeface="Cambria Math" panose="02040503050406030204" pitchFamily="18" charset="0"/>
                                <a:ea typeface="Cambria Math" panose="02040503050406030204" pitchFamily="18" charset="0"/>
                              </a:rPr>
                              <m:t>2</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𝑄</m:t>
                                </m:r>
                              </m:e>
                              <m:sub>
                                <m:r>
                                  <a:rPr lang="en-GB" i="1">
                                    <a:latin typeface="Cambria Math" panose="02040503050406030204" pitchFamily="18" charset="0"/>
                                    <a:ea typeface="Cambria Math" panose="02040503050406030204" pitchFamily="18" charset="0"/>
                                  </a:rPr>
                                  <m:t>𝑚𝑛</m:t>
                                </m:r>
                              </m:sub>
                            </m:sSub>
                            <m:r>
                              <a:rPr lang="en-GB" i="1">
                                <a:latin typeface="Cambria Math" panose="02040503050406030204" pitchFamily="18" charset="0"/>
                                <a:ea typeface="Cambria Math" panose="02040503050406030204" pitchFamily="18" charset="0"/>
                              </a:rPr>
                              <m:t>𝑐</m:t>
                            </m:r>
                          </m:den>
                        </m:f>
                        <m:r>
                          <a:rPr lang="en-US" b="0" i="1" smtClean="0">
                            <a:latin typeface="Cambria Math" panose="02040503050406030204" pitchFamily="18" charset="0"/>
                            <a:ea typeface="Cambria Math" panose="02040503050406030204" pitchFamily="18" charset="0"/>
                          </a:rPr>
                          <m:t>𝑧</m:t>
                        </m:r>
                      </m:sup>
                    </m:sSup>
                    <m:r>
                      <a:rPr lang="en-US" b="0" i="1" smtClean="0">
                        <a:latin typeface="Cambria Math" panose="02040503050406030204" pitchFamily="18" charset="0"/>
                        <a:ea typeface="Cambria Math" panose="02040503050406030204" pitchFamily="18" charset="0"/>
                      </a:rPr>
                      <m:t>  </m:t>
                    </m:r>
                    <m:d>
                      <m:dPr>
                        <m:begChr m:val="["/>
                        <m:endChr m:val="]"/>
                        <m:ctrlPr>
                          <a:rPr lang="en-GB" i="1">
                            <a:latin typeface="Cambria Math" panose="02040503050406030204" pitchFamily="18" charset="0"/>
                          </a:rPr>
                        </m:ctrlPr>
                      </m:dPr>
                      <m:e>
                        <m:r>
                          <a:rPr lang="en-US" i="1">
                            <a:latin typeface="Cambria Math" panose="02040503050406030204" pitchFamily="18" charset="0"/>
                          </a:rPr>
                          <m:t>𝑉</m:t>
                        </m:r>
                        <m:r>
                          <m:rPr>
                            <m:lit/>
                          </m:rPr>
                          <a:rPr lang="en-US" i="1">
                            <a:latin typeface="Cambria Math" panose="02040503050406030204" pitchFamily="18" charset="0"/>
                          </a:rPr>
                          <m:t>/</m:t>
                        </m:r>
                        <m:r>
                          <m:rPr>
                            <m:lit/>
                          </m:rPr>
                          <a:rPr lang="en-US" i="1">
                            <a:latin typeface="Cambria Math" panose="02040503050406030204" pitchFamily="18" charset="0"/>
                          </a:rPr>
                          <m:t>𝐶</m:t>
                        </m:r>
                        <m:r>
                          <m:rPr>
                            <m:lit/>
                          </m:rP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i="1">
                                <a:latin typeface="Cambria Math" panose="02040503050406030204" pitchFamily="18" charset="0"/>
                              </a:rPr>
                              <m:t>2</m:t>
                            </m:r>
                            <m:r>
                              <a:rPr lang="en-US" i="1">
                                <a:latin typeface="Cambria Math" panose="02040503050406030204" pitchFamily="18" charset="0"/>
                              </a:rPr>
                              <m:t>𝑚</m:t>
                            </m:r>
                            <m:r>
                              <a:rPr lang="en-US" b="0" i="1" smtClean="0">
                                <a:latin typeface="Cambria Math" panose="02040503050406030204" pitchFamily="18" charset="0"/>
                              </a:rPr>
                              <m:t>−1</m:t>
                            </m:r>
                          </m:sup>
                        </m:sSup>
                      </m:e>
                    </m:d>
                  </m:oMath>
                </a14:m>
                <a:endParaRPr lang="en-US" i="1" dirty="0"/>
              </a:p>
              <a:p>
                <a:pPr marL="342900" lvl="1" indent="0">
                  <a:buNone/>
                </a:pPr>
                <a:r>
                  <a:rPr lang="en-GB" i="1" dirty="0"/>
                  <a:t>with</a:t>
                </a:r>
                <a:r>
                  <a:rPr lang="en-US" b="1" i="1" dirty="0"/>
                  <a:t> </a:t>
                </a:r>
                <a14:m>
                  <m:oMath xmlns:m="http://schemas.openxmlformats.org/officeDocument/2006/math">
                    <m:sSub>
                      <m:sSubPr>
                        <m:ctrlPr>
                          <a:rPr lang="ar-AE" i="1">
                            <a:latin typeface="Cambria Math" panose="02040503050406030204" pitchFamily="18" charset="0"/>
                          </a:rPr>
                        </m:ctrlPr>
                      </m:sSubPr>
                      <m:e>
                        <m:r>
                          <a:rPr lang="ar-AE" i="1">
                            <a:latin typeface="Cambria Math" panose="02040503050406030204" pitchFamily="18" charset="0"/>
                          </a:rPr>
                          <m:t>𝜔</m:t>
                        </m:r>
                      </m:e>
                      <m:sub>
                        <m:r>
                          <a:rPr lang="ar-AE" i="1">
                            <a:latin typeface="Cambria Math" panose="02040503050406030204" pitchFamily="18" charset="0"/>
                          </a:rPr>
                          <m:t>𝑑</m:t>
                        </m:r>
                        <m:r>
                          <a:rPr lang="ar-AE" i="1">
                            <a:latin typeface="Cambria Math" panose="02040503050406030204" pitchFamily="18" charset="0"/>
                          </a:rPr>
                          <m:t>,</m:t>
                        </m:r>
                        <m:r>
                          <a:rPr lang="ar-AE" i="1">
                            <a:latin typeface="Cambria Math" panose="02040503050406030204" pitchFamily="18" charset="0"/>
                          </a:rPr>
                          <m:t>𝑚𝑛</m:t>
                        </m:r>
                      </m:sub>
                    </m:sSub>
                    <m:r>
                      <a:rPr lang="ar-AE" i="1">
                        <a:latin typeface="Cambria Math" panose="02040503050406030204" pitchFamily="18" charset="0"/>
                      </a:rPr>
                      <m:t>=</m:t>
                    </m:r>
                    <m:rad>
                      <m:radPr>
                        <m:degHide m:val="on"/>
                        <m:ctrlPr>
                          <a:rPr lang="ar-AE" i="1">
                            <a:latin typeface="Cambria Math" panose="02040503050406030204" pitchFamily="18" charset="0"/>
                          </a:rPr>
                        </m:ctrlPr>
                      </m:radPr>
                      <m:deg/>
                      <m:e>
                        <m:sSubSup>
                          <m:sSubSupPr>
                            <m:ctrlPr>
                              <a:rPr lang="ar-AE" i="1">
                                <a:latin typeface="Cambria Math" panose="02040503050406030204" pitchFamily="18" charset="0"/>
                              </a:rPr>
                            </m:ctrlPr>
                          </m:sSubSupPr>
                          <m:e>
                            <m:r>
                              <a:rPr lang="ar-AE" i="1">
                                <a:latin typeface="Cambria Math" panose="02040503050406030204" pitchFamily="18" charset="0"/>
                              </a:rPr>
                              <m:t>𝜔</m:t>
                            </m:r>
                          </m:e>
                          <m:sub>
                            <m:r>
                              <a:rPr lang="ar-AE" i="1">
                                <a:latin typeface="Cambria Math" panose="02040503050406030204" pitchFamily="18" charset="0"/>
                              </a:rPr>
                              <m:t>𝑚𝑛</m:t>
                            </m:r>
                          </m:sub>
                          <m:sup>
                            <m:r>
                              <a:rPr lang="ar-AE" i="1">
                                <a:latin typeface="Cambria Math" panose="02040503050406030204" pitchFamily="18" charset="0"/>
                              </a:rPr>
                              <m:t>2</m:t>
                            </m:r>
                          </m:sup>
                        </m:sSubSup>
                        <m:r>
                          <a:rPr lang="ar-AE" i="1">
                            <a:latin typeface="Cambria Math" panose="02040503050406030204" pitchFamily="18" charset="0"/>
                          </a:rPr>
                          <m:t>−</m:t>
                        </m:r>
                        <m:f>
                          <m:fPr>
                            <m:ctrlPr>
                              <a:rPr lang="ar-AE" i="1">
                                <a:latin typeface="Cambria Math" panose="02040503050406030204" pitchFamily="18" charset="0"/>
                              </a:rPr>
                            </m:ctrlPr>
                          </m:fPr>
                          <m:num>
                            <m:sSubSup>
                              <m:sSubSupPr>
                                <m:ctrlPr>
                                  <a:rPr lang="ar-AE" i="1">
                                    <a:latin typeface="Cambria Math" panose="02040503050406030204" pitchFamily="18" charset="0"/>
                                  </a:rPr>
                                </m:ctrlPr>
                              </m:sSubSupPr>
                              <m:e>
                                <m:r>
                                  <a:rPr lang="ar-AE" i="1">
                                    <a:latin typeface="Cambria Math" panose="02040503050406030204" pitchFamily="18" charset="0"/>
                                  </a:rPr>
                                  <m:t>𝜔</m:t>
                                </m:r>
                              </m:e>
                              <m:sub>
                                <m:r>
                                  <a:rPr lang="ar-AE" i="1">
                                    <a:latin typeface="Cambria Math" panose="02040503050406030204" pitchFamily="18" charset="0"/>
                                  </a:rPr>
                                  <m:t>𝑚𝑛</m:t>
                                </m:r>
                              </m:sub>
                              <m:sup>
                                <m:r>
                                  <a:rPr lang="ar-AE" i="1">
                                    <a:latin typeface="Cambria Math" panose="02040503050406030204" pitchFamily="18" charset="0"/>
                                  </a:rPr>
                                  <m:t>2</m:t>
                                </m:r>
                              </m:sup>
                            </m:sSubSup>
                          </m:num>
                          <m:den>
                            <m:r>
                              <a:rPr lang="ar-AE" i="1">
                                <a:latin typeface="Cambria Math" panose="02040503050406030204" pitchFamily="18" charset="0"/>
                              </a:rPr>
                              <m:t>4</m:t>
                            </m:r>
                            <m:sSubSup>
                              <m:sSubSupPr>
                                <m:ctrlPr>
                                  <a:rPr lang="ar-AE" i="1">
                                    <a:latin typeface="Cambria Math" panose="02040503050406030204" pitchFamily="18" charset="0"/>
                                  </a:rPr>
                                </m:ctrlPr>
                              </m:sSubSupPr>
                              <m:e>
                                <m:r>
                                  <a:rPr lang="ar-AE" i="1">
                                    <a:latin typeface="Cambria Math" panose="02040503050406030204" pitchFamily="18" charset="0"/>
                                  </a:rPr>
                                  <m:t>𝑄</m:t>
                                </m:r>
                              </m:e>
                              <m:sub>
                                <m:r>
                                  <a:rPr lang="ar-AE" i="1">
                                    <a:latin typeface="Cambria Math" panose="02040503050406030204" pitchFamily="18" charset="0"/>
                                  </a:rPr>
                                  <m:t>𝑚𝑛</m:t>
                                </m:r>
                              </m:sub>
                              <m:sup>
                                <m:r>
                                  <a:rPr lang="ar-AE" i="1">
                                    <a:latin typeface="Cambria Math" panose="02040503050406030204" pitchFamily="18" charset="0"/>
                                  </a:rPr>
                                  <m:t>2</m:t>
                                </m:r>
                              </m:sup>
                            </m:sSubSup>
                          </m:den>
                        </m:f>
                      </m:e>
                    </m:rad>
                  </m:oMath>
                </a14:m>
                <a:endParaRPr lang="en-US" i="1" dirty="0">
                  <a:sym typeface="Wingdings" pitchFamily="2" charset="2"/>
                </a:endParaRPr>
              </a:p>
              <a:p>
                <a:pPr>
                  <a:buFont typeface="Wingdings" pitchFamily="2" charset="2"/>
                  <a:buChar char="è"/>
                </a:pPr>
                <a:r>
                  <a:rPr lang="en-GB" dirty="0">
                    <a:sym typeface="Wingdings" pitchFamily="2" charset="2"/>
                  </a:rPr>
                  <a:t> </a:t>
                </a:r>
                <a:r>
                  <a:rPr lang="en-GB" dirty="0">
                    <a:solidFill>
                      <a:schemeClr val="accent1"/>
                    </a:solidFill>
                    <a:sym typeface="Wingdings" pitchFamily="2" charset="2"/>
                  </a:rPr>
                  <a:t>Damped oscillator</a:t>
                </a:r>
              </a:p>
              <a:p>
                <a:pPr>
                  <a:buFont typeface="Wingdings" pitchFamily="2" charset="2"/>
                  <a:buChar char="è"/>
                </a:pPr>
                <a:r>
                  <a:rPr lang="en-GB" dirty="0">
                    <a:sym typeface="Wingdings" pitchFamily="2" charset="2"/>
                  </a:rPr>
                  <a:t> P</a:t>
                </a:r>
                <a:r>
                  <a:rPr lang="en-GB" dirty="0"/>
                  <a:t>roperty of the structure only!</a:t>
                </a:r>
              </a:p>
              <a:p>
                <a:pPr marL="0" indent="0">
                  <a:buNone/>
                </a:pPr>
                <a:endParaRPr lang="en-GB" dirty="0"/>
              </a:p>
              <a:p>
                <a:endParaRPr lang="en-GB" dirty="0"/>
              </a:p>
              <a:p>
                <a:pPr marL="342900" lvl="1" indent="0">
                  <a:buNone/>
                </a:pPr>
                <a:endParaRPr lang="en-GB" dirty="0"/>
              </a:p>
              <a:p>
                <a:pPr lvl="1"/>
                <a:endParaRPr lang="en-GB" dirty="0"/>
              </a:p>
              <a:p>
                <a:pPr lvl="1">
                  <a:buFont typeface="Wingdings" pitchFamily="2" charset="2"/>
                  <a:buChar char="è"/>
                </a:pPr>
                <a:endParaRPr lang="en-GB" dirty="0"/>
              </a:p>
              <a:p>
                <a:pPr marL="342900" lvl="1" indent="0">
                  <a:buNone/>
                </a:pPr>
                <a:endParaRPr lang="en-GB" dirty="0"/>
              </a:p>
              <a:p>
                <a:pPr marL="342900" lvl="1" indent="0">
                  <a:buNone/>
                </a:pPr>
                <a:endParaRPr lang="en-GB" dirty="0"/>
              </a:p>
            </p:txBody>
          </p:sp>
        </mc:Choice>
        <mc:Fallback xmlns="">
          <p:sp>
            <p:nvSpPr>
              <p:cNvPr id="5" name="Content Placeholder 4">
                <a:extLst>
                  <a:ext uri="{FF2B5EF4-FFF2-40B4-BE49-F238E27FC236}">
                    <a16:creationId xmlns:a16="http://schemas.microsoft.com/office/drawing/2014/main" id="{3112A229-15D5-7AC3-7AB4-9755B67406A0}"/>
                  </a:ext>
                </a:extLst>
              </p:cNvPr>
              <p:cNvSpPr>
                <a:spLocks noGrp="1" noRot="1" noChangeAspect="1" noMove="1" noResize="1" noEditPoints="1" noAdjustHandles="1" noChangeArrowheads="1" noChangeShapeType="1" noTextEdit="1"/>
              </p:cNvSpPr>
              <p:nvPr>
                <p:ph idx="1"/>
              </p:nvPr>
            </p:nvSpPr>
            <p:spPr>
              <a:xfrm>
                <a:off x="904875" y="663034"/>
                <a:ext cx="7726363" cy="4185584"/>
              </a:xfrm>
              <a:blipFill>
                <a:blip r:embed="rId3"/>
                <a:stretch>
                  <a:fillRect t="-1458"/>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B3EDE9BC-B7F4-6FBB-7963-65690314DC00}"/>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Tree>
    <p:extLst>
      <p:ext uri="{BB962C8B-B14F-4D97-AF65-F5344CB8AC3E}">
        <p14:creationId xmlns:p14="http://schemas.microsoft.com/office/powerpoint/2010/main" val="2217202787"/>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02EBB-825B-CF45-B3AA-9833CA8990FA}"/>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4BECF220-C979-3606-855A-862269522942}"/>
              </a:ext>
            </a:extLst>
          </p:cNvPr>
          <p:cNvSpPr>
            <a:spLocks noGrp="1"/>
          </p:cNvSpPr>
          <p:nvPr>
            <p:ph type="title"/>
          </p:nvPr>
        </p:nvSpPr>
        <p:spPr>
          <a:xfrm>
            <a:off x="904875" y="131033"/>
            <a:ext cx="7726363" cy="533276"/>
          </a:xfrm>
        </p:spPr>
        <p:txBody>
          <a:bodyPr>
            <a:noAutofit/>
          </a:bodyPr>
          <a:lstStyle/>
          <a:p>
            <a:r>
              <a:rPr lang="en-GB"/>
              <a:t> Wake function properties</a:t>
            </a:r>
          </a:p>
        </p:txBody>
      </p:sp>
      <p:sp>
        <p:nvSpPr>
          <p:cNvPr id="6" name="Espace réservé du numéro de diapositive 5">
            <a:extLst>
              <a:ext uri="{FF2B5EF4-FFF2-40B4-BE49-F238E27FC236}">
                <a16:creationId xmlns:a16="http://schemas.microsoft.com/office/drawing/2014/main" id="{4530DEDB-7BCC-4567-5BB9-64310A2EC5D3}"/>
              </a:ext>
            </a:extLst>
          </p:cNvPr>
          <p:cNvSpPr>
            <a:spLocks noGrp="1"/>
          </p:cNvSpPr>
          <p:nvPr>
            <p:ph type="sldNum" sz="quarter" idx="12"/>
          </p:nvPr>
        </p:nvSpPr>
        <p:spPr/>
        <p:txBody>
          <a:bodyPr/>
          <a:lstStyle/>
          <a:p>
            <a:fld id="{E1E1CD7C-2161-7D43-862E-CE4C333CD873}" type="slidenum">
              <a:rPr lang="en-GB" noProof="0" smtClean="0"/>
              <a:pPr/>
              <a:t>42</a:t>
            </a:fld>
            <a:endParaRPr lang="en-GB" noProof="0"/>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F99CA47B-74B6-5185-919A-CD89F60646F3}"/>
                  </a:ext>
                </a:extLst>
              </p:cNvPr>
              <p:cNvSpPr>
                <a:spLocks noGrp="1"/>
              </p:cNvSpPr>
              <p:nvPr>
                <p:ph idx="1"/>
              </p:nvPr>
            </p:nvSpPr>
            <p:spPr>
              <a:xfrm>
                <a:off x="814873" y="761807"/>
                <a:ext cx="4013866" cy="2560030"/>
              </a:xfrm>
            </p:spPr>
            <p:txBody>
              <a:bodyPr>
                <a:normAutofit fontScale="62500" lnSpcReduction="20000"/>
              </a:bodyPr>
              <a:lstStyle/>
              <a:p>
                <a:r>
                  <a:rPr lang="en-GB" sz="2900" dirty="0"/>
                  <a:t>Wake function (</a:t>
                </a:r>
                <a14:m>
                  <m:oMath xmlns:m="http://schemas.openxmlformats.org/officeDocument/2006/math">
                    <m:sSub>
                      <m:sSubPr>
                        <m:ctrlPr>
                          <a:rPr lang="en-US" sz="2900" b="0" i="1" smtClean="0">
                            <a:latin typeface="Cambria Math" panose="02040503050406030204" pitchFamily="18" charset="0"/>
                          </a:rPr>
                        </m:ctrlPr>
                      </m:sSubPr>
                      <m:e>
                        <m:r>
                          <a:rPr lang="en-US" sz="2900" b="0" i="1" smtClean="0">
                            <a:latin typeface="Cambria Math" panose="02040503050406030204" pitchFamily="18" charset="0"/>
                          </a:rPr>
                          <m:t>𝑄</m:t>
                        </m:r>
                      </m:e>
                      <m:sub>
                        <m:r>
                          <a:rPr lang="en-US" sz="2900" b="0" i="1" smtClean="0">
                            <a:latin typeface="Cambria Math" panose="02040503050406030204" pitchFamily="18" charset="0"/>
                          </a:rPr>
                          <m:t>𝑚𝑛</m:t>
                        </m:r>
                      </m:sub>
                    </m:sSub>
                    <m:r>
                      <a:rPr lang="en-US" sz="2900" i="1">
                        <a:latin typeface="Cambria Math" panose="02040503050406030204" pitchFamily="18" charset="0"/>
                        <a:ea typeface="Cambria Math" panose="02040503050406030204" pitchFamily="18" charset="0"/>
                        <a:sym typeface="Wingdings" pitchFamily="2" charset="2"/>
                      </a:rPr>
                      <m:t>→</m:t>
                    </m:r>
                    <m:r>
                      <a:rPr lang="en-US" sz="2900" i="1" smtClean="0">
                        <a:latin typeface="Cambria Math" panose="02040503050406030204" pitchFamily="18" charset="0"/>
                        <a:ea typeface="Cambria Math" panose="02040503050406030204" pitchFamily="18" charset="0"/>
                        <a:sym typeface="Wingdings" pitchFamily="2" charset="2"/>
                      </a:rPr>
                      <m:t>∞</m:t>
                    </m:r>
                  </m:oMath>
                </a14:m>
                <a:r>
                  <a:rPr lang="en-GB" sz="2900" dirty="0"/>
                  <a:t>):</a:t>
                </a:r>
              </a:p>
              <a:p>
                <a:pPr lvl="1"/>
                <a14:m>
                  <m:oMath xmlns:m="http://schemas.openxmlformats.org/officeDocument/2006/math">
                    <m:sSub>
                      <m:sSubPr>
                        <m:ctrlPr>
                          <a:rPr lang="en-GB" sz="2200" i="1" smtClean="0">
                            <a:latin typeface="Cambria Math" panose="02040503050406030204" pitchFamily="18" charset="0"/>
                          </a:rPr>
                        </m:ctrlPr>
                      </m:sSubPr>
                      <m:e>
                        <m:r>
                          <a:rPr lang="en-US" sz="2200" i="1">
                            <a:latin typeface="Cambria Math" panose="02040503050406030204" pitchFamily="18" charset="0"/>
                          </a:rPr>
                          <m:t>𝑤</m:t>
                        </m:r>
                      </m:e>
                      <m:sub>
                        <m:r>
                          <a:rPr lang="en-GB" sz="2200" i="1">
                            <a:latin typeface="Cambria Math" panose="02040503050406030204" pitchFamily="18" charset="0"/>
                          </a:rPr>
                          <m:t>𝑧𝑚</m:t>
                        </m:r>
                        <m:r>
                          <a:rPr lang="en-US" sz="2200" b="0" i="1" smtClean="0">
                            <a:latin typeface="Cambria Math" panose="02040503050406030204" pitchFamily="18" charset="0"/>
                          </a:rPr>
                          <m:t>𝑛</m:t>
                        </m:r>
                      </m:sub>
                    </m:sSub>
                    <m:r>
                      <a:rPr lang="en-US" sz="2200" b="0" i="1" smtClean="0">
                        <a:latin typeface="Cambria Math" panose="02040503050406030204" pitchFamily="18" charset="0"/>
                      </a:rPr>
                      <m:t>(</m:t>
                    </m:r>
                    <m:r>
                      <a:rPr lang="en-US" sz="2200" b="0" i="1" smtClean="0">
                        <a:latin typeface="Cambria Math" panose="02040503050406030204" pitchFamily="18" charset="0"/>
                      </a:rPr>
                      <m:t>𝑧</m:t>
                    </m:r>
                    <m:r>
                      <a:rPr lang="en-US" sz="2200" b="0" i="1" smtClean="0">
                        <a:latin typeface="Cambria Math" panose="02040503050406030204" pitchFamily="18" charset="0"/>
                      </a:rPr>
                      <m:t>)=</m:t>
                    </m:r>
                    <m:sSub>
                      <m:sSubPr>
                        <m:ctrlPr>
                          <a:rPr lang="en-GB" sz="2200" i="1">
                            <a:latin typeface="Cambria Math" panose="02040503050406030204" pitchFamily="18" charset="0"/>
                          </a:rPr>
                        </m:ctrlPr>
                      </m:sSubPr>
                      <m:e>
                        <m:r>
                          <a:rPr lang="en-US" sz="2200" b="0" i="1" smtClean="0">
                            <a:latin typeface="Cambria Math" panose="02040503050406030204" pitchFamily="18" charset="0"/>
                          </a:rPr>
                          <m:t>2</m:t>
                        </m:r>
                        <m:r>
                          <a:rPr lang="en-GB" sz="2200" i="1">
                            <a:latin typeface="Cambria Math" panose="02040503050406030204" pitchFamily="18" charset="0"/>
                          </a:rPr>
                          <m:t>𝑘</m:t>
                        </m:r>
                      </m:e>
                      <m:sub>
                        <m:r>
                          <a:rPr lang="en-GB" sz="2200" i="1">
                            <a:latin typeface="Cambria Math" panose="02040503050406030204" pitchFamily="18" charset="0"/>
                          </a:rPr>
                          <m:t>𝑧𝑚𝑛</m:t>
                        </m:r>
                      </m:sub>
                    </m:sSub>
                    <m:r>
                      <a:rPr lang="en-GB" sz="2200" i="1">
                        <a:latin typeface="Cambria Math" panose="02040503050406030204" pitchFamily="18" charset="0"/>
                      </a:rPr>
                      <m:t>𝑐𝑜𝑠</m:t>
                    </m:r>
                    <m:d>
                      <m:dPr>
                        <m:ctrlPr>
                          <a:rPr lang="en-GB" sz="2200" i="1">
                            <a:latin typeface="Cambria Math" panose="02040503050406030204" pitchFamily="18" charset="0"/>
                          </a:rPr>
                        </m:ctrlPr>
                      </m:dPr>
                      <m:e>
                        <m:f>
                          <m:fPr>
                            <m:ctrlPr>
                              <a:rPr lang="en-GB" sz="2200" i="1">
                                <a:latin typeface="Cambria Math" panose="02040503050406030204" pitchFamily="18" charset="0"/>
                              </a:rPr>
                            </m:ctrlPr>
                          </m:fPr>
                          <m:num>
                            <m:sSub>
                              <m:sSubPr>
                                <m:ctrlPr>
                                  <a:rPr lang="en-GB" sz="2200" i="1">
                                    <a:latin typeface="Cambria Math" panose="02040503050406030204" pitchFamily="18" charset="0"/>
                                  </a:rPr>
                                </m:ctrlPr>
                              </m:sSubPr>
                              <m:e>
                                <m:r>
                                  <a:rPr lang="en-GB" sz="2200" i="1">
                                    <a:latin typeface="Cambria Math" panose="02040503050406030204" pitchFamily="18" charset="0"/>
                                  </a:rPr>
                                  <m:t>𝜔</m:t>
                                </m:r>
                              </m:e>
                              <m:sub>
                                <m:r>
                                  <a:rPr lang="en-GB" sz="2200" i="1">
                                    <a:latin typeface="Cambria Math" panose="02040503050406030204" pitchFamily="18" charset="0"/>
                                  </a:rPr>
                                  <m:t>𝑚𝑛</m:t>
                                </m:r>
                              </m:sub>
                            </m:sSub>
                          </m:num>
                          <m:den>
                            <m:r>
                              <a:rPr lang="en-GB" sz="2200" i="1">
                                <a:latin typeface="Cambria Math" panose="02040503050406030204" pitchFamily="18" charset="0"/>
                              </a:rPr>
                              <m:t>𝑐</m:t>
                            </m:r>
                          </m:den>
                        </m:f>
                        <m:r>
                          <a:rPr lang="en-US" sz="2200" b="0" i="1" smtClean="0">
                            <a:latin typeface="Cambria Math" panose="02040503050406030204" pitchFamily="18" charset="0"/>
                          </a:rPr>
                          <m:t>𝑧</m:t>
                        </m:r>
                      </m:e>
                    </m:d>
                    <m:r>
                      <a:rPr lang="en-US" sz="2200" i="1">
                        <a:latin typeface="Cambria Math" panose="02040503050406030204" pitchFamily="18" charset="0"/>
                      </a:rPr>
                      <m:t>  </m:t>
                    </m:r>
                    <m:d>
                      <m:dPr>
                        <m:begChr m:val="["/>
                        <m:endChr m:val="]"/>
                        <m:ctrlPr>
                          <a:rPr lang="en-GB" sz="2200" i="1">
                            <a:latin typeface="Cambria Math" panose="02040503050406030204" pitchFamily="18" charset="0"/>
                          </a:rPr>
                        </m:ctrlPr>
                      </m:dPr>
                      <m:e>
                        <m:r>
                          <a:rPr lang="en-US" sz="2200" i="1">
                            <a:latin typeface="Cambria Math" panose="02040503050406030204" pitchFamily="18" charset="0"/>
                          </a:rPr>
                          <m:t>𝑉</m:t>
                        </m:r>
                        <m:r>
                          <m:rPr>
                            <m:lit/>
                          </m:rPr>
                          <a:rPr lang="en-US" sz="2200" i="1">
                            <a:latin typeface="Cambria Math" panose="02040503050406030204" pitchFamily="18" charset="0"/>
                          </a:rPr>
                          <m:t>/</m:t>
                        </m:r>
                        <m:r>
                          <m:rPr>
                            <m:lit/>
                          </m:rPr>
                          <a:rPr lang="en-US" sz="2200" i="1">
                            <a:latin typeface="Cambria Math" panose="02040503050406030204" pitchFamily="18" charset="0"/>
                          </a:rPr>
                          <m:t>𝐶</m:t>
                        </m:r>
                        <m:r>
                          <m:rPr>
                            <m:lit/>
                          </m:rPr>
                          <a:rPr lang="en-US" sz="2200" i="1">
                            <a:latin typeface="Cambria Math" panose="02040503050406030204" pitchFamily="18" charset="0"/>
                          </a:rPr>
                          <m:t>/</m:t>
                        </m:r>
                        <m:sSup>
                          <m:sSupPr>
                            <m:ctrlPr>
                              <a:rPr lang="en-US" sz="2200" i="1">
                                <a:latin typeface="Cambria Math" panose="02040503050406030204" pitchFamily="18" charset="0"/>
                              </a:rPr>
                            </m:ctrlPr>
                          </m:sSupPr>
                          <m:e>
                            <m:r>
                              <a:rPr lang="en-US" sz="2200" i="1">
                                <a:latin typeface="Cambria Math" panose="02040503050406030204" pitchFamily="18" charset="0"/>
                              </a:rPr>
                              <m:t>𝐿</m:t>
                            </m:r>
                          </m:e>
                          <m:sup>
                            <m:r>
                              <a:rPr lang="en-US" sz="2200" i="1">
                                <a:latin typeface="Cambria Math" panose="02040503050406030204" pitchFamily="18" charset="0"/>
                              </a:rPr>
                              <m:t>2</m:t>
                            </m:r>
                            <m:r>
                              <a:rPr lang="en-US" sz="2200" i="1">
                                <a:latin typeface="Cambria Math" panose="02040503050406030204" pitchFamily="18" charset="0"/>
                              </a:rPr>
                              <m:t>𝑚</m:t>
                            </m:r>
                          </m:sup>
                        </m:sSup>
                      </m:e>
                    </m:d>
                  </m:oMath>
                </a14:m>
                <a:endParaRPr lang="en-US" sz="2200" i="1" dirty="0"/>
              </a:p>
              <a:p>
                <a:r>
                  <a:rPr lang="en-GB" sz="2900" dirty="0"/>
                  <a:t>Properties:</a:t>
                </a:r>
              </a:p>
              <a:p>
                <a:pPr lvl="1"/>
                <a14:m>
                  <m:oMath xmlns:m="http://schemas.openxmlformats.org/officeDocument/2006/math">
                    <m:sSub>
                      <m:sSubPr>
                        <m:ctrlPr>
                          <a:rPr lang="en-GB"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𝑤</m:t>
                        </m:r>
                      </m:e>
                      <m:sub>
                        <m:r>
                          <a:rPr lang="en-GB" sz="2200" i="1">
                            <a:latin typeface="Cambria Math" panose="02040503050406030204" pitchFamily="18" charset="0"/>
                            <a:ea typeface="Cambria Math" panose="02040503050406030204" pitchFamily="18" charset="0"/>
                          </a:rPr>
                          <m:t>𝑧𝑚</m:t>
                        </m:r>
                        <m:r>
                          <a:rPr lang="en-US" sz="2200" i="1">
                            <a:latin typeface="Cambria Math" panose="02040503050406030204" pitchFamily="18" charset="0"/>
                            <a:ea typeface="Cambria Math" panose="02040503050406030204" pitchFamily="18" charset="0"/>
                          </a:rPr>
                          <m:t>𝑛</m:t>
                        </m:r>
                      </m:sub>
                    </m:sSub>
                    <m:d>
                      <m:dPr>
                        <m:ctrlPr>
                          <a:rPr lang="en-GB" sz="2200" i="1">
                            <a:latin typeface="Cambria Math" panose="02040503050406030204" pitchFamily="18" charset="0"/>
                            <a:ea typeface="Cambria Math" panose="02040503050406030204" pitchFamily="18" charset="0"/>
                          </a:rPr>
                        </m:ctrlPr>
                      </m:dPr>
                      <m:e>
                        <m:r>
                          <a:rPr lang="en-GB" sz="2200" i="1">
                            <a:latin typeface="Cambria Math" panose="02040503050406030204" pitchFamily="18" charset="0"/>
                            <a:ea typeface="Cambria Math" panose="02040503050406030204" pitchFamily="18" charset="0"/>
                          </a:rPr>
                          <m:t>𝑧</m:t>
                        </m:r>
                      </m:e>
                    </m:d>
                    <m:r>
                      <a:rPr lang="en-GB" sz="2200" i="1">
                        <a:latin typeface="Cambria Math" panose="02040503050406030204" pitchFamily="18" charset="0"/>
                        <a:ea typeface="Cambria Math" panose="02040503050406030204" pitchFamily="18" charset="0"/>
                      </a:rPr>
                      <m:t>=0 </m:t>
                    </m:r>
                    <m:r>
                      <m:rPr>
                        <m:nor/>
                      </m:rPr>
                      <a:rPr lang="en-GB" sz="2200">
                        <a:latin typeface="Cambria Math" panose="02040503050406030204" pitchFamily="18" charset="0"/>
                        <a:ea typeface="Cambria Math" panose="02040503050406030204" pitchFamily="18" charset="0"/>
                      </a:rPr>
                      <m:t>for</m:t>
                    </m:r>
                    <m:r>
                      <m:rPr>
                        <m:nor/>
                      </m:rPr>
                      <a:rPr lang="en-GB" sz="2200" i="1">
                        <a:latin typeface="Cambria Math" panose="02040503050406030204" pitchFamily="18" charset="0"/>
                        <a:ea typeface="Cambria Math" panose="02040503050406030204" pitchFamily="18" charset="0"/>
                      </a:rPr>
                      <m:t> </m:t>
                    </m:r>
                    <m:r>
                      <a:rPr lang="en-GB" sz="2200" i="1">
                        <a:latin typeface="Cambria Math" panose="02040503050406030204" pitchFamily="18" charset="0"/>
                        <a:ea typeface="Cambria Math" panose="02040503050406030204" pitchFamily="18" charset="0"/>
                      </a:rPr>
                      <m:t>𝑧</m:t>
                    </m:r>
                    <m:r>
                      <a:rPr lang="en-US" sz="2200" b="0" i="1" smtClean="0">
                        <a:latin typeface="Cambria Math" panose="02040503050406030204" pitchFamily="18" charset="0"/>
                        <a:ea typeface="Cambria Math" panose="02040503050406030204" pitchFamily="18" charset="0"/>
                      </a:rPr>
                      <m:t>&gt;</m:t>
                    </m:r>
                    <m:r>
                      <a:rPr lang="en-GB" sz="2200" i="1">
                        <a:latin typeface="Cambria Math" panose="02040503050406030204" pitchFamily="18" charset="0"/>
                        <a:ea typeface="Cambria Math" panose="02040503050406030204" pitchFamily="18" charset="0"/>
                      </a:rPr>
                      <m:t>0</m:t>
                    </m:r>
                  </m:oMath>
                </a14:m>
                <a:r>
                  <a:rPr lang="en-GB" sz="2200" i="1" dirty="0">
                    <a:latin typeface="Cambria Math" panose="02040503050406030204" pitchFamily="18" charset="0"/>
                    <a:ea typeface="Cambria Math" panose="02040503050406030204" pitchFamily="18" charset="0"/>
                  </a:rPr>
                  <a:t> </a:t>
                </a:r>
              </a:p>
              <a:p>
                <a:pPr lvl="1"/>
                <a14:m>
                  <m:oMath xmlns:m="http://schemas.openxmlformats.org/officeDocument/2006/math">
                    <m:sSub>
                      <m:sSubPr>
                        <m:ctrlPr>
                          <a:rPr lang="en-GB" sz="2200" i="1">
                            <a:latin typeface="Cambria Math" panose="02040503050406030204" pitchFamily="18" charset="0"/>
                            <a:ea typeface="Cambria Math" panose="02040503050406030204" pitchFamily="18" charset="0"/>
                          </a:rPr>
                        </m:ctrlPr>
                      </m:sSubPr>
                      <m:e>
                        <m:r>
                          <a:rPr lang="en-US" sz="2200" i="1">
                            <a:latin typeface="Cambria Math" panose="02040503050406030204" pitchFamily="18" charset="0"/>
                            <a:ea typeface="Cambria Math" panose="02040503050406030204" pitchFamily="18" charset="0"/>
                          </a:rPr>
                          <m:t>𝑤</m:t>
                        </m:r>
                      </m:e>
                      <m:sub>
                        <m:r>
                          <m:rPr>
                            <m:sty m:val="p"/>
                          </m:rPr>
                          <a:rPr lang="en-US" sz="2200" b="0" i="1" smtClean="0">
                            <a:latin typeface="Cambria Math" panose="02040503050406030204" pitchFamily="18" charset="0"/>
                            <a:ea typeface="Cambria Math" panose="02040503050406030204" pitchFamily="18" charset="0"/>
                          </a:rPr>
                          <m:t>z</m:t>
                        </m:r>
                        <m:r>
                          <a:rPr lang="en-GB" sz="2200" i="1">
                            <a:latin typeface="Cambria Math" panose="02040503050406030204" pitchFamily="18" charset="0"/>
                            <a:ea typeface="Cambria Math" panose="02040503050406030204" pitchFamily="18" charset="0"/>
                          </a:rPr>
                          <m:t>𝑚</m:t>
                        </m:r>
                        <m:r>
                          <a:rPr lang="en-US" sz="2200" i="1">
                            <a:latin typeface="Cambria Math" panose="02040503050406030204" pitchFamily="18" charset="0"/>
                            <a:ea typeface="Cambria Math" panose="02040503050406030204" pitchFamily="18" charset="0"/>
                          </a:rPr>
                          <m:t>𝑛</m:t>
                        </m:r>
                      </m:sub>
                    </m:sSub>
                    <m:d>
                      <m:dPr>
                        <m:ctrlPr>
                          <a:rPr lang="en-GB" sz="2200" i="1">
                            <a:latin typeface="Cambria Math" panose="02040503050406030204" pitchFamily="18" charset="0"/>
                            <a:ea typeface="Cambria Math" panose="02040503050406030204" pitchFamily="18" charset="0"/>
                          </a:rPr>
                        </m:ctrlPr>
                      </m:dPr>
                      <m:e>
                        <m:r>
                          <a:rPr lang="en-GB" sz="2200" i="1">
                            <a:latin typeface="Cambria Math" panose="02040503050406030204" pitchFamily="18" charset="0"/>
                            <a:ea typeface="Cambria Math" panose="02040503050406030204" pitchFamily="18" charset="0"/>
                          </a:rPr>
                          <m:t>𝑧</m:t>
                        </m:r>
                      </m:e>
                    </m:d>
                    <m:r>
                      <a:rPr lang="en-GB" sz="2200" i="1">
                        <a:latin typeface="Cambria Math" panose="02040503050406030204" pitchFamily="18" charset="0"/>
                        <a:ea typeface="Cambria Math" panose="02040503050406030204" pitchFamily="18" charset="0"/>
                      </a:rPr>
                      <m:t>≥0 </m:t>
                    </m:r>
                    <m:r>
                      <m:rPr>
                        <m:nor/>
                      </m:rPr>
                      <a:rPr lang="en-GB" sz="2200">
                        <a:latin typeface="Cambria Math" panose="02040503050406030204" pitchFamily="18" charset="0"/>
                        <a:ea typeface="Cambria Math" panose="02040503050406030204" pitchFamily="18" charset="0"/>
                      </a:rPr>
                      <m:t>for</m:t>
                    </m:r>
                    <m:r>
                      <m:rPr>
                        <m:nor/>
                      </m:rPr>
                      <a:rPr lang="en-GB" sz="2200" i="1">
                        <a:latin typeface="Cambria Math" panose="02040503050406030204" pitchFamily="18" charset="0"/>
                        <a:ea typeface="Cambria Math" panose="02040503050406030204" pitchFamily="18" charset="0"/>
                      </a:rPr>
                      <m:t> </m:t>
                    </m:r>
                    <m:r>
                      <a:rPr lang="en-GB" sz="2200" i="1">
                        <a:latin typeface="Cambria Math" panose="02040503050406030204" pitchFamily="18" charset="0"/>
                        <a:ea typeface="Cambria Math" panose="02040503050406030204" pitchFamily="18" charset="0"/>
                      </a:rPr>
                      <m:t>𝑧</m:t>
                    </m:r>
                    <m:r>
                      <a:rPr lang="en-GB" sz="2200" i="1">
                        <a:latin typeface="Cambria Math" panose="02040503050406030204" pitchFamily="18" charset="0"/>
                        <a:ea typeface="Cambria Math" panose="02040503050406030204" pitchFamily="18" charset="0"/>
                      </a:rPr>
                      <m:t>→</m:t>
                    </m:r>
                    <m:sSup>
                      <m:sSupPr>
                        <m:ctrlPr>
                          <a:rPr lang="en-GB" sz="2200" i="1">
                            <a:latin typeface="Cambria Math" panose="02040503050406030204" pitchFamily="18" charset="0"/>
                            <a:ea typeface="Cambria Math" panose="02040503050406030204" pitchFamily="18" charset="0"/>
                          </a:rPr>
                        </m:ctrlPr>
                      </m:sSupPr>
                      <m:e>
                        <m:r>
                          <a:rPr lang="en-GB" sz="2200" i="1">
                            <a:latin typeface="Cambria Math" panose="02040503050406030204" pitchFamily="18" charset="0"/>
                            <a:ea typeface="Cambria Math" panose="02040503050406030204" pitchFamily="18" charset="0"/>
                          </a:rPr>
                          <m:t>0</m:t>
                        </m:r>
                      </m:e>
                      <m:sup>
                        <m:r>
                          <a:rPr lang="en-US" sz="2200" i="1">
                            <a:latin typeface="Cambria Math" panose="02040503050406030204" pitchFamily="18" charset="0"/>
                            <a:ea typeface="Cambria Math" panose="02040503050406030204" pitchFamily="18" charset="0"/>
                          </a:rPr>
                          <m:t>−</m:t>
                        </m:r>
                      </m:sup>
                    </m:sSup>
                  </m:oMath>
                </a14:m>
                <a:endParaRPr lang="en-US" sz="2200" i="1" dirty="0">
                  <a:latin typeface="Cambria Math" panose="02040503050406030204" pitchFamily="18" charset="0"/>
                  <a:ea typeface="Cambria Math" panose="02040503050406030204" pitchFamily="18" charset="0"/>
                </a:endParaRPr>
              </a:p>
              <a:p>
                <a:pPr lvl="1"/>
                <a14:m>
                  <m:oMath xmlns:m="http://schemas.openxmlformats.org/officeDocument/2006/math">
                    <m:sSub>
                      <m:sSubPr>
                        <m:ctrlPr>
                          <a:rPr lang="en-GB" sz="2200" i="1" smtClean="0">
                            <a:solidFill>
                              <a:schemeClr val="accent1"/>
                            </a:solidFill>
                            <a:latin typeface="Cambria Math" panose="02040503050406030204" pitchFamily="18" charset="0"/>
                          </a:rPr>
                        </m:ctrlPr>
                      </m:sSubPr>
                      <m:e>
                        <m:r>
                          <a:rPr lang="en-GB" sz="2200" i="1">
                            <a:solidFill>
                              <a:schemeClr val="accent1"/>
                            </a:solidFill>
                            <a:latin typeface="Cambria Math" panose="02040503050406030204" pitchFamily="18" charset="0"/>
                          </a:rPr>
                          <m:t>𝑊</m:t>
                        </m:r>
                      </m:e>
                      <m:sub>
                        <m:r>
                          <a:rPr lang="en-GB" sz="2200" i="1">
                            <a:solidFill>
                              <a:schemeClr val="accent1"/>
                            </a:solidFill>
                            <a:latin typeface="Cambria Math" panose="02040503050406030204" pitchFamily="18" charset="0"/>
                          </a:rPr>
                          <m:t>𝑧𝑚</m:t>
                        </m:r>
                        <m:r>
                          <a:rPr lang="en-US" sz="2200" i="1">
                            <a:solidFill>
                              <a:schemeClr val="accent1"/>
                            </a:solidFill>
                            <a:latin typeface="Cambria Math" panose="02040503050406030204" pitchFamily="18" charset="0"/>
                          </a:rPr>
                          <m:t>𝑛</m:t>
                        </m:r>
                      </m:sub>
                    </m:sSub>
                    <m:d>
                      <m:dPr>
                        <m:ctrlPr>
                          <a:rPr lang="en-GB" sz="2200" i="1">
                            <a:solidFill>
                              <a:schemeClr val="accent1"/>
                            </a:solidFill>
                            <a:latin typeface="Cambria Math" panose="02040503050406030204" pitchFamily="18" charset="0"/>
                          </a:rPr>
                        </m:ctrlPr>
                      </m:dPr>
                      <m:e>
                        <m:r>
                          <a:rPr lang="en-GB" sz="2200" i="1">
                            <a:solidFill>
                              <a:schemeClr val="accent1"/>
                            </a:solidFill>
                            <a:latin typeface="Cambria Math" panose="02040503050406030204" pitchFamily="18" charset="0"/>
                          </a:rPr>
                          <m:t>0</m:t>
                        </m:r>
                      </m:e>
                    </m:d>
                    <m:r>
                      <a:rPr lang="en-GB" sz="2200" i="1">
                        <a:solidFill>
                          <a:schemeClr val="accent1"/>
                        </a:solidFill>
                        <a:latin typeface="Cambria Math" panose="02040503050406030204" pitchFamily="18" charset="0"/>
                      </a:rPr>
                      <m:t>=</m:t>
                    </m:r>
                    <m:f>
                      <m:fPr>
                        <m:ctrlPr>
                          <a:rPr lang="en-GB" sz="2200" i="1">
                            <a:solidFill>
                              <a:schemeClr val="accent1"/>
                            </a:solidFill>
                            <a:latin typeface="Cambria Math" panose="02040503050406030204" pitchFamily="18" charset="0"/>
                          </a:rPr>
                        </m:ctrlPr>
                      </m:fPr>
                      <m:num>
                        <m:r>
                          <a:rPr lang="en-GB" sz="2200" i="1">
                            <a:solidFill>
                              <a:schemeClr val="accent1"/>
                            </a:solidFill>
                            <a:latin typeface="Cambria Math" panose="02040503050406030204" pitchFamily="18" charset="0"/>
                          </a:rPr>
                          <m:t>1</m:t>
                        </m:r>
                      </m:num>
                      <m:den>
                        <m:r>
                          <a:rPr lang="en-GB" sz="2200" i="1">
                            <a:solidFill>
                              <a:schemeClr val="accent1"/>
                            </a:solidFill>
                            <a:latin typeface="Cambria Math" panose="02040503050406030204" pitchFamily="18" charset="0"/>
                          </a:rPr>
                          <m:t>2</m:t>
                        </m:r>
                      </m:den>
                    </m:f>
                    <m:sSub>
                      <m:sSubPr>
                        <m:ctrlPr>
                          <a:rPr lang="en-GB" sz="2200" i="1">
                            <a:solidFill>
                              <a:schemeClr val="accent1"/>
                            </a:solidFill>
                            <a:latin typeface="Cambria Math" panose="02040503050406030204" pitchFamily="18" charset="0"/>
                          </a:rPr>
                        </m:ctrlPr>
                      </m:sSubPr>
                      <m:e>
                        <m:r>
                          <a:rPr lang="en-GB" sz="2200" i="1">
                            <a:solidFill>
                              <a:schemeClr val="accent1"/>
                            </a:solidFill>
                            <a:latin typeface="Cambria Math" panose="02040503050406030204" pitchFamily="18" charset="0"/>
                          </a:rPr>
                          <m:t>𝑊</m:t>
                        </m:r>
                      </m:e>
                      <m:sub>
                        <m:r>
                          <a:rPr lang="en-GB" sz="2200" i="1">
                            <a:solidFill>
                              <a:schemeClr val="accent1"/>
                            </a:solidFill>
                            <a:latin typeface="Cambria Math" panose="02040503050406030204" pitchFamily="18" charset="0"/>
                          </a:rPr>
                          <m:t>𝑧𝑚</m:t>
                        </m:r>
                        <m:r>
                          <a:rPr lang="en-US" sz="2200" i="1">
                            <a:solidFill>
                              <a:schemeClr val="accent1"/>
                            </a:solidFill>
                            <a:latin typeface="Cambria Math" panose="02040503050406030204" pitchFamily="18" charset="0"/>
                          </a:rPr>
                          <m:t>𝑛</m:t>
                        </m:r>
                      </m:sub>
                    </m:sSub>
                    <m:d>
                      <m:dPr>
                        <m:ctrlPr>
                          <a:rPr lang="en-GB" sz="2200" i="1">
                            <a:solidFill>
                              <a:schemeClr val="accent1"/>
                            </a:solidFill>
                            <a:latin typeface="Cambria Math" panose="02040503050406030204" pitchFamily="18" charset="0"/>
                          </a:rPr>
                        </m:ctrlPr>
                      </m:dPr>
                      <m:e>
                        <m:sSup>
                          <m:sSupPr>
                            <m:ctrlPr>
                              <a:rPr lang="en-GB" sz="2200" i="1">
                                <a:solidFill>
                                  <a:schemeClr val="accent1"/>
                                </a:solidFill>
                                <a:latin typeface="Cambria Math" panose="02040503050406030204" pitchFamily="18" charset="0"/>
                              </a:rPr>
                            </m:ctrlPr>
                          </m:sSupPr>
                          <m:e>
                            <m:r>
                              <a:rPr lang="en-GB" sz="2200" i="1">
                                <a:solidFill>
                                  <a:schemeClr val="accent1"/>
                                </a:solidFill>
                                <a:latin typeface="Cambria Math" panose="02040503050406030204" pitchFamily="18" charset="0"/>
                              </a:rPr>
                              <m:t>0</m:t>
                            </m:r>
                          </m:e>
                          <m:sup>
                            <m:r>
                              <a:rPr lang="en-US" sz="2200" i="1">
                                <a:solidFill>
                                  <a:schemeClr val="accent1"/>
                                </a:solidFill>
                                <a:latin typeface="Cambria Math" panose="02040503050406030204" pitchFamily="18" charset="0"/>
                              </a:rPr>
                              <m:t>−</m:t>
                            </m:r>
                          </m:sup>
                        </m:sSup>
                      </m:e>
                    </m:d>
                  </m:oMath>
                </a14:m>
                <a:r>
                  <a:rPr lang="en-GB" sz="2200" i="1" dirty="0"/>
                  <a:t> </a:t>
                </a:r>
                <a:r>
                  <a:rPr lang="en-GB" sz="2200" dirty="0"/>
                  <a:t>(Beam loading theorem)</a:t>
                </a:r>
              </a:p>
              <a:p>
                <a:pPr lvl="1"/>
                <a14:m>
                  <m:oMath xmlns:m="http://schemas.openxmlformats.org/officeDocument/2006/math">
                    <m:sSub>
                      <m:sSubPr>
                        <m:ctrlPr>
                          <a:rPr lang="en-GB" sz="2200" i="1">
                            <a:latin typeface="Cambria Math" panose="02040503050406030204" pitchFamily="18" charset="0"/>
                          </a:rPr>
                        </m:ctrlPr>
                      </m:sSubPr>
                      <m:e>
                        <m:r>
                          <a:rPr lang="en-GB" sz="2200" i="1">
                            <a:latin typeface="Cambria Math" panose="02040503050406030204" pitchFamily="18" charset="0"/>
                          </a:rPr>
                          <m:t>𝑊</m:t>
                        </m:r>
                      </m:e>
                      <m:sub>
                        <m:r>
                          <a:rPr lang="en-GB" sz="2200" i="1">
                            <a:latin typeface="Cambria Math" panose="02040503050406030204" pitchFamily="18" charset="0"/>
                          </a:rPr>
                          <m:t>𝑧𝑚</m:t>
                        </m:r>
                        <m:r>
                          <a:rPr lang="en-US" sz="2200" b="0" i="1" smtClean="0">
                            <a:latin typeface="Cambria Math" panose="02040503050406030204" pitchFamily="18" charset="0"/>
                          </a:rPr>
                          <m:t>𝑛</m:t>
                        </m:r>
                      </m:sub>
                    </m:sSub>
                    <m:d>
                      <m:dPr>
                        <m:ctrlPr>
                          <a:rPr lang="en-GB" sz="2200" i="1">
                            <a:latin typeface="Cambria Math" panose="02040503050406030204" pitchFamily="18" charset="0"/>
                          </a:rPr>
                        </m:ctrlPr>
                      </m:dPr>
                      <m:e>
                        <m:sSup>
                          <m:sSupPr>
                            <m:ctrlPr>
                              <a:rPr lang="en-GB" sz="2200" i="1">
                                <a:latin typeface="Cambria Math" panose="02040503050406030204" pitchFamily="18" charset="0"/>
                              </a:rPr>
                            </m:ctrlPr>
                          </m:sSupPr>
                          <m:e>
                            <m:r>
                              <a:rPr lang="en-GB" sz="2200" i="1">
                                <a:latin typeface="Cambria Math" panose="02040503050406030204" pitchFamily="18" charset="0"/>
                              </a:rPr>
                              <m:t>0</m:t>
                            </m:r>
                          </m:e>
                          <m:sup>
                            <m:r>
                              <a:rPr lang="en-GB" sz="2200" i="1">
                                <a:latin typeface="Cambria Math" panose="02040503050406030204" pitchFamily="18" charset="0"/>
                              </a:rPr>
                              <m:t>+</m:t>
                            </m:r>
                          </m:sup>
                        </m:sSup>
                      </m:e>
                    </m:d>
                    <m:r>
                      <a:rPr lang="en-GB" sz="2200" i="1">
                        <a:latin typeface="Cambria Math" panose="02040503050406030204" pitchFamily="18" charset="0"/>
                      </a:rPr>
                      <m:t>≥</m:t>
                    </m:r>
                    <m:d>
                      <m:dPr>
                        <m:begChr m:val="|"/>
                        <m:endChr m:val="|"/>
                        <m:ctrlPr>
                          <a:rPr lang="en-GB" sz="2200" i="1">
                            <a:latin typeface="Cambria Math" panose="02040503050406030204" pitchFamily="18" charset="0"/>
                          </a:rPr>
                        </m:ctrlPr>
                      </m:dPr>
                      <m:e>
                        <m:sSub>
                          <m:sSubPr>
                            <m:ctrlPr>
                              <a:rPr lang="en-GB" sz="2200" i="1">
                                <a:latin typeface="Cambria Math" panose="02040503050406030204" pitchFamily="18" charset="0"/>
                              </a:rPr>
                            </m:ctrlPr>
                          </m:sSubPr>
                          <m:e>
                            <m:r>
                              <a:rPr lang="en-GB" sz="2200" i="1">
                                <a:latin typeface="Cambria Math" panose="02040503050406030204" pitchFamily="18" charset="0"/>
                              </a:rPr>
                              <m:t>𝑊</m:t>
                            </m:r>
                          </m:e>
                          <m:sub>
                            <m:r>
                              <a:rPr lang="en-GB" sz="2200" i="1">
                                <a:latin typeface="Cambria Math" panose="02040503050406030204" pitchFamily="18" charset="0"/>
                              </a:rPr>
                              <m:t>𝑧𝑚</m:t>
                            </m:r>
                            <m:r>
                              <a:rPr lang="en-US" sz="2200" b="0" i="1" smtClean="0">
                                <a:latin typeface="Cambria Math" panose="02040503050406030204" pitchFamily="18" charset="0"/>
                              </a:rPr>
                              <m:t>𝑛</m:t>
                            </m:r>
                          </m:sub>
                        </m:sSub>
                        <m:d>
                          <m:dPr>
                            <m:ctrlPr>
                              <a:rPr lang="en-GB" sz="2200" i="1">
                                <a:latin typeface="Cambria Math" panose="02040503050406030204" pitchFamily="18" charset="0"/>
                              </a:rPr>
                            </m:ctrlPr>
                          </m:dPr>
                          <m:e>
                            <m:r>
                              <a:rPr lang="en-GB" sz="2200" i="1">
                                <a:latin typeface="Cambria Math" panose="02040503050406030204" pitchFamily="18" charset="0"/>
                              </a:rPr>
                              <m:t>𝑧</m:t>
                            </m:r>
                          </m:e>
                        </m:d>
                      </m:e>
                    </m:d>
                    <m:r>
                      <a:rPr lang="en-GB" sz="2200" i="1">
                        <a:latin typeface="Cambria Math" panose="02040503050406030204" pitchFamily="18" charset="0"/>
                      </a:rPr>
                      <m:t> </m:t>
                    </m:r>
                    <m:r>
                      <m:rPr>
                        <m:nor/>
                      </m:rPr>
                      <a:rPr lang="en-GB" sz="2200">
                        <a:latin typeface="Cambria Math" panose="02040503050406030204" pitchFamily="18" charset="0"/>
                      </a:rPr>
                      <m:t>for</m:t>
                    </m:r>
                    <m:r>
                      <m:rPr>
                        <m:nor/>
                      </m:rPr>
                      <a:rPr lang="en-GB" sz="2200">
                        <a:latin typeface="Cambria Math" panose="02040503050406030204" pitchFamily="18" charset="0"/>
                      </a:rPr>
                      <m:t> </m:t>
                    </m:r>
                    <m:r>
                      <m:rPr>
                        <m:nor/>
                      </m:rPr>
                      <a:rPr lang="en-GB" sz="2200">
                        <a:latin typeface="Cambria Math" panose="02040503050406030204" pitchFamily="18" charset="0"/>
                      </a:rPr>
                      <m:t>all</m:t>
                    </m:r>
                    <m:r>
                      <m:rPr>
                        <m:nor/>
                      </m:rPr>
                      <a:rPr lang="en-GB" sz="2200">
                        <a:latin typeface="Cambria Math" panose="02040503050406030204" pitchFamily="18" charset="0"/>
                      </a:rPr>
                      <m:t> </m:t>
                    </m:r>
                    <m:r>
                      <a:rPr lang="en-GB" sz="2200" i="1">
                        <a:latin typeface="Cambria Math" panose="02040503050406030204" pitchFamily="18" charset="0"/>
                      </a:rPr>
                      <m:t>𝑧</m:t>
                    </m:r>
                  </m:oMath>
                </a14:m>
                <a:endParaRPr lang="en-US" sz="2200" i="1" dirty="0">
                  <a:latin typeface="Cambria Math" panose="02040503050406030204" pitchFamily="18" charset="0"/>
                  <a:ea typeface="Cambria Math" panose="02040503050406030204" pitchFamily="18" charset="0"/>
                </a:endParaRPr>
              </a:p>
              <a:p>
                <a:pPr lvl="1"/>
                <a14:m>
                  <m:oMath xmlns:m="http://schemas.openxmlformats.org/officeDocument/2006/math">
                    <m:nary>
                      <m:naryPr>
                        <m:grow m:val="on"/>
                        <m:ctrlPr>
                          <a:rPr lang="en-GB" sz="2200" i="1">
                            <a:latin typeface="Cambria Math" panose="02040503050406030204" pitchFamily="18" charset="0"/>
                          </a:rPr>
                        </m:ctrlPr>
                      </m:naryPr>
                      <m:sub>
                        <m:r>
                          <a:rPr lang="en-GB" sz="2200" i="1">
                            <a:latin typeface="Cambria Math" panose="02040503050406030204" pitchFamily="18" charset="0"/>
                          </a:rPr>
                          <m:t>0</m:t>
                        </m:r>
                      </m:sub>
                      <m:sup>
                        <m:r>
                          <a:rPr lang="en-GB" sz="2200" i="1">
                            <a:latin typeface="Cambria Math" panose="02040503050406030204" pitchFamily="18" charset="0"/>
                          </a:rPr>
                          <m:t>+∞</m:t>
                        </m:r>
                      </m:sup>
                      <m:e>
                        <m:sSub>
                          <m:sSubPr>
                            <m:ctrlPr>
                              <a:rPr lang="en-GB" sz="2200" i="1">
                                <a:latin typeface="Cambria Math" panose="02040503050406030204" pitchFamily="18" charset="0"/>
                              </a:rPr>
                            </m:ctrlPr>
                          </m:sSubPr>
                          <m:e>
                            <m:r>
                              <a:rPr lang="en-GB" sz="2200" i="1">
                                <a:latin typeface="Cambria Math" panose="02040503050406030204" pitchFamily="18" charset="0"/>
                              </a:rPr>
                              <m:t>𝑊</m:t>
                            </m:r>
                          </m:e>
                          <m:sub>
                            <m:r>
                              <a:rPr lang="en-GB" sz="2200" i="1">
                                <a:latin typeface="Cambria Math" panose="02040503050406030204" pitchFamily="18" charset="0"/>
                              </a:rPr>
                              <m:t>𝑧𝑚</m:t>
                            </m:r>
                            <m:r>
                              <a:rPr lang="en-US" sz="2200" b="0" i="1" smtClean="0">
                                <a:latin typeface="Cambria Math" panose="02040503050406030204" pitchFamily="18" charset="0"/>
                              </a:rPr>
                              <m:t>𝑛</m:t>
                            </m:r>
                          </m:sub>
                        </m:sSub>
                      </m:e>
                    </m:nary>
                    <m:d>
                      <m:dPr>
                        <m:ctrlPr>
                          <a:rPr lang="en-GB" sz="2200" i="1">
                            <a:latin typeface="Cambria Math" panose="02040503050406030204" pitchFamily="18" charset="0"/>
                          </a:rPr>
                        </m:ctrlPr>
                      </m:dPr>
                      <m:e>
                        <m:r>
                          <a:rPr lang="en-GB" sz="2200" i="1">
                            <a:latin typeface="Cambria Math" panose="02040503050406030204" pitchFamily="18" charset="0"/>
                          </a:rPr>
                          <m:t>𝑧</m:t>
                        </m:r>
                      </m:e>
                    </m:d>
                    <m:r>
                      <a:rPr lang="en-GB" sz="2200" i="1">
                        <a:latin typeface="Cambria Math" panose="02040503050406030204" pitchFamily="18" charset="0"/>
                      </a:rPr>
                      <m:t> </m:t>
                    </m:r>
                    <m:r>
                      <a:rPr lang="en-GB" sz="2200" i="1">
                        <a:latin typeface="Cambria Math" panose="02040503050406030204" pitchFamily="18" charset="0"/>
                      </a:rPr>
                      <m:t>𝑑𝑧</m:t>
                    </m:r>
                    <m:r>
                      <a:rPr lang="en-GB" sz="2200" i="1">
                        <a:latin typeface="Cambria Math" panose="02040503050406030204" pitchFamily="18" charset="0"/>
                      </a:rPr>
                      <m:t>≥0</m:t>
                    </m:r>
                  </m:oMath>
                </a14:m>
                <a:endParaRPr lang="en-US" sz="2200" i="1" dirty="0">
                  <a:latin typeface="Cambria Math" panose="02040503050406030204" pitchFamily="18" charset="0"/>
                  <a:ea typeface="Cambria Math" panose="02040503050406030204" pitchFamily="18" charset="0"/>
                </a:endParaRPr>
              </a:p>
              <a:p>
                <a:pPr lvl="1"/>
                <a:endParaRPr lang="en-US" sz="1400" i="1" dirty="0">
                  <a:latin typeface="Cambria Math" panose="02040503050406030204" pitchFamily="18" charset="0"/>
                  <a:ea typeface="Cambria Math" panose="02040503050406030204" pitchFamily="18" charset="0"/>
                </a:endParaRPr>
              </a:p>
              <a:p>
                <a:pPr lvl="1"/>
                <a:endParaRPr lang="en-US" b="0" i="1" dirty="0"/>
              </a:p>
              <a:p>
                <a:pPr lvl="1"/>
                <a:endParaRPr lang="en-US" b="0" dirty="0"/>
              </a:p>
              <a:p>
                <a:pPr lvl="1"/>
                <a:endParaRPr lang="en-US" b="0" dirty="0"/>
              </a:p>
              <a:p>
                <a:pPr lvl="1"/>
                <a:endParaRPr lang="en-US" b="0" dirty="0"/>
              </a:p>
              <a:p>
                <a:pPr lvl="1"/>
                <a:endParaRPr lang="en-GB" dirty="0"/>
              </a:p>
              <a:p>
                <a:pPr lvl="1"/>
                <a:endParaRPr lang="en-GB" dirty="0"/>
              </a:p>
              <a:p>
                <a:endParaRPr lang="en-US" b="0" dirty="0"/>
              </a:p>
              <a:p>
                <a:endParaRPr lang="en-GB" dirty="0"/>
              </a:p>
              <a:p>
                <a:endParaRPr lang="en-GB" dirty="0"/>
              </a:p>
              <a:p>
                <a:pPr marL="342900" lvl="1" indent="0">
                  <a:buNone/>
                </a:pPr>
                <a:endParaRPr lang="en-GB" dirty="0"/>
              </a:p>
              <a:p>
                <a:pPr lvl="1"/>
                <a:endParaRPr lang="en-GB" dirty="0"/>
              </a:p>
              <a:p>
                <a:pPr lvl="1">
                  <a:buFont typeface="Wingdings" pitchFamily="2" charset="2"/>
                  <a:buChar char="è"/>
                </a:pPr>
                <a:endParaRPr lang="en-GB" dirty="0"/>
              </a:p>
              <a:p>
                <a:pPr marL="342900" lvl="1" indent="0">
                  <a:buNone/>
                </a:pPr>
                <a:endParaRPr lang="en-GB" dirty="0"/>
              </a:p>
              <a:p>
                <a:pPr marL="342900" lvl="1" indent="0">
                  <a:buNone/>
                </a:pPr>
                <a:endParaRPr lang="en-GB" dirty="0"/>
              </a:p>
            </p:txBody>
          </p:sp>
        </mc:Choice>
        <mc:Fallback>
          <p:sp>
            <p:nvSpPr>
              <p:cNvPr id="5" name="Content Placeholder 4">
                <a:extLst>
                  <a:ext uri="{FF2B5EF4-FFF2-40B4-BE49-F238E27FC236}">
                    <a16:creationId xmlns:a16="http://schemas.microsoft.com/office/drawing/2014/main" id="{F99CA47B-74B6-5185-919A-CD89F60646F3}"/>
                  </a:ext>
                </a:extLst>
              </p:cNvPr>
              <p:cNvSpPr>
                <a:spLocks noGrp="1" noRot="1" noChangeAspect="1" noMove="1" noResize="1" noEditPoints="1" noAdjustHandles="1" noChangeArrowheads="1" noChangeShapeType="1" noTextEdit="1"/>
              </p:cNvSpPr>
              <p:nvPr>
                <p:ph idx="1"/>
              </p:nvPr>
            </p:nvSpPr>
            <p:spPr>
              <a:xfrm>
                <a:off x="814873" y="761807"/>
                <a:ext cx="4013866" cy="2560030"/>
              </a:xfrm>
              <a:blipFill>
                <a:blip r:embed="rId3"/>
                <a:stretch>
                  <a:fillRect t="-4950" b="-14356"/>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B3E9D191-EE0C-0950-B11B-55630098C983}"/>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grpSp>
        <p:nvGrpSpPr>
          <p:cNvPr id="11" name="Group 10">
            <a:extLst>
              <a:ext uri="{FF2B5EF4-FFF2-40B4-BE49-F238E27FC236}">
                <a16:creationId xmlns:a16="http://schemas.microsoft.com/office/drawing/2014/main" id="{479C9A20-8AA0-B274-5459-EA0BAE8DF891}"/>
              </a:ext>
            </a:extLst>
          </p:cNvPr>
          <p:cNvGrpSpPr>
            <a:grpSpLocks noChangeAspect="1"/>
          </p:cNvGrpSpPr>
          <p:nvPr/>
        </p:nvGrpSpPr>
        <p:grpSpPr>
          <a:xfrm>
            <a:off x="1370491" y="3055637"/>
            <a:ext cx="6399361" cy="2051310"/>
            <a:chOff x="1809750" y="3225713"/>
            <a:chExt cx="5524500" cy="1770874"/>
          </a:xfrm>
        </p:grpSpPr>
        <p:pic>
          <p:nvPicPr>
            <p:cNvPr id="8" name="Picture 7">
              <a:extLst>
                <a:ext uri="{FF2B5EF4-FFF2-40B4-BE49-F238E27FC236}">
                  <a16:creationId xmlns:a16="http://schemas.microsoft.com/office/drawing/2014/main" id="{D37B3B77-EAEA-D0C1-DF4B-F1104E09CF47}"/>
                </a:ext>
              </a:extLst>
            </p:cNvPr>
            <p:cNvPicPr>
              <a:picLocks noChangeAspect="1"/>
            </p:cNvPicPr>
            <p:nvPr/>
          </p:nvPicPr>
          <p:blipFill>
            <a:blip r:embed="rId4"/>
            <a:srcRect t="15831"/>
            <a:stretch>
              <a:fillRect/>
            </a:stretch>
          </p:blipFill>
          <p:spPr>
            <a:xfrm>
              <a:off x="1809750" y="3225713"/>
              <a:ext cx="5524500" cy="1614118"/>
            </a:xfrm>
            <a:prstGeom prst="rect">
              <a:avLst/>
            </a:prstGeom>
          </p:spPr>
        </p:pic>
        <p:sp>
          <p:nvSpPr>
            <p:cNvPr id="10" name="TextBox 9">
              <a:extLst>
                <a:ext uri="{FF2B5EF4-FFF2-40B4-BE49-F238E27FC236}">
                  <a16:creationId xmlns:a16="http://schemas.microsoft.com/office/drawing/2014/main" id="{3F4F33A1-5B17-369B-8C79-CD9034F6ECC2}"/>
                </a:ext>
              </a:extLst>
            </p:cNvPr>
            <p:cNvSpPr txBox="1"/>
            <p:nvPr/>
          </p:nvSpPr>
          <p:spPr>
            <a:xfrm>
              <a:off x="1809750" y="4797312"/>
              <a:ext cx="5524500" cy="199275"/>
            </a:xfrm>
            <a:prstGeom prst="rect">
              <a:avLst/>
            </a:prstGeom>
            <a:noFill/>
          </p:spPr>
          <p:txBody>
            <a:bodyPr wrap="square" rtlCol="0">
              <a:spAutoFit/>
            </a:bodyPr>
            <a:lstStyle/>
            <a:p>
              <a:pPr algn="ctr"/>
              <a:r>
                <a:rPr lang="en-GB" sz="900" dirty="0">
                  <a:solidFill>
                    <a:schemeClr val="tx1">
                      <a:lumMod val="60000"/>
                      <a:lumOff val="40000"/>
                    </a:schemeClr>
                  </a:solidFill>
                </a:rPr>
                <a:t>Figure 28: </a:t>
              </a:r>
              <a:r>
                <a:rPr lang="en-GB" sz="900" b="1" dirty="0">
                  <a:solidFill>
                    <a:schemeClr val="tx1">
                      <a:lumMod val="60000"/>
                      <a:lumOff val="40000"/>
                    </a:schemeClr>
                  </a:solidFill>
                </a:rPr>
                <a:t>Left</a:t>
              </a:r>
              <a:r>
                <a:rPr lang="en-GB" sz="900" dirty="0">
                  <a:solidFill>
                    <a:schemeClr val="tx1">
                      <a:lumMod val="60000"/>
                      <a:lumOff val="40000"/>
                    </a:schemeClr>
                  </a:solidFill>
                </a:rPr>
                <a:t>: Shape of the longitudinal wake function. </a:t>
              </a:r>
              <a:r>
                <a:rPr lang="en-GB" sz="900" b="1" dirty="0">
                  <a:solidFill>
                    <a:schemeClr val="tx1">
                      <a:lumMod val="60000"/>
                      <a:lumOff val="40000"/>
                    </a:schemeClr>
                  </a:solidFill>
                </a:rPr>
                <a:t>Right</a:t>
              </a:r>
              <a:r>
                <a:rPr lang="en-GB" sz="900" dirty="0">
                  <a:solidFill>
                    <a:schemeClr val="tx1">
                      <a:lumMod val="60000"/>
                      <a:lumOff val="40000"/>
                    </a:schemeClr>
                  </a:solidFill>
                </a:rPr>
                <a:t>: Shape of the transverse wake function [4].</a:t>
              </a:r>
            </a:p>
          </p:txBody>
        </p:sp>
      </p:grpSp>
      <mc:AlternateContent xmlns:mc="http://schemas.openxmlformats.org/markup-compatibility/2006">
        <mc:Choice xmlns:a14="http://schemas.microsoft.com/office/drawing/2010/main" Requires="a14">
          <p:sp>
            <p:nvSpPr>
              <p:cNvPr id="2" name="Content Placeholder 4">
                <a:extLst>
                  <a:ext uri="{FF2B5EF4-FFF2-40B4-BE49-F238E27FC236}">
                    <a16:creationId xmlns:a16="http://schemas.microsoft.com/office/drawing/2014/main" id="{827A2CF1-4985-AA51-A5FB-FC464AF3F34B}"/>
                  </a:ext>
                </a:extLst>
              </p:cNvPr>
              <p:cNvSpPr txBox="1">
                <a:spLocks/>
              </p:cNvSpPr>
              <p:nvPr/>
            </p:nvSpPr>
            <p:spPr>
              <a:xfrm>
                <a:off x="4573829" y="697314"/>
                <a:ext cx="4364897" cy="2560030"/>
              </a:xfrm>
              <a:prstGeom prst="rect">
                <a:avLst/>
              </a:prstGeom>
            </p:spPr>
            <p:txBody>
              <a:bodyPr vert="horz" lIns="180000" tIns="45720" rIns="91440" bIns="4572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Wake function (</a:t>
                </a:r>
                <a14:m>
                  <m:oMath xmlns:m="http://schemas.openxmlformats.org/officeDocument/2006/math">
                    <m:sSub>
                      <m:sSubPr>
                        <m:ctrlPr>
                          <a:rPr lang="en-US" i="1" smtClean="0">
                            <a:latin typeface="Cambria Math" panose="02040503050406030204" pitchFamily="18" charset="0"/>
                          </a:rPr>
                        </m:ctrlPr>
                      </m:sSubPr>
                      <m:e>
                        <m:r>
                          <a:rPr lang="en-US" i="1" smtClean="0">
                            <a:latin typeface="Cambria Math" panose="02040503050406030204" pitchFamily="18" charset="0"/>
                          </a:rPr>
                          <m:t>𝑄</m:t>
                        </m:r>
                      </m:e>
                      <m:sub>
                        <m:r>
                          <a:rPr lang="en-US" i="1" smtClean="0">
                            <a:latin typeface="Cambria Math" panose="02040503050406030204" pitchFamily="18" charset="0"/>
                          </a:rPr>
                          <m:t>𝑚𝑛</m:t>
                        </m:r>
                      </m:sub>
                    </m:sSub>
                    <m:r>
                      <a:rPr lang="en-US" i="1">
                        <a:latin typeface="Cambria Math" panose="02040503050406030204" pitchFamily="18" charset="0"/>
                        <a:ea typeface="Cambria Math" panose="02040503050406030204" pitchFamily="18" charset="0"/>
                        <a:sym typeface="Wingdings" pitchFamily="2" charset="2"/>
                      </a:rPr>
                      <m:t>→</m:t>
                    </m:r>
                    <m:r>
                      <a:rPr lang="en-US" i="1" smtClean="0">
                        <a:latin typeface="Cambria Math" panose="02040503050406030204" pitchFamily="18" charset="0"/>
                        <a:ea typeface="Cambria Math" panose="02040503050406030204" pitchFamily="18" charset="0"/>
                        <a:sym typeface="Wingdings" pitchFamily="2" charset="2"/>
                      </a:rPr>
                      <m:t>∞</m:t>
                    </m:r>
                  </m:oMath>
                </a14:m>
                <a:r>
                  <a:rPr lang="en-GB" dirty="0"/>
                  <a:t>):</a:t>
                </a:r>
              </a:p>
              <a:p>
                <a:pPr lvl="1"/>
                <a14:m>
                  <m:oMath xmlns:m="http://schemas.openxmlformats.org/officeDocument/2006/math">
                    <m:sSub>
                      <m:sSubPr>
                        <m:ctrlPr>
                          <a:rPr lang="en-GB" sz="1400" i="1">
                            <a:latin typeface="Cambria Math" panose="02040503050406030204" pitchFamily="18" charset="0"/>
                          </a:rPr>
                        </m:ctrlPr>
                      </m:sSubPr>
                      <m:e>
                        <m:r>
                          <a:rPr lang="en-US" sz="1400" i="1">
                            <a:latin typeface="Cambria Math" panose="02040503050406030204" pitchFamily="18" charset="0"/>
                          </a:rPr>
                          <m:t>𝑤</m:t>
                        </m:r>
                      </m:e>
                      <m:sub>
                        <m:r>
                          <a:rPr lang="en-GB" sz="1400" i="1">
                            <a:latin typeface="Cambria Math" panose="02040503050406030204" pitchFamily="18" charset="0"/>
                          </a:rPr>
                          <m:t>⊥</m:t>
                        </m:r>
                        <m:r>
                          <a:rPr lang="en-GB" sz="1400" i="1">
                            <a:latin typeface="Cambria Math" panose="02040503050406030204" pitchFamily="18" charset="0"/>
                          </a:rPr>
                          <m:t>𝑚𝑛</m:t>
                        </m:r>
                      </m:sub>
                    </m:sSub>
                    <m:r>
                      <a:rPr lang="en-US" sz="1400" i="1">
                        <a:latin typeface="Cambria Math" panose="02040503050406030204" pitchFamily="18" charset="0"/>
                      </a:rPr>
                      <m:t>(</m:t>
                    </m:r>
                    <m:r>
                      <a:rPr lang="en-US" sz="1400" i="1">
                        <a:latin typeface="Cambria Math" panose="02040503050406030204" pitchFamily="18" charset="0"/>
                      </a:rPr>
                      <m:t>𝑧</m:t>
                    </m:r>
                    <m:r>
                      <a:rPr lang="en-US" sz="1400" i="1">
                        <a:latin typeface="Cambria Math" panose="02040503050406030204" pitchFamily="18" charset="0"/>
                      </a:rPr>
                      <m:t>)=</m:t>
                    </m:r>
                    <m:sSub>
                      <m:sSubPr>
                        <m:ctrlPr>
                          <a:rPr lang="en-GB" sz="1400" i="1">
                            <a:latin typeface="Cambria Math" panose="02040503050406030204" pitchFamily="18" charset="0"/>
                          </a:rPr>
                        </m:ctrlPr>
                      </m:sSubPr>
                      <m:e>
                        <m:r>
                          <a:rPr lang="en-US" sz="1400" i="1">
                            <a:latin typeface="Cambria Math" panose="02040503050406030204" pitchFamily="18" charset="0"/>
                          </a:rPr>
                          <m:t>2</m:t>
                        </m:r>
                        <m:r>
                          <a:rPr lang="en-GB" sz="1400" i="1">
                            <a:latin typeface="Cambria Math" panose="02040503050406030204" pitchFamily="18" charset="0"/>
                          </a:rPr>
                          <m:t>𝑘</m:t>
                        </m:r>
                      </m:e>
                      <m:sub>
                        <m:r>
                          <a:rPr lang="en-GB" sz="1400" i="1">
                            <a:latin typeface="Cambria Math" panose="02040503050406030204" pitchFamily="18" charset="0"/>
                          </a:rPr>
                          <m:t>⊥</m:t>
                        </m:r>
                        <m:r>
                          <a:rPr lang="en-GB" sz="1400" i="1">
                            <a:latin typeface="Cambria Math" panose="02040503050406030204" pitchFamily="18" charset="0"/>
                          </a:rPr>
                          <m:t>𝑚𝑛</m:t>
                        </m:r>
                      </m:sub>
                    </m:sSub>
                    <m:r>
                      <a:rPr lang="en-GB" sz="1400" i="1">
                        <a:latin typeface="Cambria Math" panose="02040503050406030204" pitchFamily="18" charset="0"/>
                      </a:rPr>
                      <m:t>𝑠𝑖𝑛</m:t>
                    </m:r>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sSub>
                              <m:sSubPr>
                                <m:ctrlPr>
                                  <a:rPr lang="en-GB" sz="1400" i="1">
                                    <a:latin typeface="Cambria Math" panose="02040503050406030204" pitchFamily="18" charset="0"/>
                                  </a:rPr>
                                </m:ctrlPr>
                              </m:sSubPr>
                              <m:e>
                                <m:r>
                                  <a:rPr lang="en-GB" sz="1400" i="1">
                                    <a:latin typeface="Cambria Math" panose="02040503050406030204" pitchFamily="18" charset="0"/>
                                  </a:rPr>
                                  <m:t>𝜔</m:t>
                                </m:r>
                              </m:e>
                              <m:sub>
                                <m:r>
                                  <a:rPr lang="en-GB" sz="1400" i="1">
                                    <a:latin typeface="Cambria Math" panose="02040503050406030204" pitchFamily="18" charset="0"/>
                                  </a:rPr>
                                  <m:t>𝑚𝑛</m:t>
                                </m:r>
                              </m:sub>
                            </m:sSub>
                          </m:num>
                          <m:den>
                            <m:r>
                              <a:rPr lang="en-GB" sz="1400" i="1">
                                <a:latin typeface="Cambria Math" panose="02040503050406030204" pitchFamily="18" charset="0"/>
                              </a:rPr>
                              <m:t>𝑐</m:t>
                            </m:r>
                          </m:den>
                        </m:f>
                        <m:r>
                          <a:rPr lang="en-US" sz="1400" i="1">
                            <a:latin typeface="Cambria Math" panose="02040503050406030204" pitchFamily="18" charset="0"/>
                          </a:rPr>
                          <m:t>𝑧</m:t>
                        </m:r>
                      </m:e>
                    </m:d>
                    <m:r>
                      <a:rPr lang="en-US" sz="1400" i="1">
                        <a:latin typeface="Cambria Math" panose="02040503050406030204" pitchFamily="18" charset="0"/>
                      </a:rPr>
                      <m:t>  </m:t>
                    </m:r>
                    <m:d>
                      <m:dPr>
                        <m:begChr m:val="["/>
                        <m:endChr m:val="]"/>
                        <m:ctrlPr>
                          <a:rPr lang="en-GB" sz="1400" i="1">
                            <a:latin typeface="Cambria Math" panose="02040503050406030204" pitchFamily="18" charset="0"/>
                          </a:rPr>
                        </m:ctrlPr>
                      </m:dPr>
                      <m:e>
                        <m:r>
                          <a:rPr lang="en-US" sz="1400" i="1">
                            <a:latin typeface="Cambria Math" panose="02040503050406030204" pitchFamily="18" charset="0"/>
                          </a:rPr>
                          <m:t>𝑉</m:t>
                        </m:r>
                        <m:r>
                          <m:rPr>
                            <m:lit/>
                          </m:rPr>
                          <a:rPr lang="en-US" sz="1400" i="1">
                            <a:latin typeface="Cambria Math" panose="02040503050406030204" pitchFamily="18" charset="0"/>
                          </a:rPr>
                          <m:t>/</m:t>
                        </m:r>
                        <m:r>
                          <m:rPr>
                            <m:lit/>
                          </m:rPr>
                          <a:rPr lang="en-US" sz="1400" i="1">
                            <a:latin typeface="Cambria Math" panose="02040503050406030204" pitchFamily="18" charset="0"/>
                          </a:rPr>
                          <m:t>𝐶</m:t>
                        </m:r>
                        <m:r>
                          <m:rPr>
                            <m:lit/>
                          </m:rPr>
                          <a:rPr lang="en-US" sz="1400" i="1">
                            <a:latin typeface="Cambria Math" panose="02040503050406030204" pitchFamily="18" charset="0"/>
                          </a:rPr>
                          <m:t>/</m:t>
                        </m:r>
                        <m:sSup>
                          <m:sSupPr>
                            <m:ctrlPr>
                              <a:rPr lang="en-US" sz="1400" i="1">
                                <a:latin typeface="Cambria Math" panose="02040503050406030204" pitchFamily="18" charset="0"/>
                              </a:rPr>
                            </m:ctrlPr>
                          </m:sSupPr>
                          <m:e>
                            <m:r>
                              <a:rPr lang="en-US" sz="1400" i="1">
                                <a:latin typeface="Cambria Math" panose="02040503050406030204" pitchFamily="18" charset="0"/>
                              </a:rPr>
                              <m:t>𝐿</m:t>
                            </m:r>
                          </m:e>
                          <m:sup>
                            <m:r>
                              <a:rPr lang="en-US" sz="1400" i="1">
                                <a:latin typeface="Cambria Math" panose="02040503050406030204" pitchFamily="18" charset="0"/>
                              </a:rPr>
                              <m:t>2</m:t>
                            </m:r>
                            <m:r>
                              <a:rPr lang="en-US" sz="1400" i="1">
                                <a:latin typeface="Cambria Math" panose="02040503050406030204" pitchFamily="18" charset="0"/>
                              </a:rPr>
                              <m:t>𝑚</m:t>
                            </m:r>
                            <m:r>
                              <a:rPr lang="en-US" sz="1400" i="1">
                                <a:latin typeface="Cambria Math" panose="02040503050406030204" pitchFamily="18" charset="0"/>
                              </a:rPr>
                              <m:t>−1</m:t>
                            </m:r>
                          </m:sup>
                        </m:sSup>
                      </m:e>
                    </m:d>
                  </m:oMath>
                </a14:m>
                <a:endParaRPr lang="en-US" sz="1400" i="1" dirty="0"/>
              </a:p>
              <a:p>
                <a:r>
                  <a:rPr lang="en-GB" dirty="0"/>
                  <a:t>Properties:</a:t>
                </a:r>
              </a:p>
              <a:p>
                <a:pPr lvl="1"/>
                <a14:m>
                  <m:oMath xmlns:m="http://schemas.openxmlformats.org/officeDocument/2006/math">
                    <m:sSub>
                      <m:sSubPr>
                        <m:ctrlPr>
                          <a:rPr lang="en-GB"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𝑤</m:t>
                        </m:r>
                      </m:e>
                      <m:sub>
                        <m:r>
                          <a:rPr lang="en-GB" sz="1400" i="1">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𝑚𝑛</m:t>
                        </m:r>
                      </m:sub>
                    </m:sSub>
                    <m:d>
                      <m:dPr>
                        <m:ctrlPr>
                          <a:rPr lang="en-GB" sz="1400" i="1">
                            <a:latin typeface="Cambria Math" panose="02040503050406030204" pitchFamily="18" charset="0"/>
                            <a:ea typeface="Cambria Math" panose="02040503050406030204" pitchFamily="18" charset="0"/>
                          </a:rPr>
                        </m:ctrlPr>
                      </m:dPr>
                      <m:e>
                        <m:r>
                          <a:rPr lang="en-GB" sz="1400" i="1">
                            <a:latin typeface="Cambria Math" panose="02040503050406030204" pitchFamily="18" charset="0"/>
                            <a:ea typeface="Cambria Math" panose="02040503050406030204" pitchFamily="18" charset="0"/>
                          </a:rPr>
                          <m:t>𝑧</m:t>
                        </m:r>
                      </m:e>
                    </m:d>
                    <m:r>
                      <a:rPr lang="en-GB" sz="1400" i="1">
                        <a:latin typeface="Cambria Math" panose="02040503050406030204" pitchFamily="18" charset="0"/>
                        <a:ea typeface="Cambria Math" panose="02040503050406030204" pitchFamily="18" charset="0"/>
                      </a:rPr>
                      <m:t>=0</m:t>
                    </m:r>
                    <m:r>
                      <m:rPr>
                        <m:nor/>
                      </m:rPr>
                      <a:rPr lang="en-US" sz="1400" i="1">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for</m:t>
                    </m:r>
                    <m:r>
                      <m:rPr>
                        <m:nor/>
                      </m:rPr>
                      <a:rPr lang="en-GB" sz="1400" i="1">
                        <a:latin typeface="Cambria Math" panose="02040503050406030204" pitchFamily="18" charset="0"/>
                        <a:ea typeface="Cambria Math" panose="02040503050406030204" pitchFamily="18" charset="0"/>
                      </a:rPr>
                      <m:t> </m:t>
                    </m:r>
                    <m:r>
                      <a:rPr lang="en-GB" sz="1400" i="1">
                        <a:latin typeface="Cambria Math" panose="02040503050406030204" pitchFamily="18" charset="0"/>
                        <a:ea typeface="Cambria Math" panose="02040503050406030204" pitchFamily="18" charset="0"/>
                      </a:rPr>
                      <m:t>𝑧</m:t>
                    </m:r>
                    <m:r>
                      <a:rPr lang="en-US" sz="1400" b="0" i="1" smtClean="0">
                        <a:latin typeface="Cambria Math" panose="02040503050406030204" pitchFamily="18" charset="0"/>
                        <a:ea typeface="Cambria Math" panose="02040503050406030204" pitchFamily="18" charset="0"/>
                      </a:rPr>
                      <m:t>&gt;</m:t>
                    </m:r>
                    <m:r>
                      <a:rPr lang="en-GB" sz="1400" i="1">
                        <a:latin typeface="Cambria Math" panose="02040503050406030204" pitchFamily="18" charset="0"/>
                        <a:ea typeface="Cambria Math" panose="02040503050406030204" pitchFamily="18" charset="0"/>
                      </a:rPr>
                      <m:t>0</m:t>
                    </m:r>
                  </m:oMath>
                </a14:m>
                <a:endParaRPr lang="en-US" sz="1400" i="1" dirty="0">
                  <a:latin typeface="Cambria Math" panose="02040503050406030204" pitchFamily="18" charset="0"/>
                  <a:ea typeface="Cambria Math" panose="02040503050406030204" pitchFamily="18" charset="0"/>
                </a:endParaRPr>
              </a:p>
              <a:p>
                <a:pPr lvl="1"/>
                <a14:m>
                  <m:oMath xmlns:m="http://schemas.openxmlformats.org/officeDocument/2006/math">
                    <m:sSub>
                      <m:sSubPr>
                        <m:ctrlPr>
                          <a:rPr lang="en-GB" sz="1400" i="1">
                            <a:latin typeface="Cambria Math" panose="02040503050406030204" pitchFamily="18" charset="0"/>
                            <a:ea typeface="Cambria Math" panose="02040503050406030204" pitchFamily="18" charset="0"/>
                          </a:rPr>
                        </m:ctrlPr>
                      </m:sSubPr>
                      <m:e>
                        <m:r>
                          <a:rPr lang="en-US" sz="1400" i="1">
                            <a:latin typeface="Cambria Math" panose="02040503050406030204" pitchFamily="18" charset="0"/>
                            <a:ea typeface="Cambria Math" panose="02040503050406030204" pitchFamily="18" charset="0"/>
                          </a:rPr>
                          <m:t>𝑤</m:t>
                        </m:r>
                      </m:e>
                      <m:sub>
                        <m:r>
                          <a:rPr lang="en-GB" sz="1400" i="1">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𝑚𝑛</m:t>
                        </m:r>
                      </m:sub>
                    </m:sSub>
                    <m:d>
                      <m:dPr>
                        <m:ctrlPr>
                          <a:rPr lang="en-GB" sz="1400" i="1">
                            <a:latin typeface="Cambria Math" panose="02040503050406030204" pitchFamily="18" charset="0"/>
                            <a:ea typeface="Cambria Math" panose="02040503050406030204" pitchFamily="18" charset="0"/>
                          </a:rPr>
                        </m:ctrlPr>
                      </m:dPr>
                      <m:e>
                        <m:r>
                          <a:rPr lang="en-GB" sz="1400" i="1">
                            <a:latin typeface="Cambria Math" panose="02040503050406030204" pitchFamily="18" charset="0"/>
                            <a:ea typeface="Cambria Math" panose="02040503050406030204" pitchFamily="18" charset="0"/>
                          </a:rPr>
                          <m:t>𝑧</m:t>
                        </m:r>
                      </m:e>
                    </m:d>
                    <m:r>
                      <a:rPr lang="en-GB" sz="1400" i="1">
                        <a:latin typeface="Cambria Math" panose="02040503050406030204" pitchFamily="18" charset="0"/>
                        <a:ea typeface="Cambria Math" panose="02040503050406030204" pitchFamily="18" charset="0"/>
                      </a:rPr>
                      <m:t>≤0</m:t>
                    </m:r>
                    <m:r>
                      <m:rPr>
                        <m:nor/>
                      </m:rPr>
                      <a:rPr lang="en-US" sz="1400" i="1">
                        <a:latin typeface="Cambria Math" panose="02040503050406030204" pitchFamily="18" charset="0"/>
                        <a:ea typeface="Cambria Math" panose="02040503050406030204" pitchFamily="18" charset="0"/>
                      </a:rPr>
                      <m:t> </m:t>
                    </m:r>
                    <m:r>
                      <m:rPr>
                        <m:nor/>
                      </m:rPr>
                      <a:rPr lang="en-GB" sz="1400">
                        <a:latin typeface="Cambria Math" panose="02040503050406030204" pitchFamily="18" charset="0"/>
                        <a:ea typeface="Cambria Math" panose="02040503050406030204" pitchFamily="18" charset="0"/>
                      </a:rPr>
                      <m:t>for</m:t>
                    </m:r>
                    <m:r>
                      <m:rPr>
                        <m:nor/>
                      </m:rPr>
                      <a:rPr lang="en-GB" sz="1400" i="1">
                        <a:latin typeface="Cambria Math" panose="02040503050406030204" pitchFamily="18" charset="0"/>
                        <a:ea typeface="Cambria Math" panose="02040503050406030204" pitchFamily="18" charset="0"/>
                      </a:rPr>
                      <m:t> </m:t>
                    </m:r>
                    <m:r>
                      <a:rPr lang="en-GB" sz="1400" i="1">
                        <a:latin typeface="Cambria Math" panose="02040503050406030204" pitchFamily="18" charset="0"/>
                        <a:ea typeface="Cambria Math" panose="02040503050406030204" pitchFamily="18" charset="0"/>
                      </a:rPr>
                      <m:t>𝑧</m:t>
                    </m:r>
                    <m:r>
                      <a:rPr lang="en-GB" sz="1400" i="1">
                        <a:latin typeface="Cambria Math" panose="02040503050406030204" pitchFamily="18" charset="0"/>
                        <a:ea typeface="Cambria Math" panose="02040503050406030204" pitchFamily="18" charset="0"/>
                      </a:rPr>
                      <m:t>→</m:t>
                    </m:r>
                    <m:sSup>
                      <m:sSupPr>
                        <m:ctrlPr>
                          <a:rPr lang="en-GB" sz="1400" i="1">
                            <a:latin typeface="Cambria Math" panose="02040503050406030204" pitchFamily="18" charset="0"/>
                            <a:ea typeface="Cambria Math" panose="02040503050406030204" pitchFamily="18" charset="0"/>
                          </a:rPr>
                        </m:ctrlPr>
                      </m:sSupPr>
                      <m:e>
                        <m:r>
                          <a:rPr lang="en-GB" sz="1400" i="1">
                            <a:latin typeface="Cambria Math" panose="02040503050406030204" pitchFamily="18" charset="0"/>
                            <a:ea typeface="Cambria Math" panose="02040503050406030204" pitchFamily="18" charset="0"/>
                          </a:rPr>
                          <m:t>0</m:t>
                        </m:r>
                      </m:e>
                      <m:sup>
                        <m:r>
                          <a:rPr lang="en-US" sz="1400" i="1">
                            <a:latin typeface="Cambria Math" panose="02040503050406030204" pitchFamily="18" charset="0"/>
                            <a:ea typeface="Cambria Math" panose="02040503050406030204" pitchFamily="18" charset="0"/>
                          </a:rPr>
                          <m:t>−</m:t>
                        </m:r>
                      </m:sup>
                    </m:sSup>
                  </m:oMath>
                </a14:m>
                <a:endParaRPr lang="en-US" sz="1400" i="1" dirty="0">
                  <a:latin typeface="Cambria Math" panose="02040503050406030204" pitchFamily="18" charset="0"/>
                  <a:ea typeface="Cambria Math" panose="02040503050406030204" pitchFamily="18" charset="0"/>
                </a:endParaRPr>
              </a:p>
              <a:p>
                <a:pPr lvl="1"/>
                <a14:m>
                  <m:oMath xmlns:m="http://schemas.openxmlformats.org/officeDocument/2006/math">
                    <m:sSub>
                      <m:sSubPr>
                        <m:ctrlPr>
                          <a:rPr lang="en-GB" sz="1400" i="1">
                            <a:latin typeface="Cambria Math" panose="02040503050406030204" pitchFamily="18" charset="0"/>
                          </a:rPr>
                        </m:ctrlPr>
                      </m:sSubPr>
                      <m:e>
                        <m:r>
                          <a:rPr lang="en-US" sz="1400" i="1">
                            <a:latin typeface="Cambria Math" panose="02040503050406030204" pitchFamily="18" charset="0"/>
                          </a:rPr>
                          <m:t>𝑤</m:t>
                        </m:r>
                      </m:e>
                      <m:sub>
                        <m:r>
                          <a:rPr lang="en-GB" sz="1400" i="1">
                            <a:latin typeface="Cambria Math" panose="02040503050406030204" pitchFamily="18" charset="0"/>
                          </a:rPr>
                          <m:t>⊥</m:t>
                        </m:r>
                        <m:r>
                          <a:rPr lang="en-GB" sz="1400" i="1">
                            <a:latin typeface="Cambria Math" panose="02040503050406030204" pitchFamily="18" charset="0"/>
                          </a:rPr>
                          <m:t>𝑚𝑛</m:t>
                        </m:r>
                      </m:sub>
                    </m:sSub>
                    <m:d>
                      <m:dPr>
                        <m:ctrlPr>
                          <a:rPr lang="en-GB" sz="1400" i="1">
                            <a:latin typeface="Cambria Math" panose="02040503050406030204" pitchFamily="18" charset="0"/>
                          </a:rPr>
                        </m:ctrlPr>
                      </m:dPr>
                      <m:e>
                        <m:r>
                          <a:rPr lang="en-GB" sz="1400" i="1">
                            <a:latin typeface="Cambria Math" panose="02040503050406030204" pitchFamily="18" charset="0"/>
                          </a:rPr>
                          <m:t>0</m:t>
                        </m:r>
                      </m:e>
                    </m:d>
                    <m:r>
                      <a:rPr lang="en-GB" sz="1400" i="1">
                        <a:latin typeface="Cambria Math" panose="02040503050406030204" pitchFamily="18" charset="0"/>
                      </a:rPr>
                      <m:t>=0</m:t>
                    </m:r>
                  </m:oMath>
                </a14:m>
                <a:endParaRPr lang="en-US" sz="1400" i="1" dirty="0">
                  <a:latin typeface="Cambria Math" panose="02040503050406030204" pitchFamily="18" charset="0"/>
                  <a:ea typeface="Cambria Math" panose="02040503050406030204" pitchFamily="18" charset="0"/>
                </a:endParaRPr>
              </a:p>
              <a:p>
                <a:pPr lvl="1"/>
                <a:endParaRPr lang="en-US" i="1" dirty="0"/>
              </a:p>
              <a:p>
                <a:pPr lvl="1"/>
                <a:endParaRPr lang="en-US" dirty="0"/>
              </a:p>
              <a:p>
                <a:pPr marL="0" indent="0">
                  <a:buNone/>
                </a:pPr>
                <a:endParaRPr lang="en-GB" dirty="0"/>
              </a:p>
              <a:p>
                <a:pPr marL="342900" lvl="1" indent="0">
                  <a:buFont typeface="Arial" panose="020B0604020202020204" pitchFamily="34" charset="0"/>
                  <a:buNone/>
                </a:pPr>
                <a:endParaRPr lang="en-GB" dirty="0"/>
              </a:p>
              <a:p>
                <a:pPr lvl="1"/>
                <a:endParaRPr lang="en-GB" dirty="0"/>
              </a:p>
              <a:p>
                <a:pPr lvl="1">
                  <a:buFont typeface="Wingdings" pitchFamily="2" charset="2"/>
                  <a:buChar char="è"/>
                </a:pPr>
                <a:endParaRPr lang="en-GB" dirty="0"/>
              </a:p>
              <a:p>
                <a:pPr marL="342900" lvl="1" indent="0">
                  <a:buFont typeface="Arial" panose="020B0604020202020204" pitchFamily="34" charset="0"/>
                  <a:buNone/>
                </a:pPr>
                <a:endParaRPr lang="en-GB" dirty="0"/>
              </a:p>
              <a:p>
                <a:pPr marL="342900" lvl="1" indent="0">
                  <a:buFont typeface="Arial" panose="020B0604020202020204" pitchFamily="34" charset="0"/>
                  <a:buNone/>
                </a:pPr>
                <a:endParaRPr lang="en-GB" dirty="0"/>
              </a:p>
            </p:txBody>
          </p:sp>
        </mc:Choice>
        <mc:Fallback>
          <p:sp>
            <p:nvSpPr>
              <p:cNvPr id="2" name="Content Placeholder 4">
                <a:extLst>
                  <a:ext uri="{FF2B5EF4-FFF2-40B4-BE49-F238E27FC236}">
                    <a16:creationId xmlns:a16="http://schemas.microsoft.com/office/drawing/2014/main" id="{827A2CF1-4985-AA51-A5FB-FC464AF3F34B}"/>
                  </a:ext>
                </a:extLst>
              </p:cNvPr>
              <p:cNvSpPr txBox="1">
                <a:spLocks noRot="1" noChangeAspect="1" noMove="1" noResize="1" noEditPoints="1" noAdjustHandles="1" noChangeArrowheads="1" noChangeShapeType="1" noTextEdit="1"/>
              </p:cNvSpPr>
              <p:nvPr/>
            </p:nvSpPr>
            <p:spPr>
              <a:xfrm>
                <a:off x="4573829" y="697314"/>
                <a:ext cx="4364897" cy="2560030"/>
              </a:xfrm>
              <a:prstGeom prst="rect">
                <a:avLst/>
              </a:prstGeom>
              <a:blipFill>
                <a:blip r:embed="rId5"/>
                <a:stretch>
                  <a:fillRect t="-2463"/>
                </a:stretch>
              </a:blipFill>
            </p:spPr>
            <p:txBody>
              <a:bodyPr/>
              <a:lstStyle/>
              <a:p>
                <a:r>
                  <a:rPr lang="en-GB">
                    <a:noFill/>
                  </a:rPr>
                  <a:t> </a:t>
                </a:r>
              </a:p>
            </p:txBody>
          </p:sp>
        </mc:Fallback>
      </mc:AlternateContent>
    </p:spTree>
    <p:extLst>
      <p:ext uri="{BB962C8B-B14F-4D97-AF65-F5344CB8AC3E}">
        <p14:creationId xmlns:p14="http://schemas.microsoft.com/office/powerpoint/2010/main" val="3380465238"/>
      </p:ext>
    </p:extLst>
  </p:cSld>
  <p:clrMapOvr>
    <a:masterClrMapping/>
  </p:clrMapOvr>
  <mc:AlternateContent xmlns:mc="http://schemas.openxmlformats.org/markup-compatibility/2006">
    <mc:Choice xmlns:p14="http://schemas.microsoft.com/office/powerpoint/2010/main" Requires="p14">
      <p:transition spd="slow" p14:dur="2000" advTm="624"/>
    </mc:Choice>
    <mc:Fallback>
      <p:transition spd="slow" advTm="624"/>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777730-025B-D16A-CD00-CD41982EC0B9}"/>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A635D790-2195-2764-D201-063FEAE47F27}"/>
              </a:ext>
            </a:extLst>
          </p:cNvPr>
          <p:cNvSpPr>
            <a:spLocks noGrp="1"/>
          </p:cNvSpPr>
          <p:nvPr>
            <p:ph type="title"/>
          </p:nvPr>
        </p:nvSpPr>
        <p:spPr>
          <a:xfrm>
            <a:off x="904875" y="131033"/>
            <a:ext cx="7726363" cy="533276"/>
          </a:xfrm>
        </p:spPr>
        <p:txBody>
          <a:bodyPr>
            <a:noAutofit/>
          </a:bodyPr>
          <a:lstStyle/>
          <a:p>
            <a:r>
              <a:rPr lang="en-GB"/>
              <a:t> </a:t>
            </a:r>
            <a:r>
              <a:rPr lang="en-US"/>
              <a:t>Single-mode axisymmetric wake potential</a:t>
            </a:r>
            <a:endParaRPr lang="en-GB"/>
          </a:p>
        </p:txBody>
      </p:sp>
      <p:sp>
        <p:nvSpPr>
          <p:cNvPr id="6" name="Espace réservé du numéro de diapositive 5">
            <a:extLst>
              <a:ext uri="{FF2B5EF4-FFF2-40B4-BE49-F238E27FC236}">
                <a16:creationId xmlns:a16="http://schemas.microsoft.com/office/drawing/2014/main" id="{77497512-2972-C20B-FED4-1224448DDDC9}"/>
              </a:ext>
            </a:extLst>
          </p:cNvPr>
          <p:cNvSpPr>
            <a:spLocks noGrp="1"/>
          </p:cNvSpPr>
          <p:nvPr>
            <p:ph type="sldNum" sz="quarter" idx="12"/>
          </p:nvPr>
        </p:nvSpPr>
        <p:spPr/>
        <p:txBody>
          <a:bodyPr/>
          <a:lstStyle/>
          <a:p>
            <a:fld id="{E1E1CD7C-2161-7D43-862E-CE4C333CD873}" type="slidenum">
              <a:rPr lang="en-GB" noProof="0" smtClean="0"/>
              <a:pPr/>
              <a:t>43</a:t>
            </a:fld>
            <a:endParaRPr lang="en-GB" noProof="0"/>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A5AF853B-2788-BC73-A162-152154E9DA5C}"/>
                  </a:ext>
                </a:extLst>
              </p:cNvPr>
              <p:cNvSpPr>
                <a:spLocks noGrp="1"/>
              </p:cNvSpPr>
              <p:nvPr>
                <p:ph idx="1"/>
              </p:nvPr>
            </p:nvSpPr>
            <p:spPr>
              <a:xfrm>
                <a:off x="904875" y="664309"/>
                <a:ext cx="7888605" cy="4348158"/>
              </a:xfrm>
            </p:spPr>
            <p:txBody>
              <a:bodyPr>
                <a:normAutofit/>
              </a:bodyPr>
              <a:lstStyle/>
              <a:p>
                <a:r>
                  <a:rPr lang="en-GB" dirty="0"/>
                  <a:t>Wakefields in cylindrically symmetric structures of length </a:t>
                </a:r>
                <a14:m>
                  <m:oMath xmlns:m="http://schemas.openxmlformats.org/officeDocument/2006/math">
                    <m:r>
                      <a:rPr lang="en-US" b="0" i="1" smtClean="0">
                        <a:latin typeface="Cambria Math" panose="02040503050406030204" pitchFamily="18" charset="0"/>
                      </a:rPr>
                      <m:t>𝐿</m:t>
                    </m:r>
                  </m:oMath>
                </a14:m>
                <a:r>
                  <a:rPr lang="en-GB" dirty="0"/>
                  <a:t>:</a:t>
                </a:r>
              </a:p>
              <a:p>
                <a:pPr lvl="1"/>
                <a:r>
                  <a:rPr lang="en-GB" dirty="0"/>
                  <a:t>Source bunch/slice: </a:t>
                </a:r>
                <a14:m>
                  <m:oMath xmlns:m="http://schemas.openxmlformats.org/officeDocument/2006/math">
                    <m:r>
                      <a:rPr lang="en-GB" i="1" smtClean="0">
                        <a:latin typeface="Cambria Math" panose="02040503050406030204" pitchFamily="18" charset="0"/>
                      </a:rPr>
                      <m:t>𝑟</m:t>
                    </m:r>
                    <m:r>
                      <a:rPr lang="en-GB" i="1" smtClean="0">
                        <a:latin typeface="Cambria Math" panose="02040503050406030204" pitchFamily="18" charset="0"/>
                      </a:rPr>
                      <m:t>′,</m:t>
                    </m:r>
                    <m:r>
                      <m:rPr>
                        <m:sty m:val="p"/>
                      </m:rPr>
                      <a:rPr lang="en-US" b="0" i="1" smtClean="0">
                        <a:latin typeface="Cambria Math" panose="02040503050406030204" pitchFamily="18" charset="0"/>
                      </a:rPr>
                      <m:t>θ</m:t>
                    </m:r>
                    <m:r>
                      <a:rPr lang="en-US" b="0" i="1" smtClean="0">
                        <a:latin typeface="Cambria Math" panose="02040503050406030204" pitchFamily="18" charset="0"/>
                      </a:rPr>
                      <m:t>’ </m:t>
                    </m:r>
                  </m:oMath>
                </a14:m>
                <a:r>
                  <a:rPr lang="en-GB" dirty="0"/>
                  <a:t>(to </a:t>
                </a:r>
                <a14:m>
                  <m:oMath xmlns:m="http://schemas.openxmlformats.org/officeDocument/2006/math">
                    <m:r>
                      <a:rPr lang="en-US" b="0" i="1" smtClean="0">
                        <a:latin typeface="Cambria Math" panose="02040503050406030204" pitchFamily="18" charset="0"/>
                      </a:rPr>
                      <m:t>𝑥</m:t>
                    </m:r>
                  </m:oMath>
                </a14:m>
                <a:r>
                  <a:rPr lang="en-GB" dirty="0"/>
                  <a:t> axis),</a:t>
                </a:r>
                <a:r>
                  <a:rPr lang="en-GB" i="1" dirty="0"/>
                  <a:t> </a:t>
                </a:r>
                <a14:m>
                  <m:oMath xmlns:m="http://schemas.openxmlformats.org/officeDocument/2006/math">
                    <m:r>
                      <a:rPr lang="en-US" b="0" i="1" smtClean="0">
                        <a:latin typeface="Cambria Math" panose="02040503050406030204" pitchFamily="18" charset="0"/>
                      </a:rPr>
                      <m:t>𝑞</m:t>
                    </m:r>
                    <m:r>
                      <a:rPr lang="en-US" b="0" i="1" smtClean="0">
                        <a:latin typeface="Cambria Math" panose="02040503050406030204" pitchFamily="18" charset="0"/>
                      </a:rPr>
                      <m:t>’</m:t>
                    </m:r>
                  </m:oMath>
                </a14:m>
                <a:endParaRPr lang="en-GB" i="1" dirty="0"/>
              </a:p>
              <a:p>
                <a:pPr lvl="1"/>
                <a:r>
                  <a:rPr lang="en-GB" dirty="0"/>
                  <a:t>Test bunch/slice : </a:t>
                </a:r>
                <a14:m>
                  <m:oMath xmlns:m="http://schemas.openxmlformats.org/officeDocument/2006/math">
                    <m:r>
                      <a:rPr lang="en-GB" i="1" smtClean="0">
                        <a:latin typeface="Cambria Math" panose="02040503050406030204" pitchFamily="18" charset="0"/>
                      </a:rPr>
                      <m:t>𝑟</m:t>
                    </m:r>
                    <m:r>
                      <a:rPr lang="en-GB" i="1" smtClean="0">
                        <a:latin typeface="Cambria Math" panose="02040503050406030204" pitchFamily="18" charset="0"/>
                      </a:rPr>
                      <m:t>,</m:t>
                    </m:r>
                    <m:r>
                      <m:rPr>
                        <m:sty m:val="p"/>
                      </m:rPr>
                      <a:rPr lang="en-GB" i="1" smtClean="0">
                        <a:latin typeface="Cambria Math" panose="02040503050406030204" pitchFamily="18" charset="0"/>
                      </a:rPr>
                      <m:t>θ</m:t>
                    </m:r>
                  </m:oMath>
                </a14:m>
                <a:r>
                  <a:rPr lang="en-GB" dirty="0"/>
                  <a:t>, </a:t>
                </a:r>
                <a14:m>
                  <m:oMath xmlns:m="http://schemas.openxmlformats.org/officeDocument/2006/math">
                    <m:r>
                      <a:rPr lang="en-US" b="0" i="1" smtClean="0">
                        <a:latin typeface="Cambria Math" panose="02040503050406030204" pitchFamily="18" charset="0"/>
                      </a:rPr>
                      <m:t>𝑞</m:t>
                    </m:r>
                  </m:oMath>
                </a14:m>
                <a:endParaRPr lang="en-GB" i="1" dirty="0"/>
              </a:p>
              <a:p>
                <a:r>
                  <a:rPr lang="en-GB" dirty="0"/>
                  <a:t>Synchronous EM field must follow wave equation: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𝛥</m:t>
                    </m:r>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𝑘</m:t>
                        </m:r>
                      </m:e>
                      <m:sup>
                        <m:r>
                          <a:rPr lang="en-US" i="1">
                            <a:latin typeface="Cambria Math" panose="02040503050406030204" pitchFamily="18" charset="0"/>
                          </a:rPr>
                          <m:t>2</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𝐸</m:t>
                        </m:r>
                      </m:e>
                      <m:sub>
                        <m:r>
                          <a:rPr lang="en-US" i="1">
                            <a:latin typeface="Cambria Math" panose="02040503050406030204" pitchFamily="18" charset="0"/>
                          </a:rPr>
                          <m:t>𝑧</m:t>
                        </m:r>
                      </m:sub>
                    </m:sSub>
                    <m:r>
                      <a:rPr lang="en-US" i="1">
                        <a:latin typeface="Cambria Math" panose="02040503050406030204" pitchFamily="18" charset="0"/>
                      </a:rPr>
                      <m:t>=0</m:t>
                    </m:r>
                  </m:oMath>
                </a14:m>
                <a:endParaRPr lang="en-GB" dirty="0"/>
              </a:p>
              <a:p>
                <a:pPr marL="0" indent="0">
                  <a:buNone/>
                </a:pPr>
                <a:r>
                  <a:rPr lang="en-GB" dirty="0">
                    <a:solidFill>
                      <a:schemeClr val="accent1"/>
                    </a:solidFill>
                    <a:sym typeface="Wingdings" pitchFamily="2" charset="2"/>
                  </a:rPr>
                  <a:t></a:t>
                </a:r>
                <a:r>
                  <a:rPr lang="en-GB" dirty="0">
                    <a:sym typeface="Wingdings" pitchFamily="2" charset="2"/>
                  </a:rPr>
                  <a:t> </a:t>
                </a:r>
                <a:r>
                  <a:rPr lang="en-GB" dirty="0"/>
                  <a:t>Wake potential [5,8]:</a:t>
                </a:r>
              </a:p>
              <a:p>
                <a:pPr lvl="1"/>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𝑧𝑚</m:t>
                        </m:r>
                        <m:r>
                          <a:rPr lang="en-US" b="0" i="1" smtClean="0">
                            <a:latin typeface="Cambria Math" panose="02040503050406030204" pitchFamily="18" charset="0"/>
                          </a:rPr>
                          <m:t>𝑛</m:t>
                        </m:r>
                      </m:sub>
                    </m:sSub>
                    <m:r>
                      <a:rPr lang="en-US" b="0" i="1" smtClean="0">
                        <a:latin typeface="Cambria Math" panose="02040503050406030204" pitchFamily="18" charset="0"/>
                      </a:rPr>
                      <m:t>(</m:t>
                    </m:r>
                    <m:r>
                      <a:rPr lang="en-GB" i="1">
                        <a:latin typeface="Cambria Math" panose="02040503050406030204" pitchFamily="18" charset="0"/>
                      </a:rPr>
                      <m:t>𝑟</m:t>
                    </m:r>
                    <m:r>
                      <a:rPr lang="en-GB" i="1">
                        <a:latin typeface="Cambria Math" panose="02040503050406030204" pitchFamily="18" charset="0"/>
                      </a:rPr>
                      <m:t>,</m:t>
                    </m:r>
                    <m:r>
                      <a:rPr lang="en-GB" i="1">
                        <a:latin typeface="Cambria Math" panose="02040503050406030204" pitchFamily="18" charset="0"/>
                      </a:rPr>
                      <m:t>𝜃</m:t>
                    </m:r>
                    <m:r>
                      <a:rPr lang="en-US" b="0" i="1" smtClean="0">
                        <a:latin typeface="Cambria Math" panose="02040503050406030204" pitchFamily="18" charset="0"/>
                      </a:rPr>
                      <m:t>,</m:t>
                    </m:r>
                    <m:r>
                      <a:rPr lang="en-GB" i="1">
                        <a:latin typeface="Cambria Math" panose="02040503050406030204" pitchFamily="18" charset="0"/>
                      </a:rPr>
                      <m:t>𝑟</m:t>
                    </m:r>
                    <m:r>
                      <a:rPr lang="en-US" b="0" i="1" smtClean="0">
                        <a:latin typeface="Cambria Math" panose="02040503050406030204" pitchFamily="18" charset="0"/>
                      </a:rPr>
                      <m:t>’</m:t>
                    </m:r>
                    <m:r>
                      <a:rPr lang="en-GB" i="1">
                        <a:latin typeface="Cambria Math" panose="02040503050406030204" pitchFamily="18" charset="0"/>
                      </a:rPr>
                      <m:t>,</m:t>
                    </m:r>
                    <m:r>
                      <a:rPr lang="en-GB" i="1">
                        <a:latin typeface="Cambria Math" panose="02040503050406030204" pitchFamily="18" charset="0"/>
                      </a:rPr>
                      <m:t>𝜃</m:t>
                    </m:r>
                    <m:r>
                      <a:rPr lang="en-US" b="0" i="1" smtClean="0">
                        <a:latin typeface="Cambria Math" panose="02040503050406030204" pitchFamily="18" charset="0"/>
                      </a:rPr>
                      <m:t>’,</m:t>
                    </m:r>
                    <m:r>
                      <a:rPr lang="en-US" b="0" i="1" smtClean="0">
                        <a:latin typeface="Cambria Math" panose="02040503050406030204" pitchFamily="18" charset="0"/>
                      </a:rPr>
                      <m:t>𝑧</m:t>
                    </m:r>
                    <m:r>
                      <a:rPr lang="en-US" b="0" i="1" smtClean="0">
                        <a:latin typeface="Cambria Math" panose="02040503050406030204" pitchFamily="18" charset="0"/>
                      </a:rPr>
                      <m:t>)=</m:t>
                    </m:r>
                    <m:sSup>
                      <m:sSupPr>
                        <m:ctrlPr>
                          <a:rPr lang="en-GB" i="1" smtClean="0">
                            <a:solidFill>
                              <a:schemeClr val="accent1"/>
                            </a:solidFill>
                            <a:latin typeface="Cambria Math" panose="02040503050406030204" pitchFamily="18" charset="0"/>
                          </a:rPr>
                        </m:ctrlPr>
                      </m:sSupPr>
                      <m:e>
                        <m:r>
                          <a:rPr lang="en-US" i="1">
                            <a:solidFill>
                              <a:schemeClr val="accent1"/>
                            </a:solidFill>
                            <a:latin typeface="Cambria Math" panose="02040503050406030204" pitchFamily="18" charset="0"/>
                          </a:rPr>
                          <m:t>𝑞</m:t>
                        </m:r>
                        <m:r>
                          <a:rPr lang="en-US" i="1">
                            <a:solidFill>
                              <a:schemeClr val="accent1"/>
                            </a:solidFill>
                            <a:latin typeface="Cambria Math" panose="02040503050406030204" pitchFamily="18" charset="0"/>
                          </a:rPr>
                          <m:t>’</m:t>
                        </m:r>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𝑟</m:t>
                            </m:r>
                            <m:r>
                              <a:rPr lang="en-GB" i="1">
                                <a:solidFill>
                                  <a:schemeClr val="accent1"/>
                                </a:solidFill>
                                <a:latin typeface="Cambria Math" panose="02040503050406030204" pitchFamily="18" charset="0"/>
                              </a:rPr>
                              <m:t>′</m:t>
                            </m:r>
                          </m:e>
                        </m:d>
                      </m:e>
                      <m:sup>
                        <m:r>
                          <a:rPr lang="en-GB" i="1">
                            <a:solidFill>
                              <a:schemeClr val="accent1"/>
                            </a:solidFill>
                            <a:latin typeface="Cambria Math" panose="02040503050406030204" pitchFamily="18" charset="0"/>
                          </a:rPr>
                          <m:t>𝑚</m:t>
                        </m:r>
                      </m:sup>
                    </m:sSup>
                    <m:sSup>
                      <m:sSupPr>
                        <m:ctrlPr>
                          <a:rPr lang="en-GB" i="1" smtClean="0">
                            <a:solidFill>
                              <a:schemeClr val="accent1"/>
                            </a:solidFill>
                            <a:latin typeface="Cambria Math" panose="02040503050406030204" pitchFamily="18" charset="0"/>
                          </a:rPr>
                        </m:ctrlPr>
                      </m:sSupPr>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𝑟</m:t>
                            </m:r>
                          </m:e>
                        </m:d>
                      </m:e>
                      <m:sup>
                        <m:r>
                          <a:rPr lang="en-GB" i="1">
                            <a:solidFill>
                              <a:schemeClr val="accent1"/>
                            </a:solidFill>
                            <a:latin typeface="Cambria Math" panose="02040503050406030204" pitchFamily="18" charset="0"/>
                          </a:rPr>
                          <m:t>𝑚</m:t>
                        </m:r>
                      </m:sup>
                    </m:sSup>
                    <m:r>
                      <a:rPr lang="en-GB" i="1">
                        <a:solidFill>
                          <a:schemeClr val="accent1"/>
                        </a:solidFill>
                        <a:latin typeface="Cambria Math" panose="02040503050406030204" pitchFamily="18" charset="0"/>
                      </a:rPr>
                      <m:t>𝑐𝑜𝑠</m:t>
                    </m:r>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𝑚</m:t>
                        </m:r>
                        <m:r>
                          <a:rPr lang="en-US" b="0" i="1" smtClean="0">
                            <a:solidFill>
                              <a:schemeClr val="accent1"/>
                            </a:solidFill>
                            <a:latin typeface="Cambria Math" panose="02040503050406030204" pitchFamily="18" charset="0"/>
                          </a:rPr>
                          <m:t>(</m:t>
                        </m:r>
                        <m:r>
                          <a:rPr lang="en-GB" i="1">
                            <a:solidFill>
                              <a:schemeClr val="accent1"/>
                            </a:solidFill>
                            <a:latin typeface="Cambria Math" panose="02040503050406030204" pitchFamily="18" charset="0"/>
                          </a:rPr>
                          <m:t>𝜃</m:t>
                        </m:r>
                        <m:r>
                          <a:rPr lang="en-US" b="0" i="1" smtClean="0">
                            <a:solidFill>
                              <a:schemeClr val="accent1"/>
                            </a:solidFill>
                            <a:latin typeface="Cambria Math" panose="02040503050406030204" pitchFamily="18" charset="0"/>
                          </a:rPr>
                          <m:t>−</m:t>
                        </m:r>
                        <m:r>
                          <a:rPr lang="en-GB" i="1">
                            <a:solidFill>
                              <a:schemeClr val="accent1"/>
                            </a:solidFill>
                            <a:latin typeface="Cambria Math" panose="02040503050406030204" pitchFamily="18" charset="0"/>
                          </a:rPr>
                          <m:t>𝜃</m:t>
                        </m:r>
                        <m:r>
                          <a:rPr lang="en-US" b="0" i="1" smtClean="0">
                            <a:solidFill>
                              <a:schemeClr val="accent1"/>
                            </a:solidFill>
                            <a:latin typeface="Cambria Math" panose="02040503050406030204" pitchFamily="18" charset="0"/>
                          </a:rPr>
                          <m:t>’)</m:t>
                        </m:r>
                      </m:e>
                    </m:d>
                    <m:r>
                      <a:rPr lang="en-US" b="0" i="1" smtClean="0">
                        <a:latin typeface="Cambria Math" panose="02040503050406030204" pitchFamily="18" charset="0"/>
                      </a:rPr>
                      <m:t>2</m:t>
                    </m:r>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i="1">
                            <a:latin typeface="Cambria Math" panose="02040503050406030204" pitchFamily="18" charset="0"/>
                          </a:rPr>
                          <m:t>𝑧𝑚𝑛</m:t>
                        </m:r>
                      </m:sub>
                    </m:sSub>
                    <m:d>
                      <m:dPr>
                        <m:begChr m:val="["/>
                        <m:endChr m:val="]"/>
                        <m:ctrlPr>
                          <a:rPr lang="en-GB" i="1">
                            <a:latin typeface="Cambria Math" panose="02040503050406030204" pitchFamily="18" charset="0"/>
                          </a:rPr>
                        </m:ctrlPr>
                      </m:dPr>
                      <m:e>
                        <m:r>
                          <a:rPr lang="en-GB" i="1">
                            <a:latin typeface="Cambria Math" panose="02040503050406030204" pitchFamily="18" charset="0"/>
                          </a:rPr>
                          <m:t>𝑐𝑜𝑠</m:t>
                        </m:r>
                        <m:d>
                          <m:dPr>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𝑑</m:t>
                                    </m:r>
                                    <m:r>
                                      <a:rPr lang="en-GB" i="1">
                                        <a:latin typeface="Cambria Math" panose="02040503050406030204" pitchFamily="18" charset="0"/>
                                      </a:rPr>
                                      <m:t>,</m:t>
                                    </m:r>
                                    <m:r>
                                      <a:rPr lang="en-GB" i="1">
                                        <a:latin typeface="Cambria Math" panose="02040503050406030204" pitchFamily="18" charset="0"/>
                                      </a:rPr>
                                      <m:t>𝑚𝑛</m:t>
                                    </m:r>
                                  </m:sub>
                                </m:sSub>
                              </m:num>
                              <m:den>
                                <m:r>
                                  <a:rPr lang="en-GB" i="1">
                                    <a:latin typeface="Cambria Math" panose="02040503050406030204" pitchFamily="18" charset="0"/>
                                  </a:rPr>
                                  <m:t>𝑐</m:t>
                                </m:r>
                              </m:den>
                            </m:f>
                            <m:r>
                              <a:rPr lang="en-US" b="0" i="1" smtClean="0">
                                <a:latin typeface="Cambria Math" panose="02040503050406030204" pitchFamily="18" charset="0"/>
                              </a:rPr>
                              <m:t>𝑧</m:t>
                            </m:r>
                          </m:e>
                        </m:d>
                        <m:r>
                          <a:rPr lang="en-US" i="1">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num>
                          <m:den>
                            <m:r>
                              <a:rPr lang="en-GB" i="1">
                                <a:latin typeface="Cambria Math" panose="02040503050406030204" pitchFamily="18" charset="0"/>
                              </a:rPr>
                              <m:t>2</m:t>
                            </m:r>
                            <m:sSub>
                              <m:sSubPr>
                                <m:ctrlPr>
                                  <a:rPr lang="en-GB" i="1">
                                    <a:latin typeface="Cambria Math" panose="02040503050406030204" pitchFamily="18" charset="0"/>
                                  </a:rPr>
                                </m:ctrlPr>
                              </m:sSubPr>
                              <m:e>
                                <m:r>
                                  <a:rPr lang="en-GB" i="1">
                                    <a:latin typeface="Cambria Math" panose="02040503050406030204" pitchFamily="18" charset="0"/>
                                  </a:rPr>
                                  <m:t>𝑄</m:t>
                                </m:r>
                              </m:e>
                              <m:sub>
                                <m:r>
                                  <a:rPr lang="en-GB" i="1">
                                    <a:latin typeface="Cambria Math" panose="02040503050406030204" pitchFamily="18" charset="0"/>
                                  </a:rPr>
                                  <m:t>𝑚𝑛</m:t>
                                </m:r>
                              </m:sub>
                            </m:sSub>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𝑑</m:t>
                                </m:r>
                                <m:r>
                                  <a:rPr lang="en-GB" i="1">
                                    <a:latin typeface="Cambria Math" panose="02040503050406030204" pitchFamily="18" charset="0"/>
                                  </a:rPr>
                                  <m:t>,</m:t>
                                </m:r>
                                <m:r>
                                  <a:rPr lang="en-GB" i="1">
                                    <a:latin typeface="Cambria Math" panose="02040503050406030204" pitchFamily="18" charset="0"/>
                                  </a:rPr>
                                  <m:t>𝑚𝑛</m:t>
                                </m:r>
                              </m:sub>
                            </m:sSub>
                          </m:den>
                        </m:f>
                        <m:r>
                          <a:rPr lang="en-GB" i="1">
                            <a:latin typeface="Cambria Math" panose="02040503050406030204" pitchFamily="18" charset="0"/>
                          </a:rPr>
                          <m:t>𝑠𝑖𝑛</m:t>
                        </m:r>
                        <m:d>
                          <m:dPr>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𝑑</m:t>
                                    </m:r>
                                    <m:r>
                                      <a:rPr lang="en-GB" i="1">
                                        <a:latin typeface="Cambria Math" panose="02040503050406030204" pitchFamily="18" charset="0"/>
                                      </a:rPr>
                                      <m:t>,</m:t>
                                    </m:r>
                                    <m:r>
                                      <a:rPr lang="en-GB" i="1">
                                        <a:latin typeface="Cambria Math" panose="02040503050406030204" pitchFamily="18" charset="0"/>
                                      </a:rPr>
                                      <m:t>𝑚𝑛</m:t>
                                    </m:r>
                                  </m:sub>
                                </m:sSub>
                              </m:num>
                              <m:den>
                                <m:r>
                                  <a:rPr lang="en-GB" i="1">
                                    <a:latin typeface="Cambria Math" panose="02040503050406030204" pitchFamily="18" charset="0"/>
                                  </a:rPr>
                                  <m:t>𝑐</m:t>
                                </m:r>
                              </m:den>
                            </m:f>
                            <m:r>
                              <a:rPr lang="en-US" b="0" i="1" smtClean="0">
                                <a:latin typeface="Cambria Math" panose="02040503050406030204" pitchFamily="18" charset="0"/>
                              </a:rPr>
                              <m:t>𝑧</m:t>
                            </m:r>
                          </m:e>
                        </m:d>
                      </m:e>
                    </m:d>
                    <m:sSup>
                      <m:sSupPr>
                        <m:ctrlPr>
                          <a:rPr lang="en-GB" i="1">
                            <a:latin typeface="Cambria Math" panose="02040503050406030204" pitchFamily="18" charset="0"/>
                            <a:ea typeface="Cambria Math" panose="02040503050406030204" pitchFamily="18" charset="0"/>
                          </a:rPr>
                        </m:ctrlPr>
                      </m:sSupPr>
                      <m:e>
                        <m:r>
                          <a:rPr lang="en-GB" i="1">
                            <a:latin typeface="Cambria Math" panose="02040503050406030204" pitchFamily="18" charset="0"/>
                            <a:ea typeface="Cambria Math" panose="02040503050406030204" pitchFamily="18" charset="0"/>
                          </a:rPr>
                          <m:t>𝑒</m:t>
                        </m:r>
                      </m:e>
                      <m:sup>
                        <m:f>
                          <m:fPr>
                            <m:ctrlPr>
                              <a:rPr lang="en-GB" i="1">
                                <a:latin typeface="Cambria Math" panose="02040503050406030204" pitchFamily="18" charset="0"/>
                                <a:ea typeface="Cambria Math" panose="02040503050406030204" pitchFamily="18" charset="0"/>
                              </a:rPr>
                            </m:ctrlPr>
                          </m:fPr>
                          <m:num>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𝜔</m:t>
                                </m:r>
                              </m:e>
                              <m:sub>
                                <m:r>
                                  <a:rPr lang="en-GB" i="1">
                                    <a:latin typeface="Cambria Math" panose="02040503050406030204" pitchFamily="18" charset="0"/>
                                    <a:ea typeface="Cambria Math" panose="02040503050406030204" pitchFamily="18" charset="0"/>
                                  </a:rPr>
                                  <m:t>𝑚𝑛</m:t>
                                </m:r>
                              </m:sub>
                            </m:sSub>
                          </m:num>
                          <m:den>
                            <m:r>
                              <a:rPr lang="en-GB" i="1">
                                <a:latin typeface="Cambria Math" panose="02040503050406030204" pitchFamily="18" charset="0"/>
                                <a:ea typeface="Cambria Math" panose="02040503050406030204" pitchFamily="18" charset="0"/>
                              </a:rPr>
                              <m:t>2</m:t>
                            </m:r>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𝑄</m:t>
                                </m:r>
                              </m:e>
                              <m:sub>
                                <m:r>
                                  <a:rPr lang="en-GB" i="1">
                                    <a:latin typeface="Cambria Math" panose="02040503050406030204" pitchFamily="18" charset="0"/>
                                    <a:ea typeface="Cambria Math" panose="02040503050406030204" pitchFamily="18" charset="0"/>
                                  </a:rPr>
                                  <m:t>𝑚𝑛</m:t>
                                </m:r>
                              </m:sub>
                            </m:sSub>
                            <m:r>
                              <a:rPr lang="en-GB" i="1">
                                <a:latin typeface="Cambria Math" panose="02040503050406030204" pitchFamily="18" charset="0"/>
                                <a:ea typeface="Cambria Math" panose="02040503050406030204" pitchFamily="18" charset="0"/>
                              </a:rPr>
                              <m:t>𝑐</m:t>
                            </m:r>
                          </m:den>
                        </m:f>
                        <m:r>
                          <a:rPr lang="en-US" i="1">
                            <a:latin typeface="Cambria Math" panose="02040503050406030204" pitchFamily="18" charset="0"/>
                            <a:ea typeface="Cambria Math" panose="02040503050406030204" pitchFamily="18" charset="0"/>
                          </a:rPr>
                          <m:t>𝑧</m:t>
                        </m:r>
                      </m:sup>
                    </m:sSup>
                    <m:r>
                      <a:rPr lang="en-US" b="0" i="1" smtClean="0">
                        <a:latin typeface="Cambria Math" panose="02040503050406030204" pitchFamily="18" charset="0"/>
                        <a:ea typeface="Cambria Math" panose="02040503050406030204" pitchFamily="18" charset="0"/>
                      </a:rPr>
                      <m:t>  </m:t>
                    </m:r>
                    <m:d>
                      <m:dPr>
                        <m:begChr m:val="["/>
                        <m:endChr m:val="]"/>
                        <m:ctrlPr>
                          <a:rPr lang="en-GB" i="1">
                            <a:latin typeface="Cambria Math" panose="02040503050406030204" pitchFamily="18" charset="0"/>
                          </a:rPr>
                        </m:ctrlPr>
                      </m:dPr>
                      <m:e>
                        <m:r>
                          <a:rPr lang="en-GB" i="1">
                            <a:latin typeface="Cambria Math" panose="02040503050406030204" pitchFamily="18" charset="0"/>
                          </a:rPr>
                          <m:t>𝑉</m:t>
                        </m:r>
                      </m:e>
                    </m:d>
                  </m:oMath>
                </a14:m>
                <a:endParaRPr lang="en-GB" i="1" dirty="0"/>
              </a:p>
              <a:p>
                <a:pPr lvl="1"/>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m:t>
                        </m:r>
                        <m:r>
                          <a:rPr lang="en-GB" i="1">
                            <a:latin typeface="Cambria Math" panose="02040503050406030204" pitchFamily="18" charset="0"/>
                          </a:rPr>
                          <m:t>𝑚𝑛</m:t>
                        </m:r>
                      </m:sub>
                    </m:sSub>
                    <m:r>
                      <a:rPr lang="en-US" i="1">
                        <a:latin typeface="Cambria Math" panose="02040503050406030204" pitchFamily="18" charset="0"/>
                      </a:rPr>
                      <m:t>(</m:t>
                    </m:r>
                    <m:r>
                      <a:rPr lang="en-GB" i="1">
                        <a:latin typeface="Cambria Math" panose="02040503050406030204" pitchFamily="18" charset="0"/>
                      </a:rPr>
                      <m:t>𝑟</m:t>
                    </m:r>
                    <m:r>
                      <a:rPr lang="en-GB" i="1">
                        <a:latin typeface="Cambria Math" panose="02040503050406030204" pitchFamily="18" charset="0"/>
                      </a:rPr>
                      <m:t>,</m:t>
                    </m:r>
                    <m:r>
                      <a:rPr lang="en-GB" i="1">
                        <a:latin typeface="Cambria Math" panose="02040503050406030204" pitchFamily="18" charset="0"/>
                      </a:rPr>
                      <m:t>𝜃</m:t>
                    </m:r>
                    <m:r>
                      <a:rPr lang="en-US" i="1">
                        <a:latin typeface="Cambria Math" panose="02040503050406030204" pitchFamily="18" charset="0"/>
                      </a:rPr>
                      <m:t>,</m:t>
                    </m:r>
                    <m:r>
                      <a:rPr lang="en-GB" i="1">
                        <a:latin typeface="Cambria Math" panose="02040503050406030204" pitchFamily="18" charset="0"/>
                      </a:rPr>
                      <m:t>𝑟</m:t>
                    </m:r>
                    <m:r>
                      <a:rPr lang="en-US" i="1">
                        <a:latin typeface="Cambria Math" panose="02040503050406030204" pitchFamily="18" charset="0"/>
                      </a:rPr>
                      <m:t>’</m:t>
                    </m:r>
                    <m:r>
                      <a:rPr lang="en-GB" i="1">
                        <a:latin typeface="Cambria Math" panose="02040503050406030204" pitchFamily="18" charset="0"/>
                      </a:rPr>
                      <m:t>,</m:t>
                    </m:r>
                    <m:r>
                      <a:rPr lang="en-GB" i="1">
                        <a:latin typeface="Cambria Math" panose="02040503050406030204" pitchFamily="18" charset="0"/>
                      </a:rPr>
                      <m:t>𝜃</m:t>
                    </m:r>
                    <m:r>
                      <a:rPr lang="en-US" i="1">
                        <a:latin typeface="Cambria Math" panose="02040503050406030204" pitchFamily="18" charset="0"/>
                      </a:rPr>
                      <m:t>’,</m:t>
                    </m:r>
                    <m:r>
                      <a:rPr lang="en-US" i="1">
                        <a:latin typeface="Cambria Math" panose="02040503050406030204" pitchFamily="18" charset="0"/>
                      </a:rPr>
                      <m:t>𝑧</m:t>
                    </m:r>
                    <m:r>
                      <a:rPr lang="en-US" i="1">
                        <a:latin typeface="Cambria Math" panose="02040503050406030204" pitchFamily="18" charset="0"/>
                      </a:rPr>
                      <m:t>)=</m:t>
                    </m:r>
                    <m:r>
                      <a:rPr lang="en-US" i="1" smtClean="0">
                        <a:solidFill>
                          <a:schemeClr val="accent1"/>
                        </a:solidFill>
                        <a:latin typeface="Cambria Math" panose="02040503050406030204" pitchFamily="18" charset="0"/>
                      </a:rPr>
                      <m:t>𝑞</m:t>
                    </m:r>
                    <m:r>
                      <a:rPr lang="en-US" i="1" smtClean="0">
                        <a:solidFill>
                          <a:schemeClr val="accent1"/>
                        </a:solidFill>
                        <a:latin typeface="Cambria Math" panose="02040503050406030204" pitchFamily="18" charset="0"/>
                      </a:rPr>
                      <m:t>’</m:t>
                    </m:r>
                    <m:r>
                      <a:rPr lang="en-GB" i="1">
                        <a:solidFill>
                          <a:schemeClr val="accent1"/>
                        </a:solidFill>
                        <a:latin typeface="Cambria Math" panose="02040503050406030204" pitchFamily="18" charset="0"/>
                      </a:rPr>
                      <m:t>𝑚</m:t>
                    </m:r>
                    <m:sSup>
                      <m:sSupPr>
                        <m:ctrlPr>
                          <a:rPr lang="en-GB" i="1">
                            <a:solidFill>
                              <a:schemeClr val="accent1"/>
                            </a:solidFill>
                            <a:latin typeface="Cambria Math" panose="02040503050406030204" pitchFamily="18" charset="0"/>
                          </a:rPr>
                        </m:ctrlPr>
                      </m:sSupPr>
                      <m:e>
                        <m:d>
                          <m:dPr>
                            <m:ctrlPr>
                              <a:rPr lang="en-GB" i="1">
                                <a:solidFill>
                                  <a:schemeClr val="accent1"/>
                                </a:solidFill>
                                <a:latin typeface="Cambria Math" panose="02040503050406030204" pitchFamily="18" charset="0"/>
                              </a:rPr>
                            </m:ctrlPr>
                          </m:dPr>
                          <m:e>
                            <m:sSup>
                              <m:sSupPr>
                                <m:ctrlPr>
                                  <a:rPr lang="en-GB" i="1">
                                    <a:solidFill>
                                      <a:schemeClr val="accent1"/>
                                    </a:solidFill>
                                    <a:latin typeface="Cambria Math" panose="02040503050406030204" pitchFamily="18" charset="0"/>
                                  </a:rPr>
                                </m:ctrlPr>
                              </m:sSupPr>
                              <m:e>
                                <m:r>
                                  <a:rPr lang="en-GB" i="1">
                                    <a:solidFill>
                                      <a:schemeClr val="accent1"/>
                                    </a:solidFill>
                                    <a:latin typeface="Cambria Math" panose="02040503050406030204" pitchFamily="18" charset="0"/>
                                  </a:rPr>
                                  <m:t>𝑟</m:t>
                                </m:r>
                              </m:e>
                              <m:sup>
                                <m:r>
                                  <a:rPr lang="en-GB" i="1">
                                    <a:solidFill>
                                      <a:schemeClr val="accent1"/>
                                    </a:solidFill>
                                    <a:latin typeface="Cambria Math" panose="02040503050406030204" pitchFamily="18" charset="0"/>
                                  </a:rPr>
                                  <m:t>′</m:t>
                                </m:r>
                              </m:sup>
                            </m:sSup>
                          </m:e>
                        </m:d>
                      </m:e>
                      <m:sup>
                        <m:r>
                          <a:rPr lang="en-GB" i="1">
                            <a:solidFill>
                              <a:schemeClr val="accent1"/>
                            </a:solidFill>
                            <a:latin typeface="Cambria Math" panose="02040503050406030204" pitchFamily="18" charset="0"/>
                          </a:rPr>
                          <m:t>𝑚</m:t>
                        </m:r>
                      </m:sup>
                    </m:sSup>
                    <m:sSup>
                      <m:sSupPr>
                        <m:ctrlPr>
                          <a:rPr lang="en-GB" i="1">
                            <a:solidFill>
                              <a:schemeClr val="accent1"/>
                            </a:solidFill>
                            <a:latin typeface="Cambria Math" panose="02040503050406030204" pitchFamily="18" charset="0"/>
                          </a:rPr>
                        </m:ctrlPr>
                      </m:sSupPr>
                      <m:e>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𝑟</m:t>
                            </m:r>
                          </m:e>
                        </m:d>
                      </m:e>
                      <m:sup>
                        <m:r>
                          <a:rPr lang="en-GB" i="1">
                            <a:solidFill>
                              <a:schemeClr val="accent1"/>
                            </a:solidFill>
                            <a:latin typeface="Cambria Math" panose="02040503050406030204" pitchFamily="18" charset="0"/>
                          </a:rPr>
                          <m:t>𝑚</m:t>
                        </m:r>
                        <m:r>
                          <a:rPr lang="en-GB" i="1">
                            <a:solidFill>
                              <a:schemeClr val="accent1"/>
                            </a:solidFill>
                            <a:latin typeface="Cambria Math" panose="02040503050406030204" pitchFamily="18" charset="0"/>
                          </a:rPr>
                          <m:t>−1</m:t>
                        </m:r>
                      </m:sup>
                    </m:sSup>
                    <m:d>
                      <m:dPr>
                        <m:ctrlPr>
                          <a:rPr lang="en-GB" i="1" smtClean="0">
                            <a:solidFill>
                              <a:schemeClr val="accent1"/>
                            </a:solidFill>
                            <a:latin typeface="Cambria Math" panose="02040503050406030204" pitchFamily="18" charset="0"/>
                          </a:rPr>
                        </m:ctrlPr>
                      </m:dPr>
                      <m:e>
                        <m:groupChr>
                          <m:groupChrPr>
                            <m:chr m:val="ˆ"/>
                            <m:pos m:val="top"/>
                            <m:vertJc m:val="bot"/>
                            <m:ctrlPr>
                              <a:rPr lang="en-GB" i="1">
                                <a:solidFill>
                                  <a:schemeClr val="accent1"/>
                                </a:solidFill>
                                <a:latin typeface="Cambria Math" panose="02040503050406030204" pitchFamily="18" charset="0"/>
                              </a:rPr>
                            </m:ctrlPr>
                          </m:groupChrPr>
                          <m:e>
                            <m:r>
                              <a:rPr lang="en-GB" i="1">
                                <a:solidFill>
                                  <a:schemeClr val="accent1"/>
                                </a:solidFill>
                                <a:latin typeface="Cambria Math" panose="02040503050406030204" pitchFamily="18" charset="0"/>
                              </a:rPr>
                              <m:t>𝑟</m:t>
                            </m:r>
                          </m:e>
                        </m:groupChr>
                        <m:r>
                          <a:rPr lang="en-GB" i="1">
                            <a:solidFill>
                              <a:schemeClr val="accent1"/>
                            </a:solidFill>
                            <a:latin typeface="Cambria Math" panose="02040503050406030204" pitchFamily="18" charset="0"/>
                          </a:rPr>
                          <m:t>𝑐𝑜𝑠</m:t>
                        </m:r>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𝑚</m:t>
                            </m:r>
                            <m:r>
                              <a:rPr lang="en-US" i="1">
                                <a:solidFill>
                                  <a:schemeClr val="accent1"/>
                                </a:solidFill>
                                <a:latin typeface="Cambria Math" panose="02040503050406030204" pitchFamily="18" charset="0"/>
                              </a:rPr>
                              <m:t>(</m:t>
                            </m:r>
                            <m:r>
                              <a:rPr lang="en-GB" i="1">
                                <a:solidFill>
                                  <a:schemeClr val="accent1"/>
                                </a:solidFill>
                                <a:latin typeface="Cambria Math" panose="02040503050406030204" pitchFamily="18" charset="0"/>
                              </a:rPr>
                              <m:t>𝜃</m:t>
                            </m:r>
                            <m:r>
                              <a:rPr lang="en-US" b="0" i="1" smtClean="0">
                                <a:solidFill>
                                  <a:schemeClr val="accent1"/>
                                </a:solidFill>
                                <a:latin typeface="Cambria Math" panose="02040503050406030204" pitchFamily="18" charset="0"/>
                              </a:rPr>
                              <m:t>−</m:t>
                            </m:r>
                            <m:r>
                              <a:rPr lang="en-GB" i="1">
                                <a:solidFill>
                                  <a:schemeClr val="accent1"/>
                                </a:solidFill>
                                <a:latin typeface="Cambria Math" panose="02040503050406030204" pitchFamily="18" charset="0"/>
                              </a:rPr>
                              <m:t>𝜃</m:t>
                            </m:r>
                            <m:r>
                              <a:rPr lang="en-US" i="1">
                                <a:solidFill>
                                  <a:schemeClr val="accent1"/>
                                </a:solidFill>
                                <a:latin typeface="Cambria Math" panose="02040503050406030204" pitchFamily="18" charset="0"/>
                              </a:rPr>
                              <m:t>’)</m:t>
                            </m:r>
                          </m:e>
                        </m:d>
                        <m:r>
                          <a:rPr lang="en-GB" i="1">
                            <a:solidFill>
                              <a:schemeClr val="accent1"/>
                            </a:solidFill>
                            <a:latin typeface="Cambria Math" panose="02040503050406030204" pitchFamily="18" charset="0"/>
                          </a:rPr>
                          <m:t>−</m:t>
                        </m:r>
                        <m:groupChr>
                          <m:groupChrPr>
                            <m:chr m:val="ˆ"/>
                            <m:pos m:val="top"/>
                            <m:vertJc m:val="bot"/>
                            <m:ctrlPr>
                              <a:rPr lang="en-GB" i="1">
                                <a:solidFill>
                                  <a:schemeClr val="accent1"/>
                                </a:solidFill>
                                <a:latin typeface="Cambria Math" panose="02040503050406030204" pitchFamily="18" charset="0"/>
                              </a:rPr>
                            </m:ctrlPr>
                          </m:groupChrPr>
                          <m:e>
                            <m:r>
                              <a:rPr lang="en-GB" i="1">
                                <a:solidFill>
                                  <a:schemeClr val="accent1"/>
                                </a:solidFill>
                                <a:latin typeface="Cambria Math" panose="02040503050406030204" pitchFamily="18" charset="0"/>
                              </a:rPr>
                              <m:t>𝜃</m:t>
                            </m:r>
                          </m:e>
                        </m:groupChr>
                        <m:r>
                          <a:rPr lang="en-GB" i="1">
                            <a:solidFill>
                              <a:schemeClr val="accent1"/>
                            </a:solidFill>
                            <a:latin typeface="Cambria Math" panose="02040503050406030204" pitchFamily="18" charset="0"/>
                          </a:rPr>
                          <m:t>𝑠𝑖𝑛</m:t>
                        </m:r>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𝑚</m:t>
                            </m:r>
                            <m:r>
                              <a:rPr lang="en-US" i="1">
                                <a:solidFill>
                                  <a:schemeClr val="accent1"/>
                                </a:solidFill>
                                <a:latin typeface="Cambria Math" panose="02040503050406030204" pitchFamily="18" charset="0"/>
                              </a:rPr>
                              <m:t>(</m:t>
                            </m:r>
                            <m:r>
                              <a:rPr lang="en-GB" i="1" smtClean="0">
                                <a:solidFill>
                                  <a:schemeClr val="accent1"/>
                                </a:solidFill>
                                <a:latin typeface="Cambria Math" panose="02040503050406030204" pitchFamily="18" charset="0"/>
                              </a:rPr>
                              <m:t>𝜃</m:t>
                            </m:r>
                            <m:r>
                              <a:rPr lang="en-US" b="0" i="1" smtClean="0">
                                <a:solidFill>
                                  <a:schemeClr val="accent1"/>
                                </a:solidFill>
                                <a:latin typeface="Cambria Math" panose="02040503050406030204" pitchFamily="18" charset="0"/>
                              </a:rPr>
                              <m:t>−</m:t>
                            </m:r>
                            <m:r>
                              <a:rPr lang="en-GB" i="1">
                                <a:solidFill>
                                  <a:schemeClr val="accent1"/>
                                </a:solidFill>
                                <a:latin typeface="Cambria Math" panose="02040503050406030204" pitchFamily="18" charset="0"/>
                              </a:rPr>
                              <m:t>𝜃</m:t>
                            </m:r>
                            <m:r>
                              <a:rPr lang="en-US" i="1">
                                <a:solidFill>
                                  <a:schemeClr val="accent1"/>
                                </a:solidFill>
                                <a:latin typeface="Cambria Math" panose="02040503050406030204" pitchFamily="18" charset="0"/>
                              </a:rPr>
                              <m:t>’)</m:t>
                            </m:r>
                          </m:e>
                        </m:d>
                      </m:e>
                    </m:d>
                    <m:r>
                      <a:rPr lang="en-US" b="0" i="1" smtClean="0">
                        <a:latin typeface="Cambria Math" panose="02040503050406030204" pitchFamily="18" charset="0"/>
                      </a:rPr>
                      <m:t>2</m:t>
                    </m:r>
                    <m:sSub>
                      <m:sSubPr>
                        <m:ctrlPr>
                          <a:rPr lang="en-GB" i="1">
                            <a:latin typeface="Cambria Math" panose="02040503050406030204" pitchFamily="18" charset="0"/>
                          </a:rPr>
                        </m:ctrlPr>
                      </m:sSubPr>
                      <m:e>
                        <m:r>
                          <a:rPr lang="en-GB" i="1">
                            <a:latin typeface="Cambria Math" panose="02040503050406030204" pitchFamily="18" charset="0"/>
                          </a:rPr>
                          <m:t>𝑘</m:t>
                        </m:r>
                      </m:e>
                      <m:sub>
                        <m:r>
                          <a:rPr lang="en-GB" i="1">
                            <a:latin typeface="Cambria Math" panose="02040503050406030204" pitchFamily="18" charset="0"/>
                          </a:rPr>
                          <m:t>⊥</m:t>
                        </m:r>
                        <m:r>
                          <a:rPr lang="en-GB" i="1">
                            <a:latin typeface="Cambria Math" panose="02040503050406030204" pitchFamily="18" charset="0"/>
                          </a:rPr>
                          <m:t>𝑚𝑛</m:t>
                        </m:r>
                      </m:sub>
                    </m:sSub>
                    <m:f>
                      <m:fPr>
                        <m:ctrlPr>
                          <a:rPr lang="en-GB" i="1">
                            <a:latin typeface="Cambria Math" panose="02040503050406030204" pitchFamily="18" charset="0"/>
                            <a:ea typeface="Cambria Math" panose="02040503050406030204" pitchFamily="18" charset="0"/>
                          </a:rPr>
                        </m:ctrlPr>
                      </m:fPr>
                      <m:num>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𝜔</m:t>
                            </m:r>
                          </m:e>
                          <m:sub>
                            <m:r>
                              <a:rPr lang="en-GB" i="1">
                                <a:latin typeface="Cambria Math" panose="02040503050406030204" pitchFamily="18" charset="0"/>
                                <a:ea typeface="Cambria Math" panose="02040503050406030204" pitchFamily="18" charset="0"/>
                              </a:rPr>
                              <m:t>𝑚𝑛</m:t>
                            </m:r>
                          </m:sub>
                        </m:sSub>
                      </m:num>
                      <m:den>
                        <m:sSub>
                          <m:sSubPr>
                            <m:ctrlPr>
                              <a:rPr lang="en-GB" i="1">
                                <a:latin typeface="Cambria Math" panose="02040503050406030204" pitchFamily="18" charset="0"/>
                                <a:ea typeface="Cambria Math" panose="02040503050406030204" pitchFamily="18" charset="0"/>
                              </a:rPr>
                            </m:ctrlPr>
                          </m:sSubPr>
                          <m:e>
                            <m:r>
                              <a:rPr lang="en-GB" i="1">
                                <a:latin typeface="Cambria Math" panose="02040503050406030204" pitchFamily="18" charset="0"/>
                                <a:ea typeface="Cambria Math" panose="02040503050406030204" pitchFamily="18" charset="0"/>
                              </a:rPr>
                              <m:t>𝜔</m:t>
                            </m:r>
                          </m:e>
                          <m:sub>
                            <m:r>
                              <a:rPr lang="en-GB" i="1">
                                <a:latin typeface="Cambria Math" panose="02040503050406030204" pitchFamily="18" charset="0"/>
                                <a:ea typeface="Cambria Math" panose="02040503050406030204" pitchFamily="18" charset="0"/>
                              </a:rPr>
                              <m:t>𝑑</m:t>
                            </m:r>
                            <m:r>
                              <a:rPr lang="en-GB" i="1">
                                <a:latin typeface="Cambria Math" panose="02040503050406030204" pitchFamily="18" charset="0"/>
                                <a:ea typeface="Cambria Math" panose="02040503050406030204" pitchFamily="18" charset="0"/>
                              </a:rPr>
                              <m:t>,</m:t>
                            </m:r>
                            <m:r>
                              <a:rPr lang="en-GB" i="1">
                                <a:latin typeface="Cambria Math" panose="02040503050406030204" pitchFamily="18" charset="0"/>
                                <a:ea typeface="Cambria Math" panose="02040503050406030204" pitchFamily="18" charset="0"/>
                              </a:rPr>
                              <m:t>𝑚𝑛</m:t>
                            </m:r>
                          </m:sub>
                        </m:sSub>
                      </m:den>
                    </m:f>
                    <m:r>
                      <a:rPr lang="en-GB" i="1">
                        <a:latin typeface="Cambria Math" panose="02040503050406030204" pitchFamily="18" charset="0"/>
                      </a:rPr>
                      <m:t>𝑠𝑖𝑛</m:t>
                    </m:r>
                    <m:d>
                      <m:dPr>
                        <m:ctrlPr>
                          <a:rPr lang="en-GB" i="1">
                            <a:latin typeface="Cambria Math" panose="02040503050406030204" pitchFamily="18" charset="0"/>
                          </a:rPr>
                        </m:ctrlPr>
                      </m:dPr>
                      <m:e>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num>
                          <m:den>
                            <m:r>
                              <a:rPr lang="en-GB" i="1">
                                <a:latin typeface="Cambria Math" panose="02040503050406030204" pitchFamily="18" charset="0"/>
                              </a:rPr>
                              <m:t>𝑐</m:t>
                            </m:r>
                          </m:den>
                        </m:f>
                        <m:r>
                          <a:rPr lang="en-US" b="0" i="1" smtClean="0">
                            <a:latin typeface="Cambria Math" panose="02040503050406030204" pitchFamily="18" charset="0"/>
                          </a:rPr>
                          <m:t>𝑧</m:t>
                        </m:r>
                      </m:e>
                    </m:d>
                    <m:sSup>
                      <m:sSupPr>
                        <m:ctrlPr>
                          <a:rPr lang="en-GB" i="1">
                            <a:latin typeface="Cambria Math" panose="02040503050406030204" pitchFamily="18" charset="0"/>
                          </a:rPr>
                        </m:ctrlPr>
                      </m:sSupPr>
                      <m:e>
                        <m:r>
                          <a:rPr lang="en-GB" i="1">
                            <a:latin typeface="Cambria Math" panose="02040503050406030204" pitchFamily="18" charset="0"/>
                          </a:rPr>
                          <m:t>𝑒</m:t>
                        </m:r>
                      </m:e>
                      <m:sup>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num>
                          <m:den>
                            <m:r>
                              <a:rPr lang="en-GB" i="1">
                                <a:latin typeface="Cambria Math" panose="02040503050406030204" pitchFamily="18" charset="0"/>
                              </a:rPr>
                              <m:t>2</m:t>
                            </m:r>
                            <m:sSub>
                              <m:sSubPr>
                                <m:ctrlPr>
                                  <a:rPr lang="en-GB" i="1">
                                    <a:latin typeface="Cambria Math" panose="02040503050406030204" pitchFamily="18" charset="0"/>
                                  </a:rPr>
                                </m:ctrlPr>
                              </m:sSubPr>
                              <m:e>
                                <m:r>
                                  <a:rPr lang="en-GB" i="1">
                                    <a:latin typeface="Cambria Math" panose="02040503050406030204" pitchFamily="18" charset="0"/>
                                  </a:rPr>
                                  <m:t>𝑄</m:t>
                                </m:r>
                              </m:e>
                              <m:sub>
                                <m:r>
                                  <a:rPr lang="en-GB" i="1">
                                    <a:latin typeface="Cambria Math" panose="02040503050406030204" pitchFamily="18" charset="0"/>
                                  </a:rPr>
                                  <m:t>𝑚𝑛</m:t>
                                </m:r>
                              </m:sub>
                            </m:sSub>
                            <m:r>
                              <a:rPr lang="en-GB" i="1">
                                <a:latin typeface="Cambria Math" panose="02040503050406030204" pitchFamily="18" charset="0"/>
                              </a:rPr>
                              <m:t>𝑐</m:t>
                            </m:r>
                          </m:den>
                        </m:f>
                        <m:r>
                          <a:rPr lang="en-US" i="1">
                            <a:latin typeface="Cambria Math" panose="02040503050406030204" pitchFamily="18" charset="0"/>
                          </a:rPr>
                          <m:t>𝑧</m:t>
                        </m:r>
                      </m:sup>
                    </m:sSup>
                    <m:r>
                      <a:rPr lang="en-US" b="0" i="1" smtClean="0">
                        <a:latin typeface="Cambria Math" panose="02040503050406030204" pitchFamily="18" charset="0"/>
                      </a:rPr>
                      <m:t>  </m:t>
                    </m:r>
                    <m:d>
                      <m:dPr>
                        <m:begChr m:val="["/>
                        <m:endChr m:val="]"/>
                        <m:ctrlPr>
                          <a:rPr lang="en-GB" i="1">
                            <a:latin typeface="Cambria Math" panose="02040503050406030204" pitchFamily="18" charset="0"/>
                          </a:rPr>
                        </m:ctrlPr>
                      </m:dPr>
                      <m:e>
                        <m:r>
                          <a:rPr lang="en-GB" i="1">
                            <a:latin typeface="Cambria Math" panose="02040503050406030204" pitchFamily="18" charset="0"/>
                          </a:rPr>
                          <m:t>𝑉</m:t>
                        </m:r>
                      </m:e>
                    </m:d>
                  </m:oMath>
                </a14:m>
                <a:endParaRPr lang="en-US" i="1" dirty="0"/>
              </a:p>
              <a:p>
                <a:pPr>
                  <a:buFont typeface="Wingdings" pitchFamily="2" charset="2"/>
                  <a:buChar char="è"/>
                </a:pPr>
                <a:r>
                  <a:rPr lang="en-GB" dirty="0">
                    <a:sym typeface="Wingdings" pitchFamily="2" charset="2"/>
                  </a:rPr>
                  <a:t> P</a:t>
                </a:r>
                <a:r>
                  <a:rPr lang="en-GB" dirty="0"/>
                  <a:t>roperty of the structure, source bunch/slice, and test bunch/slice!</a:t>
                </a:r>
              </a:p>
              <a:p>
                <a:endParaRPr lang="en-US" b="0" dirty="0"/>
              </a:p>
              <a:p>
                <a:endParaRPr lang="en-GB" dirty="0"/>
              </a:p>
              <a:p>
                <a:endParaRPr lang="en-GB" dirty="0"/>
              </a:p>
              <a:p>
                <a:pPr marL="342900" lvl="1" indent="0">
                  <a:buNone/>
                </a:pPr>
                <a:endParaRPr lang="en-GB" dirty="0"/>
              </a:p>
              <a:p>
                <a:pPr lvl="1"/>
                <a:endParaRPr lang="en-GB" dirty="0"/>
              </a:p>
              <a:p>
                <a:pPr lvl="1">
                  <a:buFont typeface="Wingdings" pitchFamily="2" charset="2"/>
                  <a:buChar char="è"/>
                </a:pPr>
                <a:endParaRPr lang="en-GB" dirty="0"/>
              </a:p>
              <a:p>
                <a:pPr marL="342900" lvl="1" indent="0">
                  <a:buNone/>
                </a:pPr>
                <a:endParaRPr lang="en-GB" dirty="0"/>
              </a:p>
              <a:p>
                <a:pPr marL="342900" lvl="1" indent="0">
                  <a:buNone/>
                </a:pPr>
                <a:endParaRPr lang="en-GB" dirty="0"/>
              </a:p>
            </p:txBody>
          </p:sp>
        </mc:Choice>
        <mc:Fallback>
          <p:sp>
            <p:nvSpPr>
              <p:cNvPr id="5" name="Content Placeholder 4">
                <a:extLst>
                  <a:ext uri="{FF2B5EF4-FFF2-40B4-BE49-F238E27FC236}">
                    <a16:creationId xmlns:a16="http://schemas.microsoft.com/office/drawing/2014/main" id="{A5AF853B-2788-BC73-A162-152154E9DA5C}"/>
                  </a:ext>
                </a:extLst>
              </p:cNvPr>
              <p:cNvSpPr>
                <a:spLocks noGrp="1" noRot="1" noChangeAspect="1" noMove="1" noResize="1" noEditPoints="1" noAdjustHandles="1" noChangeArrowheads="1" noChangeShapeType="1" noTextEdit="1"/>
              </p:cNvSpPr>
              <p:nvPr>
                <p:ph idx="1"/>
              </p:nvPr>
            </p:nvSpPr>
            <p:spPr>
              <a:xfrm>
                <a:off x="904875" y="664309"/>
                <a:ext cx="7888605" cy="4348158"/>
              </a:xfrm>
              <a:blipFill>
                <a:blip r:embed="rId3"/>
                <a:stretch>
                  <a:fillRect t="-1458"/>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BEED129B-F17A-C935-9B3C-48EFB6F22043}"/>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Tree>
    <p:extLst>
      <p:ext uri="{BB962C8B-B14F-4D97-AF65-F5344CB8AC3E}">
        <p14:creationId xmlns:p14="http://schemas.microsoft.com/office/powerpoint/2010/main" val="3103852342"/>
      </p:ext>
    </p:extLst>
  </p:cSld>
  <p:clrMapOvr>
    <a:masterClrMapping/>
  </p:clrMapOvr>
  <mc:AlternateContent xmlns:mc="http://schemas.openxmlformats.org/markup-compatibility/2006">
    <mc:Choice xmlns:p14="http://schemas.microsoft.com/office/powerpoint/2010/main" Requires="p14">
      <p:transition spd="slow" p14:dur="2000" advTm="624"/>
    </mc:Choice>
    <mc:Fallback>
      <p:transition spd="slow" advTm="624"/>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CC8B1B-32F8-C54C-F9F5-5B47D204866C}"/>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05A6C932-CB04-EB13-5E81-DFC57B77B15A}"/>
              </a:ext>
            </a:extLst>
          </p:cNvPr>
          <p:cNvSpPr>
            <a:spLocks noGrp="1"/>
          </p:cNvSpPr>
          <p:nvPr>
            <p:ph type="title"/>
          </p:nvPr>
        </p:nvSpPr>
        <p:spPr>
          <a:xfrm>
            <a:off x="904875" y="131033"/>
            <a:ext cx="7726363" cy="533276"/>
          </a:xfrm>
        </p:spPr>
        <p:txBody>
          <a:bodyPr>
            <a:noAutofit/>
          </a:bodyPr>
          <a:lstStyle/>
          <a:p>
            <a:r>
              <a:rPr lang="en-GB"/>
              <a:t> </a:t>
            </a:r>
            <a:r>
              <a:rPr lang="en-US"/>
              <a:t>Single-mode axisymmetric wake potential</a:t>
            </a:r>
            <a:endParaRPr lang="en-GB"/>
          </a:p>
        </p:txBody>
      </p:sp>
      <p:sp>
        <p:nvSpPr>
          <p:cNvPr id="6" name="Espace réservé du numéro de diapositive 5">
            <a:extLst>
              <a:ext uri="{FF2B5EF4-FFF2-40B4-BE49-F238E27FC236}">
                <a16:creationId xmlns:a16="http://schemas.microsoft.com/office/drawing/2014/main" id="{D7AB58C3-E647-1EB7-FC8E-877D7C1897FD}"/>
              </a:ext>
            </a:extLst>
          </p:cNvPr>
          <p:cNvSpPr>
            <a:spLocks noGrp="1"/>
          </p:cNvSpPr>
          <p:nvPr>
            <p:ph type="sldNum" sz="quarter" idx="12"/>
          </p:nvPr>
        </p:nvSpPr>
        <p:spPr/>
        <p:txBody>
          <a:bodyPr/>
          <a:lstStyle/>
          <a:p>
            <a:fld id="{E1E1CD7C-2161-7D43-862E-CE4C333CD873}" type="slidenum">
              <a:rPr lang="en-GB" noProof="0" smtClean="0"/>
              <a:pPr/>
              <a:t>44</a:t>
            </a:fld>
            <a:endParaRPr lang="en-GB" noProof="0"/>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F93230B1-7651-6F8A-7155-1FB96A55C4F3}"/>
                  </a:ext>
                </a:extLst>
              </p:cNvPr>
              <p:cNvSpPr>
                <a:spLocks noGrp="1"/>
              </p:cNvSpPr>
              <p:nvPr>
                <p:ph idx="1"/>
              </p:nvPr>
            </p:nvSpPr>
            <p:spPr>
              <a:xfrm>
                <a:off x="904875" y="675474"/>
                <a:ext cx="8039878" cy="4145341"/>
              </a:xfrm>
            </p:spPr>
            <p:txBody>
              <a:bodyPr>
                <a:normAutofit/>
              </a:bodyPr>
              <a:lstStyle/>
              <a:p>
                <a:r>
                  <a:rPr lang="en-GB" dirty="0">
                    <a:sym typeface="Wingdings" pitchFamily="2" charset="2"/>
                  </a:rPr>
                  <a:t>Define a cartesian system:</a:t>
                </a:r>
              </a:p>
              <a:p>
                <a:pPr lvl="1"/>
                <a:r>
                  <a:rPr lang="en-GB" sz="1500" dirty="0"/>
                  <a:t>Source bunch/slice: </a:t>
                </a:r>
                <a14:m>
                  <m:oMath xmlns:m="http://schemas.openxmlformats.org/officeDocument/2006/math">
                    <m:r>
                      <a:rPr lang="en-GB" sz="1500" i="1">
                        <a:latin typeface="Cambria Math" panose="02040503050406030204" pitchFamily="18" charset="0"/>
                      </a:rPr>
                      <m:t>𝑥</m:t>
                    </m:r>
                    <m:r>
                      <a:rPr lang="en-US" sz="1500" b="0" i="1" smtClean="0">
                        <a:latin typeface="Cambria Math" panose="02040503050406030204" pitchFamily="18" charset="0"/>
                      </a:rPr>
                      <m:t>’</m:t>
                    </m:r>
                    <m:r>
                      <a:rPr lang="en-GB" sz="1500" i="1">
                        <a:latin typeface="Cambria Math" panose="02040503050406030204" pitchFamily="18" charset="0"/>
                      </a:rPr>
                      <m:t> = </m:t>
                    </m:r>
                    <m:r>
                      <a:rPr lang="en-GB" sz="1500" i="1">
                        <a:latin typeface="Cambria Math" panose="02040503050406030204" pitchFamily="18" charset="0"/>
                      </a:rPr>
                      <m:t>𝑟</m:t>
                    </m:r>
                    <m:r>
                      <a:rPr lang="en-US" sz="1500" b="0" i="1" smtClean="0">
                        <a:latin typeface="Cambria Math" panose="02040503050406030204" pitchFamily="18" charset="0"/>
                      </a:rPr>
                      <m:t>’</m:t>
                    </m:r>
                    <m:r>
                      <a:rPr lang="en-GB" sz="1500" i="1">
                        <a:latin typeface="Cambria Math" panose="02040503050406030204" pitchFamily="18" charset="0"/>
                      </a:rPr>
                      <m:t> </m:t>
                    </m:r>
                    <m:r>
                      <a:rPr lang="en-GB" sz="1500" i="1">
                        <a:latin typeface="Cambria Math" panose="02040503050406030204" pitchFamily="18" charset="0"/>
                      </a:rPr>
                      <m:t>𝑐𝑜𝑠</m:t>
                    </m:r>
                    <m:r>
                      <a:rPr lang="en-GB" sz="1500" i="1">
                        <a:latin typeface="Cambria Math" panose="02040503050406030204" pitchFamily="18" charset="0"/>
                      </a:rPr>
                      <m:t> </m:t>
                    </m:r>
                    <m:r>
                      <a:rPr lang="en-US" sz="1500" b="0" i="1" smtClean="0">
                        <a:latin typeface="Cambria Math" panose="02040503050406030204" pitchFamily="18" charset="0"/>
                      </a:rPr>
                      <m:t>𝜃</m:t>
                    </m:r>
                    <m:r>
                      <a:rPr lang="en-US" sz="1500" b="0" i="1" smtClean="0">
                        <a:latin typeface="Cambria Math" panose="02040503050406030204" pitchFamily="18" charset="0"/>
                      </a:rPr>
                      <m:t>’</m:t>
                    </m:r>
                  </m:oMath>
                </a14:m>
                <a:r>
                  <a:rPr lang="en-US" sz="1500" i="1" dirty="0">
                    <a:latin typeface="Cambria Math" panose="02040503050406030204" pitchFamily="18" charset="0"/>
                  </a:rPr>
                  <a:t>, y’</a:t>
                </a:r>
                <a14:m>
                  <m:oMath xmlns:m="http://schemas.openxmlformats.org/officeDocument/2006/math">
                    <m:r>
                      <a:rPr lang="en-GB" sz="1500" i="1">
                        <a:latin typeface="Cambria Math" panose="02040503050406030204" pitchFamily="18" charset="0"/>
                      </a:rPr>
                      <m:t> = </m:t>
                    </m:r>
                    <m:r>
                      <a:rPr lang="en-GB" sz="1500" i="1">
                        <a:latin typeface="Cambria Math" panose="02040503050406030204" pitchFamily="18" charset="0"/>
                      </a:rPr>
                      <m:t>𝑟</m:t>
                    </m:r>
                    <m:r>
                      <a:rPr lang="en-US" sz="1500" b="0" i="1" smtClean="0">
                        <a:latin typeface="Cambria Math" panose="02040503050406030204" pitchFamily="18" charset="0"/>
                      </a:rPr>
                      <m:t>’</m:t>
                    </m:r>
                    <m:r>
                      <a:rPr lang="en-GB" sz="1500" i="1">
                        <a:latin typeface="Cambria Math" panose="02040503050406030204" pitchFamily="18" charset="0"/>
                      </a:rPr>
                      <m:t> </m:t>
                    </m:r>
                    <m:r>
                      <a:rPr lang="en-US" sz="1500" b="0" i="1" smtClean="0">
                        <a:latin typeface="Cambria Math" panose="02040503050406030204" pitchFamily="18" charset="0"/>
                      </a:rPr>
                      <m:t>𝑠𝑖𝑛</m:t>
                    </m:r>
                    <m:r>
                      <a:rPr lang="en-GB" sz="1500" i="1">
                        <a:latin typeface="Cambria Math" panose="02040503050406030204" pitchFamily="18" charset="0"/>
                      </a:rPr>
                      <m:t> </m:t>
                    </m:r>
                    <m:r>
                      <a:rPr lang="en-US" sz="1500" i="1">
                        <a:latin typeface="Cambria Math" panose="02040503050406030204" pitchFamily="18" charset="0"/>
                      </a:rPr>
                      <m:t>𝜃</m:t>
                    </m:r>
                    <m:r>
                      <a:rPr lang="en-US" sz="1500" b="0" i="1" smtClean="0">
                        <a:latin typeface="Cambria Math" panose="02040503050406030204" pitchFamily="18" charset="0"/>
                      </a:rPr>
                      <m:t>’</m:t>
                    </m:r>
                  </m:oMath>
                </a14:m>
                <a:endParaRPr lang="en-US" sz="1500" dirty="0">
                  <a:latin typeface="+mn-lt"/>
                </a:endParaRPr>
              </a:p>
              <a:p>
                <a:pPr lvl="1"/>
                <a:r>
                  <a:rPr lang="en-GB" sz="1500" dirty="0"/>
                  <a:t>Test bunch/slice: </a:t>
                </a:r>
                <a14:m>
                  <m:oMath xmlns:m="http://schemas.openxmlformats.org/officeDocument/2006/math">
                    <m:r>
                      <a:rPr lang="en-GB" sz="1500" i="1">
                        <a:latin typeface="Cambria Math" panose="02040503050406030204" pitchFamily="18" charset="0"/>
                      </a:rPr>
                      <m:t>𝑥</m:t>
                    </m:r>
                    <m:r>
                      <a:rPr lang="en-GB" sz="1500" i="1">
                        <a:latin typeface="Cambria Math" panose="02040503050406030204" pitchFamily="18" charset="0"/>
                      </a:rPr>
                      <m:t> = </m:t>
                    </m:r>
                    <m:r>
                      <a:rPr lang="en-GB" sz="1500" i="1">
                        <a:latin typeface="Cambria Math" panose="02040503050406030204" pitchFamily="18" charset="0"/>
                      </a:rPr>
                      <m:t>𝑟</m:t>
                    </m:r>
                    <m:r>
                      <a:rPr lang="en-GB" sz="1500" i="1">
                        <a:latin typeface="Cambria Math" panose="02040503050406030204" pitchFamily="18" charset="0"/>
                      </a:rPr>
                      <m:t> </m:t>
                    </m:r>
                    <m:r>
                      <a:rPr lang="en-GB" sz="1500" i="1">
                        <a:latin typeface="Cambria Math" panose="02040503050406030204" pitchFamily="18" charset="0"/>
                      </a:rPr>
                      <m:t>𝑐𝑜𝑠</m:t>
                    </m:r>
                    <m:r>
                      <a:rPr lang="en-GB" sz="1500" i="1">
                        <a:latin typeface="Cambria Math" panose="02040503050406030204" pitchFamily="18" charset="0"/>
                      </a:rPr>
                      <m:t> </m:t>
                    </m:r>
                    <m:r>
                      <a:rPr lang="en-US" sz="1500" i="1">
                        <a:latin typeface="Cambria Math" panose="02040503050406030204" pitchFamily="18" charset="0"/>
                      </a:rPr>
                      <m:t>𝜃</m:t>
                    </m:r>
                  </m:oMath>
                </a14:m>
                <a:r>
                  <a:rPr lang="en-US" sz="1500" i="1" dirty="0">
                    <a:latin typeface="Cambria Math" panose="02040503050406030204" pitchFamily="18" charset="0"/>
                  </a:rPr>
                  <a:t>, y</a:t>
                </a:r>
                <a14:m>
                  <m:oMath xmlns:m="http://schemas.openxmlformats.org/officeDocument/2006/math">
                    <m:r>
                      <a:rPr lang="en-GB" sz="1500" i="1">
                        <a:latin typeface="Cambria Math" panose="02040503050406030204" pitchFamily="18" charset="0"/>
                      </a:rPr>
                      <m:t> = </m:t>
                    </m:r>
                    <m:r>
                      <a:rPr lang="en-GB" sz="1500" i="1">
                        <a:latin typeface="Cambria Math" panose="02040503050406030204" pitchFamily="18" charset="0"/>
                      </a:rPr>
                      <m:t>𝑟</m:t>
                    </m:r>
                    <m:r>
                      <a:rPr lang="en-GB" sz="1500" i="1">
                        <a:latin typeface="Cambria Math" panose="02040503050406030204" pitchFamily="18" charset="0"/>
                      </a:rPr>
                      <m:t> </m:t>
                    </m:r>
                    <m:r>
                      <a:rPr lang="en-US" sz="1500" i="1">
                        <a:latin typeface="Cambria Math" panose="02040503050406030204" pitchFamily="18" charset="0"/>
                      </a:rPr>
                      <m:t>𝑠𝑖𝑛</m:t>
                    </m:r>
                    <m:r>
                      <a:rPr lang="en-GB" sz="1500" i="1">
                        <a:latin typeface="Cambria Math" panose="02040503050406030204" pitchFamily="18" charset="0"/>
                      </a:rPr>
                      <m:t> </m:t>
                    </m:r>
                    <m:r>
                      <a:rPr lang="en-US" sz="1500" i="1">
                        <a:latin typeface="Cambria Math" panose="02040503050406030204" pitchFamily="18" charset="0"/>
                      </a:rPr>
                      <m:t>𝜃</m:t>
                    </m:r>
                  </m:oMath>
                </a14:m>
                <a:endParaRPr lang="en-US" sz="1500" i="1" dirty="0">
                  <a:latin typeface="Cambria Math" panose="02040503050406030204" pitchFamily="18" charset="0"/>
                </a:endParaRPr>
              </a:p>
              <a:p>
                <a:pPr lvl="1"/>
                <a:r>
                  <a:rPr lang="en-GB" sz="1500" dirty="0"/>
                  <a:t>Each bunch/slice now has two components of </a:t>
                </a:r>
                <a14:m>
                  <m:oMath xmlns:m="http://schemas.openxmlformats.org/officeDocument/2006/math">
                    <m:r>
                      <m:rPr>
                        <m:sty m:val="p"/>
                      </m:rPr>
                      <a:rPr lang="en-US" sz="1500" b="0" i="1" smtClean="0">
                        <a:latin typeface="Cambria Math" panose="02040503050406030204" pitchFamily="18" charset="0"/>
                      </a:rPr>
                      <m:t>m</m:t>
                    </m:r>
                    <m:r>
                      <a:rPr lang="en-US" sz="1500" b="0" i="1" smtClean="0">
                        <a:latin typeface="Cambria Math" panose="02040503050406030204" pitchFamily="18" charset="0"/>
                      </a:rPr>
                      <m:t>−</m:t>
                    </m:r>
                    <m:r>
                      <m:rPr>
                        <m:sty m:val="p"/>
                      </m:rPr>
                      <a:rPr lang="en-US" sz="1500" b="0" i="0" smtClean="0">
                        <a:latin typeface="Cambria Math" panose="02040503050406030204" pitchFamily="18" charset="0"/>
                      </a:rPr>
                      <m:t>th</m:t>
                    </m:r>
                  </m:oMath>
                </a14:m>
                <a:r>
                  <a:rPr lang="en-GB" sz="1500" dirty="0"/>
                  <a:t> distribution moments:</a:t>
                </a:r>
              </a:p>
              <a:p>
                <a:pPr lvl="2"/>
                <a:r>
                  <a:rPr lang="en-GB" dirty="0"/>
                  <a:t>Normal: </a:t>
                </a:r>
                <a14:m>
                  <m:oMath xmlns:m="http://schemas.openxmlformats.org/officeDocument/2006/math">
                    <m:sSubSup>
                      <m:sSubSupPr>
                        <m:ctrlPr>
                          <a:rPr lang="en-US" b="0" i="1" smtClean="0">
                            <a:solidFill>
                              <a:srgbClr val="00B050"/>
                            </a:solidFill>
                            <a:latin typeface="Cambria Math" panose="02040503050406030204" pitchFamily="18" charset="0"/>
                          </a:rPr>
                        </m:ctrlPr>
                      </m:sSubSupPr>
                      <m:e>
                        <m:r>
                          <a:rPr lang="en-US" b="0" i="1" smtClean="0">
                            <a:solidFill>
                              <a:srgbClr val="00B050"/>
                            </a:solidFill>
                            <a:latin typeface="Cambria Math" panose="02040503050406030204" pitchFamily="18" charset="0"/>
                          </a:rPr>
                          <m:t>𝑀</m:t>
                        </m:r>
                      </m:e>
                      <m:sub>
                        <m:r>
                          <a:rPr lang="en-US" b="0" i="1" smtClean="0">
                            <a:solidFill>
                              <a:srgbClr val="00B050"/>
                            </a:solidFill>
                            <a:latin typeface="Cambria Math" panose="02040503050406030204" pitchFamily="18" charset="0"/>
                          </a:rPr>
                          <m:t>𝑁</m:t>
                        </m:r>
                      </m:sub>
                      <m:sup>
                        <m:r>
                          <a:rPr lang="en-US" b="0" i="1" smtClean="0">
                            <a:solidFill>
                              <a:srgbClr val="00B050"/>
                            </a:solidFill>
                            <a:latin typeface="Cambria Math" panose="02040503050406030204" pitchFamily="18" charset="0"/>
                          </a:rPr>
                          <m:t>𝑚</m:t>
                        </m:r>
                      </m:sup>
                    </m:sSubSup>
                    <m:r>
                      <a:rPr lang="en-US" b="0" i="1" smtClean="0">
                        <a:latin typeface="Cambria Math" panose="02040503050406030204" pitchFamily="18" charset="0"/>
                      </a:rPr>
                      <m:t>=</m:t>
                    </m:r>
                    <m:d>
                      <m:dPr>
                        <m:begChr m:val="⟨"/>
                        <m:endChr m:val="⟩"/>
                        <m:ctrlPr>
                          <a:rPr lang="en-GB" i="1" smtClean="0">
                            <a:latin typeface="Cambria Math" panose="02040503050406030204" pitchFamily="18" charset="0"/>
                          </a:rPr>
                        </m:ctrlPr>
                      </m:dPr>
                      <m:e>
                        <m:r>
                          <a:rPr lang="en-GB" i="1">
                            <a:latin typeface="Cambria Math" panose="02040503050406030204" pitchFamily="18" charset="0"/>
                          </a:rPr>
                          <m:t>ℜ</m:t>
                        </m:r>
                        <m:sSup>
                          <m:sSupPr>
                            <m:ctrlPr>
                              <a:rPr lang="en-US" b="0" i="1" smtClean="0">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𝑖𝑦</m:t>
                            </m:r>
                            <m:r>
                              <a:rPr lang="en-US" i="1">
                                <a:latin typeface="Cambria Math" panose="02040503050406030204" pitchFamily="18" charset="0"/>
                              </a:rPr>
                              <m:t>)</m:t>
                            </m:r>
                          </m:e>
                          <m:sup>
                            <m:r>
                              <a:rPr lang="en-US" b="0" i="1" smtClean="0">
                                <a:latin typeface="Cambria Math" panose="02040503050406030204" pitchFamily="18" charset="0"/>
                              </a:rPr>
                              <m:t>𝑚</m:t>
                            </m:r>
                          </m:sup>
                        </m:sSup>
                        <m:r>
                          <a:rPr lang="en-US" b="0" i="1" smtClean="0">
                            <a:latin typeface="Cambria Math" panose="02040503050406030204" pitchFamily="18" charset="0"/>
                          </a:rPr>
                          <m:t>}</m:t>
                        </m:r>
                      </m:e>
                    </m:d>
                  </m:oMath>
                </a14:m>
                <a:endParaRPr lang="en-GB" i="1" dirty="0"/>
              </a:p>
              <a:p>
                <a:pPr lvl="2"/>
                <a:r>
                  <a:rPr lang="en-GB" dirty="0"/>
                  <a:t>Skewed: </a:t>
                </a:r>
                <a14:m>
                  <m:oMath xmlns:m="http://schemas.openxmlformats.org/officeDocument/2006/math">
                    <m:sSubSup>
                      <m:sSubSupPr>
                        <m:ctrlPr>
                          <a:rPr lang="en-US" i="1" smtClean="0">
                            <a:solidFill>
                              <a:srgbClr val="00B0F0"/>
                            </a:solidFill>
                            <a:latin typeface="Cambria Math" panose="02040503050406030204" pitchFamily="18" charset="0"/>
                          </a:rPr>
                        </m:ctrlPr>
                      </m:sSubSupPr>
                      <m:e>
                        <m:r>
                          <a:rPr lang="en-US" i="1">
                            <a:solidFill>
                              <a:srgbClr val="00B0F0"/>
                            </a:solidFill>
                            <a:latin typeface="Cambria Math" panose="02040503050406030204" pitchFamily="18" charset="0"/>
                          </a:rPr>
                          <m:t>𝑀</m:t>
                        </m:r>
                      </m:e>
                      <m:sub>
                        <m:r>
                          <a:rPr lang="en-US" b="0" i="1" smtClean="0">
                            <a:solidFill>
                              <a:srgbClr val="00B0F0"/>
                            </a:solidFill>
                            <a:latin typeface="Cambria Math" panose="02040503050406030204" pitchFamily="18" charset="0"/>
                          </a:rPr>
                          <m:t>𝑆</m:t>
                        </m:r>
                      </m:sub>
                      <m:sup>
                        <m:r>
                          <a:rPr lang="en-US" i="1">
                            <a:solidFill>
                              <a:srgbClr val="00B0F0"/>
                            </a:solidFill>
                            <a:latin typeface="Cambria Math" panose="02040503050406030204" pitchFamily="18" charset="0"/>
                          </a:rPr>
                          <m:t>𝑚</m:t>
                        </m:r>
                      </m:sup>
                    </m:sSubSup>
                    <m:r>
                      <a:rPr lang="en-US" i="1">
                        <a:latin typeface="Cambria Math" panose="02040503050406030204" pitchFamily="18" charset="0"/>
                      </a:rPr>
                      <m:t>=</m:t>
                    </m:r>
                    <m:d>
                      <m:dPr>
                        <m:begChr m:val="⟨"/>
                        <m:endChr m:val="⟩"/>
                        <m:ctrlPr>
                          <a:rPr lang="en-GB" i="1">
                            <a:latin typeface="Cambria Math" panose="02040503050406030204" pitchFamily="18" charset="0"/>
                          </a:rPr>
                        </m:ctrlPr>
                      </m:dPr>
                      <m:e>
                        <m:r>
                          <a:rPr lang="en-GB" i="1">
                            <a:latin typeface="Cambria Math" panose="02040503050406030204" pitchFamily="18" charset="0"/>
                          </a:rPr>
                          <m:t>ℑ</m:t>
                        </m:r>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𝑖𝑦</m:t>
                            </m:r>
                            <m:r>
                              <a:rPr lang="en-US" i="1">
                                <a:latin typeface="Cambria Math" panose="02040503050406030204" pitchFamily="18" charset="0"/>
                              </a:rPr>
                              <m:t>)</m:t>
                            </m:r>
                          </m:e>
                          <m:sup>
                            <m:r>
                              <a:rPr lang="en-US" i="1">
                                <a:latin typeface="Cambria Math" panose="02040503050406030204" pitchFamily="18" charset="0"/>
                              </a:rPr>
                              <m:t>𝑚</m:t>
                            </m:r>
                          </m:sup>
                        </m:sSup>
                        <m:r>
                          <a:rPr lang="en-US" i="1">
                            <a:latin typeface="Cambria Math" panose="02040503050406030204" pitchFamily="18" charset="0"/>
                          </a:rPr>
                          <m:t>}</m:t>
                        </m:r>
                      </m:e>
                    </m:d>
                  </m:oMath>
                </a14:m>
                <a:endParaRPr lang="en-GB" i="1" dirty="0"/>
              </a:p>
              <a:p>
                <a:r>
                  <a:rPr lang="en-GB" dirty="0"/>
                  <a:t>Wake potential (decompose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m:t>
                        </m:r>
                        <m:r>
                          <a:rPr lang="en-GB" i="1">
                            <a:latin typeface="Cambria Math" panose="02040503050406030204" pitchFamily="18" charset="0"/>
                          </a:rPr>
                          <m:t>𝑚𝑛</m:t>
                        </m:r>
                      </m:sub>
                    </m:sSub>
                    <m:r>
                      <a:rPr lang="en-GB" i="1">
                        <a:latin typeface="Cambria Math" panose="02040503050406030204" pitchFamily="18" charset="0"/>
                      </a:rPr>
                      <m:t> </m:t>
                    </m:r>
                    <m:r>
                      <a:rPr lang="en-US" b="0" i="1" smtClean="0">
                        <a:latin typeface="Cambria Math" panose="02040503050406030204" pitchFamily="18" charset="0"/>
                      </a:rPr>
                      <m:t> </m:t>
                    </m:r>
                  </m:oMath>
                </a14:m>
                <a:r>
                  <a:rPr lang="en-GB" dirty="0"/>
                  <a:t>in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𝑊</m:t>
                        </m:r>
                      </m:e>
                      <m:sub>
                        <m:r>
                          <a:rPr lang="en-US" i="1">
                            <a:latin typeface="Cambria Math" panose="02040503050406030204" pitchFamily="18" charset="0"/>
                          </a:rPr>
                          <m:t>𝑥</m:t>
                        </m:r>
                        <m:r>
                          <a:rPr lang="en-GB" i="1">
                            <a:latin typeface="Cambria Math" panose="02040503050406030204" pitchFamily="18" charset="0"/>
                          </a:rPr>
                          <m:t>𝑚𝑛</m:t>
                        </m:r>
                      </m:sub>
                    </m:sSub>
                  </m:oMath>
                </a14:m>
                <a:r>
                  <a:rPr lang="en-GB" dirty="0"/>
                  <a:t> 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𝑊</m:t>
                        </m:r>
                      </m:e>
                      <m:sub>
                        <m:r>
                          <a:rPr lang="en-US" i="1">
                            <a:latin typeface="Cambria Math" panose="02040503050406030204" pitchFamily="18" charset="0"/>
                          </a:rPr>
                          <m:t>𝑦</m:t>
                        </m:r>
                        <m:r>
                          <a:rPr lang="en-GB" i="1">
                            <a:latin typeface="Cambria Math" panose="02040503050406030204" pitchFamily="18" charset="0"/>
                          </a:rPr>
                          <m:t>𝑚𝑛</m:t>
                        </m:r>
                      </m:sub>
                    </m:sSub>
                  </m:oMath>
                </a14:m>
                <a:r>
                  <a:rPr lang="en-GB" dirty="0"/>
                  <a:t>):</a:t>
                </a:r>
              </a:p>
              <a:p>
                <a:pPr lvl="1"/>
                <a14:m>
                  <m:oMath xmlns:m="http://schemas.openxmlformats.org/officeDocument/2006/math">
                    <m:sSub>
                      <m:sSubPr>
                        <m:ctrlPr>
                          <a:rPr lang="en-GB" sz="1500" i="1">
                            <a:latin typeface="Cambria Math" panose="02040503050406030204" pitchFamily="18" charset="0"/>
                          </a:rPr>
                        </m:ctrlPr>
                      </m:sSubPr>
                      <m:e>
                        <m:r>
                          <a:rPr lang="en-GB" sz="1500" i="1">
                            <a:latin typeface="Cambria Math" panose="02040503050406030204" pitchFamily="18" charset="0"/>
                          </a:rPr>
                          <m:t>𝑊</m:t>
                        </m:r>
                      </m:e>
                      <m:sub>
                        <m:r>
                          <a:rPr lang="en-GB" sz="1500" i="1">
                            <a:latin typeface="Cambria Math" panose="02040503050406030204" pitchFamily="18" charset="0"/>
                          </a:rPr>
                          <m:t>𝑧𝑚</m:t>
                        </m:r>
                        <m:r>
                          <a:rPr lang="en-US" sz="1500" i="1">
                            <a:latin typeface="Cambria Math" panose="02040503050406030204" pitchFamily="18" charset="0"/>
                          </a:rPr>
                          <m:t>𝑛</m:t>
                        </m:r>
                      </m:sub>
                    </m:sSub>
                    <m:r>
                      <a:rPr lang="en-GB" sz="1500"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r>
                      <a:rPr lang="en-GB" sz="1500" i="1" smtClean="0">
                        <a:latin typeface="Cambria Math" panose="02040503050406030204" pitchFamily="18" charset="0"/>
                      </a:rPr>
                      <m:t>(</m:t>
                    </m:r>
                    <m:sSubSup>
                      <m:sSubSupPr>
                        <m:ctrlPr>
                          <a:rPr lang="en-US" sz="1500" i="1" smtClean="0">
                            <a:solidFill>
                              <a:srgbClr val="00B050"/>
                            </a:solidFill>
                            <a:latin typeface="Cambria Math" panose="02040503050406030204" pitchFamily="18" charset="0"/>
                          </a:rPr>
                        </m:ctrlPr>
                      </m:sSubSupPr>
                      <m:e>
                        <m:r>
                          <a:rPr lang="en-US" sz="1500" b="0" i="1" smtClean="0">
                            <a:solidFill>
                              <a:srgbClr val="00B050"/>
                            </a:solidFill>
                            <a:latin typeface="Cambria Math" panose="02040503050406030204" pitchFamily="18" charset="0"/>
                          </a:rPr>
                          <m:t>𝑀</m:t>
                        </m:r>
                      </m:e>
                      <m:sub>
                        <m:r>
                          <a:rPr lang="en-US" sz="1500" i="1">
                            <a:solidFill>
                              <a:srgbClr val="00B050"/>
                            </a:solidFill>
                            <a:latin typeface="Cambria Math" panose="02040503050406030204" pitchFamily="18" charset="0"/>
                          </a:rPr>
                          <m:t>𝑁</m:t>
                        </m:r>
                      </m:sub>
                      <m:sup>
                        <m:r>
                          <a:rPr lang="en-US" sz="1500" i="1">
                            <a:solidFill>
                              <a:srgbClr val="00B050"/>
                            </a:solidFill>
                            <a:latin typeface="Cambria Math" panose="02040503050406030204" pitchFamily="18" charset="0"/>
                          </a:rPr>
                          <m:t>𝑚</m:t>
                        </m:r>
                      </m:sup>
                    </m:sSubSup>
                    <m:sSubSup>
                      <m:sSubSupPr>
                        <m:ctrlPr>
                          <a:rPr lang="en-US" sz="1500" i="1" smtClean="0">
                            <a:solidFill>
                              <a:srgbClr val="00B050"/>
                            </a:solidFill>
                            <a:latin typeface="Cambria Math" panose="02040503050406030204" pitchFamily="18" charset="0"/>
                          </a:rPr>
                        </m:ctrlPr>
                      </m:sSubSupPr>
                      <m:e>
                        <m:r>
                          <a:rPr lang="en-US" sz="1500" b="0" i="1" smtClean="0">
                            <a:solidFill>
                              <a:srgbClr val="00B050"/>
                            </a:solidFill>
                            <a:latin typeface="Cambria Math" panose="02040503050406030204" pitchFamily="18" charset="0"/>
                          </a:rPr>
                          <m:t>𝑀</m:t>
                        </m:r>
                        <m:r>
                          <a:rPr lang="en-US" sz="1500" i="1">
                            <a:solidFill>
                              <a:srgbClr val="00B050"/>
                            </a:solidFill>
                            <a:latin typeface="Cambria Math" panose="02040503050406030204" pitchFamily="18" charset="0"/>
                          </a:rPr>
                          <m:t>’</m:t>
                        </m:r>
                      </m:e>
                      <m:sub>
                        <m:r>
                          <a:rPr lang="en-US" sz="1500" i="1">
                            <a:solidFill>
                              <a:srgbClr val="00B050"/>
                            </a:solidFill>
                            <a:latin typeface="Cambria Math" panose="02040503050406030204" pitchFamily="18" charset="0"/>
                          </a:rPr>
                          <m:t>𝑁</m:t>
                        </m:r>
                      </m:sub>
                      <m:sup>
                        <m:r>
                          <a:rPr lang="en-US" sz="1500" i="1">
                            <a:solidFill>
                              <a:srgbClr val="00B050"/>
                            </a:solidFill>
                            <a:latin typeface="Cambria Math" panose="02040503050406030204" pitchFamily="18" charset="0"/>
                          </a:rPr>
                          <m:t>𝑚</m:t>
                        </m:r>
                      </m:sup>
                    </m:sSubSup>
                    <m:r>
                      <a:rPr lang="en-US" sz="1500" b="0" i="1" smtClean="0">
                        <a:latin typeface="Cambria Math" panose="02040503050406030204" pitchFamily="18" charset="0"/>
                      </a:rPr>
                      <m:t>+</m:t>
                    </m:r>
                    <m:sSubSup>
                      <m:sSubSupPr>
                        <m:ctrlPr>
                          <a:rPr lang="en-US" sz="1500" i="1" smtClean="0">
                            <a:solidFill>
                              <a:srgbClr val="00B0F0"/>
                            </a:solidFill>
                            <a:latin typeface="Cambria Math" panose="02040503050406030204" pitchFamily="18" charset="0"/>
                          </a:rPr>
                        </m:ctrlPr>
                      </m:sSubSupPr>
                      <m:e>
                        <m:r>
                          <a:rPr lang="en-US" sz="1500" b="0" i="1" smtClean="0">
                            <a:solidFill>
                              <a:srgbClr val="00B0F0"/>
                            </a:solidFill>
                            <a:latin typeface="Cambria Math" panose="02040503050406030204" pitchFamily="18" charset="0"/>
                          </a:rPr>
                          <m:t>𝑀</m:t>
                        </m:r>
                      </m:e>
                      <m:sub>
                        <m:r>
                          <a:rPr lang="en-US" sz="1500" b="0" i="1" smtClean="0">
                            <a:solidFill>
                              <a:srgbClr val="00B0F0"/>
                            </a:solidFill>
                            <a:latin typeface="Cambria Math" panose="02040503050406030204" pitchFamily="18" charset="0"/>
                          </a:rPr>
                          <m:t>𝑆</m:t>
                        </m:r>
                      </m:sub>
                      <m:sup>
                        <m:r>
                          <a:rPr lang="en-US" sz="1500" i="1">
                            <a:solidFill>
                              <a:srgbClr val="00B0F0"/>
                            </a:solidFill>
                            <a:latin typeface="Cambria Math" panose="02040503050406030204" pitchFamily="18" charset="0"/>
                          </a:rPr>
                          <m:t>𝑚</m:t>
                        </m:r>
                      </m:sup>
                    </m:sSubSup>
                    <m:sSubSup>
                      <m:sSubSupPr>
                        <m:ctrlPr>
                          <a:rPr lang="en-US" sz="1500" i="1">
                            <a:solidFill>
                              <a:srgbClr val="00B0F0"/>
                            </a:solidFill>
                            <a:latin typeface="Cambria Math" panose="02040503050406030204" pitchFamily="18" charset="0"/>
                          </a:rPr>
                        </m:ctrlPr>
                      </m:sSubSupPr>
                      <m:e>
                        <m:r>
                          <a:rPr lang="en-US" sz="1500" b="0" i="1" smtClean="0">
                            <a:solidFill>
                              <a:srgbClr val="00B0F0"/>
                            </a:solidFill>
                            <a:latin typeface="Cambria Math" panose="02040503050406030204" pitchFamily="18" charset="0"/>
                          </a:rPr>
                          <m:t>𝑀</m:t>
                        </m:r>
                        <m:r>
                          <a:rPr lang="en-US" sz="1500" i="1">
                            <a:solidFill>
                              <a:srgbClr val="00B0F0"/>
                            </a:solidFill>
                            <a:latin typeface="Cambria Math" panose="02040503050406030204" pitchFamily="18" charset="0"/>
                          </a:rPr>
                          <m:t>’</m:t>
                        </m:r>
                      </m:e>
                      <m:sub>
                        <m:r>
                          <a:rPr lang="en-US" sz="1500" b="0" i="1" smtClean="0">
                            <a:solidFill>
                              <a:srgbClr val="00B0F0"/>
                            </a:solidFill>
                            <a:latin typeface="Cambria Math" panose="02040503050406030204" pitchFamily="18" charset="0"/>
                          </a:rPr>
                          <m:t>𝑆</m:t>
                        </m:r>
                      </m:sub>
                      <m:sup>
                        <m:r>
                          <a:rPr lang="en-US" sz="1500" i="1">
                            <a:solidFill>
                              <a:srgbClr val="00B0F0"/>
                            </a:solidFill>
                            <a:latin typeface="Cambria Math" panose="02040503050406030204" pitchFamily="18" charset="0"/>
                          </a:rPr>
                          <m:t>𝑚</m:t>
                        </m:r>
                      </m:sup>
                    </m:sSubSup>
                    <m:r>
                      <a:rPr lang="en-GB" sz="1500" i="1" smtClean="0">
                        <a:latin typeface="Cambria Math" panose="02040503050406030204" pitchFamily="18" charset="0"/>
                      </a:rPr>
                      <m:t>)</m:t>
                    </m:r>
                    <m:r>
                      <a:rPr lang="en-US" sz="1500" i="1">
                        <a:latin typeface="Cambria Math" panose="02040503050406030204" pitchFamily="18" charset="0"/>
                      </a:rPr>
                      <m:t>2</m:t>
                    </m:r>
                    <m:sSub>
                      <m:sSubPr>
                        <m:ctrlPr>
                          <a:rPr lang="en-GB" sz="1500" i="1" smtClean="0">
                            <a:solidFill>
                              <a:schemeClr val="tx2"/>
                            </a:solidFill>
                            <a:latin typeface="Cambria Math" panose="02040503050406030204" pitchFamily="18" charset="0"/>
                          </a:rPr>
                        </m:ctrlPr>
                      </m:sSubPr>
                      <m:e>
                        <m:r>
                          <a:rPr lang="en-GB" sz="1500" i="1">
                            <a:solidFill>
                              <a:schemeClr val="tx2"/>
                            </a:solidFill>
                            <a:latin typeface="Cambria Math" panose="02040503050406030204" pitchFamily="18" charset="0"/>
                          </a:rPr>
                          <m:t>𝑘</m:t>
                        </m:r>
                      </m:e>
                      <m:sub>
                        <m:r>
                          <a:rPr lang="en-GB" sz="1500" i="1">
                            <a:solidFill>
                              <a:schemeClr val="tx2"/>
                            </a:solidFill>
                            <a:latin typeface="Cambria Math" panose="02040503050406030204" pitchFamily="18" charset="0"/>
                          </a:rPr>
                          <m:t>𝑧𝑚𝑛</m:t>
                        </m:r>
                      </m:sub>
                    </m:sSub>
                    <m:d>
                      <m:dPr>
                        <m:begChr m:val="["/>
                        <m:endChr m:val="]"/>
                        <m:ctrlPr>
                          <a:rPr lang="en-GB" sz="1500" i="1">
                            <a:latin typeface="Cambria Math" panose="02040503050406030204" pitchFamily="18" charset="0"/>
                          </a:rPr>
                        </m:ctrlPr>
                      </m:dPr>
                      <m:e>
                        <m:r>
                          <a:rPr lang="en-GB" sz="1500" i="1">
                            <a:latin typeface="Cambria Math" panose="02040503050406030204" pitchFamily="18" charset="0"/>
                          </a:rPr>
                          <m:t>𝑐𝑜𝑠</m:t>
                        </m:r>
                        <m:d>
                          <m:dPr>
                            <m:ctrlPr>
                              <a:rPr lang="en-GB" sz="1500" i="1">
                                <a:latin typeface="Cambria Math" panose="02040503050406030204" pitchFamily="18" charset="0"/>
                              </a:rPr>
                            </m:ctrlPr>
                          </m:dPr>
                          <m:e>
                            <m:f>
                              <m:fPr>
                                <m:ctrlPr>
                                  <a:rPr lang="en-GB" sz="1500" i="1">
                                    <a:latin typeface="Cambria Math" panose="02040503050406030204" pitchFamily="18" charset="0"/>
                                  </a:rPr>
                                </m:ctrlPr>
                              </m:fPr>
                              <m:num>
                                <m:sSub>
                                  <m:sSubPr>
                                    <m:ctrlPr>
                                      <a:rPr lang="en-GB" sz="1500" i="1">
                                        <a:latin typeface="Cambria Math" panose="02040503050406030204" pitchFamily="18" charset="0"/>
                                      </a:rPr>
                                    </m:ctrlPr>
                                  </m:sSubPr>
                                  <m:e>
                                    <m:r>
                                      <a:rPr lang="en-GB" sz="1500" i="1">
                                        <a:latin typeface="Cambria Math" panose="02040503050406030204" pitchFamily="18" charset="0"/>
                                      </a:rPr>
                                      <m:t>𝜔</m:t>
                                    </m:r>
                                  </m:e>
                                  <m:sub>
                                    <m:r>
                                      <a:rPr lang="en-GB" sz="1500" i="1">
                                        <a:latin typeface="Cambria Math" panose="02040503050406030204" pitchFamily="18" charset="0"/>
                                      </a:rPr>
                                      <m:t>𝑑</m:t>
                                    </m:r>
                                    <m:r>
                                      <a:rPr lang="en-GB" sz="1500" i="1">
                                        <a:latin typeface="Cambria Math" panose="02040503050406030204" pitchFamily="18" charset="0"/>
                                      </a:rPr>
                                      <m:t>,</m:t>
                                    </m:r>
                                    <m:r>
                                      <a:rPr lang="en-GB" sz="1500" i="1">
                                        <a:latin typeface="Cambria Math" panose="02040503050406030204" pitchFamily="18" charset="0"/>
                                      </a:rPr>
                                      <m:t>𝑚𝑛</m:t>
                                    </m:r>
                                  </m:sub>
                                </m:sSub>
                              </m:num>
                              <m:den>
                                <m:r>
                                  <a:rPr lang="en-GB" sz="1500" i="1">
                                    <a:latin typeface="Cambria Math" panose="02040503050406030204" pitchFamily="18" charset="0"/>
                                  </a:rPr>
                                  <m:t>𝑐</m:t>
                                </m:r>
                              </m:den>
                            </m:f>
                            <m:r>
                              <a:rPr lang="en-US" sz="1500" b="0" i="1" smtClean="0">
                                <a:latin typeface="Cambria Math" panose="02040503050406030204" pitchFamily="18" charset="0"/>
                              </a:rPr>
                              <m:t>𝑧</m:t>
                            </m:r>
                          </m:e>
                        </m:d>
                        <m:r>
                          <a:rPr lang="en-US" sz="1500" i="1">
                            <a:latin typeface="Cambria Math" panose="02040503050406030204" pitchFamily="18" charset="0"/>
                          </a:rPr>
                          <m:t>+</m:t>
                        </m:r>
                        <m:f>
                          <m:fPr>
                            <m:ctrlPr>
                              <a:rPr lang="en-GB" sz="1500" i="1">
                                <a:latin typeface="Cambria Math" panose="02040503050406030204" pitchFamily="18" charset="0"/>
                              </a:rPr>
                            </m:ctrlPr>
                          </m:fPr>
                          <m:num>
                            <m:sSub>
                              <m:sSubPr>
                                <m:ctrlPr>
                                  <a:rPr lang="en-GB" sz="1500" i="1">
                                    <a:latin typeface="Cambria Math" panose="02040503050406030204" pitchFamily="18" charset="0"/>
                                  </a:rPr>
                                </m:ctrlPr>
                              </m:sSubPr>
                              <m:e>
                                <m:r>
                                  <a:rPr lang="en-GB" sz="1500" i="1">
                                    <a:latin typeface="Cambria Math" panose="02040503050406030204" pitchFamily="18" charset="0"/>
                                  </a:rPr>
                                  <m:t>𝜔</m:t>
                                </m:r>
                              </m:e>
                              <m:sub>
                                <m:r>
                                  <a:rPr lang="en-GB" sz="1500" i="1">
                                    <a:latin typeface="Cambria Math" panose="02040503050406030204" pitchFamily="18" charset="0"/>
                                  </a:rPr>
                                  <m:t>𝑚𝑛</m:t>
                                </m:r>
                              </m:sub>
                            </m:sSub>
                          </m:num>
                          <m:den>
                            <m:r>
                              <a:rPr lang="en-GB" sz="1500" i="1">
                                <a:latin typeface="Cambria Math" panose="02040503050406030204" pitchFamily="18" charset="0"/>
                              </a:rPr>
                              <m:t>2</m:t>
                            </m:r>
                            <m:sSub>
                              <m:sSubPr>
                                <m:ctrlPr>
                                  <a:rPr lang="en-GB" sz="1500" i="1">
                                    <a:latin typeface="Cambria Math" panose="02040503050406030204" pitchFamily="18" charset="0"/>
                                  </a:rPr>
                                </m:ctrlPr>
                              </m:sSubPr>
                              <m:e>
                                <m:r>
                                  <a:rPr lang="en-GB" sz="1500" i="1">
                                    <a:latin typeface="Cambria Math" panose="02040503050406030204" pitchFamily="18" charset="0"/>
                                  </a:rPr>
                                  <m:t>𝑄</m:t>
                                </m:r>
                              </m:e>
                              <m:sub>
                                <m:r>
                                  <a:rPr lang="en-GB" sz="1500" i="1">
                                    <a:latin typeface="Cambria Math" panose="02040503050406030204" pitchFamily="18" charset="0"/>
                                  </a:rPr>
                                  <m:t>𝑚𝑛</m:t>
                                </m:r>
                              </m:sub>
                            </m:sSub>
                            <m:sSub>
                              <m:sSubPr>
                                <m:ctrlPr>
                                  <a:rPr lang="en-GB" sz="1500" i="1">
                                    <a:latin typeface="Cambria Math" panose="02040503050406030204" pitchFamily="18" charset="0"/>
                                  </a:rPr>
                                </m:ctrlPr>
                              </m:sSubPr>
                              <m:e>
                                <m:r>
                                  <a:rPr lang="en-GB" sz="1500" i="1">
                                    <a:latin typeface="Cambria Math" panose="02040503050406030204" pitchFamily="18" charset="0"/>
                                  </a:rPr>
                                  <m:t>𝜔</m:t>
                                </m:r>
                              </m:e>
                              <m:sub>
                                <m:r>
                                  <a:rPr lang="en-GB" sz="1500" i="1">
                                    <a:latin typeface="Cambria Math" panose="02040503050406030204" pitchFamily="18" charset="0"/>
                                  </a:rPr>
                                  <m:t>𝑑</m:t>
                                </m:r>
                                <m:r>
                                  <a:rPr lang="en-GB" sz="1500" i="1">
                                    <a:latin typeface="Cambria Math" panose="02040503050406030204" pitchFamily="18" charset="0"/>
                                  </a:rPr>
                                  <m:t>,</m:t>
                                </m:r>
                                <m:r>
                                  <a:rPr lang="en-GB" sz="1500" i="1">
                                    <a:latin typeface="Cambria Math" panose="02040503050406030204" pitchFamily="18" charset="0"/>
                                  </a:rPr>
                                  <m:t>𝑚𝑛</m:t>
                                </m:r>
                              </m:sub>
                            </m:sSub>
                          </m:den>
                        </m:f>
                        <m:r>
                          <a:rPr lang="en-GB" sz="1500" i="1">
                            <a:latin typeface="Cambria Math" panose="02040503050406030204" pitchFamily="18" charset="0"/>
                          </a:rPr>
                          <m:t>𝑠𝑖𝑛</m:t>
                        </m:r>
                        <m:d>
                          <m:dPr>
                            <m:ctrlPr>
                              <a:rPr lang="en-GB" sz="1500" i="1">
                                <a:latin typeface="Cambria Math" panose="02040503050406030204" pitchFamily="18" charset="0"/>
                              </a:rPr>
                            </m:ctrlPr>
                          </m:dPr>
                          <m:e>
                            <m:f>
                              <m:fPr>
                                <m:ctrlPr>
                                  <a:rPr lang="en-GB" sz="1500" i="1">
                                    <a:latin typeface="Cambria Math" panose="02040503050406030204" pitchFamily="18" charset="0"/>
                                  </a:rPr>
                                </m:ctrlPr>
                              </m:fPr>
                              <m:num>
                                <m:sSub>
                                  <m:sSubPr>
                                    <m:ctrlPr>
                                      <a:rPr lang="en-GB" sz="1500" i="1">
                                        <a:latin typeface="Cambria Math" panose="02040503050406030204" pitchFamily="18" charset="0"/>
                                      </a:rPr>
                                    </m:ctrlPr>
                                  </m:sSubPr>
                                  <m:e>
                                    <m:r>
                                      <a:rPr lang="en-GB" sz="1500" i="1">
                                        <a:latin typeface="Cambria Math" panose="02040503050406030204" pitchFamily="18" charset="0"/>
                                      </a:rPr>
                                      <m:t>𝜔</m:t>
                                    </m:r>
                                  </m:e>
                                  <m:sub>
                                    <m:r>
                                      <a:rPr lang="en-GB" sz="1500" i="1">
                                        <a:latin typeface="Cambria Math" panose="02040503050406030204" pitchFamily="18" charset="0"/>
                                      </a:rPr>
                                      <m:t>𝑑</m:t>
                                    </m:r>
                                    <m:r>
                                      <a:rPr lang="en-GB" sz="1500" i="1">
                                        <a:latin typeface="Cambria Math" panose="02040503050406030204" pitchFamily="18" charset="0"/>
                                      </a:rPr>
                                      <m:t>,</m:t>
                                    </m:r>
                                    <m:r>
                                      <a:rPr lang="en-GB" sz="1500" i="1">
                                        <a:latin typeface="Cambria Math" panose="02040503050406030204" pitchFamily="18" charset="0"/>
                                      </a:rPr>
                                      <m:t>𝑚𝑛</m:t>
                                    </m:r>
                                  </m:sub>
                                </m:sSub>
                              </m:num>
                              <m:den>
                                <m:r>
                                  <a:rPr lang="en-GB" sz="1500" i="1">
                                    <a:latin typeface="Cambria Math" panose="02040503050406030204" pitchFamily="18" charset="0"/>
                                  </a:rPr>
                                  <m:t>𝑐</m:t>
                                </m:r>
                              </m:den>
                            </m:f>
                            <m:r>
                              <a:rPr lang="en-US" sz="1500" b="0" i="1" smtClean="0">
                                <a:latin typeface="Cambria Math" panose="02040503050406030204" pitchFamily="18" charset="0"/>
                              </a:rPr>
                              <m:t>𝑧</m:t>
                            </m:r>
                          </m:e>
                        </m:d>
                      </m:e>
                    </m:d>
                    <m:sSup>
                      <m:sSupPr>
                        <m:ctrlPr>
                          <a:rPr lang="en-GB" sz="1500" i="1">
                            <a:latin typeface="Cambria Math" panose="02040503050406030204" pitchFamily="18" charset="0"/>
                          </a:rPr>
                        </m:ctrlPr>
                      </m:sSupPr>
                      <m:e>
                        <m:r>
                          <a:rPr lang="en-GB" sz="1500" i="1">
                            <a:latin typeface="Cambria Math" panose="02040503050406030204" pitchFamily="18" charset="0"/>
                          </a:rPr>
                          <m:t>𝑒</m:t>
                        </m:r>
                      </m:e>
                      <m:sup>
                        <m:f>
                          <m:fPr>
                            <m:ctrlPr>
                              <a:rPr lang="en-GB" sz="1500" i="1">
                                <a:latin typeface="Cambria Math" panose="02040503050406030204" pitchFamily="18" charset="0"/>
                              </a:rPr>
                            </m:ctrlPr>
                          </m:fPr>
                          <m:num>
                            <m:sSub>
                              <m:sSubPr>
                                <m:ctrlPr>
                                  <a:rPr lang="en-GB" sz="1500" i="1">
                                    <a:latin typeface="Cambria Math" panose="02040503050406030204" pitchFamily="18" charset="0"/>
                                  </a:rPr>
                                </m:ctrlPr>
                              </m:sSubPr>
                              <m:e>
                                <m:r>
                                  <a:rPr lang="en-GB" sz="1500" i="1">
                                    <a:latin typeface="Cambria Math" panose="02040503050406030204" pitchFamily="18" charset="0"/>
                                  </a:rPr>
                                  <m:t>𝜔</m:t>
                                </m:r>
                              </m:e>
                              <m:sub>
                                <m:r>
                                  <a:rPr lang="en-GB" sz="1500" i="1">
                                    <a:latin typeface="Cambria Math" panose="02040503050406030204" pitchFamily="18" charset="0"/>
                                  </a:rPr>
                                  <m:t>𝑚𝑛</m:t>
                                </m:r>
                              </m:sub>
                            </m:sSub>
                          </m:num>
                          <m:den>
                            <m:r>
                              <a:rPr lang="en-GB" sz="1500" i="1">
                                <a:latin typeface="Cambria Math" panose="02040503050406030204" pitchFamily="18" charset="0"/>
                              </a:rPr>
                              <m:t>2</m:t>
                            </m:r>
                            <m:sSub>
                              <m:sSubPr>
                                <m:ctrlPr>
                                  <a:rPr lang="en-GB" sz="1500" i="1">
                                    <a:latin typeface="Cambria Math" panose="02040503050406030204" pitchFamily="18" charset="0"/>
                                  </a:rPr>
                                </m:ctrlPr>
                              </m:sSubPr>
                              <m:e>
                                <m:r>
                                  <a:rPr lang="en-GB" sz="1500" i="1">
                                    <a:latin typeface="Cambria Math" panose="02040503050406030204" pitchFamily="18" charset="0"/>
                                  </a:rPr>
                                  <m:t>𝑄</m:t>
                                </m:r>
                              </m:e>
                              <m:sub>
                                <m:r>
                                  <a:rPr lang="en-GB" sz="1500" i="1">
                                    <a:latin typeface="Cambria Math" panose="02040503050406030204" pitchFamily="18" charset="0"/>
                                  </a:rPr>
                                  <m:t>𝑚𝑛</m:t>
                                </m:r>
                              </m:sub>
                            </m:sSub>
                            <m:r>
                              <a:rPr lang="en-GB" sz="1500" i="1">
                                <a:latin typeface="Cambria Math" panose="02040503050406030204" pitchFamily="18" charset="0"/>
                              </a:rPr>
                              <m:t>𝑐</m:t>
                            </m:r>
                          </m:den>
                        </m:f>
                        <m:r>
                          <a:rPr lang="en-US" sz="1500" i="1">
                            <a:latin typeface="Cambria Math" panose="02040503050406030204" pitchFamily="18" charset="0"/>
                          </a:rPr>
                          <m:t>𝑧</m:t>
                        </m:r>
                      </m:sup>
                    </m:sSup>
                    <m:r>
                      <a:rPr lang="en-US" sz="1500" b="0" i="1" smtClean="0">
                        <a:latin typeface="Cambria Math" panose="02040503050406030204" pitchFamily="18" charset="0"/>
                      </a:rPr>
                      <m:t>  </m:t>
                    </m:r>
                    <m:d>
                      <m:dPr>
                        <m:begChr m:val="["/>
                        <m:endChr m:val="]"/>
                        <m:ctrlPr>
                          <a:rPr lang="en-GB" sz="1500" i="1">
                            <a:latin typeface="Cambria Math" panose="02040503050406030204" pitchFamily="18" charset="0"/>
                          </a:rPr>
                        </m:ctrlPr>
                      </m:dPr>
                      <m:e>
                        <m:r>
                          <a:rPr lang="en-GB" sz="1500" i="1">
                            <a:latin typeface="Cambria Math" panose="02040503050406030204" pitchFamily="18" charset="0"/>
                          </a:rPr>
                          <m:t>𝑉</m:t>
                        </m:r>
                      </m:e>
                    </m:d>
                  </m:oMath>
                </a14:m>
                <a:endParaRPr lang="en-GB" sz="1500" i="1" dirty="0"/>
              </a:p>
              <a:p>
                <a:pPr lvl="1"/>
                <a14:m>
                  <m:oMath xmlns:m="http://schemas.openxmlformats.org/officeDocument/2006/math">
                    <m:sSub>
                      <m:sSubPr>
                        <m:ctrlPr>
                          <a:rPr lang="en-GB" sz="1500" i="1">
                            <a:latin typeface="Cambria Math" panose="02040503050406030204" pitchFamily="18" charset="0"/>
                          </a:rPr>
                        </m:ctrlPr>
                      </m:sSubPr>
                      <m:e>
                        <m:r>
                          <a:rPr lang="en-GB" sz="1500" i="1">
                            <a:latin typeface="Cambria Math" panose="02040503050406030204" pitchFamily="18" charset="0"/>
                          </a:rPr>
                          <m:t>𝑊</m:t>
                        </m:r>
                      </m:e>
                      <m:sub>
                        <m:r>
                          <a:rPr lang="en-US" sz="1500" b="0" i="1" smtClean="0">
                            <a:latin typeface="Cambria Math" panose="02040503050406030204" pitchFamily="18" charset="0"/>
                          </a:rPr>
                          <m:t>𝑥</m:t>
                        </m:r>
                        <m:r>
                          <a:rPr lang="en-GB" sz="1500" i="1">
                            <a:latin typeface="Cambria Math" panose="02040503050406030204" pitchFamily="18" charset="0"/>
                          </a:rPr>
                          <m:t>𝑚𝑛</m:t>
                        </m:r>
                      </m:sub>
                    </m:sSub>
                    <m:r>
                      <a:rPr lang="en-GB" sz="1500"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r>
                      <a:rPr lang="en-GB" sz="1500" i="1">
                        <a:latin typeface="Cambria Math" panose="02040503050406030204" pitchFamily="18" charset="0"/>
                      </a:rPr>
                      <m:t>𝑚</m:t>
                    </m:r>
                    <m:r>
                      <a:rPr lang="en-GB" sz="1500" i="1">
                        <a:latin typeface="Cambria Math" panose="02040503050406030204" pitchFamily="18" charset="0"/>
                      </a:rPr>
                      <m:t>(</m:t>
                    </m:r>
                    <m:sSubSup>
                      <m:sSubSupPr>
                        <m:ctrlPr>
                          <a:rPr lang="en-US" sz="1500" i="1" smtClean="0">
                            <a:solidFill>
                              <a:srgbClr val="00B050"/>
                            </a:solidFill>
                            <a:latin typeface="Cambria Math" panose="02040503050406030204" pitchFamily="18" charset="0"/>
                          </a:rPr>
                        </m:ctrlPr>
                      </m:sSubSupPr>
                      <m:e>
                        <m:r>
                          <a:rPr lang="en-US" sz="1500" b="0" i="1" smtClean="0">
                            <a:solidFill>
                              <a:srgbClr val="00B050"/>
                            </a:solidFill>
                            <a:latin typeface="Cambria Math" panose="02040503050406030204" pitchFamily="18" charset="0"/>
                          </a:rPr>
                          <m:t>𝑀</m:t>
                        </m:r>
                      </m:e>
                      <m:sub>
                        <m:r>
                          <a:rPr lang="en-US" sz="1500" b="0" i="1" smtClean="0">
                            <a:solidFill>
                              <a:srgbClr val="00B050"/>
                            </a:solidFill>
                            <a:latin typeface="Cambria Math" panose="02040503050406030204" pitchFamily="18" charset="0"/>
                          </a:rPr>
                          <m:t>𝑁</m:t>
                        </m:r>
                      </m:sub>
                      <m:sup>
                        <m:r>
                          <a:rPr lang="en-US" sz="1500" i="1" smtClean="0">
                            <a:solidFill>
                              <a:schemeClr val="accent1"/>
                            </a:solidFill>
                            <a:latin typeface="Cambria Math" panose="02040503050406030204" pitchFamily="18" charset="0"/>
                          </a:rPr>
                          <m:t>𝑚</m:t>
                        </m:r>
                        <m:r>
                          <a:rPr lang="en-US" sz="1500" i="1" smtClean="0">
                            <a:solidFill>
                              <a:schemeClr val="accent1"/>
                            </a:solidFill>
                            <a:latin typeface="Cambria Math" panose="02040503050406030204" pitchFamily="18" charset="0"/>
                          </a:rPr>
                          <m:t>−1</m:t>
                        </m:r>
                      </m:sup>
                    </m:sSubSup>
                    <m:sSubSup>
                      <m:sSubSupPr>
                        <m:ctrlPr>
                          <a:rPr lang="en-US" sz="1500" i="1">
                            <a:solidFill>
                              <a:srgbClr val="00B050"/>
                            </a:solidFill>
                            <a:latin typeface="Cambria Math" panose="02040503050406030204" pitchFamily="18" charset="0"/>
                          </a:rPr>
                        </m:ctrlPr>
                      </m:sSubSupPr>
                      <m:e>
                        <m:r>
                          <a:rPr lang="en-US" sz="1500" b="0" i="1" smtClean="0">
                            <a:solidFill>
                              <a:srgbClr val="00B050"/>
                            </a:solidFill>
                            <a:latin typeface="Cambria Math" panose="02040503050406030204" pitchFamily="18" charset="0"/>
                          </a:rPr>
                          <m:t>𝑀</m:t>
                        </m:r>
                        <m:r>
                          <a:rPr lang="en-US" sz="1500" i="1">
                            <a:solidFill>
                              <a:srgbClr val="00B050"/>
                            </a:solidFill>
                            <a:latin typeface="Cambria Math" panose="02040503050406030204" pitchFamily="18" charset="0"/>
                          </a:rPr>
                          <m:t>’</m:t>
                        </m:r>
                      </m:e>
                      <m:sub>
                        <m:r>
                          <a:rPr lang="en-US" sz="1500" i="1">
                            <a:solidFill>
                              <a:srgbClr val="00B050"/>
                            </a:solidFill>
                            <a:latin typeface="Cambria Math" panose="02040503050406030204" pitchFamily="18" charset="0"/>
                          </a:rPr>
                          <m:t>𝑁</m:t>
                        </m:r>
                      </m:sub>
                      <m:sup>
                        <m:r>
                          <a:rPr lang="en-US" sz="1500" i="1">
                            <a:solidFill>
                              <a:srgbClr val="00B050"/>
                            </a:solidFill>
                            <a:latin typeface="Cambria Math" panose="02040503050406030204" pitchFamily="18" charset="0"/>
                          </a:rPr>
                          <m:t>𝑚</m:t>
                        </m:r>
                      </m:sup>
                    </m:sSubSup>
                    <m:r>
                      <a:rPr lang="en-US" sz="1500" i="1">
                        <a:latin typeface="Cambria Math" panose="02040503050406030204" pitchFamily="18" charset="0"/>
                      </a:rPr>
                      <m:t>+</m:t>
                    </m:r>
                    <m:sSubSup>
                      <m:sSubSupPr>
                        <m:ctrlPr>
                          <a:rPr lang="en-US" sz="1500" i="1" smtClean="0">
                            <a:solidFill>
                              <a:srgbClr val="00B0F0"/>
                            </a:solidFill>
                            <a:latin typeface="Cambria Math" panose="02040503050406030204" pitchFamily="18" charset="0"/>
                          </a:rPr>
                        </m:ctrlPr>
                      </m:sSubSupPr>
                      <m:e>
                        <m:r>
                          <a:rPr lang="en-US" sz="1500" b="0" i="1" smtClean="0">
                            <a:solidFill>
                              <a:srgbClr val="00B0F0"/>
                            </a:solidFill>
                            <a:latin typeface="Cambria Math" panose="02040503050406030204" pitchFamily="18" charset="0"/>
                          </a:rPr>
                          <m:t>𝑀</m:t>
                        </m:r>
                      </m:e>
                      <m:sub>
                        <m:r>
                          <a:rPr lang="en-US" sz="1500" b="0" i="1" smtClean="0">
                            <a:solidFill>
                              <a:srgbClr val="00B0F0"/>
                            </a:solidFill>
                            <a:latin typeface="Cambria Math" panose="02040503050406030204" pitchFamily="18" charset="0"/>
                          </a:rPr>
                          <m:t>𝑆</m:t>
                        </m:r>
                      </m:sub>
                      <m:sup>
                        <m:r>
                          <a:rPr lang="en-US" sz="1500" i="1" smtClean="0">
                            <a:solidFill>
                              <a:schemeClr val="accent1"/>
                            </a:solidFill>
                            <a:latin typeface="Cambria Math" panose="02040503050406030204" pitchFamily="18" charset="0"/>
                          </a:rPr>
                          <m:t>𝑚</m:t>
                        </m:r>
                        <m:r>
                          <a:rPr lang="en-US" sz="1500" i="1" smtClean="0">
                            <a:solidFill>
                              <a:schemeClr val="accent1"/>
                            </a:solidFill>
                            <a:latin typeface="Cambria Math" panose="02040503050406030204" pitchFamily="18" charset="0"/>
                          </a:rPr>
                          <m:t>−1</m:t>
                        </m:r>
                      </m:sup>
                    </m:sSubSup>
                    <m:sSubSup>
                      <m:sSubSupPr>
                        <m:ctrlPr>
                          <a:rPr lang="en-US" sz="1500" i="1">
                            <a:solidFill>
                              <a:srgbClr val="00B0F0"/>
                            </a:solidFill>
                            <a:latin typeface="Cambria Math" panose="02040503050406030204" pitchFamily="18" charset="0"/>
                          </a:rPr>
                        </m:ctrlPr>
                      </m:sSubSupPr>
                      <m:e>
                        <m:r>
                          <a:rPr lang="en-US" sz="1500" b="0" i="1" smtClean="0">
                            <a:solidFill>
                              <a:srgbClr val="00B0F0"/>
                            </a:solidFill>
                            <a:latin typeface="Cambria Math" panose="02040503050406030204" pitchFamily="18" charset="0"/>
                          </a:rPr>
                          <m:t>𝑀</m:t>
                        </m:r>
                        <m:r>
                          <a:rPr lang="en-US" sz="1500" i="1">
                            <a:solidFill>
                              <a:srgbClr val="00B0F0"/>
                            </a:solidFill>
                            <a:latin typeface="Cambria Math" panose="02040503050406030204" pitchFamily="18" charset="0"/>
                          </a:rPr>
                          <m:t>’</m:t>
                        </m:r>
                      </m:e>
                      <m:sub>
                        <m:r>
                          <a:rPr lang="en-US" sz="1500" b="0" i="1" smtClean="0">
                            <a:solidFill>
                              <a:srgbClr val="00B0F0"/>
                            </a:solidFill>
                            <a:latin typeface="Cambria Math" panose="02040503050406030204" pitchFamily="18" charset="0"/>
                          </a:rPr>
                          <m:t>𝑆</m:t>
                        </m:r>
                      </m:sub>
                      <m:sup>
                        <m:r>
                          <a:rPr lang="en-US" sz="1500" i="1">
                            <a:solidFill>
                              <a:srgbClr val="00B0F0"/>
                            </a:solidFill>
                            <a:latin typeface="Cambria Math" panose="02040503050406030204" pitchFamily="18" charset="0"/>
                          </a:rPr>
                          <m:t>𝑚</m:t>
                        </m:r>
                      </m:sup>
                    </m:sSubSup>
                    <m:r>
                      <a:rPr lang="en-GB" sz="1500" i="1">
                        <a:latin typeface="Cambria Math" panose="02040503050406030204" pitchFamily="18" charset="0"/>
                      </a:rPr>
                      <m:t>)</m:t>
                    </m:r>
                    <m:r>
                      <a:rPr lang="en-GB" sz="1500" i="1" smtClean="0">
                        <a:latin typeface="Cambria Math" panose="02040503050406030204" pitchFamily="18" charset="0"/>
                      </a:rPr>
                      <m:t> </m:t>
                    </m:r>
                    <m:r>
                      <a:rPr lang="en-US" sz="1500" b="0" i="1" smtClean="0">
                        <a:latin typeface="Cambria Math" panose="02040503050406030204" pitchFamily="18" charset="0"/>
                      </a:rPr>
                      <m:t>2</m:t>
                    </m:r>
                    <m:sSub>
                      <m:sSubPr>
                        <m:ctrlPr>
                          <a:rPr lang="en-GB" sz="1500" i="1" smtClean="0">
                            <a:solidFill>
                              <a:schemeClr val="tx2"/>
                            </a:solidFill>
                            <a:latin typeface="Cambria Math" panose="02040503050406030204" pitchFamily="18" charset="0"/>
                          </a:rPr>
                        </m:ctrlPr>
                      </m:sSubPr>
                      <m:e>
                        <m:r>
                          <a:rPr lang="en-GB" sz="1500" i="1">
                            <a:solidFill>
                              <a:schemeClr val="tx2"/>
                            </a:solidFill>
                            <a:latin typeface="Cambria Math" panose="02040503050406030204" pitchFamily="18" charset="0"/>
                          </a:rPr>
                          <m:t>𝑘</m:t>
                        </m:r>
                      </m:e>
                      <m:sub>
                        <m:r>
                          <a:rPr lang="en-GB" i="1">
                            <a:solidFill>
                              <a:schemeClr val="tx2"/>
                            </a:solidFill>
                            <a:latin typeface="Cambria Math" panose="02040503050406030204" pitchFamily="18" charset="0"/>
                          </a:rPr>
                          <m:t>⊥</m:t>
                        </m:r>
                        <m:r>
                          <a:rPr lang="en-GB" sz="1500" i="1">
                            <a:solidFill>
                              <a:schemeClr val="tx2"/>
                            </a:solidFill>
                            <a:latin typeface="Cambria Math" panose="02040503050406030204" pitchFamily="18" charset="0"/>
                          </a:rPr>
                          <m:t>𝑚𝑛</m:t>
                        </m:r>
                      </m:sub>
                    </m:sSub>
                    <m:f>
                      <m:fPr>
                        <m:ctrlPr>
                          <a:rPr lang="en-GB" sz="1500" i="1">
                            <a:solidFill>
                              <a:schemeClr val="tx2"/>
                            </a:solidFill>
                            <a:latin typeface="Cambria Math" panose="02040503050406030204" pitchFamily="18" charset="0"/>
                            <a:ea typeface="Cambria Math" panose="02040503050406030204" pitchFamily="18" charset="0"/>
                          </a:rPr>
                        </m:ctrlPr>
                      </m:fPr>
                      <m:num>
                        <m:sSub>
                          <m:sSubPr>
                            <m:ctrlPr>
                              <a:rPr lang="en-GB" sz="1500" i="1">
                                <a:solidFill>
                                  <a:schemeClr val="tx2"/>
                                </a:solidFill>
                                <a:latin typeface="Cambria Math" panose="02040503050406030204" pitchFamily="18" charset="0"/>
                                <a:ea typeface="Cambria Math" panose="02040503050406030204" pitchFamily="18" charset="0"/>
                              </a:rPr>
                            </m:ctrlPr>
                          </m:sSubPr>
                          <m:e>
                            <m:r>
                              <a:rPr lang="en-GB" sz="1500" i="1">
                                <a:solidFill>
                                  <a:schemeClr val="tx2"/>
                                </a:solidFill>
                                <a:latin typeface="Cambria Math" panose="02040503050406030204" pitchFamily="18" charset="0"/>
                                <a:ea typeface="Cambria Math" panose="02040503050406030204" pitchFamily="18" charset="0"/>
                              </a:rPr>
                              <m:t>𝜔</m:t>
                            </m:r>
                          </m:e>
                          <m:sub>
                            <m:r>
                              <a:rPr lang="en-GB" sz="1500" i="1">
                                <a:solidFill>
                                  <a:schemeClr val="tx2"/>
                                </a:solidFill>
                                <a:latin typeface="Cambria Math" panose="02040503050406030204" pitchFamily="18" charset="0"/>
                                <a:ea typeface="Cambria Math" panose="02040503050406030204" pitchFamily="18" charset="0"/>
                              </a:rPr>
                              <m:t>𝑚𝑛</m:t>
                            </m:r>
                          </m:sub>
                        </m:sSub>
                      </m:num>
                      <m:den>
                        <m:sSub>
                          <m:sSubPr>
                            <m:ctrlPr>
                              <a:rPr lang="en-GB" sz="1500" i="1">
                                <a:solidFill>
                                  <a:schemeClr val="tx2"/>
                                </a:solidFill>
                                <a:latin typeface="Cambria Math" panose="02040503050406030204" pitchFamily="18" charset="0"/>
                                <a:ea typeface="Cambria Math" panose="02040503050406030204" pitchFamily="18" charset="0"/>
                              </a:rPr>
                            </m:ctrlPr>
                          </m:sSubPr>
                          <m:e>
                            <m:r>
                              <a:rPr lang="en-GB" sz="1500" i="1">
                                <a:solidFill>
                                  <a:schemeClr val="tx2"/>
                                </a:solidFill>
                                <a:latin typeface="Cambria Math" panose="02040503050406030204" pitchFamily="18" charset="0"/>
                                <a:ea typeface="Cambria Math" panose="02040503050406030204" pitchFamily="18" charset="0"/>
                              </a:rPr>
                              <m:t>𝜔</m:t>
                            </m:r>
                          </m:e>
                          <m:sub>
                            <m:r>
                              <a:rPr lang="en-GB" sz="1500" i="1">
                                <a:solidFill>
                                  <a:schemeClr val="tx2"/>
                                </a:solidFill>
                                <a:latin typeface="Cambria Math" panose="02040503050406030204" pitchFamily="18" charset="0"/>
                                <a:ea typeface="Cambria Math" panose="02040503050406030204" pitchFamily="18" charset="0"/>
                              </a:rPr>
                              <m:t>𝑑</m:t>
                            </m:r>
                            <m:r>
                              <a:rPr lang="en-GB" sz="1500" i="1">
                                <a:solidFill>
                                  <a:schemeClr val="tx2"/>
                                </a:solidFill>
                                <a:latin typeface="Cambria Math" panose="02040503050406030204" pitchFamily="18" charset="0"/>
                                <a:ea typeface="Cambria Math" panose="02040503050406030204" pitchFamily="18" charset="0"/>
                              </a:rPr>
                              <m:t>,</m:t>
                            </m:r>
                            <m:r>
                              <a:rPr lang="en-GB" sz="1500" i="1">
                                <a:solidFill>
                                  <a:schemeClr val="tx2"/>
                                </a:solidFill>
                                <a:latin typeface="Cambria Math" panose="02040503050406030204" pitchFamily="18" charset="0"/>
                                <a:ea typeface="Cambria Math" panose="02040503050406030204" pitchFamily="18" charset="0"/>
                              </a:rPr>
                              <m:t>𝑚𝑛</m:t>
                            </m:r>
                          </m:sub>
                        </m:sSub>
                      </m:den>
                    </m:f>
                    <m:r>
                      <a:rPr lang="en-GB" sz="1500" i="1">
                        <a:latin typeface="Cambria Math" panose="02040503050406030204" pitchFamily="18" charset="0"/>
                      </a:rPr>
                      <m:t>𝑠𝑖𝑛</m:t>
                    </m:r>
                    <m:d>
                      <m:dPr>
                        <m:ctrlPr>
                          <a:rPr lang="en-GB" sz="1500" i="1">
                            <a:latin typeface="Cambria Math" panose="02040503050406030204" pitchFamily="18" charset="0"/>
                          </a:rPr>
                        </m:ctrlPr>
                      </m:dPr>
                      <m:e>
                        <m:f>
                          <m:fPr>
                            <m:ctrlPr>
                              <a:rPr lang="en-GB" sz="1500" i="1">
                                <a:latin typeface="Cambria Math" panose="02040503050406030204" pitchFamily="18" charset="0"/>
                              </a:rPr>
                            </m:ctrlPr>
                          </m:fPr>
                          <m:num>
                            <m:sSub>
                              <m:sSubPr>
                                <m:ctrlPr>
                                  <a:rPr lang="en-GB" sz="1500" i="1">
                                    <a:latin typeface="Cambria Math" panose="02040503050406030204" pitchFamily="18" charset="0"/>
                                  </a:rPr>
                                </m:ctrlPr>
                              </m:sSubPr>
                              <m:e>
                                <m:r>
                                  <a:rPr lang="en-GB" sz="1500" i="1">
                                    <a:latin typeface="Cambria Math" panose="02040503050406030204" pitchFamily="18" charset="0"/>
                                  </a:rPr>
                                  <m:t>𝜔</m:t>
                                </m:r>
                              </m:e>
                              <m:sub>
                                <m:r>
                                  <a:rPr lang="en-GB" sz="1500" i="1">
                                    <a:latin typeface="Cambria Math" panose="02040503050406030204" pitchFamily="18" charset="0"/>
                                  </a:rPr>
                                  <m:t>𝑚𝑛</m:t>
                                </m:r>
                              </m:sub>
                            </m:sSub>
                          </m:num>
                          <m:den>
                            <m:r>
                              <a:rPr lang="en-GB" sz="1500" i="1">
                                <a:latin typeface="Cambria Math" panose="02040503050406030204" pitchFamily="18" charset="0"/>
                              </a:rPr>
                              <m:t>𝑐</m:t>
                            </m:r>
                          </m:den>
                        </m:f>
                        <m:r>
                          <a:rPr lang="en-US" sz="1500" b="0" i="1" smtClean="0">
                            <a:latin typeface="Cambria Math" panose="02040503050406030204" pitchFamily="18" charset="0"/>
                          </a:rPr>
                          <m:t>𝑧</m:t>
                        </m:r>
                      </m:e>
                    </m:d>
                    <m:sSup>
                      <m:sSupPr>
                        <m:ctrlPr>
                          <a:rPr lang="en-GB" sz="1500" i="1">
                            <a:latin typeface="Cambria Math" panose="02040503050406030204" pitchFamily="18" charset="0"/>
                          </a:rPr>
                        </m:ctrlPr>
                      </m:sSupPr>
                      <m:e>
                        <m:r>
                          <a:rPr lang="en-GB" sz="1500" i="1">
                            <a:latin typeface="Cambria Math" panose="02040503050406030204" pitchFamily="18" charset="0"/>
                          </a:rPr>
                          <m:t>𝑒</m:t>
                        </m:r>
                      </m:e>
                      <m:sup>
                        <m:f>
                          <m:fPr>
                            <m:ctrlPr>
                              <a:rPr lang="en-GB" sz="1500" i="1">
                                <a:latin typeface="Cambria Math" panose="02040503050406030204" pitchFamily="18" charset="0"/>
                              </a:rPr>
                            </m:ctrlPr>
                          </m:fPr>
                          <m:num>
                            <m:sSub>
                              <m:sSubPr>
                                <m:ctrlPr>
                                  <a:rPr lang="en-GB" sz="1500" i="1">
                                    <a:latin typeface="Cambria Math" panose="02040503050406030204" pitchFamily="18" charset="0"/>
                                  </a:rPr>
                                </m:ctrlPr>
                              </m:sSubPr>
                              <m:e>
                                <m:r>
                                  <a:rPr lang="en-GB" sz="1500" i="1">
                                    <a:latin typeface="Cambria Math" panose="02040503050406030204" pitchFamily="18" charset="0"/>
                                  </a:rPr>
                                  <m:t>𝜔</m:t>
                                </m:r>
                              </m:e>
                              <m:sub>
                                <m:r>
                                  <a:rPr lang="en-GB" sz="1500" i="1">
                                    <a:latin typeface="Cambria Math" panose="02040503050406030204" pitchFamily="18" charset="0"/>
                                  </a:rPr>
                                  <m:t>𝑚𝑛</m:t>
                                </m:r>
                              </m:sub>
                            </m:sSub>
                          </m:num>
                          <m:den>
                            <m:r>
                              <a:rPr lang="en-GB" sz="1500" i="1">
                                <a:latin typeface="Cambria Math" panose="02040503050406030204" pitchFamily="18" charset="0"/>
                              </a:rPr>
                              <m:t>2</m:t>
                            </m:r>
                            <m:sSub>
                              <m:sSubPr>
                                <m:ctrlPr>
                                  <a:rPr lang="en-GB" sz="1500" i="1">
                                    <a:latin typeface="Cambria Math" panose="02040503050406030204" pitchFamily="18" charset="0"/>
                                  </a:rPr>
                                </m:ctrlPr>
                              </m:sSubPr>
                              <m:e>
                                <m:r>
                                  <a:rPr lang="en-GB" sz="1500" i="1">
                                    <a:latin typeface="Cambria Math" panose="02040503050406030204" pitchFamily="18" charset="0"/>
                                  </a:rPr>
                                  <m:t>𝑄</m:t>
                                </m:r>
                              </m:e>
                              <m:sub>
                                <m:r>
                                  <a:rPr lang="en-GB" sz="1500" i="1">
                                    <a:latin typeface="Cambria Math" panose="02040503050406030204" pitchFamily="18" charset="0"/>
                                  </a:rPr>
                                  <m:t>𝑚𝑛</m:t>
                                </m:r>
                              </m:sub>
                            </m:sSub>
                            <m:r>
                              <a:rPr lang="en-GB" sz="1500" i="1">
                                <a:latin typeface="Cambria Math" panose="02040503050406030204" pitchFamily="18" charset="0"/>
                              </a:rPr>
                              <m:t>𝑐</m:t>
                            </m:r>
                          </m:den>
                        </m:f>
                        <m:r>
                          <a:rPr lang="en-US" sz="1500" i="1">
                            <a:latin typeface="Cambria Math" panose="02040503050406030204" pitchFamily="18" charset="0"/>
                          </a:rPr>
                          <m:t>𝑧</m:t>
                        </m:r>
                      </m:sup>
                    </m:sSup>
                    <m:r>
                      <a:rPr lang="en-US" sz="1500" b="0" i="1" smtClean="0">
                        <a:latin typeface="Cambria Math" panose="02040503050406030204" pitchFamily="18" charset="0"/>
                      </a:rPr>
                      <m:t>  </m:t>
                    </m:r>
                    <m:d>
                      <m:dPr>
                        <m:begChr m:val="["/>
                        <m:endChr m:val="]"/>
                        <m:ctrlPr>
                          <a:rPr lang="en-GB" sz="1500" i="1">
                            <a:latin typeface="Cambria Math" panose="02040503050406030204" pitchFamily="18" charset="0"/>
                          </a:rPr>
                        </m:ctrlPr>
                      </m:dPr>
                      <m:e>
                        <m:r>
                          <a:rPr lang="en-GB" sz="1500" i="1">
                            <a:latin typeface="Cambria Math" panose="02040503050406030204" pitchFamily="18" charset="0"/>
                          </a:rPr>
                          <m:t>𝑉</m:t>
                        </m:r>
                      </m:e>
                    </m:d>
                  </m:oMath>
                </a14:m>
                <a:endParaRPr lang="en-GB" sz="1500" i="1" dirty="0"/>
              </a:p>
              <a:p>
                <a:pPr lvl="1"/>
                <a14:m>
                  <m:oMath xmlns:m="http://schemas.openxmlformats.org/officeDocument/2006/math">
                    <m:sSub>
                      <m:sSubPr>
                        <m:ctrlPr>
                          <a:rPr lang="en-GB" sz="1500" i="1">
                            <a:latin typeface="Cambria Math" panose="02040503050406030204" pitchFamily="18" charset="0"/>
                          </a:rPr>
                        </m:ctrlPr>
                      </m:sSubPr>
                      <m:e>
                        <m:r>
                          <a:rPr lang="en-GB" sz="1500" i="1">
                            <a:latin typeface="Cambria Math" panose="02040503050406030204" pitchFamily="18" charset="0"/>
                          </a:rPr>
                          <m:t>𝑊</m:t>
                        </m:r>
                      </m:e>
                      <m:sub>
                        <m:r>
                          <a:rPr lang="en-US" sz="1500" b="0" i="1" smtClean="0">
                            <a:latin typeface="Cambria Math" panose="02040503050406030204" pitchFamily="18" charset="0"/>
                          </a:rPr>
                          <m:t>𝑦</m:t>
                        </m:r>
                        <m:r>
                          <a:rPr lang="en-GB" sz="1500" i="1">
                            <a:latin typeface="Cambria Math" panose="02040503050406030204" pitchFamily="18" charset="0"/>
                          </a:rPr>
                          <m:t>𝑚𝑛</m:t>
                        </m:r>
                      </m:sub>
                    </m:sSub>
                    <m:r>
                      <a:rPr lang="en-GB" sz="1500" i="1">
                        <a:latin typeface="Cambria Math" panose="02040503050406030204" pitchFamily="18" charset="0"/>
                      </a:rPr>
                      <m:t>=</m:t>
                    </m:r>
                    <m:r>
                      <a:rPr lang="en-US" i="1">
                        <a:latin typeface="Cambria Math" panose="02040503050406030204" pitchFamily="18" charset="0"/>
                      </a:rPr>
                      <m:t>𝑞</m:t>
                    </m:r>
                    <m:r>
                      <a:rPr lang="en-US" i="1">
                        <a:latin typeface="Cambria Math" panose="02040503050406030204" pitchFamily="18" charset="0"/>
                      </a:rPr>
                      <m:t>’</m:t>
                    </m:r>
                    <m:r>
                      <a:rPr lang="en-GB" sz="1500" i="1">
                        <a:latin typeface="Cambria Math" panose="02040503050406030204" pitchFamily="18" charset="0"/>
                      </a:rPr>
                      <m:t>𝑚</m:t>
                    </m:r>
                    <m:r>
                      <a:rPr lang="en-GB" sz="1500" i="1">
                        <a:latin typeface="Cambria Math" panose="02040503050406030204" pitchFamily="18" charset="0"/>
                      </a:rPr>
                      <m:t>(</m:t>
                    </m:r>
                    <m:r>
                      <a:rPr lang="en-US" i="1" smtClean="0">
                        <a:solidFill>
                          <a:schemeClr val="tx2"/>
                        </a:solidFill>
                        <a:latin typeface="Cambria Math" panose="02040503050406030204" pitchFamily="18" charset="0"/>
                      </a:rPr>
                      <m:t>−</m:t>
                    </m:r>
                    <m:sSubSup>
                      <m:sSubSupPr>
                        <m:ctrlPr>
                          <a:rPr lang="en-US" sz="1500" i="1" smtClean="0">
                            <a:solidFill>
                              <a:srgbClr val="00B0F0"/>
                            </a:solidFill>
                            <a:latin typeface="Cambria Math" panose="02040503050406030204" pitchFamily="18" charset="0"/>
                          </a:rPr>
                        </m:ctrlPr>
                      </m:sSubSupPr>
                      <m:e>
                        <m:r>
                          <a:rPr lang="en-US" sz="1500" b="0" i="1" smtClean="0">
                            <a:solidFill>
                              <a:srgbClr val="00B0F0"/>
                            </a:solidFill>
                            <a:latin typeface="Cambria Math" panose="02040503050406030204" pitchFamily="18" charset="0"/>
                          </a:rPr>
                          <m:t>𝑀</m:t>
                        </m:r>
                      </m:e>
                      <m:sub>
                        <m:r>
                          <a:rPr lang="en-US" sz="1500" b="0" i="1" smtClean="0">
                            <a:solidFill>
                              <a:srgbClr val="00B0F0"/>
                            </a:solidFill>
                            <a:latin typeface="Cambria Math" panose="02040503050406030204" pitchFamily="18" charset="0"/>
                          </a:rPr>
                          <m:t>𝑆</m:t>
                        </m:r>
                      </m:sub>
                      <m:sup>
                        <m:r>
                          <a:rPr lang="en-US" sz="1500" i="1" smtClean="0">
                            <a:solidFill>
                              <a:schemeClr val="accent1"/>
                            </a:solidFill>
                            <a:latin typeface="Cambria Math" panose="02040503050406030204" pitchFamily="18" charset="0"/>
                          </a:rPr>
                          <m:t>𝑚</m:t>
                        </m:r>
                        <m:r>
                          <a:rPr lang="en-US" sz="1500" i="1">
                            <a:solidFill>
                              <a:schemeClr val="accent1"/>
                            </a:solidFill>
                            <a:latin typeface="Cambria Math" panose="02040503050406030204" pitchFamily="18" charset="0"/>
                          </a:rPr>
                          <m:t>−1</m:t>
                        </m:r>
                      </m:sup>
                    </m:sSubSup>
                    <m:sSubSup>
                      <m:sSubSupPr>
                        <m:ctrlPr>
                          <a:rPr lang="en-US" sz="1500" i="1" smtClean="0">
                            <a:solidFill>
                              <a:srgbClr val="00B050"/>
                            </a:solidFill>
                            <a:latin typeface="Cambria Math" panose="02040503050406030204" pitchFamily="18" charset="0"/>
                          </a:rPr>
                        </m:ctrlPr>
                      </m:sSubSupPr>
                      <m:e>
                        <m:r>
                          <a:rPr lang="en-US" sz="1500" b="0" i="1" smtClean="0">
                            <a:solidFill>
                              <a:srgbClr val="00B050"/>
                            </a:solidFill>
                            <a:latin typeface="Cambria Math" panose="02040503050406030204" pitchFamily="18" charset="0"/>
                          </a:rPr>
                          <m:t>𝑀</m:t>
                        </m:r>
                        <m:r>
                          <a:rPr lang="en-US" sz="1500" i="1">
                            <a:solidFill>
                              <a:srgbClr val="00B050"/>
                            </a:solidFill>
                            <a:latin typeface="Cambria Math" panose="02040503050406030204" pitchFamily="18" charset="0"/>
                          </a:rPr>
                          <m:t>’</m:t>
                        </m:r>
                      </m:e>
                      <m:sub>
                        <m:r>
                          <a:rPr lang="en-US" sz="1500" i="1">
                            <a:solidFill>
                              <a:srgbClr val="00B050"/>
                            </a:solidFill>
                            <a:latin typeface="Cambria Math" panose="02040503050406030204" pitchFamily="18" charset="0"/>
                          </a:rPr>
                          <m:t>𝑁</m:t>
                        </m:r>
                      </m:sub>
                      <m:sup>
                        <m:r>
                          <a:rPr lang="en-US" sz="1500" i="1">
                            <a:solidFill>
                              <a:srgbClr val="00B050"/>
                            </a:solidFill>
                            <a:latin typeface="Cambria Math" panose="02040503050406030204" pitchFamily="18" charset="0"/>
                          </a:rPr>
                          <m:t>𝑚</m:t>
                        </m:r>
                      </m:sup>
                    </m:sSubSup>
                    <m:r>
                      <a:rPr lang="en-US" sz="1500" i="1">
                        <a:latin typeface="Cambria Math" panose="02040503050406030204" pitchFamily="18" charset="0"/>
                      </a:rPr>
                      <m:t>+</m:t>
                    </m:r>
                    <m:sSubSup>
                      <m:sSubSupPr>
                        <m:ctrlPr>
                          <a:rPr lang="en-US" sz="1500" i="1" smtClean="0">
                            <a:solidFill>
                              <a:srgbClr val="00B050"/>
                            </a:solidFill>
                            <a:latin typeface="Cambria Math" panose="02040503050406030204" pitchFamily="18" charset="0"/>
                          </a:rPr>
                        </m:ctrlPr>
                      </m:sSubSupPr>
                      <m:e>
                        <m:r>
                          <a:rPr lang="en-US" sz="1500" b="0" i="1" smtClean="0">
                            <a:solidFill>
                              <a:srgbClr val="00B050"/>
                            </a:solidFill>
                            <a:latin typeface="Cambria Math" panose="02040503050406030204" pitchFamily="18" charset="0"/>
                          </a:rPr>
                          <m:t>𝑀</m:t>
                        </m:r>
                      </m:e>
                      <m:sub>
                        <m:r>
                          <a:rPr lang="en-US" sz="1500" b="0" i="1" smtClean="0">
                            <a:solidFill>
                              <a:srgbClr val="00B050"/>
                            </a:solidFill>
                            <a:latin typeface="Cambria Math" panose="02040503050406030204" pitchFamily="18" charset="0"/>
                          </a:rPr>
                          <m:t>𝑁</m:t>
                        </m:r>
                      </m:sub>
                      <m:sup>
                        <m:r>
                          <a:rPr lang="en-US" sz="1500" i="1" smtClean="0">
                            <a:solidFill>
                              <a:schemeClr val="accent1"/>
                            </a:solidFill>
                            <a:latin typeface="Cambria Math" panose="02040503050406030204" pitchFamily="18" charset="0"/>
                          </a:rPr>
                          <m:t>𝑚</m:t>
                        </m:r>
                        <m:r>
                          <a:rPr lang="en-US" sz="1500" i="1">
                            <a:solidFill>
                              <a:schemeClr val="accent1"/>
                            </a:solidFill>
                            <a:latin typeface="Cambria Math" panose="02040503050406030204" pitchFamily="18" charset="0"/>
                          </a:rPr>
                          <m:t>−1</m:t>
                        </m:r>
                      </m:sup>
                    </m:sSubSup>
                    <m:sSubSup>
                      <m:sSubSupPr>
                        <m:ctrlPr>
                          <a:rPr lang="en-US" sz="1500" i="1" smtClean="0">
                            <a:solidFill>
                              <a:srgbClr val="00B0F0"/>
                            </a:solidFill>
                            <a:latin typeface="Cambria Math" panose="02040503050406030204" pitchFamily="18" charset="0"/>
                          </a:rPr>
                        </m:ctrlPr>
                      </m:sSubSupPr>
                      <m:e>
                        <m:r>
                          <a:rPr lang="en-US" sz="1500" b="0" i="1" smtClean="0">
                            <a:solidFill>
                              <a:srgbClr val="00B0F0"/>
                            </a:solidFill>
                            <a:latin typeface="Cambria Math" panose="02040503050406030204" pitchFamily="18" charset="0"/>
                          </a:rPr>
                          <m:t>𝑀</m:t>
                        </m:r>
                        <m:r>
                          <a:rPr lang="en-US" sz="1500" i="1">
                            <a:solidFill>
                              <a:srgbClr val="00B0F0"/>
                            </a:solidFill>
                            <a:latin typeface="Cambria Math" panose="02040503050406030204" pitchFamily="18" charset="0"/>
                          </a:rPr>
                          <m:t>’</m:t>
                        </m:r>
                      </m:e>
                      <m:sub>
                        <m:r>
                          <a:rPr lang="en-US" sz="1500" i="1">
                            <a:solidFill>
                              <a:srgbClr val="00B0F0"/>
                            </a:solidFill>
                            <a:latin typeface="Cambria Math" panose="02040503050406030204" pitchFamily="18" charset="0"/>
                          </a:rPr>
                          <m:t>𝑆</m:t>
                        </m:r>
                      </m:sub>
                      <m:sup>
                        <m:r>
                          <a:rPr lang="en-US" sz="1500" i="1">
                            <a:solidFill>
                              <a:srgbClr val="00B0F0"/>
                            </a:solidFill>
                            <a:latin typeface="Cambria Math" panose="02040503050406030204" pitchFamily="18" charset="0"/>
                          </a:rPr>
                          <m:t>𝑚</m:t>
                        </m:r>
                      </m:sup>
                    </m:sSubSup>
                    <m:r>
                      <a:rPr lang="en-GB" sz="1500" i="1">
                        <a:latin typeface="Cambria Math" panose="02040503050406030204" pitchFamily="18" charset="0"/>
                      </a:rPr>
                      <m:t>)</m:t>
                    </m:r>
                    <m:r>
                      <a:rPr lang="en-US" sz="1500" b="0" i="1" smtClean="0">
                        <a:latin typeface="Cambria Math" panose="02040503050406030204" pitchFamily="18" charset="0"/>
                      </a:rPr>
                      <m:t> </m:t>
                    </m:r>
                    <m:r>
                      <a:rPr lang="en-US" sz="1500" b="0" i="1" smtClean="0">
                        <a:solidFill>
                          <a:schemeClr val="tx2"/>
                        </a:solidFill>
                        <a:latin typeface="Cambria Math" panose="02040503050406030204" pitchFamily="18" charset="0"/>
                      </a:rPr>
                      <m:t>2</m:t>
                    </m:r>
                    <m:sSub>
                      <m:sSubPr>
                        <m:ctrlPr>
                          <a:rPr lang="en-GB" sz="1500" i="1" smtClean="0">
                            <a:solidFill>
                              <a:schemeClr val="tx2"/>
                            </a:solidFill>
                            <a:latin typeface="Cambria Math" panose="02040503050406030204" pitchFamily="18" charset="0"/>
                          </a:rPr>
                        </m:ctrlPr>
                      </m:sSubPr>
                      <m:e>
                        <m:r>
                          <a:rPr lang="en-GB" sz="1500" i="1">
                            <a:solidFill>
                              <a:schemeClr val="tx2"/>
                            </a:solidFill>
                            <a:latin typeface="Cambria Math" panose="02040503050406030204" pitchFamily="18" charset="0"/>
                          </a:rPr>
                          <m:t>𝑘</m:t>
                        </m:r>
                      </m:e>
                      <m:sub>
                        <m:r>
                          <a:rPr lang="en-GB" i="1">
                            <a:solidFill>
                              <a:schemeClr val="tx2"/>
                            </a:solidFill>
                            <a:latin typeface="Cambria Math" panose="02040503050406030204" pitchFamily="18" charset="0"/>
                          </a:rPr>
                          <m:t>⊥</m:t>
                        </m:r>
                        <m:r>
                          <a:rPr lang="en-GB" sz="1500" i="1">
                            <a:solidFill>
                              <a:schemeClr val="tx2"/>
                            </a:solidFill>
                            <a:latin typeface="Cambria Math" panose="02040503050406030204" pitchFamily="18" charset="0"/>
                          </a:rPr>
                          <m:t>𝑚𝑛</m:t>
                        </m:r>
                      </m:sub>
                    </m:sSub>
                    <m:f>
                      <m:fPr>
                        <m:ctrlPr>
                          <a:rPr lang="en-GB" sz="1500" i="1">
                            <a:solidFill>
                              <a:schemeClr val="tx2"/>
                            </a:solidFill>
                            <a:latin typeface="Cambria Math" panose="02040503050406030204" pitchFamily="18" charset="0"/>
                            <a:ea typeface="Cambria Math" panose="02040503050406030204" pitchFamily="18" charset="0"/>
                          </a:rPr>
                        </m:ctrlPr>
                      </m:fPr>
                      <m:num>
                        <m:sSub>
                          <m:sSubPr>
                            <m:ctrlPr>
                              <a:rPr lang="en-GB" sz="1500" i="1">
                                <a:solidFill>
                                  <a:schemeClr val="tx2"/>
                                </a:solidFill>
                                <a:latin typeface="Cambria Math" panose="02040503050406030204" pitchFamily="18" charset="0"/>
                                <a:ea typeface="Cambria Math" panose="02040503050406030204" pitchFamily="18" charset="0"/>
                              </a:rPr>
                            </m:ctrlPr>
                          </m:sSubPr>
                          <m:e>
                            <m:r>
                              <a:rPr lang="en-GB" sz="1500" i="1">
                                <a:solidFill>
                                  <a:schemeClr val="tx2"/>
                                </a:solidFill>
                                <a:latin typeface="Cambria Math" panose="02040503050406030204" pitchFamily="18" charset="0"/>
                                <a:ea typeface="Cambria Math" panose="02040503050406030204" pitchFamily="18" charset="0"/>
                              </a:rPr>
                              <m:t>𝜔</m:t>
                            </m:r>
                          </m:e>
                          <m:sub>
                            <m:r>
                              <a:rPr lang="en-GB" sz="1500" i="1">
                                <a:solidFill>
                                  <a:schemeClr val="tx2"/>
                                </a:solidFill>
                                <a:latin typeface="Cambria Math" panose="02040503050406030204" pitchFamily="18" charset="0"/>
                                <a:ea typeface="Cambria Math" panose="02040503050406030204" pitchFamily="18" charset="0"/>
                              </a:rPr>
                              <m:t>𝑚𝑛</m:t>
                            </m:r>
                          </m:sub>
                        </m:sSub>
                      </m:num>
                      <m:den>
                        <m:sSub>
                          <m:sSubPr>
                            <m:ctrlPr>
                              <a:rPr lang="en-GB" sz="1500" i="1">
                                <a:solidFill>
                                  <a:schemeClr val="tx2"/>
                                </a:solidFill>
                                <a:latin typeface="Cambria Math" panose="02040503050406030204" pitchFamily="18" charset="0"/>
                                <a:ea typeface="Cambria Math" panose="02040503050406030204" pitchFamily="18" charset="0"/>
                              </a:rPr>
                            </m:ctrlPr>
                          </m:sSubPr>
                          <m:e>
                            <m:r>
                              <a:rPr lang="en-GB" sz="1500" i="1">
                                <a:solidFill>
                                  <a:schemeClr val="tx2"/>
                                </a:solidFill>
                                <a:latin typeface="Cambria Math" panose="02040503050406030204" pitchFamily="18" charset="0"/>
                                <a:ea typeface="Cambria Math" panose="02040503050406030204" pitchFamily="18" charset="0"/>
                              </a:rPr>
                              <m:t>𝜔</m:t>
                            </m:r>
                          </m:e>
                          <m:sub>
                            <m:r>
                              <a:rPr lang="en-GB" sz="1500" i="1">
                                <a:solidFill>
                                  <a:schemeClr val="tx2"/>
                                </a:solidFill>
                                <a:latin typeface="Cambria Math" panose="02040503050406030204" pitchFamily="18" charset="0"/>
                                <a:ea typeface="Cambria Math" panose="02040503050406030204" pitchFamily="18" charset="0"/>
                              </a:rPr>
                              <m:t>𝑑</m:t>
                            </m:r>
                            <m:r>
                              <a:rPr lang="en-GB" sz="1500" i="1">
                                <a:solidFill>
                                  <a:schemeClr val="tx2"/>
                                </a:solidFill>
                                <a:latin typeface="Cambria Math" panose="02040503050406030204" pitchFamily="18" charset="0"/>
                                <a:ea typeface="Cambria Math" panose="02040503050406030204" pitchFamily="18" charset="0"/>
                              </a:rPr>
                              <m:t>,</m:t>
                            </m:r>
                            <m:r>
                              <a:rPr lang="en-GB" sz="1500" i="1">
                                <a:solidFill>
                                  <a:schemeClr val="tx2"/>
                                </a:solidFill>
                                <a:latin typeface="Cambria Math" panose="02040503050406030204" pitchFamily="18" charset="0"/>
                                <a:ea typeface="Cambria Math" panose="02040503050406030204" pitchFamily="18" charset="0"/>
                              </a:rPr>
                              <m:t>𝑚𝑛</m:t>
                            </m:r>
                          </m:sub>
                        </m:sSub>
                      </m:den>
                    </m:f>
                    <m:r>
                      <a:rPr lang="en-GB" sz="1500" i="1">
                        <a:solidFill>
                          <a:schemeClr val="tx2"/>
                        </a:solidFill>
                        <a:latin typeface="Cambria Math" panose="02040503050406030204" pitchFamily="18" charset="0"/>
                      </a:rPr>
                      <m:t>𝑠𝑖𝑛</m:t>
                    </m:r>
                    <m:d>
                      <m:dPr>
                        <m:ctrlPr>
                          <a:rPr lang="en-GB" sz="1500" i="1">
                            <a:latin typeface="Cambria Math" panose="02040503050406030204" pitchFamily="18" charset="0"/>
                          </a:rPr>
                        </m:ctrlPr>
                      </m:dPr>
                      <m:e>
                        <m:f>
                          <m:fPr>
                            <m:ctrlPr>
                              <a:rPr lang="en-GB" sz="1500" i="1">
                                <a:latin typeface="Cambria Math" panose="02040503050406030204" pitchFamily="18" charset="0"/>
                              </a:rPr>
                            </m:ctrlPr>
                          </m:fPr>
                          <m:num>
                            <m:sSub>
                              <m:sSubPr>
                                <m:ctrlPr>
                                  <a:rPr lang="en-GB" sz="1500" i="1">
                                    <a:latin typeface="Cambria Math" panose="02040503050406030204" pitchFamily="18" charset="0"/>
                                  </a:rPr>
                                </m:ctrlPr>
                              </m:sSubPr>
                              <m:e>
                                <m:r>
                                  <a:rPr lang="en-GB" sz="1500" i="1">
                                    <a:latin typeface="Cambria Math" panose="02040503050406030204" pitchFamily="18" charset="0"/>
                                  </a:rPr>
                                  <m:t>𝜔</m:t>
                                </m:r>
                              </m:e>
                              <m:sub>
                                <m:r>
                                  <a:rPr lang="en-GB" sz="1500" i="1">
                                    <a:latin typeface="Cambria Math" panose="02040503050406030204" pitchFamily="18" charset="0"/>
                                  </a:rPr>
                                  <m:t>𝑚𝑛</m:t>
                                </m:r>
                              </m:sub>
                            </m:sSub>
                          </m:num>
                          <m:den>
                            <m:r>
                              <a:rPr lang="en-GB" sz="1500" i="1">
                                <a:latin typeface="Cambria Math" panose="02040503050406030204" pitchFamily="18" charset="0"/>
                              </a:rPr>
                              <m:t>𝑐</m:t>
                            </m:r>
                          </m:den>
                        </m:f>
                        <m:r>
                          <a:rPr lang="en-US" sz="1500" b="0" i="1" smtClean="0">
                            <a:latin typeface="Cambria Math" panose="02040503050406030204" pitchFamily="18" charset="0"/>
                          </a:rPr>
                          <m:t>𝑧</m:t>
                        </m:r>
                      </m:e>
                    </m:d>
                    <m:sSup>
                      <m:sSupPr>
                        <m:ctrlPr>
                          <a:rPr lang="en-GB" sz="1500" i="1">
                            <a:latin typeface="Cambria Math" panose="02040503050406030204" pitchFamily="18" charset="0"/>
                          </a:rPr>
                        </m:ctrlPr>
                      </m:sSupPr>
                      <m:e>
                        <m:r>
                          <a:rPr lang="en-GB" sz="1500" i="1">
                            <a:latin typeface="Cambria Math" panose="02040503050406030204" pitchFamily="18" charset="0"/>
                          </a:rPr>
                          <m:t>𝑒</m:t>
                        </m:r>
                      </m:e>
                      <m:sup>
                        <m:f>
                          <m:fPr>
                            <m:ctrlPr>
                              <a:rPr lang="en-GB" sz="1500" i="1">
                                <a:latin typeface="Cambria Math" panose="02040503050406030204" pitchFamily="18" charset="0"/>
                              </a:rPr>
                            </m:ctrlPr>
                          </m:fPr>
                          <m:num>
                            <m:sSub>
                              <m:sSubPr>
                                <m:ctrlPr>
                                  <a:rPr lang="en-GB" sz="1500" i="1">
                                    <a:latin typeface="Cambria Math" panose="02040503050406030204" pitchFamily="18" charset="0"/>
                                  </a:rPr>
                                </m:ctrlPr>
                              </m:sSubPr>
                              <m:e>
                                <m:r>
                                  <a:rPr lang="en-GB" sz="1500" i="1">
                                    <a:latin typeface="Cambria Math" panose="02040503050406030204" pitchFamily="18" charset="0"/>
                                  </a:rPr>
                                  <m:t>𝜔</m:t>
                                </m:r>
                              </m:e>
                              <m:sub>
                                <m:r>
                                  <a:rPr lang="en-GB" sz="1500" i="1">
                                    <a:latin typeface="Cambria Math" panose="02040503050406030204" pitchFamily="18" charset="0"/>
                                  </a:rPr>
                                  <m:t>𝑚𝑛</m:t>
                                </m:r>
                              </m:sub>
                            </m:sSub>
                          </m:num>
                          <m:den>
                            <m:r>
                              <a:rPr lang="en-GB" sz="1500" i="1">
                                <a:latin typeface="Cambria Math" panose="02040503050406030204" pitchFamily="18" charset="0"/>
                              </a:rPr>
                              <m:t>2</m:t>
                            </m:r>
                            <m:sSub>
                              <m:sSubPr>
                                <m:ctrlPr>
                                  <a:rPr lang="en-GB" sz="1500" i="1">
                                    <a:latin typeface="Cambria Math" panose="02040503050406030204" pitchFamily="18" charset="0"/>
                                  </a:rPr>
                                </m:ctrlPr>
                              </m:sSubPr>
                              <m:e>
                                <m:r>
                                  <a:rPr lang="en-GB" sz="1500" i="1">
                                    <a:latin typeface="Cambria Math" panose="02040503050406030204" pitchFamily="18" charset="0"/>
                                  </a:rPr>
                                  <m:t>𝑄</m:t>
                                </m:r>
                              </m:e>
                              <m:sub>
                                <m:r>
                                  <a:rPr lang="en-GB" sz="1500" i="1">
                                    <a:latin typeface="Cambria Math" panose="02040503050406030204" pitchFamily="18" charset="0"/>
                                  </a:rPr>
                                  <m:t>𝑚𝑛</m:t>
                                </m:r>
                              </m:sub>
                            </m:sSub>
                            <m:r>
                              <a:rPr lang="en-GB" sz="1500" i="1">
                                <a:latin typeface="Cambria Math" panose="02040503050406030204" pitchFamily="18" charset="0"/>
                              </a:rPr>
                              <m:t>𝑐</m:t>
                            </m:r>
                          </m:den>
                        </m:f>
                        <m:r>
                          <a:rPr lang="en-US" sz="1500" i="1">
                            <a:latin typeface="Cambria Math" panose="02040503050406030204" pitchFamily="18" charset="0"/>
                          </a:rPr>
                          <m:t>𝑧</m:t>
                        </m:r>
                      </m:sup>
                    </m:sSup>
                    <m:r>
                      <a:rPr lang="en-US" sz="1500" b="0" i="1" smtClean="0">
                        <a:latin typeface="Cambria Math" panose="02040503050406030204" pitchFamily="18" charset="0"/>
                      </a:rPr>
                      <m:t>  </m:t>
                    </m:r>
                    <m:d>
                      <m:dPr>
                        <m:begChr m:val="["/>
                        <m:endChr m:val="]"/>
                        <m:ctrlPr>
                          <a:rPr lang="en-GB" sz="1500" i="1">
                            <a:latin typeface="Cambria Math" panose="02040503050406030204" pitchFamily="18" charset="0"/>
                          </a:rPr>
                        </m:ctrlPr>
                      </m:dPr>
                      <m:e>
                        <m:r>
                          <a:rPr lang="en-GB" sz="1500" i="1">
                            <a:latin typeface="Cambria Math" panose="02040503050406030204" pitchFamily="18" charset="0"/>
                          </a:rPr>
                          <m:t>𝑉</m:t>
                        </m:r>
                      </m:e>
                    </m:d>
                  </m:oMath>
                </a14:m>
                <a:endParaRPr lang="en-GB" sz="1500" i="1" dirty="0"/>
              </a:p>
              <a:p>
                <a:pPr marL="342900" lvl="1" indent="0">
                  <a:buNone/>
                </a:pPr>
                <a:endParaRPr lang="en-US" b="0" dirty="0"/>
              </a:p>
              <a:p>
                <a:pPr lvl="1"/>
                <a:endParaRPr lang="en-US" b="0" dirty="0"/>
              </a:p>
              <a:p>
                <a:pPr lvl="1"/>
                <a:endParaRPr lang="en-US" b="0" dirty="0"/>
              </a:p>
              <a:p>
                <a:pPr lvl="1"/>
                <a:endParaRPr lang="en-GB" dirty="0"/>
              </a:p>
              <a:p>
                <a:pPr lvl="1"/>
                <a:endParaRPr lang="en-GB" dirty="0"/>
              </a:p>
              <a:p>
                <a:endParaRPr lang="en-US" b="0" dirty="0"/>
              </a:p>
              <a:p>
                <a:endParaRPr lang="en-GB" dirty="0"/>
              </a:p>
              <a:p>
                <a:endParaRPr lang="en-GB" dirty="0"/>
              </a:p>
              <a:p>
                <a:pPr marL="342900" lvl="1" indent="0">
                  <a:buNone/>
                </a:pPr>
                <a:endParaRPr lang="en-GB" dirty="0"/>
              </a:p>
              <a:p>
                <a:pPr lvl="1"/>
                <a:endParaRPr lang="en-GB" dirty="0"/>
              </a:p>
              <a:p>
                <a:pPr lvl="1">
                  <a:buFont typeface="Wingdings" pitchFamily="2" charset="2"/>
                  <a:buChar char="è"/>
                </a:pPr>
                <a:endParaRPr lang="en-GB" dirty="0"/>
              </a:p>
              <a:p>
                <a:pPr marL="342900" lvl="1" indent="0">
                  <a:buNone/>
                </a:pPr>
                <a:endParaRPr lang="en-GB" dirty="0"/>
              </a:p>
              <a:p>
                <a:pPr marL="342900" lvl="1" indent="0">
                  <a:buNone/>
                </a:pPr>
                <a:endParaRPr lang="en-GB" dirty="0"/>
              </a:p>
            </p:txBody>
          </p:sp>
        </mc:Choice>
        <mc:Fallback>
          <p:sp>
            <p:nvSpPr>
              <p:cNvPr id="5" name="Content Placeholder 4">
                <a:extLst>
                  <a:ext uri="{FF2B5EF4-FFF2-40B4-BE49-F238E27FC236}">
                    <a16:creationId xmlns:a16="http://schemas.microsoft.com/office/drawing/2014/main" id="{F93230B1-7651-6F8A-7155-1FB96A55C4F3}"/>
                  </a:ext>
                </a:extLst>
              </p:cNvPr>
              <p:cNvSpPr>
                <a:spLocks noGrp="1" noRot="1" noChangeAspect="1" noMove="1" noResize="1" noEditPoints="1" noAdjustHandles="1" noChangeArrowheads="1" noChangeShapeType="1" noTextEdit="1"/>
              </p:cNvSpPr>
              <p:nvPr>
                <p:ph idx="1"/>
              </p:nvPr>
            </p:nvSpPr>
            <p:spPr>
              <a:xfrm>
                <a:off x="904875" y="675474"/>
                <a:ext cx="8039878" cy="4145341"/>
              </a:xfrm>
              <a:blipFill>
                <a:blip r:embed="rId3"/>
                <a:stretch>
                  <a:fillRect t="-1529"/>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75A306EB-606C-6142-5C5E-E4D38E752B71}"/>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Tree>
    <p:extLst>
      <p:ext uri="{BB962C8B-B14F-4D97-AF65-F5344CB8AC3E}">
        <p14:creationId xmlns:p14="http://schemas.microsoft.com/office/powerpoint/2010/main" val="451840555"/>
      </p:ext>
    </p:extLst>
  </p:cSld>
  <p:clrMapOvr>
    <a:masterClrMapping/>
  </p:clrMapOvr>
  <mc:AlternateContent xmlns:mc="http://schemas.openxmlformats.org/markup-compatibility/2006">
    <mc:Choice xmlns:p14="http://schemas.microsoft.com/office/powerpoint/2010/main" Requires="p14">
      <p:transition spd="slow" p14:dur="2000" advTm="624"/>
    </mc:Choice>
    <mc:Fallback>
      <p:transition spd="slow" advTm="624"/>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ACBDF-3C1A-EE45-CB56-C657155D5357}"/>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F4154E6C-57B3-7AE9-18B2-36D6172FB1FB}"/>
              </a:ext>
            </a:extLst>
          </p:cNvPr>
          <p:cNvSpPr>
            <a:spLocks noGrp="1"/>
          </p:cNvSpPr>
          <p:nvPr>
            <p:ph type="title"/>
          </p:nvPr>
        </p:nvSpPr>
        <p:spPr>
          <a:xfrm>
            <a:off x="904875" y="131033"/>
            <a:ext cx="7828513" cy="533276"/>
          </a:xfrm>
        </p:spPr>
        <p:txBody>
          <a:bodyPr>
            <a:noAutofit/>
          </a:bodyPr>
          <a:lstStyle/>
          <a:p>
            <a:r>
              <a:rPr lang="en-GB"/>
              <a:t> </a:t>
            </a:r>
            <a:r>
              <a:rPr lang="en-US"/>
              <a:t>Axisymmetric wake potential phasor representation</a:t>
            </a:r>
            <a:endParaRPr lang="en-GB"/>
          </a:p>
        </p:txBody>
      </p:sp>
      <p:sp>
        <p:nvSpPr>
          <p:cNvPr id="6" name="Espace réservé du numéro de diapositive 5">
            <a:extLst>
              <a:ext uri="{FF2B5EF4-FFF2-40B4-BE49-F238E27FC236}">
                <a16:creationId xmlns:a16="http://schemas.microsoft.com/office/drawing/2014/main" id="{CC2191DD-A19B-97DF-5116-4A82953FB8E6}"/>
              </a:ext>
            </a:extLst>
          </p:cNvPr>
          <p:cNvSpPr>
            <a:spLocks noGrp="1"/>
          </p:cNvSpPr>
          <p:nvPr>
            <p:ph type="sldNum" sz="quarter" idx="12"/>
          </p:nvPr>
        </p:nvSpPr>
        <p:spPr/>
        <p:txBody>
          <a:bodyPr/>
          <a:lstStyle/>
          <a:p>
            <a:fld id="{E1E1CD7C-2161-7D43-862E-CE4C333CD873}" type="slidenum">
              <a:rPr lang="en-GB" noProof="0" smtClean="0"/>
              <a:pPr/>
              <a:t>45</a:t>
            </a:fld>
            <a:endParaRPr lang="en-GB" noProof="0"/>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076EBF84-6EF1-0005-BB64-599248FC0B03}"/>
                  </a:ext>
                </a:extLst>
              </p:cNvPr>
              <p:cNvSpPr>
                <a:spLocks noGrp="1"/>
              </p:cNvSpPr>
              <p:nvPr>
                <p:ph idx="1"/>
              </p:nvPr>
            </p:nvSpPr>
            <p:spPr>
              <a:xfrm>
                <a:off x="904875" y="656814"/>
                <a:ext cx="8279363" cy="4134103"/>
              </a:xfrm>
            </p:spPr>
            <p:txBody>
              <a:bodyPr>
                <a:normAutofit/>
              </a:bodyPr>
              <a:lstStyle/>
              <a:p>
                <a:r>
                  <a:rPr lang="en-US" dirty="0"/>
                  <a:t>Euler’s formula: </a:t>
                </a:r>
                <a14:m>
                  <m:oMath xmlns:m="http://schemas.openxmlformats.org/officeDocument/2006/math">
                    <m:sSup>
                      <m:sSupPr>
                        <m:ctrlPr>
                          <a:rPr lang="en-US" i="1" smtClean="0">
                            <a:latin typeface="Cambria Math" panose="02040503050406030204" pitchFamily="18" charset="0"/>
                          </a:rPr>
                        </m:ctrlPr>
                      </m:sSupPr>
                      <m:e>
                        <m:r>
                          <a:rPr lang="en-US" b="0" i="1" smtClean="0">
                            <a:latin typeface="Cambria Math" panose="02040503050406030204" pitchFamily="18" charset="0"/>
                          </a:rPr>
                          <m:t>𝑒</m:t>
                        </m:r>
                      </m:e>
                      <m:sup>
                        <m:r>
                          <a:rPr lang="en-US" b="0" i="1" smtClean="0">
                            <a:latin typeface="Cambria Math" panose="02040503050406030204" pitchFamily="18" charset="0"/>
                          </a:rPr>
                          <m:t>𝑖𝑥</m:t>
                        </m:r>
                      </m:sup>
                    </m:sSup>
                    <m:r>
                      <a:rPr lang="en-US" b="0" i="1" smtClean="0">
                        <a:latin typeface="Cambria Math" panose="02040503050406030204" pitchFamily="18" charset="0"/>
                      </a:rPr>
                      <m:t>=</m:t>
                    </m:r>
                    <m:r>
                      <a:rPr lang="en-US" b="0" i="1" smtClean="0">
                        <a:latin typeface="Cambria Math" panose="02040503050406030204" pitchFamily="18" charset="0"/>
                      </a:rPr>
                      <m:t>𝑠𝑖𝑛</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r>
                      <a:rPr lang="en-US" b="0" i="1" smtClean="0">
                        <a:latin typeface="Cambria Math" panose="02040503050406030204" pitchFamily="18" charset="0"/>
                      </a:rPr>
                      <m:t>𝑖𝑐𝑜𝑠</m:t>
                    </m:r>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rPr>
                      <m:t>)</m:t>
                    </m:r>
                  </m:oMath>
                </a14:m>
                <a:endParaRPr lang="en-US" i="1" dirty="0"/>
              </a:p>
              <a:p>
                <a:r>
                  <a:rPr lang="en-US" dirty="0"/>
                  <a:t>Longitudinal wake potential:</a:t>
                </a:r>
              </a:p>
              <a:p>
                <a:pPr lvl="1"/>
                <a14:m>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𝑊</m:t>
                        </m:r>
                      </m:e>
                      <m:sub>
                        <m:r>
                          <a:rPr lang="en-GB" sz="1400" i="1">
                            <a:latin typeface="Cambria Math" panose="02040503050406030204" pitchFamily="18" charset="0"/>
                          </a:rPr>
                          <m:t>𝑧𝑚</m:t>
                        </m:r>
                        <m:r>
                          <a:rPr lang="en-US" sz="1400" i="1">
                            <a:latin typeface="Cambria Math" panose="02040503050406030204" pitchFamily="18" charset="0"/>
                          </a:rPr>
                          <m:t>𝑛</m:t>
                        </m:r>
                      </m:sub>
                    </m:sSub>
                    <m:r>
                      <a:rPr lang="en-GB" sz="1400" i="1">
                        <a:latin typeface="Cambria Math" panose="02040503050406030204" pitchFamily="18" charset="0"/>
                      </a:rPr>
                      <m:t>=</m:t>
                    </m:r>
                    <m:r>
                      <a:rPr lang="en-US" sz="1400" i="1">
                        <a:latin typeface="Cambria Math" panose="02040503050406030204" pitchFamily="18" charset="0"/>
                      </a:rPr>
                      <m:t>𝑞</m:t>
                    </m:r>
                    <m:r>
                      <a:rPr lang="en-US"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e>
                      <m:sub>
                        <m:r>
                          <a:rPr lang="en-US" sz="1400" i="1">
                            <a:latin typeface="Cambria Math" panose="02040503050406030204" pitchFamily="18" charset="0"/>
                          </a:rPr>
                          <m:t>𝑁</m:t>
                        </m:r>
                      </m:sub>
                      <m:sup>
                        <m:r>
                          <a:rPr lang="en-US" sz="1400" i="1">
                            <a:latin typeface="Cambria Math" panose="02040503050406030204" pitchFamily="18" charset="0"/>
                          </a:rPr>
                          <m:t>𝑚</m:t>
                        </m:r>
                      </m:sup>
                    </m:sSubSup>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r>
                          <a:rPr lang="en-US" sz="1400" i="1">
                            <a:latin typeface="Cambria Math" panose="02040503050406030204" pitchFamily="18" charset="0"/>
                          </a:rPr>
                          <m:t>’</m:t>
                        </m:r>
                      </m:e>
                      <m:sub>
                        <m:r>
                          <a:rPr lang="en-US" sz="1400" i="1">
                            <a:latin typeface="Cambria Math" panose="02040503050406030204" pitchFamily="18" charset="0"/>
                          </a:rPr>
                          <m:t>𝑁</m:t>
                        </m:r>
                      </m:sub>
                      <m:sup>
                        <m:r>
                          <a:rPr lang="en-US" sz="1400" i="1">
                            <a:latin typeface="Cambria Math" panose="02040503050406030204" pitchFamily="18" charset="0"/>
                          </a:rPr>
                          <m:t>𝑚</m:t>
                        </m:r>
                      </m:sup>
                    </m:sSubSup>
                    <m:r>
                      <a:rPr lang="en-US"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e>
                      <m:sub>
                        <m:r>
                          <a:rPr lang="en-US" sz="1400" i="1">
                            <a:latin typeface="Cambria Math" panose="02040503050406030204" pitchFamily="18" charset="0"/>
                          </a:rPr>
                          <m:t>𝑆</m:t>
                        </m:r>
                      </m:sub>
                      <m:sup>
                        <m:r>
                          <a:rPr lang="en-US" sz="1400" i="1">
                            <a:latin typeface="Cambria Math" panose="02040503050406030204" pitchFamily="18" charset="0"/>
                          </a:rPr>
                          <m:t>𝑚</m:t>
                        </m:r>
                      </m:sup>
                    </m:sSubSup>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r>
                          <a:rPr lang="en-US" sz="1400" i="1">
                            <a:latin typeface="Cambria Math" panose="02040503050406030204" pitchFamily="18" charset="0"/>
                          </a:rPr>
                          <m:t>’</m:t>
                        </m:r>
                      </m:e>
                      <m:sub>
                        <m:r>
                          <a:rPr lang="en-US" sz="1400" i="1">
                            <a:latin typeface="Cambria Math" panose="02040503050406030204" pitchFamily="18" charset="0"/>
                          </a:rPr>
                          <m:t>𝑆</m:t>
                        </m:r>
                      </m:sub>
                      <m:sup>
                        <m:r>
                          <a:rPr lang="en-US" sz="1400" i="1">
                            <a:latin typeface="Cambria Math" panose="02040503050406030204" pitchFamily="18" charset="0"/>
                          </a:rPr>
                          <m:t>𝑚</m:t>
                        </m:r>
                      </m:sup>
                    </m:sSubSup>
                    <m:r>
                      <a:rPr lang="en-GB" sz="1400" i="1">
                        <a:latin typeface="Cambria Math" panose="02040503050406030204" pitchFamily="18" charset="0"/>
                      </a:rPr>
                      <m:t>)</m:t>
                    </m:r>
                    <m:r>
                      <a:rPr lang="en-US" sz="1400" i="1">
                        <a:latin typeface="Cambria Math" panose="02040503050406030204" pitchFamily="18" charset="0"/>
                      </a:rPr>
                      <m:t>2</m:t>
                    </m:r>
                    <m:sSub>
                      <m:sSubPr>
                        <m:ctrlPr>
                          <a:rPr lang="en-GB" sz="1400" i="1">
                            <a:latin typeface="Cambria Math" panose="02040503050406030204" pitchFamily="18" charset="0"/>
                          </a:rPr>
                        </m:ctrlPr>
                      </m:sSubPr>
                      <m:e>
                        <m:r>
                          <a:rPr lang="en-GB" sz="1400" i="1">
                            <a:latin typeface="Cambria Math" panose="02040503050406030204" pitchFamily="18" charset="0"/>
                          </a:rPr>
                          <m:t>𝑘</m:t>
                        </m:r>
                      </m:e>
                      <m:sub>
                        <m:r>
                          <a:rPr lang="en-GB" sz="1400" i="1">
                            <a:latin typeface="Cambria Math" panose="02040503050406030204" pitchFamily="18" charset="0"/>
                          </a:rPr>
                          <m:t>𝑧𝑚𝑛</m:t>
                        </m:r>
                      </m:sub>
                    </m:sSub>
                    <m:d>
                      <m:dPr>
                        <m:begChr m:val="["/>
                        <m:endChr m:val="]"/>
                        <m:ctrlPr>
                          <a:rPr lang="en-GB" sz="1400" i="1">
                            <a:latin typeface="Cambria Math" panose="02040503050406030204" pitchFamily="18" charset="0"/>
                          </a:rPr>
                        </m:ctrlPr>
                      </m:dPr>
                      <m:e>
                        <m:r>
                          <a:rPr lang="en-GB" sz="1400" i="1" smtClean="0">
                            <a:solidFill>
                              <a:schemeClr val="accent1"/>
                            </a:solidFill>
                            <a:latin typeface="Cambria Math" panose="02040503050406030204" pitchFamily="18" charset="0"/>
                          </a:rPr>
                          <m:t>𝑐𝑜𝑠</m:t>
                        </m:r>
                        <m:d>
                          <m:dPr>
                            <m:ctrlPr>
                              <a:rPr lang="en-GB" sz="1400" i="1">
                                <a:solidFill>
                                  <a:schemeClr val="accent1"/>
                                </a:solidFill>
                                <a:latin typeface="Cambria Math" panose="02040503050406030204" pitchFamily="18" charset="0"/>
                              </a:rPr>
                            </m:ctrlPr>
                          </m:dPr>
                          <m:e>
                            <m:f>
                              <m:fPr>
                                <m:ctrlPr>
                                  <a:rPr lang="en-GB" sz="1400" i="1">
                                    <a:solidFill>
                                      <a:schemeClr val="accent1"/>
                                    </a:solidFill>
                                    <a:latin typeface="Cambria Math" panose="02040503050406030204" pitchFamily="18" charset="0"/>
                                  </a:rPr>
                                </m:ctrlPr>
                              </m:fPr>
                              <m:num>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𝜔</m:t>
                                    </m:r>
                                  </m:e>
                                  <m:sub>
                                    <m:r>
                                      <a:rPr lang="en-GB" sz="1400" i="1">
                                        <a:solidFill>
                                          <a:schemeClr val="accent1"/>
                                        </a:solidFill>
                                        <a:latin typeface="Cambria Math" panose="02040503050406030204" pitchFamily="18" charset="0"/>
                                      </a:rPr>
                                      <m:t>𝑑</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𝑚𝑛</m:t>
                                    </m:r>
                                  </m:sub>
                                </m:sSub>
                              </m:num>
                              <m:den>
                                <m:r>
                                  <a:rPr lang="en-GB" sz="1400" i="1">
                                    <a:solidFill>
                                      <a:schemeClr val="accent1"/>
                                    </a:solidFill>
                                    <a:latin typeface="Cambria Math" panose="02040503050406030204" pitchFamily="18" charset="0"/>
                                  </a:rPr>
                                  <m:t>𝑐</m:t>
                                </m:r>
                              </m:den>
                            </m:f>
                            <m:r>
                              <a:rPr lang="en-US" sz="1400" i="1">
                                <a:solidFill>
                                  <a:schemeClr val="accent1"/>
                                </a:solidFill>
                                <a:latin typeface="Cambria Math" panose="02040503050406030204" pitchFamily="18" charset="0"/>
                              </a:rPr>
                              <m:t>𝑧</m:t>
                            </m:r>
                          </m:e>
                        </m:d>
                        <m:r>
                          <a:rPr lang="en-US" sz="1400" i="1">
                            <a:latin typeface="Cambria Math" panose="02040503050406030204" pitchFamily="18" charset="0"/>
                          </a:rPr>
                          <m:t>+</m:t>
                        </m:r>
                        <m:f>
                          <m:fPr>
                            <m:ctrlPr>
                              <a:rPr lang="en-GB" sz="1400" i="1">
                                <a:latin typeface="Cambria Math" panose="02040503050406030204" pitchFamily="18" charset="0"/>
                              </a:rPr>
                            </m:ctrlPr>
                          </m:fPr>
                          <m:num>
                            <m:sSub>
                              <m:sSubPr>
                                <m:ctrlPr>
                                  <a:rPr lang="en-GB" sz="1400" i="1">
                                    <a:latin typeface="Cambria Math" panose="02040503050406030204" pitchFamily="18" charset="0"/>
                                  </a:rPr>
                                </m:ctrlPr>
                              </m:sSubPr>
                              <m:e>
                                <m:r>
                                  <a:rPr lang="en-GB" sz="1400" i="1">
                                    <a:latin typeface="Cambria Math" panose="02040503050406030204" pitchFamily="18" charset="0"/>
                                  </a:rPr>
                                  <m:t>𝜔</m:t>
                                </m:r>
                              </m:e>
                              <m:sub>
                                <m:r>
                                  <a:rPr lang="en-GB" sz="1400" i="1">
                                    <a:latin typeface="Cambria Math" panose="02040503050406030204" pitchFamily="18" charset="0"/>
                                  </a:rPr>
                                  <m:t>𝑚𝑛</m:t>
                                </m:r>
                              </m:sub>
                            </m:sSub>
                          </m:num>
                          <m:den>
                            <m:r>
                              <a:rPr lang="en-GB" sz="1400" i="1">
                                <a:latin typeface="Cambria Math" panose="02040503050406030204" pitchFamily="18" charset="0"/>
                              </a:rPr>
                              <m:t>2</m:t>
                            </m:r>
                            <m:sSub>
                              <m:sSubPr>
                                <m:ctrlPr>
                                  <a:rPr lang="en-GB" sz="1400" i="1">
                                    <a:latin typeface="Cambria Math" panose="02040503050406030204" pitchFamily="18" charset="0"/>
                                  </a:rPr>
                                </m:ctrlPr>
                              </m:sSubPr>
                              <m:e>
                                <m:r>
                                  <a:rPr lang="en-GB" sz="1400" i="1">
                                    <a:latin typeface="Cambria Math" panose="02040503050406030204" pitchFamily="18" charset="0"/>
                                  </a:rPr>
                                  <m:t>𝑄</m:t>
                                </m:r>
                              </m:e>
                              <m:sub>
                                <m:r>
                                  <a:rPr lang="en-GB" sz="1400" i="1">
                                    <a:latin typeface="Cambria Math" panose="02040503050406030204" pitchFamily="18" charset="0"/>
                                  </a:rPr>
                                  <m:t>𝑚𝑛</m:t>
                                </m:r>
                              </m:sub>
                            </m:sSub>
                            <m:sSub>
                              <m:sSubPr>
                                <m:ctrlPr>
                                  <a:rPr lang="en-GB" sz="1400" i="1">
                                    <a:latin typeface="Cambria Math" panose="02040503050406030204" pitchFamily="18" charset="0"/>
                                  </a:rPr>
                                </m:ctrlPr>
                              </m:sSubPr>
                              <m:e>
                                <m:r>
                                  <a:rPr lang="en-GB" sz="1400" i="1">
                                    <a:latin typeface="Cambria Math" panose="02040503050406030204" pitchFamily="18" charset="0"/>
                                  </a:rPr>
                                  <m:t>𝜔</m:t>
                                </m:r>
                              </m:e>
                              <m:sub>
                                <m:r>
                                  <a:rPr lang="en-GB" sz="1400" i="1">
                                    <a:latin typeface="Cambria Math" panose="02040503050406030204" pitchFamily="18" charset="0"/>
                                  </a:rPr>
                                  <m:t>𝑑</m:t>
                                </m:r>
                                <m:r>
                                  <a:rPr lang="en-GB" sz="1400" i="1">
                                    <a:latin typeface="Cambria Math" panose="02040503050406030204" pitchFamily="18" charset="0"/>
                                  </a:rPr>
                                  <m:t>,</m:t>
                                </m:r>
                                <m:r>
                                  <a:rPr lang="en-GB" sz="1400" i="1">
                                    <a:latin typeface="Cambria Math" panose="02040503050406030204" pitchFamily="18" charset="0"/>
                                  </a:rPr>
                                  <m:t>𝑚𝑛</m:t>
                                </m:r>
                              </m:sub>
                            </m:sSub>
                          </m:den>
                        </m:f>
                        <m:r>
                          <a:rPr lang="en-GB" sz="1400" i="1" smtClean="0">
                            <a:solidFill>
                              <a:schemeClr val="accent1"/>
                            </a:solidFill>
                            <a:latin typeface="Cambria Math" panose="02040503050406030204" pitchFamily="18" charset="0"/>
                          </a:rPr>
                          <m:t>𝑠𝑖𝑛</m:t>
                        </m:r>
                        <m:d>
                          <m:dPr>
                            <m:ctrlPr>
                              <a:rPr lang="en-GB" sz="1400" i="1">
                                <a:solidFill>
                                  <a:schemeClr val="accent1"/>
                                </a:solidFill>
                                <a:latin typeface="Cambria Math" panose="02040503050406030204" pitchFamily="18" charset="0"/>
                              </a:rPr>
                            </m:ctrlPr>
                          </m:dPr>
                          <m:e>
                            <m:f>
                              <m:fPr>
                                <m:ctrlPr>
                                  <a:rPr lang="en-GB" sz="1400" i="1">
                                    <a:solidFill>
                                      <a:schemeClr val="accent1"/>
                                    </a:solidFill>
                                    <a:latin typeface="Cambria Math" panose="02040503050406030204" pitchFamily="18" charset="0"/>
                                  </a:rPr>
                                </m:ctrlPr>
                              </m:fPr>
                              <m:num>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𝜔</m:t>
                                    </m:r>
                                  </m:e>
                                  <m:sub>
                                    <m:r>
                                      <a:rPr lang="en-GB" sz="1400" i="1">
                                        <a:solidFill>
                                          <a:schemeClr val="accent1"/>
                                        </a:solidFill>
                                        <a:latin typeface="Cambria Math" panose="02040503050406030204" pitchFamily="18" charset="0"/>
                                      </a:rPr>
                                      <m:t>𝑑</m:t>
                                    </m:r>
                                    <m:r>
                                      <a:rPr lang="en-GB" sz="1400" i="1">
                                        <a:solidFill>
                                          <a:schemeClr val="accent1"/>
                                        </a:solidFill>
                                        <a:latin typeface="Cambria Math" panose="02040503050406030204" pitchFamily="18" charset="0"/>
                                      </a:rPr>
                                      <m:t>,</m:t>
                                    </m:r>
                                    <m:r>
                                      <a:rPr lang="en-GB" sz="1400" i="1">
                                        <a:solidFill>
                                          <a:schemeClr val="accent1"/>
                                        </a:solidFill>
                                        <a:latin typeface="Cambria Math" panose="02040503050406030204" pitchFamily="18" charset="0"/>
                                      </a:rPr>
                                      <m:t>𝑚𝑛</m:t>
                                    </m:r>
                                  </m:sub>
                                </m:sSub>
                              </m:num>
                              <m:den>
                                <m:r>
                                  <a:rPr lang="en-GB" sz="1400" i="1">
                                    <a:solidFill>
                                      <a:schemeClr val="accent1"/>
                                    </a:solidFill>
                                    <a:latin typeface="Cambria Math" panose="02040503050406030204" pitchFamily="18" charset="0"/>
                                  </a:rPr>
                                  <m:t>𝑐</m:t>
                                </m:r>
                              </m:den>
                            </m:f>
                            <m:r>
                              <a:rPr lang="en-US" sz="1400" i="1">
                                <a:solidFill>
                                  <a:schemeClr val="accent1"/>
                                </a:solidFill>
                                <a:latin typeface="Cambria Math" panose="02040503050406030204" pitchFamily="18" charset="0"/>
                              </a:rPr>
                              <m:t>𝑧</m:t>
                            </m:r>
                          </m:e>
                        </m:d>
                      </m:e>
                    </m:d>
                    <m:sSup>
                      <m:sSupPr>
                        <m:ctrlPr>
                          <a:rPr lang="en-GB" sz="1400" i="1" smtClean="0">
                            <a:solidFill>
                              <a:schemeClr val="accent1"/>
                            </a:solidFill>
                            <a:latin typeface="Cambria Math" panose="02040503050406030204" pitchFamily="18" charset="0"/>
                          </a:rPr>
                        </m:ctrlPr>
                      </m:sSupPr>
                      <m:e>
                        <m:r>
                          <a:rPr lang="en-GB" sz="1400" i="1">
                            <a:solidFill>
                              <a:schemeClr val="accent1"/>
                            </a:solidFill>
                            <a:latin typeface="Cambria Math" panose="02040503050406030204" pitchFamily="18" charset="0"/>
                          </a:rPr>
                          <m:t>𝑒</m:t>
                        </m:r>
                      </m:e>
                      <m:sup>
                        <m:f>
                          <m:fPr>
                            <m:ctrlPr>
                              <a:rPr lang="en-GB" sz="1400" i="1">
                                <a:solidFill>
                                  <a:schemeClr val="accent1"/>
                                </a:solidFill>
                                <a:latin typeface="Cambria Math" panose="02040503050406030204" pitchFamily="18" charset="0"/>
                              </a:rPr>
                            </m:ctrlPr>
                          </m:fPr>
                          <m:num>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𝜔</m:t>
                                </m:r>
                              </m:e>
                              <m:sub>
                                <m:r>
                                  <a:rPr lang="en-GB" sz="1400" i="1">
                                    <a:solidFill>
                                      <a:schemeClr val="accent1"/>
                                    </a:solidFill>
                                    <a:latin typeface="Cambria Math" panose="02040503050406030204" pitchFamily="18" charset="0"/>
                                  </a:rPr>
                                  <m:t>𝑚𝑛</m:t>
                                </m:r>
                              </m:sub>
                            </m:sSub>
                          </m:num>
                          <m:den>
                            <m:r>
                              <a:rPr lang="en-GB" sz="1400" i="1">
                                <a:solidFill>
                                  <a:schemeClr val="accent1"/>
                                </a:solidFill>
                                <a:latin typeface="Cambria Math" panose="02040503050406030204" pitchFamily="18" charset="0"/>
                              </a:rPr>
                              <m:t>2</m:t>
                            </m:r>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𝑄</m:t>
                                </m:r>
                              </m:e>
                              <m:sub>
                                <m:r>
                                  <a:rPr lang="en-GB" sz="1400" i="1">
                                    <a:solidFill>
                                      <a:schemeClr val="accent1"/>
                                    </a:solidFill>
                                    <a:latin typeface="Cambria Math" panose="02040503050406030204" pitchFamily="18" charset="0"/>
                                  </a:rPr>
                                  <m:t>𝑚𝑛</m:t>
                                </m:r>
                              </m:sub>
                            </m:sSub>
                            <m:r>
                              <a:rPr lang="en-GB" sz="1400" i="1">
                                <a:solidFill>
                                  <a:schemeClr val="accent1"/>
                                </a:solidFill>
                                <a:latin typeface="Cambria Math" panose="02040503050406030204" pitchFamily="18" charset="0"/>
                              </a:rPr>
                              <m:t>𝑐</m:t>
                            </m:r>
                          </m:den>
                        </m:f>
                        <m:r>
                          <a:rPr lang="en-US" sz="1400" i="1">
                            <a:solidFill>
                              <a:schemeClr val="accent1"/>
                            </a:solidFill>
                            <a:latin typeface="Cambria Math" panose="02040503050406030204" pitchFamily="18" charset="0"/>
                          </a:rPr>
                          <m:t>𝑧</m:t>
                        </m:r>
                      </m:sup>
                    </m:sSup>
                    <m:r>
                      <a:rPr lang="en-US" sz="1400" i="1">
                        <a:latin typeface="Cambria Math" panose="02040503050406030204" pitchFamily="18" charset="0"/>
                      </a:rPr>
                      <m:t>  </m:t>
                    </m:r>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𝑉</m:t>
                        </m:r>
                      </m:e>
                    </m:d>
                  </m:oMath>
                </a14:m>
                <a:endParaRPr lang="en-US" sz="1400" i="1" dirty="0"/>
              </a:p>
              <a:p>
                <a:pPr lvl="1">
                  <a:buFont typeface="Wingdings" pitchFamily="2" charset="2"/>
                  <a:buChar char="è"/>
                </a:pPr>
                <a:r>
                  <a:rPr lang="en-US" sz="1400" i="1" dirty="0">
                    <a:sym typeface="Wingdings" pitchFamily="2" charset="2"/>
                  </a:rPr>
                  <a:t> </a:t>
                </a:r>
                <a14:m>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𝑊</m:t>
                        </m:r>
                      </m:e>
                      <m:sub>
                        <m:r>
                          <a:rPr lang="en-GB" sz="1400" i="1">
                            <a:latin typeface="Cambria Math" panose="02040503050406030204" pitchFamily="18" charset="0"/>
                          </a:rPr>
                          <m:t>𝑧𝑚</m:t>
                        </m:r>
                        <m:r>
                          <a:rPr lang="en-US" sz="1400" i="1">
                            <a:latin typeface="Cambria Math" panose="02040503050406030204" pitchFamily="18" charset="0"/>
                          </a:rPr>
                          <m:t>𝑛</m:t>
                        </m:r>
                      </m:sub>
                    </m:sSub>
                    <m:r>
                      <a:rPr lang="en-US" sz="1400" b="0" i="1" smtClean="0">
                        <a:latin typeface="Cambria Math" panose="02040503050406030204" pitchFamily="18" charset="0"/>
                      </a:rPr>
                      <m:t>=</m:t>
                    </m:r>
                    <m:r>
                      <a:rPr lang="en-GB" sz="1400" i="1">
                        <a:latin typeface="Cambria Math" panose="02040503050406030204" pitchFamily="18" charset="0"/>
                      </a:rPr>
                      <m:t>ℜ</m:t>
                    </m:r>
                    <m:d>
                      <m:dPr>
                        <m:begChr m:val="{"/>
                        <m:endChr m:val="}"/>
                        <m:ctrlPr>
                          <a:rPr lang="en-GB" sz="1400" i="1" smtClean="0">
                            <a:latin typeface="Cambria Math" panose="02040503050406030204" pitchFamily="18" charset="0"/>
                          </a:rPr>
                        </m:ctrlPr>
                      </m:dPr>
                      <m:e>
                        <m:r>
                          <a:rPr lang="en-US" sz="1400" i="1">
                            <a:latin typeface="Cambria Math" panose="02040503050406030204" pitchFamily="18" charset="0"/>
                          </a:rPr>
                          <m:t>𝑞</m:t>
                        </m:r>
                        <m:r>
                          <a:rPr lang="en-US"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e>
                          <m:sub>
                            <m:r>
                              <a:rPr lang="en-US" sz="1400" i="1">
                                <a:latin typeface="Cambria Math" panose="02040503050406030204" pitchFamily="18" charset="0"/>
                              </a:rPr>
                              <m:t>𝑁</m:t>
                            </m:r>
                          </m:sub>
                          <m:sup>
                            <m:r>
                              <a:rPr lang="en-US" sz="1400" i="1">
                                <a:latin typeface="Cambria Math" panose="02040503050406030204" pitchFamily="18" charset="0"/>
                              </a:rPr>
                              <m:t>𝑚</m:t>
                            </m:r>
                          </m:sup>
                        </m:sSubSup>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r>
                              <a:rPr lang="en-US" sz="1400" i="1">
                                <a:latin typeface="Cambria Math" panose="02040503050406030204" pitchFamily="18" charset="0"/>
                              </a:rPr>
                              <m:t>’</m:t>
                            </m:r>
                          </m:e>
                          <m:sub>
                            <m:r>
                              <a:rPr lang="en-US" sz="1400" i="1">
                                <a:latin typeface="Cambria Math" panose="02040503050406030204" pitchFamily="18" charset="0"/>
                              </a:rPr>
                              <m:t>𝑁</m:t>
                            </m:r>
                          </m:sub>
                          <m:sup>
                            <m:r>
                              <a:rPr lang="en-US" sz="1400" i="1">
                                <a:latin typeface="Cambria Math" panose="02040503050406030204" pitchFamily="18" charset="0"/>
                              </a:rPr>
                              <m:t>𝑚</m:t>
                            </m:r>
                          </m:sup>
                        </m:sSubSup>
                        <m:r>
                          <a:rPr lang="en-US"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e>
                          <m:sub>
                            <m:r>
                              <a:rPr lang="en-US" sz="1400" i="1">
                                <a:latin typeface="Cambria Math" panose="02040503050406030204" pitchFamily="18" charset="0"/>
                              </a:rPr>
                              <m:t>𝑆</m:t>
                            </m:r>
                          </m:sub>
                          <m:sup>
                            <m:r>
                              <a:rPr lang="en-US" sz="1400" i="1">
                                <a:latin typeface="Cambria Math" panose="02040503050406030204" pitchFamily="18" charset="0"/>
                              </a:rPr>
                              <m:t>𝑚</m:t>
                            </m:r>
                          </m:sup>
                        </m:sSubSup>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r>
                              <a:rPr lang="en-US" sz="1400" i="1">
                                <a:latin typeface="Cambria Math" panose="02040503050406030204" pitchFamily="18" charset="0"/>
                              </a:rPr>
                              <m:t>’</m:t>
                            </m:r>
                          </m:e>
                          <m:sub>
                            <m:r>
                              <a:rPr lang="en-US" sz="1400" i="1">
                                <a:latin typeface="Cambria Math" panose="02040503050406030204" pitchFamily="18" charset="0"/>
                              </a:rPr>
                              <m:t>𝑆</m:t>
                            </m:r>
                          </m:sub>
                          <m:sup>
                            <m:r>
                              <a:rPr lang="en-US" sz="1400" i="1">
                                <a:latin typeface="Cambria Math" panose="02040503050406030204" pitchFamily="18" charset="0"/>
                              </a:rPr>
                              <m:t>𝑚</m:t>
                            </m:r>
                          </m:sup>
                        </m:sSubSup>
                        <m:r>
                          <a:rPr lang="en-GB" sz="1400" i="1">
                            <a:latin typeface="Cambria Math" panose="02040503050406030204" pitchFamily="18" charset="0"/>
                          </a:rPr>
                          <m:t>)</m:t>
                        </m:r>
                        <m:r>
                          <a:rPr lang="en-US" sz="1400" i="1">
                            <a:latin typeface="Cambria Math" panose="02040503050406030204" pitchFamily="18" charset="0"/>
                          </a:rPr>
                          <m:t>2</m:t>
                        </m:r>
                        <m:sSub>
                          <m:sSubPr>
                            <m:ctrlPr>
                              <a:rPr lang="en-GB" sz="1400" i="1">
                                <a:latin typeface="Cambria Math" panose="02040503050406030204" pitchFamily="18" charset="0"/>
                              </a:rPr>
                            </m:ctrlPr>
                          </m:sSubPr>
                          <m:e>
                            <m:r>
                              <a:rPr lang="en-GB" sz="1400" i="1">
                                <a:latin typeface="Cambria Math" panose="02040503050406030204" pitchFamily="18" charset="0"/>
                              </a:rPr>
                              <m:t>𝑘</m:t>
                            </m:r>
                          </m:e>
                          <m:sub>
                            <m:r>
                              <a:rPr lang="en-GB" sz="1400" i="1">
                                <a:latin typeface="Cambria Math" panose="02040503050406030204" pitchFamily="18" charset="0"/>
                              </a:rPr>
                              <m:t>𝑧𝑚𝑛</m:t>
                            </m:r>
                          </m:sub>
                        </m:sSub>
                        <m:d>
                          <m:dPr>
                            <m:ctrlPr>
                              <a:rPr lang="en-GB" sz="1400" i="1">
                                <a:latin typeface="Cambria Math" panose="02040503050406030204" pitchFamily="18" charset="0"/>
                              </a:rPr>
                            </m:ctrlPr>
                          </m:dPr>
                          <m:e>
                            <m:r>
                              <a:rPr lang="en-US" sz="1400" i="1">
                                <a:latin typeface="Cambria Math" panose="02040503050406030204" pitchFamily="18" charset="0"/>
                              </a:rPr>
                              <m:t>1−</m:t>
                            </m:r>
                            <m:r>
                              <a:rPr lang="en-GB" sz="1400" i="1">
                                <a:latin typeface="Cambria Math" panose="02040503050406030204" pitchFamily="18" charset="0"/>
                              </a:rPr>
                              <m:t>𝑖</m:t>
                            </m:r>
                            <m:f>
                              <m:fPr>
                                <m:ctrlPr>
                                  <a:rPr lang="en-GB" sz="1400" i="1">
                                    <a:latin typeface="Cambria Math" panose="02040503050406030204" pitchFamily="18" charset="0"/>
                                  </a:rPr>
                                </m:ctrlPr>
                              </m:fPr>
                              <m:num>
                                <m:sSub>
                                  <m:sSubPr>
                                    <m:ctrlPr>
                                      <a:rPr lang="en-GB" sz="1400" i="1">
                                        <a:latin typeface="Cambria Math" panose="02040503050406030204" pitchFamily="18" charset="0"/>
                                      </a:rPr>
                                    </m:ctrlPr>
                                  </m:sSubPr>
                                  <m:e>
                                    <m:r>
                                      <a:rPr lang="en-GB" sz="1400" i="1">
                                        <a:latin typeface="Cambria Math" panose="02040503050406030204" pitchFamily="18" charset="0"/>
                                      </a:rPr>
                                      <m:t>𝜔</m:t>
                                    </m:r>
                                  </m:e>
                                  <m:sub>
                                    <m:r>
                                      <a:rPr lang="en-GB" sz="1400" i="1">
                                        <a:latin typeface="Cambria Math" panose="02040503050406030204" pitchFamily="18" charset="0"/>
                                      </a:rPr>
                                      <m:t>𝑚𝑛</m:t>
                                    </m:r>
                                  </m:sub>
                                </m:sSub>
                              </m:num>
                              <m:den>
                                <m:r>
                                  <a:rPr lang="en-GB" sz="1400" i="1">
                                    <a:latin typeface="Cambria Math" panose="02040503050406030204" pitchFamily="18" charset="0"/>
                                  </a:rPr>
                                  <m:t>2</m:t>
                                </m:r>
                                <m:sSub>
                                  <m:sSubPr>
                                    <m:ctrlPr>
                                      <a:rPr lang="en-GB" sz="1400" i="1">
                                        <a:latin typeface="Cambria Math" panose="02040503050406030204" pitchFamily="18" charset="0"/>
                                      </a:rPr>
                                    </m:ctrlPr>
                                  </m:sSubPr>
                                  <m:e>
                                    <m:r>
                                      <a:rPr lang="en-GB" sz="1400" i="1">
                                        <a:latin typeface="Cambria Math" panose="02040503050406030204" pitchFamily="18" charset="0"/>
                                      </a:rPr>
                                      <m:t>𝑄</m:t>
                                    </m:r>
                                  </m:e>
                                  <m:sub>
                                    <m:r>
                                      <a:rPr lang="en-GB" sz="1400" i="1">
                                        <a:latin typeface="Cambria Math" panose="02040503050406030204" pitchFamily="18" charset="0"/>
                                      </a:rPr>
                                      <m:t>𝑚𝑛</m:t>
                                    </m:r>
                                  </m:sub>
                                </m:sSub>
                                <m:sSub>
                                  <m:sSubPr>
                                    <m:ctrlPr>
                                      <a:rPr lang="en-GB" sz="1400" i="1">
                                        <a:latin typeface="Cambria Math" panose="02040503050406030204" pitchFamily="18" charset="0"/>
                                      </a:rPr>
                                    </m:ctrlPr>
                                  </m:sSubPr>
                                  <m:e>
                                    <m:r>
                                      <a:rPr lang="en-GB" sz="1400" i="1">
                                        <a:latin typeface="Cambria Math" panose="02040503050406030204" pitchFamily="18" charset="0"/>
                                      </a:rPr>
                                      <m:t>𝜔</m:t>
                                    </m:r>
                                  </m:e>
                                  <m:sub>
                                    <m:r>
                                      <a:rPr lang="en-GB" sz="1400" i="1">
                                        <a:latin typeface="Cambria Math" panose="02040503050406030204" pitchFamily="18" charset="0"/>
                                      </a:rPr>
                                      <m:t>𝑑</m:t>
                                    </m:r>
                                    <m:r>
                                      <a:rPr lang="en-GB" sz="1400" i="1">
                                        <a:latin typeface="Cambria Math" panose="02040503050406030204" pitchFamily="18" charset="0"/>
                                      </a:rPr>
                                      <m:t>,</m:t>
                                    </m:r>
                                    <m:r>
                                      <a:rPr lang="en-GB" sz="1400" i="1">
                                        <a:latin typeface="Cambria Math" panose="02040503050406030204" pitchFamily="18" charset="0"/>
                                      </a:rPr>
                                      <m:t>𝑚𝑛</m:t>
                                    </m:r>
                                  </m:sub>
                                </m:sSub>
                              </m:den>
                            </m:f>
                          </m:e>
                        </m:d>
                        <m:sSup>
                          <m:sSupPr>
                            <m:ctrlPr>
                              <a:rPr lang="en-GB" sz="1400" i="1" smtClean="0">
                                <a:solidFill>
                                  <a:schemeClr val="accent1"/>
                                </a:solidFill>
                                <a:latin typeface="Cambria Math" panose="02040503050406030204" pitchFamily="18" charset="0"/>
                              </a:rPr>
                            </m:ctrlPr>
                          </m:sSupPr>
                          <m:e>
                            <m:r>
                              <a:rPr lang="en-GB" sz="1400" i="1">
                                <a:solidFill>
                                  <a:schemeClr val="accent1"/>
                                </a:solidFill>
                                <a:latin typeface="Cambria Math" panose="02040503050406030204" pitchFamily="18" charset="0"/>
                              </a:rPr>
                              <m:t>𝑒</m:t>
                            </m:r>
                          </m:e>
                          <m:sup>
                            <m:d>
                              <m:dPr>
                                <m:ctrlPr>
                                  <a:rPr lang="en-GB" sz="1400" i="1">
                                    <a:solidFill>
                                      <a:schemeClr val="accent1"/>
                                    </a:solidFill>
                                    <a:latin typeface="Cambria Math" panose="02040503050406030204" pitchFamily="18" charset="0"/>
                                  </a:rPr>
                                </m:ctrlPr>
                              </m:dPr>
                              <m:e>
                                <m:r>
                                  <a:rPr lang="en-GB" sz="1400" i="1">
                                    <a:solidFill>
                                      <a:schemeClr val="accent1"/>
                                    </a:solidFill>
                                    <a:latin typeface="Cambria Math" panose="02040503050406030204" pitchFamily="18" charset="0"/>
                                  </a:rPr>
                                  <m:t>𝑖</m:t>
                                </m:r>
                                <m:f>
                                  <m:fPr>
                                    <m:ctrlPr>
                                      <a:rPr lang="en-GB" sz="1400" i="1">
                                        <a:solidFill>
                                          <a:schemeClr val="accent1"/>
                                        </a:solidFill>
                                        <a:latin typeface="Cambria Math" panose="02040503050406030204" pitchFamily="18" charset="0"/>
                                      </a:rPr>
                                    </m:ctrlPr>
                                  </m:fPr>
                                  <m:num>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𝜔</m:t>
                                        </m:r>
                                      </m:e>
                                      <m:sub>
                                        <m:r>
                                          <a:rPr lang="en-GB" sz="1400" i="1">
                                            <a:solidFill>
                                              <a:schemeClr val="accent1"/>
                                            </a:solidFill>
                                            <a:latin typeface="Cambria Math" panose="02040503050406030204" pitchFamily="18" charset="0"/>
                                          </a:rPr>
                                          <m:t>𝑚𝑛</m:t>
                                        </m:r>
                                      </m:sub>
                                    </m:sSub>
                                  </m:num>
                                  <m:den>
                                    <m:r>
                                      <a:rPr lang="en-GB" sz="1400" i="1">
                                        <a:solidFill>
                                          <a:schemeClr val="accent1"/>
                                        </a:solidFill>
                                        <a:latin typeface="Cambria Math" panose="02040503050406030204" pitchFamily="18" charset="0"/>
                                      </a:rPr>
                                      <m:t>𝑐</m:t>
                                    </m:r>
                                  </m:den>
                                </m:f>
                                <m:r>
                                  <a:rPr lang="en-US" sz="1400" i="1">
                                    <a:solidFill>
                                      <a:schemeClr val="accent1"/>
                                    </a:solidFill>
                                    <a:latin typeface="Cambria Math" panose="02040503050406030204" pitchFamily="18" charset="0"/>
                                  </a:rPr>
                                  <m:t>+</m:t>
                                </m:r>
                                <m:f>
                                  <m:fPr>
                                    <m:ctrlPr>
                                      <a:rPr lang="en-GB" sz="1400" i="1">
                                        <a:solidFill>
                                          <a:schemeClr val="accent1"/>
                                        </a:solidFill>
                                        <a:latin typeface="Cambria Math" panose="02040503050406030204" pitchFamily="18" charset="0"/>
                                      </a:rPr>
                                    </m:ctrlPr>
                                  </m:fPr>
                                  <m:num>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𝜔</m:t>
                                        </m:r>
                                      </m:e>
                                      <m:sub>
                                        <m:r>
                                          <a:rPr lang="en-GB" sz="1400" i="1">
                                            <a:solidFill>
                                              <a:schemeClr val="accent1"/>
                                            </a:solidFill>
                                            <a:latin typeface="Cambria Math" panose="02040503050406030204" pitchFamily="18" charset="0"/>
                                          </a:rPr>
                                          <m:t>𝑚𝑛</m:t>
                                        </m:r>
                                      </m:sub>
                                    </m:sSub>
                                  </m:num>
                                  <m:den>
                                    <m:r>
                                      <a:rPr lang="en-GB" sz="1400" i="1">
                                        <a:solidFill>
                                          <a:schemeClr val="accent1"/>
                                        </a:solidFill>
                                        <a:latin typeface="Cambria Math" panose="02040503050406030204" pitchFamily="18" charset="0"/>
                                      </a:rPr>
                                      <m:t>2</m:t>
                                    </m:r>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𝑄</m:t>
                                        </m:r>
                                      </m:e>
                                      <m:sub>
                                        <m:r>
                                          <a:rPr lang="en-GB" sz="1400" i="1">
                                            <a:solidFill>
                                              <a:schemeClr val="accent1"/>
                                            </a:solidFill>
                                            <a:latin typeface="Cambria Math" panose="02040503050406030204" pitchFamily="18" charset="0"/>
                                          </a:rPr>
                                          <m:t>𝑚𝑛</m:t>
                                        </m:r>
                                      </m:sub>
                                    </m:sSub>
                                    <m:r>
                                      <a:rPr lang="en-GB" sz="1400" i="1">
                                        <a:solidFill>
                                          <a:schemeClr val="accent1"/>
                                        </a:solidFill>
                                        <a:latin typeface="Cambria Math" panose="02040503050406030204" pitchFamily="18" charset="0"/>
                                      </a:rPr>
                                      <m:t>𝑐</m:t>
                                    </m:r>
                                  </m:den>
                                </m:f>
                              </m:e>
                            </m:d>
                            <m:r>
                              <a:rPr lang="en-US" sz="1400" i="1">
                                <a:solidFill>
                                  <a:schemeClr val="accent1"/>
                                </a:solidFill>
                                <a:latin typeface="Cambria Math" panose="02040503050406030204" pitchFamily="18" charset="0"/>
                              </a:rPr>
                              <m:t>𝑧</m:t>
                            </m:r>
                          </m:sup>
                        </m:sSup>
                      </m:e>
                    </m:d>
                    <m:r>
                      <a:rPr lang="en-US" sz="1400" b="0" i="1" smtClean="0">
                        <a:latin typeface="Cambria Math" panose="02040503050406030204" pitchFamily="18" charset="0"/>
                      </a:rPr>
                      <m:t>  [</m:t>
                    </m:r>
                    <m:r>
                      <a:rPr lang="en-US" sz="1400" b="0" i="1" smtClean="0">
                        <a:latin typeface="Cambria Math" panose="02040503050406030204" pitchFamily="18" charset="0"/>
                      </a:rPr>
                      <m:t>𝑉</m:t>
                    </m:r>
                    <m:r>
                      <a:rPr lang="en-US" sz="1400" b="0" i="1" smtClean="0">
                        <a:latin typeface="Cambria Math" panose="02040503050406030204" pitchFamily="18" charset="0"/>
                      </a:rPr>
                      <m:t>]</m:t>
                    </m:r>
                  </m:oMath>
                </a14:m>
                <a:endParaRPr lang="en-US" sz="1400" i="1" dirty="0"/>
              </a:p>
              <a:p>
                <a:r>
                  <a:rPr lang="en-US" dirty="0"/>
                  <a:t>Transverse wake potential:</a:t>
                </a:r>
              </a:p>
              <a:p>
                <a:pPr lvl="1"/>
                <a14:m>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𝑊</m:t>
                        </m:r>
                      </m:e>
                      <m:sub>
                        <m:r>
                          <a:rPr lang="en-US" sz="1400" i="1">
                            <a:latin typeface="Cambria Math" panose="02040503050406030204" pitchFamily="18" charset="0"/>
                          </a:rPr>
                          <m:t>𝑥</m:t>
                        </m:r>
                        <m:r>
                          <a:rPr lang="en-GB" sz="1400" i="1">
                            <a:latin typeface="Cambria Math" panose="02040503050406030204" pitchFamily="18" charset="0"/>
                          </a:rPr>
                          <m:t>𝑚𝑛</m:t>
                        </m:r>
                      </m:sub>
                    </m:sSub>
                    <m:r>
                      <a:rPr lang="en-GB" sz="1400" i="1">
                        <a:latin typeface="Cambria Math" panose="02040503050406030204" pitchFamily="18" charset="0"/>
                      </a:rPr>
                      <m:t>=</m:t>
                    </m:r>
                    <m:r>
                      <a:rPr lang="en-US" sz="1400" i="1">
                        <a:latin typeface="Cambria Math" panose="02040503050406030204" pitchFamily="18" charset="0"/>
                      </a:rPr>
                      <m:t>𝑞</m:t>
                    </m:r>
                    <m:r>
                      <a:rPr lang="en-US" sz="1400" i="1">
                        <a:latin typeface="Cambria Math" panose="02040503050406030204" pitchFamily="18" charset="0"/>
                      </a:rPr>
                      <m:t>’</m:t>
                    </m:r>
                    <m:r>
                      <a:rPr lang="en-GB" sz="1400" i="1">
                        <a:latin typeface="Cambria Math" panose="02040503050406030204" pitchFamily="18" charset="0"/>
                      </a:rPr>
                      <m:t>𝑚</m:t>
                    </m:r>
                    <m:r>
                      <a:rPr lang="en-GB"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e>
                      <m:sub>
                        <m:r>
                          <a:rPr lang="en-US" sz="1400" i="1">
                            <a:latin typeface="Cambria Math" panose="02040503050406030204" pitchFamily="18" charset="0"/>
                          </a:rPr>
                          <m:t>𝑁</m:t>
                        </m:r>
                      </m:sub>
                      <m:sup>
                        <m:r>
                          <a:rPr lang="en-US" sz="1400" i="1">
                            <a:latin typeface="Cambria Math" panose="02040503050406030204" pitchFamily="18" charset="0"/>
                          </a:rPr>
                          <m:t>𝑚</m:t>
                        </m:r>
                        <m:r>
                          <a:rPr lang="en-US" sz="1400" i="1">
                            <a:latin typeface="Cambria Math" panose="02040503050406030204" pitchFamily="18" charset="0"/>
                          </a:rPr>
                          <m:t>−1</m:t>
                        </m:r>
                      </m:sup>
                    </m:sSubSup>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r>
                          <a:rPr lang="en-US" sz="1400" i="1">
                            <a:latin typeface="Cambria Math" panose="02040503050406030204" pitchFamily="18" charset="0"/>
                          </a:rPr>
                          <m:t>’</m:t>
                        </m:r>
                      </m:e>
                      <m:sub>
                        <m:r>
                          <a:rPr lang="en-US" sz="1400" i="1">
                            <a:latin typeface="Cambria Math" panose="02040503050406030204" pitchFamily="18" charset="0"/>
                          </a:rPr>
                          <m:t>𝑁</m:t>
                        </m:r>
                      </m:sub>
                      <m:sup>
                        <m:r>
                          <a:rPr lang="en-US" sz="1400" i="1">
                            <a:latin typeface="Cambria Math" panose="02040503050406030204" pitchFamily="18" charset="0"/>
                          </a:rPr>
                          <m:t>𝑚</m:t>
                        </m:r>
                      </m:sup>
                    </m:sSubSup>
                    <m:r>
                      <a:rPr lang="en-US"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e>
                      <m:sub>
                        <m:r>
                          <a:rPr lang="en-US" sz="1400" i="1">
                            <a:latin typeface="Cambria Math" panose="02040503050406030204" pitchFamily="18" charset="0"/>
                          </a:rPr>
                          <m:t>𝑆</m:t>
                        </m:r>
                      </m:sub>
                      <m:sup>
                        <m:r>
                          <a:rPr lang="en-US" sz="1400" i="1">
                            <a:latin typeface="Cambria Math" panose="02040503050406030204" pitchFamily="18" charset="0"/>
                          </a:rPr>
                          <m:t>𝑚</m:t>
                        </m:r>
                        <m:r>
                          <a:rPr lang="en-US" sz="1400" i="1">
                            <a:latin typeface="Cambria Math" panose="02040503050406030204" pitchFamily="18" charset="0"/>
                          </a:rPr>
                          <m:t>−1</m:t>
                        </m:r>
                      </m:sup>
                    </m:sSubSup>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r>
                          <a:rPr lang="en-US" sz="1400" i="1">
                            <a:latin typeface="Cambria Math" panose="02040503050406030204" pitchFamily="18" charset="0"/>
                          </a:rPr>
                          <m:t>’</m:t>
                        </m:r>
                      </m:e>
                      <m:sub>
                        <m:r>
                          <a:rPr lang="en-US" sz="1400" i="1">
                            <a:latin typeface="Cambria Math" panose="02040503050406030204" pitchFamily="18" charset="0"/>
                          </a:rPr>
                          <m:t>𝑆</m:t>
                        </m:r>
                      </m:sub>
                      <m:sup>
                        <m:r>
                          <a:rPr lang="en-US" sz="1400" i="1">
                            <a:latin typeface="Cambria Math" panose="02040503050406030204" pitchFamily="18" charset="0"/>
                          </a:rPr>
                          <m:t>𝑚</m:t>
                        </m:r>
                      </m:sup>
                    </m:sSubSup>
                    <m:r>
                      <a:rPr lang="en-GB" sz="1400" i="1">
                        <a:latin typeface="Cambria Math" panose="02040503050406030204" pitchFamily="18" charset="0"/>
                      </a:rPr>
                      <m:t>) </m:t>
                    </m:r>
                    <m:r>
                      <a:rPr lang="en-US" sz="1400" i="1">
                        <a:latin typeface="Cambria Math" panose="02040503050406030204" pitchFamily="18" charset="0"/>
                      </a:rPr>
                      <m:t>2</m:t>
                    </m:r>
                    <m:sSub>
                      <m:sSubPr>
                        <m:ctrlPr>
                          <a:rPr lang="en-GB" sz="1400" i="1">
                            <a:latin typeface="Cambria Math" panose="02040503050406030204" pitchFamily="18" charset="0"/>
                          </a:rPr>
                        </m:ctrlPr>
                      </m:sSubPr>
                      <m:e>
                        <m:r>
                          <a:rPr lang="en-GB" sz="1400" i="1">
                            <a:latin typeface="Cambria Math" panose="02040503050406030204" pitchFamily="18" charset="0"/>
                          </a:rPr>
                          <m:t>𝑘</m:t>
                        </m:r>
                      </m:e>
                      <m:sub>
                        <m:r>
                          <a:rPr lang="en-GB" sz="1400" i="1">
                            <a:latin typeface="Cambria Math" panose="02040503050406030204" pitchFamily="18" charset="0"/>
                          </a:rPr>
                          <m:t>⊥</m:t>
                        </m:r>
                        <m:r>
                          <a:rPr lang="en-GB" sz="1400" i="1">
                            <a:latin typeface="Cambria Math" panose="02040503050406030204" pitchFamily="18" charset="0"/>
                          </a:rPr>
                          <m:t>𝑚𝑛</m:t>
                        </m:r>
                      </m:sub>
                    </m:sSub>
                    <m:f>
                      <m:fPr>
                        <m:ctrlPr>
                          <a:rPr lang="en-GB" sz="1400" i="1">
                            <a:latin typeface="Cambria Math" panose="02040503050406030204" pitchFamily="18" charset="0"/>
                            <a:ea typeface="Cambria Math" panose="02040503050406030204" pitchFamily="18" charset="0"/>
                          </a:rPr>
                        </m:ctrlPr>
                      </m:fPr>
                      <m:num>
                        <m:sSub>
                          <m:sSubPr>
                            <m:ctrlPr>
                              <a:rPr lang="en-GB" sz="1400" i="1">
                                <a:latin typeface="Cambria Math" panose="02040503050406030204" pitchFamily="18" charset="0"/>
                                <a:ea typeface="Cambria Math" panose="02040503050406030204" pitchFamily="18" charset="0"/>
                              </a:rPr>
                            </m:ctrlPr>
                          </m:sSubPr>
                          <m:e>
                            <m:r>
                              <a:rPr lang="en-GB" sz="1400" i="1">
                                <a:latin typeface="Cambria Math" panose="02040503050406030204" pitchFamily="18" charset="0"/>
                                <a:ea typeface="Cambria Math" panose="02040503050406030204" pitchFamily="18" charset="0"/>
                              </a:rPr>
                              <m:t>𝜔</m:t>
                            </m:r>
                          </m:e>
                          <m:sub>
                            <m:r>
                              <a:rPr lang="en-GB" sz="1400" i="1">
                                <a:latin typeface="Cambria Math" panose="02040503050406030204" pitchFamily="18" charset="0"/>
                                <a:ea typeface="Cambria Math" panose="02040503050406030204" pitchFamily="18" charset="0"/>
                              </a:rPr>
                              <m:t>𝑚𝑛</m:t>
                            </m:r>
                          </m:sub>
                        </m:sSub>
                      </m:num>
                      <m:den>
                        <m:sSub>
                          <m:sSubPr>
                            <m:ctrlPr>
                              <a:rPr lang="en-GB" sz="1400" i="1">
                                <a:latin typeface="Cambria Math" panose="02040503050406030204" pitchFamily="18" charset="0"/>
                                <a:ea typeface="Cambria Math" panose="02040503050406030204" pitchFamily="18" charset="0"/>
                              </a:rPr>
                            </m:ctrlPr>
                          </m:sSubPr>
                          <m:e>
                            <m:r>
                              <a:rPr lang="en-GB" sz="1400" i="1">
                                <a:latin typeface="Cambria Math" panose="02040503050406030204" pitchFamily="18" charset="0"/>
                                <a:ea typeface="Cambria Math" panose="02040503050406030204" pitchFamily="18" charset="0"/>
                              </a:rPr>
                              <m:t>𝜔</m:t>
                            </m:r>
                          </m:e>
                          <m:sub>
                            <m:r>
                              <a:rPr lang="en-GB" sz="1400" i="1">
                                <a:latin typeface="Cambria Math" panose="02040503050406030204" pitchFamily="18" charset="0"/>
                                <a:ea typeface="Cambria Math" panose="02040503050406030204" pitchFamily="18" charset="0"/>
                              </a:rPr>
                              <m:t>𝑑</m:t>
                            </m:r>
                            <m:r>
                              <a:rPr lang="en-GB" sz="1400" i="1">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𝑚𝑛</m:t>
                            </m:r>
                          </m:sub>
                        </m:sSub>
                      </m:den>
                    </m:f>
                    <m:r>
                      <a:rPr lang="en-GB" sz="1400" i="1" smtClean="0">
                        <a:solidFill>
                          <a:schemeClr val="accent1"/>
                        </a:solidFill>
                        <a:latin typeface="Cambria Math" panose="02040503050406030204" pitchFamily="18" charset="0"/>
                      </a:rPr>
                      <m:t>𝑠𝑖𝑛</m:t>
                    </m:r>
                    <m:d>
                      <m:dPr>
                        <m:ctrlPr>
                          <a:rPr lang="en-GB" sz="1400" i="1">
                            <a:solidFill>
                              <a:schemeClr val="accent1"/>
                            </a:solidFill>
                            <a:latin typeface="Cambria Math" panose="02040503050406030204" pitchFamily="18" charset="0"/>
                          </a:rPr>
                        </m:ctrlPr>
                      </m:dPr>
                      <m:e>
                        <m:f>
                          <m:fPr>
                            <m:ctrlPr>
                              <a:rPr lang="en-GB" sz="1400" i="1">
                                <a:solidFill>
                                  <a:schemeClr val="accent1"/>
                                </a:solidFill>
                                <a:latin typeface="Cambria Math" panose="02040503050406030204" pitchFamily="18" charset="0"/>
                              </a:rPr>
                            </m:ctrlPr>
                          </m:fPr>
                          <m:num>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𝜔</m:t>
                                </m:r>
                              </m:e>
                              <m:sub>
                                <m:r>
                                  <a:rPr lang="en-GB" sz="1400" i="1">
                                    <a:solidFill>
                                      <a:schemeClr val="accent1"/>
                                    </a:solidFill>
                                    <a:latin typeface="Cambria Math" panose="02040503050406030204" pitchFamily="18" charset="0"/>
                                  </a:rPr>
                                  <m:t>𝑚𝑛</m:t>
                                </m:r>
                              </m:sub>
                            </m:sSub>
                          </m:num>
                          <m:den>
                            <m:r>
                              <a:rPr lang="en-GB" sz="1400" i="1">
                                <a:solidFill>
                                  <a:schemeClr val="accent1"/>
                                </a:solidFill>
                                <a:latin typeface="Cambria Math" panose="02040503050406030204" pitchFamily="18" charset="0"/>
                              </a:rPr>
                              <m:t>𝑐</m:t>
                            </m:r>
                          </m:den>
                        </m:f>
                        <m:r>
                          <a:rPr lang="en-US" sz="1400" i="1">
                            <a:solidFill>
                              <a:schemeClr val="accent1"/>
                            </a:solidFill>
                            <a:latin typeface="Cambria Math" panose="02040503050406030204" pitchFamily="18" charset="0"/>
                          </a:rPr>
                          <m:t>𝑧</m:t>
                        </m:r>
                      </m:e>
                    </m:d>
                    <m:sSup>
                      <m:sSupPr>
                        <m:ctrlPr>
                          <a:rPr lang="en-GB" sz="1400" i="1">
                            <a:solidFill>
                              <a:schemeClr val="accent1"/>
                            </a:solidFill>
                            <a:latin typeface="Cambria Math" panose="02040503050406030204" pitchFamily="18" charset="0"/>
                          </a:rPr>
                        </m:ctrlPr>
                      </m:sSupPr>
                      <m:e>
                        <m:r>
                          <a:rPr lang="en-GB" sz="1400" i="1">
                            <a:solidFill>
                              <a:schemeClr val="accent1"/>
                            </a:solidFill>
                            <a:latin typeface="Cambria Math" panose="02040503050406030204" pitchFamily="18" charset="0"/>
                          </a:rPr>
                          <m:t>𝑒</m:t>
                        </m:r>
                      </m:e>
                      <m:sup>
                        <m:f>
                          <m:fPr>
                            <m:ctrlPr>
                              <a:rPr lang="en-GB" sz="1400" i="1">
                                <a:solidFill>
                                  <a:schemeClr val="accent1"/>
                                </a:solidFill>
                                <a:latin typeface="Cambria Math" panose="02040503050406030204" pitchFamily="18" charset="0"/>
                              </a:rPr>
                            </m:ctrlPr>
                          </m:fPr>
                          <m:num>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𝜔</m:t>
                                </m:r>
                              </m:e>
                              <m:sub>
                                <m:r>
                                  <a:rPr lang="en-GB" sz="1400" i="1">
                                    <a:solidFill>
                                      <a:schemeClr val="accent1"/>
                                    </a:solidFill>
                                    <a:latin typeface="Cambria Math" panose="02040503050406030204" pitchFamily="18" charset="0"/>
                                  </a:rPr>
                                  <m:t>𝑚𝑛</m:t>
                                </m:r>
                              </m:sub>
                            </m:sSub>
                          </m:num>
                          <m:den>
                            <m:r>
                              <a:rPr lang="en-GB" sz="1400" i="1">
                                <a:solidFill>
                                  <a:schemeClr val="accent1"/>
                                </a:solidFill>
                                <a:latin typeface="Cambria Math" panose="02040503050406030204" pitchFamily="18" charset="0"/>
                              </a:rPr>
                              <m:t>2</m:t>
                            </m:r>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𝑄</m:t>
                                </m:r>
                              </m:e>
                              <m:sub>
                                <m:r>
                                  <a:rPr lang="en-GB" sz="1400" i="1">
                                    <a:solidFill>
                                      <a:schemeClr val="accent1"/>
                                    </a:solidFill>
                                    <a:latin typeface="Cambria Math" panose="02040503050406030204" pitchFamily="18" charset="0"/>
                                  </a:rPr>
                                  <m:t>𝑚𝑛</m:t>
                                </m:r>
                              </m:sub>
                            </m:sSub>
                            <m:r>
                              <a:rPr lang="en-GB" sz="1400" i="1">
                                <a:solidFill>
                                  <a:schemeClr val="accent1"/>
                                </a:solidFill>
                                <a:latin typeface="Cambria Math" panose="02040503050406030204" pitchFamily="18" charset="0"/>
                              </a:rPr>
                              <m:t>𝑐</m:t>
                            </m:r>
                          </m:den>
                        </m:f>
                        <m:r>
                          <a:rPr lang="en-US" sz="1400" i="1">
                            <a:solidFill>
                              <a:schemeClr val="accent1"/>
                            </a:solidFill>
                            <a:latin typeface="Cambria Math" panose="02040503050406030204" pitchFamily="18" charset="0"/>
                          </a:rPr>
                          <m:t>𝑧</m:t>
                        </m:r>
                      </m:sup>
                    </m:sSup>
                    <m:r>
                      <a:rPr lang="en-US" sz="1400" i="1">
                        <a:latin typeface="Cambria Math" panose="02040503050406030204" pitchFamily="18" charset="0"/>
                      </a:rPr>
                      <m:t>  </m:t>
                    </m:r>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𝑉</m:t>
                        </m:r>
                      </m:e>
                    </m:d>
                  </m:oMath>
                </a14:m>
                <a:r>
                  <a:rPr lang="en-US" sz="1400" i="1" dirty="0"/>
                  <a:t> </a:t>
                </a:r>
              </a:p>
              <a:p>
                <a:pPr lvl="1">
                  <a:buFont typeface="Wingdings" pitchFamily="2" charset="2"/>
                  <a:buChar char="è"/>
                </a:pPr>
                <a:r>
                  <a:rPr lang="en-GB" sz="1400" i="1" dirty="0"/>
                  <a:t> </a:t>
                </a:r>
                <a14:m>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𝑊</m:t>
                        </m:r>
                      </m:e>
                      <m:sub>
                        <m:r>
                          <a:rPr lang="en-US" sz="1400" i="1">
                            <a:latin typeface="Cambria Math" panose="02040503050406030204" pitchFamily="18" charset="0"/>
                          </a:rPr>
                          <m:t>𝑥</m:t>
                        </m:r>
                        <m:r>
                          <a:rPr lang="en-GB" sz="1400" i="1">
                            <a:latin typeface="Cambria Math" panose="02040503050406030204" pitchFamily="18" charset="0"/>
                          </a:rPr>
                          <m:t>𝑚𝑛</m:t>
                        </m:r>
                      </m:sub>
                    </m:sSub>
                    <m:r>
                      <a:rPr lang="en-GB" sz="1400" i="1">
                        <a:latin typeface="Cambria Math" panose="02040503050406030204" pitchFamily="18" charset="0"/>
                      </a:rPr>
                      <m:t>=</m:t>
                    </m:r>
                    <m:r>
                      <a:rPr lang="en-GB" sz="1400" i="1">
                        <a:latin typeface="Cambria Math" panose="02040503050406030204" pitchFamily="18" charset="0"/>
                      </a:rPr>
                      <m:t>ℑ</m:t>
                    </m:r>
                    <m:d>
                      <m:dPr>
                        <m:begChr m:val="{"/>
                        <m:endChr m:val="}"/>
                        <m:ctrlPr>
                          <a:rPr lang="en-GB" sz="1400" i="1">
                            <a:latin typeface="Cambria Math" panose="02040503050406030204" pitchFamily="18" charset="0"/>
                          </a:rPr>
                        </m:ctrlPr>
                      </m:dPr>
                      <m:e>
                        <m:r>
                          <a:rPr lang="en-US" sz="1400" i="1">
                            <a:latin typeface="Cambria Math" panose="02040503050406030204" pitchFamily="18" charset="0"/>
                          </a:rPr>
                          <m:t>𝑞</m:t>
                        </m:r>
                        <m:r>
                          <a:rPr lang="en-US" sz="1400" i="1">
                            <a:latin typeface="Cambria Math" panose="02040503050406030204" pitchFamily="18" charset="0"/>
                          </a:rPr>
                          <m:t>’</m:t>
                        </m:r>
                        <m:r>
                          <a:rPr lang="en-GB" sz="1400" i="1">
                            <a:latin typeface="Cambria Math" panose="02040503050406030204" pitchFamily="18" charset="0"/>
                          </a:rPr>
                          <m:t>𝑚</m:t>
                        </m:r>
                        <m:r>
                          <a:rPr lang="en-GB"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e>
                          <m:sub>
                            <m:r>
                              <a:rPr lang="en-US" sz="1400" i="1">
                                <a:latin typeface="Cambria Math" panose="02040503050406030204" pitchFamily="18" charset="0"/>
                              </a:rPr>
                              <m:t>𝑁</m:t>
                            </m:r>
                          </m:sub>
                          <m:sup>
                            <m:r>
                              <a:rPr lang="en-US" sz="1400" i="1">
                                <a:latin typeface="Cambria Math" panose="02040503050406030204" pitchFamily="18" charset="0"/>
                              </a:rPr>
                              <m:t>𝑚</m:t>
                            </m:r>
                            <m:r>
                              <a:rPr lang="en-US" sz="1400" i="1">
                                <a:latin typeface="Cambria Math" panose="02040503050406030204" pitchFamily="18" charset="0"/>
                              </a:rPr>
                              <m:t>−1</m:t>
                            </m:r>
                          </m:sup>
                        </m:sSubSup>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r>
                              <a:rPr lang="en-US" sz="1400" i="1">
                                <a:latin typeface="Cambria Math" panose="02040503050406030204" pitchFamily="18" charset="0"/>
                              </a:rPr>
                              <m:t>’</m:t>
                            </m:r>
                          </m:e>
                          <m:sub>
                            <m:r>
                              <a:rPr lang="en-US" sz="1400" i="1">
                                <a:latin typeface="Cambria Math" panose="02040503050406030204" pitchFamily="18" charset="0"/>
                              </a:rPr>
                              <m:t>𝑁</m:t>
                            </m:r>
                          </m:sub>
                          <m:sup>
                            <m:r>
                              <a:rPr lang="en-US" sz="1400" i="1">
                                <a:latin typeface="Cambria Math" panose="02040503050406030204" pitchFamily="18" charset="0"/>
                              </a:rPr>
                              <m:t>𝑚</m:t>
                            </m:r>
                          </m:sup>
                        </m:sSubSup>
                        <m:r>
                          <a:rPr lang="en-US"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e>
                          <m:sub>
                            <m:r>
                              <a:rPr lang="en-US" sz="1400" i="1">
                                <a:latin typeface="Cambria Math" panose="02040503050406030204" pitchFamily="18" charset="0"/>
                              </a:rPr>
                              <m:t>𝑆</m:t>
                            </m:r>
                          </m:sub>
                          <m:sup>
                            <m:r>
                              <a:rPr lang="en-US" sz="1400" i="1">
                                <a:latin typeface="Cambria Math" panose="02040503050406030204" pitchFamily="18" charset="0"/>
                              </a:rPr>
                              <m:t>𝑚</m:t>
                            </m:r>
                            <m:r>
                              <a:rPr lang="en-US" sz="1400" i="1">
                                <a:latin typeface="Cambria Math" panose="02040503050406030204" pitchFamily="18" charset="0"/>
                              </a:rPr>
                              <m:t>−1</m:t>
                            </m:r>
                          </m:sup>
                        </m:sSubSup>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r>
                              <a:rPr lang="en-US" sz="1400" i="1">
                                <a:latin typeface="Cambria Math" panose="02040503050406030204" pitchFamily="18" charset="0"/>
                              </a:rPr>
                              <m:t>’</m:t>
                            </m:r>
                          </m:e>
                          <m:sub>
                            <m:r>
                              <a:rPr lang="en-US" sz="1400" i="1">
                                <a:latin typeface="Cambria Math" panose="02040503050406030204" pitchFamily="18" charset="0"/>
                              </a:rPr>
                              <m:t>𝑆</m:t>
                            </m:r>
                          </m:sub>
                          <m:sup>
                            <m:r>
                              <a:rPr lang="en-US" sz="1400" i="1">
                                <a:latin typeface="Cambria Math" panose="02040503050406030204" pitchFamily="18" charset="0"/>
                              </a:rPr>
                              <m:t>𝑚</m:t>
                            </m:r>
                          </m:sup>
                        </m:sSubSup>
                        <m:r>
                          <a:rPr lang="en-GB" sz="1400" i="1">
                            <a:latin typeface="Cambria Math" panose="02040503050406030204" pitchFamily="18" charset="0"/>
                          </a:rPr>
                          <m:t>) </m:t>
                        </m:r>
                        <m:r>
                          <a:rPr lang="en-US" sz="1400" i="1">
                            <a:latin typeface="Cambria Math" panose="02040503050406030204" pitchFamily="18" charset="0"/>
                          </a:rPr>
                          <m:t>2</m:t>
                        </m:r>
                        <m:sSub>
                          <m:sSubPr>
                            <m:ctrlPr>
                              <a:rPr lang="en-GB" sz="1400" i="1">
                                <a:latin typeface="Cambria Math" panose="02040503050406030204" pitchFamily="18" charset="0"/>
                              </a:rPr>
                            </m:ctrlPr>
                          </m:sSubPr>
                          <m:e>
                            <m:r>
                              <a:rPr lang="en-GB" sz="1400" i="1">
                                <a:latin typeface="Cambria Math" panose="02040503050406030204" pitchFamily="18" charset="0"/>
                              </a:rPr>
                              <m:t>𝑘</m:t>
                            </m:r>
                          </m:e>
                          <m:sub>
                            <m:r>
                              <a:rPr lang="en-GB" sz="1400" i="1">
                                <a:latin typeface="Cambria Math" panose="02040503050406030204" pitchFamily="18" charset="0"/>
                              </a:rPr>
                              <m:t>⊥</m:t>
                            </m:r>
                            <m:r>
                              <a:rPr lang="en-GB" sz="1400" i="1">
                                <a:latin typeface="Cambria Math" panose="02040503050406030204" pitchFamily="18" charset="0"/>
                              </a:rPr>
                              <m:t>𝑚𝑛</m:t>
                            </m:r>
                          </m:sub>
                        </m:sSub>
                        <m:f>
                          <m:fPr>
                            <m:ctrlPr>
                              <a:rPr lang="en-GB" sz="1400" i="1">
                                <a:latin typeface="Cambria Math" panose="02040503050406030204" pitchFamily="18" charset="0"/>
                                <a:ea typeface="Cambria Math" panose="02040503050406030204" pitchFamily="18" charset="0"/>
                              </a:rPr>
                            </m:ctrlPr>
                          </m:fPr>
                          <m:num>
                            <m:sSub>
                              <m:sSubPr>
                                <m:ctrlPr>
                                  <a:rPr lang="en-GB" sz="1400" i="1">
                                    <a:latin typeface="Cambria Math" panose="02040503050406030204" pitchFamily="18" charset="0"/>
                                    <a:ea typeface="Cambria Math" panose="02040503050406030204" pitchFamily="18" charset="0"/>
                                  </a:rPr>
                                </m:ctrlPr>
                              </m:sSubPr>
                              <m:e>
                                <m:r>
                                  <a:rPr lang="en-GB" sz="1400" i="1">
                                    <a:latin typeface="Cambria Math" panose="02040503050406030204" pitchFamily="18" charset="0"/>
                                    <a:ea typeface="Cambria Math" panose="02040503050406030204" pitchFamily="18" charset="0"/>
                                  </a:rPr>
                                  <m:t>𝜔</m:t>
                                </m:r>
                              </m:e>
                              <m:sub>
                                <m:r>
                                  <a:rPr lang="en-GB" sz="1400" i="1">
                                    <a:latin typeface="Cambria Math" panose="02040503050406030204" pitchFamily="18" charset="0"/>
                                    <a:ea typeface="Cambria Math" panose="02040503050406030204" pitchFamily="18" charset="0"/>
                                  </a:rPr>
                                  <m:t>𝑚𝑛</m:t>
                                </m:r>
                              </m:sub>
                            </m:sSub>
                          </m:num>
                          <m:den>
                            <m:sSub>
                              <m:sSubPr>
                                <m:ctrlPr>
                                  <a:rPr lang="en-GB" sz="1400" i="1">
                                    <a:latin typeface="Cambria Math" panose="02040503050406030204" pitchFamily="18" charset="0"/>
                                    <a:ea typeface="Cambria Math" panose="02040503050406030204" pitchFamily="18" charset="0"/>
                                  </a:rPr>
                                </m:ctrlPr>
                              </m:sSubPr>
                              <m:e>
                                <m:r>
                                  <a:rPr lang="en-GB" sz="1400" i="1">
                                    <a:latin typeface="Cambria Math" panose="02040503050406030204" pitchFamily="18" charset="0"/>
                                    <a:ea typeface="Cambria Math" panose="02040503050406030204" pitchFamily="18" charset="0"/>
                                  </a:rPr>
                                  <m:t>𝜔</m:t>
                                </m:r>
                              </m:e>
                              <m:sub>
                                <m:r>
                                  <a:rPr lang="en-GB" sz="1400" i="1">
                                    <a:latin typeface="Cambria Math" panose="02040503050406030204" pitchFamily="18" charset="0"/>
                                    <a:ea typeface="Cambria Math" panose="02040503050406030204" pitchFamily="18" charset="0"/>
                                  </a:rPr>
                                  <m:t>𝑑</m:t>
                                </m:r>
                                <m:r>
                                  <a:rPr lang="en-GB" sz="1400" i="1">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𝑚𝑛</m:t>
                                </m:r>
                              </m:sub>
                            </m:sSub>
                          </m:den>
                        </m:f>
                        <m:sSup>
                          <m:sSupPr>
                            <m:ctrlPr>
                              <a:rPr lang="en-GB" sz="1400" i="1" smtClean="0">
                                <a:solidFill>
                                  <a:schemeClr val="accent1"/>
                                </a:solidFill>
                                <a:latin typeface="Cambria Math" panose="02040503050406030204" pitchFamily="18" charset="0"/>
                              </a:rPr>
                            </m:ctrlPr>
                          </m:sSupPr>
                          <m:e>
                            <m:r>
                              <a:rPr lang="en-GB" sz="1400" i="1">
                                <a:solidFill>
                                  <a:schemeClr val="accent1"/>
                                </a:solidFill>
                                <a:latin typeface="Cambria Math" panose="02040503050406030204" pitchFamily="18" charset="0"/>
                              </a:rPr>
                              <m:t>𝑒</m:t>
                            </m:r>
                          </m:e>
                          <m:sup>
                            <m:d>
                              <m:dPr>
                                <m:ctrlPr>
                                  <a:rPr lang="en-GB" sz="1400" i="1">
                                    <a:solidFill>
                                      <a:schemeClr val="accent1"/>
                                    </a:solidFill>
                                    <a:latin typeface="Cambria Math" panose="02040503050406030204" pitchFamily="18" charset="0"/>
                                  </a:rPr>
                                </m:ctrlPr>
                              </m:dPr>
                              <m:e>
                                <m:r>
                                  <a:rPr lang="en-GB" sz="1400" i="1">
                                    <a:solidFill>
                                      <a:schemeClr val="accent1"/>
                                    </a:solidFill>
                                    <a:latin typeface="Cambria Math" panose="02040503050406030204" pitchFamily="18" charset="0"/>
                                  </a:rPr>
                                  <m:t>𝑖</m:t>
                                </m:r>
                                <m:f>
                                  <m:fPr>
                                    <m:ctrlPr>
                                      <a:rPr lang="en-GB" sz="1400" i="1">
                                        <a:solidFill>
                                          <a:schemeClr val="accent1"/>
                                        </a:solidFill>
                                        <a:latin typeface="Cambria Math" panose="02040503050406030204" pitchFamily="18" charset="0"/>
                                      </a:rPr>
                                    </m:ctrlPr>
                                  </m:fPr>
                                  <m:num>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𝜔</m:t>
                                        </m:r>
                                      </m:e>
                                      <m:sub>
                                        <m:r>
                                          <a:rPr lang="en-GB" sz="1400" i="1">
                                            <a:solidFill>
                                              <a:schemeClr val="accent1"/>
                                            </a:solidFill>
                                            <a:latin typeface="Cambria Math" panose="02040503050406030204" pitchFamily="18" charset="0"/>
                                          </a:rPr>
                                          <m:t>𝑚𝑛</m:t>
                                        </m:r>
                                      </m:sub>
                                    </m:sSub>
                                  </m:num>
                                  <m:den>
                                    <m:r>
                                      <a:rPr lang="en-GB" sz="1400" i="1">
                                        <a:solidFill>
                                          <a:schemeClr val="accent1"/>
                                        </a:solidFill>
                                        <a:latin typeface="Cambria Math" panose="02040503050406030204" pitchFamily="18" charset="0"/>
                                      </a:rPr>
                                      <m:t>𝑐</m:t>
                                    </m:r>
                                  </m:den>
                                </m:f>
                                <m:r>
                                  <a:rPr lang="en-US" sz="1400" i="1">
                                    <a:solidFill>
                                      <a:schemeClr val="accent1"/>
                                    </a:solidFill>
                                    <a:latin typeface="Cambria Math" panose="02040503050406030204" pitchFamily="18" charset="0"/>
                                  </a:rPr>
                                  <m:t>+</m:t>
                                </m:r>
                                <m:f>
                                  <m:fPr>
                                    <m:ctrlPr>
                                      <a:rPr lang="en-GB" sz="1400" i="1">
                                        <a:solidFill>
                                          <a:schemeClr val="accent1"/>
                                        </a:solidFill>
                                        <a:latin typeface="Cambria Math" panose="02040503050406030204" pitchFamily="18" charset="0"/>
                                      </a:rPr>
                                    </m:ctrlPr>
                                  </m:fPr>
                                  <m:num>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𝜔</m:t>
                                        </m:r>
                                      </m:e>
                                      <m:sub>
                                        <m:r>
                                          <a:rPr lang="en-GB" sz="1400" i="1">
                                            <a:solidFill>
                                              <a:schemeClr val="accent1"/>
                                            </a:solidFill>
                                            <a:latin typeface="Cambria Math" panose="02040503050406030204" pitchFamily="18" charset="0"/>
                                          </a:rPr>
                                          <m:t>𝑚𝑛</m:t>
                                        </m:r>
                                      </m:sub>
                                    </m:sSub>
                                  </m:num>
                                  <m:den>
                                    <m:r>
                                      <a:rPr lang="en-GB" sz="1400" i="1">
                                        <a:solidFill>
                                          <a:schemeClr val="accent1"/>
                                        </a:solidFill>
                                        <a:latin typeface="Cambria Math" panose="02040503050406030204" pitchFamily="18" charset="0"/>
                                      </a:rPr>
                                      <m:t>2</m:t>
                                    </m:r>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𝑄</m:t>
                                        </m:r>
                                      </m:e>
                                      <m:sub>
                                        <m:r>
                                          <a:rPr lang="en-GB" sz="1400" i="1">
                                            <a:solidFill>
                                              <a:schemeClr val="accent1"/>
                                            </a:solidFill>
                                            <a:latin typeface="Cambria Math" panose="02040503050406030204" pitchFamily="18" charset="0"/>
                                          </a:rPr>
                                          <m:t>𝑚𝑛</m:t>
                                        </m:r>
                                      </m:sub>
                                    </m:sSub>
                                    <m:r>
                                      <a:rPr lang="en-GB" sz="1400" i="1">
                                        <a:solidFill>
                                          <a:schemeClr val="accent1"/>
                                        </a:solidFill>
                                        <a:latin typeface="Cambria Math" panose="02040503050406030204" pitchFamily="18" charset="0"/>
                                      </a:rPr>
                                      <m:t>𝑐</m:t>
                                    </m:r>
                                  </m:den>
                                </m:f>
                              </m:e>
                            </m:d>
                            <m:r>
                              <a:rPr lang="en-US" sz="1400" i="1">
                                <a:solidFill>
                                  <a:schemeClr val="accent1"/>
                                </a:solidFill>
                                <a:latin typeface="Cambria Math" panose="02040503050406030204" pitchFamily="18" charset="0"/>
                              </a:rPr>
                              <m:t>𝑧</m:t>
                            </m:r>
                          </m:sup>
                        </m:sSup>
                      </m:e>
                    </m:d>
                    <m:r>
                      <a:rPr lang="en-US" sz="1400" i="1">
                        <a:latin typeface="Cambria Math" panose="02040503050406030204" pitchFamily="18" charset="0"/>
                      </a:rPr>
                      <m:t>  </m:t>
                    </m:r>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𝑉</m:t>
                        </m:r>
                      </m:e>
                    </m:d>
                  </m:oMath>
                </a14:m>
                <a:endParaRPr lang="en-US" sz="1400" i="1" dirty="0"/>
              </a:p>
              <a:p>
                <a:pPr lvl="1"/>
                <a14:m>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𝑊</m:t>
                        </m:r>
                      </m:e>
                      <m:sub>
                        <m:r>
                          <a:rPr lang="en-US" sz="1400" i="1">
                            <a:latin typeface="Cambria Math" panose="02040503050406030204" pitchFamily="18" charset="0"/>
                          </a:rPr>
                          <m:t>𝑦</m:t>
                        </m:r>
                        <m:r>
                          <a:rPr lang="en-GB" sz="1400" i="1">
                            <a:latin typeface="Cambria Math" panose="02040503050406030204" pitchFamily="18" charset="0"/>
                          </a:rPr>
                          <m:t>𝑚𝑛</m:t>
                        </m:r>
                      </m:sub>
                    </m:sSub>
                    <m:r>
                      <a:rPr lang="en-GB" sz="1400" i="1">
                        <a:latin typeface="Cambria Math" panose="02040503050406030204" pitchFamily="18" charset="0"/>
                      </a:rPr>
                      <m:t>=</m:t>
                    </m:r>
                    <m:r>
                      <a:rPr lang="en-US" sz="1400" i="1">
                        <a:latin typeface="Cambria Math" panose="02040503050406030204" pitchFamily="18" charset="0"/>
                      </a:rPr>
                      <m:t>𝑞</m:t>
                    </m:r>
                    <m:r>
                      <a:rPr lang="en-US" sz="1400" i="1">
                        <a:latin typeface="Cambria Math" panose="02040503050406030204" pitchFamily="18" charset="0"/>
                      </a:rPr>
                      <m:t>’</m:t>
                    </m:r>
                    <m:r>
                      <a:rPr lang="en-GB" sz="1400" i="1">
                        <a:latin typeface="Cambria Math" panose="02040503050406030204" pitchFamily="18" charset="0"/>
                      </a:rPr>
                      <m:t>𝑚</m:t>
                    </m:r>
                    <m:r>
                      <a:rPr lang="en-GB"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m:t>
                        </m:r>
                        <m:r>
                          <a:rPr lang="en-US" sz="1400" i="1">
                            <a:latin typeface="Cambria Math" panose="02040503050406030204" pitchFamily="18" charset="0"/>
                          </a:rPr>
                          <m:t>𝑀</m:t>
                        </m:r>
                      </m:e>
                      <m:sub>
                        <m:r>
                          <a:rPr lang="en-US" sz="1400" i="1">
                            <a:latin typeface="Cambria Math" panose="02040503050406030204" pitchFamily="18" charset="0"/>
                          </a:rPr>
                          <m:t>𝑆</m:t>
                        </m:r>
                      </m:sub>
                      <m:sup>
                        <m:r>
                          <a:rPr lang="en-US" sz="1400" i="1">
                            <a:latin typeface="Cambria Math" panose="02040503050406030204" pitchFamily="18" charset="0"/>
                          </a:rPr>
                          <m:t>𝑚</m:t>
                        </m:r>
                        <m:r>
                          <a:rPr lang="en-US" sz="1400" i="1">
                            <a:latin typeface="Cambria Math" panose="02040503050406030204" pitchFamily="18" charset="0"/>
                          </a:rPr>
                          <m:t>−1</m:t>
                        </m:r>
                      </m:sup>
                    </m:sSubSup>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r>
                          <a:rPr lang="en-US" sz="1400" i="1">
                            <a:latin typeface="Cambria Math" panose="02040503050406030204" pitchFamily="18" charset="0"/>
                          </a:rPr>
                          <m:t>’</m:t>
                        </m:r>
                      </m:e>
                      <m:sub>
                        <m:r>
                          <a:rPr lang="en-US" sz="1400" i="1">
                            <a:latin typeface="Cambria Math" panose="02040503050406030204" pitchFamily="18" charset="0"/>
                          </a:rPr>
                          <m:t>𝑁</m:t>
                        </m:r>
                      </m:sub>
                      <m:sup>
                        <m:r>
                          <a:rPr lang="en-US" sz="1400" i="1">
                            <a:latin typeface="Cambria Math" panose="02040503050406030204" pitchFamily="18" charset="0"/>
                          </a:rPr>
                          <m:t>𝑚</m:t>
                        </m:r>
                      </m:sup>
                    </m:sSubSup>
                    <m:r>
                      <a:rPr lang="en-US"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e>
                      <m:sub>
                        <m:r>
                          <a:rPr lang="en-US" sz="1400" i="1">
                            <a:latin typeface="Cambria Math" panose="02040503050406030204" pitchFamily="18" charset="0"/>
                          </a:rPr>
                          <m:t>𝑁</m:t>
                        </m:r>
                      </m:sub>
                      <m:sup>
                        <m:r>
                          <a:rPr lang="en-US" sz="1400" i="1">
                            <a:latin typeface="Cambria Math" panose="02040503050406030204" pitchFamily="18" charset="0"/>
                          </a:rPr>
                          <m:t>𝑚</m:t>
                        </m:r>
                        <m:r>
                          <a:rPr lang="en-US" sz="1400" i="1">
                            <a:latin typeface="Cambria Math" panose="02040503050406030204" pitchFamily="18" charset="0"/>
                          </a:rPr>
                          <m:t>−1</m:t>
                        </m:r>
                      </m:sup>
                    </m:sSubSup>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r>
                          <a:rPr lang="en-US" sz="1400" i="1">
                            <a:latin typeface="Cambria Math" panose="02040503050406030204" pitchFamily="18" charset="0"/>
                          </a:rPr>
                          <m:t>’</m:t>
                        </m:r>
                      </m:e>
                      <m:sub>
                        <m:r>
                          <a:rPr lang="en-US" sz="1400" i="1">
                            <a:latin typeface="Cambria Math" panose="02040503050406030204" pitchFamily="18" charset="0"/>
                          </a:rPr>
                          <m:t>𝑆</m:t>
                        </m:r>
                      </m:sub>
                      <m:sup>
                        <m:r>
                          <a:rPr lang="en-US" sz="1400" i="1">
                            <a:latin typeface="Cambria Math" panose="02040503050406030204" pitchFamily="18" charset="0"/>
                          </a:rPr>
                          <m:t>𝑚</m:t>
                        </m:r>
                      </m:sup>
                    </m:sSubSup>
                    <m:r>
                      <a:rPr lang="en-GB" sz="1400" i="1">
                        <a:latin typeface="Cambria Math" panose="02040503050406030204" pitchFamily="18" charset="0"/>
                      </a:rPr>
                      <m:t>)</m:t>
                    </m:r>
                    <m:r>
                      <a:rPr lang="en-US" sz="1400" i="1">
                        <a:latin typeface="Cambria Math" panose="02040503050406030204" pitchFamily="18" charset="0"/>
                      </a:rPr>
                      <m:t> 2</m:t>
                    </m:r>
                    <m:sSub>
                      <m:sSubPr>
                        <m:ctrlPr>
                          <a:rPr lang="en-GB" sz="1400" i="1">
                            <a:latin typeface="Cambria Math" panose="02040503050406030204" pitchFamily="18" charset="0"/>
                          </a:rPr>
                        </m:ctrlPr>
                      </m:sSubPr>
                      <m:e>
                        <m:r>
                          <a:rPr lang="en-GB" sz="1400" i="1">
                            <a:latin typeface="Cambria Math" panose="02040503050406030204" pitchFamily="18" charset="0"/>
                          </a:rPr>
                          <m:t>𝑘</m:t>
                        </m:r>
                      </m:e>
                      <m:sub>
                        <m:r>
                          <a:rPr lang="en-GB" sz="1400" i="1">
                            <a:latin typeface="Cambria Math" panose="02040503050406030204" pitchFamily="18" charset="0"/>
                          </a:rPr>
                          <m:t>⊥</m:t>
                        </m:r>
                        <m:r>
                          <a:rPr lang="en-GB" sz="1400" i="1">
                            <a:latin typeface="Cambria Math" panose="02040503050406030204" pitchFamily="18" charset="0"/>
                          </a:rPr>
                          <m:t>𝑚𝑛</m:t>
                        </m:r>
                      </m:sub>
                    </m:sSub>
                    <m:f>
                      <m:fPr>
                        <m:ctrlPr>
                          <a:rPr lang="en-GB" sz="1400" i="1">
                            <a:latin typeface="Cambria Math" panose="02040503050406030204" pitchFamily="18" charset="0"/>
                            <a:ea typeface="Cambria Math" panose="02040503050406030204" pitchFamily="18" charset="0"/>
                          </a:rPr>
                        </m:ctrlPr>
                      </m:fPr>
                      <m:num>
                        <m:sSub>
                          <m:sSubPr>
                            <m:ctrlPr>
                              <a:rPr lang="en-GB" sz="1400" i="1">
                                <a:latin typeface="Cambria Math" panose="02040503050406030204" pitchFamily="18" charset="0"/>
                                <a:ea typeface="Cambria Math" panose="02040503050406030204" pitchFamily="18" charset="0"/>
                              </a:rPr>
                            </m:ctrlPr>
                          </m:sSubPr>
                          <m:e>
                            <m:r>
                              <a:rPr lang="en-GB" sz="1400" i="1">
                                <a:latin typeface="Cambria Math" panose="02040503050406030204" pitchFamily="18" charset="0"/>
                                <a:ea typeface="Cambria Math" panose="02040503050406030204" pitchFamily="18" charset="0"/>
                              </a:rPr>
                              <m:t>𝜔</m:t>
                            </m:r>
                          </m:e>
                          <m:sub>
                            <m:r>
                              <a:rPr lang="en-GB" sz="1400" i="1">
                                <a:latin typeface="Cambria Math" panose="02040503050406030204" pitchFamily="18" charset="0"/>
                                <a:ea typeface="Cambria Math" panose="02040503050406030204" pitchFamily="18" charset="0"/>
                              </a:rPr>
                              <m:t>𝑚𝑛</m:t>
                            </m:r>
                          </m:sub>
                        </m:sSub>
                      </m:num>
                      <m:den>
                        <m:sSub>
                          <m:sSubPr>
                            <m:ctrlPr>
                              <a:rPr lang="en-GB" sz="1400" i="1">
                                <a:latin typeface="Cambria Math" panose="02040503050406030204" pitchFamily="18" charset="0"/>
                                <a:ea typeface="Cambria Math" panose="02040503050406030204" pitchFamily="18" charset="0"/>
                              </a:rPr>
                            </m:ctrlPr>
                          </m:sSubPr>
                          <m:e>
                            <m:r>
                              <a:rPr lang="en-GB" sz="1400" i="1">
                                <a:latin typeface="Cambria Math" panose="02040503050406030204" pitchFamily="18" charset="0"/>
                                <a:ea typeface="Cambria Math" panose="02040503050406030204" pitchFamily="18" charset="0"/>
                              </a:rPr>
                              <m:t>𝜔</m:t>
                            </m:r>
                          </m:e>
                          <m:sub>
                            <m:r>
                              <a:rPr lang="en-GB" sz="1400" i="1">
                                <a:latin typeface="Cambria Math" panose="02040503050406030204" pitchFamily="18" charset="0"/>
                                <a:ea typeface="Cambria Math" panose="02040503050406030204" pitchFamily="18" charset="0"/>
                              </a:rPr>
                              <m:t>𝑑</m:t>
                            </m:r>
                            <m:r>
                              <a:rPr lang="en-GB" sz="1400" i="1">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𝑚𝑛</m:t>
                            </m:r>
                          </m:sub>
                        </m:sSub>
                      </m:den>
                    </m:f>
                    <m:r>
                      <a:rPr lang="en-GB" sz="1400" i="1" smtClean="0">
                        <a:solidFill>
                          <a:schemeClr val="accent1"/>
                        </a:solidFill>
                        <a:latin typeface="Cambria Math" panose="02040503050406030204" pitchFamily="18" charset="0"/>
                      </a:rPr>
                      <m:t>𝑠𝑖𝑛</m:t>
                    </m:r>
                    <m:d>
                      <m:dPr>
                        <m:ctrlPr>
                          <a:rPr lang="en-GB" sz="1400" i="1">
                            <a:solidFill>
                              <a:schemeClr val="accent1"/>
                            </a:solidFill>
                            <a:latin typeface="Cambria Math" panose="02040503050406030204" pitchFamily="18" charset="0"/>
                          </a:rPr>
                        </m:ctrlPr>
                      </m:dPr>
                      <m:e>
                        <m:f>
                          <m:fPr>
                            <m:ctrlPr>
                              <a:rPr lang="en-GB" sz="1400" i="1">
                                <a:solidFill>
                                  <a:schemeClr val="accent1"/>
                                </a:solidFill>
                                <a:latin typeface="Cambria Math" panose="02040503050406030204" pitchFamily="18" charset="0"/>
                              </a:rPr>
                            </m:ctrlPr>
                          </m:fPr>
                          <m:num>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𝜔</m:t>
                                </m:r>
                              </m:e>
                              <m:sub>
                                <m:r>
                                  <a:rPr lang="en-GB" sz="1400" i="1">
                                    <a:solidFill>
                                      <a:schemeClr val="accent1"/>
                                    </a:solidFill>
                                    <a:latin typeface="Cambria Math" panose="02040503050406030204" pitchFamily="18" charset="0"/>
                                  </a:rPr>
                                  <m:t>𝑚𝑛</m:t>
                                </m:r>
                              </m:sub>
                            </m:sSub>
                          </m:num>
                          <m:den>
                            <m:r>
                              <a:rPr lang="en-GB" sz="1400" i="1">
                                <a:solidFill>
                                  <a:schemeClr val="accent1"/>
                                </a:solidFill>
                                <a:latin typeface="Cambria Math" panose="02040503050406030204" pitchFamily="18" charset="0"/>
                              </a:rPr>
                              <m:t>𝑐</m:t>
                            </m:r>
                          </m:den>
                        </m:f>
                        <m:r>
                          <a:rPr lang="en-US" sz="1400" i="1">
                            <a:solidFill>
                              <a:schemeClr val="accent1"/>
                            </a:solidFill>
                            <a:latin typeface="Cambria Math" panose="02040503050406030204" pitchFamily="18" charset="0"/>
                          </a:rPr>
                          <m:t>𝑧</m:t>
                        </m:r>
                      </m:e>
                    </m:d>
                    <m:sSup>
                      <m:sSupPr>
                        <m:ctrlPr>
                          <a:rPr lang="en-GB" sz="1400" i="1">
                            <a:solidFill>
                              <a:schemeClr val="accent1"/>
                            </a:solidFill>
                            <a:latin typeface="Cambria Math" panose="02040503050406030204" pitchFamily="18" charset="0"/>
                          </a:rPr>
                        </m:ctrlPr>
                      </m:sSupPr>
                      <m:e>
                        <m:r>
                          <a:rPr lang="en-GB" sz="1400" i="1">
                            <a:solidFill>
                              <a:schemeClr val="accent1"/>
                            </a:solidFill>
                            <a:latin typeface="Cambria Math" panose="02040503050406030204" pitchFamily="18" charset="0"/>
                          </a:rPr>
                          <m:t>𝑒</m:t>
                        </m:r>
                      </m:e>
                      <m:sup>
                        <m:f>
                          <m:fPr>
                            <m:ctrlPr>
                              <a:rPr lang="en-GB" sz="1400" i="1">
                                <a:solidFill>
                                  <a:schemeClr val="accent1"/>
                                </a:solidFill>
                                <a:latin typeface="Cambria Math" panose="02040503050406030204" pitchFamily="18" charset="0"/>
                              </a:rPr>
                            </m:ctrlPr>
                          </m:fPr>
                          <m:num>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𝜔</m:t>
                                </m:r>
                              </m:e>
                              <m:sub>
                                <m:r>
                                  <a:rPr lang="en-GB" sz="1400" i="1">
                                    <a:solidFill>
                                      <a:schemeClr val="accent1"/>
                                    </a:solidFill>
                                    <a:latin typeface="Cambria Math" panose="02040503050406030204" pitchFamily="18" charset="0"/>
                                  </a:rPr>
                                  <m:t>𝑚𝑛</m:t>
                                </m:r>
                              </m:sub>
                            </m:sSub>
                          </m:num>
                          <m:den>
                            <m:r>
                              <a:rPr lang="en-GB" sz="1400" i="1">
                                <a:solidFill>
                                  <a:schemeClr val="accent1"/>
                                </a:solidFill>
                                <a:latin typeface="Cambria Math" panose="02040503050406030204" pitchFamily="18" charset="0"/>
                              </a:rPr>
                              <m:t>2</m:t>
                            </m:r>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𝑄</m:t>
                                </m:r>
                              </m:e>
                              <m:sub>
                                <m:r>
                                  <a:rPr lang="en-GB" sz="1400" i="1">
                                    <a:solidFill>
                                      <a:schemeClr val="accent1"/>
                                    </a:solidFill>
                                    <a:latin typeface="Cambria Math" panose="02040503050406030204" pitchFamily="18" charset="0"/>
                                  </a:rPr>
                                  <m:t>𝑚𝑛</m:t>
                                </m:r>
                              </m:sub>
                            </m:sSub>
                            <m:r>
                              <a:rPr lang="en-GB" sz="1400" i="1">
                                <a:solidFill>
                                  <a:schemeClr val="accent1"/>
                                </a:solidFill>
                                <a:latin typeface="Cambria Math" panose="02040503050406030204" pitchFamily="18" charset="0"/>
                              </a:rPr>
                              <m:t>𝑐</m:t>
                            </m:r>
                          </m:den>
                        </m:f>
                        <m:r>
                          <a:rPr lang="en-US" sz="1400" i="1">
                            <a:solidFill>
                              <a:schemeClr val="accent1"/>
                            </a:solidFill>
                            <a:latin typeface="Cambria Math" panose="02040503050406030204" pitchFamily="18" charset="0"/>
                          </a:rPr>
                          <m:t>𝑧</m:t>
                        </m:r>
                      </m:sup>
                    </m:sSup>
                    <m:r>
                      <a:rPr lang="en-US" sz="1400" i="1">
                        <a:latin typeface="Cambria Math" panose="02040503050406030204" pitchFamily="18" charset="0"/>
                      </a:rPr>
                      <m:t>  </m:t>
                    </m:r>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𝑉</m:t>
                        </m:r>
                      </m:e>
                    </m:d>
                  </m:oMath>
                </a14:m>
                <a:endParaRPr lang="en-US" sz="1400" i="1" dirty="0"/>
              </a:p>
              <a:p>
                <a:pPr lvl="1">
                  <a:buFont typeface="Wingdings" pitchFamily="2" charset="2"/>
                  <a:buChar char="è"/>
                </a:pPr>
                <a:r>
                  <a:rPr lang="en-GB" sz="1400" i="1" dirty="0"/>
                  <a:t> </a:t>
                </a:r>
                <a14:m>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𝑊</m:t>
                        </m:r>
                      </m:e>
                      <m:sub>
                        <m:r>
                          <a:rPr lang="en-US" sz="1400" b="0" i="1" smtClean="0">
                            <a:latin typeface="Cambria Math" panose="02040503050406030204" pitchFamily="18" charset="0"/>
                          </a:rPr>
                          <m:t>𝑦</m:t>
                        </m:r>
                        <m:r>
                          <a:rPr lang="en-GB" sz="1400" i="1">
                            <a:latin typeface="Cambria Math" panose="02040503050406030204" pitchFamily="18" charset="0"/>
                          </a:rPr>
                          <m:t>𝑚𝑛</m:t>
                        </m:r>
                      </m:sub>
                    </m:sSub>
                    <m:r>
                      <a:rPr lang="en-GB" sz="1400" i="1">
                        <a:latin typeface="Cambria Math" panose="02040503050406030204" pitchFamily="18" charset="0"/>
                      </a:rPr>
                      <m:t>=</m:t>
                    </m:r>
                    <m:r>
                      <a:rPr lang="en-GB" sz="1400" i="1">
                        <a:latin typeface="Cambria Math" panose="02040503050406030204" pitchFamily="18" charset="0"/>
                      </a:rPr>
                      <m:t>ℑ</m:t>
                    </m:r>
                    <m:d>
                      <m:dPr>
                        <m:begChr m:val="{"/>
                        <m:endChr m:val="}"/>
                        <m:ctrlPr>
                          <a:rPr lang="en-GB" sz="1400" i="1">
                            <a:latin typeface="Cambria Math" panose="02040503050406030204" pitchFamily="18" charset="0"/>
                          </a:rPr>
                        </m:ctrlPr>
                      </m:dPr>
                      <m:e>
                        <m:r>
                          <a:rPr lang="en-US" sz="1400" i="1">
                            <a:latin typeface="Cambria Math" panose="02040503050406030204" pitchFamily="18" charset="0"/>
                          </a:rPr>
                          <m:t>𝑞</m:t>
                        </m:r>
                        <m:r>
                          <a:rPr lang="en-US" sz="1400" i="1">
                            <a:latin typeface="Cambria Math" panose="02040503050406030204" pitchFamily="18" charset="0"/>
                          </a:rPr>
                          <m:t>’</m:t>
                        </m:r>
                        <m:r>
                          <a:rPr lang="en-GB" sz="1400" i="1">
                            <a:latin typeface="Cambria Math" panose="02040503050406030204" pitchFamily="18" charset="0"/>
                          </a:rPr>
                          <m:t>𝑚</m:t>
                        </m:r>
                        <m:r>
                          <a:rPr lang="en-GB"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m:t>
                            </m:r>
                            <m:r>
                              <a:rPr lang="en-US" sz="1400" i="1">
                                <a:latin typeface="Cambria Math" panose="02040503050406030204" pitchFamily="18" charset="0"/>
                              </a:rPr>
                              <m:t>𝑀</m:t>
                            </m:r>
                          </m:e>
                          <m:sub>
                            <m:r>
                              <a:rPr lang="en-US" sz="1400" i="1">
                                <a:latin typeface="Cambria Math" panose="02040503050406030204" pitchFamily="18" charset="0"/>
                              </a:rPr>
                              <m:t>𝑆</m:t>
                            </m:r>
                          </m:sub>
                          <m:sup>
                            <m:r>
                              <a:rPr lang="en-US" sz="1400" i="1">
                                <a:latin typeface="Cambria Math" panose="02040503050406030204" pitchFamily="18" charset="0"/>
                              </a:rPr>
                              <m:t>𝑚</m:t>
                            </m:r>
                            <m:r>
                              <a:rPr lang="en-US" sz="1400" i="1">
                                <a:latin typeface="Cambria Math" panose="02040503050406030204" pitchFamily="18" charset="0"/>
                              </a:rPr>
                              <m:t>−1</m:t>
                            </m:r>
                          </m:sup>
                        </m:sSubSup>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r>
                              <a:rPr lang="en-US" sz="1400" i="1">
                                <a:latin typeface="Cambria Math" panose="02040503050406030204" pitchFamily="18" charset="0"/>
                              </a:rPr>
                              <m:t>’</m:t>
                            </m:r>
                          </m:e>
                          <m:sub>
                            <m:r>
                              <a:rPr lang="en-US" sz="1400" i="1">
                                <a:latin typeface="Cambria Math" panose="02040503050406030204" pitchFamily="18" charset="0"/>
                              </a:rPr>
                              <m:t>𝑁</m:t>
                            </m:r>
                          </m:sub>
                          <m:sup>
                            <m:r>
                              <a:rPr lang="en-US" sz="1400" i="1">
                                <a:latin typeface="Cambria Math" panose="02040503050406030204" pitchFamily="18" charset="0"/>
                              </a:rPr>
                              <m:t>𝑚</m:t>
                            </m:r>
                          </m:sup>
                        </m:sSubSup>
                        <m:r>
                          <a:rPr lang="en-US"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e>
                          <m:sub>
                            <m:r>
                              <a:rPr lang="en-US" sz="1400" i="1">
                                <a:latin typeface="Cambria Math" panose="02040503050406030204" pitchFamily="18" charset="0"/>
                              </a:rPr>
                              <m:t>𝑁</m:t>
                            </m:r>
                          </m:sub>
                          <m:sup>
                            <m:r>
                              <a:rPr lang="en-US" sz="1400" i="1">
                                <a:latin typeface="Cambria Math" panose="02040503050406030204" pitchFamily="18" charset="0"/>
                              </a:rPr>
                              <m:t>𝑚</m:t>
                            </m:r>
                            <m:r>
                              <a:rPr lang="en-US" sz="1400" i="1">
                                <a:latin typeface="Cambria Math" panose="02040503050406030204" pitchFamily="18" charset="0"/>
                              </a:rPr>
                              <m:t>−1</m:t>
                            </m:r>
                          </m:sup>
                        </m:sSubSup>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r>
                              <a:rPr lang="en-US" sz="1400" i="1">
                                <a:latin typeface="Cambria Math" panose="02040503050406030204" pitchFamily="18" charset="0"/>
                              </a:rPr>
                              <m:t>’</m:t>
                            </m:r>
                          </m:e>
                          <m:sub>
                            <m:r>
                              <a:rPr lang="en-US" sz="1400" i="1">
                                <a:latin typeface="Cambria Math" panose="02040503050406030204" pitchFamily="18" charset="0"/>
                              </a:rPr>
                              <m:t>𝑆</m:t>
                            </m:r>
                          </m:sub>
                          <m:sup>
                            <m:r>
                              <a:rPr lang="en-US" sz="1400" i="1">
                                <a:latin typeface="Cambria Math" panose="02040503050406030204" pitchFamily="18" charset="0"/>
                              </a:rPr>
                              <m:t>𝑚</m:t>
                            </m:r>
                          </m:sup>
                        </m:sSubSup>
                        <m:r>
                          <a:rPr lang="en-GB" sz="1400" i="1">
                            <a:latin typeface="Cambria Math" panose="02040503050406030204" pitchFamily="18" charset="0"/>
                          </a:rPr>
                          <m:t>)</m:t>
                        </m:r>
                        <m:r>
                          <a:rPr lang="en-US" sz="1400" i="1">
                            <a:latin typeface="Cambria Math" panose="02040503050406030204" pitchFamily="18" charset="0"/>
                          </a:rPr>
                          <m:t> 2</m:t>
                        </m:r>
                        <m:sSub>
                          <m:sSubPr>
                            <m:ctrlPr>
                              <a:rPr lang="en-GB" sz="1400" i="1">
                                <a:latin typeface="Cambria Math" panose="02040503050406030204" pitchFamily="18" charset="0"/>
                              </a:rPr>
                            </m:ctrlPr>
                          </m:sSubPr>
                          <m:e>
                            <m:r>
                              <a:rPr lang="en-GB" sz="1400" i="1">
                                <a:latin typeface="Cambria Math" panose="02040503050406030204" pitchFamily="18" charset="0"/>
                              </a:rPr>
                              <m:t>𝑘</m:t>
                            </m:r>
                          </m:e>
                          <m:sub>
                            <m:r>
                              <a:rPr lang="en-GB" sz="1400" i="1">
                                <a:latin typeface="Cambria Math" panose="02040503050406030204" pitchFamily="18" charset="0"/>
                              </a:rPr>
                              <m:t>⊥</m:t>
                            </m:r>
                            <m:r>
                              <a:rPr lang="en-GB" sz="1400" i="1">
                                <a:latin typeface="Cambria Math" panose="02040503050406030204" pitchFamily="18" charset="0"/>
                              </a:rPr>
                              <m:t>𝑚𝑛</m:t>
                            </m:r>
                          </m:sub>
                        </m:sSub>
                        <m:f>
                          <m:fPr>
                            <m:ctrlPr>
                              <a:rPr lang="en-GB" sz="1400" i="1">
                                <a:latin typeface="Cambria Math" panose="02040503050406030204" pitchFamily="18" charset="0"/>
                                <a:ea typeface="Cambria Math" panose="02040503050406030204" pitchFamily="18" charset="0"/>
                              </a:rPr>
                            </m:ctrlPr>
                          </m:fPr>
                          <m:num>
                            <m:sSub>
                              <m:sSubPr>
                                <m:ctrlPr>
                                  <a:rPr lang="en-GB" sz="1400" i="1">
                                    <a:latin typeface="Cambria Math" panose="02040503050406030204" pitchFamily="18" charset="0"/>
                                    <a:ea typeface="Cambria Math" panose="02040503050406030204" pitchFamily="18" charset="0"/>
                                  </a:rPr>
                                </m:ctrlPr>
                              </m:sSubPr>
                              <m:e>
                                <m:r>
                                  <a:rPr lang="en-GB" sz="1400" i="1">
                                    <a:latin typeface="Cambria Math" panose="02040503050406030204" pitchFamily="18" charset="0"/>
                                    <a:ea typeface="Cambria Math" panose="02040503050406030204" pitchFamily="18" charset="0"/>
                                  </a:rPr>
                                  <m:t>𝜔</m:t>
                                </m:r>
                              </m:e>
                              <m:sub>
                                <m:r>
                                  <a:rPr lang="en-GB" sz="1400" i="1">
                                    <a:latin typeface="Cambria Math" panose="02040503050406030204" pitchFamily="18" charset="0"/>
                                    <a:ea typeface="Cambria Math" panose="02040503050406030204" pitchFamily="18" charset="0"/>
                                  </a:rPr>
                                  <m:t>𝑚𝑛</m:t>
                                </m:r>
                              </m:sub>
                            </m:sSub>
                          </m:num>
                          <m:den>
                            <m:sSub>
                              <m:sSubPr>
                                <m:ctrlPr>
                                  <a:rPr lang="en-GB" sz="1400" i="1">
                                    <a:latin typeface="Cambria Math" panose="02040503050406030204" pitchFamily="18" charset="0"/>
                                    <a:ea typeface="Cambria Math" panose="02040503050406030204" pitchFamily="18" charset="0"/>
                                  </a:rPr>
                                </m:ctrlPr>
                              </m:sSubPr>
                              <m:e>
                                <m:r>
                                  <a:rPr lang="en-GB" sz="1400" i="1">
                                    <a:latin typeface="Cambria Math" panose="02040503050406030204" pitchFamily="18" charset="0"/>
                                    <a:ea typeface="Cambria Math" panose="02040503050406030204" pitchFamily="18" charset="0"/>
                                  </a:rPr>
                                  <m:t>𝜔</m:t>
                                </m:r>
                              </m:e>
                              <m:sub>
                                <m:r>
                                  <a:rPr lang="en-GB" sz="1400" i="1">
                                    <a:latin typeface="Cambria Math" panose="02040503050406030204" pitchFamily="18" charset="0"/>
                                    <a:ea typeface="Cambria Math" panose="02040503050406030204" pitchFamily="18" charset="0"/>
                                  </a:rPr>
                                  <m:t>𝑑</m:t>
                                </m:r>
                                <m:r>
                                  <a:rPr lang="en-GB" sz="1400" i="1">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𝑚𝑛</m:t>
                                </m:r>
                              </m:sub>
                            </m:sSub>
                          </m:den>
                        </m:f>
                        <m:sSup>
                          <m:sSupPr>
                            <m:ctrlPr>
                              <a:rPr lang="en-GB" sz="1400" i="1" smtClean="0">
                                <a:solidFill>
                                  <a:schemeClr val="accent1"/>
                                </a:solidFill>
                                <a:latin typeface="Cambria Math" panose="02040503050406030204" pitchFamily="18" charset="0"/>
                              </a:rPr>
                            </m:ctrlPr>
                          </m:sSupPr>
                          <m:e>
                            <m:r>
                              <a:rPr lang="en-GB" sz="1400" i="1">
                                <a:solidFill>
                                  <a:schemeClr val="accent1"/>
                                </a:solidFill>
                                <a:latin typeface="Cambria Math" panose="02040503050406030204" pitchFamily="18" charset="0"/>
                              </a:rPr>
                              <m:t>𝑒</m:t>
                            </m:r>
                          </m:e>
                          <m:sup>
                            <m:d>
                              <m:dPr>
                                <m:ctrlPr>
                                  <a:rPr lang="en-GB" sz="1400" i="1">
                                    <a:solidFill>
                                      <a:schemeClr val="accent1"/>
                                    </a:solidFill>
                                    <a:latin typeface="Cambria Math" panose="02040503050406030204" pitchFamily="18" charset="0"/>
                                  </a:rPr>
                                </m:ctrlPr>
                              </m:dPr>
                              <m:e>
                                <m:r>
                                  <a:rPr lang="en-GB" sz="1400" i="1">
                                    <a:solidFill>
                                      <a:schemeClr val="accent1"/>
                                    </a:solidFill>
                                    <a:latin typeface="Cambria Math" panose="02040503050406030204" pitchFamily="18" charset="0"/>
                                  </a:rPr>
                                  <m:t>𝑖</m:t>
                                </m:r>
                                <m:f>
                                  <m:fPr>
                                    <m:ctrlPr>
                                      <a:rPr lang="en-GB" sz="1400" i="1">
                                        <a:solidFill>
                                          <a:schemeClr val="accent1"/>
                                        </a:solidFill>
                                        <a:latin typeface="Cambria Math" panose="02040503050406030204" pitchFamily="18" charset="0"/>
                                      </a:rPr>
                                    </m:ctrlPr>
                                  </m:fPr>
                                  <m:num>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𝜔</m:t>
                                        </m:r>
                                      </m:e>
                                      <m:sub>
                                        <m:r>
                                          <a:rPr lang="en-GB" sz="1400" i="1">
                                            <a:solidFill>
                                              <a:schemeClr val="accent1"/>
                                            </a:solidFill>
                                            <a:latin typeface="Cambria Math" panose="02040503050406030204" pitchFamily="18" charset="0"/>
                                          </a:rPr>
                                          <m:t>𝑚𝑛</m:t>
                                        </m:r>
                                      </m:sub>
                                    </m:sSub>
                                  </m:num>
                                  <m:den>
                                    <m:r>
                                      <a:rPr lang="en-GB" sz="1400" i="1">
                                        <a:solidFill>
                                          <a:schemeClr val="accent1"/>
                                        </a:solidFill>
                                        <a:latin typeface="Cambria Math" panose="02040503050406030204" pitchFamily="18" charset="0"/>
                                      </a:rPr>
                                      <m:t>𝑐</m:t>
                                    </m:r>
                                  </m:den>
                                </m:f>
                                <m:r>
                                  <a:rPr lang="en-US" sz="1400" i="1">
                                    <a:solidFill>
                                      <a:schemeClr val="accent1"/>
                                    </a:solidFill>
                                    <a:latin typeface="Cambria Math" panose="02040503050406030204" pitchFamily="18" charset="0"/>
                                  </a:rPr>
                                  <m:t>+</m:t>
                                </m:r>
                                <m:f>
                                  <m:fPr>
                                    <m:ctrlPr>
                                      <a:rPr lang="en-GB" sz="1400" i="1">
                                        <a:solidFill>
                                          <a:schemeClr val="accent1"/>
                                        </a:solidFill>
                                        <a:latin typeface="Cambria Math" panose="02040503050406030204" pitchFamily="18" charset="0"/>
                                      </a:rPr>
                                    </m:ctrlPr>
                                  </m:fPr>
                                  <m:num>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𝜔</m:t>
                                        </m:r>
                                      </m:e>
                                      <m:sub>
                                        <m:r>
                                          <a:rPr lang="en-GB" sz="1400" i="1">
                                            <a:solidFill>
                                              <a:schemeClr val="accent1"/>
                                            </a:solidFill>
                                            <a:latin typeface="Cambria Math" panose="02040503050406030204" pitchFamily="18" charset="0"/>
                                          </a:rPr>
                                          <m:t>𝑚𝑛</m:t>
                                        </m:r>
                                      </m:sub>
                                    </m:sSub>
                                  </m:num>
                                  <m:den>
                                    <m:r>
                                      <a:rPr lang="en-GB" sz="1400" i="1">
                                        <a:solidFill>
                                          <a:schemeClr val="accent1"/>
                                        </a:solidFill>
                                        <a:latin typeface="Cambria Math" panose="02040503050406030204" pitchFamily="18" charset="0"/>
                                      </a:rPr>
                                      <m:t>2</m:t>
                                    </m:r>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𝑄</m:t>
                                        </m:r>
                                      </m:e>
                                      <m:sub>
                                        <m:r>
                                          <a:rPr lang="en-GB" sz="1400" i="1">
                                            <a:solidFill>
                                              <a:schemeClr val="accent1"/>
                                            </a:solidFill>
                                            <a:latin typeface="Cambria Math" panose="02040503050406030204" pitchFamily="18" charset="0"/>
                                          </a:rPr>
                                          <m:t>𝑚𝑛</m:t>
                                        </m:r>
                                      </m:sub>
                                    </m:sSub>
                                    <m:r>
                                      <a:rPr lang="en-GB" sz="1400" i="1">
                                        <a:solidFill>
                                          <a:schemeClr val="accent1"/>
                                        </a:solidFill>
                                        <a:latin typeface="Cambria Math" panose="02040503050406030204" pitchFamily="18" charset="0"/>
                                      </a:rPr>
                                      <m:t>𝑐</m:t>
                                    </m:r>
                                  </m:den>
                                </m:f>
                              </m:e>
                            </m:d>
                            <m:r>
                              <a:rPr lang="en-US" sz="1400" i="1">
                                <a:solidFill>
                                  <a:schemeClr val="accent1"/>
                                </a:solidFill>
                                <a:latin typeface="Cambria Math" panose="02040503050406030204" pitchFamily="18" charset="0"/>
                              </a:rPr>
                              <m:t>𝑧</m:t>
                            </m:r>
                          </m:sup>
                        </m:sSup>
                      </m:e>
                    </m:d>
                    <m:r>
                      <a:rPr lang="en-US" sz="1400" i="1" smtClean="0">
                        <a:latin typeface="Cambria Math" panose="02040503050406030204" pitchFamily="18" charset="0"/>
                      </a:rPr>
                      <m:t>  </m:t>
                    </m:r>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𝑉</m:t>
                        </m:r>
                      </m:e>
                    </m:d>
                  </m:oMath>
                </a14:m>
                <a:endParaRPr lang="en-US" sz="1400" b="0" i="1" dirty="0"/>
              </a:p>
              <a:p>
                <a:endParaRPr lang="en-US" sz="1600" dirty="0"/>
              </a:p>
              <a:p>
                <a:endParaRPr lang="en-GB" sz="1600" dirty="0">
                  <a:sym typeface="Wingdings" pitchFamily="2" charset="2"/>
                </a:endParaRPr>
              </a:p>
              <a:p>
                <a:pPr marL="0" indent="0">
                  <a:buNone/>
                </a:pPr>
                <a:endParaRPr lang="en-GB" sz="1400" i="1" dirty="0"/>
              </a:p>
              <a:p>
                <a:endParaRPr lang="en-US" b="0" i="1" dirty="0"/>
              </a:p>
              <a:p>
                <a:pPr lvl="1"/>
                <a:endParaRPr lang="en-US" b="0" dirty="0"/>
              </a:p>
              <a:p>
                <a:pPr lvl="1"/>
                <a:endParaRPr lang="en-US" b="0" dirty="0"/>
              </a:p>
              <a:p>
                <a:pPr lvl="1"/>
                <a:endParaRPr lang="en-US" b="0" dirty="0"/>
              </a:p>
              <a:p>
                <a:pPr lvl="1"/>
                <a:endParaRPr lang="en-GB" dirty="0"/>
              </a:p>
              <a:p>
                <a:pPr lvl="1"/>
                <a:endParaRPr lang="en-GB" dirty="0"/>
              </a:p>
              <a:p>
                <a:endParaRPr lang="en-US" b="0" dirty="0"/>
              </a:p>
              <a:p>
                <a:endParaRPr lang="en-GB" dirty="0"/>
              </a:p>
              <a:p>
                <a:endParaRPr lang="en-GB" dirty="0"/>
              </a:p>
              <a:p>
                <a:pPr marL="342900" lvl="1" indent="0">
                  <a:buNone/>
                </a:pPr>
                <a:endParaRPr lang="en-GB" dirty="0"/>
              </a:p>
              <a:p>
                <a:pPr lvl="1"/>
                <a:endParaRPr lang="en-GB" dirty="0"/>
              </a:p>
              <a:p>
                <a:pPr lvl="1">
                  <a:buFont typeface="Wingdings" pitchFamily="2" charset="2"/>
                  <a:buChar char="è"/>
                </a:pPr>
                <a:endParaRPr lang="en-GB" dirty="0"/>
              </a:p>
              <a:p>
                <a:pPr marL="342900" lvl="1" indent="0">
                  <a:buNone/>
                </a:pPr>
                <a:endParaRPr lang="en-GB" dirty="0"/>
              </a:p>
              <a:p>
                <a:pPr marL="342900" lvl="1" indent="0">
                  <a:buNone/>
                </a:pPr>
                <a:endParaRPr lang="en-GB" dirty="0"/>
              </a:p>
            </p:txBody>
          </p:sp>
        </mc:Choice>
        <mc:Fallback>
          <p:sp>
            <p:nvSpPr>
              <p:cNvPr id="5" name="Content Placeholder 4">
                <a:extLst>
                  <a:ext uri="{FF2B5EF4-FFF2-40B4-BE49-F238E27FC236}">
                    <a16:creationId xmlns:a16="http://schemas.microsoft.com/office/drawing/2014/main" id="{076EBF84-6EF1-0005-BB64-599248FC0B03}"/>
                  </a:ext>
                </a:extLst>
              </p:cNvPr>
              <p:cNvSpPr>
                <a:spLocks noGrp="1" noRot="1" noChangeAspect="1" noMove="1" noResize="1" noEditPoints="1" noAdjustHandles="1" noChangeArrowheads="1" noChangeShapeType="1" noTextEdit="1"/>
              </p:cNvSpPr>
              <p:nvPr>
                <p:ph idx="1"/>
              </p:nvPr>
            </p:nvSpPr>
            <p:spPr>
              <a:xfrm>
                <a:off x="904875" y="656814"/>
                <a:ext cx="8279363" cy="4134103"/>
              </a:xfrm>
              <a:blipFill>
                <a:blip r:embed="rId3"/>
                <a:stretch>
                  <a:fillRect t="-1223"/>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22472047-74F9-7D08-AB38-0E0CF0F1F9D5}"/>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Tree>
    <p:extLst>
      <p:ext uri="{BB962C8B-B14F-4D97-AF65-F5344CB8AC3E}">
        <p14:creationId xmlns:p14="http://schemas.microsoft.com/office/powerpoint/2010/main" val="4013184144"/>
      </p:ext>
    </p:extLst>
  </p:cSld>
  <p:clrMapOvr>
    <a:masterClrMapping/>
  </p:clrMapOvr>
  <mc:AlternateContent xmlns:mc="http://schemas.openxmlformats.org/markup-compatibility/2006">
    <mc:Choice xmlns:p14="http://schemas.microsoft.com/office/powerpoint/2010/main" Requires="p14">
      <p:transition spd="slow" p14:dur="2000" advTm="624"/>
    </mc:Choice>
    <mc:Fallback>
      <p:transition spd="slow" advTm="624"/>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1BE13C-A400-C594-3A9B-B4C39B86AAF1}"/>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8501F6B7-2D83-1598-0228-8EA2A755CA3A}"/>
              </a:ext>
            </a:extLst>
          </p:cNvPr>
          <p:cNvSpPr>
            <a:spLocks noGrp="1"/>
          </p:cNvSpPr>
          <p:nvPr>
            <p:ph type="title"/>
          </p:nvPr>
        </p:nvSpPr>
        <p:spPr>
          <a:xfrm>
            <a:off x="904875" y="131033"/>
            <a:ext cx="7865836" cy="533276"/>
          </a:xfrm>
        </p:spPr>
        <p:txBody>
          <a:bodyPr>
            <a:noAutofit/>
          </a:bodyPr>
          <a:lstStyle/>
          <a:p>
            <a:r>
              <a:rPr lang="en-GB"/>
              <a:t> Axi</a:t>
            </a:r>
            <a:r>
              <a:rPr lang="en-US"/>
              <a:t>symmetric wake potential phasor representation</a:t>
            </a:r>
            <a:endParaRPr lang="en-GB"/>
          </a:p>
        </p:txBody>
      </p:sp>
      <p:sp>
        <p:nvSpPr>
          <p:cNvPr id="6" name="Espace réservé du numéro de diapositive 5">
            <a:extLst>
              <a:ext uri="{FF2B5EF4-FFF2-40B4-BE49-F238E27FC236}">
                <a16:creationId xmlns:a16="http://schemas.microsoft.com/office/drawing/2014/main" id="{8EA40966-3A84-9CFB-095F-EA4508AF3E11}"/>
              </a:ext>
            </a:extLst>
          </p:cNvPr>
          <p:cNvSpPr>
            <a:spLocks noGrp="1"/>
          </p:cNvSpPr>
          <p:nvPr>
            <p:ph type="sldNum" sz="quarter" idx="12"/>
          </p:nvPr>
        </p:nvSpPr>
        <p:spPr/>
        <p:txBody>
          <a:bodyPr/>
          <a:lstStyle/>
          <a:p>
            <a:fld id="{E1E1CD7C-2161-7D43-862E-CE4C333CD873}" type="slidenum">
              <a:rPr lang="en-GB" noProof="0" smtClean="0"/>
              <a:pPr/>
              <a:t>46</a:t>
            </a:fld>
            <a:endParaRPr lang="en-GB" noProof="0"/>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73B47A73-8145-2148-C456-D8178641EC03}"/>
                  </a:ext>
                </a:extLst>
              </p:cNvPr>
              <p:cNvSpPr>
                <a:spLocks noGrp="1"/>
              </p:cNvSpPr>
              <p:nvPr>
                <p:ph idx="1"/>
              </p:nvPr>
            </p:nvSpPr>
            <p:spPr>
              <a:xfrm>
                <a:off x="769143" y="600830"/>
                <a:ext cx="8374857" cy="4486686"/>
              </a:xfrm>
            </p:spPr>
            <p:txBody>
              <a:bodyPr>
                <a:normAutofit fontScale="92500" lnSpcReduction="10000"/>
              </a:bodyPr>
              <a:lstStyle/>
              <a:p>
                <a:r>
                  <a:rPr lang="en-US" dirty="0"/>
                  <a:t>Wake potential excited by </a:t>
                </a:r>
                <a:r>
                  <a:rPr lang="en-US" i="1" dirty="0"/>
                  <a:t>l</a:t>
                </a:r>
                <a:r>
                  <a:rPr lang="en-US" dirty="0"/>
                  <a:t> number of source </a:t>
                </a:r>
                <a:r>
                  <a:rPr lang="en-GB" dirty="0">
                    <a:sym typeface="Wingdings" pitchFamily="2" charset="2"/>
                  </a:rPr>
                  <a:t>bunches/slices</a:t>
                </a:r>
                <a:r>
                  <a:rPr lang="en-US" dirty="0"/>
                  <a:t> with index </a:t>
                </a:r>
                <a14:m>
                  <m:oMath xmlns:m="http://schemas.openxmlformats.org/officeDocument/2006/math">
                    <m:r>
                      <a:rPr lang="en-US" b="0" i="1" smtClean="0">
                        <a:latin typeface="Cambria Math" panose="02040503050406030204" pitchFamily="18" charset="0"/>
                      </a:rPr>
                      <m:t>𝑗</m:t>
                    </m:r>
                  </m:oMath>
                </a14:m>
                <a:r>
                  <a:rPr lang="en-GB" dirty="0"/>
                  <a:t>   (</a:t>
                </a:r>
                <a14:m>
                  <m:oMath xmlns:m="http://schemas.openxmlformats.org/officeDocument/2006/math">
                    <m:r>
                      <a:rPr lang="en-US" i="1" smtClean="0">
                        <a:latin typeface="Cambria Math" panose="02040503050406030204" pitchFamily="18" charset="0"/>
                      </a:rPr>
                      <m:t>𝑧</m:t>
                    </m:r>
                    <m:r>
                      <a:rPr lang="en-US"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𝑧</m:t>
                        </m:r>
                      </m:e>
                      <m:sub>
                        <m:r>
                          <a:rPr lang="en-US" b="0" i="1" smtClean="0">
                            <a:latin typeface="Cambria Math" panose="02040503050406030204" pitchFamily="18" charset="0"/>
                          </a:rPr>
                          <m:t>𝑗</m:t>
                        </m:r>
                      </m:sub>
                    </m:sSub>
                    <m:r>
                      <a:rPr lang="en-US" i="1">
                        <a:latin typeface="Cambria Math" panose="02040503050406030204" pitchFamily="18" charset="0"/>
                      </a:rPr>
                      <m:t>&lt;0)</m:t>
                    </m:r>
                  </m:oMath>
                </a14:m>
                <a:r>
                  <a:rPr lang="en-US" b="0" dirty="0"/>
                  <a:t> (derivation for </a:t>
                </a:r>
                <a14:m>
                  <m:oMath xmlns:m="http://schemas.openxmlformats.org/officeDocument/2006/math">
                    <m:r>
                      <a:rPr lang="en-US" b="0" i="1" smtClean="0">
                        <a:latin typeface="Cambria Math" panose="02040503050406030204" pitchFamily="18" charset="0"/>
                      </a:rPr>
                      <m:t>𝑥</m:t>
                    </m:r>
                  </m:oMath>
                </a14:m>
                <a:r>
                  <a:rPr lang="en-US" b="0" dirty="0"/>
                  <a:t> but similar for </a:t>
                </a:r>
                <a14:m>
                  <m:oMath xmlns:m="http://schemas.openxmlformats.org/officeDocument/2006/math">
                    <m:r>
                      <a:rPr lang="en-US" b="0" i="1" smtClean="0">
                        <a:latin typeface="Cambria Math" panose="02040503050406030204" pitchFamily="18" charset="0"/>
                      </a:rPr>
                      <m:t>𝑦</m:t>
                    </m:r>
                  </m:oMath>
                </a14:m>
                <a:r>
                  <a:rPr lang="en-US" b="0" dirty="0"/>
                  <a:t> and </a:t>
                </a:r>
                <a14:m>
                  <m:oMath xmlns:m="http://schemas.openxmlformats.org/officeDocument/2006/math">
                    <m:r>
                      <a:rPr lang="en-US" b="0" i="1" smtClean="0">
                        <a:latin typeface="Cambria Math" panose="02040503050406030204" pitchFamily="18" charset="0"/>
                      </a:rPr>
                      <m:t>𝑧</m:t>
                    </m:r>
                  </m:oMath>
                </a14:m>
                <a:r>
                  <a:rPr lang="en-US" b="0" dirty="0"/>
                  <a:t>):</a:t>
                </a:r>
                <a:endParaRPr lang="en-US" sz="1400" i="1" dirty="0">
                  <a:latin typeface="Cambria Math" panose="02040503050406030204" pitchFamily="18" charset="0"/>
                </a:endParaRPr>
              </a:p>
              <a:p>
                <a:pPr lvl="1"/>
                <a14:m>
                  <m:oMath xmlns:m="http://schemas.openxmlformats.org/officeDocument/2006/math">
                    <m:sSub>
                      <m:sSubPr>
                        <m:ctrlPr>
                          <a:rPr lang="en-GB" sz="1400" i="1" smtClean="0">
                            <a:latin typeface="Cambria Math" panose="02040503050406030204" pitchFamily="18" charset="0"/>
                          </a:rPr>
                        </m:ctrlPr>
                      </m:sSubPr>
                      <m:e>
                        <m:r>
                          <a:rPr lang="en-GB" sz="1400" i="1">
                            <a:latin typeface="Cambria Math" panose="02040503050406030204" pitchFamily="18" charset="0"/>
                          </a:rPr>
                          <m:t>𝑊</m:t>
                        </m:r>
                      </m:e>
                      <m:sub>
                        <m:r>
                          <a:rPr lang="en-US" sz="1400" i="1">
                            <a:latin typeface="Cambria Math" panose="02040503050406030204" pitchFamily="18" charset="0"/>
                          </a:rPr>
                          <m:t>𝑥</m:t>
                        </m:r>
                        <m:r>
                          <a:rPr lang="en-GB" sz="1400" i="1">
                            <a:latin typeface="Cambria Math" panose="02040503050406030204" pitchFamily="18" charset="0"/>
                          </a:rPr>
                          <m:t>𝑚𝑛</m:t>
                        </m:r>
                      </m:sub>
                    </m:sSub>
                    <m:r>
                      <a:rPr lang="en-GB" sz="1400" i="1">
                        <a:latin typeface="Cambria Math" panose="02040503050406030204" pitchFamily="18" charset="0"/>
                      </a:rPr>
                      <m:t>=</m:t>
                    </m:r>
                    <m:nary>
                      <m:naryPr>
                        <m:chr m:val="∑"/>
                        <m:limLoc m:val="subSup"/>
                        <m:ctrlPr>
                          <a:rPr lang="en-GB" sz="1400" i="1" smtClean="0">
                            <a:latin typeface="Cambria Math" panose="02040503050406030204" pitchFamily="18" charset="0"/>
                          </a:rPr>
                        </m:ctrlPr>
                      </m:naryPr>
                      <m:sub>
                        <m:r>
                          <m:rPr>
                            <m:brk m:alnAt="1"/>
                          </m:rPr>
                          <a:rPr lang="en-US" sz="1400" b="0" i="1" smtClean="0">
                            <a:solidFill>
                              <a:schemeClr val="accent1"/>
                            </a:solidFill>
                            <a:latin typeface="Cambria Math" panose="02040503050406030204" pitchFamily="18" charset="0"/>
                          </a:rPr>
                          <m:t>𝑗</m:t>
                        </m:r>
                        <m:r>
                          <a:rPr lang="en-US" sz="1400" b="0" i="1" smtClean="0">
                            <a:solidFill>
                              <a:schemeClr val="accent1"/>
                            </a:solidFill>
                            <a:latin typeface="Cambria Math" panose="02040503050406030204" pitchFamily="18" charset="0"/>
                          </a:rPr>
                          <m:t>=1</m:t>
                        </m:r>
                      </m:sub>
                      <m:sup>
                        <m:r>
                          <a:rPr lang="en-US" sz="1400" b="0" i="1" smtClean="0">
                            <a:solidFill>
                              <a:schemeClr val="accent1"/>
                            </a:solidFill>
                            <a:latin typeface="Cambria Math" panose="02040503050406030204" pitchFamily="18" charset="0"/>
                          </a:rPr>
                          <m:t>𝑙</m:t>
                        </m:r>
                      </m:sup>
                      <m:e>
                        <m:sSup>
                          <m:sSupPr>
                            <m:ctrlPr>
                              <a:rPr lang="en-GB" sz="1400" i="1" smtClean="0">
                                <a:latin typeface="Cambria Math" panose="02040503050406030204" pitchFamily="18" charset="0"/>
                              </a:rPr>
                            </m:ctrlPr>
                          </m:sSupPr>
                          <m:e>
                            <m:r>
                              <a:rPr lang="en-US" sz="1400" b="0" i="1" smtClean="0">
                                <a:latin typeface="Cambria Math" panose="02040503050406030204" pitchFamily="18" charset="0"/>
                              </a:rPr>
                              <m:t>𝑞</m:t>
                            </m:r>
                          </m:e>
                          <m:sup>
                            <m:r>
                              <m:rPr>
                                <m:brk m:alnAt="1"/>
                              </m:rPr>
                              <a:rPr lang="en-US" sz="1400" i="1">
                                <a:solidFill>
                                  <a:schemeClr val="accent1"/>
                                </a:solidFill>
                                <a:latin typeface="Cambria Math" panose="02040503050406030204" pitchFamily="18" charset="0"/>
                              </a:rPr>
                              <m:t>𝑗</m:t>
                            </m:r>
                          </m:sup>
                        </m:sSup>
                        <m:r>
                          <a:rPr lang="en-GB" sz="1400" i="1">
                            <a:latin typeface="Cambria Math" panose="02040503050406030204" pitchFamily="18" charset="0"/>
                          </a:rPr>
                          <m:t>𝑚</m:t>
                        </m:r>
                        <m:d>
                          <m:dPr>
                            <m:ctrlPr>
                              <a:rPr lang="en-GB" sz="1400" i="1">
                                <a:latin typeface="Cambria Math" panose="02040503050406030204" pitchFamily="18" charset="0"/>
                              </a:rPr>
                            </m:ctrlPr>
                          </m:dPr>
                          <m:e>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e>
                              <m:sub>
                                <m:r>
                                  <a:rPr lang="en-US" sz="1400" i="1">
                                    <a:latin typeface="Cambria Math" panose="02040503050406030204" pitchFamily="18" charset="0"/>
                                  </a:rPr>
                                  <m:t>𝑁</m:t>
                                </m:r>
                              </m:sub>
                              <m:sup>
                                <m:r>
                                  <a:rPr lang="en-US" sz="1400" i="1">
                                    <a:latin typeface="Cambria Math" panose="02040503050406030204" pitchFamily="18" charset="0"/>
                                  </a:rPr>
                                  <m:t>𝑚</m:t>
                                </m:r>
                                <m:r>
                                  <a:rPr lang="en-US" sz="1400" i="1">
                                    <a:latin typeface="Cambria Math" panose="02040503050406030204" pitchFamily="18" charset="0"/>
                                  </a:rPr>
                                  <m:t>−1</m:t>
                                </m:r>
                              </m:sup>
                            </m:sSubSup>
                            <m:sSubSup>
                              <m:sSubSupPr>
                                <m:ctrlPr>
                                  <a:rPr lang="en-US" sz="1400" i="1">
                                    <a:latin typeface="Cambria Math" panose="02040503050406030204" pitchFamily="18" charset="0"/>
                                  </a:rPr>
                                </m:ctrlPr>
                              </m:sSubSupPr>
                              <m:e>
                                <m:sSup>
                                  <m:sSupPr>
                                    <m:ctrlPr>
                                      <a:rPr lang="en-US" sz="1400" i="1">
                                        <a:latin typeface="Cambria Math" panose="02040503050406030204" pitchFamily="18" charset="0"/>
                                      </a:rPr>
                                    </m:ctrlPr>
                                  </m:sSupPr>
                                  <m:e>
                                    <m:r>
                                      <a:rPr lang="en-US" sz="1400" i="1">
                                        <a:latin typeface="Cambria Math" panose="02040503050406030204" pitchFamily="18" charset="0"/>
                                      </a:rPr>
                                      <m:t>𝑀</m:t>
                                    </m:r>
                                  </m:e>
                                  <m:sup>
                                    <m:r>
                                      <m:rPr>
                                        <m:brk m:alnAt="1"/>
                                      </m:rPr>
                                      <a:rPr lang="en-US" sz="1400" i="1">
                                        <a:solidFill>
                                          <a:schemeClr val="accent1"/>
                                        </a:solidFill>
                                        <a:latin typeface="Cambria Math" panose="02040503050406030204" pitchFamily="18" charset="0"/>
                                      </a:rPr>
                                      <m:t>𝑗</m:t>
                                    </m:r>
                                  </m:sup>
                                </m:sSup>
                              </m:e>
                              <m:sub>
                                <m:r>
                                  <a:rPr lang="en-US" sz="1400" i="1">
                                    <a:latin typeface="Cambria Math" panose="02040503050406030204" pitchFamily="18" charset="0"/>
                                  </a:rPr>
                                  <m:t>𝑁</m:t>
                                </m:r>
                              </m:sub>
                              <m:sup>
                                <m:r>
                                  <a:rPr lang="en-US" sz="1400" i="1">
                                    <a:latin typeface="Cambria Math" panose="02040503050406030204" pitchFamily="18" charset="0"/>
                                  </a:rPr>
                                  <m:t>𝑚</m:t>
                                </m:r>
                              </m:sup>
                            </m:sSubSup>
                            <m:r>
                              <a:rPr lang="en-US"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e>
                              <m:sub>
                                <m:r>
                                  <a:rPr lang="en-US" sz="1400" i="1">
                                    <a:latin typeface="Cambria Math" panose="02040503050406030204" pitchFamily="18" charset="0"/>
                                  </a:rPr>
                                  <m:t>𝑆</m:t>
                                </m:r>
                              </m:sub>
                              <m:sup>
                                <m:r>
                                  <a:rPr lang="en-US" sz="1400" i="1">
                                    <a:latin typeface="Cambria Math" panose="02040503050406030204" pitchFamily="18" charset="0"/>
                                  </a:rPr>
                                  <m:t>𝑚</m:t>
                                </m:r>
                                <m:r>
                                  <a:rPr lang="en-US" sz="1400" i="1">
                                    <a:latin typeface="Cambria Math" panose="02040503050406030204" pitchFamily="18" charset="0"/>
                                  </a:rPr>
                                  <m:t>−1</m:t>
                                </m:r>
                              </m:sup>
                            </m:sSubSup>
                            <m:sSubSup>
                              <m:sSubSupPr>
                                <m:ctrlPr>
                                  <a:rPr lang="en-US" sz="1400" i="1">
                                    <a:latin typeface="Cambria Math" panose="02040503050406030204" pitchFamily="18" charset="0"/>
                                  </a:rPr>
                                </m:ctrlPr>
                              </m:sSubSupPr>
                              <m:e>
                                <m:sSup>
                                  <m:sSupPr>
                                    <m:ctrlPr>
                                      <a:rPr lang="en-US" sz="1400" i="1">
                                        <a:latin typeface="Cambria Math" panose="02040503050406030204" pitchFamily="18" charset="0"/>
                                      </a:rPr>
                                    </m:ctrlPr>
                                  </m:sSupPr>
                                  <m:e>
                                    <m:r>
                                      <a:rPr lang="en-US" sz="1400" i="1">
                                        <a:latin typeface="Cambria Math" panose="02040503050406030204" pitchFamily="18" charset="0"/>
                                      </a:rPr>
                                      <m:t>𝑀</m:t>
                                    </m:r>
                                  </m:e>
                                  <m:sup>
                                    <m:r>
                                      <m:rPr>
                                        <m:brk m:alnAt="1"/>
                                      </m:rPr>
                                      <a:rPr lang="en-US" sz="1400" i="1">
                                        <a:solidFill>
                                          <a:schemeClr val="accent1"/>
                                        </a:solidFill>
                                        <a:latin typeface="Cambria Math" panose="02040503050406030204" pitchFamily="18" charset="0"/>
                                      </a:rPr>
                                      <m:t>𝑗</m:t>
                                    </m:r>
                                  </m:sup>
                                </m:sSup>
                              </m:e>
                              <m:sub>
                                <m:r>
                                  <a:rPr lang="en-US" sz="1400" b="0" i="1" smtClean="0">
                                    <a:latin typeface="Cambria Math" panose="02040503050406030204" pitchFamily="18" charset="0"/>
                                  </a:rPr>
                                  <m:t>𝑆</m:t>
                                </m:r>
                              </m:sub>
                              <m:sup>
                                <m:r>
                                  <a:rPr lang="en-US" sz="1400" i="1">
                                    <a:latin typeface="Cambria Math" panose="02040503050406030204" pitchFamily="18" charset="0"/>
                                  </a:rPr>
                                  <m:t>𝑚</m:t>
                                </m:r>
                              </m:sup>
                            </m:sSubSup>
                          </m:e>
                        </m:d>
                        <m:r>
                          <a:rPr lang="en-US" sz="1400" i="1">
                            <a:latin typeface="Cambria Math" panose="02040503050406030204" pitchFamily="18" charset="0"/>
                          </a:rPr>
                          <m:t>2</m:t>
                        </m:r>
                        <m:sSub>
                          <m:sSubPr>
                            <m:ctrlPr>
                              <a:rPr lang="en-GB" sz="1400" i="1">
                                <a:latin typeface="Cambria Math" panose="02040503050406030204" pitchFamily="18" charset="0"/>
                              </a:rPr>
                            </m:ctrlPr>
                          </m:sSubPr>
                          <m:e>
                            <m:r>
                              <a:rPr lang="en-GB" sz="1400" i="1">
                                <a:latin typeface="Cambria Math" panose="02040503050406030204" pitchFamily="18" charset="0"/>
                              </a:rPr>
                              <m:t>𝑘</m:t>
                            </m:r>
                          </m:e>
                          <m:sub>
                            <m:r>
                              <a:rPr lang="en-GB" sz="1400" i="1">
                                <a:latin typeface="Cambria Math" panose="02040503050406030204" pitchFamily="18" charset="0"/>
                              </a:rPr>
                              <m:t>⊥</m:t>
                            </m:r>
                            <m:r>
                              <a:rPr lang="en-GB" sz="1400" i="1">
                                <a:latin typeface="Cambria Math" panose="02040503050406030204" pitchFamily="18" charset="0"/>
                              </a:rPr>
                              <m:t>𝑚𝑛</m:t>
                            </m:r>
                          </m:sub>
                        </m:sSub>
                        <m:f>
                          <m:fPr>
                            <m:ctrlPr>
                              <a:rPr lang="en-GB" sz="1400" i="1">
                                <a:latin typeface="Cambria Math" panose="02040503050406030204" pitchFamily="18" charset="0"/>
                                <a:ea typeface="Cambria Math" panose="02040503050406030204" pitchFamily="18" charset="0"/>
                              </a:rPr>
                            </m:ctrlPr>
                          </m:fPr>
                          <m:num>
                            <m:sSub>
                              <m:sSubPr>
                                <m:ctrlPr>
                                  <a:rPr lang="en-GB" sz="1400" i="1">
                                    <a:latin typeface="Cambria Math" panose="02040503050406030204" pitchFamily="18" charset="0"/>
                                    <a:ea typeface="Cambria Math" panose="02040503050406030204" pitchFamily="18" charset="0"/>
                                  </a:rPr>
                                </m:ctrlPr>
                              </m:sSubPr>
                              <m:e>
                                <m:r>
                                  <a:rPr lang="en-GB" sz="1400" i="1">
                                    <a:latin typeface="Cambria Math" panose="02040503050406030204" pitchFamily="18" charset="0"/>
                                    <a:ea typeface="Cambria Math" panose="02040503050406030204" pitchFamily="18" charset="0"/>
                                  </a:rPr>
                                  <m:t>𝜔</m:t>
                                </m:r>
                              </m:e>
                              <m:sub>
                                <m:r>
                                  <a:rPr lang="en-GB" sz="1400" i="1">
                                    <a:latin typeface="Cambria Math" panose="02040503050406030204" pitchFamily="18" charset="0"/>
                                    <a:ea typeface="Cambria Math" panose="02040503050406030204" pitchFamily="18" charset="0"/>
                                  </a:rPr>
                                  <m:t>𝑚𝑛</m:t>
                                </m:r>
                              </m:sub>
                            </m:sSub>
                          </m:num>
                          <m:den>
                            <m:sSub>
                              <m:sSubPr>
                                <m:ctrlPr>
                                  <a:rPr lang="en-GB" sz="1400" i="1">
                                    <a:latin typeface="Cambria Math" panose="02040503050406030204" pitchFamily="18" charset="0"/>
                                    <a:ea typeface="Cambria Math" panose="02040503050406030204" pitchFamily="18" charset="0"/>
                                  </a:rPr>
                                </m:ctrlPr>
                              </m:sSubPr>
                              <m:e>
                                <m:r>
                                  <a:rPr lang="en-GB" sz="1400" i="1">
                                    <a:latin typeface="Cambria Math" panose="02040503050406030204" pitchFamily="18" charset="0"/>
                                    <a:ea typeface="Cambria Math" panose="02040503050406030204" pitchFamily="18" charset="0"/>
                                  </a:rPr>
                                  <m:t>𝜔</m:t>
                                </m:r>
                              </m:e>
                              <m:sub>
                                <m:r>
                                  <a:rPr lang="en-GB" sz="1400" i="1">
                                    <a:latin typeface="Cambria Math" panose="02040503050406030204" pitchFamily="18" charset="0"/>
                                    <a:ea typeface="Cambria Math" panose="02040503050406030204" pitchFamily="18" charset="0"/>
                                  </a:rPr>
                                  <m:t>𝑑</m:t>
                                </m:r>
                                <m:r>
                                  <a:rPr lang="en-GB" sz="1400" i="1">
                                    <a:latin typeface="Cambria Math" panose="02040503050406030204" pitchFamily="18" charset="0"/>
                                    <a:ea typeface="Cambria Math" panose="02040503050406030204" pitchFamily="18" charset="0"/>
                                  </a:rPr>
                                  <m:t>,</m:t>
                                </m:r>
                                <m:r>
                                  <a:rPr lang="en-GB" sz="1400" i="1">
                                    <a:latin typeface="Cambria Math" panose="02040503050406030204" pitchFamily="18" charset="0"/>
                                    <a:ea typeface="Cambria Math" panose="02040503050406030204" pitchFamily="18" charset="0"/>
                                  </a:rPr>
                                  <m:t>𝑚𝑛</m:t>
                                </m:r>
                              </m:sub>
                            </m:sSub>
                          </m:den>
                        </m:f>
                        <m:r>
                          <a:rPr lang="en-GB" sz="1400" i="1">
                            <a:latin typeface="Cambria Math" panose="02040503050406030204" pitchFamily="18" charset="0"/>
                          </a:rPr>
                          <m:t>𝑠𝑖𝑛</m:t>
                        </m:r>
                        <m:d>
                          <m:dPr>
                            <m:ctrlPr>
                              <a:rPr lang="en-GB" sz="1400" i="1">
                                <a:latin typeface="Cambria Math" panose="02040503050406030204" pitchFamily="18" charset="0"/>
                              </a:rPr>
                            </m:ctrlPr>
                          </m:dPr>
                          <m:e>
                            <m:f>
                              <m:fPr>
                                <m:ctrlPr>
                                  <a:rPr lang="en-GB" sz="1400" i="1">
                                    <a:latin typeface="Cambria Math" panose="02040503050406030204" pitchFamily="18" charset="0"/>
                                  </a:rPr>
                                </m:ctrlPr>
                              </m:fPr>
                              <m:num>
                                <m:sSub>
                                  <m:sSubPr>
                                    <m:ctrlPr>
                                      <a:rPr lang="en-GB" sz="1400" i="1">
                                        <a:latin typeface="Cambria Math" panose="02040503050406030204" pitchFamily="18" charset="0"/>
                                      </a:rPr>
                                    </m:ctrlPr>
                                  </m:sSubPr>
                                  <m:e>
                                    <m:r>
                                      <a:rPr lang="en-GB" sz="1400" i="1">
                                        <a:latin typeface="Cambria Math" panose="02040503050406030204" pitchFamily="18" charset="0"/>
                                      </a:rPr>
                                      <m:t>𝜔</m:t>
                                    </m:r>
                                  </m:e>
                                  <m:sub>
                                    <m:r>
                                      <a:rPr lang="en-GB" sz="1400" i="1">
                                        <a:latin typeface="Cambria Math" panose="02040503050406030204" pitchFamily="18" charset="0"/>
                                      </a:rPr>
                                      <m:t>𝑚𝑛</m:t>
                                    </m:r>
                                  </m:sub>
                                </m:sSub>
                              </m:num>
                              <m:den>
                                <m:r>
                                  <a:rPr lang="en-GB" sz="1400" i="1">
                                    <a:latin typeface="Cambria Math" panose="02040503050406030204" pitchFamily="18" charset="0"/>
                                  </a:rPr>
                                  <m:t>𝑐</m:t>
                                </m:r>
                              </m:den>
                            </m:f>
                            <m:d>
                              <m:dPr>
                                <m:ctrlPr>
                                  <a:rPr lang="en-US" sz="1400" b="0" i="1" smtClean="0">
                                    <a:latin typeface="Cambria Math" panose="02040503050406030204" pitchFamily="18" charset="0"/>
                                  </a:rPr>
                                </m:ctrlPr>
                              </m:dPr>
                              <m:e>
                                <m:r>
                                  <a:rPr lang="en-US" sz="1400" i="1" smtClean="0">
                                    <a:solidFill>
                                      <a:schemeClr val="accent1"/>
                                    </a:solidFill>
                                    <a:latin typeface="Cambria Math" panose="02040503050406030204" pitchFamily="18" charset="0"/>
                                  </a:rPr>
                                  <m:t>𝑧</m:t>
                                </m:r>
                                <m:r>
                                  <a:rPr lang="en-US" sz="1400" i="1">
                                    <a:solidFill>
                                      <a:schemeClr val="accent1"/>
                                    </a:solidFill>
                                    <a:latin typeface="Cambria Math" panose="02040503050406030204" pitchFamily="18" charset="0"/>
                                  </a:rPr>
                                  <m:t>−</m:t>
                                </m:r>
                                <m:sSub>
                                  <m:sSubPr>
                                    <m:ctrlPr>
                                      <a:rPr lang="en-GB" sz="1400" i="1">
                                        <a:solidFill>
                                          <a:schemeClr val="accent1"/>
                                        </a:solidFill>
                                        <a:latin typeface="Cambria Math" panose="02040503050406030204" pitchFamily="18" charset="0"/>
                                      </a:rPr>
                                    </m:ctrlPr>
                                  </m:sSubPr>
                                  <m:e>
                                    <m:r>
                                      <a:rPr lang="en-US" sz="1400" i="1">
                                        <a:solidFill>
                                          <a:schemeClr val="accent1"/>
                                        </a:solidFill>
                                        <a:latin typeface="Cambria Math" panose="02040503050406030204" pitchFamily="18" charset="0"/>
                                      </a:rPr>
                                      <m:t>𝑧</m:t>
                                    </m:r>
                                  </m:e>
                                  <m:sub>
                                    <m:r>
                                      <a:rPr lang="en-US" sz="1400" b="0" i="1" smtClean="0">
                                        <a:solidFill>
                                          <a:schemeClr val="accent1"/>
                                        </a:solidFill>
                                        <a:latin typeface="Cambria Math" panose="02040503050406030204" pitchFamily="18" charset="0"/>
                                      </a:rPr>
                                      <m:t>𝑗</m:t>
                                    </m:r>
                                  </m:sub>
                                </m:sSub>
                              </m:e>
                            </m:d>
                          </m:e>
                        </m:d>
                        <m:sSup>
                          <m:sSupPr>
                            <m:ctrlPr>
                              <a:rPr lang="en-GB" sz="1400" i="1">
                                <a:latin typeface="Cambria Math" panose="02040503050406030204" pitchFamily="18" charset="0"/>
                              </a:rPr>
                            </m:ctrlPr>
                          </m:sSupPr>
                          <m:e>
                            <m:r>
                              <a:rPr lang="en-GB" sz="1400" i="1">
                                <a:latin typeface="Cambria Math" panose="02040503050406030204" pitchFamily="18" charset="0"/>
                              </a:rPr>
                              <m:t>𝑒</m:t>
                            </m:r>
                          </m:e>
                          <m:sup>
                            <m:f>
                              <m:fPr>
                                <m:ctrlPr>
                                  <a:rPr lang="en-GB" sz="1400" i="1">
                                    <a:latin typeface="Cambria Math" panose="02040503050406030204" pitchFamily="18" charset="0"/>
                                  </a:rPr>
                                </m:ctrlPr>
                              </m:fPr>
                              <m:num>
                                <m:sSub>
                                  <m:sSubPr>
                                    <m:ctrlPr>
                                      <a:rPr lang="en-GB" sz="1400" i="1">
                                        <a:latin typeface="Cambria Math" panose="02040503050406030204" pitchFamily="18" charset="0"/>
                                      </a:rPr>
                                    </m:ctrlPr>
                                  </m:sSubPr>
                                  <m:e>
                                    <m:r>
                                      <a:rPr lang="en-GB" sz="1400" i="1">
                                        <a:latin typeface="Cambria Math" panose="02040503050406030204" pitchFamily="18" charset="0"/>
                                      </a:rPr>
                                      <m:t>𝜔</m:t>
                                    </m:r>
                                  </m:e>
                                  <m:sub>
                                    <m:r>
                                      <a:rPr lang="en-GB" sz="1400" i="1">
                                        <a:latin typeface="Cambria Math" panose="02040503050406030204" pitchFamily="18" charset="0"/>
                                      </a:rPr>
                                      <m:t>𝑚𝑛</m:t>
                                    </m:r>
                                  </m:sub>
                                </m:sSub>
                              </m:num>
                              <m:den>
                                <m:r>
                                  <a:rPr lang="en-GB" sz="1400" i="1">
                                    <a:latin typeface="Cambria Math" panose="02040503050406030204" pitchFamily="18" charset="0"/>
                                  </a:rPr>
                                  <m:t>2</m:t>
                                </m:r>
                                <m:sSub>
                                  <m:sSubPr>
                                    <m:ctrlPr>
                                      <a:rPr lang="en-GB" sz="1400" i="1">
                                        <a:latin typeface="Cambria Math" panose="02040503050406030204" pitchFamily="18" charset="0"/>
                                      </a:rPr>
                                    </m:ctrlPr>
                                  </m:sSubPr>
                                  <m:e>
                                    <m:r>
                                      <a:rPr lang="en-GB" sz="1400" i="1">
                                        <a:latin typeface="Cambria Math" panose="02040503050406030204" pitchFamily="18" charset="0"/>
                                      </a:rPr>
                                      <m:t>𝑄</m:t>
                                    </m:r>
                                  </m:e>
                                  <m:sub>
                                    <m:r>
                                      <a:rPr lang="en-GB" sz="1400" i="1">
                                        <a:latin typeface="Cambria Math" panose="02040503050406030204" pitchFamily="18" charset="0"/>
                                      </a:rPr>
                                      <m:t>𝑚𝑛</m:t>
                                    </m:r>
                                  </m:sub>
                                </m:sSub>
                                <m:r>
                                  <a:rPr lang="en-GB" sz="1400" i="1">
                                    <a:latin typeface="Cambria Math" panose="02040503050406030204" pitchFamily="18" charset="0"/>
                                  </a:rPr>
                                  <m:t>𝑐</m:t>
                                </m:r>
                              </m:den>
                            </m:f>
                            <m:d>
                              <m:dPr>
                                <m:ctrlPr>
                                  <a:rPr lang="en-US" sz="1400" b="0" i="1" smtClean="0">
                                    <a:latin typeface="Cambria Math" panose="02040503050406030204" pitchFamily="18" charset="0"/>
                                  </a:rPr>
                                </m:ctrlPr>
                              </m:dPr>
                              <m:e>
                                <m:r>
                                  <a:rPr lang="en-US" sz="1400" i="1" smtClean="0">
                                    <a:solidFill>
                                      <a:schemeClr val="accent1"/>
                                    </a:solidFill>
                                    <a:latin typeface="Cambria Math" panose="02040503050406030204" pitchFamily="18" charset="0"/>
                                  </a:rPr>
                                  <m:t>𝑧</m:t>
                                </m:r>
                                <m:r>
                                  <a:rPr lang="en-US" sz="1400" i="1">
                                    <a:solidFill>
                                      <a:schemeClr val="accent1"/>
                                    </a:solidFill>
                                    <a:latin typeface="Cambria Math" panose="02040503050406030204" pitchFamily="18" charset="0"/>
                                  </a:rPr>
                                  <m:t>−</m:t>
                                </m:r>
                                <m:sSub>
                                  <m:sSubPr>
                                    <m:ctrlPr>
                                      <a:rPr lang="en-GB" sz="1400" i="1">
                                        <a:solidFill>
                                          <a:schemeClr val="accent1"/>
                                        </a:solidFill>
                                        <a:latin typeface="Cambria Math" panose="02040503050406030204" pitchFamily="18" charset="0"/>
                                      </a:rPr>
                                    </m:ctrlPr>
                                  </m:sSubPr>
                                  <m:e>
                                    <m:r>
                                      <a:rPr lang="en-US" sz="1400" i="1">
                                        <a:solidFill>
                                          <a:schemeClr val="accent1"/>
                                        </a:solidFill>
                                        <a:latin typeface="Cambria Math" panose="02040503050406030204" pitchFamily="18" charset="0"/>
                                      </a:rPr>
                                      <m:t>𝑧</m:t>
                                    </m:r>
                                  </m:e>
                                  <m:sub>
                                    <m:r>
                                      <a:rPr lang="en-US" sz="1400" b="0" i="1" smtClean="0">
                                        <a:solidFill>
                                          <a:schemeClr val="accent1"/>
                                        </a:solidFill>
                                        <a:latin typeface="Cambria Math" panose="02040503050406030204" pitchFamily="18" charset="0"/>
                                      </a:rPr>
                                      <m:t>𝑗</m:t>
                                    </m:r>
                                  </m:sub>
                                </m:sSub>
                              </m:e>
                            </m:d>
                          </m:sup>
                        </m:sSup>
                      </m:e>
                    </m:nary>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𝑉</m:t>
                        </m:r>
                      </m:e>
                    </m:d>
                  </m:oMath>
                </a14:m>
                <a:endParaRPr lang="en-US" sz="1400" i="1" dirty="0">
                  <a:latin typeface="Cambria Math" panose="02040503050406030204" pitchFamily="18" charset="0"/>
                </a:endParaRPr>
              </a:p>
              <a:p>
                <a:pPr lvl="1">
                  <a:buFont typeface="Wingdings" pitchFamily="2" charset="2"/>
                  <a:buChar char="è"/>
                </a:pPr>
                <a:r>
                  <a:rPr lang="en-GB" sz="1400" i="1" dirty="0"/>
                  <a:t> </a:t>
                </a:r>
                <a14:m>
                  <m:oMath xmlns:m="http://schemas.openxmlformats.org/officeDocument/2006/math">
                    <m:sSub>
                      <m:sSubPr>
                        <m:ctrlPr>
                          <a:rPr lang="en-GB" sz="1400" i="1" smtClean="0">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𝑊</m:t>
                        </m:r>
                      </m:e>
                      <m:sub>
                        <m:r>
                          <a:rPr lang="en-US" sz="1400" i="1">
                            <a:solidFill>
                              <a:schemeClr val="tx2"/>
                            </a:solidFill>
                            <a:latin typeface="Cambria Math" panose="02040503050406030204" pitchFamily="18" charset="0"/>
                          </a:rPr>
                          <m:t>𝑥</m:t>
                        </m:r>
                        <m:r>
                          <a:rPr lang="en-GB" sz="1400" i="1">
                            <a:solidFill>
                              <a:schemeClr val="tx2"/>
                            </a:solidFill>
                            <a:latin typeface="Cambria Math" panose="02040503050406030204" pitchFamily="18" charset="0"/>
                          </a:rPr>
                          <m:t>𝑚</m:t>
                        </m:r>
                        <m:r>
                          <a:rPr lang="en-US" sz="1400" i="1">
                            <a:solidFill>
                              <a:schemeClr val="tx2"/>
                            </a:solidFill>
                            <a:latin typeface="Cambria Math" panose="02040503050406030204" pitchFamily="18" charset="0"/>
                          </a:rPr>
                          <m:t>𝑛</m:t>
                        </m:r>
                      </m:sub>
                    </m:sSub>
                    <m:r>
                      <a:rPr lang="en-US" sz="1400" i="1" smtClean="0">
                        <a:solidFill>
                          <a:schemeClr val="tx2"/>
                        </a:solidFill>
                        <a:latin typeface="Cambria Math" panose="02040503050406030204" pitchFamily="18" charset="0"/>
                      </a:rPr>
                      <m:t>=</m:t>
                    </m:r>
                    <m:r>
                      <a:rPr lang="en-GB" sz="1400" i="1">
                        <a:solidFill>
                          <a:schemeClr val="tx2"/>
                        </a:solidFill>
                        <a:latin typeface="Cambria Math" panose="02040503050406030204" pitchFamily="18" charset="0"/>
                      </a:rPr>
                      <m:t>ℑ</m:t>
                    </m:r>
                    <m:d>
                      <m:dPr>
                        <m:begChr m:val="{"/>
                        <m:endChr m:val="}"/>
                        <m:ctrlPr>
                          <a:rPr lang="en-US" sz="1400" i="1">
                            <a:solidFill>
                              <a:schemeClr val="tx2"/>
                            </a:solidFill>
                            <a:latin typeface="Cambria Math" panose="02040503050406030204" pitchFamily="18" charset="0"/>
                          </a:rPr>
                        </m:ctrlPr>
                      </m:dPr>
                      <m:e>
                        <m:nary>
                          <m:naryPr>
                            <m:chr m:val="∑"/>
                            <m:limLoc m:val="subSup"/>
                            <m:ctrlPr>
                              <a:rPr lang="en-GB" sz="1400" i="1">
                                <a:solidFill>
                                  <a:schemeClr val="tx2"/>
                                </a:solidFill>
                                <a:latin typeface="Cambria Math" panose="02040503050406030204" pitchFamily="18" charset="0"/>
                              </a:rPr>
                            </m:ctrlPr>
                          </m:naryPr>
                          <m:sub>
                            <m:r>
                              <m:rPr>
                                <m:brk m:alnAt="1"/>
                              </m:rPr>
                              <a:rPr lang="en-US" sz="1400" b="0" i="1" smtClean="0">
                                <a:solidFill>
                                  <a:schemeClr val="tx2"/>
                                </a:solidFill>
                                <a:latin typeface="Cambria Math" panose="02040503050406030204" pitchFamily="18" charset="0"/>
                              </a:rPr>
                              <m:t>𝑗</m:t>
                            </m:r>
                            <m:r>
                              <a:rPr lang="en-US" sz="1400" i="1">
                                <a:solidFill>
                                  <a:schemeClr val="tx2"/>
                                </a:solidFill>
                                <a:latin typeface="Cambria Math" panose="02040503050406030204" pitchFamily="18" charset="0"/>
                              </a:rPr>
                              <m:t>=1</m:t>
                            </m:r>
                          </m:sub>
                          <m:sup>
                            <m:r>
                              <a:rPr lang="en-US" sz="1400" i="1">
                                <a:solidFill>
                                  <a:schemeClr val="tx2"/>
                                </a:solidFill>
                                <a:latin typeface="Cambria Math" panose="02040503050406030204" pitchFamily="18" charset="0"/>
                              </a:rPr>
                              <m:t>𝑙</m:t>
                            </m:r>
                          </m:sup>
                          <m:e>
                            <m:sSup>
                              <m:sSupPr>
                                <m:ctrlPr>
                                  <a:rPr lang="en-GB" sz="1400" i="1">
                                    <a:solidFill>
                                      <a:schemeClr val="tx2"/>
                                    </a:solidFill>
                                    <a:latin typeface="Cambria Math" panose="02040503050406030204" pitchFamily="18" charset="0"/>
                                  </a:rPr>
                                </m:ctrlPr>
                              </m:sSupPr>
                              <m:e>
                                <m:r>
                                  <a:rPr lang="en-US" sz="1400" i="1">
                                    <a:solidFill>
                                      <a:schemeClr val="tx2"/>
                                    </a:solidFill>
                                    <a:latin typeface="Cambria Math" panose="02040503050406030204" pitchFamily="18" charset="0"/>
                                  </a:rPr>
                                  <m:t>𝑞</m:t>
                                </m:r>
                              </m:e>
                              <m:sup>
                                <m:r>
                                  <a:rPr lang="en-US" sz="1400" b="0" i="1" smtClean="0">
                                    <a:solidFill>
                                      <a:schemeClr val="tx2"/>
                                    </a:solidFill>
                                    <a:latin typeface="Cambria Math" panose="02040503050406030204" pitchFamily="18" charset="0"/>
                                  </a:rPr>
                                  <m:t>𝑗</m:t>
                                </m:r>
                              </m:sup>
                            </m:sSup>
                            <m:r>
                              <a:rPr lang="en-GB" sz="1400" i="1">
                                <a:solidFill>
                                  <a:schemeClr val="tx2"/>
                                </a:solidFill>
                                <a:latin typeface="Cambria Math" panose="02040503050406030204" pitchFamily="18" charset="0"/>
                              </a:rPr>
                              <m:t>𝑚</m:t>
                            </m:r>
                            <m:d>
                              <m:dPr>
                                <m:ctrlPr>
                                  <a:rPr lang="en-GB" sz="1400" i="1">
                                    <a:solidFill>
                                      <a:schemeClr val="tx2"/>
                                    </a:solidFill>
                                    <a:latin typeface="Cambria Math" panose="02040503050406030204" pitchFamily="18" charset="0"/>
                                  </a:rPr>
                                </m:ctrlPr>
                              </m:dPr>
                              <m:e>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𝑀</m:t>
                                    </m:r>
                                  </m:e>
                                  <m:sub>
                                    <m:r>
                                      <a:rPr lang="en-US" sz="1400" i="1">
                                        <a:solidFill>
                                          <a:schemeClr val="tx2"/>
                                        </a:solidFill>
                                        <a:latin typeface="Cambria Math" panose="02040503050406030204" pitchFamily="18" charset="0"/>
                                      </a:rPr>
                                      <m:t>𝑁</m:t>
                                    </m:r>
                                  </m:sub>
                                  <m:sup>
                                    <m:r>
                                      <a:rPr lang="en-US" sz="1400" i="1">
                                        <a:solidFill>
                                          <a:schemeClr val="tx2"/>
                                        </a:solidFill>
                                        <a:latin typeface="Cambria Math" panose="02040503050406030204" pitchFamily="18" charset="0"/>
                                      </a:rPr>
                                      <m:t>𝑚</m:t>
                                    </m:r>
                                    <m:r>
                                      <a:rPr lang="en-US" sz="1400" i="1">
                                        <a:solidFill>
                                          <a:schemeClr val="tx2"/>
                                        </a:solidFill>
                                        <a:latin typeface="Cambria Math" panose="02040503050406030204" pitchFamily="18" charset="0"/>
                                      </a:rPr>
                                      <m:t>−1</m:t>
                                    </m:r>
                                  </m:sup>
                                </m:sSubSup>
                                <m:sSubSup>
                                  <m:sSubSupPr>
                                    <m:ctrlPr>
                                      <a:rPr lang="en-US" sz="1400" i="1">
                                        <a:solidFill>
                                          <a:schemeClr val="tx2"/>
                                        </a:solidFill>
                                        <a:latin typeface="Cambria Math" panose="02040503050406030204" pitchFamily="18" charset="0"/>
                                      </a:rPr>
                                    </m:ctrlPr>
                                  </m:sSubSupPr>
                                  <m:e>
                                    <m:sSup>
                                      <m:sSupPr>
                                        <m:ctrlPr>
                                          <a:rPr lang="en-US" sz="1400" i="1">
                                            <a:solidFill>
                                              <a:schemeClr val="tx2"/>
                                            </a:solidFill>
                                            <a:latin typeface="Cambria Math" panose="02040503050406030204" pitchFamily="18" charset="0"/>
                                          </a:rPr>
                                        </m:ctrlPr>
                                      </m:sSupPr>
                                      <m:e>
                                        <m:r>
                                          <a:rPr lang="en-US" sz="1400" i="1">
                                            <a:solidFill>
                                              <a:schemeClr val="tx2"/>
                                            </a:solidFill>
                                            <a:latin typeface="Cambria Math" panose="02040503050406030204" pitchFamily="18" charset="0"/>
                                          </a:rPr>
                                          <m:t>𝑀</m:t>
                                        </m:r>
                                      </m:e>
                                      <m:sup>
                                        <m:r>
                                          <a:rPr lang="en-US" sz="1400" b="0" i="1" smtClean="0">
                                            <a:solidFill>
                                              <a:schemeClr val="tx2"/>
                                            </a:solidFill>
                                            <a:latin typeface="Cambria Math" panose="02040503050406030204" pitchFamily="18" charset="0"/>
                                          </a:rPr>
                                          <m:t>𝑗</m:t>
                                        </m:r>
                                      </m:sup>
                                    </m:sSup>
                                  </m:e>
                                  <m:sub>
                                    <m:r>
                                      <a:rPr lang="en-US" sz="1400" i="1">
                                        <a:solidFill>
                                          <a:schemeClr val="tx2"/>
                                        </a:solidFill>
                                        <a:latin typeface="Cambria Math" panose="02040503050406030204" pitchFamily="18" charset="0"/>
                                      </a:rPr>
                                      <m:t>𝑁</m:t>
                                    </m:r>
                                  </m:sub>
                                  <m:sup>
                                    <m:r>
                                      <a:rPr lang="en-US" sz="1400" i="1">
                                        <a:solidFill>
                                          <a:schemeClr val="tx2"/>
                                        </a:solidFill>
                                        <a:latin typeface="Cambria Math" panose="02040503050406030204" pitchFamily="18" charset="0"/>
                                      </a:rPr>
                                      <m:t>𝑚</m:t>
                                    </m:r>
                                  </m:sup>
                                </m:sSubSup>
                                <m:r>
                                  <a:rPr lang="en-US" sz="1400" i="1">
                                    <a:solidFill>
                                      <a:schemeClr val="tx2"/>
                                    </a:solidFill>
                                    <a:latin typeface="Cambria Math" panose="02040503050406030204" pitchFamily="18" charset="0"/>
                                  </a:rPr>
                                  <m:t>+</m:t>
                                </m:r>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𝑀</m:t>
                                    </m:r>
                                  </m:e>
                                  <m:sub>
                                    <m:r>
                                      <a:rPr lang="en-US" sz="1400" i="1">
                                        <a:solidFill>
                                          <a:schemeClr val="tx2"/>
                                        </a:solidFill>
                                        <a:latin typeface="Cambria Math" panose="02040503050406030204" pitchFamily="18" charset="0"/>
                                      </a:rPr>
                                      <m:t>𝑆</m:t>
                                    </m:r>
                                  </m:sub>
                                  <m:sup>
                                    <m:r>
                                      <a:rPr lang="en-US" sz="1400" i="1">
                                        <a:solidFill>
                                          <a:schemeClr val="tx2"/>
                                        </a:solidFill>
                                        <a:latin typeface="Cambria Math" panose="02040503050406030204" pitchFamily="18" charset="0"/>
                                      </a:rPr>
                                      <m:t>𝑚</m:t>
                                    </m:r>
                                    <m:r>
                                      <a:rPr lang="en-US" sz="1400" i="1">
                                        <a:solidFill>
                                          <a:schemeClr val="tx2"/>
                                        </a:solidFill>
                                        <a:latin typeface="Cambria Math" panose="02040503050406030204" pitchFamily="18" charset="0"/>
                                      </a:rPr>
                                      <m:t>−1</m:t>
                                    </m:r>
                                  </m:sup>
                                </m:sSubSup>
                                <m:sSubSup>
                                  <m:sSubSupPr>
                                    <m:ctrlPr>
                                      <a:rPr lang="en-US" sz="1400" i="1">
                                        <a:solidFill>
                                          <a:schemeClr val="tx2"/>
                                        </a:solidFill>
                                        <a:latin typeface="Cambria Math" panose="02040503050406030204" pitchFamily="18" charset="0"/>
                                      </a:rPr>
                                    </m:ctrlPr>
                                  </m:sSubSupPr>
                                  <m:e>
                                    <m:sSup>
                                      <m:sSupPr>
                                        <m:ctrlPr>
                                          <a:rPr lang="en-US" sz="1400" i="1">
                                            <a:solidFill>
                                              <a:schemeClr val="tx2"/>
                                            </a:solidFill>
                                            <a:latin typeface="Cambria Math" panose="02040503050406030204" pitchFamily="18" charset="0"/>
                                          </a:rPr>
                                        </m:ctrlPr>
                                      </m:sSupPr>
                                      <m:e>
                                        <m:r>
                                          <a:rPr lang="en-US" sz="1400" i="1">
                                            <a:solidFill>
                                              <a:schemeClr val="tx2"/>
                                            </a:solidFill>
                                            <a:latin typeface="Cambria Math" panose="02040503050406030204" pitchFamily="18" charset="0"/>
                                          </a:rPr>
                                          <m:t>𝑀</m:t>
                                        </m:r>
                                      </m:e>
                                      <m:sup>
                                        <m:r>
                                          <a:rPr lang="en-US" sz="1400" b="0" i="1" smtClean="0">
                                            <a:solidFill>
                                              <a:schemeClr val="tx2"/>
                                            </a:solidFill>
                                            <a:latin typeface="Cambria Math" panose="02040503050406030204" pitchFamily="18" charset="0"/>
                                          </a:rPr>
                                          <m:t>𝑗</m:t>
                                        </m:r>
                                      </m:sup>
                                    </m:sSup>
                                  </m:e>
                                  <m:sub>
                                    <m:r>
                                      <a:rPr lang="en-US" sz="1400" b="0" i="1" smtClean="0">
                                        <a:solidFill>
                                          <a:schemeClr val="tx2"/>
                                        </a:solidFill>
                                        <a:latin typeface="Cambria Math" panose="02040503050406030204" pitchFamily="18" charset="0"/>
                                      </a:rPr>
                                      <m:t>𝑆</m:t>
                                    </m:r>
                                  </m:sub>
                                  <m:sup>
                                    <m:r>
                                      <a:rPr lang="en-US" sz="1400" i="1">
                                        <a:solidFill>
                                          <a:schemeClr val="tx2"/>
                                        </a:solidFill>
                                        <a:latin typeface="Cambria Math" panose="02040503050406030204" pitchFamily="18" charset="0"/>
                                      </a:rPr>
                                      <m:t>𝑚</m:t>
                                    </m:r>
                                  </m:sup>
                                </m:sSubSup>
                              </m:e>
                            </m:d>
                            <m:r>
                              <a:rPr lang="en-US" sz="1400" i="1">
                                <a:solidFill>
                                  <a:schemeClr val="tx2"/>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𝑘</m:t>
                                </m:r>
                              </m:e>
                              <m:sub>
                                <m:r>
                                  <a:rPr lang="en-GB" sz="1400" i="1">
                                    <a:solidFill>
                                      <a:schemeClr val="tx2"/>
                                    </a:solidFill>
                                    <a:latin typeface="Cambria Math" panose="02040503050406030204" pitchFamily="18" charset="0"/>
                                  </a:rPr>
                                  <m:t>⊥</m:t>
                                </m:r>
                                <m:r>
                                  <a:rPr lang="en-GB" sz="1400" i="1">
                                    <a:solidFill>
                                      <a:schemeClr val="tx2"/>
                                    </a:solidFill>
                                    <a:latin typeface="Cambria Math" panose="02040503050406030204" pitchFamily="18" charset="0"/>
                                  </a:rPr>
                                  <m:t>𝑚𝑛</m:t>
                                </m:r>
                              </m:sub>
                            </m:sSub>
                            <m:f>
                              <m:fPr>
                                <m:ctrlPr>
                                  <a:rPr lang="en-GB" sz="1400" i="1">
                                    <a:solidFill>
                                      <a:schemeClr val="tx2"/>
                                    </a:solidFill>
                                    <a:latin typeface="Cambria Math" panose="02040503050406030204" pitchFamily="18" charset="0"/>
                                    <a:ea typeface="Cambria Math" panose="02040503050406030204" pitchFamily="18" charset="0"/>
                                  </a:rPr>
                                </m:ctrlPr>
                              </m:fPr>
                              <m:num>
                                <m:sSub>
                                  <m:sSubPr>
                                    <m:ctrlPr>
                                      <a:rPr lang="en-GB" sz="1400" i="1">
                                        <a:solidFill>
                                          <a:schemeClr val="tx2"/>
                                        </a:solidFill>
                                        <a:latin typeface="Cambria Math" panose="02040503050406030204" pitchFamily="18" charset="0"/>
                                        <a:ea typeface="Cambria Math" panose="02040503050406030204" pitchFamily="18" charset="0"/>
                                      </a:rPr>
                                    </m:ctrlPr>
                                  </m:sSubPr>
                                  <m:e>
                                    <m:r>
                                      <a:rPr lang="en-GB" sz="1400" i="1">
                                        <a:solidFill>
                                          <a:schemeClr val="tx2"/>
                                        </a:solidFill>
                                        <a:latin typeface="Cambria Math" panose="02040503050406030204" pitchFamily="18" charset="0"/>
                                        <a:ea typeface="Cambria Math" panose="02040503050406030204" pitchFamily="18" charset="0"/>
                                      </a:rPr>
                                      <m:t>𝜔</m:t>
                                    </m:r>
                                  </m:e>
                                  <m:sub>
                                    <m:r>
                                      <a:rPr lang="en-GB" sz="1400" i="1">
                                        <a:solidFill>
                                          <a:schemeClr val="tx2"/>
                                        </a:solidFill>
                                        <a:latin typeface="Cambria Math" panose="02040503050406030204" pitchFamily="18" charset="0"/>
                                        <a:ea typeface="Cambria Math" panose="02040503050406030204" pitchFamily="18" charset="0"/>
                                      </a:rPr>
                                      <m:t>𝑚𝑛</m:t>
                                    </m:r>
                                  </m:sub>
                                </m:sSub>
                              </m:num>
                              <m:den>
                                <m:sSub>
                                  <m:sSubPr>
                                    <m:ctrlPr>
                                      <a:rPr lang="en-GB" sz="1400" i="1">
                                        <a:solidFill>
                                          <a:schemeClr val="tx2"/>
                                        </a:solidFill>
                                        <a:latin typeface="Cambria Math" panose="02040503050406030204" pitchFamily="18" charset="0"/>
                                        <a:ea typeface="Cambria Math" panose="02040503050406030204" pitchFamily="18" charset="0"/>
                                      </a:rPr>
                                    </m:ctrlPr>
                                  </m:sSubPr>
                                  <m:e>
                                    <m:r>
                                      <a:rPr lang="en-GB" sz="1400" i="1">
                                        <a:solidFill>
                                          <a:schemeClr val="tx2"/>
                                        </a:solidFill>
                                        <a:latin typeface="Cambria Math" panose="02040503050406030204" pitchFamily="18" charset="0"/>
                                        <a:ea typeface="Cambria Math" panose="02040503050406030204" pitchFamily="18" charset="0"/>
                                      </a:rPr>
                                      <m:t>𝜔</m:t>
                                    </m:r>
                                  </m:e>
                                  <m:sub>
                                    <m:r>
                                      <a:rPr lang="en-GB" sz="1400" i="1">
                                        <a:solidFill>
                                          <a:schemeClr val="tx2"/>
                                        </a:solidFill>
                                        <a:latin typeface="Cambria Math" panose="02040503050406030204" pitchFamily="18" charset="0"/>
                                        <a:ea typeface="Cambria Math" panose="02040503050406030204" pitchFamily="18" charset="0"/>
                                      </a:rPr>
                                      <m:t>𝑑</m:t>
                                    </m:r>
                                    <m:r>
                                      <a:rPr lang="en-GB" sz="1400" i="1">
                                        <a:solidFill>
                                          <a:schemeClr val="tx2"/>
                                        </a:solidFill>
                                        <a:latin typeface="Cambria Math" panose="02040503050406030204" pitchFamily="18" charset="0"/>
                                        <a:ea typeface="Cambria Math" panose="02040503050406030204" pitchFamily="18" charset="0"/>
                                      </a:rPr>
                                      <m:t>,</m:t>
                                    </m:r>
                                    <m:r>
                                      <a:rPr lang="en-GB" sz="1400" i="1">
                                        <a:solidFill>
                                          <a:schemeClr val="tx2"/>
                                        </a:solidFill>
                                        <a:latin typeface="Cambria Math" panose="02040503050406030204" pitchFamily="18" charset="0"/>
                                        <a:ea typeface="Cambria Math" panose="02040503050406030204" pitchFamily="18" charset="0"/>
                                      </a:rPr>
                                      <m:t>𝑚𝑛</m:t>
                                    </m:r>
                                  </m:sub>
                                </m:sSub>
                              </m:den>
                            </m:f>
                            <m:sSup>
                              <m:sSupPr>
                                <m:ctrlPr>
                                  <a:rPr lang="en-GB" sz="1400" i="1" smtClean="0">
                                    <a:solidFill>
                                      <a:schemeClr val="tx2"/>
                                    </a:solidFill>
                                    <a:latin typeface="Cambria Math" panose="02040503050406030204" pitchFamily="18" charset="0"/>
                                  </a:rPr>
                                </m:ctrlPr>
                              </m:sSupPr>
                              <m:e>
                                <m:r>
                                  <a:rPr lang="en-GB" sz="1400" i="1">
                                    <a:solidFill>
                                      <a:schemeClr val="tx2"/>
                                    </a:solidFill>
                                    <a:latin typeface="Cambria Math" panose="02040503050406030204" pitchFamily="18" charset="0"/>
                                  </a:rPr>
                                  <m:t>𝑒</m:t>
                                </m:r>
                              </m:e>
                              <m:sup>
                                <m:d>
                                  <m:dPr>
                                    <m:ctrlPr>
                                      <a:rPr lang="en-GB" sz="1400" i="1">
                                        <a:solidFill>
                                          <a:schemeClr val="tx2"/>
                                        </a:solidFill>
                                        <a:latin typeface="Cambria Math" panose="02040503050406030204" pitchFamily="18" charset="0"/>
                                      </a:rPr>
                                    </m:ctrlPr>
                                  </m:dPr>
                                  <m:e>
                                    <m:r>
                                      <a:rPr lang="en-GB" sz="1400" i="1">
                                        <a:solidFill>
                                          <a:schemeClr val="tx2"/>
                                        </a:solidFill>
                                        <a:latin typeface="Cambria Math" panose="02040503050406030204" pitchFamily="18" charset="0"/>
                                      </a:rPr>
                                      <m:t>𝑖</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GB" sz="1400" i="1">
                                                <a:solidFill>
                                                  <a:schemeClr val="tx2"/>
                                                </a:solidFill>
                                                <a:latin typeface="Cambria Math" panose="02040503050406030204" pitchFamily="18" charset="0"/>
                                              </a:rPr>
                                              <m:t>𝑚𝑛</m:t>
                                            </m:r>
                                          </m:sub>
                                        </m:sSub>
                                      </m:num>
                                      <m:den>
                                        <m:r>
                                          <a:rPr lang="en-GB" sz="1400" i="1">
                                            <a:solidFill>
                                              <a:schemeClr val="tx2"/>
                                            </a:solidFill>
                                            <a:latin typeface="Cambria Math" panose="02040503050406030204" pitchFamily="18" charset="0"/>
                                          </a:rPr>
                                          <m:t>𝑐</m:t>
                                        </m:r>
                                      </m:den>
                                    </m:f>
                                    <m:r>
                                      <a:rPr lang="en-US" sz="1400" i="1">
                                        <a:solidFill>
                                          <a:schemeClr val="tx2"/>
                                        </a:solidFill>
                                        <a:latin typeface="Cambria Math" panose="02040503050406030204" pitchFamily="18" charset="0"/>
                                      </a:rPr>
                                      <m:t>+</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GB" sz="1400" i="1">
                                                <a:solidFill>
                                                  <a:schemeClr val="tx2"/>
                                                </a:solidFill>
                                                <a:latin typeface="Cambria Math" panose="02040503050406030204" pitchFamily="18" charset="0"/>
                                              </a:rPr>
                                              <m:t>𝑚𝑛</m:t>
                                            </m:r>
                                          </m:sub>
                                        </m:sSub>
                                      </m:num>
                                      <m:den>
                                        <m:r>
                                          <a:rPr lang="en-GB" sz="1400" i="1">
                                            <a:solidFill>
                                              <a:schemeClr val="tx2"/>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𝑄</m:t>
                                            </m:r>
                                          </m:e>
                                          <m:sub>
                                            <m:r>
                                              <a:rPr lang="en-GB" sz="1400" i="1">
                                                <a:solidFill>
                                                  <a:schemeClr val="tx2"/>
                                                </a:solidFill>
                                                <a:latin typeface="Cambria Math" panose="02040503050406030204" pitchFamily="18" charset="0"/>
                                              </a:rPr>
                                              <m:t>𝑚𝑛</m:t>
                                            </m:r>
                                          </m:sub>
                                        </m:sSub>
                                        <m:r>
                                          <a:rPr lang="en-GB" sz="1400" i="1">
                                            <a:solidFill>
                                              <a:schemeClr val="tx2"/>
                                            </a:solidFill>
                                            <a:latin typeface="Cambria Math" panose="02040503050406030204" pitchFamily="18" charset="0"/>
                                          </a:rPr>
                                          <m:t>𝑐</m:t>
                                        </m:r>
                                      </m:den>
                                    </m:f>
                                  </m:e>
                                </m:d>
                                <m:r>
                                  <a:rPr lang="en-US" sz="1400" b="0" i="1" smtClean="0">
                                    <a:solidFill>
                                      <a:schemeClr val="tx2"/>
                                    </a:solidFill>
                                    <a:latin typeface="Cambria Math" panose="02040503050406030204" pitchFamily="18" charset="0"/>
                                  </a:rPr>
                                  <m:t>(</m:t>
                                </m:r>
                                <m:r>
                                  <a:rPr lang="en-US" sz="1400" i="1">
                                    <a:solidFill>
                                      <a:schemeClr val="tx2"/>
                                    </a:solidFill>
                                    <a:latin typeface="Cambria Math" panose="02040503050406030204" pitchFamily="18" charset="0"/>
                                  </a:rPr>
                                  <m:t>𝑧</m:t>
                                </m:r>
                                <m:r>
                                  <a:rPr lang="en-US" sz="1400" i="1" smtClean="0">
                                    <a:solidFill>
                                      <a:schemeClr val="tx2"/>
                                    </a:solidFill>
                                    <a:latin typeface="Cambria Math" panose="02040503050406030204" pitchFamily="18" charset="0"/>
                                  </a:rPr>
                                  <m:t>−</m:t>
                                </m:r>
                                <m:sSub>
                                  <m:sSubPr>
                                    <m:ctrlPr>
                                      <a:rPr lang="en-GB" sz="1400" i="1">
                                        <a:solidFill>
                                          <a:schemeClr val="tx2"/>
                                        </a:solidFill>
                                        <a:latin typeface="Cambria Math" panose="02040503050406030204" pitchFamily="18" charset="0"/>
                                      </a:rPr>
                                    </m:ctrlPr>
                                  </m:sSubPr>
                                  <m:e>
                                    <m:r>
                                      <a:rPr lang="en-US" sz="1400" i="1">
                                        <a:solidFill>
                                          <a:schemeClr val="tx2"/>
                                        </a:solidFill>
                                        <a:latin typeface="Cambria Math" panose="02040503050406030204" pitchFamily="18" charset="0"/>
                                      </a:rPr>
                                      <m:t>𝑧</m:t>
                                    </m:r>
                                  </m:e>
                                  <m:sub>
                                    <m:r>
                                      <a:rPr lang="en-US" sz="1400" b="0" i="1" smtClean="0">
                                        <a:solidFill>
                                          <a:schemeClr val="tx2"/>
                                        </a:solidFill>
                                        <a:latin typeface="Cambria Math" panose="02040503050406030204" pitchFamily="18" charset="0"/>
                                      </a:rPr>
                                      <m:t>𝑗</m:t>
                                    </m:r>
                                  </m:sub>
                                </m:sSub>
                                <m:r>
                                  <a:rPr lang="en-US" sz="1400" b="0" i="1" smtClean="0">
                                    <a:solidFill>
                                      <a:schemeClr val="tx2"/>
                                    </a:solidFill>
                                    <a:latin typeface="Cambria Math" panose="02040503050406030204" pitchFamily="18" charset="0"/>
                                  </a:rPr>
                                  <m:t>)</m:t>
                                </m:r>
                              </m:sup>
                            </m:sSup>
                          </m:e>
                        </m:nary>
                      </m:e>
                    </m:d>
                    <m:r>
                      <a:rPr lang="en-US" sz="1400" i="1">
                        <a:solidFill>
                          <a:schemeClr val="tx2"/>
                        </a:solidFill>
                        <a:latin typeface="Cambria Math" panose="02040503050406030204" pitchFamily="18" charset="0"/>
                      </a:rPr>
                      <m:t>  [</m:t>
                    </m:r>
                    <m:r>
                      <a:rPr lang="en-US" sz="1400" i="1">
                        <a:solidFill>
                          <a:schemeClr val="tx2"/>
                        </a:solidFill>
                        <a:latin typeface="Cambria Math" panose="02040503050406030204" pitchFamily="18" charset="0"/>
                      </a:rPr>
                      <m:t>𝑉</m:t>
                    </m:r>
                    <m:r>
                      <a:rPr lang="en-US" sz="1400" i="1">
                        <a:solidFill>
                          <a:schemeClr val="tx2"/>
                        </a:solidFill>
                        <a:latin typeface="Cambria Math" panose="02040503050406030204" pitchFamily="18" charset="0"/>
                      </a:rPr>
                      <m:t>]</m:t>
                    </m:r>
                  </m:oMath>
                </a14:m>
                <a:endParaRPr lang="en-US" sz="1400" i="1" dirty="0">
                  <a:solidFill>
                    <a:schemeClr val="tx2"/>
                  </a:solidFill>
                </a:endParaRPr>
              </a:p>
              <a:p>
                <a:r>
                  <a:rPr lang="en-US" sz="1600" dirty="0">
                    <a:solidFill>
                      <a:schemeClr val="tx2"/>
                    </a:solidFill>
                  </a:rPr>
                  <a:t>Split up in “source part“ and “test part”:</a:t>
                </a:r>
              </a:p>
              <a:p>
                <a:pPr lvl="1">
                  <a:lnSpc>
                    <a:spcPct val="110000"/>
                  </a:lnSpc>
                </a:pPr>
                <a:r>
                  <a:rPr lang="en-US" sz="1400" i="1" dirty="0">
                    <a:solidFill>
                      <a:schemeClr val="tx2"/>
                    </a:solidFill>
                  </a:rPr>
                  <a:t> </a:t>
                </a:r>
                <a14:m>
                  <m:oMath xmlns:m="http://schemas.openxmlformats.org/officeDocument/2006/math">
                    <m:sSub>
                      <m:sSubPr>
                        <m:ctrlPr>
                          <a:rPr lang="en-GB" sz="1400" i="1" smtClean="0">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𝑊</m:t>
                        </m:r>
                      </m:e>
                      <m:sub>
                        <m:r>
                          <a:rPr lang="en-US" sz="1400" i="1">
                            <a:solidFill>
                              <a:schemeClr val="tx2"/>
                            </a:solidFill>
                            <a:latin typeface="Cambria Math" panose="02040503050406030204" pitchFamily="18" charset="0"/>
                          </a:rPr>
                          <m:t>𝑥</m:t>
                        </m:r>
                        <m:r>
                          <a:rPr lang="en-GB" sz="1400" i="1">
                            <a:solidFill>
                              <a:schemeClr val="tx2"/>
                            </a:solidFill>
                            <a:latin typeface="Cambria Math" panose="02040503050406030204" pitchFamily="18" charset="0"/>
                          </a:rPr>
                          <m:t>𝑚</m:t>
                        </m:r>
                        <m:r>
                          <a:rPr lang="en-US" sz="1400" i="1">
                            <a:solidFill>
                              <a:schemeClr val="tx2"/>
                            </a:solidFill>
                            <a:latin typeface="Cambria Math" panose="02040503050406030204" pitchFamily="18" charset="0"/>
                          </a:rPr>
                          <m:t>𝑛</m:t>
                        </m:r>
                      </m:sub>
                    </m:sSub>
                    <m:r>
                      <a:rPr lang="en-US" sz="1400" i="1">
                        <a:solidFill>
                          <a:schemeClr val="tx2"/>
                        </a:solidFill>
                        <a:latin typeface="Cambria Math" panose="02040503050406030204" pitchFamily="18" charset="0"/>
                      </a:rPr>
                      <m:t>=</m:t>
                    </m:r>
                    <m:r>
                      <a:rPr lang="en-GB" sz="1400" i="1">
                        <a:solidFill>
                          <a:schemeClr val="tx2"/>
                        </a:solidFill>
                        <a:latin typeface="Cambria Math" panose="02040503050406030204" pitchFamily="18" charset="0"/>
                      </a:rPr>
                      <m:t>ℑ</m:t>
                    </m:r>
                    <m:d>
                      <m:dPr>
                        <m:begChr m:val="{"/>
                        <m:endChr m:val="}"/>
                        <m:ctrlPr>
                          <a:rPr lang="en-US" sz="1400" i="1">
                            <a:solidFill>
                              <a:schemeClr val="tx2"/>
                            </a:solidFill>
                            <a:latin typeface="Cambria Math" panose="02040503050406030204" pitchFamily="18" charset="0"/>
                          </a:rPr>
                        </m:ctrlPr>
                      </m:dPr>
                      <m:e>
                        <m:r>
                          <a:rPr lang="en-GB" sz="1400" i="1">
                            <a:solidFill>
                              <a:schemeClr val="tx2"/>
                            </a:solidFill>
                            <a:latin typeface="Cambria Math" panose="02040503050406030204" pitchFamily="18" charset="0"/>
                          </a:rPr>
                          <m:t>𝑚</m:t>
                        </m:r>
                        <m:r>
                          <a:rPr lang="en-US" sz="1400" i="1">
                            <a:solidFill>
                              <a:schemeClr val="tx2"/>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𝑘</m:t>
                            </m:r>
                          </m:e>
                          <m:sub>
                            <m:r>
                              <a:rPr lang="en-GB" sz="1400" i="1">
                                <a:latin typeface="Cambria Math" panose="02040503050406030204" pitchFamily="18" charset="0"/>
                              </a:rPr>
                              <m:t>⊥</m:t>
                            </m:r>
                            <m:r>
                              <a:rPr lang="en-GB" sz="1400" i="1">
                                <a:solidFill>
                                  <a:schemeClr val="tx2"/>
                                </a:solidFill>
                                <a:latin typeface="Cambria Math" panose="02040503050406030204" pitchFamily="18" charset="0"/>
                              </a:rPr>
                              <m:t>𝑚𝑛</m:t>
                            </m:r>
                          </m:sub>
                        </m:sSub>
                        <m:f>
                          <m:fPr>
                            <m:ctrlPr>
                              <a:rPr lang="en-GB" sz="1400" i="1">
                                <a:solidFill>
                                  <a:schemeClr val="tx2"/>
                                </a:solidFill>
                                <a:latin typeface="Cambria Math" panose="02040503050406030204" pitchFamily="18" charset="0"/>
                                <a:ea typeface="Cambria Math" panose="02040503050406030204" pitchFamily="18" charset="0"/>
                              </a:rPr>
                            </m:ctrlPr>
                          </m:fPr>
                          <m:num>
                            <m:sSub>
                              <m:sSubPr>
                                <m:ctrlPr>
                                  <a:rPr lang="en-GB" sz="1400" i="1">
                                    <a:solidFill>
                                      <a:schemeClr val="tx2"/>
                                    </a:solidFill>
                                    <a:latin typeface="Cambria Math" panose="02040503050406030204" pitchFamily="18" charset="0"/>
                                    <a:ea typeface="Cambria Math" panose="02040503050406030204" pitchFamily="18" charset="0"/>
                                  </a:rPr>
                                </m:ctrlPr>
                              </m:sSubPr>
                              <m:e>
                                <m:r>
                                  <a:rPr lang="en-GB" sz="1400" i="1">
                                    <a:solidFill>
                                      <a:schemeClr val="tx2"/>
                                    </a:solidFill>
                                    <a:latin typeface="Cambria Math" panose="02040503050406030204" pitchFamily="18" charset="0"/>
                                    <a:ea typeface="Cambria Math" panose="02040503050406030204" pitchFamily="18" charset="0"/>
                                  </a:rPr>
                                  <m:t>𝜔</m:t>
                                </m:r>
                              </m:e>
                              <m:sub>
                                <m:r>
                                  <a:rPr lang="en-GB" sz="1400" i="1">
                                    <a:solidFill>
                                      <a:schemeClr val="tx2"/>
                                    </a:solidFill>
                                    <a:latin typeface="Cambria Math" panose="02040503050406030204" pitchFamily="18" charset="0"/>
                                    <a:ea typeface="Cambria Math" panose="02040503050406030204" pitchFamily="18" charset="0"/>
                                  </a:rPr>
                                  <m:t>𝑚𝑛</m:t>
                                </m:r>
                              </m:sub>
                            </m:sSub>
                          </m:num>
                          <m:den>
                            <m:sSub>
                              <m:sSubPr>
                                <m:ctrlPr>
                                  <a:rPr lang="en-GB" sz="1400" i="1">
                                    <a:solidFill>
                                      <a:schemeClr val="tx2"/>
                                    </a:solidFill>
                                    <a:latin typeface="Cambria Math" panose="02040503050406030204" pitchFamily="18" charset="0"/>
                                    <a:ea typeface="Cambria Math" panose="02040503050406030204" pitchFamily="18" charset="0"/>
                                  </a:rPr>
                                </m:ctrlPr>
                              </m:sSubPr>
                              <m:e>
                                <m:r>
                                  <a:rPr lang="en-GB" sz="1400" i="1">
                                    <a:solidFill>
                                      <a:schemeClr val="tx2"/>
                                    </a:solidFill>
                                    <a:latin typeface="Cambria Math" panose="02040503050406030204" pitchFamily="18" charset="0"/>
                                    <a:ea typeface="Cambria Math" panose="02040503050406030204" pitchFamily="18" charset="0"/>
                                  </a:rPr>
                                  <m:t>𝜔</m:t>
                                </m:r>
                              </m:e>
                              <m:sub>
                                <m:r>
                                  <a:rPr lang="en-GB" sz="1400" i="1">
                                    <a:solidFill>
                                      <a:schemeClr val="tx2"/>
                                    </a:solidFill>
                                    <a:latin typeface="Cambria Math" panose="02040503050406030204" pitchFamily="18" charset="0"/>
                                    <a:ea typeface="Cambria Math" panose="02040503050406030204" pitchFamily="18" charset="0"/>
                                  </a:rPr>
                                  <m:t>𝑑</m:t>
                                </m:r>
                                <m:r>
                                  <a:rPr lang="en-GB" sz="1400" i="1">
                                    <a:solidFill>
                                      <a:schemeClr val="tx2"/>
                                    </a:solidFill>
                                    <a:latin typeface="Cambria Math" panose="02040503050406030204" pitchFamily="18" charset="0"/>
                                    <a:ea typeface="Cambria Math" panose="02040503050406030204" pitchFamily="18" charset="0"/>
                                  </a:rPr>
                                  <m:t>,</m:t>
                                </m:r>
                                <m:r>
                                  <a:rPr lang="en-GB" sz="1400" i="1">
                                    <a:solidFill>
                                      <a:schemeClr val="tx2"/>
                                    </a:solidFill>
                                    <a:latin typeface="Cambria Math" panose="02040503050406030204" pitchFamily="18" charset="0"/>
                                    <a:ea typeface="Cambria Math" panose="02040503050406030204" pitchFamily="18" charset="0"/>
                                  </a:rPr>
                                  <m:t>𝑚𝑛</m:t>
                                </m:r>
                              </m:sub>
                            </m:sSub>
                          </m:den>
                        </m:f>
                        <m:sSup>
                          <m:sSupPr>
                            <m:ctrlPr>
                              <a:rPr lang="en-GB" sz="1400" i="1" smtClean="0">
                                <a:solidFill>
                                  <a:schemeClr val="accent1"/>
                                </a:solidFill>
                                <a:latin typeface="Cambria Math" panose="02040503050406030204" pitchFamily="18" charset="0"/>
                              </a:rPr>
                            </m:ctrlPr>
                          </m:sSupPr>
                          <m:e>
                            <m:r>
                              <a:rPr lang="en-GB" sz="1400" i="1">
                                <a:solidFill>
                                  <a:schemeClr val="accent1"/>
                                </a:solidFill>
                                <a:latin typeface="Cambria Math" panose="02040503050406030204" pitchFamily="18" charset="0"/>
                              </a:rPr>
                              <m:t>𝑒</m:t>
                            </m:r>
                          </m:e>
                          <m:sup>
                            <m:d>
                              <m:dPr>
                                <m:ctrlPr>
                                  <a:rPr lang="en-GB" sz="1400" i="1">
                                    <a:solidFill>
                                      <a:schemeClr val="accent1"/>
                                    </a:solidFill>
                                    <a:latin typeface="Cambria Math" panose="02040503050406030204" pitchFamily="18" charset="0"/>
                                  </a:rPr>
                                </m:ctrlPr>
                              </m:dPr>
                              <m:e>
                                <m:r>
                                  <a:rPr lang="en-GB" sz="1400" i="1">
                                    <a:solidFill>
                                      <a:schemeClr val="accent1"/>
                                    </a:solidFill>
                                    <a:latin typeface="Cambria Math" panose="02040503050406030204" pitchFamily="18" charset="0"/>
                                  </a:rPr>
                                  <m:t>𝑖</m:t>
                                </m:r>
                                <m:f>
                                  <m:fPr>
                                    <m:ctrlPr>
                                      <a:rPr lang="en-GB" sz="1400" i="1">
                                        <a:solidFill>
                                          <a:schemeClr val="accent1"/>
                                        </a:solidFill>
                                        <a:latin typeface="Cambria Math" panose="02040503050406030204" pitchFamily="18" charset="0"/>
                                      </a:rPr>
                                    </m:ctrlPr>
                                  </m:fPr>
                                  <m:num>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𝜔</m:t>
                                        </m:r>
                                      </m:e>
                                      <m:sub>
                                        <m:r>
                                          <a:rPr lang="en-GB" sz="1400" i="1">
                                            <a:solidFill>
                                              <a:schemeClr val="accent1"/>
                                            </a:solidFill>
                                            <a:latin typeface="Cambria Math" panose="02040503050406030204" pitchFamily="18" charset="0"/>
                                          </a:rPr>
                                          <m:t>𝑚𝑛</m:t>
                                        </m:r>
                                      </m:sub>
                                    </m:sSub>
                                  </m:num>
                                  <m:den>
                                    <m:r>
                                      <a:rPr lang="en-GB" sz="1400" i="1">
                                        <a:solidFill>
                                          <a:schemeClr val="accent1"/>
                                        </a:solidFill>
                                        <a:latin typeface="Cambria Math" panose="02040503050406030204" pitchFamily="18" charset="0"/>
                                      </a:rPr>
                                      <m:t>𝑐</m:t>
                                    </m:r>
                                  </m:den>
                                </m:f>
                                <m:r>
                                  <a:rPr lang="en-US" sz="1400" i="1">
                                    <a:solidFill>
                                      <a:schemeClr val="accent1"/>
                                    </a:solidFill>
                                    <a:latin typeface="Cambria Math" panose="02040503050406030204" pitchFamily="18" charset="0"/>
                                  </a:rPr>
                                  <m:t>+</m:t>
                                </m:r>
                                <m:f>
                                  <m:fPr>
                                    <m:ctrlPr>
                                      <a:rPr lang="en-GB" sz="1400" i="1">
                                        <a:solidFill>
                                          <a:schemeClr val="accent1"/>
                                        </a:solidFill>
                                        <a:latin typeface="Cambria Math" panose="02040503050406030204" pitchFamily="18" charset="0"/>
                                      </a:rPr>
                                    </m:ctrlPr>
                                  </m:fPr>
                                  <m:num>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𝜔</m:t>
                                        </m:r>
                                      </m:e>
                                      <m:sub>
                                        <m:r>
                                          <a:rPr lang="en-GB" sz="1400" i="1">
                                            <a:solidFill>
                                              <a:schemeClr val="accent1"/>
                                            </a:solidFill>
                                            <a:latin typeface="Cambria Math" panose="02040503050406030204" pitchFamily="18" charset="0"/>
                                          </a:rPr>
                                          <m:t>𝑚𝑛</m:t>
                                        </m:r>
                                      </m:sub>
                                    </m:sSub>
                                  </m:num>
                                  <m:den>
                                    <m:r>
                                      <a:rPr lang="en-GB" sz="1400" i="1">
                                        <a:solidFill>
                                          <a:schemeClr val="accent1"/>
                                        </a:solidFill>
                                        <a:latin typeface="Cambria Math" panose="02040503050406030204" pitchFamily="18" charset="0"/>
                                      </a:rPr>
                                      <m:t>2</m:t>
                                    </m:r>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𝑄</m:t>
                                        </m:r>
                                      </m:e>
                                      <m:sub>
                                        <m:r>
                                          <a:rPr lang="en-GB" sz="1400" i="1">
                                            <a:solidFill>
                                              <a:schemeClr val="accent1"/>
                                            </a:solidFill>
                                            <a:latin typeface="Cambria Math" panose="02040503050406030204" pitchFamily="18" charset="0"/>
                                          </a:rPr>
                                          <m:t>𝑚𝑛</m:t>
                                        </m:r>
                                      </m:sub>
                                    </m:sSub>
                                    <m:r>
                                      <a:rPr lang="en-GB" sz="1400" i="1">
                                        <a:solidFill>
                                          <a:schemeClr val="accent1"/>
                                        </a:solidFill>
                                        <a:latin typeface="Cambria Math" panose="02040503050406030204" pitchFamily="18" charset="0"/>
                                      </a:rPr>
                                      <m:t>𝑐</m:t>
                                    </m:r>
                                  </m:den>
                                </m:f>
                              </m:e>
                            </m:d>
                            <m:r>
                              <a:rPr lang="en-US" sz="1400" b="0" i="1" smtClean="0">
                                <a:solidFill>
                                  <a:schemeClr val="accent1"/>
                                </a:solidFill>
                                <a:latin typeface="Cambria Math" panose="02040503050406030204" pitchFamily="18" charset="0"/>
                              </a:rPr>
                              <m:t>𝑧</m:t>
                            </m:r>
                          </m:sup>
                        </m:sSup>
                        <m:d>
                          <m:dPr>
                            <m:ctrlPr>
                              <a:rPr lang="en-GB" sz="1400" i="1">
                                <a:solidFill>
                                  <a:schemeClr val="tx2"/>
                                </a:solidFill>
                                <a:latin typeface="Cambria Math" panose="02040503050406030204" pitchFamily="18" charset="0"/>
                              </a:rPr>
                            </m:ctrlPr>
                          </m:dPr>
                          <m:e>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𝑀</m:t>
                                </m:r>
                              </m:e>
                              <m:sub>
                                <m:r>
                                  <a:rPr lang="en-US" sz="1400" i="1">
                                    <a:solidFill>
                                      <a:schemeClr val="tx2"/>
                                    </a:solidFill>
                                    <a:latin typeface="Cambria Math" panose="02040503050406030204" pitchFamily="18" charset="0"/>
                                  </a:rPr>
                                  <m:t>𝑁</m:t>
                                </m:r>
                              </m:sub>
                              <m:sup>
                                <m:r>
                                  <a:rPr lang="en-US" sz="1400" i="1">
                                    <a:solidFill>
                                      <a:schemeClr val="tx2"/>
                                    </a:solidFill>
                                    <a:latin typeface="Cambria Math" panose="02040503050406030204" pitchFamily="18" charset="0"/>
                                  </a:rPr>
                                  <m:t>𝑚</m:t>
                                </m:r>
                                <m:r>
                                  <a:rPr lang="en-US" sz="1400" i="1">
                                    <a:solidFill>
                                      <a:schemeClr val="tx2"/>
                                    </a:solidFill>
                                    <a:latin typeface="Cambria Math" panose="02040503050406030204" pitchFamily="18" charset="0"/>
                                  </a:rPr>
                                  <m:t>−1</m:t>
                                </m:r>
                              </m:sup>
                            </m:sSubSup>
                            <m:nary>
                              <m:naryPr>
                                <m:chr m:val="∑"/>
                                <m:limLoc m:val="subSup"/>
                                <m:ctrlPr>
                                  <a:rPr lang="en-US" sz="1400" i="1" smtClean="0">
                                    <a:solidFill>
                                      <a:schemeClr val="tx2"/>
                                    </a:solidFill>
                                    <a:latin typeface="Cambria Math" panose="02040503050406030204" pitchFamily="18" charset="0"/>
                                  </a:rPr>
                                </m:ctrlPr>
                              </m:naryPr>
                              <m:sub>
                                <m:r>
                                  <m:rPr>
                                    <m:brk m:alnAt="1"/>
                                  </m:rPr>
                                  <a:rPr lang="en-US" sz="1400" b="0" i="1" smtClean="0">
                                    <a:solidFill>
                                      <a:schemeClr val="tx2"/>
                                    </a:solidFill>
                                    <a:latin typeface="Cambria Math" panose="02040503050406030204" pitchFamily="18" charset="0"/>
                                  </a:rPr>
                                  <m:t>𝑗</m:t>
                                </m:r>
                                <m:r>
                                  <a:rPr lang="en-US" sz="1400" i="1">
                                    <a:solidFill>
                                      <a:schemeClr val="tx2"/>
                                    </a:solidFill>
                                    <a:latin typeface="Cambria Math" panose="02040503050406030204" pitchFamily="18" charset="0"/>
                                  </a:rPr>
                                  <m:t>=1</m:t>
                                </m:r>
                              </m:sub>
                              <m:sup>
                                <m:r>
                                  <a:rPr lang="en-US" sz="1400" i="1">
                                    <a:solidFill>
                                      <a:schemeClr val="tx2"/>
                                    </a:solidFill>
                                    <a:latin typeface="Cambria Math" panose="02040503050406030204" pitchFamily="18" charset="0"/>
                                  </a:rPr>
                                  <m:t>𝑙</m:t>
                                </m:r>
                              </m:sup>
                              <m:e>
                                <m:sSup>
                                  <m:sSupPr>
                                    <m:ctrlPr>
                                      <a:rPr lang="en-GB" sz="1400" i="1">
                                        <a:solidFill>
                                          <a:schemeClr val="tx2"/>
                                        </a:solidFill>
                                        <a:latin typeface="Cambria Math" panose="02040503050406030204" pitchFamily="18" charset="0"/>
                                      </a:rPr>
                                    </m:ctrlPr>
                                  </m:sSupPr>
                                  <m:e>
                                    <m:r>
                                      <a:rPr lang="en-US" sz="1400" i="1">
                                        <a:solidFill>
                                          <a:schemeClr val="tx2"/>
                                        </a:solidFill>
                                        <a:latin typeface="Cambria Math" panose="02040503050406030204" pitchFamily="18" charset="0"/>
                                      </a:rPr>
                                      <m:t>𝑞</m:t>
                                    </m:r>
                                  </m:e>
                                  <m:sup>
                                    <m:r>
                                      <a:rPr lang="en-US" sz="1400" b="0" i="1" smtClean="0">
                                        <a:solidFill>
                                          <a:schemeClr val="tx2"/>
                                        </a:solidFill>
                                        <a:latin typeface="Cambria Math" panose="02040503050406030204" pitchFamily="18" charset="0"/>
                                      </a:rPr>
                                      <m:t>𝑗</m:t>
                                    </m:r>
                                  </m:sup>
                                </m:sSup>
                                <m:sSubSup>
                                  <m:sSubSupPr>
                                    <m:ctrlPr>
                                      <a:rPr lang="en-US" sz="1400" i="1">
                                        <a:solidFill>
                                          <a:schemeClr val="tx2"/>
                                        </a:solidFill>
                                        <a:latin typeface="Cambria Math" panose="02040503050406030204" pitchFamily="18" charset="0"/>
                                      </a:rPr>
                                    </m:ctrlPr>
                                  </m:sSubSupPr>
                                  <m:e>
                                    <m:sSup>
                                      <m:sSupPr>
                                        <m:ctrlPr>
                                          <a:rPr lang="en-US" sz="1400" i="1">
                                            <a:solidFill>
                                              <a:schemeClr val="tx2"/>
                                            </a:solidFill>
                                            <a:latin typeface="Cambria Math" panose="02040503050406030204" pitchFamily="18" charset="0"/>
                                          </a:rPr>
                                        </m:ctrlPr>
                                      </m:sSupPr>
                                      <m:e>
                                        <m:r>
                                          <a:rPr lang="en-US" sz="1400" i="1">
                                            <a:solidFill>
                                              <a:schemeClr val="tx2"/>
                                            </a:solidFill>
                                            <a:latin typeface="Cambria Math" panose="02040503050406030204" pitchFamily="18" charset="0"/>
                                          </a:rPr>
                                          <m:t>𝑀</m:t>
                                        </m:r>
                                      </m:e>
                                      <m:sup>
                                        <m:r>
                                          <a:rPr lang="en-US" sz="1400" b="0" i="1" smtClean="0">
                                            <a:solidFill>
                                              <a:schemeClr val="tx2"/>
                                            </a:solidFill>
                                            <a:latin typeface="Cambria Math" panose="02040503050406030204" pitchFamily="18" charset="0"/>
                                          </a:rPr>
                                          <m:t>𝑗</m:t>
                                        </m:r>
                                      </m:sup>
                                    </m:sSup>
                                  </m:e>
                                  <m:sub>
                                    <m:r>
                                      <a:rPr lang="en-US" sz="1400" i="1">
                                        <a:solidFill>
                                          <a:schemeClr val="tx2"/>
                                        </a:solidFill>
                                        <a:latin typeface="Cambria Math" panose="02040503050406030204" pitchFamily="18" charset="0"/>
                                      </a:rPr>
                                      <m:t>𝑁</m:t>
                                    </m:r>
                                  </m:sub>
                                  <m:sup>
                                    <m:r>
                                      <a:rPr lang="en-US" sz="1400" i="1">
                                        <a:solidFill>
                                          <a:schemeClr val="tx2"/>
                                        </a:solidFill>
                                        <a:latin typeface="Cambria Math" panose="02040503050406030204" pitchFamily="18" charset="0"/>
                                      </a:rPr>
                                      <m:t>𝑚</m:t>
                                    </m:r>
                                  </m:sup>
                                </m:sSubSup>
                                <m:sSup>
                                  <m:sSupPr>
                                    <m:ctrlPr>
                                      <a:rPr lang="en-GB" sz="1400" i="1" smtClean="0">
                                        <a:solidFill>
                                          <a:schemeClr val="accent1"/>
                                        </a:solidFill>
                                        <a:latin typeface="Cambria Math" panose="02040503050406030204" pitchFamily="18" charset="0"/>
                                      </a:rPr>
                                    </m:ctrlPr>
                                  </m:sSupPr>
                                  <m:e>
                                    <m:r>
                                      <a:rPr lang="en-GB" sz="1400" i="1">
                                        <a:solidFill>
                                          <a:schemeClr val="accent1"/>
                                        </a:solidFill>
                                        <a:latin typeface="Cambria Math" panose="02040503050406030204" pitchFamily="18" charset="0"/>
                                      </a:rPr>
                                      <m:t>𝑒</m:t>
                                    </m:r>
                                  </m:e>
                                  <m:sup>
                                    <m:r>
                                      <a:rPr lang="en-US" sz="1400" i="1">
                                        <a:solidFill>
                                          <a:schemeClr val="accent1"/>
                                        </a:solidFill>
                                        <a:latin typeface="Cambria Math" panose="02040503050406030204" pitchFamily="18" charset="0"/>
                                      </a:rPr>
                                      <m:t>−</m:t>
                                    </m:r>
                                    <m:d>
                                      <m:dPr>
                                        <m:ctrlPr>
                                          <a:rPr lang="en-GB" sz="1400" i="1">
                                            <a:solidFill>
                                              <a:schemeClr val="accent1"/>
                                            </a:solidFill>
                                            <a:latin typeface="Cambria Math" panose="02040503050406030204" pitchFamily="18" charset="0"/>
                                          </a:rPr>
                                        </m:ctrlPr>
                                      </m:dPr>
                                      <m:e>
                                        <m:r>
                                          <a:rPr lang="en-GB" sz="1400" i="1">
                                            <a:solidFill>
                                              <a:schemeClr val="accent1"/>
                                            </a:solidFill>
                                            <a:latin typeface="Cambria Math" panose="02040503050406030204" pitchFamily="18" charset="0"/>
                                          </a:rPr>
                                          <m:t>𝑖</m:t>
                                        </m:r>
                                        <m:f>
                                          <m:fPr>
                                            <m:ctrlPr>
                                              <a:rPr lang="en-GB" sz="1400" i="1">
                                                <a:solidFill>
                                                  <a:schemeClr val="accent1"/>
                                                </a:solidFill>
                                                <a:latin typeface="Cambria Math" panose="02040503050406030204" pitchFamily="18" charset="0"/>
                                              </a:rPr>
                                            </m:ctrlPr>
                                          </m:fPr>
                                          <m:num>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𝜔</m:t>
                                                </m:r>
                                              </m:e>
                                              <m:sub>
                                                <m:r>
                                                  <a:rPr lang="en-GB" sz="1400" i="1">
                                                    <a:solidFill>
                                                      <a:schemeClr val="accent1"/>
                                                    </a:solidFill>
                                                    <a:latin typeface="Cambria Math" panose="02040503050406030204" pitchFamily="18" charset="0"/>
                                                  </a:rPr>
                                                  <m:t>𝑚𝑛</m:t>
                                                </m:r>
                                              </m:sub>
                                            </m:sSub>
                                          </m:num>
                                          <m:den>
                                            <m:r>
                                              <a:rPr lang="en-GB" sz="1400" i="1">
                                                <a:solidFill>
                                                  <a:schemeClr val="accent1"/>
                                                </a:solidFill>
                                                <a:latin typeface="Cambria Math" panose="02040503050406030204" pitchFamily="18" charset="0"/>
                                              </a:rPr>
                                              <m:t>𝑐</m:t>
                                            </m:r>
                                          </m:den>
                                        </m:f>
                                        <m:r>
                                          <a:rPr lang="en-US" sz="1400" i="1">
                                            <a:solidFill>
                                              <a:schemeClr val="accent1"/>
                                            </a:solidFill>
                                            <a:latin typeface="Cambria Math" panose="02040503050406030204" pitchFamily="18" charset="0"/>
                                          </a:rPr>
                                          <m:t>+</m:t>
                                        </m:r>
                                        <m:f>
                                          <m:fPr>
                                            <m:ctrlPr>
                                              <a:rPr lang="en-GB" sz="1400" i="1">
                                                <a:solidFill>
                                                  <a:schemeClr val="accent1"/>
                                                </a:solidFill>
                                                <a:latin typeface="Cambria Math" panose="02040503050406030204" pitchFamily="18" charset="0"/>
                                              </a:rPr>
                                            </m:ctrlPr>
                                          </m:fPr>
                                          <m:num>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𝜔</m:t>
                                                </m:r>
                                              </m:e>
                                              <m:sub>
                                                <m:r>
                                                  <a:rPr lang="en-GB" sz="1400" i="1">
                                                    <a:solidFill>
                                                      <a:schemeClr val="accent1"/>
                                                    </a:solidFill>
                                                    <a:latin typeface="Cambria Math" panose="02040503050406030204" pitchFamily="18" charset="0"/>
                                                  </a:rPr>
                                                  <m:t>𝑚𝑛</m:t>
                                                </m:r>
                                              </m:sub>
                                            </m:sSub>
                                          </m:num>
                                          <m:den>
                                            <m:r>
                                              <a:rPr lang="en-GB" sz="1400" i="1">
                                                <a:solidFill>
                                                  <a:schemeClr val="accent1"/>
                                                </a:solidFill>
                                                <a:latin typeface="Cambria Math" panose="02040503050406030204" pitchFamily="18" charset="0"/>
                                              </a:rPr>
                                              <m:t>2</m:t>
                                            </m:r>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𝑄</m:t>
                                                </m:r>
                                              </m:e>
                                              <m:sub>
                                                <m:r>
                                                  <a:rPr lang="en-GB" sz="1400" i="1">
                                                    <a:solidFill>
                                                      <a:schemeClr val="accent1"/>
                                                    </a:solidFill>
                                                    <a:latin typeface="Cambria Math" panose="02040503050406030204" pitchFamily="18" charset="0"/>
                                                  </a:rPr>
                                                  <m:t>𝑚𝑛</m:t>
                                                </m:r>
                                              </m:sub>
                                            </m:sSub>
                                            <m:r>
                                              <a:rPr lang="en-GB" sz="1400" i="1">
                                                <a:solidFill>
                                                  <a:schemeClr val="accent1"/>
                                                </a:solidFill>
                                                <a:latin typeface="Cambria Math" panose="02040503050406030204" pitchFamily="18" charset="0"/>
                                              </a:rPr>
                                              <m:t>𝑐</m:t>
                                            </m:r>
                                          </m:den>
                                        </m:f>
                                      </m:e>
                                    </m:d>
                                    <m:sSub>
                                      <m:sSubPr>
                                        <m:ctrlPr>
                                          <a:rPr lang="en-GB" sz="1400" i="1">
                                            <a:solidFill>
                                              <a:schemeClr val="accent1"/>
                                            </a:solidFill>
                                            <a:latin typeface="Cambria Math" panose="02040503050406030204" pitchFamily="18" charset="0"/>
                                          </a:rPr>
                                        </m:ctrlPr>
                                      </m:sSubPr>
                                      <m:e>
                                        <m:r>
                                          <a:rPr lang="en-US" sz="1400" i="1">
                                            <a:solidFill>
                                              <a:schemeClr val="accent1"/>
                                            </a:solidFill>
                                            <a:latin typeface="Cambria Math" panose="02040503050406030204" pitchFamily="18" charset="0"/>
                                          </a:rPr>
                                          <m:t>𝑧</m:t>
                                        </m:r>
                                      </m:e>
                                      <m:sub>
                                        <m:r>
                                          <a:rPr lang="en-US" sz="1400" b="0" i="1" smtClean="0">
                                            <a:solidFill>
                                              <a:schemeClr val="accent1"/>
                                            </a:solidFill>
                                            <a:latin typeface="Cambria Math" panose="02040503050406030204" pitchFamily="18" charset="0"/>
                                          </a:rPr>
                                          <m:t>𝑗</m:t>
                                        </m:r>
                                      </m:sub>
                                    </m:sSub>
                                  </m:sup>
                                </m:sSup>
                              </m:e>
                            </m:nary>
                            <m:r>
                              <a:rPr lang="en-US" sz="1400" i="1">
                                <a:solidFill>
                                  <a:schemeClr val="tx2"/>
                                </a:solidFill>
                                <a:latin typeface="Cambria Math" panose="02040503050406030204" pitchFamily="18" charset="0"/>
                              </a:rPr>
                              <m:t>+</m:t>
                            </m:r>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𝑀</m:t>
                                </m:r>
                              </m:e>
                              <m:sub>
                                <m:r>
                                  <a:rPr lang="en-US" sz="1400" i="1">
                                    <a:solidFill>
                                      <a:schemeClr val="tx2"/>
                                    </a:solidFill>
                                    <a:latin typeface="Cambria Math" panose="02040503050406030204" pitchFamily="18" charset="0"/>
                                  </a:rPr>
                                  <m:t>𝑆</m:t>
                                </m:r>
                              </m:sub>
                              <m:sup>
                                <m:r>
                                  <a:rPr lang="en-US" sz="1400" i="1">
                                    <a:solidFill>
                                      <a:schemeClr val="tx2"/>
                                    </a:solidFill>
                                    <a:latin typeface="Cambria Math" panose="02040503050406030204" pitchFamily="18" charset="0"/>
                                  </a:rPr>
                                  <m:t>𝑚</m:t>
                                </m:r>
                                <m:r>
                                  <a:rPr lang="en-US" sz="1400" i="1">
                                    <a:solidFill>
                                      <a:schemeClr val="tx2"/>
                                    </a:solidFill>
                                    <a:latin typeface="Cambria Math" panose="02040503050406030204" pitchFamily="18" charset="0"/>
                                  </a:rPr>
                                  <m:t>−1</m:t>
                                </m:r>
                              </m:sup>
                            </m:sSubSup>
                            <m:nary>
                              <m:naryPr>
                                <m:chr m:val="∑"/>
                                <m:limLoc m:val="subSup"/>
                                <m:ctrlPr>
                                  <a:rPr lang="en-US" sz="1400" i="1">
                                    <a:solidFill>
                                      <a:schemeClr val="tx2"/>
                                    </a:solidFill>
                                    <a:latin typeface="Cambria Math" panose="02040503050406030204" pitchFamily="18" charset="0"/>
                                  </a:rPr>
                                </m:ctrlPr>
                              </m:naryPr>
                              <m:sub>
                                <m:r>
                                  <m:rPr>
                                    <m:brk m:alnAt="1"/>
                                  </m:rPr>
                                  <a:rPr lang="en-US" sz="1400" b="0" i="1" smtClean="0">
                                    <a:solidFill>
                                      <a:schemeClr val="tx2"/>
                                    </a:solidFill>
                                    <a:latin typeface="Cambria Math" panose="02040503050406030204" pitchFamily="18" charset="0"/>
                                  </a:rPr>
                                  <m:t>𝑗</m:t>
                                </m:r>
                                <m:r>
                                  <a:rPr lang="en-US" sz="1400" i="1">
                                    <a:solidFill>
                                      <a:schemeClr val="tx2"/>
                                    </a:solidFill>
                                    <a:latin typeface="Cambria Math" panose="02040503050406030204" pitchFamily="18" charset="0"/>
                                  </a:rPr>
                                  <m:t>=1</m:t>
                                </m:r>
                              </m:sub>
                              <m:sup>
                                <m:r>
                                  <a:rPr lang="en-US" sz="1400" i="1">
                                    <a:solidFill>
                                      <a:schemeClr val="tx2"/>
                                    </a:solidFill>
                                    <a:latin typeface="Cambria Math" panose="02040503050406030204" pitchFamily="18" charset="0"/>
                                  </a:rPr>
                                  <m:t>𝑙</m:t>
                                </m:r>
                              </m:sup>
                              <m:e>
                                <m:sSup>
                                  <m:sSupPr>
                                    <m:ctrlPr>
                                      <a:rPr lang="en-GB" sz="1400" i="1">
                                        <a:solidFill>
                                          <a:schemeClr val="tx2"/>
                                        </a:solidFill>
                                        <a:latin typeface="Cambria Math" panose="02040503050406030204" pitchFamily="18" charset="0"/>
                                      </a:rPr>
                                    </m:ctrlPr>
                                  </m:sSupPr>
                                  <m:e>
                                    <m:r>
                                      <a:rPr lang="en-US" sz="1400" i="1">
                                        <a:solidFill>
                                          <a:schemeClr val="tx2"/>
                                        </a:solidFill>
                                        <a:latin typeface="Cambria Math" panose="02040503050406030204" pitchFamily="18" charset="0"/>
                                      </a:rPr>
                                      <m:t>𝑞</m:t>
                                    </m:r>
                                  </m:e>
                                  <m:sup>
                                    <m:r>
                                      <a:rPr lang="en-US" sz="1400" b="0" i="1" smtClean="0">
                                        <a:solidFill>
                                          <a:schemeClr val="tx2"/>
                                        </a:solidFill>
                                        <a:latin typeface="Cambria Math" panose="02040503050406030204" pitchFamily="18" charset="0"/>
                                      </a:rPr>
                                      <m:t>𝑗</m:t>
                                    </m:r>
                                  </m:sup>
                                </m:sSup>
                                <m:sSubSup>
                                  <m:sSubSupPr>
                                    <m:ctrlPr>
                                      <a:rPr lang="en-US" sz="1400" i="1">
                                        <a:solidFill>
                                          <a:schemeClr val="tx2"/>
                                        </a:solidFill>
                                        <a:latin typeface="Cambria Math" panose="02040503050406030204" pitchFamily="18" charset="0"/>
                                      </a:rPr>
                                    </m:ctrlPr>
                                  </m:sSubSupPr>
                                  <m:e>
                                    <m:sSup>
                                      <m:sSupPr>
                                        <m:ctrlPr>
                                          <a:rPr lang="en-US" sz="1400" i="1">
                                            <a:solidFill>
                                              <a:schemeClr val="tx2"/>
                                            </a:solidFill>
                                            <a:latin typeface="Cambria Math" panose="02040503050406030204" pitchFamily="18" charset="0"/>
                                          </a:rPr>
                                        </m:ctrlPr>
                                      </m:sSupPr>
                                      <m:e>
                                        <m:r>
                                          <a:rPr lang="en-US" sz="1400" i="1">
                                            <a:solidFill>
                                              <a:schemeClr val="tx2"/>
                                            </a:solidFill>
                                            <a:latin typeface="Cambria Math" panose="02040503050406030204" pitchFamily="18" charset="0"/>
                                          </a:rPr>
                                          <m:t>𝑀</m:t>
                                        </m:r>
                                      </m:e>
                                      <m:sup>
                                        <m:r>
                                          <a:rPr lang="en-US" sz="1400" b="0" i="1" smtClean="0">
                                            <a:solidFill>
                                              <a:schemeClr val="tx2"/>
                                            </a:solidFill>
                                            <a:latin typeface="Cambria Math" panose="02040503050406030204" pitchFamily="18" charset="0"/>
                                          </a:rPr>
                                          <m:t>𝑗</m:t>
                                        </m:r>
                                      </m:sup>
                                    </m:sSup>
                                  </m:e>
                                  <m:sub>
                                    <m:r>
                                      <a:rPr lang="en-US" sz="1400" i="1">
                                        <a:solidFill>
                                          <a:schemeClr val="tx2"/>
                                        </a:solidFill>
                                        <a:latin typeface="Cambria Math" panose="02040503050406030204" pitchFamily="18" charset="0"/>
                                      </a:rPr>
                                      <m:t>𝑆</m:t>
                                    </m:r>
                                  </m:sub>
                                  <m:sup>
                                    <m:r>
                                      <a:rPr lang="en-US" sz="1400" i="1">
                                        <a:solidFill>
                                          <a:schemeClr val="tx2"/>
                                        </a:solidFill>
                                        <a:latin typeface="Cambria Math" panose="02040503050406030204" pitchFamily="18" charset="0"/>
                                      </a:rPr>
                                      <m:t>𝑚</m:t>
                                    </m:r>
                                  </m:sup>
                                </m:sSubSup>
                              </m:e>
                            </m:nary>
                            <m:sSup>
                              <m:sSupPr>
                                <m:ctrlPr>
                                  <a:rPr lang="en-GB" sz="1400" i="1" smtClean="0">
                                    <a:solidFill>
                                      <a:schemeClr val="accent1"/>
                                    </a:solidFill>
                                    <a:latin typeface="Cambria Math" panose="02040503050406030204" pitchFamily="18" charset="0"/>
                                  </a:rPr>
                                </m:ctrlPr>
                              </m:sSupPr>
                              <m:e>
                                <m:r>
                                  <a:rPr lang="en-GB" sz="1400" i="1">
                                    <a:solidFill>
                                      <a:schemeClr val="accent1"/>
                                    </a:solidFill>
                                    <a:latin typeface="Cambria Math" panose="02040503050406030204" pitchFamily="18" charset="0"/>
                                  </a:rPr>
                                  <m:t>𝑒</m:t>
                                </m:r>
                              </m:e>
                              <m:sup>
                                <m:r>
                                  <a:rPr lang="en-US" sz="1400" i="1">
                                    <a:solidFill>
                                      <a:schemeClr val="accent1"/>
                                    </a:solidFill>
                                    <a:latin typeface="Cambria Math" panose="02040503050406030204" pitchFamily="18" charset="0"/>
                                  </a:rPr>
                                  <m:t>−</m:t>
                                </m:r>
                                <m:d>
                                  <m:dPr>
                                    <m:ctrlPr>
                                      <a:rPr lang="en-GB" sz="1400" i="1">
                                        <a:solidFill>
                                          <a:schemeClr val="accent1"/>
                                        </a:solidFill>
                                        <a:latin typeface="Cambria Math" panose="02040503050406030204" pitchFamily="18" charset="0"/>
                                      </a:rPr>
                                    </m:ctrlPr>
                                  </m:dPr>
                                  <m:e>
                                    <m:r>
                                      <a:rPr lang="en-GB" sz="1400" i="1">
                                        <a:solidFill>
                                          <a:schemeClr val="accent1"/>
                                        </a:solidFill>
                                        <a:latin typeface="Cambria Math" panose="02040503050406030204" pitchFamily="18" charset="0"/>
                                      </a:rPr>
                                      <m:t>𝑖</m:t>
                                    </m:r>
                                    <m:f>
                                      <m:fPr>
                                        <m:ctrlPr>
                                          <a:rPr lang="en-GB" sz="1400" i="1">
                                            <a:solidFill>
                                              <a:schemeClr val="accent1"/>
                                            </a:solidFill>
                                            <a:latin typeface="Cambria Math" panose="02040503050406030204" pitchFamily="18" charset="0"/>
                                          </a:rPr>
                                        </m:ctrlPr>
                                      </m:fPr>
                                      <m:num>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𝜔</m:t>
                                            </m:r>
                                          </m:e>
                                          <m:sub>
                                            <m:r>
                                              <a:rPr lang="en-GB" sz="1400" i="1">
                                                <a:solidFill>
                                                  <a:schemeClr val="accent1"/>
                                                </a:solidFill>
                                                <a:latin typeface="Cambria Math" panose="02040503050406030204" pitchFamily="18" charset="0"/>
                                              </a:rPr>
                                              <m:t>𝑚𝑛</m:t>
                                            </m:r>
                                          </m:sub>
                                        </m:sSub>
                                      </m:num>
                                      <m:den>
                                        <m:r>
                                          <a:rPr lang="en-GB" sz="1400" i="1">
                                            <a:solidFill>
                                              <a:schemeClr val="accent1"/>
                                            </a:solidFill>
                                            <a:latin typeface="Cambria Math" panose="02040503050406030204" pitchFamily="18" charset="0"/>
                                          </a:rPr>
                                          <m:t>𝑐</m:t>
                                        </m:r>
                                      </m:den>
                                    </m:f>
                                    <m:r>
                                      <a:rPr lang="en-US" sz="1400" i="1">
                                        <a:solidFill>
                                          <a:schemeClr val="accent1"/>
                                        </a:solidFill>
                                        <a:latin typeface="Cambria Math" panose="02040503050406030204" pitchFamily="18" charset="0"/>
                                      </a:rPr>
                                      <m:t>+</m:t>
                                    </m:r>
                                    <m:f>
                                      <m:fPr>
                                        <m:ctrlPr>
                                          <a:rPr lang="en-GB" sz="1400" i="1">
                                            <a:solidFill>
                                              <a:schemeClr val="accent1"/>
                                            </a:solidFill>
                                            <a:latin typeface="Cambria Math" panose="02040503050406030204" pitchFamily="18" charset="0"/>
                                          </a:rPr>
                                        </m:ctrlPr>
                                      </m:fPr>
                                      <m:num>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𝜔</m:t>
                                            </m:r>
                                          </m:e>
                                          <m:sub>
                                            <m:r>
                                              <a:rPr lang="en-GB" sz="1400" i="1">
                                                <a:solidFill>
                                                  <a:schemeClr val="accent1"/>
                                                </a:solidFill>
                                                <a:latin typeface="Cambria Math" panose="02040503050406030204" pitchFamily="18" charset="0"/>
                                              </a:rPr>
                                              <m:t>𝑚𝑛</m:t>
                                            </m:r>
                                          </m:sub>
                                        </m:sSub>
                                      </m:num>
                                      <m:den>
                                        <m:r>
                                          <a:rPr lang="en-GB" sz="1400" i="1">
                                            <a:solidFill>
                                              <a:schemeClr val="accent1"/>
                                            </a:solidFill>
                                            <a:latin typeface="Cambria Math" panose="02040503050406030204" pitchFamily="18" charset="0"/>
                                          </a:rPr>
                                          <m:t>2</m:t>
                                        </m:r>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𝑄</m:t>
                                            </m:r>
                                          </m:e>
                                          <m:sub>
                                            <m:r>
                                              <a:rPr lang="en-GB" sz="1400" i="1">
                                                <a:solidFill>
                                                  <a:schemeClr val="accent1"/>
                                                </a:solidFill>
                                                <a:latin typeface="Cambria Math" panose="02040503050406030204" pitchFamily="18" charset="0"/>
                                              </a:rPr>
                                              <m:t>𝑚𝑛</m:t>
                                            </m:r>
                                          </m:sub>
                                        </m:sSub>
                                        <m:r>
                                          <a:rPr lang="en-GB" sz="1400" i="1">
                                            <a:solidFill>
                                              <a:schemeClr val="accent1"/>
                                            </a:solidFill>
                                            <a:latin typeface="Cambria Math" panose="02040503050406030204" pitchFamily="18" charset="0"/>
                                          </a:rPr>
                                          <m:t>𝑐</m:t>
                                        </m:r>
                                      </m:den>
                                    </m:f>
                                  </m:e>
                                </m:d>
                                <m:sSub>
                                  <m:sSubPr>
                                    <m:ctrlPr>
                                      <a:rPr lang="en-GB" sz="1400" i="1">
                                        <a:solidFill>
                                          <a:schemeClr val="accent1"/>
                                        </a:solidFill>
                                        <a:latin typeface="Cambria Math" panose="02040503050406030204" pitchFamily="18" charset="0"/>
                                      </a:rPr>
                                    </m:ctrlPr>
                                  </m:sSubPr>
                                  <m:e>
                                    <m:r>
                                      <a:rPr lang="en-US" sz="1400" i="1">
                                        <a:solidFill>
                                          <a:schemeClr val="accent1"/>
                                        </a:solidFill>
                                        <a:latin typeface="Cambria Math" panose="02040503050406030204" pitchFamily="18" charset="0"/>
                                      </a:rPr>
                                      <m:t>𝑧</m:t>
                                    </m:r>
                                  </m:e>
                                  <m:sub>
                                    <m:r>
                                      <a:rPr lang="en-US" sz="1400" b="0" i="1" smtClean="0">
                                        <a:solidFill>
                                          <a:schemeClr val="accent1"/>
                                        </a:solidFill>
                                        <a:latin typeface="Cambria Math" panose="02040503050406030204" pitchFamily="18" charset="0"/>
                                      </a:rPr>
                                      <m:t>𝑗</m:t>
                                    </m:r>
                                  </m:sub>
                                </m:sSub>
                              </m:sup>
                            </m:sSup>
                          </m:e>
                        </m:d>
                      </m:e>
                    </m:d>
                    <m:r>
                      <a:rPr lang="en-US" sz="1400" b="0" i="1" smtClean="0">
                        <a:solidFill>
                          <a:srgbClr val="FF0000"/>
                        </a:solidFill>
                        <a:latin typeface="Cambria Math" panose="02040503050406030204" pitchFamily="18" charset="0"/>
                      </a:rPr>
                      <m:t>  </m:t>
                    </m:r>
                    <m:r>
                      <a:rPr lang="en-US" sz="1400" b="0" i="1" smtClean="0">
                        <a:solidFill>
                          <a:schemeClr val="tx2"/>
                        </a:solidFill>
                        <a:latin typeface="Cambria Math" panose="02040503050406030204" pitchFamily="18" charset="0"/>
                      </a:rPr>
                      <m:t>[</m:t>
                    </m:r>
                    <m:r>
                      <a:rPr lang="en-US" sz="1400" b="0" i="1" smtClean="0">
                        <a:solidFill>
                          <a:schemeClr val="tx2"/>
                        </a:solidFill>
                        <a:latin typeface="Cambria Math" panose="02040503050406030204" pitchFamily="18" charset="0"/>
                      </a:rPr>
                      <m:t>𝑉</m:t>
                    </m:r>
                    <m:r>
                      <a:rPr lang="en-US" sz="1400" b="0" i="1" smtClean="0">
                        <a:solidFill>
                          <a:schemeClr val="tx2"/>
                        </a:solidFill>
                        <a:latin typeface="Cambria Math" panose="02040503050406030204" pitchFamily="18" charset="0"/>
                      </a:rPr>
                      <m:t>]</m:t>
                    </m:r>
                  </m:oMath>
                </a14:m>
                <a:endParaRPr lang="en-US" sz="1400" i="1" dirty="0">
                  <a:solidFill>
                    <a:srgbClr val="FF0000"/>
                  </a:solidFill>
                  <a:latin typeface="Cambria Math" panose="02040503050406030204" pitchFamily="18" charset="0"/>
                </a:endParaRPr>
              </a:p>
              <a:p>
                <a:pPr lvl="1">
                  <a:buFont typeface="Wingdings" pitchFamily="2" charset="2"/>
                  <a:buChar char="è"/>
                </a:pPr>
                <a:r>
                  <a:rPr lang="en-GB" sz="1400" i="1" dirty="0">
                    <a:solidFill>
                      <a:schemeClr val="tx2"/>
                    </a:solidFill>
                  </a:rPr>
                  <a:t> </a:t>
                </a:r>
                <a14:m>
                  <m:oMath xmlns:m="http://schemas.openxmlformats.org/officeDocument/2006/math">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𝑊</m:t>
                        </m:r>
                      </m:e>
                      <m:sub>
                        <m:r>
                          <a:rPr lang="en-US" sz="1400" i="1">
                            <a:solidFill>
                              <a:schemeClr val="tx2"/>
                            </a:solidFill>
                            <a:latin typeface="Cambria Math" panose="02040503050406030204" pitchFamily="18" charset="0"/>
                          </a:rPr>
                          <m:t>𝑥</m:t>
                        </m:r>
                        <m:r>
                          <a:rPr lang="en-GB" sz="1400" i="1">
                            <a:solidFill>
                              <a:schemeClr val="tx2"/>
                            </a:solidFill>
                            <a:latin typeface="Cambria Math" panose="02040503050406030204" pitchFamily="18" charset="0"/>
                          </a:rPr>
                          <m:t>𝑚</m:t>
                        </m:r>
                        <m:r>
                          <a:rPr lang="en-US" sz="1400" i="1">
                            <a:solidFill>
                              <a:schemeClr val="tx2"/>
                            </a:solidFill>
                            <a:latin typeface="Cambria Math" panose="02040503050406030204" pitchFamily="18" charset="0"/>
                          </a:rPr>
                          <m:t>𝑛</m:t>
                        </m:r>
                      </m:sub>
                    </m:sSub>
                    <m:r>
                      <a:rPr lang="en-US" sz="1400" i="1">
                        <a:solidFill>
                          <a:schemeClr val="tx2"/>
                        </a:solidFill>
                        <a:latin typeface="Cambria Math" panose="02040503050406030204" pitchFamily="18" charset="0"/>
                      </a:rPr>
                      <m:t>=</m:t>
                    </m:r>
                    <m:r>
                      <a:rPr lang="en-GB" sz="1400" i="1">
                        <a:latin typeface="Cambria Math" panose="02040503050406030204" pitchFamily="18" charset="0"/>
                      </a:rPr>
                      <m:t>ℑ</m:t>
                    </m:r>
                    <m:d>
                      <m:dPr>
                        <m:begChr m:val="{"/>
                        <m:endChr m:val="}"/>
                        <m:ctrlPr>
                          <a:rPr lang="en-US" sz="1400" i="1">
                            <a:latin typeface="Cambria Math" panose="02040503050406030204" pitchFamily="18" charset="0"/>
                          </a:rPr>
                        </m:ctrlPr>
                      </m:dPr>
                      <m:e>
                        <m:r>
                          <a:rPr lang="en-US" sz="1400" i="1">
                            <a:latin typeface="Cambria Math" panose="02040503050406030204" pitchFamily="18" charset="0"/>
                          </a:rPr>
                          <m:t>𝑚</m:t>
                        </m:r>
                        <m:r>
                          <a:rPr lang="en-US" sz="1400" i="1">
                            <a:latin typeface="Cambria Math" panose="02040503050406030204" pitchFamily="18" charset="0"/>
                          </a:rPr>
                          <m:t>2</m:t>
                        </m:r>
                        <m:sSub>
                          <m:sSubPr>
                            <m:ctrlPr>
                              <a:rPr lang="en-GB" sz="1400" i="1">
                                <a:latin typeface="Cambria Math" panose="02040503050406030204" pitchFamily="18" charset="0"/>
                              </a:rPr>
                            </m:ctrlPr>
                          </m:sSubPr>
                          <m:e>
                            <m:r>
                              <a:rPr lang="en-GB" sz="1400" i="1">
                                <a:latin typeface="Cambria Math" panose="02040503050406030204" pitchFamily="18" charset="0"/>
                              </a:rPr>
                              <m:t>𝑘</m:t>
                            </m:r>
                          </m:e>
                          <m:sub>
                            <m:r>
                              <a:rPr lang="en-GB" sz="1400" i="1">
                                <a:latin typeface="Cambria Math" panose="02040503050406030204" pitchFamily="18" charset="0"/>
                              </a:rPr>
                              <m:t>⊥</m:t>
                            </m:r>
                            <m:r>
                              <a:rPr lang="en-GB" sz="1400" i="1">
                                <a:latin typeface="Cambria Math" panose="02040503050406030204" pitchFamily="18" charset="0"/>
                              </a:rPr>
                              <m:t>𝑚𝑛</m:t>
                            </m:r>
                          </m:sub>
                        </m:sSub>
                        <m:f>
                          <m:fPr>
                            <m:ctrlPr>
                              <a:rPr lang="en-GB" sz="1400" i="1">
                                <a:solidFill>
                                  <a:schemeClr val="tx2"/>
                                </a:solidFill>
                                <a:latin typeface="Cambria Math" panose="02040503050406030204" pitchFamily="18" charset="0"/>
                                <a:ea typeface="Cambria Math" panose="02040503050406030204" pitchFamily="18" charset="0"/>
                              </a:rPr>
                            </m:ctrlPr>
                          </m:fPr>
                          <m:num>
                            <m:sSub>
                              <m:sSubPr>
                                <m:ctrlPr>
                                  <a:rPr lang="en-GB" sz="1400" i="1">
                                    <a:solidFill>
                                      <a:schemeClr val="tx2"/>
                                    </a:solidFill>
                                    <a:latin typeface="Cambria Math" panose="02040503050406030204" pitchFamily="18" charset="0"/>
                                    <a:ea typeface="Cambria Math" panose="02040503050406030204" pitchFamily="18" charset="0"/>
                                  </a:rPr>
                                </m:ctrlPr>
                              </m:sSubPr>
                              <m:e>
                                <m:r>
                                  <a:rPr lang="en-GB" sz="1400" i="1">
                                    <a:solidFill>
                                      <a:schemeClr val="tx2"/>
                                    </a:solidFill>
                                    <a:latin typeface="Cambria Math" panose="02040503050406030204" pitchFamily="18" charset="0"/>
                                    <a:ea typeface="Cambria Math" panose="02040503050406030204" pitchFamily="18" charset="0"/>
                                  </a:rPr>
                                  <m:t>𝜔</m:t>
                                </m:r>
                              </m:e>
                              <m:sub>
                                <m:r>
                                  <a:rPr lang="en-GB" sz="1400" i="1">
                                    <a:solidFill>
                                      <a:schemeClr val="tx2"/>
                                    </a:solidFill>
                                    <a:latin typeface="Cambria Math" panose="02040503050406030204" pitchFamily="18" charset="0"/>
                                    <a:ea typeface="Cambria Math" panose="02040503050406030204" pitchFamily="18" charset="0"/>
                                  </a:rPr>
                                  <m:t>𝑚𝑛</m:t>
                                </m:r>
                              </m:sub>
                            </m:sSub>
                          </m:num>
                          <m:den>
                            <m:sSub>
                              <m:sSubPr>
                                <m:ctrlPr>
                                  <a:rPr lang="en-GB" sz="1400" i="1">
                                    <a:solidFill>
                                      <a:schemeClr val="tx2"/>
                                    </a:solidFill>
                                    <a:latin typeface="Cambria Math" panose="02040503050406030204" pitchFamily="18" charset="0"/>
                                    <a:ea typeface="Cambria Math" panose="02040503050406030204" pitchFamily="18" charset="0"/>
                                  </a:rPr>
                                </m:ctrlPr>
                              </m:sSubPr>
                              <m:e>
                                <m:r>
                                  <a:rPr lang="en-GB" sz="1400" i="1">
                                    <a:solidFill>
                                      <a:schemeClr val="tx2"/>
                                    </a:solidFill>
                                    <a:latin typeface="Cambria Math" panose="02040503050406030204" pitchFamily="18" charset="0"/>
                                    <a:ea typeface="Cambria Math" panose="02040503050406030204" pitchFamily="18" charset="0"/>
                                  </a:rPr>
                                  <m:t>𝜔</m:t>
                                </m:r>
                              </m:e>
                              <m:sub>
                                <m:r>
                                  <a:rPr lang="en-GB" sz="1400" i="1">
                                    <a:solidFill>
                                      <a:schemeClr val="tx2"/>
                                    </a:solidFill>
                                    <a:latin typeface="Cambria Math" panose="02040503050406030204" pitchFamily="18" charset="0"/>
                                    <a:ea typeface="Cambria Math" panose="02040503050406030204" pitchFamily="18" charset="0"/>
                                  </a:rPr>
                                  <m:t>𝑑</m:t>
                                </m:r>
                                <m:r>
                                  <a:rPr lang="en-GB" sz="1400" i="1">
                                    <a:solidFill>
                                      <a:schemeClr val="tx2"/>
                                    </a:solidFill>
                                    <a:latin typeface="Cambria Math" panose="02040503050406030204" pitchFamily="18" charset="0"/>
                                    <a:ea typeface="Cambria Math" panose="02040503050406030204" pitchFamily="18" charset="0"/>
                                  </a:rPr>
                                  <m:t>,</m:t>
                                </m:r>
                                <m:r>
                                  <a:rPr lang="en-GB" sz="1400" i="1">
                                    <a:solidFill>
                                      <a:schemeClr val="tx2"/>
                                    </a:solidFill>
                                    <a:latin typeface="Cambria Math" panose="02040503050406030204" pitchFamily="18" charset="0"/>
                                    <a:ea typeface="Cambria Math" panose="02040503050406030204" pitchFamily="18" charset="0"/>
                                  </a:rPr>
                                  <m:t>𝑚𝑛</m:t>
                                </m:r>
                              </m:sub>
                            </m:sSub>
                          </m:den>
                        </m:f>
                        <m:sSup>
                          <m:sSupPr>
                            <m:ctrlPr>
                              <a:rPr lang="en-GB" sz="1400" i="1" smtClean="0">
                                <a:solidFill>
                                  <a:schemeClr val="accent1"/>
                                </a:solidFill>
                                <a:latin typeface="Cambria Math" panose="02040503050406030204" pitchFamily="18" charset="0"/>
                              </a:rPr>
                            </m:ctrlPr>
                          </m:sSupPr>
                          <m:e>
                            <m:r>
                              <a:rPr lang="en-GB" sz="1400" i="1">
                                <a:solidFill>
                                  <a:schemeClr val="accent1"/>
                                </a:solidFill>
                                <a:latin typeface="Cambria Math" panose="02040503050406030204" pitchFamily="18" charset="0"/>
                              </a:rPr>
                              <m:t>𝑒</m:t>
                            </m:r>
                          </m:e>
                          <m:sup>
                            <m:d>
                              <m:dPr>
                                <m:ctrlPr>
                                  <a:rPr lang="en-GB" sz="1400" i="1">
                                    <a:solidFill>
                                      <a:schemeClr val="accent1"/>
                                    </a:solidFill>
                                    <a:latin typeface="Cambria Math" panose="02040503050406030204" pitchFamily="18" charset="0"/>
                                  </a:rPr>
                                </m:ctrlPr>
                              </m:dPr>
                              <m:e>
                                <m:r>
                                  <a:rPr lang="en-GB" sz="1400" i="1">
                                    <a:solidFill>
                                      <a:schemeClr val="accent1"/>
                                    </a:solidFill>
                                    <a:latin typeface="Cambria Math" panose="02040503050406030204" pitchFamily="18" charset="0"/>
                                  </a:rPr>
                                  <m:t>𝑖</m:t>
                                </m:r>
                                <m:f>
                                  <m:fPr>
                                    <m:ctrlPr>
                                      <a:rPr lang="en-GB" sz="1400" i="1">
                                        <a:solidFill>
                                          <a:schemeClr val="accent1"/>
                                        </a:solidFill>
                                        <a:latin typeface="Cambria Math" panose="02040503050406030204" pitchFamily="18" charset="0"/>
                                      </a:rPr>
                                    </m:ctrlPr>
                                  </m:fPr>
                                  <m:num>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𝜔</m:t>
                                        </m:r>
                                      </m:e>
                                      <m:sub>
                                        <m:r>
                                          <a:rPr lang="en-GB" sz="1400" i="1">
                                            <a:solidFill>
                                              <a:schemeClr val="accent1"/>
                                            </a:solidFill>
                                            <a:latin typeface="Cambria Math" panose="02040503050406030204" pitchFamily="18" charset="0"/>
                                          </a:rPr>
                                          <m:t>𝑚𝑛</m:t>
                                        </m:r>
                                      </m:sub>
                                    </m:sSub>
                                  </m:num>
                                  <m:den>
                                    <m:r>
                                      <a:rPr lang="en-GB" sz="1400" i="1">
                                        <a:solidFill>
                                          <a:schemeClr val="accent1"/>
                                        </a:solidFill>
                                        <a:latin typeface="Cambria Math" panose="02040503050406030204" pitchFamily="18" charset="0"/>
                                      </a:rPr>
                                      <m:t>𝑐</m:t>
                                    </m:r>
                                  </m:den>
                                </m:f>
                                <m:r>
                                  <a:rPr lang="en-US" sz="1400" i="1">
                                    <a:solidFill>
                                      <a:schemeClr val="accent1"/>
                                    </a:solidFill>
                                    <a:latin typeface="Cambria Math" panose="02040503050406030204" pitchFamily="18" charset="0"/>
                                  </a:rPr>
                                  <m:t>+</m:t>
                                </m:r>
                                <m:f>
                                  <m:fPr>
                                    <m:ctrlPr>
                                      <a:rPr lang="en-GB" sz="1400" i="1">
                                        <a:solidFill>
                                          <a:schemeClr val="accent1"/>
                                        </a:solidFill>
                                        <a:latin typeface="Cambria Math" panose="02040503050406030204" pitchFamily="18" charset="0"/>
                                      </a:rPr>
                                    </m:ctrlPr>
                                  </m:fPr>
                                  <m:num>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𝜔</m:t>
                                        </m:r>
                                      </m:e>
                                      <m:sub>
                                        <m:r>
                                          <a:rPr lang="en-GB" sz="1400" i="1">
                                            <a:solidFill>
                                              <a:schemeClr val="accent1"/>
                                            </a:solidFill>
                                            <a:latin typeface="Cambria Math" panose="02040503050406030204" pitchFamily="18" charset="0"/>
                                          </a:rPr>
                                          <m:t>𝑚𝑛</m:t>
                                        </m:r>
                                      </m:sub>
                                    </m:sSub>
                                  </m:num>
                                  <m:den>
                                    <m:r>
                                      <a:rPr lang="en-GB" sz="1400" i="1">
                                        <a:solidFill>
                                          <a:schemeClr val="accent1"/>
                                        </a:solidFill>
                                        <a:latin typeface="Cambria Math" panose="02040503050406030204" pitchFamily="18" charset="0"/>
                                      </a:rPr>
                                      <m:t>2</m:t>
                                    </m:r>
                                    <m:sSub>
                                      <m:sSubPr>
                                        <m:ctrlPr>
                                          <a:rPr lang="en-GB" sz="1400" i="1">
                                            <a:solidFill>
                                              <a:schemeClr val="accent1"/>
                                            </a:solidFill>
                                            <a:latin typeface="Cambria Math" panose="02040503050406030204" pitchFamily="18" charset="0"/>
                                          </a:rPr>
                                        </m:ctrlPr>
                                      </m:sSubPr>
                                      <m:e>
                                        <m:r>
                                          <a:rPr lang="en-GB" sz="1400" i="1">
                                            <a:solidFill>
                                              <a:schemeClr val="accent1"/>
                                            </a:solidFill>
                                            <a:latin typeface="Cambria Math" panose="02040503050406030204" pitchFamily="18" charset="0"/>
                                          </a:rPr>
                                          <m:t>𝑄</m:t>
                                        </m:r>
                                      </m:e>
                                      <m:sub>
                                        <m:r>
                                          <a:rPr lang="en-GB" sz="1400" i="1">
                                            <a:solidFill>
                                              <a:schemeClr val="accent1"/>
                                            </a:solidFill>
                                            <a:latin typeface="Cambria Math" panose="02040503050406030204" pitchFamily="18" charset="0"/>
                                          </a:rPr>
                                          <m:t>𝑚𝑛</m:t>
                                        </m:r>
                                      </m:sub>
                                    </m:sSub>
                                    <m:r>
                                      <a:rPr lang="en-GB" sz="1400" i="1">
                                        <a:solidFill>
                                          <a:schemeClr val="accent1"/>
                                        </a:solidFill>
                                        <a:latin typeface="Cambria Math" panose="02040503050406030204" pitchFamily="18" charset="0"/>
                                      </a:rPr>
                                      <m:t>𝑐</m:t>
                                    </m:r>
                                  </m:den>
                                </m:f>
                              </m:e>
                            </m:d>
                            <m:r>
                              <a:rPr lang="en-US" sz="1400" i="1">
                                <a:solidFill>
                                  <a:schemeClr val="accent1"/>
                                </a:solidFill>
                                <a:latin typeface="Cambria Math" panose="02040503050406030204" pitchFamily="18" charset="0"/>
                              </a:rPr>
                              <m:t>𝑧</m:t>
                            </m:r>
                          </m:sup>
                        </m:sSup>
                        <m:r>
                          <a:rPr lang="en-GB"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e>
                          <m:sub>
                            <m:r>
                              <a:rPr lang="en-US" sz="1400" i="1">
                                <a:latin typeface="Cambria Math" panose="02040503050406030204" pitchFamily="18" charset="0"/>
                              </a:rPr>
                              <m:t>𝑁</m:t>
                            </m:r>
                          </m:sub>
                          <m:sup>
                            <m:r>
                              <a:rPr lang="en-US" sz="1400" i="1">
                                <a:latin typeface="Cambria Math" panose="02040503050406030204" pitchFamily="18" charset="0"/>
                              </a:rPr>
                              <m:t>𝑚</m:t>
                            </m:r>
                            <m:r>
                              <a:rPr lang="en-US" sz="1400" i="1">
                                <a:latin typeface="Cambria Math" panose="02040503050406030204" pitchFamily="18" charset="0"/>
                              </a:rPr>
                              <m:t>−1</m:t>
                            </m:r>
                          </m:sup>
                        </m:sSubSup>
                        <m:sSubSup>
                          <m:sSubSupPr>
                            <m:ctrlPr>
                              <a:rPr lang="en-US" sz="1400" i="1" smtClean="0">
                                <a:solidFill>
                                  <a:srgbClr val="00B050"/>
                                </a:solidFill>
                                <a:latin typeface="Cambria Math" panose="02040503050406030204" pitchFamily="18" charset="0"/>
                              </a:rPr>
                            </m:ctrlPr>
                          </m:sSubSupPr>
                          <m:e>
                            <m:r>
                              <a:rPr lang="en-US" sz="1400" i="1">
                                <a:solidFill>
                                  <a:srgbClr val="00B050"/>
                                </a:solidFill>
                                <a:latin typeface="Cambria Math" panose="02040503050406030204" pitchFamily="18" charset="0"/>
                              </a:rPr>
                              <m:t>𝐼</m:t>
                            </m:r>
                          </m:e>
                          <m:sub>
                            <m:r>
                              <a:rPr lang="en-US" sz="1400" i="1">
                                <a:solidFill>
                                  <a:srgbClr val="00B050"/>
                                </a:solidFill>
                                <a:latin typeface="Cambria Math" panose="02040503050406030204" pitchFamily="18" charset="0"/>
                              </a:rPr>
                              <m:t>𝑁</m:t>
                            </m:r>
                          </m:sub>
                          <m:sup>
                            <m:r>
                              <a:rPr lang="en-US" sz="1400" i="1">
                                <a:solidFill>
                                  <a:srgbClr val="00B050"/>
                                </a:solidFill>
                                <a:latin typeface="Cambria Math" panose="02040503050406030204" pitchFamily="18" charset="0"/>
                              </a:rPr>
                              <m:t>𝑚</m:t>
                            </m:r>
                          </m:sup>
                        </m:sSubSup>
                        <m:r>
                          <a:rPr lang="en-US"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𝑀</m:t>
                            </m:r>
                          </m:e>
                          <m:sub>
                            <m:r>
                              <a:rPr lang="en-US" sz="1400" i="1">
                                <a:latin typeface="Cambria Math" panose="02040503050406030204" pitchFamily="18" charset="0"/>
                              </a:rPr>
                              <m:t>𝑆</m:t>
                            </m:r>
                          </m:sub>
                          <m:sup>
                            <m:r>
                              <a:rPr lang="en-US" sz="1400" i="1">
                                <a:latin typeface="Cambria Math" panose="02040503050406030204" pitchFamily="18" charset="0"/>
                              </a:rPr>
                              <m:t>𝑚</m:t>
                            </m:r>
                            <m:r>
                              <a:rPr lang="en-US" sz="1400" i="1">
                                <a:latin typeface="Cambria Math" panose="02040503050406030204" pitchFamily="18" charset="0"/>
                              </a:rPr>
                              <m:t>−1</m:t>
                            </m:r>
                          </m:sup>
                        </m:sSubSup>
                        <m:sSubSup>
                          <m:sSubSupPr>
                            <m:ctrlPr>
                              <a:rPr lang="en-US" sz="1400" i="1" smtClean="0">
                                <a:solidFill>
                                  <a:srgbClr val="00B0F0"/>
                                </a:solidFill>
                                <a:latin typeface="Cambria Math" panose="02040503050406030204" pitchFamily="18" charset="0"/>
                              </a:rPr>
                            </m:ctrlPr>
                          </m:sSubSupPr>
                          <m:e>
                            <m:r>
                              <a:rPr lang="en-US" sz="1400" i="1">
                                <a:solidFill>
                                  <a:srgbClr val="00B0F0"/>
                                </a:solidFill>
                                <a:latin typeface="Cambria Math" panose="02040503050406030204" pitchFamily="18" charset="0"/>
                              </a:rPr>
                              <m:t>𝐼</m:t>
                            </m:r>
                          </m:e>
                          <m:sub>
                            <m:r>
                              <a:rPr lang="en-US" sz="1400" i="1">
                                <a:solidFill>
                                  <a:srgbClr val="00B0F0"/>
                                </a:solidFill>
                                <a:latin typeface="Cambria Math" panose="02040503050406030204" pitchFamily="18" charset="0"/>
                              </a:rPr>
                              <m:t>𝑆</m:t>
                            </m:r>
                          </m:sub>
                          <m:sup>
                            <m:r>
                              <a:rPr lang="en-US" sz="1400" i="1">
                                <a:solidFill>
                                  <a:srgbClr val="00B0F0"/>
                                </a:solidFill>
                                <a:latin typeface="Cambria Math" panose="02040503050406030204" pitchFamily="18" charset="0"/>
                              </a:rPr>
                              <m:t>𝑚</m:t>
                            </m:r>
                          </m:sup>
                        </m:sSubSup>
                        <m:r>
                          <a:rPr lang="en-GB" sz="1400" i="1">
                            <a:latin typeface="Cambria Math" panose="02040503050406030204" pitchFamily="18" charset="0"/>
                          </a:rPr>
                          <m:t>)</m:t>
                        </m:r>
                        <m:r>
                          <a:rPr lang="en-GB" sz="1400" i="1" smtClean="0">
                            <a:latin typeface="Cambria Math" panose="02040503050406030204" pitchFamily="18" charset="0"/>
                          </a:rPr>
                          <m:t> </m:t>
                        </m:r>
                      </m:e>
                    </m:d>
                    <m:r>
                      <a:rPr lang="en-US" sz="1400" i="1">
                        <a:latin typeface="Cambria Math" panose="02040503050406030204" pitchFamily="18" charset="0"/>
                      </a:rPr>
                      <m:t>  [</m:t>
                    </m:r>
                    <m:r>
                      <a:rPr lang="en-US" sz="1400" i="1">
                        <a:latin typeface="Cambria Math" panose="02040503050406030204" pitchFamily="18" charset="0"/>
                      </a:rPr>
                      <m:t>𝑉</m:t>
                    </m:r>
                    <m:r>
                      <a:rPr lang="en-US" sz="1400" i="1">
                        <a:latin typeface="Cambria Math" panose="02040503050406030204" pitchFamily="18" charset="0"/>
                      </a:rPr>
                      <m:t>]</m:t>
                    </m:r>
                  </m:oMath>
                </a14:m>
                <a:endParaRPr lang="en-US" sz="1400" i="1" dirty="0">
                  <a:solidFill>
                    <a:schemeClr val="tx2"/>
                  </a:solidFill>
                </a:endParaRPr>
              </a:p>
              <a:p>
                <a:pPr lvl="2"/>
                <a:r>
                  <a:rPr lang="en-US" sz="1400" i="1" dirty="0">
                    <a:solidFill>
                      <a:schemeClr val="tx2"/>
                    </a:solidFill>
                  </a:rPr>
                  <a:t> </a:t>
                </a:r>
                <a14:m>
                  <m:oMath xmlns:m="http://schemas.openxmlformats.org/officeDocument/2006/math">
                    <m:sSubSup>
                      <m:sSubSupPr>
                        <m:ctrlPr>
                          <a:rPr lang="en-US" sz="1400" i="1" smtClean="0">
                            <a:solidFill>
                              <a:srgbClr val="00B050"/>
                            </a:solidFill>
                            <a:latin typeface="Cambria Math" panose="02040503050406030204" pitchFamily="18" charset="0"/>
                          </a:rPr>
                        </m:ctrlPr>
                      </m:sSubSupPr>
                      <m:e>
                        <m:r>
                          <a:rPr lang="en-US" sz="1400" i="1">
                            <a:solidFill>
                              <a:srgbClr val="00B050"/>
                            </a:solidFill>
                            <a:latin typeface="Cambria Math" panose="02040503050406030204" pitchFamily="18" charset="0"/>
                          </a:rPr>
                          <m:t>𝐼</m:t>
                        </m:r>
                      </m:e>
                      <m:sub>
                        <m:r>
                          <a:rPr lang="en-US" sz="1400" i="1">
                            <a:solidFill>
                              <a:srgbClr val="00B050"/>
                            </a:solidFill>
                            <a:latin typeface="Cambria Math" panose="02040503050406030204" pitchFamily="18" charset="0"/>
                          </a:rPr>
                          <m:t>𝑁</m:t>
                        </m:r>
                      </m:sub>
                      <m:sup>
                        <m:r>
                          <a:rPr lang="en-US" sz="1400" i="1">
                            <a:solidFill>
                              <a:srgbClr val="00B050"/>
                            </a:solidFill>
                            <a:latin typeface="Cambria Math" panose="02040503050406030204" pitchFamily="18" charset="0"/>
                          </a:rPr>
                          <m:t>𝑚</m:t>
                        </m:r>
                      </m:sup>
                    </m:sSubSup>
                    <m:r>
                      <a:rPr lang="en-US" sz="1400" i="1">
                        <a:solidFill>
                          <a:srgbClr val="00B050"/>
                        </a:solidFill>
                        <a:latin typeface="Cambria Math" panose="02040503050406030204" pitchFamily="18" charset="0"/>
                      </a:rPr>
                      <m:t>=</m:t>
                    </m:r>
                    <m:nary>
                      <m:naryPr>
                        <m:chr m:val="∑"/>
                        <m:grow m:val="on"/>
                        <m:ctrlPr>
                          <a:rPr lang="en-GB" sz="1400" i="1">
                            <a:solidFill>
                              <a:schemeClr val="tx2"/>
                            </a:solidFill>
                            <a:latin typeface="Cambria Math" panose="02040503050406030204" pitchFamily="18" charset="0"/>
                          </a:rPr>
                        </m:ctrlPr>
                      </m:naryPr>
                      <m:sub>
                        <m:r>
                          <m:rPr>
                            <m:aln/>
                          </m:rPr>
                          <a:rPr lang="en-US" sz="1400" b="0" i="1" smtClean="0">
                            <a:solidFill>
                              <a:schemeClr val="tx2"/>
                            </a:solidFill>
                            <a:latin typeface="Cambria Math" panose="02040503050406030204" pitchFamily="18" charset="0"/>
                          </a:rPr>
                          <m:t>𝑗</m:t>
                        </m:r>
                        <m:r>
                          <a:rPr lang="en-GB" sz="1400" i="1">
                            <a:solidFill>
                              <a:schemeClr val="tx2"/>
                            </a:solidFill>
                            <a:latin typeface="Cambria Math" panose="02040503050406030204" pitchFamily="18" charset="0"/>
                          </a:rPr>
                          <m:t>=1</m:t>
                        </m:r>
                      </m:sub>
                      <m:sup>
                        <m:r>
                          <a:rPr lang="en-GB" sz="1400" i="1">
                            <a:solidFill>
                              <a:schemeClr val="tx2"/>
                            </a:solidFill>
                            <a:latin typeface="Cambria Math" panose="02040503050406030204" pitchFamily="18" charset="0"/>
                          </a:rPr>
                          <m:t>𝑙</m:t>
                        </m:r>
                      </m:sup>
                      <m:e>
                        <m:sSup>
                          <m:sSupPr>
                            <m:ctrlPr>
                              <a:rPr lang="en-GB" sz="1400" i="1">
                                <a:solidFill>
                                  <a:schemeClr val="tx2"/>
                                </a:solidFill>
                                <a:latin typeface="Cambria Math" panose="02040503050406030204" pitchFamily="18" charset="0"/>
                              </a:rPr>
                            </m:ctrlPr>
                          </m:sSupPr>
                          <m:e>
                            <m:r>
                              <a:rPr lang="en-US" sz="1400" i="1">
                                <a:solidFill>
                                  <a:schemeClr val="tx2"/>
                                </a:solidFill>
                                <a:latin typeface="Cambria Math" panose="02040503050406030204" pitchFamily="18" charset="0"/>
                              </a:rPr>
                              <m:t>𝑞</m:t>
                            </m:r>
                          </m:e>
                          <m:sup>
                            <m:r>
                              <a:rPr lang="en-US" sz="1400" b="0" i="1" smtClean="0">
                                <a:solidFill>
                                  <a:schemeClr val="tx2"/>
                                </a:solidFill>
                                <a:latin typeface="Cambria Math" panose="02040503050406030204" pitchFamily="18" charset="0"/>
                              </a:rPr>
                              <m:t>𝑗</m:t>
                            </m:r>
                          </m:sup>
                        </m:sSup>
                      </m:e>
                    </m:nary>
                    <m:sSubSup>
                      <m:sSubSupPr>
                        <m:ctrlPr>
                          <a:rPr lang="en-US" sz="1400" i="1">
                            <a:solidFill>
                              <a:schemeClr val="tx2"/>
                            </a:solidFill>
                            <a:latin typeface="Cambria Math" panose="02040503050406030204" pitchFamily="18" charset="0"/>
                          </a:rPr>
                        </m:ctrlPr>
                      </m:sSubSupPr>
                      <m:e>
                        <m:sSup>
                          <m:sSupPr>
                            <m:ctrlPr>
                              <a:rPr lang="en-US" sz="1400" i="1">
                                <a:solidFill>
                                  <a:schemeClr val="tx2"/>
                                </a:solidFill>
                                <a:latin typeface="Cambria Math" panose="02040503050406030204" pitchFamily="18" charset="0"/>
                              </a:rPr>
                            </m:ctrlPr>
                          </m:sSupPr>
                          <m:e>
                            <m:r>
                              <a:rPr lang="en-US" sz="1400" i="1">
                                <a:solidFill>
                                  <a:schemeClr val="tx2"/>
                                </a:solidFill>
                                <a:latin typeface="Cambria Math" panose="02040503050406030204" pitchFamily="18" charset="0"/>
                              </a:rPr>
                              <m:t>𝑀</m:t>
                            </m:r>
                          </m:e>
                          <m:sup>
                            <m:r>
                              <a:rPr lang="en-US" sz="1400" b="0" i="1" smtClean="0">
                                <a:solidFill>
                                  <a:schemeClr val="tx2"/>
                                </a:solidFill>
                                <a:latin typeface="Cambria Math" panose="02040503050406030204" pitchFamily="18" charset="0"/>
                              </a:rPr>
                              <m:t>𝑗</m:t>
                            </m:r>
                          </m:sup>
                        </m:sSup>
                      </m:e>
                      <m:sub>
                        <m:r>
                          <a:rPr lang="en-US" sz="1400" i="1">
                            <a:solidFill>
                              <a:schemeClr val="tx2"/>
                            </a:solidFill>
                            <a:latin typeface="Cambria Math" panose="02040503050406030204" pitchFamily="18" charset="0"/>
                          </a:rPr>
                          <m:t>𝑁</m:t>
                        </m:r>
                      </m:sub>
                      <m:sup>
                        <m:r>
                          <a:rPr lang="en-US" sz="1400" i="1">
                            <a:solidFill>
                              <a:schemeClr val="tx2"/>
                            </a:solidFill>
                            <a:latin typeface="Cambria Math" panose="02040503050406030204" pitchFamily="18" charset="0"/>
                          </a:rPr>
                          <m:t>𝑚</m:t>
                        </m:r>
                      </m:sup>
                    </m:sSubSup>
                    <m:sSup>
                      <m:sSupPr>
                        <m:ctrlPr>
                          <a:rPr lang="en-GB" sz="1400" i="1">
                            <a:solidFill>
                              <a:schemeClr val="tx2"/>
                            </a:solidFill>
                            <a:latin typeface="Cambria Math" panose="02040503050406030204" pitchFamily="18" charset="0"/>
                          </a:rPr>
                        </m:ctrlPr>
                      </m:sSupPr>
                      <m:e>
                        <m:r>
                          <a:rPr lang="en-GB" sz="1400" i="1">
                            <a:solidFill>
                              <a:schemeClr val="tx2"/>
                            </a:solidFill>
                            <a:latin typeface="Cambria Math" panose="02040503050406030204" pitchFamily="18" charset="0"/>
                          </a:rPr>
                          <m:t>𝑒</m:t>
                        </m:r>
                      </m:e>
                      <m:sup>
                        <m:r>
                          <a:rPr lang="en-US" sz="1400" i="1">
                            <a:solidFill>
                              <a:schemeClr val="tx2"/>
                            </a:solidFill>
                            <a:latin typeface="Cambria Math" panose="02040503050406030204" pitchFamily="18" charset="0"/>
                          </a:rPr>
                          <m:t>−</m:t>
                        </m:r>
                        <m:d>
                          <m:dPr>
                            <m:ctrlPr>
                              <a:rPr lang="en-GB" sz="1400" i="1">
                                <a:solidFill>
                                  <a:schemeClr val="tx2"/>
                                </a:solidFill>
                                <a:latin typeface="Cambria Math" panose="02040503050406030204" pitchFamily="18" charset="0"/>
                              </a:rPr>
                            </m:ctrlPr>
                          </m:dPr>
                          <m:e>
                            <m:r>
                              <a:rPr lang="en-GB" sz="1400" i="1">
                                <a:solidFill>
                                  <a:schemeClr val="tx2"/>
                                </a:solidFill>
                                <a:latin typeface="Cambria Math" panose="02040503050406030204" pitchFamily="18" charset="0"/>
                              </a:rPr>
                              <m:t>𝑖</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GB" sz="1400" i="1">
                                        <a:solidFill>
                                          <a:schemeClr val="tx2"/>
                                        </a:solidFill>
                                        <a:latin typeface="Cambria Math" panose="02040503050406030204" pitchFamily="18" charset="0"/>
                                      </a:rPr>
                                      <m:t>𝑚𝑛</m:t>
                                    </m:r>
                                  </m:sub>
                                </m:sSub>
                              </m:num>
                              <m:den>
                                <m:r>
                                  <a:rPr lang="en-GB" sz="1400" i="1">
                                    <a:solidFill>
                                      <a:schemeClr val="tx2"/>
                                    </a:solidFill>
                                    <a:latin typeface="Cambria Math" panose="02040503050406030204" pitchFamily="18" charset="0"/>
                                  </a:rPr>
                                  <m:t>𝑐</m:t>
                                </m:r>
                              </m:den>
                            </m:f>
                            <m:r>
                              <a:rPr lang="en-US" sz="1400" i="1">
                                <a:solidFill>
                                  <a:schemeClr val="tx2"/>
                                </a:solidFill>
                                <a:latin typeface="Cambria Math" panose="02040503050406030204" pitchFamily="18" charset="0"/>
                              </a:rPr>
                              <m:t>+</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GB" sz="1400" i="1">
                                        <a:solidFill>
                                          <a:schemeClr val="tx2"/>
                                        </a:solidFill>
                                        <a:latin typeface="Cambria Math" panose="02040503050406030204" pitchFamily="18" charset="0"/>
                                      </a:rPr>
                                      <m:t>𝑚𝑛</m:t>
                                    </m:r>
                                  </m:sub>
                                </m:sSub>
                              </m:num>
                              <m:den>
                                <m:r>
                                  <a:rPr lang="en-GB" sz="1400" i="1">
                                    <a:solidFill>
                                      <a:schemeClr val="tx2"/>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𝑄</m:t>
                                    </m:r>
                                  </m:e>
                                  <m:sub>
                                    <m:r>
                                      <a:rPr lang="en-GB" sz="1400" i="1">
                                        <a:solidFill>
                                          <a:schemeClr val="tx2"/>
                                        </a:solidFill>
                                        <a:latin typeface="Cambria Math" panose="02040503050406030204" pitchFamily="18" charset="0"/>
                                      </a:rPr>
                                      <m:t>𝑚𝑛</m:t>
                                    </m:r>
                                  </m:sub>
                                </m:sSub>
                                <m:r>
                                  <a:rPr lang="en-GB" sz="1400" i="1">
                                    <a:solidFill>
                                      <a:schemeClr val="tx2"/>
                                    </a:solidFill>
                                    <a:latin typeface="Cambria Math" panose="02040503050406030204" pitchFamily="18" charset="0"/>
                                  </a:rPr>
                                  <m:t>𝑐</m:t>
                                </m:r>
                              </m:den>
                            </m:f>
                          </m:e>
                        </m:d>
                        <m:sSub>
                          <m:sSubPr>
                            <m:ctrlPr>
                              <a:rPr lang="en-GB" sz="1400" i="1">
                                <a:solidFill>
                                  <a:schemeClr val="tx2"/>
                                </a:solidFill>
                                <a:latin typeface="Cambria Math" panose="02040503050406030204" pitchFamily="18" charset="0"/>
                              </a:rPr>
                            </m:ctrlPr>
                          </m:sSubPr>
                          <m:e>
                            <m:r>
                              <a:rPr lang="en-US" sz="1400" i="1">
                                <a:solidFill>
                                  <a:schemeClr val="tx2"/>
                                </a:solidFill>
                                <a:latin typeface="Cambria Math" panose="02040503050406030204" pitchFamily="18" charset="0"/>
                              </a:rPr>
                              <m:t>𝑧</m:t>
                            </m:r>
                          </m:e>
                          <m:sub>
                            <m:r>
                              <a:rPr lang="en-US" sz="1400" b="0" i="1" smtClean="0">
                                <a:solidFill>
                                  <a:schemeClr val="tx2"/>
                                </a:solidFill>
                                <a:latin typeface="Cambria Math" panose="02040503050406030204" pitchFamily="18" charset="0"/>
                              </a:rPr>
                              <m:t>𝑗</m:t>
                            </m:r>
                          </m:sub>
                        </m:sSub>
                      </m:sup>
                    </m:sSup>
                  </m:oMath>
                </a14:m>
                <a:endParaRPr lang="en-GB" sz="1400" i="1" dirty="0">
                  <a:solidFill>
                    <a:schemeClr val="tx2"/>
                  </a:solidFill>
                </a:endParaRPr>
              </a:p>
              <a:p>
                <a:pPr lvl="2"/>
                <a:r>
                  <a:rPr lang="en-GB" sz="1400" i="1" dirty="0">
                    <a:solidFill>
                      <a:schemeClr val="tx2"/>
                    </a:solidFill>
                  </a:rPr>
                  <a:t> </a:t>
                </a:r>
                <a14:m>
                  <m:oMath xmlns:m="http://schemas.openxmlformats.org/officeDocument/2006/math">
                    <m:sSubSup>
                      <m:sSubSupPr>
                        <m:ctrlPr>
                          <a:rPr lang="en-US" sz="1400" i="1" smtClean="0">
                            <a:solidFill>
                              <a:srgbClr val="00B0F0"/>
                            </a:solidFill>
                            <a:latin typeface="Cambria Math" panose="02040503050406030204" pitchFamily="18" charset="0"/>
                          </a:rPr>
                        </m:ctrlPr>
                      </m:sSubSupPr>
                      <m:e>
                        <m:r>
                          <a:rPr lang="en-US" sz="1400" i="1">
                            <a:solidFill>
                              <a:srgbClr val="00B0F0"/>
                            </a:solidFill>
                            <a:latin typeface="Cambria Math" panose="02040503050406030204" pitchFamily="18" charset="0"/>
                          </a:rPr>
                          <m:t>𝐼</m:t>
                        </m:r>
                      </m:e>
                      <m:sub>
                        <m:r>
                          <a:rPr lang="en-US" sz="1400" b="0" i="1" smtClean="0">
                            <a:solidFill>
                              <a:srgbClr val="00B0F0"/>
                            </a:solidFill>
                            <a:latin typeface="Cambria Math" panose="02040503050406030204" pitchFamily="18" charset="0"/>
                          </a:rPr>
                          <m:t>𝑆</m:t>
                        </m:r>
                      </m:sub>
                      <m:sup>
                        <m:r>
                          <a:rPr lang="en-US" sz="1400" i="1">
                            <a:solidFill>
                              <a:srgbClr val="00B0F0"/>
                            </a:solidFill>
                            <a:latin typeface="Cambria Math" panose="02040503050406030204" pitchFamily="18" charset="0"/>
                          </a:rPr>
                          <m:t>𝑚</m:t>
                        </m:r>
                      </m:sup>
                    </m:sSubSup>
                    <m:r>
                      <a:rPr lang="en-US" sz="1400" i="1">
                        <a:solidFill>
                          <a:srgbClr val="00B0F0"/>
                        </a:solidFill>
                        <a:latin typeface="Cambria Math" panose="02040503050406030204" pitchFamily="18" charset="0"/>
                      </a:rPr>
                      <m:t>=</m:t>
                    </m:r>
                    <m:nary>
                      <m:naryPr>
                        <m:chr m:val="∑"/>
                        <m:grow m:val="on"/>
                        <m:ctrlPr>
                          <a:rPr lang="en-GB" sz="1400" i="1">
                            <a:solidFill>
                              <a:schemeClr val="tx2"/>
                            </a:solidFill>
                            <a:latin typeface="Cambria Math" panose="02040503050406030204" pitchFamily="18" charset="0"/>
                          </a:rPr>
                        </m:ctrlPr>
                      </m:naryPr>
                      <m:sub>
                        <m:r>
                          <m:rPr>
                            <m:aln/>
                          </m:rPr>
                          <a:rPr lang="en-US" sz="1400" b="0" i="1" smtClean="0">
                            <a:solidFill>
                              <a:schemeClr val="tx2"/>
                            </a:solidFill>
                            <a:latin typeface="Cambria Math" panose="02040503050406030204" pitchFamily="18" charset="0"/>
                          </a:rPr>
                          <m:t>𝑗</m:t>
                        </m:r>
                        <m:r>
                          <a:rPr lang="en-GB" sz="1400" i="1">
                            <a:solidFill>
                              <a:schemeClr val="tx2"/>
                            </a:solidFill>
                            <a:latin typeface="Cambria Math" panose="02040503050406030204" pitchFamily="18" charset="0"/>
                          </a:rPr>
                          <m:t>=1</m:t>
                        </m:r>
                      </m:sub>
                      <m:sup>
                        <m:r>
                          <a:rPr lang="en-GB" sz="1400" i="1">
                            <a:solidFill>
                              <a:schemeClr val="tx2"/>
                            </a:solidFill>
                            <a:latin typeface="Cambria Math" panose="02040503050406030204" pitchFamily="18" charset="0"/>
                          </a:rPr>
                          <m:t>𝑙</m:t>
                        </m:r>
                      </m:sup>
                      <m:e>
                        <m:sSup>
                          <m:sSupPr>
                            <m:ctrlPr>
                              <a:rPr lang="en-GB" sz="1400" i="1">
                                <a:solidFill>
                                  <a:schemeClr val="tx2"/>
                                </a:solidFill>
                                <a:latin typeface="Cambria Math" panose="02040503050406030204" pitchFamily="18" charset="0"/>
                              </a:rPr>
                            </m:ctrlPr>
                          </m:sSupPr>
                          <m:e>
                            <m:r>
                              <a:rPr lang="en-US" sz="1400" i="1">
                                <a:solidFill>
                                  <a:schemeClr val="tx2"/>
                                </a:solidFill>
                                <a:latin typeface="Cambria Math" panose="02040503050406030204" pitchFamily="18" charset="0"/>
                              </a:rPr>
                              <m:t>𝑞</m:t>
                            </m:r>
                          </m:e>
                          <m:sup>
                            <m:r>
                              <a:rPr lang="en-US" sz="1400" b="0" i="1" smtClean="0">
                                <a:solidFill>
                                  <a:schemeClr val="tx2"/>
                                </a:solidFill>
                                <a:latin typeface="Cambria Math" panose="02040503050406030204" pitchFamily="18" charset="0"/>
                              </a:rPr>
                              <m:t>𝑗</m:t>
                            </m:r>
                          </m:sup>
                        </m:sSup>
                      </m:e>
                    </m:nary>
                    <m:sSubSup>
                      <m:sSubSupPr>
                        <m:ctrlPr>
                          <a:rPr lang="en-US" sz="1400" i="1">
                            <a:solidFill>
                              <a:schemeClr val="tx2"/>
                            </a:solidFill>
                            <a:latin typeface="Cambria Math" panose="02040503050406030204" pitchFamily="18" charset="0"/>
                          </a:rPr>
                        </m:ctrlPr>
                      </m:sSubSupPr>
                      <m:e>
                        <m:sSup>
                          <m:sSupPr>
                            <m:ctrlPr>
                              <a:rPr lang="en-US" sz="1400" i="1">
                                <a:solidFill>
                                  <a:schemeClr val="tx2"/>
                                </a:solidFill>
                                <a:latin typeface="Cambria Math" panose="02040503050406030204" pitchFamily="18" charset="0"/>
                              </a:rPr>
                            </m:ctrlPr>
                          </m:sSupPr>
                          <m:e>
                            <m:r>
                              <a:rPr lang="en-US" sz="1400" i="1">
                                <a:solidFill>
                                  <a:schemeClr val="tx2"/>
                                </a:solidFill>
                                <a:latin typeface="Cambria Math" panose="02040503050406030204" pitchFamily="18" charset="0"/>
                              </a:rPr>
                              <m:t>𝑀</m:t>
                            </m:r>
                          </m:e>
                          <m:sup>
                            <m:r>
                              <a:rPr lang="en-US" sz="1400" b="0" i="1" smtClean="0">
                                <a:solidFill>
                                  <a:schemeClr val="tx2"/>
                                </a:solidFill>
                                <a:latin typeface="Cambria Math" panose="02040503050406030204" pitchFamily="18" charset="0"/>
                              </a:rPr>
                              <m:t>𝑗</m:t>
                            </m:r>
                          </m:sup>
                        </m:sSup>
                      </m:e>
                      <m:sub>
                        <m:r>
                          <a:rPr lang="en-US" sz="1400" i="1">
                            <a:solidFill>
                              <a:schemeClr val="tx2"/>
                            </a:solidFill>
                            <a:latin typeface="Cambria Math" panose="02040503050406030204" pitchFamily="18" charset="0"/>
                          </a:rPr>
                          <m:t>𝑆</m:t>
                        </m:r>
                      </m:sub>
                      <m:sup>
                        <m:r>
                          <a:rPr lang="en-US" sz="1400" i="1">
                            <a:solidFill>
                              <a:schemeClr val="tx2"/>
                            </a:solidFill>
                            <a:latin typeface="Cambria Math" panose="02040503050406030204" pitchFamily="18" charset="0"/>
                          </a:rPr>
                          <m:t>𝑚</m:t>
                        </m:r>
                      </m:sup>
                    </m:sSubSup>
                    <m:sSup>
                      <m:sSupPr>
                        <m:ctrlPr>
                          <a:rPr lang="en-GB" sz="1400" i="1">
                            <a:solidFill>
                              <a:schemeClr val="tx2"/>
                            </a:solidFill>
                            <a:latin typeface="Cambria Math" panose="02040503050406030204" pitchFamily="18" charset="0"/>
                          </a:rPr>
                        </m:ctrlPr>
                      </m:sSupPr>
                      <m:e>
                        <m:r>
                          <a:rPr lang="en-GB" sz="1400" i="1">
                            <a:solidFill>
                              <a:schemeClr val="tx2"/>
                            </a:solidFill>
                            <a:latin typeface="Cambria Math" panose="02040503050406030204" pitchFamily="18" charset="0"/>
                          </a:rPr>
                          <m:t>𝑒</m:t>
                        </m:r>
                      </m:e>
                      <m:sup>
                        <m:r>
                          <a:rPr lang="en-US" sz="1400" i="1">
                            <a:solidFill>
                              <a:schemeClr val="tx2"/>
                            </a:solidFill>
                            <a:latin typeface="Cambria Math" panose="02040503050406030204" pitchFamily="18" charset="0"/>
                          </a:rPr>
                          <m:t>−</m:t>
                        </m:r>
                        <m:d>
                          <m:dPr>
                            <m:ctrlPr>
                              <a:rPr lang="en-GB" sz="1400" i="1">
                                <a:solidFill>
                                  <a:schemeClr val="tx2"/>
                                </a:solidFill>
                                <a:latin typeface="Cambria Math" panose="02040503050406030204" pitchFamily="18" charset="0"/>
                              </a:rPr>
                            </m:ctrlPr>
                          </m:dPr>
                          <m:e>
                            <m:r>
                              <a:rPr lang="en-GB" sz="1400" i="1">
                                <a:solidFill>
                                  <a:schemeClr val="tx2"/>
                                </a:solidFill>
                                <a:latin typeface="Cambria Math" panose="02040503050406030204" pitchFamily="18" charset="0"/>
                              </a:rPr>
                              <m:t>𝑖</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GB" sz="1400" i="1">
                                        <a:solidFill>
                                          <a:schemeClr val="tx2"/>
                                        </a:solidFill>
                                        <a:latin typeface="Cambria Math" panose="02040503050406030204" pitchFamily="18" charset="0"/>
                                      </a:rPr>
                                      <m:t>𝑚𝑛</m:t>
                                    </m:r>
                                  </m:sub>
                                </m:sSub>
                              </m:num>
                              <m:den>
                                <m:r>
                                  <a:rPr lang="en-GB" sz="1400" i="1">
                                    <a:solidFill>
                                      <a:schemeClr val="tx2"/>
                                    </a:solidFill>
                                    <a:latin typeface="Cambria Math" panose="02040503050406030204" pitchFamily="18" charset="0"/>
                                  </a:rPr>
                                  <m:t>𝑐</m:t>
                                </m:r>
                              </m:den>
                            </m:f>
                            <m:r>
                              <a:rPr lang="en-US" sz="1400" i="1">
                                <a:solidFill>
                                  <a:schemeClr val="tx2"/>
                                </a:solidFill>
                                <a:latin typeface="Cambria Math" panose="02040503050406030204" pitchFamily="18" charset="0"/>
                              </a:rPr>
                              <m:t>+</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GB" sz="1400" i="1">
                                        <a:solidFill>
                                          <a:schemeClr val="tx2"/>
                                        </a:solidFill>
                                        <a:latin typeface="Cambria Math" panose="02040503050406030204" pitchFamily="18" charset="0"/>
                                      </a:rPr>
                                      <m:t>𝑚𝑛</m:t>
                                    </m:r>
                                  </m:sub>
                                </m:sSub>
                              </m:num>
                              <m:den>
                                <m:r>
                                  <a:rPr lang="en-GB" sz="1400" i="1">
                                    <a:solidFill>
                                      <a:schemeClr val="tx2"/>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𝑄</m:t>
                                    </m:r>
                                  </m:e>
                                  <m:sub>
                                    <m:r>
                                      <a:rPr lang="en-GB" sz="1400" i="1">
                                        <a:solidFill>
                                          <a:schemeClr val="tx2"/>
                                        </a:solidFill>
                                        <a:latin typeface="Cambria Math" panose="02040503050406030204" pitchFamily="18" charset="0"/>
                                      </a:rPr>
                                      <m:t>𝑚𝑛</m:t>
                                    </m:r>
                                  </m:sub>
                                </m:sSub>
                                <m:r>
                                  <a:rPr lang="en-GB" sz="1400" i="1">
                                    <a:solidFill>
                                      <a:schemeClr val="tx2"/>
                                    </a:solidFill>
                                    <a:latin typeface="Cambria Math" panose="02040503050406030204" pitchFamily="18" charset="0"/>
                                  </a:rPr>
                                  <m:t>𝑐</m:t>
                                </m:r>
                              </m:den>
                            </m:f>
                          </m:e>
                        </m:d>
                        <m:sSub>
                          <m:sSubPr>
                            <m:ctrlPr>
                              <a:rPr lang="en-GB" sz="1400" i="1">
                                <a:solidFill>
                                  <a:schemeClr val="tx2"/>
                                </a:solidFill>
                                <a:latin typeface="Cambria Math" panose="02040503050406030204" pitchFamily="18" charset="0"/>
                              </a:rPr>
                            </m:ctrlPr>
                          </m:sSubPr>
                          <m:e>
                            <m:r>
                              <a:rPr lang="en-US" sz="1400" i="1">
                                <a:solidFill>
                                  <a:schemeClr val="tx2"/>
                                </a:solidFill>
                                <a:latin typeface="Cambria Math" panose="02040503050406030204" pitchFamily="18" charset="0"/>
                              </a:rPr>
                              <m:t>𝑧</m:t>
                            </m:r>
                          </m:e>
                          <m:sub>
                            <m:r>
                              <a:rPr lang="en-US" sz="1400" b="0" i="1" smtClean="0">
                                <a:solidFill>
                                  <a:schemeClr val="tx2"/>
                                </a:solidFill>
                                <a:latin typeface="Cambria Math" panose="02040503050406030204" pitchFamily="18" charset="0"/>
                              </a:rPr>
                              <m:t>𝑗</m:t>
                            </m:r>
                          </m:sub>
                        </m:sSub>
                      </m:sup>
                    </m:sSup>
                  </m:oMath>
                </a14:m>
                <a:endParaRPr lang="en-GB" sz="1400" i="1" dirty="0">
                  <a:solidFill>
                    <a:schemeClr val="tx2"/>
                  </a:solidFill>
                </a:endParaRPr>
              </a:p>
              <a:p>
                <a:pPr lvl="2"/>
                <a14:m>
                  <m:oMath xmlns:m="http://schemas.openxmlformats.org/officeDocument/2006/math">
                    <m:sSubSup>
                      <m:sSubSupPr>
                        <m:ctrlPr>
                          <a:rPr lang="en-US" sz="1400" i="1">
                            <a:solidFill>
                              <a:srgbClr val="00B050"/>
                            </a:solidFill>
                            <a:latin typeface="Cambria Math" panose="02040503050406030204" pitchFamily="18" charset="0"/>
                          </a:rPr>
                        </m:ctrlPr>
                      </m:sSubSupPr>
                      <m:e>
                        <m:r>
                          <a:rPr lang="en-US" sz="1400" i="1">
                            <a:solidFill>
                              <a:srgbClr val="00B050"/>
                            </a:solidFill>
                            <a:latin typeface="Cambria Math" panose="02040503050406030204" pitchFamily="18" charset="0"/>
                          </a:rPr>
                          <m:t>𝐼</m:t>
                        </m:r>
                      </m:e>
                      <m:sub>
                        <m:r>
                          <a:rPr lang="en-US" sz="1400" i="1">
                            <a:solidFill>
                              <a:srgbClr val="00B050"/>
                            </a:solidFill>
                            <a:latin typeface="Cambria Math" panose="02040503050406030204" pitchFamily="18" charset="0"/>
                          </a:rPr>
                          <m:t>𝑁</m:t>
                        </m:r>
                      </m:sub>
                      <m:sup>
                        <m:r>
                          <a:rPr lang="en-US" sz="1400" i="1">
                            <a:solidFill>
                              <a:srgbClr val="00B050"/>
                            </a:solidFill>
                            <a:latin typeface="Cambria Math" panose="02040503050406030204" pitchFamily="18" charset="0"/>
                          </a:rPr>
                          <m:t>𝑚</m:t>
                        </m:r>
                      </m:sup>
                    </m:sSubSup>
                  </m:oMath>
                </a14:m>
                <a:r>
                  <a:rPr lang="en-GB" sz="1400" i="1" dirty="0">
                    <a:solidFill>
                      <a:schemeClr val="tx2"/>
                    </a:solidFill>
                  </a:rPr>
                  <a:t> </a:t>
                </a:r>
                <a:r>
                  <a:rPr lang="en-GB" sz="1400" dirty="0">
                    <a:solidFill>
                      <a:schemeClr val="tx2"/>
                    </a:solidFill>
                  </a:rPr>
                  <a:t>and </a:t>
                </a:r>
                <a14:m>
                  <m:oMath xmlns:m="http://schemas.openxmlformats.org/officeDocument/2006/math">
                    <m:sSubSup>
                      <m:sSubSupPr>
                        <m:ctrlPr>
                          <a:rPr lang="en-US" sz="1400" i="1">
                            <a:solidFill>
                              <a:srgbClr val="00B0F0"/>
                            </a:solidFill>
                            <a:latin typeface="Cambria Math" panose="02040503050406030204" pitchFamily="18" charset="0"/>
                          </a:rPr>
                        </m:ctrlPr>
                      </m:sSubSupPr>
                      <m:e>
                        <m:r>
                          <a:rPr lang="en-US" sz="1400" i="1">
                            <a:solidFill>
                              <a:srgbClr val="00B0F0"/>
                            </a:solidFill>
                            <a:latin typeface="Cambria Math" panose="02040503050406030204" pitchFamily="18" charset="0"/>
                          </a:rPr>
                          <m:t>𝐼</m:t>
                        </m:r>
                      </m:e>
                      <m:sub>
                        <m:r>
                          <a:rPr lang="en-US" sz="1400" i="1">
                            <a:solidFill>
                              <a:srgbClr val="00B0F0"/>
                            </a:solidFill>
                            <a:latin typeface="Cambria Math" panose="02040503050406030204" pitchFamily="18" charset="0"/>
                          </a:rPr>
                          <m:t>𝑆</m:t>
                        </m:r>
                      </m:sub>
                      <m:sup>
                        <m:r>
                          <a:rPr lang="en-US" sz="1400" i="1">
                            <a:solidFill>
                              <a:srgbClr val="00B0F0"/>
                            </a:solidFill>
                            <a:latin typeface="Cambria Math" panose="02040503050406030204" pitchFamily="18" charset="0"/>
                          </a:rPr>
                          <m:t>𝑚</m:t>
                        </m:r>
                      </m:sup>
                    </m:sSubSup>
                  </m:oMath>
                </a14:m>
                <a:r>
                  <a:rPr lang="en-GB" sz="1400" dirty="0">
                    <a:solidFill>
                      <a:schemeClr val="tx2"/>
                    </a:solidFill>
                  </a:rPr>
                  <a:t> depends only on the structure and source bunches/slices</a:t>
                </a:r>
              </a:p>
              <a:p>
                <a:pPr>
                  <a:buFont typeface="Wingdings" pitchFamily="2" charset="2"/>
                  <a:buChar char="è"/>
                </a:pPr>
                <a:r>
                  <a:rPr lang="en-GB" sz="1600" dirty="0">
                    <a:sym typeface="Wingdings" pitchFamily="2" charset="2"/>
                  </a:rPr>
                  <a:t> Represent excitations as a </a:t>
                </a:r>
                <a:r>
                  <a:rPr lang="en-GB" sz="1600" dirty="0">
                    <a:solidFill>
                      <a:schemeClr val="accent1"/>
                    </a:solidFill>
                    <a:sym typeface="Wingdings" pitchFamily="2" charset="2"/>
                  </a:rPr>
                  <a:t>sum of normal complex phasors and skew complex phasors</a:t>
                </a:r>
              </a:p>
              <a:p>
                <a:r>
                  <a:rPr lang="en-GB" sz="1600" dirty="0">
                    <a:sym typeface="Wingdings" pitchFamily="2" charset="2"/>
                  </a:rPr>
                  <a:t>Using distribution moments and complex phasors</a:t>
                </a:r>
              </a:p>
              <a:p>
                <a:pPr>
                  <a:buFont typeface="Wingdings" pitchFamily="2" charset="2"/>
                  <a:buChar char="è"/>
                </a:pPr>
                <a:r>
                  <a:rPr lang="en-GB" sz="1600" b="1" dirty="0">
                    <a:solidFill>
                      <a:schemeClr val="accent1"/>
                    </a:solidFill>
                    <a:sym typeface="Wingdings" pitchFamily="2" charset="2"/>
                  </a:rPr>
                  <a:t>No need to remember the details about the source bunches/slices!</a:t>
                </a:r>
                <a:endParaRPr lang="en-US" sz="1400" b="0" dirty="0"/>
              </a:p>
              <a:p>
                <a:endParaRPr lang="en-US" sz="1600" dirty="0"/>
              </a:p>
              <a:p>
                <a:endParaRPr lang="en-GB" sz="1600" dirty="0">
                  <a:sym typeface="Wingdings" pitchFamily="2" charset="2"/>
                </a:endParaRPr>
              </a:p>
              <a:p>
                <a:pPr marL="0" indent="0">
                  <a:buNone/>
                </a:pPr>
                <a:endParaRPr lang="en-GB" sz="1400" i="1" dirty="0"/>
              </a:p>
              <a:p>
                <a:endParaRPr lang="en-US" b="0" i="1" dirty="0"/>
              </a:p>
              <a:p>
                <a:pPr lvl="1"/>
                <a:endParaRPr lang="en-US" b="0" dirty="0"/>
              </a:p>
              <a:p>
                <a:pPr lvl="1"/>
                <a:endParaRPr lang="en-US" b="0" dirty="0"/>
              </a:p>
              <a:p>
                <a:pPr lvl="1"/>
                <a:endParaRPr lang="en-US" b="0" dirty="0"/>
              </a:p>
              <a:p>
                <a:pPr lvl="1"/>
                <a:endParaRPr lang="en-GB" dirty="0"/>
              </a:p>
              <a:p>
                <a:pPr lvl="1"/>
                <a:endParaRPr lang="en-GB" dirty="0"/>
              </a:p>
              <a:p>
                <a:endParaRPr lang="en-US" b="0" dirty="0"/>
              </a:p>
              <a:p>
                <a:endParaRPr lang="en-GB" dirty="0"/>
              </a:p>
              <a:p>
                <a:endParaRPr lang="en-GB" dirty="0"/>
              </a:p>
              <a:p>
                <a:pPr marL="342900" lvl="1" indent="0">
                  <a:buNone/>
                </a:pPr>
                <a:endParaRPr lang="en-GB" dirty="0"/>
              </a:p>
              <a:p>
                <a:pPr lvl="1"/>
                <a:endParaRPr lang="en-GB" dirty="0"/>
              </a:p>
              <a:p>
                <a:pPr lvl="1">
                  <a:buFont typeface="Wingdings" pitchFamily="2" charset="2"/>
                  <a:buChar char="è"/>
                </a:pPr>
                <a:endParaRPr lang="en-GB" dirty="0"/>
              </a:p>
              <a:p>
                <a:pPr marL="342900" lvl="1" indent="0">
                  <a:buNone/>
                </a:pPr>
                <a:endParaRPr lang="en-GB" dirty="0"/>
              </a:p>
              <a:p>
                <a:pPr marL="342900" lvl="1" indent="0">
                  <a:buNone/>
                </a:pPr>
                <a:endParaRPr lang="en-GB" dirty="0"/>
              </a:p>
            </p:txBody>
          </p:sp>
        </mc:Choice>
        <mc:Fallback>
          <p:sp>
            <p:nvSpPr>
              <p:cNvPr id="5" name="Content Placeholder 4">
                <a:extLst>
                  <a:ext uri="{FF2B5EF4-FFF2-40B4-BE49-F238E27FC236}">
                    <a16:creationId xmlns:a16="http://schemas.microsoft.com/office/drawing/2014/main" id="{73B47A73-8145-2148-C456-D8178641EC03}"/>
                  </a:ext>
                </a:extLst>
              </p:cNvPr>
              <p:cNvSpPr>
                <a:spLocks noGrp="1" noRot="1" noChangeAspect="1" noMove="1" noResize="1" noEditPoints="1" noAdjustHandles="1" noChangeArrowheads="1" noChangeShapeType="1" noTextEdit="1"/>
              </p:cNvSpPr>
              <p:nvPr>
                <p:ph idx="1"/>
              </p:nvPr>
            </p:nvSpPr>
            <p:spPr>
              <a:xfrm>
                <a:off x="769143" y="600830"/>
                <a:ext cx="8374857" cy="4486686"/>
              </a:xfrm>
              <a:blipFill>
                <a:blip r:embed="rId3"/>
                <a:stretch>
                  <a:fillRect t="-1977" b="-565"/>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C4C45349-23CC-55BA-91CE-449A788F682D}"/>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Tree>
    <p:extLst>
      <p:ext uri="{BB962C8B-B14F-4D97-AF65-F5344CB8AC3E}">
        <p14:creationId xmlns:p14="http://schemas.microsoft.com/office/powerpoint/2010/main" val="2590303640"/>
      </p:ext>
    </p:extLst>
  </p:cSld>
  <p:clrMapOvr>
    <a:masterClrMapping/>
  </p:clrMapOvr>
  <mc:AlternateContent xmlns:mc="http://schemas.openxmlformats.org/markup-compatibility/2006">
    <mc:Choice xmlns:p14="http://schemas.microsoft.com/office/powerpoint/2010/main" Requires="p14">
      <p:transition spd="slow" p14:dur="2000" advTm="624"/>
    </mc:Choice>
    <mc:Fallback>
      <p:transition spd="slow" advTm="624"/>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718D7C-B7D2-5004-3DAC-D1D6ACF39ABE}"/>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0F58B17A-5D2F-18A1-9D2C-223FBEB8E5E2}"/>
              </a:ext>
            </a:extLst>
          </p:cNvPr>
          <p:cNvSpPr>
            <a:spLocks noGrp="1"/>
          </p:cNvSpPr>
          <p:nvPr>
            <p:ph type="title"/>
          </p:nvPr>
        </p:nvSpPr>
        <p:spPr>
          <a:xfrm>
            <a:off x="904875" y="131033"/>
            <a:ext cx="7726363" cy="533276"/>
          </a:xfrm>
        </p:spPr>
        <p:txBody>
          <a:bodyPr>
            <a:noAutofit/>
          </a:bodyPr>
          <a:lstStyle/>
          <a:p>
            <a:r>
              <a:rPr lang="en-GB"/>
              <a:t> </a:t>
            </a:r>
            <a:r>
              <a:rPr lang="en-US"/>
              <a:t>Total axisymmetric wake potential</a:t>
            </a:r>
            <a:endParaRPr lang="en-GB"/>
          </a:p>
        </p:txBody>
      </p:sp>
      <p:sp>
        <p:nvSpPr>
          <p:cNvPr id="6" name="Espace réservé du numéro de diapositive 5">
            <a:extLst>
              <a:ext uri="{FF2B5EF4-FFF2-40B4-BE49-F238E27FC236}">
                <a16:creationId xmlns:a16="http://schemas.microsoft.com/office/drawing/2014/main" id="{B7FC6657-92FE-0CAB-EA1B-05A48C94462A}"/>
              </a:ext>
            </a:extLst>
          </p:cNvPr>
          <p:cNvSpPr>
            <a:spLocks noGrp="1"/>
          </p:cNvSpPr>
          <p:nvPr>
            <p:ph type="sldNum" sz="quarter" idx="12"/>
          </p:nvPr>
        </p:nvSpPr>
        <p:spPr/>
        <p:txBody>
          <a:bodyPr/>
          <a:lstStyle/>
          <a:p>
            <a:fld id="{E1E1CD7C-2161-7D43-862E-CE4C333CD873}" type="slidenum">
              <a:rPr lang="en-GB" noProof="0" smtClean="0"/>
              <a:pPr/>
              <a:t>47</a:t>
            </a:fld>
            <a:endParaRPr lang="en-GB" noProof="0"/>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D30221C8-2430-EC8D-4DE9-C4990B1B3723}"/>
                  </a:ext>
                </a:extLst>
              </p:cNvPr>
              <p:cNvSpPr>
                <a:spLocks noGrp="1"/>
              </p:cNvSpPr>
              <p:nvPr>
                <p:ph idx="1"/>
              </p:nvPr>
            </p:nvSpPr>
            <p:spPr>
              <a:xfrm>
                <a:off x="904875" y="664309"/>
                <a:ext cx="8374857" cy="4486686"/>
              </a:xfrm>
            </p:spPr>
            <p:txBody>
              <a:bodyPr>
                <a:normAutofit/>
              </a:bodyPr>
              <a:lstStyle/>
              <a:p>
                <a:r>
                  <a:rPr lang="en-US" dirty="0"/>
                  <a:t>Total wake potential:</a:t>
                </a:r>
                <a:endParaRPr lang="en-US" sz="1400" i="1" dirty="0">
                  <a:latin typeface="Cambria Math" panose="02040503050406030204" pitchFamily="18" charset="0"/>
                </a:endParaRPr>
              </a:p>
              <a:p>
                <a:pPr lvl="1"/>
                <a14:m>
                  <m:oMath xmlns:m="http://schemas.openxmlformats.org/officeDocument/2006/math">
                    <m:sSub>
                      <m:sSubPr>
                        <m:ctrlPr>
                          <a:rPr lang="en-GB" sz="1400" i="1" smtClean="0">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𝑊</m:t>
                        </m:r>
                      </m:e>
                      <m:sub>
                        <m:r>
                          <a:rPr lang="en-US" sz="1400" b="0" i="1" smtClean="0">
                            <a:solidFill>
                              <a:schemeClr val="tx2"/>
                            </a:solidFill>
                            <a:latin typeface="Cambria Math" panose="02040503050406030204" pitchFamily="18" charset="0"/>
                          </a:rPr>
                          <m:t>𝑧</m:t>
                        </m:r>
                      </m:sub>
                    </m:sSub>
                    <m:r>
                      <a:rPr lang="en-US" sz="1400" i="1">
                        <a:solidFill>
                          <a:schemeClr val="tx2"/>
                        </a:solidFill>
                        <a:latin typeface="Cambria Math" panose="02040503050406030204" pitchFamily="18" charset="0"/>
                      </a:rPr>
                      <m:t>=</m:t>
                    </m:r>
                    <m:nary>
                      <m:naryPr>
                        <m:chr m:val="∑"/>
                        <m:supHide m:val="on"/>
                        <m:ctrlPr>
                          <a:rPr lang="en-US" sz="1400" i="1">
                            <a:latin typeface="Cambria Math" panose="02040503050406030204" pitchFamily="18" charset="0"/>
                            <a:ea typeface="Cambria Math" panose="02040503050406030204" pitchFamily="18" charset="0"/>
                          </a:rPr>
                        </m:ctrlPr>
                      </m:naryPr>
                      <m:sub>
                        <m:r>
                          <m:rPr>
                            <m:brk m:alnAt="7"/>
                          </m:rPr>
                          <a:rPr lang="en-US" sz="1400" i="1">
                            <a:latin typeface="Cambria Math" panose="02040503050406030204" pitchFamily="18" charset="0"/>
                            <a:ea typeface="Cambria Math" panose="02040503050406030204" pitchFamily="18" charset="0"/>
                          </a:rPr>
                          <m:t>𝑚</m:t>
                        </m:r>
                      </m:sub>
                      <m:sup/>
                      <m:e>
                        <m:nary>
                          <m:naryPr>
                            <m:chr m:val="∑"/>
                            <m:supHide m:val="on"/>
                            <m:ctrlPr>
                              <a:rPr lang="en-US" sz="1400" i="1">
                                <a:latin typeface="Cambria Math" panose="02040503050406030204" pitchFamily="18" charset="0"/>
                                <a:ea typeface="Cambria Math" panose="02040503050406030204" pitchFamily="18" charset="0"/>
                              </a:rPr>
                            </m:ctrlPr>
                          </m:naryPr>
                          <m:sub>
                            <m:r>
                              <a:rPr lang="en-US" sz="1400" i="1">
                                <a:latin typeface="Cambria Math" panose="02040503050406030204" pitchFamily="18" charset="0"/>
                                <a:ea typeface="Cambria Math" panose="02040503050406030204" pitchFamily="18" charset="0"/>
                              </a:rPr>
                              <m:t>𝑛</m:t>
                            </m:r>
                          </m:sub>
                          <m:sup/>
                          <m:e>
                            <m:r>
                              <a:rPr lang="en-GB" sz="1400" i="1">
                                <a:latin typeface="Cambria Math" panose="02040503050406030204" pitchFamily="18" charset="0"/>
                              </a:rPr>
                              <m:t>ℜ</m:t>
                            </m:r>
                            <m:d>
                              <m:dPr>
                                <m:begChr m:val="{"/>
                                <m:endChr m:val="}"/>
                                <m:ctrlPr>
                                  <a:rPr lang="en-US" sz="1400" i="1">
                                    <a:solidFill>
                                      <a:schemeClr val="tx2"/>
                                    </a:solidFill>
                                    <a:latin typeface="Cambria Math" panose="02040503050406030204" pitchFamily="18" charset="0"/>
                                  </a:rPr>
                                </m:ctrlPr>
                              </m:dPr>
                              <m:e>
                                <m:r>
                                  <a:rPr lang="en-US" sz="1400" i="1">
                                    <a:solidFill>
                                      <a:schemeClr val="tx2"/>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𝑘</m:t>
                                    </m:r>
                                  </m:e>
                                  <m:sub>
                                    <m:r>
                                      <m:rPr>
                                        <m:sty m:val="p"/>
                                      </m:rPr>
                                      <a:rPr lang="en-US" sz="1400" i="1">
                                        <a:solidFill>
                                          <a:schemeClr val="tx2"/>
                                        </a:solidFill>
                                        <a:latin typeface="Cambria Math" panose="02040503050406030204" pitchFamily="18" charset="0"/>
                                      </a:rPr>
                                      <m:t>z</m:t>
                                    </m:r>
                                    <m:r>
                                      <a:rPr lang="en-GB" sz="1400" i="1">
                                        <a:solidFill>
                                          <a:schemeClr val="tx2"/>
                                        </a:solidFill>
                                        <a:latin typeface="Cambria Math" panose="02040503050406030204" pitchFamily="18" charset="0"/>
                                      </a:rPr>
                                      <m:t>𝑚𝑛</m:t>
                                    </m:r>
                                  </m:sub>
                                </m:sSub>
                                <m:d>
                                  <m:dPr>
                                    <m:ctrlPr>
                                      <a:rPr lang="en-GB" sz="1400" i="1">
                                        <a:latin typeface="Cambria Math" panose="02040503050406030204" pitchFamily="18" charset="0"/>
                                      </a:rPr>
                                    </m:ctrlPr>
                                  </m:dPr>
                                  <m:e>
                                    <m:r>
                                      <a:rPr lang="en-US" sz="1400" i="1">
                                        <a:latin typeface="Cambria Math" panose="02040503050406030204" pitchFamily="18" charset="0"/>
                                      </a:rPr>
                                      <m:t>1−</m:t>
                                    </m:r>
                                    <m:r>
                                      <a:rPr lang="en-GB" sz="1400" i="1">
                                        <a:latin typeface="Cambria Math" panose="02040503050406030204" pitchFamily="18" charset="0"/>
                                      </a:rPr>
                                      <m:t>𝑖</m:t>
                                    </m:r>
                                    <m:f>
                                      <m:fPr>
                                        <m:ctrlPr>
                                          <a:rPr lang="en-GB" sz="1400" i="1">
                                            <a:latin typeface="Cambria Math" panose="02040503050406030204" pitchFamily="18" charset="0"/>
                                          </a:rPr>
                                        </m:ctrlPr>
                                      </m:fPr>
                                      <m:num>
                                        <m:sSub>
                                          <m:sSubPr>
                                            <m:ctrlPr>
                                              <a:rPr lang="en-GB" sz="1400" i="1">
                                                <a:latin typeface="Cambria Math" panose="02040503050406030204" pitchFamily="18" charset="0"/>
                                              </a:rPr>
                                            </m:ctrlPr>
                                          </m:sSubPr>
                                          <m:e>
                                            <m:r>
                                              <a:rPr lang="en-GB" sz="1400" i="1">
                                                <a:latin typeface="Cambria Math" panose="02040503050406030204" pitchFamily="18" charset="0"/>
                                              </a:rPr>
                                              <m:t>𝜔</m:t>
                                            </m:r>
                                          </m:e>
                                          <m:sub>
                                            <m:r>
                                              <a:rPr lang="en-GB" sz="1400" i="1">
                                                <a:latin typeface="Cambria Math" panose="02040503050406030204" pitchFamily="18" charset="0"/>
                                              </a:rPr>
                                              <m:t>𝑚𝑛</m:t>
                                            </m:r>
                                          </m:sub>
                                        </m:sSub>
                                      </m:num>
                                      <m:den>
                                        <m:r>
                                          <a:rPr lang="en-GB" sz="1400" i="1">
                                            <a:latin typeface="Cambria Math" panose="02040503050406030204" pitchFamily="18" charset="0"/>
                                          </a:rPr>
                                          <m:t>2</m:t>
                                        </m:r>
                                        <m:sSub>
                                          <m:sSubPr>
                                            <m:ctrlPr>
                                              <a:rPr lang="en-GB" sz="1400" i="1">
                                                <a:latin typeface="Cambria Math" panose="02040503050406030204" pitchFamily="18" charset="0"/>
                                              </a:rPr>
                                            </m:ctrlPr>
                                          </m:sSubPr>
                                          <m:e>
                                            <m:r>
                                              <a:rPr lang="en-GB" sz="1400" i="1">
                                                <a:latin typeface="Cambria Math" panose="02040503050406030204" pitchFamily="18" charset="0"/>
                                              </a:rPr>
                                              <m:t>𝑄</m:t>
                                            </m:r>
                                          </m:e>
                                          <m:sub>
                                            <m:r>
                                              <a:rPr lang="en-GB" sz="1400" i="1">
                                                <a:latin typeface="Cambria Math" panose="02040503050406030204" pitchFamily="18" charset="0"/>
                                              </a:rPr>
                                              <m:t>𝑚𝑛</m:t>
                                            </m:r>
                                          </m:sub>
                                        </m:sSub>
                                        <m:sSub>
                                          <m:sSubPr>
                                            <m:ctrlPr>
                                              <a:rPr lang="en-GB" sz="1400" i="1">
                                                <a:latin typeface="Cambria Math" panose="02040503050406030204" pitchFamily="18" charset="0"/>
                                              </a:rPr>
                                            </m:ctrlPr>
                                          </m:sSubPr>
                                          <m:e>
                                            <m:r>
                                              <a:rPr lang="en-GB" sz="1400" i="1">
                                                <a:latin typeface="Cambria Math" panose="02040503050406030204" pitchFamily="18" charset="0"/>
                                              </a:rPr>
                                              <m:t>𝜔</m:t>
                                            </m:r>
                                          </m:e>
                                          <m:sub>
                                            <m:r>
                                              <a:rPr lang="en-GB" sz="1400" i="1">
                                                <a:latin typeface="Cambria Math" panose="02040503050406030204" pitchFamily="18" charset="0"/>
                                              </a:rPr>
                                              <m:t>𝑑</m:t>
                                            </m:r>
                                            <m:r>
                                              <a:rPr lang="en-GB" sz="1400" i="1">
                                                <a:latin typeface="Cambria Math" panose="02040503050406030204" pitchFamily="18" charset="0"/>
                                              </a:rPr>
                                              <m:t>,</m:t>
                                            </m:r>
                                            <m:r>
                                              <a:rPr lang="en-GB" sz="1400" i="1">
                                                <a:latin typeface="Cambria Math" panose="02040503050406030204" pitchFamily="18" charset="0"/>
                                              </a:rPr>
                                              <m:t>𝑚𝑛</m:t>
                                            </m:r>
                                          </m:sub>
                                        </m:sSub>
                                      </m:den>
                                    </m:f>
                                  </m:e>
                                </m:d>
                                <m:sSup>
                                  <m:sSupPr>
                                    <m:ctrlPr>
                                      <a:rPr lang="en-GB" sz="1400" i="1">
                                        <a:solidFill>
                                          <a:schemeClr val="tx2"/>
                                        </a:solidFill>
                                        <a:latin typeface="Cambria Math" panose="02040503050406030204" pitchFamily="18" charset="0"/>
                                      </a:rPr>
                                    </m:ctrlPr>
                                  </m:sSupPr>
                                  <m:e>
                                    <m:r>
                                      <a:rPr lang="en-GB" sz="1400" i="1">
                                        <a:solidFill>
                                          <a:schemeClr val="tx2"/>
                                        </a:solidFill>
                                        <a:latin typeface="Cambria Math" panose="02040503050406030204" pitchFamily="18" charset="0"/>
                                      </a:rPr>
                                      <m:t>𝑒</m:t>
                                    </m:r>
                                  </m:e>
                                  <m:sup>
                                    <m:d>
                                      <m:dPr>
                                        <m:ctrlPr>
                                          <a:rPr lang="en-GB" sz="1400" i="1">
                                            <a:solidFill>
                                              <a:schemeClr val="tx2"/>
                                            </a:solidFill>
                                            <a:latin typeface="Cambria Math" panose="02040503050406030204" pitchFamily="18" charset="0"/>
                                          </a:rPr>
                                        </m:ctrlPr>
                                      </m:dPr>
                                      <m:e>
                                        <m:r>
                                          <a:rPr lang="en-GB" sz="1400" i="1">
                                            <a:solidFill>
                                              <a:schemeClr val="tx2"/>
                                            </a:solidFill>
                                            <a:latin typeface="Cambria Math" panose="02040503050406030204" pitchFamily="18" charset="0"/>
                                          </a:rPr>
                                          <m:t>𝑖</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GB" sz="1400" i="1">
                                                    <a:solidFill>
                                                      <a:schemeClr val="tx2"/>
                                                    </a:solidFill>
                                                    <a:latin typeface="Cambria Math" panose="02040503050406030204" pitchFamily="18" charset="0"/>
                                                  </a:rPr>
                                                  <m:t>𝑚𝑛</m:t>
                                                </m:r>
                                              </m:sub>
                                            </m:sSub>
                                          </m:num>
                                          <m:den>
                                            <m:r>
                                              <a:rPr lang="en-GB" sz="1400" i="1">
                                                <a:solidFill>
                                                  <a:schemeClr val="tx2"/>
                                                </a:solidFill>
                                                <a:latin typeface="Cambria Math" panose="02040503050406030204" pitchFamily="18" charset="0"/>
                                              </a:rPr>
                                              <m:t>𝑐</m:t>
                                            </m:r>
                                          </m:den>
                                        </m:f>
                                        <m:r>
                                          <a:rPr lang="en-US" sz="1400" i="1">
                                            <a:solidFill>
                                              <a:schemeClr val="tx2"/>
                                            </a:solidFill>
                                            <a:latin typeface="Cambria Math" panose="02040503050406030204" pitchFamily="18" charset="0"/>
                                          </a:rPr>
                                          <m:t>+</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GB" sz="1400" i="1">
                                                    <a:solidFill>
                                                      <a:schemeClr val="tx2"/>
                                                    </a:solidFill>
                                                    <a:latin typeface="Cambria Math" panose="02040503050406030204" pitchFamily="18" charset="0"/>
                                                  </a:rPr>
                                                  <m:t>𝑚𝑛</m:t>
                                                </m:r>
                                              </m:sub>
                                            </m:sSub>
                                          </m:num>
                                          <m:den>
                                            <m:r>
                                              <a:rPr lang="en-GB" sz="1400" i="1">
                                                <a:solidFill>
                                                  <a:schemeClr val="tx2"/>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𝑄</m:t>
                                                </m:r>
                                              </m:e>
                                              <m:sub>
                                                <m:r>
                                                  <a:rPr lang="en-GB" sz="1400" i="1">
                                                    <a:solidFill>
                                                      <a:schemeClr val="tx2"/>
                                                    </a:solidFill>
                                                    <a:latin typeface="Cambria Math" panose="02040503050406030204" pitchFamily="18" charset="0"/>
                                                  </a:rPr>
                                                  <m:t>𝑚𝑛</m:t>
                                                </m:r>
                                              </m:sub>
                                            </m:sSub>
                                            <m:r>
                                              <a:rPr lang="en-GB" sz="1400" i="1">
                                                <a:solidFill>
                                                  <a:schemeClr val="tx2"/>
                                                </a:solidFill>
                                                <a:latin typeface="Cambria Math" panose="02040503050406030204" pitchFamily="18" charset="0"/>
                                              </a:rPr>
                                              <m:t>𝑐</m:t>
                                            </m:r>
                                          </m:den>
                                        </m:f>
                                      </m:e>
                                    </m:d>
                                    <m:r>
                                      <a:rPr lang="en-US" sz="1400" i="1">
                                        <a:solidFill>
                                          <a:schemeClr val="tx2"/>
                                        </a:solidFill>
                                        <a:latin typeface="Cambria Math" panose="02040503050406030204" pitchFamily="18" charset="0"/>
                                      </a:rPr>
                                      <m:t>𝑧</m:t>
                                    </m:r>
                                  </m:sup>
                                </m:sSup>
                                <m:r>
                                  <a:rPr lang="en-GB" sz="1400" i="1">
                                    <a:solidFill>
                                      <a:schemeClr val="tx2"/>
                                    </a:solidFill>
                                    <a:latin typeface="Cambria Math" panose="02040503050406030204" pitchFamily="18" charset="0"/>
                                  </a:rPr>
                                  <m:t>(</m:t>
                                </m:r>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𝑀</m:t>
                                    </m:r>
                                  </m:e>
                                  <m:sub>
                                    <m:r>
                                      <a:rPr lang="en-US" sz="1400" i="1">
                                        <a:solidFill>
                                          <a:schemeClr val="tx2"/>
                                        </a:solidFill>
                                        <a:latin typeface="Cambria Math" panose="02040503050406030204" pitchFamily="18" charset="0"/>
                                      </a:rPr>
                                      <m:t>𝑁</m:t>
                                    </m:r>
                                  </m:sub>
                                  <m:sup>
                                    <m:r>
                                      <a:rPr lang="en-US" sz="1400" i="1">
                                        <a:solidFill>
                                          <a:schemeClr val="tx2"/>
                                        </a:solidFill>
                                        <a:latin typeface="Cambria Math" panose="02040503050406030204" pitchFamily="18" charset="0"/>
                                      </a:rPr>
                                      <m:t>𝑚</m:t>
                                    </m:r>
                                    <m:r>
                                      <a:rPr lang="en-US" sz="1400" i="1">
                                        <a:solidFill>
                                          <a:schemeClr val="tx2"/>
                                        </a:solidFill>
                                        <a:latin typeface="Cambria Math" panose="02040503050406030204" pitchFamily="18" charset="0"/>
                                      </a:rPr>
                                      <m:t>−1</m:t>
                                    </m:r>
                                  </m:sup>
                                </m:sSubSup>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𝐼</m:t>
                                    </m:r>
                                  </m:e>
                                  <m:sub>
                                    <m:r>
                                      <a:rPr lang="en-US" sz="1400" i="1">
                                        <a:solidFill>
                                          <a:schemeClr val="tx2"/>
                                        </a:solidFill>
                                        <a:latin typeface="Cambria Math" panose="02040503050406030204" pitchFamily="18" charset="0"/>
                                      </a:rPr>
                                      <m:t>𝑁</m:t>
                                    </m:r>
                                  </m:sub>
                                  <m:sup>
                                    <m:r>
                                      <a:rPr lang="en-US" sz="1400" i="1">
                                        <a:solidFill>
                                          <a:schemeClr val="tx2"/>
                                        </a:solidFill>
                                        <a:latin typeface="Cambria Math" panose="02040503050406030204" pitchFamily="18" charset="0"/>
                                      </a:rPr>
                                      <m:t>𝑚</m:t>
                                    </m:r>
                                  </m:sup>
                                </m:sSubSup>
                                <m:r>
                                  <a:rPr lang="en-US" sz="1400" i="1">
                                    <a:solidFill>
                                      <a:schemeClr val="tx2"/>
                                    </a:solidFill>
                                    <a:latin typeface="Cambria Math" panose="02040503050406030204" pitchFamily="18" charset="0"/>
                                  </a:rPr>
                                  <m:t>+</m:t>
                                </m:r>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𝑀</m:t>
                                    </m:r>
                                  </m:e>
                                  <m:sub>
                                    <m:r>
                                      <a:rPr lang="en-US" sz="1400" i="1">
                                        <a:solidFill>
                                          <a:schemeClr val="tx2"/>
                                        </a:solidFill>
                                        <a:latin typeface="Cambria Math" panose="02040503050406030204" pitchFamily="18" charset="0"/>
                                      </a:rPr>
                                      <m:t>𝑆</m:t>
                                    </m:r>
                                  </m:sub>
                                  <m:sup>
                                    <m:r>
                                      <a:rPr lang="en-US" sz="1400" i="1">
                                        <a:solidFill>
                                          <a:schemeClr val="tx2"/>
                                        </a:solidFill>
                                        <a:latin typeface="Cambria Math" panose="02040503050406030204" pitchFamily="18" charset="0"/>
                                      </a:rPr>
                                      <m:t>𝑚</m:t>
                                    </m:r>
                                    <m:r>
                                      <a:rPr lang="en-US" sz="1400" i="1">
                                        <a:solidFill>
                                          <a:schemeClr val="tx2"/>
                                        </a:solidFill>
                                        <a:latin typeface="Cambria Math" panose="02040503050406030204" pitchFamily="18" charset="0"/>
                                      </a:rPr>
                                      <m:t>−1</m:t>
                                    </m:r>
                                  </m:sup>
                                </m:sSubSup>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𝐼</m:t>
                                    </m:r>
                                  </m:e>
                                  <m:sub>
                                    <m:r>
                                      <a:rPr lang="en-US" sz="1400" i="1">
                                        <a:solidFill>
                                          <a:schemeClr val="tx2"/>
                                        </a:solidFill>
                                        <a:latin typeface="Cambria Math" panose="02040503050406030204" pitchFamily="18" charset="0"/>
                                      </a:rPr>
                                      <m:t>𝑆</m:t>
                                    </m:r>
                                  </m:sub>
                                  <m:sup>
                                    <m:r>
                                      <a:rPr lang="en-US" sz="1400" i="1">
                                        <a:solidFill>
                                          <a:schemeClr val="tx2"/>
                                        </a:solidFill>
                                        <a:latin typeface="Cambria Math" panose="02040503050406030204" pitchFamily="18" charset="0"/>
                                      </a:rPr>
                                      <m:t>𝑚</m:t>
                                    </m:r>
                                  </m:sup>
                                </m:sSubSup>
                                <m:r>
                                  <a:rPr lang="en-GB" sz="1400" i="1">
                                    <a:solidFill>
                                      <a:schemeClr val="tx2"/>
                                    </a:solidFill>
                                    <a:latin typeface="Cambria Math" panose="02040503050406030204" pitchFamily="18" charset="0"/>
                                  </a:rPr>
                                  <m:t>) </m:t>
                                </m:r>
                              </m:e>
                            </m:d>
                            <m:r>
                              <a:rPr lang="en-US" sz="1400" i="1">
                                <a:solidFill>
                                  <a:schemeClr val="tx2"/>
                                </a:solidFill>
                                <a:latin typeface="Cambria Math" panose="02040503050406030204" pitchFamily="18" charset="0"/>
                              </a:rPr>
                              <m:t>  [</m:t>
                            </m:r>
                            <m:r>
                              <a:rPr lang="en-US" sz="1400" i="1">
                                <a:solidFill>
                                  <a:schemeClr val="tx2"/>
                                </a:solidFill>
                                <a:latin typeface="Cambria Math" panose="02040503050406030204" pitchFamily="18" charset="0"/>
                              </a:rPr>
                              <m:t>𝑉</m:t>
                            </m:r>
                            <m:r>
                              <a:rPr lang="en-US" sz="1400" i="1">
                                <a:solidFill>
                                  <a:schemeClr val="tx2"/>
                                </a:solidFill>
                                <a:latin typeface="Cambria Math" panose="02040503050406030204" pitchFamily="18" charset="0"/>
                              </a:rPr>
                              <m:t>]</m:t>
                            </m:r>
                          </m:e>
                        </m:nary>
                      </m:e>
                    </m:nary>
                  </m:oMath>
                </a14:m>
                <a:endParaRPr lang="en-US" sz="1400" i="1" dirty="0">
                  <a:latin typeface="Cambria Math" panose="02040503050406030204" pitchFamily="18" charset="0"/>
                </a:endParaRPr>
              </a:p>
              <a:p>
                <a:pPr lvl="1"/>
                <a14:m>
                  <m:oMath xmlns:m="http://schemas.openxmlformats.org/officeDocument/2006/math">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𝑊</m:t>
                        </m:r>
                      </m:e>
                      <m:sub>
                        <m:r>
                          <a:rPr lang="en-US" sz="1400" i="1">
                            <a:solidFill>
                              <a:schemeClr val="tx2"/>
                            </a:solidFill>
                            <a:latin typeface="Cambria Math" panose="02040503050406030204" pitchFamily="18" charset="0"/>
                          </a:rPr>
                          <m:t>𝑥</m:t>
                        </m:r>
                      </m:sub>
                    </m:sSub>
                    <m:r>
                      <a:rPr lang="en-US" sz="1400" i="1">
                        <a:solidFill>
                          <a:schemeClr val="tx2"/>
                        </a:solidFill>
                        <a:latin typeface="Cambria Math" panose="02040503050406030204" pitchFamily="18" charset="0"/>
                      </a:rPr>
                      <m:t>=</m:t>
                    </m:r>
                  </m:oMath>
                </a14:m>
                <a:r>
                  <a:rPr lang="en-US" sz="1400" dirty="0">
                    <a:ea typeface="Cambria Math" panose="02040503050406030204" pitchFamily="18" charset="0"/>
                  </a:rPr>
                  <a:t> </a:t>
                </a:r>
                <a14:m>
                  <m:oMath xmlns:m="http://schemas.openxmlformats.org/officeDocument/2006/math">
                    <m:nary>
                      <m:naryPr>
                        <m:chr m:val="∑"/>
                        <m:supHide m:val="on"/>
                        <m:ctrlPr>
                          <a:rPr lang="en-US" sz="1400" i="1">
                            <a:latin typeface="Cambria Math" panose="02040503050406030204" pitchFamily="18" charset="0"/>
                            <a:ea typeface="Cambria Math" panose="02040503050406030204" pitchFamily="18" charset="0"/>
                          </a:rPr>
                        </m:ctrlPr>
                      </m:naryPr>
                      <m:sub>
                        <m:r>
                          <m:rPr>
                            <m:brk m:alnAt="7"/>
                          </m:rPr>
                          <a:rPr lang="en-US" sz="1400" i="1">
                            <a:latin typeface="Cambria Math" panose="02040503050406030204" pitchFamily="18" charset="0"/>
                            <a:ea typeface="Cambria Math" panose="02040503050406030204" pitchFamily="18" charset="0"/>
                          </a:rPr>
                          <m:t>𝑚</m:t>
                        </m:r>
                      </m:sub>
                      <m:sup/>
                      <m:e>
                        <m:nary>
                          <m:naryPr>
                            <m:chr m:val="∑"/>
                            <m:supHide m:val="on"/>
                            <m:ctrlPr>
                              <a:rPr lang="en-US" sz="1400" i="1">
                                <a:latin typeface="Cambria Math" panose="02040503050406030204" pitchFamily="18" charset="0"/>
                                <a:ea typeface="Cambria Math" panose="02040503050406030204" pitchFamily="18" charset="0"/>
                              </a:rPr>
                            </m:ctrlPr>
                          </m:naryPr>
                          <m:sub>
                            <m:r>
                              <a:rPr lang="en-US" sz="1400" i="1">
                                <a:latin typeface="Cambria Math" panose="02040503050406030204" pitchFamily="18" charset="0"/>
                                <a:ea typeface="Cambria Math" panose="02040503050406030204" pitchFamily="18" charset="0"/>
                              </a:rPr>
                              <m:t>𝑛</m:t>
                            </m:r>
                          </m:sub>
                          <m:sup/>
                          <m:e>
                            <m:r>
                              <a:rPr lang="en-GB" sz="1400" i="1">
                                <a:solidFill>
                                  <a:schemeClr val="tx2"/>
                                </a:solidFill>
                                <a:latin typeface="Cambria Math" panose="02040503050406030204" pitchFamily="18" charset="0"/>
                              </a:rPr>
                              <m:t>ℑ</m:t>
                            </m:r>
                            <m:d>
                              <m:dPr>
                                <m:begChr m:val="{"/>
                                <m:endChr m:val="}"/>
                                <m:ctrlPr>
                                  <a:rPr lang="en-US" sz="1400" i="1">
                                    <a:solidFill>
                                      <a:schemeClr val="tx2"/>
                                    </a:solidFill>
                                    <a:latin typeface="Cambria Math" panose="02040503050406030204" pitchFamily="18" charset="0"/>
                                  </a:rPr>
                                </m:ctrlPr>
                              </m:dPr>
                              <m:e>
                                <m:r>
                                  <a:rPr lang="en-US" sz="1400" i="1">
                                    <a:solidFill>
                                      <a:schemeClr val="tx2"/>
                                    </a:solidFill>
                                    <a:latin typeface="Cambria Math" panose="02040503050406030204" pitchFamily="18" charset="0"/>
                                  </a:rPr>
                                  <m:t>𝑚</m:t>
                                </m:r>
                                <m:r>
                                  <a:rPr lang="en-US" sz="1400" i="1">
                                    <a:solidFill>
                                      <a:schemeClr val="tx2"/>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𝑘</m:t>
                                    </m:r>
                                  </m:e>
                                  <m:sub>
                                    <m:r>
                                      <a:rPr lang="en-US" sz="1400" i="1">
                                        <a:solidFill>
                                          <a:schemeClr val="tx2"/>
                                        </a:solidFill>
                                        <a:latin typeface="Cambria Math" panose="02040503050406030204" pitchFamily="18" charset="0"/>
                                      </a:rPr>
                                      <m:t>𝑥</m:t>
                                    </m:r>
                                    <m:r>
                                      <a:rPr lang="en-GB" sz="1400" i="1">
                                        <a:solidFill>
                                          <a:schemeClr val="tx2"/>
                                        </a:solidFill>
                                        <a:latin typeface="Cambria Math" panose="02040503050406030204" pitchFamily="18" charset="0"/>
                                      </a:rPr>
                                      <m:t>𝑚𝑛</m:t>
                                    </m:r>
                                  </m:sub>
                                </m:sSub>
                                <m:f>
                                  <m:fPr>
                                    <m:ctrlPr>
                                      <a:rPr lang="en-GB" sz="1400" i="1">
                                        <a:solidFill>
                                          <a:schemeClr val="tx2"/>
                                        </a:solidFill>
                                        <a:latin typeface="Cambria Math" panose="02040503050406030204" pitchFamily="18" charset="0"/>
                                        <a:ea typeface="Cambria Math" panose="02040503050406030204" pitchFamily="18" charset="0"/>
                                      </a:rPr>
                                    </m:ctrlPr>
                                  </m:fPr>
                                  <m:num>
                                    <m:sSub>
                                      <m:sSubPr>
                                        <m:ctrlPr>
                                          <a:rPr lang="en-GB" sz="1400" i="1">
                                            <a:solidFill>
                                              <a:schemeClr val="tx2"/>
                                            </a:solidFill>
                                            <a:latin typeface="Cambria Math" panose="02040503050406030204" pitchFamily="18" charset="0"/>
                                            <a:ea typeface="Cambria Math" panose="02040503050406030204" pitchFamily="18" charset="0"/>
                                          </a:rPr>
                                        </m:ctrlPr>
                                      </m:sSubPr>
                                      <m:e>
                                        <m:r>
                                          <a:rPr lang="en-GB" sz="1400" i="1">
                                            <a:solidFill>
                                              <a:schemeClr val="tx2"/>
                                            </a:solidFill>
                                            <a:latin typeface="Cambria Math" panose="02040503050406030204" pitchFamily="18" charset="0"/>
                                            <a:ea typeface="Cambria Math" panose="02040503050406030204" pitchFamily="18" charset="0"/>
                                          </a:rPr>
                                          <m:t>𝜔</m:t>
                                        </m:r>
                                      </m:e>
                                      <m:sub>
                                        <m:r>
                                          <a:rPr lang="en-GB" sz="1400" i="1">
                                            <a:solidFill>
                                              <a:schemeClr val="tx2"/>
                                            </a:solidFill>
                                            <a:latin typeface="Cambria Math" panose="02040503050406030204" pitchFamily="18" charset="0"/>
                                            <a:ea typeface="Cambria Math" panose="02040503050406030204" pitchFamily="18" charset="0"/>
                                          </a:rPr>
                                          <m:t>𝑚𝑛</m:t>
                                        </m:r>
                                      </m:sub>
                                    </m:sSub>
                                  </m:num>
                                  <m:den>
                                    <m:sSub>
                                      <m:sSubPr>
                                        <m:ctrlPr>
                                          <a:rPr lang="en-GB" sz="1400" i="1">
                                            <a:solidFill>
                                              <a:schemeClr val="tx2"/>
                                            </a:solidFill>
                                            <a:latin typeface="Cambria Math" panose="02040503050406030204" pitchFamily="18" charset="0"/>
                                            <a:ea typeface="Cambria Math" panose="02040503050406030204" pitchFamily="18" charset="0"/>
                                          </a:rPr>
                                        </m:ctrlPr>
                                      </m:sSubPr>
                                      <m:e>
                                        <m:r>
                                          <a:rPr lang="en-GB" sz="1400" i="1">
                                            <a:solidFill>
                                              <a:schemeClr val="tx2"/>
                                            </a:solidFill>
                                            <a:latin typeface="Cambria Math" panose="02040503050406030204" pitchFamily="18" charset="0"/>
                                            <a:ea typeface="Cambria Math" panose="02040503050406030204" pitchFamily="18" charset="0"/>
                                          </a:rPr>
                                          <m:t>𝜔</m:t>
                                        </m:r>
                                      </m:e>
                                      <m:sub>
                                        <m:r>
                                          <a:rPr lang="en-GB" sz="1400" i="1">
                                            <a:solidFill>
                                              <a:schemeClr val="tx2"/>
                                            </a:solidFill>
                                            <a:latin typeface="Cambria Math" panose="02040503050406030204" pitchFamily="18" charset="0"/>
                                            <a:ea typeface="Cambria Math" panose="02040503050406030204" pitchFamily="18" charset="0"/>
                                          </a:rPr>
                                          <m:t>𝑑</m:t>
                                        </m:r>
                                        <m:r>
                                          <a:rPr lang="en-GB" sz="1400" i="1">
                                            <a:solidFill>
                                              <a:schemeClr val="tx2"/>
                                            </a:solidFill>
                                            <a:latin typeface="Cambria Math" panose="02040503050406030204" pitchFamily="18" charset="0"/>
                                            <a:ea typeface="Cambria Math" panose="02040503050406030204" pitchFamily="18" charset="0"/>
                                          </a:rPr>
                                          <m:t>,</m:t>
                                        </m:r>
                                        <m:r>
                                          <a:rPr lang="en-GB" sz="1400" i="1">
                                            <a:solidFill>
                                              <a:schemeClr val="tx2"/>
                                            </a:solidFill>
                                            <a:latin typeface="Cambria Math" panose="02040503050406030204" pitchFamily="18" charset="0"/>
                                            <a:ea typeface="Cambria Math" panose="02040503050406030204" pitchFamily="18" charset="0"/>
                                          </a:rPr>
                                          <m:t>𝑚𝑛</m:t>
                                        </m:r>
                                      </m:sub>
                                    </m:sSub>
                                  </m:den>
                                </m:f>
                                <m:sSup>
                                  <m:sSupPr>
                                    <m:ctrlPr>
                                      <a:rPr lang="en-GB" sz="1400" i="1">
                                        <a:solidFill>
                                          <a:schemeClr val="tx2"/>
                                        </a:solidFill>
                                        <a:latin typeface="Cambria Math" panose="02040503050406030204" pitchFamily="18" charset="0"/>
                                      </a:rPr>
                                    </m:ctrlPr>
                                  </m:sSupPr>
                                  <m:e>
                                    <m:r>
                                      <a:rPr lang="en-GB" sz="1400" i="1">
                                        <a:solidFill>
                                          <a:schemeClr val="tx2"/>
                                        </a:solidFill>
                                        <a:latin typeface="Cambria Math" panose="02040503050406030204" pitchFamily="18" charset="0"/>
                                      </a:rPr>
                                      <m:t>𝑒</m:t>
                                    </m:r>
                                  </m:e>
                                  <m:sup>
                                    <m:d>
                                      <m:dPr>
                                        <m:ctrlPr>
                                          <a:rPr lang="en-GB" sz="1400" i="1">
                                            <a:solidFill>
                                              <a:schemeClr val="tx2"/>
                                            </a:solidFill>
                                            <a:latin typeface="Cambria Math" panose="02040503050406030204" pitchFamily="18" charset="0"/>
                                          </a:rPr>
                                        </m:ctrlPr>
                                      </m:dPr>
                                      <m:e>
                                        <m:r>
                                          <a:rPr lang="en-GB" sz="1400" i="1">
                                            <a:solidFill>
                                              <a:schemeClr val="tx2"/>
                                            </a:solidFill>
                                            <a:latin typeface="Cambria Math" panose="02040503050406030204" pitchFamily="18" charset="0"/>
                                          </a:rPr>
                                          <m:t>𝑖</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GB" sz="1400" i="1">
                                                    <a:solidFill>
                                                      <a:schemeClr val="tx2"/>
                                                    </a:solidFill>
                                                    <a:latin typeface="Cambria Math" panose="02040503050406030204" pitchFamily="18" charset="0"/>
                                                  </a:rPr>
                                                  <m:t>𝑚𝑛</m:t>
                                                </m:r>
                                              </m:sub>
                                            </m:sSub>
                                          </m:num>
                                          <m:den>
                                            <m:r>
                                              <a:rPr lang="en-GB" sz="1400" i="1">
                                                <a:solidFill>
                                                  <a:schemeClr val="tx2"/>
                                                </a:solidFill>
                                                <a:latin typeface="Cambria Math" panose="02040503050406030204" pitchFamily="18" charset="0"/>
                                              </a:rPr>
                                              <m:t>𝑐</m:t>
                                            </m:r>
                                          </m:den>
                                        </m:f>
                                        <m:r>
                                          <a:rPr lang="en-US" sz="1400" i="1">
                                            <a:solidFill>
                                              <a:schemeClr val="tx2"/>
                                            </a:solidFill>
                                            <a:latin typeface="Cambria Math" panose="02040503050406030204" pitchFamily="18" charset="0"/>
                                          </a:rPr>
                                          <m:t>+</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GB" sz="1400" i="1">
                                                    <a:solidFill>
                                                      <a:schemeClr val="tx2"/>
                                                    </a:solidFill>
                                                    <a:latin typeface="Cambria Math" panose="02040503050406030204" pitchFamily="18" charset="0"/>
                                                  </a:rPr>
                                                  <m:t>𝑚𝑛</m:t>
                                                </m:r>
                                              </m:sub>
                                            </m:sSub>
                                          </m:num>
                                          <m:den>
                                            <m:r>
                                              <a:rPr lang="en-GB" sz="1400" i="1">
                                                <a:solidFill>
                                                  <a:schemeClr val="tx2"/>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𝑄</m:t>
                                                </m:r>
                                              </m:e>
                                              <m:sub>
                                                <m:r>
                                                  <a:rPr lang="en-GB" sz="1400" i="1">
                                                    <a:solidFill>
                                                      <a:schemeClr val="tx2"/>
                                                    </a:solidFill>
                                                    <a:latin typeface="Cambria Math" panose="02040503050406030204" pitchFamily="18" charset="0"/>
                                                  </a:rPr>
                                                  <m:t>𝑚𝑛</m:t>
                                                </m:r>
                                              </m:sub>
                                            </m:sSub>
                                            <m:r>
                                              <a:rPr lang="en-GB" sz="1400" i="1">
                                                <a:solidFill>
                                                  <a:schemeClr val="tx2"/>
                                                </a:solidFill>
                                                <a:latin typeface="Cambria Math" panose="02040503050406030204" pitchFamily="18" charset="0"/>
                                              </a:rPr>
                                              <m:t>𝑐</m:t>
                                            </m:r>
                                          </m:den>
                                        </m:f>
                                      </m:e>
                                    </m:d>
                                    <m:r>
                                      <a:rPr lang="en-US" sz="1400" i="1">
                                        <a:solidFill>
                                          <a:schemeClr val="tx2"/>
                                        </a:solidFill>
                                        <a:latin typeface="Cambria Math" panose="02040503050406030204" pitchFamily="18" charset="0"/>
                                      </a:rPr>
                                      <m:t>𝑧</m:t>
                                    </m:r>
                                  </m:sup>
                                </m:sSup>
                                <m:r>
                                  <a:rPr lang="en-GB" sz="1400" i="1">
                                    <a:solidFill>
                                      <a:schemeClr val="tx2"/>
                                    </a:solidFill>
                                    <a:latin typeface="Cambria Math" panose="02040503050406030204" pitchFamily="18" charset="0"/>
                                  </a:rPr>
                                  <m:t>(</m:t>
                                </m:r>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𝑀</m:t>
                                    </m:r>
                                  </m:e>
                                  <m:sub>
                                    <m:r>
                                      <a:rPr lang="en-US" sz="1400" i="1">
                                        <a:solidFill>
                                          <a:schemeClr val="tx2"/>
                                        </a:solidFill>
                                        <a:latin typeface="Cambria Math" panose="02040503050406030204" pitchFamily="18" charset="0"/>
                                      </a:rPr>
                                      <m:t>𝑁</m:t>
                                    </m:r>
                                  </m:sub>
                                  <m:sup>
                                    <m:r>
                                      <a:rPr lang="en-US" sz="1400" i="1">
                                        <a:solidFill>
                                          <a:schemeClr val="tx2"/>
                                        </a:solidFill>
                                        <a:latin typeface="Cambria Math" panose="02040503050406030204" pitchFamily="18" charset="0"/>
                                      </a:rPr>
                                      <m:t>𝑚</m:t>
                                    </m:r>
                                    <m:r>
                                      <a:rPr lang="en-US" sz="1400" i="1">
                                        <a:solidFill>
                                          <a:schemeClr val="tx2"/>
                                        </a:solidFill>
                                        <a:latin typeface="Cambria Math" panose="02040503050406030204" pitchFamily="18" charset="0"/>
                                      </a:rPr>
                                      <m:t>−1</m:t>
                                    </m:r>
                                  </m:sup>
                                </m:sSubSup>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𝐼</m:t>
                                    </m:r>
                                  </m:e>
                                  <m:sub>
                                    <m:r>
                                      <a:rPr lang="en-US" sz="1400" i="1">
                                        <a:solidFill>
                                          <a:schemeClr val="tx2"/>
                                        </a:solidFill>
                                        <a:latin typeface="Cambria Math" panose="02040503050406030204" pitchFamily="18" charset="0"/>
                                      </a:rPr>
                                      <m:t>𝑁</m:t>
                                    </m:r>
                                  </m:sub>
                                  <m:sup>
                                    <m:r>
                                      <a:rPr lang="en-US" sz="1400" i="1">
                                        <a:solidFill>
                                          <a:schemeClr val="tx2"/>
                                        </a:solidFill>
                                        <a:latin typeface="Cambria Math" panose="02040503050406030204" pitchFamily="18" charset="0"/>
                                      </a:rPr>
                                      <m:t>𝑚</m:t>
                                    </m:r>
                                  </m:sup>
                                </m:sSubSup>
                                <m:r>
                                  <a:rPr lang="en-US" sz="1400" i="1">
                                    <a:solidFill>
                                      <a:schemeClr val="tx2"/>
                                    </a:solidFill>
                                    <a:latin typeface="Cambria Math" panose="02040503050406030204" pitchFamily="18" charset="0"/>
                                  </a:rPr>
                                  <m:t>+</m:t>
                                </m:r>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𝑀</m:t>
                                    </m:r>
                                  </m:e>
                                  <m:sub>
                                    <m:r>
                                      <a:rPr lang="en-US" sz="1400" i="1">
                                        <a:solidFill>
                                          <a:schemeClr val="tx2"/>
                                        </a:solidFill>
                                        <a:latin typeface="Cambria Math" panose="02040503050406030204" pitchFamily="18" charset="0"/>
                                      </a:rPr>
                                      <m:t>𝑆</m:t>
                                    </m:r>
                                  </m:sub>
                                  <m:sup>
                                    <m:r>
                                      <a:rPr lang="en-US" sz="1400" i="1">
                                        <a:solidFill>
                                          <a:schemeClr val="tx2"/>
                                        </a:solidFill>
                                        <a:latin typeface="Cambria Math" panose="02040503050406030204" pitchFamily="18" charset="0"/>
                                      </a:rPr>
                                      <m:t>𝑚</m:t>
                                    </m:r>
                                    <m:r>
                                      <a:rPr lang="en-US" sz="1400" i="1">
                                        <a:solidFill>
                                          <a:schemeClr val="tx2"/>
                                        </a:solidFill>
                                        <a:latin typeface="Cambria Math" panose="02040503050406030204" pitchFamily="18" charset="0"/>
                                      </a:rPr>
                                      <m:t>−1</m:t>
                                    </m:r>
                                  </m:sup>
                                </m:sSubSup>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𝐼</m:t>
                                    </m:r>
                                  </m:e>
                                  <m:sub>
                                    <m:r>
                                      <a:rPr lang="en-US" sz="1400" i="1">
                                        <a:solidFill>
                                          <a:schemeClr val="tx2"/>
                                        </a:solidFill>
                                        <a:latin typeface="Cambria Math" panose="02040503050406030204" pitchFamily="18" charset="0"/>
                                      </a:rPr>
                                      <m:t>𝑆</m:t>
                                    </m:r>
                                  </m:sub>
                                  <m:sup>
                                    <m:r>
                                      <a:rPr lang="en-US" sz="1400" i="1">
                                        <a:solidFill>
                                          <a:schemeClr val="tx2"/>
                                        </a:solidFill>
                                        <a:latin typeface="Cambria Math" panose="02040503050406030204" pitchFamily="18" charset="0"/>
                                      </a:rPr>
                                      <m:t>𝑚</m:t>
                                    </m:r>
                                  </m:sup>
                                </m:sSubSup>
                                <m:r>
                                  <a:rPr lang="en-GB" sz="1400" i="1">
                                    <a:solidFill>
                                      <a:schemeClr val="tx2"/>
                                    </a:solidFill>
                                    <a:latin typeface="Cambria Math" panose="02040503050406030204" pitchFamily="18" charset="0"/>
                                  </a:rPr>
                                  <m:t>) </m:t>
                                </m:r>
                              </m:e>
                            </m:d>
                            <m:r>
                              <a:rPr lang="en-US" sz="1400" i="1">
                                <a:solidFill>
                                  <a:schemeClr val="tx2"/>
                                </a:solidFill>
                                <a:latin typeface="Cambria Math" panose="02040503050406030204" pitchFamily="18" charset="0"/>
                              </a:rPr>
                              <m:t>  [</m:t>
                            </m:r>
                            <m:r>
                              <a:rPr lang="en-US" sz="1400" i="1">
                                <a:solidFill>
                                  <a:schemeClr val="tx2"/>
                                </a:solidFill>
                                <a:latin typeface="Cambria Math" panose="02040503050406030204" pitchFamily="18" charset="0"/>
                              </a:rPr>
                              <m:t>𝑉</m:t>
                            </m:r>
                            <m:r>
                              <a:rPr lang="en-US" sz="1400" i="1">
                                <a:solidFill>
                                  <a:schemeClr val="tx2"/>
                                </a:solidFill>
                                <a:latin typeface="Cambria Math" panose="02040503050406030204" pitchFamily="18" charset="0"/>
                              </a:rPr>
                              <m:t>]</m:t>
                            </m:r>
                          </m:e>
                        </m:nary>
                      </m:e>
                    </m:nary>
                  </m:oMath>
                </a14:m>
                <a:endParaRPr lang="en-US" sz="1400" i="1" dirty="0">
                  <a:solidFill>
                    <a:schemeClr val="tx2"/>
                  </a:solidFill>
                </a:endParaRPr>
              </a:p>
              <a:p>
                <a:pPr lvl="1"/>
                <a14:m>
                  <m:oMath xmlns:m="http://schemas.openxmlformats.org/officeDocument/2006/math">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𝑊</m:t>
                        </m:r>
                      </m:e>
                      <m:sub>
                        <m:r>
                          <a:rPr lang="en-US" sz="1400" b="0" i="1" smtClean="0">
                            <a:solidFill>
                              <a:schemeClr val="tx2"/>
                            </a:solidFill>
                            <a:latin typeface="Cambria Math" panose="02040503050406030204" pitchFamily="18" charset="0"/>
                          </a:rPr>
                          <m:t>𝑦</m:t>
                        </m:r>
                      </m:sub>
                    </m:sSub>
                    <m:r>
                      <a:rPr lang="en-US" sz="1400" i="1">
                        <a:solidFill>
                          <a:schemeClr val="tx2"/>
                        </a:solidFill>
                        <a:latin typeface="Cambria Math" panose="02040503050406030204" pitchFamily="18" charset="0"/>
                      </a:rPr>
                      <m:t>=</m:t>
                    </m:r>
                  </m:oMath>
                </a14:m>
                <a:r>
                  <a:rPr lang="en-US" sz="1400" i="1" dirty="0">
                    <a:solidFill>
                      <a:schemeClr val="tx2"/>
                    </a:solidFill>
                  </a:rPr>
                  <a:t> </a:t>
                </a:r>
                <a14:m>
                  <m:oMath xmlns:m="http://schemas.openxmlformats.org/officeDocument/2006/math">
                    <m:nary>
                      <m:naryPr>
                        <m:chr m:val="∑"/>
                        <m:supHide m:val="on"/>
                        <m:ctrlPr>
                          <a:rPr lang="en-US" sz="1400" i="1">
                            <a:latin typeface="Cambria Math" panose="02040503050406030204" pitchFamily="18" charset="0"/>
                            <a:ea typeface="Cambria Math" panose="02040503050406030204" pitchFamily="18" charset="0"/>
                          </a:rPr>
                        </m:ctrlPr>
                      </m:naryPr>
                      <m:sub>
                        <m:r>
                          <m:rPr>
                            <m:brk m:alnAt="7"/>
                          </m:rPr>
                          <a:rPr lang="en-US" sz="1400" i="1">
                            <a:latin typeface="Cambria Math" panose="02040503050406030204" pitchFamily="18" charset="0"/>
                            <a:ea typeface="Cambria Math" panose="02040503050406030204" pitchFamily="18" charset="0"/>
                          </a:rPr>
                          <m:t>𝑚</m:t>
                        </m:r>
                      </m:sub>
                      <m:sup/>
                      <m:e>
                        <m:nary>
                          <m:naryPr>
                            <m:chr m:val="∑"/>
                            <m:supHide m:val="on"/>
                            <m:ctrlPr>
                              <a:rPr lang="en-US" sz="1400" i="1">
                                <a:latin typeface="Cambria Math" panose="02040503050406030204" pitchFamily="18" charset="0"/>
                                <a:ea typeface="Cambria Math" panose="02040503050406030204" pitchFamily="18" charset="0"/>
                              </a:rPr>
                            </m:ctrlPr>
                          </m:naryPr>
                          <m:sub>
                            <m:r>
                              <a:rPr lang="en-US" sz="1400" i="1">
                                <a:latin typeface="Cambria Math" panose="02040503050406030204" pitchFamily="18" charset="0"/>
                                <a:ea typeface="Cambria Math" panose="02040503050406030204" pitchFamily="18" charset="0"/>
                              </a:rPr>
                              <m:t>𝑛</m:t>
                            </m:r>
                          </m:sub>
                          <m:sup/>
                          <m:e>
                            <m:r>
                              <a:rPr lang="en-GB" sz="1400" i="1">
                                <a:solidFill>
                                  <a:schemeClr val="tx2"/>
                                </a:solidFill>
                                <a:latin typeface="Cambria Math" panose="02040503050406030204" pitchFamily="18" charset="0"/>
                              </a:rPr>
                              <m:t>ℑ</m:t>
                            </m:r>
                            <m:d>
                              <m:dPr>
                                <m:begChr m:val="{"/>
                                <m:endChr m:val="}"/>
                                <m:ctrlPr>
                                  <a:rPr lang="en-US" sz="1400" i="1">
                                    <a:solidFill>
                                      <a:schemeClr val="tx2"/>
                                    </a:solidFill>
                                    <a:latin typeface="Cambria Math" panose="02040503050406030204" pitchFamily="18" charset="0"/>
                                  </a:rPr>
                                </m:ctrlPr>
                              </m:dPr>
                              <m:e>
                                <m:r>
                                  <m:rPr>
                                    <m:sty m:val="p"/>
                                  </m:rPr>
                                  <a:rPr lang="en-US" sz="1400" i="1">
                                    <a:solidFill>
                                      <a:schemeClr val="tx2"/>
                                    </a:solidFill>
                                    <a:latin typeface="Cambria Math" panose="02040503050406030204" pitchFamily="18" charset="0"/>
                                  </a:rPr>
                                  <m:t>m</m:t>
                                </m:r>
                                <m:r>
                                  <a:rPr lang="en-US" sz="1400" i="1">
                                    <a:solidFill>
                                      <a:schemeClr val="tx2"/>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𝑘</m:t>
                                    </m:r>
                                  </m:e>
                                  <m:sub>
                                    <m:r>
                                      <m:rPr>
                                        <m:sty m:val="p"/>
                                      </m:rPr>
                                      <a:rPr lang="en-US" sz="1400" i="1">
                                        <a:solidFill>
                                          <a:schemeClr val="tx2"/>
                                        </a:solidFill>
                                        <a:latin typeface="Cambria Math" panose="02040503050406030204" pitchFamily="18" charset="0"/>
                                      </a:rPr>
                                      <m:t>y</m:t>
                                    </m:r>
                                    <m:r>
                                      <a:rPr lang="en-GB" sz="1400" i="1">
                                        <a:solidFill>
                                          <a:schemeClr val="tx2"/>
                                        </a:solidFill>
                                        <a:latin typeface="Cambria Math" panose="02040503050406030204" pitchFamily="18" charset="0"/>
                                      </a:rPr>
                                      <m:t>𝑚𝑛</m:t>
                                    </m:r>
                                  </m:sub>
                                </m:sSub>
                                <m:f>
                                  <m:fPr>
                                    <m:ctrlPr>
                                      <a:rPr lang="en-GB" sz="1400" i="1">
                                        <a:solidFill>
                                          <a:schemeClr val="tx2"/>
                                        </a:solidFill>
                                        <a:latin typeface="Cambria Math" panose="02040503050406030204" pitchFamily="18" charset="0"/>
                                        <a:ea typeface="Cambria Math" panose="02040503050406030204" pitchFamily="18" charset="0"/>
                                      </a:rPr>
                                    </m:ctrlPr>
                                  </m:fPr>
                                  <m:num>
                                    <m:sSub>
                                      <m:sSubPr>
                                        <m:ctrlPr>
                                          <a:rPr lang="en-GB" sz="1400" i="1">
                                            <a:solidFill>
                                              <a:schemeClr val="tx2"/>
                                            </a:solidFill>
                                            <a:latin typeface="Cambria Math" panose="02040503050406030204" pitchFamily="18" charset="0"/>
                                            <a:ea typeface="Cambria Math" panose="02040503050406030204" pitchFamily="18" charset="0"/>
                                          </a:rPr>
                                        </m:ctrlPr>
                                      </m:sSubPr>
                                      <m:e>
                                        <m:r>
                                          <a:rPr lang="en-GB" sz="1400" i="1">
                                            <a:solidFill>
                                              <a:schemeClr val="tx2"/>
                                            </a:solidFill>
                                            <a:latin typeface="Cambria Math" panose="02040503050406030204" pitchFamily="18" charset="0"/>
                                            <a:ea typeface="Cambria Math" panose="02040503050406030204" pitchFamily="18" charset="0"/>
                                          </a:rPr>
                                          <m:t>𝜔</m:t>
                                        </m:r>
                                      </m:e>
                                      <m:sub>
                                        <m:r>
                                          <a:rPr lang="en-GB" sz="1400" i="1">
                                            <a:solidFill>
                                              <a:schemeClr val="tx2"/>
                                            </a:solidFill>
                                            <a:latin typeface="Cambria Math" panose="02040503050406030204" pitchFamily="18" charset="0"/>
                                            <a:ea typeface="Cambria Math" panose="02040503050406030204" pitchFamily="18" charset="0"/>
                                          </a:rPr>
                                          <m:t>𝑚𝑛</m:t>
                                        </m:r>
                                      </m:sub>
                                    </m:sSub>
                                  </m:num>
                                  <m:den>
                                    <m:sSub>
                                      <m:sSubPr>
                                        <m:ctrlPr>
                                          <a:rPr lang="en-GB" sz="1400" i="1">
                                            <a:solidFill>
                                              <a:schemeClr val="tx2"/>
                                            </a:solidFill>
                                            <a:latin typeface="Cambria Math" panose="02040503050406030204" pitchFamily="18" charset="0"/>
                                            <a:ea typeface="Cambria Math" panose="02040503050406030204" pitchFamily="18" charset="0"/>
                                          </a:rPr>
                                        </m:ctrlPr>
                                      </m:sSubPr>
                                      <m:e>
                                        <m:r>
                                          <a:rPr lang="en-GB" sz="1400" i="1">
                                            <a:solidFill>
                                              <a:schemeClr val="tx2"/>
                                            </a:solidFill>
                                            <a:latin typeface="Cambria Math" panose="02040503050406030204" pitchFamily="18" charset="0"/>
                                            <a:ea typeface="Cambria Math" panose="02040503050406030204" pitchFamily="18" charset="0"/>
                                          </a:rPr>
                                          <m:t>𝜔</m:t>
                                        </m:r>
                                      </m:e>
                                      <m:sub>
                                        <m:r>
                                          <a:rPr lang="en-GB" sz="1400" i="1">
                                            <a:solidFill>
                                              <a:schemeClr val="tx2"/>
                                            </a:solidFill>
                                            <a:latin typeface="Cambria Math" panose="02040503050406030204" pitchFamily="18" charset="0"/>
                                            <a:ea typeface="Cambria Math" panose="02040503050406030204" pitchFamily="18" charset="0"/>
                                          </a:rPr>
                                          <m:t>𝑑</m:t>
                                        </m:r>
                                        <m:r>
                                          <a:rPr lang="en-GB" sz="1400" i="1">
                                            <a:solidFill>
                                              <a:schemeClr val="tx2"/>
                                            </a:solidFill>
                                            <a:latin typeface="Cambria Math" panose="02040503050406030204" pitchFamily="18" charset="0"/>
                                            <a:ea typeface="Cambria Math" panose="02040503050406030204" pitchFamily="18" charset="0"/>
                                          </a:rPr>
                                          <m:t>,</m:t>
                                        </m:r>
                                        <m:r>
                                          <a:rPr lang="en-GB" sz="1400" i="1">
                                            <a:solidFill>
                                              <a:schemeClr val="tx2"/>
                                            </a:solidFill>
                                            <a:latin typeface="Cambria Math" panose="02040503050406030204" pitchFamily="18" charset="0"/>
                                            <a:ea typeface="Cambria Math" panose="02040503050406030204" pitchFamily="18" charset="0"/>
                                          </a:rPr>
                                          <m:t>𝑚𝑛</m:t>
                                        </m:r>
                                      </m:sub>
                                    </m:sSub>
                                  </m:den>
                                </m:f>
                                <m:sSup>
                                  <m:sSupPr>
                                    <m:ctrlPr>
                                      <a:rPr lang="en-GB" sz="1400" i="1">
                                        <a:solidFill>
                                          <a:schemeClr val="tx2"/>
                                        </a:solidFill>
                                        <a:latin typeface="Cambria Math" panose="02040503050406030204" pitchFamily="18" charset="0"/>
                                      </a:rPr>
                                    </m:ctrlPr>
                                  </m:sSupPr>
                                  <m:e>
                                    <m:r>
                                      <a:rPr lang="en-GB" sz="1400" i="1">
                                        <a:solidFill>
                                          <a:schemeClr val="tx2"/>
                                        </a:solidFill>
                                        <a:latin typeface="Cambria Math" panose="02040503050406030204" pitchFamily="18" charset="0"/>
                                      </a:rPr>
                                      <m:t>𝑒</m:t>
                                    </m:r>
                                  </m:e>
                                  <m:sup>
                                    <m:d>
                                      <m:dPr>
                                        <m:ctrlPr>
                                          <a:rPr lang="en-GB" sz="1400" i="1">
                                            <a:solidFill>
                                              <a:schemeClr val="tx2"/>
                                            </a:solidFill>
                                            <a:latin typeface="Cambria Math" panose="02040503050406030204" pitchFamily="18" charset="0"/>
                                          </a:rPr>
                                        </m:ctrlPr>
                                      </m:dPr>
                                      <m:e>
                                        <m:r>
                                          <a:rPr lang="en-GB" sz="1400" i="1">
                                            <a:solidFill>
                                              <a:schemeClr val="tx2"/>
                                            </a:solidFill>
                                            <a:latin typeface="Cambria Math" panose="02040503050406030204" pitchFamily="18" charset="0"/>
                                          </a:rPr>
                                          <m:t>𝑖</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GB" sz="1400" i="1">
                                                    <a:solidFill>
                                                      <a:schemeClr val="tx2"/>
                                                    </a:solidFill>
                                                    <a:latin typeface="Cambria Math" panose="02040503050406030204" pitchFamily="18" charset="0"/>
                                                  </a:rPr>
                                                  <m:t>𝑚𝑛</m:t>
                                                </m:r>
                                              </m:sub>
                                            </m:sSub>
                                          </m:num>
                                          <m:den>
                                            <m:r>
                                              <a:rPr lang="en-GB" sz="1400" i="1">
                                                <a:solidFill>
                                                  <a:schemeClr val="tx2"/>
                                                </a:solidFill>
                                                <a:latin typeface="Cambria Math" panose="02040503050406030204" pitchFamily="18" charset="0"/>
                                              </a:rPr>
                                              <m:t>𝑐</m:t>
                                            </m:r>
                                          </m:den>
                                        </m:f>
                                        <m:r>
                                          <a:rPr lang="en-US" sz="1400" i="1">
                                            <a:solidFill>
                                              <a:schemeClr val="tx2"/>
                                            </a:solidFill>
                                            <a:latin typeface="Cambria Math" panose="02040503050406030204" pitchFamily="18" charset="0"/>
                                          </a:rPr>
                                          <m:t>+</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GB" sz="1400" i="1">
                                                    <a:solidFill>
                                                      <a:schemeClr val="tx2"/>
                                                    </a:solidFill>
                                                    <a:latin typeface="Cambria Math" panose="02040503050406030204" pitchFamily="18" charset="0"/>
                                                  </a:rPr>
                                                  <m:t>𝑚𝑛</m:t>
                                                </m:r>
                                              </m:sub>
                                            </m:sSub>
                                          </m:num>
                                          <m:den>
                                            <m:r>
                                              <a:rPr lang="en-GB" sz="1400" i="1">
                                                <a:solidFill>
                                                  <a:schemeClr val="tx2"/>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𝑄</m:t>
                                                </m:r>
                                              </m:e>
                                              <m:sub>
                                                <m:r>
                                                  <a:rPr lang="en-GB" sz="1400" i="1">
                                                    <a:solidFill>
                                                      <a:schemeClr val="tx2"/>
                                                    </a:solidFill>
                                                    <a:latin typeface="Cambria Math" panose="02040503050406030204" pitchFamily="18" charset="0"/>
                                                  </a:rPr>
                                                  <m:t>𝑚𝑛</m:t>
                                                </m:r>
                                              </m:sub>
                                            </m:sSub>
                                            <m:r>
                                              <a:rPr lang="en-GB" sz="1400" i="1">
                                                <a:solidFill>
                                                  <a:schemeClr val="tx2"/>
                                                </a:solidFill>
                                                <a:latin typeface="Cambria Math" panose="02040503050406030204" pitchFamily="18" charset="0"/>
                                              </a:rPr>
                                              <m:t>𝑐</m:t>
                                            </m:r>
                                          </m:den>
                                        </m:f>
                                      </m:e>
                                    </m:d>
                                    <m:r>
                                      <a:rPr lang="en-US" sz="1400" i="1">
                                        <a:solidFill>
                                          <a:schemeClr val="tx2"/>
                                        </a:solidFill>
                                        <a:latin typeface="Cambria Math" panose="02040503050406030204" pitchFamily="18" charset="0"/>
                                      </a:rPr>
                                      <m:t>𝑧</m:t>
                                    </m:r>
                                  </m:sup>
                                </m:sSup>
                                <m:r>
                                  <a:rPr lang="en-GB" sz="1400" i="1">
                                    <a:solidFill>
                                      <a:schemeClr val="tx2"/>
                                    </a:solidFill>
                                    <a:latin typeface="Cambria Math" panose="02040503050406030204" pitchFamily="18" charset="0"/>
                                  </a:rPr>
                                  <m:t>(</m:t>
                                </m:r>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𝑀</m:t>
                                    </m:r>
                                  </m:e>
                                  <m:sub>
                                    <m:r>
                                      <a:rPr lang="en-US" sz="1400" i="1">
                                        <a:solidFill>
                                          <a:schemeClr val="tx2"/>
                                        </a:solidFill>
                                        <a:latin typeface="Cambria Math" panose="02040503050406030204" pitchFamily="18" charset="0"/>
                                      </a:rPr>
                                      <m:t>𝑁</m:t>
                                    </m:r>
                                  </m:sub>
                                  <m:sup>
                                    <m:r>
                                      <a:rPr lang="en-US" sz="1400" i="1">
                                        <a:solidFill>
                                          <a:schemeClr val="tx2"/>
                                        </a:solidFill>
                                        <a:latin typeface="Cambria Math" panose="02040503050406030204" pitchFamily="18" charset="0"/>
                                      </a:rPr>
                                      <m:t>𝑚</m:t>
                                    </m:r>
                                    <m:r>
                                      <a:rPr lang="en-US" sz="1400" i="1">
                                        <a:solidFill>
                                          <a:schemeClr val="tx2"/>
                                        </a:solidFill>
                                        <a:latin typeface="Cambria Math" panose="02040503050406030204" pitchFamily="18" charset="0"/>
                                      </a:rPr>
                                      <m:t>−1</m:t>
                                    </m:r>
                                  </m:sup>
                                </m:sSubSup>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𝐼</m:t>
                                    </m:r>
                                  </m:e>
                                  <m:sub>
                                    <m:r>
                                      <a:rPr lang="en-US" sz="1400" i="1">
                                        <a:solidFill>
                                          <a:schemeClr val="tx2"/>
                                        </a:solidFill>
                                        <a:latin typeface="Cambria Math" panose="02040503050406030204" pitchFamily="18" charset="0"/>
                                      </a:rPr>
                                      <m:t>𝑁</m:t>
                                    </m:r>
                                  </m:sub>
                                  <m:sup>
                                    <m:r>
                                      <a:rPr lang="en-US" sz="1400" i="1">
                                        <a:solidFill>
                                          <a:schemeClr val="tx2"/>
                                        </a:solidFill>
                                        <a:latin typeface="Cambria Math" panose="02040503050406030204" pitchFamily="18" charset="0"/>
                                      </a:rPr>
                                      <m:t>𝑚</m:t>
                                    </m:r>
                                  </m:sup>
                                </m:sSubSup>
                                <m:r>
                                  <a:rPr lang="en-US" sz="1400" i="1">
                                    <a:solidFill>
                                      <a:schemeClr val="tx2"/>
                                    </a:solidFill>
                                    <a:latin typeface="Cambria Math" panose="02040503050406030204" pitchFamily="18" charset="0"/>
                                  </a:rPr>
                                  <m:t>+</m:t>
                                </m:r>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𝑀</m:t>
                                    </m:r>
                                  </m:e>
                                  <m:sub>
                                    <m:r>
                                      <a:rPr lang="en-US" sz="1400" i="1">
                                        <a:solidFill>
                                          <a:schemeClr val="tx2"/>
                                        </a:solidFill>
                                        <a:latin typeface="Cambria Math" panose="02040503050406030204" pitchFamily="18" charset="0"/>
                                      </a:rPr>
                                      <m:t>𝑆</m:t>
                                    </m:r>
                                  </m:sub>
                                  <m:sup>
                                    <m:r>
                                      <a:rPr lang="en-US" sz="1400" i="1">
                                        <a:solidFill>
                                          <a:schemeClr val="tx2"/>
                                        </a:solidFill>
                                        <a:latin typeface="Cambria Math" panose="02040503050406030204" pitchFamily="18" charset="0"/>
                                      </a:rPr>
                                      <m:t>𝑚</m:t>
                                    </m:r>
                                    <m:r>
                                      <a:rPr lang="en-US" sz="1400" i="1">
                                        <a:solidFill>
                                          <a:schemeClr val="tx2"/>
                                        </a:solidFill>
                                        <a:latin typeface="Cambria Math" panose="02040503050406030204" pitchFamily="18" charset="0"/>
                                      </a:rPr>
                                      <m:t>−1</m:t>
                                    </m:r>
                                  </m:sup>
                                </m:sSubSup>
                                <m:sSubSup>
                                  <m:sSubSupPr>
                                    <m:ctrlPr>
                                      <a:rPr lang="en-US" sz="1400" i="1">
                                        <a:solidFill>
                                          <a:schemeClr val="tx2"/>
                                        </a:solidFill>
                                        <a:latin typeface="Cambria Math" panose="02040503050406030204" pitchFamily="18" charset="0"/>
                                      </a:rPr>
                                    </m:ctrlPr>
                                  </m:sSubSupPr>
                                  <m:e>
                                    <m:r>
                                      <a:rPr lang="en-US" sz="1400" i="1">
                                        <a:solidFill>
                                          <a:schemeClr val="tx2"/>
                                        </a:solidFill>
                                        <a:latin typeface="Cambria Math" panose="02040503050406030204" pitchFamily="18" charset="0"/>
                                      </a:rPr>
                                      <m:t>𝐼</m:t>
                                    </m:r>
                                  </m:e>
                                  <m:sub>
                                    <m:r>
                                      <a:rPr lang="en-US" sz="1400" i="1">
                                        <a:solidFill>
                                          <a:schemeClr val="tx2"/>
                                        </a:solidFill>
                                        <a:latin typeface="Cambria Math" panose="02040503050406030204" pitchFamily="18" charset="0"/>
                                      </a:rPr>
                                      <m:t>𝑆</m:t>
                                    </m:r>
                                  </m:sub>
                                  <m:sup>
                                    <m:r>
                                      <a:rPr lang="en-US" sz="1400" i="1">
                                        <a:solidFill>
                                          <a:schemeClr val="tx2"/>
                                        </a:solidFill>
                                        <a:latin typeface="Cambria Math" panose="02040503050406030204" pitchFamily="18" charset="0"/>
                                      </a:rPr>
                                      <m:t>𝑚</m:t>
                                    </m:r>
                                  </m:sup>
                                </m:sSubSup>
                                <m:r>
                                  <a:rPr lang="en-GB" sz="1400" i="1">
                                    <a:solidFill>
                                      <a:schemeClr val="tx2"/>
                                    </a:solidFill>
                                    <a:latin typeface="Cambria Math" panose="02040503050406030204" pitchFamily="18" charset="0"/>
                                  </a:rPr>
                                  <m:t>) </m:t>
                                </m:r>
                              </m:e>
                            </m:d>
                            <m:r>
                              <a:rPr lang="en-US" sz="1400" i="1">
                                <a:solidFill>
                                  <a:schemeClr val="tx2"/>
                                </a:solidFill>
                                <a:latin typeface="Cambria Math" panose="02040503050406030204" pitchFamily="18" charset="0"/>
                              </a:rPr>
                              <m:t>  [</m:t>
                            </m:r>
                            <m:r>
                              <a:rPr lang="en-US" sz="1400" i="1">
                                <a:solidFill>
                                  <a:schemeClr val="tx2"/>
                                </a:solidFill>
                                <a:latin typeface="Cambria Math" panose="02040503050406030204" pitchFamily="18" charset="0"/>
                              </a:rPr>
                              <m:t>𝑉</m:t>
                            </m:r>
                            <m:r>
                              <a:rPr lang="en-US" sz="1400" i="1">
                                <a:solidFill>
                                  <a:schemeClr val="tx2"/>
                                </a:solidFill>
                                <a:latin typeface="Cambria Math" panose="02040503050406030204" pitchFamily="18" charset="0"/>
                              </a:rPr>
                              <m:t>]</m:t>
                            </m:r>
                          </m:e>
                        </m:nary>
                      </m:e>
                    </m:nary>
                  </m:oMath>
                </a14:m>
                <a:endParaRPr lang="en-GB" sz="1400" i="1" dirty="0"/>
              </a:p>
              <a:p>
                <a:r>
                  <a:rPr lang="en-GB" dirty="0"/>
                  <a:t>Total wake f</a:t>
                </a:r>
                <a:r>
                  <a:rPr lang="en-GB" b="0" dirty="0"/>
                  <a:t>orce:</a:t>
                </a:r>
              </a:p>
              <a:p>
                <a:pPr lvl="1"/>
                <a:r>
                  <a:rPr lang="en-GB" dirty="0"/>
                  <a:t>Divide by the length of the structure </a:t>
                </a:r>
                <a14:m>
                  <m:oMath xmlns:m="http://schemas.openxmlformats.org/officeDocument/2006/math">
                    <m:r>
                      <a:rPr lang="en-US" i="1">
                        <a:latin typeface="Cambria Math" panose="02040503050406030204" pitchFamily="18" charset="0"/>
                      </a:rPr>
                      <m:t>𝐿</m:t>
                    </m:r>
                  </m:oMath>
                </a14:m>
                <a:endParaRPr lang="en-US" sz="1400" b="0" i="1" dirty="0">
                  <a:solidFill>
                    <a:schemeClr val="tx2"/>
                  </a:solidFill>
                  <a:latin typeface="Cambria Math" panose="02040503050406030204" pitchFamily="18" charset="0"/>
                </a:endParaRPr>
              </a:p>
              <a:p>
                <a:pPr lvl="1">
                  <a:buFont typeface="Wingdings" pitchFamily="2" charset="2"/>
                  <a:buChar char="è"/>
                </a:pPr>
                <a:r>
                  <a:rPr lang="en-GB" sz="1400" dirty="0"/>
                  <a:t> </a:t>
                </a:r>
                <a14:m>
                  <m:oMath xmlns:m="http://schemas.openxmlformats.org/officeDocument/2006/math">
                    <m:acc>
                      <m:accPr>
                        <m:chr m:val="⃗"/>
                        <m:ctrlPr>
                          <a:rPr lang="en-GB" sz="1400" i="1">
                            <a:latin typeface="Cambria Math" panose="02040503050406030204" pitchFamily="18" charset="0"/>
                          </a:rPr>
                        </m:ctrlPr>
                      </m:accPr>
                      <m:e>
                        <m:sSub>
                          <m:sSubPr>
                            <m:ctrlPr>
                              <a:rPr lang="en-GB" sz="1400" i="1">
                                <a:latin typeface="Cambria Math" panose="02040503050406030204" pitchFamily="18" charset="0"/>
                              </a:rPr>
                            </m:ctrlPr>
                          </m:sSubPr>
                          <m:e>
                            <m:r>
                              <a:rPr lang="en-US" sz="1400" i="1">
                                <a:latin typeface="Cambria Math" panose="02040503050406030204" pitchFamily="18" charset="0"/>
                              </a:rPr>
                              <m:t>𝐹</m:t>
                            </m:r>
                          </m:e>
                          <m:sub>
                            <m:r>
                              <a:rPr lang="en-US" sz="1400" i="1">
                                <a:latin typeface="Cambria Math" panose="02040503050406030204" pitchFamily="18" charset="0"/>
                              </a:rPr>
                              <m:t>𝑧</m:t>
                            </m:r>
                          </m:sub>
                        </m:sSub>
                      </m:e>
                    </m:acc>
                    <m:r>
                      <a:rPr lang="en-US" sz="1400" i="1">
                        <a:latin typeface="Cambria Math" panose="02040503050406030204" pitchFamily="18" charset="0"/>
                      </a:rPr>
                      <m:t>=</m:t>
                    </m:r>
                  </m:oMath>
                </a14:m>
                <a:r>
                  <a:rPr lang="en-US" sz="1400" i="1" dirty="0"/>
                  <a:t> </a:t>
                </a:r>
                <a14:m>
                  <m:oMath xmlns:m="http://schemas.openxmlformats.org/officeDocument/2006/math">
                    <m:f>
                      <m:fPr>
                        <m:ctrlPr>
                          <a:rPr lang="en-US" sz="1400" i="1">
                            <a:latin typeface="Cambria Math" panose="02040503050406030204" pitchFamily="18" charset="0"/>
                          </a:rPr>
                        </m:ctrlPr>
                      </m:fPr>
                      <m:num>
                        <m:r>
                          <a:rPr lang="en-US" sz="1400" i="1">
                            <a:latin typeface="Cambria Math" panose="02040503050406030204" pitchFamily="18" charset="0"/>
                          </a:rPr>
                          <m:t>−</m:t>
                        </m:r>
                        <m:r>
                          <a:rPr lang="en-US" sz="1400" i="1">
                            <a:latin typeface="Cambria Math" panose="02040503050406030204" pitchFamily="18" charset="0"/>
                          </a:rPr>
                          <m:t>𝑞</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𝑊</m:t>
                            </m:r>
                          </m:e>
                          <m:sub>
                            <m:r>
                              <a:rPr lang="en-US" sz="1400" i="1">
                                <a:solidFill>
                                  <a:schemeClr val="tx2"/>
                                </a:solidFill>
                                <a:latin typeface="Cambria Math" panose="02040503050406030204" pitchFamily="18" charset="0"/>
                              </a:rPr>
                              <m:t>𝑧</m:t>
                            </m:r>
                          </m:sub>
                        </m:sSub>
                        <m:d>
                          <m:dPr>
                            <m:ctrlPr>
                              <a:rPr lang="en-US" sz="1400" i="1">
                                <a:solidFill>
                                  <a:schemeClr val="tx2"/>
                                </a:solidFill>
                                <a:latin typeface="Cambria Math" panose="02040503050406030204" pitchFamily="18" charset="0"/>
                              </a:rPr>
                            </m:ctrlPr>
                          </m:dPr>
                          <m:e>
                            <m:r>
                              <a:rPr lang="en-US" sz="1400" i="1">
                                <a:solidFill>
                                  <a:schemeClr val="tx2"/>
                                </a:solidFill>
                                <a:latin typeface="Cambria Math" panose="02040503050406030204" pitchFamily="18" charset="0"/>
                              </a:rPr>
                              <m:t>𝑧</m:t>
                            </m:r>
                          </m:e>
                        </m:d>
                      </m:num>
                      <m:den>
                        <m:r>
                          <a:rPr lang="en-US" sz="1400" i="1">
                            <a:latin typeface="Cambria Math" panose="02040503050406030204" pitchFamily="18" charset="0"/>
                          </a:rPr>
                          <m:t>𝐿</m:t>
                        </m:r>
                      </m:den>
                    </m:f>
                    <m:acc>
                      <m:accPr>
                        <m:chr m:val="̂"/>
                        <m:ctrlPr>
                          <a:rPr lang="en-US" sz="1400" i="1">
                            <a:solidFill>
                              <a:schemeClr val="tx2"/>
                            </a:solidFill>
                            <a:latin typeface="Cambria Math" panose="02040503050406030204" pitchFamily="18" charset="0"/>
                          </a:rPr>
                        </m:ctrlPr>
                      </m:accPr>
                      <m:e>
                        <m:r>
                          <a:rPr lang="en-US" sz="1400" i="1">
                            <a:solidFill>
                              <a:schemeClr val="tx2"/>
                            </a:solidFill>
                            <a:latin typeface="Cambria Math" panose="02040503050406030204" pitchFamily="18" charset="0"/>
                          </a:rPr>
                          <m:t>𝑧</m:t>
                        </m:r>
                      </m:e>
                    </m:acc>
                  </m:oMath>
                </a14:m>
                <a:r>
                  <a:rPr lang="en-GB" sz="1400" i="1" dirty="0"/>
                  <a:t>, </a:t>
                </a:r>
                <a14:m>
                  <m:oMath xmlns:m="http://schemas.openxmlformats.org/officeDocument/2006/math">
                    <m:acc>
                      <m:accPr>
                        <m:chr m:val="⃗"/>
                        <m:ctrlPr>
                          <a:rPr lang="en-GB" sz="1400" i="1">
                            <a:latin typeface="Cambria Math" panose="02040503050406030204" pitchFamily="18" charset="0"/>
                          </a:rPr>
                        </m:ctrlPr>
                      </m:accPr>
                      <m:e>
                        <m:sSub>
                          <m:sSubPr>
                            <m:ctrlPr>
                              <a:rPr lang="en-GB" sz="1400" i="1">
                                <a:latin typeface="Cambria Math" panose="02040503050406030204" pitchFamily="18" charset="0"/>
                              </a:rPr>
                            </m:ctrlPr>
                          </m:sSubPr>
                          <m:e>
                            <m:r>
                              <a:rPr lang="en-US" sz="1400" i="1">
                                <a:latin typeface="Cambria Math" panose="02040503050406030204" pitchFamily="18" charset="0"/>
                              </a:rPr>
                              <m:t>𝐹</m:t>
                            </m:r>
                          </m:e>
                          <m:sub>
                            <m:r>
                              <a:rPr lang="en-US" sz="1400" i="1">
                                <a:latin typeface="Cambria Math" panose="02040503050406030204" pitchFamily="18" charset="0"/>
                              </a:rPr>
                              <m:t>𝑥</m:t>
                            </m:r>
                          </m:sub>
                        </m:sSub>
                      </m:e>
                    </m:acc>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m:t>
                        </m:r>
                        <m:r>
                          <a:rPr lang="en-US" sz="1400" i="1">
                            <a:latin typeface="Cambria Math" panose="02040503050406030204" pitchFamily="18" charset="0"/>
                          </a:rPr>
                          <m:t>𝑞</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𝑊</m:t>
                            </m:r>
                          </m:e>
                          <m:sub>
                            <m:r>
                              <a:rPr lang="en-US" sz="1400" i="1">
                                <a:solidFill>
                                  <a:schemeClr val="tx2"/>
                                </a:solidFill>
                                <a:latin typeface="Cambria Math" panose="02040503050406030204" pitchFamily="18" charset="0"/>
                              </a:rPr>
                              <m:t>𝑥</m:t>
                            </m:r>
                          </m:sub>
                        </m:sSub>
                        <m:d>
                          <m:dPr>
                            <m:ctrlPr>
                              <a:rPr lang="en-US" sz="1400" i="1">
                                <a:solidFill>
                                  <a:schemeClr val="tx2"/>
                                </a:solidFill>
                                <a:latin typeface="Cambria Math" panose="02040503050406030204" pitchFamily="18" charset="0"/>
                              </a:rPr>
                            </m:ctrlPr>
                          </m:dPr>
                          <m:e>
                            <m:r>
                              <a:rPr lang="en-US" sz="1400" i="1">
                                <a:solidFill>
                                  <a:schemeClr val="tx2"/>
                                </a:solidFill>
                                <a:latin typeface="Cambria Math" panose="02040503050406030204" pitchFamily="18" charset="0"/>
                              </a:rPr>
                              <m:t>𝑧</m:t>
                            </m:r>
                          </m:e>
                        </m:d>
                      </m:num>
                      <m:den>
                        <m:r>
                          <a:rPr lang="en-US" sz="1400" i="1">
                            <a:latin typeface="Cambria Math" panose="02040503050406030204" pitchFamily="18" charset="0"/>
                          </a:rPr>
                          <m:t>𝐿</m:t>
                        </m:r>
                      </m:den>
                    </m:f>
                    <m:acc>
                      <m:accPr>
                        <m:chr m:val="̂"/>
                        <m:ctrlPr>
                          <a:rPr lang="en-US" sz="1400" i="1">
                            <a:solidFill>
                              <a:schemeClr val="tx2"/>
                            </a:solidFill>
                            <a:latin typeface="Cambria Math" panose="02040503050406030204" pitchFamily="18" charset="0"/>
                          </a:rPr>
                        </m:ctrlPr>
                      </m:accPr>
                      <m:e>
                        <m:r>
                          <a:rPr lang="en-US" sz="1400" i="1">
                            <a:solidFill>
                              <a:schemeClr val="tx2"/>
                            </a:solidFill>
                            <a:latin typeface="Cambria Math" panose="02040503050406030204" pitchFamily="18" charset="0"/>
                          </a:rPr>
                          <m:t>𝑥</m:t>
                        </m:r>
                      </m:e>
                    </m:acc>
                  </m:oMath>
                </a14:m>
                <a:r>
                  <a:rPr lang="en-GB" sz="1400" i="1" dirty="0"/>
                  <a:t>, </a:t>
                </a:r>
                <a14:m>
                  <m:oMath xmlns:m="http://schemas.openxmlformats.org/officeDocument/2006/math">
                    <m:acc>
                      <m:accPr>
                        <m:chr m:val="⃗"/>
                        <m:ctrlPr>
                          <a:rPr lang="en-GB" sz="1400" i="1">
                            <a:latin typeface="Cambria Math" panose="02040503050406030204" pitchFamily="18" charset="0"/>
                          </a:rPr>
                        </m:ctrlPr>
                      </m:accPr>
                      <m:e>
                        <m:sSub>
                          <m:sSubPr>
                            <m:ctrlPr>
                              <a:rPr lang="en-GB" sz="1400" i="1">
                                <a:latin typeface="Cambria Math" panose="02040503050406030204" pitchFamily="18" charset="0"/>
                              </a:rPr>
                            </m:ctrlPr>
                          </m:sSubPr>
                          <m:e>
                            <m:r>
                              <a:rPr lang="en-US" sz="1400" i="1">
                                <a:latin typeface="Cambria Math" panose="02040503050406030204" pitchFamily="18" charset="0"/>
                              </a:rPr>
                              <m:t>𝐹</m:t>
                            </m:r>
                          </m:e>
                          <m:sub>
                            <m:r>
                              <a:rPr lang="en-US" sz="1400" i="1">
                                <a:latin typeface="Cambria Math" panose="02040503050406030204" pitchFamily="18" charset="0"/>
                              </a:rPr>
                              <m:t>𝑦</m:t>
                            </m:r>
                          </m:sub>
                        </m:sSub>
                      </m:e>
                    </m:acc>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m:t>
                        </m:r>
                        <m:r>
                          <a:rPr lang="en-US" sz="1400" i="1">
                            <a:latin typeface="Cambria Math" panose="02040503050406030204" pitchFamily="18" charset="0"/>
                          </a:rPr>
                          <m:t>𝑞</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𝑊</m:t>
                            </m:r>
                          </m:e>
                          <m:sub>
                            <m:r>
                              <a:rPr lang="en-US" sz="1400" i="1">
                                <a:solidFill>
                                  <a:schemeClr val="tx2"/>
                                </a:solidFill>
                                <a:latin typeface="Cambria Math" panose="02040503050406030204" pitchFamily="18" charset="0"/>
                              </a:rPr>
                              <m:t>𝑦</m:t>
                            </m:r>
                          </m:sub>
                        </m:sSub>
                        <m:d>
                          <m:dPr>
                            <m:ctrlPr>
                              <a:rPr lang="en-US" sz="1400" i="1">
                                <a:solidFill>
                                  <a:schemeClr val="tx2"/>
                                </a:solidFill>
                                <a:latin typeface="Cambria Math" panose="02040503050406030204" pitchFamily="18" charset="0"/>
                              </a:rPr>
                            </m:ctrlPr>
                          </m:dPr>
                          <m:e>
                            <m:r>
                              <a:rPr lang="en-US" sz="1400" i="1">
                                <a:solidFill>
                                  <a:schemeClr val="tx2"/>
                                </a:solidFill>
                                <a:latin typeface="Cambria Math" panose="02040503050406030204" pitchFamily="18" charset="0"/>
                              </a:rPr>
                              <m:t>𝑧</m:t>
                            </m:r>
                          </m:e>
                        </m:d>
                      </m:num>
                      <m:den>
                        <m:r>
                          <a:rPr lang="en-US" sz="1400" i="1">
                            <a:latin typeface="Cambria Math" panose="02040503050406030204" pitchFamily="18" charset="0"/>
                          </a:rPr>
                          <m:t>𝐿</m:t>
                        </m:r>
                      </m:den>
                    </m:f>
                    <m:acc>
                      <m:accPr>
                        <m:chr m:val="̂"/>
                        <m:ctrlPr>
                          <a:rPr lang="en-US" sz="1400" i="1">
                            <a:solidFill>
                              <a:schemeClr val="tx2"/>
                            </a:solidFill>
                            <a:latin typeface="Cambria Math" panose="02040503050406030204" pitchFamily="18" charset="0"/>
                          </a:rPr>
                        </m:ctrlPr>
                      </m:accPr>
                      <m:e>
                        <m:r>
                          <a:rPr lang="en-US" sz="1400" i="1">
                            <a:solidFill>
                              <a:schemeClr val="tx2"/>
                            </a:solidFill>
                            <a:latin typeface="Cambria Math" panose="02040503050406030204" pitchFamily="18" charset="0"/>
                          </a:rPr>
                          <m:t>𝑦</m:t>
                        </m:r>
                      </m:e>
                    </m:acc>
                  </m:oMath>
                </a14:m>
                <a:endParaRPr lang="en-US" sz="1400" i="1" dirty="0">
                  <a:solidFill>
                    <a:schemeClr val="tx2"/>
                  </a:solidFill>
                </a:endParaRPr>
              </a:p>
              <a:p>
                <a:pPr lvl="1"/>
                <a:r>
                  <a:rPr lang="en-US" sz="1400" dirty="0"/>
                  <a:t>Integrate over length of the structure</a:t>
                </a:r>
                <a:endParaRPr lang="en-US" sz="1400" b="0" dirty="0"/>
              </a:p>
              <a:p>
                <a:pPr lvl="1">
                  <a:buFont typeface="Wingdings" pitchFamily="2" charset="2"/>
                  <a:buChar char="è"/>
                </a:pPr>
                <a:r>
                  <a:rPr lang="en-US" sz="1400" b="0" dirty="0"/>
                  <a:t> </a:t>
                </a:r>
                <a14:m>
                  <m:oMath xmlns:m="http://schemas.openxmlformats.org/officeDocument/2006/math">
                    <m:acc>
                      <m:accPr>
                        <m:chr m:val="̅"/>
                        <m:ctrlPr>
                          <a:rPr lang="en-US" sz="1400" b="0" i="1" smtClean="0">
                            <a:latin typeface="Cambria Math" panose="02040503050406030204" pitchFamily="18" charset="0"/>
                          </a:rPr>
                        </m:ctrlPr>
                      </m:accPr>
                      <m:e>
                        <m:acc>
                          <m:accPr>
                            <m:chr m:val="⃗"/>
                            <m:ctrlPr>
                              <a:rPr lang="en-GB" sz="1400" i="1">
                                <a:latin typeface="Cambria Math" panose="02040503050406030204" pitchFamily="18" charset="0"/>
                              </a:rPr>
                            </m:ctrlPr>
                          </m:accPr>
                          <m:e>
                            <m:sSub>
                              <m:sSubPr>
                                <m:ctrlPr>
                                  <a:rPr lang="en-GB" sz="1400" i="1">
                                    <a:latin typeface="Cambria Math" panose="02040503050406030204" pitchFamily="18" charset="0"/>
                                  </a:rPr>
                                </m:ctrlPr>
                              </m:sSubPr>
                              <m:e>
                                <m:r>
                                  <a:rPr lang="en-US" sz="1400" i="1">
                                    <a:latin typeface="Cambria Math" panose="02040503050406030204" pitchFamily="18" charset="0"/>
                                  </a:rPr>
                                  <m:t>𝐹</m:t>
                                </m:r>
                              </m:e>
                              <m:sub>
                                <m:r>
                                  <a:rPr lang="en-US" sz="1400" i="1">
                                    <a:latin typeface="Cambria Math" panose="02040503050406030204" pitchFamily="18" charset="0"/>
                                  </a:rPr>
                                  <m:t>𝑧</m:t>
                                </m:r>
                              </m:sub>
                            </m:sSub>
                          </m:e>
                        </m:acc>
                      </m:e>
                    </m:acc>
                    <m:r>
                      <a:rPr lang="en-US" sz="1400" b="0" i="1" smtClean="0">
                        <a:latin typeface="Cambria Math" panose="02040503050406030204" pitchFamily="18" charset="0"/>
                      </a:rPr>
                      <m:t>=</m:t>
                    </m:r>
                    <m:nary>
                      <m:naryPr>
                        <m:ctrlPr>
                          <a:rPr lang="en-US" sz="1400" b="0" i="1" smtClean="0">
                            <a:latin typeface="Cambria Math" panose="02040503050406030204" pitchFamily="18" charset="0"/>
                          </a:rPr>
                        </m:ctrlPr>
                      </m:naryPr>
                      <m:sub>
                        <m:r>
                          <m:rPr>
                            <m:brk m:alnAt="23"/>
                          </m:rPr>
                          <a:rPr lang="en-US" sz="1400" b="0" i="1" smtClean="0">
                            <a:latin typeface="Cambria Math" panose="02040503050406030204" pitchFamily="18" charset="0"/>
                          </a:rPr>
                          <m:t>0</m:t>
                        </m:r>
                      </m:sub>
                      <m:sup>
                        <m:r>
                          <a:rPr lang="en-US" sz="1400" b="0" i="1" smtClean="0">
                            <a:latin typeface="Cambria Math" panose="02040503050406030204" pitchFamily="18" charset="0"/>
                          </a:rPr>
                          <m:t>𝐿</m:t>
                        </m:r>
                      </m:sup>
                      <m:e>
                        <m:acc>
                          <m:accPr>
                            <m:chr m:val="⃗"/>
                            <m:ctrlPr>
                              <a:rPr lang="en-GB" sz="1400" i="1">
                                <a:latin typeface="Cambria Math" panose="02040503050406030204" pitchFamily="18" charset="0"/>
                              </a:rPr>
                            </m:ctrlPr>
                          </m:accPr>
                          <m:e>
                            <m:sSub>
                              <m:sSubPr>
                                <m:ctrlPr>
                                  <a:rPr lang="en-GB" sz="1400" i="1">
                                    <a:latin typeface="Cambria Math" panose="02040503050406030204" pitchFamily="18" charset="0"/>
                                  </a:rPr>
                                </m:ctrlPr>
                              </m:sSubPr>
                              <m:e>
                                <m:r>
                                  <a:rPr lang="en-US" sz="1400" i="1">
                                    <a:latin typeface="Cambria Math" panose="02040503050406030204" pitchFamily="18" charset="0"/>
                                  </a:rPr>
                                  <m:t>𝐹</m:t>
                                </m:r>
                              </m:e>
                              <m:sub>
                                <m:r>
                                  <a:rPr lang="en-US" sz="1400" i="1">
                                    <a:latin typeface="Cambria Math" panose="02040503050406030204" pitchFamily="18" charset="0"/>
                                  </a:rPr>
                                  <m:t>𝑧</m:t>
                                </m:r>
                              </m:sub>
                            </m:sSub>
                          </m:e>
                        </m:acc>
                        <m:r>
                          <a:rPr lang="en-US" sz="1400" b="0" i="1" smtClean="0">
                            <a:latin typeface="Cambria Math" panose="02040503050406030204" pitchFamily="18" charset="0"/>
                          </a:rPr>
                          <m:t>𝑑𝑧</m:t>
                        </m:r>
                      </m:e>
                    </m:nary>
                  </m:oMath>
                </a14:m>
                <a:r>
                  <a:rPr lang="en-US" sz="1400" b="0" i="1" dirty="0"/>
                  <a:t>, </a:t>
                </a:r>
                <a14:m>
                  <m:oMath xmlns:m="http://schemas.openxmlformats.org/officeDocument/2006/math">
                    <m:acc>
                      <m:accPr>
                        <m:chr m:val="̅"/>
                        <m:ctrlPr>
                          <a:rPr lang="en-US" sz="1400" i="1">
                            <a:latin typeface="Cambria Math" panose="02040503050406030204" pitchFamily="18" charset="0"/>
                          </a:rPr>
                        </m:ctrlPr>
                      </m:accPr>
                      <m:e>
                        <m:acc>
                          <m:accPr>
                            <m:chr m:val="⃗"/>
                            <m:ctrlPr>
                              <a:rPr lang="en-GB" sz="1400" i="1">
                                <a:latin typeface="Cambria Math" panose="02040503050406030204" pitchFamily="18" charset="0"/>
                              </a:rPr>
                            </m:ctrlPr>
                          </m:accPr>
                          <m:e>
                            <m:sSub>
                              <m:sSubPr>
                                <m:ctrlPr>
                                  <a:rPr lang="en-GB" sz="1400" i="1">
                                    <a:latin typeface="Cambria Math" panose="02040503050406030204" pitchFamily="18" charset="0"/>
                                  </a:rPr>
                                </m:ctrlPr>
                              </m:sSubPr>
                              <m:e>
                                <m:r>
                                  <a:rPr lang="en-US" sz="1400" i="1">
                                    <a:latin typeface="Cambria Math" panose="02040503050406030204" pitchFamily="18" charset="0"/>
                                  </a:rPr>
                                  <m:t>𝐹</m:t>
                                </m:r>
                              </m:e>
                              <m:sub>
                                <m:r>
                                  <a:rPr lang="en-US" sz="1400" b="0" i="1" smtClean="0">
                                    <a:latin typeface="Cambria Math" panose="02040503050406030204" pitchFamily="18" charset="0"/>
                                  </a:rPr>
                                  <m:t>𝑥</m:t>
                                </m:r>
                              </m:sub>
                            </m:sSub>
                          </m:e>
                        </m:acc>
                      </m:e>
                    </m:acc>
                    <m:r>
                      <a:rPr lang="en-US" sz="1400" i="1">
                        <a:latin typeface="Cambria Math" panose="02040503050406030204" pitchFamily="18" charset="0"/>
                      </a:rPr>
                      <m:t>=</m:t>
                    </m:r>
                    <m:nary>
                      <m:naryPr>
                        <m:ctrlPr>
                          <a:rPr lang="en-US" sz="1400" i="1">
                            <a:latin typeface="Cambria Math" panose="02040503050406030204" pitchFamily="18" charset="0"/>
                          </a:rPr>
                        </m:ctrlPr>
                      </m:naryPr>
                      <m:sub>
                        <m:r>
                          <a:rPr lang="en-US" sz="1400" b="0" i="1" smtClean="0">
                            <a:latin typeface="Cambria Math" panose="02040503050406030204" pitchFamily="18" charset="0"/>
                          </a:rPr>
                          <m:t>0</m:t>
                        </m:r>
                      </m:sub>
                      <m:sup>
                        <m:r>
                          <a:rPr lang="en-US" sz="1400" b="0" i="1" smtClean="0">
                            <a:latin typeface="Cambria Math" panose="02040503050406030204" pitchFamily="18" charset="0"/>
                          </a:rPr>
                          <m:t>𝐿</m:t>
                        </m:r>
                      </m:sup>
                      <m:e>
                        <m:acc>
                          <m:accPr>
                            <m:chr m:val="⃗"/>
                            <m:ctrlPr>
                              <a:rPr lang="en-GB" sz="1400" i="1">
                                <a:latin typeface="Cambria Math" panose="02040503050406030204" pitchFamily="18" charset="0"/>
                              </a:rPr>
                            </m:ctrlPr>
                          </m:accPr>
                          <m:e>
                            <m:sSub>
                              <m:sSubPr>
                                <m:ctrlPr>
                                  <a:rPr lang="en-GB" sz="1400" i="1">
                                    <a:latin typeface="Cambria Math" panose="02040503050406030204" pitchFamily="18" charset="0"/>
                                  </a:rPr>
                                </m:ctrlPr>
                              </m:sSubPr>
                              <m:e>
                                <m:r>
                                  <a:rPr lang="en-US" sz="1400" i="1">
                                    <a:latin typeface="Cambria Math" panose="02040503050406030204" pitchFamily="18" charset="0"/>
                                  </a:rPr>
                                  <m:t>𝐹</m:t>
                                </m:r>
                              </m:e>
                              <m:sub>
                                <m:r>
                                  <a:rPr lang="en-US" sz="1400" b="0" i="1" smtClean="0">
                                    <a:latin typeface="Cambria Math" panose="02040503050406030204" pitchFamily="18" charset="0"/>
                                  </a:rPr>
                                  <m:t>𝑥</m:t>
                                </m:r>
                              </m:sub>
                            </m:sSub>
                          </m:e>
                        </m:acc>
                        <m:r>
                          <a:rPr lang="en-US" sz="1400" i="1">
                            <a:latin typeface="Cambria Math" panose="02040503050406030204" pitchFamily="18" charset="0"/>
                          </a:rPr>
                          <m:t>𝑑𝑧</m:t>
                        </m:r>
                      </m:e>
                    </m:nary>
                  </m:oMath>
                </a14:m>
                <a:r>
                  <a:rPr lang="en-US" sz="1400" b="0" i="1" dirty="0"/>
                  <a:t>, </a:t>
                </a:r>
                <a14:m>
                  <m:oMath xmlns:m="http://schemas.openxmlformats.org/officeDocument/2006/math">
                    <m:acc>
                      <m:accPr>
                        <m:chr m:val="̅"/>
                        <m:ctrlPr>
                          <a:rPr lang="en-US" sz="1400" i="1">
                            <a:latin typeface="Cambria Math" panose="02040503050406030204" pitchFamily="18" charset="0"/>
                          </a:rPr>
                        </m:ctrlPr>
                      </m:accPr>
                      <m:e>
                        <m:acc>
                          <m:accPr>
                            <m:chr m:val="⃗"/>
                            <m:ctrlPr>
                              <a:rPr lang="en-GB" sz="1400" i="1">
                                <a:latin typeface="Cambria Math" panose="02040503050406030204" pitchFamily="18" charset="0"/>
                              </a:rPr>
                            </m:ctrlPr>
                          </m:accPr>
                          <m:e>
                            <m:sSub>
                              <m:sSubPr>
                                <m:ctrlPr>
                                  <a:rPr lang="en-GB" sz="1400" i="1">
                                    <a:latin typeface="Cambria Math" panose="02040503050406030204" pitchFamily="18" charset="0"/>
                                  </a:rPr>
                                </m:ctrlPr>
                              </m:sSubPr>
                              <m:e>
                                <m:r>
                                  <a:rPr lang="en-US" sz="1400" i="1">
                                    <a:latin typeface="Cambria Math" panose="02040503050406030204" pitchFamily="18" charset="0"/>
                                  </a:rPr>
                                  <m:t>𝐹</m:t>
                                </m:r>
                              </m:e>
                              <m:sub>
                                <m:r>
                                  <a:rPr lang="en-US" sz="1400" b="0" i="1" smtClean="0">
                                    <a:latin typeface="Cambria Math" panose="02040503050406030204" pitchFamily="18" charset="0"/>
                                  </a:rPr>
                                  <m:t>𝑦</m:t>
                                </m:r>
                              </m:sub>
                            </m:sSub>
                          </m:e>
                        </m:acc>
                      </m:e>
                    </m:acc>
                    <m:r>
                      <a:rPr lang="en-US" sz="1400" i="1">
                        <a:latin typeface="Cambria Math" panose="02040503050406030204" pitchFamily="18" charset="0"/>
                      </a:rPr>
                      <m:t>=</m:t>
                    </m:r>
                    <m:nary>
                      <m:naryPr>
                        <m:ctrlPr>
                          <a:rPr lang="en-US" sz="1400" i="1">
                            <a:latin typeface="Cambria Math" panose="02040503050406030204" pitchFamily="18" charset="0"/>
                          </a:rPr>
                        </m:ctrlPr>
                      </m:naryPr>
                      <m:sub>
                        <m:r>
                          <a:rPr lang="en-US" sz="1400" b="0" i="1" smtClean="0">
                            <a:latin typeface="Cambria Math" panose="02040503050406030204" pitchFamily="18" charset="0"/>
                          </a:rPr>
                          <m:t>0</m:t>
                        </m:r>
                      </m:sub>
                      <m:sup>
                        <m:r>
                          <a:rPr lang="en-US" sz="1400" b="0" i="1" smtClean="0">
                            <a:latin typeface="Cambria Math" panose="02040503050406030204" pitchFamily="18" charset="0"/>
                          </a:rPr>
                          <m:t>𝐿</m:t>
                        </m:r>
                      </m:sup>
                      <m:e>
                        <m:acc>
                          <m:accPr>
                            <m:chr m:val="⃗"/>
                            <m:ctrlPr>
                              <a:rPr lang="en-GB" sz="1400" i="1">
                                <a:latin typeface="Cambria Math" panose="02040503050406030204" pitchFamily="18" charset="0"/>
                              </a:rPr>
                            </m:ctrlPr>
                          </m:accPr>
                          <m:e>
                            <m:sSub>
                              <m:sSubPr>
                                <m:ctrlPr>
                                  <a:rPr lang="en-GB" sz="1400" i="1">
                                    <a:latin typeface="Cambria Math" panose="02040503050406030204" pitchFamily="18" charset="0"/>
                                  </a:rPr>
                                </m:ctrlPr>
                              </m:sSubPr>
                              <m:e>
                                <m:r>
                                  <a:rPr lang="en-US" sz="1400" i="1">
                                    <a:latin typeface="Cambria Math" panose="02040503050406030204" pitchFamily="18" charset="0"/>
                                  </a:rPr>
                                  <m:t>𝐹</m:t>
                                </m:r>
                              </m:e>
                              <m:sub>
                                <m:r>
                                  <a:rPr lang="en-US" sz="1400" b="0" i="1" smtClean="0">
                                    <a:latin typeface="Cambria Math" panose="02040503050406030204" pitchFamily="18" charset="0"/>
                                  </a:rPr>
                                  <m:t>𝑦</m:t>
                                </m:r>
                              </m:sub>
                            </m:sSub>
                          </m:e>
                        </m:acc>
                        <m:r>
                          <a:rPr lang="en-US" sz="1400" i="1">
                            <a:latin typeface="Cambria Math" panose="02040503050406030204" pitchFamily="18" charset="0"/>
                          </a:rPr>
                          <m:t>𝑑</m:t>
                        </m:r>
                        <m:r>
                          <a:rPr lang="en-US" sz="1400" b="0" i="1" smtClean="0">
                            <a:latin typeface="Cambria Math" panose="02040503050406030204" pitchFamily="18" charset="0"/>
                          </a:rPr>
                          <m:t>𝑧</m:t>
                        </m:r>
                      </m:e>
                    </m:nary>
                  </m:oMath>
                </a14:m>
                <a:endParaRPr lang="en-GB" i="1" dirty="0"/>
              </a:p>
              <a:p>
                <a:r>
                  <a:rPr lang="en-GB" dirty="0"/>
                  <a:t>This model is valid in </a:t>
                </a:r>
                <a:r>
                  <a:rPr lang="en-GB" dirty="0">
                    <a:solidFill>
                      <a:schemeClr val="accent1"/>
                    </a:solidFill>
                  </a:rPr>
                  <a:t>cylindrically symmetric structures </a:t>
                </a:r>
                <a:r>
                  <a:rPr lang="en-GB" dirty="0"/>
                  <a:t>up to the </a:t>
                </a:r>
                <a:r>
                  <a:rPr lang="en-GB" i="1" dirty="0">
                    <a:latin typeface="Cambria Math" panose="02040503050406030204" pitchFamily="18" charset="0"/>
                    <a:ea typeface="Cambria Math" panose="02040503050406030204" pitchFamily="18" charset="0"/>
                  </a:rPr>
                  <a:t>m</a:t>
                </a:r>
                <a:r>
                  <a:rPr lang="en-GB" dirty="0"/>
                  <a:t>-</a:t>
                </a:r>
                <a:r>
                  <a:rPr lang="en-GB" dirty="0" err="1"/>
                  <a:t>th</a:t>
                </a:r>
                <a:r>
                  <a:rPr lang="en-GB" dirty="0"/>
                  <a:t> mode</a:t>
                </a:r>
              </a:p>
              <a:p>
                <a:pPr>
                  <a:buFont typeface="Wingdings" pitchFamily="2" charset="2"/>
                  <a:buChar char="è"/>
                </a:pPr>
                <a:r>
                  <a:rPr lang="en-GB" dirty="0">
                    <a:sym typeface="Wingdings" pitchFamily="2" charset="2"/>
                  </a:rPr>
                  <a:t> Even </a:t>
                </a:r>
                <a:r>
                  <a:rPr lang="en-GB" dirty="0">
                    <a:solidFill>
                      <a:schemeClr val="accent1"/>
                    </a:solidFill>
                    <a:sym typeface="Wingdings" pitchFamily="2" charset="2"/>
                  </a:rPr>
                  <a:t>longitudinal wake fields </a:t>
                </a:r>
                <a:r>
                  <a:rPr lang="en-GB" dirty="0">
                    <a:sym typeface="Wingdings" pitchFamily="2" charset="2"/>
                  </a:rPr>
                  <a:t> Handels </a:t>
                </a:r>
                <a:r>
                  <a:rPr lang="en-GB" dirty="0">
                    <a:solidFill>
                      <a:schemeClr val="accent1"/>
                    </a:solidFill>
                    <a:sym typeface="Wingdings" pitchFamily="2" charset="2"/>
                  </a:rPr>
                  <a:t>energy loss due to HOM excitation</a:t>
                </a:r>
                <a:endParaRPr lang="en-GB" dirty="0">
                  <a:solidFill>
                    <a:schemeClr val="accent1"/>
                  </a:solidFill>
                </a:endParaRPr>
              </a:p>
              <a:p>
                <a:r>
                  <a:rPr lang="en-GB" dirty="0"/>
                  <a:t>How do we upgrade to </a:t>
                </a:r>
                <a:r>
                  <a:rPr lang="en-GB" dirty="0">
                    <a:solidFill>
                      <a:schemeClr val="accent1"/>
                    </a:solidFill>
                  </a:rPr>
                  <a:t>asymmetric structures</a:t>
                </a:r>
                <a:r>
                  <a:rPr lang="en-GB" dirty="0"/>
                  <a:t>?</a:t>
                </a:r>
              </a:p>
            </p:txBody>
          </p:sp>
        </mc:Choice>
        <mc:Fallback>
          <p:sp>
            <p:nvSpPr>
              <p:cNvPr id="5" name="Content Placeholder 4">
                <a:extLst>
                  <a:ext uri="{FF2B5EF4-FFF2-40B4-BE49-F238E27FC236}">
                    <a16:creationId xmlns:a16="http://schemas.microsoft.com/office/drawing/2014/main" id="{D30221C8-2430-EC8D-4DE9-C4990B1B3723}"/>
                  </a:ext>
                </a:extLst>
              </p:cNvPr>
              <p:cNvSpPr>
                <a:spLocks noGrp="1" noRot="1" noChangeAspect="1" noMove="1" noResize="1" noEditPoints="1" noAdjustHandles="1" noChangeArrowheads="1" noChangeShapeType="1" noTextEdit="1"/>
              </p:cNvSpPr>
              <p:nvPr>
                <p:ph idx="1"/>
              </p:nvPr>
            </p:nvSpPr>
            <p:spPr>
              <a:xfrm>
                <a:off x="904875" y="664309"/>
                <a:ext cx="8374857" cy="4486686"/>
              </a:xfrm>
              <a:blipFill>
                <a:blip r:embed="rId3"/>
                <a:stretch>
                  <a:fillRect t="-1412"/>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35EE1150-A68A-E6BE-014A-C055AF0ACA79}"/>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Tree>
    <p:extLst>
      <p:ext uri="{BB962C8B-B14F-4D97-AF65-F5344CB8AC3E}">
        <p14:creationId xmlns:p14="http://schemas.microsoft.com/office/powerpoint/2010/main" val="2758811263"/>
      </p:ext>
    </p:extLst>
  </p:cSld>
  <p:clrMapOvr>
    <a:masterClrMapping/>
  </p:clrMapOvr>
  <mc:AlternateContent xmlns:mc="http://schemas.openxmlformats.org/markup-compatibility/2006">
    <mc:Choice xmlns:p14="http://schemas.microsoft.com/office/powerpoint/2010/main" Requires="p14">
      <p:transition spd="slow" p14:dur="2000" advTm="624"/>
    </mc:Choice>
    <mc:Fallback>
      <p:transition spd="slow" advTm="624"/>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BEDB5E-AFDE-05D4-5DF6-DC677F1EBE2A}"/>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C9ED3507-08EE-5935-B936-042578D02C28}"/>
              </a:ext>
            </a:extLst>
          </p:cNvPr>
          <p:cNvSpPr>
            <a:spLocks noGrp="1"/>
          </p:cNvSpPr>
          <p:nvPr>
            <p:ph type="title"/>
          </p:nvPr>
        </p:nvSpPr>
        <p:spPr>
          <a:xfrm>
            <a:off x="904875" y="131033"/>
            <a:ext cx="7726363" cy="533276"/>
          </a:xfrm>
        </p:spPr>
        <p:txBody>
          <a:bodyPr>
            <a:noAutofit/>
          </a:bodyPr>
          <a:lstStyle/>
          <a:p>
            <a:r>
              <a:rPr lang="en-GB"/>
              <a:t> </a:t>
            </a:r>
            <a:r>
              <a:rPr lang="en-US"/>
              <a:t>Single-mode asymmetric wake potential</a:t>
            </a:r>
            <a:endParaRPr lang="en-GB"/>
          </a:p>
        </p:txBody>
      </p:sp>
      <p:sp>
        <p:nvSpPr>
          <p:cNvPr id="6" name="Espace réservé du numéro de diapositive 5">
            <a:extLst>
              <a:ext uri="{FF2B5EF4-FFF2-40B4-BE49-F238E27FC236}">
                <a16:creationId xmlns:a16="http://schemas.microsoft.com/office/drawing/2014/main" id="{FD91C74A-1241-4449-C287-A1429E3AFA92}"/>
              </a:ext>
            </a:extLst>
          </p:cNvPr>
          <p:cNvSpPr>
            <a:spLocks noGrp="1"/>
          </p:cNvSpPr>
          <p:nvPr>
            <p:ph type="sldNum" sz="quarter" idx="12"/>
          </p:nvPr>
        </p:nvSpPr>
        <p:spPr/>
        <p:txBody>
          <a:bodyPr/>
          <a:lstStyle/>
          <a:p>
            <a:fld id="{E1E1CD7C-2161-7D43-862E-CE4C333CD873}" type="slidenum">
              <a:rPr lang="en-GB" noProof="0" smtClean="0"/>
              <a:pPr/>
              <a:t>48</a:t>
            </a:fld>
            <a:endParaRPr lang="en-GB" noProof="0"/>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FE7D6581-2BCF-C398-978D-51166A821E1D}"/>
                  </a:ext>
                </a:extLst>
              </p:cNvPr>
              <p:cNvSpPr>
                <a:spLocks noGrp="1"/>
              </p:cNvSpPr>
              <p:nvPr>
                <p:ph idx="1"/>
              </p:nvPr>
            </p:nvSpPr>
            <p:spPr>
              <a:xfrm>
                <a:off x="547395" y="664309"/>
                <a:ext cx="8596605" cy="4595667"/>
              </a:xfrm>
            </p:spPr>
            <p:txBody>
              <a:bodyPr>
                <a:normAutofit/>
              </a:bodyPr>
              <a:lstStyle/>
              <a:p>
                <a:r>
                  <a:rPr lang="en-GB" dirty="0">
                    <a:solidFill>
                      <a:schemeClr val="accent1"/>
                    </a:solidFill>
                  </a:rPr>
                  <a:t>Asymmetric</a:t>
                </a:r>
                <a:r>
                  <a:rPr lang="en-GB" dirty="0"/>
                  <a:t> structure </a:t>
                </a:r>
                <a:r>
                  <a:rPr lang="en-GB" dirty="0">
                    <a:sym typeface="Wingdings" pitchFamily="2" charset="2"/>
                  </a:rPr>
                  <a:t> different transverse shunt impedances for </a:t>
                </a:r>
                <a14:m>
                  <m:oMath xmlns:m="http://schemas.openxmlformats.org/officeDocument/2006/math">
                    <m:r>
                      <a:rPr lang="en-GB" i="1" smtClean="0">
                        <a:latin typeface="Cambria Math" panose="02040503050406030204" pitchFamily="18" charset="0"/>
                        <a:sym typeface="Wingdings" pitchFamily="2" charset="2"/>
                      </a:rPr>
                      <m:t>𝑥</m:t>
                    </m:r>
                    <m:r>
                      <a:rPr lang="en-GB" i="1" smtClean="0">
                        <a:latin typeface="Cambria Math" panose="02040503050406030204" pitchFamily="18" charset="0"/>
                        <a:sym typeface="Wingdings" pitchFamily="2" charset="2"/>
                      </a:rPr>
                      <m:t> </m:t>
                    </m:r>
                  </m:oMath>
                </a14:m>
                <a:r>
                  <a:rPr lang="en-GB" dirty="0">
                    <a:sym typeface="Wingdings" pitchFamily="2" charset="2"/>
                  </a:rPr>
                  <a:t>and </a:t>
                </a:r>
                <a14:m>
                  <m:oMath xmlns:m="http://schemas.openxmlformats.org/officeDocument/2006/math">
                    <m:r>
                      <a:rPr lang="en-GB" i="1" smtClean="0">
                        <a:latin typeface="Cambria Math" panose="02040503050406030204" pitchFamily="18" charset="0"/>
                        <a:sym typeface="Wingdings" pitchFamily="2" charset="2"/>
                      </a:rPr>
                      <m:t>𝑦</m:t>
                    </m:r>
                  </m:oMath>
                </a14:m>
                <a:endParaRPr lang="en-GB" dirty="0">
                  <a:sym typeface="Wingdings" pitchFamily="2" charset="2"/>
                </a:endParaRPr>
              </a:p>
              <a:p>
                <a:r>
                  <a:rPr lang="en-GB" dirty="0"/>
                  <a:t>Following [8], we can write the general </a:t>
                </a:r>
                <a:r>
                  <a:rPr lang="en-US" dirty="0"/>
                  <a:t>asymmetric </a:t>
                </a:r>
                <a:r>
                  <a:rPr lang="en-GB" dirty="0"/>
                  <a:t>wake potential as </a:t>
                </a:r>
                <a:r>
                  <a:rPr lang="en-GB" dirty="0">
                    <a:solidFill>
                      <a:schemeClr val="accent1"/>
                    </a:solidFill>
                  </a:rPr>
                  <a:t>two power series in </a:t>
                </a:r>
                <a14:m>
                  <m:oMath xmlns:m="http://schemas.openxmlformats.org/officeDocument/2006/math">
                    <m:r>
                      <a:rPr lang="en-US" b="0" i="1" smtClean="0">
                        <a:solidFill>
                          <a:schemeClr val="accent1"/>
                        </a:solidFill>
                        <a:latin typeface="Cambria Math" panose="02040503050406030204" pitchFamily="18" charset="0"/>
                      </a:rPr>
                      <m:t>𝑟</m:t>
                    </m:r>
                  </m:oMath>
                </a14:m>
                <a:r>
                  <a:rPr lang="en-GB" dirty="0">
                    <a:solidFill>
                      <a:schemeClr val="accent1"/>
                    </a:solidFill>
                  </a:rPr>
                  <a:t> and in </a:t>
                </a:r>
                <a14:m>
                  <m:oMath xmlns:m="http://schemas.openxmlformats.org/officeDocument/2006/math">
                    <m:r>
                      <a:rPr lang="en-US" b="0" i="1" smtClean="0">
                        <a:solidFill>
                          <a:schemeClr val="accent1"/>
                        </a:solidFill>
                        <a:latin typeface="Cambria Math" panose="02040503050406030204" pitchFamily="18" charset="0"/>
                      </a:rPr>
                      <m:t>𝑟</m:t>
                    </m:r>
                    <m:r>
                      <a:rPr lang="en-US" b="0" i="1" smtClean="0">
                        <a:solidFill>
                          <a:schemeClr val="accent1"/>
                        </a:solidFill>
                        <a:latin typeface="Cambria Math" panose="02040503050406030204" pitchFamily="18" charset="0"/>
                      </a:rPr>
                      <m:t>’</m:t>
                    </m:r>
                  </m:oMath>
                </a14:m>
                <a:r>
                  <a:rPr lang="en-GB" dirty="0"/>
                  <a:t>, with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𝑟</m:t>
                        </m:r>
                      </m:e>
                      <m:sub>
                        <m:r>
                          <a:rPr lang="en-US" i="1">
                            <a:latin typeface="Cambria Math" panose="02040503050406030204" pitchFamily="18" charset="0"/>
                            <a:ea typeface="Cambria Math" panose="02040503050406030204" pitchFamily="18" charset="0"/>
                          </a:rPr>
                          <m:t>±</m:t>
                        </m:r>
                      </m:sub>
                    </m:sSub>
                    <m:r>
                      <a:rPr lang="en-US" b="0" i="1" smtClean="0">
                        <a:latin typeface="Cambria Math" panose="02040503050406030204" pitchFamily="18" charset="0"/>
                      </a:rPr>
                      <m:t>=</m:t>
                    </m:r>
                    <m:r>
                      <a:rPr lang="en-US" b="0" i="1" smtClean="0">
                        <a:latin typeface="Cambria Math" panose="02040503050406030204" pitchFamily="18" charset="0"/>
                      </a:rPr>
                      <m:t>𝑥</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𝑖𝑦</m:t>
                    </m:r>
                  </m:oMath>
                </a14:m>
                <a:r>
                  <a:rPr lang="en-GB" dirty="0"/>
                  <a:t>; </a:t>
                </a:r>
                <a14:m>
                  <m:oMath xmlns:m="http://schemas.openxmlformats.org/officeDocument/2006/math">
                    <m:r>
                      <a:rPr lang="en-US" i="1">
                        <a:latin typeface="Cambria Math" panose="02040503050406030204" pitchFamily="18" charset="0"/>
                      </a:rPr>
                      <m:t>𝑘</m:t>
                    </m:r>
                  </m:oMath>
                </a14:m>
                <a:r>
                  <a:rPr lang="en-GB" dirty="0"/>
                  <a:t> is the source particle order and </a:t>
                </a:r>
                <a14:m>
                  <m:oMath xmlns:m="http://schemas.openxmlformats.org/officeDocument/2006/math">
                    <m:r>
                      <a:rPr lang="en-US" b="0" i="1" smtClean="0">
                        <a:latin typeface="Cambria Math" panose="02040503050406030204" pitchFamily="18" charset="0"/>
                      </a:rPr>
                      <m:t>𝑚</m:t>
                    </m:r>
                  </m:oMath>
                </a14:m>
                <a:r>
                  <a:rPr lang="en-GB" dirty="0"/>
                  <a:t> is test particle order:</a:t>
                </a:r>
                <a:endParaRPr lang="en-US" sz="1400" i="1" dirty="0">
                  <a:latin typeface="Cambria Math" panose="02040503050406030204" pitchFamily="18" charset="0"/>
                </a:endParaRPr>
              </a:p>
              <a:p>
                <a:pPr lvl="1"/>
                <a14:m>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𝑊</m:t>
                        </m:r>
                      </m:e>
                      <m:sub>
                        <m:r>
                          <a:rPr lang="en-GB" sz="1400" i="1">
                            <a:latin typeface="Cambria Math" panose="02040503050406030204" pitchFamily="18" charset="0"/>
                          </a:rPr>
                          <m:t>𝑧𝑚</m:t>
                        </m:r>
                        <m:r>
                          <a:rPr lang="en-US" sz="1400" i="1">
                            <a:latin typeface="Cambria Math" panose="02040503050406030204" pitchFamily="18" charset="0"/>
                          </a:rPr>
                          <m:t>𝑛</m:t>
                        </m:r>
                      </m:sub>
                    </m:sSub>
                    <m:r>
                      <a:rPr lang="en-GB" sz="1400" i="1">
                        <a:latin typeface="Cambria Math" panose="02040503050406030204" pitchFamily="18" charset="0"/>
                      </a:rPr>
                      <m:t>=</m:t>
                    </m:r>
                    <m:nary>
                      <m:naryPr>
                        <m:chr m:val="∑"/>
                        <m:supHide m:val="on"/>
                        <m:ctrlPr>
                          <a:rPr lang="en-GB" sz="1400" i="1">
                            <a:latin typeface="Cambria Math" panose="02040503050406030204" pitchFamily="18" charset="0"/>
                          </a:rPr>
                        </m:ctrlPr>
                      </m:naryPr>
                      <m:sub>
                        <m:r>
                          <a:rPr lang="en-GB" sz="1400" i="1">
                            <a:latin typeface="Cambria Math" panose="02040503050406030204" pitchFamily="18" charset="0"/>
                          </a:rPr>
                          <m:t>𝑘</m:t>
                        </m:r>
                      </m:sub>
                      <m:sup/>
                      <m:e>
                        <m:d>
                          <m:dPr>
                            <m:begChr m:val="["/>
                            <m:endChr m:val="]"/>
                            <m:ctrlPr>
                              <a:rPr lang="en-GB" sz="1400" i="1">
                                <a:latin typeface="Cambria Math" panose="02040503050406030204" pitchFamily="18" charset="0"/>
                              </a:rPr>
                            </m:ctrlPr>
                          </m:dPr>
                          <m:e>
                            <m:sSub>
                              <m:sSubPr>
                                <m:ctrlPr>
                                  <a:rPr lang="en-GB" sz="1400" i="1">
                                    <a:latin typeface="Cambria Math" panose="02040503050406030204" pitchFamily="18" charset="0"/>
                                  </a:rPr>
                                </m:ctrlPr>
                              </m:sSubPr>
                              <m:e>
                                <m:r>
                                  <a:rPr lang="en-GB" sz="1400" i="1">
                                    <a:latin typeface="Cambria Math" panose="02040503050406030204" pitchFamily="18" charset="0"/>
                                  </a:rPr>
                                  <m:t>𝛼</m:t>
                                </m:r>
                              </m:e>
                              <m:sub>
                                <m:r>
                                  <a:rPr lang="en-GB" sz="1400" i="1" err="1">
                                    <a:latin typeface="Cambria Math" panose="02040503050406030204" pitchFamily="18" charset="0"/>
                                  </a:rPr>
                                  <m:t>𝑚</m:t>
                                </m:r>
                                <m:r>
                                  <a:rPr lang="en-US" sz="1400" i="1">
                                    <a:latin typeface="Cambria Math" panose="02040503050406030204" pitchFamily="18" charset="0"/>
                                  </a:rPr>
                                  <m:t>𝑛</m:t>
                                </m:r>
                                <m:r>
                                  <a:rPr lang="en-GB" sz="1400" i="1" err="1">
                                    <a:latin typeface="Cambria Math" panose="02040503050406030204" pitchFamily="18" charset="0"/>
                                  </a:rPr>
                                  <m:t>𝑘</m:t>
                                </m:r>
                              </m:sub>
                            </m:sSub>
                            <m:d>
                              <m:dPr>
                                <m:ctrlPr>
                                  <a:rPr lang="en-GB" sz="1400" i="1">
                                    <a:latin typeface="Cambria Math" panose="02040503050406030204" pitchFamily="18" charset="0"/>
                                  </a:rPr>
                                </m:ctrlPr>
                              </m:dPr>
                              <m:e>
                                <m:r>
                                  <a:rPr lang="en-GB" sz="1400" i="1">
                                    <a:latin typeface="Cambria Math" panose="02040503050406030204" pitchFamily="18" charset="0"/>
                                  </a:rPr>
                                  <m:t>𝑠</m:t>
                                </m:r>
                              </m:e>
                            </m:d>
                            <m:sSubSup>
                              <m:sSubSupPr>
                                <m:ctrlPr>
                                  <a:rPr lang="en-GB" sz="1400" i="1">
                                    <a:latin typeface="Cambria Math" panose="02040503050406030204" pitchFamily="18" charset="0"/>
                                  </a:rPr>
                                </m:ctrlPr>
                              </m:sSubSupPr>
                              <m:e>
                                <m:r>
                                  <a:rPr lang="en-GB" sz="1400" i="1">
                                    <a:latin typeface="Cambria Math" panose="02040503050406030204" pitchFamily="18" charset="0"/>
                                  </a:rPr>
                                  <m:t>𝑟</m:t>
                                </m:r>
                                <m:r>
                                  <a:rPr lang="en-US" sz="1400" b="0" i="1" smtClean="0">
                                    <a:latin typeface="Cambria Math" panose="02040503050406030204" pitchFamily="18" charset="0"/>
                                  </a:rPr>
                                  <m:t>’</m:t>
                                </m:r>
                              </m:e>
                              <m:sub>
                                <m:r>
                                  <a:rPr lang="en-GB" sz="1400" i="1">
                                    <a:latin typeface="Cambria Math" panose="02040503050406030204" pitchFamily="18" charset="0"/>
                                  </a:rPr>
                                  <m:t>+</m:t>
                                </m:r>
                              </m:sub>
                              <m:sup>
                                <m:r>
                                  <a:rPr lang="en-GB" sz="1400" i="1">
                                    <a:latin typeface="Cambria Math" panose="02040503050406030204" pitchFamily="18" charset="0"/>
                                  </a:rPr>
                                  <m:t>𝑘</m:t>
                                </m:r>
                              </m:sup>
                            </m:sSubSup>
                            <m:r>
                              <a:rPr lang="en-GB" sz="1400" i="1">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𝛽</m:t>
                                </m:r>
                              </m:e>
                              <m:sub>
                                <m:r>
                                  <a:rPr lang="en-GB" sz="1400" i="1" err="1">
                                    <a:latin typeface="Cambria Math" panose="02040503050406030204" pitchFamily="18" charset="0"/>
                                  </a:rPr>
                                  <m:t>𝑚</m:t>
                                </m:r>
                                <m:r>
                                  <a:rPr lang="en-US" sz="1400" i="1">
                                    <a:latin typeface="Cambria Math" panose="02040503050406030204" pitchFamily="18" charset="0"/>
                                  </a:rPr>
                                  <m:t>𝑛</m:t>
                                </m:r>
                                <m:r>
                                  <a:rPr lang="en-GB" sz="1400" i="1" err="1">
                                    <a:latin typeface="Cambria Math" panose="02040503050406030204" pitchFamily="18" charset="0"/>
                                  </a:rPr>
                                  <m:t>𝑘</m:t>
                                </m:r>
                              </m:sub>
                            </m:sSub>
                            <m:d>
                              <m:dPr>
                                <m:ctrlPr>
                                  <a:rPr lang="en-GB" sz="1400" i="1">
                                    <a:latin typeface="Cambria Math" panose="02040503050406030204" pitchFamily="18" charset="0"/>
                                  </a:rPr>
                                </m:ctrlPr>
                              </m:dPr>
                              <m:e>
                                <m:r>
                                  <a:rPr lang="en-GB" sz="1400" i="1">
                                    <a:latin typeface="Cambria Math" panose="02040503050406030204" pitchFamily="18" charset="0"/>
                                  </a:rPr>
                                  <m:t>𝑠</m:t>
                                </m:r>
                              </m:e>
                            </m:d>
                            <m:sSubSup>
                              <m:sSubSupPr>
                                <m:ctrlPr>
                                  <a:rPr lang="en-GB" sz="1400" i="1">
                                    <a:latin typeface="Cambria Math" panose="02040503050406030204" pitchFamily="18" charset="0"/>
                                  </a:rPr>
                                </m:ctrlPr>
                              </m:sSubSupPr>
                              <m:e>
                                <m:r>
                                  <a:rPr lang="en-GB" sz="1400" i="1">
                                    <a:latin typeface="Cambria Math" panose="02040503050406030204" pitchFamily="18" charset="0"/>
                                  </a:rPr>
                                  <m:t>𝑟</m:t>
                                </m:r>
                                <m:r>
                                  <a:rPr lang="en-US" sz="1400" b="0" i="1" smtClean="0">
                                    <a:latin typeface="Cambria Math" panose="02040503050406030204" pitchFamily="18" charset="0"/>
                                  </a:rPr>
                                  <m:t>’</m:t>
                                </m:r>
                              </m:e>
                              <m:sub>
                                <m:r>
                                  <a:rPr lang="en-GB" sz="1400" i="1">
                                    <a:latin typeface="Cambria Math" panose="02040503050406030204" pitchFamily="18" charset="0"/>
                                  </a:rPr>
                                  <m:t>−</m:t>
                                </m:r>
                              </m:sub>
                              <m:sup>
                                <m:r>
                                  <a:rPr lang="en-GB" sz="1400" i="1">
                                    <a:latin typeface="Cambria Math" panose="02040503050406030204" pitchFamily="18" charset="0"/>
                                  </a:rPr>
                                  <m:t>𝑘</m:t>
                                </m:r>
                              </m:sup>
                            </m:sSubSup>
                          </m:e>
                        </m:d>
                        <m:sSubSup>
                          <m:sSubSupPr>
                            <m:ctrlPr>
                              <a:rPr lang="en-GB" sz="1400" i="1">
                                <a:latin typeface="Cambria Math" panose="02040503050406030204" pitchFamily="18" charset="0"/>
                              </a:rPr>
                            </m:ctrlPr>
                          </m:sSubSupPr>
                          <m:e>
                            <m:r>
                              <a:rPr lang="en-GB" sz="1400" i="1">
                                <a:latin typeface="Cambria Math" panose="02040503050406030204" pitchFamily="18" charset="0"/>
                              </a:rPr>
                              <m:t>𝑟</m:t>
                            </m:r>
                          </m:e>
                          <m:sub>
                            <m:r>
                              <a:rPr lang="en-GB" sz="1400" i="1">
                                <a:latin typeface="Cambria Math" panose="02040503050406030204" pitchFamily="18" charset="0"/>
                              </a:rPr>
                              <m:t>+</m:t>
                            </m:r>
                          </m:sub>
                          <m:sup>
                            <m:r>
                              <a:rPr lang="en-GB" sz="1400" i="1">
                                <a:latin typeface="Cambria Math" panose="02040503050406030204" pitchFamily="18" charset="0"/>
                              </a:rPr>
                              <m:t>𝑚</m:t>
                            </m:r>
                          </m:sup>
                        </m:sSubSup>
                      </m:e>
                    </m:nary>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sSubSup>
                          <m:sSubSupPr>
                            <m:ctrlPr>
                              <a:rPr lang="en-GB" sz="1400" i="1">
                                <a:latin typeface="Cambria Math" panose="02040503050406030204" pitchFamily="18" charset="0"/>
                              </a:rPr>
                            </m:ctrlPr>
                          </m:sSubSupPr>
                          <m:e>
                            <m:r>
                              <a:rPr lang="en-GB" sz="1400" i="1">
                                <a:latin typeface="Cambria Math" panose="02040503050406030204" pitchFamily="18" charset="0"/>
                              </a:rPr>
                              <m:t>𝛼</m:t>
                            </m:r>
                          </m:e>
                          <m:sub>
                            <m:r>
                              <a:rPr lang="en-GB" sz="1400" i="1" err="1">
                                <a:latin typeface="Cambria Math" panose="02040503050406030204" pitchFamily="18" charset="0"/>
                              </a:rPr>
                              <m:t>𝑚</m:t>
                            </m:r>
                            <m:r>
                              <a:rPr lang="en-US" sz="1400" i="1">
                                <a:latin typeface="Cambria Math" panose="02040503050406030204" pitchFamily="18" charset="0"/>
                              </a:rPr>
                              <m:t>𝑛</m:t>
                            </m:r>
                            <m:r>
                              <a:rPr lang="en-GB" sz="1400" i="1" err="1">
                                <a:latin typeface="Cambria Math" panose="02040503050406030204" pitchFamily="18" charset="0"/>
                              </a:rPr>
                              <m:t>𝑘</m:t>
                            </m:r>
                          </m:sub>
                          <m:sup>
                            <m:r>
                              <a:rPr lang="en-GB" sz="1400" i="1">
                                <a:latin typeface="Cambria Math" panose="02040503050406030204" pitchFamily="18" charset="0"/>
                              </a:rPr>
                              <m:t>∗</m:t>
                            </m:r>
                          </m:sup>
                        </m:sSubSup>
                        <m:d>
                          <m:dPr>
                            <m:ctrlPr>
                              <a:rPr lang="en-GB" sz="1400" i="1">
                                <a:latin typeface="Cambria Math" panose="02040503050406030204" pitchFamily="18" charset="0"/>
                              </a:rPr>
                            </m:ctrlPr>
                          </m:dPr>
                          <m:e>
                            <m:r>
                              <a:rPr lang="en-GB" sz="1400" i="1">
                                <a:latin typeface="Cambria Math" panose="02040503050406030204" pitchFamily="18" charset="0"/>
                              </a:rPr>
                              <m:t>𝑠</m:t>
                            </m:r>
                          </m:e>
                        </m:d>
                        <m:sSubSup>
                          <m:sSubSupPr>
                            <m:ctrlPr>
                              <a:rPr lang="en-GB" sz="1400" i="1">
                                <a:latin typeface="Cambria Math" panose="02040503050406030204" pitchFamily="18" charset="0"/>
                              </a:rPr>
                            </m:ctrlPr>
                          </m:sSubSupPr>
                          <m:e>
                            <m:r>
                              <a:rPr lang="en-GB" sz="1400" i="1">
                                <a:latin typeface="Cambria Math" panose="02040503050406030204" pitchFamily="18" charset="0"/>
                              </a:rPr>
                              <m:t>𝑟</m:t>
                            </m:r>
                            <m:r>
                              <a:rPr lang="en-US" sz="1400" b="0" i="1" smtClean="0">
                                <a:latin typeface="Cambria Math" panose="02040503050406030204" pitchFamily="18" charset="0"/>
                              </a:rPr>
                              <m:t>’</m:t>
                            </m:r>
                          </m:e>
                          <m:sub>
                            <m:r>
                              <a:rPr lang="en-GB" sz="1400" i="1">
                                <a:latin typeface="Cambria Math" panose="02040503050406030204" pitchFamily="18" charset="0"/>
                              </a:rPr>
                              <m:t>−</m:t>
                            </m:r>
                          </m:sub>
                          <m:sup>
                            <m:r>
                              <a:rPr lang="en-GB" sz="1400" i="1">
                                <a:latin typeface="Cambria Math" panose="02040503050406030204" pitchFamily="18" charset="0"/>
                              </a:rPr>
                              <m:t>𝑘</m:t>
                            </m:r>
                          </m:sup>
                        </m:sSubSup>
                        <m:r>
                          <a:rPr lang="en-GB" sz="1400" i="1">
                            <a:latin typeface="Cambria Math" panose="02040503050406030204" pitchFamily="18" charset="0"/>
                          </a:rPr>
                          <m:t>+</m:t>
                        </m:r>
                        <m:sSubSup>
                          <m:sSubSupPr>
                            <m:ctrlPr>
                              <a:rPr lang="en-GB" sz="1400" i="1">
                                <a:latin typeface="Cambria Math" panose="02040503050406030204" pitchFamily="18" charset="0"/>
                              </a:rPr>
                            </m:ctrlPr>
                          </m:sSubSupPr>
                          <m:e>
                            <m:r>
                              <a:rPr lang="en-GB" sz="1400" i="1">
                                <a:latin typeface="Cambria Math" panose="02040503050406030204" pitchFamily="18" charset="0"/>
                              </a:rPr>
                              <m:t>𝛽</m:t>
                            </m:r>
                          </m:e>
                          <m:sub>
                            <m:r>
                              <a:rPr lang="en-GB" sz="1400" i="1" err="1">
                                <a:latin typeface="Cambria Math" panose="02040503050406030204" pitchFamily="18" charset="0"/>
                              </a:rPr>
                              <m:t>𝑚</m:t>
                            </m:r>
                            <m:r>
                              <a:rPr lang="en-US" sz="1400" i="1">
                                <a:latin typeface="Cambria Math" panose="02040503050406030204" pitchFamily="18" charset="0"/>
                              </a:rPr>
                              <m:t>𝑛</m:t>
                            </m:r>
                            <m:r>
                              <a:rPr lang="en-GB" sz="1400" i="1" err="1">
                                <a:latin typeface="Cambria Math" panose="02040503050406030204" pitchFamily="18" charset="0"/>
                              </a:rPr>
                              <m:t>𝑘</m:t>
                            </m:r>
                          </m:sub>
                          <m:sup>
                            <m:r>
                              <a:rPr lang="en-GB" sz="1400" i="1">
                                <a:latin typeface="Cambria Math" panose="02040503050406030204" pitchFamily="18" charset="0"/>
                              </a:rPr>
                              <m:t>∗</m:t>
                            </m:r>
                          </m:sup>
                        </m:sSubSup>
                        <m:d>
                          <m:dPr>
                            <m:ctrlPr>
                              <a:rPr lang="en-GB" sz="1400" i="1">
                                <a:latin typeface="Cambria Math" panose="02040503050406030204" pitchFamily="18" charset="0"/>
                              </a:rPr>
                            </m:ctrlPr>
                          </m:dPr>
                          <m:e>
                            <m:r>
                              <a:rPr lang="en-GB" sz="1400" i="1">
                                <a:latin typeface="Cambria Math" panose="02040503050406030204" pitchFamily="18" charset="0"/>
                              </a:rPr>
                              <m:t>𝑠</m:t>
                            </m:r>
                          </m:e>
                        </m:d>
                        <m:sSubSup>
                          <m:sSubSupPr>
                            <m:ctrlPr>
                              <a:rPr lang="en-GB" sz="1400" i="1">
                                <a:latin typeface="Cambria Math" panose="02040503050406030204" pitchFamily="18" charset="0"/>
                              </a:rPr>
                            </m:ctrlPr>
                          </m:sSubSupPr>
                          <m:e>
                            <m:r>
                              <a:rPr lang="en-GB" sz="1400" i="1">
                                <a:latin typeface="Cambria Math" panose="02040503050406030204" pitchFamily="18" charset="0"/>
                              </a:rPr>
                              <m:t>𝑟</m:t>
                            </m:r>
                            <m:r>
                              <a:rPr lang="en-US" sz="1400" b="0" i="1" smtClean="0">
                                <a:latin typeface="Cambria Math" panose="02040503050406030204" pitchFamily="18" charset="0"/>
                              </a:rPr>
                              <m:t>’</m:t>
                            </m:r>
                          </m:e>
                          <m:sub>
                            <m:r>
                              <a:rPr lang="en-GB" sz="1400" i="1">
                                <a:latin typeface="Cambria Math" panose="02040503050406030204" pitchFamily="18" charset="0"/>
                              </a:rPr>
                              <m:t>+</m:t>
                            </m:r>
                          </m:sub>
                          <m:sup>
                            <m:r>
                              <a:rPr lang="en-GB" sz="1400" i="1">
                                <a:latin typeface="Cambria Math" panose="02040503050406030204" pitchFamily="18" charset="0"/>
                              </a:rPr>
                              <m:t>𝑘</m:t>
                            </m:r>
                          </m:sup>
                        </m:sSubSup>
                      </m:e>
                    </m:d>
                    <m:sSubSup>
                      <m:sSubSupPr>
                        <m:ctrlPr>
                          <a:rPr lang="en-GB" sz="1400" i="1">
                            <a:latin typeface="Cambria Math" panose="02040503050406030204" pitchFamily="18" charset="0"/>
                          </a:rPr>
                        </m:ctrlPr>
                      </m:sSubSupPr>
                      <m:e>
                        <m:r>
                          <a:rPr lang="en-GB" sz="1400" i="1">
                            <a:latin typeface="Cambria Math" panose="02040503050406030204" pitchFamily="18" charset="0"/>
                          </a:rPr>
                          <m:t>𝑟</m:t>
                        </m:r>
                      </m:e>
                      <m:sub>
                        <m:r>
                          <a:rPr lang="en-GB" sz="1400" i="1">
                            <a:latin typeface="Cambria Math" panose="02040503050406030204" pitchFamily="18" charset="0"/>
                          </a:rPr>
                          <m:t>−</m:t>
                        </m:r>
                      </m:sub>
                      <m:sup>
                        <m:r>
                          <a:rPr lang="en-GB" sz="1400" i="1">
                            <a:latin typeface="Cambria Math" panose="02040503050406030204" pitchFamily="18" charset="0"/>
                          </a:rPr>
                          <m:t>𝑚</m:t>
                        </m:r>
                      </m:sup>
                    </m:sSubSup>
                  </m:oMath>
                </a14:m>
                <a:endParaRPr lang="en-US" sz="1400" i="1" dirty="0">
                  <a:latin typeface="Cambria Math" panose="02040503050406030204" pitchFamily="18" charset="0"/>
                </a:endParaRPr>
              </a:p>
              <a:p>
                <a:pPr lvl="1"/>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𝑊</m:t>
                        </m:r>
                      </m:e>
                      <m:sub>
                        <m:r>
                          <a:rPr lang="en-US" sz="1400" i="1">
                            <a:latin typeface="Cambria Math" panose="02040503050406030204" pitchFamily="18" charset="0"/>
                          </a:rPr>
                          <m:t>𝑥𝑚𝑛</m:t>
                        </m:r>
                      </m:sub>
                    </m:sSub>
                    <m:r>
                      <a:rPr lang="en-US" sz="1400" i="1">
                        <a:latin typeface="Cambria Math" panose="02040503050406030204" pitchFamily="18" charset="0"/>
                      </a:rPr>
                      <m:t>=</m:t>
                    </m:r>
                    <m:nary>
                      <m:naryPr>
                        <m:chr m:val="∑"/>
                        <m:supHide m:val="on"/>
                        <m:ctrlPr>
                          <a:rPr lang="en-US" sz="1400" i="1">
                            <a:latin typeface="Cambria Math" panose="02040503050406030204" pitchFamily="18" charset="0"/>
                          </a:rPr>
                        </m:ctrlPr>
                      </m:naryPr>
                      <m:sub>
                        <m:r>
                          <a:rPr lang="en-US" sz="1400" i="1">
                            <a:latin typeface="Cambria Math" panose="02040503050406030204" pitchFamily="18" charset="0"/>
                          </a:rPr>
                          <m:t>𝑘</m:t>
                        </m:r>
                      </m:sub>
                      <m:sup/>
                      <m:e>
                        <m:r>
                          <a:rPr lang="en-US" sz="1400" i="1">
                            <a:latin typeface="Cambria Math" panose="02040503050406030204" pitchFamily="18" charset="0"/>
                          </a:rPr>
                          <m:t>𝑚</m:t>
                        </m:r>
                        <m:d>
                          <m:dPr>
                            <m:begChr m:val="{"/>
                            <m:endChr m:val="}"/>
                            <m:ctrlPr>
                              <a:rPr lang="en-US" sz="1400" i="1">
                                <a:latin typeface="Cambria Math" panose="02040503050406030204" pitchFamily="18" charset="0"/>
                              </a:rPr>
                            </m:ctrlPr>
                          </m:dPr>
                          <m:e>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𝑎</m:t>
                                    </m:r>
                                  </m:e>
                                  <m:sub>
                                    <m:r>
                                      <a:rPr lang="en-US" sz="1400" i="1">
                                        <a:latin typeface="Cambria Math" panose="02040503050406030204" pitchFamily="18" charset="0"/>
                                      </a:rPr>
                                      <m:t>𝑚𝑛𝑘</m:t>
                                    </m:r>
                                  </m:sub>
                                </m:sSub>
                                <m:d>
                                  <m:dPr>
                                    <m:ctrlPr>
                                      <a:rPr lang="en-US" sz="1400" i="1">
                                        <a:latin typeface="Cambria Math" panose="02040503050406030204" pitchFamily="18" charset="0"/>
                                      </a:rPr>
                                    </m:ctrlPr>
                                  </m:dPr>
                                  <m:e>
                                    <m:r>
                                      <a:rPr lang="en-US" sz="1400" i="1">
                                        <a:latin typeface="Cambria Math" panose="02040503050406030204" pitchFamily="18" charset="0"/>
                                      </a:rPr>
                                      <m:t>𝑠</m:t>
                                    </m:r>
                                  </m:e>
                                </m:d>
                                <m:sSubSup>
                                  <m:sSubSupPr>
                                    <m:ctrlPr>
                                      <a:rPr lang="en-US" sz="1400" i="1">
                                        <a:latin typeface="Cambria Math" panose="02040503050406030204" pitchFamily="18" charset="0"/>
                                      </a:rPr>
                                    </m:ctrlPr>
                                  </m:sSubSupPr>
                                  <m:e>
                                    <m:r>
                                      <a:rPr lang="en-US" sz="1400" i="1">
                                        <a:latin typeface="Cambria Math" panose="02040503050406030204" pitchFamily="18" charset="0"/>
                                      </a:rPr>
                                      <m:t>𝑟</m:t>
                                    </m:r>
                                    <m:r>
                                      <a:rPr lang="en-US" sz="1400" b="0" i="1" smtClean="0">
                                        <a:latin typeface="Cambria Math" panose="02040503050406030204" pitchFamily="18" charset="0"/>
                                      </a:rPr>
                                      <m:t>’</m:t>
                                    </m:r>
                                  </m:e>
                                  <m:sub>
                                    <m:r>
                                      <a:rPr lang="en-US" sz="1400" i="1">
                                        <a:latin typeface="Cambria Math" panose="02040503050406030204" pitchFamily="18" charset="0"/>
                                      </a:rPr>
                                      <m:t>+</m:t>
                                    </m:r>
                                  </m:sub>
                                  <m:sup>
                                    <m:r>
                                      <a:rPr lang="en-US" sz="1400" i="1">
                                        <a:latin typeface="Cambria Math" panose="02040503050406030204" pitchFamily="18" charset="0"/>
                                      </a:rPr>
                                      <m:t>𝑘</m:t>
                                    </m:r>
                                  </m:sup>
                                </m:sSubSup>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𝑏</m:t>
                                    </m:r>
                                  </m:e>
                                  <m:sub>
                                    <m:r>
                                      <a:rPr lang="en-US" sz="1400" i="1">
                                        <a:latin typeface="Cambria Math" panose="02040503050406030204" pitchFamily="18" charset="0"/>
                                      </a:rPr>
                                      <m:t>𝑚𝑛𝑘</m:t>
                                    </m:r>
                                  </m:sub>
                                </m:sSub>
                                <m:d>
                                  <m:dPr>
                                    <m:ctrlPr>
                                      <a:rPr lang="en-US" sz="1400" i="1">
                                        <a:latin typeface="Cambria Math" panose="02040503050406030204" pitchFamily="18" charset="0"/>
                                      </a:rPr>
                                    </m:ctrlPr>
                                  </m:dPr>
                                  <m:e>
                                    <m:r>
                                      <a:rPr lang="en-US" sz="1400" i="1">
                                        <a:latin typeface="Cambria Math" panose="02040503050406030204" pitchFamily="18" charset="0"/>
                                      </a:rPr>
                                      <m:t>𝑠</m:t>
                                    </m:r>
                                  </m:e>
                                </m:d>
                                <m:sSubSup>
                                  <m:sSubSupPr>
                                    <m:ctrlPr>
                                      <a:rPr lang="en-US" sz="1400" i="1">
                                        <a:latin typeface="Cambria Math" panose="02040503050406030204" pitchFamily="18" charset="0"/>
                                      </a:rPr>
                                    </m:ctrlPr>
                                  </m:sSubSupPr>
                                  <m:e>
                                    <m:r>
                                      <a:rPr lang="en-US" sz="1400" i="1">
                                        <a:latin typeface="Cambria Math" panose="02040503050406030204" pitchFamily="18" charset="0"/>
                                      </a:rPr>
                                      <m:t>𝑟</m:t>
                                    </m:r>
                                    <m:r>
                                      <a:rPr lang="en-US" sz="1400" b="0" i="1" smtClean="0">
                                        <a:latin typeface="Cambria Math" panose="02040503050406030204" pitchFamily="18" charset="0"/>
                                      </a:rPr>
                                      <m:t>’</m:t>
                                    </m:r>
                                  </m:e>
                                  <m:sub>
                                    <m:r>
                                      <a:rPr lang="en-US" sz="1400" i="1">
                                        <a:latin typeface="Cambria Math" panose="02040503050406030204" pitchFamily="18" charset="0"/>
                                      </a:rPr>
                                      <m:t>−</m:t>
                                    </m:r>
                                  </m:sub>
                                  <m:sup>
                                    <m:r>
                                      <a:rPr lang="en-US" sz="1400" i="1">
                                        <a:latin typeface="Cambria Math" panose="02040503050406030204" pitchFamily="18" charset="0"/>
                                      </a:rPr>
                                      <m:t>𝑘</m:t>
                                    </m:r>
                                  </m:sup>
                                </m:sSubSup>
                              </m:e>
                            </m:d>
                            <m:sSubSup>
                              <m:sSubSupPr>
                                <m:ctrlPr>
                                  <a:rPr lang="en-US" sz="1400" i="1">
                                    <a:latin typeface="Cambria Math" panose="02040503050406030204" pitchFamily="18" charset="0"/>
                                  </a:rPr>
                                </m:ctrlPr>
                              </m:sSubSupPr>
                              <m:e>
                                <m:r>
                                  <a:rPr lang="en-US" sz="1400" i="1">
                                    <a:latin typeface="Cambria Math" panose="02040503050406030204" pitchFamily="18" charset="0"/>
                                  </a:rPr>
                                  <m:t>𝑟</m:t>
                                </m:r>
                              </m:e>
                              <m:sub>
                                <m:r>
                                  <a:rPr lang="en-US" sz="1400" i="1">
                                    <a:latin typeface="Cambria Math" panose="02040503050406030204" pitchFamily="18" charset="0"/>
                                  </a:rPr>
                                  <m:t>+</m:t>
                                </m:r>
                              </m:sub>
                              <m:sup>
                                <m:r>
                                  <a:rPr lang="en-US" sz="1400" i="1">
                                    <a:latin typeface="Cambria Math" panose="02040503050406030204" pitchFamily="18" charset="0"/>
                                  </a:rPr>
                                  <m:t>𝑚</m:t>
                                </m:r>
                                <m:r>
                                  <a:rPr lang="en-US" sz="1400" i="1">
                                    <a:latin typeface="Cambria Math" panose="02040503050406030204" pitchFamily="18" charset="0"/>
                                  </a:rPr>
                                  <m:t>−1</m:t>
                                </m:r>
                              </m:sup>
                            </m:sSubSup>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sSubSup>
                                  <m:sSubSupPr>
                                    <m:ctrlPr>
                                      <a:rPr lang="en-US" sz="1400" i="1">
                                        <a:latin typeface="Cambria Math" panose="02040503050406030204" pitchFamily="18" charset="0"/>
                                      </a:rPr>
                                    </m:ctrlPr>
                                  </m:sSubSupPr>
                                  <m:e>
                                    <m:r>
                                      <a:rPr lang="en-US" sz="1400" i="1">
                                        <a:latin typeface="Cambria Math" panose="02040503050406030204" pitchFamily="18" charset="0"/>
                                      </a:rPr>
                                      <m:t>𝑎</m:t>
                                    </m:r>
                                  </m:e>
                                  <m:sub>
                                    <m:r>
                                      <a:rPr lang="en-US" sz="1400" i="1">
                                        <a:latin typeface="Cambria Math" panose="02040503050406030204" pitchFamily="18" charset="0"/>
                                      </a:rPr>
                                      <m:t>𝑚𝑛𝑘</m:t>
                                    </m:r>
                                  </m:sub>
                                  <m:sup>
                                    <m:r>
                                      <a:rPr lang="en-US" sz="1400" i="1">
                                        <a:latin typeface="Cambria Math" panose="02040503050406030204" pitchFamily="18" charset="0"/>
                                      </a:rPr>
                                      <m:t>∗</m:t>
                                    </m:r>
                                  </m:sup>
                                </m:sSubSup>
                                <m:d>
                                  <m:dPr>
                                    <m:ctrlPr>
                                      <a:rPr lang="en-US" sz="1400" i="1">
                                        <a:latin typeface="Cambria Math" panose="02040503050406030204" pitchFamily="18" charset="0"/>
                                      </a:rPr>
                                    </m:ctrlPr>
                                  </m:dPr>
                                  <m:e>
                                    <m:r>
                                      <a:rPr lang="en-US" sz="1400" i="1">
                                        <a:latin typeface="Cambria Math" panose="02040503050406030204" pitchFamily="18" charset="0"/>
                                      </a:rPr>
                                      <m:t>𝑠</m:t>
                                    </m:r>
                                  </m:e>
                                </m:d>
                                <m:sSubSup>
                                  <m:sSubSupPr>
                                    <m:ctrlPr>
                                      <a:rPr lang="en-US" sz="1400" i="1">
                                        <a:latin typeface="Cambria Math" panose="02040503050406030204" pitchFamily="18" charset="0"/>
                                      </a:rPr>
                                    </m:ctrlPr>
                                  </m:sSubSupPr>
                                  <m:e>
                                    <m:r>
                                      <a:rPr lang="en-US" sz="1400" i="1">
                                        <a:latin typeface="Cambria Math" panose="02040503050406030204" pitchFamily="18" charset="0"/>
                                      </a:rPr>
                                      <m:t>𝑟</m:t>
                                    </m:r>
                                    <m:r>
                                      <a:rPr lang="en-US" sz="1400" b="0" i="1" smtClean="0">
                                        <a:latin typeface="Cambria Math" panose="02040503050406030204" pitchFamily="18" charset="0"/>
                                      </a:rPr>
                                      <m:t>’</m:t>
                                    </m:r>
                                  </m:e>
                                  <m:sub>
                                    <m:r>
                                      <a:rPr lang="en-US" sz="1400" i="1">
                                        <a:latin typeface="Cambria Math" panose="02040503050406030204" pitchFamily="18" charset="0"/>
                                      </a:rPr>
                                      <m:t>−</m:t>
                                    </m:r>
                                  </m:sub>
                                  <m:sup>
                                    <m:r>
                                      <a:rPr lang="en-US" sz="1400" i="1">
                                        <a:latin typeface="Cambria Math" panose="02040503050406030204" pitchFamily="18" charset="0"/>
                                      </a:rPr>
                                      <m:t>𝑘</m:t>
                                    </m:r>
                                  </m:sup>
                                </m:sSubSup>
                                <m:r>
                                  <a:rPr lang="en-US"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𝑏</m:t>
                                    </m:r>
                                  </m:e>
                                  <m:sub>
                                    <m:r>
                                      <a:rPr lang="en-US" sz="1400" i="1">
                                        <a:latin typeface="Cambria Math" panose="02040503050406030204" pitchFamily="18" charset="0"/>
                                      </a:rPr>
                                      <m:t>𝑚𝑛𝑘</m:t>
                                    </m:r>
                                  </m:sub>
                                  <m:sup>
                                    <m:r>
                                      <a:rPr lang="en-US" sz="1400" i="1">
                                        <a:latin typeface="Cambria Math" panose="02040503050406030204" pitchFamily="18" charset="0"/>
                                      </a:rPr>
                                      <m:t>∗</m:t>
                                    </m:r>
                                  </m:sup>
                                </m:sSubSup>
                                <m:d>
                                  <m:dPr>
                                    <m:ctrlPr>
                                      <a:rPr lang="en-US" sz="1400" i="1">
                                        <a:latin typeface="Cambria Math" panose="02040503050406030204" pitchFamily="18" charset="0"/>
                                      </a:rPr>
                                    </m:ctrlPr>
                                  </m:dPr>
                                  <m:e>
                                    <m:r>
                                      <a:rPr lang="en-US" sz="1400" i="1">
                                        <a:latin typeface="Cambria Math" panose="02040503050406030204" pitchFamily="18" charset="0"/>
                                      </a:rPr>
                                      <m:t>𝑠</m:t>
                                    </m:r>
                                  </m:e>
                                </m:d>
                                <m:sSubSup>
                                  <m:sSubSupPr>
                                    <m:ctrlPr>
                                      <a:rPr lang="en-US" sz="1400" i="1">
                                        <a:latin typeface="Cambria Math" panose="02040503050406030204" pitchFamily="18" charset="0"/>
                                      </a:rPr>
                                    </m:ctrlPr>
                                  </m:sSubSupPr>
                                  <m:e>
                                    <m:r>
                                      <a:rPr lang="en-US" sz="1400" i="1">
                                        <a:latin typeface="Cambria Math" panose="02040503050406030204" pitchFamily="18" charset="0"/>
                                      </a:rPr>
                                      <m:t>𝑟</m:t>
                                    </m:r>
                                    <m:r>
                                      <a:rPr lang="en-US" sz="1400" b="0" i="1" smtClean="0">
                                        <a:latin typeface="Cambria Math" panose="02040503050406030204" pitchFamily="18" charset="0"/>
                                      </a:rPr>
                                      <m:t>’</m:t>
                                    </m:r>
                                  </m:e>
                                  <m:sub>
                                    <m:r>
                                      <a:rPr lang="en-US" sz="1400" i="1">
                                        <a:latin typeface="Cambria Math" panose="02040503050406030204" pitchFamily="18" charset="0"/>
                                      </a:rPr>
                                      <m:t>+</m:t>
                                    </m:r>
                                  </m:sub>
                                  <m:sup>
                                    <m:r>
                                      <a:rPr lang="en-US" sz="1400" i="1">
                                        <a:latin typeface="Cambria Math" panose="02040503050406030204" pitchFamily="18" charset="0"/>
                                      </a:rPr>
                                      <m:t>𝑘</m:t>
                                    </m:r>
                                  </m:sup>
                                </m:sSubSup>
                              </m:e>
                            </m:d>
                            <m:sSubSup>
                              <m:sSubSupPr>
                                <m:ctrlPr>
                                  <a:rPr lang="en-US" sz="1400" i="1">
                                    <a:latin typeface="Cambria Math" panose="02040503050406030204" pitchFamily="18" charset="0"/>
                                  </a:rPr>
                                </m:ctrlPr>
                              </m:sSubSupPr>
                              <m:e>
                                <m:r>
                                  <a:rPr lang="en-US" sz="1400" i="1">
                                    <a:latin typeface="Cambria Math" panose="02040503050406030204" pitchFamily="18" charset="0"/>
                                  </a:rPr>
                                  <m:t>𝑟</m:t>
                                </m:r>
                              </m:e>
                              <m:sub>
                                <m:r>
                                  <a:rPr lang="en-US" sz="1400" i="1">
                                    <a:latin typeface="Cambria Math" panose="02040503050406030204" pitchFamily="18" charset="0"/>
                                  </a:rPr>
                                  <m:t>−</m:t>
                                </m:r>
                              </m:sub>
                              <m:sup>
                                <m:r>
                                  <a:rPr lang="en-US" sz="1400" i="1">
                                    <a:latin typeface="Cambria Math" panose="02040503050406030204" pitchFamily="18" charset="0"/>
                                  </a:rPr>
                                  <m:t>𝑚</m:t>
                                </m:r>
                                <m:r>
                                  <a:rPr lang="en-US" sz="1400" i="1">
                                    <a:latin typeface="Cambria Math" panose="02040503050406030204" pitchFamily="18" charset="0"/>
                                  </a:rPr>
                                  <m:t>−1</m:t>
                                </m:r>
                              </m:sup>
                            </m:sSubSup>
                          </m:e>
                        </m:d>
                      </m:e>
                    </m:nary>
                  </m:oMath>
                </a14:m>
                <a:endParaRPr lang="en-US" sz="1400" i="1" dirty="0">
                  <a:latin typeface="Cambria Math" panose="02040503050406030204" pitchFamily="18" charset="0"/>
                </a:endParaRPr>
              </a:p>
              <a:p>
                <a:pPr lvl="1"/>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𝑊</m:t>
                        </m:r>
                      </m:e>
                      <m:sub>
                        <m:r>
                          <a:rPr lang="en-US" sz="1400" i="1">
                            <a:latin typeface="Cambria Math" panose="02040503050406030204" pitchFamily="18" charset="0"/>
                          </a:rPr>
                          <m:t>𝑦𝑚𝑛</m:t>
                        </m:r>
                      </m:sub>
                    </m:sSub>
                    <m:r>
                      <a:rPr lang="en-US" sz="1400" i="1">
                        <a:latin typeface="Cambria Math" panose="02040503050406030204" pitchFamily="18" charset="0"/>
                      </a:rPr>
                      <m:t>=</m:t>
                    </m:r>
                    <m:nary>
                      <m:naryPr>
                        <m:chr m:val="∑"/>
                        <m:supHide m:val="on"/>
                        <m:ctrlPr>
                          <a:rPr lang="en-US" sz="1400" i="1">
                            <a:latin typeface="Cambria Math" panose="02040503050406030204" pitchFamily="18" charset="0"/>
                          </a:rPr>
                        </m:ctrlPr>
                      </m:naryPr>
                      <m:sub>
                        <m:r>
                          <a:rPr lang="en-US" sz="1400" i="1">
                            <a:latin typeface="Cambria Math" panose="02040503050406030204" pitchFamily="18" charset="0"/>
                          </a:rPr>
                          <m:t>𝑘</m:t>
                        </m:r>
                      </m:sub>
                      <m:sup/>
                      <m:e>
                        <m:r>
                          <a:rPr lang="en-US" sz="1400" i="1">
                            <a:latin typeface="Cambria Math" panose="02040503050406030204" pitchFamily="18" charset="0"/>
                          </a:rPr>
                          <m:t>𝑖𝑚</m:t>
                        </m:r>
                        <m:d>
                          <m:dPr>
                            <m:begChr m:val="{"/>
                            <m:endChr m:val="}"/>
                            <m:ctrlPr>
                              <a:rPr lang="en-US" sz="1400" i="1">
                                <a:latin typeface="Cambria Math" panose="02040503050406030204" pitchFamily="18" charset="0"/>
                              </a:rPr>
                            </m:ctrlPr>
                          </m:dPr>
                          <m:e>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𝑎</m:t>
                                    </m:r>
                                  </m:e>
                                  <m:sub>
                                    <m:r>
                                      <a:rPr lang="en-US" sz="1400" i="1">
                                        <a:latin typeface="Cambria Math" panose="02040503050406030204" pitchFamily="18" charset="0"/>
                                      </a:rPr>
                                      <m:t>𝑚𝑛𝑘</m:t>
                                    </m:r>
                                  </m:sub>
                                </m:sSub>
                                <m:d>
                                  <m:dPr>
                                    <m:ctrlPr>
                                      <a:rPr lang="en-US" sz="1400" i="1">
                                        <a:latin typeface="Cambria Math" panose="02040503050406030204" pitchFamily="18" charset="0"/>
                                      </a:rPr>
                                    </m:ctrlPr>
                                  </m:dPr>
                                  <m:e>
                                    <m:r>
                                      <a:rPr lang="en-US" sz="1400" i="1">
                                        <a:latin typeface="Cambria Math" panose="02040503050406030204" pitchFamily="18" charset="0"/>
                                      </a:rPr>
                                      <m:t>𝑠</m:t>
                                    </m:r>
                                  </m:e>
                                </m:d>
                                <m:sSubSup>
                                  <m:sSubSupPr>
                                    <m:ctrlPr>
                                      <a:rPr lang="en-US" sz="1400" i="1">
                                        <a:latin typeface="Cambria Math" panose="02040503050406030204" pitchFamily="18" charset="0"/>
                                      </a:rPr>
                                    </m:ctrlPr>
                                  </m:sSubSupPr>
                                  <m:e>
                                    <m:r>
                                      <a:rPr lang="en-US" sz="1400" i="1">
                                        <a:latin typeface="Cambria Math" panose="02040503050406030204" pitchFamily="18" charset="0"/>
                                      </a:rPr>
                                      <m:t>𝑟</m:t>
                                    </m:r>
                                    <m:r>
                                      <a:rPr lang="en-US" sz="1400" b="0" i="1" smtClean="0">
                                        <a:latin typeface="Cambria Math" panose="02040503050406030204" pitchFamily="18" charset="0"/>
                                      </a:rPr>
                                      <m:t>’</m:t>
                                    </m:r>
                                  </m:e>
                                  <m:sub>
                                    <m:r>
                                      <a:rPr lang="en-US" sz="1400" i="1">
                                        <a:latin typeface="Cambria Math" panose="02040503050406030204" pitchFamily="18" charset="0"/>
                                      </a:rPr>
                                      <m:t>+</m:t>
                                    </m:r>
                                  </m:sub>
                                  <m:sup>
                                    <m:r>
                                      <a:rPr lang="en-US" sz="1400" i="1">
                                        <a:latin typeface="Cambria Math" panose="02040503050406030204" pitchFamily="18" charset="0"/>
                                      </a:rPr>
                                      <m:t>𝑘</m:t>
                                    </m:r>
                                  </m:sup>
                                </m:sSubSup>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𝑏</m:t>
                                    </m:r>
                                  </m:e>
                                  <m:sub>
                                    <m:r>
                                      <a:rPr lang="en-US" sz="1400" i="1">
                                        <a:latin typeface="Cambria Math" panose="02040503050406030204" pitchFamily="18" charset="0"/>
                                      </a:rPr>
                                      <m:t>𝑚𝑛𝑘</m:t>
                                    </m:r>
                                  </m:sub>
                                </m:sSub>
                                <m:d>
                                  <m:dPr>
                                    <m:ctrlPr>
                                      <a:rPr lang="en-US" sz="1400" i="1">
                                        <a:latin typeface="Cambria Math" panose="02040503050406030204" pitchFamily="18" charset="0"/>
                                      </a:rPr>
                                    </m:ctrlPr>
                                  </m:dPr>
                                  <m:e>
                                    <m:r>
                                      <a:rPr lang="en-US" sz="1400" i="1">
                                        <a:latin typeface="Cambria Math" panose="02040503050406030204" pitchFamily="18" charset="0"/>
                                      </a:rPr>
                                      <m:t>𝑠</m:t>
                                    </m:r>
                                  </m:e>
                                </m:d>
                                <m:sSubSup>
                                  <m:sSubSupPr>
                                    <m:ctrlPr>
                                      <a:rPr lang="en-US" sz="1400" i="1">
                                        <a:latin typeface="Cambria Math" panose="02040503050406030204" pitchFamily="18" charset="0"/>
                                      </a:rPr>
                                    </m:ctrlPr>
                                  </m:sSubSupPr>
                                  <m:e>
                                    <m:r>
                                      <a:rPr lang="en-US" sz="1400" i="1">
                                        <a:latin typeface="Cambria Math" panose="02040503050406030204" pitchFamily="18" charset="0"/>
                                      </a:rPr>
                                      <m:t>𝑟</m:t>
                                    </m:r>
                                    <m:r>
                                      <a:rPr lang="en-US" sz="1400" b="0" i="1" smtClean="0">
                                        <a:latin typeface="Cambria Math" panose="02040503050406030204" pitchFamily="18" charset="0"/>
                                      </a:rPr>
                                      <m:t>’</m:t>
                                    </m:r>
                                  </m:e>
                                  <m:sub>
                                    <m:r>
                                      <a:rPr lang="en-US" sz="1400" i="1">
                                        <a:latin typeface="Cambria Math" panose="02040503050406030204" pitchFamily="18" charset="0"/>
                                      </a:rPr>
                                      <m:t>−</m:t>
                                    </m:r>
                                  </m:sub>
                                  <m:sup>
                                    <m:r>
                                      <a:rPr lang="en-US" sz="1400" i="1">
                                        <a:latin typeface="Cambria Math" panose="02040503050406030204" pitchFamily="18" charset="0"/>
                                      </a:rPr>
                                      <m:t>𝑘</m:t>
                                    </m:r>
                                  </m:sup>
                                </m:sSubSup>
                              </m:e>
                            </m:d>
                            <m:sSubSup>
                              <m:sSubSupPr>
                                <m:ctrlPr>
                                  <a:rPr lang="en-US" sz="1400" i="1">
                                    <a:latin typeface="Cambria Math" panose="02040503050406030204" pitchFamily="18" charset="0"/>
                                  </a:rPr>
                                </m:ctrlPr>
                              </m:sSubSupPr>
                              <m:e>
                                <m:r>
                                  <a:rPr lang="en-US" sz="1400" i="1">
                                    <a:latin typeface="Cambria Math" panose="02040503050406030204" pitchFamily="18" charset="0"/>
                                  </a:rPr>
                                  <m:t>𝑟</m:t>
                                </m:r>
                              </m:e>
                              <m:sub>
                                <m:r>
                                  <a:rPr lang="en-US" sz="1400" i="1">
                                    <a:latin typeface="Cambria Math" panose="02040503050406030204" pitchFamily="18" charset="0"/>
                                  </a:rPr>
                                  <m:t>+</m:t>
                                </m:r>
                              </m:sub>
                              <m:sup>
                                <m:r>
                                  <a:rPr lang="en-US" sz="1400" i="1">
                                    <a:latin typeface="Cambria Math" panose="02040503050406030204" pitchFamily="18" charset="0"/>
                                  </a:rPr>
                                  <m:t>𝑚</m:t>
                                </m:r>
                                <m:r>
                                  <a:rPr lang="en-US" sz="1400" i="1">
                                    <a:latin typeface="Cambria Math" panose="02040503050406030204" pitchFamily="18" charset="0"/>
                                  </a:rPr>
                                  <m:t>−1</m:t>
                                </m:r>
                              </m:sup>
                            </m:sSubSup>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sSubSup>
                                  <m:sSubSupPr>
                                    <m:ctrlPr>
                                      <a:rPr lang="en-US" sz="1400" i="1">
                                        <a:latin typeface="Cambria Math" panose="02040503050406030204" pitchFamily="18" charset="0"/>
                                      </a:rPr>
                                    </m:ctrlPr>
                                  </m:sSubSupPr>
                                  <m:e>
                                    <m:r>
                                      <a:rPr lang="en-US" sz="1400" i="1">
                                        <a:latin typeface="Cambria Math" panose="02040503050406030204" pitchFamily="18" charset="0"/>
                                      </a:rPr>
                                      <m:t>𝑎</m:t>
                                    </m:r>
                                  </m:e>
                                  <m:sub>
                                    <m:r>
                                      <a:rPr lang="en-US" sz="1400" i="1">
                                        <a:latin typeface="Cambria Math" panose="02040503050406030204" pitchFamily="18" charset="0"/>
                                      </a:rPr>
                                      <m:t>𝑚𝑛𝑘</m:t>
                                    </m:r>
                                  </m:sub>
                                  <m:sup>
                                    <m:r>
                                      <a:rPr lang="en-US" sz="1400" i="1">
                                        <a:latin typeface="Cambria Math" panose="02040503050406030204" pitchFamily="18" charset="0"/>
                                      </a:rPr>
                                      <m:t>∗</m:t>
                                    </m:r>
                                  </m:sup>
                                </m:sSubSup>
                                <m:d>
                                  <m:dPr>
                                    <m:ctrlPr>
                                      <a:rPr lang="en-US" sz="1400" i="1">
                                        <a:latin typeface="Cambria Math" panose="02040503050406030204" pitchFamily="18" charset="0"/>
                                      </a:rPr>
                                    </m:ctrlPr>
                                  </m:dPr>
                                  <m:e>
                                    <m:r>
                                      <a:rPr lang="en-US" sz="1400" i="1">
                                        <a:latin typeface="Cambria Math" panose="02040503050406030204" pitchFamily="18" charset="0"/>
                                      </a:rPr>
                                      <m:t>𝑠</m:t>
                                    </m:r>
                                  </m:e>
                                </m:d>
                                <m:sSubSup>
                                  <m:sSubSupPr>
                                    <m:ctrlPr>
                                      <a:rPr lang="en-US" sz="1400" i="1">
                                        <a:latin typeface="Cambria Math" panose="02040503050406030204" pitchFamily="18" charset="0"/>
                                      </a:rPr>
                                    </m:ctrlPr>
                                  </m:sSubSupPr>
                                  <m:e>
                                    <m:r>
                                      <a:rPr lang="en-US" sz="1400" i="1">
                                        <a:latin typeface="Cambria Math" panose="02040503050406030204" pitchFamily="18" charset="0"/>
                                      </a:rPr>
                                      <m:t>𝑟</m:t>
                                    </m:r>
                                    <m:r>
                                      <a:rPr lang="en-US" sz="1400" b="0" i="1" smtClean="0">
                                        <a:latin typeface="Cambria Math" panose="02040503050406030204" pitchFamily="18" charset="0"/>
                                      </a:rPr>
                                      <m:t>’</m:t>
                                    </m:r>
                                  </m:e>
                                  <m:sub>
                                    <m:r>
                                      <a:rPr lang="en-US" sz="1400" i="1">
                                        <a:latin typeface="Cambria Math" panose="02040503050406030204" pitchFamily="18" charset="0"/>
                                      </a:rPr>
                                      <m:t>−</m:t>
                                    </m:r>
                                  </m:sub>
                                  <m:sup>
                                    <m:r>
                                      <a:rPr lang="en-US" sz="1400" i="1">
                                        <a:latin typeface="Cambria Math" panose="02040503050406030204" pitchFamily="18" charset="0"/>
                                      </a:rPr>
                                      <m:t>𝑘</m:t>
                                    </m:r>
                                  </m:sup>
                                </m:sSubSup>
                                <m:r>
                                  <a:rPr lang="en-US" sz="1400" i="1">
                                    <a:latin typeface="Cambria Math" panose="02040503050406030204" pitchFamily="18" charset="0"/>
                                  </a:rPr>
                                  <m:t>+</m:t>
                                </m:r>
                                <m:sSubSup>
                                  <m:sSubSupPr>
                                    <m:ctrlPr>
                                      <a:rPr lang="en-US" sz="1400" i="1">
                                        <a:latin typeface="Cambria Math" panose="02040503050406030204" pitchFamily="18" charset="0"/>
                                      </a:rPr>
                                    </m:ctrlPr>
                                  </m:sSubSupPr>
                                  <m:e>
                                    <m:r>
                                      <a:rPr lang="en-US" sz="1400" i="1">
                                        <a:latin typeface="Cambria Math" panose="02040503050406030204" pitchFamily="18" charset="0"/>
                                      </a:rPr>
                                      <m:t>𝑏</m:t>
                                    </m:r>
                                  </m:e>
                                  <m:sub>
                                    <m:r>
                                      <a:rPr lang="en-US" sz="1400" i="1">
                                        <a:latin typeface="Cambria Math" panose="02040503050406030204" pitchFamily="18" charset="0"/>
                                      </a:rPr>
                                      <m:t>𝑚𝑛𝑘</m:t>
                                    </m:r>
                                  </m:sub>
                                  <m:sup>
                                    <m:r>
                                      <a:rPr lang="en-US" sz="1400" i="1">
                                        <a:latin typeface="Cambria Math" panose="02040503050406030204" pitchFamily="18" charset="0"/>
                                      </a:rPr>
                                      <m:t>∗</m:t>
                                    </m:r>
                                  </m:sup>
                                </m:sSubSup>
                                <m:d>
                                  <m:dPr>
                                    <m:ctrlPr>
                                      <a:rPr lang="en-US" sz="1400" i="1">
                                        <a:latin typeface="Cambria Math" panose="02040503050406030204" pitchFamily="18" charset="0"/>
                                      </a:rPr>
                                    </m:ctrlPr>
                                  </m:dPr>
                                  <m:e>
                                    <m:r>
                                      <a:rPr lang="en-US" sz="1400" i="1">
                                        <a:latin typeface="Cambria Math" panose="02040503050406030204" pitchFamily="18" charset="0"/>
                                      </a:rPr>
                                      <m:t>𝑠</m:t>
                                    </m:r>
                                  </m:e>
                                </m:d>
                                <m:sSubSup>
                                  <m:sSubSupPr>
                                    <m:ctrlPr>
                                      <a:rPr lang="en-US" sz="1400" i="1">
                                        <a:latin typeface="Cambria Math" panose="02040503050406030204" pitchFamily="18" charset="0"/>
                                      </a:rPr>
                                    </m:ctrlPr>
                                  </m:sSubSupPr>
                                  <m:e>
                                    <m:r>
                                      <a:rPr lang="en-US" sz="1400" i="1">
                                        <a:latin typeface="Cambria Math" panose="02040503050406030204" pitchFamily="18" charset="0"/>
                                      </a:rPr>
                                      <m:t>𝑟</m:t>
                                    </m:r>
                                    <m:r>
                                      <a:rPr lang="en-US" sz="1400" b="0" i="1" smtClean="0">
                                        <a:latin typeface="Cambria Math" panose="02040503050406030204" pitchFamily="18" charset="0"/>
                                      </a:rPr>
                                      <m:t>’</m:t>
                                    </m:r>
                                  </m:e>
                                  <m:sub>
                                    <m:r>
                                      <a:rPr lang="en-US" sz="1400" i="1">
                                        <a:latin typeface="Cambria Math" panose="02040503050406030204" pitchFamily="18" charset="0"/>
                                      </a:rPr>
                                      <m:t>+</m:t>
                                    </m:r>
                                  </m:sub>
                                  <m:sup>
                                    <m:r>
                                      <a:rPr lang="en-US" sz="1400" i="1">
                                        <a:latin typeface="Cambria Math" panose="02040503050406030204" pitchFamily="18" charset="0"/>
                                      </a:rPr>
                                      <m:t>𝑘</m:t>
                                    </m:r>
                                  </m:sup>
                                </m:sSubSup>
                              </m:e>
                            </m:d>
                            <m:sSubSup>
                              <m:sSubSupPr>
                                <m:ctrlPr>
                                  <a:rPr lang="en-US" sz="1400" i="1">
                                    <a:latin typeface="Cambria Math" panose="02040503050406030204" pitchFamily="18" charset="0"/>
                                  </a:rPr>
                                </m:ctrlPr>
                              </m:sSubSupPr>
                              <m:e>
                                <m:r>
                                  <a:rPr lang="en-US" sz="1400" i="1">
                                    <a:latin typeface="Cambria Math" panose="02040503050406030204" pitchFamily="18" charset="0"/>
                                  </a:rPr>
                                  <m:t>𝑟</m:t>
                                </m:r>
                              </m:e>
                              <m:sub>
                                <m:r>
                                  <a:rPr lang="en-US" sz="1400" i="1">
                                    <a:latin typeface="Cambria Math" panose="02040503050406030204" pitchFamily="18" charset="0"/>
                                  </a:rPr>
                                  <m:t>−</m:t>
                                </m:r>
                              </m:sub>
                              <m:sup>
                                <m:r>
                                  <a:rPr lang="en-US" sz="1400" i="1">
                                    <a:latin typeface="Cambria Math" panose="02040503050406030204" pitchFamily="18" charset="0"/>
                                  </a:rPr>
                                  <m:t>𝑚</m:t>
                                </m:r>
                                <m:r>
                                  <a:rPr lang="en-US" sz="1400" i="1">
                                    <a:latin typeface="Cambria Math" panose="02040503050406030204" pitchFamily="18" charset="0"/>
                                  </a:rPr>
                                  <m:t>−1</m:t>
                                </m:r>
                              </m:sup>
                            </m:sSubSup>
                          </m:e>
                        </m:d>
                      </m:e>
                    </m:nary>
                  </m:oMath>
                </a14:m>
                <a:endParaRPr lang="en-GB" sz="1400" i="1" dirty="0"/>
              </a:p>
              <a:p>
                <a:pPr>
                  <a:buFont typeface="Wingdings" pitchFamily="2" charset="2"/>
                  <a:buChar char="è"/>
                </a:pPr>
                <a:r>
                  <a:rPr lang="en-GB" dirty="0"/>
                  <a:t> For axisymmetric: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m:t>
                    </m:r>
                    <m:r>
                      <a:rPr lang="en-US" b="0" i="1" smtClean="0">
                        <a:latin typeface="Cambria Math" panose="02040503050406030204" pitchFamily="18" charset="0"/>
                      </a:rPr>
                      <m:t>𝑚</m:t>
                    </m:r>
                  </m:oMath>
                </a14:m>
                <a:endParaRPr lang="en-GB" i="1" dirty="0"/>
              </a:p>
              <a:p>
                <a:pPr>
                  <a:buFont typeface="Wingdings" pitchFamily="2" charset="2"/>
                  <a:buChar char="è"/>
                </a:pPr>
                <a:r>
                  <a:rPr lang="en-GB" dirty="0"/>
                  <a:t> </a:t>
                </a:r>
                <a:r>
                  <a:rPr lang="en-GB" strike="sngStrike" dirty="0"/>
                  <a:t>Asymmetry</a:t>
                </a:r>
                <a:r>
                  <a:rPr lang="en-GB" dirty="0"/>
                  <a:t> </a:t>
                </a:r>
                <a:r>
                  <a:rPr lang="en-GB" dirty="0">
                    <a:sym typeface="Wingdings" pitchFamily="2" charset="2"/>
                  </a:rPr>
                  <a:t> Approximate by t</a:t>
                </a:r>
                <a:r>
                  <a:rPr lang="en-GB" dirty="0"/>
                  <a:t>wo-fold rotational symmetry</a:t>
                </a:r>
              </a:p>
              <a:p>
                <a:pPr lvl="1">
                  <a:buFont typeface="Wingdings" pitchFamily="2" charset="2"/>
                  <a:buChar char="è"/>
                </a:pPr>
                <a:r>
                  <a:rPr lang="en-GB" dirty="0"/>
                  <a:t> Symmetry around </a:t>
                </a:r>
                <a14:m>
                  <m:oMath xmlns:m="http://schemas.openxmlformats.org/officeDocument/2006/math">
                    <m:r>
                      <a:rPr lang="en-GB" i="1" smtClean="0">
                        <a:latin typeface="Cambria Math" panose="02040503050406030204" pitchFamily="18" charset="0"/>
                      </a:rPr>
                      <m:t>(</m:t>
                    </m:r>
                    <m:r>
                      <a:rPr lang="en-GB" i="1" err="1" smtClean="0">
                        <a:latin typeface="Cambria Math" panose="02040503050406030204" pitchFamily="18" charset="0"/>
                      </a:rPr>
                      <m:t>𝑥</m:t>
                    </m:r>
                    <m:r>
                      <a:rPr lang="en-GB" i="1" err="1" smtClean="0">
                        <a:latin typeface="Cambria Math" panose="02040503050406030204" pitchFamily="18" charset="0"/>
                      </a:rPr>
                      <m:t>,</m:t>
                    </m:r>
                    <m:r>
                      <a:rPr lang="en-GB" i="1" err="1" smtClean="0">
                        <a:latin typeface="Cambria Math" panose="02040503050406030204" pitchFamily="18" charset="0"/>
                      </a:rPr>
                      <m:t>𝑧</m:t>
                    </m:r>
                    <m:r>
                      <a:rPr lang="en-GB" i="1" smtClean="0">
                        <a:latin typeface="Cambria Math" panose="02040503050406030204" pitchFamily="18" charset="0"/>
                      </a:rPr>
                      <m:t>)</m:t>
                    </m:r>
                  </m:oMath>
                </a14:m>
                <a:r>
                  <a:rPr lang="en-GB" dirty="0"/>
                  <a:t>-plane and around </a:t>
                </a:r>
                <a14:m>
                  <m:oMath xmlns:m="http://schemas.openxmlformats.org/officeDocument/2006/math">
                    <m:r>
                      <a:rPr lang="en-GB" i="1" smtClean="0">
                        <a:latin typeface="Cambria Math" panose="02040503050406030204" pitchFamily="18" charset="0"/>
                      </a:rPr>
                      <m:t>(</m:t>
                    </m:r>
                    <m:r>
                      <a:rPr lang="en-GB" i="1" err="1" smtClean="0">
                        <a:latin typeface="Cambria Math" panose="02040503050406030204" pitchFamily="18" charset="0"/>
                      </a:rPr>
                      <m:t>𝑦</m:t>
                    </m:r>
                    <m:r>
                      <a:rPr lang="en-GB" i="1" err="1" smtClean="0">
                        <a:latin typeface="Cambria Math" panose="02040503050406030204" pitchFamily="18" charset="0"/>
                      </a:rPr>
                      <m:t>,</m:t>
                    </m:r>
                    <m:r>
                      <a:rPr lang="en-GB" i="1" err="1" smtClean="0">
                        <a:latin typeface="Cambria Math" panose="02040503050406030204" pitchFamily="18" charset="0"/>
                      </a:rPr>
                      <m:t>𝑧</m:t>
                    </m:r>
                    <m:r>
                      <a:rPr lang="en-GB" i="1" smtClean="0">
                        <a:latin typeface="Cambria Math" panose="02040503050406030204" pitchFamily="18" charset="0"/>
                      </a:rPr>
                      <m:t>)</m:t>
                    </m:r>
                  </m:oMath>
                </a14:m>
                <a:r>
                  <a:rPr lang="en-GB" dirty="0"/>
                  <a:t>-plane</a:t>
                </a:r>
              </a:p>
              <a:p>
                <a:pPr lvl="2">
                  <a:buFont typeface="Wingdings" pitchFamily="2" charset="2"/>
                  <a:buChar char="è"/>
                </a:pPr>
                <a:r>
                  <a:rPr lang="en-GB" dirty="0"/>
                  <a:t> </a:t>
                </a:r>
                <a14:m>
                  <m:oMath xmlns:m="http://schemas.openxmlformats.org/officeDocument/2006/math">
                    <m:sSub>
                      <m:sSubPr>
                        <m:ctrlPr>
                          <a:rPr lang="en-GB" i="1" smtClean="0">
                            <a:latin typeface="Cambria Math" panose="02040503050406030204" pitchFamily="18" charset="0"/>
                          </a:rPr>
                        </m:ctrlPr>
                      </m:sSubPr>
                      <m:e>
                        <m:r>
                          <a:rPr lang="en-GB" i="1">
                            <a:latin typeface="Cambria Math" panose="02040503050406030204" pitchFamily="18" charset="0"/>
                          </a:rPr>
                          <m:t>𝑊</m:t>
                        </m:r>
                      </m:e>
                      <m:sub>
                        <m:r>
                          <a:rPr lang="en-GB" i="1">
                            <a:latin typeface="Cambria Math" panose="02040503050406030204" pitchFamily="18" charset="0"/>
                          </a:rPr>
                          <m:t>𝑧𝑚</m:t>
                        </m:r>
                        <m:r>
                          <a:rPr lang="en-US" i="1">
                            <a:latin typeface="Cambria Math" panose="02040503050406030204" pitchFamily="18" charset="0"/>
                          </a:rPr>
                          <m:t>𝑛</m:t>
                        </m:r>
                      </m:sub>
                    </m:sSub>
                  </m:oMath>
                </a14:m>
                <a:r>
                  <a:rPr lang="en-GB" b="1" dirty="0"/>
                  <a:t> </a:t>
                </a:r>
                <a:r>
                  <a:rPr lang="en-GB" dirty="0"/>
                  <a:t>even in </a:t>
                </a:r>
                <a14:m>
                  <m:oMath xmlns:m="http://schemas.openxmlformats.org/officeDocument/2006/math">
                    <m:r>
                      <a:rPr lang="en-US" b="0" i="1" smtClean="0">
                        <a:latin typeface="Cambria Math" panose="02040503050406030204" pitchFamily="18" charset="0"/>
                      </a:rPr>
                      <m:t>𝑥</m:t>
                    </m:r>
                  </m:oMath>
                </a14:m>
                <a:r>
                  <a:rPr lang="en-GB" b="1" dirty="0"/>
                  <a:t> </a:t>
                </a:r>
                <a:r>
                  <a:rPr lang="en-GB" dirty="0"/>
                  <a:t>and</a:t>
                </a:r>
                <a:r>
                  <a:rPr lang="en-GB" b="1" dirty="0"/>
                  <a:t> </a:t>
                </a:r>
                <a14:m>
                  <m:oMath xmlns:m="http://schemas.openxmlformats.org/officeDocument/2006/math">
                    <m:r>
                      <a:rPr lang="en-US" b="0" i="1" smtClean="0">
                        <a:latin typeface="Cambria Math" panose="02040503050406030204" pitchFamily="18" charset="0"/>
                      </a:rPr>
                      <m:t>𝑦</m:t>
                    </m:r>
                  </m:oMath>
                </a14:m>
                <a:endParaRPr lang="en-GB" i="1" dirty="0"/>
              </a:p>
              <a:p>
                <a:pPr lvl="2">
                  <a:buFont typeface="Wingdings" pitchFamily="2" charset="2"/>
                  <a:buChar char="è"/>
                </a:pPr>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𝑊</m:t>
                        </m:r>
                      </m:e>
                      <m:sub>
                        <m:r>
                          <a:rPr lang="en-US" b="0" i="1" smtClean="0">
                            <a:latin typeface="Cambria Math" panose="02040503050406030204" pitchFamily="18" charset="0"/>
                          </a:rPr>
                          <m:t>𝑥</m:t>
                        </m:r>
                        <m:r>
                          <a:rPr lang="en-GB" i="1">
                            <a:latin typeface="Cambria Math" panose="02040503050406030204" pitchFamily="18" charset="0"/>
                          </a:rPr>
                          <m:t>𝑚</m:t>
                        </m:r>
                        <m:r>
                          <a:rPr lang="en-US" i="1">
                            <a:latin typeface="Cambria Math" panose="02040503050406030204" pitchFamily="18" charset="0"/>
                          </a:rPr>
                          <m:t>𝑛</m:t>
                        </m:r>
                      </m:sub>
                    </m:sSub>
                  </m:oMath>
                </a14:m>
                <a:r>
                  <a:rPr lang="en-GB" b="1" dirty="0"/>
                  <a:t> </a:t>
                </a:r>
                <a:r>
                  <a:rPr lang="en-GB" dirty="0"/>
                  <a:t>odd in </a:t>
                </a:r>
                <a14:m>
                  <m:oMath xmlns:m="http://schemas.openxmlformats.org/officeDocument/2006/math">
                    <m:r>
                      <a:rPr lang="en-US" i="1">
                        <a:latin typeface="Cambria Math" panose="02040503050406030204" pitchFamily="18" charset="0"/>
                      </a:rPr>
                      <m:t>𝑥</m:t>
                    </m:r>
                  </m:oMath>
                </a14:m>
                <a:r>
                  <a:rPr lang="en-GB" b="1" dirty="0"/>
                  <a:t> </a:t>
                </a:r>
                <a:r>
                  <a:rPr lang="en-GB" dirty="0"/>
                  <a:t>and even</a:t>
                </a:r>
                <a:r>
                  <a:rPr lang="en-GB" b="1" dirty="0"/>
                  <a:t> </a:t>
                </a:r>
                <a14:m>
                  <m:oMath xmlns:m="http://schemas.openxmlformats.org/officeDocument/2006/math">
                    <m:r>
                      <a:rPr lang="en-US" i="1">
                        <a:latin typeface="Cambria Math" panose="02040503050406030204" pitchFamily="18" charset="0"/>
                      </a:rPr>
                      <m:t>𝑦</m:t>
                    </m:r>
                  </m:oMath>
                </a14:m>
                <a:endParaRPr lang="en-GB" i="1" dirty="0"/>
              </a:p>
              <a:p>
                <a:pPr lvl="2">
                  <a:buFont typeface="Wingdings" pitchFamily="2" charset="2"/>
                  <a:buChar char="è"/>
                </a:pPr>
                <a:r>
                  <a:rPr lang="en-GB" dirty="0"/>
                  <a:t>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𝑊</m:t>
                        </m:r>
                      </m:e>
                      <m:sub>
                        <m:r>
                          <a:rPr lang="en-US" b="0" i="1" smtClean="0">
                            <a:latin typeface="Cambria Math" panose="02040503050406030204" pitchFamily="18" charset="0"/>
                          </a:rPr>
                          <m:t>𝑦</m:t>
                        </m:r>
                        <m:r>
                          <a:rPr lang="en-GB" i="1">
                            <a:latin typeface="Cambria Math" panose="02040503050406030204" pitchFamily="18" charset="0"/>
                          </a:rPr>
                          <m:t>𝑚</m:t>
                        </m:r>
                        <m:r>
                          <a:rPr lang="en-US" i="1">
                            <a:latin typeface="Cambria Math" panose="02040503050406030204" pitchFamily="18" charset="0"/>
                          </a:rPr>
                          <m:t>𝑛</m:t>
                        </m:r>
                      </m:sub>
                    </m:sSub>
                  </m:oMath>
                </a14:m>
                <a:r>
                  <a:rPr lang="en-GB" b="1" dirty="0"/>
                  <a:t> </a:t>
                </a:r>
                <a:r>
                  <a:rPr lang="en-GB" dirty="0"/>
                  <a:t>even in </a:t>
                </a:r>
                <a14:m>
                  <m:oMath xmlns:m="http://schemas.openxmlformats.org/officeDocument/2006/math">
                    <m:r>
                      <a:rPr lang="en-US" i="1">
                        <a:latin typeface="Cambria Math" panose="02040503050406030204" pitchFamily="18" charset="0"/>
                      </a:rPr>
                      <m:t>𝑥</m:t>
                    </m:r>
                  </m:oMath>
                </a14:m>
                <a:r>
                  <a:rPr lang="en-GB" b="1" dirty="0"/>
                  <a:t> </a:t>
                </a:r>
                <a:r>
                  <a:rPr lang="en-GB" dirty="0"/>
                  <a:t>and odd</a:t>
                </a:r>
                <a:r>
                  <a:rPr lang="en-GB" b="1" dirty="0"/>
                  <a:t> </a:t>
                </a:r>
                <a14:m>
                  <m:oMath xmlns:m="http://schemas.openxmlformats.org/officeDocument/2006/math">
                    <m:r>
                      <a:rPr lang="en-US" i="1">
                        <a:latin typeface="Cambria Math" panose="02040503050406030204" pitchFamily="18" charset="0"/>
                      </a:rPr>
                      <m:t>𝑦</m:t>
                    </m:r>
                    <m:r>
                      <a:rPr lang="en-US" i="1">
                        <a:latin typeface="Cambria Math" panose="02040503050406030204" pitchFamily="18" charset="0"/>
                      </a:rPr>
                      <m:t> </m:t>
                    </m:r>
                  </m:oMath>
                </a14:m>
                <a:endParaRPr lang="en-US" dirty="0"/>
              </a:p>
              <a:p>
                <a:pPr lvl="2">
                  <a:buFont typeface="Wingdings" pitchFamily="2" charset="2"/>
                  <a:buChar char="è"/>
                </a:pPr>
                <a:r>
                  <a:rPr lang="en-GB" dirty="0">
                    <a:solidFill>
                      <a:schemeClr val="accent1"/>
                    </a:solidFill>
                  </a:rPr>
                  <a:t> </a:t>
                </a:r>
                <a14:m>
                  <m:oMath xmlns:m="http://schemas.openxmlformats.org/officeDocument/2006/math">
                    <m:r>
                      <a:rPr lang="en-US" b="0" i="1" smtClean="0">
                        <a:solidFill>
                          <a:schemeClr val="accent1"/>
                        </a:solidFill>
                        <a:latin typeface="Cambria Math" panose="02040503050406030204" pitchFamily="18" charset="0"/>
                      </a:rPr>
                      <m:t>𝑚</m:t>
                    </m:r>
                  </m:oMath>
                </a14:m>
                <a:r>
                  <a:rPr lang="en-GB" dirty="0">
                    <a:solidFill>
                      <a:schemeClr val="accent1"/>
                    </a:solidFill>
                  </a:rPr>
                  <a:t> and </a:t>
                </a:r>
                <a14:m>
                  <m:oMath xmlns:m="http://schemas.openxmlformats.org/officeDocument/2006/math">
                    <m:r>
                      <a:rPr lang="en-US" i="1">
                        <a:solidFill>
                          <a:schemeClr val="accent1"/>
                        </a:solidFill>
                        <a:latin typeface="Cambria Math" panose="02040503050406030204" pitchFamily="18" charset="0"/>
                      </a:rPr>
                      <m:t>𝑘</m:t>
                    </m:r>
                  </m:oMath>
                </a14:m>
                <a:r>
                  <a:rPr lang="en-GB" dirty="0">
                    <a:solidFill>
                      <a:schemeClr val="accent1"/>
                    </a:solidFill>
                  </a:rPr>
                  <a:t> have the same parity</a:t>
                </a:r>
              </a:p>
              <a:p>
                <a:pPr lvl="2">
                  <a:buFont typeface="Wingdings" pitchFamily="2" charset="2"/>
                  <a:buChar char="è"/>
                </a:pPr>
                <a:r>
                  <a:rPr lang="en-US" dirty="0"/>
                  <a:t>Higher multipole components are much smaller, and can be neglected</a:t>
                </a:r>
              </a:p>
              <a:p>
                <a:pPr lvl="2">
                  <a:buFont typeface="Wingdings" pitchFamily="2" charset="2"/>
                  <a:buChar char="è"/>
                </a:pPr>
                <a14:m>
                  <m:oMath xmlns:m="http://schemas.openxmlformats.org/officeDocument/2006/math">
                    <m:r>
                      <a:rPr lang="en-US" b="0" i="1" smtClean="0">
                        <a:latin typeface="Cambria Math" panose="02040503050406030204" pitchFamily="18" charset="0"/>
                      </a:rPr>
                      <m:t>𝑘</m:t>
                    </m:r>
                  </m:oMath>
                </a14:m>
                <a:r>
                  <a:rPr lang="en-US" dirty="0"/>
                  <a:t> becomes the </a:t>
                </a:r>
                <a:r>
                  <a:rPr lang="en-US" dirty="0">
                    <a:solidFill>
                      <a:schemeClr val="accent1"/>
                    </a:solidFill>
                  </a:rPr>
                  <a:t>lowest allowed value</a:t>
                </a:r>
              </a:p>
              <a:p>
                <a:pPr>
                  <a:buFont typeface="Wingdings" pitchFamily="2" charset="2"/>
                  <a:buChar char="è"/>
                </a:pPr>
                <a:endParaRPr lang="en-US" i="1" dirty="0">
                  <a:latin typeface="Cambria Math" panose="02040503050406030204" pitchFamily="18" charset="0"/>
                </a:endParaRPr>
              </a:p>
              <a:p>
                <a:pPr>
                  <a:buFont typeface="Wingdings" pitchFamily="2" charset="2"/>
                  <a:buChar char="è"/>
                </a:pPr>
                <a:endParaRPr lang="en-US" i="1" dirty="0">
                  <a:latin typeface="Cambria Math" panose="02040503050406030204" pitchFamily="18" charset="0"/>
                </a:endParaRPr>
              </a:p>
              <a:p>
                <a:pPr>
                  <a:buFont typeface="Wingdings" pitchFamily="2" charset="2"/>
                  <a:buChar char="è"/>
                </a:pPr>
                <a:endParaRPr lang="en-US" i="1" dirty="0">
                  <a:latin typeface="Cambria Math" panose="02040503050406030204" pitchFamily="18" charset="0"/>
                </a:endParaRPr>
              </a:p>
            </p:txBody>
          </p:sp>
        </mc:Choice>
        <mc:Fallback>
          <p:sp>
            <p:nvSpPr>
              <p:cNvPr id="5" name="Content Placeholder 4">
                <a:extLst>
                  <a:ext uri="{FF2B5EF4-FFF2-40B4-BE49-F238E27FC236}">
                    <a16:creationId xmlns:a16="http://schemas.microsoft.com/office/drawing/2014/main" id="{FE7D6581-2BCF-C398-978D-51166A821E1D}"/>
                  </a:ext>
                </a:extLst>
              </p:cNvPr>
              <p:cNvSpPr>
                <a:spLocks noGrp="1" noRot="1" noChangeAspect="1" noMove="1" noResize="1" noEditPoints="1" noAdjustHandles="1" noChangeArrowheads="1" noChangeShapeType="1" noTextEdit="1"/>
              </p:cNvSpPr>
              <p:nvPr>
                <p:ph idx="1"/>
              </p:nvPr>
            </p:nvSpPr>
            <p:spPr>
              <a:xfrm>
                <a:off x="547395" y="664309"/>
                <a:ext cx="8596605" cy="4595667"/>
              </a:xfrm>
              <a:blipFill>
                <a:blip r:embed="rId3"/>
                <a:stretch>
                  <a:fillRect t="-1377" r="-148"/>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8EAC253A-AB5B-992A-F989-B71985639A32}"/>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Tree>
    <p:extLst>
      <p:ext uri="{BB962C8B-B14F-4D97-AF65-F5344CB8AC3E}">
        <p14:creationId xmlns:p14="http://schemas.microsoft.com/office/powerpoint/2010/main" val="4130527426"/>
      </p:ext>
    </p:extLst>
  </p:cSld>
  <p:clrMapOvr>
    <a:masterClrMapping/>
  </p:clrMapOvr>
  <mc:AlternateContent xmlns:mc="http://schemas.openxmlformats.org/markup-compatibility/2006">
    <mc:Choice xmlns:p14="http://schemas.microsoft.com/office/powerpoint/2010/main" Requires="p14">
      <p:transition spd="slow" p14:dur="2000" advTm="624"/>
    </mc:Choice>
    <mc:Fallback>
      <p:transition spd="slow" advTm="624"/>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ACD84E-8734-F64C-3723-30DE87CA83E9}"/>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E8506DCE-50E5-06A0-8661-66DEDC060392}"/>
              </a:ext>
            </a:extLst>
          </p:cNvPr>
          <p:cNvSpPr>
            <a:spLocks noGrp="1"/>
          </p:cNvSpPr>
          <p:nvPr>
            <p:ph type="title"/>
          </p:nvPr>
        </p:nvSpPr>
        <p:spPr>
          <a:xfrm>
            <a:off x="904875" y="131033"/>
            <a:ext cx="7726363" cy="533276"/>
          </a:xfrm>
        </p:spPr>
        <p:txBody>
          <a:bodyPr>
            <a:noAutofit/>
          </a:bodyPr>
          <a:lstStyle/>
          <a:p>
            <a:r>
              <a:rPr lang="en-GB"/>
              <a:t> </a:t>
            </a:r>
            <a:r>
              <a:rPr lang="en-US"/>
              <a:t>Single-mode asymmetric wake potential</a:t>
            </a:r>
            <a:endParaRPr lang="en-GB"/>
          </a:p>
        </p:txBody>
      </p:sp>
      <p:sp>
        <p:nvSpPr>
          <p:cNvPr id="6" name="Espace réservé du numéro de diapositive 5">
            <a:extLst>
              <a:ext uri="{FF2B5EF4-FFF2-40B4-BE49-F238E27FC236}">
                <a16:creationId xmlns:a16="http://schemas.microsoft.com/office/drawing/2014/main" id="{DECBC92A-91EC-D44D-0A92-FD472114DDB5}"/>
              </a:ext>
            </a:extLst>
          </p:cNvPr>
          <p:cNvSpPr>
            <a:spLocks noGrp="1"/>
          </p:cNvSpPr>
          <p:nvPr>
            <p:ph type="sldNum" sz="quarter" idx="12"/>
          </p:nvPr>
        </p:nvSpPr>
        <p:spPr/>
        <p:txBody>
          <a:bodyPr/>
          <a:lstStyle/>
          <a:p>
            <a:fld id="{E1E1CD7C-2161-7D43-862E-CE4C333CD873}" type="slidenum">
              <a:rPr lang="en-GB" noProof="0" smtClean="0"/>
              <a:pPr/>
              <a:t>49</a:t>
            </a:fld>
            <a:endParaRPr lang="en-GB" noProof="0"/>
          </a:p>
        </p:txBody>
      </p:sp>
      <mc:AlternateContent xmlns:mc="http://schemas.openxmlformats.org/markup-compatibility/2006">
        <mc:Choice xmlns:a14="http://schemas.microsoft.com/office/drawing/2010/main" Requires="a14">
          <p:sp>
            <p:nvSpPr>
              <p:cNvPr id="5" name="Content Placeholder 4">
                <a:extLst>
                  <a:ext uri="{FF2B5EF4-FFF2-40B4-BE49-F238E27FC236}">
                    <a16:creationId xmlns:a16="http://schemas.microsoft.com/office/drawing/2014/main" id="{B1DDCC42-65B8-2395-0916-DC925EFECB8A}"/>
                  </a:ext>
                </a:extLst>
              </p:cNvPr>
              <p:cNvSpPr>
                <a:spLocks noGrp="1"/>
              </p:cNvSpPr>
              <p:nvPr>
                <p:ph idx="1"/>
              </p:nvPr>
            </p:nvSpPr>
            <p:spPr>
              <a:xfrm>
                <a:off x="904875" y="595884"/>
                <a:ext cx="8596605" cy="4595667"/>
              </a:xfrm>
            </p:spPr>
            <p:txBody>
              <a:bodyPr>
                <a:normAutofit lnSpcReduction="10000"/>
              </a:bodyPr>
              <a:lstStyle/>
              <a:p>
                <a:r>
                  <a:rPr lang="en-US" dirty="0"/>
                  <a:t>Loss and kick factor now have units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𝑉</m:t>
                    </m:r>
                    <m:r>
                      <m:rPr>
                        <m:lit/>
                      </m:rPr>
                      <a:rPr lang="en-US" i="1">
                        <a:latin typeface="Cambria Math" panose="02040503050406030204" pitchFamily="18" charset="0"/>
                      </a:rPr>
                      <m:t>/</m:t>
                    </m:r>
                    <m:r>
                      <m:rPr>
                        <m:lit/>
                      </m:rPr>
                      <a:rPr lang="en-US" i="1">
                        <a:latin typeface="Cambria Math" panose="02040503050406030204" pitchFamily="18" charset="0"/>
                      </a:rPr>
                      <m:t>𝐶</m:t>
                    </m:r>
                    <m:r>
                      <m:rPr>
                        <m:lit/>
                      </m:rP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b="0" i="1" smtClean="0">
                            <a:latin typeface="Cambria Math" panose="02040503050406030204" pitchFamily="18" charset="0"/>
                          </a:rPr>
                          <m:t>𝑘</m:t>
                        </m:r>
                        <m:r>
                          <a:rPr lang="en-US" b="0" i="1" smtClean="0">
                            <a:latin typeface="Cambria Math" panose="02040503050406030204" pitchFamily="18" charset="0"/>
                          </a:rPr>
                          <m:t>+</m:t>
                        </m:r>
                        <m:r>
                          <a:rPr lang="en-US" i="1">
                            <a:latin typeface="Cambria Math" panose="02040503050406030204" pitchFamily="18" charset="0"/>
                          </a:rPr>
                          <m:t>𝑚</m:t>
                        </m:r>
                      </m:sup>
                    </m:sSup>
                    <m:r>
                      <a:rPr lang="en-US" i="1">
                        <a:latin typeface="Cambria Math" panose="02040503050406030204" pitchFamily="18" charset="0"/>
                      </a:rPr>
                      <m:t>]</m:t>
                    </m:r>
                  </m:oMath>
                </a14:m>
                <a:r>
                  <a:rPr lang="en-US" dirty="0"/>
                  <a:t> and </a:t>
                </a:r>
                <a14:m>
                  <m:oMath xmlns:m="http://schemas.openxmlformats.org/officeDocument/2006/math">
                    <m:r>
                      <a:rPr lang="en-US" i="1">
                        <a:latin typeface="Cambria Math" panose="02040503050406030204" pitchFamily="18" charset="0"/>
                      </a:rPr>
                      <m:t>[</m:t>
                    </m:r>
                    <m:r>
                      <a:rPr lang="en-US" i="1">
                        <a:latin typeface="Cambria Math" panose="02040503050406030204" pitchFamily="18" charset="0"/>
                      </a:rPr>
                      <m:t>𝑉</m:t>
                    </m:r>
                    <m:r>
                      <m:rPr>
                        <m:lit/>
                      </m:rPr>
                      <a:rPr lang="en-US" i="1">
                        <a:latin typeface="Cambria Math" panose="02040503050406030204" pitchFamily="18" charset="0"/>
                      </a:rPr>
                      <m:t>/</m:t>
                    </m:r>
                    <m:r>
                      <m:rPr>
                        <m:lit/>
                      </m:rPr>
                      <a:rPr lang="en-US" i="1">
                        <a:latin typeface="Cambria Math" panose="02040503050406030204" pitchFamily="18" charset="0"/>
                      </a:rPr>
                      <m:t>𝐶</m:t>
                    </m:r>
                    <m:r>
                      <m:rPr>
                        <m:lit/>
                      </m:rP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𝐿</m:t>
                        </m:r>
                      </m:e>
                      <m:sup>
                        <m:r>
                          <a:rPr lang="en-US" b="0" i="1" smtClean="0">
                            <a:latin typeface="Cambria Math" panose="02040503050406030204" pitchFamily="18" charset="0"/>
                          </a:rPr>
                          <m:t>𝑘</m:t>
                        </m:r>
                        <m:r>
                          <a:rPr lang="en-US" b="0" i="1" smtClean="0">
                            <a:latin typeface="Cambria Math" panose="02040503050406030204" pitchFamily="18" charset="0"/>
                          </a:rPr>
                          <m:t>+</m:t>
                        </m:r>
                        <m:r>
                          <a:rPr lang="en-US" i="1">
                            <a:latin typeface="Cambria Math" panose="02040503050406030204" pitchFamily="18" charset="0"/>
                          </a:rPr>
                          <m:t>𝑚</m:t>
                        </m:r>
                        <m:r>
                          <a:rPr lang="en-US" i="1">
                            <a:latin typeface="Cambria Math" panose="02040503050406030204" pitchFamily="18" charset="0"/>
                          </a:rPr>
                          <m:t>−1</m:t>
                        </m:r>
                      </m:sup>
                    </m:sSup>
                    <m:r>
                      <a:rPr lang="en-US" i="1">
                        <a:latin typeface="Cambria Math" panose="02040503050406030204" pitchFamily="18" charset="0"/>
                      </a:rPr>
                      <m:t>]</m:t>
                    </m:r>
                  </m:oMath>
                </a14:m>
                <a:endParaRPr lang="en-US" i="1" dirty="0"/>
              </a:p>
              <a:p>
                <a:r>
                  <a:rPr lang="en-US" dirty="0"/>
                  <a:t>Monopole modes (</a:t>
                </a:r>
                <a14:m>
                  <m:oMath xmlns:m="http://schemas.openxmlformats.org/officeDocument/2006/math">
                    <m:r>
                      <a:rPr lang="en-US" b="0" i="1" smtClean="0">
                        <a:latin typeface="Cambria Math" panose="02040503050406030204" pitchFamily="18" charset="0"/>
                      </a:rPr>
                      <m:t>𝑚</m:t>
                    </m:r>
                    <m:r>
                      <a:rPr lang="en-US" b="0" i="1" smtClean="0">
                        <a:latin typeface="Cambria Math" panose="02040503050406030204" pitchFamily="18" charset="0"/>
                      </a:rPr>
                      <m:t>=0</m:t>
                    </m:r>
                  </m:oMath>
                </a14:m>
                <a:r>
                  <a:rPr lang="en-US" dirty="0"/>
                  <a:t>, </a:t>
                </a:r>
                <a14:m>
                  <m:oMath xmlns:m="http://schemas.openxmlformats.org/officeDocument/2006/math">
                    <m:r>
                      <a:rPr lang="en-US" b="0" i="1" smtClean="0">
                        <a:latin typeface="Cambria Math" panose="02040503050406030204" pitchFamily="18" charset="0"/>
                      </a:rPr>
                      <m:t>𝑘</m:t>
                    </m:r>
                    <m:r>
                      <a:rPr lang="en-US" b="0" i="1" smtClean="0">
                        <a:latin typeface="Cambria Math" panose="02040503050406030204" pitchFamily="18" charset="0"/>
                      </a:rPr>
                      <m:t>=0</m:t>
                    </m:r>
                  </m:oMath>
                </a14:m>
                <a:r>
                  <a:rPr lang="en-US" dirty="0"/>
                  <a:t>):</a:t>
                </a:r>
              </a:p>
              <a:p>
                <a:pPr lvl="1"/>
                <a14:m>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𝑊</m:t>
                        </m:r>
                      </m:e>
                      <m:sub>
                        <m:r>
                          <a:rPr lang="en-GB" sz="1400" i="1">
                            <a:latin typeface="Cambria Math" panose="02040503050406030204" pitchFamily="18" charset="0"/>
                          </a:rPr>
                          <m:t>𝑧</m:t>
                        </m:r>
                        <m:r>
                          <a:rPr lang="en-US" sz="1400" b="0" i="1" smtClean="0">
                            <a:latin typeface="Cambria Math" panose="02040503050406030204" pitchFamily="18" charset="0"/>
                          </a:rPr>
                          <m:t>0</m:t>
                        </m:r>
                        <m:r>
                          <a:rPr lang="en-US" sz="1400" i="1">
                            <a:latin typeface="Cambria Math" panose="02040503050406030204" pitchFamily="18" charset="0"/>
                          </a:rPr>
                          <m:t>𝑛</m:t>
                        </m:r>
                      </m:sub>
                    </m:sSub>
                    <m:r>
                      <a:rPr lang="en-GB" sz="1400" i="1">
                        <a:latin typeface="Cambria Math" panose="02040503050406030204" pitchFamily="18" charset="0"/>
                      </a:rPr>
                      <m:t>=</m:t>
                    </m:r>
                    <m:r>
                      <a:rPr lang="en-GB" sz="1400" i="1" smtClean="0">
                        <a:latin typeface="Cambria Math" panose="02040503050406030204" pitchFamily="18" charset="0"/>
                        <a:ea typeface="Cambria Math" panose="02040503050406030204" pitchFamily="18" charset="0"/>
                      </a:rPr>
                      <m:t>ℜ</m:t>
                    </m:r>
                    <m:d>
                      <m:dPr>
                        <m:begChr m:val="{"/>
                        <m:endChr m:val="}"/>
                        <m:ctrlPr>
                          <a:rPr lang="en-GB" sz="1400" i="1" smtClean="0">
                            <a:latin typeface="Cambria Math" panose="02040503050406030204" pitchFamily="18" charset="0"/>
                          </a:rPr>
                        </m:ctrlPr>
                      </m:dPr>
                      <m:e>
                        <m:r>
                          <a:rPr lang="en-US" sz="1400" i="1">
                            <a:solidFill>
                              <a:schemeClr val="accent1"/>
                            </a:solidFill>
                            <a:latin typeface="Cambria Math" panose="02040503050406030204" pitchFamily="18" charset="0"/>
                          </a:rPr>
                          <m:t>𝑞</m:t>
                        </m:r>
                        <m:r>
                          <a:rPr lang="en-US" sz="1400" i="1">
                            <a:solidFill>
                              <a:schemeClr val="accent1"/>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𝑘</m:t>
                            </m:r>
                          </m:e>
                          <m:sub>
                            <m:r>
                              <a:rPr lang="en-US" sz="1400" i="1">
                                <a:solidFill>
                                  <a:schemeClr val="tx2"/>
                                </a:solidFill>
                                <a:latin typeface="Cambria Math" panose="02040503050406030204" pitchFamily="18" charset="0"/>
                              </a:rPr>
                              <m:t>𝑧</m:t>
                            </m:r>
                            <m:r>
                              <a:rPr lang="en-US" sz="1400" b="0" i="1" smtClean="0">
                                <a:solidFill>
                                  <a:schemeClr val="tx2"/>
                                </a:solidFill>
                                <a:latin typeface="Cambria Math" panose="02040503050406030204" pitchFamily="18" charset="0"/>
                              </a:rPr>
                              <m:t>0</m:t>
                            </m:r>
                            <m:r>
                              <a:rPr lang="en-GB" sz="1400" i="1">
                                <a:solidFill>
                                  <a:schemeClr val="tx2"/>
                                </a:solidFill>
                                <a:latin typeface="Cambria Math" panose="02040503050406030204" pitchFamily="18" charset="0"/>
                              </a:rPr>
                              <m:t>𝑛</m:t>
                            </m:r>
                          </m:sub>
                        </m:sSub>
                        <m:d>
                          <m:dPr>
                            <m:ctrlPr>
                              <a:rPr lang="en-GB" sz="1400" i="1">
                                <a:latin typeface="Cambria Math" panose="02040503050406030204" pitchFamily="18" charset="0"/>
                              </a:rPr>
                            </m:ctrlPr>
                          </m:dPr>
                          <m:e>
                            <m:r>
                              <a:rPr lang="en-US" sz="1400" i="1">
                                <a:latin typeface="Cambria Math" panose="02040503050406030204" pitchFamily="18" charset="0"/>
                              </a:rPr>
                              <m:t>1−</m:t>
                            </m:r>
                            <m:r>
                              <a:rPr lang="en-GB" sz="1400" i="1">
                                <a:latin typeface="Cambria Math" panose="02040503050406030204" pitchFamily="18" charset="0"/>
                              </a:rPr>
                              <m:t>𝑖</m:t>
                            </m:r>
                            <m:f>
                              <m:fPr>
                                <m:ctrlPr>
                                  <a:rPr lang="en-GB" sz="1400" i="1">
                                    <a:latin typeface="Cambria Math" panose="02040503050406030204" pitchFamily="18" charset="0"/>
                                  </a:rPr>
                                </m:ctrlPr>
                              </m:fPr>
                              <m:num>
                                <m:sSub>
                                  <m:sSubPr>
                                    <m:ctrlPr>
                                      <a:rPr lang="en-GB" sz="1400" i="1">
                                        <a:latin typeface="Cambria Math" panose="02040503050406030204" pitchFamily="18" charset="0"/>
                                      </a:rPr>
                                    </m:ctrlPr>
                                  </m:sSubPr>
                                  <m:e>
                                    <m:r>
                                      <a:rPr lang="en-GB" sz="1400" i="1">
                                        <a:latin typeface="Cambria Math" panose="02040503050406030204" pitchFamily="18" charset="0"/>
                                      </a:rPr>
                                      <m:t>𝜔</m:t>
                                    </m:r>
                                  </m:e>
                                  <m:sub>
                                    <m:r>
                                      <a:rPr lang="en-US" sz="1400" b="0" i="1" smtClean="0">
                                        <a:latin typeface="Cambria Math" panose="02040503050406030204" pitchFamily="18" charset="0"/>
                                      </a:rPr>
                                      <m:t>0</m:t>
                                    </m:r>
                                    <m:r>
                                      <a:rPr lang="en-GB" sz="1400" i="1">
                                        <a:latin typeface="Cambria Math" panose="02040503050406030204" pitchFamily="18" charset="0"/>
                                      </a:rPr>
                                      <m:t>𝑛</m:t>
                                    </m:r>
                                  </m:sub>
                                </m:sSub>
                              </m:num>
                              <m:den>
                                <m:r>
                                  <a:rPr lang="en-GB" sz="1400" i="1">
                                    <a:latin typeface="Cambria Math" panose="02040503050406030204" pitchFamily="18" charset="0"/>
                                  </a:rPr>
                                  <m:t>2</m:t>
                                </m:r>
                                <m:sSub>
                                  <m:sSubPr>
                                    <m:ctrlPr>
                                      <a:rPr lang="en-GB" sz="1400" i="1">
                                        <a:latin typeface="Cambria Math" panose="02040503050406030204" pitchFamily="18" charset="0"/>
                                      </a:rPr>
                                    </m:ctrlPr>
                                  </m:sSubPr>
                                  <m:e>
                                    <m:r>
                                      <a:rPr lang="en-GB" sz="1400" i="1">
                                        <a:latin typeface="Cambria Math" panose="02040503050406030204" pitchFamily="18" charset="0"/>
                                      </a:rPr>
                                      <m:t>𝑄</m:t>
                                    </m:r>
                                  </m:e>
                                  <m:sub>
                                    <m:r>
                                      <a:rPr lang="en-US" sz="1400" b="0" i="1" smtClean="0">
                                        <a:latin typeface="Cambria Math" panose="02040503050406030204" pitchFamily="18" charset="0"/>
                                      </a:rPr>
                                      <m:t>0</m:t>
                                    </m:r>
                                    <m:r>
                                      <a:rPr lang="en-GB" sz="1400" i="1">
                                        <a:latin typeface="Cambria Math" panose="02040503050406030204" pitchFamily="18" charset="0"/>
                                      </a:rPr>
                                      <m:t>𝑛</m:t>
                                    </m:r>
                                  </m:sub>
                                </m:sSub>
                                <m:sSub>
                                  <m:sSubPr>
                                    <m:ctrlPr>
                                      <a:rPr lang="en-GB" sz="1400" i="1">
                                        <a:latin typeface="Cambria Math" panose="02040503050406030204" pitchFamily="18" charset="0"/>
                                      </a:rPr>
                                    </m:ctrlPr>
                                  </m:sSubPr>
                                  <m:e>
                                    <m:r>
                                      <a:rPr lang="en-GB" sz="1400" i="1">
                                        <a:latin typeface="Cambria Math" panose="02040503050406030204" pitchFamily="18" charset="0"/>
                                      </a:rPr>
                                      <m:t>𝜔</m:t>
                                    </m:r>
                                  </m:e>
                                  <m:sub>
                                    <m:r>
                                      <a:rPr lang="en-GB" sz="1400" i="1">
                                        <a:latin typeface="Cambria Math" panose="02040503050406030204" pitchFamily="18" charset="0"/>
                                      </a:rPr>
                                      <m:t>𝑑</m:t>
                                    </m:r>
                                    <m:r>
                                      <a:rPr lang="en-GB" sz="1400" i="1">
                                        <a:latin typeface="Cambria Math" panose="02040503050406030204" pitchFamily="18" charset="0"/>
                                      </a:rPr>
                                      <m:t>,0</m:t>
                                    </m:r>
                                    <m:r>
                                      <a:rPr lang="en-GB" sz="1400" i="1">
                                        <a:latin typeface="Cambria Math" panose="02040503050406030204" pitchFamily="18" charset="0"/>
                                      </a:rPr>
                                      <m:t>𝑛</m:t>
                                    </m:r>
                                  </m:sub>
                                </m:sSub>
                              </m:den>
                            </m:f>
                          </m:e>
                        </m:d>
                        <m:sSup>
                          <m:sSupPr>
                            <m:ctrlPr>
                              <a:rPr lang="en-GB" sz="1400" i="1">
                                <a:solidFill>
                                  <a:schemeClr val="tx2"/>
                                </a:solidFill>
                                <a:latin typeface="Cambria Math" panose="02040503050406030204" pitchFamily="18" charset="0"/>
                              </a:rPr>
                            </m:ctrlPr>
                          </m:sSupPr>
                          <m:e>
                            <m:r>
                              <a:rPr lang="en-GB" sz="1400" i="1">
                                <a:solidFill>
                                  <a:schemeClr val="tx2"/>
                                </a:solidFill>
                                <a:latin typeface="Cambria Math" panose="02040503050406030204" pitchFamily="18" charset="0"/>
                              </a:rPr>
                              <m:t>𝑒</m:t>
                            </m:r>
                          </m:e>
                          <m:sup>
                            <m:d>
                              <m:dPr>
                                <m:ctrlPr>
                                  <a:rPr lang="en-GB" sz="1400" i="1">
                                    <a:solidFill>
                                      <a:schemeClr val="tx2"/>
                                    </a:solidFill>
                                    <a:latin typeface="Cambria Math" panose="02040503050406030204" pitchFamily="18" charset="0"/>
                                  </a:rPr>
                                </m:ctrlPr>
                              </m:dPr>
                              <m:e>
                                <m:r>
                                  <a:rPr lang="en-GB" sz="1400" i="1">
                                    <a:solidFill>
                                      <a:schemeClr val="tx2"/>
                                    </a:solidFill>
                                    <a:latin typeface="Cambria Math" panose="02040503050406030204" pitchFamily="18" charset="0"/>
                                  </a:rPr>
                                  <m:t>𝑖</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US" sz="1400" b="0" i="1" smtClean="0">
                                            <a:solidFill>
                                              <a:schemeClr val="tx2"/>
                                            </a:solidFill>
                                            <a:latin typeface="Cambria Math" panose="02040503050406030204" pitchFamily="18" charset="0"/>
                                          </a:rPr>
                                          <m:t>0</m:t>
                                        </m:r>
                                        <m:r>
                                          <a:rPr lang="en-GB" sz="1400" i="1">
                                            <a:solidFill>
                                              <a:schemeClr val="tx2"/>
                                            </a:solidFill>
                                            <a:latin typeface="Cambria Math" panose="02040503050406030204" pitchFamily="18" charset="0"/>
                                          </a:rPr>
                                          <m:t>𝑛</m:t>
                                        </m:r>
                                      </m:sub>
                                    </m:sSub>
                                  </m:num>
                                  <m:den>
                                    <m:r>
                                      <a:rPr lang="en-GB" sz="1400" i="1">
                                        <a:solidFill>
                                          <a:schemeClr val="tx2"/>
                                        </a:solidFill>
                                        <a:latin typeface="Cambria Math" panose="02040503050406030204" pitchFamily="18" charset="0"/>
                                      </a:rPr>
                                      <m:t>𝑐</m:t>
                                    </m:r>
                                  </m:den>
                                </m:f>
                                <m:r>
                                  <a:rPr lang="en-US" sz="1400" i="1">
                                    <a:solidFill>
                                      <a:schemeClr val="tx2"/>
                                    </a:solidFill>
                                    <a:latin typeface="Cambria Math" panose="02040503050406030204" pitchFamily="18" charset="0"/>
                                  </a:rPr>
                                  <m:t>+</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US" sz="1400" b="0" i="1" smtClean="0">
                                            <a:solidFill>
                                              <a:schemeClr val="tx2"/>
                                            </a:solidFill>
                                            <a:latin typeface="Cambria Math" panose="02040503050406030204" pitchFamily="18" charset="0"/>
                                          </a:rPr>
                                          <m:t>0</m:t>
                                        </m:r>
                                        <m:r>
                                          <a:rPr lang="en-GB" sz="1400" i="1">
                                            <a:solidFill>
                                              <a:schemeClr val="tx2"/>
                                            </a:solidFill>
                                            <a:latin typeface="Cambria Math" panose="02040503050406030204" pitchFamily="18" charset="0"/>
                                          </a:rPr>
                                          <m:t>𝑛</m:t>
                                        </m:r>
                                      </m:sub>
                                    </m:sSub>
                                  </m:num>
                                  <m:den>
                                    <m:r>
                                      <a:rPr lang="en-GB" sz="1400" i="1">
                                        <a:solidFill>
                                          <a:schemeClr val="tx2"/>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𝑄</m:t>
                                        </m:r>
                                      </m:e>
                                      <m:sub>
                                        <m:r>
                                          <a:rPr lang="en-US" sz="1400" b="0" i="1" smtClean="0">
                                            <a:solidFill>
                                              <a:schemeClr val="tx2"/>
                                            </a:solidFill>
                                            <a:latin typeface="Cambria Math" panose="02040503050406030204" pitchFamily="18" charset="0"/>
                                          </a:rPr>
                                          <m:t>0</m:t>
                                        </m:r>
                                        <m:r>
                                          <a:rPr lang="en-GB" sz="1400" i="1">
                                            <a:solidFill>
                                              <a:schemeClr val="tx2"/>
                                            </a:solidFill>
                                            <a:latin typeface="Cambria Math" panose="02040503050406030204" pitchFamily="18" charset="0"/>
                                          </a:rPr>
                                          <m:t>𝑛</m:t>
                                        </m:r>
                                      </m:sub>
                                    </m:sSub>
                                    <m:r>
                                      <a:rPr lang="en-GB" sz="1400" i="1">
                                        <a:solidFill>
                                          <a:schemeClr val="tx2"/>
                                        </a:solidFill>
                                        <a:latin typeface="Cambria Math" panose="02040503050406030204" pitchFamily="18" charset="0"/>
                                      </a:rPr>
                                      <m:t>𝑐</m:t>
                                    </m:r>
                                  </m:den>
                                </m:f>
                              </m:e>
                            </m:d>
                            <m:r>
                              <a:rPr lang="en-US" sz="1400" i="1">
                                <a:solidFill>
                                  <a:schemeClr val="tx2"/>
                                </a:solidFill>
                                <a:latin typeface="Cambria Math" panose="02040503050406030204" pitchFamily="18" charset="0"/>
                              </a:rPr>
                              <m:t>𝑧</m:t>
                            </m:r>
                          </m:sup>
                        </m:sSup>
                      </m:e>
                    </m:d>
                    <m:r>
                      <a:rPr lang="en-US" sz="1400" b="0" i="1" smtClean="0">
                        <a:latin typeface="Cambria Math" panose="02040503050406030204" pitchFamily="18" charset="0"/>
                      </a:rPr>
                      <m:t>  </m:t>
                    </m:r>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𝑉</m:t>
                        </m:r>
                      </m:e>
                    </m:d>
                  </m:oMath>
                </a14:m>
                <a:endParaRPr lang="en-GB" sz="1400" i="1" dirty="0"/>
              </a:p>
              <a:p>
                <a:pPr lvl="1"/>
                <a14:m>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𝑊</m:t>
                        </m:r>
                      </m:e>
                      <m:sub>
                        <m:r>
                          <a:rPr lang="en-US" sz="1400" i="1">
                            <a:latin typeface="Cambria Math" panose="02040503050406030204" pitchFamily="18" charset="0"/>
                          </a:rPr>
                          <m:t>𝑥</m:t>
                        </m:r>
                        <m:r>
                          <a:rPr lang="en-US" sz="1400" b="0" i="1" smtClean="0">
                            <a:latin typeface="Cambria Math" panose="02040503050406030204" pitchFamily="18" charset="0"/>
                          </a:rPr>
                          <m:t>0</m:t>
                        </m:r>
                        <m:r>
                          <a:rPr lang="en-GB" sz="1400" i="1">
                            <a:latin typeface="Cambria Math" panose="02040503050406030204" pitchFamily="18" charset="0"/>
                          </a:rPr>
                          <m:t>𝑛</m:t>
                        </m:r>
                      </m:sub>
                    </m:sSub>
                    <m:r>
                      <a:rPr lang="en-GB" sz="1400" i="1">
                        <a:latin typeface="Cambria Math" panose="02040503050406030204" pitchFamily="18" charset="0"/>
                      </a:rPr>
                      <m:t>=</m:t>
                    </m:r>
                    <m:sSub>
                      <m:sSubPr>
                        <m:ctrlPr>
                          <a:rPr lang="en-GB" sz="1400" i="1">
                            <a:latin typeface="Cambria Math" panose="02040503050406030204" pitchFamily="18" charset="0"/>
                          </a:rPr>
                        </m:ctrlPr>
                      </m:sSubPr>
                      <m:e>
                        <m:r>
                          <a:rPr lang="en-GB" sz="1400" i="1">
                            <a:latin typeface="Cambria Math" panose="02040503050406030204" pitchFamily="18" charset="0"/>
                          </a:rPr>
                          <m:t>𝑊</m:t>
                        </m:r>
                      </m:e>
                      <m:sub>
                        <m:r>
                          <a:rPr lang="en-US" sz="1400" i="1">
                            <a:latin typeface="Cambria Math" panose="02040503050406030204" pitchFamily="18" charset="0"/>
                          </a:rPr>
                          <m:t>𝑦</m:t>
                        </m:r>
                        <m:r>
                          <a:rPr lang="en-US" sz="1400" b="0" i="1" smtClean="0">
                            <a:latin typeface="Cambria Math" panose="02040503050406030204" pitchFamily="18" charset="0"/>
                          </a:rPr>
                          <m:t>0</m:t>
                        </m:r>
                        <m:r>
                          <a:rPr lang="en-GB" sz="1400" i="1">
                            <a:latin typeface="Cambria Math" panose="02040503050406030204" pitchFamily="18" charset="0"/>
                          </a:rPr>
                          <m:t>𝑛</m:t>
                        </m:r>
                      </m:sub>
                    </m:sSub>
                    <m:r>
                      <a:rPr lang="en-GB" sz="1400" i="1">
                        <a:latin typeface="Cambria Math" panose="02040503050406030204" pitchFamily="18" charset="0"/>
                      </a:rPr>
                      <m:t>=</m:t>
                    </m:r>
                    <m:r>
                      <a:rPr lang="en-GB" sz="1400" i="1" smtClean="0">
                        <a:latin typeface="Cambria Math" panose="02040503050406030204" pitchFamily="18" charset="0"/>
                      </a:rPr>
                      <m:t>0</m:t>
                    </m:r>
                    <m:r>
                      <a:rPr lang="en-US" sz="1400" i="1">
                        <a:latin typeface="Cambria Math" panose="02040503050406030204" pitchFamily="18" charset="0"/>
                      </a:rPr>
                      <m:t>  </m:t>
                    </m:r>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𝑉</m:t>
                        </m:r>
                      </m:e>
                    </m:d>
                  </m:oMath>
                </a14:m>
                <a:endParaRPr lang="en-US" sz="1400" i="1" dirty="0"/>
              </a:p>
              <a:p>
                <a:r>
                  <a:rPr lang="en-US" dirty="0"/>
                  <a:t>Dipole modes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=1</m:t>
                    </m:r>
                  </m:oMath>
                </a14:m>
                <a:r>
                  <a:rPr lang="en-US" dirty="0"/>
                  <a:t>,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=1</m:t>
                    </m:r>
                  </m:oMath>
                </a14:m>
                <a:r>
                  <a:rPr lang="en-US" dirty="0"/>
                  <a:t>):</a:t>
                </a:r>
              </a:p>
              <a:p>
                <a:pPr lvl="1"/>
                <a14:m>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𝑊</m:t>
                        </m:r>
                      </m:e>
                      <m:sub>
                        <m:r>
                          <a:rPr lang="en-GB" sz="1400" i="1">
                            <a:latin typeface="Cambria Math" panose="02040503050406030204" pitchFamily="18" charset="0"/>
                          </a:rPr>
                          <m:t>𝑧</m:t>
                        </m:r>
                        <m:r>
                          <a:rPr lang="en-US" sz="1400" b="0" i="1" smtClean="0">
                            <a:latin typeface="Cambria Math" panose="02040503050406030204" pitchFamily="18" charset="0"/>
                          </a:rPr>
                          <m:t>1</m:t>
                        </m:r>
                        <m:r>
                          <a:rPr lang="en-US" sz="1400" i="1">
                            <a:latin typeface="Cambria Math" panose="02040503050406030204" pitchFamily="18" charset="0"/>
                          </a:rPr>
                          <m:t>𝑛</m:t>
                        </m:r>
                      </m:sub>
                    </m:sSub>
                    <m:r>
                      <a:rPr lang="en-GB" sz="1400" i="1">
                        <a:latin typeface="Cambria Math" panose="02040503050406030204" pitchFamily="18" charset="0"/>
                      </a:rPr>
                      <m:t>=</m:t>
                    </m:r>
                    <m:r>
                      <a:rPr lang="en-GB" sz="1400" i="1">
                        <a:latin typeface="Cambria Math" panose="02040503050406030204" pitchFamily="18" charset="0"/>
                        <a:ea typeface="Cambria Math" panose="02040503050406030204" pitchFamily="18" charset="0"/>
                      </a:rPr>
                      <m:t>ℜ</m:t>
                    </m:r>
                    <m:d>
                      <m:dPr>
                        <m:begChr m:val="{"/>
                        <m:endChr m:val="}"/>
                        <m:ctrlPr>
                          <a:rPr lang="en-GB" sz="1400" i="1">
                            <a:latin typeface="Cambria Math" panose="02040503050406030204" pitchFamily="18" charset="0"/>
                          </a:rPr>
                        </m:ctrlPr>
                      </m:dPr>
                      <m:e>
                        <m:r>
                          <a:rPr lang="en-US" sz="1400" i="1">
                            <a:solidFill>
                              <a:schemeClr val="accent1"/>
                            </a:solidFill>
                            <a:latin typeface="Cambria Math" panose="02040503050406030204" pitchFamily="18" charset="0"/>
                          </a:rPr>
                          <m:t>𝑞</m:t>
                        </m:r>
                        <m:r>
                          <a:rPr lang="en-US" sz="1400" i="1">
                            <a:solidFill>
                              <a:schemeClr val="accent1"/>
                            </a:solidFill>
                            <a:latin typeface="Cambria Math" panose="02040503050406030204" pitchFamily="18" charset="0"/>
                          </a:rPr>
                          <m:t>’(</m:t>
                        </m:r>
                        <m:r>
                          <a:rPr lang="en-US" sz="1400" i="1">
                            <a:solidFill>
                              <a:schemeClr val="accent1"/>
                            </a:solidFill>
                            <a:latin typeface="Cambria Math" panose="02040503050406030204" pitchFamily="18" charset="0"/>
                          </a:rPr>
                          <m:t>𝑥𝑥</m:t>
                        </m:r>
                        <m:r>
                          <a:rPr lang="en-US" sz="1400" i="1">
                            <a:solidFill>
                              <a:schemeClr val="accent1"/>
                            </a:solidFill>
                            <a:latin typeface="Cambria Math" panose="02040503050406030204" pitchFamily="18" charset="0"/>
                          </a:rPr>
                          <m:t>’+</m:t>
                        </m:r>
                        <m:r>
                          <a:rPr lang="en-US" sz="1400" i="1">
                            <a:solidFill>
                              <a:schemeClr val="accent1"/>
                            </a:solidFill>
                            <a:latin typeface="Cambria Math" panose="02040503050406030204" pitchFamily="18" charset="0"/>
                          </a:rPr>
                          <m:t>𝑦𝑦</m:t>
                        </m:r>
                        <m:r>
                          <a:rPr lang="en-US" sz="1400" i="1">
                            <a:solidFill>
                              <a:schemeClr val="accent1"/>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𝑘</m:t>
                            </m:r>
                          </m:e>
                          <m:sub>
                            <m:r>
                              <a:rPr lang="en-US" sz="1400" i="1">
                                <a:solidFill>
                                  <a:schemeClr val="tx2"/>
                                </a:solidFill>
                                <a:latin typeface="Cambria Math" panose="02040503050406030204" pitchFamily="18" charset="0"/>
                              </a:rPr>
                              <m:t>𝑧</m:t>
                            </m:r>
                            <m:r>
                              <a:rPr lang="en-US" sz="1400" b="0" i="1" smtClean="0">
                                <a:solidFill>
                                  <a:schemeClr val="tx2"/>
                                </a:solidFill>
                                <a:latin typeface="Cambria Math" panose="02040503050406030204" pitchFamily="18" charset="0"/>
                              </a:rPr>
                              <m:t>1</m:t>
                            </m:r>
                            <m:r>
                              <a:rPr lang="en-GB" sz="1400" i="1">
                                <a:solidFill>
                                  <a:schemeClr val="tx2"/>
                                </a:solidFill>
                                <a:latin typeface="Cambria Math" panose="02040503050406030204" pitchFamily="18" charset="0"/>
                              </a:rPr>
                              <m:t>𝑛</m:t>
                            </m:r>
                          </m:sub>
                        </m:sSub>
                        <m:d>
                          <m:dPr>
                            <m:ctrlPr>
                              <a:rPr lang="en-GB" sz="1400" i="1">
                                <a:latin typeface="Cambria Math" panose="02040503050406030204" pitchFamily="18" charset="0"/>
                              </a:rPr>
                            </m:ctrlPr>
                          </m:dPr>
                          <m:e>
                            <m:r>
                              <a:rPr lang="en-US" sz="1400" i="1">
                                <a:latin typeface="Cambria Math" panose="02040503050406030204" pitchFamily="18" charset="0"/>
                              </a:rPr>
                              <m:t>1−</m:t>
                            </m:r>
                            <m:r>
                              <a:rPr lang="en-GB" sz="1400" i="1">
                                <a:latin typeface="Cambria Math" panose="02040503050406030204" pitchFamily="18" charset="0"/>
                              </a:rPr>
                              <m:t>𝑖</m:t>
                            </m:r>
                            <m:f>
                              <m:fPr>
                                <m:ctrlPr>
                                  <a:rPr lang="en-GB" sz="1400" i="1">
                                    <a:latin typeface="Cambria Math" panose="02040503050406030204" pitchFamily="18" charset="0"/>
                                  </a:rPr>
                                </m:ctrlPr>
                              </m:fPr>
                              <m:num>
                                <m:sSub>
                                  <m:sSubPr>
                                    <m:ctrlPr>
                                      <a:rPr lang="en-GB" sz="1400" i="1">
                                        <a:latin typeface="Cambria Math" panose="02040503050406030204" pitchFamily="18" charset="0"/>
                                      </a:rPr>
                                    </m:ctrlPr>
                                  </m:sSubPr>
                                  <m:e>
                                    <m:r>
                                      <a:rPr lang="en-GB" sz="1400" i="1">
                                        <a:latin typeface="Cambria Math" panose="02040503050406030204" pitchFamily="18" charset="0"/>
                                      </a:rPr>
                                      <m:t>𝜔</m:t>
                                    </m:r>
                                  </m:e>
                                  <m:sub>
                                    <m:r>
                                      <a:rPr lang="en-US" sz="1400" b="0" i="1" smtClean="0">
                                        <a:latin typeface="Cambria Math" panose="02040503050406030204" pitchFamily="18" charset="0"/>
                                      </a:rPr>
                                      <m:t>1</m:t>
                                    </m:r>
                                    <m:r>
                                      <a:rPr lang="en-GB" sz="1400" i="1">
                                        <a:latin typeface="Cambria Math" panose="02040503050406030204" pitchFamily="18" charset="0"/>
                                      </a:rPr>
                                      <m:t>𝑛</m:t>
                                    </m:r>
                                  </m:sub>
                                </m:sSub>
                              </m:num>
                              <m:den>
                                <m:r>
                                  <a:rPr lang="en-GB" sz="1400" i="1">
                                    <a:latin typeface="Cambria Math" panose="02040503050406030204" pitchFamily="18" charset="0"/>
                                  </a:rPr>
                                  <m:t>2</m:t>
                                </m:r>
                                <m:sSub>
                                  <m:sSubPr>
                                    <m:ctrlPr>
                                      <a:rPr lang="en-GB" sz="1400" i="1">
                                        <a:latin typeface="Cambria Math" panose="02040503050406030204" pitchFamily="18" charset="0"/>
                                      </a:rPr>
                                    </m:ctrlPr>
                                  </m:sSubPr>
                                  <m:e>
                                    <m:r>
                                      <a:rPr lang="en-GB" sz="1400" i="1">
                                        <a:latin typeface="Cambria Math" panose="02040503050406030204" pitchFamily="18" charset="0"/>
                                      </a:rPr>
                                      <m:t>𝑄</m:t>
                                    </m:r>
                                  </m:e>
                                  <m:sub>
                                    <m:r>
                                      <a:rPr lang="en-US" sz="1400" b="0" i="1" smtClean="0">
                                        <a:latin typeface="Cambria Math" panose="02040503050406030204" pitchFamily="18" charset="0"/>
                                      </a:rPr>
                                      <m:t>1</m:t>
                                    </m:r>
                                    <m:r>
                                      <a:rPr lang="en-GB" sz="1400" i="1">
                                        <a:latin typeface="Cambria Math" panose="02040503050406030204" pitchFamily="18" charset="0"/>
                                      </a:rPr>
                                      <m:t>𝑛</m:t>
                                    </m:r>
                                  </m:sub>
                                </m:sSub>
                                <m:sSub>
                                  <m:sSubPr>
                                    <m:ctrlPr>
                                      <a:rPr lang="en-GB" sz="1400" i="1">
                                        <a:latin typeface="Cambria Math" panose="02040503050406030204" pitchFamily="18" charset="0"/>
                                      </a:rPr>
                                    </m:ctrlPr>
                                  </m:sSubPr>
                                  <m:e>
                                    <m:r>
                                      <a:rPr lang="en-GB" sz="1400" i="1">
                                        <a:latin typeface="Cambria Math" panose="02040503050406030204" pitchFamily="18" charset="0"/>
                                      </a:rPr>
                                      <m:t>𝜔</m:t>
                                    </m:r>
                                  </m:e>
                                  <m:sub>
                                    <m:r>
                                      <a:rPr lang="en-GB" sz="1400" i="1">
                                        <a:latin typeface="Cambria Math" panose="02040503050406030204" pitchFamily="18" charset="0"/>
                                      </a:rPr>
                                      <m:t>𝑑</m:t>
                                    </m:r>
                                    <m:r>
                                      <a:rPr lang="en-GB" sz="1400" i="1">
                                        <a:latin typeface="Cambria Math" panose="02040503050406030204" pitchFamily="18" charset="0"/>
                                      </a:rPr>
                                      <m:t>,1</m:t>
                                    </m:r>
                                    <m:r>
                                      <a:rPr lang="en-GB" sz="1400" i="1">
                                        <a:latin typeface="Cambria Math" panose="02040503050406030204" pitchFamily="18" charset="0"/>
                                      </a:rPr>
                                      <m:t>𝑛</m:t>
                                    </m:r>
                                  </m:sub>
                                </m:sSub>
                              </m:den>
                            </m:f>
                          </m:e>
                        </m:d>
                        <m:sSup>
                          <m:sSupPr>
                            <m:ctrlPr>
                              <a:rPr lang="en-GB" sz="1400" i="1">
                                <a:solidFill>
                                  <a:schemeClr val="tx2"/>
                                </a:solidFill>
                                <a:latin typeface="Cambria Math" panose="02040503050406030204" pitchFamily="18" charset="0"/>
                              </a:rPr>
                            </m:ctrlPr>
                          </m:sSupPr>
                          <m:e>
                            <m:r>
                              <a:rPr lang="en-GB" sz="1400" i="1">
                                <a:solidFill>
                                  <a:schemeClr val="tx2"/>
                                </a:solidFill>
                                <a:latin typeface="Cambria Math" panose="02040503050406030204" pitchFamily="18" charset="0"/>
                              </a:rPr>
                              <m:t>𝑒</m:t>
                            </m:r>
                          </m:e>
                          <m:sup>
                            <m:d>
                              <m:dPr>
                                <m:ctrlPr>
                                  <a:rPr lang="en-GB" sz="1400" i="1">
                                    <a:solidFill>
                                      <a:schemeClr val="tx2"/>
                                    </a:solidFill>
                                    <a:latin typeface="Cambria Math" panose="02040503050406030204" pitchFamily="18" charset="0"/>
                                  </a:rPr>
                                </m:ctrlPr>
                              </m:dPr>
                              <m:e>
                                <m:r>
                                  <a:rPr lang="en-GB" sz="1400" i="1">
                                    <a:solidFill>
                                      <a:schemeClr val="tx2"/>
                                    </a:solidFill>
                                    <a:latin typeface="Cambria Math" panose="02040503050406030204" pitchFamily="18" charset="0"/>
                                  </a:rPr>
                                  <m:t>𝑖</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US" sz="1400" b="0" i="1" smtClean="0">
                                            <a:solidFill>
                                              <a:schemeClr val="tx2"/>
                                            </a:solidFill>
                                            <a:latin typeface="Cambria Math" panose="02040503050406030204" pitchFamily="18" charset="0"/>
                                          </a:rPr>
                                          <m:t>1</m:t>
                                        </m:r>
                                        <m:r>
                                          <a:rPr lang="en-GB" sz="1400" i="1">
                                            <a:solidFill>
                                              <a:schemeClr val="tx2"/>
                                            </a:solidFill>
                                            <a:latin typeface="Cambria Math" panose="02040503050406030204" pitchFamily="18" charset="0"/>
                                          </a:rPr>
                                          <m:t>𝑛</m:t>
                                        </m:r>
                                      </m:sub>
                                    </m:sSub>
                                  </m:num>
                                  <m:den>
                                    <m:r>
                                      <a:rPr lang="en-GB" sz="1400" i="1">
                                        <a:solidFill>
                                          <a:schemeClr val="tx2"/>
                                        </a:solidFill>
                                        <a:latin typeface="Cambria Math" panose="02040503050406030204" pitchFamily="18" charset="0"/>
                                      </a:rPr>
                                      <m:t>𝑐</m:t>
                                    </m:r>
                                  </m:den>
                                </m:f>
                                <m:r>
                                  <a:rPr lang="en-US" sz="1400" i="1">
                                    <a:solidFill>
                                      <a:schemeClr val="tx2"/>
                                    </a:solidFill>
                                    <a:latin typeface="Cambria Math" panose="02040503050406030204" pitchFamily="18" charset="0"/>
                                  </a:rPr>
                                  <m:t>+</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US" sz="1400" b="0" i="1" smtClean="0">
                                            <a:solidFill>
                                              <a:schemeClr val="tx2"/>
                                            </a:solidFill>
                                            <a:latin typeface="Cambria Math" panose="02040503050406030204" pitchFamily="18" charset="0"/>
                                          </a:rPr>
                                          <m:t>1</m:t>
                                        </m:r>
                                        <m:r>
                                          <a:rPr lang="en-GB" sz="1400" i="1">
                                            <a:solidFill>
                                              <a:schemeClr val="tx2"/>
                                            </a:solidFill>
                                            <a:latin typeface="Cambria Math" panose="02040503050406030204" pitchFamily="18" charset="0"/>
                                          </a:rPr>
                                          <m:t>𝑛</m:t>
                                        </m:r>
                                      </m:sub>
                                    </m:sSub>
                                  </m:num>
                                  <m:den>
                                    <m:r>
                                      <a:rPr lang="en-GB" sz="1400" i="1">
                                        <a:solidFill>
                                          <a:schemeClr val="tx2"/>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𝑄</m:t>
                                        </m:r>
                                      </m:e>
                                      <m:sub>
                                        <m:r>
                                          <a:rPr lang="en-US" sz="1400" b="0" i="1" smtClean="0">
                                            <a:solidFill>
                                              <a:schemeClr val="tx2"/>
                                            </a:solidFill>
                                            <a:latin typeface="Cambria Math" panose="02040503050406030204" pitchFamily="18" charset="0"/>
                                          </a:rPr>
                                          <m:t>1</m:t>
                                        </m:r>
                                        <m:r>
                                          <a:rPr lang="en-GB" sz="1400" i="1">
                                            <a:solidFill>
                                              <a:schemeClr val="tx2"/>
                                            </a:solidFill>
                                            <a:latin typeface="Cambria Math" panose="02040503050406030204" pitchFamily="18" charset="0"/>
                                          </a:rPr>
                                          <m:t>𝑛</m:t>
                                        </m:r>
                                      </m:sub>
                                    </m:sSub>
                                    <m:r>
                                      <a:rPr lang="en-GB" sz="1400" i="1">
                                        <a:solidFill>
                                          <a:schemeClr val="tx2"/>
                                        </a:solidFill>
                                        <a:latin typeface="Cambria Math" panose="02040503050406030204" pitchFamily="18" charset="0"/>
                                      </a:rPr>
                                      <m:t>𝑐</m:t>
                                    </m:r>
                                  </m:den>
                                </m:f>
                              </m:e>
                            </m:d>
                            <m:r>
                              <a:rPr lang="en-US" sz="1400" i="1">
                                <a:solidFill>
                                  <a:schemeClr val="tx2"/>
                                </a:solidFill>
                                <a:latin typeface="Cambria Math" panose="02040503050406030204" pitchFamily="18" charset="0"/>
                              </a:rPr>
                              <m:t>𝑧</m:t>
                            </m:r>
                          </m:sup>
                        </m:sSup>
                      </m:e>
                    </m:d>
                    <m:r>
                      <a:rPr lang="en-US" sz="1400" i="1">
                        <a:latin typeface="Cambria Math" panose="02040503050406030204" pitchFamily="18" charset="0"/>
                      </a:rPr>
                      <m:t>  </m:t>
                    </m:r>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𝑉</m:t>
                        </m:r>
                      </m:e>
                    </m:d>
                  </m:oMath>
                </a14:m>
                <a:endParaRPr lang="en-GB" sz="1400" i="1" dirty="0"/>
              </a:p>
              <a:p>
                <a:pPr lvl="1"/>
                <a14:m>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𝑊</m:t>
                        </m:r>
                      </m:e>
                      <m:sub>
                        <m:r>
                          <a:rPr lang="en-US" sz="1400" i="1">
                            <a:latin typeface="Cambria Math" panose="02040503050406030204" pitchFamily="18" charset="0"/>
                          </a:rPr>
                          <m:t>𝑥</m:t>
                        </m:r>
                        <m:r>
                          <a:rPr lang="en-US" sz="1400" b="0" i="1" smtClean="0">
                            <a:latin typeface="Cambria Math" panose="02040503050406030204" pitchFamily="18" charset="0"/>
                          </a:rPr>
                          <m:t>1</m:t>
                        </m:r>
                        <m:r>
                          <a:rPr lang="en-GB" sz="1400" i="1">
                            <a:latin typeface="Cambria Math" panose="02040503050406030204" pitchFamily="18" charset="0"/>
                          </a:rPr>
                          <m:t>𝑛</m:t>
                        </m:r>
                      </m:sub>
                    </m:sSub>
                    <m:r>
                      <a:rPr lang="en-GB" sz="1400" i="1">
                        <a:latin typeface="Cambria Math" panose="02040503050406030204" pitchFamily="18" charset="0"/>
                      </a:rPr>
                      <m:t>=</m:t>
                    </m:r>
                    <m:r>
                      <a:rPr lang="en-GB" sz="1400" i="1" smtClean="0">
                        <a:latin typeface="Cambria Math" panose="02040503050406030204" pitchFamily="18" charset="0"/>
                        <a:ea typeface="Cambria Math" panose="02040503050406030204" pitchFamily="18" charset="0"/>
                      </a:rPr>
                      <m:t>ℑ</m:t>
                    </m:r>
                    <m:d>
                      <m:dPr>
                        <m:begChr m:val="{"/>
                        <m:endChr m:val="}"/>
                        <m:ctrlPr>
                          <a:rPr lang="en-GB" sz="1400" i="1">
                            <a:latin typeface="Cambria Math" panose="02040503050406030204" pitchFamily="18" charset="0"/>
                          </a:rPr>
                        </m:ctrlPr>
                      </m:dPr>
                      <m:e>
                        <m:r>
                          <a:rPr lang="en-US" sz="1400" i="1">
                            <a:solidFill>
                              <a:schemeClr val="accent1"/>
                            </a:solidFill>
                            <a:latin typeface="Cambria Math" panose="02040503050406030204" pitchFamily="18" charset="0"/>
                          </a:rPr>
                          <m:t>𝑞</m:t>
                        </m:r>
                        <m:r>
                          <a:rPr lang="en-US" sz="1400" b="0" i="1" smtClean="0">
                            <a:solidFill>
                              <a:schemeClr val="accent1"/>
                            </a:solidFill>
                            <a:latin typeface="Cambria Math" panose="02040503050406030204" pitchFamily="18" charset="0"/>
                          </a:rPr>
                          <m:t>’</m:t>
                        </m:r>
                        <m:r>
                          <a:rPr lang="en-US" sz="1400" b="0" i="1" smtClean="0">
                            <a:solidFill>
                              <a:schemeClr val="accent1"/>
                            </a:solidFill>
                            <a:latin typeface="Cambria Math" panose="02040503050406030204" pitchFamily="18" charset="0"/>
                          </a:rPr>
                          <m:t>𝑥</m:t>
                        </m:r>
                        <m:r>
                          <a:rPr lang="en-US" sz="1400" b="0" i="1" smtClean="0">
                            <a:solidFill>
                              <a:schemeClr val="accent1"/>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𝑘</m:t>
                            </m:r>
                          </m:e>
                          <m:sub>
                            <m:r>
                              <a:rPr lang="en-US" sz="1400" b="0" i="1" smtClean="0">
                                <a:solidFill>
                                  <a:schemeClr val="tx2"/>
                                </a:solidFill>
                                <a:latin typeface="Cambria Math" panose="02040503050406030204" pitchFamily="18" charset="0"/>
                              </a:rPr>
                              <m:t>𝑥</m:t>
                            </m:r>
                            <m:r>
                              <a:rPr lang="en-US" sz="1400" i="1">
                                <a:solidFill>
                                  <a:schemeClr val="tx2"/>
                                </a:solidFill>
                                <a:latin typeface="Cambria Math" panose="02040503050406030204" pitchFamily="18" charset="0"/>
                              </a:rPr>
                              <m:t>1</m:t>
                            </m:r>
                            <m:r>
                              <a:rPr lang="en-GB" sz="1400" i="1">
                                <a:solidFill>
                                  <a:schemeClr val="tx2"/>
                                </a:solidFill>
                                <a:latin typeface="Cambria Math" panose="02040503050406030204" pitchFamily="18" charset="0"/>
                              </a:rPr>
                              <m:t>𝑛</m:t>
                            </m:r>
                          </m:sub>
                        </m:sSub>
                        <m:f>
                          <m:fPr>
                            <m:ctrlPr>
                              <a:rPr lang="en-GB" sz="1400" i="1">
                                <a:solidFill>
                                  <a:schemeClr val="tx2"/>
                                </a:solidFill>
                                <a:latin typeface="Cambria Math" panose="02040503050406030204" pitchFamily="18" charset="0"/>
                                <a:ea typeface="Cambria Math" panose="02040503050406030204" pitchFamily="18" charset="0"/>
                              </a:rPr>
                            </m:ctrlPr>
                          </m:fPr>
                          <m:num>
                            <m:sSub>
                              <m:sSubPr>
                                <m:ctrlPr>
                                  <a:rPr lang="en-GB" sz="1400" i="1">
                                    <a:solidFill>
                                      <a:schemeClr val="tx2"/>
                                    </a:solidFill>
                                    <a:latin typeface="Cambria Math" panose="02040503050406030204" pitchFamily="18" charset="0"/>
                                    <a:ea typeface="Cambria Math" panose="02040503050406030204" pitchFamily="18" charset="0"/>
                                  </a:rPr>
                                </m:ctrlPr>
                              </m:sSubPr>
                              <m:e>
                                <m:r>
                                  <a:rPr lang="en-GB" sz="1400" i="1">
                                    <a:solidFill>
                                      <a:schemeClr val="tx2"/>
                                    </a:solidFill>
                                    <a:latin typeface="Cambria Math" panose="02040503050406030204" pitchFamily="18" charset="0"/>
                                    <a:ea typeface="Cambria Math" panose="02040503050406030204" pitchFamily="18" charset="0"/>
                                  </a:rPr>
                                  <m:t>𝜔</m:t>
                                </m:r>
                              </m:e>
                              <m:sub>
                                <m:r>
                                  <a:rPr lang="en-US" sz="1400" b="0" i="1" smtClean="0">
                                    <a:solidFill>
                                      <a:schemeClr val="tx2"/>
                                    </a:solidFill>
                                    <a:latin typeface="Cambria Math" panose="02040503050406030204" pitchFamily="18" charset="0"/>
                                    <a:ea typeface="Cambria Math" panose="02040503050406030204" pitchFamily="18" charset="0"/>
                                  </a:rPr>
                                  <m:t>1</m:t>
                                </m:r>
                                <m:r>
                                  <a:rPr lang="en-GB" sz="1400" i="1">
                                    <a:solidFill>
                                      <a:schemeClr val="tx2"/>
                                    </a:solidFill>
                                    <a:latin typeface="Cambria Math" panose="02040503050406030204" pitchFamily="18" charset="0"/>
                                    <a:ea typeface="Cambria Math" panose="02040503050406030204" pitchFamily="18" charset="0"/>
                                  </a:rPr>
                                  <m:t>𝑛</m:t>
                                </m:r>
                              </m:sub>
                            </m:sSub>
                          </m:num>
                          <m:den>
                            <m:sSub>
                              <m:sSubPr>
                                <m:ctrlPr>
                                  <a:rPr lang="en-GB" sz="1400" i="1">
                                    <a:solidFill>
                                      <a:schemeClr val="tx2"/>
                                    </a:solidFill>
                                    <a:latin typeface="Cambria Math" panose="02040503050406030204" pitchFamily="18" charset="0"/>
                                    <a:ea typeface="Cambria Math" panose="02040503050406030204" pitchFamily="18" charset="0"/>
                                  </a:rPr>
                                </m:ctrlPr>
                              </m:sSubPr>
                              <m:e>
                                <m:r>
                                  <a:rPr lang="en-GB" sz="1400" i="1">
                                    <a:solidFill>
                                      <a:schemeClr val="tx2"/>
                                    </a:solidFill>
                                    <a:latin typeface="Cambria Math" panose="02040503050406030204" pitchFamily="18" charset="0"/>
                                    <a:ea typeface="Cambria Math" panose="02040503050406030204" pitchFamily="18" charset="0"/>
                                  </a:rPr>
                                  <m:t>𝜔</m:t>
                                </m:r>
                              </m:e>
                              <m:sub>
                                <m:r>
                                  <a:rPr lang="en-GB" sz="1400" i="1">
                                    <a:solidFill>
                                      <a:schemeClr val="tx2"/>
                                    </a:solidFill>
                                    <a:latin typeface="Cambria Math" panose="02040503050406030204" pitchFamily="18" charset="0"/>
                                    <a:ea typeface="Cambria Math" panose="02040503050406030204" pitchFamily="18" charset="0"/>
                                  </a:rPr>
                                  <m:t>𝑑</m:t>
                                </m:r>
                                <m:r>
                                  <a:rPr lang="en-GB" sz="1400" i="1">
                                    <a:solidFill>
                                      <a:schemeClr val="tx2"/>
                                    </a:solidFill>
                                    <a:latin typeface="Cambria Math" panose="02040503050406030204" pitchFamily="18" charset="0"/>
                                    <a:ea typeface="Cambria Math" panose="02040503050406030204" pitchFamily="18" charset="0"/>
                                  </a:rPr>
                                  <m:t>,1</m:t>
                                </m:r>
                                <m:r>
                                  <a:rPr lang="en-GB" sz="1400" i="1">
                                    <a:solidFill>
                                      <a:schemeClr val="tx2"/>
                                    </a:solidFill>
                                    <a:latin typeface="Cambria Math" panose="02040503050406030204" pitchFamily="18" charset="0"/>
                                    <a:ea typeface="Cambria Math" panose="02040503050406030204" pitchFamily="18" charset="0"/>
                                  </a:rPr>
                                  <m:t>𝑛</m:t>
                                </m:r>
                              </m:sub>
                            </m:sSub>
                          </m:den>
                        </m:f>
                        <m:sSup>
                          <m:sSupPr>
                            <m:ctrlPr>
                              <a:rPr lang="en-GB" sz="1400" i="1">
                                <a:solidFill>
                                  <a:schemeClr val="tx2"/>
                                </a:solidFill>
                                <a:latin typeface="Cambria Math" panose="02040503050406030204" pitchFamily="18" charset="0"/>
                              </a:rPr>
                            </m:ctrlPr>
                          </m:sSupPr>
                          <m:e>
                            <m:r>
                              <a:rPr lang="en-GB" sz="1400" i="1">
                                <a:solidFill>
                                  <a:schemeClr val="tx2"/>
                                </a:solidFill>
                                <a:latin typeface="Cambria Math" panose="02040503050406030204" pitchFamily="18" charset="0"/>
                              </a:rPr>
                              <m:t>𝑒</m:t>
                            </m:r>
                          </m:e>
                          <m:sup>
                            <m:d>
                              <m:dPr>
                                <m:ctrlPr>
                                  <a:rPr lang="en-GB" sz="1400" i="1">
                                    <a:solidFill>
                                      <a:schemeClr val="tx2"/>
                                    </a:solidFill>
                                    <a:latin typeface="Cambria Math" panose="02040503050406030204" pitchFamily="18" charset="0"/>
                                  </a:rPr>
                                </m:ctrlPr>
                              </m:dPr>
                              <m:e>
                                <m:r>
                                  <a:rPr lang="en-GB" sz="1400" i="1">
                                    <a:solidFill>
                                      <a:schemeClr val="tx2"/>
                                    </a:solidFill>
                                    <a:latin typeface="Cambria Math" panose="02040503050406030204" pitchFamily="18" charset="0"/>
                                  </a:rPr>
                                  <m:t>𝑖</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US" sz="1400" i="1">
                                            <a:solidFill>
                                              <a:schemeClr val="tx2"/>
                                            </a:solidFill>
                                            <a:latin typeface="Cambria Math" panose="02040503050406030204" pitchFamily="18" charset="0"/>
                                          </a:rPr>
                                          <m:t>1</m:t>
                                        </m:r>
                                        <m:r>
                                          <a:rPr lang="en-GB" sz="1400" i="1">
                                            <a:solidFill>
                                              <a:schemeClr val="tx2"/>
                                            </a:solidFill>
                                            <a:latin typeface="Cambria Math" panose="02040503050406030204" pitchFamily="18" charset="0"/>
                                          </a:rPr>
                                          <m:t>𝑛</m:t>
                                        </m:r>
                                      </m:sub>
                                    </m:sSub>
                                  </m:num>
                                  <m:den>
                                    <m:r>
                                      <a:rPr lang="en-GB" sz="1400" i="1">
                                        <a:solidFill>
                                          <a:schemeClr val="tx2"/>
                                        </a:solidFill>
                                        <a:latin typeface="Cambria Math" panose="02040503050406030204" pitchFamily="18" charset="0"/>
                                      </a:rPr>
                                      <m:t>𝑐</m:t>
                                    </m:r>
                                  </m:den>
                                </m:f>
                                <m:r>
                                  <a:rPr lang="en-US" sz="1400" i="1">
                                    <a:solidFill>
                                      <a:schemeClr val="tx2"/>
                                    </a:solidFill>
                                    <a:latin typeface="Cambria Math" panose="02040503050406030204" pitchFamily="18" charset="0"/>
                                  </a:rPr>
                                  <m:t>+</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US" sz="1400" i="1">
                                            <a:solidFill>
                                              <a:schemeClr val="tx2"/>
                                            </a:solidFill>
                                            <a:latin typeface="Cambria Math" panose="02040503050406030204" pitchFamily="18" charset="0"/>
                                          </a:rPr>
                                          <m:t>1</m:t>
                                        </m:r>
                                        <m:r>
                                          <a:rPr lang="en-GB" sz="1400" i="1">
                                            <a:solidFill>
                                              <a:schemeClr val="tx2"/>
                                            </a:solidFill>
                                            <a:latin typeface="Cambria Math" panose="02040503050406030204" pitchFamily="18" charset="0"/>
                                          </a:rPr>
                                          <m:t>𝑛</m:t>
                                        </m:r>
                                      </m:sub>
                                    </m:sSub>
                                  </m:num>
                                  <m:den>
                                    <m:r>
                                      <a:rPr lang="en-GB" sz="1400" i="1">
                                        <a:solidFill>
                                          <a:schemeClr val="tx2"/>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𝑄</m:t>
                                        </m:r>
                                      </m:e>
                                      <m:sub>
                                        <m:r>
                                          <a:rPr lang="en-US" sz="1400" i="1">
                                            <a:solidFill>
                                              <a:schemeClr val="tx2"/>
                                            </a:solidFill>
                                            <a:latin typeface="Cambria Math" panose="02040503050406030204" pitchFamily="18" charset="0"/>
                                          </a:rPr>
                                          <m:t>1</m:t>
                                        </m:r>
                                        <m:r>
                                          <a:rPr lang="en-GB" sz="1400" i="1">
                                            <a:solidFill>
                                              <a:schemeClr val="tx2"/>
                                            </a:solidFill>
                                            <a:latin typeface="Cambria Math" panose="02040503050406030204" pitchFamily="18" charset="0"/>
                                          </a:rPr>
                                          <m:t>𝑛</m:t>
                                        </m:r>
                                      </m:sub>
                                    </m:sSub>
                                    <m:r>
                                      <a:rPr lang="en-GB" sz="1400" i="1">
                                        <a:solidFill>
                                          <a:schemeClr val="tx2"/>
                                        </a:solidFill>
                                        <a:latin typeface="Cambria Math" panose="02040503050406030204" pitchFamily="18" charset="0"/>
                                      </a:rPr>
                                      <m:t>𝑐</m:t>
                                    </m:r>
                                  </m:den>
                                </m:f>
                              </m:e>
                            </m:d>
                            <m:r>
                              <a:rPr lang="en-US" sz="1400" i="1">
                                <a:solidFill>
                                  <a:schemeClr val="tx2"/>
                                </a:solidFill>
                                <a:latin typeface="Cambria Math" panose="02040503050406030204" pitchFamily="18" charset="0"/>
                              </a:rPr>
                              <m:t>𝑧</m:t>
                            </m:r>
                          </m:sup>
                        </m:sSup>
                      </m:e>
                    </m:d>
                    <m:r>
                      <a:rPr lang="en-US" sz="1400" i="1">
                        <a:latin typeface="Cambria Math" panose="02040503050406030204" pitchFamily="18" charset="0"/>
                      </a:rPr>
                      <m:t>  </m:t>
                    </m:r>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𝑉</m:t>
                        </m:r>
                      </m:e>
                    </m:d>
                  </m:oMath>
                </a14:m>
                <a:endParaRPr lang="en-GB" sz="1400" i="1" dirty="0"/>
              </a:p>
              <a:p>
                <a:pPr lvl="1"/>
                <a14:m>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𝑊</m:t>
                        </m:r>
                      </m:e>
                      <m:sub>
                        <m:r>
                          <a:rPr lang="en-US" sz="1400" i="1">
                            <a:latin typeface="Cambria Math" panose="02040503050406030204" pitchFamily="18" charset="0"/>
                          </a:rPr>
                          <m:t>𝑦</m:t>
                        </m:r>
                        <m:r>
                          <a:rPr lang="en-US" sz="1400" b="0" i="1" smtClean="0">
                            <a:latin typeface="Cambria Math" panose="02040503050406030204" pitchFamily="18" charset="0"/>
                          </a:rPr>
                          <m:t>1</m:t>
                        </m:r>
                        <m:r>
                          <a:rPr lang="en-GB" sz="1400" i="1">
                            <a:latin typeface="Cambria Math" panose="02040503050406030204" pitchFamily="18" charset="0"/>
                          </a:rPr>
                          <m:t>𝑛</m:t>
                        </m:r>
                      </m:sub>
                    </m:sSub>
                    <m:r>
                      <a:rPr lang="en-GB" sz="1400" i="1">
                        <a:latin typeface="Cambria Math" panose="02040503050406030204" pitchFamily="18" charset="0"/>
                      </a:rPr>
                      <m:t>=</m:t>
                    </m:r>
                    <m:r>
                      <a:rPr lang="en-GB" sz="1400" i="1">
                        <a:latin typeface="Cambria Math" panose="02040503050406030204" pitchFamily="18" charset="0"/>
                        <a:ea typeface="Cambria Math" panose="02040503050406030204" pitchFamily="18" charset="0"/>
                      </a:rPr>
                      <m:t>ℑ</m:t>
                    </m:r>
                    <m:d>
                      <m:dPr>
                        <m:begChr m:val="{"/>
                        <m:endChr m:val="}"/>
                        <m:ctrlPr>
                          <a:rPr lang="en-GB" sz="1400" i="1">
                            <a:latin typeface="Cambria Math" panose="02040503050406030204" pitchFamily="18" charset="0"/>
                          </a:rPr>
                        </m:ctrlPr>
                      </m:dPr>
                      <m:e>
                        <m:r>
                          <a:rPr lang="en-US" sz="1400" i="1">
                            <a:solidFill>
                              <a:schemeClr val="accent1"/>
                            </a:solidFill>
                            <a:latin typeface="Cambria Math" panose="02040503050406030204" pitchFamily="18" charset="0"/>
                          </a:rPr>
                          <m:t>𝑞</m:t>
                        </m:r>
                        <m:r>
                          <a:rPr lang="en-US" sz="1400" i="1">
                            <a:solidFill>
                              <a:schemeClr val="accent1"/>
                            </a:solidFill>
                            <a:latin typeface="Cambria Math" panose="02040503050406030204" pitchFamily="18" charset="0"/>
                          </a:rPr>
                          <m:t>’</m:t>
                        </m:r>
                        <m:r>
                          <a:rPr lang="en-US" sz="1400" b="0" i="1" smtClean="0">
                            <a:solidFill>
                              <a:schemeClr val="accent1"/>
                            </a:solidFill>
                            <a:latin typeface="Cambria Math" panose="02040503050406030204" pitchFamily="18" charset="0"/>
                          </a:rPr>
                          <m:t>𝑦</m:t>
                        </m:r>
                        <m:r>
                          <a:rPr lang="en-US" sz="1400" b="0" i="1" smtClean="0">
                            <a:solidFill>
                              <a:schemeClr val="accent1"/>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𝑘</m:t>
                            </m:r>
                          </m:e>
                          <m:sub>
                            <m:r>
                              <a:rPr lang="en-US" sz="1400" b="0" i="1" smtClean="0">
                                <a:solidFill>
                                  <a:schemeClr val="tx2"/>
                                </a:solidFill>
                                <a:latin typeface="Cambria Math" panose="02040503050406030204" pitchFamily="18" charset="0"/>
                              </a:rPr>
                              <m:t>𝑦</m:t>
                            </m:r>
                            <m:r>
                              <a:rPr lang="en-US" sz="1400" i="1">
                                <a:solidFill>
                                  <a:schemeClr val="tx2"/>
                                </a:solidFill>
                                <a:latin typeface="Cambria Math" panose="02040503050406030204" pitchFamily="18" charset="0"/>
                              </a:rPr>
                              <m:t>1</m:t>
                            </m:r>
                            <m:r>
                              <a:rPr lang="en-GB" sz="1400" i="1">
                                <a:solidFill>
                                  <a:schemeClr val="tx2"/>
                                </a:solidFill>
                                <a:latin typeface="Cambria Math" panose="02040503050406030204" pitchFamily="18" charset="0"/>
                              </a:rPr>
                              <m:t>𝑛</m:t>
                            </m:r>
                          </m:sub>
                        </m:sSub>
                        <m:f>
                          <m:fPr>
                            <m:ctrlPr>
                              <a:rPr lang="en-GB" sz="1400" i="1">
                                <a:solidFill>
                                  <a:schemeClr val="tx2"/>
                                </a:solidFill>
                                <a:latin typeface="Cambria Math" panose="02040503050406030204" pitchFamily="18" charset="0"/>
                                <a:ea typeface="Cambria Math" panose="02040503050406030204" pitchFamily="18" charset="0"/>
                              </a:rPr>
                            </m:ctrlPr>
                          </m:fPr>
                          <m:num>
                            <m:sSub>
                              <m:sSubPr>
                                <m:ctrlPr>
                                  <a:rPr lang="en-GB" sz="1400" i="1">
                                    <a:solidFill>
                                      <a:schemeClr val="tx2"/>
                                    </a:solidFill>
                                    <a:latin typeface="Cambria Math" panose="02040503050406030204" pitchFamily="18" charset="0"/>
                                    <a:ea typeface="Cambria Math" panose="02040503050406030204" pitchFamily="18" charset="0"/>
                                  </a:rPr>
                                </m:ctrlPr>
                              </m:sSubPr>
                              <m:e>
                                <m:r>
                                  <a:rPr lang="en-GB" sz="1400" i="1">
                                    <a:solidFill>
                                      <a:schemeClr val="tx2"/>
                                    </a:solidFill>
                                    <a:latin typeface="Cambria Math" panose="02040503050406030204" pitchFamily="18" charset="0"/>
                                    <a:ea typeface="Cambria Math" panose="02040503050406030204" pitchFamily="18" charset="0"/>
                                  </a:rPr>
                                  <m:t>𝜔</m:t>
                                </m:r>
                              </m:e>
                              <m:sub>
                                <m:r>
                                  <a:rPr lang="en-US" sz="1400" i="1">
                                    <a:solidFill>
                                      <a:schemeClr val="tx2"/>
                                    </a:solidFill>
                                    <a:latin typeface="Cambria Math" panose="02040503050406030204" pitchFamily="18" charset="0"/>
                                    <a:ea typeface="Cambria Math" panose="02040503050406030204" pitchFamily="18" charset="0"/>
                                  </a:rPr>
                                  <m:t>1</m:t>
                                </m:r>
                                <m:r>
                                  <a:rPr lang="en-GB" sz="1400" i="1">
                                    <a:solidFill>
                                      <a:schemeClr val="tx2"/>
                                    </a:solidFill>
                                    <a:latin typeface="Cambria Math" panose="02040503050406030204" pitchFamily="18" charset="0"/>
                                    <a:ea typeface="Cambria Math" panose="02040503050406030204" pitchFamily="18" charset="0"/>
                                  </a:rPr>
                                  <m:t>𝑛</m:t>
                                </m:r>
                              </m:sub>
                            </m:sSub>
                          </m:num>
                          <m:den>
                            <m:sSub>
                              <m:sSubPr>
                                <m:ctrlPr>
                                  <a:rPr lang="en-GB" sz="1400" i="1">
                                    <a:solidFill>
                                      <a:schemeClr val="tx2"/>
                                    </a:solidFill>
                                    <a:latin typeface="Cambria Math" panose="02040503050406030204" pitchFamily="18" charset="0"/>
                                    <a:ea typeface="Cambria Math" panose="02040503050406030204" pitchFamily="18" charset="0"/>
                                  </a:rPr>
                                </m:ctrlPr>
                              </m:sSubPr>
                              <m:e>
                                <m:r>
                                  <a:rPr lang="en-GB" sz="1400" i="1">
                                    <a:solidFill>
                                      <a:schemeClr val="tx2"/>
                                    </a:solidFill>
                                    <a:latin typeface="Cambria Math" panose="02040503050406030204" pitchFamily="18" charset="0"/>
                                    <a:ea typeface="Cambria Math" panose="02040503050406030204" pitchFamily="18" charset="0"/>
                                  </a:rPr>
                                  <m:t>𝜔</m:t>
                                </m:r>
                              </m:e>
                              <m:sub>
                                <m:r>
                                  <a:rPr lang="en-GB" sz="1400" i="1">
                                    <a:solidFill>
                                      <a:schemeClr val="tx2"/>
                                    </a:solidFill>
                                    <a:latin typeface="Cambria Math" panose="02040503050406030204" pitchFamily="18" charset="0"/>
                                    <a:ea typeface="Cambria Math" panose="02040503050406030204" pitchFamily="18" charset="0"/>
                                  </a:rPr>
                                  <m:t>𝑑</m:t>
                                </m:r>
                                <m:r>
                                  <a:rPr lang="en-GB" sz="1400" i="1">
                                    <a:solidFill>
                                      <a:schemeClr val="tx2"/>
                                    </a:solidFill>
                                    <a:latin typeface="Cambria Math" panose="02040503050406030204" pitchFamily="18" charset="0"/>
                                    <a:ea typeface="Cambria Math" panose="02040503050406030204" pitchFamily="18" charset="0"/>
                                  </a:rPr>
                                  <m:t>,1</m:t>
                                </m:r>
                                <m:r>
                                  <a:rPr lang="en-GB" sz="1400" i="1">
                                    <a:solidFill>
                                      <a:schemeClr val="tx2"/>
                                    </a:solidFill>
                                    <a:latin typeface="Cambria Math" panose="02040503050406030204" pitchFamily="18" charset="0"/>
                                    <a:ea typeface="Cambria Math" panose="02040503050406030204" pitchFamily="18" charset="0"/>
                                  </a:rPr>
                                  <m:t>𝑛</m:t>
                                </m:r>
                              </m:sub>
                            </m:sSub>
                          </m:den>
                        </m:f>
                        <m:sSup>
                          <m:sSupPr>
                            <m:ctrlPr>
                              <a:rPr lang="en-GB" sz="1400" i="1">
                                <a:solidFill>
                                  <a:schemeClr val="tx2"/>
                                </a:solidFill>
                                <a:latin typeface="Cambria Math" panose="02040503050406030204" pitchFamily="18" charset="0"/>
                              </a:rPr>
                            </m:ctrlPr>
                          </m:sSupPr>
                          <m:e>
                            <m:r>
                              <a:rPr lang="en-GB" sz="1400" i="1">
                                <a:solidFill>
                                  <a:schemeClr val="tx2"/>
                                </a:solidFill>
                                <a:latin typeface="Cambria Math" panose="02040503050406030204" pitchFamily="18" charset="0"/>
                              </a:rPr>
                              <m:t>𝑒</m:t>
                            </m:r>
                          </m:e>
                          <m:sup>
                            <m:d>
                              <m:dPr>
                                <m:ctrlPr>
                                  <a:rPr lang="en-GB" sz="1400" i="1">
                                    <a:solidFill>
                                      <a:schemeClr val="tx2"/>
                                    </a:solidFill>
                                    <a:latin typeface="Cambria Math" panose="02040503050406030204" pitchFamily="18" charset="0"/>
                                  </a:rPr>
                                </m:ctrlPr>
                              </m:dPr>
                              <m:e>
                                <m:r>
                                  <a:rPr lang="en-GB" sz="1400" i="1">
                                    <a:solidFill>
                                      <a:schemeClr val="tx2"/>
                                    </a:solidFill>
                                    <a:latin typeface="Cambria Math" panose="02040503050406030204" pitchFamily="18" charset="0"/>
                                  </a:rPr>
                                  <m:t>𝑖</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US" sz="1400" i="1">
                                            <a:solidFill>
                                              <a:schemeClr val="tx2"/>
                                            </a:solidFill>
                                            <a:latin typeface="Cambria Math" panose="02040503050406030204" pitchFamily="18" charset="0"/>
                                          </a:rPr>
                                          <m:t>1</m:t>
                                        </m:r>
                                        <m:r>
                                          <a:rPr lang="en-GB" sz="1400" i="1">
                                            <a:solidFill>
                                              <a:schemeClr val="tx2"/>
                                            </a:solidFill>
                                            <a:latin typeface="Cambria Math" panose="02040503050406030204" pitchFamily="18" charset="0"/>
                                          </a:rPr>
                                          <m:t>𝑛</m:t>
                                        </m:r>
                                      </m:sub>
                                    </m:sSub>
                                  </m:num>
                                  <m:den>
                                    <m:r>
                                      <a:rPr lang="en-GB" sz="1400" i="1">
                                        <a:solidFill>
                                          <a:schemeClr val="tx2"/>
                                        </a:solidFill>
                                        <a:latin typeface="Cambria Math" panose="02040503050406030204" pitchFamily="18" charset="0"/>
                                      </a:rPr>
                                      <m:t>𝑐</m:t>
                                    </m:r>
                                  </m:den>
                                </m:f>
                                <m:r>
                                  <a:rPr lang="en-US" sz="1400" i="1">
                                    <a:solidFill>
                                      <a:schemeClr val="tx2"/>
                                    </a:solidFill>
                                    <a:latin typeface="Cambria Math" panose="02040503050406030204" pitchFamily="18" charset="0"/>
                                  </a:rPr>
                                  <m:t>+</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US" sz="1400" i="1">
                                            <a:solidFill>
                                              <a:schemeClr val="tx2"/>
                                            </a:solidFill>
                                            <a:latin typeface="Cambria Math" panose="02040503050406030204" pitchFamily="18" charset="0"/>
                                          </a:rPr>
                                          <m:t>1</m:t>
                                        </m:r>
                                        <m:r>
                                          <a:rPr lang="en-GB" sz="1400" i="1">
                                            <a:solidFill>
                                              <a:schemeClr val="tx2"/>
                                            </a:solidFill>
                                            <a:latin typeface="Cambria Math" panose="02040503050406030204" pitchFamily="18" charset="0"/>
                                          </a:rPr>
                                          <m:t>𝑛</m:t>
                                        </m:r>
                                      </m:sub>
                                    </m:sSub>
                                  </m:num>
                                  <m:den>
                                    <m:r>
                                      <a:rPr lang="en-GB" sz="1400" i="1">
                                        <a:solidFill>
                                          <a:schemeClr val="tx2"/>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𝑄</m:t>
                                        </m:r>
                                      </m:e>
                                      <m:sub>
                                        <m:r>
                                          <a:rPr lang="en-US" sz="1400" i="1">
                                            <a:solidFill>
                                              <a:schemeClr val="tx2"/>
                                            </a:solidFill>
                                            <a:latin typeface="Cambria Math" panose="02040503050406030204" pitchFamily="18" charset="0"/>
                                          </a:rPr>
                                          <m:t>1</m:t>
                                        </m:r>
                                        <m:r>
                                          <a:rPr lang="en-GB" sz="1400" i="1">
                                            <a:solidFill>
                                              <a:schemeClr val="tx2"/>
                                            </a:solidFill>
                                            <a:latin typeface="Cambria Math" panose="02040503050406030204" pitchFamily="18" charset="0"/>
                                          </a:rPr>
                                          <m:t>𝑛</m:t>
                                        </m:r>
                                      </m:sub>
                                    </m:sSub>
                                    <m:r>
                                      <a:rPr lang="en-GB" sz="1400" i="1">
                                        <a:solidFill>
                                          <a:schemeClr val="tx2"/>
                                        </a:solidFill>
                                        <a:latin typeface="Cambria Math" panose="02040503050406030204" pitchFamily="18" charset="0"/>
                                      </a:rPr>
                                      <m:t>𝑐</m:t>
                                    </m:r>
                                  </m:den>
                                </m:f>
                              </m:e>
                            </m:d>
                            <m:r>
                              <a:rPr lang="en-US" sz="1400" i="1">
                                <a:solidFill>
                                  <a:schemeClr val="tx2"/>
                                </a:solidFill>
                                <a:latin typeface="Cambria Math" panose="02040503050406030204" pitchFamily="18" charset="0"/>
                              </a:rPr>
                              <m:t>𝑧</m:t>
                            </m:r>
                          </m:sup>
                        </m:sSup>
                      </m:e>
                    </m:d>
                    <m:r>
                      <a:rPr lang="en-US" sz="1400" b="0" i="1" smtClean="0">
                        <a:solidFill>
                          <a:schemeClr val="tx2"/>
                        </a:solidFill>
                        <a:latin typeface="Cambria Math" panose="02040503050406030204" pitchFamily="18" charset="0"/>
                      </a:rPr>
                      <m:t>  </m:t>
                    </m:r>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𝑉</m:t>
                        </m:r>
                      </m:e>
                    </m:d>
                  </m:oMath>
                </a14:m>
                <a:endParaRPr lang="en-US" sz="1400" i="1" dirty="0"/>
              </a:p>
              <a:p>
                <a:r>
                  <a:rPr lang="en-US" dirty="0"/>
                  <a:t>Quadrupole modes (</a:t>
                </a:r>
                <a14:m>
                  <m:oMath xmlns:m="http://schemas.openxmlformats.org/officeDocument/2006/math">
                    <m:r>
                      <a:rPr lang="en-US" i="1">
                        <a:latin typeface="Cambria Math" panose="02040503050406030204" pitchFamily="18" charset="0"/>
                      </a:rPr>
                      <m:t>𝑚</m:t>
                    </m:r>
                    <m:r>
                      <a:rPr lang="en-US" i="1">
                        <a:latin typeface="Cambria Math" panose="02040503050406030204" pitchFamily="18" charset="0"/>
                      </a:rPr>
                      <m:t>=2</m:t>
                    </m:r>
                  </m:oMath>
                </a14:m>
                <a:r>
                  <a:rPr lang="en-US" dirty="0"/>
                  <a:t>, </a:t>
                </a:r>
                <a14:m>
                  <m:oMath xmlns:m="http://schemas.openxmlformats.org/officeDocument/2006/math">
                    <m:r>
                      <a:rPr lang="en-US" i="1">
                        <a:latin typeface="Cambria Math" panose="02040503050406030204" pitchFamily="18" charset="0"/>
                      </a:rPr>
                      <m:t>𝑘</m:t>
                    </m:r>
                    <m:r>
                      <a:rPr lang="en-US" i="1">
                        <a:latin typeface="Cambria Math" panose="02040503050406030204" pitchFamily="18" charset="0"/>
                      </a:rPr>
                      <m:t>=0</m:t>
                    </m:r>
                  </m:oMath>
                </a14:m>
                <a:r>
                  <a:rPr lang="en-US" dirty="0"/>
                  <a:t>):</a:t>
                </a:r>
              </a:p>
              <a:p>
                <a:pPr lvl="1"/>
                <a14:m>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𝑊</m:t>
                        </m:r>
                      </m:e>
                      <m:sub>
                        <m:r>
                          <a:rPr lang="en-GB" sz="1400" i="1">
                            <a:latin typeface="Cambria Math" panose="02040503050406030204" pitchFamily="18" charset="0"/>
                          </a:rPr>
                          <m:t>𝑧</m:t>
                        </m:r>
                        <m:r>
                          <a:rPr lang="en-US" sz="1400" b="0" i="1" smtClean="0">
                            <a:latin typeface="Cambria Math" panose="02040503050406030204" pitchFamily="18" charset="0"/>
                          </a:rPr>
                          <m:t>2</m:t>
                        </m:r>
                        <m:r>
                          <a:rPr lang="en-US" sz="1400" i="1">
                            <a:latin typeface="Cambria Math" panose="02040503050406030204" pitchFamily="18" charset="0"/>
                          </a:rPr>
                          <m:t>𝑛</m:t>
                        </m:r>
                      </m:sub>
                    </m:sSub>
                    <m:r>
                      <a:rPr lang="en-GB" sz="1400" i="1">
                        <a:latin typeface="Cambria Math" panose="02040503050406030204" pitchFamily="18" charset="0"/>
                      </a:rPr>
                      <m:t>=</m:t>
                    </m:r>
                    <m:r>
                      <a:rPr lang="en-GB" sz="1400" i="1">
                        <a:latin typeface="Cambria Math" panose="02040503050406030204" pitchFamily="18" charset="0"/>
                        <a:ea typeface="Cambria Math" panose="02040503050406030204" pitchFamily="18" charset="0"/>
                      </a:rPr>
                      <m:t>ℜ</m:t>
                    </m:r>
                    <m:d>
                      <m:dPr>
                        <m:begChr m:val="{"/>
                        <m:endChr m:val="}"/>
                        <m:ctrlPr>
                          <a:rPr lang="en-GB" sz="1400" i="1">
                            <a:latin typeface="Cambria Math" panose="02040503050406030204" pitchFamily="18" charset="0"/>
                          </a:rPr>
                        </m:ctrlPr>
                      </m:dPr>
                      <m:e>
                        <m:r>
                          <a:rPr lang="en-US" sz="1400" i="1">
                            <a:solidFill>
                              <a:schemeClr val="accent1"/>
                            </a:solidFill>
                            <a:latin typeface="Cambria Math" panose="02040503050406030204" pitchFamily="18" charset="0"/>
                          </a:rPr>
                          <m:t>𝑞</m:t>
                        </m:r>
                        <m:r>
                          <a:rPr lang="en-US" sz="1400" i="1" smtClean="0">
                            <a:solidFill>
                              <a:schemeClr val="accent1"/>
                            </a:solidFill>
                            <a:latin typeface="Cambria Math" panose="02040503050406030204" pitchFamily="18" charset="0"/>
                          </a:rPr>
                          <m:t>’</m:t>
                        </m:r>
                        <m:r>
                          <a:rPr lang="en-US" sz="1400" i="1">
                            <a:solidFill>
                              <a:schemeClr val="accent1"/>
                            </a:solidFill>
                            <a:latin typeface="Cambria Math" panose="02040503050406030204" pitchFamily="18" charset="0"/>
                          </a:rPr>
                          <m:t>(</m:t>
                        </m:r>
                        <m:sSup>
                          <m:sSupPr>
                            <m:ctrlPr>
                              <a:rPr lang="en-US" sz="1400" i="1">
                                <a:solidFill>
                                  <a:schemeClr val="accent1"/>
                                </a:solidFill>
                                <a:latin typeface="Cambria Math" panose="02040503050406030204" pitchFamily="18" charset="0"/>
                              </a:rPr>
                            </m:ctrlPr>
                          </m:sSupPr>
                          <m:e>
                            <m:r>
                              <a:rPr lang="en-US" sz="1400" i="1">
                                <a:solidFill>
                                  <a:schemeClr val="accent1"/>
                                </a:solidFill>
                                <a:latin typeface="Cambria Math" panose="02040503050406030204" pitchFamily="18" charset="0"/>
                              </a:rPr>
                              <m:t>𝑥</m:t>
                            </m:r>
                          </m:e>
                          <m:sup>
                            <m:r>
                              <a:rPr lang="en-US" sz="1400" i="1">
                                <a:solidFill>
                                  <a:schemeClr val="accent1"/>
                                </a:solidFill>
                                <a:latin typeface="Cambria Math" panose="02040503050406030204" pitchFamily="18" charset="0"/>
                              </a:rPr>
                              <m:t>2</m:t>
                            </m:r>
                          </m:sup>
                        </m:sSup>
                        <m:r>
                          <a:rPr lang="en-US" sz="1400" i="1">
                            <a:solidFill>
                              <a:schemeClr val="accent1"/>
                            </a:solidFill>
                            <a:latin typeface="Cambria Math" panose="02040503050406030204" pitchFamily="18" charset="0"/>
                          </a:rPr>
                          <m:t>−</m:t>
                        </m:r>
                        <m:sSup>
                          <m:sSupPr>
                            <m:ctrlPr>
                              <a:rPr lang="en-US" sz="1400" i="1">
                                <a:solidFill>
                                  <a:schemeClr val="accent1"/>
                                </a:solidFill>
                                <a:latin typeface="Cambria Math" panose="02040503050406030204" pitchFamily="18" charset="0"/>
                              </a:rPr>
                            </m:ctrlPr>
                          </m:sSupPr>
                          <m:e>
                            <m:r>
                              <a:rPr lang="en-US" sz="1400" i="1">
                                <a:solidFill>
                                  <a:schemeClr val="accent1"/>
                                </a:solidFill>
                                <a:latin typeface="Cambria Math" panose="02040503050406030204" pitchFamily="18" charset="0"/>
                              </a:rPr>
                              <m:t>𝑦</m:t>
                            </m:r>
                          </m:e>
                          <m:sup>
                            <m:r>
                              <a:rPr lang="en-US" sz="1400" i="1">
                                <a:solidFill>
                                  <a:schemeClr val="accent1"/>
                                </a:solidFill>
                                <a:latin typeface="Cambria Math" panose="02040503050406030204" pitchFamily="18" charset="0"/>
                              </a:rPr>
                              <m:t>2</m:t>
                            </m:r>
                          </m:sup>
                        </m:sSup>
                        <m:r>
                          <a:rPr lang="en-US" sz="1400" i="1">
                            <a:solidFill>
                              <a:schemeClr val="accent1"/>
                            </a:solidFill>
                            <a:latin typeface="Cambria Math" panose="02040503050406030204" pitchFamily="18" charset="0"/>
                          </a:rPr>
                          <m:t>)</m:t>
                        </m:r>
                        <m:r>
                          <a:rPr lang="en-US" sz="1400" i="1">
                            <a:solidFill>
                              <a:schemeClr val="tx2"/>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𝑘</m:t>
                            </m:r>
                          </m:e>
                          <m:sub>
                            <m:r>
                              <a:rPr lang="en-US" sz="1400" i="1">
                                <a:solidFill>
                                  <a:schemeClr val="tx2"/>
                                </a:solidFill>
                                <a:latin typeface="Cambria Math" panose="02040503050406030204" pitchFamily="18" charset="0"/>
                              </a:rPr>
                              <m:t>𝑧</m:t>
                            </m:r>
                            <m:r>
                              <a:rPr lang="en-US" sz="1400" b="0" i="1" smtClean="0">
                                <a:solidFill>
                                  <a:schemeClr val="tx2"/>
                                </a:solidFill>
                                <a:latin typeface="Cambria Math" panose="02040503050406030204" pitchFamily="18" charset="0"/>
                              </a:rPr>
                              <m:t>2</m:t>
                            </m:r>
                            <m:r>
                              <a:rPr lang="en-GB" sz="1400" i="1">
                                <a:solidFill>
                                  <a:schemeClr val="tx2"/>
                                </a:solidFill>
                                <a:latin typeface="Cambria Math" panose="02040503050406030204" pitchFamily="18" charset="0"/>
                              </a:rPr>
                              <m:t>𝑛</m:t>
                            </m:r>
                          </m:sub>
                        </m:sSub>
                        <m:d>
                          <m:dPr>
                            <m:ctrlPr>
                              <a:rPr lang="en-GB" sz="1400" i="1">
                                <a:latin typeface="Cambria Math" panose="02040503050406030204" pitchFamily="18" charset="0"/>
                              </a:rPr>
                            </m:ctrlPr>
                          </m:dPr>
                          <m:e>
                            <m:r>
                              <a:rPr lang="en-US" sz="1400" i="1">
                                <a:latin typeface="Cambria Math" panose="02040503050406030204" pitchFamily="18" charset="0"/>
                              </a:rPr>
                              <m:t>1−</m:t>
                            </m:r>
                            <m:r>
                              <a:rPr lang="en-GB" sz="1400" i="1">
                                <a:latin typeface="Cambria Math" panose="02040503050406030204" pitchFamily="18" charset="0"/>
                              </a:rPr>
                              <m:t>𝑖</m:t>
                            </m:r>
                            <m:f>
                              <m:fPr>
                                <m:ctrlPr>
                                  <a:rPr lang="en-GB" sz="1400" i="1">
                                    <a:latin typeface="Cambria Math" panose="02040503050406030204" pitchFamily="18" charset="0"/>
                                  </a:rPr>
                                </m:ctrlPr>
                              </m:fPr>
                              <m:num>
                                <m:sSub>
                                  <m:sSubPr>
                                    <m:ctrlPr>
                                      <a:rPr lang="en-GB" sz="1400" i="1">
                                        <a:latin typeface="Cambria Math" panose="02040503050406030204" pitchFamily="18" charset="0"/>
                                      </a:rPr>
                                    </m:ctrlPr>
                                  </m:sSubPr>
                                  <m:e>
                                    <m:r>
                                      <a:rPr lang="en-GB" sz="1400" i="1">
                                        <a:latin typeface="Cambria Math" panose="02040503050406030204" pitchFamily="18" charset="0"/>
                                      </a:rPr>
                                      <m:t>𝜔</m:t>
                                    </m:r>
                                  </m:e>
                                  <m:sub>
                                    <m:r>
                                      <a:rPr lang="en-US" sz="1400" b="0" i="1" smtClean="0">
                                        <a:latin typeface="Cambria Math" panose="02040503050406030204" pitchFamily="18" charset="0"/>
                                      </a:rPr>
                                      <m:t>2</m:t>
                                    </m:r>
                                    <m:r>
                                      <a:rPr lang="en-GB" sz="1400" i="1">
                                        <a:latin typeface="Cambria Math" panose="02040503050406030204" pitchFamily="18" charset="0"/>
                                      </a:rPr>
                                      <m:t>𝑛</m:t>
                                    </m:r>
                                  </m:sub>
                                </m:sSub>
                              </m:num>
                              <m:den>
                                <m:r>
                                  <a:rPr lang="en-GB" sz="1400" i="1">
                                    <a:latin typeface="Cambria Math" panose="02040503050406030204" pitchFamily="18" charset="0"/>
                                  </a:rPr>
                                  <m:t>2</m:t>
                                </m:r>
                                <m:sSub>
                                  <m:sSubPr>
                                    <m:ctrlPr>
                                      <a:rPr lang="en-GB" sz="1400" i="1">
                                        <a:latin typeface="Cambria Math" panose="02040503050406030204" pitchFamily="18" charset="0"/>
                                      </a:rPr>
                                    </m:ctrlPr>
                                  </m:sSubPr>
                                  <m:e>
                                    <m:r>
                                      <a:rPr lang="en-GB" sz="1400" i="1">
                                        <a:latin typeface="Cambria Math" panose="02040503050406030204" pitchFamily="18" charset="0"/>
                                      </a:rPr>
                                      <m:t>𝑄</m:t>
                                    </m:r>
                                  </m:e>
                                  <m:sub>
                                    <m:r>
                                      <a:rPr lang="en-US" sz="1400" b="0" i="1" smtClean="0">
                                        <a:latin typeface="Cambria Math" panose="02040503050406030204" pitchFamily="18" charset="0"/>
                                      </a:rPr>
                                      <m:t>2</m:t>
                                    </m:r>
                                    <m:r>
                                      <a:rPr lang="en-GB" sz="1400" i="1">
                                        <a:latin typeface="Cambria Math" panose="02040503050406030204" pitchFamily="18" charset="0"/>
                                      </a:rPr>
                                      <m:t>𝑛</m:t>
                                    </m:r>
                                  </m:sub>
                                </m:sSub>
                                <m:sSub>
                                  <m:sSubPr>
                                    <m:ctrlPr>
                                      <a:rPr lang="en-GB" sz="1400" i="1">
                                        <a:latin typeface="Cambria Math" panose="02040503050406030204" pitchFamily="18" charset="0"/>
                                      </a:rPr>
                                    </m:ctrlPr>
                                  </m:sSubPr>
                                  <m:e>
                                    <m:r>
                                      <a:rPr lang="en-GB" sz="1400" i="1">
                                        <a:latin typeface="Cambria Math" panose="02040503050406030204" pitchFamily="18" charset="0"/>
                                      </a:rPr>
                                      <m:t>𝜔</m:t>
                                    </m:r>
                                  </m:e>
                                  <m:sub>
                                    <m:r>
                                      <a:rPr lang="en-GB" sz="1400" i="1">
                                        <a:latin typeface="Cambria Math" panose="02040503050406030204" pitchFamily="18" charset="0"/>
                                      </a:rPr>
                                      <m:t>𝑑</m:t>
                                    </m:r>
                                    <m:r>
                                      <a:rPr lang="en-GB" sz="1400" i="1">
                                        <a:latin typeface="Cambria Math" panose="02040503050406030204" pitchFamily="18" charset="0"/>
                                      </a:rPr>
                                      <m:t>,2</m:t>
                                    </m:r>
                                    <m:r>
                                      <a:rPr lang="en-GB" sz="1400" i="1">
                                        <a:latin typeface="Cambria Math" panose="02040503050406030204" pitchFamily="18" charset="0"/>
                                      </a:rPr>
                                      <m:t>𝑛</m:t>
                                    </m:r>
                                  </m:sub>
                                </m:sSub>
                              </m:den>
                            </m:f>
                          </m:e>
                        </m:d>
                        <m:sSup>
                          <m:sSupPr>
                            <m:ctrlPr>
                              <a:rPr lang="en-GB" sz="1400" i="1">
                                <a:solidFill>
                                  <a:schemeClr val="tx2"/>
                                </a:solidFill>
                                <a:latin typeface="Cambria Math" panose="02040503050406030204" pitchFamily="18" charset="0"/>
                              </a:rPr>
                            </m:ctrlPr>
                          </m:sSupPr>
                          <m:e>
                            <m:r>
                              <a:rPr lang="en-GB" sz="1400" i="1">
                                <a:solidFill>
                                  <a:schemeClr val="tx2"/>
                                </a:solidFill>
                                <a:latin typeface="Cambria Math" panose="02040503050406030204" pitchFamily="18" charset="0"/>
                              </a:rPr>
                              <m:t>𝑒</m:t>
                            </m:r>
                          </m:e>
                          <m:sup>
                            <m:d>
                              <m:dPr>
                                <m:ctrlPr>
                                  <a:rPr lang="en-GB" sz="1400" i="1">
                                    <a:solidFill>
                                      <a:schemeClr val="tx2"/>
                                    </a:solidFill>
                                    <a:latin typeface="Cambria Math" panose="02040503050406030204" pitchFamily="18" charset="0"/>
                                  </a:rPr>
                                </m:ctrlPr>
                              </m:dPr>
                              <m:e>
                                <m:r>
                                  <a:rPr lang="en-GB" sz="1400" i="1">
                                    <a:solidFill>
                                      <a:schemeClr val="tx2"/>
                                    </a:solidFill>
                                    <a:latin typeface="Cambria Math" panose="02040503050406030204" pitchFamily="18" charset="0"/>
                                  </a:rPr>
                                  <m:t>𝑖</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US" sz="1400" b="0" i="1" smtClean="0">
                                            <a:solidFill>
                                              <a:schemeClr val="tx2"/>
                                            </a:solidFill>
                                            <a:latin typeface="Cambria Math" panose="02040503050406030204" pitchFamily="18" charset="0"/>
                                          </a:rPr>
                                          <m:t>2</m:t>
                                        </m:r>
                                        <m:r>
                                          <a:rPr lang="en-GB" sz="1400" i="1">
                                            <a:solidFill>
                                              <a:schemeClr val="tx2"/>
                                            </a:solidFill>
                                            <a:latin typeface="Cambria Math" panose="02040503050406030204" pitchFamily="18" charset="0"/>
                                          </a:rPr>
                                          <m:t>𝑛</m:t>
                                        </m:r>
                                      </m:sub>
                                    </m:sSub>
                                  </m:num>
                                  <m:den>
                                    <m:r>
                                      <a:rPr lang="en-GB" sz="1400" i="1">
                                        <a:solidFill>
                                          <a:schemeClr val="tx2"/>
                                        </a:solidFill>
                                        <a:latin typeface="Cambria Math" panose="02040503050406030204" pitchFamily="18" charset="0"/>
                                      </a:rPr>
                                      <m:t>𝑐</m:t>
                                    </m:r>
                                  </m:den>
                                </m:f>
                                <m:r>
                                  <a:rPr lang="en-US" sz="1400" i="1">
                                    <a:solidFill>
                                      <a:schemeClr val="tx2"/>
                                    </a:solidFill>
                                    <a:latin typeface="Cambria Math" panose="02040503050406030204" pitchFamily="18" charset="0"/>
                                  </a:rPr>
                                  <m:t>+</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US" sz="1400" b="0" i="1" smtClean="0">
                                            <a:solidFill>
                                              <a:schemeClr val="tx2"/>
                                            </a:solidFill>
                                            <a:latin typeface="Cambria Math" panose="02040503050406030204" pitchFamily="18" charset="0"/>
                                          </a:rPr>
                                          <m:t>2</m:t>
                                        </m:r>
                                        <m:r>
                                          <a:rPr lang="en-GB" sz="1400" i="1">
                                            <a:solidFill>
                                              <a:schemeClr val="tx2"/>
                                            </a:solidFill>
                                            <a:latin typeface="Cambria Math" panose="02040503050406030204" pitchFamily="18" charset="0"/>
                                          </a:rPr>
                                          <m:t>𝑛</m:t>
                                        </m:r>
                                      </m:sub>
                                    </m:sSub>
                                  </m:num>
                                  <m:den>
                                    <m:r>
                                      <a:rPr lang="en-GB" sz="1400" i="1">
                                        <a:solidFill>
                                          <a:schemeClr val="tx2"/>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𝑄</m:t>
                                        </m:r>
                                      </m:e>
                                      <m:sub>
                                        <m:r>
                                          <a:rPr lang="en-US" sz="1400" b="0" i="1" smtClean="0">
                                            <a:solidFill>
                                              <a:schemeClr val="tx2"/>
                                            </a:solidFill>
                                            <a:latin typeface="Cambria Math" panose="02040503050406030204" pitchFamily="18" charset="0"/>
                                          </a:rPr>
                                          <m:t>2</m:t>
                                        </m:r>
                                        <m:r>
                                          <a:rPr lang="en-GB" sz="1400" i="1">
                                            <a:solidFill>
                                              <a:schemeClr val="tx2"/>
                                            </a:solidFill>
                                            <a:latin typeface="Cambria Math" panose="02040503050406030204" pitchFamily="18" charset="0"/>
                                          </a:rPr>
                                          <m:t>𝑛</m:t>
                                        </m:r>
                                      </m:sub>
                                    </m:sSub>
                                    <m:r>
                                      <a:rPr lang="en-GB" sz="1400" i="1">
                                        <a:solidFill>
                                          <a:schemeClr val="tx2"/>
                                        </a:solidFill>
                                        <a:latin typeface="Cambria Math" panose="02040503050406030204" pitchFamily="18" charset="0"/>
                                      </a:rPr>
                                      <m:t>𝑐</m:t>
                                    </m:r>
                                  </m:den>
                                </m:f>
                              </m:e>
                            </m:d>
                            <m:r>
                              <a:rPr lang="en-US" sz="1400" i="1">
                                <a:solidFill>
                                  <a:schemeClr val="tx2"/>
                                </a:solidFill>
                                <a:latin typeface="Cambria Math" panose="02040503050406030204" pitchFamily="18" charset="0"/>
                              </a:rPr>
                              <m:t>𝑧</m:t>
                            </m:r>
                          </m:sup>
                        </m:sSup>
                      </m:e>
                    </m:d>
                    <m:r>
                      <a:rPr lang="en-US" sz="1400" i="1">
                        <a:latin typeface="Cambria Math" panose="02040503050406030204" pitchFamily="18" charset="0"/>
                      </a:rPr>
                      <m:t>  </m:t>
                    </m:r>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𝑉</m:t>
                        </m:r>
                      </m:e>
                    </m:d>
                  </m:oMath>
                </a14:m>
                <a:endParaRPr lang="en-GB" sz="1400" i="1" dirty="0"/>
              </a:p>
              <a:p>
                <a:pPr lvl="1"/>
                <a14:m>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𝑊</m:t>
                        </m:r>
                      </m:e>
                      <m:sub>
                        <m:r>
                          <a:rPr lang="en-US" sz="1400" i="1">
                            <a:latin typeface="Cambria Math" panose="02040503050406030204" pitchFamily="18" charset="0"/>
                          </a:rPr>
                          <m:t>𝑥</m:t>
                        </m:r>
                        <m:r>
                          <a:rPr lang="en-US" sz="1400" b="0" i="1" smtClean="0">
                            <a:latin typeface="Cambria Math" panose="02040503050406030204" pitchFamily="18" charset="0"/>
                          </a:rPr>
                          <m:t>2</m:t>
                        </m:r>
                        <m:r>
                          <a:rPr lang="en-GB" sz="1400" i="1">
                            <a:latin typeface="Cambria Math" panose="02040503050406030204" pitchFamily="18" charset="0"/>
                          </a:rPr>
                          <m:t>𝑛</m:t>
                        </m:r>
                      </m:sub>
                    </m:sSub>
                    <m:r>
                      <a:rPr lang="en-GB" sz="1400" i="1">
                        <a:latin typeface="Cambria Math" panose="02040503050406030204" pitchFamily="18" charset="0"/>
                      </a:rPr>
                      <m:t>=</m:t>
                    </m:r>
                    <m:r>
                      <a:rPr lang="en-GB" sz="1400" i="1">
                        <a:latin typeface="Cambria Math" panose="02040503050406030204" pitchFamily="18" charset="0"/>
                        <a:ea typeface="Cambria Math" panose="02040503050406030204" pitchFamily="18" charset="0"/>
                      </a:rPr>
                      <m:t>ℑ</m:t>
                    </m:r>
                    <m:d>
                      <m:dPr>
                        <m:begChr m:val="{"/>
                        <m:endChr m:val="}"/>
                        <m:ctrlPr>
                          <a:rPr lang="en-GB" sz="1400" i="1">
                            <a:latin typeface="Cambria Math" panose="02040503050406030204" pitchFamily="18" charset="0"/>
                          </a:rPr>
                        </m:ctrlPr>
                      </m:dPr>
                      <m:e>
                        <m:r>
                          <a:rPr lang="en-US" sz="1400" i="1">
                            <a:solidFill>
                              <a:schemeClr val="accent1"/>
                            </a:solidFill>
                            <a:latin typeface="Cambria Math" panose="02040503050406030204" pitchFamily="18" charset="0"/>
                          </a:rPr>
                          <m:t>𝑞</m:t>
                        </m:r>
                        <m:r>
                          <a:rPr lang="en-US" sz="1400" i="1">
                            <a:solidFill>
                              <a:schemeClr val="accent1"/>
                            </a:solidFill>
                            <a:latin typeface="Cambria Math" panose="02040503050406030204" pitchFamily="18" charset="0"/>
                          </a:rPr>
                          <m:t>’2</m:t>
                        </m:r>
                        <m:r>
                          <a:rPr lang="en-US" sz="1400" i="1">
                            <a:solidFill>
                              <a:schemeClr val="accent1"/>
                            </a:solidFill>
                            <a:latin typeface="Cambria Math" panose="02040503050406030204" pitchFamily="18" charset="0"/>
                          </a:rPr>
                          <m:t>𝑥</m:t>
                        </m:r>
                        <m:r>
                          <a:rPr lang="en-US" sz="1400" i="1" smtClean="0">
                            <a:solidFill>
                              <a:schemeClr val="tx2"/>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𝑘</m:t>
                            </m:r>
                          </m:e>
                          <m:sub>
                            <m:r>
                              <a:rPr lang="en-US" sz="1400" i="1">
                                <a:solidFill>
                                  <a:schemeClr val="tx2"/>
                                </a:solidFill>
                                <a:latin typeface="Cambria Math" panose="02040503050406030204" pitchFamily="18" charset="0"/>
                              </a:rPr>
                              <m:t>𝑥</m:t>
                            </m:r>
                            <m:r>
                              <a:rPr lang="en-US" sz="1400" b="0" i="1" smtClean="0">
                                <a:solidFill>
                                  <a:schemeClr val="tx2"/>
                                </a:solidFill>
                                <a:latin typeface="Cambria Math" panose="02040503050406030204" pitchFamily="18" charset="0"/>
                              </a:rPr>
                              <m:t>2</m:t>
                            </m:r>
                            <m:r>
                              <a:rPr lang="en-GB" sz="1400" i="1">
                                <a:solidFill>
                                  <a:schemeClr val="tx2"/>
                                </a:solidFill>
                                <a:latin typeface="Cambria Math" panose="02040503050406030204" pitchFamily="18" charset="0"/>
                              </a:rPr>
                              <m:t>𝑛</m:t>
                            </m:r>
                          </m:sub>
                        </m:sSub>
                        <m:f>
                          <m:fPr>
                            <m:ctrlPr>
                              <a:rPr lang="en-GB" sz="1400" i="1">
                                <a:solidFill>
                                  <a:schemeClr val="tx2"/>
                                </a:solidFill>
                                <a:latin typeface="Cambria Math" panose="02040503050406030204" pitchFamily="18" charset="0"/>
                                <a:ea typeface="Cambria Math" panose="02040503050406030204" pitchFamily="18" charset="0"/>
                              </a:rPr>
                            </m:ctrlPr>
                          </m:fPr>
                          <m:num>
                            <m:sSub>
                              <m:sSubPr>
                                <m:ctrlPr>
                                  <a:rPr lang="en-GB" sz="1400" i="1">
                                    <a:solidFill>
                                      <a:schemeClr val="tx2"/>
                                    </a:solidFill>
                                    <a:latin typeface="Cambria Math" panose="02040503050406030204" pitchFamily="18" charset="0"/>
                                    <a:ea typeface="Cambria Math" panose="02040503050406030204" pitchFamily="18" charset="0"/>
                                  </a:rPr>
                                </m:ctrlPr>
                              </m:sSubPr>
                              <m:e>
                                <m:r>
                                  <a:rPr lang="en-GB" sz="1400" i="1">
                                    <a:solidFill>
                                      <a:schemeClr val="tx2"/>
                                    </a:solidFill>
                                    <a:latin typeface="Cambria Math" panose="02040503050406030204" pitchFamily="18" charset="0"/>
                                    <a:ea typeface="Cambria Math" panose="02040503050406030204" pitchFamily="18" charset="0"/>
                                  </a:rPr>
                                  <m:t>𝜔</m:t>
                                </m:r>
                              </m:e>
                              <m:sub>
                                <m:r>
                                  <a:rPr lang="en-US" sz="1400" i="1">
                                    <a:solidFill>
                                      <a:schemeClr val="tx2"/>
                                    </a:solidFill>
                                    <a:latin typeface="Cambria Math" panose="02040503050406030204" pitchFamily="18" charset="0"/>
                                    <a:ea typeface="Cambria Math" panose="02040503050406030204" pitchFamily="18" charset="0"/>
                                  </a:rPr>
                                  <m:t>1</m:t>
                                </m:r>
                                <m:r>
                                  <a:rPr lang="en-GB" sz="1400" i="1">
                                    <a:solidFill>
                                      <a:schemeClr val="tx2"/>
                                    </a:solidFill>
                                    <a:latin typeface="Cambria Math" panose="02040503050406030204" pitchFamily="18" charset="0"/>
                                    <a:ea typeface="Cambria Math" panose="02040503050406030204" pitchFamily="18" charset="0"/>
                                  </a:rPr>
                                  <m:t>𝑛</m:t>
                                </m:r>
                              </m:sub>
                            </m:sSub>
                          </m:num>
                          <m:den>
                            <m:sSub>
                              <m:sSubPr>
                                <m:ctrlPr>
                                  <a:rPr lang="en-GB" sz="1400" i="1">
                                    <a:solidFill>
                                      <a:schemeClr val="tx2"/>
                                    </a:solidFill>
                                    <a:latin typeface="Cambria Math" panose="02040503050406030204" pitchFamily="18" charset="0"/>
                                    <a:ea typeface="Cambria Math" panose="02040503050406030204" pitchFamily="18" charset="0"/>
                                  </a:rPr>
                                </m:ctrlPr>
                              </m:sSubPr>
                              <m:e>
                                <m:r>
                                  <a:rPr lang="en-GB" sz="1400" i="1">
                                    <a:solidFill>
                                      <a:schemeClr val="tx2"/>
                                    </a:solidFill>
                                    <a:latin typeface="Cambria Math" panose="02040503050406030204" pitchFamily="18" charset="0"/>
                                    <a:ea typeface="Cambria Math" panose="02040503050406030204" pitchFamily="18" charset="0"/>
                                  </a:rPr>
                                  <m:t>𝜔</m:t>
                                </m:r>
                              </m:e>
                              <m:sub>
                                <m:r>
                                  <a:rPr lang="en-GB" sz="1400" i="1">
                                    <a:solidFill>
                                      <a:schemeClr val="tx2"/>
                                    </a:solidFill>
                                    <a:latin typeface="Cambria Math" panose="02040503050406030204" pitchFamily="18" charset="0"/>
                                    <a:ea typeface="Cambria Math" panose="02040503050406030204" pitchFamily="18" charset="0"/>
                                  </a:rPr>
                                  <m:t>𝑑</m:t>
                                </m:r>
                                <m:r>
                                  <a:rPr lang="en-GB" sz="1400" i="1">
                                    <a:solidFill>
                                      <a:schemeClr val="tx2"/>
                                    </a:solidFill>
                                    <a:latin typeface="Cambria Math" panose="02040503050406030204" pitchFamily="18" charset="0"/>
                                    <a:ea typeface="Cambria Math" panose="02040503050406030204" pitchFamily="18" charset="0"/>
                                  </a:rPr>
                                  <m:t>,1</m:t>
                                </m:r>
                                <m:r>
                                  <a:rPr lang="en-GB" sz="1400" i="1">
                                    <a:solidFill>
                                      <a:schemeClr val="tx2"/>
                                    </a:solidFill>
                                    <a:latin typeface="Cambria Math" panose="02040503050406030204" pitchFamily="18" charset="0"/>
                                    <a:ea typeface="Cambria Math" panose="02040503050406030204" pitchFamily="18" charset="0"/>
                                  </a:rPr>
                                  <m:t>𝑛</m:t>
                                </m:r>
                              </m:sub>
                            </m:sSub>
                          </m:den>
                        </m:f>
                        <m:sSup>
                          <m:sSupPr>
                            <m:ctrlPr>
                              <a:rPr lang="en-GB" sz="1400" i="1">
                                <a:solidFill>
                                  <a:schemeClr val="tx2"/>
                                </a:solidFill>
                                <a:latin typeface="Cambria Math" panose="02040503050406030204" pitchFamily="18" charset="0"/>
                              </a:rPr>
                            </m:ctrlPr>
                          </m:sSupPr>
                          <m:e>
                            <m:r>
                              <a:rPr lang="en-GB" sz="1400" i="1">
                                <a:solidFill>
                                  <a:schemeClr val="tx2"/>
                                </a:solidFill>
                                <a:latin typeface="Cambria Math" panose="02040503050406030204" pitchFamily="18" charset="0"/>
                              </a:rPr>
                              <m:t>𝑒</m:t>
                            </m:r>
                          </m:e>
                          <m:sup>
                            <m:d>
                              <m:dPr>
                                <m:ctrlPr>
                                  <a:rPr lang="en-GB" sz="1400" i="1">
                                    <a:solidFill>
                                      <a:schemeClr val="tx2"/>
                                    </a:solidFill>
                                    <a:latin typeface="Cambria Math" panose="02040503050406030204" pitchFamily="18" charset="0"/>
                                  </a:rPr>
                                </m:ctrlPr>
                              </m:dPr>
                              <m:e>
                                <m:r>
                                  <a:rPr lang="en-GB" sz="1400" i="1">
                                    <a:solidFill>
                                      <a:schemeClr val="tx2"/>
                                    </a:solidFill>
                                    <a:latin typeface="Cambria Math" panose="02040503050406030204" pitchFamily="18" charset="0"/>
                                  </a:rPr>
                                  <m:t>𝑖</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US" sz="1400" i="1">
                                            <a:solidFill>
                                              <a:schemeClr val="tx2"/>
                                            </a:solidFill>
                                            <a:latin typeface="Cambria Math" panose="02040503050406030204" pitchFamily="18" charset="0"/>
                                          </a:rPr>
                                          <m:t>1</m:t>
                                        </m:r>
                                        <m:r>
                                          <a:rPr lang="en-GB" sz="1400" i="1">
                                            <a:solidFill>
                                              <a:schemeClr val="tx2"/>
                                            </a:solidFill>
                                            <a:latin typeface="Cambria Math" panose="02040503050406030204" pitchFamily="18" charset="0"/>
                                          </a:rPr>
                                          <m:t>𝑛</m:t>
                                        </m:r>
                                      </m:sub>
                                    </m:sSub>
                                  </m:num>
                                  <m:den>
                                    <m:r>
                                      <a:rPr lang="en-GB" sz="1400" i="1">
                                        <a:solidFill>
                                          <a:schemeClr val="tx2"/>
                                        </a:solidFill>
                                        <a:latin typeface="Cambria Math" panose="02040503050406030204" pitchFamily="18" charset="0"/>
                                      </a:rPr>
                                      <m:t>𝑐</m:t>
                                    </m:r>
                                  </m:den>
                                </m:f>
                                <m:r>
                                  <a:rPr lang="en-US" sz="1400" i="1">
                                    <a:solidFill>
                                      <a:schemeClr val="tx2"/>
                                    </a:solidFill>
                                    <a:latin typeface="Cambria Math" panose="02040503050406030204" pitchFamily="18" charset="0"/>
                                  </a:rPr>
                                  <m:t>+</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US" sz="1400" i="1">
                                            <a:solidFill>
                                              <a:schemeClr val="tx2"/>
                                            </a:solidFill>
                                            <a:latin typeface="Cambria Math" panose="02040503050406030204" pitchFamily="18" charset="0"/>
                                          </a:rPr>
                                          <m:t>1</m:t>
                                        </m:r>
                                        <m:r>
                                          <a:rPr lang="en-GB" sz="1400" i="1">
                                            <a:solidFill>
                                              <a:schemeClr val="tx2"/>
                                            </a:solidFill>
                                            <a:latin typeface="Cambria Math" panose="02040503050406030204" pitchFamily="18" charset="0"/>
                                          </a:rPr>
                                          <m:t>𝑛</m:t>
                                        </m:r>
                                      </m:sub>
                                    </m:sSub>
                                  </m:num>
                                  <m:den>
                                    <m:r>
                                      <a:rPr lang="en-GB" sz="1400" i="1">
                                        <a:solidFill>
                                          <a:schemeClr val="tx2"/>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𝑄</m:t>
                                        </m:r>
                                      </m:e>
                                      <m:sub>
                                        <m:r>
                                          <a:rPr lang="en-US" sz="1400" i="1">
                                            <a:solidFill>
                                              <a:schemeClr val="tx2"/>
                                            </a:solidFill>
                                            <a:latin typeface="Cambria Math" panose="02040503050406030204" pitchFamily="18" charset="0"/>
                                          </a:rPr>
                                          <m:t>1</m:t>
                                        </m:r>
                                        <m:r>
                                          <a:rPr lang="en-GB" sz="1400" i="1">
                                            <a:solidFill>
                                              <a:schemeClr val="tx2"/>
                                            </a:solidFill>
                                            <a:latin typeface="Cambria Math" panose="02040503050406030204" pitchFamily="18" charset="0"/>
                                          </a:rPr>
                                          <m:t>𝑛</m:t>
                                        </m:r>
                                      </m:sub>
                                    </m:sSub>
                                    <m:r>
                                      <a:rPr lang="en-GB" sz="1400" i="1">
                                        <a:solidFill>
                                          <a:schemeClr val="tx2"/>
                                        </a:solidFill>
                                        <a:latin typeface="Cambria Math" panose="02040503050406030204" pitchFamily="18" charset="0"/>
                                      </a:rPr>
                                      <m:t>𝑐</m:t>
                                    </m:r>
                                  </m:den>
                                </m:f>
                              </m:e>
                            </m:d>
                            <m:r>
                              <a:rPr lang="en-US" sz="1400" i="1">
                                <a:solidFill>
                                  <a:schemeClr val="tx2"/>
                                </a:solidFill>
                                <a:latin typeface="Cambria Math" panose="02040503050406030204" pitchFamily="18" charset="0"/>
                              </a:rPr>
                              <m:t>𝑧</m:t>
                            </m:r>
                          </m:sup>
                        </m:sSup>
                      </m:e>
                    </m:d>
                    <m:r>
                      <a:rPr lang="en-US" sz="1400" i="1">
                        <a:latin typeface="Cambria Math" panose="02040503050406030204" pitchFamily="18" charset="0"/>
                      </a:rPr>
                      <m:t>  </m:t>
                    </m:r>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𝑉</m:t>
                        </m:r>
                      </m:e>
                    </m:d>
                  </m:oMath>
                </a14:m>
                <a:endParaRPr lang="en-GB" sz="1400" i="1" dirty="0"/>
              </a:p>
              <a:p>
                <a:pPr lvl="1"/>
                <a14:m>
                  <m:oMath xmlns:m="http://schemas.openxmlformats.org/officeDocument/2006/math">
                    <m:sSub>
                      <m:sSubPr>
                        <m:ctrlPr>
                          <a:rPr lang="en-GB" sz="1400" i="1">
                            <a:latin typeface="Cambria Math" panose="02040503050406030204" pitchFamily="18" charset="0"/>
                          </a:rPr>
                        </m:ctrlPr>
                      </m:sSubPr>
                      <m:e>
                        <m:r>
                          <a:rPr lang="en-GB" sz="1400" i="1">
                            <a:latin typeface="Cambria Math" panose="02040503050406030204" pitchFamily="18" charset="0"/>
                          </a:rPr>
                          <m:t>𝑊</m:t>
                        </m:r>
                      </m:e>
                      <m:sub>
                        <m:r>
                          <a:rPr lang="en-US" sz="1400" i="1">
                            <a:latin typeface="Cambria Math" panose="02040503050406030204" pitchFamily="18" charset="0"/>
                          </a:rPr>
                          <m:t>𝑦</m:t>
                        </m:r>
                        <m:r>
                          <a:rPr lang="en-US" sz="1400" b="0" i="1" smtClean="0">
                            <a:latin typeface="Cambria Math" panose="02040503050406030204" pitchFamily="18" charset="0"/>
                          </a:rPr>
                          <m:t>2</m:t>
                        </m:r>
                        <m:r>
                          <a:rPr lang="en-GB" sz="1400" i="1">
                            <a:latin typeface="Cambria Math" panose="02040503050406030204" pitchFamily="18" charset="0"/>
                          </a:rPr>
                          <m:t>𝑛</m:t>
                        </m:r>
                      </m:sub>
                    </m:sSub>
                    <m:r>
                      <a:rPr lang="en-GB" sz="1400" i="1">
                        <a:latin typeface="Cambria Math" panose="02040503050406030204" pitchFamily="18" charset="0"/>
                      </a:rPr>
                      <m:t>=</m:t>
                    </m:r>
                    <m:r>
                      <a:rPr lang="en-GB" sz="1400" i="1">
                        <a:latin typeface="Cambria Math" panose="02040503050406030204" pitchFamily="18" charset="0"/>
                        <a:ea typeface="Cambria Math" panose="02040503050406030204" pitchFamily="18" charset="0"/>
                      </a:rPr>
                      <m:t>ℑ</m:t>
                    </m:r>
                    <m:d>
                      <m:dPr>
                        <m:begChr m:val="{"/>
                        <m:endChr m:val="}"/>
                        <m:ctrlPr>
                          <a:rPr lang="en-GB" sz="1400" i="1">
                            <a:latin typeface="Cambria Math" panose="02040503050406030204" pitchFamily="18" charset="0"/>
                          </a:rPr>
                        </m:ctrlPr>
                      </m:dPr>
                      <m:e>
                        <m:r>
                          <a:rPr lang="en-US" sz="1400" i="1">
                            <a:solidFill>
                              <a:schemeClr val="accent1"/>
                            </a:solidFill>
                            <a:latin typeface="Cambria Math" panose="02040503050406030204" pitchFamily="18" charset="0"/>
                          </a:rPr>
                          <m:t>𝑞</m:t>
                        </m:r>
                        <m:r>
                          <a:rPr lang="en-US" sz="1400" i="1">
                            <a:solidFill>
                              <a:schemeClr val="accent1"/>
                            </a:solidFill>
                            <a:latin typeface="Cambria Math" panose="02040503050406030204" pitchFamily="18" charset="0"/>
                          </a:rPr>
                          <m:t>’2</m:t>
                        </m:r>
                        <m:r>
                          <a:rPr lang="en-US" sz="1400" i="1">
                            <a:solidFill>
                              <a:schemeClr val="accent1"/>
                            </a:solidFill>
                            <a:latin typeface="Cambria Math" panose="02040503050406030204" pitchFamily="18" charset="0"/>
                          </a:rPr>
                          <m:t>𝑦</m:t>
                        </m:r>
                        <m:r>
                          <a:rPr lang="en-US" sz="1400" i="1" smtClean="0">
                            <a:solidFill>
                              <a:schemeClr val="tx2"/>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𝑘</m:t>
                            </m:r>
                          </m:e>
                          <m:sub>
                            <m:r>
                              <a:rPr lang="en-US" sz="1400" b="0" i="1" smtClean="0">
                                <a:solidFill>
                                  <a:schemeClr val="tx2"/>
                                </a:solidFill>
                                <a:latin typeface="Cambria Math" panose="02040503050406030204" pitchFamily="18" charset="0"/>
                              </a:rPr>
                              <m:t>𝑦</m:t>
                            </m:r>
                            <m:r>
                              <a:rPr lang="en-US" sz="1400" b="0" i="1" smtClean="0">
                                <a:solidFill>
                                  <a:schemeClr val="tx2"/>
                                </a:solidFill>
                                <a:latin typeface="Cambria Math" panose="02040503050406030204" pitchFamily="18" charset="0"/>
                              </a:rPr>
                              <m:t>2</m:t>
                            </m:r>
                            <m:r>
                              <a:rPr lang="en-GB" sz="1400" i="1">
                                <a:solidFill>
                                  <a:schemeClr val="tx2"/>
                                </a:solidFill>
                                <a:latin typeface="Cambria Math" panose="02040503050406030204" pitchFamily="18" charset="0"/>
                              </a:rPr>
                              <m:t>𝑛</m:t>
                            </m:r>
                          </m:sub>
                        </m:sSub>
                        <m:f>
                          <m:fPr>
                            <m:ctrlPr>
                              <a:rPr lang="en-GB" sz="1400" i="1">
                                <a:solidFill>
                                  <a:schemeClr val="tx2"/>
                                </a:solidFill>
                                <a:latin typeface="Cambria Math" panose="02040503050406030204" pitchFamily="18" charset="0"/>
                                <a:ea typeface="Cambria Math" panose="02040503050406030204" pitchFamily="18" charset="0"/>
                              </a:rPr>
                            </m:ctrlPr>
                          </m:fPr>
                          <m:num>
                            <m:sSub>
                              <m:sSubPr>
                                <m:ctrlPr>
                                  <a:rPr lang="en-GB" sz="1400" i="1">
                                    <a:solidFill>
                                      <a:schemeClr val="tx2"/>
                                    </a:solidFill>
                                    <a:latin typeface="Cambria Math" panose="02040503050406030204" pitchFamily="18" charset="0"/>
                                    <a:ea typeface="Cambria Math" panose="02040503050406030204" pitchFamily="18" charset="0"/>
                                  </a:rPr>
                                </m:ctrlPr>
                              </m:sSubPr>
                              <m:e>
                                <m:r>
                                  <a:rPr lang="en-GB" sz="1400" i="1">
                                    <a:solidFill>
                                      <a:schemeClr val="tx2"/>
                                    </a:solidFill>
                                    <a:latin typeface="Cambria Math" panose="02040503050406030204" pitchFamily="18" charset="0"/>
                                    <a:ea typeface="Cambria Math" panose="02040503050406030204" pitchFamily="18" charset="0"/>
                                  </a:rPr>
                                  <m:t>𝜔</m:t>
                                </m:r>
                              </m:e>
                              <m:sub>
                                <m:r>
                                  <a:rPr lang="en-US" sz="1400" b="0" i="1" smtClean="0">
                                    <a:solidFill>
                                      <a:schemeClr val="tx2"/>
                                    </a:solidFill>
                                    <a:latin typeface="Cambria Math" panose="02040503050406030204" pitchFamily="18" charset="0"/>
                                    <a:ea typeface="Cambria Math" panose="02040503050406030204" pitchFamily="18" charset="0"/>
                                  </a:rPr>
                                  <m:t>2</m:t>
                                </m:r>
                                <m:r>
                                  <a:rPr lang="en-GB" sz="1400" i="1">
                                    <a:solidFill>
                                      <a:schemeClr val="tx2"/>
                                    </a:solidFill>
                                    <a:latin typeface="Cambria Math" panose="02040503050406030204" pitchFamily="18" charset="0"/>
                                    <a:ea typeface="Cambria Math" panose="02040503050406030204" pitchFamily="18" charset="0"/>
                                  </a:rPr>
                                  <m:t>𝑛</m:t>
                                </m:r>
                              </m:sub>
                            </m:sSub>
                          </m:num>
                          <m:den>
                            <m:sSub>
                              <m:sSubPr>
                                <m:ctrlPr>
                                  <a:rPr lang="en-GB" sz="1400" i="1">
                                    <a:solidFill>
                                      <a:schemeClr val="tx2"/>
                                    </a:solidFill>
                                    <a:latin typeface="Cambria Math" panose="02040503050406030204" pitchFamily="18" charset="0"/>
                                    <a:ea typeface="Cambria Math" panose="02040503050406030204" pitchFamily="18" charset="0"/>
                                  </a:rPr>
                                </m:ctrlPr>
                              </m:sSubPr>
                              <m:e>
                                <m:r>
                                  <a:rPr lang="en-GB" sz="1400" i="1">
                                    <a:solidFill>
                                      <a:schemeClr val="tx2"/>
                                    </a:solidFill>
                                    <a:latin typeface="Cambria Math" panose="02040503050406030204" pitchFamily="18" charset="0"/>
                                    <a:ea typeface="Cambria Math" panose="02040503050406030204" pitchFamily="18" charset="0"/>
                                  </a:rPr>
                                  <m:t>𝜔</m:t>
                                </m:r>
                              </m:e>
                              <m:sub>
                                <m:r>
                                  <a:rPr lang="en-GB" sz="1400" i="1">
                                    <a:solidFill>
                                      <a:schemeClr val="tx2"/>
                                    </a:solidFill>
                                    <a:latin typeface="Cambria Math" panose="02040503050406030204" pitchFamily="18" charset="0"/>
                                    <a:ea typeface="Cambria Math" panose="02040503050406030204" pitchFamily="18" charset="0"/>
                                  </a:rPr>
                                  <m:t>𝑑</m:t>
                                </m:r>
                                <m:r>
                                  <a:rPr lang="en-GB" sz="1400" i="1">
                                    <a:solidFill>
                                      <a:schemeClr val="tx2"/>
                                    </a:solidFill>
                                    <a:latin typeface="Cambria Math" panose="02040503050406030204" pitchFamily="18" charset="0"/>
                                    <a:ea typeface="Cambria Math" panose="02040503050406030204" pitchFamily="18" charset="0"/>
                                  </a:rPr>
                                  <m:t>,2</m:t>
                                </m:r>
                                <m:r>
                                  <a:rPr lang="en-GB" sz="1400" i="1">
                                    <a:solidFill>
                                      <a:schemeClr val="tx2"/>
                                    </a:solidFill>
                                    <a:latin typeface="Cambria Math" panose="02040503050406030204" pitchFamily="18" charset="0"/>
                                    <a:ea typeface="Cambria Math" panose="02040503050406030204" pitchFamily="18" charset="0"/>
                                  </a:rPr>
                                  <m:t>𝑛</m:t>
                                </m:r>
                              </m:sub>
                            </m:sSub>
                          </m:den>
                        </m:f>
                        <m:sSup>
                          <m:sSupPr>
                            <m:ctrlPr>
                              <a:rPr lang="en-GB" sz="1400" i="1">
                                <a:solidFill>
                                  <a:schemeClr val="tx2"/>
                                </a:solidFill>
                                <a:latin typeface="Cambria Math" panose="02040503050406030204" pitchFamily="18" charset="0"/>
                              </a:rPr>
                            </m:ctrlPr>
                          </m:sSupPr>
                          <m:e>
                            <m:r>
                              <a:rPr lang="en-GB" sz="1400" i="1">
                                <a:solidFill>
                                  <a:schemeClr val="tx2"/>
                                </a:solidFill>
                                <a:latin typeface="Cambria Math" panose="02040503050406030204" pitchFamily="18" charset="0"/>
                              </a:rPr>
                              <m:t>𝑒</m:t>
                            </m:r>
                          </m:e>
                          <m:sup>
                            <m:d>
                              <m:dPr>
                                <m:ctrlPr>
                                  <a:rPr lang="en-GB" sz="1400" i="1">
                                    <a:solidFill>
                                      <a:schemeClr val="tx2"/>
                                    </a:solidFill>
                                    <a:latin typeface="Cambria Math" panose="02040503050406030204" pitchFamily="18" charset="0"/>
                                  </a:rPr>
                                </m:ctrlPr>
                              </m:dPr>
                              <m:e>
                                <m:r>
                                  <a:rPr lang="en-GB" sz="1400" i="1">
                                    <a:solidFill>
                                      <a:schemeClr val="tx2"/>
                                    </a:solidFill>
                                    <a:latin typeface="Cambria Math" panose="02040503050406030204" pitchFamily="18" charset="0"/>
                                  </a:rPr>
                                  <m:t>𝑖</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US" sz="1400" b="0" i="1" smtClean="0">
                                            <a:solidFill>
                                              <a:schemeClr val="tx2"/>
                                            </a:solidFill>
                                            <a:latin typeface="Cambria Math" panose="02040503050406030204" pitchFamily="18" charset="0"/>
                                          </a:rPr>
                                          <m:t>2</m:t>
                                        </m:r>
                                        <m:r>
                                          <a:rPr lang="en-GB" sz="1400" i="1">
                                            <a:solidFill>
                                              <a:schemeClr val="tx2"/>
                                            </a:solidFill>
                                            <a:latin typeface="Cambria Math" panose="02040503050406030204" pitchFamily="18" charset="0"/>
                                          </a:rPr>
                                          <m:t>𝑛</m:t>
                                        </m:r>
                                      </m:sub>
                                    </m:sSub>
                                  </m:num>
                                  <m:den>
                                    <m:r>
                                      <a:rPr lang="en-GB" sz="1400" i="1">
                                        <a:solidFill>
                                          <a:schemeClr val="tx2"/>
                                        </a:solidFill>
                                        <a:latin typeface="Cambria Math" panose="02040503050406030204" pitchFamily="18" charset="0"/>
                                      </a:rPr>
                                      <m:t>𝑐</m:t>
                                    </m:r>
                                  </m:den>
                                </m:f>
                                <m:r>
                                  <a:rPr lang="en-US" sz="1400" i="1">
                                    <a:solidFill>
                                      <a:schemeClr val="tx2"/>
                                    </a:solidFill>
                                    <a:latin typeface="Cambria Math" panose="02040503050406030204" pitchFamily="18" charset="0"/>
                                  </a:rPr>
                                  <m:t>+</m:t>
                                </m:r>
                                <m:f>
                                  <m:fPr>
                                    <m:ctrlPr>
                                      <a:rPr lang="en-GB" sz="1400" i="1">
                                        <a:solidFill>
                                          <a:schemeClr val="tx2"/>
                                        </a:solidFill>
                                        <a:latin typeface="Cambria Math" panose="02040503050406030204" pitchFamily="18" charset="0"/>
                                      </a:rPr>
                                    </m:ctrlPr>
                                  </m:fPr>
                                  <m:num>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𝜔</m:t>
                                        </m:r>
                                      </m:e>
                                      <m:sub>
                                        <m:r>
                                          <a:rPr lang="en-US" sz="1400" b="0" i="1" smtClean="0">
                                            <a:solidFill>
                                              <a:schemeClr val="tx2"/>
                                            </a:solidFill>
                                            <a:latin typeface="Cambria Math" panose="02040503050406030204" pitchFamily="18" charset="0"/>
                                          </a:rPr>
                                          <m:t>2</m:t>
                                        </m:r>
                                        <m:r>
                                          <a:rPr lang="en-GB" sz="1400" i="1">
                                            <a:solidFill>
                                              <a:schemeClr val="tx2"/>
                                            </a:solidFill>
                                            <a:latin typeface="Cambria Math" panose="02040503050406030204" pitchFamily="18" charset="0"/>
                                          </a:rPr>
                                          <m:t>𝑛</m:t>
                                        </m:r>
                                      </m:sub>
                                    </m:sSub>
                                  </m:num>
                                  <m:den>
                                    <m:r>
                                      <a:rPr lang="en-GB" sz="1400" i="1">
                                        <a:solidFill>
                                          <a:schemeClr val="tx2"/>
                                        </a:solidFill>
                                        <a:latin typeface="Cambria Math" panose="02040503050406030204" pitchFamily="18" charset="0"/>
                                      </a:rPr>
                                      <m:t>2</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𝑄</m:t>
                                        </m:r>
                                      </m:e>
                                      <m:sub>
                                        <m:r>
                                          <a:rPr lang="en-US" sz="1400" b="0" i="1" smtClean="0">
                                            <a:solidFill>
                                              <a:schemeClr val="tx2"/>
                                            </a:solidFill>
                                            <a:latin typeface="Cambria Math" panose="02040503050406030204" pitchFamily="18" charset="0"/>
                                          </a:rPr>
                                          <m:t>2</m:t>
                                        </m:r>
                                        <m:r>
                                          <a:rPr lang="en-GB" sz="1400" i="1">
                                            <a:solidFill>
                                              <a:schemeClr val="tx2"/>
                                            </a:solidFill>
                                            <a:latin typeface="Cambria Math" panose="02040503050406030204" pitchFamily="18" charset="0"/>
                                          </a:rPr>
                                          <m:t>𝑛</m:t>
                                        </m:r>
                                      </m:sub>
                                    </m:sSub>
                                    <m:r>
                                      <a:rPr lang="en-GB" sz="1400" i="1">
                                        <a:solidFill>
                                          <a:schemeClr val="tx2"/>
                                        </a:solidFill>
                                        <a:latin typeface="Cambria Math" panose="02040503050406030204" pitchFamily="18" charset="0"/>
                                      </a:rPr>
                                      <m:t>𝑐</m:t>
                                    </m:r>
                                  </m:den>
                                </m:f>
                              </m:e>
                            </m:d>
                            <m:r>
                              <a:rPr lang="en-US" sz="1400" i="1">
                                <a:solidFill>
                                  <a:schemeClr val="tx2"/>
                                </a:solidFill>
                                <a:latin typeface="Cambria Math" panose="02040503050406030204" pitchFamily="18" charset="0"/>
                              </a:rPr>
                              <m:t>𝑧</m:t>
                            </m:r>
                          </m:sup>
                        </m:sSup>
                      </m:e>
                    </m:d>
                    <m:r>
                      <a:rPr lang="en-US" sz="1400" i="1">
                        <a:solidFill>
                          <a:schemeClr val="tx2"/>
                        </a:solidFill>
                        <a:latin typeface="Cambria Math" panose="02040503050406030204" pitchFamily="18" charset="0"/>
                      </a:rPr>
                      <m:t>  </m:t>
                    </m:r>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𝑉</m:t>
                        </m:r>
                      </m:e>
                    </m:d>
                  </m:oMath>
                </a14:m>
                <a:endParaRPr lang="en-US" dirty="0">
                  <a:solidFill>
                    <a:schemeClr val="accent1"/>
                  </a:solidFill>
                </a:endParaRPr>
              </a:p>
              <a:p>
                <a:pPr>
                  <a:buFont typeface="Wingdings" pitchFamily="2" charset="2"/>
                  <a:buChar char="è"/>
                </a:pPr>
                <a:endParaRPr lang="en-US" i="1" dirty="0">
                  <a:latin typeface="Cambria Math" panose="02040503050406030204" pitchFamily="18" charset="0"/>
                </a:endParaRPr>
              </a:p>
              <a:p>
                <a:pPr>
                  <a:buFont typeface="Wingdings" pitchFamily="2" charset="2"/>
                  <a:buChar char="è"/>
                </a:pPr>
                <a:endParaRPr lang="en-US" i="1" dirty="0">
                  <a:latin typeface="Cambria Math" panose="02040503050406030204" pitchFamily="18" charset="0"/>
                </a:endParaRPr>
              </a:p>
              <a:p>
                <a:pPr>
                  <a:buFont typeface="Wingdings" pitchFamily="2" charset="2"/>
                  <a:buChar char="è"/>
                </a:pPr>
                <a:endParaRPr lang="en-US" i="1" dirty="0">
                  <a:latin typeface="Cambria Math" panose="02040503050406030204" pitchFamily="18" charset="0"/>
                </a:endParaRPr>
              </a:p>
            </p:txBody>
          </p:sp>
        </mc:Choice>
        <mc:Fallback>
          <p:sp>
            <p:nvSpPr>
              <p:cNvPr id="5" name="Content Placeholder 4">
                <a:extLst>
                  <a:ext uri="{FF2B5EF4-FFF2-40B4-BE49-F238E27FC236}">
                    <a16:creationId xmlns:a16="http://schemas.microsoft.com/office/drawing/2014/main" id="{B1DDCC42-65B8-2395-0916-DC925EFECB8A}"/>
                  </a:ext>
                </a:extLst>
              </p:cNvPr>
              <p:cNvSpPr>
                <a:spLocks noGrp="1" noRot="1" noChangeAspect="1" noMove="1" noResize="1" noEditPoints="1" noAdjustHandles="1" noChangeArrowheads="1" noChangeShapeType="1" noTextEdit="1"/>
              </p:cNvSpPr>
              <p:nvPr>
                <p:ph idx="1"/>
              </p:nvPr>
            </p:nvSpPr>
            <p:spPr>
              <a:xfrm>
                <a:off x="904875" y="595884"/>
                <a:ext cx="8596605" cy="4595667"/>
              </a:xfrm>
              <a:blipFill>
                <a:blip r:embed="rId3"/>
                <a:stretch>
                  <a:fillRect t="-1934"/>
                </a:stretch>
              </a:blipFill>
            </p:spPr>
            <p:txBody>
              <a:bodyPr/>
              <a:lstStyle/>
              <a:p>
                <a:r>
                  <a:rPr lang="en-GB">
                    <a:noFill/>
                  </a:rPr>
                  <a:t> </a:t>
                </a:r>
              </a:p>
            </p:txBody>
          </p:sp>
        </mc:Fallback>
      </mc:AlternateContent>
      <p:sp>
        <p:nvSpPr>
          <p:cNvPr id="7" name="TextBox 6">
            <a:extLst>
              <a:ext uri="{FF2B5EF4-FFF2-40B4-BE49-F238E27FC236}">
                <a16:creationId xmlns:a16="http://schemas.microsoft.com/office/drawing/2014/main" id="{CD8AB285-78BD-80F2-A06F-3B69F3385C6C}"/>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Tree>
    <p:extLst>
      <p:ext uri="{BB962C8B-B14F-4D97-AF65-F5344CB8AC3E}">
        <p14:creationId xmlns:p14="http://schemas.microsoft.com/office/powerpoint/2010/main" val="1428678218"/>
      </p:ext>
    </p:extLst>
  </p:cSld>
  <p:clrMapOvr>
    <a:masterClrMapping/>
  </p:clrMapOvr>
  <mc:AlternateContent xmlns:mc="http://schemas.openxmlformats.org/markup-compatibility/2006">
    <mc:Choice xmlns:p14="http://schemas.microsoft.com/office/powerpoint/2010/main" Requires="p14">
      <p:transition spd="slow" p14:dur="2000" advTm="624"/>
    </mc:Choice>
    <mc:Fallback>
      <p:transition spd="slow" advTm="62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A1F13-C84B-1DC0-0DE0-3D5BB4CE437E}"/>
            </a:ext>
          </a:extLst>
        </p:cNvPr>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2" name="Espace réservé du contenu 1">
                <a:extLst>
                  <a:ext uri="{FF2B5EF4-FFF2-40B4-BE49-F238E27FC236}">
                    <a16:creationId xmlns:a16="http://schemas.microsoft.com/office/drawing/2014/main" id="{7564FE44-19D1-C56E-29F0-2B995497F325}"/>
                  </a:ext>
                </a:extLst>
              </p:cNvPr>
              <p:cNvSpPr>
                <a:spLocks noGrp="1"/>
              </p:cNvSpPr>
              <p:nvPr>
                <p:ph idx="1"/>
              </p:nvPr>
            </p:nvSpPr>
            <p:spPr>
              <a:xfrm>
                <a:off x="904874" y="537515"/>
                <a:ext cx="7991991" cy="1192266"/>
              </a:xfrm>
            </p:spPr>
            <p:txBody>
              <a:bodyPr vert="horz" lIns="180000" tIns="45720" rIns="91440" bIns="45720" rtlCol="0" anchor="t">
                <a:normAutofit fontScale="77500" lnSpcReduction="20000"/>
              </a:bodyPr>
              <a:lstStyle/>
              <a:p>
                <a:r>
                  <a:rPr lang="en-GB" dirty="0">
                    <a:sym typeface="Wingdings" pitchFamily="2" charset="2"/>
                  </a:rPr>
                  <a:t>Recirculation model implemented </a:t>
                </a:r>
                <a:r>
                  <a:rPr lang="en-GB" dirty="0">
                    <a:solidFill>
                      <a:schemeClr val="accent1"/>
                    </a:solidFill>
                    <a:sym typeface="Wingdings" pitchFamily="2" charset="2"/>
                  </a:rPr>
                  <a:t>Python package (</a:t>
                </a:r>
                <a:r>
                  <a:rPr lang="en-GB" dirty="0">
                    <a:solidFill>
                      <a:schemeClr val="accent1"/>
                    </a:solidFill>
                    <a:sym typeface="Wingdings" pitchFamily="2" charset="2"/>
                    <a:hlinkClick r:id="rId4">
                      <a:extLst>
                        <a:ext uri="{A12FA001-AC4F-418D-AE19-62706E023703}">
                          <ahyp:hlinkClr xmlns:ahyp="http://schemas.microsoft.com/office/drawing/2018/hyperlinkcolor" val="tx"/>
                        </a:ext>
                      </a:extLst>
                    </a:hlinkClick>
                  </a:rPr>
                  <a:t>PyERL</a:t>
                </a:r>
                <a:r>
                  <a:rPr lang="en-GB" dirty="0">
                    <a:solidFill>
                      <a:schemeClr val="accent1"/>
                    </a:solidFill>
                    <a:sym typeface="Wingdings" pitchFamily="2" charset="2"/>
                  </a:rPr>
                  <a:t>) </a:t>
                </a:r>
                <a:r>
                  <a:rPr lang="en-GB" dirty="0">
                    <a:sym typeface="Wingdings" pitchFamily="2" charset="2"/>
                  </a:rPr>
                  <a:t>interfaced with </a:t>
                </a:r>
                <a:r>
                  <a:rPr lang="en-GB" dirty="0">
                    <a:solidFill>
                      <a:schemeClr val="accent1"/>
                    </a:solidFill>
                    <a:sym typeface="Wingdings" pitchFamily="2" charset="2"/>
                    <a:hlinkClick r:id="rId5">
                      <a:extLst>
                        <a:ext uri="{A12FA001-AC4F-418D-AE19-62706E023703}">
                          <ahyp:hlinkClr xmlns:ahyp="http://schemas.microsoft.com/office/drawing/2018/hyperlinkcolor" val="tx"/>
                        </a:ext>
                      </a:extLst>
                    </a:hlinkClick>
                  </a:rPr>
                  <a:t>RF-Track</a:t>
                </a:r>
                <a:endParaRPr lang="en-GB" dirty="0">
                  <a:solidFill>
                    <a:schemeClr val="accent1"/>
                  </a:solidFill>
                  <a:sym typeface="Wingdings" pitchFamily="2" charset="2"/>
                </a:endParaRPr>
              </a:p>
              <a:p>
                <a:r>
                  <a:rPr lang="en-GB" dirty="0">
                    <a:sym typeface="Wingdings" pitchFamily="2" charset="2"/>
                  </a:rPr>
                  <a:t>250 MeV PERLE MAD-X </a:t>
                </a:r>
                <a:r>
                  <a:rPr lang="en-GB" dirty="0">
                    <a:solidFill>
                      <a:schemeClr val="accent1"/>
                    </a:solidFill>
                    <a:sym typeface="Wingdings" pitchFamily="2" charset="2"/>
                  </a:rPr>
                  <a:t>lattice </a:t>
                </a:r>
                <a:r>
                  <a:rPr lang="en-GB" dirty="0">
                    <a:solidFill>
                      <a:schemeClr val="tx2"/>
                    </a:solidFill>
                    <a:sym typeface="Wingdings" pitchFamily="2" charset="2"/>
                  </a:rPr>
                  <a:t>(</a:t>
                </a:r>
                <a:r>
                  <a:rPr lang="en-GB" dirty="0">
                    <a:solidFill>
                      <a:schemeClr val="tx2"/>
                    </a:solidFill>
                  </a:rPr>
                  <a:t>v2.4.250</a:t>
                </a:r>
                <a:r>
                  <a:rPr lang="en-GB" dirty="0">
                    <a:solidFill>
                      <a:schemeClr val="tx2"/>
                    </a:solidFill>
                    <a:sym typeface="Wingdings" pitchFamily="2" charset="2"/>
                  </a:rPr>
                  <a:t>) </a:t>
                </a:r>
                <a:r>
                  <a:rPr lang="en-GB" dirty="0">
                    <a:sym typeface="Wingdings" pitchFamily="2" charset="2"/>
                  </a:rPr>
                  <a:t>[A. Fomin] :</a:t>
                </a:r>
              </a:p>
              <a:p>
                <a:pPr lvl="1">
                  <a:buFont typeface="Wingdings" pitchFamily="2" charset="2"/>
                  <a:buChar char="§"/>
                </a:pPr>
                <a:r>
                  <a:rPr lang="en-GB" dirty="0">
                    <a:sym typeface="Wingdings" pitchFamily="2" charset="2"/>
                  </a:rPr>
                  <a:t>Split up in different Twiss files  imported into model</a:t>
                </a:r>
                <a:endParaRPr lang="en-GB" b="1" dirty="0">
                  <a:solidFill>
                    <a:schemeClr val="accent1"/>
                  </a:solidFill>
                  <a:sym typeface="Wingdings" pitchFamily="2" charset="2"/>
                </a:endParaRPr>
              </a:p>
              <a:p>
                <a:pPr lvl="1">
                  <a:buFont typeface="Wingdings" pitchFamily="2" charset="2"/>
                  <a:buChar char="è"/>
                </a:pPr>
                <a:r>
                  <a:rPr lang="en-GB" dirty="0">
                    <a:sym typeface="Wingdings" pitchFamily="2" charset="2"/>
                  </a:rPr>
                  <a:t> Simulate each individual element in the lattice</a:t>
                </a:r>
              </a:p>
              <a:p>
                <a:pPr lvl="1">
                  <a:buFont typeface="Wingdings" pitchFamily="2" charset="2"/>
                  <a:buChar char="è"/>
                </a:pPr>
                <a:r>
                  <a:rPr lang="en-GB" dirty="0">
                    <a:solidFill>
                      <a:schemeClr val="accent1"/>
                    </a:solidFill>
                    <a:sym typeface="Wingdings" pitchFamily="2" charset="2"/>
                  </a:rPr>
                  <a:t>Very good agreement </a:t>
                </a:r>
                <a:r>
                  <a:rPr lang="en-GB" dirty="0">
                    <a:sym typeface="Wingdings" pitchFamily="2" charset="2"/>
                  </a:rPr>
                  <a:t>(</a:t>
                </a:r>
                <a14:m>
                  <m:oMath xmlns:m="http://schemas.openxmlformats.org/officeDocument/2006/math">
                    <m:r>
                      <a:rPr lang="en-GB" b="0" i="1" smtClean="0">
                        <a:latin typeface="Cambria Math" panose="02040503050406030204" pitchFamily="18" charset="0"/>
                        <a:ea typeface="Cambria Math" panose="02040503050406030204" pitchFamily="18" charset="0"/>
                        <a:sym typeface="Wingdings" pitchFamily="2" charset="2"/>
                      </a:rPr>
                      <m:t>~</m:t>
                    </m:r>
                  </m:oMath>
                </a14:m>
                <a:r>
                  <a:rPr lang="en-GB" dirty="0">
                    <a:sym typeface="Wingdings" pitchFamily="2" charset="2"/>
                  </a:rPr>
                  <a:t>2% error); Discrepancy in cavities due no proper focussing in Mad-X (approached focussing using thin/thick matrices and cavity elements (Rosenzweig-Serafini [1]))</a:t>
                </a:r>
              </a:p>
              <a:p>
                <a:pPr marL="342900" lvl="1" indent="0">
                  <a:buNone/>
                </a:pPr>
                <a:endParaRPr lang="en-GB" b="1" dirty="0">
                  <a:solidFill>
                    <a:schemeClr val="accent1"/>
                  </a:solidFill>
                  <a:sym typeface="Wingdings" pitchFamily="2" charset="2"/>
                </a:endParaRPr>
              </a:p>
            </p:txBody>
          </p:sp>
        </mc:Choice>
        <mc:Fallback>
          <p:sp>
            <p:nvSpPr>
              <p:cNvPr id="2" name="Espace réservé du contenu 1">
                <a:extLst>
                  <a:ext uri="{FF2B5EF4-FFF2-40B4-BE49-F238E27FC236}">
                    <a16:creationId xmlns:a16="http://schemas.microsoft.com/office/drawing/2014/main" id="{7564FE44-19D1-C56E-29F0-2B995497F325}"/>
                  </a:ext>
                </a:extLst>
              </p:cNvPr>
              <p:cNvSpPr>
                <a:spLocks noGrp="1" noRot="1" noChangeAspect="1" noMove="1" noResize="1" noEditPoints="1" noAdjustHandles="1" noChangeArrowheads="1" noChangeShapeType="1" noTextEdit="1"/>
              </p:cNvSpPr>
              <p:nvPr>
                <p:ph idx="1"/>
              </p:nvPr>
            </p:nvSpPr>
            <p:spPr>
              <a:xfrm>
                <a:off x="904874" y="537515"/>
                <a:ext cx="7991991" cy="1192266"/>
              </a:xfrm>
              <a:blipFill>
                <a:blip r:embed="rId6"/>
                <a:stretch>
                  <a:fillRect t="-6316" b="-1053"/>
                </a:stretch>
              </a:blipFill>
            </p:spPr>
            <p:txBody>
              <a:bodyPr/>
              <a:lstStyle/>
              <a:p>
                <a:r>
                  <a:rPr lang="en-GB">
                    <a:noFill/>
                  </a:rPr>
                  <a:t> </a:t>
                </a:r>
              </a:p>
            </p:txBody>
          </p:sp>
        </mc:Fallback>
      </mc:AlternateContent>
      <p:sp>
        <p:nvSpPr>
          <p:cNvPr id="3" name="Titre 2">
            <a:extLst>
              <a:ext uri="{FF2B5EF4-FFF2-40B4-BE49-F238E27FC236}">
                <a16:creationId xmlns:a16="http://schemas.microsoft.com/office/drawing/2014/main" id="{A7F3ED4D-575F-0BDA-82CD-89AD67F0EFEE}"/>
              </a:ext>
            </a:extLst>
          </p:cNvPr>
          <p:cNvSpPr>
            <a:spLocks noGrp="1"/>
          </p:cNvSpPr>
          <p:nvPr>
            <p:ph type="title"/>
          </p:nvPr>
        </p:nvSpPr>
        <p:spPr>
          <a:xfrm>
            <a:off x="904875" y="131033"/>
            <a:ext cx="7726363" cy="533276"/>
          </a:xfrm>
        </p:spPr>
        <p:txBody>
          <a:bodyPr>
            <a:noAutofit/>
          </a:bodyPr>
          <a:lstStyle/>
          <a:p>
            <a:r>
              <a:rPr lang="en-GB" b="0" dirty="0"/>
              <a:t>Recirculation model of </a:t>
            </a:r>
            <a:r>
              <a:rPr lang="en-GB" dirty="0">
                <a:sym typeface="Wingdings" pitchFamily="2" charset="2"/>
              </a:rPr>
              <a:t>250 MeV</a:t>
            </a:r>
            <a:r>
              <a:rPr lang="en-GB" b="0" dirty="0"/>
              <a:t> PERLE</a:t>
            </a:r>
            <a:endParaRPr lang="en-GB" dirty="0"/>
          </a:p>
        </p:txBody>
      </p:sp>
      <p:sp>
        <p:nvSpPr>
          <p:cNvPr id="6" name="Espace réservé du numéro de diapositive 5">
            <a:extLst>
              <a:ext uri="{FF2B5EF4-FFF2-40B4-BE49-F238E27FC236}">
                <a16:creationId xmlns:a16="http://schemas.microsoft.com/office/drawing/2014/main" id="{6D1EE9FD-A18B-D9F6-BC01-33A72353B367}"/>
              </a:ext>
            </a:extLst>
          </p:cNvPr>
          <p:cNvSpPr>
            <a:spLocks noGrp="1"/>
          </p:cNvSpPr>
          <p:nvPr>
            <p:ph type="sldNum" sz="quarter" idx="12"/>
          </p:nvPr>
        </p:nvSpPr>
        <p:spPr/>
        <p:txBody>
          <a:bodyPr/>
          <a:lstStyle/>
          <a:p>
            <a:fld id="{E1E1CD7C-2161-7D43-862E-CE4C333CD873}" type="slidenum">
              <a:rPr lang="en-GB" noProof="0" smtClean="0"/>
              <a:pPr/>
              <a:t>5</a:t>
            </a:fld>
            <a:endParaRPr lang="en-GB" noProof="0"/>
          </a:p>
        </p:txBody>
      </p:sp>
      <p:sp>
        <p:nvSpPr>
          <p:cNvPr id="7" name="TextBox 6">
            <a:extLst>
              <a:ext uri="{FF2B5EF4-FFF2-40B4-BE49-F238E27FC236}">
                <a16:creationId xmlns:a16="http://schemas.microsoft.com/office/drawing/2014/main" id="{2112C092-72C7-E7C2-998B-A41F1D70F75A}"/>
              </a:ext>
            </a:extLst>
          </p:cNvPr>
          <p:cNvSpPr txBox="1"/>
          <p:nvPr/>
        </p:nvSpPr>
        <p:spPr>
          <a:xfrm>
            <a:off x="1462087" y="4912993"/>
            <a:ext cx="6219826" cy="230507"/>
          </a:xfrm>
          <a:prstGeom prst="rect">
            <a:avLst/>
          </a:prstGeom>
          <a:noFill/>
        </p:spPr>
        <p:txBody>
          <a:bodyPr wrap="square" rtlCol="0">
            <a:spAutoFit/>
          </a:bodyPr>
          <a:lstStyle/>
          <a:p>
            <a:pPr algn="ctr"/>
            <a:r>
              <a:rPr lang="en-GB" sz="900" dirty="0">
                <a:solidFill>
                  <a:schemeClr val="tx1">
                    <a:lumMod val="60000"/>
                    <a:lumOff val="40000"/>
                  </a:schemeClr>
                </a:solidFill>
              </a:rPr>
              <a:t>Figure 3: Comparison of the horizontal beta function through the PERLE 250 MeV lattice.</a:t>
            </a:r>
          </a:p>
        </p:txBody>
      </p:sp>
      <p:pic>
        <p:nvPicPr>
          <p:cNvPr id="9" name="Picture 8">
            <a:extLst>
              <a:ext uri="{FF2B5EF4-FFF2-40B4-BE49-F238E27FC236}">
                <a16:creationId xmlns:a16="http://schemas.microsoft.com/office/drawing/2014/main" id="{398D2B22-19FF-AD78-407E-AD4DC644DC01}"/>
              </a:ext>
            </a:extLst>
          </p:cNvPr>
          <p:cNvPicPr>
            <a:picLocks noChangeAspect="1"/>
          </p:cNvPicPr>
          <p:nvPr/>
        </p:nvPicPr>
        <p:blipFill>
          <a:blip r:embed="rId7"/>
          <a:srcRect/>
          <a:stretch/>
        </p:blipFill>
        <p:spPr>
          <a:xfrm>
            <a:off x="1462087" y="1756133"/>
            <a:ext cx="6219826" cy="3130508"/>
          </a:xfrm>
          <a:prstGeom prst="rect">
            <a:avLst/>
          </a:prstGeom>
        </p:spPr>
      </p:pic>
    </p:spTree>
    <p:extLst>
      <p:ext uri="{BB962C8B-B14F-4D97-AF65-F5344CB8AC3E}">
        <p14:creationId xmlns:p14="http://schemas.microsoft.com/office/powerpoint/2010/main" val="2808258586"/>
      </p:ext>
    </p:extLst>
  </p:cSld>
  <p:clrMapOvr>
    <a:masterClrMapping/>
  </p:clrMapOvr>
  <mc:AlternateContent xmlns:mc="http://schemas.openxmlformats.org/markup-compatibility/2006" xmlns:p14="http://schemas.microsoft.com/office/powerpoint/2010/main">
    <mc:Choice Requires="p14">
      <p:transition spd="slow" p14:dur="2000" advTm="341"/>
    </mc:Choice>
    <mc:Fallback xmlns="">
      <p:transition spd="slow" advTm="341"/>
    </mc:Fallback>
  </mc:AlternateContent>
  <p:extLst>
    <p:ext uri="{6950BFC3-D8DA-4A85-94F7-54DA5524770B}">
      <p188:commentRel xmlns:p188="http://schemas.microsoft.com/office/powerpoint/2018/8/main" r:id="rId3"/>
    </p:ext>
  </p:extLs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F47743-BEC7-A507-BE9C-0A55B3467481}"/>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389610E2-5196-C062-95B3-BA1AB1755054}"/>
              </a:ext>
            </a:extLst>
          </p:cNvPr>
          <p:cNvSpPr>
            <a:spLocks noGrp="1"/>
          </p:cNvSpPr>
          <p:nvPr>
            <p:ph type="title"/>
          </p:nvPr>
        </p:nvSpPr>
        <p:spPr>
          <a:xfrm>
            <a:off x="904875" y="131033"/>
            <a:ext cx="7726363" cy="533276"/>
          </a:xfrm>
        </p:spPr>
        <p:txBody>
          <a:bodyPr>
            <a:noAutofit/>
          </a:bodyPr>
          <a:lstStyle/>
          <a:p>
            <a:r>
              <a:rPr lang="en-GB"/>
              <a:t> </a:t>
            </a:r>
            <a:r>
              <a:rPr lang="en-US"/>
              <a:t>Total asymmetric wake potential</a:t>
            </a:r>
            <a:endParaRPr lang="en-GB"/>
          </a:p>
        </p:txBody>
      </p:sp>
      <p:sp>
        <p:nvSpPr>
          <p:cNvPr id="6" name="Espace réservé du numéro de diapositive 5">
            <a:extLst>
              <a:ext uri="{FF2B5EF4-FFF2-40B4-BE49-F238E27FC236}">
                <a16:creationId xmlns:a16="http://schemas.microsoft.com/office/drawing/2014/main" id="{BE22D502-318E-0BA1-BC8D-1B3E3C047D43}"/>
              </a:ext>
            </a:extLst>
          </p:cNvPr>
          <p:cNvSpPr>
            <a:spLocks noGrp="1"/>
          </p:cNvSpPr>
          <p:nvPr>
            <p:ph type="sldNum" sz="quarter" idx="12"/>
          </p:nvPr>
        </p:nvSpPr>
        <p:spPr/>
        <p:txBody>
          <a:bodyPr/>
          <a:lstStyle/>
          <a:p>
            <a:fld id="{E1E1CD7C-2161-7D43-862E-CE4C333CD873}" type="slidenum">
              <a:rPr lang="en-GB" noProof="0" smtClean="0"/>
              <a:pPr/>
              <a:t>50</a:t>
            </a:fld>
            <a:endParaRPr lang="en-GB" noProof="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9C1E8FC7-AF69-D852-8FD9-50CEC0DDAB5D}"/>
                  </a:ext>
                </a:extLst>
              </p:cNvPr>
              <p:cNvSpPr>
                <a:spLocks noGrp="1"/>
              </p:cNvSpPr>
              <p:nvPr>
                <p:ph idx="1"/>
              </p:nvPr>
            </p:nvSpPr>
            <p:spPr>
              <a:xfrm>
                <a:off x="904875" y="767506"/>
                <a:ext cx="7498896" cy="4486686"/>
              </a:xfrm>
            </p:spPr>
            <p:txBody>
              <a:bodyPr>
                <a:normAutofit/>
              </a:bodyPr>
              <a:lstStyle/>
              <a:p>
                <a:r>
                  <a:rPr lang="en-US" dirty="0"/>
                  <a:t>Again, wake potentials are excited by </a:t>
                </a:r>
                <a:r>
                  <a:rPr lang="en-US" i="1" dirty="0"/>
                  <a:t>l</a:t>
                </a:r>
                <a:r>
                  <a:rPr lang="en-US" dirty="0"/>
                  <a:t> number of source </a:t>
                </a:r>
                <a:r>
                  <a:rPr lang="en-GB" dirty="0">
                    <a:sym typeface="Wingdings" pitchFamily="2" charset="2"/>
                  </a:rPr>
                  <a:t>bunches/slices</a:t>
                </a:r>
                <a:endParaRPr lang="en-US" dirty="0"/>
              </a:p>
              <a:p>
                <a:r>
                  <a:rPr lang="en-US" dirty="0"/>
                  <a:t>Total wake potential:</a:t>
                </a:r>
                <a:endParaRPr lang="en-US" sz="1400" i="1" dirty="0">
                  <a:latin typeface="Cambria Math" panose="02040503050406030204" pitchFamily="18" charset="0"/>
                </a:endParaRPr>
              </a:p>
              <a:p>
                <a:pPr lvl="1"/>
                <a14:m>
                  <m:oMath xmlns:m="http://schemas.openxmlformats.org/officeDocument/2006/math">
                    <m:sSub>
                      <m:sSubPr>
                        <m:ctrlPr>
                          <a:rPr lang="en-GB" sz="1400" i="1" smtClean="0">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𝑊</m:t>
                        </m:r>
                      </m:e>
                      <m:sub>
                        <m:r>
                          <a:rPr lang="en-US" sz="1400" b="0" i="1" smtClean="0">
                            <a:solidFill>
                              <a:schemeClr val="tx2"/>
                            </a:solidFill>
                            <a:latin typeface="Cambria Math" panose="02040503050406030204" pitchFamily="18" charset="0"/>
                          </a:rPr>
                          <m:t>𝑧</m:t>
                        </m:r>
                      </m:sub>
                    </m:sSub>
                    <m:r>
                      <a:rPr lang="en-US" sz="1400" i="1">
                        <a:solidFill>
                          <a:schemeClr val="tx2"/>
                        </a:solidFill>
                        <a:latin typeface="Cambria Math" panose="02040503050406030204" pitchFamily="18" charset="0"/>
                      </a:rPr>
                      <m:t>=</m:t>
                    </m:r>
                    <m:nary>
                      <m:naryPr>
                        <m:chr m:val="∑"/>
                        <m:supHide m:val="on"/>
                        <m:ctrlPr>
                          <a:rPr lang="en-US" sz="1400" i="1">
                            <a:latin typeface="Cambria Math" panose="02040503050406030204" pitchFamily="18" charset="0"/>
                            <a:ea typeface="Cambria Math" panose="02040503050406030204" pitchFamily="18" charset="0"/>
                          </a:rPr>
                        </m:ctrlPr>
                      </m:naryPr>
                      <m:sub>
                        <m:r>
                          <m:rPr>
                            <m:brk m:alnAt="7"/>
                          </m:rPr>
                          <a:rPr lang="en-US" sz="1400" i="1">
                            <a:latin typeface="Cambria Math" panose="02040503050406030204" pitchFamily="18" charset="0"/>
                            <a:ea typeface="Cambria Math" panose="02040503050406030204" pitchFamily="18" charset="0"/>
                          </a:rPr>
                          <m:t>𝑚</m:t>
                        </m:r>
                      </m:sub>
                      <m:sup/>
                      <m:e>
                        <m:nary>
                          <m:naryPr>
                            <m:chr m:val="∑"/>
                            <m:supHide m:val="on"/>
                            <m:ctrlPr>
                              <a:rPr lang="en-US" sz="1400" i="1">
                                <a:latin typeface="Cambria Math" panose="02040503050406030204" pitchFamily="18" charset="0"/>
                                <a:ea typeface="Cambria Math" panose="02040503050406030204" pitchFamily="18" charset="0"/>
                              </a:rPr>
                            </m:ctrlPr>
                          </m:naryPr>
                          <m:sub>
                            <m:r>
                              <a:rPr lang="en-US" sz="1400" i="1">
                                <a:latin typeface="Cambria Math" panose="02040503050406030204" pitchFamily="18" charset="0"/>
                                <a:ea typeface="Cambria Math" panose="02040503050406030204" pitchFamily="18" charset="0"/>
                              </a:rPr>
                              <m:t>𝑛</m:t>
                            </m:r>
                          </m:sub>
                          <m:sup/>
                          <m:e>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𝑊</m:t>
                                </m:r>
                              </m:e>
                              <m:sub>
                                <m:r>
                                  <a:rPr lang="en-US" sz="1400" i="1">
                                    <a:solidFill>
                                      <a:schemeClr val="tx2"/>
                                    </a:solidFill>
                                    <a:latin typeface="Cambria Math" panose="02040503050406030204" pitchFamily="18" charset="0"/>
                                  </a:rPr>
                                  <m:t>𝑧</m:t>
                                </m:r>
                                <m:r>
                                  <a:rPr lang="en-US" sz="1400" b="0" i="1" smtClean="0">
                                    <a:solidFill>
                                      <a:schemeClr val="tx2"/>
                                    </a:solidFill>
                                    <a:latin typeface="Cambria Math" panose="02040503050406030204" pitchFamily="18" charset="0"/>
                                  </a:rPr>
                                  <m:t>𝑚𝑛</m:t>
                                </m:r>
                              </m:sub>
                            </m:sSub>
                          </m:e>
                        </m:nary>
                      </m:e>
                    </m:nary>
                    <m:r>
                      <a:rPr lang="en-US" sz="1400" b="0" i="1" smtClean="0">
                        <a:solidFill>
                          <a:schemeClr val="tx2"/>
                        </a:solidFill>
                        <a:latin typeface="Cambria Math" panose="02040503050406030204" pitchFamily="18" charset="0"/>
                      </a:rPr>
                      <m:t>; </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𝑊</m:t>
                        </m:r>
                      </m:e>
                      <m:sub>
                        <m:r>
                          <a:rPr lang="en-US" sz="1400" b="0" i="1" smtClean="0">
                            <a:solidFill>
                              <a:schemeClr val="tx2"/>
                            </a:solidFill>
                            <a:latin typeface="Cambria Math" panose="02040503050406030204" pitchFamily="18" charset="0"/>
                          </a:rPr>
                          <m:t>𝑥</m:t>
                        </m:r>
                      </m:sub>
                    </m:sSub>
                    <m:r>
                      <a:rPr lang="en-US" sz="1400" i="1">
                        <a:solidFill>
                          <a:schemeClr val="tx2"/>
                        </a:solidFill>
                        <a:latin typeface="Cambria Math" panose="02040503050406030204" pitchFamily="18" charset="0"/>
                      </a:rPr>
                      <m:t>=</m:t>
                    </m:r>
                    <m:nary>
                      <m:naryPr>
                        <m:chr m:val="∑"/>
                        <m:supHide m:val="on"/>
                        <m:ctrlPr>
                          <a:rPr lang="en-US" sz="1400" i="1">
                            <a:latin typeface="Cambria Math" panose="02040503050406030204" pitchFamily="18" charset="0"/>
                            <a:ea typeface="Cambria Math" panose="02040503050406030204" pitchFamily="18" charset="0"/>
                          </a:rPr>
                        </m:ctrlPr>
                      </m:naryPr>
                      <m:sub>
                        <m:r>
                          <m:rPr>
                            <m:brk m:alnAt="7"/>
                          </m:rPr>
                          <a:rPr lang="en-US" sz="1400" i="1">
                            <a:latin typeface="Cambria Math" panose="02040503050406030204" pitchFamily="18" charset="0"/>
                            <a:ea typeface="Cambria Math" panose="02040503050406030204" pitchFamily="18" charset="0"/>
                          </a:rPr>
                          <m:t>𝑚</m:t>
                        </m:r>
                      </m:sub>
                      <m:sup/>
                      <m:e>
                        <m:nary>
                          <m:naryPr>
                            <m:chr m:val="∑"/>
                            <m:supHide m:val="on"/>
                            <m:ctrlPr>
                              <a:rPr lang="en-US" sz="1400" i="1">
                                <a:latin typeface="Cambria Math" panose="02040503050406030204" pitchFamily="18" charset="0"/>
                                <a:ea typeface="Cambria Math" panose="02040503050406030204" pitchFamily="18" charset="0"/>
                              </a:rPr>
                            </m:ctrlPr>
                          </m:naryPr>
                          <m:sub>
                            <m:r>
                              <a:rPr lang="en-US" sz="1400" i="1">
                                <a:latin typeface="Cambria Math" panose="02040503050406030204" pitchFamily="18" charset="0"/>
                                <a:ea typeface="Cambria Math" panose="02040503050406030204" pitchFamily="18" charset="0"/>
                              </a:rPr>
                              <m:t>𝑛</m:t>
                            </m:r>
                          </m:sub>
                          <m:sup/>
                          <m:e>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𝑊</m:t>
                                </m:r>
                              </m:e>
                              <m:sub>
                                <m:r>
                                  <a:rPr lang="en-US" sz="1400" b="0" i="1" smtClean="0">
                                    <a:solidFill>
                                      <a:schemeClr val="tx2"/>
                                    </a:solidFill>
                                    <a:latin typeface="Cambria Math" panose="02040503050406030204" pitchFamily="18" charset="0"/>
                                  </a:rPr>
                                  <m:t>𝑥</m:t>
                                </m:r>
                                <m:r>
                                  <a:rPr lang="en-US" sz="1400" i="1">
                                    <a:solidFill>
                                      <a:schemeClr val="tx2"/>
                                    </a:solidFill>
                                    <a:latin typeface="Cambria Math" panose="02040503050406030204" pitchFamily="18" charset="0"/>
                                  </a:rPr>
                                  <m:t>𝑚𝑛</m:t>
                                </m:r>
                              </m:sub>
                            </m:sSub>
                          </m:e>
                        </m:nary>
                        <m:r>
                          <a:rPr lang="en-US" sz="1400" b="0" i="1" smtClean="0">
                            <a:solidFill>
                              <a:schemeClr val="tx2"/>
                            </a:solidFill>
                            <a:latin typeface="Cambria Math" panose="02040503050406030204" pitchFamily="18" charset="0"/>
                          </a:rPr>
                          <m:t>;</m:t>
                        </m:r>
                      </m:e>
                    </m:nary>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𝑊</m:t>
                        </m:r>
                      </m:e>
                      <m:sub>
                        <m:r>
                          <a:rPr lang="en-US" sz="1400" b="0" i="1" smtClean="0">
                            <a:solidFill>
                              <a:schemeClr val="tx2"/>
                            </a:solidFill>
                            <a:latin typeface="Cambria Math" panose="02040503050406030204" pitchFamily="18" charset="0"/>
                          </a:rPr>
                          <m:t>𝑦</m:t>
                        </m:r>
                      </m:sub>
                    </m:sSub>
                    <m:r>
                      <a:rPr lang="en-US" sz="1400" i="1">
                        <a:solidFill>
                          <a:schemeClr val="tx2"/>
                        </a:solidFill>
                        <a:latin typeface="Cambria Math" panose="02040503050406030204" pitchFamily="18" charset="0"/>
                      </a:rPr>
                      <m:t>=</m:t>
                    </m:r>
                    <m:nary>
                      <m:naryPr>
                        <m:chr m:val="∑"/>
                        <m:supHide m:val="on"/>
                        <m:ctrlPr>
                          <a:rPr lang="en-US" sz="1400" i="1">
                            <a:latin typeface="Cambria Math" panose="02040503050406030204" pitchFamily="18" charset="0"/>
                            <a:ea typeface="Cambria Math" panose="02040503050406030204" pitchFamily="18" charset="0"/>
                          </a:rPr>
                        </m:ctrlPr>
                      </m:naryPr>
                      <m:sub>
                        <m:r>
                          <m:rPr>
                            <m:brk m:alnAt="7"/>
                          </m:rPr>
                          <a:rPr lang="en-US" sz="1400" i="1">
                            <a:latin typeface="Cambria Math" panose="02040503050406030204" pitchFamily="18" charset="0"/>
                            <a:ea typeface="Cambria Math" panose="02040503050406030204" pitchFamily="18" charset="0"/>
                          </a:rPr>
                          <m:t>𝑚</m:t>
                        </m:r>
                      </m:sub>
                      <m:sup/>
                      <m:e>
                        <m:nary>
                          <m:naryPr>
                            <m:chr m:val="∑"/>
                            <m:supHide m:val="on"/>
                            <m:ctrlPr>
                              <a:rPr lang="en-US" sz="1400" i="1">
                                <a:latin typeface="Cambria Math" panose="02040503050406030204" pitchFamily="18" charset="0"/>
                                <a:ea typeface="Cambria Math" panose="02040503050406030204" pitchFamily="18" charset="0"/>
                              </a:rPr>
                            </m:ctrlPr>
                          </m:naryPr>
                          <m:sub>
                            <m:r>
                              <a:rPr lang="en-US" sz="1400" i="1">
                                <a:latin typeface="Cambria Math" panose="02040503050406030204" pitchFamily="18" charset="0"/>
                                <a:ea typeface="Cambria Math" panose="02040503050406030204" pitchFamily="18" charset="0"/>
                              </a:rPr>
                              <m:t>𝑛</m:t>
                            </m:r>
                          </m:sub>
                          <m:sup/>
                          <m:e>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𝑊</m:t>
                                </m:r>
                              </m:e>
                              <m:sub>
                                <m:r>
                                  <a:rPr lang="en-US" sz="1400" b="0" i="1" smtClean="0">
                                    <a:solidFill>
                                      <a:schemeClr val="tx2"/>
                                    </a:solidFill>
                                    <a:latin typeface="Cambria Math" panose="02040503050406030204" pitchFamily="18" charset="0"/>
                                  </a:rPr>
                                  <m:t>𝑦</m:t>
                                </m:r>
                                <m:r>
                                  <a:rPr lang="en-US" sz="1400" i="1">
                                    <a:solidFill>
                                      <a:schemeClr val="tx2"/>
                                    </a:solidFill>
                                    <a:latin typeface="Cambria Math" panose="02040503050406030204" pitchFamily="18" charset="0"/>
                                  </a:rPr>
                                  <m:t>𝑚𝑛</m:t>
                                </m:r>
                              </m:sub>
                            </m:sSub>
                          </m:e>
                        </m:nary>
                      </m:e>
                    </m:nary>
                    <m:r>
                      <a:rPr lang="en-US" sz="1400" b="0" i="1" smtClean="0">
                        <a:solidFill>
                          <a:schemeClr val="tx2"/>
                        </a:solidFill>
                        <a:latin typeface="Cambria Math" panose="02040503050406030204" pitchFamily="18" charset="0"/>
                      </a:rPr>
                      <m:t>  [</m:t>
                    </m:r>
                    <m:r>
                      <a:rPr lang="en-US" sz="1400" b="0" i="1" smtClean="0">
                        <a:solidFill>
                          <a:schemeClr val="tx2"/>
                        </a:solidFill>
                        <a:latin typeface="Cambria Math" panose="02040503050406030204" pitchFamily="18" charset="0"/>
                      </a:rPr>
                      <m:t>𝑉</m:t>
                    </m:r>
                    <m:r>
                      <a:rPr lang="en-US" sz="1400" b="0" i="1" smtClean="0">
                        <a:solidFill>
                          <a:schemeClr val="tx2"/>
                        </a:solidFill>
                        <a:latin typeface="Cambria Math" panose="02040503050406030204" pitchFamily="18" charset="0"/>
                      </a:rPr>
                      <m:t>]</m:t>
                    </m:r>
                  </m:oMath>
                </a14:m>
                <a:endParaRPr lang="en-US" sz="1400" i="1" dirty="0">
                  <a:latin typeface="+mn-lt"/>
                </a:endParaRPr>
              </a:p>
              <a:p>
                <a:r>
                  <a:rPr lang="en-GB" dirty="0"/>
                  <a:t>Total wake f</a:t>
                </a:r>
                <a:r>
                  <a:rPr lang="en-GB" b="0" dirty="0"/>
                  <a:t>orce:</a:t>
                </a:r>
              </a:p>
              <a:p>
                <a:pPr lvl="1"/>
                <a:r>
                  <a:rPr lang="en-GB" dirty="0"/>
                  <a:t>Divide by the length of the structure </a:t>
                </a:r>
                <a14:m>
                  <m:oMath xmlns:m="http://schemas.openxmlformats.org/officeDocument/2006/math">
                    <m:r>
                      <a:rPr lang="en-US" i="1">
                        <a:latin typeface="Cambria Math" panose="02040503050406030204" pitchFamily="18" charset="0"/>
                      </a:rPr>
                      <m:t>𝐿</m:t>
                    </m:r>
                  </m:oMath>
                </a14:m>
                <a:endParaRPr lang="en-US" sz="1400" b="0" i="1" dirty="0">
                  <a:solidFill>
                    <a:schemeClr val="tx2"/>
                  </a:solidFill>
                  <a:latin typeface="Cambria Math" panose="02040503050406030204" pitchFamily="18" charset="0"/>
                </a:endParaRPr>
              </a:p>
              <a:p>
                <a:pPr lvl="1">
                  <a:buFont typeface="Wingdings" pitchFamily="2" charset="2"/>
                  <a:buChar char="è"/>
                </a:pPr>
                <a:r>
                  <a:rPr lang="en-GB" sz="1400" dirty="0"/>
                  <a:t> </a:t>
                </a:r>
                <a14:m>
                  <m:oMath xmlns:m="http://schemas.openxmlformats.org/officeDocument/2006/math">
                    <m:acc>
                      <m:accPr>
                        <m:chr m:val="⃗"/>
                        <m:ctrlPr>
                          <a:rPr lang="en-GB" sz="1400" i="1">
                            <a:latin typeface="Cambria Math" panose="02040503050406030204" pitchFamily="18" charset="0"/>
                          </a:rPr>
                        </m:ctrlPr>
                      </m:accPr>
                      <m:e>
                        <m:sSub>
                          <m:sSubPr>
                            <m:ctrlPr>
                              <a:rPr lang="en-GB" sz="1400" i="1">
                                <a:latin typeface="Cambria Math" panose="02040503050406030204" pitchFamily="18" charset="0"/>
                              </a:rPr>
                            </m:ctrlPr>
                          </m:sSubPr>
                          <m:e>
                            <m:r>
                              <a:rPr lang="en-US" sz="1400" i="1">
                                <a:latin typeface="Cambria Math" panose="02040503050406030204" pitchFamily="18" charset="0"/>
                              </a:rPr>
                              <m:t>𝐹</m:t>
                            </m:r>
                          </m:e>
                          <m:sub>
                            <m:r>
                              <a:rPr lang="en-US" sz="1400" i="1">
                                <a:latin typeface="Cambria Math" panose="02040503050406030204" pitchFamily="18" charset="0"/>
                              </a:rPr>
                              <m:t>𝑧</m:t>
                            </m:r>
                          </m:sub>
                        </m:sSub>
                      </m:e>
                    </m:acc>
                    <m:r>
                      <a:rPr lang="en-US" sz="1400" i="1">
                        <a:latin typeface="Cambria Math" panose="02040503050406030204" pitchFamily="18" charset="0"/>
                      </a:rPr>
                      <m:t>=</m:t>
                    </m:r>
                  </m:oMath>
                </a14:m>
                <a:r>
                  <a:rPr lang="en-US" sz="1400" i="1" dirty="0"/>
                  <a:t> </a:t>
                </a:r>
                <a14:m>
                  <m:oMath xmlns:m="http://schemas.openxmlformats.org/officeDocument/2006/math">
                    <m:f>
                      <m:fPr>
                        <m:ctrlPr>
                          <a:rPr lang="en-US" sz="1400" i="1">
                            <a:latin typeface="Cambria Math" panose="02040503050406030204" pitchFamily="18" charset="0"/>
                          </a:rPr>
                        </m:ctrlPr>
                      </m:fPr>
                      <m:num>
                        <m:r>
                          <a:rPr lang="en-US" sz="1400" i="1">
                            <a:latin typeface="Cambria Math" panose="02040503050406030204" pitchFamily="18" charset="0"/>
                          </a:rPr>
                          <m:t>−</m:t>
                        </m:r>
                        <m:r>
                          <a:rPr lang="en-US" sz="1400" i="1">
                            <a:latin typeface="Cambria Math" panose="02040503050406030204" pitchFamily="18" charset="0"/>
                          </a:rPr>
                          <m:t>𝑞</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𝑊</m:t>
                            </m:r>
                          </m:e>
                          <m:sub>
                            <m:r>
                              <a:rPr lang="en-US" sz="1400" i="1">
                                <a:solidFill>
                                  <a:schemeClr val="tx2"/>
                                </a:solidFill>
                                <a:latin typeface="Cambria Math" panose="02040503050406030204" pitchFamily="18" charset="0"/>
                              </a:rPr>
                              <m:t>𝑧</m:t>
                            </m:r>
                          </m:sub>
                        </m:sSub>
                        <m:d>
                          <m:dPr>
                            <m:ctrlPr>
                              <a:rPr lang="en-US" sz="1400" i="1">
                                <a:solidFill>
                                  <a:schemeClr val="tx2"/>
                                </a:solidFill>
                                <a:latin typeface="Cambria Math" panose="02040503050406030204" pitchFamily="18" charset="0"/>
                              </a:rPr>
                            </m:ctrlPr>
                          </m:dPr>
                          <m:e>
                            <m:r>
                              <a:rPr lang="en-US" sz="1400" i="1">
                                <a:solidFill>
                                  <a:schemeClr val="tx2"/>
                                </a:solidFill>
                                <a:latin typeface="Cambria Math" panose="02040503050406030204" pitchFamily="18" charset="0"/>
                              </a:rPr>
                              <m:t>𝑧</m:t>
                            </m:r>
                          </m:e>
                        </m:d>
                      </m:num>
                      <m:den>
                        <m:r>
                          <a:rPr lang="en-US" sz="1400" i="1">
                            <a:latin typeface="Cambria Math" panose="02040503050406030204" pitchFamily="18" charset="0"/>
                          </a:rPr>
                          <m:t>𝐿</m:t>
                        </m:r>
                      </m:den>
                    </m:f>
                    <m:acc>
                      <m:accPr>
                        <m:chr m:val="̂"/>
                        <m:ctrlPr>
                          <a:rPr lang="en-US" sz="1400" i="1">
                            <a:solidFill>
                              <a:schemeClr val="tx2"/>
                            </a:solidFill>
                            <a:latin typeface="Cambria Math" panose="02040503050406030204" pitchFamily="18" charset="0"/>
                          </a:rPr>
                        </m:ctrlPr>
                      </m:accPr>
                      <m:e>
                        <m:r>
                          <a:rPr lang="en-US" sz="1400" i="1">
                            <a:solidFill>
                              <a:schemeClr val="tx2"/>
                            </a:solidFill>
                            <a:latin typeface="Cambria Math" panose="02040503050406030204" pitchFamily="18" charset="0"/>
                          </a:rPr>
                          <m:t>𝑧</m:t>
                        </m:r>
                      </m:e>
                    </m:acc>
                  </m:oMath>
                </a14:m>
                <a:r>
                  <a:rPr lang="en-GB" sz="1400" i="1" dirty="0"/>
                  <a:t>, </a:t>
                </a:r>
                <a14:m>
                  <m:oMath xmlns:m="http://schemas.openxmlformats.org/officeDocument/2006/math">
                    <m:acc>
                      <m:accPr>
                        <m:chr m:val="⃗"/>
                        <m:ctrlPr>
                          <a:rPr lang="en-GB" sz="1400" i="1">
                            <a:latin typeface="Cambria Math" panose="02040503050406030204" pitchFamily="18" charset="0"/>
                          </a:rPr>
                        </m:ctrlPr>
                      </m:accPr>
                      <m:e>
                        <m:sSub>
                          <m:sSubPr>
                            <m:ctrlPr>
                              <a:rPr lang="en-GB" sz="1400" i="1">
                                <a:latin typeface="Cambria Math" panose="02040503050406030204" pitchFamily="18" charset="0"/>
                              </a:rPr>
                            </m:ctrlPr>
                          </m:sSubPr>
                          <m:e>
                            <m:r>
                              <a:rPr lang="en-US" sz="1400" i="1">
                                <a:latin typeface="Cambria Math" panose="02040503050406030204" pitchFamily="18" charset="0"/>
                              </a:rPr>
                              <m:t>𝐹</m:t>
                            </m:r>
                          </m:e>
                          <m:sub>
                            <m:r>
                              <a:rPr lang="en-US" sz="1400" i="1">
                                <a:latin typeface="Cambria Math" panose="02040503050406030204" pitchFamily="18" charset="0"/>
                              </a:rPr>
                              <m:t>𝑥</m:t>
                            </m:r>
                          </m:sub>
                        </m:sSub>
                      </m:e>
                    </m:acc>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m:t>
                        </m:r>
                        <m:r>
                          <a:rPr lang="en-US" sz="1400" i="1">
                            <a:latin typeface="Cambria Math" panose="02040503050406030204" pitchFamily="18" charset="0"/>
                          </a:rPr>
                          <m:t>𝑞</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𝑊</m:t>
                            </m:r>
                          </m:e>
                          <m:sub>
                            <m:r>
                              <a:rPr lang="en-US" sz="1400" i="1">
                                <a:solidFill>
                                  <a:schemeClr val="tx2"/>
                                </a:solidFill>
                                <a:latin typeface="Cambria Math" panose="02040503050406030204" pitchFamily="18" charset="0"/>
                              </a:rPr>
                              <m:t>𝑥</m:t>
                            </m:r>
                          </m:sub>
                        </m:sSub>
                        <m:d>
                          <m:dPr>
                            <m:ctrlPr>
                              <a:rPr lang="en-US" sz="1400" i="1">
                                <a:solidFill>
                                  <a:schemeClr val="tx2"/>
                                </a:solidFill>
                                <a:latin typeface="Cambria Math" panose="02040503050406030204" pitchFamily="18" charset="0"/>
                              </a:rPr>
                            </m:ctrlPr>
                          </m:dPr>
                          <m:e>
                            <m:r>
                              <a:rPr lang="en-US" sz="1400" i="1">
                                <a:solidFill>
                                  <a:schemeClr val="tx2"/>
                                </a:solidFill>
                                <a:latin typeface="Cambria Math" panose="02040503050406030204" pitchFamily="18" charset="0"/>
                              </a:rPr>
                              <m:t>𝑧</m:t>
                            </m:r>
                          </m:e>
                        </m:d>
                      </m:num>
                      <m:den>
                        <m:r>
                          <a:rPr lang="en-US" sz="1400" i="1">
                            <a:latin typeface="Cambria Math" panose="02040503050406030204" pitchFamily="18" charset="0"/>
                          </a:rPr>
                          <m:t>𝐿</m:t>
                        </m:r>
                      </m:den>
                    </m:f>
                    <m:acc>
                      <m:accPr>
                        <m:chr m:val="̂"/>
                        <m:ctrlPr>
                          <a:rPr lang="en-US" sz="1400" i="1">
                            <a:solidFill>
                              <a:schemeClr val="tx2"/>
                            </a:solidFill>
                            <a:latin typeface="Cambria Math" panose="02040503050406030204" pitchFamily="18" charset="0"/>
                          </a:rPr>
                        </m:ctrlPr>
                      </m:accPr>
                      <m:e>
                        <m:r>
                          <a:rPr lang="en-US" sz="1400" i="1">
                            <a:solidFill>
                              <a:schemeClr val="tx2"/>
                            </a:solidFill>
                            <a:latin typeface="Cambria Math" panose="02040503050406030204" pitchFamily="18" charset="0"/>
                          </a:rPr>
                          <m:t>𝑥</m:t>
                        </m:r>
                      </m:e>
                    </m:acc>
                  </m:oMath>
                </a14:m>
                <a:r>
                  <a:rPr lang="en-GB" sz="1400" i="1" dirty="0"/>
                  <a:t>, </a:t>
                </a:r>
                <a14:m>
                  <m:oMath xmlns:m="http://schemas.openxmlformats.org/officeDocument/2006/math">
                    <m:acc>
                      <m:accPr>
                        <m:chr m:val="⃗"/>
                        <m:ctrlPr>
                          <a:rPr lang="en-GB" sz="1400" i="1">
                            <a:latin typeface="Cambria Math" panose="02040503050406030204" pitchFamily="18" charset="0"/>
                          </a:rPr>
                        </m:ctrlPr>
                      </m:accPr>
                      <m:e>
                        <m:sSub>
                          <m:sSubPr>
                            <m:ctrlPr>
                              <a:rPr lang="en-GB" sz="1400" i="1">
                                <a:latin typeface="Cambria Math" panose="02040503050406030204" pitchFamily="18" charset="0"/>
                              </a:rPr>
                            </m:ctrlPr>
                          </m:sSubPr>
                          <m:e>
                            <m:r>
                              <a:rPr lang="en-US" sz="1400" i="1">
                                <a:latin typeface="Cambria Math" panose="02040503050406030204" pitchFamily="18" charset="0"/>
                              </a:rPr>
                              <m:t>𝐹</m:t>
                            </m:r>
                          </m:e>
                          <m:sub>
                            <m:r>
                              <a:rPr lang="en-US" sz="1400" i="1">
                                <a:latin typeface="Cambria Math" panose="02040503050406030204" pitchFamily="18" charset="0"/>
                              </a:rPr>
                              <m:t>𝑦</m:t>
                            </m:r>
                          </m:sub>
                        </m:sSub>
                      </m:e>
                    </m:acc>
                    <m:r>
                      <a:rPr lang="en-US" sz="1400" i="1">
                        <a:latin typeface="Cambria Math" panose="02040503050406030204" pitchFamily="18" charset="0"/>
                      </a:rPr>
                      <m:t>=</m:t>
                    </m:r>
                    <m:f>
                      <m:fPr>
                        <m:ctrlPr>
                          <a:rPr lang="en-US" sz="1400" i="1">
                            <a:latin typeface="Cambria Math" panose="02040503050406030204" pitchFamily="18" charset="0"/>
                          </a:rPr>
                        </m:ctrlPr>
                      </m:fPr>
                      <m:num>
                        <m:r>
                          <a:rPr lang="en-US" sz="1400" i="1">
                            <a:latin typeface="Cambria Math" panose="02040503050406030204" pitchFamily="18" charset="0"/>
                          </a:rPr>
                          <m:t>−</m:t>
                        </m:r>
                        <m:r>
                          <a:rPr lang="en-US" sz="1400" i="1">
                            <a:latin typeface="Cambria Math" panose="02040503050406030204" pitchFamily="18" charset="0"/>
                          </a:rPr>
                          <m:t>𝑞</m:t>
                        </m:r>
                        <m:sSub>
                          <m:sSubPr>
                            <m:ctrlPr>
                              <a:rPr lang="en-GB" sz="1400" i="1">
                                <a:solidFill>
                                  <a:schemeClr val="tx2"/>
                                </a:solidFill>
                                <a:latin typeface="Cambria Math" panose="02040503050406030204" pitchFamily="18" charset="0"/>
                              </a:rPr>
                            </m:ctrlPr>
                          </m:sSubPr>
                          <m:e>
                            <m:r>
                              <a:rPr lang="en-GB" sz="1400" i="1">
                                <a:solidFill>
                                  <a:schemeClr val="tx2"/>
                                </a:solidFill>
                                <a:latin typeface="Cambria Math" panose="02040503050406030204" pitchFamily="18" charset="0"/>
                              </a:rPr>
                              <m:t>𝑊</m:t>
                            </m:r>
                          </m:e>
                          <m:sub>
                            <m:r>
                              <a:rPr lang="en-US" sz="1400" i="1">
                                <a:solidFill>
                                  <a:schemeClr val="tx2"/>
                                </a:solidFill>
                                <a:latin typeface="Cambria Math" panose="02040503050406030204" pitchFamily="18" charset="0"/>
                              </a:rPr>
                              <m:t>𝑦</m:t>
                            </m:r>
                          </m:sub>
                        </m:sSub>
                        <m:d>
                          <m:dPr>
                            <m:ctrlPr>
                              <a:rPr lang="en-US" sz="1400" i="1">
                                <a:solidFill>
                                  <a:schemeClr val="tx2"/>
                                </a:solidFill>
                                <a:latin typeface="Cambria Math" panose="02040503050406030204" pitchFamily="18" charset="0"/>
                              </a:rPr>
                            </m:ctrlPr>
                          </m:dPr>
                          <m:e>
                            <m:r>
                              <a:rPr lang="en-US" sz="1400" i="1">
                                <a:solidFill>
                                  <a:schemeClr val="tx2"/>
                                </a:solidFill>
                                <a:latin typeface="Cambria Math" panose="02040503050406030204" pitchFamily="18" charset="0"/>
                              </a:rPr>
                              <m:t>𝑧</m:t>
                            </m:r>
                          </m:e>
                        </m:d>
                      </m:num>
                      <m:den>
                        <m:r>
                          <a:rPr lang="en-US" sz="1400" i="1">
                            <a:latin typeface="Cambria Math" panose="02040503050406030204" pitchFamily="18" charset="0"/>
                          </a:rPr>
                          <m:t>𝐿</m:t>
                        </m:r>
                      </m:den>
                    </m:f>
                    <m:acc>
                      <m:accPr>
                        <m:chr m:val="̂"/>
                        <m:ctrlPr>
                          <a:rPr lang="en-US" sz="1400" i="1">
                            <a:solidFill>
                              <a:schemeClr val="tx2"/>
                            </a:solidFill>
                            <a:latin typeface="Cambria Math" panose="02040503050406030204" pitchFamily="18" charset="0"/>
                          </a:rPr>
                        </m:ctrlPr>
                      </m:accPr>
                      <m:e>
                        <m:r>
                          <a:rPr lang="en-US" sz="1400" i="1">
                            <a:solidFill>
                              <a:schemeClr val="tx2"/>
                            </a:solidFill>
                            <a:latin typeface="Cambria Math" panose="02040503050406030204" pitchFamily="18" charset="0"/>
                          </a:rPr>
                          <m:t>𝑦</m:t>
                        </m:r>
                      </m:e>
                    </m:acc>
                  </m:oMath>
                </a14:m>
                <a:endParaRPr lang="en-US" sz="1400" i="1" dirty="0">
                  <a:solidFill>
                    <a:schemeClr val="tx2"/>
                  </a:solidFill>
                </a:endParaRPr>
              </a:p>
              <a:p>
                <a:pPr lvl="1"/>
                <a:r>
                  <a:rPr lang="en-US" sz="1400" dirty="0"/>
                  <a:t>Integrate over length of the structure</a:t>
                </a:r>
                <a:endParaRPr lang="en-US" sz="1400" b="0" dirty="0"/>
              </a:p>
              <a:p>
                <a:pPr lvl="1">
                  <a:buFont typeface="Wingdings" pitchFamily="2" charset="2"/>
                  <a:buChar char="è"/>
                </a:pPr>
                <a:r>
                  <a:rPr lang="en-US" sz="1400" b="0" dirty="0"/>
                  <a:t> </a:t>
                </a:r>
                <a14:m>
                  <m:oMath xmlns:m="http://schemas.openxmlformats.org/officeDocument/2006/math">
                    <m:acc>
                      <m:accPr>
                        <m:chr m:val="̅"/>
                        <m:ctrlPr>
                          <a:rPr lang="en-US" sz="1400" b="0" i="1" smtClean="0">
                            <a:latin typeface="Cambria Math" panose="02040503050406030204" pitchFamily="18" charset="0"/>
                          </a:rPr>
                        </m:ctrlPr>
                      </m:accPr>
                      <m:e>
                        <m:acc>
                          <m:accPr>
                            <m:chr m:val="⃗"/>
                            <m:ctrlPr>
                              <a:rPr lang="en-GB" sz="1400" i="1">
                                <a:latin typeface="Cambria Math" panose="02040503050406030204" pitchFamily="18" charset="0"/>
                              </a:rPr>
                            </m:ctrlPr>
                          </m:accPr>
                          <m:e>
                            <m:sSub>
                              <m:sSubPr>
                                <m:ctrlPr>
                                  <a:rPr lang="en-GB" sz="1400" i="1">
                                    <a:latin typeface="Cambria Math" panose="02040503050406030204" pitchFamily="18" charset="0"/>
                                  </a:rPr>
                                </m:ctrlPr>
                              </m:sSubPr>
                              <m:e>
                                <m:r>
                                  <a:rPr lang="en-US" sz="1400" i="1">
                                    <a:latin typeface="Cambria Math" panose="02040503050406030204" pitchFamily="18" charset="0"/>
                                  </a:rPr>
                                  <m:t>𝐹</m:t>
                                </m:r>
                              </m:e>
                              <m:sub>
                                <m:r>
                                  <a:rPr lang="en-US" sz="1400" i="1">
                                    <a:latin typeface="Cambria Math" panose="02040503050406030204" pitchFamily="18" charset="0"/>
                                  </a:rPr>
                                  <m:t>𝑧</m:t>
                                </m:r>
                              </m:sub>
                            </m:sSub>
                          </m:e>
                        </m:acc>
                      </m:e>
                    </m:acc>
                    <m:r>
                      <a:rPr lang="en-US" sz="1400" b="0" i="1" smtClean="0">
                        <a:latin typeface="Cambria Math" panose="02040503050406030204" pitchFamily="18" charset="0"/>
                      </a:rPr>
                      <m:t>=</m:t>
                    </m:r>
                    <m:nary>
                      <m:naryPr>
                        <m:ctrlPr>
                          <a:rPr lang="en-US" sz="1400" b="0" i="1" smtClean="0">
                            <a:latin typeface="Cambria Math" panose="02040503050406030204" pitchFamily="18" charset="0"/>
                          </a:rPr>
                        </m:ctrlPr>
                      </m:naryPr>
                      <m:sub>
                        <m:r>
                          <m:rPr>
                            <m:brk m:alnAt="23"/>
                          </m:rPr>
                          <a:rPr lang="en-US" sz="1400" b="0" i="1" smtClean="0">
                            <a:latin typeface="Cambria Math" panose="02040503050406030204" pitchFamily="18" charset="0"/>
                          </a:rPr>
                          <m:t>0</m:t>
                        </m:r>
                      </m:sub>
                      <m:sup>
                        <m:r>
                          <a:rPr lang="en-US" sz="1400" b="0" i="1" smtClean="0">
                            <a:latin typeface="Cambria Math" panose="02040503050406030204" pitchFamily="18" charset="0"/>
                          </a:rPr>
                          <m:t>𝐿</m:t>
                        </m:r>
                      </m:sup>
                      <m:e>
                        <m:acc>
                          <m:accPr>
                            <m:chr m:val="⃗"/>
                            <m:ctrlPr>
                              <a:rPr lang="en-GB" sz="1400" i="1">
                                <a:latin typeface="Cambria Math" panose="02040503050406030204" pitchFamily="18" charset="0"/>
                              </a:rPr>
                            </m:ctrlPr>
                          </m:accPr>
                          <m:e>
                            <m:sSub>
                              <m:sSubPr>
                                <m:ctrlPr>
                                  <a:rPr lang="en-GB" sz="1400" i="1">
                                    <a:latin typeface="Cambria Math" panose="02040503050406030204" pitchFamily="18" charset="0"/>
                                  </a:rPr>
                                </m:ctrlPr>
                              </m:sSubPr>
                              <m:e>
                                <m:r>
                                  <a:rPr lang="en-US" sz="1400" i="1">
                                    <a:latin typeface="Cambria Math" panose="02040503050406030204" pitchFamily="18" charset="0"/>
                                  </a:rPr>
                                  <m:t>𝐹</m:t>
                                </m:r>
                              </m:e>
                              <m:sub>
                                <m:r>
                                  <a:rPr lang="en-US" sz="1400" i="1">
                                    <a:latin typeface="Cambria Math" panose="02040503050406030204" pitchFamily="18" charset="0"/>
                                  </a:rPr>
                                  <m:t>𝑧</m:t>
                                </m:r>
                              </m:sub>
                            </m:sSub>
                          </m:e>
                        </m:acc>
                        <m:r>
                          <a:rPr lang="en-US" sz="1400" b="0" i="1" smtClean="0">
                            <a:latin typeface="Cambria Math" panose="02040503050406030204" pitchFamily="18" charset="0"/>
                          </a:rPr>
                          <m:t>𝑑𝑧</m:t>
                        </m:r>
                      </m:e>
                    </m:nary>
                  </m:oMath>
                </a14:m>
                <a:r>
                  <a:rPr lang="en-US" sz="1400" b="0" i="1" dirty="0"/>
                  <a:t>, </a:t>
                </a:r>
                <a14:m>
                  <m:oMath xmlns:m="http://schemas.openxmlformats.org/officeDocument/2006/math">
                    <m:acc>
                      <m:accPr>
                        <m:chr m:val="̅"/>
                        <m:ctrlPr>
                          <a:rPr lang="en-US" sz="1400" i="1">
                            <a:latin typeface="Cambria Math" panose="02040503050406030204" pitchFamily="18" charset="0"/>
                          </a:rPr>
                        </m:ctrlPr>
                      </m:accPr>
                      <m:e>
                        <m:acc>
                          <m:accPr>
                            <m:chr m:val="⃗"/>
                            <m:ctrlPr>
                              <a:rPr lang="en-GB" sz="1400" i="1">
                                <a:latin typeface="Cambria Math" panose="02040503050406030204" pitchFamily="18" charset="0"/>
                              </a:rPr>
                            </m:ctrlPr>
                          </m:accPr>
                          <m:e>
                            <m:sSub>
                              <m:sSubPr>
                                <m:ctrlPr>
                                  <a:rPr lang="en-GB" sz="1400" i="1">
                                    <a:latin typeface="Cambria Math" panose="02040503050406030204" pitchFamily="18" charset="0"/>
                                  </a:rPr>
                                </m:ctrlPr>
                              </m:sSubPr>
                              <m:e>
                                <m:r>
                                  <a:rPr lang="en-US" sz="1400" i="1">
                                    <a:latin typeface="Cambria Math" panose="02040503050406030204" pitchFamily="18" charset="0"/>
                                  </a:rPr>
                                  <m:t>𝐹</m:t>
                                </m:r>
                              </m:e>
                              <m:sub>
                                <m:r>
                                  <a:rPr lang="en-US" sz="1400" b="0" i="1" smtClean="0">
                                    <a:latin typeface="Cambria Math" panose="02040503050406030204" pitchFamily="18" charset="0"/>
                                  </a:rPr>
                                  <m:t>𝑥</m:t>
                                </m:r>
                              </m:sub>
                            </m:sSub>
                          </m:e>
                        </m:acc>
                      </m:e>
                    </m:acc>
                    <m:r>
                      <a:rPr lang="en-US" sz="1400" i="1">
                        <a:latin typeface="Cambria Math" panose="02040503050406030204" pitchFamily="18" charset="0"/>
                      </a:rPr>
                      <m:t>=</m:t>
                    </m:r>
                    <m:nary>
                      <m:naryPr>
                        <m:ctrlPr>
                          <a:rPr lang="en-US" sz="1400" i="1">
                            <a:latin typeface="Cambria Math" panose="02040503050406030204" pitchFamily="18" charset="0"/>
                          </a:rPr>
                        </m:ctrlPr>
                      </m:naryPr>
                      <m:sub>
                        <m:r>
                          <a:rPr lang="en-US" sz="1400" b="0" i="1" smtClean="0">
                            <a:latin typeface="Cambria Math" panose="02040503050406030204" pitchFamily="18" charset="0"/>
                          </a:rPr>
                          <m:t>0</m:t>
                        </m:r>
                      </m:sub>
                      <m:sup>
                        <m:r>
                          <a:rPr lang="en-US" sz="1400" b="0" i="1" smtClean="0">
                            <a:latin typeface="Cambria Math" panose="02040503050406030204" pitchFamily="18" charset="0"/>
                          </a:rPr>
                          <m:t>𝐿</m:t>
                        </m:r>
                      </m:sup>
                      <m:e>
                        <m:acc>
                          <m:accPr>
                            <m:chr m:val="⃗"/>
                            <m:ctrlPr>
                              <a:rPr lang="en-GB" sz="1400" i="1">
                                <a:latin typeface="Cambria Math" panose="02040503050406030204" pitchFamily="18" charset="0"/>
                              </a:rPr>
                            </m:ctrlPr>
                          </m:accPr>
                          <m:e>
                            <m:sSub>
                              <m:sSubPr>
                                <m:ctrlPr>
                                  <a:rPr lang="en-GB" sz="1400" i="1">
                                    <a:latin typeface="Cambria Math" panose="02040503050406030204" pitchFamily="18" charset="0"/>
                                  </a:rPr>
                                </m:ctrlPr>
                              </m:sSubPr>
                              <m:e>
                                <m:r>
                                  <a:rPr lang="en-US" sz="1400" i="1">
                                    <a:latin typeface="Cambria Math" panose="02040503050406030204" pitchFamily="18" charset="0"/>
                                  </a:rPr>
                                  <m:t>𝐹</m:t>
                                </m:r>
                              </m:e>
                              <m:sub>
                                <m:r>
                                  <a:rPr lang="en-US" sz="1400" b="0" i="1" smtClean="0">
                                    <a:latin typeface="Cambria Math" panose="02040503050406030204" pitchFamily="18" charset="0"/>
                                  </a:rPr>
                                  <m:t>𝑥</m:t>
                                </m:r>
                              </m:sub>
                            </m:sSub>
                          </m:e>
                        </m:acc>
                        <m:r>
                          <a:rPr lang="en-US" sz="1400" i="1">
                            <a:latin typeface="Cambria Math" panose="02040503050406030204" pitchFamily="18" charset="0"/>
                          </a:rPr>
                          <m:t>𝑑𝑧</m:t>
                        </m:r>
                      </m:e>
                    </m:nary>
                  </m:oMath>
                </a14:m>
                <a:r>
                  <a:rPr lang="en-US" sz="1400" b="0" i="1" dirty="0"/>
                  <a:t>, </a:t>
                </a:r>
                <a14:m>
                  <m:oMath xmlns:m="http://schemas.openxmlformats.org/officeDocument/2006/math">
                    <m:acc>
                      <m:accPr>
                        <m:chr m:val="̅"/>
                        <m:ctrlPr>
                          <a:rPr lang="en-US" sz="1400" i="1">
                            <a:latin typeface="Cambria Math" panose="02040503050406030204" pitchFamily="18" charset="0"/>
                          </a:rPr>
                        </m:ctrlPr>
                      </m:accPr>
                      <m:e>
                        <m:acc>
                          <m:accPr>
                            <m:chr m:val="⃗"/>
                            <m:ctrlPr>
                              <a:rPr lang="en-GB" sz="1400" i="1">
                                <a:latin typeface="Cambria Math" panose="02040503050406030204" pitchFamily="18" charset="0"/>
                              </a:rPr>
                            </m:ctrlPr>
                          </m:accPr>
                          <m:e>
                            <m:sSub>
                              <m:sSubPr>
                                <m:ctrlPr>
                                  <a:rPr lang="en-GB" sz="1400" i="1">
                                    <a:latin typeface="Cambria Math" panose="02040503050406030204" pitchFamily="18" charset="0"/>
                                  </a:rPr>
                                </m:ctrlPr>
                              </m:sSubPr>
                              <m:e>
                                <m:r>
                                  <a:rPr lang="en-US" sz="1400" i="1">
                                    <a:latin typeface="Cambria Math" panose="02040503050406030204" pitchFamily="18" charset="0"/>
                                  </a:rPr>
                                  <m:t>𝐹</m:t>
                                </m:r>
                              </m:e>
                              <m:sub>
                                <m:r>
                                  <a:rPr lang="en-US" sz="1400" b="0" i="1" smtClean="0">
                                    <a:latin typeface="Cambria Math" panose="02040503050406030204" pitchFamily="18" charset="0"/>
                                  </a:rPr>
                                  <m:t>𝑦</m:t>
                                </m:r>
                              </m:sub>
                            </m:sSub>
                          </m:e>
                        </m:acc>
                      </m:e>
                    </m:acc>
                    <m:r>
                      <a:rPr lang="en-US" sz="1400" i="1">
                        <a:latin typeface="Cambria Math" panose="02040503050406030204" pitchFamily="18" charset="0"/>
                      </a:rPr>
                      <m:t>=</m:t>
                    </m:r>
                    <m:nary>
                      <m:naryPr>
                        <m:ctrlPr>
                          <a:rPr lang="en-US" sz="1400" i="1">
                            <a:latin typeface="Cambria Math" panose="02040503050406030204" pitchFamily="18" charset="0"/>
                          </a:rPr>
                        </m:ctrlPr>
                      </m:naryPr>
                      <m:sub>
                        <m:r>
                          <a:rPr lang="en-US" sz="1400" b="0" i="1" smtClean="0">
                            <a:latin typeface="Cambria Math" panose="02040503050406030204" pitchFamily="18" charset="0"/>
                          </a:rPr>
                          <m:t>0</m:t>
                        </m:r>
                      </m:sub>
                      <m:sup>
                        <m:r>
                          <a:rPr lang="en-US" sz="1400" b="0" i="1" smtClean="0">
                            <a:latin typeface="Cambria Math" panose="02040503050406030204" pitchFamily="18" charset="0"/>
                          </a:rPr>
                          <m:t>𝐿</m:t>
                        </m:r>
                      </m:sup>
                      <m:e>
                        <m:acc>
                          <m:accPr>
                            <m:chr m:val="⃗"/>
                            <m:ctrlPr>
                              <a:rPr lang="en-GB" sz="1400" i="1">
                                <a:latin typeface="Cambria Math" panose="02040503050406030204" pitchFamily="18" charset="0"/>
                              </a:rPr>
                            </m:ctrlPr>
                          </m:accPr>
                          <m:e>
                            <m:sSub>
                              <m:sSubPr>
                                <m:ctrlPr>
                                  <a:rPr lang="en-GB" sz="1400" i="1">
                                    <a:latin typeface="Cambria Math" panose="02040503050406030204" pitchFamily="18" charset="0"/>
                                  </a:rPr>
                                </m:ctrlPr>
                              </m:sSubPr>
                              <m:e>
                                <m:r>
                                  <a:rPr lang="en-US" sz="1400" i="1">
                                    <a:latin typeface="Cambria Math" panose="02040503050406030204" pitchFamily="18" charset="0"/>
                                  </a:rPr>
                                  <m:t>𝐹</m:t>
                                </m:r>
                              </m:e>
                              <m:sub>
                                <m:r>
                                  <a:rPr lang="en-US" sz="1400" b="0" i="1" smtClean="0">
                                    <a:latin typeface="Cambria Math" panose="02040503050406030204" pitchFamily="18" charset="0"/>
                                  </a:rPr>
                                  <m:t>𝑦</m:t>
                                </m:r>
                              </m:sub>
                            </m:sSub>
                          </m:e>
                        </m:acc>
                        <m:r>
                          <a:rPr lang="en-US" sz="1400" i="1">
                            <a:latin typeface="Cambria Math" panose="02040503050406030204" pitchFamily="18" charset="0"/>
                          </a:rPr>
                          <m:t>𝑑</m:t>
                        </m:r>
                        <m:r>
                          <a:rPr lang="en-US" sz="1400" b="0" i="1" smtClean="0">
                            <a:latin typeface="Cambria Math" panose="02040503050406030204" pitchFamily="18" charset="0"/>
                          </a:rPr>
                          <m:t>𝑧</m:t>
                        </m:r>
                      </m:e>
                    </m:nary>
                  </m:oMath>
                </a14:m>
                <a:endParaRPr lang="en-GB" i="1" dirty="0"/>
              </a:p>
              <a:p>
                <a:r>
                  <a:rPr lang="en-GB" dirty="0"/>
                  <a:t>This model is valid in asymmetric structures (</a:t>
                </a:r>
                <a:r>
                  <a:rPr lang="en-GB" dirty="0">
                    <a:sym typeface="Wingdings" pitchFamily="2" charset="2"/>
                  </a:rPr>
                  <a:t>t</a:t>
                </a:r>
                <a:r>
                  <a:rPr lang="en-GB" dirty="0"/>
                  <a:t>wo-fold rotational symmetry) up to quadrupole modes</a:t>
                </a:r>
              </a:p>
            </p:txBody>
          </p:sp>
        </mc:Choice>
        <mc:Fallback xmlns="">
          <p:sp>
            <p:nvSpPr>
              <p:cNvPr id="5" name="Content Placeholder 4">
                <a:extLst>
                  <a:ext uri="{FF2B5EF4-FFF2-40B4-BE49-F238E27FC236}">
                    <a16:creationId xmlns:a16="http://schemas.microsoft.com/office/drawing/2014/main" id="{9C1E8FC7-AF69-D852-8FD9-50CEC0DDAB5D}"/>
                  </a:ext>
                </a:extLst>
              </p:cNvPr>
              <p:cNvSpPr>
                <a:spLocks noGrp="1" noRot="1" noChangeAspect="1" noMove="1" noResize="1" noEditPoints="1" noAdjustHandles="1" noChangeArrowheads="1" noChangeShapeType="1" noTextEdit="1"/>
              </p:cNvSpPr>
              <p:nvPr>
                <p:ph idx="1"/>
              </p:nvPr>
            </p:nvSpPr>
            <p:spPr>
              <a:xfrm>
                <a:off x="904875" y="767506"/>
                <a:ext cx="7498896" cy="4486686"/>
              </a:xfrm>
              <a:blipFill>
                <a:blip r:embed="rId3"/>
                <a:stretch>
                  <a:fillRect t="-1359"/>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0CA57BF2-F5EA-729B-BFCD-33BDBF4E8A4C}"/>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Tree>
    <p:extLst>
      <p:ext uri="{BB962C8B-B14F-4D97-AF65-F5344CB8AC3E}">
        <p14:creationId xmlns:p14="http://schemas.microsoft.com/office/powerpoint/2010/main" val="3986311226"/>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74A29-E076-A47E-E17B-A0DCD58DA85F}"/>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07F012C5-61E7-87CD-4DA8-CBB646844996}"/>
              </a:ext>
            </a:extLst>
          </p:cNvPr>
          <p:cNvSpPr>
            <a:spLocks noGrp="1"/>
          </p:cNvSpPr>
          <p:nvPr>
            <p:ph type="title"/>
          </p:nvPr>
        </p:nvSpPr>
        <p:spPr>
          <a:xfrm>
            <a:off x="904875" y="92177"/>
            <a:ext cx="7726363" cy="533276"/>
          </a:xfrm>
        </p:spPr>
        <p:txBody>
          <a:bodyPr>
            <a:noAutofit/>
          </a:bodyPr>
          <a:lstStyle/>
          <a:p>
            <a:r>
              <a:rPr lang="en-GB" dirty="0"/>
              <a:t>Kick </a:t>
            </a:r>
            <a:r>
              <a:rPr lang="en-US" dirty="0"/>
              <a:t>benchmark setup</a:t>
            </a:r>
            <a:endParaRPr lang="en-GB" dirty="0"/>
          </a:p>
        </p:txBody>
      </p:sp>
      <p:sp>
        <p:nvSpPr>
          <p:cNvPr id="6" name="Espace réservé du numéro de diapositive 5">
            <a:extLst>
              <a:ext uri="{FF2B5EF4-FFF2-40B4-BE49-F238E27FC236}">
                <a16:creationId xmlns:a16="http://schemas.microsoft.com/office/drawing/2014/main" id="{172C2173-FAA8-4482-6A30-B38848224EC8}"/>
              </a:ext>
            </a:extLst>
          </p:cNvPr>
          <p:cNvSpPr>
            <a:spLocks noGrp="1"/>
          </p:cNvSpPr>
          <p:nvPr>
            <p:ph type="sldNum" sz="quarter" idx="12"/>
          </p:nvPr>
        </p:nvSpPr>
        <p:spPr/>
        <p:txBody>
          <a:bodyPr/>
          <a:lstStyle/>
          <a:p>
            <a:fld id="{E1E1CD7C-2161-7D43-862E-CE4C333CD873}" type="slidenum">
              <a:rPr lang="en-GB" noProof="0" smtClean="0"/>
              <a:pPr/>
              <a:t>51</a:t>
            </a:fld>
            <a:endParaRPr lang="en-GB" noProof="0"/>
          </a:p>
        </p:txBody>
      </p:sp>
      <p:sp>
        <p:nvSpPr>
          <p:cNvPr id="5" name="Content Placeholder 4">
            <a:extLst>
              <a:ext uri="{FF2B5EF4-FFF2-40B4-BE49-F238E27FC236}">
                <a16:creationId xmlns:a16="http://schemas.microsoft.com/office/drawing/2014/main" id="{3D186FC0-B63D-13D4-BE13-BA2E5811BBB8}"/>
              </a:ext>
            </a:extLst>
          </p:cNvPr>
          <p:cNvSpPr>
            <a:spLocks noGrp="1"/>
          </p:cNvSpPr>
          <p:nvPr>
            <p:ph idx="1"/>
          </p:nvPr>
        </p:nvSpPr>
        <p:spPr>
          <a:xfrm>
            <a:off x="912860" y="625453"/>
            <a:ext cx="4293622" cy="4716344"/>
          </a:xfrm>
        </p:spPr>
        <p:txBody>
          <a:bodyPr>
            <a:normAutofit/>
          </a:bodyPr>
          <a:lstStyle/>
          <a:p>
            <a:r>
              <a:rPr lang="en-GB" dirty="0"/>
              <a:t>Bunch properties:</a:t>
            </a:r>
          </a:p>
          <a:p>
            <a:pPr lvl="1"/>
            <a:r>
              <a:rPr lang="en-GB" dirty="0"/>
              <a:t>1000 macro particles</a:t>
            </a:r>
          </a:p>
          <a:p>
            <a:pPr lvl="1"/>
            <a:r>
              <a:rPr lang="en-GB" dirty="0"/>
              <a:t>total particles= 1e14,</a:t>
            </a:r>
          </a:p>
          <a:p>
            <a:pPr lvl="1"/>
            <a:r>
              <a:rPr lang="en-GB" dirty="0"/>
              <a:t>particle type = </a:t>
            </a:r>
            <a:r>
              <a:rPr lang="en-GB" dirty="0">
                <a:solidFill>
                  <a:schemeClr val="accent1"/>
                </a:solidFill>
              </a:rPr>
              <a:t>electrons</a:t>
            </a:r>
          </a:p>
          <a:p>
            <a:pPr lvl="1"/>
            <a:r>
              <a:rPr lang="en-GB" dirty="0"/>
              <a:t>beam energy = </a:t>
            </a:r>
            <a:r>
              <a:rPr lang="en-GB" dirty="0">
                <a:solidFill>
                  <a:schemeClr val="accent1"/>
                </a:solidFill>
              </a:rPr>
              <a:t>500 MeV</a:t>
            </a:r>
          </a:p>
          <a:p>
            <a:pPr lvl="1"/>
            <a:r>
              <a:rPr lang="en-GB" dirty="0"/>
              <a:t>bunch length = 1 mm</a:t>
            </a:r>
          </a:p>
          <a:p>
            <a:pPr lvl="1"/>
            <a:r>
              <a:rPr lang="en-GB" dirty="0"/>
              <a:t>horizontal and vertical transverse offset = 1 mm</a:t>
            </a:r>
          </a:p>
          <a:p>
            <a:endParaRPr lang="en-US" dirty="0"/>
          </a:p>
        </p:txBody>
      </p:sp>
      <p:sp>
        <p:nvSpPr>
          <p:cNvPr id="7" name="TextBox 6">
            <a:extLst>
              <a:ext uri="{FF2B5EF4-FFF2-40B4-BE49-F238E27FC236}">
                <a16:creationId xmlns:a16="http://schemas.microsoft.com/office/drawing/2014/main" id="{7B49D4E4-C584-8114-244C-74D6622C7E45}"/>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mc:AlternateContent xmlns:mc="http://schemas.openxmlformats.org/markup-compatibility/2006">
        <mc:Choice xmlns:a14="http://schemas.microsoft.com/office/drawing/2010/main" Requires="a14">
          <p:sp>
            <p:nvSpPr>
              <p:cNvPr id="2" name="Content Placeholder 4">
                <a:extLst>
                  <a:ext uri="{FF2B5EF4-FFF2-40B4-BE49-F238E27FC236}">
                    <a16:creationId xmlns:a16="http://schemas.microsoft.com/office/drawing/2014/main" id="{96B973AC-858D-AFA8-C550-43ED8546666F}"/>
                  </a:ext>
                </a:extLst>
              </p:cNvPr>
              <p:cNvSpPr txBox="1">
                <a:spLocks/>
              </p:cNvSpPr>
              <p:nvPr/>
            </p:nvSpPr>
            <p:spPr>
              <a:xfrm>
                <a:off x="5029137" y="625453"/>
                <a:ext cx="4344715" cy="2733567"/>
              </a:xfrm>
              <a:prstGeom prst="rect">
                <a:avLst/>
              </a:prstGeom>
            </p:spPr>
            <p:txBody>
              <a:bodyPr vert="horz" lIns="180000" tIns="45720" rIns="91440" bIns="4572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RF-Track/New wakes:</a:t>
                </a:r>
              </a:p>
              <a:p>
                <a:pPr lvl="1"/>
                <a14:m>
                  <m:oMath xmlns:m="http://schemas.openxmlformats.org/officeDocument/2006/math">
                    <m:f>
                      <m:fPr>
                        <m:type m:val="lin"/>
                        <m:ctrlPr>
                          <a:rPr lang="en-GB" i="1">
                            <a:latin typeface="Cambria Math" panose="02040503050406030204" pitchFamily="18" charset="0"/>
                          </a:rPr>
                        </m:ctrlPr>
                      </m:fPr>
                      <m:num>
                        <m:r>
                          <a:rPr lang="en-US" i="1">
                            <a:latin typeface="Cambria Math" panose="02040503050406030204" pitchFamily="18" charset="0"/>
                          </a:rPr>
                          <m:t> </m:t>
                        </m:r>
                        <m:r>
                          <a:rPr lang="en-US" i="1">
                            <a:latin typeface="Cambria Math" panose="02040503050406030204" pitchFamily="18" charset="0"/>
                          </a:rPr>
                          <m:t>𝑟</m:t>
                        </m:r>
                      </m:num>
                      <m:den>
                        <m:r>
                          <a:rPr lang="en-GB" i="1">
                            <a:latin typeface="Cambria Math" panose="02040503050406030204" pitchFamily="18" charset="0"/>
                          </a:rPr>
                          <m:t>𝑄</m:t>
                        </m:r>
                      </m:den>
                    </m:f>
                    <m:r>
                      <a:rPr lang="en-US" i="1" smtClean="0">
                        <a:latin typeface="Cambria Math" panose="02040503050406030204" pitchFamily="18" charset="0"/>
                      </a:rPr>
                      <m:t>=1  [</m:t>
                    </m:r>
                    <m:r>
                      <a:rPr lang="en-US" i="1" smtClean="0">
                        <a:latin typeface="Cambria Math" panose="02040503050406030204" pitchFamily="18" charset="0"/>
                      </a:rPr>
                      <m:t>𝑂h𝑚</m:t>
                    </m:r>
                    <m:r>
                      <a:rPr lang="en-US" i="1" smtClean="0">
                        <a:latin typeface="Cambria Math" panose="02040503050406030204" pitchFamily="18" charset="0"/>
                      </a:rPr>
                      <m:t>]</m:t>
                    </m:r>
                  </m:oMath>
                </a14:m>
                <a:r>
                  <a:rPr lang="en-GB" i="1" dirty="0"/>
                  <a:t>; </a:t>
                </a:r>
                <a14:m>
                  <m:oMath xmlns:m="http://schemas.openxmlformats.org/officeDocument/2006/math">
                    <m:r>
                      <a:rPr lang="en-US" i="1" smtClean="0">
                        <a:latin typeface="Cambria Math" panose="02040503050406030204" pitchFamily="18" charset="0"/>
                      </a:rPr>
                      <m:t>𝑄</m:t>
                    </m:r>
                    <m:r>
                      <a:rPr lang="en-US" i="1" smtClean="0">
                        <a:latin typeface="Cambria Math" panose="02040503050406030204" pitchFamily="18" charset="0"/>
                      </a:rPr>
                      <m:t>=1</m:t>
                    </m:r>
                  </m:oMath>
                </a14:m>
                <a:r>
                  <a:rPr lang="en-GB" i="1" dirty="0"/>
                  <a:t>; </a:t>
                </a:r>
                <a14:m>
                  <m:oMath xmlns:m="http://schemas.openxmlformats.org/officeDocument/2006/math">
                    <m:r>
                      <a:rPr lang="en-US" i="1" smtClean="0">
                        <a:latin typeface="Cambria Math" panose="02040503050406030204" pitchFamily="18" charset="0"/>
                      </a:rPr>
                      <m:t>𝑓</m:t>
                    </m:r>
                    <m:r>
                      <a:rPr lang="en-US" i="1" smtClean="0">
                        <a:latin typeface="Cambria Math" panose="02040503050406030204" pitchFamily="18" charset="0"/>
                      </a:rPr>
                      <m:t> = </m:t>
                    </m:r>
                    <m:sSup>
                      <m:sSupPr>
                        <m:ctrlPr>
                          <a:rPr lang="en-US" i="1" smtClean="0">
                            <a:latin typeface="Cambria Math" panose="02040503050406030204" pitchFamily="18" charset="0"/>
                          </a:rPr>
                        </m:ctrlPr>
                      </m:sSupPr>
                      <m:e>
                        <m:r>
                          <a:rPr lang="en-US" i="1" smtClean="0">
                            <a:latin typeface="Cambria Math" panose="02040503050406030204" pitchFamily="18" charset="0"/>
                          </a:rPr>
                          <m:t>10</m:t>
                        </m:r>
                      </m:e>
                      <m:sup>
                        <m:r>
                          <a:rPr lang="en-US" i="1" smtClean="0">
                            <a:latin typeface="Cambria Math" panose="02040503050406030204" pitchFamily="18" charset="0"/>
                          </a:rPr>
                          <m:t>9</m:t>
                        </m:r>
                      </m:sup>
                    </m:sSup>
                    <m:r>
                      <a:rPr lang="en-US" i="1" smtClean="0">
                        <a:latin typeface="Cambria Math" panose="02040503050406030204" pitchFamily="18" charset="0"/>
                      </a:rPr>
                      <m:t>  [</m:t>
                    </m:r>
                    <m:r>
                      <a:rPr lang="en-US" i="1" smtClean="0">
                        <a:latin typeface="Cambria Math" panose="02040503050406030204" pitchFamily="18" charset="0"/>
                      </a:rPr>
                      <m:t>𝐻𝑧</m:t>
                    </m:r>
                    <m:r>
                      <a:rPr lang="en-US" i="1" smtClean="0">
                        <a:latin typeface="Cambria Math" panose="02040503050406030204" pitchFamily="18" charset="0"/>
                      </a:rPr>
                      <m:t>]; </m:t>
                    </m:r>
                    <m:r>
                      <a:rPr lang="en-US" i="1">
                        <a:latin typeface="Cambria Math" panose="02040503050406030204" pitchFamily="18" charset="0"/>
                      </a:rPr>
                      <m:t>𝑛</m:t>
                    </m:r>
                    <m:r>
                      <a:rPr lang="en-US" i="1" smtClean="0">
                        <a:latin typeface="Cambria Math" panose="02040503050406030204" pitchFamily="18" charset="0"/>
                      </a:rPr>
                      <m:t>𝑏𝑖𝑛𝑠</m:t>
                    </m:r>
                    <m:r>
                      <a:rPr lang="en-US" i="1" smtClean="0">
                        <a:latin typeface="Cambria Math" panose="02040503050406030204" pitchFamily="18" charset="0"/>
                      </a:rPr>
                      <m:t> = 1000</m:t>
                    </m:r>
                  </m:oMath>
                </a14:m>
                <a:endParaRPr lang="en-GB" i="1" dirty="0"/>
              </a:p>
              <a:p>
                <a:pPr lvl="1"/>
                <a:r>
                  <a:rPr lang="en-GB" dirty="0">
                    <a:solidFill>
                      <a:schemeClr val="accent1"/>
                    </a:solidFill>
                  </a:rPr>
                  <a:t>Drift element: </a:t>
                </a:r>
                <a14:m>
                  <m:oMath xmlns:m="http://schemas.openxmlformats.org/officeDocument/2006/math">
                    <m:r>
                      <a:rPr lang="en-GB" i="1" dirty="0">
                        <a:latin typeface="Cambria Math" panose="02040503050406030204" pitchFamily="18" charset="0"/>
                      </a:rPr>
                      <m:t>𝑡𝑜𝑡𝑎𝑙</m:t>
                    </m:r>
                    <m:r>
                      <a:rPr lang="en-GB" i="1" dirty="0" err="1">
                        <a:latin typeface="Cambria Math" panose="02040503050406030204" pitchFamily="18" charset="0"/>
                      </a:rPr>
                      <m:t>_</m:t>
                    </m:r>
                    <m:r>
                      <a:rPr lang="en-GB" i="1" dirty="0" err="1">
                        <a:latin typeface="Cambria Math" panose="02040503050406030204" pitchFamily="18" charset="0"/>
                      </a:rPr>
                      <m:t>𝑙𝑒𝑛𝑔𝑡h</m:t>
                    </m:r>
                    <m:r>
                      <a:rPr lang="en-GB" i="1" dirty="0">
                        <a:latin typeface="Cambria Math" panose="02040503050406030204" pitchFamily="18" charset="0"/>
                      </a:rPr>
                      <m:t> = 1</m:t>
                    </m:r>
                    <m:r>
                      <a:rPr lang="en-GB" i="1" dirty="0">
                        <a:latin typeface="Cambria Math" panose="02040503050406030204" pitchFamily="18" charset="0"/>
                      </a:rPr>
                      <m:t>𝑒</m:t>
                    </m:r>
                    <m:r>
                      <a:rPr lang="en-GB" i="1" dirty="0">
                        <a:latin typeface="Cambria Math" panose="02040503050406030204" pitchFamily="18" charset="0"/>
                      </a:rPr>
                      <m:t>−6  [</m:t>
                    </m:r>
                    <m:r>
                      <a:rPr lang="en-US" i="1" dirty="0">
                        <a:latin typeface="Cambria Math" panose="02040503050406030204" pitchFamily="18" charset="0"/>
                      </a:rPr>
                      <m:t>𝑚</m:t>
                    </m:r>
                    <m:r>
                      <a:rPr lang="en-US" i="1" dirty="0">
                        <a:latin typeface="Cambria Math" panose="02040503050406030204" pitchFamily="18" charset="0"/>
                      </a:rPr>
                      <m:t>]</m:t>
                    </m:r>
                    <m:r>
                      <a:rPr lang="en-US" dirty="0" smtClean="0">
                        <a:latin typeface="Cambria Math" panose="02040503050406030204" pitchFamily="18" charset="0"/>
                      </a:rPr>
                      <m:t>; </m:t>
                    </m:r>
                    <m:r>
                      <a:rPr lang="en-GB" i="1" dirty="0">
                        <a:latin typeface="Cambria Math" panose="02040503050406030204" pitchFamily="18" charset="0"/>
                      </a:rPr>
                      <m:t>𝑐𝑓𝑥</m:t>
                    </m:r>
                    <m:r>
                      <a:rPr lang="en-GB" i="1" dirty="0" err="1">
                        <a:latin typeface="Cambria Math" panose="02040503050406030204" pitchFamily="18" charset="0"/>
                      </a:rPr>
                      <m:t>_</m:t>
                    </m:r>
                    <m:r>
                      <a:rPr lang="en-GB" i="1" dirty="0" err="1">
                        <a:latin typeface="Cambria Math" panose="02040503050406030204" pitchFamily="18" charset="0"/>
                      </a:rPr>
                      <m:t>𝑠𝑡𝑒𝑝𝑠</m:t>
                    </m:r>
                    <m:r>
                      <a:rPr lang="en-GB" i="1" dirty="0">
                        <a:latin typeface="Cambria Math" panose="02040503050406030204" pitchFamily="18" charset="0"/>
                      </a:rPr>
                      <m:t> = 1</m:t>
                    </m:r>
                  </m:oMath>
                </a14:m>
                <a:r>
                  <a:rPr lang="en-GB" dirty="0"/>
                  <a:t> </a:t>
                </a:r>
              </a:p>
              <a:p>
                <a:r>
                  <a:rPr lang="en-GB" dirty="0" err="1"/>
                  <a:t>Xwakes</a:t>
                </a:r>
                <a:r>
                  <a:rPr lang="en-GB" dirty="0"/>
                  <a:t>:</a:t>
                </a:r>
              </a:p>
              <a:p>
                <a:pPr lvl="1"/>
                <a14:m>
                  <m:oMath xmlns:m="http://schemas.openxmlformats.org/officeDocument/2006/math">
                    <m:f>
                      <m:fPr>
                        <m:type m:val="lin"/>
                        <m:ctrlPr>
                          <a:rPr lang="en-GB" i="1">
                            <a:latin typeface="Cambria Math" panose="02040503050406030204" pitchFamily="18" charset="0"/>
                          </a:rPr>
                        </m:ctrlPr>
                      </m:fPr>
                      <m:num>
                        <m:r>
                          <a:rPr lang="en-US" i="1">
                            <a:latin typeface="Cambria Math" panose="02040503050406030204" pitchFamily="18" charset="0"/>
                          </a:rPr>
                          <m:t> </m:t>
                        </m:r>
                        <m:r>
                          <m:rPr>
                            <m:sty m:val="p"/>
                          </m:rPr>
                          <a:rPr lang="en-US" i="1" smtClean="0">
                            <a:latin typeface="Cambria Math" panose="02040503050406030204" pitchFamily="18" charset="0"/>
                          </a:rPr>
                          <m:t>R</m:t>
                        </m:r>
                      </m:num>
                      <m:den>
                        <m:r>
                          <a:rPr lang="en-GB" i="1">
                            <a:latin typeface="Cambria Math" panose="02040503050406030204" pitchFamily="18" charset="0"/>
                          </a:rPr>
                          <m:t>𝑄</m:t>
                        </m:r>
                      </m:den>
                    </m:f>
                    <m:r>
                      <a:rPr lang="en-US" i="1">
                        <a:latin typeface="Cambria Math" panose="02040503050406030204" pitchFamily="18" charset="0"/>
                      </a:rPr>
                      <m:t>=1</m:t>
                    </m:r>
                    <m:r>
                      <a:rPr lang="en-US" i="1" smtClean="0">
                        <a:latin typeface="Cambria Math" panose="02040503050406030204" pitchFamily="18" charset="0"/>
                      </a:rPr>
                      <m:t>/2</m:t>
                    </m:r>
                    <m:r>
                      <a:rPr lang="en-US" i="1">
                        <a:latin typeface="Cambria Math" panose="02040503050406030204" pitchFamily="18" charset="0"/>
                      </a:rPr>
                      <m:t>  [</m:t>
                    </m:r>
                    <m:r>
                      <a:rPr lang="en-US" i="1">
                        <a:latin typeface="Cambria Math" panose="02040503050406030204" pitchFamily="18" charset="0"/>
                      </a:rPr>
                      <m:t>𝑂h𝑚</m:t>
                    </m:r>
                    <m:r>
                      <a:rPr lang="en-US" i="1">
                        <a:latin typeface="Cambria Math" panose="02040503050406030204" pitchFamily="18" charset="0"/>
                      </a:rPr>
                      <m:t>]</m:t>
                    </m:r>
                    <m:r>
                      <m:rPr>
                        <m:nor/>
                      </m:rPr>
                      <a:rPr lang="en-GB" i="1" dirty="0"/>
                      <m:t>; </m:t>
                    </m:r>
                    <m:r>
                      <a:rPr lang="en-US" i="1">
                        <a:latin typeface="Cambria Math" panose="02040503050406030204" pitchFamily="18" charset="0"/>
                      </a:rPr>
                      <m:t>𝑄</m:t>
                    </m:r>
                    <m:r>
                      <a:rPr lang="en-US" i="1">
                        <a:latin typeface="Cambria Math" panose="02040503050406030204" pitchFamily="18" charset="0"/>
                      </a:rPr>
                      <m:t>=1</m:t>
                    </m:r>
                    <m:r>
                      <m:rPr>
                        <m:nor/>
                      </m:rPr>
                      <a:rPr lang="en-GB" i="1" dirty="0"/>
                      <m:t>; </m:t>
                    </m:r>
                    <m:r>
                      <a:rPr lang="en-US" i="1">
                        <a:latin typeface="Cambria Math" panose="02040503050406030204" pitchFamily="18" charset="0"/>
                      </a:rPr>
                      <m:t>𝑓</m:t>
                    </m:r>
                    <m:r>
                      <a:rPr lang="en-US" i="1">
                        <a:latin typeface="Cambria Math" panose="02040503050406030204" pitchFamily="18" charset="0"/>
                      </a:rPr>
                      <m:t> = </m:t>
                    </m:r>
                    <m:sSup>
                      <m:sSupPr>
                        <m:ctrlPr>
                          <a:rPr lang="en-US" i="1">
                            <a:latin typeface="Cambria Math" panose="02040503050406030204" pitchFamily="18" charset="0"/>
                          </a:rPr>
                        </m:ctrlPr>
                      </m:sSupPr>
                      <m:e>
                        <m:r>
                          <a:rPr lang="en-US" i="1">
                            <a:latin typeface="Cambria Math" panose="02040503050406030204" pitchFamily="18" charset="0"/>
                          </a:rPr>
                          <m:t>10</m:t>
                        </m:r>
                      </m:e>
                      <m:sup>
                        <m:r>
                          <a:rPr lang="en-US" i="1">
                            <a:latin typeface="Cambria Math" panose="02040503050406030204" pitchFamily="18" charset="0"/>
                          </a:rPr>
                          <m:t>9</m:t>
                        </m:r>
                      </m:sup>
                    </m:sSup>
                    <m:r>
                      <a:rPr lang="en-US" i="1">
                        <a:latin typeface="Cambria Math" panose="02040503050406030204" pitchFamily="18" charset="0"/>
                      </a:rPr>
                      <m:t>  [</m:t>
                    </m:r>
                    <m:r>
                      <a:rPr lang="en-US" i="1">
                        <a:latin typeface="Cambria Math" panose="02040503050406030204" pitchFamily="18" charset="0"/>
                      </a:rPr>
                      <m:t>𝐻𝑧</m:t>
                    </m:r>
                    <m:r>
                      <a:rPr lang="en-US" i="1">
                        <a:latin typeface="Cambria Math" panose="02040503050406030204" pitchFamily="18" charset="0"/>
                      </a:rPr>
                      <m:t>]</m:t>
                    </m:r>
                    <m:r>
                      <m:rPr>
                        <m:nor/>
                      </m:rPr>
                      <a:rPr lang="en-US" i="1" smtClean="0">
                        <a:latin typeface="Cambria Math" panose="02040503050406030204" pitchFamily="18" charset="0"/>
                      </a:rPr>
                      <m:t>; </m:t>
                    </m:r>
                    <m:r>
                      <m:rPr>
                        <m:nor/>
                      </m:rPr>
                      <a:rPr lang="en-GB" i="1">
                        <a:latin typeface="Cambria Math" panose="02040503050406030204" pitchFamily="18" charset="0"/>
                        <a:ea typeface="Cambria Math" panose="02040503050406030204" pitchFamily="18" charset="0"/>
                      </a:rPr>
                      <m:t>num</m:t>
                    </m:r>
                    <m:r>
                      <m:rPr>
                        <m:nor/>
                      </m:rPr>
                      <a:rPr lang="en-GB" i="1">
                        <a:latin typeface="Cambria Math" panose="02040503050406030204" pitchFamily="18" charset="0"/>
                        <a:ea typeface="Cambria Math" panose="02040503050406030204" pitchFamily="18" charset="0"/>
                      </a:rPr>
                      <m:t>_</m:t>
                    </m:r>
                    <m:r>
                      <m:rPr>
                        <m:nor/>
                      </m:rPr>
                      <a:rPr lang="en-GB" i="1">
                        <a:latin typeface="Cambria Math" panose="02040503050406030204" pitchFamily="18" charset="0"/>
                        <a:ea typeface="Cambria Math" panose="02040503050406030204" pitchFamily="18" charset="0"/>
                      </a:rPr>
                      <m:t>slices</m:t>
                    </m:r>
                    <m:r>
                      <a:rPr lang="en-US" i="1">
                        <a:latin typeface="Cambria Math" panose="02040503050406030204" pitchFamily="18" charset="0"/>
                      </a:rPr>
                      <m:t>= 1000</m:t>
                    </m:r>
                  </m:oMath>
                </a14:m>
                <a:endParaRPr lang="en-GB" i="1" dirty="0"/>
              </a:p>
              <a:p>
                <a:pPr lvl="1"/>
                <a:r>
                  <a:rPr lang="en-GB" dirty="0">
                    <a:solidFill>
                      <a:schemeClr val="accent1"/>
                    </a:solidFill>
                  </a:rPr>
                  <a:t>Thin kick</a:t>
                </a:r>
                <a:endParaRPr lang="en-GB" dirty="0"/>
              </a:p>
              <a:p>
                <a:endParaRPr lang="en-US" dirty="0"/>
              </a:p>
            </p:txBody>
          </p:sp>
        </mc:Choice>
        <mc:Fallback>
          <p:sp>
            <p:nvSpPr>
              <p:cNvPr id="2" name="Content Placeholder 4">
                <a:extLst>
                  <a:ext uri="{FF2B5EF4-FFF2-40B4-BE49-F238E27FC236}">
                    <a16:creationId xmlns:a16="http://schemas.microsoft.com/office/drawing/2014/main" id="{96B973AC-858D-AFA8-C550-43ED8546666F}"/>
                  </a:ext>
                </a:extLst>
              </p:cNvPr>
              <p:cNvSpPr txBox="1">
                <a:spLocks noRot="1" noChangeAspect="1" noMove="1" noResize="1" noEditPoints="1" noAdjustHandles="1" noChangeArrowheads="1" noChangeShapeType="1" noTextEdit="1"/>
              </p:cNvSpPr>
              <p:nvPr/>
            </p:nvSpPr>
            <p:spPr>
              <a:xfrm>
                <a:off x="5029137" y="625453"/>
                <a:ext cx="4344715" cy="2733567"/>
              </a:xfrm>
              <a:prstGeom prst="rect">
                <a:avLst/>
              </a:prstGeom>
              <a:blipFill>
                <a:blip r:embed="rId3"/>
                <a:stretch>
                  <a:fillRect t="-4167"/>
                </a:stretch>
              </a:blipFill>
            </p:spPr>
            <p:txBody>
              <a:bodyPr/>
              <a:lstStyle/>
              <a:p>
                <a:r>
                  <a:rPr lang="en-GB">
                    <a:noFill/>
                  </a:rPr>
                  <a:t> </a:t>
                </a:r>
              </a:p>
            </p:txBody>
          </p:sp>
        </mc:Fallback>
      </mc:AlternateContent>
      <mc:AlternateContent xmlns:mc="http://schemas.openxmlformats.org/markup-compatibility/2006">
        <mc:Choice xmlns:a14="http://schemas.microsoft.com/office/drawing/2010/main" Requires="a14">
          <p:sp>
            <p:nvSpPr>
              <p:cNvPr id="4" name="Content Placeholder 4">
                <a:extLst>
                  <a:ext uri="{FF2B5EF4-FFF2-40B4-BE49-F238E27FC236}">
                    <a16:creationId xmlns:a16="http://schemas.microsoft.com/office/drawing/2014/main" id="{F319C41A-D987-A751-02F2-2AD9F048E6A4}"/>
                  </a:ext>
                </a:extLst>
              </p:cNvPr>
              <p:cNvSpPr txBox="1">
                <a:spLocks/>
              </p:cNvSpPr>
              <p:nvPr/>
            </p:nvSpPr>
            <p:spPr>
              <a:xfrm>
                <a:off x="904875" y="3075054"/>
                <a:ext cx="7648447" cy="1976269"/>
              </a:xfrm>
              <a:prstGeom prst="rect">
                <a:avLst/>
              </a:prstGeom>
            </p:spPr>
            <p:txBody>
              <a:bodyPr vert="horz" lIns="180000" tIns="45720" rIns="91440" bIns="45720" rtlCol="0">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Differences between Xsuite and RF-Track:</a:t>
                </a:r>
              </a:p>
              <a:p>
                <a:pPr lvl="1"/>
                <a:r>
                  <a:rPr lang="en-GB" dirty="0"/>
                  <a:t>Thin kick vs integrated kick</a:t>
                </a:r>
              </a:p>
              <a:p>
                <a:pPr lvl="1"/>
                <a:r>
                  <a:rPr lang="en-GB" dirty="0"/>
                  <a:t>Even though </a:t>
                </a:r>
                <a14:m>
                  <m:oMath xmlns:m="http://schemas.openxmlformats.org/officeDocument/2006/math">
                    <m:r>
                      <a:rPr lang="en-GB" i="1" dirty="0">
                        <a:latin typeface="Cambria Math" panose="02040503050406030204" pitchFamily="18" charset="0"/>
                      </a:rPr>
                      <m:t>𝑐𝑓𝑥</m:t>
                    </m:r>
                    <m:r>
                      <a:rPr lang="en-GB" i="1" dirty="0" err="1">
                        <a:latin typeface="Cambria Math" panose="02040503050406030204" pitchFamily="18" charset="0"/>
                      </a:rPr>
                      <m:t>_</m:t>
                    </m:r>
                    <m:r>
                      <a:rPr lang="en-GB" i="1" dirty="0" err="1">
                        <a:latin typeface="Cambria Math" panose="02040503050406030204" pitchFamily="18" charset="0"/>
                      </a:rPr>
                      <m:t>𝑠𝑡𝑒𝑝𝑠</m:t>
                    </m:r>
                    <m:r>
                      <a:rPr lang="en-GB" i="1" dirty="0">
                        <a:latin typeface="Cambria Math" panose="02040503050406030204" pitchFamily="18" charset="0"/>
                      </a:rPr>
                      <m:t> = 1</m:t>
                    </m:r>
                  </m:oMath>
                </a14:m>
                <a:r>
                  <a:rPr lang="en-GB" dirty="0"/>
                  <a:t> </a:t>
                </a:r>
                <a:r>
                  <a:rPr lang="en-GB" dirty="0">
                    <a:sym typeface="Wingdings" pitchFamily="2" charset="2"/>
                  </a:rPr>
                  <a:t> </a:t>
                </a:r>
                <a:r>
                  <a:rPr lang="en-GB" dirty="0"/>
                  <a:t>kick is still divided by two: one in the beginning and one in the end</a:t>
                </a:r>
              </a:p>
              <a:p>
                <a:pPr lvl="1"/>
                <a:r>
                  <a:rPr lang="en-GB" dirty="0"/>
                  <a:t>Even though </a:t>
                </a:r>
                <a14:m>
                  <m:oMath xmlns:m="http://schemas.openxmlformats.org/officeDocument/2006/math">
                    <m:r>
                      <a:rPr lang="en-GB" i="1" dirty="0">
                        <a:latin typeface="Cambria Math" panose="02040503050406030204" pitchFamily="18" charset="0"/>
                      </a:rPr>
                      <m:t>𝑡𝑜𝑡𝑎𝑙</m:t>
                    </m:r>
                    <m:r>
                      <a:rPr lang="en-GB" i="1" dirty="0" err="1">
                        <a:latin typeface="Cambria Math" panose="02040503050406030204" pitchFamily="18" charset="0"/>
                      </a:rPr>
                      <m:t>_</m:t>
                    </m:r>
                    <m:r>
                      <a:rPr lang="en-GB" i="1" dirty="0" err="1">
                        <a:latin typeface="Cambria Math" panose="02040503050406030204" pitchFamily="18" charset="0"/>
                      </a:rPr>
                      <m:t>𝑙𝑒𝑛𝑔𝑡h</m:t>
                    </m:r>
                    <m:r>
                      <a:rPr lang="en-GB" i="1" dirty="0">
                        <a:latin typeface="Cambria Math" panose="02040503050406030204" pitchFamily="18" charset="0"/>
                      </a:rPr>
                      <m:t> = 1</m:t>
                    </m:r>
                    <m:r>
                      <a:rPr lang="en-GB" i="1" dirty="0">
                        <a:latin typeface="Cambria Math" panose="02040503050406030204" pitchFamily="18" charset="0"/>
                      </a:rPr>
                      <m:t>𝑒</m:t>
                    </m:r>
                    <m:r>
                      <a:rPr lang="en-GB" i="1" dirty="0">
                        <a:latin typeface="Cambria Math" panose="02040503050406030204" pitchFamily="18" charset="0"/>
                      </a:rPr>
                      <m:t>−6  [</m:t>
                    </m:r>
                    <m:r>
                      <a:rPr lang="en-US" i="1" dirty="0">
                        <a:latin typeface="Cambria Math" panose="02040503050406030204" pitchFamily="18" charset="0"/>
                      </a:rPr>
                      <m:t>𝑚</m:t>
                    </m:r>
                    <m:r>
                      <a:rPr lang="en-US" i="1" dirty="0">
                        <a:latin typeface="Cambria Math" panose="02040503050406030204" pitchFamily="18" charset="0"/>
                      </a:rPr>
                      <m:t>]</m:t>
                    </m:r>
                  </m:oMath>
                </a14:m>
                <a:r>
                  <a:rPr lang="en-GB" dirty="0"/>
                  <a:t> </a:t>
                </a:r>
                <a:r>
                  <a:rPr lang="en-GB" dirty="0">
                    <a:sym typeface="Wingdings" pitchFamily="2" charset="2"/>
                  </a:rPr>
                  <a:t> There will be </a:t>
                </a:r>
                <a:r>
                  <a:rPr lang="en-GB" dirty="0">
                    <a:solidFill>
                      <a:schemeClr val="accent1"/>
                    </a:solidFill>
                    <a:sym typeface="Wingdings" pitchFamily="2" charset="2"/>
                  </a:rPr>
                  <a:t>a small degree of bunch lengthening</a:t>
                </a:r>
                <a:r>
                  <a:rPr lang="en-GB" dirty="0">
                    <a:sym typeface="Wingdings" pitchFamily="2" charset="2"/>
                  </a:rPr>
                  <a:t> happening due to the kick in the beginning  </a:t>
                </a:r>
                <a:r>
                  <a:rPr lang="en-GB" dirty="0">
                    <a:solidFill>
                      <a:schemeClr val="accent1"/>
                    </a:solidFill>
                    <a:sym typeface="Wingdings" pitchFamily="2" charset="2"/>
                  </a:rPr>
                  <a:t>Final kick will be different</a:t>
                </a:r>
                <a:endParaRPr lang="en-GB" dirty="0">
                  <a:solidFill>
                    <a:schemeClr val="accent1"/>
                  </a:solidFill>
                </a:endParaRPr>
              </a:p>
              <a:p>
                <a:pPr lvl="1"/>
                <a:endParaRPr lang="en-GB" dirty="0"/>
              </a:p>
              <a:p>
                <a:endParaRPr lang="en-US" dirty="0"/>
              </a:p>
            </p:txBody>
          </p:sp>
        </mc:Choice>
        <mc:Fallback>
          <p:sp>
            <p:nvSpPr>
              <p:cNvPr id="4" name="Content Placeholder 4">
                <a:extLst>
                  <a:ext uri="{FF2B5EF4-FFF2-40B4-BE49-F238E27FC236}">
                    <a16:creationId xmlns:a16="http://schemas.microsoft.com/office/drawing/2014/main" id="{F319C41A-D987-A751-02F2-2AD9F048E6A4}"/>
                  </a:ext>
                </a:extLst>
              </p:cNvPr>
              <p:cNvSpPr txBox="1">
                <a:spLocks noRot="1" noChangeAspect="1" noMove="1" noResize="1" noEditPoints="1" noAdjustHandles="1" noChangeArrowheads="1" noChangeShapeType="1" noTextEdit="1"/>
              </p:cNvSpPr>
              <p:nvPr/>
            </p:nvSpPr>
            <p:spPr>
              <a:xfrm>
                <a:off x="904875" y="3075054"/>
                <a:ext cx="7648447" cy="1976269"/>
              </a:xfrm>
              <a:prstGeom prst="rect">
                <a:avLst/>
              </a:prstGeom>
              <a:blipFill>
                <a:blip r:embed="rId4"/>
                <a:stretch>
                  <a:fillRect t="-2548"/>
                </a:stretch>
              </a:blipFill>
            </p:spPr>
            <p:txBody>
              <a:bodyPr/>
              <a:lstStyle/>
              <a:p>
                <a:r>
                  <a:rPr lang="en-GB">
                    <a:noFill/>
                  </a:rPr>
                  <a:t> </a:t>
                </a:r>
              </a:p>
            </p:txBody>
          </p:sp>
        </mc:Fallback>
      </mc:AlternateContent>
    </p:spTree>
    <p:extLst>
      <p:ext uri="{BB962C8B-B14F-4D97-AF65-F5344CB8AC3E}">
        <p14:creationId xmlns:p14="http://schemas.microsoft.com/office/powerpoint/2010/main" val="3639770288"/>
      </p:ext>
    </p:extLst>
  </p:cSld>
  <p:clrMapOvr>
    <a:masterClrMapping/>
  </p:clrMapOvr>
  <mc:AlternateContent xmlns:mc="http://schemas.openxmlformats.org/markup-compatibility/2006">
    <mc:Choice xmlns:p14="http://schemas.microsoft.com/office/powerpoint/2010/main" Requires="p14">
      <p:transition spd="slow" p14:dur="2000" advTm="624"/>
    </mc:Choice>
    <mc:Fallback>
      <p:transition spd="slow" advTm="624"/>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3810A-47D1-7BE3-3F91-9DE406E4CA04}"/>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781B5448-346D-125B-9298-34485D215127}"/>
              </a:ext>
            </a:extLst>
          </p:cNvPr>
          <p:cNvSpPr>
            <a:spLocks noGrp="1"/>
          </p:cNvSpPr>
          <p:nvPr>
            <p:ph type="title"/>
          </p:nvPr>
        </p:nvSpPr>
        <p:spPr>
          <a:xfrm>
            <a:off x="904875" y="131033"/>
            <a:ext cx="7726363" cy="533276"/>
          </a:xfrm>
        </p:spPr>
        <p:txBody>
          <a:bodyPr>
            <a:noAutofit/>
          </a:bodyPr>
          <a:lstStyle/>
          <a:p>
            <a:r>
              <a:rPr lang="en-GB" b="0"/>
              <a:t>Recirculation model of </a:t>
            </a:r>
            <a:r>
              <a:rPr lang="en-GB">
                <a:sym typeface="Wingdings" pitchFamily="2" charset="2"/>
              </a:rPr>
              <a:t>250 MeV</a:t>
            </a:r>
            <a:r>
              <a:rPr lang="en-GB" b="0"/>
              <a:t> PERLE</a:t>
            </a:r>
            <a:endParaRPr lang="en-GB"/>
          </a:p>
        </p:txBody>
      </p:sp>
      <p:sp>
        <p:nvSpPr>
          <p:cNvPr id="6" name="Espace réservé du numéro de diapositive 5">
            <a:extLst>
              <a:ext uri="{FF2B5EF4-FFF2-40B4-BE49-F238E27FC236}">
                <a16:creationId xmlns:a16="http://schemas.microsoft.com/office/drawing/2014/main" id="{54754108-7BBA-5FE9-DBC5-F103A5F4295E}"/>
              </a:ext>
            </a:extLst>
          </p:cNvPr>
          <p:cNvSpPr>
            <a:spLocks noGrp="1"/>
          </p:cNvSpPr>
          <p:nvPr>
            <p:ph type="sldNum" sz="quarter" idx="12"/>
          </p:nvPr>
        </p:nvSpPr>
        <p:spPr/>
        <p:txBody>
          <a:bodyPr/>
          <a:lstStyle/>
          <a:p>
            <a:fld id="{E1E1CD7C-2161-7D43-862E-CE4C333CD873}" type="slidenum">
              <a:rPr lang="en-GB" noProof="0" smtClean="0"/>
              <a:pPr/>
              <a:t>6</a:t>
            </a:fld>
            <a:endParaRPr lang="en-GB" noProof="0"/>
          </a:p>
        </p:txBody>
      </p:sp>
      <p:sp>
        <p:nvSpPr>
          <p:cNvPr id="7" name="TextBox 6">
            <a:extLst>
              <a:ext uri="{FF2B5EF4-FFF2-40B4-BE49-F238E27FC236}">
                <a16:creationId xmlns:a16="http://schemas.microsoft.com/office/drawing/2014/main" id="{6AA1332C-9974-FE01-23EF-D6B0D152B689}"/>
              </a:ext>
            </a:extLst>
          </p:cNvPr>
          <p:cNvSpPr txBox="1"/>
          <p:nvPr/>
        </p:nvSpPr>
        <p:spPr>
          <a:xfrm>
            <a:off x="1018735" y="4897213"/>
            <a:ext cx="7317293" cy="230507"/>
          </a:xfrm>
          <a:prstGeom prst="rect">
            <a:avLst/>
          </a:prstGeom>
          <a:noFill/>
        </p:spPr>
        <p:txBody>
          <a:bodyPr wrap="square" rtlCol="0">
            <a:spAutoFit/>
          </a:bodyPr>
          <a:lstStyle/>
          <a:p>
            <a:pPr algn="ctr"/>
            <a:r>
              <a:rPr lang="en-GB" sz="900" dirty="0">
                <a:solidFill>
                  <a:schemeClr val="tx1">
                    <a:lumMod val="60000"/>
                    <a:lumOff val="40000"/>
                  </a:schemeClr>
                </a:solidFill>
              </a:rPr>
              <a:t>Figure 4: Maximum horizontal radius of 10k bunches passing through the PERLE 250 MeV lattice at an operating beam current of 120 mA.</a:t>
            </a:r>
          </a:p>
        </p:txBody>
      </p:sp>
      <p:pic>
        <p:nvPicPr>
          <p:cNvPr id="5" name="Picture 4">
            <a:extLst>
              <a:ext uri="{FF2B5EF4-FFF2-40B4-BE49-F238E27FC236}">
                <a16:creationId xmlns:a16="http://schemas.microsoft.com/office/drawing/2014/main" id="{64263FA7-4E3E-9800-9640-E9D55245D690}"/>
              </a:ext>
            </a:extLst>
          </p:cNvPr>
          <p:cNvPicPr>
            <a:picLocks noChangeAspect="1"/>
          </p:cNvPicPr>
          <p:nvPr/>
        </p:nvPicPr>
        <p:blipFill>
          <a:blip r:embed="rId4"/>
          <a:stretch>
            <a:fillRect/>
          </a:stretch>
        </p:blipFill>
        <p:spPr>
          <a:xfrm>
            <a:off x="1018736" y="626296"/>
            <a:ext cx="7317293" cy="4286697"/>
          </a:xfrm>
          <a:prstGeom prst="rect">
            <a:avLst/>
          </a:prstGeom>
        </p:spPr>
      </p:pic>
    </p:spTree>
    <p:extLst>
      <p:ext uri="{BB962C8B-B14F-4D97-AF65-F5344CB8AC3E}">
        <p14:creationId xmlns:p14="http://schemas.microsoft.com/office/powerpoint/2010/main" val="2109573215"/>
      </p:ext>
    </p:extLst>
  </p:cSld>
  <p:clrMapOvr>
    <a:masterClrMapping/>
  </p:clrMapOvr>
  <mc:AlternateContent xmlns:mc="http://schemas.openxmlformats.org/markup-compatibility/2006" xmlns:p14="http://schemas.microsoft.com/office/powerpoint/2010/main">
    <mc:Choice Requires="p14">
      <p:transition spd="slow" p14:dur="2000" advTm="341"/>
    </mc:Choice>
    <mc:Fallback xmlns="">
      <p:transition spd="slow" advTm="341"/>
    </mc:Fallback>
  </mc:AlternateContent>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462C3F-CDDB-D229-6F0D-E2BAFA288266}"/>
            </a:ext>
          </a:extLst>
        </p:cNvPr>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6E906C7-FA3A-9E96-DB47-DE2D50F7CA48}"/>
              </a:ext>
            </a:extLst>
          </p:cNvPr>
          <p:cNvSpPr>
            <a:spLocks noGrp="1"/>
          </p:cNvSpPr>
          <p:nvPr>
            <p:ph idx="1"/>
          </p:nvPr>
        </p:nvSpPr>
        <p:spPr>
          <a:xfrm>
            <a:off x="904874" y="1320436"/>
            <a:ext cx="7726363" cy="2502628"/>
          </a:xfrm>
        </p:spPr>
        <p:txBody>
          <a:bodyPr vert="horz" lIns="180000" tIns="45720" rIns="91440" bIns="45720" rtlCol="0" anchor="t">
            <a:normAutofit fontScale="92500" lnSpcReduction="10000"/>
          </a:bodyPr>
          <a:lstStyle/>
          <a:p>
            <a:pPr marL="0" indent="0">
              <a:buNone/>
            </a:pPr>
            <a:r>
              <a:rPr lang="en-GB" sz="2000" b="1" i="1" dirty="0"/>
              <a:t>Beam Dynamics for ERL-based accelerators with energy-efficient cryomodules</a:t>
            </a:r>
            <a:endParaRPr lang="en-GB" sz="2000" noProof="0" dirty="0">
              <a:solidFill>
                <a:schemeClr val="accent1"/>
              </a:solidFill>
            </a:endParaRPr>
          </a:p>
          <a:p>
            <a:pPr marL="457200" indent="-457200">
              <a:buFont typeface="+mj-lt"/>
              <a:buAutoNum type="arabicPeriod"/>
            </a:pPr>
            <a:r>
              <a:rPr lang="en-GB" sz="2000" noProof="0" dirty="0">
                <a:solidFill>
                  <a:schemeClr val="accent1"/>
                </a:solidFill>
              </a:rPr>
              <a:t>Single- and multi-bunch instability studies</a:t>
            </a:r>
            <a:r>
              <a:rPr lang="en-GB" sz="2000" noProof="0" dirty="0"/>
              <a:t> in the </a:t>
            </a:r>
            <a:r>
              <a:rPr lang="en-GB" sz="2000" noProof="0" dirty="0">
                <a:solidFill>
                  <a:schemeClr val="accent1"/>
                </a:solidFill>
              </a:rPr>
              <a:t>iSAS/PERLE </a:t>
            </a:r>
            <a:r>
              <a:rPr lang="en-GB" sz="2000" noProof="0" dirty="0"/>
              <a:t>cryomodules</a:t>
            </a:r>
          </a:p>
          <a:p>
            <a:pPr lvl="1">
              <a:buFont typeface="Wingdings" pitchFamily="2" charset="2"/>
              <a:buChar char="§"/>
            </a:pPr>
            <a:r>
              <a:rPr lang="en-GB" sz="1800" dirty="0">
                <a:solidFill>
                  <a:schemeClr val="accent1"/>
                </a:solidFill>
              </a:rPr>
              <a:t>Development of simulation tools</a:t>
            </a:r>
          </a:p>
          <a:p>
            <a:pPr lvl="2"/>
            <a:r>
              <a:rPr lang="en-GB" sz="1700" dirty="0">
                <a:solidFill>
                  <a:schemeClr val="accent1"/>
                </a:solidFill>
              </a:rPr>
              <a:t>Multi-pass recirculation model</a:t>
            </a:r>
          </a:p>
          <a:p>
            <a:pPr lvl="2"/>
            <a:r>
              <a:rPr lang="en-GB" sz="1700" b="1" dirty="0">
                <a:solidFill>
                  <a:schemeClr val="accent1"/>
                </a:solidFill>
              </a:rPr>
              <a:t>Wake field model</a:t>
            </a:r>
          </a:p>
          <a:p>
            <a:pPr lvl="1">
              <a:buFont typeface="Wingdings" pitchFamily="2" charset="2"/>
              <a:buChar char="§"/>
            </a:pPr>
            <a:r>
              <a:rPr lang="en-GB" sz="1800" dirty="0"/>
              <a:t>Single- and multi-bunch</a:t>
            </a:r>
            <a:r>
              <a:rPr lang="en-GB" sz="1800" dirty="0">
                <a:solidFill>
                  <a:schemeClr val="accent1"/>
                </a:solidFill>
              </a:rPr>
              <a:t> beam breakup</a:t>
            </a:r>
            <a:r>
              <a:rPr lang="en-GB" sz="1800" dirty="0"/>
              <a:t> and </a:t>
            </a:r>
            <a:r>
              <a:rPr lang="en-GB" sz="1800" dirty="0">
                <a:solidFill>
                  <a:schemeClr val="accent1"/>
                </a:solidFill>
              </a:rPr>
              <a:t>b</a:t>
            </a:r>
            <a:r>
              <a:rPr lang="en-GB" sz="1800" noProof="0" dirty="0" err="1">
                <a:solidFill>
                  <a:schemeClr val="accent1"/>
                </a:solidFill>
              </a:rPr>
              <a:t>eam</a:t>
            </a:r>
            <a:r>
              <a:rPr lang="en-GB" sz="1800" noProof="0" dirty="0">
                <a:solidFill>
                  <a:schemeClr val="accent1"/>
                </a:solidFill>
              </a:rPr>
              <a:t> loading </a:t>
            </a:r>
            <a:r>
              <a:rPr lang="en-GB" sz="1800" noProof="0" dirty="0"/>
              <a:t>studies</a:t>
            </a:r>
          </a:p>
          <a:p>
            <a:pPr marL="457200" indent="-457200">
              <a:buFont typeface="+mj-lt"/>
              <a:buAutoNum type="arabicPeriod"/>
            </a:pPr>
            <a:r>
              <a:rPr lang="en-GB" sz="2000" dirty="0">
                <a:solidFill>
                  <a:schemeClr val="accent1"/>
                </a:solidFill>
                <a:latin typeface="Arial"/>
                <a:cs typeface="Arial"/>
              </a:rPr>
              <a:t>Energy-recovery efficiency </a:t>
            </a:r>
            <a:r>
              <a:rPr lang="en-GB" sz="2000" dirty="0">
                <a:latin typeface="Arial"/>
                <a:cs typeface="Arial"/>
              </a:rPr>
              <a:t>studies</a:t>
            </a:r>
          </a:p>
        </p:txBody>
      </p:sp>
      <p:sp>
        <p:nvSpPr>
          <p:cNvPr id="3" name="Titre 2">
            <a:extLst>
              <a:ext uri="{FF2B5EF4-FFF2-40B4-BE49-F238E27FC236}">
                <a16:creationId xmlns:a16="http://schemas.microsoft.com/office/drawing/2014/main" id="{0E5AF57A-E679-81D8-9301-EED112D480A1}"/>
              </a:ext>
            </a:extLst>
          </p:cNvPr>
          <p:cNvSpPr>
            <a:spLocks noGrp="1"/>
          </p:cNvSpPr>
          <p:nvPr>
            <p:ph type="title"/>
          </p:nvPr>
        </p:nvSpPr>
        <p:spPr>
          <a:xfrm>
            <a:off x="904875" y="131033"/>
            <a:ext cx="7726363" cy="533276"/>
          </a:xfrm>
        </p:spPr>
        <p:txBody>
          <a:bodyPr>
            <a:noAutofit/>
          </a:bodyPr>
          <a:lstStyle/>
          <a:p>
            <a:r>
              <a:rPr lang="en-GB" b="0" noProof="0" dirty="0"/>
              <a:t>Research goals</a:t>
            </a:r>
            <a:endParaRPr lang="en-GB" noProof="0" dirty="0"/>
          </a:p>
        </p:txBody>
      </p:sp>
      <p:sp>
        <p:nvSpPr>
          <p:cNvPr id="6" name="Espace réservé du numéro de diapositive 5">
            <a:extLst>
              <a:ext uri="{FF2B5EF4-FFF2-40B4-BE49-F238E27FC236}">
                <a16:creationId xmlns:a16="http://schemas.microsoft.com/office/drawing/2014/main" id="{DE0B8204-4FD7-901F-FD34-0117A27F9429}"/>
              </a:ext>
            </a:extLst>
          </p:cNvPr>
          <p:cNvSpPr>
            <a:spLocks noGrp="1"/>
          </p:cNvSpPr>
          <p:nvPr>
            <p:ph type="sldNum" sz="quarter" idx="12"/>
          </p:nvPr>
        </p:nvSpPr>
        <p:spPr/>
        <p:txBody>
          <a:bodyPr/>
          <a:lstStyle/>
          <a:p>
            <a:fld id="{E1E1CD7C-2161-7D43-862E-CE4C333CD873}" type="slidenum">
              <a:rPr lang="en-GB" noProof="0" smtClean="0"/>
              <a:pPr/>
              <a:t>7</a:t>
            </a:fld>
            <a:endParaRPr lang="en-GB" noProof="0"/>
          </a:p>
        </p:txBody>
      </p:sp>
    </p:spTree>
    <p:extLst>
      <p:ext uri="{BB962C8B-B14F-4D97-AF65-F5344CB8AC3E}">
        <p14:creationId xmlns:p14="http://schemas.microsoft.com/office/powerpoint/2010/main" val="2014118951"/>
      </p:ext>
    </p:extLst>
  </p:cSld>
  <p:clrMapOvr>
    <a:masterClrMapping/>
  </p:clrMapOvr>
  <mc:AlternateContent xmlns:mc="http://schemas.openxmlformats.org/markup-compatibility/2006" xmlns:p14="http://schemas.microsoft.com/office/powerpoint/2010/main">
    <mc:Choice Requires="p14">
      <p:transition spd="slow" p14:dur="2000" advTm="149"/>
    </mc:Choice>
    <mc:Fallback xmlns="">
      <p:transition spd="slow" advTm="149"/>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5FC55B-41A7-D9A6-E75F-80F3F01FF4D8}"/>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E4D44F22-2305-3C63-03C4-A30D13BDFB12}"/>
              </a:ext>
            </a:extLst>
          </p:cNvPr>
          <p:cNvSpPr>
            <a:spLocks noGrp="1"/>
          </p:cNvSpPr>
          <p:nvPr>
            <p:ph type="title"/>
          </p:nvPr>
        </p:nvSpPr>
        <p:spPr>
          <a:xfrm>
            <a:off x="904875" y="131033"/>
            <a:ext cx="7726363" cy="533276"/>
          </a:xfrm>
        </p:spPr>
        <p:txBody>
          <a:bodyPr>
            <a:normAutofit fontScale="90000"/>
          </a:bodyPr>
          <a:lstStyle/>
          <a:p>
            <a:r>
              <a:rPr lang="en-GB" sz="3600" noProof="0"/>
              <a:t>Wake field </a:t>
            </a:r>
            <a:r>
              <a:rPr lang="en-GB" sz="3600"/>
              <a:t>model for recirculating lattices</a:t>
            </a:r>
            <a:endParaRPr lang="en-GB" sz="3600" noProof="0"/>
          </a:p>
        </p:txBody>
      </p:sp>
      <p:sp>
        <p:nvSpPr>
          <p:cNvPr id="6" name="Espace réservé du numéro de diapositive 5">
            <a:extLst>
              <a:ext uri="{FF2B5EF4-FFF2-40B4-BE49-F238E27FC236}">
                <a16:creationId xmlns:a16="http://schemas.microsoft.com/office/drawing/2014/main" id="{335CE01E-F73C-84C6-89B6-5096CE652AD9}"/>
              </a:ext>
            </a:extLst>
          </p:cNvPr>
          <p:cNvSpPr>
            <a:spLocks noGrp="1"/>
          </p:cNvSpPr>
          <p:nvPr>
            <p:ph type="sldNum" sz="quarter" idx="12"/>
          </p:nvPr>
        </p:nvSpPr>
        <p:spPr/>
        <p:txBody>
          <a:bodyPr/>
          <a:lstStyle/>
          <a:p>
            <a:fld id="{E1E1CD7C-2161-7D43-862E-CE4C333CD873}" type="slidenum">
              <a:rPr lang="en-GB" noProof="0" smtClean="0"/>
              <a:pPr/>
              <a:t>8</a:t>
            </a:fld>
            <a:endParaRPr lang="en-GB" noProof="0"/>
          </a:p>
        </p:txBody>
      </p:sp>
      <p:sp>
        <p:nvSpPr>
          <p:cNvPr id="10" name="Espace réservé du contenu 1">
            <a:extLst>
              <a:ext uri="{FF2B5EF4-FFF2-40B4-BE49-F238E27FC236}">
                <a16:creationId xmlns:a16="http://schemas.microsoft.com/office/drawing/2014/main" id="{BFB57415-1CD7-6F1F-E14C-3E93BAD7E4AC}"/>
              </a:ext>
            </a:extLst>
          </p:cNvPr>
          <p:cNvSpPr txBox="1">
            <a:spLocks noChangeAspect="1"/>
          </p:cNvSpPr>
          <p:nvPr/>
        </p:nvSpPr>
        <p:spPr>
          <a:xfrm>
            <a:off x="904874" y="575065"/>
            <a:ext cx="7726363" cy="2493591"/>
          </a:xfrm>
          <a:prstGeom prst="rect">
            <a:avLst/>
          </a:prstGeom>
        </p:spPr>
        <p:txBody>
          <a:bodyPr vert="horz" lIns="180000" tIns="45720" rIns="91440" bIns="45720" rtlCol="0" anchor="t">
            <a:normAutofit/>
          </a:bodyPr>
          <a:lstStyle>
            <a:lvl1pPr marL="171450" indent="-171450" algn="l" defTabSz="685800" rtl="0" eaLnBrk="1" latinLnBrk="0" hangingPunct="1">
              <a:lnSpc>
                <a:spcPct val="90000"/>
              </a:lnSpc>
              <a:spcBef>
                <a:spcPts val="750"/>
              </a:spcBef>
              <a:buClr>
                <a:schemeClr val="accent1"/>
              </a:buClr>
              <a:buSzPct val="90000"/>
              <a:buFont typeface="Wingdings" pitchFamily="2" charset="2"/>
              <a:buChar char="§"/>
              <a:defRPr sz="1800" b="0" i="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SzPct val="100000"/>
              <a:buFont typeface="Arial" panose="020B0604020202020204" pitchFamily="34" charset="0"/>
              <a:buChar char="•"/>
              <a:defRPr sz="1600" b="0" i="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SzPct val="90000"/>
              <a:buFont typeface="Wingdings" pitchFamily="2" charset="2"/>
              <a:buChar char="§"/>
              <a:defRPr sz="1500" b="0" i="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GB" dirty="0"/>
              <a:t>What do we need to simulate wake fields in the recirculating model to study HOM instabilities?:</a:t>
            </a:r>
          </a:p>
          <a:p>
            <a:pPr lvl="1"/>
            <a:r>
              <a:rPr lang="en-GB">
                <a:latin typeface="Arial"/>
                <a:cs typeface="Arial"/>
              </a:rPr>
              <a:t>RF-Track’s current wake field model only works for “linear lattices”</a:t>
            </a:r>
          </a:p>
          <a:p>
            <a:pPr lvl="1">
              <a:buFont typeface="Wingdings" pitchFamily="2" charset="2"/>
              <a:buChar char="è"/>
            </a:pPr>
            <a:r>
              <a:rPr lang="en-GB">
                <a:latin typeface="Arial"/>
                <a:cs typeface="Arial"/>
              </a:rPr>
              <a:t> Wake fields need to excite, accumulate and be evaluated for each bunch/slice</a:t>
            </a:r>
          </a:p>
          <a:p>
            <a:pPr lvl="1">
              <a:buFont typeface="Wingdings" pitchFamily="2" charset="2"/>
              <a:buChar char="è"/>
            </a:pPr>
            <a:r>
              <a:rPr lang="en-GB" dirty="0"/>
              <a:t> Wake fields need to be </a:t>
            </a:r>
            <a:r>
              <a:rPr lang="en-GB" b="1" dirty="0"/>
              <a:t>“remembered” </a:t>
            </a:r>
            <a:r>
              <a:rPr lang="en-GB" dirty="0"/>
              <a:t>by the element across simulations</a:t>
            </a:r>
          </a:p>
          <a:p>
            <a:pPr lvl="1"/>
            <a:r>
              <a:rPr lang="en-GB" dirty="0"/>
              <a:t>Wake fields for </a:t>
            </a:r>
            <a:r>
              <a:rPr lang="en-GB" dirty="0">
                <a:solidFill>
                  <a:schemeClr val="accent1"/>
                </a:solidFill>
              </a:rPr>
              <a:t>asymmetric</a:t>
            </a:r>
            <a:r>
              <a:rPr lang="en-GB" dirty="0"/>
              <a:t> structures</a:t>
            </a:r>
          </a:p>
          <a:p>
            <a:pPr lvl="2"/>
            <a:r>
              <a:rPr lang="en-GB" dirty="0"/>
              <a:t> “Dressed cavity”: HOM couplers, fundamental power coupler etc.</a:t>
            </a:r>
          </a:p>
          <a:p>
            <a:pPr lvl="2">
              <a:buFont typeface="Wingdings" pitchFamily="2" charset="2"/>
              <a:buChar char="è"/>
            </a:pPr>
            <a:r>
              <a:rPr lang="en-GB" dirty="0">
                <a:solidFill>
                  <a:schemeClr val="accent1"/>
                </a:solidFill>
                <a:sym typeface="Wingdings" pitchFamily="2" charset="2"/>
              </a:rPr>
              <a:t> Asymmetric excitation of HOM’s</a:t>
            </a:r>
            <a:endParaRPr lang="en-GB" dirty="0">
              <a:solidFill>
                <a:schemeClr val="accent1"/>
              </a:solidFill>
            </a:endParaRPr>
          </a:p>
        </p:txBody>
      </p:sp>
      <p:grpSp>
        <p:nvGrpSpPr>
          <p:cNvPr id="2" name="Group 1">
            <a:extLst>
              <a:ext uri="{FF2B5EF4-FFF2-40B4-BE49-F238E27FC236}">
                <a16:creationId xmlns:a16="http://schemas.microsoft.com/office/drawing/2014/main" id="{04C8B6A4-BCD1-ECDA-6817-2B03CCD6892D}"/>
              </a:ext>
            </a:extLst>
          </p:cNvPr>
          <p:cNvGrpSpPr>
            <a:grpSpLocks noChangeAspect="1"/>
          </p:cNvGrpSpPr>
          <p:nvPr/>
        </p:nvGrpSpPr>
        <p:grpSpPr>
          <a:xfrm>
            <a:off x="2327018" y="2928064"/>
            <a:ext cx="4489964" cy="2215436"/>
            <a:chOff x="6662122" y="1142459"/>
            <a:chExt cx="2413454" cy="1177918"/>
          </a:xfrm>
        </p:grpSpPr>
        <p:grpSp>
          <p:nvGrpSpPr>
            <p:cNvPr id="4" name="Group 3">
              <a:extLst>
                <a:ext uri="{FF2B5EF4-FFF2-40B4-BE49-F238E27FC236}">
                  <a16:creationId xmlns:a16="http://schemas.microsoft.com/office/drawing/2014/main" id="{75E7C1C7-0377-006F-A8B9-72A38AF3EC9F}"/>
                </a:ext>
              </a:extLst>
            </p:cNvPr>
            <p:cNvGrpSpPr/>
            <p:nvPr/>
          </p:nvGrpSpPr>
          <p:grpSpPr>
            <a:xfrm>
              <a:off x="6746845" y="1142459"/>
              <a:ext cx="2197907" cy="998326"/>
              <a:chOff x="6746845" y="1142459"/>
              <a:chExt cx="2197907" cy="998326"/>
            </a:xfrm>
          </p:grpSpPr>
          <p:pic>
            <p:nvPicPr>
              <p:cNvPr id="7" name="Image 1">
                <a:extLst>
                  <a:ext uri="{FF2B5EF4-FFF2-40B4-BE49-F238E27FC236}">
                    <a16:creationId xmlns:a16="http://schemas.microsoft.com/office/drawing/2014/main" id="{7ECC0CBF-16D6-2E21-8FFA-13BBB354179F}"/>
                  </a:ext>
                </a:extLst>
              </p:cNvPr>
              <p:cNvPicPr>
                <a:picLocks noChangeAspect="1"/>
              </p:cNvPicPr>
              <p:nvPr/>
            </p:nvPicPr>
            <p:blipFill>
              <a:blip r:embed="rId3"/>
              <a:stretch>
                <a:fillRect/>
              </a:stretch>
            </p:blipFill>
            <p:spPr>
              <a:xfrm>
                <a:off x="6746845" y="1142459"/>
                <a:ext cx="2197907" cy="998326"/>
              </a:xfrm>
              <a:prstGeom prst="rect">
                <a:avLst/>
              </a:prstGeom>
            </p:spPr>
          </p:pic>
          <p:sp>
            <p:nvSpPr>
              <p:cNvPr id="11" name="Oval 10">
                <a:extLst>
                  <a:ext uri="{FF2B5EF4-FFF2-40B4-BE49-F238E27FC236}">
                    <a16:creationId xmlns:a16="http://schemas.microsoft.com/office/drawing/2014/main" id="{E9231282-82F9-1FCA-29C8-C7BCDD0AC0D8}"/>
                  </a:ext>
                </a:extLst>
              </p:cNvPr>
              <p:cNvSpPr>
                <a:spLocks/>
              </p:cNvSpPr>
              <p:nvPr/>
            </p:nvSpPr>
            <p:spPr>
              <a:xfrm flipH="1">
                <a:off x="7219595" y="1225368"/>
                <a:ext cx="182691" cy="22258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a:extLst>
                  <a:ext uri="{FF2B5EF4-FFF2-40B4-BE49-F238E27FC236}">
                    <a16:creationId xmlns:a16="http://schemas.microsoft.com/office/drawing/2014/main" id="{01841A8F-F971-FD00-2A32-B2755AC8CB89}"/>
                  </a:ext>
                </a:extLst>
              </p:cNvPr>
              <p:cNvSpPr>
                <a:spLocks/>
              </p:cNvSpPr>
              <p:nvPr/>
            </p:nvSpPr>
            <p:spPr>
              <a:xfrm flipH="1">
                <a:off x="8292615" y="1583042"/>
                <a:ext cx="182691" cy="22258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12E9BED9-99DA-CFCB-B2D0-4254AD46E945}"/>
                  </a:ext>
                </a:extLst>
              </p:cNvPr>
              <p:cNvSpPr>
                <a:spLocks/>
              </p:cNvSpPr>
              <p:nvPr/>
            </p:nvSpPr>
            <p:spPr>
              <a:xfrm flipH="1">
                <a:off x="8418593" y="1498339"/>
                <a:ext cx="182691" cy="22258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a:extLst>
                  <a:ext uri="{FF2B5EF4-FFF2-40B4-BE49-F238E27FC236}">
                    <a16:creationId xmlns:a16="http://schemas.microsoft.com/office/drawing/2014/main" id="{D7D1E66F-827B-193B-CE34-A3779BBC4990}"/>
                  </a:ext>
                </a:extLst>
              </p:cNvPr>
              <p:cNvSpPr>
                <a:spLocks/>
              </p:cNvSpPr>
              <p:nvPr/>
            </p:nvSpPr>
            <p:spPr>
              <a:xfrm flipH="1">
                <a:off x="7098296" y="1365276"/>
                <a:ext cx="182691" cy="222585"/>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a:extLst>
                  <a:ext uri="{FF2B5EF4-FFF2-40B4-BE49-F238E27FC236}">
                    <a16:creationId xmlns:a16="http://schemas.microsoft.com/office/drawing/2014/main" id="{14801786-F166-AEDE-0EA3-1F6FA3134A08}"/>
                  </a:ext>
                </a:extLst>
              </p:cNvPr>
              <p:cNvSpPr>
                <a:spLocks/>
              </p:cNvSpPr>
              <p:nvPr/>
            </p:nvSpPr>
            <p:spPr>
              <a:xfrm flipH="1">
                <a:off x="8355603" y="1779037"/>
                <a:ext cx="182691" cy="317551"/>
              </a:xfrm>
              <a:prstGeom prst="ellipse">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5" name="TextBox 4">
              <a:extLst>
                <a:ext uri="{FF2B5EF4-FFF2-40B4-BE49-F238E27FC236}">
                  <a16:creationId xmlns:a16="http://schemas.microsoft.com/office/drawing/2014/main" id="{ED673980-2004-ED30-6C71-8FB01E0CE249}"/>
                </a:ext>
              </a:extLst>
            </p:cNvPr>
            <p:cNvSpPr txBox="1"/>
            <p:nvPr/>
          </p:nvSpPr>
          <p:spPr>
            <a:xfrm>
              <a:off x="6662122" y="2124008"/>
              <a:ext cx="2413454" cy="196369"/>
            </a:xfrm>
            <a:prstGeom prst="rect">
              <a:avLst/>
            </a:prstGeom>
            <a:noFill/>
          </p:spPr>
          <p:txBody>
            <a:bodyPr wrap="square" rtlCol="0">
              <a:spAutoFit/>
            </a:bodyPr>
            <a:lstStyle/>
            <a:p>
              <a:pPr algn="ctr"/>
              <a:r>
                <a:rPr lang="en-GB" sz="900" dirty="0">
                  <a:solidFill>
                    <a:schemeClr val="tx1">
                      <a:lumMod val="60000"/>
                      <a:lumOff val="40000"/>
                    </a:schemeClr>
                  </a:solidFill>
                </a:rPr>
                <a:t>Figure 5: 5-half-wave-cell standing wave dressed cavity with 2H2P HOM-damping scheme and fundamental power coupler [P. Duchesne].</a:t>
              </a:r>
            </a:p>
          </p:txBody>
        </p:sp>
      </p:grpSp>
    </p:spTree>
    <p:extLst>
      <p:ext uri="{BB962C8B-B14F-4D97-AF65-F5344CB8AC3E}">
        <p14:creationId xmlns:p14="http://schemas.microsoft.com/office/powerpoint/2010/main" val="3719772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0672B-738F-62F1-28E7-30BB8720DF42}"/>
            </a:ext>
          </a:extLst>
        </p:cNvPr>
        <p:cNvGrpSpPr/>
        <p:nvPr/>
      </p:nvGrpSpPr>
      <p:grpSpPr>
        <a:xfrm>
          <a:off x="0" y="0"/>
          <a:ext cx="0" cy="0"/>
          <a:chOff x="0" y="0"/>
          <a:chExt cx="0" cy="0"/>
        </a:xfrm>
      </p:grpSpPr>
      <p:sp>
        <p:nvSpPr>
          <p:cNvPr id="3" name="Titre 2">
            <a:extLst>
              <a:ext uri="{FF2B5EF4-FFF2-40B4-BE49-F238E27FC236}">
                <a16:creationId xmlns:a16="http://schemas.microsoft.com/office/drawing/2014/main" id="{164A99DC-7BF1-2131-9336-61C8EC3BF66B}"/>
              </a:ext>
            </a:extLst>
          </p:cNvPr>
          <p:cNvSpPr>
            <a:spLocks noGrp="1"/>
          </p:cNvSpPr>
          <p:nvPr>
            <p:ph type="title"/>
          </p:nvPr>
        </p:nvSpPr>
        <p:spPr>
          <a:xfrm>
            <a:off x="904875" y="131033"/>
            <a:ext cx="7726363" cy="533276"/>
          </a:xfrm>
        </p:spPr>
        <p:txBody>
          <a:bodyPr>
            <a:noAutofit/>
          </a:bodyPr>
          <a:lstStyle/>
          <a:p>
            <a:r>
              <a:rPr lang="en-GB"/>
              <a:t> Higher-order mode parameters</a:t>
            </a:r>
          </a:p>
        </p:txBody>
      </p:sp>
      <p:sp>
        <p:nvSpPr>
          <p:cNvPr id="6" name="Espace réservé du numéro de diapositive 5">
            <a:extLst>
              <a:ext uri="{FF2B5EF4-FFF2-40B4-BE49-F238E27FC236}">
                <a16:creationId xmlns:a16="http://schemas.microsoft.com/office/drawing/2014/main" id="{5D88A120-19C3-A181-53CC-BB5AA737EC4E}"/>
              </a:ext>
            </a:extLst>
          </p:cNvPr>
          <p:cNvSpPr>
            <a:spLocks noGrp="1"/>
          </p:cNvSpPr>
          <p:nvPr>
            <p:ph type="sldNum" sz="quarter" idx="12"/>
          </p:nvPr>
        </p:nvSpPr>
        <p:spPr/>
        <p:txBody>
          <a:bodyPr/>
          <a:lstStyle/>
          <a:p>
            <a:fld id="{E1E1CD7C-2161-7D43-862E-CE4C333CD873}" type="slidenum">
              <a:rPr lang="en-GB" noProof="0" smtClean="0"/>
              <a:pPr/>
              <a:t>9</a:t>
            </a:fld>
            <a:endParaRPr lang="en-GB" noProof="0"/>
          </a:p>
        </p:txBody>
      </p:sp>
      <mc:AlternateContent xmlns:mc="http://schemas.openxmlformats.org/markup-compatibility/2006" xmlns:a14="http://schemas.microsoft.com/office/drawing/2010/main">
        <mc:Choice Requires="a14">
          <p:sp>
            <p:nvSpPr>
              <p:cNvPr id="5" name="Content Placeholder 4">
                <a:extLst>
                  <a:ext uri="{FF2B5EF4-FFF2-40B4-BE49-F238E27FC236}">
                    <a16:creationId xmlns:a16="http://schemas.microsoft.com/office/drawing/2014/main" id="{E79B78DE-ECB4-7B1A-A94E-0F1EDD2ABBFA}"/>
                  </a:ext>
                </a:extLst>
              </p:cNvPr>
              <p:cNvSpPr>
                <a:spLocks noGrp="1"/>
              </p:cNvSpPr>
              <p:nvPr>
                <p:ph idx="1"/>
              </p:nvPr>
            </p:nvSpPr>
            <p:spPr>
              <a:xfrm>
                <a:off x="904874" y="802002"/>
                <a:ext cx="7726363" cy="4210465"/>
              </a:xfrm>
            </p:spPr>
            <p:txBody>
              <a:bodyPr>
                <a:normAutofit/>
              </a:bodyPr>
              <a:lstStyle/>
              <a:p>
                <a:r>
                  <a:rPr lang="en-GB" dirty="0"/>
                  <a:t>HOM parameters from an </a:t>
                </a:r>
                <a:r>
                  <a:rPr lang="en-GB" dirty="0">
                    <a:solidFill>
                      <a:schemeClr val="accent1"/>
                    </a:solidFill>
                  </a:rPr>
                  <a:t>EM field solver </a:t>
                </a:r>
                <a:r>
                  <a:rPr lang="en-GB" dirty="0"/>
                  <a:t>like </a:t>
                </a:r>
                <a:r>
                  <a:rPr lang="en-GB" dirty="0">
                    <a:solidFill>
                      <a:schemeClr val="tx2"/>
                    </a:solidFill>
                    <a:hlinkClick r:id="rId4">
                      <a:extLst>
                        <a:ext uri="{A12FA001-AC4F-418D-AE19-62706E023703}">
                          <ahyp:hlinkClr xmlns:ahyp="http://schemas.microsoft.com/office/drawing/2018/hyperlinkcolor" val="tx"/>
                        </a:ext>
                      </a:extLst>
                    </a:hlinkClick>
                  </a:rPr>
                  <a:t>CST</a:t>
                </a:r>
                <a:r>
                  <a:rPr lang="en-GB" dirty="0"/>
                  <a:t> or </a:t>
                </a:r>
                <a:r>
                  <a:rPr lang="en-GB" dirty="0">
                    <a:solidFill>
                      <a:schemeClr val="tx2"/>
                    </a:solidFill>
                    <a:hlinkClick r:id="rId5">
                      <a:extLst>
                        <a:ext uri="{A12FA001-AC4F-418D-AE19-62706E023703}">
                          <ahyp:hlinkClr xmlns:ahyp="http://schemas.microsoft.com/office/drawing/2018/hyperlinkcolor" val="tx"/>
                        </a:ext>
                      </a:extLst>
                    </a:hlinkClick>
                  </a:rPr>
                  <a:t>Wakis</a:t>
                </a:r>
                <a:endParaRPr lang="en-GB" dirty="0"/>
              </a:p>
              <a:p>
                <a:r>
                  <a:rPr lang="en-GB" dirty="0"/>
                  <a:t>HOM’s (</a:t>
                </a:r>
                <a:r>
                  <a:rPr lang="en-GB" i="1" dirty="0">
                    <a:latin typeface="Cambria Math" panose="02040503050406030204" pitchFamily="18" charset="0"/>
                    <a:ea typeface="Cambria Math" panose="02040503050406030204" pitchFamily="18" charset="0"/>
                  </a:rPr>
                  <a:t>m, n</a:t>
                </a:r>
                <a:r>
                  <a:rPr lang="en-GB" dirty="0"/>
                  <a:t>) are defined by:</a:t>
                </a:r>
              </a:p>
              <a:p>
                <a:pPr lvl="1"/>
                <a:r>
                  <a:rPr lang="en-GB" dirty="0">
                    <a:solidFill>
                      <a:schemeClr val="accent1"/>
                    </a:solidFill>
                  </a:rPr>
                  <a:t>Order of the mode </a:t>
                </a:r>
                <a:r>
                  <a:rPr lang="en-GB" i="1" dirty="0">
                    <a:solidFill>
                      <a:schemeClr val="accent1"/>
                    </a:solidFill>
                    <a:latin typeface="Cambria Math" panose="02040503050406030204" pitchFamily="18" charset="0"/>
                    <a:ea typeface="Cambria Math" panose="02040503050406030204" pitchFamily="18" charset="0"/>
                  </a:rPr>
                  <a:t>m</a:t>
                </a:r>
                <a:r>
                  <a:rPr lang="en-GB" dirty="0"/>
                  <a:t> (</a:t>
                </a:r>
                <a:r>
                  <a:rPr lang="en-GB" i="1" dirty="0">
                    <a:latin typeface="Cambria Math" panose="02040503050406030204" pitchFamily="18" charset="0"/>
                    <a:ea typeface="Cambria Math" panose="02040503050406030204" pitchFamily="18" charset="0"/>
                  </a:rPr>
                  <a:t>m</a:t>
                </a:r>
                <a:r>
                  <a:rPr lang="en-GB" dirty="0"/>
                  <a:t>=0: monopole, </a:t>
                </a:r>
                <a:r>
                  <a:rPr lang="en-GB" i="1" dirty="0">
                    <a:latin typeface="Cambria Math" panose="02040503050406030204" pitchFamily="18" charset="0"/>
                    <a:ea typeface="Cambria Math" panose="02040503050406030204" pitchFamily="18" charset="0"/>
                  </a:rPr>
                  <a:t>m</a:t>
                </a:r>
                <a:r>
                  <a:rPr lang="en-GB" dirty="0"/>
                  <a:t>=1: dipole, </a:t>
                </a:r>
                <a:r>
                  <a:rPr lang="en-GB" i="1" dirty="0">
                    <a:latin typeface="Cambria Math" panose="02040503050406030204" pitchFamily="18" charset="0"/>
                    <a:ea typeface="Cambria Math" panose="02040503050406030204" pitchFamily="18" charset="0"/>
                  </a:rPr>
                  <a:t>m</a:t>
                </a:r>
                <a:r>
                  <a:rPr lang="en-GB" dirty="0"/>
                  <a:t>=2: quadrupole etc.)</a:t>
                </a:r>
              </a:p>
              <a:p>
                <a:pPr lvl="1"/>
                <a:r>
                  <a:rPr lang="en-GB" dirty="0"/>
                  <a:t>Mode number </a:t>
                </a:r>
                <a:r>
                  <a:rPr lang="en-GB" i="1" dirty="0">
                    <a:latin typeface="Cambria Math" panose="02040503050406030204" pitchFamily="18" charset="0"/>
                    <a:ea typeface="Cambria Math" panose="02040503050406030204" pitchFamily="18" charset="0"/>
                  </a:rPr>
                  <a:t>n</a:t>
                </a:r>
              </a:p>
              <a:p>
                <a:pPr lvl="1"/>
                <a:r>
                  <a:rPr lang="en-GB" dirty="0">
                    <a:solidFill>
                      <a:schemeClr val="accent1"/>
                    </a:solidFill>
                  </a:rPr>
                  <a:t>Resonant angular frequency: </a:t>
                </a:r>
                <a14:m>
                  <m:oMath xmlns:m="http://schemas.openxmlformats.org/officeDocument/2006/math">
                    <m:sSub>
                      <m:sSubPr>
                        <m:ctrlPr>
                          <a:rPr lang="en-US" i="1" smtClean="0">
                            <a:solidFill>
                              <a:schemeClr val="accent1"/>
                            </a:solidFill>
                            <a:latin typeface="Cambria Math" panose="02040503050406030204" pitchFamily="18" charset="0"/>
                          </a:rPr>
                        </m:ctrlPr>
                      </m:sSubPr>
                      <m:e>
                        <m:r>
                          <a:rPr lang="en-US" i="1">
                            <a:solidFill>
                              <a:schemeClr val="accent1"/>
                            </a:solidFill>
                            <a:latin typeface="Cambria Math" panose="02040503050406030204" pitchFamily="18" charset="0"/>
                          </a:rPr>
                          <m:t>𝜔</m:t>
                        </m:r>
                      </m:e>
                      <m:sub>
                        <m:r>
                          <a:rPr lang="en-US" i="1">
                            <a:solidFill>
                              <a:schemeClr val="accent1"/>
                            </a:solidFill>
                            <a:latin typeface="Cambria Math" panose="02040503050406030204" pitchFamily="18" charset="0"/>
                          </a:rPr>
                          <m:t>𝑚𝑛</m:t>
                        </m:r>
                      </m:sub>
                    </m:sSub>
                    <m:r>
                      <a:rPr lang="en-US" i="1">
                        <a:latin typeface="Cambria Math" panose="02040503050406030204" pitchFamily="18" charset="0"/>
                      </a:rPr>
                      <m:t>=2</m:t>
                    </m:r>
                    <m:r>
                      <a:rPr lang="en-US" i="1">
                        <a:latin typeface="Cambria Math" panose="02040503050406030204" pitchFamily="18" charset="0"/>
                      </a:rPr>
                      <m:t>𝜋</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𝑚𝑛</m:t>
                        </m:r>
                      </m:sub>
                    </m:sSub>
                  </m:oMath>
                </a14:m>
                <a:endParaRPr lang="en-GB" i="1" dirty="0"/>
              </a:p>
              <a:p>
                <a:pPr lvl="1"/>
                <a:r>
                  <a:rPr lang="en-GB" dirty="0"/>
                  <a:t>Loaded quality factor: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𝑄</m:t>
                        </m:r>
                      </m:e>
                      <m:sub>
                        <m:r>
                          <a:rPr lang="en-GB" i="1">
                            <a:latin typeface="Cambria Math" panose="02040503050406030204" pitchFamily="18" charset="0"/>
                          </a:rPr>
                          <m:t>𝑚𝑛</m:t>
                        </m:r>
                      </m:sub>
                    </m:sSub>
                    <m:r>
                      <a:rPr lang="en-GB">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r>
                              <a:rPr lang="en-GB" i="1">
                                <a:latin typeface="Cambria Math" panose="02040503050406030204" pitchFamily="18" charset="0"/>
                              </a:rPr>
                              <m:t>𝜔</m:t>
                            </m:r>
                          </m:e>
                          <m:sub>
                            <m:r>
                              <a:rPr lang="en-GB" i="1">
                                <a:latin typeface="Cambria Math" panose="02040503050406030204" pitchFamily="18" charset="0"/>
                              </a:rPr>
                              <m:t>𝑚𝑛</m:t>
                            </m:r>
                          </m:sub>
                        </m:sSub>
                        <m:sSub>
                          <m:sSubPr>
                            <m:ctrlPr>
                              <a:rPr lang="en-GB" i="1">
                                <a:latin typeface="Cambria Math" panose="02040503050406030204" pitchFamily="18" charset="0"/>
                              </a:rPr>
                            </m:ctrlPr>
                          </m:sSubPr>
                          <m:e>
                            <m:r>
                              <a:rPr lang="en-GB" i="1">
                                <a:latin typeface="Cambria Math" panose="02040503050406030204" pitchFamily="18" charset="0"/>
                              </a:rPr>
                              <m:t>𝑈</m:t>
                            </m:r>
                          </m:e>
                          <m:sub>
                            <m:r>
                              <a:rPr lang="en-GB" i="1">
                                <a:latin typeface="Cambria Math" panose="02040503050406030204" pitchFamily="18" charset="0"/>
                              </a:rPr>
                              <m:t>𝑚𝑛</m:t>
                            </m:r>
                          </m:sub>
                        </m:sSub>
                      </m:num>
                      <m:den>
                        <m:sSub>
                          <m:sSubPr>
                            <m:ctrlPr>
                              <a:rPr lang="en-GB" i="1">
                                <a:latin typeface="Cambria Math" panose="02040503050406030204" pitchFamily="18" charset="0"/>
                              </a:rPr>
                            </m:ctrlPr>
                          </m:sSubPr>
                          <m:e>
                            <m:r>
                              <a:rPr lang="en-GB" i="1">
                                <a:latin typeface="Cambria Math" panose="02040503050406030204" pitchFamily="18" charset="0"/>
                              </a:rPr>
                              <m:t>𝑃</m:t>
                            </m:r>
                          </m:e>
                          <m:sub>
                            <m:r>
                              <a:rPr lang="en-GB" i="1">
                                <a:latin typeface="Cambria Math" panose="02040503050406030204" pitchFamily="18" charset="0"/>
                              </a:rPr>
                              <m:t>𝑑</m:t>
                            </m:r>
                            <m:r>
                              <a:rPr lang="en-GB">
                                <a:latin typeface="Cambria Math" panose="02040503050406030204" pitchFamily="18" charset="0"/>
                              </a:rPr>
                              <m:t>,</m:t>
                            </m:r>
                            <m:r>
                              <a:rPr lang="en-GB" i="1">
                                <a:latin typeface="Cambria Math" panose="02040503050406030204" pitchFamily="18" charset="0"/>
                              </a:rPr>
                              <m:t>𝑚𝑛</m:t>
                            </m:r>
                          </m:sub>
                        </m:sSub>
                      </m:den>
                    </m:f>
                    <m:r>
                      <a:rPr lang="en-US" b="0" i="1" smtClean="0">
                        <a:latin typeface="Cambria Math" panose="02040503050406030204" pitchFamily="18" charset="0"/>
                      </a:rPr>
                      <m:t> [/]</m:t>
                    </m:r>
                  </m:oMath>
                </a14:m>
                <a:r>
                  <a:rPr lang="en-GB" dirty="0"/>
                  <a:t>; with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𝑃</m:t>
                        </m:r>
                      </m:e>
                      <m:sub>
                        <m:r>
                          <a:rPr lang="en-GB" i="1">
                            <a:latin typeface="Cambria Math" panose="02040503050406030204" pitchFamily="18" charset="0"/>
                          </a:rPr>
                          <m:t>𝑑</m:t>
                        </m:r>
                        <m:r>
                          <a:rPr lang="en-GB">
                            <a:latin typeface="Cambria Math" panose="02040503050406030204" pitchFamily="18" charset="0"/>
                          </a:rPr>
                          <m:t>,</m:t>
                        </m:r>
                        <m:r>
                          <a:rPr lang="en-GB" i="1">
                            <a:latin typeface="Cambria Math" panose="02040503050406030204" pitchFamily="18" charset="0"/>
                          </a:rPr>
                          <m:t>𝑚𝑛</m:t>
                        </m:r>
                      </m:sub>
                    </m:sSub>
                  </m:oMath>
                </a14:m>
                <a:r>
                  <a:rPr lang="en-GB" dirty="0"/>
                  <a:t> average dissipated power loss and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𝑈</m:t>
                        </m:r>
                      </m:e>
                      <m:sub>
                        <m:r>
                          <a:rPr lang="en-GB" i="1">
                            <a:latin typeface="Cambria Math" panose="02040503050406030204" pitchFamily="18" charset="0"/>
                          </a:rPr>
                          <m:t>𝑚𝑛</m:t>
                        </m:r>
                      </m:sub>
                    </m:sSub>
                  </m:oMath>
                </a14:m>
                <a:r>
                  <a:rPr lang="en-GB" dirty="0"/>
                  <a:t> the stored energy</a:t>
                </a:r>
              </a:p>
              <a:p>
                <a:pPr lvl="1"/>
                <a:r>
                  <a:rPr lang="en-GB" dirty="0">
                    <a:solidFill>
                      <a:schemeClr val="accent1"/>
                    </a:solidFill>
                  </a:rPr>
                  <a:t>Shunt impedance:</a:t>
                </a:r>
                <a14:m>
                  <m:oMath xmlns:m="http://schemas.openxmlformats.org/officeDocument/2006/math">
                    <m:sSub>
                      <m:sSubPr>
                        <m:ctrlPr>
                          <a:rPr lang="en-GB" i="1">
                            <a:solidFill>
                              <a:schemeClr val="accent1"/>
                            </a:solidFill>
                            <a:latin typeface="Cambria Math" panose="02040503050406030204" pitchFamily="18" charset="0"/>
                          </a:rPr>
                        </m:ctrlPr>
                      </m:sSubPr>
                      <m:e>
                        <m:r>
                          <a:rPr lang="en-US" b="0" i="1" smtClean="0">
                            <a:solidFill>
                              <a:schemeClr val="accent1"/>
                            </a:solidFill>
                            <a:latin typeface="Cambria Math" panose="02040503050406030204" pitchFamily="18" charset="0"/>
                          </a:rPr>
                          <m:t> </m:t>
                        </m:r>
                        <m:r>
                          <m:rPr>
                            <m:sty m:val="p"/>
                          </m:rPr>
                          <a:rPr lang="en-US" b="0" i="1" smtClean="0">
                            <a:solidFill>
                              <a:schemeClr val="accent1"/>
                            </a:solidFill>
                            <a:latin typeface="Cambria Math" panose="02040503050406030204" pitchFamily="18" charset="0"/>
                          </a:rPr>
                          <m:t>R</m:t>
                        </m:r>
                      </m:e>
                      <m:sub>
                        <m:r>
                          <a:rPr lang="en-GB" i="1">
                            <a:solidFill>
                              <a:schemeClr val="accent1"/>
                            </a:solidFill>
                            <a:latin typeface="Cambria Math" panose="02040503050406030204" pitchFamily="18" charset="0"/>
                          </a:rPr>
                          <m:t>𝑠</m:t>
                        </m:r>
                        <m:r>
                          <a:rPr lang="en-GB">
                            <a:solidFill>
                              <a:schemeClr val="accent1"/>
                            </a:solidFill>
                            <a:latin typeface="Cambria Math" panose="02040503050406030204" pitchFamily="18" charset="0"/>
                          </a:rPr>
                          <m:t>,</m:t>
                        </m:r>
                        <m:r>
                          <a:rPr lang="en-GB" i="1">
                            <a:solidFill>
                              <a:schemeClr val="accent1"/>
                            </a:solidFill>
                            <a:latin typeface="Cambria Math" panose="02040503050406030204" pitchFamily="18" charset="0"/>
                          </a:rPr>
                          <m:t>𝑚𝑛</m:t>
                        </m:r>
                      </m:sub>
                    </m:sSub>
                    <m:d>
                      <m:dPr>
                        <m:ctrlPr>
                          <a:rPr lang="en-GB" i="1">
                            <a:solidFill>
                              <a:schemeClr val="accent1"/>
                            </a:solidFill>
                            <a:latin typeface="Cambria Math" panose="02040503050406030204" pitchFamily="18" charset="0"/>
                          </a:rPr>
                        </m:ctrlPr>
                      </m:dPr>
                      <m:e>
                        <m:r>
                          <a:rPr lang="en-GB" i="1">
                            <a:solidFill>
                              <a:schemeClr val="accent1"/>
                            </a:solidFill>
                            <a:latin typeface="Cambria Math" panose="02040503050406030204" pitchFamily="18" charset="0"/>
                          </a:rPr>
                          <m:t>𝑟</m:t>
                        </m:r>
                        <m:r>
                          <a:rPr lang="en-US" b="0" i="1" smtClean="0">
                            <a:solidFill>
                              <a:schemeClr val="accent1"/>
                            </a:solidFill>
                            <a:latin typeface="Cambria Math" panose="02040503050406030204" pitchFamily="18" charset="0"/>
                          </a:rPr>
                          <m:t>’</m:t>
                        </m:r>
                      </m:e>
                    </m:d>
                    <m:r>
                      <a:rPr lang="en-GB">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d>
                              <m:dPr>
                                <m:begChr m:val=""/>
                                <m:endChr m:val=""/>
                                <m:ctrlPr>
                                  <a:rPr lang="en-GB" i="1">
                                    <a:latin typeface="Cambria Math" panose="02040503050406030204" pitchFamily="18" charset="0"/>
                                  </a:rPr>
                                </m:ctrlPr>
                              </m:dPr>
                              <m:e>
                                <m:r>
                                  <a:rPr lang="en-GB">
                                    <a:latin typeface="Cambria Math" panose="02040503050406030204" pitchFamily="18" charset="0"/>
                                  </a:rPr>
                                  <m:t>|</m:t>
                                </m:r>
                              </m:e>
                            </m:d>
                            <m:r>
                              <a:rPr lang="en-GB" i="1">
                                <a:latin typeface="Cambria Math" panose="02040503050406030204" pitchFamily="18" charset="0"/>
                              </a:rPr>
                              <m:t>𝑉</m:t>
                            </m:r>
                          </m:e>
                          <m:sub>
                            <m:r>
                              <m:rPr>
                                <m:sty m:val="p"/>
                              </m:rPr>
                              <a:rPr lang="en-US" b="0" i="1" smtClean="0">
                                <a:latin typeface="Cambria Math" panose="02040503050406030204" pitchFamily="18" charset="0"/>
                              </a:rPr>
                              <m:t>s</m:t>
                            </m:r>
                            <m:r>
                              <a:rPr lang="en-US" b="0" i="1" smtClean="0">
                                <a:latin typeface="Cambria Math" panose="02040503050406030204" pitchFamily="18" charset="0"/>
                              </a:rPr>
                              <m:t>,</m:t>
                            </m:r>
                            <m:r>
                              <a:rPr lang="en-GB" i="1">
                                <a:latin typeface="Cambria Math" panose="02040503050406030204" pitchFamily="18" charset="0"/>
                              </a:rPr>
                              <m:t>𝑚𝑛</m:t>
                            </m:r>
                          </m:sub>
                        </m:sSub>
                        <m:d>
                          <m:dPr>
                            <m:ctrlPr>
                              <a:rPr lang="en-GB" i="1">
                                <a:latin typeface="Cambria Math" panose="02040503050406030204" pitchFamily="18" charset="0"/>
                              </a:rPr>
                            </m:ctrlPr>
                          </m:dPr>
                          <m:e>
                            <m:r>
                              <a:rPr lang="en-GB" i="1">
                                <a:latin typeface="Cambria Math" panose="02040503050406030204" pitchFamily="18" charset="0"/>
                              </a:rPr>
                              <m:t>𝑟</m:t>
                            </m:r>
                            <m:r>
                              <a:rPr lang="en-US" b="0" i="1" smtClean="0">
                                <a:latin typeface="Cambria Math" panose="02040503050406030204" pitchFamily="18" charset="0"/>
                              </a:rPr>
                              <m:t>’</m:t>
                            </m:r>
                          </m:e>
                        </m:d>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a:latin typeface="Cambria Math" panose="02040503050406030204" pitchFamily="18" charset="0"/>
                                  </a:rPr>
                                  <m:t>|</m:t>
                                </m:r>
                              </m:e>
                            </m:d>
                          </m:e>
                          <m:sup>
                            <m:r>
                              <a:rPr lang="en-GB">
                                <a:latin typeface="Cambria Math" panose="02040503050406030204" pitchFamily="18" charset="0"/>
                              </a:rPr>
                              <m:t>2</m:t>
                            </m:r>
                          </m:sup>
                        </m:sSup>
                      </m:num>
                      <m:den>
                        <m:r>
                          <a:rPr lang="en-US" b="0" i="1" smtClean="0">
                            <a:latin typeface="Cambria Math" panose="02040503050406030204" pitchFamily="18" charset="0"/>
                          </a:rPr>
                          <m:t>2</m:t>
                        </m:r>
                        <m:sSub>
                          <m:sSubPr>
                            <m:ctrlPr>
                              <a:rPr lang="en-GB" i="1">
                                <a:latin typeface="Cambria Math" panose="02040503050406030204" pitchFamily="18" charset="0"/>
                              </a:rPr>
                            </m:ctrlPr>
                          </m:sSubPr>
                          <m:e>
                            <m:r>
                              <a:rPr lang="en-GB" i="1">
                                <a:latin typeface="Cambria Math" panose="02040503050406030204" pitchFamily="18" charset="0"/>
                              </a:rPr>
                              <m:t>𝑃</m:t>
                            </m:r>
                          </m:e>
                          <m:sub>
                            <m:r>
                              <a:rPr lang="en-GB" i="1">
                                <a:latin typeface="Cambria Math" panose="02040503050406030204" pitchFamily="18" charset="0"/>
                              </a:rPr>
                              <m:t>𝑑</m:t>
                            </m:r>
                            <m:r>
                              <a:rPr lang="en-GB">
                                <a:latin typeface="Cambria Math" panose="02040503050406030204" pitchFamily="18" charset="0"/>
                              </a:rPr>
                              <m:t>,</m:t>
                            </m:r>
                            <m:r>
                              <a:rPr lang="en-GB" i="1">
                                <a:latin typeface="Cambria Math" panose="02040503050406030204" pitchFamily="18" charset="0"/>
                              </a:rPr>
                              <m:t>𝑚𝑛</m:t>
                            </m:r>
                          </m:sub>
                        </m:sSub>
                      </m:den>
                    </m:f>
                    <m:r>
                      <a:rPr lang="en-US" i="1">
                        <a:latin typeface="Cambria Math" panose="02040503050406030204" pitchFamily="18" charset="0"/>
                      </a:rPr>
                      <m:t>  </m:t>
                    </m:r>
                    <m:d>
                      <m:dPr>
                        <m:begChr m:val="["/>
                        <m:endChr m:val="]"/>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𝛺</m:t>
                              </m:r>
                            </m:e>
                          </m:mr>
                        </m:m>
                      </m:e>
                    </m:d>
                  </m:oMath>
                </a14:m>
                <a:endParaRPr lang="en-US" dirty="0"/>
              </a:p>
              <a:p>
                <a:pPr lvl="1">
                  <a:buFont typeface="Wingdings" pitchFamily="2" charset="2"/>
                  <a:buChar char="è"/>
                </a:pPr>
                <a:r>
                  <a:rPr lang="en-GB" dirty="0">
                    <a:sym typeface="Wingdings" pitchFamily="2" charset="2"/>
                  </a:rPr>
                  <a:t> Effective voltage: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𝑉</m:t>
                        </m:r>
                      </m:e>
                      <m:sub>
                        <m:r>
                          <a:rPr lang="en-GB" i="1">
                            <a:latin typeface="Cambria Math" panose="02040503050406030204" pitchFamily="18" charset="0"/>
                          </a:rPr>
                          <m:t>𝑚𝑛</m:t>
                        </m:r>
                      </m:sub>
                    </m:sSub>
                    <m:d>
                      <m:dPr>
                        <m:ctrlPr>
                          <a:rPr lang="en-GB" i="1">
                            <a:latin typeface="Cambria Math" panose="02040503050406030204" pitchFamily="18" charset="0"/>
                          </a:rPr>
                        </m:ctrlPr>
                      </m:dPr>
                      <m:e>
                        <m:r>
                          <a:rPr lang="en-GB" i="1">
                            <a:latin typeface="Cambria Math" panose="02040503050406030204" pitchFamily="18" charset="0"/>
                          </a:rPr>
                          <m:t>𝑟</m:t>
                        </m:r>
                        <m:r>
                          <a:rPr lang="en-US" b="0" i="1" smtClean="0">
                            <a:latin typeface="Cambria Math" panose="02040503050406030204" pitchFamily="18" charset="0"/>
                          </a:rPr>
                          <m:t>’</m:t>
                        </m:r>
                      </m:e>
                    </m:d>
                    <m:r>
                      <a:rPr lang="en-US" b="0" i="1" smtClean="0">
                        <a:latin typeface="Cambria Math" panose="02040503050406030204" pitchFamily="18" charset="0"/>
                      </a:rPr>
                      <m:t>=</m:t>
                    </m:r>
                    <m:sSub>
                      <m:sSubPr>
                        <m:ctrlPr>
                          <a:rPr lang="en-GB" i="1">
                            <a:latin typeface="Cambria Math" panose="02040503050406030204" pitchFamily="18" charset="0"/>
                          </a:rPr>
                        </m:ctrlPr>
                      </m:sSubPr>
                      <m:e>
                        <m:r>
                          <a:rPr lang="en-GB" i="1">
                            <a:latin typeface="Cambria Math" panose="02040503050406030204" pitchFamily="18" charset="0"/>
                          </a:rPr>
                          <m:t>𝑉</m:t>
                        </m:r>
                      </m:e>
                      <m:sub>
                        <m:r>
                          <a:rPr lang="en-US" i="1">
                            <a:latin typeface="Cambria Math" panose="02040503050406030204" pitchFamily="18" charset="0"/>
                          </a:rPr>
                          <m:t>𝑠</m:t>
                        </m:r>
                        <m:r>
                          <a:rPr lang="en-US" i="1">
                            <a:latin typeface="Cambria Math" panose="02040503050406030204" pitchFamily="18" charset="0"/>
                          </a:rPr>
                          <m:t>,</m:t>
                        </m:r>
                        <m:r>
                          <a:rPr lang="en-GB" i="1">
                            <a:latin typeface="Cambria Math" panose="02040503050406030204" pitchFamily="18" charset="0"/>
                          </a:rPr>
                          <m:t>𝑚𝑛</m:t>
                        </m:r>
                      </m:sub>
                    </m:sSub>
                    <m:d>
                      <m:dPr>
                        <m:ctrlPr>
                          <a:rPr lang="en-GB" i="1">
                            <a:latin typeface="Cambria Math" panose="02040503050406030204" pitchFamily="18" charset="0"/>
                          </a:rPr>
                        </m:ctrlPr>
                      </m:dPr>
                      <m:e>
                        <m:r>
                          <a:rPr lang="en-GB" i="1">
                            <a:latin typeface="Cambria Math" panose="02040503050406030204" pitchFamily="18" charset="0"/>
                          </a:rPr>
                          <m:t>𝑟</m:t>
                        </m:r>
                        <m:r>
                          <a:rPr lang="en-US" b="0" i="1" smtClean="0">
                            <a:latin typeface="Cambria Math" panose="02040503050406030204" pitchFamily="18" charset="0"/>
                          </a:rPr>
                          <m:t>’</m:t>
                        </m:r>
                      </m:e>
                    </m:d>
                    <m:r>
                      <a:rPr lang="en-GB" i="1">
                        <a:latin typeface="Cambria Math" panose="02040503050406030204" pitchFamily="18" charset="0"/>
                      </a:rPr>
                      <m:t>𝑇</m:t>
                    </m:r>
                    <m:r>
                      <a:rPr lang="en-US" b="0" i="1" smtClean="0">
                        <a:latin typeface="Cambria Math" panose="02040503050406030204" pitchFamily="18" charset="0"/>
                      </a:rPr>
                      <m:t>  [</m:t>
                    </m:r>
                    <m:r>
                      <a:rPr lang="en-US" b="0" i="1" smtClean="0">
                        <a:latin typeface="Cambria Math" panose="02040503050406030204" pitchFamily="18" charset="0"/>
                      </a:rPr>
                      <m:t>𝑉</m:t>
                    </m:r>
                    <m:r>
                      <a:rPr lang="en-US" b="0" i="1" smtClean="0">
                        <a:latin typeface="Cambria Math" panose="02040503050406030204" pitchFamily="18" charset="0"/>
                      </a:rPr>
                      <m:t>]</m:t>
                    </m:r>
                  </m:oMath>
                </a14:m>
                <a:r>
                  <a:rPr lang="en-US" i="1" dirty="0"/>
                  <a:t>; </a:t>
                </a:r>
                <a:r>
                  <a:rPr lang="en-GB" dirty="0"/>
                  <a:t>with </a:t>
                </a:r>
                <a14:m>
                  <m:oMath xmlns:m="http://schemas.openxmlformats.org/officeDocument/2006/math">
                    <m:r>
                      <m:rPr>
                        <m:sty m:val="p"/>
                      </m:rPr>
                      <a:rPr lang="en-US" i="1">
                        <a:latin typeface="Cambria Math" panose="02040503050406030204" pitchFamily="18" charset="0"/>
                      </a:rPr>
                      <m:t>T</m:t>
                    </m:r>
                  </m:oMath>
                </a14:m>
                <a:r>
                  <a:rPr lang="en-GB" dirty="0"/>
                  <a:t> the transit time factor</a:t>
                </a:r>
                <a:endParaRPr lang="en-US" dirty="0"/>
              </a:p>
              <a:p>
                <a:pPr lvl="1">
                  <a:buFont typeface="Wingdings" pitchFamily="2" charset="2"/>
                  <a:buChar char="è"/>
                </a:pPr>
                <a:r>
                  <a:rPr lang="en-GB" dirty="0"/>
                  <a:t> </a:t>
                </a:r>
                <a:r>
                  <a:rPr lang="en-GB" dirty="0">
                    <a:sym typeface="Wingdings" pitchFamily="2" charset="2"/>
                  </a:rPr>
                  <a:t>Effective shunt impedance:</a:t>
                </a:r>
                <a14:m>
                  <m:oMath xmlns:m="http://schemas.openxmlformats.org/officeDocument/2006/math">
                    <m:sSub>
                      <m:sSubPr>
                        <m:ctrlPr>
                          <a:rPr lang="en-GB" i="1">
                            <a:latin typeface="Cambria Math" panose="02040503050406030204" pitchFamily="18" charset="0"/>
                          </a:rPr>
                        </m:ctrlPr>
                      </m:sSubPr>
                      <m:e>
                        <m:r>
                          <a:rPr lang="en-US" i="1">
                            <a:latin typeface="Cambria Math" panose="02040503050406030204" pitchFamily="18" charset="0"/>
                          </a:rPr>
                          <m:t>𝑅</m:t>
                        </m:r>
                      </m:e>
                      <m:sub>
                        <m:r>
                          <a:rPr lang="en-GB" i="1">
                            <a:latin typeface="Cambria Math" panose="02040503050406030204" pitchFamily="18" charset="0"/>
                          </a:rPr>
                          <m:t>𝑚𝑛</m:t>
                        </m:r>
                      </m:sub>
                    </m:sSub>
                    <m:r>
                      <a:rPr lang="en-GB" i="1">
                        <a:latin typeface="Cambria Math" panose="02040503050406030204" pitchFamily="18" charset="0"/>
                      </a:rPr>
                      <m:t>=</m:t>
                    </m:r>
                    <m:sSub>
                      <m:sSubPr>
                        <m:ctrlPr>
                          <a:rPr lang="en-GB" i="1">
                            <a:latin typeface="Cambria Math" panose="02040503050406030204" pitchFamily="18" charset="0"/>
                          </a:rPr>
                        </m:ctrlPr>
                      </m:sSubPr>
                      <m:e>
                        <m:r>
                          <a:rPr lang="en-US" i="1">
                            <a:latin typeface="Cambria Math" panose="02040503050406030204" pitchFamily="18" charset="0"/>
                          </a:rPr>
                          <m:t>𝑅</m:t>
                        </m:r>
                      </m:e>
                      <m:sub>
                        <m:r>
                          <a:rPr lang="en-GB" i="1">
                            <a:latin typeface="Cambria Math" panose="02040503050406030204" pitchFamily="18" charset="0"/>
                          </a:rPr>
                          <m:t>𝑠</m:t>
                        </m:r>
                        <m:r>
                          <a:rPr lang="en-GB" i="1">
                            <a:latin typeface="Cambria Math" panose="02040503050406030204" pitchFamily="18" charset="0"/>
                          </a:rPr>
                          <m:t>,</m:t>
                        </m:r>
                        <m:r>
                          <a:rPr lang="en-GB" i="1">
                            <a:latin typeface="Cambria Math" panose="02040503050406030204" pitchFamily="18" charset="0"/>
                          </a:rPr>
                          <m:t>𝑚𝑛</m:t>
                        </m:r>
                      </m:sub>
                    </m:sSub>
                    <m:sSup>
                      <m:sSupPr>
                        <m:ctrlPr>
                          <a:rPr lang="en-GB" i="1">
                            <a:latin typeface="Cambria Math" panose="02040503050406030204" pitchFamily="18" charset="0"/>
                          </a:rPr>
                        </m:ctrlPr>
                      </m:sSupPr>
                      <m:e>
                        <m:r>
                          <a:rPr lang="en-GB" i="1">
                            <a:latin typeface="Cambria Math" panose="02040503050406030204" pitchFamily="18" charset="0"/>
                          </a:rPr>
                          <m:t>𝑇</m:t>
                        </m:r>
                      </m:e>
                      <m:sup>
                        <m:r>
                          <a:rPr lang="en-GB" i="1">
                            <a:latin typeface="Cambria Math" panose="02040503050406030204" pitchFamily="18" charset="0"/>
                          </a:rPr>
                          <m:t>2</m:t>
                        </m:r>
                      </m:sup>
                    </m:sSup>
                    <m:r>
                      <a:rPr lang="en-US" i="1">
                        <a:latin typeface="Cambria Math" panose="02040503050406030204" pitchFamily="18" charset="0"/>
                      </a:rPr>
                      <m:t>  </m:t>
                    </m:r>
                    <m:d>
                      <m:dPr>
                        <m:begChr m:val="["/>
                        <m:endChr m:val="]"/>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𝛺</m:t>
                              </m:r>
                            </m:e>
                          </m:mr>
                        </m:m>
                      </m:e>
                    </m:d>
                  </m:oMath>
                </a14:m>
                <a:endParaRPr lang="en-GB" dirty="0"/>
              </a:p>
              <a:p>
                <a:pPr lvl="1"/>
                <a14:m>
                  <m:oMath xmlns:m="http://schemas.openxmlformats.org/officeDocument/2006/math">
                    <m:r>
                      <m:rPr>
                        <m:sty m:val="p"/>
                      </m:rPr>
                      <a:rPr lang="en-US" b="0" i="1" smtClean="0">
                        <a:solidFill>
                          <a:schemeClr val="accent1"/>
                        </a:solidFill>
                        <a:latin typeface="Cambria Math" panose="02040503050406030204" pitchFamily="18" charset="0"/>
                      </a:rPr>
                      <m:t>R</m:t>
                    </m:r>
                  </m:oMath>
                </a14:m>
                <a:r>
                  <a:rPr lang="en-GB" dirty="0">
                    <a:solidFill>
                      <a:schemeClr val="accent1"/>
                    </a:solidFill>
                  </a:rPr>
                  <a:t> over </a:t>
                </a:r>
                <a14:m>
                  <m:oMath xmlns:m="http://schemas.openxmlformats.org/officeDocument/2006/math">
                    <m:r>
                      <m:rPr>
                        <m:sty m:val="p"/>
                      </m:rPr>
                      <a:rPr lang="en-US" b="0" i="1" smtClean="0">
                        <a:solidFill>
                          <a:schemeClr val="accent1"/>
                        </a:solidFill>
                        <a:latin typeface="Cambria Math" panose="02040503050406030204" pitchFamily="18" charset="0"/>
                      </a:rPr>
                      <m:t>Q</m:t>
                    </m:r>
                  </m:oMath>
                </a14:m>
                <a:r>
                  <a:rPr lang="en-GB" dirty="0">
                    <a:solidFill>
                      <a:schemeClr val="accent1"/>
                    </a:solidFill>
                  </a:rPr>
                  <a:t>:</a:t>
                </a:r>
                <a14:m>
                  <m:oMath xmlns:m="http://schemas.openxmlformats.org/officeDocument/2006/math">
                    <m:f>
                      <m:fPr>
                        <m:type m:val="lin"/>
                        <m:ctrlPr>
                          <a:rPr lang="en-GB" i="1">
                            <a:solidFill>
                              <a:schemeClr val="accent1"/>
                            </a:solidFill>
                            <a:latin typeface="Cambria Math" panose="02040503050406030204" pitchFamily="18" charset="0"/>
                          </a:rPr>
                        </m:ctrlPr>
                      </m:fPr>
                      <m:num>
                        <m:r>
                          <a:rPr lang="en-US" b="0" i="1" smtClean="0">
                            <a:solidFill>
                              <a:schemeClr val="accent1"/>
                            </a:solidFill>
                            <a:latin typeface="Cambria Math" panose="02040503050406030204" pitchFamily="18" charset="0"/>
                          </a:rPr>
                          <m:t> </m:t>
                        </m:r>
                        <m:r>
                          <a:rPr lang="en-US" i="1">
                            <a:solidFill>
                              <a:schemeClr val="accent1"/>
                            </a:solidFill>
                            <a:latin typeface="Cambria Math" panose="02040503050406030204" pitchFamily="18" charset="0"/>
                          </a:rPr>
                          <m:t>(</m:t>
                        </m:r>
                        <m:r>
                          <m:rPr>
                            <m:sty m:val="p"/>
                          </m:rPr>
                          <a:rPr lang="en-US" b="0" i="1" smtClean="0">
                            <a:solidFill>
                              <a:schemeClr val="accent1"/>
                            </a:solidFill>
                            <a:latin typeface="Cambria Math" panose="02040503050406030204" pitchFamily="18" charset="0"/>
                          </a:rPr>
                          <m:t>R</m:t>
                        </m:r>
                      </m:num>
                      <m:den>
                        <m:r>
                          <a:rPr lang="en-GB" i="1">
                            <a:solidFill>
                              <a:schemeClr val="accent1"/>
                            </a:solidFill>
                            <a:latin typeface="Cambria Math" panose="02040503050406030204" pitchFamily="18" charset="0"/>
                          </a:rPr>
                          <m:t>𝑄</m:t>
                        </m:r>
                      </m:den>
                    </m:f>
                    <m:sSub>
                      <m:sSubPr>
                        <m:ctrlPr>
                          <a:rPr lang="en-GB" i="1">
                            <a:solidFill>
                              <a:schemeClr val="accent1"/>
                            </a:solidFill>
                            <a:latin typeface="Cambria Math" panose="02040503050406030204" pitchFamily="18" charset="0"/>
                          </a:rPr>
                        </m:ctrlPr>
                      </m:sSubPr>
                      <m:e>
                        <m:d>
                          <m:dPr>
                            <m:begChr m:val=""/>
                            <m:endChr m:val=""/>
                            <m:ctrlPr>
                              <a:rPr lang="en-GB" i="1">
                                <a:solidFill>
                                  <a:schemeClr val="accent1"/>
                                </a:solidFill>
                                <a:latin typeface="Cambria Math" panose="02040503050406030204" pitchFamily="18" charset="0"/>
                              </a:rPr>
                            </m:ctrlPr>
                          </m:dPr>
                          <m:e>
                            <m:r>
                              <a:rPr lang="en-GB">
                                <a:solidFill>
                                  <a:schemeClr val="accent1"/>
                                </a:solidFill>
                                <a:latin typeface="Cambria Math" panose="02040503050406030204" pitchFamily="18" charset="0"/>
                              </a:rPr>
                              <m:t>)</m:t>
                            </m:r>
                          </m:e>
                        </m:d>
                      </m:e>
                      <m:sub>
                        <m:r>
                          <a:rPr lang="en-GB" i="1">
                            <a:solidFill>
                              <a:schemeClr val="accent1"/>
                            </a:solidFill>
                            <a:latin typeface="Cambria Math" panose="02040503050406030204" pitchFamily="18" charset="0"/>
                          </a:rPr>
                          <m:t>𝑚𝑛</m:t>
                        </m:r>
                      </m:sub>
                    </m:sSub>
                    <m:r>
                      <a:rPr lang="en-GB">
                        <a:latin typeface="Cambria Math" panose="02040503050406030204" pitchFamily="18" charset="0"/>
                      </a:rPr>
                      <m:t>=</m:t>
                    </m:r>
                    <m:f>
                      <m:fPr>
                        <m:ctrlPr>
                          <a:rPr lang="en-GB" i="1">
                            <a:latin typeface="Cambria Math" panose="02040503050406030204" pitchFamily="18" charset="0"/>
                          </a:rPr>
                        </m:ctrlPr>
                      </m:fPr>
                      <m:num>
                        <m:sSub>
                          <m:sSubPr>
                            <m:ctrlPr>
                              <a:rPr lang="en-GB" i="1">
                                <a:latin typeface="Cambria Math" panose="02040503050406030204" pitchFamily="18" charset="0"/>
                              </a:rPr>
                            </m:ctrlPr>
                          </m:sSubPr>
                          <m:e>
                            <m:d>
                              <m:dPr>
                                <m:begChr m:val=""/>
                                <m:endChr m:val=""/>
                                <m:ctrlPr>
                                  <a:rPr lang="en-GB" i="1">
                                    <a:latin typeface="Cambria Math" panose="02040503050406030204" pitchFamily="18" charset="0"/>
                                  </a:rPr>
                                </m:ctrlPr>
                              </m:dPr>
                              <m:e>
                                <m:r>
                                  <a:rPr lang="en-GB">
                                    <a:latin typeface="Cambria Math" panose="02040503050406030204" pitchFamily="18" charset="0"/>
                                  </a:rPr>
                                  <m:t>|</m:t>
                                </m:r>
                              </m:e>
                            </m:d>
                            <m:r>
                              <a:rPr lang="en-GB" i="1">
                                <a:latin typeface="Cambria Math" panose="02040503050406030204" pitchFamily="18" charset="0"/>
                              </a:rPr>
                              <m:t>𝑉</m:t>
                            </m:r>
                          </m:e>
                          <m:sub>
                            <m:r>
                              <a:rPr lang="en-GB" i="1">
                                <a:latin typeface="Cambria Math" panose="02040503050406030204" pitchFamily="18" charset="0"/>
                              </a:rPr>
                              <m:t>𝑚𝑛</m:t>
                            </m:r>
                          </m:sub>
                        </m:sSub>
                        <m:d>
                          <m:dPr>
                            <m:ctrlPr>
                              <a:rPr lang="en-GB" i="1">
                                <a:latin typeface="Cambria Math" panose="02040503050406030204" pitchFamily="18" charset="0"/>
                              </a:rPr>
                            </m:ctrlPr>
                          </m:dPr>
                          <m:e>
                            <m:r>
                              <a:rPr lang="en-GB" i="1">
                                <a:latin typeface="Cambria Math" panose="02040503050406030204" pitchFamily="18" charset="0"/>
                              </a:rPr>
                              <m:t>𝑟</m:t>
                            </m:r>
                            <m:r>
                              <a:rPr lang="en-US" b="0" i="1" smtClean="0">
                                <a:latin typeface="Cambria Math" panose="02040503050406030204" pitchFamily="18" charset="0"/>
                              </a:rPr>
                              <m:t>’</m:t>
                            </m:r>
                          </m:e>
                        </m:d>
                        <m:sSup>
                          <m:sSupPr>
                            <m:ctrlPr>
                              <a:rPr lang="en-GB" i="1">
                                <a:latin typeface="Cambria Math" panose="02040503050406030204" pitchFamily="18" charset="0"/>
                              </a:rPr>
                            </m:ctrlPr>
                          </m:sSupPr>
                          <m:e>
                            <m:d>
                              <m:dPr>
                                <m:begChr m:val=""/>
                                <m:endChr m:val=""/>
                                <m:ctrlPr>
                                  <a:rPr lang="en-GB" i="1">
                                    <a:latin typeface="Cambria Math" panose="02040503050406030204" pitchFamily="18" charset="0"/>
                                  </a:rPr>
                                </m:ctrlPr>
                              </m:dPr>
                              <m:e>
                                <m:r>
                                  <a:rPr lang="en-GB">
                                    <a:latin typeface="Cambria Math" panose="02040503050406030204" pitchFamily="18" charset="0"/>
                                  </a:rPr>
                                  <m:t>|</m:t>
                                </m:r>
                              </m:e>
                            </m:d>
                          </m:e>
                          <m:sup>
                            <m:r>
                              <a:rPr lang="en-GB">
                                <a:latin typeface="Cambria Math" panose="02040503050406030204" pitchFamily="18" charset="0"/>
                              </a:rPr>
                              <m:t>2</m:t>
                            </m:r>
                          </m:sup>
                        </m:sSup>
                      </m:num>
                      <m:den>
                        <m:sSub>
                          <m:sSubPr>
                            <m:ctrlPr>
                              <a:rPr lang="en-GB" i="1">
                                <a:latin typeface="Cambria Math" panose="02040503050406030204" pitchFamily="18" charset="0"/>
                              </a:rPr>
                            </m:ctrlPr>
                          </m:sSubPr>
                          <m:e>
                            <m:r>
                              <a:rPr lang="en-US" b="0" i="1" smtClean="0">
                                <a:latin typeface="Cambria Math" panose="02040503050406030204" pitchFamily="18" charset="0"/>
                              </a:rPr>
                              <m:t>2</m:t>
                            </m:r>
                            <m:r>
                              <a:rPr lang="en-GB" i="1">
                                <a:latin typeface="Cambria Math" panose="02040503050406030204" pitchFamily="18" charset="0"/>
                              </a:rPr>
                              <m:t>𝜔</m:t>
                            </m:r>
                          </m:e>
                          <m:sub>
                            <m:r>
                              <a:rPr lang="en-GB" i="1">
                                <a:latin typeface="Cambria Math" panose="02040503050406030204" pitchFamily="18" charset="0"/>
                              </a:rPr>
                              <m:t>𝑚𝑛</m:t>
                            </m:r>
                          </m:sub>
                        </m:sSub>
                        <m:sSub>
                          <m:sSubPr>
                            <m:ctrlPr>
                              <a:rPr lang="en-GB" i="1">
                                <a:latin typeface="Cambria Math" panose="02040503050406030204" pitchFamily="18" charset="0"/>
                              </a:rPr>
                            </m:ctrlPr>
                          </m:sSubPr>
                          <m:e>
                            <m:r>
                              <a:rPr lang="en-GB" i="1">
                                <a:latin typeface="Cambria Math" panose="02040503050406030204" pitchFamily="18" charset="0"/>
                              </a:rPr>
                              <m:t>𝑈</m:t>
                            </m:r>
                          </m:e>
                          <m:sub>
                            <m:r>
                              <a:rPr lang="en-GB" i="1">
                                <a:latin typeface="Cambria Math" panose="02040503050406030204" pitchFamily="18" charset="0"/>
                              </a:rPr>
                              <m:t>𝑚𝑛</m:t>
                            </m:r>
                          </m:sub>
                        </m:sSub>
                      </m:den>
                    </m:f>
                    <m:r>
                      <a:rPr lang="en-US" b="0" i="1" smtClean="0">
                        <a:latin typeface="Cambria Math" panose="02040503050406030204" pitchFamily="18" charset="0"/>
                      </a:rPr>
                      <m:t>  </m:t>
                    </m:r>
                    <m:d>
                      <m:dPr>
                        <m:begChr m:val="["/>
                        <m:endChr m:val="]"/>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𝛺</m:t>
                              </m:r>
                            </m:e>
                          </m:mr>
                        </m:m>
                      </m:e>
                    </m:d>
                  </m:oMath>
                </a14:m>
                <a:endParaRPr lang="en-US" b="0" dirty="0"/>
              </a:p>
              <a:p>
                <a:endParaRPr lang="en-GB" dirty="0"/>
              </a:p>
              <a:p>
                <a:endParaRPr lang="en-GB" dirty="0"/>
              </a:p>
              <a:p>
                <a:pPr marL="342900" lvl="1" indent="0">
                  <a:buNone/>
                </a:pPr>
                <a:endParaRPr lang="en-GB" dirty="0"/>
              </a:p>
              <a:p>
                <a:pPr lvl="1"/>
                <a:endParaRPr lang="en-GB" dirty="0"/>
              </a:p>
              <a:p>
                <a:pPr lvl="1">
                  <a:buFont typeface="Wingdings" pitchFamily="2" charset="2"/>
                  <a:buChar char="è"/>
                </a:pPr>
                <a:endParaRPr lang="en-GB" dirty="0"/>
              </a:p>
              <a:p>
                <a:pPr marL="342900" lvl="1" indent="0">
                  <a:buNone/>
                </a:pPr>
                <a:endParaRPr lang="en-GB" dirty="0"/>
              </a:p>
              <a:p>
                <a:pPr marL="342900" lvl="1" indent="0">
                  <a:buNone/>
                </a:pPr>
                <a:endParaRPr lang="en-GB" dirty="0"/>
              </a:p>
            </p:txBody>
          </p:sp>
        </mc:Choice>
        <mc:Fallback xmlns="">
          <p:sp>
            <p:nvSpPr>
              <p:cNvPr id="5" name="Content Placeholder 4">
                <a:extLst>
                  <a:ext uri="{FF2B5EF4-FFF2-40B4-BE49-F238E27FC236}">
                    <a16:creationId xmlns:a16="http://schemas.microsoft.com/office/drawing/2014/main" id="{E79B78DE-ECB4-7B1A-A94E-0F1EDD2ABBFA}"/>
                  </a:ext>
                </a:extLst>
              </p:cNvPr>
              <p:cNvSpPr>
                <a:spLocks noGrp="1" noRot="1" noChangeAspect="1" noMove="1" noResize="1" noEditPoints="1" noAdjustHandles="1" noChangeArrowheads="1" noChangeShapeType="1" noTextEdit="1"/>
              </p:cNvSpPr>
              <p:nvPr>
                <p:ph idx="1"/>
              </p:nvPr>
            </p:nvSpPr>
            <p:spPr>
              <a:xfrm>
                <a:off x="904874" y="802002"/>
                <a:ext cx="7726363" cy="4210465"/>
              </a:xfrm>
              <a:blipFill>
                <a:blip r:embed="rId6"/>
                <a:stretch>
                  <a:fillRect t="-1449"/>
                </a:stretch>
              </a:blipFill>
            </p:spPr>
            <p:txBody>
              <a:bodyPr/>
              <a:lstStyle/>
              <a:p>
                <a:r>
                  <a:rPr lang="en-US">
                    <a:noFill/>
                  </a:rPr>
                  <a:t> </a:t>
                </a:r>
              </a:p>
            </p:txBody>
          </p:sp>
        </mc:Fallback>
      </mc:AlternateContent>
      <p:sp>
        <p:nvSpPr>
          <p:cNvPr id="7" name="TextBox 6">
            <a:extLst>
              <a:ext uri="{FF2B5EF4-FFF2-40B4-BE49-F238E27FC236}">
                <a16:creationId xmlns:a16="http://schemas.microsoft.com/office/drawing/2014/main" id="{F515AB44-8B70-001A-EB60-A4ACCD2CAE82}"/>
              </a:ext>
            </a:extLst>
          </p:cNvPr>
          <p:cNvSpPr txBox="1"/>
          <p:nvPr/>
        </p:nvSpPr>
        <p:spPr>
          <a:xfrm>
            <a:off x="4114800" y="2096588"/>
            <a:ext cx="65" cy="207749"/>
          </a:xfrm>
          <a:prstGeom prst="rect">
            <a:avLst/>
          </a:prstGeom>
          <a:noFill/>
        </p:spPr>
        <p:txBody>
          <a:bodyPr wrap="none" lIns="0" tIns="0" rIns="0" bIns="0" rtlCol="0">
            <a:spAutoFit/>
          </a:bodyPr>
          <a:lstStyle/>
          <a:p>
            <a:endParaRPr lang="en-GB"/>
          </a:p>
        </p:txBody>
      </p:sp>
    </p:spTree>
    <p:extLst>
      <p:ext uri="{BB962C8B-B14F-4D97-AF65-F5344CB8AC3E}">
        <p14:creationId xmlns:p14="http://schemas.microsoft.com/office/powerpoint/2010/main" val="1168641600"/>
      </p:ext>
    </p:extLst>
  </p:cSld>
  <p:clrMapOvr>
    <a:masterClrMapping/>
  </p:clrMapOvr>
  <mc:AlternateContent xmlns:mc="http://schemas.openxmlformats.org/markup-compatibility/2006" xmlns:p14="http://schemas.microsoft.com/office/powerpoint/2010/main">
    <mc:Choice Requires="p14">
      <p:transition spd="slow" p14:dur="2000" advTm="624"/>
    </mc:Choice>
    <mc:Fallback xmlns="">
      <p:transition spd="slow" advTm="624"/>
    </mc:Fallback>
  </mc:AlternateContent>
  <p:extLst>
    <p:ext uri="{6950BFC3-D8DA-4A85-94F7-54DA5524770B}">
      <p188:commentRel xmlns:p188="http://schemas.microsoft.com/office/powerpoint/2018/8/main" r:id="rId3"/>
    </p:ext>
  </p:extLst>
</p:sld>
</file>

<file path=ppt/theme/theme1.xml><?xml version="1.0" encoding="utf-8"?>
<a:theme xmlns:a="http://schemas.openxmlformats.org/drawingml/2006/main" name="Thème Office">
  <a:themeElements>
    <a:clrScheme name="EPFL - New Colors 2019">
      <a:dk1>
        <a:srgbClr val="413C3A"/>
      </a:dk1>
      <a:lt1>
        <a:srgbClr val="FFFFFF"/>
      </a:lt1>
      <a:dk2>
        <a:srgbClr val="413C3A"/>
      </a:dk2>
      <a:lt2>
        <a:srgbClr val="CAC7C7"/>
      </a:lt2>
      <a:accent1>
        <a:srgbClr val="E30613"/>
      </a:accent1>
      <a:accent2>
        <a:srgbClr val="00A79F"/>
      </a:accent2>
      <a:accent3>
        <a:srgbClr val="413C3A"/>
      </a:accent3>
      <a:accent4>
        <a:srgbClr val="007480"/>
      </a:accent4>
      <a:accent5>
        <a:srgbClr val="F39869"/>
      </a:accent5>
      <a:accent6>
        <a:srgbClr val="B51F1F"/>
      </a:accent6>
      <a:hlink>
        <a:srgbClr val="ED6E9C"/>
      </a:hlink>
      <a:folHlink>
        <a:srgbClr val="4F8FCC"/>
      </a:folHlink>
    </a:clrScheme>
    <a:fontScheme name="EPFL_Beta2">
      <a:majorFont>
        <a:latin typeface="Franklin Gothic Demi Cond"/>
        <a:ea typeface=""/>
        <a:cs typeface=""/>
      </a:majorFont>
      <a:minorFont>
        <a:latin typeface="Arial"/>
        <a:ea typeface=""/>
        <a:cs typeface=""/>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_EPFL_Beta2" id="{6A525B41-3E68-491F-A6C9-0B15EA1321FE}" vid="{993E2952-EB5D-4425-8012-1B04381EBC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BFC127AB4946248A5685C1F92D54FFE" ma:contentTypeVersion="0" ma:contentTypeDescription="Crée un document." ma:contentTypeScope="" ma:versionID="ef3ff242486930b75c69099c0dd02c57">
  <xsd:schema xmlns:xsd="http://www.w3.org/2001/XMLSchema" xmlns:xs="http://www.w3.org/2001/XMLSchema" xmlns:p="http://schemas.microsoft.com/office/2006/metadata/properties" targetNamespace="http://schemas.microsoft.com/office/2006/metadata/properties" ma:root="true" ma:fieldsID="ab09c1ba23edfaa45a5e9d385267c9b5">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6205E9-12FC-4D6C-B0C7-1E9025EEB158}">
  <ds:schemaRefs>
    <ds:schemaRef ds:uri="http://schemas.microsoft.com/sharepoint/v3/contenttype/forms"/>
  </ds:schemaRefs>
</ds:datastoreItem>
</file>

<file path=customXml/itemProps2.xml><?xml version="1.0" encoding="utf-8"?>
<ds:datastoreItem xmlns:ds="http://schemas.openxmlformats.org/officeDocument/2006/customXml" ds:itemID="{348A6C70-7FF5-480A-B09B-7D0A19B2F431}">
  <ds:schemaRefs>
    <ds:schemaRef ds:uri="http://purl.org/dc/dcmitype/"/>
    <ds:schemaRef ds:uri="http://schemas.microsoft.com/office/infopath/2007/PartnerControls"/>
    <ds:schemaRef ds:uri="http://schemas.microsoft.com/office/2006/documentManagement/types"/>
    <ds:schemaRef ds:uri="http://schemas.microsoft.com/office/2006/metadata/properties"/>
    <ds:schemaRef ds:uri="http://schemas.openxmlformats.org/package/2006/metadata/core-properties"/>
    <ds:schemaRef ds:uri="http://www.w3.org/XML/1998/namespace"/>
    <ds:schemaRef ds:uri="http://purl.org/dc/elements/1.1/"/>
    <ds:schemaRef ds:uri="http://purl.org/dc/terms/"/>
  </ds:schemaRefs>
</ds:datastoreItem>
</file>

<file path=customXml/itemProps3.xml><?xml version="1.0" encoding="utf-8"?>
<ds:datastoreItem xmlns:ds="http://schemas.openxmlformats.org/officeDocument/2006/customXml" ds:itemID="{8F8CE09B-89B1-4B5D-BED2-87C84F07771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Thème Office</Template>
  <TotalTime>63720</TotalTime>
  <Words>4484</Words>
  <Application>Microsoft Macintosh PowerPoint</Application>
  <PresentationFormat>On-screen Show (16:9)</PresentationFormat>
  <Paragraphs>597</Paragraphs>
  <Slides>51</Slides>
  <Notes>50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51</vt:i4>
      </vt:variant>
    </vt:vector>
  </HeadingPairs>
  <TitlesOfParts>
    <vt:vector size="57" baseType="lpstr">
      <vt:lpstr>Aptos</vt:lpstr>
      <vt:lpstr>Arial</vt:lpstr>
      <vt:lpstr>Cambria Math</vt:lpstr>
      <vt:lpstr>Franklin Gothic Demi Cond</vt:lpstr>
      <vt:lpstr>Wingdings</vt:lpstr>
      <vt:lpstr>Thème Office</vt:lpstr>
      <vt:lpstr>iSAS WP5.4: iSAS from a beam dynamics perspective</vt:lpstr>
      <vt:lpstr>Research goals</vt:lpstr>
      <vt:lpstr>Benchmarking cavity fields</vt:lpstr>
      <vt:lpstr>PowerPoint Presentation</vt:lpstr>
      <vt:lpstr>Recirculation model of 250 MeV PERLE</vt:lpstr>
      <vt:lpstr>Recirculation model of 250 MeV PERLE</vt:lpstr>
      <vt:lpstr>Research goals</vt:lpstr>
      <vt:lpstr>Wake field model for recirculating lattices</vt:lpstr>
      <vt:lpstr> Higher-order mode parameters</vt:lpstr>
      <vt:lpstr>Model of wake fields</vt:lpstr>
      <vt:lpstr> Longitudinal wake function benchmark</vt:lpstr>
      <vt:lpstr> Transverse wake function benchmark</vt:lpstr>
      <vt:lpstr> Longitudinal monopole kick benchmark</vt:lpstr>
      <vt:lpstr> Transverse dipole kick benchmark</vt:lpstr>
      <vt:lpstr> Transverse quadrupole kick benchmark</vt:lpstr>
      <vt:lpstr> What has been developed?</vt:lpstr>
      <vt:lpstr>Research goals</vt:lpstr>
      <vt:lpstr>First study: search for current threshold</vt:lpstr>
      <vt:lpstr>Simulation setup</vt:lpstr>
      <vt:lpstr>End-to-end simulation of PERLE at 20 mA</vt:lpstr>
      <vt:lpstr>Dipole HOM voltage in cavities at 20 mA</vt:lpstr>
      <vt:lpstr>Average horizontal position at 20 mA</vt:lpstr>
      <vt:lpstr>Average vertical position at 20 mA</vt:lpstr>
      <vt:lpstr>Dipole HOM voltage in cavities at 435 mA</vt:lpstr>
      <vt:lpstr>Average horizontal position at 435 mA</vt:lpstr>
      <vt:lpstr>Average vertical position at 435 mA</vt:lpstr>
      <vt:lpstr>Dipole HOM voltage in cavities at 430 mA</vt:lpstr>
      <vt:lpstr>Average horizontal position at 430 mA</vt:lpstr>
      <vt:lpstr>Average vertical position at 430 mA</vt:lpstr>
      <vt:lpstr>First results for threshold current</vt:lpstr>
      <vt:lpstr>Caveats</vt:lpstr>
      <vt:lpstr>Second study: effect of beam loading</vt:lpstr>
      <vt:lpstr>What next?</vt:lpstr>
      <vt:lpstr>Bibliography</vt:lpstr>
      <vt:lpstr>Additional slides</vt:lpstr>
      <vt:lpstr> HOM’s in a cylindrical symmetric structure</vt:lpstr>
      <vt:lpstr> Higher-order mode parameters</vt:lpstr>
      <vt:lpstr> Higher-order mode parameters</vt:lpstr>
      <vt:lpstr> Analytic resonator impedance</vt:lpstr>
      <vt:lpstr> Analytic resonator impedance</vt:lpstr>
      <vt:lpstr> Single-mode resonator wake function</vt:lpstr>
      <vt:lpstr> Wake function properties</vt:lpstr>
      <vt:lpstr> Single-mode axisymmetric wake potential</vt:lpstr>
      <vt:lpstr> Single-mode axisymmetric wake potential</vt:lpstr>
      <vt:lpstr> Axisymmetric wake potential phasor representation</vt:lpstr>
      <vt:lpstr> Axisymmetric wake potential phasor representation</vt:lpstr>
      <vt:lpstr> Total axisymmetric wake potential</vt:lpstr>
      <vt:lpstr> Single-mode asymmetric wake potential</vt:lpstr>
      <vt:lpstr> Single-mode asymmetric wake potential</vt:lpstr>
      <vt:lpstr> Total asymmetric wake potential</vt:lpstr>
      <vt:lpstr>Kick benchmark setup</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EPFL</dc:title>
  <dc:subject/>
  <dc:creator>Utilisateur Microsoft Office</dc:creator>
  <cp:keywords/>
  <dc:description/>
  <cp:lastModifiedBy>Lode Vanhecke</cp:lastModifiedBy>
  <cp:revision>69</cp:revision>
  <dcterms:created xsi:type="dcterms:W3CDTF">2019-04-02T06:24:35Z</dcterms:created>
  <dcterms:modified xsi:type="dcterms:W3CDTF">2026-04-22T15:55:53Z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0x0101001BFC127AB4946248A5685C1F92D54FFE</vt:lpwstr>
  </property>
</Properties>
</file>