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4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29"/>
  </p:normalViewPr>
  <p:slideViewPr>
    <p:cSldViewPr snapToGrid="0">
      <p:cViewPr varScale="1">
        <p:scale>
          <a:sx n="154" d="100"/>
          <a:sy n="154" d="100"/>
        </p:scale>
        <p:origin x="63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9dc5ed8f3a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9dc5ed8f3a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aeebff0a1a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3aeebff0a1a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9dc5ed8f3a_0_10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9dc5ed8f3a_0_1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9dc5ed8f3a_0_9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9dc5ed8f3a_0_9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9dc5ed8f3a_0_10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39dc5ed8f3a_0_1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9dc5ed8f3a_0_10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39dc5ed8f3a_0_1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aeebff0a1a_0_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3aeebff0a1a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e47ee80888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e47ee80888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9dc5ed8f3a_0_1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9dc5ed8f3a_0_1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9dc5ed8f3a_0_1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39dc5ed8f3a_0_1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9dc5ed8f3a_0_1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9dc5ed8f3a_0_1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aeebff0a1a_0_4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aeebff0a1a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9dc5ed8f3a_0_1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39dc5ed8f3a_0_1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e47ee80888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3e47ee80888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aeebff0a1a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3aeebff0a1a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9ff31f14ed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9ff31f14ed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9dc5ed8f3a_0_4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9dc5ed8f3a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39dc5ed8f3a_0_5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39dc5ed8f3a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39ff31f14ed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39ff31f14ed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9ff31f14ed_0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9ff31f14ed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39dc5ed8f3a_0_7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39dc5ed8f3a_0_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9ff31f14ed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39ff31f14e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9dc5ed8f3a_0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9dc5ed8f3a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9ff31f14ed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39ff31f14ed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39dc5ed8f3a_0_1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39dc5ed8f3a_0_1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39dc5ed8f3a_0_1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9dc5ed8f3a_0_1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aeebff0a1a_0_5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aeebff0a1a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39dc5ed8f3a_0_3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39dc5ed8f3a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39dc5ed8f3a_0_1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39dc5ed8f3a_0_1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3aeebff0a1a_0_5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3aeebff0a1a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3aeebff0a1a_0_5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3aeebff0a1a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aeebff0a1a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aeebff0a1a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9dc5ed8f3a_0_1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9dc5ed8f3a_0_1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9dc5ed8f3a_0_5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9dc5ed8f3a_0_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aeebff0a1a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aeebff0a1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e47ee80888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e47ee80888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9dc5ed8f3a_0_6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9dc5ed8f3a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sp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sp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300"/>
              <a:buNone/>
              <a:defRPr sz="2300"/>
            </a:lvl1pPr>
            <a:lvl2pPr lvl="1">
              <a:spcBef>
                <a:spcPts val="0"/>
              </a:spcBef>
              <a:spcAft>
                <a:spcPts val="0"/>
              </a:spcAft>
              <a:buClr>
                <a:srgbClr val="3D85C6"/>
              </a:buClr>
              <a:buSzPts val="2300"/>
              <a:buNone/>
              <a:defRPr sz="2300">
                <a:solidFill>
                  <a:srgbClr val="3D85C6"/>
                </a:solidFill>
              </a:defRPr>
            </a:lvl2pPr>
            <a:lvl3pPr lvl="2">
              <a:spcBef>
                <a:spcPts val="0"/>
              </a:spcBef>
              <a:spcAft>
                <a:spcPts val="0"/>
              </a:spcAft>
              <a:buClr>
                <a:srgbClr val="3D85C6"/>
              </a:buClr>
              <a:buSzPts val="2300"/>
              <a:buNone/>
              <a:defRPr sz="2300">
                <a:solidFill>
                  <a:srgbClr val="3D85C6"/>
                </a:solidFill>
              </a:defRPr>
            </a:lvl3pPr>
            <a:lvl4pPr lvl="3">
              <a:spcBef>
                <a:spcPts val="0"/>
              </a:spcBef>
              <a:spcAft>
                <a:spcPts val="0"/>
              </a:spcAft>
              <a:buClr>
                <a:srgbClr val="3D85C6"/>
              </a:buClr>
              <a:buSzPts val="2300"/>
              <a:buNone/>
              <a:defRPr sz="2300">
                <a:solidFill>
                  <a:srgbClr val="3D85C6"/>
                </a:solidFill>
              </a:defRPr>
            </a:lvl4pPr>
            <a:lvl5pPr lvl="4">
              <a:spcBef>
                <a:spcPts val="0"/>
              </a:spcBef>
              <a:spcAft>
                <a:spcPts val="0"/>
              </a:spcAft>
              <a:buClr>
                <a:srgbClr val="3D85C6"/>
              </a:buClr>
              <a:buSzPts val="2300"/>
              <a:buNone/>
              <a:defRPr sz="2300">
                <a:solidFill>
                  <a:srgbClr val="3D85C6"/>
                </a:solidFill>
              </a:defRPr>
            </a:lvl5pPr>
            <a:lvl6pPr lvl="5">
              <a:spcBef>
                <a:spcPts val="0"/>
              </a:spcBef>
              <a:spcAft>
                <a:spcPts val="0"/>
              </a:spcAft>
              <a:buClr>
                <a:srgbClr val="3D85C6"/>
              </a:buClr>
              <a:buSzPts val="2300"/>
              <a:buNone/>
              <a:defRPr sz="2300">
                <a:solidFill>
                  <a:srgbClr val="3D85C6"/>
                </a:solidFill>
              </a:defRPr>
            </a:lvl6pPr>
            <a:lvl7pPr lvl="6">
              <a:spcBef>
                <a:spcPts val="0"/>
              </a:spcBef>
              <a:spcAft>
                <a:spcPts val="0"/>
              </a:spcAft>
              <a:buClr>
                <a:srgbClr val="3D85C6"/>
              </a:buClr>
              <a:buSzPts val="2300"/>
              <a:buNone/>
              <a:defRPr sz="2300">
                <a:solidFill>
                  <a:srgbClr val="3D85C6"/>
                </a:solidFill>
              </a:defRPr>
            </a:lvl7pPr>
            <a:lvl8pPr lvl="7">
              <a:spcBef>
                <a:spcPts val="0"/>
              </a:spcBef>
              <a:spcAft>
                <a:spcPts val="0"/>
              </a:spcAft>
              <a:buClr>
                <a:srgbClr val="3D85C6"/>
              </a:buClr>
              <a:buSzPts val="2300"/>
              <a:buNone/>
              <a:defRPr sz="2300">
                <a:solidFill>
                  <a:srgbClr val="3D85C6"/>
                </a:solidFill>
              </a:defRPr>
            </a:lvl8pPr>
            <a:lvl9pPr lvl="8">
              <a:spcBef>
                <a:spcPts val="0"/>
              </a:spcBef>
              <a:spcAft>
                <a:spcPts val="0"/>
              </a:spcAft>
              <a:buClr>
                <a:srgbClr val="3D85C6"/>
              </a:buClr>
              <a:buSzPts val="2300"/>
              <a:buNone/>
              <a:defRPr sz="2300">
                <a:solidFill>
                  <a:srgbClr val="3D85C6"/>
                </a:solidFill>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ubTitle only ">
  <p:cSld name="TITLE_ONLY_1">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22A5C"/>
              </a:buClr>
              <a:buSzPts val="2000"/>
              <a:buNone/>
              <a:defRPr sz="2000">
                <a:solidFill>
                  <a:srgbClr val="022A5C"/>
                </a:solidFill>
              </a:defRPr>
            </a:lvl1pPr>
            <a:lvl2pPr lvl="1">
              <a:spcBef>
                <a:spcPts val="0"/>
              </a:spcBef>
              <a:spcAft>
                <a:spcPts val="0"/>
              </a:spcAft>
              <a:buClr>
                <a:srgbClr val="3D85C6"/>
              </a:buClr>
              <a:buSzPts val="2300"/>
              <a:buNone/>
              <a:defRPr sz="2300">
                <a:solidFill>
                  <a:srgbClr val="3D85C6"/>
                </a:solidFill>
              </a:defRPr>
            </a:lvl2pPr>
            <a:lvl3pPr lvl="2">
              <a:spcBef>
                <a:spcPts val="0"/>
              </a:spcBef>
              <a:spcAft>
                <a:spcPts val="0"/>
              </a:spcAft>
              <a:buClr>
                <a:srgbClr val="3D85C6"/>
              </a:buClr>
              <a:buSzPts val="2300"/>
              <a:buNone/>
              <a:defRPr sz="2300">
                <a:solidFill>
                  <a:srgbClr val="3D85C6"/>
                </a:solidFill>
              </a:defRPr>
            </a:lvl3pPr>
            <a:lvl4pPr lvl="3">
              <a:spcBef>
                <a:spcPts val="0"/>
              </a:spcBef>
              <a:spcAft>
                <a:spcPts val="0"/>
              </a:spcAft>
              <a:buClr>
                <a:srgbClr val="3D85C6"/>
              </a:buClr>
              <a:buSzPts val="2300"/>
              <a:buNone/>
              <a:defRPr sz="2300">
                <a:solidFill>
                  <a:srgbClr val="3D85C6"/>
                </a:solidFill>
              </a:defRPr>
            </a:lvl4pPr>
            <a:lvl5pPr lvl="4">
              <a:spcBef>
                <a:spcPts val="0"/>
              </a:spcBef>
              <a:spcAft>
                <a:spcPts val="0"/>
              </a:spcAft>
              <a:buClr>
                <a:srgbClr val="3D85C6"/>
              </a:buClr>
              <a:buSzPts val="2300"/>
              <a:buNone/>
              <a:defRPr sz="2300">
                <a:solidFill>
                  <a:srgbClr val="3D85C6"/>
                </a:solidFill>
              </a:defRPr>
            </a:lvl5pPr>
            <a:lvl6pPr lvl="5">
              <a:spcBef>
                <a:spcPts val="0"/>
              </a:spcBef>
              <a:spcAft>
                <a:spcPts val="0"/>
              </a:spcAft>
              <a:buClr>
                <a:srgbClr val="3D85C6"/>
              </a:buClr>
              <a:buSzPts val="2300"/>
              <a:buNone/>
              <a:defRPr sz="2300">
                <a:solidFill>
                  <a:srgbClr val="3D85C6"/>
                </a:solidFill>
              </a:defRPr>
            </a:lvl6pPr>
            <a:lvl7pPr lvl="6">
              <a:spcBef>
                <a:spcPts val="0"/>
              </a:spcBef>
              <a:spcAft>
                <a:spcPts val="0"/>
              </a:spcAft>
              <a:buClr>
                <a:srgbClr val="3D85C6"/>
              </a:buClr>
              <a:buSzPts val="2300"/>
              <a:buNone/>
              <a:defRPr sz="2300">
                <a:solidFill>
                  <a:srgbClr val="3D85C6"/>
                </a:solidFill>
              </a:defRPr>
            </a:lvl7pPr>
            <a:lvl8pPr lvl="7">
              <a:spcBef>
                <a:spcPts val="0"/>
              </a:spcBef>
              <a:spcAft>
                <a:spcPts val="0"/>
              </a:spcAft>
              <a:buClr>
                <a:srgbClr val="3D85C6"/>
              </a:buClr>
              <a:buSzPts val="2300"/>
              <a:buNone/>
              <a:defRPr sz="2300">
                <a:solidFill>
                  <a:srgbClr val="3D85C6"/>
                </a:solidFill>
              </a:defRPr>
            </a:lvl8pPr>
            <a:lvl9pPr lvl="8">
              <a:spcBef>
                <a:spcPts val="0"/>
              </a:spcBef>
              <a:spcAft>
                <a:spcPts val="0"/>
              </a:spcAft>
              <a:buClr>
                <a:srgbClr val="3D85C6"/>
              </a:buClr>
              <a:buSzPts val="2300"/>
              <a:buNone/>
              <a:defRPr sz="2300">
                <a:solidFill>
                  <a:srgbClr val="3D85C6"/>
                </a:solidFill>
              </a:defRPr>
            </a:lvl9pPr>
          </a:lstStyle>
          <a:p>
            <a:endParaRPr/>
          </a:p>
        </p:txBody>
      </p:sp>
      <p:sp>
        <p:nvSpPr>
          <p:cNvPr id="75" name="Google Shape;7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
        <p:cNvGrpSpPr/>
        <p:nvPr/>
      </p:nvGrpSpPr>
      <p:grpSpPr>
        <a:xfrm>
          <a:off x="0" y="0"/>
          <a:ext cx="0" cy="0"/>
          <a:chOff x="0" y="0"/>
          <a:chExt cx="0" cy="0"/>
        </a:xfrm>
      </p:grpSpPr>
      <p:sp>
        <p:nvSpPr>
          <p:cNvPr id="77" name="Google Shape;77;p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8" name="Google Shape;78;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0"/>
        <p:cNvGrpSpPr/>
        <p:nvPr/>
      </p:nvGrpSpPr>
      <p:grpSpPr>
        <a:xfrm>
          <a:off x="0" y="0"/>
          <a:ext cx="0" cy="0"/>
          <a:chOff x="0" y="0"/>
          <a:chExt cx="0" cy="0"/>
        </a:xfrm>
      </p:grpSpPr>
      <p:sp>
        <p:nvSpPr>
          <p:cNvPr id="81" name="Google Shape;81;p2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82" name="Google Shape;8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3"/>
        <p:cNvGrpSpPr/>
        <p:nvPr/>
      </p:nvGrpSpPr>
      <p:grpSpPr>
        <a:xfrm>
          <a:off x="0" y="0"/>
          <a:ext cx="0" cy="0"/>
          <a:chOff x="0" y="0"/>
          <a:chExt cx="0" cy="0"/>
        </a:xfrm>
      </p:grpSpPr>
      <p:sp>
        <p:nvSpPr>
          <p:cNvPr id="84" name="Google Shape;84;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6" name="Google Shape;86;p2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sp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7" name="Google Shape;87;p2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sp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
        <p:cNvGrpSpPr/>
        <p:nvPr/>
      </p:nvGrpSpPr>
      <p:grpSpPr>
        <a:xfrm>
          <a:off x="0" y="0"/>
          <a:ext cx="0" cy="0"/>
          <a:chOff x="0" y="0"/>
          <a:chExt cx="0" cy="0"/>
        </a:xfrm>
      </p:grpSpPr>
      <p:sp>
        <p:nvSpPr>
          <p:cNvPr id="90" name="Google Shape;90;p2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spAutoFit/>
          </a:bodyPr>
          <a:lstStyle>
            <a:lvl1pPr marL="457200" lvl="0" indent="-228600">
              <a:lnSpc>
                <a:spcPct val="100000"/>
              </a:lnSpc>
              <a:spcBef>
                <a:spcPts val="0"/>
              </a:spcBef>
              <a:spcAft>
                <a:spcPts val="0"/>
              </a:spcAft>
              <a:buSzPts val="1800"/>
              <a:buNone/>
              <a:defRPr/>
            </a:lvl1pPr>
          </a:lstStyle>
          <a:p>
            <a:endParaRPr/>
          </a:p>
        </p:txBody>
      </p:sp>
      <p:sp>
        <p:nvSpPr>
          <p:cNvPr id="91" name="Google Shape;91;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2"/>
        <p:cNvGrpSpPr/>
        <p:nvPr/>
      </p:nvGrpSpPr>
      <p:grpSpPr>
        <a:xfrm>
          <a:off x="0" y="0"/>
          <a:ext cx="0" cy="0"/>
          <a:chOff x="0" y="0"/>
          <a:chExt cx="0" cy="0"/>
        </a:xfrm>
      </p:grpSpPr>
      <p:sp>
        <p:nvSpPr>
          <p:cNvPr id="93" name="Google Shape;93;p2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4" name="Google Shape;94;p2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sp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95" name="Google Shape;9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56032" y="137160"/>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456487"/>
              </a:buClr>
              <a:buSzPts val="2800"/>
              <a:buNone/>
              <a:defRPr sz="2800">
                <a:solidFill>
                  <a:srgbClr val="456487"/>
                </a:solidFill>
              </a:defRPr>
            </a:lvl1pPr>
            <a:lvl2pPr lvl="1">
              <a:spcBef>
                <a:spcPts val="0"/>
              </a:spcBef>
              <a:spcAft>
                <a:spcPts val="0"/>
              </a:spcAft>
              <a:buClr>
                <a:srgbClr val="456487"/>
              </a:buClr>
              <a:buSzPts val="2800"/>
              <a:buNone/>
              <a:defRPr sz="2800">
                <a:solidFill>
                  <a:srgbClr val="456487"/>
                </a:solidFill>
              </a:defRPr>
            </a:lvl2pPr>
            <a:lvl3pPr lvl="2">
              <a:spcBef>
                <a:spcPts val="0"/>
              </a:spcBef>
              <a:spcAft>
                <a:spcPts val="0"/>
              </a:spcAft>
              <a:buClr>
                <a:srgbClr val="456487"/>
              </a:buClr>
              <a:buSzPts val="2800"/>
              <a:buNone/>
              <a:defRPr sz="2800">
                <a:solidFill>
                  <a:srgbClr val="456487"/>
                </a:solidFill>
              </a:defRPr>
            </a:lvl3pPr>
            <a:lvl4pPr lvl="3">
              <a:spcBef>
                <a:spcPts val="0"/>
              </a:spcBef>
              <a:spcAft>
                <a:spcPts val="0"/>
              </a:spcAft>
              <a:buClr>
                <a:srgbClr val="456487"/>
              </a:buClr>
              <a:buSzPts val="2800"/>
              <a:buNone/>
              <a:defRPr sz="2800">
                <a:solidFill>
                  <a:srgbClr val="456487"/>
                </a:solidFill>
              </a:defRPr>
            </a:lvl4pPr>
            <a:lvl5pPr lvl="4">
              <a:spcBef>
                <a:spcPts val="0"/>
              </a:spcBef>
              <a:spcAft>
                <a:spcPts val="0"/>
              </a:spcAft>
              <a:buClr>
                <a:srgbClr val="456487"/>
              </a:buClr>
              <a:buSzPts val="2800"/>
              <a:buNone/>
              <a:defRPr sz="2800">
                <a:solidFill>
                  <a:srgbClr val="456487"/>
                </a:solidFill>
              </a:defRPr>
            </a:lvl5pPr>
            <a:lvl6pPr lvl="5">
              <a:spcBef>
                <a:spcPts val="0"/>
              </a:spcBef>
              <a:spcAft>
                <a:spcPts val="0"/>
              </a:spcAft>
              <a:buClr>
                <a:srgbClr val="456487"/>
              </a:buClr>
              <a:buSzPts val="2800"/>
              <a:buNone/>
              <a:defRPr sz="2800">
                <a:solidFill>
                  <a:srgbClr val="456487"/>
                </a:solidFill>
              </a:defRPr>
            </a:lvl6pPr>
            <a:lvl7pPr lvl="6">
              <a:spcBef>
                <a:spcPts val="0"/>
              </a:spcBef>
              <a:spcAft>
                <a:spcPts val="0"/>
              </a:spcAft>
              <a:buClr>
                <a:srgbClr val="456487"/>
              </a:buClr>
              <a:buSzPts val="2800"/>
              <a:buNone/>
              <a:defRPr sz="2800">
                <a:solidFill>
                  <a:srgbClr val="456487"/>
                </a:solidFill>
              </a:defRPr>
            </a:lvl7pPr>
            <a:lvl8pPr lvl="7">
              <a:spcBef>
                <a:spcPts val="0"/>
              </a:spcBef>
              <a:spcAft>
                <a:spcPts val="0"/>
              </a:spcAft>
              <a:buClr>
                <a:srgbClr val="456487"/>
              </a:buClr>
              <a:buSzPts val="2800"/>
              <a:buNone/>
              <a:defRPr sz="2800">
                <a:solidFill>
                  <a:srgbClr val="456487"/>
                </a:solidFill>
              </a:defRPr>
            </a:lvl8pPr>
            <a:lvl9pPr lvl="8">
              <a:spcBef>
                <a:spcPts val="0"/>
              </a:spcBef>
              <a:spcAft>
                <a:spcPts val="0"/>
              </a:spcAft>
              <a:buClr>
                <a:srgbClr val="456487"/>
              </a:buClr>
              <a:buSzPts val="2800"/>
              <a:buNone/>
              <a:defRPr sz="2800">
                <a:solidFill>
                  <a:srgbClr val="456487"/>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spAutoFit/>
          </a:bodyPr>
          <a:lstStyle>
            <a:lvl1pPr marL="457200" lvl="0" indent="-342900">
              <a:lnSpc>
                <a:spcPct val="115000"/>
              </a:lnSpc>
              <a:spcBef>
                <a:spcPts val="0"/>
              </a:spcBef>
              <a:spcAft>
                <a:spcPts val="0"/>
              </a:spcAft>
              <a:buClr>
                <a:schemeClr val="dk1"/>
              </a:buClr>
              <a:buSzPts val="1800"/>
              <a:buChar char="●"/>
              <a:defRPr sz="18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arxiv.org/abs/2505.08880" TargetMode="External"/><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hyperlink" Target="https://arxiv.org/abs/2511.02911"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hyperlink" Target="https://svs.gsfc.nasa.gov/11530/" TargetMode="Externa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en.wikipedia.org/wiki/Kerr_metric#/media/File:Generic_geodesic_orbit_around_a_Kerr_black_hole.png"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hyperlink" Target="https://commons.wikimedia.org/w/index.php?title=User:MvdMeent&amp;action=edit&amp;redlink=1" TargetMode="External"/><Relationship Id="rId5" Type="http://schemas.openxmlformats.org/officeDocument/2006/relationships/image" Target="../media/image25.pn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hyperlink" Target="https://arxiv.org/abs/2511.02911" TargetMode="External"/><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arxiv.org/abs/2511.02911" TargetMode="External"/><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hyperlink" Target="https://en.wikipedia.org/wiki/Spherical_cow#/media/File:Spot_the_cow.gi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hyperlink" Target="https://arxiv.org/abs/2511.02911" TargetMode="External"/><Relationship Id="rId4" Type="http://schemas.openxmlformats.org/officeDocument/2006/relationships/hyperlink" Target="https://arxiv.org/abs/2505.0888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hyperlink" Target="https://www.quantamagazine.org/black-hole-singularities-are-as-inescapable-as-expected-20191202/" TargetMode="External"/><Relationship Id="rId3" Type="http://schemas.openxmlformats.org/officeDocument/2006/relationships/image" Target="../media/image47.png"/><Relationship Id="rId7" Type="http://schemas.openxmlformats.org/officeDocument/2006/relationships/hyperlink" Target="https://jameszanoni.com/" TargetMode="External"/><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hyperlink" Target="https://svs.gsfc.nasa.gov/11530/" TargetMode="External"/><Relationship Id="rId4" Type="http://schemas.openxmlformats.org/officeDocument/2006/relationships/image" Target="../media/image48.png"/><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52.png"/><Relationship Id="rId4" Type="http://schemas.openxmlformats.org/officeDocument/2006/relationships/hyperlink" Target="https://arxiv.org/abs/2103.03925"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hyperlink" Target="https://arxiv.org/abs/2511.02911" TargetMode="External"/><Relationship Id="rId4" Type="http://schemas.openxmlformats.org/officeDocument/2006/relationships/hyperlink" Target="https://arxiv.org/abs/2505.0888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4.png"/><Relationship Id="rId7"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hyperlink" Target="https://indico.in2p3.fr/event/37628/overview" TargetMode="External"/><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73.jpg"/></Relationships>
</file>

<file path=ppt/slides/_rels/slide3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hyperlink" Target="https://en.wikipedia.org/wiki/Spherical_cow#/media/File:Spot_the_cow.gi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image" Target="../media/image15.jpg"/><Relationship Id="rId5" Type="http://schemas.openxmlformats.org/officeDocument/2006/relationships/hyperlink" Target="https://arxiv.org/abs/2505.08880" TargetMode="Externa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s://arxiv.org/abs/2103.03925"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hyperlink" Target="https://arxiv.org/abs/2504.00506"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hyperlink" Target="https://arxiv.org/abs/2108.00005" TargetMode="External"/><Relationship Id="rId7" Type="http://schemas.openxmlformats.org/officeDocument/2006/relationships/hyperlink" Target="https://arxiv.org/abs/1910.08451"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hyperlink" Target="https://arxiv.org/abs/2308.11245" TargetMode="External"/><Relationship Id="rId5" Type="http://schemas.openxmlformats.org/officeDocument/2006/relationships/hyperlink" Target="https://arxiv.org/abs/2305.10382" TargetMode="External"/><Relationship Id="rId4" Type="http://schemas.openxmlformats.org/officeDocument/2006/relationships/hyperlink" Target="https://arxiv.org/abs/2103.13163"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arxiv.org/abs/2505.08880"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hyperlink" Target="https://arxiv.org/abs/2511.0291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6"/>
          <p:cNvSpPr/>
          <p:nvPr/>
        </p:nvSpPr>
        <p:spPr>
          <a:xfrm>
            <a:off x="0" y="0"/>
            <a:ext cx="9144000" cy="5143500"/>
          </a:xfrm>
          <a:prstGeom prst="rect">
            <a:avLst/>
          </a:prstGeom>
          <a:noFill/>
          <a:ln w="15240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3" name="Google Shape;103;p26"/>
          <p:cNvPicPr preferRelativeResize="0"/>
          <p:nvPr/>
        </p:nvPicPr>
        <p:blipFill rotWithShape="1">
          <a:blip r:embed="rId3">
            <a:alphaModFix/>
          </a:blip>
          <a:srcRect l="29298" r="23901"/>
          <a:stretch/>
        </p:blipFill>
        <p:spPr>
          <a:xfrm flipH="1">
            <a:off x="4613675" y="0"/>
            <a:ext cx="4565100" cy="5143500"/>
          </a:xfrm>
          <a:prstGeom prst="flowChartDelay">
            <a:avLst/>
          </a:prstGeom>
          <a:noFill/>
          <a:ln w="76200" cap="flat" cmpd="sng">
            <a:solidFill>
              <a:srgbClr val="022A5C"/>
            </a:solidFill>
            <a:prstDash val="solid"/>
            <a:round/>
            <a:headEnd type="none" w="sm" len="sm"/>
            <a:tailEnd type="none" w="sm" len="sm"/>
          </a:ln>
        </p:spPr>
      </p:pic>
      <p:sp>
        <p:nvSpPr>
          <p:cNvPr id="104" name="Google Shape;104;p26"/>
          <p:cNvSpPr txBox="1"/>
          <p:nvPr/>
        </p:nvSpPr>
        <p:spPr>
          <a:xfrm>
            <a:off x="424863" y="754423"/>
            <a:ext cx="3729300" cy="7542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None/>
            </a:pPr>
            <a:r>
              <a:rPr lang="en" sz="3700" b="1">
                <a:solidFill>
                  <a:srgbClr val="022A5C"/>
                </a:solidFill>
              </a:rPr>
              <a:t>Beyond Circles</a:t>
            </a:r>
            <a:endParaRPr sz="2000" i="1">
              <a:solidFill>
                <a:srgbClr val="456487"/>
              </a:solidFill>
            </a:endParaRPr>
          </a:p>
        </p:txBody>
      </p:sp>
      <p:pic>
        <p:nvPicPr>
          <p:cNvPr id="105" name="Google Shape;105;p26"/>
          <p:cNvPicPr preferRelativeResize="0"/>
          <p:nvPr/>
        </p:nvPicPr>
        <p:blipFill rotWithShape="1">
          <a:blip r:embed="rId4">
            <a:alphaModFix/>
          </a:blip>
          <a:srcRect l="5545" t="7918" r="5598" b="6297"/>
          <a:stretch/>
        </p:blipFill>
        <p:spPr>
          <a:xfrm>
            <a:off x="684474" y="4290962"/>
            <a:ext cx="818426" cy="591650"/>
          </a:xfrm>
          <a:prstGeom prst="rect">
            <a:avLst/>
          </a:prstGeom>
          <a:noFill/>
          <a:ln>
            <a:noFill/>
          </a:ln>
        </p:spPr>
      </p:pic>
      <p:pic>
        <p:nvPicPr>
          <p:cNvPr id="106" name="Google Shape;106;p26"/>
          <p:cNvPicPr preferRelativeResize="0"/>
          <p:nvPr/>
        </p:nvPicPr>
        <p:blipFill>
          <a:blip r:embed="rId5">
            <a:alphaModFix/>
          </a:blip>
          <a:stretch>
            <a:fillRect/>
          </a:stretch>
        </p:blipFill>
        <p:spPr>
          <a:xfrm>
            <a:off x="1964293" y="4290961"/>
            <a:ext cx="657149" cy="640081"/>
          </a:xfrm>
          <a:prstGeom prst="rect">
            <a:avLst/>
          </a:prstGeom>
          <a:noFill/>
          <a:ln>
            <a:noFill/>
          </a:ln>
        </p:spPr>
      </p:pic>
      <p:sp>
        <p:nvSpPr>
          <p:cNvPr id="107" name="Google Shape;107;p26"/>
          <p:cNvSpPr txBox="1"/>
          <p:nvPr/>
        </p:nvSpPr>
        <p:spPr>
          <a:xfrm>
            <a:off x="424725" y="3246388"/>
            <a:ext cx="1864800" cy="837300"/>
          </a:xfrm>
          <a:prstGeom prst="rect">
            <a:avLst/>
          </a:prstGeom>
          <a:noFill/>
          <a:ln>
            <a:noFill/>
          </a:ln>
        </p:spPr>
        <p:txBody>
          <a:bodyPr spcFirstLastPara="1" wrap="square" lIns="91425" tIns="91425" rIns="91425" bIns="91425" anchor="ctr" anchorCtr="0">
            <a:noAutofit/>
          </a:bodyPr>
          <a:lstStyle/>
          <a:p>
            <a:pPr marL="0" marR="91440" lvl="0" indent="0" algn="r" rtl="0">
              <a:lnSpc>
                <a:spcPct val="115000"/>
              </a:lnSpc>
              <a:spcBef>
                <a:spcPts val="0"/>
              </a:spcBef>
              <a:spcAft>
                <a:spcPts val="0"/>
              </a:spcAft>
              <a:buNone/>
            </a:pPr>
            <a:r>
              <a:rPr lang="en" sz="1600" b="1">
                <a:solidFill>
                  <a:srgbClr val="022A5C"/>
                </a:solidFill>
              </a:rPr>
              <a:t>Jacopo Mazza</a:t>
            </a:r>
            <a:endParaRPr sz="1600" b="1">
              <a:solidFill>
                <a:srgbClr val="022A5C"/>
              </a:solidFill>
            </a:endParaRPr>
          </a:p>
          <a:p>
            <a:pPr marL="0" marR="91440" lvl="0" indent="0" algn="r" rtl="0">
              <a:spcBef>
                <a:spcPts val="0"/>
              </a:spcBef>
              <a:spcAft>
                <a:spcPts val="0"/>
              </a:spcAft>
              <a:buNone/>
            </a:pPr>
            <a:r>
              <a:rPr lang="en" sz="1200" i="1">
                <a:solidFill>
                  <a:srgbClr val="456487"/>
                </a:solidFill>
              </a:rPr>
              <a:t>IJCLab, CNRS/IN2P3,</a:t>
            </a:r>
            <a:endParaRPr sz="1200" i="1">
              <a:solidFill>
                <a:srgbClr val="456487"/>
              </a:solidFill>
            </a:endParaRPr>
          </a:p>
          <a:p>
            <a:pPr marL="0" marR="91440" lvl="0" indent="0" algn="r" rtl="0">
              <a:spcBef>
                <a:spcPts val="0"/>
              </a:spcBef>
              <a:spcAft>
                <a:spcPts val="0"/>
              </a:spcAft>
              <a:buNone/>
            </a:pPr>
            <a:r>
              <a:rPr lang="en" sz="1200" i="1">
                <a:solidFill>
                  <a:srgbClr val="456487"/>
                </a:solidFill>
              </a:rPr>
              <a:t>Université Paris-Saclay</a:t>
            </a:r>
            <a:endParaRPr sz="1200" i="1">
              <a:solidFill>
                <a:srgbClr val="456487"/>
              </a:solidFill>
            </a:endParaRPr>
          </a:p>
        </p:txBody>
      </p:sp>
      <p:pic>
        <p:nvPicPr>
          <p:cNvPr id="108" name="Google Shape;108;p26"/>
          <p:cNvPicPr preferRelativeResize="0"/>
          <p:nvPr/>
        </p:nvPicPr>
        <p:blipFill rotWithShape="1">
          <a:blip r:embed="rId6">
            <a:alphaModFix/>
          </a:blip>
          <a:srcRect t="6702" b="6702"/>
          <a:stretch/>
        </p:blipFill>
        <p:spPr>
          <a:xfrm>
            <a:off x="2952792" y="4288536"/>
            <a:ext cx="1168399" cy="457200"/>
          </a:xfrm>
          <a:prstGeom prst="rect">
            <a:avLst/>
          </a:prstGeom>
          <a:noFill/>
          <a:ln>
            <a:noFill/>
          </a:ln>
        </p:spPr>
      </p:pic>
      <p:sp>
        <p:nvSpPr>
          <p:cNvPr id="109" name="Google Shape;109;p26"/>
          <p:cNvSpPr txBox="1"/>
          <p:nvPr/>
        </p:nvSpPr>
        <p:spPr>
          <a:xfrm>
            <a:off x="2289525" y="3246388"/>
            <a:ext cx="1864800" cy="837300"/>
          </a:xfrm>
          <a:prstGeom prst="rect">
            <a:avLst/>
          </a:prstGeom>
          <a:noFill/>
          <a:ln>
            <a:noFill/>
          </a:ln>
        </p:spPr>
        <p:txBody>
          <a:bodyPr spcFirstLastPara="1" wrap="square" lIns="91425" tIns="91425" rIns="91425" bIns="91425" anchor="ctr" anchorCtr="0">
            <a:noAutofit/>
          </a:bodyPr>
          <a:lstStyle/>
          <a:p>
            <a:pPr marL="91440" lvl="0" indent="0" algn="l" rtl="0">
              <a:lnSpc>
                <a:spcPct val="115000"/>
              </a:lnSpc>
              <a:spcBef>
                <a:spcPts val="0"/>
              </a:spcBef>
              <a:spcAft>
                <a:spcPts val="0"/>
              </a:spcAft>
              <a:buNone/>
            </a:pPr>
            <a:r>
              <a:rPr lang="en" b="1">
                <a:solidFill>
                  <a:srgbClr val="022A5C"/>
                </a:solidFill>
              </a:rPr>
              <a:t>Journée GdR OG</a:t>
            </a:r>
            <a:endParaRPr b="1">
              <a:solidFill>
                <a:srgbClr val="022A5C"/>
              </a:solidFill>
            </a:endParaRPr>
          </a:p>
          <a:p>
            <a:pPr marL="91440" lvl="0" indent="0" algn="l" rtl="0">
              <a:spcBef>
                <a:spcPts val="0"/>
              </a:spcBef>
              <a:spcAft>
                <a:spcPts val="0"/>
              </a:spcAft>
              <a:buNone/>
            </a:pPr>
            <a:r>
              <a:rPr lang="en" sz="1200" i="1">
                <a:solidFill>
                  <a:srgbClr val="456487"/>
                </a:solidFill>
              </a:rPr>
              <a:t>IJCLab, Orsay</a:t>
            </a:r>
            <a:endParaRPr sz="1200" i="1">
              <a:solidFill>
                <a:srgbClr val="456487"/>
              </a:solidFill>
            </a:endParaRPr>
          </a:p>
          <a:p>
            <a:pPr marL="91440" lvl="0" indent="0" algn="l" rtl="0">
              <a:spcBef>
                <a:spcPts val="0"/>
              </a:spcBef>
              <a:spcAft>
                <a:spcPts val="0"/>
              </a:spcAft>
              <a:buNone/>
            </a:pPr>
            <a:r>
              <a:rPr lang="en" sz="1200" i="1">
                <a:solidFill>
                  <a:srgbClr val="456487"/>
                </a:solidFill>
              </a:rPr>
              <a:t>May 27th, 2026</a:t>
            </a:r>
            <a:endParaRPr sz="1200" i="1">
              <a:solidFill>
                <a:srgbClr val="456487"/>
              </a:solidFill>
            </a:endParaRPr>
          </a:p>
        </p:txBody>
      </p:sp>
      <p:cxnSp>
        <p:nvCxnSpPr>
          <p:cNvPr id="110" name="Google Shape;110;p26"/>
          <p:cNvCxnSpPr/>
          <p:nvPr/>
        </p:nvCxnSpPr>
        <p:spPr>
          <a:xfrm>
            <a:off x="424725" y="4122238"/>
            <a:ext cx="3729600" cy="0"/>
          </a:xfrm>
          <a:prstGeom prst="straightConnector1">
            <a:avLst/>
          </a:prstGeom>
          <a:noFill/>
          <a:ln w="19050" cap="flat" cmpd="sng">
            <a:solidFill>
              <a:srgbClr val="022A5C"/>
            </a:solidFill>
            <a:prstDash val="solid"/>
            <a:round/>
            <a:headEnd type="none" w="med" len="med"/>
            <a:tailEnd type="none" w="med" len="med"/>
          </a:ln>
        </p:spPr>
      </p:cxnSp>
      <p:cxnSp>
        <p:nvCxnSpPr>
          <p:cNvPr id="111" name="Google Shape;111;p26"/>
          <p:cNvCxnSpPr/>
          <p:nvPr/>
        </p:nvCxnSpPr>
        <p:spPr>
          <a:xfrm>
            <a:off x="424725" y="3217188"/>
            <a:ext cx="3729600" cy="0"/>
          </a:xfrm>
          <a:prstGeom prst="straightConnector1">
            <a:avLst/>
          </a:prstGeom>
          <a:noFill/>
          <a:ln w="19050" cap="flat" cmpd="sng">
            <a:solidFill>
              <a:srgbClr val="022A5C"/>
            </a:solidFill>
            <a:prstDash val="solid"/>
            <a:round/>
            <a:headEnd type="none" w="med" len="med"/>
            <a:tailEnd type="none" w="med" len="med"/>
          </a:ln>
        </p:spPr>
      </p:cxnSp>
      <p:sp>
        <p:nvSpPr>
          <p:cNvPr id="112" name="Google Shape;112;p26"/>
          <p:cNvSpPr txBox="1"/>
          <p:nvPr/>
        </p:nvSpPr>
        <p:spPr>
          <a:xfrm>
            <a:off x="428225" y="1609475"/>
            <a:ext cx="37296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i="1">
                <a:solidFill>
                  <a:srgbClr val="456487"/>
                </a:solidFill>
              </a:rPr>
              <a:t>Stationary axisymmetric black holes and the breaking of circularity</a:t>
            </a:r>
            <a:endParaRPr sz="800" i="1">
              <a:solidFill>
                <a:srgbClr val="45648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5"/>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‘Solving’ circularity</a:t>
            </a:r>
            <a:endParaRPr/>
          </a:p>
        </p:txBody>
      </p:sp>
      <p:sp>
        <p:nvSpPr>
          <p:cNvPr id="282" name="Google Shape;282;p35"/>
          <p:cNvSpPr txBox="1"/>
          <p:nvPr/>
        </p:nvSpPr>
        <p:spPr>
          <a:xfrm>
            <a:off x="2913750" y="607525"/>
            <a:ext cx="3316500" cy="86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Kerr-like gauge describes </a:t>
            </a:r>
            <a:endParaRPr sz="1200">
              <a:solidFill>
                <a:schemeClr val="dk1"/>
              </a:solidFill>
            </a:endParaRPr>
          </a:p>
          <a:p>
            <a:pPr marL="0" lvl="0" indent="0" algn="ctr" rtl="0">
              <a:spcBef>
                <a:spcPts val="0"/>
              </a:spcBef>
              <a:spcAft>
                <a:spcPts val="0"/>
              </a:spcAft>
              <a:buNone/>
            </a:pPr>
            <a:r>
              <a:rPr lang="en" sz="1200" i="1">
                <a:solidFill>
                  <a:schemeClr val="dk1"/>
                </a:solidFill>
              </a:rPr>
              <a:t>circular</a:t>
            </a:r>
            <a:r>
              <a:rPr lang="en" sz="1200">
                <a:solidFill>
                  <a:schemeClr val="dk1"/>
                </a:solidFill>
              </a:rPr>
              <a:t> and </a:t>
            </a:r>
            <a:r>
              <a:rPr lang="en" sz="1200" i="1">
                <a:solidFill>
                  <a:schemeClr val="dk1"/>
                </a:solidFill>
              </a:rPr>
              <a:t>non-circular</a:t>
            </a:r>
            <a:r>
              <a:rPr lang="en" sz="1200">
                <a:solidFill>
                  <a:schemeClr val="dk1"/>
                </a:solidFill>
              </a:rPr>
              <a:t> spacetimes</a:t>
            </a:r>
            <a:endParaRPr sz="1200">
              <a:solidFill>
                <a:schemeClr val="dk1"/>
              </a:solidFill>
            </a:endParaRPr>
          </a:p>
          <a:p>
            <a:pPr marL="0" lvl="0" indent="0" algn="ctr" rtl="0">
              <a:spcBef>
                <a:spcPts val="1000"/>
              </a:spcBef>
              <a:spcAft>
                <a:spcPts val="1000"/>
              </a:spcAft>
              <a:buNone/>
            </a:pPr>
            <a:r>
              <a:rPr lang="en" sz="1200">
                <a:solidFill>
                  <a:schemeClr val="dk1"/>
                </a:solidFill>
              </a:rPr>
              <a:t>Idea: use it to ‘solve’ circularity conditions</a:t>
            </a:r>
            <a:endParaRPr sz="1200">
              <a:solidFill>
                <a:schemeClr val="dk1"/>
              </a:solidFill>
            </a:endParaRPr>
          </a:p>
        </p:txBody>
      </p:sp>
      <p:grpSp>
        <p:nvGrpSpPr>
          <p:cNvPr id="283" name="Google Shape;283;p35"/>
          <p:cNvGrpSpPr/>
          <p:nvPr/>
        </p:nvGrpSpPr>
        <p:grpSpPr>
          <a:xfrm>
            <a:off x="1384400" y="2724225"/>
            <a:ext cx="6263850" cy="2167432"/>
            <a:chOff x="1384400" y="2724225"/>
            <a:chExt cx="6263850" cy="2167432"/>
          </a:xfrm>
        </p:grpSpPr>
        <p:sp>
          <p:nvSpPr>
            <p:cNvPr id="284" name="Google Shape;284;p35"/>
            <p:cNvSpPr txBox="1"/>
            <p:nvPr/>
          </p:nvSpPr>
          <p:spPr>
            <a:xfrm>
              <a:off x="3112325" y="2724225"/>
              <a:ext cx="2808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rPr>
                <a:t>used them to construct two examples, </a:t>
              </a:r>
              <a:endParaRPr sz="1000">
                <a:solidFill>
                  <a:schemeClr val="dk1"/>
                </a:solidFill>
              </a:endParaRPr>
            </a:p>
            <a:p>
              <a:pPr marL="0" lvl="0" indent="0" algn="ctr" rtl="0">
                <a:spcBef>
                  <a:spcPts val="0"/>
                </a:spcBef>
                <a:spcAft>
                  <a:spcPts val="1000"/>
                </a:spcAft>
                <a:buNone/>
              </a:pPr>
              <a:r>
                <a:rPr lang="en" sz="1000">
                  <a:solidFill>
                    <a:schemeClr val="dk1"/>
                  </a:solidFill>
                </a:rPr>
                <a:t>both simple deformations of Kerr</a:t>
              </a:r>
              <a:endParaRPr sz="1000">
                <a:solidFill>
                  <a:schemeClr val="dk1"/>
                </a:solidFill>
              </a:endParaRPr>
            </a:p>
          </p:txBody>
        </p:sp>
        <p:sp>
          <p:nvSpPr>
            <p:cNvPr id="285" name="Google Shape;285;p35"/>
            <p:cNvSpPr/>
            <p:nvPr/>
          </p:nvSpPr>
          <p:spPr>
            <a:xfrm>
              <a:off x="3798882" y="4320023"/>
              <a:ext cx="1434900" cy="338700"/>
            </a:xfrm>
            <a:prstGeom prst="bracketPair">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666666"/>
                  </a:solidFill>
                </a:rPr>
                <a:t>E. Babichev, </a:t>
              </a:r>
              <a:r>
                <a:rPr lang="en" sz="800" b="1">
                  <a:solidFill>
                    <a:srgbClr val="666666"/>
                  </a:solidFill>
                </a:rPr>
                <a:t>JM, </a:t>
              </a:r>
              <a:r>
                <a:rPr lang="en" sz="800">
                  <a:solidFill>
                    <a:srgbClr val="666666"/>
                  </a:solidFill>
                </a:rPr>
                <a:t>JCAP 10 (2025) 011 [</a:t>
              </a:r>
              <a:r>
                <a:rPr lang="en" sz="800">
                  <a:solidFill>
                    <a:srgbClr val="666666"/>
                  </a:solidFill>
                  <a:uFill>
                    <a:noFill/>
                  </a:uFill>
                  <a:latin typeface="Courier New"/>
                  <a:ea typeface="Courier New"/>
                  <a:cs typeface="Courier New"/>
                  <a:sym typeface="Courier New"/>
                  <a:hlinkClick r:id="rId3">
                    <a:extLst>
                      <a:ext uri="{A12FA001-AC4F-418D-AE19-62706E023703}">
                        <ahyp:hlinkClr xmlns:ahyp="http://schemas.microsoft.com/office/drawing/2018/hyperlinkcolor" val="tx"/>
                      </a:ext>
                    </a:extLst>
                  </a:hlinkClick>
                </a:rPr>
                <a:t>2505.08880</a:t>
              </a:r>
              <a:r>
                <a:rPr lang="en" sz="800">
                  <a:solidFill>
                    <a:srgbClr val="666666"/>
                  </a:solidFill>
                </a:rPr>
                <a:t>]</a:t>
              </a:r>
              <a:endParaRPr sz="800">
                <a:solidFill>
                  <a:srgbClr val="666666"/>
                </a:solidFill>
              </a:endParaRPr>
            </a:p>
          </p:txBody>
        </p:sp>
        <p:pic>
          <p:nvPicPr>
            <p:cNvPr id="286" name="Google Shape;286;p35" title="FaceOnMerger_frame_watermarked.jpg"/>
            <p:cNvPicPr preferRelativeResize="0"/>
            <p:nvPr/>
          </p:nvPicPr>
          <p:blipFill rotWithShape="1">
            <a:blip r:embed="rId4">
              <a:alphaModFix/>
            </a:blip>
            <a:srcRect l="23370" r="22283"/>
            <a:stretch/>
          </p:blipFill>
          <p:spPr>
            <a:xfrm>
              <a:off x="6013407" y="4087057"/>
              <a:ext cx="822900" cy="804600"/>
            </a:xfrm>
            <a:prstGeom prst="ellipse">
              <a:avLst/>
            </a:prstGeom>
            <a:noFill/>
            <a:ln w="28575" cap="flat" cmpd="sng">
              <a:solidFill>
                <a:srgbClr val="EC681C"/>
              </a:solidFill>
              <a:prstDash val="solid"/>
              <a:round/>
              <a:headEnd type="none" w="sm" len="sm"/>
              <a:tailEnd type="none" w="sm" len="sm"/>
            </a:ln>
          </p:spPr>
        </p:pic>
        <p:pic>
          <p:nvPicPr>
            <p:cNvPr id="287" name="Google Shape;287;p35"/>
            <p:cNvPicPr preferRelativeResize="0"/>
            <p:nvPr/>
          </p:nvPicPr>
          <p:blipFill rotWithShape="1">
            <a:blip r:embed="rId5">
              <a:alphaModFix/>
            </a:blip>
            <a:srcRect l="50086" t="7350" r="18739" b="38843"/>
            <a:stretch/>
          </p:blipFill>
          <p:spPr>
            <a:xfrm>
              <a:off x="2129456" y="4089307"/>
              <a:ext cx="823500" cy="800100"/>
            </a:xfrm>
            <a:prstGeom prst="ellipse">
              <a:avLst/>
            </a:prstGeom>
            <a:noFill/>
            <a:ln w="28575" cap="flat" cmpd="sng">
              <a:solidFill>
                <a:srgbClr val="EC681C"/>
              </a:solidFill>
              <a:prstDash val="solid"/>
              <a:round/>
              <a:headEnd type="none" w="sm" len="sm"/>
              <a:tailEnd type="none" w="sm" len="sm"/>
            </a:ln>
          </p:spPr>
        </p:pic>
        <p:sp>
          <p:nvSpPr>
            <p:cNvPr id="288" name="Google Shape;288;p35"/>
            <p:cNvSpPr txBox="1"/>
            <p:nvPr/>
          </p:nvSpPr>
          <p:spPr>
            <a:xfrm>
              <a:off x="1384400" y="3475575"/>
              <a:ext cx="2313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000000"/>
                  </a:solidFill>
                </a:rPr>
                <a:t>‘Minimal’ breaking</a:t>
              </a:r>
              <a:endParaRPr sz="1000">
                <a:solidFill>
                  <a:srgbClr val="000000"/>
                </a:solidFill>
              </a:endParaRPr>
            </a:p>
          </p:txBody>
        </p:sp>
        <p:sp>
          <p:nvSpPr>
            <p:cNvPr id="289" name="Google Shape;289;p35"/>
            <p:cNvSpPr txBox="1"/>
            <p:nvPr/>
          </p:nvSpPr>
          <p:spPr>
            <a:xfrm>
              <a:off x="5201450" y="3475575"/>
              <a:ext cx="2446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000000"/>
                  </a:solidFill>
                </a:rPr>
                <a:t>‘Not-so-minimal’ breaking</a:t>
              </a:r>
              <a:endParaRPr sz="1000">
                <a:solidFill>
                  <a:srgbClr val="456487"/>
                </a:solidFill>
              </a:endParaRPr>
            </a:p>
          </p:txBody>
        </p:sp>
        <p:pic>
          <p:nvPicPr>
            <p:cNvPr id="290" name="Google Shape;290;p35" descr="g^{vr} = g^{vr}_\text{Kerr} + \delta( r, \theta)" title="MathEquation,#000000"/>
            <p:cNvPicPr preferRelativeResize="0"/>
            <p:nvPr/>
          </p:nvPicPr>
          <p:blipFill>
            <a:blip r:embed="rId6">
              <a:alphaModFix/>
            </a:blip>
            <a:stretch>
              <a:fillRect/>
            </a:stretch>
          </p:blipFill>
          <p:spPr>
            <a:xfrm>
              <a:off x="1872775" y="3788298"/>
              <a:ext cx="1336842" cy="254000"/>
            </a:xfrm>
            <a:prstGeom prst="rect">
              <a:avLst/>
            </a:prstGeom>
            <a:noFill/>
            <a:ln>
              <a:noFill/>
            </a:ln>
          </p:spPr>
        </p:pic>
        <p:pic>
          <p:nvPicPr>
            <p:cNvPr id="291" name="Google Shape;291;p35" descr="M \mapsto m(r,\theta)" title="MathEquation,#000000"/>
            <p:cNvPicPr preferRelativeResize="0"/>
            <p:nvPr/>
          </p:nvPicPr>
          <p:blipFill>
            <a:blip r:embed="rId7">
              <a:alphaModFix/>
            </a:blip>
            <a:stretch>
              <a:fillRect/>
            </a:stretch>
          </p:blipFill>
          <p:spPr>
            <a:xfrm>
              <a:off x="5830700" y="3788298"/>
              <a:ext cx="1188304" cy="254000"/>
            </a:xfrm>
            <a:prstGeom prst="rect">
              <a:avLst/>
            </a:prstGeom>
            <a:noFill/>
            <a:ln>
              <a:noFill/>
            </a:ln>
          </p:spPr>
        </p:pic>
        <p:cxnSp>
          <p:nvCxnSpPr>
            <p:cNvPr id="292" name="Google Shape;292;p35"/>
            <p:cNvCxnSpPr>
              <a:stCxn id="284" idx="2"/>
              <a:endCxn id="288" idx="0"/>
            </p:cNvCxnSpPr>
            <p:nvPr/>
          </p:nvCxnSpPr>
          <p:spPr>
            <a:xfrm rot="5400000">
              <a:off x="3399275" y="2358675"/>
              <a:ext cx="258900" cy="1975200"/>
            </a:xfrm>
            <a:prstGeom prst="bentConnector3">
              <a:avLst>
                <a:gd name="adj1" fmla="val 49971"/>
              </a:avLst>
            </a:prstGeom>
            <a:noFill/>
            <a:ln w="9525" cap="flat" cmpd="sng">
              <a:solidFill>
                <a:srgbClr val="022A5C"/>
              </a:solidFill>
              <a:prstDash val="solid"/>
              <a:round/>
              <a:headEnd type="none" w="med" len="med"/>
              <a:tailEnd type="none" w="med" len="med"/>
            </a:ln>
          </p:spPr>
        </p:cxnSp>
        <p:cxnSp>
          <p:nvCxnSpPr>
            <p:cNvPr id="293" name="Google Shape;293;p35"/>
            <p:cNvCxnSpPr>
              <a:stCxn id="284" idx="2"/>
              <a:endCxn id="289" idx="0"/>
            </p:cNvCxnSpPr>
            <p:nvPr/>
          </p:nvCxnSpPr>
          <p:spPr>
            <a:xfrm rot="-5400000" flipH="1">
              <a:off x="5341175" y="2391975"/>
              <a:ext cx="258900" cy="1908600"/>
            </a:xfrm>
            <a:prstGeom prst="bentConnector3">
              <a:avLst>
                <a:gd name="adj1" fmla="val 49971"/>
              </a:avLst>
            </a:prstGeom>
            <a:noFill/>
            <a:ln w="9525" cap="flat" cmpd="sng">
              <a:solidFill>
                <a:srgbClr val="022A5C"/>
              </a:solidFill>
              <a:prstDash val="solid"/>
              <a:round/>
              <a:headEnd type="none" w="med" len="med"/>
              <a:tailEnd type="none" w="med" len="med"/>
            </a:ln>
          </p:spPr>
        </p:cxnSp>
      </p:grpSp>
      <p:grpSp>
        <p:nvGrpSpPr>
          <p:cNvPr id="294" name="Google Shape;294;p35"/>
          <p:cNvGrpSpPr/>
          <p:nvPr/>
        </p:nvGrpSpPr>
        <p:grpSpPr>
          <a:xfrm>
            <a:off x="3631238" y="1623113"/>
            <a:ext cx="3509907" cy="800100"/>
            <a:chOff x="3631238" y="1623113"/>
            <a:chExt cx="3509907" cy="800100"/>
          </a:xfrm>
        </p:grpSpPr>
        <p:grpSp>
          <p:nvGrpSpPr>
            <p:cNvPr id="295" name="Google Shape;295;p35"/>
            <p:cNvGrpSpPr/>
            <p:nvPr/>
          </p:nvGrpSpPr>
          <p:grpSpPr>
            <a:xfrm>
              <a:off x="5613546" y="1623113"/>
              <a:ext cx="1527600" cy="800100"/>
              <a:chOff x="1261975" y="3752950"/>
              <a:chExt cx="1527600" cy="800100"/>
            </a:xfrm>
          </p:grpSpPr>
          <p:pic>
            <p:nvPicPr>
              <p:cNvPr id="296" name="Google Shape;296;p35" descr="\begin{align}&#10;g^{vr} &amp;= f(r) g^{rr} \\&#10;g^{r\phi} &amp;= h(r) g^{rr}&#10;\end{align}" title="MathEquation,#000000"/>
              <p:cNvPicPr preferRelativeResize="0"/>
              <p:nvPr/>
            </p:nvPicPr>
            <p:blipFill>
              <a:blip r:embed="rId8">
                <a:alphaModFix/>
              </a:blip>
              <a:stretch>
                <a:fillRect/>
              </a:stretch>
            </p:blipFill>
            <p:spPr>
              <a:xfrm>
                <a:off x="1390475" y="3867261"/>
                <a:ext cx="1270000" cy="571500"/>
              </a:xfrm>
              <a:prstGeom prst="rect">
                <a:avLst/>
              </a:prstGeom>
              <a:noFill/>
              <a:ln>
                <a:noFill/>
              </a:ln>
            </p:spPr>
          </p:pic>
          <p:sp>
            <p:nvSpPr>
              <p:cNvPr id="297" name="Google Shape;297;p35"/>
              <p:cNvSpPr/>
              <p:nvPr/>
            </p:nvSpPr>
            <p:spPr>
              <a:xfrm>
                <a:off x="1261975" y="3752950"/>
                <a:ext cx="1527600" cy="800100"/>
              </a:xfrm>
              <a:prstGeom prst="roundRect">
                <a:avLst>
                  <a:gd name="adj" fmla="val 16667"/>
                </a:avLst>
              </a:prstGeom>
              <a:no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cxnSp>
          <p:nvCxnSpPr>
            <p:cNvPr id="298" name="Google Shape;298;p35"/>
            <p:cNvCxnSpPr>
              <a:stCxn id="299" idx="3"/>
              <a:endCxn id="297" idx="1"/>
            </p:cNvCxnSpPr>
            <p:nvPr/>
          </p:nvCxnSpPr>
          <p:spPr>
            <a:xfrm>
              <a:off x="3631238" y="2023175"/>
              <a:ext cx="1982400" cy="0"/>
            </a:xfrm>
            <a:prstGeom prst="straightConnector1">
              <a:avLst/>
            </a:prstGeom>
            <a:noFill/>
            <a:ln w="19050" cap="flat" cmpd="sng">
              <a:solidFill>
                <a:srgbClr val="022A5C"/>
              </a:solidFill>
              <a:prstDash val="solid"/>
              <a:round/>
              <a:headEnd type="triangle" w="med" len="med"/>
              <a:tailEnd type="triangle" w="med" len="med"/>
            </a:ln>
          </p:spPr>
        </p:cxnSp>
      </p:grpSp>
      <p:grpSp>
        <p:nvGrpSpPr>
          <p:cNvPr id="300" name="Google Shape;300;p35"/>
          <p:cNvGrpSpPr/>
          <p:nvPr/>
        </p:nvGrpSpPr>
        <p:grpSpPr>
          <a:xfrm>
            <a:off x="2002838" y="1623125"/>
            <a:ext cx="1628400" cy="800100"/>
            <a:chOff x="2050338" y="1631350"/>
            <a:chExt cx="1628400" cy="800100"/>
          </a:xfrm>
        </p:grpSpPr>
        <p:pic>
          <p:nvPicPr>
            <p:cNvPr id="301" name="Google Shape;301;p35" descr="\begin{align}&#10;\xi_{[\mu} \psi_\nu \partial_\rho \xi_{\sigma ]} &amp;= 0 \\&#10;\xi_{[\mu} \psi_\nu \partial_\rho \psi_{\sigma ]} &amp;= 0&#10;\end{align}" title="MathEquation,#000000"/>
            <p:cNvPicPr preferRelativeResize="0"/>
            <p:nvPr/>
          </p:nvPicPr>
          <p:blipFill>
            <a:blip r:embed="rId9">
              <a:alphaModFix/>
            </a:blip>
            <a:stretch>
              <a:fillRect/>
            </a:stretch>
          </p:blipFill>
          <p:spPr>
            <a:xfrm>
              <a:off x="2099478" y="1713902"/>
              <a:ext cx="1530120" cy="635000"/>
            </a:xfrm>
            <a:prstGeom prst="rect">
              <a:avLst/>
            </a:prstGeom>
            <a:noFill/>
            <a:ln>
              <a:noFill/>
            </a:ln>
          </p:spPr>
        </p:pic>
        <p:sp>
          <p:nvSpPr>
            <p:cNvPr id="299" name="Google Shape;299;p35"/>
            <p:cNvSpPr/>
            <p:nvPr/>
          </p:nvSpPr>
          <p:spPr>
            <a:xfrm>
              <a:off x="2050338" y="1631350"/>
              <a:ext cx="1628400" cy="800100"/>
            </a:xfrm>
            <a:prstGeom prst="roundRect">
              <a:avLst>
                <a:gd name="adj" fmla="val 16667"/>
              </a:avLst>
            </a:prstGeom>
            <a:no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4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4"/>
                                        </p:tgtEl>
                                        <p:attrNameLst>
                                          <p:attrName>style.visibility</p:attrName>
                                        </p:attrNameLst>
                                      </p:cBhvr>
                                      <p:to>
                                        <p:strVal val="visible"/>
                                      </p:to>
                                    </p:set>
                                    <p:animEffect transition="in" filter="fade">
                                      <p:cBhvr>
                                        <p:cTn id="12" dur="400"/>
                                        <p:tgtEl>
                                          <p:spTgt spid="2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3"/>
                                        </p:tgtEl>
                                        <p:attrNameLst>
                                          <p:attrName>style.visibility</p:attrName>
                                        </p:attrNameLst>
                                      </p:cBhvr>
                                      <p:to>
                                        <p:strVal val="visible"/>
                                      </p:to>
                                    </p:set>
                                    <p:animEffect transition="in" filter="fade">
                                      <p:cBhvr>
                                        <p:cTn id="17" dur="4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6"/>
          <p:cNvSpPr/>
          <p:nvPr/>
        </p:nvSpPr>
        <p:spPr>
          <a:xfrm>
            <a:off x="1055200" y="934734"/>
            <a:ext cx="3201900" cy="572700"/>
          </a:xfrm>
          <a:prstGeom prst="bracketPair">
            <a:avLst/>
          </a:prstGeom>
          <a:noFill/>
          <a:ln w="9525" cap="flat" cmpd="sng">
            <a:solidFill>
              <a:srgbClr val="456487"/>
            </a:solidFill>
            <a:prstDash val="solid"/>
            <a:round/>
            <a:headEnd type="none" w="sm" len="sm"/>
            <a:tailEnd type="none" w="sm" len="sm"/>
          </a:ln>
        </p:spPr>
        <p:txBody>
          <a:bodyPr spcFirstLastPara="1" wrap="square" lIns="0" tIns="0" rIns="0" bIns="0" anchor="ctr" anchorCtr="0">
            <a:noAutofit/>
          </a:bodyPr>
          <a:lstStyle/>
          <a:p>
            <a:pPr marL="438912" lvl="0" indent="-304800" algn="l" rtl="0">
              <a:spcBef>
                <a:spcPts val="0"/>
              </a:spcBef>
              <a:spcAft>
                <a:spcPts val="0"/>
              </a:spcAft>
              <a:buClr>
                <a:schemeClr val="dk1"/>
              </a:buClr>
              <a:buSzPts val="1200"/>
              <a:buAutoNum type="arabicPeriod"/>
            </a:pPr>
            <a:r>
              <a:rPr lang="en" sz="1200">
                <a:solidFill>
                  <a:schemeClr val="dk1"/>
                </a:solidFill>
              </a:rPr>
              <a:t>Non-separability of geodesics </a:t>
            </a:r>
            <a:endParaRPr sz="1200">
              <a:solidFill>
                <a:schemeClr val="dk1"/>
              </a:solidFill>
            </a:endParaRPr>
          </a:p>
          <a:p>
            <a:pPr marL="457200" lvl="0" indent="0" algn="l" rtl="0">
              <a:spcBef>
                <a:spcPts val="0"/>
              </a:spcBef>
              <a:spcAft>
                <a:spcPts val="0"/>
              </a:spcAft>
              <a:buClr>
                <a:schemeClr val="dk1"/>
              </a:buClr>
              <a:buSzPts val="1100"/>
              <a:buFont typeface="Arial"/>
              <a:buNone/>
            </a:pPr>
            <a:r>
              <a:rPr lang="en" sz="1200">
                <a:solidFill>
                  <a:schemeClr val="dk1"/>
                </a:solidFill>
              </a:rPr>
              <a:t>(and Klein–Gordon), no Killing tensor</a:t>
            </a:r>
            <a:endParaRPr/>
          </a:p>
        </p:txBody>
      </p:sp>
      <p:sp>
        <p:nvSpPr>
          <p:cNvPr id="307" name="Google Shape;307;p36"/>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Properties of non-circular BHs</a:t>
            </a:r>
            <a:endParaRPr/>
          </a:p>
        </p:txBody>
      </p:sp>
      <p:grpSp>
        <p:nvGrpSpPr>
          <p:cNvPr id="308" name="Google Shape;308;p36"/>
          <p:cNvGrpSpPr/>
          <p:nvPr/>
        </p:nvGrpSpPr>
        <p:grpSpPr>
          <a:xfrm>
            <a:off x="4257100" y="934737"/>
            <a:ext cx="3840938" cy="572700"/>
            <a:chOff x="4428550" y="866157"/>
            <a:chExt cx="3840938" cy="572700"/>
          </a:xfrm>
        </p:grpSpPr>
        <p:sp>
          <p:nvSpPr>
            <p:cNvPr id="309" name="Google Shape;309;p36"/>
            <p:cNvSpPr/>
            <p:nvPr/>
          </p:nvSpPr>
          <p:spPr>
            <a:xfrm>
              <a:off x="6867288" y="866157"/>
              <a:ext cx="1402200" cy="572700"/>
            </a:xfrm>
            <a:prstGeom prst="bracketPair">
              <a:avLst/>
            </a:prstGeom>
            <a:noFill/>
            <a:ln w="9525"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456487"/>
                  </a:solidFill>
                </a:rPr>
                <a:t>not really </a:t>
              </a:r>
              <a:r>
                <a:rPr lang="en" sz="1000" i="1">
                  <a:solidFill>
                    <a:srgbClr val="456487"/>
                  </a:solidFill>
                </a:rPr>
                <a:t>due</a:t>
              </a:r>
              <a:r>
                <a:rPr lang="en" sz="1000">
                  <a:solidFill>
                    <a:srgbClr val="456487"/>
                  </a:solidFill>
                </a:rPr>
                <a:t> </a:t>
              </a:r>
              <a:r>
                <a:rPr lang="en" sz="1000" i="1">
                  <a:solidFill>
                    <a:srgbClr val="456487"/>
                  </a:solidFill>
                </a:rPr>
                <a:t>to</a:t>
              </a:r>
              <a:r>
                <a:rPr lang="en" sz="1000">
                  <a:solidFill>
                    <a:srgbClr val="456487"/>
                  </a:solidFill>
                </a:rPr>
                <a:t> circularity breaking</a:t>
              </a:r>
              <a:endParaRPr sz="1000">
                <a:solidFill>
                  <a:srgbClr val="456487"/>
                </a:solidFill>
              </a:endParaRPr>
            </a:p>
          </p:txBody>
        </p:sp>
        <p:cxnSp>
          <p:nvCxnSpPr>
            <p:cNvPr id="310" name="Google Shape;310;p36"/>
            <p:cNvCxnSpPr>
              <a:stCxn id="306" idx="3"/>
              <a:endCxn id="309" idx="1"/>
            </p:cNvCxnSpPr>
            <p:nvPr/>
          </p:nvCxnSpPr>
          <p:spPr>
            <a:xfrm>
              <a:off x="4428550" y="1152504"/>
              <a:ext cx="2438700" cy="600"/>
            </a:xfrm>
            <a:prstGeom prst="bentConnector3">
              <a:avLst>
                <a:gd name="adj1" fmla="val 50001"/>
              </a:avLst>
            </a:prstGeom>
            <a:noFill/>
            <a:ln w="9525" cap="flat" cmpd="sng">
              <a:solidFill>
                <a:srgbClr val="456487"/>
              </a:solidFill>
              <a:prstDash val="solid"/>
              <a:round/>
              <a:headEnd type="none" w="med" len="med"/>
              <a:tailEnd type="none" w="med" len="med"/>
            </a:ln>
          </p:spPr>
        </p:cxnSp>
      </p:grpSp>
      <p:sp>
        <p:nvSpPr>
          <p:cNvPr id="311" name="Google Shape;311;p36"/>
          <p:cNvSpPr txBox="1"/>
          <p:nvPr/>
        </p:nvSpPr>
        <p:spPr>
          <a:xfrm>
            <a:off x="1055200" y="1735947"/>
            <a:ext cx="3201900" cy="369300"/>
          </a:xfrm>
          <a:prstGeom prst="rect">
            <a:avLst/>
          </a:prstGeom>
          <a:noFill/>
          <a:ln>
            <a:noFill/>
          </a:ln>
        </p:spPr>
        <p:txBody>
          <a:bodyPr spcFirstLastPara="1" wrap="square" lIns="0" tIns="91425" rIns="91425" bIns="91425" anchor="t" anchorCtr="0">
            <a:spAutoFit/>
          </a:bodyPr>
          <a:lstStyle/>
          <a:p>
            <a:pPr marL="457200" lvl="0" indent="-304800" algn="l" rtl="0">
              <a:spcBef>
                <a:spcPts val="0"/>
              </a:spcBef>
              <a:spcAft>
                <a:spcPts val="0"/>
              </a:spcAft>
              <a:buClr>
                <a:schemeClr val="dk1"/>
              </a:buClr>
              <a:buSzPts val="1200"/>
              <a:buAutoNum type="arabicPeriod" startAt="2"/>
            </a:pPr>
            <a:r>
              <a:rPr lang="en" sz="1200">
                <a:solidFill>
                  <a:schemeClr val="dk1"/>
                </a:solidFill>
              </a:rPr>
              <a:t>(Near-)horizon structure is different</a:t>
            </a:r>
            <a:endParaRPr sz="1200">
              <a:solidFill>
                <a:srgbClr val="456487"/>
              </a:solidFill>
            </a:endParaRPr>
          </a:p>
        </p:txBody>
      </p:sp>
      <p:sp>
        <p:nvSpPr>
          <p:cNvPr id="312" name="Google Shape;312;p36"/>
          <p:cNvSpPr txBox="1"/>
          <p:nvPr/>
        </p:nvSpPr>
        <p:spPr>
          <a:xfrm>
            <a:off x="3464320" y="3004726"/>
            <a:ext cx="14715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a:solidFill>
                  <a:schemeClr val="dk1"/>
                </a:solidFill>
              </a:rPr>
              <a:t>event horizon not Killing horizon</a:t>
            </a:r>
            <a:endParaRPr sz="1000">
              <a:solidFill>
                <a:srgbClr val="456487"/>
              </a:solidFill>
            </a:endParaRPr>
          </a:p>
        </p:txBody>
      </p:sp>
      <p:cxnSp>
        <p:nvCxnSpPr>
          <p:cNvPr id="313" name="Google Shape;313;p36"/>
          <p:cNvCxnSpPr>
            <a:stCxn id="311" idx="2"/>
            <a:endCxn id="312" idx="0"/>
          </p:cNvCxnSpPr>
          <p:nvPr/>
        </p:nvCxnSpPr>
        <p:spPr>
          <a:xfrm rot="-5400000" flipH="1">
            <a:off x="2978350" y="1783047"/>
            <a:ext cx="899400" cy="1543800"/>
          </a:xfrm>
          <a:prstGeom prst="bentConnector3">
            <a:avLst>
              <a:gd name="adj1" fmla="val 50004"/>
            </a:avLst>
          </a:prstGeom>
          <a:noFill/>
          <a:ln w="19050" cap="flat" cmpd="sng">
            <a:solidFill>
              <a:srgbClr val="022A5C"/>
            </a:solidFill>
            <a:prstDash val="solid"/>
            <a:round/>
            <a:headEnd type="none" w="med" len="med"/>
            <a:tailEnd type="none" w="med" len="med"/>
          </a:ln>
        </p:spPr>
      </p:cxnSp>
      <p:cxnSp>
        <p:nvCxnSpPr>
          <p:cNvPr id="314" name="Google Shape;314;p36"/>
          <p:cNvCxnSpPr>
            <a:stCxn id="311" idx="2"/>
            <a:endCxn id="315" idx="0"/>
          </p:cNvCxnSpPr>
          <p:nvPr/>
        </p:nvCxnSpPr>
        <p:spPr>
          <a:xfrm rot="5400000">
            <a:off x="1563850" y="1912347"/>
            <a:ext cx="899400" cy="1285200"/>
          </a:xfrm>
          <a:prstGeom prst="bentConnector3">
            <a:avLst>
              <a:gd name="adj1" fmla="val 50004"/>
            </a:avLst>
          </a:prstGeom>
          <a:noFill/>
          <a:ln w="19050" cap="flat" cmpd="sng">
            <a:solidFill>
              <a:srgbClr val="022A5C"/>
            </a:solidFill>
            <a:prstDash val="solid"/>
            <a:round/>
            <a:headEnd type="none" w="med" len="med"/>
            <a:tailEnd type="none" w="med" len="med"/>
          </a:ln>
        </p:spPr>
      </p:cxnSp>
      <p:sp>
        <p:nvSpPr>
          <p:cNvPr id="315" name="Google Shape;315;p36"/>
          <p:cNvSpPr txBox="1"/>
          <p:nvPr/>
        </p:nvSpPr>
        <p:spPr>
          <a:xfrm>
            <a:off x="376475" y="3004726"/>
            <a:ext cx="19887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a:solidFill>
                  <a:schemeClr val="dk1"/>
                </a:solidFill>
              </a:rPr>
              <a:t>new relevant surface outside </a:t>
            </a:r>
            <a:r>
              <a:rPr lang="en" sz="1000" i="1">
                <a:solidFill>
                  <a:schemeClr val="dk1"/>
                </a:solidFill>
              </a:rPr>
              <a:t>H</a:t>
            </a:r>
            <a:r>
              <a:rPr lang="en" sz="1000">
                <a:solidFill>
                  <a:schemeClr val="dk1"/>
                </a:solidFill>
              </a:rPr>
              <a:t>:</a:t>
            </a:r>
            <a:endParaRPr sz="1000">
              <a:solidFill>
                <a:schemeClr val="dk1"/>
              </a:solidFill>
            </a:endParaRPr>
          </a:p>
          <a:p>
            <a:pPr marL="0" lvl="0" indent="0" algn="ctr" rtl="0">
              <a:lnSpc>
                <a:spcPct val="115000"/>
              </a:lnSpc>
              <a:spcBef>
                <a:spcPts val="0"/>
              </a:spcBef>
              <a:spcAft>
                <a:spcPts val="0"/>
              </a:spcAft>
              <a:buNone/>
            </a:pPr>
            <a:r>
              <a:rPr lang="en" sz="1000">
                <a:solidFill>
                  <a:schemeClr val="dk1"/>
                </a:solidFill>
              </a:rPr>
              <a:t>rotosurface</a:t>
            </a:r>
            <a:endParaRPr sz="1000">
              <a:solidFill>
                <a:schemeClr val="dk1"/>
              </a:solidFill>
            </a:endParaRPr>
          </a:p>
        </p:txBody>
      </p:sp>
      <p:sp>
        <p:nvSpPr>
          <p:cNvPr id="316" name="Google Shape;316;p36"/>
          <p:cNvSpPr/>
          <p:nvPr/>
        </p:nvSpPr>
        <p:spPr>
          <a:xfrm>
            <a:off x="3601125" y="3713163"/>
            <a:ext cx="1197900" cy="572700"/>
          </a:xfrm>
          <a:prstGeom prst="bracketPair">
            <a:avLst/>
          </a:prstGeom>
          <a:noFill/>
          <a:ln w="9525"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456487"/>
                </a:solidFill>
              </a:rPr>
              <a:t>thermodynamics</a:t>
            </a:r>
            <a:endParaRPr sz="1000">
              <a:solidFill>
                <a:srgbClr val="456487"/>
              </a:solidFill>
            </a:endParaRPr>
          </a:p>
          <a:p>
            <a:pPr marL="0" lvl="0" indent="0" algn="ctr" rtl="0">
              <a:spcBef>
                <a:spcPts val="0"/>
              </a:spcBef>
              <a:spcAft>
                <a:spcPts val="0"/>
              </a:spcAft>
              <a:buNone/>
            </a:pPr>
            <a:r>
              <a:rPr lang="en" sz="1600" b="1">
                <a:solidFill>
                  <a:srgbClr val="456487"/>
                </a:solidFill>
              </a:rPr>
              <a:t>?</a:t>
            </a:r>
            <a:endParaRPr sz="1600" b="1">
              <a:solidFill>
                <a:srgbClr val="456487"/>
              </a:solidFill>
            </a:endParaRPr>
          </a:p>
        </p:txBody>
      </p:sp>
      <p:sp>
        <p:nvSpPr>
          <p:cNvPr id="317" name="Google Shape;317;p36"/>
          <p:cNvSpPr/>
          <p:nvPr/>
        </p:nvSpPr>
        <p:spPr>
          <a:xfrm>
            <a:off x="3601125" y="4383884"/>
            <a:ext cx="1197900" cy="296700"/>
          </a:xfrm>
          <a:prstGeom prst="bracketPair">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666666"/>
                </a:solidFill>
              </a:rPr>
              <a:t>F. Del Porro, </a:t>
            </a:r>
            <a:r>
              <a:rPr lang="en" sz="800" b="1">
                <a:solidFill>
                  <a:srgbClr val="666666"/>
                </a:solidFill>
              </a:rPr>
              <a:t>JM, </a:t>
            </a:r>
            <a:endParaRPr sz="800" b="1">
              <a:solidFill>
                <a:srgbClr val="666666"/>
              </a:solidFill>
            </a:endParaRPr>
          </a:p>
          <a:p>
            <a:pPr marL="0" lvl="0" indent="0" algn="ctr" rtl="0">
              <a:spcBef>
                <a:spcPts val="0"/>
              </a:spcBef>
              <a:spcAft>
                <a:spcPts val="0"/>
              </a:spcAft>
              <a:buNone/>
            </a:pPr>
            <a:r>
              <a:rPr lang="en" sz="800">
                <a:solidFill>
                  <a:srgbClr val="666666"/>
                </a:solidFill>
              </a:rPr>
              <a:t>[</a:t>
            </a:r>
            <a:r>
              <a:rPr lang="en" sz="800">
                <a:solidFill>
                  <a:srgbClr val="666666"/>
                </a:solidFill>
                <a:uFill>
                  <a:noFill/>
                </a:uFill>
                <a:latin typeface="Courier New"/>
                <a:ea typeface="Courier New"/>
                <a:cs typeface="Courier New"/>
                <a:sym typeface="Courier New"/>
                <a:hlinkClick r:id="rId3">
                  <a:extLst>
                    <a:ext uri="{A12FA001-AC4F-418D-AE19-62706E023703}">
                      <ahyp:hlinkClr xmlns:ahyp="http://schemas.microsoft.com/office/drawing/2018/hyperlinkcolor" val="tx"/>
                    </a:ext>
                  </a:extLst>
                </a:hlinkClick>
              </a:rPr>
              <a:t>2511.02911</a:t>
            </a:r>
            <a:r>
              <a:rPr lang="en" sz="800">
                <a:solidFill>
                  <a:srgbClr val="666666"/>
                </a:solidFill>
              </a:rPr>
              <a:t>]</a:t>
            </a:r>
            <a:endParaRPr sz="800">
              <a:solidFill>
                <a:srgbClr val="666666"/>
              </a:solidFill>
            </a:endParaRPr>
          </a:p>
        </p:txBody>
      </p:sp>
      <p:pic>
        <p:nvPicPr>
          <p:cNvPr id="318" name="Google Shape;318;p36"/>
          <p:cNvPicPr preferRelativeResize="0"/>
          <p:nvPr/>
        </p:nvPicPr>
        <p:blipFill rotWithShape="1">
          <a:blip r:embed="rId4">
            <a:alphaModFix/>
          </a:blip>
          <a:srcRect l="19131" t="952" r="28353" b="5677"/>
          <a:stretch/>
        </p:blipFill>
        <p:spPr>
          <a:xfrm rot="-1799409">
            <a:off x="6228162" y="2119588"/>
            <a:ext cx="2286080" cy="2285970"/>
          </a:xfrm>
          <a:prstGeom prst="ellipse">
            <a:avLst/>
          </a:prstGeom>
          <a:noFill/>
          <a:ln w="38100" cap="flat" cmpd="sng">
            <a:solidFill>
              <a:srgbClr val="EC681C"/>
            </a:solidFill>
            <a:prstDash val="solid"/>
            <a:round/>
            <a:headEnd type="none" w="sm" len="sm"/>
            <a:tailEnd type="none" w="sm" len="sm"/>
          </a:ln>
        </p:spPr>
      </p:pic>
      <p:sp>
        <p:nvSpPr>
          <p:cNvPr id="319" name="Google Shape;319;p36"/>
          <p:cNvSpPr txBox="1"/>
          <p:nvPr/>
        </p:nvSpPr>
        <p:spPr>
          <a:xfrm>
            <a:off x="6351219" y="4531943"/>
            <a:ext cx="2040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solidFill>
                  <a:srgbClr val="666666"/>
                </a:solidFill>
              </a:rPr>
              <a:t>[</a:t>
            </a:r>
            <a:r>
              <a:rPr lang="en" sz="800" u="sng">
                <a:solidFill>
                  <a:srgbClr val="666666"/>
                </a:solidFill>
                <a:hlinkClick r:id="rId5">
                  <a:extLst>
                    <a:ext uri="{A12FA001-AC4F-418D-AE19-62706E023703}">
                      <ahyp:hlinkClr xmlns:ahyp="http://schemas.microsoft.com/office/drawing/2018/hyperlinkcolor" val="tx"/>
                    </a:ext>
                  </a:extLst>
                </a:hlinkClick>
              </a:rPr>
              <a:t>NASA/AEI/ZIB/M. Koppitz and L. Rezzolla</a:t>
            </a:r>
            <a:r>
              <a:rPr lang="en" sz="800">
                <a:solidFill>
                  <a:srgbClr val="666666"/>
                </a:solidFill>
              </a:rPr>
              <a:t>]</a:t>
            </a:r>
            <a:endParaRPr sz="800">
              <a:solidFill>
                <a:srgbClr val="666666"/>
              </a:solidFill>
            </a:endParaRPr>
          </a:p>
        </p:txBody>
      </p:sp>
      <p:sp>
        <p:nvSpPr>
          <p:cNvPr id="320" name="Google Shape;320;p36"/>
          <p:cNvSpPr/>
          <p:nvPr/>
        </p:nvSpPr>
        <p:spPr>
          <a:xfrm>
            <a:off x="696875" y="3713175"/>
            <a:ext cx="1347900" cy="572700"/>
          </a:xfrm>
          <a:prstGeom prst="bracketPair">
            <a:avLst/>
          </a:prstGeom>
          <a:noFill/>
          <a:ln w="9525"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456487"/>
                </a:solidFill>
              </a:rPr>
              <a:t>phenomenological consequences</a:t>
            </a:r>
            <a:endParaRPr sz="1000">
              <a:solidFill>
                <a:srgbClr val="456487"/>
              </a:solidFill>
            </a:endParaRPr>
          </a:p>
          <a:p>
            <a:pPr marL="0" lvl="0" indent="0" algn="ctr" rtl="0">
              <a:spcBef>
                <a:spcPts val="0"/>
              </a:spcBef>
              <a:spcAft>
                <a:spcPts val="0"/>
              </a:spcAft>
              <a:buNone/>
            </a:pPr>
            <a:r>
              <a:rPr lang="en" sz="1600" b="1">
                <a:solidFill>
                  <a:srgbClr val="456487"/>
                </a:solidFill>
              </a:rPr>
              <a:t>?</a:t>
            </a:r>
            <a:endParaRPr sz="1600" b="1">
              <a:solidFill>
                <a:srgbClr val="456487"/>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37" title="nonmin_surf_defonly.png"/>
          <p:cNvPicPr preferRelativeResize="0"/>
          <p:nvPr/>
        </p:nvPicPr>
        <p:blipFill rotWithShape="1">
          <a:blip r:embed="rId3">
            <a:alphaModFix/>
          </a:blip>
          <a:srcRect l="42369" t="3717" r="1002" b="20571"/>
          <a:stretch/>
        </p:blipFill>
        <p:spPr>
          <a:xfrm>
            <a:off x="115197" y="664150"/>
            <a:ext cx="3789600" cy="4377900"/>
          </a:xfrm>
          <a:prstGeom prst="rect">
            <a:avLst/>
          </a:prstGeom>
          <a:noFill/>
          <a:ln>
            <a:noFill/>
          </a:ln>
        </p:spPr>
      </p:pic>
      <p:grpSp>
        <p:nvGrpSpPr>
          <p:cNvPr id="326" name="Google Shape;326;p37"/>
          <p:cNvGrpSpPr/>
          <p:nvPr/>
        </p:nvGrpSpPr>
        <p:grpSpPr>
          <a:xfrm>
            <a:off x="2989545" y="1111750"/>
            <a:ext cx="3903505" cy="492600"/>
            <a:chOff x="2989545" y="1111750"/>
            <a:chExt cx="3903505" cy="492600"/>
          </a:xfrm>
        </p:grpSpPr>
        <p:pic>
          <p:nvPicPr>
            <p:cNvPr id="327" name="Google Shape;327;p37" descr="\ \xi_\mu \xi^\mu = 0" title="MathEquation,#000000"/>
            <p:cNvPicPr preferRelativeResize="0"/>
            <p:nvPr/>
          </p:nvPicPr>
          <p:blipFill>
            <a:blip r:embed="rId4">
              <a:alphaModFix/>
            </a:blip>
            <a:stretch>
              <a:fillRect/>
            </a:stretch>
          </p:blipFill>
          <p:spPr>
            <a:xfrm>
              <a:off x="4956945" y="1205717"/>
              <a:ext cx="920290" cy="317500"/>
            </a:xfrm>
            <a:prstGeom prst="rect">
              <a:avLst/>
            </a:prstGeom>
            <a:noFill/>
            <a:ln>
              <a:noFill/>
            </a:ln>
          </p:spPr>
        </p:pic>
        <p:sp>
          <p:nvSpPr>
            <p:cNvPr id="328" name="Google Shape;328;p37"/>
            <p:cNvSpPr txBox="1"/>
            <p:nvPr/>
          </p:nvSpPr>
          <p:spPr>
            <a:xfrm>
              <a:off x="5972650" y="1111750"/>
              <a:ext cx="920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000000"/>
                  </a:solidFill>
                </a:rPr>
                <a:t>ergosurface, </a:t>
              </a:r>
              <a:endParaRPr sz="1000">
                <a:solidFill>
                  <a:srgbClr val="000000"/>
                </a:solidFill>
              </a:endParaRPr>
            </a:p>
            <a:p>
              <a:pPr marL="0" lvl="0" indent="0" algn="ctr" rtl="0">
                <a:spcBef>
                  <a:spcPts val="0"/>
                </a:spcBef>
                <a:spcAft>
                  <a:spcPts val="0"/>
                </a:spcAft>
                <a:buNone/>
              </a:pPr>
              <a:r>
                <a:rPr lang="en" sz="1000">
                  <a:solidFill>
                    <a:srgbClr val="000000"/>
                  </a:solidFill>
                </a:rPr>
                <a:t>static limit</a:t>
              </a:r>
              <a:endParaRPr sz="1000">
                <a:solidFill>
                  <a:srgbClr val="000000"/>
                </a:solidFill>
              </a:endParaRPr>
            </a:p>
          </p:txBody>
        </p:sp>
        <p:cxnSp>
          <p:nvCxnSpPr>
            <p:cNvPr id="329" name="Google Shape;329;p37"/>
            <p:cNvCxnSpPr>
              <a:stCxn id="327" idx="1"/>
            </p:cNvCxnSpPr>
            <p:nvPr/>
          </p:nvCxnSpPr>
          <p:spPr>
            <a:xfrm flipH="1">
              <a:off x="2989545" y="1364467"/>
              <a:ext cx="1967400" cy="166200"/>
            </a:xfrm>
            <a:prstGeom prst="bentConnector3">
              <a:avLst>
                <a:gd name="adj1" fmla="val 50000"/>
              </a:avLst>
            </a:prstGeom>
            <a:noFill/>
            <a:ln w="19050" cap="flat" cmpd="sng">
              <a:solidFill>
                <a:srgbClr val="022A5C"/>
              </a:solidFill>
              <a:prstDash val="dot"/>
              <a:round/>
              <a:headEnd type="none" w="med" len="med"/>
              <a:tailEnd type="triangle" w="med" len="med"/>
            </a:ln>
          </p:spPr>
        </p:cxnSp>
      </p:grpSp>
      <p:sp>
        <p:nvSpPr>
          <p:cNvPr id="330" name="Google Shape;330;p37"/>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rotosurface</a:t>
            </a:r>
            <a:endParaRPr/>
          </a:p>
        </p:txBody>
      </p:sp>
      <p:sp>
        <p:nvSpPr>
          <p:cNvPr id="331" name="Google Shape;331;p37"/>
          <p:cNvSpPr txBox="1"/>
          <p:nvPr/>
        </p:nvSpPr>
        <p:spPr>
          <a:xfrm>
            <a:off x="3409250" y="531375"/>
            <a:ext cx="5185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A consequence of circularity breaking: a ‘new’ surface appears</a:t>
            </a:r>
            <a:endParaRPr sz="1200">
              <a:solidFill>
                <a:schemeClr val="dk1"/>
              </a:solidFill>
            </a:endParaRPr>
          </a:p>
        </p:txBody>
      </p:sp>
      <p:grpSp>
        <p:nvGrpSpPr>
          <p:cNvPr id="332" name="Google Shape;332;p37"/>
          <p:cNvGrpSpPr/>
          <p:nvPr/>
        </p:nvGrpSpPr>
        <p:grpSpPr>
          <a:xfrm>
            <a:off x="2780436" y="1859421"/>
            <a:ext cx="6044264" cy="685341"/>
            <a:chOff x="2780436" y="1859421"/>
            <a:chExt cx="6044264" cy="685341"/>
          </a:xfrm>
        </p:grpSpPr>
        <p:pic>
          <p:nvPicPr>
            <p:cNvPr id="333" name="Google Shape;333;p37" descr="\ (\xi_\mu + \Omega\, \psi_\mu )(\xi^\mu + \Omega\, \psi^\mu) = 0" title="MathEquation,#000000"/>
            <p:cNvPicPr preferRelativeResize="0"/>
            <p:nvPr/>
          </p:nvPicPr>
          <p:blipFill>
            <a:blip r:embed="rId5">
              <a:alphaModFix/>
            </a:blip>
            <a:stretch>
              <a:fillRect/>
            </a:stretch>
          </p:blipFill>
          <p:spPr>
            <a:xfrm>
              <a:off x="4731336" y="2093321"/>
              <a:ext cx="2232968" cy="254000"/>
            </a:xfrm>
            <a:prstGeom prst="rect">
              <a:avLst/>
            </a:prstGeom>
            <a:noFill/>
            <a:ln>
              <a:noFill/>
            </a:ln>
          </p:spPr>
        </p:pic>
        <p:cxnSp>
          <p:nvCxnSpPr>
            <p:cNvPr id="334" name="Google Shape;334;p37"/>
            <p:cNvCxnSpPr>
              <a:stCxn id="333" idx="1"/>
            </p:cNvCxnSpPr>
            <p:nvPr/>
          </p:nvCxnSpPr>
          <p:spPr>
            <a:xfrm rot="10800000">
              <a:off x="2780436" y="1859421"/>
              <a:ext cx="1950900" cy="360900"/>
            </a:xfrm>
            <a:prstGeom prst="bentConnector3">
              <a:avLst>
                <a:gd name="adj1" fmla="val 50000"/>
              </a:avLst>
            </a:prstGeom>
            <a:noFill/>
            <a:ln w="19050" cap="flat" cmpd="sng">
              <a:solidFill>
                <a:srgbClr val="022A5C"/>
              </a:solidFill>
              <a:prstDash val="dash"/>
              <a:round/>
              <a:headEnd type="none" w="med" len="med"/>
              <a:tailEnd type="triangle" w="med" len="med"/>
            </a:ln>
          </p:spPr>
        </p:cxnSp>
        <p:sp>
          <p:nvSpPr>
            <p:cNvPr id="335" name="Google Shape;335;p37"/>
            <p:cNvSpPr/>
            <p:nvPr/>
          </p:nvSpPr>
          <p:spPr>
            <a:xfrm>
              <a:off x="7184000" y="1887763"/>
              <a:ext cx="1640700" cy="657000"/>
            </a:xfrm>
            <a:prstGeom prst="roundRect">
              <a:avLst>
                <a:gd name="adj" fmla="val 16667"/>
              </a:avLst>
            </a:prstGeom>
            <a:no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dk1"/>
                  </a:solidFill>
                </a:rPr>
                <a:t>rotosurface, stationary limit</a:t>
              </a:r>
              <a:endParaRPr/>
            </a:p>
          </p:txBody>
        </p:sp>
      </p:grpSp>
      <p:sp>
        <p:nvSpPr>
          <p:cNvPr id="336" name="Google Shape;336;p37"/>
          <p:cNvSpPr/>
          <p:nvPr/>
        </p:nvSpPr>
        <p:spPr>
          <a:xfrm>
            <a:off x="2181325" y="2625660"/>
            <a:ext cx="418800" cy="2541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337" name="Google Shape;337;p37"/>
          <p:cNvGrpSpPr/>
          <p:nvPr/>
        </p:nvGrpSpPr>
        <p:grpSpPr>
          <a:xfrm>
            <a:off x="2600050" y="2136210"/>
            <a:ext cx="4293000" cy="1246094"/>
            <a:chOff x="2600050" y="2136210"/>
            <a:chExt cx="4293000" cy="1246094"/>
          </a:xfrm>
        </p:grpSpPr>
        <p:sp>
          <p:nvSpPr>
            <p:cNvPr id="338" name="Google Shape;338;p37"/>
            <p:cNvSpPr txBox="1"/>
            <p:nvPr/>
          </p:nvSpPr>
          <p:spPr>
            <a:xfrm>
              <a:off x="5972650" y="2828204"/>
              <a:ext cx="920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000000"/>
                  </a:solidFill>
                </a:rPr>
                <a:t>event horizon</a:t>
              </a:r>
              <a:endParaRPr sz="1200">
                <a:solidFill>
                  <a:srgbClr val="000000"/>
                </a:solidFill>
              </a:endParaRPr>
            </a:p>
          </p:txBody>
        </p:sp>
        <p:cxnSp>
          <p:nvCxnSpPr>
            <p:cNvPr id="339" name="Google Shape;339;p37"/>
            <p:cNvCxnSpPr>
              <a:stCxn id="338" idx="1"/>
              <a:endCxn id="336" idx="6"/>
            </p:cNvCxnSpPr>
            <p:nvPr/>
          </p:nvCxnSpPr>
          <p:spPr>
            <a:xfrm rot="10800000">
              <a:off x="2600050" y="2752754"/>
              <a:ext cx="3372600" cy="352500"/>
            </a:xfrm>
            <a:prstGeom prst="bentConnector3">
              <a:avLst>
                <a:gd name="adj1" fmla="val 57863"/>
              </a:avLst>
            </a:prstGeom>
            <a:noFill/>
            <a:ln w="19050" cap="flat" cmpd="sng">
              <a:solidFill>
                <a:srgbClr val="022A5C"/>
              </a:solidFill>
              <a:prstDash val="solid"/>
              <a:round/>
              <a:headEnd type="none" w="med" len="med"/>
              <a:tailEnd type="none" w="med" len="med"/>
            </a:ln>
          </p:spPr>
        </p:cxnSp>
        <p:cxnSp>
          <p:nvCxnSpPr>
            <p:cNvPr id="340" name="Google Shape;340;p37"/>
            <p:cNvCxnSpPr>
              <a:stCxn id="336" idx="6"/>
            </p:cNvCxnSpPr>
            <p:nvPr/>
          </p:nvCxnSpPr>
          <p:spPr>
            <a:xfrm rot="10800000">
              <a:off x="2600125" y="2136210"/>
              <a:ext cx="0" cy="616500"/>
            </a:xfrm>
            <a:prstGeom prst="straightConnector1">
              <a:avLst/>
            </a:prstGeom>
            <a:noFill/>
            <a:ln w="19050" cap="flat" cmpd="sng">
              <a:solidFill>
                <a:srgbClr val="022A5C"/>
              </a:solidFill>
              <a:prstDash val="solid"/>
              <a:round/>
              <a:headEnd type="none" w="med" len="med"/>
              <a:tailEnd type="triangle" w="med" len="med"/>
            </a:ln>
          </p:spPr>
        </p:cxnSp>
      </p:grpSp>
      <p:grpSp>
        <p:nvGrpSpPr>
          <p:cNvPr id="341" name="Google Shape;341;p37"/>
          <p:cNvGrpSpPr/>
          <p:nvPr/>
        </p:nvGrpSpPr>
        <p:grpSpPr>
          <a:xfrm>
            <a:off x="4032600" y="2544763"/>
            <a:ext cx="4791950" cy="2212363"/>
            <a:chOff x="4032600" y="2544763"/>
            <a:chExt cx="4791950" cy="2212363"/>
          </a:xfrm>
        </p:grpSpPr>
        <p:sp>
          <p:nvSpPr>
            <p:cNvPr id="342" name="Google Shape;342;p37"/>
            <p:cNvSpPr txBox="1"/>
            <p:nvPr/>
          </p:nvSpPr>
          <p:spPr>
            <a:xfrm>
              <a:off x="4032600" y="3305416"/>
              <a:ext cx="1967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000000"/>
                  </a:solidFill>
                </a:rPr>
                <a:t>in Ke</a:t>
              </a:r>
              <a:r>
                <a:rPr lang="en" sz="1200"/>
                <a:t>rr</a:t>
              </a:r>
              <a:r>
                <a:rPr lang="en" sz="1200">
                  <a:solidFill>
                    <a:srgbClr val="000000"/>
                  </a:solidFill>
                </a:rPr>
                <a:t> they coincide</a:t>
              </a:r>
              <a:r>
                <a:rPr lang="en" sz="1200"/>
                <a:t> but in </a:t>
              </a:r>
              <a:r>
                <a:rPr lang="en" sz="1200">
                  <a:solidFill>
                    <a:srgbClr val="000000"/>
                  </a:solidFill>
                </a:rPr>
                <a:t>general</a:t>
              </a:r>
              <a:r>
                <a:rPr lang="en" sz="1200"/>
                <a:t> </a:t>
              </a:r>
              <a:r>
                <a:rPr lang="en" sz="1200">
                  <a:solidFill>
                    <a:srgbClr val="000000"/>
                  </a:solidFill>
                </a:rPr>
                <a:t>they are different</a:t>
              </a:r>
              <a:endParaRPr sz="1200">
                <a:solidFill>
                  <a:srgbClr val="000000"/>
                </a:solidFill>
              </a:endParaRPr>
            </a:p>
          </p:txBody>
        </p:sp>
        <p:cxnSp>
          <p:nvCxnSpPr>
            <p:cNvPr id="343" name="Google Shape;343;p37"/>
            <p:cNvCxnSpPr>
              <a:stCxn id="338" idx="2"/>
              <a:endCxn id="342" idx="3"/>
            </p:cNvCxnSpPr>
            <p:nvPr/>
          </p:nvCxnSpPr>
          <p:spPr>
            <a:xfrm rot="5400000">
              <a:off x="6070150" y="3312104"/>
              <a:ext cx="292500" cy="432900"/>
            </a:xfrm>
            <a:prstGeom prst="bentConnector2">
              <a:avLst/>
            </a:prstGeom>
            <a:noFill/>
            <a:ln w="9525" cap="flat" cmpd="sng">
              <a:solidFill>
                <a:srgbClr val="022A5C"/>
              </a:solidFill>
              <a:prstDash val="solid"/>
              <a:round/>
              <a:headEnd type="none" w="med" len="med"/>
              <a:tailEnd type="none" w="med" len="med"/>
            </a:ln>
          </p:spPr>
        </p:cxnSp>
        <p:cxnSp>
          <p:nvCxnSpPr>
            <p:cNvPr id="344" name="Google Shape;344;p37"/>
            <p:cNvCxnSpPr>
              <a:stCxn id="335" idx="2"/>
              <a:endCxn id="342" idx="3"/>
            </p:cNvCxnSpPr>
            <p:nvPr/>
          </p:nvCxnSpPr>
          <p:spPr>
            <a:xfrm rot="5400000">
              <a:off x="6437150" y="2107663"/>
              <a:ext cx="1130100" cy="2004300"/>
            </a:xfrm>
            <a:prstGeom prst="bentConnector2">
              <a:avLst/>
            </a:prstGeom>
            <a:noFill/>
            <a:ln w="9525" cap="flat" cmpd="sng">
              <a:solidFill>
                <a:srgbClr val="022A5C"/>
              </a:solidFill>
              <a:prstDash val="solid"/>
              <a:round/>
              <a:headEnd type="none" w="med" len="med"/>
              <a:tailEnd type="none" w="med" len="med"/>
            </a:ln>
          </p:spPr>
        </p:cxnSp>
        <p:sp>
          <p:nvSpPr>
            <p:cNvPr id="345" name="Google Shape;345;p37"/>
            <p:cNvSpPr/>
            <p:nvPr/>
          </p:nvSpPr>
          <p:spPr>
            <a:xfrm>
              <a:off x="6000050" y="4140625"/>
              <a:ext cx="2824500" cy="616500"/>
            </a:xfrm>
            <a:prstGeom prst="bracketPair">
              <a:avLst/>
            </a:prstGeom>
            <a:noFill/>
            <a:ln w="19050"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456487"/>
                  </a:solidFill>
                </a:rPr>
                <a:t>pheno consequences </a:t>
              </a:r>
              <a:endParaRPr b="1">
                <a:solidFill>
                  <a:srgbClr val="456487"/>
                </a:solidFill>
              </a:endParaRPr>
            </a:p>
            <a:p>
              <a:pPr marL="0" lvl="0" indent="0" algn="ctr" rtl="0">
                <a:spcBef>
                  <a:spcPts val="0"/>
                </a:spcBef>
                <a:spcAft>
                  <a:spcPts val="0"/>
                </a:spcAft>
                <a:buNone/>
              </a:pPr>
              <a:r>
                <a:rPr lang="en">
                  <a:solidFill>
                    <a:srgbClr val="456487"/>
                  </a:solidFill>
                </a:rPr>
                <a:t>of rotosorfaces?</a:t>
              </a:r>
              <a:endParaRPr>
                <a:solidFill>
                  <a:srgbClr val="456487"/>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1000"/>
                                        <p:tgtEl>
                                          <p:spTgt spid="3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
                                        </p:tgtEl>
                                        <p:attrNameLst>
                                          <p:attrName>style.visibility</p:attrName>
                                        </p:attrNameLst>
                                      </p:cBhvr>
                                      <p:to>
                                        <p:strVal val="visible"/>
                                      </p:to>
                                    </p:set>
                                    <p:animEffect transition="in" filter="fade">
                                      <p:cBhvr>
                                        <p:cTn id="12" dur="1000"/>
                                        <p:tgtEl>
                                          <p:spTgt spid="3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2"/>
                                        </p:tgtEl>
                                        <p:attrNameLst>
                                          <p:attrName>style.visibility</p:attrName>
                                        </p:attrNameLst>
                                      </p:cBhvr>
                                      <p:to>
                                        <p:strVal val="visible"/>
                                      </p:to>
                                    </p:set>
                                    <p:animEffect transition="in" filter="fade">
                                      <p:cBhvr>
                                        <p:cTn id="17" dur="1000"/>
                                        <p:tgtEl>
                                          <p:spTgt spid="3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1"/>
                                        </p:tgtEl>
                                        <p:attrNameLst>
                                          <p:attrName>style.visibility</p:attrName>
                                        </p:attrNameLst>
                                      </p:cBhvr>
                                      <p:to>
                                        <p:strVal val="visible"/>
                                      </p:to>
                                    </p:set>
                                    <p:animEffect transition="in" filter="fade">
                                      <p:cBhvr>
                                        <p:cTn id="22" dur="10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8"/>
          <p:cNvSpPr txBox="1"/>
          <p:nvPr/>
        </p:nvSpPr>
        <p:spPr>
          <a:xfrm>
            <a:off x="1815875" y="1397300"/>
            <a:ext cx="3009000" cy="95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rgbClr val="456487"/>
                </a:solidFill>
              </a:rPr>
              <a:t>Minimal</a:t>
            </a:r>
            <a:endParaRPr>
              <a:solidFill>
                <a:schemeClr val="dk1"/>
              </a:solidFill>
            </a:endParaRPr>
          </a:p>
          <a:p>
            <a:pPr marL="0" lvl="0" indent="0" algn="l" rtl="0">
              <a:spcBef>
                <a:spcPts val="1000"/>
              </a:spcBef>
              <a:spcAft>
                <a:spcPts val="0"/>
              </a:spcAft>
              <a:buNone/>
            </a:pPr>
            <a:r>
              <a:rPr lang="en">
                <a:solidFill>
                  <a:schemeClr val="dk1"/>
                </a:solidFill>
              </a:rPr>
              <a:t>Rotosurface and horizon coincide,</a:t>
            </a:r>
            <a:endParaRPr>
              <a:solidFill>
                <a:schemeClr val="dk1"/>
              </a:solidFill>
            </a:endParaRPr>
          </a:p>
          <a:p>
            <a:pPr marL="0" lvl="0" indent="0" algn="l" rtl="0">
              <a:spcBef>
                <a:spcPts val="0"/>
              </a:spcBef>
              <a:spcAft>
                <a:spcPts val="0"/>
              </a:spcAft>
              <a:buNone/>
            </a:pPr>
            <a:r>
              <a:rPr lang="en">
                <a:solidFill>
                  <a:schemeClr val="dk1"/>
                </a:solidFill>
              </a:rPr>
              <a:t>horizon is a ‘sphere’</a:t>
            </a:r>
            <a:endParaRPr>
              <a:solidFill>
                <a:schemeClr val="dk1"/>
              </a:solidFill>
            </a:endParaRPr>
          </a:p>
        </p:txBody>
      </p:sp>
      <p:sp>
        <p:nvSpPr>
          <p:cNvPr id="351" name="Google Shape;351;p38"/>
          <p:cNvSpPr txBox="1"/>
          <p:nvPr/>
        </p:nvSpPr>
        <p:spPr>
          <a:xfrm>
            <a:off x="1815875" y="2786500"/>
            <a:ext cx="3000000" cy="95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456487"/>
                </a:solidFill>
              </a:rPr>
              <a:t>Non-minimal</a:t>
            </a:r>
            <a:endParaRPr>
              <a:solidFill>
                <a:schemeClr val="dk1"/>
              </a:solidFill>
            </a:endParaRPr>
          </a:p>
          <a:p>
            <a:pPr marL="0" lvl="0" indent="0" algn="l" rtl="0">
              <a:spcBef>
                <a:spcPts val="1000"/>
              </a:spcBef>
              <a:spcAft>
                <a:spcPts val="0"/>
              </a:spcAft>
              <a:buNone/>
            </a:pPr>
            <a:r>
              <a:rPr lang="en">
                <a:solidFill>
                  <a:schemeClr val="dk1"/>
                </a:solidFill>
              </a:rPr>
              <a:t>Rotosurface and horizon differ, </a:t>
            </a:r>
            <a:endParaRPr>
              <a:solidFill>
                <a:schemeClr val="dk1"/>
              </a:solidFill>
            </a:endParaRPr>
          </a:p>
          <a:p>
            <a:pPr marL="0" lvl="0" indent="0" algn="l" rtl="0">
              <a:spcBef>
                <a:spcPts val="0"/>
              </a:spcBef>
              <a:spcAft>
                <a:spcPts val="0"/>
              </a:spcAft>
              <a:buNone/>
            </a:pPr>
            <a:r>
              <a:rPr lang="en">
                <a:solidFill>
                  <a:schemeClr val="dk1"/>
                </a:solidFill>
              </a:rPr>
              <a:t>Everything known analytically</a:t>
            </a:r>
            <a:endParaRPr>
              <a:solidFill>
                <a:schemeClr val="dk1"/>
              </a:solidFill>
            </a:endParaRPr>
          </a:p>
        </p:txBody>
      </p:sp>
      <p:sp>
        <p:nvSpPr>
          <p:cNvPr id="352" name="Google Shape;352;p38"/>
          <p:cNvSpPr/>
          <p:nvPr/>
        </p:nvSpPr>
        <p:spPr>
          <a:xfrm>
            <a:off x="5481300" y="1324350"/>
            <a:ext cx="205800" cy="2494800"/>
          </a:xfrm>
          <a:prstGeom prst="rightBrace">
            <a:avLst>
              <a:gd name="adj1" fmla="val 50000"/>
              <a:gd name="adj2" fmla="val 50000"/>
            </a:avLst>
          </a:prstGeom>
          <a:no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3" name="Google Shape;353;p38"/>
          <p:cNvSpPr txBox="1"/>
          <p:nvPr/>
        </p:nvSpPr>
        <p:spPr>
          <a:xfrm>
            <a:off x="6480724" y="1661450"/>
            <a:ext cx="13209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1"/>
                </a:solidFill>
              </a:rPr>
              <a:t>Have fun!</a:t>
            </a:r>
            <a:endParaRPr sz="1600">
              <a:solidFill>
                <a:schemeClr val="dk1"/>
              </a:solidFill>
            </a:endParaRPr>
          </a:p>
        </p:txBody>
      </p:sp>
      <p:pic>
        <p:nvPicPr>
          <p:cNvPr id="354" name="Google Shape;354;p38"/>
          <p:cNvPicPr preferRelativeResize="0"/>
          <p:nvPr/>
        </p:nvPicPr>
        <p:blipFill rotWithShape="1">
          <a:blip r:embed="rId3">
            <a:alphaModFix/>
          </a:blip>
          <a:srcRect l="50086" t="7350" r="18739" b="38843"/>
          <a:stretch/>
        </p:blipFill>
        <p:spPr>
          <a:xfrm>
            <a:off x="790033" y="1432850"/>
            <a:ext cx="914400" cy="888300"/>
          </a:xfrm>
          <a:prstGeom prst="ellipse">
            <a:avLst/>
          </a:prstGeom>
          <a:noFill/>
          <a:ln w="28575" cap="flat" cmpd="sng">
            <a:solidFill>
              <a:srgbClr val="EC681C"/>
            </a:solidFill>
            <a:prstDash val="solid"/>
            <a:round/>
            <a:headEnd type="none" w="sm" len="sm"/>
            <a:tailEnd type="none" w="sm" len="sm"/>
          </a:ln>
        </p:spPr>
      </p:pic>
      <p:pic>
        <p:nvPicPr>
          <p:cNvPr id="355" name="Google Shape;355;p38" title="FaceOnMerger_frame_watermarked.jpg"/>
          <p:cNvPicPr preferRelativeResize="0"/>
          <p:nvPr/>
        </p:nvPicPr>
        <p:blipFill rotWithShape="1">
          <a:blip r:embed="rId4">
            <a:alphaModFix/>
          </a:blip>
          <a:srcRect l="24975" r="24561"/>
          <a:stretch/>
        </p:blipFill>
        <p:spPr>
          <a:xfrm>
            <a:off x="790033" y="2786200"/>
            <a:ext cx="914400" cy="960000"/>
          </a:xfrm>
          <a:prstGeom prst="ellipse">
            <a:avLst/>
          </a:prstGeom>
          <a:noFill/>
          <a:ln w="28575" cap="flat" cmpd="sng">
            <a:solidFill>
              <a:srgbClr val="EC681C"/>
            </a:solidFill>
            <a:prstDash val="solid"/>
            <a:round/>
            <a:headEnd type="none" w="sm" len="sm"/>
            <a:tailEnd type="none" w="sm" len="sm"/>
          </a:ln>
        </p:spPr>
      </p:pic>
      <p:sp>
        <p:nvSpPr>
          <p:cNvPr id="356" name="Google Shape;356;p38"/>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Rotosurface and examples</a:t>
            </a:r>
            <a:endParaRPr/>
          </a:p>
        </p:txBody>
      </p:sp>
      <p:pic>
        <p:nvPicPr>
          <p:cNvPr id="357" name="Google Shape;357;p38"/>
          <p:cNvPicPr preferRelativeResize="0"/>
          <p:nvPr/>
        </p:nvPicPr>
        <p:blipFill rotWithShape="1">
          <a:blip r:embed="rId5">
            <a:alphaModFix/>
          </a:blip>
          <a:srcRect l="1812" r="1812" b="3855"/>
          <a:stretch/>
        </p:blipFill>
        <p:spPr>
          <a:xfrm>
            <a:off x="6455375" y="2196350"/>
            <a:ext cx="1371600" cy="1371600"/>
          </a:xfrm>
          <a:prstGeom prst="ellipse">
            <a:avLst/>
          </a:prstGeom>
          <a:noFill/>
          <a:ln w="28575" cap="flat" cmpd="sng">
            <a:solidFill>
              <a:srgbClr val="EC681C"/>
            </a:solidFill>
            <a:prstDash val="solid"/>
            <a:round/>
            <a:headEnd type="none" w="sm" len="sm"/>
            <a:tailEnd type="none" w="sm" len="sm"/>
          </a:ln>
        </p:spPr>
      </p:pic>
      <p:sp>
        <p:nvSpPr>
          <p:cNvPr id="358" name="Google Shape;358;p38"/>
          <p:cNvSpPr/>
          <p:nvPr/>
        </p:nvSpPr>
        <p:spPr>
          <a:xfrm>
            <a:off x="6629675" y="3630707"/>
            <a:ext cx="1023000" cy="115200"/>
          </a:xfrm>
          <a:prstGeom prst="bracketPair">
            <a:avLst/>
          </a:prstGeom>
          <a:noFill/>
          <a:ln w="9525" cap="flat" cmpd="sng">
            <a:solidFill>
              <a:srgbClr val="666666"/>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600">
                <a:solidFill>
                  <a:srgbClr val="666666"/>
                </a:solidFill>
                <a:uFill>
                  <a:noFill/>
                </a:uFill>
                <a:hlinkClick r:id="rId6">
                  <a:extLst>
                    <a:ext uri="{A12FA001-AC4F-418D-AE19-62706E023703}">
                      <ahyp:hlinkClr xmlns:ahyp="http://schemas.microsoft.com/office/drawing/2018/hyperlinkcolor" val="tx"/>
                    </a:ext>
                  </a:extLst>
                </a:hlinkClick>
              </a:rPr>
              <a:t>Maarten van de Meent</a:t>
            </a:r>
            <a:r>
              <a:rPr lang="en" sz="600">
                <a:solidFill>
                  <a:srgbClr val="666666"/>
                </a:solidFill>
              </a:rPr>
              <a:t> [</a:t>
            </a:r>
            <a:r>
              <a:rPr lang="en" sz="600" u="sng">
                <a:solidFill>
                  <a:srgbClr val="666666"/>
                </a:solidFill>
                <a:hlinkClick r:id="rId7">
                  <a:extLst>
                    <a:ext uri="{A12FA001-AC4F-418D-AE19-62706E023703}">
                      <ahyp:hlinkClr xmlns:ahyp="http://schemas.microsoft.com/office/drawing/2018/hyperlinkcolor" val="tx"/>
                    </a:ext>
                  </a:extLst>
                </a:hlinkClick>
              </a:rPr>
              <a:t>link</a:t>
            </a:r>
            <a:r>
              <a:rPr lang="en" sz="600">
                <a:solidFill>
                  <a:srgbClr val="666666"/>
                </a:solidFill>
              </a:rPr>
              <a:t>] </a:t>
            </a:r>
            <a:endParaRPr sz="600">
              <a:solidFill>
                <a:srgbClr val="666666"/>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9"/>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horizon</a:t>
            </a:r>
            <a:endParaRPr/>
          </a:p>
        </p:txBody>
      </p:sp>
      <p:sp>
        <p:nvSpPr>
          <p:cNvPr id="364" name="Google Shape;364;p39"/>
          <p:cNvSpPr txBox="1"/>
          <p:nvPr/>
        </p:nvSpPr>
        <p:spPr>
          <a:xfrm>
            <a:off x="826388" y="996425"/>
            <a:ext cx="1782900" cy="1390500"/>
          </a:xfrm>
          <a:prstGeom prst="rect">
            <a:avLst/>
          </a:prstGeom>
          <a:noFill/>
          <a:ln>
            <a:noFill/>
          </a:ln>
        </p:spPr>
        <p:txBody>
          <a:bodyPr spcFirstLastPara="1" wrap="square" lIns="0" tIns="91425" rIns="91425" bIns="91425" anchor="t" anchorCtr="0">
            <a:spAutoFit/>
          </a:bodyPr>
          <a:lstStyle/>
          <a:p>
            <a:pPr marL="0" lvl="0" indent="0" algn="ctr" rtl="0">
              <a:spcBef>
                <a:spcPts val="0"/>
              </a:spcBef>
              <a:spcAft>
                <a:spcPts val="0"/>
              </a:spcAft>
              <a:buNone/>
            </a:pPr>
            <a:r>
              <a:rPr lang="en" sz="1200">
                <a:solidFill>
                  <a:schemeClr val="dk1"/>
                </a:solidFill>
              </a:rPr>
              <a:t>Usually </a:t>
            </a:r>
            <a:endParaRPr sz="1200">
              <a:solidFill>
                <a:schemeClr val="dk1"/>
              </a:solidFill>
            </a:endParaRPr>
          </a:p>
          <a:p>
            <a:pPr marL="0" lvl="0" indent="0" algn="ctr" rtl="0">
              <a:spcBef>
                <a:spcPts val="0"/>
              </a:spcBef>
              <a:spcAft>
                <a:spcPts val="0"/>
              </a:spcAft>
              <a:buNone/>
            </a:pPr>
            <a:r>
              <a:rPr lang="en" sz="1000">
                <a:solidFill>
                  <a:srgbClr val="456487"/>
                </a:solidFill>
              </a:rPr>
              <a:t>[i.e. vacuum GR] </a:t>
            </a:r>
            <a:endParaRPr sz="1000">
              <a:solidFill>
                <a:srgbClr val="456487"/>
              </a:solidFill>
            </a:endParaRPr>
          </a:p>
          <a:p>
            <a:pPr marL="0" lvl="0" indent="0" algn="ctr" rtl="0">
              <a:spcBef>
                <a:spcPts val="0"/>
              </a:spcBef>
              <a:spcAft>
                <a:spcPts val="0"/>
              </a:spcAft>
              <a:buNone/>
            </a:pPr>
            <a:r>
              <a:rPr lang="en" sz="1200">
                <a:solidFill>
                  <a:schemeClr val="dk1"/>
                </a:solidFill>
              </a:rPr>
              <a:t>BH event horizons are also </a:t>
            </a:r>
            <a:r>
              <a:rPr lang="en" sz="1200" b="1">
                <a:solidFill>
                  <a:schemeClr val="dk1"/>
                </a:solidFill>
              </a:rPr>
              <a:t>Killing horizons</a:t>
            </a:r>
            <a:endParaRPr sz="1200" b="1">
              <a:solidFill>
                <a:schemeClr val="dk1"/>
              </a:solidFill>
            </a:endParaRPr>
          </a:p>
          <a:p>
            <a:pPr marL="0" lvl="0" indent="0" algn="ctr" rtl="0">
              <a:spcBef>
                <a:spcPts val="1000"/>
              </a:spcBef>
              <a:spcAft>
                <a:spcPts val="0"/>
              </a:spcAft>
              <a:buNone/>
            </a:pPr>
            <a:r>
              <a:rPr lang="en" sz="1200">
                <a:solidFill>
                  <a:schemeClr val="dk1"/>
                </a:solidFill>
              </a:rPr>
              <a:t>i.e. they are generated by Killing vectors</a:t>
            </a:r>
            <a:endParaRPr sz="1200">
              <a:solidFill>
                <a:schemeClr val="dk1"/>
              </a:solidFill>
            </a:endParaRPr>
          </a:p>
        </p:txBody>
      </p:sp>
      <p:sp>
        <p:nvSpPr>
          <p:cNvPr id="365" name="Google Shape;365;p39"/>
          <p:cNvSpPr/>
          <p:nvPr/>
        </p:nvSpPr>
        <p:spPr>
          <a:xfrm>
            <a:off x="2625380" y="1414455"/>
            <a:ext cx="846900" cy="343800"/>
          </a:xfrm>
          <a:prstGeom prst="bracketPair">
            <a:avLst/>
          </a:prstGeom>
          <a:noFill/>
          <a:ln w="9525"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456487"/>
                </a:solidFill>
              </a:rPr>
              <a:t>rigidity theorem</a:t>
            </a:r>
            <a:endParaRPr sz="1000">
              <a:solidFill>
                <a:srgbClr val="456487"/>
              </a:solidFill>
            </a:endParaRPr>
          </a:p>
        </p:txBody>
      </p:sp>
      <p:grpSp>
        <p:nvGrpSpPr>
          <p:cNvPr id="366" name="Google Shape;366;p39"/>
          <p:cNvGrpSpPr/>
          <p:nvPr/>
        </p:nvGrpSpPr>
        <p:grpSpPr>
          <a:xfrm>
            <a:off x="349025" y="2401274"/>
            <a:ext cx="2737625" cy="1745813"/>
            <a:chOff x="349025" y="2401274"/>
            <a:chExt cx="2737625" cy="1745813"/>
          </a:xfrm>
        </p:grpSpPr>
        <p:sp>
          <p:nvSpPr>
            <p:cNvPr id="367" name="Google Shape;367;p39"/>
            <p:cNvSpPr txBox="1"/>
            <p:nvPr/>
          </p:nvSpPr>
          <p:spPr>
            <a:xfrm>
              <a:off x="349025" y="3039936"/>
              <a:ext cx="11319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i="1">
                  <a:solidFill>
                    <a:schemeClr val="dk1"/>
                  </a:solidFill>
                  <a:latin typeface="Times New Roman"/>
                  <a:ea typeface="Times New Roman"/>
                  <a:cs typeface="Times New Roman"/>
                  <a:sym typeface="Times New Roman"/>
                </a:rPr>
                <a:t>𝛺</a:t>
              </a:r>
              <a:r>
                <a:rPr lang="en" sz="1000" i="1" baseline="-25000">
                  <a:solidFill>
                    <a:schemeClr val="dk1"/>
                  </a:solidFill>
                  <a:latin typeface="Times New Roman"/>
                  <a:ea typeface="Times New Roman"/>
                  <a:cs typeface="Times New Roman"/>
                  <a:sym typeface="Times New Roman"/>
                </a:rPr>
                <a:t>H</a:t>
              </a:r>
              <a:r>
                <a:rPr lang="en" sz="1000">
                  <a:solidFill>
                    <a:schemeClr val="dk1"/>
                  </a:solidFill>
                </a:rPr>
                <a:t>  </a:t>
              </a:r>
              <a:endParaRPr sz="1000">
                <a:solidFill>
                  <a:schemeClr val="dk1"/>
                </a:solidFill>
              </a:endParaRPr>
            </a:p>
            <a:p>
              <a:pPr marL="0" lvl="0" indent="0" algn="ctr" rtl="0">
                <a:lnSpc>
                  <a:spcPct val="115000"/>
                </a:lnSpc>
                <a:spcBef>
                  <a:spcPts val="0"/>
                </a:spcBef>
                <a:spcAft>
                  <a:spcPts val="0"/>
                </a:spcAft>
                <a:buNone/>
              </a:pPr>
              <a:r>
                <a:rPr lang="en" sz="1000">
                  <a:solidFill>
                    <a:schemeClr val="dk1"/>
                  </a:solidFill>
                </a:rPr>
                <a:t>constant over </a:t>
              </a:r>
              <a:r>
                <a:rPr lang="en" sz="1000" i="1">
                  <a:solidFill>
                    <a:schemeClr val="dk1"/>
                  </a:solidFill>
                  <a:latin typeface="Times New Roman"/>
                  <a:ea typeface="Times New Roman"/>
                  <a:cs typeface="Times New Roman"/>
                  <a:sym typeface="Times New Roman"/>
                </a:rPr>
                <a:t>H</a:t>
              </a:r>
              <a:endParaRPr sz="1000" i="1">
                <a:solidFill>
                  <a:schemeClr val="dk1"/>
                </a:solidFill>
                <a:latin typeface="Times New Roman"/>
                <a:ea typeface="Times New Roman"/>
                <a:cs typeface="Times New Roman"/>
                <a:sym typeface="Times New Roman"/>
              </a:endParaRPr>
            </a:p>
          </p:txBody>
        </p:sp>
        <p:sp>
          <p:nvSpPr>
            <p:cNvPr id="368" name="Google Shape;368;p39"/>
            <p:cNvSpPr txBox="1"/>
            <p:nvPr/>
          </p:nvSpPr>
          <p:spPr>
            <a:xfrm>
              <a:off x="962725" y="3631386"/>
              <a:ext cx="15102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a:solidFill>
                    <a:schemeClr val="dk1"/>
                  </a:solidFill>
                </a:rPr>
                <a:t>different notions of </a:t>
              </a:r>
              <a:endParaRPr sz="1000">
                <a:solidFill>
                  <a:schemeClr val="dk1"/>
                </a:solidFill>
              </a:endParaRPr>
            </a:p>
            <a:p>
              <a:pPr marL="0" lvl="0" indent="0" algn="ctr" rtl="0">
                <a:lnSpc>
                  <a:spcPct val="115000"/>
                </a:lnSpc>
                <a:spcBef>
                  <a:spcPts val="0"/>
                </a:spcBef>
                <a:spcAft>
                  <a:spcPts val="0"/>
                </a:spcAft>
                <a:buNone/>
              </a:pPr>
              <a:r>
                <a:rPr lang="en" sz="1000">
                  <a:solidFill>
                    <a:schemeClr val="dk1"/>
                  </a:solidFill>
                </a:rPr>
                <a:t>surface gravity coincide</a:t>
              </a:r>
              <a:endParaRPr sz="1000">
                <a:solidFill>
                  <a:schemeClr val="dk1"/>
                </a:solidFill>
              </a:endParaRPr>
            </a:p>
          </p:txBody>
        </p:sp>
        <p:sp>
          <p:nvSpPr>
            <p:cNvPr id="369" name="Google Shape;369;p39"/>
            <p:cNvSpPr txBox="1"/>
            <p:nvPr/>
          </p:nvSpPr>
          <p:spPr>
            <a:xfrm>
              <a:off x="1954750" y="3039936"/>
              <a:ext cx="11319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a:solidFill>
                    <a:schemeClr val="dk1"/>
                  </a:solidFill>
                </a:rPr>
                <a:t>surface gravity 𝜅 constant over </a:t>
              </a:r>
              <a:r>
                <a:rPr lang="en" sz="1000" i="1">
                  <a:solidFill>
                    <a:schemeClr val="dk1"/>
                  </a:solidFill>
                  <a:latin typeface="Times New Roman"/>
                  <a:ea typeface="Times New Roman"/>
                  <a:cs typeface="Times New Roman"/>
                  <a:sym typeface="Times New Roman"/>
                </a:rPr>
                <a:t>H</a:t>
              </a:r>
              <a:endParaRPr sz="1000">
                <a:solidFill>
                  <a:schemeClr val="dk1"/>
                </a:solidFill>
              </a:endParaRPr>
            </a:p>
          </p:txBody>
        </p:sp>
        <p:sp>
          <p:nvSpPr>
            <p:cNvPr id="370" name="Google Shape;370;p39"/>
            <p:cNvSpPr txBox="1"/>
            <p:nvPr/>
          </p:nvSpPr>
          <p:spPr>
            <a:xfrm>
              <a:off x="826388" y="2401274"/>
              <a:ext cx="1782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Several consequnces:</a:t>
              </a:r>
              <a:endParaRPr sz="1200">
                <a:solidFill>
                  <a:srgbClr val="456487"/>
                </a:solidFill>
              </a:endParaRPr>
            </a:p>
          </p:txBody>
        </p:sp>
        <p:cxnSp>
          <p:nvCxnSpPr>
            <p:cNvPr id="371" name="Google Shape;371;p39"/>
            <p:cNvCxnSpPr>
              <a:stCxn id="370" idx="2"/>
              <a:endCxn id="367" idx="0"/>
            </p:cNvCxnSpPr>
            <p:nvPr/>
          </p:nvCxnSpPr>
          <p:spPr>
            <a:xfrm rot="5400000">
              <a:off x="1181738" y="2503874"/>
              <a:ext cx="269400" cy="802800"/>
            </a:xfrm>
            <a:prstGeom prst="bentConnector3">
              <a:avLst>
                <a:gd name="adj1" fmla="val 49993"/>
              </a:avLst>
            </a:prstGeom>
            <a:noFill/>
            <a:ln w="9525" cap="flat" cmpd="sng">
              <a:solidFill>
                <a:srgbClr val="022A5C"/>
              </a:solidFill>
              <a:prstDash val="solid"/>
              <a:round/>
              <a:headEnd type="none" w="med" len="med"/>
              <a:tailEnd type="none" w="med" len="med"/>
            </a:ln>
          </p:spPr>
        </p:cxnSp>
        <p:cxnSp>
          <p:nvCxnSpPr>
            <p:cNvPr id="372" name="Google Shape;372;p39"/>
            <p:cNvCxnSpPr>
              <a:stCxn id="370" idx="2"/>
              <a:endCxn id="369" idx="0"/>
            </p:cNvCxnSpPr>
            <p:nvPr/>
          </p:nvCxnSpPr>
          <p:spPr>
            <a:xfrm rot="-5400000" flipH="1">
              <a:off x="1984538" y="2503874"/>
              <a:ext cx="269400" cy="802800"/>
            </a:xfrm>
            <a:prstGeom prst="bentConnector3">
              <a:avLst>
                <a:gd name="adj1" fmla="val 49993"/>
              </a:avLst>
            </a:prstGeom>
            <a:noFill/>
            <a:ln w="9525" cap="flat" cmpd="sng">
              <a:solidFill>
                <a:srgbClr val="022A5C"/>
              </a:solidFill>
              <a:prstDash val="solid"/>
              <a:round/>
              <a:headEnd type="none" w="med" len="med"/>
              <a:tailEnd type="none" w="med" len="med"/>
            </a:ln>
          </p:spPr>
        </p:cxnSp>
        <p:cxnSp>
          <p:nvCxnSpPr>
            <p:cNvPr id="373" name="Google Shape;373;p39"/>
            <p:cNvCxnSpPr>
              <a:stCxn id="370" idx="2"/>
              <a:endCxn id="368" idx="0"/>
            </p:cNvCxnSpPr>
            <p:nvPr/>
          </p:nvCxnSpPr>
          <p:spPr>
            <a:xfrm rot="-5400000" flipH="1">
              <a:off x="1287788" y="3200624"/>
              <a:ext cx="860700" cy="600"/>
            </a:xfrm>
            <a:prstGeom prst="bentConnector3">
              <a:avLst>
                <a:gd name="adj1" fmla="val 50007"/>
              </a:avLst>
            </a:prstGeom>
            <a:noFill/>
            <a:ln w="9525" cap="flat" cmpd="sng">
              <a:solidFill>
                <a:srgbClr val="022A5C"/>
              </a:solidFill>
              <a:prstDash val="solid"/>
              <a:round/>
              <a:headEnd type="none" w="med" len="med"/>
              <a:tailEnd type="none" w="med" len="med"/>
            </a:ln>
          </p:spPr>
        </p:cxnSp>
      </p:grpSp>
      <p:grpSp>
        <p:nvGrpSpPr>
          <p:cNvPr id="374" name="Google Shape;374;p39"/>
          <p:cNvGrpSpPr/>
          <p:nvPr/>
        </p:nvGrpSpPr>
        <p:grpSpPr>
          <a:xfrm>
            <a:off x="3086650" y="996435"/>
            <a:ext cx="5708312" cy="3027200"/>
            <a:chOff x="3086650" y="996435"/>
            <a:chExt cx="5708312" cy="3027200"/>
          </a:xfrm>
        </p:grpSpPr>
        <p:sp>
          <p:nvSpPr>
            <p:cNvPr id="375" name="Google Shape;375;p39"/>
            <p:cNvSpPr txBox="1"/>
            <p:nvPr/>
          </p:nvSpPr>
          <p:spPr>
            <a:xfrm>
              <a:off x="4548596" y="996435"/>
              <a:ext cx="1326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Four laws of </a:t>
              </a:r>
              <a:endParaRPr sz="1200">
                <a:solidFill>
                  <a:schemeClr val="dk1"/>
                </a:solidFill>
              </a:endParaRPr>
            </a:p>
            <a:p>
              <a:pPr marL="0" lvl="0" indent="0" algn="ctr" rtl="0">
                <a:spcBef>
                  <a:spcPts val="0"/>
                </a:spcBef>
                <a:spcAft>
                  <a:spcPts val="0"/>
                </a:spcAft>
                <a:buNone/>
              </a:pPr>
              <a:r>
                <a:rPr lang="en" sz="1200">
                  <a:solidFill>
                    <a:schemeClr val="dk1"/>
                  </a:solidFill>
                </a:rPr>
                <a:t>‘BH mechanics’</a:t>
              </a:r>
              <a:endParaRPr sz="1200">
                <a:solidFill>
                  <a:schemeClr val="dk1"/>
                </a:solidFill>
              </a:endParaRPr>
            </a:p>
          </p:txBody>
        </p:sp>
        <p:pic>
          <p:nvPicPr>
            <p:cNvPr id="376" name="Google Shape;376;p39" descr="\kappa = \text{const.}" title="MathEquation,#000000"/>
            <p:cNvPicPr preferRelativeResize="0"/>
            <p:nvPr/>
          </p:nvPicPr>
          <p:blipFill>
            <a:blip r:embed="rId3">
              <a:alphaModFix/>
            </a:blip>
            <a:stretch>
              <a:fillRect/>
            </a:stretch>
          </p:blipFill>
          <p:spPr>
            <a:xfrm>
              <a:off x="5022969" y="1858817"/>
              <a:ext cx="1049586" cy="317500"/>
            </a:xfrm>
            <a:prstGeom prst="rect">
              <a:avLst/>
            </a:prstGeom>
            <a:noFill/>
            <a:ln>
              <a:noFill/>
            </a:ln>
          </p:spPr>
        </p:pic>
        <p:pic>
          <p:nvPicPr>
            <p:cNvPr id="377" name="Google Shape;377;p39" descr="\delta M = \frac{\kappa}{8\pi G} \delta A_H + \Omega_H \delta J" title="MathEquation,#000000"/>
            <p:cNvPicPr preferRelativeResize="0"/>
            <p:nvPr/>
          </p:nvPicPr>
          <p:blipFill>
            <a:blip r:embed="rId4">
              <a:alphaModFix/>
            </a:blip>
            <a:stretch>
              <a:fillRect/>
            </a:stretch>
          </p:blipFill>
          <p:spPr>
            <a:xfrm>
              <a:off x="5055894" y="2516926"/>
              <a:ext cx="2351852" cy="317500"/>
            </a:xfrm>
            <a:prstGeom prst="rect">
              <a:avLst/>
            </a:prstGeom>
            <a:noFill/>
            <a:ln>
              <a:noFill/>
            </a:ln>
          </p:spPr>
        </p:pic>
        <p:pic>
          <p:nvPicPr>
            <p:cNvPr id="378" name="Google Shape;378;p39" descr="\delta A_H \geq 0" title="MathEquation,#000000"/>
            <p:cNvPicPr preferRelativeResize="0"/>
            <p:nvPr/>
          </p:nvPicPr>
          <p:blipFill>
            <a:blip r:embed="rId5">
              <a:alphaModFix/>
            </a:blip>
            <a:stretch>
              <a:fillRect/>
            </a:stretch>
          </p:blipFill>
          <p:spPr>
            <a:xfrm>
              <a:off x="5022969" y="3125659"/>
              <a:ext cx="936406" cy="254000"/>
            </a:xfrm>
            <a:prstGeom prst="rect">
              <a:avLst/>
            </a:prstGeom>
            <a:noFill/>
            <a:ln>
              <a:noFill/>
            </a:ln>
          </p:spPr>
        </p:pic>
        <p:pic>
          <p:nvPicPr>
            <p:cNvPr id="379" name="Google Shape;379;p39" descr="\kappa = 0" title="MathEquation,#000000"/>
            <p:cNvPicPr preferRelativeResize="0"/>
            <p:nvPr/>
          </p:nvPicPr>
          <p:blipFill>
            <a:blip r:embed="rId6">
              <a:alphaModFix/>
            </a:blip>
            <a:stretch>
              <a:fillRect/>
            </a:stretch>
          </p:blipFill>
          <p:spPr>
            <a:xfrm>
              <a:off x="5022969" y="3687351"/>
              <a:ext cx="677334" cy="254000"/>
            </a:xfrm>
            <a:prstGeom prst="rect">
              <a:avLst/>
            </a:prstGeom>
            <a:noFill/>
            <a:ln>
              <a:noFill/>
            </a:ln>
          </p:spPr>
        </p:pic>
        <p:sp>
          <p:nvSpPr>
            <p:cNvPr id="380" name="Google Shape;380;p39"/>
            <p:cNvSpPr txBox="1"/>
            <p:nvPr/>
          </p:nvSpPr>
          <p:spPr>
            <a:xfrm>
              <a:off x="4267219" y="1865835"/>
              <a:ext cx="73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0</a:t>
              </a:r>
              <a:r>
                <a:rPr lang="en" sz="1200" baseline="30000">
                  <a:solidFill>
                    <a:schemeClr val="dk1"/>
                  </a:solidFill>
                </a:rPr>
                <a:t>th</a:t>
              </a:r>
              <a:r>
                <a:rPr lang="en" sz="1200">
                  <a:solidFill>
                    <a:schemeClr val="dk1"/>
                  </a:solidFill>
                </a:rPr>
                <a:t> law</a:t>
              </a:r>
              <a:endParaRPr sz="1200">
                <a:solidFill>
                  <a:schemeClr val="dk1"/>
                </a:solidFill>
              </a:endParaRPr>
            </a:p>
          </p:txBody>
        </p:sp>
        <p:sp>
          <p:nvSpPr>
            <p:cNvPr id="381" name="Google Shape;381;p39"/>
            <p:cNvSpPr txBox="1"/>
            <p:nvPr/>
          </p:nvSpPr>
          <p:spPr>
            <a:xfrm>
              <a:off x="4267219" y="2459277"/>
              <a:ext cx="73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1</a:t>
              </a:r>
              <a:r>
                <a:rPr lang="en" sz="1200" baseline="30000">
                  <a:solidFill>
                    <a:schemeClr val="dk1"/>
                  </a:solidFill>
                </a:rPr>
                <a:t>st</a:t>
              </a:r>
              <a:r>
                <a:rPr lang="en" sz="1200">
                  <a:solidFill>
                    <a:schemeClr val="dk1"/>
                  </a:solidFill>
                </a:rPr>
                <a:t> law</a:t>
              </a:r>
              <a:endParaRPr sz="1200">
                <a:solidFill>
                  <a:schemeClr val="dk1"/>
                </a:solidFill>
              </a:endParaRPr>
            </a:p>
          </p:txBody>
        </p:sp>
        <p:sp>
          <p:nvSpPr>
            <p:cNvPr id="382" name="Google Shape;382;p39"/>
            <p:cNvSpPr txBox="1"/>
            <p:nvPr/>
          </p:nvSpPr>
          <p:spPr>
            <a:xfrm>
              <a:off x="4267219" y="3052718"/>
              <a:ext cx="73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2</a:t>
              </a:r>
              <a:r>
                <a:rPr lang="en" sz="1200" baseline="30000">
                  <a:solidFill>
                    <a:schemeClr val="dk1"/>
                  </a:solidFill>
                </a:rPr>
                <a:t>nd</a:t>
              </a:r>
              <a:r>
                <a:rPr lang="en" sz="1200">
                  <a:solidFill>
                    <a:schemeClr val="dk1"/>
                  </a:solidFill>
                </a:rPr>
                <a:t> law</a:t>
              </a:r>
              <a:endParaRPr sz="1200">
                <a:solidFill>
                  <a:schemeClr val="dk1"/>
                </a:solidFill>
              </a:endParaRPr>
            </a:p>
          </p:txBody>
        </p:sp>
        <p:sp>
          <p:nvSpPr>
            <p:cNvPr id="383" name="Google Shape;383;p39"/>
            <p:cNvSpPr txBox="1"/>
            <p:nvPr/>
          </p:nvSpPr>
          <p:spPr>
            <a:xfrm>
              <a:off x="4267219" y="3646160"/>
              <a:ext cx="73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3</a:t>
              </a:r>
              <a:r>
                <a:rPr lang="en" sz="1200" baseline="30000">
                  <a:solidFill>
                    <a:schemeClr val="dk1"/>
                  </a:solidFill>
                </a:rPr>
                <a:t>rd</a:t>
              </a:r>
              <a:r>
                <a:rPr lang="en" sz="1200">
                  <a:solidFill>
                    <a:schemeClr val="dk1"/>
                  </a:solidFill>
                </a:rPr>
                <a:t> law</a:t>
              </a:r>
              <a:endParaRPr sz="1200">
                <a:solidFill>
                  <a:schemeClr val="dk1"/>
                </a:solidFill>
              </a:endParaRPr>
            </a:p>
          </p:txBody>
        </p:sp>
        <p:sp>
          <p:nvSpPr>
            <p:cNvPr id="384" name="Google Shape;384;p39"/>
            <p:cNvSpPr txBox="1"/>
            <p:nvPr/>
          </p:nvSpPr>
          <p:spPr>
            <a:xfrm>
              <a:off x="5725844" y="3629710"/>
              <a:ext cx="1365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unattainable</a:t>
              </a:r>
              <a:endParaRPr sz="1200">
                <a:solidFill>
                  <a:schemeClr val="dk1"/>
                </a:solidFill>
              </a:endParaRPr>
            </a:p>
          </p:txBody>
        </p:sp>
        <p:sp>
          <p:nvSpPr>
            <p:cNvPr id="385" name="Google Shape;385;p39"/>
            <p:cNvSpPr txBox="1"/>
            <p:nvPr/>
          </p:nvSpPr>
          <p:spPr>
            <a:xfrm>
              <a:off x="7053462" y="996435"/>
              <a:ext cx="1741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Four laws of </a:t>
              </a:r>
              <a:endParaRPr sz="1200">
                <a:solidFill>
                  <a:schemeClr val="dk1"/>
                </a:solidFill>
              </a:endParaRPr>
            </a:p>
            <a:p>
              <a:pPr marL="0" lvl="0" indent="0" algn="ctr" rtl="0">
                <a:spcBef>
                  <a:spcPts val="0"/>
                </a:spcBef>
                <a:spcAft>
                  <a:spcPts val="0"/>
                </a:spcAft>
                <a:buNone/>
              </a:pPr>
              <a:r>
                <a:rPr lang="en" sz="1200">
                  <a:solidFill>
                    <a:schemeClr val="dk1"/>
                  </a:solidFill>
                </a:rPr>
                <a:t>‘BH thermodynamics’</a:t>
              </a:r>
              <a:endParaRPr sz="1200">
                <a:solidFill>
                  <a:schemeClr val="dk1"/>
                </a:solidFill>
              </a:endParaRPr>
            </a:p>
          </p:txBody>
        </p:sp>
        <p:cxnSp>
          <p:nvCxnSpPr>
            <p:cNvPr id="386" name="Google Shape;386;p39"/>
            <p:cNvCxnSpPr>
              <a:stCxn id="380" idx="2"/>
              <a:endCxn id="381" idx="0"/>
            </p:cNvCxnSpPr>
            <p:nvPr/>
          </p:nvCxnSpPr>
          <p:spPr>
            <a:xfrm>
              <a:off x="4632319" y="2235135"/>
              <a:ext cx="0" cy="224100"/>
            </a:xfrm>
            <a:prstGeom prst="straightConnector1">
              <a:avLst/>
            </a:prstGeom>
            <a:noFill/>
            <a:ln w="9525" cap="flat" cmpd="sng">
              <a:solidFill>
                <a:srgbClr val="022A5C"/>
              </a:solidFill>
              <a:prstDash val="solid"/>
              <a:round/>
              <a:headEnd type="none" w="med" len="med"/>
              <a:tailEnd type="none" w="med" len="med"/>
            </a:ln>
          </p:spPr>
        </p:cxnSp>
        <p:cxnSp>
          <p:nvCxnSpPr>
            <p:cNvPr id="387" name="Google Shape;387;p39"/>
            <p:cNvCxnSpPr>
              <a:stCxn id="381" idx="2"/>
              <a:endCxn id="382" idx="0"/>
            </p:cNvCxnSpPr>
            <p:nvPr/>
          </p:nvCxnSpPr>
          <p:spPr>
            <a:xfrm>
              <a:off x="4632319" y="2828577"/>
              <a:ext cx="0" cy="224100"/>
            </a:xfrm>
            <a:prstGeom prst="straightConnector1">
              <a:avLst/>
            </a:prstGeom>
            <a:noFill/>
            <a:ln w="9525" cap="flat" cmpd="sng">
              <a:solidFill>
                <a:srgbClr val="022A5C"/>
              </a:solidFill>
              <a:prstDash val="solid"/>
              <a:round/>
              <a:headEnd type="none" w="med" len="med"/>
              <a:tailEnd type="none" w="med" len="med"/>
            </a:ln>
          </p:spPr>
        </p:cxnSp>
        <p:cxnSp>
          <p:nvCxnSpPr>
            <p:cNvPr id="388" name="Google Shape;388;p39"/>
            <p:cNvCxnSpPr>
              <a:stCxn id="382" idx="2"/>
              <a:endCxn id="383" idx="0"/>
            </p:cNvCxnSpPr>
            <p:nvPr/>
          </p:nvCxnSpPr>
          <p:spPr>
            <a:xfrm>
              <a:off x="4632319" y="3422018"/>
              <a:ext cx="0" cy="224100"/>
            </a:xfrm>
            <a:prstGeom prst="straightConnector1">
              <a:avLst/>
            </a:prstGeom>
            <a:noFill/>
            <a:ln w="9525" cap="flat" cmpd="sng">
              <a:solidFill>
                <a:srgbClr val="022A5C"/>
              </a:solidFill>
              <a:prstDash val="solid"/>
              <a:round/>
              <a:headEnd type="none" w="med" len="med"/>
              <a:tailEnd type="none" w="med" len="med"/>
            </a:ln>
          </p:spPr>
        </p:cxnSp>
        <p:pic>
          <p:nvPicPr>
            <p:cNvPr id="389" name="Google Shape;389;p39" descr="\begin{align}&#10;\kappa &amp;\leftrightarrow T \\&#10;A_H &amp;\leftrightarrow S \\&#10;M &amp;\leftrightarrow E&#10;\end{align}" title="MathEquation,#000000"/>
            <p:cNvPicPr preferRelativeResize="0"/>
            <p:nvPr/>
          </p:nvPicPr>
          <p:blipFill>
            <a:blip r:embed="rId7">
              <a:alphaModFix/>
            </a:blip>
            <a:stretch>
              <a:fillRect/>
            </a:stretch>
          </p:blipFill>
          <p:spPr>
            <a:xfrm>
              <a:off x="7831344" y="2559635"/>
              <a:ext cx="830518" cy="762000"/>
            </a:xfrm>
            <a:prstGeom prst="rect">
              <a:avLst/>
            </a:prstGeom>
            <a:noFill/>
            <a:ln>
              <a:noFill/>
            </a:ln>
          </p:spPr>
        </p:pic>
        <p:sp>
          <p:nvSpPr>
            <p:cNvPr id="390" name="Google Shape;390;p39"/>
            <p:cNvSpPr/>
            <p:nvPr/>
          </p:nvSpPr>
          <p:spPr>
            <a:xfrm>
              <a:off x="7528194" y="1857635"/>
              <a:ext cx="182700" cy="2166000"/>
            </a:xfrm>
            <a:prstGeom prst="rightBrace">
              <a:avLst>
                <a:gd name="adj1" fmla="val 50000"/>
                <a:gd name="adj2" fmla="val 50000"/>
              </a:avLst>
            </a:prstGeom>
            <a:noFill/>
            <a:ln w="9525"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91" name="Google Shape;391;p39"/>
            <p:cNvCxnSpPr>
              <a:stCxn id="375" idx="3"/>
              <a:endCxn id="385" idx="1"/>
            </p:cNvCxnSpPr>
            <p:nvPr/>
          </p:nvCxnSpPr>
          <p:spPr>
            <a:xfrm>
              <a:off x="5875496" y="1273485"/>
              <a:ext cx="1178100" cy="0"/>
            </a:xfrm>
            <a:prstGeom prst="straightConnector1">
              <a:avLst/>
            </a:prstGeom>
            <a:noFill/>
            <a:ln w="9525" cap="flat" cmpd="sng">
              <a:solidFill>
                <a:srgbClr val="022A5C"/>
              </a:solidFill>
              <a:prstDash val="solid"/>
              <a:round/>
              <a:headEnd type="triangle" w="med" len="med"/>
              <a:tailEnd type="triangle" w="med" len="med"/>
            </a:ln>
          </p:spPr>
        </p:cxnSp>
        <p:cxnSp>
          <p:nvCxnSpPr>
            <p:cNvPr id="392" name="Google Shape;392;p39"/>
            <p:cNvCxnSpPr>
              <a:stCxn id="369" idx="3"/>
              <a:endCxn id="375" idx="1"/>
            </p:cNvCxnSpPr>
            <p:nvPr/>
          </p:nvCxnSpPr>
          <p:spPr>
            <a:xfrm rot="10800000" flipH="1">
              <a:off x="3086650" y="1273386"/>
              <a:ext cx="1461900" cy="2024400"/>
            </a:xfrm>
            <a:prstGeom prst="bentConnector3">
              <a:avLst>
                <a:gd name="adj1" fmla="val 55259"/>
              </a:avLst>
            </a:prstGeom>
            <a:noFill/>
            <a:ln w="9525" cap="flat" cmpd="sng">
              <a:solidFill>
                <a:srgbClr val="022A5C"/>
              </a:solidFill>
              <a:prstDash val="dash"/>
              <a:round/>
              <a:headEnd type="none" w="med" len="med"/>
              <a:tailEnd type="none" w="med" len="med"/>
            </a:ln>
          </p:spPr>
        </p:cxnSp>
      </p:grpSp>
      <p:sp>
        <p:nvSpPr>
          <p:cNvPr id="393" name="Google Shape;393;p39"/>
          <p:cNvSpPr/>
          <p:nvPr/>
        </p:nvSpPr>
        <p:spPr>
          <a:xfrm>
            <a:off x="3816900" y="4509800"/>
            <a:ext cx="1510200" cy="386700"/>
          </a:xfrm>
          <a:prstGeom prst="bracketPair">
            <a:avLst/>
          </a:prstGeom>
          <a:noFill/>
          <a:ln w="19050"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456487"/>
                </a:solidFill>
              </a:rPr>
              <a:t>with circularity</a:t>
            </a:r>
            <a:endParaRPr b="1">
              <a:solidFill>
                <a:srgbClr val="4564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animEffect transition="in" filter="fade">
                                      <p:cBhvr>
                                        <p:cTn id="7" dur="1000"/>
                                        <p:tgtEl>
                                          <p:spTgt spid="3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4"/>
                                        </p:tgtEl>
                                        <p:attrNameLst>
                                          <p:attrName>style.visibility</p:attrName>
                                        </p:attrNameLst>
                                      </p:cBhvr>
                                      <p:to>
                                        <p:strVal val="visible"/>
                                      </p:to>
                                    </p:set>
                                    <p:animEffect transition="in" filter="fade">
                                      <p:cBhvr>
                                        <p:cTn id="12" dur="1000"/>
                                        <p:tgtEl>
                                          <p:spTgt spid="3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3"/>
                                        </p:tgtEl>
                                        <p:attrNameLst>
                                          <p:attrName>style.visibility</p:attrName>
                                        </p:attrNameLst>
                                      </p:cBhvr>
                                      <p:to>
                                        <p:strVal val="visible"/>
                                      </p:to>
                                    </p:set>
                                    <p:animEffect transition="in" filter="fade">
                                      <p:cBhvr>
                                        <p:cTn id="17" dur="10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0"/>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Non-Killing horizon</a:t>
            </a:r>
            <a:endParaRPr/>
          </a:p>
        </p:txBody>
      </p:sp>
      <p:sp>
        <p:nvSpPr>
          <p:cNvPr id="399" name="Google Shape;399;p40"/>
          <p:cNvSpPr txBox="1"/>
          <p:nvPr/>
        </p:nvSpPr>
        <p:spPr>
          <a:xfrm>
            <a:off x="349025" y="3624847"/>
            <a:ext cx="11319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i="1">
                <a:solidFill>
                  <a:schemeClr val="dk1"/>
                </a:solidFill>
                <a:latin typeface="Times New Roman"/>
                <a:ea typeface="Times New Roman"/>
                <a:cs typeface="Times New Roman"/>
                <a:sym typeface="Times New Roman"/>
              </a:rPr>
              <a:t>𝛺</a:t>
            </a:r>
            <a:r>
              <a:rPr lang="en" sz="1000" i="1" baseline="-25000">
                <a:solidFill>
                  <a:schemeClr val="dk1"/>
                </a:solidFill>
                <a:latin typeface="Times New Roman"/>
                <a:ea typeface="Times New Roman"/>
                <a:cs typeface="Times New Roman"/>
                <a:sym typeface="Times New Roman"/>
              </a:rPr>
              <a:t>H</a:t>
            </a:r>
            <a:r>
              <a:rPr lang="en" sz="1000">
                <a:solidFill>
                  <a:schemeClr val="dk1"/>
                </a:solidFill>
              </a:rPr>
              <a:t>  </a:t>
            </a:r>
            <a:endParaRPr sz="1000">
              <a:solidFill>
                <a:schemeClr val="dk1"/>
              </a:solidFill>
            </a:endParaRPr>
          </a:p>
          <a:p>
            <a:pPr marL="0" lvl="0" indent="0" algn="ctr" rtl="0">
              <a:lnSpc>
                <a:spcPct val="115000"/>
              </a:lnSpc>
              <a:spcBef>
                <a:spcPts val="0"/>
              </a:spcBef>
              <a:spcAft>
                <a:spcPts val="0"/>
              </a:spcAft>
              <a:buNone/>
            </a:pPr>
            <a:r>
              <a:rPr lang="en" sz="1000">
                <a:solidFill>
                  <a:schemeClr val="dk1"/>
                </a:solidFill>
              </a:rPr>
              <a:t>constant over </a:t>
            </a:r>
            <a:r>
              <a:rPr lang="en" sz="1000" i="1">
                <a:solidFill>
                  <a:schemeClr val="dk1"/>
                </a:solidFill>
                <a:latin typeface="Times New Roman"/>
                <a:ea typeface="Times New Roman"/>
                <a:cs typeface="Times New Roman"/>
                <a:sym typeface="Times New Roman"/>
              </a:rPr>
              <a:t>H</a:t>
            </a:r>
            <a:endParaRPr sz="1000" i="1">
              <a:solidFill>
                <a:schemeClr val="dk1"/>
              </a:solidFill>
              <a:latin typeface="Times New Roman"/>
              <a:ea typeface="Times New Roman"/>
              <a:cs typeface="Times New Roman"/>
              <a:sym typeface="Times New Roman"/>
            </a:endParaRPr>
          </a:p>
        </p:txBody>
      </p:sp>
      <p:sp>
        <p:nvSpPr>
          <p:cNvPr id="400" name="Google Shape;400;p40"/>
          <p:cNvSpPr txBox="1"/>
          <p:nvPr/>
        </p:nvSpPr>
        <p:spPr>
          <a:xfrm>
            <a:off x="962725" y="4216297"/>
            <a:ext cx="15102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a:solidFill>
                  <a:schemeClr val="dk1"/>
                </a:solidFill>
              </a:rPr>
              <a:t>different notions of </a:t>
            </a:r>
            <a:endParaRPr sz="1000">
              <a:solidFill>
                <a:schemeClr val="dk1"/>
              </a:solidFill>
            </a:endParaRPr>
          </a:p>
          <a:p>
            <a:pPr marL="0" lvl="0" indent="0" algn="ctr" rtl="0">
              <a:lnSpc>
                <a:spcPct val="115000"/>
              </a:lnSpc>
              <a:spcBef>
                <a:spcPts val="0"/>
              </a:spcBef>
              <a:spcAft>
                <a:spcPts val="0"/>
              </a:spcAft>
              <a:buNone/>
            </a:pPr>
            <a:r>
              <a:rPr lang="en" sz="1000">
                <a:solidFill>
                  <a:schemeClr val="dk1"/>
                </a:solidFill>
              </a:rPr>
              <a:t>surface gravity coincide</a:t>
            </a:r>
            <a:endParaRPr sz="1000">
              <a:solidFill>
                <a:schemeClr val="dk1"/>
              </a:solidFill>
            </a:endParaRPr>
          </a:p>
        </p:txBody>
      </p:sp>
      <p:sp>
        <p:nvSpPr>
          <p:cNvPr id="401" name="Google Shape;401;p40"/>
          <p:cNvSpPr txBox="1"/>
          <p:nvPr/>
        </p:nvSpPr>
        <p:spPr>
          <a:xfrm>
            <a:off x="1954750" y="3624847"/>
            <a:ext cx="11319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a:solidFill>
                  <a:schemeClr val="dk1"/>
                </a:solidFill>
              </a:rPr>
              <a:t>surface gravity 𝜅 constant over </a:t>
            </a:r>
            <a:r>
              <a:rPr lang="en" sz="1000" i="1">
                <a:solidFill>
                  <a:schemeClr val="dk1"/>
                </a:solidFill>
                <a:latin typeface="Times New Roman"/>
                <a:ea typeface="Times New Roman"/>
                <a:cs typeface="Times New Roman"/>
                <a:sym typeface="Times New Roman"/>
              </a:rPr>
              <a:t>H</a:t>
            </a:r>
            <a:endParaRPr sz="1000">
              <a:solidFill>
                <a:schemeClr val="dk1"/>
              </a:solidFill>
            </a:endParaRPr>
          </a:p>
        </p:txBody>
      </p:sp>
      <p:sp>
        <p:nvSpPr>
          <p:cNvPr id="402" name="Google Shape;402;p40"/>
          <p:cNvSpPr txBox="1"/>
          <p:nvPr/>
        </p:nvSpPr>
        <p:spPr>
          <a:xfrm>
            <a:off x="826388" y="1581336"/>
            <a:ext cx="1782900" cy="1390500"/>
          </a:xfrm>
          <a:prstGeom prst="rect">
            <a:avLst/>
          </a:prstGeom>
          <a:noFill/>
          <a:ln>
            <a:noFill/>
          </a:ln>
        </p:spPr>
        <p:txBody>
          <a:bodyPr spcFirstLastPara="1" wrap="square" lIns="0" tIns="91425" rIns="91425" bIns="91425" anchor="t" anchorCtr="0">
            <a:spAutoFit/>
          </a:bodyPr>
          <a:lstStyle/>
          <a:p>
            <a:pPr marL="0" lvl="0" indent="0" algn="ctr" rtl="0">
              <a:spcBef>
                <a:spcPts val="0"/>
              </a:spcBef>
              <a:spcAft>
                <a:spcPts val="0"/>
              </a:spcAft>
              <a:buNone/>
            </a:pPr>
            <a:r>
              <a:rPr lang="en" sz="1200">
                <a:solidFill>
                  <a:schemeClr val="dk1"/>
                </a:solidFill>
              </a:rPr>
              <a:t>Usually </a:t>
            </a:r>
            <a:endParaRPr sz="1200">
              <a:solidFill>
                <a:schemeClr val="dk1"/>
              </a:solidFill>
            </a:endParaRPr>
          </a:p>
          <a:p>
            <a:pPr marL="0" lvl="0" indent="0" algn="ctr" rtl="0">
              <a:spcBef>
                <a:spcPts val="0"/>
              </a:spcBef>
              <a:spcAft>
                <a:spcPts val="0"/>
              </a:spcAft>
              <a:buNone/>
            </a:pPr>
            <a:r>
              <a:rPr lang="en" sz="1000">
                <a:solidFill>
                  <a:srgbClr val="456487"/>
                </a:solidFill>
              </a:rPr>
              <a:t>[i.e. vacuum GR] </a:t>
            </a:r>
            <a:endParaRPr sz="1000">
              <a:solidFill>
                <a:srgbClr val="456487"/>
              </a:solidFill>
            </a:endParaRPr>
          </a:p>
          <a:p>
            <a:pPr marL="0" lvl="0" indent="0" algn="ctr" rtl="0">
              <a:spcBef>
                <a:spcPts val="0"/>
              </a:spcBef>
              <a:spcAft>
                <a:spcPts val="0"/>
              </a:spcAft>
              <a:buNone/>
            </a:pPr>
            <a:r>
              <a:rPr lang="en" sz="1200">
                <a:solidFill>
                  <a:schemeClr val="dk1"/>
                </a:solidFill>
              </a:rPr>
              <a:t>BH event horizons are also </a:t>
            </a:r>
            <a:r>
              <a:rPr lang="en" sz="1200" b="1">
                <a:solidFill>
                  <a:schemeClr val="dk1"/>
                </a:solidFill>
              </a:rPr>
              <a:t>Killing horizons</a:t>
            </a:r>
            <a:endParaRPr sz="1200" b="1">
              <a:solidFill>
                <a:schemeClr val="dk1"/>
              </a:solidFill>
            </a:endParaRPr>
          </a:p>
          <a:p>
            <a:pPr marL="0" lvl="0" indent="0" algn="ctr" rtl="0">
              <a:spcBef>
                <a:spcPts val="1000"/>
              </a:spcBef>
              <a:spcAft>
                <a:spcPts val="0"/>
              </a:spcAft>
              <a:buNone/>
            </a:pPr>
            <a:r>
              <a:rPr lang="en" sz="1200">
                <a:solidFill>
                  <a:schemeClr val="dk1"/>
                </a:solidFill>
              </a:rPr>
              <a:t>i.e. they are generated by Killing vectors</a:t>
            </a:r>
            <a:endParaRPr sz="1200">
              <a:solidFill>
                <a:schemeClr val="dk1"/>
              </a:solidFill>
            </a:endParaRPr>
          </a:p>
        </p:txBody>
      </p:sp>
      <p:sp>
        <p:nvSpPr>
          <p:cNvPr id="403" name="Google Shape;403;p40"/>
          <p:cNvSpPr/>
          <p:nvPr/>
        </p:nvSpPr>
        <p:spPr>
          <a:xfrm>
            <a:off x="2625380" y="1999366"/>
            <a:ext cx="846900" cy="343800"/>
          </a:xfrm>
          <a:prstGeom prst="bracketPair">
            <a:avLst/>
          </a:prstGeom>
          <a:noFill/>
          <a:ln w="9525"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456487"/>
                </a:solidFill>
              </a:rPr>
              <a:t>rigidity theorem</a:t>
            </a:r>
            <a:endParaRPr sz="1000">
              <a:solidFill>
                <a:srgbClr val="456487"/>
              </a:solidFill>
            </a:endParaRPr>
          </a:p>
        </p:txBody>
      </p:sp>
      <p:sp>
        <p:nvSpPr>
          <p:cNvPr id="404" name="Google Shape;404;p40"/>
          <p:cNvSpPr txBox="1"/>
          <p:nvPr/>
        </p:nvSpPr>
        <p:spPr>
          <a:xfrm>
            <a:off x="826388" y="2986185"/>
            <a:ext cx="1782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Several consequnces:</a:t>
            </a:r>
            <a:endParaRPr sz="1200">
              <a:solidFill>
                <a:srgbClr val="456487"/>
              </a:solidFill>
            </a:endParaRPr>
          </a:p>
        </p:txBody>
      </p:sp>
      <p:sp>
        <p:nvSpPr>
          <p:cNvPr id="405" name="Google Shape;405;p40"/>
          <p:cNvSpPr txBox="1"/>
          <p:nvPr/>
        </p:nvSpPr>
        <p:spPr>
          <a:xfrm>
            <a:off x="4548596" y="1581346"/>
            <a:ext cx="1326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Four laws of </a:t>
            </a:r>
            <a:endParaRPr sz="1200">
              <a:solidFill>
                <a:schemeClr val="dk1"/>
              </a:solidFill>
            </a:endParaRPr>
          </a:p>
          <a:p>
            <a:pPr marL="0" lvl="0" indent="0" algn="ctr" rtl="0">
              <a:spcBef>
                <a:spcPts val="0"/>
              </a:spcBef>
              <a:spcAft>
                <a:spcPts val="0"/>
              </a:spcAft>
              <a:buNone/>
            </a:pPr>
            <a:r>
              <a:rPr lang="en" sz="1200">
                <a:solidFill>
                  <a:schemeClr val="dk1"/>
                </a:solidFill>
              </a:rPr>
              <a:t>‘BH mechanics’</a:t>
            </a:r>
            <a:endParaRPr sz="1200">
              <a:solidFill>
                <a:schemeClr val="dk1"/>
              </a:solidFill>
            </a:endParaRPr>
          </a:p>
        </p:txBody>
      </p:sp>
      <p:pic>
        <p:nvPicPr>
          <p:cNvPr id="406" name="Google Shape;406;p40" descr="\kappa = \text{const.}" title="MathEquation,#000000"/>
          <p:cNvPicPr preferRelativeResize="0"/>
          <p:nvPr/>
        </p:nvPicPr>
        <p:blipFill>
          <a:blip r:embed="rId3">
            <a:alphaModFix/>
          </a:blip>
          <a:stretch>
            <a:fillRect/>
          </a:stretch>
        </p:blipFill>
        <p:spPr>
          <a:xfrm>
            <a:off x="5022969" y="2443728"/>
            <a:ext cx="1049586" cy="317500"/>
          </a:xfrm>
          <a:prstGeom prst="rect">
            <a:avLst/>
          </a:prstGeom>
          <a:noFill/>
          <a:ln>
            <a:noFill/>
          </a:ln>
        </p:spPr>
      </p:pic>
      <p:pic>
        <p:nvPicPr>
          <p:cNvPr id="407" name="Google Shape;407;p40" descr="\delta M = \frac{\kappa}{8\pi G} \delta A_H + \Omega_H \delta J" title="MathEquation,#000000"/>
          <p:cNvPicPr preferRelativeResize="0"/>
          <p:nvPr/>
        </p:nvPicPr>
        <p:blipFill>
          <a:blip r:embed="rId4">
            <a:alphaModFix/>
          </a:blip>
          <a:stretch>
            <a:fillRect/>
          </a:stretch>
        </p:blipFill>
        <p:spPr>
          <a:xfrm>
            <a:off x="5055894" y="3101838"/>
            <a:ext cx="2351852" cy="317500"/>
          </a:xfrm>
          <a:prstGeom prst="rect">
            <a:avLst/>
          </a:prstGeom>
          <a:noFill/>
          <a:ln>
            <a:noFill/>
          </a:ln>
        </p:spPr>
      </p:pic>
      <p:pic>
        <p:nvPicPr>
          <p:cNvPr id="408" name="Google Shape;408;p40" descr="\delta A_H \geq 0" title="MathEquation,#000000"/>
          <p:cNvPicPr preferRelativeResize="0"/>
          <p:nvPr/>
        </p:nvPicPr>
        <p:blipFill>
          <a:blip r:embed="rId5">
            <a:alphaModFix/>
          </a:blip>
          <a:stretch>
            <a:fillRect/>
          </a:stretch>
        </p:blipFill>
        <p:spPr>
          <a:xfrm>
            <a:off x="5022969" y="3710570"/>
            <a:ext cx="936406" cy="254000"/>
          </a:xfrm>
          <a:prstGeom prst="rect">
            <a:avLst/>
          </a:prstGeom>
          <a:noFill/>
          <a:ln>
            <a:noFill/>
          </a:ln>
        </p:spPr>
      </p:pic>
      <p:pic>
        <p:nvPicPr>
          <p:cNvPr id="409" name="Google Shape;409;p40" descr="\kappa = 0" title="MathEquation,#000000"/>
          <p:cNvPicPr preferRelativeResize="0"/>
          <p:nvPr/>
        </p:nvPicPr>
        <p:blipFill>
          <a:blip r:embed="rId6">
            <a:alphaModFix/>
          </a:blip>
          <a:stretch>
            <a:fillRect/>
          </a:stretch>
        </p:blipFill>
        <p:spPr>
          <a:xfrm>
            <a:off x="5022969" y="4272262"/>
            <a:ext cx="677334" cy="254000"/>
          </a:xfrm>
          <a:prstGeom prst="rect">
            <a:avLst/>
          </a:prstGeom>
          <a:noFill/>
          <a:ln>
            <a:noFill/>
          </a:ln>
        </p:spPr>
      </p:pic>
      <p:sp>
        <p:nvSpPr>
          <p:cNvPr id="410" name="Google Shape;410;p40"/>
          <p:cNvSpPr txBox="1"/>
          <p:nvPr/>
        </p:nvSpPr>
        <p:spPr>
          <a:xfrm>
            <a:off x="4267219" y="2450746"/>
            <a:ext cx="73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0</a:t>
            </a:r>
            <a:r>
              <a:rPr lang="en" sz="1200" baseline="30000">
                <a:solidFill>
                  <a:schemeClr val="dk1"/>
                </a:solidFill>
              </a:rPr>
              <a:t>th</a:t>
            </a:r>
            <a:r>
              <a:rPr lang="en" sz="1200">
                <a:solidFill>
                  <a:schemeClr val="dk1"/>
                </a:solidFill>
              </a:rPr>
              <a:t> law</a:t>
            </a:r>
            <a:endParaRPr sz="1200">
              <a:solidFill>
                <a:schemeClr val="dk1"/>
              </a:solidFill>
            </a:endParaRPr>
          </a:p>
        </p:txBody>
      </p:sp>
      <p:sp>
        <p:nvSpPr>
          <p:cNvPr id="411" name="Google Shape;411;p40"/>
          <p:cNvSpPr txBox="1"/>
          <p:nvPr/>
        </p:nvSpPr>
        <p:spPr>
          <a:xfrm>
            <a:off x="4267219" y="3044188"/>
            <a:ext cx="73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1</a:t>
            </a:r>
            <a:r>
              <a:rPr lang="en" sz="1200" baseline="30000">
                <a:solidFill>
                  <a:schemeClr val="dk1"/>
                </a:solidFill>
              </a:rPr>
              <a:t>st</a:t>
            </a:r>
            <a:r>
              <a:rPr lang="en" sz="1200">
                <a:solidFill>
                  <a:schemeClr val="dk1"/>
                </a:solidFill>
              </a:rPr>
              <a:t> law</a:t>
            </a:r>
            <a:endParaRPr sz="1200">
              <a:solidFill>
                <a:schemeClr val="dk1"/>
              </a:solidFill>
            </a:endParaRPr>
          </a:p>
        </p:txBody>
      </p:sp>
      <p:sp>
        <p:nvSpPr>
          <p:cNvPr id="412" name="Google Shape;412;p40"/>
          <p:cNvSpPr txBox="1"/>
          <p:nvPr/>
        </p:nvSpPr>
        <p:spPr>
          <a:xfrm>
            <a:off x="4267219" y="3637629"/>
            <a:ext cx="73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2</a:t>
            </a:r>
            <a:r>
              <a:rPr lang="en" sz="1200" baseline="30000">
                <a:solidFill>
                  <a:schemeClr val="dk1"/>
                </a:solidFill>
              </a:rPr>
              <a:t>nd</a:t>
            </a:r>
            <a:r>
              <a:rPr lang="en" sz="1200">
                <a:solidFill>
                  <a:schemeClr val="dk1"/>
                </a:solidFill>
              </a:rPr>
              <a:t> law</a:t>
            </a:r>
            <a:endParaRPr sz="1200">
              <a:solidFill>
                <a:schemeClr val="dk1"/>
              </a:solidFill>
            </a:endParaRPr>
          </a:p>
        </p:txBody>
      </p:sp>
      <p:sp>
        <p:nvSpPr>
          <p:cNvPr id="413" name="Google Shape;413;p40"/>
          <p:cNvSpPr txBox="1"/>
          <p:nvPr/>
        </p:nvSpPr>
        <p:spPr>
          <a:xfrm>
            <a:off x="4267219" y="4231071"/>
            <a:ext cx="73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3</a:t>
            </a:r>
            <a:r>
              <a:rPr lang="en" sz="1200" baseline="30000">
                <a:solidFill>
                  <a:schemeClr val="dk1"/>
                </a:solidFill>
              </a:rPr>
              <a:t>rd</a:t>
            </a:r>
            <a:r>
              <a:rPr lang="en" sz="1200">
                <a:solidFill>
                  <a:schemeClr val="dk1"/>
                </a:solidFill>
              </a:rPr>
              <a:t> law</a:t>
            </a:r>
            <a:endParaRPr sz="1200">
              <a:solidFill>
                <a:schemeClr val="dk1"/>
              </a:solidFill>
            </a:endParaRPr>
          </a:p>
        </p:txBody>
      </p:sp>
      <p:sp>
        <p:nvSpPr>
          <p:cNvPr id="414" name="Google Shape;414;p40"/>
          <p:cNvSpPr txBox="1"/>
          <p:nvPr/>
        </p:nvSpPr>
        <p:spPr>
          <a:xfrm>
            <a:off x="5725844" y="4214621"/>
            <a:ext cx="1365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unattainable</a:t>
            </a:r>
            <a:endParaRPr sz="1200">
              <a:solidFill>
                <a:schemeClr val="dk1"/>
              </a:solidFill>
            </a:endParaRPr>
          </a:p>
        </p:txBody>
      </p:sp>
      <p:sp>
        <p:nvSpPr>
          <p:cNvPr id="415" name="Google Shape;415;p40"/>
          <p:cNvSpPr txBox="1"/>
          <p:nvPr/>
        </p:nvSpPr>
        <p:spPr>
          <a:xfrm>
            <a:off x="7053462" y="1581346"/>
            <a:ext cx="1741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Four laws of </a:t>
            </a:r>
            <a:endParaRPr sz="1200">
              <a:solidFill>
                <a:schemeClr val="dk1"/>
              </a:solidFill>
            </a:endParaRPr>
          </a:p>
          <a:p>
            <a:pPr marL="0" lvl="0" indent="0" algn="ctr" rtl="0">
              <a:spcBef>
                <a:spcPts val="0"/>
              </a:spcBef>
              <a:spcAft>
                <a:spcPts val="0"/>
              </a:spcAft>
              <a:buNone/>
            </a:pPr>
            <a:r>
              <a:rPr lang="en" sz="1200">
                <a:solidFill>
                  <a:schemeClr val="dk1"/>
                </a:solidFill>
              </a:rPr>
              <a:t>‘BH thermodynamics’</a:t>
            </a:r>
            <a:endParaRPr sz="1200">
              <a:solidFill>
                <a:schemeClr val="dk1"/>
              </a:solidFill>
            </a:endParaRPr>
          </a:p>
        </p:txBody>
      </p:sp>
      <p:cxnSp>
        <p:nvCxnSpPr>
          <p:cNvPr id="416" name="Google Shape;416;p40"/>
          <p:cNvCxnSpPr>
            <a:stCxn id="410" idx="2"/>
            <a:endCxn id="411" idx="0"/>
          </p:cNvCxnSpPr>
          <p:nvPr/>
        </p:nvCxnSpPr>
        <p:spPr>
          <a:xfrm>
            <a:off x="4632319" y="2820046"/>
            <a:ext cx="0" cy="224100"/>
          </a:xfrm>
          <a:prstGeom prst="straightConnector1">
            <a:avLst/>
          </a:prstGeom>
          <a:noFill/>
          <a:ln w="9525" cap="flat" cmpd="sng">
            <a:solidFill>
              <a:srgbClr val="022A5C"/>
            </a:solidFill>
            <a:prstDash val="solid"/>
            <a:round/>
            <a:headEnd type="none" w="med" len="med"/>
            <a:tailEnd type="none" w="med" len="med"/>
          </a:ln>
        </p:spPr>
      </p:cxnSp>
      <p:cxnSp>
        <p:nvCxnSpPr>
          <p:cNvPr id="417" name="Google Shape;417;p40"/>
          <p:cNvCxnSpPr>
            <a:stCxn id="411" idx="2"/>
            <a:endCxn id="412" idx="0"/>
          </p:cNvCxnSpPr>
          <p:nvPr/>
        </p:nvCxnSpPr>
        <p:spPr>
          <a:xfrm>
            <a:off x="4632319" y="3413488"/>
            <a:ext cx="0" cy="224100"/>
          </a:xfrm>
          <a:prstGeom prst="straightConnector1">
            <a:avLst/>
          </a:prstGeom>
          <a:noFill/>
          <a:ln w="9525" cap="flat" cmpd="sng">
            <a:solidFill>
              <a:srgbClr val="022A5C"/>
            </a:solidFill>
            <a:prstDash val="solid"/>
            <a:round/>
            <a:headEnd type="none" w="med" len="med"/>
            <a:tailEnd type="none" w="med" len="med"/>
          </a:ln>
        </p:spPr>
      </p:cxnSp>
      <p:cxnSp>
        <p:nvCxnSpPr>
          <p:cNvPr id="418" name="Google Shape;418;p40"/>
          <p:cNvCxnSpPr>
            <a:stCxn id="412" idx="2"/>
            <a:endCxn id="413" idx="0"/>
          </p:cNvCxnSpPr>
          <p:nvPr/>
        </p:nvCxnSpPr>
        <p:spPr>
          <a:xfrm>
            <a:off x="4632319" y="4006929"/>
            <a:ext cx="0" cy="224100"/>
          </a:xfrm>
          <a:prstGeom prst="straightConnector1">
            <a:avLst/>
          </a:prstGeom>
          <a:noFill/>
          <a:ln w="9525" cap="flat" cmpd="sng">
            <a:solidFill>
              <a:srgbClr val="022A5C"/>
            </a:solidFill>
            <a:prstDash val="solid"/>
            <a:round/>
            <a:headEnd type="none" w="med" len="med"/>
            <a:tailEnd type="none" w="med" len="med"/>
          </a:ln>
        </p:spPr>
      </p:cxnSp>
      <p:pic>
        <p:nvPicPr>
          <p:cNvPr id="419" name="Google Shape;419;p40" descr="\begin{align}&#10;\kappa &amp;\leftrightarrow T \\&#10;A_H &amp;\leftrightarrow S \\&#10;M &amp;\leftrightarrow E&#10;\end{align}" title="MathEquation,#000000"/>
          <p:cNvPicPr preferRelativeResize="0"/>
          <p:nvPr/>
        </p:nvPicPr>
        <p:blipFill>
          <a:blip r:embed="rId7">
            <a:alphaModFix/>
          </a:blip>
          <a:stretch>
            <a:fillRect/>
          </a:stretch>
        </p:blipFill>
        <p:spPr>
          <a:xfrm>
            <a:off x="7831344" y="3144546"/>
            <a:ext cx="830518" cy="762000"/>
          </a:xfrm>
          <a:prstGeom prst="rect">
            <a:avLst/>
          </a:prstGeom>
          <a:noFill/>
          <a:ln>
            <a:noFill/>
          </a:ln>
        </p:spPr>
      </p:pic>
      <p:cxnSp>
        <p:nvCxnSpPr>
          <p:cNvPr id="420" name="Google Shape;420;p40"/>
          <p:cNvCxnSpPr>
            <a:stCxn id="404" idx="2"/>
            <a:endCxn id="399" idx="0"/>
          </p:cNvCxnSpPr>
          <p:nvPr/>
        </p:nvCxnSpPr>
        <p:spPr>
          <a:xfrm rot="5400000">
            <a:off x="1181738" y="3088785"/>
            <a:ext cx="269400" cy="802800"/>
          </a:xfrm>
          <a:prstGeom prst="bentConnector3">
            <a:avLst>
              <a:gd name="adj1" fmla="val 49993"/>
            </a:avLst>
          </a:prstGeom>
          <a:noFill/>
          <a:ln w="9525" cap="flat" cmpd="sng">
            <a:solidFill>
              <a:srgbClr val="022A5C"/>
            </a:solidFill>
            <a:prstDash val="solid"/>
            <a:round/>
            <a:headEnd type="none" w="med" len="med"/>
            <a:tailEnd type="none" w="med" len="med"/>
          </a:ln>
        </p:spPr>
      </p:cxnSp>
      <p:cxnSp>
        <p:nvCxnSpPr>
          <p:cNvPr id="421" name="Google Shape;421;p40"/>
          <p:cNvCxnSpPr>
            <a:stCxn id="404" idx="2"/>
            <a:endCxn id="401" idx="0"/>
          </p:cNvCxnSpPr>
          <p:nvPr/>
        </p:nvCxnSpPr>
        <p:spPr>
          <a:xfrm rot="-5400000" flipH="1">
            <a:off x="1984538" y="3088785"/>
            <a:ext cx="269400" cy="802800"/>
          </a:xfrm>
          <a:prstGeom prst="bentConnector3">
            <a:avLst>
              <a:gd name="adj1" fmla="val 49993"/>
            </a:avLst>
          </a:prstGeom>
          <a:noFill/>
          <a:ln w="9525" cap="flat" cmpd="sng">
            <a:solidFill>
              <a:srgbClr val="022A5C"/>
            </a:solidFill>
            <a:prstDash val="solid"/>
            <a:round/>
            <a:headEnd type="none" w="med" len="med"/>
            <a:tailEnd type="none" w="med" len="med"/>
          </a:ln>
        </p:spPr>
      </p:cxnSp>
      <p:cxnSp>
        <p:nvCxnSpPr>
          <p:cNvPr id="422" name="Google Shape;422;p40"/>
          <p:cNvCxnSpPr>
            <a:stCxn id="404" idx="2"/>
            <a:endCxn id="400" idx="0"/>
          </p:cNvCxnSpPr>
          <p:nvPr/>
        </p:nvCxnSpPr>
        <p:spPr>
          <a:xfrm rot="-5400000" flipH="1">
            <a:off x="1287788" y="3785535"/>
            <a:ext cx="860700" cy="600"/>
          </a:xfrm>
          <a:prstGeom prst="bentConnector3">
            <a:avLst>
              <a:gd name="adj1" fmla="val 50007"/>
            </a:avLst>
          </a:prstGeom>
          <a:noFill/>
          <a:ln w="9525" cap="flat" cmpd="sng">
            <a:solidFill>
              <a:srgbClr val="022A5C"/>
            </a:solidFill>
            <a:prstDash val="solid"/>
            <a:round/>
            <a:headEnd type="none" w="med" len="med"/>
            <a:tailEnd type="none" w="med" len="med"/>
          </a:ln>
        </p:spPr>
      </p:cxnSp>
      <p:sp>
        <p:nvSpPr>
          <p:cNvPr id="423" name="Google Shape;423;p40"/>
          <p:cNvSpPr/>
          <p:nvPr/>
        </p:nvSpPr>
        <p:spPr>
          <a:xfrm>
            <a:off x="7528194" y="2442546"/>
            <a:ext cx="182700" cy="2166000"/>
          </a:xfrm>
          <a:prstGeom prst="rightBrace">
            <a:avLst>
              <a:gd name="adj1" fmla="val 50000"/>
              <a:gd name="adj2" fmla="val 50000"/>
            </a:avLst>
          </a:prstGeom>
          <a:noFill/>
          <a:ln w="9525"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24" name="Google Shape;424;p40"/>
          <p:cNvCxnSpPr>
            <a:stCxn id="405" idx="3"/>
            <a:endCxn id="415" idx="1"/>
          </p:cNvCxnSpPr>
          <p:nvPr/>
        </p:nvCxnSpPr>
        <p:spPr>
          <a:xfrm>
            <a:off x="5875496" y="1858396"/>
            <a:ext cx="1178100" cy="0"/>
          </a:xfrm>
          <a:prstGeom prst="straightConnector1">
            <a:avLst/>
          </a:prstGeom>
          <a:noFill/>
          <a:ln w="9525" cap="flat" cmpd="sng">
            <a:solidFill>
              <a:srgbClr val="022A5C"/>
            </a:solidFill>
            <a:prstDash val="solid"/>
            <a:round/>
            <a:headEnd type="triangle" w="med" len="med"/>
            <a:tailEnd type="triangle" w="med" len="med"/>
          </a:ln>
        </p:spPr>
      </p:cxnSp>
      <p:cxnSp>
        <p:nvCxnSpPr>
          <p:cNvPr id="425" name="Google Shape;425;p40"/>
          <p:cNvCxnSpPr>
            <a:stCxn id="401" idx="3"/>
            <a:endCxn id="405" idx="1"/>
          </p:cNvCxnSpPr>
          <p:nvPr/>
        </p:nvCxnSpPr>
        <p:spPr>
          <a:xfrm rot="10800000" flipH="1">
            <a:off x="3086650" y="1858297"/>
            <a:ext cx="1461900" cy="2024400"/>
          </a:xfrm>
          <a:prstGeom prst="bentConnector3">
            <a:avLst>
              <a:gd name="adj1" fmla="val 55259"/>
            </a:avLst>
          </a:prstGeom>
          <a:noFill/>
          <a:ln w="9525" cap="flat" cmpd="sng">
            <a:solidFill>
              <a:srgbClr val="022A5C"/>
            </a:solidFill>
            <a:prstDash val="dash"/>
            <a:round/>
            <a:headEnd type="none" w="med" len="med"/>
            <a:tailEnd type="none" w="med" len="med"/>
          </a:ln>
        </p:spPr>
      </p:cxnSp>
      <p:sp>
        <p:nvSpPr>
          <p:cNvPr id="426" name="Google Shape;426;p40"/>
          <p:cNvSpPr/>
          <p:nvPr/>
        </p:nvSpPr>
        <p:spPr>
          <a:xfrm>
            <a:off x="2726250" y="1849049"/>
            <a:ext cx="644400" cy="644400"/>
          </a:xfrm>
          <a:prstGeom prst="mathMultiply">
            <a:avLst>
              <a:gd name="adj1" fmla="val 9409"/>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7" name="Google Shape;427;p40"/>
          <p:cNvSpPr/>
          <p:nvPr/>
        </p:nvSpPr>
        <p:spPr>
          <a:xfrm>
            <a:off x="3661800" y="820532"/>
            <a:ext cx="1820400" cy="386700"/>
          </a:xfrm>
          <a:prstGeom prst="bracketPair">
            <a:avLst/>
          </a:prstGeom>
          <a:noFill/>
          <a:ln w="19050"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456487"/>
                </a:solidFill>
              </a:rPr>
              <a:t>without circularity</a:t>
            </a:r>
            <a:endParaRPr b="1">
              <a:solidFill>
                <a:srgbClr val="456487"/>
              </a:solidFill>
            </a:endParaRPr>
          </a:p>
        </p:txBody>
      </p:sp>
      <p:grpSp>
        <p:nvGrpSpPr>
          <p:cNvPr id="428" name="Google Shape;428;p40"/>
          <p:cNvGrpSpPr/>
          <p:nvPr/>
        </p:nvGrpSpPr>
        <p:grpSpPr>
          <a:xfrm>
            <a:off x="181991" y="3320174"/>
            <a:ext cx="3064897" cy="1850500"/>
            <a:chOff x="181991" y="3320174"/>
            <a:chExt cx="3064897" cy="1850500"/>
          </a:xfrm>
        </p:grpSpPr>
        <p:sp>
          <p:nvSpPr>
            <p:cNvPr id="429" name="Google Shape;429;p40"/>
            <p:cNvSpPr/>
            <p:nvPr/>
          </p:nvSpPr>
          <p:spPr>
            <a:xfrm>
              <a:off x="181991" y="3320174"/>
              <a:ext cx="644400" cy="644400"/>
            </a:xfrm>
            <a:prstGeom prst="mathMultiply">
              <a:avLst>
                <a:gd name="adj1" fmla="val 9409"/>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0" name="Google Shape;430;p40"/>
            <p:cNvSpPr/>
            <p:nvPr/>
          </p:nvSpPr>
          <p:spPr>
            <a:xfrm>
              <a:off x="2602488" y="3906551"/>
              <a:ext cx="644400" cy="644400"/>
            </a:xfrm>
            <a:prstGeom prst="mathMultiply">
              <a:avLst>
                <a:gd name="adj1" fmla="val 9409"/>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1" name="Google Shape;431;p40"/>
            <p:cNvSpPr/>
            <p:nvPr/>
          </p:nvSpPr>
          <p:spPr>
            <a:xfrm>
              <a:off x="1395950" y="4526274"/>
              <a:ext cx="644400" cy="644400"/>
            </a:xfrm>
            <a:prstGeom prst="mathMultiply">
              <a:avLst>
                <a:gd name="adj1" fmla="val 9409"/>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432" name="Google Shape;432;p40"/>
          <p:cNvGrpSpPr/>
          <p:nvPr/>
        </p:nvGrpSpPr>
        <p:grpSpPr>
          <a:xfrm>
            <a:off x="132625" y="1205668"/>
            <a:ext cx="2597400" cy="2083127"/>
            <a:chOff x="132625" y="1205668"/>
            <a:chExt cx="2597400" cy="2083127"/>
          </a:xfrm>
        </p:grpSpPr>
        <p:sp>
          <p:nvSpPr>
            <p:cNvPr id="433" name="Google Shape;433;p40"/>
            <p:cNvSpPr/>
            <p:nvPr/>
          </p:nvSpPr>
          <p:spPr>
            <a:xfrm>
              <a:off x="705625" y="1264396"/>
              <a:ext cx="2024400" cy="2024400"/>
            </a:xfrm>
            <a:prstGeom prst="mathMultiply">
              <a:avLst>
                <a:gd name="adj1" fmla="val 3869"/>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4" name="Google Shape;434;p40"/>
            <p:cNvSpPr/>
            <p:nvPr/>
          </p:nvSpPr>
          <p:spPr>
            <a:xfrm>
              <a:off x="132625" y="1205668"/>
              <a:ext cx="994800" cy="644400"/>
            </a:xfrm>
            <a:prstGeom prst="roundRect">
              <a:avLst>
                <a:gd name="adj" fmla="val 16667"/>
              </a:avLst>
            </a:prstGeom>
            <a:noFill/>
            <a:ln w="19050" cap="flat" cmpd="sng">
              <a:solidFill>
                <a:srgbClr val="EC68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rPr>
                <a:t>Horizons </a:t>
              </a:r>
              <a:endParaRPr sz="1200">
                <a:solidFill>
                  <a:schemeClr val="dk1"/>
                </a:solidFill>
              </a:endParaRPr>
            </a:p>
            <a:p>
              <a:pPr marL="0" lvl="0" indent="0" algn="ctr" rtl="0">
                <a:spcBef>
                  <a:spcPts val="0"/>
                </a:spcBef>
                <a:spcAft>
                  <a:spcPts val="0"/>
                </a:spcAft>
                <a:buClr>
                  <a:schemeClr val="dk1"/>
                </a:buClr>
                <a:buSzPts val="1100"/>
                <a:buFont typeface="Arial"/>
                <a:buNone/>
              </a:pPr>
              <a:r>
                <a:rPr lang="en" sz="1200">
                  <a:solidFill>
                    <a:schemeClr val="dk1"/>
                  </a:solidFill>
                </a:rPr>
                <a:t>not Killing,</a:t>
              </a:r>
              <a:endParaRPr sz="1200">
                <a:solidFill>
                  <a:schemeClr val="dk1"/>
                </a:solidFill>
              </a:endParaRPr>
            </a:p>
            <a:p>
              <a:pPr marL="0" lvl="0" indent="0" algn="ctr" rtl="0">
                <a:spcBef>
                  <a:spcPts val="0"/>
                </a:spcBef>
                <a:spcAft>
                  <a:spcPts val="0"/>
                </a:spcAft>
                <a:buClr>
                  <a:schemeClr val="dk1"/>
                </a:buClr>
                <a:buSzPts val="1100"/>
                <a:buFont typeface="Arial"/>
                <a:buNone/>
              </a:pPr>
              <a:r>
                <a:rPr lang="en" sz="1200">
                  <a:solidFill>
                    <a:schemeClr val="dk1"/>
                  </a:solidFill>
                </a:rPr>
                <a:t> in general</a:t>
              </a:r>
              <a:endParaRPr/>
            </a:p>
          </p:txBody>
        </p:sp>
      </p:grpSp>
      <p:grpSp>
        <p:nvGrpSpPr>
          <p:cNvPr id="435" name="Google Shape;435;p40"/>
          <p:cNvGrpSpPr/>
          <p:nvPr/>
        </p:nvGrpSpPr>
        <p:grpSpPr>
          <a:xfrm>
            <a:off x="2472920" y="1274953"/>
            <a:ext cx="6667214" cy="3796778"/>
            <a:chOff x="2472920" y="1274953"/>
            <a:chExt cx="6667214" cy="3796778"/>
          </a:xfrm>
        </p:grpSpPr>
        <p:sp>
          <p:nvSpPr>
            <p:cNvPr id="436" name="Google Shape;436;p40"/>
            <p:cNvSpPr txBox="1"/>
            <p:nvPr/>
          </p:nvSpPr>
          <p:spPr>
            <a:xfrm>
              <a:off x="5582952" y="1274953"/>
              <a:ext cx="4197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b="1">
                  <a:solidFill>
                    <a:srgbClr val="EC681C"/>
                  </a:solidFill>
                </a:rPr>
                <a:t>?</a:t>
              </a:r>
              <a:endParaRPr sz="3100" b="1">
                <a:solidFill>
                  <a:srgbClr val="EC681C"/>
                </a:solidFill>
              </a:endParaRPr>
            </a:p>
          </p:txBody>
        </p:sp>
        <p:sp>
          <p:nvSpPr>
            <p:cNvPr id="437" name="Google Shape;437;p40"/>
            <p:cNvSpPr txBox="1"/>
            <p:nvPr/>
          </p:nvSpPr>
          <p:spPr>
            <a:xfrm>
              <a:off x="8339443" y="1274953"/>
              <a:ext cx="4197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b="1">
                  <a:solidFill>
                    <a:srgbClr val="EC681C"/>
                  </a:solidFill>
                </a:rPr>
                <a:t>?</a:t>
              </a:r>
              <a:endParaRPr sz="3100" b="1">
                <a:solidFill>
                  <a:srgbClr val="EC681C"/>
                </a:solidFill>
              </a:endParaRPr>
            </a:p>
          </p:txBody>
        </p:sp>
        <p:sp>
          <p:nvSpPr>
            <p:cNvPr id="438" name="Google Shape;438;p40"/>
            <p:cNvSpPr txBox="1"/>
            <p:nvPr/>
          </p:nvSpPr>
          <p:spPr>
            <a:xfrm>
              <a:off x="8524740" y="1400530"/>
              <a:ext cx="4197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b="1">
                  <a:solidFill>
                    <a:srgbClr val="EC681C"/>
                  </a:solidFill>
                </a:rPr>
                <a:t>?</a:t>
              </a:r>
              <a:endParaRPr sz="3100" b="1">
                <a:solidFill>
                  <a:srgbClr val="EC681C"/>
                </a:solidFill>
              </a:endParaRPr>
            </a:p>
          </p:txBody>
        </p:sp>
        <p:sp>
          <p:nvSpPr>
            <p:cNvPr id="439" name="Google Shape;439;p40"/>
            <p:cNvSpPr txBox="1"/>
            <p:nvPr/>
          </p:nvSpPr>
          <p:spPr>
            <a:xfrm>
              <a:off x="8415634" y="2609704"/>
              <a:ext cx="4197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b="1">
                  <a:solidFill>
                    <a:srgbClr val="EC681C"/>
                  </a:solidFill>
                </a:rPr>
                <a:t>?</a:t>
              </a:r>
              <a:endParaRPr sz="3100" b="1">
                <a:solidFill>
                  <a:srgbClr val="EC681C"/>
                </a:solidFill>
              </a:endParaRPr>
            </a:p>
          </p:txBody>
        </p:sp>
        <p:sp>
          <p:nvSpPr>
            <p:cNvPr id="440" name="Google Shape;440;p40"/>
            <p:cNvSpPr txBox="1"/>
            <p:nvPr/>
          </p:nvSpPr>
          <p:spPr>
            <a:xfrm>
              <a:off x="8568034" y="2762104"/>
              <a:ext cx="4197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b="1">
                  <a:solidFill>
                    <a:srgbClr val="EC681C"/>
                  </a:solidFill>
                </a:rPr>
                <a:t>?</a:t>
              </a:r>
              <a:endParaRPr sz="3100" b="1">
                <a:solidFill>
                  <a:srgbClr val="EC681C"/>
                </a:solidFill>
              </a:endParaRPr>
            </a:p>
          </p:txBody>
        </p:sp>
        <p:sp>
          <p:nvSpPr>
            <p:cNvPr id="441" name="Google Shape;441;p40"/>
            <p:cNvSpPr txBox="1"/>
            <p:nvPr/>
          </p:nvSpPr>
          <p:spPr>
            <a:xfrm>
              <a:off x="8720434" y="2914504"/>
              <a:ext cx="4197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b="1">
                  <a:solidFill>
                    <a:srgbClr val="EC681C"/>
                  </a:solidFill>
                </a:rPr>
                <a:t>?</a:t>
              </a:r>
              <a:endParaRPr sz="3100" b="1">
                <a:solidFill>
                  <a:srgbClr val="EC681C"/>
                </a:solidFill>
              </a:endParaRPr>
            </a:p>
          </p:txBody>
        </p:sp>
        <p:sp>
          <p:nvSpPr>
            <p:cNvPr id="442" name="Google Shape;442;p40"/>
            <p:cNvSpPr txBox="1"/>
            <p:nvPr/>
          </p:nvSpPr>
          <p:spPr>
            <a:xfrm>
              <a:off x="2472920" y="4409931"/>
              <a:ext cx="4197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b="1">
                  <a:solidFill>
                    <a:srgbClr val="EC681C"/>
                  </a:solidFill>
                </a:rPr>
                <a:t>?</a:t>
              </a:r>
              <a:endParaRPr sz="3100" b="1">
                <a:solidFill>
                  <a:srgbClr val="EC681C"/>
                </a:solidFill>
              </a:endParaRPr>
            </a:p>
          </p:txBody>
        </p:sp>
      </p:grpSp>
      <p:sp>
        <p:nvSpPr>
          <p:cNvPr id="443" name="Google Shape;443;p40"/>
          <p:cNvSpPr/>
          <p:nvPr/>
        </p:nvSpPr>
        <p:spPr>
          <a:xfrm>
            <a:off x="7785125" y="4583920"/>
            <a:ext cx="991500" cy="400200"/>
          </a:xfrm>
          <a:prstGeom prst="bracketPair">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666666"/>
                </a:solidFill>
              </a:rPr>
              <a:t>F. Del Porro, </a:t>
            </a:r>
            <a:r>
              <a:rPr lang="en" sz="800" b="1">
                <a:solidFill>
                  <a:srgbClr val="666666"/>
                </a:solidFill>
              </a:rPr>
              <a:t>JM, </a:t>
            </a:r>
            <a:endParaRPr sz="800" b="1">
              <a:solidFill>
                <a:srgbClr val="666666"/>
              </a:solidFill>
            </a:endParaRPr>
          </a:p>
          <a:p>
            <a:pPr marL="0" lvl="0" indent="0" algn="ctr" rtl="0">
              <a:spcBef>
                <a:spcPts val="0"/>
              </a:spcBef>
              <a:spcAft>
                <a:spcPts val="0"/>
              </a:spcAft>
              <a:buNone/>
            </a:pPr>
            <a:r>
              <a:rPr lang="en" sz="800">
                <a:solidFill>
                  <a:srgbClr val="666666"/>
                </a:solidFill>
              </a:rPr>
              <a:t>[</a:t>
            </a:r>
            <a:r>
              <a:rPr lang="en" sz="800">
                <a:solidFill>
                  <a:srgbClr val="666666"/>
                </a:solidFill>
                <a:uFill>
                  <a:noFill/>
                </a:uFill>
                <a:latin typeface="Courier New"/>
                <a:ea typeface="Courier New"/>
                <a:cs typeface="Courier New"/>
                <a:sym typeface="Courier New"/>
                <a:hlinkClick r:id="rId8">
                  <a:extLst>
                    <a:ext uri="{A12FA001-AC4F-418D-AE19-62706E023703}">
                      <ahyp:hlinkClr xmlns:ahyp="http://schemas.microsoft.com/office/drawing/2018/hyperlinkcolor" val="tx"/>
                    </a:ext>
                  </a:extLst>
                </a:hlinkClick>
              </a:rPr>
              <a:t>2511.02911</a:t>
            </a:r>
            <a:r>
              <a:rPr lang="en" sz="800">
                <a:solidFill>
                  <a:srgbClr val="666666"/>
                </a:solidFill>
              </a:rPr>
              <a:t>]</a:t>
            </a:r>
            <a:endParaRPr sz="800">
              <a:solidFill>
                <a:srgbClr val="6666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1000"/>
                                        <p:tgtEl>
                                          <p:spTgt spid="4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2"/>
                                        </p:tgtEl>
                                        <p:attrNameLst>
                                          <p:attrName>style.visibility</p:attrName>
                                        </p:attrNameLst>
                                      </p:cBhvr>
                                      <p:to>
                                        <p:strVal val="visible"/>
                                      </p:to>
                                    </p:set>
                                    <p:animEffect transition="in" filter="fade">
                                      <p:cBhvr>
                                        <p:cTn id="12" dur="1000"/>
                                        <p:tgtEl>
                                          <p:spTgt spid="4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8"/>
                                        </p:tgtEl>
                                        <p:attrNameLst>
                                          <p:attrName>style.visibility</p:attrName>
                                        </p:attrNameLst>
                                      </p:cBhvr>
                                      <p:to>
                                        <p:strVal val="visible"/>
                                      </p:to>
                                    </p:set>
                                    <p:animEffect transition="in" filter="fade">
                                      <p:cBhvr>
                                        <p:cTn id="17" dur="1000"/>
                                        <p:tgtEl>
                                          <p:spTgt spid="4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5"/>
                                        </p:tgtEl>
                                        <p:attrNameLst>
                                          <p:attrName>style.visibility</p:attrName>
                                        </p:attrNameLst>
                                      </p:cBhvr>
                                      <p:to>
                                        <p:strVal val="visible"/>
                                      </p:to>
                                    </p:set>
                                    <p:animEffect transition="in" filter="fade">
                                      <p:cBhvr>
                                        <p:cTn id="22" dur="10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1"/>
          <p:cNvSpPr/>
          <p:nvPr/>
        </p:nvSpPr>
        <p:spPr>
          <a:xfrm>
            <a:off x="256025" y="4048699"/>
            <a:ext cx="2335200" cy="808800"/>
          </a:xfrm>
          <a:prstGeom prst="bracketPair">
            <a:avLst/>
          </a:prstGeom>
          <a:noFill/>
          <a:ln w="9525"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9" name="Google Shape;449;p41"/>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Surface gravities</a:t>
            </a:r>
            <a:endParaRPr/>
          </a:p>
        </p:txBody>
      </p:sp>
      <p:sp>
        <p:nvSpPr>
          <p:cNvPr id="450" name="Google Shape;450;p41"/>
          <p:cNvSpPr/>
          <p:nvPr/>
        </p:nvSpPr>
        <p:spPr>
          <a:xfrm>
            <a:off x="5815050" y="875945"/>
            <a:ext cx="991500" cy="400200"/>
          </a:xfrm>
          <a:prstGeom prst="bracketPair">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666666"/>
                </a:solidFill>
              </a:rPr>
              <a:t>F. Del Porro, </a:t>
            </a:r>
            <a:r>
              <a:rPr lang="en" sz="800" b="1">
                <a:solidFill>
                  <a:srgbClr val="666666"/>
                </a:solidFill>
              </a:rPr>
              <a:t>JM, </a:t>
            </a:r>
            <a:endParaRPr sz="800" b="1">
              <a:solidFill>
                <a:srgbClr val="666666"/>
              </a:solidFill>
            </a:endParaRPr>
          </a:p>
          <a:p>
            <a:pPr marL="0" lvl="0" indent="0" algn="ctr" rtl="0">
              <a:spcBef>
                <a:spcPts val="0"/>
              </a:spcBef>
              <a:spcAft>
                <a:spcPts val="0"/>
              </a:spcAft>
              <a:buNone/>
            </a:pPr>
            <a:r>
              <a:rPr lang="en" sz="800">
                <a:solidFill>
                  <a:srgbClr val="666666"/>
                </a:solidFill>
              </a:rPr>
              <a:t>[</a:t>
            </a:r>
            <a:r>
              <a:rPr lang="en" sz="800">
                <a:solidFill>
                  <a:srgbClr val="666666"/>
                </a:solidFill>
                <a:uFill>
                  <a:noFill/>
                </a:uFill>
                <a:latin typeface="Courier New"/>
                <a:ea typeface="Courier New"/>
                <a:cs typeface="Courier New"/>
                <a:sym typeface="Courier New"/>
                <a:hlinkClick r:id="rId3">
                  <a:extLst>
                    <a:ext uri="{A12FA001-AC4F-418D-AE19-62706E023703}">
                      <ahyp:hlinkClr xmlns:ahyp="http://schemas.microsoft.com/office/drawing/2018/hyperlinkcolor" val="tx"/>
                    </a:ext>
                  </a:extLst>
                </a:hlinkClick>
              </a:rPr>
              <a:t>2511.02911</a:t>
            </a:r>
            <a:r>
              <a:rPr lang="en" sz="800">
                <a:solidFill>
                  <a:srgbClr val="666666"/>
                </a:solidFill>
              </a:rPr>
              <a:t>]</a:t>
            </a:r>
            <a:endParaRPr sz="800">
              <a:solidFill>
                <a:srgbClr val="666666"/>
              </a:solidFill>
            </a:endParaRPr>
          </a:p>
        </p:txBody>
      </p:sp>
      <p:sp>
        <p:nvSpPr>
          <p:cNvPr id="451" name="Google Shape;451;p41"/>
          <p:cNvSpPr txBox="1"/>
          <p:nvPr/>
        </p:nvSpPr>
        <p:spPr>
          <a:xfrm>
            <a:off x="3328950" y="768250"/>
            <a:ext cx="2486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We computed three notions of surface gravity</a:t>
            </a:r>
            <a:endParaRPr>
              <a:solidFill>
                <a:schemeClr val="dk1"/>
              </a:solidFill>
            </a:endParaRPr>
          </a:p>
        </p:txBody>
      </p:sp>
      <p:pic>
        <p:nvPicPr>
          <p:cNvPr id="452" name="Google Shape;452;p41" descr="\zeta^\nu \nabla_\nu \zeta^\mu \bigg|_{r=H} = \kappa_\text{i} \zeta^\mu  \bigg|_{r=H}" title="MathEquation,#000000"/>
          <p:cNvPicPr preferRelativeResize="0"/>
          <p:nvPr/>
        </p:nvPicPr>
        <p:blipFill>
          <a:blip r:embed="rId4">
            <a:alphaModFix/>
          </a:blip>
          <a:stretch>
            <a:fillRect/>
          </a:stretch>
        </p:blipFill>
        <p:spPr>
          <a:xfrm>
            <a:off x="948402" y="2327010"/>
            <a:ext cx="1712360" cy="381000"/>
          </a:xfrm>
          <a:prstGeom prst="rect">
            <a:avLst/>
          </a:prstGeom>
          <a:noFill/>
          <a:ln>
            <a:noFill/>
          </a:ln>
        </p:spPr>
      </p:pic>
      <p:sp>
        <p:nvSpPr>
          <p:cNvPr id="453" name="Google Shape;453;p41"/>
          <p:cNvSpPr txBox="1"/>
          <p:nvPr/>
        </p:nvSpPr>
        <p:spPr>
          <a:xfrm>
            <a:off x="1201125" y="1885800"/>
            <a:ext cx="1206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𝜅 inaffinity</a:t>
            </a:r>
            <a:endParaRPr>
              <a:solidFill>
                <a:schemeClr val="dk1"/>
              </a:solidFill>
            </a:endParaRPr>
          </a:p>
        </p:txBody>
      </p:sp>
      <p:sp>
        <p:nvSpPr>
          <p:cNvPr id="454" name="Google Shape;454;p41"/>
          <p:cNvSpPr txBox="1"/>
          <p:nvPr/>
        </p:nvSpPr>
        <p:spPr>
          <a:xfrm>
            <a:off x="3968550" y="1885800"/>
            <a:ext cx="1206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𝜅 normal</a:t>
            </a:r>
            <a:endParaRPr>
              <a:solidFill>
                <a:schemeClr val="dk1"/>
              </a:solidFill>
            </a:endParaRPr>
          </a:p>
        </p:txBody>
      </p:sp>
      <p:sp>
        <p:nvSpPr>
          <p:cNvPr id="455" name="Google Shape;455;p41"/>
          <p:cNvSpPr txBox="1"/>
          <p:nvPr/>
        </p:nvSpPr>
        <p:spPr>
          <a:xfrm>
            <a:off x="6735975" y="1885800"/>
            <a:ext cx="1206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𝜅 peeling</a:t>
            </a:r>
            <a:endParaRPr>
              <a:solidFill>
                <a:schemeClr val="dk1"/>
              </a:solidFill>
            </a:endParaRPr>
          </a:p>
        </p:txBody>
      </p:sp>
      <p:pic>
        <p:nvPicPr>
          <p:cNvPr id="456" name="Google Shape;456;p41" descr="\nabla_\mu \left( \zeta_\nu \, \zeta^\nu \right) \bigg|_{r=H} = 2 \kappa_\text{n} \zeta_\mu  \bigg|_{r=H}" title="MathEquation,#000000"/>
          <p:cNvPicPr preferRelativeResize="0"/>
          <p:nvPr/>
        </p:nvPicPr>
        <p:blipFill>
          <a:blip r:embed="rId5">
            <a:alphaModFix/>
          </a:blip>
          <a:stretch>
            <a:fillRect/>
          </a:stretch>
        </p:blipFill>
        <p:spPr>
          <a:xfrm>
            <a:off x="3562725" y="2327004"/>
            <a:ext cx="2018544" cy="381000"/>
          </a:xfrm>
          <a:prstGeom prst="rect">
            <a:avLst/>
          </a:prstGeom>
          <a:noFill/>
          <a:ln>
            <a:noFill/>
          </a:ln>
        </p:spPr>
      </p:pic>
      <p:pic>
        <p:nvPicPr>
          <p:cNvPr id="457" name="Google Shape;457;p41" descr="\zeta_\mu := \frac{\alpha}{g^{vr}} \partial_\mu \left[ r - H(\theta) \right]" title="MathEquation,#000000"/>
          <p:cNvPicPr preferRelativeResize="0"/>
          <p:nvPr/>
        </p:nvPicPr>
        <p:blipFill>
          <a:blip r:embed="rId6">
            <a:alphaModFix/>
          </a:blip>
          <a:stretch>
            <a:fillRect/>
          </a:stretch>
        </p:blipFill>
        <p:spPr>
          <a:xfrm>
            <a:off x="1229913" y="4510818"/>
            <a:ext cx="1239024" cy="190500"/>
          </a:xfrm>
          <a:prstGeom prst="rect">
            <a:avLst/>
          </a:prstGeom>
          <a:noFill/>
          <a:ln>
            <a:noFill/>
          </a:ln>
        </p:spPr>
      </p:pic>
      <p:pic>
        <p:nvPicPr>
          <p:cNvPr id="458" name="Google Shape;458;p41" descr="r = H(\theta)" title="MathEquation,#000000"/>
          <p:cNvPicPr preferRelativeResize="0"/>
          <p:nvPr/>
        </p:nvPicPr>
        <p:blipFill>
          <a:blip r:embed="rId7">
            <a:alphaModFix/>
          </a:blip>
          <a:stretch>
            <a:fillRect/>
          </a:stretch>
        </p:blipFill>
        <p:spPr>
          <a:xfrm>
            <a:off x="1814465" y="4172125"/>
            <a:ext cx="622040" cy="190500"/>
          </a:xfrm>
          <a:prstGeom prst="rect">
            <a:avLst/>
          </a:prstGeom>
          <a:noFill/>
          <a:ln>
            <a:noFill/>
          </a:ln>
        </p:spPr>
      </p:pic>
      <p:sp>
        <p:nvSpPr>
          <p:cNvPr id="459" name="Google Shape;459;p41"/>
          <p:cNvSpPr txBox="1"/>
          <p:nvPr/>
        </p:nvSpPr>
        <p:spPr>
          <a:xfrm>
            <a:off x="315186" y="4436725"/>
            <a:ext cx="943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rPr>
              <a:t>then define</a:t>
            </a:r>
            <a:endParaRPr sz="1000">
              <a:solidFill>
                <a:schemeClr val="dk1"/>
              </a:solidFill>
            </a:endParaRPr>
          </a:p>
        </p:txBody>
      </p:sp>
      <p:sp>
        <p:nvSpPr>
          <p:cNvPr id="460" name="Google Shape;460;p41"/>
          <p:cNvSpPr txBox="1"/>
          <p:nvPr/>
        </p:nvSpPr>
        <p:spPr>
          <a:xfrm>
            <a:off x="315175" y="4098025"/>
            <a:ext cx="1762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assume the horizon is</a:t>
            </a:r>
            <a:endParaRPr sz="1000">
              <a:solidFill>
                <a:schemeClr val="dk1"/>
              </a:solidFill>
            </a:endParaRPr>
          </a:p>
        </p:txBody>
      </p:sp>
      <p:sp>
        <p:nvSpPr>
          <p:cNvPr id="461" name="Google Shape;461;p41"/>
          <p:cNvSpPr txBox="1"/>
          <p:nvPr/>
        </p:nvSpPr>
        <p:spPr>
          <a:xfrm>
            <a:off x="2591300" y="3066843"/>
            <a:ext cx="1320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on-horizon surface gravities</a:t>
            </a:r>
            <a:endParaRPr sz="1200">
              <a:solidFill>
                <a:schemeClr val="dk1"/>
              </a:solidFill>
            </a:endParaRPr>
          </a:p>
        </p:txBody>
      </p:sp>
      <p:sp>
        <p:nvSpPr>
          <p:cNvPr id="462" name="Google Shape;462;p41"/>
          <p:cNvSpPr txBox="1"/>
          <p:nvPr/>
        </p:nvSpPr>
        <p:spPr>
          <a:xfrm>
            <a:off x="6735975" y="2327000"/>
            <a:ext cx="1206900" cy="3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rPr>
              <a:t>[see next slide]</a:t>
            </a:r>
            <a:endParaRPr sz="1000">
              <a:solidFill>
                <a:schemeClr val="dk1"/>
              </a:solidFill>
            </a:endParaRPr>
          </a:p>
        </p:txBody>
      </p:sp>
      <p:sp>
        <p:nvSpPr>
          <p:cNvPr id="463" name="Google Shape;463;p41"/>
          <p:cNvSpPr/>
          <p:nvPr/>
        </p:nvSpPr>
        <p:spPr>
          <a:xfrm rot="5400000">
            <a:off x="3187100" y="502425"/>
            <a:ext cx="128700" cy="4840500"/>
          </a:xfrm>
          <a:prstGeom prst="rightBrace">
            <a:avLst>
              <a:gd name="adj1" fmla="val 50000"/>
              <a:gd name="adj2" fmla="val 50000"/>
            </a:avLst>
          </a:prstGeom>
          <a:no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4" name="Google Shape;464;p41"/>
          <p:cNvSpPr/>
          <p:nvPr/>
        </p:nvSpPr>
        <p:spPr>
          <a:xfrm rot="5400000">
            <a:off x="7275075" y="2174150"/>
            <a:ext cx="128700" cy="1494600"/>
          </a:xfrm>
          <a:prstGeom prst="rightBrace">
            <a:avLst>
              <a:gd name="adj1" fmla="val 50000"/>
              <a:gd name="adj2" fmla="val 50000"/>
            </a:avLst>
          </a:prstGeom>
          <a:no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5" name="Google Shape;465;p41"/>
          <p:cNvSpPr txBox="1"/>
          <p:nvPr/>
        </p:nvSpPr>
        <p:spPr>
          <a:xfrm>
            <a:off x="6679275" y="3065618"/>
            <a:ext cx="1320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near-horizon surface gravity</a:t>
            </a:r>
            <a:endParaRPr sz="1200">
              <a:solidFill>
                <a:schemeClr val="dk1"/>
              </a:solidFill>
            </a:endParaRPr>
          </a:p>
        </p:txBody>
      </p:sp>
      <p:cxnSp>
        <p:nvCxnSpPr>
          <p:cNvPr id="466" name="Google Shape;466;p41"/>
          <p:cNvCxnSpPr>
            <a:stCxn id="451" idx="2"/>
            <a:endCxn id="453" idx="0"/>
          </p:cNvCxnSpPr>
          <p:nvPr/>
        </p:nvCxnSpPr>
        <p:spPr>
          <a:xfrm rot="5400000">
            <a:off x="2937300" y="251050"/>
            <a:ext cx="501900" cy="2767500"/>
          </a:xfrm>
          <a:prstGeom prst="bentConnector3">
            <a:avLst>
              <a:gd name="adj1" fmla="val 50005"/>
            </a:avLst>
          </a:prstGeom>
          <a:noFill/>
          <a:ln w="19050" cap="flat" cmpd="sng">
            <a:solidFill>
              <a:srgbClr val="022A5C"/>
            </a:solidFill>
            <a:prstDash val="solid"/>
            <a:round/>
            <a:headEnd type="none" w="med" len="med"/>
            <a:tailEnd type="none" w="med" len="med"/>
          </a:ln>
        </p:spPr>
      </p:cxnSp>
      <p:cxnSp>
        <p:nvCxnSpPr>
          <p:cNvPr id="467" name="Google Shape;467;p41"/>
          <p:cNvCxnSpPr>
            <a:stCxn id="451" idx="2"/>
            <a:endCxn id="454" idx="0"/>
          </p:cNvCxnSpPr>
          <p:nvPr/>
        </p:nvCxnSpPr>
        <p:spPr>
          <a:xfrm rot="-5400000" flipH="1">
            <a:off x="4321350" y="1634500"/>
            <a:ext cx="501900" cy="600"/>
          </a:xfrm>
          <a:prstGeom prst="bentConnector3">
            <a:avLst>
              <a:gd name="adj1" fmla="val 50005"/>
            </a:avLst>
          </a:prstGeom>
          <a:noFill/>
          <a:ln w="19050" cap="flat" cmpd="sng">
            <a:solidFill>
              <a:srgbClr val="022A5C"/>
            </a:solidFill>
            <a:prstDash val="solid"/>
            <a:round/>
            <a:headEnd type="none" w="med" len="med"/>
            <a:tailEnd type="none" w="med" len="med"/>
          </a:ln>
        </p:spPr>
      </p:cxnSp>
      <p:cxnSp>
        <p:nvCxnSpPr>
          <p:cNvPr id="468" name="Google Shape;468;p41"/>
          <p:cNvCxnSpPr>
            <a:stCxn id="451" idx="2"/>
            <a:endCxn id="455" idx="0"/>
          </p:cNvCxnSpPr>
          <p:nvPr/>
        </p:nvCxnSpPr>
        <p:spPr>
          <a:xfrm rot="-5400000" flipH="1">
            <a:off x="5704800" y="251050"/>
            <a:ext cx="501900" cy="2767500"/>
          </a:xfrm>
          <a:prstGeom prst="bentConnector3">
            <a:avLst>
              <a:gd name="adj1" fmla="val 50005"/>
            </a:avLst>
          </a:prstGeom>
          <a:noFill/>
          <a:ln w="19050" cap="flat" cmpd="sng">
            <a:solidFill>
              <a:srgbClr val="022A5C"/>
            </a:solidFill>
            <a:prstDash val="solid"/>
            <a:round/>
            <a:headEnd type="none" w="med" len="med"/>
            <a:tailEnd type="none" w="med" len="med"/>
          </a:ln>
        </p:spPr>
      </p:cxnSp>
      <p:pic>
        <p:nvPicPr>
          <p:cNvPr id="469" name="Google Shape;469;p41" descr="\kappa_\text{i} (\theta) \neq \kappa_\text{n}(\theta) = \kappa_\text{p}(\theta)" title="MathEquation,#000000"/>
          <p:cNvPicPr preferRelativeResize="0"/>
          <p:nvPr/>
        </p:nvPicPr>
        <p:blipFill>
          <a:blip r:embed="rId8">
            <a:alphaModFix/>
          </a:blip>
          <a:stretch>
            <a:fillRect/>
          </a:stretch>
        </p:blipFill>
        <p:spPr>
          <a:xfrm>
            <a:off x="3979397" y="4085514"/>
            <a:ext cx="2561344" cy="381000"/>
          </a:xfrm>
          <a:prstGeom prst="rect">
            <a:avLst/>
          </a:prstGeom>
          <a:noFill/>
          <a:ln>
            <a:noFill/>
          </a:ln>
        </p:spPr>
      </p:pic>
      <p:cxnSp>
        <p:nvCxnSpPr>
          <p:cNvPr id="470" name="Google Shape;470;p41"/>
          <p:cNvCxnSpPr>
            <a:stCxn id="461" idx="2"/>
            <a:endCxn id="469" idx="0"/>
          </p:cNvCxnSpPr>
          <p:nvPr/>
        </p:nvCxnSpPr>
        <p:spPr>
          <a:xfrm rot="-5400000" flipH="1">
            <a:off x="4023350" y="2849043"/>
            <a:ext cx="464700" cy="2008500"/>
          </a:xfrm>
          <a:prstGeom prst="bentConnector3">
            <a:avLst>
              <a:gd name="adj1" fmla="val 49986"/>
            </a:avLst>
          </a:prstGeom>
          <a:noFill/>
          <a:ln w="19050" cap="flat" cmpd="sng">
            <a:solidFill>
              <a:srgbClr val="022A5C"/>
            </a:solidFill>
            <a:prstDash val="solid"/>
            <a:round/>
            <a:headEnd type="none" w="med" len="med"/>
            <a:tailEnd type="none" w="med" len="med"/>
          </a:ln>
        </p:spPr>
      </p:cxnSp>
      <p:cxnSp>
        <p:nvCxnSpPr>
          <p:cNvPr id="471" name="Google Shape;471;p41"/>
          <p:cNvCxnSpPr>
            <a:stCxn id="465" idx="2"/>
            <a:endCxn id="469" idx="0"/>
          </p:cNvCxnSpPr>
          <p:nvPr/>
        </p:nvCxnSpPr>
        <p:spPr>
          <a:xfrm rot="5400000">
            <a:off x="6066825" y="2813018"/>
            <a:ext cx="465900" cy="2079300"/>
          </a:xfrm>
          <a:prstGeom prst="bentConnector3">
            <a:avLst>
              <a:gd name="adj1" fmla="val 49989"/>
            </a:avLst>
          </a:prstGeom>
          <a:noFill/>
          <a:ln w="19050" cap="flat" cmpd="sng">
            <a:solidFill>
              <a:srgbClr val="022A5C"/>
            </a:solidFill>
            <a:prstDash val="solid"/>
            <a:round/>
            <a:headEnd type="none" w="med" len="med"/>
            <a:tailEnd type="none" w="med" len="med"/>
          </a:ln>
        </p:spPr>
      </p:cxnSp>
      <p:sp>
        <p:nvSpPr>
          <p:cNvPr id="472" name="Google Shape;472;p41"/>
          <p:cNvSpPr txBox="1"/>
          <p:nvPr/>
        </p:nvSpPr>
        <p:spPr>
          <a:xfrm>
            <a:off x="4129525" y="4461500"/>
            <a:ext cx="2261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non-constant, and different</a:t>
            </a:r>
            <a:endParaRPr sz="12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42"/>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Peeling surface gravity</a:t>
            </a:r>
            <a:endParaRPr/>
          </a:p>
        </p:txBody>
      </p:sp>
      <p:pic>
        <p:nvPicPr>
          <p:cNvPr id="478" name="Google Shape;478;p42" title="nullRays.png"/>
          <p:cNvPicPr preferRelativeResize="0"/>
          <p:nvPr/>
        </p:nvPicPr>
        <p:blipFill>
          <a:blip r:embed="rId3">
            <a:alphaModFix/>
          </a:blip>
          <a:stretch>
            <a:fillRect/>
          </a:stretch>
        </p:blipFill>
        <p:spPr>
          <a:xfrm>
            <a:off x="153488" y="1745925"/>
            <a:ext cx="4715726" cy="3094699"/>
          </a:xfrm>
          <a:prstGeom prst="rect">
            <a:avLst/>
          </a:prstGeom>
          <a:noFill/>
          <a:ln>
            <a:noFill/>
          </a:ln>
        </p:spPr>
      </p:pic>
      <p:sp>
        <p:nvSpPr>
          <p:cNvPr id="479" name="Google Shape;479;p42"/>
          <p:cNvSpPr txBox="1"/>
          <p:nvPr/>
        </p:nvSpPr>
        <p:spPr>
          <a:xfrm>
            <a:off x="389600" y="874400"/>
            <a:ext cx="424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Outgoing causal geodesics “peel off” of the horizon </a:t>
            </a:r>
            <a:endParaRPr>
              <a:solidFill>
                <a:schemeClr val="dk1"/>
              </a:solidFill>
            </a:endParaRPr>
          </a:p>
        </p:txBody>
      </p:sp>
      <p:pic>
        <p:nvPicPr>
          <p:cNvPr id="480" name="Google Shape;480;p42" descr="t_* \sim \frac{1}{\kappa_\text{p}} \log(r) " title="MathEquation,#000000"/>
          <p:cNvPicPr preferRelativeResize="0"/>
          <p:nvPr/>
        </p:nvPicPr>
        <p:blipFill>
          <a:blip r:embed="rId4">
            <a:alphaModFix/>
          </a:blip>
          <a:stretch>
            <a:fillRect/>
          </a:stretch>
        </p:blipFill>
        <p:spPr>
          <a:xfrm>
            <a:off x="6341100" y="852250"/>
            <a:ext cx="1513192" cy="444500"/>
          </a:xfrm>
          <a:prstGeom prst="rect">
            <a:avLst/>
          </a:prstGeom>
          <a:noFill/>
          <a:ln>
            <a:noFill/>
          </a:ln>
        </p:spPr>
      </p:pic>
      <p:sp>
        <p:nvSpPr>
          <p:cNvPr id="481" name="Google Shape;481;p42"/>
          <p:cNvSpPr txBox="1"/>
          <p:nvPr/>
        </p:nvSpPr>
        <p:spPr>
          <a:xfrm>
            <a:off x="5931000" y="1966088"/>
            <a:ext cx="2225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peeling surface gravity</a:t>
            </a:r>
            <a:endParaRPr>
              <a:solidFill>
                <a:schemeClr val="dk1"/>
              </a:solidFill>
            </a:endParaRPr>
          </a:p>
        </p:txBody>
      </p:sp>
      <p:sp>
        <p:nvSpPr>
          <p:cNvPr id="482" name="Google Shape;482;p42"/>
          <p:cNvSpPr txBox="1"/>
          <p:nvPr/>
        </p:nvSpPr>
        <p:spPr>
          <a:xfrm>
            <a:off x="3073413" y="4498840"/>
            <a:ext cx="1795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rgbClr val="456487"/>
                </a:solidFill>
              </a:rPr>
              <a:t>[Schwarzschild]</a:t>
            </a:r>
            <a:endParaRPr sz="1000">
              <a:solidFill>
                <a:srgbClr val="456487"/>
              </a:solidFill>
            </a:endParaRPr>
          </a:p>
        </p:txBody>
      </p:sp>
      <p:pic>
        <p:nvPicPr>
          <p:cNvPr id="483" name="Google Shape;483;p42" descr="\kappa_\text{p} = \kappa_\text{n} " title="MathEquation,#000000"/>
          <p:cNvPicPr preferRelativeResize="0"/>
          <p:nvPr/>
        </p:nvPicPr>
        <p:blipFill>
          <a:blip r:embed="rId5">
            <a:alphaModFix/>
          </a:blip>
          <a:stretch>
            <a:fillRect/>
          </a:stretch>
        </p:blipFill>
        <p:spPr>
          <a:xfrm>
            <a:off x="6504700" y="3296300"/>
            <a:ext cx="1185992" cy="381000"/>
          </a:xfrm>
          <a:prstGeom prst="rect">
            <a:avLst/>
          </a:prstGeom>
          <a:noFill/>
          <a:ln>
            <a:noFill/>
          </a:ln>
        </p:spPr>
      </p:pic>
      <p:sp>
        <p:nvSpPr>
          <p:cNvPr id="484" name="Google Shape;484;p42"/>
          <p:cNvSpPr txBox="1"/>
          <p:nvPr/>
        </p:nvSpPr>
        <p:spPr>
          <a:xfrm>
            <a:off x="5679000" y="2591175"/>
            <a:ext cx="2837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despite the lack of geodesic separability, we can compute:</a:t>
            </a:r>
            <a:endParaRPr>
              <a:solidFill>
                <a:schemeClr val="dk1"/>
              </a:solidFill>
            </a:endParaRPr>
          </a:p>
        </p:txBody>
      </p:sp>
      <p:sp>
        <p:nvSpPr>
          <p:cNvPr id="485" name="Google Shape;485;p42"/>
          <p:cNvSpPr/>
          <p:nvPr/>
        </p:nvSpPr>
        <p:spPr>
          <a:xfrm>
            <a:off x="6341100" y="3911350"/>
            <a:ext cx="1513200" cy="444600"/>
          </a:xfrm>
          <a:prstGeom prst="bracketPair">
            <a:avLst/>
          </a:prstGeom>
          <a:noFill/>
          <a:ln w="9525"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456487"/>
                </a:solidFill>
              </a:rPr>
              <a:t>w/ good choice of normalisation</a:t>
            </a:r>
            <a:endParaRPr sz="1000">
              <a:solidFill>
                <a:srgbClr val="456487"/>
              </a:solidFill>
            </a:endParaRPr>
          </a:p>
        </p:txBody>
      </p:sp>
      <p:cxnSp>
        <p:nvCxnSpPr>
          <p:cNvPr id="486" name="Google Shape;486;p42"/>
          <p:cNvCxnSpPr>
            <a:stCxn id="487" idx="4"/>
            <a:endCxn id="481" idx="0"/>
          </p:cNvCxnSpPr>
          <p:nvPr/>
        </p:nvCxnSpPr>
        <p:spPr>
          <a:xfrm>
            <a:off x="7043698" y="1305323"/>
            <a:ext cx="0" cy="660900"/>
          </a:xfrm>
          <a:prstGeom prst="straightConnector1">
            <a:avLst/>
          </a:prstGeom>
          <a:noFill/>
          <a:ln w="19050" cap="flat" cmpd="sng">
            <a:solidFill>
              <a:srgbClr val="022A5C"/>
            </a:solidFill>
            <a:prstDash val="solid"/>
            <a:round/>
            <a:headEnd type="none" w="med" len="med"/>
            <a:tailEnd type="triangle" w="med" len="med"/>
          </a:ln>
        </p:spPr>
      </p:cxnSp>
      <p:sp>
        <p:nvSpPr>
          <p:cNvPr id="487" name="Google Shape;487;p42"/>
          <p:cNvSpPr/>
          <p:nvPr/>
        </p:nvSpPr>
        <p:spPr>
          <a:xfrm>
            <a:off x="6917998" y="1053923"/>
            <a:ext cx="251400" cy="251400"/>
          </a:xfrm>
          <a:prstGeom prst="ellipse">
            <a:avLst/>
          </a:prstGeom>
          <a:no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3"/>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Hawking radiation</a:t>
            </a:r>
            <a:endParaRPr/>
          </a:p>
        </p:txBody>
      </p:sp>
      <p:sp>
        <p:nvSpPr>
          <p:cNvPr id="493" name="Google Shape;493;p43"/>
          <p:cNvSpPr txBox="1"/>
          <p:nvPr/>
        </p:nvSpPr>
        <p:spPr>
          <a:xfrm>
            <a:off x="345325" y="880625"/>
            <a:ext cx="316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The peeling entails Hawking radiation</a:t>
            </a:r>
            <a:endParaRPr>
              <a:solidFill>
                <a:schemeClr val="dk1"/>
              </a:solidFill>
            </a:endParaRPr>
          </a:p>
        </p:txBody>
      </p:sp>
      <p:pic>
        <p:nvPicPr>
          <p:cNvPr id="494" name="Google Shape;494;p43" descr="\langle \hat{\mathcal N}_{\omega m} \rangle = \frac{\upsilon(\omega,m)}{\exp \left[ \frac{2\pi}{\kappa_\text{p}}\left(\omega- m \sigma_H \right) \right]-1}" title="MathEquation,#000000"/>
          <p:cNvPicPr preferRelativeResize="0"/>
          <p:nvPr/>
        </p:nvPicPr>
        <p:blipFill>
          <a:blip r:embed="rId3">
            <a:alphaModFix/>
          </a:blip>
          <a:stretch>
            <a:fillRect/>
          </a:stretch>
        </p:blipFill>
        <p:spPr>
          <a:xfrm>
            <a:off x="2017325" y="2451938"/>
            <a:ext cx="2454106" cy="635000"/>
          </a:xfrm>
          <a:prstGeom prst="rect">
            <a:avLst/>
          </a:prstGeom>
          <a:noFill/>
          <a:ln>
            <a:noFill/>
          </a:ln>
        </p:spPr>
      </p:pic>
      <p:pic>
        <p:nvPicPr>
          <p:cNvPr id="495" name="Google Shape;495;p43" descr="\&#10;T_H= \frac{\kappa_\text{p}}{2 \pi} &#10;\ " title="MathEquation,#000000"/>
          <p:cNvPicPr preferRelativeResize="0"/>
          <p:nvPr/>
        </p:nvPicPr>
        <p:blipFill>
          <a:blip r:embed="rId4">
            <a:alphaModFix/>
          </a:blip>
          <a:stretch>
            <a:fillRect/>
          </a:stretch>
        </p:blipFill>
        <p:spPr>
          <a:xfrm>
            <a:off x="2014238" y="4222775"/>
            <a:ext cx="830066" cy="317500"/>
          </a:xfrm>
          <a:prstGeom prst="rect">
            <a:avLst/>
          </a:prstGeom>
          <a:noFill/>
          <a:ln>
            <a:noFill/>
          </a:ln>
        </p:spPr>
      </p:pic>
      <p:sp>
        <p:nvSpPr>
          <p:cNvPr id="496" name="Google Shape;496;p43"/>
          <p:cNvSpPr txBox="1"/>
          <p:nvPr/>
        </p:nvSpPr>
        <p:spPr>
          <a:xfrm>
            <a:off x="633325" y="1451588"/>
            <a:ext cx="5222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Via tunnelling method, we find:</a:t>
            </a:r>
            <a:endParaRPr>
              <a:solidFill>
                <a:schemeClr val="dk1"/>
              </a:solidFill>
            </a:endParaRPr>
          </a:p>
          <a:p>
            <a:pPr marL="0" lvl="0" indent="0" algn="ctr" rtl="0">
              <a:spcBef>
                <a:spcPts val="0"/>
              </a:spcBef>
              <a:spcAft>
                <a:spcPts val="0"/>
              </a:spcAft>
              <a:buNone/>
            </a:pPr>
            <a:r>
              <a:rPr lang="en">
                <a:solidFill>
                  <a:schemeClr val="dk1"/>
                </a:solidFill>
              </a:rPr>
              <a:t>an observer at infinity detects particles with spectral density</a:t>
            </a:r>
            <a:endParaRPr>
              <a:solidFill>
                <a:schemeClr val="dk1"/>
              </a:solidFill>
            </a:endParaRPr>
          </a:p>
        </p:txBody>
      </p:sp>
      <p:sp>
        <p:nvSpPr>
          <p:cNvPr id="497" name="Google Shape;497;p43"/>
          <p:cNvSpPr txBox="1"/>
          <p:nvPr/>
        </p:nvSpPr>
        <p:spPr>
          <a:xfrm>
            <a:off x="2077025" y="3434438"/>
            <a:ext cx="2300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Bose–Einstein-ish </a:t>
            </a:r>
            <a:endParaRPr>
              <a:solidFill>
                <a:schemeClr val="dk1"/>
              </a:solidFill>
            </a:endParaRPr>
          </a:p>
          <a:p>
            <a:pPr marL="0" lvl="0" indent="0" algn="ctr" rtl="0">
              <a:spcBef>
                <a:spcPts val="0"/>
              </a:spcBef>
              <a:spcAft>
                <a:spcPts val="0"/>
              </a:spcAft>
              <a:buNone/>
            </a:pPr>
            <a:r>
              <a:rPr lang="en">
                <a:solidFill>
                  <a:schemeClr val="dk1"/>
                </a:solidFill>
              </a:rPr>
              <a:t>distribution w/ </a:t>
            </a:r>
            <a:endParaRPr>
              <a:solidFill>
                <a:schemeClr val="dk1"/>
              </a:solidFill>
            </a:endParaRPr>
          </a:p>
        </p:txBody>
      </p:sp>
      <p:pic>
        <p:nvPicPr>
          <p:cNvPr id="498" name="Google Shape;498;p43" title="ebc67dcc-db96-4a6d-978a-7efa1f699c3b.png"/>
          <p:cNvPicPr preferRelativeResize="0"/>
          <p:nvPr/>
        </p:nvPicPr>
        <p:blipFill>
          <a:blip r:embed="rId5">
            <a:alphaModFix/>
          </a:blip>
          <a:stretch>
            <a:fillRect/>
          </a:stretch>
        </p:blipFill>
        <p:spPr>
          <a:xfrm>
            <a:off x="6566524" y="1451600"/>
            <a:ext cx="1986900" cy="2980500"/>
          </a:xfrm>
          <a:prstGeom prst="roundRect">
            <a:avLst>
              <a:gd name="adj" fmla="val 39275"/>
            </a:avLst>
          </a:prstGeom>
          <a:noFill/>
          <a:ln w="38100" cap="flat" cmpd="sng">
            <a:solidFill>
              <a:srgbClr val="EC681C"/>
            </a:solidFill>
            <a:prstDash val="solid"/>
            <a:round/>
            <a:headEnd type="none" w="sm" len="sm"/>
            <a:tailEnd type="none" w="sm" len="sm"/>
          </a:ln>
        </p:spPr>
      </p:pic>
      <p:sp>
        <p:nvSpPr>
          <p:cNvPr id="499" name="Google Shape;499;p43"/>
          <p:cNvSpPr/>
          <p:nvPr/>
        </p:nvSpPr>
        <p:spPr>
          <a:xfrm>
            <a:off x="1731313" y="2242325"/>
            <a:ext cx="3026100" cy="1017000"/>
          </a:xfrm>
          <a:prstGeom prst="roundRect">
            <a:avLst>
              <a:gd name="adj" fmla="val 16667"/>
            </a:avLst>
          </a:prstGeom>
          <a:no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0" name="Google Shape;500;p43"/>
          <p:cNvSpPr/>
          <p:nvPr/>
        </p:nvSpPr>
        <p:spPr>
          <a:xfrm>
            <a:off x="7235963" y="4508535"/>
            <a:ext cx="648000" cy="171600"/>
          </a:xfrm>
          <a:prstGeom prst="bracketPair">
            <a:avLst/>
          </a:prstGeom>
          <a:noFill/>
          <a:ln w="9525" cap="flat" cmpd="sng">
            <a:solidFill>
              <a:srgbClr val="666666"/>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800">
                <a:solidFill>
                  <a:srgbClr val="666666"/>
                </a:solidFill>
              </a:rPr>
              <a:t>AI generated</a:t>
            </a:r>
            <a:endParaRPr sz="800">
              <a:solidFill>
                <a:srgbClr val="666666"/>
              </a:solidFill>
            </a:endParaRPr>
          </a:p>
        </p:txBody>
      </p:sp>
      <p:pic>
        <p:nvPicPr>
          <p:cNvPr id="501" name="Google Shape;501;p43" descr="\&#10;\mu_H=m \sigma_H&#10;\ " title="MathEquation,#000000"/>
          <p:cNvPicPr preferRelativeResize="0"/>
          <p:nvPr/>
        </p:nvPicPr>
        <p:blipFill>
          <a:blip r:embed="rId6">
            <a:alphaModFix/>
          </a:blip>
          <a:stretch>
            <a:fillRect/>
          </a:stretch>
        </p:blipFill>
        <p:spPr>
          <a:xfrm>
            <a:off x="3610150" y="4254525"/>
            <a:ext cx="1069474" cy="254000"/>
          </a:xfrm>
          <a:prstGeom prst="rect">
            <a:avLst/>
          </a:prstGeom>
          <a:noFill/>
          <a:ln>
            <a:noFill/>
          </a:ln>
        </p:spPr>
      </p:pic>
      <p:sp>
        <p:nvSpPr>
          <p:cNvPr id="502" name="Google Shape;502;p43"/>
          <p:cNvSpPr txBox="1"/>
          <p:nvPr/>
        </p:nvSpPr>
        <p:spPr>
          <a:xfrm>
            <a:off x="2987225" y="4196875"/>
            <a:ext cx="480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and</a:t>
            </a:r>
            <a:endParaRPr sz="12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44"/>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Towards thermodynamics</a:t>
            </a:r>
            <a:endParaRPr/>
          </a:p>
        </p:txBody>
      </p:sp>
      <p:sp>
        <p:nvSpPr>
          <p:cNvPr id="508" name="Google Shape;508;p44"/>
          <p:cNvSpPr txBox="1"/>
          <p:nvPr/>
        </p:nvSpPr>
        <p:spPr>
          <a:xfrm>
            <a:off x="496075" y="1319100"/>
            <a:ext cx="3944400" cy="207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456487"/>
                </a:solidFill>
              </a:rPr>
              <a:t>[0</a:t>
            </a:r>
            <a:r>
              <a:rPr lang="en" b="1" baseline="30000">
                <a:solidFill>
                  <a:srgbClr val="456487"/>
                </a:solidFill>
              </a:rPr>
              <a:t>th</a:t>
            </a:r>
            <a:r>
              <a:rPr lang="en" b="1">
                <a:solidFill>
                  <a:srgbClr val="456487"/>
                </a:solidFill>
              </a:rPr>
              <a:t> law]</a:t>
            </a:r>
            <a:r>
              <a:rPr lang="en">
                <a:solidFill>
                  <a:schemeClr val="dk1"/>
                </a:solidFill>
              </a:rPr>
              <a:t> constancy of 𝜅: does not hold</a:t>
            </a:r>
            <a:endParaRPr>
              <a:solidFill>
                <a:schemeClr val="dk1"/>
              </a:solidFill>
            </a:endParaRPr>
          </a:p>
          <a:p>
            <a:pPr marL="0" lvl="0" indent="0" algn="l" rtl="0">
              <a:spcBef>
                <a:spcPts val="1000"/>
              </a:spcBef>
              <a:spcAft>
                <a:spcPts val="0"/>
              </a:spcAft>
              <a:buNone/>
            </a:pPr>
            <a:r>
              <a:rPr lang="en" b="1">
                <a:solidFill>
                  <a:srgbClr val="456487"/>
                </a:solidFill>
              </a:rPr>
              <a:t>[1</a:t>
            </a:r>
            <a:r>
              <a:rPr lang="en" b="1" baseline="30000">
                <a:solidFill>
                  <a:srgbClr val="456487"/>
                </a:solidFill>
              </a:rPr>
              <a:t>st</a:t>
            </a:r>
            <a:r>
              <a:rPr lang="en" b="1">
                <a:solidFill>
                  <a:srgbClr val="456487"/>
                </a:solidFill>
              </a:rPr>
              <a:t> law]</a:t>
            </a:r>
            <a:r>
              <a:rPr lang="en">
                <a:solidFill>
                  <a:schemeClr val="dk1"/>
                </a:solidFill>
              </a:rPr>
              <a:t> energy conservation: [w/ caveats] holds in averaged form</a:t>
            </a:r>
            <a:endParaRPr>
              <a:solidFill>
                <a:schemeClr val="dk1"/>
              </a:solidFill>
            </a:endParaRPr>
          </a:p>
          <a:p>
            <a:pPr marL="0" lvl="0" indent="0" algn="l" rtl="0">
              <a:spcBef>
                <a:spcPts val="1000"/>
              </a:spcBef>
              <a:spcAft>
                <a:spcPts val="0"/>
              </a:spcAft>
              <a:buNone/>
            </a:pPr>
            <a:r>
              <a:rPr lang="en" b="1">
                <a:solidFill>
                  <a:srgbClr val="456487"/>
                </a:solidFill>
              </a:rPr>
              <a:t>[2</a:t>
            </a:r>
            <a:r>
              <a:rPr lang="en" b="1" baseline="30000">
                <a:solidFill>
                  <a:srgbClr val="456487"/>
                </a:solidFill>
              </a:rPr>
              <a:t>nd</a:t>
            </a:r>
            <a:r>
              <a:rPr lang="en" b="1">
                <a:solidFill>
                  <a:srgbClr val="456487"/>
                </a:solidFill>
              </a:rPr>
              <a:t> law]</a:t>
            </a:r>
            <a:r>
              <a:rPr lang="en">
                <a:solidFill>
                  <a:schemeClr val="dk1"/>
                </a:solidFill>
              </a:rPr>
              <a:t> horizon’s area cannot decrease: holds under the same assumptions as usual</a:t>
            </a:r>
            <a:endParaRPr>
              <a:solidFill>
                <a:schemeClr val="dk1"/>
              </a:solidFill>
            </a:endParaRPr>
          </a:p>
          <a:p>
            <a:pPr marL="0" lvl="0" indent="0" algn="l" rtl="0">
              <a:spcBef>
                <a:spcPts val="1000"/>
              </a:spcBef>
              <a:spcAft>
                <a:spcPts val="1000"/>
              </a:spcAft>
              <a:buNone/>
            </a:pPr>
            <a:r>
              <a:rPr lang="en" b="1">
                <a:solidFill>
                  <a:srgbClr val="456487"/>
                </a:solidFill>
              </a:rPr>
              <a:t>[3</a:t>
            </a:r>
            <a:r>
              <a:rPr lang="en" b="1" baseline="30000">
                <a:solidFill>
                  <a:srgbClr val="456487"/>
                </a:solidFill>
              </a:rPr>
              <a:t>rd</a:t>
            </a:r>
            <a:r>
              <a:rPr lang="en" b="1">
                <a:solidFill>
                  <a:srgbClr val="456487"/>
                </a:solidFill>
              </a:rPr>
              <a:t> law]</a:t>
            </a:r>
            <a:r>
              <a:rPr lang="en">
                <a:solidFill>
                  <a:schemeClr val="dk1"/>
                </a:solidFill>
              </a:rPr>
              <a:t> unattaibility of extremal state: same as usual</a:t>
            </a:r>
            <a:endParaRPr>
              <a:solidFill>
                <a:schemeClr val="dk1"/>
              </a:solidFill>
            </a:endParaRPr>
          </a:p>
        </p:txBody>
      </p:sp>
      <p:sp>
        <p:nvSpPr>
          <p:cNvPr id="509" name="Google Shape;509;p44"/>
          <p:cNvSpPr txBox="1"/>
          <p:nvPr/>
        </p:nvSpPr>
        <p:spPr>
          <a:xfrm>
            <a:off x="5279825" y="3203525"/>
            <a:ext cx="2812500" cy="11802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rgbClr val="456487"/>
              </a:buClr>
              <a:buSzPts val="1200"/>
              <a:buChar char="●"/>
            </a:pPr>
            <a:r>
              <a:rPr lang="en" sz="1200">
                <a:solidFill>
                  <a:schemeClr val="dk1"/>
                </a:solidFill>
              </a:rPr>
              <a:t>Thermodynamic interpretation?</a:t>
            </a:r>
            <a:endParaRPr sz="1200">
              <a:solidFill>
                <a:schemeClr val="dk1"/>
              </a:solidFill>
            </a:endParaRPr>
          </a:p>
          <a:p>
            <a:pPr marL="457200" lvl="0" indent="-304800" algn="l" rtl="0">
              <a:spcBef>
                <a:spcPts val="1000"/>
              </a:spcBef>
              <a:spcAft>
                <a:spcPts val="0"/>
              </a:spcAft>
              <a:buClr>
                <a:srgbClr val="456487"/>
              </a:buClr>
              <a:buSzPts val="1200"/>
              <a:buChar char="●"/>
            </a:pPr>
            <a:r>
              <a:rPr lang="en" sz="1200">
                <a:solidFill>
                  <a:schemeClr val="dk1"/>
                </a:solidFill>
              </a:rPr>
              <a:t>Out of equilibrium / local </a:t>
            </a:r>
            <a:endParaRPr sz="1200">
              <a:solidFill>
                <a:schemeClr val="dk1"/>
              </a:solidFill>
            </a:endParaRPr>
          </a:p>
          <a:p>
            <a:pPr marL="457200" lvl="0" indent="0" algn="l" rtl="0">
              <a:spcBef>
                <a:spcPts val="0"/>
              </a:spcBef>
              <a:spcAft>
                <a:spcPts val="0"/>
              </a:spcAft>
              <a:buNone/>
            </a:pPr>
            <a:r>
              <a:rPr lang="en" sz="1200">
                <a:solidFill>
                  <a:schemeClr val="dk1"/>
                </a:solidFill>
              </a:rPr>
              <a:t>(i.e. non global) equilibrium / ?</a:t>
            </a:r>
            <a:endParaRPr sz="1200">
              <a:solidFill>
                <a:schemeClr val="dk1"/>
              </a:solidFill>
            </a:endParaRPr>
          </a:p>
          <a:p>
            <a:pPr marL="457200" lvl="0" indent="-304800" algn="l" rtl="0">
              <a:spcBef>
                <a:spcPts val="1000"/>
              </a:spcBef>
              <a:spcAft>
                <a:spcPts val="1000"/>
              </a:spcAft>
              <a:buClr>
                <a:srgbClr val="456487"/>
              </a:buClr>
              <a:buSzPts val="1200"/>
              <a:buChar char="●"/>
            </a:pPr>
            <a:r>
              <a:rPr lang="en" sz="1200">
                <a:solidFill>
                  <a:schemeClr val="dk1"/>
                </a:solidFill>
              </a:rPr>
              <a:t>[...]</a:t>
            </a:r>
            <a:endParaRPr sz="1200">
              <a:solidFill>
                <a:schemeClr val="dk1"/>
              </a:solidFill>
            </a:endParaRPr>
          </a:p>
        </p:txBody>
      </p:sp>
      <p:sp>
        <p:nvSpPr>
          <p:cNvPr id="510" name="Google Shape;510;p44"/>
          <p:cNvSpPr txBox="1"/>
          <p:nvPr/>
        </p:nvSpPr>
        <p:spPr>
          <a:xfrm>
            <a:off x="256025" y="814375"/>
            <a:ext cx="567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a:solidFill>
                  <a:schemeClr val="dk1"/>
                </a:solidFill>
              </a:rPr>
              <a:t>Comments on the four laws of mechanics of non-Killing horizons:</a:t>
            </a:r>
            <a:endParaRPr>
              <a:solidFill>
                <a:schemeClr val="dk1"/>
              </a:solidFill>
            </a:endParaRPr>
          </a:p>
        </p:txBody>
      </p:sp>
      <p:sp>
        <p:nvSpPr>
          <p:cNvPr id="511" name="Google Shape;511;p44"/>
          <p:cNvSpPr txBox="1"/>
          <p:nvPr/>
        </p:nvSpPr>
        <p:spPr>
          <a:xfrm>
            <a:off x="5279825" y="28033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Open questions:</a:t>
            </a:r>
            <a:endParaRPr>
              <a:solidFill>
                <a:schemeClr val="dk1"/>
              </a:solidFill>
            </a:endParaRPr>
          </a:p>
        </p:txBody>
      </p:sp>
      <p:sp>
        <p:nvSpPr>
          <p:cNvPr id="512" name="Google Shape;512;p44"/>
          <p:cNvSpPr/>
          <p:nvPr/>
        </p:nvSpPr>
        <p:spPr>
          <a:xfrm flipH="1">
            <a:off x="2973250" y="4006150"/>
            <a:ext cx="685800" cy="685800"/>
          </a:xfrm>
          <a:prstGeom prst="ellipse">
            <a:avLst/>
          </a:prstGeom>
          <a:solidFill>
            <a:srgbClr val="8195AD"/>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3" name="Google Shape;513;p44"/>
          <p:cNvSpPr/>
          <p:nvPr/>
        </p:nvSpPr>
        <p:spPr>
          <a:xfrm flipH="1">
            <a:off x="1562600" y="4091870"/>
            <a:ext cx="914400" cy="914400"/>
          </a:xfrm>
          <a:prstGeom prst="ellipse">
            <a:avLst/>
          </a:prstGeom>
          <a:solidFill>
            <a:srgbClr val="D5DCE4"/>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4" name="Google Shape;514;p44"/>
          <p:cNvSpPr/>
          <p:nvPr/>
        </p:nvSpPr>
        <p:spPr>
          <a:xfrm flipH="1">
            <a:off x="6305363" y="1214568"/>
            <a:ext cx="685800" cy="685800"/>
          </a:xfrm>
          <a:prstGeom prst="ellipse">
            <a:avLst/>
          </a:prstGeom>
          <a:solidFill>
            <a:srgbClr val="8195AD"/>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5" name="Google Shape;515;p44"/>
          <p:cNvSpPr/>
          <p:nvPr/>
        </p:nvSpPr>
        <p:spPr>
          <a:xfrm flipH="1">
            <a:off x="7365425" y="934413"/>
            <a:ext cx="914400" cy="914400"/>
          </a:xfrm>
          <a:prstGeom prst="ellipse">
            <a:avLst/>
          </a:prstGeom>
          <a:solidFill>
            <a:srgbClr val="D5DCE4"/>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6" name="Google Shape;516;p44"/>
          <p:cNvSpPr/>
          <p:nvPr/>
        </p:nvSpPr>
        <p:spPr>
          <a:xfrm flipH="1">
            <a:off x="4083663" y="3396900"/>
            <a:ext cx="685800" cy="685800"/>
          </a:xfrm>
          <a:prstGeom prst="ellipse">
            <a:avLst/>
          </a:prstGeom>
          <a:solidFill>
            <a:srgbClr val="8195AD"/>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7" name="Google Shape;517;p44"/>
          <p:cNvSpPr/>
          <p:nvPr/>
        </p:nvSpPr>
        <p:spPr>
          <a:xfrm flipH="1">
            <a:off x="5495213" y="1797568"/>
            <a:ext cx="685800" cy="685800"/>
          </a:xfrm>
          <a:prstGeom prst="ellipse">
            <a:avLst/>
          </a:prstGeom>
          <a:solidFill>
            <a:srgbClr val="8195AD"/>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7"/>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talk, in a nutshell</a:t>
            </a:r>
            <a:endParaRPr/>
          </a:p>
        </p:txBody>
      </p:sp>
      <p:grpSp>
        <p:nvGrpSpPr>
          <p:cNvPr id="118" name="Google Shape;118;p27"/>
          <p:cNvGrpSpPr/>
          <p:nvPr/>
        </p:nvGrpSpPr>
        <p:grpSpPr>
          <a:xfrm>
            <a:off x="6586830" y="1790687"/>
            <a:ext cx="1868383" cy="572714"/>
            <a:chOff x="6496525" y="3682425"/>
            <a:chExt cx="1547700" cy="529800"/>
          </a:xfrm>
        </p:grpSpPr>
        <p:sp>
          <p:nvSpPr>
            <p:cNvPr id="119" name="Google Shape;119;p27"/>
            <p:cNvSpPr/>
            <p:nvPr/>
          </p:nvSpPr>
          <p:spPr>
            <a:xfrm rot="5400000">
              <a:off x="7005475" y="3173475"/>
              <a:ext cx="529800" cy="1547700"/>
            </a:xfrm>
            <a:prstGeom prst="roundRect">
              <a:avLst>
                <a:gd name="adj" fmla="val 16667"/>
              </a:avLst>
            </a:prstGeom>
            <a:solidFill>
              <a:srgbClr val="456487"/>
            </a:solidFill>
            <a:ln w="20600" cap="flat" cmpd="sng">
              <a:solidFill>
                <a:srgbClr val="022A5C"/>
              </a:solidFill>
              <a:prstDash val="solid"/>
              <a:round/>
              <a:headEnd type="none" w="sm" len="sm"/>
              <a:tailEnd type="none" w="sm" len="sm"/>
            </a:ln>
          </p:spPr>
          <p:txBody>
            <a:bodyPr spcFirstLastPara="1" wrap="square" lIns="98825" tIns="98825" rIns="98825" bIns="98825" anchor="ctr" anchorCtr="0">
              <a:noAutofit/>
            </a:bodyPr>
            <a:lstStyle/>
            <a:p>
              <a:pPr marL="0" lvl="0" indent="0" algn="ctr" rtl="0">
                <a:spcBef>
                  <a:spcPts val="0"/>
                </a:spcBef>
                <a:spcAft>
                  <a:spcPts val="0"/>
                </a:spcAft>
                <a:buNone/>
              </a:pPr>
              <a:endParaRPr sz="1513"/>
            </a:p>
          </p:txBody>
        </p:sp>
        <p:sp>
          <p:nvSpPr>
            <p:cNvPr id="120" name="Google Shape;120;p27"/>
            <p:cNvSpPr txBox="1"/>
            <p:nvPr/>
          </p:nvSpPr>
          <p:spPr>
            <a:xfrm>
              <a:off x="6523375" y="3747225"/>
              <a:ext cx="1494000" cy="400200"/>
            </a:xfrm>
            <a:prstGeom prst="rect">
              <a:avLst/>
            </a:prstGeom>
            <a:noFill/>
            <a:ln>
              <a:noFill/>
            </a:ln>
          </p:spPr>
          <p:txBody>
            <a:bodyPr spcFirstLastPara="1" wrap="square" lIns="98825" tIns="98825" rIns="98825" bIns="98825" anchor="t" anchorCtr="0">
              <a:spAutoFit/>
            </a:bodyPr>
            <a:lstStyle/>
            <a:p>
              <a:pPr marL="0" lvl="0" indent="0" algn="ctr" rtl="0">
                <a:spcBef>
                  <a:spcPts val="0"/>
                </a:spcBef>
                <a:spcAft>
                  <a:spcPts val="0"/>
                </a:spcAft>
                <a:buNone/>
              </a:pPr>
              <a:r>
                <a:rPr lang="en" sz="1513" b="1">
                  <a:solidFill>
                    <a:srgbClr val="FFFFFF"/>
                  </a:solidFill>
                </a:rPr>
                <a:t>CIRCULARITY</a:t>
              </a:r>
              <a:endParaRPr sz="1513" b="1">
                <a:solidFill>
                  <a:srgbClr val="FFFFFF"/>
                </a:solidFill>
              </a:endParaRPr>
            </a:p>
          </p:txBody>
        </p:sp>
      </p:grpSp>
      <p:sp>
        <p:nvSpPr>
          <p:cNvPr id="121" name="Google Shape;121;p27"/>
          <p:cNvSpPr/>
          <p:nvPr/>
        </p:nvSpPr>
        <p:spPr>
          <a:xfrm>
            <a:off x="6429475" y="2481756"/>
            <a:ext cx="2183100" cy="867000"/>
          </a:xfrm>
          <a:prstGeom prst="bracketPair">
            <a:avLst/>
          </a:prstGeom>
          <a:noFill/>
          <a:ln w="19050"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56487"/>
                </a:solidFill>
              </a:rPr>
              <a:t>‘additional’ symmetry of BHs in (vacuum) GR </a:t>
            </a:r>
            <a:endParaRPr sz="1600"/>
          </a:p>
        </p:txBody>
      </p:sp>
      <p:sp>
        <p:nvSpPr>
          <p:cNvPr id="122" name="Google Shape;122;p27"/>
          <p:cNvSpPr txBox="1"/>
          <p:nvPr/>
        </p:nvSpPr>
        <p:spPr>
          <a:xfrm>
            <a:off x="6369625" y="3437450"/>
            <a:ext cx="2302800" cy="9594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rgbClr val="456487"/>
              </a:buClr>
              <a:buSzPts val="1400"/>
              <a:buChar char="●"/>
            </a:pPr>
            <a:r>
              <a:rPr lang="en">
                <a:solidFill>
                  <a:schemeClr val="dk1"/>
                </a:solidFill>
              </a:rPr>
              <a:t>what does it imply?</a:t>
            </a:r>
            <a:endParaRPr>
              <a:solidFill>
                <a:schemeClr val="dk1"/>
              </a:solidFill>
            </a:endParaRPr>
          </a:p>
          <a:p>
            <a:pPr marL="457200" lvl="0" indent="-317500" algn="l" rtl="0">
              <a:spcBef>
                <a:spcPts val="1000"/>
              </a:spcBef>
              <a:spcAft>
                <a:spcPts val="0"/>
              </a:spcAft>
              <a:buClr>
                <a:srgbClr val="456487"/>
              </a:buClr>
              <a:buSzPts val="1400"/>
              <a:buChar char="●"/>
            </a:pPr>
            <a:r>
              <a:rPr lang="en">
                <a:solidFill>
                  <a:schemeClr val="dk1"/>
                </a:solidFill>
              </a:rPr>
              <a:t>what do we lose by not having it?</a:t>
            </a:r>
            <a:endParaRPr>
              <a:solidFill>
                <a:schemeClr val="dk1"/>
              </a:solidFill>
            </a:endParaRPr>
          </a:p>
        </p:txBody>
      </p:sp>
      <p:grpSp>
        <p:nvGrpSpPr>
          <p:cNvPr id="123" name="Google Shape;123;p27"/>
          <p:cNvGrpSpPr/>
          <p:nvPr/>
        </p:nvGrpSpPr>
        <p:grpSpPr>
          <a:xfrm>
            <a:off x="404075" y="737178"/>
            <a:ext cx="2457900" cy="1274125"/>
            <a:chOff x="735975" y="835325"/>
            <a:chExt cx="2457900" cy="1274125"/>
          </a:xfrm>
        </p:grpSpPr>
        <p:sp>
          <p:nvSpPr>
            <p:cNvPr id="124" name="Google Shape;124;p27"/>
            <p:cNvSpPr/>
            <p:nvPr/>
          </p:nvSpPr>
          <p:spPr>
            <a:xfrm>
              <a:off x="735975" y="1048350"/>
              <a:ext cx="2457900" cy="1061100"/>
            </a:xfrm>
            <a:prstGeom prst="roundRect">
              <a:avLst>
                <a:gd name="adj" fmla="val 12868"/>
              </a:avLst>
            </a:prstGeom>
            <a:noFill/>
            <a:ln w="19050" cap="flat" cmpd="sng">
              <a:solidFill>
                <a:srgbClr val="022A5C"/>
              </a:solidFill>
              <a:prstDash val="solid"/>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0"/>
                </a:spcAft>
                <a:buClr>
                  <a:schemeClr val="dk1"/>
                </a:buClr>
                <a:buSzPts val="1100"/>
                <a:buFont typeface="Arial"/>
                <a:buNone/>
              </a:pPr>
              <a:r>
                <a:rPr lang="en">
                  <a:solidFill>
                    <a:schemeClr val="dk1"/>
                  </a:solidFill>
                </a:rPr>
                <a:t>stationary &amp; axisymmetric isolated objects </a:t>
              </a:r>
              <a:endParaRPr>
                <a:solidFill>
                  <a:schemeClr val="dk1"/>
                </a:solidFill>
              </a:endParaRPr>
            </a:p>
            <a:p>
              <a:pPr marL="0" lvl="0" indent="0" algn="ctr" rtl="0">
                <a:lnSpc>
                  <a:spcPct val="115000"/>
                </a:lnSpc>
                <a:spcBef>
                  <a:spcPts val="0"/>
                </a:spcBef>
                <a:spcAft>
                  <a:spcPts val="0"/>
                </a:spcAft>
                <a:buClr>
                  <a:schemeClr val="dk1"/>
                </a:buClr>
                <a:buSzPts val="1100"/>
                <a:buFont typeface="Arial"/>
                <a:buNone/>
              </a:pPr>
              <a:r>
                <a:rPr lang="en">
                  <a:solidFill>
                    <a:srgbClr val="456487"/>
                  </a:solidFill>
                </a:rPr>
                <a:t>[i.e. rotating BHs]</a:t>
              </a:r>
              <a:endParaRPr>
                <a:solidFill>
                  <a:srgbClr val="456487"/>
                </a:solidFill>
              </a:endParaRPr>
            </a:p>
          </p:txBody>
        </p:sp>
        <p:sp>
          <p:nvSpPr>
            <p:cNvPr id="125" name="Google Shape;125;p27"/>
            <p:cNvSpPr txBox="1"/>
            <p:nvPr/>
          </p:nvSpPr>
          <p:spPr>
            <a:xfrm>
              <a:off x="869650" y="835325"/>
              <a:ext cx="6936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b="1">
                  <a:solidFill>
                    <a:srgbClr val="022A5C"/>
                  </a:solidFill>
                </a:rPr>
                <a:t>Topic</a:t>
              </a:r>
              <a:endParaRPr/>
            </a:p>
          </p:txBody>
        </p:sp>
      </p:grpSp>
      <p:grpSp>
        <p:nvGrpSpPr>
          <p:cNvPr id="126" name="Google Shape;126;p27"/>
          <p:cNvGrpSpPr/>
          <p:nvPr/>
        </p:nvGrpSpPr>
        <p:grpSpPr>
          <a:xfrm>
            <a:off x="3495453" y="1015142"/>
            <a:ext cx="2457900" cy="1274118"/>
            <a:chOff x="3474720" y="835332"/>
            <a:chExt cx="2457900" cy="1274118"/>
          </a:xfrm>
        </p:grpSpPr>
        <p:sp>
          <p:nvSpPr>
            <p:cNvPr id="127" name="Google Shape;127;p27"/>
            <p:cNvSpPr/>
            <p:nvPr/>
          </p:nvSpPr>
          <p:spPr>
            <a:xfrm>
              <a:off x="3474720" y="1048350"/>
              <a:ext cx="2457900" cy="1061100"/>
            </a:xfrm>
            <a:prstGeom prst="roundRect">
              <a:avLst>
                <a:gd name="adj" fmla="val 12868"/>
              </a:avLst>
            </a:prstGeom>
            <a:noFill/>
            <a:ln w="19050" cap="flat" cmpd="sng">
              <a:solidFill>
                <a:srgbClr val="022A5C"/>
              </a:solidFill>
              <a:prstDash val="solid"/>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0"/>
                </a:spcAft>
                <a:buClr>
                  <a:schemeClr val="dk1"/>
                </a:buClr>
                <a:buSzPts val="1100"/>
                <a:buFont typeface="Arial"/>
                <a:buNone/>
              </a:pPr>
              <a:r>
                <a:rPr lang="en">
                  <a:solidFill>
                    <a:schemeClr val="dk1"/>
                  </a:solidFill>
                </a:rPr>
                <a:t>many well-established properties are not obvious beyond GR</a:t>
              </a:r>
              <a:endParaRPr/>
            </a:p>
          </p:txBody>
        </p:sp>
        <p:sp>
          <p:nvSpPr>
            <p:cNvPr id="128" name="Google Shape;128;p27"/>
            <p:cNvSpPr txBox="1"/>
            <p:nvPr/>
          </p:nvSpPr>
          <p:spPr>
            <a:xfrm>
              <a:off x="3611880" y="835332"/>
              <a:ext cx="8220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b="1">
                  <a:solidFill>
                    <a:srgbClr val="022A5C"/>
                  </a:solidFill>
                </a:rPr>
                <a:t>‘Claim’</a:t>
              </a:r>
              <a:endParaRPr/>
            </a:p>
          </p:txBody>
        </p:sp>
      </p:grpSp>
      <p:cxnSp>
        <p:nvCxnSpPr>
          <p:cNvPr id="129" name="Google Shape;129;p27"/>
          <p:cNvCxnSpPr>
            <a:stCxn id="124" idx="3"/>
            <a:endCxn id="127" idx="1"/>
          </p:cNvCxnSpPr>
          <p:nvPr/>
        </p:nvCxnSpPr>
        <p:spPr>
          <a:xfrm>
            <a:off x="2861975" y="1480753"/>
            <a:ext cx="633600" cy="278100"/>
          </a:xfrm>
          <a:prstGeom prst="bentConnector3">
            <a:avLst>
              <a:gd name="adj1" fmla="val 49990"/>
            </a:avLst>
          </a:prstGeom>
          <a:noFill/>
          <a:ln w="19050" cap="flat" cmpd="sng">
            <a:solidFill>
              <a:srgbClr val="022A5C"/>
            </a:solidFill>
            <a:prstDash val="dash"/>
            <a:round/>
            <a:headEnd type="none" w="med" len="med"/>
            <a:tailEnd type="none" w="med" len="med"/>
          </a:ln>
        </p:spPr>
      </p:cxnSp>
      <p:cxnSp>
        <p:nvCxnSpPr>
          <p:cNvPr id="130" name="Google Shape;130;p27"/>
          <p:cNvCxnSpPr>
            <a:stCxn id="127" idx="3"/>
            <a:endCxn id="119" idx="2"/>
          </p:cNvCxnSpPr>
          <p:nvPr/>
        </p:nvCxnSpPr>
        <p:spPr>
          <a:xfrm>
            <a:off x="5953353" y="1758709"/>
            <a:ext cx="633600" cy="318300"/>
          </a:xfrm>
          <a:prstGeom prst="bentConnector3">
            <a:avLst>
              <a:gd name="adj1" fmla="val 49990"/>
            </a:avLst>
          </a:prstGeom>
          <a:noFill/>
          <a:ln w="19050" cap="flat" cmpd="sng">
            <a:solidFill>
              <a:srgbClr val="022A5C"/>
            </a:solidFill>
            <a:prstDash val="dash"/>
            <a:round/>
            <a:headEnd type="none" w="med" len="med"/>
            <a:tailEnd type="none" w="med" len="med"/>
          </a:ln>
        </p:spPr>
      </p:cxnSp>
      <p:grpSp>
        <p:nvGrpSpPr>
          <p:cNvPr id="131" name="Google Shape;131;p27"/>
          <p:cNvGrpSpPr/>
          <p:nvPr/>
        </p:nvGrpSpPr>
        <p:grpSpPr>
          <a:xfrm>
            <a:off x="2261381" y="2790348"/>
            <a:ext cx="1828800" cy="2000949"/>
            <a:chOff x="2264380" y="2790348"/>
            <a:chExt cx="1828800" cy="2000949"/>
          </a:xfrm>
        </p:grpSpPr>
        <p:pic>
          <p:nvPicPr>
            <p:cNvPr id="132" name="Google Shape;132;p27"/>
            <p:cNvPicPr preferRelativeResize="0"/>
            <p:nvPr/>
          </p:nvPicPr>
          <p:blipFill>
            <a:blip r:embed="rId3">
              <a:alphaModFix/>
            </a:blip>
            <a:stretch>
              <a:fillRect/>
            </a:stretch>
          </p:blipFill>
          <p:spPr>
            <a:xfrm>
              <a:off x="2264380" y="2790348"/>
              <a:ext cx="1828800" cy="1811100"/>
            </a:xfrm>
            <a:prstGeom prst="ellipse">
              <a:avLst/>
            </a:prstGeom>
            <a:noFill/>
            <a:ln w="28575" cap="flat" cmpd="sng">
              <a:solidFill>
                <a:srgbClr val="022A5C"/>
              </a:solidFill>
              <a:prstDash val="solid"/>
              <a:round/>
              <a:headEnd type="none" w="sm" len="sm"/>
              <a:tailEnd type="none" w="sm" len="sm"/>
            </a:ln>
          </p:spPr>
        </p:pic>
        <p:sp>
          <p:nvSpPr>
            <p:cNvPr id="133" name="Google Shape;133;p27"/>
            <p:cNvSpPr/>
            <p:nvPr/>
          </p:nvSpPr>
          <p:spPr>
            <a:xfrm>
              <a:off x="2761332" y="4646997"/>
              <a:ext cx="834900" cy="144300"/>
            </a:xfrm>
            <a:prstGeom prst="bracketPair">
              <a:avLst/>
            </a:prstGeom>
            <a:noFill/>
            <a:ln w="9525" cap="flat" cmpd="sng">
              <a:solidFill>
                <a:srgbClr val="666666"/>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600">
                  <a:solidFill>
                    <a:srgbClr val="666666"/>
                  </a:solidFill>
                </a:rPr>
                <a:t>Keenan Crane [</a:t>
              </a:r>
              <a:r>
                <a:rPr lang="en" sz="600">
                  <a:solidFill>
                    <a:srgbClr val="666666"/>
                  </a:solidFill>
                  <a:uFill>
                    <a:noFill/>
                  </a:uFill>
                  <a:latin typeface="Courier New"/>
                  <a:ea typeface="Courier New"/>
                  <a:cs typeface="Courier New"/>
                  <a:sym typeface="Courier New"/>
                  <a:hlinkClick r:id="rId4">
                    <a:extLst>
                      <a:ext uri="{A12FA001-AC4F-418D-AE19-62706E023703}">
                        <ahyp:hlinkClr xmlns:ahyp="http://schemas.microsoft.com/office/drawing/2018/hyperlinkcolor" val="tx"/>
                      </a:ext>
                    </a:extLst>
                  </a:hlinkClick>
                </a:rPr>
                <a:t>link</a:t>
              </a:r>
              <a:r>
                <a:rPr lang="en" sz="600">
                  <a:solidFill>
                    <a:srgbClr val="666666"/>
                  </a:solidFill>
                </a:rPr>
                <a:t>]</a:t>
              </a:r>
              <a:endParaRPr sz="600">
                <a:solidFill>
                  <a:srgbClr val="666666"/>
                </a:solidFill>
              </a:endParaRPr>
            </a:p>
          </p:txBody>
        </p:sp>
      </p:grpSp>
      <p:sp>
        <p:nvSpPr>
          <p:cNvPr id="134" name="Google Shape;134;p27"/>
          <p:cNvSpPr/>
          <p:nvPr/>
        </p:nvSpPr>
        <p:spPr>
          <a:xfrm flipH="1">
            <a:off x="383363" y="2578452"/>
            <a:ext cx="685800" cy="685800"/>
          </a:xfrm>
          <a:prstGeom prst="ellipse">
            <a:avLst/>
          </a:prstGeom>
          <a:solidFill>
            <a:srgbClr val="8195AD"/>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 name="Google Shape;135;p27"/>
          <p:cNvSpPr/>
          <p:nvPr/>
        </p:nvSpPr>
        <p:spPr>
          <a:xfrm flipH="1">
            <a:off x="1208072" y="3321985"/>
            <a:ext cx="914400" cy="914400"/>
          </a:xfrm>
          <a:prstGeom prst="ellipse">
            <a:avLst/>
          </a:prstGeom>
          <a:solidFill>
            <a:srgbClr val="D5DCE4"/>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 name="Google Shape;136;p27"/>
          <p:cNvSpPr/>
          <p:nvPr/>
        </p:nvSpPr>
        <p:spPr>
          <a:xfrm rot="10800000" flipH="1">
            <a:off x="5282399" y="3913110"/>
            <a:ext cx="685800" cy="685800"/>
          </a:xfrm>
          <a:prstGeom prst="ellipse">
            <a:avLst/>
          </a:prstGeom>
          <a:solidFill>
            <a:srgbClr val="8195AD"/>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7" name="Google Shape;137;p27"/>
          <p:cNvSpPr/>
          <p:nvPr/>
        </p:nvSpPr>
        <p:spPr>
          <a:xfrm rot="10800000" flipH="1">
            <a:off x="4229090" y="2940977"/>
            <a:ext cx="914400" cy="914400"/>
          </a:xfrm>
          <a:prstGeom prst="ellipse">
            <a:avLst/>
          </a:prstGeom>
          <a:solidFill>
            <a:srgbClr val="D5DCE4"/>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45"/>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Recap &amp; Food for thought </a:t>
            </a:r>
            <a:endParaRPr/>
          </a:p>
        </p:txBody>
      </p:sp>
      <p:sp>
        <p:nvSpPr>
          <p:cNvPr id="523" name="Google Shape;523;p45"/>
          <p:cNvSpPr txBox="1"/>
          <p:nvPr/>
        </p:nvSpPr>
        <p:spPr>
          <a:xfrm>
            <a:off x="4594804" y="2246819"/>
            <a:ext cx="1128900" cy="500400"/>
          </a:xfrm>
          <a:prstGeom prst="rect">
            <a:avLst/>
          </a:prstGeom>
          <a:noFill/>
          <a:ln>
            <a:noFill/>
          </a:ln>
        </p:spPr>
        <p:txBody>
          <a:bodyPr spcFirstLastPara="1" wrap="square" lIns="64900" tIns="64900" rIns="64900" bIns="64900" anchor="t" anchorCtr="0">
            <a:spAutoFit/>
          </a:bodyPr>
          <a:lstStyle/>
          <a:p>
            <a:pPr marL="0" lvl="0" indent="0" algn="ctr" rtl="0">
              <a:spcBef>
                <a:spcPts val="0"/>
              </a:spcBef>
              <a:spcAft>
                <a:spcPts val="0"/>
              </a:spcAft>
              <a:buNone/>
            </a:pPr>
            <a:r>
              <a:rPr lang="en" sz="1200">
                <a:solidFill>
                  <a:srgbClr val="000000"/>
                </a:solidFill>
              </a:rPr>
              <a:t>event horizon </a:t>
            </a:r>
            <a:endParaRPr sz="1200">
              <a:solidFill>
                <a:srgbClr val="000000"/>
              </a:solidFill>
            </a:endParaRPr>
          </a:p>
          <a:p>
            <a:pPr marL="0" lvl="0" indent="0" algn="ctr" rtl="0">
              <a:spcBef>
                <a:spcPts val="0"/>
              </a:spcBef>
              <a:spcAft>
                <a:spcPts val="0"/>
              </a:spcAft>
              <a:buNone/>
            </a:pPr>
            <a:r>
              <a:rPr lang="en" sz="1200">
                <a:solidFill>
                  <a:srgbClr val="000000"/>
                </a:solidFill>
              </a:rPr>
              <a:t>not Killing</a:t>
            </a:r>
            <a:endParaRPr sz="1200">
              <a:solidFill>
                <a:srgbClr val="000000"/>
              </a:solidFill>
            </a:endParaRPr>
          </a:p>
        </p:txBody>
      </p:sp>
      <p:sp>
        <p:nvSpPr>
          <p:cNvPr id="524" name="Google Shape;524;p45"/>
          <p:cNvSpPr txBox="1"/>
          <p:nvPr/>
        </p:nvSpPr>
        <p:spPr>
          <a:xfrm>
            <a:off x="2931729" y="2246697"/>
            <a:ext cx="1128900" cy="685200"/>
          </a:xfrm>
          <a:prstGeom prst="rect">
            <a:avLst/>
          </a:prstGeom>
          <a:noFill/>
          <a:ln>
            <a:noFill/>
          </a:ln>
        </p:spPr>
        <p:txBody>
          <a:bodyPr spcFirstLastPara="1" wrap="square" lIns="64900" tIns="64900" rIns="64900" bIns="64900" anchor="t" anchorCtr="0">
            <a:spAutoFit/>
          </a:bodyPr>
          <a:lstStyle/>
          <a:p>
            <a:pPr marL="0" lvl="0" indent="0" algn="ctr" rtl="0">
              <a:spcBef>
                <a:spcPts val="0"/>
              </a:spcBef>
              <a:spcAft>
                <a:spcPts val="0"/>
              </a:spcAft>
              <a:buNone/>
            </a:pPr>
            <a:r>
              <a:rPr lang="en" sz="1200">
                <a:solidFill>
                  <a:srgbClr val="000000"/>
                </a:solidFill>
              </a:rPr>
              <a:t>rotosurface separate </a:t>
            </a:r>
            <a:endParaRPr sz="1200">
              <a:solidFill>
                <a:srgbClr val="000000"/>
              </a:solidFill>
            </a:endParaRPr>
          </a:p>
          <a:p>
            <a:pPr marL="0" lvl="0" indent="0" algn="ctr" rtl="0">
              <a:spcBef>
                <a:spcPts val="0"/>
              </a:spcBef>
              <a:spcAft>
                <a:spcPts val="0"/>
              </a:spcAft>
              <a:buNone/>
            </a:pPr>
            <a:r>
              <a:rPr lang="en" sz="1200">
                <a:solidFill>
                  <a:srgbClr val="000000"/>
                </a:solidFill>
              </a:rPr>
              <a:t>from horizon</a:t>
            </a:r>
            <a:endParaRPr sz="1200">
              <a:solidFill>
                <a:srgbClr val="000000"/>
              </a:solidFill>
            </a:endParaRPr>
          </a:p>
        </p:txBody>
      </p:sp>
      <p:sp>
        <p:nvSpPr>
          <p:cNvPr id="525" name="Google Shape;525;p45"/>
          <p:cNvSpPr txBox="1"/>
          <p:nvPr/>
        </p:nvSpPr>
        <p:spPr>
          <a:xfrm>
            <a:off x="711425" y="709850"/>
            <a:ext cx="2220300" cy="9285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
                <a:solidFill>
                  <a:schemeClr val="dk1"/>
                </a:solidFill>
              </a:rPr>
              <a:t>Circularity </a:t>
            </a:r>
            <a:endParaRPr>
              <a:solidFill>
                <a:schemeClr val="dk1"/>
              </a:solidFill>
            </a:endParaRPr>
          </a:p>
          <a:p>
            <a:pPr marL="0" lvl="0" indent="0" algn="ctr" rtl="0">
              <a:spcBef>
                <a:spcPts val="0"/>
              </a:spcBef>
              <a:spcAft>
                <a:spcPts val="0"/>
              </a:spcAft>
              <a:buNone/>
            </a:pPr>
            <a:r>
              <a:rPr lang="en">
                <a:solidFill>
                  <a:schemeClr val="dk1"/>
                </a:solidFill>
              </a:rPr>
              <a:t>‘accidental’ symmetry</a:t>
            </a:r>
            <a:endParaRPr>
              <a:solidFill>
                <a:schemeClr val="dk1"/>
              </a:solidFill>
            </a:endParaRPr>
          </a:p>
          <a:p>
            <a:pPr marL="0" lvl="0" indent="0" algn="ctr" rtl="0">
              <a:spcBef>
                <a:spcPts val="1000"/>
              </a:spcBef>
              <a:spcAft>
                <a:spcPts val="0"/>
              </a:spcAft>
              <a:buNone/>
            </a:pPr>
            <a:r>
              <a:rPr lang="en" sz="1200">
                <a:solidFill>
                  <a:srgbClr val="456487"/>
                </a:solidFill>
              </a:rPr>
              <a:t>[might not hold beyond GR]</a:t>
            </a:r>
            <a:endParaRPr sz="1200">
              <a:solidFill>
                <a:srgbClr val="456487"/>
              </a:solidFill>
            </a:endParaRPr>
          </a:p>
        </p:txBody>
      </p:sp>
      <p:sp>
        <p:nvSpPr>
          <p:cNvPr id="526" name="Google Shape;526;p45"/>
          <p:cNvSpPr txBox="1"/>
          <p:nvPr/>
        </p:nvSpPr>
        <p:spPr>
          <a:xfrm>
            <a:off x="256025" y="2246825"/>
            <a:ext cx="2266200" cy="13647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chemeClr val="dk1"/>
              </a:buClr>
              <a:buSzPts val="1000"/>
              <a:buAutoNum type="arabicPeriod"/>
            </a:pPr>
            <a:r>
              <a:rPr lang="en" sz="1000">
                <a:solidFill>
                  <a:schemeClr val="dk1"/>
                </a:solidFill>
              </a:rPr>
              <a:t>found most general stationary &amp; axisymmetric metric</a:t>
            </a:r>
            <a:endParaRPr sz="1000">
              <a:solidFill>
                <a:schemeClr val="dk1"/>
              </a:solidFill>
            </a:endParaRPr>
          </a:p>
          <a:p>
            <a:pPr marL="457200" lvl="0" indent="-292100" algn="l" rtl="0">
              <a:spcBef>
                <a:spcPts val="1000"/>
              </a:spcBef>
              <a:spcAft>
                <a:spcPts val="0"/>
              </a:spcAft>
              <a:buClr>
                <a:schemeClr val="dk1"/>
              </a:buClr>
              <a:buSzPts val="1000"/>
              <a:buAutoNum type="arabicPeriod"/>
            </a:pPr>
            <a:r>
              <a:rPr lang="en" sz="1000">
                <a:solidFill>
                  <a:schemeClr val="dk1"/>
                </a:solidFill>
              </a:rPr>
              <a:t>solved circularity conditions </a:t>
            </a:r>
            <a:endParaRPr sz="1000">
              <a:solidFill>
                <a:schemeClr val="dk1"/>
              </a:solidFill>
            </a:endParaRPr>
          </a:p>
          <a:p>
            <a:pPr marL="457200" lvl="0" indent="-292100" algn="l" rtl="0">
              <a:spcBef>
                <a:spcPts val="1000"/>
              </a:spcBef>
              <a:spcAft>
                <a:spcPts val="1000"/>
              </a:spcAft>
              <a:buClr>
                <a:schemeClr val="dk1"/>
              </a:buClr>
              <a:buSzPts val="1000"/>
              <a:buAutoNum type="arabicPeriod"/>
            </a:pPr>
            <a:r>
              <a:rPr lang="en" sz="1000">
                <a:solidFill>
                  <a:schemeClr val="dk1"/>
                </a:solidFill>
              </a:rPr>
              <a:t>constructed simple examples</a:t>
            </a:r>
            <a:endParaRPr sz="1000">
              <a:solidFill>
                <a:schemeClr val="dk1"/>
              </a:solidFill>
            </a:endParaRPr>
          </a:p>
        </p:txBody>
      </p:sp>
      <p:pic>
        <p:nvPicPr>
          <p:cNvPr id="527" name="Google Shape;527;p45" title="facebook_1756619838937_7367797616933650679.jpg"/>
          <p:cNvPicPr preferRelativeResize="0"/>
          <p:nvPr/>
        </p:nvPicPr>
        <p:blipFill>
          <a:blip r:embed="rId3">
            <a:alphaModFix/>
          </a:blip>
          <a:stretch>
            <a:fillRect/>
          </a:stretch>
        </p:blipFill>
        <p:spPr>
          <a:xfrm>
            <a:off x="6197883" y="1601663"/>
            <a:ext cx="2514601" cy="2424075"/>
          </a:xfrm>
          <a:prstGeom prst="rect">
            <a:avLst/>
          </a:prstGeom>
          <a:noFill/>
          <a:ln w="76200" cap="flat" cmpd="sng">
            <a:solidFill>
              <a:srgbClr val="022A5C"/>
            </a:solidFill>
            <a:prstDash val="solid"/>
            <a:round/>
            <a:headEnd type="none" w="sm" len="sm"/>
            <a:tailEnd type="none" w="sm" len="sm"/>
          </a:ln>
        </p:spPr>
      </p:pic>
      <p:sp>
        <p:nvSpPr>
          <p:cNvPr id="528" name="Google Shape;528;p45"/>
          <p:cNvSpPr txBox="1"/>
          <p:nvPr/>
        </p:nvSpPr>
        <p:spPr>
          <a:xfrm>
            <a:off x="6802063" y="4135192"/>
            <a:ext cx="1306200" cy="23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a:solidFill>
                  <a:srgbClr val="666666"/>
                </a:solidFill>
              </a:rPr>
              <a:t>[Nathan W. Pyle]</a:t>
            </a:r>
            <a:endParaRPr sz="600">
              <a:solidFill>
                <a:srgbClr val="666666"/>
              </a:solidFill>
            </a:endParaRPr>
          </a:p>
        </p:txBody>
      </p:sp>
      <p:sp>
        <p:nvSpPr>
          <p:cNvPr id="529" name="Google Shape;529;p45"/>
          <p:cNvSpPr txBox="1"/>
          <p:nvPr/>
        </p:nvSpPr>
        <p:spPr>
          <a:xfrm>
            <a:off x="3496116" y="1298220"/>
            <a:ext cx="1483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main consequences </a:t>
            </a:r>
            <a:endParaRPr>
              <a:solidFill>
                <a:schemeClr val="dk1"/>
              </a:solidFill>
            </a:endParaRPr>
          </a:p>
        </p:txBody>
      </p:sp>
      <p:sp>
        <p:nvSpPr>
          <p:cNvPr id="530" name="Google Shape;530;p45"/>
          <p:cNvSpPr/>
          <p:nvPr/>
        </p:nvSpPr>
        <p:spPr>
          <a:xfrm>
            <a:off x="625025" y="3686400"/>
            <a:ext cx="1528200" cy="369300"/>
          </a:xfrm>
          <a:prstGeom prst="bracketPair">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666666"/>
                </a:solidFill>
              </a:rPr>
              <a:t>E. Babichev, </a:t>
            </a:r>
            <a:r>
              <a:rPr lang="en" sz="800" b="1">
                <a:solidFill>
                  <a:srgbClr val="666666"/>
                </a:solidFill>
              </a:rPr>
              <a:t>JM, </a:t>
            </a:r>
            <a:r>
              <a:rPr lang="en" sz="800">
                <a:solidFill>
                  <a:srgbClr val="666666"/>
                </a:solidFill>
              </a:rPr>
              <a:t>JCAP 10 (2025) 011 [</a:t>
            </a:r>
            <a:r>
              <a:rPr lang="en" sz="800">
                <a:solidFill>
                  <a:srgbClr val="666666"/>
                </a:solidFill>
                <a:uFill>
                  <a:noFill/>
                </a:uFill>
                <a:latin typeface="Courier New"/>
                <a:ea typeface="Courier New"/>
                <a:cs typeface="Courier New"/>
                <a:sym typeface="Courier New"/>
                <a:hlinkClick r:id="rId4">
                  <a:extLst>
                    <a:ext uri="{A12FA001-AC4F-418D-AE19-62706E023703}">
                      <ahyp:hlinkClr xmlns:ahyp="http://schemas.microsoft.com/office/drawing/2018/hyperlinkcolor" val="tx"/>
                    </a:ext>
                  </a:extLst>
                </a:hlinkClick>
              </a:rPr>
              <a:t>2505.08880</a:t>
            </a:r>
            <a:r>
              <a:rPr lang="en" sz="800">
                <a:solidFill>
                  <a:srgbClr val="666666"/>
                </a:solidFill>
              </a:rPr>
              <a:t>]</a:t>
            </a:r>
            <a:endParaRPr sz="800">
              <a:solidFill>
                <a:srgbClr val="666666"/>
              </a:solidFill>
            </a:endParaRPr>
          </a:p>
        </p:txBody>
      </p:sp>
      <p:sp>
        <p:nvSpPr>
          <p:cNvPr id="531" name="Google Shape;531;p45"/>
          <p:cNvSpPr/>
          <p:nvPr/>
        </p:nvSpPr>
        <p:spPr>
          <a:xfrm>
            <a:off x="3831975" y="4284195"/>
            <a:ext cx="991500" cy="400200"/>
          </a:xfrm>
          <a:prstGeom prst="bracketPair">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666666"/>
                </a:solidFill>
              </a:rPr>
              <a:t>F. Del Porro, </a:t>
            </a:r>
            <a:r>
              <a:rPr lang="en" sz="800" b="1">
                <a:solidFill>
                  <a:srgbClr val="666666"/>
                </a:solidFill>
              </a:rPr>
              <a:t>JM, </a:t>
            </a:r>
            <a:endParaRPr sz="800" b="1">
              <a:solidFill>
                <a:srgbClr val="666666"/>
              </a:solidFill>
            </a:endParaRPr>
          </a:p>
          <a:p>
            <a:pPr marL="0" lvl="0" indent="0" algn="ctr" rtl="0">
              <a:spcBef>
                <a:spcPts val="0"/>
              </a:spcBef>
              <a:spcAft>
                <a:spcPts val="0"/>
              </a:spcAft>
              <a:buNone/>
            </a:pPr>
            <a:r>
              <a:rPr lang="en" sz="800">
                <a:solidFill>
                  <a:srgbClr val="666666"/>
                </a:solidFill>
              </a:rPr>
              <a:t>[</a:t>
            </a:r>
            <a:r>
              <a:rPr lang="en" sz="800">
                <a:solidFill>
                  <a:srgbClr val="666666"/>
                </a:solidFill>
                <a:uFill>
                  <a:noFill/>
                </a:uFill>
                <a:latin typeface="Courier New"/>
                <a:ea typeface="Courier New"/>
                <a:cs typeface="Courier New"/>
                <a:sym typeface="Courier New"/>
                <a:hlinkClick r:id="rId5">
                  <a:extLst>
                    <a:ext uri="{A12FA001-AC4F-418D-AE19-62706E023703}">
                      <ahyp:hlinkClr xmlns:ahyp="http://schemas.microsoft.com/office/drawing/2018/hyperlinkcolor" val="tx"/>
                    </a:ext>
                  </a:extLst>
                </a:hlinkClick>
              </a:rPr>
              <a:t>2511.02911</a:t>
            </a:r>
            <a:r>
              <a:rPr lang="en" sz="800">
                <a:solidFill>
                  <a:srgbClr val="666666"/>
                </a:solidFill>
              </a:rPr>
              <a:t>]</a:t>
            </a:r>
            <a:endParaRPr sz="800">
              <a:solidFill>
                <a:srgbClr val="666666"/>
              </a:solidFill>
            </a:endParaRPr>
          </a:p>
        </p:txBody>
      </p:sp>
      <p:sp>
        <p:nvSpPr>
          <p:cNvPr id="532" name="Google Shape;532;p45"/>
          <p:cNvSpPr txBox="1"/>
          <p:nvPr/>
        </p:nvSpPr>
        <p:spPr>
          <a:xfrm>
            <a:off x="3246225" y="3224970"/>
            <a:ext cx="2163000" cy="105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surface gravities are different </a:t>
            </a:r>
            <a:endParaRPr sz="1200">
              <a:solidFill>
                <a:schemeClr val="dk1"/>
              </a:solidFill>
            </a:endParaRPr>
          </a:p>
          <a:p>
            <a:pPr marL="0" lvl="0" indent="0" algn="ctr" rtl="0">
              <a:spcBef>
                <a:spcPts val="0"/>
              </a:spcBef>
              <a:spcAft>
                <a:spcPts val="0"/>
              </a:spcAft>
              <a:buNone/>
            </a:pPr>
            <a:r>
              <a:rPr lang="en" sz="1200">
                <a:solidFill>
                  <a:schemeClr val="dk1"/>
                </a:solidFill>
              </a:rPr>
              <a:t>and not constant</a:t>
            </a:r>
            <a:endParaRPr sz="1200">
              <a:solidFill>
                <a:schemeClr val="dk1"/>
              </a:solidFill>
            </a:endParaRPr>
          </a:p>
          <a:p>
            <a:pPr marL="0" lvl="0" indent="0" algn="ctr" rtl="0">
              <a:spcBef>
                <a:spcPts val="1000"/>
              </a:spcBef>
              <a:spcAft>
                <a:spcPts val="0"/>
              </a:spcAft>
              <a:buNone/>
            </a:pPr>
            <a:r>
              <a:rPr lang="en" sz="1200">
                <a:solidFill>
                  <a:schemeClr val="dk1"/>
                </a:solidFill>
              </a:rPr>
              <a:t>yet, Hawking radiation; thermodynamics?</a:t>
            </a:r>
            <a:endParaRPr sz="1200">
              <a:solidFill>
                <a:schemeClr val="dk1"/>
              </a:solidFill>
            </a:endParaRPr>
          </a:p>
        </p:txBody>
      </p:sp>
      <p:cxnSp>
        <p:nvCxnSpPr>
          <p:cNvPr id="533" name="Google Shape;533;p45"/>
          <p:cNvCxnSpPr>
            <a:stCxn id="529" idx="2"/>
            <a:endCxn id="524" idx="0"/>
          </p:cNvCxnSpPr>
          <p:nvPr/>
        </p:nvCxnSpPr>
        <p:spPr>
          <a:xfrm rot="5400000">
            <a:off x="3700416" y="1709520"/>
            <a:ext cx="333000" cy="741600"/>
          </a:xfrm>
          <a:prstGeom prst="bentConnector3">
            <a:avLst>
              <a:gd name="adj1" fmla="val 49982"/>
            </a:avLst>
          </a:prstGeom>
          <a:noFill/>
          <a:ln w="19050" cap="flat" cmpd="sng">
            <a:solidFill>
              <a:srgbClr val="022A5C"/>
            </a:solidFill>
            <a:prstDash val="solid"/>
            <a:round/>
            <a:headEnd type="none" w="med" len="med"/>
            <a:tailEnd type="none" w="med" len="med"/>
          </a:ln>
        </p:spPr>
      </p:cxnSp>
      <p:cxnSp>
        <p:nvCxnSpPr>
          <p:cNvPr id="534" name="Google Shape;534;p45"/>
          <p:cNvCxnSpPr>
            <a:stCxn id="529" idx="2"/>
            <a:endCxn id="523" idx="0"/>
          </p:cNvCxnSpPr>
          <p:nvPr/>
        </p:nvCxnSpPr>
        <p:spPr>
          <a:xfrm rot="-5400000" flipH="1">
            <a:off x="4532016" y="1619520"/>
            <a:ext cx="333000" cy="921600"/>
          </a:xfrm>
          <a:prstGeom prst="bentConnector3">
            <a:avLst>
              <a:gd name="adj1" fmla="val 50000"/>
            </a:avLst>
          </a:prstGeom>
          <a:noFill/>
          <a:ln w="19050" cap="flat" cmpd="sng">
            <a:solidFill>
              <a:srgbClr val="022A5C"/>
            </a:solidFill>
            <a:prstDash val="solid"/>
            <a:round/>
            <a:headEnd type="none" w="med" len="med"/>
            <a:tailEnd type="none" w="med" len="med"/>
          </a:ln>
        </p:spPr>
      </p:cxnSp>
      <p:cxnSp>
        <p:nvCxnSpPr>
          <p:cNvPr id="535" name="Google Shape;535;p45"/>
          <p:cNvCxnSpPr>
            <a:stCxn id="523" idx="2"/>
            <a:endCxn id="532" idx="0"/>
          </p:cNvCxnSpPr>
          <p:nvPr/>
        </p:nvCxnSpPr>
        <p:spPr>
          <a:xfrm rot="5400000">
            <a:off x="4504504" y="2570369"/>
            <a:ext cx="477900" cy="831600"/>
          </a:xfrm>
          <a:prstGeom prst="bentConnector3">
            <a:avLst>
              <a:gd name="adj1" fmla="val 49984"/>
            </a:avLst>
          </a:prstGeom>
          <a:noFill/>
          <a:ln w="19050" cap="flat" cmpd="sng">
            <a:solidFill>
              <a:srgbClr val="022A5C"/>
            </a:solidFill>
            <a:prstDash val="solid"/>
            <a:round/>
            <a:headEnd type="none" w="med" len="med"/>
            <a:tailEnd type="none" w="med" len="med"/>
          </a:ln>
        </p:spPr>
      </p:cxnSp>
      <p:cxnSp>
        <p:nvCxnSpPr>
          <p:cNvPr id="536" name="Google Shape;536;p45"/>
          <p:cNvCxnSpPr>
            <a:stCxn id="525" idx="3"/>
            <a:endCxn id="529" idx="1"/>
          </p:cNvCxnSpPr>
          <p:nvPr/>
        </p:nvCxnSpPr>
        <p:spPr>
          <a:xfrm>
            <a:off x="2931725" y="1174100"/>
            <a:ext cx="564300" cy="432000"/>
          </a:xfrm>
          <a:prstGeom prst="bentConnector3">
            <a:avLst>
              <a:gd name="adj1" fmla="val 50008"/>
            </a:avLst>
          </a:prstGeom>
          <a:noFill/>
          <a:ln w="19050" cap="flat" cmpd="sng">
            <a:solidFill>
              <a:srgbClr val="022A5C"/>
            </a:solidFill>
            <a:prstDash val="solid"/>
            <a:round/>
            <a:headEnd type="none" w="med" len="med"/>
            <a:tailEnd type="none" w="med" len="med"/>
          </a:ln>
        </p:spPr>
      </p:cxnSp>
      <p:cxnSp>
        <p:nvCxnSpPr>
          <p:cNvPr id="537" name="Google Shape;537;p45"/>
          <p:cNvCxnSpPr>
            <a:stCxn id="525" idx="2"/>
            <a:endCxn id="526" idx="0"/>
          </p:cNvCxnSpPr>
          <p:nvPr/>
        </p:nvCxnSpPr>
        <p:spPr>
          <a:xfrm rot="5400000">
            <a:off x="1301225" y="1726400"/>
            <a:ext cx="608400" cy="432300"/>
          </a:xfrm>
          <a:prstGeom prst="bentConnector3">
            <a:avLst>
              <a:gd name="adj1" fmla="val 50006"/>
            </a:avLst>
          </a:prstGeom>
          <a:noFill/>
          <a:ln w="19050" cap="flat" cmpd="sng">
            <a:solidFill>
              <a:srgbClr val="022A5C"/>
            </a:solidFill>
            <a:prstDash val="solid"/>
            <a:round/>
            <a:headEnd type="none" w="med" len="med"/>
            <a:tailEnd type="non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6"/>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What’s next?</a:t>
            </a:r>
            <a:endParaRPr/>
          </a:p>
        </p:txBody>
      </p:sp>
      <p:sp>
        <p:nvSpPr>
          <p:cNvPr id="543" name="Google Shape;543;p46"/>
          <p:cNvSpPr/>
          <p:nvPr/>
        </p:nvSpPr>
        <p:spPr>
          <a:xfrm rot="1688064">
            <a:off x="6484393" y="579674"/>
            <a:ext cx="2400425" cy="675371"/>
          </a:xfrm>
          <a:prstGeom prst="roundRect">
            <a:avLst>
              <a:gd name="adj" fmla="val 14397"/>
            </a:avLst>
          </a:prstGeom>
          <a:noFill/>
          <a:ln w="28575"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700" b="1" i="1">
                <a:solidFill>
                  <a:srgbClr val="022A5C"/>
                </a:solidFill>
              </a:rPr>
              <a:t>soon on </a:t>
            </a:r>
            <a:endParaRPr sz="1700" b="1" i="1">
              <a:solidFill>
                <a:srgbClr val="022A5C"/>
              </a:solidFill>
            </a:endParaRPr>
          </a:p>
          <a:p>
            <a:pPr marL="0" lvl="0" indent="0" algn="ctr" rtl="0">
              <a:spcBef>
                <a:spcPts val="0"/>
              </a:spcBef>
              <a:spcAft>
                <a:spcPts val="0"/>
              </a:spcAft>
              <a:buNone/>
            </a:pPr>
            <a:r>
              <a:rPr lang="en" sz="1700" b="1" i="1">
                <a:solidFill>
                  <a:srgbClr val="022A5C"/>
                </a:solidFill>
              </a:rPr>
              <a:t>(non-)circularity TV</a:t>
            </a:r>
            <a:endParaRPr sz="1300" b="1">
              <a:solidFill>
                <a:srgbClr val="022A5C"/>
              </a:solidFill>
            </a:endParaRPr>
          </a:p>
        </p:txBody>
      </p:sp>
      <p:sp>
        <p:nvSpPr>
          <p:cNvPr id="544" name="Google Shape;544;p46"/>
          <p:cNvSpPr txBox="1"/>
          <p:nvPr/>
        </p:nvSpPr>
        <p:spPr>
          <a:xfrm>
            <a:off x="626175" y="802825"/>
            <a:ext cx="302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What about slow rotation?</a:t>
            </a:r>
            <a:endParaRPr>
              <a:solidFill>
                <a:schemeClr val="dk1"/>
              </a:solidFill>
            </a:endParaRPr>
          </a:p>
        </p:txBody>
      </p:sp>
      <p:pic>
        <p:nvPicPr>
          <p:cNvPr id="545" name="Google Shape;545;p46" descr="\begin{align}&#10;ds^2 &amp;= - f(r) \text{d}t^2 + \tilde{f}(r)  \text{d}r^2  + r^2 \left[ \text{d}\theta^2 + \sin^2(\theta) \text{d}\phi^2 \right] \\ &#10;&amp;\phantom{=} - 2 r^2 \sin^2 (\theta) \Omega(r,\theta)  \text{d}t \text{d}\phi&#10;\end{align}" title="MathEquation,#000000"/>
          <p:cNvPicPr preferRelativeResize="0"/>
          <p:nvPr/>
        </p:nvPicPr>
        <p:blipFill>
          <a:blip r:embed="rId3">
            <a:alphaModFix/>
          </a:blip>
          <a:stretch>
            <a:fillRect/>
          </a:stretch>
        </p:blipFill>
        <p:spPr>
          <a:xfrm>
            <a:off x="256025" y="1865377"/>
            <a:ext cx="4792452" cy="635000"/>
          </a:xfrm>
          <a:prstGeom prst="rect">
            <a:avLst/>
          </a:prstGeom>
          <a:noFill/>
          <a:ln>
            <a:noFill/>
          </a:ln>
        </p:spPr>
      </p:pic>
      <p:sp>
        <p:nvSpPr>
          <p:cNvPr id="546" name="Google Shape;546;p46"/>
          <p:cNvSpPr txBox="1"/>
          <p:nvPr/>
        </p:nvSpPr>
        <p:spPr>
          <a:xfrm>
            <a:off x="256025" y="1372200"/>
            <a:ext cx="594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Usually, slow rotation means Hartle–Thorne [Lense–Thirring] metric </a:t>
            </a:r>
            <a:endParaRPr>
              <a:solidFill>
                <a:schemeClr val="dk1"/>
              </a:solidFill>
            </a:endParaRPr>
          </a:p>
        </p:txBody>
      </p:sp>
      <p:sp>
        <p:nvSpPr>
          <p:cNvPr id="547" name="Google Shape;547;p46"/>
          <p:cNvSpPr txBox="1"/>
          <p:nvPr/>
        </p:nvSpPr>
        <p:spPr>
          <a:xfrm>
            <a:off x="5259675" y="1875075"/>
            <a:ext cx="870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this is circular</a:t>
            </a:r>
            <a:endParaRPr>
              <a:solidFill>
                <a:schemeClr val="dk1"/>
              </a:solidFill>
            </a:endParaRPr>
          </a:p>
        </p:txBody>
      </p:sp>
      <p:sp>
        <p:nvSpPr>
          <p:cNvPr id="548" name="Google Shape;548;p46"/>
          <p:cNvSpPr txBox="1"/>
          <p:nvPr/>
        </p:nvSpPr>
        <p:spPr>
          <a:xfrm>
            <a:off x="1829650" y="2500375"/>
            <a:ext cx="1645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456487"/>
                </a:solidFill>
                <a:latin typeface="Times New Roman"/>
                <a:ea typeface="Times New Roman"/>
                <a:cs typeface="Times New Roman"/>
                <a:sym typeface="Times New Roman"/>
              </a:rPr>
              <a:t>[ 𝛺</a:t>
            </a:r>
            <a:r>
              <a:rPr lang="en" i="1">
                <a:solidFill>
                  <a:srgbClr val="456487"/>
                </a:solidFill>
                <a:latin typeface="Times New Roman"/>
                <a:ea typeface="Times New Roman"/>
                <a:cs typeface="Times New Roman"/>
                <a:sym typeface="Times New Roman"/>
              </a:rPr>
              <a:t>(r,𝜗)</a:t>
            </a:r>
            <a:r>
              <a:rPr lang="en">
                <a:solidFill>
                  <a:srgbClr val="456487"/>
                </a:solidFill>
                <a:latin typeface="Times New Roman"/>
                <a:ea typeface="Times New Roman"/>
                <a:cs typeface="Times New Roman"/>
                <a:sym typeface="Times New Roman"/>
              </a:rPr>
              <a:t> = 𝒪</a:t>
            </a:r>
            <a:r>
              <a:rPr lang="en" i="1">
                <a:solidFill>
                  <a:srgbClr val="456487"/>
                </a:solidFill>
                <a:latin typeface="Times New Roman"/>
                <a:ea typeface="Times New Roman"/>
                <a:cs typeface="Times New Roman"/>
                <a:sym typeface="Times New Roman"/>
              </a:rPr>
              <a:t>(a) </a:t>
            </a:r>
            <a:r>
              <a:rPr lang="en">
                <a:solidFill>
                  <a:srgbClr val="456487"/>
                </a:solidFill>
                <a:latin typeface="Times New Roman"/>
                <a:ea typeface="Times New Roman"/>
                <a:cs typeface="Times New Roman"/>
                <a:sym typeface="Times New Roman"/>
              </a:rPr>
              <a:t>]</a:t>
            </a:r>
            <a:endParaRPr>
              <a:solidFill>
                <a:srgbClr val="456487"/>
              </a:solidFill>
              <a:latin typeface="Times New Roman"/>
              <a:ea typeface="Times New Roman"/>
              <a:cs typeface="Times New Roman"/>
              <a:sym typeface="Times New Roman"/>
            </a:endParaRPr>
          </a:p>
        </p:txBody>
      </p:sp>
      <p:grpSp>
        <p:nvGrpSpPr>
          <p:cNvPr id="549" name="Google Shape;549;p46"/>
          <p:cNvGrpSpPr/>
          <p:nvPr/>
        </p:nvGrpSpPr>
        <p:grpSpPr>
          <a:xfrm>
            <a:off x="256025" y="3345350"/>
            <a:ext cx="5874550" cy="1133350"/>
            <a:chOff x="256025" y="3345350"/>
            <a:chExt cx="5874550" cy="1133350"/>
          </a:xfrm>
        </p:grpSpPr>
        <p:pic>
          <p:nvPicPr>
            <p:cNvPr id="550" name="Google Shape;550;p46" descr="\begin{align}&#10;ds^2 &amp;= - f(r) \text{d}v^2 +2 h(r) \text{d}v \text{d} r + r^2 \left[ \text{d}\theta^2 + \sin^2(\theta) \text{d}\phi^2 \right] \\ &#10;&amp;\phantom{=} - 2 r^2 \sin^2 (\theta) \left[ \Omega(r,\theta)  \text{d}t \text{d}\phi&#10;+ \Lambda(r,\theta)  \text{d}r \text{d}\phi \right]&#10;\end{align}" title="MathEquation,#000000"/>
            <p:cNvPicPr preferRelativeResize="0"/>
            <p:nvPr/>
          </p:nvPicPr>
          <p:blipFill>
            <a:blip r:embed="rId4">
              <a:alphaModFix/>
            </a:blip>
            <a:stretch>
              <a:fillRect/>
            </a:stretch>
          </p:blipFill>
          <p:spPr>
            <a:xfrm>
              <a:off x="256025" y="3443500"/>
              <a:ext cx="4884616" cy="635000"/>
            </a:xfrm>
            <a:prstGeom prst="rect">
              <a:avLst/>
            </a:prstGeom>
            <a:noFill/>
            <a:ln>
              <a:noFill/>
            </a:ln>
          </p:spPr>
        </p:pic>
        <p:sp>
          <p:nvSpPr>
            <p:cNvPr id="551" name="Google Shape;551;p46"/>
            <p:cNvSpPr txBox="1"/>
            <p:nvPr/>
          </p:nvSpPr>
          <p:spPr>
            <a:xfrm>
              <a:off x="5259675" y="3345350"/>
              <a:ext cx="8709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e.g. this</a:t>
              </a:r>
              <a:endParaRPr>
                <a:solidFill>
                  <a:schemeClr val="dk1"/>
                </a:solidFill>
              </a:endParaRPr>
            </a:p>
            <a:p>
              <a:pPr marL="0" lvl="0" indent="0" algn="ctr" rtl="0">
                <a:spcBef>
                  <a:spcPts val="0"/>
                </a:spcBef>
                <a:spcAft>
                  <a:spcPts val="0"/>
                </a:spcAft>
                <a:buNone/>
              </a:pPr>
              <a:r>
                <a:rPr lang="en">
                  <a:solidFill>
                    <a:schemeClr val="dk1"/>
                  </a:solidFill>
                </a:rPr>
                <a:t>is not circular</a:t>
              </a:r>
              <a:endParaRPr>
                <a:solidFill>
                  <a:schemeClr val="dk1"/>
                </a:solidFill>
              </a:endParaRPr>
            </a:p>
          </p:txBody>
        </p:sp>
        <p:sp>
          <p:nvSpPr>
            <p:cNvPr id="552" name="Google Shape;552;p46"/>
            <p:cNvSpPr txBox="1"/>
            <p:nvPr/>
          </p:nvSpPr>
          <p:spPr>
            <a:xfrm>
              <a:off x="1548250" y="4078500"/>
              <a:ext cx="2208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456487"/>
                  </a:solidFill>
                  <a:latin typeface="Times New Roman"/>
                  <a:ea typeface="Times New Roman"/>
                  <a:cs typeface="Times New Roman"/>
                  <a:sym typeface="Times New Roman"/>
                </a:rPr>
                <a:t>[ 𝛺</a:t>
              </a:r>
              <a:r>
                <a:rPr lang="en" i="1">
                  <a:solidFill>
                    <a:srgbClr val="456487"/>
                  </a:solidFill>
                  <a:latin typeface="Times New Roman"/>
                  <a:ea typeface="Times New Roman"/>
                  <a:cs typeface="Times New Roman"/>
                  <a:sym typeface="Times New Roman"/>
                </a:rPr>
                <a:t>(r,𝜗), 𝛬(r,𝜗)</a:t>
              </a:r>
              <a:r>
                <a:rPr lang="en">
                  <a:solidFill>
                    <a:srgbClr val="456487"/>
                  </a:solidFill>
                  <a:latin typeface="Times New Roman"/>
                  <a:ea typeface="Times New Roman"/>
                  <a:cs typeface="Times New Roman"/>
                  <a:sym typeface="Times New Roman"/>
                </a:rPr>
                <a:t> = 𝒪</a:t>
              </a:r>
              <a:r>
                <a:rPr lang="en" i="1">
                  <a:solidFill>
                    <a:srgbClr val="456487"/>
                  </a:solidFill>
                  <a:latin typeface="Times New Roman"/>
                  <a:ea typeface="Times New Roman"/>
                  <a:cs typeface="Times New Roman"/>
                  <a:sym typeface="Times New Roman"/>
                </a:rPr>
                <a:t>(a) </a:t>
              </a:r>
              <a:r>
                <a:rPr lang="en">
                  <a:solidFill>
                    <a:srgbClr val="456487"/>
                  </a:solidFill>
                  <a:latin typeface="Times New Roman"/>
                  <a:ea typeface="Times New Roman"/>
                  <a:cs typeface="Times New Roman"/>
                  <a:sym typeface="Times New Roman"/>
                </a:rPr>
                <a:t>]</a:t>
              </a:r>
              <a:endParaRPr>
                <a:solidFill>
                  <a:srgbClr val="456487"/>
                </a:solidFill>
                <a:latin typeface="Times New Roman"/>
                <a:ea typeface="Times New Roman"/>
                <a:cs typeface="Times New Roman"/>
                <a:sym typeface="Times New Roman"/>
              </a:endParaRPr>
            </a:p>
          </p:txBody>
        </p:sp>
      </p:grpSp>
      <p:cxnSp>
        <p:nvCxnSpPr>
          <p:cNvPr id="553" name="Google Shape;553;p46"/>
          <p:cNvCxnSpPr/>
          <p:nvPr/>
        </p:nvCxnSpPr>
        <p:spPr>
          <a:xfrm>
            <a:off x="256025" y="3121754"/>
            <a:ext cx="5883300" cy="0"/>
          </a:xfrm>
          <a:prstGeom prst="straightConnector1">
            <a:avLst/>
          </a:prstGeom>
          <a:noFill/>
          <a:ln w="19050" cap="flat" cmpd="sng">
            <a:solidFill>
              <a:srgbClr val="022A5C"/>
            </a:solidFill>
            <a:prstDash val="solid"/>
            <a:round/>
            <a:headEnd type="none" w="med" len="med"/>
            <a:tailEnd type="none" w="med" len="med"/>
          </a:ln>
        </p:spPr>
      </p:cxnSp>
      <p:grpSp>
        <p:nvGrpSpPr>
          <p:cNvPr id="554" name="Google Shape;554;p46"/>
          <p:cNvGrpSpPr/>
          <p:nvPr/>
        </p:nvGrpSpPr>
        <p:grpSpPr>
          <a:xfrm>
            <a:off x="6495901" y="2329747"/>
            <a:ext cx="2360100" cy="2512581"/>
            <a:chOff x="6495901" y="2329747"/>
            <a:chExt cx="2360100" cy="2512581"/>
          </a:xfrm>
        </p:grpSpPr>
        <p:sp>
          <p:nvSpPr>
            <p:cNvPr id="555" name="Google Shape;555;p46"/>
            <p:cNvSpPr txBox="1"/>
            <p:nvPr/>
          </p:nvSpPr>
          <p:spPr>
            <a:xfrm>
              <a:off x="6495901" y="2329747"/>
              <a:ext cx="2360100" cy="1390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Is there something ‘protecting’ circularity </a:t>
              </a:r>
              <a:endParaRPr>
                <a:solidFill>
                  <a:schemeClr val="dk1"/>
                </a:solidFill>
              </a:endParaRPr>
            </a:p>
            <a:p>
              <a:pPr marL="0" lvl="0" indent="0" algn="ctr" rtl="0">
                <a:spcBef>
                  <a:spcPts val="0"/>
                </a:spcBef>
                <a:spcAft>
                  <a:spcPts val="0"/>
                </a:spcAft>
                <a:buNone/>
              </a:pPr>
              <a:r>
                <a:rPr lang="en">
                  <a:solidFill>
                    <a:schemeClr val="dk1"/>
                  </a:solidFill>
                </a:rPr>
                <a:t>at </a:t>
              </a:r>
              <a:r>
                <a:rPr lang="en">
                  <a:solidFill>
                    <a:schemeClr val="dk1"/>
                  </a:solidFill>
                  <a:latin typeface="Times New Roman"/>
                  <a:ea typeface="Times New Roman"/>
                  <a:cs typeface="Times New Roman"/>
                  <a:sym typeface="Times New Roman"/>
                </a:rPr>
                <a:t>𝒪</a:t>
              </a:r>
              <a:r>
                <a:rPr lang="en" i="1">
                  <a:solidFill>
                    <a:schemeClr val="dk1"/>
                  </a:solidFill>
                  <a:latin typeface="Times New Roman"/>
                  <a:ea typeface="Times New Roman"/>
                  <a:cs typeface="Times New Roman"/>
                  <a:sym typeface="Times New Roman"/>
                </a:rPr>
                <a:t>(a)</a:t>
              </a:r>
              <a:r>
                <a:rPr lang="en">
                  <a:solidFill>
                    <a:schemeClr val="dk1"/>
                  </a:solidFill>
                </a:rPr>
                <a:t>,</a:t>
              </a:r>
              <a:endParaRPr>
                <a:solidFill>
                  <a:schemeClr val="dk1"/>
                </a:solidFill>
              </a:endParaRPr>
            </a:p>
            <a:p>
              <a:pPr marL="0" lvl="0" indent="0" algn="ctr" rtl="0">
                <a:spcBef>
                  <a:spcPts val="1000"/>
                </a:spcBef>
                <a:spcAft>
                  <a:spcPts val="0"/>
                </a:spcAft>
                <a:buNone/>
              </a:pPr>
              <a:r>
                <a:rPr lang="en">
                  <a:solidFill>
                    <a:schemeClr val="dk1"/>
                  </a:solidFill>
                </a:rPr>
                <a:t>or are we missing some slowly rotating sol’s?</a:t>
              </a:r>
              <a:endParaRPr>
                <a:solidFill>
                  <a:schemeClr val="dk1"/>
                </a:solidFill>
              </a:endParaRPr>
            </a:p>
          </p:txBody>
        </p:sp>
        <p:sp>
          <p:nvSpPr>
            <p:cNvPr id="556" name="Google Shape;556;p46"/>
            <p:cNvSpPr txBox="1"/>
            <p:nvPr/>
          </p:nvSpPr>
          <p:spPr>
            <a:xfrm>
              <a:off x="7385861" y="3526943"/>
              <a:ext cx="5802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800" b="1">
                  <a:solidFill>
                    <a:srgbClr val="022A5C"/>
                  </a:solidFill>
                </a:rPr>
                <a:t>?</a:t>
              </a:r>
              <a:endParaRPr sz="4800" b="1">
                <a:solidFill>
                  <a:srgbClr val="022A5C"/>
                </a:solidFill>
              </a:endParaRPr>
            </a:p>
          </p:txBody>
        </p:sp>
        <p:sp>
          <p:nvSpPr>
            <p:cNvPr id="557" name="Google Shape;557;p46"/>
            <p:cNvSpPr txBox="1"/>
            <p:nvPr/>
          </p:nvSpPr>
          <p:spPr>
            <a:xfrm>
              <a:off x="6994350" y="4442127"/>
              <a:ext cx="1363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stay tuned…</a:t>
              </a:r>
              <a:endParaRPr>
                <a:solidFill>
                  <a:schemeClr val="dk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9"/>
                                        </p:tgtEl>
                                        <p:attrNameLst>
                                          <p:attrName>style.visibility</p:attrName>
                                        </p:attrNameLst>
                                      </p:cBhvr>
                                      <p:to>
                                        <p:strVal val="visible"/>
                                      </p:to>
                                    </p:set>
                                    <p:animEffect transition="in" filter="fade">
                                      <p:cBhvr>
                                        <p:cTn id="7" dur="400"/>
                                        <p:tgtEl>
                                          <p:spTgt spid="5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4"/>
                                        </p:tgtEl>
                                        <p:attrNameLst>
                                          <p:attrName>style.visibility</p:attrName>
                                        </p:attrNameLst>
                                      </p:cBhvr>
                                      <p:to>
                                        <p:strVal val="visible"/>
                                      </p:to>
                                    </p:set>
                                    <p:animEffect transition="in" filter="fade">
                                      <p:cBhvr>
                                        <p:cTn id="12" dur="400"/>
                                        <p:tgtEl>
                                          <p:spTgt spid="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47"/>
          <p:cNvSpPr/>
          <p:nvPr/>
        </p:nvSpPr>
        <p:spPr>
          <a:xfrm>
            <a:off x="0" y="0"/>
            <a:ext cx="9144000" cy="5143500"/>
          </a:xfrm>
          <a:prstGeom prst="rect">
            <a:avLst/>
          </a:prstGeom>
          <a:noFill/>
          <a:ln w="15240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3" name="Google Shape;563;p47"/>
          <p:cNvSpPr/>
          <p:nvPr/>
        </p:nvSpPr>
        <p:spPr>
          <a:xfrm>
            <a:off x="2479725" y="4604025"/>
            <a:ext cx="6664200" cy="539400"/>
          </a:xfrm>
          <a:prstGeom prst="rect">
            <a:avLst/>
          </a:prstGeom>
          <a:solidFill>
            <a:srgbClr val="022A5C"/>
          </a:solidFill>
          <a:ln w="9525"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64" name="Google Shape;564;p47"/>
          <p:cNvPicPr preferRelativeResize="0"/>
          <p:nvPr/>
        </p:nvPicPr>
        <p:blipFill rotWithShape="1">
          <a:blip r:embed="rId3">
            <a:alphaModFix/>
          </a:blip>
          <a:srcRect l="28062" r="25346"/>
          <a:stretch/>
        </p:blipFill>
        <p:spPr>
          <a:xfrm>
            <a:off x="0" y="0"/>
            <a:ext cx="4544700" cy="5143500"/>
          </a:xfrm>
          <a:prstGeom prst="flowChartDelay">
            <a:avLst/>
          </a:prstGeom>
          <a:noFill/>
          <a:ln w="76200" cap="flat" cmpd="sng">
            <a:solidFill>
              <a:srgbClr val="022A5C"/>
            </a:solidFill>
            <a:prstDash val="solid"/>
            <a:round/>
            <a:headEnd type="none" w="sm" len="sm"/>
            <a:tailEnd type="none" w="sm" len="sm"/>
          </a:ln>
        </p:spPr>
      </p:pic>
      <p:sp>
        <p:nvSpPr>
          <p:cNvPr id="565" name="Google Shape;565;p47"/>
          <p:cNvSpPr txBox="1"/>
          <p:nvPr/>
        </p:nvSpPr>
        <p:spPr>
          <a:xfrm>
            <a:off x="4889350" y="1170125"/>
            <a:ext cx="3953100" cy="22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b="1">
                <a:solidFill>
                  <a:srgbClr val="022A5C"/>
                </a:solidFill>
              </a:rPr>
              <a:t>Thanks!</a:t>
            </a:r>
            <a:endParaRPr sz="3300" b="1">
              <a:solidFill>
                <a:srgbClr val="022A5C"/>
              </a:solidFill>
            </a:endParaRPr>
          </a:p>
          <a:p>
            <a:pPr marL="0" lvl="0" indent="0" algn="ctr" rtl="0">
              <a:spcBef>
                <a:spcPts val="0"/>
              </a:spcBef>
              <a:spcAft>
                <a:spcPts val="0"/>
              </a:spcAft>
              <a:buNone/>
            </a:pPr>
            <a:endParaRPr sz="3000" b="1">
              <a:solidFill>
                <a:srgbClr val="0B5394"/>
              </a:solidFill>
            </a:endParaRPr>
          </a:p>
          <a:p>
            <a:pPr marL="0" lvl="0" indent="0" algn="ctr" rtl="0">
              <a:spcBef>
                <a:spcPts val="0"/>
              </a:spcBef>
              <a:spcAft>
                <a:spcPts val="0"/>
              </a:spcAft>
              <a:buNone/>
            </a:pPr>
            <a:r>
              <a:rPr lang="en" sz="2000" i="1">
                <a:solidFill>
                  <a:srgbClr val="456487"/>
                </a:solidFill>
              </a:rPr>
              <a:t>Get in touch</a:t>
            </a:r>
            <a:endParaRPr sz="2000" i="1">
              <a:solidFill>
                <a:srgbClr val="456487"/>
              </a:solidFill>
            </a:endParaRPr>
          </a:p>
          <a:p>
            <a:pPr marL="0" lvl="0" indent="0" algn="ctr" rtl="0">
              <a:spcBef>
                <a:spcPts val="1000"/>
              </a:spcBef>
              <a:spcAft>
                <a:spcPts val="0"/>
              </a:spcAft>
              <a:buNone/>
            </a:pPr>
            <a:r>
              <a:rPr lang="en" sz="1700">
                <a:solidFill>
                  <a:srgbClr val="456487"/>
                </a:solidFill>
                <a:latin typeface="Courier New"/>
                <a:ea typeface="Courier New"/>
                <a:cs typeface="Courier New"/>
                <a:sym typeface="Courier New"/>
              </a:rPr>
              <a:t>jacopo.mazza@ijclab.in2p3.fr</a:t>
            </a:r>
            <a:endParaRPr sz="1700">
              <a:solidFill>
                <a:srgbClr val="456487"/>
              </a:solidFill>
              <a:latin typeface="Courier New"/>
              <a:ea typeface="Courier New"/>
              <a:cs typeface="Courier New"/>
              <a:sym typeface="Courier New"/>
            </a:endParaRPr>
          </a:p>
        </p:txBody>
      </p:sp>
      <p:sp>
        <p:nvSpPr>
          <p:cNvPr id="566" name="Google Shape;566;p47"/>
          <p:cNvSpPr txBox="1"/>
          <p:nvPr/>
        </p:nvSpPr>
        <p:spPr>
          <a:xfrm>
            <a:off x="3657600" y="4604025"/>
            <a:ext cx="5486400" cy="539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000">
                <a:solidFill>
                  <a:srgbClr val="FFFFFF"/>
                </a:solidFill>
              </a:rPr>
              <a:t>Image credits: </a:t>
            </a:r>
            <a:endParaRPr sz="1000">
              <a:solidFill>
                <a:srgbClr val="FFFFFF"/>
              </a:solidFill>
            </a:endParaRPr>
          </a:p>
          <a:p>
            <a:pPr marL="0" marR="0" lvl="0" indent="0" algn="l" rtl="0">
              <a:spcBef>
                <a:spcPts val="0"/>
              </a:spcBef>
              <a:spcAft>
                <a:spcPts val="0"/>
              </a:spcAft>
              <a:buClr>
                <a:schemeClr val="dk1"/>
              </a:buClr>
              <a:buSzPts val="1100"/>
              <a:buFont typeface="Arial"/>
              <a:buNone/>
            </a:pPr>
            <a:r>
              <a:rPr lang="en" sz="800">
                <a:solidFill>
                  <a:srgbClr val="FFFFFF"/>
                </a:solidFill>
              </a:rPr>
              <a:t>N. Fischer, H. Pfeiffer, A. Buonanno (Max Planck Institute for Gravitational Physics), </a:t>
            </a:r>
            <a:endParaRPr sz="800">
              <a:solidFill>
                <a:srgbClr val="FFFFFF"/>
              </a:solidFill>
            </a:endParaRPr>
          </a:p>
          <a:p>
            <a:pPr marL="0" marR="0" lvl="0" indent="0" algn="l" rtl="0">
              <a:spcBef>
                <a:spcPts val="0"/>
              </a:spcBef>
              <a:spcAft>
                <a:spcPts val="0"/>
              </a:spcAft>
              <a:buClr>
                <a:schemeClr val="dk1"/>
              </a:buClr>
              <a:buSzPts val="1100"/>
              <a:buFont typeface="Arial"/>
              <a:buNone/>
            </a:pPr>
            <a:r>
              <a:rPr lang="en" sz="800">
                <a:solidFill>
                  <a:srgbClr val="FFFFFF"/>
                </a:solidFill>
              </a:rPr>
              <a:t>Simulating eXtreme Spacetimes (SXS) Collaboration</a:t>
            </a:r>
            <a:endParaRPr sz="800">
              <a:solidFill>
                <a:srgbClr val="FFFFFF"/>
              </a:solidFill>
            </a:endParaRPr>
          </a:p>
          <a:p>
            <a:pPr marL="0" marR="0" lvl="0" indent="0" algn="l" rtl="0">
              <a:spcBef>
                <a:spcPts val="0"/>
              </a:spcBef>
              <a:spcAft>
                <a:spcPts val="0"/>
              </a:spcAft>
              <a:buNone/>
            </a:pPr>
            <a:endParaRPr sz="1800">
              <a:solidFill>
                <a:srgbClr val="456487"/>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48"/>
          <p:cNvSpPr/>
          <p:nvPr/>
        </p:nvSpPr>
        <p:spPr>
          <a:xfrm>
            <a:off x="4582500" y="50"/>
            <a:ext cx="4561500" cy="5143500"/>
          </a:xfrm>
          <a:prstGeom prst="rect">
            <a:avLst/>
          </a:prstGeom>
          <a:solidFill>
            <a:srgbClr val="4564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456487"/>
              </a:solidFill>
            </a:endParaRPr>
          </a:p>
        </p:txBody>
      </p:sp>
      <p:sp>
        <p:nvSpPr>
          <p:cNvPr id="572" name="Google Shape;572;p48"/>
          <p:cNvSpPr txBox="1"/>
          <p:nvPr/>
        </p:nvSpPr>
        <p:spPr>
          <a:xfrm>
            <a:off x="618050" y="1812900"/>
            <a:ext cx="3153600" cy="151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4000" b="1">
                <a:solidFill>
                  <a:srgbClr val="022A5C"/>
                </a:solidFill>
              </a:rPr>
              <a:t>Backup Slides</a:t>
            </a:r>
            <a:endParaRPr sz="4000" b="1">
              <a:solidFill>
                <a:srgbClr val="022A5C"/>
              </a:solidFill>
            </a:endParaRPr>
          </a:p>
        </p:txBody>
      </p:sp>
      <p:pic>
        <p:nvPicPr>
          <p:cNvPr id="573" name="Google Shape;573;p48" title="BHNS_tidal_disruption.jpg"/>
          <p:cNvPicPr preferRelativeResize="0"/>
          <p:nvPr/>
        </p:nvPicPr>
        <p:blipFill>
          <a:blip r:embed="rId3">
            <a:alphaModFix/>
          </a:blip>
          <a:stretch>
            <a:fillRect/>
          </a:stretch>
        </p:blipFill>
        <p:spPr>
          <a:xfrm rot="5400000">
            <a:off x="4444574" y="1211237"/>
            <a:ext cx="4837350" cy="2721024"/>
          </a:xfrm>
          <a:prstGeom prst="rect">
            <a:avLst/>
          </a:prstGeom>
          <a:noFill/>
          <a:ln w="9525" cap="flat" cmpd="sng">
            <a:solidFill>
              <a:srgbClr val="F3F3F3"/>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78" name="Google Shape;578;p49" descr="\begin{align}&#10;\xi_{[\mu} \psi_\nu \partial_\rho \xi_{\sigma ]} &amp;= 0 \\&#10;\xi_{[\mu} \psi_\nu \partial_\rho \psi_{\sigma ]} &amp;= 0&#10;\end{align}" title="MathEquation,#000000"/>
          <p:cNvPicPr preferRelativeResize="0"/>
          <p:nvPr/>
        </p:nvPicPr>
        <p:blipFill>
          <a:blip r:embed="rId3">
            <a:alphaModFix/>
          </a:blip>
          <a:stretch>
            <a:fillRect/>
          </a:stretch>
        </p:blipFill>
        <p:spPr>
          <a:xfrm>
            <a:off x="6668214" y="3206970"/>
            <a:ext cx="1530120" cy="635000"/>
          </a:xfrm>
          <a:prstGeom prst="rect">
            <a:avLst/>
          </a:prstGeom>
          <a:noFill/>
          <a:ln>
            <a:noFill/>
          </a:ln>
        </p:spPr>
      </p:pic>
      <p:sp>
        <p:nvSpPr>
          <p:cNvPr id="579" name="Google Shape;579;p49"/>
          <p:cNvSpPr txBox="1"/>
          <p:nvPr/>
        </p:nvSpPr>
        <p:spPr>
          <a:xfrm>
            <a:off x="1465086" y="2326548"/>
            <a:ext cx="1303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456487"/>
                </a:solidFill>
              </a:rPr>
              <a:t>[everywhere]</a:t>
            </a:r>
            <a:endParaRPr sz="1200">
              <a:solidFill>
                <a:srgbClr val="456487"/>
              </a:solidFill>
            </a:endParaRPr>
          </a:p>
        </p:txBody>
      </p:sp>
      <p:pic>
        <p:nvPicPr>
          <p:cNvPr id="580" name="Google Shape;580;p49" descr="\&#10;\begin{align}&#10;\xi_{[\mu} \psi_\nu \partial_\rho \xi_{\sigma ]} &amp;= 0 \\&#10;\xi_{[\mu} \psi_\nu \partial_\rho \psi_{\sigma ]} &amp;= 0&#10;\end{align}&#10;\" title="MathEquation,#000000"/>
          <p:cNvPicPr preferRelativeResize="0"/>
          <p:nvPr/>
        </p:nvPicPr>
        <p:blipFill>
          <a:blip r:embed="rId4">
            <a:alphaModFix/>
          </a:blip>
          <a:stretch>
            <a:fillRect/>
          </a:stretch>
        </p:blipFill>
        <p:spPr>
          <a:xfrm>
            <a:off x="887658" y="1374050"/>
            <a:ext cx="2458064" cy="952500"/>
          </a:xfrm>
          <a:prstGeom prst="rect">
            <a:avLst/>
          </a:prstGeom>
          <a:noFill/>
          <a:ln>
            <a:noFill/>
          </a:ln>
        </p:spPr>
      </p:pic>
      <p:pic>
        <p:nvPicPr>
          <p:cNvPr id="581" name="Google Shape;581;p49" descr="\&#10;\begin{align}&#10;\xi^{\mu} R_{\mu [ \nu} \psi_\rho  \xi_{\sigma ]} &amp;= 0 \\&#10;\psi^{\mu} R_{\mu [ \nu} \psi_\rho  \xi_{\sigma ]} &amp;= 0&#10;\end{align}&#10;\" title="MathEquation,#000000"/>
          <p:cNvPicPr preferRelativeResize="0"/>
          <p:nvPr/>
        </p:nvPicPr>
        <p:blipFill>
          <a:blip r:embed="rId5">
            <a:alphaModFix/>
          </a:blip>
          <a:stretch>
            <a:fillRect/>
          </a:stretch>
        </p:blipFill>
        <p:spPr>
          <a:xfrm>
            <a:off x="5582658" y="1374050"/>
            <a:ext cx="2673684" cy="952500"/>
          </a:xfrm>
          <a:prstGeom prst="rect">
            <a:avLst/>
          </a:prstGeom>
          <a:noFill/>
          <a:ln>
            <a:noFill/>
          </a:ln>
        </p:spPr>
      </p:pic>
      <p:sp>
        <p:nvSpPr>
          <p:cNvPr id="582" name="Google Shape;582;p49"/>
          <p:cNvSpPr txBox="1"/>
          <p:nvPr/>
        </p:nvSpPr>
        <p:spPr>
          <a:xfrm>
            <a:off x="6267897" y="2326548"/>
            <a:ext cx="1303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456487"/>
                </a:solidFill>
              </a:rPr>
              <a:t>[everywhere]</a:t>
            </a:r>
            <a:endParaRPr sz="1200">
              <a:solidFill>
                <a:srgbClr val="456487"/>
              </a:solidFill>
            </a:endParaRPr>
          </a:p>
        </p:txBody>
      </p:sp>
      <p:sp>
        <p:nvSpPr>
          <p:cNvPr id="583" name="Google Shape;583;p49"/>
          <p:cNvSpPr txBox="1"/>
          <p:nvPr/>
        </p:nvSpPr>
        <p:spPr>
          <a:xfrm>
            <a:off x="6473724" y="3841958"/>
            <a:ext cx="1919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456487"/>
                </a:solidFill>
              </a:rPr>
              <a:t>[at least at one point]</a:t>
            </a:r>
            <a:endParaRPr sz="1200">
              <a:solidFill>
                <a:srgbClr val="456487"/>
              </a:solidFill>
            </a:endParaRPr>
          </a:p>
        </p:txBody>
      </p:sp>
      <p:sp>
        <p:nvSpPr>
          <p:cNvPr id="584" name="Google Shape;584;p49"/>
          <p:cNvSpPr txBox="1"/>
          <p:nvPr/>
        </p:nvSpPr>
        <p:spPr>
          <a:xfrm>
            <a:off x="3084971" y="3544678"/>
            <a:ext cx="2756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equivalent formulations</a:t>
            </a:r>
            <a:endParaRPr>
              <a:solidFill>
                <a:schemeClr val="dk1"/>
              </a:solidFill>
            </a:endParaRPr>
          </a:p>
          <a:p>
            <a:pPr marL="0" lvl="0" indent="0" algn="ctr" rtl="0">
              <a:spcBef>
                <a:spcPts val="0"/>
              </a:spcBef>
              <a:spcAft>
                <a:spcPts val="1000"/>
              </a:spcAft>
              <a:buNone/>
            </a:pPr>
            <a:r>
              <a:rPr lang="en">
                <a:solidFill>
                  <a:schemeClr val="dk1"/>
                </a:solidFill>
              </a:rPr>
              <a:t>in ‘normal’ situations </a:t>
            </a:r>
            <a:endParaRPr sz="1200">
              <a:solidFill>
                <a:schemeClr val="dk1"/>
              </a:solidFill>
            </a:endParaRPr>
          </a:p>
        </p:txBody>
      </p:sp>
      <p:sp>
        <p:nvSpPr>
          <p:cNvPr id="585" name="Google Shape;585;p49"/>
          <p:cNvSpPr txBox="1"/>
          <p:nvPr/>
        </p:nvSpPr>
        <p:spPr>
          <a:xfrm>
            <a:off x="1330835" y="907623"/>
            <a:ext cx="1571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Since you liked…</a:t>
            </a:r>
            <a:endParaRPr>
              <a:solidFill>
                <a:schemeClr val="dk1"/>
              </a:solidFill>
            </a:endParaRPr>
          </a:p>
        </p:txBody>
      </p:sp>
      <p:sp>
        <p:nvSpPr>
          <p:cNvPr id="586" name="Google Shape;586;p49"/>
          <p:cNvSpPr txBox="1"/>
          <p:nvPr/>
        </p:nvSpPr>
        <p:spPr>
          <a:xfrm>
            <a:off x="5959947" y="907623"/>
            <a:ext cx="1919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 you might also like</a:t>
            </a:r>
            <a:endParaRPr>
              <a:solidFill>
                <a:schemeClr val="dk1"/>
              </a:solidFill>
            </a:endParaRPr>
          </a:p>
        </p:txBody>
      </p:sp>
      <p:sp>
        <p:nvSpPr>
          <p:cNvPr id="587" name="Google Shape;587;p49"/>
          <p:cNvSpPr/>
          <p:nvPr/>
        </p:nvSpPr>
        <p:spPr>
          <a:xfrm>
            <a:off x="3637871" y="4160278"/>
            <a:ext cx="1650600" cy="532800"/>
          </a:xfrm>
          <a:prstGeom prst="bracketPair">
            <a:avLst/>
          </a:prstGeom>
          <a:noFill/>
          <a:ln w="9525"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rgbClr val="456487"/>
                </a:solidFill>
              </a:rPr>
              <a:t>use Killing eq.’s and some assumptions</a:t>
            </a:r>
            <a:endParaRPr sz="1200">
              <a:solidFill>
                <a:srgbClr val="456487"/>
              </a:solidFill>
            </a:endParaRPr>
          </a:p>
        </p:txBody>
      </p:sp>
      <p:sp>
        <p:nvSpPr>
          <p:cNvPr id="588" name="Google Shape;588;p49"/>
          <p:cNvSpPr/>
          <p:nvPr/>
        </p:nvSpPr>
        <p:spPr>
          <a:xfrm>
            <a:off x="7109523" y="2730933"/>
            <a:ext cx="369300" cy="369300"/>
          </a:xfrm>
          <a:prstGeom prst="ellipse">
            <a:avLst/>
          </a:prstGeom>
          <a:noFill/>
          <a:ln w="28575" cap="flat" cmpd="sng">
            <a:solidFill>
              <a:srgbClr val="456487"/>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3000">
                <a:solidFill>
                  <a:srgbClr val="456487"/>
                </a:solidFill>
              </a:rPr>
              <a:t>+</a:t>
            </a:r>
            <a:endParaRPr sz="3000">
              <a:solidFill>
                <a:srgbClr val="456487"/>
              </a:solidFill>
            </a:endParaRPr>
          </a:p>
        </p:txBody>
      </p:sp>
      <p:cxnSp>
        <p:nvCxnSpPr>
          <p:cNvPr id="589" name="Google Shape;589;p49"/>
          <p:cNvCxnSpPr>
            <a:stCxn id="579" idx="2"/>
            <a:endCxn id="584" idx="0"/>
          </p:cNvCxnSpPr>
          <p:nvPr/>
        </p:nvCxnSpPr>
        <p:spPr>
          <a:xfrm rot="-5400000" flipH="1">
            <a:off x="2865635" y="1946898"/>
            <a:ext cx="848700" cy="2346600"/>
          </a:xfrm>
          <a:prstGeom prst="bentConnector3">
            <a:avLst>
              <a:gd name="adj1" fmla="val 50008"/>
            </a:avLst>
          </a:prstGeom>
          <a:noFill/>
          <a:ln w="19050" cap="flat" cmpd="sng">
            <a:solidFill>
              <a:srgbClr val="456487"/>
            </a:solidFill>
            <a:prstDash val="dash"/>
            <a:round/>
            <a:headEnd type="none" w="med" len="med"/>
            <a:tailEnd type="none" w="med" len="med"/>
          </a:ln>
        </p:spPr>
      </p:cxnSp>
      <p:cxnSp>
        <p:nvCxnSpPr>
          <p:cNvPr id="590" name="Google Shape;590;p49"/>
          <p:cNvCxnSpPr>
            <a:stCxn id="582" idx="2"/>
            <a:endCxn id="584" idx="0"/>
          </p:cNvCxnSpPr>
          <p:nvPr/>
        </p:nvCxnSpPr>
        <p:spPr>
          <a:xfrm rot="5400000">
            <a:off x="5266947" y="1891998"/>
            <a:ext cx="848700" cy="2456400"/>
          </a:xfrm>
          <a:prstGeom prst="bentConnector3">
            <a:avLst>
              <a:gd name="adj1" fmla="val 50008"/>
            </a:avLst>
          </a:prstGeom>
          <a:noFill/>
          <a:ln w="19050" cap="flat" cmpd="sng">
            <a:solidFill>
              <a:srgbClr val="456487"/>
            </a:solidFill>
            <a:prstDash val="dash"/>
            <a:round/>
            <a:headEnd type="none" w="med" len="med"/>
            <a:tailEnd type="none" w="med" len="med"/>
          </a:ln>
        </p:spPr>
      </p:cxnSp>
      <p:cxnSp>
        <p:nvCxnSpPr>
          <p:cNvPr id="591" name="Google Shape;591;p49"/>
          <p:cNvCxnSpPr>
            <a:stCxn id="580" idx="3"/>
            <a:endCxn id="581" idx="1"/>
          </p:cNvCxnSpPr>
          <p:nvPr/>
        </p:nvCxnSpPr>
        <p:spPr>
          <a:xfrm>
            <a:off x="3345722" y="1850300"/>
            <a:ext cx="2236800" cy="0"/>
          </a:xfrm>
          <a:prstGeom prst="straightConnector1">
            <a:avLst/>
          </a:prstGeom>
          <a:noFill/>
          <a:ln w="19050" cap="flat" cmpd="sng">
            <a:solidFill>
              <a:srgbClr val="456487"/>
            </a:solidFill>
            <a:prstDash val="solid"/>
            <a:round/>
            <a:headEnd type="triangle" w="med" len="med"/>
            <a:tailEnd type="triangle" w="med" len="med"/>
          </a:ln>
        </p:spPr>
      </p:cxnSp>
      <p:sp>
        <p:nvSpPr>
          <p:cNvPr id="592" name="Google Shape;592;p49"/>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[BckUp] Circularity and (</a:t>
            </a:r>
            <a:r>
              <a:rPr lang="en" i="1"/>
              <a:t>more</a:t>
            </a:r>
            <a:r>
              <a:rPr lang="en"/>
              <a:t>) geometry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50"/>
          <p:cNvSpPr txBox="1"/>
          <p:nvPr/>
        </p:nvSpPr>
        <p:spPr>
          <a:xfrm>
            <a:off x="2302071" y="1427618"/>
            <a:ext cx="13032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456487"/>
                </a:solidFill>
              </a:rPr>
              <a:t>[everywhere]</a:t>
            </a:r>
            <a:endParaRPr sz="1000">
              <a:solidFill>
                <a:srgbClr val="456487"/>
              </a:solidFill>
            </a:endParaRPr>
          </a:p>
        </p:txBody>
      </p:sp>
      <p:pic>
        <p:nvPicPr>
          <p:cNvPr id="598" name="Google Shape;598;p50" descr="\&#10;\begin{align}&#10;\xi^{\mu} R_{\mu [ \nu} \psi_\rho  \xi_{\sigma ]} &amp;= 0 \\&#10;\psi^{\mu} R_{\mu [ \nu} \psi_\rho  \xi_{\sigma ]} &amp;= 0&#10;\end{align}&#10;\ " title="MathEquation,#000000"/>
          <p:cNvPicPr preferRelativeResize="0"/>
          <p:nvPr/>
        </p:nvPicPr>
        <p:blipFill>
          <a:blip r:embed="rId3">
            <a:alphaModFix/>
          </a:blip>
          <a:stretch>
            <a:fillRect/>
          </a:stretch>
        </p:blipFill>
        <p:spPr>
          <a:xfrm>
            <a:off x="2151551" y="880896"/>
            <a:ext cx="1604210" cy="571500"/>
          </a:xfrm>
          <a:prstGeom prst="rect">
            <a:avLst/>
          </a:prstGeom>
          <a:noFill/>
          <a:ln>
            <a:noFill/>
          </a:ln>
        </p:spPr>
      </p:pic>
      <p:sp>
        <p:nvSpPr>
          <p:cNvPr id="599" name="Google Shape;599;p50"/>
          <p:cNvSpPr/>
          <p:nvPr/>
        </p:nvSpPr>
        <p:spPr>
          <a:xfrm>
            <a:off x="5427424" y="1180389"/>
            <a:ext cx="1479300" cy="620700"/>
          </a:xfrm>
          <a:prstGeom prst="bracketPair">
            <a:avLst/>
          </a:prstGeom>
          <a:noFill/>
          <a:ln w="19050"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456487"/>
                </a:solidFill>
              </a:rPr>
              <a:t>statement on </a:t>
            </a:r>
            <a:endParaRPr sz="1000">
              <a:solidFill>
                <a:srgbClr val="456487"/>
              </a:solidFill>
            </a:endParaRPr>
          </a:p>
          <a:p>
            <a:pPr marL="0" lvl="0" indent="0" algn="ctr" rtl="0">
              <a:spcBef>
                <a:spcPts val="0"/>
              </a:spcBef>
              <a:spcAft>
                <a:spcPts val="0"/>
              </a:spcAft>
              <a:buNone/>
            </a:pPr>
            <a:r>
              <a:rPr lang="en" sz="1000">
                <a:solidFill>
                  <a:srgbClr val="456487"/>
                </a:solidFill>
              </a:rPr>
              <a:t>symmetry of sources </a:t>
            </a:r>
            <a:endParaRPr sz="1000">
              <a:solidFill>
                <a:srgbClr val="456487"/>
              </a:solidFill>
            </a:endParaRPr>
          </a:p>
          <a:p>
            <a:pPr marL="0" lvl="0" indent="0" algn="ctr" rtl="0">
              <a:spcBef>
                <a:spcPts val="0"/>
              </a:spcBef>
              <a:spcAft>
                <a:spcPts val="0"/>
              </a:spcAft>
              <a:buNone/>
            </a:pPr>
            <a:r>
              <a:rPr lang="en" sz="1000">
                <a:solidFill>
                  <a:srgbClr val="456487"/>
                </a:solidFill>
              </a:rPr>
              <a:t>via field equations</a:t>
            </a:r>
            <a:endParaRPr sz="1200">
              <a:solidFill>
                <a:srgbClr val="456487"/>
              </a:solidFill>
            </a:endParaRPr>
          </a:p>
        </p:txBody>
      </p:sp>
      <p:cxnSp>
        <p:nvCxnSpPr>
          <p:cNvPr id="600" name="Google Shape;600;p50"/>
          <p:cNvCxnSpPr/>
          <p:nvPr/>
        </p:nvCxnSpPr>
        <p:spPr>
          <a:xfrm>
            <a:off x="2151559" y="785637"/>
            <a:ext cx="0" cy="762000"/>
          </a:xfrm>
          <a:prstGeom prst="straightConnector1">
            <a:avLst/>
          </a:prstGeom>
          <a:noFill/>
          <a:ln w="19050" cap="flat" cmpd="sng">
            <a:solidFill>
              <a:srgbClr val="022A5C"/>
            </a:solidFill>
            <a:prstDash val="solid"/>
            <a:round/>
            <a:headEnd type="none" w="med" len="med"/>
            <a:tailEnd type="none" w="med" len="med"/>
          </a:ln>
        </p:spPr>
      </p:cxnSp>
      <p:cxnSp>
        <p:nvCxnSpPr>
          <p:cNvPr id="601" name="Google Shape;601;p50"/>
          <p:cNvCxnSpPr>
            <a:stCxn id="598" idx="3"/>
            <a:endCxn id="599" idx="1"/>
          </p:cNvCxnSpPr>
          <p:nvPr/>
        </p:nvCxnSpPr>
        <p:spPr>
          <a:xfrm>
            <a:off x="3755761" y="1166646"/>
            <a:ext cx="1671600" cy="324000"/>
          </a:xfrm>
          <a:prstGeom prst="bentConnector3">
            <a:avLst>
              <a:gd name="adj1" fmla="val 50002"/>
            </a:avLst>
          </a:prstGeom>
          <a:noFill/>
          <a:ln w="19050" cap="flat" cmpd="sng">
            <a:solidFill>
              <a:srgbClr val="456487"/>
            </a:solidFill>
            <a:prstDash val="solid"/>
            <a:round/>
            <a:headEnd type="triangle" w="med" len="med"/>
            <a:tailEnd type="triangle" w="med" len="med"/>
          </a:ln>
        </p:spPr>
      </p:cxnSp>
      <p:sp>
        <p:nvSpPr>
          <p:cNvPr id="602" name="Google Shape;602;p50"/>
          <p:cNvSpPr txBox="1"/>
          <p:nvPr/>
        </p:nvSpPr>
        <p:spPr>
          <a:xfrm>
            <a:off x="940688" y="2029813"/>
            <a:ext cx="2477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
                <a:solidFill>
                  <a:schemeClr val="dk1"/>
                </a:solidFill>
              </a:rPr>
              <a:t>Einstein spaces automatically circular</a:t>
            </a:r>
            <a:endParaRPr sz="1200">
              <a:solidFill>
                <a:srgbClr val="456487"/>
              </a:solidFill>
            </a:endParaRPr>
          </a:p>
        </p:txBody>
      </p:sp>
      <p:grpSp>
        <p:nvGrpSpPr>
          <p:cNvPr id="603" name="Google Shape;603;p50"/>
          <p:cNvGrpSpPr/>
          <p:nvPr/>
        </p:nvGrpSpPr>
        <p:grpSpPr>
          <a:xfrm>
            <a:off x="6133488" y="2658488"/>
            <a:ext cx="1707564" cy="577725"/>
            <a:chOff x="6133488" y="2416825"/>
            <a:chExt cx="1707564" cy="577725"/>
          </a:xfrm>
        </p:grpSpPr>
        <p:sp>
          <p:nvSpPr>
            <p:cNvPr id="604" name="Google Shape;604;p50"/>
            <p:cNvSpPr/>
            <p:nvPr/>
          </p:nvSpPr>
          <p:spPr>
            <a:xfrm>
              <a:off x="6391475" y="2740450"/>
              <a:ext cx="1097400" cy="254100"/>
            </a:xfrm>
            <a:prstGeom prst="bracketPair">
              <a:avLst/>
            </a:prstGeom>
            <a:noFill/>
            <a:ln w="19050"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05" name="Google Shape;605;p50" descr="u^\mu =\alpha\, \xi^\mu + \beta\, \psi^\nu" title="MathEquation,#000000"/>
            <p:cNvPicPr preferRelativeResize="0"/>
            <p:nvPr/>
          </p:nvPicPr>
          <p:blipFill>
            <a:blip r:embed="rId4">
              <a:alphaModFix/>
            </a:blip>
            <a:stretch>
              <a:fillRect/>
            </a:stretch>
          </p:blipFill>
          <p:spPr>
            <a:xfrm>
              <a:off x="6133488" y="2416825"/>
              <a:ext cx="1707564" cy="254000"/>
            </a:xfrm>
            <a:prstGeom prst="rect">
              <a:avLst/>
            </a:prstGeom>
            <a:noFill/>
            <a:ln>
              <a:noFill/>
            </a:ln>
          </p:spPr>
        </p:pic>
      </p:grpSp>
      <p:sp>
        <p:nvSpPr>
          <p:cNvPr id="606" name="Google Shape;606;p50"/>
          <p:cNvSpPr txBox="1"/>
          <p:nvPr/>
        </p:nvSpPr>
        <p:spPr>
          <a:xfrm>
            <a:off x="6330425" y="2029825"/>
            <a:ext cx="1313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SET of a fluid: velocity </a:t>
            </a:r>
            <a:endParaRPr>
              <a:solidFill>
                <a:schemeClr val="dk1"/>
              </a:solidFill>
            </a:endParaRPr>
          </a:p>
        </p:txBody>
      </p:sp>
      <p:pic>
        <p:nvPicPr>
          <p:cNvPr id="607" name="Google Shape;607;p50" descr="u^{ [ \mu} \xi^\nu \psi^{\rho ]} = 0" title="MathEquation,#000000"/>
          <p:cNvPicPr preferRelativeResize="0"/>
          <p:nvPr/>
        </p:nvPicPr>
        <p:blipFill>
          <a:blip r:embed="rId5">
            <a:alphaModFix/>
          </a:blip>
          <a:stretch>
            <a:fillRect/>
          </a:stretch>
        </p:blipFill>
        <p:spPr>
          <a:xfrm>
            <a:off x="6534856" y="3000850"/>
            <a:ext cx="810638" cy="190500"/>
          </a:xfrm>
          <a:prstGeom prst="rect">
            <a:avLst/>
          </a:prstGeom>
          <a:noFill/>
          <a:ln>
            <a:noFill/>
          </a:ln>
        </p:spPr>
      </p:pic>
      <p:pic>
        <p:nvPicPr>
          <p:cNvPr id="608" name="Google Shape;608;p50"/>
          <p:cNvPicPr preferRelativeResize="0"/>
          <p:nvPr/>
        </p:nvPicPr>
        <p:blipFill rotWithShape="1">
          <a:blip r:embed="rId6">
            <a:alphaModFix/>
          </a:blip>
          <a:srcRect l="20299" t="5331" r="20293" b="11895"/>
          <a:stretch/>
        </p:blipFill>
        <p:spPr>
          <a:xfrm flipH="1">
            <a:off x="1630700" y="3607575"/>
            <a:ext cx="1097400" cy="1097400"/>
          </a:xfrm>
          <a:prstGeom prst="ellipse">
            <a:avLst/>
          </a:prstGeom>
          <a:noFill/>
          <a:ln w="28575" cap="flat" cmpd="sng">
            <a:solidFill>
              <a:srgbClr val="EC681C"/>
            </a:solidFill>
            <a:prstDash val="solid"/>
            <a:round/>
            <a:headEnd type="none" w="sm" len="sm"/>
            <a:tailEnd type="none" w="sm" len="sm"/>
          </a:ln>
        </p:spPr>
      </p:pic>
      <p:sp>
        <p:nvSpPr>
          <p:cNvPr id="609" name="Google Shape;609;p50"/>
          <p:cNvSpPr txBox="1"/>
          <p:nvPr/>
        </p:nvSpPr>
        <p:spPr>
          <a:xfrm>
            <a:off x="1334300" y="4765675"/>
            <a:ext cx="16902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solidFill>
                  <a:srgbClr val="666666"/>
                </a:solidFill>
              </a:rPr>
              <a:t>[</a:t>
            </a:r>
            <a:r>
              <a:rPr lang="en" sz="800">
                <a:solidFill>
                  <a:srgbClr val="666666"/>
                </a:solidFill>
                <a:uFill>
                  <a:noFill/>
                </a:uFill>
                <a:hlinkClick r:id="rId7">
                  <a:extLst>
                    <a:ext uri="{A12FA001-AC4F-418D-AE19-62706E023703}">
                      <ahyp:hlinkClr xmlns:ahyp="http://schemas.microsoft.com/office/drawing/2018/hyperlinkcolor" val="tx"/>
                    </a:ext>
                  </a:extLst>
                </a:hlinkClick>
              </a:rPr>
              <a:t>James Zanoni</a:t>
            </a:r>
            <a:r>
              <a:rPr lang="en" sz="800" u="sng">
                <a:solidFill>
                  <a:srgbClr val="666666"/>
                </a:solidFill>
                <a:hlinkClick r:id="rId8">
                  <a:extLst>
                    <a:ext uri="{A12FA001-AC4F-418D-AE19-62706E023703}">
                      <ahyp:hlinkClr xmlns:ahyp="http://schemas.microsoft.com/office/drawing/2018/hyperlinkcolor" val="tx"/>
                    </a:ext>
                  </a:extLst>
                </a:hlinkClick>
              </a:rPr>
              <a:t>/Quanta Magazine</a:t>
            </a:r>
            <a:r>
              <a:rPr lang="en" sz="800">
                <a:solidFill>
                  <a:srgbClr val="666666"/>
                </a:solidFill>
              </a:rPr>
              <a:t>]</a:t>
            </a:r>
            <a:endParaRPr sz="1800">
              <a:solidFill>
                <a:srgbClr val="000000"/>
              </a:solidFill>
            </a:endParaRPr>
          </a:p>
        </p:txBody>
      </p:sp>
      <p:pic>
        <p:nvPicPr>
          <p:cNvPr id="610" name="Google Shape;610;p50"/>
          <p:cNvPicPr preferRelativeResize="0"/>
          <p:nvPr/>
        </p:nvPicPr>
        <p:blipFill rotWithShape="1">
          <a:blip r:embed="rId9">
            <a:alphaModFix/>
          </a:blip>
          <a:srcRect l="15763" t="2845" r="37615" b="14680"/>
          <a:stretch/>
        </p:blipFill>
        <p:spPr>
          <a:xfrm>
            <a:off x="6439925" y="3511750"/>
            <a:ext cx="1094700" cy="1097400"/>
          </a:xfrm>
          <a:prstGeom prst="ellipse">
            <a:avLst/>
          </a:prstGeom>
          <a:noFill/>
          <a:ln w="28575" cap="flat" cmpd="sng">
            <a:solidFill>
              <a:srgbClr val="EC681C"/>
            </a:solidFill>
            <a:prstDash val="solid"/>
            <a:round/>
            <a:headEnd type="none" w="sm" len="sm"/>
            <a:tailEnd type="none" w="sm" len="sm"/>
          </a:ln>
        </p:spPr>
      </p:pic>
      <p:sp>
        <p:nvSpPr>
          <p:cNvPr id="611" name="Google Shape;611;p50"/>
          <p:cNvSpPr txBox="1"/>
          <p:nvPr/>
        </p:nvSpPr>
        <p:spPr>
          <a:xfrm>
            <a:off x="5967275" y="4677800"/>
            <a:ext cx="2040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solidFill>
                  <a:srgbClr val="666666"/>
                </a:solidFill>
              </a:rPr>
              <a:t>[</a:t>
            </a:r>
            <a:r>
              <a:rPr lang="en" sz="800" u="sng">
                <a:solidFill>
                  <a:srgbClr val="666666"/>
                </a:solidFill>
                <a:hlinkClick r:id="rId10">
                  <a:extLst>
                    <a:ext uri="{A12FA001-AC4F-418D-AE19-62706E023703}">
                      <ahyp:hlinkClr xmlns:ahyp="http://schemas.microsoft.com/office/drawing/2018/hyperlinkcolor" val="tx"/>
                    </a:ext>
                  </a:extLst>
                </a:hlinkClick>
              </a:rPr>
              <a:t>NASA/AEI/ZIB/M. Koppitz and L. Rezzolla</a:t>
            </a:r>
            <a:r>
              <a:rPr lang="en" sz="800">
                <a:solidFill>
                  <a:srgbClr val="666666"/>
                </a:solidFill>
              </a:rPr>
              <a:t>]</a:t>
            </a:r>
            <a:endParaRPr sz="800">
              <a:solidFill>
                <a:srgbClr val="666666"/>
              </a:solidFill>
            </a:endParaRPr>
          </a:p>
        </p:txBody>
      </p:sp>
      <p:sp>
        <p:nvSpPr>
          <p:cNvPr id="612" name="Google Shape;612;p50"/>
          <p:cNvSpPr/>
          <p:nvPr/>
        </p:nvSpPr>
        <p:spPr>
          <a:xfrm>
            <a:off x="1377350" y="2748913"/>
            <a:ext cx="1604100" cy="396900"/>
          </a:xfrm>
          <a:prstGeom prst="bracketPair">
            <a:avLst/>
          </a:prstGeom>
          <a:noFill/>
          <a:ln w="19050"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rgbClr val="456487"/>
                </a:solidFill>
              </a:rPr>
              <a:t>Kerr–Newman (A)dS, etc.</a:t>
            </a:r>
            <a:endParaRPr/>
          </a:p>
        </p:txBody>
      </p:sp>
      <p:sp>
        <p:nvSpPr>
          <p:cNvPr id="613" name="Google Shape;613;p50"/>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[BckUp] Circularity and matter</a:t>
            </a:r>
            <a:endParaRPr/>
          </a:p>
        </p:txBody>
      </p:sp>
      <p:cxnSp>
        <p:nvCxnSpPr>
          <p:cNvPr id="614" name="Google Shape;614;p50"/>
          <p:cNvCxnSpPr/>
          <p:nvPr/>
        </p:nvCxnSpPr>
        <p:spPr>
          <a:xfrm>
            <a:off x="4590600" y="2029825"/>
            <a:ext cx="0" cy="2846100"/>
          </a:xfrm>
          <a:prstGeom prst="straightConnector1">
            <a:avLst/>
          </a:prstGeom>
          <a:noFill/>
          <a:ln w="19050" cap="flat" cmpd="sng">
            <a:solidFill>
              <a:srgbClr val="022A5C"/>
            </a:solidFill>
            <a:prstDash val="solid"/>
            <a:roun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51"/>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[BckUp] Square peg in circular hole</a:t>
            </a:r>
            <a:endParaRPr/>
          </a:p>
        </p:txBody>
      </p:sp>
      <p:pic>
        <p:nvPicPr>
          <p:cNvPr id="620" name="Google Shape;620;p51" descr="\&#10;\mathcal{L}_0 \left( g_{\mu\nu}, \varphi \right) + \alpha \mathcal{L}_M \left( g_{\mu\nu}, \varphi \right)&#10;\" title="MathEquation,#000000"/>
          <p:cNvPicPr preferRelativeResize="0"/>
          <p:nvPr/>
        </p:nvPicPr>
        <p:blipFill>
          <a:blip r:embed="rId3">
            <a:alphaModFix/>
          </a:blip>
          <a:stretch>
            <a:fillRect/>
          </a:stretch>
        </p:blipFill>
        <p:spPr>
          <a:xfrm>
            <a:off x="1394525" y="2475513"/>
            <a:ext cx="2208696" cy="254000"/>
          </a:xfrm>
          <a:prstGeom prst="rect">
            <a:avLst/>
          </a:prstGeom>
          <a:noFill/>
          <a:ln>
            <a:noFill/>
          </a:ln>
        </p:spPr>
      </p:pic>
      <p:sp>
        <p:nvSpPr>
          <p:cNvPr id="621" name="Google Shape;621;p51"/>
          <p:cNvSpPr txBox="1"/>
          <p:nvPr/>
        </p:nvSpPr>
        <p:spPr>
          <a:xfrm>
            <a:off x="1514275" y="2006525"/>
            <a:ext cx="19692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rPr>
              <a:t>beyond-GR theories like</a:t>
            </a:r>
            <a:endParaRPr sz="1000">
              <a:solidFill>
                <a:schemeClr val="dk1"/>
              </a:solidFill>
            </a:endParaRPr>
          </a:p>
        </p:txBody>
      </p:sp>
      <p:sp>
        <p:nvSpPr>
          <p:cNvPr id="622" name="Google Shape;622;p51"/>
          <p:cNvSpPr/>
          <p:nvPr/>
        </p:nvSpPr>
        <p:spPr>
          <a:xfrm>
            <a:off x="2976600" y="973950"/>
            <a:ext cx="1687800" cy="572700"/>
          </a:xfrm>
          <a:prstGeom prst="bracketPair">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rgbClr val="666666"/>
                </a:solidFill>
              </a:rPr>
              <a:t>Y. Xie, J. Zhang, H.O. Silva, C. de Rham, H. Witek and N. Yunes, </a:t>
            </a:r>
            <a:endParaRPr sz="700">
              <a:solidFill>
                <a:srgbClr val="666666"/>
              </a:solidFill>
            </a:endParaRPr>
          </a:p>
          <a:p>
            <a:pPr marL="0" lvl="0" indent="0" algn="ctr" rtl="0">
              <a:spcBef>
                <a:spcPts val="0"/>
              </a:spcBef>
              <a:spcAft>
                <a:spcPts val="0"/>
              </a:spcAft>
              <a:buNone/>
            </a:pPr>
            <a:r>
              <a:rPr lang="en" sz="700">
                <a:solidFill>
                  <a:srgbClr val="666666"/>
                </a:solidFill>
              </a:rPr>
              <a:t>PRL 126 (2021) 241104 [</a:t>
            </a:r>
            <a:r>
              <a:rPr lang="en" sz="700">
                <a:solidFill>
                  <a:srgbClr val="666666"/>
                </a:solidFill>
                <a:uFill>
                  <a:noFill/>
                </a:uFill>
                <a:latin typeface="Courier New"/>
                <a:ea typeface="Courier New"/>
                <a:cs typeface="Courier New"/>
                <a:sym typeface="Courier New"/>
                <a:hlinkClick r:id="rId4">
                  <a:extLst>
                    <a:ext uri="{A12FA001-AC4F-418D-AE19-62706E023703}">
                      <ahyp:hlinkClr xmlns:ahyp="http://schemas.microsoft.com/office/drawing/2018/hyperlinkcolor" val="tx"/>
                    </a:ext>
                  </a:extLst>
                </a:hlinkClick>
              </a:rPr>
              <a:t>2103.03925</a:t>
            </a:r>
            <a:r>
              <a:rPr lang="en" sz="700">
                <a:solidFill>
                  <a:srgbClr val="666666"/>
                </a:solidFill>
              </a:rPr>
              <a:t>]</a:t>
            </a:r>
            <a:endParaRPr sz="700">
              <a:solidFill>
                <a:srgbClr val="666666"/>
              </a:solidFill>
            </a:endParaRPr>
          </a:p>
        </p:txBody>
      </p:sp>
      <p:pic>
        <p:nvPicPr>
          <p:cNvPr id="623" name="Google Shape;623;p51" descr="\&#10;\begin{align}&#10;g_{\mu \nu} &amp;= g^{(0)}_{\mu \nu} + \sum_{n} \alpha^n g^{(n)}_{\mu \nu} \\&#10;\varphi &amp;= \varphi^{(0)} + \sum_n \alpha^n \varphi^{(n)}&#10;\end{align}&#10;\" title="MathEquation,#000000"/>
          <p:cNvPicPr preferRelativeResize="0"/>
          <p:nvPr/>
        </p:nvPicPr>
        <p:blipFill>
          <a:blip r:embed="rId5">
            <a:alphaModFix/>
          </a:blip>
          <a:stretch>
            <a:fillRect/>
          </a:stretch>
        </p:blipFill>
        <p:spPr>
          <a:xfrm>
            <a:off x="1488638" y="3688450"/>
            <a:ext cx="2020454" cy="889000"/>
          </a:xfrm>
          <a:prstGeom prst="rect">
            <a:avLst/>
          </a:prstGeom>
          <a:noFill/>
          <a:ln>
            <a:noFill/>
          </a:ln>
        </p:spPr>
      </p:pic>
      <p:cxnSp>
        <p:nvCxnSpPr>
          <p:cNvPr id="624" name="Google Shape;624;p51"/>
          <p:cNvCxnSpPr>
            <a:stCxn id="620" idx="1"/>
            <a:endCxn id="625" idx="0"/>
          </p:cNvCxnSpPr>
          <p:nvPr/>
        </p:nvCxnSpPr>
        <p:spPr>
          <a:xfrm flipH="1">
            <a:off x="1037825" y="2602513"/>
            <a:ext cx="356700" cy="226800"/>
          </a:xfrm>
          <a:prstGeom prst="bentConnector2">
            <a:avLst/>
          </a:prstGeom>
          <a:noFill/>
          <a:ln w="9525" cap="flat" cmpd="sng">
            <a:solidFill>
              <a:srgbClr val="022A5C"/>
            </a:solidFill>
            <a:prstDash val="solid"/>
            <a:round/>
            <a:headEnd type="none" w="med" len="med"/>
            <a:tailEnd type="none" w="med" len="med"/>
          </a:ln>
        </p:spPr>
      </p:cxnSp>
      <p:cxnSp>
        <p:nvCxnSpPr>
          <p:cNvPr id="626" name="Google Shape;626;p51"/>
          <p:cNvCxnSpPr>
            <a:stCxn id="620" idx="3"/>
            <a:endCxn id="627" idx="0"/>
          </p:cNvCxnSpPr>
          <p:nvPr/>
        </p:nvCxnSpPr>
        <p:spPr>
          <a:xfrm>
            <a:off x="3603221" y="2602513"/>
            <a:ext cx="381600" cy="218700"/>
          </a:xfrm>
          <a:prstGeom prst="bentConnector2">
            <a:avLst/>
          </a:prstGeom>
          <a:noFill/>
          <a:ln w="9525" cap="flat" cmpd="sng">
            <a:solidFill>
              <a:srgbClr val="022A5C"/>
            </a:solidFill>
            <a:prstDash val="solid"/>
            <a:round/>
            <a:headEnd type="none" w="med" len="med"/>
            <a:tailEnd type="none" w="med" len="med"/>
          </a:ln>
        </p:spPr>
      </p:cxnSp>
      <p:sp>
        <p:nvSpPr>
          <p:cNvPr id="628" name="Google Shape;628;p51"/>
          <p:cNvSpPr txBox="1"/>
          <p:nvPr/>
        </p:nvSpPr>
        <p:spPr>
          <a:xfrm>
            <a:off x="4939063" y="3331175"/>
            <a:ext cx="1883700" cy="1144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𝜑 scalar …… </a:t>
            </a:r>
            <a:r>
              <a:rPr lang="en" sz="1300">
                <a:solidFill>
                  <a:schemeClr val="dk1"/>
                </a:solidFill>
                <a:latin typeface="Times New Roman"/>
                <a:ea typeface="Times New Roman"/>
                <a:cs typeface="Times New Roman"/>
                <a:sym typeface="Times New Roman"/>
              </a:rPr>
              <a:t>𝜉</a:t>
            </a:r>
            <a:r>
              <a:rPr lang="en" sz="1300" baseline="30000">
                <a:solidFill>
                  <a:schemeClr val="dk1"/>
                </a:solidFill>
                <a:latin typeface="Times New Roman"/>
                <a:ea typeface="Times New Roman"/>
                <a:cs typeface="Times New Roman"/>
                <a:sym typeface="Times New Roman"/>
              </a:rPr>
              <a:t>𝜇</a:t>
            </a:r>
            <a:r>
              <a:rPr lang="en" sz="1800">
                <a:solidFill>
                  <a:schemeClr val="dk1"/>
                </a:solidFill>
                <a:latin typeface="Times New Roman"/>
                <a:ea typeface="Times New Roman"/>
                <a:cs typeface="Times New Roman"/>
                <a:sym typeface="Times New Roman"/>
              </a:rPr>
              <a:t>𝜕</a:t>
            </a:r>
            <a:r>
              <a:rPr lang="en" sz="1300" baseline="-25000">
                <a:solidFill>
                  <a:schemeClr val="dk1"/>
                </a:solidFill>
                <a:latin typeface="Times New Roman"/>
                <a:ea typeface="Times New Roman"/>
                <a:cs typeface="Times New Roman"/>
                <a:sym typeface="Times New Roman"/>
              </a:rPr>
              <a:t>𝜇</a:t>
            </a:r>
            <a:r>
              <a:rPr lang="en" sz="1300">
                <a:solidFill>
                  <a:schemeClr val="dk1"/>
                </a:solidFill>
                <a:latin typeface="Times New Roman"/>
                <a:ea typeface="Times New Roman"/>
                <a:cs typeface="Times New Roman"/>
                <a:sym typeface="Times New Roman"/>
              </a:rPr>
              <a:t>𝜑 = 0</a:t>
            </a:r>
            <a:endParaRPr sz="130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sz="1200">
              <a:solidFill>
                <a:schemeClr val="dk1"/>
              </a:solidFill>
            </a:endParaRPr>
          </a:p>
          <a:p>
            <a:pPr marL="0" lvl="0" indent="0" algn="ctr" rtl="0">
              <a:spcBef>
                <a:spcPts val="0"/>
              </a:spcBef>
              <a:spcAft>
                <a:spcPts val="0"/>
              </a:spcAft>
              <a:buNone/>
            </a:pPr>
            <a:r>
              <a:rPr lang="en" sz="1200">
                <a:solidFill>
                  <a:schemeClr val="dk1"/>
                </a:solidFill>
              </a:rPr>
              <a:t>𝜑 vector …… 𝜑 circular</a:t>
            </a:r>
            <a:endParaRPr sz="1200">
              <a:solidFill>
                <a:schemeClr val="dk1"/>
              </a:solidFill>
            </a:endParaRPr>
          </a:p>
          <a:p>
            <a:pPr marL="0" lvl="0" indent="0" algn="ctr" rtl="0">
              <a:spcBef>
                <a:spcPts val="1000"/>
              </a:spcBef>
              <a:spcAft>
                <a:spcPts val="0"/>
              </a:spcAft>
              <a:buNone/>
            </a:pPr>
            <a:r>
              <a:rPr lang="en" sz="1200">
                <a:solidFill>
                  <a:schemeClr val="dk1"/>
                </a:solidFill>
              </a:rPr>
              <a:t>[…]</a:t>
            </a:r>
            <a:endParaRPr sz="1200">
              <a:solidFill>
                <a:schemeClr val="dk1"/>
              </a:solidFill>
            </a:endParaRPr>
          </a:p>
        </p:txBody>
      </p:sp>
      <p:sp>
        <p:nvSpPr>
          <p:cNvPr id="629" name="Google Shape;629;p51"/>
          <p:cNvSpPr txBox="1"/>
          <p:nvPr/>
        </p:nvSpPr>
        <p:spPr>
          <a:xfrm>
            <a:off x="5714113" y="2829375"/>
            <a:ext cx="333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if </a:t>
            </a:r>
            <a:endParaRPr sz="1200">
              <a:solidFill>
                <a:schemeClr val="dk1"/>
              </a:solidFill>
            </a:endParaRPr>
          </a:p>
        </p:txBody>
      </p:sp>
      <p:sp>
        <p:nvSpPr>
          <p:cNvPr id="630" name="Google Shape;630;p51"/>
          <p:cNvSpPr txBox="1"/>
          <p:nvPr/>
        </p:nvSpPr>
        <p:spPr>
          <a:xfrm>
            <a:off x="7395413" y="2829375"/>
            <a:ext cx="1206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then </a:t>
            </a:r>
            <a:endParaRPr sz="1200">
              <a:solidFill>
                <a:schemeClr val="dk1"/>
              </a:solidFill>
            </a:endParaRPr>
          </a:p>
        </p:txBody>
      </p:sp>
      <p:sp>
        <p:nvSpPr>
          <p:cNvPr id="631" name="Google Shape;631;p51"/>
          <p:cNvSpPr txBox="1"/>
          <p:nvPr/>
        </p:nvSpPr>
        <p:spPr>
          <a:xfrm>
            <a:off x="7032888" y="3433250"/>
            <a:ext cx="1883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i="1">
                <a:solidFill>
                  <a:schemeClr val="dk1"/>
                </a:solidFill>
                <a:latin typeface="Times New Roman"/>
                <a:ea typeface="Times New Roman"/>
                <a:cs typeface="Times New Roman"/>
                <a:sym typeface="Times New Roman"/>
              </a:rPr>
              <a:t>g</a:t>
            </a:r>
            <a:r>
              <a:rPr lang="en" sz="1200" i="1" baseline="-25000">
                <a:solidFill>
                  <a:schemeClr val="dk1"/>
                </a:solidFill>
                <a:latin typeface="Times New Roman"/>
                <a:ea typeface="Times New Roman"/>
                <a:cs typeface="Times New Roman"/>
                <a:sym typeface="Times New Roman"/>
              </a:rPr>
              <a:t>𝜇𝜈</a:t>
            </a:r>
            <a:r>
              <a:rPr lang="en" sz="1200">
                <a:solidFill>
                  <a:schemeClr val="dk1"/>
                </a:solidFill>
                <a:latin typeface="Times New Roman"/>
                <a:ea typeface="Times New Roman"/>
                <a:cs typeface="Times New Roman"/>
                <a:sym typeface="Times New Roman"/>
              </a:rPr>
              <a:t> </a:t>
            </a:r>
            <a:r>
              <a:rPr lang="en" sz="1200">
                <a:solidFill>
                  <a:schemeClr val="dk1"/>
                </a:solidFill>
              </a:rPr>
              <a:t>circular </a:t>
            </a:r>
            <a:endParaRPr sz="1200">
              <a:solidFill>
                <a:schemeClr val="dk1"/>
              </a:solidFill>
            </a:endParaRPr>
          </a:p>
          <a:p>
            <a:pPr marL="0" lvl="0" indent="0" algn="ctr" rtl="0">
              <a:spcBef>
                <a:spcPts val="0"/>
              </a:spcBef>
              <a:spcAft>
                <a:spcPts val="0"/>
              </a:spcAft>
              <a:buNone/>
            </a:pPr>
            <a:r>
              <a:rPr lang="en" sz="1200">
                <a:solidFill>
                  <a:schemeClr val="dk1"/>
                </a:solidFill>
              </a:rPr>
              <a:t>order by order in</a:t>
            </a:r>
            <a:r>
              <a:rPr lang="en" sz="1200">
                <a:solidFill>
                  <a:schemeClr val="dk1"/>
                </a:solidFill>
                <a:latin typeface="Times New Roman"/>
                <a:ea typeface="Times New Roman"/>
                <a:cs typeface="Times New Roman"/>
                <a:sym typeface="Times New Roman"/>
              </a:rPr>
              <a:t> 𝛼</a:t>
            </a:r>
            <a:endParaRPr sz="1200">
              <a:solidFill>
                <a:schemeClr val="dk1"/>
              </a:solidFill>
            </a:endParaRPr>
          </a:p>
        </p:txBody>
      </p:sp>
      <p:sp>
        <p:nvSpPr>
          <p:cNvPr id="632" name="Google Shape;632;p51"/>
          <p:cNvSpPr txBox="1"/>
          <p:nvPr/>
        </p:nvSpPr>
        <p:spPr>
          <a:xfrm>
            <a:off x="6620553" y="2417875"/>
            <a:ext cx="848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theorem</a:t>
            </a:r>
            <a:endParaRPr sz="1200">
              <a:solidFill>
                <a:schemeClr val="dk1"/>
              </a:solidFill>
            </a:endParaRPr>
          </a:p>
        </p:txBody>
      </p:sp>
      <p:sp>
        <p:nvSpPr>
          <p:cNvPr id="633" name="Google Shape;633;p51"/>
          <p:cNvSpPr txBox="1"/>
          <p:nvPr/>
        </p:nvSpPr>
        <p:spPr>
          <a:xfrm>
            <a:off x="4664400" y="952500"/>
            <a:ext cx="1503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i="1">
                <a:solidFill>
                  <a:schemeClr val="dk1"/>
                </a:solidFill>
              </a:rPr>
              <a:t>‘Square peg in a cirucla hole’</a:t>
            </a:r>
            <a:endParaRPr i="1">
              <a:solidFill>
                <a:schemeClr val="dk1"/>
              </a:solidFill>
            </a:endParaRPr>
          </a:p>
        </p:txBody>
      </p:sp>
      <p:sp>
        <p:nvSpPr>
          <p:cNvPr id="625" name="Google Shape;625;p51"/>
          <p:cNvSpPr/>
          <p:nvPr/>
        </p:nvSpPr>
        <p:spPr>
          <a:xfrm>
            <a:off x="680825" y="2829375"/>
            <a:ext cx="713700" cy="369300"/>
          </a:xfrm>
          <a:prstGeom prst="bracketPair">
            <a:avLst/>
          </a:prstGeom>
          <a:noFill/>
          <a:ln w="9525" cap="flat" cmpd="sng">
            <a:solidFill>
              <a:srgbClr val="456487"/>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900">
                <a:solidFill>
                  <a:srgbClr val="456487"/>
                </a:solidFill>
              </a:rPr>
              <a:t>operators up to dim 4</a:t>
            </a:r>
            <a:endParaRPr sz="1300">
              <a:solidFill>
                <a:srgbClr val="456487"/>
              </a:solidFill>
            </a:endParaRPr>
          </a:p>
        </p:txBody>
      </p:sp>
      <p:sp>
        <p:nvSpPr>
          <p:cNvPr id="627" name="Google Shape;627;p51"/>
          <p:cNvSpPr/>
          <p:nvPr/>
        </p:nvSpPr>
        <p:spPr>
          <a:xfrm>
            <a:off x="3603225" y="2821274"/>
            <a:ext cx="763200" cy="385500"/>
          </a:xfrm>
          <a:prstGeom prst="bracketPair">
            <a:avLst/>
          </a:prstGeom>
          <a:noFill/>
          <a:ln w="9525" cap="flat" cmpd="sng">
            <a:solidFill>
              <a:srgbClr val="456487"/>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900">
                <a:solidFill>
                  <a:srgbClr val="456487"/>
                </a:solidFill>
              </a:rPr>
              <a:t>higher order</a:t>
            </a:r>
            <a:endParaRPr sz="1300">
              <a:solidFill>
                <a:srgbClr val="456487"/>
              </a:solidFill>
            </a:endParaRPr>
          </a:p>
        </p:txBody>
      </p:sp>
      <p:sp>
        <p:nvSpPr>
          <p:cNvPr id="634" name="Google Shape;634;p51"/>
          <p:cNvSpPr txBox="1"/>
          <p:nvPr/>
        </p:nvSpPr>
        <p:spPr>
          <a:xfrm>
            <a:off x="1317925" y="3331175"/>
            <a:ext cx="23619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rPr>
              <a:t>that allow perturabtive treatment</a:t>
            </a:r>
            <a:endParaRPr sz="10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52"/>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[BckUp] Kerr-like gauge</a:t>
            </a:r>
            <a:endParaRPr/>
          </a:p>
        </p:txBody>
      </p:sp>
      <p:pic>
        <p:nvPicPr>
          <p:cNvPr id="640" name="Google Shape;640;p52" descr="\&#10;\begin{align}&#10;0 = g_{v\theta} &amp;= g_{\tilde{v}\tilde{v}}\frac{\partial V}{\partial \theta }+g_{\tilde{v}\tilde{r}}\frac{\partial R}{ \partial\theta}+g_{\tilde{v}\tilde{\theta}}\frac{\partial \Theta}{\partial \theta}+g_{\tilde{v}\tilde{\phi}}\frac{ \partial \Phi}{\partial\theta} \\&#10;&#10;0 = g_{\phi \theta} &amp;= g_{\tilde{\phi}\tilde{v}}\frac{\partial V}{\partial \theta}+g_{\tilde{\phi}\tilde{r}}\frac{\partial R}{\partial \theta}+g_{\tilde{\phi}\tilde{\theta}}\frac{\partial \Theta}{\partial \theta}+g_{\tilde{\phi}\tilde{\phi}}\frac{\partial \Phi}{\partial \theta}\\&#10;&#10;0 = g_{r \theta} &amp;= \left[ g_{v\theta} \right] \frac{\partial V}{\partial r} + \left[ g_{\phi \theta} \right] \frac{\partial \Phi}{\partial r} \\&#10;&amp;\phantom{=} + \left[ g_{\tilde{v} \tilde{r} } \frac{\partial R}{\partial r} + g_{\tilde{v} \tilde{\theta} } \frac{\partial \Theta}{\partial r} \right]\frac{ \partial V}{\partial \theta} &#10;+ \left[ g_{\tilde{r} \tilde{\phi} } \frac{\partial R}{\partial r} + g_{\tilde{\theta} \tilde{\phi} } \frac{\partial \Theta}{\partial r} \right]\frac{\partial \Phi}{\partial \theta} \\&#10;&amp;\phantom{=}&#10;+  \left[ g_{\tilde{r} \tilde{r} } \frac{\partial R}{\partial r} + g_{\tilde{r} \tilde{\theta} } \frac{\partial \Theta}{\partial r} \right]\frac{\partial R}{\partial \theta} &#10;+ \left[ g_{\tilde{r} \tilde{\theta}} \frac{\partial R}{\partial r} + g_{\tilde{\theta} \tilde{\theta}} \frac{\partial \Theta}{\partial r} \right]\frac{\partial \Theta}{\partial \theta} \\&#10;&#10;0 = g_{rr} &amp;= g_{\tilde{v} \tilde{v}}\left(\frac{\partial V}{\partial r}\right)^2 + g_{\tilde{r} \tilde{r}}\left(\frac{\partial R}{\partial r}\right)^2 + g_{\tilde{\theta} \tilde{\theta}}\left(\frac{\partial \Theta}{\partial r}\right)^2 + g_{\tilde{\phi} \tilde{\phi}}\left(\frac{\partial \Phi}{\partial r}\right)^2 \\&#10;&amp;\phantom{=} + 2 g_{\tilde{v} \tilde{r}} \frac{\partial V}{\partial r} \frac{\partial R}{\partial r} + 2 g_{\tilde{v} \tilde{\theta}} \frac{\partial V}{\partial r} \frac{\partial \Theta}{\partial r} + 2 g_{\tilde{v} \tilde{\phi}} \frac{\partial V}{\partial r} \frac{\partial \Phi}{\partial r} \\&#10;&amp;\phantom{=} + 2 g_{\tilde{r} \tilde{\theta}} \frac{\partial R}{\partial r} \frac{\partial \Theta}{\partial r} + 2 g_{\tilde{r} \tilde{\phi}} \frac{\partial R}{\partial r} \frac{\partial \Phi}{\partial r} + 2 g_{\tilde{\theta} \tilde{\phi}} \frac{\partial \Theta}{\partial r} \frac{\partial \Phi}{\partial r}&#10;\end{align}&#10;\" title="MathEquation,#000000"/>
          <p:cNvPicPr preferRelativeResize="0"/>
          <p:nvPr/>
        </p:nvPicPr>
        <p:blipFill>
          <a:blip r:embed="rId3">
            <a:alphaModFix/>
          </a:blip>
          <a:stretch>
            <a:fillRect/>
          </a:stretch>
        </p:blipFill>
        <p:spPr>
          <a:xfrm>
            <a:off x="378726" y="1319225"/>
            <a:ext cx="4560144" cy="3175000"/>
          </a:xfrm>
          <a:prstGeom prst="rect">
            <a:avLst/>
          </a:prstGeom>
          <a:noFill/>
          <a:ln>
            <a:noFill/>
          </a:ln>
        </p:spPr>
      </p:pic>
      <p:pic>
        <p:nvPicPr>
          <p:cNvPr id="641" name="Google Shape;641;p52" descr="r \to r\, ,&#10;\quad&#10;\theta \to \theta + r" title="MathEquation,#000000"/>
          <p:cNvPicPr preferRelativeResize="0"/>
          <p:nvPr/>
        </p:nvPicPr>
        <p:blipFill>
          <a:blip r:embed="rId4">
            <a:alphaModFix/>
          </a:blip>
          <a:stretch>
            <a:fillRect/>
          </a:stretch>
        </p:blipFill>
        <p:spPr>
          <a:xfrm>
            <a:off x="6536200" y="1424900"/>
            <a:ext cx="1161142" cy="152400"/>
          </a:xfrm>
          <a:prstGeom prst="rect">
            <a:avLst/>
          </a:prstGeom>
          <a:noFill/>
          <a:ln>
            <a:noFill/>
          </a:ln>
        </p:spPr>
      </p:pic>
      <p:pic>
        <p:nvPicPr>
          <p:cNvPr id="642" name="Google Shape;642;p52" descr="\frac{\partial U_i}{\partial \theta} \to \frac{\partial U_i}{\partial \theta}\, ,&#10;\quad&#10;\frac{\partial U_i}{\partial r} \to \frac{\partial U_i}{\partial r} + \frac{\partial U_i}{\partial \theta}" title="MathEquation,#000000"/>
          <p:cNvPicPr preferRelativeResize="0"/>
          <p:nvPr/>
        </p:nvPicPr>
        <p:blipFill>
          <a:blip r:embed="rId5">
            <a:alphaModFix/>
          </a:blip>
          <a:stretch>
            <a:fillRect/>
          </a:stretch>
        </p:blipFill>
        <p:spPr>
          <a:xfrm>
            <a:off x="6110838" y="1683400"/>
            <a:ext cx="2011882" cy="254000"/>
          </a:xfrm>
          <a:prstGeom prst="rect">
            <a:avLst/>
          </a:prstGeom>
          <a:noFill/>
          <a:ln>
            <a:noFill/>
          </a:ln>
        </p:spPr>
      </p:pic>
      <p:pic>
        <p:nvPicPr>
          <p:cNvPr id="643" name="Google Shape;643;p52" descr="\frac{\partial U_i}{\partial \theta} = F \left(g_{\tilde \mu \tilde\nu}, \frac{\partial U_i}{\partial r}, \partial U_j \right)" title="MathEquation,#000000"/>
          <p:cNvPicPr preferRelativeResize="0"/>
          <p:nvPr/>
        </p:nvPicPr>
        <p:blipFill>
          <a:blip r:embed="rId6">
            <a:alphaModFix/>
          </a:blip>
          <a:stretch>
            <a:fillRect/>
          </a:stretch>
        </p:blipFill>
        <p:spPr>
          <a:xfrm>
            <a:off x="6286725" y="2747975"/>
            <a:ext cx="1660130" cy="317500"/>
          </a:xfrm>
          <a:prstGeom prst="rect">
            <a:avLst/>
          </a:prstGeom>
          <a:noFill/>
          <a:ln>
            <a:noFill/>
          </a:ln>
        </p:spPr>
      </p:pic>
      <p:sp>
        <p:nvSpPr>
          <p:cNvPr id="644" name="Google Shape;644;p52"/>
          <p:cNvSpPr txBox="1"/>
          <p:nvPr/>
        </p:nvSpPr>
        <p:spPr>
          <a:xfrm>
            <a:off x="481678" y="829888"/>
            <a:ext cx="2508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Kerr-like gauge condition</a:t>
            </a:r>
            <a:endParaRPr sz="1200">
              <a:solidFill>
                <a:schemeClr val="dk1"/>
              </a:solidFill>
            </a:endParaRPr>
          </a:p>
        </p:txBody>
      </p:sp>
      <p:sp>
        <p:nvSpPr>
          <p:cNvPr id="645" name="Google Shape;645;p52"/>
          <p:cNvSpPr txBox="1"/>
          <p:nvPr/>
        </p:nvSpPr>
        <p:spPr>
          <a:xfrm>
            <a:off x="5862625" y="829900"/>
            <a:ext cx="2508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perform coordinate change</a:t>
            </a:r>
            <a:endParaRPr sz="1200">
              <a:solidFill>
                <a:schemeClr val="dk1"/>
              </a:solidFill>
            </a:endParaRPr>
          </a:p>
          <a:p>
            <a:pPr marL="0" lvl="0" indent="0" algn="ctr" rtl="0">
              <a:spcBef>
                <a:spcPts val="0"/>
              </a:spcBef>
              <a:spcAft>
                <a:spcPts val="0"/>
              </a:spcAft>
              <a:buNone/>
            </a:pPr>
            <a:r>
              <a:rPr lang="en" sz="1000">
                <a:solidFill>
                  <a:srgbClr val="456487"/>
                </a:solidFill>
              </a:rPr>
              <a:t>[tilt Cauchy surface]</a:t>
            </a:r>
            <a:endParaRPr sz="1000">
              <a:solidFill>
                <a:srgbClr val="456487"/>
              </a:solidFill>
            </a:endParaRPr>
          </a:p>
        </p:txBody>
      </p:sp>
      <p:sp>
        <p:nvSpPr>
          <p:cNvPr id="646" name="Google Shape;646;p52"/>
          <p:cNvSpPr txBox="1"/>
          <p:nvPr/>
        </p:nvSpPr>
        <p:spPr>
          <a:xfrm>
            <a:off x="5862613" y="2290900"/>
            <a:ext cx="2508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Cauchy–Kovalvskaya form</a:t>
            </a:r>
            <a:endParaRPr sz="1000">
              <a:solidFill>
                <a:srgbClr val="456487"/>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53"/>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[BckUp] Remarks</a:t>
            </a:r>
            <a:endParaRPr/>
          </a:p>
        </p:txBody>
      </p:sp>
      <p:pic>
        <p:nvPicPr>
          <p:cNvPr id="652" name="Google Shape;652;p53" descr="\begin{align}&#10;\frac{g^{vr}}{g^{rr}} &amp;= f(r)  \\&#10;\frac{g^{r\phi}}{g^{rr}} &amp;= h(r) &#10;\end{align}" title="MathEquation,#000000"/>
          <p:cNvPicPr preferRelativeResize="0"/>
          <p:nvPr/>
        </p:nvPicPr>
        <p:blipFill>
          <a:blip r:embed="rId3">
            <a:alphaModFix/>
          </a:blip>
          <a:stretch>
            <a:fillRect/>
          </a:stretch>
        </p:blipFill>
        <p:spPr>
          <a:xfrm>
            <a:off x="1146417" y="1333400"/>
            <a:ext cx="1266832" cy="1269999"/>
          </a:xfrm>
          <a:prstGeom prst="rect">
            <a:avLst/>
          </a:prstGeom>
          <a:noFill/>
          <a:ln>
            <a:noFill/>
          </a:ln>
        </p:spPr>
      </p:pic>
      <p:pic>
        <p:nvPicPr>
          <p:cNvPr id="653" name="Google Shape;653;p53" descr="\begin{align}&#10;\frac{g_{vr} g_{\phi \phi} - g_{r\phi} g_{v \phi}}{g_{v \phi}^2 - g_{vv} g_{\phi \phi}} &amp;= f(r) \\&#10;\frac{g_{r\phi} g_{vv} - g_{vr} g_{v \phi}}{g_{v \phi}^2 - g_{vv} g_{\phi \phi}} &amp;= h(r)&#10;\end{align}" title="MathEquation,#000000"/>
          <p:cNvPicPr preferRelativeResize="0"/>
          <p:nvPr/>
        </p:nvPicPr>
        <p:blipFill>
          <a:blip r:embed="rId4">
            <a:alphaModFix/>
          </a:blip>
          <a:stretch>
            <a:fillRect/>
          </a:stretch>
        </p:blipFill>
        <p:spPr>
          <a:xfrm>
            <a:off x="3266081" y="1333400"/>
            <a:ext cx="2288288" cy="1270000"/>
          </a:xfrm>
          <a:prstGeom prst="rect">
            <a:avLst/>
          </a:prstGeom>
          <a:noFill/>
          <a:ln>
            <a:noFill/>
          </a:ln>
        </p:spPr>
      </p:pic>
      <p:sp>
        <p:nvSpPr>
          <p:cNvPr id="654" name="Google Shape;654;p53"/>
          <p:cNvSpPr txBox="1"/>
          <p:nvPr/>
        </p:nvSpPr>
        <p:spPr>
          <a:xfrm>
            <a:off x="875933" y="846713"/>
            <a:ext cx="1807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Indeces up</a:t>
            </a:r>
            <a:endParaRPr>
              <a:solidFill>
                <a:schemeClr val="dk1"/>
              </a:solidFill>
            </a:endParaRPr>
          </a:p>
        </p:txBody>
      </p:sp>
      <p:sp>
        <p:nvSpPr>
          <p:cNvPr id="655" name="Google Shape;655;p53"/>
          <p:cNvSpPr txBox="1"/>
          <p:nvPr/>
        </p:nvSpPr>
        <p:spPr>
          <a:xfrm>
            <a:off x="3506331" y="846713"/>
            <a:ext cx="1807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Indeces down</a:t>
            </a:r>
            <a:endParaRPr>
              <a:solidFill>
                <a:schemeClr val="dk1"/>
              </a:solidFill>
            </a:endParaRPr>
          </a:p>
        </p:txBody>
      </p:sp>
      <p:sp>
        <p:nvSpPr>
          <p:cNvPr id="656" name="Google Shape;656;p53"/>
          <p:cNvSpPr txBox="1"/>
          <p:nvPr/>
        </p:nvSpPr>
        <p:spPr>
          <a:xfrm>
            <a:off x="875940" y="3585975"/>
            <a:ext cx="18078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Solved conditions are existence conditions for coordinate change to ‘Boyer–Lindquist form’</a:t>
            </a:r>
            <a:endParaRPr sz="1200">
              <a:solidFill>
                <a:schemeClr val="dk1"/>
              </a:solidFill>
            </a:endParaRPr>
          </a:p>
        </p:txBody>
      </p:sp>
      <p:pic>
        <p:nvPicPr>
          <p:cNvPr id="657" name="Google Shape;657;p53" descr="g_{\mu \nu} = \begin{pmatrix}&#10;g_{vv} &amp; 0 &amp; 0 &amp; g_{v\phi} \\&#10;0 &amp; g_{rr} &amp; 0 &amp; 0 \\&#10;0 &amp; 0 &amp; g_{\theta \theta} &amp; 0 \\&#10;* &amp; 0 &amp; 0 &amp; g_{\phi \phi} &#10;\end{pmatrix}" title="MathEquation,#000000"/>
          <p:cNvPicPr preferRelativeResize="0"/>
          <p:nvPr/>
        </p:nvPicPr>
        <p:blipFill>
          <a:blip r:embed="rId5">
            <a:alphaModFix/>
          </a:blip>
          <a:stretch>
            <a:fillRect/>
          </a:stretch>
        </p:blipFill>
        <p:spPr>
          <a:xfrm>
            <a:off x="3105450" y="3571424"/>
            <a:ext cx="2208696" cy="952500"/>
          </a:xfrm>
          <a:prstGeom prst="rect">
            <a:avLst/>
          </a:prstGeom>
          <a:noFill/>
          <a:ln>
            <a:noFill/>
          </a:ln>
        </p:spPr>
      </p:pic>
      <p:sp>
        <p:nvSpPr>
          <p:cNvPr id="658" name="Google Shape;658;p53"/>
          <p:cNvSpPr txBox="1"/>
          <p:nvPr/>
        </p:nvSpPr>
        <p:spPr>
          <a:xfrm>
            <a:off x="1199034" y="2689888"/>
            <a:ext cx="1161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nice</a:t>
            </a:r>
            <a:endParaRPr>
              <a:solidFill>
                <a:schemeClr val="dk1"/>
              </a:solidFill>
            </a:endParaRPr>
          </a:p>
        </p:txBody>
      </p:sp>
      <p:sp>
        <p:nvSpPr>
          <p:cNvPr id="659" name="Google Shape;659;p53"/>
          <p:cNvSpPr txBox="1"/>
          <p:nvPr/>
        </p:nvSpPr>
        <p:spPr>
          <a:xfrm>
            <a:off x="3829431" y="2689888"/>
            <a:ext cx="1161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not (so) nice</a:t>
            </a:r>
            <a:endParaRPr>
              <a:solidFill>
                <a:schemeClr val="dk1"/>
              </a:solidFill>
            </a:endParaRPr>
          </a:p>
        </p:txBody>
      </p:sp>
      <p:cxnSp>
        <p:nvCxnSpPr>
          <p:cNvPr id="660" name="Google Shape;660;p53"/>
          <p:cNvCxnSpPr/>
          <p:nvPr/>
        </p:nvCxnSpPr>
        <p:spPr>
          <a:xfrm>
            <a:off x="622175" y="846700"/>
            <a:ext cx="0" cy="2243400"/>
          </a:xfrm>
          <a:prstGeom prst="straightConnector1">
            <a:avLst/>
          </a:prstGeom>
          <a:noFill/>
          <a:ln w="19050" cap="flat" cmpd="sng">
            <a:solidFill>
              <a:srgbClr val="022A5C"/>
            </a:solidFill>
            <a:prstDash val="solid"/>
            <a:round/>
            <a:headEnd type="none" w="med" len="med"/>
            <a:tailEnd type="none" w="med" len="med"/>
          </a:ln>
        </p:spPr>
      </p:cxnSp>
      <p:cxnSp>
        <p:nvCxnSpPr>
          <p:cNvPr id="661" name="Google Shape;661;p53"/>
          <p:cNvCxnSpPr/>
          <p:nvPr/>
        </p:nvCxnSpPr>
        <p:spPr>
          <a:xfrm>
            <a:off x="622163" y="3585975"/>
            <a:ext cx="0" cy="923400"/>
          </a:xfrm>
          <a:prstGeom prst="straightConnector1">
            <a:avLst/>
          </a:prstGeom>
          <a:noFill/>
          <a:ln w="19050" cap="flat" cmpd="sng">
            <a:solidFill>
              <a:srgbClr val="022A5C"/>
            </a:solidFill>
            <a:prstDash val="solid"/>
            <a:round/>
            <a:headEnd type="none" w="med" len="med"/>
            <a:tailEnd type="none" w="med" len="med"/>
          </a:ln>
        </p:spPr>
      </p:cxnSp>
      <p:pic>
        <p:nvPicPr>
          <p:cNvPr id="662" name="Google Shape;662;p53"/>
          <p:cNvPicPr preferRelativeResize="0"/>
          <p:nvPr/>
        </p:nvPicPr>
        <p:blipFill rotWithShape="1">
          <a:blip r:embed="rId6">
            <a:alphaModFix/>
          </a:blip>
          <a:srcRect l="33975" r="33811"/>
          <a:stretch/>
        </p:blipFill>
        <p:spPr>
          <a:xfrm flipH="1">
            <a:off x="6198362" y="0"/>
            <a:ext cx="2945638" cy="5143500"/>
          </a:xfrm>
          <a:prstGeom prst="rect">
            <a:avLst/>
          </a:prstGeom>
          <a:noFill/>
          <a:ln w="38100" cap="flat" cmpd="sng">
            <a:solidFill>
              <a:srgbClr val="EC681C"/>
            </a:solidFill>
            <a:prstDash val="solid"/>
            <a:round/>
            <a:headEnd type="none" w="sm" len="sm"/>
            <a:tailEnd type="none" w="sm" len="sm"/>
          </a:ln>
        </p:spPr>
      </p:pic>
      <p:sp>
        <p:nvSpPr>
          <p:cNvPr id="663" name="Google Shape;663;p53"/>
          <p:cNvSpPr txBox="1"/>
          <p:nvPr/>
        </p:nvSpPr>
        <p:spPr>
          <a:xfrm>
            <a:off x="7707325" y="4992700"/>
            <a:ext cx="1384500" cy="92400"/>
          </a:xfrm>
          <a:prstGeom prst="rect">
            <a:avLst/>
          </a:prstGeom>
          <a:noFill/>
          <a:ln>
            <a:noFill/>
          </a:ln>
        </p:spPr>
        <p:txBody>
          <a:bodyPr spcFirstLastPara="1" wrap="square" lIns="0" tIns="0" rIns="0" bIns="0" anchor="t" anchorCtr="0">
            <a:spAutoFit/>
          </a:bodyPr>
          <a:lstStyle/>
          <a:p>
            <a:pPr marL="0" lvl="0" indent="0" algn="ctr" rtl="0">
              <a:lnSpc>
                <a:spcPct val="204545"/>
              </a:lnSpc>
              <a:spcBef>
                <a:spcPts val="0"/>
              </a:spcBef>
              <a:spcAft>
                <a:spcPts val="1400"/>
              </a:spcAft>
              <a:buNone/>
            </a:pPr>
            <a:r>
              <a:rPr lang="en" sz="600">
                <a:solidFill>
                  <a:srgbClr val="EFEFEF"/>
                </a:solidFill>
              </a:rPr>
              <a:t>[NASA, ESA, CSA, STScI (JWST)]</a:t>
            </a:r>
            <a:endParaRPr sz="600">
              <a:solidFill>
                <a:srgbClr val="EFEFE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54"/>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[BckUp] ‘Minimal’ deformation</a:t>
            </a:r>
            <a:endParaRPr/>
          </a:p>
        </p:txBody>
      </p:sp>
      <p:pic>
        <p:nvPicPr>
          <p:cNvPr id="669" name="Google Shape;669;p54" descr="\&#10;\begin{align}&#10;g^{\mu \nu} &amp;= g^{\mu \nu}_\text{Kerr} + \frac{\delta(r,\theta)}{\Sigma} \delta^\mu_{\ v} \delta^\mu_{\ \phi} \\&#10;g_{\mu \nu} &amp;= \left( \text{Quite-A-Mess} \right)_{\mu \nu}&#10;\end{align}&#10;\" title="MathEquation,#000000"/>
          <p:cNvPicPr preferRelativeResize="0"/>
          <p:nvPr/>
        </p:nvPicPr>
        <p:blipFill>
          <a:blip r:embed="rId3">
            <a:alphaModFix/>
          </a:blip>
          <a:stretch>
            <a:fillRect/>
          </a:stretch>
        </p:blipFill>
        <p:spPr>
          <a:xfrm>
            <a:off x="3388480" y="2171321"/>
            <a:ext cx="2367026" cy="825500"/>
          </a:xfrm>
          <a:prstGeom prst="rect">
            <a:avLst/>
          </a:prstGeom>
          <a:noFill/>
          <a:ln>
            <a:noFill/>
          </a:ln>
        </p:spPr>
      </p:pic>
      <p:pic>
        <p:nvPicPr>
          <p:cNvPr id="670" name="Google Shape;670;p54" descr="\ &#10;\begin{align}&#10;g^{vr} &amp;=  f_\text{Kerr} g^{rr}_\text{Kerr} + f(r,\theta)_\text{deform} \\&#10;g^{r\phi} &amp;= h_\text{Kerr} g^{rr}_\text{Kerr}&#10;\end{align}&#10;\" title="MathEquation,#000000"/>
          <p:cNvPicPr preferRelativeResize="0"/>
          <p:nvPr/>
        </p:nvPicPr>
        <p:blipFill>
          <a:blip r:embed="rId4">
            <a:alphaModFix/>
          </a:blip>
          <a:stretch>
            <a:fillRect/>
          </a:stretch>
        </p:blipFill>
        <p:spPr>
          <a:xfrm>
            <a:off x="5203138" y="1094587"/>
            <a:ext cx="2430622" cy="635000"/>
          </a:xfrm>
          <a:prstGeom prst="rect">
            <a:avLst/>
          </a:prstGeom>
          <a:noFill/>
          <a:ln>
            <a:noFill/>
          </a:ln>
        </p:spPr>
      </p:pic>
      <p:grpSp>
        <p:nvGrpSpPr>
          <p:cNvPr id="671" name="Google Shape;671;p54"/>
          <p:cNvGrpSpPr/>
          <p:nvPr/>
        </p:nvGrpSpPr>
        <p:grpSpPr>
          <a:xfrm>
            <a:off x="1001675" y="3740875"/>
            <a:ext cx="1972816" cy="708050"/>
            <a:chOff x="846188" y="3723725"/>
            <a:chExt cx="1972816" cy="708050"/>
          </a:xfrm>
        </p:grpSpPr>
        <p:pic>
          <p:nvPicPr>
            <p:cNvPr id="672" name="Google Shape;672;p54" descr="r_\text{erg} = M + \sqrt{M^2 - a^2 \cos^2\theta}" title="MathEquation,#000000"/>
            <p:cNvPicPr preferRelativeResize="0"/>
            <p:nvPr/>
          </p:nvPicPr>
          <p:blipFill>
            <a:blip r:embed="rId5">
              <a:alphaModFix/>
            </a:blip>
            <a:stretch>
              <a:fillRect/>
            </a:stretch>
          </p:blipFill>
          <p:spPr>
            <a:xfrm>
              <a:off x="846188" y="3723725"/>
              <a:ext cx="1972816" cy="254000"/>
            </a:xfrm>
            <a:prstGeom prst="rect">
              <a:avLst/>
            </a:prstGeom>
            <a:noFill/>
            <a:ln>
              <a:noFill/>
            </a:ln>
          </p:spPr>
        </p:pic>
        <p:pic>
          <p:nvPicPr>
            <p:cNvPr id="673" name="Google Shape;673;p54" descr="r_\text{H} = r_\text{rot} = M + \sqrt{M^2 - a^2}" title="MathEquation,#000000"/>
            <p:cNvPicPr preferRelativeResize="0"/>
            <p:nvPr/>
          </p:nvPicPr>
          <p:blipFill>
            <a:blip r:embed="rId6">
              <a:alphaModFix/>
            </a:blip>
            <a:stretch>
              <a:fillRect/>
            </a:stretch>
          </p:blipFill>
          <p:spPr>
            <a:xfrm>
              <a:off x="846188" y="4177775"/>
              <a:ext cx="1935238" cy="254000"/>
            </a:xfrm>
            <a:prstGeom prst="rect">
              <a:avLst/>
            </a:prstGeom>
            <a:noFill/>
            <a:ln>
              <a:noFill/>
            </a:ln>
          </p:spPr>
        </p:pic>
      </p:grpSp>
      <p:pic>
        <p:nvPicPr>
          <p:cNvPr id="674" name="Google Shape;674;p54" descr="\kappa = \left. \frac{r-M}{2rM + \delta(r,\theta)} \right|_{r_H}" title="MathEquation,#000000"/>
          <p:cNvPicPr preferRelativeResize="0"/>
          <p:nvPr/>
        </p:nvPicPr>
        <p:blipFill>
          <a:blip r:embed="rId7">
            <a:alphaModFix/>
          </a:blip>
          <a:stretch>
            <a:fillRect/>
          </a:stretch>
        </p:blipFill>
        <p:spPr>
          <a:xfrm>
            <a:off x="6264688" y="3840900"/>
            <a:ext cx="1782456" cy="508000"/>
          </a:xfrm>
          <a:prstGeom prst="rect">
            <a:avLst/>
          </a:prstGeom>
          <a:noFill/>
          <a:ln>
            <a:noFill/>
          </a:ln>
        </p:spPr>
      </p:pic>
      <p:pic>
        <p:nvPicPr>
          <p:cNvPr id="675" name="Google Shape;675;p54" descr="\&#10;\begin{align}&#10;g^{vr} &amp;= f(r) g^{rr} \\&#10;g^{r\phi} &amp;= h(r) g^{rr}&#10;\end{align}&#10;\" title="MathEquation,#000000"/>
          <p:cNvPicPr preferRelativeResize="0"/>
          <p:nvPr/>
        </p:nvPicPr>
        <p:blipFill>
          <a:blip r:embed="rId8">
            <a:alphaModFix/>
          </a:blip>
          <a:stretch>
            <a:fillRect/>
          </a:stretch>
        </p:blipFill>
        <p:spPr>
          <a:xfrm>
            <a:off x="2060513" y="1126331"/>
            <a:ext cx="1372972" cy="571500"/>
          </a:xfrm>
          <a:prstGeom prst="rect">
            <a:avLst/>
          </a:prstGeom>
          <a:noFill/>
          <a:ln>
            <a:noFill/>
          </a:ln>
        </p:spPr>
      </p:pic>
      <p:sp>
        <p:nvSpPr>
          <p:cNvPr id="676" name="Google Shape;676;p54"/>
          <p:cNvSpPr txBox="1"/>
          <p:nvPr/>
        </p:nvSpPr>
        <p:spPr>
          <a:xfrm>
            <a:off x="1510250" y="661313"/>
            <a:ext cx="2473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Solved circularity conditions</a:t>
            </a:r>
            <a:endParaRPr sz="1200">
              <a:solidFill>
                <a:schemeClr val="dk1"/>
              </a:solidFill>
            </a:endParaRPr>
          </a:p>
        </p:txBody>
      </p:sp>
      <p:sp>
        <p:nvSpPr>
          <p:cNvPr id="677" name="Google Shape;677;p54"/>
          <p:cNvSpPr txBox="1"/>
          <p:nvPr/>
        </p:nvSpPr>
        <p:spPr>
          <a:xfrm>
            <a:off x="804587" y="3243800"/>
            <a:ext cx="2367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surfaces @ same location</a:t>
            </a:r>
            <a:endParaRPr>
              <a:solidFill>
                <a:schemeClr val="dk1"/>
              </a:solidFill>
            </a:endParaRPr>
          </a:p>
        </p:txBody>
      </p:sp>
      <p:sp>
        <p:nvSpPr>
          <p:cNvPr id="678" name="Google Shape;678;p54"/>
          <p:cNvSpPr txBox="1"/>
          <p:nvPr/>
        </p:nvSpPr>
        <p:spPr>
          <a:xfrm>
            <a:off x="5972425" y="3243800"/>
            <a:ext cx="2367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but </a:t>
            </a:r>
            <a:r>
              <a:rPr lang="en" i="1">
                <a:solidFill>
                  <a:schemeClr val="dk1"/>
                </a:solidFill>
                <a:latin typeface="Times New Roman"/>
                <a:ea typeface="Times New Roman"/>
                <a:cs typeface="Times New Roman"/>
                <a:sym typeface="Times New Roman"/>
              </a:rPr>
              <a:t>H</a:t>
            </a:r>
            <a:r>
              <a:rPr lang="en">
                <a:solidFill>
                  <a:schemeClr val="dk1"/>
                </a:solidFill>
              </a:rPr>
              <a:t> not Killing, and</a:t>
            </a:r>
            <a:endParaRPr>
              <a:solidFill>
                <a:schemeClr val="dk1"/>
              </a:solidFill>
            </a:endParaRPr>
          </a:p>
        </p:txBody>
      </p:sp>
      <p:sp>
        <p:nvSpPr>
          <p:cNvPr id="679" name="Google Shape;679;p54"/>
          <p:cNvSpPr txBox="1"/>
          <p:nvPr/>
        </p:nvSpPr>
        <p:spPr>
          <a:xfrm>
            <a:off x="5203150" y="661313"/>
            <a:ext cx="2063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‘soft’ breaking</a:t>
            </a:r>
            <a:endParaRPr sz="1200">
              <a:solidFill>
                <a:schemeClr val="dk1"/>
              </a:solidFill>
            </a:endParaRPr>
          </a:p>
        </p:txBody>
      </p:sp>
      <p:sp>
        <p:nvSpPr>
          <p:cNvPr id="680" name="Google Shape;680;p54"/>
          <p:cNvSpPr/>
          <p:nvPr/>
        </p:nvSpPr>
        <p:spPr>
          <a:xfrm rot="5400000">
            <a:off x="4472700" y="-674575"/>
            <a:ext cx="198600" cy="5134800"/>
          </a:xfrm>
          <a:prstGeom prst="rightBrace">
            <a:avLst>
              <a:gd name="adj1" fmla="val 21772"/>
              <a:gd name="adj2" fmla="val 50000"/>
            </a:avLst>
          </a:prstGeom>
          <a:no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681" name="Google Shape;681;p54"/>
          <p:cNvCxnSpPr/>
          <p:nvPr/>
        </p:nvCxnSpPr>
        <p:spPr>
          <a:xfrm>
            <a:off x="3382700" y="2171271"/>
            <a:ext cx="0" cy="825600"/>
          </a:xfrm>
          <a:prstGeom prst="straightConnector1">
            <a:avLst/>
          </a:prstGeom>
          <a:noFill/>
          <a:ln w="19050" cap="flat" cmpd="sng">
            <a:solidFill>
              <a:srgbClr val="022A5C"/>
            </a:solidFill>
            <a:prstDash val="solid"/>
            <a:round/>
            <a:headEnd type="none" w="med" len="med"/>
            <a:tailEnd type="none" w="med" len="med"/>
          </a:ln>
        </p:spPr>
      </p:cxnSp>
      <p:cxnSp>
        <p:nvCxnSpPr>
          <p:cNvPr id="682" name="Google Shape;682;p54"/>
          <p:cNvCxnSpPr/>
          <p:nvPr/>
        </p:nvCxnSpPr>
        <p:spPr>
          <a:xfrm>
            <a:off x="5755500" y="2171271"/>
            <a:ext cx="0" cy="825600"/>
          </a:xfrm>
          <a:prstGeom prst="straightConnector1">
            <a:avLst/>
          </a:prstGeom>
          <a:noFill/>
          <a:ln w="19050" cap="flat" cmpd="sng">
            <a:solidFill>
              <a:srgbClr val="022A5C"/>
            </a:solidFill>
            <a:prstDash val="solid"/>
            <a:round/>
            <a:headEnd type="none" w="med" len="med"/>
            <a:tailEnd type="none" w="med" len="med"/>
          </a:ln>
        </p:spPr>
      </p:cxnSp>
      <p:pic>
        <p:nvPicPr>
          <p:cNvPr id="683" name="Google Shape;683;p54" title="KerrSurfaces.png"/>
          <p:cNvPicPr preferRelativeResize="0"/>
          <p:nvPr/>
        </p:nvPicPr>
        <p:blipFill>
          <a:blip r:embed="rId9">
            <a:alphaModFix/>
          </a:blip>
          <a:stretch>
            <a:fillRect/>
          </a:stretch>
        </p:blipFill>
        <p:spPr>
          <a:xfrm>
            <a:off x="3886212" y="3379121"/>
            <a:ext cx="1371600" cy="1069800"/>
          </a:xfrm>
          <a:prstGeom prst="ellipse">
            <a:avLst/>
          </a:prstGeom>
          <a:noFill/>
          <a:ln w="28575" cap="flat" cmpd="sng">
            <a:solidFill>
              <a:srgbClr val="EC681C"/>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8"/>
          <p:cNvSpPr txBox="1"/>
          <p:nvPr/>
        </p:nvSpPr>
        <p:spPr>
          <a:xfrm>
            <a:off x="395950" y="874950"/>
            <a:ext cx="4056300" cy="30888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022A5C"/>
              </a:buClr>
              <a:buSzPts val="1600"/>
              <a:buChar char="●"/>
            </a:pPr>
            <a:r>
              <a:rPr lang="en" sz="1600">
                <a:solidFill>
                  <a:schemeClr val="dk1"/>
                </a:solidFill>
              </a:rPr>
              <a:t>What is circularity?</a:t>
            </a:r>
            <a:endParaRPr sz="1600">
              <a:solidFill>
                <a:schemeClr val="dk1"/>
              </a:solidFill>
            </a:endParaRPr>
          </a:p>
          <a:p>
            <a:pPr marL="914400" lvl="1" indent="-317500" algn="l" rtl="0">
              <a:spcBef>
                <a:spcPts val="0"/>
              </a:spcBef>
              <a:spcAft>
                <a:spcPts val="0"/>
              </a:spcAft>
              <a:buClr>
                <a:srgbClr val="022A5C"/>
              </a:buClr>
              <a:buSzPts val="1400"/>
              <a:buChar char="○"/>
            </a:pPr>
            <a:r>
              <a:rPr lang="en">
                <a:solidFill>
                  <a:schemeClr val="dk1"/>
                </a:solidFill>
              </a:rPr>
              <a:t>Definition(s) and interpretation</a:t>
            </a:r>
            <a:endParaRPr>
              <a:solidFill>
                <a:schemeClr val="dk1"/>
              </a:solidFill>
            </a:endParaRPr>
          </a:p>
          <a:p>
            <a:pPr marL="914400" lvl="1" indent="-317500" algn="l" rtl="0">
              <a:spcBef>
                <a:spcPts val="0"/>
              </a:spcBef>
              <a:spcAft>
                <a:spcPts val="0"/>
              </a:spcAft>
              <a:buClr>
                <a:srgbClr val="022A5C"/>
              </a:buClr>
              <a:buSzPts val="1400"/>
              <a:buChar char="○"/>
            </a:pPr>
            <a:r>
              <a:rPr lang="en">
                <a:solidFill>
                  <a:schemeClr val="dk1"/>
                </a:solidFill>
              </a:rPr>
              <a:t>Why circularity? </a:t>
            </a:r>
            <a:endParaRPr>
              <a:solidFill>
                <a:schemeClr val="dk1"/>
              </a:solidFill>
            </a:endParaRPr>
          </a:p>
          <a:p>
            <a:pPr marL="914400" lvl="1" indent="-317500" algn="l" rtl="0">
              <a:spcBef>
                <a:spcPts val="0"/>
              </a:spcBef>
              <a:spcAft>
                <a:spcPts val="0"/>
              </a:spcAft>
              <a:buClr>
                <a:srgbClr val="022A5C"/>
              </a:buClr>
              <a:buSzPts val="1400"/>
              <a:buChar char="○"/>
            </a:pPr>
            <a:r>
              <a:rPr lang="en">
                <a:solidFill>
                  <a:schemeClr val="dk1"/>
                </a:solidFill>
              </a:rPr>
              <a:t>Why </a:t>
            </a:r>
            <a:r>
              <a:rPr lang="en" i="1">
                <a:solidFill>
                  <a:schemeClr val="dk1"/>
                </a:solidFill>
              </a:rPr>
              <a:t>not</a:t>
            </a:r>
            <a:r>
              <a:rPr lang="en">
                <a:solidFill>
                  <a:schemeClr val="dk1"/>
                </a:solidFill>
              </a:rPr>
              <a:t> circularity?</a:t>
            </a:r>
            <a:endParaRPr>
              <a:solidFill>
                <a:schemeClr val="dk1"/>
              </a:solidFill>
            </a:endParaRPr>
          </a:p>
          <a:p>
            <a:pPr marL="457200" lvl="0" indent="-330200" algn="l" rtl="0">
              <a:spcBef>
                <a:spcPts val="1000"/>
              </a:spcBef>
              <a:spcAft>
                <a:spcPts val="0"/>
              </a:spcAft>
              <a:buClr>
                <a:srgbClr val="022A5C"/>
              </a:buClr>
              <a:buSzPts val="1600"/>
              <a:buChar char="●"/>
            </a:pPr>
            <a:r>
              <a:rPr lang="en" sz="1600">
                <a:solidFill>
                  <a:schemeClr val="dk1"/>
                </a:solidFill>
              </a:rPr>
              <a:t>Moving beyond circularity</a:t>
            </a:r>
            <a:endParaRPr>
              <a:solidFill>
                <a:schemeClr val="dk1"/>
              </a:solidFill>
            </a:endParaRPr>
          </a:p>
          <a:p>
            <a:pPr marL="914400" lvl="1" indent="-317500" algn="l" rtl="0">
              <a:spcBef>
                <a:spcPts val="0"/>
              </a:spcBef>
              <a:spcAft>
                <a:spcPts val="0"/>
              </a:spcAft>
              <a:buClr>
                <a:srgbClr val="022A5C"/>
              </a:buClr>
              <a:buSzPts val="1400"/>
              <a:buChar char="○"/>
            </a:pPr>
            <a:r>
              <a:rPr lang="en">
                <a:solidFill>
                  <a:schemeClr val="dk1"/>
                </a:solidFill>
              </a:rPr>
              <a:t>A metric of sufficient generality</a:t>
            </a:r>
            <a:endParaRPr>
              <a:solidFill>
                <a:schemeClr val="dk1"/>
              </a:solidFill>
            </a:endParaRPr>
          </a:p>
          <a:p>
            <a:pPr marL="914400" lvl="0" indent="0" algn="l" rtl="0">
              <a:spcBef>
                <a:spcPts val="0"/>
              </a:spcBef>
              <a:spcAft>
                <a:spcPts val="0"/>
              </a:spcAft>
              <a:buNone/>
            </a:pPr>
            <a:r>
              <a:rPr lang="en" sz="1200">
                <a:solidFill>
                  <a:srgbClr val="456487"/>
                </a:solidFill>
              </a:rPr>
              <a:t>[</a:t>
            </a:r>
            <a:r>
              <a:rPr lang="en" sz="1200" i="1">
                <a:solidFill>
                  <a:srgbClr val="456487"/>
                </a:solidFill>
              </a:rPr>
              <a:t>i.e. the most general rotating metric</a:t>
            </a:r>
            <a:r>
              <a:rPr lang="en" sz="1200">
                <a:solidFill>
                  <a:srgbClr val="456487"/>
                </a:solidFill>
              </a:rPr>
              <a:t>]</a:t>
            </a:r>
            <a:endParaRPr sz="1200">
              <a:solidFill>
                <a:srgbClr val="456487"/>
              </a:solidFill>
            </a:endParaRPr>
          </a:p>
          <a:p>
            <a:pPr marL="914400" lvl="1" indent="-317500" algn="l" rtl="0">
              <a:spcBef>
                <a:spcPts val="0"/>
              </a:spcBef>
              <a:spcAft>
                <a:spcPts val="0"/>
              </a:spcAft>
              <a:buClr>
                <a:srgbClr val="022A5C"/>
              </a:buClr>
              <a:buSzPts val="1400"/>
              <a:buChar char="○"/>
            </a:pPr>
            <a:r>
              <a:rPr lang="en">
                <a:solidFill>
                  <a:schemeClr val="dk1"/>
                </a:solidFill>
              </a:rPr>
              <a:t>‘Solving’ circularity</a:t>
            </a:r>
            <a:endParaRPr>
              <a:solidFill>
                <a:schemeClr val="dk1"/>
              </a:solidFill>
            </a:endParaRPr>
          </a:p>
          <a:p>
            <a:pPr marL="457200" lvl="0" indent="-330200" algn="l" rtl="0">
              <a:spcBef>
                <a:spcPts val="1000"/>
              </a:spcBef>
              <a:spcAft>
                <a:spcPts val="0"/>
              </a:spcAft>
              <a:buClr>
                <a:srgbClr val="022A5C"/>
              </a:buClr>
              <a:buSzPts val="1600"/>
              <a:buChar char="●"/>
            </a:pPr>
            <a:r>
              <a:rPr lang="en" sz="1600">
                <a:solidFill>
                  <a:schemeClr val="dk1"/>
                </a:solidFill>
              </a:rPr>
              <a:t>Properties of non-circular BHs</a:t>
            </a:r>
            <a:endParaRPr sz="1600">
              <a:solidFill>
                <a:schemeClr val="dk1"/>
              </a:solidFill>
            </a:endParaRPr>
          </a:p>
          <a:p>
            <a:pPr marL="914400" lvl="1" indent="-317500" algn="l" rtl="0">
              <a:spcBef>
                <a:spcPts val="0"/>
              </a:spcBef>
              <a:spcAft>
                <a:spcPts val="0"/>
              </a:spcAft>
              <a:buClr>
                <a:srgbClr val="022A5C"/>
              </a:buClr>
              <a:buSzPts val="1400"/>
              <a:buChar char="○"/>
            </a:pPr>
            <a:r>
              <a:rPr lang="en">
                <a:solidFill>
                  <a:schemeClr val="dk1"/>
                </a:solidFill>
              </a:rPr>
              <a:t>Rotosurface </a:t>
            </a:r>
            <a:endParaRPr>
              <a:solidFill>
                <a:schemeClr val="dk1"/>
              </a:solidFill>
            </a:endParaRPr>
          </a:p>
          <a:p>
            <a:pPr marL="914400" lvl="1" indent="-317500" algn="l" rtl="0">
              <a:spcBef>
                <a:spcPts val="0"/>
              </a:spcBef>
              <a:spcAft>
                <a:spcPts val="0"/>
              </a:spcAft>
              <a:buClr>
                <a:srgbClr val="022A5C"/>
              </a:buClr>
              <a:buSzPts val="1400"/>
              <a:buChar char="○"/>
            </a:pPr>
            <a:r>
              <a:rPr lang="en">
                <a:solidFill>
                  <a:schemeClr val="dk1"/>
                </a:solidFill>
              </a:rPr>
              <a:t>Horizon mechanics</a:t>
            </a:r>
            <a:endParaRPr>
              <a:solidFill>
                <a:schemeClr val="dk1"/>
              </a:solidFill>
            </a:endParaRPr>
          </a:p>
          <a:p>
            <a:pPr marL="914400" lvl="1" indent="-317500" algn="l" rtl="0">
              <a:spcBef>
                <a:spcPts val="0"/>
              </a:spcBef>
              <a:spcAft>
                <a:spcPts val="0"/>
              </a:spcAft>
              <a:buClr>
                <a:srgbClr val="022A5C"/>
              </a:buClr>
              <a:buSzPts val="1400"/>
              <a:buChar char="○"/>
            </a:pPr>
            <a:r>
              <a:rPr lang="en">
                <a:solidFill>
                  <a:schemeClr val="dk1"/>
                </a:solidFill>
              </a:rPr>
              <a:t>Towards thermodynamics</a:t>
            </a:r>
            <a:endParaRPr i="1">
              <a:solidFill>
                <a:schemeClr val="dk1"/>
              </a:solidFill>
            </a:endParaRPr>
          </a:p>
        </p:txBody>
      </p:sp>
      <p:sp>
        <p:nvSpPr>
          <p:cNvPr id="143" name="Google Shape;143;p28"/>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Outline</a:t>
            </a:r>
            <a:endParaRPr/>
          </a:p>
        </p:txBody>
      </p:sp>
      <p:pic>
        <p:nvPicPr>
          <p:cNvPr id="144" name="Google Shape;144;p28" title="FB_IMG_1608107841360.jpg"/>
          <p:cNvPicPr preferRelativeResize="0"/>
          <p:nvPr/>
        </p:nvPicPr>
        <p:blipFill rotWithShape="1">
          <a:blip r:embed="rId3">
            <a:alphaModFix/>
          </a:blip>
          <a:srcRect t="1258" b="1258"/>
          <a:stretch/>
        </p:blipFill>
        <p:spPr>
          <a:xfrm>
            <a:off x="5277337" y="976038"/>
            <a:ext cx="3278850" cy="3191400"/>
          </a:xfrm>
          <a:prstGeom prst="rect">
            <a:avLst/>
          </a:prstGeom>
          <a:noFill/>
          <a:ln w="76200" cap="flat" cmpd="sng">
            <a:solidFill>
              <a:srgbClr val="022A5C"/>
            </a:solidFill>
            <a:prstDash val="solid"/>
            <a:round/>
            <a:headEnd type="none" w="sm" len="sm"/>
            <a:tailEnd type="none" w="sm" len="sm"/>
          </a:ln>
        </p:spPr>
      </p:pic>
      <p:sp>
        <p:nvSpPr>
          <p:cNvPr id="145" name="Google Shape;145;p28"/>
          <p:cNvSpPr txBox="1"/>
          <p:nvPr/>
        </p:nvSpPr>
        <p:spPr>
          <a:xfrm>
            <a:off x="6263649" y="4221704"/>
            <a:ext cx="1306200" cy="23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666666"/>
                </a:solidFill>
              </a:rPr>
              <a:t>[Nathan W. Pyle]</a:t>
            </a:r>
            <a:endParaRPr sz="1000">
              <a:solidFill>
                <a:srgbClr val="666666"/>
              </a:solidFill>
            </a:endParaRPr>
          </a:p>
        </p:txBody>
      </p:sp>
      <p:sp>
        <p:nvSpPr>
          <p:cNvPr id="146" name="Google Shape;146;p28"/>
          <p:cNvSpPr/>
          <p:nvPr/>
        </p:nvSpPr>
        <p:spPr>
          <a:xfrm>
            <a:off x="649900" y="4145500"/>
            <a:ext cx="1569000" cy="400200"/>
          </a:xfrm>
          <a:prstGeom prst="bracketPair">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666666"/>
                </a:solidFill>
              </a:rPr>
              <a:t>E. Babichev, </a:t>
            </a:r>
            <a:r>
              <a:rPr lang="en" sz="800" b="1">
                <a:solidFill>
                  <a:srgbClr val="666666"/>
                </a:solidFill>
              </a:rPr>
              <a:t>JM, </a:t>
            </a:r>
            <a:r>
              <a:rPr lang="en" sz="800">
                <a:solidFill>
                  <a:srgbClr val="666666"/>
                </a:solidFill>
              </a:rPr>
              <a:t>JCAP 10 (2025) 011 [</a:t>
            </a:r>
            <a:r>
              <a:rPr lang="en" sz="800">
                <a:solidFill>
                  <a:srgbClr val="666666"/>
                </a:solidFill>
                <a:uFill>
                  <a:noFill/>
                </a:uFill>
                <a:latin typeface="Courier New"/>
                <a:ea typeface="Courier New"/>
                <a:cs typeface="Courier New"/>
                <a:sym typeface="Courier New"/>
                <a:hlinkClick r:id="rId4">
                  <a:extLst>
                    <a:ext uri="{A12FA001-AC4F-418D-AE19-62706E023703}">
                      <ahyp:hlinkClr xmlns:ahyp="http://schemas.microsoft.com/office/drawing/2018/hyperlinkcolor" val="tx"/>
                    </a:ext>
                  </a:extLst>
                </a:hlinkClick>
              </a:rPr>
              <a:t>2505.08880</a:t>
            </a:r>
            <a:r>
              <a:rPr lang="en" sz="800">
                <a:solidFill>
                  <a:srgbClr val="666666"/>
                </a:solidFill>
              </a:rPr>
              <a:t>]</a:t>
            </a:r>
            <a:endParaRPr sz="800">
              <a:solidFill>
                <a:srgbClr val="666666"/>
              </a:solidFill>
            </a:endParaRPr>
          </a:p>
        </p:txBody>
      </p:sp>
      <p:sp>
        <p:nvSpPr>
          <p:cNvPr id="147" name="Google Shape;147;p28"/>
          <p:cNvSpPr/>
          <p:nvPr/>
        </p:nvSpPr>
        <p:spPr>
          <a:xfrm>
            <a:off x="2398225" y="4145495"/>
            <a:ext cx="991500" cy="400200"/>
          </a:xfrm>
          <a:prstGeom prst="bracketPair">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666666"/>
                </a:solidFill>
              </a:rPr>
              <a:t>F. Del Porro, </a:t>
            </a:r>
            <a:r>
              <a:rPr lang="en" sz="800" b="1">
                <a:solidFill>
                  <a:srgbClr val="666666"/>
                </a:solidFill>
              </a:rPr>
              <a:t>JM, </a:t>
            </a:r>
            <a:endParaRPr sz="800" b="1">
              <a:solidFill>
                <a:srgbClr val="666666"/>
              </a:solidFill>
            </a:endParaRPr>
          </a:p>
          <a:p>
            <a:pPr marL="0" lvl="0" indent="0" algn="ctr" rtl="0">
              <a:spcBef>
                <a:spcPts val="0"/>
              </a:spcBef>
              <a:spcAft>
                <a:spcPts val="0"/>
              </a:spcAft>
              <a:buNone/>
            </a:pPr>
            <a:r>
              <a:rPr lang="en" sz="800">
                <a:solidFill>
                  <a:srgbClr val="666666"/>
                </a:solidFill>
              </a:rPr>
              <a:t>[</a:t>
            </a:r>
            <a:r>
              <a:rPr lang="en" sz="800">
                <a:solidFill>
                  <a:srgbClr val="666666"/>
                </a:solidFill>
                <a:uFill>
                  <a:noFill/>
                </a:uFill>
                <a:latin typeface="Courier New"/>
                <a:ea typeface="Courier New"/>
                <a:cs typeface="Courier New"/>
                <a:sym typeface="Courier New"/>
                <a:hlinkClick r:id="rId5">
                  <a:extLst>
                    <a:ext uri="{A12FA001-AC4F-418D-AE19-62706E023703}">
                      <ahyp:hlinkClr xmlns:ahyp="http://schemas.microsoft.com/office/drawing/2018/hyperlinkcolor" val="tx"/>
                    </a:ext>
                  </a:extLst>
                </a:hlinkClick>
              </a:rPr>
              <a:t>2511.02911</a:t>
            </a:r>
            <a:r>
              <a:rPr lang="en" sz="800">
                <a:solidFill>
                  <a:srgbClr val="666666"/>
                </a:solidFill>
              </a:rPr>
              <a:t>]</a:t>
            </a:r>
            <a:endParaRPr sz="800">
              <a:solidFill>
                <a:srgbClr val="666666"/>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55"/>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[BckUp] ‘Not-so-minimal’ deformation</a:t>
            </a:r>
            <a:endParaRPr/>
          </a:p>
        </p:txBody>
      </p:sp>
      <p:sp>
        <p:nvSpPr>
          <p:cNvPr id="689" name="Google Shape;689;p55"/>
          <p:cNvSpPr txBox="1"/>
          <p:nvPr/>
        </p:nvSpPr>
        <p:spPr>
          <a:xfrm>
            <a:off x="396475" y="1327688"/>
            <a:ext cx="3012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Choose horizon profile </a:t>
            </a:r>
            <a:r>
              <a:rPr lang="en" i="1">
                <a:solidFill>
                  <a:schemeClr val="dk1"/>
                </a:solidFill>
                <a:latin typeface="Times New Roman"/>
                <a:ea typeface="Times New Roman"/>
                <a:cs typeface="Times New Roman"/>
                <a:sym typeface="Times New Roman"/>
              </a:rPr>
              <a:t>H(𝜃)</a:t>
            </a:r>
            <a:r>
              <a:rPr lang="en">
                <a:solidFill>
                  <a:schemeClr val="dk1"/>
                </a:solidFill>
              </a:rPr>
              <a:t>, </a:t>
            </a:r>
            <a:endParaRPr>
              <a:solidFill>
                <a:schemeClr val="dk1"/>
              </a:solidFill>
            </a:endParaRPr>
          </a:p>
          <a:p>
            <a:pPr marL="0" lvl="0" indent="0" algn="ctr" rtl="0">
              <a:spcBef>
                <a:spcPts val="0"/>
              </a:spcBef>
              <a:spcAft>
                <a:spcPts val="0"/>
              </a:spcAft>
              <a:buNone/>
            </a:pPr>
            <a:r>
              <a:rPr lang="en">
                <a:solidFill>
                  <a:schemeClr val="dk1"/>
                </a:solidFill>
              </a:rPr>
              <a:t>then reverse-engineer the metric</a:t>
            </a:r>
            <a:endParaRPr>
              <a:solidFill>
                <a:schemeClr val="dk1"/>
              </a:solidFill>
            </a:endParaRPr>
          </a:p>
        </p:txBody>
      </p:sp>
      <p:sp>
        <p:nvSpPr>
          <p:cNvPr id="690" name="Google Shape;690;p55"/>
          <p:cNvSpPr txBox="1"/>
          <p:nvPr/>
        </p:nvSpPr>
        <p:spPr>
          <a:xfrm>
            <a:off x="417325" y="2618875"/>
            <a:ext cx="2970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horizon, rotosurface, ergosphere </a:t>
            </a:r>
            <a:endParaRPr>
              <a:solidFill>
                <a:schemeClr val="dk1"/>
              </a:solidFill>
            </a:endParaRPr>
          </a:p>
          <a:p>
            <a:pPr marL="0" lvl="0" indent="0" algn="ctr" rtl="0">
              <a:spcBef>
                <a:spcPts val="0"/>
              </a:spcBef>
              <a:spcAft>
                <a:spcPts val="0"/>
              </a:spcAft>
              <a:buNone/>
            </a:pPr>
            <a:r>
              <a:rPr lang="en">
                <a:solidFill>
                  <a:schemeClr val="dk1"/>
                </a:solidFill>
              </a:rPr>
              <a:t>known analytically</a:t>
            </a:r>
            <a:endParaRPr>
              <a:solidFill>
                <a:schemeClr val="dk1"/>
              </a:solidFill>
            </a:endParaRPr>
          </a:p>
        </p:txBody>
      </p:sp>
      <p:pic>
        <p:nvPicPr>
          <p:cNvPr id="691" name="Google Shape;691;p55" title="nonmin_surf2.png"/>
          <p:cNvPicPr preferRelativeResize="0"/>
          <p:nvPr/>
        </p:nvPicPr>
        <p:blipFill rotWithShape="1">
          <a:blip r:embed="rId3">
            <a:alphaModFix/>
          </a:blip>
          <a:srcRect/>
          <a:stretch/>
        </p:blipFill>
        <p:spPr>
          <a:xfrm>
            <a:off x="3915300" y="862260"/>
            <a:ext cx="4785134" cy="412884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56"/>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[BckUp] Horizon generators</a:t>
            </a:r>
            <a:endParaRPr/>
          </a:p>
        </p:txBody>
      </p:sp>
      <p:pic>
        <p:nvPicPr>
          <p:cNvPr id="697" name="Google Shape;697;p56" descr="\zeta_\mu := \frac{\alpha}{g^{vr}} \partial_\mu \left[ r - H(\theta) \right]" title="MathEquation,#000000"/>
          <p:cNvPicPr preferRelativeResize="0"/>
          <p:nvPr/>
        </p:nvPicPr>
        <p:blipFill>
          <a:blip r:embed="rId3">
            <a:alphaModFix/>
          </a:blip>
          <a:stretch>
            <a:fillRect/>
          </a:stretch>
        </p:blipFill>
        <p:spPr>
          <a:xfrm>
            <a:off x="2841500" y="2053975"/>
            <a:ext cx="2478048" cy="381000"/>
          </a:xfrm>
          <a:prstGeom prst="rect">
            <a:avLst/>
          </a:prstGeom>
          <a:noFill/>
          <a:ln>
            <a:noFill/>
          </a:ln>
        </p:spPr>
      </p:pic>
      <p:pic>
        <p:nvPicPr>
          <p:cNvPr id="698" name="Google Shape;698;p56" descr="r = H(\theta)" title="MathEquation,#000000"/>
          <p:cNvPicPr preferRelativeResize="0"/>
          <p:nvPr/>
        </p:nvPicPr>
        <p:blipFill>
          <a:blip r:embed="rId4">
            <a:alphaModFix/>
          </a:blip>
          <a:stretch>
            <a:fillRect/>
          </a:stretch>
        </p:blipFill>
        <p:spPr>
          <a:xfrm>
            <a:off x="2841500" y="1460850"/>
            <a:ext cx="1036734" cy="317500"/>
          </a:xfrm>
          <a:prstGeom prst="rect">
            <a:avLst/>
          </a:prstGeom>
          <a:noFill/>
          <a:ln>
            <a:noFill/>
          </a:ln>
        </p:spPr>
      </p:pic>
      <p:pic>
        <p:nvPicPr>
          <p:cNvPr id="699" name="Google Shape;699;p56" descr="\zeta_\mu \zeta^\mu \bigg|_{r=H} = 0" title="MathEquation,#000000"/>
          <p:cNvPicPr preferRelativeResize="0"/>
          <p:nvPr/>
        </p:nvPicPr>
        <p:blipFill>
          <a:blip r:embed="rId5">
            <a:alphaModFix/>
          </a:blip>
          <a:stretch>
            <a:fillRect/>
          </a:stretch>
        </p:blipFill>
        <p:spPr>
          <a:xfrm>
            <a:off x="2841500" y="2684700"/>
            <a:ext cx="1107788" cy="444500"/>
          </a:xfrm>
          <a:prstGeom prst="rect">
            <a:avLst/>
          </a:prstGeom>
          <a:noFill/>
          <a:ln>
            <a:noFill/>
          </a:ln>
        </p:spPr>
      </p:pic>
      <p:pic>
        <p:nvPicPr>
          <p:cNvPr id="700" name="Google Shape;700;p56" descr="\zeta^\mu \bigg|_{r=H} = \alpha \left[ \Xi^\mu - \frac{H' g^{\theta \theta}}{g^{vr}} \tau^\mu \right] \bigg|_{r=H}" title="MathEquation,#000000"/>
          <p:cNvPicPr preferRelativeResize="0"/>
          <p:nvPr/>
        </p:nvPicPr>
        <p:blipFill>
          <a:blip r:embed="rId6">
            <a:alphaModFix/>
          </a:blip>
          <a:stretch>
            <a:fillRect/>
          </a:stretch>
        </p:blipFill>
        <p:spPr>
          <a:xfrm>
            <a:off x="2841507" y="3425288"/>
            <a:ext cx="3411940" cy="571500"/>
          </a:xfrm>
          <a:prstGeom prst="rect">
            <a:avLst/>
          </a:prstGeom>
          <a:noFill/>
          <a:ln>
            <a:noFill/>
          </a:ln>
        </p:spPr>
      </p:pic>
      <p:sp>
        <p:nvSpPr>
          <p:cNvPr id="701" name="Google Shape;701;p56"/>
          <p:cNvSpPr txBox="1"/>
          <p:nvPr/>
        </p:nvSpPr>
        <p:spPr>
          <a:xfrm>
            <a:off x="660050" y="811550"/>
            <a:ext cx="88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Horizon </a:t>
            </a:r>
            <a:endParaRPr>
              <a:solidFill>
                <a:schemeClr val="dk1"/>
              </a:solidFill>
            </a:endParaRPr>
          </a:p>
        </p:txBody>
      </p:sp>
      <p:sp>
        <p:nvSpPr>
          <p:cNvPr id="702" name="Google Shape;702;p56"/>
          <p:cNvSpPr txBox="1"/>
          <p:nvPr/>
        </p:nvSpPr>
        <p:spPr>
          <a:xfrm>
            <a:off x="1723235" y="2059823"/>
            <a:ext cx="1107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normal</a:t>
            </a:r>
            <a:endParaRPr sz="1200">
              <a:solidFill>
                <a:schemeClr val="dk1"/>
              </a:solidFill>
            </a:endParaRPr>
          </a:p>
        </p:txBody>
      </p:sp>
      <p:sp>
        <p:nvSpPr>
          <p:cNvPr id="703" name="Google Shape;703;p56"/>
          <p:cNvSpPr txBox="1"/>
          <p:nvPr/>
        </p:nvSpPr>
        <p:spPr>
          <a:xfrm>
            <a:off x="1723235" y="2684675"/>
            <a:ext cx="1107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generator</a:t>
            </a:r>
            <a:endParaRPr sz="1200">
              <a:solidFill>
                <a:schemeClr val="dk1"/>
              </a:solidFill>
            </a:endParaRPr>
          </a:p>
        </p:txBody>
      </p:sp>
      <p:sp>
        <p:nvSpPr>
          <p:cNvPr id="704" name="Google Shape;704;p56"/>
          <p:cNvSpPr txBox="1"/>
          <p:nvPr/>
        </p:nvSpPr>
        <p:spPr>
          <a:xfrm>
            <a:off x="3135990" y="4122400"/>
            <a:ext cx="991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rPr>
              <a:t>would-be </a:t>
            </a:r>
            <a:endParaRPr sz="1000">
              <a:solidFill>
                <a:schemeClr val="dk1"/>
              </a:solidFill>
            </a:endParaRPr>
          </a:p>
          <a:p>
            <a:pPr marL="0" lvl="0" indent="0" algn="ctr" rtl="0">
              <a:spcBef>
                <a:spcPts val="0"/>
              </a:spcBef>
              <a:spcAft>
                <a:spcPts val="0"/>
              </a:spcAft>
              <a:buNone/>
            </a:pPr>
            <a:r>
              <a:rPr lang="en" sz="1000">
                <a:solidFill>
                  <a:schemeClr val="dk1"/>
                </a:solidFill>
              </a:rPr>
              <a:t>Killing vector</a:t>
            </a:r>
            <a:endParaRPr sz="1000">
              <a:solidFill>
                <a:schemeClr val="dk1"/>
              </a:solidFill>
            </a:endParaRPr>
          </a:p>
        </p:txBody>
      </p:sp>
      <p:sp>
        <p:nvSpPr>
          <p:cNvPr id="705" name="Google Shape;705;p56"/>
          <p:cNvSpPr txBox="1"/>
          <p:nvPr/>
        </p:nvSpPr>
        <p:spPr>
          <a:xfrm>
            <a:off x="5665438" y="4199350"/>
            <a:ext cx="991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rPr>
              <a:t>tangent to H</a:t>
            </a:r>
            <a:endParaRPr sz="1000">
              <a:solidFill>
                <a:schemeClr val="dk1"/>
              </a:solidFill>
            </a:endParaRPr>
          </a:p>
        </p:txBody>
      </p:sp>
      <p:sp>
        <p:nvSpPr>
          <p:cNvPr id="706" name="Google Shape;706;p56"/>
          <p:cNvSpPr txBox="1"/>
          <p:nvPr/>
        </p:nvSpPr>
        <p:spPr>
          <a:xfrm>
            <a:off x="1723235" y="1434950"/>
            <a:ext cx="1107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surface</a:t>
            </a:r>
            <a:endParaRPr sz="1200">
              <a:solidFill>
                <a:schemeClr val="dk1"/>
              </a:solidFill>
            </a:endParaRPr>
          </a:p>
        </p:txBody>
      </p:sp>
      <p:cxnSp>
        <p:nvCxnSpPr>
          <p:cNvPr id="707" name="Google Shape;707;p56"/>
          <p:cNvCxnSpPr>
            <a:stCxn id="701" idx="2"/>
            <a:endCxn id="706" idx="1"/>
          </p:cNvCxnSpPr>
          <p:nvPr/>
        </p:nvCxnSpPr>
        <p:spPr>
          <a:xfrm rot="-5400000" flipH="1">
            <a:off x="1208300" y="1104950"/>
            <a:ext cx="408000" cy="621600"/>
          </a:xfrm>
          <a:prstGeom prst="bentConnector2">
            <a:avLst/>
          </a:prstGeom>
          <a:noFill/>
          <a:ln w="19050" cap="flat" cmpd="sng">
            <a:solidFill>
              <a:srgbClr val="022A5C"/>
            </a:solidFill>
            <a:prstDash val="solid"/>
            <a:round/>
            <a:headEnd type="none" w="med" len="med"/>
            <a:tailEnd type="none" w="med" len="med"/>
          </a:ln>
        </p:spPr>
      </p:cxnSp>
      <p:cxnSp>
        <p:nvCxnSpPr>
          <p:cNvPr id="708" name="Google Shape;708;p56"/>
          <p:cNvCxnSpPr>
            <a:stCxn id="701" idx="2"/>
            <a:endCxn id="702" idx="1"/>
          </p:cNvCxnSpPr>
          <p:nvPr/>
        </p:nvCxnSpPr>
        <p:spPr>
          <a:xfrm rot="-5400000" flipH="1">
            <a:off x="896000" y="1417250"/>
            <a:ext cx="1032600" cy="621600"/>
          </a:xfrm>
          <a:prstGeom prst="bentConnector2">
            <a:avLst/>
          </a:prstGeom>
          <a:noFill/>
          <a:ln w="19050" cap="flat" cmpd="sng">
            <a:solidFill>
              <a:srgbClr val="022A5C"/>
            </a:solidFill>
            <a:prstDash val="solid"/>
            <a:round/>
            <a:headEnd type="none" w="med" len="med"/>
            <a:tailEnd type="none" w="med" len="med"/>
          </a:ln>
        </p:spPr>
      </p:cxnSp>
      <p:cxnSp>
        <p:nvCxnSpPr>
          <p:cNvPr id="709" name="Google Shape;709;p56"/>
          <p:cNvCxnSpPr>
            <a:stCxn id="701" idx="2"/>
            <a:endCxn id="703" idx="1"/>
          </p:cNvCxnSpPr>
          <p:nvPr/>
        </p:nvCxnSpPr>
        <p:spPr>
          <a:xfrm rot="-5400000" flipH="1">
            <a:off x="583550" y="1729700"/>
            <a:ext cx="1657500" cy="621600"/>
          </a:xfrm>
          <a:prstGeom prst="bentConnector2">
            <a:avLst/>
          </a:prstGeom>
          <a:noFill/>
          <a:ln w="19050" cap="flat" cmpd="sng">
            <a:solidFill>
              <a:srgbClr val="022A5C"/>
            </a:solidFill>
            <a:prstDash val="solid"/>
            <a:round/>
            <a:headEnd type="none" w="med" len="med"/>
            <a:tailEnd type="none" w="med" len="med"/>
          </a:ln>
        </p:spPr>
      </p:cxnSp>
      <p:cxnSp>
        <p:nvCxnSpPr>
          <p:cNvPr id="710" name="Google Shape;710;p56"/>
          <p:cNvCxnSpPr>
            <a:stCxn id="704" idx="3"/>
          </p:cNvCxnSpPr>
          <p:nvPr/>
        </p:nvCxnSpPr>
        <p:spPr>
          <a:xfrm rot="10800000" flipH="1">
            <a:off x="4127490" y="3893800"/>
            <a:ext cx="211800" cy="474900"/>
          </a:xfrm>
          <a:prstGeom prst="bentConnector2">
            <a:avLst/>
          </a:prstGeom>
          <a:noFill/>
          <a:ln w="9525" cap="flat" cmpd="sng">
            <a:solidFill>
              <a:srgbClr val="022A5C"/>
            </a:solidFill>
            <a:prstDash val="solid"/>
            <a:round/>
            <a:headEnd type="none" w="med" len="med"/>
            <a:tailEnd type="none" w="med" len="med"/>
          </a:ln>
        </p:spPr>
      </p:cxnSp>
      <p:cxnSp>
        <p:nvCxnSpPr>
          <p:cNvPr id="711" name="Google Shape;711;p56"/>
          <p:cNvCxnSpPr>
            <a:stCxn id="705" idx="1"/>
          </p:cNvCxnSpPr>
          <p:nvPr/>
        </p:nvCxnSpPr>
        <p:spPr>
          <a:xfrm rot="10800000">
            <a:off x="5416438" y="3893800"/>
            <a:ext cx="249000" cy="474900"/>
          </a:xfrm>
          <a:prstGeom prst="bentConnector2">
            <a:avLst/>
          </a:prstGeom>
          <a:noFill/>
          <a:ln w="9525" cap="flat" cmpd="sng">
            <a:solidFill>
              <a:srgbClr val="022A5C"/>
            </a:solidFill>
            <a:prstDash val="solid"/>
            <a:round/>
            <a:headEnd type="none" w="med" len="med"/>
            <a:tailEnd type="none" w="med" len="med"/>
          </a:ln>
        </p:spPr>
      </p:cxnSp>
      <p:pic>
        <p:nvPicPr>
          <p:cNvPr id="712" name="Google Shape;712;p56" title="simulated_bh.jpg"/>
          <p:cNvPicPr preferRelativeResize="0"/>
          <p:nvPr/>
        </p:nvPicPr>
        <p:blipFill rotWithShape="1">
          <a:blip r:embed="rId7">
            <a:alphaModFix/>
          </a:blip>
          <a:srcRect t="9620" b="14456"/>
          <a:stretch/>
        </p:blipFill>
        <p:spPr>
          <a:xfrm rot="5400000">
            <a:off x="5470611" y="1472399"/>
            <a:ext cx="5148077" cy="2198700"/>
          </a:xfrm>
          <a:prstGeom prst="rect">
            <a:avLst/>
          </a:prstGeom>
          <a:noFill/>
          <a:ln w="38100" cap="flat" cmpd="sng">
            <a:solidFill>
              <a:srgbClr val="EC681C"/>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57"/>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[BckUp] Surface gravities</a:t>
            </a:r>
            <a:endParaRPr/>
          </a:p>
        </p:txBody>
      </p:sp>
      <p:pic>
        <p:nvPicPr>
          <p:cNvPr id="718" name="Google Shape;718;p57" descr="\zeta^\nu \nabla_\nu \zeta^\mu \bigg|_{r=H} = \kappa_\text{i} \zeta^\mu  \bigg|_{r=H}" title="MathEquation,#000000"/>
          <p:cNvPicPr preferRelativeResize="0"/>
          <p:nvPr/>
        </p:nvPicPr>
        <p:blipFill>
          <a:blip r:embed="rId3">
            <a:alphaModFix/>
          </a:blip>
          <a:stretch>
            <a:fillRect/>
          </a:stretch>
        </p:blipFill>
        <p:spPr>
          <a:xfrm>
            <a:off x="3309202" y="1530785"/>
            <a:ext cx="2568540" cy="571500"/>
          </a:xfrm>
          <a:prstGeom prst="rect">
            <a:avLst/>
          </a:prstGeom>
          <a:noFill/>
          <a:ln>
            <a:noFill/>
          </a:ln>
        </p:spPr>
      </p:pic>
      <p:pic>
        <p:nvPicPr>
          <p:cNvPr id="719" name="Google Shape;719;p57" descr="\kappa_\text{i} = \kappa_\text{n} + \zeta^\mu \partial_\mu \log( \frac{\alpha}{g^{vr}} ) \bigg|_{r=H}" title="MathEquation,#000000"/>
          <p:cNvPicPr preferRelativeResize="0"/>
          <p:nvPr/>
        </p:nvPicPr>
        <p:blipFill>
          <a:blip r:embed="rId4">
            <a:alphaModFix/>
          </a:blip>
          <a:stretch>
            <a:fillRect/>
          </a:stretch>
        </p:blipFill>
        <p:spPr>
          <a:xfrm>
            <a:off x="1146162" y="4202293"/>
            <a:ext cx="2309090" cy="444500"/>
          </a:xfrm>
          <a:prstGeom prst="rect">
            <a:avLst/>
          </a:prstGeom>
          <a:noFill/>
          <a:ln>
            <a:noFill/>
          </a:ln>
        </p:spPr>
      </p:pic>
      <p:pic>
        <p:nvPicPr>
          <p:cNvPr id="720" name="Google Shape;720;p57" descr=" \kappa_\text{n} = \frac{\alpha}{2 g^{vr}} \left[ \partial_r g^{rr} + \left( H' \right)^2 \partial_r g^{\theta\theta} \right] \bigg|_{r=H}" title="MathEquation,#000000"/>
          <p:cNvPicPr preferRelativeResize="0"/>
          <p:nvPr/>
        </p:nvPicPr>
        <p:blipFill>
          <a:blip r:embed="rId5">
            <a:alphaModFix/>
          </a:blip>
          <a:stretch>
            <a:fillRect/>
          </a:stretch>
        </p:blipFill>
        <p:spPr>
          <a:xfrm>
            <a:off x="1146150" y="3622675"/>
            <a:ext cx="2914754" cy="444500"/>
          </a:xfrm>
          <a:prstGeom prst="rect">
            <a:avLst/>
          </a:prstGeom>
          <a:noFill/>
          <a:ln>
            <a:noFill/>
          </a:ln>
        </p:spPr>
      </p:pic>
      <p:pic>
        <p:nvPicPr>
          <p:cNvPr id="721" name="Google Shape;721;p57" descr="\nabla_\mu \left( \zeta_\nu \, \zeta^\nu \right) \bigg|_{r=H} = 2 \kappa_\text{n} \zeta_\mu  \bigg|_{r=H}" title="MathEquation,#000000"/>
          <p:cNvPicPr preferRelativeResize="0"/>
          <p:nvPr/>
        </p:nvPicPr>
        <p:blipFill>
          <a:blip r:embed="rId6">
            <a:alphaModFix/>
          </a:blip>
          <a:stretch>
            <a:fillRect/>
          </a:stretch>
        </p:blipFill>
        <p:spPr>
          <a:xfrm>
            <a:off x="3002413" y="2268979"/>
            <a:ext cx="3027814" cy="571500"/>
          </a:xfrm>
          <a:prstGeom prst="rect">
            <a:avLst/>
          </a:prstGeom>
          <a:noFill/>
          <a:ln>
            <a:noFill/>
          </a:ln>
        </p:spPr>
      </p:pic>
      <p:sp>
        <p:nvSpPr>
          <p:cNvPr id="722" name="Google Shape;722;p57"/>
          <p:cNvSpPr txBox="1"/>
          <p:nvPr/>
        </p:nvSpPr>
        <p:spPr>
          <a:xfrm>
            <a:off x="852475" y="1631885"/>
            <a:ext cx="1825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inaffinity surface gravity</a:t>
            </a:r>
            <a:endParaRPr sz="1200">
              <a:solidFill>
                <a:schemeClr val="dk1"/>
              </a:solidFill>
            </a:endParaRPr>
          </a:p>
        </p:txBody>
      </p:sp>
      <p:sp>
        <p:nvSpPr>
          <p:cNvPr id="723" name="Google Shape;723;p57"/>
          <p:cNvSpPr txBox="1"/>
          <p:nvPr/>
        </p:nvSpPr>
        <p:spPr>
          <a:xfrm>
            <a:off x="852475" y="2328160"/>
            <a:ext cx="1825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normal surface gravity</a:t>
            </a:r>
            <a:endParaRPr sz="1200">
              <a:solidFill>
                <a:schemeClr val="dk1"/>
              </a:solidFill>
            </a:endParaRPr>
          </a:p>
        </p:txBody>
      </p:sp>
      <p:sp>
        <p:nvSpPr>
          <p:cNvPr id="724" name="Google Shape;724;p57"/>
          <p:cNvSpPr txBox="1"/>
          <p:nvPr/>
        </p:nvSpPr>
        <p:spPr>
          <a:xfrm>
            <a:off x="852475" y="3118250"/>
            <a:ext cx="1572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compute them both</a:t>
            </a:r>
            <a:endParaRPr sz="1200">
              <a:solidFill>
                <a:schemeClr val="dk1"/>
              </a:solidFill>
            </a:endParaRPr>
          </a:p>
        </p:txBody>
      </p:sp>
      <p:sp>
        <p:nvSpPr>
          <p:cNvPr id="725" name="Google Shape;725;p57"/>
          <p:cNvSpPr txBox="1"/>
          <p:nvPr/>
        </p:nvSpPr>
        <p:spPr>
          <a:xfrm>
            <a:off x="6881025" y="1908643"/>
            <a:ext cx="1320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on-horizon surface gravities</a:t>
            </a:r>
            <a:endParaRPr sz="1200">
              <a:solidFill>
                <a:schemeClr val="dk1"/>
              </a:solidFill>
            </a:endParaRPr>
          </a:p>
        </p:txBody>
      </p:sp>
      <p:sp>
        <p:nvSpPr>
          <p:cNvPr id="726" name="Google Shape;726;p57"/>
          <p:cNvSpPr txBox="1"/>
          <p:nvPr/>
        </p:nvSpPr>
        <p:spPr>
          <a:xfrm>
            <a:off x="4747450" y="3778050"/>
            <a:ext cx="1407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depend on position on </a:t>
            </a:r>
            <a:r>
              <a:rPr lang="en" sz="1200" i="1">
                <a:solidFill>
                  <a:schemeClr val="dk1"/>
                </a:solidFill>
              </a:rPr>
              <a:t>H</a:t>
            </a:r>
            <a:endParaRPr sz="1200" i="1">
              <a:solidFill>
                <a:schemeClr val="dk1"/>
              </a:solidFill>
            </a:endParaRPr>
          </a:p>
        </p:txBody>
      </p:sp>
      <p:sp>
        <p:nvSpPr>
          <p:cNvPr id="727" name="Google Shape;727;p57"/>
          <p:cNvSpPr/>
          <p:nvPr/>
        </p:nvSpPr>
        <p:spPr>
          <a:xfrm>
            <a:off x="6444950" y="1530785"/>
            <a:ext cx="128700" cy="1309800"/>
          </a:xfrm>
          <a:prstGeom prst="rightBrace">
            <a:avLst>
              <a:gd name="adj1" fmla="val 50000"/>
              <a:gd name="adj2" fmla="val 50000"/>
            </a:avLst>
          </a:prstGeom>
          <a:noFill/>
          <a:ln w="9525"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728" name="Google Shape;728;p57"/>
          <p:cNvCxnSpPr/>
          <p:nvPr/>
        </p:nvCxnSpPr>
        <p:spPr>
          <a:xfrm>
            <a:off x="852475" y="1614785"/>
            <a:ext cx="0" cy="1141800"/>
          </a:xfrm>
          <a:prstGeom prst="straightConnector1">
            <a:avLst/>
          </a:prstGeom>
          <a:noFill/>
          <a:ln w="19050" cap="flat" cmpd="sng">
            <a:solidFill>
              <a:srgbClr val="022A5C"/>
            </a:solidFill>
            <a:prstDash val="solid"/>
            <a:round/>
            <a:headEnd type="none" w="med" len="med"/>
            <a:tailEnd type="none" w="med" len="med"/>
          </a:ln>
        </p:spPr>
      </p:cxnSp>
      <p:sp>
        <p:nvSpPr>
          <p:cNvPr id="729" name="Google Shape;729;p57"/>
          <p:cNvSpPr/>
          <p:nvPr/>
        </p:nvSpPr>
        <p:spPr>
          <a:xfrm>
            <a:off x="4402800" y="3400200"/>
            <a:ext cx="128700" cy="1309800"/>
          </a:xfrm>
          <a:prstGeom prst="rightBrace">
            <a:avLst>
              <a:gd name="adj1" fmla="val 50000"/>
              <a:gd name="adj2" fmla="val 50000"/>
            </a:avLst>
          </a:prstGeom>
          <a:noFill/>
          <a:ln w="9525"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730" name="Google Shape;730;p57"/>
          <p:cNvCxnSpPr/>
          <p:nvPr/>
        </p:nvCxnSpPr>
        <p:spPr>
          <a:xfrm>
            <a:off x="852475" y="3118250"/>
            <a:ext cx="0" cy="1563900"/>
          </a:xfrm>
          <a:prstGeom prst="straightConnector1">
            <a:avLst/>
          </a:prstGeom>
          <a:noFill/>
          <a:ln w="19050" cap="flat" cmpd="sng">
            <a:solidFill>
              <a:srgbClr val="022A5C"/>
            </a:solidFill>
            <a:prstDash val="solid"/>
            <a:round/>
            <a:headEnd type="none" w="med" len="med"/>
            <a:tailEnd type="none" w="med" len="med"/>
          </a:ln>
        </p:spPr>
      </p:cxnSp>
      <p:sp>
        <p:nvSpPr>
          <p:cNvPr id="731" name="Google Shape;731;p57"/>
          <p:cNvSpPr/>
          <p:nvPr/>
        </p:nvSpPr>
        <p:spPr>
          <a:xfrm>
            <a:off x="6841600" y="3369293"/>
            <a:ext cx="1371600" cy="1371600"/>
          </a:xfrm>
          <a:prstGeom prst="ellipse">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2" name="Google Shape;732;p57"/>
          <p:cNvSpPr/>
          <p:nvPr/>
        </p:nvSpPr>
        <p:spPr>
          <a:xfrm>
            <a:off x="6978700" y="3506393"/>
            <a:ext cx="1097400" cy="1097400"/>
          </a:xfrm>
          <a:prstGeom prst="ellipse">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3" name="Google Shape;733;p57"/>
          <p:cNvSpPr/>
          <p:nvPr/>
        </p:nvSpPr>
        <p:spPr>
          <a:xfrm>
            <a:off x="7088500" y="3616193"/>
            <a:ext cx="877800" cy="877800"/>
          </a:xfrm>
          <a:prstGeom prst="ellipse">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4" name="Google Shape;734;p57"/>
          <p:cNvSpPr/>
          <p:nvPr/>
        </p:nvSpPr>
        <p:spPr>
          <a:xfrm>
            <a:off x="7176250" y="3703943"/>
            <a:ext cx="702300" cy="7023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35" name="Google Shape;735;p57" descr="\zeta_\mu := \frac{\alpha}{g^{vr}} \partial_\mu \left[ r - H(\theta) \right]" title="MathEquation,#000000"/>
          <p:cNvPicPr preferRelativeResize="0"/>
          <p:nvPr/>
        </p:nvPicPr>
        <p:blipFill>
          <a:blip r:embed="rId7">
            <a:alphaModFix/>
          </a:blip>
          <a:stretch>
            <a:fillRect/>
          </a:stretch>
        </p:blipFill>
        <p:spPr>
          <a:xfrm>
            <a:off x="5877750" y="801750"/>
            <a:ext cx="2478048" cy="381000"/>
          </a:xfrm>
          <a:prstGeom prst="rect">
            <a:avLst/>
          </a:prstGeom>
          <a:noFill/>
          <a:ln>
            <a:noFill/>
          </a:ln>
        </p:spPr>
      </p:pic>
      <p:pic>
        <p:nvPicPr>
          <p:cNvPr id="736" name="Google Shape;736;p57" descr="r = H(\theta)" title="MathEquation,#000000"/>
          <p:cNvPicPr preferRelativeResize="0"/>
          <p:nvPr/>
        </p:nvPicPr>
        <p:blipFill>
          <a:blip r:embed="rId8">
            <a:alphaModFix/>
          </a:blip>
          <a:stretch>
            <a:fillRect/>
          </a:stretch>
        </p:blipFill>
        <p:spPr>
          <a:xfrm>
            <a:off x="2835389" y="833500"/>
            <a:ext cx="1036734" cy="317500"/>
          </a:xfrm>
          <a:prstGeom prst="rect">
            <a:avLst/>
          </a:prstGeom>
          <a:noFill/>
          <a:ln>
            <a:noFill/>
          </a:ln>
        </p:spPr>
      </p:pic>
      <p:sp>
        <p:nvSpPr>
          <p:cNvPr id="737" name="Google Shape;737;p57"/>
          <p:cNvSpPr txBox="1"/>
          <p:nvPr/>
        </p:nvSpPr>
        <p:spPr>
          <a:xfrm>
            <a:off x="4403186" y="807600"/>
            <a:ext cx="943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then define</a:t>
            </a:r>
            <a:endParaRPr sz="1200">
              <a:solidFill>
                <a:schemeClr val="dk1"/>
              </a:solidFill>
            </a:endParaRPr>
          </a:p>
        </p:txBody>
      </p:sp>
      <p:sp>
        <p:nvSpPr>
          <p:cNvPr id="738" name="Google Shape;738;p57"/>
          <p:cNvSpPr txBox="1"/>
          <p:nvPr/>
        </p:nvSpPr>
        <p:spPr>
          <a:xfrm>
            <a:off x="541525" y="807600"/>
            <a:ext cx="1762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Assume the horizon is</a:t>
            </a:r>
            <a:endParaRPr sz="12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58"/>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Smarr’s formula</a:t>
            </a:r>
            <a:endParaRPr/>
          </a:p>
        </p:txBody>
      </p:sp>
      <p:pic>
        <p:nvPicPr>
          <p:cNvPr id="744" name="Google Shape;744;p58" descr="\&#10;M_H = \frac{\overline{\kappa}}{4\pi G} \mathcal{A}_H + 2 \overline{\sigma}_H J_H + \eta&#10;\" title="MathEquation,#000000"/>
          <p:cNvPicPr preferRelativeResize="0"/>
          <p:nvPr/>
        </p:nvPicPr>
        <p:blipFill>
          <a:blip r:embed="rId3">
            <a:alphaModFix/>
          </a:blip>
          <a:stretch>
            <a:fillRect/>
          </a:stretch>
        </p:blipFill>
        <p:spPr>
          <a:xfrm>
            <a:off x="2870090" y="1494719"/>
            <a:ext cx="3520792" cy="444500"/>
          </a:xfrm>
          <a:prstGeom prst="rect">
            <a:avLst/>
          </a:prstGeom>
          <a:noFill/>
          <a:ln>
            <a:noFill/>
          </a:ln>
        </p:spPr>
      </p:pic>
      <p:sp>
        <p:nvSpPr>
          <p:cNvPr id="745" name="Google Shape;745;p58"/>
          <p:cNvSpPr txBox="1"/>
          <p:nvPr/>
        </p:nvSpPr>
        <p:spPr>
          <a:xfrm>
            <a:off x="1454080" y="2384048"/>
            <a:ext cx="122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Komar mass</a:t>
            </a:r>
            <a:endParaRPr>
              <a:solidFill>
                <a:schemeClr val="dk1"/>
              </a:solidFill>
            </a:endParaRPr>
          </a:p>
        </p:txBody>
      </p:sp>
      <p:sp>
        <p:nvSpPr>
          <p:cNvPr id="746" name="Google Shape;746;p58"/>
          <p:cNvSpPr txBox="1"/>
          <p:nvPr/>
        </p:nvSpPr>
        <p:spPr>
          <a:xfrm>
            <a:off x="353080" y="3506548"/>
            <a:ext cx="232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Komar angular momentum</a:t>
            </a:r>
            <a:endParaRPr>
              <a:solidFill>
                <a:schemeClr val="dk1"/>
              </a:solidFill>
            </a:endParaRPr>
          </a:p>
        </p:txBody>
      </p:sp>
      <p:sp>
        <p:nvSpPr>
          <p:cNvPr id="747" name="Google Shape;747;p58"/>
          <p:cNvSpPr txBox="1"/>
          <p:nvPr/>
        </p:nvSpPr>
        <p:spPr>
          <a:xfrm>
            <a:off x="1496680" y="2945298"/>
            <a:ext cx="118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horizon area</a:t>
            </a:r>
            <a:endParaRPr>
              <a:solidFill>
                <a:schemeClr val="dk1"/>
              </a:solidFill>
            </a:endParaRPr>
          </a:p>
        </p:txBody>
      </p:sp>
      <p:sp>
        <p:nvSpPr>
          <p:cNvPr id="748" name="Google Shape;748;p58"/>
          <p:cNvSpPr txBox="1"/>
          <p:nvPr/>
        </p:nvSpPr>
        <p:spPr>
          <a:xfrm>
            <a:off x="6456055" y="2560518"/>
            <a:ext cx="1515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normal surface gravity</a:t>
            </a:r>
            <a:endParaRPr>
              <a:solidFill>
                <a:schemeClr val="dk1"/>
              </a:solidFill>
            </a:endParaRPr>
          </a:p>
        </p:txBody>
      </p:sp>
      <p:sp>
        <p:nvSpPr>
          <p:cNvPr id="749" name="Google Shape;749;p58"/>
          <p:cNvSpPr txBox="1"/>
          <p:nvPr/>
        </p:nvSpPr>
        <p:spPr>
          <a:xfrm>
            <a:off x="6456056" y="3176118"/>
            <a:ext cx="15156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angular velocity</a:t>
            </a:r>
            <a:endParaRPr>
              <a:solidFill>
                <a:schemeClr val="dk1"/>
              </a:solidFill>
            </a:endParaRPr>
          </a:p>
          <a:p>
            <a:pPr marL="0" lvl="0" indent="0" algn="ctr" rtl="0">
              <a:spcBef>
                <a:spcPts val="0"/>
              </a:spcBef>
              <a:spcAft>
                <a:spcPts val="0"/>
              </a:spcAft>
              <a:buNone/>
            </a:pPr>
            <a:r>
              <a:rPr lang="en" sz="1200">
                <a:solidFill>
                  <a:srgbClr val="456487"/>
                </a:solidFill>
              </a:rPr>
              <a:t>[sort of]</a:t>
            </a:r>
            <a:endParaRPr sz="1200">
              <a:solidFill>
                <a:srgbClr val="456487"/>
              </a:solidFill>
            </a:endParaRPr>
          </a:p>
        </p:txBody>
      </p:sp>
      <p:sp>
        <p:nvSpPr>
          <p:cNvPr id="750" name="Google Shape;750;p58"/>
          <p:cNvSpPr txBox="1"/>
          <p:nvPr/>
        </p:nvSpPr>
        <p:spPr>
          <a:xfrm>
            <a:off x="6456050" y="4084738"/>
            <a:ext cx="1515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dissipation </a:t>
            </a:r>
            <a:r>
              <a:rPr lang="en">
                <a:solidFill>
                  <a:srgbClr val="456487"/>
                </a:solidFill>
              </a:rPr>
              <a:t>[?]</a:t>
            </a:r>
            <a:endParaRPr sz="1000">
              <a:solidFill>
                <a:schemeClr val="dk1"/>
              </a:solidFill>
            </a:endParaRPr>
          </a:p>
        </p:txBody>
      </p:sp>
      <p:sp>
        <p:nvSpPr>
          <p:cNvPr id="751" name="Google Shape;751;p58"/>
          <p:cNvSpPr txBox="1"/>
          <p:nvPr/>
        </p:nvSpPr>
        <p:spPr>
          <a:xfrm>
            <a:off x="540100" y="818613"/>
            <a:ext cx="477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We can prove this geometric identity, no field equations</a:t>
            </a:r>
            <a:endParaRPr>
              <a:solidFill>
                <a:schemeClr val="dk1"/>
              </a:solidFill>
            </a:endParaRPr>
          </a:p>
        </p:txBody>
      </p:sp>
      <p:cxnSp>
        <p:nvCxnSpPr>
          <p:cNvPr id="752" name="Google Shape;752;p58"/>
          <p:cNvCxnSpPr>
            <a:stCxn id="745" idx="3"/>
            <a:endCxn id="753" idx="2"/>
          </p:cNvCxnSpPr>
          <p:nvPr/>
        </p:nvCxnSpPr>
        <p:spPr>
          <a:xfrm rot="10800000" flipH="1">
            <a:off x="2677780" y="2038748"/>
            <a:ext cx="409200" cy="545400"/>
          </a:xfrm>
          <a:prstGeom prst="bentConnector2">
            <a:avLst/>
          </a:prstGeom>
          <a:noFill/>
          <a:ln w="19050" cap="flat" cmpd="sng">
            <a:solidFill>
              <a:srgbClr val="022A5C"/>
            </a:solidFill>
            <a:prstDash val="solid"/>
            <a:round/>
            <a:headEnd type="none" w="med" len="med"/>
            <a:tailEnd type="oval" w="med" len="med"/>
          </a:ln>
        </p:spPr>
      </p:cxnSp>
      <p:cxnSp>
        <p:nvCxnSpPr>
          <p:cNvPr id="754" name="Google Shape;754;p58"/>
          <p:cNvCxnSpPr>
            <a:stCxn id="747" idx="3"/>
            <a:endCxn id="755" idx="2"/>
          </p:cNvCxnSpPr>
          <p:nvPr/>
        </p:nvCxnSpPr>
        <p:spPr>
          <a:xfrm rot="10800000" flipH="1">
            <a:off x="2677780" y="2038698"/>
            <a:ext cx="1679400" cy="1106700"/>
          </a:xfrm>
          <a:prstGeom prst="bentConnector2">
            <a:avLst/>
          </a:prstGeom>
          <a:noFill/>
          <a:ln w="19050" cap="flat" cmpd="sng">
            <a:solidFill>
              <a:srgbClr val="022A5C"/>
            </a:solidFill>
            <a:prstDash val="solid"/>
            <a:round/>
            <a:headEnd type="none" w="med" len="med"/>
            <a:tailEnd type="oval" w="med" len="med"/>
          </a:ln>
        </p:spPr>
      </p:cxnSp>
      <p:cxnSp>
        <p:nvCxnSpPr>
          <p:cNvPr id="756" name="Google Shape;756;p58"/>
          <p:cNvCxnSpPr>
            <a:stCxn id="746" idx="3"/>
            <a:endCxn id="757" idx="2"/>
          </p:cNvCxnSpPr>
          <p:nvPr/>
        </p:nvCxnSpPr>
        <p:spPr>
          <a:xfrm rot="10800000" flipH="1">
            <a:off x="2677780" y="2038948"/>
            <a:ext cx="2905200" cy="1667700"/>
          </a:xfrm>
          <a:prstGeom prst="bentConnector2">
            <a:avLst/>
          </a:prstGeom>
          <a:noFill/>
          <a:ln w="19050" cap="flat" cmpd="sng">
            <a:solidFill>
              <a:srgbClr val="022A5C"/>
            </a:solidFill>
            <a:prstDash val="solid"/>
            <a:round/>
            <a:headEnd type="none" w="med" len="med"/>
            <a:tailEnd type="oval" w="med" len="med"/>
          </a:ln>
        </p:spPr>
      </p:cxnSp>
      <p:cxnSp>
        <p:nvCxnSpPr>
          <p:cNvPr id="758" name="Google Shape;758;p58"/>
          <p:cNvCxnSpPr>
            <a:stCxn id="748" idx="1"/>
            <a:endCxn id="759" idx="2"/>
          </p:cNvCxnSpPr>
          <p:nvPr/>
        </p:nvCxnSpPr>
        <p:spPr>
          <a:xfrm rot="10800000">
            <a:off x="3930355" y="2038818"/>
            <a:ext cx="2525700" cy="829500"/>
          </a:xfrm>
          <a:prstGeom prst="bentConnector2">
            <a:avLst/>
          </a:prstGeom>
          <a:noFill/>
          <a:ln w="19050" cap="flat" cmpd="sng">
            <a:solidFill>
              <a:srgbClr val="456487"/>
            </a:solidFill>
            <a:prstDash val="solid"/>
            <a:round/>
            <a:headEnd type="none" w="med" len="med"/>
            <a:tailEnd type="oval" w="med" len="med"/>
          </a:ln>
        </p:spPr>
      </p:cxnSp>
      <p:cxnSp>
        <p:nvCxnSpPr>
          <p:cNvPr id="760" name="Google Shape;760;p58"/>
          <p:cNvCxnSpPr>
            <a:stCxn id="749" idx="1"/>
            <a:endCxn id="761" idx="2"/>
          </p:cNvCxnSpPr>
          <p:nvPr/>
        </p:nvCxnSpPr>
        <p:spPr>
          <a:xfrm rot="10800000">
            <a:off x="5157656" y="2038818"/>
            <a:ext cx="1298400" cy="1429800"/>
          </a:xfrm>
          <a:prstGeom prst="bentConnector2">
            <a:avLst/>
          </a:prstGeom>
          <a:noFill/>
          <a:ln w="19050" cap="flat" cmpd="sng">
            <a:solidFill>
              <a:srgbClr val="456487"/>
            </a:solidFill>
            <a:prstDash val="solid"/>
            <a:round/>
            <a:headEnd type="none" w="med" len="med"/>
            <a:tailEnd type="oval" w="med" len="med"/>
          </a:ln>
        </p:spPr>
      </p:cxnSp>
      <p:sp>
        <p:nvSpPr>
          <p:cNvPr id="753" name="Google Shape;753;p58"/>
          <p:cNvSpPr/>
          <p:nvPr/>
        </p:nvSpPr>
        <p:spPr>
          <a:xfrm>
            <a:off x="2818875" y="1303845"/>
            <a:ext cx="536400" cy="73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9" name="Google Shape;759;p58"/>
          <p:cNvSpPr/>
          <p:nvPr/>
        </p:nvSpPr>
        <p:spPr>
          <a:xfrm>
            <a:off x="3662075" y="1303845"/>
            <a:ext cx="536400" cy="73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5" name="Google Shape;755;p58"/>
          <p:cNvSpPr/>
          <p:nvPr/>
        </p:nvSpPr>
        <p:spPr>
          <a:xfrm>
            <a:off x="4089050" y="1303845"/>
            <a:ext cx="536400" cy="73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61" name="Google Shape;761;p58"/>
          <p:cNvSpPr/>
          <p:nvPr/>
        </p:nvSpPr>
        <p:spPr>
          <a:xfrm>
            <a:off x="4889325" y="1303845"/>
            <a:ext cx="536400" cy="73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7" name="Google Shape;757;p58"/>
          <p:cNvSpPr/>
          <p:nvPr/>
        </p:nvSpPr>
        <p:spPr>
          <a:xfrm>
            <a:off x="5314900" y="1303845"/>
            <a:ext cx="536400" cy="73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62" name="Google Shape;762;p58"/>
          <p:cNvSpPr/>
          <p:nvPr/>
        </p:nvSpPr>
        <p:spPr>
          <a:xfrm>
            <a:off x="5923525" y="1303845"/>
            <a:ext cx="536400" cy="73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63" name="Google Shape;763;p58"/>
          <p:cNvSpPr/>
          <p:nvPr/>
        </p:nvSpPr>
        <p:spPr>
          <a:xfrm>
            <a:off x="8152425" y="2953738"/>
            <a:ext cx="848400" cy="444600"/>
          </a:xfrm>
          <a:prstGeom prst="bracketPair">
            <a:avLst/>
          </a:prstGeom>
          <a:noFill/>
          <a:ln w="9525"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a:solidFill>
                  <a:srgbClr val="456487"/>
                </a:solidFill>
              </a:rPr>
              <a:t>averages over </a:t>
            </a:r>
            <a:r>
              <a:rPr lang="en" sz="1200" i="1">
                <a:solidFill>
                  <a:srgbClr val="456487"/>
                </a:solidFill>
              </a:rPr>
              <a:t>H</a:t>
            </a:r>
            <a:endParaRPr>
              <a:solidFill>
                <a:srgbClr val="456487"/>
              </a:solidFill>
            </a:endParaRPr>
          </a:p>
        </p:txBody>
      </p:sp>
      <p:sp>
        <p:nvSpPr>
          <p:cNvPr id="764" name="Google Shape;764;p58"/>
          <p:cNvSpPr/>
          <p:nvPr/>
        </p:nvSpPr>
        <p:spPr>
          <a:xfrm>
            <a:off x="6198050" y="4442075"/>
            <a:ext cx="2031600" cy="280200"/>
          </a:xfrm>
          <a:prstGeom prst="bracketPair">
            <a:avLst/>
          </a:prstGeom>
          <a:noFill/>
          <a:ln w="9525"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rgbClr val="456487"/>
                </a:solidFill>
              </a:rPr>
              <a:t>vanishes in minimal case </a:t>
            </a:r>
            <a:r>
              <a:rPr lang="en" sz="1000" i="1">
                <a:solidFill>
                  <a:srgbClr val="456487"/>
                </a:solidFill>
                <a:latin typeface="Times New Roman"/>
                <a:ea typeface="Times New Roman"/>
                <a:cs typeface="Times New Roman"/>
                <a:sym typeface="Times New Roman"/>
              </a:rPr>
              <a:t>H’</a:t>
            </a:r>
            <a:r>
              <a:rPr lang="en" sz="1000">
                <a:solidFill>
                  <a:srgbClr val="456487"/>
                </a:solidFill>
                <a:latin typeface="Times New Roman"/>
                <a:ea typeface="Times New Roman"/>
                <a:cs typeface="Times New Roman"/>
                <a:sym typeface="Times New Roman"/>
              </a:rPr>
              <a:t> = 0</a:t>
            </a:r>
            <a:endParaRPr>
              <a:solidFill>
                <a:srgbClr val="456487"/>
              </a:solidFill>
              <a:latin typeface="Times New Roman"/>
              <a:ea typeface="Times New Roman"/>
              <a:cs typeface="Times New Roman"/>
              <a:sym typeface="Times New Roman"/>
            </a:endParaRPr>
          </a:p>
        </p:txBody>
      </p:sp>
      <p:sp>
        <p:nvSpPr>
          <p:cNvPr id="765" name="Google Shape;765;p58"/>
          <p:cNvSpPr/>
          <p:nvPr/>
        </p:nvSpPr>
        <p:spPr>
          <a:xfrm>
            <a:off x="7888375" y="2584138"/>
            <a:ext cx="136500" cy="1183800"/>
          </a:xfrm>
          <a:prstGeom prst="rightBrace">
            <a:avLst>
              <a:gd name="adj1" fmla="val 50000"/>
              <a:gd name="adj2" fmla="val 50000"/>
            </a:avLst>
          </a:prstGeom>
          <a:noFill/>
          <a:ln w="9525"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766" name="Google Shape;766;p58"/>
          <p:cNvCxnSpPr>
            <a:stCxn id="750" idx="1"/>
            <a:endCxn id="762" idx="2"/>
          </p:cNvCxnSpPr>
          <p:nvPr/>
        </p:nvCxnSpPr>
        <p:spPr>
          <a:xfrm rot="10800000">
            <a:off x="6191750" y="2038738"/>
            <a:ext cx="264300" cy="2246100"/>
          </a:xfrm>
          <a:prstGeom prst="bentConnector2">
            <a:avLst/>
          </a:prstGeom>
          <a:noFill/>
          <a:ln w="19050" cap="flat" cmpd="sng">
            <a:solidFill>
              <a:srgbClr val="456487"/>
            </a:solidFill>
            <a:prstDash val="dash"/>
            <a:round/>
            <a:headEnd type="none" w="med" len="med"/>
            <a:tailEnd type="oval" w="med" len="med"/>
          </a:ln>
        </p:spPr>
      </p:cxnSp>
      <p:sp>
        <p:nvSpPr>
          <p:cNvPr id="767" name="Google Shape;767;p58"/>
          <p:cNvSpPr/>
          <p:nvPr/>
        </p:nvSpPr>
        <p:spPr>
          <a:xfrm>
            <a:off x="2737788" y="1444263"/>
            <a:ext cx="3785400" cy="545400"/>
          </a:xfrm>
          <a:prstGeom prst="roundRect">
            <a:avLst>
              <a:gd name="adj" fmla="val 16667"/>
            </a:avLst>
          </a:prstGeom>
          <a:noFill/>
          <a:ln w="19050" cap="flat" cmpd="sng">
            <a:solidFill>
              <a:srgbClr val="EC68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59"/>
          <p:cNvSpPr/>
          <p:nvPr/>
        </p:nvSpPr>
        <p:spPr>
          <a:xfrm>
            <a:off x="0" y="0"/>
            <a:ext cx="9144000" cy="5143500"/>
          </a:xfrm>
          <a:prstGeom prst="rect">
            <a:avLst/>
          </a:prstGeom>
          <a:noFill/>
          <a:ln w="15240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3" name="Google Shape;773;p59"/>
          <p:cNvSpPr/>
          <p:nvPr/>
        </p:nvSpPr>
        <p:spPr>
          <a:xfrm>
            <a:off x="2479725" y="4604025"/>
            <a:ext cx="6664200" cy="539400"/>
          </a:xfrm>
          <a:prstGeom prst="rect">
            <a:avLst/>
          </a:prstGeom>
          <a:solidFill>
            <a:srgbClr val="022A5C"/>
          </a:solidFill>
          <a:ln w="9525"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74" name="Google Shape;774;p59"/>
          <p:cNvPicPr preferRelativeResize="0"/>
          <p:nvPr/>
        </p:nvPicPr>
        <p:blipFill rotWithShape="1">
          <a:blip r:embed="rId3">
            <a:alphaModFix/>
          </a:blip>
          <a:srcRect l="28062" r="25346"/>
          <a:stretch/>
        </p:blipFill>
        <p:spPr>
          <a:xfrm>
            <a:off x="0" y="0"/>
            <a:ext cx="4544700" cy="5143500"/>
          </a:xfrm>
          <a:prstGeom prst="flowChartDelay">
            <a:avLst/>
          </a:prstGeom>
          <a:noFill/>
          <a:ln w="76200" cap="flat" cmpd="sng">
            <a:solidFill>
              <a:srgbClr val="022A5C"/>
            </a:solidFill>
            <a:prstDash val="solid"/>
            <a:round/>
            <a:headEnd type="none" w="sm" len="sm"/>
            <a:tailEnd type="none" w="sm" len="sm"/>
          </a:ln>
        </p:spPr>
      </p:pic>
      <p:sp>
        <p:nvSpPr>
          <p:cNvPr id="775" name="Google Shape;775;p59"/>
          <p:cNvSpPr txBox="1"/>
          <p:nvPr/>
        </p:nvSpPr>
        <p:spPr>
          <a:xfrm>
            <a:off x="4889350" y="1170125"/>
            <a:ext cx="3953100" cy="22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b="1">
                <a:solidFill>
                  <a:srgbClr val="022A5C"/>
                </a:solidFill>
              </a:rPr>
              <a:t>Thanks!</a:t>
            </a:r>
            <a:endParaRPr sz="3300" b="1">
              <a:solidFill>
                <a:srgbClr val="022A5C"/>
              </a:solidFill>
            </a:endParaRPr>
          </a:p>
          <a:p>
            <a:pPr marL="0" lvl="0" indent="0" algn="ctr" rtl="0">
              <a:spcBef>
                <a:spcPts val="0"/>
              </a:spcBef>
              <a:spcAft>
                <a:spcPts val="0"/>
              </a:spcAft>
              <a:buNone/>
            </a:pPr>
            <a:endParaRPr sz="3000" b="1">
              <a:solidFill>
                <a:srgbClr val="0B5394"/>
              </a:solidFill>
            </a:endParaRPr>
          </a:p>
          <a:p>
            <a:pPr marL="0" lvl="0" indent="0" algn="ctr" rtl="0">
              <a:spcBef>
                <a:spcPts val="0"/>
              </a:spcBef>
              <a:spcAft>
                <a:spcPts val="0"/>
              </a:spcAft>
              <a:buNone/>
            </a:pPr>
            <a:r>
              <a:rPr lang="en" sz="2000" i="1">
                <a:solidFill>
                  <a:srgbClr val="456487"/>
                </a:solidFill>
              </a:rPr>
              <a:t>Get in touch</a:t>
            </a:r>
            <a:endParaRPr sz="2000" i="1">
              <a:solidFill>
                <a:srgbClr val="456487"/>
              </a:solidFill>
            </a:endParaRPr>
          </a:p>
          <a:p>
            <a:pPr marL="0" lvl="0" indent="0" algn="ctr" rtl="0">
              <a:spcBef>
                <a:spcPts val="1000"/>
              </a:spcBef>
              <a:spcAft>
                <a:spcPts val="0"/>
              </a:spcAft>
              <a:buNone/>
            </a:pPr>
            <a:r>
              <a:rPr lang="en" sz="1700">
                <a:solidFill>
                  <a:srgbClr val="456487"/>
                </a:solidFill>
                <a:latin typeface="Courier New"/>
                <a:ea typeface="Courier New"/>
                <a:cs typeface="Courier New"/>
                <a:sym typeface="Courier New"/>
              </a:rPr>
              <a:t>jacopo.mazza@ijclab.in2p3.fr</a:t>
            </a:r>
            <a:endParaRPr sz="1700">
              <a:solidFill>
                <a:srgbClr val="456487"/>
              </a:solidFill>
              <a:latin typeface="Courier New"/>
              <a:ea typeface="Courier New"/>
              <a:cs typeface="Courier New"/>
              <a:sym typeface="Courier New"/>
            </a:endParaRPr>
          </a:p>
        </p:txBody>
      </p:sp>
      <p:sp>
        <p:nvSpPr>
          <p:cNvPr id="776" name="Google Shape;776;p59"/>
          <p:cNvSpPr txBox="1"/>
          <p:nvPr/>
        </p:nvSpPr>
        <p:spPr>
          <a:xfrm>
            <a:off x="3657600" y="4604025"/>
            <a:ext cx="5486400" cy="539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000">
                <a:solidFill>
                  <a:srgbClr val="FFFFFF"/>
                </a:solidFill>
              </a:rPr>
              <a:t>Image credits: </a:t>
            </a:r>
            <a:endParaRPr sz="1000">
              <a:solidFill>
                <a:srgbClr val="FFFFFF"/>
              </a:solidFill>
            </a:endParaRPr>
          </a:p>
          <a:p>
            <a:pPr marL="0" marR="0" lvl="0" indent="0" algn="l" rtl="0">
              <a:spcBef>
                <a:spcPts val="0"/>
              </a:spcBef>
              <a:spcAft>
                <a:spcPts val="0"/>
              </a:spcAft>
              <a:buClr>
                <a:schemeClr val="dk1"/>
              </a:buClr>
              <a:buSzPts val="1100"/>
              <a:buFont typeface="Arial"/>
              <a:buNone/>
            </a:pPr>
            <a:r>
              <a:rPr lang="en" sz="800">
                <a:solidFill>
                  <a:srgbClr val="FFFFFF"/>
                </a:solidFill>
              </a:rPr>
              <a:t>N. Fischer, H. Pfeiffer, A. Buonanno (Max Planck Institute for Gravitational Physics), </a:t>
            </a:r>
            <a:endParaRPr sz="800">
              <a:solidFill>
                <a:srgbClr val="FFFFFF"/>
              </a:solidFill>
            </a:endParaRPr>
          </a:p>
          <a:p>
            <a:pPr marL="0" marR="0" lvl="0" indent="0" algn="l" rtl="0">
              <a:spcBef>
                <a:spcPts val="0"/>
              </a:spcBef>
              <a:spcAft>
                <a:spcPts val="0"/>
              </a:spcAft>
              <a:buClr>
                <a:schemeClr val="dk1"/>
              </a:buClr>
              <a:buSzPts val="1100"/>
              <a:buFont typeface="Arial"/>
              <a:buNone/>
            </a:pPr>
            <a:r>
              <a:rPr lang="en" sz="800">
                <a:solidFill>
                  <a:srgbClr val="FFFFFF"/>
                </a:solidFill>
              </a:rPr>
              <a:t>Simulating eXtreme Spacetimes (SXS) Collaboration</a:t>
            </a:r>
            <a:endParaRPr sz="800">
              <a:solidFill>
                <a:srgbClr val="FFFFFF"/>
              </a:solidFill>
            </a:endParaRPr>
          </a:p>
          <a:p>
            <a:pPr marL="0" marR="0" lvl="0" indent="0" algn="l" rtl="0">
              <a:spcBef>
                <a:spcPts val="0"/>
              </a:spcBef>
              <a:spcAft>
                <a:spcPts val="0"/>
              </a:spcAft>
              <a:buNone/>
            </a:pPr>
            <a:endParaRPr sz="1800">
              <a:solidFill>
                <a:srgbClr val="456487"/>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60"/>
          <p:cNvSpPr txBox="1"/>
          <p:nvPr/>
        </p:nvSpPr>
        <p:spPr>
          <a:xfrm>
            <a:off x="544525" y="489050"/>
            <a:ext cx="7729500" cy="2911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800"/>
              </a:spcBef>
              <a:spcAft>
                <a:spcPts val="0"/>
              </a:spcAft>
              <a:buClr>
                <a:schemeClr val="dk1"/>
              </a:buClr>
              <a:buSzPts val="1100"/>
              <a:buFont typeface="Arial"/>
              <a:buNone/>
            </a:pPr>
            <a:r>
              <a:rPr lang="en" sz="1050">
                <a:solidFill>
                  <a:srgbClr val="444444"/>
                </a:solidFill>
                <a:highlight>
                  <a:srgbClr val="FFFFFF"/>
                </a:highlight>
              </a:rPr>
              <a:t>Friday - 12 Decembre 2025 - </a:t>
            </a:r>
            <a:r>
              <a:rPr lang="en" sz="1050" u="sng">
                <a:solidFill>
                  <a:schemeClr val="hlink"/>
                </a:solidFill>
                <a:highlight>
                  <a:srgbClr val="FFFFFF"/>
                </a:highlight>
                <a:hlinkClick r:id="rId3"/>
              </a:rPr>
              <a:t>https://indico.in2p3.fr/event/37628/overview</a:t>
            </a:r>
            <a:r>
              <a:rPr lang="en" sz="1050">
                <a:solidFill>
                  <a:srgbClr val="444444"/>
                </a:solidFill>
                <a:highlight>
                  <a:srgbClr val="FFFFFF"/>
                </a:highlight>
              </a:rPr>
              <a:t> </a:t>
            </a:r>
            <a:endParaRPr sz="1050">
              <a:solidFill>
                <a:srgbClr val="444444"/>
              </a:solidFill>
              <a:highlight>
                <a:srgbClr val="FFFFFF"/>
              </a:highlight>
            </a:endParaRPr>
          </a:p>
          <a:p>
            <a:pPr marL="0" lvl="0" indent="0" algn="l" rtl="0">
              <a:lnSpc>
                <a:spcPct val="115000"/>
              </a:lnSpc>
              <a:spcBef>
                <a:spcPts val="1500"/>
              </a:spcBef>
              <a:spcAft>
                <a:spcPts val="0"/>
              </a:spcAft>
              <a:buClr>
                <a:schemeClr val="dk1"/>
              </a:buClr>
              <a:buSzPts val="1100"/>
              <a:buFont typeface="Arial"/>
              <a:buNone/>
            </a:pPr>
            <a:r>
              <a:rPr lang="en" sz="1050">
                <a:solidFill>
                  <a:srgbClr val="444444"/>
                </a:solidFill>
                <a:highlight>
                  <a:srgbClr val="FFFFFF"/>
                </a:highlight>
              </a:rPr>
              <a:t>Timing: 23 min + 5 min</a:t>
            </a:r>
            <a:endParaRPr sz="1050">
              <a:solidFill>
                <a:srgbClr val="444444"/>
              </a:solidFill>
              <a:highlight>
                <a:srgbClr val="FFFFFF"/>
              </a:highlight>
            </a:endParaRPr>
          </a:p>
          <a:p>
            <a:pPr marL="0" lvl="0" indent="0" algn="l" rtl="0">
              <a:lnSpc>
                <a:spcPct val="115000"/>
              </a:lnSpc>
              <a:spcBef>
                <a:spcPts val="1500"/>
              </a:spcBef>
              <a:spcAft>
                <a:spcPts val="0"/>
              </a:spcAft>
              <a:buClr>
                <a:schemeClr val="dk1"/>
              </a:buClr>
              <a:buSzPts val="1100"/>
              <a:buFont typeface="Arial"/>
              <a:buNone/>
            </a:pPr>
            <a:r>
              <a:rPr lang="en" sz="1500" b="1">
                <a:solidFill>
                  <a:srgbClr val="222222"/>
                </a:solidFill>
                <a:highlight>
                  <a:srgbClr val="FFFFFF"/>
                </a:highlight>
              </a:rPr>
              <a:t>Beyond circles: stationary axisymmetric black holes and the breaking of circularity</a:t>
            </a:r>
            <a:endParaRPr sz="1500" b="1">
              <a:solidFill>
                <a:srgbClr val="222222"/>
              </a:solidFill>
              <a:highlight>
                <a:srgbClr val="FFFFFF"/>
              </a:highlight>
            </a:endParaRPr>
          </a:p>
          <a:p>
            <a:pPr marL="0" lvl="0" indent="0" algn="l" rtl="0">
              <a:lnSpc>
                <a:spcPct val="115000"/>
              </a:lnSpc>
              <a:spcBef>
                <a:spcPts val="800"/>
              </a:spcBef>
              <a:spcAft>
                <a:spcPts val="2300"/>
              </a:spcAft>
              <a:buNone/>
            </a:pPr>
            <a:r>
              <a:rPr lang="en" sz="1150">
                <a:solidFill>
                  <a:srgbClr val="222222"/>
                </a:solidFill>
                <a:highlight>
                  <a:srgbClr val="FFFFFF"/>
                </a:highlight>
              </a:rPr>
              <a:t>Circularity is an accidental symmetry of the Kerr metric, one that is widely assumed when searching for rotating black hole solutions in modified gravity as well as when constructing models of Kerr mimickers. Though extremely enticing, circularity is often an excessively restrictive assumption, and understanding the consequences of its loss is thus crucially relevant. In this seminar, I wish to present some recent results on the subject: After describing in detail what this symmetry entails, I will show how to construct stationary and axisymmetric spacetimes exhibiting a controlled breaking of circularity; then, I will describe the impact of circularity breaking on the hole’s horizon, focusing in particular on the laws of black hole mechanics. This discussion is thus going to be pertinent for anyone with an interest in compact astrophysical objects and their phenomenology, in general relativity and beyond.</a:t>
            </a:r>
            <a:endParaRPr sz="1800">
              <a:solidFill>
                <a:schemeClr val="dk1"/>
              </a:solidFill>
            </a:endParaRPr>
          </a:p>
        </p:txBody>
      </p:sp>
      <p:pic>
        <p:nvPicPr>
          <p:cNvPr id="782" name="Google Shape;782;p60" title="simulated_bh.jpg"/>
          <p:cNvPicPr preferRelativeResize="0"/>
          <p:nvPr/>
        </p:nvPicPr>
        <p:blipFill rotWithShape="1">
          <a:blip r:embed="rId4">
            <a:alphaModFix/>
          </a:blip>
          <a:srcRect l="47456" t="16881" r="17545" b="20871"/>
          <a:stretch/>
        </p:blipFill>
        <p:spPr>
          <a:xfrm>
            <a:off x="4000500" y="3835550"/>
            <a:ext cx="1143000" cy="1143000"/>
          </a:xfrm>
          <a:prstGeom prst="ellipse">
            <a:avLst/>
          </a:prstGeom>
          <a:noFill/>
          <a:ln w="76200" cap="flat" cmpd="sng">
            <a:solidFill>
              <a:srgbClr val="EC681C"/>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786"/>
        <p:cNvGrpSpPr/>
        <p:nvPr/>
      </p:nvGrpSpPr>
      <p:grpSpPr>
        <a:xfrm>
          <a:off x="0" y="0"/>
          <a:ext cx="0" cy="0"/>
          <a:chOff x="0" y="0"/>
          <a:chExt cx="0" cy="0"/>
        </a:xfrm>
      </p:grpSpPr>
      <p:pic>
        <p:nvPicPr>
          <p:cNvPr id="787" name="Google Shape;787;p61"/>
          <p:cNvPicPr preferRelativeResize="0"/>
          <p:nvPr/>
        </p:nvPicPr>
        <p:blipFill>
          <a:blip r:embed="rId3">
            <a:alphaModFix/>
          </a:blip>
          <a:stretch>
            <a:fillRect/>
          </a:stretch>
        </p:blipFill>
        <p:spPr>
          <a:xfrm>
            <a:off x="2190105" y="2845173"/>
            <a:ext cx="1828800" cy="1811100"/>
          </a:xfrm>
          <a:prstGeom prst="ellipse">
            <a:avLst/>
          </a:prstGeom>
          <a:noFill/>
          <a:ln w="28575" cap="flat" cmpd="sng">
            <a:solidFill>
              <a:srgbClr val="022A5C"/>
            </a:solidFill>
            <a:prstDash val="solid"/>
            <a:round/>
            <a:headEnd type="none" w="sm" len="sm"/>
            <a:tailEnd type="none" w="sm" len="sm"/>
          </a:ln>
        </p:spPr>
      </p:pic>
      <p:sp>
        <p:nvSpPr>
          <p:cNvPr id="788" name="Google Shape;788;p61"/>
          <p:cNvSpPr/>
          <p:nvPr/>
        </p:nvSpPr>
        <p:spPr>
          <a:xfrm>
            <a:off x="2687057" y="4701822"/>
            <a:ext cx="834900" cy="144300"/>
          </a:xfrm>
          <a:prstGeom prst="bracketPair">
            <a:avLst/>
          </a:prstGeom>
          <a:noFill/>
          <a:ln w="9525" cap="flat" cmpd="sng">
            <a:solidFill>
              <a:srgbClr val="666666"/>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600">
                <a:solidFill>
                  <a:srgbClr val="666666"/>
                </a:solidFill>
              </a:rPr>
              <a:t>Keenan Crane [</a:t>
            </a:r>
            <a:r>
              <a:rPr lang="en" sz="600">
                <a:solidFill>
                  <a:srgbClr val="666666"/>
                </a:solidFill>
                <a:uFill>
                  <a:noFill/>
                </a:uFill>
                <a:latin typeface="Courier New"/>
                <a:ea typeface="Courier New"/>
                <a:cs typeface="Courier New"/>
                <a:sym typeface="Courier New"/>
                <a:hlinkClick r:id="rId4">
                  <a:extLst>
                    <a:ext uri="{A12FA001-AC4F-418D-AE19-62706E023703}">
                      <ahyp:hlinkClr xmlns:ahyp="http://schemas.microsoft.com/office/drawing/2018/hyperlinkcolor" val="tx"/>
                    </a:ext>
                  </a:extLst>
                </a:hlinkClick>
              </a:rPr>
              <a:t>link</a:t>
            </a:r>
            <a:r>
              <a:rPr lang="en" sz="600">
                <a:solidFill>
                  <a:srgbClr val="666666"/>
                </a:solidFill>
              </a:rPr>
              <a:t>]</a:t>
            </a:r>
            <a:endParaRPr sz="600">
              <a:solidFill>
                <a:srgbClr val="666666"/>
              </a:solidFill>
            </a:endParaRPr>
          </a:p>
        </p:txBody>
      </p:sp>
      <p:sp>
        <p:nvSpPr>
          <p:cNvPr id="789" name="Google Shape;789;p61"/>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talk, in a nutshell</a:t>
            </a:r>
            <a:endParaRPr/>
          </a:p>
        </p:txBody>
      </p:sp>
      <p:sp>
        <p:nvSpPr>
          <p:cNvPr id="790" name="Google Shape;790;p61"/>
          <p:cNvSpPr txBox="1"/>
          <p:nvPr/>
        </p:nvSpPr>
        <p:spPr>
          <a:xfrm>
            <a:off x="2675277" y="4994081"/>
            <a:ext cx="407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 </a:t>
            </a:r>
            <a:endParaRPr sz="1200">
              <a:solidFill>
                <a:schemeClr val="dk1"/>
              </a:solidFill>
            </a:endParaRPr>
          </a:p>
        </p:txBody>
      </p:sp>
      <p:sp>
        <p:nvSpPr>
          <p:cNvPr id="791" name="Google Shape;791;p61"/>
          <p:cNvSpPr txBox="1"/>
          <p:nvPr/>
        </p:nvSpPr>
        <p:spPr>
          <a:xfrm>
            <a:off x="3511022" y="4994081"/>
            <a:ext cx="407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200">
              <a:solidFill>
                <a:schemeClr val="dk1"/>
              </a:solidFill>
            </a:endParaRPr>
          </a:p>
        </p:txBody>
      </p:sp>
      <p:sp>
        <p:nvSpPr>
          <p:cNvPr id="792" name="Google Shape;792;p61"/>
          <p:cNvSpPr txBox="1"/>
          <p:nvPr/>
        </p:nvSpPr>
        <p:spPr>
          <a:xfrm>
            <a:off x="4346767" y="4994081"/>
            <a:ext cx="407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200">
              <a:solidFill>
                <a:schemeClr val="dk1"/>
              </a:solidFill>
            </a:endParaRPr>
          </a:p>
        </p:txBody>
      </p:sp>
      <p:sp>
        <p:nvSpPr>
          <p:cNvPr id="793" name="Google Shape;793;p61"/>
          <p:cNvSpPr/>
          <p:nvPr/>
        </p:nvSpPr>
        <p:spPr>
          <a:xfrm>
            <a:off x="1364775" y="935612"/>
            <a:ext cx="3479400" cy="1209900"/>
          </a:xfrm>
          <a:prstGeom prst="roundRect">
            <a:avLst>
              <a:gd name="adj" fmla="val 12868"/>
            </a:avLst>
          </a:prstGeom>
          <a:no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600">
                <a:solidFill>
                  <a:schemeClr val="dk1"/>
                </a:solidFill>
              </a:rPr>
              <a:t>Many well-established properties </a:t>
            </a:r>
            <a:endParaRPr sz="1600">
              <a:solidFill>
                <a:schemeClr val="dk1"/>
              </a:solidFill>
            </a:endParaRPr>
          </a:p>
          <a:p>
            <a:pPr marL="0" lvl="0" indent="0" algn="ctr" rtl="0">
              <a:lnSpc>
                <a:spcPct val="115000"/>
              </a:lnSpc>
              <a:spcBef>
                <a:spcPts val="0"/>
              </a:spcBef>
              <a:spcAft>
                <a:spcPts val="0"/>
              </a:spcAft>
              <a:buClr>
                <a:schemeClr val="dk1"/>
              </a:buClr>
              <a:buSzPts val="1100"/>
              <a:buFont typeface="Arial"/>
              <a:buNone/>
            </a:pPr>
            <a:r>
              <a:rPr lang="en" sz="1600">
                <a:solidFill>
                  <a:schemeClr val="dk1"/>
                </a:solidFill>
              </a:rPr>
              <a:t>of stationary &amp; axisymmetric BHs </a:t>
            </a:r>
            <a:endParaRPr sz="1600">
              <a:solidFill>
                <a:schemeClr val="dk1"/>
              </a:solidFill>
            </a:endParaRPr>
          </a:p>
          <a:p>
            <a:pPr marL="0" lvl="0" indent="0" algn="ctr" rtl="0">
              <a:lnSpc>
                <a:spcPct val="115000"/>
              </a:lnSpc>
              <a:spcBef>
                <a:spcPts val="0"/>
              </a:spcBef>
              <a:spcAft>
                <a:spcPts val="0"/>
              </a:spcAft>
              <a:buClr>
                <a:schemeClr val="dk1"/>
              </a:buClr>
              <a:buSzPts val="1100"/>
              <a:buFont typeface="Arial"/>
              <a:buNone/>
            </a:pPr>
            <a:r>
              <a:rPr lang="en" sz="1600">
                <a:solidFill>
                  <a:schemeClr val="dk1"/>
                </a:solidFill>
              </a:rPr>
              <a:t>are not obvious beyond GR</a:t>
            </a:r>
            <a:endParaRPr/>
          </a:p>
        </p:txBody>
      </p:sp>
      <p:sp>
        <p:nvSpPr>
          <p:cNvPr id="794" name="Google Shape;794;p61"/>
          <p:cNvSpPr/>
          <p:nvPr/>
        </p:nvSpPr>
        <p:spPr>
          <a:xfrm flipH="1">
            <a:off x="307163" y="1816452"/>
            <a:ext cx="685800" cy="685800"/>
          </a:xfrm>
          <a:prstGeom prst="ellipse">
            <a:avLst/>
          </a:prstGeom>
          <a:solidFill>
            <a:srgbClr val="8195AD"/>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5" name="Google Shape;795;p61"/>
          <p:cNvSpPr/>
          <p:nvPr/>
        </p:nvSpPr>
        <p:spPr>
          <a:xfrm flipH="1">
            <a:off x="4161625" y="3125079"/>
            <a:ext cx="914400" cy="914400"/>
          </a:xfrm>
          <a:prstGeom prst="ellipse">
            <a:avLst/>
          </a:prstGeom>
          <a:solidFill>
            <a:srgbClr val="D5DCE4"/>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6" name="Google Shape;796;p61"/>
          <p:cNvSpPr/>
          <p:nvPr/>
        </p:nvSpPr>
        <p:spPr>
          <a:xfrm flipH="1">
            <a:off x="4918300" y="4107468"/>
            <a:ext cx="685800" cy="685800"/>
          </a:xfrm>
          <a:prstGeom prst="ellipse">
            <a:avLst/>
          </a:prstGeom>
          <a:solidFill>
            <a:srgbClr val="8195AD"/>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797" name="Google Shape;797;p61"/>
          <p:cNvGrpSpPr/>
          <p:nvPr/>
        </p:nvGrpSpPr>
        <p:grpSpPr>
          <a:xfrm>
            <a:off x="4844175" y="1524450"/>
            <a:ext cx="3520850" cy="2522634"/>
            <a:chOff x="4844175" y="1524450"/>
            <a:chExt cx="3520850" cy="2522634"/>
          </a:xfrm>
        </p:grpSpPr>
        <p:sp>
          <p:nvSpPr>
            <p:cNvPr id="798" name="Google Shape;798;p61"/>
            <p:cNvSpPr/>
            <p:nvPr/>
          </p:nvSpPr>
          <p:spPr>
            <a:xfrm>
              <a:off x="6496625" y="1524450"/>
              <a:ext cx="1868400" cy="572700"/>
            </a:xfrm>
            <a:prstGeom prst="bracketPair">
              <a:avLst/>
            </a:prstGeom>
            <a:noFill/>
            <a:ln w="19050"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456487"/>
                  </a:solidFill>
                </a:rPr>
                <a:t>‘form’ of </a:t>
              </a:r>
              <a:r>
                <a:rPr lang="en" sz="1200" i="1">
                  <a:solidFill>
                    <a:srgbClr val="456487"/>
                  </a:solidFill>
                  <a:latin typeface="Times New Roman"/>
                  <a:ea typeface="Times New Roman"/>
                  <a:cs typeface="Times New Roman"/>
                  <a:sym typeface="Times New Roman"/>
                </a:rPr>
                <a:t>g</a:t>
              </a:r>
              <a:r>
                <a:rPr lang="en" sz="1200" i="1" baseline="-25000">
                  <a:solidFill>
                    <a:srgbClr val="456487"/>
                  </a:solidFill>
                  <a:latin typeface="Times New Roman"/>
                  <a:ea typeface="Times New Roman"/>
                  <a:cs typeface="Times New Roman"/>
                  <a:sym typeface="Times New Roman"/>
                </a:rPr>
                <a:t>𝜇𝜈</a:t>
              </a:r>
              <a:r>
                <a:rPr lang="en" sz="1200">
                  <a:solidFill>
                    <a:srgbClr val="456487"/>
                  </a:solidFill>
                </a:rPr>
                <a:t>,</a:t>
              </a:r>
              <a:endParaRPr sz="1200">
                <a:solidFill>
                  <a:srgbClr val="456487"/>
                </a:solidFill>
              </a:endParaRPr>
            </a:p>
            <a:p>
              <a:pPr marL="0" lvl="0" indent="0" algn="ctr" rtl="0">
                <a:spcBef>
                  <a:spcPts val="0"/>
                </a:spcBef>
                <a:spcAft>
                  <a:spcPts val="0"/>
                </a:spcAft>
                <a:buNone/>
              </a:pPr>
              <a:r>
                <a:rPr lang="en" sz="1200">
                  <a:solidFill>
                    <a:srgbClr val="456487"/>
                  </a:solidFill>
                </a:rPr>
                <a:t>i.e. coordinate choice</a:t>
              </a:r>
              <a:endParaRPr/>
            </a:p>
          </p:txBody>
        </p:sp>
        <p:cxnSp>
          <p:nvCxnSpPr>
            <p:cNvPr id="799" name="Google Shape;799;p61"/>
            <p:cNvCxnSpPr>
              <a:stCxn id="793" idx="3"/>
              <a:endCxn id="800" idx="1"/>
            </p:cNvCxnSpPr>
            <p:nvPr/>
          </p:nvCxnSpPr>
          <p:spPr>
            <a:xfrm>
              <a:off x="4844175" y="1540562"/>
              <a:ext cx="1652400" cy="979800"/>
            </a:xfrm>
            <a:prstGeom prst="bentConnector3">
              <a:avLst>
                <a:gd name="adj1" fmla="val 50002"/>
              </a:avLst>
            </a:prstGeom>
            <a:noFill/>
            <a:ln w="19050" cap="flat" cmpd="sng">
              <a:solidFill>
                <a:srgbClr val="456487"/>
              </a:solidFill>
              <a:prstDash val="dash"/>
              <a:round/>
              <a:headEnd type="none" w="med" len="med"/>
              <a:tailEnd type="none" w="med" len="med"/>
            </a:ln>
          </p:spPr>
        </p:cxnSp>
        <p:cxnSp>
          <p:nvCxnSpPr>
            <p:cNvPr id="801" name="Google Shape;801;p61"/>
            <p:cNvCxnSpPr>
              <a:stCxn id="793" idx="3"/>
              <a:endCxn id="798" idx="1"/>
            </p:cNvCxnSpPr>
            <p:nvPr/>
          </p:nvCxnSpPr>
          <p:spPr>
            <a:xfrm>
              <a:off x="4844175" y="1540562"/>
              <a:ext cx="1652400" cy="270300"/>
            </a:xfrm>
            <a:prstGeom prst="bentConnector3">
              <a:avLst>
                <a:gd name="adj1" fmla="val 50002"/>
              </a:avLst>
            </a:prstGeom>
            <a:noFill/>
            <a:ln w="19050" cap="flat" cmpd="sng">
              <a:solidFill>
                <a:srgbClr val="456487"/>
              </a:solidFill>
              <a:prstDash val="dash"/>
              <a:round/>
              <a:headEnd type="none" w="med" len="med"/>
              <a:tailEnd type="none" w="med" len="med"/>
            </a:ln>
          </p:spPr>
        </p:cxnSp>
        <p:sp>
          <p:nvSpPr>
            <p:cNvPr id="800" name="Google Shape;800;p61"/>
            <p:cNvSpPr/>
            <p:nvPr/>
          </p:nvSpPr>
          <p:spPr>
            <a:xfrm>
              <a:off x="6496625" y="2233925"/>
              <a:ext cx="1868400" cy="572700"/>
            </a:xfrm>
            <a:prstGeom prst="bracketPair">
              <a:avLst/>
            </a:prstGeom>
            <a:noFill/>
            <a:ln w="19050"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456487"/>
                  </a:solidFill>
                </a:rPr>
                <a:t>event horizon properties</a:t>
              </a:r>
              <a:endParaRPr sz="1200">
                <a:solidFill>
                  <a:srgbClr val="456487"/>
                </a:solidFill>
              </a:endParaRPr>
            </a:p>
            <a:p>
              <a:pPr marL="0" lvl="0" indent="0" algn="ctr" rtl="0">
                <a:spcBef>
                  <a:spcPts val="0"/>
                </a:spcBef>
                <a:spcAft>
                  <a:spcPts val="0"/>
                </a:spcAft>
                <a:buNone/>
              </a:pPr>
              <a:r>
                <a:rPr lang="en" sz="1200">
                  <a:solidFill>
                    <a:srgbClr val="456487"/>
                  </a:solidFill>
                </a:rPr>
                <a:t>[Killing/not Killing]</a:t>
              </a:r>
              <a:endParaRPr sz="1200">
                <a:solidFill>
                  <a:srgbClr val="456487"/>
                </a:solidFill>
              </a:endParaRPr>
            </a:p>
          </p:txBody>
        </p:sp>
        <p:grpSp>
          <p:nvGrpSpPr>
            <p:cNvPr id="802" name="Google Shape;802;p61"/>
            <p:cNvGrpSpPr/>
            <p:nvPr/>
          </p:nvGrpSpPr>
          <p:grpSpPr>
            <a:xfrm>
              <a:off x="6496555" y="3474370"/>
              <a:ext cx="1868383" cy="572714"/>
              <a:chOff x="6496525" y="3682425"/>
              <a:chExt cx="1547700" cy="529800"/>
            </a:xfrm>
          </p:grpSpPr>
          <p:sp>
            <p:nvSpPr>
              <p:cNvPr id="803" name="Google Shape;803;p61"/>
              <p:cNvSpPr/>
              <p:nvPr/>
            </p:nvSpPr>
            <p:spPr>
              <a:xfrm rot="5400000">
                <a:off x="7005475" y="3173475"/>
                <a:ext cx="529800" cy="1547700"/>
              </a:xfrm>
              <a:prstGeom prst="roundRect">
                <a:avLst>
                  <a:gd name="adj" fmla="val 16667"/>
                </a:avLst>
              </a:prstGeom>
              <a:solidFill>
                <a:srgbClr val="456487"/>
              </a:solidFill>
              <a:ln w="20600" cap="flat" cmpd="sng">
                <a:solidFill>
                  <a:srgbClr val="022A5C"/>
                </a:solidFill>
                <a:prstDash val="solid"/>
                <a:round/>
                <a:headEnd type="none" w="sm" len="sm"/>
                <a:tailEnd type="none" w="sm" len="sm"/>
              </a:ln>
            </p:spPr>
            <p:txBody>
              <a:bodyPr spcFirstLastPara="1" wrap="square" lIns="98825" tIns="98825" rIns="98825" bIns="98825" anchor="ctr" anchorCtr="0">
                <a:noAutofit/>
              </a:bodyPr>
              <a:lstStyle/>
              <a:p>
                <a:pPr marL="0" lvl="0" indent="0" algn="ctr" rtl="0">
                  <a:spcBef>
                    <a:spcPts val="0"/>
                  </a:spcBef>
                  <a:spcAft>
                    <a:spcPts val="0"/>
                  </a:spcAft>
                  <a:buNone/>
                </a:pPr>
                <a:endParaRPr sz="1513"/>
              </a:p>
            </p:txBody>
          </p:sp>
          <p:sp>
            <p:nvSpPr>
              <p:cNvPr id="804" name="Google Shape;804;p61"/>
              <p:cNvSpPr txBox="1"/>
              <p:nvPr/>
            </p:nvSpPr>
            <p:spPr>
              <a:xfrm>
                <a:off x="6523375" y="3747225"/>
                <a:ext cx="1494000" cy="400200"/>
              </a:xfrm>
              <a:prstGeom prst="rect">
                <a:avLst/>
              </a:prstGeom>
              <a:noFill/>
              <a:ln>
                <a:noFill/>
              </a:ln>
            </p:spPr>
            <p:txBody>
              <a:bodyPr spcFirstLastPara="1" wrap="square" lIns="98825" tIns="98825" rIns="98825" bIns="98825" anchor="t" anchorCtr="0">
                <a:spAutoFit/>
              </a:bodyPr>
              <a:lstStyle/>
              <a:p>
                <a:pPr marL="0" lvl="0" indent="0" algn="ctr" rtl="0">
                  <a:spcBef>
                    <a:spcPts val="0"/>
                  </a:spcBef>
                  <a:spcAft>
                    <a:spcPts val="0"/>
                  </a:spcAft>
                  <a:buNone/>
                </a:pPr>
                <a:r>
                  <a:rPr lang="en" sz="1513" b="1">
                    <a:solidFill>
                      <a:srgbClr val="FFFFFF"/>
                    </a:solidFill>
                  </a:rPr>
                  <a:t>CIRCULARITY</a:t>
                </a:r>
                <a:endParaRPr sz="1513" b="1">
                  <a:solidFill>
                    <a:srgbClr val="FFFFFF"/>
                  </a:solidFill>
                </a:endParaRPr>
              </a:p>
            </p:txBody>
          </p:sp>
        </p:grpSp>
      </p:grpSp>
      <p:sp>
        <p:nvSpPr>
          <p:cNvPr id="805" name="Google Shape;805;p61"/>
          <p:cNvSpPr/>
          <p:nvPr/>
        </p:nvSpPr>
        <p:spPr>
          <a:xfrm flipH="1">
            <a:off x="256013" y="3683760"/>
            <a:ext cx="914400" cy="914400"/>
          </a:xfrm>
          <a:prstGeom prst="ellipse">
            <a:avLst/>
          </a:prstGeom>
          <a:solidFill>
            <a:srgbClr val="D5DCE4"/>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6" name="Google Shape;806;p61"/>
          <p:cNvSpPr/>
          <p:nvPr/>
        </p:nvSpPr>
        <p:spPr>
          <a:xfrm flipH="1">
            <a:off x="1132963" y="2559985"/>
            <a:ext cx="914400" cy="914400"/>
          </a:xfrm>
          <a:prstGeom prst="ellipse">
            <a:avLst/>
          </a:prstGeom>
          <a:solidFill>
            <a:srgbClr val="D5DCE4"/>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7" name="Google Shape;807;p61"/>
          <p:cNvSpPr/>
          <p:nvPr/>
        </p:nvSpPr>
        <p:spPr>
          <a:xfrm flipH="1">
            <a:off x="4544534" y="2371276"/>
            <a:ext cx="685800" cy="685800"/>
          </a:xfrm>
          <a:prstGeom prst="ellipse">
            <a:avLst/>
          </a:prstGeom>
          <a:solidFill>
            <a:srgbClr val="8195AD"/>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7"/>
                                        </p:tgtEl>
                                        <p:attrNameLst>
                                          <p:attrName>style.visibility</p:attrName>
                                        </p:attrNameLst>
                                      </p:cBhvr>
                                      <p:to>
                                        <p:strVal val="visible"/>
                                      </p:to>
                                    </p:set>
                                    <p:animEffect transition="in" filter="fade">
                                      <p:cBhvr>
                                        <p:cTn id="7" dur="1000"/>
                                        <p:tgtEl>
                                          <p:spTgt spid="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811"/>
        <p:cNvGrpSpPr/>
        <p:nvPr/>
      </p:nvGrpSpPr>
      <p:grpSpPr>
        <a:xfrm>
          <a:off x="0" y="0"/>
          <a:ext cx="0" cy="0"/>
          <a:chOff x="0" y="0"/>
          <a:chExt cx="0" cy="0"/>
        </a:xfrm>
      </p:grpSpPr>
      <p:sp>
        <p:nvSpPr>
          <p:cNvPr id="812" name="Google Shape;812;p62"/>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‘Solving’ circularity</a:t>
            </a:r>
            <a:endParaRPr/>
          </a:p>
        </p:txBody>
      </p:sp>
      <p:pic>
        <p:nvPicPr>
          <p:cNvPr id="813" name="Google Shape;813;p62" descr="\begin{align}&#10;\xi_{[\mu} \psi_\nu \partial_\rho \xi_{\sigma ]} &amp;= 0 \\&#10;\xi_{[\mu} \psi_\nu \partial_\rho \psi_{\sigma ]} &amp;= 0&#10;\end{align}" title="MathEquation,#000000"/>
          <p:cNvPicPr preferRelativeResize="0"/>
          <p:nvPr/>
        </p:nvPicPr>
        <p:blipFill>
          <a:blip r:embed="rId3">
            <a:alphaModFix/>
          </a:blip>
          <a:stretch>
            <a:fillRect/>
          </a:stretch>
        </p:blipFill>
        <p:spPr>
          <a:xfrm>
            <a:off x="3488357" y="957052"/>
            <a:ext cx="1530120" cy="635000"/>
          </a:xfrm>
          <a:prstGeom prst="rect">
            <a:avLst/>
          </a:prstGeom>
          <a:noFill/>
          <a:ln>
            <a:noFill/>
          </a:ln>
        </p:spPr>
      </p:pic>
      <p:sp>
        <p:nvSpPr>
          <p:cNvPr id="814" name="Google Shape;814;p62"/>
          <p:cNvSpPr txBox="1"/>
          <p:nvPr/>
        </p:nvSpPr>
        <p:spPr>
          <a:xfrm>
            <a:off x="1354200" y="905102"/>
            <a:ext cx="1715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The circularity conditions are PDEs for metric components</a:t>
            </a:r>
            <a:endParaRPr sz="1200">
              <a:solidFill>
                <a:schemeClr val="dk1"/>
              </a:solidFill>
            </a:endParaRPr>
          </a:p>
        </p:txBody>
      </p:sp>
      <p:sp>
        <p:nvSpPr>
          <p:cNvPr id="815" name="Google Shape;815;p62"/>
          <p:cNvSpPr txBox="1"/>
          <p:nvPr/>
        </p:nvSpPr>
        <p:spPr>
          <a:xfrm>
            <a:off x="7322097" y="1345727"/>
            <a:ext cx="467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hard</a:t>
            </a:r>
            <a:endParaRPr sz="1000">
              <a:solidFill>
                <a:schemeClr val="dk1"/>
              </a:solidFill>
            </a:endParaRPr>
          </a:p>
        </p:txBody>
      </p:sp>
      <p:sp>
        <p:nvSpPr>
          <p:cNvPr id="816" name="Google Shape;816;p62"/>
          <p:cNvSpPr txBox="1"/>
          <p:nvPr/>
        </p:nvSpPr>
        <p:spPr>
          <a:xfrm>
            <a:off x="5437225" y="787727"/>
            <a:ext cx="16602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rPr>
              <a:t>checking circularity for given metric</a:t>
            </a:r>
            <a:endParaRPr sz="1000"/>
          </a:p>
        </p:txBody>
      </p:sp>
      <p:sp>
        <p:nvSpPr>
          <p:cNvPr id="817" name="Google Shape;817;p62"/>
          <p:cNvSpPr txBox="1"/>
          <p:nvPr/>
        </p:nvSpPr>
        <p:spPr>
          <a:xfrm>
            <a:off x="5437225" y="1268770"/>
            <a:ext cx="16602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rPr>
              <a:t>constructing ‘simple’ non-circular metrics</a:t>
            </a:r>
            <a:endParaRPr sz="1000"/>
          </a:p>
        </p:txBody>
      </p:sp>
      <p:sp>
        <p:nvSpPr>
          <p:cNvPr id="818" name="Google Shape;818;p62"/>
          <p:cNvSpPr txBox="1"/>
          <p:nvPr/>
        </p:nvSpPr>
        <p:spPr>
          <a:xfrm>
            <a:off x="7322097" y="864677"/>
            <a:ext cx="467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easy</a:t>
            </a:r>
            <a:endParaRPr sz="1000"/>
          </a:p>
        </p:txBody>
      </p:sp>
      <p:sp>
        <p:nvSpPr>
          <p:cNvPr id="819" name="Google Shape;819;p62"/>
          <p:cNvSpPr/>
          <p:nvPr/>
        </p:nvSpPr>
        <p:spPr>
          <a:xfrm>
            <a:off x="5397238" y="798302"/>
            <a:ext cx="144000" cy="952500"/>
          </a:xfrm>
          <a:prstGeom prst="leftBrace">
            <a:avLst>
              <a:gd name="adj1" fmla="val 50000"/>
              <a:gd name="adj2" fmla="val 50000"/>
            </a:avLst>
          </a:prstGeom>
          <a:noFill/>
          <a:ln w="9525"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820" name="Google Shape;820;p62"/>
          <p:cNvCxnSpPr>
            <a:stCxn id="816" idx="3"/>
            <a:endCxn id="818" idx="1"/>
          </p:cNvCxnSpPr>
          <p:nvPr/>
        </p:nvCxnSpPr>
        <p:spPr>
          <a:xfrm>
            <a:off x="7097425" y="1034027"/>
            <a:ext cx="224700" cy="0"/>
          </a:xfrm>
          <a:prstGeom prst="straightConnector1">
            <a:avLst/>
          </a:prstGeom>
          <a:noFill/>
          <a:ln w="9525" cap="flat" cmpd="sng">
            <a:solidFill>
              <a:srgbClr val="022A5C"/>
            </a:solidFill>
            <a:prstDash val="dash"/>
            <a:round/>
            <a:headEnd type="none" w="med" len="med"/>
            <a:tailEnd type="none" w="med" len="med"/>
          </a:ln>
        </p:spPr>
      </p:cxnSp>
      <p:cxnSp>
        <p:nvCxnSpPr>
          <p:cNvPr id="821" name="Google Shape;821;p62"/>
          <p:cNvCxnSpPr>
            <a:stCxn id="817" idx="3"/>
            <a:endCxn id="815" idx="1"/>
          </p:cNvCxnSpPr>
          <p:nvPr/>
        </p:nvCxnSpPr>
        <p:spPr>
          <a:xfrm>
            <a:off x="7097425" y="1515070"/>
            <a:ext cx="224700" cy="0"/>
          </a:xfrm>
          <a:prstGeom prst="straightConnector1">
            <a:avLst/>
          </a:prstGeom>
          <a:noFill/>
          <a:ln w="9525" cap="flat" cmpd="sng">
            <a:solidFill>
              <a:srgbClr val="022A5C"/>
            </a:solidFill>
            <a:prstDash val="dash"/>
            <a:round/>
            <a:headEnd type="none" w="med" len="med"/>
            <a:tailEnd type="none" w="med" len="med"/>
          </a:ln>
        </p:spPr>
      </p:cxnSp>
      <p:grpSp>
        <p:nvGrpSpPr>
          <p:cNvPr id="822" name="Google Shape;822;p62"/>
          <p:cNvGrpSpPr/>
          <p:nvPr/>
        </p:nvGrpSpPr>
        <p:grpSpPr>
          <a:xfrm>
            <a:off x="1121400" y="1921550"/>
            <a:ext cx="5909712" cy="2881136"/>
            <a:chOff x="1121400" y="1921550"/>
            <a:chExt cx="5909712" cy="2881136"/>
          </a:xfrm>
        </p:grpSpPr>
        <p:sp>
          <p:nvSpPr>
            <p:cNvPr id="823" name="Google Shape;823;p62"/>
            <p:cNvSpPr txBox="1"/>
            <p:nvPr/>
          </p:nvSpPr>
          <p:spPr>
            <a:xfrm>
              <a:off x="1121400" y="1921550"/>
              <a:ext cx="2181000" cy="1210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rPr>
                <a:t>idea</a:t>
              </a:r>
              <a:endParaRPr>
                <a:solidFill>
                  <a:schemeClr val="dk1"/>
                </a:solidFill>
              </a:endParaRPr>
            </a:p>
            <a:p>
              <a:pPr marL="0" lvl="0" indent="0" algn="ctr" rtl="0">
                <a:spcBef>
                  <a:spcPts val="1000"/>
                </a:spcBef>
                <a:spcAft>
                  <a:spcPts val="0"/>
                </a:spcAft>
                <a:buNone/>
              </a:pPr>
              <a:r>
                <a:rPr lang="en" sz="1200">
                  <a:solidFill>
                    <a:schemeClr val="dk1"/>
                  </a:solidFill>
                </a:rPr>
                <a:t>‘solve’ conditions, </a:t>
              </a:r>
              <a:endParaRPr sz="1200">
                <a:solidFill>
                  <a:schemeClr val="dk1"/>
                </a:solidFill>
              </a:endParaRPr>
            </a:p>
            <a:p>
              <a:pPr marL="0" lvl="0" indent="0" algn="ctr" rtl="0">
                <a:spcBef>
                  <a:spcPts val="1000"/>
                </a:spcBef>
                <a:spcAft>
                  <a:spcPts val="0"/>
                </a:spcAft>
                <a:buNone/>
              </a:pPr>
              <a:r>
                <a:rPr lang="en" sz="1200">
                  <a:solidFill>
                    <a:schemeClr val="dk1"/>
                  </a:solidFill>
                </a:rPr>
                <a:t>translate them into algebraic relations</a:t>
              </a:r>
              <a:endParaRPr sz="1200">
                <a:solidFill>
                  <a:schemeClr val="dk1"/>
                </a:solidFill>
              </a:endParaRPr>
            </a:p>
          </p:txBody>
        </p:sp>
        <p:cxnSp>
          <p:nvCxnSpPr>
            <p:cNvPr id="824" name="Google Shape;824;p62"/>
            <p:cNvCxnSpPr>
              <a:stCxn id="823" idx="3"/>
              <a:endCxn id="825" idx="1"/>
            </p:cNvCxnSpPr>
            <p:nvPr/>
          </p:nvCxnSpPr>
          <p:spPr>
            <a:xfrm>
              <a:off x="3302400" y="2526950"/>
              <a:ext cx="2201100" cy="600"/>
            </a:xfrm>
            <a:prstGeom prst="bentConnector3">
              <a:avLst>
                <a:gd name="adj1" fmla="val 50000"/>
              </a:avLst>
            </a:prstGeom>
            <a:noFill/>
            <a:ln w="19050" cap="flat" cmpd="sng">
              <a:solidFill>
                <a:srgbClr val="022A5C"/>
              </a:solidFill>
              <a:prstDash val="solid"/>
              <a:round/>
              <a:headEnd type="none" w="med" len="med"/>
              <a:tailEnd type="none" w="med" len="med"/>
            </a:ln>
          </p:spPr>
        </p:cxnSp>
        <p:grpSp>
          <p:nvGrpSpPr>
            <p:cNvPr id="826" name="Google Shape;826;p62"/>
            <p:cNvGrpSpPr/>
            <p:nvPr/>
          </p:nvGrpSpPr>
          <p:grpSpPr>
            <a:xfrm>
              <a:off x="5503513" y="2126900"/>
              <a:ext cx="1527600" cy="800100"/>
              <a:chOff x="1261975" y="3752950"/>
              <a:chExt cx="1527600" cy="800100"/>
            </a:xfrm>
          </p:grpSpPr>
          <p:pic>
            <p:nvPicPr>
              <p:cNvPr id="827" name="Google Shape;827;p62" descr="\begin{align}&#10;g^{vr} &amp;= f(r) g^{rr} \\&#10;g^{r\phi} &amp;= h(r) g^{rr}&#10;\end{align}" title="MathEquation,#000000"/>
              <p:cNvPicPr preferRelativeResize="0"/>
              <p:nvPr/>
            </p:nvPicPr>
            <p:blipFill>
              <a:blip r:embed="rId4">
                <a:alphaModFix/>
              </a:blip>
              <a:stretch>
                <a:fillRect/>
              </a:stretch>
            </p:blipFill>
            <p:spPr>
              <a:xfrm>
                <a:off x="1390475" y="3867261"/>
                <a:ext cx="1270000" cy="571500"/>
              </a:xfrm>
              <a:prstGeom prst="rect">
                <a:avLst/>
              </a:prstGeom>
              <a:noFill/>
              <a:ln>
                <a:noFill/>
              </a:ln>
            </p:spPr>
          </p:pic>
          <p:sp>
            <p:nvSpPr>
              <p:cNvPr id="825" name="Google Shape;825;p62"/>
              <p:cNvSpPr/>
              <p:nvPr/>
            </p:nvSpPr>
            <p:spPr>
              <a:xfrm>
                <a:off x="1261975" y="3752950"/>
                <a:ext cx="1527600" cy="800100"/>
              </a:xfrm>
              <a:prstGeom prst="roundRect">
                <a:avLst>
                  <a:gd name="adj" fmla="val 16667"/>
                </a:avLst>
              </a:prstGeom>
              <a:no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828" name="Google Shape;828;p62"/>
            <p:cNvSpPr txBox="1"/>
            <p:nvPr/>
          </p:nvSpPr>
          <p:spPr>
            <a:xfrm>
              <a:off x="3159282" y="3292521"/>
              <a:ext cx="2230200" cy="108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rPr>
                <a:t>used them to construct two examples, both simple deformations of Kerr:</a:t>
              </a:r>
              <a:endParaRPr sz="1000">
                <a:solidFill>
                  <a:schemeClr val="dk1"/>
                </a:solidFill>
              </a:endParaRPr>
            </a:p>
            <a:p>
              <a:pPr marL="457200" lvl="0" indent="-292100" algn="l" rtl="0">
                <a:spcBef>
                  <a:spcPts val="1000"/>
                </a:spcBef>
                <a:spcAft>
                  <a:spcPts val="0"/>
                </a:spcAft>
                <a:buClr>
                  <a:srgbClr val="022A5C"/>
                </a:buClr>
                <a:buSzPts val="1000"/>
                <a:buChar char="●"/>
              </a:pPr>
              <a:r>
                <a:rPr lang="en" sz="1000">
                  <a:solidFill>
                    <a:schemeClr val="dk1"/>
                  </a:solidFill>
                </a:rPr>
                <a:t>‘minimal’</a:t>
              </a:r>
              <a:endParaRPr sz="1000">
                <a:solidFill>
                  <a:schemeClr val="dk1"/>
                </a:solidFill>
              </a:endParaRPr>
            </a:p>
            <a:p>
              <a:pPr marL="457200" lvl="0" indent="-292100" algn="l" rtl="0">
                <a:spcBef>
                  <a:spcPts val="0"/>
                </a:spcBef>
                <a:spcAft>
                  <a:spcPts val="0"/>
                </a:spcAft>
                <a:buClr>
                  <a:srgbClr val="022A5C"/>
                </a:buClr>
                <a:buSzPts val="1000"/>
                <a:buChar char="●"/>
              </a:pPr>
              <a:r>
                <a:rPr lang="en" sz="1000">
                  <a:solidFill>
                    <a:schemeClr val="dk1"/>
                  </a:solidFill>
                </a:rPr>
                <a:t>‘not so minimal’</a:t>
              </a:r>
              <a:endParaRPr sz="1000">
                <a:solidFill>
                  <a:schemeClr val="dk1"/>
                </a:solidFill>
              </a:endParaRPr>
            </a:p>
          </p:txBody>
        </p:sp>
        <p:sp>
          <p:nvSpPr>
            <p:cNvPr id="829" name="Google Shape;829;p62"/>
            <p:cNvSpPr/>
            <p:nvPr/>
          </p:nvSpPr>
          <p:spPr>
            <a:xfrm>
              <a:off x="3488357" y="4463986"/>
              <a:ext cx="1434900" cy="338700"/>
            </a:xfrm>
            <a:prstGeom prst="bracketPair">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666666"/>
                  </a:solidFill>
                </a:rPr>
                <a:t>E. Babichev, </a:t>
              </a:r>
              <a:r>
                <a:rPr lang="en" sz="800" b="1">
                  <a:solidFill>
                    <a:srgbClr val="666666"/>
                  </a:solidFill>
                </a:rPr>
                <a:t>JM, </a:t>
              </a:r>
              <a:r>
                <a:rPr lang="en" sz="800">
                  <a:solidFill>
                    <a:srgbClr val="666666"/>
                  </a:solidFill>
                </a:rPr>
                <a:t>JCAP 10 (2025) 011 [</a:t>
              </a:r>
              <a:r>
                <a:rPr lang="en" sz="800">
                  <a:solidFill>
                    <a:srgbClr val="666666"/>
                  </a:solidFill>
                  <a:uFill>
                    <a:noFill/>
                  </a:uFill>
                  <a:latin typeface="Courier New"/>
                  <a:ea typeface="Courier New"/>
                  <a:cs typeface="Courier New"/>
                  <a:sym typeface="Courier New"/>
                  <a:hlinkClick r:id="rId5">
                    <a:extLst>
                      <a:ext uri="{A12FA001-AC4F-418D-AE19-62706E023703}">
                        <ahyp:hlinkClr xmlns:ahyp="http://schemas.microsoft.com/office/drawing/2018/hyperlinkcolor" val="tx"/>
                      </a:ext>
                    </a:extLst>
                  </a:hlinkClick>
                </a:rPr>
                <a:t>2505.08880</a:t>
              </a:r>
              <a:r>
                <a:rPr lang="en" sz="800">
                  <a:solidFill>
                    <a:srgbClr val="666666"/>
                  </a:solidFill>
                </a:rPr>
                <a:t>]</a:t>
              </a:r>
              <a:endParaRPr sz="800">
                <a:solidFill>
                  <a:srgbClr val="666666"/>
                </a:solidFill>
              </a:endParaRPr>
            </a:p>
          </p:txBody>
        </p:sp>
        <p:pic>
          <p:nvPicPr>
            <p:cNvPr id="830" name="Google Shape;830;p62" title="FaceOnMerger_frame_watermarked.jpg"/>
            <p:cNvPicPr preferRelativeResize="0"/>
            <p:nvPr/>
          </p:nvPicPr>
          <p:blipFill rotWithShape="1">
            <a:blip r:embed="rId6">
              <a:alphaModFix/>
            </a:blip>
            <a:srcRect l="23370" r="22283"/>
            <a:stretch/>
          </p:blipFill>
          <p:spPr>
            <a:xfrm>
              <a:off x="5855869" y="3431571"/>
              <a:ext cx="822900" cy="804600"/>
            </a:xfrm>
            <a:prstGeom prst="ellipse">
              <a:avLst/>
            </a:prstGeom>
            <a:noFill/>
            <a:ln w="28575" cap="flat" cmpd="sng">
              <a:solidFill>
                <a:srgbClr val="EC681C"/>
              </a:solidFill>
              <a:prstDash val="solid"/>
              <a:round/>
              <a:headEnd type="none" w="sm" len="sm"/>
              <a:tailEnd type="none" w="sm" len="sm"/>
            </a:ln>
          </p:spPr>
        </p:pic>
        <p:pic>
          <p:nvPicPr>
            <p:cNvPr id="831" name="Google Shape;831;p62"/>
            <p:cNvPicPr preferRelativeResize="0"/>
            <p:nvPr/>
          </p:nvPicPr>
          <p:blipFill rotWithShape="1">
            <a:blip r:embed="rId7">
              <a:alphaModFix/>
            </a:blip>
            <a:srcRect l="50086" t="7350" r="18739" b="38843"/>
            <a:stretch/>
          </p:blipFill>
          <p:spPr>
            <a:xfrm>
              <a:off x="1828731" y="3433821"/>
              <a:ext cx="823500" cy="800100"/>
            </a:xfrm>
            <a:prstGeom prst="ellipse">
              <a:avLst/>
            </a:prstGeom>
            <a:noFill/>
            <a:ln w="28575" cap="flat" cmpd="sng">
              <a:solidFill>
                <a:srgbClr val="EC681C"/>
              </a:solidFill>
              <a:prstDash val="solid"/>
              <a:round/>
              <a:headEnd type="none" w="sm" len="sm"/>
              <a:tailEnd type="none" w="sm" len="sm"/>
            </a:ln>
          </p:spPr>
        </p:pic>
        <p:cxnSp>
          <p:nvCxnSpPr>
            <p:cNvPr id="832" name="Google Shape;832;p62"/>
            <p:cNvCxnSpPr>
              <a:stCxn id="825" idx="2"/>
              <a:endCxn id="828" idx="0"/>
            </p:cNvCxnSpPr>
            <p:nvPr/>
          </p:nvCxnSpPr>
          <p:spPr>
            <a:xfrm rot="5400000">
              <a:off x="5088163" y="2113250"/>
              <a:ext cx="365400" cy="1992900"/>
            </a:xfrm>
            <a:prstGeom prst="bentConnector3">
              <a:avLst>
                <a:gd name="adj1" fmla="val 50017"/>
              </a:avLst>
            </a:prstGeom>
            <a:noFill/>
            <a:ln w="9525" cap="flat" cmpd="sng">
              <a:solidFill>
                <a:srgbClr val="022A5C"/>
              </a:solidFill>
              <a:prstDash val="dash"/>
              <a:round/>
              <a:headEnd type="none" w="med" len="med"/>
              <a:tailEnd type="non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2"/>
                                        </p:tgtEl>
                                        <p:attrNameLst>
                                          <p:attrName>style.visibility</p:attrName>
                                        </p:attrNameLst>
                                      </p:cBhvr>
                                      <p:to>
                                        <p:strVal val="visible"/>
                                      </p:to>
                                    </p:set>
                                    <p:animEffect transition="in" filter="fade">
                                      <p:cBhvr>
                                        <p:cTn id="7" dur="1000"/>
                                        <p:tgtEl>
                                          <p:spTgt spid="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What is circularity?</a:t>
            </a:r>
            <a:endParaRPr/>
          </a:p>
        </p:txBody>
      </p:sp>
      <p:pic>
        <p:nvPicPr>
          <p:cNvPr id="153" name="Google Shape;153;p29" descr="\begin{align}&#10;\xi_{[\mu} \psi_\nu \partial_\rho \xi_{\sigma ]} &amp;= 0 \\&#10;\xi_{[\mu} \psi_\nu \partial_\rho \psi_{\sigma ]} &amp;= 0&#10;\end{align}" title="MathEquation,#000000"/>
          <p:cNvPicPr preferRelativeResize="0"/>
          <p:nvPr/>
        </p:nvPicPr>
        <p:blipFill>
          <a:blip r:embed="rId3">
            <a:alphaModFix/>
          </a:blip>
          <a:stretch>
            <a:fillRect/>
          </a:stretch>
        </p:blipFill>
        <p:spPr>
          <a:xfrm>
            <a:off x="3400963" y="3248098"/>
            <a:ext cx="2295180" cy="952500"/>
          </a:xfrm>
          <a:prstGeom prst="rect">
            <a:avLst/>
          </a:prstGeom>
          <a:noFill/>
          <a:ln>
            <a:noFill/>
          </a:ln>
        </p:spPr>
      </p:pic>
      <p:sp>
        <p:nvSpPr>
          <p:cNvPr id="154" name="Google Shape;154;p29"/>
          <p:cNvSpPr txBox="1"/>
          <p:nvPr/>
        </p:nvSpPr>
        <p:spPr>
          <a:xfrm>
            <a:off x="3400974" y="2878798"/>
            <a:ext cx="2295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by Frobenius’ theorem</a:t>
            </a:r>
            <a:endParaRPr sz="1200">
              <a:solidFill>
                <a:schemeClr val="dk1"/>
              </a:solidFill>
            </a:endParaRPr>
          </a:p>
        </p:txBody>
      </p:sp>
      <p:sp>
        <p:nvSpPr>
          <p:cNvPr id="155" name="Google Shape;155;p29"/>
          <p:cNvSpPr txBox="1"/>
          <p:nvPr/>
        </p:nvSpPr>
        <p:spPr>
          <a:xfrm>
            <a:off x="3897013" y="4200598"/>
            <a:ext cx="13032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456487"/>
                </a:solidFill>
              </a:rPr>
              <a:t>[everywhere]</a:t>
            </a:r>
            <a:endParaRPr sz="1000">
              <a:solidFill>
                <a:srgbClr val="456487"/>
              </a:solidFill>
            </a:endParaRPr>
          </a:p>
        </p:txBody>
      </p:sp>
      <p:grpSp>
        <p:nvGrpSpPr>
          <p:cNvPr id="156" name="Google Shape;156;p29"/>
          <p:cNvGrpSpPr/>
          <p:nvPr/>
        </p:nvGrpSpPr>
        <p:grpSpPr>
          <a:xfrm>
            <a:off x="436879" y="1102843"/>
            <a:ext cx="3519309" cy="1317413"/>
            <a:chOff x="491466" y="873215"/>
            <a:chExt cx="3519309" cy="1317413"/>
          </a:xfrm>
        </p:grpSpPr>
        <p:sp>
          <p:nvSpPr>
            <p:cNvPr id="157" name="Google Shape;157;p29"/>
            <p:cNvSpPr/>
            <p:nvPr/>
          </p:nvSpPr>
          <p:spPr>
            <a:xfrm>
              <a:off x="491475" y="981028"/>
              <a:ext cx="3519300" cy="1209600"/>
            </a:xfrm>
            <a:prstGeom prst="roundRect">
              <a:avLst>
                <a:gd name="adj" fmla="val 11801"/>
              </a:avLst>
            </a:prstGeom>
            <a:no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8" name="Google Shape;158;p29"/>
            <p:cNvSpPr txBox="1"/>
            <p:nvPr/>
          </p:nvSpPr>
          <p:spPr>
            <a:xfrm>
              <a:off x="491466" y="1062478"/>
              <a:ext cx="35193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000000"/>
                  </a:solidFill>
                </a:rPr>
                <a:t>A stationary </a:t>
              </a:r>
              <a:r>
                <a:rPr lang="en"/>
                <a:t>&amp; axisymmetric </a:t>
              </a:r>
              <a:r>
                <a:rPr lang="en">
                  <a:solidFill>
                    <a:srgbClr val="000000"/>
                  </a:solidFill>
                </a:rPr>
                <a:t>spacetime </a:t>
              </a:r>
              <a:endParaRPr>
                <a:solidFill>
                  <a:srgbClr val="000000"/>
                </a:solidFill>
              </a:endParaRPr>
            </a:p>
            <a:p>
              <a:pPr marL="0" lvl="0" indent="0" algn="ctr" rtl="0">
                <a:spcBef>
                  <a:spcPts val="0"/>
                </a:spcBef>
                <a:spcAft>
                  <a:spcPts val="0"/>
                </a:spcAft>
                <a:buNone/>
              </a:pPr>
              <a:r>
                <a:rPr lang="en">
                  <a:solidFill>
                    <a:srgbClr val="000000"/>
                  </a:solidFill>
                </a:rPr>
                <a:t>is said to be </a:t>
              </a:r>
              <a:r>
                <a:rPr lang="en" i="1">
                  <a:solidFill>
                    <a:srgbClr val="000000"/>
                  </a:solidFill>
                </a:rPr>
                <a:t>circular</a:t>
              </a:r>
              <a:r>
                <a:rPr lang="en">
                  <a:solidFill>
                    <a:srgbClr val="000000"/>
                  </a:solidFill>
                </a:rPr>
                <a:t> </a:t>
              </a:r>
              <a:endParaRPr>
                <a:solidFill>
                  <a:srgbClr val="000000"/>
                </a:solidFill>
              </a:endParaRPr>
            </a:p>
            <a:p>
              <a:pPr marL="0" lvl="0" indent="0" algn="ctr" rtl="0">
                <a:spcBef>
                  <a:spcPts val="0"/>
                </a:spcBef>
                <a:spcAft>
                  <a:spcPts val="0"/>
                </a:spcAft>
                <a:buNone/>
              </a:pPr>
              <a:r>
                <a:rPr lang="en">
                  <a:solidFill>
                    <a:srgbClr val="000000"/>
                  </a:solidFill>
                </a:rPr>
                <a:t>if it can be foliated by codimension-2 surfaces orthogonal to the Killing vectors </a:t>
              </a:r>
              <a:endParaRPr>
                <a:solidFill>
                  <a:srgbClr val="000000"/>
                </a:solidFill>
              </a:endParaRPr>
            </a:p>
          </p:txBody>
        </p:sp>
        <p:sp>
          <p:nvSpPr>
            <p:cNvPr id="159" name="Google Shape;159;p29"/>
            <p:cNvSpPr txBox="1"/>
            <p:nvPr/>
          </p:nvSpPr>
          <p:spPr>
            <a:xfrm>
              <a:off x="625225" y="873215"/>
              <a:ext cx="517500" cy="184800"/>
            </a:xfrm>
            <a:prstGeom prst="rect">
              <a:avLst/>
            </a:prstGeom>
            <a:solidFill>
              <a:srgbClr val="FFFFFF"/>
            </a:solidFill>
            <a:ln>
              <a:noFill/>
            </a:ln>
          </p:spPr>
          <p:txBody>
            <a:bodyPr spcFirstLastPara="1" wrap="square" lIns="91425" tIns="0" rIns="91425" bIns="0" anchor="t" anchorCtr="0">
              <a:spAutoFit/>
            </a:bodyPr>
            <a:lstStyle/>
            <a:p>
              <a:pPr marL="0" lvl="0" indent="0" algn="ctr" rtl="0">
                <a:spcBef>
                  <a:spcPts val="0"/>
                </a:spcBef>
                <a:spcAft>
                  <a:spcPts val="0"/>
                </a:spcAft>
                <a:buNone/>
              </a:pPr>
              <a:r>
                <a:rPr lang="en" sz="1200" b="1">
                  <a:solidFill>
                    <a:srgbClr val="022A5C"/>
                  </a:solidFill>
                </a:rPr>
                <a:t>Def</a:t>
              </a:r>
              <a:endParaRPr sz="1200" b="1">
                <a:solidFill>
                  <a:srgbClr val="022A5C"/>
                </a:solidFill>
              </a:endParaRPr>
            </a:p>
          </p:txBody>
        </p:sp>
      </p:grpSp>
      <p:cxnSp>
        <p:nvCxnSpPr>
          <p:cNvPr id="160" name="Google Shape;160;p29"/>
          <p:cNvCxnSpPr>
            <a:stCxn id="157" idx="2"/>
            <a:endCxn id="153" idx="1"/>
          </p:cNvCxnSpPr>
          <p:nvPr/>
        </p:nvCxnSpPr>
        <p:spPr>
          <a:xfrm rot="-5400000" flipH="1">
            <a:off x="2146738" y="2470055"/>
            <a:ext cx="1304100" cy="1204500"/>
          </a:xfrm>
          <a:prstGeom prst="bentConnector2">
            <a:avLst/>
          </a:prstGeom>
          <a:noFill/>
          <a:ln w="19050" cap="flat" cmpd="sng">
            <a:solidFill>
              <a:srgbClr val="022A5C"/>
            </a:solidFill>
            <a:prstDash val="solid"/>
            <a:round/>
            <a:headEnd type="none" w="med" len="med"/>
            <a:tailEnd type="none" w="med" len="med"/>
          </a:ln>
        </p:spPr>
      </p:cxnSp>
      <p:sp>
        <p:nvSpPr>
          <p:cNvPr id="161" name="Google Shape;161;p29"/>
          <p:cNvSpPr txBox="1"/>
          <p:nvPr/>
        </p:nvSpPr>
        <p:spPr>
          <a:xfrm>
            <a:off x="1276197" y="2719450"/>
            <a:ext cx="1840682" cy="7665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dirty="0">
                <a:solidFill>
                  <a:srgbClr val="000000"/>
                </a:solidFill>
              </a:rPr>
              <a:t>Killing vectors</a:t>
            </a:r>
            <a:endParaRPr sz="1200" dirty="0">
              <a:solidFill>
                <a:srgbClr val="000000"/>
              </a:solidFill>
            </a:endParaRPr>
          </a:p>
          <a:p>
            <a:pPr marL="0" lvl="0" indent="0" algn="l" rtl="0">
              <a:spcBef>
                <a:spcPts val="0"/>
              </a:spcBef>
              <a:spcAft>
                <a:spcPts val="0"/>
              </a:spcAft>
              <a:buNone/>
            </a:pPr>
            <a:r>
              <a:rPr lang="en" sz="1200" dirty="0">
                <a:solidFill>
                  <a:srgbClr val="000000"/>
                </a:solidFill>
              </a:rPr>
              <a:t>𝜉</a:t>
            </a:r>
            <a:r>
              <a:rPr lang="en" sz="1200" baseline="30000" dirty="0">
                <a:solidFill>
                  <a:srgbClr val="000000"/>
                </a:solidFill>
              </a:rPr>
              <a:t>𝜇  </a:t>
            </a:r>
            <a:r>
              <a:rPr lang="en" sz="1200" dirty="0">
                <a:solidFill>
                  <a:srgbClr val="000000"/>
                </a:solidFill>
              </a:rPr>
              <a:t>……… stationarity</a:t>
            </a:r>
            <a:endParaRPr sz="1200" dirty="0">
              <a:solidFill>
                <a:srgbClr val="000000"/>
              </a:solidFill>
            </a:endParaRPr>
          </a:p>
          <a:p>
            <a:pPr marL="0" lvl="0" indent="0" algn="l" rtl="0">
              <a:spcBef>
                <a:spcPts val="0"/>
              </a:spcBef>
              <a:spcAft>
                <a:spcPts val="0"/>
              </a:spcAft>
              <a:buNone/>
            </a:pPr>
            <a:r>
              <a:rPr lang="en" sz="1200" dirty="0">
                <a:solidFill>
                  <a:srgbClr val="000000"/>
                </a:solidFill>
              </a:rPr>
              <a:t>𝜓</a:t>
            </a:r>
            <a:r>
              <a:rPr lang="en" sz="1200" baseline="30000" dirty="0">
                <a:solidFill>
                  <a:srgbClr val="000000"/>
                </a:solidFill>
              </a:rPr>
              <a:t>𝜇 </a:t>
            </a:r>
            <a:r>
              <a:rPr lang="en" sz="1200" dirty="0">
                <a:solidFill>
                  <a:srgbClr val="000000"/>
                </a:solidFill>
              </a:rPr>
              <a:t>……… </a:t>
            </a:r>
            <a:r>
              <a:rPr lang="en" sz="1200" dirty="0" err="1">
                <a:solidFill>
                  <a:srgbClr val="000000"/>
                </a:solidFill>
              </a:rPr>
              <a:t>axisymmetry</a:t>
            </a:r>
            <a:endParaRPr sz="1200" dirty="0">
              <a:solidFill>
                <a:srgbClr val="000000"/>
              </a:solidFill>
            </a:endParaRPr>
          </a:p>
        </p:txBody>
      </p:sp>
      <p:pic>
        <p:nvPicPr>
          <p:cNvPr id="162" name="Google Shape;162;p29"/>
          <p:cNvPicPr preferRelativeResize="0"/>
          <p:nvPr/>
        </p:nvPicPr>
        <p:blipFill>
          <a:blip r:embed="rId4">
            <a:alphaModFix/>
          </a:blip>
          <a:stretch>
            <a:fillRect/>
          </a:stretch>
        </p:blipFill>
        <p:spPr>
          <a:xfrm>
            <a:off x="6178299" y="1026650"/>
            <a:ext cx="2511600" cy="3575274"/>
          </a:xfrm>
          <a:prstGeom prst="rect">
            <a:avLst/>
          </a:prstGeom>
          <a:noFill/>
          <a:ln w="76200" cap="flat" cmpd="sng">
            <a:solidFill>
              <a:srgbClr val="022A5C"/>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pSp>
        <p:nvGrpSpPr>
          <p:cNvPr id="167" name="Google Shape;167;p30"/>
          <p:cNvGrpSpPr/>
          <p:nvPr/>
        </p:nvGrpSpPr>
        <p:grpSpPr>
          <a:xfrm>
            <a:off x="302675" y="2450067"/>
            <a:ext cx="6663300" cy="2194643"/>
            <a:chOff x="302675" y="2450067"/>
            <a:chExt cx="6663300" cy="2194643"/>
          </a:xfrm>
        </p:grpSpPr>
        <p:sp>
          <p:nvSpPr>
            <p:cNvPr id="168" name="Google Shape;168;p30"/>
            <p:cNvSpPr/>
            <p:nvPr/>
          </p:nvSpPr>
          <p:spPr>
            <a:xfrm>
              <a:off x="302675" y="2724710"/>
              <a:ext cx="6663300" cy="1920000"/>
            </a:xfrm>
            <a:prstGeom prst="roundRect">
              <a:avLst>
                <a:gd name="adj" fmla="val 11328"/>
              </a:avLst>
            </a:prstGeom>
            <a:no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9" name="Google Shape;169;p30" descr="g_{\mu \nu} = \begin{pmatrix}&#10;* &amp; 0 &amp; 0 &amp; * \\&#10;0 &amp; * &amp; 0 &amp; 0 \\&#10;0 &amp; 0 &amp; * &amp; 0 \\&#10;* &amp; 0 &amp; 0 &amp; * &#10;\end{pmatrix}" title="MathEquation,#000000"/>
            <p:cNvPicPr preferRelativeResize="0"/>
            <p:nvPr/>
          </p:nvPicPr>
          <p:blipFill>
            <a:blip r:embed="rId3">
              <a:alphaModFix/>
            </a:blip>
            <a:stretch>
              <a:fillRect/>
            </a:stretch>
          </p:blipFill>
          <p:spPr>
            <a:xfrm>
              <a:off x="564553" y="3231518"/>
              <a:ext cx="1958276" cy="1079500"/>
            </a:xfrm>
            <a:prstGeom prst="rect">
              <a:avLst/>
            </a:prstGeom>
            <a:noFill/>
            <a:ln>
              <a:noFill/>
            </a:ln>
          </p:spPr>
        </p:pic>
        <p:sp>
          <p:nvSpPr>
            <p:cNvPr id="170" name="Google Shape;170;p30"/>
            <p:cNvSpPr txBox="1"/>
            <p:nvPr/>
          </p:nvSpPr>
          <p:spPr>
            <a:xfrm>
              <a:off x="436425" y="2450067"/>
              <a:ext cx="2392200" cy="5541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000000"/>
                  </a:solidFill>
                </a:rPr>
                <a:t>Practically, </a:t>
              </a:r>
              <a:endParaRPr sz="1200">
                <a:solidFill>
                  <a:srgbClr val="000000"/>
                </a:solidFill>
              </a:endParaRPr>
            </a:p>
            <a:p>
              <a:pPr marL="0" lvl="0" indent="0" algn="ctr" rtl="0">
                <a:spcBef>
                  <a:spcPts val="0"/>
                </a:spcBef>
                <a:spcAft>
                  <a:spcPts val="0"/>
                </a:spcAft>
                <a:buNone/>
              </a:pPr>
              <a:r>
                <a:rPr lang="en" sz="1200">
                  <a:solidFill>
                    <a:srgbClr val="000000"/>
                  </a:solidFill>
                </a:rPr>
                <a:t>there exist coordinates such that</a:t>
              </a:r>
              <a:endParaRPr sz="1200">
                <a:solidFill>
                  <a:srgbClr val="000000"/>
                </a:solidFill>
              </a:endParaRPr>
            </a:p>
          </p:txBody>
        </p:sp>
        <mc:AlternateContent xmlns:mc="http://schemas.openxmlformats.org/markup-compatibility/2006">
          <mc:Choice xmlns:a14="http://schemas.microsoft.com/office/drawing/2010/main" Requires="a14">
            <p:sp>
              <p:nvSpPr>
                <p:cNvPr id="171" name="Google Shape;171;p30"/>
                <p:cNvSpPr txBox="1"/>
                <p:nvPr/>
              </p:nvSpPr>
              <p:spPr>
                <a:xfrm>
                  <a:off x="2692488" y="3133788"/>
                  <a:ext cx="291300" cy="1246465"/>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500" i="1" dirty="0">
                      <a:solidFill>
                        <a:srgbClr val="000000"/>
                      </a:solidFill>
                      <a:latin typeface="Times New Roman"/>
                      <a:ea typeface="Times New Roman"/>
                      <a:cs typeface="Times New Roman"/>
                      <a:sym typeface="Times New Roman"/>
                    </a:rPr>
                    <a:t>t</a:t>
                  </a:r>
                  <a:endParaRPr sz="1500" i="1" dirty="0">
                    <a:solidFill>
                      <a:srgbClr val="000000"/>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1500" i="1" dirty="0">
                      <a:solidFill>
                        <a:srgbClr val="000000"/>
                      </a:solidFill>
                      <a:latin typeface="Times New Roman"/>
                      <a:ea typeface="Times New Roman"/>
                      <a:cs typeface="Times New Roman"/>
                      <a:sym typeface="Times New Roman"/>
                    </a:rPr>
                    <a:t>r</a:t>
                  </a:r>
                  <a:endParaRPr sz="1500" i="1" dirty="0">
                    <a:solidFill>
                      <a:srgbClr val="000000"/>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1500" i="1" dirty="0">
                      <a:solidFill>
                        <a:srgbClr val="000000"/>
                      </a:solidFill>
                      <a:latin typeface="Times New Roman"/>
                      <a:ea typeface="Times New Roman"/>
                      <a:cs typeface="Times New Roman"/>
                      <a:sym typeface="Times New Roman"/>
                    </a:rPr>
                    <a:t>𝜃</a:t>
                  </a:r>
                  <a:endParaRPr sz="1500" i="1" dirty="0">
                    <a:solidFill>
                      <a:srgbClr val="000000"/>
                    </a:solidFill>
                    <a:latin typeface="Times New Roman"/>
                    <a:ea typeface="Times New Roman"/>
                    <a:cs typeface="Times New Roman"/>
                    <a:sym typeface="Times New Roman"/>
                  </a:endParaRPr>
                </a:p>
                <a:p>
                  <a:pPr lvl="0" algn="ctr">
                    <a:lnSpc>
                      <a:spcPct val="115000"/>
                    </a:lnSpc>
                  </a:pPr>
                  <a14:m>
                    <m:oMathPara xmlns:m="http://schemas.openxmlformats.org/officeDocument/2006/math">
                      <m:oMathParaPr>
                        <m:jc m:val="centerGroup"/>
                      </m:oMathParaPr>
                      <m:oMath xmlns:m="http://schemas.openxmlformats.org/officeDocument/2006/math">
                        <m:r>
                          <a:rPr lang="en-GB" sz="1500" i="1" smtClean="0">
                            <a:solidFill>
                              <a:srgbClr val="000000"/>
                            </a:solidFill>
                            <a:latin typeface="Cambria Math" panose="02040503050406030204" pitchFamily="18" charset="0"/>
                            <a:ea typeface="Cambria Math" panose="02040503050406030204" pitchFamily="18" charset="0"/>
                            <a:cs typeface="Times New Roman"/>
                            <a:sym typeface="Times New Roman"/>
                          </a:rPr>
                          <m:t>𝜑</m:t>
                        </m:r>
                      </m:oMath>
                    </m:oMathPara>
                  </a14:m>
                  <a:endParaRPr sz="1500" i="1"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p:txBody>
            </p:sp>
          </mc:Choice>
          <mc:Fallback>
            <p:sp>
              <p:nvSpPr>
                <p:cNvPr id="171" name="Google Shape;171;p30"/>
                <p:cNvSpPr txBox="1">
                  <a:spLocks noRot="1" noChangeAspect="1" noMove="1" noResize="1" noEditPoints="1" noAdjustHandles="1" noChangeArrowheads="1" noChangeShapeType="1" noTextEdit="1"/>
                </p:cNvSpPr>
                <p:nvPr/>
              </p:nvSpPr>
              <p:spPr>
                <a:xfrm>
                  <a:off x="2692488" y="3133788"/>
                  <a:ext cx="291300" cy="1246465"/>
                </a:xfrm>
                <a:prstGeom prst="rect">
                  <a:avLst/>
                </a:prstGeom>
                <a:blipFill>
                  <a:blip r:embed="rId4"/>
                  <a:stretch>
                    <a:fillRect l="-21739"/>
                  </a:stretch>
                </a:blipFill>
                <a:ln>
                  <a:noFill/>
                </a:ln>
              </p:spPr>
              <p:txBody>
                <a:bodyPr/>
                <a:lstStyle/>
                <a:p>
                  <a:r>
                    <a:rPr lang="en-FR">
                      <a:noFill/>
                    </a:rPr>
                    <a:t> </a:t>
                  </a:r>
                </a:p>
              </p:txBody>
            </p:sp>
          </mc:Fallback>
        </mc:AlternateContent>
        <p:sp>
          <p:nvSpPr>
            <p:cNvPr id="172" name="Google Shape;172;p30"/>
            <p:cNvSpPr txBox="1"/>
            <p:nvPr/>
          </p:nvSpPr>
          <p:spPr>
            <a:xfrm>
              <a:off x="3153475" y="3133788"/>
              <a:ext cx="1861200" cy="922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i="1" dirty="0">
                  <a:solidFill>
                    <a:srgbClr val="000000"/>
                  </a:solidFill>
                  <a:latin typeface="Times New Roman"/>
                  <a:ea typeface="Times New Roman"/>
                  <a:cs typeface="Times New Roman"/>
                  <a:sym typeface="Times New Roman"/>
                </a:rPr>
                <a:t>t, 𝜑…. </a:t>
              </a:r>
              <a:r>
                <a:rPr lang="en" sz="1200" dirty="0">
                  <a:solidFill>
                    <a:srgbClr val="000000"/>
                  </a:solidFill>
                </a:rPr>
                <a:t>Killing coordinates</a:t>
              </a:r>
              <a:endParaRPr sz="1200" i="1" dirty="0">
                <a:solidFill>
                  <a:srgbClr val="000000"/>
                </a:solidFill>
                <a:latin typeface="Times New Roman"/>
                <a:ea typeface="Times New Roman"/>
                <a:cs typeface="Times New Roman"/>
                <a:sym typeface="Times New Roman"/>
              </a:endParaRPr>
            </a:p>
            <a:p>
              <a:pPr marL="0" lvl="0" indent="0" algn="ctr" rtl="0">
                <a:lnSpc>
                  <a:spcPct val="115000"/>
                </a:lnSpc>
                <a:spcBef>
                  <a:spcPts val="1000"/>
                </a:spcBef>
                <a:spcAft>
                  <a:spcPts val="0"/>
                </a:spcAft>
                <a:buNone/>
              </a:pPr>
              <a:r>
                <a:rPr lang="en" sz="1200" i="1" dirty="0">
                  <a:solidFill>
                    <a:srgbClr val="000000"/>
                  </a:solidFill>
                  <a:latin typeface="Times New Roman"/>
                  <a:ea typeface="Times New Roman"/>
                  <a:cs typeface="Times New Roman"/>
                  <a:sym typeface="Times New Roman"/>
                </a:rPr>
                <a:t>(t – 𝜑)</a:t>
              </a:r>
              <a:r>
                <a:rPr lang="en" sz="1200" dirty="0">
                  <a:solidFill>
                    <a:srgbClr val="000000"/>
                  </a:solidFill>
                </a:rPr>
                <a:t> symmetry:</a:t>
              </a:r>
              <a:endParaRPr sz="1200" dirty="0">
                <a:solidFill>
                  <a:srgbClr val="000000"/>
                </a:solidFill>
              </a:endParaRPr>
            </a:p>
            <a:p>
              <a:pPr marL="0" lvl="0" indent="0" algn="ctr" rtl="0">
                <a:lnSpc>
                  <a:spcPct val="115000"/>
                </a:lnSpc>
                <a:spcBef>
                  <a:spcPts val="0"/>
                </a:spcBef>
                <a:spcAft>
                  <a:spcPts val="0"/>
                </a:spcAft>
                <a:buClr>
                  <a:srgbClr val="000000"/>
                </a:buClr>
                <a:buSzPts val="1100"/>
                <a:buFont typeface="Arial"/>
                <a:buNone/>
              </a:pPr>
              <a:r>
                <a:rPr lang="en" sz="1200" i="1" dirty="0">
                  <a:solidFill>
                    <a:srgbClr val="000000"/>
                  </a:solidFill>
                  <a:latin typeface="Times New Roman"/>
                  <a:ea typeface="Times New Roman"/>
                  <a:cs typeface="Times New Roman"/>
                  <a:sym typeface="Times New Roman"/>
                </a:rPr>
                <a:t>t → – t, 𝜑 → – 𝜑</a:t>
              </a:r>
              <a:endParaRPr sz="1200" dirty="0">
                <a:solidFill>
                  <a:srgbClr val="000000"/>
                </a:solidFill>
              </a:endParaRPr>
            </a:p>
          </p:txBody>
        </p:sp>
        <p:sp>
          <p:nvSpPr>
            <p:cNvPr id="173" name="Google Shape;173;p30"/>
            <p:cNvSpPr txBox="1"/>
            <p:nvPr/>
          </p:nvSpPr>
          <p:spPr>
            <a:xfrm>
              <a:off x="3690325" y="4056285"/>
              <a:ext cx="2722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000000"/>
                  </a:solidFill>
                </a:rPr>
                <a:t>i.e.  Boyer–Lindquist coordinates</a:t>
              </a:r>
              <a:endParaRPr sz="1200">
                <a:solidFill>
                  <a:srgbClr val="000000"/>
                </a:solidFill>
              </a:endParaRPr>
            </a:p>
          </p:txBody>
        </p:sp>
        <p:sp>
          <p:nvSpPr>
            <p:cNvPr id="174" name="Google Shape;174;p30"/>
            <p:cNvSpPr txBox="1"/>
            <p:nvPr/>
          </p:nvSpPr>
          <p:spPr>
            <a:xfrm>
              <a:off x="5088775" y="3286338"/>
              <a:ext cx="1723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000000"/>
                  </a:solidFill>
                </a:rPr>
                <a:t>5 ‘free’ functions,</a:t>
              </a:r>
              <a:endParaRPr sz="1200">
                <a:solidFill>
                  <a:srgbClr val="000000"/>
                </a:solidFill>
              </a:endParaRPr>
            </a:p>
            <a:p>
              <a:pPr marL="0" lvl="0" indent="0" algn="ctr" rtl="0">
                <a:spcBef>
                  <a:spcPts val="0"/>
                </a:spcBef>
                <a:spcAft>
                  <a:spcPts val="1000"/>
                </a:spcAft>
                <a:buNone/>
              </a:pPr>
              <a:r>
                <a:rPr lang="en" i="1">
                  <a:solidFill>
                    <a:srgbClr val="000000"/>
                  </a:solidFill>
                  <a:latin typeface="Times New Roman"/>
                  <a:ea typeface="Times New Roman"/>
                  <a:cs typeface="Times New Roman"/>
                  <a:sym typeface="Times New Roman"/>
                </a:rPr>
                <a:t>g</a:t>
              </a:r>
              <a:r>
                <a:rPr lang="en" i="1" baseline="-25000">
                  <a:solidFill>
                    <a:srgbClr val="000000"/>
                  </a:solidFill>
                  <a:latin typeface="Times New Roman"/>
                  <a:ea typeface="Times New Roman"/>
                  <a:cs typeface="Times New Roman"/>
                  <a:sym typeface="Times New Roman"/>
                </a:rPr>
                <a:t>𝜇𝜈</a:t>
              </a:r>
              <a:r>
                <a:rPr lang="en" i="1">
                  <a:solidFill>
                    <a:srgbClr val="000000"/>
                  </a:solidFill>
                  <a:latin typeface="Times New Roman"/>
                  <a:ea typeface="Times New Roman"/>
                  <a:cs typeface="Times New Roman"/>
                  <a:sym typeface="Times New Roman"/>
                </a:rPr>
                <a:t> = g</a:t>
              </a:r>
              <a:r>
                <a:rPr lang="en" i="1" baseline="-25000">
                  <a:solidFill>
                    <a:srgbClr val="000000"/>
                  </a:solidFill>
                  <a:latin typeface="Times New Roman"/>
                  <a:ea typeface="Times New Roman"/>
                  <a:cs typeface="Times New Roman"/>
                  <a:sym typeface="Times New Roman"/>
                </a:rPr>
                <a:t>𝜇𝜈</a:t>
              </a:r>
              <a:r>
                <a:rPr lang="en" sz="1200" i="1">
                  <a:solidFill>
                    <a:srgbClr val="000000"/>
                  </a:solidFill>
                  <a:latin typeface="Times New Roman"/>
                  <a:ea typeface="Times New Roman"/>
                  <a:cs typeface="Times New Roman"/>
                  <a:sym typeface="Times New Roman"/>
                </a:rPr>
                <a:t>(r,𝜃)</a:t>
              </a:r>
              <a:r>
                <a:rPr lang="en" sz="1200">
                  <a:solidFill>
                    <a:srgbClr val="000000"/>
                  </a:solidFill>
                </a:rPr>
                <a:t> </a:t>
              </a:r>
              <a:endParaRPr sz="1200">
                <a:solidFill>
                  <a:srgbClr val="000000"/>
                </a:solidFill>
              </a:endParaRPr>
            </a:p>
          </p:txBody>
        </p:sp>
        <p:cxnSp>
          <p:nvCxnSpPr>
            <p:cNvPr id="175" name="Google Shape;175;p30"/>
            <p:cNvCxnSpPr/>
            <p:nvPr/>
          </p:nvCxnSpPr>
          <p:spPr>
            <a:xfrm>
              <a:off x="2983805" y="3133788"/>
              <a:ext cx="0" cy="1212000"/>
            </a:xfrm>
            <a:prstGeom prst="straightConnector1">
              <a:avLst/>
            </a:prstGeom>
            <a:noFill/>
            <a:ln w="9525" cap="flat" cmpd="sng">
              <a:solidFill>
                <a:srgbClr val="022A5C"/>
              </a:solidFill>
              <a:prstDash val="solid"/>
              <a:round/>
              <a:headEnd type="none" w="med" len="med"/>
              <a:tailEnd type="none" w="med" len="med"/>
            </a:ln>
          </p:spPr>
        </p:cxnSp>
        <p:cxnSp>
          <p:nvCxnSpPr>
            <p:cNvPr id="176" name="Google Shape;176;p30"/>
            <p:cNvCxnSpPr/>
            <p:nvPr/>
          </p:nvCxnSpPr>
          <p:spPr>
            <a:xfrm>
              <a:off x="5088775" y="3133788"/>
              <a:ext cx="0" cy="890100"/>
            </a:xfrm>
            <a:prstGeom prst="straightConnector1">
              <a:avLst/>
            </a:prstGeom>
            <a:noFill/>
            <a:ln w="9525" cap="flat" cmpd="sng">
              <a:solidFill>
                <a:srgbClr val="022A5C"/>
              </a:solidFill>
              <a:prstDash val="solid"/>
              <a:round/>
              <a:headEnd type="none" w="med" len="med"/>
              <a:tailEnd type="none" w="med" len="med"/>
            </a:ln>
          </p:spPr>
        </p:cxnSp>
      </p:grpSp>
      <p:sp>
        <p:nvSpPr>
          <p:cNvPr id="177" name="Google Shape;177;p30"/>
          <p:cNvSpPr/>
          <p:nvPr/>
        </p:nvSpPr>
        <p:spPr>
          <a:xfrm flipH="1">
            <a:off x="7643325" y="1811338"/>
            <a:ext cx="914400" cy="914400"/>
          </a:xfrm>
          <a:prstGeom prst="ellipse">
            <a:avLst/>
          </a:prstGeom>
          <a:solidFill>
            <a:srgbClr val="D5DCE4"/>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8" name="Google Shape;178;p30"/>
          <p:cNvSpPr/>
          <p:nvPr/>
        </p:nvSpPr>
        <p:spPr>
          <a:xfrm flipH="1">
            <a:off x="7309063" y="2871702"/>
            <a:ext cx="685800" cy="685800"/>
          </a:xfrm>
          <a:prstGeom prst="ellipse">
            <a:avLst/>
          </a:prstGeom>
          <a:solidFill>
            <a:srgbClr val="8195AD"/>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9" name="Google Shape;179;p30"/>
          <p:cNvSpPr/>
          <p:nvPr/>
        </p:nvSpPr>
        <p:spPr>
          <a:xfrm flipH="1">
            <a:off x="6508838" y="1486776"/>
            <a:ext cx="685800" cy="685800"/>
          </a:xfrm>
          <a:prstGeom prst="ellipse">
            <a:avLst/>
          </a:prstGeom>
          <a:solidFill>
            <a:srgbClr val="8195AD"/>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 name="Google Shape;180;p30"/>
          <p:cNvSpPr/>
          <p:nvPr/>
        </p:nvSpPr>
        <p:spPr>
          <a:xfrm flipH="1">
            <a:off x="7994875" y="3557492"/>
            <a:ext cx="914400" cy="914400"/>
          </a:xfrm>
          <a:prstGeom prst="ellipse">
            <a:avLst/>
          </a:prstGeom>
          <a:solidFill>
            <a:srgbClr val="D5DCE4"/>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81" name="Google Shape;181;p30"/>
          <p:cNvGrpSpPr/>
          <p:nvPr/>
        </p:nvGrpSpPr>
        <p:grpSpPr>
          <a:xfrm>
            <a:off x="2054065" y="924165"/>
            <a:ext cx="3160500" cy="1311600"/>
            <a:chOff x="302685" y="968765"/>
            <a:chExt cx="3160500" cy="1311600"/>
          </a:xfrm>
        </p:grpSpPr>
        <p:grpSp>
          <p:nvGrpSpPr>
            <p:cNvPr id="182" name="Google Shape;182;p30"/>
            <p:cNvGrpSpPr/>
            <p:nvPr/>
          </p:nvGrpSpPr>
          <p:grpSpPr>
            <a:xfrm>
              <a:off x="302685" y="1397465"/>
              <a:ext cx="3160500" cy="882900"/>
              <a:chOff x="1028835" y="1388890"/>
              <a:chExt cx="3160500" cy="882900"/>
            </a:xfrm>
          </p:grpSpPr>
          <p:sp>
            <p:nvSpPr>
              <p:cNvPr id="183" name="Google Shape;183;p30"/>
              <p:cNvSpPr/>
              <p:nvPr/>
            </p:nvSpPr>
            <p:spPr>
              <a:xfrm rot="5400000">
                <a:off x="2167635" y="250090"/>
                <a:ext cx="882900" cy="3160500"/>
              </a:xfrm>
              <a:prstGeom prst="roundRect">
                <a:avLst>
                  <a:gd name="adj" fmla="val 16667"/>
                </a:avLst>
              </a:prstGeom>
              <a:no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84" name="Google Shape;184;p30" descr="\&#10;\begin{align}&#10;\xi_{[\mu} \psi_\nu \partial_\rho \xi_{\sigma ]} &amp;= 0 \\&#10;\xi_{[\mu} \psi_\nu \partial_\rho \psi_{\sigma ]} &amp;= 0&#10;\end{align}&#10;\" title="MathEquation,#000000"/>
              <p:cNvPicPr preferRelativeResize="0"/>
              <p:nvPr/>
            </p:nvPicPr>
            <p:blipFill>
              <a:blip r:embed="rId5">
                <a:alphaModFix/>
              </a:blip>
              <a:stretch>
                <a:fillRect/>
              </a:stretch>
            </p:blipFill>
            <p:spPr>
              <a:xfrm>
                <a:off x="1094430" y="1512843"/>
                <a:ext cx="1638710" cy="635000"/>
              </a:xfrm>
              <a:prstGeom prst="rect">
                <a:avLst/>
              </a:prstGeom>
              <a:noFill/>
              <a:ln>
                <a:noFill/>
              </a:ln>
            </p:spPr>
          </p:pic>
          <p:sp>
            <p:nvSpPr>
              <p:cNvPr id="185" name="Google Shape;185;p30"/>
              <p:cNvSpPr txBox="1"/>
              <p:nvPr/>
            </p:nvSpPr>
            <p:spPr>
              <a:xfrm>
                <a:off x="2733135" y="1460890"/>
                <a:ext cx="1456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rPr>
                  <a:t>geometric statement on Killing flows</a:t>
                </a:r>
                <a:endParaRPr sz="1200">
                  <a:solidFill>
                    <a:schemeClr val="dk1"/>
                  </a:solidFill>
                </a:endParaRPr>
              </a:p>
            </p:txBody>
          </p:sp>
        </p:grpSp>
        <p:grpSp>
          <p:nvGrpSpPr>
            <p:cNvPr id="186" name="Google Shape;186;p30"/>
            <p:cNvGrpSpPr/>
            <p:nvPr/>
          </p:nvGrpSpPr>
          <p:grpSpPr>
            <a:xfrm>
              <a:off x="806835" y="968765"/>
              <a:ext cx="2152200" cy="428700"/>
              <a:chOff x="1532985" y="942340"/>
              <a:chExt cx="2152200" cy="428700"/>
            </a:xfrm>
          </p:grpSpPr>
          <p:sp>
            <p:nvSpPr>
              <p:cNvPr id="187" name="Google Shape;187;p30"/>
              <p:cNvSpPr/>
              <p:nvPr/>
            </p:nvSpPr>
            <p:spPr>
              <a:xfrm rot="5400000">
                <a:off x="2394735" y="80590"/>
                <a:ext cx="428700" cy="2152200"/>
              </a:xfrm>
              <a:prstGeom prst="roundRect">
                <a:avLst>
                  <a:gd name="adj" fmla="val 16667"/>
                </a:avLst>
              </a:prstGeom>
              <a:solidFill>
                <a:srgbClr val="456487"/>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8" name="Google Shape;188;p30"/>
              <p:cNvSpPr txBox="1"/>
              <p:nvPr/>
            </p:nvSpPr>
            <p:spPr>
              <a:xfrm>
                <a:off x="1573185" y="956590"/>
                <a:ext cx="207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FFFFFF"/>
                    </a:solidFill>
                  </a:rPr>
                  <a:t>Circularity conditions</a:t>
                </a:r>
                <a:endParaRPr b="1">
                  <a:solidFill>
                    <a:srgbClr val="FFFFFF"/>
                  </a:solidFill>
                </a:endParaRPr>
              </a:p>
            </p:txBody>
          </p:sp>
        </p:grpSp>
      </p:grpSp>
      <p:sp>
        <p:nvSpPr>
          <p:cNvPr id="189" name="Google Shape;189;p30"/>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Circularity and geometry</a:t>
            </a:r>
            <a:endParaRPr/>
          </a:p>
        </p:txBody>
      </p:sp>
      <p:sp>
        <p:nvSpPr>
          <p:cNvPr id="190" name="Google Shape;190;p30"/>
          <p:cNvSpPr/>
          <p:nvPr/>
        </p:nvSpPr>
        <p:spPr>
          <a:xfrm flipH="1">
            <a:off x="5823038" y="523468"/>
            <a:ext cx="685800" cy="685800"/>
          </a:xfrm>
          <a:prstGeom prst="ellipse">
            <a:avLst/>
          </a:prstGeom>
          <a:solidFill>
            <a:srgbClr val="8195AD"/>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1" name="Google Shape;191;p30"/>
          <p:cNvSpPr/>
          <p:nvPr/>
        </p:nvSpPr>
        <p:spPr>
          <a:xfrm flipH="1">
            <a:off x="7459275" y="668688"/>
            <a:ext cx="914400" cy="914400"/>
          </a:xfrm>
          <a:prstGeom prst="ellipse">
            <a:avLst/>
          </a:prstGeom>
          <a:solidFill>
            <a:srgbClr val="D5DCE4"/>
          </a:solid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10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1"/>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Why circularity?</a:t>
            </a:r>
            <a:endParaRPr/>
          </a:p>
        </p:txBody>
      </p:sp>
      <p:sp>
        <p:nvSpPr>
          <p:cNvPr id="197" name="Google Shape;197;p31"/>
          <p:cNvSpPr txBox="1"/>
          <p:nvPr/>
        </p:nvSpPr>
        <p:spPr>
          <a:xfrm>
            <a:off x="484550" y="1356825"/>
            <a:ext cx="4296900" cy="2724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rgbClr val="022A5C"/>
              </a:buClr>
              <a:buSzPts val="1400"/>
              <a:buChar char="●"/>
            </a:pPr>
            <a:r>
              <a:rPr lang="en">
                <a:solidFill>
                  <a:schemeClr val="dk1"/>
                </a:solidFill>
              </a:rPr>
              <a:t>many GR sol’s are circular</a:t>
            </a:r>
            <a:endParaRPr>
              <a:solidFill>
                <a:schemeClr val="dk1"/>
              </a:solidFill>
            </a:endParaRPr>
          </a:p>
          <a:p>
            <a:pPr marL="457200" lvl="0" indent="-317500" algn="l" rtl="0">
              <a:spcBef>
                <a:spcPts val="1000"/>
              </a:spcBef>
              <a:spcAft>
                <a:spcPts val="0"/>
              </a:spcAft>
              <a:buClr>
                <a:srgbClr val="022A5C"/>
              </a:buClr>
              <a:buSzPts val="1400"/>
              <a:buChar char="●"/>
            </a:pPr>
            <a:r>
              <a:rPr lang="en">
                <a:solidFill>
                  <a:schemeClr val="dk1"/>
                </a:solidFill>
              </a:rPr>
              <a:t>some beyond-GR sol’s are circular</a:t>
            </a:r>
            <a:endParaRPr>
              <a:solidFill>
                <a:schemeClr val="dk1"/>
              </a:solidFill>
            </a:endParaRPr>
          </a:p>
          <a:p>
            <a:pPr marL="457200" lvl="0" indent="-317500" algn="l" rtl="0">
              <a:spcBef>
                <a:spcPts val="1000"/>
              </a:spcBef>
              <a:spcAft>
                <a:spcPts val="0"/>
              </a:spcAft>
              <a:buClr>
                <a:srgbClr val="022A5C"/>
              </a:buClr>
              <a:buSzPts val="1400"/>
              <a:buChar char="●"/>
            </a:pPr>
            <a:r>
              <a:rPr lang="en" i="1">
                <a:solidFill>
                  <a:schemeClr val="dk1"/>
                </a:solidFill>
              </a:rPr>
              <a:t>‘square peg in a circular hole’</a:t>
            </a:r>
            <a:r>
              <a:rPr lang="en">
                <a:solidFill>
                  <a:schemeClr val="dk1"/>
                </a:solidFill>
              </a:rPr>
              <a:t>: </a:t>
            </a:r>
            <a:endParaRPr>
              <a:solidFill>
                <a:schemeClr val="dk1"/>
              </a:solidFill>
            </a:endParaRPr>
          </a:p>
          <a:p>
            <a:pPr marL="457200" lvl="0" indent="0" algn="l" rtl="0">
              <a:spcBef>
                <a:spcPts val="0"/>
              </a:spcBef>
              <a:spcAft>
                <a:spcPts val="0"/>
              </a:spcAft>
              <a:buNone/>
            </a:pPr>
            <a:r>
              <a:rPr lang="en">
                <a:solidFill>
                  <a:schemeClr val="dk1"/>
                </a:solidFill>
              </a:rPr>
              <a:t>beyond-GR sol’s that are continuously connected to GR are circular </a:t>
            </a:r>
            <a:endParaRPr>
              <a:solidFill>
                <a:schemeClr val="dk1"/>
              </a:solidFill>
            </a:endParaRPr>
          </a:p>
          <a:p>
            <a:pPr marL="457200" lvl="0" indent="0" algn="l" rtl="0">
              <a:spcBef>
                <a:spcPts val="1000"/>
              </a:spcBef>
              <a:spcAft>
                <a:spcPts val="0"/>
              </a:spcAft>
              <a:buNone/>
            </a:pP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Clr>
                <a:srgbClr val="022A5C"/>
              </a:buClr>
              <a:buSzPts val="1400"/>
              <a:buChar char="●"/>
            </a:pPr>
            <a:r>
              <a:rPr lang="en">
                <a:solidFill>
                  <a:schemeClr val="dk1"/>
                </a:solidFill>
              </a:rPr>
              <a:t>simplicity</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block-diagonalisation of </a:t>
            </a:r>
            <a:r>
              <a:rPr lang="en" i="1">
                <a:solidFill>
                  <a:schemeClr val="dk1"/>
                </a:solidFill>
                <a:latin typeface="Times New Roman"/>
                <a:ea typeface="Times New Roman"/>
                <a:cs typeface="Times New Roman"/>
                <a:sym typeface="Times New Roman"/>
              </a:rPr>
              <a:t>g</a:t>
            </a:r>
            <a:r>
              <a:rPr lang="en" i="1" baseline="-25000">
                <a:solidFill>
                  <a:schemeClr val="dk1"/>
                </a:solidFill>
                <a:latin typeface="Times New Roman"/>
                <a:ea typeface="Times New Roman"/>
                <a:cs typeface="Times New Roman"/>
                <a:sym typeface="Times New Roman"/>
              </a:rPr>
              <a:t>𝜇𝜈</a:t>
            </a:r>
            <a:endParaRPr i="1">
              <a:solidFill>
                <a:schemeClr val="dk1"/>
              </a:solidFill>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Char char="○"/>
            </a:pPr>
            <a:r>
              <a:rPr lang="en">
                <a:solidFill>
                  <a:schemeClr val="dk1"/>
                </a:solidFill>
              </a:rPr>
              <a:t>and more…</a:t>
            </a:r>
            <a:endParaRPr>
              <a:solidFill>
                <a:schemeClr val="dk1"/>
              </a:solidFill>
            </a:endParaRPr>
          </a:p>
        </p:txBody>
      </p:sp>
      <p:sp>
        <p:nvSpPr>
          <p:cNvPr id="198" name="Google Shape;198;p31"/>
          <p:cNvSpPr/>
          <p:nvPr/>
        </p:nvSpPr>
        <p:spPr>
          <a:xfrm>
            <a:off x="1053375" y="2806550"/>
            <a:ext cx="2330100" cy="337200"/>
          </a:xfrm>
          <a:prstGeom prst="bracketPair">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666666"/>
                </a:solidFill>
              </a:rPr>
              <a:t>Xie, Zhang, Silva, de Rham, Witek, Yunes, </a:t>
            </a:r>
            <a:endParaRPr sz="800">
              <a:solidFill>
                <a:srgbClr val="666666"/>
              </a:solidFill>
            </a:endParaRPr>
          </a:p>
          <a:p>
            <a:pPr marL="0" lvl="0" indent="0" algn="ctr" rtl="0">
              <a:spcBef>
                <a:spcPts val="0"/>
              </a:spcBef>
              <a:spcAft>
                <a:spcPts val="0"/>
              </a:spcAft>
              <a:buNone/>
            </a:pPr>
            <a:r>
              <a:rPr lang="en" sz="800">
                <a:solidFill>
                  <a:srgbClr val="666666"/>
                </a:solidFill>
              </a:rPr>
              <a:t>PRL 126 (2021) 241104 [</a:t>
            </a:r>
            <a:r>
              <a:rPr lang="en" sz="800">
                <a:solidFill>
                  <a:srgbClr val="666666"/>
                </a:solidFill>
                <a:uFill>
                  <a:noFill/>
                </a:uFill>
                <a:latin typeface="Courier New"/>
                <a:ea typeface="Courier New"/>
                <a:cs typeface="Courier New"/>
                <a:sym typeface="Courier New"/>
                <a:hlinkClick r:id="rId3">
                  <a:extLst>
                    <a:ext uri="{A12FA001-AC4F-418D-AE19-62706E023703}">
                      <ahyp:hlinkClr xmlns:ahyp="http://schemas.microsoft.com/office/drawing/2018/hyperlinkcolor" val="tx"/>
                    </a:ext>
                  </a:extLst>
                </a:hlinkClick>
              </a:rPr>
              <a:t>2103.03925</a:t>
            </a:r>
            <a:r>
              <a:rPr lang="en" sz="800">
                <a:solidFill>
                  <a:srgbClr val="666666"/>
                </a:solidFill>
              </a:rPr>
              <a:t>]</a:t>
            </a:r>
            <a:endParaRPr sz="800">
              <a:solidFill>
                <a:srgbClr val="666666"/>
              </a:solidFill>
            </a:endParaRPr>
          </a:p>
        </p:txBody>
      </p:sp>
      <p:sp>
        <p:nvSpPr>
          <p:cNvPr id="199" name="Google Shape;199;p31"/>
          <p:cNvSpPr txBox="1"/>
          <p:nvPr/>
        </p:nvSpPr>
        <p:spPr>
          <a:xfrm>
            <a:off x="484550" y="892975"/>
            <a:ext cx="424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Circularity is quite ubiquitous, because:</a:t>
            </a:r>
            <a:endParaRPr>
              <a:solidFill>
                <a:schemeClr val="dk1"/>
              </a:solidFill>
            </a:endParaRPr>
          </a:p>
        </p:txBody>
      </p:sp>
      <p:pic>
        <p:nvPicPr>
          <p:cNvPr id="200" name="Google Shape;200;p31" title="Screenshot 2025-12-09 at 15.12.39mod.png"/>
          <p:cNvPicPr preferRelativeResize="0"/>
          <p:nvPr/>
        </p:nvPicPr>
        <p:blipFill rotWithShape="1">
          <a:blip r:embed="rId4">
            <a:alphaModFix/>
          </a:blip>
          <a:srcRect l="-1466" r="68883"/>
          <a:stretch/>
        </p:blipFill>
        <p:spPr>
          <a:xfrm>
            <a:off x="5405788" y="709850"/>
            <a:ext cx="1645800" cy="1828800"/>
          </a:xfrm>
          <a:prstGeom prst="ellipse">
            <a:avLst/>
          </a:prstGeom>
          <a:noFill/>
          <a:ln w="38100" cap="flat" cmpd="sng">
            <a:solidFill>
              <a:srgbClr val="022A5C"/>
            </a:solidFill>
            <a:prstDash val="solid"/>
            <a:round/>
            <a:headEnd type="none" w="sm" len="sm"/>
            <a:tailEnd type="none" w="sm" len="sm"/>
          </a:ln>
        </p:spPr>
      </p:pic>
      <p:pic>
        <p:nvPicPr>
          <p:cNvPr id="201" name="Google Shape;201;p31" title="Screenshot 2025-12-09 at 15.12.39mod.png"/>
          <p:cNvPicPr preferRelativeResize="0"/>
          <p:nvPr/>
        </p:nvPicPr>
        <p:blipFill rotWithShape="1">
          <a:blip r:embed="rId4">
            <a:alphaModFix/>
          </a:blip>
          <a:srcRect l="69155" t="-2250" r="-1443" b="2250"/>
          <a:stretch/>
        </p:blipFill>
        <p:spPr>
          <a:xfrm>
            <a:off x="5472850" y="2774713"/>
            <a:ext cx="1645800" cy="1828800"/>
          </a:xfrm>
          <a:prstGeom prst="ellipse">
            <a:avLst/>
          </a:prstGeom>
          <a:noFill/>
          <a:ln w="38100" cap="flat" cmpd="sng">
            <a:solidFill>
              <a:srgbClr val="022A5C"/>
            </a:solidFill>
            <a:prstDash val="solid"/>
            <a:round/>
            <a:headEnd type="none" w="sm" len="sm"/>
            <a:tailEnd type="none" w="sm" len="sm"/>
          </a:ln>
        </p:spPr>
      </p:pic>
      <p:pic>
        <p:nvPicPr>
          <p:cNvPr id="202" name="Google Shape;202;p31" title="Screenshot 2025-12-09 at 15.12.39mod.png"/>
          <p:cNvPicPr preferRelativeResize="0"/>
          <p:nvPr/>
        </p:nvPicPr>
        <p:blipFill rotWithShape="1">
          <a:blip r:embed="rId4">
            <a:alphaModFix/>
          </a:blip>
          <a:srcRect l="33351" t="-4500" r="34364" b="4510"/>
          <a:stretch/>
        </p:blipFill>
        <p:spPr>
          <a:xfrm>
            <a:off x="7295400" y="1742281"/>
            <a:ext cx="1645800" cy="1828800"/>
          </a:xfrm>
          <a:prstGeom prst="ellipse">
            <a:avLst/>
          </a:prstGeom>
          <a:noFill/>
          <a:ln w="38100" cap="flat" cmpd="sng">
            <a:solidFill>
              <a:srgbClr val="022A5C"/>
            </a:solidFill>
            <a:prstDash val="solid"/>
            <a:round/>
            <a:headEnd type="none" w="sm" len="sm"/>
            <a:tailEnd type="none" w="sm" len="sm"/>
          </a:ln>
        </p:spPr>
      </p:pic>
      <p:sp>
        <p:nvSpPr>
          <p:cNvPr id="203" name="Google Shape;203;p31"/>
          <p:cNvSpPr/>
          <p:nvPr/>
        </p:nvSpPr>
        <p:spPr>
          <a:xfrm>
            <a:off x="7777025" y="4449325"/>
            <a:ext cx="999600" cy="154200"/>
          </a:xfrm>
          <a:prstGeom prst="bracketPair">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600">
                <a:solidFill>
                  <a:srgbClr val="666666"/>
                </a:solidFill>
              </a:rPr>
              <a:t>Lehman [</a:t>
            </a:r>
            <a:r>
              <a:rPr lang="en" sz="600">
                <a:solidFill>
                  <a:srgbClr val="666666"/>
                </a:solidFill>
                <a:highlight>
                  <a:srgbClr val="FFFFFF"/>
                </a:highlight>
                <a:uFill>
                  <a:noFill/>
                </a:uFill>
                <a:latin typeface="Courier New"/>
                <a:ea typeface="Courier New"/>
                <a:cs typeface="Courier New"/>
                <a:sym typeface="Courier New"/>
                <a:hlinkClick r:id="rId5">
                  <a:extLst>
                    <a:ext uri="{A12FA001-AC4F-418D-AE19-62706E023703}">
                      <ahyp:hlinkClr xmlns:ahyp="http://schemas.microsoft.com/office/drawing/2018/hyperlinkcolor" val="tx"/>
                    </a:ext>
                  </a:extLst>
                </a:hlinkClick>
              </a:rPr>
              <a:t>2504.00506</a:t>
            </a:r>
            <a:r>
              <a:rPr lang="en" sz="600">
                <a:solidFill>
                  <a:srgbClr val="666666"/>
                </a:solidFill>
              </a:rPr>
              <a:t>]</a:t>
            </a:r>
            <a:endParaRPr sz="600">
              <a:solidFill>
                <a:srgbClr val="66666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2"/>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Why </a:t>
            </a:r>
            <a:r>
              <a:rPr lang="en" i="1"/>
              <a:t>not</a:t>
            </a:r>
            <a:r>
              <a:rPr lang="en"/>
              <a:t> circularity?</a:t>
            </a:r>
            <a:endParaRPr/>
          </a:p>
        </p:txBody>
      </p:sp>
      <p:sp>
        <p:nvSpPr>
          <p:cNvPr id="209" name="Google Shape;209;p32"/>
          <p:cNvSpPr txBox="1"/>
          <p:nvPr/>
        </p:nvSpPr>
        <p:spPr>
          <a:xfrm>
            <a:off x="328875" y="767770"/>
            <a:ext cx="4175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rPr>
              <a:t>Some beyond GR sol’s are </a:t>
            </a:r>
            <a:r>
              <a:rPr lang="en" sz="1600" i="1">
                <a:solidFill>
                  <a:schemeClr val="dk1"/>
                </a:solidFill>
              </a:rPr>
              <a:t>not</a:t>
            </a:r>
            <a:r>
              <a:rPr lang="en" sz="1600">
                <a:solidFill>
                  <a:schemeClr val="dk1"/>
                </a:solidFill>
              </a:rPr>
              <a:t> circular</a:t>
            </a:r>
            <a:endParaRPr sz="1600">
              <a:solidFill>
                <a:schemeClr val="dk1"/>
              </a:solidFill>
            </a:endParaRPr>
          </a:p>
        </p:txBody>
      </p:sp>
      <p:sp>
        <p:nvSpPr>
          <p:cNvPr id="210" name="Google Shape;210;p32"/>
          <p:cNvSpPr/>
          <p:nvPr/>
        </p:nvSpPr>
        <p:spPr>
          <a:xfrm>
            <a:off x="5394839" y="2704708"/>
            <a:ext cx="2269200" cy="501600"/>
          </a:xfrm>
          <a:prstGeom prst="bracketPair">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800">
                <a:solidFill>
                  <a:srgbClr val="666666"/>
                </a:solidFill>
                <a:highlight>
                  <a:srgbClr val="FFFFFF"/>
                </a:highlight>
              </a:rPr>
              <a:t>Adam, Figueras, Jacobson, Wiseman, </a:t>
            </a:r>
            <a:endParaRPr sz="800">
              <a:solidFill>
                <a:srgbClr val="666666"/>
              </a:solidFill>
              <a:highlight>
                <a:srgbClr val="FFFFFF"/>
              </a:highlight>
            </a:endParaRPr>
          </a:p>
          <a:p>
            <a:pPr marL="0" lvl="0" indent="0" algn="ctr" rtl="0">
              <a:spcBef>
                <a:spcPts val="0"/>
              </a:spcBef>
              <a:spcAft>
                <a:spcPts val="0"/>
              </a:spcAft>
              <a:buClr>
                <a:srgbClr val="000000"/>
              </a:buClr>
              <a:buSzPts val="1100"/>
              <a:buFont typeface="Arial"/>
              <a:buNone/>
            </a:pPr>
            <a:r>
              <a:rPr lang="en" sz="800">
                <a:solidFill>
                  <a:srgbClr val="666666"/>
                </a:solidFill>
                <a:highlight>
                  <a:srgbClr val="FFFFFF"/>
                </a:highlight>
              </a:rPr>
              <a:t>Class. Quant. Grav. 39 (2022) 12, 125001 [</a:t>
            </a:r>
            <a:r>
              <a:rPr lang="en" sz="800">
                <a:solidFill>
                  <a:srgbClr val="666666"/>
                </a:solidFill>
                <a:highlight>
                  <a:srgbClr val="FFFFFF"/>
                </a:highlight>
                <a:uFill>
                  <a:noFill/>
                </a:uFill>
                <a:hlinkClick r:id="rId3">
                  <a:extLst>
                    <a:ext uri="{A12FA001-AC4F-418D-AE19-62706E023703}">
                      <ahyp:hlinkClr xmlns:ahyp="http://schemas.microsoft.com/office/drawing/2018/hyperlinkcolor" val="tx"/>
                    </a:ext>
                  </a:extLst>
                </a:hlinkClick>
              </a:rPr>
              <a:t>2108.00005</a:t>
            </a:r>
            <a:r>
              <a:rPr lang="en" sz="800">
                <a:solidFill>
                  <a:srgbClr val="666666"/>
                </a:solidFill>
                <a:highlight>
                  <a:srgbClr val="FFFFFF"/>
                </a:highlight>
              </a:rPr>
              <a:t>]</a:t>
            </a:r>
            <a:endParaRPr sz="800">
              <a:solidFill>
                <a:srgbClr val="666666"/>
              </a:solidFill>
            </a:endParaRPr>
          </a:p>
        </p:txBody>
      </p:sp>
      <p:sp>
        <p:nvSpPr>
          <p:cNvPr id="211" name="Google Shape;211;p32"/>
          <p:cNvSpPr txBox="1"/>
          <p:nvPr/>
        </p:nvSpPr>
        <p:spPr>
          <a:xfrm>
            <a:off x="328875" y="1437658"/>
            <a:ext cx="3070500" cy="3693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rgbClr val="022A5C"/>
              </a:buClr>
              <a:buSzPts val="1200"/>
              <a:buChar char="●"/>
            </a:pPr>
            <a:r>
              <a:rPr lang="en" sz="1200">
                <a:solidFill>
                  <a:schemeClr val="dk1"/>
                </a:solidFill>
              </a:rPr>
              <a:t>Cubic Galileon </a:t>
            </a:r>
            <a:r>
              <a:rPr lang="en" sz="1200">
                <a:solidFill>
                  <a:srgbClr val="456487"/>
                </a:solidFill>
              </a:rPr>
              <a:t>[numerical]</a:t>
            </a:r>
            <a:endParaRPr sz="1200">
              <a:solidFill>
                <a:srgbClr val="456487"/>
              </a:solidFill>
            </a:endParaRPr>
          </a:p>
        </p:txBody>
      </p:sp>
      <p:sp>
        <p:nvSpPr>
          <p:cNvPr id="212" name="Google Shape;212;p32"/>
          <p:cNvSpPr txBox="1"/>
          <p:nvPr/>
        </p:nvSpPr>
        <p:spPr>
          <a:xfrm>
            <a:off x="328875" y="2770833"/>
            <a:ext cx="3070500" cy="3693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rgbClr val="022A5C"/>
              </a:buClr>
              <a:buSzPts val="1200"/>
              <a:buChar char="●"/>
            </a:pPr>
            <a:r>
              <a:rPr lang="en" sz="1200">
                <a:solidFill>
                  <a:schemeClr val="dk1"/>
                </a:solidFill>
              </a:rPr>
              <a:t>Einstein–æther </a:t>
            </a:r>
            <a:r>
              <a:rPr lang="en" sz="1200">
                <a:solidFill>
                  <a:srgbClr val="456487"/>
                </a:solidFill>
              </a:rPr>
              <a:t>[numerical]</a:t>
            </a:r>
            <a:endParaRPr sz="1200">
              <a:solidFill>
                <a:srgbClr val="456487"/>
              </a:solidFill>
            </a:endParaRPr>
          </a:p>
        </p:txBody>
      </p:sp>
      <p:sp>
        <p:nvSpPr>
          <p:cNvPr id="213" name="Google Shape;213;p32"/>
          <p:cNvSpPr txBox="1"/>
          <p:nvPr/>
        </p:nvSpPr>
        <p:spPr>
          <a:xfrm>
            <a:off x="328875" y="3437420"/>
            <a:ext cx="3070500" cy="3693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rgbClr val="022A5C"/>
              </a:buClr>
              <a:buSzPts val="1200"/>
              <a:buChar char="●"/>
            </a:pPr>
            <a:r>
              <a:rPr lang="en" sz="1200">
                <a:solidFill>
                  <a:schemeClr val="dk1"/>
                </a:solidFill>
              </a:rPr>
              <a:t>Disformal Kerr </a:t>
            </a:r>
            <a:r>
              <a:rPr lang="en" sz="1200">
                <a:solidFill>
                  <a:srgbClr val="456487"/>
                </a:solidFill>
              </a:rPr>
              <a:t>[analytical]</a:t>
            </a:r>
            <a:endParaRPr sz="1200">
              <a:solidFill>
                <a:srgbClr val="456487"/>
              </a:solidFill>
            </a:endParaRPr>
          </a:p>
        </p:txBody>
      </p:sp>
      <p:sp>
        <p:nvSpPr>
          <p:cNvPr id="214" name="Google Shape;214;p32"/>
          <p:cNvSpPr txBox="1"/>
          <p:nvPr/>
        </p:nvSpPr>
        <p:spPr>
          <a:xfrm>
            <a:off x="328875" y="4104008"/>
            <a:ext cx="30705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rgbClr val="022A5C"/>
              </a:buClr>
              <a:buSzPts val="1200"/>
              <a:buChar char="●"/>
            </a:pPr>
            <a:r>
              <a:rPr lang="en" sz="1200">
                <a:solidFill>
                  <a:schemeClr val="dk1"/>
                </a:solidFill>
              </a:rPr>
              <a:t>‘Locality principle’ regular BHs </a:t>
            </a:r>
            <a:r>
              <a:rPr lang="en" sz="1200">
                <a:solidFill>
                  <a:srgbClr val="456487"/>
                </a:solidFill>
              </a:rPr>
              <a:t>[analytical-ish]</a:t>
            </a:r>
            <a:endParaRPr sz="1200">
              <a:solidFill>
                <a:srgbClr val="456487"/>
              </a:solidFill>
            </a:endParaRPr>
          </a:p>
        </p:txBody>
      </p:sp>
      <p:grpSp>
        <p:nvGrpSpPr>
          <p:cNvPr id="215" name="Google Shape;215;p32"/>
          <p:cNvGrpSpPr/>
          <p:nvPr/>
        </p:nvGrpSpPr>
        <p:grpSpPr>
          <a:xfrm>
            <a:off x="4222695" y="3370695"/>
            <a:ext cx="4613517" cy="502800"/>
            <a:chOff x="4212095" y="3279025"/>
            <a:chExt cx="4613517" cy="502800"/>
          </a:xfrm>
        </p:grpSpPr>
        <p:sp>
          <p:nvSpPr>
            <p:cNvPr id="216" name="Google Shape;216;p32"/>
            <p:cNvSpPr/>
            <p:nvPr/>
          </p:nvSpPr>
          <p:spPr>
            <a:xfrm>
              <a:off x="4212095" y="3279025"/>
              <a:ext cx="2269200" cy="502800"/>
            </a:xfrm>
            <a:prstGeom prst="bracketPair">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800">
                  <a:solidFill>
                    <a:srgbClr val="666666"/>
                  </a:solidFill>
                </a:rPr>
                <a:t>Anson, Babichev, Charmousis, Hassaine, JHEP 2021 (2021) 18 [2006.06461]</a:t>
              </a:r>
              <a:endParaRPr sz="800">
                <a:solidFill>
                  <a:srgbClr val="666666"/>
                </a:solidFill>
                <a:highlight>
                  <a:srgbClr val="FFFFFF"/>
                </a:highlight>
              </a:endParaRPr>
            </a:p>
          </p:txBody>
        </p:sp>
        <p:sp>
          <p:nvSpPr>
            <p:cNvPr id="217" name="Google Shape;217;p32"/>
            <p:cNvSpPr/>
            <p:nvPr/>
          </p:nvSpPr>
          <p:spPr>
            <a:xfrm>
              <a:off x="6556412" y="3279025"/>
              <a:ext cx="2269200" cy="502800"/>
            </a:xfrm>
            <a:prstGeom prst="bracketPair">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800">
                  <a:solidFill>
                    <a:srgbClr val="666666"/>
                  </a:solidFill>
                </a:rPr>
                <a:t>Ben Achour, Liu, Motohashi, Mukohyama, Noui, JCAP 11 (2020) 001 [2006.07245]</a:t>
              </a:r>
              <a:endParaRPr sz="800">
                <a:solidFill>
                  <a:srgbClr val="666666"/>
                </a:solidFill>
              </a:endParaRPr>
            </a:p>
          </p:txBody>
        </p:sp>
      </p:grpSp>
      <p:sp>
        <p:nvSpPr>
          <p:cNvPr id="218" name="Google Shape;218;p32"/>
          <p:cNvSpPr/>
          <p:nvPr/>
        </p:nvSpPr>
        <p:spPr>
          <a:xfrm>
            <a:off x="5394845" y="4129658"/>
            <a:ext cx="2269200" cy="502800"/>
          </a:xfrm>
          <a:prstGeom prst="bracketPair">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800">
                <a:solidFill>
                  <a:srgbClr val="666666"/>
                </a:solidFill>
              </a:rPr>
              <a:t>Eichhorn, Held, </a:t>
            </a:r>
            <a:endParaRPr sz="800">
              <a:solidFill>
                <a:srgbClr val="666666"/>
              </a:solidFill>
            </a:endParaRPr>
          </a:p>
          <a:p>
            <a:pPr marL="0" lvl="0" indent="0" algn="ctr" rtl="0">
              <a:lnSpc>
                <a:spcPct val="115000"/>
              </a:lnSpc>
              <a:spcBef>
                <a:spcPts val="0"/>
              </a:spcBef>
              <a:spcAft>
                <a:spcPts val="0"/>
              </a:spcAft>
              <a:buNone/>
            </a:pPr>
            <a:r>
              <a:rPr lang="en" sz="800">
                <a:solidFill>
                  <a:srgbClr val="666666"/>
                </a:solidFill>
              </a:rPr>
              <a:t>JCAP 05 (2021) 073 [</a:t>
            </a:r>
            <a:r>
              <a:rPr lang="en" sz="800">
                <a:solidFill>
                  <a:srgbClr val="666666"/>
                </a:solidFill>
                <a:uFill>
                  <a:noFill/>
                </a:uFill>
                <a:hlinkClick r:id="rId4">
                  <a:extLst>
                    <a:ext uri="{A12FA001-AC4F-418D-AE19-62706E023703}">
                      <ahyp:hlinkClr xmlns:ahyp="http://schemas.microsoft.com/office/drawing/2018/hyperlinkcolor" val="tx"/>
                    </a:ext>
                  </a:extLst>
                </a:hlinkClick>
              </a:rPr>
              <a:t>2103.13163</a:t>
            </a:r>
            <a:r>
              <a:rPr lang="en" sz="800">
                <a:solidFill>
                  <a:srgbClr val="666666"/>
                </a:solidFill>
              </a:rPr>
              <a:t>]</a:t>
            </a:r>
            <a:endParaRPr sz="800">
              <a:solidFill>
                <a:srgbClr val="666666"/>
              </a:solidFill>
            </a:endParaRPr>
          </a:p>
        </p:txBody>
      </p:sp>
      <p:sp>
        <p:nvSpPr>
          <p:cNvPr id="219" name="Google Shape;219;p32"/>
          <p:cNvSpPr/>
          <p:nvPr/>
        </p:nvSpPr>
        <p:spPr>
          <a:xfrm>
            <a:off x="5394860" y="2037495"/>
            <a:ext cx="2269200" cy="502800"/>
          </a:xfrm>
          <a:prstGeom prst="bracketPair">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800">
                <a:solidFill>
                  <a:srgbClr val="666666"/>
                </a:solidFill>
              </a:rPr>
              <a:t>Fernandes, </a:t>
            </a:r>
            <a:endParaRPr sz="800">
              <a:solidFill>
                <a:srgbClr val="666666"/>
              </a:solidFill>
            </a:endParaRPr>
          </a:p>
          <a:p>
            <a:pPr marL="0" lvl="0" indent="0" algn="ctr" rtl="0">
              <a:lnSpc>
                <a:spcPct val="115000"/>
              </a:lnSpc>
              <a:spcBef>
                <a:spcPts val="0"/>
              </a:spcBef>
              <a:spcAft>
                <a:spcPts val="0"/>
              </a:spcAft>
              <a:buNone/>
            </a:pPr>
            <a:r>
              <a:rPr lang="en" sz="800">
                <a:solidFill>
                  <a:srgbClr val="666666"/>
                </a:solidFill>
              </a:rPr>
              <a:t>PRD 108 (2023) 6, 6  [</a:t>
            </a:r>
            <a:r>
              <a:rPr lang="en" sz="800">
                <a:solidFill>
                  <a:srgbClr val="666666"/>
                </a:solidFill>
                <a:uFill>
                  <a:noFill/>
                </a:uFill>
                <a:hlinkClick r:id="rId5">
                  <a:extLst>
                    <a:ext uri="{A12FA001-AC4F-418D-AE19-62706E023703}">
                      <ahyp:hlinkClr xmlns:ahyp="http://schemas.microsoft.com/office/drawing/2018/hyperlinkcolor" val="tx"/>
                    </a:ext>
                  </a:extLst>
                </a:hlinkClick>
              </a:rPr>
              <a:t>2305.10382</a:t>
            </a:r>
            <a:r>
              <a:rPr lang="en" sz="800">
                <a:solidFill>
                  <a:srgbClr val="666666"/>
                </a:solidFill>
              </a:rPr>
              <a:t>]</a:t>
            </a:r>
            <a:endParaRPr sz="800">
              <a:solidFill>
                <a:srgbClr val="666666"/>
              </a:solidFill>
            </a:endParaRPr>
          </a:p>
        </p:txBody>
      </p:sp>
      <p:sp>
        <p:nvSpPr>
          <p:cNvPr id="220" name="Google Shape;220;p32"/>
          <p:cNvSpPr txBox="1"/>
          <p:nvPr/>
        </p:nvSpPr>
        <p:spPr>
          <a:xfrm>
            <a:off x="328875" y="2104245"/>
            <a:ext cx="3070500" cy="3693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rgbClr val="022A5C"/>
              </a:buClr>
              <a:buSzPts val="1200"/>
              <a:buChar char="●"/>
            </a:pPr>
            <a:r>
              <a:rPr lang="en" sz="1200">
                <a:solidFill>
                  <a:schemeClr val="dk1"/>
                </a:solidFill>
              </a:rPr>
              <a:t>Semiclassical gravity  </a:t>
            </a:r>
            <a:r>
              <a:rPr lang="en" sz="1200">
                <a:solidFill>
                  <a:srgbClr val="456487"/>
                </a:solidFill>
              </a:rPr>
              <a:t>[numerical]</a:t>
            </a:r>
            <a:endParaRPr sz="1200">
              <a:solidFill>
                <a:srgbClr val="456487"/>
              </a:solidFill>
            </a:endParaRPr>
          </a:p>
        </p:txBody>
      </p:sp>
      <p:grpSp>
        <p:nvGrpSpPr>
          <p:cNvPr id="221" name="Google Shape;221;p32"/>
          <p:cNvGrpSpPr/>
          <p:nvPr/>
        </p:nvGrpSpPr>
        <p:grpSpPr>
          <a:xfrm>
            <a:off x="4212100" y="1371508"/>
            <a:ext cx="4613500" cy="501600"/>
            <a:chOff x="4212100" y="1223375"/>
            <a:chExt cx="4613500" cy="501600"/>
          </a:xfrm>
        </p:grpSpPr>
        <p:sp>
          <p:nvSpPr>
            <p:cNvPr id="222" name="Google Shape;222;p32"/>
            <p:cNvSpPr/>
            <p:nvPr/>
          </p:nvSpPr>
          <p:spPr>
            <a:xfrm>
              <a:off x="4212100" y="1223375"/>
              <a:ext cx="2269200" cy="501600"/>
            </a:xfrm>
            <a:prstGeom prst="bracketPair">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666666"/>
                  </a:solidFill>
                  <a:highlight>
                    <a:srgbClr val="FFFFFF"/>
                  </a:highlight>
                </a:rPr>
                <a:t>Grandclement, CQG 41, 025012 (2024) [</a:t>
              </a:r>
              <a:r>
                <a:rPr lang="en" sz="800">
                  <a:solidFill>
                    <a:srgbClr val="666666"/>
                  </a:solidFill>
                  <a:uFill>
                    <a:noFill/>
                  </a:uFill>
                  <a:hlinkClick r:id="rId6">
                    <a:extLst>
                      <a:ext uri="{A12FA001-AC4F-418D-AE19-62706E023703}">
                        <ahyp:hlinkClr xmlns:ahyp="http://schemas.microsoft.com/office/drawing/2018/hyperlinkcolor" val="tx"/>
                      </a:ext>
                    </a:extLst>
                  </a:hlinkClick>
                </a:rPr>
                <a:t>2308.11245</a:t>
              </a:r>
              <a:r>
                <a:rPr lang="en" sz="800">
                  <a:solidFill>
                    <a:srgbClr val="666666"/>
                  </a:solidFill>
                  <a:highlight>
                    <a:srgbClr val="FFFFFF"/>
                  </a:highlight>
                </a:rPr>
                <a:t>]</a:t>
              </a:r>
              <a:endParaRPr sz="800">
                <a:solidFill>
                  <a:srgbClr val="666666"/>
                </a:solidFill>
                <a:highlight>
                  <a:srgbClr val="FFFFFF"/>
                </a:highlight>
              </a:endParaRPr>
            </a:p>
          </p:txBody>
        </p:sp>
        <p:sp>
          <p:nvSpPr>
            <p:cNvPr id="223" name="Google Shape;223;p32"/>
            <p:cNvSpPr/>
            <p:nvPr/>
          </p:nvSpPr>
          <p:spPr>
            <a:xfrm>
              <a:off x="6556400" y="1223375"/>
              <a:ext cx="2269200" cy="501600"/>
            </a:xfrm>
            <a:prstGeom prst="bracketPair">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666666"/>
                  </a:solidFill>
                </a:rPr>
                <a:t>Van Aelst</a:t>
              </a:r>
              <a:r>
                <a:rPr lang="en" sz="800">
                  <a:solidFill>
                    <a:srgbClr val="666666"/>
                  </a:solidFill>
                  <a:highlight>
                    <a:srgbClr val="FFFFFF"/>
                  </a:highlight>
                </a:rPr>
                <a:t>, </a:t>
              </a:r>
              <a:r>
                <a:rPr lang="en" sz="800">
                  <a:solidFill>
                    <a:srgbClr val="666666"/>
                  </a:solidFill>
                </a:rPr>
                <a:t>Gourgoulhon</a:t>
              </a:r>
              <a:r>
                <a:rPr lang="en" sz="800">
                  <a:solidFill>
                    <a:srgbClr val="666666"/>
                  </a:solidFill>
                  <a:highlight>
                    <a:srgbClr val="FFFFFF"/>
                  </a:highlight>
                </a:rPr>
                <a:t>, </a:t>
              </a:r>
              <a:r>
                <a:rPr lang="en" sz="800">
                  <a:solidFill>
                    <a:srgbClr val="666666"/>
                  </a:solidFill>
                </a:rPr>
                <a:t>Grandclément</a:t>
              </a:r>
              <a:r>
                <a:rPr lang="en" sz="800">
                  <a:solidFill>
                    <a:srgbClr val="666666"/>
                  </a:solidFill>
                  <a:highlight>
                    <a:srgbClr val="FFFFFF"/>
                  </a:highlight>
                </a:rPr>
                <a:t>, </a:t>
              </a:r>
              <a:r>
                <a:rPr lang="en" sz="800">
                  <a:solidFill>
                    <a:srgbClr val="666666"/>
                  </a:solidFill>
                </a:rPr>
                <a:t>Charmousis</a:t>
              </a:r>
              <a:r>
                <a:rPr lang="en" sz="800">
                  <a:solidFill>
                    <a:srgbClr val="666666"/>
                  </a:solidFill>
                  <a:highlight>
                    <a:srgbClr val="FFFFFF"/>
                  </a:highlight>
                </a:rPr>
                <a:t>, CQG 37 035007 (2020) [</a:t>
              </a:r>
              <a:r>
                <a:rPr lang="en" sz="800">
                  <a:solidFill>
                    <a:srgbClr val="666666"/>
                  </a:solidFill>
                  <a:uFill>
                    <a:noFill/>
                  </a:uFill>
                  <a:hlinkClick r:id="rId7">
                    <a:extLst>
                      <a:ext uri="{A12FA001-AC4F-418D-AE19-62706E023703}">
                        <ahyp:hlinkClr xmlns:ahyp="http://schemas.microsoft.com/office/drawing/2018/hyperlinkcolor" val="tx"/>
                      </a:ext>
                    </a:extLst>
                  </a:hlinkClick>
                </a:rPr>
                <a:t>1910.08451</a:t>
              </a:r>
              <a:r>
                <a:rPr lang="en" sz="800">
                  <a:solidFill>
                    <a:srgbClr val="666666"/>
                  </a:solidFill>
                  <a:highlight>
                    <a:srgbClr val="FFFFFF"/>
                  </a:highlight>
                </a:rPr>
                <a:t>]</a:t>
              </a:r>
              <a:endParaRPr sz="800">
                <a:solidFill>
                  <a:srgbClr val="666666"/>
                </a:solidFill>
                <a:highlight>
                  <a:srgbClr val="FFFFFF"/>
                </a:highlight>
              </a:endParaRPr>
            </a:p>
          </p:txBody>
        </p:sp>
      </p:grpSp>
      <p:cxnSp>
        <p:nvCxnSpPr>
          <p:cNvPr id="224" name="Google Shape;224;p32"/>
          <p:cNvCxnSpPr>
            <a:stCxn id="211" idx="3"/>
            <a:endCxn id="222" idx="1"/>
          </p:cNvCxnSpPr>
          <p:nvPr/>
        </p:nvCxnSpPr>
        <p:spPr>
          <a:xfrm>
            <a:off x="3399375" y="1622308"/>
            <a:ext cx="812700" cy="0"/>
          </a:xfrm>
          <a:prstGeom prst="straightConnector1">
            <a:avLst/>
          </a:prstGeom>
          <a:noFill/>
          <a:ln w="9525" cap="flat" cmpd="sng">
            <a:solidFill>
              <a:srgbClr val="456487"/>
            </a:solidFill>
            <a:prstDash val="dot"/>
            <a:round/>
            <a:headEnd type="none" w="med" len="med"/>
            <a:tailEnd type="none" w="med" len="med"/>
          </a:ln>
        </p:spPr>
      </p:cxnSp>
      <p:cxnSp>
        <p:nvCxnSpPr>
          <p:cNvPr id="225" name="Google Shape;225;p32"/>
          <p:cNvCxnSpPr>
            <a:stCxn id="220" idx="3"/>
            <a:endCxn id="219" idx="1"/>
          </p:cNvCxnSpPr>
          <p:nvPr/>
        </p:nvCxnSpPr>
        <p:spPr>
          <a:xfrm>
            <a:off x="3399375" y="2288895"/>
            <a:ext cx="1995600" cy="0"/>
          </a:xfrm>
          <a:prstGeom prst="straightConnector1">
            <a:avLst/>
          </a:prstGeom>
          <a:noFill/>
          <a:ln w="9525" cap="flat" cmpd="sng">
            <a:solidFill>
              <a:srgbClr val="456487"/>
            </a:solidFill>
            <a:prstDash val="dot"/>
            <a:round/>
            <a:headEnd type="none" w="med" len="med"/>
            <a:tailEnd type="none" w="med" len="med"/>
          </a:ln>
        </p:spPr>
      </p:cxnSp>
      <p:cxnSp>
        <p:nvCxnSpPr>
          <p:cNvPr id="226" name="Google Shape;226;p32"/>
          <p:cNvCxnSpPr>
            <a:stCxn id="212" idx="3"/>
            <a:endCxn id="210" idx="1"/>
          </p:cNvCxnSpPr>
          <p:nvPr/>
        </p:nvCxnSpPr>
        <p:spPr>
          <a:xfrm>
            <a:off x="3399375" y="2955483"/>
            <a:ext cx="1995600" cy="0"/>
          </a:xfrm>
          <a:prstGeom prst="straightConnector1">
            <a:avLst/>
          </a:prstGeom>
          <a:noFill/>
          <a:ln w="9525" cap="flat" cmpd="sng">
            <a:solidFill>
              <a:srgbClr val="456487"/>
            </a:solidFill>
            <a:prstDash val="dot"/>
            <a:round/>
            <a:headEnd type="none" w="med" len="med"/>
            <a:tailEnd type="none" w="med" len="med"/>
          </a:ln>
        </p:spPr>
      </p:cxnSp>
      <p:cxnSp>
        <p:nvCxnSpPr>
          <p:cNvPr id="227" name="Google Shape;227;p32"/>
          <p:cNvCxnSpPr>
            <a:stCxn id="213" idx="3"/>
            <a:endCxn id="216" idx="1"/>
          </p:cNvCxnSpPr>
          <p:nvPr/>
        </p:nvCxnSpPr>
        <p:spPr>
          <a:xfrm>
            <a:off x="3399375" y="3622070"/>
            <a:ext cx="823200" cy="0"/>
          </a:xfrm>
          <a:prstGeom prst="straightConnector1">
            <a:avLst/>
          </a:prstGeom>
          <a:noFill/>
          <a:ln w="9525" cap="flat" cmpd="sng">
            <a:solidFill>
              <a:srgbClr val="456487"/>
            </a:solidFill>
            <a:prstDash val="dot"/>
            <a:round/>
            <a:headEnd type="none" w="med" len="med"/>
            <a:tailEnd type="none" w="med" len="med"/>
          </a:ln>
        </p:spPr>
      </p:cxnSp>
      <p:cxnSp>
        <p:nvCxnSpPr>
          <p:cNvPr id="228" name="Google Shape;228;p32"/>
          <p:cNvCxnSpPr>
            <a:stCxn id="214" idx="3"/>
            <a:endCxn id="218" idx="1"/>
          </p:cNvCxnSpPr>
          <p:nvPr/>
        </p:nvCxnSpPr>
        <p:spPr>
          <a:xfrm>
            <a:off x="3399375" y="4381058"/>
            <a:ext cx="1995600" cy="0"/>
          </a:xfrm>
          <a:prstGeom prst="straightConnector1">
            <a:avLst/>
          </a:prstGeom>
          <a:noFill/>
          <a:ln w="9525" cap="flat" cmpd="sng">
            <a:solidFill>
              <a:srgbClr val="456487"/>
            </a:solidFill>
            <a:prstDash val="dot"/>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3"/>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Moving beyond circularity</a:t>
            </a:r>
            <a:endParaRPr/>
          </a:p>
        </p:txBody>
      </p:sp>
      <p:sp>
        <p:nvSpPr>
          <p:cNvPr id="234" name="Google Shape;234;p33"/>
          <p:cNvSpPr txBox="1"/>
          <p:nvPr/>
        </p:nvSpPr>
        <p:spPr>
          <a:xfrm>
            <a:off x="773850" y="829088"/>
            <a:ext cx="2436900" cy="95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To explore consequences of circularity breaking, </a:t>
            </a:r>
            <a:endParaRPr>
              <a:solidFill>
                <a:schemeClr val="dk1"/>
              </a:solidFill>
            </a:endParaRPr>
          </a:p>
          <a:p>
            <a:pPr marL="0" lvl="0" indent="0" algn="ctr" rtl="0">
              <a:spcBef>
                <a:spcPts val="1000"/>
              </a:spcBef>
              <a:spcAft>
                <a:spcPts val="0"/>
              </a:spcAft>
              <a:buNone/>
            </a:pPr>
            <a:r>
              <a:rPr lang="en">
                <a:solidFill>
                  <a:schemeClr val="dk1"/>
                </a:solidFill>
              </a:rPr>
              <a:t>need ‘new’ </a:t>
            </a:r>
            <a:r>
              <a:rPr lang="en" i="1">
                <a:solidFill>
                  <a:schemeClr val="dk1"/>
                </a:solidFill>
              </a:rPr>
              <a:t>framework</a:t>
            </a:r>
            <a:endParaRPr i="1">
              <a:solidFill>
                <a:schemeClr val="dk1"/>
              </a:solidFill>
            </a:endParaRPr>
          </a:p>
        </p:txBody>
      </p:sp>
      <p:grpSp>
        <p:nvGrpSpPr>
          <p:cNvPr id="235" name="Google Shape;235;p33"/>
          <p:cNvGrpSpPr/>
          <p:nvPr/>
        </p:nvGrpSpPr>
        <p:grpSpPr>
          <a:xfrm>
            <a:off x="2799750" y="1989523"/>
            <a:ext cx="3270300" cy="1144200"/>
            <a:chOff x="2799750" y="1989523"/>
            <a:chExt cx="3270300" cy="1144200"/>
          </a:xfrm>
        </p:grpSpPr>
        <p:sp>
          <p:nvSpPr>
            <p:cNvPr id="236" name="Google Shape;236;p33"/>
            <p:cNvSpPr txBox="1"/>
            <p:nvPr/>
          </p:nvSpPr>
          <p:spPr>
            <a:xfrm>
              <a:off x="3073950" y="1989523"/>
              <a:ext cx="2996100" cy="1144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rPr>
                <a:t>‘need a metric’:</a:t>
              </a:r>
              <a:r>
                <a:rPr lang="en">
                  <a:solidFill>
                    <a:schemeClr val="dk1"/>
                  </a:solidFill>
                </a:rPr>
                <a:t> </a:t>
              </a:r>
              <a:endParaRPr>
                <a:solidFill>
                  <a:schemeClr val="dk1"/>
                </a:solidFill>
              </a:endParaRPr>
            </a:p>
            <a:p>
              <a:pPr marL="0" lvl="0" indent="0" algn="ctr" rtl="0">
                <a:spcBef>
                  <a:spcPts val="1000"/>
                </a:spcBef>
                <a:spcAft>
                  <a:spcPts val="0"/>
                </a:spcAft>
                <a:buNone/>
              </a:pPr>
              <a:r>
                <a:rPr lang="en">
                  <a:solidFill>
                    <a:schemeClr val="dk1"/>
                  </a:solidFill>
                </a:rPr>
                <a:t>need gauge choice that combines generality and minimality</a:t>
              </a:r>
              <a:endParaRPr>
                <a:solidFill>
                  <a:schemeClr val="dk1"/>
                </a:solidFill>
              </a:endParaRPr>
            </a:p>
            <a:p>
              <a:pPr marL="0" lvl="0" indent="0" algn="ctr" rtl="0">
                <a:spcBef>
                  <a:spcPts val="0"/>
                </a:spcBef>
                <a:spcAft>
                  <a:spcPts val="0"/>
                </a:spcAft>
                <a:buNone/>
              </a:pPr>
              <a:r>
                <a:rPr lang="en" sz="1200">
                  <a:solidFill>
                    <a:srgbClr val="456487"/>
                  </a:solidFill>
                </a:rPr>
                <a:t>[i.e. equivalent of Boyer–Lindquist gauge]</a:t>
              </a:r>
              <a:endParaRPr sz="1200">
                <a:solidFill>
                  <a:srgbClr val="456487"/>
                </a:solidFill>
              </a:endParaRPr>
            </a:p>
          </p:txBody>
        </p:sp>
        <p:sp>
          <p:nvSpPr>
            <p:cNvPr id="237" name="Google Shape;237;p33"/>
            <p:cNvSpPr/>
            <p:nvPr/>
          </p:nvSpPr>
          <p:spPr>
            <a:xfrm>
              <a:off x="2799750" y="2071250"/>
              <a:ext cx="274200" cy="274200"/>
            </a:xfrm>
            <a:prstGeom prst="ellipse">
              <a:avLst/>
            </a:prstGeom>
            <a:noFill/>
            <a:ln w="19050" cap="flat" cmpd="sng">
              <a:solidFill>
                <a:srgbClr val="022A5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b="1">
                  <a:solidFill>
                    <a:srgbClr val="022A5C"/>
                  </a:solidFill>
                </a:rPr>
                <a:t>1</a:t>
              </a:r>
              <a:endParaRPr b="1">
                <a:solidFill>
                  <a:srgbClr val="022A5C"/>
                </a:solidFill>
              </a:endParaRPr>
            </a:p>
          </p:txBody>
        </p:sp>
      </p:grpSp>
      <p:grpSp>
        <p:nvGrpSpPr>
          <p:cNvPr id="238" name="Google Shape;238;p33"/>
          <p:cNvGrpSpPr/>
          <p:nvPr/>
        </p:nvGrpSpPr>
        <p:grpSpPr>
          <a:xfrm>
            <a:off x="2799750" y="3451500"/>
            <a:ext cx="3270300" cy="1174800"/>
            <a:chOff x="2799750" y="3451500"/>
            <a:chExt cx="3270300" cy="1174800"/>
          </a:xfrm>
        </p:grpSpPr>
        <p:sp>
          <p:nvSpPr>
            <p:cNvPr id="239" name="Google Shape;239;p33"/>
            <p:cNvSpPr txBox="1"/>
            <p:nvPr/>
          </p:nvSpPr>
          <p:spPr>
            <a:xfrm>
              <a:off x="3073950" y="3451500"/>
              <a:ext cx="2996100" cy="1174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then it depends, we’ll see…</a:t>
              </a:r>
              <a:endParaRPr>
                <a:solidFill>
                  <a:schemeClr val="dk1"/>
                </a:solidFill>
              </a:endParaRPr>
            </a:p>
            <a:p>
              <a:pPr marL="0" lvl="0" indent="0" algn="ctr" rtl="0">
                <a:spcBef>
                  <a:spcPts val="1000"/>
                </a:spcBef>
                <a:spcAft>
                  <a:spcPts val="0"/>
                </a:spcAft>
                <a:buNone/>
              </a:pPr>
              <a:r>
                <a:rPr lang="en">
                  <a:solidFill>
                    <a:schemeClr val="dk1"/>
                  </a:solidFill>
                </a:rPr>
                <a:t>e.g. for thermodynamics, maybe need new ways of computing surface gravity, etc.</a:t>
              </a:r>
              <a:endParaRPr>
                <a:solidFill>
                  <a:schemeClr val="dk1"/>
                </a:solidFill>
              </a:endParaRPr>
            </a:p>
          </p:txBody>
        </p:sp>
        <p:sp>
          <p:nvSpPr>
            <p:cNvPr id="240" name="Google Shape;240;p33"/>
            <p:cNvSpPr/>
            <p:nvPr/>
          </p:nvSpPr>
          <p:spPr>
            <a:xfrm>
              <a:off x="2799750" y="3527696"/>
              <a:ext cx="274200" cy="274200"/>
            </a:xfrm>
            <a:prstGeom prst="ellipse">
              <a:avLst/>
            </a:prstGeom>
            <a:noFill/>
            <a:ln w="19050" cap="flat" cmpd="sng">
              <a:solidFill>
                <a:srgbClr val="022A5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b="1">
                  <a:solidFill>
                    <a:srgbClr val="022A5C"/>
                  </a:solidFill>
                </a:rPr>
                <a:t>2</a:t>
              </a:r>
              <a:endParaRPr b="1">
                <a:solidFill>
                  <a:srgbClr val="022A5C"/>
                </a:solidFill>
              </a:endParaRPr>
            </a:p>
          </p:txBody>
        </p:sp>
      </p:grpSp>
      <p:cxnSp>
        <p:nvCxnSpPr>
          <p:cNvPr id="241" name="Google Shape;241;p33"/>
          <p:cNvCxnSpPr>
            <a:stCxn id="234" idx="2"/>
            <a:endCxn id="237" idx="2"/>
          </p:cNvCxnSpPr>
          <p:nvPr/>
        </p:nvCxnSpPr>
        <p:spPr>
          <a:xfrm rot="-5400000" flipH="1">
            <a:off x="2186100" y="1594688"/>
            <a:ext cx="420000" cy="807600"/>
          </a:xfrm>
          <a:prstGeom prst="bentConnector2">
            <a:avLst/>
          </a:prstGeom>
          <a:noFill/>
          <a:ln w="19050" cap="flat" cmpd="sng">
            <a:solidFill>
              <a:srgbClr val="022A5C"/>
            </a:solidFill>
            <a:prstDash val="dash"/>
            <a:round/>
            <a:headEnd type="none" w="med" len="med"/>
            <a:tailEnd type="none" w="med" len="med"/>
          </a:ln>
        </p:spPr>
      </p:cxnSp>
      <p:cxnSp>
        <p:nvCxnSpPr>
          <p:cNvPr id="242" name="Google Shape;242;p33"/>
          <p:cNvCxnSpPr>
            <a:stCxn id="234" idx="2"/>
            <a:endCxn id="240" idx="2"/>
          </p:cNvCxnSpPr>
          <p:nvPr/>
        </p:nvCxnSpPr>
        <p:spPr>
          <a:xfrm rot="-5400000" flipH="1">
            <a:off x="1458000" y="2322788"/>
            <a:ext cx="1876200" cy="807600"/>
          </a:xfrm>
          <a:prstGeom prst="bentConnector2">
            <a:avLst/>
          </a:prstGeom>
          <a:noFill/>
          <a:ln w="19050" cap="flat" cmpd="sng">
            <a:solidFill>
              <a:srgbClr val="022A5C"/>
            </a:solidFill>
            <a:prstDash val="dash"/>
            <a:round/>
            <a:headEnd type="none" w="med" len="med"/>
            <a:tailEnd type="none" w="med" len="med"/>
          </a:ln>
        </p:spPr>
      </p:cxnSp>
      <p:sp>
        <p:nvSpPr>
          <p:cNvPr id="243" name="Google Shape;243;p33"/>
          <p:cNvSpPr/>
          <p:nvPr/>
        </p:nvSpPr>
        <p:spPr>
          <a:xfrm>
            <a:off x="6498675" y="2518850"/>
            <a:ext cx="2139600" cy="415500"/>
          </a:xfrm>
          <a:prstGeom prst="bracketPair">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666666"/>
                </a:solidFill>
              </a:rPr>
              <a:t>E. Babichev, </a:t>
            </a:r>
            <a:r>
              <a:rPr lang="en" sz="800" b="1">
                <a:solidFill>
                  <a:srgbClr val="666666"/>
                </a:solidFill>
              </a:rPr>
              <a:t>JM, </a:t>
            </a:r>
            <a:endParaRPr sz="800" b="1">
              <a:solidFill>
                <a:srgbClr val="666666"/>
              </a:solidFill>
            </a:endParaRPr>
          </a:p>
          <a:p>
            <a:pPr marL="0" lvl="0" indent="0" algn="ctr" rtl="0">
              <a:spcBef>
                <a:spcPts val="0"/>
              </a:spcBef>
              <a:spcAft>
                <a:spcPts val="0"/>
              </a:spcAft>
              <a:buNone/>
            </a:pPr>
            <a:r>
              <a:rPr lang="en" sz="800">
                <a:solidFill>
                  <a:srgbClr val="666666"/>
                </a:solidFill>
              </a:rPr>
              <a:t>JCAP 10 (2025) 011 [</a:t>
            </a:r>
            <a:r>
              <a:rPr lang="en" sz="800">
                <a:solidFill>
                  <a:srgbClr val="666666"/>
                </a:solidFill>
                <a:uFill>
                  <a:noFill/>
                </a:uFill>
                <a:latin typeface="Courier New"/>
                <a:ea typeface="Courier New"/>
                <a:cs typeface="Courier New"/>
                <a:sym typeface="Courier New"/>
                <a:hlinkClick r:id="rId3">
                  <a:extLst>
                    <a:ext uri="{A12FA001-AC4F-418D-AE19-62706E023703}">
                      <ahyp:hlinkClr xmlns:ahyp="http://schemas.microsoft.com/office/drawing/2018/hyperlinkcolor" val="tx"/>
                    </a:ext>
                  </a:extLst>
                </a:hlinkClick>
              </a:rPr>
              <a:t>2505.08880</a:t>
            </a:r>
            <a:r>
              <a:rPr lang="en" sz="800">
                <a:solidFill>
                  <a:srgbClr val="666666"/>
                </a:solidFill>
              </a:rPr>
              <a:t>]</a:t>
            </a:r>
            <a:endParaRPr sz="800">
              <a:solidFill>
                <a:srgbClr val="666666"/>
              </a:solidFill>
            </a:endParaRPr>
          </a:p>
        </p:txBody>
      </p:sp>
      <p:sp>
        <p:nvSpPr>
          <p:cNvPr id="244" name="Google Shape;244;p33"/>
          <p:cNvSpPr/>
          <p:nvPr/>
        </p:nvSpPr>
        <p:spPr>
          <a:xfrm>
            <a:off x="6969525" y="3890559"/>
            <a:ext cx="1197900" cy="296700"/>
          </a:xfrm>
          <a:prstGeom prst="bracketPair">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666666"/>
                </a:solidFill>
              </a:rPr>
              <a:t>F. Del Porro, </a:t>
            </a:r>
            <a:r>
              <a:rPr lang="en" sz="800" b="1">
                <a:solidFill>
                  <a:srgbClr val="666666"/>
                </a:solidFill>
              </a:rPr>
              <a:t>JM, </a:t>
            </a:r>
            <a:endParaRPr sz="800" b="1">
              <a:solidFill>
                <a:srgbClr val="666666"/>
              </a:solidFill>
            </a:endParaRPr>
          </a:p>
          <a:p>
            <a:pPr marL="0" lvl="0" indent="0" algn="ctr" rtl="0">
              <a:spcBef>
                <a:spcPts val="0"/>
              </a:spcBef>
              <a:spcAft>
                <a:spcPts val="0"/>
              </a:spcAft>
              <a:buNone/>
            </a:pPr>
            <a:r>
              <a:rPr lang="en" sz="800">
                <a:solidFill>
                  <a:srgbClr val="666666"/>
                </a:solidFill>
              </a:rPr>
              <a:t>[</a:t>
            </a:r>
            <a:r>
              <a:rPr lang="en" sz="800">
                <a:solidFill>
                  <a:srgbClr val="666666"/>
                </a:solidFill>
                <a:uFill>
                  <a:noFill/>
                </a:uFill>
                <a:latin typeface="Courier New"/>
                <a:ea typeface="Courier New"/>
                <a:cs typeface="Courier New"/>
                <a:sym typeface="Courier New"/>
                <a:hlinkClick r:id="rId4">
                  <a:extLst>
                    <a:ext uri="{A12FA001-AC4F-418D-AE19-62706E023703}">
                      <ahyp:hlinkClr xmlns:ahyp="http://schemas.microsoft.com/office/drawing/2018/hyperlinkcolor" val="tx"/>
                    </a:ext>
                  </a:extLst>
                </a:hlinkClick>
              </a:rPr>
              <a:t>2511.02911</a:t>
            </a:r>
            <a:r>
              <a:rPr lang="en" sz="800">
                <a:solidFill>
                  <a:srgbClr val="666666"/>
                </a:solidFill>
              </a:rPr>
              <a:t>]</a:t>
            </a:r>
            <a:endParaRPr sz="800">
              <a:solidFill>
                <a:srgbClr val="6666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400"/>
                                        <p:tgtEl>
                                          <p:spTgt spid="235"/>
                                        </p:tgtEl>
                                      </p:cBhvr>
                                    </p:animEffect>
                                  </p:childTnLst>
                                </p:cTn>
                              </p:par>
                              <p:par>
                                <p:cTn id="8" presetID="10" presetClass="entr" presetSubtype="0" fill="hold" nodeType="withEffect">
                                  <p:stCondLst>
                                    <p:cond delay="0"/>
                                  </p:stCondLst>
                                  <p:childTnLst>
                                    <p:set>
                                      <p:cBhvr>
                                        <p:cTn id="9" dur="1" fill="hold">
                                          <p:stCondLst>
                                            <p:cond delay="0"/>
                                          </p:stCondLst>
                                        </p:cTn>
                                        <p:tgtEl>
                                          <p:spTgt spid="241"/>
                                        </p:tgtEl>
                                        <p:attrNameLst>
                                          <p:attrName>style.visibility</p:attrName>
                                        </p:attrNameLst>
                                      </p:cBhvr>
                                      <p:to>
                                        <p:strVal val="visible"/>
                                      </p:to>
                                    </p:set>
                                    <p:animEffect transition="in" filter="fade">
                                      <p:cBhvr>
                                        <p:cTn id="10" dur="600"/>
                                        <p:tgtEl>
                                          <p:spTgt spid="241"/>
                                        </p:tgtEl>
                                      </p:cBhvr>
                                    </p:animEffect>
                                  </p:childTnLst>
                                </p:cTn>
                              </p:par>
                              <p:par>
                                <p:cTn id="11" presetID="10" presetClass="entr" presetSubtype="0" fill="hold" nodeType="withEffect">
                                  <p:stCondLst>
                                    <p:cond delay="0"/>
                                  </p:stCondLst>
                                  <p:childTnLst>
                                    <p:set>
                                      <p:cBhvr>
                                        <p:cTn id="12" dur="1" fill="hold">
                                          <p:stCondLst>
                                            <p:cond delay="0"/>
                                          </p:stCondLst>
                                        </p:cTn>
                                        <p:tgtEl>
                                          <p:spTgt spid="243"/>
                                        </p:tgtEl>
                                        <p:attrNameLst>
                                          <p:attrName>style.visibility</p:attrName>
                                        </p:attrNameLst>
                                      </p:cBhvr>
                                      <p:to>
                                        <p:strVal val="visible"/>
                                      </p:to>
                                    </p:set>
                                    <p:animEffect transition="in" filter="fade">
                                      <p:cBhvr>
                                        <p:cTn id="13" dur="400"/>
                                        <p:tgtEl>
                                          <p:spTgt spid="24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8"/>
                                        </p:tgtEl>
                                        <p:attrNameLst>
                                          <p:attrName>style.visibility</p:attrName>
                                        </p:attrNameLst>
                                      </p:cBhvr>
                                      <p:to>
                                        <p:strVal val="visible"/>
                                      </p:to>
                                    </p:set>
                                    <p:animEffect transition="in" filter="fade">
                                      <p:cBhvr>
                                        <p:cTn id="18" dur="500"/>
                                        <p:tgtEl>
                                          <p:spTgt spid="238"/>
                                        </p:tgtEl>
                                      </p:cBhvr>
                                    </p:animEffect>
                                  </p:childTnLst>
                                </p:cTn>
                              </p:par>
                              <p:par>
                                <p:cTn id="19" presetID="10" presetClass="entr" presetSubtype="0" fill="hold" nodeType="withEffect">
                                  <p:stCondLst>
                                    <p:cond delay="0"/>
                                  </p:stCondLst>
                                  <p:childTnLst>
                                    <p:set>
                                      <p:cBhvr>
                                        <p:cTn id="20" dur="1" fill="hold">
                                          <p:stCondLst>
                                            <p:cond delay="0"/>
                                          </p:stCondLst>
                                        </p:cTn>
                                        <p:tgtEl>
                                          <p:spTgt spid="242"/>
                                        </p:tgtEl>
                                        <p:attrNameLst>
                                          <p:attrName>style.visibility</p:attrName>
                                        </p:attrNameLst>
                                      </p:cBhvr>
                                      <p:to>
                                        <p:strVal val="visible"/>
                                      </p:to>
                                    </p:set>
                                    <p:animEffect transition="in" filter="fade">
                                      <p:cBhvr>
                                        <p:cTn id="21" dur="400"/>
                                        <p:tgtEl>
                                          <p:spTgt spid="242"/>
                                        </p:tgtEl>
                                      </p:cBhvr>
                                    </p:animEffect>
                                  </p:childTnLst>
                                </p:cTn>
                              </p:par>
                              <p:par>
                                <p:cTn id="22" presetID="10" presetClass="entr" presetSubtype="0" fill="hold" nodeType="withEffect">
                                  <p:stCondLst>
                                    <p:cond delay="0"/>
                                  </p:stCondLst>
                                  <p:childTnLst>
                                    <p:set>
                                      <p:cBhvr>
                                        <p:cTn id="23" dur="1" fill="hold">
                                          <p:stCondLst>
                                            <p:cond delay="0"/>
                                          </p:stCondLst>
                                        </p:cTn>
                                        <p:tgtEl>
                                          <p:spTgt spid="244"/>
                                        </p:tgtEl>
                                        <p:attrNameLst>
                                          <p:attrName>style.visibility</p:attrName>
                                        </p:attrNameLst>
                                      </p:cBhvr>
                                      <p:to>
                                        <p:strVal val="visible"/>
                                      </p:to>
                                    </p:set>
                                    <p:animEffect transition="in" filter="fade">
                                      <p:cBhvr>
                                        <p:cTn id="24" dur="4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4"/>
          <p:cNvSpPr txBox="1"/>
          <p:nvPr/>
        </p:nvSpPr>
        <p:spPr>
          <a:xfrm>
            <a:off x="960775" y="743825"/>
            <a:ext cx="3366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What is </a:t>
            </a:r>
            <a:r>
              <a:rPr lang="en" i="1">
                <a:solidFill>
                  <a:schemeClr val="dk1"/>
                </a:solidFill>
              </a:rPr>
              <a:t>the most general</a:t>
            </a:r>
            <a:r>
              <a:rPr lang="en">
                <a:solidFill>
                  <a:schemeClr val="dk1"/>
                </a:solidFill>
              </a:rPr>
              <a:t> stationary and axisymmetric metric?</a:t>
            </a:r>
            <a:endParaRPr>
              <a:solidFill>
                <a:schemeClr val="dk1"/>
              </a:solidFill>
            </a:endParaRPr>
          </a:p>
        </p:txBody>
      </p:sp>
      <p:sp>
        <p:nvSpPr>
          <p:cNvPr id="250" name="Google Shape;250;p34"/>
          <p:cNvSpPr txBox="1">
            <a:spLocks noGrp="1"/>
          </p:cNvSpPr>
          <p:nvPr>
            <p:ph type="title"/>
          </p:nvPr>
        </p:nvSpPr>
        <p:spPr>
          <a:xfrm>
            <a:off x="256032" y="13716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General stationary &amp; axisymmetric metric</a:t>
            </a:r>
            <a:endParaRPr/>
          </a:p>
        </p:txBody>
      </p:sp>
      <p:sp>
        <p:nvSpPr>
          <p:cNvPr id="251" name="Google Shape;251;p34"/>
          <p:cNvSpPr txBox="1"/>
          <p:nvPr/>
        </p:nvSpPr>
        <p:spPr>
          <a:xfrm>
            <a:off x="4492125" y="769325"/>
            <a:ext cx="1876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No one really knows…</a:t>
            </a:r>
            <a:endParaRPr>
              <a:solidFill>
                <a:schemeClr val="dk1"/>
              </a:solidFill>
            </a:endParaRPr>
          </a:p>
        </p:txBody>
      </p:sp>
      <p:grpSp>
        <p:nvGrpSpPr>
          <p:cNvPr id="252" name="Google Shape;252;p34"/>
          <p:cNvGrpSpPr/>
          <p:nvPr/>
        </p:nvGrpSpPr>
        <p:grpSpPr>
          <a:xfrm>
            <a:off x="492300" y="1428250"/>
            <a:ext cx="8379325" cy="3436200"/>
            <a:chOff x="492300" y="1428250"/>
            <a:chExt cx="8379325" cy="3436200"/>
          </a:xfrm>
        </p:grpSpPr>
        <p:sp>
          <p:nvSpPr>
            <p:cNvPr id="253" name="Google Shape;253;p34"/>
            <p:cNvSpPr/>
            <p:nvPr/>
          </p:nvSpPr>
          <p:spPr>
            <a:xfrm rot="5396460">
              <a:off x="2373112" y="3640937"/>
              <a:ext cx="291300" cy="338700"/>
            </a:xfrm>
            <a:prstGeom prst="rightBracket">
              <a:avLst>
                <a:gd name="adj" fmla="val 0"/>
              </a:avLst>
            </a:prstGeom>
            <a:noFill/>
            <a:ln w="9525" cap="flat" cmpd="sng">
              <a:solidFill>
                <a:srgbClr val="022A5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54" name="Google Shape;254;p34" descr="g_{\mu \nu} = \begin{pmatrix}&#10;* &amp; * &amp; 0 &amp; * \\&#10;* &amp; 0 &amp; 0 &amp; * \\&#10;0 &amp; 0 &amp; * &amp; 0 \\&#10;* &amp; * &amp; 0 &amp; * &#10;\end{pmatrix}" title="MathEquation,#000000"/>
            <p:cNvPicPr preferRelativeResize="0"/>
            <p:nvPr/>
          </p:nvPicPr>
          <p:blipFill>
            <a:blip r:embed="rId3">
              <a:alphaModFix/>
            </a:blip>
            <a:stretch>
              <a:fillRect/>
            </a:stretch>
          </p:blipFill>
          <p:spPr>
            <a:xfrm>
              <a:off x="1246578" y="2339781"/>
              <a:ext cx="1958276" cy="1079500"/>
            </a:xfrm>
            <a:prstGeom prst="rect">
              <a:avLst/>
            </a:prstGeom>
            <a:noFill/>
            <a:ln>
              <a:noFill/>
            </a:ln>
          </p:spPr>
        </p:pic>
        <p:sp>
          <p:nvSpPr>
            <p:cNvPr id="255" name="Google Shape;255;p34"/>
            <p:cNvSpPr txBox="1"/>
            <p:nvPr/>
          </p:nvSpPr>
          <p:spPr>
            <a:xfrm>
              <a:off x="1832650" y="3359021"/>
              <a:ext cx="1372200" cy="415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500" i="1">
                  <a:solidFill>
                    <a:schemeClr val="dk1"/>
                  </a:solidFill>
                  <a:latin typeface="Times New Roman"/>
                  <a:ea typeface="Times New Roman"/>
                  <a:cs typeface="Times New Roman"/>
                  <a:sym typeface="Times New Roman"/>
                </a:rPr>
                <a:t>v    r    𝜃    𝜑</a:t>
              </a:r>
              <a:endParaRPr sz="1500" i="1">
                <a:solidFill>
                  <a:schemeClr val="dk1"/>
                </a:solidFill>
                <a:latin typeface="Times New Roman"/>
                <a:ea typeface="Times New Roman"/>
                <a:cs typeface="Times New Roman"/>
                <a:sym typeface="Times New Roman"/>
              </a:endParaRPr>
            </a:p>
          </p:txBody>
        </p:sp>
        <p:sp>
          <p:nvSpPr>
            <p:cNvPr id="256" name="Google Shape;256;p34"/>
            <p:cNvSpPr txBox="1"/>
            <p:nvPr/>
          </p:nvSpPr>
          <p:spPr>
            <a:xfrm>
              <a:off x="1990058" y="1521250"/>
              <a:ext cx="1056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Kerr-like </a:t>
              </a:r>
              <a:endParaRPr>
                <a:solidFill>
                  <a:schemeClr val="dk1"/>
                </a:solidFill>
              </a:endParaRPr>
            </a:p>
            <a:p>
              <a:pPr marL="0" lvl="0" indent="0" algn="ctr" rtl="0">
                <a:spcBef>
                  <a:spcPts val="0"/>
                </a:spcBef>
                <a:spcAft>
                  <a:spcPts val="0"/>
                </a:spcAft>
                <a:buNone/>
              </a:pPr>
              <a:r>
                <a:rPr lang="en">
                  <a:solidFill>
                    <a:schemeClr val="dk1"/>
                  </a:solidFill>
                </a:rPr>
                <a:t>gauge</a:t>
              </a:r>
              <a:endParaRPr>
                <a:solidFill>
                  <a:schemeClr val="dk1"/>
                </a:solidFill>
              </a:endParaRPr>
            </a:p>
          </p:txBody>
        </p:sp>
        <p:sp>
          <p:nvSpPr>
            <p:cNvPr id="257" name="Google Shape;257;p34"/>
            <p:cNvSpPr/>
            <p:nvPr/>
          </p:nvSpPr>
          <p:spPr>
            <a:xfrm>
              <a:off x="3046358" y="1599988"/>
              <a:ext cx="1418100" cy="458100"/>
            </a:xfrm>
            <a:prstGeom prst="bracketPair">
              <a:avLst/>
            </a:prstGeom>
            <a:noFill/>
            <a:ln w="9525"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rPr>
                <a:t>‘Kerr’ as in ‘Kerr ingoing coordinates’</a:t>
              </a:r>
              <a:endParaRPr sz="800">
                <a:solidFill>
                  <a:schemeClr val="dk1"/>
                </a:solidFill>
              </a:endParaRPr>
            </a:p>
            <a:p>
              <a:pPr marL="0" lvl="0" indent="0" algn="ctr" rtl="0">
                <a:spcBef>
                  <a:spcPts val="0"/>
                </a:spcBef>
                <a:spcAft>
                  <a:spcPts val="0"/>
                </a:spcAft>
                <a:buNone/>
              </a:pPr>
              <a:r>
                <a:rPr lang="en" sz="800">
                  <a:solidFill>
                    <a:srgbClr val="456487"/>
                  </a:solidFill>
                </a:rPr>
                <a:t>[not Kerr solution]</a:t>
              </a:r>
              <a:endParaRPr sz="800"/>
            </a:p>
          </p:txBody>
        </p:sp>
        <p:sp>
          <p:nvSpPr>
            <p:cNvPr id="258" name="Google Shape;258;p34"/>
            <p:cNvSpPr txBox="1"/>
            <p:nvPr/>
          </p:nvSpPr>
          <p:spPr>
            <a:xfrm>
              <a:off x="1773150" y="4094148"/>
              <a:ext cx="1490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rPr>
                <a:t>Killing coordinates</a:t>
              </a:r>
              <a:endParaRPr sz="1000">
                <a:solidFill>
                  <a:schemeClr val="dk1"/>
                </a:solidFill>
              </a:endParaRPr>
            </a:p>
          </p:txBody>
        </p:sp>
        <p:sp>
          <p:nvSpPr>
            <p:cNvPr id="259" name="Google Shape;259;p34"/>
            <p:cNvSpPr txBox="1"/>
            <p:nvPr/>
          </p:nvSpPr>
          <p:spPr>
            <a:xfrm>
              <a:off x="1773150" y="4432873"/>
              <a:ext cx="1490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rPr>
                <a:t>non-Killing coordinates</a:t>
              </a:r>
              <a:endParaRPr sz="1000">
                <a:solidFill>
                  <a:schemeClr val="dk1"/>
                </a:solidFill>
              </a:endParaRPr>
            </a:p>
          </p:txBody>
        </p:sp>
        <p:sp>
          <p:nvSpPr>
            <p:cNvPr id="260" name="Google Shape;260;p34"/>
            <p:cNvSpPr/>
            <p:nvPr/>
          </p:nvSpPr>
          <p:spPr>
            <a:xfrm rot="5400000">
              <a:off x="2463407" y="3289674"/>
              <a:ext cx="110700" cy="857400"/>
            </a:xfrm>
            <a:prstGeom prst="rightBracket">
              <a:avLst>
                <a:gd name="adj" fmla="val 0"/>
              </a:avLst>
            </a:prstGeom>
            <a:noFill/>
            <a:ln w="9525"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61" name="Google Shape;261;p34"/>
            <p:cNvCxnSpPr>
              <a:stCxn id="253" idx="2"/>
              <a:endCxn id="259" idx="3"/>
            </p:cNvCxnSpPr>
            <p:nvPr/>
          </p:nvCxnSpPr>
          <p:spPr>
            <a:xfrm rot="-5400000" flipH="1">
              <a:off x="2567962" y="3906887"/>
              <a:ext cx="646200" cy="744300"/>
            </a:xfrm>
            <a:prstGeom prst="bentConnector4">
              <a:avLst>
                <a:gd name="adj1" fmla="val 24982"/>
                <a:gd name="adj2" fmla="val 134728"/>
              </a:avLst>
            </a:prstGeom>
            <a:noFill/>
            <a:ln w="9525" cap="flat" cmpd="sng">
              <a:solidFill>
                <a:srgbClr val="022A5C"/>
              </a:solidFill>
              <a:prstDash val="dash"/>
              <a:round/>
              <a:headEnd type="none" w="med" len="med"/>
              <a:tailEnd type="none" w="med" len="med"/>
            </a:ln>
          </p:spPr>
        </p:cxnSp>
        <p:cxnSp>
          <p:nvCxnSpPr>
            <p:cNvPr id="262" name="Google Shape;262;p34"/>
            <p:cNvCxnSpPr>
              <a:stCxn id="260" idx="2"/>
              <a:endCxn id="258" idx="1"/>
            </p:cNvCxnSpPr>
            <p:nvPr/>
          </p:nvCxnSpPr>
          <p:spPr>
            <a:xfrm rot="5400000">
              <a:off x="1901057" y="3645924"/>
              <a:ext cx="489900" cy="745500"/>
            </a:xfrm>
            <a:prstGeom prst="bentConnector4">
              <a:avLst>
                <a:gd name="adj1" fmla="val 21958"/>
                <a:gd name="adj2" fmla="val 131109"/>
              </a:avLst>
            </a:prstGeom>
            <a:noFill/>
            <a:ln w="9525" cap="flat" cmpd="sng">
              <a:solidFill>
                <a:srgbClr val="022A5C"/>
              </a:solidFill>
              <a:prstDash val="solid"/>
              <a:round/>
              <a:headEnd type="none" w="med" len="med"/>
              <a:tailEnd type="none" w="med" len="med"/>
            </a:ln>
          </p:spPr>
        </p:cxnSp>
        <p:sp>
          <p:nvSpPr>
            <p:cNvPr id="263" name="Google Shape;263;p34"/>
            <p:cNvSpPr txBox="1"/>
            <p:nvPr/>
          </p:nvSpPr>
          <p:spPr>
            <a:xfrm>
              <a:off x="4666275" y="2235604"/>
              <a:ext cx="15282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a:solidFill>
                    <a:schemeClr val="dk1"/>
                  </a:solidFill>
                </a:rPr>
                <a:t>6 ‘free’ functions</a:t>
              </a:r>
              <a:endParaRPr>
                <a:solidFill>
                  <a:schemeClr val="dk1"/>
                </a:solidFill>
              </a:endParaRPr>
            </a:p>
          </p:txBody>
        </p:sp>
        <p:pic>
          <p:nvPicPr>
            <p:cNvPr id="264" name="Google Shape;264;p34" descr="\&#10;\begin{cases}&#10;g_{vv} (r,\theta)\\&#10;g_{vr} (r,\theta)\\&#10;g_{r\phi} (r,\theta) \\&#10;g_{\phi \phi} (r,\theta)\\&#10;g_{\theta \theta} (r,\theta)&#10;\end{cases}&#10;\" title="MathEquation,#000000"/>
            <p:cNvPicPr preferRelativeResize="0"/>
            <p:nvPr/>
          </p:nvPicPr>
          <p:blipFill>
            <a:blip r:embed="rId4">
              <a:alphaModFix/>
            </a:blip>
            <a:stretch>
              <a:fillRect/>
            </a:stretch>
          </p:blipFill>
          <p:spPr>
            <a:xfrm>
              <a:off x="5011688" y="2635800"/>
              <a:ext cx="837362" cy="952499"/>
            </a:xfrm>
            <a:prstGeom prst="rect">
              <a:avLst/>
            </a:prstGeom>
            <a:noFill/>
            <a:ln>
              <a:noFill/>
            </a:ln>
          </p:spPr>
        </p:pic>
        <p:sp>
          <p:nvSpPr>
            <p:cNvPr id="265" name="Google Shape;265;p34"/>
            <p:cNvSpPr/>
            <p:nvPr/>
          </p:nvSpPr>
          <p:spPr>
            <a:xfrm>
              <a:off x="1950706" y="2369775"/>
              <a:ext cx="183000" cy="183000"/>
            </a:xfrm>
            <a:prstGeom prst="ellipse">
              <a:avLst/>
            </a:prstGeom>
            <a:no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6" name="Google Shape;266;p34"/>
            <p:cNvSpPr/>
            <p:nvPr/>
          </p:nvSpPr>
          <p:spPr>
            <a:xfrm>
              <a:off x="2252713" y="2369775"/>
              <a:ext cx="183000" cy="183000"/>
            </a:xfrm>
            <a:prstGeom prst="ellipse">
              <a:avLst/>
            </a:prstGeom>
            <a:no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7" name="Google Shape;267;p34"/>
            <p:cNvSpPr/>
            <p:nvPr/>
          </p:nvSpPr>
          <p:spPr>
            <a:xfrm>
              <a:off x="2859214" y="2650970"/>
              <a:ext cx="183000" cy="183000"/>
            </a:xfrm>
            <a:prstGeom prst="ellipse">
              <a:avLst/>
            </a:prstGeom>
            <a:no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8" name="Google Shape;268;p34"/>
            <p:cNvSpPr/>
            <p:nvPr/>
          </p:nvSpPr>
          <p:spPr>
            <a:xfrm>
              <a:off x="2859214" y="2369775"/>
              <a:ext cx="183000" cy="183000"/>
            </a:xfrm>
            <a:prstGeom prst="ellipse">
              <a:avLst/>
            </a:prstGeom>
            <a:no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9" name="Google Shape;269;p34"/>
            <p:cNvSpPr/>
            <p:nvPr/>
          </p:nvSpPr>
          <p:spPr>
            <a:xfrm>
              <a:off x="2552437" y="2940032"/>
              <a:ext cx="183000" cy="183000"/>
            </a:xfrm>
            <a:prstGeom prst="ellipse">
              <a:avLst/>
            </a:prstGeom>
            <a:no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0" name="Google Shape;270;p34"/>
            <p:cNvSpPr/>
            <p:nvPr/>
          </p:nvSpPr>
          <p:spPr>
            <a:xfrm>
              <a:off x="2859214" y="3217876"/>
              <a:ext cx="183000" cy="183000"/>
            </a:xfrm>
            <a:prstGeom prst="ellipse">
              <a:avLst/>
            </a:prstGeom>
            <a:noFill/>
            <a:ln w="19050" cap="flat" cmpd="sng">
              <a:solidFill>
                <a:srgbClr val="022A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71" name="Google Shape;271;p34"/>
            <p:cNvCxnSpPr>
              <a:stCxn id="254" idx="3"/>
              <a:endCxn id="263" idx="1"/>
            </p:cNvCxnSpPr>
            <p:nvPr/>
          </p:nvCxnSpPr>
          <p:spPr>
            <a:xfrm rot="10800000" flipH="1">
              <a:off x="3204854" y="2435830"/>
              <a:ext cx="1461300" cy="443700"/>
            </a:xfrm>
            <a:prstGeom prst="bentConnector3">
              <a:avLst>
                <a:gd name="adj1" fmla="val 50004"/>
              </a:avLst>
            </a:prstGeom>
            <a:noFill/>
            <a:ln w="19050" cap="flat" cmpd="sng">
              <a:solidFill>
                <a:srgbClr val="022A5C"/>
              </a:solidFill>
              <a:prstDash val="solid"/>
              <a:round/>
              <a:headEnd type="none" w="med" len="med"/>
              <a:tailEnd type="none" w="med" len="med"/>
            </a:ln>
          </p:spPr>
        </p:cxnSp>
        <p:sp>
          <p:nvSpPr>
            <p:cNvPr id="272" name="Google Shape;272;p34"/>
            <p:cNvSpPr/>
            <p:nvPr/>
          </p:nvSpPr>
          <p:spPr>
            <a:xfrm>
              <a:off x="4744275" y="4237302"/>
              <a:ext cx="1372200" cy="400200"/>
            </a:xfrm>
            <a:prstGeom prst="bracketPair">
              <a:avLst/>
            </a:prstGeom>
            <a:noFill/>
            <a:ln w="9525" cap="flat" cmpd="sng">
              <a:solidFill>
                <a:srgbClr val="456487"/>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a:solidFill>
                    <a:srgbClr val="456487"/>
                  </a:solidFill>
                </a:rPr>
                <a:t>gauge fixing not complete</a:t>
              </a:r>
              <a:endParaRPr sz="1000">
                <a:solidFill>
                  <a:srgbClr val="456487"/>
                </a:solidFill>
              </a:endParaRPr>
            </a:p>
          </p:txBody>
        </p:sp>
        <p:sp>
          <p:nvSpPr>
            <p:cNvPr id="273" name="Google Shape;273;p34"/>
            <p:cNvSpPr/>
            <p:nvPr/>
          </p:nvSpPr>
          <p:spPr>
            <a:xfrm>
              <a:off x="4744275" y="3773725"/>
              <a:ext cx="1372200" cy="400200"/>
            </a:xfrm>
            <a:prstGeom prst="bracketPair">
              <a:avLst/>
            </a:prstGeom>
            <a:noFill/>
            <a:ln w="9525" cap="flat" cmpd="sng">
              <a:solidFill>
                <a:srgbClr val="456487"/>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a:solidFill>
                    <a:srgbClr val="456487"/>
                  </a:solidFill>
                </a:rPr>
                <a:t>existence not obvious,</a:t>
              </a:r>
              <a:endParaRPr sz="1000">
                <a:solidFill>
                  <a:srgbClr val="456487"/>
                </a:solidFill>
              </a:endParaRPr>
            </a:p>
            <a:p>
              <a:pPr marL="0" lvl="0" indent="0" algn="ctr" rtl="0">
                <a:spcBef>
                  <a:spcPts val="0"/>
                </a:spcBef>
                <a:spcAft>
                  <a:spcPts val="0"/>
                </a:spcAft>
                <a:buNone/>
              </a:pPr>
              <a:r>
                <a:rPr lang="en" sz="1000">
                  <a:solidFill>
                    <a:srgbClr val="456487"/>
                  </a:solidFill>
                </a:rPr>
                <a:t>[see paper]</a:t>
              </a:r>
              <a:endParaRPr sz="1000">
                <a:solidFill>
                  <a:srgbClr val="456487"/>
                </a:solidFill>
              </a:endParaRPr>
            </a:p>
          </p:txBody>
        </p:sp>
        <p:cxnSp>
          <p:nvCxnSpPr>
            <p:cNvPr id="274" name="Google Shape;274;p34"/>
            <p:cNvCxnSpPr/>
            <p:nvPr/>
          </p:nvCxnSpPr>
          <p:spPr>
            <a:xfrm>
              <a:off x="6556808" y="1521250"/>
              <a:ext cx="0" cy="3250200"/>
            </a:xfrm>
            <a:prstGeom prst="straightConnector1">
              <a:avLst/>
            </a:prstGeom>
            <a:noFill/>
            <a:ln w="19050" cap="flat" cmpd="sng">
              <a:solidFill>
                <a:srgbClr val="022A5C"/>
              </a:solidFill>
              <a:prstDash val="solid"/>
              <a:round/>
              <a:headEnd type="none" w="med" len="med"/>
              <a:tailEnd type="none" w="med" len="med"/>
            </a:ln>
          </p:spPr>
        </p:cxnSp>
        <p:sp>
          <p:nvSpPr>
            <p:cNvPr id="275" name="Google Shape;275;p34"/>
            <p:cNvSpPr txBox="1"/>
            <p:nvPr/>
          </p:nvSpPr>
          <p:spPr>
            <a:xfrm rot="-5400000">
              <a:off x="-994950" y="2915500"/>
              <a:ext cx="3436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456487"/>
                  </a:solidFill>
                </a:rPr>
                <a:t>[our answer]</a:t>
              </a:r>
              <a:endParaRPr sz="1800">
                <a:solidFill>
                  <a:srgbClr val="456487"/>
                </a:solidFill>
              </a:endParaRPr>
            </a:p>
          </p:txBody>
        </p:sp>
        <p:sp>
          <p:nvSpPr>
            <p:cNvPr id="276" name="Google Shape;276;p34"/>
            <p:cNvSpPr/>
            <p:nvPr/>
          </p:nvSpPr>
          <p:spPr>
            <a:xfrm>
              <a:off x="6822325" y="2369775"/>
              <a:ext cx="2049300" cy="1736100"/>
            </a:xfrm>
            <a:prstGeom prst="bracketPair">
              <a:avLst/>
            </a:prstGeom>
            <a:noFill/>
            <a:ln w="9525" cap="flat" cmpd="sng">
              <a:solidFill>
                <a:srgbClr val="4564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456487"/>
                  </a:solidFill>
                </a:rPr>
                <a:t>Comments:</a:t>
              </a:r>
              <a:endParaRPr sz="1000">
                <a:solidFill>
                  <a:srgbClr val="456487"/>
                </a:solidFill>
              </a:endParaRPr>
            </a:p>
            <a:p>
              <a:pPr marL="182880" lvl="0" indent="-109220" algn="l" rtl="0">
                <a:spcBef>
                  <a:spcPts val="1000"/>
                </a:spcBef>
                <a:spcAft>
                  <a:spcPts val="0"/>
                </a:spcAft>
                <a:buClr>
                  <a:srgbClr val="456487"/>
                </a:buClr>
                <a:buSzPts val="1000"/>
                <a:buAutoNum type="arabicPeriod"/>
              </a:pPr>
              <a:r>
                <a:rPr lang="en" sz="1000">
                  <a:solidFill>
                    <a:srgbClr val="456487"/>
                  </a:solidFill>
                </a:rPr>
                <a:t>Important open problem!</a:t>
              </a:r>
              <a:endParaRPr sz="1000">
                <a:solidFill>
                  <a:srgbClr val="456487"/>
                </a:solidFill>
              </a:endParaRPr>
            </a:p>
            <a:p>
              <a:pPr marL="182880" lvl="0" indent="-109220" algn="l" rtl="0">
                <a:spcBef>
                  <a:spcPts val="1000"/>
                </a:spcBef>
                <a:spcAft>
                  <a:spcPts val="0"/>
                </a:spcAft>
                <a:buClr>
                  <a:srgbClr val="456487"/>
                </a:buClr>
                <a:buSzPts val="1000"/>
                <a:buAutoNum type="arabicPeriod"/>
              </a:pPr>
              <a:r>
                <a:rPr lang="en" sz="1000">
                  <a:solidFill>
                    <a:srgbClr val="456487"/>
                  </a:solidFill>
                </a:rPr>
                <a:t>Beware of claims saying that BL-like metrics are most general: no!</a:t>
              </a:r>
              <a:endParaRPr sz="1000">
                <a:solidFill>
                  <a:srgbClr val="456487"/>
                </a:solidFill>
              </a:endParaRPr>
            </a:p>
            <a:p>
              <a:pPr marL="182880" lvl="0" indent="-109220" algn="l" rtl="0">
                <a:spcBef>
                  <a:spcPts val="1000"/>
                </a:spcBef>
                <a:spcAft>
                  <a:spcPts val="0"/>
                </a:spcAft>
                <a:buClr>
                  <a:srgbClr val="456487"/>
                </a:buClr>
                <a:buSzPts val="1000"/>
                <a:buAutoNum type="arabicPeriod"/>
              </a:pPr>
              <a:r>
                <a:rPr lang="en" sz="1000">
                  <a:solidFill>
                    <a:srgbClr val="456487"/>
                  </a:solidFill>
                </a:rPr>
                <a:t>Current phenomenological parametrisations all circular by desing</a:t>
              </a:r>
              <a:endParaRPr sz="1000">
                <a:solidFill>
                  <a:srgbClr val="456487"/>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10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2246</Words>
  <Application>Microsoft Macintosh PowerPoint</Application>
  <PresentationFormat>On-screen Show (16:9)</PresentationFormat>
  <Paragraphs>424</Paragraphs>
  <Slides>37</Slides>
  <Notes>37</Notes>
  <HiddenSlides>2</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37</vt:i4>
      </vt:variant>
    </vt:vector>
  </HeadingPairs>
  <TitlesOfParts>
    <vt:vector size="43" baseType="lpstr">
      <vt:lpstr>Arial</vt:lpstr>
      <vt:lpstr>Cambria Math</vt:lpstr>
      <vt:lpstr>Courier New</vt:lpstr>
      <vt:lpstr>Times New Roman</vt:lpstr>
      <vt:lpstr>Simple Light</vt:lpstr>
      <vt:lpstr>Simple Light</vt:lpstr>
      <vt:lpstr>PowerPoint Presentation</vt:lpstr>
      <vt:lpstr>The talk, in a nutshell</vt:lpstr>
      <vt:lpstr>Outline</vt:lpstr>
      <vt:lpstr>What is circularity?</vt:lpstr>
      <vt:lpstr>Circularity and geometry</vt:lpstr>
      <vt:lpstr>Why circularity?</vt:lpstr>
      <vt:lpstr>Why not circularity?</vt:lpstr>
      <vt:lpstr>Moving beyond circularity</vt:lpstr>
      <vt:lpstr>General stationary &amp; axisymmetric metric</vt:lpstr>
      <vt:lpstr>‘Solving’ circularity</vt:lpstr>
      <vt:lpstr>Properties of non-circular BHs</vt:lpstr>
      <vt:lpstr>The rotosurface</vt:lpstr>
      <vt:lpstr>Rotosurface and examples</vt:lpstr>
      <vt:lpstr>The horizon</vt:lpstr>
      <vt:lpstr>Non-Killing horizon</vt:lpstr>
      <vt:lpstr>Surface gravities</vt:lpstr>
      <vt:lpstr>Peeling surface gravity</vt:lpstr>
      <vt:lpstr>Hawking radiation</vt:lpstr>
      <vt:lpstr>Towards thermodynamics</vt:lpstr>
      <vt:lpstr>Recap &amp; Food for thought </vt:lpstr>
      <vt:lpstr>What’s next?</vt:lpstr>
      <vt:lpstr>PowerPoint Presentation</vt:lpstr>
      <vt:lpstr>PowerPoint Presentation</vt:lpstr>
      <vt:lpstr>[BckUp] Circularity and (more) geometry</vt:lpstr>
      <vt:lpstr>[BckUp] Circularity and matter</vt:lpstr>
      <vt:lpstr>[BckUp] Square peg in circular hole</vt:lpstr>
      <vt:lpstr>[BckUp] Kerr-like gauge</vt:lpstr>
      <vt:lpstr>[BckUp] Remarks</vt:lpstr>
      <vt:lpstr>[BckUp] ‘Minimal’ deformation</vt:lpstr>
      <vt:lpstr>[BckUp] ‘Not-so-minimal’ deformation</vt:lpstr>
      <vt:lpstr>[BckUp] Horizon generators</vt:lpstr>
      <vt:lpstr>[BckUp] Surface gravities</vt:lpstr>
      <vt:lpstr>Smarr’s formula</vt:lpstr>
      <vt:lpstr>PowerPoint Presentation</vt:lpstr>
      <vt:lpstr>PowerPoint Presentation</vt:lpstr>
      <vt:lpstr>The talk, in a nutshell</vt:lpstr>
      <vt:lpstr>‘Solving’ circularity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Mazza</cp:lastModifiedBy>
  <cp:revision>2</cp:revision>
  <dcterms:modified xsi:type="dcterms:W3CDTF">2026-05-27T08:10:36Z</dcterms:modified>
</cp:coreProperties>
</file>