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y="5143500" cx="9144000"/>
  <p:notesSz cx="6858000" cy="9144000"/>
  <p:embeddedFontLst>
    <p:embeddedFont>
      <p:font typeface="Montserrat"/>
      <p:regular r:id="rId29"/>
      <p:bold r:id="rId30"/>
      <p:italic r:id="rId31"/>
      <p:boldItalic r:id="rId32"/>
    </p:embeddedFont>
    <p:embeddedFont>
      <p:font typeface="Lato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Montserrat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ontserrat-italic.fntdata"/><Relationship Id="rId30" Type="http://schemas.openxmlformats.org/officeDocument/2006/relationships/font" Target="fonts/Montserrat-bold.fntdata"/><Relationship Id="rId11" Type="http://schemas.openxmlformats.org/officeDocument/2006/relationships/slide" Target="slides/slide5.xml"/><Relationship Id="rId33" Type="http://schemas.openxmlformats.org/officeDocument/2006/relationships/font" Target="fonts/Lato-regular.fntdata"/><Relationship Id="rId10" Type="http://schemas.openxmlformats.org/officeDocument/2006/relationships/slide" Target="slides/slide4.xml"/><Relationship Id="rId32" Type="http://schemas.openxmlformats.org/officeDocument/2006/relationships/font" Target="fonts/Montserrat-boldItalic.fntdata"/><Relationship Id="rId13" Type="http://schemas.openxmlformats.org/officeDocument/2006/relationships/slide" Target="slides/slide7.xml"/><Relationship Id="rId35" Type="http://schemas.openxmlformats.org/officeDocument/2006/relationships/font" Target="fonts/Lato-italic.fntdata"/><Relationship Id="rId12" Type="http://schemas.openxmlformats.org/officeDocument/2006/relationships/slide" Target="slides/slide6.xml"/><Relationship Id="rId34" Type="http://schemas.openxmlformats.org/officeDocument/2006/relationships/font" Target="fonts/Lato-bold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36" Type="http://schemas.openxmlformats.org/officeDocument/2006/relationships/font" Target="fonts/Lato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e8ba92ddaf_2_12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e8ba92ddaf_2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ea16b11efe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ea16b11efe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ea16b11efe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ea16b11efe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ea16b11efe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ea16b11efe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ea16b11efe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ea16b11efe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ea16b11efe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ea16b11efe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ea16b11efe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ea16b11efe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e8ba92ddaf_2_2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e8ba92ddaf_2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e8ba92ddaf_2_3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e8ba92ddaf_2_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e8ba92ddaf_2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e8ba92ddaf_2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ea16b11efe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ea16b11efe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e8ba92ddaf_2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e8ba92ddaf_2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ea16b11efe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ea16b11efe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ea16b11efe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3ea16b11efe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e8ba92ddaf_2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3e8ba92ddaf_2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e8ba92ddaf_2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e8ba92ddaf_2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e8ba92ddaf_2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e8ba92ddaf_2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e8ba92ddaf_2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e8ba92ddaf_2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e8ba92ddaf_2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e8ba92ddaf_2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ea16b11ef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ea16b11ef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e8ba92ddaf_2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e8ba92ddaf_2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ea16b11efe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ea16b11efe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6" name="Google Shape;56;p14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57" name="Google Shape;57;p14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14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14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14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1" name="Google Shape;61;p14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62" name="Google Shape;62;p14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63" name="Google Shape;63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15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66" name="Google Shape;66;p15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15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15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15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5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5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5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15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15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5" name="Google Shape;85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1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88" name="Google Shape;88;p1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0" name="Google Shape;90;p1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1" name="Google Shape;91;p16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2" name="Google Shape;92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p1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5" name="Google Shape;95;p1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7" name="Google Shape;97;p1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8" name="Google Shape;98;p17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9" name="Google Shape;99;p17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0" name="Google Shape;100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18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03" name="Google Shape;103;p18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8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5" name="Google Shape;105;p1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6" name="Google Shape;106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1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09" name="Google Shape;109;p1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1" name="Google Shape;111;p19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2" name="Google Shape;112;p19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3" name="Google Shape;113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20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116" name="Google Shape;116;p20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20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20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20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20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20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20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20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20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20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20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20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20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20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20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20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20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20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4" name="Google Shape;134;p20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5" name="Google Shape;135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p21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38" name="Google Shape;138;p21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21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0" name="Google Shape;140;p21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41" name="Google Shape;141;p21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42" name="Google Shape;142;p21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43" name="Google Shape;143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22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46" name="Google Shape;146;p22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22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8" name="Google Shape;148;p22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49" name="Google Shape;149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2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52" name="Google Shape;152;p2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2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2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2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2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2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2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2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2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2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2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2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2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2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2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2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2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2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0" name="Google Shape;170;p23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1" name="Google Shape;171;p23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2" name="Google Shape;17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29.png"/><Relationship Id="rId5" Type="http://schemas.openxmlformats.org/officeDocument/2006/relationships/image" Target="../media/image3.png"/><Relationship Id="rId6" Type="http://schemas.openxmlformats.org/officeDocument/2006/relationships/image" Target="../media/image2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Relationship Id="rId4" Type="http://schemas.openxmlformats.org/officeDocument/2006/relationships/image" Target="../media/image29.png"/><Relationship Id="rId5" Type="http://schemas.openxmlformats.org/officeDocument/2006/relationships/image" Target="../media/image3.png"/><Relationship Id="rId6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Relationship Id="rId4" Type="http://schemas.openxmlformats.org/officeDocument/2006/relationships/image" Target="../media/image18.png"/><Relationship Id="rId5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gif"/><Relationship Id="rId4" Type="http://schemas.openxmlformats.org/officeDocument/2006/relationships/image" Target="../media/image2.png"/><Relationship Id="rId5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arxiv.org/pdf/2306.04373" TargetMode="External"/><Relationship Id="rId4" Type="http://schemas.openxmlformats.org/officeDocument/2006/relationships/image" Target="../media/image9.png"/><Relationship Id="rId5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5"/>
          <p:cNvSpPr txBox="1"/>
          <p:nvPr>
            <p:ph type="ctrTitle"/>
          </p:nvPr>
        </p:nvSpPr>
        <p:spPr>
          <a:xfrm>
            <a:off x="3600875" y="784375"/>
            <a:ext cx="5017500" cy="22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Joint detection of gravitational waves with gamma ray burst </a:t>
            </a:r>
            <a:endParaRPr sz="2100"/>
          </a:p>
        </p:txBody>
      </p:sp>
      <p:pic>
        <p:nvPicPr>
          <p:cNvPr id="180" name="Google Shape;180;p25" title="IJCLab_logo-300x3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875" y="3591750"/>
            <a:ext cx="1383675" cy="138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5" title="Logo_Centre_national_de_la_recherche_scientifique_(2023-).svg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6400" y="3521825"/>
            <a:ext cx="1383675" cy="138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5" title="Logo_Université_Paris-Saclay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74149" y="3630526"/>
            <a:ext cx="2579374" cy="1166274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4" name="Google Shape;184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63275" y="3154575"/>
            <a:ext cx="1577674" cy="182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Deep analysis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Deep analysis</a:t>
            </a:r>
            <a:endParaRPr/>
          </a:p>
        </p:txBody>
      </p:sp>
      <p:pic>
        <p:nvPicPr>
          <p:cNvPr id="267" name="Google Shape;26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9275" y="995525"/>
            <a:ext cx="6248125" cy="3748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36"/>
          <p:cNvPicPr preferRelativeResize="0"/>
          <p:nvPr/>
        </p:nvPicPr>
        <p:blipFill rotWithShape="1">
          <a:blip r:embed="rId3">
            <a:alphaModFix/>
          </a:blip>
          <a:srcRect b="4088" l="9547" r="8223" t="4672"/>
          <a:stretch/>
        </p:blipFill>
        <p:spPr>
          <a:xfrm>
            <a:off x="2214925" y="89525"/>
            <a:ext cx="4714148" cy="2615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4677" y="2571750"/>
            <a:ext cx="5134642" cy="240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I’m doing now ?</a:t>
            </a:r>
            <a:endParaRPr/>
          </a:p>
        </p:txBody>
      </p:sp>
      <p:sp>
        <p:nvSpPr>
          <p:cNvPr id="279" name="Google Shape;279;p37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700"/>
              <a:t>My mood rn : </a:t>
            </a:r>
            <a:endParaRPr sz="17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I’m doing now ?</a:t>
            </a:r>
            <a:endParaRPr/>
          </a:p>
        </p:txBody>
      </p:sp>
      <p:sp>
        <p:nvSpPr>
          <p:cNvPr id="285" name="Google Shape;285;p38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700"/>
              <a:t>My mood rn : </a:t>
            </a:r>
            <a:endParaRPr sz="1700"/>
          </a:p>
        </p:txBody>
      </p:sp>
      <p:pic>
        <p:nvPicPr>
          <p:cNvPr id="286" name="Google Shape;28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4050" y="1129700"/>
            <a:ext cx="1686325" cy="168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I’m doing now ?</a:t>
            </a:r>
            <a:endParaRPr/>
          </a:p>
        </p:txBody>
      </p:sp>
      <p:sp>
        <p:nvSpPr>
          <p:cNvPr id="292" name="Google Shape;292;p39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My mood rn :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  <p:pic>
        <p:nvPicPr>
          <p:cNvPr id="293" name="Google Shape;29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4050" y="1129700"/>
            <a:ext cx="1686325" cy="168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6177" y="936025"/>
            <a:ext cx="2399925" cy="207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0"/>
          <p:cNvSpPr txBox="1"/>
          <p:nvPr>
            <p:ph type="title"/>
          </p:nvPr>
        </p:nvSpPr>
        <p:spPr>
          <a:xfrm>
            <a:off x="473175" y="409575"/>
            <a:ext cx="545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 for your attention !</a:t>
            </a:r>
            <a:endParaRPr/>
          </a:p>
        </p:txBody>
      </p:sp>
      <p:sp>
        <p:nvSpPr>
          <p:cNvPr id="300" name="Google Shape;300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1" name="Google Shape;301;p40" title="IJCLab_logo-300x3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875" y="3515550"/>
            <a:ext cx="1383675" cy="138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0" title="Logo_Centre_national_de_la_recherche_scientifique_(2023-).svg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6400" y="3445625"/>
            <a:ext cx="1383675" cy="138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0" title="Logo_Université_Paris-Saclay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74149" y="3554326"/>
            <a:ext cx="2579374" cy="116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63275" y="3154575"/>
            <a:ext cx="1577674" cy="182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1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Back-up Slides</a:t>
            </a:r>
            <a:endParaRPr/>
          </a:p>
        </p:txBody>
      </p:sp>
      <p:sp>
        <p:nvSpPr>
          <p:cNvPr id="310" name="Google Shape;310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Summary</a:t>
            </a:r>
            <a:endParaRPr/>
          </a:p>
        </p:txBody>
      </p:sp>
      <p:sp>
        <p:nvSpPr>
          <p:cNvPr id="316" name="Google Shape;316;p42"/>
          <p:cNvSpPr txBox="1"/>
          <p:nvPr>
            <p:ph idx="1" type="body"/>
          </p:nvPr>
        </p:nvSpPr>
        <p:spPr>
          <a:xfrm>
            <a:off x="838325" y="1729125"/>
            <a:ext cx="3232800" cy="232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Pillas et al. 2023</a:t>
            </a:r>
            <a:r>
              <a:rPr lang="en" sz="1700"/>
              <a:t> </a:t>
            </a:r>
            <a:r>
              <a:rPr lang="en" sz="1700"/>
              <a:t>method : Deep Joint analysis of associations between GRB and GW events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/>
              <a:t>Find time and sky overlaps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700"/>
              <a:t>Build a statistic to rank the GW-GRB association</a:t>
            </a:r>
            <a:endParaRPr sz="1700"/>
          </a:p>
        </p:txBody>
      </p:sp>
      <p:pic>
        <p:nvPicPr>
          <p:cNvPr id="317" name="Google Shape;31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0100" y="330250"/>
            <a:ext cx="3283825" cy="149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0103" y="2221198"/>
            <a:ext cx="3283825" cy="1493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1213" y="4134000"/>
            <a:ext cx="2821609" cy="785475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6875" y="557675"/>
            <a:ext cx="7088000" cy="425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Gravitational Waves (GW)</a:t>
            </a:r>
            <a:endParaRPr/>
          </a:p>
        </p:txBody>
      </p:sp>
      <p:sp>
        <p:nvSpPr>
          <p:cNvPr id="190" name="Google Shape;190;p26"/>
          <p:cNvSpPr txBox="1"/>
          <p:nvPr>
            <p:ph idx="1" type="body"/>
          </p:nvPr>
        </p:nvSpPr>
        <p:spPr>
          <a:xfrm>
            <a:off x="636775" y="1231650"/>
            <a:ext cx="41430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Violent astrophysical phenomenon (for example merger of Black holes or Neutron stars)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Michelson Interferometer is a way to directly detect GW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Signal amplitude is drown in noise in those detectors -&gt; use matched filtering to detect them</a:t>
            </a:r>
            <a:endParaRPr sz="1800"/>
          </a:p>
        </p:txBody>
      </p:sp>
      <p:pic>
        <p:nvPicPr>
          <p:cNvPr id="191" name="Google Shape;191;p26" title="gravitational_wave_animation (1)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3975" y="2571750"/>
            <a:ext cx="2820175" cy="22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6" title="virg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3975" y="609925"/>
            <a:ext cx="2820176" cy="1833612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4" name="Google Shape;19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2450" y="3967375"/>
            <a:ext cx="3465333" cy="69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Injection parameters</a:t>
            </a:r>
            <a:endParaRPr/>
          </a:p>
        </p:txBody>
      </p:sp>
      <p:sp>
        <p:nvSpPr>
          <p:cNvPr id="331" name="Google Shape;331;p4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Arial"/>
                <a:ea typeface="Arial"/>
                <a:cs typeface="Arial"/>
                <a:sym typeface="Arial"/>
              </a:rPr>
              <a:t>Amplitude : 0.005 (norris function)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Arial"/>
                <a:ea typeface="Arial"/>
                <a:cs typeface="Arial"/>
                <a:sym typeface="Arial"/>
              </a:rPr>
              <a:t>Sky location : 180 deg -47 deg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Arial"/>
                <a:ea typeface="Arial"/>
                <a:cs typeface="Arial"/>
                <a:sym typeface="Arial"/>
              </a:rPr>
              <a:t>Peak Energy 300 keV 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Arial"/>
                <a:ea typeface="Arial"/>
                <a:cs typeface="Arial"/>
                <a:sym typeface="Arial"/>
              </a:rPr>
              <a:t>Time : 2022-03-27T16:54:38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Bayes factor</a:t>
            </a:r>
            <a:endParaRPr/>
          </a:p>
        </p:txBody>
      </p:sp>
      <p:sp>
        <p:nvSpPr>
          <p:cNvPr id="337" name="Google Shape;337;p45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45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39" name="Google Shape;33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9275" y="2422950"/>
            <a:ext cx="3524250" cy="91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8975" y="2444425"/>
            <a:ext cx="3524251" cy="78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doing multimessenger astronomy ? </a:t>
            </a:r>
            <a:endParaRPr/>
          </a:p>
        </p:txBody>
      </p:sp>
      <p:sp>
        <p:nvSpPr>
          <p:cNvPr id="346" name="Google Shape;346;p46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Nuclear Physics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Population’s studies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Equation of state of Neutron Star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Understanding better the model of emission of GRB (jet…)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Cosmology </a:t>
            </a:r>
            <a:endParaRPr sz="1700"/>
          </a:p>
        </p:txBody>
      </p:sp>
      <p:sp>
        <p:nvSpPr>
          <p:cNvPr id="347" name="Google Shape;347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Gamma Ray Burst (GRB)</a:t>
            </a:r>
            <a:endParaRPr/>
          </a:p>
        </p:txBody>
      </p:sp>
      <p:sp>
        <p:nvSpPr>
          <p:cNvPr id="200" name="Google Shape;200;p27"/>
          <p:cNvSpPr txBox="1"/>
          <p:nvPr>
            <p:ph idx="1" type="body"/>
          </p:nvPr>
        </p:nvSpPr>
        <p:spPr>
          <a:xfrm>
            <a:off x="1297500" y="1339350"/>
            <a:ext cx="3274500" cy="295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Very bright event in the universe that emits gamma radiations (Fireball model for the jet emission) but not only (afterglow)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700"/>
              <a:t>Two types of GRBs : short and long</a:t>
            </a:r>
            <a:endParaRPr sz="1700"/>
          </a:p>
        </p:txBody>
      </p:sp>
      <p:sp>
        <p:nvSpPr>
          <p:cNvPr id="201" name="Google Shape;201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2" name="Google Shape;202;p27" title="2560px-Gamma-ray-burst-Mechanism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1999" y="1470687"/>
            <a:ext cx="3637100" cy="2045863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7"/>
          <p:cNvSpPr txBox="1"/>
          <p:nvPr/>
        </p:nvSpPr>
        <p:spPr>
          <a:xfrm>
            <a:off x="5370400" y="3695800"/>
            <a:ext cx="2793300" cy="4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Source: Wikipedia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Short GRB </a:t>
            </a:r>
            <a:endParaRPr/>
          </a:p>
        </p:txBody>
      </p:sp>
      <p:pic>
        <p:nvPicPr>
          <p:cNvPr id="209" name="Google Shape;20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7997" y="1307848"/>
            <a:ext cx="4535129" cy="2669549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1" name="Google Shape;211;p28"/>
          <p:cNvSpPr txBox="1"/>
          <p:nvPr/>
        </p:nvSpPr>
        <p:spPr>
          <a:xfrm>
            <a:off x="4542750" y="4065050"/>
            <a:ext cx="3929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Source:  Fernandez &amp; Metzger (2016)</a:t>
            </a:r>
            <a:endParaRPr sz="1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2" name="Google Shape;21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752" y="1571000"/>
            <a:ext cx="2745898" cy="240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8"/>
          <p:cNvSpPr txBox="1"/>
          <p:nvPr/>
        </p:nvSpPr>
        <p:spPr>
          <a:xfrm>
            <a:off x="407400" y="4129800"/>
            <a:ext cx="3342600" cy="4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Source: Amir Shahmoradi 2013</a:t>
            </a:r>
            <a:endParaRPr sz="1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Multimessenger astronomy</a:t>
            </a:r>
            <a:endParaRPr/>
          </a:p>
        </p:txBody>
      </p:sp>
      <p:pic>
        <p:nvPicPr>
          <p:cNvPr id="219" name="Google Shape;219;p29" title="Screenshot from 2025-06-30 16-55-1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9888" y="1205675"/>
            <a:ext cx="6764227" cy="3342449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analysis for multimessenger astronomy</a:t>
            </a:r>
            <a:endParaRPr/>
          </a:p>
        </p:txBody>
      </p:sp>
      <p:sp>
        <p:nvSpPr>
          <p:cNvPr id="226" name="Google Shape;226;p30"/>
          <p:cNvSpPr txBox="1"/>
          <p:nvPr>
            <p:ph idx="1" type="body"/>
          </p:nvPr>
        </p:nvSpPr>
        <p:spPr>
          <a:xfrm>
            <a:off x="5053163" y="4393700"/>
            <a:ext cx="3480000" cy="46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700"/>
              <a:t>(</a:t>
            </a:r>
            <a:r>
              <a:rPr lang="en" sz="1700" u="sng">
                <a:solidFill>
                  <a:schemeClr val="hlink"/>
                </a:solidFill>
                <a:hlinkClick r:id="rId3"/>
              </a:rPr>
              <a:t>https://arxiv.org/pdf/2306.04373</a:t>
            </a:r>
            <a:r>
              <a:rPr lang="en" sz="1700"/>
              <a:t>)</a:t>
            </a:r>
            <a:endParaRPr sz="1700"/>
          </a:p>
        </p:txBody>
      </p:sp>
      <p:sp>
        <p:nvSpPr>
          <p:cNvPr id="227" name="Google Shape;227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8" name="Google Shape;228;p30" title="image (3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0127" y="1343575"/>
            <a:ext cx="3166076" cy="291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975" y="2014763"/>
            <a:ext cx="4186127" cy="1113975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0"/>
          <p:cNvSpPr txBox="1"/>
          <p:nvPr/>
        </p:nvSpPr>
        <p:spPr>
          <a:xfrm>
            <a:off x="1128538" y="3217000"/>
            <a:ext cx="2793000" cy="5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Externally triggered search</a:t>
            </a:r>
            <a:endParaRPr sz="1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1"/>
          <p:cNvSpPr txBox="1"/>
          <p:nvPr>
            <p:ph type="title"/>
          </p:nvPr>
        </p:nvSpPr>
        <p:spPr>
          <a:xfrm>
            <a:off x="830775" y="282525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PyCBC-eXternally Triggered Search</a:t>
            </a:r>
            <a:endParaRPr sz="2100"/>
          </a:p>
        </p:txBody>
      </p:sp>
      <p:sp>
        <p:nvSpPr>
          <p:cNvPr id="236" name="Google Shape;236;p31"/>
          <p:cNvSpPr txBox="1"/>
          <p:nvPr>
            <p:ph idx="1" type="body"/>
          </p:nvPr>
        </p:nvSpPr>
        <p:spPr>
          <a:xfrm>
            <a:off x="830775" y="1438500"/>
            <a:ext cx="4017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From external trigger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On-source window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Off-source window </a:t>
            </a:r>
            <a:endParaRPr sz="1700"/>
          </a:p>
          <a:p>
            <a:pPr indent="-336550" lvl="2" marL="1371600" rtl="0" algn="l">
              <a:spcBef>
                <a:spcPts val="0"/>
              </a:spcBef>
              <a:spcAft>
                <a:spcPts val="0"/>
              </a:spcAft>
              <a:buSzPts val="1700"/>
              <a:buChar char="■"/>
            </a:pPr>
            <a:r>
              <a:rPr lang="en" sz="1700"/>
              <a:t>Background</a:t>
            </a:r>
            <a:endParaRPr sz="1700"/>
          </a:p>
          <a:p>
            <a:pPr indent="-336550" lvl="2" marL="1371600" rtl="0" algn="l">
              <a:spcBef>
                <a:spcPts val="0"/>
              </a:spcBef>
              <a:spcAft>
                <a:spcPts val="0"/>
              </a:spcAft>
              <a:buSzPts val="1700"/>
              <a:buChar char="■"/>
            </a:pPr>
            <a:r>
              <a:rPr lang="en" sz="1700"/>
              <a:t>Sensitivity 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Sky location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From search 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Exclusion distance curve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P value of on source triggers</a:t>
            </a:r>
            <a:endParaRPr sz="1700"/>
          </a:p>
        </p:txBody>
      </p:sp>
      <p:pic>
        <p:nvPicPr>
          <p:cNvPr id="237" name="Google Shape;23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5075" y="244425"/>
            <a:ext cx="2879500" cy="217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4627" y="2571750"/>
            <a:ext cx="2860400" cy="214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Deep analysis</a:t>
            </a:r>
            <a:endParaRPr/>
          </a:p>
        </p:txBody>
      </p:sp>
      <p:sp>
        <p:nvSpPr>
          <p:cNvPr id="244" name="Google Shape;244;p32"/>
          <p:cNvSpPr txBox="1"/>
          <p:nvPr>
            <p:ph idx="1" type="body"/>
          </p:nvPr>
        </p:nvSpPr>
        <p:spPr>
          <a:xfrm>
            <a:off x="3686850" y="4093475"/>
            <a:ext cx="1770300" cy="47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700"/>
              <a:t>Pillas et al. 2023</a:t>
            </a:r>
            <a:endParaRPr sz="1700"/>
          </a:p>
        </p:txBody>
      </p:sp>
      <p:pic>
        <p:nvPicPr>
          <p:cNvPr id="245" name="Google Shape;24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9875" y="1439400"/>
            <a:ext cx="3524250" cy="91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7" name="Google Shape;24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2578" y="2973649"/>
            <a:ext cx="4604922" cy="9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1450" y="2973650"/>
            <a:ext cx="3352800" cy="96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33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5" name="Google Shape;25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9425" y="306725"/>
            <a:ext cx="2885150" cy="445737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3"/>
          <p:cNvSpPr txBox="1"/>
          <p:nvPr>
            <p:ph idx="1" type="body"/>
          </p:nvPr>
        </p:nvSpPr>
        <p:spPr>
          <a:xfrm>
            <a:off x="6092700" y="4503650"/>
            <a:ext cx="1770300" cy="47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700"/>
              <a:t>Pillas et al. 2023</a:t>
            </a:r>
            <a:endParaRPr sz="17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