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76" r:id="rId3"/>
    <p:sldId id="290" r:id="rId4"/>
    <p:sldId id="291" r:id="rId5"/>
    <p:sldId id="268" r:id="rId6"/>
    <p:sldId id="260" r:id="rId7"/>
    <p:sldId id="265" r:id="rId8"/>
    <p:sldId id="266" r:id="rId9"/>
    <p:sldId id="267" r:id="rId10"/>
    <p:sldId id="277" r:id="rId11"/>
    <p:sldId id="289" r:id="rId12"/>
    <p:sldId id="270" r:id="rId13"/>
    <p:sldId id="278" r:id="rId14"/>
    <p:sldId id="280" r:id="rId15"/>
    <p:sldId id="271" r:id="rId16"/>
    <p:sldId id="272" r:id="rId17"/>
    <p:sldId id="273" r:id="rId18"/>
    <p:sldId id="287" r:id="rId19"/>
    <p:sldId id="274" r:id="rId20"/>
    <p:sldId id="281" r:id="rId21"/>
    <p:sldId id="285" r:id="rId22"/>
    <p:sldId id="275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70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78" autoAdjust="0"/>
    <p:restoredTop sz="96323" autoAdjust="0"/>
  </p:normalViewPr>
  <p:slideViewPr>
    <p:cSldViewPr snapToGrid="0">
      <p:cViewPr varScale="1">
        <p:scale>
          <a:sx n="72" d="100"/>
          <a:sy n="72" d="100"/>
        </p:scale>
        <p:origin x="204" y="60"/>
      </p:cViewPr>
      <p:guideLst/>
    </p:cSldViewPr>
  </p:slideViewPr>
  <p:outlineViewPr>
    <p:cViewPr>
      <p:scale>
        <a:sx n="33" d="100"/>
        <a:sy n="33" d="100"/>
      </p:scale>
      <p:origin x="0" y="-198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2544" y="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E87EAE-2BB4-42B8-9488-9351E5CF4786}" type="datetimeFigureOut">
              <a:rPr lang="pl-PL" smtClean="0"/>
              <a:t>7.06.2026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5C59F2-F986-4DAB-A2D9-AD17918D8E76}" type="slidenum">
              <a:rPr lang="pl-PL" smtClean="0"/>
              <a:t>‹N°›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80236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E947A8-F023-4C3C-875D-940B4904FE70}" type="datetimeFigureOut">
              <a:rPr lang="fr-FR" smtClean="0"/>
              <a:t>07/06/2026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63497-339C-4196-AE06-03E918E760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0604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63497-339C-4196-AE06-03E918E76042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56394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63497-339C-4196-AE06-03E918E76042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48567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63497-339C-4196-AE06-03E918E76042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47584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63497-339C-4196-AE06-03E918E76042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95399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63497-339C-4196-AE06-03E918E76042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78185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63497-339C-4196-AE06-03E918E76042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65514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63497-339C-4196-AE06-03E918E76042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2982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63497-339C-4196-AE06-03E918E76042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51934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63497-339C-4196-AE06-03E918E76042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79172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63497-339C-4196-AE06-03E918E76042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71767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63497-339C-4196-AE06-03E918E76042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0665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63497-339C-4196-AE06-03E918E76042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60197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63497-339C-4196-AE06-03E918E76042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94337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63497-339C-4196-AE06-03E918E76042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10318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63497-339C-4196-AE06-03E918E76042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8730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63497-339C-4196-AE06-03E918E76042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0313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63497-339C-4196-AE06-03E918E76042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4986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63497-339C-4196-AE06-03E918E76042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5943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63497-339C-4196-AE06-03E918E76042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8143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63497-339C-4196-AE06-03E918E76042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9291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63497-339C-4196-AE06-03E918E76042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2641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63497-339C-4196-AE06-03E918E76042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8383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A0D824-AD08-44EB-A71C-D9BE6208E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2552FB5-1119-4BE5-83B7-5F4350BE04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66FD29-BAEE-413F-83FB-6F001E496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F0A1B-C7F7-4DAF-B374-D348B2392643}" type="datetime1">
              <a:rPr lang="fr-FR" smtClean="0"/>
              <a:t>07/06/2026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E6C7BE4-EE7F-49A4-9E52-F8B69BEDC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9574752-BB14-4218-B3CD-66031F3D6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46D73-F192-41DB-9F8B-471925813E3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55705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DC49D5-89B8-4881-B90A-57531B7EF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CDBAABA-8514-4979-B9AA-9C4A49EAD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A854079-26DF-4EDC-852F-94610CEEC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448E-9635-478D-9D05-B88B0702F5CA}" type="datetime1">
              <a:rPr lang="fr-FR" smtClean="0"/>
              <a:t>07/06/2026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68EC099-CA9A-4BA8-B1C3-D72C8BF6C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FDF345E-0452-4FDC-82FC-8331623B7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46D73-F192-41DB-9F8B-471925813E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6761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3F8EF1D-482E-4DF1-875F-7374CB062E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BF948DE-35F0-4D32-B686-EDC6E855D6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532C5C-B820-49B9-B976-B714ABCD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17339-2BDA-4564-86DA-1B748B707827}" type="datetime1">
              <a:rPr lang="fr-FR" smtClean="0"/>
              <a:t>07/06/2026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0866B48-900B-4422-87F0-2999D2AE1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FE0ED1-D60F-4205-89AB-A68C540D4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46D73-F192-41DB-9F8B-471925813E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5956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EAA775-4E31-4A89-AC83-16F1DA20B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24AF96-85DD-4BDD-B4D5-5769AC22A8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F813FE8-B458-4A79-B221-94D7644CC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AAFD1-5026-40CF-A0BE-4ADAF857EF50}" type="datetime1">
              <a:rPr lang="fr-FR" smtClean="0"/>
              <a:t>07/06/2026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07ACF7-E633-4558-BEEE-E7EE4C70A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8A917D-2DC0-44AC-B0C8-30D63F63D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46D73-F192-41DB-9F8B-471925813E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8864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808045-E798-475D-A3B7-A06F01C7C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08B893E-B823-4505-806E-3F134F73A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715E070-9469-4FC1-B4E1-BCC8EC065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38C74-BCB7-4CED-9AF2-9E249A99165A}" type="datetime1">
              <a:rPr lang="fr-FR" smtClean="0"/>
              <a:t>07/06/2026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541929-D65D-465B-AD42-6BAD1EED6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2A2DA19-C1E0-4396-A5D5-C8378071D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46D73-F192-41DB-9F8B-471925813E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2266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FDCDC9-B8E6-4859-B387-F12682C30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A96F684-1E7B-4B41-9ECE-5B08338BCE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863F96F-AF96-487C-AAFA-446588AD1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AB91AED-ABBB-40D5-B1F7-07899C783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27AB-ACF8-4E4A-A542-13FC4E6D4EBA}" type="datetime1">
              <a:rPr lang="fr-FR" smtClean="0"/>
              <a:t>07/06/2026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66784B6-6F6F-4A75-9ECC-D94EB2240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F22BE81-CA02-43FB-9E0D-F7CE94B21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46D73-F192-41DB-9F8B-471925813E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1935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0A9214-A35D-44AB-9548-9A391686D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8AC15AD-706C-41C7-A14C-880D829DD7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8380DD3-3A96-4E63-9B06-4346B9F7C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922344C-3F83-488E-8EB2-BC3D37AECD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6448DA1-3BD2-4F1F-8BF9-AA2635A0FD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9B72FD4-05A2-44FD-A86C-3C881F713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5CFFA-C338-43DC-A334-E251828AF210}" type="datetime1">
              <a:rPr lang="fr-FR" smtClean="0"/>
              <a:t>07/06/2026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E4355A1-E6B9-4A24-8C1B-356140BD1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DEC72D0-3088-4577-ABFE-126010988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46D73-F192-41DB-9F8B-471925813E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7942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856667-3F2D-4AD3-B3E9-70C603446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1F313D9-1B15-4C7E-901F-D9369E1C2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13A7-697D-453C-BEEA-AF91CE59C539}" type="datetime1">
              <a:rPr lang="fr-FR" smtClean="0"/>
              <a:t>07/06/2026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FCBB74D-D9F7-4269-9574-585BA4FD7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7DAC058-0570-41F4-8C56-5E09D041C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46D73-F192-41DB-9F8B-471925813E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6951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503BEB5-14B5-4F12-964B-FA80D022F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96BA4-AB16-4C8D-9E50-A186602BA3B0}" type="datetime1">
              <a:rPr lang="fr-FR" smtClean="0"/>
              <a:t>07/06/2026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61E065D-5D58-466F-AF9C-31F835291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1C788D-DAF5-4AD5-984B-24B45CF0E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46D73-F192-41DB-9F8B-471925813E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0684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0951E9-7823-4F8E-B80A-D862CDA11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ED82232-C674-4C90-A75C-924B8511F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0EDD527-1099-4C89-B0FA-FAE48AAAA9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7E7A4AD-2E0D-4A57-8B91-934956D6C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169F5-4240-4EAF-9DF0-B0A58ECAB371}" type="datetime1">
              <a:rPr lang="fr-FR" smtClean="0"/>
              <a:t>07/06/2026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00A840A-9573-49FF-BAF3-1E767E455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172FF1B-129C-43F8-BEAF-87BDB3791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46D73-F192-41DB-9F8B-471925813E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6823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BF26A4-B5AA-4C72-B861-F113586C1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2627AC8-5225-4CC8-A911-C4C9253258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21E8C2B-37B5-4C1C-BE8F-F70D0B666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64E3758-46F4-41EE-85DE-458EA1EA9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F52A5-AB07-460D-A69B-43FF848FEE41}" type="datetime1">
              <a:rPr lang="fr-FR" smtClean="0"/>
              <a:t>07/06/2026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19C6B10-1AE6-4A9B-AC1B-24F078673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317EAEA-A3A7-45CF-8DF3-C4BDD9850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46D73-F192-41DB-9F8B-471925813E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9013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92DCF9F-3535-4034-A15E-A3D1F36B8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5E3A2DF-0781-479B-8110-F7F19C2297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183D237-E7B4-4375-9896-4711ABDAF7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D65C9-88B3-462B-A3BE-F4B933447520}" type="datetime1">
              <a:rPr lang="fr-FR" smtClean="0"/>
              <a:t>07/06/2026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F58D9ED-D769-478E-B13B-EB2F8AF392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3C17992-E7BD-4856-9DFB-6AF7271466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46D73-F192-41DB-9F8B-471925813E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3824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if"/><Relationship Id="rId4" Type="http://schemas.openxmlformats.org/officeDocument/2006/relationships/image" Target="../media/image12.t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tif"/><Relationship Id="rId4" Type="http://schemas.openxmlformats.org/officeDocument/2006/relationships/image" Target="../media/image20.t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2.tiff"/><Relationship Id="rId7" Type="http://schemas.openxmlformats.org/officeDocument/2006/relationships/image" Target="../media/image26.t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iff"/><Relationship Id="rId5" Type="http://schemas.openxmlformats.org/officeDocument/2006/relationships/image" Target="../media/image24.tif"/><Relationship Id="rId4" Type="http://schemas.openxmlformats.org/officeDocument/2006/relationships/image" Target="../media/image23.t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18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tif"/><Relationship Id="rId3" Type="http://schemas.openxmlformats.org/officeDocument/2006/relationships/image" Target="../media/image32.tiff"/><Relationship Id="rId7" Type="http://schemas.openxmlformats.org/officeDocument/2006/relationships/image" Target="../media/image36.tif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tif"/><Relationship Id="rId11" Type="http://schemas.openxmlformats.org/officeDocument/2006/relationships/image" Target="../media/image39.tif"/><Relationship Id="rId5" Type="http://schemas.openxmlformats.org/officeDocument/2006/relationships/image" Target="../media/image34.tif"/><Relationship Id="rId10" Type="http://schemas.microsoft.com/office/2007/relationships/hdphoto" Target="../media/hdphoto1.wdp"/><Relationship Id="rId4" Type="http://schemas.openxmlformats.org/officeDocument/2006/relationships/image" Target="../media/image33.tiff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5">
            <a:extLst>
              <a:ext uri="{FF2B5EF4-FFF2-40B4-BE49-F238E27FC236}">
                <a16:creationId xmlns:a16="http://schemas.microsoft.com/office/drawing/2014/main" id="{A28F8645-E25D-404F-85A3-F30CE70C86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1" t="19432" r="21160" b="17911"/>
          <a:stretch/>
        </p:blipFill>
        <p:spPr>
          <a:xfrm>
            <a:off x="8541834" y="3750846"/>
            <a:ext cx="2710479" cy="244388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B2A4680-B67C-4D69-A3AA-D81A293376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455" y="1915695"/>
            <a:ext cx="11129818" cy="1594267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Bahnschrift" panose="020B0502040204020203" pitchFamily="34" charset="0"/>
              </a:rPr>
              <a:t>Radiation resistance of gallium oxide</a:t>
            </a:r>
            <a:endParaRPr lang="fr-FR" sz="4800" dirty="0">
              <a:latin typeface="Bahnschrift" panose="020B0502040204020203" pitchFamily="34" charset="0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EACD4FE-5436-4673-9E9F-ABB3E81033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791230"/>
          </a:xfrm>
        </p:spPr>
        <p:txBody>
          <a:bodyPr>
            <a:normAutofit/>
          </a:bodyPr>
          <a:lstStyle/>
          <a:p>
            <a:r>
              <a:rPr lang="en-US" dirty="0"/>
              <a:t>Joanna Matulewicz</a:t>
            </a:r>
          </a:p>
          <a:p>
            <a:endParaRPr lang="en-US" dirty="0"/>
          </a:p>
          <a:p>
            <a:r>
              <a:rPr lang="fr-FR" dirty="0"/>
              <a:t>PHENIICS </a:t>
            </a:r>
            <a:r>
              <a:rPr lang="fr-FR" dirty="0" err="1"/>
              <a:t>Fest</a:t>
            </a:r>
            <a:endParaRPr lang="fr-FR" dirty="0"/>
          </a:p>
          <a:p>
            <a:r>
              <a:rPr lang="fr-FR" dirty="0"/>
              <a:t>8 June 2026</a:t>
            </a:r>
          </a:p>
        </p:txBody>
      </p:sp>
      <p:pic>
        <p:nvPicPr>
          <p:cNvPr id="6" name="Picture 4" descr="https://www.ncbj.gov.pl/sites/default/files/2023-11/poziom02_eng_rgb_png.png">
            <a:extLst>
              <a:ext uri="{FF2B5EF4-FFF2-40B4-BE49-F238E27FC236}">
                <a16:creationId xmlns:a16="http://schemas.microsoft.com/office/drawing/2014/main" id="{402EA7A4-E3F0-4166-8668-5BBE068C15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" t="20279" r="9800" b="22122"/>
          <a:stretch/>
        </p:blipFill>
        <p:spPr bwMode="auto">
          <a:xfrm>
            <a:off x="86341" y="80544"/>
            <a:ext cx="4667832" cy="159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1">
            <a:extLst>
              <a:ext uri="{FF2B5EF4-FFF2-40B4-BE49-F238E27FC236}">
                <a16:creationId xmlns:a16="http://schemas.microsoft.com/office/drawing/2014/main" id="{F7292DF8-2828-452E-8CC8-F68807DA09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794" y="0"/>
            <a:ext cx="3403206" cy="153626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5E63D3A-DE31-4A5C-9D2B-9B07C327218F}"/>
              </a:ext>
            </a:extLst>
          </p:cNvPr>
          <p:cNvSpPr txBox="1"/>
          <p:nvPr/>
        </p:nvSpPr>
        <p:spPr>
          <a:xfrm>
            <a:off x="1048327" y="5998920"/>
            <a:ext cx="100953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/>
              <a:t>Supervision: p</a:t>
            </a:r>
            <a:r>
              <a:rPr lang="en-US" sz="2000" dirty="0" err="1"/>
              <a:t>rof</a:t>
            </a:r>
            <a:r>
              <a:rPr lang="en-US" sz="2000" dirty="0"/>
              <a:t>. </a:t>
            </a:r>
            <a:r>
              <a:rPr lang="pl-PL" sz="2000" dirty="0"/>
              <a:t>Frederico Garrido, </a:t>
            </a:r>
            <a:r>
              <a:rPr lang="en-US" sz="2000" dirty="0"/>
              <a:t>Université Paris-</a:t>
            </a:r>
            <a:r>
              <a:rPr lang="en-US" sz="2000" dirty="0" err="1"/>
              <a:t>Saclay</a:t>
            </a:r>
            <a:r>
              <a:rPr lang="pl-PL" sz="2000" dirty="0"/>
              <a:t>,</a:t>
            </a:r>
            <a:r>
              <a:rPr lang="en-US" sz="2000" dirty="0"/>
              <a:t> </a:t>
            </a:r>
            <a:r>
              <a:rPr lang="pl-PL" sz="2000" dirty="0"/>
              <a:t>France</a:t>
            </a:r>
            <a:endParaRPr lang="en-US" sz="2000" dirty="0"/>
          </a:p>
          <a:p>
            <a:r>
              <a:rPr lang="pl-PL" sz="2000" dirty="0"/>
              <a:t>	       </a:t>
            </a:r>
            <a:r>
              <a:rPr lang="en-US" sz="2000" dirty="0"/>
              <a:t> </a:t>
            </a:r>
            <a:r>
              <a:rPr lang="pl-PL" sz="2000" dirty="0"/>
              <a:t>d</a:t>
            </a:r>
            <a:r>
              <a:rPr lang="en-US" sz="2000" dirty="0"/>
              <a:t>r hab. Renata </a:t>
            </a:r>
            <a:r>
              <a:rPr lang="en-US" sz="2000" dirty="0" err="1"/>
              <a:t>Ratajczak</a:t>
            </a:r>
            <a:r>
              <a:rPr lang="pl-PL" sz="2000" dirty="0"/>
              <a:t>, </a:t>
            </a:r>
            <a:r>
              <a:rPr lang="en-US" sz="2000" dirty="0"/>
              <a:t>National Centre for Nuclear Research,</a:t>
            </a:r>
            <a:r>
              <a:rPr lang="pl-PL" sz="2000" dirty="0"/>
              <a:t> </a:t>
            </a:r>
            <a:r>
              <a:rPr lang="en-US" sz="2000" dirty="0"/>
              <a:t>Poland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35205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CA24FB-F178-4448-BFB4-902563BC4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45945"/>
            <a:ext cx="10515600" cy="2852737"/>
          </a:xfrm>
        </p:spPr>
        <p:txBody>
          <a:bodyPr/>
          <a:lstStyle/>
          <a:p>
            <a:pPr algn="ctr"/>
            <a:r>
              <a:rPr lang="en-US" spc="800" dirty="0"/>
              <a:t>Results</a:t>
            </a:r>
            <a:endParaRPr lang="fr-FR" spc="8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C62AA43-5AEC-44E5-A4D1-C304A0C5E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46D73-F192-41DB-9F8B-471925813E33}" type="slidenum">
              <a:rPr lang="fr-FR" smtClean="0"/>
              <a:t>10</a:t>
            </a:fld>
            <a:endParaRPr lang="fr-FR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749E306D-825E-441F-A6A9-AB86CECDF4E2}"/>
              </a:ext>
            </a:extLst>
          </p:cNvPr>
          <p:cNvCxnSpPr>
            <a:cxnSpLocks/>
          </p:cNvCxnSpPr>
          <p:nvPr/>
        </p:nvCxnSpPr>
        <p:spPr>
          <a:xfrm>
            <a:off x="952869" y="4334874"/>
            <a:ext cx="0" cy="4143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B3A42020-F108-42F7-908D-4763682B6A1E}"/>
              </a:ext>
            </a:extLst>
          </p:cNvPr>
          <p:cNvCxnSpPr>
            <a:cxnSpLocks/>
          </p:cNvCxnSpPr>
          <p:nvPr/>
        </p:nvCxnSpPr>
        <p:spPr>
          <a:xfrm>
            <a:off x="6344019" y="4334874"/>
            <a:ext cx="0" cy="4143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B24F752-39CC-420D-B72C-06D328998F1C}"/>
              </a:ext>
            </a:extLst>
          </p:cNvPr>
          <p:cNvCxnSpPr>
            <a:cxnSpLocks/>
          </p:cNvCxnSpPr>
          <p:nvPr/>
        </p:nvCxnSpPr>
        <p:spPr>
          <a:xfrm>
            <a:off x="3562719" y="4334874"/>
            <a:ext cx="0" cy="4143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A6F21F25-7514-4239-8FF7-F72186C8A5DE}"/>
              </a:ext>
            </a:extLst>
          </p:cNvPr>
          <p:cNvCxnSpPr>
            <a:cxnSpLocks/>
          </p:cNvCxnSpPr>
          <p:nvPr/>
        </p:nvCxnSpPr>
        <p:spPr>
          <a:xfrm>
            <a:off x="9258669" y="4334874"/>
            <a:ext cx="0" cy="4143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38ADB4E3-596D-4F5E-90C5-6E48DFEBEBF4}"/>
              </a:ext>
            </a:extLst>
          </p:cNvPr>
          <p:cNvCxnSpPr>
            <a:cxnSpLocks/>
          </p:cNvCxnSpPr>
          <p:nvPr/>
        </p:nvCxnSpPr>
        <p:spPr>
          <a:xfrm>
            <a:off x="1762494" y="4334874"/>
            <a:ext cx="0" cy="4143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627AE79C-C172-4B0F-8F1B-386E300D2F5B}"/>
              </a:ext>
            </a:extLst>
          </p:cNvPr>
          <p:cNvCxnSpPr>
            <a:cxnSpLocks/>
          </p:cNvCxnSpPr>
          <p:nvPr/>
        </p:nvCxnSpPr>
        <p:spPr>
          <a:xfrm>
            <a:off x="2648319" y="4334874"/>
            <a:ext cx="0" cy="4143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226CDDA-9AAC-48E8-892D-D43C39FEB099}"/>
              </a:ext>
            </a:extLst>
          </p:cNvPr>
          <p:cNvCxnSpPr>
            <a:cxnSpLocks/>
          </p:cNvCxnSpPr>
          <p:nvPr/>
        </p:nvCxnSpPr>
        <p:spPr>
          <a:xfrm>
            <a:off x="4467594" y="4334874"/>
            <a:ext cx="0" cy="4143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8894C345-FD88-445E-B900-900C3FA0FE92}"/>
              </a:ext>
            </a:extLst>
          </p:cNvPr>
          <p:cNvCxnSpPr>
            <a:cxnSpLocks/>
          </p:cNvCxnSpPr>
          <p:nvPr/>
        </p:nvCxnSpPr>
        <p:spPr>
          <a:xfrm>
            <a:off x="5334369" y="4334874"/>
            <a:ext cx="0" cy="4143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D645B1A2-E2CA-40F4-A9B0-BFB9E2BAC32F}"/>
              </a:ext>
            </a:extLst>
          </p:cNvPr>
          <p:cNvCxnSpPr>
            <a:cxnSpLocks/>
          </p:cNvCxnSpPr>
          <p:nvPr/>
        </p:nvCxnSpPr>
        <p:spPr>
          <a:xfrm>
            <a:off x="7334619" y="4334874"/>
            <a:ext cx="0" cy="4143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97C58C08-92FF-4164-92AE-C5B7BE47FE7F}"/>
              </a:ext>
            </a:extLst>
          </p:cNvPr>
          <p:cNvCxnSpPr>
            <a:cxnSpLocks/>
          </p:cNvCxnSpPr>
          <p:nvPr/>
        </p:nvCxnSpPr>
        <p:spPr>
          <a:xfrm>
            <a:off x="8315694" y="4334874"/>
            <a:ext cx="0" cy="4143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6516011F-44BE-40F1-9023-E9149C82A4A6}"/>
              </a:ext>
            </a:extLst>
          </p:cNvPr>
          <p:cNvCxnSpPr>
            <a:cxnSpLocks/>
          </p:cNvCxnSpPr>
          <p:nvPr/>
        </p:nvCxnSpPr>
        <p:spPr>
          <a:xfrm>
            <a:off x="10144494" y="4334874"/>
            <a:ext cx="0" cy="4143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96AC632E-1F9C-4D63-A99A-074BD6BB0700}"/>
              </a:ext>
            </a:extLst>
          </p:cNvPr>
          <p:cNvCxnSpPr>
            <a:cxnSpLocks/>
          </p:cNvCxnSpPr>
          <p:nvPr/>
        </p:nvCxnSpPr>
        <p:spPr>
          <a:xfrm>
            <a:off x="11087469" y="4334874"/>
            <a:ext cx="0" cy="4143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0DF6597C-6609-432E-9B83-9539F3E1C81C}"/>
              </a:ext>
            </a:extLst>
          </p:cNvPr>
          <p:cNvCxnSpPr>
            <a:cxnSpLocks/>
          </p:cNvCxnSpPr>
          <p:nvPr/>
        </p:nvCxnSpPr>
        <p:spPr>
          <a:xfrm>
            <a:off x="409944" y="4542043"/>
            <a:ext cx="11515725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43576C5D-0BAC-41A0-B7B0-DA772DF55EA9}"/>
              </a:ext>
            </a:extLst>
          </p:cNvPr>
          <p:cNvSpPr txBox="1"/>
          <p:nvPr/>
        </p:nvSpPr>
        <p:spPr>
          <a:xfrm>
            <a:off x="648022" y="4689323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5e12</a:t>
            </a:r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890DA65-083D-4A7F-9F65-29F4AD79C6E2}"/>
              </a:ext>
            </a:extLst>
          </p:cNvPr>
          <p:cNvSpPr txBox="1"/>
          <p:nvPr/>
        </p:nvSpPr>
        <p:spPr>
          <a:xfrm>
            <a:off x="1429096" y="4689323"/>
            <a:ext cx="628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2e13</a:t>
            </a:r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8C8E0CB-660E-420F-92EA-5DE5EBCD1604}"/>
              </a:ext>
            </a:extLst>
          </p:cNvPr>
          <p:cNvSpPr txBox="1"/>
          <p:nvPr/>
        </p:nvSpPr>
        <p:spPr>
          <a:xfrm>
            <a:off x="2333970" y="4689323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3e13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0D51C7E-E23F-423E-952F-C69D0E4DECBD}"/>
              </a:ext>
            </a:extLst>
          </p:cNvPr>
          <p:cNvSpPr txBox="1"/>
          <p:nvPr/>
        </p:nvSpPr>
        <p:spPr>
          <a:xfrm>
            <a:off x="3324548" y="4689323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6e13</a:t>
            </a:r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BE589B5-D220-4565-B2E9-9782A4465F86}"/>
              </a:ext>
            </a:extLst>
          </p:cNvPr>
          <p:cNvSpPr txBox="1"/>
          <p:nvPr/>
        </p:nvSpPr>
        <p:spPr>
          <a:xfrm>
            <a:off x="4134195" y="4689323"/>
            <a:ext cx="628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1e14</a:t>
            </a:r>
            <a:endParaRPr lang="fr-FR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280B2F72-906E-46B5-AD9C-43861CE61CBE}"/>
              </a:ext>
            </a:extLst>
          </p:cNvPr>
          <p:cNvSpPr txBox="1"/>
          <p:nvPr/>
        </p:nvSpPr>
        <p:spPr>
          <a:xfrm>
            <a:off x="5010496" y="4689323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2e14</a:t>
            </a:r>
            <a:endParaRPr lang="fr-FR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1AC26CD-C01F-42B1-8778-880F17CA5C3F}"/>
              </a:ext>
            </a:extLst>
          </p:cNvPr>
          <p:cNvSpPr txBox="1"/>
          <p:nvPr/>
        </p:nvSpPr>
        <p:spPr>
          <a:xfrm>
            <a:off x="6058199" y="4689323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3e14</a:t>
            </a:r>
            <a:endParaRPr lang="fr-FR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4384F02-A9B4-4903-893A-B81D5A64575C}"/>
              </a:ext>
            </a:extLst>
          </p:cNvPr>
          <p:cNvSpPr txBox="1"/>
          <p:nvPr/>
        </p:nvSpPr>
        <p:spPr>
          <a:xfrm>
            <a:off x="7005937" y="4689323"/>
            <a:ext cx="671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6e14</a:t>
            </a:r>
            <a:endParaRPr lang="fr-FR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482FDE8-FF6E-447B-889E-B14C9823CB7E}"/>
              </a:ext>
            </a:extLst>
          </p:cNvPr>
          <p:cNvSpPr txBox="1"/>
          <p:nvPr/>
        </p:nvSpPr>
        <p:spPr>
          <a:xfrm>
            <a:off x="8015588" y="4689323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1e15</a:t>
            </a:r>
            <a:endParaRPr lang="fr-FR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C7CE7CD9-4BCF-4EA5-A570-909FB0838FEC}"/>
              </a:ext>
            </a:extLst>
          </p:cNvPr>
          <p:cNvSpPr txBox="1"/>
          <p:nvPr/>
        </p:nvSpPr>
        <p:spPr>
          <a:xfrm>
            <a:off x="8939549" y="4691227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2e15</a:t>
            </a:r>
            <a:endParaRPr lang="fr-FR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805294E-76C5-4E48-8CA7-F2AB1F3997E8}"/>
              </a:ext>
            </a:extLst>
          </p:cNvPr>
          <p:cNvSpPr txBox="1"/>
          <p:nvPr/>
        </p:nvSpPr>
        <p:spPr>
          <a:xfrm>
            <a:off x="9844423" y="4689323"/>
            <a:ext cx="628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6e15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3296D739-88BD-48F6-8918-E89DEA7AB33E}"/>
              </a:ext>
            </a:extLst>
          </p:cNvPr>
          <p:cNvSpPr txBox="1"/>
          <p:nvPr/>
        </p:nvSpPr>
        <p:spPr>
          <a:xfrm>
            <a:off x="10773192" y="4689323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1e16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91685FC-0D06-4440-A8CF-745742C800FA}"/>
              </a:ext>
            </a:extLst>
          </p:cNvPr>
          <p:cNvSpPr txBox="1"/>
          <p:nvPr/>
        </p:nvSpPr>
        <p:spPr>
          <a:xfrm>
            <a:off x="9323755" y="3794598"/>
            <a:ext cx="2678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/>
              <a:t>fluence [ions/cm</a:t>
            </a:r>
            <a:r>
              <a:rPr lang="pl-PL" sz="2400" baseline="30000" dirty="0"/>
              <a:t>2</a:t>
            </a:r>
            <a:r>
              <a:rPr lang="pl-PL" sz="2400" dirty="0"/>
              <a:t>]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773268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" t="11017" r="8099" b="4723"/>
          <a:stretch/>
        </p:blipFill>
        <p:spPr>
          <a:xfrm>
            <a:off x="184030" y="2288876"/>
            <a:ext cx="6527321" cy="432661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8" t="10662" r="12094" b="4994"/>
          <a:stretch/>
        </p:blipFill>
        <p:spPr>
          <a:xfrm>
            <a:off x="6567757" y="2277298"/>
            <a:ext cx="5290868" cy="4261614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61AF616-36B7-4FE2-AB2E-B95C7F1E4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46D73-F192-41DB-9F8B-471925813E33}" type="slidenum">
              <a:rPr lang="fr-FR" smtClean="0"/>
              <a:t>11</a:t>
            </a:fld>
            <a:endParaRPr lang="fr-FR"/>
          </a:p>
        </p:txBody>
      </p:sp>
      <p:cxnSp>
        <p:nvCxnSpPr>
          <p:cNvPr id="65" name="Connecteur droit 64">
            <a:extLst>
              <a:ext uri="{FF2B5EF4-FFF2-40B4-BE49-F238E27FC236}">
                <a16:creationId xmlns:a16="http://schemas.microsoft.com/office/drawing/2014/main" id="{1FD1C2BF-5092-4C99-BCC9-F36F8FE44214}"/>
              </a:ext>
            </a:extLst>
          </p:cNvPr>
          <p:cNvCxnSpPr>
            <a:cxnSpLocks/>
          </p:cNvCxnSpPr>
          <p:nvPr/>
        </p:nvCxnSpPr>
        <p:spPr>
          <a:xfrm>
            <a:off x="885825" y="1483519"/>
            <a:ext cx="0" cy="4143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2DF63F79-2293-4B9F-9081-96F234EB1467}"/>
              </a:ext>
            </a:extLst>
          </p:cNvPr>
          <p:cNvCxnSpPr>
            <a:cxnSpLocks/>
          </p:cNvCxnSpPr>
          <p:nvPr/>
        </p:nvCxnSpPr>
        <p:spPr>
          <a:xfrm>
            <a:off x="6276975" y="1483519"/>
            <a:ext cx="0" cy="4143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id="{59E5A8C8-90AB-47C5-8CDC-18DA63DCBA04}"/>
              </a:ext>
            </a:extLst>
          </p:cNvPr>
          <p:cNvCxnSpPr>
            <a:cxnSpLocks/>
          </p:cNvCxnSpPr>
          <p:nvPr/>
        </p:nvCxnSpPr>
        <p:spPr>
          <a:xfrm>
            <a:off x="3495675" y="1483519"/>
            <a:ext cx="0" cy="4143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id="{7D6B4D2B-F38B-4124-A2B5-687D977F7ED4}"/>
              </a:ext>
            </a:extLst>
          </p:cNvPr>
          <p:cNvCxnSpPr>
            <a:cxnSpLocks/>
          </p:cNvCxnSpPr>
          <p:nvPr/>
        </p:nvCxnSpPr>
        <p:spPr>
          <a:xfrm>
            <a:off x="9191625" y="1483519"/>
            <a:ext cx="0" cy="4143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>
            <a:extLst>
              <a:ext uri="{FF2B5EF4-FFF2-40B4-BE49-F238E27FC236}">
                <a16:creationId xmlns:a16="http://schemas.microsoft.com/office/drawing/2014/main" id="{AEBFB152-C41F-4E7E-A8B8-53D48C7F0A17}"/>
              </a:ext>
            </a:extLst>
          </p:cNvPr>
          <p:cNvCxnSpPr>
            <a:cxnSpLocks/>
          </p:cNvCxnSpPr>
          <p:nvPr/>
        </p:nvCxnSpPr>
        <p:spPr>
          <a:xfrm>
            <a:off x="1695450" y="1483519"/>
            <a:ext cx="0" cy="4143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71">
            <a:extLst>
              <a:ext uri="{FF2B5EF4-FFF2-40B4-BE49-F238E27FC236}">
                <a16:creationId xmlns:a16="http://schemas.microsoft.com/office/drawing/2014/main" id="{57F13B49-FC27-4D68-B600-DE6E886705A4}"/>
              </a:ext>
            </a:extLst>
          </p:cNvPr>
          <p:cNvCxnSpPr>
            <a:cxnSpLocks/>
          </p:cNvCxnSpPr>
          <p:nvPr/>
        </p:nvCxnSpPr>
        <p:spPr>
          <a:xfrm>
            <a:off x="2581275" y="1483519"/>
            <a:ext cx="0" cy="4143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72">
            <a:extLst>
              <a:ext uri="{FF2B5EF4-FFF2-40B4-BE49-F238E27FC236}">
                <a16:creationId xmlns:a16="http://schemas.microsoft.com/office/drawing/2014/main" id="{4580B7B6-92B6-43F0-8086-9F8D6714D1A8}"/>
              </a:ext>
            </a:extLst>
          </p:cNvPr>
          <p:cNvCxnSpPr>
            <a:cxnSpLocks/>
          </p:cNvCxnSpPr>
          <p:nvPr/>
        </p:nvCxnSpPr>
        <p:spPr>
          <a:xfrm>
            <a:off x="4400550" y="1483519"/>
            <a:ext cx="0" cy="4143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76">
            <a:extLst>
              <a:ext uri="{FF2B5EF4-FFF2-40B4-BE49-F238E27FC236}">
                <a16:creationId xmlns:a16="http://schemas.microsoft.com/office/drawing/2014/main" id="{869024C6-00E3-4033-8BCD-711A09D2DA1C}"/>
              </a:ext>
            </a:extLst>
          </p:cNvPr>
          <p:cNvCxnSpPr>
            <a:cxnSpLocks/>
          </p:cNvCxnSpPr>
          <p:nvPr/>
        </p:nvCxnSpPr>
        <p:spPr>
          <a:xfrm>
            <a:off x="5267325" y="1483519"/>
            <a:ext cx="0" cy="4143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77">
            <a:extLst>
              <a:ext uri="{FF2B5EF4-FFF2-40B4-BE49-F238E27FC236}">
                <a16:creationId xmlns:a16="http://schemas.microsoft.com/office/drawing/2014/main" id="{0DD2F233-DB20-4CA2-97B1-FE9403536DBB}"/>
              </a:ext>
            </a:extLst>
          </p:cNvPr>
          <p:cNvCxnSpPr>
            <a:cxnSpLocks/>
          </p:cNvCxnSpPr>
          <p:nvPr/>
        </p:nvCxnSpPr>
        <p:spPr>
          <a:xfrm>
            <a:off x="7267575" y="1483519"/>
            <a:ext cx="0" cy="4143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78">
            <a:extLst>
              <a:ext uri="{FF2B5EF4-FFF2-40B4-BE49-F238E27FC236}">
                <a16:creationId xmlns:a16="http://schemas.microsoft.com/office/drawing/2014/main" id="{FA4474D4-A648-43C2-928B-C9A3A960CCA8}"/>
              </a:ext>
            </a:extLst>
          </p:cNvPr>
          <p:cNvCxnSpPr>
            <a:cxnSpLocks/>
          </p:cNvCxnSpPr>
          <p:nvPr/>
        </p:nvCxnSpPr>
        <p:spPr>
          <a:xfrm>
            <a:off x="8248650" y="1483519"/>
            <a:ext cx="0" cy="4143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82">
            <a:extLst>
              <a:ext uri="{FF2B5EF4-FFF2-40B4-BE49-F238E27FC236}">
                <a16:creationId xmlns:a16="http://schemas.microsoft.com/office/drawing/2014/main" id="{CFD2449B-5584-4CE5-94BD-C97077EEC4DF}"/>
              </a:ext>
            </a:extLst>
          </p:cNvPr>
          <p:cNvCxnSpPr>
            <a:cxnSpLocks/>
          </p:cNvCxnSpPr>
          <p:nvPr/>
        </p:nvCxnSpPr>
        <p:spPr>
          <a:xfrm>
            <a:off x="10077450" y="1483519"/>
            <a:ext cx="0" cy="4143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83">
            <a:extLst>
              <a:ext uri="{FF2B5EF4-FFF2-40B4-BE49-F238E27FC236}">
                <a16:creationId xmlns:a16="http://schemas.microsoft.com/office/drawing/2014/main" id="{FFFEB6E2-4385-4D56-AE3B-258B2FB39D7F}"/>
              </a:ext>
            </a:extLst>
          </p:cNvPr>
          <p:cNvCxnSpPr>
            <a:cxnSpLocks/>
          </p:cNvCxnSpPr>
          <p:nvPr/>
        </p:nvCxnSpPr>
        <p:spPr>
          <a:xfrm>
            <a:off x="11020425" y="1483519"/>
            <a:ext cx="0" cy="4143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B9E7CDB0-552C-4E6D-A3ED-0246AD141DD7}"/>
              </a:ext>
            </a:extLst>
          </p:cNvPr>
          <p:cNvCxnSpPr>
            <a:cxnSpLocks/>
          </p:cNvCxnSpPr>
          <p:nvPr/>
        </p:nvCxnSpPr>
        <p:spPr>
          <a:xfrm>
            <a:off x="342900" y="1690688"/>
            <a:ext cx="11515725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ZoneTexte 85">
            <a:extLst>
              <a:ext uri="{FF2B5EF4-FFF2-40B4-BE49-F238E27FC236}">
                <a16:creationId xmlns:a16="http://schemas.microsoft.com/office/drawing/2014/main" id="{E8EAE5AF-ACBB-42F0-BBD4-0EDD1D801103}"/>
              </a:ext>
            </a:extLst>
          </p:cNvPr>
          <p:cNvSpPr txBox="1"/>
          <p:nvPr/>
        </p:nvSpPr>
        <p:spPr>
          <a:xfrm>
            <a:off x="580978" y="1837968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5e12</a:t>
            </a:r>
            <a:endParaRPr lang="fr-FR" dirty="0"/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A4A3CAB0-0777-4AF1-AD30-69BCC6CEA819}"/>
              </a:ext>
            </a:extLst>
          </p:cNvPr>
          <p:cNvSpPr txBox="1"/>
          <p:nvPr/>
        </p:nvSpPr>
        <p:spPr>
          <a:xfrm>
            <a:off x="1362052" y="1837968"/>
            <a:ext cx="628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2e13</a:t>
            </a:r>
            <a:endParaRPr lang="fr-FR" dirty="0"/>
          </a:p>
        </p:txBody>
      </p:sp>
      <p:sp>
        <p:nvSpPr>
          <p:cNvPr id="88" name="ZoneTexte 87">
            <a:extLst>
              <a:ext uri="{FF2B5EF4-FFF2-40B4-BE49-F238E27FC236}">
                <a16:creationId xmlns:a16="http://schemas.microsoft.com/office/drawing/2014/main" id="{55C166D4-14E7-4B67-B530-691C4CB2A0BC}"/>
              </a:ext>
            </a:extLst>
          </p:cNvPr>
          <p:cNvSpPr txBox="1"/>
          <p:nvPr/>
        </p:nvSpPr>
        <p:spPr>
          <a:xfrm>
            <a:off x="2266926" y="1837968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3e13</a:t>
            </a:r>
            <a:endParaRPr lang="fr-FR" dirty="0"/>
          </a:p>
        </p:txBody>
      </p:sp>
      <p:sp>
        <p:nvSpPr>
          <p:cNvPr id="89" name="ZoneTexte 88">
            <a:extLst>
              <a:ext uri="{FF2B5EF4-FFF2-40B4-BE49-F238E27FC236}">
                <a16:creationId xmlns:a16="http://schemas.microsoft.com/office/drawing/2014/main" id="{5EEFF4F4-960E-40E3-9284-42B8C752917D}"/>
              </a:ext>
            </a:extLst>
          </p:cNvPr>
          <p:cNvSpPr txBox="1"/>
          <p:nvPr/>
        </p:nvSpPr>
        <p:spPr>
          <a:xfrm>
            <a:off x="3257504" y="1837968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6e13</a:t>
            </a:r>
            <a:endParaRPr lang="fr-FR" dirty="0"/>
          </a:p>
        </p:txBody>
      </p:sp>
      <p:sp>
        <p:nvSpPr>
          <p:cNvPr id="90" name="ZoneTexte 89">
            <a:extLst>
              <a:ext uri="{FF2B5EF4-FFF2-40B4-BE49-F238E27FC236}">
                <a16:creationId xmlns:a16="http://schemas.microsoft.com/office/drawing/2014/main" id="{C94A6456-CDBC-4885-9C45-DE6EB839E9F9}"/>
              </a:ext>
            </a:extLst>
          </p:cNvPr>
          <p:cNvSpPr txBox="1"/>
          <p:nvPr/>
        </p:nvSpPr>
        <p:spPr>
          <a:xfrm>
            <a:off x="4067151" y="1837968"/>
            <a:ext cx="628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1e14</a:t>
            </a:r>
            <a:endParaRPr lang="fr-FR" dirty="0"/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id="{FB2787DE-0BBE-473C-A8E6-E9282F040AB9}"/>
              </a:ext>
            </a:extLst>
          </p:cNvPr>
          <p:cNvSpPr txBox="1"/>
          <p:nvPr/>
        </p:nvSpPr>
        <p:spPr>
          <a:xfrm>
            <a:off x="4943452" y="1837968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2e14</a:t>
            </a:r>
            <a:endParaRPr lang="fr-FR" dirty="0"/>
          </a:p>
        </p:txBody>
      </p:sp>
      <p:sp>
        <p:nvSpPr>
          <p:cNvPr id="92" name="ZoneTexte 91">
            <a:extLst>
              <a:ext uri="{FF2B5EF4-FFF2-40B4-BE49-F238E27FC236}">
                <a16:creationId xmlns:a16="http://schemas.microsoft.com/office/drawing/2014/main" id="{F128F37E-03DC-4ECB-8AAE-25ED2810DDF0}"/>
              </a:ext>
            </a:extLst>
          </p:cNvPr>
          <p:cNvSpPr txBox="1"/>
          <p:nvPr/>
        </p:nvSpPr>
        <p:spPr>
          <a:xfrm>
            <a:off x="5991155" y="1837968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3e14</a:t>
            </a:r>
            <a:endParaRPr lang="fr-FR" dirty="0"/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C3F82C98-7BD0-4D87-8264-35625B5B0F58}"/>
              </a:ext>
            </a:extLst>
          </p:cNvPr>
          <p:cNvSpPr txBox="1"/>
          <p:nvPr/>
        </p:nvSpPr>
        <p:spPr>
          <a:xfrm>
            <a:off x="6938893" y="1837968"/>
            <a:ext cx="671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6e14</a:t>
            </a:r>
            <a:endParaRPr lang="fr-FR" dirty="0"/>
          </a:p>
        </p:txBody>
      </p:sp>
      <p:sp>
        <p:nvSpPr>
          <p:cNvPr id="94" name="ZoneTexte 93">
            <a:extLst>
              <a:ext uri="{FF2B5EF4-FFF2-40B4-BE49-F238E27FC236}">
                <a16:creationId xmlns:a16="http://schemas.microsoft.com/office/drawing/2014/main" id="{86955EBB-861B-4862-B7E3-6ACAA96A6D9C}"/>
              </a:ext>
            </a:extLst>
          </p:cNvPr>
          <p:cNvSpPr txBox="1"/>
          <p:nvPr/>
        </p:nvSpPr>
        <p:spPr>
          <a:xfrm>
            <a:off x="7948544" y="1837968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1e15</a:t>
            </a:r>
            <a:endParaRPr lang="fr-FR" dirty="0"/>
          </a:p>
        </p:txBody>
      </p:sp>
      <p:sp>
        <p:nvSpPr>
          <p:cNvPr id="95" name="ZoneTexte 94">
            <a:extLst>
              <a:ext uri="{FF2B5EF4-FFF2-40B4-BE49-F238E27FC236}">
                <a16:creationId xmlns:a16="http://schemas.microsoft.com/office/drawing/2014/main" id="{2514EF78-5F28-49DF-87C0-FFC7CBF84E57}"/>
              </a:ext>
            </a:extLst>
          </p:cNvPr>
          <p:cNvSpPr txBox="1"/>
          <p:nvPr/>
        </p:nvSpPr>
        <p:spPr>
          <a:xfrm>
            <a:off x="8872505" y="1839872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2e15</a:t>
            </a:r>
            <a:endParaRPr lang="fr-FR" dirty="0"/>
          </a:p>
        </p:txBody>
      </p:sp>
      <p:sp>
        <p:nvSpPr>
          <p:cNvPr id="96" name="ZoneTexte 95">
            <a:extLst>
              <a:ext uri="{FF2B5EF4-FFF2-40B4-BE49-F238E27FC236}">
                <a16:creationId xmlns:a16="http://schemas.microsoft.com/office/drawing/2014/main" id="{95EF664C-7D13-48F2-B936-D358B18E6653}"/>
              </a:ext>
            </a:extLst>
          </p:cNvPr>
          <p:cNvSpPr txBox="1"/>
          <p:nvPr/>
        </p:nvSpPr>
        <p:spPr>
          <a:xfrm>
            <a:off x="9777379" y="1837968"/>
            <a:ext cx="628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6e15</a:t>
            </a:r>
            <a:endParaRPr lang="fr-FR" dirty="0"/>
          </a:p>
        </p:txBody>
      </p:sp>
      <p:sp>
        <p:nvSpPr>
          <p:cNvPr id="97" name="ZoneTexte 96">
            <a:extLst>
              <a:ext uri="{FF2B5EF4-FFF2-40B4-BE49-F238E27FC236}">
                <a16:creationId xmlns:a16="http://schemas.microsoft.com/office/drawing/2014/main" id="{280ACFC8-C69D-4C51-B248-83E23466B591}"/>
              </a:ext>
            </a:extLst>
          </p:cNvPr>
          <p:cNvSpPr txBox="1"/>
          <p:nvPr/>
        </p:nvSpPr>
        <p:spPr>
          <a:xfrm>
            <a:off x="10706148" y="1837968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1e16</a:t>
            </a:r>
            <a:endParaRPr lang="fr-FR" dirty="0"/>
          </a:p>
        </p:txBody>
      </p:sp>
      <p:sp>
        <p:nvSpPr>
          <p:cNvPr id="98" name="Titre 1">
            <a:extLst>
              <a:ext uri="{FF2B5EF4-FFF2-40B4-BE49-F238E27FC236}">
                <a16:creationId xmlns:a16="http://schemas.microsoft.com/office/drawing/2014/main" id="{721547D7-DF3D-465B-95A3-9760512DB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18389"/>
          </a:xfrm>
        </p:spPr>
        <p:txBody>
          <a:bodyPr/>
          <a:lstStyle/>
          <a:p>
            <a:r>
              <a:rPr lang="pl-PL" dirty="0" err="1"/>
              <a:t>Damage</a:t>
            </a:r>
            <a:r>
              <a:rPr lang="pl-PL" dirty="0"/>
              <a:t> </a:t>
            </a:r>
            <a:r>
              <a:rPr lang="pl-PL" dirty="0" err="1"/>
              <a:t>accumulation</a:t>
            </a:r>
            <a:endParaRPr lang="fr-FR" dirty="0"/>
          </a:p>
        </p:txBody>
      </p:sp>
      <p:sp>
        <p:nvSpPr>
          <p:cNvPr id="32" name="ZoneTexte 60">
            <a:extLst>
              <a:ext uri="{FF2B5EF4-FFF2-40B4-BE49-F238E27FC236}">
                <a16:creationId xmlns:a16="http://schemas.microsoft.com/office/drawing/2014/main" id="{316550F4-EB7C-4295-883B-1E59BD6AC190}"/>
              </a:ext>
            </a:extLst>
          </p:cNvPr>
          <p:cNvSpPr txBox="1"/>
          <p:nvPr/>
        </p:nvSpPr>
        <p:spPr>
          <a:xfrm>
            <a:off x="342900" y="6259810"/>
            <a:ext cx="1326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RBS/c</a:t>
            </a:r>
            <a:endParaRPr lang="fr-FR" sz="2400" b="1" dirty="0"/>
          </a:p>
        </p:txBody>
      </p:sp>
      <p:grpSp>
        <p:nvGrpSpPr>
          <p:cNvPr id="7" name="Grupa 6"/>
          <p:cNvGrpSpPr/>
          <p:nvPr/>
        </p:nvGrpSpPr>
        <p:grpSpPr>
          <a:xfrm>
            <a:off x="7610544" y="4879675"/>
            <a:ext cx="3628396" cy="511834"/>
            <a:chOff x="7610544" y="4879675"/>
            <a:chExt cx="3628396" cy="511834"/>
          </a:xfrm>
        </p:grpSpPr>
        <p:sp>
          <p:nvSpPr>
            <p:cNvPr id="6" name="Prostokąt zaokrąglony 5"/>
            <p:cNvSpPr/>
            <p:nvPr/>
          </p:nvSpPr>
          <p:spPr>
            <a:xfrm>
              <a:off x="7610544" y="4879675"/>
              <a:ext cx="532792" cy="51183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400" dirty="0"/>
                <a:t>I</a:t>
              </a:r>
            </a:p>
          </p:txBody>
        </p:sp>
        <p:sp>
          <p:nvSpPr>
            <p:cNvPr id="35" name="Prostokąt zaokrąglony 34"/>
            <p:cNvSpPr/>
            <p:nvPr/>
          </p:nvSpPr>
          <p:spPr>
            <a:xfrm>
              <a:off x="8680399" y="4879675"/>
              <a:ext cx="532792" cy="51183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400" dirty="0"/>
                <a:t>II</a:t>
              </a:r>
            </a:p>
          </p:txBody>
        </p:sp>
        <p:sp>
          <p:nvSpPr>
            <p:cNvPr id="36" name="Prostokąt zaokrąglony 35"/>
            <p:cNvSpPr/>
            <p:nvPr/>
          </p:nvSpPr>
          <p:spPr>
            <a:xfrm>
              <a:off x="9606861" y="4879675"/>
              <a:ext cx="532792" cy="51183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400" dirty="0"/>
                <a:t>III</a:t>
              </a:r>
            </a:p>
          </p:txBody>
        </p:sp>
        <p:sp>
          <p:nvSpPr>
            <p:cNvPr id="37" name="Prostokąt zaokrąglony 36"/>
            <p:cNvSpPr/>
            <p:nvPr/>
          </p:nvSpPr>
          <p:spPr>
            <a:xfrm>
              <a:off x="10706148" y="4879675"/>
              <a:ext cx="532792" cy="51183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400" dirty="0"/>
                <a:t>IV</a:t>
              </a:r>
            </a:p>
          </p:txBody>
        </p:sp>
      </p:grpSp>
      <p:grpSp>
        <p:nvGrpSpPr>
          <p:cNvPr id="8" name="Grupa 7"/>
          <p:cNvGrpSpPr/>
          <p:nvPr/>
        </p:nvGrpSpPr>
        <p:grpSpPr>
          <a:xfrm>
            <a:off x="9606861" y="4879675"/>
            <a:ext cx="1632079" cy="511834"/>
            <a:chOff x="9683322" y="412485"/>
            <a:chExt cx="1632079" cy="511834"/>
          </a:xfrm>
        </p:grpSpPr>
        <p:sp>
          <p:nvSpPr>
            <p:cNvPr id="43" name="Prostokąt zaokrąglony 42"/>
            <p:cNvSpPr/>
            <p:nvPr/>
          </p:nvSpPr>
          <p:spPr>
            <a:xfrm>
              <a:off x="9683322" y="412485"/>
              <a:ext cx="532792" cy="51183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400" dirty="0"/>
                <a:t>III</a:t>
              </a:r>
            </a:p>
          </p:txBody>
        </p:sp>
        <p:sp>
          <p:nvSpPr>
            <p:cNvPr id="44" name="Prostokąt zaokrąglony 43"/>
            <p:cNvSpPr/>
            <p:nvPr/>
          </p:nvSpPr>
          <p:spPr>
            <a:xfrm>
              <a:off x="10782609" y="412485"/>
              <a:ext cx="532792" cy="51183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400" dirty="0"/>
                <a:t>IV</a:t>
              </a:r>
            </a:p>
          </p:txBody>
        </p:sp>
      </p:grpSp>
      <p:grpSp>
        <p:nvGrpSpPr>
          <p:cNvPr id="11" name="Grupa 10"/>
          <p:cNvGrpSpPr/>
          <p:nvPr/>
        </p:nvGrpSpPr>
        <p:grpSpPr>
          <a:xfrm>
            <a:off x="3048000" y="2334883"/>
            <a:ext cx="255917" cy="3715110"/>
            <a:chOff x="3048000" y="2334883"/>
            <a:chExt cx="255917" cy="3715110"/>
          </a:xfrm>
        </p:grpSpPr>
        <p:cxnSp>
          <p:nvCxnSpPr>
            <p:cNvPr id="9" name="Łącznik prosty 8"/>
            <p:cNvCxnSpPr/>
            <p:nvPr/>
          </p:nvCxnSpPr>
          <p:spPr>
            <a:xfrm>
              <a:off x="3048000" y="2334883"/>
              <a:ext cx="0" cy="3715110"/>
            </a:xfrm>
            <a:prstGeom prst="line">
              <a:avLst/>
            </a:prstGeom>
            <a:ln w="28575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Łącznik prosty 44"/>
            <p:cNvCxnSpPr/>
            <p:nvPr/>
          </p:nvCxnSpPr>
          <p:spPr>
            <a:xfrm>
              <a:off x="3303917" y="2334883"/>
              <a:ext cx="0" cy="3715110"/>
            </a:xfrm>
            <a:prstGeom prst="line">
              <a:avLst/>
            </a:prstGeom>
            <a:ln w="28575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3735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97672B7F-0755-4450-9A96-121E496462ED}"/>
              </a:ext>
            </a:extLst>
          </p:cNvPr>
          <p:cNvGrpSpPr/>
          <p:nvPr/>
        </p:nvGrpSpPr>
        <p:grpSpPr>
          <a:xfrm>
            <a:off x="3728918" y="2735324"/>
            <a:ext cx="966931" cy="3364154"/>
            <a:chOff x="3728918" y="2735324"/>
            <a:chExt cx="966931" cy="3364154"/>
          </a:xfrm>
        </p:grpSpPr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320E4FD3-4D9E-4951-931C-060B3980D80F}"/>
                </a:ext>
              </a:extLst>
            </p:cNvPr>
            <p:cNvCxnSpPr>
              <a:cxnSpLocks/>
            </p:cNvCxnSpPr>
            <p:nvPr/>
          </p:nvCxnSpPr>
          <p:spPr>
            <a:xfrm>
              <a:off x="4189254" y="3068335"/>
              <a:ext cx="0" cy="3031143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5CCF1258-BA67-45B9-9D65-EF5460A41DC6}"/>
                </a:ext>
              </a:extLst>
            </p:cNvPr>
            <p:cNvSpPr txBox="1"/>
            <p:nvPr/>
          </p:nvSpPr>
          <p:spPr>
            <a:xfrm>
              <a:off x="3728918" y="2735324"/>
              <a:ext cx="966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surface</a:t>
              </a:r>
              <a:endParaRPr lang="fr-FR" dirty="0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61F3BA07-20F7-45C7-BC53-2EDA77966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Implantation with low fluences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61AF616-36B7-4FE2-AB2E-B95C7F1E4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46D73-F192-41DB-9F8B-471925813E33}" type="slidenum">
              <a:rPr lang="fr-FR" smtClean="0"/>
              <a:t>12</a:t>
            </a:fld>
            <a:endParaRPr lang="fr-FR"/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4325D575-1EC7-4985-9956-43B0363E4174}"/>
              </a:ext>
            </a:extLst>
          </p:cNvPr>
          <p:cNvCxnSpPr>
            <a:cxnSpLocks/>
          </p:cNvCxnSpPr>
          <p:nvPr/>
        </p:nvCxnSpPr>
        <p:spPr>
          <a:xfrm>
            <a:off x="342900" y="1690688"/>
            <a:ext cx="11515725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F5599BB9-AD72-4A55-93BD-F5349236A3EE}"/>
              </a:ext>
            </a:extLst>
          </p:cNvPr>
          <p:cNvCxnSpPr>
            <a:cxnSpLocks/>
          </p:cNvCxnSpPr>
          <p:nvPr/>
        </p:nvCxnSpPr>
        <p:spPr>
          <a:xfrm>
            <a:off x="885825" y="1483519"/>
            <a:ext cx="0" cy="4143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3C4DE8FE-296B-4071-ABAE-EC64C2371375}"/>
              </a:ext>
            </a:extLst>
          </p:cNvPr>
          <p:cNvSpPr txBox="1"/>
          <p:nvPr/>
        </p:nvSpPr>
        <p:spPr>
          <a:xfrm>
            <a:off x="580978" y="1837968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5e12</a:t>
            </a:r>
            <a:endParaRPr lang="fr-FR" dirty="0"/>
          </a:p>
        </p:txBody>
      </p:sp>
      <p:pic>
        <p:nvPicPr>
          <p:cNvPr id="52" name="Picture 6">
            <a:extLst>
              <a:ext uri="{FF2B5EF4-FFF2-40B4-BE49-F238E27FC236}">
                <a16:creationId xmlns:a16="http://schemas.microsoft.com/office/drawing/2014/main" id="{32CE5466-4C75-44AF-8C25-80C0D57F83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50" y="3347815"/>
            <a:ext cx="2483047" cy="248304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F02E3DC-B906-4989-9CD8-23D6A0F5ED94}"/>
              </a:ext>
            </a:extLst>
          </p:cNvPr>
          <p:cNvSpPr txBox="1"/>
          <p:nvPr/>
        </p:nvSpPr>
        <p:spPr>
          <a:xfrm>
            <a:off x="2329971" y="5894685"/>
            <a:ext cx="1165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HRTEM</a:t>
            </a:r>
            <a:endParaRPr lang="fr-FR" sz="2400" b="1" dirty="0"/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EFF1AD35-F4C0-4254-B7B8-9AA11BF979F9}"/>
              </a:ext>
            </a:extLst>
          </p:cNvPr>
          <p:cNvSpPr txBox="1"/>
          <p:nvPr/>
        </p:nvSpPr>
        <p:spPr>
          <a:xfrm>
            <a:off x="5428699" y="5837834"/>
            <a:ext cx="3607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FFT</a:t>
            </a:r>
          </a:p>
          <a:p>
            <a:pPr algn="ctr"/>
            <a:r>
              <a:rPr lang="en-US" sz="2400" dirty="0"/>
              <a:t>(Fast Fourier Transform)</a:t>
            </a:r>
            <a:endParaRPr lang="fr-FR" sz="2400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4900F3AE-0404-4C90-A064-9B863777B40A}"/>
              </a:ext>
            </a:extLst>
          </p:cNvPr>
          <p:cNvGrpSpPr/>
          <p:nvPr/>
        </p:nvGrpSpPr>
        <p:grpSpPr>
          <a:xfrm>
            <a:off x="2266926" y="3329980"/>
            <a:ext cx="4763922" cy="2507854"/>
            <a:chOff x="2266926" y="3329980"/>
            <a:chExt cx="4763922" cy="2507854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214625DC-E661-4B09-A544-4036D0C948E9}"/>
                </a:ext>
              </a:extLst>
            </p:cNvPr>
            <p:cNvGrpSpPr/>
            <p:nvPr/>
          </p:nvGrpSpPr>
          <p:grpSpPr>
            <a:xfrm>
              <a:off x="4522994" y="3329980"/>
              <a:ext cx="2507854" cy="2507854"/>
              <a:chOff x="4522994" y="3329980"/>
              <a:chExt cx="2507854" cy="2507854"/>
            </a:xfrm>
          </p:grpSpPr>
          <p:pic>
            <p:nvPicPr>
              <p:cNvPr id="54" name="Picture 12">
                <a:extLst>
                  <a:ext uri="{FF2B5EF4-FFF2-40B4-BE49-F238E27FC236}">
                    <a16:creationId xmlns:a16="http://schemas.microsoft.com/office/drawing/2014/main" id="{8B6BDA34-CE57-4A0C-B893-BCEE1BB1C2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614" t="18614" r="18931" b="18931"/>
              <a:stretch/>
            </p:blipFill>
            <p:spPr>
              <a:xfrm>
                <a:off x="4522994" y="3329980"/>
                <a:ext cx="2507854" cy="2507854"/>
              </a:xfrm>
              <a:prstGeom prst="rect">
                <a:avLst/>
              </a:prstGeom>
            </p:spPr>
          </p:pic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0E934D3F-73F3-4F5A-89F6-5928C05A3CFF}"/>
                  </a:ext>
                </a:extLst>
              </p:cNvPr>
              <p:cNvSpPr txBox="1"/>
              <p:nvPr/>
            </p:nvSpPr>
            <p:spPr>
              <a:xfrm>
                <a:off x="5428699" y="5414746"/>
                <a:ext cx="15311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[010] </a:t>
                </a:r>
                <a:r>
                  <a:rPr lang="el-GR" dirty="0">
                    <a:solidFill>
                      <a:schemeClr val="bg1"/>
                    </a:solidFill>
                    <a:latin typeface="Bahnschrift" panose="020B0502040204020203" pitchFamily="34" charset="0"/>
                  </a:rPr>
                  <a:t>β</a:t>
                </a:r>
                <a:r>
                  <a:rPr lang="en-US" dirty="0">
                    <a:solidFill>
                      <a:schemeClr val="bg1"/>
                    </a:solidFill>
                    <a:latin typeface="Bahnschrift" panose="020B0502040204020203" pitchFamily="34" charset="0"/>
                  </a:rPr>
                  <a:t>-Ga</a:t>
                </a:r>
                <a:r>
                  <a:rPr lang="en-US" baseline="-25000" dirty="0">
                    <a:solidFill>
                      <a:schemeClr val="bg1"/>
                    </a:solidFill>
                    <a:latin typeface="Bahnschrift" panose="020B0502040204020203" pitchFamily="34" charset="0"/>
                  </a:rPr>
                  <a:t>2</a:t>
                </a:r>
                <a:r>
                  <a:rPr lang="en-US" dirty="0">
                    <a:solidFill>
                      <a:schemeClr val="bg1"/>
                    </a:solidFill>
                    <a:latin typeface="Bahnschrift" panose="020B0502040204020203" pitchFamily="34" charset="0"/>
                  </a:rPr>
                  <a:t>O</a:t>
                </a:r>
                <a:r>
                  <a:rPr lang="en-US" baseline="-25000" dirty="0">
                    <a:solidFill>
                      <a:schemeClr val="bg1"/>
                    </a:solidFill>
                    <a:latin typeface="Bahnschrift" panose="020B0502040204020203" pitchFamily="34" charset="0"/>
                  </a:rPr>
                  <a:t>3</a:t>
                </a:r>
                <a:endParaRPr lang="fr-FR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C76E5F04-3CCB-4ABE-899D-938D9255F786}"/>
                </a:ext>
              </a:extLst>
            </p:cNvPr>
            <p:cNvCxnSpPr>
              <a:cxnSpLocks/>
            </p:cNvCxnSpPr>
            <p:nvPr/>
          </p:nvCxnSpPr>
          <p:spPr>
            <a:xfrm>
              <a:off x="2266926" y="3545477"/>
              <a:ext cx="3602932" cy="0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6353DE2-9690-4DE9-8FA6-5ECBD6365DEC}"/>
              </a:ext>
            </a:extLst>
          </p:cNvPr>
          <p:cNvGrpSpPr/>
          <p:nvPr/>
        </p:nvGrpSpPr>
        <p:grpSpPr>
          <a:xfrm>
            <a:off x="3451047" y="3329980"/>
            <a:ext cx="6511773" cy="2507854"/>
            <a:chOff x="3451047" y="3329980"/>
            <a:chExt cx="6511773" cy="2507854"/>
          </a:xfrm>
        </p:grpSpPr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FD65E3FC-A430-40A8-B649-DC9D750CF09F}"/>
                </a:ext>
              </a:extLst>
            </p:cNvPr>
            <p:cNvGrpSpPr/>
            <p:nvPr/>
          </p:nvGrpSpPr>
          <p:grpSpPr>
            <a:xfrm>
              <a:off x="7454966" y="3329980"/>
              <a:ext cx="2507854" cy="2507854"/>
              <a:chOff x="7454966" y="3329980"/>
              <a:chExt cx="2507854" cy="2507854"/>
            </a:xfrm>
          </p:grpSpPr>
          <p:pic>
            <p:nvPicPr>
              <p:cNvPr id="53" name="Picture 13">
                <a:extLst>
                  <a:ext uri="{FF2B5EF4-FFF2-40B4-BE49-F238E27FC236}">
                    <a16:creationId xmlns:a16="http://schemas.microsoft.com/office/drawing/2014/main" id="{94ED3CB7-FF81-40F2-BFC8-31183AF89F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975" t="18976" r="18976" b="18975"/>
              <a:stretch/>
            </p:blipFill>
            <p:spPr>
              <a:xfrm>
                <a:off x="7454966" y="3329980"/>
                <a:ext cx="2507854" cy="2507854"/>
              </a:xfrm>
              <a:prstGeom prst="rect">
                <a:avLst/>
              </a:prstGeom>
            </p:spPr>
          </p:pic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238795CC-D65D-44DE-B074-60FA84D8FBD9}"/>
                  </a:ext>
                </a:extLst>
              </p:cNvPr>
              <p:cNvSpPr txBox="1"/>
              <p:nvPr/>
            </p:nvSpPr>
            <p:spPr>
              <a:xfrm>
                <a:off x="8431632" y="5414746"/>
                <a:ext cx="15311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[010] </a:t>
                </a:r>
                <a:r>
                  <a:rPr lang="el-GR" dirty="0">
                    <a:solidFill>
                      <a:schemeClr val="bg1"/>
                    </a:solidFill>
                    <a:latin typeface="Bahnschrift" panose="020B0502040204020203" pitchFamily="34" charset="0"/>
                  </a:rPr>
                  <a:t>β</a:t>
                </a:r>
                <a:r>
                  <a:rPr lang="en-US" dirty="0">
                    <a:solidFill>
                      <a:schemeClr val="bg1"/>
                    </a:solidFill>
                    <a:latin typeface="Bahnschrift" panose="020B0502040204020203" pitchFamily="34" charset="0"/>
                  </a:rPr>
                  <a:t>-Ga</a:t>
                </a:r>
                <a:r>
                  <a:rPr lang="en-US" baseline="-25000" dirty="0">
                    <a:solidFill>
                      <a:schemeClr val="bg1"/>
                    </a:solidFill>
                    <a:latin typeface="Bahnschrift" panose="020B0502040204020203" pitchFamily="34" charset="0"/>
                  </a:rPr>
                  <a:t>2</a:t>
                </a:r>
                <a:r>
                  <a:rPr lang="en-US" dirty="0">
                    <a:solidFill>
                      <a:schemeClr val="bg1"/>
                    </a:solidFill>
                    <a:latin typeface="Bahnschrift" panose="020B0502040204020203" pitchFamily="34" charset="0"/>
                  </a:rPr>
                  <a:t>O</a:t>
                </a:r>
                <a:r>
                  <a:rPr lang="en-US" baseline="-25000" dirty="0">
                    <a:solidFill>
                      <a:schemeClr val="bg1"/>
                    </a:solidFill>
                    <a:latin typeface="Bahnschrift" panose="020B0502040204020203" pitchFamily="34" charset="0"/>
                  </a:rPr>
                  <a:t>3</a:t>
                </a:r>
                <a:endParaRPr lang="fr-FR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55" name="Connecteur droit 54">
              <a:extLst>
                <a:ext uri="{FF2B5EF4-FFF2-40B4-BE49-F238E27FC236}">
                  <a16:creationId xmlns:a16="http://schemas.microsoft.com/office/drawing/2014/main" id="{9176F649-A3E9-4510-802A-328F693AF953}"/>
                </a:ext>
              </a:extLst>
            </p:cNvPr>
            <p:cNvCxnSpPr>
              <a:cxnSpLocks/>
            </p:cNvCxnSpPr>
            <p:nvPr/>
          </p:nvCxnSpPr>
          <p:spPr>
            <a:xfrm>
              <a:off x="3451047" y="3716312"/>
              <a:ext cx="5257846" cy="0"/>
            </a:xfrm>
            <a:prstGeom prst="line">
              <a:avLst/>
            </a:prstGeom>
            <a:ln w="38100">
              <a:solidFill>
                <a:schemeClr val="accent6">
                  <a:lumMod val="40000"/>
                  <a:lumOff val="60000"/>
                </a:schemeClr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0238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F3BA07-20F7-45C7-BC53-2EDA77966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Implantation with low fluences</a:t>
            </a:r>
            <a:endParaRPr lang="fr-FR" dirty="0"/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27FE6E0-BEDF-40C1-9088-F36FE176730C}"/>
              </a:ext>
            </a:extLst>
          </p:cNvPr>
          <p:cNvCxnSpPr>
            <a:cxnSpLocks/>
          </p:cNvCxnSpPr>
          <p:nvPr/>
        </p:nvCxnSpPr>
        <p:spPr>
          <a:xfrm>
            <a:off x="3495675" y="1483519"/>
            <a:ext cx="0" cy="414338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6FB59A21-E22F-4062-845E-BC595E234E4C}"/>
              </a:ext>
            </a:extLst>
          </p:cNvPr>
          <p:cNvCxnSpPr>
            <a:cxnSpLocks/>
          </p:cNvCxnSpPr>
          <p:nvPr/>
        </p:nvCxnSpPr>
        <p:spPr>
          <a:xfrm>
            <a:off x="1695450" y="1483519"/>
            <a:ext cx="0" cy="414338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F4FCC63D-64F4-4151-BDB3-E95C432AD1D2}"/>
              </a:ext>
            </a:extLst>
          </p:cNvPr>
          <p:cNvCxnSpPr>
            <a:cxnSpLocks/>
          </p:cNvCxnSpPr>
          <p:nvPr/>
        </p:nvCxnSpPr>
        <p:spPr>
          <a:xfrm>
            <a:off x="2581275" y="1483519"/>
            <a:ext cx="0" cy="414338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61AF616-36B7-4FE2-AB2E-B95C7F1E4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46D73-F192-41DB-9F8B-471925813E33}" type="slidenum">
              <a:rPr lang="fr-FR" smtClean="0"/>
              <a:t>13</a:t>
            </a:fld>
            <a:endParaRPr lang="fr-FR"/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4325D575-1EC7-4985-9956-43B0363E4174}"/>
              </a:ext>
            </a:extLst>
          </p:cNvPr>
          <p:cNvCxnSpPr>
            <a:cxnSpLocks/>
          </p:cNvCxnSpPr>
          <p:nvPr/>
        </p:nvCxnSpPr>
        <p:spPr>
          <a:xfrm>
            <a:off x="342900" y="1690688"/>
            <a:ext cx="11515725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F5599BB9-AD72-4A55-93BD-F5349236A3EE}"/>
              </a:ext>
            </a:extLst>
          </p:cNvPr>
          <p:cNvCxnSpPr>
            <a:cxnSpLocks/>
          </p:cNvCxnSpPr>
          <p:nvPr/>
        </p:nvCxnSpPr>
        <p:spPr>
          <a:xfrm>
            <a:off x="885825" y="1483519"/>
            <a:ext cx="0" cy="4143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3C4DE8FE-296B-4071-ABAE-EC64C2371375}"/>
              </a:ext>
            </a:extLst>
          </p:cNvPr>
          <p:cNvSpPr txBox="1"/>
          <p:nvPr/>
        </p:nvSpPr>
        <p:spPr>
          <a:xfrm>
            <a:off x="580978" y="1837968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5e12</a:t>
            </a:r>
            <a:endParaRPr lang="fr-FR" dirty="0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8F7383CF-543F-432D-B7D3-5DA0C733DEEB}"/>
              </a:ext>
            </a:extLst>
          </p:cNvPr>
          <p:cNvSpPr txBox="1"/>
          <p:nvPr/>
        </p:nvSpPr>
        <p:spPr>
          <a:xfrm>
            <a:off x="1362052" y="1837968"/>
            <a:ext cx="62869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2e13</a:t>
            </a:r>
            <a:endParaRPr lang="fr-FR" dirty="0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577D7172-A849-4158-8FF5-66E65865A903}"/>
              </a:ext>
            </a:extLst>
          </p:cNvPr>
          <p:cNvSpPr txBox="1"/>
          <p:nvPr/>
        </p:nvSpPr>
        <p:spPr>
          <a:xfrm>
            <a:off x="2266926" y="1837968"/>
            <a:ext cx="62869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3e13</a:t>
            </a:r>
            <a:endParaRPr lang="fr-FR" dirty="0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CE019A42-B790-401F-B0D9-43648471CB74}"/>
              </a:ext>
            </a:extLst>
          </p:cNvPr>
          <p:cNvSpPr txBox="1"/>
          <p:nvPr/>
        </p:nvSpPr>
        <p:spPr>
          <a:xfrm>
            <a:off x="3257504" y="1837968"/>
            <a:ext cx="62549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6e13</a:t>
            </a:r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FA0D827-2411-411B-807F-0DCA3FB45B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503" y="2207300"/>
            <a:ext cx="6639328" cy="4661926"/>
          </a:xfrm>
          <a:prstGeom prst="rect">
            <a:avLst/>
          </a:prstGeom>
        </p:spPr>
      </p:pic>
      <p:sp>
        <p:nvSpPr>
          <p:cNvPr id="61" name="ZoneTexte 60">
            <a:extLst>
              <a:ext uri="{FF2B5EF4-FFF2-40B4-BE49-F238E27FC236}">
                <a16:creationId xmlns:a16="http://schemas.microsoft.com/office/drawing/2014/main" id="{316550F4-EB7C-4295-883B-1E59BD6AC190}"/>
              </a:ext>
            </a:extLst>
          </p:cNvPr>
          <p:cNvSpPr txBox="1"/>
          <p:nvPr/>
        </p:nvSpPr>
        <p:spPr>
          <a:xfrm>
            <a:off x="9100421" y="2353825"/>
            <a:ext cx="1326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HRXRD</a:t>
            </a:r>
            <a:endParaRPr lang="fr-FR" sz="2400" b="1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9073E4DB-1350-4C3D-86B0-DEC56297984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296" y="2203704"/>
            <a:ext cx="6639327" cy="4661927"/>
          </a:xfrm>
          <a:prstGeom prst="rect">
            <a:avLst/>
          </a:prstGeom>
        </p:spPr>
      </p:pic>
      <p:pic>
        <p:nvPicPr>
          <p:cNvPr id="67" name="Image 66">
            <a:extLst>
              <a:ext uri="{FF2B5EF4-FFF2-40B4-BE49-F238E27FC236}">
                <a16:creationId xmlns:a16="http://schemas.microsoft.com/office/drawing/2014/main" id="{4274E46F-9F40-4105-90DA-8E1FCAAAF8C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296" y="2203704"/>
            <a:ext cx="6641483" cy="466344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CBE568A-4A22-450B-8B3F-FD15CC5CB7F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296" y="2203704"/>
            <a:ext cx="6641483" cy="4663440"/>
          </a:xfrm>
          <a:prstGeom prst="rect">
            <a:avLst/>
          </a:prstGeom>
        </p:spPr>
      </p:pic>
      <p:grpSp>
        <p:nvGrpSpPr>
          <p:cNvPr id="82" name="Groupe 81">
            <a:extLst>
              <a:ext uri="{FF2B5EF4-FFF2-40B4-BE49-F238E27FC236}">
                <a16:creationId xmlns:a16="http://schemas.microsoft.com/office/drawing/2014/main" id="{F23A7671-E9E5-40C0-A9E6-99831850B3D0}"/>
              </a:ext>
            </a:extLst>
          </p:cNvPr>
          <p:cNvGrpSpPr/>
          <p:nvPr/>
        </p:nvGrpSpPr>
        <p:grpSpPr>
          <a:xfrm>
            <a:off x="957601" y="4004876"/>
            <a:ext cx="3634064" cy="1843643"/>
            <a:chOff x="957601" y="4004876"/>
            <a:chExt cx="3634064" cy="1843643"/>
          </a:xfrm>
        </p:grpSpPr>
        <p:grpSp>
          <p:nvGrpSpPr>
            <p:cNvPr id="62" name="Groupe 61">
              <a:extLst>
                <a:ext uri="{FF2B5EF4-FFF2-40B4-BE49-F238E27FC236}">
                  <a16:creationId xmlns:a16="http://schemas.microsoft.com/office/drawing/2014/main" id="{9B33D3D1-0C75-4AA9-875C-A2690EB086DC}"/>
                </a:ext>
              </a:extLst>
            </p:cNvPr>
            <p:cNvGrpSpPr/>
            <p:nvPr/>
          </p:nvGrpSpPr>
          <p:grpSpPr>
            <a:xfrm>
              <a:off x="957601" y="4916129"/>
              <a:ext cx="3634064" cy="932390"/>
              <a:chOff x="604539" y="3839162"/>
              <a:chExt cx="3634064" cy="932390"/>
            </a:xfrm>
          </p:grpSpPr>
          <p:cxnSp>
            <p:nvCxnSpPr>
              <p:cNvPr id="63" name="Connecteur droit avec flèche 62">
                <a:extLst>
                  <a:ext uri="{FF2B5EF4-FFF2-40B4-BE49-F238E27FC236}">
                    <a16:creationId xmlns:a16="http://schemas.microsoft.com/office/drawing/2014/main" id="{4E7329A5-D95D-4D70-BAF5-DD5298954608}"/>
                  </a:ext>
                </a:extLst>
              </p:cNvPr>
              <p:cNvCxnSpPr>
                <a:cxnSpLocks/>
                <a:stCxn id="64" idx="3"/>
              </p:cNvCxnSpPr>
              <p:nvPr/>
            </p:nvCxnSpPr>
            <p:spPr>
              <a:xfrm flipV="1">
                <a:off x="2542562" y="3839162"/>
                <a:ext cx="1696041" cy="51689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lg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ZoneTexte 63">
                <a:extLst>
                  <a:ext uri="{FF2B5EF4-FFF2-40B4-BE49-F238E27FC236}">
                    <a16:creationId xmlns:a16="http://schemas.microsoft.com/office/drawing/2014/main" id="{C1A80860-32E4-454B-B7A4-F225F8D10C57}"/>
                  </a:ext>
                </a:extLst>
              </p:cNvPr>
              <p:cNvSpPr txBox="1"/>
              <p:nvPr/>
            </p:nvSpPr>
            <p:spPr>
              <a:xfrm>
                <a:off x="604539" y="3940555"/>
                <a:ext cx="193802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2400" dirty="0"/>
                  <a:t>compressive </a:t>
                </a:r>
                <a:r>
                  <a:rPr lang="en-US" sz="2400" dirty="0"/>
                  <a:t>strain</a:t>
                </a:r>
                <a:endParaRPr lang="fr-FR" sz="2400" dirty="0"/>
              </a:p>
            </p:txBody>
          </p:sp>
        </p:grpSp>
        <p:grpSp>
          <p:nvGrpSpPr>
            <p:cNvPr id="81" name="Groupe 80">
              <a:extLst>
                <a:ext uri="{FF2B5EF4-FFF2-40B4-BE49-F238E27FC236}">
                  <a16:creationId xmlns:a16="http://schemas.microsoft.com/office/drawing/2014/main" id="{1A79BD18-D364-4F67-979B-F6831449CCD4}"/>
                </a:ext>
              </a:extLst>
            </p:cNvPr>
            <p:cNvGrpSpPr/>
            <p:nvPr/>
          </p:nvGrpSpPr>
          <p:grpSpPr>
            <a:xfrm>
              <a:off x="1031669" y="4004876"/>
              <a:ext cx="1556591" cy="1112049"/>
              <a:chOff x="391320" y="3779323"/>
              <a:chExt cx="1556591" cy="1112049"/>
            </a:xfrm>
          </p:grpSpPr>
          <p:cxnSp>
            <p:nvCxnSpPr>
              <p:cNvPr id="71" name="Connecteur droit avec flèche 70">
                <a:extLst>
                  <a:ext uri="{FF2B5EF4-FFF2-40B4-BE49-F238E27FC236}">
                    <a16:creationId xmlns:a16="http://schemas.microsoft.com/office/drawing/2014/main" id="{26756A84-2BAB-4624-B50C-1C0A1DF6BD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69615" y="3779323"/>
                <a:ext cx="0" cy="35670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6" name="Groupe 75">
                <a:extLst>
                  <a:ext uri="{FF2B5EF4-FFF2-40B4-BE49-F238E27FC236}">
                    <a16:creationId xmlns:a16="http://schemas.microsoft.com/office/drawing/2014/main" id="{9D498627-B788-4C69-B7FF-13FEA90EB7F5}"/>
                  </a:ext>
                </a:extLst>
              </p:cNvPr>
              <p:cNvGrpSpPr/>
              <p:nvPr/>
            </p:nvGrpSpPr>
            <p:grpSpPr>
              <a:xfrm>
                <a:off x="391320" y="4053635"/>
                <a:ext cx="1556591" cy="565358"/>
                <a:chOff x="8872504" y="2675972"/>
                <a:chExt cx="2979218" cy="1360859"/>
              </a:xfrm>
            </p:grpSpPr>
            <p:sp>
              <p:nvSpPr>
                <p:cNvPr id="74" name="Organigramme : Données stockées 73">
                  <a:extLst>
                    <a:ext uri="{FF2B5EF4-FFF2-40B4-BE49-F238E27FC236}">
                      <a16:creationId xmlns:a16="http://schemas.microsoft.com/office/drawing/2014/main" id="{1994FBE9-0718-4E81-A875-4C2013E4C21D}"/>
                    </a:ext>
                  </a:extLst>
                </p:cNvPr>
                <p:cNvSpPr/>
                <p:nvPr/>
              </p:nvSpPr>
              <p:spPr>
                <a:xfrm rot="16200000">
                  <a:off x="9780849" y="1767630"/>
                  <a:ext cx="1162532" cy="2979215"/>
                </a:xfrm>
                <a:prstGeom prst="flowChartOnlineStorag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5" name="Organigramme : Données stockées 74">
                  <a:extLst>
                    <a:ext uri="{FF2B5EF4-FFF2-40B4-BE49-F238E27FC236}">
                      <a16:creationId xmlns:a16="http://schemas.microsoft.com/office/drawing/2014/main" id="{DA45D36E-6947-47E1-B333-E1CB58BD0250}"/>
                    </a:ext>
                  </a:extLst>
                </p:cNvPr>
                <p:cNvSpPr/>
                <p:nvPr/>
              </p:nvSpPr>
              <p:spPr>
                <a:xfrm rot="5400000">
                  <a:off x="9780846" y="1965957"/>
                  <a:ext cx="1162532" cy="2979215"/>
                </a:xfrm>
                <a:prstGeom prst="flowChartOnlineStorag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cxnSp>
            <p:nvCxnSpPr>
              <p:cNvPr id="80" name="Connecteur droit avec flèche 79">
                <a:extLst>
                  <a:ext uri="{FF2B5EF4-FFF2-40B4-BE49-F238E27FC236}">
                    <a16:creationId xmlns:a16="http://schemas.microsoft.com/office/drawing/2014/main" id="{F31B53BD-F091-43B1-8ED0-0C0D3E15746B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1169615" y="4534667"/>
                <a:ext cx="0" cy="35670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26A59385-1C1A-4431-A531-6BB2C71A0E04}"/>
              </a:ext>
            </a:extLst>
          </p:cNvPr>
          <p:cNvGrpSpPr/>
          <p:nvPr/>
        </p:nvGrpSpPr>
        <p:grpSpPr>
          <a:xfrm>
            <a:off x="6938893" y="4341743"/>
            <a:ext cx="3767255" cy="1380631"/>
            <a:chOff x="6938893" y="4341743"/>
            <a:chExt cx="3767255" cy="1380631"/>
          </a:xfrm>
        </p:grpSpPr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550BFB45-394B-4F20-B035-7B8F77EB37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38893" y="4798142"/>
              <a:ext cx="2247961" cy="924232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D80AEEF8-7722-46BF-89D9-09E2B8DC4274}"/>
                </a:ext>
              </a:extLst>
            </p:cNvPr>
            <p:cNvSpPr txBox="1"/>
            <p:nvPr/>
          </p:nvSpPr>
          <p:spPr>
            <a:xfrm>
              <a:off x="9188143" y="4341743"/>
              <a:ext cx="15180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sample stage</a:t>
              </a:r>
              <a:endParaRPr lang="fr-FR" sz="2400" dirty="0"/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9D85B7E7-6698-4A49-8DD5-CFEFA2CF991B}"/>
              </a:ext>
            </a:extLst>
          </p:cNvPr>
          <p:cNvGrpSpPr/>
          <p:nvPr/>
        </p:nvGrpSpPr>
        <p:grpSpPr>
          <a:xfrm>
            <a:off x="957601" y="2598003"/>
            <a:ext cx="3240773" cy="1098926"/>
            <a:chOff x="957601" y="2598003"/>
            <a:chExt cx="3240773" cy="1098926"/>
          </a:xfrm>
        </p:grpSpPr>
        <p:cxnSp>
          <p:nvCxnSpPr>
            <p:cNvPr id="58" name="Connecteur droit avec flèche 57">
              <a:extLst>
                <a:ext uri="{FF2B5EF4-FFF2-40B4-BE49-F238E27FC236}">
                  <a16:creationId xmlns:a16="http://schemas.microsoft.com/office/drawing/2014/main" id="{1BBDC297-8DFF-46D6-BEFE-78E13C7FE792}"/>
                </a:ext>
              </a:extLst>
            </p:cNvPr>
            <p:cNvCxnSpPr>
              <a:cxnSpLocks/>
            </p:cNvCxnSpPr>
            <p:nvPr/>
          </p:nvCxnSpPr>
          <p:spPr>
            <a:xfrm>
              <a:off x="2266926" y="3016251"/>
              <a:ext cx="1931448" cy="680678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BC569B71-53EF-4F30-A961-FCA91972210D}"/>
                </a:ext>
              </a:extLst>
            </p:cNvPr>
            <p:cNvSpPr txBox="1"/>
            <p:nvPr/>
          </p:nvSpPr>
          <p:spPr>
            <a:xfrm>
              <a:off x="957601" y="2598003"/>
              <a:ext cx="127470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dirty="0"/>
                <a:t>β-</a:t>
              </a:r>
              <a:r>
                <a:rPr lang="en-US" sz="2400" dirty="0"/>
                <a:t>Ga</a:t>
              </a:r>
              <a:r>
                <a:rPr lang="en-US" sz="2400" baseline="-25000" dirty="0"/>
                <a:t>2</a:t>
              </a:r>
              <a:r>
                <a:rPr lang="en-US" sz="2400" dirty="0"/>
                <a:t>O</a:t>
              </a:r>
              <a:r>
                <a:rPr lang="en-US" sz="2400" baseline="-25000" dirty="0"/>
                <a:t>3</a:t>
              </a:r>
            </a:p>
            <a:p>
              <a:r>
                <a:rPr lang="en-US" sz="2400" dirty="0"/>
                <a:t>(020)</a:t>
              </a:r>
              <a:endParaRPr lang="fr-FR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2421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61AF616-36B7-4FE2-AB2E-B95C7F1E4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46D73-F192-41DB-9F8B-471925813E33}" type="slidenum">
              <a:rPr lang="fr-FR" smtClean="0"/>
              <a:t>14</a:t>
            </a:fld>
            <a:endParaRPr lang="fr-FR"/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316550F4-EB7C-4295-883B-1E59BD6AC190}"/>
              </a:ext>
            </a:extLst>
          </p:cNvPr>
          <p:cNvSpPr txBox="1"/>
          <p:nvPr/>
        </p:nvSpPr>
        <p:spPr>
          <a:xfrm>
            <a:off x="9100421" y="2353825"/>
            <a:ext cx="1326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HRXRD</a:t>
            </a:r>
            <a:endParaRPr lang="fr-FR" sz="2400" b="1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25A043E-19BE-42AB-B689-0076FA9A591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296" y="2203704"/>
            <a:ext cx="6641483" cy="4663440"/>
          </a:xfrm>
          <a:prstGeom prst="rect">
            <a:avLst/>
          </a:prstGeom>
        </p:spPr>
      </p:pic>
      <p:grpSp>
        <p:nvGrpSpPr>
          <p:cNvPr id="52" name="Groupe 51">
            <a:extLst>
              <a:ext uri="{FF2B5EF4-FFF2-40B4-BE49-F238E27FC236}">
                <a16:creationId xmlns:a16="http://schemas.microsoft.com/office/drawing/2014/main" id="{FFF47CC6-27BB-4B4F-BE9F-3AE623CB92B4}"/>
              </a:ext>
            </a:extLst>
          </p:cNvPr>
          <p:cNvGrpSpPr/>
          <p:nvPr/>
        </p:nvGrpSpPr>
        <p:grpSpPr>
          <a:xfrm>
            <a:off x="6096000" y="3013501"/>
            <a:ext cx="4441468" cy="2000951"/>
            <a:chOff x="-2217174" y="2598003"/>
            <a:chExt cx="4441468" cy="2000951"/>
          </a:xfrm>
        </p:grpSpPr>
        <p:cxnSp>
          <p:nvCxnSpPr>
            <p:cNvPr id="53" name="Connecteur droit avec flèche 52">
              <a:extLst>
                <a:ext uri="{FF2B5EF4-FFF2-40B4-BE49-F238E27FC236}">
                  <a16:creationId xmlns:a16="http://schemas.microsoft.com/office/drawing/2014/main" id="{DEC5D281-9C84-42B6-83B8-201A3B1F23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217174" y="3192941"/>
              <a:ext cx="3090854" cy="1406013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E0451DFB-8D31-4674-8EA5-EC1E01C7EC9B}"/>
                </a:ext>
              </a:extLst>
            </p:cNvPr>
            <p:cNvSpPr txBox="1"/>
            <p:nvPr/>
          </p:nvSpPr>
          <p:spPr>
            <a:xfrm>
              <a:off x="957601" y="2598003"/>
              <a:ext cx="126669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dirty="0"/>
                <a:t>γ-</a:t>
              </a:r>
              <a:r>
                <a:rPr lang="en-US" sz="2400" dirty="0"/>
                <a:t>Ga</a:t>
              </a:r>
              <a:r>
                <a:rPr lang="en-US" sz="2400" baseline="-25000" dirty="0"/>
                <a:t>2</a:t>
              </a:r>
              <a:r>
                <a:rPr lang="en-US" sz="2400" dirty="0"/>
                <a:t>O</a:t>
              </a:r>
              <a:r>
                <a:rPr lang="en-US" sz="2400" baseline="-25000" dirty="0"/>
                <a:t>3</a:t>
              </a:r>
            </a:p>
            <a:p>
              <a:r>
                <a:rPr lang="en-US" sz="2400" dirty="0"/>
                <a:t>(440)</a:t>
              </a:r>
              <a:endParaRPr lang="fr-FR" sz="2400" dirty="0"/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9D85B7E7-6698-4A49-8DD5-CFEFA2CF991B}"/>
              </a:ext>
            </a:extLst>
          </p:cNvPr>
          <p:cNvGrpSpPr/>
          <p:nvPr/>
        </p:nvGrpSpPr>
        <p:grpSpPr>
          <a:xfrm>
            <a:off x="957601" y="2598003"/>
            <a:ext cx="3240773" cy="1098926"/>
            <a:chOff x="957601" y="2598003"/>
            <a:chExt cx="3240773" cy="1098926"/>
          </a:xfrm>
        </p:grpSpPr>
        <p:cxnSp>
          <p:nvCxnSpPr>
            <p:cNvPr id="58" name="Connecteur droit avec flèche 57">
              <a:extLst>
                <a:ext uri="{FF2B5EF4-FFF2-40B4-BE49-F238E27FC236}">
                  <a16:creationId xmlns:a16="http://schemas.microsoft.com/office/drawing/2014/main" id="{1BBDC297-8DFF-46D6-BEFE-78E13C7FE792}"/>
                </a:ext>
              </a:extLst>
            </p:cNvPr>
            <p:cNvCxnSpPr>
              <a:cxnSpLocks/>
            </p:cNvCxnSpPr>
            <p:nvPr/>
          </p:nvCxnSpPr>
          <p:spPr>
            <a:xfrm>
              <a:off x="2266926" y="3016251"/>
              <a:ext cx="1931448" cy="680678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BC569B71-53EF-4F30-A961-FCA91972210D}"/>
                </a:ext>
              </a:extLst>
            </p:cNvPr>
            <p:cNvSpPr txBox="1"/>
            <p:nvPr/>
          </p:nvSpPr>
          <p:spPr>
            <a:xfrm>
              <a:off x="957601" y="2598003"/>
              <a:ext cx="127470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dirty="0"/>
                <a:t>β-</a:t>
              </a:r>
              <a:r>
                <a:rPr lang="en-US" sz="2400" dirty="0"/>
                <a:t>Ga</a:t>
              </a:r>
              <a:r>
                <a:rPr lang="en-US" sz="2400" baseline="-25000" dirty="0"/>
                <a:t>2</a:t>
              </a:r>
              <a:r>
                <a:rPr lang="en-US" sz="2400" dirty="0"/>
                <a:t>O</a:t>
              </a:r>
              <a:r>
                <a:rPr lang="en-US" sz="2400" baseline="-25000" dirty="0"/>
                <a:t>3</a:t>
              </a:r>
            </a:p>
            <a:p>
              <a:r>
                <a:rPr lang="en-US" sz="2400" dirty="0"/>
                <a:t>(020)</a:t>
              </a:r>
              <a:endParaRPr lang="fr-FR" sz="2400" dirty="0"/>
            </a:p>
          </p:txBody>
        </p:sp>
      </p:grpSp>
      <p:cxnSp>
        <p:nvCxnSpPr>
          <p:cNvPr id="65" name="Connecteur droit 64">
            <a:extLst>
              <a:ext uri="{FF2B5EF4-FFF2-40B4-BE49-F238E27FC236}">
                <a16:creationId xmlns:a16="http://schemas.microsoft.com/office/drawing/2014/main" id="{1FD1C2BF-5092-4C99-BCC9-F36F8FE44214}"/>
              </a:ext>
            </a:extLst>
          </p:cNvPr>
          <p:cNvCxnSpPr>
            <a:cxnSpLocks/>
          </p:cNvCxnSpPr>
          <p:nvPr/>
        </p:nvCxnSpPr>
        <p:spPr>
          <a:xfrm>
            <a:off x="885825" y="1483519"/>
            <a:ext cx="0" cy="4143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id="{59E5A8C8-90AB-47C5-8CDC-18DA63DCBA04}"/>
              </a:ext>
            </a:extLst>
          </p:cNvPr>
          <p:cNvCxnSpPr>
            <a:cxnSpLocks/>
          </p:cNvCxnSpPr>
          <p:nvPr/>
        </p:nvCxnSpPr>
        <p:spPr>
          <a:xfrm>
            <a:off x="3495675" y="1483519"/>
            <a:ext cx="0" cy="4143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>
            <a:extLst>
              <a:ext uri="{FF2B5EF4-FFF2-40B4-BE49-F238E27FC236}">
                <a16:creationId xmlns:a16="http://schemas.microsoft.com/office/drawing/2014/main" id="{AEBFB152-C41F-4E7E-A8B8-53D48C7F0A17}"/>
              </a:ext>
            </a:extLst>
          </p:cNvPr>
          <p:cNvCxnSpPr>
            <a:cxnSpLocks/>
          </p:cNvCxnSpPr>
          <p:nvPr/>
        </p:nvCxnSpPr>
        <p:spPr>
          <a:xfrm>
            <a:off x="1695450" y="1483519"/>
            <a:ext cx="0" cy="4143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71">
            <a:extLst>
              <a:ext uri="{FF2B5EF4-FFF2-40B4-BE49-F238E27FC236}">
                <a16:creationId xmlns:a16="http://schemas.microsoft.com/office/drawing/2014/main" id="{57F13B49-FC27-4D68-B600-DE6E886705A4}"/>
              </a:ext>
            </a:extLst>
          </p:cNvPr>
          <p:cNvCxnSpPr>
            <a:cxnSpLocks/>
          </p:cNvCxnSpPr>
          <p:nvPr/>
        </p:nvCxnSpPr>
        <p:spPr>
          <a:xfrm>
            <a:off x="2581275" y="1483519"/>
            <a:ext cx="0" cy="4143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76">
            <a:extLst>
              <a:ext uri="{FF2B5EF4-FFF2-40B4-BE49-F238E27FC236}">
                <a16:creationId xmlns:a16="http://schemas.microsoft.com/office/drawing/2014/main" id="{869024C6-00E3-4033-8BCD-711A09D2DA1C}"/>
              </a:ext>
            </a:extLst>
          </p:cNvPr>
          <p:cNvCxnSpPr>
            <a:cxnSpLocks/>
          </p:cNvCxnSpPr>
          <p:nvPr/>
        </p:nvCxnSpPr>
        <p:spPr>
          <a:xfrm>
            <a:off x="5267325" y="1483519"/>
            <a:ext cx="0" cy="4143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B9E7CDB0-552C-4E6D-A3ED-0246AD141DD7}"/>
              </a:ext>
            </a:extLst>
          </p:cNvPr>
          <p:cNvCxnSpPr>
            <a:cxnSpLocks/>
          </p:cNvCxnSpPr>
          <p:nvPr/>
        </p:nvCxnSpPr>
        <p:spPr>
          <a:xfrm>
            <a:off x="342900" y="1690688"/>
            <a:ext cx="11515725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ZoneTexte 85">
            <a:extLst>
              <a:ext uri="{FF2B5EF4-FFF2-40B4-BE49-F238E27FC236}">
                <a16:creationId xmlns:a16="http://schemas.microsoft.com/office/drawing/2014/main" id="{E8EAE5AF-ACBB-42F0-BBD4-0EDD1D801103}"/>
              </a:ext>
            </a:extLst>
          </p:cNvPr>
          <p:cNvSpPr txBox="1"/>
          <p:nvPr/>
        </p:nvSpPr>
        <p:spPr>
          <a:xfrm>
            <a:off x="580978" y="1837968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5e12</a:t>
            </a:r>
            <a:endParaRPr lang="fr-FR" dirty="0"/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A4A3CAB0-0777-4AF1-AD30-69BCC6CEA819}"/>
              </a:ext>
            </a:extLst>
          </p:cNvPr>
          <p:cNvSpPr txBox="1"/>
          <p:nvPr/>
        </p:nvSpPr>
        <p:spPr>
          <a:xfrm>
            <a:off x="1362052" y="1837968"/>
            <a:ext cx="628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2e13</a:t>
            </a:r>
            <a:endParaRPr lang="fr-FR" dirty="0"/>
          </a:p>
        </p:txBody>
      </p:sp>
      <p:sp>
        <p:nvSpPr>
          <p:cNvPr id="88" name="ZoneTexte 87">
            <a:extLst>
              <a:ext uri="{FF2B5EF4-FFF2-40B4-BE49-F238E27FC236}">
                <a16:creationId xmlns:a16="http://schemas.microsoft.com/office/drawing/2014/main" id="{55C166D4-14E7-4B67-B530-691C4CB2A0BC}"/>
              </a:ext>
            </a:extLst>
          </p:cNvPr>
          <p:cNvSpPr txBox="1"/>
          <p:nvPr/>
        </p:nvSpPr>
        <p:spPr>
          <a:xfrm>
            <a:off x="2266926" y="1837968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3e13</a:t>
            </a:r>
            <a:endParaRPr lang="fr-FR" dirty="0"/>
          </a:p>
        </p:txBody>
      </p:sp>
      <p:sp>
        <p:nvSpPr>
          <p:cNvPr id="89" name="ZoneTexte 88">
            <a:extLst>
              <a:ext uri="{FF2B5EF4-FFF2-40B4-BE49-F238E27FC236}">
                <a16:creationId xmlns:a16="http://schemas.microsoft.com/office/drawing/2014/main" id="{5EEFF4F4-960E-40E3-9284-42B8C752917D}"/>
              </a:ext>
            </a:extLst>
          </p:cNvPr>
          <p:cNvSpPr txBox="1"/>
          <p:nvPr/>
        </p:nvSpPr>
        <p:spPr>
          <a:xfrm>
            <a:off x="3257504" y="1837968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6e13</a:t>
            </a:r>
            <a:endParaRPr lang="fr-FR" dirty="0"/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id="{FB2787DE-0BBE-473C-A8E6-E9282F040AB9}"/>
              </a:ext>
            </a:extLst>
          </p:cNvPr>
          <p:cNvSpPr txBox="1"/>
          <p:nvPr/>
        </p:nvSpPr>
        <p:spPr>
          <a:xfrm>
            <a:off x="4943452" y="1837968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2e14</a:t>
            </a:r>
            <a:endParaRPr lang="fr-FR" dirty="0"/>
          </a:p>
        </p:txBody>
      </p:sp>
      <p:sp>
        <p:nvSpPr>
          <p:cNvPr id="98" name="Titre 1">
            <a:extLst>
              <a:ext uri="{FF2B5EF4-FFF2-40B4-BE49-F238E27FC236}">
                <a16:creationId xmlns:a16="http://schemas.microsoft.com/office/drawing/2014/main" id="{721547D7-DF3D-465B-95A3-9760512DB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18389"/>
          </a:xfrm>
        </p:spPr>
        <p:txBody>
          <a:bodyPr/>
          <a:lstStyle/>
          <a:p>
            <a:r>
              <a:rPr lang="en-US" dirty="0"/>
              <a:t>Phase transition</a:t>
            </a:r>
            <a:endParaRPr lang="fr-FR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7F06543-460B-45FF-AA1A-BE91810B5C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5" t="36201" r="20094" b="37175"/>
          <a:stretch/>
        </p:blipFill>
        <p:spPr>
          <a:xfrm>
            <a:off x="249807" y="3501479"/>
            <a:ext cx="2409218" cy="881071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7A65983E-0108-4879-AFD0-57F0C23C02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6" t="26086" r="30174" b="27319"/>
          <a:stretch/>
        </p:blipFill>
        <p:spPr>
          <a:xfrm>
            <a:off x="9256770" y="3820964"/>
            <a:ext cx="1220368" cy="112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7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F3BA07-20F7-45C7-BC53-2EDA77966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18389"/>
          </a:xfrm>
        </p:spPr>
        <p:txBody>
          <a:bodyPr/>
          <a:lstStyle/>
          <a:p>
            <a:r>
              <a:rPr lang="en-US" dirty="0"/>
              <a:t>Phase transition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61AF616-36B7-4FE2-AB2E-B95C7F1E4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46D73-F192-41DB-9F8B-471925813E33}" type="slidenum">
              <a:rPr lang="fr-FR" smtClean="0"/>
              <a:t>15</a:t>
            </a:fld>
            <a:endParaRPr lang="fr-FR"/>
          </a:p>
        </p:txBody>
      </p:sp>
      <p:cxnSp>
        <p:nvCxnSpPr>
          <p:cNvPr id="85" name="Connecteur droit 84">
            <a:extLst>
              <a:ext uri="{FF2B5EF4-FFF2-40B4-BE49-F238E27FC236}">
                <a16:creationId xmlns:a16="http://schemas.microsoft.com/office/drawing/2014/main" id="{9FF29ED9-22EC-423E-A42A-606F44B9028A}"/>
              </a:ext>
            </a:extLst>
          </p:cNvPr>
          <p:cNvCxnSpPr>
            <a:cxnSpLocks/>
          </p:cNvCxnSpPr>
          <p:nvPr/>
        </p:nvCxnSpPr>
        <p:spPr>
          <a:xfrm>
            <a:off x="4400550" y="1483519"/>
            <a:ext cx="0" cy="4143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avec flèche 90">
            <a:extLst>
              <a:ext uri="{FF2B5EF4-FFF2-40B4-BE49-F238E27FC236}">
                <a16:creationId xmlns:a16="http://schemas.microsoft.com/office/drawing/2014/main" id="{4568A9D1-A8B3-4CFE-A491-40784A026400}"/>
              </a:ext>
            </a:extLst>
          </p:cNvPr>
          <p:cNvCxnSpPr>
            <a:cxnSpLocks/>
          </p:cNvCxnSpPr>
          <p:nvPr/>
        </p:nvCxnSpPr>
        <p:spPr>
          <a:xfrm>
            <a:off x="342900" y="1690688"/>
            <a:ext cx="11515725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ZoneTexte 95">
            <a:extLst>
              <a:ext uri="{FF2B5EF4-FFF2-40B4-BE49-F238E27FC236}">
                <a16:creationId xmlns:a16="http://schemas.microsoft.com/office/drawing/2014/main" id="{125A7A40-6DEB-4BC7-A8B0-EFC3DFC868E1}"/>
              </a:ext>
            </a:extLst>
          </p:cNvPr>
          <p:cNvSpPr txBox="1"/>
          <p:nvPr/>
        </p:nvSpPr>
        <p:spPr>
          <a:xfrm>
            <a:off x="4067151" y="1837968"/>
            <a:ext cx="628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1e14</a:t>
            </a:r>
            <a:endParaRPr lang="fr-FR" dirty="0"/>
          </a:p>
        </p:txBody>
      </p:sp>
      <p:pic>
        <p:nvPicPr>
          <p:cNvPr id="44" name="Picture 5">
            <a:extLst>
              <a:ext uri="{FF2B5EF4-FFF2-40B4-BE49-F238E27FC236}">
                <a16:creationId xmlns:a16="http://schemas.microsoft.com/office/drawing/2014/main" id="{160F4ED3-4B38-4CC8-9C48-95C6218D65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50" y="3343226"/>
            <a:ext cx="2483046" cy="2483046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03892A3E-6BF7-40E7-9315-2469A796E9D4}"/>
              </a:ext>
            </a:extLst>
          </p:cNvPr>
          <p:cNvSpPr txBox="1"/>
          <p:nvPr/>
        </p:nvSpPr>
        <p:spPr>
          <a:xfrm>
            <a:off x="2329971" y="5894685"/>
            <a:ext cx="1165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HRTEM</a:t>
            </a:r>
            <a:endParaRPr lang="fr-FR" sz="2400" b="1" dirty="0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01080E59-280E-433E-A5BF-CB7803D3900E}"/>
              </a:ext>
            </a:extLst>
          </p:cNvPr>
          <p:cNvSpPr txBox="1"/>
          <p:nvPr/>
        </p:nvSpPr>
        <p:spPr>
          <a:xfrm>
            <a:off x="6804210" y="5894685"/>
            <a:ext cx="675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FFT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2E65EDD-DE88-4315-ACA1-0ACE79F23BBC}"/>
              </a:ext>
            </a:extLst>
          </p:cNvPr>
          <p:cNvGrpSpPr/>
          <p:nvPr/>
        </p:nvGrpSpPr>
        <p:grpSpPr>
          <a:xfrm>
            <a:off x="2266926" y="3338935"/>
            <a:ext cx="4751314" cy="2507854"/>
            <a:chOff x="2266926" y="3338935"/>
            <a:chExt cx="4751314" cy="2507854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1E1EBC35-5024-4EEF-930A-B2B46498C000}"/>
                </a:ext>
              </a:extLst>
            </p:cNvPr>
            <p:cNvGrpSpPr/>
            <p:nvPr/>
          </p:nvGrpSpPr>
          <p:grpSpPr>
            <a:xfrm>
              <a:off x="4510386" y="3338935"/>
              <a:ext cx="2507854" cy="2507854"/>
              <a:chOff x="4510386" y="3338935"/>
              <a:chExt cx="2507854" cy="2507854"/>
            </a:xfrm>
          </p:grpSpPr>
          <p:pic>
            <p:nvPicPr>
              <p:cNvPr id="45" name="Picture 146">
                <a:extLst>
                  <a:ext uri="{FF2B5EF4-FFF2-40B4-BE49-F238E27FC236}">
                    <a16:creationId xmlns:a16="http://schemas.microsoft.com/office/drawing/2014/main" id="{A551299C-17FF-4FA2-B833-94D10582C1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91" t="23691" r="23801" b="23801"/>
              <a:stretch/>
            </p:blipFill>
            <p:spPr>
              <a:xfrm>
                <a:off x="4510386" y="3338935"/>
                <a:ext cx="2507854" cy="2507854"/>
              </a:xfrm>
              <a:prstGeom prst="rect">
                <a:avLst/>
              </a:prstGeom>
            </p:spPr>
          </p:pic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6B36A006-3737-4D97-90AA-FDEC19027439}"/>
                  </a:ext>
                </a:extLst>
              </p:cNvPr>
              <p:cNvSpPr txBox="1"/>
              <p:nvPr/>
            </p:nvSpPr>
            <p:spPr>
              <a:xfrm>
                <a:off x="5452388" y="5414746"/>
                <a:ext cx="15311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[010] </a:t>
                </a:r>
                <a:r>
                  <a:rPr lang="el-GR" dirty="0">
                    <a:solidFill>
                      <a:schemeClr val="bg1"/>
                    </a:solidFill>
                    <a:latin typeface="Bahnschrift" panose="020B0502040204020203" pitchFamily="34" charset="0"/>
                  </a:rPr>
                  <a:t>β</a:t>
                </a:r>
                <a:r>
                  <a:rPr lang="en-US" dirty="0">
                    <a:solidFill>
                      <a:schemeClr val="bg1"/>
                    </a:solidFill>
                    <a:latin typeface="Bahnschrift" panose="020B0502040204020203" pitchFamily="34" charset="0"/>
                  </a:rPr>
                  <a:t>-Ga</a:t>
                </a:r>
                <a:r>
                  <a:rPr lang="en-US" baseline="-25000" dirty="0">
                    <a:solidFill>
                      <a:schemeClr val="bg1"/>
                    </a:solidFill>
                    <a:latin typeface="Bahnschrift" panose="020B0502040204020203" pitchFamily="34" charset="0"/>
                  </a:rPr>
                  <a:t>2</a:t>
                </a:r>
                <a:r>
                  <a:rPr lang="en-US" dirty="0">
                    <a:solidFill>
                      <a:schemeClr val="bg1"/>
                    </a:solidFill>
                    <a:latin typeface="Bahnschrift" panose="020B0502040204020203" pitchFamily="34" charset="0"/>
                  </a:rPr>
                  <a:t>O</a:t>
                </a:r>
                <a:r>
                  <a:rPr lang="en-US" baseline="-25000" dirty="0">
                    <a:solidFill>
                      <a:schemeClr val="bg1"/>
                    </a:solidFill>
                    <a:latin typeface="Bahnschrift" panose="020B0502040204020203" pitchFamily="34" charset="0"/>
                  </a:rPr>
                  <a:t>3</a:t>
                </a:r>
                <a:endParaRPr lang="fr-FR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7B1A90CB-B86B-4776-AA98-2D215BF96BF8}"/>
                </a:ext>
              </a:extLst>
            </p:cNvPr>
            <p:cNvCxnSpPr>
              <a:cxnSpLocks/>
            </p:cNvCxnSpPr>
            <p:nvPr/>
          </p:nvCxnSpPr>
          <p:spPr>
            <a:xfrm>
              <a:off x="2266926" y="3545477"/>
              <a:ext cx="3602932" cy="0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7E53156A-43EE-4CA1-8B2D-AAC5EF0D4AD3}"/>
              </a:ext>
            </a:extLst>
          </p:cNvPr>
          <p:cNvGrpSpPr/>
          <p:nvPr/>
        </p:nvGrpSpPr>
        <p:grpSpPr>
          <a:xfrm>
            <a:off x="3451047" y="3358673"/>
            <a:ext cx="6324240" cy="2488116"/>
            <a:chOff x="3451047" y="3358673"/>
            <a:chExt cx="6324240" cy="2488116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237C7ADA-8FB8-418E-A9CB-3381C43D6AC8}"/>
                </a:ext>
              </a:extLst>
            </p:cNvPr>
            <p:cNvGrpSpPr/>
            <p:nvPr/>
          </p:nvGrpSpPr>
          <p:grpSpPr>
            <a:xfrm>
              <a:off x="7287171" y="3358673"/>
              <a:ext cx="2488116" cy="2488116"/>
              <a:chOff x="7287171" y="3358673"/>
              <a:chExt cx="2488116" cy="2488116"/>
            </a:xfrm>
          </p:grpSpPr>
          <p:pic>
            <p:nvPicPr>
              <p:cNvPr id="46" name="Picture 93">
                <a:extLst>
                  <a:ext uri="{FF2B5EF4-FFF2-40B4-BE49-F238E27FC236}">
                    <a16:creationId xmlns:a16="http://schemas.microsoft.com/office/drawing/2014/main" id="{387322EE-BDA3-4E50-9779-6177A393D7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616" t="29589" r="29589" b="29616"/>
              <a:stretch/>
            </p:blipFill>
            <p:spPr>
              <a:xfrm>
                <a:off x="7287171" y="3358673"/>
                <a:ext cx="2488116" cy="2488116"/>
              </a:xfrm>
              <a:prstGeom prst="rect">
                <a:avLst/>
              </a:prstGeom>
            </p:spPr>
          </p:pic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3C9D57E9-37F9-415E-A9CD-D6474BE145A0}"/>
                  </a:ext>
                </a:extLst>
              </p:cNvPr>
              <p:cNvSpPr txBox="1"/>
              <p:nvPr/>
            </p:nvSpPr>
            <p:spPr>
              <a:xfrm>
                <a:off x="8242054" y="5433458"/>
                <a:ext cx="1476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[110] </a:t>
                </a:r>
                <a:r>
                  <a:rPr lang="el-GR" dirty="0">
                    <a:solidFill>
                      <a:schemeClr val="bg1"/>
                    </a:solidFill>
                    <a:latin typeface="Bahnschrift" panose="020B0502040204020203" pitchFamily="34" charset="0"/>
                  </a:rPr>
                  <a:t>γ</a:t>
                </a:r>
                <a:r>
                  <a:rPr lang="en-US" dirty="0">
                    <a:solidFill>
                      <a:schemeClr val="bg1"/>
                    </a:solidFill>
                    <a:latin typeface="Bahnschrift" panose="020B0502040204020203" pitchFamily="34" charset="0"/>
                  </a:rPr>
                  <a:t>-Ga</a:t>
                </a:r>
                <a:r>
                  <a:rPr lang="en-US" baseline="-25000" dirty="0">
                    <a:solidFill>
                      <a:schemeClr val="bg1"/>
                    </a:solidFill>
                    <a:latin typeface="Bahnschrift" panose="020B0502040204020203" pitchFamily="34" charset="0"/>
                  </a:rPr>
                  <a:t>2</a:t>
                </a:r>
                <a:r>
                  <a:rPr lang="en-US" dirty="0">
                    <a:solidFill>
                      <a:schemeClr val="bg1"/>
                    </a:solidFill>
                    <a:latin typeface="Bahnschrift" panose="020B0502040204020203" pitchFamily="34" charset="0"/>
                  </a:rPr>
                  <a:t>O</a:t>
                </a:r>
                <a:r>
                  <a:rPr lang="en-US" baseline="-25000" dirty="0">
                    <a:solidFill>
                      <a:schemeClr val="bg1"/>
                    </a:solidFill>
                    <a:latin typeface="Bahnschrift" panose="020B0502040204020203" pitchFamily="34" charset="0"/>
                  </a:rPr>
                  <a:t>3</a:t>
                </a:r>
                <a:endParaRPr lang="fr-FR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42" name="Connecteur droit 41">
              <a:extLst>
                <a:ext uri="{FF2B5EF4-FFF2-40B4-BE49-F238E27FC236}">
                  <a16:creationId xmlns:a16="http://schemas.microsoft.com/office/drawing/2014/main" id="{3E8ADD9E-FF2E-4C22-8A45-3D5A8A7C2BE6}"/>
                </a:ext>
              </a:extLst>
            </p:cNvPr>
            <p:cNvCxnSpPr>
              <a:cxnSpLocks/>
            </p:cNvCxnSpPr>
            <p:nvPr/>
          </p:nvCxnSpPr>
          <p:spPr>
            <a:xfrm>
              <a:off x="3451047" y="3716312"/>
              <a:ext cx="5257846" cy="0"/>
            </a:xfrm>
            <a:prstGeom prst="line">
              <a:avLst/>
            </a:prstGeom>
            <a:ln w="38100">
              <a:solidFill>
                <a:schemeClr val="accent6">
                  <a:lumMod val="40000"/>
                  <a:lumOff val="60000"/>
                </a:schemeClr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6806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7D9A79-F2A8-4AAF-AB8A-669A7B874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resistance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F2EC14-9F57-4F1C-9D77-ECF19E0DF2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Different response to irradiation: transformation from </a:t>
            </a:r>
            <a:r>
              <a:rPr lang="el-GR" dirty="0">
                <a:latin typeface="Bahnschrift" panose="020B0502040204020203" pitchFamily="34" charset="0"/>
              </a:rPr>
              <a:t>β</a:t>
            </a:r>
            <a:r>
              <a:rPr lang="en-US" dirty="0"/>
              <a:t> to </a:t>
            </a:r>
            <a:r>
              <a:rPr lang="el-GR" sz="2800" dirty="0">
                <a:solidFill>
                  <a:schemeClr val="tx1"/>
                </a:solidFill>
              </a:rPr>
              <a:t>γ </a:t>
            </a:r>
            <a:r>
              <a:rPr lang="en-US" dirty="0"/>
              <a:t>phase instead of amorphization</a:t>
            </a:r>
          </a:p>
          <a:p>
            <a:r>
              <a:rPr lang="el-GR" dirty="0"/>
              <a:t>β</a:t>
            </a:r>
            <a:r>
              <a:rPr lang="en-US" dirty="0"/>
              <a:t>/</a:t>
            </a:r>
            <a:r>
              <a:rPr lang="el-GR" dirty="0"/>
              <a:t>γ</a:t>
            </a:r>
            <a:r>
              <a:rPr lang="en-US" dirty="0"/>
              <a:t> bilayers exhibit high radiation resistance: n</a:t>
            </a:r>
            <a:r>
              <a:rPr lang="en-US" sz="2800" dirty="0"/>
              <a:t>o amorphization observed even after irradiation with very high fluences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D782295-BBFD-4736-A2DD-E741FF984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46D73-F192-41DB-9F8B-471925813E33}" type="slidenum">
              <a:rPr lang="fr-FR" smtClean="0"/>
              <a:t>16</a:t>
            </a:fld>
            <a:endParaRPr lang="fr-FR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410D96A4-63CA-4678-9C2A-7F103F34482E}"/>
              </a:ext>
            </a:extLst>
          </p:cNvPr>
          <p:cNvSpPr/>
          <p:nvPr/>
        </p:nvSpPr>
        <p:spPr>
          <a:xfrm>
            <a:off x="6096000" y="4640825"/>
            <a:ext cx="5368413" cy="1170039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Amorphization</a:t>
            </a:r>
            <a:r>
              <a:rPr lang="en-US" sz="2000" dirty="0">
                <a:solidFill>
                  <a:schemeClr val="bg1"/>
                </a:solidFill>
              </a:rPr>
              <a:t> - structural phase transformation from a crystalline solid to a solid that lacks any long-range order 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4E1B35E-3E16-4E01-8814-4E4FA0689DF9}"/>
              </a:ext>
            </a:extLst>
          </p:cNvPr>
          <p:cNvSpPr txBox="1"/>
          <p:nvPr/>
        </p:nvSpPr>
        <p:spPr>
          <a:xfrm>
            <a:off x="7976420" y="5746669"/>
            <a:ext cx="34879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doi:10.1016/B978-0-08-056033-5.00005-7</a:t>
            </a:r>
          </a:p>
        </p:txBody>
      </p:sp>
    </p:spTree>
    <p:extLst>
      <p:ext uri="{BB962C8B-B14F-4D97-AF65-F5344CB8AC3E}">
        <p14:creationId xmlns:p14="http://schemas.microsoft.com/office/powerpoint/2010/main" val="41222281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941622D4-6F07-47F3-93D6-D28076C1C219}"/>
              </a:ext>
            </a:extLst>
          </p:cNvPr>
          <p:cNvCxnSpPr>
            <a:cxnSpLocks/>
          </p:cNvCxnSpPr>
          <p:nvPr/>
        </p:nvCxnSpPr>
        <p:spPr>
          <a:xfrm>
            <a:off x="6276975" y="1483519"/>
            <a:ext cx="0" cy="4143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61F3BA07-20F7-45C7-BC53-2EDA77966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18389"/>
          </a:xfrm>
        </p:spPr>
        <p:txBody>
          <a:bodyPr/>
          <a:lstStyle/>
          <a:p>
            <a:r>
              <a:rPr lang="en-US" dirty="0"/>
              <a:t>Further implantation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61AF616-36B7-4FE2-AB2E-B95C7F1E4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46D73-F192-41DB-9F8B-471925813E33}" type="slidenum">
              <a:rPr lang="fr-FR" smtClean="0"/>
              <a:t>17</a:t>
            </a:fld>
            <a:endParaRPr lang="fr-FR" dirty="0"/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4325D575-1EC7-4985-9956-43B0363E4174}"/>
              </a:ext>
            </a:extLst>
          </p:cNvPr>
          <p:cNvCxnSpPr>
            <a:cxnSpLocks/>
          </p:cNvCxnSpPr>
          <p:nvPr/>
        </p:nvCxnSpPr>
        <p:spPr>
          <a:xfrm>
            <a:off x="342900" y="1690688"/>
            <a:ext cx="11515725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>
            <a:extLst>
              <a:ext uri="{FF2B5EF4-FFF2-40B4-BE49-F238E27FC236}">
                <a16:creationId xmlns:a16="http://schemas.microsoft.com/office/drawing/2014/main" id="{BF6CB564-F0E0-49A8-BCBC-F4E1AA702C45}"/>
              </a:ext>
            </a:extLst>
          </p:cNvPr>
          <p:cNvSpPr txBox="1"/>
          <p:nvPr/>
        </p:nvSpPr>
        <p:spPr>
          <a:xfrm>
            <a:off x="5991155" y="1837968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3e14</a:t>
            </a:r>
            <a:endParaRPr lang="fr-FR" dirty="0"/>
          </a:p>
        </p:txBody>
      </p:sp>
      <p:grpSp>
        <p:nvGrpSpPr>
          <p:cNvPr id="9" name="Grupa 8"/>
          <p:cNvGrpSpPr/>
          <p:nvPr/>
        </p:nvGrpSpPr>
        <p:grpSpPr>
          <a:xfrm>
            <a:off x="287140" y="2379196"/>
            <a:ext cx="3585080" cy="2461398"/>
            <a:chOff x="287140" y="2379196"/>
            <a:chExt cx="3585080" cy="2461398"/>
          </a:xfrm>
        </p:grpSpPr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550DA67E-9C59-4383-ADD6-3076584323FD}"/>
                </a:ext>
              </a:extLst>
            </p:cNvPr>
            <p:cNvSpPr txBox="1"/>
            <p:nvPr/>
          </p:nvSpPr>
          <p:spPr>
            <a:xfrm>
              <a:off x="287140" y="4378929"/>
              <a:ext cx="11657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HRTEM</a:t>
              </a:r>
              <a:endParaRPr lang="fr-FR" sz="2400" b="1" dirty="0"/>
            </a:p>
          </p:txBody>
        </p:sp>
        <p:pic>
          <p:nvPicPr>
            <p:cNvPr id="67" name="Picture 4">
              <a:extLst>
                <a:ext uri="{FF2B5EF4-FFF2-40B4-BE49-F238E27FC236}">
                  <a16:creationId xmlns:a16="http://schemas.microsoft.com/office/drawing/2014/main" id="{B5F25640-A62F-485A-B2AD-81101D77F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0169" y="2379196"/>
              <a:ext cx="2092051" cy="2092051"/>
            </a:xfrm>
            <a:prstGeom prst="rect">
              <a:avLst/>
            </a:prstGeom>
          </p:spPr>
        </p:pic>
      </p:grpSp>
      <p:sp>
        <p:nvSpPr>
          <p:cNvPr id="60" name="ZoneTexte 59">
            <a:extLst>
              <a:ext uri="{FF2B5EF4-FFF2-40B4-BE49-F238E27FC236}">
                <a16:creationId xmlns:a16="http://schemas.microsoft.com/office/drawing/2014/main" id="{293D8C2A-BDDD-458E-B787-3C712871FD5E}"/>
              </a:ext>
            </a:extLst>
          </p:cNvPr>
          <p:cNvSpPr txBox="1"/>
          <p:nvPr/>
        </p:nvSpPr>
        <p:spPr>
          <a:xfrm>
            <a:off x="9928356" y="4244691"/>
            <a:ext cx="675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FFT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0F61EABF-F3CE-4B29-A7EF-474243C317D9}"/>
              </a:ext>
            </a:extLst>
          </p:cNvPr>
          <p:cNvGrpSpPr/>
          <p:nvPr/>
        </p:nvGrpSpPr>
        <p:grpSpPr>
          <a:xfrm>
            <a:off x="2342892" y="2355714"/>
            <a:ext cx="4338953" cy="2112686"/>
            <a:chOff x="2342892" y="2355714"/>
            <a:chExt cx="4338953" cy="2112686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5BC28A30-C75B-45F9-B845-508598480A55}"/>
                </a:ext>
              </a:extLst>
            </p:cNvPr>
            <p:cNvGrpSpPr/>
            <p:nvPr/>
          </p:nvGrpSpPr>
          <p:grpSpPr>
            <a:xfrm>
              <a:off x="4569159" y="2355714"/>
              <a:ext cx="2112686" cy="2112686"/>
              <a:chOff x="4493193" y="3294936"/>
              <a:chExt cx="2507854" cy="2507854"/>
            </a:xfrm>
          </p:grpSpPr>
          <p:pic>
            <p:nvPicPr>
              <p:cNvPr id="68" name="Picture 43">
                <a:extLst>
                  <a:ext uri="{FF2B5EF4-FFF2-40B4-BE49-F238E27FC236}">
                    <a16:creationId xmlns:a16="http://schemas.microsoft.com/office/drawing/2014/main" id="{81AC6EBB-D330-4EC3-A4F3-CFDD407622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966" t="19022" r="19022" b="18966"/>
              <a:stretch/>
            </p:blipFill>
            <p:spPr>
              <a:xfrm>
                <a:off x="4493193" y="3294936"/>
                <a:ext cx="2507854" cy="2507854"/>
              </a:xfrm>
              <a:prstGeom prst="rect">
                <a:avLst/>
              </a:prstGeom>
            </p:spPr>
          </p:pic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C4B0402D-6054-4246-ACCA-BFFFB965FD67}"/>
                  </a:ext>
                </a:extLst>
              </p:cNvPr>
              <p:cNvSpPr txBox="1"/>
              <p:nvPr/>
            </p:nvSpPr>
            <p:spPr>
              <a:xfrm>
                <a:off x="5270292" y="5335948"/>
                <a:ext cx="1531188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[010] </a:t>
                </a:r>
                <a:r>
                  <a:rPr lang="el-GR" dirty="0">
                    <a:solidFill>
                      <a:schemeClr val="bg1"/>
                    </a:solidFill>
                    <a:latin typeface="Bahnschrift" panose="020B0502040204020203" pitchFamily="34" charset="0"/>
                  </a:rPr>
                  <a:t>β</a:t>
                </a:r>
                <a:r>
                  <a:rPr lang="en-US" dirty="0">
                    <a:solidFill>
                      <a:schemeClr val="bg1"/>
                    </a:solidFill>
                    <a:latin typeface="Bahnschrift" panose="020B0502040204020203" pitchFamily="34" charset="0"/>
                  </a:rPr>
                  <a:t>-Ga</a:t>
                </a:r>
                <a:r>
                  <a:rPr lang="en-US" baseline="-25000" dirty="0">
                    <a:solidFill>
                      <a:schemeClr val="bg1"/>
                    </a:solidFill>
                    <a:latin typeface="Bahnschrift" panose="020B0502040204020203" pitchFamily="34" charset="0"/>
                  </a:rPr>
                  <a:t>2</a:t>
                </a:r>
                <a:r>
                  <a:rPr lang="en-US" dirty="0">
                    <a:solidFill>
                      <a:schemeClr val="bg1"/>
                    </a:solidFill>
                    <a:latin typeface="Bahnschrift" panose="020B0502040204020203" pitchFamily="34" charset="0"/>
                  </a:rPr>
                  <a:t>O</a:t>
                </a:r>
                <a:r>
                  <a:rPr lang="en-US" baseline="-25000" dirty="0">
                    <a:solidFill>
                      <a:schemeClr val="bg1"/>
                    </a:solidFill>
                    <a:latin typeface="Bahnschrift" panose="020B0502040204020203" pitchFamily="34" charset="0"/>
                  </a:rPr>
                  <a:t>3</a:t>
                </a:r>
                <a:endParaRPr lang="fr-FR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62" name="Connecteur droit 61">
              <a:extLst>
                <a:ext uri="{FF2B5EF4-FFF2-40B4-BE49-F238E27FC236}">
                  <a16:creationId xmlns:a16="http://schemas.microsoft.com/office/drawing/2014/main" id="{55C24BFE-2F89-4546-9C47-3C53B47E7F33}"/>
                </a:ext>
              </a:extLst>
            </p:cNvPr>
            <p:cNvCxnSpPr>
              <a:cxnSpLocks/>
            </p:cNvCxnSpPr>
            <p:nvPr/>
          </p:nvCxnSpPr>
          <p:spPr>
            <a:xfrm>
              <a:off x="2342892" y="2606255"/>
              <a:ext cx="3602932" cy="0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E08781BC-384B-4439-AC21-F68ED436C7F5}"/>
              </a:ext>
            </a:extLst>
          </p:cNvPr>
          <p:cNvGrpSpPr/>
          <p:nvPr/>
        </p:nvGrpSpPr>
        <p:grpSpPr>
          <a:xfrm>
            <a:off x="3527013" y="2354579"/>
            <a:ext cx="5876504" cy="2116665"/>
            <a:chOff x="3527013" y="2354579"/>
            <a:chExt cx="5876504" cy="2116665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647D6710-8063-4A0A-BDAF-0C3691CBE55C}"/>
                </a:ext>
              </a:extLst>
            </p:cNvPr>
            <p:cNvGrpSpPr/>
            <p:nvPr/>
          </p:nvGrpSpPr>
          <p:grpSpPr>
            <a:xfrm>
              <a:off x="7286852" y="2354579"/>
              <a:ext cx="2116665" cy="2116665"/>
              <a:chOff x="7210886" y="3293801"/>
              <a:chExt cx="2507854" cy="2507854"/>
            </a:xfrm>
          </p:grpSpPr>
          <p:pic>
            <p:nvPicPr>
              <p:cNvPr id="69" name="Picture 44">
                <a:extLst>
                  <a:ext uri="{FF2B5EF4-FFF2-40B4-BE49-F238E27FC236}">
                    <a16:creationId xmlns:a16="http://schemas.microsoft.com/office/drawing/2014/main" id="{B67734CA-5EF4-42BE-B154-DD03C9FD9E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731" t="18731" r="19184" b="19184"/>
              <a:stretch/>
            </p:blipFill>
            <p:spPr>
              <a:xfrm>
                <a:off x="7210886" y="3293801"/>
                <a:ext cx="2507854" cy="2507854"/>
              </a:xfrm>
              <a:prstGeom prst="rect">
                <a:avLst/>
              </a:prstGeom>
            </p:spPr>
          </p:pic>
          <p:sp>
            <p:nvSpPr>
              <p:cNvPr id="59" name="ZoneTexte 58">
                <a:extLst>
                  <a:ext uri="{FF2B5EF4-FFF2-40B4-BE49-F238E27FC236}">
                    <a16:creationId xmlns:a16="http://schemas.microsoft.com/office/drawing/2014/main" id="{CF9BC4C0-755A-4859-BDB7-32EE4CC30B4C}"/>
                  </a:ext>
                </a:extLst>
              </p:cNvPr>
              <p:cNvSpPr txBox="1"/>
              <p:nvPr/>
            </p:nvSpPr>
            <p:spPr>
              <a:xfrm>
                <a:off x="8040938" y="5352802"/>
                <a:ext cx="1476686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[110] </a:t>
                </a:r>
                <a:r>
                  <a:rPr lang="el-GR" dirty="0">
                    <a:solidFill>
                      <a:schemeClr val="bg1"/>
                    </a:solidFill>
                    <a:latin typeface="Bahnschrift" panose="020B0502040204020203" pitchFamily="34" charset="0"/>
                  </a:rPr>
                  <a:t>γ</a:t>
                </a:r>
                <a:r>
                  <a:rPr lang="en-US" dirty="0">
                    <a:solidFill>
                      <a:schemeClr val="bg1"/>
                    </a:solidFill>
                    <a:latin typeface="Bahnschrift" panose="020B0502040204020203" pitchFamily="34" charset="0"/>
                  </a:rPr>
                  <a:t>-Ga</a:t>
                </a:r>
                <a:r>
                  <a:rPr lang="en-US" baseline="-25000" dirty="0">
                    <a:solidFill>
                      <a:schemeClr val="bg1"/>
                    </a:solidFill>
                    <a:latin typeface="Bahnschrift" panose="020B0502040204020203" pitchFamily="34" charset="0"/>
                  </a:rPr>
                  <a:t>2</a:t>
                </a:r>
                <a:r>
                  <a:rPr lang="en-US" dirty="0">
                    <a:solidFill>
                      <a:schemeClr val="bg1"/>
                    </a:solidFill>
                    <a:latin typeface="Bahnschrift" panose="020B0502040204020203" pitchFamily="34" charset="0"/>
                  </a:rPr>
                  <a:t>O</a:t>
                </a:r>
                <a:r>
                  <a:rPr lang="en-US" baseline="-25000" dirty="0">
                    <a:solidFill>
                      <a:schemeClr val="bg1"/>
                    </a:solidFill>
                    <a:latin typeface="Bahnschrift" panose="020B0502040204020203" pitchFamily="34" charset="0"/>
                  </a:rPr>
                  <a:t>3</a:t>
                </a:r>
                <a:endParaRPr lang="fr-FR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65" name="Connecteur droit 64">
              <a:extLst>
                <a:ext uri="{FF2B5EF4-FFF2-40B4-BE49-F238E27FC236}">
                  <a16:creationId xmlns:a16="http://schemas.microsoft.com/office/drawing/2014/main" id="{FF015AE9-E615-4C54-8F07-593AB67C2722}"/>
                </a:ext>
              </a:extLst>
            </p:cNvPr>
            <p:cNvCxnSpPr>
              <a:cxnSpLocks/>
            </p:cNvCxnSpPr>
            <p:nvPr/>
          </p:nvCxnSpPr>
          <p:spPr>
            <a:xfrm>
              <a:off x="3527013" y="2777090"/>
              <a:ext cx="5257846" cy="0"/>
            </a:xfrm>
            <a:prstGeom prst="line">
              <a:avLst/>
            </a:prstGeom>
            <a:ln w="38100">
              <a:solidFill>
                <a:schemeClr val="accent6">
                  <a:lumMod val="40000"/>
                  <a:lumOff val="60000"/>
                </a:schemeClr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0" name="Picture 4">
            <a:extLst>
              <a:ext uri="{FF2B5EF4-FFF2-40B4-BE49-F238E27FC236}">
                <a16:creationId xmlns:a16="http://schemas.microsoft.com/office/drawing/2014/main" id="{D4D42254-007C-4BC7-A12E-939ED747D1F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302" y="4582342"/>
            <a:ext cx="2051697" cy="2051697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796FF42C-282F-48F7-AEF9-483FCF04C6A3}"/>
              </a:ext>
            </a:extLst>
          </p:cNvPr>
          <p:cNvGrpSpPr/>
          <p:nvPr/>
        </p:nvGrpSpPr>
        <p:grpSpPr>
          <a:xfrm>
            <a:off x="3882996" y="4616619"/>
            <a:ext cx="4293525" cy="2002044"/>
            <a:chOff x="3882996" y="4616619"/>
            <a:chExt cx="4293525" cy="2002044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CD417E52-B6AA-44DC-9213-3473512B0E3F}"/>
                </a:ext>
              </a:extLst>
            </p:cNvPr>
            <p:cNvGrpSpPr/>
            <p:nvPr/>
          </p:nvGrpSpPr>
          <p:grpSpPr>
            <a:xfrm>
              <a:off x="6174477" y="4616619"/>
              <a:ext cx="2002044" cy="2002044"/>
              <a:chOff x="7274717" y="4588436"/>
              <a:chExt cx="2133031" cy="2133031"/>
            </a:xfrm>
          </p:grpSpPr>
          <p:pic>
            <p:nvPicPr>
              <p:cNvPr id="71" name="Picture 3">
                <a:extLst>
                  <a:ext uri="{FF2B5EF4-FFF2-40B4-BE49-F238E27FC236}">
                    <a16:creationId xmlns:a16="http://schemas.microsoft.com/office/drawing/2014/main" id="{40D843B8-51D9-44E8-B11A-D6CC4D8819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261" t="35668" r="35419" b="35012"/>
              <a:stretch/>
            </p:blipFill>
            <p:spPr>
              <a:xfrm>
                <a:off x="7274717" y="4588436"/>
                <a:ext cx="2133031" cy="2133031"/>
              </a:xfrm>
              <a:prstGeom prst="rect">
                <a:avLst/>
              </a:prstGeom>
            </p:spPr>
          </p:pic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664FA239-30F1-473E-8E9D-8E805176415B}"/>
                  </a:ext>
                </a:extLst>
              </p:cNvPr>
              <p:cNvSpPr txBox="1"/>
              <p:nvPr/>
            </p:nvSpPr>
            <p:spPr>
              <a:xfrm>
                <a:off x="7836699" y="6315348"/>
                <a:ext cx="1246344" cy="3117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[110] </a:t>
                </a:r>
                <a:r>
                  <a:rPr lang="el-GR" dirty="0">
                    <a:solidFill>
                      <a:schemeClr val="bg1"/>
                    </a:solidFill>
                    <a:latin typeface="Bahnschrift" panose="020B0502040204020203" pitchFamily="34" charset="0"/>
                  </a:rPr>
                  <a:t>γ</a:t>
                </a:r>
                <a:r>
                  <a:rPr lang="en-US" dirty="0">
                    <a:solidFill>
                      <a:schemeClr val="bg1"/>
                    </a:solidFill>
                    <a:latin typeface="Bahnschrift" panose="020B0502040204020203" pitchFamily="34" charset="0"/>
                  </a:rPr>
                  <a:t>-Ga</a:t>
                </a:r>
                <a:r>
                  <a:rPr lang="en-US" baseline="-25000" dirty="0">
                    <a:solidFill>
                      <a:schemeClr val="bg1"/>
                    </a:solidFill>
                    <a:latin typeface="Bahnschrift" panose="020B0502040204020203" pitchFamily="34" charset="0"/>
                  </a:rPr>
                  <a:t>2</a:t>
                </a:r>
                <a:r>
                  <a:rPr lang="en-US" dirty="0">
                    <a:solidFill>
                      <a:schemeClr val="bg1"/>
                    </a:solidFill>
                    <a:latin typeface="Bahnschrift" panose="020B0502040204020203" pitchFamily="34" charset="0"/>
                  </a:rPr>
                  <a:t>O</a:t>
                </a:r>
                <a:r>
                  <a:rPr lang="en-US" baseline="-25000" dirty="0">
                    <a:solidFill>
                      <a:schemeClr val="bg1"/>
                    </a:solidFill>
                    <a:latin typeface="Bahnschrift" panose="020B0502040204020203" pitchFamily="34" charset="0"/>
                  </a:rPr>
                  <a:t>3</a:t>
                </a:r>
                <a:endParaRPr lang="fr-FR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72" name="Connecteur droit 71">
              <a:extLst>
                <a:ext uri="{FF2B5EF4-FFF2-40B4-BE49-F238E27FC236}">
                  <a16:creationId xmlns:a16="http://schemas.microsoft.com/office/drawing/2014/main" id="{5DAC9B9F-4DB7-4605-878E-A48516C43A2C}"/>
                </a:ext>
              </a:extLst>
            </p:cNvPr>
            <p:cNvCxnSpPr>
              <a:cxnSpLocks/>
            </p:cNvCxnSpPr>
            <p:nvPr/>
          </p:nvCxnSpPr>
          <p:spPr>
            <a:xfrm>
              <a:off x="3882996" y="5056673"/>
              <a:ext cx="3357995" cy="0"/>
            </a:xfrm>
            <a:prstGeom prst="line">
              <a:avLst/>
            </a:prstGeom>
            <a:ln w="38100">
              <a:solidFill>
                <a:schemeClr val="accent6">
                  <a:lumMod val="40000"/>
                  <a:lumOff val="60000"/>
                </a:schemeClr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93270365-FB35-4BC0-9A89-2C0656AB673A}"/>
              </a:ext>
            </a:extLst>
          </p:cNvPr>
          <p:cNvSpPr txBox="1"/>
          <p:nvPr/>
        </p:nvSpPr>
        <p:spPr>
          <a:xfrm>
            <a:off x="8248650" y="5157363"/>
            <a:ext cx="1580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stacking faults</a:t>
            </a:r>
            <a:endParaRPr lang="fr-FR" sz="2400" dirty="0"/>
          </a:p>
        </p:txBody>
      </p:sp>
      <p:grpSp>
        <p:nvGrpSpPr>
          <p:cNvPr id="10" name="Grupa 9"/>
          <p:cNvGrpSpPr/>
          <p:nvPr/>
        </p:nvGrpSpPr>
        <p:grpSpPr>
          <a:xfrm>
            <a:off x="3039992" y="2372425"/>
            <a:ext cx="5290868" cy="4261614"/>
            <a:chOff x="3039992" y="2372425"/>
            <a:chExt cx="5290868" cy="4261614"/>
          </a:xfrm>
        </p:grpSpPr>
        <p:pic>
          <p:nvPicPr>
            <p:cNvPr id="52" name="Obraz 51"/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8" t="10662" r="12094" b="4994"/>
            <a:stretch/>
          </p:blipFill>
          <p:spPr>
            <a:xfrm>
              <a:off x="3039992" y="2372425"/>
              <a:ext cx="5290868" cy="4261614"/>
            </a:xfrm>
            <a:prstGeom prst="rect">
              <a:avLst/>
            </a:prstGeom>
          </p:spPr>
        </p:pic>
        <p:grpSp>
          <p:nvGrpSpPr>
            <p:cNvPr id="53" name="Grupa 52"/>
            <p:cNvGrpSpPr/>
            <p:nvPr/>
          </p:nvGrpSpPr>
          <p:grpSpPr>
            <a:xfrm>
              <a:off x="4080539" y="5221799"/>
              <a:ext cx="3628396" cy="511834"/>
              <a:chOff x="7610544" y="4879675"/>
              <a:chExt cx="3628396" cy="511834"/>
            </a:xfrm>
          </p:grpSpPr>
          <p:sp>
            <p:nvSpPr>
              <p:cNvPr id="54" name="Prostokąt zaokrąglony 53"/>
              <p:cNvSpPr/>
              <p:nvPr/>
            </p:nvSpPr>
            <p:spPr>
              <a:xfrm>
                <a:off x="7610544" y="4879675"/>
                <a:ext cx="532792" cy="511834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2400" dirty="0"/>
                  <a:t>I</a:t>
                </a:r>
              </a:p>
            </p:txBody>
          </p:sp>
          <p:sp>
            <p:nvSpPr>
              <p:cNvPr id="57" name="Prostokąt zaokrąglony 56"/>
              <p:cNvSpPr/>
              <p:nvPr/>
            </p:nvSpPr>
            <p:spPr>
              <a:xfrm>
                <a:off x="8680399" y="4879675"/>
                <a:ext cx="532792" cy="511834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2400" dirty="0"/>
                  <a:t>II</a:t>
                </a:r>
              </a:p>
            </p:txBody>
          </p:sp>
          <p:sp>
            <p:nvSpPr>
              <p:cNvPr id="58" name="Prostokąt zaokrąglony 57"/>
              <p:cNvSpPr/>
              <p:nvPr/>
            </p:nvSpPr>
            <p:spPr>
              <a:xfrm>
                <a:off x="9606861" y="4879675"/>
                <a:ext cx="532792" cy="511834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2400" dirty="0"/>
                  <a:t>III</a:t>
                </a:r>
              </a:p>
            </p:txBody>
          </p:sp>
          <p:sp>
            <p:nvSpPr>
              <p:cNvPr id="61" name="Prostokąt zaokrąglony 60"/>
              <p:cNvSpPr/>
              <p:nvPr/>
            </p:nvSpPr>
            <p:spPr>
              <a:xfrm>
                <a:off x="10706148" y="4879675"/>
                <a:ext cx="532792" cy="511834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2400" dirty="0"/>
                  <a:t>IV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8336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425A043E-19BE-42AB-B689-0076FA9A591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296" y="2203704"/>
            <a:ext cx="6641483" cy="4663440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61AF616-36B7-4FE2-AB2E-B95C7F1E4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46D73-F192-41DB-9F8B-471925813E33}" type="slidenum">
              <a:rPr lang="fr-FR" smtClean="0"/>
              <a:t>18</a:t>
            </a:fld>
            <a:endParaRPr lang="fr-FR"/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316550F4-EB7C-4295-883B-1E59BD6AC190}"/>
              </a:ext>
            </a:extLst>
          </p:cNvPr>
          <p:cNvSpPr txBox="1"/>
          <p:nvPr/>
        </p:nvSpPr>
        <p:spPr>
          <a:xfrm>
            <a:off x="9100421" y="2353825"/>
            <a:ext cx="1326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HRXRD</a:t>
            </a:r>
            <a:endParaRPr lang="fr-FR" sz="2400" b="1" dirty="0"/>
          </a:p>
        </p:txBody>
      </p:sp>
      <p:cxnSp>
        <p:nvCxnSpPr>
          <p:cNvPr id="65" name="Connecteur droit 64">
            <a:extLst>
              <a:ext uri="{FF2B5EF4-FFF2-40B4-BE49-F238E27FC236}">
                <a16:creationId xmlns:a16="http://schemas.microsoft.com/office/drawing/2014/main" id="{1FD1C2BF-5092-4C99-BCC9-F36F8FE44214}"/>
              </a:ext>
            </a:extLst>
          </p:cNvPr>
          <p:cNvCxnSpPr>
            <a:cxnSpLocks/>
          </p:cNvCxnSpPr>
          <p:nvPr/>
        </p:nvCxnSpPr>
        <p:spPr>
          <a:xfrm>
            <a:off x="885825" y="1483519"/>
            <a:ext cx="0" cy="4143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2DF63F79-2293-4B9F-9081-96F234EB1467}"/>
              </a:ext>
            </a:extLst>
          </p:cNvPr>
          <p:cNvCxnSpPr>
            <a:cxnSpLocks/>
          </p:cNvCxnSpPr>
          <p:nvPr/>
        </p:nvCxnSpPr>
        <p:spPr>
          <a:xfrm>
            <a:off x="6276975" y="1483519"/>
            <a:ext cx="0" cy="4143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id="{59E5A8C8-90AB-47C5-8CDC-18DA63DCBA04}"/>
              </a:ext>
            </a:extLst>
          </p:cNvPr>
          <p:cNvCxnSpPr>
            <a:cxnSpLocks/>
          </p:cNvCxnSpPr>
          <p:nvPr/>
        </p:nvCxnSpPr>
        <p:spPr>
          <a:xfrm>
            <a:off x="3495675" y="1483519"/>
            <a:ext cx="0" cy="4143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id="{7D6B4D2B-F38B-4124-A2B5-687D977F7ED4}"/>
              </a:ext>
            </a:extLst>
          </p:cNvPr>
          <p:cNvCxnSpPr>
            <a:cxnSpLocks/>
          </p:cNvCxnSpPr>
          <p:nvPr/>
        </p:nvCxnSpPr>
        <p:spPr>
          <a:xfrm>
            <a:off x="9191625" y="1483519"/>
            <a:ext cx="0" cy="4143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>
            <a:extLst>
              <a:ext uri="{FF2B5EF4-FFF2-40B4-BE49-F238E27FC236}">
                <a16:creationId xmlns:a16="http://schemas.microsoft.com/office/drawing/2014/main" id="{AEBFB152-C41F-4E7E-A8B8-53D48C7F0A17}"/>
              </a:ext>
            </a:extLst>
          </p:cNvPr>
          <p:cNvCxnSpPr>
            <a:cxnSpLocks/>
          </p:cNvCxnSpPr>
          <p:nvPr/>
        </p:nvCxnSpPr>
        <p:spPr>
          <a:xfrm>
            <a:off x="1695450" y="1483519"/>
            <a:ext cx="0" cy="4143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71">
            <a:extLst>
              <a:ext uri="{FF2B5EF4-FFF2-40B4-BE49-F238E27FC236}">
                <a16:creationId xmlns:a16="http://schemas.microsoft.com/office/drawing/2014/main" id="{57F13B49-FC27-4D68-B600-DE6E886705A4}"/>
              </a:ext>
            </a:extLst>
          </p:cNvPr>
          <p:cNvCxnSpPr>
            <a:cxnSpLocks/>
          </p:cNvCxnSpPr>
          <p:nvPr/>
        </p:nvCxnSpPr>
        <p:spPr>
          <a:xfrm>
            <a:off x="2581275" y="1483519"/>
            <a:ext cx="0" cy="4143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76">
            <a:extLst>
              <a:ext uri="{FF2B5EF4-FFF2-40B4-BE49-F238E27FC236}">
                <a16:creationId xmlns:a16="http://schemas.microsoft.com/office/drawing/2014/main" id="{869024C6-00E3-4033-8BCD-711A09D2DA1C}"/>
              </a:ext>
            </a:extLst>
          </p:cNvPr>
          <p:cNvCxnSpPr>
            <a:cxnSpLocks/>
          </p:cNvCxnSpPr>
          <p:nvPr/>
        </p:nvCxnSpPr>
        <p:spPr>
          <a:xfrm>
            <a:off x="5267325" y="1483519"/>
            <a:ext cx="0" cy="4143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77">
            <a:extLst>
              <a:ext uri="{FF2B5EF4-FFF2-40B4-BE49-F238E27FC236}">
                <a16:creationId xmlns:a16="http://schemas.microsoft.com/office/drawing/2014/main" id="{0DD2F233-DB20-4CA2-97B1-FE9403536DBB}"/>
              </a:ext>
            </a:extLst>
          </p:cNvPr>
          <p:cNvCxnSpPr>
            <a:cxnSpLocks/>
          </p:cNvCxnSpPr>
          <p:nvPr/>
        </p:nvCxnSpPr>
        <p:spPr>
          <a:xfrm>
            <a:off x="7267575" y="1483519"/>
            <a:ext cx="0" cy="4143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82">
            <a:extLst>
              <a:ext uri="{FF2B5EF4-FFF2-40B4-BE49-F238E27FC236}">
                <a16:creationId xmlns:a16="http://schemas.microsoft.com/office/drawing/2014/main" id="{CFD2449B-5584-4CE5-94BD-C97077EEC4DF}"/>
              </a:ext>
            </a:extLst>
          </p:cNvPr>
          <p:cNvCxnSpPr>
            <a:cxnSpLocks/>
          </p:cNvCxnSpPr>
          <p:nvPr/>
        </p:nvCxnSpPr>
        <p:spPr>
          <a:xfrm>
            <a:off x="10077450" y="1483519"/>
            <a:ext cx="0" cy="4143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83">
            <a:extLst>
              <a:ext uri="{FF2B5EF4-FFF2-40B4-BE49-F238E27FC236}">
                <a16:creationId xmlns:a16="http://schemas.microsoft.com/office/drawing/2014/main" id="{FFFEB6E2-4385-4D56-AE3B-258B2FB39D7F}"/>
              </a:ext>
            </a:extLst>
          </p:cNvPr>
          <p:cNvCxnSpPr>
            <a:cxnSpLocks/>
          </p:cNvCxnSpPr>
          <p:nvPr/>
        </p:nvCxnSpPr>
        <p:spPr>
          <a:xfrm>
            <a:off x="11020425" y="1483519"/>
            <a:ext cx="0" cy="4143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B9E7CDB0-552C-4E6D-A3ED-0246AD141DD7}"/>
              </a:ext>
            </a:extLst>
          </p:cNvPr>
          <p:cNvCxnSpPr>
            <a:cxnSpLocks/>
          </p:cNvCxnSpPr>
          <p:nvPr/>
        </p:nvCxnSpPr>
        <p:spPr>
          <a:xfrm>
            <a:off x="342900" y="1690688"/>
            <a:ext cx="11515725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ZoneTexte 85">
            <a:extLst>
              <a:ext uri="{FF2B5EF4-FFF2-40B4-BE49-F238E27FC236}">
                <a16:creationId xmlns:a16="http://schemas.microsoft.com/office/drawing/2014/main" id="{E8EAE5AF-ACBB-42F0-BBD4-0EDD1D801103}"/>
              </a:ext>
            </a:extLst>
          </p:cNvPr>
          <p:cNvSpPr txBox="1"/>
          <p:nvPr/>
        </p:nvSpPr>
        <p:spPr>
          <a:xfrm>
            <a:off x="580978" y="1837968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5e12</a:t>
            </a:r>
            <a:endParaRPr lang="fr-FR" dirty="0"/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A4A3CAB0-0777-4AF1-AD30-69BCC6CEA819}"/>
              </a:ext>
            </a:extLst>
          </p:cNvPr>
          <p:cNvSpPr txBox="1"/>
          <p:nvPr/>
        </p:nvSpPr>
        <p:spPr>
          <a:xfrm>
            <a:off x="1362052" y="1837968"/>
            <a:ext cx="628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2e13</a:t>
            </a:r>
            <a:endParaRPr lang="fr-FR" dirty="0"/>
          </a:p>
        </p:txBody>
      </p:sp>
      <p:sp>
        <p:nvSpPr>
          <p:cNvPr id="88" name="ZoneTexte 87">
            <a:extLst>
              <a:ext uri="{FF2B5EF4-FFF2-40B4-BE49-F238E27FC236}">
                <a16:creationId xmlns:a16="http://schemas.microsoft.com/office/drawing/2014/main" id="{55C166D4-14E7-4B67-B530-691C4CB2A0BC}"/>
              </a:ext>
            </a:extLst>
          </p:cNvPr>
          <p:cNvSpPr txBox="1"/>
          <p:nvPr/>
        </p:nvSpPr>
        <p:spPr>
          <a:xfrm>
            <a:off x="2266926" y="1837968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3e13</a:t>
            </a:r>
            <a:endParaRPr lang="fr-FR" dirty="0"/>
          </a:p>
        </p:txBody>
      </p:sp>
      <p:sp>
        <p:nvSpPr>
          <p:cNvPr id="89" name="ZoneTexte 88">
            <a:extLst>
              <a:ext uri="{FF2B5EF4-FFF2-40B4-BE49-F238E27FC236}">
                <a16:creationId xmlns:a16="http://schemas.microsoft.com/office/drawing/2014/main" id="{5EEFF4F4-960E-40E3-9284-42B8C752917D}"/>
              </a:ext>
            </a:extLst>
          </p:cNvPr>
          <p:cNvSpPr txBox="1"/>
          <p:nvPr/>
        </p:nvSpPr>
        <p:spPr>
          <a:xfrm>
            <a:off x="3257504" y="1837968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6e13</a:t>
            </a:r>
            <a:endParaRPr lang="fr-FR" dirty="0"/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id="{FB2787DE-0BBE-473C-A8E6-E9282F040AB9}"/>
              </a:ext>
            </a:extLst>
          </p:cNvPr>
          <p:cNvSpPr txBox="1"/>
          <p:nvPr/>
        </p:nvSpPr>
        <p:spPr>
          <a:xfrm>
            <a:off x="4943452" y="1837968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2e14</a:t>
            </a:r>
            <a:endParaRPr lang="fr-FR" dirty="0"/>
          </a:p>
        </p:txBody>
      </p:sp>
      <p:sp>
        <p:nvSpPr>
          <p:cNvPr id="92" name="ZoneTexte 91">
            <a:extLst>
              <a:ext uri="{FF2B5EF4-FFF2-40B4-BE49-F238E27FC236}">
                <a16:creationId xmlns:a16="http://schemas.microsoft.com/office/drawing/2014/main" id="{F128F37E-03DC-4ECB-8AAE-25ED2810DDF0}"/>
              </a:ext>
            </a:extLst>
          </p:cNvPr>
          <p:cNvSpPr txBox="1"/>
          <p:nvPr/>
        </p:nvSpPr>
        <p:spPr>
          <a:xfrm>
            <a:off x="5991155" y="1837968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3e14</a:t>
            </a:r>
            <a:endParaRPr lang="fr-FR" dirty="0"/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C3F82C98-7BD0-4D87-8264-35625B5B0F58}"/>
              </a:ext>
            </a:extLst>
          </p:cNvPr>
          <p:cNvSpPr txBox="1"/>
          <p:nvPr/>
        </p:nvSpPr>
        <p:spPr>
          <a:xfrm>
            <a:off x="6938893" y="1837968"/>
            <a:ext cx="671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6e14</a:t>
            </a:r>
            <a:endParaRPr lang="fr-FR" dirty="0"/>
          </a:p>
        </p:txBody>
      </p:sp>
      <p:sp>
        <p:nvSpPr>
          <p:cNvPr id="95" name="ZoneTexte 94">
            <a:extLst>
              <a:ext uri="{FF2B5EF4-FFF2-40B4-BE49-F238E27FC236}">
                <a16:creationId xmlns:a16="http://schemas.microsoft.com/office/drawing/2014/main" id="{2514EF78-5F28-49DF-87C0-FFC7CBF84E57}"/>
              </a:ext>
            </a:extLst>
          </p:cNvPr>
          <p:cNvSpPr txBox="1"/>
          <p:nvPr/>
        </p:nvSpPr>
        <p:spPr>
          <a:xfrm>
            <a:off x="8872505" y="1839872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2e15</a:t>
            </a:r>
            <a:endParaRPr lang="fr-FR" dirty="0"/>
          </a:p>
        </p:txBody>
      </p:sp>
      <p:sp>
        <p:nvSpPr>
          <p:cNvPr id="96" name="ZoneTexte 95">
            <a:extLst>
              <a:ext uri="{FF2B5EF4-FFF2-40B4-BE49-F238E27FC236}">
                <a16:creationId xmlns:a16="http://schemas.microsoft.com/office/drawing/2014/main" id="{95EF664C-7D13-48F2-B936-D358B18E6653}"/>
              </a:ext>
            </a:extLst>
          </p:cNvPr>
          <p:cNvSpPr txBox="1"/>
          <p:nvPr/>
        </p:nvSpPr>
        <p:spPr>
          <a:xfrm>
            <a:off x="9777379" y="1837968"/>
            <a:ext cx="628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6e15</a:t>
            </a:r>
            <a:endParaRPr lang="fr-FR" dirty="0"/>
          </a:p>
        </p:txBody>
      </p:sp>
      <p:sp>
        <p:nvSpPr>
          <p:cNvPr id="97" name="ZoneTexte 96">
            <a:extLst>
              <a:ext uri="{FF2B5EF4-FFF2-40B4-BE49-F238E27FC236}">
                <a16:creationId xmlns:a16="http://schemas.microsoft.com/office/drawing/2014/main" id="{280ACFC8-C69D-4C51-B248-83E23466B591}"/>
              </a:ext>
            </a:extLst>
          </p:cNvPr>
          <p:cNvSpPr txBox="1"/>
          <p:nvPr/>
        </p:nvSpPr>
        <p:spPr>
          <a:xfrm>
            <a:off x="10706148" y="1837968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1e16</a:t>
            </a:r>
            <a:endParaRPr lang="fr-FR" dirty="0"/>
          </a:p>
        </p:txBody>
      </p:sp>
      <p:sp>
        <p:nvSpPr>
          <p:cNvPr id="98" name="Titre 1">
            <a:extLst>
              <a:ext uri="{FF2B5EF4-FFF2-40B4-BE49-F238E27FC236}">
                <a16:creationId xmlns:a16="http://schemas.microsoft.com/office/drawing/2014/main" id="{721547D7-DF3D-465B-95A3-9760512DB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18389"/>
          </a:xfrm>
        </p:spPr>
        <p:txBody>
          <a:bodyPr/>
          <a:lstStyle/>
          <a:p>
            <a:r>
              <a:rPr lang="en-US" dirty="0"/>
              <a:t>Further implantation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F31C4A6-5D9A-42EB-933F-506232F6C50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296" y="2203704"/>
            <a:ext cx="6641483" cy="466344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658DA07-33AA-4912-9797-26110CE3151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296" y="2203704"/>
            <a:ext cx="6641483" cy="466344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05C39BD-DB4B-4E65-B03D-8158C98485E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296" y="2203704"/>
            <a:ext cx="6641483" cy="466344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2FB5915-476D-49ED-85B1-E593600F50D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296" y="2203704"/>
            <a:ext cx="6641483" cy="466344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33EDEB2-9AF7-4F3A-969A-86FEE99276B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296" y="2203704"/>
            <a:ext cx="6641483" cy="4663440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9D85B7E7-6698-4A49-8DD5-CFEFA2CF991B}"/>
              </a:ext>
            </a:extLst>
          </p:cNvPr>
          <p:cNvGrpSpPr/>
          <p:nvPr/>
        </p:nvGrpSpPr>
        <p:grpSpPr>
          <a:xfrm>
            <a:off x="957601" y="2598003"/>
            <a:ext cx="3240773" cy="1098926"/>
            <a:chOff x="957601" y="2598003"/>
            <a:chExt cx="3240773" cy="1098926"/>
          </a:xfrm>
        </p:grpSpPr>
        <p:cxnSp>
          <p:nvCxnSpPr>
            <p:cNvPr id="58" name="Connecteur droit avec flèche 57">
              <a:extLst>
                <a:ext uri="{FF2B5EF4-FFF2-40B4-BE49-F238E27FC236}">
                  <a16:creationId xmlns:a16="http://schemas.microsoft.com/office/drawing/2014/main" id="{1BBDC297-8DFF-46D6-BEFE-78E13C7FE792}"/>
                </a:ext>
              </a:extLst>
            </p:cNvPr>
            <p:cNvCxnSpPr>
              <a:cxnSpLocks/>
            </p:cNvCxnSpPr>
            <p:nvPr/>
          </p:nvCxnSpPr>
          <p:spPr>
            <a:xfrm>
              <a:off x="2266926" y="3016251"/>
              <a:ext cx="1931448" cy="680678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BC569B71-53EF-4F30-A961-FCA91972210D}"/>
                </a:ext>
              </a:extLst>
            </p:cNvPr>
            <p:cNvSpPr txBox="1"/>
            <p:nvPr/>
          </p:nvSpPr>
          <p:spPr>
            <a:xfrm>
              <a:off x="957601" y="2598003"/>
              <a:ext cx="127470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dirty="0"/>
                <a:t>β-</a:t>
              </a:r>
              <a:r>
                <a:rPr lang="en-US" sz="2400" dirty="0"/>
                <a:t>Ga</a:t>
              </a:r>
              <a:r>
                <a:rPr lang="en-US" sz="2400" baseline="-25000" dirty="0"/>
                <a:t>2</a:t>
              </a:r>
              <a:r>
                <a:rPr lang="en-US" sz="2400" dirty="0"/>
                <a:t>O</a:t>
              </a:r>
              <a:r>
                <a:rPr lang="en-US" sz="2400" baseline="-25000" dirty="0"/>
                <a:t>3</a:t>
              </a:r>
            </a:p>
            <a:p>
              <a:r>
                <a:rPr lang="en-US" sz="2400" dirty="0"/>
                <a:t>(020)</a:t>
              </a:r>
              <a:endParaRPr lang="fr-FR" sz="2400" dirty="0"/>
            </a:p>
          </p:txBody>
        </p:sp>
      </p:grp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FFF47CC6-27BB-4B4F-BE9F-3AE623CB92B4}"/>
              </a:ext>
            </a:extLst>
          </p:cNvPr>
          <p:cNvGrpSpPr/>
          <p:nvPr/>
        </p:nvGrpSpPr>
        <p:grpSpPr>
          <a:xfrm>
            <a:off x="6096000" y="3013501"/>
            <a:ext cx="4441468" cy="2000951"/>
            <a:chOff x="-2217174" y="2598003"/>
            <a:chExt cx="4441468" cy="2000951"/>
          </a:xfrm>
        </p:grpSpPr>
        <p:cxnSp>
          <p:nvCxnSpPr>
            <p:cNvPr id="53" name="Connecteur droit avec flèche 52">
              <a:extLst>
                <a:ext uri="{FF2B5EF4-FFF2-40B4-BE49-F238E27FC236}">
                  <a16:creationId xmlns:a16="http://schemas.microsoft.com/office/drawing/2014/main" id="{DEC5D281-9C84-42B6-83B8-201A3B1F23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217174" y="3192941"/>
              <a:ext cx="3090854" cy="1406013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E0451DFB-8D31-4674-8EA5-EC1E01C7EC9B}"/>
                </a:ext>
              </a:extLst>
            </p:cNvPr>
            <p:cNvSpPr txBox="1"/>
            <p:nvPr/>
          </p:nvSpPr>
          <p:spPr>
            <a:xfrm>
              <a:off x="957601" y="2598003"/>
              <a:ext cx="126669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dirty="0"/>
                <a:t>γ-</a:t>
              </a:r>
              <a:r>
                <a:rPr lang="en-US" sz="2400" dirty="0"/>
                <a:t>Ga</a:t>
              </a:r>
              <a:r>
                <a:rPr lang="en-US" sz="2400" baseline="-25000" dirty="0"/>
                <a:t>2</a:t>
              </a:r>
              <a:r>
                <a:rPr lang="en-US" sz="2400" dirty="0"/>
                <a:t>O</a:t>
              </a:r>
              <a:r>
                <a:rPr lang="en-US" sz="2400" baseline="-25000" dirty="0"/>
                <a:t>3</a:t>
              </a:r>
            </a:p>
            <a:p>
              <a:r>
                <a:rPr lang="en-US" sz="2400" dirty="0"/>
                <a:t>(440)</a:t>
              </a:r>
              <a:endParaRPr lang="fr-FR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4073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92858D86-F758-4BDE-B3B8-0A2F74D0CF64}"/>
              </a:ext>
            </a:extLst>
          </p:cNvPr>
          <p:cNvCxnSpPr>
            <a:cxnSpLocks/>
          </p:cNvCxnSpPr>
          <p:nvPr/>
        </p:nvCxnSpPr>
        <p:spPr>
          <a:xfrm>
            <a:off x="8248650" y="1483519"/>
            <a:ext cx="0" cy="4143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3713A8EA-628B-44A8-B29C-E224554E0FCD}"/>
              </a:ext>
            </a:extLst>
          </p:cNvPr>
          <p:cNvCxnSpPr>
            <a:cxnSpLocks/>
          </p:cNvCxnSpPr>
          <p:nvPr/>
        </p:nvCxnSpPr>
        <p:spPr>
          <a:xfrm>
            <a:off x="11020425" y="1483519"/>
            <a:ext cx="0" cy="4143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61F3BA07-20F7-45C7-BC53-2EDA77966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18389"/>
          </a:xfrm>
        </p:spPr>
        <p:txBody>
          <a:bodyPr>
            <a:normAutofit/>
          </a:bodyPr>
          <a:lstStyle/>
          <a:p>
            <a:r>
              <a:rPr lang="en-US" dirty="0"/>
              <a:t>Amorphization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61AF616-36B7-4FE2-AB2E-B95C7F1E4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46D73-F192-41DB-9F8B-471925813E33}" type="slidenum">
              <a:rPr lang="fr-FR" smtClean="0"/>
              <a:t>19</a:t>
            </a:fld>
            <a:endParaRPr lang="fr-FR"/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4325D575-1EC7-4985-9956-43B0363E4174}"/>
              </a:ext>
            </a:extLst>
          </p:cNvPr>
          <p:cNvCxnSpPr>
            <a:cxnSpLocks/>
          </p:cNvCxnSpPr>
          <p:nvPr/>
        </p:nvCxnSpPr>
        <p:spPr>
          <a:xfrm>
            <a:off x="342900" y="1690688"/>
            <a:ext cx="11515725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ZoneTexte 47">
            <a:extLst>
              <a:ext uri="{FF2B5EF4-FFF2-40B4-BE49-F238E27FC236}">
                <a16:creationId xmlns:a16="http://schemas.microsoft.com/office/drawing/2014/main" id="{41DE30D6-A8D7-413D-B807-A527A260807B}"/>
              </a:ext>
            </a:extLst>
          </p:cNvPr>
          <p:cNvSpPr txBox="1"/>
          <p:nvPr/>
        </p:nvSpPr>
        <p:spPr>
          <a:xfrm>
            <a:off x="7948544" y="1837968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1e15</a:t>
            </a:r>
            <a:endParaRPr lang="fr-FR" dirty="0"/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780D125C-43DA-41A6-A89D-3DB3758DBE97}"/>
              </a:ext>
            </a:extLst>
          </p:cNvPr>
          <p:cNvSpPr txBox="1"/>
          <p:nvPr/>
        </p:nvSpPr>
        <p:spPr>
          <a:xfrm>
            <a:off x="10706148" y="1837968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1e16</a:t>
            </a:r>
            <a:endParaRPr lang="fr-FR" dirty="0"/>
          </a:p>
        </p:txBody>
      </p:sp>
      <p:pic>
        <p:nvPicPr>
          <p:cNvPr id="92" name="Picture 3">
            <a:extLst>
              <a:ext uri="{FF2B5EF4-FFF2-40B4-BE49-F238E27FC236}">
                <a16:creationId xmlns:a16="http://schemas.microsoft.com/office/drawing/2014/main" id="{8D868C7D-AE30-470D-8831-D36008E0F84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142" y="2846910"/>
            <a:ext cx="1803791" cy="1803791"/>
          </a:xfrm>
          <a:prstGeom prst="rect">
            <a:avLst/>
          </a:prstGeom>
        </p:spPr>
      </p:pic>
      <p:pic>
        <p:nvPicPr>
          <p:cNvPr id="93" name="Picture 7">
            <a:extLst>
              <a:ext uri="{FF2B5EF4-FFF2-40B4-BE49-F238E27FC236}">
                <a16:creationId xmlns:a16="http://schemas.microsoft.com/office/drawing/2014/main" id="{3CFA0F90-B6BB-4F83-9855-6D84DE04227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109" y="4904359"/>
            <a:ext cx="1805125" cy="1805125"/>
          </a:xfrm>
          <a:prstGeom prst="rect">
            <a:avLst/>
          </a:prstGeom>
        </p:spPr>
      </p:pic>
      <p:grpSp>
        <p:nvGrpSpPr>
          <p:cNvPr id="3" name="Grupa 2"/>
          <p:cNvGrpSpPr/>
          <p:nvPr/>
        </p:nvGrpSpPr>
        <p:grpSpPr>
          <a:xfrm>
            <a:off x="1849371" y="2846910"/>
            <a:ext cx="3995976" cy="1803791"/>
            <a:chOff x="1849371" y="2846910"/>
            <a:chExt cx="3995976" cy="1803791"/>
          </a:xfrm>
        </p:grpSpPr>
        <p:pic>
          <p:nvPicPr>
            <p:cNvPr id="94" name="Picture 123">
              <a:extLst>
                <a:ext uri="{FF2B5EF4-FFF2-40B4-BE49-F238E27FC236}">
                  <a16:creationId xmlns:a16="http://schemas.microsoft.com/office/drawing/2014/main" id="{76D35570-19E3-48C3-9A79-8769456B02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66" t="31759" r="31759" b="31766"/>
            <a:stretch/>
          </p:blipFill>
          <p:spPr>
            <a:xfrm>
              <a:off x="4041556" y="2846910"/>
              <a:ext cx="1803791" cy="1803791"/>
            </a:xfrm>
            <a:prstGeom prst="rect">
              <a:avLst/>
            </a:prstGeom>
          </p:spPr>
        </p:pic>
        <p:cxnSp>
          <p:nvCxnSpPr>
            <p:cNvPr id="105" name="Connecteur droit 104">
              <a:extLst>
                <a:ext uri="{FF2B5EF4-FFF2-40B4-BE49-F238E27FC236}">
                  <a16:creationId xmlns:a16="http://schemas.microsoft.com/office/drawing/2014/main" id="{21214778-F656-4E31-87D6-CBB0DF3CBBFD}"/>
                </a:ext>
              </a:extLst>
            </p:cNvPr>
            <p:cNvCxnSpPr>
              <a:cxnSpLocks/>
            </p:cNvCxnSpPr>
            <p:nvPr/>
          </p:nvCxnSpPr>
          <p:spPr>
            <a:xfrm>
              <a:off x="1849371" y="3038334"/>
              <a:ext cx="3094081" cy="0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upa 4"/>
          <p:cNvGrpSpPr/>
          <p:nvPr/>
        </p:nvGrpSpPr>
        <p:grpSpPr>
          <a:xfrm>
            <a:off x="2475037" y="2840873"/>
            <a:ext cx="5424754" cy="1803791"/>
            <a:chOff x="2475037" y="2840873"/>
            <a:chExt cx="5424754" cy="1803791"/>
          </a:xfrm>
        </p:grpSpPr>
        <p:pic>
          <p:nvPicPr>
            <p:cNvPr id="96" name="Picture 134">
              <a:extLst>
                <a:ext uri="{FF2B5EF4-FFF2-40B4-BE49-F238E27FC236}">
                  <a16:creationId xmlns:a16="http://schemas.microsoft.com/office/drawing/2014/main" id="{3C5C70D9-90BB-47D2-8BC3-4969A2C52A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03" t="31803" r="32039" b="32039"/>
            <a:stretch/>
          </p:blipFill>
          <p:spPr>
            <a:xfrm>
              <a:off x="6096000" y="2840873"/>
              <a:ext cx="1803791" cy="1803791"/>
            </a:xfrm>
            <a:prstGeom prst="rect">
              <a:avLst/>
            </a:prstGeom>
          </p:spPr>
        </p:pic>
        <p:cxnSp>
          <p:nvCxnSpPr>
            <p:cNvPr id="103" name="Connecteur droit 102">
              <a:extLst>
                <a:ext uri="{FF2B5EF4-FFF2-40B4-BE49-F238E27FC236}">
                  <a16:creationId xmlns:a16="http://schemas.microsoft.com/office/drawing/2014/main" id="{27F377F5-33D8-4152-B96F-5E26451FE882}"/>
                </a:ext>
              </a:extLst>
            </p:cNvPr>
            <p:cNvCxnSpPr>
              <a:cxnSpLocks/>
            </p:cNvCxnSpPr>
            <p:nvPr/>
          </p:nvCxnSpPr>
          <p:spPr>
            <a:xfrm>
              <a:off x="2475037" y="3219995"/>
              <a:ext cx="4548761" cy="0"/>
            </a:xfrm>
            <a:prstGeom prst="line">
              <a:avLst/>
            </a:prstGeom>
            <a:ln w="38100">
              <a:solidFill>
                <a:schemeClr val="accent6">
                  <a:lumMod val="40000"/>
                  <a:lumOff val="60000"/>
                </a:schemeClr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upa 8"/>
          <p:cNvGrpSpPr/>
          <p:nvPr/>
        </p:nvGrpSpPr>
        <p:grpSpPr>
          <a:xfrm>
            <a:off x="1695450" y="4903025"/>
            <a:ext cx="4175492" cy="1803791"/>
            <a:chOff x="1695450" y="4903025"/>
            <a:chExt cx="4175492" cy="1803791"/>
          </a:xfrm>
        </p:grpSpPr>
        <p:pic>
          <p:nvPicPr>
            <p:cNvPr id="95" name="Picture 89">
              <a:extLst>
                <a:ext uri="{FF2B5EF4-FFF2-40B4-BE49-F238E27FC236}">
                  <a16:creationId xmlns:a16="http://schemas.microsoft.com/office/drawing/2014/main" id="{F8B0935C-1642-438E-BDE2-E76CEBF99A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65" t="18965" r="19039" b="19039"/>
            <a:stretch/>
          </p:blipFill>
          <p:spPr>
            <a:xfrm>
              <a:off x="4067151" y="4903025"/>
              <a:ext cx="1803791" cy="1803791"/>
            </a:xfrm>
            <a:prstGeom prst="rect">
              <a:avLst/>
            </a:prstGeom>
          </p:spPr>
        </p:pic>
        <p:cxnSp>
          <p:nvCxnSpPr>
            <p:cNvPr id="106" name="Connecteur droit 105">
              <a:extLst>
                <a:ext uri="{FF2B5EF4-FFF2-40B4-BE49-F238E27FC236}">
                  <a16:creationId xmlns:a16="http://schemas.microsoft.com/office/drawing/2014/main" id="{77449192-C8BE-410B-BD54-6854D213113C}"/>
                </a:ext>
              </a:extLst>
            </p:cNvPr>
            <p:cNvCxnSpPr>
              <a:cxnSpLocks/>
            </p:cNvCxnSpPr>
            <p:nvPr/>
          </p:nvCxnSpPr>
          <p:spPr>
            <a:xfrm>
              <a:off x="1695450" y="5099921"/>
              <a:ext cx="3347265" cy="0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" name="ZoneTexte 106">
            <a:extLst>
              <a:ext uri="{FF2B5EF4-FFF2-40B4-BE49-F238E27FC236}">
                <a16:creationId xmlns:a16="http://schemas.microsoft.com/office/drawing/2014/main" id="{EC858948-3E53-4F06-9647-C8E8457B0855}"/>
              </a:ext>
            </a:extLst>
          </p:cNvPr>
          <p:cNvSpPr txBox="1"/>
          <p:nvPr/>
        </p:nvSpPr>
        <p:spPr>
          <a:xfrm>
            <a:off x="4373789" y="4274827"/>
            <a:ext cx="1289915" cy="3111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[010] </a:t>
            </a:r>
            <a:r>
              <a:rPr lang="el-GR" dirty="0">
                <a:solidFill>
                  <a:schemeClr val="bg1"/>
                </a:solidFill>
                <a:latin typeface="Bahnschrift" panose="020B0502040204020203" pitchFamily="34" charset="0"/>
              </a:rPr>
              <a:t>β</a:t>
            </a:r>
            <a:r>
              <a:rPr lang="en-US" dirty="0">
                <a:solidFill>
                  <a:schemeClr val="bg1"/>
                </a:solidFill>
                <a:latin typeface="Bahnschrift" panose="020B0502040204020203" pitchFamily="34" charset="0"/>
              </a:rPr>
              <a:t>-Ga</a:t>
            </a:r>
            <a:r>
              <a:rPr lang="en-US" baseline="-25000" dirty="0">
                <a:solidFill>
                  <a:schemeClr val="bg1"/>
                </a:solidFill>
                <a:latin typeface="Bahnschrift" panose="020B0502040204020203" pitchFamily="34" charset="0"/>
              </a:rPr>
              <a:t>2</a:t>
            </a:r>
            <a:r>
              <a:rPr lang="en-US" dirty="0">
                <a:solidFill>
                  <a:schemeClr val="bg1"/>
                </a:solidFill>
                <a:latin typeface="Bahnschrift" panose="020B0502040204020203" pitchFamily="34" charset="0"/>
              </a:rPr>
              <a:t>O</a:t>
            </a:r>
            <a:r>
              <a:rPr lang="en-US" baseline="-25000" dirty="0">
                <a:solidFill>
                  <a:schemeClr val="bg1"/>
                </a:solidFill>
                <a:latin typeface="Bahnschrift" panose="020B0502040204020203" pitchFamily="34" charset="0"/>
              </a:rPr>
              <a:t>3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8" name="ZoneTexte 107">
            <a:extLst>
              <a:ext uri="{FF2B5EF4-FFF2-40B4-BE49-F238E27FC236}">
                <a16:creationId xmlns:a16="http://schemas.microsoft.com/office/drawing/2014/main" id="{07FAF07A-0584-46C5-8B96-6E3CBFC4A7DF}"/>
              </a:ext>
            </a:extLst>
          </p:cNvPr>
          <p:cNvSpPr txBox="1"/>
          <p:nvPr/>
        </p:nvSpPr>
        <p:spPr>
          <a:xfrm>
            <a:off x="4400550" y="6319170"/>
            <a:ext cx="1289915" cy="3111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[010] </a:t>
            </a:r>
            <a:r>
              <a:rPr lang="el-GR" dirty="0">
                <a:solidFill>
                  <a:schemeClr val="bg1"/>
                </a:solidFill>
                <a:latin typeface="Bahnschrift" panose="020B0502040204020203" pitchFamily="34" charset="0"/>
              </a:rPr>
              <a:t>β</a:t>
            </a:r>
            <a:r>
              <a:rPr lang="en-US" dirty="0">
                <a:solidFill>
                  <a:schemeClr val="bg1"/>
                </a:solidFill>
                <a:latin typeface="Bahnschrift" panose="020B0502040204020203" pitchFamily="34" charset="0"/>
              </a:rPr>
              <a:t>-Ga</a:t>
            </a:r>
            <a:r>
              <a:rPr lang="en-US" baseline="-25000" dirty="0">
                <a:solidFill>
                  <a:schemeClr val="bg1"/>
                </a:solidFill>
                <a:latin typeface="Bahnschrift" panose="020B0502040204020203" pitchFamily="34" charset="0"/>
              </a:rPr>
              <a:t>2</a:t>
            </a:r>
            <a:r>
              <a:rPr lang="en-US" dirty="0">
                <a:solidFill>
                  <a:schemeClr val="bg1"/>
                </a:solidFill>
                <a:latin typeface="Bahnschrift" panose="020B0502040204020203" pitchFamily="34" charset="0"/>
              </a:rPr>
              <a:t>O</a:t>
            </a:r>
            <a:r>
              <a:rPr lang="en-US" baseline="-25000" dirty="0">
                <a:solidFill>
                  <a:schemeClr val="bg1"/>
                </a:solidFill>
                <a:latin typeface="Bahnschrift" panose="020B0502040204020203" pitchFamily="34" charset="0"/>
              </a:rPr>
              <a:t>3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9" name="ZoneTexte 108">
            <a:extLst>
              <a:ext uri="{FF2B5EF4-FFF2-40B4-BE49-F238E27FC236}">
                <a16:creationId xmlns:a16="http://schemas.microsoft.com/office/drawing/2014/main" id="{B6E07989-A8DD-464F-B572-9CE53FFB6415}"/>
              </a:ext>
            </a:extLst>
          </p:cNvPr>
          <p:cNvSpPr txBox="1"/>
          <p:nvPr/>
        </p:nvSpPr>
        <p:spPr>
          <a:xfrm>
            <a:off x="6509970" y="4274241"/>
            <a:ext cx="1246344" cy="3117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[110] </a:t>
            </a:r>
            <a:r>
              <a:rPr lang="el-GR" dirty="0">
                <a:solidFill>
                  <a:schemeClr val="bg1"/>
                </a:solidFill>
                <a:latin typeface="Bahnschrift" panose="020B0502040204020203" pitchFamily="34" charset="0"/>
              </a:rPr>
              <a:t>γ</a:t>
            </a:r>
            <a:r>
              <a:rPr lang="en-US" dirty="0">
                <a:solidFill>
                  <a:schemeClr val="bg1"/>
                </a:solidFill>
                <a:latin typeface="Bahnschrift" panose="020B0502040204020203" pitchFamily="34" charset="0"/>
              </a:rPr>
              <a:t>-Ga</a:t>
            </a:r>
            <a:r>
              <a:rPr lang="en-US" baseline="-25000" dirty="0">
                <a:solidFill>
                  <a:schemeClr val="bg1"/>
                </a:solidFill>
                <a:latin typeface="Bahnschrift" panose="020B0502040204020203" pitchFamily="34" charset="0"/>
              </a:rPr>
              <a:t>2</a:t>
            </a:r>
            <a:r>
              <a:rPr lang="en-US" dirty="0">
                <a:solidFill>
                  <a:schemeClr val="bg1"/>
                </a:solidFill>
                <a:latin typeface="Bahnschrift" panose="020B0502040204020203" pitchFamily="34" charset="0"/>
              </a:rPr>
              <a:t>O</a:t>
            </a:r>
            <a:r>
              <a:rPr lang="en-US" baseline="-25000" dirty="0">
                <a:solidFill>
                  <a:schemeClr val="bg1"/>
                </a:solidFill>
                <a:latin typeface="Bahnschrift" panose="020B0502040204020203" pitchFamily="34" charset="0"/>
              </a:rPr>
              <a:t>3</a:t>
            </a:r>
            <a:endParaRPr lang="fr-FR" dirty="0">
              <a:solidFill>
                <a:schemeClr val="bg1"/>
              </a:solidFill>
            </a:endParaRPr>
          </a:p>
        </p:txBody>
      </p:sp>
      <p:grpSp>
        <p:nvGrpSpPr>
          <p:cNvPr id="12" name="Grupa 11"/>
          <p:cNvGrpSpPr/>
          <p:nvPr/>
        </p:nvGrpSpPr>
        <p:grpSpPr>
          <a:xfrm>
            <a:off x="2069960" y="4903025"/>
            <a:ext cx="5829831" cy="1803791"/>
            <a:chOff x="2069960" y="4903025"/>
            <a:chExt cx="5829831" cy="1803791"/>
          </a:xfrm>
        </p:grpSpPr>
        <p:pic>
          <p:nvPicPr>
            <p:cNvPr id="97" name="Picture 90">
              <a:extLst>
                <a:ext uri="{FF2B5EF4-FFF2-40B4-BE49-F238E27FC236}">
                  <a16:creationId xmlns:a16="http://schemas.microsoft.com/office/drawing/2014/main" id="{6E2D87AF-B3CE-4438-9E8E-3807473E49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44" t="38244" r="38464" b="38464"/>
            <a:stretch/>
          </p:blipFill>
          <p:spPr>
            <a:xfrm>
              <a:off x="6096000" y="4903025"/>
              <a:ext cx="1803791" cy="1803791"/>
            </a:xfrm>
            <a:prstGeom prst="rect">
              <a:avLst/>
            </a:prstGeom>
          </p:spPr>
        </p:pic>
        <p:sp>
          <p:nvSpPr>
            <p:cNvPr id="110" name="ZoneTexte 109">
              <a:extLst>
                <a:ext uri="{FF2B5EF4-FFF2-40B4-BE49-F238E27FC236}">
                  <a16:creationId xmlns:a16="http://schemas.microsoft.com/office/drawing/2014/main" id="{87CDD253-F2CB-453C-939D-FAA31ADA93B9}"/>
                </a:ext>
              </a:extLst>
            </p:cNvPr>
            <p:cNvSpPr txBox="1"/>
            <p:nvPr/>
          </p:nvSpPr>
          <p:spPr>
            <a:xfrm>
              <a:off x="6444672" y="6323828"/>
              <a:ext cx="1246344" cy="311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[110] </a:t>
              </a:r>
              <a:r>
                <a:rPr lang="el-GR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γ</a:t>
              </a:r>
              <a:r>
                <a:rPr lang="en-US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-Ga</a:t>
              </a:r>
              <a:r>
                <a:rPr lang="en-US" baseline="-25000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2</a:t>
              </a:r>
              <a:r>
                <a:rPr lang="en-US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O</a:t>
              </a:r>
              <a:r>
                <a:rPr lang="en-US" baseline="-25000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3</a:t>
              </a:r>
              <a:endParaRPr lang="fr-FR" dirty="0">
                <a:solidFill>
                  <a:schemeClr val="bg1"/>
                </a:solidFill>
              </a:endParaRPr>
            </a:p>
          </p:txBody>
        </p:sp>
        <p:cxnSp>
          <p:nvCxnSpPr>
            <p:cNvPr id="114" name="Connecteur droit 113">
              <a:extLst>
                <a:ext uri="{FF2B5EF4-FFF2-40B4-BE49-F238E27FC236}">
                  <a16:creationId xmlns:a16="http://schemas.microsoft.com/office/drawing/2014/main" id="{7E5792D1-CB02-4607-BB06-2C4369DA7F32}"/>
                </a:ext>
              </a:extLst>
            </p:cNvPr>
            <p:cNvCxnSpPr>
              <a:cxnSpLocks/>
            </p:cNvCxnSpPr>
            <p:nvPr/>
          </p:nvCxnSpPr>
          <p:spPr>
            <a:xfrm>
              <a:off x="2069960" y="5308596"/>
              <a:ext cx="4770687" cy="0"/>
            </a:xfrm>
            <a:prstGeom prst="line">
              <a:avLst/>
            </a:prstGeom>
            <a:ln w="38100">
              <a:solidFill>
                <a:schemeClr val="accent6">
                  <a:lumMod val="40000"/>
                  <a:lumOff val="60000"/>
                </a:schemeClr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upa 6"/>
          <p:cNvGrpSpPr/>
          <p:nvPr/>
        </p:nvGrpSpPr>
        <p:grpSpPr>
          <a:xfrm>
            <a:off x="2994409" y="2840873"/>
            <a:ext cx="6934229" cy="1803789"/>
            <a:chOff x="2994409" y="2840873"/>
            <a:chExt cx="6934229" cy="1803789"/>
          </a:xfrm>
        </p:grpSpPr>
        <p:pic>
          <p:nvPicPr>
            <p:cNvPr id="98" name="Picture 136">
              <a:extLst>
                <a:ext uri="{FF2B5EF4-FFF2-40B4-BE49-F238E27FC236}">
                  <a16:creationId xmlns:a16="http://schemas.microsoft.com/office/drawing/2014/main" id="{FC0ECCC2-DFCE-492D-92CD-4DE691319A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22" t="32022" r="32253" b="32253"/>
            <a:stretch/>
          </p:blipFill>
          <p:spPr>
            <a:xfrm>
              <a:off x="8124849" y="2840873"/>
              <a:ext cx="1803789" cy="1803789"/>
            </a:xfrm>
            <a:prstGeom prst="rect">
              <a:avLst/>
            </a:prstGeom>
          </p:spPr>
        </p:pic>
        <p:sp>
          <p:nvSpPr>
            <p:cNvPr id="111" name="ZoneTexte 110">
              <a:extLst>
                <a:ext uri="{FF2B5EF4-FFF2-40B4-BE49-F238E27FC236}">
                  <a16:creationId xmlns:a16="http://schemas.microsoft.com/office/drawing/2014/main" id="{0172733D-3BB2-494A-B37F-6BB91BCD2316}"/>
                </a:ext>
              </a:extLst>
            </p:cNvPr>
            <p:cNvSpPr txBox="1"/>
            <p:nvPr/>
          </p:nvSpPr>
          <p:spPr>
            <a:xfrm>
              <a:off x="8349314" y="4245436"/>
              <a:ext cx="1354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amorphous</a:t>
              </a:r>
              <a:endParaRPr lang="fr-FR" dirty="0">
                <a:solidFill>
                  <a:schemeClr val="bg1"/>
                </a:solidFill>
              </a:endParaRPr>
            </a:p>
          </p:txBody>
        </p:sp>
        <p:cxnSp>
          <p:nvCxnSpPr>
            <p:cNvPr id="117" name="Connecteur droit 116">
              <a:extLst>
                <a:ext uri="{FF2B5EF4-FFF2-40B4-BE49-F238E27FC236}">
                  <a16:creationId xmlns:a16="http://schemas.microsoft.com/office/drawing/2014/main" id="{E4188071-8AF6-4345-AF1E-F50CCAE17681}"/>
                </a:ext>
              </a:extLst>
            </p:cNvPr>
            <p:cNvCxnSpPr>
              <a:cxnSpLocks/>
            </p:cNvCxnSpPr>
            <p:nvPr/>
          </p:nvCxnSpPr>
          <p:spPr>
            <a:xfrm>
              <a:off x="2994409" y="3429000"/>
              <a:ext cx="6032334" cy="1"/>
            </a:xfrm>
            <a:prstGeom prst="line">
              <a:avLst/>
            </a:prstGeom>
            <a:ln w="38100">
              <a:solidFill>
                <a:srgbClr val="A670A3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upa 12"/>
          <p:cNvGrpSpPr/>
          <p:nvPr/>
        </p:nvGrpSpPr>
        <p:grpSpPr>
          <a:xfrm>
            <a:off x="2794434" y="4903026"/>
            <a:ext cx="7150489" cy="1803790"/>
            <a:chOff x="2794434" y="4903026"/>
            <a:chExt cx="7150489" cy="1803790"/>
          </a:xfrm>
        </p:grpSpPr>
        <p:pic>
          <p:nvPicPr>
            <p:cNvPr id="99" name="Picture 88">
              <a:extLst>
                <a:ext uri="{FF2B5EF4-FFF2-40B4-BE49-F238E27FC236}">
                  <a16:creationId xmlns:a16="http://schemas.microsoft.com/office/drawing/2014/main" id="{9336C5B3-B83E-45EC-B0BB-4DA8E0DCF1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47" t="19113" r="19113" b="19347"/>
            <a:stretch/>
          </p:blipFill>
          <p:spPr>
            <a:xfrm>
              <a:off x="8141133" y="4903026"/>
              <a:ext cx="1803790" cy="1803790"/>
            </a:xfrm>
            <a:prstGeom prst="rect">
              <a:avLst/>
            </a:prstGeom>
          </p:spPr>
        </p:pic>
        <p:sp>
          <p:nvSpPr>
            <p:cNvPr id="112" name="ZoneTexte 111">
              <a:extLst>
                <a:ext uri="{FF2B5EF4-FFF2-40B4-BE49-F238E27FC236}">
                  <a16:creationId xmlns:a16="http://schemas.microsoft.com/office/drawing/2014/main" id="{EC54C2F8-F8A2-46C2-AB10-1F0C6001335A}"/>
                </a:ext>
              </a:extLst>
            </p:cNvPr>
            <p:cNvSpPr txBox="1"/>
            <p:nvPr/>
          </p:nvSpPr>
          <p:spPr>
            <a:xfrm>
              <a:off x="8349314" y="6337484"/>
              <a:ext cx="1354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amorphous</a:t>
              </a:r>
              <a:endParaRPr lang="fr-FR" dirty="0">
                <a:solidFill>
                  <a:schemeClr val="bg1"/>
                </a:solidFill>
              </a:endParaRPr>
            </a:p>
          </p:txBody>
        </p:sp>
        <p:cxnSp>
          <p:nvCxnSpPr>
            <p:cNvPr id="119" name="Connecteur droit 118">
              <a:extLst>
                <a:ext uri="{FF2B5EF4-FFF2-40B4-BE49-F238E27FC236}">
                  <a16:creationId xmlns:a16="http://schemas.microsoft.com/office/drawing/2014/main" id="{5D0D971B-707C-478D-963E-F44FA99E73CF}"/>
                </a:ext>
              </a:extLst>
            </p:cNvPr>
            <p:cNvCxnSpPr>
              <a:cxnSpLocks/>
            </p:cNvCxnSpPr>
            <p:nvPr/>
          </p:nvCxnSpPr>
          <p:spPr>
            <a:xfrm>
              <a:off x="2794434" y="5549141"/>
              <a:ext cx="6232309" cy="33017"/>
            </a:xfrm>
            <a:prstGeom prst="line">
              <a:avLst/>
            </a:prstGeom>
            <a:ln w="38100">
              <a:solidFill>
                <a:srgbClr val="A670A3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upa 65"/>
          <p:cNvGrpSpPr/>
          <p:nvPr/>
        </p:nvGrpSpPr>
        <p:grpSpPr>
          <a:xfrm>
            <a:off x="3039992" y="2372425"/>
            <a:ext cx="5290868" cy="4261614"/>
            <a:chOff x="3039992" y="2372425"/>
            <a:chExt cx="5290868" cy="4261614"/>
          </a:xfrm>
        </p:grpSpPr>
        <p:pic>
          <p:nvPicPr>
            <p:cNvPr id="67" name="Obraz 66"/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8" t="10662" r="12094" b="4994"/>
            <a:stretch/>
          </p:blipFill>
          <p:spPr>
            <a:xfrm>
              <a:off x="3039992" y="2372425"/>
              <a:ext cx="5290868" cy="4261614"/>
            </a:xfrm>
            <a:prstGeom prst="rect">
              <a:avLst/>
            </a:prstGeom>
          </p:spPr>
        </p:pic>
        <p:grpSp>
          <p:nvGrpSpPr>
            <p:cNvPr id="68" name="Grupa 67"/>
            <p:cNvGrpSpPr/>
            <p:nvPr/>
          </p:nvGrpSpPr>
          <p:grpSpPr>
            <a:xfrm>
              <a:off x="4080539" y="5221799"/>
              <a:ext cx="3628396" cy="511834"/>
              <a:chOff x="7610544" y="4879675"/>
              <a:chExt cx="3628396" cy="511834"/>
            </a:xfrm>
          </p:grpSpPr>
          <p:sp>
            <p:nvSpPr>
              <p:cNvPr id="69" name="Prostokąt zaokrąglony 68"/>
              <p:cNvSpPr/>
              <p:nvPr/>
            </p:nvSpPr>
            <p:spPr>
              <a:xfrm>
                <a:off x="7610544" y="4879675"/>
                <a:ext cx="532792" cy="511834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2400" dirty="0"/>
                  <a:t>I</a:t>
                </a:r>
              </a:p>
            </p:txBody>
          </p:sp>
          <p:sp>
            <p:nvSpPr>
              <p:cNvPr id="70" name="Prostokąt zaokrąglony 69"/>
              <p:cNvSpPr/>
              <p:nvPr/>
            </p:nvSpPr>
            <p:spPr>
              <a:xfrm>
                <a:off x="8680399" y="4879675"/>
                <a:ext cx="532792" cy="511834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2400" dirty="0"/>
                  <a:t>II</a:t>
                </a:r>
              </a:p>
            </p:txBody>
          </p:sp>
          <p:sp>
            <p:nvSpPr>
              <p:cNvPr id="71" name="Prostokąt zaokrąglony 70"/>
              <p:cNvSpPr/>
              <p:nvPr/>
            </p:nvSpPr>
            <p:spPr>
              <a:xfrm>
                <a:off x="9606861" y="4879675"/>
                <a:ext cx="532792" cy="511834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2400" dirty="0"/>
                  <a:t>III</a:t>
                </a:r>
              </a:p>
            </p:txBody>
          </p:sp>
          <p:sp>
            <p:nvSpPr>
              <p:cNvPr id="72" name="Prostokąt zaokrąglony 71"/>
              <p:cNvSpPr/>
              <p:nvPr/>
            </p:nvSpPr>
            <p:spPr>
              <a:xfrm>
                <a:off x="10706148" y="4879675"/>
                <a:ext cx="532792" cy="511834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2400" dirty="0"/>
                  <a:t>IV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4861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56F2B0-3A34-46E2-ABD7-83D7F2436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207" y="2205653"/>
            <a:ext cx="10515600" cy="984301"/>
          </a:xfrm>
        </p:spPr>
        <p:txBody>
          <a:bodyPr/>
          <a:lstStyle/>
          <a:p>
            <a:pPr algn="ctr"/>
            <a:r>
              <a:rPr lang="en-US" spc="800" dirty="0"/>
              <a:t>Outline</a:t>
            </a:r>
            <a:endParaRPr lang="fr-FR" spc="8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B54EAA-898C-48D6-B425-FB65E4AB9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46D73-F192-41DB-9F8B-471925813E33}" type="slidenum">
              <a:rPr lang="fr-FR" smtClean="0"/>
              <a:t>2</a:t>
            </a:fld>
            <a:endParaRPr lang="fr-FR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BB9067BD-0FBF-40A2-AF74-19B97EE3DDFD}"/>
              </a:ext>
            </a:extLst>
          </p:cNvPr>
          <p:cNvGrpSpPr/>
          <p:nvPr/>
        </p:nvGrpSpPr>
        <p:grpSpPr>
          <a:xfrm>
            <a:off x="409064" y="3323304"/>
            <a:ext cx="2743200" cy="3187688"/>
            <a:chOff x="409064" y="3323304"/>
            <a:chExt cx="2743200" cy="3187688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26EB3F53-05D5-456A-A58D-9C12DCBFD599}"/>
                </a:ext>
              </a:extLst>
            </p:cNvPr>
            <p:cNvSpPr/>
            <p:nvPr/>
          </p:nvSpPr>
          <p:spPr>
            <a:xfrm>
              <a:off x="409064" y="3323304"/>
              <a:ext cx="2743200" cy="98430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cap="all" dirty="0"/>
                <a:t>Motivation</a:t>
              </a:r>
              <a:endParaRPr lang="fr-FR" sz="2800" cap="all" dirty="0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40BD7B4E-5A45-4992-8834-16A7D13185AA}"/>
                </a:ext>
              </a:extLst>
            </p:cNvPr>
            <p:cNvSpPr txBox="1"/>
            <p:nvPr/>
          </p:nvSpPr>
          <p:spPr>
            <a:xfrm>
              <a:off x="409064" y="4572000"/>
              <a:ext cx="263893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2000" dirty="0"/>
                <a:t>What is </a:t>
              </a:r>
              <a:r>
                <a:rPr lang="el-GR" sz="2000" dirty="0">
                  <a:latin typeface="Bahnschrift" panose="020B0502040204020203" pitchFamily="34" charset="0"/>
                </a:rPr>
                <a:t>β</a:t>
              </a:r>
              <a:r>
                <a:rPr lang="en-US" sz="2000" dirty="0">
                  <a:latin typeface="Bahnschrift" panose="020B0502040204020203" pitchFamily="34" charset="0"/>
                </a:rPr>
                <a:t>-Ga</a:t>
              </a:r>
              <a:r>
                <a:rPr lang="en-US" sz="2000" baseline="-25000" dirty="0">
                  <a:latin typeface="Bahnschrift" panose="020B0502040204020203" pitchFamily="34" charset="0"/>
                </a:rPr>
                <a:t>2</a:t>
              </a:r>
              <a:r>
                <a:rPr lang="en-US" sz="2000" dirty="0">
                  <a:latin typeface="Bahnschrift" panose="020B0502040204020203" pitchFamily="34" charset="0"/>
                </a:rPr>
                <a:t>O</a:t>
              </a:r>
              <a:r>
                <a:rPr lang="en-US" sz="2000" baseline="-25000" dirty="0">
                  <a:latin typeface="Bahnschrift" panose="020B0502040204020203" pitchFamily="34" charset="0"/>
                </a:rPr>
                <a:t>3</a:t>
              </a:r>
              <a:r>
                <a:rPr lang="en-US" sz="2000" dirty="0">
                  <a:latin typeface="Bahnschrift" panose="020B0502040204020203" pitchFamily="34" charset="0"/>
                </a:rPr>
                <a:t>?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2000" dirty="0">
                  <a:latin typeface="Bahnschrift" panose="020B0502040204020203" pitchFamily="34" charset="0"/>
                </a:rPr>
                <a:t>Potential applications</a:t>
              </a:r>
              <a:endParaRPr lang="fr-FR" sz="2000" dirty="0">
                <a:latin typeface="Bahnschrift" panose="020B0502040204020203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fr-FR" sz="2000" dirty="0" err="1">
                  <a:latin typeface="Bahnschrift" panose="020B0502040204020203" pitchFamily="34" charset="0"/>
                </a:rPr>
                <a:t>Why</a:t>
              </a:r>
              <a:r>
                <a:rPr lang="fr-FR" sz="2000" dirty="0">
                  <a:latin typeface="Bahnschrift" panose="020B0502040204020203" pitchFamily="34" charset="0"/>
                </a:rPr>
                <a:t> </a:t>
              </a:r>
              <a:r>
                <a:rPr lang="fr-FR" sz="2000" dirty="0" err="1">
                  <a:latin typeface="Bahnschrift" panose="020B0502040204020203" pitchFamily="34" charset="0"/>
                </a:rPr>
                <a:t>is</a:t>
              </a:r>
              <a:r>
                <a:rPr lang="fr-FR" sz="2000" dirty="0">
                  <a:latin typeface="Bahnschrift" panose="020B0502040204020203" pitchFamily="34" charset="0"/>
                </a:rPr>
                <a:t> </a:t>
              </a:r>
              <a:r>
                <a:rPr lang="fr-FR" sz="2000" dirty="0" err="1">
                  <a:latin typeface="Bahnschrift" panose="020B0502040204020203" pitchFamily="34" charset="0"/>
                </a:rPr>
                <a:t>it</a:t>
              </a:r>
              <a:r>
                <a:rPr lang="fr-FR" sz="2000" dirty="0">
                  <a:latin typeface="Bahnschrift" panose="020B0502040204020203" pitchFamily="34" charset="0"/>
                </a:rPr>
                <a:t> </a:t>
              </a:r>
              <a:r>
                <a:rPr lang="fr-FR" sz="2000" dirty="0" err="1">
                  <a:latin typeface="Bahnschrift" panose="020B0502040204020203" pitchFamily="34" charset="0"/>
                </a:rPr>
                <a:t>implanted</a:t>
              </a:r>
              <a:r>
                <a:rPr lang="fr-FR" sz="2000" dirty="0">
                  <a:latin typeface="Bahnschrift" panose="020B0502040204020203" pitchFamily="34" charset="0"/>
                </a:rPr>
                <a:t> </a:t>
              </a:r>
              <a:r>
                <a:rPr lang="fr-FR" sz="2000" dirty="0" err="1">
                  <a:latin typeface="Bahnschrift" panose="020B0502040204020203" pitchFamily="34" charset="0"/>
                </a:rPr>
                <a:t>with</a:t>
              </a:r>
              <a:r>
                <a:rPr lang="fr-FR" sz="2000" dirty="0">
                  <a:latin typeface="Bahnschrift" panose="020B0502040204020203" pitchFamily="34" charset="0"/>
                </a:rPr>
                <a:t> rare </a:t>
              </a:r>
              <a:r>
                <a:rPr lang="fr-FR" sz="2000" dirty="0" err="1">
                  <a:latin typeface="Bahnschrift" panose="020B0502040204020203" pitchFamily="34" charset="0"/>
                </a:rPr>
                <a:t>earth</a:t>
              </a:r>
              <a:r>
                <a:rPr lang="fr-FR" sz="2000" dirty="0">
                  <a:latin typeface="Bahnschrift" panose="020B0502040204020203" pitchFamily="34" charset="0"/>
                </a:rPr>
                <a:t> ions?</a:t>
              </a:r>
              <a:endParaRPr lang="en-US" sz="2000" dirty="0">
                <a:latin typeface="Bahnschrift" panose="020B0502040204020203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5024E03D-50F6-4D10-A302-6B79A313CD86}"/>
              </a:ext>
            </a:extLst>
          </p:cNvPr>
          <p:cNvGrpSpPr/>
          <p:nvPr/>
        </p:nvGrpSpPr>
        <p:grpSpPr>
          <a:xfrm>
            <a:off x="3293807" y="3323303"/>
            <a:ext cx="2743200" cy="2572136"/>
            <a:chOff x="3293807" y="3323303"/>
            <a:chExt cx="2743200" cy="2572136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E1767A2-738D-44EB-813B-09FC6F70B397}"/>
                </a:ext>
              </a:extLst>
            </p:cNvPr>
            <p:cNvSpPr/>
            <p:nvPr/>
          </p:nvSpPr>
          <p:spPr>
            <a:xfrm>
              <a:off x="3293807" y="3323303"/>
              <a:ext cx="2743200" cy="98430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cap="all" dirty="0"/>
                <a:t>Methodology</a:t>
              </a:r>
              <a:endParaRPr lang="fr-FR" sz="2800" cap="all" dirty="0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2167FCFF-5B09-478B-A6CF-4A9D18D52DEA}"/>
                </a:ext>
              </a:extLst>
            </p:cNvPr>
            <p:cNvSpPr txBox="1"/>
            <p:nvPr/>
          </p:nvSpPr>
          <p:spPr>
            <a:xfrm>
              <a:off x="3293807" y="4572000"/>
              <a:ext cx="241873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2000" dirty="0"/>
                <a:t>Ion implantation</a:t>
              </a:r>
              <a:endParaRPr lang="fr-FR" sz="2000" dirty="0">
                <a:latin typeface="Bahnschrift" panose="020B0502040204020203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fr-FR" sz="2000" dirty="0">
                  <a:latin typeface="Bahnschrift" panose="020B0502040204020203" pitchFamily="34" charset="0"/>
                </a:rPr>
                <a:t>RBS/c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fr-FR" sz="2000" dirty="0">
                  <a:latin typeface="Bahnschrift" panose="020B0502040204020203" pitchFamily="34" charset="0"/>
                </a:rPr>
                <a:t>XRD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fr-FR" sz="2000" dirty="0">
                  <a:latin typeface="Bahnschrift" panose="020B0502040204020203" pitchFamily="34" charset="0"/>
                </a:rPr>
                <a:t>TEM</a:t>
              </a:r>
              <a:endParaRPr lang="en-US" sz="2000" dirty="0">
                <a:latin typeface="Bahnschrift" panose="020B0502040204020203" pitchFamily="34" charset="0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8ED129CF-BD2C-4961-B216-7E741F296246}"/>
              </a:ext>
            </a:extLst>
          </p:cNvPr>
          <p:cNvGrpSpPr/>
          <p:nvPr/>
        </p:nvGrpSpPr>
        <p:grpSpPr>
          <a:xfrm>
            <a:off x="6178549" y="3323303"/>
            <a:ext cx="2743201" cy="2572135"/>
            <a:chOff x="6178549" y="3323303"/>
            <a:chExt cx="2743201" cy="2572135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87B9B72E-7047-46BD-9BBC-2B907D82371F}"/>
                </a:ext>
              </a:extLst>
            </p:cNvPr>
            <p:cNvSpPr/>
            <p:nvPr/>
          </p:nvSpPr>
          <p:spPr>
            <a:xfrm>
              <a:off x="6178550" y="3323303"/>
              <a:ext cx="2743200" cy="98430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cap="all" dirty="0"/>
                <a:t>Results</a:t>
              </a:r>
              <a:endParaRPr lang="fr-FR" sz="2800" cap="all" dirty="0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848B8E0E-EAB3-48D1-95DE-54246251FF28}"/>
                </a:ext>
              </a:extLst>
            </p:cNvPr>
            <p:cNvSpPr txBox="1"/>
            <p:nvPr/>
          </p:nvSpPr>
          <p:spPr>
            <a:xfrm>
              <a:off x="6178549" y="4571999"/>
              <a:ext cx="260165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2000" dirty="0"/>
                <a:t>What happens after implantation with rare earth ions</a:t>
              </a:r>
              <a:endParaRPr lang="en-US" sz="2000" dirty="0">
                <a:latin typeface="Bahnschrift" panose="020B0502040204020203" pitchFamily="34" charset="0"/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85611F2D-5FEF-4941-8241-70979B5F7C27}"/>
              </a:ext>
            </a:extLst>
          </p:cNvPr>
          <p:cNvGrpSpPr/>
          <p:nvPr/>
        </p:nvGrpSpPr>
        <p:grpSpPr>
          <a:xfrm>
            <a:off x="9063293" y="3323302"/>
            <a:ext cx="2743200" cy="1648806"/>
            <a:chOff x="9063293" y="3323302"/>
            <a:chExt cx="2743200" cy="1648806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8ACA726-D8A4-4BB8-BE75-3BC6B114D9B6}"/>
                </a:ext>
              </a:extLst>
            </p:cNvPr>
            <p:cNvSpPr/>
            <p:nvPr/>
          </p:nvSpPr>
          <p:spPr>
            <a:xfrm>
              <a:off x="9063293" y="3323302"/>
              <a:ext cx="2743200" cy="98430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cap="all" dirty="0"/>
                <a:t>Conclusion</a:t>
              </a:r>
              <a:endParaRPr lang="fr-FR" sz="2800" cap="all" dirty="0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98535C28-1915-471C-ACD1-54DA3AA473B0}"/>
                </a:ext>
              </a:extLst>
            </p:cNvPr>
            <p:cNvSpPr txBox="1"/>
            <p:nvPr/>
          </p:nvSpPr>
          <p:spPr>
            <a:xfrm>
              <a:off x="9063293" y="4571998"/>
              <a:ext cx="26016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2000" dirty="0"/>
                <a:t>Next steps</a:t>
              </a:r>
              <a:endParaRPr lang="en-US" sz="2000" dirty="0">
                <a:latin typeface="Bahnschrif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91887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56F2B0-3A34-46E2-ABD7-83D7F2436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205" y="1707459"/>
            <a:ext cx="10515600" cy="984301"/>
          </a:xfrm>
        </p:spPr>
        <p:txBody>
          <a:bodyPr/>
          <a:lstStyle/>
          <a:p>
            <a:pPr algn="ctr"/>
            <a:r>
              <a:rPr lang="en-US" spc="800" dirty="0"/>
              <a:t>Conclusion</a:t>
            </a:r>
            <a:endParaRPr lang="fr-FR" spc="8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B54EAA-898C-48D6-B425-FB65E4AB9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46D73-F192-41DB-9F8B-471925813E33}" type="slidenum">
              <a:rPr lang="fr-FR" smtClean="0"/>
              <a:t>20</a:t>
            </a:fld>
            <a:endParaRPr lang="fr-FR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26EB3F53-05D5-456A-A58D-9C12DCBFD599}"/>
              </a:ext>
            </a:extLst>
          </p:cNvPr>
          <p:cNvSpPr/>
          <p:nvPr/>
        </p:nvSpPr>
        <p:spPr>
          <a:xfrm>
            <a:off x="4741238" y="3563127"/>
            <a:ext cx="2709521" cy="134115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Formation of </a:t>
            </a:r>
            <a:r>
              <a:rPr lang="el-GR" sz="2800" dirty="0">
                <a:solidFill>
                  <a:schemeClr val="tx1"/>
                </a:solidFill>
              </a:rPr>
              <a:t>γ</a:t>
            </a:r>
            <a:r>
              <a:rPr lang="en-US" sz="2800" dirty="0">
                <a:solidFill>
                  <a:schemeClr val="tx1"/>
                </a:solidFill>
              </a:rPr>
              <a:t> phase</a:t>
            </a:r>
            <a:endParaRPr lang="fr-FR" sz="2800" dirty="0">
              <a:solidFill>
                <a:schemeClr val="tx1"/>
              </a:solidFill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33C43E69-39B0-40A6-9E42-65915267FE84}"/>
              </a:ext>
            </a:extLst>
          </p:cNvPr>
          <p:cNvSpPr/>
          <p:nvPr/>
        </p:nvSpPr>
        <p:spPr>
          <a:xfrm>
            <a:off x="569142" y="3498408"/>
            <a:ext cx="2709521" cy="147059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Increasing compressive strain</a:t>
            </a:r>
            <a:endParaRPr lang="fr-FR" sz="2800" dirty="0">
              <a:solidFill>
                <a:schemeClr val="tx1"/>
              </a:solidFill>
            </a:endParaRP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1A5408DF-6FEF-4E00-B105-1E8D1249527F}"/>
              </a:ext>
            </a:extLst>
          </p:cNvPr>
          <p:cNvCxnSpPr>
            <a:cxnSpLocks/>
          </p:cNvCxnSpPr>
          <p:nvPr/>
        </p:nvCxnSpPr>
        <p:spPr>
          <a:xfrm>
            <a:off x="338137" y="2934624"/>
            <a:ext cx="11515725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251CBA55-AD66-4D27-95F7-EB0D1E15C0A1}"/>
              </a:ext>
            </a:extLst>
          </p:cNvPr>
          <p:cNvSpPr/>
          <p:nvPr/>
        </p:nvSpPr>
        <p:spPr>
          <a:xfrm>
            <a:off x="2747670" y="5210130"/>
            <a:ext cx="2743200" cy="12169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Strain relaxation</a:t>
            </a:r>
            <a:endParaRPr lang="fr-FR" sz="2800" dirty="0">
              <a:solidFill>
                <a:schemeClr val="tx1"/>
              </a:solidFill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E73989AF-0CD5-4BE6-AA1F-F52E5D0FD522}"/>
              </a:ext>
            </a:extLst>
          </p:cNvPr>
          <p:cNvSpPr/>
          <p:nvPr/>
        </p:nvSpPr>
        <p:spPr>
          <a:xfrm>
            <a:off x="6845631" y="5336111"/>
            <a:ext cx="2709521" cy="102023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Stacking faults</a:t>
            </a:r>
            <a:endParaRPr lang="fr-FR" sz="2800" dirty="0">
              <a:solidFill>
                <a:schemeClr val="tx1"/>
              </a:solidFill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A348BF66-103F-46F3-BF56-4FCABD396FD4}"/>
              </a:ext>
            </a:extLst>
          </p:cNvPr>
          <p:cNvSpPr/>
          <p:nvPr/>
        </p:nvSpPr>
        <p:spPr>
          <a:xfrm>
            <a:off x="8644279" y="3591854"/>
            <a:ext cx="2709521" cy="123413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Progressive amorphization</a:t>
            </a:r>
            <a:endParaRPr lang="fr-FR" sz="2800" dirty="0">
              <a:solidFill>
                <a:schemeClr val="tx1"/>
              </a:solidFill>
            </a:endParaRP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857EA504-64D3-4056-B0FA-536D3CCA237A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1923903" y="2934624"/>
            <a:ext cx="0" cy="563784"/>
          </a:xfrm>
          <a:prstGeom prst="straightConnector1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FCFBDC52-7637-44F5-BB5B-F1B6C942DAF0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4119270" y="2934624"/>
            <a:ext cx="0" cy="2275506"/>
          </a:xfrm>
          <a:prstGeom prst="straightConnector1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2E61D4E9-A815-41E8-A3F0-A68961A198BB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6095999" y="2934624"/>
            <a:ext cx="0" cy="628503"/>
          </a:xfrm>
          <a:prstGeom prst="straightConnector1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E133FC65-9FF0-4536-B15B-BCE811595DF6}"/>
              </a:ext>
            </a:extLst>
          </p:cNvPr>
          <p:cNvCxnSpPr>
            <a:cxnSpLocks/>
            <a:endCxn id="17" idx="0"/>
          </p:cNvCxnSpPr>
          <p:nvPr/>
        </p:nvCxnSpPr>
        <p:spPr>
          <a:xfrm flipH="1">
            <a:off x="8200392" y="2934624"/>
            <a:ext cx="16839" cy="2401487"/>
          </a:xfrm>
          <a:prstGeom prst="straightConnector1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7C251CA5-3D2A-4932-B54A-CD3B5B926A68}"/>
              </a:ext>
            </a:extLst>
          </p:cNvPr>
          <p:cNvCxnSpPr>
            <a:cxnSpLocks/>
            <a:endCxn id="18" idx="0"/>
          </p:cNvCxnSpPr>
          <p:nvPr/>
        </p:nvCxnSpPr>
        <p:spPr>
          <a:xfrm>
            <a:off x="9999040" y="2934624"/>
            <a:ext cx="0" cy="657230"/>
          </a:xfrm>
          <a:prstGeom prst="straightConnector1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60626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56F2B0-3A34-46E2-ABD7-83D7F2436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205" y="1707459"/>
            <a:ext cx="10515600" cy="984301"/>
          </a:xfrm>
        </p:spPr>
        <p:txBody>
          <a:bodyPr/>
          <a:lstStyle/>
          <a:p>
            <a:pPr algn="ctr"/>
            <a:r>
              <a:rPr lang="en-US" spc="800" dirty="0"/>
              <a:t>Conclusion</a:t>
            </a:r>
            <a:endParaRPr lang="fr-FR" spc="8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B54EAA-898C-48D6-B425-FB65E4AB9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46D73-F192-41DB-9F8B-471925813E33}" type="slidenum">
              <a:rPr lang="fr-FR" smtClean="0"/>
              <a:t>21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ACD18FC-28DE-4A89-ADA5-EBC7EDE0FDE3}"/>
              </a:ext>
            </a:extLst>
          </p:cNvPr>
          <p:cNvSpPr txBox="1"/>
          <p:nvPr/>
        </p:nvSpPr>
        <p:spPr>
          <a:xfrm>
            <a:off x="695231" y="3059668"/>
            <a:ext cx="108015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/>
              <a:t>The results challenge the concept of extreme radiation resistance of the </a:t>
            </a:r>
            <a:r>
              <a:rPr lang="el-GR" sz="2800" dirty="0">
                <a:solidFill>
                  <a:schemeClr val="tx1"/>
                </a:solidFill>
              </a:rPr>
              <a:t>γ</a:t>
            </a:r>
            <a:r>
              <a:rPr lang="en-US" sz="2800" dirty="0">
                <a:solidFill>
                  <a:schemeClr val="tx1"/>
                </a:solidFill>
              </a:rPr>
              <a:t> phase or suggest that its stability may depend on irradiation conditions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/>
              <a:t>A chemical effect of RE ions may play a significant role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800" b="1" dirty="0"/>
              <a:t>Next </a:t>
            </a:r>
            <a:r>
              <a:rPr lang="fr-FR" sz="2800" b="1" dirty="0" err="1"/>
              <a:t>step</a:t>
            </a:r>
            <a:r>
              <a:rPr lang="fr-FR" sz="2800" dirty="0"/>
              <a:t>: implantation </a:t>
            </a:r>
            <a:r>
              <a:rPr lang="fr-FR" sz="2800" dirty="0" err="1"/>
              <a:t>with</a:t>
            </a:r>
            <a:r>
              <a:rPr lang="fr-FR" sz="2800" dirty="0"/>
              <a:t> a noble </a:t>
            </a:r>
            <a:r>
              <a:rPr lang="fr-FR" sz="2800" dirty="0" err="1"/>
              <a:t>gas</a:t>
            </a:r>
            <a:r>
              <a:rPr lang="fr-FR" sz="2800" dirty="0"/>
              <a:t> Xe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545437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E29061-9A09-416E-AF1F-64EB9CCE8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4F942F5-A170-468A-A016-3AFBB615D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36962"/>
            <a:ext cx="10515600" cy="1841500"/>
          </a:xfrm>
        </p:spPr>
        <p:txBody>
          <a:bodyPr/>
          <a:lstStyle/>
          <a:p>
            <a:r>
              <a:rPr lang="en-US" dirty="0"/>
              <a:t>The research was carried out within the NCN project UMO-2022/45/B/ST5/02810. </a:t>
            </a:r>
          </a:p>
          <a:p>
            <a:r>
              <a:rPr lang="en-US" dirty="0"/>
              <a:t>This research was supported by a French government scholarship France Excellence.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A5652EA-FC91-4BEF-93A9-9D34C4215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46D73-F192-41DB-9F8B-471925813E33}" type="slidenum">
              <a:rPr lang="fr-FR" smtClean="0"/>
              <a:t>22</a:t>
            </a:fld>
            <a:endParaRPr lang="fr-FR"/>
          </a:p>
        </p:txBody>
      </p:sp>
      <p:pic>
        <p:nvPicPr>
          <p:cNvPr id="1026" name="Picture 2" descr="Campus France, votre porte d'entrée pour vos études en ...">
            <a:extLst>
              <a:ext uri="{FF2B5EF4-FFF2-40B4-BE49-F238E27FC236}">
                <a16:creationId xmlns:a16="http://schemas.microsoft.com/office/drawing/2014/main" id="{B0CB76F3-5821-4722-A3C9-445CC6588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5039915"/>
            <a:ext cx="1132439" cy="119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edia">
            <a:extLst>
              <a:ext uri="{FF2B5EF4-FFF2-40B4-BE49-F238E27FC236}">
                <a16:creationId xmlns:a16="http://schemas.microsoft.com/office/drawing/2014/main" id="{9811FCDC-AD0B-462A-B495-4A7A0CFC8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92" y="5639593"/>
            <a:ext cx="57150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Energan project webpage">
            <a:extLst>
              <a:ext uri="{FF2B5EF4-FFF2-40B4-BE49-F238E27FC236}">
                <a16:creationId xmlns:a16="http://schemas.microsoft.com/office/drawing/2014/main" id="{8A6BE768-650C-4A9C-BC4C-9F46F242D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812" y="1770602"/>
            <a:ext cx="1389788" cy="148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File:HZDR-LOGO.png - Wikimedia Commons">
            <a:extLst>
              <a:ext uri="{FF2B5EF4-FFF2-40B4-BE49-F238E27FC236}">
                <a16:creationId xmlns:a16="http://schemas.microsoft.com/office/drawing/2014/main" id="{FE0AAFF3-3414-4A72-85F7-5A310F5E3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143" y="1851819"/>
            <a:ext cx="2679846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76499BE-91BF-44BF-ABE7-88295BD2F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670" y="1723643"/>
            <a:ext cx="2679846" cy="170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296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B0D26E-4C64-4A74-A5DA-75D82BD74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Bahnschrift" panose="020B0502040204020203" pitchFamily="34" charset="0"/>
              </a:rPr>
              <a:t>β</a:t>
            </a:r>
            <a:r>
              <a:rPr lang="en-US" dirty="0">
                <a:latin typeface="Bahnschrift" panose="020B0502040204020203" pitchFamily="34" charset="0"/>
              </a:rPr>
              <a:t>-Ga</a:t>
            </a:r>
            <a:r>
              <a:rPr lang="en-US" baseline="-25000" dirty="0">
                <a:latin typeface="Bahnschrift" panose="020B0502040204020203" pitchFamily="34" charset="0"/>
              </a:rPr>
              <a:t>2</a:t>
            </a:r>
            <a:r>
              <a:rPr lang="en-US" dirty="0">
                <a:latin typeface="Bahnschrift" panose="020B0502040204020203" pitchFamily="34" charset="0"/>
              </a:rPr>
              <a:t>O</a:t>
            </a:r>
            <a:r>
              <a:rPr lang="en-US" baseline="-25000" dirty="0">
                <a:latin typeface="Bahnschrift" panose="020B0502040204020203" pitchFamily="34" charset="0"/>
              </a:rPr>
              <a:t>3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14AFBEF-65B9-409E-8729-3FA6DDD22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46D73-F192-41DB-9F8B-471925813E33}" type="slidenum">
              <a:rPr lang="fr-FR" smtClean="0"/>
              <a:t>3</a:t>
            </a:fld>
            <a:endParaRPr lang="fr-FR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B1156923-5251-457C-B1B8-D69B9C72B73F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654026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Wide bandgap semiconductor: 4.8 eV</a:t>
            </a:r>
            <a:endParaRPr lang="en-US" baseline="-25000" dirty="0">
              <a:latin typeface="Bahnschrift" panose="020B0502040204020203" pitchFamily="34" charset="0"/>
            </a:endParaRPr>
          </a:p>
          <a:p>
            <a:r>
              <a:rPr lang="en-US" dirty="0"/>
              <a:t>It can handle high voltage</a:t>
            </a:r>
          </a:p>
          <a:p>
            <a:r>
              <a:rPr lang="en-US" dirty="0"/>
              <a:t>It can withstand high temperature</a:t>
            </a:r>
          </a:p>
          <a:p>
            <a:r>
              <a:rPr lang="en-US" dirty="0"/>
              <a:t>Resistant to high radiation</a:t>
            </a:r>
          </a:p>
          <a:p>
            <a:r>
              <a:rPr lang="en-US" dirty="0"/>
              <a:t>Low cost of production</a:t>
            </a:r>
          </a:p>
          <a:p>
            <a:r>
              <a:rPr lang="en-US" dirty="0"/>
              <a:t>Potential use: power electronics, optoelectronics, photodetectors, gas sensors…</a:t>
            </a:r>
          </a:p>
          <a:p>
            <a:endParaRPr lang="fr-FR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4D0BC94-4734-4AF4-B4AC-4170E1469EBD}"/>
              </a:ext>
            </a:extLst>
          </p:cNvPr>
          <p:cNvGrpSpPr/>
          <p:nvPr/>
        </p:nvGrpSpPr>
        <p:grpSpPr>
          <a:xfrm>
            <a:off x="7450566" y="558858"/>
            <a:ext cx="4320522" cy="5837124"/>
            <a:chOff x="7450566" y="558858"/>
            <a:chExt cx="4320522" cy="583712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55101701-8813-4B79-8C7A-FCC65D7E4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50567" y="3525839"/>
              <a:ext cx="4320521" cy="2870143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FD66018A-51FD-4E7A-8153-26B347E00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50566" y="558858"/>
              <a:ext cx="4320521" cy="28829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499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B0D26E-4C64-4A74-A5DA-75D82BD74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>
                <a:latin typeface="Bahnschrift" panose="020B0502040204020203" pitchFamily="34" charset="0"/>
              </a:rPr>
              <a:t>Why</a:t>
            </a:r>
            <a:r>
              <a:rPr lang="pl-PL" dirty="0">
                <a:latin typeface="Bahnschrift" panose="020B0502040204020203" pitchFamily="34" charset="0"/>
              </a:rPr>
              <a:t> </a:t>
            </a:r>
            <a:r>
              <a:rPr lang="el-GR" b="1" dirty="0">
                <a:latin typeface="Bahnschrift" panose="020B0502040204020203" pitchFamily="34" charset="0"/>
              </a:rPr>
              <a:t>β</a:t>
            </a:r>
            <a:r>
              <a:rPr lang="en-US" dirty="0">
                <a:latin typeface="Bahnschrift" panose="020B0502040204020203" pitchFamily="34" charset="0"/>
              </a:rPr>
              <a:t>-Ga</a:t>
            </a:r>
            <a:r>
              <a:rPr lang="en-US" baseline="-25000" dirty="0">
                <a:latin typeface="Bahnschrift" panose="020B0502040204020203" pitchFamily="34" charset="0"/>
              </a:rPr>
              <a:t>2</a:t>
            </a:r>
            <a:r>
              <a:rPr lang="en-US" dirty="0">
                <a:latin typeface="Bahnschrift" panose="020B0502040204020203" pitchFamily="34" charset="0"/>
              </a:rPr>
              <a:t>O</a:t>
            </a:r>
            <a:r>
              <a:rPr lang="en-US" baseline="-25000" dirty="0">
                <a:latin typeface="Bahnschrift" panose="020B0502040204020203" pitchFamily="34" charset="0"/>
              </a:rPr>
              <a:t>3</a:t>
            </a:r>
            <a:r>
              <a:rPr lang="pl-PL" dirty="0">
                <a:latin typeface="Bahnschrift" panose="020B0502040204020203" pitchFamily="34" charset="0"/>
              </a:rPr>
              <a:t>?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14AFBEF-65B9-409E-8729-3FA6DDD22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46D73-F192-41DB-9F8B-471925813E33}" type="slidenum">
              <a:rPr lang="fr-FR" smtClean="0"/>
              <a:t>4</a:t>
            </a:fld>
            <a:endParaRPr lang="fr-FR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B1156923-5251-457C-B1B8-D69B9C72B73F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Bahnschrift" panose="020B0502040204020203" pitchFamily="34" charset="0"/>
              </a:rPr>
              <a:t>Ga</a:t>
            </a:r>
            <a:r>
              <a:rPr lang="en-US" baseline="-25000" dirty="0">
                <a:latin typeface="Bahnschrift" panose="020B0502040204020203" pitchFamily="34" charset="0"/>
              </a:rPr>
              <a:t>2</a:t>
            </a:r>
            <a:r>
              <a:rPr lang="en-US" dirty="0">
                <a:latin typeface="Bahnschrift" panose="020B0502040204020203" pitchFamily="34" charset="0"/>
              </a:rPr>
              <a:t>O</a:t>
            </a:r>
            <a:r>
              <a:rPr lang="en-US" baseline="-25000" dirty="0">
                <a:latin typeface="Bahnschrift" panose="020B0502040204020203" pitchFamily="34" charset="0"/>
              </a:rPr>
              <a:t>3</a:t>
            </a:r>
            <a:r>
              <a:rPr lang="pl-PL" baseline="-25000" dirty="0">
                <a:latin typeface="Bahnschrift" panose="020B0502040204020203" pitchFamily="34" charset="0"/>
              </a:rPr>
              <a:t> </a:t>
            </a:r>
            <a:r>
              <a:rPr lang="pl-PL" dirty="0" err="1">
                <a:latin typeface="Bahnschrift" panose="020B0502040204020203" pitchFamily="34" charset="0"/>
              </a:rPr>
              <a:t>is</a:t>
            </a:r>
            <a:r>
              <a:rPr lang="pl-PL" dirty="0">
                <a:latin typeface="Bahnschrift" panose="020B0502040204020203" pitchFamily="34" charset="0"/>
              </a:rPr>
              <a:t> a </a:t>
            </a:r>
            <a:r>
              <a:rPr lang="pl-PL" dirty="0" err="1">
                <a:latin typeface="Bahnschrift" panose="020B0502040204020203" pitchFamily="34" charset="0"/>
              </a:rPr>
              <a:t>crystal</a:t>
            </a:r>
            <a:endParaRPr lang="pl-PL" dirty="0"/>
          </a:p>
          <a:p>
            <a:r>
              <a:rPr lang="el-GR" dirty="0">
                <a:latin typeface="Bahnschrift" panose="020B0502040204020203" pitchFamily="34" charset="0"/>
              </a:rPr>
              <a:t>β</a:t>
            </a:r>
            <a:r>
              <a:rPr lang="en-US" dirty="0">
                <a:latin typeface="Bahnschrift" panose="020B0502040204020203" pitchFamily="34" charset="0"/>
              </a:rPr>
              <a:t>-Ga</a:t>
            </a:r>
            <a:r>
              <a:rPr lang="en-US" baseline="-25000" dirty="0">
                <a:latin typeface="Bahnschrift" panose="020B0502040204020203" pitchFamily="34" charset="0"/>
              </a:rPr>
              <a:t>2</a:t>
            </a:r>
            <a:r>
              <a:rPr lang="en-US" dirty="0">
                <a:latin typeface="Bahnschrift" panose="020B0502040204020203" pitchFamily="34" charset="0"/>
              </a:rPr>
              <a:t>O</a:t>
            </a:r>
            <a:r>
              <a:rPr lang="en-US" baseline="-25000" dirty="0">
                <a:latin typeface="Bahnschrift" panose="020B0502040204020203" pitchFamily="34" charset="0"/>
              </a:rPr>
              <a:t>3</a:t>
            </a:r>
            <a:r>
              <a:rPr lang="pl-PL" baseline="-25000" dirty="0">
                <a:latin typeface="Bahnschrift" panose="020B0502040204020203" pitchFamily="34" charset="0"/>
              </a:rPr>
              <a:t> </a:t>
            </a:r>
            <a:r>
              <a:rPr lang="pl-PL" dirty="0" err="1"/>
              <a:t>is</a:t>
            </a:r>
            <a:r>
              <a:rPr lang="pl-PL" dirty="0"/>
              <a:t> t</a:t>
            </a:r>
            <a:r>
              <a:rPr lang="en-US" dirty="0"/>
              <a:t>he most stable form of </a:t>
            </a:r>
            <a:r>
              <a:rPr lang="en-US" dirty="0">
                <a:latin typeface="Bahnschrift" panose="020B0502040204020203" pitchFamily="34" charset="0"/>
              </a:rPr>
              <a:t>Ga</a:t>
            </a:r>
            <a:r>
              <a:rPr lang="en-US" baseline="-25000" dirty="0">
                <a:latin typeface="Bahnschrift" panose="020B0502040204020203" pitchFamily="34" charset="0"/>
              </a:rPr>
              <a:t>2</a:t>
            </a:r>
            <a:r>
              <a:rPr lang="en-US" dirty="0">
                <a:latin typeface="Bahnschrift" panose="020B0502040204020203" pitchFamily="34" charset="0"/>
              </a:rPr>
              <a:t>O</a:t>
            </a:r>
            <a:r>
              <a:rPr lang="en-US" baseline="-25000" dirty="0">
                <a:latin typeface="Bahnschrift" panose="020B0502040204020203" pitchFamily="34" charset="0"/>
              </a:rPr>
              <a:t>3</a:t>
            </a:r>
            <a:endParaRPr lang="en-US" dirty="0"/>
          </a:p>
        </p:txBody>
      </p:sp>
      <p:grpSp>
        <p:nvGrpSpPr>
          <p:cNvPr id="5" name="Grupa 4"/>
          <p:cNvGrpSpPr/>
          <p:nvPr/>
        </p:nvGrpSpPr>
        <p:grpSpPr>
          <a:xfrm>
            <a:off x="1771593" y="3282109"/>
            <a:ext cx="4208970" cy="2894854"/>
            <a:chOff x="7695064" y="175792"/>
            <a:chExt cx="4208970" cy="2894854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2256056-6C7A-41FA-B1DD-FDF1EE90D8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54" t="13469" r="20094" b="37175"/>
            <a:stretch/>
          </p:blipFill>
          <p:spPr>
            <a:xfrm>
              <a:off x="7695064" y="310729"/>
              <a:ext cx="4208970" cy="2759917"/>
            </a:xfrm>
            <a:prstGeom prst="rect">
              <a:avLst/>
            </a:prstGeom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10EF8D50-23FA-411B-A95C-EBA60070F72B}"/>
                </a:ext>
              </a:extLst>
            </p:cNvPr>
            <p:cNvSpPr txBox="1"/>
            <p:nvPr/>
          </p:nvSpPr>
          <p:spPr>
            <a:xfrm>
              <a:off x="8611773" y="175792"/>
              <a:ext cx="167866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l-GR" sz="2400" dirty="0">
                  <a:latin typeface="Bahnschrift" panose="020B0502040204020203" pitchFamily="34" charset="0"/>
                </a:rPr>
                <a:t>β</a:t>
              </a:r>
              <a:r>
                <a:rPr lang="en-US" sz="2400" dirty="0">
                  <a:latin typeface="Bahnschrift" panose="020B0502040204020203" pitchFamily="34" charset="0"/>
                </a:rPr>
                <a:t>-Ga</a:t>
              </a:r>
              <a:r>
                <a:rPr lang="en-US" sz="2400" baseline="-25000" dirty="0">
                  <a:latin typeface="Bahnschrift" panose="020B0502040204020203" pitchFamily="34" charset="0"/>
                </a:rPr>
                <a:t>2</a:t>
              </a:r>
              <a:r>
                <a:rPr lang="en-US" sz="2400" dirty="0">
                  <a:latin typeface="Bahnschrift" panose="020B0502040204020203" pitchFamily="34" charset="0"/>
                </a:rPr>
                <a:t>O</a:t>
              </a:r>
              <a:r>
                <a:rPr lang="en-US" sz="2400" baseline="-25000" dirty="0">
                  <a:latin typeface="Bahnschrift" panose="020B0502040204020203" pitchFamily="34" charset="0"/>
                </a:rPr>
                <a:t>3</a:t>
              </a:r>
            </a:p>
            <a:p>
              <a:pPr algn="ctr"/>
              <a:r>
                <a:rPr lang="en-US" sz="2400" dirty="0">
                  <a:latin typeface="Bahnschrift" panose="020B0502040204020203" pitchFamily="34" charset="0"/>
                </a:rPr>
                <a:t>monoclinic</a:t>
              </a:r>
              <a:endParaRPr lang="fr-FR" sz="2800" dirty="0"/>
            </a:p>
          </p:txBody>
        </p:sp>
      </p:grpSp>
      <p:grpSp>
        <p:nvGrpSpPr>
          <p:cNvPr id="6" name="Grupa 5"/>
          <p:cNvGrpSpPr/>
          <p:nvPr/>
        </p:nvGrpSpPr>
        <p:grpSpPr>
          <a:xfrm>
            <a:off x="7187775" y="3161297"/>
            <a:ext cx="2541525" cy="3105359"/>
            <a:chOff x="8528786" y="3318775"/>
            <a:chExt cx="2541525" cy="3105359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CE575CB3-AA15-4ABC-81D5-3CEC39377C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56" t="26086" r="30174" b="27319"/>
            <a:stretch/>
          </p:blipFill>
          <p:spPr>
            <a:xfrm>
              <a:off x="8528786" y="4085031"/>
              <a:ext cx="2541525" cy="2339103"/>
            </a:xfrm>
            <a:prstGeom prst="rect">
              <a:avLst/>
            </a:prstGeom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CEE208A-BDE6-4CEC-927B-C23B85A7AB84}"/>
                </a:ext>
              </a:extLst>
            </p:cNvPr>
            <p:cNvSpPr txBox="1"/>
            <p:nvPr/>
          </p:nvSpPr>
          <p:spPr>
            <a:xfrm>
              <a:off x="9236745" y="3318775"/>
              <a:ext cx="126669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l-GR" sz="2400" dirty="0">
                  <a:solidFill>
                    <a:schemeClr val="tx1"/>
                  </a:solidFill>
                </a:rPr>
                <a:t>γ</a:t>
              </a:r>
              <a:r>
                <a:rPr lang="en-US" sz="2400" dirty="0">
                  <a:latin typeface="Bahnschrift" panose="020B0502040204020203" pitchFamily="34" charset="0"/>
                </a:rPr>
                <a:t>-Ga</a:t>
              </a:r>
              <a:r>
                <a:rPr lang="en-US" sz="2400" baseline="-25000" dirty="0">
                  <a:latin typeface="Bahnschrift" panose="020B0502040204020203" pitchFamily="34" charset="0"/>
                </a:rPr>
                <a:t>2</a:t>
              </a:r>
              <a:r>
                <a:rPr lang="en-US" sz="2400" dirty="0">
                  <a:latin typeface="Bahnschrift" panose="020B0502040204020203" pitchFamily="34" charset="0"/>
                </a:rPr>
                <a:t>O</a:t>
              </a:r>
              <a:r>
                <a:rPr lang="en-US" sz="2400" baseline="-25000" dirty="0">
                  <a:latin typeface="Bahnschrift" panose="020B0502040204020203" pitchFamily="34" charset="0"/>
                </a:rPr>
                <a:t>3</a:t>
              </a:r>
            </a:p>
            <a:p>
              <a:pPr algn="ctr"/>
              <a:r>
                <a:rPr lang="en-US" sz="2400" dirty="0">
                  <a:latin typeface="Bahnschrift" panose="020B0502040204020203" pitchFamily="34" charset="0"/>
                </a:rPr>
                <a:t>cubic</a:t>
              </a:r>
              <a:endParaRPr lang="fr-FR" sz="2800" dirty="0"/>
            </a:p>
          </p:txBody>
        </p:sp>
      </p:grpSp>
      <p:grpSp>
        <p:nvGrpSpPr>
          <p:cNvPr id="11" name="Grupa 10"/>
          <p:cNvGrpSpPr/>
          <p:nvPr/>
        </p:nvGrpSpPr>
        <p:grpSpPr>
          <a:xfrm>
            <a:off x="6147758" y="4838999"/>
            <a:ext cx="900875" cy="400110"/>
            <a:chOff x="6147758" y="4838999"/>
            <a:chExt cx="900875" cy="400110"/>
          </a:xfrm>
        </p:grpSpPr>
        <p:cxnSp>
          <p:nvCxnSpPr>
            <p:cNvPr id="9" name="Łącznik prosty ze strzałką 8"/>
            <p:cNvCxnSpPr/>
            <p:nvPr/>
          </p:nvCxnSpPr>
          <p:spPr>
            <a:xfrm flipH="1">
              <a:off x="6147758" y="5239109"/>
              <a:ext cx="782129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pole tekstowe 9"/>
            <p:cNvSpPr txBox="1"/>
            <p:nvPr/>
          </p:nvSpPr>
          <p:spPr>
            <a:xfrm>
              <a:off x="6190706" y="4838999"/>
              <a:ext cx="8579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500°C</a:t>
              </a:r>
              <a:endParaRPr lang="pl-PL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3588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BEA6765C-0022-4EAB-AEF5-A64AAE5E8DE9}"/>
              </a:ext>
            </a:extLst>
          </p:cNvPr>
          <p:cNvGrpSpPr/>
          <p:nvPr/>
        </p:nvGrpSpPr>
        <p:grpSpPr>
          <a:xfrm>
            <a:off x="2765322" y="3268949"/>
            <a:ext cx="6169742" cy="3269963"/>
            <a:chOff x="2509684" y="3268949"/>
            <a:chExt cx="6169742" cy="3269963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215748F6-9245-4416-A030-A6A5E2F8FB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9684" y="3268949"/>
              <a:ext cx="6169742" cy="3269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F090751E-7CEA-404D-91F1-BAC2B6074E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724" b="9110"/>
            <a:stretch/>
          </p:blipFill>
          <p:spPr bwMode="auto">
            <a:xfrm>
              <a:off x="2509684" y="5879592"/>
              <a:ext cx="6169742" cy="365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DD07DDFE-C3D2-4261-ADBC-478FABF9E6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32" t="38638" r="77809" b="41217"/>
            <a:stretch/>
          </p:blipFill>
          <p:spPr bwMode="auto">
            <a:xfrm>
              <a:off x="3549447" y="4521108"/>
              <a:ext cx="324464" cy="658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4C196DDA-4C37-4EC1-9A53-41EE1B9CE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Rare earth doping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7482CF-08F1-475A-9FA2-FC694FDA1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Doping with rare earth (RE) ions modifies the optical response</a:t>
            </a:r>
          </a:p>
          <a:p>
            <a:r>
              <a:rPr lang="en-US" dirty="0"/>
              <a:t>Doping with Yb extends the photoluminescence range into infrared</a:t>
            </a:r>
          </a:p>
          <a:p>
            <a:r>
              <a:rPr lang="en-US" dirty="0"/>
              <a:t>Can we obtain efficient and durable light emitters based on RE-doped </a:t>
            </a:r>
            <a:r>
              <a:rPr lang="el-GR" dirty="0">
                <a:latin typeface="Bahnschrift" panose="020B0502040204020203" pitchFamily="34" charset="0"/>
              </a:rPr>
              <a:t>β</a:t>
            </a:r>
            <a:r>
              <a:rPr lang="en-US" dirty="0">
                <a:latin typeface="Bahnschrift" panose="020B0502040204020203" pitchFamily="34" charset="0"/>
              </a:rPr>
              <a:t>-Ga</a:t>
            </a:r>
            <a:r>
              <a:rPr lang="en-US" baseline="-25000" dirty="0">
                <a:latin typeface="Bahnschrift" panose="020B0502040204020203" pitchFamily="34" charset="0"/>
              </a:rPr>
              <a:t>2</a:t>
            </a:r>
            <a:r>
              <a:rPr lang="en-US" dirty="0">
                <a:latin typeface="Bahnschrift" panose="020B0502040204020203" pitchFamily="34" charset="0"/>
              </a:rPr>
              <a:t>O</a:t>
            </a:r>
            <a:r>
              <a:rPr lang="en-US" baseline="-25000" dirty="0">
                <a:latin typeface="Bahnschrift" panose="020B0502040204020203" pitchFamily="34" charset="0"/>
              </a:rPr>
              <a:t>3</a:t>
            </a:r>
            <a:r>
              <a:rPr lang="en-US" dirty="0">
                <a:latin typeface="Bahnschrift" panose="020B0502040204020203" pitchFamily="34" charset="0"/>
              </a:rPr>
              <a:t>?</a:t>
            </a:r>
            <a:r>
              <a:rPr lang="en-US" dirty="0"/>
              <a:t>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83DE66-D92F-4AE6-A0A4-5C5EBDDCF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46D73-F192-41DB-9F8B-471925813E33}" type="slidenum">
              <a:rPr lang="fr-FR" smtClean="0"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6182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1BD575-AA84-40FE-9AEA-FEAB5E226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333B892-D187-4186-9A5C-B3A2C6697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46D73-F192-41DB-9F8B-471925813E33}" type="slidenum">
              <a:rPr lang="fr-FR" smtClean="0"/>
              <a:t>6</a:t>
            </a:fld>
            <a:endParaRPr lang="fr-FR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0F15282-757C-428A-94A2-A07E0FD15A27}"/>
              </a:ext>
            </a:extLst>
          </p:cNvPr>
          <p:cNvSpPr/>
          <p:nvPr/>
        </p:nvSpPr>
        <p:spPr>
          <a:xfrm>
            <a:off x="838200" y="1752600"/>
            <a:ext cx="2531533" cy="905933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Ion implantation</a:t>
            </a:r>
            <a:endParaRPr lang="fr-FR" sz="2000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C7EBAAA-CC8D-4460-8C65-2C6FE0BDD5AB}"/>
              </a:ext>
            </a:extLst>
          </p:cNvPr>
          <p:cNvSpPr/>
          <p:nvPr/>
        </p:nvSpPr>
        <p:spPr>
          <a:xfrm>
            <a:off x="3505200" y="1752600"/>
            <a:ext cx="2531533" cy="90593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RBS/c</a:t>
            </a:r>
            <a:endParaRPr lang="fr-FR" sz="2000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E1882106-F26D-4BA3-B360-2C9230FC62DF}"/>
              </a:ext>
            </a:extLst>
          </p:cNvPr>
          <p:cNvSpPr/>
          <p:nvPr/>
        </p:nvSpPr>
        <p:spPr>
          <a:xfrm>
            <a:off x="8839200" y="1752600"/>
            <a:ext cx="2531533" cy="90593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TEM</a:t>
            </a:r>
            <a:endParaRPr lang="fr-FR" sz="2000" dirty="0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35C06B6-335B-425D-9B5A-FC23E08DF8FD}"/>
              </a:ext>
            </a:extLst>
          </p:cNvPr>
          <p:cNvSpPr/>
          <p:nvPr/>
        </p:nvSpPr>
        <p:spPr>
          <a:xfrm>
            <a:off x="6172200" y="1752600"/>
            <a:ext cx="2531533" cy="90593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XRD</a:t>
            </a:r>
            <a:endParaRPr lang="fr-FR" sz="2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01A5B98-58A5-4C51-916D-B1E8DF47B536}"/>
              </a:ext>
            </a:extLst>
          </p:cNvPr>
          <p:cNvSpPr/>
          <p:nvPr/>
        </p:nvSpPr>
        <p:spPr>
          <a:xfrm>
            <a:off x="2683931" y="5282062"/>
            <a:ext cx="2531533" cy="9059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>
                <a:latin typeface="Bahnschrift" panose="020B0502040204020203" pitchFamily="34" charset="0"/>
              </a:rPr>
              <a:t>β</a:t>
            </a:r>
            <a:r>
              <a:rPr lang="en-US" sz="2400" dirty="0">
                <a:latin typeface="Bahnschrift" panose="020B0502040204020203" pitchFamily="34" charset="0"/>
              </a:rPr>
              <a:t>-Ga</a:t>
            </a:r>
            <a:r>
              <a:rPr lang="en-US" sz="2400" baseline="-25000" dirty="0">
                <a:latin typeface="Bahnschrift" panose="020B0502040204020203" pitchFamily="34" charset="0"/>
              </a:rPr>
              <a:t>2</a:t>
            </a:r>
            <a:r>
              <a:rPr lang="en-US" sz="2400" dirty="0">
                <a:latin typeface="Bahnschrift" panose="020B0502040204020203" pitchFamily="34" charset="0"/>
              </a:rPr>
              <a:t>O</a:t>
            </a:r>
            <a:r>
              <a:rPr lang="en-US" sz="2400" baseline="-25000" dirty="0">
                <a:latin typeface="Bahnschrift" panose="020B0502040204020203" pitchFamily="34" charset="0"/>
              </a:rPr>
              <a:t>3</a:t>
            </a:r>
            <a:endParaRPr lang="fr-FR" sz="2400" dirty="0"/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C37DA769-1A9E-41AD-A8AC-6EB93C81946E}"/>
              </a:ext>
            </a:extLst>
          </p:cNvPr>
          <p:cNvCxnSpPr>
            <a:cxnSpLocks/>
          </p:cNvCxnSpPr>
          <p:nvPr/>
        </p:nvCxnSpPr>
        <p:spPr>
          <a:xfrm>
            <a:off x="3344332" y="3647994"/>
            <a:ext cx="0" cy="14732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3196426C-733D-42E3-86B7-2E842C1AFFD1}"/>
              </a:ext>
            </a:extLst>
          </p:cNvPr>
          <p:cNvCxnSpPr>
            <a:cxnSpLocks/>
          </p:cNvCxnSpPr>
          <p:nvPr/>
        </p:nvCxnSpPr>
        <p:spPr>
          <a:xfrm>
            <a:off x="3649132" y="3647994"/>
            <a:ext cx="0" cy="14732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E07B5108-2143-4650-8A03-CCDA79BEB515}"/>
              </a:ext>
            </a:extLst>
          </p:cNvPr>
          <p:cNvCxnSpPr>
            <a:cxnSpLocks/>
          </p:cNvCxnSpPr>
          <p:nvPr/>
        </p:nvCxnSpPr>
        <p:spPr>
          <a:xfrm>
            <a:off x="3936999" y="3647994"/>
            <a:ext cx="0" cy="14732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5B4D19B5-79A9-4281-AC70-D31DF7F61775}"/>
              </a:ext>
            </a:extLst>
          </p:cNvPr>
          <p:cNvCxnSpPr>
            <a:cxnSpLocks/>
          </p:cNvCxnSpPr>
          <p:nvPr/>
        </p:nvCxnSpPr>
        <p:spPr>
          <a:xfrm>
            <a:off x="4241799" y="3647994"/>
            <a:ext cx="0" cy="14732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895FE893-8DC1-4803-BECA-52DC72A6DCFD}"/>
              </a:ext>
            </a:extLst>
          </p:cNvPr>
          <p:cNvCxnSpPr>
            <a:cxnSpLocks/>
          </p:cNvCxnSpPr>
          <p:nvPr/>
        </p:nvCxnSpPr>
        <p:spPr>
          <a:xfrm>
            <a:off x="4555066" y="3647994"/>
            <a:ext cx="0" cy="14732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535026F6-46A1-4010-9E5D-BC4519192F32}"/>
              </a:ext>
            </a:extLst>
          </p:cNvPr>
          <p:cNvSpPr txBox="1"/>
          <p:nvPr/>
        </p:nvSpPr>
        <p:spPr>
          <a:xfrm>
            <a:off x="3387759" y="3105895"/>
            <a:ext cx="1167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Yb ions</a:t>
            </a:r>
            <a:endParaRPr lang="fr-FR" sz="2400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54DC148-7817-475B-84AF-D2F5102A7104}"/>
              </a:ext>
            </a:extLst>
          </p:cNvPr>
          <p:cNvSpPr txBox="1"/>
          <p:nvPr/>
        </p:nvSpPr>
        <p:spPr>
          <a:xfrm>
            <a:off x="6341535" y="3818845"/>
            <a:ext cx="3640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Energy: 150 keV</a:t>
            </a:r>
          </a:p>
          <a:p>
            <a:endParaRPr lang="en-US" sz="2400" dirty="0"/>
          </a:p>
          <a:p>
            <a:r>
              <a:rPr lang="en-US" sz="2400" dirty="0"/>
              <a:t>Fluence range:</a:t>
            </a:r>
          </a:p>
          <a:p>
            <a:r>
              <a:rPr lang="en-US" sz="2400" dirty="0"/>
              <a:t>5×10</a:t>
            </a:r>
            <a:r>
              <a:rPr lang="en-US" sz="2400" baseline="30000" dirty="0"/>
              <a:t>12</a:t>
            </a:r>
            <a:r>
              <a:rPr lang="en-US" sz="2400" dirty="0"/>
              <a:t> - 1×10</a:t>
            </a:r>
            <a:r>
              <a:rPr lang="en-US" sz="2400" baseline="30000" dirty="0"/>
              <a:t>16</a:t>
            </a:r>
            <a:r>
              <a:rPr lang="en-US" sz="2400" dirty="0"/>
              <a:t> ions/cm</a:t>
            </a:r>
            <a:r>
              <a:rPr lang="en-US" sz="2400" baseline="30000" dirty="0"/>
              <a:t>2</a:t>
            </a:r>
            <a:endParaRPr lang="fr-FR" sz="2400" baseline="30000" dirty="0"/>
          </a:p>
        </p:txBody>
      </p:sp>
      <p:grpSp>
        <p:nvGrpSpPr>
          <p:cNvPr id="16" name="Groupe 39">
            <a:extLst>
              <a:ext uri="{FF2B5EF4-FFF2-40B4-BE49-F238E27FC236}">
                <a16:creationId xmlns:a16="http://schemas.microsoft.com/office/drawing/2014/main" id="{B0F8945B-34BD-49D4-9ABE-FBF5A3188DAB}"/>
              </a:ext>
            </a:extLst>
          </p:cNvPr>
          <p:cNvGrpSpPr/>
          <p:nvPr/>
        </p:nvGrpSpPr>
        <p:grpSpPr>
          <a:xfrm>
            <a:off x="2683931" y="5282062"/>
            <a:ext cx="2531533" cy="905932"/>
            <a:chOff x="2683931" y="5282062"/>
            <a:chExt cx="2531533" cy="905932"/>
          </a:xfrm>
        </p:grpSpPr>
        <p:sp>
          <p:nvSpPr>
            <p:cNvPr id="18" name="Rectangle 26">
              <a:extLst>
                <a:ext uri="{FF2B5EF4-FFF2-40B4-BE49-F238E27FC236}">
                  <a16:creationId xmlns:a16="http://schemas.microsoft.com/office/drawing/2014/main" id="{7294F8AD-4968-44D3-AF8C-899B5DFEC1D9}"/>
                </a:ext>
              </a:extLst>
            </p:cNvPr>
            <p:cNvSpPr/>
            <p:nvPr/>
          </p:nvSpPr>
          <p:spPr>
            <a:xfrm>
              <a:off x="2683931" y="5740400"/>
              <a:ext cx="2531533" cy="44759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2400" dirty="0">
                  <a:latin typeface="Bahnschrift" panose="020B0502040204020203" pitchFamily="34" charset="0"/>
                </a:rPr>
                <a:t>β</a:t>
              </a:r>
              <a:r>
                <a:rPr lang="en-US" sz="2400" dirty="0">
                  <a:latin typeface="Bahnschrift" panose="020B0502040204020203" pitchFamily="34" charset="0"/>
                </a:rPr>
                <a:t>-Ga</a:t>
              </a:r>
              <a:r>
                <a:rPr lang="en-US" sz="2400" baseline="-25000" dirty="0">
                  <a:latin typeface="Bahnschrift" panose="020B0502040204020203" pitchFamily="34" charset="0"/>
                </a:rPr>
                <a:t>2</a:t>
              </a:r>
              <a:r>
                <a:rPr lang="en-US" sz="2400" dirty="0">
                  <a:latin typeface="Bahnschrift" panose="020B0502040204020203" pitchFamily="34" charset="0"/>
                </a:rPr>
                <a:t>O</a:t>
              </a:r>
              <a:r>
                <a:rPr lang="en-US" sz="2400" baseline="-25000" dirty="0">
                  <a:latin typeface="Bahnschrift" panose="020B0502040204020203" pitchFamily="34" charset="0"/>
                </a:rPr>
                <a:t>3</a:t>
              </a:r>
              <a:endParaRPr lang="fr-FR" sz="2400" dirty="0"/>
            </a:p>
          </p:txBody>
        </p:sp>
        <p:sp>
          <p:nvSpPr>
            <p:cNvPr id="20" name="Rectangle 27">
              <a:extLst>
                <a:ext uri="{FF2B5EF4-FFF2-40B4-BE49-F238E27FC236}">
                  <a16:creationId xmlns:a16="http://schemas.microsoft.com/office/drawing/2014/main" id="{40D3A2B4-9E49-4A2B-8311-25545FD568BD}"/>
                </a:ext>
              </a:extLst>
            </p:cNvPr>
            <p:cNvSpPr/>
            <p:nvPr/>
          </p:nvSpPr>
          <p:spPr>
            <a:xfrm>
              <a:off x="2683931" y="5282062"/>
              <a:ext cx="2531533" cy="45833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2400" dirty="0">
                  <a:latin typeface="Bahnschrift" panose="020B0502040204020203" pitchFamily="34" charset="0"/>
                </a:rPr>
                <a:t>β</a:t>
              </a:r>
              <a:r>
                <a:rPr lang="en-US" sz="2400" dirty="0">
                  <a:latin typeface="Bahnschrift" panose="020B0502040204020203" pitchFamily="34" charset="0"/>
                </a:rPr>
                <a:t>-Ga</a:t>
              </a:r>
              <a:r>
                <a:rPr lang="en-US" sz="2400" baseline="-25000" dirty="0">
                  <a:latin typeface="Bahnschrift" panose="020B0502040204020203" pitchFamily="34" charset="0"/>
                </a:rPr>
                <a:t>2</a:t>
              </a:r>
              <a:r>
                <a:rPr lang="en-US" sz="2400" dirty="0">
                  <a:latin typeface="Bahnschrift" panose="020B0502040204020203" pitchFamily="34" charset="0"/>
                </a:rPr>
                <a:t>O</a:t>
              </a:r>
              <a:r>
                <a:rPr lang="en-US" sz="2400" baseline="-25000" dirty="0">
                  <a:latin typeface="Bahnschrift" panose="020B0502040204020203" pitchFamily="34" charset="0"/>
                </a:rPr>
                <a:t>3</a:t>
              </a:r>
              <a:r>
                <a:rPr lang="en-US" sz="2400" dirty="0">
                  <a:latin typeface="Bahnschrift" panose="020B0502040204020203" pitchFamily="34" charset="0"/>
                </a:rPr>
                <a:t>:Yb</a:t>
              </a:r>
              <a:endParaRPr lang="fr-FR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6614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1BD575-AA84-40FE-9AEA-FEAB5E226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333B892-D187-4186-9A5C-B3A2C6697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46D73-F192-41DB-9F8B-471925813E33}" type="slidenum">
              <a:rPr lang="fr-FR" smtClean="0"/>
              <a:t>7</a:t>
            </a:fld>
            <a:endParaRPr lang="fr-FR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0F15282-757C-428A-94A2-A07E0FD15A27}"/>
              </a:ext>
            </a:extLst>
          </p:cNvPr>
          <p:cNvSpPr/>
          <p:nvPr/>
        </p:nvSpPr>
        <p:spPr>
          <a:xfrm>
            <a:off x="838200" y="1752600"/>
            <a:ext cx="2531533" cy="90593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Ion implantation</a:t>
            </a:r>
            <a:endParaRPr lang="fr-FR" sz="2000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C7EBAAA-CC8D-4460-8C65-2C6FE0BDD5AB}"/>
              </a:ext>
            </a:extLst>
          </p:cNvPr>
          <p:cNvSpPr/>
          <p:nvPr/>
        </p:nvSpPr>
        <p:spPr>
          <a:xfrm>
            <a:off x="3505200" y="1752600"/>
            <a:ext cx="2531533" cy="905933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RBS/c</a:t>
            </a:r>
            <a:endParaRPr lang="fr-FR" sz="2000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E1882106-F26D-4BA3-B360-2C9230FC62DF}"/>
              </a:ext>
            </a:extLst>
          </p:cNvPr>
          <p:cNvSpPr/>
          <p:nvPr/>
        </p:nvSpPr>
        <p:spPr>
          <a:xfrm>
            <a:off x="8839200" y="1752600"/>
            <a:ext cx="2531533" cy="90593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TEM</a:t>
            </a:r>
            <a:endParaRPr lang="fr-FR" sz="2000" dirty="0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35C06B6-335B-425D-9B5A-FC23E08DF8FD}"/>
              </a:ext>
            </a:extLst>
          </p:cNvPr>
          <p:cNvSpPr/>
          <p:nvPr/>
        </p:nvSpPr>
        <p:spPr>
          <a:xfrm>
            <a:off x="6172200" y="1752600"/>
            <a:ext cx="2531533" cy="90593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XRD</a:t>
            </a:r>
            <a:endParaRPr lang="fr-FR" sz="2000" dirty="0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EBD5B61A-056F-4BA0-84ED-2A599F204E08}"/>
              </a:ext>
            </a:extLst>
          </p:cNvPr>
          <p:cNvCxnSpPr>
            <a:cxnSpLocks/>
          </p:cNvCxnSpPr>
          <p:nvPr/>
        </p:nvCxnSpPr>
        <p:spPr>
          <a:xfrm>
            <a:off x="3233668" y="3737859"/>
            <a:ext cx="0" cy="14732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AB2D8AA1-0F61-406B-B20C-0E6AF7064108}"/>
              </a:ext>
            </a:extLst>
          </p:cNvPr>
          <p:cNvCxnSpPr>
            <a:cxnSpLocks/>
          </p:cNvCxnSpPr>
          <p:nvPr/>
        </p:nvCxnSpPr>
        <p:spPr>
          <a:xfrm>
            <a:off x="3538468" y="3737859"/>
            <a:ext cx="0" cy="14732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4A04A53B-2352-4F8D-BB38-69A6BD9FDFDB}"/>
              </a:ext>
            </a:extLst>
          </p:cNvPr>
          <p:cNvCxnSpPr>
            <a:cxnSpLocks/>
          </p:cNvCxnSpPr>
          <p:nvPr/>
        </p:nvCxnSpPr>
        <p:spPr>
          <a:xfrm>
            <a:off x="3826335" y="3737859"/>
            <a:ext cx="0" cy="14732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e 4">
            <a:extLst>
              <a:ext uri="{FF2B5EF4-FFF2-40B4-BE49-F238E27FC236}">
                <a16:creationId xmlns:a16="http://schemas.microsoft.com/office/drawing/2014/main" id="{8E9368D6-3FBE-48ED-9901-E7A9E61BE291}"/>
              </a:ext>
            </a:extLst>
          </p:cNvPr>
          <p:cNvGrpSpPr/>
          <p:nvPr/>
        </p:nvGrpSpPr>
        <p:grpSpPr>
          <a:xfrm rot="10800000">
            <a:off x="4389367" y="3737859"/>
            <a:ext cx="313267" cy="1473200"/>
            <a:chOff x="4546599" y="3978194"/>
            <a:chExt cx="313267" cy="1473200"/>
          </a:xfrm>
        </p:grpSpPr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id="{B9D35E04-DE8B-41D1-800A-B465D39D8E53}"/>
                </a:ext>
              </a:extLst>
            </p:cNvPr>
            <p:cNvCxnSpPr>
              <a:cxnSpLocks/>
            </p:cNvCxnSpPr>
            <p:nvPr/>
          </p:nvCxnSpPr>
          <p:spPr>
            <a:xfrm>
              <a:off x="4546599" y="3978194"/>
              <a:ext cx="0" cy="14732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625DF624-F03E-4E52-A480-E16E5101653D}"/>
                </a:ext>
              </a:extLst>
            </p:cNvPr>
            <p:cNvCxnSpPr>
              <a:cxnSpLocks/>
            </p:cNvCxnSpPr>
            <p:nvPr/>
          </p:nvCxnSpPr>
          <p:spPr>
            <a:xfrm>
              <a:off x="4859866" y="3978194"/>
              <a:ext cx="0" cy="14732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251E4CF4-6A98-4326-9C67-0192C39EEE42}"/>
              </a:ext>
            </a:extLst>
          </p:cNvPr>
          <p:cNvSpPr txBox="1"/>
          <p:nvPr/>
        </p:nvSpPr>
        <p:spPr>
          <a:xfrm>
            <a:off x="3369733" y="3180307"/>
            <a:ext cx="1218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He ions</a:t>
            </a:r>
            <a:endParaRPr lang="fr-FR" sz="2400" dirty="0"/>
          </a:p>
        </p:txBody>
      </p: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B0F8945B-34BD-49D4-9ABE-FBF5A3188DAB}"/>
              </a:ext>
            </a:extLst>
          </p:cNvPr>
          <p:cNvGrpSpPr/>
          <p:nvPr/>
        </p:nvGrpSpPr>
        <p:grpSpPr>
          <a:xfrm>
            <a:off x="2683931" y="5282062"/>
            <a:ext cx="2531533" cy="905932"/>
            <a:chOff x="2683931" y="5282062"/>
            <a:chExt cx="2531533" cy="905932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294F8AD-4968-44D3-AF8C-899B5DFEC1D9}"/>
                </a:ext>
              </a:extLst>
            </p:cNvPr>
            <p:cNvSpPr/>
            <p:nvPr/>
          </p:nvSpPr>
          <p:spPr>
            <a:xfrm>
              <a:off x="2683931" y="5740400"/>
              <a:ext cx="2531533" cy="44759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2400" dirty="0">
                  <a:latin typeface="Bahnschrift" panose="020B0502040204020203" pitchFamily="34" charset="0"/>
                </a:rPr>
                <a:t>β</a:t>
              </a:r>
              <a:r>
                <a:rPr lang="en-US" sz="2400" dirty="0">
                  <a:latin typeface="Bahnschrift" panose="020B0502040204020203" pitchFamily="34" charset="0"/>
                </a:rPr>
                <a:t>-Ga</a:t>
              </a:r>
              <a:r>
                <a:rPr lang="en-US" sz="2400" baseline="-25000" dirty="0">
                  <a:latin typeface="Bahnschrift" panose="020B0502040204020203" pitchFamily="34" charset="0"/>
                </a:rPr>
                <a:t>2</a:t>
              </a:r>
              <a:r>
                <a:rPr lang="en-US" sz="2400" dirty="0">
                  <a:latin typeface="Bahnschrift" panose="020B0502040204020203" pitchFamily="34" charset="0"/>
                </a:rPr>
                <a:t>O</a:t>
              </a:r>
              <a:r>
                <a:rPr lang="en-US" sz="2400" baseline="-25000" dirty="0">
                  <a:latin typeface="Bahnschrift" panose="020B0502040204020203" pitchFamily="34" charset="0"/>
                </a:rPr>
                <a:t>3</a:t>
              </a:r>
              <a:endParaRPr lang="fr-FR" sz="2400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0D3A2B4-9E49-4A2B-8311-25545FD568BD}"/>
                </a:ext>
              </a:extLst>
            </p:cNvPr>
            <p:cNvSpPr/>
            <p:nvPr/>
          </p:nvSpPr>
          <p:spPr>
            <a:xfrm>
              <a:off x="2683931" y="5282062"/>
              <a:ext cx="2531533" cy="45833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2400" dirty="0">
                  <a:latin typeface="Bahnschrift" panose="020B0502040204020203" pitchFamily="34" charset="0"/>
                </a:rPr>
                <a:t>β</a:t>
              </a:r>
              <a:r>
                <a:rPr lang="en-US" sz="2400" dirty="0">
                  <a:latin typeface="Bahnschrift" panose="020B0502040204020203" pitchFamily="34" charset="0"/>
                </a:rPr>
                <a:t>-Ga</a:t>
              </a:r>
              <a:r>
                <a:rPr lang="en-US" sz="2400" baseline="-25000" dirty="0">
                  <a:latin typeface="Bahnschrift" panose="020B0502040204020203" pitchFamily="34" charset="0"/>
                </a:rPr>
                <a:t>2</a:t>
              </a:r>
              <a:r>
                <a:rPr lang="en-US" sz="2400" dirty="0">
                  <a:latin typeface="Bahnschrift" panose="020B0502040204020203" pitchFamily="34" charset="0"/>
                </a:rPr>
                <a:t>O</a:t>
              </a:r>
              <a:r>
                <a:rPr lang="en-US" sz="2400" baseline="-25000" dirty="0">
                  <a:latin typeface="Bahnschrift" panose="020B0502040204020203" pitchFamily="34" charset="0"/>
                </a:rPr>
                <a:t>3</a:t>
              </a:r>
              <a:r>
                <a:rPr lang="en-US" sz="2400" dirty="0">
                  <a:latin typeface="Bahnschrift" panose="020B0502040204020203" pitchFamily="34" charset="0"/>
                </a:rPr>
                <a:t>:Yb</a:t>
              </a:r>
              <a:endParaRPr lang="fr-FR" sz="2400" dirty="0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A96CA9E2-2DE5-4589-8F4E-3498FF98EDDD}"/>
              </a:ext>
            </a:extLst>
          </p:cNvPr>
          <p:cNvSpPr txBox="1"/>
          <p:nvPr/>
        </p:nvSpPr>
        <p:spPr>
          <a:xfrm>
            <a:off x="6172200" y="3180307"/>
            <a:ext cx="568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Rutherford Backscattering Spectroscopy in channeling mode</a:t>
            </a:r>
            <a:endParaRPr lang="fr-FR" sz="2400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58C1781C-2D61-4C00-BC42-2FE56A1E53DC}"/>
              </a:ext>
            </a:extLst>
          </p:cNvPr>
          <p:cNvSpPr txBox="1"/>
          <p:nvPr/>
        </p:nvSpPr>
        <p:spPr>
          <a:xfrm>
            <a:off x="6231469" y="4151635"/>
            <a:ext cx="4605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Quality of the crystal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Defects analysis</a:t>
            </a:r>
            <a:endParaRPr lang="fr-FR" sz="2000" dirty="0"/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6FE52DF7-AB2A-41FA-BE7A-D0F3B8E81E40}"/>
              </a:ext>
            </a:extLst>
          </p:cNvPr>
          <p:cNvCxnSpPr>
            <a:cxnSpLocks/>
          </p:cNvCxnSpPr>
          <p:nvPr/>
        </p:nvCxnSpPr>
        <p:spPr>
          <a:xfrm>
            <a:off x="7293434" y="6424612"/>
            <a:ext cx="177859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6B6CBDDB-FAC5-49AA-A33B-42B2E5973DDC}"/>
              </a:ext>
            </a:extLst>
          </p:cNvPr>
          <p:cNvCxnSpPr>
            <a:cxnSpLocks/>
          </p:cNvCxnSpPr>
          <p:nvPr/>
        </p:nvCxnSpPr>
        <p:spPr>
          <a:xfrm flipV="1">
            <a:off x="7293434" y="5180012"/>
            <a:ext cx="0" cy="12573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orme libre : forme 35">
            <a:extLst>
              <a:ext uri="{FF2B5EF4-FFF2-40B4-BE49-F238E27FC236}">
                <a16:creationId xmlns:a16="http://schemas.microsoft.com/office/drawing/2014/main" id="{62495FD3-69D0-475A-BDA6-638B819C390C}"/>
              </a:ext>
            </a:extLst>
          </p:cNvPr>
          <p:cNvSpPr/>
          <p:nvPr/>
        </p:nvSpPr>
        <p:spPr>
          <a:xfrm>
            <a:off x="7304526" y="5390335"/>
            <a:ext cx="1593974" cy="1025719"/>
          </a:xfrm>
          <a:custGeom>
            <a:avLst/>
            <a:gdLst>
              <a:gd name="connsiteX0" fmla="*/ 0 w 1593974"/>
              <a:gd name="connsiteY0" fmla="*/ 0 h 1025719"/>
              <a:gd name="connsiteX1" fmla="*/ 17790 w 1593974"/>
              <a:gd name="connsiteY1" fmla="*/ 3558 h 1025719"/>
              <a:gd name="connsiteX2" fmla="*/ 117413 w 1593974"/>
              <a:gd name="connsiteY2" fmla="*/ 42695 h 1025719"/>
              <a:gd name="connsiteX3" fmla="*/ 256174 w 1593974"/>
              <a:gd name="connsiteY3" fmla="*/ 78275 h 1025719"/>
              <a:gd name="connsiteX4" fmla="*/ 305986 w 1593974"/>
              <a:gd name="connsiteY4" fmla="*/ 92507 h 1025719"/>
              <a:gd name="connsiteX5" fmla="*/ 409167 w 1593974"/>
              <a:gd name="connsiteY5" fmla="*/ 117413 h 1025719"/>
              <a:gd name="connsiteX6" fmla="*/ 451863 w 1593974"/>
              <a:gd name="connsiteY6" fmla="*/ 124529 h 1025719"/>
              <a:gd name="connsiteX7" fmla="*/ 540813 w 1593974"/>
              <a:gd name="connsiteY7" fmla="*/ 149435 h 1025719"/>
              <a:gd name="connsiteX8" fmla="*/ 590624 w 1593974"/>
              <a:gd name="connsiteY8" fmla="*/ 163667 h 1025719"/>
              <a:gd name="connsiteX9" fmla="*/ 619088 w 1593974"/>
              <a:gd name="connsiteY9" fmla="*/ 170783 h 1025719"/>
              <a:gd name="connsiteX10" fmla="*/ 636878 w 1593974"/>
              <a:gd name="connsiteY10" fmla="*/ 177898 h 1025719"/>
              <a:gd name="connsiteX11" fmla="*/ 651110 w 1593974"/>
              <a:gd name="connsiteY11" fmla="*/ 181456 h 1025719"/>
              <a:gd name="connsiteX12" fmla="*/ 679574 w 1593974"/>
              <a:gd name="connsiteY12" fmla="*/ 195688 h 1025719"/>
              <a:gd name="connsiteX13" fmla="*/ 725827 w 1593974"/>
              <a:gd name="connsiteY13" fmla="*/ 206362 h 1025719"/>
              <a:gd name="connsiteX14" fmla="*/ 775639 w 1593974"/>
              <a:gd name="connsiteY14" fmla="*/ 220594 h 1025719"/>
              <a:gd name="connsiteX15" fmla="*/ 800545 w 1593974"/>
              <a:gd name="connsiteY15" fmla="*/ 224152 h 1025719"/>
              <a:gd name="connsiteX16" fmla="*/ 821893 w 1593974"/>
              <a:gd name="connsiteY16" fmla="*/ 227710 h 1025719"/>
              <a:gd name="connsiteX17" fmla="*/ 875262 w 1593974"/>
              <a:gd name="connsiteY17" fmla="*/ 238384 h 1025719"/>
              <a:gd name="connsiteX18" fmla="*/ 1014023 w 1593974"/>
              <a:gd name="connsiteY18" fmla="*/ 245500 h 1025719"/>
              <a:gd name="connsiteX19" fmla="*/ 1049603 w 1593974"/>
              <a:gd name="connsiteY19" fmla="*/ 256174 h 1025719"/>
              <a:gd name="connsiteX20" fmla="*/ 1081625 w 1593974"/>
              <a:gd name="connsiteY20" fmla="*/ 291754 h 1025719"/>
              <a:gd name="connsiteX21" fmla="*/ 1092299 w 1593974"/>
              <a:gd name="connsiteY21" fmla="*/ 309544 h 1025719"/>
              <a:gd name="connsiteX22" fmla="*/ 1102973 w 1593974"/>
              <a:gd name="connsiteY22" fmla="*/ 323776 h 1025719"/>
              <a:gd name="connsiteX23" fmla="*/ 1117205 w 1593974"/>
              <a:gd name="connsiteY23" fmla="*/ 352239 h 1025719"/>
              <a:gd name="connsiteX24" fmla="*/ 1124321 w 1593974"/>
              <a:gd name="connsiteY24" fmla="*/ 377145 h 1025719"/>
              <a:gd name="connsiteX25" fmla="*/ 1127879 w 1593974"/>
              <a:gd name="connsiteY25" fmla="*/ 387819 h 1025719"/>
              <a:gd name="connsiteX26" fmla="*/ 1134995 w 1593974"/>
              <a:gd name="connsiteY26" fmla="*/ 402051 h 1025719"/>
              <a:gd name="connsiteX27" fmla="*/ 1138553 w 1593974"/>
              <a:gd name="connsiteY27" fmla="*/ 426957 h 1025719"/>
              <a:gd name="connsiteX28" fmla="*/ 1142111 w 1593974"/>
              <a:gd name="connsiteY28" fmla="*/ 455421 h 1025719"/>
              <a:gd name="connsiteX29" fmla="*/ 1149227 w 1593974"/>
              <a:gd name="connsiteY29" fmla="*/ 487442 h 1025719"/>
              <a:gd name="connsiteX30" fmla="*/ 1159900 w 1593974"/>
              <a:gd name="connsiteY30" fmla="*/ 569276 h 1025719"/>
              <a:gd name="connsiteX31" fmla="*/ 1163458 w 1593974"/>
              <a:gd name="connsiteY31" fmla="*/ 604856 h 1025719"/>
              <a:gd name="connsiteX32" fmla="*/ 1167016 w 1593974"/>
              <a:gd name="connsiteY32" fmla="*/ 633319 h 1025719"/>
              <a:gd name="connsiteX33" fmla="*/ 1170574 w 1593974"/>
              <a:gd name="connsiteY33" fmla="*/ 686689 h 1025719"/>
              <a:gd name="connsiteX34" fmla="*/ 1174132 w 1593974"/>
              <a:gd name="connsiteY34" fmla="*/ 700921 h 1025719"/>
              <a:gd name="connsiteX35" fmla="*/ 1177690 w 1593974"/>
              <a:gd name="connsiteY35" fmla="*/ 725827 h 1025719"/>
              <a:gd name="connsiteX36" fmla="*/ 1181248 w 1593974"/>
              <a:gd name="connsiteY36" fmla="*/ 747175 h 1025719"/>
              <a:gd name="connsiteX37" fmla="*/ 1184806 w 1593974"/>
              <a:gd name="connsiteY37" fmla="*/ 772081 h 1025719"/>
              <a:gd name="connsiteX38" fmla="*/ 1191922 w 1593974"/>
              <a:gd name="connsiteY38" fmla="*/ 804102 h 1025719"/>
              <a:gd name="connsiteX39" fmla="*/ 1195480 w 1593974"/>
              <a:gd name="connsiteY39" fmla="*/ 836124 h 1025719"/>
              <a:gd name="connsiteX40" fmla="*/ 1199038 w 1593974"/>
              <a:gd name="connsiteY40" fmla="*/ 846798 h 1025719"/>
              <a:gd name="connsiteX41" fmla="*/ 1202596 w 1593974"/>
              <a:gd name="connsiteY41" fmla="*/ 878820 h 1025719"/>
              <a:gd name="connsiteX42" fmla="*/ 1209712 w 1593974"/>
              <a:gd name="connsiteY42" fmla="*/ 917958 h 1025719"/>
              <a:gd name="connsiteX43" fmla="*/ 1216828 w 1593974"/>
              <a:gd name="connsiteY43" fmla="*/ 978443 h 1025719"/>
              <a:gd name="connsiteX44" fmla="*/ 1220386 w 1593974"/>
              <a:gd name="connsiteY44" fmla="*/ 989117 h 1025719"/>
              <a:gd name="connsiteX45" fmla="*/ 1234618 w 1593974"/>
              <a:gd name="connsiteY45" fmla="*/ 1014023 h 1025719"/>
              <a:gd name="connsiteX46" fmla="*/ 1316451 w 1593974"/>
              <a:gd name="connsiteY46" fmla="*/ 1006907 h 1025719"/>
              <a:gd name="connsiteX47" fmla="*/ 1355589 w 1593974"/>
              <a:gd name="connsiteY47" fmla="*/ 960653 h 1025719"/>
              <a:gd name="connsiteX48" fmla="*/ 1391169 w 1593974"/>
              <a:gd name="connsiteY48" fmla="*/ 910842 h 1025719"/>
              <a:gd name="connsiteX49" fmla="*/ 1398285 w 1593974"/>
              <a:gd name="connsiteY49" fmla="*/ 893052 h 1025719"/>
              <a:gd name="connsiteX50" fmla="*/ 1408959 w 1593974"/>
              <a:gd name="connsiteY50" fmla="*/ 871704 h 1025719"/>
              <a:gd name="connsiteX51" fmla="*/ 1412517 w 1593974"/>
              <a:gd name="connsiteY51" fmla="*/ 853914 h 1025719"/>
              <a:gd name="connsiteX52" fmla="*/ 1426749 w 1593974"/>
              <a:gd name="connsiteY52" fmla="*/ 807660 h 1025719"/>
              <a:gd name="connsiteX53" fmla="*/ 1440981 w 1593974"/>
              <a:gd name="connsiteY53" fmla="*/ 779197 h 1025719"/>
              <a:gd name="connsiteX54" fmla="*/ 1465886 w 1593974"/>
              <a:gd name="connsiteY54" fmla="*/ 786312 h 1025719"/>
              <a:gd name="connsiteX55" fmla="*/ 1490792 w 1593974"/>
              <a:gd name="connsiteY55" fmla="*/ 818334 h 1025719"/>
              <a:gd name="connsiteX56" fmla="*/ 1497908 w 1593974"/>
              <a:gd name="connsiteY56" fmla="*/ 843240 h 1025719"/>
              <a:gd name="connsiteX57" fmla="*/ 1505024 w 1593974"/>
              <a:gd name="connsiteY57" fmla="*/ 857472 h 1025719"/>
              <a:gd name="connsiteX58" fmla="*/ 1522814 w 1593974"/>
              <a:gd name="connsiteY58" fmla="*/ 907284 h 1025719"/>
              <a:gd name="connsiteX59" fmla="*/ 1529930 w 1593974"/>
              <a:gd name="connsiteY59" fmla="*/ 953537 h 1025719"/>
              <a:gd name="connsiteX60" fmla="*/ 1537046 w 1593974"/>
              <a:gd name="connsiteY60" fmla="*/ 967769 h 1025719"/>
              <a:gd name="connsiteX61" fmla="*/ 1544162 w 1593974"/>
              <a:gd name="connsiteY61" fmla="*/ 996233 h 1025719"/>
              <a:gd name="connsiteX62" fmla="*/ 1565510 w 1593974"/>
              <a:gd name="connsiteY62" fmla="*/ 1024697 h 1025719"/>
              <a:gd name="connsiteX63" fmla="*/ 1593974 w 1593974"/>
              <a:gd name="connsiteY63" fmla="*/ 1024697 h 102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593974" h="1025719">
                <a:moveTo>
                  <a:pt x="0" y="0"/>
                </a:moveTo>
                <a:cubicBezTo>
                  <a:pt x="5930" y="1186"/>
                  <a:pt x="12095" y="1524"/>
                  <a:pt x="17790" y="3558"/>
                </a:cubicBezTo>
                <a:cubicBezTo>
                  <a:pt x="57960" y="17904"/>
                  <a:pt x="67216" y="33568"/>
                  <a:pt x="117413" y="42695"/>
                </a:cubicBezTo>
                <a:cubicBezTo>
                  <a:pt x="190531" y="55989"/>
                  <a:pt x="143800" y="46168"/>
                  <a:pt x="256174" y="78275"/>
                </a:cubicBezTo>
                <a:cubicBezTo>
                  <a:pt x="272778" y="83019"/>
                  <a:pt x="289013" y="89325"/>
                  <a:pt x="305986" y="92507"/>
                </a:cubicBezTo>
                <a:cubicBezTo>
                  <a:pt x="478624" y="124877"/>
                  <a:pt x="261030" y="81860"/>
                  <a:pt x="409167" y="117413"/>
                </a:cubicBezTo>
                <a:cubicBezTo>
                  <a:pt x="423197" y="120780"/>
                  <a:pt x="437843" y="121119"/>
                  <a:pt x="451863" y="124529"/>
                </a:cubicBezTo>
                <a:cubicBezTo>
                  <a:pt x="481781" y="131806"/>
                  <a:pt x="511179" y="141077"/>
                  <a:pt x="540813" y="149435"/>
                </a:cubicBezTo>
                <a:cubicBezTo>
                  <a:pt x="557433" y="154123"/>
                  <a:pt x="573871" y="159479"/>
                  <a:pt x="590624" y="163667"/>
                </a:cubicBezTo>
                <a:cubicBezTo>
                  <a:pt x="600112" y="166039"/>
                  <a:pt x="609740" y="167907"/>
                  <a:pt x="619088" y="170783"/>
                </a:cubicBezTo>
                <a:cubicBezTo>
                  <a:pt x="625192" y="172661"/>
                  <a:pt x="630819" y="175879"/>
                  <a:pt x="636878" y="177898"/>
                </a:cubicBezTo>
                <a:cubicBezTo>
                  <a:pt x="641517" y="179444"/>
                  <a:pt x="646596" y="179575"/>
                  <a:pt x="651110" y="181456"/>
                </a:cubicBezTo>
                <a:cubicBezTo>
                  <a:pt x="660902" y="185536"/>
                  <a:pt x="669510" y="192333"/>
                  <a:pt x="679574" y="195688"/>
                </a:cubicBezTo>
                <a:cubicBezTo>
                  <a:pt x="694585" y="200692"/>
                  <a:pt x="710511" y="202391"/>
                  <a:pt x="725827" y="206362"/>
                </a:cubicBezTo>
                <a:cubicBezTo>
                  <a:pt x="742543" y="210696"/>
                  <a:pt x="758840" y="216594"/>
                  <a:pt x="775639" y="220594"/>
                </a:cubicBezTo>
                <a:cubicBezTo>
                  <a:pt x="783797" y="222536"/>
                  <a:pt x="792256" y="222877"/>
                  <a:pt x="800545" y="224152"/>
                </a:cubicBezTo>
                <a:cubicBezTo>
                  <a:pt x="807675" y="225249"/>
                  <a:pt x="814819" y="226295"/>
                  <a:pt x="821893" y="227710"/>
                </a:cubicBezTo>
                <a:cubicBezTo>
                  <a:pt x="830942" y="229520"/>
                  <a:pt x="862932" y="237562"/>
                  <a:pt x="875262" y="238384"/>
                </a:cubicBezTo>
                <a:cubicBezTo>
                  <a:pt x="921474" y="241465"/>
                  <a:pt x="1014023" y="245500"/>
                  <a:pt x="1014023" y="245500"/>
                </a:cubicBezTo>
                <a:cubicBezTo>
                  <a:pt x="1027276" y="247709"/>
                  <a:pt x="1038716" y="247465"/>
                  <a:pt x="1049603" y="256174"/>
                </a:cubicBezTo>
                <a:cubicBezTo>
                  <a:pt x="1061094" y="265367"/>
                  <a:pt x="1073192" y="279105"/>
                  <a:pt x="1081625" y="291754"/>
                </a:cubicBezTo>
                <a:cubicBezTo>
                  <a:pt x="1085461" y="297508"/>
                  <a:pt x="1088463" y="303790"/>
                  <a:pt x="1092299" y="309544"/>
                </a:cubicBezTo>
                <a:cubicBezTo>
                  <a:pt x="1095588" y="314478"/>
                  <a:pt x="1100093" y="318592"/>
                  <a:pt x="1102973" y="323776"/>
                </a:cubicBezTo>
                <a:cubicBezTo>
                  <a:pt x="1131988" y="376002"/>
                  <a:pt x="1092947" y="315852"/>
                  <a:pt x="1117205" y="352239"/>
                </a:cubicBezTo>
                <a:cubicBezTo>
                  <a:pt x="1119577" y="360541"/>
                  <a:pt x="1121840" y="368875"/>
                  <a:pt x="1124321" y="377145"/>
                </a:cubicBezTo>
                <a:cubicBezTo>
                  <a:pt x="1125399" y="380737"/>
                  <a:pt x="1126402" y="384372"/>
                  <a:pt x="1127879" y="387819"/>
                </a:cubicBezTo>
                <a:cubicBezTo>
                  <a:pt x="1129968" y="392694"/>
                  <a:pt x="1132623" y="397307"/>
                  <a:pt x="1134995" y="402051"/>
                </a:cubicBezTo>
                <a:cubicBezTo>
                  <a:pt x="1136181" y="410353"/>
                  <a:pt x="1137445" y="418644"/>
                  <a:pt x="1138553" y="426957"/>
                </a:cubicBezTo>
                <a:cubicBezTo>
                  <a:pt x="1139817" y="436435"/>
                  <a:pt x="1140449" y="446005"/>
                  <a:pt x="1142111" y="455421"/>
                </a:cubicBezTo>
                <a:cubicBezTo>
                  <a:pt x="1144011" y="466189"/>
                  <a:pt x="1146855" y="476768"/>
                  <a:pt x="1149227" y="487442"/>
                </a:cubicBezTo>
                <a:cubicBezTo>
                  <a:pt x="1157748" y="572654"/>
                  <a:pt x="1146509" y="466599"/>
                  <a:pt x="1159900" y="569276"/>
                </a:cubicBezTo>
                <a:cubicBezTo>
                  <a:pt x="1161441" y="581095"/>
                  <a:pt x="1162142" y="593010"/>
                  <a:pt x="1163458" y="604856"/>
                </a:cubicBezTo>
                <a:cubicBezTo>
                  <a:pt x="1164514" y="614359"/>
                  <a:pt x="1166188" y="623793"/>
                  <a:pt x="1167016" y="633319"/>
                </a:cubicBezTo>
                <a:cubicBezTo>
                  <a:pt x="1168561" y="651081"/>
                  <a:pt x="1168708" y="668957"/>
                  <a:pt x="1170574" y="686689"/>
                </a:cubicBezTo>
                <a:cubicBezTo>
                  <a:pt x="1171086" y="691552"/>
                  <a:pt x="1173257" y="696110"/>
                  <a:pt x="1174132" y="700921"/>
                </a:cubicBezTo>
                <a:cubicBezTo>
                  <a:pt x="1175632" y="709172"/>
                  <a:pt x="1176415" y="717538"/>
                  <a:pt x="1177690" y="725827"/>
                </a:cubicBezTo>
                <a:cubicBezTo>
                  <a:pt x="1178787" y="732957"/>
                  <a:pt x="1180151" y="740045"/>
                  <a:pt x="1181248" y="747175"/>
                </a:cubicBezTo>
                <a:cubicBezTo>
                  <a:pt x="1182523" y="755464"/>
                  <a:pt x="1183260" y="763838"/>
                  <a:pt x="1184806" y="772081"/>
                </a:cubicBezTo>
                <a:cubicBezTo>
                  <a:pt x="1186821" y="782828"/>
                  <a:pt x="1189550" y="793428"/>
                  <a:pt x="1191922" y="804102"/>
                </a:cubicBezTo>
                <a:cubicBezTo>
                  <a:pt x="1193108" y="814776"/>
                  <a:pt x="1193714" y="825530"/>
                  <a:pt x="1195480" y="836124"/>
                </a:cubicBezTo>
                <a:cubicBezTo>
                  <a:pt x="1196097" y="839823"/>
                  <a:pt x="1198421" y="843099"/>
                  <a:pt x="1199038" y="846798"/>
                </a:cubicBezTo>
                <a:cubicBezTo>
                  <a:pt x="1200804" y="857392"/>
                  <a:pt x="1201003" y="868199"/>
                  <a:pt x="1202596" y="878820"/>
                </a:cubicBezTo>
                <a:cubicBezTo>
                  <a:pt x="1204563" y="891933"/>
                  <a:pt x="1207837" y="904831"/>
                  <a:pt x="1209712" y="917958"/>
                </a:cubicBezTo>
                <a:cubicBezTo>
                  <a:pt x="1213240" y="942657"/>
                  <a:pt x="1212192" y="955265"/>
                  <a:pt x="1216828" y="978443"/>
                </a:cubicBezTo>
                <a:cubicBezTo>
                  <a:pt x="1217564" y="982121"/>
                  <a:pt x="1218909" y="985670"/>
                  <a:pt x="1220386" y="989117"/>
                </a:cubicBezTo>
                <a:cubicBezTo>
                  <a:pt x="1225803" y="1001757"/>
                  <a:pt x="1227471" y="1003303"/>
                  <a:pt x="1234618" y="1014023"/>
                </a:cubicBezTo>
                <a:cubicBezTo>
                  <a:pt x="1261896" y="1011651"/>
                  <a:pt x="1290225" y="1014775"/>
                  <a:pt x="1316451" y="1006907"/>
                </a:cubicBezTo>
                <a:cubicBezTo>
                  <a:pt x="1330560" y="1002674"/>
                  <a:pt x="1347114" y="972306"/>
                  <a:pt x="1355589" y="960653"/>
                </a:cubicBezTo>
                <a:cubicBezTo>
                  <a:pt x="1375162" y="933741"/>
                  <a:pt x="1370124" y="947670"/>
                  <a:pt x="1391169" y="910842"/>
                </a:cubicBezTo>
                <a:cubicBezTo>
                  <a:pt x="1394338" y="905297"/>
                  <a:pt x="1395642" y="898866"/>
                  <a:pt x="1398285" y="893052"/>
                </a:cubicBezTo>
                <a:cubicBezTo>
                  <a:pt x="1401577" y="885809"/>
                  <a:pt x="1405401" y="878820"/>
                  <a:pt x="1408959" y="871704"/>
                </a:cubicBezTo>
                <a:cubicBezTo>
                  <a:pt x="1410145" y="865774"/>
                  <a:pt x="1410926" y="859748"/>
                  <a:pt x="1412517" y="853914"/>
                </a:cubicBezTo>
                <a:cubicBezTo>
                  <a:pt x="1422245" y="818246"/>
                  <a:pt x="1417709" y="846833"/>
                  <a:pt x="1426749" y="807660"/>
                </a:cubicBezTo>
                <a:cubicBezTo>
                  <a:pt x="1432947" y="780803"/>
                  <a:pt x="1423156" y="791079"/>
                  <a:pt x="1440981" y="779197"/>
                </a:cubicBezTo>
                <a:cubicBezTo>
                  <a:pt x="1449283" y="781569"/>
                  <a:pt x="1459097" y="780978"/>
                  <a:pt x="1465886" y="786312"/>
                </a:cubicBezTo>
                <a:cubicBezTo>
                  <a:pt x="1476519" y="794666"/>
                  <a:pt x="1490792" y="818334"/>
                  <a:pt x="1490792" y="818334"/>
                </a:cubicBezTo>
                <a:cubicBezTo>
                  <a:pt x="1493164" y="826636"/>
                  <a:pt x="1494957" y="835126"/>
                  <a:pt x="1497908" y="843240"/>
                </a:cubicBezTo>
                <a:cubicBezTo>
                  <a:pt x="1499721" y="848225"/>
                  <a:pt x="1503211" y="852487"/>
                  <a:pt x="1505024" y="857472"/>
                </a:cubicBezTo>
                <a:cubicBezTo>
                  <a:pt x="1531897" y="931372"/>
                  <a:pt x="1490667" y="832274"/>
                  <a:pt x="1522814" y="907284"/>
                </a:cubicBezTo>
                <a:cubicBezTo>
                  <a:pt x="1523219" y="910117"/>
                  <a:pt x="1528583" y="949048"/>
                  <a:pt x="1529930" y="953537"/>
                </a:cubicBezTo>
                <a:cubicBezTo>
                  <a:pt x="1531454" y="958617"/>
                  <a:pt x="1535369" y="962737"/>
                  <a:pt x="1537046" y="967769"/>
                </a:cubicBezTo>
                <a:cubicBezTo>
                  <a:pt x="1540139" y="977047"/>
                  <a:pt x="1541286" y="986885"/>
                  <a:pt x="1544162" y="996233"/>
                </a:cubicBezTo>
                <a:cubicBezTo>
                  <a:pt x="1547679" y="1007663"/>
                  <a:pt x="1551555" y="1021208"/>
                  <a:pt x="1565510" y="1024697"/>
                </a:cubicBezTo>
                <a:cubicBezTo>
                  <a:pt x="1574715" y="1026998"/>
                  <a:pt x="1584486" y="1024697"/>
                  <a:pt x="1593974" y="1024697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55623CD8-1ECF-4AB4-86FC-CFDFEE22BB17}"/>
              </a:ext>
            </a:extLst>
          </p:cNvPr>
          <p:cNvSpPr txBox="1"/>
          <p:nvPr/>
        </p:nvSpPr>
        <p:spPr>
          <a:xfrm>
            <a:off x="7735334" y="6352143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energy</a:t>
            </a:r>
            <a:endParaRPr lang="fr-FR" dirty="0"/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68676F5D-0D38-47CD-B6F5-9317CB8ECCA0}"/>
              </a:ext>
            </a:extLst>
          </p:cNvPr>
          <p:cNvSpPr txBox="1"/>
          <p:nvPr/>
        </p:nvSpPr>
        <p:spPr>
          <a:xfrm rot="16200000">
            <a:off x="6670187" y="564425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counts</a:t>
            </a:r>
            <a:endParaRPr lang="fr-FR" dirty="0"/>
          </a:p>
        </p:txBody>
      </p:sp>
      <p:sp>
        <p:nvSpPr>
          <p:cNvPr id="6" name="Dowolny kształt 5"/>
          <p:cNvSpPr/>
          <p:nvPr/>
        </p:nvSpPr>
        <p:spPr>
          <a:xfrm>
            <a:off x="7315201" y="6095752"/>
            <a:ext cx="1609694" cy="316496"/>
          </a:xfrm>
          <a:custGeom>
            <a:avLst/>
            <a:gdLst>
              <a:gd name="connsiteX0" fmla="*/ 0 w 1564257"/>
              <a:gd name="connsiteY0" fmla="*/ 144023 h 311039"/>
              <a:gd name="connsiteX1" fmla="*/ 189781 w 1564257"/>
              <a:gd name="connsiteY1" fmla="*/ 155524 h 311039"/>
              <a:gd name="connsiteX2" fmla="*/ 258792 w 1564257"/>
              <a:gd name="connsiteY2" fmla="*/ 161275 h 311039"/>
              <a:gd name="connsiteX3" fmla="*/ 345057 w 1564257"/>
              <a:gd name="connsiteY3" fmla="*/ 167026 h 311039"/>
              <a:gd name="connsiteX4" fmla="*/ 477328 w 1564257"/>
              <a:gd name="connsiteY4" fmla="*/ 172777 h 311039"/>
              <a:gd name="connsiteX5" fmla="*/ 764875 w 1564257"/>
              <a:gd name="connsiteY5" fmla="*/ 167026 h 311039"/>
              <a:gd name="connsiteX6" fmla="*/ 793630 w 1564257"/>
              <a:gd name="connsiteY6" fmla="*/ 161275 h 311039"/>
              <a:gd name="connsiteX7" fmla="*/ 828136 w 1564257"/>
              <a:gd name="connsiteY7" fmla="*/ 138272 h 311039"/>
              <a:gd name="connsiteX8" fmla="*/ 856891 w 1564257"/>
              <a:gd name="connsiteY8" fmla="*/ 115268 h 311039"/>
              <a:gd name="connsiteX9" fmla="*/ 874143 w 1564257"/>
              <a:gd name="connsiteY9" fmla="*/ 98015 h 311039"/>
              <a:gd name="connsiteX10" fmla="*/ 908649 w 1564257"/>
              <a:gd name="connsiteY10" fmla="*/ 75011 h 311039"/>
              <a:gd name="connsiteX11" fmla="*/ 948906 w 1564257"/>
              <a:gd name="connsiteY11" fmla="*/ 29004 h 311039"/>
              <a:gd name="connsiteX12" fmla="*/ 966158 w 1564257"/>
              <a:gd name="connsiteY12" fmla="*/ 23253 h 311039"/>
              <a:gd name="connsiteX13" fmla="*/ 971909 w 1564257"/>
              <a:gd name="connsiteY13" fmla="*/ 6000 h 311039"/>
              <a:gd name="connsiteX14" fmla="*/ 989162 w 1564257"/>
              <a:gd name="connsiteY14" fmla="*/ 249 h 311039"/>
              <a:gd name="connsiteX15" fmla="*/ 1058174 w 1564257"/>
              <a:gd name="connsiteY15" fmla="*/ 34755 h 311039"/>
              <a:gd name="connsiteX16" fmla="*/ 1081177 w 1564257"/>
              <a:gd name="connsiteY16" fmla="*/ 86513 h 311039"/>
              <a:gd name="connsiteX17" fmla="*/ 1092679 w 1564257"/>
              <a:gd name="connsiteY17" fmla="*/ 109517 h 311039"/>
              <a:gd name="connsiteX18" fmla="*/ 1104181 w 1564257"/>
              <a:gd name="connsiteY18" fmla="*/ 138272 h 311039"/>
              <a:gd name="connsiteX19" fmla="*/ 1127185 w 1564257"/>
              <a:gd name="connsiteY19" fmla="*/ 172777 h 311039"/>
              <a:gd name="connsiteX20" fmla="*/ 1150189 w 1564257"/>
              <a:gd name="connsiteY20" fmla="*/ 224536 h 311039"/>
              <a:gd name="connsiteX21" fmla="*/ 1155940 w 1564257"/>
              <a:gd name="connsiteY21" fmla="*/ 247540 h 311039"/>
              <a:gd name="connsiteX22" fmla="*/ 1196196 w 1564257"/>
              <a:gd name="connsiteY22" fmla="*/ 276294 h 311039"/>
              <a:gd name="connsiteX23" fmla="*/ 1213449 w 1564257"/>
              <a:gd name="connsiteY23" fmla="*/ 287796 h 311039"/>
              <a:gd name="connsiteX24" fmla="*/ 1253706 w 1564257"/>
              <a:gd name="connsiteY24" fmla="*/ 293547 h 311039"/>
              <a:gd name="connsiteX25" fmla="*/ 1276709 w 1564257"/>
              <a:gd name="connsiteY25" fmla="*/ 299298 h 311039"/>
              <a:gd name="connsiteX26" fmla="*/ 1380226 w 1564257"/>
              <a:gd name="connsiteY26" fmla="*/ 305049 h 311039"/>
              <a:gd name="connsiteX27" fmla="*/ 1512498 w 1564257"/>
              <a:gd name="connsiteY27" fmla="*/ 310800 h 311039"/>
              <a:gd name="connsiteX28" fmla="*/ 1564257 w 1564257"/>
              <a:gd name="connsiteY28" fmla="*/ 310800 h 311039"/>
              <a:gd name="connsiteX0" fmla="*/ 0 w 1564257"/>
              <a:gd name="connsiteY0" fmla="*/ 144023 h 311671"/>
              <a:gd name="connsiteX1" fmla="*/ 189781 w 1564257"/>
              <a:gd name="connsiteY1" fmla="*/ 155524 h 311671"/>
              <a:gd name="connsiteX2" fmla="*/ 258792 w 1564257"/>
              <a:gd name="connsiteY2" fmla="*/ 161275 h 311671"/>
              <a:gd name="connsiteX3" fmla="*/ 345057 w 1564257"/>
              <a:gd name="connsiteY3" fmla="*/ 167026 h 311671"/>
              <a:gd name="connsiteX4" fmla="*/ 477328 w 1564257"/>
              <a:gd name="connsiteY4" fmla="*/ 172777 h 311671"/>
              <a:gd name="connsiteX5" fmla="*/ 764875 w 1564257"/>
              <a:gd name="connsiteY5" fmla="*/ 167026 h 311671"/>
              <a:gd name="connsiteX6" fmla="*/ 793630 w 1564257"/>
              <a:gd name="connsiteY6" fmla="*/ 161275 h 311671"/>
              <a:gd name="connsiteX7" fmla="*/ 828136 w 1564257"/>
              <a:gd name="connsiteY7" fmla="*/ 138272 h 311671"/>
              <a:gd name="connsiteX8" fmla="*/ 856891 w 1564257"/>
              <a:gd name="connsiteY8" fmla="*/ 115268 h 311671"/>
              <a:gd name="connsiteX9" fmla="*/ 874143 w 1564257"/>
              <a:gd name="connsiteY9" fmla="*/ 98015 h 311671"/>
              <a:gd name="connsiteX10" fmla="*/ 908649 w 1564257"/>
              <a:gd name="connsiteY10" fmla="*/ 75011 h 311671"/>
              <a:gd name="connsiteX11" fmla="*/ 948906 w 1564257"/>
              <a:gd name="connsiteY11" fmla="*/ 29004 h 311671"/>
              <a:gd name="connsiteX12" fmla="*/ 966158 w 1564257"/>
              <a:gd name="connsiteY12" fmla="*/ 23253 h 311671"/>
              <a:gd name="connsiteX13" fmla="*/ 971909 w 1564257"/>
              <a:gd name="connsiteY13" fmla="*/ 6000 h 311671"/>
              <a:gd name="connsiteX14" fmla="*/ 989162 w 1564257"/>
              <a:gd name="connsiteY14" fmla="*/ 249 h 311671"/>
              <a:gd name="connsiteX15" fmla="*/ 1058174 w 1564257"/>
              <a:gd name="connsiteY15" fmla="*/ 34755 h 311671"/>
              <a:gd name="connsiteX16" fmla="*/ 1081177 w 1564257"/>
              <a:gd name="connsiteY16" fmla="*/ 86513 h 311671"/>
              <a:gd name="connsiteX17" fmla="*/ 1092679 w 1564257"/>
              <a:gd name="connsiteY17" fmla="*/ 109517 h 311671"/>
              <a:gd name="connsiteX18" fmla="*/ 1104181 w 1564257"/>
              <a:gd name="connsiteY18" fmla="*/ 138272 h 311671"/>
              <a:gd name="connsiteX19" fmla="*/ 1127185 w 1564257"/>
              <a:gd name="connsiteY19" fmla="*/ 172777 h 311671"/>
              <a:gd name="connsiteX20" fmla="*/ 1150189 w 1564257"/>
              <a:gd name="connsiteY20" fmla="*/ 224536 h 311671"/>
              <a:gd name="connsiteX21" fmla="*/ 1155940 w 1564257"/>
              <a:gd name="connsiteY21" fmla="*/ 247540 h 311671"/>
              <a:gd name="connsiteX22" fmla="*/ 1196196 w 1564257"/>
              <a:gd name="connsiteY22" fmla="*/ 276294 h 311671"/>
              <a:gd name="connsiteX23" fmla="*/ 1213449 w 1564257"/>
              <a:gd name="connsiteY23" fmla="*/ 287796 h 311671"/>
              <a:gd name="connsiteX24" fmla="*/ 1253706 w 1564257"/>
              <a:gd name="connsiteY24" fmla="*/ 293547 h 311671"/>
              <a:gd name="connsiteX25" fmla="*/ 1276709 w 1564257"/>
              <a:gd name="connsiteY25" fmla="*/ 299298 h 311671"/>
              <a:gd name="connsiteX26" fmla="*/ 1437021 w 1564257"/>
              <a:gd name="connsiteY26" fmla="*/ 111946 h 311671"/>
              <a:gd name="connsiteX27" fmla="*/ 1512498 w 1564257"/>
              <a:gd name="connsiteY27" fmla="*/ 310800 h 311671"/>
              <a:gd name="connsiteX28" fmla="*/ 1564257 w 1564257"/>
              <a:gd name="connsiteY28" fmla="*/ 310800 h 311671"/>
              <a:gd name="connsiteX0" fmla="*/ 0 w 1547219"/>
              <a:gd name="connsiteY0" fmla="*/ 144023 h 311671"/>
              <a:gd name="connsiteX1" fmla="*/ 189781 w 1547219"/>
              <a:gd name="connsiteY1" fmla="*/ 155524 h 311671"/>
              <a:gd name="connsiteX2" fmla="*/ 258792 w 1547219"/>
              <a:gd name="connsiteY2" fmla="*/ 161275 h 311671"/>
              <a:gd name="connsiteX3" fmla="*/ 345057 w 1547219"/>
              <a:gd name="connsiteY3" fmla="*/ 167026 h 311671"/>
              <a:gd name="connsiteX4" fmla="*/ 477328 w 1547219"/>
              <a:gd name="connsiteY4" fmla="*/ 172777 h 311671"/>
              <a:gd name="connsiteX5" fmla="*/ 764875 w 1547219"/>
              <a:gd name="connsiteY5" fmla="*/ 167026 h 311671"/>
              <a:gd name="connsiteX6" fmla="*/ 793630 w 1547219"/>
              <a:gd name="connsiteY6" fmla="*/ 161275 h 311671"/>
              <a:gd name="connsiteX7" fmla="*/ 828136 w 1547219"/>
              <a:gd name="connsiteY7" fmla="*/ 138272 h 311671"/>
              <a:gd name="connsiteX8" fmla="*/ 856891 w 1547219"/>
              <a:gd name="connsiteY8" fmla="*/ 115268 h 311671"/>
              <a:gd name="connsiteX9" fmla="*/ 874143 w 1547219"/>
              <a:gd name="connsiteY9" fmla="*/ 98015 h 311671"/>
              <a:gd name="connsiteX10" fmla="*/ 908649 w 1547219"/>
              <a:gd name="connsiteY10" fmla="*/ 75011 h 311671"/>
              <a:gd name="connsiteX11" fmla="*/ 948906 w 1547219"/>
              <a:gd name="connsiteY11" fmla="*/ 29004 h 311671"/>
              <a:gd name="connsiteX12" fmla="*/ 966158 w 1547219"/>
              <a:gd name="connsiteY12" fmla="*/ 23253 h 311671"/>
              <a:gd name="connsiteX13" fmla="*/ 971909 w 1547219"/>
              <a:gd name="connsiteY13" fmla="*/ 6000 h 311671"/>
              <a:gd name="connsiteX14" fmla="*/ 989162 w 1547219"/>
              <a:gd name="connsiteY14" fmla="*/ 249 h 311671"/>
              <a:gd name="connsiteX15" fmla="*/ 1058174 w 1547219"/>
              <a:gd name="connsiteY15" fmla="*/ 34755 h 311671"/>
              <a:gd name="connsiteX16" fmla="*/ 1081177 w 1547219"/>
              <a:gd name="connsiteY16" fmla="*/ 86513 h 311671"/>
              <a:gd name="connsiteX17" fmla="*/ 1092679 w 1547219"/>
              <a:gd name="connsiteY17" fmla="*/ 109517 h 311671"/>
              <a:gd name="connsiteX18" fmla="*/ 1104181 w 1547219"/>
              <a:gd name="connsiteY18" fmla="*/ 138272 h 311671"/>
              <a:gd name="connsiteX19" fmla="*/ 1127185 w 1547219"/>
              <a:gd name="connsiteY19" fmla="*/ 172777 h 311671"/>
              <a:gd name="connsiteX20" fmla="*/ 1150189 w 1547219"/>
              <a:gd name="connsiteY20" fmla="*/ 224536 h 311671"/>
              <a:gd name="connsiteX21" fmla="*/ 1155940 w 1547219"/>
              <a:gd name="connsiteY21" fmla="*/ 247540 h 311671"/>
              <a:gd name="connsiteX22" fmla="*/ 1196196 w 1547219"/>
              <a:gd name="connsiteY22" fmla="*/ 276294 h 311671"/>
              <a:gd name="connsiteX23" fmla="*/ 1213449 w 1547219"/>
              <a:gd name="connsiteY23" fmla="*/ 287796 h 311671"/>
              <a:gd name="connsiteX24" fmla="*/ 1253706 w 1547219"/>
              <a:gd name="connsiteY24" fmla="*/ 293547 h 311671"/>
              <a:gd name="connsiteX25" fmla="*/ 1276709 w 1547219"/>
              <a:gd name="connsiteY25" fmla="*/ 299298 h 311671"/>
              <a:gd name="connsiteX26" fmla="*/ 1437021 w 1547219"/>
              <a:gd name="connsiteY26" fmla="*/ 111946 h 311671"/>
              <a:gd name="connsiteX27" fmla="*/ 1512498 w 1547219"/>
              <a:gd name="connsiteY27" fmla="*/ 310800 h 311671"/>
              <a:gd name="connsiteX28" fmla="*/ 1547219 w 1547219"/>
              <a:gd name="connsiteY28" fmla="*/ 219928 h 311671"/>
              <a:gd name="connsiteX0" fmla="*/ 0 w 1609694"/>
              <a:gd name="connsiteY0" fmla="*/ 144023 h 311671"/>
              <a:gd name="connsiteX1" fmla="*/ 189781 w 1609694"/>
              <a:gd name="connsiteY1" fmla="*/ 155524 h 311671"/>
              <a:gd name="connsiteX2" fmla="*/ 258792 w 1609694"/>
              <a:gd name="connsiteY2" fmla="*/ 161275 h 311671"/>
              <a:gd name="connsiteX3" fmla="*/ 345057 w 1609694"/>
              <a:gd name="connsiteY3" fmla="*/ 167026 h 311671"/>
              <a:gd name="connsiteX4" fmla="*/ 477328 w 1609694"/>
              <a:gd name="connsiteY4" fmla="*/ 172777 h 311671"/>
              <a:gd name="connsiteX5" fmla="*/ 764875 w 1609694"/>
              <a:gd name="connsiteY5" fmla="*/ 167026 h 311671"/>
              <a:gd name="connsiteX6" fmla="*/ 793630 w 1609694"/>
              <a:gd name="connsiteY6" fmla="*/ 161275 h 311671"/>
              <a:gd name="connsiteX7" fmla="*/ 828136 w 1609694"/>
              <a:gd name="connsiteY7" fmla="*/ 138272 h 311671"/>
              <a:gd name="connsiteX8" fmla="*/ 856891 w 1609694"/>
              <a:gd name="connsiteY8" fmla="*/ 115268 h 311671"/>
              <a:gd name="connsiteX9" fmla="*/ 874143 w 1609694"/>
              <a:gd name="connsiteY9" fmla="*/ 98015 h 311671"/>
              <a:gd name="connsiteX10" fmla="*/ 908649 w 1609694"/>
              <a:gd name="connsiteY10" fmla="*/ 75011 h 311671"/>
              <a:gd name="connsiteX11" fmla="*/ 948906 w 1609694"/>
              <a:gd name="connsiteY11" fmla="*/ 29004 h 311671"/>
              <a:gd name="connsiteX12" fmla="*/ 966158 w 1609694"/>
              <a:gd name="connsiteY12" fmla="*/ 23253 h 311671"/>
              <a:gd name="connsiteX13" fmla="*/ 971909 w 1609694"/>
              <a:gd name="connsiteY13" fmla="*/ 6000 h 311671"/>
              <a:gd name="connsiteX14" fmla="*/ 989162 w 1609694"/>
              <a:gd name="connsiteY14" fmla="*/ 249 h 311671"/>
              <a:gd name="connsiteX15" fmla="*/ 1058174 w 1609694"/>
              <a:gd name="connsiteY15" fmla="*/ 34755 h 311671"/>
              <a:gd name="connsiteX16" fmla="*/ 1081177 w 1609694"/>
              <a:gd name="connsiteY16" fmla="*/ 86513 h 311671"/>
              <a:gd name="connsiteX17" fmla="*/ 1092679 w 1609694"/>
              <a:gd name="connsiteY17" fmla="*/ 109517 h 311671"/>
              <a:gd name="connsiteX18" fmla="*/ 1104181 w 1609694"/>
              <a:gd name="connsiteY18" fmla="*/ 138272 h 311671"/>
              <a:gd name="connsiteX19" fmla="*/ 1127185 w 1609694"/>
              <a:gd name="connsiteY19" fmla="*/ 172777 h 311671"/>
              <a:gd name="connsiteX20" fmla="*/ 1150189 w 1609694"/>
              <a:gd name="connsiteY20" fmla="*/ 224536 h 311671"/>
              <a:gd name="connsiteX21" fmla="*/ 1155940 w 1609694"/>
              <a:gd name="connsiteY21" fmla="*/ 247540 h 311671"/>
              <a:gd name="connsiteX22" fmla="*/ 1196196 w 1609694"/>
              <a:gd name="connsiteY22" fmla="*/ 276294 h 311671"/>
              <a:gd name="connsiteX23" fmla="*/ 1213449 w 1609694"/>
              <a:gd name="connsiteY23" fmla="*/ 287796 h 311671"/>
              <a:gd name="connsiteX24" fmla="*/ 1253706 w 1609694"/>
              <a:gd name="connsiteY24" fmla="*/ 293547 h 311671"/>
              <a:gd name="connsiteX25" fmla="*/ 1276709 w 1609694"/>
              <a:gd name="connsiteY25" fmla="*/ 299298 h 311671"/>
              <a:gd name="connsiteX26" fmla="*/ 1437021 w 1609694"/>
              <a:gd name="connsiteY26" fmla="*/ 111946 h 311671"/>
              <a:gd name="connsiteX27" fmla="*/ 1512498 w 1609694"/>
              <a:gd name="connsiteY27" fmla="*/ 310800 h 311671"/>
              <a:gd name="connsiteX28" fmla="*/ 1609694 w 1609694"/>
              <a:gd name="connsiteY28" fmla="*/ 305121 h 311671"/>
              <a:gd name="connsiteX0" fmla="*/ 0 w 1609694"/>
              <a:gd name="connsiteY0" fmla="*/ 144023 h 316496"/>
              <a:gd name="connsiteX1" fmla="*/ 189781 w 1609694"/>
              <a:gd name="connsiteY1" fmla="*/ 155524 h 316496"/>
              <a:gd name="connsiteX2" fmla="*/ 258792 w 1609694"/>
              <a:gd name="connsiteY2" fmla="*/ 161275 h 316496"/>
              <a:gd name="connsiteX3" fmla="*/ 345057 w 1609694"/>
              <a:gd name="connsiteY3" fmla="*/ 167026 h 316496"/>
              <a:gd name="connsiteX4" fmla="*/ 477328 w 1609694"/>
              <a:gd name="connsiteY4" fmla="*/ 172777 h 316496"/>
              <a:gd name="connsiteX5" fmla="*/ 764875 w 1609694"/>
              <a:gd name="connsiteY5" fmla="*/ 167026 h 316496"/>
              <a:gd name="connsiteX6" fmla="*/ 793630 w 1609694"/>
              <a:gd name="connsiteY6" fmla="*/ 161275 h 316496"/>
              <a:gd name="connsiteX7" fmla="*/ 828136 w 1609694"/>
              <a:gd name="connsiteY7" fmla="*/ 138272 h 316496"/>
              <a:gd name="connsiteX8" fmla="*/ 856891 w 1609694"/>
              <a:gd name="connsiteY8" fmla="*/ 115268 h 316496"/>
              <a:gd name="connsiteX9" fmla="*/ 874143 w 1609694"/>
              <a:gd name="connsiteY9" fmla="*/ 98015 h 316496"/>
              <a:gd name="connsiteX10" fmla="*/ 908649 w 1609694"/>
              <a:gd name="connsiteY10" fmla="*/ 75011 h 316496"/>
              <a:gd name="connsiteX11" fmla="*/ 948906 w 1609694"/>
              <a:gd name="connsiteY11" fmla="*/ 29004 h 316496"/>
              <a:gd name="connsiteX12" fmla="*/ 966158 w 1609694"/>
              <a:gd name="connsiteY12" fmla="*/ 23253 h 316496"/>
              <a:gd name="connsiteX13" fmla="*/ 971909 w 1609694"/>
              <a:gd name="connsiteY13" fmla="*/ 6000 h 316496"/>
              <a:gd name="connsiteX14" fmla="*/ 989162 w 1609694"/>
              <a:gd name="connsiteY14" fmla="*/ 249 h 316496"/>
              <a:gd name="connsiteX15" fmla="*/ 1058174 w 1609694"/>
              <a:gd name="connsiteY15" fmla="*/ 34755 h 316496"/>
              <a:gd name="connsiteX16" fmla="*/ 1081177 w 1609694"/>
              <a:gd name="connsiteY16" fmla="*/ 86513 h 316496"/>
              <a:gd name="connsiteX17" fmla="*/ 1092679 w 1609694"/>
              <a:gd name="connsiteY17" fmla="*/ 109517 h 316496"/>
              <a:gd name="connsiteX18" fmla="*/ 1104181 w 1609694"/>
              <a:gd name="connsiteY18" fmla="*/ 138272 h 316496"/>
              <a:gd name="connsiteX19" fmla="*/ 1127185 w 1609694"/>
              <a:gd name="connsiteY19" fmla="*/ 172777 h 316496"/>
              <a:gd name="connsiteX20" fmla="*/ 1150189 w 1609694"/>
              <a:gd name="connsiteY20" fmla="*/ 224536 h 316496"/>
              <a:gd name="connsiteX21" fmla="*/ 1155940 w 1609694"/>
              <a:gd name="connsiteY21" fmla="*/ 247540 h 316496"/>
              <a:gd name="connsiteX22" fmla="*/ 1196196 w 1609694"/>
              <a:gd name="connsiteY22" fmla="*/ 276294 h 316496"/>
              <a:gd name="connsiteX23" fmla="*/ 1213449 w 1609694"/>
              <a:gd name="connsiteY23" fmla="*/ 287796 h 316496"/>
              <a:gd name="connsiteX24" fmla="*/ 1253706 w 1609694"/>
              <a:gd name="connsiteY24" fmla="*/ 293547 h 316496"/>
              <a:gd name="connsiteX25" fmla="*/ 1276709 w 1609694"/>
              <a:gd name="connsiteY25" fmla="*/ 299298 h 316496"/>
              <a:gd name="connsiteX26" fmla="*/ 1437021 w 1609694"/>
              <a:gd name="connsiteY26" fmla="*/ 111946 h 316496"/>
              <a:gd name="connsiteX27" fmla="*/ 1552255 w 1609694"/>
              <a:gd name="connsiteY27" fmla="*/ 316479 h 316496"/>
              <a:gd name="connsiteX28" fmla="*/ 1609694 w 1609694"/>
              <a:gd name="connsiteY28" fmla="*/ 305121 h 316496"/>
              <a:gd name="connsiteX0" fmla="*/ 0 w 1609694"/>
              <a:gd name="connsiteY0" fmla="*/ 144023 h 316496"/>
              <a:gd name="connsiteX1" fmla="*/ 189781 w 1609694"/>
              <a:gd name="connsiteY1" fmla="*/ 155524 h 316496"/>
              <a:gd name="connsiteX2" fmla="*/ 258792 w 1609694"/>
              <a:gd name="connsiteY2" fmla="*/ 161275 h 316496"/>
              <a:gd name="connsiteX3" fmla="*/ 345057 w 1609694"/>
              <a:gd name="connsiteY3" fmla="*/ 167026 h 316496"/>
              <a:gd name="connsiteX4" fmla="*/ 477328 w 1609694"/>
              <a:gd name="connsiteY4" fmla="*/ 172777 h 316496"/>
              <a:gd name="connsiteX5" fmla="*/ 764875 w 1609694"/>
              <a:gd name="connsiteY5" fmla="*/ 167026 h 316496"/>
              <a:gd name="connsiteX6" fmla="*/ 793630 w 1609694"/>
              <a:gd name="connsiteY6" fmla="*/ 161275 h 316496"/>
              <a:gd name="connsiteX7" fmla="*/ 828136 w 1609694"/>
              <a:gd name="connsiteY7" fmla="*/ 138272 h 316496"/>
              <a:gd name="connsiteX8" fmla="*/ 856891 w 1609694"/>
              <a:gd name="connsiteY8" fmla="*/ 115268 h 316496"/>
              <a:gd name="connsiteX9" fmla="*/ 874143 w 1609694"/>
              <a:gd name="connsiteY9" fmla="*/ 98015 h 316496"/>
              <a:gd name="connsiteX10" fmla="*/ 908649 w 1609694"/>
              <a:gd name="connsiteY10" fmla="*/ 75011 h 316496"/>
              <a:gd name="connsiteX11" fmla="*/ 948906 w 1609694"/>
              <a:gd name="connsiteY11" fmla="*/ 29004 h 316496"/>
              <a:gd name="connsiteX12" fmla="*/ 966158 w 1609694"/>
              <a:gd name="connsiteY12" fmla="*/ 23253 h 316496"/>
              <a:gd name="connsiteX13" fmla="*/ 971909 w 1609694"/>
              <a:gd name="connsiteY13" fmla="*/ 6000 h 316496"/>
              <a:gd name="connsiteX14" fmla="*/ 989162 w 1609694"/>
              <a:gd name="connsiteY14" fmla="*/ 249 h 316496"/>
              <a:gd name="connsiteX15" fmla="*/ 1058174 w 1609694"/>
              <a:gd name="connsiteY15" fmla="*/ 34755 h 316496"/>
              <a:gd name="connsiteX16" fmla="*/ 1081177 w 1609694"/>
              <a:gd name="connsiteY16" fmla="*/ 86513 h 316496"/>
              <a:gd name="connsiteX17" fmla="*/ 1092679 w 1609694"/>
              <a:gd name="connsiteY17" fmla="*/ 109517 h 316496"/>
              <a:gd name="connsiteX18" fmla="*/ 1104181 w 1609694"/>
              <a:gd name="connsiteY18" fmla="*/ 138272 h 316496"/>
              <a:gd name="connsiteX19" fmla="*/ 1127185 w 1609694"/>
              <a:gd name="connsiteY19" fmla="*/ 172777 h 316496"/>
              <a:gd name="connsiteX20" fmla="*/ 1150189 w 1609694"/>
              <a:gd name="connsiteY20" fmla="*/ 224536 h 316496"/>
              <a:gd name="connsiteX21" fmla="*/ 1155940 w 1609694"/>
              <a:gd name="connsiteY21" fmla="*/ 247540 h 316496"/>
              <a:gd name="connsiteX22" fmla="*/ 1196196 w 1609694"/>
              <a:gd name="connsiteY22" fmla="*/ 276294 h 316496"/>
              <a:gd name="connsiteX23" fmla="*/ 1213449 w 1609694"/>
              <a:gd name="connsiteY23" fmla="*/ 287796 h 316496"/>
              <a:gd name="connsiteX24" fmla="*/ 1253706 w 1609694"/>
              <a:gd name="connsiteY24" fmla="*/ 293547 h 316496"/>
              <a:gd name="connsiteX25" fmla="*/ 1322145 w 1609694"/>
              <a:gd name="connsiteY25" fmla="*/ 253862 h 316496"/>
              <a:gd name="connsiteX26" fmla="*/ 1437021 w 1609694"/>
              <a:gd name="connsiteY26" fmla="*/ 111946 h 316496"/>
              <a:gd name="connsiteX27" fmla="*/ 1552255 w 1609694"/>
              <a:gd name="connsiteY27" fmla="*/ 316479 h 316496"/>
              <a:gd name="connsiteX28" fmla="*/ 1609694 w 1609694"/>
              <a:gd name="connsiteY28" fmla="*/ 305121 h 31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609694" h="316496">
                <a:moveTo>
                  <a:pt x="0" y="144023"/>
                </a:moveTo>
                <a:cubicBezTo>
                  <a:pt x="103765" y="156994"/>
                  <a:pt x="-979" y="145213"/>
                  <a:pt x="189781" y="155524"/>
                </a:cubicBezTo>
                <a:cubicBezTo>
                  <a:pt x="212831" y="156770"/>
                  <a:pt x="235772" y="159570"/>
                  <a:pt x="258792" y="161275"/>
                </a:cubicBezTo>
                <a:lnTo>
                  <a:pt x="345057" y="167026"/>
                </a:lnTo>
                <a:lnTo>
                  <a:pt x="477328" y="172777"/>
                </a:lnTo>
                <a:lnTo>
                  <a:pt x="764875" y="167026"/>
                </a:lnTo>
                <a:cubicBezTo>
                  <a:pt x="774643" y="166671"/>
                  <a:pt x="784887" y="165646"/>
                  <a:pt x="793630" y="161275"/>
                </a:cubicBezTo>
                <a:cubicBezTo>
                  <a:pt x="879792" y="118196"/>
                  <a:pt x="754999" y="162651"/>
                  <a:pt x="828136" y="138272"/>
                </a:cubicBezTo>
                <a:cubicBezTo>
                  <a:pt x="853861" y="99685"/>
                  <a:pt x="823556" y="137492"/>
                  <a:pt x="856891" y="115268"/>
                </a:cubicBezTo>
                <a:cubicBezTo>
                  <a:pt x="863658" y="110757"/>
                  <a:pt x="867723" y="103008"/>
                  <a:pt x="874143" y="98015"/>
                </a:cubicBezTo>
                <a:cubicBezTo>
                  <a:pt x="885055" y="89528"/>
                  <a:pt x="900355" y="86070"/>
                  <a:pt x="908649" y="75011"/>
                </a:cubicBezTo>
                <a:cubicBezTo>
                  <a:pt x="920260" y="59529"/>
                  <a:pt x="932868" y="40460"/>
                  <a:pt x="948906" y="29004"/>
                </a:cubicBezTo>
                <a:cubicBezTo>
                  <a:pt x="953839" y="25481"/>
                  <a:pt x="960407" y="25170"/>
                  <a:pt x="966158" y="23253"/>
                </a:cubicBezTo>
                <a:cubicBezTo>
                  <a:pt x="968075" y="17502"/>
                  <a:pt x="967622" y="10287"/>
                  <a:pt x="971909" y="6000"/>
                </a:cubicBezTo>
                <a:cubicBezTo>
                  <a:pt x="976196" y="1713"/>
                  <a:pt x="983198" y="-835"/>
                  <a:pt x="989162" y="249"/>
                </a:cubicBezTo>
                <a:cubicBezTo>
                  <a:pt x="1025451" y="6847"/>
                  <a:pt x="1033007" y="15880"/>
                  <a:pt x="1058174" y="34755"/>
                </a:cubicBezTo>
                <a:cubicBezTo>
                  <a:pt x="1092007" y="85506"/>
                  <a:pt x="1040112" y="4383"/>
                  <a:pt x="1081177" y="86513"/>
                </a:cubicBezTo>
                <a:cubicBezTo>
                  <a:pt x="1085011" y="94181"/>
                  <a:pt x="1089197" y="101683"/>
                  <a:pt x="1092679" y="109517"/>
                </a:cubicBezTo>
                <a:cubicBezTo>
                  <a:pt x="1096872" y="118951"/>
                  <a:pt x="1099238" y="129209"/>
                  <a:pt x="1104181" y="138272"/>
                </a:cubicBezTo>
                <a:cubicBezTo>
                  <a:pt x="1110800" y="150407"/>
                  <a:pt x="1122814" y="159663"/>
                  <a:pt x="1127185" y="172777"/>
                </a:cubicBezTo>
                <a:cubicBezTo>
                  <a:pt x="1140873" y="213840"/>
                  <a:pt x="1131962" y="197195"/>
                  <a:pt x="1150189" y="224536"/>
                </a:cubicBezTo>
                <a:cubicBezTo>
                  <a:pt x="1152106" y="232204"/>
                  <a:pt x="1152019" y="240677"/>
                  <a:pt x="1155940" y="247540"/>
                </a:cubicBezTo>
                <a:cubicBezTo>
                  <a:pt x="1166158" y="265422"/>
                  <a:pt x="1179723" y="266881"/>
                  <a:pt x="1196196" y="276294"/>
                </a:cubicBezTo>
                <a:cubicBezTo>
                  <a:pt x="1202197" y="279723"/>
                  <a:pt x="1206829" y="285810"/>
                  <a:pt x="1213449" y="287796"/>
                </a:cubicBezTo>
                <a:cubicBezTo>
                  <a:pt x="1226433" y="291691"/>
                  <a:pt x="1235590" y="299203"/>
                  <a:pt x="1253706" y="293547"/>
                </a:cubicBezTo>
                <a:cubicBezTo>
                  <a:pt x="1271822" y="287891"/>
                  <a:pt x="1291593" y="284129"/>
                  <a:pt x="1322145" y="253862"/>
                </a:cubicBezTo>
                <a:cubicBezTo>
                  <a:pt x="1352697" y="223595"/>
                  <a:pt x="1402503" y="110262"/>
                  <a:pt x="1437021" y="111946"/>
                </a:cubicBezTo>
                <a:cubicBezTo>
                  <a:pt x="1481112" y="113863"/>
                  <a:pt x="1508164" y="314562"/>
                  <a:pt x="1552255" y="316479"/>
                </a:cubicBezTo>
                <a:cubicBezTo>
                  <a:pt x="1569500" y="317018"/>
                  <a:pt x="1592441" y="305121"/>
                  <a:pt x="1609694" y="305121"/>
                </a:cubicBezTo>
              </a:path>
            </a:pathLst>
          </a:cu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452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1BD575-AA84-40FE-9AEA-FEAB5E226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333B892-D187-4186-9A5C-B3A2C6697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46D73-F192-41DB-9F8B-471925813E33}" type="slidenum">
              <a:rPr lang="fr-FR" smtClean="0"/>
              <a:t>8</a:t>
            </a:fld>
            <a:endParaRPr lang="fr-FR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0F15282-757C-428A-94A2-A07E0FD15A27}"/>
              </a:ext>
            </a:extLst>
          </p:cNvPr>
          <p:cNvSpPr/>
          <p:nvPr/>
        </p:nvSpPr>
        <p:spPr>
          <a:xfrm>
            <a:off x="838200" y="1752600"/>
            <a:ext cx="2531533" cy="90593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Ion implantation</a:t>
            </a:r>
            <a:endParaRPr lang="fr-FR" sz="2000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C7EBAAA-CC8D-4460-8C65-2C6FE0BDD5AB}"/>
              </a:ext>
            </a:extLst>
          </p:cNvPr>
          <p:cNvSpPr/>
          <p:nvPr/>
        </p:nvSpPr>
        <p:spPr>
          <a:xfrm>
            <a:off x="3505200" y="1752600"/>
            <a:ext cx="2531533" cy="90593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RBS/c</a:t>
            </a:r>
            <a:endParaRPr lang="fr-FR" sz="2000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E1882106-F26D-4BA3-B360-2C9230FC62DF}"/>
              </a:ext>
            </a:extLst>
          </p:cNvPr>
          <p:cNvSpPr/>
          <p:nvPr/>
        </p:nvSpPr>
        <p:spPr>
          <a:xfrm>
            <a:off x="8839200" y="1752600"/>
            <a:ext cx="2531533" cy="90593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TEM</a:t>
            </a:r>
            <a:endParaRPr lang="fr-FR" sz="2000" dirty="0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35C06B6-335B-425D-9B5A-FC23E08DF8FD}"/>
              </a:ext>
            </a:extLst>
          </p:cNvPr>
          <p:cNvSpPr/>
          <p:nvPr/>
        </p:nvSpPr>
        <p:spPr>
          <a:xfrm>
            <a:off x="6172200" y="1752600"/>
            <a:ext cx="2531533" cy="905933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XRD</a:t>
            </a:r>
            <a:endParaRPr lang="fr-FR" sz="2000" dirty="0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52FB2D2D-6F10-4343-9389-96DBD428B13E}"/>
              </a:ext>
            </a:extLst>
          </p:cNvPr>
          <p:cNvCxnSpPr>
            <a:cxnSpLocks/>
          </p:cNvCxnSpPr>
          <p:nvPr/>
        </p:nvCxnSpPr>
        <p:spPr>
          <a:xfrm>
            <a:off x="2777065" y="3733801"/>
            <a:ext cx="1113966" cy="140890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AC86E39F-0A31-4202-B8EA-64FCBCA93DCB}"/>
              </a:ext>
            </a:extLst>
          </p:cNvPr>
          <p:cNvCxnSpPr>
            <a:cxnSpLocks/>
          </p:cNvCxnSpPr>
          <p:nvPr/>
        </p:nvCxnSpPr>
        <p:spPr>
          <a:xfrm flipV="1">
            <a:off x="4160362" y="3733801"/>
            <a:ext cx="1207505" cy="140890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327942B5-A8B8-4ABA-9C5B-505BC3EA7014}"/>
              </a:ext>
            </a:extLst>
          </p:cNvPr>
          <p:cNvSpPr txBox="1"/>
          <p:nvPr/>
        </p:nvSpPr>
        <p:spPr>
          <a:xfrm>
            <a:off x="3550246" y="3672302"/>
            <a:ext cx="950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X-ray</a:t>
            </a:r>
            <a:endParaRPr lang="fr-FR" sz="2400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B6A5E2F-3BC9-4DB3-AE9F-A4FAD655D198}"/>
              </a:ext>
            </a:extLst>
          </p:cNvPr>
          <p:cNvSpPr txBox="1"/>
          <p:nvPr/>
        </p:nvSpPr>
        <p:spPr>
          <a:xfrm>
            <a:off x="6172200" y="3721685"/>
            <a:ext cx="46058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Quality of the crystal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Strain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Crystal phases</a:t>
            </a:r>
            <a:endParaRPr lang="fr-FR" sz="2000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ECA6D43-FE7E-4A72-8963-E84ABEA03DD4}"/>
              </a:ext>
            </a:extLst>
          </p:cNvPr>
          <p:cNvSpPr txBox="1"/>
          <p:nvPr/>
        </p:nvSpPr>
        <p:spPr>
          <a:xfrm>
            <a:off x="6172200" y="3144613"/>
            <a:ext cx="568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X-Ray Diffraction</a:t>
            </a:r>
            <a:endParaRPr lang="fr-FR" sz="24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0631793-FF31-42F2-80F1-AE654F2B609C}"/>
              </a:ext>
            </a:extLst>
          </p:cNvPr>
          <p:cNvSpPr/>
          <p:nvPr/>
        </p:nvSpPr>
        <p:spPr>
          <a:xfrm>
            <a:off x="2683931" y="5740400"/>
            <a:ext cx="2531533" cy="44759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>
                <a:latin typeface="Bahnschrift" panose="020B0502040204020203" pitchFamily="34" charset="0"/>
              </a:rPr>
              <a:t>β</a:t>
            </a:r>
            <a:r>
              <a:rPr lang="en-US" sz="2400" dirty="0">
                <a:latin typeface="Bahnschrift" panose="020B0502040204020203" pitchFamily="34" charset="0"/>
              </a:rPr>
              <a:t>-Ga</a:t>
            </a:r>
            <a:r>
              <a:rPr lang="en-US" sz="2400" baseline="-25000" dirty="0">
                <a:latin typeface="Bahnschrift" panose="020B0502040204020203" pitchFamily="34" charset="0"/>
              </a:rPr>
              <a:t>2</a:t>
            </a:r>
            <a:r>
              <a:rPr lang="en-US" sz="2400" dirty="0">
                <a:latin typeface="Bahnschrift" panose="020B0502040204020203" pitchFamily="34" charset="0"/>
              </a:rPr>
              <a:t>O</a:t>
            </a:r>
            <a:r>
              <a:rPr lang="en-US" sz="2400" baseline="-25000" dirty="0">
                <a:latin typeface="Bahnschrift" panose="020B0502040204020203" pitchFamily="34" charset="0"/>
              </a:rPr>
              <a:t>3</a:t>
            </a:r>
            <a:endParaRPr lang="fr-FR" sz="24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A409129-AC4C-4E84-89BE-265D754430BD}"/>
              </a:ext>
            </a:extLst>
          </p:cNvPr>
          <p:cNvSpPr/>
          <p:nvPr/>
        </p:nvSpPr>
        <p:spPr>
          <a:xfrm>
            <a:off x="2683931" y="5282062"/>
            <a:ext cx="2531533" cy="45833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>
                <a:latin typeface="Bahnschrift" panose="020B0502040204020203" pitchFamily="34" charset="0"/>
              </a:rPr>
              <a:t>β</a:t>
            </a:r>
            <a:r>
              <a:rPr lang="en-US" sz="2400" dirty="0">
                <a:latin typeface="Bahnschrift" panose="020B0502040204020203" pitchFamily="34" charset="0"/>
              </a:rPr>
              <a:t>-Ga</a:t>
            </a:r>
            <a:r>
              <a:rPr lang="en-US" sz="2400" baseline="-25000" dirty="0">
                <a:latin typeface="Bahnschrift" panose="020B0502040204020203" pitchFamily="34" charset="0"/>
              </a:rPr>
              <a:t>2</a:t>
            </a:r>
            <a:r>
              <a:rPr lang="en-US" sz="2400" dirty="0">
                <a:latin typeface="Bahnschrift" panose="020B0502040204020203" pitchFamily="34" charset="0"/>
              </a:rPr>
              <a:t>O</a:t>
            </a:r>
            <a:r>
              <a:rPr lang="en-US" sz="2400" baseline="-25000" dirty="0">
                <a:latin typeface="Bahnschrift" panose="020B0502040204020203" pitchFamily="34" charset="0"/>
              </a:rPr>
              <a:t>3</a:t>
            </a:r>
            <a:r>
              <a:rPr lang="en-US" sz="2400" dirty="0">
                <a:latin typeface="Bahnschrift" panose="020B0502040204020203" pitchFamily="34" charset="0"/>
              </a:rPr>
              <a:t>:Yb</a:t>
            </a:r>
            <a:endParaRPr lang="fr-FR" sz="2400" dirty="0"/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719B8A62-C8F8-43DF-A3AB-DBDC97CC4F61}"/>
              </a:ext>
            </a:extLst>
          </p:cNvPr>
          <p:cNvCxnSpPr>
            <a:cxnSpLocks/>
          </p:cNvCxnSpPr>
          <p:nvPr/>
        </p:nvCxnSpPr>
        <p:spPr>
          <a:xfrm>
            <a:off x="7698740" y="6220642"/>
            <a:ext cx="177859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D67424D8-050C-4B2F-8C8C-8ECB87F21747}"/>
              </a:ext>
            </a:extLst>
          </p:cNvPr>
          <p:cNvCxnSpPr>
            <a:cxnSpLocks/>
          </p:cNvCxnSpPr>
          <p:nvPr/>
        </p:nvCxnSpPr>
        <p:spPr>
          <a:xfrm flipV="1">
            <a:off x="7698740" y="4976042"/>
            <a:ext cx="0" cy="12573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552F9E84-B5E7-4B1A-9D74-989C52DEF10F}"/>
              </a:ext>
            </a:extLst>
          </p:cNvPr>
          <p:cNvSpPr txBox="1"/>
          <p:nvPr/>
        </p:nvSpPr>
        <p:spPr>
          <a:xfrm>
            <a:off x="8140640" y="6148173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angle</a:t>
            </a:r>
            <a:endParaRPr lang="fr-FR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B8AD8FA3-F586-4C05-9C9B-A15666613C3B}"/>
              </a:ext>
            </a:extLst>
          </p:cNvPr>
          <p:cNvSpPr txBox="1"/>
          <p:nvPr/>
        </p:nvSpPr>
        <p:spPr>
          <a:xfrm rot="16200000">
            <a:off x="7075493" y="544028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counts</a:t>
            </a:r>
            <a:endParaRPr lang="fr-FR" dirty="0"/>
          </a:p>
        </p:txBody>
      </p:sp>
      <p:sp>
        <p:nvSpPr>
          <p:cNvPr id="38" name="Forme libre : forme 37">
            <a:extLst>
              <a:ext uri="{FF2B5EF4-FFF2-40B4-BE49-F238E27FC236}">
                <a16:creationId xmlns:a16="http://schemas.microsoft.com/office/drawing/2014/main" id="{B2D40BCF-5EB8-41D7-82AA-27A19AAC59F4}"/>
              </a:ext>
            </a:extLst>
          </p:cNvPr>
          <p:cNvSpPr/>
          <p:nvPr/>
        </p:nvSpPr>
        <p:spPr>
          <a:xfrm>
            <a:off x="7698740" y="5393700"/>
            <a:ext cx="1670032" cy="819694"/>
          </a:xfrm>
          <a:custGeom>
            <a:avLst/>
            <a:gdLst>
              <a:gd name="connsiteX0" fmla="*/ 0 w 1670032"/>
              <a:gd name="connsiteY0" fmla="*/ 806632 h 819694"/>
              <a:gd name="connsiteX1" fmla="*/ 16328 w 1670032"/>
              <a:gd name="connsiteY1" fmla="*/ 803366 h 819694"/>
              <a:gd name="connsiteX2" fmla="*/ 58783 w 1670032"/>
              <a:gd name="connsiteY2" fmla="*/ 796834 h 819694"/>
              <a:gd name="connsiteX3" fmla="*/ 68580 w 1670032"/>
              <a:gd name="connsiteY3" fmla="*/ 790303 h 819694"/>
              <a:gd name="connsiteX4" fmla="*/ 111034 w 1670032"/>
              <a:gd name="connsiteY4" fmla="*/ 751114 h 819694"/>
              <a:gd name="connsiteX5" fmla="*/ 130628 w 1670032"/>
              <a:gd name="connsiteY5" fmla="*/ 711926 h 819694"/>
              <a:gd name="connsiteX6" fmla="*/ 156754 w 1670032"/>
              <a:gd name="connsiteY6" fmla="*/ 653143 h 819694"/>
              <a:gd name="connsiteX7" fmla="*/ 176348 w 1670032"/>
              <a:gd name="connsiteY7" fmla="*/ 600892 h 819694"/>
              <a:gd name="connsiteX8" fmla="*/ 199208 w 1670032"/>
              <a:gd name="connsiteY8" fmla="*/ 548640 h 819694"/>
              <a:gd name="connsiteX9" fmla="*/ 222068 w 1670032"/>
              <a:gd name="connsiteY9" fmla="*/ 486592 h 819694"/>
              <a:gd name="connsiteX10" fmla="*/ 271054 w 1670032"/>
              <a:gd name="connsiteY10" fmla="*/ 372292 h 819694"/>
              <a:gd name="connsiteX11" fmla="*/ 293914 w 1670032"/>
              <a:gd name="connsiteY11" fmla="*/ 316774 h 819694"/>
              <a:gd name="connsiteX12" fmla="*/ 329837 w 1670032"/>
              <a:gd name="connsiteY12" fmla="*/ 186146 h 819694"/>
              <a:gd name="connsiteX13" fmla="*/ 355963 w 1670032"/>
              <a:gd name="connsiteY13" fmla="*/ 107769 h 819694"/>
              <a:gd name="connsiteX14" fmla="*/ 378823 w 1670032"/>
              <a:gd name="connsiteY14" fmla="*/ 55517 h 819694"/>
              <a:gd name="connsiteX15" fmla="*/ 404948 w 1670032"/>
              <a:gd name="connsiteY15" fmla="*/ 16329 h 819694"/>
              <a:gd name="connsiteX16" fmla="*/ 414746 w 1670032"/>
              <a:gd name="connsiteY16" fmla="*/ 6532 h 819694"/>
              <a:gd name="connsiteX17" fmla="*/ 431074 w 1670032"/>
              <a:gd name="connsiteY17" fmla="*/ 0 h 819694"/>
              <a:gd name="connsiteX18" fmla="*/ 440871 w 1670032"/>
              <a:gd name="connsiteY18" fmla="*/ 3266 h 819694"/>
              <a:gd name="connsiteX19" fmla="*/ 460466 w 1670032"/>
              <a:gd name="connsiteY19" fmla="*/ 32657 h 819694"/>
              <a:gd name="connsiteX20" fmla="*/ 470263 w 1670032"/>
              <a:gd name="connsiteY20" fmla="*/ 45720 h 819694"/>
              <a:gd name="connsiteX21" fmla="*/ 473528 w 1670032"/>
              <a:gd name="connsiteY21" fmla="*/ 55517 h 819694"/>
              <a:gd name="connsiteX22" fmla="*/ 489857 w 1670032"/>
              <a:gd name="connsiteY22" fmla="*/ 88174 h 819694"/>
              <a:gd name="connsiteX23" fmla="*/ 499654 w 1670032"/>
              <a:gd name="connsiteY23" fmla="*/ 124097 h 819694"/>
              <a:gd name="connsiteX24" fmla="*/ 522514 w 1670032"/>
              <a:gd name="connsiteY24" fmla="*/ 209006 h 819694"/>
              <a:gd name="connsiteX25" fmla="*/ 532311 w 1670032"/>
              <a:gd name="connsiteY25" fmla="*/ 251460 h 819694"/>
              <a:gd name="connsiteX26" fmla="*/ 558437 w 1670032"/>
              <a:gd name="connsiteY26" fmla="*/ 336369 h 819694"/>
              <a:gd name="connsiteX27" fmla="*/ 564968 w 1670032"/>
              <a:gd name="connsiteY27" fmla="*/ 369026 h 819694"/>
              <a:gd name="connsiteX28" fmla="*/ 591094 w 1670032"/>
              <a:gd name="connsiteY28" fmla="*/ 473529 h 819694"/>
              <a:gd name="connsiteX29" fmla="*/ 597626 w 1670032"/>
              <a:gd name="connsiteY29" fmla="*/ 509452 h 819694"/>
              <a:gd name="connsiteX30" fmla="*/ 604157 w 1670032"/>
              <a:gd name="connsiteY30" fmla="*/ 535577 h 819694"/>
              <a:gd name="connsiteX31" fmla="*/ 613954 w 1670032"/>
              <a:gd name="connsiteY31" fmla="*/ 587829 h 819694"/>
              <a:gd name="connsiteX32" fmla="*/ 627017 w 1670032"/>
              <a:gd name="connsiteY32" fmla="*/ 640080 h 819694"/>
              <a:gd name="connsiteX33" fmla="*/ 640080 w 1670032"/>
              <a:gd name="connsiteY33" fmla="*/ 685800 h 819694"/>
              <a:gd name="connsiteX34" fmla="*/ 643346 w 1670032"/>
              <a:gd name="connsiteY34" fmla="*/ 702129 h 819694"/>
              <a:gd name="connsiteX35" fmla="*/ 649877 w 1670032"/>
              <a:gd name="connsiteY35" fmla="*/ 724989 h 819694"/>
              <a:gd name="connsiteX36" fmla="*/ 666206 w 1670032"/>
              <a:gd name="connsiteY36" fmla="*/ 793569 h 819694"/>
              <a:gd name="connsiteX37" fmla="*/ 669471 w 1670032"/>
              <a:gd name="connsiteY37" fmla="*/ 803366 h 819694"/>
              <a:gd name="connsiteX38" fmla="*/ 679268 w 1670032"/>
              <a:gd name="connsiteY38" fmla="*/ 806632 h 819694"/>
              <a:gd name="connsiteX39" fmla="*/ 744583 w 1670032"/>
              <a:gd name="connsiteY39" fmla="*/ 813163 h 819694"/>
              <a:gd name="connsiteX40" fmla="*/ 764177 w 1670032"/>
              <a:gd name="connsiteY40" fmla="*/ 816429 h 819694"/>
              <a:gd name="connsiteX41" fmla="*/ 790303 w 1670032"/>
              <a:gd name="connsiteY41" fmla="*/ 819694 h 819694"/>
              <a:gd name="connsiteX42" fmla="*/ 862148 w 1670032"/>
              <a:gd name="connsiteY42" fmla="*/ 816429 h 819694"/>
              <a:gd name="connsiteX43" fmla="*/ 888274 w 1670032"/>
              <a:gd name="connsiteY43" fmla="*/ 803366 h 819694"/>
              <a:gd name="connsiteX44" fmla="*/ 904603 w 1670032"/>
              <a:gd name="connsiteY44" fmla="*/ 796834 h 819694"/>
              <a:gd name="connsiteX45" fmla="*/ 924197 w 1670032"/>
              <a:gd name="connsiteY45" fmla="*/ 790303 h 819694"/>
              <a:gd name="connsiteX46" fmla="*/ 976448 w 1670032"/>
              <a:gd name="connsiteY46" fmla="*/ 757646 h 819694"/>
              <a:gd name="connsiteX47" fmla="*/ 1025434 w 1670032"/>
              <a:gd name="connsiteY47" fmla="*/ 705394 h 819694"/>
              <a:gd name="connsiteX48" fmla="*/ 1061357 w 1670032"/>
              <a:gd name="connsiteY48" fmla="*/ 600892 h 819694"/>
              <a:gd name="connsiteX49" fmla="*/ 1067888 w 1670032"/>
              <a:gd name="connsiteY49" fmla="*/ 564969 h 819694"/>
              <a:gd name="connsiteX50" fmla="*/ 1087483 w 1670032"/>
              <a:gd name="connsiteY50" fmla="*/ 486592 h 819694"/>
              <a:gd name="connsiteX51" fmla="*/ 1097280 w 1670032"/>
              <a:gd name="connsiteY51" fmla="*/ 450669 h 819694"/>
              <a:gd name="connsiteX52" fmla="*/ 1107077 w 1670032"/>
              <a:gd name="connsiteY52" fmla="*/ 411480 h 819694"/>
              <a:gd name="connsiteX53" fmla="*/ 1113608 w 1670032"/>
              <a:gd name="connsiteY53" fmla="*/ 385354 h 819694"/>
              <a:gd name="connsiteX54" fmla="*/ 1126671 w 1670032"/>
              <a:gd name="connsiteY54" fmla="*/ 355963 h 819694"/>
              <a:gd name="connsiteX55" fmla="*/ 1139734 w 1670032"/>
              <a:gd name="connsiteY55" fmla="*/ 320040 h 819694"/>
              <a:gd name="connsiteX56" fmla="*/ 1146266 w 1670032"/>
              <a:gd name="connsiteY56" fmla="*/ 306977 h 819694"/>
              <a:gd name="connsiteX57" fmla="*/ 1156063 w 1670032"/>
              <a:gd name="connsiteY57" fmla="*/ 300446 h 819694"/>
              <a:gd name="connsiteX58" fmla="*/ 1165860 w 1670032"/>
              <a:gd name="connsiteY58" fmla="*/ 313509 h 819694"/>
              <a:gd name="connsiteX59" fmla="*/ 1188720 w 1670032"/>
              <a:gd name="connsiteY59" fmla="*/ 355963 h 819694"/>
              <a:gd name="connsiteX60" fmla="*/ 1195251 w 1670032"/>
              <a:gd name="connsiteY60" fmla="*/ 369026 h 819694"/>
              <a:gd name="connsiteX61" fmla="*/ 1208314 w 1670032"/>
              <a:gd name="connsiteY61" fmla="*/ 401683 h 819694"/>
              <a:gd name="connsiteX62" fmla="*/ 1224643 w 1670032"/>
              <a:gd name="connsiteY62" fmla="*/ 447403 h 819694"/>
              <a:gd name="connsiteX63" fmla="*/ 1227908 w 1670032"/>
              <a:gd name="connsiteY63" fmla="*/ 473529 h 819694"/>
              <a:gd name="connsiteX64" fmla="*/ 1234440 w 1670032"/>
              <a:gd name="connsiteY64" fmla="*/ 502920 h 819694"/>
              <a:gd name="connsiteX65" fmla="*/ 1237706 w 1670032"/>
              <a:gd name="connsiteY65" fmla="*/ 548640 h 819694"/>
              <a:gd name="connsiteX66" fmla="*/ 1244237 w 1670032"/>
              <a:gd name="connsiteY66" fmla="*/ 600892 h 819694"/>
              <a:gd name="connsiteX67" fmla="*/ 1250768 w 1670032"/>
              <a:gd name="connsiteY67" fmla="*/ 692332 h 819694"/>
              <a:gd name="connsiteX68" fmla="*/ 1257300 w 1670032"/>
              <a:gd name="connsiteY68" fmla="*/ 718457 h 819694"/>
              <a:gd name="connsiteX69" fmla="*/ 1273628 w 1670032"/>
              <a:gd name="connsiteY69" fmla="*/ 757646 h 819694"/>
              <a:gd name="connsiteX70" fmla="*/ 1276894 w 1670032"/>
              <a:gd name="connsiteY70" fmla="*/ 773974 h 819694"/>
              <a:gd name="connsiteX71" fmla="*/ 1286691 w 1670032"/>
              <a:gd name="connsiteY71" fmla="*/ 783772 h 819694"/>
              <a:gd name="connsiteX72" fmla="*/ 1322614 w 1670032"/>
              <a:gd name="connsiteY72" fmla="*/ 803366 h 819694"/>
              <a:gd name="connsiteX73" fmla="*/ 1345474 w 1670032"/>
              <a:gd name="connsiteY73" fmla="*/ 806632 h 819694"/>
              <a:gd name="connsiteX74" fmla="*/ 1528354 w 1670032"/>
              <a:gd name="connsiteY74" fmla="*/ 803366 h 819694"/>
              <a:gd name="connsiteX75" fmla="*/ 1642654 w 1670032"/>
              <a:gd name="connsiteY75" fmla="*/ 806632 h 819694"/>
              <a:gd name="connsiteX76" fmla="*/ 1658983 w 1670032"/>
              <a:gd name="connsiteY76" fmla="*/ 809897 h 819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1670032" h="819694">
                <a:moveTo>
                  <a:pt x="0" y="806632"/>
                </a:moveTo>
                <a:cubicBezTo>
                  <a:pt x="5443" y="805543"/>
                  <a:pt x="10842" y="804210"/>
                  <a:pt x="16328" y="803366"/>
                </a:cubicBezTo>
                <a:cubicBezTo>
                  <a:pt x="67737" y="795456"/>
                  <a:pt x="21341" y="804323"/>
                  <a:pt x="58783" y="796834"/>
                </a:cubicBezTo>
                <a:cubicBezTo>
                  <a:pt x="62049" y="794657"/>
                  <a:pt x="65696" y="792965"/>
                  <a:pt x="68580" y="790303"/>
                </a:cubicBezTo>
                <a:cubicBezTo>
                  <a:pt x="114646" y="747781"/>
                  <a:pt x="85717" y="767994"/>
                  <a:pt x="111034" y="751114"/>
                </a:cubicBezTo>
                <a:cubicBezTo>
                  <a:pt x="119503" y="725708"/>
                  <a:pt x="107227" y="760528"/>
                  <a:pt x="130628" y="711926"/>
                </a:cubicBezTo>
                <a:cubicBezTo>
                  <a:pt x="139930" y="692606"/>
                  <a:pt x="148590" y="672970"/>
                  <a:pt x="156754" y="653143"/>
                </a:cubicBezTo>
                <a:cubicBezTo>
                  <a:pt x="163836" y="635943"/>
                  <a:pt x="169347" y="618126"/>
                  <a:pt x="176348" y="600892"/>
                </a:cubicBezTo>
                <a:cubicBezTo>
                  <a:pt x="183503" y="583279"/>
                  <a:pt x="192147" y="566292"/>
                  <a:pt x="199208" y="548640"/>
                </a:cubicBezTo>
                <a:cubicBezTo>
                  <a:pt x="207394" y="528175"/>
                  <a:pt x="213752" y="507005"/>
                  <a:pt x="222068" y="486592"/>
                </a:cubicBezTo>
                <a:cubicBezTo>
                  <a:pt x="237708" y="448204"/>
                  <a:pt x="254903" y="410468"/>
                  <a:pt x="271054" y="372292"/>
                </a:cubicBezTo>
                <a:cubicBezTo>
                  <a:pt x="278852" y="353860"/>
                  <a:pt x="288028" y="335902"/>
                  <a:pt x="293914" y="316774"/>
                </a:cubicBezTo>
                <a:cubicBezTo>
                  <a:pt x="317252" y="240926"/>
                  <a:pt x="300502" y="297621"/>
                  <a:pt x="329837" y="186146"/>
                </a:cubicBezTo>
                <a:cubicBezTo>
                  <a:pt x="340041" y="147370"/>
                  <a:pt x="339554" y="147423"/>
                  <a:pt x="355963" y="107769"/>
                </a:cubicBezTo>
                <a:cubicBezTo>
                  <a:pt x="363232" y="90202"/>
                  <a:pt x="369391" y="72023"/>
                  <a:pt x="378823" y="55517"/>
                </a:cubicBezTo>
                <a:cubicBezTo>
                  <a:pt x="391221" y="33821"/>
                  <a:pt x="389678" y="33780"/>
                  <a:pt x="404948" y="16329"/>
                </a:cubicBezTo>
                <a:cubicBezTo>
                  <a:pt x="407989" y="12853"/>
                  <a:pt x="410829" y="8980"/>
                  <a:pt x="414746" y="6532"/>
                </a:cubicBezTo>
                <a:cubicBezTo>
                  <a:pt x="419717" y="3425"/>
                  <a:pt x="425631" y="2177"/>
                  <a:pt x="431074" y="0"/>
                </a:cubicBezTo>
                <a:cubicBezTo>
                  <a:pt x="434340" y="1089"/>
                  <a:pt x="438257" y="1026"/>
                  <a:pt x="440871" y="3266"/>
                </a:cubicBezTo>
                <a:cubicBezTo>
                  <a:pt x="455896" y="16144"/>
                  <a:pt x="451570" y="18424"/>
                  <a:pt x="460466" y="32657"/>
                </a:cubicBezTo>
                <a:cubicBezTo>
                  <a:pt x="463351" y="37273"/>
                  <a:pt x="466997" y="41366"/>
                  <a:pt x="470263" y="45720"/>
                </a:cubicBezTo>
                <a:cubicBezTo>
                  <a:pt x="471351" y="48986"/>
                  <a:pt x="471989" y="52438"/>
                  <a:pt x="473528" y="55517"/>
                </a:cubicBezTo>
                <a:cubicBezTo>
                  <a:pt x="485802" y="80064"/>
                  <a:pt x="481468" y="63005"/>
                  <a:pt x="489857" y="88174"/>
                </a:cubicBezTo>
                <a:cubicBezTo>
                  <a:pt x="496377" y="107734"/>
                  <a:pt x="495171" y="107659"/>
                  <a:pt x="499654" y="124097"/>
                </a:cubicBezTo>
                <a:cubicBezTo>
                  <a:pt x="509728" y="161033"/>
                  <a:pt x="510467" y="156802"/>
                  <a:pt x="522514" y="209006"/>
                </a:cubicBezTo>
                <a:cubicBezTo>
                  <a:pt x="525780" y="223157"/>
                  <a:pt x="528369" y="237482"/>
                  <a:pt x="532311" y="251460"/>
                </a:cubicBezTo>
                <a:cubicBezTo>
                  <a:pt x="540350" y="279961"/>
                  <a:pt x="552630" y="307331"/>
                  <a:pt x="558437" y="336369"/>
                </a:cubicBezTo>
                <a:cubicBezTo>
                  <a:pt x="560614" y="347255"/>
                  <a:pt x="562363" y="358235"/>
                  <a:pt x="564968" y="369026"/>
                </a:cubicBezTo>
                <a:cubicBezTo>
                  <a:pt x="571570" y="396375"/>
                  <a:pt x="585604" y="443336"/>
                  <a:pt x="591094" y="473529"/>
                </a:cubicBezTo>
                <a:cubicBezTo>
                  <a:pt x="593271" y="485503"/>
                  <a:pt x="595119" y="497542"/>
                  <a:pt x="597626" y="509452"/>
                </a:cubicBezTo>
                <a:cubicBezTo>
                  <a:pt x="599475" y="518236"/>
                  <a:pt x="602397" y="526775"/>
                  <a:pt x="604157" y="535577"/>
                </a:cubicBezTo>
                <a:cubicBezTo>
                  <a:pt x="617567" y="602625"/>
                  <a:pt x="594378" y="506262"/>
                  <a:pt x="613954" y="587829"/>
                </a:cubicBezTo>
                <a:cubicBezTo>
                  <a:pt x="618144" y="605286"/>
                  <a:pt x="622085" y="622818"/>
                  <a:pt x="627017" y="640080"/>
                </a:cubicBezTo>
                <a:cubicBezTo>
                  <a:pt x="631371" y="655320"/>
                  <a:pt x="636971" y="670258"/>
                  <a:pt x="640080" y="685800"/>
                </a:cubicBezTo>
                <a:cubicBezTo>
                  <a:pt x="641169" y="691243"/>
                  <a:pt x="642000" y="696744"/>
                  <a:pt x="643346" y="702129"/>
                </a:cubicBezTo>
                <a:cubicBezTo>
                  <a:pt x="645268" y="709817"/>
                  <a:pt x="648261" y="717231"/>
                  <a:pt x="649877" y="724989"/>
                </a:cubicBezTo>
                <a:cubicBezTo>
                  <a:pt x="672054" y="831442"/>
                  <a:pt x="648282" y="751745"/>
                  <a:pt x="666206" y="793569"/>
                </a:cubicBezTo>
                <a:cubicBezTo>
                  <a:pt x="667562" y="796733"/>
                  <a:pt x="667037" y="800932"/>
                  <a:pt x="669471" y="803366"/>
                </a:cubicBezTo>
                <a:cubicBezTo>
                  <a:pt x="671905" y="805800"/>
                  <a:pt x="675855" y="806187"/>
                  <a:pt x="679268" y="806632"/>
                </a:cubicBezTo>
                <a:cubicBezTo>
                  <a:pt x="700964" y="809462"/>
                  <a:pt x="722847" y="810655"/>
                  <a:pt x="744583" y="813163"/>
                </a:cubicBezTo>
                <a:cubicBezTo>
                  <a:pt x="751161" y="813922"/>
                  <a:pt x="757622" y="815493"/>
                  <a:pt x="764177" y="816429"/>
                </a:cubicBezTo>
                <a:cubicBezTo>
                  <a:pt x="772865" y="817670"/>
                  <a:pt x="781594" y="818606"/>
                  <a:pt x="790303" y="819694"/>
                </a:cubicBezTo>
                <a:cubicBezTo>
                  <a:pt x="814251" y="818606"/>
                  <a:pt x="838501" y="820370"/>
                  <a:pt x="862148" y="816429"/>
                </a:cubicBezTo>
                <a:cubicBezTo>
                  <a:pt x="871752" y="814828"/>
                  <a:pt x="879434" y="807446"/>
                  <a:pt x="888274" y="803366"/>
                </a:cubicBezTo>
                <a:cubicBezTo>
                  <a:pt x="893597" y="800909"/>
                  <a:pt x="899094" y="798837"/>
                  <a:pt x="904603" y="796834"/>
                </a:cubicBezTo>
                <a:cubicBezTo>
                  <a:pt x="911073" y="794481"/>
                  <a:pt x="917842" y="792951"/>
                  <a:pt x="924197" y="790303"/>
                </a:cubicBezTo>
                <a:cubicBezTo>
                  <a:pt x="943838" y="782120"/>
                  <a:pt x="959350" y="770944"/>
                  <a:pt x="976448" y="757646"/>
                </a:cubicBezTo>
                <a:cubicBezTo>
                  <a:pt x="997314" y="741417"/>
                  <a:pt x="1011130" y="728042"/>
                  <a:pt x="1025434" y="705394"/>
                </a:cubicBezTo>
                <a:cubicBezTo>
                  <a:pt x="1044715" y="674866"/>
                  <a:pt x="1055183" y="634853"/>
                  <a:pt x="1061357" y="600892"/>
                </a:cubicBezTo>
                <a:cubicBezTo>
                  <a:pt x="1063534" y="588918"/>
                  <a:pt x="1065176" y="576834"/>
                  <a:pt x="1067888" y="564969"/>
                </a:cubicBezTo>
                <a:cubicBezTo>
                  <a:pt x="1073889" y="538716"/>
                  <a:pt x="1080776" y="512673"/>
                  <a:pt x="1087483" y="486592"/>
                </a:cubicBezTo>
                <a:cubicBezTo>
                  <a:pt x="1090574" y="474571"/>
                  <a:pt x="1094147" y="462679"/>
                  <a:pt x="1097280" y="450669"/>
                </a:cubicBezTo>
                <a:cubicBezTo>
                  <a:pt x="1100679" y="437640"/>
                  <a:pt x="1103811" y="424543"/>
                  <a:pt x="1107077" y="411480"/>
                </a:cubicBezTo>
                <a:cubicBezTo>
                  <a:pt x="1109254" y="402771"/>
                  <a:pt x="1109962" y="393557"/>
                  <a:pt x="1113608" y="385354"/>
                </a:cubicBezTo>
                <a:cubicBezTo>
                  <a:pt x="1117962" y="375557"/>
                  <a:pt x="1122689" y="365917"/>
                  <a:pt x="1126671" y="355963"/>
                </a:cubicBezTo>
                <a:cubicBezTo>
                  <a:pt x="1141145" y="319781"/>
                  <a:pt x="1125463" y="352151"/>
                  <a:pt x="1139734" y="320040"/>
                </a:cubicBezTo>
                <a:cubicBezTo>
                  <a:pt x="1141711" y="315591"/>
                  <a:pt x="1143149" y="310717"/>
                  <a:pt x="1146266" y="306977"/>
                </a:cubicBezTo>
                <a:cubicBezTo>
                  <a:pt x="1148779" y="303962"/>
                  <a:pt x="1152797" y="302623"/>
                  <a:pt x="1156063" y="300446"/>
                </a:cubicBezTo>
                <a:cubicBezTo>
                  <a:pt x="1159329" y="304800"/>
                  <a:pt x="1162841" y="308980"/>
                  <a:pt x="1165860" y="313509"/>
                </a:cubicBezTo>
                <a:cubicBezTo>
                  <a:pt x="1175731" y="328316"/>
                  <a:pt x="1180389" y="339300"/>
                  <a:pt x="1188720" y="355963"/>
                </a:cubicBezTo>
                <a:cubicBezTo>
                  <a:pt x="1190897" y="360317"/>
                  <a:pt x="1193443" y="364506"/>
                  <a:pt x="1195251" y="369026"/>
                </a:cubicBezTo>
                <a:cubicBezTo>
                  <a:pt x="1199605" y="379912"/>
                  <a:pt x="1203071" y="391197"/>
                  <a:pt x="1208314" y="401683"/>
                </a:cubicBezTo>
                <a:cubicBezTo>
                  <a:pt x="1222126" y="429306"/>
                  <a:pt x="1216340" y="414193"/>
                  <a:pt x="1224643" y="447403"/>
                </a:cubicBezTo>
                <a:cubicBezTo>
                  <a:pt x="1225731" y="456112"/>
                  <a:pt x="1226383" y="464886"/>
                  <a:pt x="1227908" y="473529"/>
                </a:cubicBezTo>
                <a:cubicBezTo>
                  <a:pt x="1229652" y="483412"/>
                  <a:pt x="1233142" y="492968"/>
                  <a:pt x="1234440" y="502920"/>
                </a:cubicBezTo>
                <a:cubicBezTo>
                  <a:pt x="1236416" y="518070"/>
                  <a:pt x="1236186" y="533437"/>
                  <a:pt x="1237706" y="548640"/>
                </a:cubicBezTo>
                <a:cubicBezTo>
                  <a:pt x="1239453" y="566106"/>
                  <a:pt x="1242648" y="583411"/>
                  <a:pt x="1244237" y="600892"/>
                </a:cubicBezTo>
                <a:cubicBezTo>
                  <a:pt x="1247003" y="631324"/>
                  <a:pt x="1247393" y="661961"/>
                  <a:pt x="1250768" y="692332"/>
                </a:cubicBezTo>
                <a:cubicBezTo>
                  <a:pt x="1251759" y="701254"/>
                  <a:pt x="1254834" y="709826"/>
                  <a:pt x="1257300" y="718457"/>
                </a:cubicBezTo>
                <a:cubicBezTo>
                  <a:pt x="1263195" y="739090"/>
                  <a:pt x="1263875" y="738140"/>
                  <a:pt x="1273628" y="757646"/>
                </a:cubicBezTo>
                <a:cubicBezTo>
                  <a:pt x="1274717" y="763089"/>
                  <a:pt x="1274412" y="769010"/>
                  <a:pt x="1276894" y="773974"/>
                </a:cubicBezTo>
                <a:cubicBezTo>
                  <a:pt x="1278959" y="778105"/>
                  <a:pt x="1283045" y="780936"/>
                  <a:pt x="1286691" y="783772"/>
                </a:cubicBezTo>
                <a:cubicBezTo>
                  <a:pt x="1297019" y="791804"/>
                  <a:pt x="1309561" y="800102"/>
                  <a:pt x="1322614" y="803366"/>
                </a:cubicBezTo>
                <a:cubicBezTo>
                  <a:pt x="1330082" y="805233"/>
                  <a:pt x="1337854" y="805543"/>
                  <a:pt x="1345474" y="806632"/>
                </a:cubicBezTo>
                <a:lnTo>
                  <a:pt x="1528354" y="803366"/>
                </a:lnTo>
                <a:cubicBezTo>
                  <a:pt x="1566470" y="803366"/>
                  <a:pt x="1604591" y="804629"/>
                  <a:pt x="1642654" y="806632"/>
                </a:cubicBezTo>
                <a:cubicBezTo>
                  <a:pt x="1717774" y="810585"/>
                  <a:pt x="1608997" y="809897"/>
                  <a:pt x="1658983" y="809897"/>
                </a:cubicBezTo>
              </a:path>
            </a:pathLst>
          </a:custGeom>
          <a:noFill/>
          <a:ln w="28575">
            <a:extLst>
              <a:ext uri="{C807C97D-BFC1-408E-A445-0C87EB9F89A2}">
                <ask:lineSketchStyleProps xmlns:ask="http://schemas.microsoft.com/office/drawing/2018/sketchyshapes" sd="3138962080">
                  <a:custGeom>
                    <a:avLst/>
                    <a:gdLst>
                      <a:gd name="connsiteX0" fmla="*/ 0 w 1670032"/>
                      <a:gd name="connsiteY0" fmla="*/ 806632 h 819694"/>
                      <a:gd name="connsiteX1" fmla="*/ 16328 w 1670032"/>
                      <a:gd name="connsiteY1" fmla="*/ 803366 h 819694"/>
                      <a:gd name="connsiteX2" fmla="*/ 58783 w 1670032"/>
                      <a:gd name="connsiteY2" fmla="*/ 796834 h 819694"/>
                      <a:gd name="connsiteX3" fmla="*/ 68580 w 1670032"/>
                      <a:gd name="connsiteY3" fmla="*/ 790303 h 819694"/>
                      <a:gd name="connsiteX4" fmla="*/ 111034 w 1670032"/>
                      <a:gd name="connsiteY4" fmla="*/ 751114 h 819694"/>
                      <a:gd name="connsiteX5" fmla="*/ 130628 w 1670032"/>
                      <a:gd name="connsiteY5" fmla="*/ 711926 h 819694"/>
                      <a:gd name="connsiteX6" fmla="*/ 156754 w 1670032"/>
                      <a:gd name="connsiteY6" fmla="*/ 653143 h 819694"/>
                      <a:gd name="connsiteX7" fmla="*/ 176348 w 1670032"/>
                      <a:gd name="connsiteY7" fmla="*/ 600892 h 819694"/>
                      <a:gd name="connsiteX8" fmla="*/ 199208 w 1670032"/>
                      <a:gd name="connsiteY8" fmla="*/ 548640 h 819694"/>
                      <a:gd name="connsiteX9" fmla="*/ 222068 w 1670032"/>
                      <a:gd name="connsiteY9" fmla="*/ 486592 h 819694"/>
                      <a:gd name="connsiteX10" fmla="*/ 271054 w 1670032"/>
                      <a:gd name="connsiteY10" fmla="*/ 372292 h 819694"/>
                      <a:gd name="connsiteX11" fmla="*/ 293914 w 1670032"/>
                      <a:gd name="connsiteY11" fmla="*/ 316774 h 819694"/>
                      <a:gd name="connsiteX12" fmla="*/ 329837 w 1670032"/>
                      <a:gd name="connsiteY12" fmla="*/ 186146 h 819694"/>
                      <a:gd name="connsiteX13" fmla="*/ 355963 w 1670032"/>
                      <a:gd name="connsiteY13" fmla="*/ 107769 h 819694"/>
                      <a:gd name="connsiteX14" fmla="*/ 378823 w 1670032"/>
                      <a:gd name="connsiteY14" fmla="*/ 55517 h 819694"/>
                      <a:gd name="connsiteX15" fmla="*/ 404948 w 1670032"/>
                      <a:gd name="connsiteY15" fmla="*/ 16329 h 819694"/>
                      <a:gd name="connsiteX16" fmla="*/ 414746 w 1670032"/>
                      <a:gd name="connsiteY16" fmla="*/ 6532 h 819694"/>
                      <a:gd name="connsiteX17" fmla="*/ 431074 w 1670032"/>
                      <a:gd name="connsiteY17" fmla="*/ 0 h 819694"/>
                      <a:gd name="connsiteX18" fmla="*/ 440871 w 1670032"/>
                      <a:gd name="connsiteY18" fmla="*/ 3266 h 819694"/>
                      <a:gd name="connsiteX19" fmla="*/ 460466 w 1670032"/>
                      <a:gd name="connsiteY19" fmla="*/ 32657 h 819694"/>
                      <a:gd name="connsiteX20" fmla="*/ 470263 w 1670032"/>
                      <a:gd name="connsiteY20" fmla="*/ 45720 h 819694"/>
                      <a:gd name="connsiteX21" fmla="*/ 473528 w 1670032"/>
                      <a:gd name="connsiteY21" fmla="*/ 55517 h 819694"/>
                      <a:gd name="connsiteX22" fmla="*/ 489857 w 1670032"/>
                      <a:gd name="connsiteY22" fmla="*/ 88174 h 819694"/>
                      <a:gd name="connsiteX23" fmla="*/ 499654 w 1670032"/>
                      <a:gd name="connsiteY23" fmla="*/ 124097 h 819694"/>
                      <a:gd name="connsiteX24" fmla="*/ 522514 w 1670032"/>
                      <a:gd name="connsiteY24" fmla="*/ 209006 h 819694"/>
                      <a:gd name="connsiteX25" fmla="*/ 532311 w 1670032"/>
                      <a:gd name="connsiteY25" fmla="*/ 251460 h 819694"/>
                      <a:gd name="connsiteX26" fmla="*/ 558437 w 1670032"/>
                      <a:gd name="connsiteY26" fmla="*/ 336369 h 819694"/>
                      <a:gd name="connsiteX27" fmla="*/ 564968 w 1670032"/>
                      <a:gd name="connsiteY27" fmla="*/ 369026 h 819694"/>
                      <a:gd name="connsiteX28" fmla="*/ 591094 w 1670032"/>
                      <a:gd name="connsiteY28" fmla="*/ 473529 h 819694"/>
                      <a:gd name="connsiteX29" fmla="*/ 597626 w 1670032"/>
                      <a:gd name="connsiteY29" fmla="*/ 509452 h 819694"/>
                      <a:gd name="connsiteX30" fmla="*/ 604157 w 1670032"/>
                      <a:gd name="connsiteY30" fmla="*/ 535577 h 819694"/>
                      <a:gd name="connsiteX31" fmla="*/ 613954 w 1670032"/>
                      <a:gd name="connsiteY31" fmla="*/ 587829 h 819694"/>
                      <a:gd name="connsiteX32" fmla="*/ 627017 w 1670032"/>
                      <a:gd name="connsiteY32" fmla="*/ 640080 h 819694"/>
                      <a:gd name="connsiteX33" fmla="*/ 640080 w 1670032"/>
                      <a:gd name="connsiteY33" fmla="*/ 685800 h 819694"/>
                      <a:gd name="connsiteX34" fmla="*/ 643346 w 1670032"/>
                      <a:gd name="connsiteY34" fmla="*/ 702129 h 819694"/>
                      <a:gd name="connsiteX35" fmla="*/ 649877 w 1670032"/>
                      <a:gd name="connsiteY35" fmla="*/ 724989 h 819694"/>
                      <a:gd name="connsiteX36" fmla="*/ 666206 w 1670032"/>
                      <a:gd name="connsiteY36" fmla="*/ 793569 h 819694"/>
                      <a:gd name="connsiteX37" fmla="*/ 669471 w 1670032"/>
                      <a:gd name="connsiteY37" fmla="*/ 803366 h 819694"/>
                      <a:gd name="connsiteX38" fmla="*/ 679268 w 1670032"/>
                      <a:gd name="connsiteY38" fmla="*/ 806632 h 819694"/>
                      <a:gd name="connsiteX39" fmla="*/ 744583 w 1670032"/>
                      <a:gd name="connsiteY39" fmla="*/ 813163 h 819694"/>
                      <a:gd name="connsiteX40" fmla="*/ 764177 w 1670032"/>
                      <a:gd name="connsiteY40" fmla="*/ 816429 h 819694"/>
                      <a:gd name="connsiteX41" fmla="*/ 790303 w 1670032"/>
                      <a:gd name="connsiteY41" fmla="*/ 819694 h 819694"/>
                      <a:gd name="connsiteX42" fmla="*/ 862148 w 1670032"/>
                      <a:gd name="connsiteY42" fmla="*/ 816429 h 819694"/>
                      <a:gd name="connsiteX43" fmla="*/ 888274 w 1670032"/>
                      <a:gd name="connsiteY43" fmla="*/ 803366 h 819694"/>
                      <a:gd name="connsiteX44" fmla="*/ 904603 w 1670032"/>
                      <a:gd name="connsiteY44" fmla="*/ 796834 h 819694"/>
                      <a:gd name="connsiteX45" fmla="*/ 924197 w 1670032"/>
                      <a:gd name="connsiteY45" fmla="*/ 790303 h 819694"/>
                      <a:gd name="connsiteX46" fmla="*/ 976448 w 1670032"/>
                      <a:gd name="connsiteY46" fmla="*/ 757646 h 819694"/>
                      <a:gd name="connsiteX47" fmla="*/ 1025434 w 1670032"/>
                      <a:gd name="connsiteY47" fmla="*/ 705394 h 819694"/>
                      <a:gd name="connsiteX48" fmla="*/ 1061357 w 1670032"/>
                      <a:gd name="connsiteY48" fmla="*/ 600892 h 819694"/>
                      <a:gd name="connsiteX49" fmla="*/ 1067888 w 1670032"/>
                      <a:gd name="connsiteY49" fmla="*/ 564969 h 819694"/>
                      <a:gd name="connsiteX50" fmla="*/ 1087483 w 1670032"/>
                      <a:gd name="connsiteY50" fmla="*/ 486592 h 819694"/>
                      <a:gd name="connsiteX51" fmla="*/ 1097280 w 1670032"/>
                      <a:gd name="connsiteY51" fmla="*/ 450669 h 819694"/>
                      <a:gd name="connsiteX52" fmla="*/ 1107077 w 1670032"/>
                      <a:gd name="connsiteY52" fmla="*/ 411480 h 819694"/>
                      <a:gd name="connsiteX53" fmla="*/ 1113608 w 1670032"/>
                      <a:gd name="connsiteY53" fmla="*/ 385354 h 819694"/>
                      <a:gd name="connsiteX54" fmla="*/ 1126671 w 1670032"/>
                      <a:gd name="connsiteY54" fmla="*/ 355963 h 819694"/>
                      <a:gd name="connsiteX55" fmla="*/ 1139734 w 1670032"/>
                      <a:gd name="connsiteY55" fmla="*/ 320040 h 819694"/>
                      <a:gd name="connsiteX56" fmla="*/ 1146266 w 1670032"/>
                      <a:gd name="connsiteY56" fmla="*/ 306977 h 819694"/>
                      <a:gd name="connsiteX57" fmla="*/ 1156063 w 1670032"/>
                      <a:gd name="connsiteY57" fmla="*/ 300446 h 819694"/>
                      <a:gd name="connsiteX58" fmla="*/ 1165860 w 1670032"/>
                      <a:gd name="connsiteY58" fmla="*/ 313509 h 819694"/>
                      <a:gd name="connsiteX59" fmla="*/ 1188720 w 1670032"/>
                      <a:gd name="connsiteY59" fmla="*/ 355963 h 819694"/>
                      <a:gd name="connsiteX60" fmla="*/ 1195251 w 1670032"/>
                      <a:gd name="connsiteY60" fmla="*/ 369026 h 819694"/>
                      <a:gd name="connsiteX61" fmla="*/ 1208314 w 1670032"/>
                      <a:gd name="connsiteY61" fmla="*/ 401683 h 819694"/>
                      <a:gd name="connsiteX62" fmla="*/ 1224643 w 1670032"/>
                      <a:gd name="connsiteY62" fmla="*/ 447403 h 819694"/>
                      <a:gd name="connsiteX63" fmla="*/ 1227908 w 1670032"/>
                      <a:gd name="connsiteY63" fmla="*/ 473529 h 819694"/>
                      <a:gd name="connsiteX64" fmla="*/ 1234440 w 1670032"/>
                      <a:gd name="connsiteY64" fmla="*/ 502920 h 819694"/>
                      <a:gd name="connsiteX65" fmla="*/ 1237706 w 1670032"/>
                      <a:gd name="connsiteY65" fmla="*/ 548640 h 819694"/>
                      <a:gd name="connsiteX66" fmla="*/ 1244237 w 1670032"/>
                      <a:gd name="connsiteY66" fmla="*/ 600892 h 819694"/>
                      <a:gd name="connsiteX67" fmla="*/ 1250768 w 1670032"/>
                      <a:gd name="connsiteY67" fmla="*/ 692332 h 819694"/>
                      <a:gd name="connsiteX68" fmla="*/ 1257300 w 1670032"/>
                      <a:gd name="connsiteY68" fmla="*/ 718457 h 819694"/>
                      <a:gd name="connsiteX69" fmla="*/ 1273628 w 1670032"/>
                      <a:gd name="connsiteY69" fmla="*/ 757646 h 819694"/>
                      <a:gd name="connsiteX70" fmla="*/ 1276894 w 1670032"/>
                      <a:gd name="connsiteY70" fmla="*/ 773974 h 819694"/>
                      <a:gd name="connsiteX71" fmla="*/ 1286691 w 1670032"/>
                      <a:gd name="connsiteY71" fmla="*/ 783772 h 819694"/>
                      <a:gd name="connsiteX72" fmla="*/ 1322614 w 1670032"/>
                      <a:gd name="connsiteY72" fmla="*/ 803366 h 819694"/>
                      <a:gd name="connsiteX73" fmla="*/ 1345474 w 1670032"/>
                      <a:gd name="connsiteY73" fmla="*/ 806632 h 819694"/>
                      <a:gd name="connsiteX74" fmla="*/ 1528354 w 1670032"/>
                      <a:gd name="connsiteY74" fmla="*/ 803366 h 819694"/>
                      <a:gd name="connsiteX75" fmla="*/ 1642654 w 1670032"/>
                      <a:gd name="connsiteY75" fmla="*/ 806632 h 819694"/>
                      <a:gd name="connsiteX76" fmla="*/ 1658983 w 1670032"/>
                      <a:gd name="connsiteY76" fmla="*/ 809897 h 819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</a:cxnLst>
                    <a:rect l="l" t="t" r="r" b="b"/>
                    <a:pathLst>
                      <a:path w="1670032" h="819694" extrusionOk="0">
                        <a:moveTo>
                          <a:pt x="0" y="806632"/>
                        </a:moveTo>
                        <a:cubicBezTo>
                          <a:pt x="5051" y="805530"/>
                          <a:pt x="10782" y="804523"/>
                          <a:pt x="16328" y="803366"/>
                        </a:cubicBezTo>
                        <a:cubicBezTo>
                          <a:pt x="73796" y="799641"/>
                          <a:pt x="25988" y="804914"/>
                          <a:pt x="58783" y="796834"/>
                        </a:cubicBezTo>
                        <a:cubicBezTo>
                          <a:pt x="62564" y="794545"/>
                          <a:pt x="65843" y="793273"/>
                          <a:pt x="68580" y="790303"/>
                        </a:cubicBezTo>
                        <a:cubicBezTo>
                          <a:pt x="116513" y="748561"/>
                          <a:pt x="87621" y="768207"/>
                          <a:pt x="111034" y="751114"/>
                        </a:cubicBezTo>
                        <a:cubicBezTo>
                          <a:pt x="119426" y="725128"/>
                          <a:pt x="105222" y="766523"/>
                          <a:pt x="130628" y="711926"/>
                        </a:cubicBezTo>
                        <a:cubicBezTo>
                          <a:pt x="139757" y="692203"/>
                          <a:pt x="146099" y="670290"/>
                          <a:pt x="156754" y="653143"/>
                        </a:cubicBezTo>
                        <a:cubicBezTo>
                          <a:pt x="163774" y="632512"/>
                          <a:pt x="169384" y="618533"/>
                          <a:pt x="176348" y="600892"/>
                        </a:cubicBezTo>
                        <a:cubicBezTo>
                          <a:pt x="183197" y="582308"/>
                          <a:pt x="191941" y="565406"/>
                          <a:pt x="199208" y="548640"/>
                        </a:cubicBezTo>
                        <a:cubicBezTo>
                          <a:pt x="208362" y="526359"/>
                          <a:pt x="213607" y="503480"/>
                          <a:pt x="222068" y="486592"/>
                        </a:cubicBezTo>
                        <a:cubicBezTo>
                          <a:pt x="231936" y="448925"/>
                          <a:pt x="253424" y="412855"/>
                          <a:pt x="271054" y="372292"/>
                        </a:cubicBezTo>
                        <a:cubicBezTo>
                          <a:pt x="279334" y="354274"/>
                          <a:pt x="288239" y="336077"/>
                          <a:pt x="293914" y="316774"/>
                        </a:cubicBezTo>
                        <a:cubicBezTo>
                          <a:pt x="328770" y="239100"/>
                          <a:pt x="294654" y="304714"/>
                          <a:pt x="329837" y="186146"/>
                        </a:cubicBezTo>
                        <a:cubicBezTo>
                          <a:pt x="340044" y="147320"/>
                          <a:pt x="339530" y="147391"/>
                          <a:pt x="355963" y="107769"/>
                        </a:cubicBezTo>
                        <a:cubicBezTo>
                          <a:pt x="362495" y="89276"/>
                          <a:pt x="367972" y="71414"/>
                          <a:pt x="378823" y="55517"/>
                        </a:cubicBezTo>
                        <a:cubicBezTo>
                          <a:pt x="391196" y="33861"/>
                          <a:pt x="389665" y="33743"/>
                          <a:pt x="404948" y="16329"/>
                        </a:cubicBezTo>
                        <a:cubicBezTo>
                          <a:pt x="408372" y="12991"/>
                          <a:pt x="410635" y="8809"/>
                          <a:pt x="414746" y="6532"/>
                        </a:cubicBezTo>
                        <a:cubicBezTo>
                          <a:pt x="419920" y="3308"/>
                          <a:pt x="425864" y="2669"/>
                          <a:pt x="431074" y="0"/>
                        </a:cubicBezTo>
                        <a:cubicBezTo>
                          <a:pt x="434523" y="503"/>
                          <a:pt x="437950" y="1420"/>
                          <a:pt x="440871" y="3266"/>
                        </a:cubicBezTo>
                        <a:cubicBezTo>
                          <a:pt x="455070" y="16459"/>
                          <a:pt x="451522" y="18710"/>
                          <a:pt x="460466" y="32657"/>
                        </a:cubicBezTo>
                        <a:cubicBezTo>
                          <a:pt x="463148" y="38046"/>
                          <a:pt x="466930" y="41260"/>
                          <a:pt x="470263" y="45720"/>
                        </a:cubicBezTo>
                        <a:cubicBezTo>
                          <a:pt x="471680" y="49233"/>
                          <a:pt x="472443" y="52849"/>
                          <a:pt x="473528" y="55517"/>
                        </a:cubicBezTo>
                        <a:cubicBezTo>
                          <a:pt x="484334" y="77449"/>
                          <a:pt x="480240" y="66181"/>
                          <a:pt x="489857" y="88174"/>
                        </a:cubicBezTo>
                        <a:cubicBezTo>
                          <a:pt x="496282" y="107670"/>
                          <a:pt x="495277" y="107817"/>
                          <a:pt x="499654" y="124097"/>
                        </a:cubicBezTo>
                        <a:cubicBezTo>
                          <a:pt x="510055" y="160249"/>
                          <a:pt x="510740" y="156591"/>
                          <a:pt x="522514" y="209006"/>
                        </a:cubicBezTo>
                        <a:cubicBezTo>
                          <a:pt x="526799" y="221457"/>
                          <a:pt x="527253" y="236325"/>
                          <a:pt x="532311" y="251460"/>
                        </a:cubicBezTo>
                        <a:cubicBezTo>
                          <a:pt x="542791" y="282330"/>
                          <a:pt x="555000" y="310144"/>
                          <a:pt x="558437" y="336369"/>
                        </a:cubicBezTo>
                        <a:cubicBezTo>
                          <a:pt x="560552" y="346190"/>
                          <a:pt x="564040" y="359308"/>
                          <a:pt x="564968" y="369026"/>
                        </a:cubicBezTo>
                        <a:cubicBezTo>
                          <a:pt x="571644" y="396961"/>
                          <a:pt x="588344" y="445181"/>
                          <a:pt x="591094" y="473529"/>
                        </a:cubicBezTo>
                        <a:cubicBezTo>
                          <a:pt x="591756" y="485263"/>
                          <a:pt x="593525" y="496350"/>
                          <a:pt x="597626" y="509452"/>
                        </a:cubicBezTo>
                        <a:cubicBezTo>
                          <a:pt x="599724" y="516829"/>
                          <a:pt x="601551" y="526536"/>
                          <a:pt x="604157" y="535577"/>
                        </a:cubicBezTo>
                        <a:cubicBezTo>
                          <a:pt x="605897" y="612206"/>
                          <a:pt x="595408" y="504587"/>
                          <a:pt x="613954" y="587829"/>
                        </a:cubicBezTo>
                        <a:cubicBezTo>
                          <a:pt x="617277" y="607451"/>
                          <a:pt x="621689" y="624391"/>
                          <a:pt x="627017" y="640080"/>
                        </a:cubicBezTo>
                        <a:cubicBezTo>
                          <a:pt x="628785" y="654638"/>
                          <a:pt x="638240" y="668847"/>
                          <a:pt x="640080" y="685800"/>
                        </a:cubicBezTo>
                        <a:cubicBezTo>
                          <a:pt x="641315" y="690241"/>
                          <a:pt x="641618" y="696000"/>
                          <a:pt x="643346" y="702129"/>
                        </a:cubicBezTo>
                        <a:cubicBezTo>
                          <a:pt x="645307" y="708815"/>
                          <a:pt x="648358" y="717378"/>
                          <a:pt x="649877" y="724989"/>
                        </a:cubicBezTo>
                        <a:cubicBezTo>
                          <a:pt x="669483" y="825862"/>
                          <a:pt x="653487" y="751686"/>
                          <a:pt x="666206" y="793569"/>
                        </a:cubicBezTo>
                        <a:cubicBezTo>
                          <a:pt x="667102" y="796258"/>
                          <a:pt x="666800" y="800816"/>
                          <a:pt x="669471" y="803366"/>
                        </a:cubicBezTo>
                        <a:cubicBezTo>
                          <a:pt x="672293" y="805837"/>
                          <a:pt x="675705" y="806206"/>
                          <a:pt x="679268" y="806632"/>
                        </a:cubicBezTo>
                        <a:cubicBezTo>
                          <a:pt x="701107" y="808195"/>
                          <a:pt x="724609" y="810121"/>
                          <a:pt x="744583" y="813163"/>
                        </a:cubicBezTo>
                        <a:cubicBezTo>
                          <a:pt x="750219" y="813044"/>
                          <a:pt x="757345" y="815515"/>
                          <a:pt x="764177" y="816429"/>
                        </a:cubicBezTo>
                        <a:cubicBezTo>
                          <a:pt x="772856" y="819147"/>
                          <a:pt x="779891" y="819000"/>
                          <a:pt x="790303" y="819694"/>
                        </a:cubicBezTo>
                        <a:cubicBezTo>
                          <a:pt x="815110" y="816345"/>
                          <a:pt x="837507" y="819488"/>
                          <a:pt x="862148" y="816429"/>
                        </a:cubicBezTo>
                        <a:cubicBezTo>
                          <a:pt x="871087" y="813567"/>
                          <a:pt x="878050" y="807811"/>
                          <a:pt x="888274" y="803366"/>
                        </a:cubicBezTo>
                        <a:cubicBezTo>
                          <a:pt x="893548" y="800969"/>
                          <a:pt x="900011" y="799548"/>
                          <a:pt x="904603" y="796834"/>
                        </a:cubicBezTo>
                        <a:cubicBezTo>
                          <a:pt x="910278" y="794820"/>
                          <a:pt x="917754" y="792665"/>
                          <a:pt x="924197" y="790303"/>
                        </a:cubicBezTo>
                        <a:cubicBezTo>
                          <a:pt x="943702" y="780635"/>
                          <a:pt x="957870" y="769395"/>
                          <a:pt x="976448" y="757646"/>
                        </a:cubicBezTo>
                        <a:cubicBezTo>
                          <a:pt x="998352" y="741164"/>
                          <a:pt x="1007847" y="729824"/>
                          <a:pt x="1025434" y="705394"/>
                        </a:cubicBezTo>
                        <a:cubicBezTo>
                          <a:pt x="1046264" y="671297"/>
                          <a:pt x="1052335" y="639775"/>
                          <a:pt x="1061357" y="600892"/>
                        </a:cubicBezTo>
                        <a:cubicBezTo>
                          <a:pt x="1062214" y="589916"/>
                          <a:pt x="1065862" y="575183"/>
                          <a:pt x="1067888" y="564969"/>
                        </a:cubicBezTo>
                        <a:cubicBezTo>
                          <a:pt x="1075487" y="540981"/>
                          <a:pt x="1080317" y="513514"/>
                          <a:pt x="1087483" y="486592"/>
                        </a:cubicBezTo>
                        <a:cubicBezTo>
                          <a:pt x="1089402" y="474996"/>
                          <a:pt x="1092895" y="462227"/>
                          <a:pt x="1097280" y="450669"/>
                        </a:cubicBezTo>
                        <a:cubicBezTo>
                          <a:pt x="1099539" y="436517"/>
                          <a:pt x="1105935" y="424534"/>
                          <a:pt x="1107077" y="411480"/>
                        </a:cubicBezTo>
                        <a:cubicBezTo>
                          <a:pt x="1108016" y="402830"/>
                          <a:pt x="1109944" y="394980"/>
                          <a:pt x="1113608" y="385354"/>
                        </a:cubicBezTo>
                        <a:cubicBezTo>
                          <a:pt x="1117226" y="377351"/>
                          <a:pt x="1122731" y="364625"/>
                          <a:pt x="1126671" y="355963"/>
                        </a:cubicBezTo>
                        <a:cubicBezTo>
                          <a:pt x="1142800" y="321949"/>
                          <a:pt x="1120939" y="351745"/>
                          <a:pt x="1139734" y="320040"/>
                        </a:cubicBezTo>
                        <a:cubicBezTo>
                          <a:pt x="1142144" y="315431"/>
                          <a:pt x="1143004" y="310759"/>
                          <a:pt x="1146266" y="306977"/>
                        </a:cubicBezTo>
                        <a:cubicBezTo>
                          <a:pt x="1148629" y="304570"/>
                          <a:pt x="1152670" y="302551"/>
                          <a:pt x="1156063" y="300446"/>
                        </a:cubicBezTo>
                        <a:cubicBezTo>
                          <a:pt x="1159414" y="304374"/>
                          <a:pt x="1161959" y="309365"/>
                          <a:pt x="1165860" y="313509"/>
                        </a:cubicBezTo>
                        <a:cubicBezTo>
                          <a:pt x="1175064" y="329858"/>
                          <a:pt x="1181235" y="341368"/>
                          <a:pt x="1188720" y="355963"/>
                        </a:cubicBezTo>
                        <a:cubicBezTo>
                          <a:pt x="1191456" y="359961"/>
                          <a:pt x="1193401" y="364573"/>
                          <a:pt x="1195251" y="369026"/>
                        </a:cubicBezTo>
                        <a:cubicBezTo>
                          <a:pt x="1198964" y="379168"/>
                          <a:pt x="1203814" y="391435"/>
                          <a:pt x="1208314" y="401683"/>
                        </a:cubicBezTo>
                        <a:cubicBezTo>
                          <a:pt x="1223745" y="428615"/>
                          <a:pt x="1213583" y="414546"/>
                          <a:pt x="1224643" y="447403"/>
                        </a:cubicBezTo>
                        <a:cubicBezTo>
                          <a:pt x="1225029" y="456086"/>
                          <a:pt x="1226115" y="464941"/>
                          <a:pt x="1227908" y="473529"/>
                        </a:cubicBezTo>
                        <a:cubicBezTo>
                          <a:pt x="1229993" y="483578"/>
                          <a:pt x="1233235" y="492873"/>
                          <a:pt x="1234440" y="502920"/>
                        </a:cubicBezTo>
                        <a:cubicBezTo>
                          <a:pt x="1239011" y="518192"/>
                          <a:pt x="1237267" y="532616"/>
                          <a:pt x="1237706" y="548640"/>
                        </a:cubicBezTo>
                        <a:cubicBezTo>
                          <a:pt x="1239261" y="565796"/>
                          <a:pt x="1240506" y="584163"/>
                          <a:pt x="1244237" y="600892"/>
                        </a:cubicBezTo>
                        <a:cubicBezTo>
                          <a:pt x="1247398" y="629201"/>
                          <a:pt x="1245847" y="660990"/>
                          <a:pt x="1250768" y="692332"/>
                        </a:cubicBezTo>
                        <a:cubicBezTo>
                          <a:pt x="1252140" y="700897"/>
                          <a:pt x="1254091" y="710397"/>
                          <a:pt x="1257300" y="718457"/>
                        </a:cubicBezTo>
                        <a:cubicBezTo>
                          <a:pt x="1263184" y="739312"/>
                          <a:pt x="1263944" y="738017"/>
                          <a:pt x="1273628" y="757646"/>
                        </a:cubicBezTo>
                        <a:cubicBezTo>
                          <a:pt x="1274920" y="763818"/>
                          <a:pt x="1274051" y="769091"/>
                          <a:pt x="1276894" y="773974"/>
                        </a:cubicBezTo>
                        <a:cubicBezTo>
                          <a:pt x="1278459" y="777760"/>
                          <a:pt x="1282529" y="781087"/>
                          <a:pt x="1286691" y="783772"/>
                        </a:cubicBezTo>
                        <a:cubicBezTo>
                          <a:pt x="1298835" y="792992"/>
                          <a:pt x="1309270" y="798358"/>
                          <a:pt x="1322614" y="803366"/>
                        </a:cubicBezTo>
                        <a:cubicBezTo>
                          <a:pt x="1329567" y="804930"/>
                          <a:pt x="1338116" y="805589"/>
                          <a:pt x="1345474" y="806632"/>
                        </a:cubicBezTo>
                        <a:cubicBezTo>
                          <a:pt x="1365984" y="820261"/>
                          <a:pt x="1493634" y="797580"/>
                          <a:pt x="1528354" y="803366"/>
                        </a:cubicBezTo>
                        <a:cubicBezTo>
                          <a:pt x="1564047" y="801427"/>
                          <a:pt x="1604662" y="802225"/>
                          <a:pt x="1642654" y="806632"/>
                        </a:cubicBezTo>
                        <a:cubicBezTo>
                          <a:pt x="1721117" y="810351"/>
                          <a:pt x="1609003" y="808707"/>
                          <a:pt x="1658983" y="809897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075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1BD575-AA84-40FE-9AEA-FEAB5E226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333B892-D187-4186-9A5C-B3A2C6697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46D73-F192-41DB-9F8B-471925813E33}" type="slidenum">
              <a:rPr lang="fr-FR" smtClean="0"/>
              <a:t>9</a:t>
            </a:fld>
            <a:endParaRPr lang="fr-FR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0F15282-757C-428A-94A2-A07E0FD15A27}"/>
              </a:ext>
            </a:extLst>
          </p:cNvPr>
          <p:cNvSpPr/>
          <p:nvPr/>
        </p:nvSpPr>
        <p:spPr>
          <a:xfrm>
            <a:off x="838200" y="1752600"/>
            <a:ext cx="2531533" cy="90593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Ion implantation</a:t>
            </a:r>
            <a:endParaRPr lang="fr-FR" sz="2000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C7EBAAA-CC8D-4460-8C65-2C6FE0BDD5AB}"/>
              </a:ext>
            </a:extLst>
          </p:cNvPr>
          <p:cNvSpPr/>
          <p:nvPr/>
        </p:nvSpPr>
        <p:spPr>
          <a:xfrm>
            <a:off x="3505200" y="1752600"/>
            <a:ext cx="2531533" cy="90593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RBS/c</a:t>
            </a:r>
            <a:endParaRPr lang="fr-FR" sz="2000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E1882106-F26D-4BA3-B360-2C9230FC62DF}"/>
              </a:ext>
            </a:extLst>
          </p:cNvPr>
          <p:cNvSpPr/>
          <p:nvPr/>
        </p:nvSpPr>
        <p:spPr>
          <a:xfrm>
            <a:off x="8839200" y="1752600"/>
            <a:ext cx="2531533" cy="905933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TEM</a:t>
            </a:r>
            <a:endParaRPr lang="fr-FR" sz="2000" dirty="0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35C06B6-335B-425D-9B5A-FC23E08DF8FD}"/>
              </a:ext>
            </a:extLst>
          </p:cNvPr>
          <p:cNvSpPr/>
          <p:nvPr/>
        </p:nvSpPr>
        <p:spPr>
          <a:xfrm>
            <a:off x="6172200" y="1752600"/>
            <a:ext cx="2531533" cy="90593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XRD</a:t>
            </a:r>
            <a:endParaRPr lang="fr-FR" sz="2000" dirty="0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08D2E910-C895-4D0A-9485-9F9995E46EC7}"/>
              </a:ext>
            </a:extLst>
          </p:cNvPr>
          <p:cNvCxnSpPr>
            <a:cxnSpLocks/>
          </p:cNvCxnSpPr>
          <p:nvPr/>
        </p:nvCxnSpPr>
        <p:spPr>
          <a:xfrm>
            <a:off x="1278465" y="5740400"/>
            <a:ext cx="125971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F92FF8D5-CDE1-4366-8623-EC5315F5D85B}"/>
              </a:ext>
            </a:extLst>
          </p:cNvPr>
          <p:cNvCxnSpPr>
            <a:cxnSpLocks/>
          </p:cNvCxnSpPr>
          <p:nvPr/>
        </p:nvCxnSpPr>
        <p:spPr>
          <a:xfrm flipV="1">
            <a:off x="5288043" y="5740400"/>
            <a:ext cx="1070426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FE0D5642-96AD-4835-9C93-794019912533}"/>
              </a:ext>
            </a:extLst>
          </p:cNvPr>
          <p:cNvSpPr txBox="1"/>
          <p:nvPr/>
        </p:nvSpPr>
        <p:spPr>
          <a:xfrm>
            <a:off x="1702974" y="5175997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</a:t>
            </a:r>
            <a:r>
              <a:rPr lang="en-US" sz="2400" baseline="30000" dirty="0"/>
              <a:t>-</a:t>
            </a:r>
            <a:endParaRPr lang="fr-FR" sz="2400" baseline="30000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383472B-5DA3-4B46-A2FF-A5A18F1F2E69}"/>
              </a:ext>
            </a:extLst>
          </p:cNvPr>
          <p:cNvSpPr txBox="1"/>
          <p:nvPr/>
        </p:nvSpPr>
        <p:spPr>
          <a:xfrm>
            <a:off x="6307669" y="4064669"/>
            <a:ext cx="46058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Imaging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Identification of crystal phases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Destructive method</a:t>
            </a:r>
            <a:endParaRPr lang="fr-FR" sz="200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87503DF-DA68-40A3-9224-B4F846D5E2BA}"/>
              </a:ext>
            </a:extLst>
          </p:cNvPr>
          <p:cNvSpPr txBox="1"/>
          <p:nvPr/>
        </p:nvSpPr>
        <p:spPr>
          <a:xfrm>
            <a:off x="6248400" y="3346553"/>
            <a:ext cx="568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Transmission Electron Microscopy</a:t>
            </a:r>
            <a:endParaRPr lang="fr-FR" sz="24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4E178BC-EAF3-490C-BAC8-094853389B1E}"/>
              </a:ext>
            </a:extLst>
          </p:cNvPr>
          <p:cNvSpPr/>
          <p:nvPr/>
        </p:nvSpPr>
        <p:spPr>
          <a:xfrm>
            <a:off x="2683931" y="5740400"/>
            <a:ext cx="2531533" cy="44759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>
                <a:latin typeface="Bahnschrift" panose="020B0502040204020203" pitchFamily="34" charset="0"/>
              </a:rPr>
              <a:t>β</a:t>
            </a:r>
            <a:r>
              <a:rPr lang="en-US" sz="2400" dirty="0">
                <a:latin typeface="Bahnschrift" panose="020B0502040204020203" pitchFamily="34" charset="0"/>
              </a:rPr>
              <a:t>-Ga</a:t>
            </a:r>
            <a:r>
              <a:rPr lang="en-US" sz="2400" baseline="-25000" dirty="0">
                <a:latin typeface="Bahnschrift" panose="020B0502040204020203" pitchFamily="34" charset="0"/>
              </a:rPr>
              <a:t>2</a:t>
            </a:r>
            <a:r>
              <a:rPr lang="en-US" sz="2400" dirty="0">
                <a:latin typeface="Bahnschrift" panose="020B0502040204020203" pitchFamily="34" charset="0"/>
              </a:rPr>
              <a:t>O</a:t>
            </a:r>
            <a:r>
              <a:rPr lang="en-US" sz="2400" baseline="-25000" dirty="0">
                <a:latin typeface="Bahnschrift" panose="020B0502040204020203" pitchFamily="34" charset="0"/>
              </a:rPr>
              <a:t>3</a:t>
            </a:r>
            <a:endParaRPr lang="fr-FR" sz="2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F8D687-B413-4C2C-BB64-9506650C62F1}"/>
              </a:ext>
            </a:extLst>
          </p:cNvPr>
          <p:cNvSpPr/>
          <p:nvPr/>
        </p:nvSpPr>
        <p:spPr>
          <a:xfrm>
            <a:off x="2683931" y="5282062"/>
            <a:ext cx="2531533" cy="45833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>
                <a:latin typeface="Bahnschrift" panose="020B0502040204020203" pitchFamily="34" charset="0"/>
              </a:rPr>
              <a:t>β</a:t>
            </a:r>
            <a:r>
              <a:rPr lang="en-US" sz="2400" dirty="0">
                <a:latin typeface="Bahnschrift" panose="020B0502040204020203" pitchFamily="34" charset="0"/>
              </a:rPr>
              <a:t>-Ga</a:t>
            </a:r>
            <a:r>
              <a:rPr lang="en-US" sz="2400" baseline="-25000" dirty="0">
                <a:latin typeface="Bahnschrift" panose="020B0502040204020203" pitchFamily="34" charset="0"/>
              </a:rPr>
              <a:t>2</a:t>
            </a:r>
            <a:r>
              <a:rPr lang="en-US" sz="2400" dirty="0">
                <a:latin typeface="Bahnschrift" panose="020B0502040204020203" pitchFamily="34" charset="0"/>
              </a:rPr>
              <a:t>O</a:t>
            </a:r>
            <a:r>
              <a:rPr lang="en-US" sz="2400" baseline="-25000" dirty="0">
                <a:latin typeface="Bahnschrift" panose="020B0502040204020203" pitchFamily="34" charset="0"/>
              </a:rPr>
              <a:t>3</a:t>
            </a:r>
            <a:r>
              <a:rPr lang="en-US" sz="2400" dirty="0">
                <a:latin typeface="Bahnschrift" panose="020B0502040204020203" pitchFamily="34" charset="0"/>
              </a:rPr>
              <a:t>:Yb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72829370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leu vert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Personnalisé 1">
      <a:majorFont>
        <a:latin typeface="Bahnschrift"/>
        <a:ea typeface=""/>
        <a:cs typeface=""/>
      </a:majorFont>
      <a:minorFont>
        <a:latin typeface="Bahnschri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8463</TotalTime>
  <Words>674</Words>
  <Application>Microsoft Office PowerPoint</Application>
  <PresentationFormat>Grand écran</PresentationFormat>
  <Paragraphs>263</Paragraphs>
  <Slides>22</Slides>
  <Notes>22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7" baseType="lpstr">
      <vt:lpstr>Arial</vt:lpstr>
      <vt:lpstr>Bahnschrift</vt:lpstr>
      <vt:lpstr>Calibri</vt:lpstr>
      <vt:lpstr>Wingdings</vt:lpstr>
      <vt:lpstr>Thème Office</vt:lpstr>
      <vt:lpstr>Radiation resistance of gallium oxide</vt:lpstr>
      <vt:lpstr>Outline</vt:lpstr>
      <vt:lpstr>β-Ga2O3</vt:lpstr>
      <vt:lpstr>Why β-Ga2O3?</vt:lpstr>
      <vt:lpstr>Rare earth doping</vt:lpstr>
      <vt:lpstr>Methodology</vt:lpstr>
      <vt:lpstr>Methodology</vt:lpstr>
      <vt:lpstr>Methodology</vt:lpstr>
      <vt:lpstr>Methodology</vt:lpstr>
      <vt:lpstr>Results</vt:lpstr>
      <vt:lpstr>Damage accumulation</vt:lpstr>
      <vt:lpstr>Implantation with low fluences</vt:lpstr>
      <vt:lpstr>Implantation with low fluences</vt:lpstr>
      <vt:lpstr>Phase transition</vt:lpstr>
      <vt:lpstr>Phase transition</vt:lpstr>
      <vt:lpstr>Radiation resistance</vt:lpstr>
      <vt:lpstr>Further implantation</vt:lpstr>
      <vt:lpstr>Further implantation</vt:lpstr>
      <vt:lpstr>Amorphization</vt:lpstr>
      <vt:lpstr>Conclusion</vt:lpstr>
      <vt:lpstr>Conclusion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joanna matulewicz</dc:creator>
  <cp:lastModifiedBy>joanna matulewicz</cp:lastModifiedBy>
  <cp:revision>155</cp:revision>
  <dcterms:created xsi:type="dcterms:W3CDTF">2026-05-04T09:02:48Z</dcterms:created>
  <dcterms:modified xsi:type="dcterms:W3CDTF">2026-06-07T20:26:46Z</dcterms:modified>
</cp:coreProperties>
</file>