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314" r:id="rId2"/>
    <p:sldId id="312" r:id="rId3"/>
    <p:sldId id="341" r:id="rId4"/>
    <p:sldId id="342" r:id="rId5"/>
    <p:sldId id="343" r:id="rId6"/>
    <p:sldId id="324" r:id="rId7"/>
    <p:sldId id="325" r:id="rId8"/>
    <p:sldId id="344" r:id="rId9"/>
    <p:sldId id="328" r:id="rId10"/>
    <p:sldId id="345" r:id="rId11"/>
    <p:sldId id="289" r:id="rId12"/>
    <p:sldId id="292" r:id="rId13"/>
    <p:sldId id="331" r:id="rId14"/>
    <p:sldId id="332" r:id="rId15"/>
    <p:sldId id="336" r:id="rId16"/>
    <p:sldId id="346" r:id="rId17"/>
    <p:sldId id="315" r:id="rId18"/>
    <p:sldId id="320" r:id="rId19"/>
    <p:sldId id="269" r:id="rId20"/>
    <p:sldId id="337" r:id="rId21"/>
    <p:sldId id="348" r:id="rId22"/>
    <p:sldId id="340" r:id="rId23"/>
    <p:sldId id="347" r:id="rId24"/>
  </p:sldIdLst>
  <p:sldSz cx="12192000" cy="6858000"/>
  <p:notesSz cx="12192000" cy="6858000"/>
  <p:embeddedFontLst>
    <p:embeddedFont>
      <p:font typeface="Arial Black" panose="020B0A04020102020204" pitchFamily="34" charset="0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 Math" panose="02040503050406030204" pitchFamily="18" charset="0"/>
      <p:regular r:id="rId31"/>
    </p:embeddedFont>
    <p:embeddedFont>
      <p:font typeface="Poppins" panose="00000500000000000000" pitchFamily="2" charset="0"/>
      <p:regular r:id="rId32"/>
      <p:bold r:id="rId33"/>
      <p:italic r:id="rId34"/>
      <p:boldItalic r:id="rId35"/>
    </p:embeddedFont>
    <p:embeddedFont>
      <p:font typeface="Poppins SemiBold" panose="00000700000000000000" pitchFamily="2" charset="0"/>
      <p:bold r:id="rId36"/>
      <p:boldItalic r:id="rId37"/>
    </p:embeddedFont>
  </p:embeddedFontLst>
  <p:defaultTextStyle>
    <a:defPPr>
      <a:defRPr lang="fr-F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7CD"/>
    <a:srgbClr val="D4D8EB"/>
    <a:srgbClr val="B42E8D"/>
    <a:srgbClr val="268A8E"/>
    <a:srgbClr val="FFFFFF"/>
    <a:srgbClr val="8B48A6"/>
    <a:srgbClr val="E50019"/>
    <a:srgbClr val="E47F2E"/>
    <a:srgbClr val="92D050"/>
    <a:srgbClr val="0000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0" autoAdjust="0"/>
    <p:restoredTop sz="96323" autoAdjust="0"/>
  </p:normalViewPr>
  <p:slideViewPr>
    <p:cSldViewPr>
      <p:cViewPr varScale="1">
        <p:scale>
          <a:sx n="109" d="100"/>
          <a:sy n="109" d="100"/>
        </p:scale>
        <p:origin x="876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806B3-4EAD-4375-97D3-21FD2FF470BB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DB95D-33E8-4614-B55D-D0B9FF02488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29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Logo CEA lit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838" y="728663"/>
            <a:ext cx="3591031" cy="180499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>
              <a:defRPr/>
            </a:pPr>
            <a:endParaRPr lang="fr-FR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5994400"/>
            <a:ext cx="12192000" cy="863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62388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62388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Modifier le style des sous-titres du masque</a:t>
            </a:r>
          </a:p>
        </p:txBody>
      </p:sp>
      <p:sp>
        <p:nvSpPr>
          <p:cNvPr id="10" name="ZoneTexte 9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  <a:endParaRPr/>
          </a:p>
        </p:txBody>
      </p:sp>
      <p:pic>
        <p:nvPicPr>
          <p:cNvPr id="11" name="PATTERN CARRE DECAL"/>
          <p:cNvPicPr>
            <a:picLocks noChangeAspect="1"/>
          </p:cNvPicPr>
          <p:nvPr userDrawn="1"/>
        </p:nvPicPr>
        <p:blipFill>
          <a:blip r:embed="rId3"/>
          <a:srcRect t="19705" r="39861" b="-1"/>
          <a:stretch/>
        </p:blipFill>
        <p:spPr bwMode="auto"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8400" y="5994000"/>
            <a:ext cx="1508400" cy="61068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51600" y="6044400"/>
            <a:ext cx="1091279" cy="493819"/>
          </a:xfrm>
          <a:prstGeom prst="rect">
            <a:avLst/>
          </a:prstGeom>
        </p:spPr>
      </p:pic>
      <p:pic>
        <p:nvPicPr>
          <p:cNvPr id="16" name="Image 15"/>
          <p:cNvPicPr preferRelativeResize="0">
            <a:picLocks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337094" y="6044399"/>
            <a:ext cx="805706" cy="4938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de section Ble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3709988" y="2171700"/>
            <a:ext cx="7750175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Titre de la partie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3709988" y="4702628"/>
            <a:ext cx="7750175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2C2F0BE-B377-4B68-92E6-6B82A718F232}" type="datetime1">
              <a:rPr lang="fr-FR" smtClean="0"/>
              <a:t>05/06/2026</a:t>
            </a:fld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PHENIICS FEST - Giulia ROSSO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24" name="Espace réservé du texte 2"/>
          <p:cNvSpPr>
            <a:spLocks noGrp="1"/>
          </p:cNvSpPr>
          <p:nvPr>
            <p:ph type="body" idx="13" hasCustomPrompt="1"/>
          </p:nvPr>
        </p:nvSpPr>
        <p:spPr bwMode="auto">
          <a:xfrm>
            <a:off x="5857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  <a:endParaRPr/>
          </a:p>
        </p:txBody>
      </p:sp>
      <p:pic>
        <p:nvPicPr>
          <p:cNvPr id="13" name="Logo CEA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/>
          <p:cNvPicPr>
            <a:picLocks noChangeAspect="1"/>
          </p:cNvPicPr>
          <p:nvPr userDrawn="1"/>
        </p:nvPicPr>
        <p:blipFill>
          <a:blip r:embed="rId3"/>
          <a:srcRect l="1642" t="81597" r="4284" b="-1066"/>
          <a:stretch/>
        </p:blipFill>
        <p:spPr bwMode="auto">
          <a:xfrm>
            <a:off x="0" y="0"/>
            <a:ext cx="12192001" cy="5918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BD7D72-72B0-48BF-9D69-5DB73079A9F3}" type="datetime1">
              <a:rPr lang="fr-FR" smtClean="0"/>
              <a:t>05/06/2026</a:t>
            </a:fld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  <a:endParaRPr/>
          </a:p>
        </p:txBody>
      </p:sp>
      <p:pic>
        <p:nvPicPr>
          <p:cNvPr id="9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1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23888" y="314036"/>
            <a:ext cx="10836275" cy="8718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et contenu 2 colonn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/>
        <p:txBody>
          <a:bodyPr numCol="2" spcCol="360000"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8B2A2EF-7962-4991-90A0-C1CF6921C92A}" type="datetime1">
              <a:rPr lang="fr-FR" smtClean="0"/>
              <a:t>05/06/2026</a:t>
            </a:fld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  <a:endParaRPr/>
          </a:p>
        </p:txBody>
      </p:sp>
      <p:pic>
        <p:nvPicPr>
          <p:cNvPr id="9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1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23888" y="314036"/>
            <a:ext cx="10836275" cy="8718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  <a:endParaRPr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623888" y="1381125"/>
            <a:ext cx="5220000" cy="4532313"/>
          </a:xfrm>
        </p:spPr>
        <p:txBody>
          <a:bodyPr numCol="1" spcCol="360000"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idx="13"/>
          </p:nvPr>
        </p:nvSpPr>
        <p:spPr bwMode="auto"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fld id="{248A374C-D220-48BB-A948-C62421C64368}" type="datetime1">
              <a:rPr lang="fr-FR" smtClean="0"/>
              <a:t>05/06/2026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pic>
        <p:nvPicPr>
          <p:cNvPr id="13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23888" y="314036"/>
            <a:ext cx="10836275" cy="8718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23887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23887" y="2298700"/>
            <a:ext cx="5220000" cy="3890963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240163" y="2298700"/>
            <a:ext cx="5220000" cy="3890963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790CB5-19EB-400E-9517-0147F9111983}" type="datetime1">
              <a:rPr lang="fr-FR" smtClean="0"/>
              <a:t>05/06/2026</a:t>
            </a:fld>
            <a:endParaRPr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10" name="ZoneTexte 9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  <a:endParaRPr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pic>
        <p:nvPicPr>
          <p:cNvPr id="12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ux contenus Fond gri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>
              <a:defRPr/>
            </a:pPr>
            <a:endParaRPr lang="fr-FR"/>
          </a:p>
        </p:txBody>
      </p:sp>
      <p:sp>
        <p:nvSpPr>
          <p:cNvPr id="8" name="ZoneTexte 7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  <a:endParaRPr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62388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idx="13"/>
          </p:nvPr>
        </p:nvSpPr>
        <p:spPr bwMode="auto"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B43CF09-EE30-4432-A0EA-809ED0FAA726}" type="datetime1">
              <a:rPr lang="fr-FR" smtClean="0"/>
              <a:t>05/06/2026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PHENIICS FEST - Giulia ROSSO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pic>
        <p:nvPicPr>
          <p:cNvPr id="13" name="Logo CEA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23888" y="314036"/>
            <a:ext cx="10836275" cy="8718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ux contenus rou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>
              <a:defRPr/>
            </a:pPr>
            <a:endParaRPr lang="fr-FR"/>
          </a:p>
        </p:txBody>
      </p:sp>
      <p:sp>
        <p:nvSpPr>
          <p:cNvPr id="8" name="ZoneTexte 7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  <a:endParaRPr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62388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idx="13"/>
          </p:nvPr>
        </p:nvSpPr>
        <p:spPr bwMode="auto"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4A45FA5-CC59-405C-AD39-9A9FEFB3472E}" type="datetime1">
              <a:rPr lang="fr-FR" smtClean="0"/>
              <a:t>05/06/2026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PHENIICS FEST - Giulia ROSSO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grpSp>
        <p:nvGrpSpPr>
          <p:cNvPr id="17" name="Group 12"/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/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9" name="Rectangle 13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0" name="Rectangle 14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1" name="Freeform 15"/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 extrusionOk="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2" name="Rectangle 16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3" name="Rectangle 17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</p:grpSp>
      <p:sp>
        <p:nvSpPr>
          <p:cNvPr id="2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23888" y="314036"/>
            <a:ext cx="10836275" cy="8718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u + visu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0C0A2CC-7005-4318-8A8C-05A71BDCB797}" type="datetime1">
              <a:rPr lang="fr-FR" smtClean="0"/>
              <a:t>05/06/2026</a:t>
            </a:fld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 extrusionOk="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623887" y="1381125"/>
            <a:ext cx="6118657" cy="4532313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9" name="Titre 10"/>
          <p:cNvSpPr>
            <a:spLocks noGrp="1"/>
          </p:cNvSpPr>
          <p:nvPr>
            <p:ph type="title"/>
          </p:nvPr>
        </p:nvSpPr>
        <p:spPr bwMode="auto">
          <a:xfrm>
            <a:off x="623889" y="314036"/>
            <a:ext cx="6118656" cy="87182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isuel +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 userDrawn="1"/>
        </p:nvGrpSpPr>
        <p:grpSpPr bwMode="auto"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>
                <a:defRPr/>
              </a:pPr>
              <a:endParaRPr lang="fr-FR"/>
            </a:p>
          </p:txBody>
        </p:sp>
        <p:pic>
          <p:nvPicPr>
            <p:cNvPr id="22" name="Logo CEA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/>
          <p:cNvSpPr>
            <a:spLocks noGrp="1"/>
          </p:cNvSpPr>
          <p:nvPr>
            <p:ph type="pic" sz="quarter" idx="13" hasCustomPrompt="1"/>
          </p:nvPr>
        </p:nvSpPr>
        <p:spPr bwMode="auto">
          <a:xfrm flipH="1">
            <a:off x="0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 extrusionOk="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</a:t>
            </a:r>
            <a:endParaRPr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>
              <a:defRPr/>
            </a:pP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26E849B-E02F-43D8-8696-9C77A0E1FAEE}" type="datetime1">
              <a:rPr lang="fr-FR" smtClean="0"/>
              <a:t>05/06/2026</a:t>
            </a:fld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5661889" y="1381125"/>
            <a:ext cx="5979247" cy="4532313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10" name="Titre 10"/>
          <p:cNvSpPr>
            <a:spLocks noGrp="1"/>
          </p:cNvSpPr>
          <p:nvPr>
            <p:ph type="title"/>
          </p:nvPr>
        </p:nvSpPr>
        <p:spPr bwMode="auto">
          <a:xfrm>
            <a:off x="5664695" y="314036"/>
            <a:ext cx="5976441" cy="87182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isuel haut +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/>
          <p:cNvSpPr>
            <a:spLocks noGrp="1"/>
          </p:cNvSpPr>
          <p:nvPr>
            <p:ph type="pic" sz="quarter" idx="13" hasCustomPrompt="1"/>
          </p:nvPr>
        </p:nvSpPr>
        <p:spPr bwMode="auto">
          <a:xfrm flipH="1">
            <a:off x="-35541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 extrusionOk="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43FCF2-4BA2-4ABF-BFD5-452DC17CC211}" type="datetime1">
              <a:rPr lang="fr-FR" smtClean="0"/>
              <a:t>05/06/2026</a:t>
            </a:fld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623888" y="3381829"/>
            <a:ext cx="10836275" cy="2531609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21" name="ZoneTexte 20"/>
          <p:cNvSpPr txBox="1"/>
          <p:nvPr userDrawn="1"/>
        </p:nvSpPr>
        <p:spPr bwMode="auto"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 bwMode="auto">
          <a:xfrm>
            <a:off x="623888" y="319314"/>
            <a:ext cx="1083627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im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Logo CEA lit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838" y="728663"/>
            <a:ext cx="3591031" cy="180499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0" y="5994400"/>
            <a:ext cx="12192000" cy="863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62388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62388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Modifier le style des sous-titres du masque</a:t>
            </a:r>
          </a:p>
        </p:txBody>
      </p:sp>
      <p:sp>
        <p:nvSpPr>
          <p:cNvPr id="10" name="ZoneTexte 9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  <a:endParaRPr/>
          </a:p>
        </p:txBody>
      </p:sp>
      <p:sp>
        <p:nvSpPr>
          <p:cNvPr id="38" name="Rectangle 21"/>
          <p:cNvSpPr>
            <a:spLocks noChangeArrowheads="1"/>
          </p:cNvSpPr>
          <p:nvPr userDrawn="1"/>
        </p:nvSpPr>
        <p:spPr bwMode="auto">
          <a:xfrm>
            <a:off x="7110585" y="-1587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sp>
        <p:nvSpPr>
          <p:cNvPr id="61" name="Espace réservé pour une image  60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 extrusionOk="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</a:t>
            </a:r>
            <a:endParaRPr/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698400" y="5994000"/>
            <a:ext cx="1508400" cy="61068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3351600" y="6044400"/>
            <a:ext cx="1091279" cy="493819"/>
          </a:xfrm>
          <a:prstGeom prst="rect">
            <a:avLst/>
          </a:prstGeom>
        </p:spPr>
      </p:pic>
      <p:pic>
        <p:nvPicPr>
          <p:cNvPr id="19" name="Image 18"/>
          <p:cNvPicPr preferRelativeResize="0">
            <a:picLocks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2337094" y="6044399"/>
            <a:ext cx="805706" cy="4938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isuel  Bas+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491CE66-2D7A-4983-BBA0-12488C197F46}" type="datetime1">
              <a:rPr lang="fr-FR" smtClean="0"/>
              <a:t>05/06/2026</a:t>
            </a:fld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658178" y="1381125"/>
            <a:ext cx="10836275" cy="2073275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  <a:endParaRPr/>
          </a:p>
        </p:txBody>
      </p:sp>
      <p:sp>
        <p:nvSpPr>
          <p:cNvPr id="9" name="Espace réservé pour une image  28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 extrusionOk="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</a:t>
            </a:r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9B0C4B7-1F43-457D-8B27-958A103A9008}" type="datetime1">
              <a:rPr lang="fr-FR" smtClean="0"/>
              <a:t>05/06/2026</a:t>
            </a:fld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  <a:endParaRPr/>
          </a:p>
        </p:txBody>
      </p:sp>
      <p:pic>
        <p:nvPicPr>
          <p:cNvPr id="9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10" name="Titre 10"/>
          <p:cNvSpPr>
            <a:spLocks noGrp="1"/>
          </p:cNvSpPr>
          <p:nvPr>
            <p:ph type="title"/>
          </p:nvPr>
        </p:nvSpPr>
        <p:spPr bwMode="auto">
          <a:xfrm>
            <a:off x="623888" y="314036"/>
            <a:ext cx="10836275" cy="87182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E87DD2E-8A82-4784-BD80-13963D0B020D}" type="datetime1">
              <a:rPr lang="fr-FR" smtClean="0"/>
              <a:t>05/06/2026</a:t>
            </a:fld>
            <a:endParaRPr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6" name="ZoneTexte 5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  <a:endParaRPr/>
          </a:p>
        </p:txBody>
      </p:sp>
      <p:pic>
        <p:nvPicPr>
          <p:cNvPr id="8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9" name="Titre 10"/>
          <p:cNvSpPr>
            <a:spLocks noGrp="1"/>
          </p:cNvSpPr>
          <p:nvPr>
            <p:ph type="title"/>
          </p:nvPr>
        </p:nvSpPr>
        <p:spPr bwMode="auto">
          <a:xfrm>
            <a:off x="623888" y="314036"/>
            <a:ext cx="10836275" cy="87182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5D5AA61-5C8B-4E24-AC67-50872B866C5F}" type="datetime1">
              <a:rPr lang="fr-FR" smtClean="0"/>
              <a:t>05/06/2026</a:t>
            </a:fld>
            <a:endParaRPr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5" name="ZoneTexte 4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  <a:endParaRPr/>
          </a:p>
        </p:txBody>
      </p:sp>
      <p:pic>
        <p:nvPicPr>
          <p:cNvPr id="7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tervenan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 userDrawn="1"/>
        </p:nvSpPr>
        <p:spPr bwMode="auto"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>
              <a:defRPr/>
            </a:pPr>
            <a:endParaRPr lang="fr-FR"/>
          </a:p>
        </p:txBody>
      </p:sp>
      <p:sp>
        <p:nvSpPr>
          <p:cNvPr id="6" name="ZoneTexte 5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9875538" y="6343650"/>
            <a:ext cx="1016000" cy="365125"/>
          </a:xfrm>
        </p:spPr>
        <p:txBody>
          <a:bodyPr/>
          <a:lstStyle/>
          <a:p>
            <a:pPr>
              <a:defRPr/>
            </a:pPr>
            <a:fld id="{7C15DA0C-F06A-451F-8718-FC1AB5541C9E}" type="datetime1">
              <a:rPr lang="fr-FR" smtClean="0"/>
              <a:t>05/06/2026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25" name="Espace réservé du texte 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07368" y="4583137"/>
            <a:ext cx="2592288" cy="909613"/>
          </a:xfrm>
        </p:spPr>
        <p:txBody>
          <a:bodyPr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>
              <a:defRPr/>
            </a:pPr>
            <a:r>
              <a:rPr lang="fr-FR"/>
              <a:t>Prénom NOM</a:t>
            </a:r>
            <a:endParaRPr/>
          </a:p>
          <a:p>
            <a:pPr lvl="1">
              <a:defRPr/>
            </a:pPr>
            <a:r>
              <a:rPr lang="fr-FR"/>
              <a:t>Fonctions</a:t>
            </a:r>
            <a:endParaRPr/>
          </a:p>
        </p:txBody>
      </p:sp>
      <p:sp>
        <p:nvSpPr>
          <p:cNvPr id="27" name="Espace réservé du texte 8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3327251" y="4583137"/>
            <a:ext cx="2592288" cy="909613"/>
          </a:xfrm>
        </p:spPr>
        <p:txBody>
          <a:bodyPr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>
              <a:defRPr/>
            </a:pPr>
            <a:r>
              <a:rPr lang="fr-FR"/>
              <a:t>Prénom NOM</a:t>
            </a:r>
            <a:endParaRPr/>
          </a:p>
          <a:p>
            <a:pPr lvl="1">
              <a:defRPr/>
            </a:pPr>
            <a:r>
              <a:rPr lang="fr-FR"/>
              <a:t>Fonctions</a:t>
            </a:r>
            <a:endParaRPr/>
          </a:p>
        </p:txBody>
      </p:sp>
      <p:sp>
        <p:nvSpPr>
          <p:cNvPr id="29" name="Espace réservé du texte 8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9167017" y="4583137"/>
            <a:ext cx="2592288" cy="909613"/>
          </a:xfrm>
        </p:spPr>
        <p:txBody>
          <a:bodyPr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>
              <a:defRPr/>
            </a:pPr>
            <a:r>
              <a:rPr lang="fr-FR"/>
              <a:t>Prénom NOM</a:t>
            </a:r>
            <a:endParaRPr/>
          </a:p>
          <a:p>
            <a:pPr lvl="1">
              <a:defRPr/>
            </a:pPr>
            <a:r>
              <a:rPr lang="fr-FR"/>
              <a:t>Fonctions</a:t>
            </a:r>
            <a:endParaRPr/>
          </a:p>
        </p:txBody>
      </p:sp>
      <p:sp>
        <p:nvSpPr>
          <p:cNvPr id="31" name="Espace réservé du texte 8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6247134" y="4583137"/>
            <a:ext cx="2592288" cy="909613"/>
          </a:xfrm>
        </p:spPr>
        <p:txBody>
          <a:bodyPr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>
              <a:defRPr/>
            </a:pPr>
            <a:r>
              <a:rPr lang="fr-FR"/>
              <a:t>Prénom NOM</a:t>
            </a:r>
            <a:endParaRPr/>
          </a:p>
          <a:p>
            <a:pPr lvl="1">
              <a:defRPr/>
            </a:pPr>
            <a:r>
              <a:rPr lang="fr-FR"/>
              <a:t>Fonctions</a:t>
            </a:r>
            <a:endParaRPr/>
          </a:p>
        </p:txBody>
      </p:sp>
      <p:sp>
        <p:nvSpPr>
          <p:cNvPr id="26" name="図プレースホルダー 9"/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un portrait ici</a:t>
            </a:r>
            <a:endParaRPr/>
          </a:p>
        </p:txBody>
      </p:sp>
      <p:sp>
        <p:nvSpPr>
          <p:cNvPr id="28" name="図プレースホルダー 9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un portrait ici</a:t>
            </a:r>
            <a:endParaRPr/>
          </a:p>
        </p:txBody>
      </p:sp>
      <p:sp>
        <p:nvSpPr>
          <p:cNvPr id="30" name="図プレースホルダー 9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un portrait ici</a:t>
            </a:r>
            <a:endParaRPr/>
          </a:p>
        </p:txBody>
      </p:sp>
      <p:sp>
        <p:nvSpPr>
          <p:cNvPr id="32" name="図プレースホルダー 9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un portrait ici</a:t>
            </a:r>
            <a:endParaRPr/>
          </a:p>
        </p:txBody>
      </p:sp>
      <p:sp>
        <p:nvSpPr>
          <p:cNvPr id="36" name="ZoneTexte 35"/>
          <p:cNvSpPr txBox="1"/>
          <p:nvPr userDrawn="1"/>
        </p:nvSpPr>
        <p:spPr bwMode="auto"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  <a:endParaRPr/>
          </a:p>
        </p:txBody>
      </p:sp>
      <p:pic>
        <p:nvPicPr>
          <p:cNvPr id="18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19" name="Titre 10"/>
          <p:cNvSpPr>
            <a:spLocks noGrp="1"/>
          </p:cNvSpPr>
          <p:nvPr>
            <p:ph type="title"/>
          </p:nvPr>
        </p:nvSpPr>
        <p:spPr bwMode="auto">
          <a:xfrm>
            <a:off x="623888" y="314036"/>
            <a:ext cx="10836275" cy="8718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tervenant / CV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 bwMode="auto"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>
              <a:defRPr/>
            </a:pPr>
            <a:endParaRPr lang="fr-FR"/>
          </a:p>
        </p:txBody>
      </p:sp>
      <p:sp>
        <p:nvSpPr>
          <p:cNvPr id="6" name="ZoneTexte 5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9875538" y="6343650"/>
            <a:ext cx="1016000" cy="365125"/>
          </a:xfrm>
        </p:spPr>
        <p:txBody>
          <a:bodyPr/>
          <a:lstStyle/>
          <a:p>
            <a:pPr>
              <a:defRPr/>
            </a:pPr>
            <a:fld id="{EDE0FC7E-A21C-45A7-AB08-9246937BF7BC}" type="datetime1">
              <a:rPr lang="fr-FR" smtClean="0"/>
              <a:t>05/06/2026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36" name="ZoneTexte 35"/>
          <p:cNvSpPr txBox="1"/>
          <p:nvPr userDrawn="1"/>
        </p:nvSpPr>
        <p:spPr bwMode="auto"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  <a:endParaRPr/>
          </a:p>
        </p:txBody>
      </p:sp>
      <p:sp>
        <p:nvSpPr>
          <p:cNvPr id="14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Prénom NOM</a:t>
            </a:r>
            <a:endParaRPr/>
          </a:p>
          <a:p>
            <a:pPr lvl="1">
              <a:defRPr/>
            </a:pPr>
            <a:r>
              <a:rPr lang="fr-FR"/>
              <a:t>Fonction/titre</a:t>
            </a:r>
            <a:endParaRPr/>
          </a:p>
        </p:txBody>
      </p:sp>
      <p:sp>
        <p:nvSpPr>
          <p:cNvPr id="15" name="Espace réservé du texte 20"/>
          <p:cNvSpPr>
            <a:spLocks noGrp="1"/>
          </p:cNvSpPr>
          <p:nvPr>
            <p:ph type="body" sz="quarter" idx="14"/>
          </p:nvPr>
        </p:nvSpPr>
        <p:spPr bwMode="auto">
          <a:xfrm>
            <a:off x="3467100" y="2413000"/>
            <a:ext cx="7993063" cy="3500438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</a:p>
        </p:txBody>
      </p:sp>
      <p:sp>
        <p:nvSpPr>
          <p:cNvPr id="26" name="図プレースホルダー 9"/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un portrait ici</a:t>
            </a:r>
            <a:endParaRPr/>
          </a:p>
        </p:txBody>
      </p:sp>
      <p:pic>
        <p:nvPicPr>
          <p:cNvPr id="19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13" name="Titre 10"/>
          <p:cNvSpPr>
            <a:spLocks noGrp="1"/>
          </p:cNvSpPr>
          <p:nvPr>
            <p:ph type="title"/>
          </p:nvPr>
        </p:nvSpPr>
        <p:spPr bwMode="auto">
          <a:xfrm>
            <a:off x="623888" y="314036"/>
            <a:ext cx="10836275" cy="8718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ita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1683659" y="4702629"/>
            <a:ext cx="7257142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Ici l’auteur de la citation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B840A26-EBF3-4759-9688-F15A81B12A1B}" type="datetime1">
              <a:rPr lang="fr-FR" smtClean="0"/>
              <a:t>05/06/2026</a:t>
            </a:fld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PHENIICS FEST - Giulia ROSSO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grpSp>
        <p:nvGrpSpPr>
          <p:cNvPr id="17" name="Group 12"/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/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9" name="Rectangle 13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0" name="Rectangle 14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1" name="Freeform 15"/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 extrusionOk="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2" name="Rectangle 16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3" name="Rectangle 17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</p:grp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/>
          <p:cNvSpPr txBox="1"/>
          <p:nvPr userDrawn="1"/>
        </p:nvSpPr>
        <p:spPr bwMode="auto">
          <a:xfrm>
            <a:off x="327692" y="1548039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3500">
                <a:solidFill>
                  <a:schemeClr val="bg1"/>
                </a:solidFill>
                <a:latin typeface="+mj-lt"/>
              </a:rPr>
              <a:t>“</a:t>
            </a:r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683659" y="2171700"/>
            <a:ext cx="7257142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Ici votre citation qui peut être sur plusieurs lignes ’’ </a:t>
            </a:r>
            <a:endParaRPr/>
          </a:p>
        </p:txBody>
      </p:sp>
      <p:sp>
        <p:nvSpPr>
          <p:cNvPr id="15" name="ZoneTexte 14"/>
          <p:cNvSpPr txBox="1"/>
          <p:nvPr userDrawn="1"/>
        </p:nvSpPr>
        <p:spPr bwMode="auto"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/>
          <a:srcRect t="19791" r="39816"/>
          <a:stretch/>
        </p:blipFill>
        <p:spPr bwMode="auto">
          <a:xfrm>
            <a:off x="9369599" y="0"/>
            <a:ext cx="2822401" cy="24753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itation Bleu foncé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1683659" y="4702629"/>
            <a:ext cx="7257142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Ici l’auteur de la citation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4D04FF2-5DD3-4FE9-B19A-C3B86555B2C4}" type="datetime1">
              <a:rPr lang="fr-FR" smtClean="0"/>
              <a:t>05/06/2026</a:t>
            </a:fld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PHENIICS FEST - Giulia ROSSO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/>
          <p:cNvSpPr txBox="1"/>
          <p:nvPr userDrawn="1"/>
        </p:nvSpPr>
        <p:spPr bwMode="auto">
          <a:xfrm>
            <a:off x="327692" y="1548039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3500">
                <a:solidFill>
                  <a:schemeClr val="bg1"/>
                </a:solidFill>
                <a:latin typeface="+mj-lt"/>
              </a:rPr>
              <a:t>“</a:t>
            </a:r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683659" y="2171700"/>
            <a:ext cx="7257142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Ici votre citation qui peut être sur plusieurs lignes ’’ </a:t>
            </a:r>
            <a:endParaRPr/>
          </a:p>
        </p:txBody>
      </p:sp>
      <p:sp>
        <p:nvSpPr>
          <p:cNvPr id="15" name="ZoneTexte 14"/>
          <p:cNvSpPr txBox="1"/>
          <p:nvPr userDrawn="1"/>
        </p:nvSpPr>
        <p:spPr bwMode="auto"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/>
          <a:srcRect t="19791" r="39816"/>
          <a:stretch/>
        </p:blipFill>
        <p:spPr bwMode="auto"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7897" y="6343650"/>
            <a:ext cx="365991" cy="3659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itation clai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1683659" y="4702629"/>
            <a:ext cx="7257142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Ici l’auteur de la citation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7106315-66B9-42E6-A420-ED8668FB5A0C}" type="datetime1">
              <a:rPr lang="fr-FR" smtClean="0"/>
              <a:t>05/06/2026</a:t>
            </a:fld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PHENIICS FEST - Giulia ROSSO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  <a:endParaRPr/>
          </a:p>
        </p:txBody>
      </p:sp>
      <p:sp>
        <p:nvSpPr>
          <p:cNvPr id="13" name="ZoneTexte 12"/>
          <p:cNvSpPr txBox="1"/>
          <p:nvPr userDrawn="1"/>
        </p:nvSpPr>
        <p:spPr bwMode="auto">
          <a:xfrm>
            <a:off x="327692" y="1548039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3500">
                <a:solidFill>
                  <a:schemeClr val="tx2"/>
                </a:solidFill>
                <a:latin typeface="+mj-lt"/>
              </a:rPr>
              <a:t>“</a:t>
            </a:r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683659" y="2171700"/>
            <a:ext cx="7257142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Ici votre citation qui peut être sur plusieurs lignes ’’ </a:t>
            </a:r>
            <a:endParaRPr/>
          </a:p>
        </p:txBody>
      </p:sp>
      <p:sp>
        <p:nvSpPr>
          <p:cNvPr id="15" name="ZoneTexte 14"/>
          <p:cNvSpPr txBox="1"/>
          <p:nvPr userDrawn="1"/>
        </p:nvSpPr>
        <p:spPr bwMode="auto"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/>
          <p:cNvPicPr>
            <a:picLocks noChangeAspect="1"/>
          </p:cNvPicPr>
          <p:nvPr userDrawn="1"/>
        </p:nvPicPr>
        <p:blipFill>
          <a:blip r:embed="rId2"/>
          <a:srcRect t="19705" r="39861" b="-1"/>
          <a:stretch/>
        </p:blipFill>
        <p:spPr bwMode="auto"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7897" y="6343650"/>
            <a:ext cx="365991" cy="3659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itation Gri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1683659" y="4702629"/>
            <a:ext cx="7257142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Ici l’auteur de la citation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1BD5720-3590-4E02-B390-AC236D2401D9}" type="datetime1">
              <a:rPr lang="fr-FR" smtClean="0"/>
              <a:t>05/06/2026</a:t>
            </a:fld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PHENIICS FEST - Giulia ROSSO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/>
          <p:cNvSpPr txBox="1"/>
          <p:nvPr userDrawn="1"/>
        </p:nvSpPr>
        <p:spPr bwMode="auto">
          <a:xfrm>
            <a:off x="327692" y="1548039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3500">
                <a:solidFill>
                  <a:schemeClr val="bg1"/>
                </a:solidFill>
                <a:latin typeface="+mj-lt"/>
              </a:rPr>
              <a:t>“</a:t>
            </a:r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683659" y="2171700"/>
            <a:ext cx="7257142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fr-FR"/>
              <a:t>Ici votre citation qui peut être sur plusieurs lignes ’’ </a:t>
            </a:r>
            <a:endParaRPr/>
          </a:p>
        </p:txBody>
      </p:sp>
      <p:sp>
        <p:nvSpPr>
          <p:cNvPr id="15" name="ZoneTexte 14"/>
          <p:cNvSpPr txBox="1"/>
          <p:nvPr userDrawn="1"/>
        </p:nvSpPr>
        <p:spPr bwMode="auto"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/>
          <a:srcRect t="19791" r="39816"/>
          <a:stretch/>
        </p:blipFill>
        <p:spPr bwMode="auto"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7897" y="6343650"/>
            <a:ext cx="365991" cy="3659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re CEA lite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30197" y="5994400"/>
            <a:ext cx="12192000" cy="863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62388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62388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Modifier le style des sous-titres du masque</a:t>
            </a:r>
          </a:p>
        </p:txBody>
      </p:sp>
      <p:sp>
        <p:nvSpPr>
          <p:cNvPr id="4" name="ZoneTexte 3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CEA liten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>
              <a:defRPr/>
            </a:pPr>
            <a:endParaRPr lang="fr-FR"/>
          </a:p>
        </p:txBody>
      </p:sp>
      <p:pic>
        <p:nvPicPr>
          <p:cNvPr id="11" name="PATTERN CARRE DECAL"/>
          <p:cNvPicPr>
            <a:picLocks noChangeAspect="1"/>
          </p:cNvPicPr>
          <p:nvPr userDrawn="1"/>
        </p:nvPicPr>
        <p:blipFill>
          <a:blip r:embed="rId2"/>
          <a:srcRect t="19705" r="39861" b="-1"/>
          <a:stretch/>
        </p:blipFill>
        <p:spPr bwMode="auto"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731838" y="727210"/>
            <a:ext cx="3590855" cy="180457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698400" y="5994000"/>
            <a:ext cx="1508400" cy="61068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3351600" y="6044400"/>
            <a:ext cx="1091279" cy="493819"/>
          </a:xfrm>
          <a:prstGeom prst="rect">
            <a:avLst/>
          </a:prstGeom>
        </p:spPr>
      </p:pic>
      <p:pic>
        <p:nvPicPr>
          <p:cNvPr id="15" name="Image 14"/>
          <p:cNvPicPr preferRelativeResize="0">
            <a:picLocks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2337094" y="6044399"/>
            <a:ext cx="805706" cy="4938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isuel cita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9" name="Groupe 18"/>
          <p:cNvGrpSpPr/>
          <p:nvPr userDrawn="1"/>
        </p:nvGrpSpPr>
        <p:grpSpPr bwMode="auto"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/>
            <p:cNvSpPr/>
            <p:nvPr userDrawn="1"/>
          </p:nvSpPr>
          <p:spPr bwMode="auto"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>
                <a:defRPr/>
              </a:pPr>
              <a:endParaRPr lang="fr-FR"/>
            </a:p>
          </p:txBody>
        </p:sp>
        <p:pic>
          <p:nvPicPr>
            <p:cNvPr id="21" name="Logo CEA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 extrusionOk="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ici, puis placez votre image en arrière plan</a:t>
            </a:r>
            <a:endParaRPr/>
          </a:p>
          <a:p>
            <a:pPr>
              <a:defRPr/>
            </a:pP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Ici l’auteur de la citation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C84319A-3FDF-43BE-857C-769B9E4DE5B3}" type="datetime1">
              <a:rPr lang="fr-FR" smtClean="0"/>
              <a:t>05/06/2026</a:t>
            </a:fld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PHENIICS FEST - Giulia ROSSO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Clr>
                <a:srgbClr val="FF0000"/>
              </a:buClr>
              <a:buSzPct val="200000"/>
              <a:buFont typeface="Arial Black"/>
              <a:buChar char="“"/>
              <a:defRPr sz="4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Ici votre citation qui peut être sur plusieurs lignes </a:t>
            </a:r>
            <a:r>
              <a:rPr lang="fr-FR">
                <a:solidFill>
                  <a:srgbClr val="FF0000"/>
                </a:solidFill>
              </a:rPr>
              <a:t>’’</a:t>
            </a:r>
            <a:r>
              <a:rPr lang="fr-FR"/>
              <a:t> </a:t>
            </a:r>
          </a:p>
        </p:txBody>
      </p:sp>
      <p:sp>
        <p:nvSpPr>
          <p:cNvPr id="15" name="ZoneTexte 14"/>
          <p:cNvSpPr txBox="1"/>
          <p:nvPr userDrawn="1"/>
        </p:nvSpPr>
        <p:spPr bwMode="auto"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  <a:endParaRPr/>
          </a:p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  <a:endParaRPr/>
          </a:p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isuel pleine p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 userDrawn="1"/>
        </p:nvGrpSpPr>
        <p:grpSpPr bwMode="auto"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/>
            <p:cNvSpPr/>
            <p:nvPr userDrawn="1"/>
          </p:nvSpPr>
          <p:spPr bwMode="auto"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>
                <a:defRPr/>
              </a:pPr>
              <a:endParaRPr lang="fr-FR"/>
            </a:p>
          </p:txBody>
        </p:sp>
        <p:pic>
          <p:nvPicPr>
            <p:cNvPr id="13" name="Logo CEA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 extrusionOk="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ici, puis placez votre image en arrière plan</a:t>
            </a:r>
            <a:endParaRPr/>
          </a:p>
          <a:p>
            <a:pPr>
              <a:defRPr/>
            </a:pP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B874C28-24A2-4E72-B36A-1368DC63E9C2}" type="datetime1">
              <a:rPr lang="fr-FR" smtClean="0"/>
              <a:t>05/06/2026</a:t>
            </a:fld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PHENIICS FEST - Giulia ROSSO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/>
          <p:cNvSpPr txBox="1"/>
          <p:nvPr userDrawn="1"/>
        </p:nvSpPr>
        <p:spPr bwMode="auto"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isuel pleine page + 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 userDrawn="1"/>
        </p:nvGrpSpPr>
        <p:grpSpPr bwMode="auto"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/>
            <p:cNvSpPr/>
            <p:nvPr userDrawn="1"/>
          </p:nvSpPr>
          <p:spPr bwMode="auto"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>
                <a:defRPr/>
              </a:pPr>
              <a:endParaRPr lang="fr-FR"/>
            </a:p>
          </p:txBody>
        </p:sp>
        <p:pic>
          <p:nvPicPr>
            <p:cNvPr id="17" name="Logo CEA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 extrusionOk="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ici, puis placez votre image en arrière plan</a:t>
            </a:r>
            <a:endParaRPr/>
          </a:p>
          <a:p>
            <a:pPr>
              <a:defRPr/>
            </a:pP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26C97C-E93F-4D89-A3DA-91C4B951CE65}" type="datetime1">
              <a:rPr lang="fr-FR" smtClean="0"/>
              <a:t>05/06/2026</a:t>
            </a:fld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PHENIICS FEST - Giulia ROSSO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/>
          <p:cNvSpPr txBox="1"/>
          <p:nvPr userDrawn="1"/>
        </p:nvSpPr>
        <p:spPr bwMode="auto"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 extrusionOk="0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>
              <a:defRPr/>
            </a:pPr>
            <a:r>
              <a:rPr lang="fr-FR"/>
              <a:t>Cliquez pour modifier les styles du texte du masque  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4" name="Titre 13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roces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3624D30-2BBD-477A-80A4-945D60BB1FC6}" type="datetime1">
              <a:rPr lang="fr-FR" smtClean="0"/>
              <a:t>05/06/2026</a:t>
            </a:fld>
            <a:endParaRPr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6" name="ZoneTexte 5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  <a:endParaRPr/>
          </a:p>
        </p:txBody>
      </p:sp>
      <p:sp>
        <p:nvSpPr>
          <p:cNvPr id="12" name="Espace réservé du texte 11"/>
          <p:cNvSpPr>
            <a:spLocks noGrp="1" noChangeAspect="1"/>
          </p:cNvSpPr>
          <p:nvPr>
            <p:ph type="body" sz="quarter" idx="13" hasCustomPrompt="1"/>
          </p:nvPr>
        </p:nvSpPr>
        <p:spPr bwMode="auto">
          <a:xfrm>
            <a:off x="909039" y="1866901"/>
            <a:ext cx="1409699" cy="1409700"/>
          </a:xfrm>
          <a:prstGeom prst="rect">
            <a:avLst/>
          </a:prstGeo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/>
          </p:nvPr>
        </p:nvSpPr>
        <p:spPr bwMode="auto">
          <a:xfrm>
            <a:off x="623888" y="3527424"/>
            <a:ext cx="1980000" cy="2386013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22" name="Espace réservé du texte 11"/>
          <p:cNvSpPr>
            <a:spLocks noGrp="1" noChangeAspect="1"/>
          </p:cNvSpPr>
          <p:nvPr>
            <p:ph type="body" sz="quarter" idx="15" hasCustomPrompt="1"/>
          </p:nvPr>
        </p:nvSpPr>
        <p:spPr bwMode="auto">
          <a:xfrm>
            <a:off x="3123108" y="1866901"/>
            <a:ext cx="1409699" cy="1409700"/>
          </a:xfrm>
          <a:prstGeom prst="rect">
            <a:avLst/>
          </a:prstGeo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3" name="Espace réservé du texte 14"/>
          <p:cNvSpPr>
            <a:spLocks noGrp="1"/>
          </p:cNvSpPr>
          <p:nvPr>
            <p:ph type="body" sz="quarter" idx="16"/>
          </p:nvPr>
        </p:nvSpPr>
        <p:spPr bwMode="auto">
          <a:xfrm>
            <a:off x="2837957" y="3527424"/>
            <a:ext cx="1980000" cy="2386013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24" name="Espace réservé du texte 11"/>
          <p:cNvSpPr>
            <a:spLocks noGrp="1" noChangeAspect="1"/>
          </p:cNvSpPr>
          <p:nvPr>
            <p:ph type="body" sz="quarter" idx="17" hasCustomPrompt="1"/>
          </p:nvPr>
        </p:nvSpPr>
        <p:spPr bwMode="auto">
          <a:xfrm>
            <a:off x="5337177" y="1866901"/>
            <a:ext cx="1409699" cy="1409700"/>
          </a:xfrm>
          <a:prstGeom prst="rect">
            <a:avLst/>
          </a:prstGeo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5" name="Espace réservé du texte 14"/>
          <p:cNvSpPr>
            <a:spLocks noGrp="1"/>
          </p:cNvSpPr>
          <p:nvPr>
            <p:ph type="body" sz="quarter" idx="18"/>
          </p:nvPr>
        </p:nvSpPr>
        <p:spPr bwMode="auto">
          <a:xfrm>
            <a:off x="5052026" y="3527424"/>
            <a:ext cx="1980000" cy="2386013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26" name="Espace réservé du texte 11"/>
          <p:cNvSpPr>
            <a:spLocks noGrp="1" noChangeAspect="1"/>
          </p:cNvSpPr>
          <p:nvPr>
            <p:ph type="body" sz="quarter" idx="19" hasCustomPrompt="1"/>
          </p:nvPr>
        </p:nvSpPr>
        <p:spPr bwMode="auto">
          <a:xfrm>
            <a:off x="7551246" y="1866901"/>
            <a:ext cx="1409699" cy="1409700"/>
          </a:xfrm>
          <a:prstGeom prst="rect">
            <a:avLst/>
          </a:prstGeo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7" name="Espace réservé du texte 14"/>
          <p:cNvSpPr>
            <a:spLocks noGrp="1"/>
          </p:cNvSpPr>
          <p:nvPr>
            <p:ph type="body" sz="quarter" idx="20"/>
          </p:nvPr>
        </p:nvSpPr>
        <p:spPr bwMode="auto">
          <a:xfrm>
            <a:off x="7266095" y="3527424"/>
            <a:ext cx="1980000" cy="2386013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28" name="Espace réservé du texte 11"/>
          <p:cNvSpPr>
            <a:spLocks noGrp="1" noChangeAspect="1"/>
          </p:cNvSpPr>
          <p:nvPr>
            <p:ph type="body" sz="quarter" idx="21" hasCustomPrompt="1"/>
          </p:nvPr>
        </p:nvSpPr>
        <p:spPr bwMode="auto">
          <a:xfrm>
            <a:off x="9765314" y="1866901"/>
            <a:ext cx="1409699" cy="1409700"/>
          </a:xfrm>
          <a:prstGeom prst="rect">
            <a:avLst/>
          </a:prstGeo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9" name="Espace réservé du texte 14"/>
          <p:cNvSpPr>
            <a:spLocks noGrp="1"/>
          </p:cNvSpPr>
          <p:nvPr>
            <p:ph type="body" sz="quarter" idx="22"/>
          </p:nvPr>
        </p:nvSpPr>
        <p:spPr bwMode="auto">
          <a:xfrm>
            <a:off x="9480163" y="3527424"/>
            <a:ext cx="1980000" cy="2386013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30" name="ZoneTexte 29"/>
          <p:cNvSpPr txBox="1"/>
          <p:nvPr userDrawn="1"/>
        </p:nvSpPr>
        <p:spPr bwMode="auto"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  <a:endParaRPr/>
          </a:p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  <a:endParaRPr/>
          </a:p>
        </p:txBody>
      </p:sp>
      <p:sp>
        <p:nvSpPr>
          <p:cNvPr id="18" name="Titre 10"/>
          <p:cNvSpPr>
            <a:spLocks noGrp="1"/>
          </p:cNvSpPr>
          <p:nvPr>
            <p:ph type="title"/>
          </p:nvPr>
        </p:nvSpPr>
        <p:spPr bwMode="auto">
          <a:xfrm>
            <a:off x="623888" y="314036"/>
            <a:ext cx="10836275" cy="87182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pic>
        <p:nvPicPr>
          <p:cNvPr id="19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rocess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8B7FB7B-522D-442C-8FE5-B8D9A68A0BE1}" type="datetime1">
              <a:rPr lang="fr-FR" smtClean="0"/>
              <a:t>05/06/2026</a:t>
            </a:fld>
            <a:endParaRPr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6" name="ZoneTexte 5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/>
          <p:cNvSpPr>
            <a:spLocks noGrp="1" noChangeAspect="1"/>
          </p:cNvSpPr>
          <p:nvPr>
            <p:ph type="body" sz="quarter" idx="13" hasCustomPrompt="1"/>
          </p:nvPr>
        </p:nvSpPr>
        <p:spPr bwMode="auto"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 extrusionOk="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30" name="ZoneTexte 29"/>
          <p:cNvSpPr txBox="1"/>
          <p:nvPr userDrawn="1"/>
        </p:nvSpPr>
        <p:spPr bwMode="auto"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  <a:endParaRPr/>
          </a:p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  <a:endParaRPr/>
          </a:p>
        </p:txBody>
      </p:sp>
      <p:sp>
        <p:nvSpPr>
          <p:cNvPr id="20" name="Espace réservé du texte 14"/>
          <p:cNvSpPr>
            <a:spLocks noGrp="1"/>
          </p:cNvSpPr>
          <p:nvPr>
            <p:ph type="body" sz="quarter" idx="14"/>
          </p:nvPr>
        </p:nvSpPr>
        <p:spPr bwMode="auto"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21" name="Espace réservé du texte 14"/>
          <p:cNvSpPr>
            <a:spLocks noGrp="1"/>
          </p:cNvSpPr>
          <p:nvPr>
            <p:ph type="body" sz="quarter" idx="16"/>
          </p:nvPr>
        </p:nvSpPr>
        <p:spPr bwMode="auto"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31" name="Espace réservé du texte 14"/>
          <p:cNvSpPr>
            <a:spLocks noGrp="1"/>
          </p:cNvSpPr>
          <p:nvPr>
            <p:ph type="body" sz="quarter" idx="18"/>
          </p:nvPr>
        </p:nvSpPr>
        <p:spPr bwMode="auto"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32" name="Espace réservé du texte 14"/>
          <p:cNvSpPr>
            <a:spLocks noGrp="1"/>
          </p:cNvSpPr>
          <p:nvPr>
            <p:ph type="body" sz="quarter" idx="20"/>
          </p:nvPr>
        </p:nvSpPr>
        <p:spPr bwMode="auto"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33" name="Espace réservé du texte 14"/>
          <p:cNvSpPr>
            <a:spLocks noGrp="1"/>
          </p:cNvSpPr>
          <p:nvPr>
            <p:ph type="body" sz="quarter" idx="22"/>
          </p:nvPr>
        </p:nvSpPr>
        <p:spPr bwMode="auto"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34" name="Espace réservé du texte 33"/>
          <p:cNvSpPr>
            <a:spLocks noGrp="1" noChangeAspect="1"/>
          </p:cNvSpPr>
          <p:nvPr>
            <p:ph type="body" sz="quarter" idx="23" hasCustomPrompt="1"/>
          </p:nvPr>
        </p:nvSpPr>
        <p:spPr bwMode="auto"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 extrusionOk="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35" name="Espace réservé du texte 34"/>
          <p:cNvSpPr>
            <a:spLocks noGrp="1" noChangeAspect="1"/>
          </p:cNvSpPr>
          <p:nvPr>
            <p:ph type="body" sz="quarter" idx="24" hasCustomPrompt="1"/>
          </p:nvPr>
        </p:nvSpPr>
        <p:spPr bwMode="auto"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 extrusionOk="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36" name="Espace réservé du texte 35"/>
          <p:cNvSpPr>
            <a:spLocks noGrp="1" noChangeAspect="1"/>
          </p:cNvSpPr>
          <p:nvPr>
            <p:ph type="body" sz="quarter" idx="25" hasCustomPrompt="1"/>
          </p:nvPr>
        </p:nvSpPr>
        <p:spPr bwMode="auto"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 extrusionOk="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38" name="Espace réservé du texte 11"/>
          <p:cNvSpPr>
            <a:spLocks noGrp="1" noChangeAspect="1"/>
          </p:cNvSpPr>
          <p:nvPr>
            <p:ph type="body" sz="quarter" idx="21" hasCustomPrompt="1"/>
          </p:nvPr>
        </p:nvSpPr>
        <p:spPr bwMode="auto">
          <a:xfrm>
            <a:off x="9386855" y="1583490"/>
            <a:ext cx="1652399" cy="1652400"/>
          </a:xfrm>
          <a:prstGeom prst="rect">
            <a:avLst/>
          </a:prstGeo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18" name="Titre 10"/>
          <p:cNvSpPr>
            <a:spLocks noGrp="1"/>
          </p:cNvSpPr>
          <p:nvPr>
            <p:ph type="title"/>
          </p:nvPr>
        </p:nvSpPr>
        <p:spPr bwMode="auto">
          <a:xfrm>
            <a:off x="623888" y="314036"/>
            <a:ext cx="10836275" cy="871826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pic>
        <p:nvPicPr>
          <p:cNvPr id="19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FI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731838" y="727210"/>
            <a:ext cx="3590855" cy="180457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FIN</a:t>
            </a:r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623888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Merci</a:t>
            </a:r>
            <a:endParaRPr/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23889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/>
              <a:buNone/>
              <a:defRPr sz="1400" b="1"/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/>
              <a:buNone/>
              <a:defRPr/>
            </a:pPr>
            <a:r>
              <a:rPr lang="fr-FR" b="1"/>
              <a:t>CRÉDITS PHOTO</a:t>
            </a:r>
            <a:endParaRPr/>
          </a:p>
        </p:txBody>
      </p:sp>
      <p:pic>
        <p:nvPicPr>
          <p:cNvPr id="9" name="PATTERN CARRE DECAL"/>
          <p:cNvPicPr>
            <a:picLocks noChangeAspect="1"/>
          </p:cNvPicPr>
          <p:nvPr userDrawn="1"/>
        </p:nvPicPr>
        <p:blipFill>
          <a:blip r:embed="rId3"/>
          <a:srcRect t="19705" r="39861" b="-1"/>
          <a:stretch/>
        </p:blipFill>
        <p:spPr bwMode="auto"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8458200" y="4508500"/>
            <a:ext cx="3213100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>
              <a:defRPr/>
            </a:pPr>
            <a:r>
              <a:rPr lang="fr-FR"/>
              <a:t>Contact + coordonnées</a:t>
            </a:r>
            <a:endParaRPr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635000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>
              <a:defRPr/>
            </a:pPr>
            <a:r>
              <a:rPr lang="fr-FR"/>
              <a:t>Emplacement logotypes financeurs/partenaires</a:t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FIN Gri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623888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Merci</a:t>
            </a:r>
            <a:endParaRPr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/>
          <a:srcRect t="19791" r="39816"/>
          <a:stretch/>
        </p:blipFill>
        <p:spPr bwMode="auto"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738268"/>
            <a:ext cx="3590506" cy="1803600"/>
          </a:xfrm>
          <a:prstGeom prst="rect">
            <a:avLst/>
          </a:prstGeom>
        </p:spPr>
      </p:pic>
      <p:sp>
        <p:nvSpPr>
          <p:cNvPr id="3" name="Espace réservé du texte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23889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/>
              <a:buNone/>
              <a:defRPr/>
            </a:pPr>
            <a:r>
              <a:rPr lang="fr-FR" b="1"/>
              <a:t>CRÉDITS PHOTO</a:t>
            </a:r>
            <a:endParaRPr/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8458200" y="4508500"/>
            <a:ext cx="3213100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fr-FR"/>
              <a:t>Contact + coordonnées</a:t>
            </a:r>
            <a:endParaRPr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635000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fr-FR"/>
              <a:t>Emplacement logotypes financeurs/partenaires</a:t>
            </a: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ac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  <a:endParaRPr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62388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Prénom NOM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4" name="ZoneTexte 13"/>
          <p:cNvSpPr txBox="1"/>
          <p:nvPr userDrawn="1"/>
        </p:nvSpPr>
        <p:spPr bwMode="auto"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 niveau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/>
          <a:srcRect t="19791" r="39816"/>
          <a:stretch/>
        </p:blipFill>
        <p:spPr bwMode="auto"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8102600" y="5892800"/>
            <a:ext cx="3556000" cy="558800"/>
          </a:xfrm>
        </p:spPr>
        <p:txBody>
          <a:bodyPr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fr-FR"/>
              <a:t>Emplacement logotypes financeurs/partenaires</a:t>
            </a:r>
            <a:endParaRPr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738120"/>
            <a:ext cx="3593416" cy="18061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re CEA isa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5994400"/>
            <a:ext cx="12192000" cy="863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62388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62388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Modifier le style des sous-titres du masque</a:t>
            </a:r>
          </a:p>
        </p:txBody>
      </p:sp>
      <p:sp>
        <p:nvSpPr>
          <p:cNvPr id="6" name="ZoneTexte 5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CEA isas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>
              <a:defRPr/>
            </a:pPr>
            <a:endParaRPr lang="fr-FR"/>
          </a:p>
        </p:txBody>
      </p:sp>
      <p:pic>
        <p:nvPicPr>
          <p:cNvPr id="11" name="PATTERN CARRE DECAL"/>
          <p:cNvPicPr>
            <a:picLocks noChangeAspect="1"/>
          </p:cNvPicPr>
          <p:nvPr userDrawn="1"/>
        </p:nvPicPr>
        <p:blipFill>
          <a:blip r:embed="rId2"/>
          <a:srcRect t="19705" r="39861" b="-1"/>
          <a:stretch/>
        </p:blipFill>
        <p:spPr bwMode="auto"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838" y="727210"/>
            <a:ext cx="3590855" cy="180457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698400" y="5994000"/>
            <a:ext cx="1508400" cy="61068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3351600" y="6044400"/>
            <a:ext cx="1091279" cy="493819"/>
          </a:xfrm>
          <a:prstGeom prst="rect">
            <a:avLst/>
          </a:prstGeom>
        </p:spPr>
      </p:pic>
      <p:pic>
        <p:nvPicPr>
          <p:cNvPr id="17" name="Image 16"/>
          <p:cNvPicPr preferRelativeResize="0">
            <a:picLocks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2337094" y="6044399"/>
            <a:ext cx="805706" cy="4938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ommai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623888" y="1381125"/>
            <a:ext cx="8329612" cy="4795838"/>
          </a:xfrm>
        </p:spPr>
        <p:txBody>
          <a:bodyPr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  <a:endParaRPr/>
          </a:p>
        </p:txBody>
      </p:sp>
      <p:grpSp>
        <p:nvGrpSpPr>
          <p:cNvPr id="17" name="Group 12"/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/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9" name="Rectangle 13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0" name="Rectangle 14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1" name="Freeform 15"/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 extrusionOk="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2" name="Rectangle 16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3" name="Rectangle 17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</p:grpSp>
      <p:sp>
        <p:nvSpPr>
          <p:cNvPr id="2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23888" y="314036"/>
            <a:ext cx="10836275" cy="8718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/>
          <a:srcRect t="3666" r="82853" b="2802"/>
          <a:stretch/>
        </p:blipFill>
        <p:spPr bwMode="auto">
          <a:xfrm>
            <a:off x="11647943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9E273C7-504C-4BB4-ACF9-8935A1BFE562}" type="datetime1">
              <a:rPr lang="fr-FR" smtClean="0"/>
              <a:t>05/06/2026</a:t>
            </a:fld>
            <a:endParaRPr lang="fr-FR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PHENIICS FEST - Giulia ROSSO</a:t>
            </a:r>
          </a:p>
        </p:txBody>
      </p:sp>
      <p:sp>
        <p:nvSpPr>
          <p:cNvPr id="25" name="Espace réservé du numéro de diapositive 2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ommaire 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623888" y="1765299"/>
            <a:ext cx="8659812" cy="4148139"/>
          </a:xfrm>
        </p:spPr>
        <p:txBody>
          <a:bodyPr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/>
          <p:cNvSpPr txBox="1"/>
          <p:nvPr userDrawn="1"/>
        </p:nvSpPr>
        <p:spPr bwMode="auto"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23888" y="314036"/>
            <a:ext cx="10836275" cy="8718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/>
          <a:srcRect t="3666" r="82842" b="2802"/>
          <a:stretch/>
        </p:blipFill>
        <p:spPr bwMode="auto">
          <a:xfrm>
            <a:off x="11647943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ADAB46E-568C-404D-8B5E-F733B8056030}" type="datetime1">
              <a:rPr lang="fr-FR" smtClean="0"/>
              <a:t>05/06/2026</a:t>
            </a:fld>
            <a:endParaRPr lang="fr-FR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  <a:endParaRPr lang="fr-FR" dirty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3709988" y="2171700"/>
            <a:ext cx="7750175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Titre de la partie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3709988" y="4702628"/>
            <a:ext cx="7750175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D354265-135F-4FD0-83A5-6B54E41C7FC3}" type="datetime1">
              <a:rPr lang="fr-FR" smtClean="0"/>
              <a:t>05/06/2026</a:t>
            </a:fld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PHENIICS FEST - Giulia ROSSO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24" name="Espace réservé du texte 2"/>
          <p:cNvSpPr>
            <a:spLocks noGrp="1"/>
          </p:cNvSpPr>
          <p:nvPr>
            <p:ph type="body" idx="13" hasCustomPrompt="1"/>
          </p:nvPr>
        </p:nvSpPr>
        <p:spPr bwMode="auto">
          <a:xfrm>
            <a:off x="5857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  <a:endParaRPr/>
          </a:p>
        </p:txBody>
      </p:sp>
      <p:pic>
        <p:nvPicPr>
          <p:cNvPr id="26" name="PATTERN 14"/>
          <p:cNvPicPr>
            <a:picLocks noChangeAspect="1"/>
          </p:cNvPicPr>
          <p:nvPr userDrawn="1"/>
        </p:nvPicPr>
        <p:blipFill>
          <a:blip r:embed="rId2"/>
          <a:srcRect l="1642" t="81597" r="4284" b="-1066"/>
          <a:stretch/>
        </p:blipFill>
        <p:spPr bwMode="auto"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/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/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30" name="Rectangle 13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31" name="Rectangle 14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33" name="Freeform 15"/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 extrusionOk="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34" name="Rectangle 16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35" name="Rectangle 17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de section 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3709988" y="2171700"/>
            <a:ext cx="7750175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Titre de la partie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3709988" y="4702628"/>
            <a:ext cx="7750175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24" name="Espace réservé du texte 2"/>
          <p:cNvSpPr>
            <a:spLocks noGrp="1"/>
          </p:cNvSpPr>
          <p:nvPr>
            <p:ph type="body" idx="13" hasCustomPrompt="1"/>
          </p:nvPr>
        </p:nvSpPr>
        <p:spPr bwMode="auto">
          <a:xfrm>
            <a:off x="5857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  <a:endParaRPr/>
          </a:p>
        </p:txBody>
      </p:sp>
      <p:pic>
        <p:nvPicPr>
          <p:cNvPr id="8" name="PATTERN 14"/>
          <p:cNvPicPr>
            <a:picLocks noChangeAspect="1"/>
          </p:cNvPicPr>
          <p:nvPr userDrawn="1"/>
        </p:nvPicPr>
        <p:blipFill>
          <a:blip r:embed="rId2"/>
          <a:srcRect l="3065" t="80145" r="2859" b="-12213"/>
          <a:stretch/>
        </p:blipFill>
        <p:spPr bwMode="auto"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fld id="{50D60DD6-A991-4022-8901-90832FA85DB3}" type="datetime1">
              <a:rPr lang="fr-FR" smtClean="0"/>
              <a:t>05/06/2026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de section Gri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3709988" y="2171700"/>
            <a:ext cx="7750175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Titre de la partie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3709988" y="4702628"/>
            <a:ext cx="7750175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BDDF846-3A66-40AD-8F0D-D828F64606C3}" type="datetime1">
              <a:rPr lang="fr-FR" smtClean="0"/>
              <a:t>05/06/2026</a:t>
            </a:fld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PHENIICS FEST - Giulia ROSSO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24" name="Espace réservé du texte 2"/>
          <p:cNvSpPr>
            <a:spLocks noGrp="1"/>
          </p:cNvSpPr>
          <p:nvPr>
            <p:ph type="body" idx="13" hasCustomPrompt="1"/>
          </p:nvPr>
        </p:nvSpPr>
        <p:spPr bwMode="auto">
          <a:xfrm>
            <a:off x="5857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  <a:endParaRPr/>
          </a:p>
        </p:txBody>
      </p:sp>
      <p:pic>
        <p:nvPicPr>
          <p:cNvPr id="14" name="Logo CEA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/>
          <p:cNvPicPr>
            <a:picLocks noChangeAspect="1"/>
          </p:cNvPicPr>
          <p:nvPr userDrawn="1"/>
        </p:nvPicPr>
        <p:blipFill>
          <a:blip r:embed="rId3"/>
          <a:srcRect l="1642" t="81597" r="4284" b="-1066"/>
          <a:stretch/>
        </p:blipFill>
        <p:spPr bwMode="auto">
          <a:xfrm>
            <a:off x="0" y="0"/>
            <a:ext cx="12192001" cy="59185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23888" y="314036"/>
            <a:ext cx="10836275" cy="8718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23888" y="1381125"/>
            <a:ext cx="10836275" cy="4532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77108FD-8CB8-4F45-9CB4-D3D76B813A46}" type="datetime1">
              <a:rPr lang="fr-FR" smtClean="0"/>
              <a:t>05/06/2026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PHENIICS FEST - Giulia ROSSO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</p:sldLayoutIdLst>
  <p:hf hdr="0"/>
  <p:txStyles>
    <p:titleStyle>
      <a:lvl1pPr algn="l" defTabSz="914400">
        <a:lnSpc>
          <a:spcPct val="90000"/>
        </a:lnSpc>
        <a:spcBef>
          <a:spcPts val="0"/>
        </a:spcBef>
        <a:buNone/>
        <a:defRPr sz="3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/>
        <a:buNone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/>
        <a:buChar char="■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>
        <a:lnSpc>
          <a:spcPct val="100000"/>
        </a:lnSpc>
        <a:spcBef>
          <a:spcPts val="500"/>
        </a:spcBef>
        <a:buSzPct val="90000"/>
        <a:buFont typeface="Arial"/>
        <a:buChar char="■"/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>
        <a:lnSpc>
          <a:spcPct val="100000"/>
        </a:lnSpc>
        <a:spcBef>
          <a:spcPts val="500"/>
        </a:spcBef>
        <a:buSzPct val="90000"/>
        <a:buFont typeface="Arial"/>
        <a:buChar char="■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>
        <a:lnSpc>
          <a:spcPct val="100000"/>
        </a:lnSpc>
        <a:spcBef>
          <a:spcPts val="500"/>
        </a:spcBef>
        <a:buSzPct val="90000"/>
        <a:buFont typeface="Arial"/>
        <a:buChar char="■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7" Type="http://schemas.openxmlformats.org/officeDocument/2006/relationships/image" Target="../media/image44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Relationship Id="rId11" Type="http://schemas.openxmlformats.org/officeDocument/2006/relationships/image" Target="../media/image51.png"/><Relationship Id="rId10" Type="http://schemas.openxmlformats.org/officeDocument/2006/relationships/image" Target="../media/image470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6.png"/><Relationship Id="rId18" Type="http://schemas.openxmlformats.org/officeDocument/2006/relationships/image" Target="../media/image660.png"/><Relationship Id="rId3" Type="http://schemas.openxmlformats.org/officeDocument/2006/relationships/image" Target="../media/image65.png"/><Relationship Id="rId21" Type="http://schemas.openxmlformats.org/officeDocument/2006/relationships/image" Target="../media/image690.png"/><Relationship Id="rId7" Type="http://schemas.openxmlformats.org/officeDocument/2006/relationships/image" Target="../media/image68.png"/><Relationship Id="rId12" Type="http://schemas.openxmlformats.org/officeDocument/2006/relationships/image" Target="../media/image70.jpeg"/><Relationship Id="rId17" Type="http://schemas.openxmlformats.org/officeDocument/2006/relationships/image" Target="../media/image651.png"/><Relationship Id="rId2" Type="http://schemas.openxmlformats.org/officeDocument/2006/relationships/image" Target="../media/image64.png"/><Relationship Id="rId16" Type="http://schemas.openxmlformats.org/officeDocument/2006/relationships/image" Target="../media/image641.png"/><Relationship Id="rId20" Type="http://schemas.openxmlformats.org/officeDocument/2006/relationships/image" Target="../media/image68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7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631.png"/><Relationship Id="rId10" Type="http://schemas.openxmlformats.org/officeDocument/2006/relationships/image" Target="../media/image69.png"/><Relationship Id="rId19" Type="http://schemas.openxmlformats.org/officeDocument/2006/relationships/image" Target="../media/image97.png"/><Relationship Id="rId4" Type="http://schemas.openxmlformats.org/officeDocument/2006/relationships/image" Target="../media/image66.png"/><Relationship Id="rId9" Type="http://schemas.openxmlformats.org/officeDocument/2006/relationships/image" Target="../media/image591.png"/><Relationship Id="rId14" Type="http://schemas.openxmlformats.org/officeDocument/2006/relationships/image" Target="../media/image6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5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4.png"/><Relationship Id="rId5" Type="http://schemas.microsoft.com/office/2007/relationships/hdphoto" Target="../media/hdphoto4.wdp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hdphoto" Target="../media/hdphoto4.wdp"/><Relationship Id="rId7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microsoft.com/office/2007/relationships/hdphoto" Target="../media/hdphoto5.wdp"/><Relationship Id="rId10" Type="http://schemas.openxmlformats.org/officeDocument/2006/relationships/image" Target="../media/image79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jpe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6D669D-5B9A-45ED-B886-375911BD5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4299"/>
            <a:ext cx="8712472" cy="1587501"/>
          </a:xfrm>
        </p:spPr>
        <p:txBody>
          <a:bodyPr>
            <a:normAutofit/>
          </a:bodyPr>
          <a:lstStyle/>
          <a:p>
            <a:r>
              <a:rPr lang="en-US" dirty="0"/>
              <a:t>Development of a gamma imager for 3D mapping of radioactivity for applications in nuclear industry</a:t>
            </a:r>
            <a:endParaRPr lang="fr-FR" dirty="0"/>
          </a:p>
        </p:txBody>
      </p:sp>
      <p:sp>
        <p:nvSpPr>
          <p:cNvPr id="4" name="Sous-titre 2">
            <a:extLst>
              <a:ext uri="{FF2B5EF4-FFF2-40B4-BE49-F238E27FC236}">
                <a16:creationId xmlns:a16="http://schemas.microsoft.com/office/drawing/2014/main" id="{FCB23C98-F14B-44E1-81EA-9A2F0F5356AB}"/>
              </a:ext>
            </a:extLst>
          </p:cNvPr>
          <p:cNvSpPr txBox="1">
            <a:spLocks/>
          </p:cNvSpPr>
          <p:nvPr/>
        </p:nvSpPr>
        <p:spPr bwMode="auto">
          <a:xfrm>
            <a:off x="623888" y="4245919"/>
            <a:ext cx="4896048" cy="390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800" dirty="0"/>
              <a:t>PHENIICS FEST 2026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278345E-47D0-4F1A-8EC5-A1DEB8626EF8}"/>
              </a:ext>
            </a:extLst>
          </p:cNvPr>
          <p:cNvSpPr txBox="1"/>
          <p:nvPr/>
        </p:nvSpPr>
        <p:spPr bwMode="auto">
          <a:xfrm>
            <a:off x="623889" y="4797490"/>
            <a:ext cx="4896047" cy="338554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>
              <a:defRPr/>
            </a:pPr>
            <a:r>
              <a:rPr lang="fr-FR" sz="1600" b="1" dirty="0"/>
              <a:t>Giulia ROSSO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A53809FC-280B-4A1F-B40C-1CECE99C1E45}"/>
              </a:ext>
            </a:extLst>
          </p:cNvPr>
          <p:cNvCxnSpPr>
            <a:cxnSpLocks/>
          </p:cNvCxnSpPr>
          <p:nvPr/>
        </p:nvCxnSpPr>
        <p:spPr bwMode="auto">
          <a:xfrm flipH="1">
            <a:off x="695400" y="4725144"/>
            <a:ext cx="82809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C305FDA9-75FC-4D71-8A88-9D5245656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390" y="5951947"/>
            <a:ext cx="1022475" cy="76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A1EFAF1-6715-488D-9390-0780E3220F1F}"/>
              </a:ext>
            </a:extLst>
          </p:cNvPr>
          <p:cNvSpPr txBox="1"/>
          <p:nvPr/>
        </p:nvSpPr>
        <p:spPr>
          <a:xfrm>
            <a:off x="4583832" y="4805758"/>
            <a:ext cx="61489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600" dirty="0" err="1"/>
              <a:t>Thesis</a:t>
            </a:r>
            <a:r>
              <a:rPr lang="fr-FR" sz="1600" dirty="0"/>
              <a:t> </a:t>
            </a:r>
            <a:r>
              <a:rPr lang="fr-FR" sz="1600" dirty="0" err="1"/>
              <a:t>director</a:t>
            </a:r>
            <a:r>
              <a:rPr lang="fr-FR" sz="1600" dirty="0"/>
              <a:t>: 	Dominique TROMSON</a:t>
            </a:r>
          </a:p>
          <a:p>
            <a:pPr>
              <a:defRPr/>
            </a:pPr>
            <a:r>
              <a:rPr lang="fr-FR" sz="1600" dirty="0" err="1"/>
              <a:t>Supervisors</a:t>
            </a:r>
            <a:r>
              <a:rPr lang="fr-FR" sz="1600" dirty="0"/>
              <a:t>: 	Guillaume AMOYAL</a:t>
            </a:r>
          </a:p>
          <a:p>
            <a:pPr>
              <a:defRPr/>
            </a:pPr>
            <a:r>
              <a:rPr lang="fr-FR" sz="1600" dirty="0"/>
              <a:t>		Maugan MICHEL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B6256329-2CFB-432B-AF65-4900B8AF9E43}"/>
              </a:ext>
            </a:extLst>
          </p:cNvPr>
          <p:cNvSpPr txBox="1"/>
          <p:nvPr/>
        </p:nvSpPr>
        <p:spPr>
          <a:xfrm>
            <a:off x="661864" y="2581954"/>
            <a:ext cx="8496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LCIM</a:t>
            </a:r>
            <a:r>
              <a:rPr lang="en-US" sz="1400" dirty="0">
                <a:solidFill>
                  <a:schemeClr val="tx2"/>
                </a:solidFill>
              </a:rPr>
              <a:t> – </a:t>
            </a:r>
            <a:r>
              <a:rPr lang="en-US" sz="1400" i="1" dirty="0" err="1">
                <a:solidFill>
                  <a:schemeClr val="tx2"/>
                </a:solidFill>
              </a:rPr>
              <a:t>Laboratoire</a:t>
            </a:r>
            <a:r>
              <a:rPr lang="en-US" sz="1400" i="1" dirty="0">
                <a:solidFill>
                  <a:schemeClr val="tx2"/>
                </a:solidFill>
              </a:rPr>
              <a:t> </a:t>
            </a:r>
            <a:r>
              <a:rPr lang="en-US" sz="1400" i="1" dirty="0" err="1">
                <a:solidFill>
                  <a:schemeClr val="tx2"/>
                </a:solidFill>
              </a:rPr>
              <a:t>Capteurs</a:t>
            </a:r>
            <a:r>
              <a:rPr lang="en-US" sz="1400" i="1" dirty="0">
                <a:solidFill>
                  <a:schemeClr val="tx2"/>
                </a:solidFill>
              </a:rPr>
              <a:t> et Instrumentation pour la </a:t>
            </a:r>
            <a:r>
              <a:rPr lang="en-US" sz="1400" i="1" dirty="0" err="1">
                <a:solidFill>
                  <a:schemeClr val="tx2"/>
                </a:solidFill>
              </a:rPr>
              <a:t>Mesure</a:t>
            </a:r>
            <a:endParaRPr lang="en-US" sz="1400" i="1" dirty="0">
              <a:solidFill>
                <a:schemeClr val="tx2"/>
              </a:solidFill>
            </a:endParaRPr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3A2E6AB3-FC29-49C4-BD09-2A7BD7E859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3423792"/>
              </p:ext>
            </p:extLst>
          </p:nvPr>
        </p:nvGraphicFramePr>
        <p:xfrm>
          <a:off x="10732784" y="4966767"/>
          <a:ext cx="1305908" cy="1847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Acrobat Document" r:id="rId4" imgW="4533723" imgH="6415694" progId="AcroExch.Document.2020">
                  <p:embed/>
                </p:oleObj>
              </mc:Choice>
              <mc:Fallback>
                <p:oleObj name="Acrobat Document" r:id="rId4" imgW="4533723" imgH="6415694" progId="AcroExch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32784" y="4966767"/>
                        <a:ext cx="1305908" cy="1847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5074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e 46">
            <a:extLst>
              <a:ext uri="{FF2B5EF4-FFF2-40B4-BE49-F238E27FC236}">
                <a16:creationId xmlns:a16="http://schemas.microsoft.com/office/drawing/2014/main" id="{F653A8C9-8FDE-4590-870E-3AE7267510F9}"/>
              </a:ext>
            </a:extLst>
          </p:cNvPr>
          <p:cNvGrpSpPr/>
          <p:nvPr/>
        </p:nvGrpSpPr>
        <p:grpSpPr>
          <a:xfrm>
            <a:off x="3577644" y="1029661"/>
            <a:ext cx="4771102" cy="3468158"/>
            <a:chOff x="12200069" y="176309"/>
            <a:chExt cx="4771102" cy="3468158"/>
          </a:xfrm>
        </p:grpSpPr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8BD6F4C6-E9A7-4608-8368-AEC386305994}"/>
                </a:ext>
              </a:extLst>
            </p:cNvPr>
            <p:cNvGrpSpPr/>
            <p:nvPr/>
          </p:nvGrpSpPr>
          <p:grpSpPr>
            <a:xfrm>
              <a:off x="12200069" y="176309"/>
              <a:ext cx="4771102" cy="3468158"/>
              <a:chOff x="10370497" y="807616"/>
              <a:chExt cx="4771102" cy="3468158"/>
            </a:xfrm>
          </p:grpSpPr>
          <p:grpSp>
            <p:nvGrpSpPr>
              <p:cNvPr id="53" name="Groupe 52">
                <a:extLst>
                  <a:ext uri="{FF2B5EF4-FFF2-40B4-BE49-F238E27FC236}">
                    <a16:creationId xmlns:a16="http://schemas.microsoft.com/office/drawing/2014/main" id="{97517CB7-2DAA-4B0F-8EE4-7E30ABB73ECE}"/>
                  </a:ext>
                </a:extLst>
              </p:cNvPr>
              <p:cNvGrpSpPr/>
              <p:nvPr/>
            </p:nvGrpSpPr>
            <p:grpSpPr>
              <a:xfrm>
                <a:off x="10370497" y="807616"/>
                <a:ext cx="4771102" cy="3468158"/>
                <a:chOff x="5281618" y="-1574527"/>
                <a:chExt cx="5799254" cy="4378494"/>
              </a:xfrm>
            </p:grpSpPr>
            <p:pic>
              <p:nvPicPr>
                <p:cNvPr id="56" name="Image 55">
                  <a:extLst>
                    <a:ext uri="{FF2B5EF4-FFF2-40B4-BE49-F238E27FC236}">
                      <a16:creationId xmlns:a16="http://schemas.microsoft.com/office/drawing/2014/main" id="{8FD5FE82-5343-46D7-AF14-2BC0AEB8D7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281618" y="-1574527"/>
                  <a:ext cx="5799254" cy="4378494"/>
                </a:xfrm>
                <a:prstGeom prst="rect">
                  <a:avLst/>
                </a:prstGeom>
              </p:spPr>
            </p:pic>
            <p:sp>
              <p:nvSpPr>
                <p:cNvPr id="57" name="ZoneTexte 56">
                  <a:extLst>
                    <a:ext uri="{FF2B5EF4-FFF2-40B4-BE49-F238E27FC236}">
                      <a16:creationId xmlns:a16="http://schemas.microsoft.com/office/drawing/2014/main" id="{F7D6FF24-C999-4970-96C7-B55CC7753E53}"/>
                    </a:ext>
                  </a:extLst>
                </p:cNvPr>
                <p:cNvSpPr txBox="1"/>
                <p:nvPr/>
              </p:nvSpPr>
              <p:spPr>
                <a:xfrm>
                  <a:off x="6918950" y="1178073"/>
                  <a:ext cx="1283416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100" b="1" dirty="0">
                      <a:solidFill>
                        <a:srgbClr val="FF0000"/>
                      </a:solidFill>
                    </a:rPr>
                    <a:t>Position 1</a:t>
                  </a:r>
                </a:p>
              </p:txBody>
            </p:sp>
            <p:sp>
              <p:nvSpPr>
                <p:cNvPr id="60" name="ZoneTexte 59">
                  <a:extLst>
                    <a:ext uri="{FF2B5EF4-FFF2-40B4-BE49-F238E27FC236}">
                      <a16:creationId xmlns:a16="http://schemas.microsoft.com/office/drawing/2014/main" id="{55F66E6A-CDBA-4E44-A073-51C3D69EB657}"/>
                    </a:ext>
                  </a:extLst>
                </p:cNvPr>
                <p:cNvSpPr txBox="1"/>
                <p:nvPr/>
              </p:nvSpPr>
              <p:spPr>
                <a:xfrm>
                  <a:off x="8264754" y="1269937"/>
                  <a:ext cx="1283416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100" b="1" dirty="0">
                      <a:solidFill>
                        <a:srgbClr val="92D050"/>
                      </a:solidFill>
                    </a:rPr>
                    <a:t>Position 2</a:t>
                  </a:r>
                </a:p>
              </p:txBody>
            </p:sp>
            <p:sp>
              <p:nvSpPr>
                <p:cNvPr id="61" name="ZoneTexte 60">
                  <a:extLst>
                    <a:ext uri="{FF2B5EF4-FFF2-40B4-BE49-F238E27FC236}">
                      <a16:creationId xmlns:a16="http://schemas.microsoft.com/office/drawing/2014/main" id="{DEF33B32-CF4B-4BE5-BEEB-E440BB3A611B}"/>
                    </a:ext>
                  </a:extLst>
                </p:cNvPr>
                <p:cNvSpPr txBox="1"/>
                <p:nvPr/>
              </p:nvSpPr>
              <p:spPr>
                <a:xfrm>
                  <a:off x="8931805" y="461167"/>
                  <a:ext cx="1283416" cy="2616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100" b="1" dirty="0">
                      <a:solidFill>
                        <a:srgbClr val="0606FA"/>
                      </a:solidFill>
                    </a:rPr>
                    <a:t>Position 3</a:t>
                  </a:r>
                </a:p>
              </p:txBody>
            </p:sp>
          </p:grpSp>
          <p:sp>
            <p:nvSpPr>
              <p:cNvPr id="54" name="Forme libre : forme 53">
                <a:extLst>
                  <a:ext uri="{FF2B5EF4-FFF2-40B4-BE49-F238E27FC236}">
                    <a16:creationId xmlns:a16="http://schemas.microsoft.com/office/drawing/2014/main" id="{69B85C77-4BBD-4DE6-B22C-F80BBECB588C}"/>
                  </a:ext>
                </a:extLst>
              </p:cNvPr>
              <p:cNvSpPr/>
              <p:nvPr/>
            </p:nvSpPr>
            <p:spPr bwMode="auto">
              <a:xfrm>
                <a:off x="12360696" y="2655293"/>
                <a:ext cx="1732673" cy="372698"/>
              </a:xfrm>
              <a:custGeom>
                <a:avLst/>
                <a:gdLst>
                  <a:gd name="connsiteX0" fmla="*/ 0 w 3640348"/>
                  <a:gd name="connsiteY0" fmla="*/ 603849 h 689506"/>
                  <a:gd name="connsiteX1" fmla="*/ 2122099 w 3640348"/>
                  <a:gd name="connsiteY1" fmla="*/ 638355 h 689506"/>
                  <a:gd name="connsiteX2" fmla="*/ 3640348 w 3640348"/>
                  <a:gd name="connsiteY2" fmla="*/ 0 h 689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40348" h="689506">
                    <a:moveTo>
                      <a:pt x="0" y="603849"/>
                    </a:moveTo>
                    <a:cubicBezTo>
                      <a:pt x="757687" y="671423"/>
                      <a:pt x="1515374" y="738997"/>
                      <a:pt x="2122099" y="638355"/>
                    </a:cubicBezTo>
                    <a:cubicBezTo>
                      <a:pt x="2728824" y="537713"/>
                      <a:pt x="3184586" y="268856"/>
                      <a:pt x="3640348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lgDashDot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ZoneTexte 54">
                    <a:extLst>
                      <a:ext uri="{FF2B5EF4-FFF2-40B4-BE49-F238E27FC236}">
                        <a16:creationId xmlns:a16="http://schemas.microsoft.com/office/drawing/2014/main" id="{99061A7F-40BF-4D1A-9F24-2F801137E718}"/>
                      </a:ext>
                    </a:extLst>
                  </p:cNvPr>
                  <p:cNvSpPr txBox="1"/>
                  <p:nvPr/>
                </p:nvSpPr>
                <p:spPr>
                  <a:xfrm>
                    <a:off x="13284557" y="2869775"/>
                    <a:ext cx="1479067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Trajectory</m:t>
                          </m:r>
                        </m:oMath>
                      </m:oMathPara>
                    </a14:m>
                    <a:endParaRPr lang="fr-FR" sz="1400" dirty="0"/>
                  </a:p>
                </p:txBody>
              </p:sp>
            </mc:Choice>
            <mc:Fallback xmlns="">
              <p:sp>
                <p:nvSpPr>
                  <p:cNvPr id="41" name="ZoneTexte 40">
                    <a:extLst>
                      <a:ext uri="{FF2B5EF4-FFF2-40B4-BE49-F238E27FC236}">
                        <a16:creationId xmlns:a16="http://schemas.microsoft.com/office/drawing/2014/main" id="{3B59A589-B701-4DE2-8A7A-8D0A2CFD975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284557" y="2869775"/>
                    <a:ext cx="1479067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5882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ZoneTexte 48">
                  <a:extLst>
                    <a:ext uri="{FF2B5EF4-FFF2-40B4-BE49-F238E27FC236}">
                      <a16:creationId xmlns:a16="http://schemas.microsoft.com/office/drawing/2014/main" id="{C31DB479-E522-404D-B26A-8F6952BF1628}"/>
                    </a:ext>
                  </a:extLst>
                </p:cNvPr>
                <p:cNvSpPr txBox="1"/>
                <p:nvPr/>
              </p:nvSpPr>
              <p:spPr>
                <a:xfrm>
                  <a:off x="13657914" y="2484498"/>
                  <a:ext cx="785236" cy="3339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e>
                              <m:sub>
                                <m: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0" smtClean="0">
                                <a:latin typeface="Cambria Math" panose="02040503050406030204" pitchFamily="18" charset="0"/>
                              </a:rPr>
                              <m:t>𝐑</m:t>
                            </m:r>
                          </m:e>
                          <m:sub>
                            <m:r>
                              <a:rPr lang="en-US" sz="1400" b="1" i="0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b="0" dirty="0"/>
                </a:p>
              </p:txBody>
            </p:sp>
          </mc:Choice>
          <mc:Fallback xmlns="">
            <p:sp>
              <p:nvSpPr>
                <p:cNvPr id="145" name="ZoneTexte 144">
                  <a:extLst>
                    <a:ext uri="{FF2B5EF4-FFF2-40B4-BE49-F238E27FC236}">
                      <a16:creationId xmlns:a16="http://schemas.microsoft.com/office/drawing/2014/main" id="{38DEA07C-D0C2-4D3C-86B6-0B7FA78ACD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57914" y="2484498"/>
                  <a:ext cx="785236" cy="333938"/>
                </a:xfrm>
                <a:prstGeom prst="rect">
                  <a:avLst/>
                </a:prstGeom>
                <a:blipFill>
                  <a:blip r:embed="rId8"/>
                  <a:stretch>
                    <a:fillRect b="-740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ZoneTexte 49">
                  <a:extLst>
                    <a:ext uri="{FF2B5EF4-FFF2-40B4-BE49-F238E27FC236}">
                      <a16:creationId xmlns:a16="http://schemas.microsoft.com/office/drawing/2014/main" id="{91F7F212-D31C-4FD4-BB85-10488B254582}"/>
                    </a:ext>
                  </a:extLst>
                </p:cNvPr>
                <p:cNvSpPr txBox="1"/>
                <p:nvPr/>
              </p:nvSpPr>
              <p:spPr>
                <a:xfrm>
                  <a:off x="14735162" y="2586418"/>
                  <a:ext cx="785236" cy="3339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e>
                              <m:sub>
                                <m: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0" smtClean="0">
                                <a:latin typeface="Cambria Math" panose="02040503050406030204" pitchFamily="18" charset="0"/>
                              </a:rPr>
                              <m:t>𝐑</m:t>
                            </m:r>
                          </m:e>
                          <m:sub>
                            <m:r>
                              <a:rPr lang="en-US" sz="1400" b="1" i="0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b="0" dirty="0"/>
                </a:p>
              </p:txBody>
            </p:sp>
          </mc:Choice>
          <mc:Fallback xmlns="">
            <p:sp>
              <p:nvSpPr>
                <p:cNvPr id="146" name="ZoneTexte 145">
                  <a:extLst>
                    <a:ext uri="{FF2B5EF4-FFF2-40B4-BE49-F238E27FC236}">
                      <a16:creationId xmlns:a16="http://schemas.microsoft.com/office/drawing/2014/main" id="{38755E57-D006-4A83-AAC1-364337305C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35162" y="2586418"/>
                  <a:ext cx="785236" cy="333938"/>
                </a:xfrm>
                <a:prstGeom prst="rect">
                  <a:avLst/>
                </a:prstGeom>
                <a:blipFill>
                  <a:blip r:embed="rId9"/>
                  <a:stretch>
                    <a:fillRect b="-545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ZoneTexte 50">
                  <a:extLst>
                    <a:ext uri="{FF2B5EF4-FFF2-40B4-BE49-F238E27FC236}">
                      <a16:creationId xmlns:a16="http://schemas.microsoft.com/office/drawing/2014/main" id="{143A2192-559A-47D0-BE0B-9ACE51C8FC30}"/>
                    </a:ext>
                  </a:extLst>
                </p:cNvPr>
                <p:cNvSpPr txBox="1"/>
                <p:nvPr/>
              </p:nvSpPr>
              <p:spPr>
                <a:xfrm>
                  <a:off x="16064572" y="1749081"/>
                  <a:ext cx="785236" cy="3339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e>
                              <m:sub>
                                <m: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acc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0" smtClean="0">
                                <a:latin typeface="Cambria Math" panose="02040503050406030204" pitchFamily="18" charset="0"/>
                              </a:rPr>
                              <m:t>𝐑</m:t>
                            </m:r>
                          </m:e>
                          <m:sub>
                            <m:r>
                              <a:rPr lang="en-US" sz="1400" b="1" i="0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b="0" dirty="0"/>
                </a:p>
              </p:txBody>
            </p:sp>
          </mc:Choice>
          <mc:Fallback xmlns="">
            <p:sp>
              <p:nvSpPr>
                <p:cNvPr id="147" name="ZoneTexte 146">
                  <a:extLst>
                    <a:ext uri="{FF2B5EF4-FFF2-40B4-BE49-F238E27FC236}">
                      <a16:creationId xmlns:a16="http://schemas.microsoft.com/office/drawing/2014/main" id="{9866587F-0253-472B-BBEE-166F77EBBA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64572" y="1749081"/>
                  <a:ext cx="785236" cy="333938"/>
                </a:xfrm>
                <a:prstGeom prst="rect">
                  <a:avLst/>
                </a:prstGeom>
                <a:blipFill>
                  <a:blip r:embed="rId10"/>
                  <a:stretch>
                    <a:fillRect b="-545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37CBECF-19B5-4F3E-8518-01DD4FE6E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149920" cy="365125"/>
          </a:xfrm>
        </p:spPr>
        <p:txBody>
          <a:bodyPr/>
          <a:lstStyle/>
          <a:p>
            <a:pPr>
              <a:defRPr/>
            </a:pPr>
            <a:fld id="{D3D5ADDC-A79D-433D-B3F1-5EA74C294205}" type="datetime1">
              <a:rPr lang="fr-FR" smtClean="0"/>
              <a:t>05/06/2026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54C566-70D4-4591-836D-BA624303D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B5B6FC-14E5-4D91-991A-96ABDA37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10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53EC3A8-0FF4-4152-B1A8-D7DADF9EBBF7}"/>
              </a:ext>
            </a:extLst>
          </p:cNvPr>
          <p:cNvSpPr txBox="1"/>
          <p:nvPr/>
        </p:nvSpPr>
        <p:spPr>
          <a:xfrm>
            <a:off x="8758144" y="1198840"/>
            <a:ext cx="2757295" cy="462201"/>
          </a:xfrm>
          <a:prstGeom prst="roundRect">
            <a:avLst>
              <a:gd name="adj" fmla="val 35315"/>
            </a:avLst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Spatial localization</a:t>
            </a:r>
          </a:p>
        </p:txBody>
      </p:sp>
      <p:sp>
        <p:nvSpPr>
          <p:cNvPr id="28" name="Titre 2">
            <a:extLst>
              <a:ext uri="{FF2B5EF4-FFF2-40B4-BE49-F238E27FC236}">
                <a16:creationId xmlns:a16="http://schemas.microsoft.com/office/drawing/2014/main" id="{3345B632-0857-49F8-93D8-AD087E2DD904}"/>
              </a:ext>
            </a:extLst>
          </p:cNvPr>
          <p:cNvSpPr txBox="1">
            <a:spLocks/>
          </p:cNvSpPr>
          <p:nvPr/>
        </p:nvSpPr>
        <p:spPr>
          <a:xfrm>
            <a:off x="623888" y="314036"/>
            <a:ext cx="10836275" cy="871826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3D gamma imaging and SLAM coupling 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1B3E6475-7F48-49D6-8F42-DE8E8164E991}"/>
              </a:ext>
            </a:extLst>
          </p:cNvPr>
          <p:cNvSpPr txBox="1"/>
          <p:nvPr/>
        </p:nvSpPr>
        <p:spPr>
          <a:xfrm>
            <a:off x="219213" y="2113682"/>
            <a:ext cx="3418227" cy="1039951"/>
          </a:xfrm>
          <a:prstGeom prst="roundRect">
            <a:avLst>
              <a:gd name="adj" fmla="val 35315"/>
            </a:avLst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Acquisition of multiple gamma images from different points of view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03D1E854-3ACC-42F7-89BB-AA96FC493F77}"/>
              </a:ext>
            </a:extLst>
          </p:cNvPr>
          <p:cNvSpPr txBox="1"/>
          <p:nvPr/>
        </p:nvSpPr>
        <p:spPr>
          <a:xfrm>
            <a:off x="916828" y="4315142"/>
            <a:ext cx="3524151" cy="423684"/>
          </a:xfrm>
          <a:prstGeom prst="roundRect">
            <a:avLst>
              <a:gd name="adj" fmla="val 35315"/>
            </a:avLst>
          </a:prstGeom>
          <a:noFill/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2D gamma imaging processing </a:t>
            </a:r>
          </a:p>
        </p:txBody>
      </p:sp>
      <p:sp>
        <p:nvSpPr>
          <p:cNvPr id="45" name="Flèche : bas 44">
            <a:extLst>
              <a:ext uri="{FF2B5EF4-FFF2-40B4-BE49-F238E27FC236}">
                <a16:creationId xmlns:a16="http://schemas.microsoft.com/office/drawing/2014/main" id="{0731EF92-7CEF-4EF1-8239-1D718ED76B49}"/>
              </a:ext>
            </a:extLst>
          </p:cNvPr>
          <p:cNvSpPr/>
          <p:nvPr/>
        </p:nvSpPr>
        <p:spPr bwMode="auto">
          <a:xfrm>
            <a:off x="2054879" y="1749081"/>
            <a:ext cx="288032" cy="322615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 : en angle 45">
            <a:extLst>
              <a:ext uri="{FF2B5EF4-FFF2-40B4-BE49-F238E27FC236}">
                <a16:creationId xmlns:a16="http://schemas.microsoft.com/office/drawing/2014/main" id="{215FBBA5-30EA-4A5F-B56B-053B063E45D8}"/>
              </a:ext>
            </a:extLst>
          </p:cNvPr>
          <p:cNvCxnSpPr>
            <a:cxnSpLocks/>
            <a:endCxn id="44" idx="1"/>
          </p:cNvCxnSpPr>
          <p:nvPr/>
        </p:nvCxnSpPr>
        <p:spPr>
          <a:xfrm rot="16200000" flipH="1">
            <a:off x="14127" y="3624282"/>
            <a:ext cx="1373351" cy="432051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lèche : bas 57">
            <a:extLst>
              <a:ext uri="{FF2B5EF4-FFF2-40B4-BE49-F238E27FC236}">
                <a16:creationId xmlns:a16="http://schemas.microsoft.com/office/drawing/2014/main" id="{F64667A1-5882-4210-A99A-7BEE501A88B5}"/>
              </a:ext>
            </a:extLst>
          </p:cNvPr>
          <p:cNvSpPr/>
          <p:nvPr/>
        </p:nvSpPr>
        <p:spPr bwMode="auto">
          <a:xfrm>
            <a:off x="9992775" y="1757317"/>
            <a:ext cx="288032" cy="322615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9F43E4C0-5192-4AED-96FA-12C480F8B06C}"/>
              </a:ext>
            </a:extLst>
          </p:cNvPr>
          <p:cNvSpPr txBox="1"/>
          <p:nvPr/>
        </p:nvSpPr>
        <p:spPr>
          <a:xfrm>
            <a:off x="908200" y="5250410"/>
            <a:ext cx="3177171" cy="423684"/>
          </a:xfrm>
          <a:prstGeom prst="roundRect">
            <a:avLst>
              <a:gd name="adj" fmla="val 35315"/>
            </a:avLst>
          </a:prstGeom>
          <a:noFill/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3D hotspot back-projection</a:t>
            </a:r>
          </a:p>
        </p:txBody>
      </p:sp>
      <p:cxnSp>
        <p:nvCxnSpPr>
          <p:cNvPr id="67" name="Connecteur : en angle 66">
            <a:extLst>
              <a:ext uri="{FF2B5EF4-FFF2-40B4-BE49-F238E27FC236}">
                <a16:creationId xmlns:a16="http://schemas.microsoft.com/office/drawing/2014/main" id="{5FE0DF28-3CF3-4F2A-9997-FF48ED7B97E0}"/>
              </a:ext>
            </a:extLst>
          </p:cNvPr>
          <p:cNvCxnSpPr>
            <a:cxnSpLocks/>
            <a:endCxn id="59" idx="1"/>
          </p:cNvCxnSpPr>
          <p:nvPr/>
        </p:nvCxnSpPr>
        <p:spPr>
          <a:xfrm rot="16200000" flipH="1">
            <a:off x="-457823" y="4096229"/>
            <a:ext cx="2308622" cy="42342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15D55C2B-305D-4E39-BC28-81D449FF764D}"/>
              </a:ext>
            </a:extLst>
          </p:cNvPr>
          <p:cNvSpPr txBox="1"/>
          <p:nvPr/>
        </p:nvSpPr>
        <p:spPr>
          <a:xfrm>
            <a:off x="436819" y="1198438"/>
            <a:ext cx="3524151" cy="462201"/>
          </a:xfrm>
          <a:prstGeom prst="roundRect">
            <a:avLst>
              <a:gd name="adj" fmla="val 35315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Radiological measurement</a:t>
            </a:r>
          </a:p>
        </p:txBody>
      </p:sp>
      <p:sp>
        <p:nvSpPr>
          <p:cNvPr id="133" name="ZoneTexte 132">
            <a:extLst>
              <a:ext uri="{FF2B5EF4-FFF2-40B4-BE49-F238E27FC236}">
                <a16:creationId xmlns:a16="http://schemas.microsoft.com/office/drawing/2014/main" id="{27691043-2AA4-4F90-97C1-E9FC1B7413CB}"/>
              </a:ext>
            </a:extLst>
          </p:cNvPr>
          <p:cNvSpPr txBox="1"/>
          <p:nvPr/>
        </p:nvSpPr>
        <p:spPr>
          <a:xfrm>
            <a:off x="7613571" y="4312795"/>
            <a:ext cx="3524151" cy="423684"/>
          </a:xfrm>
          <a:prstGeom prst="roundRect">
            <a:avLst>
              <a:gd name="adj" fmla="val 35315"/>
            </a:avLst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SLAM algorithm</a:t>
            </a:r>
          </a:p>
        </p:txBody>
      </p:sp>
      <p:cxnSp>
        <p:nvCxnSpPr>
          <p:cNvPr id="138" name="Connecteur : en angle 137">
            <a:extLst>
              <a:ext uri="{FF2B5EF4-FFF2-40B4-BE49-F238E27FC236}">
                <a16:creationId xmlns:a16="http://schemas.microsoft.com/office/drawing/2014/main" id="{167541AF-F2DB-429A-BB49-87365B2D9D91}"/>
              </a:ext>
            </a:extLst>
          </p:cNvPr>
          <p:cNvCxnSpPr>
            <a:cxnSpLocks/>
            <a:endCxn id="133" idx="3"/>
          </p:cNvCxnSpPr>
          <p:nvPr/>
        </p:nvCxnSpPr>
        <p:spPr>
          <a:xfrm rot="5400000">
            <a:off x="10587957" y="3419522"/>
            <a:ext cx="1654880" cy="55535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 : en angle 141">
            <a:extLst>
              <a:ext uri="{FF2B5EF4-FFF2-40B4-BE49-F238E27FC236}">
                <a16:creationId xmlns:a16="http://schemas.microsoft.com/office/drawing/2014/main" id="{14947807-2255-4DF6-9CDD-8F3E3881EEBA}"/>
              </a:ext>
            </a:extLst>
          </p:cNvPr>
          <p:cNvCxnSpPr>
            <a:cxnSpLocks/>
          </p:cNvCxnSpPr>
          <p:nvPr/>
        </p:nvCxnSpPr>
        <p:spPr>
          <a:xfrm rot="5400000">
            <a:off x="10114840" y="3884015"/>
            <a:ext cx="2592493" cy="563981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>
            <a:extLst>
              <a:ext uri="{FF2B5EF4-FFF2-40B4-BE49-F238E27FC236}">
                <a16:creationId xmlns:a16="http://schemas.microsoft.com/office/drawing/2014/main" id="{B7117AFB-EB09-4C91-B378-4A4D1EF7349D}"/>
              </a:ext>
            </a:extLst>
          </p:cNvPr>
          <p:cNvSpPr txBox="1"/>
          <p:nvPr/>
        </p:nvSpPr>
        <p:spPr>
          <a:xfrm>
            <a:off x="8112224" y="2113682"/>
            <a:ext cx="3959361" cy="731818"/>
          </a:xfrm>
          <a:prstGeom prst="roundRect">
            <a:avLst>
              <a:gd name="adj" fmla="val 35315"/>
            </a:avLst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Acquisition of a video of the surrounding scene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ZoneTexte 150">
                <a:extLst>
                  <a:ext uri="{FF2B5EF4-FFF2-40B4-BE49-F238E27FC236}">
                    <a16:creationId xmlns:a16="http://schemas.microsoft.com/office/drawing/2014/main" id="{D878513B-7592-4E9B-A77E-27792AF53516}"/>
                  </a:ext>
                </a:extLst>
              </p:cNvPr>
              <p:cNvSpPr txBox="1"/>
              <p:nvPr/>
            </p:nvSpPr>
            <p:spPr>
              <a:xfrm>
                <a:off x="4912650" y="5167375"/>
                <a:ext cx="1743728" cy="599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acc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</m:d>
                        </m:e>
                        <m:sub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3×1</m:t>
                          </m:r>
                        </m:sub>
                      </m:sSub>
                    </m:oMath>
                  </m:oMathPara>
                </a14:m>
                <a:endParaRPr lang="en-US" sz="1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0" smtClean="0">
                              <a:latin typeface="Cambria Math" panose="02040503050406030204" pitchFamily="18" charset="0"/>
                            </a:rPr>
                            <m:t>𝐑</m:t>
                          </m:r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</m:sSub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latin typeface="Cambria Math" panose="02040503050406030204" pitchFamily="18" charset="0"/>
                                    </a:rPr>
                                    <m:t>z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3×3</m:t>
                          </m:r>
                        </m:sub>
                      </m:sSub>
                    </m:oMath>
                  </m:oMathPara>
                </a14:m>
                <a:endParaRPr lang="en-US" sz="1400" b="0" dirty="0"/>
              </a:p>
            </p:txBody>
          </p:sp>
        </mc:Choice>
        <mc:Fallback xmlns="">
          <p:sp>
            <p:nvSpPr>
              <p:cNvPr id="151" name="ZoneTexte 150">
                <a:extLst>
                  <a:ext uri="{FF2B5EF4-FFF2-40B4-BE49-F238E27FC236}">
                    <a16:creationId xmlns:a16="http://schemas.microsoft.com/office/drawing/2014/main" id="{D878513B-7592-4E9B-A77E-27792AF53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2650" y="5167375"/>
                <a:ext cx="1743728" cy="599588"/>
              </a:xfrm>
              <a:prstGeom prst="rect">
                <a:avLst/>
              </a:prstGeom>
              <a:blipFill>
                <a:blip r:embed="rId11"/>
                <a:stretch>
                  <a:fillRect t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3" name="Signe Plus 152">
            <a:extLst>
              <a:ext uri="{FF2B5EF4-FFF2-40B4-BE49-F238E27FC236}">
                <a16:creationId xmlns:a16="http://schemas.microsoft.com/office/drawing/2014/main" id="{DC2A9334-4DC4-4229-AD03-7348851F95D5}"/>
              </a:ext>
            </a:extLst>
          </p:cNvPr>
          <p:cNvSpPr/>
          <p:nvPr/>
        </p:nvSpPr>
        <p:spPr bwMode="auto">
          <a:xfrm>
            <a:off x="4405654" y="5276343"/>
            <a:ext cx="358877" cy="365125"/>
          </a:xfrm>
          <a:prstGeom prst="mathPlus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0E27BE6F-A8BD-435E-83BD-5A6290518809}"/>
              </a:ext>
            </a:extLst>
          </p:cNvPr>
          <p:cNvSpPr txBox="1"/>
          <p:nvPr/>
        </p:nvSpPr>
        <p:spPr>
          <a:xfrm>
            <a:off x="8400106" y="5250410"/>
            <a:ext cx="2728989" cy="423684"/>
          </a:xfrm>
          <a:prstGeom prst="roundRect">
            <a:avLst>
              <a:gd name="adj" fmla="val 35315"/>
            </a:avLst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Detector’s </a:t>
            </a:r>
            <a:r>
              <a:rPr lang="en-US" sz="1600" b="1" dirty="0"/>
              <a:t>pose</a:t>
            </a:r>
            <a:endParaRPr lang="en-US" sz="1600" dirty="0"/>
          </a:p>
        </p:txBody>
      </p:sp>
      <p:sp>
        <p:nvSpPr>
          <p:cNvPr id="63" name="Flèche : gauche 62">
            <a:extLst>
              <a:ext uri="{FF2B5EF4-FFF2-40B4-BE49-F238E27FC236}">
                <a16:creationId xmlns:a16="http://schemas.microsoft.com/office/drawing/2014/main" id="{A980E9C3-87BD-42E7-8E63-0D35F20C1C06}"/>
              </a:ext>
            </a:extLst>
          </p:cNvPr>
          <p:cNvSpPr/>
          <p:nvPr/>
        </p:nvSpPr>
        <p:spPr bwMode="auto">
          <a:xfrm>
            <a:off x="6656378" y="5308857"/>
            <a:ext cx="1359840" cy="306789"/>
          </a:xfrm>
          <a:prstGeom prst="lef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8317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069016-5901-4C35-82F6-FBE512B84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of a prototype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244ADC-2712-4BD1-A998-3C095888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221928" cy="365125"/>
          </a:xfrm>
        </p:spPr>
        <p:txBody>
          <a:bodyPr/>
          <a:lstStyle/>
          <a:p>
            <a:pPr>
              <a:defRPr/>
            </a:pPr>
            <a:fld id="{5499F0DA-B64E-4F43-8665-76DB395B8687}" type="datetime1">
              <a:rPr lang="fr-FR" smtClean="0"/>
              <a:t>05/06/2026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F8AAA7-44F0-4F92-BCDA-7BBC06DB6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  <a:endParaRPr lang="it-IT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A0349F-A2D6-4C41-99DE-DE3D2C6BC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11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66C7FA7-12EC-482D-9A6D-BB3BB7F1B10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18386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17C70D4-5715-4B08-A4F9-D88D927F53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159492" cy="365125"/>
          </a:xfrm>
        </p:spPr>
        <p:txBody>
          <a:bodyPr/>
          <a:lstStyle/>
          <a:p>
            <a:pPr>
              <a:defRPr/>
            </a:pPr>
            <a:fld id="{95BAECC5-16BD-44B2-B07A-F0342A1AA740}" type="datetime1">
              <a:rPr lang="fr-FR" smtClean="0"/>
              <a:t>05/06/2026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6669FE9-2011-46F4-AA64-00E53EE85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  <a:endParaRPr lang="it-IT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B857FF-A59A-4A4D-B726-81314F822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12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43996CA-4B79-4A30-83E9-F7FFEF82E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design</a:t>
            </a:r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DAC2F0A4-9D83-4677-B0A9-B0C1440C8936}"/>
              </a:ext>
            </a:extLst>
          </p:cNvPr>
          <p:cNvSpPr txBox="1"/>
          <p:nvPr/>
        </p:nvSpPr>
        <p:spPr>
          <a:xfrm>
            <a:off x="623888" y="866969"/>
            <a:ext cx="820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chemeClr val="tx2"/>
                </a:solidFill>
              </a:rPr>
              <a:t>MultImodal</a:t>
            </a:r>
            <a:r>
              <a:rPr lang="en-US" b="1" i="1" dirty="0">
                <a:solidFill>
                  <a:schemeClr val="tx2"/>
                </a:solidFill>
              </a:rPr>
              <a:t> </a:t>
            </a:r>
            <a:r>
              <a:rPr lang="en-US" b="1" i="1" dirty="0" err="1">
                <a:solidFill>
                  <a:schemeClr val="tx2"/>
                </a:solidFill>
              </a:rPr>
              <a:t>RAdioactivity</a:t>
            </a:r>
            <a:r>
              <a:rPr lang="en-US" b="1" i="1" dirty="0">
                <a:solidFill>
                  <a:schemeClr val="tx2"/>
                </a:solidFill>
              </a:rPr>
              <a:t> </a:t>
            </a:r>
            <a:r>
              <a:rPr lang="en-US" b="1" i="1" dirty="0" err="1">
                <a:solidFill>
                  <a:schemeClr val="tx2"/>
                </a:solidFill>
              </a:rPr>
              <a:t>imageR</a:t>
            </a:r>
            <a:r>
              <a:rPr lang="en-US" b="1" i="1" dirty="0">
                <a:solidFill>
                  <a:schemeClr val="tx2"/>
                </a:solidFill>
              </a:rPr>
              <a:t> for 3D mapping </a:t>
            </a:r>
            <a:r>
              <a:rPr lang="en-US" b="1" dirty="0">
                <a:solidFill>
                  <a:schemeClr val="tx2"/>
                </a:solidFill>
              </a:rPr>
              <a:t>(MIRAR3D)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397ED9BC-BEF1-43B9-BE2C-669081C3E3DA}"/>
                  </a:ext>
                </a:extLst>
              </p:cNvPr>
              <p:cNvSpPr txBox="1"/>
              <p:nvPr/>
            </p:nvSpPr>
            <p:spPr>
              <a:xfrm>
                <a:off x="440037" y="5547984"/>
                <a:ext cx="442645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accent1"/>
                    </a:solidFill>
                  </a:rPr>
                  <a:t>Dimensions: (18 cm 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600" b="1" dirty="0">
                    <a:solidFill>
                      <a:schemeClr val="accent1"/>
                    </a:solidFill>
                  </a:rPr>
                  <a:t> 10 cm 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600" b="1" dirty="0">
                    <a:solidFill>
                      <a:schemeClr val="accent1"/>
                    </a:solidFill>
                  </a:rPr>
                  <a:t> 2.8 cm)</a:t>
                </a:r>
              </a:p>
              <a:p>
                <a:r>
                  <a:rPr lang="en-US" sz="1600" b="1" dirty="0">
                    <a:solidFill>
                      <a:schemeClr val="accent1"/>
                    </a:solidFill>
                  </a:rPr>
                  <a:t>Weight = 325 g</a:t>
                </a:r>
              </a:p>
            </p:txBody>
          </p:sp>
        </mc:Choice>
        <mc:Fallback xmlns="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397ED9BC-BEF1-43B9-BE2C-669081C3E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37" y="5547984"/>
                <a:ext cx="4426458" cy="584775"/>
              </a:xfrm>
              <a:prstGeom prst="rect">
                <a:avLst/>
              </a:prstGeom>
              <a:blipFill>
                <a:blip r:embed="rId2"/>
                <a:stretch>
                  <a:fillRect l="-689" t="-2083" b="-13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Image 53">
            <a:extLst>
              <a:ext uri="{FF2B5EF4-FFF2-40B4-BE49-F238E27FC236}">
                <a16:creationId xmlns:a16="http://schemas.microsoft.com/office/drawing/2014/main" id="{DE4F9478-C287-4C39-87D5-E91318EBCB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6" t="13575" r="5556" b="3091"/>
          <a:stretch/>
        </p:blipFill>
        <p:spPr>
          <a:xfrm>
            <a:off x="440037" y="1780637"/>
            <a:ext cx="2228380" cy="2785476"/>
          </a:xfrm>
          <a:prstGeom prst="rect">
            <a:avLst/>
          </a:prstGeom>
        </p:spPr>
      </p:pic>
      <p:sp>
        <p:nvSpPr>
          <p:cNvPr id="55" name="ZoneTexte 54">
            <a:extLst>
              <a:ext uri="{FF2B5EF4-FFF2-40B4-BE49-F238E27FC236}">
                <a16:creationId xmlns:a16="http://schemas.microsoft.com/office/drawing/2014/main" id="{5724EBD5-3F2A-41ED-A5F2-7BF46E4EA251}"/>
              </a:ext>
            </a:extLst>
          </p:cNvPr>
          <p:cNvSpPr txBox="1"/>
          <p:nvPr/>
        </p:nvSpPr>
        <p:spPr>
          <a:xfrm>
            <a:off x="3336061" y="1819478"/>
            <a:ext cx="6518237" cy="1754326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0" cap="none" spc="0" normalizeH="0" baseline="0" noProof="0" dirty="0" err="1">
                <a:ln>
                  <a:noFill/>
                </a:ln>
                <a:solidFill>
                  <a:srgbClr val="ED1B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Coded</a:t>
            </a:r>
            <a:r>
              <a:rPr kumimoji="0" lang="fr-FR" b="1" i="0" u="none" strike="noStrike" kern="0" cap="none" spc="0" normalizeH="0" baseline="0" noProof="0" dirty="0">
                <a:ln>
                  <a:noFill/>
                </a:ln>
                <a:solidFill>
                  <a:srgbClr val="ED1B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-aperture gamma </a:t>
            </a:r>
            <a:r>
              <a:rPr kumimoji="0" lang="fr-FR" b="1" i="0" u="none" strike="noStrike" kern="0" cap="none" spc="0" normalizeH="0" baseline="0" noProof="0" dirty="0" err="1">
                <a:ln>
                  <a:noFill/>
                </a:ln>
                <a:solidFill>
                  <a:srgbClr val="ED1B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imaging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rgbClr val="ED1B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b="1" kern="0" dirty="0">
                <a:solidFill>
                  <a:srgbClr val="3E4A8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Timepix3</a:t>
            </a:r>
            <a:r>
              <a:rPr lang="en-US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-based hybrid pixel detector </a:t>
            </a:r>
          </a:p>
          <a:p>
            <a:pPr marL="800100" lvl="1" indent="-34290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mm </a:t>
            </a:r>
            <a:r>
              <a:rPr lang="en-US" kern="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CdTe</a:t>
            </a:r>
            <a:r>
              <a:rPr lang="en-US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layer</a:t>
            </a:r>
          </a:p>
          <a:p>
            <a:pPr marL="800100" lvl="1" indent="-34290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256 × 256 pixels (55 µm pixel pitch)</a:t>
            </a:r>
          </a:p>
          <a:p>
            <a:pPr marL="800100" lvl="1" indent="-34290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1.56 ns time resolution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</a:pPr>
            <a:r>
              <a:rPr lang="en-US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mm thick MURA rank-7 </a:t>
            </a:r>
            <a:r>
              <a:rPr lang="en-US" b="1" kern="0" dirty="0">
                <a:solidFill>
                  <a:srgbClr val="3E4A8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coded mask </a:t>
            </a:r>
            <a:r>
              <a:rPr lang="en-US" kern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tungsten alloy 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D442B041-383B-47D3-B3F1-BF95F2D49EE1}"/>
              </a:ext>
            </a:extLst>
          </p:cNvPr>
          <p:cNvSpPr txBox="1"/>
          <p:nvPr/>
        </p:nvSpPr>
        <p:spPr>
          <a:xfrm>
            <a:off x="3359698" y="3965211"/>
            <a:ext cx="7426394" cy="1477328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err="1">
                <a:solidFill>
                  <a:srgbClr val="ED1B2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Simultaneous</a:t>
            </a:r>
            <a:r>
              <a:rPr lang="fr-FR" b="1" kern="0" dirty="0">
                <a:solidFill>
                  <a:srgbClr val="ED1B2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b="1" kern="0" dirty="0" err="1">
                <a:solidFill>
                  <a:srgbClr val="ED1B2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Localization</a:t>
            </a:r>
            <a:r>
              <a:rPr lang="fr-FR" b="1" kern="0" dirty="0">
                <a:solidFill>
                  <a:srgbClr val="ED1B2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Mapping (SLAM) </a:t>
            </a: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Intel ® </a:t>
            </a:r>
            <a:r>
              <a:rPr lang="en-US" kern="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RealSense</a:t>
            </a:r>
            <a:r>
              <a:rPr lang="en-US" kern="0" baseline="300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TM</a:t>
            </a:r>
            <a:r>
              <a:rPr lang="en-US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b="1" kern="0" dirty="0">
                <a:solidFill>
                  <a:srgbClr val="3E4A8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RGB-D</a:t>
            </a:r>
            <a:r>
              <a:rPr lang="en-US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(color and depth) </a:t>
            </a:r>
            <a:r>
              <a:rPr lang="en-US" b="1" kern="0" dirty="0">
                <a:solidFill>
                  <a:srgbClr val="3E4A8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camera</a:t>
            </a:r>
          </a:p>
          <a:p>
            <a:pPr marL="1028700" lvl="1" indent="-57150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Evaluation of the imager’s poses (position and rotation) at each measurement point</a:t>
            </a:r>
          </a:p>
          <a:p>
            <a:pPr marL="1028700" lvl="1" indent="-57150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3D sparse </a:t>
            </a:r>
            <a:r>
              <a:rPr lang="en-US" b="1" kern="0" dirty="0">
                <a:solidFill>
                  <a:srgbClr val="3E4A8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point cloud </a:t>
            </a:r>
            <a:r>
              <a:rPr lang="en-US" kern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the environment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DD0C92E-A467-4D6C-8128-5B0F09D8DFEF}"/>
              </a:ext>
            </a:extLst>
          </p:cNvPr>
          <p:cNvSpPr/>
          <p:nvPr/>
        </p:nvSpPr>
        <p:spPr bwMode="auto">
          <a:xfrm>
            <a:off x="1270755" y="2219537"/>
            <a:ext cx="566943" cy="642453"/>
          </a:xfrm>
          <a:prstGeom prst="rect">
            <a:avLst/>
          </a:prstGeom>
          <a:noFill/>
          <a:ln w="57150" cap="flat" cmpd="sng" algn="ctr">
            <a:solidFill>
              <a:srgbClr val="ED1B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6620321-93D6-4FB7-9D6D-044DAD617A5F}"/>
              </a:ext>
            </a:extLst>
          </p:cNvPr>
          <p:cNvSpPr/>
          <p:nvPr/>
        </p:nvSpPr>
        <p:spPr bwMode="auto">
          <a:xfrm>
            <a:off x="911362" y="3103013"/>
            <a:ext cx="1285730" cy="519105"/>
          </a:xfrm>
          <a:prstGeom prst="rect">
            <a:avLst/>
          </a:prstGeom>
          <a:noFill/>
          <a:ln w="57150" cap="flat" cmpd="sng" algn="ctr">
            <a:solidFill>
              <a:srgbClr val="ED1B2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-106" charset="0"/>
            </a:endParaRPr>
          </a:p>
        </p:txBody>
      </p:sp>
      <p:cxnSp>
        <p:nvCxnSpPr>
          <p:cNvPr id="59" name="Connecteur : en angle 58">
            <a:extLst>
              <a:ext uri="{FF2B5EF4-FFF2-40B4-BE49-F238E27FC236}">
                <a16:creationId xmlns:a16="http://schemas.microsoft.com/office/drawing/2014/main" id="{3F2262EF-59BB-45C4-98AA-F18E1E867FED}"/>
              </a:ext>
            </a:extLst>
          </p:cNvPr>
          <p:cNvCxnSpPr>
            <a:cxnSpLocks/>
            <a:stCxn id="57" idx="0"/>
          </p:cNvCxnSpPr>
          <p:nvPr/>
        </p:nvCxnSpPr>
        <p:spPr bwMode="auto">
          <a:xfrm rot="5400000" flipH="1" flipV="1">
            <a:off x="2347237" y="1207077"/>
            <a:ext cx="219450" cy="1805471"/>
          </a:xfrm>
          <a:prstGeom prst="bentConnector2">
            <a:avLst/>
          </a:prstGeom>
          <a:solidFill>
            <a:srgbClr val="00B8FF"/>
          </a:solidFill>
          <a:ln w="57150" cap="flat" cmpd="sng" algn="ctr">
            <a:solidFill>
              <a:srgbClr val="ED1B2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0" name="Connecteur : en angle 59">
            <a:extLst>
              <a:ext uri="{FF2B5EF4-FFF2-40B4-BE49-F238E27FC236}">
                <a16:creationId xmlns:a16="http://schemas.microsoft.com/office/drawing/2014/main" id="{130DBB9A-E87C-4BEA-BAAE-F1C4DF352164}"/>
              </a:ext>
            </a:extLst>
          </p:cNvPr>
          <p:cNvCxnSpPr>
            <a:cxnSpLocks/>
            <a:stCxn id="58" idx="2"/>
          </p:cNvCxnSpPr>
          <p:nvPr/>
        </p:nvCxnSpPr>
        <p:spPr bwMode="auto">
          <a:xfrm rot="16200000" flipH="1">
            <a:off x="2172977" y="3003368"/>
            <a:ext cx="544336" cy="1781836"/>
          </a:xfrm>
          <a:prstGeom prst="bentConnector2">
            <a:avLst/>
          </a:prstGeom>
          <a:solidFill>
            <a:srgbClr val="00B8FF"/>
          </a:solidFill>
          <a:ln w="57150" cap="flat" cmpd="sng" algn="ctr">
            <a:solidFill>
              <a:srgbClr val="ED1B2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39C45125-86EB-4124-9A22-C5CCAC2347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00" y="1615598"/>
            <a:ext cx="1603020" cy="127719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43419584-59A6-4294-B698-A30985F88CE2}"/>
              </a:ext>
            </a:extLst>
          </p:cNvPr>
          <p:cNvSpPr txBox="1"/>
          <p:nvPr/>
        </p:nvSpPr>
        <p:spPr>
          <a:xfrm>
            <a:off x="8930525" y="2875697"/>
            <a:ext cx="31905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Picture from: https://kt.cern/technologies/timepix3 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6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 animBg="1"/>
      <p:bldP spid="58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069016-5901-4C35-82F6-FBE512B84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validation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244ADC-2712-4BD1-A998-3C095888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221928" cy="365125"/>
          </a:xfrm>
        </p:spPr>
        <p:txBody>
          <a:bodyPr/>
          <a:lstStyle/>
          <a:p>
            <a:pPr>
              <a:defRPr/>
            </a:pPr>
            <a:fld id="{F86A38E4-7147-4B73-B66F-5484E1EBB033}" type="datetime1">
              <a:rPr lang="fr-FR" smtClean="0"/>
              <a:t>05/06/2026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F8AAA7-44F0-4F92-BCDA-7BBC06DB6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  <a:endParaRPr lang="it-IT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A0349F-A2D6-4C41-99DE-DE3D2C6BC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13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66C7FA7-12EC-482D-9A6D-BB3BB7F1B10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01069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17C70D4-5715-4B08-A4F9-D88D927F53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75800" y="6343650"/>
            <a:ext cx="1128712" cy="365125"/>
          </a:xfrm>
        </p:spPr>
        <p:txBody>
          <a:bodyPr/>
          <a:lstStyle/>
          <a:p>
            <a:pPr>
              <a:defRPr/>
            </a:pPr>
            <a:fld id="{89B086FB-6E1B-4473-B2C9-BD5560468ED4}" type="datetime1">
              <a:rPr lang="fr-FR" smtClean="0"/>
              <a:t>05/06/2026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6669FE9-2011-46F4-AA64-00E53EE85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  <a:endParaRPr lang="it-IT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B857FF-A59A-4A4D-B726-81314F822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14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43996CA-4B79-4A30-83E9-F7FFEF82E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314036"/>
            <a:ext cx="6408216" cy="871826"/>
          </a:xfrm>
        </p:spPr>
        <p:txBody>
          <a:bodyPr/>
          <a:lstStyle/>
          <a:p>
            <a:r>
              <a:rPr lang="en-US" dirty="0"/>
              <a:t>Experimental set-up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A682B15C-E559-4BFD-9009-85E538A2A6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" b="24408"/>
          <a:stretch/>
        </p:blipFill>
        <p:spPr>
          <a:xfrm>
            <a:off x="8256193" y="1185862"/>
            <a:ext cx="2639213" cy="2639213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E02C6C6A-9E60-43F3-A306-BA10D40D47BC}"/>
              </a:ext>
            </a:extLst>
          </p:cNvPr>
          <p:cNvSpPr txBox="1"/>
          <p:nvPr/>
        </p:nvSpPr>
        <p:spPr>
          <a:xfrm>
            <a:off x="8514028" y="3143119"/>
            <a:ext cx="1279947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1400" b="1" baseline="30000" dirty="0">
                <a:solidFill>
                  <a:srgbClr val="268A8E"/>
                </a:solidFill>
                <a:ea typeface="+mn-ea"/>
                <a:cs typeface="Arial" panose="020B0604020202020204" pitchFamily="34" charset="0"/>
              </a:rPr>
              <a:t>241</a:t>
            </a:r>
            <a:r>
              <a:rPr lang="en-US" sz="1400" b="1" dirty="0">
                <a:solidFill>
                  <a:srgbClr val="268A8E"/>
                </a:solidFill>
                <a:ea typeface="+mn-ea"/>
                <a:cs typeface="Arial" panose="020B0604020202020204" pitchFamily="34" charset="0"/>
              </a:rPr>
              <a:t>Am</a:t>
            </a:r>
            <a:r>
              <a:rPr lang="en-US" sz="1400" dirty="0">
                <a:cs typeface="Arial" panose="020B0604020202020204" pitchFamily="34" charset="0"/>
              </a:rPr>
              <a:t> placeholder</a:t>
            </a:r>
            <a:endParaRPr lang="en-US" sz="1400" baseline="30000" dirty="0">
              <a:cs typeface="Arial" panose="020B0604020202020204" pitchFamily="34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7DE7A5F0-C6B8-41D5-A69C-0C45393230BE}"/>
              </a:ext>
            </a:extLst>
          </p:cNvPr>
          <p:cNvSpPr txBox="1"/>
          <p:nvPr/>
        </p:nvSpPr>
        <p:spPr>
          <a:xfrm>
            <a:off x="9570749" y="1456028"/>
            <a:ext cx="1279947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1400" b="1" baseline="30000" dirty="0">
                <a:solidFill>
                  <a:srgbClr val="B42E8D"/>
                </a:solidFill>
                <a:ea typeface="+mn-ea"/>
                <a:cs typeface="Arial" panose="020B0604020202020204" pitchFamily="34" charset="0"/>
              </a:rPr>
              <a:t>133</a:t>
            </a:r>
            <a:r>
              <a:rPr lang="en-US" sz="1400" b="1" dirty="0">
                <a:solidFill>
                  <a:srgbClr val="B42E8D"/>
                </a:solidFill>
                <a:ea typeface="+mn-ea"/>
                <a:cs typeface="Arial" panose="020B0604020202020204" pitchFamily="34" charset="0"/>
              </a:rPr>
              <a:t>Ba</a:t>
            </a:r>
            <a:r>
              <a:rPr lang="en-US" sz="1400" dirty="0">
                <a:cs typeface="Arial" panose="020B0604020202020204" pitchFamily="34" charset="0"/>
              </a:rPr>
              <a:t> placeholder</a:t>
            </a: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128DEA86-CA02-4927-B22C-E7F5F38A370B}"/>
              </a:ext>
            </a:extLst>
          </p:cNvPr>
          <p:cNvCxnSpPr>
            <a:cxnSpLocks/>
          </p:cNvCxnSpPr>
          <p:nvPr/>
        </p:nvCxnSpPr>
        <p:spPr>
          <a:xfrm>
            <a:off x="9328596" y="1916832"/>
            <a:ext cx="599748" cy="1117300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56">
            <a:extLst>
              <a:ext uri="{FF2B5EF4-FFF2-40B4-BE49-F238E27FC236}">
                <a16:creationId xmlns:a16="http://schemas.microsoft.com/office/drawing/2014/main" id="{89DE3229-B3B6-46E8-9500-FAB7FC0B5637}"/>
              </a:ext>
            </a:extLst>
          </p:cNvPr>
          <p:cNvSpPr txBox="1"/>
          <p:nvPr/>
        </p:nvSpPr>
        <p:spPr>
          <a:xfrm>
            <a:off x="8525492" y="2333098"/>
            <a:ext cx="1005839" cy="30777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cs typeface="Arial" panose="020B0604020202020204" pitchFamily="34" charset="0"/>
              </a:rPr>
              <a:t>25.1 cm</a:t>
            </a:r>
            <a:endParaRPr lang="en-US" sz="1400" baseline="30000" dirty="0">
              <a:cs typeface="Arial" panose="020B0604020202020204" pitchFamily="34" charset="0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BE786069-047D-4DFD-B7E4-8FA4B0589AC2}"/>
              </a:ext>
            </a:extLst>
          </p:cNvPr>
          <p:cNvSpPr txBox="1"/>
          <p:nvPr/>
        </p:nvSpPr>
        <p:spPr>
          <a:xfrm>
            <a:off x="479376" y="1124716"/>
            <a:ext cx="7534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 Measurement of </a:t>
            </a:r>
            <a:r>
              <a:rPr lang="en-US" b="1" baseline="30000" dirty="0">
                <a:solidFill>
                  <a:srgbClr val="268A8E"/>
                </a:solidFill>
                <a:ea typeface="+mn-ea"/>
                <a:cs typeface="Arial" panose="020B0604020202020204" pitchFamily="34" charset="0"/>
              </a:rPr>
              <a:t>241</a:t>
            </a:r>
            <a:r>
              <a:rPr lang="en-US" b="1" dirty="0">
                <a:solidFill>
                  <a:srgbClr val="268A8E"/>
                </a:solidFill>
                <a:ea typeface="+mn-ea"/>
                <a:cs typeface="Arial" panose="020B0604020202020204" pitchFamily="34" charset="0"/>
              </a:rPr>
              <a:t>Am</a:t>
            </a:r>
            <a:r>
              <a:rPr lang="en-US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  <a:t> (25.9 MBq) and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baseline="30000" dirty="0">
                <a:solidFill>
                  <a:srgbClr val="B42E8D"/>
                </a:solidFill>
                <a:ea typeface="+mn-ea"/>
                <a:cs typeface="Arial" panose="020B0604020202020204" pitchFamily="34" charset="0"/>
              </a:rPr>
              <a:t>133</a:t>
            </a:r>
            <a:r>
              <a:rPr lang="en-US" b="1" dirty="0">
                <a:solidFill>
                  <a:srgbClr val="B42E8D"/>
                </a:solidFill>
                <a:ea typeface="+mn-ea"/>
                <a:cs typeface="Arial" panose="020B0604020202020204" pitchFamily="34" charset="0"/>
              </a:rPr>
              <a:t>Ba</a:t>
            </a:r>
            <a:r>
              <a:rPr lang="en-US" dirty="0">
                <a:solidFill>
                  <a:schemeClr val="tx1"/>
                </a:solidFill>
              </a:rPr>
              <a:t> (39.5 MBq) point-like sources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accent1"/>
                </a:solidFill>
              </a:rPr>
              <a:t>Three POVs </a:t>
            </a:r>
            <a:r>
              <a:rPr lang="en-US" dirty="0">
                <a:solidFill>
                  <a:schemeClr val="tx1"/>
                </a:solidFill>
              </a:rPr>
              <a:t>measured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accent1"/>
                </a:solidFill>
              </a:rPr>
              <a:t>25.1 cm distance </a:t>
            </a:r>
            <a:r>
              <a:rPr lang="en-US" dirty="0">
                <a:solidFill>
                  <a:schemeClr val="tx1"/>
                </a:solidFill>
              </a:rPr>
              <a:t>between sources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DC3B69-F6C5-4711-BF17-FBBA90234ABE}"/>
              </a:ext>
            </a:extLst>
          </p:cNvPr>
          <p:cNvSpPr/>
          <p:nvPr/>
        </p:nvSpPr>
        <p:spPr bwMode="auto">
          <a:xfrm>
            <a:off x="3950895" y="3151831"/>
            <a:ext cx="2808312" cy="1200329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2B55162-33C5-4801-A7F8-3D10DE613971}"/>
              </a:ext>
            </a:extLst>
          </p:cNvPr>
          <p:cNvSpPr/>
          <p:nvPr/>
        </p:nvSpPr>
        <p:spPr bwMode="auto">
          <a:xfrm>
            <a:off x="5463063" y="3412750"/>
            <a:ext cx="216024" cy="205957"/>
          </a:xfrm>
          <a:prstGeom prst="ellipse">
            <a:avLst/>
          </a:prstGeom>
          <a:solidFill>
            <a:srgbClr val="B42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3980CE26-3F16-4096-9529-E784C020A104}"/>
              </a:ext>
            </a:extLst>
          </p:cNvPr>
          <p:cNvSpPr/>
          <p:nvPr/>
        </p:nvSpPr>
        <p:spPr bwMode="auto">
          <a:xfrm>
            <a:off x="5463063" y="3979610"/>
            <a:ext cx="216024" cy="205957"/>
          </a:xfrm>
          <a:prstGeom prst="ellipse">
            <a:avLst/>
          </a:prstGeom>
          <a:solidFill>
            <a:srgbClr val="268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F751DDE4-69CF-49E9-9B1E-DE1E91A35911}"/>
              </a:ext>
            </a:extLst>
          </p:cNvPr>
          <p:cNvSpPr txBox="1"/>
          <p:nvPr/>
        </p:nvSpPr>
        <p:spPr>
          <a:xfrm>
            <a:off x="5679087" y="3902075"/>
            <a:ext cx="10232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baseline="30000" dirty="0">
                <a:solidFill>
                  <a:srgbClr val="268A8E"/>
                </a:solidFill>
                <a:ea typeface="+mn-ea"/>
                <a:cs typeface="Arial" panose="020B0604020202020204" pitchFamily="34" charset="0"/>
              </a:rPr>
              <a:t>241</a:t>
            </a:r>
            <a:r>
              <a:rPr lang="en-US" b="1" dirty="0">
                <a:solidFill>
                  <a:srgbClr val="268A8E"/>
                </a:solidFill>
                <a:ea typeface="+mn-ea"/>
                <a:cs typeface="Arial" panose="020B0604020202020204" pitchFamily="34" charset="0"/>
              </a:rPr>
              <a:t>Am</a:t>
            </a:r>
            <a:endParaRPr lang="en-US" dirty="0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E601058C-2A1A-4FAD-A79E-3FDB2E4D71FE}"/>
              </a:ext>
            </a:extLst>
          </p:cNvPr>
          <p:cNvSpPr txBox="1"/>
          <p:nvPr/>
        </p:nvSpPr>
        <p:spPr>
          <a:xfrm>
            <a:off x="5705716" y="3350868"/>
            <a:ext cx="7503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baseline="30000" dirty="0">
                <a:solidFill>
                  <a:srgbClr val="B42E8D"/>
                </a:solidFill>
                <a:ea typeface="+mn-ea"/>
                <a:cs typeface="Arial" panose="020B0604020202020204" pitchFamily="34" charset="0"/>
              </a:rPr>
              <a:t>133</a:t>
            </a:r>
            <a:r>
              <a:rPr lang="en-US" b="1" dirty="0">
                <a:solidFill>
                  <a:srgbClr val="B42E8D"/>
                </a:solidFill>
                <a:ea typeface="+mn-ea"/>
                <a:cs typeface="Arial" panose="020B0604020202020204" pitchFamily="34" charset="0"/>
              </a:rPr>
              <a:t>Ba</a:t>
            </a:r>
            <a:endParaRPr lang="en-US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0E6FEE45-DE1A-40AF-925D-4A7EEB27AB4E}"/>
              </a:ext>
            </a:extLst>
          </p:cNvPr>
          <p:cNvGrpSpPr/>
          <p:nvPr/>
        </p:nvGrpSpPr>
        <p:grpSpPr>
          <a:xfrm>
            <a:off x="5183658" y="4771583"/>
            <a:ext cx="1440160" cy="1221475"/>
            <a:chOff x="4376435" y="4653884"/>
            <a:chExt cx="1440160" cy="1221475"/>
          </a:xfrm>
        </p:grpSpPr>
        <p:sp>
          <p:nvSpPr>
            <p:cNvPr id="20" name="Triangle isocèle 19">
              <a:extLst>
                <a:ext uri="{FF2B5EF4-FFF2-40B4-BE49-F238E27FC236}">
                  <a16:creationId xmlns:a16="http://schemas.microsoft.com/office/drawing/2014/main" id="{A41C5A96-C75B-44B6-B94F-4E94AF06AD79}"/>
                </a:ext>
              </a:extLst>
            </p:cNvPr>
            <p:cNvSpPr/>
            <p:nvPr/>
          </p:nvSpPr>
          <p:spPr bwMode="auto">
            <a:xfrm rot="10800000">
              <a:off x="4376435" y="4653884"/>
              <a:ext cx="1440160" cy="1078415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D035BEF-9388-4D19-8F60-7ACA2EBFAA97}"/>
                </a:ext>
              </a:extLst>
            </p:cNvPr>
            <p:cNvSpPr/>
            <p:nvPr/>
          </p:nvSpPr>
          <p:spPr bwMode="auto">
            <a:xfrm>
              <a:off x="4898493" y="5589240"/>
              <a:ext cx="396044" cy="2861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66030D24-D8D8-452D-88F1-F25C7093BCFD}"/>
              </a:ext>
            </a:extLst>
          </p:cNvPr>
          <p:cNvGrpSpPr/>
          <p:nvPr/>
        </p:nvGrpSpPr>
        <p:grpSpPr>
          <a:xfrm rot="3322997">
            <a:off x="2528661" y="4442766"/>
            <a:ext cx="1440160" cy="1221475"/>
            <a:chOff x="4376435" y="4653884"/>
            <a:chExt cx="1440160" cy="1221475"/>
          </a:xfrm>
        </p:grpSpPr>
        <p:sp>
          <p:nvSpPr>
            <p:cNvPr id="65" name="Triangle isocèle 64">
              <a:extLst>
                <a:ext uri="{FF2B5EF4-FFF2-40B4-BE49-F238E27FC236}">
                  <a16:creationId xmlns:a16="http://schemas.microsoft.com/office/drawing/2014/main" id="{7668D191-4384-4CCC-B251-401D7B2A46AC}"/>
                </a:ext>
              </a:extLst>
            </p:cNvPr>
            <p:cNvSpPr/>
            <p:nvPr/>
          </p:nvSpPr>
          <p:spPr bwMode="auto">
            <a:xfrm rot="10800000">
              <a:off x="4376435" y="4653884"/>
              <a:ext cx="1440160" cy="1078415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BA83EC6-B7A1-4BD7-B4B4-E7381D252ADD}"/>
                </a:ext>
              </a:extLst>
            </p:cNvPr>
            <p:cNvSpPr/>
            <p:nvPr/>
          </p:nvSpPr>
          <p:spPr bwMode="auto">
            <a:xfrm>
              <a:off x="4898493" y="5589240"/>
              <a:ext cx="396044" cy="2861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EA0EC62D-8A76-4654-B31B-A6FDA1198F31}"/>
              </a:ext>
            </a:extLst>
          </p:cNvPr>
          <p:cNvGrpSpPr/>
          <p:nvPr/>
        </p:nvGrpSpPr>
        <p:grpSpPr>
          <a:xfrm rot="5400000">
            <a:off x="1653015" y="3007970"/>
            <a:ext cx="1440160" cy="1221475"/>
            <a:chOff x="4376435" y="4653884"/>
            <a:chExt cx="1440160" cy="1221475"/>
          </a:xfrm>
        </p:grpSpPr>
        <p:sp>
          <p:nvSpPr>
            <p:cNvPr id="74" name="Triangle isocèle 73">
              <a:extLst>
                <a:ext uri="{FF2B5EF4-FFF2-40B4-BE49-F238E27FC236}">
                  <a16:creationId xmlns:a16="http://schemas.microsoft.com/office/drawing/2014/main" id="{2558D01C-D60F-4C72-99BF-DD616313B731}"/>
                </a:ext>
              </a:extLst>
            </p:cNvPr>
            <p:cNvSpPr/>
            <p:nvPr/>
          </p:nvSpPr>
          <p:spPr bwMode="auto">
            <a:xfrm rot="10800000">
              <a:off x="4376435" y="4653884"/>
              <a:ext cx="1440160" cy="1078415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B37CFDD-7A43-4B5B-BEDB-E48C1F345D1E}"/>
                </a:ext>
              </a:extLst>
            </p:cNvPr>
            <p:cNvSpPr/>
            <p:nvPr/>
          </p:nvSpPr>
          <p:spPr bwMode="auto">
            <a:xfrm>
              <a:off x="4898493" y="5589240"/>
              <a:ext cx="396044" cy="2861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E9E92AD0-B59A-4B9F-811D-FDD138BA002C}"/>
              </a:ext>
            </a:extLst>
          </p:cNvPr>
          <p:cNvCxnSpPr>
            <a:cxnSpLocks/>
            <a:stCxn id="59" idx="4"/>
          </p:cNvCxnSpPr>
          <p:nvPr/>
        </p:nvCxnSpPr>
        <p:spPr>
          <a:xfrm>
            <a:off x="5571075" y="4185567"/>
            <a:ext cx="0" cy="15396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ZoneTexte 75">
            <a:extLst>
              <a:ext uri="{FF2B5EF4-FFF2-40B4-BE49-F238E27FC236}">
                <a16:creationId xmlns:a16="http://schemas.microsoft.com/office/drawing/2014/main" id="{C6F447B0-9B26-41B0-BFE0-DEC0AE25D2A1}"/>
              </a:ext>
            </a:extLst>
          </p:cNvPr>
          <p:cNvSpPr txBox="1"/>
          <p:nvPr/>
        </p:nvSpPr>
        <p:spPr>
          <a:xfrm>
            <a:off x="4717514" y="4412643"/>
            <a:ext cx="9127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94.7 cm</a:t>
            </a:r>
          </a:p>
        </p:txBody>
      </p:sp>
      <p:sp>
        <p:nvSpPr>
          <p:cNvPr id="32" name="Forme libre : forme 31">
            <a:extLst>
              <a:ext uri="{FF2B5EF4-FFF2-40B4-BE49-F238E27FC236}">
                <a16:creationId xmlns:a16="http://schemas.microsoft.com/office/drawing/2014/main" id="{EA7D3C78-14F1-4CD6-B204-EB9A2AC4A15C}"/>
              </a:ext>
            </a:extLst>
          </p:cNvPr>
          <p:cNvSpPr/>
          <p:nvPr/>
        </p:nvSpPr>
        <p:spPr bwMode="auto">
          <a:xfrm>
            <a:off x="2009775" y="3857625"/>
            <a:ext cx="3800475" cy="2000250"/>
          </a:xfrm>
          <a:custGeom>
            <a:avLst/>
            <a:gdLst>
              <a:gd name="connsiteX0" fmla="*/ 3800475 w 3800475"/>
              <a:gd name="connsiteY0" fmla="*/ 2000250 h 2000250"/>
              <a:gd name="connsiteX1" fmla="*/ 3228975 w 3800475"/>
              <a:gd name="connsiteY1" fmla="*/ 1990725 h 2000250"/>
              <a:gd name="connsiteX2" fmla="*/ 3000375 w 3800475"/>
              <a:gd name="connsiteY2" fmla="*/ 1981200 h 2000250"/>
              <a:gd name="connsiteX3" fmla="*/ 1981200 w 3800475"/>
              <a:gd name="connsiteY3" fmla="*/ 1933575 h 2000250"/>
              <a:gd name="connsiteX4" fmla="*/ 1895475 w 3800475"/>
              <a:gd name="connsiteY4" fmla="*/ 1914525 h 2000250"/>
              <a:gd name="connsiteX5" fmla="*/ 1828800 w 3800475"/>
              <a:gd name="connsiteY5" fmla="*/ 1895475 h 2000250"/>
              <a:gd name="connsiteX6" fmla="*/ 1685925 w 3800475"/>
              <a:gd name="connsiteY6" fmla="*/ 1866900 h 2000250"/>
              <a:gd name="connsiteX7" fmla="*/ 1314450 w 3800475"/>
              <a:gd name="connsiteY7" fmla="*/ 1790700 h 2000250"/>
              <a:gd name="connsiteX8" fmla="*/ 1285875 w 3800475"/>
              <a:gd name="connsiteY8" fmla="*/ 1781175 h 2000250"/>
              <a:gd name="connsiteX9" fmla="*/ 1200150 w 3800475"/>
              <a:gd name="connsiteY9" fmla="*/ 1743075 h 2000250"/>
              <a:gd name="connsiteX10" fmla="*/ 1171575 w 3800475"/>
              <a:gd name="connsiteY10" fmla="*/ 1724025 h 2000250"/>
              <a:gd name="connsiteX11" fmla="*/ 1114425 w 3800475"/>
              <a:gd name="connsiteY11" fmla="*/ 1714500 h 2000250"/>
              <a:gd name="connsiteX12" fmla="*/ 1076325 w 3800475"/>
              <a:gd name="connsiteY12" fmla="*/ 1695450 h 2000250"/>
              <a:gd name="connsiteX13" fmla="*/ 1047750 w 3800475"/>
              <a:gd name="connsiteY13" fmla="*/ 1676400 h 2000250"/>
              <a:gd name="connsiteX14" fmla="*/ 1009650 w 3800475"/>
              <a:gd name="connsiteY14" fmla="*/ 1666875 h 2000250"/>
              <a:gd name="connsiteX15" fmla="*/ 895350 w 3800475"/>
              <a:gd name="connsiteY15" fmla="*/ 1600200 h 2000250"/>
              <a:gd name="connsiteX16" fmla="*/ 819150 w 3800475"/>
              <a:gd name="connsiteY16" fmla="*/ 1533525 h 2000250"/>
              <a:gd name="connsiteX17" fmla="*/ 771525 w 3800475"/>
              <a:gd name="connsiteY17" fmla="*/ 1485900 h 2000250"/>
              <a:gd name="connsiteX18" fmla="*/ 714375 w 3800475"/>
              <a:gd name="connsiteY18" fmla="*/ 1438275 h 2000250"/>
              <a:gd name="connsiteX19" fmla="*/ 638175 w 3800475"/>
              <a:gd name="connsiteY19" fmla="*/ 1381125 h 2000250"/>
              <a:gd name="connsiteX20" fmla="*/ 619125 w 3800475"/>
              <a:gd name="connsiteY20" fmla="*/ 1352550 h 2000250"/>
              <a:gd name="connsiteX21" fmla="*/ 590550 w 3800475"/>
              <a:gd name="connsiteY21" fmla="*/ 1333500 h 2000250"/>
              <a:gd name="connsiteX22" fmla="*/ 523875 w 3800475"/>
              <a:gd name="connsiteY22" fmla="*/ 1219200 h 2000250"/>
              <a:gd name="connsiteX23" fmla="*/ 438150 w 3800475"/>
              <a:gd name="connsiteY23" fmla="*/ 1095375 h 2000250"/>
              <a:gd name="connsiteX24" fmla="*/ 409575 w 3800475"/>
              <a:gd name="connsiteY24" fmla="*/ 1047750 h 2000250"/>
              <a:gd name="connsiteX25" fmla="*/ 361950 w 3800475"/>
              <a:gd name="connsiteY25" fmla="*/ 981075 h 2000250"/>
              <a:gd name="connsiteX26" fmla="*/ 285750 w 3800475"/>
              <a:gd name="connsiteY26" fmla="*/ 847725 h 2000250"/>
              <a:gd name="connsiteX27" fmla="*/ 238125 w 3800475"/>
              <a:gd name="connsiteY27" fmla="*/ 762000 h 2000250"/>
              <a:gd name="connsiteX28" fmla="*/ 200025 w 3800475"/>
              <a:gd name="connsiteY28" fmla="*/ 666750 h 2000250"/>
              <a:gd name="connsiteX29" fmla="*/ 190500 w 3800475"/>
              <a:gd name="connsiteY29" fmla="*/ 600075 h 2000250"/>
              <a:gd name="connsiteX30" fmla="*/ 180975 w 3800475"/>
              <a:gd name="connsiteY30" fmla="*/ 457200 h 2000250"/>
              <a:gd name="connsiteX31" fmla="*/ 161925 w 3800475"/>
              <a:gd name="connsiteY31" fmla="*/ 400050 h 2000250"/>
              <a:gd name="connsiteX32" fmla="*/ 76200 w 3800475"/>
              <a:gd name="connsiteY32" fmla="*/ 228600 h 2000250"/>
              <a:gd name="connsiteX33" fmla="*/ 38100 w 3800475"/>
              <a:gd name="connsiteY33" fmla="*/ 85725 h 2000250"/>
              <a:gd name="connsiteX34" fmla="*/ 28575 w 3800475"/>
              <a:gd name="connsiteY34" fmla="*/ 57150 h 2000250"/>
              <a:gd name="connsiteX35" fmla="*/ 0 w 3800475"/>
              <a:gd name="connsiteY35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00475" h="2000250">
                <a:moveTo>
                  <a:pt x="3800475" y="2000250"/>
                </a:moveTo>
                <a:lnTo>
                  <a:pt x="3228975" y="1990725"/>
                </a:lnTo>
                <a:cubicBezTo>
                  <a:pt x="3152730" y="1988910"/>
                  <a:pt x="3076587" y="1984076"/>
                  <a:pt x="3000375" y="1981200"/>
                </a:cubicBezTo>
                <a:cubicBezTo>
                  <a:pt x="2350472" y="1956675"/>
                  <a:pt x="3154896" y="1993765"/>
                  <a:pt x="1981200" y="1933575"/>
                </a:cubicBezTo>
                <a:cubicBezTo>
                  <a:pt x="1952625" y="1927225"/>
                  <a:pt x="1923873" y="1921625"/>
                  <a:pt x="1895475" y="1914525"/>
                </a:cubicBezTo>
                <a:cubicBezTo>
                  <a:pt x="1873051" y="1908919"/>
                  <a:pt x="1851340" y="1900598"/>
                  <a:pt x="1828800" y="1895475"/>
                </a:cubicBezTo>
                <a:cubicBezTo>
                  <a:pt x="1781440" y="1884711"/>
                  <a:pt x="1733172" y="1878149"/>
                  <a:pt x="1685925" y="1866900"/>
                </a:cubicBezTo>
                <a:cubicBezTo>
                  <a:pt x="1351511" y="1787278"/>
                  <a:pt x="1534371" y="1809027"/>
                  <a:pt x="1314450" y="1790700"/>
                </a:cubicBezTo>
                <a:cubicBezTo>
                  <a:pt x="1304925" y="1787525"/>
                  <a:pt x="1295276" y="1784700"/>
                  <a:pt x="1285875" y="1781175"/>
                </a:cubicBezTo>
                <a:cubicBezTo>
                  <a:pt x="1256185" y="1770041"/>
                  <a:pt x="1227700" y="1758818"/>
                  <a:pt x="1200150" y="1743075"/>
                </a:cubicBezTo>
                <a:cubicBezTo>
                  <a:pt x="1190211" y="1737395"/>
                  <a:pt x="1182435" y="1727645"/>
                  <a:pt x="1171575" y="1724025"/>
                </a:cubicBezTo>
                <a:cubicBezTo>
                  <a:pt x="1153253" y="1717918"/>
                  <a:pt x="1133475" y="1717675"/>
                  <a:pt x="1114425" y="1714500"/>
                </a:cubicBezTo>
                <a:cubicBezTo>
                  <a:pt x="1101725" y="1708150"/>
                  <a:pt x="1088653" y="1702495"/>
                  <a:pt x="1076325" y="1695450"/>
                </a:cubicBezTo>
                <a:cubicBezTo>
                  <a:pt x="1066386" y="1689770"/>
                  <a:pt x="1058272" y="1680909"/>
                  <a:pt x="1047750" y="1676400"/>
                </a:cubicBezTo>
                <a:cubicBezTo>
                  <a:pt x="1035718" y="1671243"/>
                  <a:pt x="1022350" y="1670050"/>
                  <a:pt x="1009650" y="1666875"/>
                </a:cubicBezTo>
                <a:cubicBezTo>
                  <a:pt x="971550" y="1644650"/>
                  <a:pt x="926539" y="1631389"/>
                  <a:pt x="895350" y="1600200"/>
                </a:cubicBezTo>
                <a:cubicBezTo>
                  <a:pt x="771823" y="1476673"/>
                  <a:pt x="937204" y="1638462"/>
                  <a:pt x="819150" y="1533525"/>
                </a:cubicBezTo>
                <a:cubicBezTo>
                  <a:pt x="802370" y="1518610"/>
                  <a:pt x="788137" y="1501002"/>
                  <a:pt x="771525" y="1485900"/>
                </a:cubicBezTo>
                <a:cubicBezTo>
                  <a:pt x="753176" y="1469219"/>
                  <a:pt x="732807" y="1454864"/>
                  <a:pt x="714375" y="1438275"/>
                </a:cubicBezTo>
                <a:cubicBezTo>
                  <a:pt x="654200" y="1384117"/>
                  <a:pt x="701854" y="1412964"/>
                  <a:pt x="638175" y="1381125"/>
                </a:cubicBezTo>
                <a:cubicBezTo>
                  <a:pt x="631825" y="1371600"/>
                  <a:pt x="627220" y="1360645"/>
                  <a:pt x="619125" y="1352550"/>
                </a:cubicBezTo>
                <a:cubicBezTo>
                  <a:pt x="611030" y="1344455"/>
                  <a:pt x="597204" y="1342815"/>
                  <a:pt x="590550" y="1333500"/>
                </a:cubicBezTo>
                <a:cubicBezTo>
                  <a:pt x="564912" y="1297607"/>
                  <a:pt x="547652" y="1256351"/>
                  <a:pt x="523875" y="1219200"/>
                </a:cubicBezTo>
                <a:cubicBezTo>
                  <a:pt x="496814" y="1176917"/>
                  <a:pt x="465997" y="1137145"/>
                  <a:pt x="438150" y="1095375"/>
                </a:cubicBezTo>
                <a:cubicBezTo>
                  <a:pt x="427881" y="1079971"/>
                  <a:pt x="419844" y="1063154"/>
                  <a:pt x="409575" y="1047750"/>
                </a:cubicBezTo>
                <a:cubicBezTo>
                  <a:pt x="394425" y="1025025"/>
                  <a:pt x="375798" y="1004616"/>
                  <a:pt x="361950" y="981075"/>
                </a:cubicBezTo>
                <a:cubicBezTo>
                  <a:pt x="262451" y="811926"/>
                  <a:pt x="355647" y="940921"/>
                  <a:pt x="285750" y="847725"/>
                </a:cubicBezTo>
                <a:cubicBezTo>
                  <a:pt x="266591" y="790248"/>
                  <a:pt x="287253" y="843880"/>
                  <a:pt x="238125" y="762000"/>
                </a:cubicBezTo>
                <a:cubicBezTo>
                  <a:pt x="217102" y="726962"/>
                  <a:pt x="213655" y="707640"/>
                  <a:pt x="200025" y="666750"/>
                </a:cubicBezTo>
                <a:cubicBezTo>
                  <a:pt x="196850" y="644525"/>
                  <a:pt x="192533" y="622433"/>
                  <a:pt x="190500" y="600075"/>
                </a:cubicBezTo>
                <a:cubicBezTo>
                  <a:pt x="186179" y="552540"/>
                  <a:pt x="187725" y="504451"/>
                  <a:pt x="180975" y="457200"/>
                </a:cubicBezTo>
                <a:cubicBezTo>
                  <a:pt x="178135" y="437321"/>
                  <a:pt x="170905" y="418011"/>
                  <a:pt x="161925" y="400050"/>
                </a:cubicBezTo>
                <a:cubicBezTo>
                  <a:pt x="133350" y="342900"/>
                  <a:pt x="91697" y="290588"/>
                  <a:pt x="76200" y="228600"/>
                </a:cubicBezTo>
                <a:cubicBezTo>
                  <a:pt x="58975" y="159701"/>
                  <a:pt x="57782" y="151332"/>
                  <a:pt x="38100" y="85725"/>
                </a:cubicBezTo>
                <a:cubicBezTo>
                  <a:pt x="35215" y="76108"/>
                  <a:pt x="32530" y="66378"/>
                  <a:pt x="28575" y="57150"/>
                </a:cubicBezTo>
                <a:lnTo>
                  <a:pt x="0" y="0"/>
                </a:lnTo>
              </a:path>
            </a:pathLst>
          </a:custGeom>
          <a:noFill/>
          <a:ln w="19050">
            <a:solidFill>
              <a:schemeClr val="tx1"/>
            </a:solidFill>
            <a:prstDash val="dash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B2B1CD5D-04BE-49D0-94C9-800A38FB5133}"/>
              </a:ext>
            </a:extLst>
          </p:cNvPr>
          <p:cNvSpPr txBox="1"/>
          <p:nvPr/>
        </p:nvSpPr>
        <p:spPr>
          <a:xfrm>
            <a:off x="5582367" y="6015925"/>
            <a:ext cx="8016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POV 1</a:t>
            </a:r>
            <a:endParaRPr lang="en-US" dirty="0"/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E2484FAF-A2B9-4618-B499-72136CC7BF6B}"/>
              </a:ext>
            </a:extLst>
          </p:cNvPr>
          <p:cNvSpPr txBox="1"/>
          <p:nvPr/>
        </p:nvSpPr>
        <p:spPr>
          <a:xfrm>
            <a:off x="1832190" y="5341257"/>
            <a:ext cx="879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POV 2</a:t>
            </a:r>
            <a:endParaRPr lang="en-US" dirty="0"/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C82F87CF-1CAA-4615-B4ED-0B4455F1567A}"/>
              </a:ext>
            </a:extLst>
          </p:cNvPr>
          <p:cNvSpPr txBox="1"/>
          <p:nvPr/>
        </p:nvSpPr>
        <p:spPr>
          <a:xfrm>
            <a:off x="857377" y="3395424"/>
            <a:ext cx="848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POV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34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10" grpId="0" animBg="1"/>
      <p:bldP spid="12" grpId="0" animBg="1"/>
      <p:bldP spid="59" grpId="0" animBg="1"/>
      <p:bldP spid="60" grpId="0"/>
      <p:bldP spid="61" grpId="0"/>
      <p:bldP spid="76" grpId="0"/>
      <p:bldP spid="32" grpId="0" animBg="1"/>
      <p:bldP spid="77" grpId="0"/>
      <p:bldP spid="78" grpId="0"/>
      <p:bldP spid="7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17C70D4-5715-4B08-A4F9-D88D927F53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149920" cy="365125"/>
          </a:xfrm>
        </p:spPr>
        <p:txBody>
          <a:bodyPr/>
          <a:lstStyle/>
          <a:p>
            <a:pPr>
              <a:defRPr/>
            </a:pPr>
            <a:fld id="{F795CD19-DD5F-47BB-BFF1-94E5752A2B5E}" type="datetime1">
              <a:rPr lang="fr-FR" smtClean="0"/>
              <a:t>05/06/2026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6669FE9-2011-46F4-AA64-00E53EE85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  <a:endParaRPr lang="it-IT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B857FF-A59A-4A4D-B726-81314F822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15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43996CA-4B79-4A30-83E9-F7FFEF82E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63" y="301178"/>
            <a:ext cx="4986090" cy="871826"/>
          </a:xfrm>
        </p:spPr>
        <p:txBody>
          <a:bodyPr/>
          <a:lstStyle/>
          <a:p>
            <a:r>
              <a:rPr lang="en-US" dirty="0"/>
              <a:t>Sources separation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8E4A7E01-0FFB-4ABE-9B82-091FBC9DC89C}"/>
              </a:ext>
            </a:extLst>
          </p:cNvPr>
          <p:cNvGrpSpPr/>
          <p:nvPr/>
        </p:nvGrpSpPr>
        <p:grpSpPr>
          <a:xfrm>
            <a:off x="7057735" y="597649"/>
            <a:ext cx="4032448" cy="2814446"/>
            <a:chOff x="6141539" y="27075880"/>
            <a:chExt cx="6803461" cy="6953103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B85B7F3B-42F1-41CE-BC2E-E385A814C9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1019" r="7366" b="1845"/>
            <a:stretch/>
          </p:blipFill>
          <p:spPr>
            <a:xfrm>
              <a:off x="6141539" y="27614655"/>
              <a:ext cx="6803461" cy="6414328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B5237D29-5EF7-477A-AA21-BE280EB3B555}"/>
                </a:ext>
              </a:extLst>
            </p:cNvPr>
            <p:cNvSpPr txBox="1"/>
            <p:nvPr/>
          </p:nvSpPr>
          <p:spPr>
            <a:xfrm>
              <a:off x="6839496" y="27075880"/>
              <a:ext cx="1279998" cy="54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2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59 keV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542C9B02-C974-415D-B216-E3856DE81668}"/>
                </a:ext>
              </a:extLst>
            </p:cNvPr>
            <p:cNvSpPr txBox="1"/>
            <p:nvPr/>
          </p:nvSpPr>
          <p:spPr>
            <a:xfrm>
              <a:off x="10638742" y="32318496"/>
              <a:ext cx="1836453" cy="548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2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356 keV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F913ED1E-1567-4691-9505-05CB02AB88C1}"/>
                </a:ext>
              </a:extLst>
            </p:cNvPr>
            <p:cNvSpPr txBox="1"/>
            <p:nvPr/>
          </p:nvSpPr>
          <p:spPr>
            <a:xfrm>
              <a:off x="7996882" y="29611626"/>
              <a:ext cx="1703744" cy="54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200" dirty="0">
                  <a:solidFill>
                    <a:prstClr val="black"/>
                  </a:solidFill>
                  <a:ea typeface="+mn-ea"/>
                  <a:cs typeface="Arial" panose="020B0604020202020204" pitchFamily="34" charset="0"/>
                </a:rPr>
                <a:t>81 keV</a:t>
              </a:r>
            </a:p>
          </p:txBody>
        </p: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59199A79-564D-4625-A037-AC53F4D6908E}"/>
              </a:ext>
            </a:extLst>
          </p:cNvPr>
          <p:cNvSpPr txBox="1"/>
          <p:nvPr/>
        </p:nvSpPr>
        <p:spPr>
          <a:xfrm>
            <a:off x="479376" y="1037413"/>
            <a:ext cx="60486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“</a:t>
            </a:r>
            <a:r>
              <a:rPr lang="en-US" b="1" dirty="0" err="1">
                <a:solidFill>
                  <a:schemeClr val="accent1"/>
                </a:solidFill>
              </a:rPr>
              <a:t>spectro</a:t>
            </a:r>
            <a:r>
              <a:rPr lang="en-US" b="1" dirty="0">
                <a:solidFill>
                  <a:schemeClr val="accent1"/>
                </a:solidFill>
              </a:rPr>
              <a:t>-imaging”:</a:t>
            </a:r>
          </a:p>
          <a:p>
            <a:r>
              <a:rPr lang="en-US" sz="1600" dirty="0"/>
              <a:t>Separation of the two radionuclides by selecting their energy emission in the energy spectrum.</a:t>
            </a: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32B3CD42-489D-4DE6-BBC3-FF1A39194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5259"/>
          <a:stretch/>
        </p:blipFill>
        <p:spPr>
          <a:xfrm>
            <a:off x="1156296" y="3442193"/>
            <a:ext cx="9700221" cy="2875490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ACDF59E4-6D50-4F29-9038-A4018C254112}"/>
              </a:ext>
            </a:extLst>
          </p:cNvPr>
          <p:cNvSpPr txBox="1"/>
          <p:nvPr/>
        </p:nvSpPr>
        <p:spPr>
          <a:xfrm>
            <a:off x="9346165" y="3595282"/>
            <a:ext cx="818669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POV 3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D99140BE-4276-44CB-A89D-C906DD3949B0}"/>
              </a:ext>
            </a:extLst>
          </p:cNvPr>
          <p:cNvSpPr txBox="1"/>
          <p:nvPr/>
        </p:nvSpPr>
        <p:spPr>
          <a:xfrm>
            <a:off x="5949913" y="3595282"/>
            <a:ext cx="85941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POV 2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CC993271-9CBB-493F-A49B-9DE46FD4D338}"/>
              </a:ext>
            </a:extLst>
          </p:cNvPr>
          <p:cNvSpPr txBox="1"/>
          <p:nvPr/>
        </p:nvSpPr>
        <p:spPr>
          <a:xfrm>
            <a:off x="2861946" y="3595282"/>
            <a:ext cx="85941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POV 1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65F38BA9-DAA2-4A88-9455-263233715FDC}"/>
              </a:ext>
            </a:extLst>
          </p:cNvPr>
          <p:cNvSpPr txBox="1"/>
          <p:nvPr/>
        </p:nvSpPr>
        <p:spPr>
          <a:xfrm>
            <a:off x="2861946" y="4236597"/>
            <a:ext cx="7074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baseline="30000" dirty="0">
                <a:ln w="3175">
                  <a:solidFill>
                    <a:schemeClr val="bg1"/>
                  </a:solidFill>
                </a:ln>
                <a:solidFill>
                  <a:srgbClr val="B42E8D"/>
                </a:solidFill>
                <a:cs typeface="Arial" panose="020B0604020202020204" pitchFamily="34" charset="0"/>
              </a:rPr>
              <a:t>133</a:t>
            </a:r>
            <a:r>
              <a:rPr lang="en-US" sz="1600" b="1" dirty="0">
                <a:ln w="3175">
                  <a:solidFill>
                    <a:schemeClr val="bg1"/>
                  </a:solidFill>
                </a:ln>
                <a:solidFill>
                  <a:srgbClr val="B42E8D"/>
                </a:solidFill>
                <a:cs typeface="Arial" panose="020B0604020202020204" pitchFamily="34" charset="0"/>
              </a:rPr>
              <a:t>Ba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8230840C-3778-4BBA-90D7-A28138AC980A}"/>
              </a:ext>
            </a:extLst>
          </p:cNvPr>
          <p:cNvSpPr txBox="1"/>
          <p:nvPr/>
        </p:nvSpPr>
        <p:spPr>
          <a:xfrm>
            <a:off x="2701826" y="5163151"/>
            <a:ext cx="9222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baseline="30000" dirty="0">
                <a:ln w="3175">
                  <a:solidFill>
                    <a:schemeClr val="bg1"/>
                  </a:solidFill>
                </a:ln>
                <a:solidFill>
                  <a:srgbClr val="268A8E"/>
                </a:solidFill>
                <a:cs typeface="Arial" panose="020B0604020202020204" pitchFamily="34" charset="0"/>
              </a:rPr>
              <a:t>241</a:t>
            </a:r>
            <a:r>
              <a:rPr lang="en-US" sz="1600" b="1" dirty="0">
                <a:ln w="3175">
                  <a:solidFill>
                    <a:schemeClr val="bg1"/>
                  </a:solidFill>
                </a:ln>
                <a:solidFill>
                  <a:srgbClr val="268A8E"/>
                </a:solidFill>
                <a:cs typeface="Arial" panose="020B0604020202020204" pitchFamily="34" charset="0"/>
              </a:rPr>
              <a:t>Am</a:t>
            </a:r>
            <a:endParaRPr lang="en-US" sz="1600" b="1" baseline="30000" dirty="0">
              <a:ln w="3175">
                <a:solidFill>
                  <a:schemeClr val="bg1"/>
                </a:solidFill>
              </a:ln>
              <a:solidFill>
                <a:srgbClr val="268A8E"/>
              </a:solidFill>
              <a:cs typeface="Arial" panose="020B0604020202020204" pitchFamily="34" charset="0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BD647BAB-8ABA-4DC9-B887-313CCE8950AD}"/>
              </a:ext>
            </a:extLst>
          </p:cNvPr>
          <p:cNvSpPr txBox="1"/>
          <p:nvPr/>
        </p:nvSpPr>
        <p:spPr>
          <a:xfrm>
            <a:off x="5743777" y="4207662"/>
            <a:ext cx="7044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baseline="30000" dirty="0">
                <a:ln w="3175">
                  <a:solidFill>
                    <a:schemeClr val="bg1"/>
                  </a:solidFill>
                </a:ln>
                <a:solidFill>
                  <a:srgbClr val="B42E8D"/>
                </a:solidFill>
                <a:cs typeface="Arial" panose="020B0604020202020204" pitchFamily="34" charset="0"/>
              </a:rPr>
              <a:t>133</a:t>
            </a:r>
            <a:r>
              <a:rPr lang="en-US" sz="1600" b="1" dirty="0">
                <a:ln w="3175">
                  <a:solidFill>
                    <a:schemeClr val="bg1"/>
                  </a:solidFill>
                </a:ln>
                <a:solidFill>
                  <a:srgbClr val="B42E8D"/>
                </a:solidFill>
                <a:cs typeface="Arial" panose="020B0604020202020204" pitchFamily="34" charset="0"/>
              </a:rPr>
              <a:t>Ba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B8A27DD6-7556-4A87-AE27-17F2BC3AB619}"/>
              </a:ext>
            </a:extLst>
          </p:cNvPr>
          <p:cNvSpPr txBox="1"/>
          <p:nvPr/>
        </p:nvSpPr>
        <p:spPr>
          <a:xfrm>
            <a:off x="6095998" y="5123115"/>
            <a:ext cx="9411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baseline="30000" dirty="0">
                <a:ln w="3175">
                  <a:solidFill>
                    <a:schemeClr val="bg1"/>
                  </a:solidFill>
                </a:ln>
                <a:solidFill>
                  <a:srgbClr val="268A8E"/>
                </a:solidFill>
                <a:cs typeface="Arial" panose="020B0604020202020204" pitchFamily="34" charset="0"/>
              </a:rPr>
              <a:t>241</a:t>
            </a:r>
            <a:r>
              <a:rPr lang="en-US" sz="1600" b="1" dirty="0">
                <a:ln w="3175">
                  <a:solidFill>
                    <a:schemeClr val="bg1"/>
                  </a:solidFill>
                </a:ln>
                <a:solidFill>
                  <a:srgbClr val="268A8E"/>
                </a:solidFill>
                <a:cs typeface="Arial" panose="020B0604020202020204" pitchFamily="34" charset="0"/>
              </a:rPr>
              <a:t>Am</a:t>
            </a:r>
            <a:endParaRPr lang="en-US" sz="1600" b="1" baseline="30000" dirty="0">
              <a:ln w="3175">
                <a:solidFill>
                  <a:schemeClr val="bg1"/>
                </a:solidFill>
              </a:ln>
              <a:solidFill>
                <a:srgbClr val="268A8E"/>
              </a:solidFill>
              <a:cs typeface="Arial" panose="020B0604020202020204" pitchFamily="34" charset="0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5940B158-D87A-47A9-98AB-EDEB642DA23B}"/>
              </a:ext>
            </a:extLst>
          </p:cNvPr>
          <p:cNvSpPr txBox="1"/>
          <p:nvPr/>
        </p:nvSpPr>
        <p:spPr>
          <a:xfrm>
            <a:off x="9590925" y="4207662"/>
            <a:ext cx="7701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baseline="30000" dirty="0">
                <a:ln w="3175">
                  <a:solidFill>
                    <a:schemeClr val="bg1"/>
                  </a:solidFill>
                </a:ln>
                <a:solidFill>
                  <a:srgbClr val="B42E8D"/>
                </a:solidFill>
                <a:cs typeface="Arial" panose="020B0604020202020204" pitchFamily="34" charset="0"/>
              </a:rPr>
              <a:t>133</a:t>
            </a:r>
            <a:r>
              <a:rPr lang="en-US" sz="1600" b="1" dirty="0">
                <a:ln w="3175">
                  <a:solidFill>
                    <a:schemeClr val="bg1"/>
                  </a:solidFill>
                </a:ln>
                <a:solidFill>
                  <a:srgbClr val="B42E8D"/>
                </a:solidFill>
                <a:cs typeface="Arial" panose="020B0604020202020204" pitchFamily="34" charset="0"/>
              </a:rPr>
              <a:t>Ba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C05C4BDE-B2F7-4CCC-B755-02A228897639}"/>
              </a:ext>
            </a:extLst>
          </p:cNvPr>
          <p:cNvSpPr txBox="1"/>
          <p:nvPr/>
        </p:nvSpPr>
        <p:spPr>
          <a:xfrm>
            <a:off x="9530687" y="5068430"/>
            <a:ext cx="9411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baseline="30000" dirty="0">
                <a:ln w="3175">
                  <a:solidFill>
                    <a:schemeClr val="bg1"/>
                  </a:solidFill>
                </a:ln>
                <a:solidFill>
                  <a:srgbClr val="268A8E"/>
                </a:solidFill>
                <a:cs typeface="Arial" panose="020B0604020202020204" pitchFamily="34" charset="0"/>
              </a:rPr>
              <a:t>241</a:t>
            </a:r>
            <a:r>
              <a:rPr lang="en-US" sz="1600" b="1" dirty="0">
                <a:ln w="3175">
                  <a:solidFill>
                    <a:schemeClr val="bg1"/>
                  </a:solidFill>
                </a:ln>
                <a:solidFill>
                  <a:srgbClr val="268A8E"/>
                </a:solidFill>
                <a:cs typeface="Arial" panose="020B0604020202020204" pitchFamily="34" charset="0"/>
              </a:rPr>
              <a:t>Am</a:t>
            </a:r>
            <a:endParaRPr lang="en-US" sz="1600" b="1" baseline="30000" dirty="0">
              <a:ln w="3175">
                <a:solidFill>
                  <a:schemeClr val="bg1"/>
                </a:solidFill>
              </a:ln>
              <a:solidFill>
                <a:srgbClr val="268A8E"/>
              </a:solidFill>
              <a:cs typeface="Arial" panose="020B0604020202020204" pitchFamily="34" charset="0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EBB8515B-C1B1-483B-A193-0B7E2B47620A}"/>
              </a:ext>
            </a:extLst>
          </p:cNvPr>
          <p:cNvSpPr txBox="1"/>
          <p:nvPr/>
        </p:nvSpPr>
        <p:spPr>
          <a:xfrm>
            <a:off x="479376" y="1989091"/>
            <a:ext cx="2746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268A8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241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68A8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Am</a:t>
            </a:r>
          </a:p>
          <a:p>
            <a:r>
              <a:rPr lang="en-US" dirty="0" err="1">
                <a:cs typeface="Arial" panose="020B0604020202020204" pitchFamily="34" charset="0"/>
              </a:rPr>
              <a:t>E</a:t>
            </a:r>
            <a:r>
              <a:rPr lang="en-US" baseline="-25000" dirty="0" err="1">
                <a:cs typeface="Arial" panose="020B0604020202020204" pitchFamily="34" charset="0"/>
              </a:rPr>
              <a:t>γ</a:t>
            </a:r>
            <a:r>
              <a:rPr lang="en-US" dirty="0">
                <a:cs typeface="Arial" panose="020B0604020202020204" pitchFamily="34" charset="0"/>
              </a:rPr>
              <a:t>=59 keV</a:t>
            </a:r>
            <a:endParaRPr lang="en-US" dirty="0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BB437B61-B428-43D7-8609-31DECE797313}"/>
              </a:ext>
            </a:extLst>
          </p:cNvPr>
          <p:cNvSpPr txBox="1"/>
          <p:nvPr/>
        </p:nvSpPr>
        <p:spPr>
          <a:xfrm>
            <a:off x="3721358" y="1989091"/>
            <a:ext cx="16489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B42E8D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133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B42E8D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Ba</a:t>
            </a:r>
          </a:p>
          <a:p>
            <a:r>
              <a:rPr lang="en-US" dirty="0">
                <a:cs typeface="Arial" panose="020B0604020202020204" pitchFamily="34" charset="0"/>
              </a:rPr>
              <a:t>E</a:t>
            </a:r>
            <a:r>
              <a:rPr lang="en-US" baseline="-25000" dirty="0">
                <a:cs typeface="Arial" panose="020B0604020202020204" pitchFamily="34" charset="0"/>
              </a:rPr>
              <a:t>γ,1</a:t>
            </a:r>
            <a:r>
              <a:rPr lang="en-US" dirty="0">
                <a:cs typeface="Arial" panose="020B0604020202020204" pitchFamily="34" charset="0"/>
              </a:rPr>
              <a:t>= 81 keV</a:t>
            </a:r>
          </a:p>
          <a:p>
            <a:r>
              <a:rPr lang="en-US" dirty="0">
                <a:cs typeface="Arial" panose="020B0604020202020204" pitchFamily="34" charset="0"/>
              </a:rPr>
              <a:t>E</a:t>
            </a:r>
            <a:r>
              <a:rPr lang="en-US" baseline="-25000" dirty="0">
                <a:cs typeface="Arial" panose="020B0604020202020204" pitchFamily="34" charset="0"/>
              </a:rPr>
              <a:t>γ,2</a:t>
            </a:r>
            <a:r>
              <a:rPr lang="en-US" dirty="0">
                <a:cs typeface="Arial" panose="020B0604020202020204" pitchFamily="34" charset="0"/>
              </a:rPr>
              <a:t>= 356 keV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7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17C70D4-5715-4B08-A4F9-D88D927F53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149920" cy="365125"/>
          </a:xfrm>
        </p:spPr>
        <p:txBody>
          <a:bodyPr/>
          <a:lstStyle/>
          <a:p>
            <a:pPr>
              <a:defRPr/>
            </a:pPr>
            <a:fld id="{F795CD19-DD5F-47BB-BFF1-94E5752A2B5E}" type="datetime1">
              <a:rPr lang="fr-FR" smtClean="0"/>
              <a:t>05/06/2026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6669FE9-2011-46F4-AA64-00E53EE85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  <a:endParaRPr lang="it-IT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B857FF-A59A-4A4D-B726-81314F822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16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43996CA-4B79-4A30-83E9-F7FFEF82E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62" y="301178"/>
            <a:ext cx="10836275" cy="871826"/>
          </a:xfrm>
        </p:spPr>
        <p:txBody>
          <a:bodyPr/>
          <a:lstStyle/>
          <a:p>
            <a:r>
              <a:rPr lang="en-US" dirty="0"/>
              <a:t>Sources localization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1171472-B52F-449A-B079-88049626C70D}"/>
              </a:ext>
            </a:extLst>
          </p:cNvPr>
          <p:cNvSpPr txBox="1"/>
          <p:nvPr/>
        </p:nvSpPr>
        <p:spPr>
          <a:xfrm>
            <a:off x="7392144" y="1175248"/>
            <a:ext cx="3661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Source’s volume barycenter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59199A79-564D-4625-A037-AC53F4D6908E}"/>
              </a:ext>
            </a:extLst>
          </p:cNvPr>
          <p:cNvSpPr txBox="1"/>
          <p:nvPr/>
        </p:nvSpPr>
        <p:spPr>
          <a:xfrm>
            <a:off x="677862" y="1173004"/>
            <a:ext cx="3436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3D </a:t>
            </a:r>
            <a:r>
              <a:rPr lang="en-US" b="1" dirty="0" err="1">
                <a:solidFill>
                  <a:schemeClr val="accent1"/>
                </a:solidFill>
              </a:rPr>
              <a:t>spectro</a:t>
            </a:r>
            <a:r>
              <a:rPr lang="en-US" b="1" dirty="0">
                <a:solidFill>
                  <a:schemeClr val="accent1"/>
                </a:solidFill>
              </a:rPr>
              <a:t>-imaging result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935AA495-3367-4768-8BB6-A8D52E1C0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53" y="1855760"/>
            <a:ext cx="5600391" cy="3979225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16DA2793-FC1F-4254-A586-93777F759EA6}"/>
              </a:ext>
            </a:extLst>
          </p:cNvPr>
          <p:cNvSpPr txBox="1"/>
          <p:nvPr/>
        </p:nvSpPr>
        <p:spPr>
          <a:xfrm>
            <a:off x="4509474" y="1903692"/>
            <a:ext cx="1522592" cy="95410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Legend: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E41A1C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×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 POVs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617F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─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Trajectory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∙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  Point cloud 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C2A33564-C193-4755-A078-CA8F08045389}"/>
              </a:ext>
            </a:extLst>
          </p:cNvPr>
          <p:cNvCxnSpPr>
            <a:cxnSpLocks/>
          </p:cNvCxnSpPr>
          <p:nvPr/>
        </p:nvCxnSpPr>
        <p:spPr>
          <a:xfrm flipV="1">
            <a:off x="3833166" y="4064884"/>
            <a:ext cx="563054" cy="466701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A5D261B9-95DE-4A8C-A37A-8F3C33FCEB7E}"/>
              </a:ext>
            </a:extLst>
          </p:cNvPr>
          <p:cNvCxnSpPr>
            <a:cxnSpLocks/>
          </p:cNvCxnSpPr>
          <p:nvPr/>
        </p:nvCxnSpPr>
        <p:spPr>
          <a:xfrm>
            <a:off x="3392954" y="3356992"/>
            <a:ext cx="30882" cy="48232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D7A2F68C-C522-4EF8-B12E-AF921EEADA0E}"/>
              </a:ext>
            </a:extLst>
          </p:cNvPr>
          <p:cNvSpPr txBox="1"/>
          <p:nvPr/>
        </p:nvSpPr>
        <p:spPr>
          <a:xfrm>
            <a:off x="551384" y="3691483"/>
            <a:ext cx="738355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POV 3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6B6F8BF-2A5B-4817-9A59-D37267CA14A3}"/>
              </a:ext>
            </a:extLst>
          </p:cNvPr>
          <p:cNvSpPr txBox="1"/>
          <p:nvPr/>
        </p:nvSpPr>
        <p:spPr>
          <a:xfrm>
            <a:off x="5312815" y="4871838"/>
            <a:ext cx="714209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POV 1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C5A49E5-39FD-4B59-994A-FFC6DA1D1B1C}"/>
              </a:ext>
            </a:extLst>
          </p:cNvPr>
          <p:cNvSpPr txBox="1"/>
          <p:nvPr/>
        </p:nvSpPr>
        <p:spPr>
          <a:xfrm>
            <a:off x="1487488" y="5176093"/>
            <a:ext cx="714209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POV 2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94E04EE-C32C-4E44-82AF-7E4D84AB650A}"/>
              </a:ext>
            </a:extLst>
          </p:cNvPr>
          <p:cNvSpPr txBox="1"/>
          <p:nvPr/>
        </p:nvSpPr>
        <p:spPr>
          <a:xfrm>
            <a:off x="4088536" y="3908691"/>
            <a:ext cx="1419656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30000" noProof="0" dirty="0">
                <a:ln>
                  <a:noFill/>
                </a:ln>
                <a:solidFill>
                  <a:srgbClr val="268A8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241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68A8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Am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volume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710E7C1-6BCF-44D2-96FF-28E5C9E237CA}"/>
              </a:ext>
            </a:extLst>
          </p:cNvPr>
          <p:cNvSpPr txBox="1"/>
          <p:nvPr/>
        </p:nvSpPr>
        <p:spPr>
          <a:xfrm>
            <a:off x="2732072" y="3049215"/>
            <a:ext cx="1321764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30000" noProof="0" dirty="0">
                <a:ln>
                  <a:noFill/>
                </a:ln>
                <a:solidFill>
                  <a:srgbClr val="B42E8D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133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B42E8D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volume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56DCB1F-4776-41B7-89A6-6F3378F920B5}"/>
              </a:ext>
            </a:extLst>
          </p:cNvPr>
          <p:cNvCxnSpPr/>
          <p:nvPr/>
        </p:nvCxnSpPr>
        <p:spPr>
          <a:xfrm>
            <a:off x="6405686" y="1542336"/>
            <a:ext cx="538104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C4CFDE8E-C203-4383-9516-A4E6F3426C1D}"/>
              </a:ext>
            </a:extLst>
          </p:cNvPr>
          <p:cNvSpPr txBox="1"/>
          <p:nvPr/>
        </p:nvSpPr>
        <p:spPr>
          <a:xfrm>
            <a:off x="6763550" y="167109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268A8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241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68A8E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Am</a:t>
            </a:r>
            <a:endParaRPr lang="en-US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8675B5E-4B27-4473-AB7E-C6F712F397FC}"/>
              </a:ext>
            </a:extLst>
          </p:cNvPr>
          <p:cNvSpPr txBox="1"/>
          <p:nvPr/>
        </p:nvSpPr>
        <p:spPr>
          <a:xfrm>
            <a:off x="9337464" y="1671094"/>
            <a:ext cx="864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0" cap="none" spc="0" normalizeH="0" baseline="30000" noProof="0" dirty="0">
                <a:ln>
                  <a:noFill/>
                </a:ln>
                <a:solidFill>
                  <a:srgbClr val="B42E8D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133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B42E8D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84E2D996-12AF-4060-82F4-9487A14030BA}"/>
                  </a:ext>
                </a:extLst>
              </p:cNvPr>
              <p:cNvSpPr txBox="1"/>
              <p:nvPr/>
            </p:nvSpPr>
            <p:spPr>
              <a:xfrm>
                <a:off x="6807402" y="2021675"/>
                <a:ext cx="224590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−3.9±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2.3</m:t>
                        </m:r>
                      </m:e>
                    </m:d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cm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80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16.3±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2.1</m:t>
                        </m:r>
                      </m:e>
                    </m:d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sz="1800" b="0" i="0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z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91.5±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2.8</m:t>
                        </m:r>
                      </m:e>
                    </m:d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fr-FR" sz="1800" dirty="0"/>
                  <a:t> </a:t>
                </a:r>
              </a:p>
            </p:txBody>
          </p:sp>
        </mc:Choice>
        <mc:Fallback xmlns="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84E2D996-12AF-4060-82F4-9487A1403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7402" y="2021675"/>
                <a:ext cx="2245907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BB98B87A-71ED-4425-87B0-EA34A926597A}"/>
                  </a:ext>
                </a:extLst>
              </p:cNvPr>
              <p:cNvSpPr txBox="1"/>
              <p:nvPr/>
            </p:nvSpPr>
            <p:spPr>
              <a:xfrm>
                <a:off x="9349009" y="2021675"/>
                <a:ext cx="2437725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−4.2±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2.5</m:t>
                        </m:r>
                      </m:e>
                    </m:d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cm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80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−7.1±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2.3</m:t>
                        </m:r>
                      </m:e>
                    </m:d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sz="1800" b="0" i="0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z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105.3±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3.0</m:t>
                        </m:r>
                      </m:e>
                    </m:d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fr-FR" sz="1800" dirty="0"/>
                  <a:t> </a:t>
                </a:r>
              </a:p>
            </p:txBody>
          </p:sp>
        </mc:Choice>
        <mc:Fallback xmlns="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BB98B87A-71ED-4425-87B0-EA34A92659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9009" y="2021675"/>
                <a:ext cx="2437725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ZoneTexte 46">
            <a:extLst>
              <a:ext uri="{FF2B5EF4-FFF2-40B4-BE49-F238E27FC236}">
                <a16:creationId xmlns:a16="http://schemas.microsoft.com/office/drawing/2014/main" id="{0BD1FBB5-AD39-44F9-9AAB-91761871FC82}"/>
              </a:ext>
            </a:extLst>
          </p:cNvPr>
          <p:cNvSpPr txBox="1"/>
          <p:nvPr/>
        </p:nvSpPr>
        <p:spPr>
          <a:xfrm>
            <a:off x="6821061" y="335699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Estimated distance between sources</a:t>
            </a:r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E33A1891-BD9D-4C4E-A1B9-E279841722BC}"/>
              </a:ext>
            </a:extLst>
          </p:cNvPr>
          <p:cNvCxnSpPr/>
          <p:nvPr/>
        </p:nvCxnSpPr>
        <p:spPr>
          <a:xfrm>
            <a:off x="6405686" y="3730902"/>
            <a:ext cx="538104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58B6FE8-E75C-434E-92B5-550A6DF55E2D}"/>
              </a:ext>
            </a:extLst>
          </p:cNvPr>
          <p:cNvCxnSpPr>
            <a:cxnSpLocks/>
          </p:cNvCxnSpPr>
          <p:nvPr/>
        </p:nvCxnSpPr>
        <p:spPr>
          <a:xfrm flipH="1" flipV="1">
            <a:off x="5344403" y="5245424"/>
            <a:ext cx="728585" cy="254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5DAE0414-C474-4742-9D22-FF2E43EE067F}"/>
              </a:ext>
            </a:extLst>
          </p:cNvPr>
          <p:cNvCxnSpPr>
            <a:cxnSpLocks/>
          </p:cNvCxnSpPr>
          <p:nvPr/>
        </p:nvCxnSpPr>
        <p:spPr>
          <a:xfrm flipH="1">
            <a:off x="6027024" y="5467834"/>
            <a:ext cx="15397" cy="5411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0A8CCE2E-051C-4505-B982-A379EC6FC540}"/>
              </a:ext>
            </a:extLst>
          </p:cNvPr>
          <p:cNvCxnSpPr>
            <a:cxnSpLocks/>
          </p:cNvCxnSpPr>
          <p:nvPr/>
        </p:nvCxnSpPr>
        <p:spPr>
          <a:xfrm flipH="1">
            <a:off x="5347386" y="5488567"/>
            <a:ext cx="698018" cy="2699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4A88D1DE-2147-4D8A-919E-C17069098B75}"/>
              </a:ext>
            </a:extLst>
          </p:cNvPr>
          <p:cNvSpPr txBox="1"/>
          <p:nvPr/>
        </p:nvSpPr>
        <p:spPr>
          <a:xfrm>
            <a:off x="5201879" y="5521031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x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83B3FC5F-19AA-4BD2-B3A5-221E04D57C6A}"/>
              </a:ext>
            </a:extLst>
          </p:cNvPr>
          <p:cNvSpPr txBox="1"/>
          <p:nvPr/>
        </p:nvSpPr>
        <p:spPr>
          <a:xfrm>
            <a:off x="5754389" y="5681248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y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C93DB86D-07BE-4D5F-B5A4-302E02A36DAF}"/>
              </a:ext>
            </a:extLst>
          </p:cNvPr>
          <p:cNvSpPr txBox="1"/>
          <p:nvPr/>
        </p:nvSpPr>
        <p:spPr>
          <a:xfrm>
            <a:off x="5168799" y="5169117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A990A125-C37B-4606-944D-B1966B587636}"/>
                  </a:ext>
                </a:extLst>
              </p:cNvPr>
              <p:cNvSpPr txBox="1"/>
              <p:nvPr/>
            </p:nvSpPr>
            <p:spPr>
              <a:xfrm>
                <a:off x="6870323" y="3907270"/>
                <a:ext cx="23159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est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=27.2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3.4 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A990A125-C37B-4606-944D-B1966B587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0323" y="3907270"/>
                <a:ext cx="231593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9454988F-18AD-40EF-8112-855F56AF6E04}"/>
                  </a:ext>
                </a:extLst>
              </p:cNvPr>
              <p:cNvSpPr txBox="1"/>
              <p:nvPr/>
            </p:nvSpPr>
            <p:spPr>
              <a:xfrm>
                <a:off x="9186255" y="3907270"/>
                <a:ext cx="23278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real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=25.1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±0.5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9454988F-18AD-40EF-8112-855F56AF6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6255" y="3907270"/>
                <a:ext cx="232788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78D2CC9A-CA5B-477D-A47E-38ED4FA33C31}"/>
                  </a:ext>
                </a:extLst>
              </p:cNvPr>
              <p:cNvSpPr txBox="1"/>
              <p:nvPr/>
            </p:nvSpPr>
            <p:spPr>
              <a:xfrm>
                <a:off x="7111651" y="4641565"/>
                <a:ext cx="39691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US" dirty="0"/>
                  <a:t>Absolute error on the distance: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abs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=2.1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78D2CC9A-CA5B-477D-A47E-38ED4FA33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1651" y="4641565"/>
                <a:ext cx="3969118" cy="646331"/>
              </a:xfrm>
              <a:prstGeom prst="rect">
                <a:avLst/>
              </a:prstGeom>
              <a:blipFill>
                <a:blip r:embed="rId7"/>
                <a:stretch>
                  <a:fillRect l="-1382" t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ZoneTexte 65">
            <a:extLst>
              <a:ext uri="{FF2B5EF4-FFF2-40B4-BE49-F238E27FC236}">
                <a16:creationId xmlns:a16="http://schemas.microsoft.com/office/drawing/2014/main" id="{62BBCD0D-6F23-42BA-8CA3-BD05E99AAB88}"/>
              </a:ext>
            </a:extLst>
          </p:cNvPr>
          <p:cNvSpPr txBox="1"/>
          <p:nvPr/>
        </p:nvSpPr>
        <p:spPr>
          <a:xfrm>
            <a:off x="7111651" y="5635081"/>
            <a:ext cx="37627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3D gamma </a:t>
            </a:r>
            <a:r>
              <a:rPr lang="en-US" b="1" dirty="0" err="1">
                <a:solidFill>
                  <a:schemeClr val="tx2"/>
                </a:solidFill>
              </a:rPr>
              <a:t>spectro</a:t>
            </a:r>
            <a:r>
              <a:rPr lang="en-US" b="1" dirty="0">
                <a:solidFill>
                  <a:schemeClr val="tx2"/>
                </a:solidFill>
              </a:rPr>
              <a:t>-imaging validated!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BB025D8-A174-4A91-954F-D83F4D2CEF25}"/>
              </a:ext>
            </a:extLst>
          </p:cNvPr>
          <p:cNvSpPr/>
          <p:nvPr/>
        </p:nvSpPr>
        <p:spPr bwMode="auto">
          <a:xfrm>
            <a:off x="7032104" y="4531585"/>
            <a:ext cx="3923834" cy="885206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3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7" grpId="0"/>
      <p:bldP spid="41" grpId="0"/>
      <p:bldP spid="42" grpId="0"/>
      <p:bldP spid="43" grpId="0"/>
      <p:bldP spid="47" grpId="0"/>
      <p:bldP spid="62" grpId="0"/>
      <p:bldP spid="63" grpId="0"/>
      <p:bldP spid="64" grpId="0"/>
      <p:bldP spid="66" grpId="0"/>
      <p:bldP spid="6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069016-5901-4C35-82F6-FBE512B84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244ADC-2712-4BD1-A998-3C095888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221928" cy="365125"/>
          </a:xfrm>
        </p:spPr>
        <p:txBody>
          <a:bodyPr/>
          <a:lstStyle/>
          <a:p>
            <a:pPr>
              <a:defRPr/>
            </a:pPr>
            <a:fld id="{A55ED73D-B1F5-441A-85EF-44581295004A}" type="datetime1">
              <a:rPr lang="fr-FR" smtClean="0"/>
              <a:t>05/06/2026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F8AAA7-44F0-4F92-BCDA-7BBC06DB6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  <a:endParaRPr lang="it-IT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A0349F-A2D6-4C41-99DE-DE3D2C6BC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17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66C7FA7-12EC-482D-9A6D-BB3BB7F1B10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09366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E88ABF6-5009-44E1-84ED-26882307B02A}"/>
              </a:ext>
            </a:extLst>
          </p:cNvPr>
          <p:cNvSpPr/>
          <p:nvPr/>
        </p:nvSpPr>
        <p:spPr bwMode="auto">
          <a:xfrm>
            <a:off x="6186990" y="1340768"/>
            <a:ext cx="5159213" cy="3672789"/>
          </a:xfrm>
          <a:prstGeom prst="roundRect">
            <a:avLst/>
          </a:prstGeom>
          <a:solidFill>
            <a:schemeClr val="tx1">
              <a:lumMod val="10000"/>
              <a:lumOff val="90000"/>
              <a:alpha val="50196"/>
            </a:schemeClr>
          </a:solidFill>
          <a:ln w="28575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8C88FD5-B5B6-4DB5-A340-D163370BE9D8}"/>
              </a:ext>
            </a:extLst>
          </p:cNvPr>
          <p:cNvSpPr/>
          <p:nvPr/>
        </p:nvSpPr>
        <p:spPr bwMode="auto">
          <a:xfrm>
            <a:off x="325699" y="1336948"/>
            <a:ext cx="5159213" cy="3672789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0196"/>
            </a:schemeClr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8635073-B56B-4C94-8511-119DCE2E8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perspectives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BB8991-47BF-4711-935E-6613B309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149920" cy="365125"/>
          </a:xfrm>
        </p:spPr>
        <p:txBody>
          <a:bodyPr/>
          <a:lstStyle/>
          <a:p>
            <a:pPr>
              <a:defRPr/>
            </a:pPr>
            <a:fld id="{6B64DC4E-E658-4E10-9E78-E7F95BD0DFED}" type="datetime1">
              <a:rPr lang="fr-FR" smtClean="0"/>
              <a:t>05/06/2026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DF7DFB-03DF-4298-B1E5-2DF008503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DDC201-71D0-462F-AFCD-7993484A6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18</a:t>
            </a:fld>
            <a:endParaRPr lang="fr-FR"/>
          </a:p>
        </p:txBody>
      </p:sp>
      <p:sp>
        <p:nvSpPr>
          <p:cNvPr id="30" name="Espace réservé du contenu 1">
            <a:extLst>
              <a:ext uri="{FF2B5EF4-FFF2-40B4-BE49-F238E27FC236}">
                <a16:creationId xmlns:a16="http://schemas.microsoft.com/office/drawing/2014/main" id="{0A36C498-ECC5-4A69-931A-0F1A9A660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615" y="2274748"/>
            <a:ext cx="5112568" cy="2218086"/>
          </a:xfrm>
        </p:spPr>
        <p:txBody>
          <a:bodyPr numCol="1"/>
          <a:lstStyle/>
          <a:p>
            <a:pPr>
              <a:buClr>
                <a:schemeClr val="accent1"/>
              </a:buClr>
            </a:pPr>
            <a:r>
              <a:rPr lang="en-US" dirty="0"/>
              <a:t>Development and validation of a 3D gamma imaging method</a:t>
            </a:r>
          </a:p>
          <a:p>
            <a:pPr>
              <a:buClr>
                <a:schemeClr val="accent1"/>
              </a:buClr>
            </a:pPr>
            <a:r>
              <a:rPr lang="en-US" dirty="0"/>
              <a:t>Development of a dedicated prototype </a:t>
            </a:r>
          </a:p>
          <a:p>
            <a:pPr>
              <a:buClr>
                <a:schemeClr val="accent1"/>
              </a:buClr>
            </a:pPr>
            <a:r>
              <a:rPr lang="en-US" dirty="0"/>
              <a:t>Experimental validation in laboratory conditions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1" name="Espace réservé du contenu 1">
            <a:extLst>
              <a:ext uri="{FF2B5EF4-FFF2-40B4-BE49-F238E27FC236}">
                <a16:creationId xmlns:a16="http://schemas.microsoft.com/office/drawing/2014/main" id="{0ABB148B-A901-4A4F-B27C-41E492E26D54}"/>
              </a:ext>
            </a:extLst>
          </p:cNvPr>
          <p:cNvSpPr txBox="1">
            <a:spLocks/>
          </p:cNvSpPr>
          <p:nvPr/>
        </p:nvSpPr>
        <p:spPr bwMode="auto">
          <a:xfrm>
            <a:off x="6277032" y="2237239"/>
            <a:ext cx="5328096" cy="1872208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 marL="358775" indent="-358775" algn="l" defTabSz="914400">
              <a:lnSpc>
                <a:spcPct val="100000"/>
              </a:lnSpc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 sz="18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8775" indent="0" algn="l" defTabSz="9144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Tx/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Char char="■"/>
              <a:defRPr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Char char="■"/>
              <a:defRPr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Char char="■"/>
              <a:defRPr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Tests on spatially extended sources</a:t>
            </a:r>
          </a:p>
          <a:p>
            <a:r>
              <a:rPr lang="en-US" dirty="0"/>
              <a:t>Correction of angular resolution degradation effects</a:t>
            </a:r>
          </a:p>
          <a:p>
            <a:r>
              <a:rPr lang="en-US" dirty="0"/>
              <a:t>System integration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821F491-00A9-43D3-9825-D2C8881572F8}"/>
              </a:ext>
            </a:extLst>
          </p:cNvPr>
          <p:cNvSpPr txBox="1"/>
          <p:nvPr/>
        </p:nvSpPr>
        <p:spPr>
          <a:xfrm>
            <a:off x="7487115" y="4160547"/>
            <a:ext cx="2808312" cy="40862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Looking for field tests!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62BC743-9A04-4F08-A97F-F0542136145E}"/>
              </a:ext>
            </a:extLst>
          </p:cNvPr>
          <p:cNvSpPr txBox="1"/>
          <p:nvPr/>
        </p:nvSpPr>
        <p:spPr>
          <a:xfrm>
            <a:off x="2028497" y="162118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Conclusions: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04F67C8-891D-48BE-BBC7-0DAB7CC6237F}"/>
              </a:ext>
            </a:extLst>
          </p:cNvPr>
          <p:cNvSpPr txBox="1"/>
          <p:nvPr/>
        </p:nvSpPr>
        <p:spPr>
          <a:xfrm>
            <a:off x="8040980" y="162118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Perspectives:</a:t>
            </a: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7D1C55CC-D958-42D4-872F-25A8C1D60309}"/>
              </a:ext>
            </a:extLst>
          </p:cNvPr>
          <p:cNvCxnSpPr>
            <a:cxnSpLocks/>
          </p:cNvCxnSpPr>
          <p:nvPr/>
        </p:nvCxnSpPr>
        <p:spPr>
          <a:xfrm>
            <a:off x="940182" y="1990514"/>
            <a:ext cx="383281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86B83F49-60D1-48A8-BE27-A4B14123E243}"/>
              </a:ext>
            </a:extLst>
          </p:cNvPr>
          <p:cNvCxnSpPr>
            <a:cxnSpLocks/>
          </p:cNvCxnSpPr>
          <p:nvPr/>
        </p:nvCxnSpPr>
        <p:spPr>
          <a:xfrm>
            <a:off x="6850189" y="1990514"/>
            <a:ext cx="383281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65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0" grpId="0" animBg="1"/>
      <p:bldP spid="30" grpId="0" build="p"/>
      <p:bldP spid="31" grpId="0" build="p"/>
      <p:bldP spid="8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831769F-4FE1-4487-8402-04E71E6186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5105625"/>
            <a:ext cx="4651374" cy="787175"/>
          </a:xfrm>
        </p:spPr>
        <p:txBody>
          <a:bodyPr/>
          <a:lstStyle/>
          <a:p>
            <a:r>
              <a:rPr lang="fr-FR" dirty="0"/>
              <a:t>Giulia ROSSO</a:t>
            </a:r>
          </a:p>
          <a:p>
            <a:r>
              <a:rPr lang="fr-FR" b="0" dirty="0"/>
              <a:t>giulia.rosso@cea.fr</a:t>
            </a:r>
            <a:endParaRPr lang="en-US" b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5F1491E-CDAA-4852-BF81-4C2A446D38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53749" y="5867844"/>
            <a:ext cx="6386867" cy="558800"/>
          </a:xfrm>
        </p:spPr>
        <p:txBody>
          <a:bodyPr>
            <a:normAutofit/>
          </a:bodyPr>
          <a:lstStyle/>
          <a:p>
            <a:pPr algn="l"/>
            <a:r>
              <a:rPr lang="fr-FR" dirty="0" err="1"/>
              <a:t>Special</a:t>
            </a:r>
            <a:r>
              <a:rPr lang="fr-FR" dirty="0"/>
              <a:t> </a:t>
            </a:r>
            <a:r>
              <a:rPr lang="fr-FR" dirty="0" err="1"/>
              <a:t>thanks</a:t>
            </a:r>
            <a:r>
              <a:rPr lang="fr-FR" dirty="0"/>
              <a:t> to: G. AMOYAL, D. FRAS, Q. GENDRE, A. MACARIO BARROS, M. MICHEL, J. PLAGNARD, L. TOSONI, D. TROMSON</a:t>
            </a:r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9E6AE2F-E958-4C00-B541-8D81D983A524}"/>
              </a:ext>
            </a:extLst>
          </p:cNvPr>
          <p:cNvSpPr txBox="1"/>
          <p:nvPr/>
        </p:nvSpPr>
        <p:spPr>
          <a:xfrm>
            <a:off x="2387588" y="328498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err="1">
                <a:solidFill>
                  <a:schemeClr val="bg2"/>
                </a:solidFill>
              </a:rPr>
              <a:t>Thank</a:t>
            </a:r>
            <a:r>
              <a:rPr lang="fr-FR" sz="3600" b="1" dirty="0">
                <a:solidFill>
                  <a:schemeClr val="bg2"/>
                </a:solidFill>
              </a:rPr>
              <a:t> </a:t>
            </a:r>
            <a:r>
              <a:rPr lang="fr-FR" sz="3600" b="1" dirty="0" err="1">
                <a:solidFill>
                  <a:schemeClr val="bg2"/>
                </a:solidFill>
              </a:rPr>
              <a:t>you</a:t>
            </a:r>
            <a:r>
              <a:rPr lang="fr-FR" sz="3600" b="1" dirty="0">
                <a:solidFill>
                  <a:schemeClr val="bg2"/>
                </a:solidFill>
              </a:rPr>
              <a:t> for </a:t>
            </a:r>
            <a:r>
              <a:rPr lang="fr-FR" sz="3600" b="1" dirty="0" err="1">
                <a:solidFill>
                  <a:schemeClr val="bg2"/>
                </a:solidFill>
              </a:rPr>
              <a:t>your</a:t>
            </a:r>
            <a:r>
              <a:rPr lang="fr-FR" sz="3600" b="1" dirty="0">
                <a:solidFill>
                  <a:schemeClr val="bg2"/>
                </a:solidFill>
              </a:rPr>
              <a:t> attention!</a:t>
            </a:r>
            <a:endParaRPr lang="en-US" sz="3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43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354CAC-F977-45D7-869D-00674B359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and objectives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C7FC6A-0F2E-4207-823E-F20A6561F3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221928" cy="365125"/>
          </a:xfrm>
        </p:spPr>
        <p:txBody>
          <a:bodyPr/>
          <a:lstStyle/>
          <a:p>
            <a:pPr>
              <a:defRPr/>
            </a:pPr>
            <a:fld id="{03F67049-C687-4A95-B1B3-9C8074DA7443}" type="datetime1">
              <a:rPr lang="fr-FR" smtClean="0"/>
              <a:t>05/06/2026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AE5E87-2041-4681-A1F9-11A20D133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  <a:endParaRPr lang="it-IT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66661A-48B5-44C8-A0C2-20BBA2E12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2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744CFEC-8CCD-4F48-882D-120F9BE258A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26508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 : coins arrondis 110">
            <a:extLst>
              <a:ext uri="{FF2B5EF4-FFF2-40B4-BE49-F238E27FC236}">
                <a16:creationId xmlns:a16="http://schemas.microsoft.com/office/drawing/2014/main" id="{878B0789-B42F-4A1A-97C5-3DC1EA0563CB}"/>
              </a:ext>
            </a:extLst>
          </p:cNvPr>
          <p:cNvSpPr/>
          <p:nvPr/>
        </p:nvSpPr>
        <p:spPr bwMode="auto">
          <a:xfrm>
            <a:off x="6335380" y="3829948"/>
            <a:ext cx="5715566" cy="2482934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Rectangle : coins arrondis 108">
            <a:extLst>
              <a:ext uri="{FF2B5EF4-FFF2-40B4-BE49-F238E27FC236}">
                <a16:creationId xmlns:a16="http://schemas.microsoft.com/office/drawing/2014/main" id="{E2C653B2-68CC-463F-9D19-20C8552478D0}"/>
              </a:ext>
            </a:extLst>
          </p:cNvPr>
          <p:cNvSpPr/>
          <p:nvPr/>
        </p:nvSpPr>
        <p:spPr bwMode="auto">
          <a:xfrm>
            <a:off x="324949" y="3843698"/>
            <a:ext cx="5715566" cy="2482934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17C70D4-5715-4B08-A4F9-D88D927F53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147234" cy="365125"/>
          </a:xfrm>
        </p:spPr>
        <p:txBody>
          <a:bodyPr/>
          <a:lstStyle/>
          <a:p>
            <a:pPr>
              <a:defRPr/>
            </a:pPr>
            <a:fld id="{D2B6D34F-9EAD-4ACF-9935-90CF13D8E6D5}" type="datetime1">
              <a:rPr lang="fr-FR" smtClean="0"/>
              <a:t>05/06/2026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6669FE9-2011-46F4-AA64-00E53EE85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  <a:endParaRPr lang="it-IT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B857FF-A59A-4A4D-B726-81314F822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20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43996CA-4B79-4A30-83E9-F7FFEF82E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pixel detector calibration</a:t>
            </a:r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DAC2F0A4-9D83-4677-B0A9-B0C1440C8936}"/>
              </a:ext>
            </a:extLst>
          </p:cNvPr>
          <p:cNvSpPr txBox="1"/>
          <p:nvPr/>
        </p:nvSpPr>
        <p:spPr>
          <a:xfrm>
            <a:off x="637538" y="911342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Detector’s working principle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5FCFA43-9F89-48F3-91F6-5E13DD01A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4770">
            <a:off x="1625185" y="1912492"/>
            <a:ext cx="2490620" cy="120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ZoneTexte 99">
            <a:extLst>
              <a:ext uri="{FF2B5EF4-FFF2-40B4-BE49-F238E27FC236}">
                <a16:creationId xmlns:a16="http://schemas.microsoft.com/office/drawing/2014/main" id="{CE658E99-A6B1-48F7-A68F-B0D2B74FF8D9}"/>
              </a:ext>
            </a:extLst>
          </p:cNvPr>
          <p:cNvSpPr txBox="1"/>
          <p:nvPr/>
        </p:nvSpPr>
        <p:spPr>
          <a:xfrm>
            <a:off x="637538" y="1469702"/>
            <a:ext cx="232231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accent1"/>
                </a:solidFill>
              </a:rPr>
              <a:t>MiniPIX</a:t>
            </a:r>
            <a:r>
              <a:rPr lang="en-US" sz="1600" b="1" dirty="0">
                <a:solidFill>
                  <a:schemeClr val="accent1"/>
                </a:solidFill>
              </a:rPr>
              <a:t> TPX3 </a:t>
            </a:r>
          </a:p>
          <a:p>
            <a:r>
              <a:rPr lang="en-US" sz="1400" dirty="0"/>
              <a:t>Hybrid pixel detector based on CERN Timepix3 ASIC</a:t>
            </a:r>
            <a:endParaRPr lang="fr-FR" sz="1400" dirty="0"/>
          </a:p>
        </p:txBody>
      </p:sp>
      <p:pic>
        <p:nvPicPr>
          <p:cNvPr id="4112" name="Picture 16" descr="Home | medipix.web.cern.ch">
            <a:extLst>
              <a:ext uri="{FF2B5EF4-FFF2-40B4-BE49-F238E27FC236}">
                <a16:creationId xmlns:a16="http://schemas.microsoft.com/office/drawing/2014/main" id="{EA641D22-68E3-4A0E-B828-9473851F5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28" y="2607125"/>
            <a:ext cx="1169549" cy="46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e 45">
            <a:extLst>
              <a:ext uri="{FF2B5EF4-FFF2-40B4-BE49-F238E27FC236}">
                <a16:creationId xmlns:a16="http://schemas.microsoft.com/office/drawing/2014/main" id="{12897AA3-01AB-4D97-99C4-46F83E32F691}"/>
              </a:ext>
            </a:extLst>
          </p:cNvPr>
          <p:cNvGrpSpPr/>
          <p:nvPr/>
        </p:nvGrpSpPr>
        <p:grpSpPr>
          <a:xfrm>
            <a:off x="271973" y="1442146"/>
            <a:ext cx="405898" cy="435935"/>
            <a:chOff x="6702120" y="3298516"/>
            <a:chExt cx="953085" cy="953085"/>
          </a:xfrm>
        </p:grpSpPr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FCC73823-3F89-4E15-A20F-81A385211D35}"/>
                </a:ext>
              </a:extLst>
            </p:cNvPr>
            <p:cNvSpPr/>
            <p:nvPr/>
          </p:nvSpPr>
          <p:spPr bwMode="auto">
            <a:xfrm>
              <a:off x="6816080" y="3418598"/>
              <a:ext cx="725166" cy="712922"/>
            </a:xfrm>
            <a:prstGeom prst="ellipse">
              <a:avLst/>
            </a:prstGeom>
            <a:solidFill>
              <a:schemeClr val="tx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8" name="Picture 2" descr="2+ Thousand Bell Curve Icons Royalty-Free Images, Stock Photos &amp; Pictures |  Shutterstock">
              <a:extLst>
                <a:ext uri="{FF2B5EF4-FFF2-40B4-BE49-F238E27FC236}">
                  <a16:creationId xmlns:a16="http://schemas.microsoft.com/office/drawing/2014/main" id="{AE1E9053-570B-4785-8461-3054EF712F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2120" y="3298516"/>
              <a:ext cx="953085" cy="953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ADVACAM Radiation Imaging Solutions – Semiconductor Photon Counting Cameras">
            <a:extLst>
              <a:ext uri="{FF2B5EF4-FFF2-40B4-BE49-F238E27FC236}">
                <a16:creationId xmlns:a16="http://schemas.microsoft.com/office/drawing/2014/main" id="{13A0E02C-CC5E-4CCB-8273-8430F5766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41" y="3231409"/>
            <a:ext cx="1939009" cy="14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E7ADABC1-840D-45CA-90C3-D4C658FC2CE0}"/>
              </a:ext>
            </a:extLst>
          </p:cNvPr>
          <p:cNvCxnSpPr>
            <a:cxnSpLocks/>
          </p:cNvCxnSpPr>
          <p:nvPr/>
        </p:nvCxnSpPr>
        <p:spPr>
          <a:xfrm flipV="1">
            <a:off x="3258548" y="2454587"/>
            <a:ext cx="1181268" cy="3020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FF78290A-A217-4846-BFBF-5711EA33A0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2" b="89726" l="8445" r="90403">
                        <a14:foregroundMark x1="90403" y1="22432" x2="89347" y2="38527"/>
                        <a14:foregroundMark x1="10244" y1="30996" x2="10461" y2="36473"/>
                        <a14:foregroundMark x1="9597" y1="20890" x2="9597" y2="20890"/>
                        <a14:foregroundMark x1="9597" y1="21062" x2="9597" y2="21062"/>
                        <a14:foregroundMark x1="9693" y1="22089" x2="9693" y2="22089"/>
                        <a14:foregroundMark x1="9309" y1="20377" x2="9309" y2="20377"/>
                        <a14:foregroundMark x1="9405" y1="21233" x2="9405" y2="21404"/>
                        <a14:foregroundMark x1="9501" y1="21747" x2="9501" y2="21747"/>
                        <a14:foregroundMark x1="10077" y1="19863" x2="10077" y2="19863"/>
                        <a14:foregroundMark x1="9885" y1="19863" x2="9885" y2="19863"/>
                        <a14:foregroundMark x1="9885" y1="20548" x2="9885" y2="20377"/>
                        <a14:foregroundMark x1="10077" y1="20205" x2="10077" y2="20205"/>
                        <a14:foregroundMark x1="9981" y1="21062" x2="9981" y2="21062"/>
                        <a14:foregroundMark x1="9309" y1="29281" x2="9309" y2="29281"/>
                        <a14:foregroundMark x1="9309" y1="29795" x2="9309" y2="29795"/>
                        <a14:foregroundMark x1="9405" y1="30137" x2="9405" y2="30137"/>
                        <a14:foregroundMark x1="9405" y1="29795" x2="9405" y2="28767"/>
                        <a14:foregroundMark x1="9693" y1="28425" x2="9597" y2="29281"/>
                        <a14:foregroundMark x1="9501" y1="28767" x2="9597" y2="30308"/>
                        <a14:foregroundMark x1="9405" y1="29281" x2="9405" y2="30479"/>
                        <a14:foregroundMark x1="9885" y1="21233" x2="9405" y2="21233"/>
                        <a14:foregroundMark x1="9213" y1="22089" x2="9213" y2="21404"/>
                        <a14:foregroundMark x1="9501" y1="21918" x2="9021" y2="21404"/>
                        <a14:foregroundMark x1="9117" y1="21575" x2="9213" y2="21747"/>
                        <a14:foregroundMark x1="9309" y1="21918" x2="9117" y2="22945"/>
                        <a14:foregroundMark x1="9405" y1="21404" x2="9213" y2="23630"/>
                        <a14:foregroundMark x1="10269" y1="20034" x2="9789" y2="20034"/>
                        <a14:backgroundMark x1="8897" y1="30479" x2="8925" y2="31164"/>
                        <a14:backgroundMark x1="8733" y1="26370" x2="8803" y2="28111"/>
                        <a14:backgroundMark x1="8445" y1="25000" x2="8541" y2="24486"/>
                        <a14:backgroundMark x1="8664" y1="23481" x2="8829" y2="26712"/>
                        <a14:backgroundMark x1="8157" y1="33904" x2="9117" y2="30479"/>
                        <a14:backgroundMark x1="9193" y1="19295" x2="9649" y2="19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724" y="1692364"/>
            <a:ext cx="2664296" cy="1493233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A6C42E28-B78C-49E4-9A57-1550306496E2}"/>
              </a:ext>
            </a:extLst>
          </p:cNvPr>
          <p:cNvSpPr/>
          <p:nvPr/>
        </p:nvSpPr>
        <p:spPr bwMode="auto">
          <a:xfrm>
            <a:off x="2395902" y="1998365"/>
            <a:ext cx="862646" cy="826674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0C4D2A9-FFAC-4A42-A7F1-71DA46FCAC93}"/>
              </a:ext>
            </a:extLst>
          </p:cNvPr>
          <p:cNvSpPr txBox="1"/>
          <p:nvPr/>
        </p:nvSpPr>
        <p:spPr>
          <a:xfrm>
            <a:off x="6801324" y="1570633"/>
            <a:ext cx="897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CdTe</a:t>
            </a:r>
            <a:endParaRPr lang="fr-FR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C2A68255-FF99-4E11-9ED7-A964E570CFCA}"/>
                  </a:ext>
                </a:extLst>
              </p:cNvPr>
              <p:cNvSpPr txBox="1"/>
              <p:nvPr/>
            </p:nvSpPr>
            <p:spPr>
              <a:xfrm>
                <a:off x="7164331" y="2622458"/>
                <a:ext cx="210224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Timepix3 ASIC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256×256 </m:t>
                    </m:r>
                  </m:oMath>
                </a14:m>
                <a:r>
                  <a:rPr lang="en-US" sz="1400" dirty="0"/>
                  <a:t>pixels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55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US" sz="1400" dirty="0"/>
                  <a:t> pixel pitch</a:t>
                </a:r>
                <a:endParaRPr lang="fr-FR" sz="1400" dirty="0"/>
              </a:p>
            </p:txBody>
          </p:sp>
        </mc:Choice>
        <mc:Fallback xmlns="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C2A68255-FF99-4E11-9ED7-A964E570CF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331" y="2622458"/>
                <a:ext cx="2102241" cy="769441"/>
              </a:xfrm>
              <a:prstGeom prst="rect">
                <a:avLst/>
              </a:prstGeom>
              <a:blipFill>
                <a:blip r:embed="rId9"/>
                <a:stretch>
                  <a:fillRect l="-1449" t="-1587" b="-793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D185A21-815E-4AC4-9806-88E62FC8F3C1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6448429" y="1739910"/>
            <a:ext cx="352895" cy="2405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FEEF3D18-B8B9-4C9C-8D18-1D994FD7122F}"/>
              </a:ext>
            </a:extLst>
          </p:cNvPr>
          <p:cNvCxnSpPr>
            <a:cxnSpLocks/>
            <a:endCxn id="56" idx="1"/>
          </p:cNvCxnSpPr>
          <p:nvPr/>
        </p:nvCxnSpPr>
        <p:spPr>
          <a:xfrm>
            <a:off x="6664453" y="2700741"/>
            <a:ext cx="499878" cy="306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25">
            <a:extLst>
              <a:ext uri="{FF2B5EF4-FFF2-40B4-BE49-F238E27FC236}">
                <a16:creationId xmlns:a16="http://schemas.microsoft.com/office/drawing/2014/main" id="{F76A6703-0729-4CDD-A79B-E0815C50FB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70" b="95455" l="7460" r="90323">
                        <a14:foregroundMark x1="5746" y1="24432" x2="8569" y2="38447"/>
                        <a14:foregroundMark x1="8569" y1="38447" x2="8569" y2="38447"/>
                        <a14:foregroundMark x1="7661" y1="60227" x2="7661" y2="71780"/>
                        <a14:foregroundMark x1="35863" y1="91098" x2="36462" y2="91321"/>
                        <a14:foregroundMark x1="27722" y1="88068" x2="35863" y2="91098"/>
                        <a14:foregroundMark x1="61290" y1="89015" x2="59677" y2="92045"/>
                        <a14:foregroundMark x1="47883" y1="14015" x2="47581" y2="21402"/>
                        <a14:foregroundMark x1="90524" y1="24621" x2="89919" y2="40530"/>
                        <a14:foregroundMark x1="29839" y1="92614" x2="31452" y2="92803"/>
                        <a14:foregroundMark x1="58972" y1="91477" x2="61492" y2="93750"/>
                        <a14:backgroundMark x1="37802" y1="91477" x2="37802" y2="91477"/>
                        <a14:backgroundMark x1="38004" y1="91288" x2="38004" y2="91288"/>
                        <a14:backgroundMark x1="37198" y1="91856" x2="37198" y2="91856"/>
                        <a14:backgroundMark x1="37198" y1="90909" x2="37198" y2="91288"/>
                        <a14:backgroundMark x1="36492" y1="91477" x2="36492" y2="91477"/>
                        <a14:backgroundMark x1="36694" y1="91667" x2="37198" y2="91477"/>
                        <a14:backgroundMark x1="37298" y1="91288" x2="37298" y2="91288"/>
                        <a14:backgroundMark x1="36794" y1="91288" x2="36794" y2="91288"/>
                        <a14:backgroundMark x1="36794" y1="91098" x2="36794" y2="91098"/>
                        <a14:backgroundMark x1="38206" y1="92992" x2="41230" y2="93750"/>
                        <a14:backgroundMark x1="39214" y1="91477" x2="36895" y2="92424"/>
                        <a14:backgroundMark x1="36190" y1="91856" x2="36190" y2="91856"/>
                        <a14:backgroundMark x1="30343" y1="95455" x2="30343" y2="95455"/>
                        <a14:backgroundMark x1="30645" y1="95076" x2="30645" y2="95076"/>
                        <a14:backgroundMark x1="30444" y1="94886" x2="30444" y2="94886"/>
                        <a14:backgroundMark x1="30444" y1="94697" x2="30444" y2="94697"/>
                        <a14:backgroundMark x1="30444" y1="94697" x2="30444" y2="94697"/>
                        <a14:backgroundMark x1="30141" y1="94886" x2="30141" y2="94886"/>
                        <a14:backgroundMark x1="30141" y1="94886" x2="30141" y2="94886"/>
                        <a14:backgroundMark x1="30141" y1="94886" x2="30141" y2="94886"/>
                        <a14:backgroundMark x1="30746" y1="95455" x2="30746" y2="95455"/>
                        <a14:backgroundMark x1="30444" y1="95455" x2="30444" y2="95455"/>
                        <a14:backgroundMark x1="30141" y1="93939" x2="30141" y2="94318"/>
                        <a14:backgroundMark x1="30444" y1="94697" x2="30444" y2="94697"/>
                        <a14:backgroundMark x1="30444" y1="94697" x2="30242" y2="94697"/>
                        <a14:backgroundMark x1="37198" y1="92045" x2="36391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076" y="1699051"/>
            <a:ext cx="2535038" cy="1349295"/>
          </a:xfrm>
          <a:prstGeom prst="rect">
            <a:avLst/>
          </a:prstGeom>
        </p:spPr>
      </p:pic>
      <p:pic>
        <p:nvPicPr>
          <p:cNvPr id="29" name="Picture 2" descr="diagrams - How can I draw a chessboard missing two diagonally opposite  corner squares? - TeX - LaTeX Stack Exchange">
            <a:extLst>
              <a:ext uri="{FF2B5EF4-FFF2-40B4-BE49-F238E27FC236}">
                <a16:creationId xmlns:a16="http://schemas.microsoft.com/office/drawing/2014/main" id="{5C2E1AA0-A789-41D1-9BE6-C97258CF1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2166" r="2193" b="14359"/>
          <a:stretch/>
        </p:blipFill>
        <p:spPr bwMode="auto">
          <a:xfrm>
            <a:off x="3934046" y="4475326"/>
            <a:ext cx="1501871" cy="149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ZoneTexte 67">
            <a:extLst>
              <a:ext uri="{FF2B5EF4-FFF2-40B4-BE49-F238E27FC236}">
                <a16:creationId xmlns:a16="http://schemas.microsoft.com/office/drawing/2014/main" id="{391B3F9F-0CA8-418D-A5BA-9A3614F94773}"/>
              </a:ext>
            </a:extLst>
          </p:cNvPr>
          <p:cNvSpPr txBox="1"/>
          <p:nvPr/>
        </p:nvSpPr>
        <p:spPr>
          <a:xfrm>
            <a:off x="4481594" y="3138051"/>
            <a:ext cx="1988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Illuminated pixel</a:t>
            </a:r>
            <a:endParaRPr lang="fr-FR" sz="1600" dirty="0"/>
          </a:p>
        </p:txBody>
      </p: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B3BF91DD-B2B3-4362-868E-707DFB1A9BC8}"/>
              </a:ext>
            </a:extLst>
          </p:cNvPr>
          <p:cNvCxnSpPr>
            <a:cxnSpLocks/>
            <a:endCxn id="68" idx="0"/>
          </p:cNvCxnSpPr>
          <p:nvPr/>
        </p:nvCxnSpPr>
        <p:spPr>
          <a:xfrm flipH="1">
            <a:off x="5475678" y="2510479"/>
            <a:ext cx="210904" cy="6275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2" descr="diagrams - How can I draw a chessboard missing two diagonally opposite  corner squares? - TeX - LaTeX Stack Exchange">
            <a:extLst>
              <a:ext uri="{FF2B5EF4-FFF2-40B4-BE49-F238E27FC236}">
                <a16:creationId xmlns:a16="http://schemas.microsoft.com/office/drawing/2014/main" id="{9BB4640A-44A6-4D10-B1D8-F95ED8B0E1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t="2166" r="2193" b="14359"/>
          <a:stretch/>
        </p:blipFill>
        <p:spPr bwMode="auto">
          <a:xfrm>
            <a:off x="10066241" y="4475326"/>
            <a:ext cx="1501871" cy="149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ZoneTexte 75">
            <a:extLst>
              <a:ext uri="{FF2B5EF4-FFF2-40B4-BE49-F238E27FC236}">
                <a16:creationId xmlns:a16="http://schemas.microsoft.com/office/drawing/2014/main" id="{9B616FA1-218B-4AE9-B7F9-CAF4B5B198F7}"/>
              </a:ext>
            </a:extLst>
          </p:cNvPr>
          <p:cNvSpPr txBox="1"/>
          <p:nvPr/>
        </p:nvSpPr>
        <p:spPr>
          <a:xfrm>
            <a:off x="3808062" y="5971059"/>
            <a:ext cx="1922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Detector matrix</a:t>
            </a:r>
            <a:endParaRPr lang="fr-FR" sz="1600" dirty="0"/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C9CD0C52-81F3-4307-901A-E7D6E3DBB073}"/>
              </a:ext>
            </a:extLst>
          </p:cNvPr>
          <p:cNvSpPr txBox="1"/>
          <p:nvPr/>
        </p:nvSpPr>
        <p:spPr>
          <a:xfrm>
            <a:off x="9955403" y="5972025"/>
            <a:ext cx="1922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Detector matrix</a:t>
            </a:r>
            <a:endParaRPr lang="fr-FR" sz="1600" dirty="0"/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2C5B304C-FE22-4B8B-A86B-16026F21514C}"/>
              </a:ext>
            </a:extLst>
          </p:cNvPr>
          <p:cNvSpPr txBox="1"/>
          <p:nvPr/>
        </p:nvSpPr>
        <p:spPr>
          <a:xfrm>
            <a:off x="472110" y="3950127"/>
            <a:ext cx="3750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Localized energy deposition:</a:t>
            </a:r>
            <a:endParaRPr lang="fr-FR" sz="1600" b="1" dirty="0">
              <a:solidFill>
                <a:schemeClr val="accent1"/>
              </a:solidFill>
            </a:endParaRP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BFC11187-B4D7-4432-AA3C-E634E6B2346B}"/>
              </a:ext>
            </a:extLst>
          </p:cNvPr>
          <p:cNvSpPr txBox="1"/>
          <p:nvPr/>
        </p:nvSpPr>
        <p:spPr>
          <a:xfrm>
            <a:off x="6485487" y="3951698"/>
            <a:ext cx="3750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Broadened energy deposition:</a:t>
            </a:r>
            <a:endParaRPr lang="fr-FR" sz="1600" b="1" dirty="0">
              <a:solidFill>
                <a:schemeClr val="accent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FC734DE-AFB3-41C6-8B42-849DCA76D20A}"/>
              </a:ext>
            </a:extLst>
          </p:cNvPr>
          <p:cNvSpPr/>
          <p:nvPr/>
        </p:nvSpPr>
        <p:spPr bwMode="auto">
          <a:xfrm>
            <a:off x="4576633" y="4908345"/>
            <a:ext cx="204787" cy="2047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3" name="Picture 4" descr="Radiation Photon Svg Png Icon Free Download - Radiation Arrow Png,  Transparent Png - radiation symbol png - Transparent Png Download  (#1498237) - PngFind">
            <a:extLst>
              <a:ext uri="{FF2B5EF4-FFF2-40B4-BE49-F238E27FC236}">
                <a16:creationId xmlns:a16="http://schemas.microsoft.com/office/drawing/2014/main" id="{A10435D7-A528-4D5E-8B1E-69D42F38C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52412">
            <a:off x="4511173" y="4492652"/>
            <a:ext cx="968015" cy="26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882737D4-BC90-4C92-BE80-96AEA8AAD49A}"/>
              </a:ext>
            </a:extLst>
          </p:cNvPr>
          <p:cNvSpPr/>
          <p:nvPr/>
        </p:nvSpPr>
        <p:spPr bwMode="auto">
          <a:xfrm>
            <a:off x="10712070" y="4909311"/>
            <a:ext cx="204787" cy="2047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0" name="Picture 4" descr="Radiation Photon Svg Png Icon Free Download - Radiation Arrow Png,  Transparent Png - radiation symbol png - Transparent Png Download  (#1498237) - PngFind">
            <a:extLst>
              <a:ext uri="{FF2B5EF4-FFF2-40B4-BE49-F238E27FC236}">
                <a16:creationId xmlns:a16="http://schemas.microsoft.com/office/drawing/2014/main" id="{FE24EC4A-2878-45DB-87A2-D2D0C9841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52412">
            <a:off x="10659356" y="4546990"/>
            <a:ext cx="968015" cy="26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D13946ED-118D-4AF4-A9F1-84F46365E035}"/>
              </a:ext>
            </a:extLst>
          </p:cNvPr>
          <p:cNvSpPr/>
          <p:nvPr/>
        </p:nvSpPr>
        <p:spPr bwMode="auto">
          <a:xfrm>
            <a:off x="10497758" y="5121242"/>
            <a:ext cx="204787" cy="2047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095B47B-F185-4A0D-A3CC-3168F28294CC}"/>
              </a:ext>
            </a:extLst>
          </p:cNvPr>
          <p:cNvSpPr/>
          <p:nvPr/>
        </p:nvSpPr>
        <p:spPr bwMode="auto">
          <a:xfrm>
            <a:off x="10284936" y="5121242"/>
            <a:ext cx="204787" cy="2047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5A18C736-0228-4467-887B-4F0A9DF2240C}"/>
                  </a:ext>
                </a:extLst>
              </p:cNvPr>
              <p:cNvSpPr txBox="1"/>
              <p:nvPr/>
            </p:nvSpPr>
            <p:spPr>
              <a:xfrm>
                <a:off x="480485" y="4475326"/>
                <a:ext cx="3444893" cy="971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The deposited charge is confined to the pixel of first interaction </a:t>
                </a:r>
              </a:p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400" b="0" dirty="0"/>
                  <a:t>  Most probable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m:rPr>
                        <m:nor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100 </m:t>
                    </m:r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fr-FR" sz="1400" dirty="0"/>
                  <a:t> </a:t>
                </a:r>
                <a:br>
                  <a:rPr lang="fr-FR" sz="1400" dirty="0"/>
                </a:br>
                <a:r>
                  <a:rPr lang="fr-FR" sz="1400" dirty="0"/>
                  <a:t>     (</a:t>
                </a:r>
                <a:r>
                  <a:rPr lang="fr-FR" sz="1400" dirty="0" err="1"/>
                  <a:t>photoelectric</a:t>
                </a:r>
                <a:r>
                  <a:rPr lang="fr-FR" sz="1400" dirty="0"/>
                  <a:t> absorption)</a:t>
                </a:r>
              </a:p>
            </p:txBody>
          </p:sp>
        </mc:Choice>
        <mc:Fallback xmlns="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5A18C736-0228-4467-887B-4F0A9DF22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485" y="4475326"/>
                <a:ext cx="3444893" cy="971292"/>
              </a:xfrm>
              <a:prstGeom prst="rect">
                <a:avLst/>
              </a:prstGeom>
              <a:blipFill>
                <a:blip r:embed="rId14"/>
                <a:stretch>
                  <a:fillRect l="-354" t="-1258" r="-531" b="-62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ZoneTexte 100">
                <a:extLst>
                  <a:ext uri="{FF2B5EF4-FFF2-40B4-BE49-F238E27FC236}">
                    <a16:creationId xmlns:a16="http://schemas.microsoft.com/office/drawing/2014/main" id="{5A211586-760B-4BD0-9593-EDCBB7A4DE04}"/>
                  </a:ext>
                </a:extLst>
              </p:cNvPr>
              <p:cNvSpPr txBox="1"/>
              <p:nvPr/>
            </p:nvSpPr>
            <p:spPr>
              <a:xfrm>
                <a:off x="6502585" y="4431622"/>
                <a:ext cx="3508237" cy="1186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The deposited charge is shared among multiple pixels</a:t>
                </a:r>
              </a:p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400" b="0" dirty="0"/>
                  <a:t>  Most probable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sz="1400">
                        <a:latin typeface="Cambria Math" panose="02040503050406030204" pitchFamily="18" charset="0"/>
                      </a:rPr>
                      <m:t>&gt;100 </m:t>
                    </m:r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</a:rPr>
                      <m:t>keV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US" sz="1400" dirty="0"/>
                </a:b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    </m:t>
                    </m:r>
                  </m:oMath>
                </a14:m>
                <a:r>
                  <a:rPr lang="en-US" sz="1400" b="0" dirty="0"/>
                  <a:t>(Compton scattering)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1400" dirty="0"/>
              </a:p>
            </p:txBody>
          </p:sp>
        </mc:Choice>
        <mc:Fallback xmlns="">
          <p:sp>
            <p:nvSpPr>
              <p:cNvPr id="101" name="ZoneTexte 100">
                <a:extLst>
                  <a:ext uri="{FF2B5EF4-FFF2-40B4-BE49-F238E27FC236}">
                    <a16:creationId xmlns:a16="http://schemas.microsoft.com/office/drawing/2014/main" id="{5A211586-760B-4BD0-9593-EDCBB7A4D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585" y="4431622"/>
                <a:ext cx="3508237" cy="1186735"/>
              </a:xfrm>
              <a:prstGeom prst="rect">
                <a:avLst/>
              </a:prstGeom>
              <a:blipFill>
                <a:blip r:embed="rId15"/>
                <a:stretch>
                  <a:fillRect l="-348" t="-10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C0ADD510-32DA-4D74-AE62-E335AE2A20BB}"/>
                  </a:ext>
                </a:extLst>
              </p:cNvPr>
              <p:cNvSpPr txBox="1"/>
              <p:nvPr/>
            </p:nvSpPr>
            <p:spPr>
              <a:xfrm>
                <a:off x="4542431" y="3994074"/>
                <a:ext cx="104590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10 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C0ADD510-32DA-4D74-AE62-E335AE2A20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2431" y="3994074"/>
                <a:ext cx="1045907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ZoneTexte 101">
                <a:extLst>
                  <a:ext uri="{FF2B5EF4-FFF2-40B4-BE49-F238E27FC236}">
                    <a16:creationId xmlns:a16="http://schemas.microsoft.com/office/drawing/2014/main" id="{EBB41001-2717-4AFA-8A44-EB7FF280FF86}"/>
                  </a:ext>
                </a:extLst>
              </p:cNvPr>
              <p:cNvSpPr txBox="1"/>
              <p:nvPr/>
            </p:nvSpPr>
            <p:spPr>
              <a:xfrm>
                <a:off x="4725642" y="5073062"/>
                <a:ext cx="762811" cy="307777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accent3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10 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02" name="ZoneTexte 101">
                <a:extLst>
                  <a:ext uri="{FF2B5EF4-FFF2-40B4-BE49-F238E27FC236}">
                    <a16:creationId xmlns:a16="http://schemas.microsoft.com/office/drawing/2014/main" id="{EBB41001-2717-4AFA-8A44-EB7FF280FF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5642" y="5073062"/>
                <a:ext cx="762811" cy="30777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19050"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ZoneTexte 102">
                <a:extLst>
                  <a:ext uri="{FF2B5EF4-FFF2-40B4-BE49-F238E27FC236}">
                    <a16:creationId xmlns:a16="http://schemas.microsoft.com/office/drawing/2014/main" id="{0C3C3ED9-B6B6-485F-8A1D-808906E3CD8F}"/>
                  </a:ext>
                </a:extLst>
              </p:cNvPr>
              <p:cNvSpPr txBox="1"/>
              <p:nvPr/>
            </p:nvSpPr>
            <p:spPr>
              <a:xfrm>
                <a:off x="10600151" y="4067415"/>
                <a:ext cx="104590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100 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03" name="ZoneTexte 102">
                <a:extLst>
                  <a:ext uri="{FF2B5EF4-FFF2-40B4-BE49-F238E27FC236}">
                    <a16:creationId xmlns:a16="http://schemas.microsoft.com/office/drawing/2014/main" id="{0C3C3ED9-B6B6-485F-8A1D-808906E3C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0151" y="4067415"/>
                <a:ext cx="1045907" cy="30777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ZoneTexte 104">
                <a:extLst>
                  <a:ext uri="{FF2B5EF4-FFF2-40B4-BE49-F238E27FC236}">
                    <a16:creationId xmlns:a16="http://schemas.microsoft.com/office/drawing/2014/main" id="{3ADD2BB2-726E-42CD-A6A7-4F9D42E8C0CA}"/>
                  </a:ext>
                </a:extLst>
              </p:cNvPr>
              <p:cNvSpPr txBox="1"/>
              <p:nvPr/>
            </p:nvSpPr>
            <p:spPr>
              <a:xfrm>
                <a:off x="10011023" y="4676948"/>
                <a:ext cx="762811" cy="307777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accent3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0 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05" name="ZoneTexte 104">
                <a:extLst>
                  <a:ext uri="{FF2B5EF4-FFF2-40B4-BE49-F238E27FC236}">
                    <a16:creationId xmlns:a16="http://schemas.microsoft.com/office/drawing/2014/main" id="{3ADD2BB2-726E-42CD-A6A7-4F9D42E8C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1023" y="4676948"/>
                <a:ext cx="762811" cy="30777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19050"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ZoneTexte 105">
                <a:extLst>
                  <a:ext uri="{FF2B5EF4-FFF2-40B4-BE49-F238E27FC236}">
                    <a16:creationId xmlns:a16="http://schemas.microsoft.com/office/drawing/2014/main" id="{FB4E1182-E1A3-47E8-961C-13DCCFE3165D}"/>
                  </a:ext>
                </a:extLst>
              </p:cNvPr>
              <p:cNvSpPr txBox="1"/>
              <p:nvPr/>
            </p:nvSpPr>
            <p:spPr>
              <a:xfrm>
                <a:off x="10617928" y="5282724"/>
                <a:ext cx="762811" cy="307777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accent3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30 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06" name="ZoneTexte 105">
                <a:extLst>
                  <a:ext uri="{FF2B5EF4-FFF2-40B4-BE49-F238E27FC236}">
                    <a16:creationId xmlns:a16="http://schemas.microsoft.com/office/drawing/2014/main" id="{FB4E1182-E1A3-47E8-961C-13DCCFE31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7928" y="5282724"/>
                <a:ext cx="762811" cy="30777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19050"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ZoneTexte 107">
                <a:extLst>
                  <a:ext uri="{FF2B5EF4-FFF2-40B4-BE49-F238E27FC236}">
                    <a16:creationId xmlns:a16="http://schemas.microsoft.com/office/drawing/2014/main" id="{D715B29A-1798-4D06-8467-69129737DE5E}"/>
                  </a:ext>
                </a:extLst>
              </p:cNvPr>
              <p:cNvSpPr txBox="1"/>
              <p:nvPr/>
            </p:nvSpPr>
            <p:spPr>
              <a:xfrm>
                <a:off x="9624281" y="5301601"/>
                <a:ext cx="762811" cy="307777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accent3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20 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08" name="ZoneTexte 107">
                <a:extLst>
                  <a:ext uri="{FF2B5EF4-FFF2-40B4-BE49-F238E27FC236}">
                    <a16:creationId xmlns:a16="http://schemas.microsoft.com/office/drawing/2014/main" id="{D715B29A-1798-4D06-8467-69129737D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4281" y="5301601"/>
                <a:ext cx="762811" cy="30777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19050"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912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09" grpId="0" animBg="1"/>
      <p:bldP spid="14" grpId="0" animBg="1"/>
      <p:bldP spid="15" grpId="0"/>
      <p:bldP spid="56" grpId="0"/>
      <p:bldP spid="68" grpId="0"/>
      <p:bldP spid="76" grpId="0"/>
      <p:bldP spid="77" grpId="0"/>
      <p:bldP spid="78" grpId="0"/>
      <p:bldP spid="80" grpId="0"/>
      <p:bldP spid="37" grpId="0" animBg="1"/>
      <p:bldP spid="95" grpId="0" animBg="1"/>
      <p:bldP spid="97" grpId="0" animBg="1"/>
      <p:bldP spid="99" grpId="0" animBg="1"/>
      <p:bldP spid="54" grpId="0"/>
      <p:bldP spid="101" grpId="0"/>
      <p:bldP spid="57" grpId="0"/>
      <p:bldP spid="102" grpId="0" animBg="1"/>
      <p:bldP spid="103" grpId="0"/>
      <p:bldP spid="105" grpId="0" animBg="1"/>
      <p:bldP spid="106" grpId="0" animBg="1"/>
      <p:bldP spid="10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17C70D4-5715-4B08-A4F9-D88D927F53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147234" cy="365125"/>
          </a:xfrm>
        </p:spPr>
        <p:txBody>
          <a:bodyPr/>
          <a:lstStyle/>
          <a:p>
            <a:pPr>
              <a:defRPr/>
            </a:pPr>
            <a:fld id="{D2B6D34F-9EAD-4ACF-9935-90CF13D8E6D5}" type="datetime1">
              <a:rPr lang="fr-FR" smtClean="0"/>
              <a:t>05/06/2026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6669FE9-2011-46F4-AA64-00E53EE85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  <a:endParaRPr lang="it-IT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B857FF-A59A-4A4D-B726-81314F822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21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43996CA-4B79-4A30-83E9-F7FFEF82E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energy resolution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au 5">
                <a:extLst>
                  <a:ext uri="{FF2B5EF4-FFF2-40B4-BE49-F238E27FC236}">
                    <a16:creationId xmlns:a16="http://schemas.microsoft.com/office/drawing/2014/main" id="{1446A02C-53C3-48E2-9127-2CBCB03A04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1190238"/>
                  </p:ext>
                </p:extLst>
              </p:nvPr>
            </p:nvGraphicFramePr>
            <p:xfrm>
              <a:off x="2783632" y="2564904"/>
              <a:ext cx="5472608" cy="230425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368152">
                      <a:extLst>
                        <a:ext uri="{9D8B030D-6E8A-4147-A177-3AD203B41FA5}">
                          <a16:colId xmlns:a16="http://schemas.microsoft.com/office/drawing/2014/main" val="2378276375"/>
                        </a:ext>
                      </a:extLst>
                    </a:gridCol>
                    <a:gridCol w="1368152">
                      <a:extLst>
                        <a:ext uri="{9D8B030D-6E8A-4147-A177-3AD203B41FA5}">
                          <a16:colId xmlns:a16="http://schemas.microsoft.com/office/drawing/2014/main" val="2371698667"/>
                        </a:ext>
                      </a:extLst>
                    </a:gridCol>
                    <a:gridCol w="1368152">
                      <a:extLst>
                        <a:ext uri="{9D8B030D-6E8A-4147-A177-3AD203B41FA5}">
                          <a16:colId xmlns:a16="http://schemas.microsoft.com/office/drawing/2014/main" val="822008039"/>
                        </a:ext>
                      </a:extLst>
                    </a:gridCol>
                    <a:gridCol w="1368152">
                      <a:extLst>
                        <a:ext uri="{9D8B030D-6E8A-4147-A177-3AD203B41FA5}">
                          <a16:colId xmlns:a16="http://schemas.microsoft.com/office/drawing/2014/main" val="2531593853"/>
                        </a:ext>
                      </a:extLst>
                    </a:gridCol>
                  </a:tblGrid>
                  <a:tr h="329179">
                    <a:tc rowSpan="2">
                      <a:txBody>
                        <a:bodyPr/>
                        <a:lstStyle/>
                        <a:p>
                          <a:pPr algn="ctr" hangingPunct="0"/>
                          <a:r>
                            <a:rPr lang="en-US" sz="1800" dirty="0">
                              <a:effectLst/>
                            </a:rPr>
                            <a:t>Energy (keV)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gridSpan="3">
                      <a:txBody>
                        <a:bodyPr/>
                        <a:lstStyle/>
                        <a:p>
                          <a:pPr algn="ctr" hangingPunct="0"/>
                          <a14:m>
                            <m:oMath xmlns:m="http://schemas.openxmlformats.org/officeDocument/2006/math">
                              <m:f>
                                <m:fPr>
                                  <m:type m:val="lin"/>
                                  <m:ctrlP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800">
                              <a:effectLst/>
                            </a:rPr>
                            <a:t>(%)</a:t>
                          </a:r>
                          <a:endParaRPr lang="en-US" sz="1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1422230"/>
                      </a:ext>
                    </a:extLst>
                  </a:tr>
                  <a:tr h="65835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 hangingPunct="0"/>
                          <a:r>
                            <a:rPr lang="en-US" sz="1800">
                              <a:effectLst/>
                            </a:rPr>
                            <a:t>Set 1 </a:t>
                          </a:r>
                          <a:endParaRPr lang="en-US" sz="1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 hangingPunct="0"/>
                          <a:r>
                            <a:rPr lang="en-US" sz="1800">
                              <a:effectLst/>
                            </a:rPr>
                            <a:t>Set 2</a:t>
                          </a:r>
                          <a:endParaRPr lang="en-US" sz="1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 hangingPunct="0"/>
                          <a:r>
                            <a:rPr lang="en-US" sz="1800">
                              <a:effectLst/>
                            </a:rPr>
                            <a:t>Reference</a:t>
                          </a:r>
                          <a:endParaRPr lang="en-US" sz="1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38385019"/>
                      </a:ext>
                    </a:extLst>
                  </a:tr>
                  <a:tr h="329179">
                    <a:tc>
                      <a:txBody>
                        <a:bodyPr/>
                        <a:lstStyle/>
                        <a:p>
                          <a:pPr algn="ctr" hangingPunct="0"/>
                          <a:r>
                            <a:rPr lang="en-US" sz="1800">
                              <a:effectLst/>
                            </a:rPr>
                            <a:t>59.5 </a:t>
                          </a:r>
                          <a:endParaRPr lang="en-US" sz="1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 hangingPunct="0"/>
                          <a:r>
                            <a:rPr lang="en-US" sz="1800" dirty="0">
                              <a:effectLst/>
                            </a:rPr>
                            <a:t>9.3 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 hangingPunct="0"/>
                          <a:r>
                            <a:rPr lang="en-US" sz="1800">
                              <a:effectLst/>
                            </a:rPr>
                            <a:t>7.3</a:t>
                          </a:r>
                          <a:endParaRPr lang="en-US" sz="1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 hangingPunct="0"/>
                          <a:r>
                            <a:rPr lang="en-US" sz="1800" dirty="0">
                              <a:effectLst/>
                            </a:rPr>
                            <a:t>7.6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803534808"/>
                      </a:ext>
                    </a:extLst>
                  </a:tr>
                  <a:tr h="329179">
                    <a:tc>
                      <a:txBody>
                        <a:bodyPr/>
                        <a:lstStyle/>
                        <a:p>
                          <a:pPr algn="ctr" hangingPunct="0"/>
                          <a:r>
                            <a:rPr lang="en-US" sz="1800">
                              <a:effectLst/>
                            </a:rPr>
                            <a:t>80.99 </a:t>
                          </a:r>
                          <a:endParaRPr lang="en-US" sz="1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 hangingPunct="0"/>
                          <a:r>
                            <a:rPr lang="en-US" sz="1800">
                              <a:effectLst/>
                            </a:rPr>
                            <a:t>15.6</a:t>
                          </a:r>
                          <a:endParaRPr lang="en-US" sz="1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 hangingPunct="0"/>
                          <a:r>
                            <a:rPr lang="en-US" sz="1800">
                              <a:effectLst/>
                            </a:rPr>
                            <a:t>10.4</a:t>
                          </a:r>
                          <a:endParaRPr lang="en-US" sz="1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 hangingPunct="0"/>
                          <a:r>
                            <a:rPr lang="en-US" sz="1800">
                              <a:effectLst/>
                            </a:rPr>
                            <a:t>14.6</a:t>
                          </a:r>
                          <a:endParaRPr lang="en-US" sz="1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39939270"/>
                      </a:ext>
                    </a:extLst>
                  </a:tr>
                  <a:tr h="329179">
                    <a:tc>
                      <a:txBody>
                        <a:bodyPr/>
                        <a:lstStyle/>
                        <a:p>
                          <a:pPr algn="ctr" hangingPunct="0"/>
                          <a:r>
                            <a:rPr lang="en-US" sz="1800">
                              <a:effectLst/>
                            </a:rPr>
                            <a:t>661.7 </a:t>
                          </a:r>
                          <a:endParaRPr lang="en-US" sz="1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 hangingPunct="0"/>
                          <a:r>
                            <a:rPr lang="en-US" sz="1800">
                              <a:effectLst/>
                            </a:rPr>
                            <a:t>4.4</a:t>
                          </a:r>
                          <a:endParaRPr lang="en-US" sz="1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 hangingPunct="0"/>
                          <a:r>
                            <a:rPr lang="en-US" sz="1800" dirty="0">
                              <a:effectLst/>
                            </a:rPr>
                            <a:t>3.7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 hangingPunct="0"/>
                          <a:r>
                            <a:rPr lang="en-US" sz="1800">
                              <a:effectLst/>
                            </a:rPr>
                            <a:t>3.9</a:t>
                          </a:r>
                          <a:endParaRPr lang="en-US" sz="1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157589325"/>
                      </a:ext>
                    </a:extLst>
                  </a:tr>
                  <a:tr h="329179">
                    <a:tc>
                      <a:txBody>
                        <a:bodyPr/>
                        <a:lstStyle/>
                        <a:p>
                          <a:pPr algn="ctr" hangingPunct="0"/>
                          <a:r>
                            <a:rPr lang="en-US" sz="1800">
                              <a:effectLst/>
                            </a:rPr>
                            <a:t>1332.5 </a:t>
                          </a:r>
                          <a:endParaRPr lang="en-US" sz="1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 hangingPunct="0"/>
                          <a:r>
                            <a:rPr lang="en-US" sz="1800">
                              <a:effectLst/>
                            </a:rPr>
                            <a:t>4.6</a:t>
                          </a:r>
                          <a:endParaRPr lang="en-US" sz="1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 hangingPunct="0"/>
                          <a:r>
                            <a:rPr lang="en-US" sz="1800">
                              <a:effectLst/>
                            </a:rPr>
                            <a:t>2.8</a:t>
                          </a:r>
                          <a:endParaRPr lang="en-US" sz="1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 hangingPunct="0"/>
                          <a:r>
                            <a:rPr lang="en-US" sz="1800" dirty="0">
                              <a:effectLst/>
                            </a:rPr>
                            <a:t>4.5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80377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au 5">
                <a:extLst>
                  <a:ext uri="{FF2B5EF4-FFF2-40B4-BE49-F238E27FC236}">
                    <a16:creationId xmlns:a16="http://schemas.microsoft.com/office/drawing/2014/main" id="{1446A02C-53C3-48E2-9127-2CBCB03A04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1190238"/>
                  </p:ext>
                </p:extLst>
              </p:nvPr>
            </p:nvGraphicFramePr>
            <p:xfrm>
              <a:off x="2783632" y="2564904"/>
              <a:ext cx="5472608" cy="230425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368152">
                      <a:extLst>
                        <a:ext uri="{9D8B030D-6E8A-4147-A177-3AD203B41FA5}">
                          <a16:colId xmlns:a16="http://schemas.microsoft.com/office/drawing/2014/main" val="2378276375"/>
                        </a:ext>
                      </a:extLst>
                    </a:gridCol>
                    <a:gridCol w="1368152">
                      <a:extLst>
                        <a:ext uri="{9D8B030D-6E8A-4147-A177-3AD203B41FA5}">
                          <a16:colId xmlns:a16="http://schemas.microsoft.com/office/drawing/2014/main" val="2371698667"/>
                        </a:ext>
                      </a:extLst>
                    </a:gridCol>
                    <a:gridCol w="1368152">
                      <a:extLst>
                        <a:ext uri="{9D8B030D-6E8A-4147-A177-3AD203B41FA5}">
                          <a16:colId xmlns:a16="http://schemas.microsoft.com/office/drawing/2014/main" val="822008039"/>
                        </a:ext>
                      </a:extLst>
                    </a:gridCol>
                    <a:gridCol w="1368152">
                      <a:extLst>
                        <a:ext uri="{9D8B030D-6E8A-4147-A177-3AD203B41FA5}">
                          <a16:colId xmlns:a16="http://schemas.microsoft.com/office/drawing/2014/main" val="2531593853"/>
                        </a:ext>
                      </a:extLst>
                    </a:gridCol>
                  </a:tblGrid>
                  <a:tr h="329179">
                    <a:tc rowSpan="2">
                      <a:txBody>
                        <a:bodyPr/>
                        <a:lstStyle/>
                        <a:p>
                          <a:pPr algn="ctr" hangingPunct="0"/>
                          <a:r>
                            <a:rPr lang="en-US" sz="1800" dirty="0">
                              <a:effectLst/>
                            </a:rPr>
                            <a:t>Energy (keV)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 grid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33531" t="-144444" r="-593" b="-62777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81422230"/>
                      </a:ext>
                    </a:extLst>
                  </a:tr>
                  <a:tr h="658359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 hangingPunct="0"/>
                          <a:r>
                            <a:rPr lang="en-US" sz="1800">
                              <a:effectLst/>
                            </a:rPr>
                            <a:t>Set 1 </a:t>
                          </a:r>
                          <a:endParaRPr lang="en-US" sz="1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 hangingPunct="0"/>
                          <a:r>
                            <a:rPr lang="en-US" sz="1800">
                              <a:effectLst/>
                            </a:rPr>
                            <a:t>Set 2</a:t>
                          </a:r>
                          <a:endParaRPr lang="en-US" sz="1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 hangingPunct="0"/>
                          <a:r>
                            <a:rPr lang="en-US" sz="1800">
                              <a:effectLst/>
                            </a:rPr>
                            <a:t>Reference</a:t>
                          </a:r>
                          <a:endParaRPr lang="en-US" sz="1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38385019"/>
                      </a:ext>
                    </a:extLst>
                  </a:tr>
                  <a:tr h="329179">
                    <a:tc>
                      <a:txBody>
                        <a:bodyPr/>
                        <a:lstStyle/>
                        <a:p>
                          <a:pPr algn="ctr" hangingPunct="0"/>
                          <a:r>
                            <a:rPr lang="en-US" sz="1800">
                              <a:effectLst/>
                            </a:rPr>
                            <a:t>59.5 </a:t>
                          </a:r>
                          <a:endParaRPr lang="en-US" sz="1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 hangingPunct="0"/>
                          <a:r>
                            <a:rPr lang="en-US" sz="1800" dirty="0">
                              <a:effectLst/>
                            </a:rPr>
                            <a:t>9.3 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 hangingPunct="0"/>
                          <a:r>
                            <a:rPr lang="en-US" sz="1800">
                              <a:effectLst/>
                            </a:rPr>
                            <a:t>7.3</a:t>
                          </a:r>
                          <a:endParaRPr lang="en-US" sz="1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 hangingPunct="0"/>
                          <a:r>
                            <a:rPr lang="en-US" sz="1800" dirty="0">
                              <a:effectLst/>
                            </a:rPr>
                            <a:t>7.6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803534808"/>
                      </a:ext>
                    </a:extLst>
                  </a:tr>
                  <a:tr h="329179">
                    <a:tc>
                      <a:txBody>
                        <a:bodyPr/>
                        <a:lstStyle/>
                        <a:p>
                          <a:pPr algn="ctr" hangingPunct="0"/>
                          <a:r>
                            <a:rPr lang="en-US" sz="1800">
                              <a:effectLst/>
                            </a:rPr>
                            <a:t>80.99 </a:t>
                          </a:r>
                          <a:endParaRPr lang="en-US" sz="1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 hangingPunct="0"/>
                          <a:r>
                            <a:rPr lang="en-US" sz="1800">
                              <a:effectLst/>
                            </a:rPr>
                            <a:t>15.6</a:t>
                          </a:r>
                          <a:endParaRPr lang="en-US" sz="1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 hangingPunct="0"/>
                          <a:r>
                            <a:rPr lang="en-US" sz="1800">
                              <a:effectLst/>
                            </a:rPr>
                            <a:t>10.4</a:t>
                          </a:r>
                          <a:endParaRPr lang="en-US" sz="1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 hangingPunct="0"/>
                          <a:r>
                            <a:rPr lang="en-US" sz="1800">
                              <a:effectLst/>
                            </a:rPr>
                            <a:t>14.6</a:t>
                          </a:r>
                          <a:endParaRPr lang="en-US" sz="1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39939270"/>
                      </a:ext>
                    </a:extLst>
                  </a:tr>
                  <a:tr h="329179">
                    <a:tc>
                      <a:txBody>
                        <a:bodyPr/>
                        <a:lstStyle/>
                        <a:p>
                          <a:pPr algn="ctr" hangingPunct="0"/>
                          <a:r>
                            <a:rPr lang="en-US" sz="1800">
                              <a:effectLst/>
                            </a:rPr>
                            <a:t>661.7 </a:t>
                          </a:r>
                          <a:endParaRPr lang="en-US" sz="1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 hangingPunct="0"/>
                          <a:r>
                            <a:rPr lang="en-US" sz="1800">
                              <a:effectLst/>
                            </a:rPr>
                            <a:t>4.4</a:t>
                          </a:r>
                          <a:endParaRPr lang="en-US" sz="1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 hangingPunct="0"/>
                          <a:r>
                            <a:rPr lang="en-US" sz="1800" dirty="0">
                              <a:effectLst/>
                            </a:rPr>
                            <a:t>3.7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 hangingPunct="0"/>
                          <a:r>
                            <a:rPr lang="en-US" sz="1800">
                              <a:effectLst/>
                            </a:rPr>
                            <a:t>3.9</a:t>
                          </a:r>
                          <a:endParaRPr lang="en-US" sz="1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157589325"/>
                      </a:ext>
                    </a:extLst>
                  </a:tr>
                  <a:tr h="329179">
                    <a:tc>
                      <a:txBody>
                        <a:bodyPr/>
                        <a:lstStyle/>
                        <a:p>
                          <a:pPr algn="ctr" hangingPunct="0"/>
                          <a:r>
                            <a:rPr lang="en-US" sz="1800">
                              <a:effectLst/>
                            </a:rPr>
                            <a:t>1332.5 </a:t>
                          </a:r>
                          <a:endParaRPr lang="en-US" sz="1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 hangingPunct="0"/>
                          <a:r>
                            <a:rPr lang="en-US" sz="1800">
                              <a:effectLst/>
                            </a:rPr>
                            <a:t>4.6</a:t>
                          </a:r>
                          <a:endParaRPr lang="en-US" sz="1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 hangingPunct="0"/>
                          <a:r>
                            <a:rPr lang="en-US" sz="1800">
                              <a:effectLst/>
                            </a:rPr>
                            <a:t>2.8</a:t>
                          </a:r>
                          <a:endParaRPr lang="en-US" sz="18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 hangingPunct="0"/>
                          <a:r>
                            <a:rPr lang="en-US" sz="1800" dirty="0">
                              <a:effectLst/>
                            </a:rPr>
                            <a:t>4.5</a:t>
                          </a:r>
                          <a:endParaRPr lang="en-US" sz="18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803774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8715946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17C70D4-5715-4B08-A4F9-D88D927F53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149920" cy="365125"/>
          </a:xfrm>
        </p:spPr>
        <p:txBody>
          <a:bodyPr/>
          <a:lstStyle/>
          <a:p>
            <a:pPr>
              <a:defRPr/>
            </a:pPr>
            <a:fld id="{0A718814-8022-425B-8247-890495396D4A}" type="datetime1">
              <a:rPr lang="fr-FR" smtClean="0"/>
              <a:t>05/06/2026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6669FE9-2011-46F4-AA64-00E53EE85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  <a:endParaRPr lang="it-IT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B857FF-A59A-4A4D-B726-81314F822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22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43996CA-4B79-4A30-83E9-F7FFEF82E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Coded-aperture imaging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B46DD5C-B928-4CFC-9A30-317C3ACABA19}"/>
              </a:ext>
            </a:extLst>
          </p:cNvPr>
          <p:cNvSpPr txBox="1"/>
          <p:nvPr/>
        </p:nvSpPr>
        <p:spPr>
          <a:xfrm>
            <a:off x="2168434" y="1542026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Mask</a:t>
            </a:r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244532F-BDEF-4242-83C1-8059929BDB2A}"/>
              </a:ext>
            </a:extLst>
          </p:cNvPr>
          <p:cNvSpPr txBox="1"/>
          <p:nvPr/>
        </p:nvSpPr>
        <p:spPr>
          <a:xfrm>
            <a:off x="2017880" y="2389901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Detector </a:t>
            </a:r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A38FF01-4569-4B74-BF99-7F703E62EABA}"/>
              </a:ext>
            </a:extLst>
          </p:cNvPr>
          <p:cNvSpPr txBox="1"/>
          <p:nvPr/>
        </p:nvSpPr>
        <p:spPr>
          <a:xfrm>
            <a:off x="3179159" y="2209190"/>
            <a:ext cx="33843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Sensitive to ionizing radiation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Sensitive to the </a:t>
            </a:r>
            <a:r>
              <a:rPr lang="en-US" sz="1400" b="1" dirty="0"/>
              <a:t>position of interaction</a:t>
            </a:r>
            <a:r>
              <a:rPr lang="en-US" sz="1400" dirty="0"/>
              <a:t> (</a:t>
            </a:r>
            <a:r>
              <a:rPr lang="en-US" sz="1400" b="1" dirty="0">
                <a:solidFill>
                  <a:schemeClr val="tx2"/>
                </a:solidFill>
              </a:rPr>
              <a:t>pixelized</a:t>
            </a:r>
            <a:r>
              <a:rPr lang="en-US" sz="1400" dirty="0"/>
              <a:t>)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5C09A44-5740-44E0-9405-012536D0C4A9}"/>
              </a:ext>
            </a:extLst>
          </p:cNvPr>
          <p:cNvSpPr txBox="1"/>
          <p:nvPr/>
        </p:nvSpPr>
        <p:spPr>
          <a:xfrm>
            <a:off x="3207434" y="1437130"/>
            <a:ext cx="37623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Opaque elements (</a:t>
            </a:r>
            <a:r>
              <a:rPr lang="en-US" sz="1400" b="1" dirty="0">
                <a:solidFill>
                  <a:schemeClr val="tx2"/>
                </a:solidFill>
              </a:rPr>
              <a:t>high Z </a:t>
            </a:r>
            <a:r>
              <a:rPr lang="en-US" sz="1400" dirty="0"/>
              <a:t>material)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Transparent elements (holes)</a:t>
            </a:r>
          </a:p>
        </p:txBody>
      </p:sp>
      <p:cxnSp>
        <p:nvCxnSpPr>
          <p:cNvPr id="12" name="Connecteur droit 6">
            <a:extLst>
              <a:ext uri="{FF2B5EF4-FFF2-40B4-BE49-F238E27FC236}">
                <a16:creationId xmlns:a16="http://schemas.microsoft.com/office/drawing/2014/main" id="{AD5605AF-F06D-49B0-A9D4-CA30A2865E9A}"/>
              </a:ext>
            </a:extLst>
          </p:cNvPr>
          <p:cNvCxnSpPr/>
          <p:nvPr/>
        </p:nvCxnSpPr>
        <p:spPr>
          <a:xfrm flipV="1">
            <a:off x="2010516" y="3640292"/>
            <a:ext cx="17417" cy="2520000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dash"/>
            <a:miter lim="800000"/>
          </a:ln>
          <a:effectLst/>
        </p:spPr>
      </p:cxnSp>
      <p:cxnSp>
        <p:nvCxnSpPr>
          <p:cNvPr id="13" name="Connecteur droit 7">
            <a:extLst>
              <a:ext uri="{FF2B5EF4-FFF2-40B4-BE49-F238E27FC236}">
                <a16:creationId xmlns:a16="http://schemas.microsoft.com/office/drawing/2014/main" id="{E149E7D6-5975-4931-A608-581B89F456FD}"/>
              </a:ext>
            </a:extLst>
          </p:cNvPr>
          <p:cNvCxnSpPr/>
          <p:nvPr/>
        </p:nvCxnSpPr>
        <p:spPr>
          <a:xfrm flipV="1">
            <a:off x="3536693" y="3648184"/>
            <a:ext cx="17417" cy="2520000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dash"/>
            <a:miter lim="800000"/>
          </a:ln>
          <a:effectLst/>
        </p:spPr>
      </p:cxnSp>
      <p:cxnSp>
        <p:nvCxnSpPr>
          <p:cNvPr id="14" name="Connecteur droit 8">
            <a:extLst>
              <a:ext uri="{FF2B5EF4-FFF2-40B4-BE49-F238E27FC236}">
                <a16:creationId xmlns:a16="http://schemas.microsoft.com/office/drawing/2014/main" id="{CCBE478F-8E72-42CA-BFFB-42764666A98E}"/>
              </a:ext>
            </a:extLst>
          </p:cNvPr>
          <p:cNvCxnSpPr/>
          <p:nvPr/>
        </p:nvCxnSpPr>
        <p:spPr>
          <a:xfrm flipV="1">
            <a:off x="3530163" y="3667092"/>
            <a:ext cx="849475" cy="2497011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ysDot"/>
            <a:miter lim="800000"/>
          </a:ln>
          <a:effectLst/>
        </p:spPr>
      </p:cxnSp>
      <p:sp>
        <p:nvSpPr>
          <p:cNvPr id="15" name="ZoneTexte 9">
            <a:extLst>
              <a:ext uri="{FF2B5EF4-FFF2-40B4-BE49-F238E27FC236}">
                <a16:creationId xmlns:a16="http://schemas.microsoft.com/office/drawing/2014/main" id="{0B26BB60-8961-40D8-83C3-59D83BC30283}"/>
              </a:ext>
            </a:extLst>
          </p:cNvPr>
          <p:cNvSpPr txBox="1"/>
          <p:nvPr/>
        </p:nvSpPr>
        <p:spPr>
          <a:xfrm>
            <a:off x="3345560" y="3663010"/>
            <a:ext cx="11582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rgbClr val="C00000"/>
                </a:solidFill>
                <a:cs typeface="Calibri" panose="020F0502020204030204" pitchFamily="34" charset="0"/>
              </a:rPr>
              <a:t>Flux 2</a:t>
            </a:r>
          </a:p>
        </p:txBody>
      </p:sp>
      <p:cxnSp>
        <p:nvCxnSpPr>
          <p:cNvPr id="16" name="Connecteur droit avec flèche 10">
            <a:extLst>
              <a:ext uri="{FF2B5EF4-FFF2-40B4-BE49-F238E27FC236}">
                <a16:creationId xmlns:a16="http://schemas.microsoft.com/office/drawing/2014/main" id="{DD6E36E8-B8CB-48A5-B376-A9777CB89B42}"/>
              </a:ext>
            </a:extLst>
          </p:cNvPr>
          <p:cNvCxnSpPr/>
          <p:nvPr/>
        </p:nvCxnSpPr>
        <p:spPr>
          <a:xfrm flipH="1">
            <a:off x="3764904" y="4102093"/>
            <a:ext cx="164251" cy="454983"/>
          </a:xfrm>
          <a:prstGeom prst="straightConnector1">
            <a:avLst/>
          </a:prstGeom>
          <a:noFill/>
          <a:ln w="28575" cap="flat" cmpd="sng" algn="ctr">
            <a:solidFill>
              <a:srgbClr val="C00000"/>
            </a:solidFill>
            <a:prstDash val="sysDot"/>
            <a:miter lim="800000"/>
            <a:tailEnd type="triangle"/>
          </a:ln>
          <a:effectLst/>
        </p:spPr>
      </p:cxnSp>
      <p:cxnSp>
        <p:nvCxnSpPr>
          <p:cNvPr id="17" name="Connecteur droit avec flèche 11">
            <a:extLst>
              <a:ext uri="{FF2B5EF4-FFF2-40B4-BE49-F238E27FC236}">
                <a16:creationId xmlns:a16="http://schemas.microsoft.com/office/drawing/2014/main" id="{584F797D-ABE6-4CD4-B52C-54C4582A19A9}"/>
              </a:ext>
            </a:extLst>
          </p:cNvPr>
          <p:cNvCxnSpPr/>
          <p:nvPr/>
        </p:nvCxnSpPr>
        <p:spPr>
          <a:xfrm flipH="1">
            <a:off x="2310834" y="3857086"/>
            <a:ext cx="6096" cy="569899"/>
          </a:xfrm>
          <a:prstGeom prst="straightConnector1">
            <a:avLst/>
          </a:prstGeom>
          <a:noFill/>
          <a:ln w="28575" cap="flat" cmpd="sng" algn="ctr">
            <a:solidFill>
              <a:srgbClr val="0070C0"/>
            </a:solidFill>
            <a:prstDash val="dash"/>
            <a:miter lim="800000"/>
            <a:tailEnd type="triangle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F6B8D0C2-DEA2-420C-AEFD-6FDB9A923536}"/>
              </a:ext>
            </a:extLst>
          </p:cNvPr>
          <p:cNvSpPr/>
          <p:nvPr/>
        </p:nvSpPr>
        <p:spPr>
          <a:xfrm>
            <a:off x="2482956" y="6032634"/>
            <a:ext cx="216000" cy="95795"/>
          </a:xfrm>
          <a:prstGeom prst="rect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EA7B38-7883-4ED1-86EE-D42EA5521177}"/>
              </a:ext>
            </a:extLst>
          </p:cNvPr>
          <p:cNvSpPr/>
          <p:nvPr/>
        </p:nvSpPr>
        <p:spPr>
          <a:xfrm>
            <a:off x="2846844" y="6031930"/>
            <a:ext cx="378516" cy="97200"/>
          </a:xfrm>
          <a:prstGeom prst="rect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3DC25B-7BAB-4057-A776-B0F667FBEC8C}"/>
              </a:ext>
            </a:extLst>
          </p:cNvPr>
          <p:cNvSpPr/>
          <p:nvPr/>
        </p:nvSpPr>
        <p:spPr>
          <a:xfrm>
            <a:off x="2299244" y="6025182"/>
            <a:ext cx="195818" cy="107106"/>
          </a:xfrm>
          <a:prstGeom prst="rect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kern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1" name="Groupe 26">
            <a:extLst>
              <a:ext uri="{FF2B5EF4-FFF2-40B4-BE49-F238E27FC236}">
                <a16:creationId xmlns:a16="http://schemas.microsoft.com/office/drawing/2014/main" id="{1BAB488D-36D1-4C54-923A-4458DFE932D7}"/>
              </a:ext>
            </a:extLst>
          </p:cNvPr>
          <p:cNvGrpSpPr/>
          <p:nvPr/>
        </p:nvGrpSpPr>
        <p:grpSpPr>
          <a:xfrm>
            <a:off x="473999" y="4082912"/>
            <a:ext cx="1034040" cy="323165"/>
            <a:chOff x="91435" y="5560439"/>
            <a:chExt cx="1034040" cy="3231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D40E04F-CA12-47DF-90C2-290D1B024981}"/>
                </a:ext>
              </a:extLst>
            </p:cNvPr>
            <p:cNvSpPr/>
            <p:nvPr/>
          </p:nvSpPr>
          <p:spPr>
            <a:xfrm>
              <a:off x="91435" y="5664917"/>
              <a:ext cx="252000" cy="97200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ZoneTexte 28">
              <a:extLst>
                <a:ext uri="{FF2B5EF4-FFF2-40B4-BE49-F238E27FC236}">
                  <a16:creationId xmlns:a16="http://schemas.microsoft.com/office/drawing/2014/main" id="{9F352543-0ECD-4E99-BE90-8EBA204254EB}"/>
                </a:ext>
              </a:extLst>
            </p:cNvPr>
            <p:cNvSpPr txBox="1"/>
            <p:nvPr/>
          </p:nvSpPr>
          <p:spPr>
            <a:xfrm>
              <a:off x="368825" y="5560439"/>
              <a:ext cx="75665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500" b="1" dirty="0">
                  <a:solidFill>
                    <a:srgbClr val="C00000"/>
                  </a:solidFill>
                </a:rPr>
                <a:t>Flux 2</a:t>
              </a:r>
            </a:p>
          </p:txBody>
        </p:sp>
      </p:grpSp>
      <p:sp>
        <p:nvSpPr>
          <p:cNvPr id="24" name="ZoneTexte 29">
            <a:extLst>
              <a:ext uri="{FF2B5EF4-FFF2-40B4-BE49-F238E27FC236}">
                <a16:creationId xmlns:a16="http://schemas.microsoft.com/office/drawing/2014/main" id="{5BC3101C-1C1F-4EEB-A147-E12018747920}"/>
              </a:ext>
            </a:extLst>
          </p:cNvPr>
          <p:cNvSpPr txBox="1"/>
          <p:nvPr/>
        </p:nvSpPr>
        <p:spPr>
          <a:xfrm>
            <a:off x="1843510" y="3508899"/>
            <a:ext cx="11582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rgbClr val="0070C0"/>
                </a:solidFill>
              </a:rPr>
              <a:t>Flux 1 </a:t>
            </a:r>
          </a:p>
        </p:txBody>
      </p:sp>
      <p:grpSp>
        <p:nvGrpSpPr>
          <p:cNvPr id="25" name="Groupe 30">
            <a:extLst>
              <a:ext uri="{FF2B5EF4-FFF2-40B4-BE49-F238E27FC236}">
                <a16:creationId xmlns:a16="http://schemas.microsoft.com/office/drawing/2014/main" id="{B243324F-E5DB-4886-87B2-4556385AF2B1}"/>
              </a:ext>
            </a:extLst>
          </p:cNvPr>
          <p:cNvGrpSpPr/>
          <p:nvPr/>
        </p:nvGrpSpPr>
        <p:grpSpPr>
          <a:xfrm>
            <a:off x="479376" y="3695503"/>
            <a:ext cx="1190025" cy="323165"/>
            <a:chOff x="91435" y="5762117"/>
            <a:chExt cx="1190025" cy="323165"/>
          </a:xfrm>
        </p:grpSpPr>
        <p:sp>
          <p:nvSpPr>
            <p:cNvPr id="26" name="ZoneTexte 31">
              <a:extLst>
                <a:ext uri="{FF2B5EF4-FFF2-40B4-BE49-F238E27FC236}">
                  <a16:creationId xmlns:a16="http://schemas.microsoft.com/office/drawing/2014/main" id="{03360950-9C15-4BB1-9DAD-A2A738F92B54}"/>
                </a:ext>
              </a:extLst>
            </p:cNvPr>
            <p:cNvSpPr txBox="1"/>
            <p:nvPr/>
          </p:nvSpPr>
          <p:spPr>
            <a:xfrm>
              <a:off x="123220" y="5762117"/>
              <a:ext cx="115824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500" b="1" dirty="0">
                  <a:solidFill>
                    <a:srgbClr val="0070C0"/>
                  </a:solidFill>
                </a:rPr>
                <a:t>Flux 1 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9B4B7-03BA-478D-AC73-0C9767AACEEC}"/>
                </a:ext>
              </a:extLst>
            </p:cNvPr>
            <p:cNvSpPr/>
            <p:nvPr/>
          </p:nvSpPr>
          <p:spPr>
            <a:xfrm>
              <a:off x="91435" y="5892051"/>
              <a:ext cx="252000" cy="96032"/>
            </a:xfrm>
            <a:prstGeom prst="rect">
              <a:avLst/>
            </a:pr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fr-FR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009C5018-4931-410E-82CC-15E7D3F4C2E3}"/>
              </a:ext>
            </a:extLst>
          </p:cNvPr>
          <p:cNvSpPr/>
          <p:nvPr/>
        </p:nvSpPr>
        <p:spPr>
          <a:xfrm>
            <a:off x="2846998" y="5921267"/>
            <a:ext cx="197773" cy="101558"/>
          </a:xfrm>
          <a:prstGeom prst="rect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4503797-8B64-46DF-B999-70061107F426}"/>
              </a:ext>
            </a:extLst>
          </p:cNvPr>
          <p:cNvSpPr/>
          <p:nvPr/>
        </p:nvSpPr>
        <p:spPr>
          <a:xfrm>
            <a:off x="2707167" y="6034414"/>
            <a:ext cx="126000" cy="95795"/>
          </a:xfrm>
          <a:prstGeom prst="rect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fr-FR" kern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0" name="Connecteur droit 37">
            <a:extLst>
              <a:ext uri="{FF2B5EF4-FFF2-40B4-BE49-F238E27FC236}">
                <a16:creationId xmlns:a16="http://schemas.microsoft.com/office/drawing/2014/main" id="{1F8D1C17-1629-4E02-8822-608B71C69730}"/>
              </a:ext>
            </a:extLst>
          </p:cNvPr>
          <p:cNvCxnSpPr/>
          <p:nvPr/>
        </p:nvCxnSpPr>
        <p:spPr>
          <a:xfrm flipV="1">
            <a:off x="1998458" y="3652187"/>
            <a:ext cx="849475" cy="2497011"/>
          </a:xfrm>
          <a:prstGeom prst="line">
            <a:avLst/>
          </a:prstGeom>
          <a:noFill/>
          <a:ln w="28575" cap="flat" cmpd="sng" algn="ctr">
            <a:solidFill>
              <a:srgbClr val="C00000"/>
            </a:solidFill>
            <a:prstDash val="sysDot"/>
            <a:miter lim="800000"/>
          </a:ln>
          <a:effectLst/>
        </p:spPr>
      </p:cxnSp>
      <p:cxnSp>
        <p:nvCxnSpPr>
          <p:cNvPr id="31" name="Connecteur droit avec flèche 38">
            <a:extLst>
              <a:ext uri="{FF2B5EF4-FFF2-40B4-BE49-F238E27FC236}">
                <a16:creationId xmlns:a16="http://schemas.microsoft.com/office/drawing/2014/main" id="{2EA2B6E7-3294-495C-9DDB-13B39FB8C4C2}"/>
              </a:ext>
            </a:extLst>
          </p:cNvPr>
          <p:cNvCxnSpPr/>
          <p:nvPr/>
        </p:nvCxnSpPr>
        <p:spPr>
          <a:xfrm flipH="1">
            <a:off x="2814558" y="3857086"/>
            <a:ext cx="6096" cy="569899"/>
          </a:xfrm>
          <a:prstGeom prst="straightConnector1">
            <a:avLst/>
          </a:prstGeom>
          <a:noFill/>
          <a:ln w="28575" cap="flat" cmpd="sng" algn="ctr">
            <a:solidFill>
              <a:srgbClr val="0070C0"/>
            </a:solidFill>
            <a:prstDash val="dash"/>
            <a:miter lim="800000"/>
            <a:tailEnd type="triangle"/>
          </a:ln>
          <a:effectLst/>
        </p:spPr>
      </p:cxnSp>
      <p:cxnSp>
        <p:nvCxnSpPr>
          <p:cNvPr id="32" name="Connecteur droit avec flèche 39">
            <a:extLst>
              <a:ext uri="{FF2B5EF4-FFF2-40B4-BE49-F238E27FC236}">
                <a16:creationId xmlns:a16="http://schemas.microsoft.com/office/drawing/2014/main" id="{15EA99CF-D16C-4B64-815C-E04F0F86FECD}"/>
              </a:ext>
            </a:extLst>
          </p:cNvPr>
          <p:cNvCxnSpPr/>
          <p:nvPr/>
        </p:nvCxnSpPr>
        <p:spPr>
          <a:xfrm flipH="1">
            <a:off x="3310632" y="3857086"/>
            <a:ext cx="6096" cy="569899"/>
          </a:xfrm>
          <a:prstGeom prst="straightConnector1">
            <a:avLst/>
          </a:prstGeom>
          <a:noFill/>
          <a:ln w="28575" cap="flat" cmpd="sng" algn="ctr">
            <a:solidFill>
              <a:srgbClr val="0070C0"/>
            </a:solidFill>
            <a:prstDash val="dash"/>
            <a:miter lim="800000"/>
            <a:tailEnd type="triangle"/>
          </a:ln>
          <a:effectLst/>
        </p:spPr>
      </p:cxnSp>
      <p:cxnSp>
        <p:nvCxnSpPr>
          <p:cNvPr id="33" name="Connecteur droit avec flèche 40">
            <a:extLst>
              <a:ext uri="{FF2B5EF4-FFF2-40B4-BE49-F238E27FC236}">
                <a16:creationId xmlns:a16="http://schemas.microsoft.com/office/drawing/2014/main" id="{5A2C2746-05AB-4457-9CA1-853A2E5FF5DE}"/>
              </a:ext>
            </a:extLst>
          </p:cNvPr>
          <p:cNvCxnSpPr/>
          <p:nvPr/>
        </p:nvCxnSpPr>
        <p:spPr>
          <a:xfrm flipH="1">
            <a:off x="3284653" y="4102093"/>
            <a:ext cx="164251" cy="454983"/>
          </a:xfrm>
          <a:prstGeom prst="straightConnector1">
            <a:avLst/>
          </a:prstGeom>
          <a:noFill/>
          <a:ln w="28575" cap="flat" cmpd="sng" algn="ctr">
            <a:solidFill>
              <a:srgbClr val="C00000"/>
            </a:solidFill>
            <a:prstDash val="sysDot"/>
            <a:miter lim="800000"/>
            <a:tailEnd type="triangle"/>
          </a:ln>
          <a:effectLst/>
        </p:spPr>
      </p:cxnSp>
      <p:cxnSp>
        <p:nvCxnSpPr>
          <p:cNvPr id="34" name="Connecteur droit avec flèche 41">
            <a:extLst>
              <a:ext uri="{FF2B5EF4-FFF2-40B4-BE49-F238E27FC236}">
                <a16:creationId xmlns:a16="http://schemas.microsoft.com/office/drawing/2014/main" id="{A58A8DFD-94EE-483D-BE6D-40F5F14A86E9}"/>
              </a:ext>
            </a:extLst>
          </p:cNvPr>
          <p:cNvCxnSpPr/>
          <p:nvPr/>
        </p:nvCxnSpPr>
        <p:spPr>
          <a:xfrm flipH="1">
            <a:off x="2823087" y="4102093"/>
            <a:ext cx="164251" cy="454983"/>
          </a:xfrm>
          <a:prstGeom prst="straightConnector1">
            <a:avLst/>
          </a:prstGeom>
          <a:noFill/>
          <a:ln w="28575" cap="flat" cmpd="sng" algn="ctr">
            <a:solidFill>
              <a:srgbClr val="C00000"/>
            </a:solidFill>
            <a:prstDash val="sysDot"/>
            <a:miter lim="800000"/>
            <a:tailEnd type="triangle"/>
          </a:ln>
          <a:effectLst/>
        </p:spPr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01768F05-C950-43C3-9166-BB4BF350BF8B}"/>
              </a:ext>
            </a:extLst>
          </p:cNvPr>
          <p:cNvSpPr/>
          <p:nvPr/>
        </p:nvSpPr>
        <p:spPr bwMode="auto">
          <a:xfrm>
            <a:off x="1957709" y="6138235"/>
            <a:ext cx="1652128" cy="119573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70">
            <a:extLst>
              <a:ext uri="{FF2B5EF4-FFF2-40B4-BE49-F238E27FC236}">
                <a16:creationId xmlns:a16="http://schemas.microsoft.com/office/drawing/2014/main" id="{1B43D836-F75B-4A6C-BCC1-81CECBF92961}"/>
              </a:ext>
            </a:extLst>
          </p:cNvPr>
          <p:cNvSpPr txBox="1"/>
          <p:nvPr/>
        </p:nvSpPr>
        <p:spPr>
          <a:xfrm>
            <a:off x="889901" y="5930831"/>
            <a:ext cx="1060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Detector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CACA28C-EFAC-430A-9D44-3B68A5DEC990}"/>
              </a:ext>
            </a:extLst>
          </p:cNvPr>
          <p:cNvSpPr/>
          <p:nvPr/>
        </p:nvSpPr>
        <p:spPr bwMode="auto">
          <a:xfrm>
            <a:off x="1544795" y="5398114"/>
            <a:ext cx="944649" cy="10297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4FCD340-6BC2-4A03-A33F-2351A0874810}"/>
              </a:ext>
            </a:extLst>
          </p:cNvPr>
          <p:cNvSpPr/>
          <p:nvPr/>
        </p:nvSpPr>
        <p:spPr bwMode="auto">
          <a:xfrm>
            <a:off x="2690896" y="5398113"/>
            <a:ext cx="169146" cy="10297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3C7733A-D53F-48DA-8FDF-C05E2CBFAAE8}"/>
              </a:ext>
            </a:extLst>
          </p:cNvPr>
          <p:cNvSpPr/>
          <p:nvPr/>
        </p:nvSpPr>
        <p:spPr bwMode="auto">
          <a:xfrm>
            <a:off x="3234040" y="5398113"/>
            <a:ext cx="693899" cy="1029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74">
            <a:extLst>
              <a:ext uri="{FF2B5EF4-FFF2-40B4-BE49-F238E27FC236}">
                <a16:creationId xmlns:a16="http://schemas.microsoft.com/office/drawing/2014/main" id="{2C25F727-54B5-4487-BE53-14287A8DC6CC}"/>
              </a:ext>
            </a:extLst>
          </p:cNvPr>
          <p:cNvSpPr txBox="1"/>
          <p:nvPr/>
        </p:nvSpPr>
        <p:spPr>
          <a:xfrm>
            <a:off x="381844" y="5092603"/>
            <a:ext cx="1472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Coded aperture </a:t>
            </a:r>
          </a:p>
        </p:txBody>
      </p:sp>
      <p:pic>
        <p:nvPicPr>
          <p:cNvPr id="41" name="Image 42">
            <a:extLst>
              <a:ext uri="{FF2B5EF4-FFF2-40B4-BE49-F238E27FC236}">
                <a16:creationId xmlns:a16="http://schemas.microsoft.com/office/drawing/2014/main" id="{C660B1C5-DBAB-4EC3-8C1D-B58F13A553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6" r="17610" b="12552"/>
          <a:stretch/>
        </p:blipFill>
        <p:spPr>
          <a:xfrm>
            <a:off x="5068270" y="4158086"/>
            <a:ext cx="1652014" cy="1515022"/>
          </a:xfrm>
          <a:prstGeom prst="rect">
            <a:avLst/>
          </a:prstGeom>
        </p:spPr>
      </p:pic>
      <p:pic>
        <p:nvPicPr>
          <p:cNvPr id="42" name="Image 44">
            <a:extLst>
              <a:ext uri="{FF2B5EF4-FFF2-40B4-BE49-F238E27FC236}">
                <a16:creationId xmlns:a16="http://schemas.microsoft.com/office/drawing/2014/main" id="{BBC34E8A-6125-4695-B529-7118E94B09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7" t="9489" r="23455" b="10807"/>
          <a:stretch/>
        </p:blipFill>
        <p:spPr>
          <a:xfrm>
            <a:off x="7419975" y="4138840"/>
            <a:ext cx="1562100" cy="1528535"/>
          </a:xfrm>
          <a:prstGeom prst="rect">
            <a:avLst/>
          </a:prstGeom>
        </p:spPr>
      </p:pic>
      <p:sp>
        <p:nvSpPr>
          <p:cNvPr id="43" name="Accolade ouvrante 42">
            <a:extLst>
              <a:ext uri="{FF2B5EF4-FFF2-40B4-BE49-F238E27FC236}">
                <a16:creationId xmlns:a16="http://schemas.microsoft.com/office/drawing/2014/main" id="{81C9D89A-1E54-4F31-A2E1-3435A633DE06}"/>
              </a:ext>
            </a:extLst>
          </p:cNvPr>
          <p:cNvSpPr/>
          <p:nvPr/>
        </p:nvSpPr>
        <p:spPr>
          <a:xfrm>
            <a:off x="3121893" y="1407762"/>
            <a:ext cx="111520" cy="55642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ccolade ouvrante 43">
            <a:extLst>
              <a:ext uri="{FF2B5EF4-FFF2-40B4-BE49-F238E27FC236}">
                <a16:creationId xmlns:a16="http://schemas.microsoft.com/office/drawing/2014/main" id="{A448CAF6-62A8-4A63-B755-0584F5C1DECC}"/>
              </a:ext>
            </a:extLst>
          </p:cNvPr>
          <p:cNvSpPr/>
          <p:nvPr/>
        </p:nvSpPr>
        <p:spPr>
          <a:xfrm>
            <a:off x="3092381" y="2248794"/>
            <a:ext cx="141032" cy="68688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0E54D1AF-8820-4180-80EE-A7BCCCB0D81D}"/>
              </a:ext>
            </a:extLst>
          </p:cNvPr>
          <p:cNvSpPr txBox="1"/>
          <p:nvPr/>
        </p:nvSpPr>
        <p:spPr>
          <a:xfrm>
            <a:off x="4990392" y="3861711"/>
            <a:ext cx="1445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1.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AC2B607A-5F14-4840-91B1-D4F21E9DD73B}"/>
              </a:ext>
            </a:extLst>
          </p:cNvPr>
          <p:cNvSpPr txBox="1"/>
          <p:nvPr/>
        </p:nvSpPr>
        <p:spPr>
          <a:xfrm>
            <a:off x="7458184" y="3866658"/>
            <a:ext cx="1445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2.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5948C911-6035-4D9E-AF9E-3907643D2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0" b="89810" l="6039" r="89876">
                        <a14:foregroundMark x1="10835" y1="42957" x2="12611" y2="49451"/>
                        <a14:foregroundMark x1="10835" y1="46054" x2="11012" y2="48551"/>
                        <a14:foregroundMark x1="10835" y1="43257" x2="8171" y2="47552"/>
                        <a14:foregroundMark x1="6039" y1="45455" x2="45204" y2="77423"/>
                        <a14:foregroundMark x1="45204" y1="77423" x2="46359" y2="77922"/>
                        <a14:foregroundMark x1="88810" y1="47652" x2="89336" y2="49058"/>
                        <a14:foregroundMark x1="84039" y1="52062" x2="66696" y2="64436"/>
                        <a14:foregroundMark x1="87674" y1="49469" x2="86865" y2="50046"/>
                        <a14:foregroundMark x1="89520" y1="48152" x2="88250" y2="49058"/>
                        <a14:foregroundMark x1="84802" y1="52931" x2="80728" y2="55245"/>
                        <a14:foregroundMark x1="53494" y1="73844" x2="52874" y2="74256"/>
                        <a14:foregroundMark x1="84849" y1="52984" x2="63957" y2="66883"/>
                        <a14:foregroundMark x1="48741" y1="76523" x2="48224" y2="76523"/>
                        <a14:foregroundMark x1="48871" y1="76692" x2="47780" y2="77323"/>
                        <a14:foregroundMark x1="53594" y1="73961" x2="52938" y2="74340"/>
                        <a14:foregroundMark x1="53254" y1="73563" x2="52639" y2="73950"/>
                        <a14:foregroundMark x1="53128" y1="73417" x2="52658" y2="73975"/>
                        <a14:foregroundMark x1="49174" y1="77088" x2="46270" y2="78921"/>
                        <a14:foregroundMark x1="63677" y1="67333" x2="58259" y2="70629"/>
                        <a14:foregroundMark x1="57815" y1="70929" x2="50089" y2="76324"/>
                        <a14:foregroundMark x1="54618" y1="46354" x2="64565" y2="49451"/>
                        <a14:foregroundMark x1="64565" y1="49451" x2="63233" y2="49351"/>
                        <a14:backgroundMark x1="64565" y1="67632" x2="64132" y2="67883"/>
                        <a14:backgroundMark x1="58685" y1="71144" x2="58254" y2="71431"/>
                        <a14:backgroundMark x1="50311" y1="76577" x2="49201" y2="77123"/>
                        <a14:backgroundMark x1="90231" y1="50849" x2="88455" y2="50849"/>
                        <a14:backgroundMark x1="89076" y1="51249" x2="86856" y2="51548"/>
                        <a14:backgroundMark x1="86679" y1="52547" x2="86590" y2="52048"/>
                        <a14:backgroundMark x1="87922" y1="51249" x2="85080" y2="532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4530" y="1888690"/>
            <a:ext cx="1384262" cy="1230592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B6847EF2-214E-46B9-A221-03DCD5D391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42" b="94173" l="8847" r="92048">
                        <a14:foregroundMark x1="55368" y1="12283" x2="48211" y2="8346"/>
                        <a14:foregroundMark x1="48211" y1="8346" x2="46729" y2="8436"/>
                        <a14:foregroundMark x1="8946" y1="42047" x2="9642" y2="59213"/>
                        <a14:foregroundMark x1="44135" y1="82047" x2="50298" y2="92126"/>
                        <a14:foregroundMark x1="50298" y1="92126" x2="54771" y2="89764"/>
                        <a14:foregroundMark x1="46651" y1="6858" x2="47714" y2="6457"/>
                        <a14:foregroundMark x1="44645" y1="8397" x2="44334" y2="8819"/>
                        <a14:foregroundMark x1="44446" y1="8068" x2="43837" y2="8819"/>
                        <a14:foregroundMark x1="46720" y1="6772" x2="48410" y2="7244"/>
                        <a14:foregroundMark x1="48111" y1="6929" x2="53181" y2="6929"/>
                        <a14:foregroundMark x1="51889" y1="6772" x2="52386" y2="6457"/>
                        <a14:foregroundMark x1="52485" y1="6929" x2="76734" y2="28199"/>
                        <a14:foregroundMark x1="88996" y1="40176" x2="90658" y2="43168"/>
                        <a14:foregroundMark x1="53635" y1="93507" x2="46819" y2="94173"/>
                        <a14:foregroundMark x1="89256" y1="39734" x2="91181" y2="41674"/>
                        <a14:foregroundMark x1="91077" y1="57808" x2="91072" y2="58297"/>
                        <a14:foregroundMark x1="91252" y1="41260" x2="91248" y2="41659"/>
                        <a14:foregroundMark x1="91269" y1="57805" x2="91151" y2="58380"/>
                        <a14:backgroundMark x1="40159" y1="9921" x2="43595" y2="8470"/>
                        <a14:backgroundMark x1="46123" y1="5984" x2="44235" y2="7717"/>
                        <a14:backgroundMark x1="76740" y1="28189" x2="89563" y2="39213"/>
                        <a14:backgroundMark x1="91750" y1="43150" x2="91849" y2="57795"/>
                        <a14:backgroundMark x1="91650" y1="41575" x2="92048" y2="46299"/>
                        <a14:backgroundMark x1="92048" y1="60157" x2="70477" y2="78583"/>
                        <a14:backgroundMark x1="90656" y1="61102" x2="89960" y2="60945"/>
                        <a14:backgroundMark x1="91451" y1="60157" x2="90755" y2="60945"/>
                        <a14:backgroundMark x1="91252" y1="60787" x2="91451" y2="59370"/>
                        <a14:backgroundMark x1="91650" y1="58898" x2="90656" y2="60945"/>
                        <a14:backgroundMark x1="71571" y1="78425" x2="54771" y2="93701"/>
                        <a14:backgroundMark x1="56461" y1="91496" x2="54076" y2="941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511" y="1160923"/>
            <a:ext cx="2078928" cy="13122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612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5" grpId="0"/>
      <p:bldP spid="18" grpId="0" animBg="1"/>
      <p:bldP spid="19" grpId="0" animBg="1"/>
      <p:bldP spid="20" grpId="0" animBg="1"/>
      <p:bldP spid="24" grpId="0"/>
      <p:bldP spid="28" grpId="0" animBg="1"/>
      <p:bldP spid="29" grpId="0" animBg="1"/>
      <p:bldP spid="35" grpId="0" animBg="1"/>
      <p:bldP spid="36" grpId="0"/>
      <p:bldP spid="37" grpId="0" animBg="1"/>
      <p:bldP spid="38" grpId="0" animBg="1"/>
      <p:bldP spid="39" grpId="0" animBg="1"/>
      <p:bldP spid="40" grpId="0"/>
      <p:bldP spid="43" grpId="0" animBg="1"/>
      <p:bldP spid="46" grpId="0"/>
      <p:bldP spid="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17C70D4-5715-4B08-A4F9-D88D927F53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149920" cy="365125"/>
          </a:xfrm>
        </p:spPr>
        <p:txBody>
          <a:bodyPr/>
          <a:lstStyle/>
          <a:p>
            <a:pPr>
              <a:defRPr/>
            </a:pPr>
            <a:fld id="{0A718814-8022-425B-8247-890495396D4A}" type="datetime1">
              <a:rPr lang="fr-FR" smtClean="0"/>
              <a:t>05/06/2026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6669FE9-2011-46F4-AA64-00E53EE85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  <a:endParaRPr lang="it-IT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B857FF-A59A-4A4D-B726-81314F822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23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43996CA-4B79-4A30-83E9-F7FFEF82E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Coded-aperture imaging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B46DD5C-B928-4CFC-9A30-317C3ACABA19}"/>
              </a:ext>
            </a:extLst>
          </p:cNvPr>
          <p:cNvSpPr txBox="1"/>
          <p:nvPr/>
        </p:nvSpPr>
        <p:spPr>
          <a:xfrm>
            <a:off x="2168434" y="1542026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Mask</a:t>
            </a:r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244532F-BDEF-4242-83C1-8059929BDB2A}"/>
              </a:ext>
            </a:extLst>
          </p:cNvPr>
          <p:cNvSpPr txBox="1"/>
          <p:nvPr/>
        </p:nvSpPr>
        <p:spPr>
          <a:xfrm>
            <a:off x="2017880" y="2389901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Detector </a:t>
            </a:r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A38FF01-4569-4B74-BF99-7F703E62EABA}"/>
              </a:ext>
            </a:extLst>
          </p:cNvPr>
          <p:cNvSpPr txBox="1"/>
          <p:nvPr/>
        </p:nvSpPr>
        <p:spPr>
          <a:xfrm>
            <a:off x="3179159" y="2209190"/>
            <a:ext cx="33843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Sensitive to ionizing radiation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Sensitive to the </a:t>
            </a:r>
            <a:r>
              <a:rPr lang="en-US" sz="1400" b="1" dirty="0"/>
              <a:t>position of interaction</a:t>
            </a:r>
            <a:r>
              <a:rPr lang="en-US" sz="1400" dirty="0"/>
              <a:t> (</a:t>
            </a:r>
            <a:r>
              <a:rPr lang="en-US" sz="1400" b="1" dirty="0">
                <a:solidFill>
                  <a:schemeClr val="tx2"/>
                </a:solidFill>
              </a:rPr>
              <a:t>pixelized</a:t>
            </a:r>
            <a:r>
              <a:rPr lang="en-US" sz="1400" dirty="0"/>
              <a:t>)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5C09A44-5740-44E0-9405-012536D0C4A9}"/>
              </a:ext>
            </a:extLst>
          </p:cNvPr>
          <p:cNvSpPr txBox="1"/>
          <p:nvPr/>
        </p:nvSpPr>
        <p:spPr>
          <a:xfrm>
            <a:off x="3207434" y="1437130"/>
            <a:ext cx="37623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Opaque elements (</a:t>
            </a:r>
            <a:r>
              <a:rPr lang="en-US" sz="1400" b="1" dirty="0">
                <a:solidFill>
                  <a:schemeClr val="tx2"/>
                </a:solidFill>
              </a:rPr>
              <a:t>high Z </a:t>
            </a:r>
            <a:r>
              <a:rPr lang="en-US" sz="1400" dirty="0"/>
              <a:t>material)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Transparent elements (holes)</a:t>
            </a:r>
          </a:p>
        </p:txBody>
      </p:sp>
      <p:sp>
        <p:nvSpPr>
          <p:cNvPr id="43" name="Accolade ouvrante 42">
            <a:extLst>
              <a:ext uri="{FF2B5EF4-FFF2-40B4-BE49-F238E27FC236}">
                <a16:creationId xmlns:a16="http://schemas.microsoft.com/office/drawing/2014/main" id="{81C9D89A-1E54-4F31-A2E1-3435A633DE06}"/>
              </a:ext>
            </a:extLst>
          </p:cNvPr>
          <p:cNvSpPr/>
          <p:nvPr/>
        </p:nvSpPr>
        <p:spPr>
          <a:xfrm>
            <a:off x="3121893" y="1407762"/>
            <a:ext cx="111520" cy="55642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ccolade ouvrante 43">
            <a:extLst>
              <a:ext uri="{FF2B5EF4-FFF2-40B4-BE49-F238E27FC236}">
                <a16:creationId xmlns:a16="http://schemas.microsoft.com/office/drawing/2014/main" id="{A448CAF6-62A8-4A63-B755-0584F5C1DECC}"/>
              </a:ext>
            </a:extLst>
          </p:cNvPr>
          <p:cNvSpPr/>
          <p:nvPr/>
        </p:nvSpPr>
        <p:spPr>
          <a:xfrm>
            <a:off x="3092381" y="2248794"/>
            <a:ext cx="141032" cy="68688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5948C911-6035-4D9E-AF9E-3907643D2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0" b="89810" l="6039" r="89876">
                        <a14:foregroundMark x1="10835" y1="42957" x2="12611" y2="49451"/>
                        <a14:foregroundMark x1="10835" y1="46054" x2="11012" y2="48551"/>
                        <a14:foregroundMark x1="10835" y1="43257" x2="8171" y2="47552"/>
                        <a14:foregroundMark x1="6039" y1="45455" x2="45204" y2="77423"/>
                        <a14:foregroundMark x1="45204" y1="77423" x2="46359" y2="77922"/>
                        <a14:foregroundMark x1="88810" y1="47652" x2="89336" y2="49058"/>
                        <a14:foregroundMark x1="84039" y1="52062" x2="66696" y2="64436"/>
                        <a14:foregroundMark x1="87674" y1="49469" x2="86865" y2="50046"/>
                        <a14:foregroundMark x1="89520" y1="48152" x2="88250" y2="49058"/>
                        <a14:foregroundMark x1="84802" y1="52931" x2="80728" y2="55245"/>
                        <a14:foregroundMark x1="53494" y1="73844" x2="52874" y2="74256"/>
                        <a14:foregroundMark x1="84849" y1="52984" x2="63957" y2="66883"/>
                        <a14:foregroundMark x1="48741" y1="76523" x2="48224" y2="76523"/>
                        <a14:foregroundMark x1="48871" y1="76692" x2="47780" y2="77323"/>
                        <a14:foregroundMark x1="53594" y1="73961" x2="52938" y2="74340"/>
                        <a14:foregroundMark x1="53254" y1="73563" x2="52639" y2="73950"/>
                        <a14:foregroundMark x1="53128" y1="73417" x2="52658" y2="73975"/>
                        <a14:foregroundMark x1="49174" y1="77088" x2="46270" y2="78921"/>
                        <a14:foregroundMark x1="63677" y1="67333" x2="58259" y2="70629"/>
                        <a14:foregroundMark x1="57815" y1="70929" x2="50089" y2="76324"/>
                        <a14:foregroundMark x1="54618" y1="46354" x2="64565" y2="49451"/>
                        <a14:foregroundMark x1="64565" y1="49451" x2="63233" y2="49351"/>
                        <a14:backgroundMark x1="64565" y1="67632" x2="64132" y2="67883"/>
                        <a14:backgroundMark x1="58685" y1="71144" x2="58254" y2="71431"/>
                        <a14:backgroundMark x1="50311" y1="76577" x2="49201" y2="77123"/>
                        <a14:backgroundMark x1="90231" y1="50849" x2="88455" y2="50849"/>
                        <a14:backgroundMark x1="89076" y1="51249" x2="86856" y2="51548"/>
                        <a14:backgroundMark x1="86679" y1="52547" x2="86590" y2="52048"/>
                        <a14:backgroundMark x1="87922" y1="51249" x2="85080" y2="532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4530" y="1888690"/>
            <a:ext cx="1384262" cy="1230592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B6847EF2-214E-46B9-A221-03DCD5D39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2" b="94173" l="8847" r="92048">
                        <a14:foregroundMark x1="55368" y1="12283" x2="48211" y2="8346"/>
                        <a14:foregroundMark x1="48211" y1="8346" x2="46729" y2="8436"/>
                        <a14:foregroundMark x1="8946" y1="42047" x2="9642" y2="59213"/>
                        <a14:foregroundMark x1="44135" y1="82047" x2="50298" y2="92126"/>
                        <a14:foregroundMark x1="50298" y1="92126" x2="54771" y2="89764"/>
                        <a14:foregroundMark x1="46651" y1="6858" x2="47714" y2="6457"/>
                        <a14:foregroundMark x1="44645" y1="8397" x2="44334" y2="8819"/>
                        <a14:foregroundMark x1="44446" y1="8068" x2="43837" y2="8819"/>
                        <a14:foregroundMark x1="46720" y1="6772" x2="48410" y2="7244"/>
                        <a14:foregroundMark x1="48111" y1="6929" x2="53181" y2="6929"/>
                        <a14:foregroundMark x1="51889" y1="6772" x2="52386" y2="6457"/>
                        <a14:foregroundMark x1="52485" y1="6929" x2="76734" y2="28199"/>
                        <a14:foregroundMark x1="88996" y1="40176" x2="90658" y2="43168"/>
                        <a14:foregroundMark x1="53635" y1="93507" x2="46819" y2="94173"/>
                        <a14:foregroundMark x1="89256" y1="39734" x2="91181" y2="41674"/>
                        <a14:foregroundMark x1="91077" y1="57808" x2="91072" y2="58297"/>
                        <a14:foregroundMark x1="91252" y1="41260" x2="91248" y2="41659"/>
                        <a14:foregroundMark x1="91269" y1="57805" x2="91151" y2="58380"/>
                        <a14:backgroundMark x1="40159" y1="9921" x2="43595" y2="8470"/>
                        <a14:backgroundMark x1="46123" y1="5984" x2="44235" y2="7717"/>
                        <a14:backgroundMark x1="76740" y1="28189" x2="89563" y2="39213"/>
                        <a14:backgroundMark x1="91750" y1="43150" x2="91849" y2="57795"/>
                        <a14:backgroundMark x1="91650" y1="41575" x2="92048" y2="46299"/>
                        <a14:backgroundMark x1="92048" y1="60157" x2="70477" y2="78583"/>
                        <a14:backgroundMark x1="90656" y1="61102" x2="89960" y2="60945"/>
                        <a14:backgroundMark x1="91451" y1="60157" x2="90755" y2="60945"/>
                        <a14:backgroundMark x1="91252" y1="60787" x2="91451" y2="59370"/>
                        <a14:backgroundMark x1="91650" y1="58898" x2="90656" y2="60945"/>
                        <a14:backgroundMark x1="71571" y1="78425" x2="54771" y2="93701"/>
                        <a14:backgroundMark x1="56461" y1="91496" x2="54076" y2="941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511" y="1160923"/>
            <a:ext cx="2078928" cy="13122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3E1246F4-8F5F-45C2-89B4-2150885041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8" y="3590666"/>
            <a:ext cx="2148601" cy="2148601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E94B5A6D-8822-4A3B-83CF-C95C62A707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3589489"/>
            <a:ext cx="2167930" cy="2167930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FABE5376-419A-4FB6-B30D-E0FB47411F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654" y="4554747"/>
            <a:ext cx="176578" cy="176578"/>
          </a:xfrm>
          <a:prstGeom prst="rect">
            <a:avLst/>
          </a:prstGeom>
        </p:spPr>
      </p:pic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D0976940-DB9D-4F75-9A67-93B2AB7AE8E9}"/>
              </a:ext>
            </a:extLst>
          </p:cNvPr>
          <p:cNvCxnSpPr>
            <a:cxnSpLocks/>
          </p:cNvCxnSpPr>
          <p:nvPr/>
        </p:nvCxnSpPr>
        <p:spPr>
          <a:xfrm flipH="1" flipV="1">
            <a:off x="4627454" y="3571337"/>
            <a:ext cx="3729162" cy="724762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38EF395C-A214-4298-8974-8969EEEAF7F7}"/>
              </a:ext>
            </a:extLst>
          </p:cNvPr>
          <p:cNvCxnSpPr>
            <a:cxnSpLocks/>
          </p:cNvCxnSpPr>
          <p:nvPr/>
        </p:nvCxnSpPr>
        <p:spPr>
          <a:xfrm flipH="1" flipV="1">
            <a:off x="6649020" y="3626123"/>
            <a:ext cx="2282186" cy="66997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1BA39E0B-775F-4FFE-87B2-F91AFA4BEE5E}"/>
              </a:ext>
            </a:extLst>
          </p:cNvPr>
          <p:cNvCxnSpPr>
            <a:cxnSpLocks/>
          </p:cNvCxnSpPr>
          <p:nvPr/>
        </p:nvCxnSpPr>
        <p:spPr>
          <a:xfrm flipH="1">
            <a:off x="4627454" y="4835154"/>
            <a:ext cx="3729162" cy="95996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0E305331-CE59-4775-BCEA-E73FBB482F41}"/>
              </a:ext>
            </a:extLst>
          </p:cNvPr>
          <p:cNvCxnSpPr>
            <a:cxnSpLocks/>
          </p:cNvCxnSpPr>
          <p:nvPr/>
        </p:nvCxnSpPr>
        <p:spPr>
          <a:xfrm flipH="1">
            <a:off x="6649020" y="4813396"/>
            <a:ext cx="2282186" cy="92587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Image 74">
            <a:extLst>
              <a:ext uri="{FF2B5EF4-FFF2-40B4-BE49-F238E27FC236}">
                <a16:creationId xmlns:a16="http://schemas.microsoft.com/office/drawing/2014/main" id="{81A35930-246E-4D6E-A79E-32E41005CB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75006" y="4004813"/>
            <a:ext cx="1099869" cy="1099869"/>
          </a:xfrm>
          <a:prstGeom prst="rect">
            <a:avLst/>
          </a:prstGeom>
          <a:effectLst/>
          <a:scene3d>
            <a:camera prst="perspectiveBelow"/>
            <a:lightRig rig="threePt" dir="t"/>
          </a:scene3d>
        </p:spPr>
      </p:pic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EAA170A8-ADBD-4AA1-9A9C-798F7987EEC9}"/>
              </a:ext>
            </a:extLst>
          </p:cNvPr>
          <p:cNvCxnSpPr>
            <a:cxnSpLocks/>
          </p:cNvCxnSpPr>
          <p:nvPr/>
        </p:nvCxnSpPr>
        <p:spPr>
          <a:xfrm flipV="1">
            <a:off x="7975006" y="3039996"/>
            <a:ext cx="2828249" cy="964817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67E4AE5A-9358-41DF-A651-D33E5B76958D}"/>
              </a:ext>
            </a:extLst>
          </p:cNvPr>
          <p:cNvCxnSpPr>
            <a:cxnSpLocks/>
          </p:cNvCxnSpPr>
          <p:nvPr/>
        </p:nvCxnSpPr>
        <p:spPr>
          <a:xfrm flipV="1">
            <a:off x="9023882" y="3571337"/>
            <a:ext cx="2928551" cy="42919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ACCD64E2-7F22-4E27-A391-220E2800BE8B}"/>
              </a:ext>
            </a:extLst>
          </p:cNvPr>
          <p:cNvCxnSpPr>
            <a:cxnSpLocks/>
          </p:cNvCxnSpPr>
          <p:nvPr/>
        </p:nvCxnSpPr>
        <p:spPr>
          <a:xfrm>
            <a:off x="7983425" y="5108966"/>
            <a:ext cx="2819830" cy="960535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8ECE59DE-FD05-49D0-A0EC-AB1012BD46CB}"/>
              </a:ext>
            </a:extLst>
          </p:cNvPr>
          <p:cNvCxnSpPr>
            <a:cxnSpLocks/>
          </p:cNvCxnSpPr>
          <p:nvPr/>
        </p:nvCxnSpPr>
        <p:spPr>
          <a:xfrm>
            <a:off x="9074875" y="5104681"/>
            <a:ext cx="2877558" cy="433477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1699F45F-E309-42F6-8880-21EB4AC6026B}"/>
              </a:ext>
            </a:extLst>
          </p:cNvPr>
          <p:cNvSpPr/>
          <p:nvPr/>
        </p:nvSpPr>
        <p:spPr>
          <a:xfrm>
            <a:off x="8356616" y="4296099"/>
            <a:ext cx="574590" cy="539055"/>
          </a:xfrm>
          <a:prstGeom prst="rect">
            <a:avLst/>
          </a:prstGeom>
          <a:noFill/>
          <a:ln w="28575">
            <a:solidFill>
              <a:srgbClr val="E60019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81" name="Image 80">
            <a:extLst>
              <a:ext uri="{FF2B5EF4-FFF2-40B4-BE49-F238E27FC236}">
                <a16:creationId xmlns:a16="http://schemas.microsoft.com/office/drawing/2014/main" id="{1129B56D-26AE-4215-A472-CCD814BFF4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45119" y="3634665"/>
            <a:ext cx="2193319" cy="2193319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EAE76F8F-4A2F-494A-9680-28A2FC6A5D5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33" y="3639810"/>
            <a:ext cx="2193319" cy="2193319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83" name="Flèche : droite 82">
            <a:extLst>
              <a:ext uri="{FF2B5EF4-FFF2-40B4-BE49-F238E27FC236}">
                <a16:creationId xmlns:a16="http://schemas.microsoft.com/office/drawing/2014/main" id="{84460B6E-0F05-4842-B8A6-972ECCFD697D}"/>
              </a:ext>
            </a:extLst>
          </p:cNvPr>
          <p:cNvSpPr/>
          <p:nvPr/>
        </p:nvSpPr>
        <p:spPr>
          <a:xfrm rot="10800000">
            <a:off x="2771996" y="4406317"/>
            <a:ext cx="1591948" cy="517297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84" name="Image 83">
            <a:extLst>
              <a:ext uri="{FF2B5EF4-FFF2-40B4-BE49-F238E27FC236}">
                <a16:creationId xmlns:a16="http://schemas.microsoft.com/office/drawing/2014/main" id="{89773B1F-0626-4826-9A5B-09521CBA67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613" y="4998243"/>
            <a:ext cx="646352" cy="646352"/>
          </a:xfrm>
          <a:prstGeom prst="rect">
            <a:avLst/>
          </a:prstGeom>
        </p:spPr>
      </p:pic>
      <p:sp>
        <p:nvSpPr>
          <p:cNvPr id="85" name="Triangle isocèle 84">
            <a:extLst>
              <a:ext uri="{FF2B5EF4-FFF2-40B4-BE49-F238E27FC236}">
                <a16:creationId xmlns:a16="http://schemas.microsoft.com/office/drawing/2014/main" id="{8ABC5A6C-1BF5-4892-ABC0-97D0851E4363}"/>
              </a:ext>
            </a:extLst>
          </p:cNvPr>
          <p:cNvSpPr/>
          <p:nvPr/>
        </p:nvSpPr>
        <p:spPr>
          <a:xfrm rot="5556181">
            <a:off x="9496388" y="3747454"/>
            <a:ext cx="547747" cy="1704749"/>
          </a:xfrm>
          <a:prstGeom prst="triangle">
            <a:avLst>
              <a:gd name="adj" fmla="val 53122"/>
            </a:avLst>
          </a:prstGeom>
          <a:solidFill>
            <a:schemeClr val="tx2">
              <a:lumMod val="40000"/>
              <a:lumOff val="6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6592DAC-4B1C-4EE9-AC46-C7CC6DD94D5D}"/>
              </a:ext>
            </a:extLst>
          </p:cNvPr>
          <p:cNvSpPr/>
          <p:nvPr/>
        </p:nvSpPr>
        <p:spPr>
          <a:xfrm>
            <a:off x="8368389" y="4291813"/>
            <a:ext cx="562817" cy="539055"/>
          </a:xfrm>
          <a:prstGeom prst="rect">
            <a:avLst/>
          </a:prstGeom>
          <a:solidFill>
            <a:schemeClr val="tx2">
              <a:lumMod val="40000"/>
              <a:lumOff val="6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7" name="Triangle isocèle 86">
            <a:extLst>
              <a:ext uri="{FF2B5EF4-FFF2-40B4-BE49-F238E27FC236}">
                <a16:creationId xmlns:a16="http://schemas.microsoft.com/office/drawing/2014/main" id="{6E95C015-B998-4BC9-80E3-1F2D014A4020}"/>
              </a:ext>
            </a:extLst>
          </p:cNvPr>
          <p:cNvSpPr/>
          <p:nvPr/>
        </p:nvSpPr>
        <p:spPr>
          <a:xfrm rot="7106142">
            <a:off x="9012639" y="4168483"/>
            <a:ext cx="598060" cy="1560819"/>
          </a:xfrm>
          <a:prstGeom prst="triangle">
            <a:avLst/>
          </a:prstGeom>
          <a:solidFill>
            <a:schemeClr val="tx2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677E443-F2E2-43D6-919A-926C62AA549C}"/>
              </a:ext>
            </a:extLst>
          </p:cNvPr>
          <p:cNvSpPr/>
          <p:nvPr/>
        </p:nvSpPr>
        <p:spPr>
          <a:xfrm>
            <a:off x="8194894" y="4315135"/>
            <a:ext cx="574590" cy="539055"/>
          </a:xfrm>
          <a:prstGeom prst="rect">
            <a:avLst/>
          </a:prstGeom>
          <a:solidFill>
            <a:schemeClr val="tx2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3C97754-91C1-4790-9AC4-012B685E7CD6}"/>
              </a:ext>
            </a:extLst>
          </p:cNvPr>
          <p:cNvSpPr txBox="1"/>
          <p:nvPr/>
        </p:nvSpPr>
        <p:spPr>
          <a:xfrm>
            <a:off x="7312936" y="6043977"/>
            <a:ext cx="3122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E.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Reynal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Saint-Michel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6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43" grpId="0" animBg="1"/>
      <p:bldP spid="80" grpId="0" animBg="1"/>
      <p:bldP spid="83" grpId="0" animBg="1"/>
      <p:bldP spid="85" grpId="0" animBg="1"/>
      <p:bldP spid="86" grpId="0" animBg="1"/>
      <p:bldP spid="87" grpId="0" animBg="1"/>
      <p:bldP spid="88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9C0AB976-CAC9-4699-BFB5-868B72CA1F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70" y="1430603"/>
            <a:ext cx="11967813" cy="2124978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37CBECF-19B5-4F3E-8518-01DD4FE6E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149920" cy="365125"/>
          </a:xfrm>
        </p:spPr>
        <p:txBody>
          <a:bodyPr/>
          <a:lstStyle/>
          <a:p>
            <a:pPr>
              <a:defRPr/>
            </a:pPr>
            <a:fld id="{1B80AABE-1C16-4550-B410-E72D07CB6E4E}" type="datetime1">
              <a:rPr lang="fr-FR" smtClean="0"/>
              <a:t>05/06/2026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54C566-70D4-4591-836D-BA624303D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B5B6FC-14E5-4D91-991A-96ABDA37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3</a:t>
            </a:fld>
            <a:endParaRPr lang="fr-FR"/>
          </a:p>
        </p:txBody>
      </p:sp>
      <p:sp>
        <p:nvSpPr>
          <p:cNvPr id="28" name="Titre 2">
            <a:extLst>
              <a:ext uri="{FF2B5EF4-FFF2-40B4-BE49-F238E27FC236}">
                <a16:creationId xmlns:a16="http://schemas.microsoft.com/office/drawing/2014/main" id="{3345B632-0857-49F8-93D8-AD087E2DD904}"/>
              </a:ext>
            </a:extLst>
          </p:cNvPr>
          <p:cNvSpPr txBox="1">
            <a:spLocks/>
          </p:cNvSpPr>
          <p:nvPr/>
        </p:nvSpPr>
        <p:spPr>
          <a:xfrm>
            <a:off x="623888" y="314036"/>
            <a:ext cx="10836275" cy="871826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Nuclear decommissioning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D376857-A809-47F5-AE41-9CA78E896406}"/>
              </a:ext>
            </a:extLst>
          </p:cNvPr>
          <p:cNvSpPr txBox="1"/>
          <p:nvPr/>
        </p:nvSpPr>
        <p:spPr>
          <a:xfrm>
            <a:off x="878807" y="4303284"/>
            <a:ext cx="4616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Detection of </a:t>
            </a:r>
            <a:r>
              <a:rPr lang="en-US" b="1" dirty="0">
                <a:solidFill>
                  <a:srgbClr val="3E4A83"/>
                </a:solidFill>
                <a:latin typeface="+mn-lt"/>
              </a:rPr>
              <a:t>radioactive hotspots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through radiation imaging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862A16B-0ECF-4FE4-A8BB-39DB3C81791F}"/>
              </a:ext>
            </a:extLst>
          </p:cNvPr>
          <p:cNvSpPr txBox="1"/>
          <p:nvPr/>
        </p:nvSpPr>
        <p:spPr>
          <a:xfrm>
            <a:off x="176670" y="2664758"/>
            <a:ext cx="2144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+mn-lt"/>
              </a:rPr>
              <a:t>Planning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047F7E1-2ABE-4F38-AB52-C9EFB4C11DD3}"/>
              </a:ext>
            </a:extLst>
          </p:cNvPr>
          <p:cNvSpPr txBox="1"/>
          <p:nvPr/>
        </p:nvSpPr>
        <p:spPr>
          <a:xfrm>
            <a:off x="2114838" y="2331340"/>
            <a:ext cx="2144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+mn-lt"/>
              </a:rPr>
              <a:t>Radiological characterization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82E72CC-8BC1-4BE1-8D00-D919998C5AA0}"/>
              </a:ext>
            </a:extLst>
          </p:cNvPr>
          <p:cNvSpPr txBox="1"/>
          <p:nvPr/>
        </p:nvSpPr>
        <p:spPr>
          <a:xfrm>
            <a:off x="4060457" y="2664758"/>
            <a:ext cx="2144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+mn-lt"/>
              </a:rPr>
              <a:t>Decontamination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76A4B0A-C506-46E5-A629-76841067E4AE}"/>
              </a:ext>
            </a:extLst>
          </p:cNvPr>
          <p:cNvSpPr txBox="1"/>
          <p:nvPr/>
        </p:nvSpPr>
        <p:spPr>
          <a:xfrm>
            <a:off x="5998625" y="2664758"/>
            <a:ext cx="2144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+mn-lt"/>
              </a:rPr>
              <a:t>Dismantling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38D2B49-1ECC-4696-83DD-9B19EEF3FC43}"/>
              </a:ext>
            </a:extLst>
          </p:cNvPr>
          <p:cNvSpPr txBox="1"/>
          <p:nvPr/>
        </p:nvSpPr>
        <p:spPr>
          <a:xfrm>
            <a:off x="8069748" y="2623727"/>
            <a:ext cx="2144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+mn-lt"/>
              </a:rPr>
              <a:t>Preparation for reuse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A8A15ED-52A5-4AEA-8E29-7115FEC889AD}"/>
              </a:ext>
            </a:extLst>
          </p:cNvPr>
          <p:cNvSpPr txBox="1"/>
          <p:nvPr/>
        </p:nvSpPr>
        <p:spPr>
          <a:xfrm>
            <a:off x="10166869" y="2664758"/>
            <a:ext cx="1977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+mn-lt"/>
              </a:rPr>
              <a:t>Final survey</a:t>
            </a: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9C310D2F-8A5C-445B-82D6-9F525B7753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00475" y="4033981"/>
            <a:ext cx="2526106" cy="168902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513B309-10E6-4EDB-B798-30D2171E9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1" y="4008647"/>
            <a:ext cx="3024336" cy="1714360"/>
          </a:xfrm>
          <a:prstGeom prst="rect">
            <a:avLst/>
          </a:prstGeom>
        </p:spPr>
      </p:pic>
      <p:sp>
        <p:nvSpPr>
          <p:cNvPr id="112" name="Flèche : gauche 111">
            <a:extLst>
              <a:ext uri="{FF2B5EF4-FFF2-40B4-BE49-F238E27FC236}">
                <a16:creationId xmlns:a16="http://schemas.microsoft.com/office/drawing/2014/main" id="{32E895D8-5071-4322-87FD-CB4F19CDF485}"/>
              </a:ext>
            </a:extLst>
          </p:cNvPr>
          <p:cNvSpPr/>
          <p:nvPr/>
        </p:nvSpPr>
        <p:spPr>
          <a:xfrm rot="16200000" flipV="1">
            <a:off x="2793590" y="3671546"/>
            <a:ext cx="787409" cy="407538"/>
          </a:xfrm>
          <a:prstGeom prst="leftArrow">
            <a:avLst>
              <a:gd name="adj1" fmla="val 25469"/>
              <a:gd name="adj2" fmla="val 58177"/>
            </a:avLst>
          </a:prstGeom>
          <a:solidFill>
            <a:srgbClr val="E5001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6C10FD2-CC93-44CC-B3CF-28C7E996F178}"/>
              </a:ext>
            </a:extLst>
          </p:cNvPr>
          <p:cNvSpPr txBox="1"/>
          <p:nvPr/>
        </p:nvSpPr>
        <p:spPr>
          <a:xfrm>
            <a:off x="5663952" y="5791381"/>
            <a:ext cx="2357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© A.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Macario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-Barros</a:t>
            </a:r>
          </a:p>
        </p:txBody>
      </p:sp>
    </p:spTree>
    <p:extLst>
      <p:ext uri="{BB962C8B-B14F-4D97-AF65-F5344CB8AC3E}">
        <p14:creationId xmlns:p14="http://schemas.microsoft.com/office/powerpoint/2010/main" val="157402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37CBECF-19B5-4F3E-8518-01DD4FE6E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149920" cy="365125"/>
          </a:xfrm>
        </p:spPr>
        <p:txBody>
          <a:bodyPr/>
          <a:lstStyle/>
          <a:p>
            <a:pPr>
              <a:defRPr/>
            </a:pPr>
            <a:fld id="{B7C4FDCF-CCF2-4D33-A82C-04224302F457}" type="datetime1">
              <a:rPr lang="fr-FR" smtClean="0"/>
              <a:t>05/06/2026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54C566-70D4-4591-836D-BA624303D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B5B6FC-14E5-4D91-991A-96ABDA37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4</a:t>
            </a:fld>
            <a:endParaRPr lang="fr-FR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E01C1B1D-7533-4BE3-BEE3-2E1DF6716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66868" y="3446853"/>
            <a:ext cx="2262313" cy="18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DF44D3D1-7238-42BE-A6D6-BF65434BE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710" y="3422805"/>
            <a:ext cx="2248174" cy="183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46796823-9887-4A12-A217-6539E91D0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424" y="3430954"/>
            <a:ext cx="2277533" cy="182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292AC80-5DA6-4EF7-9CC5-7D8E62B0827E}"/>
              </a:ext>
            </a:extLst>
          </p:cNvPr>
          <p:cNvSpPr/>
          <p:nvPr/>
        </p:nvSpPr>
        <p:spPr bwMode="auto">
          <a:xfrm>
            <a:off x="623888" y="1340768"/>
            <a:ext cx="3455888" cy="16561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re 2">
            <a:extLst>
              <a:ext uri="{FF2B5EF4-FFF2-40B4-BE49-F238E27FC236}">
                <a16:creationId xmlns:a16="http://schemas.microsoft.com/office/drawing/2014/main" id="{7AD4B834-E9C7-4836-A2F6-075EBCBCB963}"/>
              </a:ext>
            </a:extLst>
          </p:cNvPr>
          <p:cNvSpPr txBox="1">
            <a:spLocks/>
          </p:cNvSpPr>
          <p:nvPr/>
        </p:nvSpPr>
        <p:spPr>
          <a:xfrm>
            <a:off x="623888" y="314036"/>
            <a:ext cx="10836275" cy="871826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Ionizing radiation imaging</a:t>
            </a:r>
            <a:endParaRPr lang="en-US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2E81B96-7F73-4582-ADD4-1710C9F479D5}"/>
              </a:ext>
            </a:extLst>
          </p:cNvPr>
          <p:cNvSpPr txBox="1"/>
          <p:nvPr/>
        </p:nvSpPr>
        <p:spPr>
          <a:xfrm>
            <a:off x="623888" y="773761"/>
            <a:ext cx="6552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“To see radioactivity”</a:t>
            </a:r>
          </a:p>
        </p:txBody>
      </p:sp>
      <p:pic>
        <p:nvPicPr>
          <p:cNvPr id="20" name="Graphique 19" descr="Caméra vidéo avec un remplissage uni">
            <a:extLst>
              <a:ext uri="{FF2B5EF4-FFF2-40B4-BE49-F238E27FC236}">
                <a16:creationId xmlns:a16="http://schemas.microsoft.com/office/drawing/2014/main" id="{170AA8F8-A215-47F3-A7B3-4DBDA16FB2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9416" y="1412776"/>
            <a:ext cx="1080120" cy="1080120"/>
          </a:xfrm>
          <a:prstGeom prst="rect">
            <a:avLst/>
          </a:prstGeom>
        </p:spPr>
      </p:pic>
      <p:sp>
        <p:nvSpPr>
          <p:cNvPr id="21" name="Explosion : 8 points 20">
            <a:extLst>
              <a:ext uri="{FF2B5EF4-FFF2-40B4-BE49-F238E27FC236}">
                <a16:creationId xmlns:a16="http://schemas.microsoft.com/office/drawing/2014/main" id="{275086C5-AB0F-4F48-90F1-BC93D27ACCFF}"/>
              </a:ext>
            </a:extLst>
          </p:cNvPr>
          <p:cNvSpPr/>
          <p:nvPr/>
        </p:nvSpPr>
        <p:spPr bwMode="auto">
          <a:xfrm>
            <a:off x="2927648" y="1844824"/>
            <a:ext cx="576064" cy="576064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5CF901A-DED7-46C1-A5F5-E55F203F9FDA}"/>
              </a:ext>
            </a:extLst>
          </p:cNvPr>
          <p:cNvSpPr txBox="1"/>
          <p:nvPr/>
        </p:nvSpPr>
        <p:spPr>
          <a:xfrm>
            <a:off x="731148" y="2525906"/>
            <a:ext cx="1295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Detector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D895AC1-72D1-47CF-87AC-86E2CBAEB99C}"/>
              </a:ext>
            </a:extLst>
          </p:cNvPr>
          <p:cNvSpPr txBox="1"/>
          <p:nvPr/>
        </p:nvSpPr>
        <p:spPr>
          <a:xfrm>
            <a:off x="2567856" y="2525907"/>
            <a:ext cx="1295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Source</a:t>
            </a:r>
          </a:p>
        </p:txBody>
      </p:sp>
      <p:sp>
        <p:nvSpPr>
          <p:cNvPr id="32" name="Flèche : droite 31">
            <a:extLst>
              <a:ext uri="{FF2B5EF4-FFF2-40B4-BE49-F238E27FC236}">
                <a16:creationId xmlns:a16="http://schemas.microsoft.com/office/drawing/2014/main" id="{ABFDCAC2-0017-462C-862E-AB82716B5468}"/>
              </a:ext>
            </a:extLst>
          </p:cNvPr>
          <p:cNvSpPr/>
          <p:nvPr/>
        </p:nvSpPr>
        <p:spPr bwMode="auto">
          <a:xfrm>
            <a:off x="4367808" y="1982075"/>
            <a:ext cx="936104" cy="216024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3F65E5C-0DF7-4F4A-AE8F-10148F9CAB8F}"/>
              </a:ext>
            </a:extLst>
          </p:cNvPr>
          <p:cNvSpPr txBox="1"/>
          <p:nvPr/>
        </p:nvSpPr>
        <p:spPr>
          <a:xfrm>
            <a:off x="5573506" y="2634119"/>
            <a:ext cx="1295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Picture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9374CE-A369-4850-892E-032A2995672A}"/>
              </a:ext>
            </a:extLst>
          </p:cNvPr>
          <p:cNvSpPr/>
          <p:nvPr/>
        </p:nvSpPr>
        <p:spPr>
          <a:xfrm>
            <a:off x="5681270" y="1509903"/>
            <a:ext cx="1080120" cy="1080120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TextBox 14">
            <a:extLst>
              <a:ext uri="{FF2B5EF4-FFF2-40B4-BE49-F238E27FC236}">
                <a16:creationId xmlns:a16="http://schemas.microsoft.com/office/drawing/2014/main" id="{84C93AF9-54FC-4F18-95ED-87E092A61512}"/>
              </a:ext>
            </a:extLst>
          </p:cNvPr>
          <p:cNvSpPr txBox="1"/>
          <p:nvPr/>
        </p:nvSpPr>
        <p:spPr>
          <a:xfrm>
            <a:off x="406736" y="5246787"/>
            <a:ext cx="1944472" cy="340519"/>
          </a:xfrm>
          <a:prstGeom prst="round2DiagRect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Visible image</a:t>
            </a:r>
          </a:p>
        </p:txBody>
      </p:sp>
      <p:sp>
        <p:nvSpPr>
          <p:cNvPr id="37" name="TextBox 15">
            <a:extLst>
              <a:ext uri="{FF2B5EF4-FFF2-40B4-BE49-F238E27FC236}">
                <a16:creationId xmlns:a16="http://schemas.microsoft.com/office/drawing/2014/main" id="{FEA06E89-9C22-49D3-ACBA-1AF49A965941}"/>
              </a:ext>
            </a:extLst>
          </p:cNvPr>
          <p:cNvSpPr txBox="1"/>
          <p:nvPr/>
        </p:nvSpPr>
        <p:spPr>
          <a:xfrm>
            <a:off x="2696257" y="5246787"/>
            <a:ext cx="2305079" cy="340519"/>
          </a:xfrm>
          <a:prstGeom prst="round2DiagRect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2D radioactivity image</a:t>
            </a: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FDB0E425-0912-42C7-BD65-2B78B64DC396}"/>
              </a:ext>
            </a:extLst>
          </p:cNvPr>
          <p:cNvSpPr txBox="1"/>
          <p:nvPr/>
        </p:nvSpPr>
        <p:spPr>
          <a:xfrm>
            <a:off x="5156200" y="5242670"/>
            <a:ext cx="2286757" cy="340519"/>
          </a:xfrm>
          <a:prstGeom prst="round2DiagRect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Superimposed image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ED4EA84A-687C-49F8-BE25-2115CDB8C6B2}"/>
              </a:ext>
            </a:extLst>
          </p:cNvPr>
          <p:cNvSpPr txBox="1"/>
          <p:nvPr/>
        </p:nvSpPr>
        <p:spPr>
          <a:xfrm>
            <a:off x="7319077" y="1086368"/>
            <a:ext cx="45134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Several </a:t>
            </a:r>
            <a:r>
              <a:rPr lang="en-US" sz="1600" b="1" dirty="0">
                <a:solidFill>
                  <a:schemeClr val="tx2"/>
                </a:solidFill>
              </a:rPr>
              <a:t>advantages</a:t>
            </a:r>
            <a:r>
              <a:rPr lang="en-US" sz="1600" dirty="0"/>
              <a:t> in presence of unknown situations: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/>
              <a:t>Visual localization </a:t>
            </a:r>
            <a:r>
              <a:rPr lang="en-US" sz="1600" dirty="0"/>
              <a:t>of radioactive hotspots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/>
              <a:t>Quantitative information </a:t>
            </a:r>
            <a:r>
              <a:rPr lang="en-US" sz="1600" dirty="0"/>
              <a:t>(dose/activity)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/>
              <a:t>Remote</a:t>
            </a:r>
            <a:r>
              <a:rPr lang="en-US" sz="1600" dirty="0"/>
              <a:t> measurements</a:t>
            </a:r>
            <a:br>
              <a:rPr lang="en-US" sz="1600" dirty="0"/>
            </a:br>
            <a:r>
              <a:rPr lang="en-US" sz="1600" b="1" dirty="0"/>
              <a:t>ALARA</a:t>
            </a:r>
            <a:r>
              <a:rPr lang="en-US" sz="1600" dirty="0"/>
              <a:t> principle</a:t>
            </a:r>
            <a:br>
              <a:rPr lang="en-US" sz="1600" dirty="0"/>
            </a:br>
            <a:r>
              <a:rPr lang="en-US" sz="1600" dirty="0"/>
              <a:t>(</a:t>
            </a:r>
            <a:r>
              <a:rPr lang="en-US" sz="1600" i="1" dirty="0"/>
              <a:t>As Low As Reasonably Achievable)</a:t>
            </a:r>
          </a:p>
        </p:txBody>
      </p:sp>
      <p:pic>
        <p:nvPicPr>
          <p:cNvPr id="40" name="Picture 4" descr="Radiation Photon Svg Png Icon Free Download - Radiation Arrow Png,  Transparent Png - radiation symbol png - Transparent Png Download  (#1498237) - PngFind">
            <a:extLst>
              <a:ext uri="{FF2B5EF4-FFF2-40B4-BE49-F238E27FC236}">
                <a16:creationId xmlns:a16="http://schemas.microsoft.com/office/drawing/2014/main" id="{6FCBA9A1-CE77-4FF3-BED0-04DB5D9D5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43947">
            <a:off x="2185615" y="1684623"/>
            <a:ext cx="670613" cy="1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Radiation Photon Svg Png Icon Free Download - Radiation Arrow Png,  Transparent Png - radiation symbol png - Transparent Png Download  (#1498237) - PngFind">
            <a:extLst>
              <a:ext uri="{FF2B5EF4-FFF2-40B4-BE49-F238E27FC236}">
                <a16:creationId xmlns:a16="http://schemas.microsoft.com/office/drawing/2014/main" id="{8158FBFD-AB02-47F8-9E22-C344218AE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84626">
            <a:off x="2219344" y="1997293"/>
            <a:ext cx="629937" cy="21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A9922997-2CA2-4AD4-BF4B-06FF6471C5CB}"/>
              </a:ext>
            </a:extLst>
          </p:cNvPr>
          <p:cNvSpPr txBox="1"/>
          <p:nvPr/>
        </p:nvSpPr>
        <p:spPr>
          <a:xfrm>
            <a:off x="266868" y="5778892"/>
            <a:ext cx="53066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Pictures from: Euratom project CLEANDEM (grant agreement n</a:t>
            </a:r>
            <a:r>
              <a:rPr lang="fr-FR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°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945335)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6E7FF330-17DA-4810-9F1A-BA27782B409E}"/>
              </a:ext>
            </a:extLst>
          </p:cNvPr>
          <p:cNvSpPr txBox="1"/>
          <p:nvPr/>
        </p:nvSpPr>
        <p:spPr>
          <a:xfrm>
            <a:off x="8042424" y="3885926"/>
            <a:ext cx="3168352" cy="908864"/>
          </a:xfrm>
          <a:prstGeom prst="ellipse">
            <a:avLst/>
          </a:prstGeom>
          <a:noFill/>
          <a:ln w="38100">
            <a:solidFill>
              <a:schemeClr val="tx2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 information about depth!</a:t>
            </a:r>
          </a:p>
        </p:txBody>
      </p:sp>
      <p:sp>
        <p:nvSpPr>
          <p:cNvPr id="44" name="Flèche : bas 43">
            <a:extLst>
              <a:ext uri="{FF2B5EF4-FFF2-40B4-BE49-F238E27FC236}">
                <a16:creationId xmlns:a16="http://schemas.microsoft.com/office/drawing/2014/main" id="{439864C4-FCF3-41FF-B466-BE3DA947C16E}"/>
              </a:ext>
            </a:extLst>
          </p:cNvPr>
          <p:cNvSpPr/>
          <p:nvPr/>
        </p:nvSpPr>
        <p:spPr bwMode="auto">
          <a:xfrm>
            <a:off x="9489665" y="4902233"/>
            <a:ext cx="336624" cy="383820"/>
          </a:xfrm>
          <a:prstGeom prst="downArrow">
            <a:avLst>
              <a:gd name="adj1" fmla="val 31584"/>
              <a:gd name="adj2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4FFFBBC4-0C73-4B3B-BAFB-5AFF05F9B732}"/>
              </a:ext>
            </a:extLst>
          </p:cNvPr>
          <p:cNvSpPr txBox="1"/>
          <p:nvPr/>
        </p:nvSpPr>
        <p:spPr>
          <a:xfrm>
            <a:off x="8829885" y="541292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3D imaging</a:t>
            </a:r>
            <a:endParaRPr lang="fr-FR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9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6" grpId="0" animBg="1"/>
      <p:bldP spid="37" grpId="0" animBg="1"/>
      <p:bldP spid="38" grpId="0" animBg="1"/>
      <p:bldP spid="39" grpId="0"/>
      <p:bldP spid="42" grpId="0"/>
      <p:bldP spid="43" grpId="0" animBg="1"/>
      <p:bldP spid="44" grpId="0" animBg="1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354CAC-F977-45D7-869D-00674B359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gamma imaging method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C7FC6A-0F2E-4207-823E-F20A6561F3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149920" cy="365125"/>
          </a:xfrm>
        </p:spPr>
        <p:txBody>
          <a:bodyPr/>
          <a:lstStyle/>
          <a:p>
            <a:pPr>
              <a:defRPr/>
            </a:pPr>
            <a:fld id="{03F67049-C687-4A95-B1B3-9C8074DA7443}" type="datetime1">
              <a:rPr lang="fr-FR" smtClean="0"/>
              <a:t>05/06/2026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AE5E87-2041-4681-A1F9-11A20D133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  <a:endParaRPr lang="it-IT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66661A-48B5-44C8-A0C2-20BBA2E12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5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744CFEC-8CCD-4F48-882D-120F9BE258A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302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37CBECF-19B5-4F3E-8518-01DD4FE6E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149920" cy="365125"/>
          </a:xfrm>
        </p:spPr>
        <p:txBody>
          <a:bodyPr/>
          <a:lstStyle/>
          <a:p>
            <a:pPr>
              <a:defRPr/>
            </a:pPr>
            <a:fld id="{839DEFEF-6D16-4733-BCAD-FB2602D5089B}" type="datetime1">
              <a:rPr lang="fr-FR" smtClean="0"/>
              <a:t>05/06/2026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54C566-70D4-4591-836D-BA624303D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B5B6FC-14E5-4D91-991A-96ABDA37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6</a:t>
            </a:fld>
            <a:endParaRPr lang="fr-FR"/>
          </a:p>
        </p:txBody>
      </p:sp>
      <p:sp>
        <p:nvSpPr>
          <p:cNvPr id="28" name="Titre 2">
            <a:extLst>
              <a:ext uri="{FF2B5EF4-FFF2-40B4-BE49-F238E27FC236}">
                <a16:creationId xmlns:a16="http://schemas.microsoft.com/office/drawing/2014/main" id="{3345B632-0857-49F8-93D8-AD087E2DD904}"/>
              </a:ext>
            </a:extLst>
          </p:cNvPr>
          <p:cNvSpPr txBox="1">
            <a:spLocks/>
          </p:cNvSpPr>
          <p:nvPr/>
        </p:nvSpPr>
        <p:spPr>
          <a:xfrm>
            <a:off x="623888" y="314036"/>
            <a:ext cx="10836275" cy="871826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Method’s overview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60CD1DF-4C78-44B7-B14D-2084AA66A8F0}"/>
              </a:ext>
            </a:extLst>
          </p:cNvPr>
          <p:cNvSpPr txBox="1"/>
          <p:nvPr/>
        </p:nvSpPr>
        <p:spPr>
          <a:xfrm>
            <a:off x="7597192" y="2066294"/>
            <a:ext cx="1098537" cy="307777"/>
          </a:xfrm>
          <a:prstGeom prst="rect">
            <a:avLst/>
          </a:prstGeom>
          <a:solidFill>
            <a:sysClr val="window" lastClr="FFFFFF"/>
          </a:solidFill>
          <a:ln w="2857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SOURCE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4C0F532-CB55-427A-89DB-4D05AD0D76D0}"/>
              </a:ext>
            </a:extLst>
          </p:cNvPr>
          <p:cNvSpPr/>
          <p:nvPr/>
        </p:nvSpPr>
        <p:spPr>
          <a:xfrm>
            <a:off x="8003990" y="1768471"/>
            <a:ext cx="313765" cy="307777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59BDD73-2096-4AE8-9189-FB905DC496CA}"/>
              </a:ext>
            </a:extLst>
          </p:cNvPr>
          <p:cNvGrpSpPr/>
          <p:nvPr/>
        </p:nvGrpSpPr>
        <p:grpSpPr>
          <a:xfrm>
            <a:off x="5854212" y="1061633"/>
            <a:ext cx="2674686" cy="2481737"/>
            <a:chOff x="6816057" y="2699208"/>
            <a:chExt cx="2674686" cy="248173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FE01804-8D8E-461D-A2DD-9424742B4452}"/>
                </a:ext>
              </a:extLst>
            </p:cNvPr>
            <p:cNvSpPr/>
            <p:nvPr/>
          </p:nvSpPr>
          <p:spPr>
            <a:xfrm>
              <a:off x="8010524" y="2699208"/>
              <a:ext cx="1480219" cy="142875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C254D00D-5124-4B5C-B329-FD8E4CE7A7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6057" y="2699208"/>
              <a:ext cx="1194467" cy="2481737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C58D7D99-F210-4100-B8F8-434AD821DD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6057" y="2699208"/>
              <a:ext cx="2674686" cy="2481737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1D0D5627-4E97-48A7-8A86-4D5BE7C702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6057" y="4127958"/>
              <a:ext cx="2674686" cy="1052987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C452B6CC-4A04-455C-90B3-9A8112F5F918}"/>
              </a:ext>
            </a:extLst>
          </p:cNvPr>
          <p:cNvGrpSpPr/>
          <p:nvPr/>
        </p:nvGrpSpPr>
        <p:grpSpPr>
          <a:xfrm>
            <a:off x="7475072" y="1408468"/>
            <a:ext cx="1480220" cy="2903814"/>
            <a:chOff x="7058023" y="1456018"/>
            <a:chExt cx="1480220" cy="29038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6CFD37C3-B50E-4B83-8306-FBE865DE0032}"/>
                </a:ext>
              </a:extLst>
            </p:cNvPr>
            <p:cNvGrpSpPr/>
            <p:nvPr/>
          </p:nvGrpSpPr>
          <p:grpSpPr>
            <a:xfrm>
              <a:off x="7058024" y="1456018"/>
              <a:ext cx="1480219" cy="2903814"/>
              <a:chOff x="8010524" y="2699208"/>
              <a:chExt cx="1480219" cy="2903814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90CE12A-94F4-4145-9283-8158F3DA0700}"/>
                  </a:ext>
                </a:extLst>
              </p:cNvPr>
              <p:cNvSpPr/>
              <p:nvPr/>
            </p:nvSpPr>
            <p:spPr>
              <a:xfrm>
                <a:off x="8010524" y="2699208"/>
                <a:ext cx="1480219" cy="1428750"/>
              </a:xfrm>
              <a:prstGeom prst="rect">
                <a:avLst/>
              </a:prstGeom>
              <a:noFill/>
              <a:ln w="28575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6A52E21A-636A-4798-8E6A-72A90353E9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10525" y="2699208"/>
                <a:ext cx="457200" cy="2903814"/>
              </a:xfrm>
              <a:prstGeom prst="line">
                <a:avLst/>
              </a:prstGeom>
              <a:noFill/>
              <a:ln w="28575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A56D24F8-A77C-4DA0-8F66-088CC2FB0B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67725" y="2699208"/>
                <a:ext cx="1023018" cy="2903814"/>
              </a:xfrm>
              <a:prstGeom prst="line">
                <a:avLst/>
              </a:prstGeom>
              <a:noFill/>
              <a:ln w="28575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D169E0E5-5AF4-4065-8B59-A8C0A82B3D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67725" y="4127958"/>
                <a:ext cx="1023018" cy="14750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60472926-EBD2-4D27-89A1-14C5FA1B4FF2}"/>
                </a:ext>
              </a:extLst>
            </p:cNvPr>
            <p:cNvCxnSpPr>
              <a:cxnSpLocks/>
            </p:cNvCxnSpPr>
            <p:nvPr/>
          </p:nvCxnSpPr>
          <p:spPr>
            <a:xfrm>
              <a:off x="7058023" y="2884768"/>
              <a:ext cx="457202" cy="1475064"/>
            </a:xfrm>
            <a:prstGeom prst="line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8CFF97D7-4534-4787-8EA8-9A3DC17B8809}"/>
              </a:ext>
            </a:extLst>
          </p:cNvPr>
          <p:cNvGrpSpPr/>
          <p:nvPr/>
        </p:nvGrpSpPr>
        <p:grpSpPr>
          <a:xfrm flipH="1">
            <a:off x="7703949" y="1099972"/>
            <a:ext cx="2571750" cy="2481737"/>
            <a:chOff x="6816057" y="2699208"/>
            <a:chExt cx="2674686" cy="248173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E6449DB-97C9-4F3A-91CB-F8B60B5B688B}"/>
                </a:ext>
              </a:extLst>
            </p:cNvPr>
            <p:cNvSpPr/>
            <p:nvPr/>
          </p:nvSpPr>
          <p:spPr>
            <a:xfrm>
              <a:off x="8010524" y="2699208"/>
              <a:ext cx="1480219" cy="1428750"/>
            </a:xfrm>
            <a:prstGeom prst="rect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2E668D3D-F360-4F25-BCE9-0F5FD9BD72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6057" y="2699208"/>
              <a:ext cx="1194467" cy="2481737"/>
            </a:xfrm>
            <a:prstGeom prst="line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196CE6B9-D447-43CF-8892-4009C94905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6057" y="2699208"/>
              <a:ext cx="2674686" cy="2481737"/>
            </a:xfrm>
            <a:prstGeom prst="line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1A61B80E-D1F3-488D-9D67-41BA4CBC0D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6057" y="4127958"/>
              <a:ext cx="2674686" cy="1052987"/>
            </a:xfrm>
            <a:prstGeom prst="line">
              <a:avLst/>
            </a:prstGeom>
            <a:noFill/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sp>
        <p:nvSpPr>
          <p:cNvPr id="51" name="Forme libre : forme 50">
            <a:extLst>
              <a:ext uri="{FF2B5EF4-FFF2-40B4-BE49-F238E27FC236}">
                <a16:creationId xmlns:a16="http://schemas.microsoft.com/office/drawing/2014/main" id="{54509FAE-30D4-4F21-B3E9-1F1F657D5339}"/>
              </a:ext>
            </a:extLst>
          </p:cNvPr>
          <p:cNvSpPr/>
          <p:nvPr/>
        </p:nvSpPr>
        <p:spPr>
          <a:xfrm>
            <a:off x="5714741" y="3919133"/>
            <a:ext cx="1971675" cy="495304"/>
          </a:xfrm>
          <a:custGeom>
            <a:avLst/>
            <a:gdLst>
              <a:gd name="connsiteX0" fmla="*/ 0 w 1971675"/>
              <a:gd name="connsiteY0" fmla="*/ 104775 h 495304"/>
              <a:gd name="connsiteX1" fmla="*/ 57150 w 1971675"/>
              <a:gd name="connsiteY1" fmla="*/ 200025 h 495304"/>
              <a:gd name="connsiteX2" fmla="*/ 219075 w 1971675"/>
              <a:gd name="connsiteY2" fmla="*/ 257175 h 495304"/>
              <a:gd name="connsiteX3" fmla="*/ 342900 w 1971675"/>
              <a:gd name="connsiteY3" fmla="*/ 200025 h 495304"/>
              <a:gd name="connsiteX4" fmla="*/ 428625 w 1971675"/>
              <a:gd name="connsiteY4" fmla="*/ 171450 h 495304"/>
              <a:gd name="connsiteX5" fmla="*/ 514350 w 1971675"/>
              <a:gd name="connsiteY5" fmla="*/ 114300 h 495304"/>
              <a:gd name="connsiteX6" fmla="*/ 609600 w 1971675"/>
              <a:gd name="connsiteY6" fmla="*/ 76200 h 495304"/>
              <a:gd name="connsiteX7" fmla="*/ 647700 w 1971675"/>
              <a:gd name="connsiteY7" fmla="*/ 57150 h 495304"/>
              <a:gd name="connsiteX8" fmla="*/ 914400 w 1971675"/>
              <a:gd name="connsiteY8" fmla="*/ 0 h 495304"/>
              <a:gd name="connsiteX9" fmla="*/ 1019175 w 1971675"/>
              <a:gd name="connsiteY9" fmla="*/ 19050 h 495304"/>
              <a:gd name="connsiteX10" fmla="*/ 1143000 w 1971675"/>
              <a:gd name="connsiteY10" fmla="*/ 85725 h 495304"/>
              <a:gd name="connsiteX11" fmla="*/ 1304925 w 1971675"/>
              <a:gd name="connsiteY11" fmla="*/ 152400 h 495304"/>
              <a:gd name="connsiteX12" fmla="*/ 1409700 w 1971675"/>
              <a:gd name="connsiteY12" fmla="*/ 200025 h 495304"/>
              <a:gd name="connsiteX13" fmla="*/ 1457325 w 1971675"/>
              <a:gd name="connsiteY13" fmla="*/ 257175 h 495304"/>
              <a:gd name="connsiteX14" fmla="*/ 1485900 w 1971675"/>
              <a:gd name="connsiteY14" fmla="*/ 295275 h 495304"/>
              <a:gd name="connsiteX15" fmla="*/ 1524000 w 1971675"/>
              <a:gd name="connsiteY15" fmla="*/ 323850 h 495304"/>
              <a:gd name="connsiteX16" fmla="*/ 1543050 w 1971675"/>
              <a:gd name="connsiteY16" fmla="*/ 352425 h 495304"/>
              <a:gd name="connsiteX17" fmla="*/ 1714500 w 1971675"/>
              <a:gd name="connsiteY17" fmla="*/ 438150 h 495304"/>
              <a:gd name="connsiteX18" fmla="*/ 1800225 w 1971675"/>
              <a:gd name="connsiteY18" fmla="*/ 485775 h 495304"/>
              <a:gd name="connsiteX19" fmla="*/ 1866900 w 1971675"/>
              <a:gd name="connsiteY19" fmla="*/ 495300 h 495304"/>
              <a:gd name="connsiteX20" fmla="*/ 1971675 w 1971675"/>
              <a:gd name="connsiteY20" fmla="*/ 476250 h 49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71675" h="495304">
                <a:moveTo>
                  <a:pt x="0" y="104775"/>
                </a:moveTo>
                <a:cubicBezTo>
                  <a:pt x="12399" y="135773"/>
                  <a:pt x="25255" y="181263"/>
                  <a:pt x="57150" y="200025"/>
                </a:cubicBezTo>
                <a:cubicBezTo>
                  <a:pt x="111294" y="231875"/>
                  <a:pt x="162317" y="242985"/>
                  <a:pt x="219075" y="257175"/>
                </a:cubicBezTo>
                <a:cubicBezTo>
                  <a:pt x="260350" y="238125"/>
                  <a:pt x="300825" y="217237"/>
                  <a:pt x="342900" y="200025"/>
                </a:cubicBezTo>
                <a:cubicBezTo>
                  <a:pt x="370778" y="188620"/>
                  <a:pt x="400940" y="183315"/>
                  <a:pt x="428625" y="171450"/>
                </a:cubicBezTo>
                <a:cubicBezTo>
                  <a:pt x="558856" y="115637"/>
                  <a:pt x="402278" y="170336"/>
                  <a:pt x="514350" y="114300"/>
                </a:cubicBezTo>
                <a:cubicBezTo>
                  <a:pt x="544936" y="99007"/>
                  <a:pt x="579014" y="91493"/>
                  <a:pt x="609600" y="76200"/>
                </a:cubicBezTo>
                <a:cubicBezTo>
                  <a:pt x="622300" y="69850"/>
                  <a:pt x="634116" y="61284"/>
                  <a:pt x="647700" y="57150"/>
                </a:cubicBezTo>
                <a:cubicBezTo>
                  <a:pt x="811976" y="7153"/>
                  <a:pt x="787189" y="14135"/>
                  <a:pt x="914400" y="0"/>
                </a:cubicBezTo>
                <a:cubicBezTo>
                  <a:pt x="949325" y="6350"/>
                  <a:pt x="985120" y="9034"/>
                  <a:pt x="1019175" y="19050"/>
                </a:cubicBezTo>
                <a:cubicBezTo>
                  <a:pt x="1043760" y="26281"/>
                  <a:pt x="1124487" y="76469"/>
                  <a:pt x="1143000" y="85725"/>
                </a:cubicBezTo>
                <a:cubicBezTo>
                  <a:pt x="1276867" y="152659"/>
                  <a:pt x="1179187" y="97389"/>
                  <a:pt x="1304925" y="152400"/>
                </a:cubicBezTo>
                <a:cubicBezTo>
                  <a:pt x="1441213" y="212026"/>
                  <a:pt x="1336115" y="175497"/>
                  <a:pt x="1409700" y="200025"/>
                </a:cubicBezTo>
                <a:cubicBezTo>
                  <a:pt x="1451804" y="263180"/>
                  <a:pt x="1402320" y="193003"/>
                  <a:pt x="1457325" y="257175"/>
                </a:cubicBezTo>
                <a:cubicBezTo>
                  <a:pt x="1467656" y="269228"/>
                  <a:pt x="1474675" y="284050"/>
                  <a:pt x="1485900" y="295275"/>
                </a:cubicBezTo>
                <a:cubicBezTo>
                  <a:pt x="1497125" y="306500"/>
                  <a:pt x="1512775" y="312625"/>
                  <a:pt x="1524000" y="323850"/>
                </a:cubicBezTo>
                <a:cubicBezTo>
                  <a:pt x="1532095" y="331945"/>
                  <a:pt x="1534049" y="345352"/>
                  <a:pt x="1543050" y="352425"/>
                </a:cubicBezTo>
                <a:cubicBezTo>
                  <a:pt x="1648348" y="435159"/>
                  <a:pt x="1622757" y="422859"/>
                  <a:pt x="1714500" y="438150"/>
                </a:cubicBezTo>
                <a:cubicBezTo>
                  <a:pt x="1743075" y="454025"/>
                  <a:pt x="1769618" y="474297"/>
                  <a:pt x="1800225" y="485775"/>
                </a:cubicBezTo>
                <a:cubicBezTo>
                  <a:pt x="1821246" y="493658"/>
                  <a:pt x="1844449" y="495300"/>
                  <a:pt x="1866900" y="495300"/>
                </a:cubicBezTo>
                <a:cubicBezTo>
                  <a:pt x="1939063" y="495300"/>
                  <a:pt x="1932001" y="496087"/>
                  <a:pt x="1971675" y="476250"/>
                </a:cubicBezTo>
              </a:path>
            </a:pathLst>
          </a:custGeom>
          <a:noFill/>
          <a:ln w="28575" cap="flat" cmpd="sng" algn="ctr">
            <a:solidFill>
              <a:srgbClr val="4472C4">
                <a:shade val="50000"/>
              </a:srgbClr>
            </a:solidFill>
            <a:prstDash val="dash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id="{41E263A2-EC1B-41C2-AB92-6B9FA8DDDC71}"/>
              </a:ext>
            </a:extLst>
          </p:cNvPr>
          <p:cNvSpPr/>
          <p:nvPr/>
        </p:nvSpPr>
        <p:spPr>
          <a:xfrm>
            <a:off x="8242387" y="3738633"/>
            <a:ext cx="1971675" cy="733425"/>
          </a:xfrm>
          <a:custGeom>
            <a:avLst/>
            <a:gdLst>
              <a:gd name="connsiteX0" fmla="*/ 0 w 1971675"/>
              <a:gd name="connsiteY0" fmla="*/ 733425 h 733425"/>
              <a:gd name="connsiteX1" fmla="*/ 47625 w 1971675"/>
              <a:gd name="connsiteY1" fmla="*/ 714375 h 733425"/>
              <a:gd name="connsiteX2" fmla="*/ 123825 w 1971675"/>
              <a:gd name="connsiteY2" fmla="*/ 647700 h 733425"/>
              <a:gd name="connsiteX3" fmla="*/ 171450 w 1971675"/>
              <a:gd name="connsiteY3" fmla="*/ 581025 h 733425"/>
              <a:gd name="connsiteX4" fmla="*/ 276225 w 1971675"/>
              <a:gd name="connsiteY4" fmla="*/ 514350 h 733425"/>
              <a:gd name="connsiteX5" fmla="*/ 333375 w 1971675"/>
              <a:gd name="connsiteY5" fmla="*/ 466725 h 733425"/>
              <a:gd name="connsiteX6" fmla="*/ 409575 w 1971675"/>
              <a:gd name="connsiteY6" fmla="*/ 447675 h 733425"/>
              <a:gd name="connsiteX7" fmla="*/ 561975 w 1971675"/>
              <a:gd name="connsiteY7" fmla="*/ 457200 h 733425"/>
              <a:gd name="connsiteX8" fmla="*/ 723900 w 1971675"/>
              <a:gd name="connsiteY8" fmla="*/ 485775 h 733425"/>
              <a:gd name="connsiteX9" fmla="*/ 942975 w 1971675"/>
              <a:gd name="connsiteY9" fmla="*/ 504825 h 733425"/>
              <a:gd name="connsiteX10" fmla="*/ 1019175 w 1971675"/>
              <a:gd name="connsiteY10" fmla="*/ 523875 h 733425"/>
              <a:gd name="connsiteX11" fmla="*/ 1276350 w 1971675"/>
              <a:gd name="connsiteY11" fmla="*/ 476250 h 733425"/>
              <a:gd name="connsiteX12" fmla="*/ 1343025 w 1971675"/>
              <a:gd name="connsiteY12" fmla="*/ 419100 h 733425"/>
              <a:gd name="connsiteX13" fmla="*/ 1381125 w 1971675"/>
              <a:gd name="connsiteY13" fmla="*/ 361950 h 733425"/>
              <a:gd name="connsiteX14" fmla="*/ 1609725 w 1971675"/>
              <a:gd name="connsiteY14" fmla="*/ 238125 h 733425"/>
              <a:gd name="connsiteX15" fmla="*/ 1657350 w 1971675"/>
              <a:gd name="connsiteY15" fmla="*/ 180975 h 733425"/>
              <a:gd name="connsiteX16" fmla="*/ 1743075 w 1971675"/>
              <a:gd name="connsiteY16" fmla="*/ 95250 h 733425"/>
              <a:gd name="connsiteX17" fmla="*/ 1790700 w 1971675"/>
              <a:gd name="connsiteY17" fmla="*/ 85725 h 733425"/>
              <a:gd name="connsiteX18" fmla="*/ 1885950 w 1971675"/>
              <a:gd name="connsiteY18" fmla="*/ 47625 h 733425"/>
              <a:gd name="connsiteX19" fmla="*/ 1924050 w 1971675"/>
              <a:gd name="connsiteY19" fmla="*/ 28575 h 733425"/>
              <a:gd name="connsiteX20" fmla="*/ 1971675 w 1971675"/>
              <a:gd name="connsiteY20" fmla="*/ 0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71675" h="733425">
                <a:moveTo>
                  <a:pt x="0" y="733425"/>
                </a:moveTo>
                <a:cubicBezTo>
                  <a:pt x="15875" y="727075"/>
                  <a:pt x="32679" y="722678"/>
                  <a:pt x="47625" y="714375"/>
                </a:cubicBezTo>
                <a:cubicBezTo>
                  <a:pt x="68292" y="702894"/>
                  <a:pt x="110479" y="665494"/>
                  <a:pt x="123825" y="647700"/>
                </a:cubicBezTo>
                <a:cubicBezTo>
                  <a:pt x="156012" y="604784"/>
                  <a:pt x="126087" y="612779"/>
                  <a:pt x="171450" y="581025"/>
                </a:cubicBezTo>
                <a:cubicBezTo>
                  <a:pt x="308128" y="485351"/>
                  <a:pt x="182781" y="589105"/>
                  <a:pt x="276225" y="514350"/>
                </a:cubicBezTo>
                <a:cubicBezTo>
                  <a:pt x="295589" y="498859"/>
                  <a:pt x="311195" y="477815"/>
                  <a:pt x="333375" y="466725"/>
                </a:cubicBezTo>
                <a:cubicBezTo>
                  <a:pt x="356793" y="455016"/>
                  <a:pt x="384175" y="454025"/>
                  <a:pt x="409575" y="447675"/>
                </a:cubicBezTo>
                <a:cubicBezTo>
                  <a:pt x="460375" y="450850"/>
                  <a:pt x="511366" y="451778"/>
                  <a:pt x="561975" y="457200"/>
                </a:cubicBezTo>
                <a:cubicBezTo>
                  <a:pt x="727807" y="474968"/>
                  <a:pt x="623494" y="470328"/>
                  <a:pt x="723900" y="485775"/>
                </a:cubicBezTo>
                <a:cubicBezTo>
                  <a:pt x="806578" y="498495"/>
                  <a:pt x="850794" y="498680"/>
                  <a:pt x="942975" y="504825"/>
                </a:cubicBezTo>
                <a:cubicBezTo>
                  <a:pt x="968375" y="511175"/>
                  <a:pt x="993048" y="525561"/>
                  <a:pt x="1019175" y="523875"/>
                </a:cubicBezTo>
                <a:cubicBezTo>
                  <a:pt x="1114332" y="517736"/>
                  <a:pt x="1190506" y="497711"/>
                  <a:pt x="1276350" y="476250"/>
                </a:cubicBezTo>
                <a:cubicBezTo>
                  <a:pt x="1298575" y="457200"/>
                  <a:pt x="1323245" y="440678"/>
                  <a:pt x="1343025" y="419100"/>
                </a:cubicBezTo>
                <a:cubicBezTo>
                  <a:pt x="1358496" y="402223"/>
                  <a:pt x="1363742" y="376850"/>
                  <a:pt x="1381125" y="361950"/>
                </a:cubicBezTo>
                <a:cubicBezTo>
                  <a:pt x="1419727" y="328863"/>
                  <a:pt x="1576486" y="254744"/>
                  <a:pt x="1609725" y="238125"/>
                </a:cubicBezTo>
                <a:cubicBezTo>
                  <a:pt x="1625600" y="219075"/>
                  <a:pt x="1642765" y="201030"/>
                  <a:pt x="1657350" y="180975"/>
                </a:cubicBezTo>
                <a:cubicBezTo>
                  <a:pt x="1696972" y="126495"/>
                  <a:pt x="1671427" y="127817"/>
                  <a:pt x="1743075" y="95250"/>
                </a:cubicBezTo>
                <a:cubicBezTo>
                  <a:pt x="1757813" y="88551"/>
                  <a:pt x="1775341" y="90845"/>
                  <a:pt x="1790700" y="85725"/>
                </a:cubicBezTo>
                <a:cubicBezTo>
                  <a:pt x="1823141" y="74911"/>
                  <a:pt x="1854519" y="61095"/>
                  <a:pt x="1885950" y="47625"/>
                </a:cubicBezTo>
                <a:cubicBezTo>
                  <a:pt x="1899001" y="42032"/>
                  <a:pt x="1910755" y="33561"/>
                  <a:pt x="1924050" y="28575"/>
                </a:cubicBezTo>
                <a:cubicBezTo>
                  <a:pt x="1972498" y="10407"/>
                  <a:pt x="1954419" y="34512"/>
                  <a:pt x="1971675" y="0"/>
                </a:cubicBezTo>
              </a:path>
            </a:pathLst>
          </a:custGeom>
          <a:noFill/>
          <a:ln w="28575" cap="flat" cmpd="sng" algn="ctr">
            <a:solidFill>
              <a:srgbClr val="4472C4">
                <a:shade val="50000"/>
              </a:srgbClr>
            </a:solidFill>
            <a:prstDash val="dash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Image 44">
            <a:extLst>
              <a:ext uri="{FF2B5EF4-FFF2-40B4-BE49-F238E27FC236}">
                <a16:creationId xmlns:a16="http://schemas.microsoft.com/office/drawing/2014/main" id="{7A60E7EF-45D1-47A3-8236-C726481ED5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12301" r="24308" b="10649"/>
          <a:stretch/>
        </p:blipFill>
        <p:spPr>
          <a:xfrm rot="10800000">
            <a:off x="10718561" y="4142784"/>
            <a:ext cx="1314450" cy="1255264"/>
          </a:xfrm>
          <a:prstGeom prst="rect">
            <a:avLst/>
          </a:prstGeom>
        </p:spPr>
      </p:pic>
      <p:pic>
        <p:nvPicPr>
          <p:cNvPr id="54" name="Image 44">
            <a:extLst>
              <a:ext uri="{FF2B5EF4-FFF2-40B4-BE49-F238E27FC236}">
                <a16:creationId xmlns:a16="http://schemas.microsoft.com/office/drawing/2014/main" id="{89479AE1-743D-4193-B9F1-600524D78F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12301" r="24308" b="10649"/>
          <a:stretch/>
        </p:blipFill>
        <p:spPr>
          <a:xfrm rot="16200000">
            <a:off x="7445479" y="5056089"/>
            <a:ext cx="1314450" cy="1255264"/>
          </a:xfrm>
          <a:prstGeom prst="rect">
            <a:avLst/>
          </a:prstGeom>
        </p:spPr>
      </p:pic>
      <p:pic>
        <p:nvPicPr>
          <p:cNvPr id="55" name="Image 44">
            <a:extLst>
              <a:ext uri="{FF2B5EF4-FFF2-40B4-BE49-F238E27FC236}">
                <a16:creationId xmlns:a16="http://schemas.microsoft.com/office/drawing/2014/main" id="{CD27AABB-EB4B-4EC5-81E4-E2A9112DEF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12301" r="24308" b="10649"/>
          <a:stretch/>
        </p:blipFill>
        <p:spPr>
          <a:xfrm>
            <a:off x="4324728" y="4018633"/>
            <a:ext cx="1314450" cy="1255264"/>
          </a:xfrm>
          <a:prstGeom prst="rect">
            <a:avLst/>
          </a:prstGeom>
        </p:spPr>
      </p:pic>
      <p:sp>
        <p:nvSpPr>
          <p:cNvPr id="56" name="ZoneTexte 55">
            <a:extLst>
              <a:ext uri="{FF2B5EF4-FFF2-40B4-BE49-F238E27FC236}">
                <a16:creationId xmlns:a16="http://schemas.microsoft.com/office/drawing/2014/main" id="{526F0AA0-1CA6-4E21-B0AC-2F927B78938F}"/>
              </a:ext>
            </a:extLst>
          </p:cNvPr>
          <p:cNvSpPr txBox="1"/>
          <p:nvPr/>
        </p:nvSpPr>
        <p:spPr>
          <a:xfrm>
            <a:off x="4552491" y="3614685"/>
            <a:ext cx="949053" cy="338554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POV 1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9D6A8677-D08D-4F01-AC11-7A16801A1088}"/>
              </a:ext>
            </a:extLst>
          </p:cNvPr>
          <p:cNvSpPr txBox="1"/>
          <p:nvPr/>
        </p:nvSpPr>
        <p:spPr>
          <a:xfrm>
            <a:off x="7628176" y="4645205"/>
            <a:ext cx="949053" cy="338554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POV 2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754E78D8-6A7B-4B4E-BDBE-110E9951BDF3}"/>
              </a:ext>
            </a:extLst>
          </p:cNvPr>
          <p:cNvSpPr txBox="1"/>
          <p:nvPr/>
        </p:nvSpPr>
        <p:spPr>
          <a:xfrm>
            <a:off x="10879975" y="3698021"/>
            <a:ext cx="949053" cy="338554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4472C4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POV 3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597D3B78-7071-4C58-93E4-0B5B6E54DEBE}"/>
              </a:ext>
            </a:extLst>
          </p:cNvPr>
          <p:cNvSpPr txBox="1"/>
          <p:nvPr/>
        </p:nvSpPr>
        <p:spPr>
          <a:xfrm>
            <a:off x="513272" y="1135046"/>
            <a:ext cx="41169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Recording of </a:t>
            </a:r>
            <a:r>
              <a:rPr lang="en-US" sz="1600" b="1" dirty="0">
                <a:solidFill>
                  <a:schemeClr val="accent1"/>
                </a:solidFill>
              </a:rPr>
              <a:t>2D gamma </a:t>
            </a:r>
            <a:r>
              <a:rPr lang="en-US" sz="1600" dirty="0"/>
              <a:t>images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Move the detector to a different position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Acquisition of </a:t>
            </a:r>
            <a:r>
              <a:rPr lang="en-US" sz="1600" b="1" dirty="0">
                <a:solidFill>
                  <a:schemeClr val="accent1"/>
                </a:solidFill>
              </a:rPr>
              <a:t>images from different points of view</a:t>
            </a:r>
            <a:r>
              <a:rPr lang="en-US" sz="1600" dirty="0"/>
              <a:t> (POV)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2"/>
                </a:solidFill>
              </a:rPr>
              <a:t>3D image reprojection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Triangulation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Estimation of the source position </a:t>
            </a:r>
          </a:p>
        </p:txBody>
      </p: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A0B35099-A8EE-4FBA-AF79-EC126E3AF03B}"/>
              </a:ext>
            </a:extLst>
          </p:cNvPr>
          <p:cNvGrpSpPr/>
          <p:nvPr/>
        </p:nvGrpSpPr>
        <p:grpSpPr>
          <a:xfrm rot="18642377">
            <a:off x="5547941" y="3490421"/>
            <a:ext cx="388560" cy="256268"/>
            <a:chOff x="1199456" y="2606706"/>
            <a:chExt cx="429515" cy="288032"/>
          </a:xfrm>
          <a:solidFill>
            <a:schemeClr val="tx1"/>
          </a:solidFill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9BB9CEB-CAF7-4500-B703-328116B7DB72}"/>
                </a:ext>
              </a:extLst>
            </p:cNvPr>
            <p:cNvSpPr/>
            <p:nvPr/>
          </p:nvSpPr>
          <p:spPr bwMode="auto">
            <a:xfrm>
              <a:off x="1199456" y="2610917"/>
              <a:ext cx="288032" cy="2597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Triangle isocèle 61">
              <a:extLst>
                <a:ext uri="{FF2B5EF4-FFF2-40B4-BE49-F238E27FC236}">
                  <a16:creationId xmlns:a16="http://schemas.microsoft.com/office/drawing/2014/main" id="{F9F63CF8-5EB5-4E0A-8225-6FC2D7E6A7ED}"/>
                </a:ext>
              </a:extLst>
            </p:cNvPr>
            <p:cNvSpPr/>
            <p:nvPr/>
          </p:nvSpPr>
          <p:spPr bwMode="auto">
            <a:xfrm rot="16200000">
              <a:off x="1355081" y="2620847"/>
              <a:ext cx="288032" cy="25974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67BFE530-878D-42D3-83A1-C01B72EB4442}"/>
              </a:ext>
            </a:extLst>
          </p:cNvPr>
          <p:cNvGrpSpPr/>
          <p:nvPr/>
        </p:nvGrpSpPr>
        <p:grpSpPr>
          <a:xfrm rot="16200000">
            <a:off x="7773852" y="4209646"/>
            <a:ext cx="388560" cy="256268"/>
            <a:chOff x="1199456" y="2606706"/>
            <a:chExt cx="429515" cy="288032"/>
          </a:xfrm>
          <a:solidFill>
            <a:schemeClr val="tx1"/>
          </a:solidFill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D83D0D2-58A7-4E0F-AEA2-DB6FFBA09E5A}"/>
                </a:ext>
              </a:extLst>
            </p:cNvPr>
            <p:cNvSpPr/>
            <p:nvPr/>
          </p:nvSpPr>
          <p:spPr bwMode="auto">
            <a:xfrm>
              <a:off x="1199456" y="2610917"/>
              <a:ext cx="288032" cy="2597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Triangle isocèle 64">
              <a:extLst>
                <a:ext uri="{FF2B5EF4-FFF2-40B4-BE49-F238E27FC236}">
                  <a16:creationId xmlns:a16="http://schemas.microsoft.com/office/drawing/2014/main" id="{E41D2252-BE4B-49FA-90BF-765014DE5F4C}"/>
                </a:ext>
              </a:extLst>
            </p:cNvPr>
            <p:cNvSpPr/>
            <p:nvPr/>
          </p:nvSpPr>
          <p:spPr bwMode="auto">
            <a:xfrm rot="16200000">
              <a:off x="1355081" y="2620847"/>
              <a:ext cx="288032" cy="25974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AABBC1FE-E86F-442C-85CE-FB32A754E894}"/>
              </a:ext>
            </a:extLst>
          </p:cNvPr>
          <p:cNvGrpSpPr/>
          <p:nvPr/>
        </p:nvGrpSpPr>
        <p:grpSpPr>
          <a:xfrm rot="12668647">
            <a:off x="10220888" y="3529017"/>
            <a:ext cx="388560" cy="256268"/>
            <a:chOff x="1199456" y="2606706"/>
            <a:chExt cx="429515" cy="288032"/>
          </a:xfrm>
          <a:solidFill>
            <a:schemeClr val="tx1"/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AA67E70-52B6-41B4-99C7-9CE3A0D7C0C2}"/>
                </a:ext>
              </a:extLst>
            </p:cNvPr>
            <p:cNvSpPr/>
            <p:nvPr/>
          </p:nvSpPr>
          <p:spPr bwMode="auto">
            <a:xfrm>
              <a:off x="1199456" y="2610917"/>
              <a:ext cx="288032" cy="2597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Triangle isocèle 67">
              <a:extLst>
                <a:ext uri="{FF2B5EF4-FFF2-40B4-BE49-F238E27FC236}">
                  <a16:creationId xmlns:a16="http://schemas.microsoft.com/office/drawing/2014/main" id="{7EAC8ED6-38B6-42FA-8BAB-82892208A089}"/>
                </a:ext>
              </a:extLst>
            </p:cNvPr>
            <p:cNvSpPr/>
            <p:nvPr/>
          </p:nvSpPr>
          <p:spPr bwMode="auto">
            <a:xfrm rot="16200000">
              <a:off x="1355081" y="2620847"/>
              <a:ext cx="288032" cy="25974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9" name="ZoneTexte 68">
            <a:extLst>
              <a:ext uri="{FF2B5EF4-FFF2-40B4-BE49-F238E27FC236}">
                <a16:creationId xmlns:a16="http://schemas.microsoft.com/office/drawing/2014/main" id="{2F8AEB7C-489B-4131-8850-755A02CBACCB}"/>
              </a:ext>
            </a:extLst>
          </p:cNvPr>
          <p:cNvSpPr txBox="1"/>
          <p:nvPr/>
        </p:nvSpPr>
        <p:spPr>
          <a:xfrm>
            <a:off x="817128" y="3574750"/>
            <a:ext cx="2424981" cy="92333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Need to know the detector’s position at each POV!</a:t>
            </a:r>
          </a:p>
        </p:txBody>
      </p: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1244D804-7769-4122-A258-4BBD67CA6395}"/>
              </a:ext>
            </a:extLst>
          </p:cNvPr>
          <p:cNvGrpSpPr/>
          <p:nvPr/>
        </p:nvGrpSpPr>
        <p:grpSpPr>
          <a:xfrm>
            <a:off x="510157" y="4811765"/>
            <a:ext cx="654417" cy="654417"/>
            <a:chOff x="10449311" y="5377911"/>
            <a:chExt cx="654417" cy="654417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73A78E3-BD15-46B3-B314-EF48F6A49E92}"/>
                </a:ext>
              </a:extLst>
            </p:cNvPr>
            <p:cNvSpPr/>
            <p:nvPr/>
          </p:nvSpPr>
          <p:spPr bwMode="auto">
            <a:xfrm>
              <a:off x="10713244" y="5548312"/>
              <a:ext cx="134180" cy="39624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5" name="Graphique 74" descr="Avertissement avec un remplissage uni">
              <a:extLst>
                <a:ext uri="{FF2B5EF4-FFF2-40B4-BE49-F238E27FC236}">
                  <a16:creationId xmlns:a16="http://schemas.microsoft.com/office/drawing/2014/main" id="{F09F3E7B-CC33-43A7-9216-EEEE7DCA4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49311" y="5377911"/>
              <a:ext cx="654417" cy="654417"/>
            </a:xfrm>
            <a:prstGeom prst="rect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CA095E7F-FD21-4658-9655-F01C0362ADD4}"/>
              </a:ext>
            </a:extLst>
          </p:cNvPr>
          <p:cNvSpPr txBox="1"/>
          <p:nvPr/>
        </p:nvSpPr>
        <p:spPr>
          <a:xfrm>
            <a:off x="1105561" y="4895529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No prior information about the environment</a:t>
            </a:r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45BC542F-9476-42AB-AFDD-E9E251227C9E}"/>
              </a:ext>
            </a:extLst>
          </p:cNvPr>
          <p:cNvGrpSpPr/>
          <p:nvPr/>
        </p:nvGrpSpPr>
        <p:grpSpPr>
          <a:xfrm>
            <a:off x="323880" y="2527873"/>
            <a:ext cx="400501" cy="1461662"/>
            <a:chOff x="323880" y="2527873"/>
            <a:chExt cx="400501" cy="1461662"/>
          </a:xfrm>
        </p:grpSpPr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2046804E-A07C-4EF2-89AA-2E2A1942572A}"/>
                </a:ext>
              </a:extLst>
            </p:cNvPr>
            <p:cNvCxnSpPr/>
            <p:nvPr/>
          </p:nvCxnSpPr>
          <p:spPr>
            <a:xfrm flipH="1">
              <a:off x="326268" y="2528722"/>
              <a:ext cx="26393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BAEC5961-009A-424A-B036-EC4FF307C1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8119" y="2527873"/>
              <a:ext cx="1" cy="14616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>
              <a:extLst>
                <a:ext uri="{FF2B5EF4-FFF2-40B4-BE49-F238E27FC236}">
                  <a16:creationId xmlns:a16="http://schemas.microsoft.com/office/drawing/2014/main" id="{A1CF983D-48E7-48A6-96C2-F2833127EF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3880" y="3989535"/>
              <a:ext cx="400501" cy="0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Flèche : courbe vers le haut 81">
            <a:extLst>
              <a:ext uri="{FF2B5EF4-FFF2-40B4-BE49-F238E27FC236}">
                <a16:creationId xmlns:a16="http://schemas.microsoft.com/office/drawing/2014/main" id="{635E71C5-494A-457F-BD61-06D7ECEB42EC}"/>
              </a:ext>
            </a:extLst>
          </p:cNvPr>
          <p:cNvSpPr/>
          <p:nvPr/>
        </p:nvSpPr>
        <p:spPr bwMode="auto">
          <a:xfrm rot="15537652">
            <a:off x="3228225" y="4452096"/>
            <a:ext cx="817962" cy="365125"/>
          </a:xfrm>
          <a:prstGeom prst="curvedUpArrow">
            <a:avLst>
              <a:gd name="adj1" fmla="val 32635"/>
              <a:gd name="adj2" fmla="val 64504"/>
              <a:gd name="adj3" fmla="val 3554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Flèche : courbe vers le haut 82">
            <a:extLst>
              <a:ext uri="{FF2B5EF4-FFF2-40B4-BE49-F238E27FC236}">
                <a16:creationId xmlns:a16="http://schemas.microsoft.com/office/drawing/2014/main" id="{ED46DF4C-D67D-49F4-8A55-50E35187FDD6}"/>
              </a:ext>
            </a:extLst>
          </p:cNvPr>
          <p:cNvSpPr/>
          <p:nvPr/>
        </p:nvSpPr>
        <p:spPr bwMode="auto">
          <a:xfrm rot="5670053">
            <a:off x="96340" y="4475915"/>
            <a:ext cx="817962" cy="365125"/>
          </a:xfrm>
          <a:prstGeom prst="curvedUpArrow">
            <a:avLst>
              <a:gd name="adj1" fmla="val 32635"/>
              <a:gd name="adj2" fmla="val 64504"/>
              <a:gd name="adj3" fmla="val 3554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61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6" grpId="0" animBg="1"/>
      <p:bldP spid="57" grpId="0" animBg="1"/>
      <p:bldP spid="58" grpId="0" animBg="1"/>
      <p:bldP spid="59" grpId="0" uiExpand="1" build="p"/>
      <p:bldP spid="69" grpId="0" animBg="1"/>
      <p:bldP spid="5" grpId="0"/>
      <p:bldP spid="82" grpId="0" animBg="1"/>
      <p:bldP spid="8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37CBECF-19B5-4F3E-8518-01DD4FE6E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149920" cy="365125"/>
          </a:xfrm>
        </p:spPr>
        <p:txBody>
          <a:bodyPr/>
          <a:lstStyle/>
          <a:p>
            <a:pPr>
              <a:defRPr/>
            </a:pPr>
            <a:fld id="{D9C86C94-D0E9-45DB-9959-3996C9547D40}" type="datetime1">
              <a:rPr lang="fr-FR" smtClean="0"/>
              <a:t>05/06/2026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54C566-70D4-4591-836D-BA624303D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B5B6FC-14E5-4D91-991A-96ABDA37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7</a:t>
            </a:fld>
            <a:endParaRPr lang="fr-FR"/>
          </a:p>
        </p:txBody>
      </p:sp>
      <p:sp>
        <p:nvSpPr>
          <p:cNvPr id="28" name="Titre 2">
            <a:extLst>
              <a:ext uri="{FF2B5EF4-FFF2-40B4-BE49-F238E27FC236}">
                <a16:creationId xmlns:a16="http://schemas.microsoft.com/office/drawing/2014/main" id="{3345B632-0857-49F8-93D8-AD087E2DD904}"/>
              </a:ext>
            </a:extLst>
          </p:cNvPr>
          <p:cNvSpPr txBox="1">
            <a:spLocks/>
          </p:cNvSpPr>
          <p:nvPr/>
        </p:nvSpPr>
        <p:spPr>
          <a:xfrm>
            <a:off x="623888" y="314036"/>
            <a:ext cx="10836275" cy="871826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Simultaneous Localization And Mapping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7CF7DE0-19CC-46BB-B654-86B31D228C16}"/>
              </a:ext>
            </a:extLst>
          </p:cNvPr>
          <p:cNvSpPr txBox="1"/>
          <p:nvPr/>
        </p:nvSpPr>
        <p:spPr>
          <a:xfrm>
            <a:off x="839416" y="2204864"/>
            <a:ext cx="4410232" cy="808851"/>
          </a:xfrm>
          <a:prstGeom prst="roundRect">
            <a:avLst>
              <a:gd name="adj" fmla="val 35315"/>
            </a:avLst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SLAM</a:t>
            </a:r>
            <a:r>
              <a:rPr lang="en-US" dirty="0"/>
              <a:t> (</a:t>
            </a:r>
            <a:r>
              <a:rPr lang="en-US" i="1" dirty="0"/>
              <a:t>Simultaneous Localization And Mapping</a:t>
            </a:r>
            <a:r>
              <a:rPr lang="en-US" dirty="0"/>
              <a:t>) problem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29D5E12-D813-44B0-BBA7-E55FF6A84A9D}"/>
              </a:ext>
            </a:extLst>
          </p:cNvPr>
          <p:cNvSpPr txBox="1"/>
          <p:nvPr/>
        </p:nvSpPr>
        <p:spPr>
          <a:xfrm>
            <a:off x="391739" y="3236313"/>
            <a:ext cx="5305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“</a:t>
            </a:r>
            <a:r>
              <a:rPr lang="en-US" sz="1600" b="1" i="1" dirty="0">
                <a:solidFill>
                  <a:schemeClr val="accent1"/>
                </a:solidFill>
              </a:rPr>
              <a:t>Mathematical problem </a:t>
            </a:r>
            <a:r>
              <a:rPr lang="en-US" sz="1600" i="1" dirty="0"/>
              <a:t>that seeks to determine a </a:t>
            </a:r>
            <a:r>
              <a:rPr lang="en-US" sz="1600" b="1" i="1" dirty="0">
                <a:solidFill>
                  <a:schemeClr val="accent1"/>
                </a:solidFill>
              </a:rPr>
              <a:t>robot’s trajectory </a:t>
            </a:r>
            <a:r>
              <a:rPr lang="en-US" sz="1600" i="1" dirty="0"/>
              <a:t>while </a:t>
            </a:r>
            <a:r>
              <a:rPr lang="en-US" sz="1600" b="1" i="1" dirty="0">
                <a:solidFill>
                  <a:schemeClr val="accent1"/>
                </a:solidFill>
              </a:rPr>
              <a:t>simultaneously creating a map </a:t>
            </a:r>
            <a:r>
              <a:rPr lang="en-US" sz="1600" i="1" dirty="0"/>
              <a:t>of the environment” </a:t>
            </a:r>
            <a:r>
              <a:rPr lang="en-US" sz="1600" baseline="30000" dirty="0"/>
              <a:t>[1]</a:t>
            </a:r>
            <a:r>
              <a:rPr lang="en-US" sz="1600" dirty="0"/>
              <a:t> </a:t>
            </a:r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E94D70D3-09B9-49DE-A213-9116858212B0}"/>
              </a:ext>
            </a:extLst>
          </p:cNvPr>
          <p:cNvGrpSpPr/>
          <p:nvPr/>
        </p:nvGrpSpPr>
        <p:grpSpPr>
          <a:xfrm>
            <a:off x="6088092" y="1916832"/>
            <a:ext cx="5712169" cy="3280353"/>
            <a:chOff x="1055440" y="2343146"/>
            <a:chExt cx="5267496" cy="2979874"/>
          </a:xfrm>
        </p:grpSpPr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81A9B369-5B91-4E53-851C-42DDE8BAC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091887" y="2343146"/>
              <a:ext cx="5231049" cy="2477864"/>
            </a:xfrm>
            <a:prstGeom prst="rect">
              <a:avLst/>
            </a:prstGeom>
          </p:spPr>
        </p:pic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111F6141-ACC4-4E37-AD19-4AF744D39274}"/>
                </a:ext>
              </a:extLst>
            </p:cNvPr>
            <p:cNvSpPr txBox="1"/>
            <p:nvPr/>
          </p:nvSpPr>
          <p:spPr bwMode="auto">
            <a:xfrm>
              <a:off x="1055440" y="4861355"/>
              <a:ext cx="14953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Engel </a:t>
              </a:r>
              <a:r>
                <a:rPr lang="en-US" sz="1200" i="1" dirty="0"/>
                <a:t>et.al. </a:t>
              </a:r>
              <a:r>
                <a:rPr lang="en-US" sz="1200" dirty="0"/>
                <a:t>(2016)</a:t>
              </a:r>
            </a:p>
          </p:txBody>
        </p:sp>
      </p:grpSp>
      <p:sp>
        <p:nvSpPr>
          <p:cNvPr id="86" name="ZoneTexte 85">
            <a:extLst>
              <a:ext uri="{FF2B5EF4-FFF2-40B4-BE49-F238E27FC236}">
                <a16:creationId xmlns:a16="http://schemas.microsoft.com/office/drawing/2014/main" id="{44D5443F-0AC9-45EE-B7CE-C8D3B83516BE}"/>
              </a:ext>
            </a:extLst>
          </p:cNvPr>
          <p:cNvSpPr txBox="1"/>
          <p:nvPr/>
        </p:nvSpPr>
        <p:spPr>
          <a:xfrm>
            <a:off x="119336" y="5979261"/>
            <a:ext cx="98032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[1]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A. M. Barros, “Modular device for automated and reliable mapping of indoor installations”.</a:t>
            </a:r>
          </a:p>
        </p:txBody>
      </p:sp>
    </p:spTree>
    <p:extLst>
      <p:ext uri="{BB962C8B-B14F-4D97-AF65-F5344CB8AC3E}">
        <p14:creationId xmlns:p14="http://schemas.microsoft.com/office/powerpoint/2010/main" val="204293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What is an Inertial Measurement Unit? And Why Would the World Be a  Different Place Without IMU?">
            <a:extLst>
              <a:ext uri="{FF2B5EF4-FFF2-40B4-BE49-F238E27FC236}">
                <a16:creationId xmlns:a16="http://schemas.microsoft.com/office/drawing/2014/main" id="{C1BF6C0A-FC5A-4FA1-ACF3-6A07BCF99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191" y="1036277"/>
            <a:ext cx="1894731" cy="106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D050C222-B947-402E-9F08-F8FE7771EB9E}"/>
              </a:ext>
            </a:extLst>
          </p:cNvPr>
          <p:cNvCxnSpPr>
            <a:cxnSpLocks/>
          </p:cNvCxnSpPr>
          <p:nvPr/>
        </p:nvCxnSpPr>
        <p:spPr>
          <a:xfrm>
            <a:off x="7643557" y="3663667"/>
            <a:ext cx="3687" cy="15560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37CBECF-19B5-4F3E-8518-01DD4FE6E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149920" cy="365125"/>
          </a:xfrm>
        </p:spPr>
        <p:txBody>
          <a:bodyPr/>
          <a:lstStyle/>
          <a:p>
            <a:pPr>
              <a:defRPr/>
            </a:pPr>
            <a:fld id="{D9C86C94-D0E9-45DB-9959-3996C9547D40}" type="datetime1">
              <a:rPr lang="fr-FR" smtClean="0"/>
              <a:t>05/06/2026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54C566-70D4-4591-836D-BA624303D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B5B6FC-14E5-4D91-991A-96ABDA37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8</a:t>
            </a:fld>
            <a:endParaRPr lang="fr-FR"/>
          </a:p>
        </p:txBody>
      </p:sp>
      <p:sp>
        <p:nvSpPr>
          <p:cNvPr id="28" name="Titre 2">
            <a:extLst>
              <a:ext uri="{FF2B5EF4-FFF2-40B4-BE49-F238E27FC236}">
                <a16:creationId xmlns:a16="http://schemas.microsoft.com/office/drawing/2014/main" id="{3345B632-0857-49F8-93D8-AD087E2DD904}"/>
              </a:ext>
            </a:extLst>
          </p:cNvPr>
          <p:cNvSpPr txBox="1">
            <a:spLocks/>
          </p:cNvSpPr>
          <p:nvPr/>
        </p:nvSpPr>
        <p:spPr>
          <a:xfrm>
            <a:off x="623888" y="314036"/>
            <a:ext cx="10836275" cy="871826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SLAM working principle</a:t>
            </a:r>
          </a:p>
        </p:txBody>
      </p:sp>
      <p:sp>
        <p:nvSpPr>
          <p:cNvPr id="50" name="Forme libre : forme 49">
            <a:extLst>
              <a:ext uri="{FF2B5EF4-FFF2-40B4-BE49-F238E27FC236}">
                <a16:creationId xmlns:a16="http://schemas.microsoft.com/office/drawing/2014/main" id="{743C77E3-CC6C-4A9F-9053-82AD936BEC58}"/>
              </a:ext>
            </a:extLst>
          </p:cNvPr>
          <p:cNvSpPr/>
          <p:nvPr/>
        </p:nvSpPr>
        <p:spPr bwMode="auto">
          <a:xfrm>
            <a:off x="5791294" y="3390370"/>
            <a:ext cx="4752975" cy="1314666"/>
          </a:xfrm>
          <a:custGeom>
            <a:avLst/>
            <a:gdLst>
              <a:gd name="connsiteX0" fmla="*/ 0 w 4752975"/>
              <a:gd name="connsiteY0" fmla="*/ 1314666 h 1314666"/>
              <a:gd name="connsiteX1" fmla="*/ 1238250 w 4752975"/>
              <a:gd name="connsiteY1" fmla="*/ 216 h 1314666"/>
              <a:gd name="connsiteX2" fmla="*/ 3076575 w 4752975"/>
              <a:gd name="connsiteY2" fmla="*/ 1209891 h 1314666"/>
              <a:gd name="connsiteX3" fmla="*/ 4752975 w 4752975"/>
              <a:gd name="connsiteY3" fmla="*/ 1095591 h 131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2975" h="1314666">
                <a:moveTo>
                  <a:pt x="0" y="1314666"/>
                </a:moveTo>
                <a:cubicBezTo>
                  <a:pt x="362744" y="666172"/>
                  <a:pt x="725488" y="17678"/>
                  <a:pt x="1238250" y="216"/>
                </a:cubicBezTo>
                <a:cubicBezTo>
                  <a:pt x="1751012" y="-17246"/>
                  <a:pt x="2490788" y="1027329"/>
                  <a:pt x="3076575" y="1209891"/>
                </a:cubicBezTo>
                <a:cubicBezTo>
                  <a:pt x="3662362" y="1392453"/>
                  <a:pt x="4207668" y="1244022"/>
                  <a:pt x="4752975" y="1095591"/>
                </a:cubicBezTo>
              </a:path>
            </a:pathLst>
          </a:custGeom>
          <a:noFill/>
          <a:ln>
            <a:solidFill>
              <a:schemeClr val="tx1"/>
            </a:solidFill>
            <a:prstDash val="lgDashDot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9DC518D1-E109-48BB-A651-52F832A2DB1B}"/>
              </a:ext>
            </a:extLst>
          </p:cNvPr>
          <p:cNvCxnSpPr/>
          <p:nvPr/>
        </p:nvCxnSpPr>
        <p:spPr>
          <a:xfrm>
            <a:off x="5375920" y="5069527"/>
            <a:ext cx="5832648" cy="0"/>
          </a:xfrm>
          <a:prstGeom prst="straightConnector1">
            <a:avLst/>
          </a:prstGeom>
          <a:ln>
            <a:prstDash val="soli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A37B7DA9-040C-409E-ACD0-6B13C78177C3}"/>
              </a:ext>
            </a:extLst>
          </p:cNvPr>
          <p:cNvGrpSpPr/>
          <p:nvPr/>
        </p:nvGrpSpPr>
        <p:grpSpPr>
          <a:xfrm>
            <a:off x="5663952" y="4573162"/>
            <a:ext cx="388560" cy="256268"/>
            <a:chOff x="1199456" y="2606706"/>
            <a:chExt cx="429515" cy="28803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736FDB4-3CAC-4DF8-82BC-371400D2100F}"/>
                </a:ext>
              </a:extLst>
            </p:cNvPr>
            <p:cNvSpPr/>
            <p:nvPr/>
          </p:nvSpPr>
          <p:spPr bwMode="auto">
            <a:xfrm>
              <a:off x="1199456" y="2610917"/>
              <a:ext cx="288032" cy="25975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Triangle isocèle 54">
              <a:extLst>
                <a:ext uri="{FF2B5EF4-FFF2-40B4-BE49-F238E27FC236}">
                  <a16:creationId xmlns:a16="http://schemas.microsoft.com/office/drawing/2014/main" id="{6C549D8F-4D04-4E96-A274-C84F6388A083}"/>
                </a:ext>
              </a:extLst>
            </p:cNvPr>
            <p:cNvSpPr/>
            <p:nvPr/>
          </p:nvSpPr>
          <p:spPr bwMode="auto">
            <a:xfrm rot="16200000">
              <a:off x="1355081" y="2620847"/>
              <a:ext cx="288032" cy="259749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7649CF71-FBE3-42A6-858B-EC2B4A681996}"/>
                  </a:ext>
                </a:extLst>
              </p:cNvPr>
              <p:cNvSpPr txBox="1"/>
              <p:nvPr/>
            </p:nvSpPr>
            <p:spPr>
              <a:xfrm>
                <a:off x="10527381" y="5152591"/>
                <a:ext cx="12961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time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7649CF71-FBE3-42A6-858B-EC2B4A681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7381" y="5152591"/>
                <a:ext cx="129614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1C2C1F93-EF5E-4A89-87EE-34B1FB149B51}"/>
              </a:ext>
            </a:extLst>
          </p:cNvPr>
          <p:cNvCxnSpPr>
            <a:stCxn id="54" idx="2"/>
          </p:cNvCxnSpPr>
          <p:nvPr/>
        </p:nvCxnSpPr>
        <p:spPr>
          <a:xfrm flipH="1">
            <a:off x="5791294" y="4808015"/>
            <a:ext cx="2942" cy="3989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7D3829B0-D6CD-4402-998E-D9989CD04861}"/>
                  </a:ext>
                </a:extLst>
              </p:cNvPr>
              <p:cNvSpPr txBox="1"/>
              <p:nvPr/>
            </p:nvSpPr>
            <p:spPr>
              <a:xfrm>
                <a:off x="5516323" y="5137327"/>
                <a:ext cx="6024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i="1" dirty="0"/>
              </a:p>
            </p:txBody>
          </p:sp>
        </mc:Choice>
        <mc:Fallback xmlns="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7D3829B0-D6CD-4402-998E-D9989CD048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6323" y="5137327"/>
                <a:ext cx="60241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AAE37840-2781-4A90-93F6-422792CF4268}"/>
                  </a:ext>
                </a:extLst>
              </p:cNvPr>
              <p:cNvSpPr txBox="1"/>
              <p:nvPr/>
            </p:nvSpPr>
            <p:spPr>
              <a:xfrm>
                <a:off x="5007007" y="4269518"/>
                <a:ext cx="785236" cy="319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0" smtClean="0">
                              <a:latin typeface="Cambria Math" panose="02040503050406030204" pitchFamily="18" charset="0"/>
                            </a:rPr>
                            <m:t>𝐑</m:t>
                          </m:r>
                        </m:e>
                        <m:sub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0" dirty="0"/>
              </a:p>
            </p:txBody>
          </p:sp>
        </mc:Choice>
        <mc:Fallback xmlns="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AAE37840-2781-4A90-93F6-422792CF42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007" y="4269518"/>
                <a:ext cx="785236" cy="319768"/>
              </a:xfrm>
              <a:prstGeom prst="rect">
                <a:avLst/>
              </a:prstGeom>
              <a:blipFill>
                <a:blip r:embed="rId5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968BC031-5822-4CA7-83C3-E353F4D0940A}"/>
                  </a:ext>
                </a:extLst>
              </p:cNvPr>
              <p:cNvSpPr txBox="1"/>
              <p:nvPr/>
            </p:nvSpPr>
            <p:spPr>
              <a:xfrm>
                <a:off x="9754857" y="4072365"/>
                <a:ext cx="16061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Trajectory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968BC031-5822-4CA7-83C3-E353F4D09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4857" y="4072365"/>
                <a:ext cx="1606168" cy="369332"/>
              </a:xfrm>
              <a:prstGeom prst="rect">
                <a:avLst/>
              </a:prstGeom>
              <a:blipFill>
                <a:blip r:embed="rId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4" name="Groupe 63">
            <a:extLst>
              <a:ext uri="{FF2B5EF4-FFF2-40B4-BE49-F238E27FC236}">
                <a16:creationId xmlns:a16="http://schemas.microsoft.com/office/drawing/2014/main" id="{67D65E4E-C55E-49CD-B16C-10EB7D2B0930}"/>
              </a:ext>
            </a:extLst>
          </p:cNvPr>
          <p:cNvGrpSpPr/>
          <p:nvPr/>
        </p:nvGrpSpPr>
        <p:grpSpPr>
          <a:xfrm rot="18901775">
            <a:off x="6409664" y="3375643"/>
            <a:ext cx="388560" cy="256268"/>
            <a:chOff x="1199456" y="2606706"/>
            <a:chExt cx="429515" cy="288032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E877CC6-B83C-41A7-BB43-ED8A951940C3}"/>
                </a:ext>
              </a:extLst>
            </p:cNvPr>
            <p:cNvSpPr/>
            <p:nvPr/>
          </p:nvSpPr>
          <p:spPr bwMode="auto">
            <a:xfrm>
              <a:off x="1199456" y="2610917"/>
              <a:ext cx="288032" cy="25975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Triangle isocèle 65">
              <a:extLst>
                <a:ext uri="{FF2B5EF4-FFF2-40B4-BE49-F238E27FC236}">
                  <a16:creationId xmlns:a16="http://schemas.microsoft.com/office/drawing/2014/main" id="{3BE4BA74-D40D-424C-8470-94E169D59F1D}"/>
                </a:ext>
              </a:extLst>
            </p:cNvPr>
            <p:cNvSpPr/>
            <p:nvPr/>
          </p:nvSpPr>
          <p:spPr bwMode="auto">
            <a:xfrm rot="16200000">
              <a:off x="1355081" y="2620847"/>
              <a:ext cx="288032" cy="259749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9E8A45D1-C29F-47D7-A7DA-273F8910CAD5}"/>
              </a:ext>
            </a:extLst>
          </p:cNvPr>
          <p:cNvCxnSpPr>
            <a:cxnSpLocks/>
          </p:cNvCxnSpPr>
          <p:nvPr/>
        </p:nvCxnSpPr>
        <p:spPr>
          <a:xfrm>
            <a:off x="6585912" y="3663667"/>
            <a:ext cx="3687" cy="15560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41F641A1-2193-4154-BD18-BA87F3CE7E50}"/>
                  </a:ext>
                </a:extLst>
              </p:cNvPr>
              <p:cNvSpPr txBox="1"/>
              <p:nvPr/>
            </p:nvSpPr>
            <p:spPr>
              <a:xfrm>
                <a:off x="6296009" y="5133627"/>
                <a:ext cx="6024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i="1" dirty="0"/>
              </a:p>
            </p:txBody>
          </p:sp>
        </mc:Choice>
        <mc:Fallback xmlns="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41F641A1-2193-4154-BD18-BA87F3CE7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6009" y="5133627"/>
                <a:ext cx="60241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58A83B3A-0878-4746-B4B4-9C184E3EAF15}"/>
              </a:ext>
            </a:extLst>
          </p:cNvPr>
          <p:cNvCxnSpPr>
            <a:cxnSpLocks/>
          </p:cNvCxnSpPr>
          <p:nvPr/>
        </p:nvCxnSpPr>
        <p:spPr>
          <a:xfrm>
            <a:off x="9532501" y="4664037"/>
            <a:ext cx="702" cy="5478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B7C56816-A2D3-4E17-88B3-D394BAB33D4B}"/>
              </a:ext>
            </a:extLst>
          </p:cNvPr>
          <p:cNvGrpSpPr/>
          <p:nvPr/>
        </p:nvGrpSpPr>
        <p:grpSpPr>
          <a:xfrm>
            <a:off x="9352547" y="4541167"/>
            <a:ext cx="388560" cy="256268"/>
            <a:chOff x="1199456" y="2606706"/>
            <a:chExt cx="429515" cy="288032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FC8825C-AF5B-4B71-B0CC-BAA1FF68AC5A}"/>
                </a:ext>
              </a:extLst>
            </p:cNvPr>
            <p:cNvSpPr/>
            <p:nvPr/>
          </p:nvSpPr>
          <p:spPr bwMode="auto">
            <a:xfrm>
              <a:off x="1199456" y="2610917"/>
              <a:ext cx="288032" cy="25975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Triangle isocèle 76">
              <a:extLst>
                <a:ext uri="{FF2B5EF4-FFF2-40B4-BE49-F238E27FC236}">
                  <a16:creationId xmlns:a16="http://schemas.microsoft.com/office/drawing/2014/main" id="{D1A5567F-A6ED-45A0-B5A4-6857BA6AC467}"/>
                </a:ext>
              </a:extLst>
            </p:cNvPr>
            <p:cNvSpPr/>
            <p:nvPr/>
          </p:nvSpPr>
          <p:spPr bwMode="auto">
            <a:xfrm rot="16200000">
              <a:off x="1355081" y="2620847"/>
              <a:ext cx="288032" cy="259749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90C64A46-D832-4E3D-A0B0-A075CB737BF1}"/>
                  </a:ext>
                </a:extLst>
              </p:cNvPr>
              <p:cNvSpPr txBox="1"/>
              <p:nvPr/>
            </p:nvSpPr>
            <p:spPr>
              <a:xfrm>
                <a:off x="9264854" y="5133627"/>
                <a:ext cx="6024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i="1" dirty="0"/>
              </a:p>
            </p:txBody>
          </p:sp>
        </mc:Choice>
        <mc:Fallback xmlns=""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90C64A46-D832-4E3D-A0B0-A075CB737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4854" y="5133627"/>
                <a:ext cx="60241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ZoneTexte 81">
                <a:extLst>
                  <a:ext uri="{FF2B5EF4-FFF2-40B4-BE49-F238E27FC236}">
                    <a16:creationId xmlns:a16="http://schemas.microsoft.com/office/drawing/2014/main" id="{9FE8D411-0A24-4F87-A9FE-CD3E85C37BF6}"/>
                  </a:ext>
                </a:extLst>
              </p:cNvPr>
              <p:cNvSpPr txBox="1"/>
              <p:nvPr/>
            </p:nvSpPr>
            <p:spPr>
              <a:xfrm>
                <a:off x="5817530" y="3028923"/>
                <a:ext cx="785236" cy="319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0" smtClean="0">
                              <a:latin typeface="Cambria Math" panose="02040503050406030204" pitchFamily="18" charset="0"/>
                            </a:rPr>
                            <m:t>𝐑</m:t>
                          </m:r>
                        </m:e>
                        <m:sub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0" dirty="0"/>
              </a:p>
            </p:txBody>
          </p:sp>
        </mc:Choice>
        <mc:Fallback xmlns="">
          <p:sp>
            <p:nvSpPr>
              <p:cNvPr id="82" name="ZoneTexte 81">
                <a:extLst>
                  <a:ext uri="{FF2B5EF4-FFF2-40B4-BE49-F238E27FC236}">
                    <a16:creationId xmlns:a16="http://schemas.microsoft.com/office/drawing/2014/main" id="{9FE8D411-0A24-4F87-A9FE-CD3E85C37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530" y="3028923"/>
                <a:ext cx="785236" cy="319768"/>
              </a:xfrm>
              <a:prstGeom prst="rect">
                <a:avLst/>
              </a:prstGeom>
              <a:blipFill>
                <a:blip r:embed="rId9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78A45435-5501-4DD1-97F1-2EF3B49B948B}"/>
                  </a:ext>
                </a:extLst>
              </p:cNvPr>
              <p:cNvSpPr txBox="1"/>
              <p:nvPr/>
            </p:nvSpPr>
            <p:spPr>
              <a:xfrm>
                <a:off x="9139883" y="4194284"/>
                <a:ext cx="785236" cy="319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</m:e>
                      </m:acc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0" smtClean="0">
                              <a:latin typeface="Cambria Math" panose="02040503050406030204" pitchFamily="18" charset="0"/>
                            </a:rPr>
                            <m:t>𝐑</m:t>
                          </m:r>
                        </m:e>
                        <m:sub>
                          <m:r>
                            <a:rPr lang="en-US" sz="1400" b="1" i="0" smtClean="0">
                              <a:latin typeface="Cambria Math" panose="02040503050406030204" pitchFamily="18" charset="0"/>
                            </a:rPr>
                            <m:t>𝐢</m:t>
                          </m:r>
                        </m:sub>
                      </m:sSub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0" dirty="0"/>
              </a:p>
            </p:txBody>
          </p:sp>
        </mc:Choice>
        <mc:Fallback xmlns=""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78A45435-5501-4DD1-97F1-2EF3B49B9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9883" y="4194284"/>
                <a:ext cx="785236" cy="319768"/>
              </a:xfrm>
              <a:prstGeom prst="rect">
                <a:avLst/>
              </a:prstGeom>
              <a:blipFill>
                <a:blip r:embed="rId10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616529F4-58A7-42AF-B9BA-52AF16886492}"/>
                  </a:ext>
                </a:extLst>
              </p:cNvPr>
              <p:cNvSpPr txBox="1"/>
              <p:nvPr/>
            </p:nvSpPr>
            <p:spPr>
              <a:xfrm>
                <a:off x="8309011" y="5133627"/>
                <a:ext cx="6024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[…]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616529F4-58A7-42AF-B9BA-52AF168864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9011" y="5133627"/>
                <a:ext cx="602415" cy="369332"/>
              </a:xfrm>
              <a:prstGeom prst="rect">
                <a:avLst/>
              </a:prstGeom>
              <a:blipFill>
                <a:blip r:embed="rId11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e 38">
            <a:extLst>
              <a:ext uri="{FF2B5EF4-FFF2-40B4-BE49-F238E27FC236}">
                <a16:creationId xmlns:a16="http://schemas.microsoft.com/office/drawing/2014/main" id="{0B6D61DA-4FAC-4AC0-A097-7317D01DEF10}"/>
              </a:ext>
            </a:extLst>
          </p:cNvPr>
          <p:cNvGrpSpPr/>
          <p:nvPr/>
        </p:nvGrpSpPr>
        <p:grpSpPr>
          <a:xfrm rot="1759729">
            <a:off x="7460581" y="3538432"/>
            <a:ext cx="388560" cy="256268"/>
            <a:chOff x="1199456" y="2606706"/>
            <a:chExt cx="429515" cy="28803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3D31D7A-E901-4EA1-9C35-634A93D5C043}"/>
                </a:ext>
              </a:extLst>
            </p:cNvPr>
            <p:cNvSpPr/>
            <p:nvPr/>
          </p:nvSpPr>
          <p:spPr bwMode="auto">
            <a:xfrm>
              <a:off x="1199456" y="2610917"/>
              <a:ext cx="288032" cy="25975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Triangle isocèle 40">
              <a:extLst>
                <a:ext uri="{FF2B5EF4-FFF2-40B4-BE49-F238E27FC236}">
                  <a16:creationId xmlns:a16="http://schemas.microsoft.com/office/drawing/2014/main" id="{81C4778D-14AB-404D-85BF-91B875CF19F5}"/>
                </a:ext>
              </a:extLst>
            </p:cNvPr>
            <p:cNvSpPr/>
            <p:nvPr/>
          </p:nvSpPr>
          <p:spPr bwMode="auto">
            <a:xfrm rot="16200000">
              <a:off x="1355081" y="2620847"/>
              <a:ext cx="288032" cy="259749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71CA7386-A5BA-44F3-8603-562873FB5746}"/>
                  </a:ext>
                </a:extLst>
              </p:cNvPr>
              <p:cNvSpPr txBox="1"/>
              <p:nvPr/>
            </p:nvSpPr>
            <p:spPr>
              <a:xfrm>
                <a:off x="7353654" y="5133627"/>
                <a:ext cx="6024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i="1" dirty="0"/>
              </a:p>
            </p:txBody>
          </p:sp>
        </mc:Choice>
        <mc:Fallback xmlns="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71CA7386-A5BA-44F3-8603-562873FB5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654" y="5133627"/>
                <a:ext cx="60241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98C76880-B468-4536-8191-24BA5046472F}"/>
                  </a:ext>
                </a:extLst>
              </p:cNvPr>
              <p:cNvSpPr txBox="1"/>
              <p:nvPr/>
            </p:nvSpPr>
            <p:spPr>
              <a:xfrm>
                <a:off x="7569875" y="3219338"/>
                <a:ext cx="785236" cy="319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0" smtClean="0">
                              <a:latin typeface="Cambria Math" panose="02040503050406030204" pitchFamily="18" charset="0"/>
                            </a:rPr>
                            <m:t>𝐑</m:t>
                          </m:r>
                        </m:e>
                        <m:sub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0" dirty="0"/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98C76880-B468-4536-8191-24BA50464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9875" y="3219338"/>
                <a:ext cx="785236" cy="319768"/>
              </a:xfrm>
              <a:prstGeom prst="rect">
                <a:avLst/>
              </a:prstGeom>
              <a:blipFill>
                <a:blip r:embed="rId13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ZoneTexte 46">
            <a:extLst>
              <a:ext uri="{FF2B5EF4-FFF2-40B4-BE49-F238E27FC236}">
                <a16:creationId xmlns:a16="http://schemas.microsoft.com/office/drawing/2014/main" id="{86567832-2ABC-4ACC-B634-1209AED5E450}"/>
              </a:ext>
            </a:extLst>
          </p:cNvPr>
          <p:cNvSpPr txBox="1"/>
          <p:nvPr/>
        </p:nvSpPr>
        <p:spPr>
          <a:xfrm>
            <a:off x="1033563" y="2353809"/>
            <a:ext cx="1762378" cy="462201"/>
          </a:xfrm>
          <a:prstGeom prst="roundRect">
            <a:avLst>
              <a:gd name="adj" fmla="val 35315"/>
            </a:avLst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Input data</a:t>
            </a:r>
            <a:endParaRPr lang="en-US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A6DBD88E-79B5-4CF0-BDAF-9C51891A5908}"/>
              </a:ext>
            </a:extLst>
          </p:cNvPr>
          <p:cNvSpPr txBox="1"/>
          <p:nvPr/>
        </p:nvSpPr>
        <p:spPr>
          <a:xfrm>
            <a:off x="678661" y="1328267"/>
            <a:ext cx="2472182" cy="462201"/>
          </a:xfrm>
          <a:prstGeom prst="roundRect">
            <a:avLst>
              <a:gd name="adj" fmla="val 35315"/>
            </a:avLst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Sensor</a:t>
            </a:r>
            <a:endParaRPr lang="en-US" dirty="0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A8626812-E92F-4C20-9DD0-934476CCABC0}"/>
              </a:ext>
            </a:extLst>
          </p:cNvPr>
          <p:cNvSpPr txBox="1"/>
          <p:nvPr/>
        </p:nvSpPr>
        <p:spPr>
          <a:xfrm>
            <a:off x="3330080" y="1306323"/>
            <a:ext cx="21862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(LiDAR, visual camera, radar, IMU unit …)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54B256DD-8125-4C13-967F-5B9D6AC078B6}"/>
              </a:ext>
            </a:extLst>
          </p:cNvPr>
          <p:cNvSpPr txBox="1"/>
          <p:nvPr/>
        </p:nvSpPr>
        <p:spPr>
          <a:xfrm>
            <a:off x="2880955" y="2376971"/>
            <a:ext cx="28057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(depth values, color images, acceleration values …)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108C2DDF-4DB0-4EAA-AEC6-E78E6445C109}"/>
              </a:ext>
            </a:extLst>
          </p:cNvPr>
          <p:cNvSpPr txBox="1"/>
          <p:nvPr/>
        </p:nvSpPr>
        <p:spPr>
          <a:xfrm>
            <a:off x="1033563" y="3285831"/>
            <a:ext cx="1762378" cy="808851"/>
          </a:xfrm>
          <a:prstGeom prst="roundRect">
            <a:avLst>
              <a:gd name="adj" fmla="val 35315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SLAM algorithm</a:t>
            </a:r>
            <a:endParaRPr lang="en-US" dirty="0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48239F62-6F2F-4800-AE11-5E87193FD385}"/>
              </a:ext>
            </a:extLst>
          </p:cNvPr>
          <p:cNvSpPr txBox="1"/>
          <p:nvPr/>
        </p:nvSpPr>
        <p:spPr>
          <a:xfrm>
            <a:off x="390361" y="4595158"/>
            <a:ext cx="3048783" cy="808851"/>
          </a:xfrm>
          <a:prstGeom prst="roundRect">
            <a:avLst>
              <a:gd name="adj" fmla="val 35315"/>
            </a:avLst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Trajectory &amp; point cloud estimation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1426F90F-02C6-409C-A1E3-66E8C2A8D2A2}"/>
                  </a:ext>
                </a:extLst>
              </p:cNvPr>
              <p:cNvSpPr txBox="1"/>
              <p:nvPr/>
            </p:nvSpPr>
            <p:spPr>
              <a:xfrm>
                <a:off x="5609926" y="5756924"/>
                <a:ext cx="1743728" cy="599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acc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</m:d>
                        </m:e>
                        <m:sub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3×1</m:t>
                          </m:r>
                        </m:sub>
                      </m:sSub>
                    </m:oMath>
                  </m:oMathPara>
                </a14:m>
                <a:endParaRPr lang="en-US" sz="1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0" smtClean="0">
                              <a:latin typeface="Cambria Math" panose="02040503050406030204" pitchFamily="18" charset="0"/>
                            </a:rPr>
                            <m:t>𝐑</m:t>
                          </m:r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</m:sSub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latin typeface="Cambria Math" panose="02040503050406030204" pitchFamily="18" charset="0"/>
                                    </a:rPr>
                                    <m:t>z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3×3</m:t>
                          </m:r>
                        </m:sub>
                      </m:sSub>
                    </m:oMath>
                  </m:oMathPara>
                </a14:m>
                <a:endParaRPr lang="en-US" sz="1400" b="0" dirty="0"/>
              </a:p>
            </p:txBody>
          </p:sp>
        </mc:Choice>
        <mc:Fallback xmlns=""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1426F90F-02C6-409C-A1E3-66E8C2A8D2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926" y="5756924"/>
                <a:ext cx="1743728" cy="599588"/>
              </a:xfrm>
              <a:prstGeom prst="rect">
                <a:avLst/>
              </a:prstGeom>
              <a:blipFill>
                <a:blip r:embed="rId14"/>
                <a:stretch>
                  <a:fillRect t="-8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lèche : haut 5">
            <a:extLst>
              <a:ext uri="{FF2B5EF4-FFF2-40B4-BE49-F238E27FC236}">
                <a16:creationId xmlns:a16="http://schemas.microsoft.com/office/drawing/2014/main" id="{3F4BDAF6-D669-4754-A06E-B4599180CA87}"/>
              </a:ext>
            </a:extLst>
          </p:cNvPr>
          <p:cNvSpPr/>
          <p:nvPr/>
        </p:nvSpPr>
        <p:spPr bwMode="auto">
          <a:xfrm rot="10800000">
            <a:off x="1805066" y="1836007"/>
            <a:ext cx="219372" cy="432048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lèche : haut 72">
            <a:extLst>
              <a:ext uri="{FF2B5EF4-FFF2-40B4-BE49-F238E27FC236}">
                <a16:creationId xmlns:a16="http://schemas.microsoft.com/office/drawing/2014/main" id="{509D9B89-A2B1-4529-A7DB-658FCB0E31F0}"/>
              </a:ext>
            </a:extLst>
          </p:cNvPr>
          <p:cNvSpPr/>
          <p:nvPr/>
        </p:nvSpPr>
        <p:spPr bwMode="auto">
          <a:xfrm rot="10800000">
            <a:off x="1805065" y="2904705"/>
            <a:ext cx="216626" cy="319769"/>
          </a:xfrm>
          <a:prstGeom prst="up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lèche : haut 73">
            <a:extLst>
              <a:ext uri="{FF2B5EF4-FFF2-40B4-BE49-F238E27FC236}">
                <a16:creationId xmlns:a16="http://schemas.microsoft.com/office/drawing/2014/main" id="{0FCBA641-1716-47FE-BF31-D6F982EEFF2D}"/>
              </a:ext>
            </a:extLst>
          </p:cNvPr>
          <p:cNvSpPr/>
          <p:nvPr/>
        </p:nvSpPr>
        <p:spPr bwMode="auto">
          <a:xfrm rot="10800000">
            <a:off x="1805065" y="4185035"/>
            <a:ext cx="216626" cy="319769"/>
          </a:xfrm>
          <a:prstGeom prst="up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Appareils photo numériques : les 9 meilleurs modèles de 2026 | TechRadar">
            <a:extLst>
              <a:ext uri="{FF2B5EF4-FFF2-40B4-BE49-F238E27FC236}">
                <a16:creationId xmlns:a16="http://schemas.microsoft.com/office/drawing/2014/main" id="{82DA8CFF-4118-419F-9D59-2BB32DF4E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530" y="868001"/>
            <a:ext cx="1142566" cy="114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canner LiDAR 3D FJD Trion P1">
            <a:extLst>
              <a:ext uri="{FF2B5EF4-FFF2-40B4-BE49-F238E27FC236}">
                <a16:creationId xmlns:a16="http://schemas.microsoft.com/office/drawing/2014/main" id="{0D53EC9C-F5F1-4B09-A548-2BF2F2EFA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559" y="712418"/>
            <a:ext cx="1355041" cy="135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ZoneTexte 78">
            <a:extLst>
              <a:ext uri="{FF2B5EF4-FFF2-40B4-BE49-F238E27FC236}">
                <a16:creationId xmlns:a16="http://schemas.microsoft.com/office/drawing/2014/main" id="{AB9424BE-71C5-437E-A94F-9847936574AF}"/>
              </a:ext>
            </a:extLst>
          </p:cNvPr>
          <p:cNvSpPr txBox="1"/>
          <p:nvPr/>
        </p:nvSpPr>
        <p:spPr>
          <a:xfrm>
            <a:off x="7500008" y="5904058"/>
            <a:ext cx="29164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“Pose” (position &amp; rotation) </a:t>
            </a:r>
          </a:p>
        </p:txBody>
      </p:sp>
      <p:sp>
        <p:nvSpPr>
          <p:cNvPr id="7" name="Accolade fermante 6">
            <a:extLst>
              <a:ext uri="{FF2B5EF4-FFF2-40B4-BE49-F238E27FC236}">
                <a16:creationId xmlns:a16="http://schemas.microsoft.com/office/drawing/2014/main" id="{D1991F20-4B73-4FE8-BE78-5D6BF9CF88B6}"/>
              </a:ext>
            </a:extLst>
          </p:cNvPr>
          <p:cNvSpPr/>
          <p:nvPr/>
        </p:nvSpPr>
        <p:spPr>
          <a:xfrm>
            <a:off x="7242919" y="5756925"/>
            <a:ext cx="161535" cy="583026"/>
          </a:xfrm>
          <a:prstGeom prst="rightBrace">
            <a:avLst>
              <a:gd name="adj1" fmla="val 64351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1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7" grpId="0"/>
      <p:bldP spid="61" grpId="0"/>
      <p:bldP spid="62" grpId="0"/>
      <p:bldP spid="63" grpId="0"/>
      <p:bldP spid="69" grpId="0"/>
      <p:bldP spid="80" grpId="0"/>
      <p:bldP spid="82" grpId="0"/>
      <p:bldP spid="83" grpId="0"/>
      <p:bldP spid="84" grpId="0"/>
      <p:bldP spid="43" grpId="0"/>
      <p:bldP spid="44" grpId="0"/>
      <p:bldP spid="47" grpId="0" animBg="1"/>
      <p:bldP spid="67" grpId="0"/>
      <p:bldP spid="70" grpId="0" animBg="1"/>
      <p:bldP spid="71" grpId="0" animBg="1"/>
      <p:bldP spid="72" grpId="0"/>
      <p:bldP spid="6" grpId="0" animBg="1"/>
      <p:bldP spid="73" grpId="0" animBg="1"/>
      <p:bldP spid="74" grpId="0" animBg="1"/>
      <p:bldP spid="79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37CBECF-19B5-4F3E-8518-01DD4FE6E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26600" y="6343650"/>
            <a:ext cx="1149920" cy="365125"/>
          </a:xfrm>
        </p:spPr>
        <p:txBody>
          <a:bodyPr/>
          <a:lstStyle/>
          <a:p>
            <a:pPr>
              <a:defRPr/>
            </a:pPr>
            <a:fld id="{D3D5ADDC-A79D-433D-B3F1-5EA74C294205}" type="datetime1">
              <a:rPr lang="fr-FR" smtClean="0"/>
              <a:t>05/06/2026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54C566-70D4-4591-836D-BA624303D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PHENIICS FEST - Giulia ROSSO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B5B6FC-14E5-4D91-991A-96ABDA37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9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53EC3A8-0FF4-4152-B1A8-D7DADF9EBBF7}"/>
              </a:ext>
            </a:extLst>
          </p:cNvPr>
          <p:cNvSpPr txBox="1"/>
          <p:nvPr/>
        </p:nvSpPr>
        <p:spPr>
          <a:xfrm>
            <a:off x="8758144" y="1198840"/>
            <a:ext cx="2757295" cy="462201"/>
          </a:xfrm>
          <a:prstGeom prst="roundRect">
            <a:avLst>
              <a:gd name="adj" fmla="val 35315"/>
            </a:avLst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Spatial localization</a:t>
            </a:r>
          </a:p>
        </p:txBody>
      </p:sp>
      <p:sp>
        <p:nvSpPr>
          <p:cNvPr id="28" name="Titre 2">
            <a:extLst>
              <a:ext uri="{FF2B5EF4-FFF2-40B4-BE49-F238E27FC236}">
                <a16:creationId xmlns:a16="http://schemas.microsoft.com/office/drawing/2014/main" id="{3345B632-0857-49F8-93D8-AD087E2DD904}"/>
              </a:ext>
            </a:extLst>
          </p:cNvPr>
          <p:cNvSpPr txBox="1">
            <a:spLocks/>
          </p:cNvSpPr>
          <p:nvPr/>
        </p:nvSpPr>
        <p:spPr>
          <a:xfrm>
            <a:off x="623888" y="314036"/>
            <a:ext cx="10836275" cy="871826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3D gamma imaging and SLAM coupling 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1B3E6475-7F48-49D6-8F42-DE8E8164E991}"/>
              </a:ext>
            </a:extLst>
          </p:cNvPr>
          <p:cNvSpPr txBox="1"/>
          <p:nvPr/>
        </p:nvSpPr>
        <p:spPr>
          <a:xfrm>
            <a:off x="219213" y="2113682"/>
            <a:ext cx="3418227" cy="1039951"/>
          </a:xfrm>
          <a:prstGeom prst="roundRect">
            <a:avLst>
              <a:gd name="adj" fmla="val 35315"/>
            </a:avLst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Acquisition of multiple gamma images from different points of view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03D1E854-3ACC-42F7-89BB-AA96FC493F77}"/>
              </a:ext>
            </a:extLst>
          </p:cNvPr>
          <p:cNvSpPr txBox="1"/>
          <p:nvPr/>
        </p:nvSpPr>
        <p:spPr>
          <a:xfrm>
            <a:off x="916828" y="4315142"/>
            <a:ext cx="3524151" cy="423684"/>
          </a:xfrm>
          <a:prstGeom prst="roundRect">
            <a:avLst>
              <a:gd name="adj" fmla="val 35315"/>
            </a:avLst>
          </a:prstGeom>
          <a:noFill/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2D gamma imaging processing </a:t>
            </a:r>
          </a:p>
        </p:txBody>
      </p:sp>
      <p:sp>
        <p:nvSpPr>
          <p:cNvPr id="45" name="Flèche : bas 44">
            <a:extLst>
              <a:ext uri="{FF2B5EF4-FFF2-40B4-BE49-F238E27FC236}">
                <a16:creationId xmlns:a16="http://schemas.microsoft.com/office/drawing/2014/main" id="{0731EF92-7CEF-4EF1-8239-1D718ED76B49}"/>
              </a:ext>
            </a:extLst>
          </p:cNvPr>
          <p:cNvSpPr/>
          <p:nvPr/>
        </p:nvSpPr>
        <p:spPr bwMode="auto">
          <a:xfrm>
            <a:off x="2054879" y="1749081"/>
            <a:ext cx="288032" cy="322615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 : en angle 45">
            <a:extLst>
              <a:ext uri="{FF2B5EF4-FFF2-40B4-BE49-F238E27FC236}">
                <a16:creationId xmlns:a16="http://schemas.microsoft.com/office/drawing/2014/main" id="{215FBBA5-30EA-4A5F-B56B-053B063E45D8}"/>
              </a:ext>
            </a:extLst>
          </p:cNvPr>
          <p:cNvCxnSpPr>
            <a:cxnSpLocks/>
            <a:endCxn id="44" idx="1"/>
          </p:cNvCxnSpPr>
          <p:nvPr/>
        </p:nvCxnSpPr>
        <p:spPr>
          <a:xfrm rot="16200000" flipH="1">
            <a:off x="14127" y="3624282"/>
            <a:ext cx="1373351" cy="432051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lèche : bas 57">
            <a:extLst>
              <a:ext uri="{FF2B5EF4-FFF2-40B4-BE49-F238E27FC236}">
                <a16:creationId xmlns:a16="http://schemas.microsoft.com/office/drawing/2014/main" id="{F64667A1-5882-4210-A99A-7BEE501A88B5}"/>
              </a:ext>
            </a:extLst>
          </p:cNvPr>
          <p:cNvSpPr/>
          <p:nvPr/>
        </p:nvSpPr>
        <p:spPr bwMode="auto">
          <a:xfrm>
            <a:off x="9992775" y="1757317"/>
            <a:ext cx="288032" cy="322615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9F43E4C0-5192-4AED-96FA-12C480F8B06C}"/>
              </a:ext>
            </a:extLst>
          </p:cNvPr>
          <p:cNvSpPr txBox="1"/>
          <p:nvPr/>
        </p:nvSpPr>
        <p:spPr>
          <a:xfrm>
            <a:off x="908200" y="5250410"/>
            <a:ext cx="3177171" cy="423684"/>
          </a:xfrm>
          <a:prstGeom prst="roundRect">
            <a:avLst>
              <a:gd name="adj" fmla="val 35315"/>
            </a:avLst>
          </a:prstGeom>
          <a:noFill/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3D hotspot back-projection</a:t>
            </a:r>
          </a:p>
        </p:txBody>
      </p:sp>
      <p:cxnSp>
        <p:nvCxnSpPr>
          <p:cNvPr id="67" name="Connecteur : en angle 66">
            <a:extLst>
              <a:ext uri="{FF2B5EF4-FFF2-40B4-BE49-F238E27FC236}">
                <a16:creationId xmlns:a16="http://schemas.microsoft.com/office/drawing/2014/main" id="{5FE0DF28-3CF3-4F2A-9997-FF48ED7B97E0}"/>
              </a:ext>
            </a:extLst>
          </p:cNvPr>
          <p:cNvCxnSpPr>
            <a:cxnSpLocks/>
            <a:endCxn id="59" idx="1"/>
          </p:cNvCxnSpPr>
          <p:nvPr/>
        </p:nvCxnSpPr>
        <p:spPr>
          <a:xfrm rot="16200000" flipH="1">
            <a:off x="-457823" y="4096229"/>
            <a:ext cx="2308622" cy="42342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46E5D25-CCC6-41A2-9A35-29C15044587B}"/>
              </a:ext>
            </a:extLst>
          </p:cNvPr>
          <p:cNvGrpSpPr/>
          <p:nvPr/>
        </p:nvGrpSpPr>
        <p:grpSpPr>
          <a:xfrm>
            <a:off x="3560035" y="1505232"/>
            <a:ext cx="4536489" cy="2431055"/>
            <a:chOff x="4552350" y="3158186"/>
            <a:chExt cx="6283130" cy="2949813"/>
          </a:xfrm>
        </p:grpSpPr>
        <p:pic>
          <p:nvPicPr>
            <p:cNvPr id="122" name="Image 121">
              <a:extLst>
                <a:ext uri="{FF2B5EF4-FFF2-40B4-BE49-F238E27FC236}">
                  <a16:creationId xmlns:a16="http://schemas.microsoft.com/office/drawing/2014/main" id="{9887F105-7295-4BA2-876E-C82665754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39305" y="3158186"/>
              <a:ext cx="5799254" cy="2949813"/>
            </a:xfrm>
            <a:prstGeom prst="rect">
              <a:avLst/>
            </a:prstGeom>
          </p:spPr>
        </p:pic>
        <p:sp>
          <p:nvSpPr>
            <p:cNvPr id="123" name="ZoneTexte 122">
              <a:extLst>
                <a:ext uri="{FF2B5EF4-FFF2-40B4-BE49-F238E27FC236}">
                  <a16:creationId xmlns:a16="http://schemas.microsoft.com/office/drawing/2014/main" id="{39BBDA8D-8D33-4431-9F37-4659877EB8EE}"/>
                </a:ext>
              </a:extLst>
            </p:cNvPr>
            <p:cNvSpPr txBox="1"/>
            <p:nvPr/>
          </p:nvSpPr>
          <p:spPr>
            <a:xfrm>
              <a:off x="4552350" y="5351857"/>
              <a:ext cx="12834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>
                  <a:solidFill>
                    <a:srgbClr val="FF0000"/>
                  </a:solidFill>
                </a:rPr>
                <a:t>Position 1</a:t>
              </a:r>
            </a:p>
          </p:txBody>
        </p:sp>
        <p:sp>
          <p:nvSpPr>
            <p:cNvPr id="124" name="ZoneTexte 123">
              <a:extLst>
                <a:ext uri="{FF2B5EF4-FFF2-40B4-BE49-F238E27FC236}">
                  <a16:creationId xmlns:a16="http://schemas.microsoft.com/office/drawing/2014/main" id="{B0A9F326-66AB-4F80-BE92-25A743E44CD2}"/>
                </a:ext>
              </a:extLst>
            </p:cNvPr>
            <p:cNvSpPr txBox="1"/>
            <p:nvPr/>
          </p:nvSpPr>
          <p:spPr>
            <a:xfrm>
              <a:off x="7406571" y="5219436"/>
              <a:ext cx="128341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>
                  <a:solidFill>
                    <a:srgbClr val="92D050"/>
                  </a:solidFill>
                </a:rPr>
                <a:t>Position 2</a:t>
              </a:r>
            </a:p>
          </p:txBody>
        </p:sp>
        <p:sp>
          <p:nvSpPr>
            <p:cNvPr id="125" name="ZoneTexte 124">
              <a:extLst>
                <a:ext uri="{FF2B5EF4-FFF2-40B4-BE49-F238E27FC236}">
                  <a16:creationId xmlns:a16="http://schemas.microsoft.com/office/drawing/2014/main" id="{E1B1095B-A43E-45DC-8770-76966621ED4C}"/>
                </a:ext>
              </a:extLst>
            </p:cNvPr>
            <p:cNvSpPr txBox="1"/>
            <p:nvPr/>
          </p:nvSpPr>
          <p:spPr>
            <a:xfrm>
              <a:off x="9552065" y="4142137"/>
              <a:ext cx="128341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>
                  <a:solidFill>
                    <a:srgbClr val="0606FA"/>
                  </a:solidFill>
                </a:rPr>
                <a:t>Position 3</a:t>
              </a:r>
            </a:p>
          </p:txBody>
        </p:sp>
        <p:sp>
          <p:nvSpPr>
            <p:cNvPr id="126" name="ZoneTexte 125">
              <a:extLst>
                <a:ext uri="{FF2B5EF4-FFF2-40B4-BE49-F238E27FC236}">
                  <a16:creationId xmlns:a16="http://schemas.microsoft.com/office/drawing/2014/main" id="{47067DC3-1727-4597-8EF2-B7744FD0F825}"/>
                </a:ext>
              </a:extLst>
            </p:cNvPr>
            <p:cNvSpPr txBox="1"/>
            <p:nvPr/>
          </p:nvSpPr>
          <p:spPr>
            <a:xfrm>
              <a:off x="7278685" y="3158186"/>
              <a:ext cx="1562163" cy="522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>
                  <a:solidFill>
                    <a:srgbClr val="D95319"/>
                  </a:solidFill>
                </a:rPr>
                <a:t>Radioactive source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15D55C2B-305D-4E39-BC28-81D449FF764D}"/>
              </a:ext>
            </a:extLst>
          </p:cNvPr>
          <p:cNvSpPr txBox="1"/>
          <p:nvPr/>
        </p:nvSpPr>
        <p:spPr>
          <a:xfrm>
            <a:off x="436819" y="1198438"/>
            <a:ext cx="3524151" cy="462201"/>
          </a:xfrm>
          <a:prstGeom prst="roundRect">
            <a:avLst>
              <a:gd name="adj" fmla="val 35315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Radiological measurement</a:t>
            </a:r>
          </a:p>
        </p:txBody>
      </p:sp>
      <p:sp>
        <p:nvSpPr>
          <p:cNvPr id="133" name="ZoneTexte 132">
            <a:extLst>
              <a:ext uri="{FF2B5EF4-FFF2-40B4-BE49-F238E27FC236}">
                <a16:creationId xmlns:a16="http://schemas.microsoft.com/office/drawing/2014/main" id="{27691043-2AA4-4F90-97C1-E9FC1B7413CB}"/>
              </a:ext>
            </a:extLst>
          </p:cNvPr>
          <p:cNvSpPr txBox="1"/>
          <p:nvPr/>
        </p:nvSpPr>
        <p:spPr>
          <a:xfrm>
            <a:off x="7613571" y="4312795"/>
            <a:ext cx="3524151" cy="423684"/>
          </a:xfrm>
          <a:prstGeom prst="roundRect">
            <a:avLst>
              <a:gd name="adj" fmla="val 35315"/>
            </a:avLst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SLAM algorithm</a:t>
            </a:r>
          </a:p>
        </p:txBody>
      </p:sp>
      <p:sp>
        <p:nvSpPr>
          <p:cNvPr id="134" name="ZoneTexte 133">
            <a:extLst>
              <a:ext uri="{FF2B5EF4-FFF2-40B4-BE49-F238E27FC236}">
                <a16:creationId xmlns:a16="http://schemas.microsoft.com/office/drawing/2014/main" id="{0A0CEBD4-4BF4-4B87-882C-AD701FB4B50F}"/>
              </a:ext>
            </a:extLst>
          </p:cNvPr>
          <p:cNvSpPr txBox="1"/>
          <p:nvPr/>
        </p:nvSpPr>
        <p:spPr>
          <a:xfrm>
            <a:off x="8400106" y="5250410"/>
            <a:ext cx="2728989" cy="423684"/>
          </a:xfrm>
          <a:prstGeom prst="roundRect">
            <a:avLst>
              <a:gd name="adj" fmla="val 35315"/>
            </a:avLst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Detector’s </a:t>
            </a:r>
            <a:r>
              <a:rPr lang="en-US" sz="1600" b="1" dirty="0"/>
              <a:t>pose</a:t>
            </a:r>
            <a:endParaRPr lang="en-US" sz="1600" dirty="0"/>
          </a:p>
        </p:txBody>
      </p:sp>
      <p:pic>
        <p:nvPicPr>
          <p:cNvPr id="135" name="Image 134">
            <a:extLst>
              <a:ext uri="{FF2B5EF4-FFF2-40B4-BE49-F238E27FC236}">
                <a16:creationId xmlns:a16="http://schemas.microsoft.com/office/drawing/2014/main" id="{D4E8B0D5-3EB8-494B-B350-0BE0AF657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234" y="2700601"/>
            <a:ext cx="1338984" cy="1137166"/>
          </a:xfrm>
          <a:prstGeom prst="rect">
            <a:avLst/>
          </a:prstGeom>
          <a:ln w="38100" cap="sq">
            <a:solidFill>
              <a:srgbClr val="0606FA"/>
            </a:solidFill>
            <a:prstDash val="solid"/>
            <a:miter lim="800000"/>
          </a:ln>
          <a:effectLst/>
        </p:spPr>
      </p:pic>
      <p:pic>
        <p:nvPicPr>
          <p:cNvPr id="136" name="Image 135">
            <a:extLst>
              <a:ext uri="{FF2B5EF4-FFF2-40B4-BE49-F238E27FC236}">
                <a16:creationId xmlns:a16="http://schemas.microsoft.com/office/drawing/2014/main" id="{D4ABAD81-C753-49B6-97E9-E3B281C7B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998" y="1984740"/>
            <a:ext cx="1338984" cy="1137166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/>
        </p:spPr>
      </p:pic>
      <p:pic>
        <p:nvPicPr>
          <p:cNvPr id="137" name="Image 136">
            <a:extLst>
              <a:ext uri="{FF2B5EF4-FFF2-40B4-BE49-F238E27FC236}">
                <a16:creationId xmlns:a16="http://schemas.microsoft.com/office/drawing/2014/main" id="{63FF4C68-BC18-48E8-8C7B-0D8A268D2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290" y="3485406"/>
            <a:ext cx="1338984" cy="1137166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/>
        </p:spPr>
      </p:pic>
      <p:cxnSp>
        <p:nvCxnSpPr>
          <p:cNvPr id="138" name="Connecteur : en angle 137">
            <a:extLst>
              <a:ext uri="{FF2B5EF4-FFF2-40B4-BE49-F238E27FC236}">
                <a16:creationId xmlns:a16="http://schemas.microsoft.com/office/drawing/2014/main" id="{167541AF-F2DB-429A-BB49-87365B2D9D91}"/>
              </a:ext>
            </a:extLst>
          </p:cNvPr>
          <p:cNvCxnSpPr>
            <a:cxnSpLocks/>
            <a:endCxn id="133" idx="3"/>
          </p:cNvCxnSpPr>
          <p:nvPr/>
        </p:nvCxnSpPr>
        <p:spPr>
          <a:xfrm rot="5400000">
            <a:off x="10587957" y="3419522"/>
            <a:ext cx="1654880" cy="55535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 : en angle 141">
            <a:extLst>
              <a:ext uri="{FF2B5EF4-FFF2-40B4-BE49-F238E27FC236}">
                <a16:creationId xmlns:a16="http://schemas.microsoft.com/office/drawing/2014/main" id="{14947807-2255-4DF6-9CDD-8F3E3881EEBA}"/>
              </a:ext>
            </a:extLst>
          </p:cNvPr>
          <p:cNvCxnSpPr>
            <a:cxnSpLocks/>
            <a:endCxn id="134" idx="3"/>
          </p:cNvCxnSpPr>
          <p:nvPr/>
        </p:nvCxnSpPr>
        <p:spPr>
          <a:xfrm rot="5400000">
            <a:off x="10114840" y="3884015"/>
            <a:ext cx="2592493" cy="563981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>
            <a:extLst>
              <a:ext uri="{FF2B5EF4-FFF2-40B4-BE49-F238E27FC236}">
                <a16:creationId xmlns:a16="http://schemas.microsoft.com/office/drawing/2014/main" id="{B7117AFB-EB09-4C91-B378-4A4D1EF7349D}"/>
              </a:ext>
            </a:extLst>
          </p:cNvPr>
          <p:cNvSpPr txBox="1"/>
          <p:nvPr/>
        </p:nvSpPr>
        <p:spPr>
          <a:xfrm>
            <a:off x="8112224" y="2113682"/>
            <a:ext cx="3959361" cy="731818"/>
          </a:xfrm>
          <a:prstGeom prst="roundRect">
            <a:avLst>
              <a:gd name="adj" fmla="val 35315"/>
            </a:avLst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Acquisition of a video of the surrounding scene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ZoneTexte 150">
                <a:extLst>
                  <a:ext uri="{FF2B5EF4-FFF2-40B4-BE49-F238E27FC236}">
                    <a16:creationId xmlns:a16="http://schemas.microsoft.com/office/drawing/2014/main" id="{D878513B-7592-4E9B-A77E-27792AF53516}"/>
                  </a:ext>
                </a:extLst>
              </p:cNvPr>
              <p:cNvSpPr txBox="1"/>
              <p:nvPr/>
            </p:nvSpPr>
            <p:spPr>
              <a:xfrm>
                <a:off x="4912650" y="5167375"/>
                <a:ext cx="1743728" cy="599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acc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</m:d>
                        </m:e>
                        <m:sub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3×1</m:t>
                          </m:r>
                        </m:sub>
                      </m:sSub>
                    </m:oMath>
                  </m:oMathPara>
                </a14:m>
                <a:endParaRPr lang="en-US" sz="1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0" smtClean="0">
                              <a:latin typeface="Cambria Math" panose="02040503050406030204" pitchFamily="18" charset="0"/>
                            </a:rPr>
                            <m:t>𝐑</m:t>
                          </m:r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sub>
                              </m:sSub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sub>
                              </m:sSub>
                              <m:r>
                                <a:rPr lang="en-US" sz="1400" b="0" i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400" b="0" i="0" smtClean="0">
                                      <a:latin typeface="Cambria Math" panose="02040503050406030204" pitchFamily="18" charset="0"/>
                                    </a:rPr>
                                    <m:t>z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3×3</m:t>
                          </m:r>
                        </m:sub>
                      </m:sSub>
                    </m:oMath>
                  </m:oMathPara>
                </a14:m>
                <a:endParaRPr lang="en-US" sz="1400" b="0" dirty="0"/>
              </a:p>
            </p:txBody>
          </p:sp>
        </mc:Choice>
        <mc:Fallback xmlns="">
          <p:sp>
            <p:nvSpPr>
              <p:cNvPr id="151" name="ZoneTexte 150">
                <a:extLst>
                  <a:ext uri="{FF2B5EF4-FFF2-40B4-BE49-F238E27FC236}">
                    <a16:creationId xmlns:a16="http://schemas.microsoft.com/office/drawing/2014/main" id="{D878513B-7592-4E9B-A77E-27792AF53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2650" y="5167375"/>
                <a:ext cx="1743728" cy="599588"/>
              </a:xfrm>
              <a:prstGeom prst="rect">
                <a:avLst/>
              </a:prstGeom>
              <a:blipFill>
                <a:blip r:embed="rId6"/>
                <a:stretch>
                  <a:fillRect t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2" name="Flèche : gauche 151">
            <a:extLst>
              <a:ext uri="{FF2B5EF4-FFF2-40B4-BE49-F238E27FC236}">
                <a16:creationId xmlns:a16="http://schemas.microsoft.com/office/drawing/2014/main" id="{F2FD595E-EA84-48F8-9502-706BB4F5D6B3}"/>
              </a:ext>
            </a:extLst>
          </p:cNvPr>
          <p:cNvSpPr/>
          <p:nvPr/>
        </p:nvSpPr>
        <p:spPr bwMode="auto">
          <a:xfrm>
            <a:off x="6656378" y="5308857"/>
            <a:ext cx="1359840" cy="306789"/>
          </a:xfrm>
          <a:prstGeom prst="lef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Signe Plus 152">
            <a:extLst>
              <a:ext uri="{FF2B5EF4-FFF2-40B4-BE49-F238E27FC236}">
                <a16:creationId xmlns:a16="http://schemas.microsoft.com/office/drawing/2014/main" id="{DC2A9334-4DC4-4229-AD03-7348851F95D5}"/>
              </a:ext>
            </a:extLst>
          </p:cNvPr>
          <p:cNvSpPr/>
          <p:nvPr/>
        </p:nvSpPr>
        <p:spPr bwMode="auto">
          <a:xfrm>
            <a:off x="4405654" y="5276343"/>
            <a:ext cx="358877" cy="365125"/>
          </a:xfrm>
          <a:prstGeom prst="mathPlus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814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8" grpId="0" animBg="1"/>
      <p:bldP spid="59" grpId="0" animBg="1"/>
      <p:bldP spid="133" grpId="0" animBg="1"/>
      <p:bldP spid="134" grpId="0" animBg="1"/>
      <p:bldP spid="52" grpId="0" animBg="1"/>
      <p:bldP spid="151" grpId="0"/>
      <p:bldP spid="152" grpId="0" animBg="1"/>
      <p:bldP spid="153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CEA Bear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4B5C9B"/>
      </a:accent4>
      <a:accent5>
        <a:srgbClr val="FFE18D"/>
      </a:accent5>
      <a:accent6>
        <a:srgbClr val="5F78C1"/>
      </a:accent6>
      <a:hlink>
        <a:srgbClr val="E50019"/>
      </a:hlink>
      <a:folHlink>
        <a:srgbClr val="E50019"/>
      </a:folHlink>
    </a:clrScheme>
    <a:fontScheme name="Poppins">
      <a:majorFont>
        <a:latin typeface="Poppins SemiBold"/>
        <a:ea typeface="Arial"/>
        <a:cs typeface="Arial"/>
      </a:majorFont>
      <a:minorFont>
        <a:latin typeface="Poppin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tx2"/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PPT-CEA-VF3</Template>
  <TotalTime>7492</TotalTime>
  <Words>1206</Words>
  <Application>Microsoft Office PowerPoint</Application>
  <DocSecurity>0</DocSecurity>
  <PresentationFormat>Grand écran</PresentationFormat>
  <Paragraphs>334</Paragraphs>
  <Slides>23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3" baseType="lpstr">
      <vt:lpstr>Cambria Math</vt:lpstr>
      <vt:lpstr>Poppins SemiBold</vt:lpstr>
      <vt:lpstr>Wingdings</vt:lpstr>
      <vt:lpstr>Arial</vt:lpstr>
      <vt:lpstr>Poppins</vt:lpstr>
      <vt:lpstr>Times New Roman</vt:lpstr>
      <vt:lpstr>Arial Black</vt:lpstr>
      <vt:lpstr>Calibri</vt:lpstr>
      <vt:lpstr>Thème Office</vt:lpstr>
      <vt:lpstr>Acrobat Document</vt:lpstr>
      <vt:lpstr>Development of a gamma imager for 3D mapping of radioactivity for applications in nuclear industry</vt:lpstr>
      <vt:lpstr>Context and objectives</vt:lpstr>
      <vt:lpstr>Présentation PowerPoint</vt:lpstr>
      <vt:lpstr>Présentation PowerPoint</vt:lpstr>
      <vt:lpstr>3D gamma imaging method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Development of a prototype</vt:lpstr>
      <vt:lpstr>Prototype design</vt:lpstr>
      <vt:lpstr>Experimental validation</vt:lpstr>
      <vt:lpstr>Experimental set-up</vt:lpstr>
      <vt:lpstr>Sources separation</vt:lpstr>
      <vt:lpstr>Sources localization</vt:lpstr>
      <vt:lpstr>Conclusion</vt:lpstr>
      <vt:lpstr>Conclusions and perspectives</vt:lpstr>
      <vt:lpstr>Présentation PowerPoint</vt:lpstr>
      <vt:lpstr>Hybrid pixel detector calibration</vt:lpstr>
      <vt:lpstr>Detector energy resolution </vt:lpstr>
      <vt:lpstr>Coded-aperture imaging </vt:lpstr>
      <vt:lpstr>Coded-aperture imaging </vt:lpstr>
    </vt:vector>
  </TitlesOfParts>
  <Manager/>
  <Company>CEA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consectetuer</dc:title>
  <dc:subject/>
  <dc:creator>HARTMANN Marion</dc:creator>
  <cp:keywords>poppins</cp:keywords>
  <dc:description/>
  <cp:lastModifiedBy>ROSSO Giulia</cp:lastModifiedBy>
  <cp:revision>376</cp:revision>
  <dcterms:created xsi:type="dcterms:W3CDTF">2022-12-01T15:05:54Z</dcterms:created>
  <dcterms:modified xsi:type="dcterms:W3CDTF">2026-06-05T14:25:11Z</dcterms:modified>
  <cp:category/>
  <dc:identifier/>
  <cp:contentStatus/>
  <dc:language/>
  <cp:version/>
</cp:coreProperties>
</file>