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9" r:id="rId2"/>
    <p:sldId id="420" r:id="rId3"/>
    <p:sldId id="404" r:id="rId4"/>
    <p:sldId id="369" r:id="rId5"/>
    <p:sldId id="421" r:id="rId6"/>
    <p:sldId id="405" r:id="rId7"/>
    <p:sldId id="338" r:id="rId8"/>
    <p:sldId id="395" r:id="rId9"/>
    <p:sldId id="422" r:id="rId10"/>
    <p:sldId id="416" r:id="rId11"/>
    <p:sldId id="417" r:id="rId12"/>
    <p:sldId id="381" r:id="rId13"/>
    <p:sldId id="382" r:id="rId14"/>
    <p:sldId id="398" r:id="rId15"/>
    <p:sldId id="392" r:id="rId16"/>
    <p:sldId id="328" r:id="rId17"/>
    <p:sldId id="329" r:id="rId18"/>
    <p:sldId id="414" r:id="rId19"/>
    <p:sldId id="340" r:id="rId20"/>
    <p:sldId id="380" r:id="rId21"/>
    <p:sldId id="403" r:id="rId22"/>
    <p:sldId id="407" r:id="rId23"/>
    <p:sldId id="397" r:id="rId24"/>
    <p:sldId id="389" r:id="rId25"/>
    <p:sldId id="418" r:id="rId26"/>
    <p:sldId id="399" r:id="rId27"/>
    <p:sldId id="388" r:id="rId28"/>
    <p:sldId id="402" r:id="rId29"/>
    <p:sldId id="408" r:id="rId30"/>
    <p:sldId id="419" r:id="rId31"/>
    <p:sldId id="384" r:id="rId32"/>
    <p:sldId id="383" r:id="rId33"/>
    <p:sldId id="412" r:id="rId34"/>
    <p:sldId id="413"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531"/>
    <a:srgbClr val="0072B2"/>
    <a:srgbClr val="AA3377"/>
    <a:srgbClr val="2B6E49"/>
    <a:srgbClr val="19477E"/>
    <a:srgbClr val="A12F31"/>
    <a:srgbClr val="F6CCFF"/>
    <a:srgbClr val="F6E8E9"/>
    <a:srgbClr val="FEF4E1"/>
    <a:srgbClr val="E5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017"/>
    <p:restoredTop sz="93821"/>
  </p:normalViewPr>
  <p:slideViewPr>
    <p:cSldViewPr snapToGrid="0">
      <p:cViewPr>
        <p:scale>
          <a:sx n="59" d="100"/>
          <a:sy n="59" d="100"/>
        </p:scale>
        <p:origin x="632" y="1048"/>
      </p:cViewPr>
      <p:guideLst/>
    </p:cSldViewPr>
  </p:slideViewPr>
  <p:notesTextViewPr>
    <p:cViewPr>
      <p:scale>
        <a:sx n="1" d="1"/>
        <a:sy n="1" d="1"/>
      </p:scale>
      <p:origin x="0" y="0"/>
    </p:cViewPr>
  </p:notesTextViewPr>
  <p:notesViewPr>
    <p:cSldViewPr snapToGrid="0">
      <p:cViewPr varScale="1">
        <p:scale>
          <a:sx n="81" d="100"/>
          <a:sy n="81" d="100"/>
        </p:scale>
        <p:origin x="19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79BC001-46EF-9F47-175F-AA384F9960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3DA62159-2BCC-C0FA-782C-B74677CF9E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F33B2B-2EC8-CD48-BCD3-7E5A0A54A69E}" type="datetimeFigureOut">
              <a:rPr kumimoji="1" lang="zh-CN" altLang="en-US" smtClean="0"/>
              <a:t>2026/6/8</a:t>
            </a:fld>
            <a:endParaRPr kumimoji="1" lang="zh-CN" altLang="en-US"/>
          </a:p>
        </p:txBody>
      </p:sp>
      <p:sp>
        <p:nvSpPr>
          <p:cNvPr id="4" name="页脚占位符 3">
            <a:extLst>
              <a:ext uri="{FF2B5EF4-FFF2-40B4-BE49-F238E27FC236}">
                <a16:creationId xmlns:a16="http://schemas.microsoft.com/office/drawing/2014/main" id="{D8829B83-4A0D-D54D-9A86-32140B34F9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77C42D9A-8AB5-6A48-B75B-24DE344E74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63036-F367-6E49-853D-08DEDD04F74F}" type="slidenum">
              <a:rPr kumimoji="1" lang="zh-CN" altLang="en-US" smtClean="0"/>
              <a:t>‹#›</a:t>
            </a:fld>
            <a:endParaRPr kumimoji="1" lang="zh-CN" altLang="en-US"/>
          </a:p>
        </p:txBody>
      </p:sp>
    </p:spTree>
    <p:extLst>
      <p:ext uri="{BB962C8B-B14F-4D97-AF65-F5344CB8AC3E}">
        <p14:creationId xmlns:p14="http://schemas.microsoft.com/office/powerpoint/2010/main" val="2516738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64DFE-E035-E34B-AB3C-8C18AA791412}" type="datetimeFigureOut">
              <a:rPr kumimoji="1" lang="zh-CN" altLang="en-US" smtClean="0"/>
              <a:t>2026/6/8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74381-2310-6F47-819F-30E7E49D0BE1}" type="slidenum">
              <a:rPr kumimoji="1" lang="zh-CN" altLang="en-US" smtClean="0"/>
              <a:t>‹#›</a:t>
            </a:fld>
            <a:endParaRPr kumimoji="1" lang="zh-CN" altLang="en-US"/>
          </a:p>
        </p:txBody>
      </p:sp>
    </p:spTree>
    <p:extLst>
      <p:ext uri="{BB962C8B-B14F-4D97-AF65-F5344CB8AC3E}">
        <p14:creationId xmlns:p14="http://schemas.microsoft.com/office/powerpoint/2010/main" val="130329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Good morning, I am Xin from </a:t>
            </a:r>
            <a:r>
              <a:rPr lang="en-US" altLang="zh-CN" sz="1200" b="0" i="0" kern="1200" dirty="0" err="1">
                <a:solidFill>
                  <a:schemeClr val="tx1"/>
                </a:solidFill>
                <a:effectLst/>
                <a:latin typeface="+mn-lt"/>
                <a:ea typeface="+mn-ea"/>
                <a:cs typeface="+mn-cs"/>
              </a:rPr>
              <a:t>IJCLab</a:t>
            </a:r>
            <a:r>
              <a:rPr lang="en-US"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Today</a:t>
            </a:r>
            <a:r>
              <a:rPr lang="fr-FR" altLang="zh-CN" sz="1200" b="0" i="0" kern="1200" dirty="0">
                <a:solidFill>
                  <a:schemeClr val="tx1"/>
                </a:solidFill>
                <a:effectLst/>
                <a:latin typeface="+mn-lt"/>
                <a:ea typeface="+mn-ea"/>
                <a:cs typeface="+mn-cs"/>
              </a:rPr>
              <a:t> I </a:t>
            </a:r>
            <a:r>
              <a:rPr lang="fr-FR" altLang="zh-CN" sz="1200" b="0" i="0" kern="1200" dirty="0" err="1">
                <a:solidFill>
                  <a:schemeClr val="tx1"/>
                </a:solidFill>
                <a:effectLst/>
                <a:latin typeface="+mn-lt"/>
                <a:ea typeface="+mn-ea"/>
                <a:cs typeface="+mn-cs"/>
              </a:rPr>
              <a:t>would</a:t>
            </a:r>
            <a:r>
              <a:rPr lang="fr-FR" altLang="zh-CN" sz="1200" b="0" i="0" kern="1200" dirty="0">
                <a:solidFill>
                  <a:schemeClr val="tx1"/>
                </a:solidFill>
                <a:effectLst/>
                <a:latin typeface="+mn-lt"/>
                <a:ea typeface="+mn-ea"/>
                <a:cs typeface="+mn-cs"/>
              </a:rPr>
              <a:t> like to </a:t>
            </a:r>
            <a:r>
              <a:rPr lang="fr-FR" altLang="zh-CN" sz="1200" b="0" i="0" kern="1200" dirty="0" err="1">
                <a:solidFill>
                  <a:schemeClr val="tx1"/>
                </a:solidFill>
                <a:effectLst/>
                <a:latin typeface="+mn-lt"/>
                <a:ea typeface="+mn-ea"/>
                <a:cs typeface="+mn-cs"/>
              </a:rPr>
              <a:t>share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study</a:t>
            </a:r>
            <a:r>
              <a:rPr lang="fr-FR" altLang="zh-CN" sz="1200" b="0" i="0" kern="1200" dirty="0">
                <a:solidFill>
                  <a:schemeClr val="tx1"/>
                </a:solidFill>
                <a:effectLst/>
                <a:latin typeface="+mn-lt"/>
                <a:ea typeface="+mn-ea"/>
                <a:cs typeface="+mn-cs"/>
              </a:rPr>
              <a:t> on CNN-</a:t>
            </a:r>
            <a:r>
              <a:rPr lang="fr-FR" altLang="zh-CN" sz="1200" b="0" i="0" kern="1200" dirty="0" err="1">
                <a:solidFill>
                  <a:schemeClr val="tx1"/>
                </a:solidFill>
                <a:effectLst/>
                <a:latin typeface="+mn-lt"/>
                <a:ea typeface="+mn-ea"/>
                <a:cs typeface="+mn-cs"/>
              </a:rPr>
              <a:t>based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regression</a:t>
            </a:r>
            <a:r>
              <a:rPr lang="fr-FR" altLang="zh-CN" sz="1200" b="0" i="0" kern="1200" dirty="0">
                <a:solidFill>
                  <a:schemeClr val="tx1"/>
                </a:solidFill>
                <a:effectLst/>
                <a:latin typeface="+mn-lt"/>
                <a:ea typeface="+mn-ea"/>
                <a:cs typeface="+mn-cs"/>
              </a:rPr>
              <a:t> for the ILD </a:t>
            </a:r>
            <a:r>
              <a:rPr lang="fr-FR" altLang="zh-CN" sz="1200" b="0" i="0" kern="1200" dirty="0" err="1">
                <a:solidFill>
                  <a:schemeClr val="tx1"/>
                </a:solidFill>
                <a:effectLst/>
                <a:latin typeface="+mn-lt"/>
                <a:ea typeface="+mn-ea"/>
                <a:cs typeface="+mn-cs"/>
              </a:rPr>
              <a:t>SiW</a:t>
            </a:r>
            <a:r>
              <a:rPr lang="fr-FR" altLang="zh-CN" sz="1200" b="0" i="0" kern="1200" dirty="0">
                <a:solidFill>
                  <a:schemeClr val="tx1"/>
                </a:solidFill>
                <a:effectLst/>
                <a:latin typeface="+mn-lt"/>
                <a:ea typeface="+mn-ea"/>
                <a:cs typeface="+mn-cs"/>
              </a:rPr>
              <a:t>-ECAL and AHCAL system. The main question </a:t>
            </a:r>
            <a:r>
              <a:rPr lang="fr-FR" altLang="zh-CN" sz="1200" b="0" i="0" kern="1200" dirty="0" err="1">
                <a:solidFill>
                  <a:schemeClr val="tx1"/>
                </a:solidFill>
                <a:effectLst/>
                <a:latin typeface="+mn-lt"/>
                <a:ea typeface="+mn-ea"/>
                <a:cs typeface="+mn-cs"/>
              </a:rPr>
              <a:t>behind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study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whether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can use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 deep learning and detailed shower information to improve the hadron energy reconstruction performance.</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a:t>
            </a:fld>
            <a:endParaRPr kumimoji="1" lang="zh-CN" altLang="en-US"/>
          </a:p>
        </p:txBody>
      </p:sp>
    </p:spTree>
    <p:extLst>
      <p:ext uri="{BB962C8B-B14F-4D97-AF65-F5344CB8AC3E}">
        <p14:creationId xmlns:p14="http://schemas.microsoft.com/office/powerpoint/2010/main" val="392120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C09A-C7EC-9964-BC20-74DBC27259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9C07A1-1EB9-7AE8-537A-6F63FA59E8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B3C053E-BD49-4BD9-809E-A81D2CA8C7ED}"/>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shows the architecture of the </a:t>
            </a:r>
            <a:r>
              <a:rPr lang="fr-FR" altLang="zh-CN" sz="1200" b="0" i="0" kern="1200" dirty="0" err="1">
                <a:solidFill>
                  <a:schemeClr val="tx1"/>
                </a:solidFill>
                <a:effectLst/>
                <a:latin typeface="+mn-lt"/>
                <a:ea typeface="+mn-ea"/>
                <a:cs typeface="+mn-cs"/>
              </a:rPr>
              <a:t>regression</a:t>
            </a:r>
            <a:r>
              <a:rPr lang="fr-FR" altLang="zh-CN" sz="1200" b="0" i="0" kern="1200" dirty="0">
                <a:solidFill>
                  <a:schemeClr val="tx1"/>
                </a:solidFill>
                <a:effectLst/>
                <a:latin typeface="+mn-lt"/>
                <a:ea typeface="+mn-ea"/>
                <a:cs typeface="+mn-cs"/>
              </a:rPr>
              <a:t> model.</a:t>
            </a:r>
            <a:br>
              <a:rPr lang="fr-FR" altLang="zh-CN" dirty="0"/>
            </a:br>
            <a:r>
              <a:rPr lang="fr-FR" altLang="zh-CN" sz="1200" b="0" i="0" kern="1200" dirty="0">
                <a:solidFill>
                  <a:schemeClr val="tx1"/>
                </a:solidFill>
                <a:effectLst/>
                <a:latin typeface="+mn-lt"/>
                <a:ea typeface="+mn-ea"/>
                <a:cs typeface="+mn-cs"/>
              </a:rPr>
              <a:t>The input </a:t>
            </a:r>
            <a:r>
              <a:rPr lang="fr-FR" altLang="zh-CN" sz="1200" b="0" i="0" kern="1200" dirty="0" err="1">
                <a:solidFill>
                  <a:schemeClr val="tx1"/>
                </a:solidFill>
                <a:effectLst/>
                <a:latin typeface="+mn-lt"/>
                <a:ea typeface="+mn-ea"/>
                <a:cs typeface="+mn-cs"/>
              </a:rPr>
              <a:t>consists</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voxelized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images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the ECAL and HCAL, </a:t>
            </a:r>
            <a:r>
              <a:rPr lang="fr-FR" altLang="zh-CN" sz="1200" b="0" i="0" kern="1200" dirty="0" err="1">
                <a:solidFill>
                  <a:schemeClr val="tx1"/>
                </a:solidFill>
                <a:effectLst/>
                <a:latin typeface="+mn-lt"/>
                <a:ea typeface="+mn-ea"/>
                <a:cs typeface="+mn-cs"/>
              </a:rPr>
              <a:t>together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some</a:t>
            </a:r>
            <a:r>
              <a:rPr lang="fr-FR" altLang="zh-CN" sz="1200" b="0" i="0" kern="1200" dirty="0">
                <a:solidFill>
                  <a:schemeClr val="tx1"/>
                </a:solidFill>
                <a:effectLst/>
                <a:latin typeface="+mn-lt"/>
                <a:ea typeface="+mn-ea"/>
                <a:cs typeface="+mn-cs"/>
              </a:rPr>
              <a:t> global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such</a:t>
            </a:r>
            <a:r>
              <a:rPr lang="fr-FR" altLang="zh-CN" sz="1200" b="0" i="0" kern="1200" dirty="0">
                <a:solidFill>
                  <a:schemeClr val="tx1"/>
                </a:solidFill>
                <a:effectLst/>
                <a:latin typeface="+mn-lt"/>
                <a:ea typeface="+mn-ea"/>
                <a:cs typeface="+mn-cs"/>
              </a:rPr>
              <a:t> as </a:t>
            </a:r>
            <a:r>
              <a:rPr lang="fr-FR" altLang="zh-CN" sz="1200" b="0" i="0" kern="1200" dirty="0" err="1">
                <a:solidFill>
                  <a:schemeClr val="tx1"/>
                </a:solidFill>
                <a:effectLst/>
                <a:latin typeface="+mn-lt"/>
                <a:ea typeface="+mn-ea"/>
                <a:cs typeface="+mn-cs"/>
              </a:rPr>
              <a:t>deposited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and the </a:t>
            </a:r>
            <a:r>
              <a:rPr lang="fr-FR" altLang="zh-CN" sz="1200" b="0" i="0" kern="1200" dirty="0" err="1">
                <a:solidFill>
                  <a:schemeClr val="tx1"/>
                </a:solidFill>
                <a:effectLst/>
                <a:latin typeface="+mn-lt"/>
                <a:ea typeface="+mn-ea"/>
                <a:cs typeface="+mn-cs"/>
              </a:rPr>
              <a:t>number</a:t>
            </a:r>
            <a:r>
              <a:rPr lang="fr-FR" altLang="zh-CN" sz="1200" b="0" i="0" kern="1200" dirty="0">
                <a:solidFill>
                  <a:schemeClr val="tx1"/>
                </a:solidFill>
                <a:effectLst/>
                <a:latin typeface="+mn-lt"/>
                <a:ea typeface="+mn-ea"/>
                <a:cs typeface="+mn-cs"/>
              </a:rPr>
              <a:t> of hits.</a:t>
            </a:r>
            <a:br>
              <a:rPr lang="fr-FR" altLang="zh-CN" dirty="0"/>
            </a:br>
            <a:r>
              <a:rPr lang="fr-FR" altLang="zh-CN" sz="1200" b="0" i="0" kern="1200" dirty="0">
                <a:solidFill>
                  <a:schemeClr val="tx1"/>
                </a:solidFill>
                <a:effectLst/>
                <a:latin typeface="+mn-lt"/>
                <a:ea typeface="+mn-ea"/>
                <a:cs typeface="+mn-cs"/>
              </a:rPr>
              <a:t>The model uses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separate</a:t>
            </a:r>
            <a:r>
              <a:rPr lang="fr-FR" altLang="zh-CN" sz="1200" b="0" i="0" kern="1200" dirty="0">
                <a:solidFill>
                  <a:schemeClr val="tx1"/>
                </a:solidFill>
                <a:effectLst/>
                <a:latin typeface="+mn-lt"/>
                <a:ea typeface="+mn-ea"/>
                <a:cs typeface="+mn-cs"/>
              </a:rPr>
              <a:t> branches at the </a:t>
            </a:r>
            <a:r>
              <a:rPr lang="fr-FR" altLang="zh-CN" sz="1200" b="0" i="0" kern="1200" dirty="0" err="1">
                <a:solidFill>
                  <a:schemeClr val="tx1"/>
                </a:solidFill>
                <a:effectLst/>
                <a:latin typeface="+mn-lt"/>
                <a:ea typeface="+mn-ea"/>
                <a:cs typeface="+mn-cs"/>
              </a:rPr>
              <a:t>beginning</a:t>
            </a:r>
            <a:r>
              <a:rPr lang="fr-FR" altLang="zh-CN" sz="1200" b="0" i="0" kern="1200" dirty="0">
                <a:solidFill>
                  <a:schemeClr val="tx1"/>
                </a:solidFill>
                <a:effectLst/>
                <a:latin typeface="+mn-lt"/>
                <a:ea typeface="+mn-ea"/>
                <a:cs typeface="+mn-cs"/>
              </a:rPr>
              <a:t>, one for the ECAL and one for the HCAL.</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deliberate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calorimeters</a:t>
            </a:r>
            <a:r>
              <a:rPr lang="fr-FR" altLang="zh-CN" sz="1200" b="0" i="0" kern="1200" dirty="0">
                <a:solidFill>
                  <a:schemeClr val="tx1"/>
                </a:solidFill>
                <a:effectLst/>
                <a:latin typeface="+mn-lt"/>
                <a:ea typeface="+mn-ea"/>
                <a:cs typeface="+mn-cs"/>
              </a:rPr>
              <a:t> have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resolutions</a:t>
            </a:r>
            <a:r>
              <a:rPr lang="fr-FR" altLang="zh-CN" sz="1200" b="0" i="0" kern="1200" dirty="0">
                <a:solidFill>
                  <a:schemeClr val="tx1"/>
                </a:solidFill>
                <a:effectLst/>
                <a:latin typeface="+mn-lt"/>
                <a:ea typeface="+mn-ea"/>
                <a:cs typeface="+mn-cs"/>
              </a:rPr>
              <a:t> and capture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aspects of the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After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extracting</a:t>
            </a:r>
            <a:r>
              <a:rPr lang="fr-FR" altLang="zh-CN" sz="1200" b="0" i="0" kern="1200" dirty="0">
                <a:solidFill>
                  <a:schemeClr val="tx1"/>
                </a:solidFill>
                <a:effectLst/>
                <a:latin typeface="+mn-lt"/>
                <a:ea typeface="+mn-ea"/>
                <a:cs typeface="+mn-cs"/>
              </a:rPr>
              <a:t> detector-</a:t>
            </a:r>
            <a:r>
              <a:rPr lang="fr-FR" altLang="zh-CN" sz="1200" b="0" i="0" kern="1200" dirty="0" err="1">
                <a:solidFill>
                  <a:schemeClr val="tx1"/>
                </a:solidFill>
                <a:effectLst/>
                <a:latin typeface="+mn-lt"/>
                <a:ea typeface="+mn-ea"/>
                <a:cs typeface="+mn-cs"/>
              </a:rPr>
              <a:t>specific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branches are </a:t>
            </a:r>
            <a:r>
              <a:rPr lang="fr-FR" altLang="zh-CN" sz="1200" b="0" i="0" kern="1200" dirty="0" err="1">
                <a:solidFill>
                  <a:schemeClr val="tx1"/>
                </a:solidFill>
                <a:effectLst/>
                <a:latin typeface="+mn-lt"/>
                <a:ea typeface="+mn-ea"/>
                <a:cs typeface="+mn-cs"/>
              </a:rPr>
              <a:t>aligned</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fused</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include</a:t>
            </a:r>
            <a:r>
              <a:rPr lang="fr-FR" altLang="zh-CN" sz="1200" b="0" i="0" kern="1200" dirty="0">
                <a:solidFill>
                  <a:schemeClr val="tx1"/>
                </a:solidFill>
                <a:effectLst/>
                <a:latin typeface="+mn-lt"/>
                <a:ea typeface="+mn-ea"/>
                <a:cs typeface="+mn-cs"/>
              </a:rPr>
              <a:t> longitudinal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information and global </a:t>
            </a:r>
            <a:r>
              <a:rPr lang="fr-FR" altLang="zh-CN" sz="1200" b="0" i="0" kern="1200" dirty="0" err="1">
                <a:solidFill>
                  <a:schemeClr val="tx1"/>
                </a:solidFill>
                <a:effectLst/>
                <a:latin typeface="+mn-lt"/>
                <a:ea typeface="+mn-ea"/>
                <a:cs typeface="+mn-cs"/>
              </a:rPr>
              <a:t>auxiliary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before</a:t>
            </a:r>
            <a:r>
              <a:rPr lang="fr-FR" altLang="zh-CN" sz="1200" b="0" i="0" kern="1200" dirty="0">
                <a:solidFill>
                  <a:schemeClr val="tx1"/>
                </a:solidFill>
                <a:effectLst/>
                <a:latin typeface="+mn-lt"/>
                <a:ea typeface="+mn-ea"/>
                <a:cs typeface="+mn-cs"/>
              </a:rPr>
              <a:t> the final </a:t>
            </a:r>
            <a:r>
              <a:rPr lang="fr-FR" altLang="zh-CN" sz="1200" b="0" i="0" kern="1200" dirty="0" err="1">
                <a:solidFill>
                  <a:schemeClr val="tx1"/>
                </a:solidFill>
                <a:effectLst/>
                <a:latin typeface="+mn-lt"/>
                <a:ea typeface="+mn-ea"/>
                <a:cs typeface="+mn-cs"/>
              </a:rPr>
              <a:t>regression</a:t>
            </a:r>
            <a:r>
              <a:rPr lang="fr-FR" altLang="zh-CN" sz="1200" b="0" i="0" kern="1200" dirty="0">
                <a:solidFill>
                  <a:schemeClr val="tx1"/>
                </a:solidFill>
                <a:effectLst/>
                <a:latin typeface="+mn-lt"/>
                <a:ea typeface="+mn-ea"/>
                <a:cs typeface="+mn-cs"/>
              </a:rPr>
              <a:t> stage.</a:t>
            </a:r>
            <a:br>
              <a:rPr lang="fr-FR" altLang="zh-CN" dirty="0"/>
            </a:br>
            <a:r>
              <a:rPr lang="fr-FR" altLang="zh-CN" sz="1200" b="0" i="0" kern="1200" dirty="0">
                <a:solidFill>
                  <a:schemeClr val="tx1"/>
                </a:solidFill>
                <a:effectLst/>
                <a:latin typeface="+mn-lt"/>
                <a:ea typeface="+mn-ea"/>
                <a:cs typeface="+mn-cs"/>
              </a:rPr>
              <a:t>So the </a:t>
            </a:r>
            <a:r>
              <a:rPr lang="fr-FR" altLang="zh-CN" sz="1200" b="0" i="0" kern="1200" dirty="0" err="1">
                <a:solidFill>
                  <a:schemeClr val="tx1"/>
                </a:solidFill>
                <a:effectLst/>
                <a:latin typeface="+mn-lt"/>
                <a:ea typeface="+mn-ea"/>
                <a:cs typeface="+mn-cs"/>
              </a:rPr>
              <a:t>overall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idea</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just</a:t>
            </a:r>
            <a:r>
              <a:rPr lang="fr-FR" altLang="zh-CN" sz="1200" b="0" i="0" kern="1200" dirty="0">
                <a:solidFill>
                  <a:schemeClr val="tx1"/>
                </a:solidFill>
                <a:effectLst/>
                <a:latin typeface="+mn-lt"/>
                <a:ea typeface="+mn-ea"/>
                <a:cs typeface="+mn-cs"/>
              </a:rPr>
              <a:t> to use a </a:t>
            </a:r>
            <a:r>
              <a:rPr lang="fr-FR" altLang="zh-CN" sz="1200" b="0" i="0" kern="1200" dirty="0" err="1">
                <a:solidFill>
                  <a:schemeClr val="tx1"/>
                </a:solidFill>
                <a:effectLst/>
                <a:latin typeface="+mn-lt"/>
                <a:ea typeface="+mn-ea"/>
                <a:cs typeface="+mn-cs"/>
              </a:rPr>
              <a:t>deep</a:t>
            </a:r>
            <a:r>
              <a:rPr lang="fr-FR" altLang="zh-CN" sz="1200" b="0" i="0" kern="1200" dirty="0">
                <a:solidFill>
                  <a:schemeClr val="tx1"/>
                </a:solidFill>
                <a:effectLst/>
                <a:latin typeface="+mn-lt"/>
                <a:ea typeface="+mn-ea"/>
                <a:cs typeface="+mn-cs"/>
              </a:rPr>
              <a:t> network, but to use a </a:t>
            </a:r>
            <a:r>
              <a:rPr lang="fr-FR" altLang="zh-CN" sz="1200" b="0" i="0" kern="1200" dirty="0" err="1">
                <a:solidFill>
                  <a:schemeClr val="tx1"/>
                </a:solidFill>
                <a:effectLst/>
                <a:latin typeface="+mn-lt"/>
                <a:ea typeface="+mn-ea"/>
                <a:cs typeface="+mn-cs"/>
              </a:rPr>
              <a:t>calorimeter-aware</a:t>
            </a:r>
            <a:r>
              <a:rPr lang="fr-FR" altLang="zh-CN" sz="1200" b="0" i="0" kern="1200" dirty="0">
                <a:solidFill>
                  <a:schemeClr val="tx1"/>
                </a:solidFill>
                <a:effectLst/>
                <a:latin typeface="+mn-lt"/>
                <a:ea typeface="+mn-ea"/>
                <a:cs typeface="+mn-cs"/>
              </a:rPr>
              <a:t> architecture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respects the detector structure and exploits the </a:t>
            </a:r>
            <a:r>
              <a:rPr lang="fr-FR" altLang="zh-CN" sz="1200" b="0" i="0" kern="1200" dirty="0" err="1">
                <a:solidFill>
                  <a:schemeClr val="tx1"/>
                </a:solidFill>
                <a:effectLst/>
                <a:latin typeface="+mn-lt"/>
                <a:ea typeface="+mn-ea"/>
                <a:cs typeface="+mn-cs"/>
              </a:rPr>
              <a:t>complementarity</a:t>
            </a:r>
            <a:r>
              <a:rPr lang="fr-FR" altLang="zh-CN" sz="1200" b="0" i="0" kern="1200" dirty="0">
                <a:solidFill>
                  <a:schemeClr val="tx1"/>
                </a:solidFill>
                <a:effectLst/>
                <a:latin typeface="+mn-lt"/>
                <a:ea typeface="+mn-ea"/>
                <a:cs typeface="+mn-cs"/>
              </a:rPr>
              <a:t> of the ECAL and HCAL.</a:t>
            </a:r>
            <a:endParaRPr kumimoji="1" lang="zh-CN" altLang="en-US" dirty="0"/>
          </a:p>
        </p:txBody>
      </p:sp>
      <p:sp>
        <p:nvSpPr>
          <p:cNvPr id="4" name="灯片编号占位符 3">
            <a:extLst>
              <a:ext uri="{FF2B5EF4-FFF2-40B4-BE49-F238E27FC236}">
                <a16:creationId xmlns:a16="http://schemas.microsoft.com/office/drawing/2014/main" id="{066649FE-ACC6-B59C-8FFD-F0410EC97DCF}"/>
              </a:ext>
            </a:extLst>
          </p:cNvPr>
          <p:cNvSpPr>
            <a:spLocks noGrp="1"/>
          </p:cNvSpPr>
          <p:nvPr>
            <p:ph type="sldNum" sz="quarter" idx="5"/>
          </p:nvPr>
        </p:nvSpPr>
        <p:spPr/>
        <p:txBody>
          <a:bodyPr/>
          <a:lstStyle/>
          <a:p>
            <a:fld id="{25274381-2310-6F47-819F-30E7E49D0BE1}" type="slidenum">
              <a:rPr kumimoji="1" lang="zh-CN" altLang="en-US" smtClean="0"/>
              <a:t>11</a:t>
            </a:fld>
            <a:endParaRPr kumimoji="1" lang="zh-CN" altLang="en-US"/>
          </a:p>
        </p:txBody>
      </p:sp>
    </p:spTree>
    <p:extLst>
      <p:ext uri="{BB962C8B-B14F-4D97-AF65-F5344CB8AC3E}">
        <p14:creationId xmlns:p14="http://schemas.microsoft.com/office/powerpoint/2010/main" val="3859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err="1">
                <a:solidFill>
                  <a:schemeClr val="tx1"/>
                </a:solidFill>
                <a:effectLst/>
                <a:latin typeface="+mn-lt"/>
                <a:ea typeface="+mn-ea"/>
                <a:cs typeface="+mn-cs"/>
              </a:rPr>
              <a:t>Now</a:t>
            </a:r>
            <a:r>
              <a:rPr lang="fr-FR" altLang="zh-CN" sz="1200" b="0" i="0" kern="1200" dirty="0">
                <a:solidFill>
                  <a:schemeClr val="tx1"/>
                </a:solidFill>
                <a:effectLst/>
                <a:latin typeface="+mn-lt"/>
                <a:ea typeface="+mn-ea"/>
                <a:cs typeface="+mn-cs"/>
              </a:rPr>
              <a:t> let me move to the </a:t>
            </a:r>
            <a:r>
              <a:rPr lang="fr-FR" altLang="zh-CN" sz="1200" b="0" i="0" kern="1200" dirty="0" err="1">
                <a:solidFill>
                  <a:schemeClr val="tx1"/>
                </a:solidFill>
                <a:effectLst/>
                <a:latin typeface="+mn-lt"/>
                <a:ea typeface="+mn-ea"/>
                <a:cs typeface="+mn-cs"/>
              </a:rPr>
              <a:t>results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This slide compares the </a:t>
            </a:r>
            <a:r>
              <a:rPr lang="fr-FR" altLang="zh-CN" sz="1200" b="0" i="0" kern="1200" dirty="0" err="1">
                <a:solidFill>
                  <a:schemeClr val="tx1"/>
                </a:solidFill>
                <a:effectLst/>
                <a:latin typeface="+mn-lt"/>
                <a:ea typeface="+mn-ea"/>
                <a:cs typeface="+mn-cs"/>
              </a:rPr>
              <a:t>reconstructed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distributions for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a:t>
            </a:r>
            <a:r>
              <a:rPr lang="fr-FR" altLang="zh-CN" sz="1200" b="0" i="0" kern="1200" dirty="0" err="1">
                <a:solidFill>
                  <a:schemeClr val="tx1"/>
                </a:solidFill>
                <a:effectLst/>
                <a:latin typeface="+mn-lt"/>
                <a:ea typeface="+mn-ea"/>
                <a:cs typeface="+mn-cs"/>
              </a:rPr>
              <a:t>between</a:t>
            </a:r>
            <a:r>
              <a:rPr lang="fr-FR" altLang="zh-CN" sz="1200" b="0" i="0" kern="1200" dirty="0">
                <a:solidFill>
                  <a:schemeClr val="tx1"/>
                </a:solidFill>
                <a:effectLst/>
                <a:latin typeface="+mn-lt"/>
                <a:ea typeface="+mn-ea"/>
                <a:cs typeface="+mn-cs"/>
              </a:rPr>
              <a:t> the CNN and the visible-</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baseline</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key observation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CNN distributions are </a:t>
            </a:r>
            <a:r>
              <a:rPr lang="fr-FR" altLang="zh-CN" sz="1200" b="0" i="0" kern="1200" dirty="0" err="1">
                <a:solidFill>
                  <a:schemeClr val="tx1"/>
                </a:solidFill>
                <a:effectLst/>
                <a:latin typeface="+mn-lt"/>
                <a:ea typeface="+mn-ea"/>
                <a:cs typeface="+mn-cs"/>
              </a:rPr>
              <a:t>generally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closer</a:t>
            </a:r>
            <a:r>
              <a:rPr lang="fr-FR" altLang="zh-CN" sz="1200" b="0" i="0" kern="1200" dirty="0">
                <a:solidFill>
                  <a:schemeClr val="tx1"/>
                </a:solidFill>
                <a:effectLst/>
                <a:latin typeface="+mn-lt"/>
                <a:ea typeface="+mn-ea"/>
                <a:cs typeface="+mn-cs"/>
              </a:rPr>
              <a:t> to the </a:t>
            </a:r>
            <a:r>
              <a:rPr lang="fr-FR" altLang="zh-CN" sz="1200" b="0" i="0" kern="1200" dirty="0" err="1">
                <a:solidFill>
                  <a:schemeClr val="tx1"/>
                </a:solidFill>
                <a:effectLst/>
                <a:latin typeface="+mn-lt"/>
                <a:ea typeface="+mn-ea"/>
                <a:cs typeface="+mn-cs"/>
              </a:rPr>
              <a:t>true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narrower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core</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reduced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low</a:t>
            </a:r>
            <a:r>
              <a:rPr lang="fr-FR" altLang="zh-CN" sz="1200" b="0" i="0" kern="1200" dirty="0">
                <a:solidFill>
                  <a:schemeClr val="tx1"/>
                </a:solidFill>
                <a:effectLst/>
                <a:latin typeface="+mn-lt"/>
                <a:ea typeface="+mn-ea"/>
                <a:cs typeface="+mn-cs"/>
              </a:rPr>
              <a:t>- and high-</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tails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means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CNN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only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improving</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average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but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reducing</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event</a:t>
            </a:r>
            <a:r>
              <a:rPr lang="fr-FR" altLang="zh-CN" sz="1200" b="0" i="0" kern="1200" dirty="0">
                <a:solidFill>
                  <a:schemeClr val="tx1"/>
                </a:solidFill>
                <a:effectLst/>
                <a:latin typeface="+mn-lt"/>
                <a:ea typeface="+mn-ea"/>
                <a:cs typeface="+mn-cs"/>
              </a:rPr>
              <a:t>-by-</a:t>
            </a:r>
            <a:r>
              <a:rPr lang="fr-FR" altLang="zh-CN" sz="1200" b="0" i="0" kern="1200" dirty="0" err="1">
                <a:solidFill>
                  <a:schemeClr val="tx1"/>
                </a:solidFill>
                <a:effectLst/>
                <a:latin typeface="+mn-lt"/>
                <a:ea typeface="+mn-ea"/>
                <a:cs typeface="+mn-cs"/>
              </a:rPr>
              <a:t>event</a:t>
            </a:r>
            <a:r>
              <a:rPr lang="fr-FR" altLang="zh-CN" sz="1200" b="0" i="0" kern="1200" dirty="0">
                <a:solidFill>
                  <a:schemeClr val="tx1"/>
                </a:solidFill>
                <a:effectLst/>
                <a:latin typeface="+mn-lt"/>
                <a:ea typeface="+mn-ea"/>
                <a:cs typeface="+mn-cs"/>
              </a:rPr>
              <a:t> fluctuations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broaden</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reconstructed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distribution.</a:t>
            </a:r>
            <a:br>
              <a:rPr lang="fr-FR" altLang="zh-CN" dirty="0"/>
            </a:br>
            <a:r>
              <a:rPr lang="fr-FR" altLang="zh-CN" sz="1200" b="0" i="0" kern="1200" dirty="0">
                <a:solidFill>
                  <a:schemeClr val="tx1"/>
                </a:solidFill>
                <a:effectLst/>
                <a:latin typeface="+mn-lt"/>
                <a:ea typeface="+mn-ea"/>
                <a:cs typeface="+mn-cs"/>
              </a:rPr>
              <a:t>So </a:t>
            </a:r>
            <a:r>
              <a:rPr lang="fr-FR" altLang="zh-CN" sz="1200" b="0" i="0" kern="1200" dirty="0" err="1">
                <a:solidFill>
                  <a:schemeClr val="tx1"/>
                </a:solidFill>
                <a:effectLst/>
                <a:latin typeface="+mn-lt"/>
                <a:ea typeface="+mn-ea"/>
                <a:cs typeface="+mn-cs"/>
              </a:rPr>
              <a:t>already</a:t>
            </a:r>
            <a:r>
              <a:rPr lang="fr-FR" altLang="zh-CN" sz="1200" b="0" i="0" kern="1200" dirty="0">
                <a:solidFill>
                  <a:schemeClr val="tx1"/>
                </a:solidFill>
                <a:effectLst/>
                <a:latin typeface="+mn-lt"/>
                <a:ea typeface="+mn-ea"/>
                <a:cs typeface="+mn-cs"/>
              </a:rPr>
              <a:t> at the </a:t>
            </a:r>
            <a:r>
              <a:rPr lang="fr-FR" altLang="zh-CN" sz="1200" b="0" i="0" kern="1200" dirty="0" err="1">
                <a:solidFill>
                  <a:schemeClr val="tx1"/>
                </a:solidFill>
                <a:effectLst/>
                <a:latin typeface="+mn-lt"/>
                <a:ea typeface="+mn-ea"/>
                <a:cs typeface="+mn-cs"/>
              </a:rPr>
              <a:t>level</a:t>
            </a:r>
            <a:r>
              <a:rPr lang="fr-FR" altLang="zh-CN" sz="1200" b="0" i="0" kern="1200" dirty="0">
                <a:solidFill>
                  <a:schemeClr val="tx1"/>
                </a:solidFill>
                <a:effectLst/>
                <a:latin typeface="+mn-lt"/>
                <a:ea typeface="+mn-ea"/>
                <a:cs typeface="+mn-cs"/>
              </a:rPr>
              <a:t> of the </a:t>
            </a:r>
            <a:r>
              <a:rPr lang="fr-FR" altLang="zh-CN" sz="1200" b="0" i="0" kern="1200" dirty="0" err="1">
                <a:solidFill>
                  <a:schemeClr val="tx1"/>
                </a:solidFill>
                <a:effectLst/>
                <a:latin typeface="+mn-lt"/>
                <a:ea typeface="+mn-ea"/>
                <a:cs typeface="+mn-cs"/>
              </a:rPr>
              <a:t>raw</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spectrum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see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CNN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learning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beyond</a:t>
            </a:r>
            <a:r>
              <a:rPr lang="fr-FR" altLang="zh-CN" sz="1200" b="0" i="0" kern="1200" dirty="0">
                <a:solidFill>
                  <a:schemeClr val="tx1"/>
                </a:solidFill>
                <a:effectLst/>
                <a:latin typeface="+mn-lt"/>
                <a:ea typeface="+mn-ea"/>
                <a:cs typeface="+mn-cs"/>
              </a:rPr>
              <a:t> the visible </a:t>
            </a:r>
            <a:r>
              <a:rPr lang="fr-FR" altLang="zh-CN" sz="1200" b="0" i="0" kern="1200" dirty="0" err="1">
                <a:solidFill>
                  <a:schemeClr val="tx1"/>
                </a:solidFill>
                <a:effectLst/>
                <a:latin typeface="+mn-lt"/>
                <a:ea typeface="+mn-ea"/>
                <a:cs typeface="+mn-cs"/>
              </a:rPr>
              <a:t>sum</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12</a:t>
            </a:fld>
            <a:endParaRPr kumimoji="1" lang="zh-CN" altLang="en-US"/>
          </a:p>
        </p:txBody>
      </p:sp>
    </p:spTree>
    <p:extLst>
      <p:ext uri="{BB962C8B-B14F-4D97-AF65-F5344CB8AC3E}">
        <p14:creationId xmlns:p14="http://schemas.microsoft.com/office/powerpoint/2010/main" val="247192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one of the central </a:t>
            </a:r>
            <a:r>
              <a:rPr lang="fr-FR" altLang="zh-CN" sz="1200" b="0" i="0" kern="1200" dirty="0" err="1">
                <a:solidFill>
                  <a:schemeClr val="tx1"/>
                </a:solidFill>
                <a:effectLst/>
                <a:latin typeface="+mn-lt"/>
                <a:ea typeface="+mn-ea"/>
                <a:cs typeface="+mn-cs"/>
              </a:rPr>
              <a:t>result</a:t>
            </a:r>
            <a:r>
              <a:rPr lang="fr-FR" altLang="zh-CN" sz="1200" b="0" i="0" kern="1200" dirty="0">
                <a:solidFill>
                  <a:schemeClr val="tx1"/>
                </a:solidFill>
                <a:effectLst/>
                <a:latin typeface="+mn-lt"/>
                <a:ea typeface="+mn-ea"/>
                <a:cs typeface="+mn-cs"/>
              </a:rPr>
              <a:t> slides.</a:t>
            </a:r>
            <a:br>
              <a:rPr lang="fr-FR" altLang="zh-CN" dirty="0"/>
            </a:br>
            <a:r>
              <a:rPr lang="fr-FR" altLang="zh-CN" sz="1200" b="0" i="0" kern="1200" dirty="0" err="1">
                <a:solidFill>
                  <a:schemeClr val="tx1"/>
                </a:solidFill>
                <a:effectLst/>
                <a:latin typeface="+mn-lt"/>
                <a:ea typeface="+mn-ea"/>
                <a:cs typeface="+mn-cs"/>
              </a:rPr>
              <a:t>Compared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the visible-</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baseline</a:t>
            </a:r>
            <a:r>
              <a:rPr lang="fr-FR" altLang="zh-CN" sz="1200" b="0" i="0" kern="1200" dirty="0">
                <a:solidFill>
                  <a:schemeClr val="tx1"/>
                </a:solidFill>
                <a:effectLst/>
                <a:latin typeface="+mn-lt"/>
                <a:ea typeface="+mn-ea"/>
                <a:cs typeface="+mn-cs"/>
              </a:rPr>
              <a:t>, the CNN </a:t>
            </a:r>
            <a:r>
              <a:rPr lang="fr-FR" altLang="zh-CN" sz="1200" b="0" i="0" kern="1200" dirty="0" err="1">
                <a:solidFill>
                  <a:schemeClr val="tx1"/>
                </a:solidFill>
                <a:effectLst/>
                <a:latin typeface="+mn-lt"/>
                <a:ea typeface="+mn-ea"/>
                <a:cs typeface="+mn-cs"/>
              </a:rPr>
              <a:t>significantly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improves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both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linearity</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resolution</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a:t>
            </a:r>
            <a:r>
              <a:rPr lang="fr-FR" altLang="zh-CN" sz="1200" b="0" i="0" kern="1200" dirty="0" err="1">
                <a:solidFill>
                  <a:schemeClr val="tx1"/>
                </a:solidFill>
                <a:effectLst/>
                <a:latin typeface="+mn-lt"/>
                <a:ea typeface="+mn-ea"/>
                <a:cs typeface="+mn-cs"/>
              </a:rPr>
              <a:t>improvement</a:t>
            </a:r>
            <a:r>
              <a:rPr lang="fr-FR" altLang="zh-CN" sz="1200" b="0" i="0" kern="1200" dirty="0">
                <a:solidFill>
                  <a:schemeClr val="tx1"/>
                </a:solidFill>
                <a:effectLst/>
                <a:latin typeface="+mn-lt"/>
                <a:ea typeface="+mn-ea"/>
                <a:cs typeface="+mn-cs"/>
              </a:rPr>
              <a:t> in </a:t>
            </a:r>
            <a:r>
              <a:rPr lang="fr-FR" altLang="zh-CN" sz="1200" b="0" i="0" kern="1200" dirty="0" err="1">
                <a:solidFill>
                  <a:schemeClr val="tx1"/>
                </a:solidFill>
                <a:effectLst/>
                <a:latin typeface="+mn-lt"/>
                <a:ea typeface="+mn-ea"/>
                <a:cs typeface="+mn-cs"/>
              </a:rPr>
              <a:t>resolution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especially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strong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reaching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roughly</a:t>
            </a:r>
            <a:r>
              <a:rPr lang="fr-FR" altLang="zh-CN" sz="1200" b="0" i="0" kern="1200" dirty="0">
                <a:solidFill>
                  <a:schemeClr val="tx1"/>
                </a:solidFill>
                <a:effectLst/>
                <a:latin typeface="+mn-lt"/>
                <a:ea typeface="+mn-ea"/>
                <a:cs typeface="+mn-cs"/>
              </a:rPr>
              <a:t> 40 to 60 percent </a:t>
            </a:r>
            <a:r>
              <a:rPr lang="fr-FR" altLang="zh-CN" sz="1200" b="0" i="0" kern="1200" dirty="0" err="1">
                <a:solidFill>
                  <a:schemeClr val="tx1"/>
                </a:solidFill>
                <a:effectLst/>
                <a:latin typeface="+mn-lt"/>
                <a:ea typeface="+mn-ea"/>
                <a:cs typeface="+mn-cs"/>
              </a:rPr>
              <a:t>depending</a:t>
            </a:r>
            <a:r>
              <a:rPr lang="fr-FR" altLang="zh-CN" sz="1200" b="0" i="0" kern="1200" dirty="0">
                <a:solidFill>
                  <a:schemeClr val="tx1"/>
                </a:solidFill>
                <a:effectLst/>
                <a:latin typeface="+mn-lt"/>
                <a:ea typeface="+mn-ea"/>
                <a:cs typeface="+mn-cs"/>
              </a:rPr>
              <a:t> on the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region</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metric</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important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shows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network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making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only</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small</a:t>
            </a:r>
            <a:r>
              <a:rPr lang="fr-FR" altLang="zh-CN" sz="1200" b="0" i="0" kern="1200" dirty="0">
                <a:solidFill>
                  <a:schemeClr val="tx1"/>
                </a:solidFill>
                <a:effectLst/>
                <a:latin typeface="+mn-lt"/>
                <a:ea typeface="+mn-ea"/>
                <a:cs typeface="+mn-cs"/>
              </a:rPr>
              <a:t> correction.</a:t>
            </a:r>
            <a:br>
              <a:rPr lang="fr-FR" altLang="zh-CN" dirty="0"/>
            </a:br>
            <a:r>
              <a:rPr lang="fr-FR" altLang="zh-CN" sz="1200" b="0" i="0" kern="1200" dirty="0">
                <a:solidFill>
                  <a:schemeClr val="tx1"/>
                </a:solidFill>
                <a:effectLst/>
                <a:latin typeface="+mn-lt"/>
                <a:ea typeface="+mn-ea"/>
                <a:cs typeface="+mn-cs"/>
              </a:rPr>
              <a:t>It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capturing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substantial</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visible-</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alone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does</a:t>
            </a:r>
            <a:r>
              <a:rPr lang="fr-FR" altLang="zh-CN" sz="1200" b="0" i="0" kern="1200" dirty="0">
                <a:solidFill>
                  <a:schemeClr val="tx1"/>
                </a:solidFill>
                <a:effectLst/>
                <a:latin typeface="+mn-lt"/>
                <a:ea typeface="+mn-ea"/>
                <a:cs typeface="+mn-cs"/>
              </a:rPr>
              <a:t> not use.</a:t>
            </a:r>
            <a:br>
              <a:rPr lang="fr-FR" altLang="zh-CN" dirty="0"/>
            </a:br>
            <a:r>
              <a:rPr lang="fr-FR" altLang="zh-CN" sz="1200" b="0" i="0" kern="1200" dirty="0">
                <a:solidFill>
                  <a:schemeClr val="tx1"/>
                </a:solidFill>
                <a:effectLst/>
                <a:latin typeface="+mn-lt"/>
                <a:ea typeface="+mn-ea"/>
                <a:cs typeface="+mn-cs"/>
              </a:rPr>
              <a:t>So for single-</a:t>
            </a:r>
            <a:r>
              <a:rPr lang="fr-FR" altLang="zh-CN" sz="1200" b="0" i="0" kern="1200" dirty="0" err="1">
                <a:solidFill>
                  <a:schemeClr val="tx1"/>
                </a:solidFill>
                <a:effectLst/>
                <a:latin typeface="+mn-lt"/>
                <a:ea typeface="+mn-ea"/>
                <a:cs typeface="+mn-cs"/>
              </a:rPr>
              <a:t>particle</a:t>
            </a:r>
            <a:r>
              <a:rPr lang="fr-FR" altLang="zh-CN" sz="1200" b="0" i="0" kern="1200" dirty="0">
                <a:solidFill>
                  <a:schemeClr val="tx1"/>
                </a:solidFill>
                <a:effectLst/>
                <a:latin typeface="+mn-lt"/>
                <a:ea typeface="+mn-ea"/>
                <a:cs typeface="+mn-cs"/>
              </a:rPr>
              <a:t> hadrons, the gain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both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clear</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quantitatively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significant</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13</a:t>
            </a:fld>
            <a:endParaRPr kumimoji="1" lang="zh-CN" altLang="en-US"/>
          </a:p>
        </p:txBody>
      </p:sp>
    </p:spTree>
    <p:extLst>
      <p:ext uri="{BB962C8B-B14F-4D97-AF65-F5344CB8AC3E}">
        <p14:creationId xmlns:p14="http://schemas.microsoft.com/office/powerpoint/2010/main" val="3505882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a:t>
            </a:r>
            <a:r>
              <a:rPr lang="fr-FR" altLang="zh-CN" sz="1200" b="0" i="0" kern="1200" dirty="0" err="1">
                <a:solidFill>
                  <a:schemeClr val="tx1"/>
                </a:solidFill>
                <a:effectLst/>
                <a:latin typeface="+mn-lt"/>
                <a:ea typeface="+mn-ea"/>
                <a:cs typeface="+mn-cs"/>
              </a:rPr>
              <a:t>summarizes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transfer</a:t>
            </a:r>
            <a:r>
              <a:rPr lang="fr-FR" altLang="zh-CN" sz="1200" b="0" i="0" kern="1200" dirty="0">
                <a:solidFill>
                  <a:schemeClr val="tx1"/>
                </a:solidFill>
                <a:effectLst/>
                <a:latin typeface="+mn-lt"/>
                <a:ea typeface="+mn-ea"/>
                <a:cs typeface="+mn-cs"/>
              </a:rPr>
              <a:t> pattern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model </a:t>
            </a:r>
            <a:r>
              <a:rPr lang="fr-FR" altLang="zh-CN" sz="1200" b="0" i="0" kern="1200" dirty="0" err="1">
                <a:solidFill>
                  <a:schemeClr val="tx1"/>
                </a:solidFill>
                <a:effectLst/>
                <a:latin typeface="+mn-lt"/>
                <a:ea typeface="+mn-ea"/>
                <a:cs typeface="+mn-cs"/>
              </a:rPr>
              <a:t>trained</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a:t>
            </a:r>
            <a:r>
              <a:rPr lang="fr-FR" altLang="zh-CN" sz="1200" b="0" i="0" kern="1200" dirty="0" err="1">
                <a:solidFill>
                  <a:schemeClr val="tx1"/>
                </a:solidFill>
                <a:effectLst/>
                <a:latin typeface="+mn-lt"/>
                <a:ea typeface="+mn-ea"/>
                <a:cs typeface="+mn-cs"/>
              </a:rPr>
              <a:t>performs</a:t>
            </a:r>
            <a:r>
              <a:rPr lang="fr-FR" altLang="zh-CN" sz="1200" b="0" i="0" kern="1200" dirty="0">
                <a:solidFill>
                  <a:schemeClr val="tx1"/>
                </a:solidFill>
                <a:effectLst/>
                <a:latin typeface="+mn-lt"/>
                <a:ea typeface="+mn-ea"/>
                <a:cs typeface="+mn-cs"/>
              </a:rPr>
              <a:t> best on K-minus, </a:t>
            </a:r>
            <a:r>
              <a:rPr lang="fr-FR" altLang="zh-CN" sz="1200" b="0" i="0" kern="1200" dirty="0" err="1">
                <a:solidFill>
                  <a:schemeClr val="tx1"/>
                </a:solidFill>
                <a:effectLst/>
                <a:latin typeface="+mn-lt"/>
                <a:ea typeface="+mn-ea"/>
                <a:cs typeface="+mn-cs"/>
              </a:rPr>
              <a:t>still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improves</a:t>
            </a:r>
            <a:r>
              <a:rPr lang="fr-FR" altLang="zh-CN" sz="1200" b="0" i="0" kern="1200" dirty="0">
                <a:solidFill>
                  <a:schemeClr val="tx1"/>
                </a:solidFill>
                <a:effectLst/>
                <a:latin typeface="+mn-lt"/>
                <a:ea typeface="+mn-ea"/>
                <a:cs typeface="+mn-cs"/>
              </a:rPr>
              <a:t> K-</a:t>
            </a:r>
            <a:r>
              <a:rPr lang="fr-FR" altLang="zh-CN" sz="1200" b="0" i="0" kern="1200" dirty="0" err="1">
                <a:solidFill>
                  <a:schemeClr val="tx1"/>
                </a:solidFill>
                <a:effectLst/>
                <a:latin typeface="+mn-lt"/>
                <a:ea typeface="+mn-ea"/>
                <a:cs typeface="+mn-cs"/>
              </a:rPr>
              <a:t>zero</a:t>
            </a:r>
            <a:r>
              <a:rPr lang="fr-FR" altLang="zh-CN" sz="1200" b="0" i="0" kern="1200" dirty="0">
                <a:solidFill>
                  <a:schemeClr val="tx1"/>
                </a:solidFill>
                <a:effectLst/>
                <a:latin typeface="+mn-lt"/>
                <a:ea typeface="+mn-ea"/>
                <a:cs typeface="+mn-cs"/>
              </a:rPr>
              <a:t>-L, and shows </a:t>
            </a:r>
            <a:r>
              <a:rPr lang="fr-FR" altLang="zh-CN" sz="1200" b="0" i="0" kern="1200" dirty="0" err="1">
                <a:solidFill>
                  <a:schemeClr val="tx1"/>
                </a:solidFill>
                <a:effectLst/>
                <a:latin typeface="+mn-lt"/>
                <a:ea typeface="+mn-ea"/>
                <a:cs typeface="+mn-cs"/>
              </a:rPr>
              <a:t>slight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degradation</a:t>
            </a:r>
            <a:r>
              <a:rPr lang="fr-FR" altLang="zh-CN" sz="1200" b="0" i="0" kern="1200" dirty="0">
                <a:solidFill>
                  <a:schemeClr val="tx1"/>
                </a:solidFill>
                <a:effectLst/>
                <a:latin typeface="+mn-lt"/>
                <a:ea typeface="+mn-ea"/>
                <a:cs typeface="+mn-cs"/>
              </a:rPr>
              <a:t> for </a:t>
            </a:r>
            <a:r>
              <a:rPr lang="fr-FR" altLang="zh-CN" sz="1200" b="0" i="0" kern="1200" dirty="0" err="1">
                <a:solidFill>
                  <a:schemeClr val="tx1"/>
                </a:solidFill>
                <a:effectLst/>
                <a:latin typeface="+mn-lt"/>
                <a:ea typeface="+mn-ea"/>
                <a:cs typeface="+mn-cs"/>
              </a:rPr>
              <a:t>electrons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 </a:t>
            </a:r>
            <a:r>
              <a:rPr lang="fr-FR" altLang="zh-CN" sz="1200" b="0" i="0" kern="1200" dirty="0" err="1">
                <a:solidFill>
                  <a:schemeClr val="tx1"/>
                </a:solidFill>
                <a:effectLst/>
                <a:latin typeface="+mn-lt"/>
                <a:ea typeface="+mn-ea"/>
                <a:cs typeface="+mn-cs"/>
              </a:rPr>
              <a:t>think</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pattern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very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meaningful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physically</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If the model </a:t>
            </a:r>
            <a:r>
              <a:rPr lang="fr-FR" altLang="zh-CN" sz="1200" b="0" i="0" kern="1200" dirty="0" err="1">
                <a:solidFill>
                  <a:schemeClr val="tx1"/>
                </a:solidFill>
                <a:effectLst/>
                <a:latin typeface="+mn-lt"/>
                <a:ea typeface="+mn-ea"/>
                <a:cs typeface="+mn-cs"/>
              </a:rPr>
              <a:t>were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just</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particle-specific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numerical</a:t>
            </a:r>
            <a:r>
              <a:rPr lang="fr-FR" altLang="zh-CN" sz="1200" b="0" i="0" kern="1200" dirty="0">
                <a:solidFill>
                  <a:schemeClr val="tx1"/>
                </a:solidFill>
                <a:effectLst/>
                <a:latin typeface="+mn-lt"/>
                <a:ea typeface="+mn-ea"/>
                <a:cs typeface="+mn-cs"/>
              </a:rPr>
              <a:t> fit,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would</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necessarily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expect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such</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coherent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hierarchy</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Instead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suggests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network has </a:t>
            </a:r>
            <a:r>
              <a:rPr lang="fr-FR" altLang="zh-CN" sz="1200" b="0" i="0" kern="1200" dirty="0" err="1">
                <a:solidFill>
                  <a:schemeClr val="tx1"/>
                </a:solidFill>
                <a:effectLst/>
                <a:latin typeface="+mn-lt"/>
                <a:ea typeface="+mn-ea"/>
                <a:cs typeface="+mn-cs"/>
              </a:rPr>
              <a:t>learned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genuine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transfer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naturally</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other</a:t>
            </a:r>
            <a:r>
              <a:rPr lang="fr-FR" altLang="zh-CN" sz="1200" b="0" i="0" kern="1200" dirty="0">
                <a:solidFill>
                  <a:schemeClr val="tx1"/>
                </a:solidFill>
                <a:effectLst/>
                <a:latin typeface="+mn-lt"/>
                <a:ea typeface="+mn-ea"/>
                <a:cs typeface="+mn-cs"/>
              </a:rPr>
              <a:t> hadron-like </a:t>
            </a:r>
            <a:r>
              <a:rPr lang="fr-FR" altLang="zh-CN" sz="1200" b="0" i="0" kern="1200" dirty="0" err="1">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while</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transferring</a:t>
            </a:r>
            <a:r>
              <a:rPr lang="fr-FR" altLang="zh-CN" sz="1200" b="0" i="0" kern="1200" dirty="0">
                <a:solidFill>
                  <a:schemeClr val="tx1"/>
                </a:solidFill>
                <a:effectLst/>
                <a:latin typeface="+mn-lt"/>
                <a:ea typeface="+mn-ea"/>
                <a:cs typeface="+mn-cs"/>
              </a:rPr>
              <a:t> in the </a:t>
            </a:r>
            <a:r>
              <a:rPr lang="fr-FR" altLang="zh-CN" sz="1200" b="0" i="0" kern="1200" dirty="0" err="1">
                <a:solidFill>
                  <a:schemeClr val="tx1"/>
                </a:solidFill>
                <a:effectLst/>
                <a:latin typeface="+mn-lt"/>
                <a:ea typeface="+mn-ea"/>
                <a:cs typeface="+mn-cs"/>
              </a:rPr>
              <a:t>same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way</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showers</a:t>
            </a:r>
            <a:r>
              <a:rPr lang="fr-FR" altLang="zh-CN" sz="1200" b="0" i="0" kern="1200" dirty="0">
                <a:solidFill>
                  <a:schemeClr val="tx1"/>
                </a:solidFill>
                <a:effectLst/>
                <a:latin typeface="+mn-lt"/>
                <a:ea typeface="+mn-ea"/>
                <a:cs typeface="+mn-cs"/>
              </a:rPr>
              <a:t>.</a:t>
            </a:r>
            <a:endParaRPr 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14</a:t>
            </a:fld>
            <a:endParaRPr kumimoji="1" lang="zh-CN" altLang="en-US"/>
          </a:p>
        </p:txBody>
      </p:sp>
    </p:spTree>
    <p:extLst>
      <p:ext uri="{BB962C8B-B14F-4D97-AF65-F5344CB8AC3E}">
        <p14:creationId xmlns:p14="http://schemas.microsoft.com/office/powerpoint/2010/main" val="2116723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15</a:t>
            </a:fld>
            <a:endParaRPr kumimoji="1" lang="zh-CN" altLang="en-US"/>
          </a:p>
        </p:txBody>
      </p:sp>
    </p:spTree>
    <p:extLst>
      <p:ext uri="{BB962C8B-B14F-4D97-AF65-F5344CB8AC3E}">
        <p14:creationId xmlns:p14="http://schemas.microsoft.com/office/powerpoint/2010/main" val="1978300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17</a:t>
            </a:fld>
            <a:endParaRPr kumimoji="1" lang="zh-CN" altLang="en-US"/>
          </a:p>
        </p:txBody>
      </p:sp>
    </p:spTree>
    <p:extLst>
      <p:ext uri="{BB962C8B-B14F-4D97-AF65-F5344CB8AC3E}">
        <p14:creationId xmlns:p14="http://schemas.microsoft.com/office/powerpoint/2010/main" val="44958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20BD-5730-0B08-90FD-134E5ECC5F8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7FAFAA-C291-A856-9D77-3FD71EAC3A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E0C80B0-5787-46D8-7898-397E23AFEFFE}"/>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a:t>
            </a:r>
            <a:r>
              <a:rPr lang="fr-FR" altLang="zh-CN" sz="1200" b="0" i="0" kern="1200" dirty="0" err="1">
                <a:solidFill>
                  <a:schemeClr val="tx1"/>
                </a:solidFill>
                <a:effectLst/>
                <a:latin typeface="+mn-lt"/>
                <a:ea typeface="+mn-ea"/>
                <a:cs typeface="+mn-cs"/>
              </a:rPr>
              <a:t>summarizes</a:t>
            </a:r>
            <a:r>
              <a:rPr lang="fr-FR" altLang="zh-CN" sz="1200" b="0" i="0" kern="1200" dirty="0">
                <a:solidFill>
                  <a:schemeClr val="tx1"/>
                </a:solidFill>
                <a:effectLst/>
                <a:latin typeface="+mn-lt"/>
                <a:ea typeface="+mn-ea"/>
                <a:cs typeface="+mn-cs"/>
              </a:rPr>
              <a:t> the workflow and the </a:t>
            </a:r>
            <a:r>
              <a:rPr lang="fr-FR" altLang="zh-CN" sz="1200" b="0" i="0" kern="1200" dirty="0" err="1">
                <a:solidFill>
                  <a:schemeClr val="tx1"/>
                </a:solidFill>
                <a:effectLst/>
                <a:latin typeface="+mn-lt"/>
                <a:ea typeface="+mn-ea"/>
                <a:cs typeface="+mn-cs"/>
              </a:rPr>
              <a:t>sample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preparation</a:t>
            </a:r>
            <a:r>
              <a:rPr lang="fr-FR" altLang="zh-CN" sz="1200" b="0" i="0" kern="1200" dirty="0">
                <a:solidFill>
                  <a:schemeClr val="tx1"/>
                </a:solidFill>
                <a:effectLst/>
                <a:latin typeface="+mn-lt"/>
                <a:ea typeface="+mn-ea"/>
                <a:cs typeface="+mn-cs"/>
              </a:rPr>
              <a:t>.</a:t>
            </a:r>
          </a:p>
          <a:p>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start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single-</a:t>
            </a:r>
            <a:r>
              <a:rPr lang="fr-FR" altLang="zh-CN" sz="1200" b="0" i="0" kern="1200" dirty="0" err="1">
                <a:solidFill>
                  <a:schemeClr val="tx1"/>
                </a:solidFill>
                <a:effectLst/>
                <a:latin typeface="+mn-lt"/>
                <a:ea typeface="+mn-ea"/>
                <a:cs typeface="+mn-cs"/>
              </a:rPr>
              <a:t>particle</a:t>
            </a:r>
            <a:r>
              <a:rPr lang="fr-FR" altLang="zh-CN" sz="1200" b="0" i="0" kern="1200" dirty="0">
                <a:solidFill>
                  <a:schemeClr val="tx1"/>
                </a:solidFill>
                <a:effectLst/>
                <a:latin typeface="+mn-lt"/>
                <a:ea typeface="+mn-ea"/>
                <a:cs typeface="+mn-cs"/>
              </a:rPr>
              <a:t> simulation, </a:t>
            </a:r>
            <a:r>
              <a:rPr lang="fr-FR" altLang="zh-CN" sz="1200" b="0" i="0" kern="1200" dirty="0" err="1">
                <a:solidFill>
                  <a:schemeClr val="tx1"/>
                </a:solidFill>
                <a:effectLst/>
                <a:latin typeface="+mn-lt"/>
                <a:ea typeface="+mn-ea"/>
                <a:cs typeface="+mn-cs"/>
              </a:rPr>
              <a:t>then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perform</a:t>
            </a:r>
            <a:r>
              <a:rPr lang="fr-FR" altLang="zh-CN" sz="1200" b="0" i="0" kern="1200" dirty="0">
                <a:solidFill>
                  <a:schemeClr val="tx1"/>
                </a:solidFill>
                <a:effectLst/>
                <a:latin typeface="+mn-lt"/>
                <a:ea typeface="+mn-ea"/>
                <a:cs typeface="+mn-cs"/>
              </a:rPr>
              <a:t> hit </a:t>
            </a:r>
            <a:r>
              <a:rPr lang="fr-FR" altLang="zh-CN" sz="1200" b="0" i="0" kern="1200" dirty="0" err="1">
                <a:solidFill>
                  <a:schemeClr val="tx1"/>
                </a:solidFill>
                <a:effectLst/>
                <a:latin typeface="+mn-lt"/>
                <a:ea typeface="+mn-ea"/>
                <a:cs typeface="+mn-cs"/>
              </a:rPr>
              <a:t>digitization</a:t>
            </a:r>
            <a:r>
              <a:rPr lang="fr-FR" altLang="zh-CN" sz="1200" b="0" i="0" kern="1200" dirty="0">
                <a:solidFill>
                  <a:schemeClr val="tx1"/>
                </a:solidFill>
                <a:effectLst/>
                <a:latin typeface="+mn-lt"/>
                <a:ea typeface="+mn-ea"/>
                <a:cs typeface="+mn-cs"/>
              </a:rPr>
              <a:t>, and at last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compare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reconstruction </a:t>
            </a:r>
            <a:r>
              <a:rPr lang="fr-FR" altLang="zh-CN" sz="1200" b="0" i="0" kern="1200" dirty="0" err="1">
                <a:solidFill>
                  <a:schemeClr val="tx1"/>
                </a:solidFill>
                <a:effectLst/>
                <a:latin typeface="+mn-lt"/>
                <a:ea typeface="+mn-ea"/>
                <a:cs typeface="+mn-cs"/>
              </a:rPr>
              <a:t>methods</a:t>
            </a:r>
            <a:r>
              <a:rPr lang="fr-FR" altLang="zh-CN" sz="1200" b="0" i="0" kern="1200" dirty="0">
                <a:solidFill>
                  <a:schemeClr val="tx1"/>
                </a:solidFill>
                <a:effectLst/>
                <a:latin typeface="+mn-lt"/>
                <a:ea typeface="+mn-ea"/>
                <a:cs typeface="+mn-cs"/>
              </a:rPr>
              <a:t>.</a:t>
            </a:r>
          </a:p>
          <a:p>
            <a:r>
              <a:rPr lang="fr-FR" altLang="zh-CN" sz="1200" b="0" i="0" kern="1200" dirty="0">
                <a:solidFill>
                  <a:schemeClr val="tx1"/>
                </a:solidFill>
                <a:effectLst/>
                <a:latin typeface="+mn-lt"/>
                <a:ea typeface="+mn-ea"/>
                <a:cs typeface="+mn-cs"/>
              </a:rPr>
              <a:t>For training and validation, I use a large </a:t>
            </a:r>
            <a:r>
              <a:rPr lang="fr-FR" altLang="zh-CN" sz="1200" b="0" i="0" kern="1200" dirty="0" err="1">
                <a:solidFill>
                  <a:schemeClr val="tx1"/>
                </a:solidFill>
                <a:effectLst/>
                <a:latin typeface="+mn-lt"/>
                <a:ea typeface="+mn-ea"/>
                <a:cs typeface="+mn-cs"/>
              </a:rPr>
              <a:t>sample</a:t>
            </a:r>
            <a:r>
              <a:rPr lang="fr-FR" altLang="zh-CN" sz="1200" b="0" i="0" kern="1200" dirty="0">
                <a:solidFill>
                  <a:schemeClr val="tx1"/>
                </a:solidFill>
                <a:effectLst/>
                <a:latin typeface="+mn-lt"/>
                <a:ea typeface="+mn-ea"/>
                <a:cs typeface="+mn-cs"/>
              </a:rPr>
              <a:t> of single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over a </a:t>
            </a:r>
            <a:r>
              <a:rPr lang="fr-FR" altLang="zh-CN" sz="1200" b="0" i="0" kern="1200" dirty="0" err="1">
                <a:solidFill>
                  <a:schemeClr val="tx1"/>
                </a:solidFill>
                <a:effectLst/>
                <a:latin typeface="+mn-lt"/>
                <a:ea typeface="+mn-ea"/>
                <a:cs typeface="+mn-cs"/>
              </a:rPr>
              <a:t>broad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range.</a:t>
            </a:r>
          </a:p>
          <a:p>
            <a:r>
              <a:rPr lang="fr-FR" altLang="zh-CN" sz="1200" b="0" i="0" kern="1200" dirty="0">
                <a:solidFill>
                  <a:schemeClr val="tx1"/>
                </a:solidFill>
                <a:effectLst/>
                <a:latin typeface="+mn-lt"/>
                <a:ea typeface="+mn-ea"/>
                <a:cs typeface="+mn-cs"/>
              </a:rPr>
              <a:t>For </a:t>
            </a:r>
            <a:r>
              <a:rPr lang="fr-FR" altLang="zh-CN" sz="1200" b="0" i="0" kern="1200" dirty="0" err="1">
                <a:solidFill>
                  <a:schemeClr val="tx1"/>
                </a:solidFill>
                <a:effectLst/>
                <a:latin typeface="+mn-lt"/>
                <a:ea typeface="+mn-ea"/>
                <a:cs typeface="+mn-cs"/>
              </a:rPr>
              <a:t>evaluation</a:t>
            </a:r>
            <a:r>
              <a:rPr lang="fr-FR" altLang="zh-CN" sz="1200" b="0" i="0" kern="1200" dirty="0">
                <a:solidFill>
                  <a:schemeClr val="tx1"/>
                </a:solidFill>
                <a:effectLst/>
                <a:latin typeface="+mn-lt"/>
                <a:ea typeface="+mn-ea"/>
                <a:cs typeface="+mn-cs"/>
              </a:rPr>
              <a:t>, I test not </a:t>
            </a:r>
            <a:r>
              <a:rPr lang="fr-FR" altLang="zh-CN" sz="1200" b="0" i="0" kern="1200" dirty="0" err="1">
                <a:solidFill>
                  <a:schemeClr val="tx1"/>
                </a:solidFill>
                <a:effectLst/>
                <a:latin typeface="+mn-lt"/>
                <a:ea typeface="+mn-ea"/>
                <a:cs typeface="+mn-cs"/>
              </a:rPr>
              <a:t>only</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but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other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including</a:t>
            </a:r>
            <a:r>
              <a:rPr lang="fr-FR" altLang="zh-CN" sz="1200" b="0" i="0" kern="1200" dirty="0">
                <a:solidFill>
                  <a:schemeClr val="tx1"/>
                </a:solidFill>
                <a:effectLst/>
                <a:latin typeface="+mn-lt"/>
                <a:ea typeface="+mn-ea"/>
                <a:cs typeface="+mn-cs"/>
              </a:rPr>
              <a:t> kaons, </a:t>
            </a:r>
            <a:r>
              <a:rPr lang="fr-FR" altLang="zh-CN" sz="1200" b="0" i="0" kern="1200" dirty="0" err="1">
                <a:solidFill>
                  <a:schemeClr val="tx1"/>
                </a:solidFill>
                <a:effectLst/>
                <a:latin typeface="+mn-lt"/>
                <a:ea typeface="+mn-ea"/>
                <a:cs typeface="+mn-cs"/>
              </a:rPr>
              <a:t>electrons</a:t>
            </a:r>
            <a:r>
              <a:rPr lang="fr-FR" altLang="zh-CN" sz="1200" b="0" i="0" kern="1200" dirty="0">
                <a:solidFill>
                  <a:schemeClr val="tx1"/>
                </a:solidFill>
                <a:effectLst/>
                <a:latin typeface="+mn-lt"/>
                <a:ea typeface="+mn-ea"/>
                <a:cs typeface="+mn-cs"/>
              </a:rPr>
              <a:t>, and neutral kaons.</a:t>
            </a:r>
          </a:p>
          <a:p>
            <a:r>
              <a:rPr lang="fr-FR" altLang="zh-CN" sz="1200" b="0" i="0" kern="1200" dirty="0">
                <a:solidFill>
                  <a:schemeClr val="tx1"/>
                </a:solidFill>
                <a:effectLst/>
                <a:latin typeface="+mn-lt"/>
                <a:ea typeface="+mn-ea"/>
                <a:cs typeface="+mn-cs"/>
              </a:rPr>
              <a:t>This setup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allows</a:t>
            </a:r>
            <a:r>
              <a:rPr lang="fr-FR" altLang="zh-CN" sz="1200" b="0" i="0" kern="1200" dirty="0">
                <a:solidFill>
                  <a:schemeClr val="tx1"/>
                </a:solidFill>
                <a:effectLst/>
                <a:latin typeface="+mn-lt"/>
                <a:ea typeface="+mn-ea"/>
                <a:cs typeface="+mn-cs"/>
              </a:rPr>
              <a:t> us to </a:t>
            </a:r>
            <a:r>
              <a:rPr lang="fr-FR" altLang="zh-CN" sz="1200" b="0" i="0" kern="1200" dirty="0" err="1">
                <a:solidFill>
                  <a:schemeClr val="tx1"/>
                </a:solidFill>
                <a:effectLst/>
                <a:latin typeface="+mn-lt"/>
                <a:ea typeface="+mn-ea"/>
                <a:cs typeface="+mn-cs"/>
              </a:rPr>
              <a:t>study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both</a:t>
            </a:r>
            <a:r>
              <a:rPr lang="fr-FR" altLang="zh-CN" sz="1200" b="0" i="0" kern="1200" dirty="0">
                <a:solidFill>
                  <a:schemeClr val="tx1"/>
                </a:solidFill>
                <a:effectLst/>
                <a:latin typeface="+mn-lt"/>
                <a:ea typeface="+mn-ea"/>
                <a:cs typeface="+mn-cs"/>
              </a:rPr>
              <a:t> the direct performance on the training-like </a:t>
            </a:r>
            <a:r>
              <a:rPr lang="fr-FR" altLang="zh-CN" sz="1200" b="0" i="0" kern="1200" dirty="0" err="1">
                <a:solidFill>
                  <a:schemeClr val="tx1"/>
                </a:solidFill>
                <a:effectLst/>
                <a:latin typeface="+mn-lt"/>
                <a:ea typeface="+mn-ea"/>
                <a:cs typeface="+mn-cs"/>
              </a:rPr>
              <a:t>particle</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generalization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a:extLst>
              <a:ext uri="{FF2B5EF4-FFF2-40B4-BE49-F238E27FC236}">
                <a16:creationId xmlns:a16="http://schemas.microsoft.com/office/drawing/2014/main" id="{F1A4D155-4152-26FE-9017-8621A13642E7}"/>
              </a:ext>
            </a:extLst>
          </p:cNvPr>
          <p:cNvSpPr>
            <a:spLocks noGrp="1"/>
          </p:cNvSpPr>
          <p:nvPr>
            <p:ph type="sldNum" sz="quarter" idx="5"/>
          </p:nvPr>
        </p:nvSpPr>
        <p:spPr/>
        <p:txBody>
          <a:bodyPr/>
          <a:lstStyle/>
          <a:p>
            <a:fld id="{25274381-2310-6F47-819F-30E7E49D0BE1}" type="slidenum">
              <a:rPr kumimoji="1" lang="zh-CN" altLang="en-US" smtClean="0"/>
              <a:t>18</a:t>
            </a:fld>
            <a:endParaRPr kumimoji="1" lang="zh-CN" altLang="en-US"/>
          </a:p>
        </p:txBody>
      </p:sp>
    </p:spTree>
    <p:extLst>
      <p:ext uri="{BB962C8B-B14F-4D97-AF65-F5344CB8AC3E}">
        <p14:creationId xmlns:p14="http://schemas.microsoft.com/office/powerpoint/2010/main" val="1835130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err="1">
                <a:solidFill>
                  <a:schemeClr val="tx1"/>
                </a:solidFill>
                <a:effectLst/>
                <a:latin typeface="+mn-lt"/>
                <a:ea typeface="+mn-ea"/>
                <a:cs typeface="+mn-cs"/>
              </a:rPr>
              <a:t>Before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moving</a:t>
            </a:r>
            <a:r>
              <a:rPr lang="fr-FR" altLang="zh-CN" sz="1200" b="0" i="0" kern="1200" dirty="0">
                <a:solidFill>
                  <a:schemeClr val="tx1"/>
                </a:solidFill>
                <a:effectLst/>
                <a:latin typeface="+mn-lt"/>
                <a:ea typeface="+mn-ea"/>
                <a:cs typeface="+mn-cs"/>
              </a:rPr>
              <a:t> to the CNN,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important to check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detector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and reconstruction </a:t>
            </a:r>
            <a:r>
              <a:rPr lang="fr-FR" altLang="zh-CN" sz="1200" b="0" i="0" kern="1200" dirty="0" err="1">
                <a:solidFill>
                  <a:schemeClr val="tx1"/>
                </a:solidFill>
                <a:effectLst/>
                <a:latin typeface="+mn-lt"/>
                <a:ea typeface="+mn-ea"/>
                <a:cs typeface="+mn-cs"/>
              </a:rPr>
              <a:t>chain</a:t>
            </a:r>
            <a:r>
              <a:rPr lang="fr-FR" altLang="zh-CN" sz="1200" b="0" i="0" kern="1200" dirty="0">
                <a:solidFill>
                  <a:schemeClr val="tx1"/>
                </a:solidFill>
                <a:effectLst/>
                <a:latin typeface="+mn-lt"/>
                <a:ea typeface="+mn-ea"/>
                <a:cs typeface="+mn-cs"/>
              </a:rPr>
              <a:t> are </a:t>
            </a:r>
            <a:r>
              <a:rPr lang="fr-FR" altLang="zh-CN" sz="1200" b="0" i="0" kern="1200" dirty="0" err="1">
                <a:solidFill>
                  <a:schemeClr val="tx1"/>
                </a:solidFill>
                <a:effectLst/>
                <a:latin typeface="+mn-lt"/>
                <a:ea typeface="+mn-ea"/>
                <a:cs typeface="+mn-cs"/>
              </a:rPr>
              <a:t>behaving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properly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Here</a:t>
            </a:r>
            <a:r>
              <a:rPr lang="fr-FR" altLang="zh-CN" sz="1200" b="0" i="0" kern="1200" dirty="0">
                <a:solidFill>
                  <a:schemeClr val="tx1"/>
                </a:solidFill>
                <a:effectLst/>
                <a:latin typeface="+mn-lt"/>
                <a:ea typeface="+mn-ea"/>
                <a:cs typeface="+mn-cs"/>
              </a:rPr>
              <a:t> I use </a:t>
            </a:r>
            <a:r>
              <a:rPr lang="fr-FR" altLang="zh-CN" sz="1200" b="0" i="0" kern="1200" dirty="0" err="1">
                <a:solidFill>
                  <a:schemeClr val="tx1"/>
                </a:solidFill>
                <a:effectLst/>
                <a:latin typeface="+mn-lt"/>
                <a:ea typeface="+mn-ea"/>
                <a:cs typeface="+mn-cs"/>
              </a:rPr>
              <a:t>electrons</a:t>
            </a:r>
            <a:r>
              <a:rPr lang="fr-FR" altLang="zh-CN" sz="1200" b="0" i="0" kern="1200" dirty="0">
                <a:solidFill>
                  <a:schemeClr val="tx1"/>
                </a:solidFill>
                <a:effectLst/>
                <a:latin typeface="+mn-lt"/>
                <a:ea typeface="+mn-ea"/>
                <a:cs typeface="+mn-cs"/>
              </a:rPr>
              <a:t> as a </a:t>
            </a:r>
            <a:r>
              <a:rPr lang="fr-FR" altLang="zh-CN" sz="1200" b="0" i="0" kern="1200" dirty="0" err="1">
                <a:solidFill>
                  <a:schemeClr val="tx1"/>
                </a:solidFill>
                <a:effectLst/>
                <a:latin typeface="+mn-lt"/>
                <a:ea typeface="+mn-ea"/>
                <a:cs typeface="+mn-cs"/>
              </a:rPr>
              <a:t>sanity</a:t>
            </a:r>
            <a:r>
              <a:rPr lang="fr-FR" altLang="zh-CN" sz="1200" b="0" i="0" kern="1200" dirty="0">
                <a:solidFill>
                  <a:schemeClr val="tx1"/>
                </a:solidFill>
                <a:effectLst/>
                <a:latin typeface="+mn-lt"/>
                <a:ea typeface="+mn-ea"/>
                <a:cs typeface="+mn-cs"/>
              </a:rPr>
              <a:t> check. I </a:t>
            </a:r>
            <a:r>
              <a:rPr lang="fr-FR" altLang="zh-CN" sz="1200" b="0" i="0" kern="1200" dirty="0" err="1">
                <a:solidFill>
                  <a:schemeClr val="tx1"/>
                </a:solidFill>
                <a:effectLst/>
                <a:latin typeface="+mn-lt"/>
                <a:ea typeface="+mn-ea"/>
                <a:cs typeface="+mn-cs"/>
              </a:rPr>
              <a:t>simply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sum</a:t>
            </a:r>
            <a:r>
              <a:rPr lang="fr-FR" altLang="zh-CN" sz="1200" b="0" i="0" kern="1200" dirty="0">
                <a:solidFill>
                  <a:schemeClr val="tx1"/>
                </a:solidFill>
                <a:effectLst/>
                <a:latin typeface="+mn-lt"/>
                <a:ea typeface="+mn-ea"/>
                <a:cs typeface="+mn-cs"/>
              </a:rPr>
              <a:t> all visible hit, the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linear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within</a:t>
            </a:r>
            <a:r>
              <a:rPr lang="fr-FR" altLang="zh-CN" sz="1200" b="0" i="0" kern="1200" dirty="0">
                <a:solidFill>
                  <a:schemeClr val="tx1"/>
                </a:solidFill>
                <a:effectLst/>
                <a:latin typeface="+mn-lt"/>
                <a:ea typeface="+mn-ea"/>
                <a:cs typeface="+mn-cs"/>
              </a:rPr>
              <a:t> about 3 percent, and the </a:t>
            </a:r>
            <a:r>
              <a:rPr lang="fr-FR" altLang="zh-CN" sz="1200" b="0" i="0" kern="1200" dirty="0" err="1">
                <a:solidFill>
                  <a:schemeClr val="tx1"/>
                </a:solidFill>
                <a:effectLst/>
                <a:latin typeface="+mn-lt"/>
                <a:ea typeface="+mn-ea"/>
                <a:cs typeface="+mn-cs"/>
              </a:rPr>
              <a:t>resolution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consistent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reasonable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performance. So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tells us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basic simulation and reconstruction setup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working</a:t>
            </a:r>
            <a:r>
              <a:rPr lang="fr-FR" altLang="zh-CN" sz="1200" b="0" i="0" kern="1200" dirty="0">
                <a:solidFill>
                  <a:schemeClr val="tx1"/>
                </a:solidFill>
                <a:effectLst/>
                <a:latin typeface="+mn-lt"/>
                <a:ea typeface="+mn-ea"/>
                <a:cs typeface="+mn-cs"/>
              </a:rPr>
              <a:t> as </a:t>
            </a:r>
            <a:r>
              <a:rPr lang="fr-FR" altLang="zh-CN" sz="1200" b="0" i="0" kern="1200" dirty="0" err="1">
                <a:solidFill>
                  <a:schemeClr val="tx1"/>
                </a:solidFill>
                <a:effectLst/>
                <a:latin typeface="+mn-lt"/>
                <a:ea typeface="+mn-ea"/>
                <a:cs typeface="+mn-cs"/>
              </a:rPr>
              <a:t>expected</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19</a:t>
            </a:fld>
            <a:endParaRPr kumimoji="1" lang="zh-CN" altLang="en-US"/>
          </a:p>
        </p:txBody>
      </p:sp>
    </p:spTree>
    <p:extLst>
      <p:ext uri="{BB962C8B-B14F-4D97-AF65-F5344CB8AC3E}">
        <p14:creationId xmlns:p14="http://schemas.microsoft.com/office/powerpoint/2010/main" val="33445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B1F06-ACA8-9981-8FFA-605C35C09B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67E5F7-6AAE-91B7-5212-60032CBBC5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C70832-EEC7-91DF-F637-B5AF893FA601}"/>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a:t>
            </a:r>
            <a:r>
              <a:rPr lang="fr-FR" altLang="zh-CN" sz="1200" b="0" i="0" kern="1200" dirty="0" err="1">
                <a:solidFill>
                  <a:schemeClr val="tx1"/>
                </a:solidFill>
                <a:effectLst/>
                <a:latin typeface="+mn-lt"/>
                <a:ea typeface="+mn-ea"/>
                <a:cs typeface="+mn-cs"/>
              </a:rPr>
              <a:t>explains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voxelization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strategy</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goal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transform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hits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local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images.</a:t>
            </a:r>
          </a:p>
          <a:p>
            <a:r>
              <a:rPr lang="fr-FR" altLang="zh-CN" sz="1200" b="0" i="0" kern="1200" dirty="0">
                <a:solidFill>
                  <a:schemeClr val="tx1"/>
                </a:solidFill>
                <a:effectLst/>
                <a:latin typeface="+mn-lt"/>
                <a:ea typeface="+mn-ea"/>
                <a:cs typeface="+mn-cs"/>
              </a:rPr>
              <a:t>For </a:t>
            </a:r>
            <a:r>
              <a:rPr lang="fr-FR" altLang="zh-CN" sz="1200" b="0" i="0" kern="1200" dirty="0" err="1">
                <a:solidFill>
                  <a:schemeClr val="tx1"/>
                </a:solidFill>
                <a:effectLst/>
                <a:latin typeface="+mn-lt"/>
                <a:ea typeface="+mn-ea"/>
                <a:cs typeface="+mn-cs"/>
              </a:rPr>
              <a:t>each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subsystem</a:t>
            </a:r>
            <a:r>
              <a:rPr lang="fr-FR" altLang="zh-CN" sz="1200" b="0" i="0" kern="1200" dirty="0">
                <a:solidFill>
                  <a:schemeClr val="tx1"/>
                </a:solidFill>
                <a:effectLst/>
                <a:latin typeface="+mn-lt"/>
                <a:ea typeface="+mn-ea"/>
                <a:cs typeface="+mn-cs"/>
              </a:rPr>
              <a:t>, I first </a:t>
            </a:r>
            <a:r>
              <a:rPr lang="fr-FR" altLang="zh-CN" sz="1200" b="0" i="0" kern="1200" dirty="0" err="1">
                <a:solidFill>
                  <a:schemeClr val="tx1"/>
                </a:solidFill>
                <a:effectLst/>
                <a:latin typeface="+mn-lt"/>
                <a:ea typeface="+mn-ea"/>
                <a:cs typeface="+mn-cs"/>
              </a:rPr>
              <a:t>compute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center in the X-Z plane, and </a:t>
            </a:r>
            <a:r>
              <a:rPr lang="fr-FR" altLang="zh-CN" sz="1200" b="0" i="0" kern="1200" dirty="0" err="1">
                <a:solidFill>
                  <a:schemeClr val="tx1"/>
                </a:solidFill>
                <a:effectLst/>
                <a:latin typeface="+mn-lt"/>
                <a:ea typeface="+mn-ea"/>
                <a:cs typeface="+mn-cs"/>
              </a:rPr>
              <a:t>then</a:t>
            </a:r>
            <a:r>
              <a:rPr lang="fr-FR" altLang="zh-CN" sz="1200" b="0" i="0" kern="1200" dirty="0">
                <a:solidFill>
                  <a:schemeClr val="tx1"/>
                </a:solidFill>
                <a:effectLst/>
                <a:latin typeface="+mn-lt"/>
                <a:ea typeface="+mn-ea"/>
                <a:cs typeface="+mn-cs"/>
              </a:rPr>
              <a:t> open a local </a:t>
            </a:r>
            <a:r>
              <a:rPr lang="fr-FR" altLang="zh-CN" sz="1200" b="0" i="0" kern="1200" dirty="0" err="1">
                <a:solidFill>
                  <a:schemeClr val="tx1"/>
                </a:solidFill>
                <a:effectLst/>
                <a:latin typeface="+mn-lt"/>
                <a:ea typeface="+mn-ea"/>
                <a:cs typeface="+mn-cs"/>
              </a:rPr>
              <a:t>window</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around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center.</a:t>
            </a:r>
            <a:br>
              <a:rPr lang="fr-FR" altLang="zh-CN" dirty="0"/>
            </a:br>
            <a:r>
              <a:rPr lang="fr-FR" altLang="zh-CN" sz="1200" b="0" i="0" kern="1200" dirty="0">
                <a:solidFill>
                  <a:schemeClr val="tx1"/>
                </a:solidFill>
                <a:effectLst/>
                <a:latin typeface="+mn-lt"/>
                <a:ea typeface="+mn-ea"/>
                <a:cs typeface="+mn-cs"/>
              </a:rPr>
              <a:t>The hits </a:t>
            </a:r>
            <a:r>
              <a:rPr lang="fr-FR" altLang="zh-CN" sz="1200" b="0" i="0" kern="1200" dirty="0" err="1">
                <a:solidFill>
                  <a:schemeClr val="tx1"/>
                </a:solidFill>
                <a:effectLst/>
                <a:latin typeface="+mn-lt"/>
                <a:ea typeface="+mn-ea"/>
                <a:cs typeface="+mn-cs"/>
              </a:rPr>
              <a:t>inside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window</a:t>
            </a:r>
            <a:r>
              <a:rPr lang="fr-FR" altLang="zh-CN" sz="1200" b="0" i="0" kern="1200" dirty="0">
                <a:solidFill>
                  <a:schemeClr val="tx1"/>
                </a:solidFill>
                <a:effectLst/>
                <a:latin typeface="+mn-lt"/>
                <a:ea typeface="+mn-ea"/>
                <a:cs typeface="+mn-cs"/>
              </a:rPr>
              <a:t> are </a:t>
            </a:r>
            <a:r>
              <a:rPr lang="fr-FR" altLang="zh-CN" sz="1200" b="0" i="0" kern="1200" dirty="0" err="1">
                <a:solidFill>
                  <a:schemeClr val="tx1"/>
                </a:solidFill>
                <a:effectLst/>
                <a:latin typeface="+mn-lt"/>
                <a:ea typeface="+mn-ea"/>
                <a:cs typeface="+mn-cs"/>
              </a:rPr>
              <a:t>converted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voxels.</a:t>
            </a:r>
            <a:br>
              <a:rPr lang="fr-FR" altLang="zh-CN" dirty="0"/>
            </a:br>
            <a:r>
              <a:rPr lang="fr-FR" altLang="zh-CN" sz="1200" b="0" i="0" kern="1200" dirty="0">
                <a:solidFill>
                  <a:schemeClr val="tx1"/>
                </a:solidFill>
                <a:effectLst/>
                <a:latin typeface="+mn-lt"/>
                <a:ea typeface="+mn-ea"/>
                <a:cs typeface="+mn-cs"/>
              </a:rPr>
              <a:t>The ECAL and HCAL are </a:t>
            </a:r>
            <a:r>
              <a:rPr lang="fr-FR" altLang="zh-CN" sz="1200" b="0" i="0" kern="1200" dirty="0" err="1">
                <a:solidFill>
                  <a:schemeClr val="tx1"/>
                </a:solidFill>
                <a:effectLst/>
                <a:latin typeface="+mn-lt"/>
                <a:ea typeface="+mn-ea"/>
                <a:cs typeface="+mn-cs"/>
              </a:rPr>
              <a:t>processed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separately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they</a:t>
            </a:r>
            <a:r>
              <a:rPr lang="fr-FR" altLang="zh-CN" sz="1200" b="0" i="0" kern="1200" dirty="0">
                <a:solidFill>
                  <a:schemeClr val="tx1"/>
                </a:solidFill>
                <a:effectLst/>
                <a:latin typeface="+mn-lt"/>
                <a:ea typeface="+mn-ea"/>
                <a:cs typeface="+mn-cs"/>
              </a:rPr>
              <a:t> have </a:t>
            </a:r>
            <a:r>
              <a:rPr lang="fr-FR" altLang="zh-CN" sz="1200" b="0" i="0" kern="1200" dirty="0" err="1">
                <a:solidFill>
                  <a:schemeClr val="tx1"/>
                </a:solidFill>
                <a:effectLst/>
                <a:latin typeface="+mn-lt"/>
                <a:ea typeface="+mn-ea"/>
                <a:cs typeface="+mn-cs"/>
              </a:rPr>
              <a:t>very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transverse </a:t>
            </a:r>
            <a:r>
              <a:rPr lang="fr-FR" altLang="zh-CN" sz="1200" b="0" i="0" kern="1200" dirty="0" err="1">
                <a:solidFill>
                  <a:schemeClr val="tx1"/>
                </a:solidFill>
                <a:effectLst/>
                <a:latin typeface="+mn-lt"/>
                <a:ea typeface="+mn-ea"/>
                <a:cs typeface="+mn-cs"/>
              </a:rPr>
              <a:t>granularity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they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need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window</a:t>
            </a:r>
            <a:r>
              <a:rPr lang="fr-FR" altLang="zh-CN" sz="1200" b="0" i="0" kern="1200" dirty="0">
                <a:solidFill>
                  <a:schemeClr val="tx1"/>
                </a:solidFill>
                <a:effectLst/>
                <a:latin typeface="+mn-lt"/>
                <a:ea typeface="+mn-ea"/>
                <a:cs typeface="+mn-cs"/>
              </a:rPr>
              <a:t> sizes and bin sizes.</a:t>
            </a:r>
            <a:br>
              <a:rPr lang="fr-FR" altLang="zh-CN" dirty="0"/>
            </a:br>
            <a:r>
              <a:rPr lang="fr-FR" altLang="zh-CN" sz="1200" b="0" i="0" kern="1200" dirty="0">
                <a:solidFill>
                  <a:schemeClr val="tx1"/>
                </a:solidFill>
                <a:effectLst/>
                <a:latin typeface="+mn-lt"/>
                <a:ea typeface="+mn-ea"/>
                <a:cs typeface="+mn-cs"/>
              </a:rPr>
              <a:t>At the </a:t>
            </a:r>
            <a:r>
              <a:rPr lang="fr-FR" altLang="zh-CN" sz="1200" b="0" i="0" kern="1200" dirty="0" err="1">
                <a:solidFill>
                  <a:schemeClr val="tx1"/>
                </a:solidFill>
                <a:effectLst/>
                <a:latin typeface="+mn-lt"/>
                <a:ea typeface="+mn-ea"/>
                <a:cs typeface="+mn-cs"/>
              </a:rPr>
              <a:t>same</a:t>
            </a:r>
            <a:r>
              <a:rPr lang="fr-FR" altLang="zh-CN" sz="1200" b="0" i="0" kern="1200" dirty="0">
                <a:solidFill>
                  <a:schemeClr val="tx1"/>
                </a:solidFill>
                <a:effectLst/>
                <a:latin typeface="+mn-lt"/>
                <a:ea typeface="+mn-ea"/>
                <a:cs typeface="+mn-cs"/>
              </a:rPr>
              <a:t> time, </a:t>
            </a:r>
            <a:r>
              <a:rPr lang="fr-FR" altLang="zh-CN" sz="1200" b="0" i="0" kern="1200" dirty="0" err="1">
                <a:solidFill>
                  <a:schemeClr val="tx1"/>
                </a:solidFill>
                <a:effectLst/>
                <a:latin typeface="+mn-lt"/>
                <a:ea typeface="+mn-ea"/>
                <a:cs typeface="+mn-cs"/>
              </a:rPr>
              <a:t>along</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depth</a:t>
            </a:r>
            <a:r>
              <a:rPr lang="fr-FR" altLang="zh-CN" sz="1200" b="0" i="0" kern="1200" dirty="0">
                <a:solidFill>
                  <a:schemeClr val="tx1"/>
                </a:solidFill>
                <a:effectLst/>
                <a:latin typeface="+mn-lt"/>
                <a:ea typeface="+mn-ea"/>
                <a:cs typeface="+mn-cs"/>
              </a:rPr>
              <a:t> direction, I </a:t>
            </a:r>
            <a:r>
              <a:rPr lang="fr-FR" altLang="zh-CN" sz="1200" b="0" i="0" kern="1200" dirty="0" err="1">
                <a:solidFill>
                  <a:schemeClr val="tx1"/>
                </a:solidFill>
                <a:effectLst/>
                <a:latin typeface="+mn-lt"/>
                <a:ea typeface="+mn-ea"/>
                <a:cs typeface="+mn-cs"/>
              </a:rPr>
              <a:t>keep</a:t>
            </a:r>
            <a:r>
              <a:rPr lang="fr-FR" altLang="zh-CN" sz="1200" b="0" i="0" kern="1200" dirty="0">
                <a:solidFill>
                  <a:schemeClr val="tx1"/>
                </a:solidFill>
                <a:effectLst/>
                <a:latin typeface="+mn-lt"/>
                <a:ea typeface="+mn-ea"/>
                <a:cs typeface="+mn-cs"/>
              </a:rPr>
              <a:t> the detector segmentation, </a:t>
            </a:r>
            <a:r>
              <a:rPr lang="fr-FR" altLang="zh-CN" sz="1200" b="0" i="0" kern="1200" dirty="0" err="1">
                <a:solidFill>
                  <a:schemeClr val="tx1"/>
                </a:solidFill>
                <a:effectLst/>
                <a:latin typeface="+mn-lt"/>
                <a:ea typeface="+mn-ea"/>
                <a:cs typeface="+mn-cs"/>
              </a:rPr>
              <a:t>so</a:t>
            </a:r>
            <a:r>
              <a:rPr lang="fr-FR" altLang="zh-CN" sz="1200" b="0" i="0" kern="1200" dirty="0">
                <a:solidFill>
                  <a:schemeClr val="tx1"/>
                </a:solidFill>
                <a:effectLst/>
                <a:latin typeface="+mn-lt"/>
                <a:ea typeface="+mn-ea"/>
                <a:cs typeface="+mn-cs"/>
              </a:rPr>
              <a:t> the longitudinal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profile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retained</a:t>
            </a:r>
            <a:r>
              <a:rPr lang="fr-FR" altLang="zh-CN" sz="1200" b="0" i="0" kern="1200" dirty="0">
                <a:solidFill>
                  <a:schemeClr val="tx1"/>
                </a:solidFill>
                <a:effectLst/>
                <a:latin typeface="+mn-lt"/>
                <a:ea typeface="+mn-ea"/>
                <a:cs typeface="+mn-cs"/>
              </a:rPr>
              <a:t>.</a:t>
            </a:r>
            <a:br>
              <a:rPr lang="fr-FR" altLang="zh-CN" dirty="0"/>
            </a:br>
            <a:br>
              <a:rPr lang="fr-FR" altLang="zh-CN" dirty="0"/>
            </a:br>
            <a:r>
              <a:rPr lang="fr-FR" altLang="zh-CN" sz="1200" b="0" i="0" kern="1200" dirty="0">
                <a:solidFill>
                  <a:schemeClr val="tx1"/>
                </a:solidFill>
                <a:effectLst/>
                <a:latin typeface="+mn-lt"/>
                <a:ea typeface="+mn-ea"/>
                <a:cs typeface="+mn-cs"/>
              </a:rPr>
              <a:t>There are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main design </a:t>
            </a:r>
            <a:r>
              <a:rPr lang="fr-FR" altLang="zh-CN" sz="1200" b="0" i="0" kern="1200" dirty="0" err="1">
                <a:solidFill>
                  <a:schemeClr val="tx1"/>
                </a:solidFill>
                <a:effectLst/>
                <a:latin typeface="+mn-lt"/>
                <a:ea typeface="+mn-ea"/>
                <a:cs typeface="+mn-cs"/>
              </a:rPr>
              <a:t>considerations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First, the CNN </a:t>
            </a:r>
            <a:r>
              <a:rPr lang="fr-FR" altLang="zh-CN" sz="1200" b="0" i="0" kern="1200" dirty="0" err="1">
                <a:solidFill>
                  <a:schemeClr val="tx1"/>
                </a:solidFill>
                <a:effectLst/>
                <a:latin typeface="+mn-lt"/>
                <a:ea typeface="+mn-ea"/>
                <a:cs typeface="+mn-cs"/>
              </a:rPr>
              <a:t>window</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a:t>
            </a:r>
            <a:r>
              <a:rPr lang="fr-FR" altLang="zh-CN" sz="1200" b="0" i="0" kern="1200" dirty="0">
                <a:solidFill>
                  <a:schemeClr val="tx1"/>
                </a:solidFill>
                <a:effectLst/>
                <a:latin typeface="+mn-lt"/>
                <a:ea typeface="+mn-ea"/>
                <a:cs typeface="+mn-cs"/>
              </a:rPr>
              <a:t> large </a:t>
            </a:r>
            <a:r>
              <a:rPr lang="fr-FR" altLang="zh-CN" sz="1200" b="0" i="0" kern="1200" dirty="0" err="1">
                <a:solidFill>
                  <a:schemeClr val="tx1"/>
                </a:solidFill>
                <a:effectLst/>
                <a:latin typeface="+mn-lt"/>
                <a:ea typeface="+mn-ea"/>
                <a:cs typeface="+mn-cs"/>
              </a:rPr>
              <a:t>enough</a:t>
            </a:r>
            <a:r>
              <a:rPr lang="fr-FR" altLang="zh-CN" sz="1200" b="0" i="0" kern="1200" dirty="0">
                <a:solidFill>
                  <a:schemeClr val="tx1"/>
                </a:solidFill>
                <a:effectLst/>
                <a:latin typeface="+mn-lt"/>
                <a:ea typeface="+mn-ea"/>
                <a:cs typeface="+mn-cs"/>
              </a:rPr>
              <a:t> to cover the relevant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region</a:t>
            </a:r>
            <a:r>
              <a:rPr lang="fr-FR" altLang="zh-CN" sz="1200" b="0" i="0" kern="1200" dirty="0">
                <a:solidFill>
                  <a:schemeClr val="tx1"/>
                </a:solidFill>
                <a:effectLst/>
                <a:latin typeface="+mn-lt"/>
                <a:ea typeface="+mn-ea"/>
                <a:cs typeface="+mn-cs"/>
              </a:rPr>
              <a:t>, but not </a:t>
            </a:r>
            <a:r>
              <a:rPr lang="fr-FR" altLang="zh-CN" sz="1200" b="0" i="0" kern="1200" dirty="0" err="1">
                <a:solidFill>
                  <a:schemeClr val="tx1"/>
                </a:solidFill>
                <a:effectLst/>
                <a:latin typeface="+mn-lt"/>
                <a:ea typeface="+mn-ea"/>
                <a:cs typeface="+mn-cs"/>
              </a:rPr>
              <a:t>so</a:t>
            </a:r>
            <a:r>
              <a:rPr lang="fr-FR" altLang="zh-CN" sz="1200" b="0" i="0" kern="1200" dirty="0">
                <a:solidFill>
                  <a:schemeClr val="tx1"/>
                </a:solidFill>
                <a:effectLst/>
                <a:latin typeface="+mn-lt"/>
                <a:ea typeface="+mn-ea"/>
                <a:cs typeface="+mn-cs"/>
              </a:rPr>
              <a:t> large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input </a:t>
            </a:r>
            <a:r>
              <a:rPr lang="fr-FR" altLang="zh-CN" sz="1200" b="0" i="0" kern="1200" dirty="0" err="1">
                <a:solidFill>
                  <a:schemeClr val="tx1"/>
                </a:solidFill>
                <a:effectLst/>
                <a:latin typeface="+mn-lt"/>
                <a:ea typeface="+mn-ea"/>
                <a:cs typeface="+mn-cs"/>
              </a:rPr>
              <a:t>becomes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too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sparse</a:t>
            </a:r>
            <a:r>
              <a:rPr lang="fr-FR" altLang="zh-CN" sz="1200" b="0" i="0" kern="1200" dirty="0">
                <a:solidFill>
                  <a:schemeClr val="tx1"/>
                </a:solidFill>
                <a:effectLst/>
                <a:latin typeface="+mn-lt"/>
                <a:ea typeface="+mn-ea"/>
                <a:cs typeface="+mn-cs"/>
              </a:rPr>
              <a:t> or </a:t>
            </a:r>
            <a:r>
              <a:rPr lang="fr-FR" altLang="zh-CN" sz="1200" b="0" i="0" kern="1200" dirty="0" err="1">
                <a:solidFill>
                  <a:schemeClr val="tx1"/>
                </a:solidFill>
                <a:effectLst/>
                <a:latin typeface="+mn-lt"/>
                <a:ea typeface="+mn-ea"/>
                <a:cs typeface="+mn-cs"/>
              </a:rPr>
              <a:t>too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expensive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computationally</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Second, the </a:t>
            </a:r>
            <a:r>
              <a:rPr lang="fr-FR" altLang="zh-CN" sz="1200" b="0" i="0" kern="1200" dirty="0" err="1">
                <a:solidFill>
                  <a:schemeClr val="tx1"/>
                </a:solidFill>
                <a:effectLst/>
                <a:latin typeface="+mn-lt"/>
                <a:ea typeface="+mn-ea"/>
                <a:cs typeface="+mn-cs"/>
              </a:rPr>
              <a:t>representation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remain</a:t>
            </a:r>
            <a:r>
              <a:rPr lang="fr-FR" altLang="zh-CN" sz="1200" b="0" i="0" kern="1200" dirty="0">
                <a:solidFill>
                  <a:schemeClr val="tx1"/>
                </a:solidFill>
                <a:effectLst/>
                <a:latin typeface="+mn-lt"/>
                <a:ea typeface="+mn-ea"/>
                <a:cs typeface="+mn-cs"/>
              </a:rPr>
              <a:t> detector-</a:t>
            </a:r>
            <a:r>
              <a:rPr lang="fr-FR" altLang="zh-CN" sz="1200" b="0" i="0" kern="1200" dirty="0" err="1">
                <a:solidFill>
                  <a:schemeClr val="tx1"/>
                </a:solidFill>
                <a:effectLst/>
                <a:latin typeface="+mn-lt"/>
                <a:ea typeface="+mn-ea"/>
                <a:cs typeface="+mn-cs"/>
              </a:rPr>
              <a:t>aware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meaning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preserve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granularity</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geometry</a:t>
            </a:r>
            <a:r>
              <a:rPr lang="fr-FR" altLang="zh-CN" sz="1200" b="0" i="0" kern="1200" dirty="0">
                <a:solidFill>
                  <a:schemeClr val="tx1"/>
                </a:solidFill>
                <a:effectLst/>
                <a:latin typeface="+mn-lt"/>
                <a:ea typeface="+mn-ea"/>
                <a:cs typeface="+mn-cs"/>
              </a:rPr>
              <a:t> of the ECAL and HCAL.</a:t>
            </a:r>
            <a:br>
              <a:rPr lang="fr-FR" altLang="zh-CN" dirty="0"/>
            </a:br>
            <a:r>
              <a:rPr lang="fr-FR" altLang="zh-CN" sz="1200" b="0" i="0" kern="1200" dirty="0">
                <a:solidFill>
                  <a:schemeClr val="tx1"/>
                </a:solidFill>
                <a:effectLst/>
                <a:latin typeface="+mn-lt"/>
                <a:ea typeface="+mn-ea"/>
                <a:cs typeface="+mn-cs"/>
              </a:rPr>
              <a:t>So I use </a:t>
            </a:r>
            <a:r>
              <a:rPr lang="fr-FR" altLang="zh-CN" sz="1200" b="0" i="0" kern="1200" dirty="0" err="1">
                <a:solidFill>
                  <a:schemeClr val="tx1"/>
                </a:solidFill>
                <a:effectLst/>
                <a:latin typeface="+mn-lt"/>
                <a:ea typeface="+mn-ea"/>
                <a:cs typeface="+mn-cs"/>
              </a:rPr>
              <a:t>subsystem-specific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windows</a:t>
            </a:r>
            <a:r>
              <a:rPr lang="fr-FR" altLang="zh-CN" sz="1200" b="0" i="0" kern="1200" dirty="0">
                <a:solidFill>
                  <a:schemeClr val="tx1"/>
                </a:solidFill>
                <a:effectLst/>
                <a:latin typeface="+mn-lt"/>
                <a:ea typeface="+mn-ea"/>
                <a:cs typeface="+mn-cs"/>
              </a:rPr>
              <a:t> and bin sizes.</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way</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representation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remains</a:t>
            </a:r>
            <a:r>
              <a:rPr lang="fr-FR" altLang="zh-CN" sz="1200" b="0" i="0" kern="1200" dirty="0">
                <a:solidFill>
                  <a:schemeClr val="tx1"/>
                </a:solidFill>
                <a:effectLst/>
                <a:latin typeface="+mn-lt"/>
                <a:ea typeface="+mn-ea"/>
                <a:cs typeface="+mn-cs"/>
              </a:rPr>
              <a:t> close to the </a:t>
            </a:r>
            <a:r>
              <a:rPr lang="fr-FR" altLang="zh-CN" sz="1200" b="0" i="0" kern="1200" dirty="0" err="1">
                <a:solidFill>
                  <a:schemeClr val="tx1"/>
                </a:solidFill>
                <a:effectLst/>
                <a:latin typeface="+mn-lt"/>
                <a:ea typeface="+mn-ea"/>
                <a:cs typeface="+mn-cs"/>
              </a:rPr>
              <a:t>actual</a:t>
            </a:r>
            <a:r>
              <a:rPr lang="fr-FR" altLang="zh-CN" sz="1200" b="0" i="0" kern="1200" dirty="0">
                <a:solidFill>
                  <a:schemeClr val="tx1"/>
                </a:solidFill>
                <a:effectLst/>
                <a:latin typeface="+mn-lt"/>
                <a:ea typeface="+mn-ea"/>
                <a:cs typeface="+mn-cs"/>
              </a:rPr>
              <a:t> detector structure </a:t>
            </a:r>
            <a:r>
              <a:rPr lang="fr-FR" altLang="zh-CN" sz="1200" b="0" i="0" kern="1200" dirty="0" err="1">
                <a:solidFill>
                  <a:schemeClr val="tx1"/>
                </a:solidFill>
                <a:effectLst/>
                <a:latin typeface="+mn-lt"/>
                <a:ea typeface="+mn-ea"/>
                <a:cs typeface="+mn-cs"/>
              </a:rPr>
              <a:t>rather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being</a:t>
            </a:r>
            <a:r>
              <a:rPr lang="fr-FR" altLang="zh-CN" sz="1200" b="0" i="0" kern="1200" dirty="0">
                <a:solidFill>
                  <a:schemeClr val="tx1"/>
                </a:solidFill>
                <a:effectLst/>
                <a:latin typeface="+mn-lt"/>
                <a:ea typeface="+mn-ea"/>
                <a:cs typeface="+mn-cs"/>
              </a:rPr>
              <a:t> an </a:t>
            </a:r>
            <a:r>
              <a:rPr lang="fr-FR" altLang="zh-CN" sz="1200" b="0" i="0" kern="1200" dirty="0" err="1">
                <a:solidFill>
                  <a:schemeClr val="tx1"/>
                </a:solidFill>
                <a:effectLst/>
                <a:latin typeface="+mn-lt"/>
                <a:ea typeface="+mn-ea"/>
                <a:cs typeface="+mn-cs"/>
              </a:rPr>
              <a:t>arbitrary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rebinning</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a:extLst>
              <a:ext uri="{FF2B5EF4-FFF2-40B4-BE49-F238E27FC236}">
                <a16:creationId xmlns:a16="http://schemas.microsoft.com/office/drawing/2014/main" id="{CE8F7FAF-6A75-0184-9FE6-61DDDF71DB79}"/>
              </a:ext>
            </a:extLst>
          </p:cNvPr>
          <p:cNvSpPr>
            <a:spLocks noGrp="1"/>
          </p:cNvSpPr>
          <p:nvPr>
            <p:ph type="sldNum" sz="quarter" idx="5"/>
          </p:nvPr>
        </p:nvSpPr>
        <p:spPr/>
        <p:txBody>
          <a:bodyPr/>
          <a:lstStyle/>
          <a:p>
            <a:fld id="{25274381-2310-6F47-819F-30E7E49D0BE1}" type="slidenum">
              <a:rPr kumimoji="1" lang="zh-CN" altLang="en-US" smtClean="0"/>
              <a:t>20</a:t>
            </a:fld>
            <a:endParaRPr kumimoji="1" lang="zh-CN" altLang="en-US"/>
          </a:p>
        </p:txBody>
      </p:sp>
    </p:spTree>
    <p:extLst>
      <p:ext uri="{BB962C8B-B14F-4D97-AF65-F5344CB8AC3E}">
        <p14:creationId xmlns:p14="http://schemas.microsoft.com/office/powerpoint/2010/main" val="2979474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a:solidFill>
                  <a:schemeClr val="tx1"/>
                </a:solidFill>
                <a:effectLst/>
                <a:latin typeface="+mn-lt"/>
                <a:ea typeface="+mn-ea"/>
                <a:cs typeface="+mn-cs"/>
              </a:rPr>
              <a:t>A key </a:t>
            </a:r>
            <a:r>
              <a:rPr lang="fr-FR" altLang="zh-CN" sz="1200" b="0" i="0" kern="1200" dirty="0" err="1">
                <a:solidFill>
                  <a:schemeClr val="tx1"/>
                </a:solidFill>
                <a:effectLst/>
                <a:latin typeface="+mn-lt"/>
                <a:ea typeface="+mn-ea"/>
                <a:cs typeface="+mn-cs"/>
              </a:rPr>
              <a:t>technical</a:t>
            </a:r>
            <a:r>
              <a:rPr lang="fr-FR" altLang="zh-CN" sz="1200" b="0" i="0" kern="1200" dirty="0">
                <a:solidFill>
                  <a:schemeClr val="tx1"/>
                </a:solidFill>
                <a:effectLst/>
                <a:latin typeface="+mn-lt"/>
                <a:ea typeface="+mn-ea"/>
                <a:cs typeface="+mn-cs"/>
              </a:rPr>
              <a:t> issue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data are not </a:t>
            </a:r>
            <a:r>
              <a:rPr lang="fr-FR" altLang="zh-CN" sz="1200" b="0" i="0" kern="1200" dirty="0" err="1">
                <a:solidFill>
                  <a:schemeClr val="tx1"/>
                </a:solidFill>
                <a:effectLst/>
                <a:latin typeface="+mn-lt"/>
                <a:ea typeface="+mn-ea"/>
                <a:cs typeface="+mn-cs"/>
              </a:rPr>
              <a:t>naturally</a:t>
            </a:r>
            <a:r>
              <a:rPr lang="fr-FR" altLang="zh-CN" sz="1200" b="0" i="0" kern="1200" dirty="0">
                <a:solidFill>
                  <a:schemeClr val="tx1"/>
                </a:solidFill>
                <a:effectLst/>
                <a:latin typeface="+mn-lt"/>
                <a:ea typeface="+mn-ea"/>
                <a:cs typeface="+mn-cs"/>
              </a:rPr>
              <a:t> in a format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 CNN </a:t>
            </a:r>
            <a:r>
              <a:rPr lang="fr-FR" altLang="zh-CN" sz="1200" b="0" i="0" kern="1200" dirty="0" err="1">
                <a:solidFill>
                  <a:schemeClr val="tx1"/>
                </a:solidFill>
                <a:effectLst/>
                <a:latin typeface="+mn-lt"/>
                <a:ea typeface="+mn-ea"/>
                <a:cs typeface="+mn-cs"/>
              </a:rPr>
              <a:t>expects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CNNs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operate</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regular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grids</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fixed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windows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But real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data </a:t>
            </a:r>
            <a:r>
              <a:rPr lang="fr-FR" altLang="zh-CN" sz="1200" b="0" i="0" kern="1200" dirty="0" err="1">
                <a:solidFill>
                  <a:schemeClr val="tx1"/>
                </a:solidFill>
                <a:effectLst/>
                <a:latin typeface="+mn-lt"/>
                <a:ea typeface="+mn-ea"/>
                <a:cs typeface="+mn-cs"/>
              </a:rPr>
              <a:t>consist</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irregular</a:t>
            </a:r>
            <a:r>
              <a:rPr lang="fr-FR" altLang="zh-CN" sz="1200" b="0" i="0" kern="1200" dirty="0">
                <a:solidFill>
                  <a:schemeClr val="tx1"/>
                </a:solidFill>
                <a:effectLst/>
                <a:latin typeface="+mn-lt"/>
                <a:ea typeface="+mn-ea"/>
                <a:cs typeface="+mn-cs"/>
              </a:rPr>
              <a:t> hits, non-</a:t>
            </a:r>
            <a:r>
              <a:rPr lang="fr-FR" altLang="zh-CN" sz="1200" b="0" i="0" kern="1200" dirty="0" err="1">
                <a:solidFill>
                  <a:schemeClr val="tx1"/>
                </a:solidFill>
                <a:effectLst/>
                <a:latin typeface="+mn-lt"/>
                <a:ea typeface="+mn-ea"/>
                <a:cs typeface="+mn-cs"/>
              </a:rPr>
              <a:t>uniform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geometry</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granularity</a:t>
            </a:r>
            <a:r>
              <a:rPr lang="fr-FR" altLang="zh-CN" sz="1200" b="0" i="0" kern="1200" dirty="0">
                <a:solidFill>
                  <a:schemeClr val="tx1"/>
                </a:solidFill>
                <a:effectLst/>
                <a:latin typeface="+mn-lt"/>
                <a:ea typeface="+mn-ea"/>
                <a:cs typeface="+mn-cs"/>
              </a:rPr>
              <a:t> in the ECAL and HCAL.</a:t>
            </a:r>
            <a:br>
              <a:rPr lang="fr-FR" altLang="zh-CN" dirty="0"/>
            </a:br>
            <a:r>
              <a:rPr lang="fr-FR" altLang="zh-CN" sz="1200" b="0" i="0" kern="1200" dirty="0">
                <a:solidFill>
                  <a:schemeClr val="tx1"/>
                </a:solidFill>
                <a:effectLst/>
                <a:latin typeface="+mn-lt"/>
                <a:ea typeface="+mn-ea"/>
                <a:cs typeface="+mn-cs"/>
              </a:rPr>
              <a:t>So </a:t>
            </a:r>
            <a:r>
              <a:rPr lang="fr-FR" altLang="zh-CN" sz="1200" b="0" i="0" kern="1200" dirty="0" err="1">
                <a:solidFill>
                  <a:schemeClr val="tx1"/>
                </a:solidFill>
                <a:effectLst/>
                <a:latin typeface="+mn-lt"/>
                <a:ea typeface="+mn-ea"/>
                <a:cs typeface="+mn-cs"/>
              </a:rPr>
              <a:t>before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using</a:t>
            </a:r>
            <a:r>
              <a:rPr lang="fr-FR" altLang="zh-CN" sz="1200" b="0" i="0" kern="1200" dirty="0">
                <a:solidFill>
                  <a:schemeClr val="tx1"/>
                </a:solidFill>
                <a:effectLst/>
                <a:latin typeface="+mn-lt"/>
                <a:ea typeface="+mn-ea"/>
                <a:cs typeface="+mn-cs"/>
              </a:rPr>
              <a:t> a CNN,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need</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structured</a:t>
            </a:r>
            <a:r>
              <a:rPr lang="fr-FR" altLang="zh-CN" sz="1200" b="0" i="0" kern="1200" dirty="0">
                <a:solidFill>
                  <a:schemeClr val="tx1"/>
                </a:solidFill>
                <a:effectLst/>
                <a:latin typeface="+mn-lt"/>
                <a:ea typeface="+mn-ea"/>
                <a:cs typeface="+mn-cs"/>
              </a:rPr>
              <a:t> detector-</a:t>
            </a:r>
            <a:r>
              <a:rPr lang="fr-FR" altLang="zh-CN" sz="1200" b="0" i="0" kern="1200" dirty="0" err="1">
                <a:solidFill>
                  <a:schemeClr val="tx1"/>
                </a:solidFill>
                <a:effectLst/>
                <a:latin typeface="+mn-lt"/>
                <a:ea typeface="+mn-ea"/>
                <a:cs typeface="+mn-cs"/>
              </a:rPr>
              <a:t>aware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representation</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voxelization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becomes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necessary</a:t>
            </a:r>
            <a:r>
              <a:rPr lang="fr-FR" altLang="zh-CN"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CN" sz="1200" b="0" i="0" kern="1200" dirty="0">
                <a:solidFill>
                  <a:schemeClr val="tx1"/>
                </a:solidFill>
                <a:effectLst/>
                <a:latin typeface="+mn-lt"/>
                <a:ea typeface="+mn-ea"/>
                <a:cs typeface="+mn-cs"/>
              </a:rPr>
              <a:t>In </a:t>
            </a:r>
            <a:r>
              <a:rPr lang="fr-FR" altLang="zh-CN" sz="1200" b="0" i="0" kern="1200" dirty="0" err="1">
                <a:solidFill>
                  <a:schemeClr val="tx1"/>
                </a:solidFill>
                <a:effectLst/>
                <a:latin typeface="+mn-lt"/>
                <a:ea typeface="+mn-ea"/>
                <a:cs typeface="+mn-cs"/>
              </a:rPr>
              <a:t>other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words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want</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convert</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physical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something</a:t>
            </a:r>
            <a:r>
              <a:rPr lang="fr-FR" altLang="zh-CN" sz="1200" b="0" i="0" kern="1200" dirty="0">
                <a:solidFill>
                  <a:schemeClr val="tx1"/>
                </a:solidFill>
                <a:effectLst/>
                <a:latin typeface="+mn-lt"/>
                <a:ea typeface="+mn-ea"/>
                <a:cs typeface="+mn-cs"/>
              </a:rPr>
              <a:t> image-like, but </a:t>
            </a:r>
            <a:r>
              <a:rPr lang="fr-FR" altLang="zh-CN" sz="1200" b="0" i="0" kern="1200" dirty="0" err="1">
                <a:solidFill>
                  <a:schemeClr val="tx1"/>
                </a:solidFill>
                <a:effectLst/>
                <a:latin typeface="+mn-lt"/>
                <a:ea typeface="+mn-ea"/>
                <a:cs typeface="+mn-cs"/>
              </a:rPr>
              <a:t>without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losing</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geometry</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important for the reconstruction </a:t>
            </a:r>
            <a:r>
              <a:rPr lang="fr-FR" altLang="zh-CN" sz="1200" b="0" i="0" kern="1200" dirty="0" err="1">
                <a:solidFill>
                  <a:schemeClr val="tx1"/>
                </a:solidFill>
                <a:effectLst/>
                <a:latin typeface="+mn-lt"/>
                <a:ea typeface="+mn-ea"/>
                <a:cs typeface="+mn-cs"/>
              </a:rPr>
              <a:t>task</a:t>
            </a:r>
            <a:r>
              <a:rPr lang="fr-FR" altLang="zh-CN" sz="1200" b="0" i="0" kern="1200" dirty="0">
                <a:solidFill>
                  <a:schemeClr val="tx1"/>
                </a:solidFill>
                <a:effectLst/>
                <a:latin typeface="+mn-lt"/>
                <a:ea typeface="+mn-ea"/>
                <a:cs typeface="+mn-cs"/>
              </a:rPr>
              <a:t>.</a:t>
            </a:r>
            <a:endParaRPr kumimoji="1" lang="zh-CN" altLang="en-US" dirty="0"/>
          </a:p>
          <a:p>
            <a:br>
              <a:rPr lang="fr-FR" altLang="zh-CN" dirty="0"/>
            </a:br>
            <a:endParaRPr 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21</a:t>
            </a:fld>
            <a:endParaRPr kumimoji="1" lang="zh-CN" altLang="en-US"/>
          </a:p>
        </p:txBody>
      </p:sp>
    </p:spTree>
    <p:extLst>
      <p:ext uri="{BB962C8B-B14F-4D97-AF65-F5344CB8AC3E}">
        <p14:creationId xmlns:p14="http://schemas.microsoft.com/office/powerpoint/2010/main" val="305581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97F33-A110-DEFF-2A76-EAD872C20B2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8EE05A1-442D-F3FA-2C53-432CF828618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70A9A8E-8CB7-9C44-2C05-1047699651AC}"/>
              </a:ext>
            </a:extLst>
          </p:cNvPr>
          <p:cNvSpPr>
            <a:spLocks noGrp="1"/>
          </p:cNvSpPr>
          <p:nvPr>
            <p:ph type="body" idx="1"/>
          </p:nvPr>
        </p:nvSpPr>
        <p:spPr/>
        <p:txBody>
          <a:bodyPr/>
          <a:lstStyle/>
          <a:p>
            <a:r>
              <a:rPr lang="zh-CN" altLang="zh-CN" sz="1200" b="0" i="0" kern="1200" dirty="0">
                <a:solidFill>
                  <a:schemeClr val="tx1"/>
                </a:solidFill>
                <a:effectLst/>
                <a:latin typeface="+mn-lt"/>
                <a:ea typeface="+mn-ea"/>
                <a:cs typeface="+mn-cs"/>
              </a:rPr>
              <a:t>Let me first give a bit of motivation for this study.</a:t>
            </a:r>
            <a:br>
              <a:rPr lang="zh-CN" altLang="zh-CN" sz="1200" b="0" i="0" kern="1200" dirty="0">
                <a:solidFill>
                  <a:schemeClr val="tx1"/>
                </a:solidFill>
                <a:effectLst/>
                <a:latin typeface="+mn-lt"/>
                <a:ea typeface="+mn-ea"/>
                <a:cs typeface="+mn-cs"/>
              </a:rPr>
            </a:br>
            <a:r>
              <a:rPr lang="zh-CN" altLang="zh-CN" sz="1200" b="0" i="0" kern="1200" dirty="0">
                <a:solidFill>
                  <a:schemeClr val="tx1"/>
                </a:solidFill>
                <a:effectLst/>
                <a:latin typeface="+mn-lt"/>
                <a:ea typeface="+mn-ea"/>
                <a:cs typeface="+mn-cs"/>
              </a:rPr>
              <a:t>At future Higgs factories, the detector measures the final-state particles produced in collisions, and these measurements are then used to reconstruct physics objects like jets. So the quality of particle energy measurement directly affects the overall physics performance.</a:t>
            </a:r>
          </a:p>
          <a:p>
            <a:r>
              <a:rPr lang="zh-CN" altLang="zh-CN" sz="1200" b="0" i="0" kern="1200" dirty="0">
                <a:solidFill>
                  <a:schemeClr val="tx1"/>
                </a:solidFill>
                <a:effectLst/>
                <a:latin typeface="+mn-lt"/>
                <a:ea typeface="+mn-ea"/>
                <a:cs typeface="+mn-cs"/>
              </a:rPr>
              <a:t>In the particle-flow approach, charged particles are mostly measured by the tracker, photons by the ECAL, while neutral hadrons are measured mainly by the calorimeter system. This means that the ECAL and HCAL play a particularly important role for the neutral-hadron part of jet reconstruction.</a:t>
            </a:r>
          </a:p>
          <a:p>
            <a:r>
              <a:rPr lang="zh-CN" altLang="zh-CN" sz="1200" b="0" i="0" kern="1200" dirty="0">
                <a:solidFill>
                  <a:schemeClr val="tx1"/>
                </a:solidFill>
                <a:effectLst/>
                <a:latin typeface="+mn-lt"/>
                <a:ea typeface="+mn-ea"/>
                <a:cs typeface="+mn-cs"/>
              </a:rPr>
              <a:t>So from both the physics side and the detector side, calorimeter energy reconstruction really matters. It affects jet energy resolution, and it is also one of the key benchmarks when we evaluate or optimize calorimeter designs.</a:t>
            </a:r>
          </a:p>
        </p:txBody>
      </p:sp>
      <p:sp>
        <p:nvSpPr>
          <p:cNvPr id="4" name="灯片编号占位符 3">
            <a:extLst>
              <a:ext uri="{FF2B5EF4-FFF2-40B4-BE49-F238E27FC236}">
                <a16:creationId xmlns:a16="http://schemas.microsoft.com/office/drawing/2014/main" id="{7A6DBE44-3A0D-4912-0BEE-BE1B5ADA3F51}"/>
              </a:ext>
            </a:extLst>
          </p:cNvPr>
          <p:cNvSpPr>
            <a:spLocks noGrp="1"/>
          </p:cNvSpPr>
          <p:nvPr>
            <p:ph type="sldNum" sz="quarter" idx="5"/>
          </p:nvPr>
        </p:nvSpPr>
        <p:spPr/>
        <p:txBody>
          <a:bodyPr/>
          <a:lstStyle/>
          <a:p>
            <a:fld id="{25274381-2310-6F47-819F-30E7E49D0BE1}" type="slidenum">
              <a:rPr kumimoji="1" lang="zh-CN" altLang="en-US" smtClean="0"/>
              <a:t>2</a:t>
            </a:fld>
            <a:endParaRPr kumimoji="1" lang="zh-CN" altLang="en-US"/>
          </a:p>
        </p:txBody>
      </p:sp>
    </p:spTree>
    <p:extLst>
      <p:ext uri="{BB962C8B-B14F-4D97-AF65-F5344CB8AC3E}">
        <p14:creationId xmlns:p14="http://schemas.microsoft.com/office/powerpoint/2010/main" val="2350694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996E-5079-9577-5777-7021A96DBD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868561F-93B6-9572-505B-8DE64597482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78597DF-CFF2-CC98-0BBF-A294EC2E00C5}"/>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Once the hits are </a:t>
            </a:r>
            <a:r>
              <a:rPr lang="fr-FR" altLang="zh-CN" sz="1200" b="0" i="0" kern="1200" dirty="0" err="1">
                <a:solidFill>
                  <a:schemeClr val="tx1"/>
                </a:solidFill>
                <a:effectLst/>
                <a:latin typeface="+mn-lt"/>
                <a:ea typeface="+mn-ea"/>
                <a:cs typeface="+mn-cs"/>
              </a:rPr>
              <a:t>voxelized</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next</a:t>
            </a:r>
            <a:r>
              <a:rPr lang="fr-FR" altLang="zh-CN" sz="1200" b="0" i="0" kern="1200" dirty="0">
                <a:solidFill>
                  <a:schemeClr val="tx1"/>
                </a:solidFill>
                <a:effectLst/>
                <a:latin typeface="+mn-lt"/>
                <a:ea typeface="+mn-ea"/>
                <a:cs typeface="+mn-cs"/>
              </a:rPr>
              <a:t> question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what</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each</a:t>
            </a:r>
            <a:r>
              <a:rPr lang="fr-FR" altLang="zh-CN" sz="1200" b="0" i="0" kern="1200" dirty="0">
                <a:solidFill>
                  <a:schemeClr val="tx1"/>
                </a:solidFill>
                <a:effectLst/>
                <a:latin typeface="+mn-lt"/>
                <a:ea typeface="+mn-ea"/>
                <a:cs typeface="+mn-cs"/>
              </a:rPr>
              <a:t> voxel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contain</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physics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know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components </a:t>
            </a:r>
            <a:r>
              <a:rPr lang="fr-FR" altLang="zh-CN" sz="1200" b="0" i="0" kern="1200" dirty="0" err="1">
                <a:solidFill>
                  <a:schemeClr val="tx1"/>
                </a:solidFill>
                <a:effectLst/>
                <a:latin typeface="+mn-lt"/>
                <a:ea typeface="+mn-ea"/>
                <a:cs typeface="+mn-cs"/>
              </a:rPr>
              <a:t>differ</a:t>
            </a:r>
            <a:r>
              <a:rPr lang="fr-FR" altLang="zh-CN" sz="1200" b="0" i="0" kern="1200" dirty="0">
                <a:solidFill>
                  <a:schemeClr val="tx1"/>
                </a:solidFill>
                <a:effectLst/>
                <a:latin typeface="+mn-lt"/>
                <a:ea typeface="+mn-ea"/>
                <a:cs typeface="+mn-cs"/>
              </a:rPr>
              <a:t> in spatial </a:t>
            </a:r>
            <a:r>
              <a:rPr lang="fr-FR" altLang="zh-CN" sz="1200" b="0" i="0" kern="1200" dirty="0" err="1">
                <a:solidFill>
                  <a:schemeClr val="tx1"/>
                </a:solidFill>
                <a:effectLst/>
                <a:latin typeface="+mn-lt"/>
                <a:ea typeface="+mn-ea"/>
                <a:cs typeface="+mn-cs"/>
              </a:rPr>
              <a:t>compactness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density</a:t>
            </a:r>
            <a:r>
              <a:rPr lang="fr-FR" altLang="zh-CN" sz="1200" b="0" i="0" kern="1200" dirty="0">
                <a:solidFill>
                  <a:schemeClr val="tx1"/>
                </a:solidFill>
                <a:effectLst/>
                <a:latin typeface="+mn-lt"/>
                <a:ea typeface="+mn-ea"/>
                <a:cs typeface="+mn-cs"/>
              </a:rPr>
              <a:t>, and timing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So in the no-time case, the CNN </a:t>
            </a:r>
            <a:r>
              <a:rPr lang="fr-FR" altLang="zh-CN" sz="1200" b="0" i="0" kern="1200" dirty="0" err="1">
                <a:solidFill>
                  <a:schemeClr val="tx1"/>
                </a:solidFill>
                <a:effectLst/>
                <a:latin typeface="+mn-lt"/>
                <a:ea typeface="+mn-ea"/>
                <a:cs typeface="+mn-cs"/>
              </a:rPr>
              <a:t>receives</a:t>
            </a:r>
            <a:r>
              <a:rPr lang="fr-FR" altLang="zh-CN" sz="1200" b="0" i="0" kern="1200" dirty="0">
                <a:solidFill>
                  <a:schemeClr val="tx1"/>
                </a:solidFill>
                <a:effectLst/>
                <a:latin typeface="+mn-lt"/>
                <a:ea typeface="+mn-ea"/>
                <a:cs typeface="+mn-cs"/>
              </a:rPr>
              <a:t> information about </a:t>
            </a:r>
            <a:r>
              <a:rPr lang="fr-FR" altLang="zh-CN" sz="1200" b="0" i="0" kern="1200" dirty="0" err="1">
                <a:solidFill>
                  <a:schemeClr val="tx1"/>
                </a:solidFill>
                <a:effectLst/>
                <a:latin typeface="+mn-lt"/>
                <a:ea typeface="+mn-ea"/>
                <a:cs typeface="+mn-cs"/>
              </a:rPr>
              <a:t>where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deposited</a:t>
            </a:r>
            <a:r>
              <a:rPr lang="fr-FR" altLang="zh-CN" sz="1200" b="0" i="0" kern="1200" dirty="0">
                <a:solidFill>
                  <a:schemeClr val="tx1"/>
                </a:solidFill>
                <a:effectLst/>
                <a:latin typeface="+mn-lt"/>
                <a:ea typeface="+mn-ea"/>
                <a:cs typeface="+mn-cs"/>
              </a:rPr>
              <a:t> and how dense the local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structure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In the timing version, I </a:t>
            </a:r>
            <a:r>
              <a:rPr lang="fr-FR" altLang="zh-CN" sz="1200" b="0" i="0" kern="1200" dirty="0" err="1">
                <a:solidFill>
                  <a:schemeClr val="tx1"/>
                </a:solidFill>
                <a:effectLst/>
                <a:latin typeface="+mn-lt"/>
                <a:ea typeface="+mn-ea"/>
                <a:cs typeface="+mn-cs"/>
              </a:rPr>
              <a:t>add</a:t>
            </a:r>
            <a:r>
              <a:rPr lang="fr-FR" altLang="zh-CN" sz="1200" b="0" i="0" kern="1200" dirty="0">
                <a:solidFill>
                  <a:schemeClr val="tx1"/>
                </a:solidFill>
                <a:effectLst/>
                <a:latin typeface="+mn-lt"/>
                <a:ea typeface="+mn-ea"/>
                <a:cs typeface="+mn-cs"/>
              </a:rPr>
              <a:t> extra channels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encode how the voxel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distributed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time </a:t>
            </a:r>
            <a:r>
              <a:rPr lang="fr-FR" altLang="zh-CN" sz="1200" b="0" i="0" kern="1200" dirty="0" err="1">
                <a:solidFill>
                  <a:schemeClr val="tx1"/>
                </a:solidFill>
                <a:effectLst/>
                <a:latin typeface="+mn-lt"/>
                <a:ea typeface="+mn-ea"/>
                <a:cs typeface="+mn-cs"/>
              </a:rPr>
              <a:t>regions</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a:extLst>
              <a:ext uri="{FF2B5EF4-FFF2-40B4-BE49-F238E27FC236}">
                <a16:creationId xmlns:a16="http://schemas.microsoft.com/office/drawing/2014/main" id="{1AFDD470-A669-CA23-D0D1-7AB0A756695E}"/>
              </a:ext>
            </a:extLst>
          </p:cNvPr>
          <p:cNvSpPr>
            <a:spLocks noGrp="1"/>
          </p:cNvSpPr>
          <p:nvPr>
            <p:ph type="sldNum" sz="quarter" idx="5"/>
          </p:nvPr>
        </p:nvSpPr>
        <p:spPr/>
        <p:txBody>
          <a:bodyPr/>
          <a:lstStyle/>
          <a:p>
            <a:fld id="{25274381-2310-6F47-819F-30E7E49D0BE1}" type="slidenum">
              <a:rPr kumimoji="1" lang="zh-CN" altLang="en-US" smtClean="0"/>
              <a:t>22</a:t>
            </a:fld>
            <a:endParaRPr kumimoji="1" lang="zh-CN" altLang="en-US"/>
          </a:p>
        </p:txBody>
      </p:sp>
    </p:spTree>
    <p:extLst>
      <p:ext uri="{BB962C8B-B14F-4D97-AF65-F5344CB8AC3E}">
        <p14:creationId xmlns:p14="http://schemas.microsoft.com/office/powerpoint/2010/main" val="3880589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3450-7406-A98A-71A8-5BA7104A02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D94369-FA0A-1E11-C1D6-B2E0EA7F616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FFAFDC-7364-93FE-FA88-37E9654EEDA4}"/>
              </a:ext>
            </a:extLst>
          </p:cNvPr>
          <p:cNvSpPr>
            <a:spLocks noGrp="1"/>
          </p:cNvSpPr>
          <p:nvPr>
            <p:ph type="body" idx="1"/>
          </p:nvPr>
        </p:nvSpPr>
        <p:spPr/>
        <p:txBody>
          <a:bodyPr/>
          <a:lstStyle/>
          <a:p>
            <a:r>
              <a:rPr lang="fr-FR" altLang="zh-CN" sz="1200" b="0" i="0" kern="1200" dirty="0" err="1">
                <a:solidFill>
                  <a:schemeClr val="tx1"/>
                </a:solidFill>
                <a:effectLst/>
                <a:latin typeface="+mn-lt"/>
                <a:ea typeface="+mn-ea"/>
                <a:cs typeface="+mn-cs"/>
              </a:rPr>
              <a:t>Here</a:t>
            </a:r>
            <a:r>
              <a:rPr lang="fr-FR" altLang="zh-CN" sz="1200" b="0" i="0" kern="1200" dirty="0">
                <a:solidFill>
                  <a:schemeClr val="tx1"/>
                </a:solidFill>
                <a:effectLst/>
                <a:latin typeface="+mn-lt"/>
                <a:ea typeface="+mn-ea"/>
                <a:cs typeface="+mn-cs"/>
              </a:rPr>
              <a:t> I </a:t>
            </a:r>
            <a:r>
              <a:rPr lang="fr-FR" altLang="zh-CN" sz="1200" b="0" i="0" kern="1200" dirty="0" err="1">
                <a:solidFill>
                  <a:schemeClr val="tx1"/>
                </a:solidFill>
                <a:effectLst/>
                <a:latin typeface="+mn-lt"/>
                <a:ea typeface="+mn-ea"/>
                <a:cs typeface="+mn-cs"/>
              </a:rPr>
              <a:t>explain</a:t>
            </a:r>
            <a:r>
              <a:rPr lang="fr-FR" altLang="zh-CN" sz="1200" b="0" i="0" kern="1200" dirty="0">
                <a:solidFill>
                  <a:schemeClr val="tx1"/>
                </a:solidFill>
                <a:effectLst/>
                <a:latin typeface="+mn-lt"/>
                <a:ea typeface="+mn-ea"/>
                <a:cs typeface="+mn-cs"/>
              </a:rPr>
              <a:t> how the timing information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incorporated</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Instead</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giving</a:t>
            </a:r>
            <a:r>
              <a:rPr lang="fr-FR" altLang="zh-CN" sz="1200" b="0" i="0" kern="1200" dirty="0">
                <a:solidFill>
                  <a:schemeClr val="tx1"/>
                </a:solidFill>
                <a:effectLst/>
                <a:latin typeface="+mn-lt"/>
                <a:ea typeface="+mn-ea"/>
                <a:cs typeface="+mn-cs"/>
              </a:rPr>
              <a:t> the model </a:t>
            </a:r>
            <a:r>
              <a:rPr lang="fr-FR" altLang="zh-CN" sz="1200" b="0" i="0" kern="1200" dirty="0" err="1">
                <a:solidFill>
                  <a:schemeClr val="tx1"/>
                </a:solidFill>
                <a:effectLst/>
                <a:latin typeface="+mn-lt"/>
                <a:ea typeface="+mn-ea"/>
                <a:cs typeface="+mn-cs"/>
              </a:rPr>
              <a:t>raw</a:t>
            </a:r>
            <a:r>
              <a:rPr lang="fr-FR" altLang="zh-CN" sz="1200" b="0" i="0" kern="1200" dirty="0">
                <a:solidFill>
                  <a:schemeClr val="tx1"/>
                </a:solidFill>
                <a:effectLst/>
                <a:latin typeface="+mn-lt"/>
                <a:ea typeface="+mn-ea"/>
                <a:cs typeface="+mn-cs"/>
              </a:rPr>
              <a:t> hit times </a:t>
            </a:r>
            <a:r>
              <a:rPr lang="fr-FR" altLang="zh-CN" sz="1200" b="0" i="0" kern="1200" dirty="0" err="1">
                <a:solidFill>
                  <a:schemeClr val="tx1"/>
                </a:solidFill>
                <a:effectLst/>
                <a:latin typeface="+mn-lt"/>
                <a:ea typeface="+mn-ea"/>
                <a:cs typeface="+mn-cs"/>
              </a:rPr>
              <a:t>directly</a:t>
            </a:r>
            <a:r>
              <a:rPr lang="fr-FR" altLang="zh-CN" sz="1200" b="0" i="0" kern="1200" dirty="0">
                <a:solidFill>
                  <a:schemeClr val="tx1"/>
                </a:solidFill>
                <a:effectLst/>
                <a:latin typeface="+mn-lt"/>
                <a:ea typeface="+mn-ea"/>
                <a:cs typeface="+mn-cs"/>
              </a:rPr>
              <a:t>, I </a:t>
            </a:r>
            <a:r>
              <a:rPr lang="fr-FR" altLang="zh-CN" sz="1200" b="0" i="0" kern="1200" dirty="0" err="1">
                <a:solidFill>
                  <a:schemeClr val="tx1"/>
                </a:solidFill>
                <a:effectLst/>
                <a:latin typeface="+mn-lt"/>
                <a:ea typeface="+mn-ea"/>
                <a:cs typeface="+mn-cs"/>
              </a:rPr>
              <a:t>summarize</a:t>
            </a:r>
            <a:r>
              <a:rPr lang="fr-FR" altLang="zh-CN" sz="1200" b="0" i="0" kern="1200" dirty="0">
                <a:solidFill>
                  <a:schemeClr val="tx1"/>
                </a:solidFill>
                <a:effectLst/>
                <a:latin typeface="+mn-lt"/>
                <a:ea typeface="+mn-ea"/>
                <a:cs typeface="+mn-cs"/>
              </a:rPr>
              <a:t> the timing </a:t>
            </a:r>
            <a:r>
              <a:rPr lang="fr-FR" altLang="zh-CN" sz="1200" b="0" i="0" kern="1200" dirty="0" err="1">
                <a:solidFill>
                  <a:schemeClr val="tx1"/>
                </a:solidFill>
                <a:effectLst/>
                <a:latin typeface="+mn-lt"/>
                <a:ea typeface="+mn-ea"/>
                <a:cs typeface="+mn-cs"/>
              </a:rPr>
              <a:t>inside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each</a:t>
            </a:r>
            <a:r>
              <a:rPr lang="fr-FR" altLang="zh-CN" sz="1200" b="0" i="0" kern="1200" dirty="0">
                <a:solidFill>
                  <a:schemeClr val="tx1"/>
                </a:solidFill>
                <a:effectLst/>
                <a:latin typeface="+mn-lt"/>
                <a:ea typeface="+mn-ea"/>
                <a:cs typeface="+mn-cs"/>
              </a:rPr>
              <a:t> voxel by </a:t>
            </a:r>
            <a:r>
              <a:rPr lang="fr-FR" altLang="zh-CN" sz="1200" b="0" i="0" kern="1200" dirty="0" err="1">
                <a:solidFill>
                  <a:schemeClr val="tx1"/>
                </a:solidFill>
                <a:effectLst/>
                <a:latin typeface="+mn-lt"/>
                <a:ea typeface="+mn-ea"/>
                <a:cs typeface="+mn-cs"/>
              </a:rPr>
              <a:t>splitting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early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mid</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late</a:t>
            </a:r>
            <a:r>
              <a:rPr lang="fr-FR" altLang="zh-CN" sz="1200" b="0" i="0" kern="1200" dirty="0">
                <a:solidFill>
                  <a:schemeClr val="tx1"/>
                </a:solidFill>
                <a:effectLst/>
                <a:latin typeface="+mn-lt"/>
                <a:ea typeface="+mn-ea"/>
                <a:cs typeface="+mn-cs"/>
              </a:rPr>
              <a:t> components.</a:t>
            </a:r>
            <a:br>
              <a:rPr lang="fr-FR" altLang="zh-CN" dirty="0"/>
            </a:br>
            <a:r>
              <a:rPr lang="fr-FR" altLang="zh-CN" sz="1200" b="0" i="0" kern="1200" dirty="0">
                <a:solidFill>
                  <a:schemeClr val="tx1"/>
                </a:solidFill>
                <a:effectLst/>
                <a:latin typeface="+mn-lt"/>
                <a:ea typeface="+mn-ea"/>
                <a:cs typeface="+mn-cs"/>
              </a:rPr>
              <a:t>The </a:t>
            </a:r>
            <a:r>
              <a:rPr lang="fr-FR" altLang="zh-CN" sz="1200" b="0" i="0" kern="1200" dirty="0" err="1">
                <a:solidFill>
                  <a:schemeClr val="tx1"/>
                </a:solidFill>
                <a:effectLst/>
                <a:latin typeface="+mn-lt"/>
                <a:ea typeface="+mn-ea"/>
                <a:cs typeface="+mn-cs"/>
              </a:rPr>
              <a:t>thresholds</a:t>
            </a:r>
            <a:r>
              <a:rPr lang="fr-FR" altLang="zh-CN" sz="1200" b="0" i="0" kern="1200" dirty="0">
                <a:solidFill>
                  <a:schemeClr val="tx1"/>
                </a:solidFill>
                <a:effectLst/>
                <a:latin typeface="+mn-lt"/>
                <a:ea typeface="+mn-ea"/>
                <a:cs typeface="+mn-cs"/>
              </a:rPr>
              <a:t> are </a:t>
            </a:r>
            <a:r>
              <a:rPr lang="fr-FR" altLang="zh-CN" sz="1200" b="0" i="0" kern="1200" dirty="0" err="1">
                <a:solidFill>
                  <a:schemeClr val="tx1"/>
                </a:solidFill>
                <a:effectLst/>
                <a:latin typeface="+mn-lt"/>
                <a:ea typeface="+mn-ea"/>
                <a:cs typeface="+mn-cs"/>
              </a:rPr>
              <a:t>defined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using</a:t>
            </a:r>
            <a:r>
              <a:rPr lang="fr-FR" altLang="zh-CN" sz="1200" b="0" i="0" kern="1200" dirty="0">
                <a:solidFill>
                  <a:schemeClr val="tx1"/>
                </a:solidFill>
                <a:effectLst/>
                <a:latin typeface="+mn-lt"/>
                <a:ea typeface="+mn-ea"/>
                <a:cs typeface="+mn-cs"/>
              </a:rPr>
              <a:t> timing percentiles, and </a:t>
            </a:r>
            <a:r>
              <a:rPr lang="fr-FR" altLang="zh-CN" sz="1200" b="0" i="0" kern="1200" dirty="0" err="1">
                <a:solidFill>
                  <a:schemeClr val="tx1"/>
                </a:solidFill>
                <a:effectLst/>
                <a:latin typeface="+mn-lt"/>
                <a:ea typeface="+mn-ea"/>
                <a:cs typeface="+mn-cs"/>
              </a:rPr>
              <a:t>they</a:t>
            </a:r>
            <a:r>
              <a:rPr lang="fr-FR" altLang="zh-CN" sz="1200" b="0" i="0" kern="1200" dirty="0">
                <a:solidFill>
                  <a:schemeClr val="tx1"/>
                </a:solidFill>
                <a:effectLst/>
                <a:latin typeface="+mn-lt"/>
                <a:ea typeface="+mn-ea"/>
                <a:cs typeface="+mn-cs"/>
              </a:rPr>
              <a:t> are </a:t>
            </a:r>
            <a:r>
              <a:rPr lang="fr-FR" altLang="zh-CN" sz="1200" b="0" i="0" kern="1200" dirty="0" err="1">
                <a:solidFill>
                  <a:schemeClr val="tx1"/>
                </a:solidFill>
                <a:effectLst/>
                <a:latin typeface="+mn-lt"/>
                <a:ea typeface="+mn-ea"/>
                <a:cs typeface="+mn-cs"/>
              </a:rPr>
              <a:t>chosen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separately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guidance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the detector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correlations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important point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model </a:t>
            </a:r>
            <a:r>
              <a:rPr lang="fr-FR" altLang="zh-CN" sz="1200" b="0" i="0" kern="1200" dirty="0" err="1">
                <a:solidFill>
                  <a:schemeClr val="tx1"/>
                </a:solidFill>
                <a:effectLst/>
                <a:latin typeface="+mn-lt"/>
                <a:ea typeface="+mn-ea"/>
                <a:cs typeface="+mn-cs"/>
              </a:rPr>
              <a:t>does</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see</a:t>
            </a:r>
            <a:r>
              <a:rPr lang="fr-FR" altLang="zh-CN" sz="1200" b="0" i="0" kern="1200" dirty="0">
                <a:solidFill>
                  <a:schemeClr val="tx1"/>
                </a:solidFill>
                <a:effectLst/>
                <a:latin typeface="+mn-lt"/>
                <a:ea typeface="+mn-ea"/>
                <a:cs typeface="+mn-cs"/>
              </a:rPr>
              <a:t> time as an </a:t>
            </a:r>
            <a:r>
              <a:rPr lang="fr-FR" altLang="zh-CN" sz="1200" b="0" i="0" kern="1200" dirty="0" err="1">
                <a:solidFill>
                  <a:schemeClr val="tx1"/>
                </a:solidFill>
                <a:effectLst/>
                <a:latin typeface="+mn-lt"/>
                <a:ea typeface="+mn-ea"/>
                <a:cs typeface="+mn-cs"/>
              </a:rPr>
              <a:t>unstructured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list</a:t>
            </a:r>
            <a:r>
              <a:rPr lang="fr-FR" altLang="zh-CN" sz="1200" b="0" i="0" kern="1200" dirty="0">
                <a:solidFill>
                  <a:schemeClr val="tx1"/>
                </a:solidFill>
                <a:effectLst/>
                <a:latin typeface="+mn-lt"/>
                <a:ea typeface="+mn-ea"/>
                <a:cs typeface="+mn-cs"/>
              </a:rPr>
              <a:t> of hit timestamps.</a:t>
            </a:r>
            <a:br>
              <a:rPr lang="fr-FR" altLang="zh-CN" dirty="0"/>
            </a:br>
            <a:r>
              <a:rPr lang="fr-FR" altLang="zh-CN" sz="1200" b="0" i="0" kern="1200" dirty="0">
                <a:solidFill>
                  <a:schemeClr val="tx1"/>
                </a:solidFill>
                <a:effectLst/>
                <a:latin typeface="+mn-lt"/>
                <a:ea typeface="+mn-ea"/>
                <a:cs typeface="+mn-cs"/>
              </a:rPr>
              <a:t>It </a:t>
            </a:r>
            <a:r>
              <a:rPr lang="fr-FR" altLang="zh-CN" sz="1200" b="0" i="0" kern="1200" dirty="0" err="1">
                <a:solidFill>
                  <a:schemeClr val="tx1"/>
                </a:solidFill>
                <a:effectLst/>
                <a:latin typeface="+mn-lt"/>
                <a:ea typeface="+mn-ea"/>
                <a:cs typeface="+mn-cs"/>
              </a:rPr>
              <a:t>sees</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physically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motivated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decomposition</a:t>
            </a:r>
            <a:r>
              <a:rPr lang="fr-FR" altLang="zh-CN" sz="1200" b="0" i="0" kern="1200" dirty="0">
                <a:solidFill>
                  <a:schemeClr val="tx1"/>
                </a:solidFill>
                <a:effectLst/>
                <a:latin typeface="+mn-lt"/>
                <a:ea typeface="+mn-ea"/>
                <a:cs typeface="+mn-cs"/>
              </a:rPr>
              <a:t> of voxel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prompt, </a:t>
            </a:r>
            <a:r>
              <a:rPr lang="fr-FR" altLang="zh-CN" sz="1200" b="0" i="0" kern="1200" dirty="0" err="1">
                <a:solidFill>
                  <a:schemeClr val="tx1"/>
                </a:solidFill>
                <a:effectLst/>
                <a:latin typeface="+mn-lt"/>
                <a:ea typeface="+mn-ea"/>
                <a:cs typeface="+mn-cs"/>
              </a:rPr>
              <a:t>intermediate</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delayed</a:t>
            </a:r>
            <a:r>
              <a:rPr lang="fr-FR" altLang="zh-CN" sz="1200" b="0" i="0" kern="1200" dirty="0">
                <a:solidFill>
                  <a:schemeClr val="tx1"/>
                </a:solidFill>
                <a:effectLst/>
                <a:latin typeface="+mn-lt"/>
                <a:ea typeface="+mn-ea"/>
                <a:cs typeface="+mn-cs"/>
              </a:rPr>
              <a:t> fractions.</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 more stable and more </a:t>
            </a:r>
            <a:r>
              <a:rPr lang="fr-FR" altLang="zh-CN" sz="1200" b="0" i="0" kern="1200" dirty="0" err="1">
                <a:solidFill>
                  <a:schemeClr val="tx1"/>
                </a:solidFill>
                <a:effectLst/>
                <a:latin typeface="+mn-lt"/>
                <a:ea typeface="+mn-ea"/>
                <a:cs typeface="+mn-cs"/>
              </a:rPr>
              <a:t>interpretable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way</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inject</a:t>
            </a:r>
            <a:r>
              <a:rPr lang="fr-FR" altLang="zh-CN" sz="1200" b="0" i="0" kern="1200" dirty="0">
                <a:solidFill>
                  <a:schemeClr val="tx1"/>
                </a:solidFill>
                <a:effectLst/>
                <a:latin typeface="+mn-lt"/>
                <a:ea typeface="+mn-ea"/>
                <a:cs typeface="+mn-cs"/>
              </a:rPr>
              <a:t> timing information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the network.</a:t>
            </a:r>
            <a:br>
              <a:rPr lang="fr-FR" altLang="zh-CN" dirty="0"/>
            </a:br>
            <a:r>
              <a:rPr lang="fr-FR" altLang="zh-CN" sz="1200" b="0" i="0" kern="1200" dirty="0">
                <a:solidFill>
                  <a:schemeClr val="tx1"/>
                </a:solidFill>
                <a:effectLst/>
                <a:latin typeface="+mn-lt"/>
                <a:ea typeface="+mn-ea"/>
                <a:cs typeface="+mn-cs"/>
              </a:rPr>
              <a:t>And as </a:t>
            </a:r>
            <a:r>
              <a:rPr lang="fr-FR" altLang="zh-CN" sz="1200" b="0" i="0" kern="1200" dirty="0" err="1">
                <a:solidFill>
                  <a:schemeClr val="tx1"/>
                </a:solidFill>
                <a:effectLst/>
                <a:latin typeface="+mn-lt"/>
                <a:ea typeface="+mn-ea"/>
                <a:cs typeface="+mn-cs"/>
              </a:rPr>
              <a:t>shown</a:t>
            </a:r>
            <a:r>
              <a:rPr lang="fr-FR" altLang="zh-CN" sz="1200" b="0" i="0" kern="1200" dirty="0">
                <a:solidFill>
                  <a:schemeClr val="tx1"/>
                </a:solidFill>
                <a:effectLst/>
                <a:latin typeface="+mn-lt"/>
                <a:ea typeface="+mn-ea"/>
                <a:cs typeface="+mn-cs"/>
              </a:rPr>
              <a:t> on the right, the </a:t>
            </a:r>
            <a:r>
              <a:rPr lang="fr-FR" altLang="zh-CN" sz="1200" b="0" i="0" kern="1200" dirty="0" err="1">
                <a:solidFill>
                  <a:schemeClr val="tx1"/>
                </a:solidFill>
                <a:effectLst/>
                <a:latin typeface="+mn-lt"/>
                <a:ea typeface="+mn-ea"/>
                <a:cs typeface="+mn-cs"/>
              </a:rPr>
              <a:t>late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fraction </a:t>
            </a:r>
            <a:r>
              <a:rPr lang="fr-FR" altLang="zh-CN" sz="1200" b="0" i="0" kern="1200" dirty="0" err="1">
                <a:solidFill>
                  <a:schemeClr val="tx1"/>
                </a:solidFill>
                <a:effectLst/>
                <a:latin typeface="+mn-lt"/>
                <a:ea typeface="+mn-ea"/>
                <a:cs typeface="+mn-cs"/>
              </a:rPr>
              <a:t>already</a:t>
            </a:r>
            <a:r>
              <a:rPr lang="fr-FR" altLang="zh-CN" sz="1200" b="0" i="0" kern="1200" dirty="0">
                <a:solidFill>
                  <a:schemeClr val="tx1"/>
                </a:solidFill>
                <a:effectLst/>
                <a:latin typeface="+mn-lt"/>
                <a:ea typeface="+mn-ea"/>
                <a:cs typeface="+mn-cs"/>
              </a:rPr>
              <a:t> shows a visible </a:t>
            </a:r>
            <a:r>
              <a:rPr lang="fr-FR" altLang="zh-CN" sz="1200" b="0" i="0" kern="1200" dirty="0" err="1">
                <a:solidFill>
                  <a:schemeClr val="tx1"/>
                </a:solidFill>
                <a:effectLst/>
                <a:latin typeface="+mn-lt"/>
                <a:ea typeface="+mn-ea"/>
                <a:cs typeface="+mn-cs"/>
              </a:rPr>
              <a:t>correlation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which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suggests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timing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carry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information.</a:t>
            </a:r>
          </a:p>
        </p:txBody>
      </p:sp>
      <p:sp>
        <p:nvSpPr>
          <p:cNvPr id="4" name="灯片编号占位符 3">
            <a:extLst>
              <a:ext uri="{FF2B5EF4-FFF2-40B4-BE49-F238E27FC236}">
                <a16:creationId xmlns:a16="http://schemas.microsoft.com/office/drawing/2014/main" id="{212D56FE-7101-7C41-A202-163594F9F5B5}"/>
              </a:ext>
            </a:extLst>
          </p:cNvPr>
          <p:cNvSpPr>
            <a:spLocks noGrp="1"/>
          </p:cNvSpPr>
          <p:nvPr>
            <p:ph type="sldNum" sz="quarter" idx="5"/>
          </p:nvPr>
        </p:nvSpPr>
        <p:spPr/>
        <p:txBody>
          <a:bodyPr/>
          <a:lstStyle/>
          <a:p>
            <a:fld id="{25274381-2310-6F47-819F-30E7E49D0BE1}" type="slidenum">
              <a:rPr kumimoji="1" lang="zh-CN" altLang="en-US" smtClean="0"/>
              <a:t>23</a:t>
            </a:fld>
            <a:endParaRPr kumimoji="1" lang="zh-CN" altLang="en-US"/>
          </a:p>
        </p:txBody>
      </p:sp>
    </p:spTree>
    <p:extLst>
      <p:ext uri="{BB962C8B-B14F-4D97-AF65-F5344CB8AC3E}">
        <p14:creationId xmlns:p14="http://schemas.microsoft.com/office/powerpoint/2010/main" val="1547300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a:t>
            </a:r>
            <a:r>
              <a:rPr lang="fr-FR" altLang="zh-CN" sz="1200" b="0" i="0" kern="1200" dirty="0" err="1">
                <a:solidFill>
                  <a:schemeClr val="tx1"/>
                </a:solidFill>
                <a:effectLst/>
                <a:latin typeface="+mn-lt"/>
                <a:ea typeface="+mn-ea"/>
                <a:cs typeface="+mn-cs"/>
              </a:rPr>
              <a:t>gives</a:t>
            </a:r>
            <a:r>
              <a:rPr lang="fr-FR" altLang="zh-CN" sz="1200" b="0" i="0" kern="1200" dirty="0">
                <a:solidFill>
                  <a:schemeClr val="tx1"/>
                </a:solidFill>
                <a:effectLst/>
                <a:latin typeface="+mn-lt"/>
                <a:ea typeface="+mn-ea"/>
                <a:cs typeface="+mn-cs"/>
              </a:rPr>
              <a:t> a more </a:t>
            </a:r>
            <a:r>
              <a:rPr lang="fr-FR" altLang="zh-CN" sz="1200" b="0" i="0" kern="1200" dirty="0" err="1">
                <a:solidFill>
                  <a:schemeClr val="tx1"/>
                </a:solidFill>
                <a:effectLst/>
                <a:latin typeface="+mn-lt"/>
                <a:ea typeface="+mn-ea"/>
                <a:cs typeface="+mn-cs"/>
              </a:rPr>
              <a:t>visual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view</a:t>
            </a:r>
            <a:r>
              <a:rPr lang="fr-FR" altLang="zh-CN" sz="1200" b="0" i="0" kern="1200" dirty="0">
                <a:solidFill>
                  <a:schemeClr val="tx1"/>
                </a:solidFill>
                <a:effectLst/>
                <a:latin typeface="+mn-lt"/>
                <a:ea typeface="+mn-ea"/>
                <a:cs typeface="+mn-cs"/>
              </a:rPr>
              <a:t> of the </a:t>
            </a:r>
            <a:r>
              <a:rPr lang="fr-FR" altLang="zh-CN" sz="1200" b="0" i="0" kern="1200" dirty="0" err="1">
                <a:solidFill>
                  <a:schemeClr val="tx1"/>
                </a:solidFill>
                <a:effectLst/>
                <a:latin typeface="+mn-lt"/>
                <a:ea typeface="+mn-ea"/>
                <a:cs typeface="+mn-cs"/>
              </a:rPr>
              <a:t>same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idea</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temporal structure of the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converted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a set of time-</a:t>
            </a:r>
            <a:r>
              <a:rPr lang="fr-FR" altLang="zh-CN" sz="1200" b="0" i="0" kern="1200" dirty="0" err="1">
                <a:solidFill>
                  <a:schemeClr val="tx1"/>
                </a:solidFill>
                <a:effectLst/>
                <a:latin typeface="+mn-lt"/>
                <a:ea typeface="+mn-ea"/>
                <a:cs typeface="+mn-cs"/>
              </a:rPr>
              <a:t>resolved</a:t>
            </a:r>
            <a:r>
              <a:rPr lang="fr-FR" altLang="zh-CN" sz="1200" b="0" i="0" kern="1200" dirty="0">
                <a:solidFill>
                  <a:schemeClr val="tx1"/>
                </a:solidFill>
                <a:effectLst/>
                <a:latin typeface="+mn-lt"/>
                <a:ea typeface="+mn-ea"/>
                <a:cs typeface="+mn-cs"/>
              </a:rPr>
              <a:t> spatial </a:t>
            </a:r>
            <a:r>
              <a:rPr lang="fr-FR" altLang="zh-CN" sz="1200" b="0" i="0" kern="1200" dirty="0" err="1">
                <a:solidFill>
                  <a:schemeClr val="tx1"/>
                </a:solidFill>
                <a:effectLst/>
                <a:latin typeface="+mn-lt"/>
                <a:ea typeface="+mn-ea"/>
                <a:cs typeface="+mn-cs"/>
              </a:rPr>
              <a:t>maps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So the model can </a:t>
            </a:r>
            <a:r>
              <a:rPr lang="fr-FR" altLang="zh-CN" sz="1200" b="0" i="0" kern="1200" dirty="0" err="1">
                <a:solidFill>
                  <a:schemeClr val="tx1"/>
                </a:solidFill>
                <a:effectLst/>
                <a:latin typeface="+mn-lt"/>
                <a:ea typeface="+mn-ea"/>
                <a:cs typeface="+mn-cs"/>
              </a:rPr>
              <a:t>learn</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only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delayed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exists</a:t>
            </a:r>
            <a:r>
              <a:rPr lang="fr-FR" altLang="zh-CN" sz="1200" b="0" i="0" kern="1200" dirty="0">
                <a:solidFill>
                  <a:schemeClr val="tx1"/>
                </a:solidFill>
                <a:effectLst/>
                <a:latin typeface="+mn-lt"/>
                <a:ea typeface="+mn-ea"/>
                <a:cs typeface="+mn-cs"/>
              </a:rPr>
              <a:t>, but </a:t>
            </a:r>
            <a:r>
              <a:rPr lang="fr-FR" altLang="zh-CN" sz="1200" b="0" i="0" kern="1200" dirty="0" err="1">
                <a:solidFill>
                  <a:schemeClr val="tx1"/>
                </a:solidFill>
                <a:effectLst/>
                <a:latin typeface="+mn-lt"/>
                <a:ea typeface="+mn-ea"/>
                <a:cs typeface="+mn-cs"/>
              </a:rPr>
              <a:t>where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tends to </a:t>
            </a:r>
            <a:r>
              <a:rPr lang="fr-FR" altLang="zh-CN" sz="1200" b="0" i="0" kern="1200" dirty="0" err="1">
                <a:solidFill>
                  <a:schemeClr val="tx1"/>
                </a:solidFill>
                <a:effectLst/>
                <a:latin typeface="+mn-lt"/>
                <a:ea typeface="+mn-ea"/>
                <a:cs typeface="+mn-cs"/>
              </a:rPr>
              <a:t>appear</a:t>
            </a:r>
            <a:r>
              <a:rPr lang="fr-FR" altLang="zh-CN" sz="1200" b="0" i="0" kern="1200" dirty="0">
                <a:solidFill>
                  <a:schemeClr val="tx1"/>
                </a:solidFill>
                <a:effectLst/>
                <a:latin typeface="+mn-lt"/>
                <a:ea typeface="+mn-ea"/>
                <a:cs typeface="+mn-cs"/>
              </a:rPr>
              <a:t> in the ECAL and HCAL.</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important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timing information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likely</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be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most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when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combined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spatial structure, </a:t>
            </a:r>
            <a:r>
              <a:rPr lang="fr-FR" altLang="zh-CN" sz="1200" b="0" i="0" kern="1200" dirty="0" err="1">
                <a:solidFill>
                  <a:schemeClr val="tx1"/>
                </a:solidFill>
                <a:effectLst/>
                <a:latin typeface="+mn-lt"/>
                <a:ea typeface="+mn-ea"/>
                <a:cs typeface="+mn-cs"/>
              </a:rPr>
              <a:t>rather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treated</a:t>
            </a:r>
            <a:r>
              <a:rPr lang="fr-FR" altLang="zh-CN" sz="1200" b="0" i="0" kern="1200" dirty="0">
                <a:solidFill>
                  <a:schemeClr val="tx1"/>
                </a:solidFill>
                <a:effectLst/>
                <a:latin typeface="+mn-lt"/>
                <a:ea typeface="+mn-ea"/>
                <a:cs typeface="+mn-cs"/>
              </a:rPr>
              <a:t> as a </a:t>
            </a:r>
            <a:r>
              <a:rPr lang="fr-FR" altLang="zh-CN" sz="1200" b="0" i="0" kern="1200" dirty="0" err="1">
                <a:solidFill>
                  <a:schemeClr val="tx1"/>
                </a:solidFill>
                <a:effectLst/>
                <a:latin typeface="+mn-lt"/>
                <a:ea typeface="+mn-ea"/>
                <a:cs typeface="+mn-cs"/>
              </a:rPr>
              <a:t>purely</a:t>
            </a:r>
            <a:r>
              <a:rPr lang="fr-FR" altLang="zh-CN" sz="1200" b="0" i="0" kern="1200" dirty="0">
                <a:solidFill>
                  <a:schemeClr val="tx1"/>
                </a:solidFill>
                <a:effectLst/>
                <a:latin typeface="+mn-lt"/>
                <a:ea typeface="+mn-ea"/>
                <a:cs typeface="+mn-cs"/>
              </a:rPr>
              <a:t> one-</a:t>
            </a:r>
            <a:r>
              <a:rPr lang="fr-FR" altLang="zh-CN" sz="1200" b="0" i="0" kern="1200" dirty="0" err="1">
                <a:solidFill>
                  <a:schemeClr val="tx1"/>
                </a:solidFill>
                <a:effectLst/>
                <a:latin typeface="+mn-lt"/>
                <a:ea typeface="+mn-ea"/>
                <a:cs typeface="+mn-cs"/>
              </a:rPr>
              <a:t>dimensional</a:t>
            </a:r>
            <a:r>
              <a:rPr lang="fr-FR" altLang="zh-CN" sz="1200" b="0" i="0" kern="1200" dirty="0">
                <a:solidFill>
                  <a:schemeClr val="tx1"/>
                </a:solidFill>
                <a:effectLst/>
                <a:latin typeface="+mn-lt"/>
                <a:ea typeface="+mn-ea"/>
                <a:cs typeface="+mn-cs"/>
              </a:rPr>
              <a:t> variable.</a:t>
            </a:r>
            <a:br>
              <a:rPr lang="fr-FR" altLang="zh-CN" dirty="0"/>
            </a:br>
            <a:r>
              <a:rPr lang="fr-FR" altLang="zh-CN" sz="1200" b="0" i="0" kern="1200" dirty="0">
                <a:solidFill>
                  <a:schemeClr val="tx1"/>
                </a:solidFill>
                <a:effectLst/>
                <a:latin typeface="+mn-lt"/>
                <a:ea typeface="+mn-ea"/>
                <a:cs typeface="+mn-cs"/>
              </a:rPr>
              <a:t>So one can </a:t>
            </a:r>
            <a:r>
              <a:rPr lang="fr-FR" altLang="zh-CN" sz="1200" b="0" i="0" kern="1200" dirty="0" err="1">
                <a:solidFill>
                  <a:schemeClr val="tx1"/>
                </a:solidFill>
                <a:effectLst/>
                <a:latin typeface="+mn-lt"/>
                <a:ea typeface="+mn-ea"/>
                <a:cs typeface="+mn-cs"/>
              </a:rPr>
              <a:t>think</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step</a:t>
            </a:r>
            <a:r>
              <a:rPr lang="fr-FR" altLang="zh-CN" sz="1200" b="0" i="0" kern="1200" dirty="0">
                <a:solidFill>
                  <a:schemeClr val="tx1"/>
                </a:solidFill>
                <a:effectLst/>
                <a:latin typeface="+mn-lt"/>
                <a:ea typeface="+mn-ea"/>
                <a:cs typeface="+mn-cs"/>
              </a:rPr>
              <a:t> as </a:t>
            </a:r>
            <a:r>
              <a:rPr lang="fr-FR" altLang="zh-CN" sz="1200" b="0" i="0" kern="1200" dirty="0" err="1">
                <a:solidFill>
                  <a:schemeClr val="tx1"/>
                </a:solidFill>
                <a:effectLst/>
                <a:latin typeface="+mn-lt"/>
                <a:ea typeface="+mn-ea"/>
                <a:cs typeface="+mn-cs"/>
              </a:rPr>
              <a:t>making</a:t>
            </a:r>
            <a:r>
              <a:rPr lang="fr-FR" altLang="zh-CN" sz="1200" b="0" i="0" kern="1200" dirty="0">
                <a:solidFill>
                  <a:schemeClr val="tx1"/>
                </a:solidFill>
                <a:effectLst/>
                <a:latin typeface="+mn-lt"/>
                <a:ea typeface="+mn-ea"/>
                <a:cs typeface="+mn-cs"/>
              </a:rPr>
              <a:t> the timing information </a:t>
            </a:r>
            <a:r>
              <a:rPr lang="fr-FR" altLang="zh-CN" sz="1200" b="0" i="0" kern="1200" dirty="0" err="1">
                <a:solidFill>
                  <a:schemeClr val="tx1"/>
                </a:solidFill>
                <a:effectLst/>
                <a:latin typeface="+mn-lt"/>
                <a:ea typeface="+mn-ea"/>
                <a:cs typeface="+mn-cs"/>
              </a:rPr>
              <a:t>learnable</a:t>
            </a:r>
            <a:r>
              <a:rPr lang="fr-FR" altLang="zh-CN" sz="1200" b="0" i="0" kern="1200" dirty="0">
                <a:solidFill>
                  <a:schemeClr val="tx1"/>
                </a:solidFill>
                <a:effectLst/>
                <a:latin typeface="+mn-lt"/>
                <a:ea typeface="+mn-ea"/>
                <a:cs typeface="+mn-cs"/>
              </a:rPr>
              <a:t> in a CNN-compatible </a:t>
            </a:r>
            <a:r>
              <a:rPr lang="fr-FR" altLang="zh-CN" sz="1200" b="0" i="0" kern="1200" dirty="0" err="1">
                <a:solidFill>
                  <a:schemeClr val="tx1"/>
                </a:solidFill>
                <a:effectLst/>
                <a:latin typeface="+mn-lt"/>
                <a:ea typeface="+mn-ea"/>
                <a:cs typeface="+mn-cs"/>
              </a:rPr>
              <a:t>way</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24</a:t>
            </a:fld>
            <a:endParaRPr kumimoji="1" lang="zh-CN" altLang="en-US"/>
          </a:p>
        </p:txBody>
      </p:sp>
    </p:spTree>
    <p:extLst>
      <p:ext uri="{BB962C8B-B14F-4D97-AF65-F5344CB8AC3E}">
        <p14:creationId xmlns:p14="http://schemas.microsoft.com/office/powerpoint/2010/main" val="1275080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5955-031C-4AD2-94AC-52ED39D84B7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BADF525-9262-5C9F-1CC2-F2AA1FBD44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31F0E80-D496-9519-F3D4-A7B25510F356}"/>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shows the architecture of the </a:t>
            </a:r>
            <a:r>
              <a:rPr lang="fr-FR" altLang="zh-CN" sz="1200" b="0" i="0" kern="1200" dirty="0" err="1">
                <a:solidFill>
                  <a:schemeClr val="tx1"/>
                </a:solidFill>
                <a:effectLst/>
                <a:latin typeface="+mn-lt"/>
                <a:ea typeface="+mn-ea"/>
                <a:cs typeface="+mn-cs"/>
              </a:rPr>
              <a:t>regression</a:t>
            </a:r>
            <a:r>
              <a:rPr lang="fr-FR" altLang="zh-CN" sz="1200" b="0" i="0" kern="1200" dirty="0">
                <a:solidFill>
                  <a:schemeClr val="tx1"/>
                </a:solidFill>
                <a:effectLst/>
                <a:latin typeface="+mn-lt"/>
                <a:ea typeface="+mn-ea"/>
                <a:cs typeface="+mn-cs"/>
              </a:rPr>
              <a:t> model.</a:t>
            </a:r>
            <a:br>
              <a:rPr lang="fr-FR" altLang="zh-CN" dirty="0"/>
            </a:br>
            <a:r>
              <a:rPr lang="fr-FR" altLang="zh-CN" sz="1200" b="0" i="0" kern="1200" dirty="0">
                <a:solidFill>
                  <a:schemeClr val="tx1"/>
                </a:solidFill>
                <a:effectLst/>
                <a:latin typeface="+mn-lt"/>
                <a:ea typeface="+mn-ea"/>
                <a:cs typeface="+mn-cs"/>
              </a:rPr>
              <a:t>The input </a:t>
            </a:r>
            <a:r>
              <a:rPr lang="fr-FR" altLang="zh-CN" sz="1200" b="0" i="0" kern="1200" dirty="0" err="1">
                <a:solidFill>
                  <a:schemeClr val="tx1"/>
                </a:solidFill>
                <a:effectLst/>
                <a:latin typeface="+mn-lt"/>
                <a:ea typeface="+mn-ea"/>
                <a:cs typeface="+mn-cs"/>
              </a:rPr>
              <a:t>consists</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voxelized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images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the ECAL and HCAL, </a:t>
            </a:r>
            <a:r>
              <a:rPr lang="fr-FR" altLang="zh-CN" sz="1200" b="0" i="0" kern="1200" dirty="0" err="1">
                <a:solidFill>
                  <a:schemeClr val="tx1"/>
                </a:solidFill>
                <a:effectLst/>
                <a:latin typeface="+mn-lt"/>
                <a:ea typeface="+mn-ea"/>
                <a:cs typeface="+mn-cs"/>
              </a:rPr>
              <a:t>together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with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some</a:t>
            </a:r>
            <a:r>
              <a:rPr lang="fr-FR" altLang="zh-CN" sz="1200" b="0" i="0" kern="1200" dirty="0">
                <a:solidFill>
                  <a:schemeClr val="tx1"/>
                </a:solidFill>
                <a:effectLst/>
                <a:latin typeface="+mn-lt"/>
                <a:ea typeface="+mn-ea"/>
                <a:cs typeface="+mn-cs"/>
              </a:rPr>
              <a:t> global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such</a:t>
            </a:r>
            <a:r>
              <a:rPr lang="fr-FR" altLang="zh-CN" sz="1200" b="0" i="0" kern="1200" dirty="0">
                <a:solidFill>
                  <a:schemeClr val="tx1"/>
                </a:solidFill>
                <a:effectLst/>
                <a:latin typeface="+mn-lt"/>
                <a:ea typeface="+mn-ea"/>
                <a:cs typeface="+mn-cs"/>
              </a:rPr>
              <a:t> as </a:t>
            </a:r>
            <a:r>
              <a:rPr lang="fr-FR" altLang="zh-CN" sz="1200" b="0" i="0" kern="1200" dirty="0" err="1">
                <a:solidFill>
                  <a:schemeClr val="tx1"/>
                </a:solidFill>
                <a:effectLst/>
                <a:latin typeface="+mn-lt"/>
                <a:ea typeface="+mn-ea"/>
                <a:cs typeface="+mn-cs"/>
              </a:rPr>
              <a:t>deposited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and the </a:t>
            </a:r>
            <a:r>
              <a:rPr lang="fr-FR" altLang="zh-CN" sz="1200" b="0" i="0" kern="1200" dirty="0" err="1">
                <a:solidFill>
                  <a:schemeClr val="tx1"/>
                </a:solidFill>
                <a:effectLst/>
                <a:latin typeface="+mn-lt"/>
                <a:ea typeface="+mn-ea"/>
                <a:cs typeface="+mn-cs"/>
              </a:rPr>
              <a:t>number</a:t>
            </a:r>
            <a:r>
              <a:rPr lang="fr-FR" altLang="zh-CN" sz="1200" b="0" i="0" kern="1200" dirty="0">
                <a:solidFill>
                  <a:schemeClr val="tx1"/>
                </a:solidFill>
                <a:effectLst/>
                <a:latin typeface="+mn-lt"/>
                <a:ea typeface="+mn-ea"/>
                <a:cs typeface="+mn-cs"/>
              </a:rPr>
              <a:t> of hits.</a:t>
            </a:r>
            <a:br>
              <a:rPr lang="fr-FR" altLang="zh-CN" dirty="0"/>
            </a:br>
            <a:r>
              <a:rPr lang="fr-FR" altLang="zh-CN" sz="1200" b="0" i="0" kern="1200" dirty="0">
                <a:solidFill>
                  <a:schemeClr val="tx1"/>
                </a:solidFill>
                <a:effectLst/>
                <a:latin typeface="+mn-lt"/>
                <a:ea typeface="+mn-ea"/>
                <a:cs typeface="+mn-cs"/>
              </a:rPr>
              <a:t>The model uses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separate</a:t>
            </a:r>
            <a:r>
              <a:rPr lang="fr-FR" altLang="zh-CN" sz="1200" b="0" i="0" kern="1200" dirty="0">
                <a:solidFill>
                  <a:schemeClr val="tx1"/>
                </a:solidFill>
                <a:effectLst/>
                <a:latin typeface="+mn-lt"/>
                <a:ea typeface="+mn-ea"/>
                <a:cs typeface="+mn-cs"/>
              </a:rPr>
              <a:t> branches at the </a:t>
            </a:r>
            <a:r>
              <a:rPr lang="fr-FR" altLang="zh-CN" sz="1200" b="0" i="0" kern="1200" dirty="0" err="1">
                <a:solidFill>
                  <a:schemeClr val="tx1"/>
                </a:solidFill>
                <a:effectLst/>
                <a:latin typeface="+mn-lt"/>
                <a:ea typeface="+mn-ea"/>
                <a:cs typeface="+mn-cs"/>
              </a:rPr>
              <a:t>beginning</a:t>
            </a:r>
            <a:r>
              <a:rPr lang="fr-FR" altLang="zh-CN" sz="1200" b="0" i="0" kern="1200" dirty="0">
                <a:solidFill>
                  <a:schemeClr val="tx1"/>
                </a:solidFill>
                <a:effectLst/>
                <a:latin typeface="+mn-lt"/>
                <a:ea typeface="+mn-ea"/>
                <a:cs typeface="+mn-cs"/>
              </a:rPr>
              <a:t>, one for the ECAL and one for the HCAL.</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deliberate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calorimeters</a:t>
            </a:r>
            <a:r>
              <a:rPr lang="fr-FR" altLang="zh-CN" sz="1200" b="0" i="0" kern="1200" dirty="0">
                <a:solidFill>
                  <a:schemeClr val="tx1"/>
                </a:solidFill>
                <a:effectLst/>
                <a:latin typeface="+mn-lt"/>
                <a:ea typeface="+mn-ea"/>
                <a:cs typeface="+mn-cs"/>
              </a:rPr>
              <a:t> have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resolutions</a:t>
            </a:r>
            <a:r>
              <a:rPr lang="fr-FR" altLang="zh-CN" sz="1200" b="0" i="0" kern="1200" dirty="0">
                <a:solidFill>
                  <a:schemeClr val="tx1"/>
                </a:solidFill>
                <a:effectLst/>
                <a:latin typeface="+mn-lt"/>
                <a:ea typeface="+mn-ea"/>
                <a:cs typeface="+mn-cs"/>
              </a:rPr>
              <a:t> and capture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aspects of the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After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extracting</a:t>
            </a:r>
            <a:r>
              <a:rPr lang="fr-FR" altLang="zh-CN" sz="1200" b="0" i="0" kern="1200" dirty="0">
                <a:solidFill>
                  <a:schemeClr val="tx1"/>
                </a:solidFill>
                <a:effectLst/>
                <a:latin typeface="+mn-lt"/>
                <a:ea typeface="+mn-ea"/>
                <a:cs typeface="+mn-cs"/>
              </a:rPr>
              <a:t> detector-</a:t>
            </a:r>
            <a:r>
              <a:rPr lang="fr-FR" altLang="zh-CN" sz="1200" b="0" i="0" kern="1200" dirty="0" err="1">
                <a:solidFill>
                  <a:schemeClr val="tx1"/>
                </a:solidFill>
                <a:effectLst/>
                <a:latin typeface="+mn-lt"/>
                <a:ea typeface="+mn-ea"/>
                <a:cs typeface="+mn-cs"/>
              </a:rPr>
              <a:t>specific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branches are </a:t>
            </a:r>
            <a:r>
              <a:rPr lang="fr-FR" altLang="zh-CN" sz="1200" b="0" i="0" kern="1200" dirty="0" err="1">
                <a:solidFill>
                  <a:schemeClr val="tx1"/>
                </a:solidFill>
                <a:effectLst/>
                <a:latin typeface="+mn-lt"/>
                <a:ea typeface="+mn-ea"/>
                <a:cs typeface="+mn-cs"/>
              </a:rPr>
              <a:t>aligned</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fused</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include</a:t>
            </a:r>
            <a:r>
              <a:rPr lang="fr-FR" altLang="zh-CN" sz="1200" b="0" i="0" kern="1200" dirty="0">
                <a:solidFill>
                  <a:schemeClr val="tx1"/>
                </a:solidFill>
                <a:effectLst/>
                <a:latin typeface="+mn-lt"/>
                <a:ea typeface="+mn-ea"/>
                <a:cs typeface="+mn-cs"/>
              </a:rPr>
              <a:t> longitudinal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information and global </a:t>
            </a:r>
            <a:r>
              <a:rPr lang="fr-FR" altLang="zh-CN" sz="1200" b="0" i="0" kern="1200" dirty="0" err="1">
                <a:solidFill>
                  <a:schemeClr val="tx1"/>
                </a:solidFill>
                <a:effectLst/>
                <a:latin typeface="+mn-lt"/>
                <a:ea typeface="+mn-ea"/>
                <a:cs typeface="+mn-cs"/>
              </a:rPr>
              <a:t>auxiliary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features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before</a:t>
            </a:r>
            <a:r>
              <a:rPr lang="fr-FR" altLang="zh-CN" sz="1200" b="0" i="0" kern="1200" dirty="0">
                <a:solidFill>
                  <a:schemeClr val="tx1"/>
                </a:solidFill>
                <a:effectLst/>
                <a:latin typeface="+mn-lt"/>
                <a:ea typeface="+mn-ea"/>
                <a:cs typeface="+mn-cs"/>
              </a:rPr>
              <a:t> the final </a:t>
            </a:r>
            <a:r>
              <a:rPr lang="fr-FR" altLang="zh-CN" sz="1200" b="0" i="0" kern="1200" dirty="0" err="1">
                <a:solidFill>
                  <a:schemeClr val="tx1"/>
                </a:solidFill>
                <a:effectLst/>
                <a:latin typeface="+mn-lt"/>
                <a:ea typeface="+mn-ea"/>
                <a:cs typeface="+mn-cs"/>
              </a:rPr>
              <a:t>regression</a:t>
            </a:r>
            <a:r>
              <a:rPr lang="fr-FR" altLang="zh-CN" sz="1200" b="0" i="0" kern="1200" dirty="0">
                <a:solidFill>
                  <a:schemeClr val="tx1"/>
                </a:solidFill>
                <a:effectLst/>
                <a:latin typeface="+mn-lt"/>
                <a:ea typeface="+mn-ea"/>
                <a:cs typeface="+mn-cs"/>
              </a:rPr>
              <a:t> stage.</a:t>
            </a:r>
            <a:br>
              <a:rPr lang="fr-FR" altLang="zh-CN" dirty="0"/>
            </a:br>
            <a:r>
              <a:rPr lang="fr-FR" altLang="zh-CN" sz="1200" b="0" i="0" kern="1200" dirty="0">
                <a:solidFill>
                  <a:schemeClr val="tx1"/>
                </a:solidFill>
                <a:effectLst/>
                <a:latin typeface="+mn-lt"/>
                <a:ea typeface="+mn-ea"/>
                <a:cs typeface="+mn-cs"/>
              </a:rPr>
              <a:t>So the </a:t>
            </a:r>
            <a:r>
              <a:rPr lang="fr-FR" altLang="zh-CN" sz="1200" b="0" i="0" kern="1200" dirty="0" err="1">
                <a:solidFill>
                  <a:schemeClr val="tx1"/>
                </a:solidFill>
                <a:effectLst/>
                <a:latin typeface="+mn-lt"/>
                <a:ea typeface="+mn-ea"/>
                <a:cs typeface="+mn-cs"/>
              </a:rPr>
              <a:t>overall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idea</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just</a:t>
            </a:r>
            <a:r>
              <a:rPr lang="fr-FR" altLang="zh-CN" sz="1200" b="0" i="0" kern="1200" dirty="0">
                <a:solidFill>
                  <a:schemeClr val="tx1"/>
                </a:solidFill>
                <a:effectLst/>
                <a:latin typeface="+mn-lt"/>
                <a:ea typeface="+mn-ea"/>
                <a:cs typeface="+mn-cs"/>
              </a:rPr>
              <a:t> to use a </a:t>
            </a:r>
            <a:r>
              <a:rPr lang="fr-FR" altLang="zh-CN" sz="1200" b="0" i="0" kern="1200" dirty="0" err="1">
                <a:solidFill>
                  <a:schemeClr val="tx1"/>
                </a:solidFill>
                <a:effectLst/>
                <a:latin typeface="+mn-lt"/>
                <a:ea typeface="+mn-ea"/>
                <a:cs typeface="+mn-cs"/>
              </a:rPr>
              <a:t>deep</a:t>
            </a:r>
            <a:r>
              <a:rPr lang="fr-FR" altLang="zh-CN" sz="1200" b="0" i="0" kern="1200" dirty="0">
                <a:solidFill>
                  <a:schemeClr val="tx1"/>
                </a:solidFill>
                <a:effectLst/>
                <a:latin typeface="+mn-lt"/>
                <a:ea typeface="+mn-ea"/>
                <a:cs typeface="+mn-cs"/>
              </a:rPr>
              <a:t> network, but to use a </a:t>
            </a:r>
            <a:r>
              <a:rPr lang="fr-FR" altLang="zh-CN" sz="1200" b="0" i="0" kern="1200" dirty="0" err="1">
                <a:solidFill>
                  <a:schemeClr val="tx1"/>
                </a:solidFill>
                <a:effectLst/>
                <a:latin typeface="+mn-lt"/>
                <a:ea typeface="+mn-ea"/>
                <a:cs typeface="+mn-cs"/>
              </a:rPr>
              <a:t>calorimeter-aware</a:t>
            </a:r>
            <a:r>
              <a:rPr lang="fr-FR" altLang="zh-CN" sz="1200" b="0" i="0" kern="1200" dirty="0">
                <a:solidFill>
                  <a:schemeClr val="tx1"/>
                </a:solidFill>
                <a:effectLst/>
                <a:latin typeface="+mn-lt"/>
                <a:ea typeface="+mn-ea"/>
                <a:cs typeface="+mn-cs"/>
              </a:rPr>
              <a:t> architecture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respects the detector structure and exploits the </a:t>
            </a:r>
            <a:r>
              <a:rPr lang="fr-FR" altLang="zh-CN" sz="1200" b="0" i="0" kern="1200" dirty="0" err="1">
                <a:solidFill>
                  <a:schemeClr val="tx1"/>
                </a:solidFill>
                <a:effectLst/>
                <a:latin typeface="+mn-lt"/>
                <a:ea typeface="+mn-ea"/>
                <a:cs typeface="+mn-cs"/>
              </a:rPr>
              <a:t>complementarity</a:t>
            </a:r>
            <a:r>
              <a:rPr lang="fr-FR" altLang="zh-CN" sz="1200" b="0" i="0" kern="1200" dirty="0">
                <a:solidFill>
                  <a:schemeClr val="tx1"/>
                </a:solidFill>
                <a:effectLst/>
                <a:latin typeface="+mn-lt"/>
                <a:ea typeface="+mn-ea"/>
                <a:cs typeface="+mn-cs"/>
              </a:rPr>
              <a:t> of the ECAL and HCAL.</a:t>
            </a:r>
            <a:endParaRPr kumimoji="1" lang="zh-CN" altLang="en-US" dirty="0"/>
          </a:p>
        </p:txBody>
      </p:sp>
      <p:sp>
        <p:nvSpPr>
          <p:cNvPr id="4" name="灯片编号占位符 3">
            <a:extLst>
              <a:ext uri="{FF2B5EF4-FFF2-40B4-BE49-F238E27FC236}">
                <a16:creationId xmlns:a16="http://schemas.microsoft.com/office/drawing/2014/main" id="{B05DC554-C34B-8966-81CB-7C88C58AA4CD}"/>
              </a:ext>
            </a:extLst>
          </p:cNvPr>
          <p:cNvSpPr>
            <a:spLocks noGrp="1"/>
          </p:cNvSpPr>
          <p:nvPr>
            <p:ph type="sldNum" sz="quarter" idx="5"/>
          </p:nvPr>
        </p:nvSpPr>
        <p:spPr/>
        <p:txBody>
          <a:bodyPr/>
          <a:lstStyle/>
          <a:p>
            <a:fld id="{25274381-2310-6F47-819F-30E7E49D0BE1}" type="slidenum">
              <a:rPr kumimoji="1" lang="zh-CN" altLang="en-US" smtClean="0"/>
              <a:t>25</a:t>
            </a:fld>
            <a:endParaRPr kumimoji="1" lang="zh-CN" altLang="en-US"/>
          </a:p>
        </p:txBody>
      </p:sp>
    </p:spTree>
    <p:extLst>
      <p:ext uri="{BB962C8B-B14F-4D97-AF65-F5344CB8AC3E}">
        <p14:creationId xmlns:p14="http://schemas.microsoft.com/office/powerpoint/2010/main" val="1462211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5F68-8839-CB24-8915-A727BAE271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A29771-13F3-411D-D34B-970D1B70E5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DBB0E9F-685D-8022-F738-3F97E5B345B1}"/>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At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point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ask</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kinds</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physical</a:t>
            </a:r>
            <a:r>
              <a:rPr lang="fr-FR" altLang="zh-CN" sz="1200" b="0" i="0" kern="1200" dirty="0">
                <a:solidFill>
                  <a:schemeClr val="tx1"/>
                </a:solidFill>
                <a:effectLst/>
                <a:latin typeface="+mn-lt"/>
                <a:ea typeface="+mn-ea"/>
                <a:cs typeface="+mn-cs"/>
              </a:rPr>
              <a:t> information the CNN </a:t>
            </a:r>
            <a:r>
              <a:rPr lang="fr-FR" altLang="zh-CN" sz="1200" b="0" i="0" kern="1200" dirty="0" err="1">
                <a:solidFill>
                  <a:schemeClr val="tx1"/>
                </a:solidFill>
                <a:effectLst/>
                <a:latin typeface="+mn-lt"/>
                <a:ea typeface="+mn-ea"/>
                <a:cs typeface="+mn-cs"/>
              </a:rPr>
              <a:t>may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actually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learn</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Potentially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can </a:t>
            </a:r>
            <a:r>
              <a:rPr lang="fr-FR" altLang="zh-CN" sz="1200" b="0" i="0" kern="1200" dirty="0" err="1">
                <a:solidFill>
                  <a:schemeClr val="tx1"/>
                </a:solidFill>
                <a:effectLst/>
                <a:latin typeface="+mn-lt"/>
                <a:ea typeface="+mn-ea"/>
                <a:cs typeface="+mn-cs"/>
              </a:rPr>
              <a:t>learn</a:t>
            </a:r>
            <a:r>
              <a:rPr lang="fr-FR" altLang="zh-CN" sz="1200" b="0" i="0" kern="1200" dirty="0">
                <a:solidFill>
                  <a:schemeClr val="tx1"/>
                </a:solidFill>
                <a:effectLst/>
                <a:latin typeface="+mn-lt"/>
                <a:ea typeface="+mn-ea"/>
                <a:cs typeface="+mn-cs"/>
              </a:rPr>
              <a:t> how the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shared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between</a:t>
            </a:r>
            <a:r>
              <a:rPr lang="fr-FR" altLang="zh-CN" sz="1200" b="0" i="0" kern="1200" dirty="0">
                <a:solidFill>
                  <a:schemeClr val="tx1"/>
                </a:solidFill>
                <a:effectLst/>
                <a:latin typeface="+mn-lt"/>
                <a:ea typeface="+mn-ea"/>
                <a:cs typeface="+mn-cs"/>
              </a:rPr>
              <a:t> the ECAL and HCAL, </a:t>
            </a:r>
            <a:r>
              <a:rPr lang="fr-FR" altLang="zh-CN" sz="1200" b="0" i="0" kern="1200" dirty="0" err="1">
                <a:solidFill>
                  <a:schemeClr val="tx1"/>
                </a:solidFill>
                <a:effectLst/>
                <a:latin typeface="+mn-lt"/>
                <a:ea typeface="+mn-ea"/>
                <a:cs typeface="+mn-cs"/>
              </a:rPr>
              <a:t>where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starts, how </a:t>
            </a:r>
            <a:r>
              <a:rPr lang="fr-FR" altLang="zh-CN" sz="1200" b="0" i="0" kern="1200" dirty="0" err="1">
                <a:solidFill>
                  <a:schemeClr val="tx1"/>
                </a:solidFill>
                <a:effectLst/>
                <a:latin typeface="+mn-lt"/>
                <a:ea typeface="+mn-ea"/>
                <a:cs typeface="+mn-cs"/>
              </a:rPr>
              <a:t>deep</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penetrates</a:t>
            </a:r>
            <a:r>
              <a:rPr lang="fr-FR" altLang="zh-CN" sz="1200" b="0" i="0" kern="1200" dirty="0">
                <a:solidFill>
                  <a:schemeClr val="tx1"/>
                </a:solidFill>
                <a:effectLst/>
                <a:latin typeface="+mn-lt"/>
                <a:ea typeface="+mn-ea"/>
                <a:cs typeface="+mn-cs"/>
              </a:rPr>
              <a:t>, how </a:t>
            </a:r>
            <a:r>
              <a:rPr lang="fr-FR" altLang="zh-CN" sz="1200" b="0" i="0" kern="1200" dirty="0" err="1">
                <a:solidFill>
                  <a:schemeClr val="tx1"/>
                </a:solidFill>
                <a:effectLst/>
                <a:latin typeface="+mn-lt"/>
                <a:ea typeface="+mn-ea"/>
                <a:cs typeface="+mn-cs"/>
              </a:rPr>
              <a:t>broad</a:t>
            </a:r>
            <a:r>
              <a:rPr lang="fr-FR" altLang="zh-CN" sz="1200" b="0" i="0" kern="1200" dirty="0">
                <a:solidFill>
                  <a:schemeClr val="tx1"/>
                </a:solidFill>
                <a:effectLst/>
                <a:latin typeface="+mn-lt"/>
                <a:ea typeface="+mn-ea"/>
                <a:cs typeface="+mn-cs"/>
              </a:rPr>
              <a:t> or compact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whether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shows </a:t>
            </a:r>
            <a:r>
              <a:rPr lang="fr-FR" altLang="zh-CN" sz="1200" b="0" i="0" kern="1200" dirty="0" err="1">
                <a:solidFill>
                  <a:schemeClr val="tx1"/>
                </a:solidFill>
                <a:effectLst/>
                <a:latin typeface="+mn-lt"/>
                <a:ea typeface="+mn-ea"/>
                <a:cs typeface="+mn-cs"/>
              </a:rPr>
              <a:t>signs</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leakage</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It </a:t>
            </a:r>
            <a:r>
              <a:rPr lang="fr-FR" altLang="zh-CN" sz="1200" b="0" i="0" kern="1200" dirty="0" err="1">
                <a:solidFill>
                  <a:schemeClr val="tx1"/>
                </a:solidFill>
                <a:effectLst/>
                <a:latin typeface="+mn-lt"/>
                <a:ea typeface="+mn-ea"/>
                <a:cs typeface="+mn-cs"/>
              </a:rPr>
              <a:t>may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learn</a:t>
            </a:r>
            <a:r>
              <a:rPr lang="fr-FR" altLang="zh-CN" sz="1200" b="0" i="0" kern="1200" dirty="0">
                <a:solidFill>
                  <a:schemeClr val="tx1"/>
                </a:solidFill>
                <a:effectLst/>
                <a:latin typeface="+mn-lt"/>
                <a:ea typeface="+mn-ea"/>
                <a:cs typeface="+mn-cs"/>
              </a:rPr>
              <a:t> the mixture </a:t>
            </a:r>
            <a:r>
              <a:rPr lang="fr-FR" altLang="zh-CN" sz="1200" b="0" i="0" kern="1200" dirty="0" err="1">
                <a:solidFill>
                  <a:schemeClr val="tx1"/>
                </a:solidFill>
                <a:effectLst/>
                <a:latin typeface="+mn-lt"/>
                <a:ea typeface="+mn-ea"/>
                <a:cs typeface="+mn-cs"/>
              </a:rPr>
              <a:t>between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-like and non-</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components, and in the timing version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can </a:t>
            </a:r>
            <a:r>
              <a:rPr lang="fr-FR" altLang="zh-CN" sz="1200" b="0" i="0" kern="1200" dirty="0" err="1">
                <a:solidFill>
                  <a:schemeClr val="tx1"/>
                </a:solidFill>
                <a:effectLst/>
                <a:latin typeface="+mn-lt"/>
                <a:ea typeface="+mn-ea"/>
                <a:cs typeface="+mn-cs"/>
              </a:rPr>
              <a:t>additionally</a:t>
            </a:r>
            <a:r>
              <a:rPr lang="fr-FR" altLang="zh-CN" sz="1200" b="0" i="0" kern="1200" dirty="0">
                <a:solidFill>
                  <a:schemeClr val="tx1"/>
                </a:solidFill>
                <a:effectLst/>
                <a:latin typeface="+mn-lt"/>
                <a:ea typeface="+mn-ea"/>
                <a:cs typeface="+mn-cs"/>
              </a:rPr>
              <a:t> use prompt, main, and </a:t>
            </a:r>
            <a:r>
              <a:rPr lang="fr-FR" altLang="zh-CN" sz="1200" b="0" i="0" kern="1200" dirty="0" err="1">
                <a:solidFill>
                  <a:schemeClr val="tx1"/>
                </a:solidFill>
                <a:effectLst/>
                <a:latin typeface="+mn-lt"/>
                <a:ea typeface="+mn-ea"/>
                <a:cs typeface="+mn-cs"/>
              </a:rPr>
              <a:t>late</a:t>
            </a:r>
            <a:r>
              <a:rPr lang="fr-FR" altLang="zh-CN" sz="1200" b="0" i="0" kern="1200" dirty="0">
                <a:solidFill>
                  <a:schemeClr val="tx1"/>
                </a:solidFill>
                <a:effectLst/>
                <a:latin typeface="+mn-lt"/>
                <a:ea typeface="+mn-ea"/>
                <a:cs typeface="+mn-cs"/>
              </a:rPr>
              <a:t> spatial-time patterns.</a:t>
            </a:r>
            <a:br>
              <a:rPr lang="fr-FR" altLang="zh-CN" dirty="0"/>
            </a:br>
            <a:r>
              <a:rPr lang="fr-FR" altLang="zh-CN" sz="1200" b="0" i="0" kern="1200" dirty="0">
                <a:solidFill>
                  <a:schemeClr val="tx1"/>
                </a:solidFill>
                <a:effectLst/>
                <a:latin typeface="+mn-lt"/>
                <a:ea typeface="+mn-ea"/>
                <a:cs typeface="+mn-cs"/>
              </a:rPr>
              <a:t>So </a:t>
            </a:r>
            <a:r>
              <a:rPr lang="fr-FR" altLang="zh-CN" sz="1200" b="0" i="0" kern="1200" dirty="0" err="1">
                <a:solidFill>
                  <a:schemeClr val="tx1"/>
                </a:solidFill>
                <a:effectLst/>
                <a:latin typeface="+mn-lt"/>
                <a:ea typeface="+mn-ea"/>
                <a:cs typeface="+mn-cs"/>
              </a:rPr>
              <a:t>although</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regression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data-</a:t>
            </a:r>
            <a:r>
              <a:rPr lang="fr-FR" altLang="zh-CN" sz="1200" b="0" i="0" kern="1200" dirty="0" err="1">
                <a:solidFill>
                  <a:schemeClr val="tx1"/>
                </a:solidFill>
                <a:effectLst/>
                <a:latin typeface="+mn-lt"/>
                <a:ea typeface="+mn-ea"/>
                <a:cs typeface="+mn-cs"/>
              </a:rPr>
              <a:t>driven</a:t>
            </a:r>
            <a:r>
              <a:rPr lang="fr-FR" altLang="zh-CN" sz="1200" b="0" i="0" kern="1200" dirty="0">
                <a:solidFill>
                  <a:schemeClr val="tx1"/>
                </a:solidFill>
                <a:effectLst/>
                <a:latin typeface="+mn-lt"/>
                <a:ea typeface="+mn-ea"/>
                <a:cs typeface="+mn-cs"/>
              </a:rPr>
              <a:t>, the information </a:t>
            </a:r>
            <a:r>
              <a:rPr lang="fr-FR" altLang="zh-CN" sz="1200" b="0" i="0" kern="1200" dirty="0" err="1">
                <a:solidFill>
                  <a:schemeClr val="tx1"/>
                </a:solidFill>
                <a:effectLst/>
                <a:latin typeface="+mn-lt"/>
                <a:ea typeface="+mn-ea"/>
                <a:cs typeface="+mn-cs"/>
              </a:rPr>
              <a:t>available</a:t>
            </a:r>
            <a:r>
              <a:rPr lang="fr-FR" altLang="zh-CN" sz="1200" b="0" i="0" kern="1200" dirty="0">
                <a:solidFill>
                  <a:schemeClr val="tx1"/>
                </a:solidFill>
                <a:effectLst/>
                <a:latin typeface="+mn-lt"/>
                <a:ea typeface="+mn-ea"/>
                <a:cs typeface="+mn-cs"/>
              </a:rPr>
              <a:t> to the network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closely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connected</a:t>
            </a:r>
            <a:r>
              <a:rPr lang="fr-FR" altLang="zh-CN" sz="1200" b="0" i="0" kern="1200" dirty="0">
                <a:solidFill>
                  <a:schemeClr val="tx1"/>
                </a:solidFill>
                <a:effectLst/>
                <a:latin typeface="+mn-lt"/>
                <a:ea typeface="+mn-ea"/>
                <a:cs typeface="+mn-cs"/>
              </a:rPr>
              <a:t> to the </a:t>
            </a:r>
            <a:r>
              <a:rPr lang="fr-FR" altLang="zh-CN" sz="1200" b="0" i="0" kern="1200" dirty="0" err="1">
                <a:solidFill>
                  <a:schemeClr val="tx1"/>
                </a:solidFill>
                <a:effectLst/>
                <a:latin typeface="+mn-lt"/>
                <a:ea typeface="+mn-ea"/>
                <a:cs typeface="+mn-cs"/>
              </a:rPr>
              <a:t>physical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properties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expect</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matter</a:t>
            </a:r>
            <a:r>
              <a:rPr lang="fr-FR" altLang="zh-CN" sz="1200" b="0" i="0" kern="1200" dirty="0">
                <a:solidFill>
                  <a:schemeClr val="tx1"/>
                </a:solidFill>
                <a:effectLst/>
                <a:latin typeface="+mn-lt"/>
                <a:ea typeface="+mn-ea"/>
                <a:cs typeface="+mn-cs"/>
              </a:rPr>
              <a:t> for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reconstruction.</a:t>
            </a:r>
            <a:endParaRPr kumimoji="1" lang="zh-CN" altLang="en-US" dirty="0"/>
          </a:p>
        </p:txBody>
      </p:sp>
      <p:sp>
        <p:nvSpPr>
          <p:cNvPr id="4" name="灯片编号占位符 3">
            <a:extLst>
              <a:ext uri="{FF2B5EF4-FFF2-40B4-BE49-F238E27FC236}">
                <a16:creationId xmlns:a16="http://schemas.microsoft.com/office/drawing/2014/main" id="{B8E5E341-B668-C6BB-81C7-44E8E258F109}"/>
              </a:ext>
            </a:extLst>
          </p:cNvPr>
          <p:cNvSpPr>
            <a:spLocks noGrp="1"/>
          </p:cNvSpPr>
          <p:nvPr>
            <p:ph type="sldNum" sz="quarter" idx="5"/>
          </p:nvPr>
        </p:nvSpPr>
        <p:spPr/>
        <p:txBody>
          <a:bodyPr/>
          <a:lstStyle/>
          <a:p>
            <a:fld id="{25274381-2310-6F47-819F-30E7E49D0BE1}" type="slidenum">
              <a:rPr kumimoji="1" lang="zh-CN" altLang="en-US" smtClean="0"/>
              <a:t>26</a:t>
            </a:fld>
            <a:endParaRPr kumimoji="1" lang="zh-CN" altLang="en-US"/>
          </a:p>
        </p:txBody>
      </p:sp>
    </p:spTree>
    <p:extLst>
      <p:ext uri="{BB962C8B-B14F-4D97-AF65-F5344CB8AC3E}">
        <p14:creationId xmlns:p14="http://schemas.microsoft.com/office/powerpoint/2010/main" val="241347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27</a:t>
            </a:fld>
            <a:endParaRPr kumimoji="1" lang="zh-CN" altLang="en-US"/>
          </a:p>
        </p:txBody>
      </p:sp>
    </p:spTree>
    <p:extLst>
      <p:ext uri="{BB962C8B-B14F-4D97-AF65-F5344CB8AC3E}">
        <p14:creationId xmlns:p14="http://schemas.microsoft.com/office/powerpoint/2010/main" val="1052447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The </a:t>
            </a:r>
            <a:r>
              <a:rPr lang="fr-FR" altLang="zh-CN" sz="1200" b="0" i="0" kern="1200" dirty="0" err="1">
                <a:solidFill>
                  <a:schemeClr val="tx1"/>
                </a:solidFill>
                <a:effectLst/>
                <a:latin typeface="+mn-lt"/>
                <a:ea typeface="+mn-ea"/>
                <a:cs typeface="+mn-cs"/>
              </a:rPr>
              <a:t>next</a:t>
            </a:r>
            <a:r>
              <a:rPr lang="fr-FR" altLang="zh-CN" sz="1200" b="0" i="0" kern="1200" dirty="0">
                <a:solidFill>
                  <a:schemeClr val="tx1"/>
                </a:solidFill>
                <a:effectLst/>
                <a:latin typeface="+mn-lt"/>
                <a:ea typeface="+mn-ea"/>
                <a:cs typeface="+mn-cs"/>
              </a:rPr>
              <a:t> question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whether</a:t>
            </a:r>
            <a:r>
              <a:rPr lang="fr-FR" altLang="zh-CN" sz="1200" b="0" i="0" kern="1200" dirty="0">
                <a:solidFill>
                  <a:schemeClr val="tx1"/>
                </a:solidFill>
                <a:effectLst/>
                <a:latin typeface="+mn-lt"/>
                <a:ea typeface="+mn-ea"/>
                <a:cs typeface="+mn-cs"/>
              </a:rPr>
              <a:t> the model can </a:t>
            </a:r>
            <a:r>
              <a:rPr lang="fr-FR" altLang="zh-CN" sz="1200" b="0" i="0" kern="1200" dirty="0" err="1">
                <a:solidFill>
                  <a:schemeClr val="tx1"/>
                </a:solidFill>
                <a:effectLst/>
                <a:latin typeface="+mn-lt"/>
                <a:ea typeface="+mn-ea"/>
                <a:cs typeface="+mn-cs"/>
              </a:rPr>
              <a:t>generalize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beyond</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particle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was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trained</a:t>
            </a:r>
            <a:r>
              <a:rPr lang="fr-FR" altLang="zh-CN" sz="1200" b="0" i="0" kern="1200" dirty="0">
                <a:solidFill>
                  <a:schemeClr val="tx1"/>
                </a:solidFill>
                <a:effectLst/>
                <a:latin typeface="+mn-lt"/>
                <a:ea typeface="+mn-ea"/>
                <a:cs typeface="+mn-cs"/>
              </a:rPr>
              <a:t> on.</a:t>
            </a:r>
            <a:br>
              <a:rPr lang="fr-FR" altLang="zh-CN" dirty="0"/>
            </a:br>
            <a:r>
              <a:rPr lang="fr-FR" altLang="zh-CN" sz="1200" b="0" i="0" kern="1200" dirty="0" err="1">
                <a:solidFill>
                  <a:schemeClr val="tx1"/>
                </a:solidFill>
                <a:effectLst/>
                <a:latin typeface="+mn-lt"/>
                <a:ea typeface="+mn-ea"/>
                <a:cs typeface="+mn-cs"/>
              </a:rPr>
              <a:t>Here</a:t>
            </a:r>
            <a:r>
              <a:rPr lang="fr-FR" altLang="zh-CN" sz="1200" b="0" i="0" kern="1200" dirty="0">
                <a:solidFill>
                  <a:schemeClr val="tx1"/>
                </a:solidFill>
                <a:effectLst/>
                <a:latin typeface="+mn-lt"/>
                <a:ea typeface="+mn-ea"/>
                <a:cs typeface="+mn-cs"/>
              </a:rPr>
              <a:t> I </a:t>
            </a:r>
            <a:r>
              <a:rPr lang="fr-FR" altLang="zh-CN" sz="1200" b="0" i="0" kern="1200" dirty="0" err="1">
                <a:solidFill>
                  <a:schemeClr val="tx1"/>
                </a:solidFill>
                <a:effectLst/>
                <a:latin typeface="+mn-lt"/>
                <a:ea typeface="+mn-ea"/>
                <a:cs typeface="+mn-cs"/>
              </a:rPr>
              <a:t>apply</a:t>
            </a:r>
            <a:r>
              <a:rPr lang="fr-FR" altLang="zh-CN" sz="1200" b="0" i="0" kern="1200" dirty="0">
                <a:solidFill>
                  <a:schemeClr val="tx1"/>
                </a:solidFill>
                <a:effectLst/>
                <a:latin typeface="+mn-lt"/>
                <a:ea typeface="+mn-ea"/>
                <a:cs typeface="+mn-cs"/>
              </a:rPr>
              <a:t> the model </a:t>
            </a:r>
            <a:r>
              <a:rPr lang="fr-FR" altLang="zh-CN" sz="1200" b="0" i="0" kern="1200" dirty="0" err="1">
                <a:solidFill>
                  <a:schemeClr val="tx1"/>
                </a:solidFill>
                <a:effectLst/>
                <a:latin typeface="+mn-lt"/>
                <a:ea typeface="+mn-ea"/>
                <a:cs typeface="+mn-cs"/>
              </a:rPr>
              <a:t>trained</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to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kaons.</a:t>
            </a:r>
            <a:br>
              <a:rPr lang="fr-FR" altLang="zh-CN" dirty="0"/>
            </a:br>
            <a:r>
              <a:rPr lang="fr-FR" altLang="zh-CN" sz="1200" b="0" i="0" kern="1200" dirty="0">
                <a:solidFill>
                  <a:schemeClr val="tx1"/>
                </a:solidFill>
                <a:effectLst/>
                <a:latin typeface="+mn-lt"/>
                <a:ea typeface="+mn-ea"/>
                <a:cs typeface="+mn-cs"/>
              </a:rPr>
              <a:t>The performance </a:t>
            </a:r>
            <a:r>
              <a:rPr lang="fr-FR" altLang="zh-CN" sz="1200" b="0" i="0" kern="1200" dirty="0" err="1">
                <a:solidFill>
                  <a:schemeClr val="tx1"/>
                </a:solidFill>
                <a:effectLst/>
                <a:latin typeface="+mn-lt"/>
                <a:ea typeface="+mn-ea"/>
                <a:cs typeface="+mn-cs"/>
              </a:rPr>
              <a:t>remains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strong</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The </a:t>
            </a:r>
            <a:r>
              <a:rPr lang="fr-FR" altLang="zh-CN" sz="1200" b="0" i="0" kern="1200" dirty="0" err="1">
                <a:solidFill>
                  <a:schemeClr val="tx1"/>
                </a:solidFill>
                <a:effectLst/>
                <a:latin typeface="+mn-lt"/>
                <a:ea typeface="+mn-ea"/>
                <a:cs typeface="+mn-cs"/>
              </a:rPr>
              <a:t>linearity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stays</a:t>
            </a:r>
            <a:r>
              <a:rPr lang="fr-FR" altLang="zh-CN" sz="1200" b="0" i="0" kern="1200" dirty="0">
                <a:solidFill>
                  <a:schemeClr val="tx1"/>
                </a:solidFill>
                <a:effectLst/>
                <a:latin typeface="+mn-lt"/>
                <a:ea typeface="+mn-ea"/>
                <a:cs typeface="+mn-cs"/>
              </a:rPr>
              <a:t> at the few-percent </a:t>
            </a:r>
            <a:r>
              <a:rPr lang="fr-FR" altLang="zh-CN" sz="1200" b="0" i="0" kern="1200" dirty="0" err="1">
                <a:solidFill>
                  <a:schemeClr val="tx1"/>
                </a:solidFill>
                <a:effectLst/>
                <a:latin typeface="+mn-lt"/>
                <a:ea typeface="+mn-ea"/>
                <a:cs typeface="+mn-cs"/>
              </a:rPr>
              <a:t>level</a:t>
            </a:r>
            <a:r>
              <a:rPr lang="fr-FR" altLang="zh-CN" sz="1200" b="0" i="0" kern="1200" dirty="0">
                <a:solidFill>
                  <a:schemeClr val="tx1"/>
                </a:solidFill>
                <a:effectLst/>
                <a:latin typeface="+mn-lt"/>
                <a:ea typeface="+mn-ea"/>
                <a:cs typeface="+mn-cs"/>
              </a:rPr>
              <a:t>, and the </a:t>
            </a:r>
            <a:r>
              <a:rPr lang="fr-FR" altLang="zh-CN" sz="1200" b="0" i="0" kern="1200" dirty="0" err="1">
                <a:solidFill>
                  <a:schemeClr val="tx1"/>
                </a:solidFill>
                <a:effectLst/>
                <a:latin typeface="+mn-lt"/>
                <a:ea typeface="+mn-ea"/>
                <a:cs typeface="+mn-cs"/>
              </a:rPr>
              <a:t>resolution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still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clearly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better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the visible-</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baseline</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physically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reasonable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among</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tested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 of K-minus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most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similar</a:t>
            </a:r>
            <a:r>
              <a:rPr lang="fr-FR" altLang="zh-CN" sz="1200" b="0" i="0" kern="1200" dirty="0">
                <a:solidFill>
                  <a:schemeClr val="tx1"/>
                </a:solidFill>
                <a:effectLst/>
                <a:latin typeface="+mn-lt"/>
                <a:ea typeface="+mn-ea"/>
                <a:cs typeface="+mn-cs"/>
              </a:rPr>
              <a:t> to pi-plus.</a:t>
            </a:r>
            <a:br>
              <a:rPr lang="fr-FR" altLang="zh-CN" dirty="0"/>
            </a:br>
            <a:r>
              <a:rPr lang="fr-FR" altLang="zh-CN" sz="1200" b="0" i="0" kern="1200" dirty="0">
                <a:solidFill>
                  <a:schemeClr val="tx1"/>
                </a:solidFill>
                <a:effectLst/>
                <a:latin typeface="+mn-lt"/>
                <a:ea typeface="+mn-ea"/>
                <a:cs typeface="+mn-cs"/>
              </a:rPr>
              <a:t>So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result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suggests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model has not </a:t>
            </a:r>
            <a:r>
              <a:rPr lang="fr-FR" altLang="zh-CN" sz="1200" b="0" i="0" kern="1200" dirty="0" err="1">
                <a:solidFill>
                  <a:schemeClr val="tx1"/>
                </a:solidFill>
                <a:effectLst/>
                <a:latin typeface="+mn-lt"/>
                <a:ea typeface="+mn-ea"/>
                <a:cs typeface="+mn-cs"/>
              </a:rPr>
              <a:t>simply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memorized</a:t>
            </a:r>
            <a:r>
              <a:rPr lang="fr-FR" altLang="zh-CN" sz="1200" b="0" i="0" kern="1200" dirty="0">
                <a:solidFill>
                  <a:schemeClr val="tx1"/>
                </a:solidFill>
                <a:effectLst/>
                <a:latin typeface="+mn-lt"/>
                <a:ea typeface="+mn-ea"/>
                <a:cs typeface="+mn-cs"/>
              </a:rPr>
              <a:t> pion-</a:t>
            </a:r>
            <a:r>
              <a:rPr lang="fr-FR" altLang="zh-CN" sz="1200" b="0" i="0" kern="1200" dirty="0" err="1">
                <a:solidFill>
                  <a:schemeClr val="tx1"/>
                </a:solidFill>
                <a:effectLst/>
                <a:latin typeface="+mn-lt"/>
                <a:ea typeface="+mn-ea"/>
                <a:cs typeface="+mn-cs"/>
              </a:rPr>
              <a:t>specific</a:t>
            </a:r>
            <a:r>
              <a:rPr lang="fr-FR" altLang="zh-CN" sz="1200" b="0" i="0" kern="1200" dirty="0">
                <a:solidFill>
                  <a:schemeClr val="tx1"/>
                </a:solidFill>
                <a:effectLst/>
                <a:latin typeface="+mn-lt"/>
                <a:ea typeface="+mn-ea"/>
                <a:cs typeface="+mn-cs"/>
              </a:rPr>
              <a:t> patterns.</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31</a:t>
            </a:fld>
            <a:endParaRPr kumimoji="1" lang="zh-CN" altLang="en-US"/>
          </a:p>
        </p:txBody>
      </p:sp>
    </p:spTree>
    <p:extLst>
      <p:ext uri="{BB962C8B-B14F-4D97-AF65-F5344CB8AC3E}">
        <p14:creationId xmlns:p14="http://schemas.microsoft.com/office/powerpoint/2010/main" val="2064552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err="1">
                <a:solidFill>
                  <a:schemeClr val="tx1"/>
                </a:solidFill>
                <a:effectLst/>
                <a:latin typeface="+mn-lt"/>
                <a:ea typeface="+mn-ea"/>
                <a:cs typeface="+mn-cs"/>
              </a:rPr>
              <a:t>Now</a:t>
            </a:r>
            <a:r>
              <a:rPr lang="fr-FR" altLang="zh-CN" sz="1200" b="0" i="0" kern="1200" dirty="0">
                <a:solidFill>
                  <a:schemeClr val="tx1"/>
                </a:solidFill>
                <a:effectLst/>
                <a:latin typeface="+mn-lt"/>
                <a:ea typeface="+mn-ea"/>
                <a:cs typeface="+mn-cs"/>
              </a:rPr>
              <a:t> I show the </a:t>
            </a:r>
            <a:r>
              <a:rPr lang="fr-FR" altLang="zh-CN" sz="1200" b="0" i="0" kern="1200" dirty="0" err="1">
                <a:solidFill>
                  <a:schemeClr val="tx1"/>
                </a:solidFill>
                <a:effectLst/>
                <a:latin typeface="+mn-lt"/>
                <a:ea typeface="+mn-ea"/>
                <a:cs typeface="+mn-cs"/>
              </a:rPr>
              <a:t>transfer</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electrons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In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case, the hadron-</a:t>
            </a:r>
            <a:r>
              <a:rPr lang="fr-FR" altLang="zh-CN" sz="1200" b="0" i="0" kern="1200" dirty="0" err="1">
                <a:solidFill>
                  <a:schemeClr val="tx1"/>
                </a:solidFill>
                <a:effectLst/>
                <a:latin typeface="+mn-lt"/>
                <a:ea typeface="+mn-ea"/>
                <a:cs typeface="+mn-cs"/>
              </a:rPr>
              <a:t>trained</a:t>
            </a:r>
            <a:r>
              <a:rPr lang="fr-FR" altLang="zh-CN" sz="1200" b="0" i="0" kern="1200" dirty="0">
                <a:solidFill>
                  <a:schemeClr val="tx1"/>
                </a:solidFill>
                <a:effectLst/>
                <a:latin typeface="+mn-lt"/>
                <a:ea typeface="+mn-ea"/>
                <a:cs typeface="+mn-cs"/>
              </a:rPr>
              <a:t> model </a:t>
            </a:r>
            <a:r>
              <a:rPr lang="fr-FR" altLang="zh-CN" sz="1200" b="0" i="0" kern="1200" dirty="0" err="1">
                <a:solidFill>
                  <a:schemeClr val="tx1"/>
                </a:solidFill>
                <a:effectLst/>
                <a:latin typeface="+mn-lt"/>
                <a:ea typeface="+mn-ea"/>
                <a:cs typeface="+mn-cs"/>
              </a:rPr>
              <a:t>does</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provide</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strong</a:t>
            </a:r>
            <a:r>
              <a:rPr lang="fr-FR" altLang="zh-CN" sz="1200" b="0" i="0" kern="1200" dirty="0">
                <a:solidFill>
                  <a:schemeClr val="tx1"/>
                </a:solidFill>
                <a:effectLst/>
                <a:latin typeface="+mn-lt"/>
                <a:ea typeface="+mn-ea"/>
                <a:cs typeface="+mn-cs"/>
              </a:rPr>
              <a:t> gain, and in </a:t>
            </a:r>
            <a:r>
              <a:rPr lang="fr-FR" altLang="zh-CN" sz="1200" b="0" i="0" kern="1200" dirty="0" err="1">
                <a:solidFill>
                  <a:schemeClr val="tx1"/>
                </a:solidFill>
                <a:effectLst/>
                <a:latin typeface="+mn-lt"/>
                <a:ea typeface="+mn-ea"/>
                <a:cs typeface="+mn-cs"/>
              </a:rPr>
              <a:t>some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regions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can </a:t>
            </a:r>
            <a:r>
              <a:rPr lang="fr-FR" altLang="zh-CN" sz="1200" b="0" i="0" kern="1200" dirty="0" err="1">
                <a:solidFill>
                  <a:schemeClr val="tx1"/>
                </a:solidFill>
                <a:effectLst/>
                <a:latin typeface="+mn-lt"/>
                <a:ea typeface="+mn-ea"/>
                <a:cs typeface="+mn-cs"/>
              </a:rPr>
              <a:t>even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become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worse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the visible </a:t>
            </a:r>
            <a:r>
              <a:rPr lang="fr-FR" altLang="zh-CN" sz="1200" b="0" i="0" kern="1200" dirty="0" err="1">
                <a:solidFill>
                  <a:schemeClr val="tx1"/>
                </a:solidFill>
                <a:effectLst/>
                <a:latin typeface="+mn-lt"/>
                <a:ea typeface="+mn-ea"/>
                <a:cs typeface="+mn-cs"/>
              </a:rPr>
              <a:t>baseline</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But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actually</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physically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expected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result</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showers</a:t>
            </a:r>
            <a:r>
              <a:rPr lang="fr-FR" altLang="zh-CN" sz="1200" b="0" i="0" kern="1200" dirty="0">
                <a:solidFill>
                  <a:schemeClr val="tx1"/>
                </a:solidFill>
                <a:effectLst/>
                <a:latin typeface="+mn-lt"/>
                <a:ea typeface="+mn-ea"/>
                <a:cs typeface="+mn-cs"/>
              </a:rPr>
              <a:t> are </a:t>
            </a:r>
            <a:r>
              <a:rPr lang="fr-FR" altLang="zh-CN" sz="1200" b="0" i="0" kern="1200" dirty="0" err="1">
                <a:solidFill>
                  <a:schemeClr val="tx1"/>
                </a:solidFill>
                <a:effectLst/>
                <a:latin typeface="+mn-lt"/>
                <a:ea typeface="+mn-ea"/>
                <a:cs typeface="+mn-cs"/>
              </a:rPr>
              <a:t>much</a:t>
            </a:r>
            <a:r>
              <a:rPr lang="fr-FR" altLang="zh-CN" sz="1200" b="0" i="0" kern="1200" dirty="0">
                <a:solidFill>
                  <a:schemeClr val="tx1"/>
                </a:solidFill>
                <a:effectLst/>
                <a:latin typeface="+mn-lt"/>
                <a:ea typeface="+mn-ea"/>
                <a:cs typeface="+mn-cs"/>
              </a:rPr>
              <a:t> more compact, </a:t>
            </a:r>
            <a:r>
              <a:rPr lang="fr-FR" altLang="zh-CN" sz="1200" b="0" i="0" kern="1200" dirty="0" err="1">
                <a:solidFill>
                  <a:schemeClr val="tx1"/>
                </a:solidFill>
                <a:effectLst/>
                <a:latin typeface="+mn-lt"/>
                <a:ea typeface="+mn-ea"/>
                <a:cs typeface="+mn-cs"/>
              </a:rPr>
              <a:t>much</a:t>
            </a:r>
            <a:r>
              <a:rPr lang="fr-FR" altLang="zh-CN" sz="1200" b="0" i="0" kern="1200" dirty="0">
                <a:solidFill>
                  <a:schemeClr val="tx1"/>
                </a:solidFill>
                <a:effectLst/>
                <a:latin typeface="+mn-lt"/>
                <a:ea typeface="+mn-ea"/>
                <a:cs typeface="+mn-cs"/>
              </a:rPr>
              <a:t> more </a:t>
            </a:r>
            <a:r>
              <a:rPr lang="fr-FR" altLang="zh-CN" sz="1200" b="0" i="0" kern="1200" dirty="0" err="1">
                <a:solidFill>
                  <a:schemeClr val="tx1"/>
                </a:solidFill>
                <a:effectLst/>
                <a:latin typeface="+mn-lt"/>
                <a:ea typeface="+mn-ea"/>
                <a:cs typeface="+mn-cs"/>
              </a:rPr>
              <a:t>regular</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they</a:t>
            </a:r>
            <a:r>
              <a:rPr lang="fr-FR" altLang="zh-CN" sz="1200" b="0" i="0" kern="1200" dirty="0">
                <a:solidFill>
                  <a:schemeClr val="tx1"/>
                </a:solidFill>
                <a:effectLst/>
                <a:latin typeface="+mn-lt"/>
                <a:ea typeface="+mn-ea"/>
                <a:cs typeface="+mn-cs"/>
              </a:rPr>
              <a:t> have </a:t>
            </a:r>
            <a:r>
              <a:rPr lang="fr-FR" altLang="zh-CN" sz="1200" b="0" i="0" kern="1200" dirty="0" err="1">
                <a:solidFill>
                  <a:schemeClr val="tx1"/>
                </a:solidFill>
                <a:effectLst/>
                <a:latin typeface="+mn-lt"/>
                <a:ea typeface="+mn-ea"/>
                <a:cs typeface="+mn-cs"/>
              </a:rPr>
              <a:t>much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smaller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event</a:t>
            </a:r>
            <a:r>
              <a:rPr lang="fr-FR" altLang="zh-CN" sz="1200" b="0" i="0" kern="1200" dirty="0">
                <a:solidFill>
                  <a:schemeClr val="tx1"/>
                </a:solidFill>
                <a:effectLst/>
                <a:latin typeface="+mn-lt"/>
                <a:ea typeface="+mn-ea"/>
                <a:cs typeface="+mn-cs"/>
              </a:rPr>
              <a:t>-by-</a:t>
            </a:r>
            <a:r>
              <a:rPr lang="fr-FR" altLang="zh-CN" sz="1200" b="0" i="0" kern="1200" dirty="0" err="1">
                <a:solidFill>
                  <a:schemeClr val="tx1"/>
                </a:solidFill>
                <a:effectLst/>
                <a:latin typeface="+mn-lt"/>
                <a:ea typeface="+mn-ea"/>
                <a:cs typeface="+mn-cs"/>
              </a:rPr>
              <a:t>event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fluctuations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So a model </a:t>
            </a:r>
            <a:r>
              <a:rPr lang="fr-FR" altLang="zh-CN" sz="1200" b="0" i="0" kern="1200" dirty="0" err="1">
                <a:solidFill>
                  <a:schemeClr val="tx1"/>
                </a:solidFill>
                <a:effectLst/>
                <a:latin typeface="+mn-lt"/>
                <a:ea typeface="+mn-ea"/>
                <a:cs typeface="+mn-cs"/>
              </a:rPr>
              <a:t>trained</a:t>
            </a:r>
            <a:r>
              <a:rPr lang="fr-FR" altLang="zh-CN" sz="1200" b="0" i="0" kern="1200" dirty="0">
                <a:solidFill>
                  <a:schemeClr val="tx1"/>
                </a:solidFill>
                <a:effectLst/>
                <a:latin typeface="+mn-lt"/>
                <a:ea typeface="+mn-ea"/>
                <a:cs typeface="+mn-cs"/>
              </a:rPr>
              <a:t> to correct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fluctuations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not </a:t>
            </a:r>
            <a:r>
              <a:rPr lang="fr-FR" altLang="zh-CN" sz="1200" b="0" i="0" kern="1200" dirty="0" err="1">
                <a:solidFill>
                  <a:schemeClr val="tx1"/>
                </a:solidFill>
                <a:effectLst/>
                <a:latin typeface="+mn-lt"/>
                <a:ea typeface="+mn-ea"/>
                <a:cs typeface="+mn-cs"/>
              </a:rPr>
              <a:t>be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expected</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improve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showers</a:t>
            </a:r>
            <a:r>
              <a:rPr lang="fr-FR" altLang="zh-CN" sz="1200" b="0" i="0" kern="1200" dirty="0">
                <a:solidFill>
                  <a:schemeClr val="tx1"/>
                </a:solidFill>
                <a:effectLst/>
                <a:latin typeface="+mn-lt"/>
                <a:ea typeface="+mn-ea"/>
                <a:cs typeface="+mn-cs"/>
              </a:rPr>
              <a:t> in the </a:t>
            </a:r>
            <a:r>
              <a:rPr lang="fr-FR" altLang="zh-CN" sz="1200" b="0" i="0" kern="1200" dirty="0" err="1">
                <a:solidFill>
                  <a:schemeClr val="tx1"/>
                </a:solidFill>
                <a:effectLst/>
                <a:latin typeface="+mn-lt"/>
                <a:ea typeface="+mn-ea"/>
                <a:cs typeface="+mn-cs"/>
              </a:rPr>
              <a:t>same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way</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In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sense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result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shows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the network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responding</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physics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rather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applying</a:t>
            </a:r>
            <a:r>
              <a:rPr lang="fr-FR" altLang="zh-CN" sz="1200" b="0" i="0" kern="1200" dirty="0">
                <a:solidFill>
                  <a:schemeClr val="tx1"/>
                </a:solidFill>
                <a:effectLst/>
                <a:latin typeface="+mn-lt"/>
                <a:ea typeface="+mn-ea"/>
                <a:cs typeface="+mn-cs"/>
              </a:rPr>
              <a:t> a </a:t>
            </a:r>
            <a:r>
              <a:rPr lang="fr-FR" altLang="zh-CN" sz="1200" b="0" i="0" kern="1200" dirty="0" err="1">
                <a:solidFill>
                  <a:schemeClr val="tx1"/>
                </a:solidFill>
                <a:effectLst/>
                <a:latin typeface="+mn-lt"/>
                <a:ea typeface="+mn-ea"/>
                <a:cs typeface="+mn-cs"/>
              </a:rPr>
              <a:t>universal</a:t>
            </a:r>
            <a:r>
              <a:rPr lang="fr-FR" altLang="zh-CN" sz="1200" b="0" i="0" kern="1200" dirty="0">
                <a:solidFill>
                  <a:schemeClr val="tx1"/>
                </a:solidFill>
                <a:effectLst/>
                <a:latin typeface="+mn-lt"/>
                <a:ea typeface="+mn-ea"/>
                <a:cs typeface="+mn-cs"/>
              </a:rPr>
              <a:t> black-box correction to </a:t>
            </a:r>
            <a:r>
              <a:rPr lang="fr-FR" altLang="zh-CN" sz="1200" b="0" i="0" kern="1200" dirty="0" err="1">
                <a:solidFill>
                  <a:schemeClr val="tx1"/>
                </a:solidFill>
                <a:effectLst/>
                <a:latin typeface="+mn-lt"/>
                <a:ea typeface="+mn-ea"/>
                <a:cs typeface="+mn-cs"/>
              </a:rPr>
              <a:t>everything</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32</a:t>
            </a:fld>
            <a:endParaRPr kumimoji="1" lang="zh-CN" altLang="en-US"/>
          </a:p>
        </p:txBody>
      </p:sp>
    </p:spTree>
    <p:extLst>
      <p:ext uri="{BB962C8B-B14F-4D97-AF65-F5344CB8AC3E}">
        <p14:creationId xmlns:p14="http://schemas.microsoft.com/office/powerpoint/2010/main" val="368688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9165-30BF-45E7-EBDA-7082DE09CB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06DA422-E4B1-0E19-1D8E-FEE24701C8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1C2DD9-FD2B-8A02-CC63-00ADD117D56A}"/>
              </a:ext>
            </a:extLst>
          </p:cNvPr>
          <p:cNvSpPr>
            <a:spLocks noGrp="1"/>
          </p:cNvSpPr>
          <p:nvPr>
            <p:ph type="body" idx="1"/>
          </p:nvPr>
        </p:nvSpPr>
        <p:spPr/>
        <p:txBody>
          <a:bodyPr/>
          <a:lstStyle/>
          <a:p>
            <a:r>
              <a:rPr lang="zh-CN" altLang="zh-CN" sz="1200" b="0" i="0" kern="1200" dirty="0">
                <a:solidFill>
                  <a:schemeClr val="tx1"/>
                </a:solidFill>
                <a:effectLst/>
                <a:latin typeface="+mn-lt"/>
                <a:ea typeface="+mn-ea"/>
                <a:cs typeface="+mn-cs"/>
              </a:rPr>
              <a:t>Let me first give a bit of motivation for this study.</a:t>
            </a:r>
            <a:br>
              <a:rPr lang="zh-CN" altLang="zh-CN" sz="1200" b="0" i="0" kern="1200" dirty="0">
                <a:solidFill>
                  <a:schemeClr val="tx1"/>
                </a:solidFill>
                <a:effectLst/>
                <a:latin typeface="+mn-lt"/>
                <a:ea typeface="+mn-ea"/>
                <a:cs typeface="+mn-cs"/>
              </a:rPr>
            </a:br>
            <a:r>
              <a:rPr lang="zh-CN" altLang="zh-CN" sz="1200" b="0" i="0" kern="1200" dirty="0">
                <a:solidFill>
                  <a:schemeClr val="tx1"/>
                </a:solidFill>
                <a:effectLst/>
                <a:latin typeface="+mn-lt"/>
                <a:ea typeface="+mn-ea"/>
                <a:cs typeface="+mn-cs"/>
              </a:rPr>
              <a:t>At future Higgs factories, the detector measures the final-state particles produced in collisions, and these measurements are then used to reconstruct physics objects like jets. So the quality of particle energy measurement directly affects the overall physics performance.</a:t>
            </a:r>
          </a:p>
          <a:p>
            <a:r>
              <a:rPr lang="zh-CN" altLang="zh-CN" sz="1200" b="0" i="0" kern="1200" dirty="0">
                <a:solidFill>
                  <a:schemeClr val="tx1"/>
                </a:solidFill>
                <a:effectLst/>
                <a:latin typeface="+mn-lt"/>
                <a:ea typeface="+mn-ea"/>
                <a:cs typeface="+mn-cs"/>
              </a:rPr>
              <a:t>In the particle-flow approach, charged particles are mostly measured by the tracker, photons by the ECAL, while neutral hadrons are measured mainly by the calorimeter system. This means that the ECAL and HCAL play a particularly important role for the neutral-hadron part of jet reconstruction.</a:t>
            </a:r>
          </a:p>
          <a:p>
            <a:r>
              <a:rPr lang="zh-CN" altLang="zh-CN" sz="1200" b="0" i="0" kern="1200" dirty="0">
                <a:solidFill>
                  <a:schemeClr val="tx1"/>
                </a:solidFill>
                <a:effectLst/>
                <a:latin typeface="+mn-lt"/>
                <a:ea typeface="+mn-ea"/>
                <a:cs typeface="+mn-cs"/>
              </a:rPr>
              <a:t>So from both the physics side and the detector side, calorimeter energy reconstruction really matters. It affects jet energy resolution, and it is also one of the key benchmarks when we evaluate or optimize calorimeter designs.</a:t>
            </a:r>
          </a:p>
        </p:txBody>
      </p:sp>
      <p:sp>
        <p:nvSpPr>
          <p:cNvPr id="4" name="灯片编号占位符 3">
            <a:extLst>
              <a:ext uri="{FF2B5EF4-FFF2-40B4-BE49-F238E27FC236}">
                <a16:creationId xmlns:a16="http://schemas.microsoft.com/office/drawing/2014/main" id="{23A779A5-5D32-044F-6236-50C98D46018C}"/>
              </a:ext>
            </a:extLst>
          </p:cNvPr>
          <p:cNvSpPr>
            <a:spLocks noGrp="1"/>
          </p:cNvSpPr>
          <p:nvPr>
            <p:ph type="sldNum" sz="quarter" idx="5"/>
          </p:nvPr>
        </p:nvSpPr>
        <p:spPr/>
        <p:txBody>
          <a:bodyPr/>
          <a:lstStyle/>
          <a:p>
            <a:fld id="{25274381-2310-6F47-819F-30E7E49D0BE1}" type="slidenum">
              <a:rPr kumimoji="1" lang="zh-CN" altLang="en-US" smtClean="0"/>
              <a:t>3</a:t>
            </a:fld>
            <a:endParaRPr kumimoji="1" lang="zh-CN" altLang="en-US"/>
          </a:p>
        </p:txBody>
      </p:sp>
    </p:spTree>
    <p:extLst>
      <p:ext uri="{BB962C8B-B14F-4D97-AF65-F5344CB8AC3E}">
        <p14:creationId xmlns:p14="http://schemas.microsoft.com/office/powerpoint/2010/main" val="343220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EF61E-82D0-AA06-47C5-3012427CA5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CC2B91-A9E5-4E66-2645-4DE57F84B8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E00C703-77B7-8DB6-F5C2-0A7603A0E6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CN" sz="1200" b="0" i="0" kern="1200" dirty="0">
                <a:solidFill>
                  <a:schemeClr val="tx1"/>
                </a:solidFill>
                <a:effectLst/>
                <a:latin typeface="+mn-lt"/>
                <a:ea typeface="+mn-ea"/>
                <a:cs typeface="+mn-cs"/>
              </a:rPr>
              <a:t>The detector setup </a:t>
            </a:r>
            <a:r>
              <a:rPr lang="fr-FR" altLang="zh-CN" sz="1200" b="0" i="0" kern="1200" dirty="0" err="1">
                <a:solidFill>
                  <a:schemeClr val="tx1"/>
                </a:solidFill>
                <a:effectLst/>
                <a:latin typeface="+mn-lt"/>
                <a:ea typeface="+mn-ea"/>
                <a:cs typeface="+mn-cs"/>
              </a:rPr>
              <a:t>considered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here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the ILD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system</a:t>
            </a:r>
            <a:r>
              <a:rPr lang="en-US" altLang="zh-CN" sz="1200" b="0" i="0" kern="1200" dirty="0">
                <a:solidFill>
                  <a:schemeClr val="tx1"/>
                </a:solidFill>
                <a:effectLst/>
                <a:latin typeface="+mn-lt"/>
                <a:ea typeface="+mn-ea"/>
                <a:cs typeface="+mn-cs"/>
              </a:rPr>
              <a:t>. </a:t>
            </a:r>
            <a:r>
              <a:rPr lang="fr-FR" altLang="zh-CN" sz="1200" b="0" i="0" kern="1200" dirty="0">
                <a:solidFill>
                  <a:schemeClr val="tx1"/>
                </a:solidFill>
                <a:effectLst/>
                <a:latin typeface="+mn-lt"/>
                <a:ea typeface="+mn-ea"/>
                <a:cs typeface="+mn-cs"/>
              </a:rPr>
              <a:t>It </a:t>
            </a:r>
            <a:r>
              <a:rPr lang="fr-FR" altLang="zh-CN" sz="1200" b="0" i="0" kern="1200" dirty="0" err="1">
                <a:solidFill>
                  <a:schemeClr val="tx1"/>
                </a:solidFill>
                <a:effectLst/>
                <a:latin typeface="+mn-lt"/>
                <a:ea typeface="+mn-ea"/>
                <a:cs typeface="+mn-cs"/>
              </a:rPr>
              <a:t>consists</a:t>
            </a:r>
            <a:r>
              <a:rPr lang="fr-FR" altLang="zh-CN" sz="1200" b="0" i="0" kern="1200" dirty="0">
                <a:solidFill>
                  <a:schemeClr val="tx1"/>
                </a:solidFill>
                <a:effectLst/>
                <a:latin typeface="+mn-lt"/>
                <a:ea typeface="+mn-ea"/>
                <a:cs typeface="+mn-cs"/>
              </a:rPr>
              <a:t> of the </a:t>
            </a:r>
            <a:r>
              <a:rPr lang="fr-FR" altLang="zh-CN" sz="1200" b="0" i="0" kern="1200" dirty="0" err="1">
                <a:solidFill>
                  <a:schemeClr val="tx1"/>
                </a:solidFill>
                <a:effectLst/>
                <a:latin typeface="+mn-lt"/>
                <a:ea typeface="+mn-ea"/>
                <a:cs typeface="+mn-cs"/>
              </a:rPr>
              <a:t>SiW</a:t>
            </a:r>
            <a:r>
              <a:rPr lang="fr-FR" altLang="zh-CN" sz="1200" b="0" i="0" kern="1200" dirty="0">
                <a:solidFill>
                  <a:schemeClr val="tx1"/>
                </a:solidFill>
                <a:effectLst/>
                <a:latin typeface="+mn-lt"/>
                <a:ea typeface="+mn-ea"/>
                <a:cs typeface="+mn-cs"/>
              </a:rPr>
              <a:t>-ECAL and the AHCAL.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CN" sz="1200" b="0" i="0" kern="1200" dirty="0" err="1">
                <a:solidFill>
                  <a:schemeClr val="tx1"/>
                </a:solidFill>
                <a:effectLst/>
                <a:latin typeface="+mn-lt"/>
                <a:ea typeface="+mn-ea"/>
                <a:cs typeface="+mn-cs"/>
              </a:rPr>
              <a:t>While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many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previous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studies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focused</a:t>
            </a:r>
            <a:r>
              <a:rPr lang="fr-FR" altLang="zh-CN" sz="1200" b="0" i="0" kern="1200" dirty="0">
                <a:solidFill>
                  <a:schemeClr val="tx1"/>
                </a:solidFill>
                <a:effectLst/>
                <a:latin typeface="+mn-lt"/>
                <a:ea typeface="+mn-ea"/>
                <a:cs typeface="+mn-cs"/>
              </a:rPr>
              <a:t> on the single </a:t>
            </a:r>
            <a:r>
              <a:rPr lang="fr-FR" altLang="zh-CN" sz="1200" b="0" i="0" kern="1200" dirty="0" err="1">
                <a:solidFill>
                  <a:schemeClr val="tx1"/>
                </a:solidFill>
                <a:effectLst/>
                <a:latin typeface="+mn-lt"/>
                <a:ea typeface="+mn-ea"/>
                <a:cs typeface="+mn-cs"/>
              </a:rPr>
              <a:t>calorimeter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here</a:t>
            </a:r>
            <a:r>
              <a:rPr lang="fr-FR" altLang="zh-CN" sz="1200" b="0" i="0" kern="1200" dirty="0">
                <a:solidFill>
                  <a:schemeClr val="tx1"/>
                </a:solidFill>
                <a:effectLst/>
                <a:latin typeface="+mn-lt"/>
                <a:ea typeface="+mn-ea"/>
                <a:cs typeface="+mn-cs"/>
              </a:rPr>
              <a:t> I </a:t>
            </a:r>
            <a:r>
              <a:rPr lang="fr-FR" altLang="zh-CN" sz="1200" b="0" i="0" kern="1200" dirty="0" err="1">
                <a:solidFill>
                  <a:schemeClr val="tx1"/>
                </a:solidFill>
                <a:effectLst/>
                <a:latin typeface="+mn-lt"/>
                <a:ea typeface="+mn-ea"/>
                <a:cs typeface="+mn-cs"/>
              </a:rPr>
              <a:t>want</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address</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resolution</a:t>
            </a:r>
            <a:r>
              <a:rPr lang="fr-FR" altLang="zh-CN" sz="1200" b="0" i="0" kern="1200" dirty="0">
                <a:solidFill>
                  <a:schemeClr val="tx1"/>
                </a:solidFill>
                <a:effectLst/>
                <a:latin typeface="+mn-lt"/>
                <a:ea typeface="+mn-ea"/>
                <a:cs typeface="+mn-cs"/>
              </a:rPr>
              <a:t> of the </a:t>
            </a:r>
            <a:r>
              <a:rPr lang="fr-FR" altLang="zh-CN" sz="1200" b="0" i="0" kern="1200" dirty="0" err="1">
                <a:solidFill>
                  <a:schemeClr val="tx1"/>
                </a:solidFill>
                <a:effectLst/>
                <a:latin typeface="+mn-lt"/>
                <a:ea typeface="+mn-ea"/>
                <a:cs typeface="+mn-cs"/>
              </a:rPr>
              <a:t>combined</a:t>
            </a:r>
            <a:r>
              <a:rPr lang="fr-FR" altLang="zh-CN" sz="1200" b="0" i="0" kern="1200" dirty="0">
                <a:solidFill>
                  <a:schemeClr val="tx1"/>
                </a:solidFill>
                <a:effectLst/>
                <a:latin typeface="+mn-lt"/>
                <a:ea typeface="+mn-ea"/>
                <a:cs typeface="+mn-cs"/>
              </a:rPr>
              <a:t> ECAL plus HCAL system, </a:t>
            </a:r>
            <a:r>
              <a:rPr lang="fr-FR" altLang="zh-CN" sz="1200" b="0" i="0" kern="1200" dirty="0" err="1">
                <a:solidFill>
                  <a:schemeClr val="tx1"/>
                </a:solidFill>
                <a:effectLst/>
                <a:latin typeface="+mn-lt"/>
                <a:ea typeface="+mn-ea"/>
                <a:cs typeface="+mn-cs"/>
              </a:rPr>
              <a:t>which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the more </a:t>
            </a:r>
            <a:r>
              <a:rPr lang="fr-FR" altLang="zh-CN" sz="1200" b="0" i="0" kern="1200" dirty="0" err="1">
                <a:solidFill>
                  <a:schemeClr val="tx1"/>
                </a:solidFill>
                <a:effectLst/>
                <a:latin typeface="+mn-lt"/>
                <a:ea typeface="+mn-ea"/>
                <a:cs typeface="+mn-cs"/>
              </a:rPr>
              <a:t>realistic</a:t>
            </a:r>
            <a:r>
              <a:rPr lang="fr-FR" altLang="zh-CN" sz="1200" b="0" i="0" kern="1200" dirty="0">
                <a:solidFill>
                  <a:schemeClr val="tx1"/>
                </a:solidFill>
                <a:effectLst/>
                <a:latin typeface="+mn-lt"/>
                <a:ea typeface="+mn-ea"/>
                <a:cs typeface="+mn-cs"/>
              </a:rPr>
              <a:t> configuration. 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important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develop</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both</a:t>
            </a:r>
            <a:r>
              <a:rPr lang="fr-FR" altLang="zh-CN" sz="1200" b="0" i="0" kern="1200" dirty="0">
                <a:solidFill>
                  <a:schemeClr val="tx1"/>
                </a:solidFill>
                <a:effectLst/>
                <a:latin typeface="+mn-lt"/>
                <a:ea typeface="+mn-ea"/>
                <a:cs typeface="+mn-cs"/>
              </a:rPr>
              <a:t> detectors, </a:t>
            </a:r>
            <a:r>
              <a:rPr lang="fr-FR" altLang="zh-CN" sz="1200" b="0" i="0" kern="1200" dirty="0" err="1">
                <a:solidFill>
                  <a:schemeClr val="tx1"/>
                </a:solidFill>
                <a:effectLst/>
                <a:latin typeface="+mn-lt"/>
                <a:ea typeface="+mn-ea"/>
                <a:cs typeface="+mn-cs"/>
              </a:rPr>
              <a:t>so</a:t>
            </a:r>
            <a:r>
              <a:rPr lang="fr-FR" altLang="zh-CN" sz="1200" b="0" i="0" kern="1200" dirty="0">
                <a:solidFill>
                  <a:schemeClr val="tx1"/>
                </a:solidFill>
                <a:effectLst/>
                <a:latin typeface="+mn-lt"/>
                <a:ea typeface="+mn-ea"/>
                <a:cs typeface="+mn-cs"/>
              </a:rPr>
              <a:t> the final </a:t>
            </a:r>
            <a:r>
              <a:rPr lang="fr-FR" altLang="zh-CN" sz="1200" b="0" i="0" kern="1200" dirty="0" err="1">
                <a:solidFill>
                  <a:schemeClr val="tx1"/>
                </a:solidFill>
                <a:effectLst/>
                <a:latin typeface="+mn-lt"/>
                <a:ea typeface="+mn-ea"/>
                <a:cs typeface="+mn-cs"/>
              </a:rPr>
              <a:t>resolution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understood</a:t>
            </a:r>
            <a:r>
              <a:rPr lang="fr-FR" altLang="zh-CN" sz="1200" b="0" i="0" kern="1200" dirty="0">
                <a:solidFill>
                  <a:schemeClr val="tx1"/>
                </a:solidFill>
                <a:effectLst/>
                <a:latin typeface="+mn-lt"/>
                <a:ea typeface="+mn-ea"/>
                <a:cs typeface="+mn-cs"/>
              </a:rPr>
              <a:t> at the system </a:t>
            </a:r>
            <a:r>
              <a:rPr lang="fr-FR" altLang="zh-CN" sz="1200" b="0" i="0" kern="1200" dirty="0" err="1">
                <a:solidFill>
                  <a:schemeClr val="tx1"/>
                </a:solidFill>
                <a:effectLst/>
                <a:latin typeface="+mn-lt"/>
                <a:ea typeface="+mn-ea"/>
                <a:cs typeface="+mn-cs"/>
              </a:rPr>
              <a:t>level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rather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at the </a:t>
            </a:r>
            <a:r>
              <a:rPr lang="fr-FR" altLang="zh-CN" sz="1200" b="0" i="0" kern="1200" dirty="0" err="1">
                <a:solidFill>
                  <a:schemeClr val="tx1"/>
                </a:solidFill>
                <a:effectLst/>
                <a:latin typeface="+mn-lt"/>
                <a:ea typeface="+mn-ea"/>
                <a:cs typeface="+mn-cs"/>
              </a:rPr>
              <a:t>level</a:t>
            </a:r>
            <a:r>
              <a:rPr lang="fr-FR" altLang="zh-CN" sz="1200" b="0" i="0" kern="1200" dirty="0">
                <a:solidFill>
                  <a:schemeClr val="tx1"/>
                </a:solidFill>
                <a:effectLst/>
                <a:latin typeface="+mn-lt"/>
                <a:ea typeface="+mn-ea"/>
                <a:cs typeface="+mn-cs"/>
              </a:rPr>
              <a:t> of one </a:t>
            </a:r>
            <a:r>
              <a:rPr lang="fr-FR" altLang="zh-CN" sz="1200" b="0" i="0" kern="1200" dirty="0" err="1">
                <a:solidFill>
                  <a:schemeClr val="tx1"/>
                </a:solidFill>
                <a:effectLst/>
                <a:latin typeface="+mn-lt"/>
                <a:ea typeface="+mn-ea"/>
                <a:cs typeface="+mn-cs"/>
              </a:rPr>
              <a:t>subsystem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alone</a:t>
            </a:r>
            <a:r>
              <a:rPr lang="fr-FR" altLang="zh-CN"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zh-CN" sz="1200" b="0" i="0" kern="1200" dirty="0" err="1">
                <a:solidFill>
                  <a:schemeClr val="tx1"/>
                </a:solidFill>
                <a:effectLst/>
                <a:latin typeface="+mn-lt"/>
                <a:ea typeface="+mn-ea"/>
                <a:cs typeface="+mn-cs"/>
              </a:rPr>
              <a:t>However</a:t>
            </a:r>
            <a:r>
              <a:rPr kumimoji="1" lang="fr-FR" altLang="zh-CN" sz="1200" b="0" i="0" kern="1200" dirty="0">
                <a:solidFill>
                  <a:schemeClr val="tx1"/>
                </a:solidFill>
                <a:effectLst/>
                <a:latin typeface="+mn-lt"/>
                <a:ea typeface="+mn-ea"/>
                <a:cs typeface="+mn-cs"/>
              </a:rPr>
              <a:t>, </a:t>
            </a:r>
            <a:r>
              <a:rPr lang="fr-FR" altLang="zh-CN" sz="1200" b="0" i="0" kern="1200" dirty="0">
                <a:solidFill>
                  <a:schemeClr val="tx1"/>
                </a:solidFill>
                <a:effectLst/>
                <a:latin typeface="+mn-lt"/>
                <a:ea typeface="+mn-ea"/>
                <a:cs typeface="+mn-cs"/>
              </a:rPr>
              <a:t>the ECAL and HCAL are </a:t>
            </a:r>
            <a:r>
              <a:rPr lang="fr-FR" altLang="zh-CN" sz="1200" b="0" i="0" kern="1200" dirty="0" err="1">
                <a:solidFill>
                  <a:schemeClr val="tx1"/>
                </a:solidFill>
                <a:effectLst/>
                <a:latin typeface="+mn-lt"/>
                <a:ea typeface="+mn-ea"/>
                <a:cs typeface="+mn-cs"/>
              </a:rPr>
              <a:t>quite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in </a:t>
            </a:r>
            <a:r>
              <a:rPr lang="fr-FR" altLang="zh-CN" sz="1200" b="0" i="0" kern="1200" dirty="0" err="1">
                <a:solidFill>
                  <a:schemeClr val="tx1"/>
                </a:solidFill>
                <a:effectLst/>
                <a:latin typeface="+mn-lt"/>
                <a:ea typeface="+mn-ea"/>
                <a:cs typeface="+mn-cs"/>
              </a:rPr>
              <a:t>granularity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material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depth</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So in the </a:t>
            </a:r>
            <a:r>
              <a:rPr lang="fr-FR" altLang="zh-CN" sz="1200" b="0" i="0" kern="1200" dirty="0" err="1">
                <a:solidFill>
                  <a:schemeClr val="tx1"/>
                </a:solidFill>
                <a:effectLst/>
                <a:latin typeface="+mn-lt"/>
                <a:ea typeface="+mn-ea"/>
                <a:cs typeface="+mn-cs"/>
              </a:rPr>
              <a:t>later</a:t>
            </a:r>
            <a:r>
              <a:rPr lang="fr-FR" altLang="zh-CN" sz="1200" b="0" i="0" kern="1200" dirty="0">
                <a:solidFill>
                  <a:schemeClr val="tx1"/>
                </a:solidFill>
                <a:effectLst/>
                <a:latin typeface="+mn-lt"/>
                <a:ea typeface="+mn-ea"/>
                <a:cs typeface="+mn-cs"/>
              </a:rPr>
              <a:t> model design, I </a:t>
            </a:r>
            <a:r>
              <a:rPr lang="fr-FR" altLang="zh-CN" sz="1200" b="0" i="0" kern="1200" dirty="0" err="1">
                <a:solidFill>
                  <a:schemeClr val="tx1"/>
                </a:solidFill>
                <a:effectLst/>
                <a:latin typeface="+mn-lt"/>
                <a:ea typeface="+mn-ea"/>
                <a:cs typeface="+mn-cs"/>
              </a:rPr>
              <a:t>try</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preserve</a:t>
            </a:r>
            <a:r>
              <a:rPr lang="fr-FR" altLang="zh-CN" sz="1200" b="0" i="0" kern="1200" dirty="0">
                <a:solidFill>
                  <a:schemeClr val="tx1"/>
                </a:solidFill>
                <a:effectLst/>
                <a:latin typeface="+mn-lt"/>
                <a:ea typeface="+mn-ea"/>
                <a:cs typeface="+mn-cs"/>
              </a:rPr>
              <a:t> and exploit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complementary</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two</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calorimeters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rather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forcing </a:t>
            </a:r>
            <a:r>
              <a:rPr lang="fr-FR" altLang="zh-CN" sz="1200" b="0" i="0" kern="1200" dirty="0" err="1">
                <a:solidFill>
                  <a:schemeClr val="tx1"/>
                </a:solidFill>
                <a:effectLst/>
                <a:latin typeface="+mn-lt"/>
                <a:ea typeface="+mn-ea"/>
                <a:cs typeface="+mn-cs"/>
              </a:rPr>
              <a:t>everything</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into</a:t>
            </a:r>
            <a:r>
              <a:rPr lang="fr-FR" altLang="zh-CN" sz="1200" b="0" i="0" kern="1200" dirty="0">
                <a:solidFill>
                  <a:schemeClr val="tx1"/>
                </a:solidFill>
                <a:effectLst/>
                <a:latin typeface="+mn-lt"/>
                <a:ea typeface="+mn-ea"/>
                <a:cs typeface="+mn-cs"/>
              </a:rPr>
              <a:t> a single </a:t>
            </a:r>
            <a:r>
              <a:rPr lang="fr-FR" altLang="zh-CN" sz="1200" b="0" i="0" kern="1200" dirty="0" err="1">
                <a:solidFill>
                  <a:schemeClr val="tx1"/>
                </a:solidFill>
                <a:effectLst/>
                <a:latin typeface="+mn-lt"/>
                <a:ea typeface="+mn-ea"/>
                <a:cs typeface="+mn-cs"/>
              </a:rPr>
              <a:t>undifferentiated</a:t>
            </a:r>
            <a:r>
              <a:rPr lang="fr-FR" altLang="zh-CN" sz="1200" b="0" i="0" kern="1200" dirty="0">
                <a:solidFill>
                  <a:schemeClr val="tx1"/>
                </a:solidFill>
                <a:effectLst/>
                <a:latin typeface="+mn-lt"/>
                <a:ea typeface="+mn-ea"/>
                <a:cs typeface="+mn-cs"/>
              </a:rPr>
              <a:t> input.</a:t>
            </a:r>
          </a:p>
          <a:p>
            <a:r>
              <a:rPr lang="zh-CN" altLang="zh-CN" sz="1200" kern="1200" dirty="0">
                <a:solidFill>
                  <a:schemeClr val="tx1"/>
                </a:solidFill>
                <a:effectLst/>
                <a:latin typeface="+mn-lt"/>
                <a:ea typeface="+mn-ea"/>
                <a:cs typeface="+mn-cs"/>
              </a:rPr>
              <a:t>a single calorimeter subsystem or for simplified highly granular calorimeter</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setups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fr-FR" altLang="zh-CN"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D9A06244-44D4-85F1-33AF-0E6FA3076339}"/>
              </a:ext>
            </a:extLst>
          </p:cNvPr>
          <p:cNvSpPr>
            <a:spLocks noGrp="1"/>
          </p:cNvSpPr>
          <p:nvPr>
            <p:ph type="sldNum" sz="quarter" idx="5"/>
          </p:nvPr>
        </p:nvSpPr>
        <p:spPr/>
        <p:txBody>
          <a:bodyPr/>
          <a:lstStyle/>
          <a:p>
            <a:fld id="{25274381-2310-6F47-819F-30E7E49D0BE1}" type="slidenum">
              <a:rPr kumimoji="1" lang="zh-CN" altLang="en-US" smtClean="0"/>
              <a:t>4</a:t>
            </a:fld>
            <a:endParaRPr kumimoji="1" lang="zh-CN" altLang="en-US"/>
          </a:p>
        </p:txBody>
      </p:sp>
    </p:spTree>
    <p:extLst>
      <p:ext uri="{BB962C8B-B14F-4D97-AF65-F5344CB8AC3E}">
        <p14:creationId xmlns:p14="http://schemas.microsoft.com/office/powerpoint/2010/main" val="1225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14C3-7F01-4B9D-E864-B1C084BDA42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74C43C-382F-6DC0-FF02-93A5862F49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0D8E84-C822-504E-0E20-F024B862008A}"/>
              </a:ext>
            </a:extLst>
          </p:cNvPr>
          <p:cNvSpPr>
            <a:spLocks noGrp="1"/>
          </p:cNvSpPr>
          <p:nvPr>
            <p:ph type="body" idx="1"/>
          </p:nvPr>
        </p:nvSpPr>
        <p:spPr/>
        <p:txBody>
          <a:bodyPr/>
          <a:lstStyle/>
          <a:p>
            <a:r>
              <a:rPr lang="fr-FR" altLang="zh-CN" sz="1200" b="0" i="0" kern="1200" dirty="0" err="1">
                <a:solidFill>
                  <a:schemeClr val="tx1"/>
                </a:solidFill>
                <a:effectLst/>
                <a:latin typeface="+mn-lt"/>
                <a:ea typeface="+mn-ea"/>
                <a:cs typeface="+mn-cs"/>
              </a:rPr>
              <a:t>Now</a:t>
            </a:r>
            <a:r>
              <a:rPr lang="fr-FR" altLang="zh-CN" sz="1200" b="0" i="0" kern="1200" dirty="0">
                <a:solidFill>
                  <a:schemeClr val="tx1"/>
                </a:solidFill>
                <a:effectLst/>
                <a:latin typeface="+mn-lt"/>
                <a:ea typeface="+mn-ea"/>
                <a:cs typeface="+mn-cs"/>
              </a:rPr>
              <a:t> let me come to the main </a:t>
            </a:r>
            <a:r>
              <a:rPr lang="fr-FR" altLang="zh-CN" sz="1200" b="0" i="0" kern="1200" dirty="0" err="1">
                <a:solidFill>
                  <a:schemeClr val="tx1"/>
                </a:solidFill>
                <a:effectLst/>
                <a:latin typeface="+mn-lt"/>
                <a:ea typeface="+mn-ea"/>
                <a:cs typeface="+mn-cs"/>
              </a:rPr>
              <a:t>difficulty</a:t>
            </a:r>
            <a:r>
              <a:rPr lang="fr-FR" altLang="zh-CN" sz="1200" b="0" i="0" kern="1200" dirty="0">
                <a:solidFill>
                  <a:schemeClr val="tx1"/>
                </a:solidFill>
                <a:effectLst/>
                <a:latin typeface="+mn-lt"/>
                <a:ea typeface="+mn-ea"/>
                <a:cs typeface="+mn-cs"/>
              </a:rPr>
              <a:t>.</a:t>
            </a:r>
          </a:p>
          <a:p>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showers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contain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both</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components.</a:t>
            </a:r>
            <a:br>
              <a:rPr lang="fr-FR" altLang="zh-CN" dirty="0"/>
            </a:br>
            <a:r>
              <a:rPr lang="fr-FR" altLang="zh-CN" sz="1200" b="0" i="0" kern="1200" dirty="0">
                <a:solidFill>
                  <a:schemeClr val="tx1"/>
                </a:solidFill>
                <a:effectLst/>
                <a:latin typeface="+mn-lt"/>
                <a:ea typeface="+mn-ea"/>
                <a:cs typeface="+mn-cs"/>
              </a:rPr>
              <a:t>The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fraction </a:t>
            </a:r>
            <a:r>
              <a:rPr lang="fr-FR" altLang="zh-CN" sz="1200" b="0" i="0" kern="1200" dirty="0" err="1">
                <a:solidFill>
                  <a:schemeClr val="tx1"/>
                </a:solidFill>
                <a:effectLst/>
                <a:latin typeface="+mn-lt"/>
                <a:ea typeface="+mn-ea"/>
                <a:cs typeface="+mn-cs"/>
              </a:rPr>
              <a:t>fluctuates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significantly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event</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event</a:t>
            </a:r>
            <a:r>
              <a:rPr lang="fr-FR" altLang="zh-CN" sz="1200" b="0" i="0" kern="1200" dirty="0">
                <a:solidFill>
                  <a:schemeClr val="tx1"/>
                </a:solidFill>
                <a:effectLst/>
                <a:latin typeface="+mn-lt"/>
                <a:ea typeface="+mn-ea"/>
                <a:cs typeface="+mn-cs"/>
              </a:rPr>
              <a:t>.</a:t>
            </a:r>
          </a:p>
          <a:p>
            <a:r>
              <a:rPr lang="fr-FR" altLang="zh-CN" sz="1200" b="0" i="0" kern="1200" dirty="0">
                <a:solidFill>
                  <a:schemeClr val="tx1"/>
                </a:solidFill>
                <a:effectLst/>
                <a:latin typeface="+mn-lt"/>
                <a:ea typeface="+mn-ea"/>
                <a:cs typeface="+mn-cs"/>
              </a:rPr>
              <a:t>As a </a:t>
            </a:r>
            <a:r>
              <a:rPr lang="fr-FR" altLang="zh-CN" sz="1200" b="0" i="0" kern="1200" dirty="0" err="1">
                <a:solidFill>
                  <a:schemeClr val="tx1"/>
                </a:solidFill>
                <a:effectLst/>
                <a:latin typeface="+mn-lt"/>
                <a:ea typeface="+mn-ea"/>
                <a:cs typeface="+mn-cs"/>
              </a:rPr>
              <a:t>result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even</a:t>
            </a:r>
            <a:r>
              <a:rPr lang="fr-FR" altLang="zh-CN" sz="1200" b="0" i="0" kern="1200" dirty="0">
                <a:solidFill>
                  <a:schemeClr val="tx1"/>
                </a:solidFill>
                <a:effectLst/>
                <a:latin typeface="+mn-lt"/>
                <a:ea typeface="+mn-ea"/>
                <a:cs typeface="+mn-cs"/>
              </a:rPr>
              <a:t> for the </a:t>
            </a:r>
            <a:r>
              <a:rPr lang="fr-FR" altLang="zh-CN" sz="1200" b="0" i="0" kern="1200" dirty="0" err="1">
                <a:solidFill>
                  <a:schemeClr val="tx1"/>
                </a:solidFill>
                <a:effectLst/>
                <a:latin typeface="+mn-lt"/>
                <a:ea typeface="+mn-ea"/>
                <a:cs typeface="+mn-cs"/>
              </a:rPr>
              <a:t>same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true</a:t>
            </a:r>
            <a:r>
              <a:rPr lang="fr-FR" altLang="zh-CN" sz="1200" b="0" i="0" kern="1200" dirty="0">
                <a:solidFill>
                  <a:schemeClr val="tx1"/>
                </a:solidFill>
                <a:effectLst/>
                <a:latin typeface="+mn-lt"/>
                <a:ea typeface="+mn-ea"/>
                <a:cs typeface="+mn-cs"/>
              </a:rPr>
              <a:t> hadron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the visible detector </a:t>
            </a:r>
            <a:r>
              <a:rPr lang="fr-FR" altLang="zh-CN" sz="1200" b="0" i="0" kern="1200" dirty="0" err="1">
                <a:solidFill>
                  <a:schemeClr val="tx1"/>
                </a:solidFill>
                <a:effectLst/>
                <a:latin typeface="+mn-lt"/>
                <a:ea typeface="+mn-ea"/>
                <a:cs typeface="+mn-cs"/>
              </a:rPr>
              <a:t>response</a:t>
            </a:r>
            <a:r>
              <a:rPr lang="fr-FR" altLang="zh-CN" sz="1200" b="0" i="0" kern="1200" dirty="0">
                <a:solidFill>
                  <a:schemeClr val="tx1"/>
                </a:solidFill>
                <a:effectLst/>
                <a:latin typeface="+mn-lt"/>
                <a:ea typeface="+mn-ea"/>
                <a:cs typeface="+mn-cs"/>
              </a:rPr>
              <a:t> can </a:t>
            </a:r>
            <a:r>
              <a:rPr lang="fr-FR" altLang="zh-CN" sz="1200" b="0" i="0" kern="1200" dirty="0" err="1">
                <a:solidFill>
                  <a:schemeClr val="tx1"/>
                </a:solidFill>
                <a:effectLst/>
                <a:latin typeface="+mn-lt"/>
                <a:ea typeface="+mn-ea"/>
                <a:cs typeface="+mn-cs"/>
              </a:rPr>
              <a:t>vary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substantially</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This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one of the main </a:t>
            </a:r>
            <a:r>
              <a:rPr lang="fr-FR" altLang="zh-CN" sz="1200" b="0" i="0" kern="1200" dirty="0" err="1">
                <a:solidFill>
                  <a:schemeClr val="tx1"/>
                </a:solidFill>
                <a:effectLst/>
                <a:latin typeface="+mn-lt"/>
                <a:ea typeface="+mn-ea"/>
                <a:cs typeface="+mn-cs"/>
              </a:rPr>
              <a:t>reasons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why</a:t>
            </a:r>
            <a:r>
              <a:rPr lang="fr-FR" altLang="zh-CN" sz="1200" b="0" i="0" kern="1200" dirty="0">
                <a:solidFill>
                  <a:schemeClr val="tx1"/>
                </a:solidFill>
                <a:effectLst/>
                <a:latin typeface="+mn-lt"/>
                <a:ea typeface="+mn-ea"/>
                <a:cs typeface="+mn-cs"/>
              </a:rPr>
              <a:t> hadron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reconstruction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much</a:t>
            </a:r>
            <a:r>
              <a:rPr lang="fr-FR" altLang="zh-CN" sz="1200" b="0" i="0" kern="1200" dirty="0">
                <a:solidFill>
                  <a:schemeClr val="tx1"/>
                </a:solidFill>
                <a:effectLst/>
                <a:latin typeface="+mn-lt"/>
                <a:ea typeface="+mn-ea"/>
                <a:cs typeface="+mn-cs"/>
              </a:rPr>
              <a:t> more </a:t>
            </a:r>
            <a:r>
              <a:rPr lang="fr-FR" altLang="zh-CN" sz="1200" b="0" i="0" kern="1200" dirty="0" err="1">
                <a:solidFill>
                  <a:schemeClr val="tx1"/>
                </a:solidFill>
                <a:effectLst/>
                <a:latin typeface="+mn-lt"/>
                <a:ea typeface="+mn-ea"/>
                <a:cs typeface="+mn-cs"/>
              </a:rPr>
              <a:t>difficult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than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electron</a:t>
            </a:r>
            <a:r>
              <a:rPr lang="fr-FR" altLang="zh-CN" sz="1200" b="0" i="0" kern="1200" dirty="0">
                <a:solidFill>
                  <a:schemeClr val="tx1"/>
                </a:solidFill>
                <a:effectLst/>
                <a:latin typeface="+mn-lt"/>
                <a:ea typeface="+mn-ea"/>
                <a:cs typeface="+mn-cs"/>
              </a:rPr>
              <a:t>.</a:t>
            </a:r>
          </a:p>
          <a:p>
            <a:r>
              <a:rPr lang="fr-FR" altLang="zh-CN" sz="1200" b="0" i="0" kern="1200" dirty="0">
                <a:solidFill>
                  <a:schemeClr val="tx1"/>
                </a:solidFill>
                <a:effectLst/>
                <a:latin typeface="+mn-lt"/>
                <a:ea typeface="+mn-ea"/>
                <a:cs typeface="+mn-cs"/>
              </a:rPr>
              <a:t>So the central </a:t>
            </a:r>
            <a:r>
              <a:rPr lang="fr-FR" altLang="zh-CN" sz="1200" b="0" i="0" kern="1200" dirty="0" err="1">
                <a:solidFill>
                  <a:schemeClr val="tx1"/>
                </a:solidFill>
                <a:effectLst/>
                <a:latin typeface="+mn-lt"/>
                <a:ea typeface="+mn-ea"/>
                <a:cs typeface="+mn-cs"/>
              </a:rPr>
              <a:t>idea</a:t>
            </a:r>
            <a:r>
              <a:rPr lang="fr-FR" altLang="zh-CN" sz="1200" b="0" i="0" kern="1200" dirty="0">
                <a:solidFill>
                  <a:schemeClr val="tx1"/>
                </a:solidFill>
                <a:effectLst/>
                <a:latin typeface="+mn-lt"/>
                <a:ea typeface="+mn-ea"/>
                <a:cs typeface="+mn-cs"/>
              </a:rPr>
              <a:t> of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work</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to </a:t>
            </a:r>
            <a:r>
              <a:rPr lang="fr-FR" altLang="zh-CN" sz="1200" b="0" i="0" kern="1200" dirty="0" err="1">
                <a:solidFill>
                  <a:schemeClr val="tx1"/>
                </a:solidFill>
                <a:effectLst/>
                <a:latin typeface="+mn-lt"/>
                <a:ea typeface="+mn-ea"/>
                <a:cs typeface="+mn-cs"/>
              </a:rPr>
              <a:t>ask</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whether</a:t>
            </a:r>
            <a:r>
              <a:rPr lang="fr-FR" altLang="zh-CN" sz="1200" b="0" i="0" kern="1200" dirty="0">
                <a:solidFill>
                  <a:schemeClr val="tx1"/>
                </a:solidFill>
                <a:effectLst/>
                <a:latin typeface="+mn-lt"/>
                <a:ea typeface="+mn-ea"/>
                <a:cs typeface="+mn-cs"/>
              </a:rPr>
              <a:t> a CNN can </a:t>
            </a:r>
            <a:r>
              <a:rPr lang="fr-FR" altLang="zh-CN" sz="1200" b="0" i="0" kern="1200" dirty="0" err="1">
                <a:solidFill>
                  <a:schemeClr val="tx1"/>
                </a:solidFill>
                <a:effectLst/>
                <a:latin typeface="+mn-lt"/>
                <a:ea typeface="+mn-ea"/>
                <a:cs typeface="+mn-cs"/>
              </a:rPr>
              <a:t>learn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the full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topology</a:t>
            </a:r>
            <a:r>
              <a:rPr lang="fr-FR" altLang="zh-CN" sz="1200" b="0" i="0" kern="1200" dirty="0">
                <a:solidFill>
                  <a:schemeClr val="tx1"/>
                </a:solidFill>
                <a:effectLst/>
                <a:latin typeface="+mn-lt"/>
                <a:ea typeface="+mn-ea"/>
                <a:cs typeface="+mn-cs"/>
              </a:rPr>
              <a:t> of the ECAL plus HCAL system and correct for part of </a:t>
            </a:r>
            <a:r>
              <a:rPr lang="fr-FR" altLang="zh-CN" sz="1200" b="0" i="0" kern="1200" dirty="0" err="1">
                <a:solidFill>
                  <a:schemeClr val="tx1"/>
                </a:solidFill>
                <a:effectLst/>
                <a:latin typeface="+mn-lt"/>
                <a:ea typeface="+mn-ea"/>
                <a:cs typeface="+mn-cs"/>
              </a:rPr>
              <a:t>this</a:t>
            </a:r>
            <a:r>
              <a:rPr lang="fr-FR" altLang="zh-CN" sz="1200" b="0" i="0" kern="1200" dirty="0">
                <a:solidFill>
                  <a:schemeClr val="tx1"/>
                </a:solidFill>
                <a:effectLst/>
                <a:latin typeface="+mn-lt"/>
                <a:ea typeface="+mn-ea"/>
                <a:cs typeface="+mn-cs"/>
              </a:rPr>
              <a:t> fluctuation.</a:t>
            </a:r>
            <a:endParaRPr lang="fr-FR" altLang="zh-CN" dirty="0"/>
          </a:p>
        </p:txBody>
      </p:sp>
      <p:sp>
        <p:nvSpPr>
          <p:cNvPr id="4" name="灯片编号占位符 3">
            <a:extLst>
              <a:ext uri="{FF2B5EF4-FFF2-40B4-BE49-F238E27FC236}">
                <a16:creationId xmlns:a16="http://schemas.microsoft.com/office/drawing/2014/main" id="{3BC53081-4C59-2987-9250-19C41AFAD6D4}"/>
              </a:ext>
            </a:extLst>
          </p:cNvPr>
          <p:cNvSpPr>
            <a:spLocks noGrp="1"/>
          </p:cNvSpPr>
          <p:nvPr>
            <p:ph type="sldNum" sz="quarter" idx="5"/>
          </p:nvPr>
        </p:nvSpPr>
        <p:spPr/>
        <p:txBody>
          <a:bodyPr/>
          <a:lstStyle/>
          <a:p>
            <a:fld id="{25274381-2310-6F47-819F-30E7E49D0BE1}" type="slidenum">
              <a:rPr kumimoji="1" lang="zh-CN" altLang="en-US" smtClean="0"/>
              <a:t>6</a:t>
            </a:fld>
            <a:endParaRPr kumimoji="1" lang="zh-CN" altLang="en-US"/>
          </a:p>
        </p:txBody>
      </p:sp>
    </p:spTree>
    <p:extLst>
      <p:ext uri="{BB962C8B-B14F-4D97-AF65-F5344CB8AC3E}">
        <p14:creationId xmlns:p14="http://schemas.microsoft.com/office/powerpoint/2010/main" val="363648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altLang="zh-CN" sz="1200" b="0" i="0" kern="1200" dirty="0">
                <a:solidFill>
                  <a:schemeClr val="tx1"/>
                </a:solidFill>
                <a:effectLst/>
                <a:latin typeface="+mn-lt"/>
                <a:ea typeface="+mn-ea"/>
                <a:cs typeface="+mn-cs"/>
              </a:rPr>
              <a:t>This slide </a:t>
            </a:r>
            <a:r>
              <a:rPr lang="fr-FR" altLang="zh-CN" sz="1200" b="0" i="0" kern="1200" dirty="0" err="1">
                <a:solidFill>
                  <a:schemeClr val="tx1"/>
                </a:solidFill>
                <a:effectLst/>
                <a:latin typeface="+mn-lt"/>
                <a:ea typeface="+mn-ea"/>
                <a:cs typeface="+mn-cs"/>
              </a:rPr>
              <a:t>summarizes</a:t>
            </a:r>
            <a:r>
              <a:rPr lang="fr-FR" altLang="zh-CN" sz="1200" b="0" i="0" kern="1200" dirty="0">
                <a:solidFill>
                  <a:schemeClr val="tx1"/>
                </a:solidFill>
                <a:effectLst/>
                <a:latin typeface="+mn-lt"/>
                <a:ea typeface="+mn-ea"/>
                <a:cs typeface="+mn-cs"/>
              </a:rPr>
              <a:t> the workflow and the </a:t>
            </a:r>
            <a:r>
              <a:rPr lang="fr-FR" altLang="zh-CN" sz="1200" b="0" i="0" kern="1200" dirty="0" err="1">
                <a:solidFill>
                  <a:schemeClr val="tx1"/>
                </a:solidFill>
                <a:effectLst/>
                <a:latin typeface="+mn-lt"/>
                <a:ea typeface="+mn-ea"/>
                <a:cs typeface="+mn-cs"/>
              </a:rPr>
              <a:t>sample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preparation</a:t>
            </a:r>
            <a:r>
              <a:rPr lang="fr-FR" altLang="zh-CN" sz="1200" b="0" i="0" kern="1200" dirty="0">
                <a:solidFill>
                  <a:schemeClr val="tx1"/>
                </a:solidFill>
                <a:effectLst/>
                <a:latin typeface="+mn-lt"/>
                <a:ea typeface="+mn-ea"/>
                <a:cs typeface="+mn-cs"/>
              </a:rPr>
              <a:t>.</a:t>
            </a:r>
          </a:p>
          <a:p>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start </a:t>
            </a: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single-</a:t>
            </a:r>
            <a:r>
              <a:rPr lang="fr-FR" altLang="zh-CN" sz="1200" b="0" i="0" kern="1200" dirty="0" err="1">
                <a:solidFill>
                  <a:schemeClr val="tx1"/>
                </a:solidFill>
                <a:effectLst/>
                <a:latin typeface="+mn-lt"/>
                <a:ea typeface="+mn-ea"/>
                <a:cs typeface="+mn-cs"/>
              </a:rPr>
              <a:t>particle</a:t>
            </a:r>
            <a:r>
              <a:rPr lang="fr-FR" altLang="zh-CN" sz="1200" b="0" i="0" kern="1200" dirty="0">
                <a:solidFill>
                  <a:schemeClr val="tx1"/>
                </a:solidFill>
                <a:effectLst/>
                <a:latin typeface="+mn-lt"/>
                <a:ea typeface="+mn-ea"/>
                <a:cs typeface="+mn-cs"/>
              </a:rPr>
              <a:t> simulation, </a:t>
            </a:r>
            <a:r>
              <a:rPr lang="fr-FR" altLang="zh-CN" sz="1200" b="0" i="0" kern="1200" dirty="0" err="1">
                <a:solidFill>
                  <a:schemeClr val="tx1"/>
                </a:solidFill>
                <a:effectLst/>
                <a:latin typeface="+mn-lt"/>
                <a:ea typeface="+mn-ea"/>
                <a:cs typeface="+mn-cs"/>
              </a:rPr>
              <a:t>then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perform</a:t>
            </a:r>
            <a:r>
              <a:rPr lang="fr-FR" altLang="zh-CN" sz="1200" b="0" i="0" kern="1200" dirty="0">
                <a:solidFill>
                  <a:schemeClr val="tx1"/>
                </a:solidFill>
                <a:effectLst/>
                <a:latin typeface="+mn-lt"/>
                <a:ea typeface="+mn-ea"/>
                <a:cs typeface="+mn-cs"/>
              </a:rPr>
              <a:t> hit </a:t>
            </a:r>
            <a:r>
              <a:rPr lang="fr-FR" altLang="zh-CN" sz="1200" b="0" i="0" kern="1200" dirty="0" err="1">
                <a:solidFill>
                  <a:schemeClr val="tx1"/>
                </a:solidFill>
                <a:effectLst/>
                <a:latin typeface="+mn-lt"/>
                <a:ea typeface="+mn-ea"/>
                <a:cs typeface="+mn-cs"/>
              </a:rPr>
              <a:t>digitization</a:t>
            </a:r>
            <a:r>
              <a:rPr lang="fr-FR" altLang="zh-CN" sz="1200" b="0" i="0" kern="1200" dirty="0">
                <a:solidFill>
                  <a:schemeClr val="tx1"/>
                </a:solidFill>
                <a:effectLst/>
                <a:latin typeface="+mn-lt"/>
                <a:ea typeface="+mn-ea"/>
                <a:cs typeface="+mn-cs"/>
              </a:rPr>
              <a:t>, and at last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compare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reconstruction </a:t>
            </a:r>
            <a:r>
              <a:rPr lang="fr-FR" altLang="zh-CN" sz="1200" b="0" i="0" kern="1200" dirty="0" err="1">
                <a:solidFill>
                  <a:schemeClr val="tx1"/>
                </a:solidFill>
                <a:effectLst/>
                <a:latin typeface="+mn-lt"/>
                <a:ea typeface="+mn-ea"/>
                <a:cs typeface="+mn-cs"/>
              </a:rPr>
              <a:t>methods</a:t>
            </a:r>
            <a:r>
              <a:rPr lang="fr-FR" altLang="zh-CN" sz="1200" b="0" i="0" kern="1200" dirty="0">
                <a:solidFill>
                  <a:schemeClr val="tx1"/>
                </a:solidFill>
                <a:effectLst/>
                <a:latin typeface="+mn-lt"/>
                <a:ea typeface="+mn-ea"/>
                <a:cs typeface="+mn-cs"/>
              </a:rPr>
              <a:t>.</a:t>
            </a:r>
          </a:p>
          <a:p>
            <a:r>
              <a:rPr lang="fr-FR" altLang="zh-CN" sz="1200" b="0" i="0" kern="1200" dirty="0">
                <a:solidFill>
                  <a:schemeClr val="tx1"/>
                </a:solidFill>
                <a:effectLst/>
                <a:latin typeface="+mn-lt"/>
                <a:ea typeface="+mn-ea"/>
                <a:cs typeface="+mn-cs"/>
              </a:rPr>
              <a:t>For training and validation, I use a large </a:t>
            </a:r>
            <a:r>
              <a:rPr lang="fr-FR" altLang="zh-CN" sz="1200" b="0" i="0" kern="1200" dirty="0" err="1">
                <a:solidFill>
                  <a:schemeClr val="tx1"/>
                </a:solidFill>
                <a:effectLst/>
                <a:latin typeface="+mn-lt"/>
                <a:ea typeface="+mn-ea"/>
                <a:cs typeface="+mn-cs"/>
              </a:rPr>
              <a:t>sample</a:t>
            </a:r>
            <a:r>
              <a:rPr lang="fr-FR" altLang="zh-CN" sz="1200" b="0" i="0" kern="1200" dirty="0">
                <a:solidFill>
                  <a:schemeClr val="tx1"/>
                </a:solidFill>
                <a:effectLst/>
                <a:latin typeface="+mn-lt"/>
                <a:ea typeface="+mn-ea"/>
                <a:cs typeface="+mn-cs"/>
              </a:rPr>
              <a:t> of single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over a </a:t>
            </a:r>
            <a:r>
              <a:rPr lang="fr-FR" altLang="zh-CN" sz="1200" b="0" i="0" kern="1200" dirty="0" err="1">
                <a:solidFill>
                  <a:schemeClr val="tx1"/>
                </a:solidFill>
                <a:effectLst/>
                <a:latin typeface="+mn-lt"/>
                <a:ea typeface="+mn-ea"/>
                <a:cs typeface="+mn-cs"/>
              </a:rPr>
              <a:t>broad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range.</a:t>
            </a:r>
          </a:p>
          <a:p>
            <a:r>
              <a:rPr lang="fr-FR" altLang="zh-CN" sz="1200" b="0" i="0" kern="1200" dirty="0">
                <a:solidFill>
                  <a:schemeClr val="tx1"/>
                </a:solidFill>
                <a:effectLst/>
                <a:latin typeface="+mn-lt"/>
                <a:ea typeface="+mn-ea"/>
                <a:cs typeface="+mn-cs"/>
              </a:rPr>
              <a:t>For </a:t>
            </a:r>
            <a:r>
              <a:rPr lang="fr-FR" altLang="zh-CN" sz="1200" b="0" i="0" kern="1200" dirty="0" err="1">
                <a:solidFill>
                  <a:schemeClr val="tx1"/>
                </a:solidFill>
                <a:effectLst/>
                <a:latin typeface="+mn-lt"/>
                <a:ea typeface="+mn-ea"/>
                <a:cs typeface="+mn-cs"/>
              </a:rPr>
              <a:t>evaluation</a:t>
            </a:r>
            <a:r>
              <a:rPr lang="fr-FR" altLang="zh-CN" sz="1200" b="0" i="0" kern="1200" dirty="0">
                <a:solidFill>
                  <a:schemeClr val="tx1"/>
                </a:solidFill>
                <a:effectLst/>
                <a:latin typeface="+mn-lt"/>
                <a:ea typeface="+mn-ea"/>
                <a:cs typeface="+mn-cs"/>
              </a:rPr>
              <a:t>, I test not </a:t>
            </a:r>
            <a:r>
              <a:rPr lang="fr-FR" altLang="zh-CN" sz="1200" b="0" i="0" kern="1200" dirty="0" err="1">
                <a:solidFill>
                  <a:schemeClr val="tx1"/>
                </a:solidFill>
                <a:effectLst/>
                <a:latin typeface="+mn-lt"/>
                <a:ea typeface="+mn-ea"/>
                <a:cs typeface="+mn-cs"/>
              </a:rPr>
              <a:t>only</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charged</a:t>
            </a:r>
            <a:r>
              <a:rPr lang="fr-FR" altLang="zh-CN" sz="1200" b="0" i="0" kern="1200" dirty="0">
                <a:solidFill>
                  <a:schemeClr val="tx1"/>
                </a:solidFill>
                <a:effectLst/>
                <a:latin typeface="+mn-lt"/>
                <a:ea typeface="+mn-ea"/>
                <a:cs typeface="+mn-cs"/>
              </a:rPr>
              <a:t> pions, but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on </a:t>
            </a:r>
            <a:r>
              <a:rPr lang="fr-FR" altLang="zh-CN" sz="1200" b="0" i="0" kern="1200" dirty="0" err="1">
                <a:solidFill>
                  <a:schemeClr val="tx1"/>
                </a:solidFill>
                <a:effectLst/>
                <a:latin typeface="+mn-lt"/>
                <a:ea typeface="+mn-ea"/>
                <a:cs typeface="+mn-cs"/>
              </a:rPr>
              <a:t>other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including</a:t>
            </a:r>
            <a:r>
              <a:rPr lang="fr-FR" altLang="zh-CN" sz="1200" b="0" i="0" kern="1200" dirty="0">
                <a:solidFill>
                  <a:schemeClr val="tx1"/>
                </a:solidFill>
                <a:effectLst/>
                <a:latin typeface="+mn-lt"/>
                <a:ea typeface="+mn-ea"/>
                <a:cs typeface="+mn-cs"/>
              </a:rPr>
              <a:t> kaons, </a:t>
            </a:r>
            <a:r>
              <a:rPr lang="fr-FR" altLang="zh-CN" sz="1200" b="0" i="0" kern="1200" dirty="0" err="1">
                <a:solidFill>
                  <a:schemeClr val="tx1"/>
                </a:solidFill>
                <a:effectLst/>
                <a:latin typeface="+mn-lt"/>
                <a:ea typeface="+mn-ea"/>
                <a:cs typeface="+mn-cs"/>
              </a:rPr>
              <a:t>electrons</a:t>
            </a:r>
            <a:r>
              <a:rPr lang="fr-FR" altLang="zh-CN" sz="1200" b="0" i="0" kern="1200" dirty="0">
                <a:solidFill>
                  <a:schemeClr val="tx1"/>
                </a:solidFill>
                <a:effectLst/>
                <a:latin typeface="+mn-lt"/>
                <a:ea typeface="+mn-ea"/>
                <a:cs typeface="+mn-cs"/>
              </a:rPr>
              <a:t>, and neutral kaons.</a:t>
            </a:r>
          </a:p>
          <a:p>
            <a:r>
              <a:rPr lang="fr-FR" altLang="zh-CN" sz="1200" b="0" i="0" kern="1200" dirty="0">
                <a:solidFill>
                  <a:schemeClr val="tx1"/>
                </a:solidFill>
                <a:effectLst/>
                <a:latin typeface="+mn-lt"/>
                <a:ea typeface="+mn-ea"/>
                <a:cs typeface="+mn-cs"/>
              </a:rPr>
              <a:t>This setup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useful</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because</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allows</a:t>
            </a:r>
            <a:r>
              <a:rPr lang="fr-FR" altLang="zh-CN" sz="1200" b="0" i="0" kern="1200" dirty="0">
                <a:solidFill>
                  <a:schemeClr val="tx1"/>
                </a:solidFill>
                <a:effectLst/>
                <a:latin typeface="+mn-lt"/>
                <a:ea typeface="+mn-ea"/>
                <a:cs typeface="+mn-cs"/>
              </a:rPr>
              <a:t> us to </a:t>
            </a:r>
            <a:r>
              <a:rPr lang="fr-FR" altLang="zh-CN" sz="1200" b="0" i="0" kern="1200" dirty="0" err="1">
                <a:solidFill>
                  <a:schemeClr val="tx1"/>
                </a:solidFill>
                <a:effectLst/>
                <a:latin typeface="+mn-lt"/>
                <a:ea typeface="+mn-ea"/>
                <a:cs typeface="+mn-cs"/>
              </a:rPr>
              <a:t>study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both</a:t>
            </a:r>
            <a:r>
              <a:rPr lang="fr-FR" altLang="zh-CN" sz="1200" b="0" i="0" kern="1200" dirty="0">
                <a:solidFill>
                  <a:schemeClr val="tx1"/>
                </a:solidFill>
                <a:effectLst/>
                <a:latin typeface="+mn-lt"/>
                <a:ea typeface="+mn-ea"/>
                <a:cs typeface="+mn-cs"/>
              </a:rPr>
              <a:t> the direct performance on the training-like </a:t>
            </a:r>
            <a:r>
              <a:rPr lang="fr-FR" altLang="zh-CN" sz="1200" b="0" i="0" kern="1200" dirty="0" err="1">
                <a:solidFill>
                  <a:schemeClr val="tx1"/>
                </a:solidFill>
                <a:effectLst/>
                <a:latin typeface="+mn-lt"/>
                <a:ea typeface="+mn-ea"/>
                <a:cs typeface="+mn-cs"/>
              </a:rPr>
              <a:t>particle</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also</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generalization</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particles</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25274381-2310-6F47-819F-30E7E49D0BE1}" type="slidenum">
              <a:rPr kumimoji="1" lang="zh-CN" altLang="en-US" smtClean="0"/>
              <a:t>7</a:t>
            </a:fld>
            <a:endParaRPr kumimoji="1" lang="zh-CN" altLang="en-US"/>
          </a:p>
        </p:txBody>
      </p:sp>
    </p:spTree>
    <p:extLst>
      <p:ext uri="{BB962C8B-B14F-4D97-AF65-F5344CB8AC3E}">
        <p14:creationId xmlns:p14="http://schemas.microsoft.com/office/powerpoint/2010/main" val="445148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C0355-B53D-96BD-E6BF-7C84B54E7D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3885933-0339-8C85-61D1-368C2673753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8A1DCA-EBA6-728D-DFB2-816EB5ED84F5}"/>
              </a:ext>
            </a:extLst>
          </p:cNvPr>
          <p:cNvSpPr>
            <a:spLocks noGrp="1"/>
          </p:cNvSpPr>
          <p:nvPr>
            <p:ph type="body" idx="1"/>
          </p:nvPr>
        </p:nvSpPr>
        <p:spPr/>
        <p:txBody>
          <a:bodyPr/>
          <a:lstStyle/>
          <a:p>
            <a:br>
              <a:rPr lang="fr-FR" altLang="zh-CN" dirty="0"/>
            </a:br>
            <a:endParaRPr kumimoji="1" lang="zh-CN" altLang="en-US" dirty="0"/>
          </a:p>
        </p:txBody>
      </p:sp>
      <p:sp>
        <p:nvSpPr>
          <p:cNvPr id="4" name="灯片编号占位符 3">
            <a:extLst>
              <a:ext uri="{FF2B5EF4-FFF2-40B4-BE49-F238E27FC236}">
                <a16:creationId xmlns:a16="http://schemas.microsoft.com/office/drawing/2014/main" id="{5F46B025-9721-61E7-6F92-D39151C7208A}"/>
              </a:ext>
            </a:extLst>
          </p:cNvPr>
          <p:cNvSpPr>
            <a:spLocks noGrp="1"/>
          </p:cNvSpPr>
          <p:nvPr>
            <p:ph type="sldNum" sz="quarter" idx="5"/>
          </p:nvPr>
        </p:nvSpPr>
        <p:spPr/>
        <p:txBody>
          <a:bodyPr/>
          <a:lstStyle/>
          <a:p>
            <a:fld id="{25274381-2310-6F47-819F-30E7E49D0BE1}" type="slidenum">
              <a:rPr kumimoji="1" lang="zh-CN" altLang="en-US" smtClean="0"/>
              <a:t>8</a:t>
            </a:fld>
            <a:endParaRPr kumimoji="1" lang="zh-CN" altLang="en-US"/>
          </a:p>
        </p:txBody>
      </p:sp>
    </p:spTree>
    <p:extLst>
      <p:ext uri="{BB962C8B-B14F-4D97-AF65-F5344CB8AC3E}">
        <p14:creationId xmlns:p14="http://schemas.microsoft.com/office/powerpoint/2010/main" val="325309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8FCEF-29D4-9637-F0F9-35C9E24E35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029FE6C-C875-FC79-F6A9-9E75BE4D80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C0787F-192C-3B9B-0850-F5C49086AC74}"/>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Once the hits are </a:t>
            </a:r>
            <a:r>
              <a:rPr lang="fr-FR" altLang="zh-CN" sz="1200" b="0" i="0" kern="1200" dirty="0" err="1">
                <a:solidFill>
                  <a:schemeClr val="tx1"/>
                </a:solidFill>
                <a:effectLst/>
                <a:latin typeface="+mn-lt"/>
                <a:ea typeface="+mn-ea"/>
                <a:cs typeface="+mn-cs"/>
              </a:rPr>
              <a:t>voxelized</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next</a:t>
            </a:r>
            <a:r>
              <a:rPr lang="fr-FR" altLang="zh-CN" sz="1200" b="0" i="0" kern="1200" dirty="0">
                <a:solidFill>
                  <a:schemeClr val="tx1"/>
                </a:solidFill>
                <a:effectLst/>
                <a:latin typeface="+mn-lt"/>
                <a:ea typeface="+mn-ea"/>
                <a:cs typeface="+mn-cs"/>
              </a:rPr>
              <a:t> question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what</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each</a:t>
            </a:r>
            <a:r>
              <a:rPr lang="fr-FR" altLang="zh-CN" sz="1200" b="0" i="0" kern="1200" dirty="0">
                <a:solidFill>
                  <a:schemeClr val="tx1"/>
                </a:solidFill>
                <a:effectLst/>
                <a:latin typeface="+mn-lt"/>
                <a:ea typeface="+mn-ea"/>
                <a:cs typeface="+mn-cs"/>
              </a:rPr>
              <a:t> voxel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contain</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physics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know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components </a:t>
            </a:r>
            <a:r>
              <a:rPr lang="fr-FR" altLang="zh-CN" sz="1200" b="0" i="0" kern="1200" dirty="0" err="1">
                <a:solidFill>
                  <a:schemeClr val="tx1"/>
                </a:solidFill>
                <a:effectLst/>
                <a:latin typeface="+mn-lt"/>
                <a:ea typeface="+mn-ea"/>
                <a:cs typeface="+mn-cs"/>
              </a:rPr>
              <a:t>differ</a:t>
            </a:r>
            <a:r>
              <a:rPr lang="fr-FR" altLang="zh-CN" sz="1200" b="0" i="0" kern="1200" dirty="0">
                <a:solidFill>
                  <a:schemeClr val="tx1"/>
                </a:solidFill>
                <a:effectLst/>
                <a:latin typeface="+mn-lt"/>
                <a:ea typeface="+mn-ea"/>
                <a:cs typeface="+mn-cs"/>
              </a:rPr>
              <a:t> in spatial </a:t>
            </a:r>
            <a:r>
              <a:rPr lang="fr-FR" altLang="zh-CN" sz="1200" b="0" i="0" kern="1200" dirty="0" err="1">
                <a:solidFill>
                  <a:schemeClr val="tx1"/>
                </a:solidFill>
                <a:effectLst/>
                <a:latin typeface="+mn-lt"/>
                <a:ea typeface="+mn-ea"/>
                <a:cs typeface="+mn-cs"/>
              </a:rPr>
              <a:t>compactness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density</a:t>
            </a:r>
            <a:r>
              <a:rPr lang="fr-FR" altLang="zh-CN" sz="1200" b="0" i="0" kern="1200" dirty="0">
                <a:solidFill>
                  <a:schemeClr val="tx1"/>
                </a:solidFill>
                <a:effectLst/>
                <a:latin typeface="+mn-lt"/>
                <a:ea typeface="+mn-ea"/>
                <a:cs typeface="+mn-cs"/>
              </a:rPr>
              <a:t>, and timing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So in the no-time case, the CNN </a:t>
            </a:r>
            <a:r>
              <a:rPr lang="fr-FR" altLang="zh-CN" sz="1200" b="0" i="0" kern="1200" dirty="0" err="1">
                <a:solidFill>
                  <a:schemeClr val="tx1"/>
                </a:solidFill>
                <a:effectLst/>
                <a:latin typeface="+mn-lt"/>
                <a:ea typeface="+mn-ea"/>
                <a:cs typeface="+mn-cs"/>
              </a:rPr>
              <a:t>receives</a:t>
            </a:r>
            <a:r>
              <a:rPr lang="fr-FR" altLang="zh-CN" sz="1200" b="0" i="0" kern="1200" dirty="0">
                <a:solidFill>
                  <a:schemeClr val="tx1"/>
                </a:solidFill>
                <a:effectLst/>
                <a:latin typeface="+mn-lt"/>
                <a:ea typeface="+mn-ea"/>
                <a:cs typeface="+mn-cs"/>
              </a:rPr>
              <a:t> information about </a:t>
            </a:r>
            <a:r>
              <a:rPr lang="fr-FR" altLang="zh-CN" sz="1200" b="0" i="0" kern="1200" dirty="0" err="1">
                <a:solidFill>
                  <a:schemeClr val="tx1"/>
                </a:solidFill>
                <a:effectLst/>
                <a:latin typeface="+mn-lt"/>
                <a:ea typeface="+mn-ea"/>
                <a:cs typeface="+mn-cs"/>
              </a:rPr>
              <a:t>where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deposited</a:t>
            </a:r>
            <a:r>
              <a:rPr lang="fr-FR" altLang="zh-CN" sz="1200" b="0" i="0" kern="1200" dirty="0">
                <a:solidFill>
                  <a:schemeClr val="tx1"/>
                </a:solidFill>
                <a:effectLst/>
                <a:latin typeface="+mn-lt"/>
                <a:ea typeface="+mn-ea"/>
                <a:cs typeface="+mn-cs"/>
              </a:rPr>
              <a:t> and how dense the local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structure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In the timing version, I </a:t>
            </a:r>
            <a:r>
              <a:rPr lang="fr-FR" altLang="zh-CN" sz="1200" b="0" i="0" kern="1200" dirty="0" err="1">
                <a:solidFill>
                  <a:schemeClr val="tx1"/>
                </a:solidFill>
                <a:effectLst/>
                <a:latin typeface="+mn-lt"/>
                <a:ea typeface="+mn-ea"/>
                <a:cs typeface="+mn-cs"/>
              </a:rPr>
              <a:t>add</a:t>
            </a:r>
            <a:r>
              <a:rPr lang="fr-FR" altLang="zh-CN" sz="1200" b="0" i="0" kern="1200" dirty="0">
                <a:solidFill>
                  <a:schemeClr val="tx1"/>
                </a:solidFill>
                <a:effectLst/>
                <a:latin typeface="+mn-lt"/>
                <a:ea typeface="+mn-ea"/>
                <a:cs typeface="+mn-cs"/>
              </a:rPr>
              <a:t> extra channels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encode how the voxel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distributed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time </a:t>
            </a:r>
            <a:r>
              <a:rPr lang="fr-FR" altLang="zh-CN" sz="1200" b="0" i="0" kern="1200" dirty="0" err="1">
                <a:solidFill>
                  <a:schemeClr val="tx1"/>
                </a:solidFill>
                <a:effectLst/>
                <a:latin typeface="+mn-lt"/>
                <a:ea typeface="+mn-ea"/>
                <a:cs typeface="+mn-cs"/>
              </a:rPr>
              <a:t>regions</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a:extLst>
              <a:ext uri="{FF2B5EF4-FFF2-40B4-BE49-F238E27FC236}">
                <a16:creationId xmlns:a16="http://schemas.microsoft.com/office/drawing/2014/main" id="{84C82D28-90C5-2E8D-A39D-72B4B2C89A2B}"/>
              </a:ext>
            </a:extLst>
          </p:cNvPr>
          <p:cNvSpPr>
            <a:spLocks noGrp="1"/>
          </p:cNvSpPr>
          <p:nvPr>
            <p:ph type="sldNum" sz="quarter" idx="5"/>
          </p:nvPr>
        </p:nvSpPr>
        <p:spPr/>
        <p:txBody>
          <a:bodyPr/>
          <a:lstStyle/>
          <a:p>
            <a:fld id="{25274381-2310-6F47-819F-30E7E49D0BE1}" type="slidenum">
              <a:rPr kumimoji="1" lang="zh-CN" altLang="en-US" smtClean="0"/>
              <a:t>9</a:t>
            </a:fld>
            <a:endParaRPr kumimoji="1" lang="zh-CN" altLang="en-US"/>
          </a:p>
        </p:txBody>
      </p:sp>
    </p:spTree>
    <p:extLst>
      <p:ext uri="{BB962C8B-B14F-4D97-AF65-F5344CB8AC3E}">
        <p14:creationId xmlns:p14="http://schemas.microsoft.com/office/powerpoint/2010/main" val="259727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76A3E-F273-C1B3-F471-63D6CE52B7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390A7B3-C0F8-D930-EBDB-A8BCE652E3C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1B604C-7D18-D615-A9B0-77D083AF8CB0}"/>
              </a:ext>
            </a:extLst>
          </p:cNvPr>
          <p:cNvSpPr>
            <a:spLocks noGrp="1"/>
          </p:cNvSpPr>
          <p:nvPr>
            <p:ph type="body" idx="1"/>
          </p:nvPr>
        </p:nvSpPr>
        <p:spPr/>
        <p:txBody>
          <a:bodyPr/>
          <a:lstStyle/>
          <a:p>
            <a:r>
              <a:rPr lang="fr-FR" altLang="zh-CN" sz="1200" b="0" i="0" kern="1200" dirty="0">
                <a:solidFill>
                  <a:schemeClr val="tx1"/>
                </a:solidFill>
                <a:effectLst/>
                <a:latin typeface="+mn-lt"/>
                <a:ea typeface="+mn-ea"/>
                <a:cs typeface="+mn-cs"/>
              </a:rPr>
              <a:t>Once the hits are </a:t>
            </a:r>
            <a:r>
              <a:rPr lang="fr-FR" altLang="zh-CN" sz="1200" b="0" i="0" kern="1200" dirty="0" err="1">
                <a:solidFill>
                  <a:schemeClr val="tx1"/>
                </a:solidFill>
                <a:effectLst/>
                <a:latin typeface="+mn-lt"/>
                <a:ea typeface="+mn-ea"/>
                <a:cs typeface="+mn-cs"/>
              </a:rPr>
              <a:t>voxelized</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next</a:t>
            </a:r>
            <a:r>
              <a:rPr lang="fr-FR" altLang="zh-CN" sz="1200" b="0" i="0" kern="1200" dirty="0">
                <a:solidFill>
                  <a:schemeClr val="tx1"/>
                </a:solidFill>
                <a:effectLst/>
                <a:latin typeface="+mn-lt"/>
                <a:ea typeface="+mn-ea"/>
                <a:cs typeface="+mn-cs"/>
              </a:rPr>
              <a:t> question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what</a:t>
            </a:r>
            <a:r>
              <a:rPr lang="fr-FR" altLang="zh-CN" sz="1200" b="0" i="0" kern="1200" dirty="0">
                <a:solidFill>
                  <a:schemeClr val="tx1"/>
                </a:solidFill>
                <a:effectLst/>
                <a:latin typeface="+mn-lt"/>
                <a:ea typeface="+mn-ea"/>
                <a:cs typeface="+mn-cs"/>
              </a:rPr>
              <a:t> information </a:t>
            </a:r>
            <a:r>
              <a:rPr lang="fr-FR" altLang="zh-CN" sz="1200" b="0" i="0" kern="1200" dirty="0" err="1">
                <a:solidFill>
                  <a:schemeClr val="tx1"/>
                </a:solidFill>
                <a:effectLst/>
                <a:latin typeface="+mn-lt"/>
                <a:ea typeface="+mn-ea"/>
                <a:cs typeface="+mn-cs"/>
              </a:rPr>
              <a:t>each</a:t>
            </a:r>
            <a:r>
              <a:rPr lang="fr-FR" altLang="zh-CN" sz="1200" b="0" i="0" kern="1200" dirty="0">
                <a:solidFill>
                  <a:schemeClr val="tx1"/>
                </a:solidFill>
                <a:effectLst/>
                <a:latin typeface="+mn-lt"/>
                <a:ea typeface="+mn-ea"/>
                <a:cs typeface="+mn-cs"/>
              </a:rPr>
              <a:t> voxel </a:t>
            </a:r>
            <a:r>
              <a:rPr lang="fr-FR" altLang="zh-CN" sz="1200" b="0" i="0" kern="1200" dirty="0" err="1">
                <a:solidFill>
                  <a:schemeClr val="tx1"/>
                </a:solidFill>
                <a:effectLst/>
                <a:latin typeface="+mn-lt"/>
                <a:ea typeface="+mn-ea"/>
                <a:cs typeface="+mn-cs"/>
              </a:rPr>
              <a:t>should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contain</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err="1">
                <a:solidFill>
                  <a:schemeClr val="tx1"/>
                </a:solidFill>
                <a:effectLst/>
                <a:latin typeface="+mn-lt"/>
                <a:ea typeface="+mn-ea"/>
                <a:cs typeface="+mn-cs"/>
              </a:rPr>
              <a:t>From</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physics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we</a:t>
            </a:r>
            <a:r>
              <a:rPr lang="fr-FR" altLang="zh-CN" sz="1200" b="0" i="0" kern="1200" dirty="0">
                <a:solidFill>
                  <a:schemeClr val="tx1"/>
                </a:solidFill>
                <a:effectLst/>
                <a:latin typeface="+mn-lt"/>
                <a:ea typeface="+mn-ea"/>
                <a:cs typeface="+mn-cs"/>
              </a:rPr>
              <a:t> know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electromagnetic</a:t>
            </a:r>
            <a:r>
              <a:rPr lang="fr-FR" altLang="zh-CN" sz="1200" b="0" i="0" kern="1200" dirty="0">
                <a:solidFill>
                  <a:schemeClr val="tx1"/>
                </a:solidFill>
                <a:effectLst/>
                <a:latin typeface="+mn-lt"/>
                <a:ea typeface="+mn-ea"/>
                <a:cs typeface="+mn-cs"/>
              </a:rPr>
              <a:t> and </a:t>
            </a:r>
            <a:r>
              <a:rPr lang="fr-FR" altLang="zh-CN" sz="1200" b="0" i="0" kern="1200" dirty="0" err="1">
                <a:solidFill>
                  <a:schemeClr val="tx1"/>
                </a:solidFill>
                <a:effectLst/>
                <a:latin typeface="+mn-lt"/>
                <a:ea typeface="+mn-ea"/>
                <a:cs typeface="+mn-cs"/>
              </a:rPr>
              <a:t>hadronic</a:t>
            </a:r>
            <a:r>
              <a:rPr lang="fr-FR" altLang="zh-CN" sz="1200" b="0" i="0" kern="1200" dirty="0">
                <a:solidFill>
                  <a:schemeClr val="tx1"/>
                </a:solidFill>
                <a:effectLst/>
                <a:latin typeface="+mn-lt"/>
                <a:ea typeface="+mn-ea"/>
                <a:cs typeface="+mn-cs"/>
              </a:rPr>
              <a:t> components </a:t>
            </a:r>
            <a:r>
              <a:rPr lang="fr-FR" altLang="zh-CN" sz="1200" b="0" i="0" kern="1200" dirty="0" err="1">
                <a:solidFill>
                  <a:schemeClr val="tx1"/>
                </a:solidFill>
                <a:effectLst/>
                <a:latin typeface="+mn-lt"/>
                <a:ea typeface="+mn-ea"/>
                <a:cs typeface="+mn-cs"/>
              </a:rPr>
              <a:t>differ</a:t>
            </a:r>
            <a:r>
              <a:rPr lang="fr-FR" altLang="zh-CN" sz="1200" b="0" i="0" kern="1200" dirty="0">
                <a:solidFill>
                  <a:schemeClr val="tx1"/>
                </a:solidFill>
                <a:effectLst/>
                <a:latin typeface="+mn-lt"/>
                <a:ea typeface="+mn-ea"/>
                <a:cs typeface="+mn-cs"/>
              </a:rPr>
              <a:t> in spatial </a:t>
            </a:r>
            <a:r>
              <a:rPr lang="fr-FR" altLang="zh-CN" sz="1200" b="0" i="0" kern="1200" dirty="0" err="1">
                <a:solidFill>
                  <a:schemeClr val="tx1"/>
                </a:solidFill>
                <a:effectLst/>
                <a:latin typeface="+mn-lt"/>
                <a:ea typeface="+mn-ea"/>
                <a:cs typeface="+mn-cs"/>
              </a:rPr>
              <a:t>compactness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density</a:t>
            </a:r>
            <a:r>
              <a:rPr lang="fr-FR" altLang="zh-CN" sz="1200" b="0" i="0" kern="1200" dirty="0">
                <a:solidFill>
                  <a:schemeClr val="tx1"/>
                </a:solidFill>
                <a:effectLst/>
                <a:latin typeface="+mn-lt"/>
                <a:ea typeface="+mn-ea"/>
                <a:cs typeface="+mn-cs"/>
              </a:rPr>
              <a:t>, and timing </a:t>
            </a:r>
            <a:r>
              <a:rPr lang="fr-FR" altLang="zh-CN" sz="1200" b="0" i="0" kern="1200" dirty="0" err="1">
                <a:solidFill>
                  <a:schemeClr val="tx1"/>
                </a:solidFill>
                <a:effectLst/>
                <a:latin typeface="+mn-lt"/>
                <a:ea typeface="+mn-ea"/>
                <a:cs typeface="+mn-cs"/>
              </a:rPr>
              <a:t>behavior</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So in the no-time case, the CNN </a:t>
            </a:r>
            <a:r>
              <a:rPr lang="fr-FR" altLang="zh-CN" sz="1200" b="0" i="0" kern="1200" dirty="0" err="1">
                <a:solidFill>
                  <a:schemeClr val="tx1"/>
                </a:solidFill>
                <a:effectLst/>
                <a:latin typeface="+mn-lt"/>
                <a:ea typeface="+mn-ea"/>
                <a:cs typeface="+mn-cs"/>
              </a:rPr>
              <a:t>receives</a:t>
            </a:r>
            <a:r>
              <a:rPr lang="fr-FR" altLang="zh-CN" sz="1200" b="0" i="0" kern="1200" dirty="0">
                <a:solidFill>
                  <a:schemeClr val="tx1"/>
                </a:solidFill>
                <a:effectLst/>
                <a:latin typeface="+mn-lt"/>
                <a:ea typeface="+mn-ea"/>
                <a:cs typeface="+mn-cs"/>
              </a:rPr>
              <a:t> information about </a:t>
            </a:r>
            <a:r>
              <a:rPr lang="fr-FR" altLang="zh-CN" sz="1200" b="0" i="0" kern="1200" dirty="0" err="1">
                <a:solidFill>
                  <a:schemeClr val="tx1"/>
                </a:solidFill>
                <a:effectLst/>
                <a:latin typeface="+mn-lt"/>
                <a:ea typeface="+mn-ea"/>
                <a:cs typeface="+mn-cs"/>
              </a:rPr>
              <a:t>where</a:t>
            </a:r>
            <a:r>
              <a:rPr lang="fr-FR" altLang="zh-CN" sz="1200" b="0" i="0" kern="1200" dirty="0">
                <a:solidFill>
                  <a:schemeClr val="tx1"/>
                </a:solidFill>
                <a:effectLst/>
                <a:latin typeface="+mn-lt"/>
                <a:ea typeface="+mn-ea"/>
                <a:cs typeface="+mn-cs"/>
              </a:rPr>
              <a:t> the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deposited</a:t>
            </a:r>
            <a:r>
              <a:rPr lang="fr-FR" altLang="zh-CN" sz="1200" b="0" i="0" kern="1200" dirty="0">
                <a:solidFill>
                  <a:schemeClr val="tx1"/>
                </a:solidFill>
                <a:effectLst/>
                <a:latin typeface="+mn-lt"/>
                <a:ea typeface="+mn-ea"/>
                <a:cs typeface="+mn-cs"/>
              </a:rPr>
              <a:t> and how dense the local </a:t>
            </a:r>
            <a:r>
              <a:rPr lang="fr-FR" altLang="zh-CN" sz="1200" b="0" i="0" kern="1200" dirty="0" err="1">
                <a:solidFill>
                  <a:schemeClr val="tx1"/>
                </a:solidFill>
                <a:effectLst/>
                <a:latin typeface="+mn-lt"/>
                <a:ea typeface="+mn-ea"/>
                <a:cs typeface="+mn-cs"/>
              </a:rPr>
              <a:t>shower</a:t>
            </a:r>
            <a:r>
              <a:rPr lang="fr-FR" altLang="zh-CN" sz="1200" b="0" i="0" kern="1200" dirty="0">
                <a:solidFill>
                  <a:schemeClr val="tx1"/>
                </a:solidFill>
                <a:effectLst/>
                <a:latin typeface="+mn-lt"/>
                <a:ea typeface="+mn-ea"/>
                <a:cs typeface="+mn-cs"/>
              </a:rPr>
              <a:t> structure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a:t>
            </a:r>
            <a:br>
              <a:rPr lang="fr-FR" altLang="zh-CN" dirty="0"/>
            </a:br>
            <a:r>
              <a:rPr lang="fr-FR" altLang="zh-CN" sz="1200" b="0" i="0" kern="1200" dirty="0">
                <a:solidFill>
                  <a:schemeClr val="tx1"/>
                </a:solidFill>
                <a:effectLst/>
                <a:latin typeface="+mn-lt"/>
                <a:ea typeface="+mn-ea"/>
                <a:cs typeface="+mn-cs"/>
              </a:rPr>
              <a:t>In the timing version, I </a:t>
            </a:r>
            <a:r>
              <a:rPr lang="fr-FR" altLang="zh-CN" sz="1200" b="0" i="0" kern="1200" dirty="0" err="1">
                <a:solidFill>
                  <a:schemeClr val="tx1"/>
                </a:solidFill>
                <a:effectLst/>
                <a:latin typeface="+mn-lt"/>
                <a:ea typeface="+mn-ea"/>
                <a:cs typeface="+mn-cs"/>
              </a:rPr>
              <a:t>add</a:t>
            </a:r>
            <a:r>
              <a:rPr lang="fr-FR" altLang="zh-CN" sz="1200" b="0" i="0" kern="1200" dirty="0">
                <a:solidFill>
                  <a:schemeClr val="tx1"/>
                </a:solidFill>
                <a:effectLst/>
                <a:latin typeface="+mn-lt"/>
                <a:ea typeface="+mn-ea"/>
                <a:cs typeface="+mn-cs"/>
              </a:rPr>
              <a:t> extra channels </a:t>
            </a:r>
            <a:r>
              <a:rPr lang="fr-FR" altLang="zh-CN" sz="1200" b="0" i="0" kern="1200" dirty="0" err="1">
                <a:solidFill>
                  <a:schemeClr val="tx1"/>
                </a:solidFill>
                <a:effectLst/>
                <a:latin typeface="+mn-lt"/>
                <a:ea typeface="+mn-ea"/>
                <a:cs typeface="+mn-cs"/>
              </a:rPr>
              <a:t>that</a:t>
            </a:r>
            <a:r>
              <a:rPr lang="fr-FR" altLang="zh-CN" sz="1200" b="0" i="0" kern="1200" dirty="0">
                <a:solidFill>
                  <a:schemeClr val="tx1"/>
                </a:solidFill>
                <a:effectLst/>
                <a:latin typeface="+mn-lt"/>
                <a:ea typeface="+mn-ea"/>
                <a:cs typeface="+mn-cs"/>
              </a:rPr>
              <a:t> encode how the voxel </a:t>
            </a:r>
            <a:r>
              <a:rPr lang="fr-FR" altLang="zh-CN" sz="1200" b="0" i="0" kern="1200" dirty="0" err="1">
                <a:solidFill>
                  <a:schemeClr val="tx1"/>
                </a:solidFill>
                <a:effectLst/>
                <a:latin typeface="+mn-lt"/>
                <a:ea typeface="+mn-ea"/>
                <a:cs typeface="+mn-cs"/>
              </a:rPr>
              <a:t>energy</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is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distributed</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across</a:t>
            </a:r>
            <a:r>
              <a:rPr lang="fr-FR" altLang="zh-CN" sz="1200" b="0" i="0" kern="1200" dirty="0">
                <a:solidFill>
                  <a:schemeClr val="tx1"/>
                </a:solidFill>
                <a:effectLst/>
                <a:latin typeface="+mn-lt"/>
                <a:ea typeface="+mn-ea"/>
                <a:cs typeface="+mn-cs"/>
              </a:rPr>
              <a:t> </a:t>
            </a:r>
            <a:r>
              <a:rPr lang="fr-FR" altLang="zh-CN" sz="1200" b="0" i="0" kern="1200" dirty="0" err="1">
                <a:solidFill>
                  <a:schemeClr val="tx1"/>
                </a:solidFill>
                <a:effectLst/>
                <a:latin typeface="+mn-lt"/>
                <a:ea typeface="+mn-ea"/>
                <a:cs typeface="+mn-cs"/>
              </a:rPr>
              <a:t>different</a:t>
            </a:r>
            <a:r>
              <a:rPr lang="fr-FR" altLang="zh-CN" sz="1200" b="0" i="0" kern="1200" dirty="0">
                <a:solidFill>
                  <a:schemeClr val="tx1"/>
                </a:solidFill>
                <a:effectLst/>
                <a:latin typeface="+mn-lt"/>
                <a:ea typeface="+mn-ea"/>
                <a:cs typeface="+mn-cs"/>
              </a:rPr>
              <a:t> time </a:t>
            </a:r>
            <a:r>
              <a:rPr lang="fr-FR" altLang="zh-CN" sz="1200" b="0" i="0" kern="1200" dirty="0" err="1">
                <a:solidFill>
                  <a:schemeClr val="tx1"/>
                </a:solidFill>
                <a:effectLst/>
                <a:latin typeface="+mn-lt"/>
                <a:ea typeface="+mn-ea"/>
                <a:cs typeface="+mn-cs"/>
              </a:rPr>
              <a:t>regions</a:t>
            </a:r>
            <a:r>
              <a:rPr lang="fr-FR" altLang="zh-CN" sz="1200" b="0" i="0" kern="1200" dirty="0">
                <a:solidFill>
                  <a:schemeClr val="tx1"/>
                </a:solidFill>
                <a:effectLst/>
                <a:latin typeface="+mn-lt"/>
                <a:ea typeface="+mn-ea"/>
                <a:cs typeface="+mn-cs"/>
              </a:rPr>
              <a:t>.</a:t>
            </a:r>
            <a:endParaRPr kumimoji="1" lang="zh-CN" altLang="en-US" dirty="0"/>
          </a:p>
        </p:txBody>
      </p:sp>
      <p:sp>
        <p:nvSpPr>
          <p:cNvPr id="4" name="灯片编号占位符 3">
            <a:extLst>
              <a:ext uri="{FF2B5EF4-FFF2-40B4-BE49-F238E27FC236}">
                <a16:creationId xmlns:a16="http://schemas.microsoft.com/office/drawing/2014/main" id="{196E0C9E-658C-74C6-2824-5F5551BCD8C8}"/>
              </a:ext>
            </a:extLst>
          </p:cNvPr>
          <p:cNvSpPr>
            <a:spLocks noGrp="1"/>
          </p:cNvSpPr>
          <p:nvPr>
            <p:ph type="sldNum" sz="quarter" idx="5"/>
          </p:nvPr>
        </p:nvSpPr>
        <p:spPr/>
        <p:txBody>
          <a:bodyPr/>
          <a:lstStyle/>
          <a:p>
            <a:fld id="{25274381-2310-6F47-819F-30E7E49D0BE1}" type="slidenum">
              <a:rPr kumimoji="1" lang="zh-CN" altLang="en-US" smtClean="0"/>
              <a:t>10</a:t>
            </a:fld>
            <a:endParaRPr kumimoji="1" lang="zh-CN" altLang="en-US"/>
          </a:p>
        </p:txBody>
      </p:sp>
    </p:spTree>
    <p:extLst>
      <p:ext uri="{BB962C8B-B14F-4D97-AF65-F5344CB8AC3E}">
        <p14:creationId xmlns:p14="http://schemas.microsoft.com/office/powerpoint/2010/main" val="39397708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F38A131-B4FF-131B-F0D2-422627B8A2AC}"/>
              </a:ext>
            </a:extLst>
          </p:cNvPr>
          <p:cNvSpPr>
            <a:spLocks noGrp="1"/>
          </p:cNvSpPr>
          <p:nvPr>
            <p:ph type="dt" sz="half" idx="10"/>
          </p:nvPr>
        </p:nvSpPr>
        <p:spPr>
          <a:xfrm>
            <a:off x="9030503" y="6398318"/>
            <a:ext cx="2743200" cy="365125"/>
          </a:xfrm>
        </p:spPr>
        <p:txBody>
          <a:bodyPr/>
          <a:lstStyle>
            <a:lvl1pPr algn="r">
              <a:defRPr sz="2000">
                <a:latin typeface="Arial" panose="020B0604020202020204" pitchFamily="34" charset="0"/>
                <a:cs typeface="Arial" panose="020B0604020202020204" pitchFamily="34" charset="0"/>
              </a:defRPr>
            </a:lvl1pPr>
          </a:lstStyle>
          <a:p>
            <a:fld id="{3B714AF7-F411-2D47-95E1-9153F5A71888}" type="datetime1">
              <a:rPr kumimoji="1" lang="zh-CN" altLang="en-US" smtClean="0"/>
              <a:t>2026/6/8</a:t>
            </a:fld>
            <a:endParaRPr kumimoji="1" lang="zh-CN" altLang="en-US"/>
          </a:p>
        </p:txBody>
      </p:sp>
      <p:sp>
        <p:nvSpPr>
          <p:cNvPr id="5" name="页脚占位符 4">
            <a:extLst>
              <a:ext uri="{FF2B5EF4-FFF2-40B4-BE49-F238E27FC236}">
                <a16:creationId xmlns:a16="http://schemas.microsoft.com/office/drawing/2014/main" id="{6BF463E3-3D03-F928-547D-4686B60D55D0}"/>
              </a:ext>
            </a:extLst>
          </p:cNvPr>
          <p:cNvSpPr>
            <a:spLocks noGrp="1"/>
          </p:cNvSpPr>
          <p:nvPr>
            <p:ph type="ftr" sz="quarter" idx="11"/>
          </p:nvPr>
        </p:nvSpPr>
        <p:spPr>
          <a:xfrm>
            <a:off x="305974" y="6395836"/>
            <a:ext cx="4114800" cy="365125"/>
          </a:xfrm>
        </p:spPr>
        <p:txBody>
          <a:bodyPr/>
          <a:lstStyle>
            <a:lvl1pPr algn="l">
              <a:defRPr sz="2000">
                <a:latin typeface="Arial" panose="020B0604020202020204" pitchFamily="34" charset="0"/>
                <a:cs typeface="Arial" panose="020B0604020202020204" pitchFamily="34" charset="0"/>
              </a:defRPr>
            </a:lvl1pPr>
          </a:lstStyle>
          <a:p>
            <a:r>
              <a:rPr kumimoji="1" lang="en-US" altLang="zh-CN" sz="2000" dirty="0" err="1">
                <a:latin typeface="Arial" panose="020B0604020202020204" pitchFamily="34" charset="0"/>
                <a:cs typeface="Arial" panose="020B0604020202020204" pitchFamily="34" charset="0"/>
              </a:rPr>
              <a:t>DRDCalo</a:t>
            </a:r>
            <a:r>
              <a:rPr kumimoji="1" lang="fr-FR" altLang="zh-CN" dirty="0"/>
              <a:t> | XIN XIA</a:t>
            </a:r>
            <a:endParaRPr kumimoji="1" lang="zh-CN" altLang="en-US" dirty="0"/>
          </a:p>
        </p:txBody>
      </p:sp>
      <p:sp>
        <p:nvSpPr>
          <p:cNvPr id="7" name="矩形 6">
            <a:extLst>
              <a:ext uri="{FF2B5EF4-FFF2-40B4-BE49-F238E27FC236}">
                <a16:creationId xmlns:a16="http://schemas.microsoft.com/office/drawing/2014/main" id="{E8E45F36-2F03-43AE-13F8-890C4EE19FB2}"/>
              </a:ext>
            </a:extLst>
          </p:cNvPr>
          <p:cNvSpPr/>
          <p:nvPr userDrawn="1"/>
        </p:nvSpPr>
        <p:spPr>
          <a:xfrm>
            <a:off x="0" y="2511911"/>
            <a:ext cx="12192000" cy="20041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sz="4400" b="1" dirty="0">
              <a:solidFill>
                <a:schemeClr val="bg1"/>
              </a:solidFill>
              <a:cs typeface="Arial" panose="020B0604020202020204" pitchFamily="34" charset="0"/>
            </a:endParaRPr>
          </a:p>
        </p:txBody>
      </p:sp>
      <p:sp>
        <p:nvSpPr>
          <p:cNvPr id="8" name="文本框 7">
            <a:extLst>
              <a:ext uri="{FF2B5EF4-FFF2-40B4-BE49-F238E27FC236}">
                <a16:creationId xmlns:a16="http://schemas.microsoft.com/office/drawing/2014/main" id="{929F4EA9-2434-432C-A9B6-EADE9791A6CF}"/>
              </a:ext>
            </a:extLst>
          </p:cNvPr>
          <p:cNvSpPr txBox="1"/>
          <p:nvPr userDrawn="1"/>
        </p:nvSpPr>
        <p:spPr>
          <a:xfrm>
            <a:off x="2046043" y="4649566"/>
            <a:ext cx="8099914" cy="1569660"/>
          </a:xfrm>
          <a:prstGeom prst="rect">
            <a:avLst/>
          </a:prstGeom>
          <a:noFill/>
          <a:ln>
            <a:noFill/>
          </a:ln>
        </p:spPr>
        <p:txBody>
          <a:bodyPr wrap="square">
            <a:spAutoFit/>
          </a:bodyPr>
          <a:lstStyle/>
          <a:p>
            <a:pPr marL="0" indent="0" algn="ctr">
              <a:buNone/>
            </a:pPr>
            <a:r>
              <a:rPr kumimoji="1" lang="en-US" altLang="zh-CN" sz="2400" dirty="0">
                <a:latin typeface="Arial" panose="020B0604020202020204" pitchFamily="34" charset="0"/>
                <a:cs typeface="Arial" panose="020B0604020202020204" pitchFamily="34" charset="0"/>
              </a:rPr>
              <a:t>Xin Xia</a:t>
            </a:r>
            <a:r>
              <a:rPr kumimoji="1" lang="zh-CN" altLang="en-US" sz="2400" dirty="0">
                <a:latin typeface="Arial" panose="020B0604020202020204" pitchFamily="34" charset="0"/>
                <a:cs typeface="Arial" panose="020B0604020202020204" pitchFamily="34" charset="0"/>
              </a:rPr>
              <a:t> </a:t>
            </a:r>
            <a:endParaRPr kumimoji="1" lang="en-US" altLang="zh-CN" sz="2400" dirty="0">
              <a:latin typeface="Arial" panose="020B0604020202020204" pitchFamily="34" charset="0"/>
              <a:cs typeface="Arial" panose="020B0604020202020204" pitchFamily="34" charset="0"/>
            </a:endParaRPr>
          </a:p>
          <a:p>
            <a:pPr marL="0" indent="0" algn="ctr">
              <a:buNone/>
            </a:pPr>
            <a:r>
              <a:rPr kumimoji="1" lang="en-US" altLang="zh-CN" sz="2400" dirty="0" err="1">
                <a:latin typeface="Arial" panose="020B0604020202020204" pitchFamily="34" charset="0"/>
                <a:cs typeface="Arial" panose="020B0604020202020204" pitchFamily="34" charset="0"/>
              </a:rPr>
              <a:t>IJCLab</a:t>
            </a:r>
            <a:r>
              <a:rPr kumimoji="1" lang="en-US" altLang="zh-CN" sz="2400" dirty="0">
                <a:latin typeface="Arial" panose="020B0604020202020204" pitchFamily="34" charset="0"/>
                <a:cs typeface="Arial" panose="020B0604020202020204" pitchFamily="34" charset="0"/>
              </a:rPr>
              <a:t>, 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dirty="0">
                <a:latin typeface="Arial" panose="020B0604020202020204" pitchFamily="34" charset="0"/>
                <a:cs typeface="Arial" panose="020B0604020202020204" pitchFamily="34" charset="0"/>
              </a:rPr>
              <a:t>For PHENIICS Fest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dirty="0">
                <a:latin typeface="Arial" panose="020B0604020202020204" pitchFamily="34" charset="0"/>
                <a:cs typeface="Arial" panose="020B0604020202020204" pitchFamily="34" charset="0"/>
              </a:rPr>
              <a:t>2026/5/18</a:t>
            </a:r>
          </a:p>
        </p:txBody>
      </p:sp>
      <p:pic>
        <p:nvPicPr>
          <p:cNvPr id="9" name="Picture 4" descr="ijclab logo 的图像结果">
            <a:extLst>
              <a:ext uri="{FF2B5EF4-FFF2-40B4-BE49-F238E27FC236}">
                <a16:creationId xmlns:a16="http://schemas.microsoft.com/office/drawing/2014/main" id="{5DC28B04-04F0-CE1E-0EDC-6871E4CE20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45957" y="5348285"/>
            <a:ext cx="2046043" cy="1503216"/>
          </a:xfrm>
          <a:prstGeom prst="rect">
            <a:avLst/>
          </a:prstGeom>
          <a:noFill/>
          <a:extLst>
            <a:ext uri="{909E8E84-426E-40DD-AFC4-6F175D3DCCD1}">
              <a14:hiddenFill xmlns:a14="http://schemas.microsoft.com/office/drawing/2010/main">
                <a:solidFill>
                  <a:srgbClr val="FFFFFF"/>
                </a:solidFill>
              </a14:hiddenFill>
            </a:ext>
          </a:extLst>
        </p:spPr>
      </p:pic>
      <p:sp>
        <p:nvSpPr>
          <p:cNvPr id="10" name="标题占位符 1">
            <a:extLst>
              <a:ext uri="{FF2B5EF4-FFF2-40B4-BE49-F238E27FC236}">
                <a16:creationId xmlns:a16="http://schemas.microsoft.com/office/drawing/2014/main" id="{F9D9067D-AFFC-1020-5D3E-1D571D42DC3D}"/>
              </a:ext>
            </a:extLst>
          </p:cNvPr>
          <p:cNvSpPr>
            <a:spLocks noGrp="1"/>
          </p:cNvSpPr>
          <p:nvPr>
            <p:ph type="title"/>
          </p:nvPr>
        </p:nvSpPr>
        <p:spPr>
          <a:xfrm>
            <a:off x="0" y="2512778"/>
            <a:ext cx="12192000" cy="2003298"/>
          </a:xfrm>
          <a:prstGeom prst="rect">
            <a:avLst/>
          </a:prstGeom>
          <a:solidFill>
            <a:srgbClr val="5C0531"/>
          </a:solidFill>
        </p:spPr>
        <p:txBody>
          <a:bodyPr vert="horz" lIns="91440" tIns="45720" rIns="91440" bIns="45720" rtlCol="0" anchor="ctr">
            <a:norm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zh-CN" altLang="en-US" dirty="0"/>
              <a:t>单击此处编辑母版标题样式</a:t>
            </a:r>
          </a:p>
        </p:txBody>
      </p:sp>
      <p:pic>
        <p:nvPicPr>
          <p:cNvPr id="2" name="图片 1">
            <a:extLst>
              <a:ext uri="{FF2B5EF4-FFF2-40B4-BE49-F238E27FC236}">
                <a16:creationId xmlns:a16="http://schemas.microsoft.com/office/drawing/2014/main" id="{8E29856B-A3C7-844D-839A-DAF0A0ED5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5629" y="314484"/>
            <a:ext cx="2855125" cy="1099178"/>
          </a:xfrm>
          <a:prstGeom prst="rect">
            <a:avLst/>
          </a:prstGeom>
        </p:spPr>
      </p:pic>
      <p:pic>
        <p:nvPicPr>
          <p:cNvPr id="1026" name="Picture 2" descr="Qu'est-ce que le CNRS ? Définition ...">
            <a:extLst>
              <a:ext uri="{FF2B5EF4-FFF2-40B4-BE49-F238E27FC236}">
                <a16:creationId xmlns:a16="http://schemas.microsoft.com/office/drawing/2014/main" id="{7A4CB8B4-D913-CED8-B751-7ACB2213A8B6}"/>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3125" r="21095"/>
          <a:stretch/>
        </p:blipFill>
        <p:spPr bwMode="auto">
          <a:xfrm>
            <a:off x="8033827" y="386596"/>
            <a:ext cx="1194378" cy="1115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EA PARIS-SACLAY - Le CEA et l'Université Paris-Saclay">
            <a:extLst>
              <a:ext uri="{FF2B5EF4-FFF2-40B4-BE49-F238E27FC236}">
                <a16:creationId xmlns:a16="http://schemas.microsoft.com/office/drawing/2014/main" id="{785A2284-A894-9C9E-3C83-49C2455349E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0638" y="275488"/>
            <a:ext cx="3219366" cy="1115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ite Logo">
            <a:extLst>
              <a:ext uri="{FF2B5EF4-FFF2-40B4-BE49-F238E27FC236}">
                <a16:creationId xmlns:a16="http://schemas.microsoft.com/office/drawing/2014/main" id="{3D254E2C-31F9-4EAB-93C2-6DB526F027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2472" y="373663"/>
            <a:ext cx="4608887" cy="1017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LCILD">
            <a:extLst>
              <a:ext uri="{FF2B5EF4-FFF2-40B4-BE49-F238E27FC236}">
                <a16:creationId xmlns:a16="http://schemas.microsoft.com/office/drawing/2014/main" id="{4702D260-FD30-C695-2D28-DD4F293B4EA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5348285"/>
            <a:ext cx="2346687" cy="150321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BA065D3B-E197-7D6E-BD7E-35897436899D}"/>
              </a:ext>
            </a:extLst>
          </p:cNvPr>
          <p:cNvPicPr>
            <a:picLocks noChangeAspect="1"/>
          </p:cNvPicPr>
          <p:nvPr userDrawn="1"/>
        </p:nvPicPr>
        <p:blipFill>
          <a:blip r:embed="rId8"/>
          <a:stretch>
            <a:fillRect/>
          </a:stretch>
        </p:blipFill>
        <p:spPr>
          <a:xfrm>
            <a:off x="2046043" y="5490427"/>
            <a:ext cx="961804" cy="1361074"/>
          </a:xfrm>
          <a:prstGeom prst="rect">
            <a:avLst/>
          </a:prstGeom>
        </p:spPr>
      </p:pic>
    </p:spTree>
    <p:extLst>
      <p:ext uri="{BB962C8B-B14F-4D97-AF65-F5344CB8AC3E}">
        <p14:creationId xmlns:p14="http://schemas.microsoft.com/office/powerpoint/2010/main" val="1027160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812FB4D9-B593-F8BD-65E4-CC82F70D19E6}"/>
              </a:ext>
            </a:extLst>
          </p:cNvPr>
          <p:cNvSpPr>
            <a:spLocks noGrp="1"/>
          </p:cNvSpPr>
          <p:nvPr>
            <p:ph type="dt" sz="half" idx="10"/>
          </p:nvPr>
        </p:nvSpPr>
        <p:spPr>
          <a:xfrm>
            <a:off x="4516540" y="6451674"/>
            <a:ext cx="2743200" cy="365125"/>
          </a:xfrm>
        </p:spPr>
        <p:txBody>
          <a:bodyPr/>
          <a:lstStyle>
            <a:lvl1pPr algn="ctr">
              <a:defRPr sz="2000" b="0">
                <a:latin typeface="Arial" panose="020B0604020202020204" pitchFamily="34" charset="0"/>
                <a:cs typeface="Arial" panose="020B0604020202020204" pitchFamily="34" charset="0"/>
              </a:defRPr>
            </a:lvl1pPr>
          </a:lstStyle>
          <a:p>
            <a:fld id="{2094AB0D-8781-2942-9608-0D33F9FDC53A}" type="datetime1">
              <a:rPr kumimoji="1" lang="zh-CN" altLang="en-US" smtClean="0"/>
              <a:t>2026/6/8</a:t>
            </a:fld>
            <a:endParaRPr kumimoji="1" lang="zh-CN" altLang="en-US" dirty="0"/>
          </a:p>
        </p:txBody>
      </p:sp>
      <p:sp>
        <p:nvSpPr>
          <p:cNvPr id="5" name="页脚占位符 4">
            <a:extLst>
              <a:ext uri="{FF2B5EF4-FFF2-40B4-BE49-F238E27FC236}">
                <a16:creationId xmlns:a16="http://schemas.microsoft.com/office/drawing/2014/main" id="{967E74EB-D47A-78F1-361E-F8987DA36B64}"/>
              </a:ext>
            </a:extLst>
          </p:cNvPr>
          <p:cNvSpPr>
            <a:spLocks noGrp="1"/>
          </p:cNvSpPr>
          <p:nvPr>
            <p:ph type="ftr" sz="quarter" idx="11"/>
          </p:nvPr>
        </p:nvSpPr>
        <p:spPr>
          <a:xfrm>
            <a:off x="431397" y="6451674"/>
            <a:ext cx="2743200" cy="365125"/>
          </a:xfrm>
        </p:spPr>
        <p:txBody>
          <a:bodyPr/>
          <a:lstStyle>
            <a:lvl1pPr>
              <a:defRPr sz="2000">
                <a:latin typeface="Arial" panose="020B0604020202020204" pitchFamily="34" charset="0"/>
                <a:ea typeface="+mn-ea"/>
                <a:cs typeface="Arial" panose="020B0604020202020204" pitchFamily="34" charset="0"/>
              </a:defRPr>
            </a:lvl1pPr>
          </a:lstStyle>
          <a:p>
            <a:pPr algn="l"/>
            <a:r>
              <a:rPr kumimoji="1" lang="fr-FR" altLang="zh-CN" dirty="0"/>
              <a:t>FJPPN | XIN XIA</a:t>
            </a:r>
            <a:endParaRPr kumimoji="1" lang="zh-CN" altLang="en-US" dirty="0"/>
          </a:p>
        </p:txBody>
      </p:sp>
      <p:sp>
        <p:nvSpPr>
          <p:cNvPr id="6" name="灯片编号占位符 5">
            <a:extLst>
              <a:ext uri="{FF2B5EF4-FFF2-40B4-BE49-F238E27FC236}">
                <a16:creationId xmlns:a16="http://schemas.microsoft.com/office/drawing/2014/main" id="{2829186D-6F18-88AA-BD38-32D44C823625}"/>
              </a:ext>
            </a:extLst>
          </p:cNvPr>
          <p:cNvSpPr>
            <a:spLocks noGrp="1"/>
          </p:cNvSpPr>
          <p:nvPr>
            <p:ph type="sldNum" sz="quarter" idx="12"/>
          </p:nvPr>
        </p:nvSpPr>
        <p:spPr>
          <a:xfrm>
            <a:off x="8663609" y="6451674"/>
            <a:ext cx="2743200" cy="365125"/>
          </a:xfrm>
        </p:spPr>
        <p:txBody>
          <a:bodyPr/>
          <a:lstStyle>
            <a:lvl1pPr>
              <a:defRPr sz="2000">
                <a:latin typeface="Arial" panose="020B0604020202020204" pitchFamily="34" charset="0"/>
                <a:cs typeface="Arial" panose="020B0604020202020204" pitchFamily="34" charset="0"/>
              </a:defRPr>
            </a:lvl1pPr>
          </a:lstStyle>
          <a:p>
            <a:fld id="{90D1702F-6D8E-E449-92D4-4E9109171300}" type="slidenum">
              <a:rPr kumimoji="1" lang="zh-CN" altLang="en-US" smtClean="0"/>
              <a:pPr/>
              <a:t>‹#›</a:t>
            </a:fld>
            <a:endParaRPr kumimoji="1" lang="zh-CN" altLang="en-US"/>
          </a:p>
        </p:txBody>
      </p:sp>
      <p:cxnSp>
        <p:nvCxnSpPr>
          <p:cNvPr id="9" name="直线连接符 8">
            <a:extLst>
              <a:ext uri="{FF2B5EF4-FFF2-40B4-BE49-F238E27FC236}">
                <a16:creationId xmlns:a16="http://schemas.microsoft.com/office/drawing/2014/main" id="{BFA943FF-408C-5217-DCD7-1A6999C66385}"/>
              </a:ext>
            </a:extLst>
          </p:cNvPr>
          <p:cNvCxnSpPr>
            <a:cxnSpLocks/>
          </p:cNvCxnSpPr>
          <p:nvPr userDrawn="1"/>
        </p:nvCxnSpPr>
        <p:spPr>
          <a:xfrm>
            <a:off x="474850" y="921523"/>
            <a:ext cx="11717150" cy="17929"/>
          </a:xfrm>
          <a:prstGeom prst="line">
            <a:avLst/>
          </a:prstGeom>
          <a:ln w="53975" cmpd="thickThin">
            <a:solidFill>
              <a:srgbClr val="5C0531"/>
            </a:solidFill>
          </a:ln>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24D690C5-61F6-48CB-52CC-472492FA4A5B}"/>
              </a:ext>
            </a:extLst>
          </p:cNvPr>
          <p:cNvCxnSpPr>
            <a:cxnSpLocks/>
          </p:cNvCxnSpPr>
          <p:nvPr userDrawn="1"/>
        </p:nvCxnSpPr>
        <p:spPr>
          <a:xfrm>
            <a:off x="0" y="6356350"/>
            <a:ext cx="12192000" cy="0"/>
          </a:xfrm>
          <a:prstGeom prst="line">
            <a:avLst/>
          </a:prstGeom>
          <a:ln w="53975" cmpd="thickThin">
            <a:solidFill>
              <a:srgbClr val="5C0531"/>
            </a:solidFill>
          </a:ln>
        </p:spPr>
        <p:style>
          <a:lnRef idx="1">
            <a:schemeClr val="accent1"/>
          </a:lnRef>
          <a:fillRef idx="0">
            <a:schemeClr val="accent1"/>
          </a:fillRef>
          <a:effectRef idx="0">
            <a:schemeClr val="accent1"/>
          </a:effectRef>
          <a:fontRef idx="minor">
            <a:schemeClr val="tx1"/>
          </a:fontRef>
        </p:style>
      </p:cxnSp>
      <p:sp>
        <p:nvSpPr>
          <p:cNvPr id="15" name="标题 1">
            <a:extLst>
              <a:ext uri="{FF2B5EF4-FFF2-40B4-BE49-F238E27FC236}">
                <a16:creationId xmlns:a16="http://schemas.microsoft.com/office/drawing/2014/main" id="{EFF2C5F9-1F25-C4AC-3B48-7F5E76630C0E}"/>
              </a:ext>
            </a:extLst>
          </p:cNvPr>
          <p:cNvSpPr>
            <a:spLocks noGrp="1"/>
          </p:cNvSpPr>
          <p:nvPr>
            <p:ph type="title"/>
          </p:nvPr>
        </p:nvSpPr>
        <p:spPr>
          <a:xfrm>
            <a:off x="996204" y="128607"/>
            <a:ext cx="7040672" cy="826716"/>
          </a:xfrm>
        </p:spPr>
        <p:txBody>
          <a:bodyPr>
            <a:normAutofit/>
          </a:bodyPr>
          <a:lstStyle>
            <a:lvl1pPr algn="l">
              <a:defRPr sz="4000" b="1">
                <a:solidFill>
                  <a:srgbClr val="5C0531"/>
                </a:solidFill>
                <a:latin typeface="Arial" panose="020B0604020202020204" pitchFamily="34" charset="0"/>
                <a:ea typeface="+mj-ea"/>
                <a:cs typeface="Arial" panose="020B0604020202020204" pitchFamily="34" charset="0"/>
              </a:defRPr>
            </a:lvl1pPr>
          </a:lstStyle>
          <a:p>
            <a:r>
              <a:rPr kumimoji="1" lang="zh-CN" altLang="en-US" dirty="0"/>
              <a:t>单击此处编辑母版标题样式</a:t>
            </a:r>
          </a:p>
        </p:txBody>
      </p:sp>
      <p:pic>
        <p:nvPicPr>
          <p:cNvPr id="16" name="图片 15">
            <a:extLst>
              <a:ext uri="{FF2B5EF4-FFF2-40B4-BE49-F238E27FC236}">
                <a16:creationId xmlns:a16="http://schemas.microsoft.com/office/drawing/2014/main" id="{B2797974-3CF5-E7E4-2CF3-DDCB2166A4A1}"/>
              </a:ext>
            </a:extLst>
          </p:cNvPr>
          <p:cNvPicPr>
            <a:picLocks noChangeAspect="1"/>
          </p:cNvPicPr>
          <p:nvPr userDrawn="1"/>
        </p:nvPicPr>
        <p:blipFill>
          <a:blip r:embed="rId2"/>
          <a:stretch>
            <a:fillRect/>
          </a:stretch>
        </p:blipFill>
        <p:spPr>
          <a:xfrm>
            <a:off x="35858" y="0"/>
            <a:ext cx="980897" cy="939451"/>
          </a:xfrm>
          <a:prstGeom prst="rect">
            <a:avLst/>
          </a:prstGeom>
        </p:spPr>
      </p:pic>
    </p:spTree>
    <p:extLst>
      <p:ext uri="{BB962C8B-B14F-4D97-AF65-F5344CB8AC3E}">
        <p14:creationId xmlns:p14="http://schemas.microsoft.com/office/powerpoint/2010/main" val="281262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F38A131-B4FF-131B-F0D2-422627B8A2AC}"/>
              </a:ext>
            </a:extLst>
          </p:cNvPr>
          <p:cNvSpPr>
            <a:spLocks noGrp="1"/>
          </p:cNvSpPr>
          <p:nvPr>
            <p:ph type="dt" sz="half" idx="10"/>
          </p:nvPr>
        </p:nvSpPr>
        <p:spPr/>
        <p:txBody>
          <a:bodyPr/>
          <a:lstStyle/>
          <a:p>
            <a:fld id="{989224DE-EA81-004A-A251-63EB4CD3E502}" type="datetime1">
              <a:rPr kumimoji="1" lang="zh-CN" altLang="en-US" smtClean="0"/>
              <a:t>2026/6/8</a:t>
            </a:fld>
            <a:endParaRPr kumimoji="1" lang="zh-CN" altLang="en-US"/>
          </a:p>
        </p:txBody>
      </p:sp>
      <p:sp>
        <p:nvSpPr>
          <p:cNvPr id="5" name="页脚占位符 4">
            <a:extLst>
              <a:ext uri="{FF2B5EF4-FFF2-40B4-BE49-F238E27FC236}">
                <a16:creationId xmlns:a16="http://schemas.microsoft.com/office/drawing/2014/main" id="{6BF463E3-3D03-F928-547D-4686B60D55D0}"/>
              </a:ext>
            </a:extLst>
          </p:cNvPr>
          <p:cNvSpPr>
            <a:spLocks noGrp="1"/>
          </p:cNvSpPr>
          <p:nvPr>
            <p:ph type="ftr" sz="quarter" idx="11"/>
          </p:nvPr>
        </p:nvSpPr>
        <p:spPr/>
        <p:txBody>
          <a:bodyPr/>
          <a:lstStyle/>
          <a:p>
            <a:r>
              <a:rPr kumimoji="1" lang="fr-FR" altLang="zh-CN" dirty="0"/>
              <a:t>FJPPN | XIN XIA</a:t>
            </a:r>
            <a:endParaRPr kumimoji="1" lang="zh-CN" altLang="en-US" dirty="0"/>
          </a:p>
        </p:txBody>
      </p:sp>
      <p:sp>
        <p:nvSpPr>
          <p:cNvPr id="6" name="灯片编号占位符 5">
            <a:extLst>
              <a:ext uri="{FF2B5EF4-FFF2-40B4-BE49-F238E27FC236}">
                <a16:creationId xmlns:a16="http://schemas.microsoft.com/office/drawing/2014/main" id="{817BBBC6-EE79-14B9-E606-B2A4AFD84BD6}"/>
              </a:ext>
            </a:extLst>
          </p:cNvPr>
          <p:cNvSpPr>
            <a:spLocks noGrp="1"/>
          </p:cNvSpPr>
          <p:nvPr>
            <p:ph type="sldNum" sz="quarter" idx="12"/>
          </p:nvPr>
        </p:nvSpPr>
        <p:spPr/>
        <p:txBody>
          <a:bodyPr/>
          <a:lstStyle/>
          <a:p>
            <a:fld id="{90D1702F-6D8E-E449-92D4-4E9109171300}" type="slidenum">
              <a:rPr kumimoji="1" lang="zh-CN" altLang="en-US" smtClean="0"/>
              <a:t>‹#›</a:t>
            </a:fld>
            <a:endParaRPr kumimoji="1" lang="zh-CN" altLang="en-US"/>
          </a:p>
        </p:txBody>
      </p:sp>
      <p:sp>
        <p:nvSpPr>
          <p:cNvPr id="7" name="矩形 6">
            <a:extLst>
              <a:ext uri="{FF2B5EF4-FFF2-40B4-BE49-F238E27FC236}">
                <a16:creationId xmlns:a16="http://schemas.microsoft.com/office/drawing/2014/main" id="{E8E45F36-2F03-43AE-13F8-890C4EE19FB2}"/>
              </a:ext>
            </a:extLst>
          </p:cNvPr>
          <p:cNvSpPr/>
          <p:nvPr userDrawn="1"/>
        </p:nvSpPr>
        <p:spPr>
          <a:xfrm>
            <a:off x="0" y="2511911"/>
            <a:ext cx="12192000" cy="2004165"/>
          </a:xfrm>
          <a:prstGeom prst="rect">
            <a:avLst/>
          </a:prstGeom>
          <a:solidFill>
            <a:srgbClr val="5C05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zh-CN" sz="4400" b="1" dirty="0">
              <a:solidFill>
                <a:schemeClr val="bg1"/>
              </a:solidFill>
              <a:cs typeface="Arial" panose="020B0604020202020204" pitchFamily="34" charset="0"/>
            </a:endParaRPr>
          </a:p>
        </p:txBody>
      </p:sp>
      <p:sp>
        <p:nvSpPr>
          <p:cNvPr id="10" name="标题占位符 1">
            <a:extLst>
              <a:ext uri="{FF2B5EF4-FFF2-40B4-BE49-F238E27FC236}">
                <a16:creationId xmlns:a16="http://schemas.microsoft.com/office/drawing/2014/main" id="{F9D9067D-AFFC-1020-5D3E-1D571D42DC3D}"/>
              </a:ext>
            </a:extLst>
          </p:cNvPr>
          <p:cNvSpPr>
            <a:spLocks noGrp="1"/>
          </p:cNvSpPr>
          <p:nvPr>
            <p:ph type="title"/>
          </p:nvPr>
        </p:nvSpPr>
        <p:spPr>
          <a:xfrm>
            <a:off x="0" y="2512778"/>
            <a:ext cx="12192000" cy="2003298"/>
          </a:xfrm>
          <a:prstGeom prst="rect">
            <a:avLst/>
          </a:prstGeom>
        </p:spPr>
        <p:txBody>
          <a:bodyPr vert="horz" lIns="91440" tIns="45720" rIns="91440" bIns="45720" rtlCol="0" anchor="ctr">
            <a:normAutofit/>
          </a:bodyPr>
          <a:lstStyle>
            <a:lvl1pPr algn="ctr">
              <a:defRPr b="1">
                <a:solidFill>
                  <a:schemeClr val="bg1"/>
                </a:solidFill>
              </a:defRPr>
            </a:lvl1pPr>
          </a:lstStyle>
          <a:p>
            <a:r>
              <a:rPr kumimoji="1" lang="zh-CN" altLang="en-US" dirty="0"/>
              <a:t>单击此处编辑母版标题样式</a:t>
            </a:r>
          </a:p>
        </p:txBody>
      </p:sp>
    </p:spTree>
    <p:extLst>
      <p:ext uri="{BB962C8B-B14F-4D97-AF65-F5344CB8AC3E}">
        <p14:creationId xmlns:p14="http://schemas.microsoft.com/office/powerpoint/2010/main" val="28088726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EECEE8E-B7A7-602D-F114-DF3C497FA5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81056BD-B5EB-E4DC-DF13-B18F792F3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CCDC58C-0C81-1565-B50E-443700B40F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5D326-4A27-7742-BFDC-716AEBD46E16}" type="datetime1">
              <a:rPr kumimoji="1" lang="zh-CN" altLang="en-US" smtClean="0"/>
              <a:t>2026/6/8</a:t>
            </a:fld>
            <a:endParaRPr kumimoji="1" lang="zh-CN" altLang="en-US"/>
          </a:p>
        </p:txBody>
      </p:sp>
      <p:sp>
        <p:nvSpPr>
          <p:cNvPr id="5" name="页脚占位符 4">
            <a:extLst>
              <a:ext uri="{FF2B5EF4-FFF2-40B4-BE49-F238E27FC236}">
                <a16:creationId xmlns:a16="http://schemas.microsoft.com/office/drawing/2014/main" id="{C7D8A2C1-AEC5-3B1C-6D99-C38F0F53C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fr-FR" altLang="zh-CN" dirty="0"/>
              <a:t>FJPPN | XIN XIA</a:t>
            </a:r>
            <a:endParaRPr kumimoji="1" lang="zh-CN" altLang="en-US" dirty="0"/>
          </a:p>
        </p:txBody>
      </p:sp>
      <p:sp>
        <p:nvSpPr>
          <p:cNvPr id="6" name="灯片编号占位符 5">
            <a:extLst>
              <a:ext uri="{FF2B5EF4-FFF2-40B4-BE49-F238E27FC236}">
                <a16:creationId xmlns:a16="http://schemas.microsoft.com/office/drawing/2014/main" id="{986E2DC4-6D7B-F714-CEA0-703783BCE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1702F-6D8E-E449-92D4-4E9109171300}" type="slidenum">
              <a:rPr kumimoji="1" lang="zh-CN" altLang="en-US" smtClean="0"/>
              <a:t>‹#›</a:t>
            </a:fld>
            <a:endParaRPr kumimoji="1" lang="zh-CN" altLang="en-US"/>
          </a:p>
        </p:txBody>
      </p:sp>
    </p:spTree>
    <p:extLst>
      <p:ext uri="{BB962C8B-B14F-4D97-AF65-F5344CB8AC3E}">
        <p14:creationId xmlns:p14="http://schemas.microsoft.com/office/powerpoint/2010/main" val="1361980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38.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36.png"/><Relationship Id="rId7"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260.png"/><Relationship Id="rId9"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0.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2.emf"/><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hyperlink" Target="https://arxiv.org/abs/0907.3577"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480.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4DBDC5-A691-A517-632D-2DAF1433A50D}"/>
              </a:ext>
            </a:extLst>
          </p:cNvPr>
          <p:cNvSpPr>
            <a:spLocks noGrp="1"/>
          </p:cNvSpPr>
          <p:nvPr>
            <p:ph type="title"/>
          </p:nvPr>
        </p:nvSpPr>
        <p:spPr>
          <a:xfrm>
            <a:off x="0" y="2515839"/>
            <a:ext cx="12192000" cy="2003298"/>
          </a:xfrm>
        </p:spPr>
        <p:txBody>
          <a:bodyPr/>
          <a:lstStyle/>
          <a:p>
            <a:r>
              <a:rPr kumimoji="1" lang="en-US" noProof="1"/>
              <a:t>CNN-Based Particle Reconstruction for the Future Calorimeter System</a:t>
            </a:r>
            <a:endParaRPr kumimoji="1" lang="en-US"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59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7F494-F29D-F7FB-F8EB-83591D6AD405}"/>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DB5AAE80-9B94-DA44-0CD7-BEFE0F6E9E60}"/>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F11E1331-3ACC-1F9E-1DF8-DE46566E8B94}"/>
              </a:ext>
            </a:extLst>
          </p:cNvPr>
          <p:cNvSpPr>
            <a:spLocks noGrp="1"/>
          </p:cNvSpPr>
          <p:nvPr>
            <p:ph type="sldNum" sz="quarter" idx="12"/>
          </p:nvPr>
        </p:nvSpPr>
        <p:spPr/>
        <p:txBody>
          <a:bodyPr/>
          <a:lstStyle/>
          <a:p>
            <a:fld id="{90D1702F-6D8E-E449-92D4-4E9109171300}" type="slidenum">
              <a:rPr kumimoji="1" lang="zh-CN" altLang="en-US" smtClean="0"/>
              <a:pPr/>
              <a:t>10</a:t>
            </a:fld>
            <a:endParaRPr kumimoji="1" lang="zh-CN" altLang="en-US" dirty="0"/>
          </a:p>
        </p:txBody>
      </p:sp>
      <p:sp>
        <p:nvSpPr>
          <p:cNvPr id="5" name="标题 4">
            <a:extLst>
              <a:ext uri="{FF2B5EF4-FFF2-40B4-BE49-F238E27FC236}">
                <a16:creationId xmlns:a16="http://schemas.microsoft.com/office/drawing/2014/main" id="{8AFE4878-F52F-28CC-326D-E2E741B5A99E}"/>
              </a:ext>
            </a:extLst>
          </p:cNvPr>
          <p:cNvSpPr>
            <a:spLocks noGrp="1"/>
          </p:cNvSpPr>
          <p:nvPr>
            <p:ph type="title"/>
          </p:nvPr>
        </p:nvSpPr>
        <p:spPr>
          <a:xfrm>
            <a:off x="996203" y="128607"/>
            <a:ext cx="10189247" cy="826716"/>
          </a:xfrm>
        </p:spPr>
        <p:txBody>
          <a:bodyPr>
            <a:normAutofit/>
          </a:bodyPr>
          <a:lstStyle/>
          <a:p>
            <a:r>
              <a:rPr kumimoji="1" lang="en-US" altLang="zh-CN" sz="3200" dirty="0"/>
              <a:t>What information is encoded into the model?</a:t>
            </a:r>
            <a:endParaRPr kumimoji="1" lang="zh-CN" altLang="en-US" sz="3200" dirty="0"/>
          </a:p>
        </p:txBody>
      </p:sp>
      <p:graphicFrame>
        <p:nvGraphicFramePr>
          <p:cNvPr id="6" name="表格 5">
            <a:extLst>
              <a:ext uri="{FF2B5EF4-FFF2-40B4-BE49-F238E27FC236}">
                <a16:creationId xmlns:a16="http://schemas.microsoft.com/office/drawing/2014/main" id="{B055D125-F7F7-C415-882E-21D00C5DD4C7}"/>
              </a:ext>
            </a:extLst>
          </p:cNvPr>
          <p:cNvGraphicFramePr>
            <a:graphicFrameLocks noGrp="1"/>
          </p:cNvGraphicFramePr>
          <p:nvPr>
            <p:extLst>
              <p:ext uri="{D42A27DB-BD31-4B8C-83A1-F6EECF244321}">
                <p14:modId xmlns:p14="http://schemas.microsoft.com/office/powerpoint/2010/main" val="298383698"/>
              </p:ext>
            </p:extLst>
          </p:nvPr>
        </p:nvGraphicFramePr>
        <p:xfrm>
          <a:off x="789261" y="3245248"/>
          <a:ext cx="900000" cy="900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472185314"/>
                    </a:ext>
                  </a:extLst>
                </a:gridCol>
              </a:tblGrid>
              <a:tr h="900000">
                <a:tc>
                  <a:txBody>
                    <a:bodyPr/>
                    <a:lstStyle/>
                    <a:p>
                      <a:endParaRPr lang="en-US" dirty="0"/>
                    </a:p>
                  </a:txBody>
                  <a:tcPr>
                    <a:solidFill>
                      <a:schemeClr val="accent4"/>
                    </a:solidFill>
                  </a:tcPr>
                </a:tc>
                <a:extLst>
                  <a:ext uri="{0D108BD9-81ED-4DB2-BD59-A6C34878D82A}">
                    <a16:rowId xmlns:a16="http://schemas.microsoft.com/office/drawing/2014/main" val="49179396"/>
                  </a:ext>
                </a:extLst>
              </a:tr>
            </a:tbl>
          </a:graphicData>
        </a:graphic>
      </p:graphicFrame>
      <p:cxnSp>
        <p:nvCxnSpPr>
          <p:cNvPr id="8" name="直线箭头连接符 7">
            <a:extLst>
              <a:ext uri="{FF2B5EF4-FFF2-40B4-BE49-F238E27FC236}">
                <a16:creationId xmlns:a16="http://schemas.microsoft.com/office/drawing/2014/main" id="{DBC38873-DDDF-E01D-DC66-7D2112851C1B}"/>
              </a:ext>
            </a:extLst>
          </p:cNvPr>
          <p:cNvCxnSpPr>
            <a:cxnSpLocks/>
          </p:cNvCxnSpPr>
          <p:nvPr/>
        </p:nvCxnSpPr>
        <p:spPr>
          <a:xfrm>
            <a:off x="1707501" y="3696159"/>
            <a:ext cx="85995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Flow Card 1">
                <a:extLst>
                  <a:ext uri="{FF2B5EF4-FFF2-40B4-BE49-F238E27FC236}">
                    <a16:creationId xmlns:a16="http://schemas.microsoft.com/office/drawing/2014/main" id="{C6DA2E76-7935-277F-6CBF-9109A8867F72}"/>
                  </a:ext>
                </a:extLst>
              </p:cNvPr>
              <p:cNvSpPr>
                <a:spLocks/>
              </p:cNvSpPr>
              <p:nvPr/>
            </p:nvSpPr>
            <p:spPr>
              <a:xfrm>
                <a:off x="2979526" y="2504596"/>
                <a:ext cx="2944460" cy="54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Ch1: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𝒗𝒐𝒙𝒆𝒍</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smtClean="0">
                            <a:latin typeface="Cambria Math" panose="02040503050406030204" pitchFamily="18" charset="0"/>
                            <a:cs typeface="Arial" panose="020B0604020202020204" pitchFamily="34" charset="0"/>
                          </a:rPr>
                          <m:t>𝒕𝒐𝒕𝒂𝒍</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0" name="Flow Card 1">
                <a:extLst>
                  <a:ext uri="{FF2B5EF4-FFF2-40B4-BE49-F238E27FC236}">
                    <a16:creationId xmlns:a16="http://schemas.microsoft.com/office/drawing/2014/main" id="{C6DA2E76-7935-277F-6CBF-9109A8867F72}"/>
                  </a:ext>
                </a:extLst>
              </p:cNvPr>
              <p:cNvSpPr>
                <a:spLocks noRot="1" noChangeAspect="1" noMove="1" noResize="1" noEditPoints="1" noAdjustHandles="1" noChangeArrowheads="1" noChangeShapeType="1" noTextEdit="1"/>
              </p:cNvSpPr>
              <p:nvPr/>
            </p:nvSpPr>
            <p:spPr>
              <a:xfrm>
                <a:off x="2979526" y="2504596"/>
                <a:ext cx="2944460" cy="540000"/>
              </a:xfrm>
              <a:prstGeom prst="roundRect">
                <a:avLst/>
              </a:prstGeom>
              <a:blipFill>
                <a:blip r:embed="rId3"/>
                <a:stretch>
                  <a:fillRect b="-69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 Card 1">
                <a:extLst>
                  <a:ext uri="{FF2B5EF4-FFF2-40B4-BE49-F238E27FC236}">
                    <a16:creationId xmlns:a16="http://schemas.microsoft.com/office/drawing/2014/main" id="{B9582EB2-1BB2-BAE9-27E8-F2E3E06F9A35}"/>
                  </a:ext>
                </a:extLst>
              </p:cNvPr>
              <p:cNvSpPr>
                <a:spLocks/>
              </p:cNvSpPr>
              <p:nvPr/>
            </p:nvSpPr>
            <p:spPr>
              <a:xfrm>
                <a:off x="2979526" y="1895763"/>
                <a:ext cx="2944460" cy="54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Ch0: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𝒗𝒐𝒙𝒆𝒍</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a:latin typeface="Cambria Math" panose="02040503050406030204" pitchFamily="18" charset="0"/>
                            <a:cs typeface="Arial" panose="020B0604020202020204" pitchFamily="34" charset="0"/>
                          </a:rPr>
                          <m:t>𝒗𝒐𝒙𝒆𝒍</m:t>
                        </m:r>
                        <m:r>
                          <a:rPr lang="en-US" altLang="zh-CN" sz="2000" b="1" i="1" smtClean="0">
                            <a:latin typeface="Cambria Math" panose="02040503050406030204" pitchFamily="18" charset="0"/>
                            <a:cs typeface="Arial" panose="020B0604020202020204" pitchFamily="34" charset="0"/>
                          </a:rPr>
                          <m:t>,</m:t>
                        </m:r>
                        <m:r>
                          <a:rPr lang="en-US" altLang="zh-CN" sz="2000" b="1" i="1" smtClean="0">
                            <a:latin typeface="Cambria Math" panose="02040503050406030204" pitchFamily="18" charset="0"/>
                            <a:cs typeface="Arial" panose="020B0604020202020204" pitchFamily="34" charset="0"/>
                          </a:rPr>
                          <m:t>𝒎𝒂𝒙</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1" name="Flow Card 1">
                <a:extLst>
                  <a:ext uri="{FF2B5EF4-FFF2-40B4-BE49-F238E27FC236}">
                    <a16:creationId xmlns:a16="http://schemas.microsoft.com/office/drawing/2014/main" id="{B9582EB2-1BB2-BAE9-27E8-F2E3E06F9A35}"/>
                  </a:ext>
                </a:extLst>
              </p:cNvPr>
              <p:cNvSpPr>
                <a:spLocks noRot="1" noChangeAspect="1" noMove="1" noResize="1" noEditPoints="1" noAdjustHandles="1" noChangeArrowheads="1" noChangeShapeType="1" noTextEdit="1"/>
              </p:cNvSpPr>
              <p:nvPr/>
            </p:nvSpPr>
            <p:spPr>
              <a:xfrm>
                <a:off x="2979526" y="1895763"/>
                <a:ext cx="2944460" cy="540000"/>
              </a:xfrm>
              <a:prstGeom prst="roundRect">
                <a:avLst/>
              </a:prstGeom>
              <a:blipFill>
                <a:blip r:embed="rId4"/>
                <a:stretch>
                  <a:fillRect b="-69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Flow Card 1">
                <a:extLst>
                  <a:ext uri="{FF2B5EF4-FFF2-40B4-BE49-F238E27FC236}">
                    <a16:creationId xmlns:a16="http://schemas.microsoft.com/office/drawing/2014/main" id="{40CA1F78-71D7-79F8-7228-0D0E2CE57538}"/>
                  </a:ext>
                </a:extLst>
              </p:cNvPr>
              <p:cNvSpPr>
                <a:spLocks/>
              </p:cNvSpPr>
              <p:nvPr/>
            </p:nvSpPr>
            <p:spPr>
              <a:xfrm>
                <a:off x="2960476" y="3120045"/>
                <a:ext cx="2944460" cy="54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Ch2: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𝒏</m:t>
                        </m:r>
                      </m:e>
                      <m:sub>
                        <m:r>
                          <a:rPr lang="en-US" sz="2000" b="1" i="1" smtClean="0">
                            <a:latin typeface="Cambria Math" panose="02040503050406030204" pitchFamily="18" charset="0"/>
                            <a:cs typeface="Arial" panose="020B0604020202020204" pitchFamily="34" charset="0"/>
                          </a:rPr>
                          <m:t>𝒗𝒐𝒙𝒆𝒍</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smtClean="0">
                            <a:latin typeface="Cambria Math" panose="02040503050406030204" pitchFamily="18" charset="0"/>
                            <a:cs typeface="Arial" panose="020B0604020202020204" pitchFamily="34" charset="0"/>
                          </a:rPr>
                          <m:t>𝒏</m:t>
                        </m:r>
                      </m:e>
                      <m:sub>
                        <m:r>
                          <a:rPr lang="en-US" altLang="zh-CN" sz="2000" b="1" i="1" smtClean="0">
                            <a:latin typeface="Cambria Math" panose="02040503050406030204" pitchFamily="18" charset="0"/>
                            <a:cs typeface="Arial" panose="020B0604020202020204" pitchFamily="34" charset="0"/>
                          </a:rPr>
                          <m:t>𝒗𝒐𝒙𝒆𝒍</m:t>
                        </m:r>
                        <m:r>
                          <a:rPr lang="en-US" altLang="zh-CN" sz="2000" b="1" i="1" smtClean="0">
                            <a:latin typeface="Cambria Math" panose="02040503050406030204" pitchFamily="18" charset="0"/>
                            <a:cs typeface="Arial" panose="020B0604020202020204" pitchFamily="34" charset="0"/>
                          </a:rPr>
                          <m:t>,</m:t>
                        </m:r>
                        <m:r>
                          <a:rPr lang="en-US" altLang="zh-CN" sz="2000" b="1" i="1" smtClean="0">
                            <a:latin typeface="Cambria Math" panose="02040503050406030204" pitchFamily="18" charset="0"/>
                            <a:cs typeface="Arial" panose="020B0604020202020204" pitchFamily="34" charset="0"/>
                          </a:rPr>
                          <m:t>𝒎𝒂𝒙</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3" name="Flow Card 1">
                <a:extLst>
                  <a:ext uri="{FF2B5EF4-FFF2-40B4-BE49-F238E27FC236}">
                    <a16:creationId xmlns:a16="http://schemas.microsoft.com/office/drawing/2014/main" id="{40CA1F78-71D7-79F8-7228-0D0E2CE57538}"/>
                  </a:ext>
                </a:extLst>
              </p:cNvPr>
              <p:cNvSpPr>
                <a:spLocks noRot="1" noChangeAspect="1" noMove="1" noResize="1" noEditPoints="1" noAdjustHandles="1" noChangeArrowheads="1" noChangeShapeType="1" noTextEdit="1"/>
              </p:cNvSpPr>
              <p:nvPr/>
            </p:nvSpPr>
            <p:spPr>
              <a:xfrm>
                <a:off x="2960476" y="3120045"/>
                <a:ext cx="2944460" cy="540000"/>
              </a:xfrm>
              <a:prstGeom prst="roundRect">
                <a:avLst/>
              </a:prstGeom>
              <a:blipFill>
                <a:blip r:embed="rId5"/>
                <a:stretch>
                  <a:fillRect b="-69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Flow Card 1">
                <a:extLst>
                  <a:ext uri="{FF2B5EF4-FFF2-40B4-BE49-F238E27FC236}">
                    <a16:creationId xmlns:a16="http://schemas.microsoft.com/office/drawing/2014/main" id="{475BA5C4-E3CB-2038-9742-3D9CC8BAB6EE}"/>
                  </a:ext>
                </a:extLst>
              </p:cNvPr>
              <p:cNvSpPr>
                <a:spLocks/>
              </p:cNvSpPr>
              <p:nvPr/>
            </p:nvSpPr>
            <p:spPr>
              <a:xfrm>
                <a:off x="2960476" y="3728878"/>
                <a:ext cx="2944460" cy="540000"/>
              </a:xfrm>
              <a:prstGeom prst="roundRect">
                <a:avLst/>
              </a:prstGeom>
              <a:solidFill>
                <a:srgbClr val="F6CCFF">
                  <a:alpha val="70196"/>
                </a:srgb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Ch3: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𝒆𝒂𝒓𝒍𝒚</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a:latin typeface="Cambria Math" panose="02040503050406030204" pitchFamily="18" charset="0"/>
                            <a:cs typeface="Arial" panose="020B0604020202020204" pitchFamily="34" charset="0"/>
                          </a:rPr>
                          <m:t>𝒗𝒐𝒙𝒆</m:t>
                        </m:r>
                        <m:r>
                          <a:rPr lang="en-US" altLang="zh-CN" sz="2000" b="1" i="1" smtClean="0">
                            <a:latin typeface="Cambria Math" panose="02040503050406030204" pitchFamily="18" charset="0"/>
                            <a:cs typeface="Arial" panose="020B0604020202020204" pitchFamily="34" charset="0"/>
                          </a:rPr>
                          <m:t>𝒍</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5" name="Flow Card 1">
                <a:extLst>
                  <a:ext uri="{FF2B5EF4-FFF2-40B4-BE49-F238E27FC236}">
                    <a16:creationId xmlns:a16="http://schemas.microsoft.com/office/drawing/2014/main" id="{475BA5C4-E3CB-2038-9742-3D9CC8BAB6EE}"/>
                  </a:ext>
                </a:extLst>
              </p:cNvPr>
              <p:cNvSpPr>
                <a:spLocks noRot="1" noChangeAspect="1" noMove="1" noResize="1" noEditPoints="1" noAdjustHandles="1" noChangeArrowheads="1" noChangeShapeType="1" noTextEdit="1"/>
              </p:cNvSpPr>
              <p:nvPr/>
            </p:nvSpPr>
            <p:spPr>
              <a:xfrm>
                <a:off x="2960476" y="3728878"/>
                <a:ext cx="2944460" cy="540000"/>
              </a:xfrm>
              <a:prstGeom prst="roundRect">
                <a:avLst/>
              </a:prstGeom>
              <a:blipFill>
                <a:blip r:embed="rId6"/>
                <a:stretch>
                  <a:fillRect b="-46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Flow Card 1">
                <a:extLst>
                  <a:ext uri="{FF2B5EF4-FFF2-40B4-BE49-F238E27FC236}">
                    <a16:creationId xmlns:a16="http://schemas.microsoft.com/office/drawing/2014/main" id="{2116FEC3-3097-1A40-5EFF-FB54AF9E28C8}"/>
                  </a:ext>
                </a:extLst>
              </p:cNvPr>
              <p:cNvSpPr>
                <a:spLocks/>
              </p:cNvSpPr>
              <p:nvPr/>
            </p:nvSpPr>
            <p:spPr>
              <a:xfrm>
                <a:off x="2979526" y="4342156"/>
                <a:ext cx="2944460" cy="540000"/>
              </a:xfrm>
              <a:prstGeom prst="roundRect">
                <a:avLst/>
              </a:prstGeom>
              <a:solidFill>
                <a:srgbClr val="F6CCFF">
                  <a:alpha val="70196"/>
                </a:srgb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Ch4: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𝒎𝒊𝒅</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a:latin typeface="Cambria Math" panose="02040503050406030204" pitchFamily="18" charset="0"/>
                            <a:cs typeface="Arial" panose="020B0604020202020204" pitchFamily="34" charset="0"/>
                          </a:rPr>
                          <m:t>𝒗𝒐𝒙𝒆</m:t>
                        </m:r>
                        <m:r>
                          <a:rPr lang="en-US" altLang="zh-CN" sz="2000" b="1" i="1" smtClean="0">
                            <a:latin typeface="Cambria Math" panose="02040503050406030204" pitchFamily="18" charset="0"/>
                            <a:cs typeface="Arial" panose="020B0604020202020204" pitchFamily="34" charset="0"/>
                          </a:rPr>
                          <m:t>𝒍</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6" name="Flow Card 1">
                <a:extLst>
                  <a:ext uri="{FF2B5EF4-FFF2-40B4-BE49-F238E27FC236}">
                    <a16:creationId xmlns:a16="http://schemas.microsoft.com/office/drawing/2014/main" id="{2116FEC3-3097-1A40-5EFF-FB54AF9E28C8}"/>
                  </a:ext>
                </a:extLst>
              </p:cNvPr>
              <p:cNvSpPr>
                <a:spLocks noRot="1" noChangeAspect="1" noMove="1" noResize="1" noEditPoints="1" noAdjustHandles="1" noChangeArrowheads="1" noChangeShapeType="1" noTextEdit="1"/>
              </p:cNvSpPr>
              <p:nvPr/>
            </p:nvSpPr>
            <p:spPr>
              <a:xfrm>
                <a:off x="2979526" y="4342156"/>
                <a:ext cx="2944460" cy="540000"/>
              </a:xfrm>
              <a:prstGeom prst="roundRect">
                <a:avLst/>
              </a:prstGeom>
              <a:blipFill>
                <a:blip r:embed="rId7"/>
                <a:stretch>
                  <a:fillRect b="-681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 Card 1">
                <a:extLst>
                  <a:ext uri="{FF2B5EF4-FFF2-40B4-BE49-F238E27FC236}">
                    <a16:creationId xmlns:a16="http://schemas.microsoft.com/office/drawing/2014/main" id="{CA036137-D2BC-5205-351F-0EA1AA9789E3}"/>
                  </a:ext>
                </a:extLst>
              </p:cNvPr>
              <p:cNvSpPr>
                <a:spLocks/>
              </p:cNvSpPr>
              <p:nvPr/>
            </p:nvSpPr>
            <p:spPr>
              <a:xfrm>
                <a:off x="2979526" y="4971233"/>
                <a:ext cx="2944460" cy="540000"/>
              </a:xfrm>
              <a:prstGeom prst="roundRect">
                <a:avLst/>
              </a:prstGeom>
              <a:solidFill>
                <a:srgbClr val="F6CCFF">
                  <a:alpha val="70196"/>
                </a:srgb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Ch5: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𝒍𝒂𝒕𝒆</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a:latin typeface="Cambria Math" panose="02040503050406030204" pitchFamily="18" charset="0"/>
                            <a:cs typeface="Arial" panose="020B0604020202020204" pitchFamily="34" charset="0"/>
                          </a:rPr>
                          <m:t>𝒗𝒐𝒙𝒆</m:t>
                        </m:r>
                        <m:r>
                          <a:rPr lang="en-US" altLang="zh-CN" sz="2000" b="1" i="1" smtClean="0">
                            <a:latin typeface="Cambria Math" panose="02040503050406030204" pitchFamily="18" charset="0"/>
                            <a:cs typeface="Arial" panose="020B0604020202020204" pitchFamily="34" charset="0"/>
                          </a:rPr>
                          <m:t>𝒍</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8" name="Flow Card 1">
                <a:extLst>
                  <a:ext uri="{FF2B5EF4-FFF2-40B4-BE49-F238E27FC236}">
                    <a16:creationId xmlns:a16="http://schemas.microsoft.com/office/drawing/2014/main" id="{CA036137-D2BC-5205-351F-0EA1AA9789E3}"/>
                  </a:ext>
                </a:extLst>
              </p:cNvPr>
              <p:cNvSpPr>
                <a:spLocks noRot="1" noChangeAspect="1" noMove="1" noResize="1" noEditPoints="1" noAdjustHandles="1" noChangeArrowheads="1" noChangeShapeType="1" noTextEdit="1"/>
              </p:cNvSpPr>
              <p:nvPr/>
            </p:nvSpPr>
            <p:spPr>
              <a:xfrm>
                <a:off x="2979526" y="4971233"/>
                <a:ext cx="2944460" cy="540000"/>
              </a:xfrm>
              <a:prstGeom prst="roundRect">
                <a:avLst/>
              </a:prstGeom>
              <a:blipFill>
                <a:blip r:embed="rId8"/>
                <a:stretch>
                  <a:fillRect b="-6977"/>
                </a:stretch>
              </a:blipFill>
              <a:ln>
                <a:noFill/>
              </a:ln>
            </p:spPr>
            <p:txBody>
              <a:bodyPr/>
              <a:lstStyle/>
              <a:p>
                <a:r>
                  <a:rPr lang="en-US">
                    <a:noFill/>
                  </a:rPr>
                  <a:t> </a:t>
                </a:r>
              </a:p>
            </p:txBody>
          </p:sp>
        </mc:Fallback>
      </mc:AlternateContent>
      <p:sp>
        <p:nvSpPr>
          <p:cNvPr id="20" name="左大括号 19">
            <a:extLst>
              <a:ext uri="{FF2B5EF4-FFF2-40B4-BE49-F238E27FC236}">
                <a16:creationId xmlns:a16="http://schemas.microsoft.com/office/drawing/2014/main" id="{BB12F88C-03DD-BE2E-4C2A-5533BDB39F43}"/>
              </a:ext>
            </a:extLst>
          </p:cNvPr>
          <p:cNvSpPr/>
          <p:nvPr/>
        </p:nvSpPr>
        <p:spPr>
          <a:xfrm>
            <a:off x="2628832" y="1952912"/>
            <a:ext cx="331644" cy="348649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左大括号 6">
            <a:extLst>
              <a:ext uri="{FF2B5EF4-FFF2-40B4-BE49-F238E27FC236}">
                <a16:creationId xmlns:a16="http://schemas.microsoft.com/office/drawing/2014/main" id="{701ED352-868E-D52F-CAE2-103F046D4817}"/>
              </a:ext>
            </a:extLst>
          </p:cNvPr>
          <p:cNvSpPr/>
          <p:nvPr/>
        </p:nvSpPr>
        <p:spPr>
          <a:xfrm flipH="1">
            <a:off x="5955688" y="2140063"/>
            <a:ext cx="331643" cy="1386089"/>
          </a:xfrm>
          <a:prstGeom prst="leftBrace">
            <a:avLst/>
          </a:prstGeom>
          <a:ln w="38100">
            <a:solidFill>
              <a:srgbClr val="C5E0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左大括号 8">
            <a:extLst>
              <a:ext uri="{FF2B5EF4-FFF2-40B4-BE49-F238E27FC236}">
                <a16:creationId xmlns:a16="http://schemas.microsoft.com/office/drawing/2014/main" id="{AFC4FE58-1E07-6F8C-1640-24865B45CCEF}"/>
              </a:ext>
            </a:extLst>
          </p:cNvPr>
          <p:cNvSpPr/>
          <p:nvPr/>
        </p:nvSpPr>
        <p:spPr>
          <a:xfrm flipH="1">
            <a:off x="5955687" y="3837311"/>
            <a:ext cx="331643" cy="1541949"/>
          </a:xfrm>
          <a:prstGeom prst="leftBrace">
            <a:avLst/>
          </a:prstGeom>
          <a:ln w="38100">
            <a:solidFill>
              <a:srgbClr val="F9DB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文本框 13">
            <a:extLst>
              <a:ext uri="{FF2B5EF4-FFF2-40B4-BE49-F238E27FC236}">
                <a16:creationId xmlns:a16="http://schemas.microsoft.com/office/drawing/2014/main" id="{BD62C2E1-63BA-6D4A-D842-919066260CDA}"/>
              </a:ext>
            </a:extLst>
          </p:cNvPr>
          <p:cNvSpPr txBox="1"/>
          <p:nvPr/>
        </p:nvSpPr>
        <p:spPr>
          <a:xfrm>
            <a:off x="6358215" y="2211691"/>
            <a:ext cx="5550793" cy="1128514"/>
          </a:xfrm>
          <a:prstGeom prst="rect">
            <a:avLst/>
          </a:prstGeom>
          <a:noFill/>
        </p:spPr>
        <p:txBody>
          <a:bodyPr wrap="square">
            <a:spAutoFit/>
          </a:bodyPr>
          <a:lstStyle/>
          <a:p>
            <a:pPr>
              <a:spcBef>
                <a:spcPts val="200"/>
              </a:spcBef>
              <a:spcAft>
                <a:spcPts val="200"/>
              </a:spcAft>
            </a:pPr>
            <a:r>
              <a:rPr lang="fr-FR" altLang="zh-CN" sz="2400" b="1" dirty="0">
                <a:solidFill>
                  <a:schemeClr val="accent6">
                    <a:lumMod val="75000"/>
                  </a:schemeClr>
                </a:solidFill>
                <a:latin typeface="Arial" panose="020B0604020202020204" pitchFamily="34" charset="0"/>
                <a:cs typeface="Arial" panose="020B0604020202020204" pitchFamily="34" charset="0"/>
              </a:rPr>
              <a:t>S</a:t>
            </a:r>
            <a:r>
              <a:rPr lang="fr-FR" altLang="zh-CN" sz="2400" b="1" i="0" dirty="0">
                <a:solidFill>
                  <a:schemeClr val="accent6">
                    <a:lumMod val="75000"/>
                  </a:schemeClr>
                </a:solidFill>
                <a:effectLst/>
                <a:latin typeface="Arial" panose="020B0604020202020204" pitchFamily="34" charset="0"/>
                <a:cs typeface="Arial" panose="020B0604020202020204" pitchFamily="34" charset="0"/>
              </a:rPr>
              <a:t>patial-</a:t>
            </a:r>
            <a:r>
              <a:rPr lang="fr-FR" altLang="zh-CN" sz="2400" b="1" i="0" dirty="0" err="1">
                <a:solidFill>
                  <a:schemeClr val="accent6">
                    <a:lumMod val="75000"/>
                  </a:schemeClr>
                </a:solidFill>
                <a:effectLst/>
                <a:latin typeface="Arial" panose="020B0604020202020204" pitchFamily="34" charset="0"/>
                <a:cs typeface="Arial" panose="020B0604020202020204" pitchFamily="34" charset="0"/>
              </a:rPr>
              <a:t>energy</a:t>
            </a:r>
            <a:r>
              <a:rPr lang="fr-FR" altLang="zh-CN" sz="2400" b="1" i="0" dirty="0">
                <a:solidFill>
                  <a:schemeClr val="accent6">
                    <a:lumMod val="75000"/>
                  </a:schemeClr>
                </a:solidFill>
                <a:effectLst/>
                <a:latin typeface="Arial" panose="020B0604020202020204" pitchFamily="34" charset="0"/>
                <a:cs typeface="Arial" panose="020B0604020202020204" pitchFamily="34" charset="0"/>
              </a:rPr>
              <a:t> </a:t>
            </a:r>
            <a:r>
              <a:rPr lang="fr-FR" altLang="zh-CN" sz="2400" b="1" dirty="0">
                <a:solidFill>
                  <a:schemeClr val="accent6">
                    <a:lumMod val="75000"/>
                  </a:schemeClr>
                </a:solidFill>
                <a:latin typeface="Arial" panose="020B0604020202020204" pitchFamily="34" charset="0"/>
                <a:cs typeface="Arial" panose="020B0604020202020204" pitchFamily="34" charset="0"/>
              </a:rPr>
              <a:t>structure</a:t>
            </a:r>
          </a:p>
          <a:p>
            <a:pPr marL="342900" indent="-342900">
              <a:spcBef>
                <a:spcPts val="200"/>
              </a:spcBef>
              <a:spcAft>
                <a:spcPts val="200"/>
              </a:spcAft>
              <a:buFont typeface="Arial" panose="020B0604020202020204" pitchFamily="34" charset="0"/>
              <a:buChar char="•"/>
            </a:pPr>
            <a:r>
              <a:rPr lang="fr-FR" altLang="zh-CN" sz="2000" b="1" i="1" dirty="0">
                <a:solidFill>
                  <a:schemeClr val="accent6"/>
                </a:solidFill>
                <a:latin typeface="Arial" panose="020B0604020202020204" pitchFamily="34" charset="0"/>
                <a:cs typeface="Arial" panose="020B0604020202020204" pitchFamily="34" charset="0"/>
              </a:rPr>
              <a:t>Where and how </a:t>
            </a:r>
            <a:r>
              <a:rPr lang="fr-FR" altLang="zh-CN" sz="2000" b="1" i="1" dirty="0" err="1">
                <a:solidFill>
                  <a:schemeClr val="accent6"/>
                </a:solidFill>
                <a:latin typeface="Arial" panose="020B0604020202020204" pitchFamily="34" charset="0"/>
                <a:cs typeface="Arial" panose="020B0604020202020204" pitchFamily="34" charset="0"/>
              </a:rPr>
              <a:t>much</a:t>
            </a:r>
            <a:r>
              <a:rPr lang="fr-FR" altLang="zh-CN" sz="2000" b="1" i="1" dirty="0">
                <a:solidFill>
                  <a:schemeClr val="accent6"/>
                </a:solidFill>
                <a:latin typeface="Arial" panose="020B0604020202020204" pitchFamily="34" charset="0"/>
                <a:cs typeface="Arial" panose="020B0604020202020204" pitchFamily="34" charset="0"/>
              </a:rPr>
              <a:t> </a:t>
            </a:r>
            <a:r>
              <a:rPr lang="fr-FR" altLang="zh-CN" sz="2000" b="1" i="1" dirty="0" err="1">
                <a:solidFill>
                  <a:schemeClr val="accent6"/>
                </a:solidFill>
                <a:latin typeface="Arial" panose="020B0604020202020204" pitchFamily="34" charset="0"/>
                <a:cs typeface="Arial" panose="020B0604020202020204" pitchFamily="34" charset="0"/>
              </a:rPr>
              <a:t>energy</a:t>
            </a:r>
            <a:r>
              <a:rPr lang="fr-FR" altLang="zh-CN" sz="2000" b="1" i="1" dirty="0">
                <a:solidFill>
                  <a:schemeClr val="accent6"/>
                </a:solidFill>
                <a:latin typeface="Arial" panose="020B0604020202020204" pitchFamily="34" charset="0"/>
                <a:cs typeface="Arial" panose="020B0604020202020204" pitchFamily="34" charset="0"/>
              </a:rPr>
              <a:t> </a:t>
            </a:r>
            <a:r>
              <a:rPr lang="fr-FR" altLang="zh-CN" sz="2000" b="1" i="1" dirty="0" err="1">
                <a:solidFill>
                  <a:schemeClr val="accent6"/>
                </a:solidFill>
                <a:latin typeface="Arial" panose="020B0604020202020204" pitchFamily="34" charset="0"/>
                <a:cs typeface="Arial" panose="020B0604020202020204" pitchFamily="34" charset="0"/>
              </a:rPr>
              <a:t>is</a:t>
            </a:r>
            <a:r>
              <a:rPr lang="fr-FR" altLang="zh-CN" sz="2000" b="1" i="1" dirty="0">
                <a:solidFill>
                  <a:schemeClr val="accent6"/>
                </a:solidFill>
                <a:latin typeface="Arial" panose="020B0604020202020204" pitchFamily="34" charset="0"/>
                <a:cs typeface="Arial" panose="020B0604020202020204" pitchFamily="34" charset="0"/>
              </a:rPr>
              <a:t> </a:t>
            </a:r>
            <a:r>
              <a:rPr lang="fr-FR" altLang="zh-CN" sz="2000" b="1" i="1" dirty="0" err="1">
                <a:solidFill>
                  <a:schemeClr val="accent6"/>
                </a:solidFill>
                <a:latin typeface="Arial" panose="020B0604020202020204" pitchFamily="34" charset="0"/>
                <a:cs typeface="Arial" panose="020B0604020202020204" pitchFamily="34" charset="0"/>
              </a:rPr>
              <a:t>deposited</a:t>
            </a:r>
            <a:r>
              <a:rPr lang="fr-FR" altLang="zh-CN" sz="2000" b="1" i="1" dirty="0">
                <a:solidFill>
                  <a:schemeClr val="accent6"/>
                </a:solidFill>
                <a:latin typeface="Arial" panose="020B0604020202020204" pitchFamily="34" charset="0"/>
                <a:cs typeface="Arial" panose="020B0604020202020204" pitchFamily="34" charset="0"/>
              </a:rPr>
              <a:t> </a:t>
            </a:r>
          </a:p>
        </p:txBody>
      </p:sp>
      <p:sp>
        <p:nvSpPr>
          <p:cNvPr id="19" name="文本框 18">
            <a:extLst>
              <a:ext uri="{FF2B5EF4-FFF2-40B4-BE49-F238E27FC236}">
                <a16:creationId xmlns:a16="http://schemas.microsoft.com/office/drawing/2014/main" id="{3F0B4792-574E-0FFA-1F00-B62D9B2D4F0B}"/>
              </a:ext>
            </a:extLst>
          </p:cNvPr>
          <p:cNvSpPr txBox="1"/>
          <p:nvPr/>
        </p:nvSpPr>
        <p:spPr>
          <a:xfrm>
            <a:off x="6358215" y="4197916"/>
            <a:ext cx="5550792" cy="1179810"/>
          </a:xfrm>
          <a:prstGeom prst="rect">
            <a:avLst/>
          </a:prstGeom>
          <a:noFill/>
        </p:spPr>
        <p:txBody>
          <a:bodyPr wrap="square">
            <a:spAutoFit/>
          </a:bodyPr>
          <a:lstStyle/>
          <a:p>
            <a:pPr>
              <a:spcBef>
                <a:spcPts val="200"/>
              </a:spcBef>
              <a:spcAft>
                <a:spcPts val="200"/>
              </a:spcAft>
            </a:pPr>
            <a:r>
              <a:rPr lang="fr-FR" altLang="zh-CN" sz="2400" b="1" dirty="0">
                <a:solidFill>
                  <a:srgbClr val="7030A0"/>
                </a:solidFill>
                <a:latin typeface="Arial" panose="020B0604020202020204" pitchFamily="34" charset="0"/>
                <a:cs typeface="Arial" panose="020B0604020202020204" pitchFamily="34" charset="0"/>
              </a:rPr>
              <a:t>Spatial-time-</a:t>
            </a:r>
            <a:r>
              <a:rPr lang="fr-FR" altLang="zh-CN" sz="2400" b="1" dirty="0" err="1">
                <a:solidFill>
                  <a:srgbClr val="7030A0"/>
                </a:solidFill>
                <a:latin typeface="Arial" panose="020B0604020202020204" pitchFamily="34" charset="0"/>
                <a:cs typeface="Arial" panose="020B0604020202020204" pitchFamily="34" charset="0"/>
              </a:rPr>
              <a:t>category</a:t>
            </a:r>
            <a:r>
              <a:rPr lang="fr-FR" altLang="zh-CN" sz="2400" b="1" dirty="0">
                <a:solidFill>
                  <a:srgbClr val="7030A0"/>
                </a:solidFill>
                <a:latin typeface="Arial" panose="020B0604020202020204" pitchFamily="34" charset="0"/>
                <a:cs typeface="Arial" panose="020B0604020202020204" pitchFamily="34" charset="0"/>
              </a:rPr>
              <a:t> structure</a:t>
            </a:r>
          </a:p>
          <a:p>
            <a:pPr marL="342900" indent="-342900">
              <a:spcBef>
                <a:spcPts val="200"/>
              </a:spcBef>
              <a:spcAft>
                <a:spcPts val="200"/>
              </a:spcAft>
              <a:buFont typeface="Arial" panose="020B0604020202020204" pitchFamily="34" charset="0"/>
              <a:buChar char="•"/>
            </a:pPr>
            <a:r>
              <a:rPr lang="fr-FR" altLang="zh-CN" sz="2000" b="1" i="1" dirty="0">
                <a:solidFill>
                  <a:srgbClr val="A386A9"/>
                </a:solidFill>
                <a:latin typeface="Arial" panose="020B0604020202020204" pitchFamily="34" charset="0"/>
                <a:cs typeface="Arial" panose="020B0604020202020204" pitchFamily="34" charset="0"/>
              </a:rPr>
              <a:t>How the </a:t>
            </a:r>
            <a:r>
              <a:rPr lang="fr-FR" altLang="zh-CN" sz="2000" b="1" i="1" dirty="0" err="1">
                <a:solidFill>
                  <a:srgbClr val="A386A9"/>
                </a:solidFill>
                <a:latin typeface="Arial" panose="020B0604020202020204" pitchFamily="34" charset="0"/>
                <a:cs typeface="Arial" panose="020B0604020202020204" pitchFamily="34" charset="0"/>
              </a:rPr>
              <a:t>energy</a:t>
            </a:r>
            <a:r>
              <a:rPr lang="fr-FR" altLang="zh-CN" sz="2000" b="1" i="1" dirty="0">
                <a:solidFill>
                  <a:srgbClr val="A386A9"/>
                </a:solidFill>
                <a:latin typeface="Arial" panose="020B0604020202020204" pitchFamily="34" charset="0"/>
                <a:cs typeface="Arial" panose="020B0604020202020204" pitchFamily="34" charset="0"/>
              </a:rPr>
              <a:t> </a:t>
            </a:r>
            <a:r>
              <a:rPr lang="fr-FR" altLang="zh-CN" sz="2000" b="1" i="1" dirty="0" err="1">
                <a:solidFill>
                  <a:srgbClr val="A386A9"/>
                </a:solidFill>
                <a:latin typeface="Arial" panose="020B0604020202020204" pitchFamily="34" charset="0"/>
                <a:cs typeface="Arial" panose="020B0604020202020204" pitchFamily="34" charset="0"/>
              </a:rPr>
              <a:t>is</a:t>
            </a:r>
            <a:r>
              <a:rPr lang="fr-FR" altLang="zh-CN" sz="2000" b="1" i="1" dirty="0">
                <a:solidFill>
                  <a:srgbClr val="A386A9"/>
                </a:solidFill>
                <a:latin typeface="Arial" panose="020B0604020202020204" pitchFamily="34" charset="0"/>
                <a:cs typeface="Arial" panose="020B0604020202020204" pitchFamily="34" charset="0"/>
              </a:rPr>
              <a:t> </a:t>
            </a:r>
            <a:r>
              <a:rPr lang="fr-FR" altLang="zh-CN" sz="2000" b="1" i="1" dirty="0" err="1">
                <a:solidFill>
                  <a:srgbClr val="A386A9"/>
                </a:solidFill>
                <a:latin typeface="Arial" panose="020B0604020202020204" pitchFamily="34" charset="0"/>
                <a:cs typeface="Arial" panose="020B0604020202020204" pitchFamily="34" charset="0"/>
              </a:rPr>
              <a:t>distributed</a:t>
            </a:r>
            <a:r>
              <a:rPr lang="fr-FR" altLang="zh-CN" sz="2000" b="1" i="1" dirty="0">
                <a:solidFill>
                  <a:srgbClr val="A386A9"/>
                </a:solidFill>
                <a:latin typeface="Arial" panose="020B0604020202020204" pitchFamily="34" charset="0"/>
                <a:cs typeface="Arial" panose="020B0604020202020204" pitchFamily="34" charset="0"/>
              </a:rPr>
              <a:t> in time</a:t>
            </a:r>
          </a:p>
          <a:p>
            <a:pPr marL="342900" indent="-342900">
              <a:spcBef>
                <a:spcPts val="200"/>
              </a:spcBef>
              <a:spcAft>
                <a:spcPts val="200"/>
              </a:spcAft>
              <a:buFont typeface="Arial" panose="020B0604020202020204" pitchFamily="34" charset="0"/>
              <a:buChar char="•"/>
            </a:pPr>
            <a:r>
              <a:rPr lang="en-US" altLang="zh-CN" sz="2000" b="1" i="1" dirty="0">
                <a:solidFill>
                  <a:schemeClr val="bg2">
                    <a:lumMod val="75000"/>
                  </a:schemeClr>
                </a:solidFill>
                <a:latin typeface="Arial" panose="020B0604020202020204" pitchFamily="34" charset="0"/>
                <a:cs typeface="Arial" panose="020B0604020202020204" pitchFamily="34" charset="0"/>
              </a:rPr>
              <a:t>Use perfect time for upper-bound study</a:t>
            </a:r>
            <a:endParaRPr lang="fr-FR" altLang="zh-CN" sz="2000" b="1" i="1" dirty="0">
              <a:solidFill>
                <a:schemeClr val="bg2">
                  <a:lumMod val="75000"/>
                </a:schemeClr>
              </a:solidFill>
              <a:latin typeface="Arial" panose="020B0604020202020204" pitchFamily="34" charset="0"/>
              <a:cs typeface="Arial" panose="020B0604020202020204" pitchFamily="34" charset="0"/>
            </a:endParaRPr>
          </a:p>
        </p:txBody>
      </p:sp>
      <p:sp>
        <p:nvSpPr>
          <p:cNvPr id="23" name="页脚占位符 2">
            <a:extLst>
              <a:ext uri="{FF2B5EF4-FFF2-40B4-BE49-F238E27FC236}">
                <a16:creationId xmlns:a16="http://schemas.microsoft.com/office/drawing/2014/main" id="{33B3F059-1C88-2DDA-BDA9-F034AECB9324}"/>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277943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7EB18-3AEF-5F98-AD46-9015E395205E}"/>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170EBDA1-6F2C-E1C3-B64F-56724D4FA78F}"/>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1EE619B6-4E6C-800E-9B4E-BA7F2D543140}"/>
              </a:ext>
            </a:extLst>
          </p:cNvPr>
          <p:cNvSpPr>
            <a:spLocks noGrp="1"/>
          </p:cNvSpPr>
          <p:nvPr>
            <p:ph type="sldNum" sz="quarter" idx="12"/>
          </p:nvPr>
        </p:nvSpPr>
        <p:spPr/>
        <p:txBody>
          <a:bodyPr/>
          <a:lstStyle/>
          <a:p>
            <a:fld id="{90D1702F-6D8E-E449-92D4-4E9109171300}" type="slidenum">
              <a:rPr kumimoji="1" lang="en-US" smtClean="0"/>
              <a:pPr/>
              <a:t>11</a:t>
            </a:fld>
            <a:endParaRPr kumimoji="1" lang="en-US" dirty="0"/>
          </a:p>
        </p:txBody>
      </p:sp>
      <p:sp>
        <p:nvSpPr>
          <p:cNvPr id="5" name="标题 4">
            <a:extLst>
              <a:ext uri="{FF2B5EF4-FFF2-40B4-BE49-F238E27FC236}">
                <a16:creationId xmlns:a16="http://schemas.microsoft.com/office/drawing/2014/main" id="{0A6D9FB9-7299-EBB8-93E8-C427CD64C917}"/>
              </a:ext>
            </a:extLst>
          </p:cNvPr>
          <p:cNvSpPr>
            <a:spLocks noGrp="1"/>
          </p:cNvSpPr>
          <p:nvPr>
            <p:ph type="title"/>
          </p:nvPr>
        </p:nvSpPr>
        <p:spPr>
          <a:xfrm>
            <a:off x="996203" y="128607"/>
            <a:ext cx="11017287" cy="826716"/>
          </a:xfrm>
        </p:spPr>
        <p:txBody>
          <a:bodyPr>
            <a:normAutofit/>
          </a:bodyPr>
          <a:lstStyle/>
          <a:p>
            <a:r>
              <a:rPr lang="en-US" sz="3200" dirty="0"/>
              <a:t>Dual-branch CNN model </a:t>
            </a:r>
            <a:endParaRPr kumimoji="1" lang="en-US" sz="3200" dirty="0"/>
          </a:p>
        </p:txBody>
      </p:sp>
      <p:pic>
        <p:nvPicPr>
          <p:cNvPr id="10" name="图片 9">
            <a:extLst>
              <a:ext uri="{FF2B5EF4-FFF2-40B4-BE49-F238E27FC236}">
                <a16:creationId xmlns:a16="http://schemas.microsoft.com/office/drawing/2014/main" id="{8A92B938-59E9-BF3A-3C35-C5CF97EDC46B}"/>
              </a:ext>
            </a:extLst>
          </p:cNvPr>
          <p:cNvPicPr>
            <a:picLocks noChangeAspect="1"/>
          </p:cNvPicPr>
          <p:nvPr/>
        </p:nvPicPr>
        <p:blipFill>
          <a:blip r:embed="rId3"/>
          <a:stretch>
            <a:fillRect/>
          </a:stretch>
        </p:blipFill>
        <p:spPr>
          <a:xfrm>
            <a:off x="146882" y="955323"/>
            <a:ext cx="11866608" cy="4099060"/>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4A29D5FA-E8E1-CB8E-7FFE-647953B10ADA}"/>
                  </a:ext>
                </a:extLst>
              </p:cNvPr>
              <p:cNvSpPr txBox="1"/>
              <p:nvPr/>
            </p:nvSpPr>
            <p:spPr>
              <a:xfrm>
                <a:off x="178510" y="4995037"/>
                <a:ext cx="9586853" cy="1335815"/>
              </a:xfrm>
              <a:prstGeom prst="rect">
                <a:avLst/>
              </a:prstGeom>
              <a:noFill/>
            </p:spPr>
            <p:txBody>
              <a:bodyPr wrap="square">
                <a:spAutoFit/>
              </a:bodyPr>
              <a:lstStyle/>
              <a:p>
                <a:pPr>
                  <a:spcBef>
                    <a:spcPts val="200"/>
                  </a:spcBef>
                  <a:spcAft>
                    <a:spcPts val="200"/>
                  </a:spcAft>
                </a:pPr>
                <a:r>
                  <a:rPr lang="en-US" altLang="zh-CN" sz="2400" b="1" dirty="0">
                    <a:solidFill>
                      <a:srgbClr val="002060"/>
                    </a:solidFill>
                    <a:latin typeface="Arial" panose="020B0604020202020204" pitchFamily="34" charset="0"/>
                    <a:cs typeface="Arial" panose="020B0604020202020204" pitchFamily="34" charset="0"/>
                  </a:rPr>
                  <a:t>Inputs:</a:t>
                </a:r>
              </a:p>
              <a:p>
                <a:pPr marL="285750" indent="-285750">
                  <a:spcBef>
                    <a:spcPts val="200"/>
                  </a:spcBef>
                  <a:spcAft>
                    <a:spcPts val="200"/>
                  </a:spcAft>
                  <a:buFont typeface="Arial" panose="020B0604020202020204" pitchFamily="34" charset="0"/>
                  <a:buChar char="•"/>
                </a:pPr>
                <a:r>
                  <a:rPr lang="en-US" altLang="zh-CN" sz="2400" dirty="0">
                    <a:solidFill>
                      <a:srgbClr val="333333"/>
                    </a:solidFill>
                    <a:latin typeface="Arial" panose="020B0604020202020204" pitchFamily="34" charset="0"/>
                    <a:cs typeface="Arial" panose="020B0604020202020204" pitchFamily="34" charset="0"/>
                  </a:rPr>
                  <a:t>Shower images from </a:t>
                </a:r>
                <a:r>
                  <a:rPr lang="en-US" altLang="zh-CN" sz="2400" b="1" dirty="0">
                    <a:solidFill>
                      <a:srgbClr val="333333"/>
                    </a:solidFill>
                    <a:latin typeface="Arial" panose="020B0604020202020204" pitchFamily="34" charset="0"/>
                    <a:cs typeface="Arial" panose="020B0604020202020204" pitchFamily="34" charset="0"/>
                  </a:rPr>
                  <a:t>ECAL</a:t>
                </a:r>
                <a:r>
                  <a:rPr lang="en-US" altLang="zh-CN" sz="2400" dirty="0">
                    <a:solidFill>
                      <a:srgbClr val="333333"/>
                    </a:solidFill>
                    <a:latin typeface="Arial" panose="020B0604020202020204" pitchFamily="34" charset="0"/>
                    <a:cs typeface="Arial" panose="020B0604020202020204" pitchFamily="34" charset="0"/>
                  </a:rPr>
                  <a:t> and </a:t>
                </a:r>
                <a:r>
                  <a:rPr lang="en-US" altLang="zh-CN" sz="2400" b="1" dirty="0">
                    <a:solidFill>
                      <a:srgbClr val="333333"/>
                    </a:solidFill>
                    <a:latin typeface="Arial" panose="020B0604020202020204" pitchFamily="34" charset="0"/>
                    <a:cs typeface="Arial" panose="020B0604020202020204" pitchFamily="34" charset="0"/>
                  </a:rPr>
                  <a:t>HCAL</a:t>
                </a:r>
              </a:p>
              <a:p>
                <a:pPr marL="285750" indent="-285750">
                  <a:spcBef>
                    <a:spcPts val="200"/>
                  </a:spcBef>
                  <a:spcAft>
                    <a:spcPts val="200"/>
                  </a:spcAft>
                  <a:buFont typeface="Arial" panose="020B0604020202020204" pitchFamily="34" charset="0"/>
                  <a:buChar char="•"/>
                </a:pPr>
                <a:r>
                  <a:rPr lang="en-US" altLang="zh-CN" sz="2400" dirty="0">
                    <a:solidFill>
                      <a:srgbClr val="333333"/>
                    </a:solidFill>
                    <a:latin typeface="Arial" panose="020B0604020202020204" pitchFamily="34" charset="0"/>
                    <a:cs typeface="Arial" panose="020B0604020202020204" pitchFamily="34" charset="0"/>
                  </a:rPr>
                  <a:t>Global features: </a:t>
                </a:r>
                <a14:m>
                  <m:oMath xmlns:m="http://schemas.openxmlformats.org/officeDocument/2006/math">
                    <m:sSub>
                      <m:sSubPr>
                        <m:ctrlPr>
                          <a:rPr lang="en-US" altLang="zh-CN" sz="2400" i="1" smtClean="0">
                            <a:solidFill>
                              <a:srgbClr val="333333"/>
                            </a:solidFill>
                            <a:latin typeface="Cambria Math" panose="02040503050406030204" pitchFamily="18" charset="0"/>
                            <a:cs typeface="Arial" panose="020B0604020202020204" pitchFamily="34" charset="0"/>
                          </a:rPr>
                        </m:ctrlPr>
                      </m:sSubPr>
                      <m:e>
                        <m:r>
                          <m:rPr>
                            <m:sty m:val="p"/>
                          </m:rPr>
                          <a:rPr lang="en-US" altLang="zh-CN" sz="2400" b="0" i="1" smtClean="0">
                            <a:solidFill>
                              <a:srgbClr val="333333"/>
                            </a:solidFill>
                            <a:latin typeface="Cambria Math" panose="02040503050406030204" pitchFamily="18" charset="0"/>
                            <a:cs typeface="Arial" panose="020B0604020202020204" pitchFamily="34" charset="0"/>
                          </a:rPr>
                          <m:t>E</m:t>
                        </m:r>
                      </m:e>
                      <m:sub>
                        <m:r>
                          <m:rPr>
                            <m:sty m:val="p"/>
                          </m:rPr>
                          <a:rPr lang="en-US" altLang="zh-CN" sz="2400" b="0" i="1" smtClean="0">
                            <a:solidFill>
                              <a:srgbClr val="333333"/>
                            </a:solidFill>
                            <a:latin typeface="Cambria Math" panose="02040503050406030204" pitchFamily="18" charset="0"/>
                            <a:cs typeface="Arial" panose="020B0604020202020204" pitchFamily="34" charset="0"/>
                          </a:rPr>
                          <m:t>dep</m:t>
                        </m:r>
                      </m:sub>
                    </m:sSub>
                    <m:r>
                      <a:rPr lang="en-US" altLang="zh-CN" sz="2400" b="0" i="1" smtClean="0">
                        <a:solidFill>
                          <a:srgbClr val="333333"/>
                        </a:solidFill>
                        <a:latin typeface="Cambria Math" panose="02040503050406030204" pitchFamily="18" charset="0"/>
                        <a:cs typeface="Arial" panose="020B0604020202020204" pitchFamily="34" charset="0"/>
                      </a:rPr>
                      <m:t>,</m:t>
                    </m:r>
                  </m:oMath>
                </a14:m>
                <a:r>
                  <a:rPr lang="en-US" altLang="zh-CN" sz="2400" dirty="0">
                    <a:solidFill>
                      <a:srgbClr val="333333"/>
                    </a:solidFill>
                    <a:cs typeface="Arial" panose="020B0604020202020204" pitchFamily="34" charset="0"/>
                  </a:rPr>
                  <a:t> </a:t>
                </a:r>
                <a14:m>
                  <m:oMath xmlns:m="http://schemas.openxmlformats.org/officeDocument/2006/math">
                    <m:sSub>
                      <m:sSubPr>
                        <m:ctrlPr>
                          <a:rPr lang="en-US" altLang="zh-CN" sz="2400" i="1">
                            <a:solidFill>
                              <a:srgbClr val="333333"/>
                            </a:solidFill>
                            <a:latin typeface="Cambria Math" panose="02040503050406030204" pitchFamily="18" charset="0"/>
                            <a:cs typeface="Arial" panose="020B0604020202020204" pitchFamily="34" charset="0"/>
                          </a:rPr>
                        </m:ctrlPr>
                      </m:sSubPr>
                      <m:e>
                        <m:r>
                          <m:rPr>
                            <m:sty m:val="p"/>
                          </m:rPr>
                          <a:rPr lang="en-US" altLang="zh-CN" sz="2400" b="0" i="1" smtClean="0">
                            <a:solidFill>
                              <a:srgbClr val="333333"/>
                            </a:solidFill>
                            <a:latin typeface="Cambria Math" panose="02040503050406030204" pitchFamily="18" charset="0"/>
                            <a:cs typeface="Arial" panose="020B0604020202020204" pitchFamily="34" charset="0"/>
                          </a:rPr>
                          <m:t>N</m:t>
                        </m:r>
                      </m:e>
                      <m:sub>
                        <m:r>
                          <m:rPr>
                            <m:sty m:val="p"/>
                          </m:rPr>
                          <a:rPr lang="en-US" altLang="zh-CN" sz="2400" b="0" i="1" smtClean="0">
                            <a:solidFill>
                              <a:srgbClr val="333333"/>
                            </a:solidFill>
                            <a:latin typeface="Cambria Math" panose="02040503050406030204" pitchFamily="18" charset="0"/>
                            <a:cs typeface="Arial" panose="020B0604020202020204" pitchFamily="34" charset="0"/>
                          </a:rPr>
                          <m:t>Hits</m:t>
                        </m:r>
                      </m:sub>
                    </m:sSub>
                  </m:oMath>
                </a14:m>
                <a:endParaRPr lang="en-US" sz="2400" dirty="0"/>
              </a:p>
            </p:txBody>
          </p:sp>
        </mc:Choice>
        <mc:Fallback xmlns="">
          <p:sp>
            <p:nvSpPr>
              <p:cNvPr id="12" name="文本框 11">
                <a:extLst>
                  <a:ext uri="{FF2B5EF4-FFF2-40B4-BE49-F238E27FC236}">
                    <a16:creationId xmlns:a16="http://schemas.microsoft.com/office/drawing/2014/main" id="{4A29D5FA-E8E1-CB8E-7FFE-647953B10ADA}"/>
                  </a:ext>
                </a:extLst>
              </p:cNvPr>
              <p:cNvSpPr txBox="1">
                <a:spLocks noRot="1" noChangeAspect="1" noMove="1" noResize="1" noEditPoints="1" noAdjustHandles="1" noChangeArrowheads="1" noChangeShapeType="1" noTextEdit="1"/>
              </p:cNvSpPr>
              <p:nvPr/>
            </p:nvSpPr>
            <p:spPr>
              <a:xfrm>
                <a:off x="178510" y="4995037"/>
                <a:ext cx="9586853" cy="1335815"/>
              </a:xfrm>
              <a:prstGeom prst="rect">
                <a:avLst/>
              </a:prstGeom>
              <a:blipFill>
                <a:blip r:embed="rId4"/>
                <a:stretch>
                  <a:fillRect l="-926" t="-3774" b="-6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253EE53-CC77-1896-DD71-C6B9B2791A4D}"/>
                  </a:ext>
                </a:extLst>
              </p:cNvPr>
              <p:cNvSpPr txBox="1"/>
              <p:nvPr/>
            </p:nvSpPr>
            <p:spPr>
              <a:xfrm>
                <a:off x="7784209" y="4922912"/>
                <a:ext cx="4025564" cy="1468351"/>
              </a:xfrm>
              <a:prstGeom prst="rect">
                <a:avLst/>
              </a:prstGeom>
              <a:noFill/>
            </p:spPr>
            <p:txBody>
              <a:bodyPr wrap="square">
                <a:spAutoFit/>
              </a:bodyPr>
              <a:lstStyle/>
              <a:p>
                <a:pPr>
                  <a:spcBef>
                    <a:spcPts val="600"/>
                  </a:spcBef>
                  <a:spcAft>
                    <a:spcPts val="200"/>
                  </a:spcAft>
                </a:pPr>
                <a:r>
                  <a:rPr lang="en-US" altLang="zh-CN" b="1" i="1" dirty="0">
                    <a:solidFill>
                      <a:schemeClr val="bg2">
                        <a:lumMod val="50000"/>
                      </a:schemeClr>
                    </a:solidFill>
                    <a:latin typeface="Arial" panose="020B0604020202020204" pitchFamily="34" charset="0"/>
                    <a:cs typeface="Arial" panose="020B0604020202020204" pitchFamily="34" charset="0"/>
                  </a:rPr>
                  <a:t>Optimization objective:</a:t>
                </a:r>
              </a:p>
              <a:p>
                <a:pPr marL="285750" indent="-285750">
                  <a:spcBef>
                    <a:spcPts val="200"/>
                  </a:spcBef>
                  <a:spcAft>
                    <a:spcPts val="200"/>
                  </a:spcAft>
                  <a:buFont typeface="Arial" panose="020B0604020202020204" pitchFamily="34" charset="0"/>
                  <a:buChar char="•"/>
                </a:pPr>
                <a:r>
                  <a:rPr lang="en-US" altLang="zh-CN" i="1" dirty="0">
                    <a:solidFill>
                      <a:schemeClr val="bg2">
                        <a:lumMod val="50000"/>
                      </a:schemeClr>
                    </a:solidFill>
                    <a:latin typeface="Arial" panose="020B0604020202020204" pitchFamily="34" charset="0"/>
                    <a:cs typeface="Arial" panose="020B0604020202020204" pitchFamily="34" charset="0"/>
                  </a:rPr>
                  <a:t>Loss = 0.5</a:t>
                </a:r>
                <a14:m>
                  <m:oMath xmlns:m="http://schemas.openxmlformats.org/officeDocument/2006/math">
                    <m:sSup>
                      <m:sSupPr>
                        <m:ctrlPr>
                          <a:rPr lang="en-US" altLang="zh-CN" i="1" smtClean="0">
                            <a:solidFill>
                              <a:schemeClr val="bg2">
                                <a:lumMod val="50000"/>
                              </a:schemeClr>
                            </a:solidFill>
                            <a:latin typeface="Cambria Math" panose="02040503050406030204" pitchFamily="18" charset="0"/>
                            <a:cs typeface="Arial" panose="020B0604020202020204" pitchFamily="34" charset="0"/>
                          </a:rPr>
                        </m:ctrlPr>
                      </m:sSupPr>
                      <m:e>
                        <m:r>
                          <a:rPr lang="en-US" altLang="zh-CN" i="1" smtClean="0">
                            <a:solidFill>
                              <a:schemeClr val="bg2">
                                <a:lumMod val="50000"/>
                              </a:schemeClr>
                            </a:solidFill>
                            <a:latin typeface="Cambria Math" panose="02040503050406030204" pitchFamily="18" charset="0"/>
                            <a:cs typeface="Arial" panose="020B0604020202020204" pitchFamily="34" charset="0"/>
                          </a:rPr>
                          <m:t> </m:t>
                        </m:r>
                        <m:r>
                          <a:rPr lang="en-US" altLang="zh-CN" i="1" smtClean="0">
                            <a:solidFill>
                              <a:schemeClr val="bg2">
                                <a:lumMod val="50000"/>
                              </a:schemeClr>
                            </a:solidFill>
                            <a:latin typeface="Cambria Math" panose="02040503050406030204" pitchFamily="18" charset="0"/>
                            <a:cs typeface="Arial" panose="020B0604020202020204" pitchFamily="34" charset="0"/>
                          </a:rPr>
                          <m:t>𝑟</m:t>
                        </m:r>
                      </m:e>
                      <m:sup>
                        <m:r>
                          <a:rPr lang="en-US" altLang="zh-CN" i="1" smtClean="0">
                            <a:solidFill>
                              <a:schemeClr val="bg2">
                                <a:lumMod val="50000"/>
                              </a:schemeClr>
                            </a:solidFill>
                            <a:latin typeface="Cambria Math" panose="02040503050406030204" pitchFamily="18" charset="0"/>
                            <a:cs typeface="Arial" panose="020B0604020202020204" pitchFamily="34" charset="0"/>
                          </a:rPr>
                          <m:t>2</m:t>
                        </m:r>
                      </m:sup>
                    </m:sSup>
                  </m:oMath>
                </a14:m>
                <a:endParaRPr lang="en-US" altLang="zh-CN" i="1" dirty="0">
                  <a:solidFill>
                    <a:schemeClr val="bg2">
                      <a:lumMod val="50000"/>
                    </a:schemeClr>
                  </a:solidFill>
                  <a:latin typeface="Arial" panose="020B0604020202020204" pitchFamily="34" charset="0"/>
                  <a:cs typeface="Arial" panose="020B0604020202020204" pitchFamily="34" charset="0"/>
                </a:endParaRPr>
              </a:p>
              <a:p>
                <a:pPr marL="742950" lvl="1" indent="-285750">
                  <a:spcBef>
                    <a:spcPts val="200"/>
                  </a:spcBef>
                  <a:spcAft>
                    <a:spcPts val="200"/>
                  </a:spcAft>
                  <a:buFont typeface="Arial" panose="020B0604020202020204" pitchFamily="34" charset="0"/>
                  <a:buChar char="•"/>
                </a:pPr>
                <a:r>
                  <a:rPr lang="en-US" altLang="zh-CN" i="1" dirty="0">
                    <a:solidFill>
                      <a:schemeClr val="bg2">
                        <a:lumMod val="50000"/>
                      </a:schemeClr>
                    </a:solidFill>
                    <a:latin typeface="Arial" panose="020B0604020202020204" pitchFamily="34" charset="0"/>
                    <a:cs typeface="Arial" panose="020B0604020202020204" pitchFamily="34" charset="0"/>
                  </a:rPr>
                  <a:t>r = </a:t>
                </a:r>
                <a14:m>
                  <m:oMath xmlns:m="http://schemas.openxmlformats.org/officeDocument/2006/math">
                    <m:d>
                      <m:dPr>
                        <m:begChr m:val="{"/>
                        <m:endChr m:val=""/>
                        <m:ctrlPr>
                          <a:rPr lang="en-US" altLang="zh-CN" i="1" smtClean="0">
                            <a:solidFill>
                              <a:schemeClr val="bg2">
                                <a:lumMod val="50000"/>
                              </a:schemeClr>
                            </a:solidFill>
                            <a:latin typeface="Cambria Math" panose="02040503050406030204" pitchFamily="18" charset="0"/>
                            <a:cs typeface="Arial" panose="020B0604020202020204" pitchFamily="34" charset="0"/>
                          </a:rPr>
                        </m:ctrlPr>
                      </m:dPr>
                      <m:e>
                        <m:eqArr>
                          <m:eqArrPr>
                            <m:ctrlPr>
                              <a:rPr lang="en-US" altLang="zh-CN" i="1" smtClean="0">
                                <a:solidFill>
                                  <a:schemeClr val="bg2">
                                    <a:lumMod val="50000"/>
                                  </a:schemeClr>
                                </a:solidFill>
                                <a:latin typeface="Cambria Math" panose="02040503050406030204" pitchFamily="18" charset="0"/>
                                <a:cs typeface="Arial" panose="020B0604020202020204" pitchFamily="34" charset="0"/>
                              </a:rPr>
                            </m:ctrlPr>
                          </m:eqArrPr>
                          <m:e>
                            <m:r>
                              <a:rPr lang="en-US" altLang="zh-CN" b="0" i="1" smtClean="0">
                                <a:solidFill>
                                  <a:schemeClr val="bg2">
                                    <a:lumMod val="50000"/>
                                  </a:schemeClr>
                                </a:solidFill>
                                <a:latin typeface="Cambria Math" panose="02040503050406030204" pitchFamily="18" charset="0"/>
                                <a:cs typeface="Arial" panose="020B0604020202020204" pitchFamily="34" charset="0"/>
                              </a:rPr>
                              <m:t>(</m:t>
                            </m:r>
                            <m:sSub>
                              <m:sSubPr>
                                <m:ctrlPr>
                                  <a:rPr lang="en-US" altLang="zh-CN" i="1">
                                    <a:solidFill>
                                      <a:schemeClr val="bg2">
                                        <a:lumMod val="50000"/>
                                      </a:schemeClr>
                                    </a:solidFill>
                                    <a:latin typeface="Cambria Math" panose="02040503050406030204" pitchFamily="18" charset="0"/>
                                    <a:cs typeface="Arial" panose="020B0604020202020204" pitchFamily="34" charset="0"/>
                                  </a:rPr>
                                </m:ctrlPr>
                              </m:sSubPr>
                              <m:e>
                                <m:acc>
                                  <m:accPr>
                                    <m:chr m:val="̂"/>
                                    <m:ctrlPr>
                                      <a:rPr lang="en-US" altLang="zh-CN" i="1">
                                        <a:solidFill>
                                          <a:schemeClr val="bg2">
                                            <a:lumMod val="50000"/>
                                          </a:schemeClr>
                                        </a:solidFill>
                                        <a:latin typeface="Cambria Math" panose="02040503050406030204" pitchFamily="18" charset="0"/>
                                        <a:cs typeface="Arial" panose="020B0604020202020204" pitchFamily="34" charset="0"/>
                                      </a:rPr>
                                    </m:ctrlPr>
                                  </m:acc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acc>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i="1" smtClean="0">
                                <a:solidFill>
                                  <a:schemeClr val="bg2">
                                    <a:lumMod val="50000"/>
                                  </a:schemeClr>
                                </a:solidFill>
                                <a:latin typeface="Cambria Math" panose="02040503050406030204" pitchFamily="18" charset="0"/>
                                <a:cs typeface="Arial" panose="020B0604020202020204" pitchFamily="34" charset="0"/>
                              </a:rPr>
                              <m:t>−</m:t>
                            </m:r>
                            <m:sSub>
                              <m:sSubPr>
                                <m:ctrlPr>
                                  <a:rPr lang="en-US" altLang="zh-CN" i="1">
                                    <a:solidFill>
                                      <a:schemeClr val="bg2">
                                        <a:lumMod val="50000"/>
                                      </a:schemeClr>
                                    </a:solidFill>
                                    <a:latin typeface="Cambria Math" panose="02040503050406030204" pitchFamily="18" charset="0"/>
                                    <a:cs typeface="Arial" panose="020B0604020202020204" pitchFamily="34" charset="0"/>
                                  </a:rPr>
                                </m:ctrlPr>
                              </m:sSub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b="0" i="1" smtClean="0">
                                <a:solidFill>
                                  <a:schemeClr val="bg2">
                                    <a:lumMod val="50000"/>
                                  </a:schemeClr>
                                </a:solidFill>
                                <a:latin typeface="Cambria Math" panose="02040503050406030204" pitchFamily="18" charset="0"/>
                                <a:cs typeface="Arial" panose="020B0604020202020204" pitchFamily="34" charset="0"/>
                              </a:rPr>
                              <m:t>)/</m:t>
                            </m:r>
                            <m:sSub>
                              <m:sSubPr>
                                <m:ctrlPr>
                                  <a:rPr lang="en-US" altLang="zh-CN" i="1">
                                    <a:solidFill>
                                      <a:schemeClr val="bg2">
                                        <a:lumMod val="50000"/>
                                      </a:schemeClr>
                                    </a:solidFill>
                                    <a:latin typeface="Cambria Math" panose="02040503050406030204" pitchFamily="18" charset="0"/>
                                    <a:cs typeface="Arial" panose="020B0604020202020204" pitchFamily="34" charset="0"/>
                                  </a:rPr>
                                </m:ctrlPr>
                              </m:sSub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b="0" i="1" smtClean="0">
                                <a:solidFill>
                                  <a:schemeClr val="bg2">
                                    <a:lumMod val="50000"/>
                                  </a:schemeClr>
                                </a:solidFill>
                                <a:latin typeface="Cambria Math" panose="02040503050406030204" pitchFamily="18" charset="0"/>
                                <a:cs typeface="Arial" panose="020B0604020202020204" pitchFamily="34" charset="0"/>
                              </a:rPr>
                              <m:t>, </m:t>
                            </m:r>
                            <m:sSub>
                              <m:sSubPr>
                                <m:ctrlPr>
                                  <a:rPr lang="en-US" altLang="zh-CN" i="1">
                                    <a:solidFill>
                                      <a:schemeClr val="bg2">
                                        <a:lumMod val="50000"/>
                                      </a:schemeClr>
                                    </a:solidFill>
                                    <a:latin typeface="Cambria Math" panose="02040503050406030204" pitchFamily="18" charset="0"/>
                                    <a:cs typeface="Arial" panose="020B0604020202020204" pitchFamily="34" charset="0"/>
                                  </a:rPr>
                                </m:ctrlPr>
                              </m:sSub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i="1" smtClean="0">
                                <a:solidFill>
                                  <a:schemeClr val="bg2">
                                    <a:lumMod val="50000"/>
                                  </a:schemeClr>
                                </a:solidFill>
                                <a:latin typeface="Cambria Math" panose="02040503050406030204" pitchFamily="18" charset="0"/>
                                <a:cs typeface="Arial" panose="020B0604020202020204" pitchFamily="34" charset="0"/>
                              </a:rPr>
                              <m:t> </m:t>
                            </m:r>
                            <m:r>
                              <m:rPr>
                                <m:nor/>
                              </m:rPr>
                              <a:rPr lang="en-US" altLang="zh-CN" i="1" dirty="0" smtClean="0">
                                <a:solidFill>
                                  <a:schemeClr val="bg2">
                                    <a:lumMod val="50000"/>
                                  </a:schemeClr>
                                </a:solidFill>
                                <a:latin typeface="Cambria Math" panose="02040503050406030204" pitchFamily="18" charset="0"/>
                                <a:ea typeface="Cambria Math" panose="02040503050406030204" pitchFamily="18" charset="0"/>
                                <a:cs typeface="Arial" panose="020B0604020202020204" pitchFamily="34" charset="0"/>
                              </a:rPr>
                              <m:t>≥</m:t>
                            </m:r>
                            <m:r>
                              <m:rPr>
                                <m:nor/>
                              </m:rPr>
                              <a:rPr lang="en-US" altLang="zh-CN" i="1" dirty="0" smtClean="0">
                                <a:solidFill>
                                  <a:schemeClr val="bg2">
                                    <a:lumMod val="50000"/>
                                  </a:schemeClr>
                                </a:solidFill>
                                <a:latin typeface="Arial" panose="020B0604020202020204" pitchFamily="34" charset="0"/>
                                <a:cs typeface="Arial" panose="020B0604020202020204" pitchFamily="34" charset="0"/>
                              </a:rPr>
                              <m:t> 0.7 </m:t>
                            </m:r>
                            <m:r>
                              <m:rPr>
                                <m:nor/>
                              </m:rPr>
                              <a:rPr lang="en-US" altLang="zh-CN" i="1" dirty="0" smtClean="0">
                                <a:solidFill>
                                  <a:schemeClr val="bg2">
                                    <a:lumMod val="50000"/>
                                  </a:schemeClr>
                                </a:solidFill>
                                <a:latin typeface="Arial" panose="020B0604020202020204" pitchFamily="34" charset="0"/>
                                <a:cs typeface="Arial" panose="020B0604020202020204" pitchFamily="34" charset="0"/>
                              </a:rPr>
                              <m:t>GeV</m:t>
                            </m:r>
                          </m:e>
                          <m:e>
                            <m:sSub>
                              <m:sSubPr>
                                <m:ctrlPr>
                                  <a:rPr lang="en-US" altLang="zh-CN" i="1" smtClean="0">
                                    <a:solidFill>
                                      <a:schemeClr val="bg2">
                                        <a:lumMod val="50000"/>
                                      </a:schemeClr>
                                    </a:solidFill>
                                    <a:latin typeface="Cambria Math" panose="02040503050406030204" pitchFamily="18" charset="0"/>
                                    <a:cs typeface="Arial" panose="020B0604020202020204" pitchFamily="34" charset="0"/>
                                  </a:rPr>
                                </m:ctrlPr>
                              </m:sSubPr>
                              <m:e>
                                <m:acc>
                                  <m:accPr>
                                    <m:chr m:val="̂"/>
                                    <m:ctrlPr>
                                      <a:rPr lang="en-US" altLang="zh-CN" i="1" smtClean="0">
                                        <a:solidFill>
                                          <a:schemeClr val="bg2">
                                            <a:lumMod val="50000"/>
                                          </a:schemeClr>
                                        </a:solidFill>
                                        <a:latin typeface="Cambria Math" panose="02040503050406030204" pitchFamily="18" charset="0"/>
                                        <a:cs typeface="Arial" panose="020B0604020202020204" pitchFamily="34" charset="0"/>
                                      </a:rPr>
                                    </m:ctrlPr>
                                  </m:acc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acc>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i="1" smtClean="0">
                                <a:solidFill>
                                  <a:schemeClr val="bg2">
                                    <a:lumMod val="50000"/>
                                  </a:schemeClr>
                                </a:solidFill>
                                <a:latin typeface="Cambria Math" panose="02040503050406030204" pitchFamily="18" charset="0"/>
                                <a:cs typeface="Arial" panose="020B0604020202020204" pitchFamily="34" charset="0"/>
                              </a:rPr>
                              <m:t>−</m:t>
                            </m:r>
                            <m:sSub>
                              <m:sSubPr>
                                <m:ctrlPr>
                                  <a:rPr lang="en-US" altLang="zh-CN" i="1">
                                    <a:solidFill>
                                      <a:schemeClr val="bg2">
                                        <a:lumMod val="50000"/>
                                      </a:schemeClr>
                                    </a:solidFill>
                                    <a:latin typeface="Cambria Math" panose="02040503050406030204" pitchFamily="18" charset="0"/>
                                    <a:cs typeface="Arial" panose="020B0604020202020204" pitchFamily="34" charset="0"/>
                                  </a:rPr>
                                </m:ctrlPr>
                              </m:sSub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b="0" i="1" smtClean="0">
                                <a:solidFill>
                                  <a:schemeClr val="bg2">
                                    <a:lumMod val="50000"/>
                                  </a:schemeClr>
                                </a:solidFill>
                                <a:latin typeface="Cambria Math" panose="02040503050406030204" pitchFamily="18" charset="0"/>
                                <a:cs typeface="Arial" panose="020B0604020202020204" pitchFamily="34" charset="0"/>
                              </a:rPr>
                              <m:t>,</m:t>
                            </m:r>
                            <m:sSub>
                              <m:sSubPr>
                                <m:ctrlPr>
                                  <a:rPr lang="en-US" altLang="zh-CN" i="1">
                                    <a:solidFill>
                                      <a:schemeClr val="bg2">
                                        <a:lumMod val="50000"/>
                                      </a:schemeClr>
                                    </a:solidFill>
                                    <a:latin typeface="Cambria Math" panose="02040503050406030204" pitchFamily="18" charset="0"/>
                                    <a:cs typeface="Arial" panose="020B0604020202020204" pitchFamily="34" charset="0"/>
                                  </a:rPr>
                                </m:ctrlPr>
                              </m:sSubPr>
                              <m:e>
                                <m:r>
                                  <a:rPr lang="en-US" altLang="zh-CN" i="1" smtClean="0">
                                    <a:solidFill>
                                      <a:schemeClr val="bg2">
                                        <a:lumMod val="50000"/>
                                      </a:schemeClr>
                                    </a:solidFill>
                                    <a:latin typeface="Cambria Math" panose="02040503050406030204" pitchFamily="18" charset="0"/>
                                    <a:cs typeface="Arial" panose="020B0604020202020204" pitchFamily="34" charset="0"/>
                                  </a:rPr>
                                  <m:t>𝐸</m:t>
                                </m:r>
                              </m:e>
                              <m:sub>
                                <m:r>
                                  <a:rPr lang="en-US" altLang="zh-CN" i="1" smtClean="0">
                                    <a:solidFill>
                                      <a:schemeClr val="bg2">
                                        <a:lumMod val="50000"/>
                                      </a:schemeClr>
                                    </a:solidFill>
                                    <a:latin typeface="Cambria Math" panose="02040503050406030204" pitchFamily="18" charset="0"/>
                                    <a:cs typeface="Arial" panose="020B0604020202020204" pitchFamily="34" charset="0"/>
                                  </a:rPr>
                                  <m:t>𝑖</m:t>
                                </m:r>
                              </m:sub>
                            </m:sSub>
                            <m:r>
                              <a:rPr lang="en-US" altLang="zh-CN" i="1" smtClean="0">
                                <a:solidFill>
                                  <a:schemeClr val="bg2">
                                    <a:lumMod val="50000"/>
                                  </a:schemeClr>
                                </a:solidFill>
                                <a:latin typeface="Cambria Math" panose="02040503050406030204" pitchFamily="18" charset="0"/>
                                <a:cs typeface="Arial" panose="020B0604020202020204" pitchFamily="34" charset="0"/>
                              </a:rPr>
                              <m:t> </m:t>
                            </m:r>
                            <m:r>
                              <m:rPr>
                                <m:nor/>
                              </m:rPr>
                              <a:rPr lang="en-US" altLang="zh-CN" b="0" i="1" smtClean="0">
                                <a:solidFill>
                                  <a:schemeClr val="bg2">
                                    <a:lumMod val="50000"/>
                                  </a:schemeClr>
                                </a:solidFill>
                                <a:latin typeface="Cambria Math" panose="02040503050406030204" pitchFamily="18" charset="0"/>
                                <a:cs typeface="Arial" panose="020B0604020202020204" pitchFamily="34" charset="0"/>
                              </a:rPr>
                              <m:t>&lt;</m:t>
                            </m:r>
                            <m:r>
                              <m:rPr>
                                <m:nor/>
                              </m:rPr>
                              <a:rPr lang="en-US" altLang="zh-CN" i="1" dirty="0" smtClean="0">
                                <a:solidFill>
                                  <a:schemeClr val="bg2">
                                    <a:lumMod val="50000"/>
                                  </a:schemeClr>
                                </a:solidFill>
                                <a:latin typeface="Arial" panose="020B0604020202020204" pitchFamily="34" charset="0"/>
                                <a:cs typeface="Arial" panose="020B0604020202020204" pitchFamily="34" charset="0"/>
                              </a:rPr>
                              <m:t> 0.7 </m:t>
                            </m:r>
                            <m:r>
                              <m:rPr>
                                <m:nor/>
                              </m:rPr>
                              <a:rPr lang="en-US" altLang="zh-CN" i="1" dirty="0" smtClean="0">
                                <a:solidFill>
                                  <a:schemeClr val="bg2">
                                    <a:lumMod val="50000"/>
                                  </a:schemeClr>
                                </a:solidFill>
                                <a:latin typeface="Arial" panose="020B0604020202020204" pitchFamily="34" charset="0"/>
                                <a:cs typeface="Arial" panose="020B0604020202020204" pitchFamily="34" charset="0"/>
                              </a:rPr>
                              <m:t>GeV</m:t>
                            </m:r>
                            <m:r>
                              <m:rPr>
                                <m:nor/>
                              </m:rPr>
                              <a:rPr lang="en-US" altLang="zh-CN" b="0" i="1" dirty="0" smtClean="0">
                                <a:solidFill>
                                  <a:schemeClr val="bg2">
                                    <a:lumMod val="50000"/>
                                  </a:schemeClr>
                                </a:solidFill>
                                <a:latin typeface="Arial" panose="020B0604020202020204" pitchFamily="34" charset="0"/>
                                <a:cs typeface="Arial" panose="020B0604020202020204" pitchFamily="34" charset="0"/>
                              </a:rPr>
                              <m:t>   </m:t>
                            </m:r>
                          </m:e>
                        </m:eqArr>
                      </m:e>
                    </m:d>
                  </m:oMath>
                </a14:m>
                <a:endParaRPr lang="en-US" dirty="0"/>
              </a:p>
            </p:txBody>
          </p:sp>
        </mc:Choice>
        <mc:Fallback xmlns="">
          <p:sp>
            <p:nvSpPr>
              <p:cNvPr id="14" name="文本框 13">
                <a:extLst>
                  <a:ext uri="{FF2B5EF4-FFF2-40B4-BE49-F238E27FC236}">
                    <a16:creationId xmlns:a16="http://schemas.microsoft.com/office/drawing/2014/main" id="{5253EE53-CC77-1896-DD71-C6B9B2791A4D}"/>
                  </a:ext>
                </a:extLst>
              </p:cNvPr>
              <p:cNvSpPr txBox="1">
                <a:spLocks noRot="1" noChangeAspect="1" noMove="1" noResize="1" noEditPoints="1" noAdjustHandles="1" noChangeArrowheads="1" noChangeShapeType="1" noTextEdit="1"/>
              </p:cNvSpPr>
              <p:nvPr/>
            </p:nvSpPr>
            <p:spPr>
              <a:xfrm>
                <a:off x="7784209" y="4922912"/>
                <a:ext cx="4025564" cy="1468351"/>
              </a:xfrm>
              <a:prstGeom prst="rect">
                <a:avLst/>
              </a:prstGeom>
              <a:blipFill>
                <a:blip r:embed="rId5"/>
                <a:stretch>
                  <a:fillRect l="-4088" t="-64103" b="-154701"/>
                </a:stretch>
              </a:blipFill>
            </p:spPr>
            <p:txBody>
              <a:bodyPr/>
              <a:lstStyle/>
              <a:p>
                <a:r>
                  <a:rPr lang="en-US">
                    <a:noFill/>
                  </a:rPr>
                  <a:t> </a:t>
                </a:r>
              </a:p>
            </p:txBody>
          </p:sp>
        </mc:Fallback>
      </mc:AlternateContent>
      <p:sp>
        <p:nvSpPr>
          <p:cNvPr id="15" name="矩形 14">
            <a:extLst>
              <a:ext uri="{FF2B5EF4-FFF2-40B4-BE49-F238E27FC236}">
                <a16:creationId xmlns:a16="http://schemas.microsoft.com/office/drawing/2014/main" id="{D2BA1331-5760-FB7C-E817-1C03F9C00A77}"/>
              </a:ext>
            </a:extLst>
          </p:cNvPr>
          <p:cNvSpPr/>
          <p:nvPr/>
        </p:nvSpPr>
        <p:spPr>
          <a:xfrm>
            <a:off x="177938" y="5054382"/>
            <a:ext cx="7081802" cy="1276470"/>
          </a:xfrm>
          <a:prstGeom prst="rect">
            <a:avLst/>
          </a:prstGeom>
          <a:noFill/>
          <a:ln w="47625">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页脚占位符 2">
            <a:extLst>
              <a:ext uri="{FF2B5EF4-FFF2-40B4-BE49-F238E27FC236}">
                <a16:creationId xmlns:a16="http://schemas.microsoft.com/office/drawing/2014/main" id="{BEE176D8-7EBD-9BFE-2ED2-0E53C2A327E8}"/>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CB6800A-EFFE-0332-9F6F-1AF8EFCD3564}"/>
                  </a:ext>
                </a:extLst>
              </p:cNvPr>
              <p:cNvSpPr txBox="1"/>
              <p:nvPr/>
            </p:nvSpPr>
            <p:spPr>
              <a:xfrm>
                <a:off x="9414335" y="3855785"/>
                <a:ext cx="2599155" cy="591444"/>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US" altLang="zh-CN" sz="1600" i="1" smtClean="0">
                              <a:solidFill>
                                <a:schemeClr val="bg2">
                                  <a:lumMod val="50000"/>
                                </a:schemeClr>
                              </a:solidFill>
                              <a:latin typeface="Cambria Math" panose="02040503050406030204" pitchFamily="18" charset="0"/>
                            </a:rPr>
                          </m:ctrlPr>
                        </m:sSubPr>
                        <m:e>
                          <m:r>
                            <a:rPr lang="en-US" altLang="zh-CN" sz="1600" i="1">
                              <a:solidFill>
                                <a:schemeClr val="bg2">
                                  <a:lumMod val="50000"/>
                                </a:schemeClr>
                              </a:solidFill>
                              <a:latin typeface="Cambria Math" panose="02040503050406030204" pitchFamily="18" charset="0"/>
                            </a:rPr>
                            <m:t>𝐸</m:t>
                          </m:r>
                        </m:e>
                        <m:sub>
                          <m:r>
                            <a:rPr lang="en-US" altLang="zh-CN" sz="1600" i="1">
                              <a:solidFill>
                                <a:schemeClr val="bg2">
                                  <a:lumMod val="50000"/>
                                </a:schemeClr>
                              </a:solidFill>
                              <a:latin typeface="Cambria Math" panose="02040503050406030204" pitchFamily="18" charset="0"/>
                            </a:rPr>
                            <m:t>𝑖</m:t>
                          </m:r>
                        </m:sub>
                      </m:sSub>
                      <m:r>
                        <m:rPr>
                          <m:nor/>
                        </m:rPr>
                        <a:rPr lang="en-US" altLang="zh-CN" sz="1600" i="1" dirty="0">
                          <a:solidFill>
                            <a:schemeClr val="bg2">
                              <a:lumMod val="50000"/>
                            </a:schemeClr>
                          </a:solidFill>
                          <a:latin typeface="Cambria Math" panose="02040503050406030204" pitchFamily="18" charset="0"/>
                        </a:rPr>
                        <m:t>: </m:t>
                      </m:r>
                      <m:r>
                        <m:rPr>
                          <m:nor/>
                        </m:rPr>
                        <a:rPr lang="en-US" altLang="zh-CN" sz="1600" i="1" dirty="0">
                          <a:solidFill>
                            <a:schemeClr val="bg2">
                              <a:lumMod val="50000"/>
                            </a:schemeClr>
                          </a:solidFill>
                          <a:latin typeface="Cambria Math" panose="02040503050406030204" pitchFamily="18" charset="0"/>
                        </a:rPr>
                        <m:t>true</m:t>
                      </m:r>
                      <m:r>
                        <m:rPr>
                          <m:nor/>
                        </m:rPr>
                        <a:rPr lang="en-US" altLang="zh-CN" sz="1600" i="1" dirty="0">
                          <a:solidFill>
                            <a:schemeClr val="bg2">
                              <a:lumMod val="50000"/>
                            </a:schemeClr>
                          </a:solidFill>
                          <a:latin typeface="Cambria Math" panose="02040503050406030204" pitchFamily="18" charset="0"/>
                        </a:rPr>
                        <m:t> </m:t>
                      </m:r>
                      <m:r>
                        <m:rPr>
                          <m:nor/>
                        </m:rPr>
                        <a:rPr lang="en-US" altLang="zh-CN" sz="1600" i="1" dirty="0">
                          <a:solidFill>
                            <a:schemeClr val="bg2">
                              <a:lumMod val="50000"/>
                            </a:schemeClr>
                          </a:solidFill>
                          <a:latin typeface="Cambria Math" panose="02040503050406030204" pitchFamily="18" charset="0"/>
                        </a:rPr>
                        <m:t>energy</m:t>
                      </m:r>
                    </m:oMath>
                  </m:oMathPara>
                </a14:m>
                <a:endParaRPr lang="en-US" sz="1600" dirty="0">
                  <a:solidFill>
                    <a:schemeClr val="bg2">
                      <a:lumMod val="50000"/>
                    </a:schemeClr>
                  </a:solidFill>
                </a:endParaRPr>
              </a:p>
              <a:p>
                <a:pPr algn="ctr"/>
                <a14:m>
                  <m:oMathPara xmlns:m="http://schemas.openxmlformats.org/officeDocument/2006/math">
                    <m:oMathParaPr>
                      <m:jc m:val="left"/>
                    </m:oMathParaPr>
                    <m:oMath xmlns:m="http://schemas.openxmlformats.org/officeDocument/2006/math">
                      <m:sSub>
                        <m:sSubPr>
                          <m:ctrlPr>
                            <a:rPr lang="en-US" altLang="zh-CN" sz="1600" i="1">
                              <a:solidFill>
                                <a:schemeClr val="bg2">
                                  <a:lumMod val="50000"/>
                                </a:schemeClr>
                              </a:solidFill>
                              <a:latin typeface="Cambria Math" panose="02040503050406030204" pitchFamily="18" charset="0"/>
                            </a:rPr>
                          </m:ctrlPr>
                        </m:sSubPr>
                        <m:e>
                          <m:acc>
                            <m:accPr>
                              <m:chr m:val="̂"/>
                              <m:ctrlPr>
                                <a:rPr lang="en-US" altLang="zh-CN" sz="1600" i="1">
                                  <a:solidFill>
                                    <a:schemeClr val="bg2">
                                      <a:lumMod val="50000"/>
                                    </a:schemeClr>
                                  </a:solidFill>
                                  <a:latin typeface="Cambria Math" panose="02040503050406030204" pitchFamily="18" charset="0"/>
                                </a:rPr>
                              </m:ctrlPr>
                            </m:accPr>
                            <m:e>
                              <m:r>
                                <a:rPr lang="en-US" altLang="zh-CN" sz="1600" i="1">
                                  <a:solidFill>
                                    <a:schemeClr val="bg2">
                                      <a:lumMod val="50000"/>
                                    </a:schemeClr>
                                  </a:solidFill>
                                  <a:latin typeface="Cambria Math" panose="02040503050406030204" pitchFamily="18" charset="0"/>
                                </a:rPr>
                                <m:t>𝐸</m:t>
                              </m:r>
                            </m:e>
                          </m:acc>
                        </m:e>
                        <m:sub>
                          <m:r>
                            <a:rPr lang="en-US" altLang="zh-CN" sz="1600" i="1">
                              <a:solidFill>
                                <a:schemeClr val="bg2">
                                  <a:lumMod val="50000"/>
                                </a:schemeClr>
                              </a:solidFill>
                              <a:latin typeface="Cambria Math" panose="02040503050406030204" pitchFamily="18" charset="0"/>
                            </a:rPr>
                            <m:t>𝑖</m:t>
                          </m:r>
                        </m:sub>
                      </m:sSub>
                      <m:r>
                        <m:rPr>
                          <m:nor/>
                        </m:rPr>
                        <a:rPr lang="en-US" altLang="zh-CN" sz="1600" i="1" dirty="0">
                          <a:solidFill>
                            <a:schemeClr val="bg2">
                              <a:lumMod val="50000"/>
                            </a:schemeClr>
                          </a:solidFill>
                          <a:latin typeface="Cambria Math" panose="02040503050406030204" pitchFamily="18" charset="0"/>
                        </a:rPr>
                        <m:t>: </m:t>
                      </m:r>
                      <m:r>
                        <m:rPr>
                          <m:nor/>
                        </m:rPr>
                        <a:rPr lang="en-US" altLang="zh-CN" sz="1600" i="1" dirty="0">
                          <a:solidFill>
                            <a:schemeClr val="bg2">
                              <a:lumMod val="50000"/>
                            </a:schemeClr>
                          </a:solidFill>
                          <a:latin typeface="Cambria Math" panose="02040503050406030204" pitchFamily="18" charset="0"/>
                        </a:rPr>
                        <m:t>predicted</m:t>
                      </m:r>
                      <m:r>
                        <m:rPr>
                          <m:nor/>
                        </m:rPr>
                        <a:rPr lang="en-US" altLang="zh-CN" sz="1600" i="1" dirty="0">
                          <a:solidFill>
                            <a:schemeClr val="bg2">
                              <a:lumMod val="50000"/>
                            </a:schemeClr>
                          </a:solidFill>
                          <a:latin typeface="Cambria Math" panose="02040503050406030204" pitchFamily="18" charset="0"/>
                        </a:rPr>
                        <m:t> </m:t>
                      </m:r>
                      <m:r>
                        <m:rPr>
                          <m:nor/>
                        </m:rPr>
                        <a:rPr lang="en-US" altLang="zh-CN" sz="1600" i="1" dirty="0">
                          <a:solidFill>
                            <a:schemeClr val="bg2">
                              <a:lumMod val="50000"/>
                            </a:schemeClr>
                          </a:solidFill>
                          <a:latin typeface="Cambria Math" panose="02040503050406030204" pitchFamily="18" charset="0"/>
                        </a:rPr>
                        <m:t>energy</m:t>
                      </m:r>
                    </m:oMath>
                  </m:oMathPara>
                </a14:m>
                <a:endParaRPr lang="en-US" sz="1600" dirty="0">
                  <a:solidFill>
                    <a:schemeClr val="bg2">
                      <a:lumMod val="50000"/>
                    </a:schemeClr>
                  </a:solidFill>
                </a:endParaRPr>
              </a:p>
            </p:txBody>
          </p:sp>
        </mc:Choice>
        <mc:Fallback xmlns="">
          <p:sp>
            <p:nvSpPr>
              <p:cNvPr id="3" name="文本框 2">
                <a:extLst>
                  <a:ext uri="{FF2B5EF4-FFF2-40B4-BE49-F238E27FC236}">
                    <a16:creationId xmlns:a16="http://schemas.microsoft.com/office/drawing/2014/main" id="{9CB6800A-EFFE-0332-9F6F-1AF8EFCD3564}"/>
                  </a:ext>
                </a:extLst>
              </p:cNvPr>
              <p:cNvSpPr txBox="1">
                <a:spLocks noRot="1" noChangeAspect="1" noMove="1" noResize="1" noEditPoints="1" noAdjustHandles="1" noChangeArrowheads="1" noChangeShapeType="1" noTextEdit="1"/>
              </p:cNvSpPr>
              <p:nvPr/>
            </p:nvSpPr>
            <p:spPr>
              <a:xfrm>
                <a:off x="9414335" y="3855785"/>
                <a:ext cx="2599155" cy="591444"/>
              </a:xfrm>
              <a:prstGeom prst="rect">
                <a:avLst/>
              </a:prstGeom>
              <a:blipFill>
                <a:blip r:embed="rId6"/>
                <a:stretch>
                  <a:fillRect b="-6250"/>
                </a:stretch>
              </a:blipFill>
            </p:spPr>
            <p:txBody>
              <a:bodyPr/>
              <a:lstStyle/>
              <a:p>
                <a:r>
                  <a:rPr lang="en-US">
                    <a:noFill/>
                  </a:rPr>
                  <a:t> </a:t>
                </a:r>
              </a:p>
            </p:txBody>
          </p:sp>
        </mc:Fallback>
      </mc:AlternateContent>
    </p:spTree>
    <p:extLst>
      <p:ext uri="{BB962C8B-B14F-4D97-AF65-F5344CB8AC3E}">
        <p14:creationId xmlns:p14="http://schemas.microsoft.com/office/powerpoint/2010/main" val="728788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EBE387-611C-AF25-C0D0-ED0386EF2335}"/>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D1B2E120-8AAF-A4A8-406F-18280545DD8B}"/>
              </a:ext>
            </a:extLst>
          </p:cNvPr>
          <p:cNvSpPr>
            <a:spLocks noGrp="1"/>
          </p:cNvSpPr>
          <p:nvPr>
            <p:ph type="sldNum" sz="quarter" idx="12"/>
          </p:nvPr>
        </p:nvSpPr>
        <p:spPr/>
        <p:txBody>
          <a:bodyPr/>
          <a:lstStyle/>
          <a:p>
            <a:fld id="{90D1702F-6D8E-E449-92D4-4E9109171300}" type="slidenum">
              <a:rPr kumimoji="1" lang="zh-CN" altLang="en-US" smtClean="0"/>
              <a:pPr/>
              <a:t>12</a:t>
            </a:fld>
            <a:endParaRPr kumimoji="1" lang="zh-CN" altLang="en-US"/>
          </a:p>
        </p:txBody>
      </p:sp>
      <mc:AlternateContent xmlns:mc="http://schemas.openxmlformats.org/markup-compatibility/2006" xmlns:a14="http://schemas.microsoft.com/office/drawing/2010/main">
        <mc:Choice Requires="a14">
          <p:sp>
            <p:nvSpPr>
              <p:cNvPr id="5" name="标题 4">
                <a:extLst>
                  <a:ext uri="{FF2B5EF4-FFF2-40B4-BE49-F238E27FC236}">
                    <a16:creationId xmlns:a16="http://schemas.microsoft.com/office/drawing/2014/main" id="{259C3070-C58E-CF39-BF7A-00D96FB3E7AA}"/>
                  </a:ext>
                </a:extLst>
              </p:cNvPr>
              <p:cNvSpPr>
                <a:spLocks noGrp="1"/>
              </p:cNvSpPr>
              <p:nvPr>
                <p:ph type="title"/>
              </p:nvPr>
            </p:nvSpPr>
            <p:spPr>
              <a:xfrm>
                <a:off x="996203" y="128607"/>
                <a:ext cx="11078284" cy="826716"/>
              </a:xfrm>
            </p:spPr>
            <p:txBody>
              <a:bodyPr>
                <a:noAutofit/>
              </a:bodyPr>
              <a:lstStyle/>
              <a:p>
                <a:r>
                  <a:rPr lang="fr-FR" altLang="zh-CN" sz="3200" dirty="0"/>
                  <a:t>Energy Distribution</a:t>
                </a:r>
                <a:r>
                  <a:rPr lang="zh-CN" altLang="en-US" sz="3200" dirty="0"/>
                  <a:t> </a:t>
                </a:r>
                <a:r>
                  <a:rPr lang="en-US" altLang="zh-CN" sz="3200" dirty="0"/>
                  <a:t>of</a:t>
                </a:r>
                <a:r>
                  <a:rPr lang="zh-CN" altLang="en-US" sz="3200" dirty="0"/>
                  <a:t> </a:t>
                </a:r>
                <a14:m>
                  <m:oMath xmlns:m="http://schemas.openxmlformats.org/officeDocument/2006/math">
                    <m:sSup>
                      <m:sSupPr>
                        <m:ctrlPr>
                          <a:rPr kumimoji="1" lang="en-US" altLang="zh-CN" sz="3200" i="1" dirty="0">
                            <a:latin typeface="Cambria Math" panose="02040503050406030204" pitchFamily="18" charset="0"/>
                          </a:rPr>
                        </m:ctrlPr>
                      </m:sSupPr>
                      <m:e>
                        <m:r>
                          <a:rPr kumimoji="1" lang="en-US" altLang="zh-CN" sz="3200" i="1" dirty="0">
                            <a:latin typeface="Cambria Math" panose="02040503050406030204" pitchFamily="18" charset="0"/>
                            <a:ea typeface="Cambria Math" panose="02040503050406030204" pitchFamily="18" charset="0"/>
                          </a:rPr>
                          <m:t>𝝅</m:t>
                        </m:r>
                      </m:e>
                      <m:sup>
                        <m:r>
                          <a:rPr kumimoji="1" lang="en-US" altLang="zh-CN" sz="3200" i="1" dirty="0">
                            <a:latin typeface="Cambria Math" panose="02040503050406030204" pitchFamily="18" charset="0"/>
                          </a:rPr>
                          <m:t>+</m:t>
                        </m:r>
                      </m:sup>
                    </m:sSup>
                  </m:oMath>
                </a14:m>
                <a:r>
                  <a:rPr lang="fr-FR" altLang="zh-CN" sz="3200" dirty="0"/>
                  <a:t>: CNN vs Baseline</a:t>
                </a:r>
                <a:endParaRPr kumimoji="1" lang="zh-CN" altLang="en-US" sz="3200" dirty="0"/>
              </a:p>
            </p:txBody>
          </p:sp>
        </mc:Choice>
        <mc:Fallback xmlns="">
          <p:sp>
            <p:nvSpPr>
              <p:cNvPr id="5" name="标题 4">
                <a:extLst>
                  <a:ext uri="{FF2B5EF4-FFF2-40B4-BE49-F238E27FC236}">
                    <a16:creationId xmlns:a16="http://schemas.microsoft.com/office/drawing/2014/main" id="{259C3070-C58E-CF39-BF7A-00D96FB3E7AA}"/>
                  </a:ext>
                </a:extLst>
              </p:cNvPr>
              <p:cNvSpPr>
                <a:spLocks noGrp="1" noRot="1" noChangeAspect="1" noMove="1" noResize="1" noEditPoints="1" noAdjustHandles="1" noChangeArrowheads="1" noChangeShapeType="1" noTextEdit="1"/>
              </p:cNvSpPr>
              <p:nvPr>
                <p:ph type="title"/>
              </p:nvPr>
            </p:nvSpPr>
            <p:spPr>
              <a:xfrm>
                <a:off x="996203" y="128607"/>
                <a:ext cx="11078284" cy="826716"/>
              </a:xfrm>
              <a:blipFill>
                <a:blip r:embed="rId3"/>
                <a:stretch>
                  <a:fillRect l="-1375"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87852DE-87C0-4162-B09D-5F9A4EF8C467}"/>
                  </a:ext>
                </a:extLst>
              </p:cNvPr>
              <p:cNvSpPr txBox="1"/>
              <p:nvPr/>
            </p:nvSpPr>
            <p:spPr>
              <a:xfrm>
                <a:off x="431397" y="867397"/>
                <a:ext cx="11643090" cy="110799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Metric: </a:t>
                </a:r>
                <a:r>
                  <a:rPr kumimoji="1" lang="en-US" altLang="zh-CN" sz="2200" dirty="0">
                    <a:solidFill>
                      <a:srgbClr val="002060"/>
                    </a:solidFill>
                    <a:latin typeface="Arial" panose="020B0604020202020204" pitchFamily="34" charset="0"/>
                    <a:cs typeface="Arial" panose="020B0604020202020204" pitchFamily="34" charset="0"/>
                  </a:rPr>
                  <a:t>Gaussian</a:t>
                </a:r>
                <a:r>
                  <a:rPr kumimoji="1" lang="en-US" altLang="zh-CN" sz="2200" dirty="0">
                    <a:latin typeface="Arial" panose="020B0604020202020204" pitchFamily="34" charset="0"/>
                    <a:cs typeface="Arial" panose="020B0604020202020204" pitchFamily="34" charset="0"/>
                  </a:rPr>
                  <a:t> fit to the reconstructed energy distribution </a:t>
                </a:r>
              </a:p>
              <a:p>
                <a:pPr marL="342900" indent="-342900">
                  <a:buFont typeface="Arial" panose="020B0604020202020204" pitchFamily="34" charset="0"/>
                  <a:buChar char="•"/>
                </a:pPr>
                <a:r>
                  <a:rPr kumimoji="1" lang="en-US" altLang="zh-CN" sz="2200" dirty="0">
                    <a:solidFill>
                      <a:srgbClr val="002060"/>
                    </a:solidFill>
                    <a:latin typeface="Arial" panose="020B0604020202020204" pitchFamily="34" charset="0"/>
                    <a:cs typeface="Arial" panose="020B0604020202020204" pitchFamily="34" charset="0"/>
                  </a:rPr>
                  <a:t>CNN</a:t>
                </a:r>
                <a:r>
                  <a:rPr kumimoji="1" lang="en-US" altLang="zh-CN" sz="2200" dirty="0">
                    <a:latin typeface="Arial" panose="020B0604020202020204" pitchFamily="34" charset="0"/>
                    <a:cs typeface="Arial" panose="020B0604020202020204" pitchFamily="34" charset="0"/>
                  </a:rPr>
                  <a:t> shows better performance:</a:t>
                </a:r>
                <a:r>
                  <a:rPr kumimoji="1" lang="zh-CN" altLang="en-US" sz="2200" dirty="0">
                    <a:latin typeface="Arial" panose="020B0604020202020204" pitchFamily="34" charset="0"/>
                    <a:cs typeface="Arial" panose="020B0604020202020204" pitchFamily="34" charset="0"/>
                  </a:rPr>
                  <a:t> </a:t>
                </a:r>
                <a:endParaRPr kumimoji="1" lang="en-US" altLang="zh-CN" sz="22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mean </a:t>
                </a:r>
                <a:r>
                  <a:rPr kumimoji="1" lang="en-US" altLang="zh-CN" sz="2200" dirty="0">
                    <a:solidFill>
                      <a:srgbClr val="002060"/>
                    </a:solidFill>
                    <a:latin typeface="Arial" panose="020B0604020202020204" pitchFamily="34" charset="0"/>
                    <a:cs typeface="Arial" panose="020B0604020202020204" pitchFamily="34" charset="0"/>
                  </a:rPr>
                  <a:t>closer</a:t>
                </a:r>
                <a:r>
                  <a:rPr kumimoji="1" lang="en-US" altLang="zh-CN" sz="2200" dirty="0">
                    <a:latin typeface="Arial" panose="020B0604020202020204" pitchFamily="34" charset="0"/>
                    <a:cs typeface="Arial" panose="020B0604020202020204" pitchFamily="34" charset="0"/>
                  </a:rPr>
                  <a:t> to </a:t>
                </a:r>
                <a14:m>
                  <m:oMath xmlns:m="http://schemas.openxmlformats.org/officeDocument/2006/math">
                    <m:sSub>
                      <m:sSubPr>
                        <m:ctrlPr>
                          <a:rPr kumimoji="1" lang="en-US" altLang="zh-CN" sz="2200" i="1" smtClean="0">
                            <a:latin typeface="Cambria Math" panose="02040503050406030204" pitchFamily="18" charset="0"/>
                            <a:cs typeface="Arial" panose="020B0604020202020204" pitchFamily="34" charset="0"/>
                          </a:rPr>
                        </m:ctrlPr>
                      </m:sSubPr>
                      <m:e>
                        <m:r>
                          <m:rPr>
                            <m:sty m:val="p"/>
                          </m:rPr>
                          <a:rPr kumimoji="1" lang="en-US" altLang="zh-CN" sz="2200" b="0" i="1" smtClean="0">
                            <a:latin typeface="Cambria Math" panose="02040503050406030204" pitchFamily="18" charset="0"/>
                            <a:cs typeface="Arial" panose="020B0604020202020204" pitchFamily="34" charset="0"/>
                          </a:rPr>
                          <m:t>E</m:t>
                        </m:r>
                      </m:e>
                      <m:sub>
                        <m:r>
                          <m:rPr>
                            <m:sty m:val="p"/>
                          </m:rPr>
                          <a:rPr kumimoji="1" lang="en-US" altLang="zh-CN" sz="2200" b="0" i="1" smtClean="0">
                            <a:latin typeface="Cambria Math" panose="02040503050406030204" pitchFamily="18" charset="0"/>
                            <a:cs typeface="Arial" panose="020B0604020202020204" pitchFamily="34" charset="0"/>
                          </a:rPr>
                          <m:t>true</m:t>
                        </m:r>
                      </m:sub>
                    </m:sSub>
                  </m:oMath>
                </a14:m>
                <a:r>
                  <a:rPr kumimoji="1" lang="en-US" altLang="zh-CN" sz="2200" dirty="0">
                    <a:latin typeface="Arial" panose="020B0604020202020204" pitchFamily="34" charset="0"/>
                    <a:cs typeface="Arial" panose="020B0604020202020204" pitchFamily="34" charset="0"/>
                  </a:rPr>
                  <a:t>; </a:t>
                </a:r>
                <a:r>
                  <a:rPr kumimoji="1" lang="en-US" altLang="zh-CN" sz="2200" dirty="0">
                    <a:solidFill>
                      <a:srgbClr val="002060"/>
                    </a:solidFill>
                    <a:latin typeface="Arial" panose="020B0604020202020204" pitchFamily="34" charset="0"/>
                    <a:cs typeface="Arial" panose="020B0604020202020204" pitchFamily="34" charset="0"/>
                  </a:rPr>
                  <a:t>smaller</a:t>
                </a:r>
                <a:r>
                  <a:rPr kumimoji="1" lang="en-US" altLang="zh-CN" sz="2200" dirty="0">
                    <a:latin typeface="Arial" panose="020B0604020202020204" pitchFamily="34" charset="0"/>
                    <a:cs typeface="Arial" panose="020B0604020202020204" pitchFamily="34" charset="0"/>
                  </a:rPr>
                  <a:t> width; r</a:t>
                </a:r>
                <a:r>
                  <a:rPr kumimoji="1" lang="en-US" altLang="zh-CN" sz="2200" dirty="0">
                    <a:solidFill>
                      <a:srgbClr val="002060"/>
                    </a:solidFill>
                    <a:latin typeface="Arial" panose="020B0604020202020204" pitchFamily="34" charset="0"/>
                    <a:cs typeface="Arial" panose="020B0604020202020204" pitchFamily="34" charset="0"/>
                  </a:rPr>
                  <a:t>educe</a:t>
                </a:r>
                <a:r>
                  <a:rPr kumimoji="1" lang="en-US" altLang="zh-CN" sz="2200" dirty="0">
                    <a:latin typeface="Arial" panose="020B0604020202020204" pitchFamily="34" charset="0"/>
                    <a:cs typeface="Arial" panose="020B0604020202020204" pitchFamily="34" charset="0"/>
                  </a:rPr>
                  <a:t> </a:t>
                </a:r>
                <a:r>
                  <a:rPr kumimoji="1" lang="en-US" altLang="zh-CN" sz="2200" dirty="0">
                    <a:solidFill>
                      <a:srgbClr val="002060"/>
                    </a:solidFill>
                    <a:latin typeface="Arial" panose="020B0604020202020204" pitchFamily="34" charset="0"/>
                    <a:cs typeface="Arial" panose="020B0604020202020204" pitchFamily="34" charset="0"/>
                  </a:rPr>
                  <a:t>tails</a:t>
                </a:r>
              </a:p>
            </p:txBody>
          </p:sp>
        </mc:Choice>
        <mc:Fallback xmlns="">
          <p:sp>
            <p:nvSpPr>
              <p:cNvPr id="6" name="文本框 5">
                <a:extLst>
                  <a:ext uri="{FF2B5EF4-FFF2-40B4-BE49-F238E27FC236}">
                    <a16:creationId xmlns:a16="http://schemas.microsoft.com/office/drawing/2014/main" id="{687852DE-87C0-4162-B09D-5F9A4EF8C467}"/>
                  </a:ext>
                </a:extLst>
              </p:cNvPr>
              <p:cNvSpPr txBox="1">
                <a:spLocks noRot="1" noChangeAspect="1" noMove="1" noResize="1" noEditPoints="1" noAdjustHandles="1" noChangeArrowheads="1" noChangeShapeType="1" noTextEdit="1"/>
              </p:cNvSpPr>
              <p:nvPr/>
            </p:nvSpPr>
            <p:spPr>
              <a:xfrm>
                <a:off x="431397" y="867397"/>
                <a:ext cx="11643090" cy="1107996"/>
              </a:xfrm>
              <a:prstGeom prst="rect">
                <a:avLst/>
              </a:prstGeom>
              <a:blipFill>
                <a:blip r:embed="rId4"/>
                <a:stretch>
                  <a:fillRect l="-654" t="-3409" b="-10227"/>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60F8AC9B-A4E4-2006-156D-67BFA82DDFDE}"/>
              </a:ext>
            </a:extLst>
          </p:cNvPr>
          <p:cNvPicPr>
            <a:picLocks noChangeAspect="1"/>
          </p:cNvPicPr>
          <p:nvPr/>
        </p:nvPicPr>
        <p:blipFill>
          <a:blip r:embed="rId5"/>
          <a:stretch>
            <a:fillRect/>
          </a:stretch>
        </p:blipFill>
        <p:spPr>
          <a:xfrm>
            <a:off x="1967651" y="1639764"/>
            <a:ext cx="3381756" cy="2496312"/>
          </a:xfrm>
          <a:prstGeom prst="rect">
            <a:avLst/>
          </a:prstGeom>
        </p:spPr>
      </p:pic>
      <p:pic>
        <p:nvPicPr>
          <p:cNvPr id="11" name="图片 10">
            <a:extLst>
              <a:ext uri="{FF2B5EF4-FFF2-40B4-BE49-F238E27FC236}">
                <a16:creationId xmlns:a16="http://schemas.microsoft.com/office/drawing/2014/main" id="{707F6D02-3CC0-01C7-FB78-F9F0DCF91A7E}"/>
              </a:ext>
            </a:extLst>
          </p:cNvPr>
          <p:cNvPicPr>
            <a:picLocks noChangeAspect="1"/>
          </p:cNvPicPr>
          <p:nvPr/>
        </p:nvPicPr>
        <p:blipFill>
          <a:blip r:embed="rId6"/>
          <a:stretch>
            <a:fillRect/>
          </a:stretch>
        </p:blipFill>
        <p:spPr>
          <a:xfrm>
            <a:off x="5224914" y="1644695"/>
            <a:ext cx="3381756" cy="2496312"/>
          </a:xfrm>
          <a:prstGeom prst="rect">
            <a:avLst/>
          </a:prstGeom>
        </p:spPr>
      </p:pic>
      <p:pic>
        <p:nvPicPr>
          <p:cNvPr id="14" name="图片 13">
            <a:extLst>
              <a:ext uri="{FF2B5EF4-FFF2-40B4-BE49-F238E27FC236}">
                <a16:creationId xmlns:a16="http://schemas.microsoft.com/office/drawing/2014/main" id="{8F46CA04-86A6-60F7-8334-EDBB5F920845}"/>
              </a:ext>
            </a:extLst>
          </p:cNvPr>
          <p:cNvPicPr>
            <a:picLocks noChangeAspect="1"/>
          </p:cNvPicPr>
          <p:nvPr/>
        </p:nvPicPr>
        <p:blipFill>
          <a:blip r:embed="rId7"/>
          <a:stretch>
            <a:fillRect/>
          </a:stretch>
        </p:blipFill>
        <p:spPr>
          <a:xfrm>
            <a:off x="8451177" y="1639764"/>
            <a:ext cx="3381756" cy="2496312"/>
          </a:xfrm>
          <a:prstGeom prst="rect">
            <a:avLst/>
          </a:prstGeom>
        </p:spPr>
      </p:pic>
      <p:pic>
        <p:nvPicPr>
          <p:cNvPr id="16" name="图片 15">
            <a:extLst>
              <a:ext uri="{FF2B5EF4-FFF2-40B4-BE49-F238E27FC236}">
                <a16:creationId xmlns:a16="http://schemas.microsoft.com/office/drawing/2014/main" id="{E6103E90-2E45-944F-8B37-4149FF569EC0}"/>
              </a:ext>
            </a:extLst>
          </p:cNvPr>
          <p:cNvPicPr>
            <a:picLocks noChangeAspect="1"/>
          </p:cNvPicPr>
          <p:nvPr/>
        </p:nvPicPr>
        <p:blipFill>
          <a:blip r:embed="rId8"/>
          <a:stretch>
            <a:fillRect/>
          </a:stretch>
        </p:blipFill>
        <p:spPr>
          <a:xfrm>
            <a:off x="1983149" y="3855046"/>
            <a:ext cx="3381756" cy="2496312"/>
          </a:xfrm>
          <a:prstGeom prst="rect">
            <a:avLst/>
          </a:prstGeom>
        </p:spPr>
      </p:pic>
      <p:pic>
        <p:nvPicPr>
          <p:cNvPr id="19" name="图片 18">
            <a:extLst>
              <a:ext uri="{FF2B5EF4-FFF2-40B4-BE49-F238E27FC236}">
                <a16:creationId xmlns:a16="http://schemas.microsoft.com/office/drawing/2014/main" id="{81BB2F45-7575-587A-554C-AE846BFB527F}"/>
              </a:ext>
            </a:extLst>
          </p:cNvPr>
          <p:cNvPicPr>
            <a:picLocks noChangeAspect="1"/>
          </p:cNvPicPr>
          <p:nvPr/>
        </p:nvPicPr>
        <p:blipFill>
          <a:blip r:embed="rId9"/>
          <a:stretch>
            <a:fillRect/>
          </a:stretch>
        </p:blipFill>
        <p:spPr>
          <a:xfrm>
            <a:off x="5224914" y="3855046"/>
            <a:ext cx="3381756" cy="2496312"/>
          </a:xfrm>
          <a:prstGeom prst="rect">
            <a:avLst/>
          </a:prstGeom>
        </p:spPr>
      </p:pic>
      <p:pic>
        <p:nvPicPr>
          <p:cNvPr id="23" name="图片 22">
            <a:extLst>
              <a:ext uri="{FF2B5EF4-FFF2-40B4-BE49-F238E27FC236}">
                <a16:creationId xmlns:a16="http://schemas.microsoft.com/office/drawing/2014/main" id="{38ADA79C-89C9-E469-65AD-6C16A8954978}"/>
              </a:ext>
            </a:extLst>
          </p:cNvPr>
          <p:cNvPicPr>
            <a:picLocks noChangeAspect="1"/>
          </p:cNvPicPr>
          <p:nvPr/>
        </p:nvPicPr>
        <p:blipFill>
          <a:blip r:embed="rId10"/>
          <a:stretch>
            <a:fillRect/>
          </a:stretch>
        </p:blipFill>
        <p:spPr>
          <a:xfrm>
            <a:off x="8451177" y="3855046"/>
            <a:ext cx="3381756" cy="2496312"/>
          </a:xfrm>
          <a:prstGeom prst="rect">
            <a:avLst/>
          </a:prstGeom>
        </p:spPr>
      </p:pic>
      <p:sp>
        <p:nvSpPr>
          <p:cNvPr id="25" name="Flow Card 1">
            <a:extLst>
              <a:ext uri="{FF2B5EF4-FFF2-40B4-BE49-F238E27FC236}">
                <a16:creationId xmlns:a16="http://schemas.microsoft.com/office/drawing/2014/main" id="{77A02C32-71FF-7625-B407-3D14D4599F5E}"/>
              </a:ext>
            </a:extLst>
          </p:cNvPr>
          <p:cNvSpPr>
            <a:spLocks noChangeAspect="1"/>
          </p:cNvSpPr>
          <p:nvPr/>
        </p:nvSpPr>
        <p:spPr>
          <a:xfrm>
            <a:off x="9028981" y="4223649"/>
            <a:ext cx="1233312" cy="390000"/>
          </a:xfrm>
          <a:prstGeom prst="roundRect">
            <a:avLst/>
          </a:prstGeom>
          <a:solidFill>
            <a:schemeClr val="accent6">
              <a:lumMod val="40000"/>
              <a:lumOff val="60000"/>
            </a:schemeClr>
          </a:solidFill>
          <a:ln>
            <a:noFill/>
          </a:ln>
        </p:spPr>
        <p:txBody>
          <a:bodyPr wrap="square" rtlCol="0" anchor="ctr"/>
          <a:lstStyle/>
          <a:p>
            <a:pPr algn="ctr"/>
            <a:r>
              <a:rPr lang="en-US" sz="2000" b="1" dirty="0">
                <a:latin typeface="Arial" panose="020B0604020202020204" pitchFamily="34" charset="0"/>
                <a:cs typeface="Arial" panose="020B0604020202020204" pitchFamily="34" charset="0"/>
              </a:rPr>
              <a:t>150 GeV</a:t>
            </a:r>
          </a:p>
        </p:txBody>
      </p:sp>
      <p:sp>
        <p:nvSpPr>
          <p:cNvPr id="26" name="Flow Card 1">
            <a:extLst>
              <a:ext uri="{FF2B5EF4-FFF2-40B4-BE49-F238E27FC236}">
                <a16:creationId xmlns:a16="http://schemas.microsoft.com/office/drawing/2014/main" id="{3FA78D4B-FBAF-8DBD-B174-90E0D89B6B97}"/>
              </a:ext>
            </a:extLst>
          </p:cNvPr>
          <p:cNvSpPr>
            <a:spLocks noChangeAspect="1"/>
          </p:cNvSpPr>
          <p:nvPr/>
        </p:nvSpPr>
        <p:spPr>
          <a:xfrm>
            <a:off x="5801269" y="4223649"/>
            <a:ext cx="1233312" cy="390000"/>
          </a:xfrm>
          <a:prstGeom prst="roundRect">
            <a:avLst/>
          </a:prstGeom>
          <a:solidFill>
            <a:schemeClr val="accent6">
              <a:lumMod val="40000"/>
              <a:lumOff val="60000"/>
            </a:schemeClr>
          </a:solidFill>
          <a:ln>
            <a:noFill/>
          </a:ln>
        </p:spPr>
        <p:txBody>
          <a:bodyPr wrap="square" rtlCol="0" anchor="ctr"/>
          <a:lstStyle/>
          <a:p>
            <a:pPr algn="ctr"/>
            <a:r>
              <a:rPr lang="en-US" sz="2000" b="1" dirty="0">
                <a:latin typeface="Arial" panose="020B0604020202020204" pitchFamily="34" charset="0"/>
                <a:cs typeface="Arial" panose="020B0604020202020204" pitchFamily="34" charset="0"/>
              </a:rPr>
              <a:t>1</a:t>
            </a:r>
            <a:r>
              <a:rPr lang="en-US" altLang="zh-CN" sz="2000" b="1" dirty="0">
                <a:latin typeface="Arial" panose="020B0604020202020204" pitchFamily="34" charset="0"/>
                <a:cs typeface="Arial" panose="020B0604020202020204" pitchFamily="34" charset="0"/>
              </a:rPr>
              <a:t>0</a:t>
            </a:r>
            <a:r>
              <a:rPr lang="en-US" sz="2000" b="1" dirty="0">
                <a:latin typeface="Arial" panose="020B0604020202020204" pitchFamily="34" charset="0"/>
                <a:cs typeface="Arial" panose="020B0604020202020204" pitchFamily="34" charset="0"/>
              </a:rPr>
              <a:t>0 GeV</a:t>
            </a:r>
          </a:p>
        </p:txBody>
      </p:sp>
      <p:sp>
        <p:nvSpPr>
          <p:cNvPr id="27" name="Flow Card 1">
            <a:extLst>
              <a:ext uri="{FF2B5EF4-FFF2-40B4-BE49-F238E27FC236}">
                <a16:creationId xmlns:a16="http://schemas.microsoft.com/office/drawing/2014/main" id="{34049DDB-64CC-6985-7996-6FFA0C604597}"/>
              </a:ext>
            </a:extLst>
          </p:cNvPr>
          <p:cNvSpPr>
            <a:spLocks noChangeAspect="1"/>
          </p:cNvSpPr>
          <p:nvPr/>
        </p:nvSpPr>
        <p:spPr>
          <a:xfrm>
            <a:off x="2565689" y="4223649"/>
            <a:ext cx="1233312" cy="390000"/>
          </a:xfrm>
          <a:prstGeom prst="roundRect">
            <a:avLst/>
          </a:prstGeom>
          <a:solidFill>
            <a:schemeClr val="accent6">
              <a:lumMod val="40000"/>
              <a:lumOff val="60000"/>
            </a:schemeClr>
          </a:solidFill>
          <a:ln>
            <a:noFill/>
          </a:ln>
        </p:spPr>
        <p:txBody>
          <a:bodyPr wrap="square" rtlCol="0" anchor="ctr"/>
          <a:lstStyle/>
          <a:p>
            <a:pPr algn="ctr"/>
            <a:r>
              <a:rPr lang="en-US" altLang="zh-CN" sz="2000" b="1" dirty="0">
                <a:latin typeface="Arial" panose="020B0604020202020204" pitchFamily="34" charset="0"/>
                <a:cs typeface="Arial" panose="020B0604020202020204" pitchFamily="34" charset="0"/>
              </a:rPr>
              <a:t>8</a:t>
            </a:r>
            <a:r>
              <a:rPr lang="en-US" sz="2000" b="1" dirty="0">
                <a:latin typeface="Arial" panose="020B0604020202020204" pitchFamily="34" charset="0"/>
                <a:cs typeface="Arial" panose="020B0604020202020204" pitchFamily="34" charset="0"/>
              </a:rPr>
              <a:t>0 GeV</a:t>
            </a:r>
          </a:p>
        </p:txBody>
      </p:sp>
      <p:sp>
        <p:nvSpPr>
          <p:cNvPr id="28" name="Flow Card 1">
            <a:extLst>
              <a:ext uri="{FF2B5EF4-FFF2-40B4-BE49-F238E27FC236}">
                <a16:creationId xmlns:a16="http://schemas.microsoft.com/office/drawing/2014/main" id="{5D42A259-6950-A159-57F4-E9C2FF7FA5BA}"/>
              </a:ext>
            </a:extLst>
          </p:cNvPr>
          <p:cNvSpPr>
            <a:spLocks noChangeAspect="1"/>
          </p:cNvSpPr>
          <p:nvPr/>
        </p:nvSpPr>
        <p:spPr>
          <a:xfrm>
            <a:off x="2534693" y="1979680"/>
            <a:ext cx="977739" cy="390000"/>
          </a:xfrm>
          <a:prstGeom prst="roundRect">
            <a:avLst/>
          </a:prstGeom>
          <a:solidFill>
            <a:schemeClr val="accent6">
              <a:lumMod val="40000"/>
              <a:lumOff val="60000"/>
            </a:schemeClr>
          </a:solidFill>
          <a:ln>
            <a:noFill/>
          </a:ln>
        </p:spPr>
        <p:txBody>
          <a:bodyPr wrap="square" rtlCol="0" anchor="ctr"/>
          <a:lstStyle/>
          <a:p>
            <a:pPr algn="ctr"/>
            <a:r>
              <a:rPr lang="en-US" altLang="zh-CN" sz="2000" b="1"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 GeV</a:t>
            </a:r>
          </a:p>
        </p:txBody>
      </p:sp>
      <p:sp>
        <p:nvSpPr>
          <p:cNvPr id="29" name="Flow Card 1">
            <a:extLst>
              <a:ext uri="{FF2B5EF4-FFF2-40B4-BE49-F238E27FC236}">
                <a16:creationId xmlns:a16="http://schemas.microsoft.com/office/drawing/2014/main" id="{FC4BE5FA-2AB5-D30F-7D9E-358313BA1717}"/>
              </a:ext>
            </a:extLst>
          </p:cNvPr>
          <p:cNvSpPr>
            <a:spLocks noChangeAspect="1"/>
          </p:cNvSpPr>
          <p:nvPr/>
        </p:nvSpPr>
        <p:spPr>
          <a:xfrm>
            <a:off x="7418264" y="1979680"/>
            <a:ext cx="1047817" cy="390000"/>
          </a:xfrm>
          <a:prstGeom prst="roundRect">
            <a:avLst/>
          </a:prstGeom>
          <a:solidFill>
            <a:schemeClr val="accent6">
              <a:lumMod val="40000"/>
              <a:lumOff val="60000"/>
            </a:schemeClr>
          </a:solidFill>
          <a:ln>
            <a:noFill/>
          </a:ln>
        </p:spPr>
        <p:txBody>
          <a:bodyPr wrap="square" rtlCol="0" anchor="ctr"/>
          <a:lstStyle/>
          <a:p>
            <a:pPr algn="ctr"/>
            <a:r>
              <a:rPr lang="en-US" altLang="zh-CN" sz="2000" b="1" dirty="0">
                <a:latin typeface="Arial" panose="020B0604020202020204" pitchFamily="34" charset="0"/>
                <a:cs typeface="Arial" panose="020B0604020202020204" pitchFamily="34" charset="0"/>
              </a:rPr>
              <a:t>5</a:t>
            </a:r>
            <a:r>
              <a:rPr lang="en-US" sz="2000" b="1" dirty="0">
                <a:latin typeface="Arial" panose="020B0604020202020204" pitchFamily="34" charset="0"/>
                <a:cs typeface="Arial" panose="020B0604020202020204" pitchFamily="34" charset="0"/>
              </a:rPr>
              <a:t> GeV</a:t>
            </a:r>
          </a:p>
        </p:txBody>
      </p:sp>
      <p:sp>
        <p:nvSpPr>
          <p:cNvPr id="30" name="Flow Card 1">
            <a:extLst>
              <a:ext uri="{FF2B5EF4-FFF2-40B4-BE49-F238E27FC236}">
                <a16:creationId xmlns:a16="http://schemas.microsoft.com/office/drawing/2014/main" id="{76B8BD7B-F4C9-3799-A883-E847D22BEA04}"/>
              </a:ext>
            </a:extLst>
          </p:cNvPr>
          <p:cNvSpPr>
            <a:spLocks noChangeAspect="1"/>
          </p:cNvSpPr>
          <p:nvPr/>
        </p:nvSpPr>
        <p:spPr>
          <a:xfrm>
            <a:off x="9028982" y="1979680"/>
            <a:ext cx="1140564" cy="390000"/>
          </a:xfrm>
          <a:prstGeom prst="roundRect">
            <a:avLst/>
          </a:prstGeom>
          <a:solidFill>
            <a:schemeClr val="accent6">
              <a:lumMod val="40000"/>
              <a:lumOff val="60000"/>
            </a:schemeClr>
          </a:solidFill>
          <a:ln>
            <a:noFill/>
          </a:ln>
        </p:spPr>
        <p:txBody>
          <a:bodyPr wrap="square" rtlCol="0" anchor="ctr"/>
          <a:lstStyle/>
          <a:p>
            <a:pPr algn="ctr"/>
            <a:r>
              <a:rPr lang="en-US" altLang="zh-CN" sz="2000" b="1" dirty="0">
                <a:latin typeface="Arial" panose="020B0604020202020204" pitchFamily="34" charset="0"/>
                <a:cs typeface="Arial" panose="020B0604020202020204" pitchFamily="34" charset="0"/>
              </a:rPr>
              <a:t>10</a:t>
            </a:r>
            <a:r>
              <a:rPr lang="en-US" sz="2000" b="1" dirty="0">
                <a:latin typeface="Arial" panose="020B0604020202020204" pitchFamily="34" charset="0"/>
                <a:cs typeface="Arial" panose="020B0604020202020204" pitchFamily="34" charset="0"/>
              </a:rPr>
              <a:t> GeV</a:t>
            </a:r>
          </a:p>
        </p:txBody>
      </p:sp>
      <p:sp>
        <p:nvSpPr>
          <p:cNvPr id="31" name="Flow Card 1">
            <a:extLst>
              <a:ext uri="{FF2B5EF4-FFF2-40B4-BE49-F238E27FC236}">
                <a16:creationId xmlns:a16="http://schemas.microsoft.com/office/drawing/2014/main" id="{C572DCE0-55F2-2121-81AC-DE6088D63919}"/>
              </a:ext>
            </a:extLst>
          </p:cNvPr>
          <p:cNvSpPr>
            <a:spLocks noChangeAspect="1"/>
          </p:cNvSpPr>
          <p:nvPr/>
        </p:nvSpPr>
        <p:spPr>
          <a:xfrm>
            <a:off x="34430" y="3457023"/>
            <a:ext cx="2880023" cy="1015716"/>
          </a:xfrm>
          <a:prstGeom prst="roundRect">
            <a:avLst/>
          </a:prstGeom>
          <a:solidFill>
            <a:schemeClr val="accent6">
              <a:lumMod val="20000"/>
              <a:lumOff val="80000"/>
              <a:alpha val="24683"/>
            </a:schemeClr>
          </a:solidFill>
          <a:ln>
            <a:noFill/>
          </a:ln>
        </p:spPr>
        <p:txBody>
          <a:bodyPr wrap="square" rtlCol="0" anchor="ctr"/>
          <a:lstStyle/>
          <a:p>
            <a:pPr algn="ctr"/>
            <a:r>
              <a:rPr lang="en-US" sz="2000" b="1" dirty="0">
                <a:solidFill>
                  <a:srgbClr val="19477E"/>
                </a:solidFill>
                <a:latin typeface="Arial" panose="020B0604020202020204" pitchFamily="34" charset="0"/>
                <a:cs typeface="Arial" panose="020B0604020202020204" pitchFamily="34" charset="0"/>
              </a:rPr>
              <a:t>Blue: visible</a:t>
            </a:r>
          </a:p>
          <a:p>
            <a:pPr algn="ctr"/>
            <a:r>
              <a:rPr lang="en-US" sz="2000" b="1" dirty="0">
                <a:solidFill>
                  <a:srgbClr val="2B6E49"/>
                </a:solidFill>
                <a:latin typeface="Arial" panose="020B0604020202020204" pitchFamily="34" charset="0"/>
                <a:cs typeface="Arial" panose="020B0604020202020204" pitchFamily="34" charset="0"/>
              </a:rPr>
              <a:t>Green: CNN w/o time</a:t>
            </a:r>
          </a:p>
          <a:p>
            <a:pPr algn="ctr"/>
            <a:r>
              <a:rPr lang="en-US" sz="2000" b="1" dirty="0">
                <a:solidFill>
                  <a:srgbClr val="A12F31"/>
                </a:solidFill>
                <a:latin typeface="Arial" panose="020B0604020202020204" pitchFamily="34" charset="0"/>
                <a:cs typeface="Arial" panose="020B0604020202020204" pitchFamily="34" charset="0"/>
              </a:rPr>
              <a:t>Red: CNN w. time</a:t>
            </a:r>
          </a:p>
        </p:txBody>
      </p:sp>
      <p:sp>
        <p:nvSpPr>
          <p:cNvPr id="7" name="页脚占位符 2">
            <a:extLst>
              <a:ext uri="{FF2B5EF4-FFF2-40B4-BE49-F238E27FC236}">
                <a16:creationId xmlns:a16="http://schemas.microsoft.com/office/drawing/2014/main" id="{9C3DC882-6F92-1C3E-0E8F-4E4D3EBF6C26}"/>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2889255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CF973A48-6D75-A6D0-7A83-881D39953C3D}"/>
                  </a:ext>
                </a:extLst>
              </p:cNvPr>
              <p:cNvGraphicFramePr>
                <a:graphicFrameLocks noGrp="1"/>
              </p:cNvGraphicFramePr>
              <p:nvPr>
                <p:extLst>
                  <p:ext uri="{D42A27DB-BD31-4B8C-83A1-F6EECF244321}">
                    <p14:modId xmlns:p14="http://schemas.microsoft.com/office/powerpoint/2010/main" val="1806626126"/>
                  </p:ext>
                </p:extLst>
              </p:nvPr>
            </p:nvGraphicFramePr>
            <p:xfrm>
              <a:off x="6676348" y="3673660"/>
              <a:ext cx="5275809" cy="2692908"/>
            </p:xfrm>
            <a:graphic>
              <a:graphicData uri="http://schemas.openxmlformats.org/drawingml/2006/table">
                <a:tbl>
                  <a:tblPr firstRow="1" bandRow="1">
                    <a:solidFill>
                      <a:srgbClr val="FFFFFF">
                        <a:alpha val="49804"/>
                      </a:srgbClr>
                    </a:solidFill>
                    <a:tableStyleId>{93296810-A885-4BE3-A3E7-6D5BEEA58F35}</a:tableStyleId>
                  </a:tblPr>
                  <a:tblGrid>
                    <a:gridCol w="1524573">
                      <a:extLst>
                        <a:ext uri="{9D8B030D-6E8A-4147-A177-3AD203B41FA5}">
                          <a16:colId xmlns:a16="http://schemas.microsoft.com/office/drawing/2014/main" val="2717499100"/>
                        </a:ext>
                      </a:extLst>
                    </a:gridCol>
                    <a:gridCol w="1318380">
                      <a:extLst>
                        <a:ext uri="{9D8B030D-6E8A-4147-A177-3AD203B41FA5}">
                          <a16:colId xmlns:a16="http://schemas.microsoft.com/office/drawing/2014/main" val="3829032898"/>
                        </a:ext>
                      </a:extLst>
                    </a:gridCol>
                    <a:gridCol w="1458691">
                      <a:extLst>
                        <a:ext uri="{9D8B030D-6E8A-4147-A177-3AD203B41FA5}">
                          <a16:colId xmlns:a16="http://schemas.microsoft.com/office/drawing/2014/main" val="445974027"/>
                        </a:ext>
                      </a:extLst>
                    </a:gridCol>
                    <a:gridCol w="974165">
                      <a:extLst>
                        <a:ext uri="{9D8B030D-6E8A-4147-A177-3AD203B41FA5}">
                          <a16:colId xmlns:a16="http://schemas.microsoft.com/office/drawing/2014/main" val="3768587615"/>
                        </a:ext>
                      </a:extLst>
                    </a:gridCol>
                  </a:tblGrid>
                  <a:tr h="0">
                    <a:tc rowSpan="3">
                      <a:txBody>
                        <a:bodyPr/>
                        <a:lstStyle/>
                        <a:p>
                          <a:pPr algn="ct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noFill/>
                      </a:tcPr>
                    </a:tc>
                    <a:tc rowSpan="3">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Linearity</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gridSpan="2">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Resolution</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hMerge="1">
                      <a:txBody>
                        <a:bodyPr/>
                        <a:lstStyle/>
                        <a:p>
                          <a:endParaRPr lang="zh-CN" altLang="en-US"/>
                        </a:p>
                      </a:txBody>
                      <a:tcPr/>
                    </a:tc>
                    <a:extLst>
                      <a:ext uri="{0D108BD9-81ED-4DB2-BD59-A6C34878D82A}">
                        <a16:rowId xmlns:a16="http://schemas.microsoft.com/office/drawing/2014/main" val="1101719302"/>
                      </a:ext>
                    </a:extLst>
                  </a:tr>
                  <a:tr h="0">
                    <a:tc vMerge="1">
                      <a:txBody>
                        <a:bodyPr/>
                        <a:lstStyle/>
                        <a:p>
                          <a:endParaRPr lang="en-US"/>
                        </a:p>
                      </a:txBody>
                      <a:tcPr/>
                    </a:tc>
                    <a:tc vMerge="1">
                      <a:txBody>
                        <a:bodyPr/>
                        <a:lstStyle/>
                        <a:p>
                          <a:endParaRPr lang="en-US"/>
                        </a:p>
                      </a:txBody>
                      <a:tcPr/>
                    </a:tc>
                    <a:tc gridSpan="2">
                      <a:txBody>
                        <a:bodyPr/>
                        <a:lstStyle/>
                        <a:p>
                          <a:pPr algn="ctr"/>
                          <a14:m>
                            <m:oMath xmlns:m="http://schemas.openxmlformats.org/officeDocument/2006/math">
                              <m:r>
                                <a:rPr lang="en-US" altLang="zh-CN" sz="2000" b="1" i="1" dirty="0" smtClean="0">
                                  <a:ln>
                                    <a:noFill/>
                                  </a:ln>
                                  <a:solidFill>
                                    <a:srgbClr val="7030A0"/>
                                  </a:solidFill>
                                  <a:latin typeface="Cambria Math" panose="02040503050406030204" pitchFamily="18" charset="0"/>
                                  <a:cs typeface="Arial" panose="020B0604020202020204" pitchFamily="34" charset="0"/>
                                </a:rPr>
                                <m:t>𝒓</m:t>
                              </m:r>
                              <m:r>
                                <a:rPr lang="en-US" altLang="zh-CN" sz="2000" b="1" i="1" dirty="0" smtClean="0">
                                  <a:ln>
                                    <a:noFill/>
                                  </a:ln>
                                  <a:solidFill>
                                    <a:srgbClr val="7030A0"/>
                                  </a:solidFill>
                                  <a:latin typeface="Cambria Math" panose="02040503050406030204" pitchFamily="18" charset="0"/>
                                  <a:cs typeface="Arial" panose="020B0604020202020204" pitchFamily="34" charset="0"/>
                                </a:rPr>
                                <m:t>(</m:t>
                              </m:r>
                              <m:r>
                                <a:rPr lang="en-US" altLang="zh-CN" sz="2000" b="1" i="1" dirty="0" smtClean="0">
                                  <a:ln>
                                    <a:noFill/>
                                  </a:ln>
                                  <a:solidFill>
                                    <a:srgbClr val="7030A0"/>
                                  </a:solidFill>
                                  <a:latin typeface="Cambria Math" panose="02040503050406030204" pitchFamily="18" charset="0"/>
                                  <a:cs typeface="Arial" panose="020B0604020202020204" pitchFamily="34" charset="0"/>
                                </a:rPr>
                                <m:t>𝑬</m:t>
                              </m:r>
                              <m:r>
                                <a:rPr lang="en-US" altLang="zh-CN" sz="2000" b="1" i="1" dirty="0" smtClean="0">
                                  <a:ln>
                                    <a:noFill/>
                                  </a:ln>
                                  <a:solidFill>
                                    <a:srgbClr val="7030A0"/>
                                  </a:solidFill>
                                  <a:latin typeface="Cambria Math" panose="02040503050406030204" pitchFamily="18" charset="0"/>
                                  <a:cs typeface="Arial" panose="020B0604020202020204" pitchFamily="34" charset="0"/>
                                </a:rPr>
                                <m:t>)</m:t>
                              </m:r>
                              <m:r>
                                <a:rPr lang="zh-CN" altLang="en-US" sz="2000" b="1" i="1" dirty="0" smtClean="0">
                                  <a:ln>
                                    <a:noFill/>
                                  </a:ln>
                                  <a:solidFill>
                                    <a:srgbClr val="7030A0"/>
                                  </a:solidFill>
                                  <a:latin typeface="Cambria Math" panose="02040503050406030204" pitchFamily="18" charset="0"/>
                                  <a:cs typeface="Arial" panose="020B0604020202020204" pitchFamily="34" charset="0"/>
                                </a:rPr>
                                <m:t> </m:t>
                              </m:r>
                            </m:oMath>
                          </a14:m>
                          <a:r>
                            <a:rPr lang="en-US" altLang="zh-CN" sz="2000" b="1" i="0" dirty="0">
                              <a:ln>
                                <a:noFill/>
                              </a:ln>
                              <a:solidFill>
                                <a:srgbClr val="7030A0"/>
                              </a:solidFill>
                              <a:latin typeface="Arial" panose="020B0604020202020204" pitchFamily="34" charset="0"/>
                              <a:cs typeface="Arial" panose="020B0604020202020204" pitchFamily="34" charset="0"/>
                            </a:rPr>
                            <a:t>=</a:t>
                          </a:r>
                          <a:r>
                            <a:rPr lang="zh-CN" altLang="en-US" sz="2000" b="1" i="0" dirty="0">
                              <a:ln>
                                <a:noFill/>
                              </a:ln>
                              <a:solidFill>
                                <a:srgbClr val="7030A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zh-CN" altLang="en-US" sz="2000" b="1" i="1" smtClean="0">
                                      <a:ln>
                                        <a:noFill/>
                                      </a:ln>
                                      <a:solidFill>
                                        <a:srgbClr val="7030A0"/>
                                      </a:solidFill>
                                      <a:latin typeface="Cambria Math" panose="02040503050406030204" pitchFamily="18" charset="0"/>
                                      <a:cs typeface="Arial" panose="020B0604020202020204" pitchFamily="34" charset="0"/>
                                    </a:rPr>
                                  </m:ctrlPr>
                                </m:radPr>
                                <m:deg/>
                                <m:e>
                                  <m:sSup>
                                    <m:sSupPr>
                                      <m:ctrlPr>
                                        <a:rPr lang="en-US" altLang="zh-CN" sz="2000" b="1" i="1" smtClean="0">
                                          <a:ln>
                                            <a:noFill/>
                                          </a:ln>
                                          <a:solidFill>
                                            <a:srgbClr val="7030A0"/>
                                          </a:solidFill>
                                          <a:latin typeface="Cambria Math" panose="02040503050406030204" pitchFamily="18" charset="0"/>
                                          <a:cs typeface="Arial" panose="020B0604020202020204" pitchFamily="34" charset="0"/>
                                        </a:rPr>
                                      </m:ctrlPr>
                                    </m:sSupPr>
                                    <m:e>
                                      <m:d>
                                        <m:dPr>
                                          <m:ctrlPr>
                                            <a:rPr lang="en-US" altLang="zh-CN" sz="2000" b="1" i="1" smtClean="0">
                                              <a:ln>
                                                <a:noFill/>
                                              </a:ln>
                                              <a:solidFill>
                                                <a:srgbClr val="7030A0"/>
                                              </a:solidFill>
                                              <a:latin typeface="Cambria Math" panose="02040503050406030204" pitchFamily="18" charset="0"/>
                                              <a:cs typeface="Arial" panose="020B0604020202020204" pitchFamily="34" charset="0"/>
                                            </a:rPr>
                                          </m:ctrlPr>
                                        </m:dPr>
                                        <m:e>
                                          <m:f>
                                            <m:fPr>
                                              <m:ctrlPr>
                                                <a:rPr lang="en-US" altLang="zh-CN" sz="2000" b="1" i="1" smtClean="0">
                                                  <a:ln>
                                                    <a:noFill/>
                                                  </a:ln>
                                                  <a:solidFill>
                                                    <a:srgbClr val="7030A0"/>
                                                  </a:solidFill>
                                                  <a:latin typeface="Cambria Math" panose="02040503050406030204" pitchFamily="18" charset="0"/>
                                                  <a:cs typeface="Arial" panose="020B0604020202020204" pitchFamily="34" charset="0"/>
                                                </a:rPr>
                                              </m:ctrlPr>
                                            </m:fPr>
                                            <m:num>
                                              <m:r>
                                                <m:rPr>
                                                  <m:sty m:val="p"/>
                                                </m:rPr>
                                                <a:rPr lang="en-US" altLang="zh-CN" sz="2000" b="1" i="1" smtClean="0">
                                                  <a:ln>
                                                    <a:noFill/>
                                                  </a:ln>
                                                  <a:solidFill>
                                                    <a:srgbClr val="7030A0"/>
                                                  </a:solidFill>
                                                  <a:latin typeface="Cambria Math" panose="02040503050406030204" pitchFamily="18" charset="0"/>
                                                  <a:cs typeface="Arial" panose="020B0604020202020204" pitchFamily="34" charset="0"/>
                                                </a:rPr>
                                                <m:t>S</m:t>
                                              </m:r>
                                            </m:num>
                                            <m:den>
                                              <m:rad>
                                                <m:radPr>
                                                  <m:degHide m:val="on"/>
                                                  <m:ctrlPr>
                                                    <a:rPr lang="en-US" altLang="zh-CN" sz="2000" b="1" i="1" smtClean="0">
                                                      <a:ln>
                                                        <a:noFill/>
                                                      </a:ln>
                                                      <a:solidFill>
                                                        <a:srgbClr val="7030A0"/>
                                                      </a:solidFill>
                                                      <a:latin typeface="Cambria Math" panose="02040503050406030204" pitchFamily="18" charset="0"/>
                                                      <a:cs typeface="Arial" panose="020B0604020202020204" pitchFamily="34" charset="0"/>
                                                    </a:rPr>
                                                  </m:ctrlPr>
                                                </m:radPr>
                                                <m:deg/>
                                                <m:e>
                                                  <m:r>
                                                    <m:rPr>
                                                      <m:sty m:val="p"/>
                                                    </m:rPr>
                                                    <a:rPr lang="en-US" altLang="zh-CN" sz="2000" b="1" i="1" smtClean="0">
                                                      <a:ln>
                                                        <a:noFill/>
                                                      </a:ln>
                                                      <a:solidFill>
                                                        <a:srgbClr val="7030A0"/>
                                                      </a:solidFill>
                                                      <a:latin typeface="Cambria Math" panose="02040503050406030204" pitchFamily="18" charset="0"/>
                                                      <a:cs typeface="Arial" panose="020B0604020202020204" pitchFamily="34" charset="0"/>
                                                    </a:rPr>
                                                    <m:t>E</m:t>
                                                  </m:r>
                                                </m:e>
                                              </m:rad>
                                            </m:den>
                                          </m:f>
                                        </m:e>
                                      </m:d>
                                    </m:e>
                                    <m:sup>
                                      <m:r>
                                        <a:rPr lang="en-US" altLang="zh-CN" sz="2000" b="1" i="1" smtClean="0">
                                          <a:ln>
                                            <a:noFill/>
                                          </a:ln>
                                          <a:solidFill>
                                            <a:srgbClr val="7030A0"/>
                                          </a:solidFill>
                                          <a:latin typeface="Cambria Math" panose="02040503050406030204" pitchFamily="18" charset="0"/>
                                          <a:cs typeface="Arial" panose="020B0604020202020204" pitchFamily="34" charset="0"/>
                                        </a:rPr>
                                        <m:t>2</m:t>
                                      </m:r>
                                    </m:sup>
                                  </m:sSup>
                                  <m:r>
                                    <a:rPr lang="en-US" altLang="zh-CN" sz="2000" b="1" i="1" smtClean="0">
                                      <a:ln>
                                        <a:noFill/>
                                      </a:ln>
                                      <a:solidFill>
                                        <a:srgbClr val="7030A0"/>
                                      </a:solidFill>
                                      <a:latin typeface="Cambria Math" panose="02040503050406030204" pitchFamily="18" charset="0"/>
                                      <a:cs typeface="Arial" panose="020B0604020202020204" pitchFamily="34" charset="0"/>
                                    </a:rPr>
                                    <m:t>+</m:t>
                                  </m:r>
                                  <m:sSup>
                                    <m:sSupPr>
                                      <m:ctrlPr>
                                        <a:rPr lang="en-US" altLang="zh-CN" sz="2000" b="1" i="1" smtClean="0">
                                          <a:ln>
                                            <a:noFill/>
                                          </a:ln>
                                          <a:solidFill>
                                            <a:srgbClr val="7030A0"/>
                                          </a:solidFill>
                                          <a:latin typeface="Cambria Math" panose="02040503050406030204" pitchFamily="18" charset="0"/>
                                          <a:cs typeface="Arial" panose="020B0604020202020204" pitchFamily="34" charset="0"/>
                                        </a:rPr>
                                      </m:ctrlPr>
                                    </m:sSupPr>
                                    <m:e>
                                      <m:r>
                                        <m:rPr>
                                          <m:sty m:val="p"/>
                                        </m:rPr>
                                        <a:rPr lang="en-US" altLang="zh-CN" sz="2000" b="1" i="1" smtClean="0">
                                          <a:ln>
                                            <a:noFill/>
                                          </a:ln>
                                          <a:solidFill>
                                            <a:srgbClr val="7030A0"/>
                                          </a:solidFill>
                                          <a:latin typeface="Cambria Math" panose="02040503050406030204" pitchFamily="18" charset="0"/>
                                          <a:cs typeface="Arial" panose="020B0604020202020204" pitchFamily="34" charset="0"/>
                                        </a:rPr>
                                        <m:t>C</m:t>
                                      </m:r>
                                    </m:e>
                                    <m:sup>
                                      <m:r>
                                        <a:rPr lang="en-US" altLang="zh-CN" sz="2000" b="1" i="1" smtClean="0">
                                          <a:ln>
                                            <a:noFill/>
                                          </a:ln>
                                          <a:solidFill>
                                            <a:srgbClr val="7030A0"/>
                                          </a:solidFill>
                                          <a:latin typeface="Cambria Math" panose="02040503050406030204" pitchFamily="18" charset="0"/>
                                          <a:cs typeface="Arial" panose="020B0604020202020204" pitchFamily="34" charset="0"/>
                                        </a:rPr>
                                        <m:t>2</m:t>
                                      </m:r>
                                    </m:sup>
                                  </m:sSup>
                                </m:e>
                              </m:rad>
                            </m:oMath>
                          </a14:m>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hMerge="1">
                      <a:txBody>
                        <a:bodyPr/>
                        <a:lstStyle/>
                        <a:p>
                          <a:endParaRPr lang="en-US"/>
                        </a:p>
                      </a:txBody>
                      <a:tcPr/>
                    </a:tc>
                    <a:extLst>
                      <a:ext uri="{0D108BD9-81ED-4DB2-BD59-A6C34878D82A}">
                        <a16:rowId xmlns:a16="http://schemas.microsoft.com/office/drawing/2014/main" val="3051113217"/>
                      </a:ext>
                    </a:extLst>
                  </a:tr>
                  <a:tr h="135586">
                    <a:tc vMerge="1">
                      <a:txBody>
                        <a:bodyPr/>
                        <a:lstStyle/>
                        <a:p>
                          <a:endParaRPr lang="zh-CN" altLang="en-US"/>
                        </a:p>
                      </a:txBody>
                      <a:tcPr/>
                    </a:tc>
                    <a:tc vMerge="1">
                      <a:txBody>
                        <a:bodyPr/>
                        <a:lstStyle/>
                        <a:p>
                          <a:endParaRPr lang="zh-CN" altLang="en-US"/>
                        </a:p>
                      </a:txBody>
                      <a:tcPr/>
                    </a:tc>
                    <a:tc>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S</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C</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1135286292"/>
                      </a:ext>
                    </a:extLst>
                  </a:tr>
                  <a:tr h="135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dirty="0">
                              <a:solidFill>
                                <a:schemeClr val="bg2">
                                  <a:lumMod val="50000"/>
                                </a:schemeClr>
                              </a:solidFill>
                              <a:latin typeface="Arial" panose="020B0604020202020204" pitchFamily="34" charset="0"/>
                              <a:cs typeface="Arial" panose="020B0604020202020204" pitchFamily="34" charset="0"/>
                            </a:rPr>
                            <a:t>Visible</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dirty="0">
                              <a:ln>
                                <a:noFill/>
                              </a:ln>
                              <a:solidFill>
                                <a:schemeClr val="bg2">
                                  <a:lumMod val="50000"/>
                                </a:schemeClr>
                              </a:solidFill>
                              <a:latin typeface="Arial" panose="020B0604020202020204" pitchFamily="34" charset="0"/>
                              <a:cs typeface="Arial" panose="020B0604020202020204" pitchFamily="34" charset="0"/>
                            </a:rPr>
                            <a:t>18%</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i="0" dirty="0">
                              <a:ln>
                                <a:noFill/>
                              </a:ln>
                              <a:solidFill>
                                <a:schemeClr val="bg2">
                                  <a:lumMod val="50000"/>
                                </a:schemeClr>
                              </a:solidFill>
                              <a:latin typeface="Arial" panose="020B0604020202020204" pitchFamily="34" charset="0"/>
                              <a:cs typeface="Arial" panose="020B0604020202020204" pitchFamily="34" charset="0"/>
                            </a:rPr>
                            <a:t>47.7%</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i="0" baseline="0" dirty="0">
                              <a:ln>
                                <a:noFill/>
                              </a:ln>
                              <a:solidFill>
                                <a:schemeClr val="bg2">
                                  <a:lumMod val="50000"/>
                                </a:schemeClr>
                              </a:solidFill>
                              <a:latin typeface="Arial" panose="020B0604020202020204" pitchFamily="34" charset="0"/>
                              <a:cs typeface="Arial" panose="020B0604020202020204" pitchFamily="34" charset="0"/>
                            </a:rPr>
                            <a:t>7.6%</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3177127169"/>
                      </a:ext>
                    </a:extLst>
                  </a:tr>
                  <a:tr h="164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dirty="0">
                              <a:solidFill>
                                <a:srgbClr val="AA3377"/>
                              </a:solidFill>
                              <a:latin typeface="Arial" panose="020B0604020202020204" pitchFamily="34" charset="0"/>
                              <a:cs typeface="Arial" panose="020B0604020202020204" pitchFamily="34" charset="0"/>
                            </a:rPr>
                            <a:t>CNN w/o T</a:t>
                          </a:r>
                          <a:endParaRPr lang="zh-CN" altLang="en-US" sz="2000" b="1" i="0" dirty="0">
                            <a:ln>
                              <a:noFill/>
                            </a:ln>
                            <a:solidFill>
                              <a:srgbClr val="AA3377"/>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dirty="0">
                              <a:ln>
                                <a:noFill/>
                              </a:ln>
                              <a:solidFill>
                                <a:srgbClr val="AA3377"/>
                              </a:solidFill>
                              <a:latin typeface="Arial" panose="020B0604020202020204" pitchFamily="34" charset="0"/>
                              <a:cs typeface="Arial" panose="020B0604020202020204" pitchFamily="34" charset="0"/>
                            </a:rPr>
                            <a:t>3%</a:t>
                          </a:r>
                          <a:endParaRPr lang="zh-CN" altLang="en-US" sz="2000" b="1" i="0" dirty="0">
                            <a:ln>
                              <a:noFill/>
                            </a:ln>
                            <a:solidFill>
                              <a:srgbClr val="AA3377"/>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14:m>
                            <m:oMath xmlns:m="http://schemas.openxmlformats.org/officeDocument/2006/math">
                              <m:r>
                                <a:rPr lang="en-US" altLang="zh-CN" sz="2000" b="1" i="0" smtClean="0">
                                  <a:ln>
                                    <a:noFill/>
                                  </a:ln>
                                  <a:solidFill>
                                    <a:srgbClr val="AA3377"/>
                                  </a:solidFill>
                                  <a:latin typeface="Cambria Math" panose="02040503050406030204" pitchFamily="18" charset="0"/>
                                  <a:ea typeface="Cambria Math" panose="02040503050406030204" pitchFamily="18" charset="0"/>
                                  <a:cs typeface="Arial" panose="020B0604020202020204" pitchFamily="34" charset="0"/>
                                </a:rPr>
                                <m:t>𝟑𝟏</m:t>
                              </m:r>
                              <m:r>
                                <a:rPr lang="en-US" altLang="zh-CN" sz="2000" b="1" i="0" smtClean="0">
                                  <a:ln>
                                    <a:noFill/>
                                  </a:ln>
                                  <a:solidFill>
                                    <a:srgbClr val="AA3377"/>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1" i="0" smtClean="0">
                                  <a:ln>
                                    <a:noFill/>
                                  </a:ln>
                                  <a:solidFill>
                                    <a:srgbClr val="AA3377"/>
                                  </a:solidFill>
                                  <a:latin typeface="Cambria Math" panose="02040503050406030204" pitchFamily="18" charset="0"/>
                                  <a:ea typeface="Cambria Math" panose="02040503050406030204" pitchFamily="18" charset="0"/>
                                  <a:cs typeface="Arial" panose="020B0604020202020204" pitchFamily="34" charset="0"/>
                                </a:rPr>
                                <m:t>𝟗</m:t>
                              </m:r>
                            </m:oMath>
                          </a14:m>
                          <a:r>
                            <a:rPr lang="en-US" altLang="zh-CN" sz="2000" b="1" i="0" dirty="0">
                              <a:ln>
                                <a:noFill/>
                              </a:ln>
                              <a:solidFill>
                                <a:srgbClr val="AA3377"/>
                              </a:solidFill>
                              <a:latin typeface="Arial" panose="020B0604020202020204" pitchFamily="34" charset="0"/>
                              <a:cs typeface="Arial" panose="020B0604020202020204" pitchFamily="34" charset="0"/>
                            </a:rPr>
                            <a:t>%</a:t>
                          </a:r>
                          <a:endParaRPr lang="zh-CN" altLang="en-US" sz="2000" b="1" i="0" dirty="0">
                            <a:ln>
                              <a:noFill/>
                            </a:ln>
                            <a:solidFill>
                              <a:srgbClr val="AA3377"/>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14:m>
                            <m:oMath xmlns:m="http://schemas.openxmlformats.org/officeDocument/2006/math">
                              <m:r>
                                <a:rPr lang="en-US" altLang="zh-CN" sz="2000" b="1" i="0" smtClean="0">
                                  <a:ln>
                                    <a:noFill/>
                                  </a:ln>
                                  <a:solidFill>
                                    <a:srgbClr val="AA3377"/>
                                  </a:solidFill>
                                  <a:latin typeface="Cambria Math" panose="02040503050406030204" pitchFamily="18" charset="0"/>
                                  <a:ea typeface="Cambria Math" panose="02040503050406030204" pitchFamily="18" charset="0"/>
                                  <a:cs typeface="Arial" panose="020B0604020202020204" pitchFamily="34" charset="0"/>
                                </a:rPr>
                                <m:t>𝟑</m:t>
                              </m:r>
                              <m:r>
                                <a:rPr lang="en-US" altLang="zh-CN" sz="2000" b="1" i="0" smtClean="0">
                                  <a:ln>
                                    <a:noFill/>
                                  </a:ln>
                                  <a:solidFill>
                                    <a:srgbClr val="AA3377"/>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1" i="0" smtClean="0">
                                  <a:ln>
                                    <a:noFill/>
                                  </a:ln>
                                  <a:solidFill>
                                    <a:srgbClr val="AA3377"/>
                                  </a:solidFill>
                                  <a:latin typeface="Cambria Math" panose="02040503050406030204" pitchFamily="18" charset="0"/>
                                  <a:ea typeface="Cambria Math" panose="02040503050406030204" pitchFamily="18" charset="0"/>
                                  <a:cs typeface="Arial" panose="020B0604020202020204" pitchFamily="34" charset="0"/>
                                </a:rPr>
                                <m:t>𝟎</m:t>
                              </m:r>
                            </m:oMath>
                          </a14:m>
                          <a:r>
                            <a:rPr lang="en-US" altLang="zh-CN" sz="2000" b="1" i="0" dirty="0">
                              <a:ln>
                                <a:noFill/>
                              </a:ln>
                              <a:solidFill>
                                <a:srgbClr val="AA3377"/>
                              </a:solidFill>
                              <a:latin typeface="Arial" panose="020B0604020202020204" pitchFamily="34" charset="0"/>
                              <a:cs typeface="Arial" panose="020B0604020202020204" pitchFamily="34" charset="0"/>
                            </a:rPr>
                            <a:t>%</a:t>
                          </a:r>
                          <a:endParaRPr lang="zh-CN" altLang="en-US" sz="2000" b="1" i="0" dirty="0">
                            <a:ln>
                              <a:noFill/>
                            </a:ln>
                            <a:solidFill>
                              <a:srgbClr val="AA3377"/>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591329601"/>
                      </a:ext>
                    </a:extLst>
                  </a:tr>
                  <a:tr h="1642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dirty="0">
                              <a:solidFill>
                                <a:srgbClr val="0072B2"/>
                              </a:solidFill>
                              <a:latin typeface="Arial" panose="020B0604020202020204" pitchFamily="34" charset="0"/>
                              <a:cs typeface="Arial" panose="020B0604020202020204" pitchFamily="34" charset="0"/>
                            </a:rPr>
                            <a:t>CNN w. T</a:t>
                          </a:r>
                          <a:endParaRPr lang="zh-CN" altLang="en-US" sz="2000" b="1" i="0" dirty="0">
                            <a:ln>
                              <a:noFill/>
                            </a:ln>
                            <a:solidFill>
                              <a:srgbClr val="0072B2"/>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a:ln>
                                <a:noFill/>
                              </a:ln>
                              <a:solidFill>
                                <a:srgbClr val="0072B2"/>
                              </a:solidFill>
                              <a:latin typeface="Arial" panose="020B0604020202020204" pitchFamily="34" charset="0"/>
                              <a:cs typeface="Arial" panose="020B0604020202020204" pitchFamily="34" charset="0"/>
                            </a:rPr>
                            <a:t>2%</a:t>
                          </a:r>
                          <a:endParaRPr lang="zh-CN" altLang="en-US" sz="2000" b="1" i="0" dirty="0">
                            <a:ln>
                              <a:noFill/>
                            </a:ln>
                            <a:solidFill>
                              <a:srgbClr val="0072B2"/>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14:m>
                            <m:oMath xmlns:m="http://schemas.openxmlformats.org/officeDocument/2006/math">
                              <m:r>
                                <a:rPr lang="en-US" altLang="zh-CN" sz="2000" b="1" i="0" smtClean="0">
                                  <a:ln>
                                    <a:noFill/>
                                  </a:ln>
                                  <a:solidFill>
                                    <a:srgbClr val="0072B2"/>
                                  </a:solidFill>
                                  <a:latin typeface="Cambria Math" panose="02040503050406030204" pitchFamily="18" charset="0"/>
                                  <a:ea typeface="Cambria Math" panose="02040503050406030204" pitchFamily="18" charset="0"/>
                                  <a:cs typeface="Arial" panose="020B0604020202020204" pitchFamily="34" charset="0"/>
                                </a:rPr>
                                <m:t>𝟑𝟏</m:t>
                              </m:r>
                              <m:r>
                                <a:rPr lang="en-US" altLang="zh-CN" sz="2000" b="1" i="0" smtClean="0">
                                  <a:ln>
                                    <a:noFill/>
                                  </a:ln>
                                  <a:solidFill>
                                    <a:srgbClr val="0072B2"/>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1" i="0" smtClean="0">
                                  <a:ln>
                                    <a:noFill/>
                                  </a:ln>
                                  <a:solidFill>
                                    <a:srgbClr val="0072B2"/>
                                  </a:solidFill>
                                  <a:latin typeface="Cambria Math" panose="02040503050406030204" pitchFamily="18" charset="0"/>
                                  <a:ea typeface="Cambria Math" panose="02040503050406030204" pitchFamily="18" charset="0"/>
                                  <a:cs typeface="Arial" panose="020B0604020202020204" pitchFamily="34" charset="0"/>
                                </a:rPr>
                                <m:t>𝟖</m:t>
                              </m:r>
                            </m:oMath>
                          </a14:m>
                          <a:r>
                            <a:rPr lang="en-US" altLang="zh-CN" sz="2000" b="1" i="0" dirty="0">
                              <a:ln>
                                <a:noFill/>
                              </a:ln>
                              <a:solidFill>
                                <a:srgbClr val="0072B2"/>
                              </a:solidFill>
                              <a:latin typeface="Arial" panose="020B0604020202020204" pitchFamily="34" charset="0"/>
                              <a:cs typeface="Arial" panose="020B0604020202020204" pitchFamily="34" charset="0"/>
                            </a:rPr>
                            <a:t>%</a:t>
                          </a:r>
                          <a:endParaRPr lang="zh-CN" altLang="en-US" sz="2000" b="1" i="0" dirty="0">
                            <a:ln>
                              <a:noFill/>
                            </a:ln>
                            <a:solidFill>
                              <a:srgbClr val="0072B2"/>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14:m>
                            <m:oMath xmlns:m="http://schemas.openxmlformats.org/officeDocument/2006/math">
                              <m:r>
                                <a:rPr lang="en-US" altLang="zh-CN" sz="2000" b="1" i="0" smtClean="0">
                                  <a:ln>
                                    <a:noFill/>
                                  </a:ln>
                                  <a:solidFill>
                                    <a:srgbClr val="0072B2"/>
                                  </a:solidFill>
                                  <a:latin typeface="Cambria Math" panose="02040503050406030204" pitchFamily="18" charset="0"/>
                                  <a:ea typeface="Cambria Math" panose="02040503050406030204" pitchFamily="18" charset="0"/>
                                  <a:cs typeface="Arial" panose="020B0604020202020204" pitchFamily="34" charset="0"/>
                                </a:rPr>
                                <m:t>𝟐</m:t>
                              </m:r>
                              <m:r>
                                <a:rPr lang="en-US" altLang="zh-CN" sz="2000" b="1" i="0" smtClean="0">
                                  <a:ln>
                                    <a:noFill/>
                                  </a:ln>
                                  <a:solidFill>
                                    <a:srgbClr val="0072B2"/>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1" i="0" smtClean="0">
                                  <a:ln>
                                    <a:noFill/>
                                  </a:ln>
                                  <a:solidFill>
                                    <a:srgbClr val="0072B2"/>
                                  </a:solidFill>
                                  <a:latin typeface="Cambria Math" panose="02040503050406030204" pitchFamily="18" charset="0"/>
                                  <a:ea typeface="Cambria Math" panose="02040503050406030204" pitchFamily="18" charset="0"/>
                                  <a:cs typeface="Arial" panose="020B0604020202020204" pitchFamily="34" charset="0"/>
                                </a:rPr>
                                <m:t>𝟕</m:t>
                              </m:r>
                            </m:oMath>
                          </a14:m>
                          <a:r>
                            <a:rPr lang="en-US" altLang="zh-CN" sz="2000" b="1" i="0" dirty="0">
                              <a:ln>
                                <a:noFill/>
                              </a:ln>
                              <a:solidFill>
                                <a:srgbClr val="0072B2"/>
                              </a:solidFill>
                              <a:latin typeface="Arial" panose="020B0604020202020204" pitchFamily="34" charset="0"/>
                              <a:cs typeface="Arial" panose="020B0604020202020204" pitchFamily="34" charset="0"/>
                            </a:rPr>
                            <a:t>%</a:t>
                          </a:r>
                          <a:endParaRPr lang="zh-CN" altLang="en-US" sz="2000" b="1" i="0" dirty="0">
                            <a:ln>
                              <a:noFill/>
                            </a:ln>
                            <a:solidFill>
                              <a:srgbClr val="0072B2"/>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3489649373"/>
                      </a:ext>
                    </a:extLst>
                  </a:tr>
                </a:tbl>
              </a:graphicData>
            </a:graphic>
          </p:graphicFrame>
        </mc:Choice>
        <mc:Fallback xmlns="">
          <p:graphicFrame>
            <p:nvGraphicFramePr>
              <p:cNvPr id="7" name="表格 6">
                <a:extLst>
                  <a:ext uri="{FF2B5EF4-FFF2-40B4-BE49-F238E27FC236}">
                    <a16:creationId xmlns:a16="http://schemas.microsoft.com/office/drawing/2014/main" id="{CF973A48-6D75-A6D0-7A83-881D39953C3D}"/>
                  </a:ext>
                </a:extLst>
              </p:cNvPr>
              <p:cNvGraphicFramePr>
                <a:graphicFrameLocks noGrp="1"/>
              </p:cNvGraphicFramePr>
              <p:nvPr>
                <p:extLst>
                  <p:ext uri="{D42A27DB-BD31-4B8C-83A1-F6EECF244321}">
                    <p14:modId xmlns:p14="http://schemas.microsoft.com/office/powerpoint/2010/main" val="1806626126"/>
                  </p:ext>
                </p:extLst>
              </p:nvPr>
            </p:nvGraphicFramePr>
            <p:xfrm>
              <a:off x="6676348" y="3673660"/>
              <a:ext cx="5275809" cy="2692908"/>
            </p:xfrm>
            <a:graphic>
              <a:graphicData uri="http://schemas.openxmlformats.org/drawingml/2006/table">
                <a:tbl>
                  <a:tblPr firstRow="1" bandRow="1">
                    <a:solidFill>
                      <a:srgbClr val="FFFFFF">
                        <a:alpha val="49804"/>
                      </a:srgbClr>
                    </a:solidFill>
                    <a:tableStyleId>{93296810-A885-4BE3-A3E7-6D5BEEA58F35}</a:tableStyleId>
                  </a:tblPr>
                  <a:tblGrid>
                    <a:gridCol w="1524573">
                      <a:extLst>
                        <a:ext uri="{9D8B030D-6E8A-4147-A177-3AD203B41FA5}">
                          <a16:colId xmlns:a16="http://schemas.microsoft.com/office/drawing/2014/main" val="2717499100"/>
                        </a:ext>
                      </a:extLst>
                    </a:gridCol>
                    <a:gridCol w="1318380">
                      <a:extLst>
                        <a:ext uri="{9D8B030D-6E8A-4147-A177-3AD203B41FA5}">
                          <a16:colId xmlns:a16="http://schemas.microsoft.com/office/drawing/2014/main" val="3829032898"/>
                        </a:ext>
                      </a:extLst>
                    </a:gridCol>
                    <a:gridCol w="1458691">
                      <a:extLst>
                        <a:ext uri="{9D8B030D-6E8A-4147-A177-3AD203B41FA5}">
                          <a16:colId xmlns:a16="http://schemas.microsoft.com/office/drawing/2014/main" val="445974027"/>
                        </a:ext>
                      </a:extLst>
                    </a:gridCol>
                    <a:gridCol w="974165">
                      <a:extLst>
                        <a:ext uri="{9D8B030D-6E8A-4147-A177-3AD203B41FA5}">
                          <a16:colId xmlns:a16="http://schemas.microsoft.com/office/drawing/2014/main" val="3768587615"/>
                        </a:ext>
                      </a:extLst>
                    </a:gridCol>
                  </a:tblGrid>
                  <a:tr h="396240">
                    <a:tc rowSpan="3">
                      <a:txBody>
                        <a:bodyPr/>
                        <a:lstStyle/>
                        <a:p>
                          <a:pPr algn="ct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noFill/>
                      </a:tcPr>
                    </a:tc>
                    <a:tc rowSpan="3">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Linearity</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gridSpan="2">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Resolution</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hMerge="1">
                      <a:txBody>
                        <a:bodyPr/>
                        <a:lstStyle/>
                        <a:p>
                          <a:endParaRPr lang="zh-CN" altLang="en-US"/>
                        </a:p>
                      </a:txBody>
                      <a:tcPr/>
                    </a:tc>
                    <a:extLst>
                      <a:ext uri="{0D108BD9-81ED-4DB2-BD59-A6C34878D82A}">
                        <a16:rowId xmlns:a16="http://schemas.microsoft.com/office/drawing/2014/main" val="1101719302"/>
                      </a:ext>
                    </a:extLst>
                  </a:tr>
                  <a:tr h="711708">
                    <a:tc vMerge="1">
                      <a:txBody>
                        <a:bodyPr/>
                        <a:lstStyle/>
                        <a:p>
                          <a:endParaRPr lang="en-US"/>
                        </a:p>
                      </a:txBody>
                      <a:tcPr/>
                    </a:tc>
                    <a:tc vMerge="1">
                      <a:txBody>
                        <a:bodyPr/>
                        <a:lstStyle/>
                        <a:p>
                          <a:endParaRPr lang="en-US"/>
                        </a:p>
                      </a:txBody>
                      <a:tcPr/>
                    </a:tc>
                    <a:tc gridSpan="2">
                      <a:txBody>
                        <a:bodyPr/>
                        <a:lstStyle/>
                        <a:p>
                          <a:endParaRPr lang="zh-CN"/>
                        </a:p>
                      </a:txBody>
                      <a:tcPr>
                        <a:blipFill>
                          <a:blip r:embed="rId3"/>
                          <a:stretch>
                            <a:fillRect l="-117188" t="-59649" r="-1042" b="-233333"/>
                          </a:stretch>
                        </a:blipFill>
                      </a:tcPr>
                    </a:tc>
                    <a:tc hMerge="1">
                      <a:txBody>
                        <a:bodyPr/>
                        <a:lstStyle/>
                        <a:p>
                          <a:endParaRPr lang="en-US"/>
                        </a:p>
                      </a:txBody>
                      <a:tcPr/>
                    </a:tc>
                    <a:extLst>
                      <a:ext uri="{0D108BD9-81ED-4DB2-BD59-A6C34878D82A}">
                        <a16:rowId xmlns:a16="http://schemas.microsoft.com/office/drawing/2014/main" val="3051113217"/>
                      </a:ext>
                    </a:extLst>
                  </a:tr>
                  <a:tr h="396240">
                    <a:tc vMerge="1">
                      <a:txBody>
                        <a:bodyPr/>
                        <a:lstStyle/>
                        <a:p>
                          <a:endParaRPr lang="zh-CN" altLang="en-US"/>
                        </a:p>
                      </a:txBody>
                      <a:tcPr/>
                    </a:tc>
                    <a:tc vMerge="1">
                      <a:txBody>
                        <a:bodyPr/>
                        <a:lstStyle/>
                        <a:p>
                          <a:endParaRPr lang="zh-CN" altLang="en-US"/>
                        </a:p>
                      </a:txBody>
                      <a:tcPr/>
                    </a:tc>
                    <a:tc>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S</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dirty="0">
                              <a:ln>
                                <a:noFill/>
                              </a:ln>
                              <a:solidFill>
                                <a:srgbClr val="7030A0"/>
                              </a:solidFill>
                              <a:latin typeface="Arial" panose="020B0604020202020204" pitchFamily="34" charset="0"/>
                              <a:cs typeface="Arial" panose="020B0604020202020204" pitchFamily="34" charset="0"/>
                            </a:rPr>
                            <a:t>C</a:t>
                          </a:r>
                          <a:endParaRPr lang="zh-CN" altLang="en-US" sz="2000" b="1" i="0" dirty="0">
                            <a:ln>
                              <a:noFill/>
                            </a:ln>
                            <a:solidFill>
                              <a:srgbClr val="7030A0"/>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1135286292"/>
                      </a:ext>
                    </a:extLst>
                  </a:tr>
                  <a:tr h="3962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dirty="0">
                              <a:solidFill>
                                <a:schemeClr val="bg2">
                                  <a:lumMod val="50000"/>
                                </a:schemeClr>
                              </a:solidFill>
                              <a:latin typeface="Arial" panose="020B0604020202020204" pitchFamily="34" charset="0"/>
                              <a:cs typeface="Arial" panose="020B0604020202020204" pitchFamily="34" charset="0"/>
                            </a:rPr>
                            <a:t>Visible</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dirty="0">
                              <a:ln>
                                <a:noFill/>
                              </a:ln>
                              <a:solidFill>
                                <a:schemeClr val="bg2">
                                  <a:lumMod val="50000"/>
                                </a:schemeClr>
                              </a:solidFill>
                              <a:latin typeface="Arial" panose="020B0604020202020204" pitchFamily="34" charset="0"/>
                              <a:cs typeface="Arial" panose="020B0604020202020204" pitchFamily="34" charset="0"/>
                            </a:rPr>
                            <a:t>18%</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i="0" dirty="0">
                              <a:ln>
                                <a:noFill/>
                              </a:ln>
                              <a:solidFill>
                                <a:schemeClr val="bg2">
                                  <a:lumMod val="50000"/>
                                </a:schemeClr>
                              </a:solidFill>
                              <a:latin typeface="Arial" panose="020B0604020202020204" pitchFamily="34" charset="0"/>
                              <a:cs typeface="Arial" panose="020B0604020202020204" pitchFamily="34" charset="0"/>
                            </a:rPr>
                            <a:t>47.7%</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i="0" baseline="0" dirty="0">
                              <a:ln>
                                <a:noFill/>
                              </a:ln>
                              <a:solidFill>
                                <a:schemeClr val="bg2">
                                  <a:lumMod val="50000"/>
                                </a:schemeClr>
                              </a:solidFill>
                              <a:latin typeface="Arial" panose="020B0604020202020204" pitchFamily="34" charset="0"/>
                              <a:cs typeface="Arial" panose="020B0604020202020204" pitchFamily="34" charset="0"/>
                            </a:rPr>
                            <a:t>7.6%</a:t>
                          </a:r>
                          <a:endParaRPr lang="zh-CN" altLang="en-US" sz="2000" b="1" i="0" dirty="0">
                            <a:ln>
                              <a:noFill/>
                            </a:ln>
                            <a:solidFill>
                              <a:schemeClr val="bg2">
                                <a:lumMod val="50000"/>
                              </a:schemeClr>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3177127169"/>
                      </a:ext>
                    </a:extLst>
                  </a:tr>
                  <a:tr h="3962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dirty="0">
                              <a:solidFill>
                                <a:srgbClr val="AA3377"/>
                              </a:solidFill>
                              <a:latin typeface="Arial" panose="020B0604020202020204" pitchFamily="34" charset="0"/>
                              <a:cs typeface="Arial" panose="020B0604020202020204" pitchFamily="34" charset="0"/>
                            </a:rPr>
                            <a:t>CNN w/o T</a:t>
                          </a:r>
                          <a:endParaRPr lang="zh-CN" altLang="en-US" sz="2000" b="1" i="0" dirty="0">
                            <a:ln>
                              <a:noFill/>
                            </a:ln>
                            <a:solidFill>
                              <a:srgbClr val="AA3377"/>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dirty="0">
                              <a:ln>
                                <a:noFill/>
                              </a:ln>
                              <a:solidFill>
                                <a:srgbClr val="AA3377"/>
                              </a:solidFill>
                              <a:latin typeface="Arial" panose="020B0604020202020204" pitchFamily="34" charset="0"/>
                              <a:cs typeface="Arial" panose="020B0604020202020204" pitchFamily="34" charset="0"/>
                            </a:rPr>
                            <a:t>3%</a:t>
                          </a:r>
                          <a:endParaRPr lang="zh-CN" altLang="en-US" sz="2000" b="1" i="0" dirty="0">
                            <a:ln>
                              <a:noFill/>
                            </a:ln>
                            <a:solidFill>
                              <a:srgbClr val="AA3377"/>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endParaRPr lang="zh-CN"/>
                        </a:p>
                      </a:txBody>
                      <a:tcPr>
                        <a:blipFill>
                          <a:blip r:embed="rId3"/>
                          <a:stretch>
                            <a:fillRect l="-195652" t="-478125" r="-68696" b="-121875"/>
                          </a:stretch>
                        </a:blipFill>
                      </a:tcPr>
                    </a:tc>
                    <a:tc>
                      <a:txBody>
                        <a:bodyPr/>
                        <a:lstStyle/>
                        <a:p>
                          <a:endParaRPr lang="zh-CN"/>
                        </a:p>
                      </a:txBody>
                      <a:tcPr>
                        <a:blipFill>
                          <a:blip r:embed="rId3"/>
                          <a:stretch>
                            <a:fillRect l="-441558" t="-478125" r="-2597" b="-121875"/>
                          </a:stretch>
                        </a:blipFill>
                      </a:tcPr>
                    </a:tc>
                    <a:extLst>
                      <a:ext uri="{0D108BD9-81ED-4DB2-BD59-A6C34878D82A}">
                        <a16:rowId xmlns:a16="http://schemas.microsoft.com/office/drawing/2014/main" val="591329601"/>
                      </a:ext>
                    </a:extLst>
                  </a:tr>
                  <a:tr h="3962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dirty="0">
                              <a:solidFill>
                                <a:srgbClr val="0072B2"/>
                              </a:solidFill>
                              <a:latin typeface="Arial" panose="020B0604020202020204" pitchFamily="34" charset="0"/>
                              <a:cs typeface="Arial" panose="020B0604020202020204" pitchFamily="34" charset="0"/>
                            </a:rPr>
                            <a:t>CNN w. T</a:t>
                          </a:r>
                          <a:endParaRPr lang="zh-CN" altLang="en-US" sz="2000" b="1" i="0" dirty="0">
                            <a:ln>
                              <a:noFill/>
                            </a:ln>
                            <a:solidFill>
                              <a:srgbClr val="0072B2"/>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i="0">
                              <a:ln>
                                <a:noFill/>
                              </a:ln>
                              <a:solidFill>
                                <a:srgbClr val="0072B2"/>
                              </a:solidFill>
                              <a:latin typeface="Arial" panose="020B0604020202020204" pitchFamily="34" charset="0"/>
                              <a:cs typeface="Arial" panose="020B0604020202020204" pitchFamily="34" charset="0"/>
                            </a:rPr>
                            <a:t>2%</a:t>
                          </a:r>
                          <a:endParaRPr lang="zh-CN" altLang="en-US" sz="2000" b="1" i="0" dirty="0">
                            <a:ln>
                              <a:noFill/>
                            </a:ln>
                            <a:solidFill>
                              <a:srgbClr val="0072B2"/>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endParaRPr lang="zh-CN"/>
                        </a:p>
                      </a:txBody>
                      <a:tcPr>
                        <a:blipFill>
                          <a:blip r:embed="rId3"/>
                          <a:stretch>
                            <a:fillRect l="-195652" t="-596774" r="-68696" b="-25806"/>
                          </a:stretch>
                        </a:blipFill>
                      </a:tcPr>
                    </a:tc>
                    <a:tc>
                      <a:txBody>
                        <a:bodyPr/>
                        <a:lstStyle/>
                        <a:p>
                          <a:endParaRPr lang="zh-CN"/>
                        </a:p>
                      </a:txBody>
                      <a:tcPr>
                        <a:blipFill>
                          <a:blip r:embed="rId3"/>
                          <a:stretch>
                            <a:fillRect l="-441558" t="-596774" r="-2597" b="-25806"/>
                          </a:stretch>
                        </a:blipFill>
                      </a:tcPr>
                    </a:tc>
                    <a:extLst>
                      <a:ext uri="{0D108BD9-81ED-4DB2-BD59-A6C34878D82A}">
                        <a16:rowId xmlns:a16="http://schemas.microsoft.com/office/drawing/2014/main" val="3489649373"/>
                      </a:ext>
                    </a:extLst>
                  </a:tr>
                </a:tbl>
              </a:graphicData>
            </a:graphic>
          </p:graphicFrame>
        </mc:Fallback>
      </mc:AlternateContent>
      <p:sp>
        <p:nvSpPr>
          <p:cNvPr id="2" name="日期占位符 1">
            <a:extLst>
              <a:ext uri="{FF2B5EF4-FFF2-40B4-BE49-F238E27FC236}">
                <a16:creationId xmlns:a16="http://schemas.microsoft.com/office/drawing/2014/main" id="{3E98ADB4-C1BB-CDD0-557F-188F559DCE1F}"/>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236CABE6-E13B-09FD-993D-18760689C23B}"/>
              </a:ext>
            </a:extLst>
          </p:cNvPr>
          <p:cNvSpPr>
            <a:spLocks noGrp="1"/>
          </p:cNvSpPr>
          <p:nvPr>
            <p:ph type="sldNum" sz="quarter" idx="12"/>
          </p:nvPr>
        </p:nvSpPr>
        <p:spPr/>
        <p:txBody>
          <a:bodyPr/>
          <a:lstStyle/>
          <a:p>
            <a:fld id="{90D1702F-6D8E-E449-92D4-4E9109171300}" type="slidenum">
              <a:rPr kumimoji="1" lang="zh-CN" altLang="en-US" smtClean="0"/>
              <a:pPr/>
              <a:t>13</a:t>
            </a:fld>
            <a:endParaRPr kumimoji="1" lang="zh-CN" altLang="en-US"/>
          </a:p>
        </p:txBody>
      </p:sp>
      <p:sp>
        <p:nvSpPr>
          <p:cNvPr id="5" name="标题 4">
            <a:extLst>
              <a:ext uri="{FF2B5EF4-FFF2-40B4-BE49-F238E27FC236}">
                <a16:creationId xmlns:a16="http://schemas.microsoft.com/office/drawing/2014/main" id="{3F0CE1BF-47C9-1A87-791E-CC1B6DCB93A9}"/>
              </a:ext>
            </a:extLst>
          </p:cNvPr>
          <p:cNvSpPr>
            <a:spLocks noGrp="1"/>
          </p:cNvSpPr>
          <p:nvPr>
            <p:ph type="title"/>
          </p:nvPr>
        </p:nvSpPr>
        <p:spPr>
          <a:xfrm>
            <a:off x="996204" y="128607"/>
            <a:ext cx="10613410" cy="826716"/>
          </a:xfrm>
        </p:spPr>
        <p:txBody>
          <a:bodyPr>
            <a:normAutofit/>
          </a:bodyPr>
          <a:lstStyle/>
          <a:p>
            <a:r>
              <a:rPr lang="fr-FR" altLang="zh-CN" sz="3200" dirty="0"/>
              <a:t>CNN Gain for </a:t>
            </a:r>
            <a:r>
              <a:rPr lang="el-GR" altLang="zh-CN" sz="3200" dirty="0"/>
              <a:t>π⁺ </a:t>
            </a:r>
            <a:r>
              <a:rPr lang="fr-FR" altLang="zh-CN" sz="3200" dirty="0"/>
              <a:t>over Baseline</a:t>
            </a:r>
            <a:endParaRPr kumimoji="1" lang="zh-CN" altLang="en-US" sz="3200" dirty="0"/>
          </a:p>
        </p:txBody>
      </p:sp>
      <p:sp>
        <p:nvSpPr>
          <p:cNvPr id="6" name="文本框 5">
            <a:extLst>
              <a:ext uri="{FF2B5EF4-FFF2-40B4-BE49-F238E27FC236}">
                <a16:creationId xmlns:a16="http://schemas.microsoft.com/office/drawing/2014/main" id="{ABED2E90-046B-E11C-41C4-4128B4A63995}"/>
              </a:ext>
            </a:extLst>
          </p:cNvPr>
          <p:cNvSpPr txBox="1"/>
          <p:nvPr/>
        </p:nvSpPr>
        <p:spPr>
          <a:xfrm>
            <a:off x="60975" y="1037809"/>
            <a:ext cx="10613410" cy="110799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CNN significantly outperforms visible-energy baseline in both linearity and resolution. (</a:t>
            </a:r>
            <a:r>
              <a:rPr kumimoji="1" lang="en-US" altLang="zh-CN" sz="2200" dirty="0">
                <a:solidFill>
                  <a:srgbClr val="7030A0"/>
                </a:solidFill>
                <a:latin typeface="Arial" panose="020B0604020202020204" pitchFamily="34" charset="0"/>
                <a:cs typeface="Arial" panose="020B0604020202020204" pitchFamily="34" charset="0"/>
              </a:rPr>
              <a:t>40% - 60% improvement in resolution</a:t>
            </a:r>
            <a:r>
              <a:rPr kumimoji="1" lang="en-US" altLang="zh-CN"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The dominant gain comes from the </a:t>
            </a:r>
            <a:r>
              <a:rPr lang="fr-FR" altLang="zh-CN" sz="2200" dirty="0">
                <a:solidFill>
                  <a:srgbClr val="7030A0"/>
                </a:solidFill>
                <a:latin typeface="Arial" panose="020B0604020202020204" pitchFamily="34" charset="0"/>
                <a:cs typeface="Arial" panose="020B0604020202020204" pitchFamily="34" charset="0"/>
              </a:rPr>
              <a:t>spatial-</a:t>
            </a:r>
            <a:r>
              <a:rPr lang="fr-FR" altLang="zh-CN" sz="2200" dirty="0" err="1">
                <a:solidFill>
                  <a:srgbClr val="7030A0"/>
                </a:solidFill>
                <a:latin typeface="Arial" panose="020B0604020202020204" pitchFamily="34" charset="0"/>
                <a:cs typeface="Arial" panose="020B0604020202020204" pitchFamily="34" charset="0"/>
              </a:rPr>
              <a:t>energy</a:t>
            </a:r>
            <a:r>
              <a:rPr lang="fr-FR" altLang="zh-CN" sz="2200" dirty="0">
                <a:solidFill>
                  <a:srgbClr val="7030A0"/>
                </a:solidFill>
                <a:latin typeface="Arial" panose="020B0604020202020204" pitchFamily="34" charset="0"/>
                <a:cs typeface="Arial" panose="020B0604020202020204" pitchFamily="34" charset="0"/>
              </a:rPr>
              <a:t> </a:t>
            </a:r>
            <a:r>
              <a:rPr lang="fr-FR" altLang="zh-CN" sz="2200" dirty="0" err="1">
                <a:solidFill>
                  <a:srgbClr val="7030A0"/>
                </a:solidFill>
                <a:latin typeface="Arial" panose="020B0604020202020204" pitchFamily="34" charset="0"/>
                <a:cs typeface="Arial" panose="020B0604020202020204" pitchFamily="34" charset="0"/>
              </a:rPr>
              <a:t>shower</a:t>
            </a:r>
            <a:r>
              <a:rPr lang="fr-FR" altLang="zh-CN" sz="2200" dirty="0">
                <a:solidFill>
                  <a:srgbClr val="7030A0"/>
                </a:solidFill>
                <a:latin typeface="Arial" panose="020B0604020202020204" pitchFamily="34" charset="0"/>
                <a:cs typeface="Arial" panose="020B0604020202020204" pitchFamily="34" charset="0"/>
              </a:rPr>
              <a:t> structure</a:t>
            </a:r>
            <a:r>
              <a:rPr kumimoji="1" lang="en-US" altLang="zh-CN" sz="2200" dirty="0">
                <a:latin typeface="Arial" panose="020B0604020202020204" pitchFamily="34" charset="0"/>
                <a:cs typeface="Arial" panose="020B0604020202020204" pitchFamily="34" charset="0"/>
              </a:rPr>
              <a:t>.</a:t>
            </a:r>
          </a:p>
        </p:txBody>
      </p:sp>
      <p:pic>
        <p:nvPicPr>
          <p:cNvPr id="19" name="图片 18">
            <a:extLst>
              <a:ext uri="{FF2B5EF4-FFF2-40B4-BE49-F238E27FC236}">
                <a16:creationId xmlns:a16="http://schemas.microsoft.com/office/drawing/2014/main" id="{0675FB5A-F78F-AD18-C52A-99FBB9A6FD91}"/>
              </a:ext>
            </a:extLst>
          </p:cNvPr>
          <p:cNvPicPr>
            <a:picLocks noChangeAspect="1"/>
          </p:cNvPicPr>
          <p:nvPr/>
        </p:nvPicPr>
        <p:blipFill>
          <a:blip r:embed="rId4"/>
          <a:stretch>
            <a:fillRect/>
          </a:stretch>
        </p:blipFill>
        <p:spPr>
          <a:xfrm>
            <a:off x="60975" y="2339880"/>
            <a:ext cx="4121150" cy="4121150"/>
          </a:xfrm>
          <a:prstGeom prst="rect">
            <a:avLst/>
          </a:prstGeom>
        </p:spPr>
      </p:pic>
      <p:pic>
        <p:nvPicPr>
          <p:cNvPr id="21" name="图片 20">
            <a:extLst>
              <a:ext uri="{FF2B5EF4-FFF2-40B4-BE49-F238E27FC236}">
                <a16:creationId xmlns:a16="http://schemas.microsoft.com/office/drawing/2014/main" id="{D136798E-4F34-6700-3ADA-1E9E84464F08}"/>
              </a:ext>
            </a:extLst>
          </p:cNvPr>
          <p:cNvPicPr>
            <a:picLocks noChangeAspect="1"/>
          </p:cNvPicPr>
          <p:nvPr/>
        </p:nvPicPr>
        <p:blipFill>
          <a:blip r:embed="rId5"/>
          <a:stretch>
            <a:fillRect/>
          </a:stretch>
        </p:blipFill>
        <p:spPr>
          <a:xfrm>
            <a:off x="4081269" y="2395257"/>
            <a:ext cx="4121150" cy="3017520"/>
          </a:xfrm>
          <a:prstGeom prst="rect">
            <a:avLst/>
          </a:prstGeom>
        </p:spPr>
      </p:pic>
      <p:sp>
        <p:nvSpPr>
          <p:cNvPr id="8" name="矩形 7">
            <a:extLst>
              <a:ext uri="{FF2B5EF4-FFF2-40B4-BE49-F238E27FC236}">
                <a16:creationId xmlns:a16="http://schemas.microsoft.com/office/drawing/2014/main" id="{BD3ECDF5-25E6-05E5-049D-A01BBA6E0F5F}"/>
              </a:ext>
            </a:extLst>
          </p:cNvPr>
          <p:cNvSpPr/>
          <p:nvPr/>
        </p:nvSpPr>
        <p:spPr>
          <a:xfrm>
            <a:off x="60975" y="2354870"/>
            <a:ext cx="12073477" cy="3978441"/>
          </a:xfrm>
          <a:prstGeom prst="rect">
            <a:avLst/>
          </a:prstGeom>
          <a:noFill/>
          <a:ln w="47625">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页脚占位符 2">
            <a:extLst>
              <a:ext uri="{FF2B5EF4-FFF2-40B4-BE49-F238E27FC236}">
                <a16:creationId xmlns:a16="http://schemas.microsoft.com/office/drawing/2014/main" id="{3DC29BE8-4A37-0508-032D-1FEEE66A44F3}"/>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343256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2CB0D7-AC96-EF1C-AD8C-71EC3D1F947B}"/>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32A396E4-9A2D-541D-442B-64BDC509757C}"/>
              </a:ext>
            </a:extLst>
          </p:cNvPr>
          <p:cNvSpPr>
            <a:spLocks noGrp="1"/>
          </p:cNvSpPr>
          <p:nvPr>
            <p:ph type="sldNum" sz="quarter" idx="12"/>
          </p:nvPr>
        </p:nvSpPr>
        <p:spPr/>
        <p:txBody>
          <a:bodyPr/>
          <a:lstStyle/>
          <a:p>
            <a:fld id="{90D1702F-6D8E-E449-92D4-4E9109171300}" type="slidenum">
              <a:rPr kumimoji="1" lang="en-US" smtClean="0"/>
              <a:pPr/>
              <a:t>14</a:t>
            </a:fld>
            <a:endParaRPr kumimoji="1" lang="en-US" dirty="0"/>
          </a:p>
        </p:txBody>
      </p:sp>
      <p:sp>
        <p:nvSpPr>
          <p:cNvPr id="5" name="标题 4">
            <a:extLst>
              <a:ext uri="{FF2B5EF4-FFF2-40B4-BE49-F238E27FC236}">
                <a16:creationId xmlns:a16="http://schemas.microsoft.com/office/drawing/2014/main" id="{9943FBA0-F239-34C0-E1DA-C47B6CAEC6E6}"/>
              </a:ext>
            </a:extLst>
          </p:cNvPr>
          <p:cNvSpPr>
            <a:spLocks noGrp="1"/>
          </p:cNvSpPr>
          <p:nvPr>
            <p:ph type="title"/>
          </p:nvPr>
        </p:nvSpPr>
        <p:spPr/>
        <p:txBody>
          <a:bodyPr>
            <a:normAutofit/>
          </a:bodyPr>
          <a:lstStyle/>
          <a:p>
            <a:r>
              <a:rPr kumimoji="1" lang="en-US" sz="3200" dirty="0"/>
              <a:t>Generalization across particles</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78C7ABA-7FC4-9C93-095D-E6794A97F269}"/>
                  </a:ext>
                </a:extLst>
              </p:cNvPr>
              <p:cNvSpPr txBox="1"/>
              <p:nvPr/>
            </p:nvSpPr>
            <p:spPr>
              <a:xfrm>
                <a:off x="0" y="970433"/>
                <a:ext cx="11754465" cy="1810752"/>
              </a:xfrm>
              <a:prstGeom prst="rect">
                <a:avLst/>
              </a:prstGeom>
              <a:noFill/>
            </p:spPr>
            <p:txBody>
              <a:bodyPr wrap="square" rtlCol="0">
                <a:spAutoFit/>
              </a:bodyPr>
              <a:lstStyle/>
              <a:p>
                <a:pPr marL="342900" indent="-342900">
                  <a:lnSpc>
                    <a:spcPts val="2640"/>
                  </a:lnSpc>
                  <a:spcBef>
                    <a:spcPts val="200"/>
                  </a:spcBef>
                  <a:spcAft>
                    <a:spcPts val="200"/>
                  </a:spcAft>
                  <a:buFont typeface="Arial" panose="020B0604020202020204" pitchFamily="34" charset="0"/>
                  <a:buChar char="•"/>
                </a:pPr>
                <a:r>
                  <a:rPr kumimoji="1" lang="en-US" sz="2200" dirty="0">
                    <a:latin typeface="Arial" panose="020B0604020202020204" pitchFamily="34" charset="0"/>
                    <a:cs typeface="Arial" panose="020B0604020202020204" pitchFamily="34" charset="0"/>
                  </a:rPr>
                  <a:t>The model trained on </a:t>
                </a:r>
                <a14:m>
                  <m:oMath xmlns:m="http://schemas.openxmlformats.org/officeDocument/2006/math">
                    <m:sSup>
                      <m:sSupPr>
                        <m:ctrlPr>
                          <a:rPr kumimoji="1" lang="en-US" sz="2200" i="1" dirty="0">
                            <a:latin typeface="Cambria Math" panose="02040503050406030204" pitchFamily="18" charset="0"/>
                          </a:rPr>
                        </m:ctrlPr>
                      </m:sSupPr>
                      <m:e>
                        <m:r>
                          <a:rPr kumimoji="1" lang="en-US" sz="2200" i="1" dirty="0">
                            <a:latin typeface="Cambria Math" panose="02040503050406030204" pitchFamily="18" charset="0"/>
                            <a:ea typeface="Cambria Math" panose="02040503050406030204" pitchFamily="18" charset="0"/>
                          </a:rPr>
                          <m:t>𝝅</m:t>
                        </m:r>
                      </m:e>
                      <m:sup>
                        <m:r>
                          <a:rPr kumimoji="1" lang="en-US" sz="2200" i="1" dirty="0">
                            <a:latin typeface="Cambria Math" panose="02040503050406030204" pitchFamily="18" charset="0"/>
                          </a:rPr>
                          <m:t>+</m:t>
                        </m:r>
                      </m:sup>
                    </m:sSup>
                  </m:oMath>
                </a14:m>
                <a:r>
                  <a:rPr kumimoji="1" lang="en-US" sz="2200" dirty="0">
                    <a:latin typeface="Arial" panose="020B0604020202020204" pitchFamily="34" charset="0"/>
                    <a:cs typeface="Arial" panose="020B0604020202020204" pitchFamily="34" charset="0"/>
                  </a:rPr>
                  <a:t> performs </a:t>
                </a:r>
                <a:r>
                  <a:rPr kumimoji="1" lang="en-US" sz="2200" dirty="0">
                    <a:solidFill>
                      <a:srgbClr val="7030A0"/>
                    </a:solidFill>
                    <a:latin typeface="Arial" panose="020B0604020202020204" pitchFamily="34" charset="0"/>
                    <a:cs typeface="Arial" panose="020B0604020202020204" pitchFamily="34" charset="0"/>
                  </a:rPr>
                  <a:t>best on </a:t>
                </a:r>
                <a14:m>
                  <m:oMath xmlns:m="http://schemas.openxmlformats.org/officeDocument/2006/math">
                    <m:sSup>
                      <m:sSupPr>
                        <m:ctrlPr>
                          <a:rPr kumimoji="1" lang="en-US" sz="2200" i="1" dirty="0">
                            <a:solidFill>
                              <a:srgbClr val="7030A0"/>
                            </a:solidFill>
                            <a:latin typeface="Cambria Math" panose="02040503050406030204" pitchFamily="18" charset="0"/>
                          </a:rPr>
                        </m:ctrlPr>
                      </m:sSupPr>
                      <m:e>
                        <m:r>
                          <m:rPr>
                            <m:sty m:val="p"/>
                          </m:rPr>
                          <a:rPr kumimoji="1" lang="en-US" sz="2200" b="1" i="1" dirty="0">
                            <a:solidFill>
                              <a:srgbClr val="7030A0"/>
                            </a:solidFill>
                            <a:latin typeface="Cambria Math" panose="02040503050406030204" pitchFamily="18" charset="0"/>
                          </a:rPr>
                          <m:t>K</m:t>
                        </m:r>
                      </m:e>
                      <m:sup>
                        <m:r>
                          <a:rPr kumimoji="1" lang="en-US" sz="2200" b="1" i="1" dirty="0">
                            <a:solidFill>
                              <a:srgbClr val="7030A0"/>
                            </a:solidFill>
                            <a:latin typeface="Cambria Math" panose="02040503050406030204" pitchFamily="18" charset="0"/>
                            <a:ea typeface="Cambria Math" panose="02040503050406030204" pitchFamily="18" charset="0"/>
                          </a:rPr>
                          <m:t>−</m:t>
                        </m:r>
                      </m:sup>
                    </m:sSup>
                  </m:oMath>
                </a14:m>
                <a:r>
                  <a:rPr kumimoji="1" lang="en-US" sz="2200" dirty="0">
                    <a:latin typeface="Arial" panose="020B0604020202020204" pitchFamily="34" charset="0"/>
                    <a:cs typeface="Arial" panose="020B0604020202020204" pitchFamily="34" charset="0"/>
                  </a:rPr>
                  <a:t>, still </a:t>
                </a:r>
                <a:r>
                  <a:rPr kumimoji="1" lang="en-US" sz="2200" dirty="0">
                    <a:solidFill>
                      <a:srgbClr val="7030A0"/>
                    </a:solidFill>
                    <a:latin typeface="Arial" panose="020B0604020202020204" pitchFamily="34" charset="0"/>
                    <a:cs typeface="Arial" panose="020B0604020202020204" pitchFamily="34" charset="0"/>
                  </a:rPr>
                  <a:t>improves </a:t>
                </a:r>
                <a14:m>
                  <m:oMath xmlns:m="http://schemas.openxmlformats.org/officeDocument/2006/math">
                    <m:sSubSup>
                      <m:sSubSupPr>
                        <m:ctrlPr>
                          <a:rPr kumimoji="1" lang="en-US" sz="2200" i="1" dirty="0">
                            <a:solidFill>
                              <a:srgbClr val="7030A0"/>
                            </a:solidFill>
                            <a:latin typeface="Cambria Math" panose="02040503050406030204" pitchFamily="18" charset="0"/>
                          </a:rPr>
                        </m:ctrlPr>
                      </m:sSubSupPr>
                      <m:e>
                        <m:r>
                          <m:rPr>
                            <m:sty m:val="p"/>
                          </m:rPr>
                          <a:rPr kumimoji="1" lang="en-US" sz="2200" b="1" i="1" dirty="0">
                            <a:solidFill>
                              <a:srgbClr val="7030A0"/>
                            </a:solidFill>
                            <a:latin typeface="Cambria Math" panose="02040503050406030204" pitchFamily="18" charset="0"/>
                          </a:rPr>
                          <m:t>K</m:t>
                        </m:r>
                      </m:e>
                      <m:sub>
                        <m:r>
                          <m:rPr>
                            <m:sty m:val="p"/>
                          </m:rPr>
                          <a:rPr kumimoji="1" lang="en-US" sz="2200" b="1" i="1" dirty="0">
                            <a:solidFill>
                              <a:srgbClr val="7030A0"/>
                            </a:solidFill>
                            <a:latin typeface="Cambria Math" panose="02040503050406030204" pitchFamily="18" charset="0"/>
                          </a:rPr>
                          <m:t>L</m:t>
                        </m:r>
                      </m:sub>
                      <m:sup>
                        <m:r>
                          <a:rPr kumimoji="1" lang="en-US" sz="2200" b="1" i="1" dirty="0">
                            <a:solidFill>
                              <a:srgbClr val="7030A0"/>
                            </a:solidFill>
                            <a:latin typeface="Cambria Math" panose="02040503050406030204" pitchFamily="18" charset="0"/>
                          </a:rPr>
                          <m:t>0</m:t>
                        </m:r>
                      </m:sup>
                    </m:sSubSup>
                  </m:oMath>
                </a14:m>
                <a:r>
                  <a:rPr kumimoji="1" lang="en-US" sz="2200" dirty="0">
                    <a:latin typeface="Arial" panose="020B0604020202020204" pitchFamily="34" charset="0"/>
                    <a:cs typeface="Arial" panose="020B0604020202020204" pitchFamily="34" charset="0"/>
                  </a:rPr>
                  <a:t>, and shows a slight </a:t>
                </a:r>
                <a:r>
                  <a:rPr kumimoji="1" lang="en-US" sz="2200" dirty="0">
                    <a:solidFill>
                      <a:srgbClr val="7030A0"/>
                    </a:solidFill>
                    <a:latin typeface="Arial" panose="020B0604020202020204" pitchFamily="34" charset="0"/>
                    <a:cs typeface="Arial" panose="020B0604020202020204" pitchFamily="34" charset="0"/>
                  </a:rPr>
                  <a:t>degradation for </a:t>
                </a:r>
                <a14:m>
                  <m:oMath xmlns:m="http://schemas.openxmlformats.org/officeDocument/2006/math">
                    <m:sSup>
                      <m:sSupPr>
                        <m:ctrlPr>
                          <a:rPr kumimoji="1" lang="en-US" sz="2200" i="1" dirty="0">
                            <a:solidFill>
                              <a:srgbClr val="7030A0"/>
                            </a:solidFill>
                            <a:latin typeface="Cambria Math" panose="02040503050406030204" pitchFamily="18" charset="0"/>
                          </a:rPr>
                        </m:ctrlPr>
                      </m:sSupPr>
                      <m:e>
                        <m:r>
                          <m:rPr>
                            <m:sty m:val="p"/>
                          </m:rPr>
                          <a:rPr kumimoji="1" lang="en-US" sz="2200" b="1" i="1" dirty="0">
                            <a:solidFill>
                              <a:srgbClr val="7030A0"/>
                            </a:solidFill>
                            <a:latin typeface="Cambria Math" panose="02040503050406030204" pitchFamily="18" charset="0"/>
                          </a:rPr>
                          <m:t>e</m:t>
                        </m:r>
                      </m:e>
                      <m:sup>
                        <m:r>
                          <a:rPr kumimoji="1" lang="en-US" sz="2200" b="1" i="1" dirty="0">
                            <a:solidFill>
                              <a:srgbClr val="7030A0"/>
                            </a:solidFill>
                            <a:latin typeface="Cambria Math" panose="02040503050406030204" pitchFamily="18" charset="0"/>
                            <a:ea typeface="Cambria Math" panose="02040503050406030204" pitchFamily="18" charset="0"/>
                          </a:rPr>
                          <m:t>−</m:t>
                        </m:r>
                      </m:sup>
                    </m:sSup>
                  </m:oMath>
                </a14:m>
                <a:r>
                  <a:rPr kumimoji="1" lang="en-US" sz="2200" dirty="0">
                    <a:latin typeface="Arial" panose="020B0604020202020204" pitchFamily="34" charset="0"/>
                    <a:cs typeface="Arial" panose="020B0604020202020204" pitchFamily="34" charset="0"/>
                  </a:rPr>
                  <a:t>.</a:t>
                </a:r>
              </a:p>
              <a:p>
                <a:pPr marL="285750" indent="-285750">
                  <a:lnSpc>
                    <a:spcPts val="2640"/>
                  </a:lnSpc>
                  <a:spcBef>
                    <a:spcPts val="200"/>
                  </a:spcBef>
                  <a:spcAft>
                    <a:spcPts val="200"/>
                  </a:spcAft>
                  <a:buFont typeface="Arial" panose="020B0604020202020204" pitchFamily="34" charset="0"/>
                  <a:buChar char="•"/>
                </a:pPr>
                <a:r>
                  <a:rPr lang="en-US" sz="2200" dirty="0">
                    <a:latin typeface="Arial" panose="020B0604020202020204" pitchFamily="34" charset="0"/>
                    <a:cs typeface="Arial" panose="020B0604020202020204" pitchFamily="34" charset="0"/>
                  </a:rPr>
                  <a:t>This indicates that the model has learned </a:t>
                </a:r>
                <a:r>
                  <a:rPr lang="en-US" sz="2200" dirty="0">
                    <a:solidFill>
                      <a:srgbClr val="7030A0"/>
                    </a:solidFill>
                    <a:latin typeface="Arial" panose="020B0604020202020204" pitchFamily="34" charset="0"/>
                    <a:cs typeface="Arial" panose="020B0604020202020204" pitchFamily="34" charset="0"/>
                  </a:rPr>
                  <a:t>genuine</a:t>
                </a:r>
                <a:r>
                  <a:rPr lang="en-US" sz="2200" dirty="0">
                    <a:latin typeface="Arial" panose="020B0604020202020204" pitchFamily="34" charset="0"/>
                    <a:cs typeface="Arial" panose="020B0604020202020204" pitchFamily="34" charset="0"/>
                  </a:rPr>
                  <a:t> </a:t>
                </a:r>
                <a:r>
                  <a:rPr lang="en-US" sz="2200" dirty="0">
                    <a:solidFill>
                      <a:srgbClr val="7030A0"/>
                    </a:solidFill>
                    <a:latin typeface="Arial" panose="020B0604020202020204" pitchFamily="34" charset="0"/>
                    <a:cs typeface="Arial" panose="020B0604020202020204" pitchFamily="34" charset="0"/>
                  </a:rPr>
                  <a:t>hadronic shower features </a:t>
                </a:r>
                <a:r>
                  <a:rPr lang="en-US" sz="2200" dirty="0">
                    <a:latin typeface="Arial" panose="020B0604020202020204" pitchFamily="34" charset="0"/>
                    <a:cs typeface="Arial" panose="020B0604020202020204" pitchFamily="34" charset="0"/>
                  </a:rPr>
                  <a:t>relevant for energy reconstruction and shows robustness to kaon-induced showers which have lower EM component.</a:t>
                </a:r>
              </a:p>
            </p:txBody>
          </p:sp>
        </mc:Choice>
        <mc:Fallback xmlns="">
          <p:sp>
            <p:nvSpPr>
              <p:cNvPr id="8" name="文本框 7">
                <a:extLst>
                  <a:ext uri="{FF2B5EF4-FFF2-40B4-BE49-F238E27FC236}">
                    <a16:creationId xmlns:a16="http://schemas.microsoft.com/office/drawing/2014/main" id="{078C7ABA-7FC4-9C93-095D-E6794A97F269}"/>
                  </a:ext>
                </a:extLst>
              </p:cNvPr>
              <p:cNvSpPr txBox="1">
                <a:spLocks noRot="1" noChangeAspect="1" noMove="1" noResize="1" noEditPoints="1" noAdjustHandles="1" noChangeArrowheads="1" noChangeShapeType="1" noTextEdit="1"/>
              </p:cNvSpPr>
              <p:nvPr/>
            </p:nvSpPr>
            <p:spPr>
              <a:xfrm>
                <a:off x="0" y="970433"/>
                <a:ext cx="11754465" cy="1810752"/>
              </a:xfrm>
              <a:prstGeom prst="rect">
                <a:avLst/>
              </a:prstGeom>
              <a:blipFill>
                <a:blip r:embed="rId3"/>
                <a:stretch>
                  <a:fillRect l="-648" t="-2098" b="-6294"/>
                </a:stretch>
              </a:blipFill>
            </p:spPr>
            <p:txBody>
              <a:bodyPr/>
              <a:lstStyle/>
              <a:p>
                <a:r>
                  <a:rPr lang="en-US">
                    <a:noFill/>
                  </a:rPr>
                  <a:t> </a:t>
                </a:r>
              </a:p>
            </p:txBody>
          </p:sp>
        </mc:Fallback>
      </mc:AlternateContent>
      <p:pic>
        <p:nvPicPr>
          <p:cNvPr id="9" name="图片 8">
            <a:extLst>
              <a:ext uri="{FF2B5EF4-FFF2-40B4-BE49-F238E27FC236}">
                <a16:creationId xmlns:a16="http://schemas.microsoft.com/office/drawing/2014/main" id="{39F13D4D-8151-1DB4-1276-2DB6EF53A715}"/>
              </a:ext>
            </a:extLst>
          </p:cNvPr>
          <p:cNvPicPr>
            <a:picLocks noChangeAspect="1"/>
          </p:cNvPicPr>
          <p:nvPr/>
        </p:nvPicPr>
        <p:blipFill>
          <a:blip r:embed="rId4"/>
          <a:stretch>
            <a:fillRect/>
          </a:stretch>
        </p:blipFill>
        <p:spPr>
          <a:xfrm>
            <a:off x="6096000" y="2739404"/>
            <a:ext cx="4935639" cy="3672450"/>
          </a:xfrm>
          <a:prstGeom prst="rect">
            <a:avLst/>
          </a:prstGeom>
        </p:spPr>
      </p:pic>
      <p:pic>
        <p:nvPicPr>
          <p:cNvPr id="11" name="图片 10">
            <a:extLst>
              <a:ext uri="{FF2B5EF4-FFF2-40B4-BE49-F238E27FC236}">
                <a16:creationId xmlns:a16="http://schemas.microsoft.com/office/drawing/2014/main" id="{16A922EE-3B4B-A125-E6CE-6158B46F0AF6}"/>
              </a:ext>
            </a:extLst>
          </p:cNvPr>
          <p:cNvPicPr>
            <a:picLocks noChangeAspect="1"/>
          </p:cNvPicPr>
          <p:nvPr/>
        </p:nvPicPr>
        <p:blipFill>
          <a:blip r:embed="rId5"/>
          <a:stretch>
            <a:fillRect/>
          </a:stretch>
        </p:blipFill>
        <p:spPr>
          <a:xfrm>
            <a:off x="706777" y="2759314"/>
            <a:ext cx="4935639" cy="3672450"/>
          </a:xfrm>
          <a:prstGeom prst="rect">
            <a:avLst/>
          </a:prstGeom>
        </p:spPr>
      </p:pic>
      <p:sp>
        <p:nvSpPr>
          <p:cNvPr id="12" name="页脚占位符 2">
            <a:extLst>
              <a:ext uri="{FF2B5EF4-FFF2-40B4-BE49-F238E27FC236}">
                <a16:creationId xmlns:a16="http://schemas.microsoft.com/office/drawing/2014/main" id="{4DE5F6D3-AA5C-6214-80CE-2C0A932B6DB0}"/>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371244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581EBF2-B442-EACA-1521-CC78B9923830}"/>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1A6A7837-8E2A-4C11-8752-9677426F91C5}"/>
              </a:ext>
            </a:extLst>
          </p:cNvPr>
          <p:cNvSpPr>
            <a:spLocks noGrp="1"/>
          </p:cNvSpPr>
          <p:nvPr>
            <p:ph type="sldNum" sz="quarter" idx="12"/>
          </p:nvPr>
        </p:nvSpPr>
        <p:spPr/>
        <p:txBody>
          <a:bodyPr/>
          <a:lstStyle/>
          <a:p>
            <a:fld id="{90D1702F-6D8E-E449-92D4-4E9109171300}" type="slidenum">
              <a:rPr kumimoji="1" lang="en-US" smtClean="0"/>
              <a:pPr/>
              <a:t>15</a:t>
            </a:fld>
            <a:endParaRPr kumimoji="1" lang="en-US" dirty="0"/>
          </a:p>
        </p:txBody>
      </p:sp>
      <p:sp>
        <p:nvSpPr>
          <p:cNvPr id="5" name="标题 4">
            <a:extLst>
              <a:ext uri="{FF2B5EF4-FFF2-40B4-BE49-F238E27FC236}">
                <a16:creationId xmlns:a16="http://schemas.microsoft.com/office/drawing/2014/main" id="{D03EB904-1831-F4D3-8D34-D4899ADDE128}"/>
              </a:ext>
            </a:extLst>
          </p:cNvPr>
          <p:cNvSpPr>
            <a:spLocks noGrp="1"/>
          </p:cNvSpPr>
          <p:nvPr>
            <p:ph type="title"/>
          </p:nvPr>
        </p:nvSpPr>
        <p:spPr/>
        <p:txBody>
          <a:bodyPr/>
          <a:lstStyle/>
          <a:p>
            <a:r>
              <a:rPr kumimoji="1" lang="en-US" dirty="0"/>
              <a:t>Summary</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A505CAA0-2551-0078-5248-B863375E2CED}"/>
                  </a:ext>
                </a:extLst>
              </p:cNvPr>
              <p:cNvSpPr txBox="1"/>
              <p:nvPr/>
            </p:nvSpPr>
            <p:spPr>
              <a:xfrm>
                <a:off x="506616" y="1309284"/>
                <a:ext cx="10900193" cy="446397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A </a:t>
                </a:r>
                <a:r>
                  <a:rPr lang="en-US" sz="2200" dirty="0">
                    <a:solidFill>
                      <a:srgbClr val="7030A0"/>
                    </a:solidFill>
                    <a:latin typeface="Arial" panose="020B0604020202020204" pitchFamily="34" charset="0"/>
                    <a:cs typeface="Arial" panose="020B0604020202020204" pitchFamily="34" charset="0"/>
                  </a:rPr>
                  <a:t>CNN-based energy regression</a:t>
                </a:r>
                <a:r>
                  <a:rPr lang="en-US" sz="2200" dirty="0">
                    <a:latin typeface="Arial" panose="020B0604020202020204" pitchFamily="34" charset="0"/>
                    <a:cs typeface="Arial" panose="020B0604020202020204" pitchFamily="34" charset="0"/>
                  </a:rPr>
                  <a:t> model has been developed for the ILD SiW-ECAL + AHCAL system.</a:t>
                </a:r>
              </a:p>
              <a:p>
                <a:pPr marL="285750" indent="-28575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For single-particle </a:t>
                </a:r>
                <a14:m>
                  <m:oMath xmlns:m="http://schemas.openxmlformats.org/officeDocument/2006/math">
                    <m:sSup>
                      <m:sSupPr>
                        <m:ctrlPr>
                          <a:rPr kumimoji="1" lang="en-US" altLang="zh-CN" sz="2200" i="1" dirty="0">
                            <a:latin typeface="Cambria Math" panose="02040503050406030204" pitchFamily="18" charset="0"/>
                          </a:rPr>
                        </m:ctrlPr>
                      </m:sSupPr>
                      <m:e>
                        <m:r>
                          <a:rPr kumimoji="1" lang="en-US" altLang="zh-CN" sz="2200" i="1" dirty="0">
                            <a:latin typeface="Cambria Math" panose="02040503050406030204" pitchFamily="18" charset="0"/>
                            <a:ea typeface="Cambria Math" panose="02040503050406030204" pitchFamily="18" charset="0"/>
                          </a:rPr>
                          <m:t>𝝅</m:t>
                        </m:r>
                      </m:e>
                      <m:sup>
                        <m:r>
                          <a:rPr kumimoji="1" lang="en-US" altLang="zh-CN" sz="2200" i="1" dirty="0">
                            <a:latin typeface="Cambria Math" panose="02040503050406030204" pitchFamily="18" charset="0"/>
                          </a:rPr>
                          <m:t>+</m:t>
                        </m:r>
                      </m:sup>
                    </m:sSup>
                  </m:oMath>
                </a14:m>
                <a:r>
                  <a:rPr lang="en-US" sz="2200" dirty="0">
                    <a:latin typeface="Arial" panose="020B0604020202020204" pitchFamily="34" charset="0"/>
                    <a:cs typeface="Arial" panose="020B0604020202020204" pitchFamily="34" charset="0"/>
                  </a:rPr>
                  <a:t>, the CNN provides around </a:t>
                </a:r>
                <a:r>
                  <a:rPr lang="en-US" sz="2200" dirty="0">
                    <a:solidFill>
                      <a:srgbClr val="7030A0"/>
                    </a:solidFill>
                    <a:latin typeface="Arial" panose="020B0604020202020204" pitchFamily="34" charset="0"/>
                    <a:cs typeface="Arial" panose="020B0604020202020204" pitchFamily="34" charset="0"/>
                  </a:rPr>
                  <a:t>50% improvement </a:t>
                </a:r>
                <a:r>
                  <a:rPr lang="en-US" sz="2200" dirty="0">
                    <a:latin typeface="Arial" panose="020B0604020202020204" pitchFamily="34" charset="0"/>
                    <a:cs typeface="Arial" panose="020B0604020202020204" pitchFamily="34" charset="0"/>
                  </a:rPr>
                  <a:t>over visible-energy baselines from 3 GeV to 150 GeV.</a:t>
                </a:r>
              </a:p>
              <a:p>
                <a:pPr marL="742950" lvl="1" indent="-28575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Linearity at </a:t>
                </a:r>
                <a:r>
                  <a:rPr lang="en-US" sz="2200" dirty="0">
                    <a:solidFill>
                      <a:srgbClr val="7030A0"/>
                    </a:solidFill>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level and a Gaussian-fit resolution of about </a:t>
                </a:r>
                <a:r>
                  <a:rPr lang="en-US" sz="2200" dirty="0">
                    <a:solidFill>
                      <a:srgbClr val="7030A0"/>
                    </a:solidFill>
                    <a:latin typeface="Arial" panose="020B0604020202020204" pitchFamily="34" charset="0"/>
                    <a:cs typeface="Arial" panose="020B0604020202020204" pitchFamily="34" charset="0"/>
                  </a:rPr>
                  <a:t>31.8%/</a:t>
                </a:r>
                <a14:m>
                  <m:oMath xmlns:m="http://schemas.openxmlformats.org/officeDocument/2006/math">
                    <m:rad>
                      <m:radPr>
                        <m:degHide m:val="on"/>
                        <m:ctrlPr>
                          <a:rPr lang="en-US" sz="2200" i="1" smtClean="0">
                            <a:solidFill>
                              <a:srgbClr val="7030A0"/>
                            </a:solidFill>
                            <a:latin typeface="Cambria Math" panose="02040503050406030204" pitchFamily="18" charset="0"/>
                            <a:cs typeface="Arial" panose="020B0604020202020204" pitchFamily="34" charset="0"/>
                          </a:rPr>
                        </m:ctrlPr>
                      </m:radPr>
                      <m:deg/>
                      <m:e>
                        <m:r>
                          <m:rPr>
                            <m:sty m:val="p"/>
                          </m:rPr>
                          <a:rPr lang="en-US" sz="2200" b="0" i="1" smtClean="0">
                            <a:solidFill>
                              <a:srgbClr val="7030A0"/>
                            </a:solidFill>
                            <a:latin typeface="Cambria Math" panose="02040503050406030204" pitchFamily="18" charset="0"/>
                            <a:cs typeface="Arial" panose="020B0604020202020204" pitchFamily="34" charset="0"/>
                          </a:rPr>
                          <m:t>E</m:t>
                        </m:r>
                      </m:e>
                    </m:rad>
                  </m:oMath>
                </a14:m>
                <a:r>
                  <a:rPr lang="en-US" sz="2200" dirty="0">
                    <a:solidFill>
                      <a:srgbClr val="7030A0"/>
                    </a:solidFill>
                    <a:latin typeface="Arial" panose="020B0604020202020204" pitchFamily="34" charset="0"/>
                    <a:cs typeface="Arial" panose="020B0604020202020204" pitchFamily="34" charset="0"/>
                  </a:rPr>
                  <a:t> </a:t>
                </a:r>
                <a14:m>
                  <m:oMath xmlns:m="http://schemas.openxmlformats.org/officeDocument/2006/math">
                    <m:r>
                      <a:rPr lang="en-US" sz="2200" i="1" dirty="0"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m:t>
                    </m:r>
                    <m:r>
                      <a:rPr lang="en-US" sz="2200" b="0" i="1" dirty="0"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 </m:t>
                    </m:r>
                  </m:oMath>
                </a14:m>
                <a:r>
                  <a:rPr lang="en-US" sz="2200" dirty="0">
                    <a:solidFill>
                      <a:srgbClr val="7030A0"/>
                    </a:solidFill>
                    <a:latin typeface="Arial" panose="020B0604020202020204" pitchFamily="34" charset="0"/>
                    <a:cs typeface="Arial" panose="020B0604020202020204" pitchFamily="34" charset="0"/>
                  </a:rPr>
                  <a:t>2.7%</a:t>
                </a:r>
                <a:r>
                  <a:rPr lang="en-US" sz="2200" dirty="0">
                    <a:latin typeface="Arial" panose="020B0604020202020204" pitchFamily="34" charset="0"/>
                    <a:cs typeface="Arial" panose="020B0604020202020204" pitchFamily="34" charset="0"/>
                  </a:rPr>
                  <a:t>.</a:t>
                </a:r>
              </a:p>
              <a:p>
                <a:pPr marL="285750" indent="-28575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The model remains effective even for showers with a reduced electromagnetic component. T</a:t>
                </a:r>
                <a:r>
                  <a:rPr lang="en-US" altLang="zh-CN" sz="2200" dirty="0">
                    <a:latin typeface="Arial" panose="020B0604020202020204" pitchFamily="34" charset="0"/>
                    <a:cs typeface="Arial" panose="020B0604020202020204" pitchFamily="34" charset="0"/>
                  </a:rPr>
                  <a:t>he generalization behavior supports that the network learns </a:t>
                </a:r>
                <a:r>
                  <a:rPr lang="en-US" altLang="zh-CN" sz="2200" dirty="0">
                    <a:solidFill>
                      <a:srgbClr val="7030A0"/>
                    </a:solidFill>
                    <a:latin typeface="Arial" panose="020B0604020202020204" pitchFamily="34" charset="0"/>
                    <a:cs typeface="Arial" panose="020B0604020202020204" pitchFamily="34" charset="0"/>
                  </a:rPr>
                  <a:t>genuine hadronic shower features.</a:t>
                </a:r>
                <a:endParaRPr lang="en-US" sz="22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Timing carries some additional information, especially in the late component, but the current bin-based timing encoding provides only a modest extra gain; the dominant improvement comes from the spatial-energy shower structure.</a:t>
                </a:r>
              </a:p>
            </p:txBody>
          </p:sp>
        </mc:Choice>
        <mc:Fallback xmlns="">
          <p:sp>
            <p:nvSpPr>
              <p:cNvPr id="6" name="文本框 5">
                <a:extLst>
                  <a:ext uri="{FF2B5EF4-FFF2-40B4-BE49-F238E27FC236}">
                    <a16:creationId xmlns:a16="http://schemas.microsoft.com/office/drawing/2014/main" id="{A505CAA0-2551-0078-5248-B863375E2CED}"/>
                  </a:ext>
                </a:extLst>
              </p:cNvPr>
              <p:cNvSpPr txBox="1">
                <a:spLocks noRot="1" noChangeAspect="1" noMove="1" noResize="1" noEditPoints="1" noAdjustHandles="1" noChangeArrowheads="1" noChangeShapeType="1" noTextEdit="1"/>
              </p:cNvSpPr>
              <p:nvPr/>
            </p:nvSpPr>
            <p:spPr>
              <a:xfrm>
                <a:off x="506616" y="1309284"/>
                <a:ext cx="10900193" cy="4463979"/>
              </a:xfrm>
              <a:prstGeom prst="rect">
                <a:avLst/>
              </a:prstGeom>
              <a:blipFill>
                <a:blip r:embed="rId3"/>
                <a:stretch>
                  <a:fillRect l="-581" t="-1136" r="-1047" b="-1705"/>
                </a:stretch>
              </a:blipFill>
            </p:spPr>
            <p:txBody>
              <a:bodyPr/>
              <a:lstStyle/>
              <a:p>
                <a:r>
                  <a:rPr lang="en-US">
                    <a:noFill/>
                  </a:rPr>
                  <a:t> </a:t>
                </a:r>
              </a:p>
            </p:txBody>
          </p:sp>
        </mc:Fallback>
      </mc:AlternateContent>
      <p:sp>
        <p:nvSpPr>
          <p:cNvPr id="7" name="页脚占位符 2">
            <a:extLst>
              <a:ext uri="{FF2B5EF4-FFF2-40B4-BE49-F238E27FC236}">
                <a16:creationId xmlns:a16="http://schemas.microsoft.com/office/drawing/2014/main" id="{1316E862-8A77-DDB4-1140-D806AEA2C57F}"/>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2173501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7CD10A5-F14A-F586-514E-DA515537CC76}"/>
              </a:ext>
            </a:extLst>
          </p:cNvPr>
          <p:cNvSpPr>
            <a:spLocks noGrp="1"/>
          </p:cNvSpPr>
          <p:nvPr>
            <p:ph type="dt" sz="half" idx="10"/>
          </p:nvPr>
        </p:nvSpPr>
        <p:spPr/>
        <p:txBody>
          <a:bodyPr/>
          <a:lstStyle/>
          <a:p>
            <a:fld id="{989224DE-EA81-004A-A251-63EB4CD3E502}"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B19FDC79-6DBE-2593-93D3-C59469694ED9}"/>
              </a:ext>
            </a:extLst>
          </p:cNvPr>
          <p:cNvSpPr>
            <a:spLocks noGrp="1"/>
          </p:cNvSpPr>
          <p:nvPr>
            <p:ph type="ftr" sz="quarter" idx="11"/>
          </p:nvPr>
        </p:nvSpPr>
        <p:spPr/>
        <p:txBody>
          <a:bodyPr/>
          <a:lstStyle/>
          <a:p>
            <a:r>
              <a:rPr lang="zh-CN" altLang="zh-CN" dirty="0"/>
              <a:t>PHENIICS </a:t>
            </a:r>
            <a:r>
              <a:rPr kumimoji="1" lang="fr-FR" altLang="zh-CN" dirty="0"/>
              <a:t>| XIN XIA</a:t>
            </a:r>
            <a:endParaRPr kumimoji="1" lang="zh-CN" altLang="en-US" dirty="0"/>
          </a:p>
        </p:txBody>
      </p:sp>
      <p:sp>
        <p:nvSpPr>
          <p:cNvPr id="4" name="灯片编号占位符 3">
            <a:extLst>
              <a:ext uri="{FF2B5EF4-FFF2-40B4-BE49-F238E27FC236}">
                <a16:creationId xmlns:a16="http://schemas.microsoft.com/office/drawing/2014/main" id="{6C205B80-D910-4CB3-E412-4C30B657DD6B}"/>
              </a:ext>
            </a:extLst>
          </p:cNvPr>
          <p:cNvSpPr>
            <a:spLocks noGrp="1"/>
          </p:cNvSpPr>
          <p:nvPr>
            <p:ph type="sldNum" sz="quarter" idx="12"/>
          </p:nvPr>
        </p:nvSpPr>
        <p:spPr/>
        <p:txBody>
          <a:bodyPr/>
          <a:lstStyle/>
          <a:p>
            <a:fld id="{90D1702F-6D8E-E449-92D4-4E9109171300}" type="slidenum">
              <a:rPr kumimoji="1" lang="zh-CN" altLang="en-US" smtClean="0"/>
              <a:t>16</a:t>
            </a:fld>
            <a:endParaRPr kumimoji="1" lang="zh-CN" altLang="en-US"/>
          </a:p>
        </p:txBody>
      </p:sp>
      <p:sp>
        <p:nvSpPr>
          <p:cNvPr id="5" name="标题 4">
            <a:extLst>
              <a:ext uri="{FF2B5EF4-FFF2-40B4-BE49-F238E27FC236}">
                <a16:creationId xmlns:a16="http://schemas.microsoft.com/office/drawing/2014/main" id="{807287AB-C4B6-5101-883F-ADDCB7B4D10B}"/>
              </a:ext>
            </a:extLst>
          </p:cNvPr>
          <p:cNvSpPr>
            <a:spLocks noGrp="1"/>
          </p:cNvSpPr>
          <p:nvPr>
            <p:ph type="title"/>
          </p:nvPr>
        </p:nvSpPr>
        <p:spPr/>
        <p:txBody>
          <a:bodyPr/>
          <a:lstStyle/>
          <a:p>
            <a:r>
              <a:rPr kumimoji="1" lang="en-US" altLang="zh-CN" dirty="0">
                <a:latin typeface="Arial" panose="020B0604020202020204" pitchFamily="34" charset="0"/>
                <a:cs typeface="Arial" panose="020B0604020202020204" pitchFamily="34" charset="0"/>
              </a:rPr>
              <a:t>Thanks!</a:t>
            </a:r>
            <a:endParaRPr kumimoji="1"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00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2C55-E8B0-D277-EB8C-09F5C1EA8D11}"/>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1BB591C3-BCEC-868B-4A19-E0546E456596}"/>
              </a:ext>
            </a:extLst>
          </p:cNvPr>
          <p:cNvSpPr>
            <a:spLocks noGrp="1"/>
          </p:cNvSpPr>
          <p:nvPr>
            <p:ph type="dt" sz="half" idx="10"/>
          </p:nvPr>
        </p:nvSpPr>
        <p:spPr/>
        <p:txBody>
          <a:bodyPr/>
          <a:lstStyle/>
          <a:p>
            <a:fld id="{989224DE-EA81-004A-A251-63EB4CD3E502}" type="datetime1">
              <a:rPr kumimoji="1" lang="zh-CN" altLang="en-US" smtClean="0"/>
              <a:t>2026/6/8</a:t>
            </a:fld>
            <a:endParaRPr kumimoji="1" lang="zh-CN" altLang="en-US"/>
          </a:p>
        </p:txBody>
      </p:sp>
      <p:sp>
        <p:nvSpPr>
          <p:cNvPr id="3" name="页脚占位符 2">
            <a:extLst>
              <a:ext uri="{FF2B5EF4-FFF2-40B4-BE49-F238E27FC236}">
                <a16:creationId xmlns:a16="http://schemas.microsoft.com/office/drawing/2014/main" id="{96DCBF4C-C8DA-A628-1329-1E64D13E5ADF}"/>
              </a:ext>
            </a:extLst>
          </p:cNvPr>
          <p:cNvSpPr>
            <a:spLocks noGrp="1"/>
          </p:cNvSpPr>
          <p:nvPr>
            <p:ph type="ftr" sz="quarter" idx="11"/>
          </p:nvPr>
        </p:nvSpPr>
        <p:spPr/>
        <p:txBody>
          <a:bodyPr/>
          <a:lstStyle/>
          <a:p>
            <a:r>
              <a:rPr kumimoji="1" lang="en-US" altLang="zh-CN" dirty="0" err="1"/>
              <a:t>DRDCalo</a:t>
            </a:r>
            <a:r>
              <a:rPr kumimoji="1" lang="en-US" altLang="zh-CN" dirty="0"/>
              <a:t> WG1</a:t>
            </a:r>
            <a:r>
              <a:rPr kumimoji="1" lang="fr-FR" altLang="zh-CN" dirty="0"/>
              <a:t> | XIN XIA</a:t>
            </a:r>
            <a:endParaRPr kumimoji="1" lang="zh-CN" altLang="en-US" dirty="0"/>
          </a:p>
        </p:txBody>
      </p:sp>
      <p:sp>
        <p:nvSpPr>
          <p:cNvPr id="4" name="灯片编号占位符 3">
            <a:extLst>
              <a:ext uri="{FF2B5EF4-FFF2-40B4-BE49-F238E27FC236}">
                <a16:creationId xmlns:a16="http://schemas.microsoft.com/office/drawing/2014/main" id="{068912EC-37C0-B562-385D-CBEF1FE4D3BD}"/>
              </a:ext>
            </a:extLst>
          </p:cNvPr>
          <p:cNvSpPr>
            <a:spLocks noGrp="1"/>
          </p:cNvSpPr>
          <p:nvPr>
            <p:ph type="sldNum" sz="quarter" idx="12"/>
          </p:nvPr>
        </p:nvSpPr>
        <p:spPr/>
        <p:txBody>
          <a:bodyPr/>
          <a:lstStyle/>
          <a:p>
            <a:fld id="{90D1702F-6D8E-E449-92D4-4E9109171300}" type="slidenum">
              <a:rPr kumimoji="1" lang="zh-CN" altLang="en-US" smtClean="0"/>
              <a:t>17</a:t>
            </a:fld>
            <a:endParaRPr kumimoji="1" lang="zh-CN" altLang="en-US"/>
          </a:p>
        </p:txBody>
      </p:sp>
      <p:sp>
        <p:nvSpPr>
          <p:cNvPr id="5" name="标题 4">
            <a:extLst>
              <a:ext uri="{FF2B5EF4-FFF2-40B4-BE49-F238E27FC236}">
                <a16:creationId xmlns:a16="http://schemas.microsoft.com/office/drawing/2014/main" id="{5F318875-9147-6E49-3836-2C7396FB004B}"/>
              </a:ext>
            </a:extLst>
          </p:cNvPr>
          <p:cNvSpPr>
            <a:spLocks noGrp="1"/>
          </p:cNvSpPr>
          <p:nvPr>
            <p:ph type="title"/>
          </p:nvPr>
        </p:nvSpPr>
        <p:spPr/>
        <p:txBody>
          <a:bodyPr/>
          <a:lstStyle/>
          <a:p>
            <a:r>
              <a:rPr kumimoji="1" lang="en-US" altLang="zh-CN" dirty="0">
                <a:latin typeface="Arial" panose="020B0604020202020204" pitchFamily="34" charset="0"/>
                <a:cs typeface="Arial" panose="020B0604020202020204" pitchFamily="34" charset="0"/>
              </a:rPr>
              <a:t>Backup</a:t>
            </a:r>
            <a:endParaRPr kumimoji="1"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55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96B5-5066-B738-2E5F-9F87D42B0FDE}"/>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650AFF73-EEDB-FB1D-3464-5D89050125C5}"/>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EE6C5E3A-14D7-7DF9-14F3-752E92E73FDB}"/>
              </a:ext>
            </a:extLst>
          </p:cNvPr>
          <p:cNvSpPr>
            <a:spLocks noGrp="1"/>
          </p:cNvSpPr>
          <p:nvPr>
            <p:ph type="sldNum" sz="quarter" idx="12"/>
          </p:nvPr>
        </p:nvSpPr>
        <p:spPr/>
        <p:txBody>
          <a:bodyPr/>
          <a:lstStyle/>
          <a:p>
            <a:fld id="{90D1702F-6D8E-E449-92D4-4E9109171300}" type="slidenum">
              <a:rPr kumimoji="1" lang="en-US" smtClean="0"/>
              <a:pPr/>
              <a:t>18</a:t>
            </a:fld>
            <a:endParaRPr kumimoji="1" lang="en-US" dirty="0"/>
          </a:p>
        </p:txBody>
      </p:sp>
      <p:sp>
        <p:nvSpPr>
          <p:cNvPr id="5" name="标题 4">
            <a:extLst>
              <a:ext uri="{FF2B5EF4-FFF2-40B4-BE49-F238E27FC236}">
                <a16:creationId xmlns:a16="http://schemas.microsoft.com/office/drawing/2014/main" id="{956CA585-1BEF-C147-24D9-DA761D37C9A7}"/>
              </a:ext>
            </a:extLst>
          </p:cNvPr>
          <p:cNvSpPr>
            <a:spLocks noGrp="1"/>
          </p:cNvSpPr>
          <p:nvPr>
            <p:ph type="title"/>
          </p:nvPr>
        </p:nvSpPr>
        <p:spPr>
          <a:xfrm>
            <a:off x="996204" y="128607"/>
            <a:ext cx="7428268" cy="826716"/>
          </a:xfrm>
        </p:spPr>
        <p:txBody>
          <a:bodyPr>
            <a:normAutofit fontScale="90000"/>
          </a:bodyPr>
          <a:lstStyle/>
          <a:p>
            <a:r>
              <a:rPr lang="en-US" sz="3200" dirty="0">
                <a:solidFill>
                  <a:srgbClr val="5C0431"/>
                </a:solidFill>
              </a:rPr>
              <a:t>Reco-level calorimeter hit observables</a:t>
            </a:r>
          </a:p>
        </p:txBody>
      </p:sp>
      <p:graphicFrame>
        <p:nvGraphicFramePr>
          <p:cNvPr id="11" name="表格 10">
            <a:extLst>
              <a:ext uri="{FF2B5EF4-FFF2-40B4-BE49-F238E27FC236}">
                <a16:creationId xmlns:a16="http://schemas.microsoft.com/office/drawing/2014/main" id="{3875D430-6D0D-15CA-C244-AC86E7B5C1DB}"/>
              </a:ext>
            </a:extLst>
          </p:cNvPr>
          <p:cNvGraphicFramePr>
            <a:graphicFrameLocks noGrp="1"/>
          </p:cNvGraphicFramePr>
          <p:nvPr/>
        </p:nvGraphicFramePr>
        <p:xfrm>
          <a:off x="838690" y="3735291"/>
          <a:ext cx="10792917" cy="1737360"/>
        </p:xfrm>
        <a:graphic>
          <a:graphicData uri="http://schemas.openxmlformats.org/drawingml/2006/table">
            <a:tbl>
              <a:tblPr firstRow="1" bandRow="1">
                <a:tableStyleId>{C4B1156A-380E-4F78-BDF5-A606A8083BF9}</a:tableStyleId>
              </a:tblPr>
              <a:tblGrid>
                <a:gridCol w="2210749">
                  <a:extLst>
                    <a:ext uri="{9D8B030D-6E8A-4147-A177-3AD203B41FA5}">
                      <a16:colId xmlns:a16="http://schemas.microsoft.com/office/drawing/2014/main" val="3161561992"/>
                    </a:ext>
                  </a:extLst>
                </a:gridCol>
                <a:gridCol w="8582168">
                  <a:extLst>
                    <a:ext uri="{9D8B030D-6E8A-4147-A177-3AD203B41FA5}">
                      <a16:colId xmlns:a16="http://schemas.microsoft.com/office/drawing/2014/main" val="2995576543"/>
                    </a:ext>
                  </a:extLst>
                </a:gridCol>
              </a:tblGrid>
              <a:tr h="370840">
                <a:tc>
                  <a:txBody>
                    <a:bodyPr/>
                    <a:lstStyle/>
                    <a:p>
                      <a:pPr algn="ctr"/>
                      <a:r>
                        <a:rPr lang="en-US" sz="2400" b="1" dirty="0">
                          <a:latin typeface="Arial" panose="020B0604020202020204" pitchFamily="34" charset="0"/>
                          <a:cs typeface="Arial" panose="020B0604020202020204" pitchFamily="34" charset="0"/>
                        </a:rPr>
                        <a:t>X, Y, Z</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Reconstructed hit position in detector coordinates</a:t>
                      </a:r>
                    </a:p>
                  </a:txBody>
                  <a:tcPr/>
                </a:tc>
                <a:extLst>
                  <a:ext uri="{0D108BD9-81ED-4DB2-BD59-A6C34878D82A}">
                    <a16:rowId xmlns:a16="http://schemas.microsoft.com/office/drawing/2014/main" val="9627575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a:latin typeface="Arial" panose="020B0604020202020204" pitchFamily="34" charset="0"/>
                          <a:cs typeface="Arial" panose="020B0604020202020204" pitchFamily="34" charset="0"/>
                        </a:rPr>
                        <a:t>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Calibrated reconstructed hit energy</a:t>
                      </a:r>
                      <a:r>
                        <a:rPr lang="zh-CN" altLang="en-US" sz="2400" b="0" dirty="0">
                          <a:latin typeface="Arial" panose="020B0604020202020204" pitchFamily="34" charset="0"/>
                          <a:cs typeface="Arial" panose="020B0604020202020204" pitchFamily="34" charset="0"/>
                        </a:rPr>
                        <a:t> </a:t>
                      </a:r>
                      <a:r>
                        <a:rPr lang="en-US" altLang="zh-CN" sz="2400" b="0" dirty="0">
                          <a:latin typeface="Arial" panose="020B0604020202020204" pitchFamily="34" charset="0"/>
                          <a:cs typeface="Arial" panose="020B0604020202020204" pitchFamily="34" charset="0"/>
                        </a:rPr>
                        <a:t>with </a:t>
                      </a:r>
                      <a:r>
                        <a:rPr lang="en-US" sz="2400" b="0" dirty="0">
                          <a:solidFill>
                            <a:srgbClr val="7030A0"/>
                          </a:solidFill>
                          <a:latin typeface="Arial" panose="020B0604020202020204" pitchFamily="34" charset="0"/>
                          <a:cs typeface="Arial" panose="020B0604020202020204" pitchFamily="34" charset="0"/>
                        </a:rPr>
                        <a:t>0.5 MIP </a:t>
                      </a:r>
                      <a:r>
                        <a:rPr lang="en-US" sz="2400" b="0" dirty="0">
                          <a:latin typeface="Arial" panose="020B0604020202020204" pitchFamily="34" charset="0"/>
                          <a:cs typeface="Arial" panose="020B0604020202020204" pitchFamily="34" charset="0"/>
                        </a:rPr>
                        <a:t>threshold</a:t>
                      </a:r>
                    </a:p>
                  </a:txBody>
                  <a:tcPr/>
                </a:tc>
                <a:extLst>
                  <a:ext uri="{0D108BD9-81ED-4DB2-BD59-A6C34878D82A}">
                    <a16:rowId xmlns:a16="http://schemas.microsoft.com/office/drawing/2014/main" val="330441433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a:latin typeface="Arial" panose="020B0604020202020204" pitchFamily="34" charset="0"/>
                          <a:cs typeface="Arial" panose="020B0604020202020204" pitchFamily="34" charset="0"/>
                        </a:rPr>
                        <a:t>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7030A0"/>
                          </a:solidFill>
                          <a:latin typeface="Arial" panose="020B0604020202020204" pitchFamily="34" charset="0"/>
                          <a:cs typeface="Arial" panose="020B0604020202020204" pitchFamily="34" charset="0"/>
                        </a:rPr>
                        <a:t>Earliest contribution </a:t>
                      </a:r>
                      <a:r>
                        <a:rPr lang="en-US" sz="2400" b="0" dirty="0">
                          <a:latin typeface="Arial" panose="020B0604020202020204" pitchFamily="34" charset="0"/>
                          <a:cs typeface="Arial" panose="020B0604020202020204" pitchFamily="34" charset="0"/>
                        </a:rPr>
                        <a:t>within the integration window, relative to the generator-level production time of the incident particle</a:t>
                      </a:r>
                    </a:p>
                  </a:txBody>
                  <a:tcPr/>
                </a:tc>
                <a:extLst>
                  <a:ext uri="{0D108BD9-81ED-4DB2-BD59-A6C34878D82A}">
                    <a16:rowId xmlns:a16="http://schemas.microsoft.com/office/drawing/2014/main" val="1174700677"/>
                  </a:ext>
                </a:extLst>
              </a:tr>
            </a:tbl>
          </a:graphicData>
        </a:graphic>
      </p:graphicFrame>
      <p:cxnSp>
        <p:nvCxnSpPr>
          <p:cNvPr id="13" name="曲线连接符 12">
            <a:extLst>
              <a:ext uri="{FF2B5EF4-FFF2-40B4-BE49-F238E27FC236}">
                <a16:creationId xmlns:a16="http://schemas.microsoft.com/office/drawing/2014/main" id="{A677814D-7431-2CCC-9D7A-564F66FCF472}"/>
              </a:ext>
            </a:extLst>
          </p:cNvPr>
          <p:cNvCxnSpPr>
            <a:cxnSpLocks/>
            <a:stCxn id="17" idx="2"/>
            <a:endCxn id="11" idx="0"/>
          </p:cNvCxnSpPr>
          <p:nvPr/>
        </p:nvCxnSpPr>
        <p:spPr>
          <a:xfrm rot="16200000" flipH="1">
            <a:off x="4892715" y="2392858"/>
            <a:ext cx="1020946" cy="1663919"/>
          </a:xfrm>
          <a:prstGeom prst="curvedConnector3">
            <a:avLst/>
          </a:prstGeom>
          <a:ln w="44450">
            <a:tailEnd type="triangle"/>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1A1ACA42-CAFA-C9D2-646E-40A04B16127F}"/>
              </a:ext>
            </a:extLst>
          </p:cNvPr>
          <p:cNvGrpSpPr/>
          <p:nvPr/>
        </p:nvGrpSpPr>
        <p:grpSpPr>
          <a:xfrm>
            <a:off x="174689" y="1934345"/>
            <a:ext cx="11812642" cy="780000"/>
            <a:chOff x="189679" y="1486336"/>
            <a:chExt cx="11812642" cy="780000"/>
          </a:xfrm>
        </p:grpSpPr>
        <p:grpSp>
          <p:nvGrpSpPr>
            <p:cNvPr id="10" name="组合 9">
              <a:extLst>
                <a:ext uri="{FF2B5EF4-FFF2-40B4-BE49-F238E27FC236}">
                  <a16:creationId xmlns:a16="http://schemas.microsoft.com/office/drawing/2014/main" id="{10D7CEEA-A78C-FD77-A9EA-C1CE3B1E10C2}"/>
                </a:ext>
              </a:extLst>
            </p:cNvPr>
            <p:cNvGrpSpPr/>
            <p:nvPr/>
          </p:nvGrpSpPr>
          <p:grpSpPr>
            <a:xfrm>
              <a:off x="189679" y="1486336"/>
              <a:ext cx="11812642" cy="780000"/>
              <a:chOff x="120000" y="1358001"/>
              <a:chExt cx="11812642" cy="780000"/>
            </a:xfrm>
          </p:grpSpPr>
          <p:sp>
            <p:nvSpPr>
              <p:cNvPr id="16" name="Flow Card 1">
                <a:extLst>
                  <a:ext uri="{FF2B5EF4-FFF2-40B4-BE49-F238E27FC236}">
                    <a16:creationId xmlns:a16="http://schemas.microsoft.com/office/drawing/2014/main" id="{248482B4-2E17-F6DC-9F3E-AC5CB2DCD882}"/>
                  </a:ext>
                </a:extLst>
              </p:cNvPr>
              <p:cNvSpPr>
                <a:spLocks noChangeAspect="1"/>
              </p:cNvSpPr>
              <p:nvPr/>
            </p:nvSpPr>
            <p:spPr>
              <a:xfrm>
                <a:off x="120000" y="1358001"/>
                <a:ext cx="2730000" cy="780000"/>
              </a:xfrm>
              <a:prstGeom prst="roundRect">
                <a:avLst/>
              </a:prstGeom>
              <a:solidFill>
                <a:srgbClr val="DCEAF8"/>
              </a:solidFill>
              <a:ln>
                <a:solidFill>
                  <a:srgbClr val="7FA7D8"/>
                </a:solidFill>
              </a:ln>
            </p:spPr>
            <p:txBody>
              <a:bodyPr wrap="square" rtlCol="0" anchor="ctr"/>
              <a:lstStyle/>
              <a:p>
                <a:pPr algn="ctr"/>
                <a:r>
                  <a:rPr lang="en-US" b="1" dirty="0">
                    <a:solidFill>
                      <a:srgbClr val="7030A0"/>
                    </a:solidFill>
                    <a:latin typeface="Arial" panose="020B0604020202020204" pitchFamily="34" charset="0"/>
                    <a:cs typeface="Arial" panose="020B0604020202020204" pitchFamily="34" charset="0"/>
                  </a:rPr>
                  <a:t>Single-particle</a:t>
                </a:r>
                <a:r>
                  <a:rPr lang="en-US" b="1" dirty="0">
                    <a:solidFill>
                      <a:srgbClr val="1F1F1F"/>
                    </a:solidFill>
                    <a:latin typeface="Arial" panose="020B0604020202020204" pitchFamily="34" charset="0"/>
                    <a:cs typeface="Arial" panose="020B0604020202020204" pitchFamily="34" charset="0"/>
                  </a:rPr>
                  <a:t> simulation</a:t>
                </a:r>
              </a:p>
            </p:txBody>
          </p:sp>
          <p:sp>
            <p:nvSpPr>
              <p:cNvPr id="17" name="Flow Card 2">
                <a:extLst>
                  <a:ext uri="{FF2B5EF4-FFF2-40B4-BE49-F238E27FC236}">
                    <a16:creationId xmlns:a16="http://schemas.microsoft.com/office/drawing/2014/main" id="{AC376F9E-FEE2-D8CD-28D1-9417AE196FDC}"/>
                  </a:ext>
                </a:extLst>
              </p:cNvPr>
              <p:cNvSpPr>
                <a:spLocks noChangeAspect="1"/>
              </p:cNvSpPr>
              <p:nvPr/>
            </p:nvSpPr>
            <p:spPr>
              <a:xfrm>
                <a:off x="3151540" y="1358001"/>
                <a:ext cx="2730000" cy="780000"/>
              </a:xfrm>
              <a:prstGeom prst="roundRect">
                <a:avLst/>
              </a:prstGeom>
              <a:solidFill>
                <a:srgbClr val="EAF2FB"/>
              </a:solidFill>
              <a:ln>
                <a:solidFill>
                  <a:srgbClr val="7FA7D8"/>
                </a:solidFill>
              </a:ln>
            </p:spPr>
            <p:txBody>
              <a:bodyPr wrap="square" rtlCol="0" anchor="ctr"/>
              <a:lstStyle/>
              <a:p>
                <a:pPr algn="ctr"/>
                <a:r>
                  <a:rPr lang="en-US" b="1" dirty="0">
                    <a:solidFill>
                      <a:srgbClr val="1F1F1F"/>
                    </a:solidFill>
                    <a:latin typeface="Arial" panose="020B0604020202020204" pitchFamily="34" charset="0"/>
                    <a:cs typeface="Arial" panose="020B0604020202020204" pitchFamily="34" charset="0"/>
                  </a:rPr>
                  <a:t>Hits Digi</a:t>
                </a:r>
                <a:r>
                  <a:rPr lang="zh-CN" altLang="en-US" b="1" dirty="0">
                    <a:solidFill>
                      <a:srgbClr val="1F1F1F"/>
                    </a:solidFill>
                    <a:latin typeface="Arial" panose="020B0604020202020204" pitchFamily="34" charset="0"/>
                    <a:cs typeface="Arial" panose="020B0604020202020204" pitchFamily="34" charset="0"/>
                  </a:rPr>
                  <a:t> </a:t>
                </a:r>
                <a:r>
                  <a:rPr lang="en-US" b="1" dirty="0">
                    <a:solidFill>
                      <a:srgbClr val="1F1F1F"/>
                    </a:solidFill>
                    <a:latin typeface="Arial" panose="020B0604020202020204" pitchFamily="34" charset="0"/>
                    <a:cs typeface="Arial" panose="020B0604020202020204" pitchFamily="34" charset="0"/>
                  </a:rPr>
                  <a:t>&amp;</a:t>
                </a:r>
                <a:r>
                  <a:rPr lang="zh-CN" altLang="en-US" b="1" dirty="0">
                    <a:solidFill>
                      <a:srgbClr val="1F1F1F"/>
                    </a:solidFill>
                    <a:latin typeface="Arial" panose="020B0604020202020204" pitchFamily="34" charset="0"/>
                    <a:cs typeface="Arial" panose="020B0604020202020204" pitchFamily="34" charset="0"/>
                  </a:rPr>
                  <a:t> </a:t>
                </a:r>
                <a:r>
                  <a:rPr lang="en-US" b="1" dirty="0">
                    <a:solidFill>
                      <a:srgbClr val="1F1F1F"/>
                    </a:solidFill>
                    <a:latin typeface="Arial" panose="020B0604020202020204" pitchFamily="34" charset="0"/>
                    <a:cs typeface="Arial" panose="020B0604020202020204" pitchFamily="34" charset="0"/>
                  </a:rPr>
                  <a:t>Reco</a:t>
                </a:r>
              </a:p>
            </p:txBody>
          </p:sp>
          <p:sp>
            <p:nvSpPr>
              <p:cNvPr id="18" name="Flow Card 3">
                <a:extLst>
                  <a:ext uri="{FF2B5EF4-FFF2-40B4-BE49-F238E27FC236}">
                    <a16:creationId xmlns:a16="http://schemas.microsoft.com/office/drawing/2014/main" id="{24C08D71-62B2-A17C-0BB0-14042AD928D7}"/>
                  </a:ext>
                </a:extLst>
              </p:cNvPr>
              <p:cNvSpPr>
                <a:spLocks noChangeAspect="1"/>
              </p:cNvSpPr>
              <p:nvPr/>
            </p:nvSpPr>
            <p:spPr>
              <a:xfrm>
                <a:off x="6180460" y="1358001"/>
                <a:ext cx="2730000" cy="780000"/>
              </a:xfrm>
              <a:prstGeom prst="roundRect">
                <a:avLst/>
              </a:prstGeom>
              <a:solidFill>
                <a:srgbClr val="FCE8DE"/>
              </a:solidFill>
              <a:ln>
                <a:solidFill>
                  <a:srgbClr val="7FA7D8"/>
                </a:solidFill>
              </a:ln>
            </p:spPr>
            <p:txBody>
              <a:bodyPr wrap="square" rtlCol="0" anchor="ctr"/>
              <a:lstStyle/>
              <a:p>
                <a:pPr algn="ctr"/>
                <a:r>
                  <a:rPr lang="en-US" altLang="zh-CN" b="1" dirty="0">
                    <a:solidFill>
                      <a:srgbClr val="1F1F1F"/>
                    </a:solidFill>
                    <a:latin typeface="Arial" panose="020B0604020202020204" pitchFamily="34" charset="0"/>
                    <a:cs typeface="Arial" panose="020B0604020202020204" pitchFamily="34" charset="0"/>
                  </a:rPr>
                  <a:t>Particle energy reconstruction</a:t>
                </a:r>
              </a:p>
            </p:txBody>
          </p:sp>
          <p:sp>
            <p:nvSpPr>
              <p:cNvPr id="19" name="Flow Card 4">
                <a:extLst>
                  <a:ext uri="{FF2B5EF4-FFF2-40B4-BE49-F238E27FC236}">
                    <a16:creationId xmlns:a16="http://schemas.microsoft.com/office/drawing/2014/main" id="{9C796260-F865-8697-6BB2-85F24E23F396}"/>
                  </a:ext>
                </a:extLst>
              </p:cNvPr>
              <p:cNvSpPr>
                <a:spLocks noChangeAspect="1"/>
              </p:cNvSpPr>
              <p:nvPr/>
            </p:nvSpPr>
            <p:spPr>
              <a:xfrm>
                <a:off x="9202642" y="1358001"/>
                <a:ext cx="2730000" cy="780000"/>
              </a:xfrm>
              <a:prstGeom prst="roundRect">
                <a:avLst/>
              </a:prstGeom>
              <a:solidFill>
                <a:srgbClr val="E7F5E8"/>
              </a:solidFill>
              <a:ln>
                <a:solidFill>
                  <a:srgbClr val="7FA7D8"/>
                </a:solidFill>
              </a:ln>
            </p:spPr>
            <p:txBody>
              <a:bodyPr wrap="square" rtlCol="0" anchor="ctr"/>
              <a:lstStyle/>
              <a:p>
                <a:pPr algn="ctr"/>
                <a:r>
                  <a:rPr lang="en-US" b="1" dirty="0">
                    <a:solidFill>
                      <a:srgbClr val="1F1F1F"/>
                    </a:solidFill>
                    <a:latin typeface="Arial" panose="020B0604020202020204" pitchFamily="34" charset="0"/>
                    <a:cs typeface="Arial" panose="020B0604020202020204" pitchFamily="34" charset="0"/>
                  </a:rPr>
                  <a:t>Performance comparison</a:t>
                </a:r>
              </a:p>
            </p:txBody>
          </p:sp>
        </p:grpSp>
        <p:cxnSp>
          <p:nvCxnSpPr>
            <p:cNvPr id="12" name="直线箭头连接符 11">
              <a:extLst>
                <a:ext uri="{FF2B5EF4-FFF2-40B4-BE49-F238E27FC236}">
                  <a16:creationId xmlns:a16="http://schemas.microsoft.com/office/drawing/2014/main" id="{B3100C54-6892-43B7-96C0-BCA32DCA82AE}"/>
                </a:ext>
              </a:extLst>
            </p:cNvPr>
            <p:cNvCxnSpPr>
              <a:stCxn id="16" idx="3"/>
              <a:endCxn id="17" idx="1"/>
            </p:cNvCxnSpPr>
            <p:nvPr/>
          </p:nvCxnSpPr>
          <p:spPr>
            <a:xfrm>
              <a:off x="2919679" y="1876336"/>
              <a:ext cx="3015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9E076DFE-19E6-7B03-8312-2734D5621A02}"/>
                </a:ext>
              </a:extLst>
            </p:cNvPr>
            <p:cNvCxnSpPr>
              <a:cxnSpLocks/>
              <a:stCxn id="17" idx="3"/>
              <a:endCxn id="18" idx="1"/>
            </p:cNvCxnSpPr>
            <p:nvPr/>
          </p:nvCxnSpPr>
          <p:spPr>
            <a:xfrm>
              <a:off x="5951219" y="1876336"/>
              <a:ext cx="298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242CFB66-C4EE-1C02-3C65-DFECDC1CA04E}"/>
                </a:ext>
              </a:extLst>
            </p:cNvPr>
            <p:cNvCxnSpPr>
              <a:cxnSpLocks/>
              <a:stCxn id="18" idx="3"/>
              <a:endCxn id="19" idx="1"/>
            </p:cNvCxnSpPr>
            <p:nvPr/>
          </p:nvCxnSpPr>
          <p:spPr>
            <a:xfrm>
              <a:off x="8980139" y="1876336"/>
              <a:ext cx="2921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6" name="页脚占位符 2">
            <a:extLst>
              <a:ext uri="{FF2B5EF4-FFF2-40B4-BE49-F238E27FC236}">
                <a16:creationId xmlns:a16="http://schemas.microsoft.com/office/drawing/2014/main" id="{0787C3B6-5590-6569-6CF8-9F709A32736D}"/>
              </a:ext>
            </a:extLst>
          </p:cNvPr>
          <p:cNvSpPr>
            <a:spLocks noGrp="1"/>
          </p:cNvSpPr>
          <p:nvPr>
            <p:ph type="ftr" sz="quarter" idx="11"/>
          </p:nvPr>
        </p:nvSpPr>
        <p:spPr>
          <a:xfrm>
            <a:off x="431397" y="6451674"/>
            <a:ext cx="3019726" cy="365125"/>
          </a:xfrm>
        </p:spPr>
        <p:txBody>
          <a:bodyPr/>
          <a:lstStyle/>
          <a:p>
            <a:pPr algn="l"/>
            <a:r>
              <a:rPr kumimoji="1" lang="en-US" altLang="zh-CN" dirty="0" err="1"/>
              <a:t>DRDCalo</a:t>
            </a:r>
            <a:r>
              <a:rPr kumimoji="1" lang="en-US" altLang="zh-CN" dirty="0"/>
              <a:t> WG1 </a:t>
            </a:r>
            <a:r>
              <a:rPr kumimoji="1" lang="en-US" dirty="0"/>
              <a:t>| XIN XIA</a:t>
            </a:r>
          </a:p>
        </p:txBody>
      </p:sp>
    </p:spTree>
    <p:extLst>
      <p:ext uri="{BB962C8B-B14F-4D97-AF65-F5344CB8AC3E}">
        <p14:creationId xmlns:p14="http://schemas.microsoft.com/office/powerpoint/2010/main" val="50042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17CC29E-D3E2-1342-57E9-4CA5B18DC136}"/>
              </a:ext>
            </a:extLst>
          </p:cNvPr>
          <p:cNvSpPr>
            <a:spLocks noGrp="1"/>
          </p:cNvSpPr>
          <p:nvPr>
            <p:ph type="dt" sz="half" idx="10"/>
          </p:nvPr>
        </p:nvSpPr>
        <p:spPr/>
        <p:txBody>
          <a:bodyPr/>
          <a:lstStyle/>
          <a:p>
            <a:fld id="{2094AB0D-8781-2942-9608-0D33F9FDC53A}" type="datetime1">
              <a:rPr kumimoji="1" lang="en-US" noProof="1" smtClean="0"/>
              <a:t>6/8/26</a:t>
            </a:fld>
            <a:endParaRPr kumimoji="1" lang="en-US" noProof="1"/>
          </a:p>
        </p:txBody>
      </p:sp>
      <p:sp>
        <p:nvSpPr>
          <p:cNvPr id="4" name="灯片编号占位符 3">
            <a:extLst>
              <a:ext uri="{FF2B5EF4-FFF2-40B4-BE49-F238E27FC236}">
                <a16:creationId xmlns:a16="http://schemas.microsoft.com/office/drawing/2014/main" id="{2EFF3117-9F92-1B7A-D8D3-A4A2824F5488}"/>
              </a:ext>
            </a:extLst>
          </p:cNvPr>
          <p:cNvSpPr>
            <a:spLocks noGrp="1"/>
          </p:cNvSpPr>
          <p:nvPr>
            <p:ph type="sldNum" sz="quarter" idx="12"/>
          </p:nvPr>
        </p:nvSpPr>
        <p:spPr/>
        <p:txBody>
          <a:bodyPr/>
          <a:lstStyle/>
          <a:p>
            <a:fld id="{90D1702F-6D8E-E449-92D4-4E9109171300}" type="slidenum">
              <a:rPr kumimoji="1" lang="en-US" noProof="1" smtClean="0"/>
              <a:pPr/>
              <a:t>19</a:t>
            </a:fld>
            <a:endParaRPr kumimoji="1" lang="en-US" noProof="1"/>
          </a:p>
        </p:txBody>
      </p:sp>
      <p:sp>
        <p:nvSpPr>
          <p:cNvPr id="5" name="标题 4">
            <a:extLst>
              <a:ext uri="{FF2B5EF4-FFF2-40B4-BE49-F238E27FC236}">
                <a16:creationId xmlns:a16="http://schemas.microsoft.com/office/drawing/2014/main" id="{DA86B82D-606A-E8F9-7D92-F76103DDF150}"/>
              </a:ext>
            </a:extLst>
          </p:cNvPr>
          <p:cNvSpPr>
            <a:spLocks noGrp="1"/>
          </p:cNvSpPr>
          <p:nvPr>
            <p:ph type="title"/>
          </p:nvPr>
        </p:nvSpPr>
        <p:spPr>
          <a:xfrm>
            <a:off x="996203" y="128607"/>
            <a:ext cx="11195797" cy="826716"/>
          </a:xfrm>
        </p:spPr>
        <p:txBody>
          <a:bodyPr>
            <a:normAutofit/>
          </a:bodyPr>
          <a:lstStyle/>
          <a:p>
            <a:pPr>
              <a:spcBef>
                <a:spcPts val="200"/>
              </a:spcBef>
              <a:spcAft>
                <a:spcPts val="200"/>
              </a:spcAft>
            </a:pPr>
            <a:r>
              <a:rPr lang="en-US" sz="3200" noProof="1"/>
              <a:t>Detector response and reconstruction work properly</a:t>
            </a:r>
          </a:p>
        </p:txBody>
      </p:sp>
      <p:pic>
        <p:nvPicPr>
          <p:cNvPr id="7" name="图片 6">
            <a:extLst>
              <a:ext uri="{FF2B5EF4-FFF2-40B4-BE49-F238E27FC236}">
                <a16:creationId xmlns:a16="http://schemas.microsoft.com/office/drawing/2014/main" id="{9DFE8FA4-786F-11A6-BD78-C178F272CA1A}"/>
              </a:ext>
            </a:extLst>
          </p:cNvPr>
          <p:cNvPicPr>
            <a:picLocks noChangeAspect="1"/>
          </p:cNvPicPr>
          <p:nvPr/>
        </p:nvPicPr>
        <p:blipFill>
          <a:blip r:embed="rId3"/>
          <a:stretch>
            <a:fillRect/>
          </a:stretch>
        </p:blipFill>
        <p:spPr>
          <a:xfrm>
            <a:off x="6096000" y="2081711"/>
            <a:ext cx="4282440" cy="4168140"/>
          </a:xfrm>
          <a:prstGeom prst="rect">
            <a:avLst/>
          </a:prstGeom>
        </p:spPr>
      </p:pic>
      <p:pic>
        <p:nvPicPr>
          <p:cNvPr id="9" name="图片 8">
            <a:extLst>
              <a:ext uri="{FF2B5EF4-FFF2-40B4-BE49-F238E27FC236}">
                <a16:creationId xmlns:a16="http://schemas.microsoft.com/office/drawing/2014/main" id="{A74AA088-8148-5863-AC3D-4E340BDF2E4C}"/>
              </a:ext>
            </a:extLst>
          </p:cNvPr>
          <p:cNvPicPr>
            <a:picLocks noChangeAspect="1"/>
          </p:cNvPicPr>
          <p:nvPr/>
        </p:nvPicPr>
        <p:blipFill>
          <a:blip r:embed="rId4"/>
          <a:stretch>
            <a:fillRect/>
          </a:stretch>
        </p:blipFill>
        <p:spPr>
          <a:xfrm>
            <a:off x="1264770" y="2081711"/>
            <a:ext cx="4282440" cy="4168140"/>
          </a:xfrm>
          <a:prstGeom prst="rect">
            <a:avLst/>
          </a:prstGeom>
        </p:spPr>
      </p:pic>
      <p:sp>
        <p:nvSpPr>
          <p:cNvPr id="11" name="文本框 10">
            <a:extLst>
              <a:ext uri="{FF2B5EF4-FFF2-40B4-BE49-F238E27FC236}">
                <a16:creationId xmlns:a16="http://schemas.microsoft.com/office/drawing/2014/main" id="{5B40C39C-ECF9-B23A-6E1A-17C7277E2D60}"/>
              </a:ext>
            </a:extLst>
          </p:cNvPr>
          <p:cNvSpPr txBox="1"/>
          <p:nvPr/>
        </p:nvSpPr>
        <p:spPr>
          <a:xfrm>
            <a:off x="1093781" y="955323"/>
            <a:ext cx="10368021" cy="1210588"/>
          </a:xfrm>
          <a:prstGeom prst="rect">
            <a:avLst/>
          </a:prstGeom>
          <a:noFill/>
        </p:spPr>
        <p:txBody>
          <a:bodyPr wrap="square">
            <a:spAutoFit/>
          </a:bodyPr>
          <a:lstStyle/>
          <a:p>
            <a:pPr>
              <a:spcBef>
                <a:spcPts val="200"/>
              </a:spcBef>
              <a:spcAft>
                <a:spcPts val="200"/>
              </a:spcAft>
            </a:pPr>
            <a:r>
              <a:rPr lang="en-US" sz="2200" noProof="1">
                <a:latin typeface="Arial" panose="020B0604020202020204" pitchFamily="34" charset="0"/>
                <a:cs typeface="Arial" panose="020B0604020202020204" pitchFamily="34" charset="0"/>
              </a:rPr>
              <a:t>At EM scale (electrons), evaluating the reconstruction performance </a:t>
            </a:r>
          </a:p>
          <a:p>
            <a:pPr marL="342900" indent="-342900">
              <a:spcBef>
                <a:spcPts val="200"/>
              </a:spcBef>
              <a:spcAft>
                <a:spcPts val="200"/>
              </a:spcAft>
              <a:buFont typeface="Arial" panose="020B0604020202020204" pitchFamily="34" charset="0"/>
              <a:buChar char="•"/>
            </a:pPr>
            <a:r>
              <a:rPr lang="en-US" sz="2200" noProof="1">
                <a:latin typeface="Arial" panose="020B0604020202020204" pitchFamily="34" charset="0"/>
                <a:cs typeface="Arial" panose="020B0604020202020204" pitchFamily="34" charset="0"/>
              </a:rPr>
              <a:t>Summing of all the visible hits </a:t>
            </a:r>
          </a:p>
          <a:p>
            <a:pPr marL="342900" indent="-342900">
              <a:spcBef>
                <a:spcPts val="200"/>
              </a:spcBef>
              <a:spcAft>
                <a:spcPts val="200"/>
              </a:spcAft>
              <a:buFont typeface="Arial" panose="020B0604020202020204" pitchFamily="34" charset="0"/>
              <a:buChar char="•"/>
            </a:pPr>
            <a:r>
              <a:rPr lang="en-US" sz="2200" noProof="1">
                <a:latin typeface="Arial" panose="020B0604020202020204" pitchFamily="34" charset="0"/>
                <a:cs typeface="Arial" panose="020B0604020202020204" pitchFamily="34" charset="0"/>
              </a:rPr>
              <a:t>Linearity:  within </a:t>
            </a:r>
            <a:r>
              <a:rPr lang="en-US" altLang="zh-CN" sz="2200" noProof="1">
                <a:latin typeface="Arial" panose="020B0604020202020204" pitchFamily="34" charset="0"/>
                <a:cs typeface="Arial" panose="020B0604020202020204" pitchFamily="34" charset="0"/>
              </a:rPr>
              <a:t>2.5</a:t>
            </a:r>
            <a:r>
              <a:rPr lang="en-US" sz="2200" noProof="1">
                <a:latin typeface="Arial" panose="020B0604020202020204" pitchFamily="34" charset="0"/>
                <a:cs typeface="Arial" panose="020B0604020202020204" pitchFamily="34" charset="0"/>
              </a:rPr>
              <a:t>%; </a:t>
            </a:r>
            <a:r>
              <a:rPr lang="en-US" sz="2200" i="0" noProof="1">
                <a:effectLst/>
                <a:latin typeface="Arial" panose="020B0604020202020204" pitchFamily="34" charset="0"/>
                <a:cs typeface="Arial" panose="020B0604020202020204" pitchFamily="34" charset="0"/>
              </a:rPr>
              <a:t>Resolution: S=17.3%, C=1.2%</a:t>
            </a:r>
          </a:p>
        </p:txBody>
      </p:sp>
      <p:sp>
        <p:nvSpPr>
          <p:cNvPr id="6" name="页脚占位符 2">
            <a:extLst>
              <a:ext uri="{FF2B5EF4-FFF2-40B4-BE49-F238E27FC236}">
                <a16:creationId xmlns:a16="http://schemas.microsoft.com/office/drawing/2014/main" id="{CB5D8C98-FBB7-3C34-049D-89C70877058E}"/>
              </a:ext>
            </a:extLst>
          </p:cNvPr>
          <p:cNvSpPr>
            <a:spLocks noGrp="1"/>
          </p:cNvSpPr>
          <p:nvPr>
            <p:ph type="ftr" sz="quarter" idx="11"/>
          </p:nvPr>
        </p:nvSpPr>
        <p:spPr>
          <a:xfrm>
            <a:off x="431397" y="6451674"/>
            <a:ext cx="3019726" cy="365125"/>
          </a:xfrm>
        </p:spPr>
        <p:txBody>
          <a:bodyPr/>
          <a:lstStyle/>
          <a:p>
            <a:pPr algn="l"/>
            <a:r>
              <a:rPr kumimoji="1" lang="en-US" altLang="zh-CN" dirty="0" err="1"/>
              <a:t>DRDCalo</a:t>
            </a:r>
            <a:r>
              <a:rPr kumimoji="1" lang="en-US" altLang="zh-CN" dirty="0"/>
              <a:t> WG1 </a:t>
            </a:r>
            <a:r>
              <a:rPr kumimoji="1" lang="en-US" dirty="0"/>
              <a:t>| XIN XIA</a:t>
            </a:r>
          </a:p>
        </p:txBody>
      </p:sp>
    </p:spTree>
    <p:extLst>
      <p:ext uri="{BB962C8B-B14F-4D97-AF65-F5344CB8AC3E}">
        <p14:creationId xmlns:p14="http://schemas.microsoft.com/office/powerpoint/2010/main" val="197641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4ED26-4917-5995-613A-92A9651E5544}"/>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ACDC4F2F-A901-2362-82F1-FE4DBCF8C59D}"/>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3" name="页脚占位符 2">
            <a:extLst>
              <a:ext uri="{FF2B5EF4-FFF2-40B4-BE49-F238E27FC236}">
                <a16:creationId xmlns:a16="http://schemas.microsoft.com/office/drawing/2014/main" id="{10F83735-9BFE-A3EF-C6BB-3A1D0FA65A3B}"/>
              </a:ext>
            </a:extLst>
          </p:cNvPr>
          <p:cNvSpPr>
            <a:spLocks noGrp="1"/>
          </p:cNvSpPr>
          <p:nvPr>
            <p:ph type="ftr" sz="quarter" idx="11"/>
          </p:nvPr>
        </p:nvSpPr>
        <p:spPr>
          <a:xfrm>
            <a:off x="431397" y="6451674"/>
            <a:ext cx="3019726" cy="365125"/>
          </a:xfrm>
        </p:spPr>
        <p:txBody>
          <a:bodyPr/>
          <a:lstStyle/>
          <a:p>
            <a:pPr algn="l"/>
            <a:r>
              <a:rPr lang="zh-CN" altLang="zh-CN" dirty="0"/>
              <a:t>PHENIICS</a:t>
            </a:r>
            <a:r>
              <a:rPr lang="en-US" altLang="zh-CN" dirty="0"/>
              <a:t> </a:t>
            </a:r>
            <a:r>
              <a:rPr kumimoji="1" lang="en-US" dirty="0"/>
              <a:t>| XIN XIA</a:t>
            </a:r>
          </a:p>
        </p:txBody>
      </p:sp>
      <p:sp>
        <p:nvSpPr>
          <p:cNvPr id="4" name="灯片编号占位符 3">
            <a:extLst>
              <a:ext uri="{FF2B5EF4-FFF2-40B4-BE49-F238E27FC236}">
                <a16:creationId xmlns:a16="http://schemas.microsoft.com/office/drawing/2014/main" id="{C04DA4FD-7B27-C00E-0205-6C8AC329AE72}"/>
              </a:ext>
            </a:extLst>
          </p:cNvPr>
          <p:cNvSpPr>
            <a:spLocks noGrp="1"/>
          </p:cNvSpPr>
          <p:nvPr>
            <p:ph type="sldNum" sz="quarter" idx="12"/>
          </p:nvPr>
        </p:nvSpPr>
        <p:spPr/>
        <p:txBody>
          <a:bodyPr/>
          <a:lstStyle/>
          <a:p>
            <a:fld id="{90D1702F-6D8E-E449-92D4-4E9109171300}" type="slidenum">
              <a:rPr kumimoji="1" lang="en-US" smtClean="0"/>
              <a:pPr/>
              <a:t>2</a:t>
            </a:fld>
            <a:endParaRPr kumimoji="1" lang="en-US" dirty="0"/>
          </a:p>
        </p:txBody>
      </p:sp>
      <p:sp>
        <p:nvSpPr>
          <p:cNvPr id="5" name="标题 4">
            <a:extLst>
              <a:ext uri="{FF2B5EF4-FFF2-40B4-BE49-F238E27FC236}">
                <a16:creationId xmlns:a16="http://schemas.microsoft.com/office/drawing/2014/main" id="{597F58D3-D051-4772-11C5-3BBCD3896E41}"/>
              </a:ext>
            </a:extLst>
          </p:cNvPr>
          <p:cNvSpPr>
            <a:spLocks noGrp="1"/>
          </p:cNvSpPr>
          <p:nvPr>
            <p:ph type="title"/>
          </p:nvPr>
        </p:nvSpPr>
        <p:spPr>
          <a:xfrm>
            <a:off x="1051624" y="154271"/>
            <a:ext cx="9921176" cy="826716"/>
          </a:xfrm>
        </p:spPr>
        <p:txBody>
          <a:bodyPr>
            <a:normAutofit/>
          </a:bodyPr>
          <a:lstStyle/>
          <a:p>
            <a:r>
              <a:rPr kumimoji="1" lang="en-US" sz="3200" dirty="0"/>
              <a:t>Future detectors</a:t>
            </a:r>
          </a:p>
        </p:txBody>
      </p:sp>
      <p:grpSp>
        <p:nvGrpSpPr>
          <p:cNvPr id="8" name="组合 7">
            <a:extLst>
              <a:ext uri="{FF2B5EF4-FFF2-40B4-BE49-F238E27FC236}">
                <a16:creationId xmlns:a16="http://schemas.microsoft.com/office/drawing/2014/main" id="{D5F5EDBC-EA64-4D2D-CAA4-18213518FEBB}"/>
              </a:ext>
            </a:extLst>
          </p:cNvPr>
          <p:cNvGrpSpPr/>
          <p:nvPr/>
        </p:nvGrpSpPr>
        <p:grpSpPr>
          <a:xfrm>
            <a:off x="7985121" y="2771562"/>
            <a:ext cx="3873660" cy="3490400"/>
            <a:chOff x="691720" y="3047807"/>
            <a:chExt cx="3873660" cy="3490400"/>
          </a:xfrm>
        </p:grpSpPr>
        <p:pic>
          <p:nvPicPr>
            <p:cNvPr id="12" name="图片 11">
              <a:extLst>
                <a:ext uri="{FF2B5EF4-FFF2-40B4-BE49-F238E27FC236}">
                  <a16:creationId xmlns:a16="http://schemas.microsoft.com/office/drawing/2014/main" id="{76383DEB-924D-3B77-2429-4B522F1F7A7B}"/>
                </a:ext>
              </a:extLst>
            </p:cNvPr>
            <p:cNvPicPr>
              <a:picLocks noChangeAspect="1"/>
            </p:cNvPicPr>
            <p:nvPr/>
          </p:nvPicPr>
          <p:blipFill>
            <a:blip r:embed="rId3"/>
            <a:stretch>
              <a:fillRect/>
            </a:stretch>
          </p:blipFill>
          <p:spPr>
            <a:xfrm>
              <a:off x="691720" y="3047807"/>
              <a:ext cx="3873660" cy="3490400"/>
            </a:xfrm>
            <a:prstGeom prst="rect">
              <a:avLst/>
            </a:prstGeom>
          </p:spPr>
        </p:pic>
        <p:pic>
          <p:nvPicPr>
            <p:cNvPr id="13" name="Picture 4" descr="ILCILD">
              <a:extLst>
                <a:ext uri="{FF2B5EF4-FFF2-40B4-BE49-F238E27FC236}">
                  <a16:creationId xmlns:a16="http://schemas.microsoft.com/office/drawing/2014/main" id="{6D4011F7-A180-7932-06AA-B0C210614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20" y="6051153"/>
              <a:ext cx="760344" cy="4870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6" descr="Standard Model - Wikipedia">
            <a:extLst>
              <a:ext uri="{FF2B5EF4-FFF2-40B4-BE49-F238E27FC236}">
                <a16:creationId xmlns:a16="http://schemas.microsoft.com/office/drawing/2014/main" id="{F95EC32F-F48B-0BB3-CFCA-050E9DB2D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9253" y="2771562"/>
            <a:ext cx="3647143" cy="3490399"/>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10">
            <a:extLst>
              <a:ext uri="{FF2B5EF4-FFF2-40B4-BE49-F238E27FC236}">
                <a16:creationId xmlns:a16="http://schemas.microsoft.com/office/drawing/2014/main" id="{1572B74D-F1D6-600A-CB09-AEF7DE179AD5}"/>
              </a:ext>
            </a:extLst>
          </p:cNvPr>
          <p:cNvSpPr/>
          <p:nvPr/>
        </p:nvSpPr>
        <p:spPr>
          <a:xfrm>
            <a:off x="173438" y="1091635"/>
            <a:ext cx="5838774" cy="151467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latin typeface="Arial" panose="020B0604020202020204" pitchFamily="34" charset="0"/>
                <a:cs typeface="Arial" panose="020B0604020202020204" pitchFamily="34" charset="0"/>
              </a:rPr>
              <a:t>Next-generation colliders </a:t>
            </a:r>
          </a:p>
          <a:p>
            <a:pPr marL="342900"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Examples: FCC-ee, ILC</a:t>
            </a:r>
          </a:p>
          <a:p>
            <a:pPr marL="342900" indent="-342900">
              <a:buFont typeface="Arial" panose="020B0604020202020204" pitchFamily="34" charset="0"/>
              <a:buChar char="•"/>
            </a:pPr>
            <a:r>
              <a:rPr lang="en-US" sz="2200" b="1" i="1" dirty="0">
                <a:solidFill>
                  <a:schemeClr val="bg1">
                    <a:lumMod val="85000"/>
                  </a:schemeClr>
                </a:solidFill>
                <a:latin typeface="Arial" panose="020B0604020202020204" pitchFamily="34" charset="0"/>
                <a:cs typeface="Arial" panose="020B0604020202020204" pitchFamily="34" charset="0"/>
              </a:rPr>
              <a:t>Precision Standard Model examination</a:t>
            </a:r>
          </a:p>
          <a:p>
            <a:pPr marL="342900" indent="-342900">
              <a:buFont typeface="Arial" panose="020B0604020202020204" pitchFamily="34" charset="0"/>
              <a:buChar char="•"/>
            </a:pPr>
            <a:r>
              <a:rPr lang="en-US" sz="2200" b="1" i="1" dirty="0">
                <a:solidFill>
                  <a:schemeClr val="bg1">
                    <a:lumMod val="85000"/>
                  </a:schemeClr>
                </a:solidFill>
                <a:latin typeface="Arial" panose="020B0604020202020204" pitchFamily="34" charset="0"/>
                <a:cs typeface="Arial" panose="020B0604020202020204" pitchFamily="34" charset="0"/>
              </a:rPr>
              <a:t>New physics discovery</a:t>
            </a:r>
          </a:p>
        </p:txBody>
      </p:sp>
      <p:cxnSp>
        <p:nvCxnSpPr>
          <p:cNvPr id="14" name="Google Shape;586;p 2">
            <a:extLst>
              <a:ext uri="{FF2B5EF4-FFF2-40B4-BE49-F238E27FC236}">
                <a16:creationId xmlns:a16="http://schemas.microsoft.com/office/drawing/2014/main" id="{A7591FE5-593E-A4C0-E71B-9EA589F40BB9}"/>
              </a:ext>
            </a:extLst>
          </p:cNvPr>
          <p:cNvCxnSpPr>
            <a:cxnSpLocks/>
          </p:cNvCxnSpPr>
          <p:nvPr/>
        </p:nvCxnSpPr>
        <p:spPr>
          <a:xfrm>
            <a:off x="6271450" y="1866046"/>
            <a:ext cx="1488142" cy="0"/>
          </a:xfrm>
          <a:prstGeom prst="straightConnector1">
            <a:avLst/>
          </a:prstGeom>
          <a:ln w="76200" cap="sq">
            <a:solidFill>
              <a:schemeClr val="accent6">
                <a:lumMod val="50000"/>
              </a:schemeClr>
            </a:solidFill>
            <a:prstDash val="sysDash"/>
            <a:miter/>
            <a:tailEnd type="triangle" w="med" len="med"/>
          </a:ln>
        </p:spPr>
      </p:cxnSp>
      <p:sp>
        <p:nvSpPr>
          <p:cNvPr id="15" name="圆角矩形 14">
            <a:extLst>
              <a:ext uri="{FF2B5EF4-FFF2-40B4-BE49-F238E27FC236}">
                <a16:creationId xmlns:a16="http://schemas.microsoft.com/office/drawing/2014/main" id="{0841A5E4-4FBD-BBDA-15D6-72CB2122590F}"/>
              </a:ext>
            </a:extLst>
          </p:cNvPr>
          <p:cNvSpPr/>
          <p:nvPr/>
        </p:nvSpPr>
        <p:spPr>
          <a:xfrm>
            <a:off x="8163624" y="1295695"/>
            <a:ext cx="3743167" cy="110655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Develop future detectors</a:t>
            </a:r>
          </a:p>
        </p:txBody>
      </p:sp>
    </p:spTree>
    <p:extLst>
      <p:ext uri="{BB962C8B-B14F-4D97-AF65-F5344CB8AC3E}">
        <p14:creationId xmlns:p14="http://schemas.microsoft.com/office/powerpoint/2010/main" val="3696762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5A9B-8681-D256-6F4E-C62D290B9C11}"/>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BE8F3E89-4C95-3414-B69E-67B5E17521C0}"/>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CF80BCBA-E2B5-B146-E297-0719B29C1EDA}"/>
              </a:ext>
            </a:extLst>
          </p:cNvPr>
          <p:cNvSpPr>
            <a:spLocks noGrp="1"/>
          </p:cNvSpPr>
          <p:nvPr>
            <p:ph type="sldNum" sz="quarter" idx="12"/>
          </p:nvPr>
        </p:nvSpPr>
        <p:spPr/>
        <p:txBody>
          <a:bodyPr/>
          <a:lstStyle/>
          <a:p>
            <a:fld id="{90D1702F-6D8E-E449-92D4-4E9109171300}" type="slidenum">
              <a:rPr kumimoji="1" lang="en-US" smtClean="0"/>
              <a:pPr/>
              <a:t>20</a:t>
            </a:fld>
            <a:endParaRPr kumimoji="1" lang="en-US" dirty="0"/>
          </a:p>
        </p:txBody>
      </p:sp>
      <p:sp>
        <p:nvSpPr>
          <p:cNvPr id="5" name="标题 4">
            <a:extLst>
              <a:ext uri="{FF2B5EF4-FFF2-40B4-BE49-F238E27FC236}">
                <a16:creationId xmlns:a16="http://schemas.microsoft.com/office/drawing/2014/main" id="{51264C55-D998-1DEA-D705-426D76AC1315}"/>
              </a:ext>
            </a:extLst>
          </p:cNvPr>
          <p:cNvSpPr>
            <a:spLocks noGrp="1"/>
          </p:cNvSpPr>
          <p:nvPr>
            <p:ph type="title"/>
          </p:nvPr>
        </p:nvSpPr>
        <p:spPr>
          <a:xfrm>
            <a:off x="996203" y="128607"/>
            <a:ext cx="11017287" cy="826716"/>
          </a:xfrm>
        </p:spPr>
        <p:txBody>
          <a:bodyPr>
            <a:normAutofit/>
          </a:bodyPr>
          <a:lstStyle/>
          <a:p>
            <a:r>
              <a:rPr lang="en-US" sz="3200" dirty="0"/>
              <a:t>How to perform voxelization?</a:t>
            </a:r>
            <a:endParaRPr kumimoji="1" lang="en-US" sz="3200" dirty="0"/>
          </a:p>
        </p:txBody>
      </p:sp>
      <p:sp>
        <p:nvSpPr>
          <p:cNvPr id="7" name="文本框 6">
            <a:extLst>
              <a:ext uri="{FF2B5EF4-FFF2-40B4-BE49-F238E27FC236}">
                <a16:creationId xmlns:a16="http://schemas.microsoft.com/office/drawing/2014/main" id="{00EDABC1-D614-96B5-18E5-95458920E664}"/>
              </a:ext>
            </a:extLst>
          </p:cNvPr>
          <p:cNvSpPr txBox="1"/>
          <p:nvPr/>
        </p:nvSpPr>
        <p:spPr>
          <a:xfrm>
            <a:off x="423497" y="1409696"/>
            <a:ext cx="7579470" cy="3303468"/>
          </a:xfrm>
          <a:prstGeom prst="rect">
            <a:avLst/>
          </a:prstGeom>
          <a:noFill/>
        </p:spPr>
        <p:txBody>
          <a:bodyPr wrap="square">
            <a:spAutoFit/>
          </a:bodyPr>
          <a:lstStyle/>
          <a:p>
            <a:pPr marL="342900" indent="-342900">
              <a:spcBef>
                <a:spcPts val="200"/>
              </a:spcBef>
              <a:spcAft>
                <a:spcPts val="200"/>
              </a:spcAft>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Voxelization</a:t>
            </a:r>
            <a:r>
              <a:rPr lang="en-US" sz="2400" dirty="0">
                <a:solidFill>
                  <a:srgbClr val="333333"/>
                </a:solidFill>
                <a:latin typeface="Arial" panose="020B0604020202020204" pitchFamily="34" charset="0"/>
                <a:cs typeface="Arial" panose="020B0604020202020204" pitchFamily="34" charset="0"/>
              </a:rPr>
              <a:t>: </a:t>
            </a:r>
          </a:p>
          <a:p>
            <a:pPr marL="800100" lvl="1" indent="-342900">
              <a:spcBef>
                <a:spcPts val="200"/>
              </a:spcBef>
              <a:spcAft>
                <a:spcPts val="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Transform </a:t>
            </a:r>
            <a:r>
              <a:rPr lang="en-US" sz="2400" b="0" i="0" dirty="0">
                <a:solidFill>
                  <a:srgbClr val="333333"/>
                </a:solidFill>
                <a:effectLst/>
                <a:latin typeface="Arial" panose="020B0604020202020204" pitchFamily="34" charset="0"/>
                <a:cs typeface="Arial" panose="020B0604020202020204" pitchFamily="34" charset="0"/>
              </a:rPr>
              <a:t>shower hits to </a:t>
            </a:r>
            <a:r>
              <a:rPr lang="en-US" sz="2400" b="0" i="0" dirty="0">
                <a:solidFill>
                  <a:srgbClr val="7030A0"/>
                </a:solidFill>
                <a:effectLst/>
                <a:latin typeface="Arial" panose="020B0604020202020204" pitchFamily="34" charset="0"/>
                <a:cs typeface="Arial" panose="020B0604020202020204" pitchFamily="34" charset="0"/>
              </a:rPr>
              <a:t>calorimeter images</a:t>
            </a:r>
          </a:p>
          <a:p>
            <a:pPr>
              <a:spcBef>
                <a:spcPts val="200"/>
              </a:spcBef>
              <a:spcAft>
                <a:spcPts val="200"/>
              </a:spcAft>
            </a:pPr>
            <a:r>
              <a:rPr lang="en-US" sz="2400" dirty="0">
                <a:solidFill>
                  <a:srgbClr val="7030A0"/>
                </a:solidFill>
                <a:latin typeface="Arial" panose="020B0604020202020204" pitchFamily="34" charset="0"/>
                <a:cs typeface="Arial" panose="020B0604020202020204" pitchFamily="34" charset="0"/>
              </a:rPr>
              <a:t>💡</a:t>
            </a:r>
            <a:r>
              <a:rPr lang="zh-CN" altLang="en-US" sz="2400" dirty="0">
                <a:solidFill>
                  <a:srgbClr val="7030A0"/>
                </a:solidFill>
                <a:latin typeface="Arial" panose="020B0604020202020204" pitchFamily="34" charset="0"/>
                <a:cs typeface="Arial" panose="020B0604020202020204" pitchFamily="34" charset="0"/>
              </a:rPr>
              <a:t> </a:t>
            </a:r>
            <a:r>
              <a:rPr lang="en-US" sz="2400" b="0" i="0" dirty="0">
                <a:solidFill>
                  <a:srgbClr val="7030A0"/>
                </a:solidFill>
                <a:effectLst/>
                <a:latin typeface="Arial" panose="020B0604020202020204" pitchFamily="34" charset="0"/>
                <a:cs typeface="Arial" panose="020B0604020202020204" pitchFamily="34" charset="0"/>
              </a:rPr>
              <a:t>Detector-aware</a:t>
            </a:r>
            <a:r>
              <a:rPr lang="en-US" sz="2400" b="0" i="0" dirty="0">
                <a:solidFill>
                  <a:srgbClr val="333333"/>
                </a:solidFill>
                <a:effectLst/>
                <a:latin typeface="Arial" panose="020B0604020202020204" pitchFamily="34" charset="0"/>
                <a:cs typeface="Arial" panose="020B0604020202020204" pitchFamily="34" charset="0"/>
              </a:rPr>
              <a:t> representation</a:t>
            </a:r>
          </a:p>
          <a:p>
            <a:pPr marL="800100" lvl="1" indent="-342900">
              <a:spcBef>
                <a:spcPts val="200"/>
              </a:spcBef>
              <a:spcAft>
                <a:spcPts val="200"/>
              </a:spcAft>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Transverse plane (X-Z): local windows centered on the shower COG</a:t>
            </a:r>
          </a:p>
          <a:p>
            <a:pPr marL="800100" lvl="1" indent="-342900">
              <a:spcBef>
                <a:spcPts val="200"/>
              </a:spcBef>
              <a:spcAft>
                <a:spcPts val="200"/>
              </a:spcAft>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Longitudinal direction: native detector segmentation retained</a:t>
            </a:r>
          </a:p>
          <a:p>
            <a:pPr marL="800100" lvl="1" indent="-342900">
              <a:spcBef>
                <a:spcPts val="200"/>
              </a:spcBef>
              <a:spcAft>
                <a:spcPts val="200"/>
              </a:spcAft>
              <a:buFont typeface="Arial" panose="020B0604020202020204" pitchFamily="34" charset="0"/>
              <a:buChar char="•"/>
            </a:pPr>
            <a:r>
              <a:rPr lang="en-US" sz="2400" dirty="0">
                <a:solidFill>
                  <a:srgbClr val="333333"/>
                </a:solidFill>
                <a:latin typeface="Arial" panose="020B0604020202020204" pitchFamily="34" charset="0"/>
                <a:cs typeface="Arial" panose="020B0604020202020204" pitchFamily="34" charset="0"/>
              </a:rPr>
              <a:t>P</a:t>
            </a:r>
            <a:r>
              <a:rPr lang="en-US" sz="2400" b="0" i="0" dirty="0">
                <a:solidFill>
                  <a:srgbClr val="333333"/>
                </a:solidFill>
                <a:effectLst/>
                <a:latin typeface="Arial" panose="020B0604020202020204" pitchFamily="34" charset="0"/>
                <a:cs typeface="Arial" panose="020B0604020202020204" pitchFamily="34" charset="0"/>
              </a:rPr>
              <a:t>reserve different granularity and geometry</a:t>
            </a:r>
          </a:p>
        </p:txBody>
      </p:sp>
      <p:sp>
        <p:nvSpPr>
          <p:cNvPr id="8" name="Flow Card 1">
            <a:extLst>
              <a:ext uri="{FF2B5EF4-FFF2-40B4-BE49-F238E27FC236}">
                <a16:creationId xmlns:a16="http://schemas.microsoft.com/office/drawing/2014/main" id="{94182E9E-2097-B756-33E8-89F26E4FB2C1}"/>
              </a:ext>
            </a:extLst>
          </p:cNvPr>
          <p:cNvSpPr>
            <a:spLocks noChangeAspect="1"/>
          </p:cNvSpPr>
          <p:nvPr/>
        </p:nvSpPr>
        <p:spPr>
          <a:xfrm>
            <a:off x="8319511" y="1206314"/>
            <a:ext cx="2730000" cy="780000"/>
          </a:xfrm>
          <a:prstGeom prst="roundRect">
            <a:avLst/>
          </a:prstGeom>
          <a:solidFill>
            <a:schemeClr val="accent6">
              <a:lumMod val="40000"/>
              <a:lumOff val="60000"/>
            </a:schemeClr>
          </a:solidFill>
          <a:ln>
            <a:solidFill>
              <a:srgbClr val="7FA7D8"/>
            </a:solidFill>
          </a:ln>
        </p:spPr>
        <p:txBody>
          <a:bodyPr wrap="square" rtlCol="0" anchor="ctr"/>
          <a:lstStyle/>
          <a:p>
            <a:pPr algn="ctr"/>
            <a:r>
              <a:rPr lang="en-US" sz="2000" b="1" dirty="0">
                <a:latin typeface="Arial" panose="020B0604020202020204" pitchFamily="34" charset="0"/>
                <a:cs typeface="Arial" panose="020B0604020202020204" pitchFamily="34" charset="0"/>
              </a:rPr>
              <a:t>Hits (x, y, z, e, t)</a:t>
            </a:r>
          </a:p>
        </p:txBody>
      </p:sp>
      <p:graphicFrame>
        <p:nvGraphicFramePr>
          <p:cNvPr id="12" name="表格 11">
            <a:extLst>
              <a:ext uri="{FF2B5EF4-FFF2-40B4-BE49-F238E27FC236}">
                <a16:creationId xmlns:a16="http://schemas.microsoft.com/office/drawing/2014/main" id="{EEEE56B1-E4EF-B094-97C3-7C34B6C6530A}"/>
              </a:ext>
            </a:extLst>
          </p:cNvPr>
          <p:cNvGraphicFramePr>
            <a:graphicFrameLocks noGrp="1"/>
          </p:cNvGraphicFramePr>
          <p:nvPr/>
        </p:nvGraphicFramePr>
        <p:xfrm>
          <a:off x="8604511" y="2454470"/>
          <a:ext cx="2160000" cy="2194560"/>
        </p:xfrm>
        <a:graphic>
          <a:graphicData uri="http://schemas.openxmlformats.org/drawingml/2006/table">
            <a:tbl>
              <a:tblPr firstRow="1" bandRow="1">
                <a:tableStyleId>{00A15C55-8517-42AA-B614-E9B94910E393}</a:tableStyleId>
              </a:tblPr>
              <a:tblGrid>
                <a:gridCol w="360000">
                  <a:extLst>
                    <a:ext uri="{9D8B030D-6E8A-4147-A177-3AD203B41FA5}">
                      <a16:colId xmlns:a16="http://schemas.microsoft.com/office/drawing/2014/main" val="3149812760"/>
                    </a:ext>
                  </a:extLst>
                </a:gridCol>
                <a:gridCol w="360000">
                  <a:extLst>
                    <a:ext uri="{9D8B030D-6E8A-4147-A177-3AD203B41FA5}">
                      <a16:colId xmlns:a16="http://schemas.microsoft.com/office/drawing/2014/main" val="3167951034"/>
                    </a:ext>
                  </a:extLst>
                </a:gridCol>
                <a:gridCol w="360000">
                  <a:extLst>
                    <a:ext uri="{9D8B030D-6E8A-4147-A177-3AD203B41FA5}">
                      <a16:colId xmlns:a16="http://schemas.microsoft.com/office/drawing/2014/main" val="3738596178"/>
                    </a:ext>
                  </a:extLst>
                </a:gridCol>
                <a:gridCol w="360000">
                  <a:extLst>
                    <a:ext uri="{9D8B030D-6E8A-4147-A177-3AD203B41FA5}">
                      <a16:colId xmlns:a16="http://schemas.microsoft.com/office/drawing/2014/main" val="1400563667"/>
                    </a:ext>
                  </a:extLst>
                </a:gridCol>
                <a:gridCol w="360000">
                  <a:extLst>
                    <a:ext uri="{9D8B030D-6E8A-4147-A177-3AD203B41FA5}">
                      <a16:colId xmlns:a16="http://schemas.microsoft.com/office/drawing/2014/main" val="1480219916"/>
                    </a:ext>
                  </a:extLst>
                </a:gridCol>
                <a:gridCol w="360000">
                  <a:extLst>
                    <a:ext uri="{9D8B030D-6E8A-4147-A177-3AD203B41FA5}">
                      <a16:colId xmlns:a16="http://schemas.microsoft.com/office/drawing/2014/main" val="1249357144"/>
                    </a:ext>
                  </a:extLst>
                </a:gridCol>
              </a:tblGrid>
              <a:tr h="360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481490294"/>
                  </a:ext>
                </a:extLst>
              </a:tr>
              <a:tr h="360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824595802"/>
                  </a:ext>
                </a:extLst>
              </a:tr>
              <a:tr h="360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756311918"/>
                  </a:ext>
                </a:extLst>
              </a:tr>
              <a:tr h="360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99119862"/>
                  </a:ext>
                </a:extLst>
              </a:tr>
              <a:tr h="360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488242914"/>
                  </a:ext>
                </a:extLst>
              </a:tr>
              <a:tr h="360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82786036"/>
                  </a:ext>
                </a:extLst>
              </a:tr>
            </a:tbl>
          </a:graphicData>
        </a:graphic>
      </p:graphicFrame>
      <p:sp>
        <p:nvSpPr>
          <p:cNvPr id="13" name="椭圆 12">
            <a:extLst>
              <a:ext uri="{FF2B5EF4-FFF2-40B4-BE49-F238E27FC236}">
                <a16:creationId xmlns:a16="http://schemas.microsoft.com/office/drawing/2014/main" id="{DAFCE63F-F98F-1793-AEF0-28146F9964C2}"/>
              </a:ext>
            </a:extLst>
          </p:cNvPr>
          <p:cNvSpPr/>
          <p:nvPr/>
        </p:nvSpPr>
        <p:spPr>
          <a:xfrm>
            <a:off x="9594511" y="3461750"/>
            <a:ext cx="180000" cy="1800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 Card 1">
            <a:extLst>
              <a:ext uri="{FF2B5EF4-FFF2-40B4-BE49-F238E27FC236}">
                <a16:creationId xmlns:a16="http://schemas.microsoft.com/office/drawing/2014/main" id="{966FCB40-2AD9-C466-12A4-2D4CAA70F1BC}"/>
              </a:ext>
            </a:extLst>
          </p:cNvPr>
          <p:cNvSpPr>
            <a:spLocks noChangeAspect="1"/>
          </p:cNvSpPr>
          <p:nvPr/>
        </p:nvSpPr>
        <p:spPr>
          <a:xfrm>
            <a:off x="8959406" y="3672414"/>
            <a:ext cx="1481205" cy="365125"/>
          </a:xfrm>
          <a:prstGeom prst="roundRect">
            <a:avLst/>
          </a:prstGeom>
          <a:noFill/>
          <a:ln>
            <a:noFill/>
          </a:ln>
        </p:spPr>
        <p:txBody>
          <a:bodyPr wrap="square" rtlCol="0" anchor="ctr"/>
          <a:lstStyle/>
          <a:p>
            <a:pPr algn="ctr"/>
            <a:r>
              <a:rPr lang="en-US" sz="2000" b="1" dirty="0">
                <a:solidFill>
                  <a:srgbClr val="C00000"/>
                </a:solidFill>
                <a:latin typeface="Arial" panose="020B0604020202020204" pitchFamily="34" charset="0"/>
                <a:cs typeface="Arial" panose="020B0604020202020204" pitchFamily="34" charset="0"/>
              </a:rPr>
              <a:t>COG (X-Z)</a:t>
            </a:r>
          </a:p>
        </p:txBody>
      </p:sp>
      <p:sp>
        <p:nvSpPr>
          <p:cNvPr id="19" name="左大括号 18">
            <a:extLst>
              <a:ext uri="{FF2B5EF4-FFF2-40B4-BE49-F238E27FC236}">
                <a16:creationId xmlns:a16="http://schemas.microsoft.com/office/drawing/2014/main" id="{2614C098-EB6F-FFD3-5BA7-A808874BFB11}"/>
              </a:ext>
            </a:extLst>
          </p:cNvPr>
          <p:cNvSpPr/>
          <p:nvPr/>
        </p:nvSpPr>
        <p:spPr>
          <a:xfrm rot="16200000">
            <a:off x="9506252" y="3741241"/>
            <a:ext cx="387514" cy="2194560"/>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6" name="直线箭头连接符 25">
            <a:extLst>
              <a:ext uri="{FF2B5EF4-FFF2-40B4-BE49-F238E27FC236}">
                <a16:creationId xmlns:a16="http://schemas.microsoft.com/office/drawing/2014/main" id="{C3AA8138-42C5-1AA3-B6A0-A76C39230476}"/>
              </a:ext>
            </a:extLst>
          </p:cNvPr>
          <p:cNvCxnSpPr>
            <a:stCxn id="8" idx="2"/>
            <a:endCxn id="12" idx="0"/>
          </p:cNvCxnSpPr>
          <p:nvPr/>
        </p:nvCxnSpPr>
        <p:spPr>
          <a:xfrm>
            <a:off x="9684511" y="1986314"/>
            <a:ext cx="0" cy="46815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28" name="表格 27">
                <a:extLst>
                  <a:ext uri="{FF2B5EF4-FFF2-40B4-BE49-F238E27FC236}">
                    <a16:creationId xmlns:a16="http://schemas.microsoft.com/office/drawing/2014/main" id="{7FD15C85-7077-7706-4AC1-A738D09AF21E}"/>
                  </a:ext>
                </a:extLst>
              </p:cNvPr>
              <p:cNvGraphicFramePr>
                <a:graphicFrameLocks noGrp="1"/>
              </p:cNvGraphicFramePr>
              <p:nvPr/>
            </p:nvGraphicFramePr>
            <p:xfrm>
              <a:off x="7572383" y="5103403"/>
              <a:ext cx="4404255" cy="1097280"/>
            </p:xfrm>
            <a:graphic>
              <a:graphicData uri="http://schemas.openxmlformats.org/drawingml/2006/table">
                <a:tbl>
                  <a:tblPr firstRow="1" bandRow="1">
                    <a:tableStyleId>{C4B1156A-380E-4F78-BDF5-A606A8083BF9}</a:tableStyleId>
                  </a:tblPr>
                  <a:tblGrid>
                    <a:gridCol w="1053885">
                      <a:extLst>
                        <a:ext uri="{9D8B030D-6E8A-4147-A177-3AD203B41FA5}">
                          <a16:colId xmlns:a16="http://schemas.microsoft.com/office/drawing/2014/main" val="2403546666"/>
                        </a:ext>
                      </a:extLst>
                    </a:gridCol>
                    <a:gridCol w="1518834">
                      <a:extLst>
                        <a:ext uri="{9D8B030D-6E8A-4147-A177-3AD203B41FA5}">
                          <a16:colId xmlns:a16="http://schemas.microsoft.com/office/drawing/2014/main" val="1711954151"/>
                        </a:ext>
                      </a:extLst>
                    </a:gridCol>
                    <a:gridCol w="1831536">
                      <a:extLst>
                        <a:ext uri="{9D8B030D-6E8A-4147-A177-3AD203B41FA5}">
                          <a16:colId xmlns:a16="http://schemas.microsoft.com/office/drawing/2014/main" val="1362966785"/>
                        </a:ext>
                      </a:extLst>
                    </a:gridCol>
                  </a:tblGrid>
                  <a:tr h="303338">
                    <a:tc>
                      <a:txBody>
                        <a:bodyPr/>
                        <a:lstStyle/>
                        <a:p>
                          <a:pPr algn="ctr"/>
                          <a:endParaRPr lang="en-US" b="0" dirty="0">
                            <a:latin typeface="Arial" panose="020B0604020202020204" pitchFamily="34" charset="0"/>
                            <a:cs typeface="Arial" panose="020B0604020202020204" pitchFamily="34" charset="0"/>
                          </a:endParaRPr>
                        </a:p>
                      </a:txBody>
                      <a:tcPr/>
                    </a:tc>
                    <a:tc>
                      <a:txBody>
                        <a:bodyPr/>
                        <a:lstStyle/>
                        <a:p>
                          <a:pPr algn="ctr"/>
                          <a:r>
                            <a:rPr lang="en-US" b="0" dirty="0">
                              <a:latin typeface="Arial" panose="020B0604020202020204" pitchFamily="34" charset="0"/>
                              <a:cs typeface="Arial" panose="020B0604020202020204" pitchFamily="34" charset="0"/>
                            </a:rPr>
                            <a:t>Bins (</a:t>
                          </a:r>
                          <a14:m>
                            <m:oMath xmlns:m="http://schemas.openxmlformats.org/officeDocument/2006/math">
                              <m:sSup>
                                <m:sSupPr>
                                  <m:ctrlPr>
                                    <a:rPr lang="en-US" b="0" i="1" smtClean="0">
                                      <a:latin typeface="Cambria Math" panose="02040503050406030204" pitchFamily="18" charset="0"/>
                                    </a:rPr>
                                  </m:ctrlPr>
                                </m:sSupPr>
                                <m:e>
                                  <m:r>
                                    <m:rPr>
                                      <m:sty m:val="p"/>
                                    </m:rPr>
                                    <a:rPr lang="en-US" b="0" smtClean="0">
                                      <a:latin typeface="Cambria Math" panose="02040503050406030204" pitchFamily="18" charset="0"/>
                                    </a:rPr>
                                    <m:t>mm</m:t>
                                  </m:r>
                                </m:e>
                                <m:sup>
                                  <m:r>
                                    <a:rPr lang="en-US" b="0" smtClean="0">
                                      <a:latin typeface="Cambria Math" panose="02040503050406030204" pitchFamily="18" charset="0"/>
                                    </a:rPr>
                                    <m:t>2</m:t>
                                  </m:r>
                                </m:sup>
                              </m:sSup>
                            </m:oMath>
                          </a14:m>
                          <a:r>
                            <a:rPr lang="en-US" b="0" dirty="0">
                              <a:latin typeface="Arial" panose="020B0604020202020204" pitchFamily="34" charset="0"/>
                              <a:cs typeface="Arial" panose="020B0604020202020204" pitchFamily="34" charset="0"/>
                            </a:rPr>
                            <a:t>)</a:t>
                          </a:r>
                        </a:p>
                      </a:txBody>
                      <a:tcPr/>
                    </a:tc>
                    <a:tc>
                      <a:txBody>
                        <a:bodyPr/>
                        <a:lstStyle/>
                        <a:p>
                          <a:pPr algn="ctr"/>
                          <a:r>
                            <a:rPr lang="en-US" b="0" dirty="0">
                              <a:latin typeface="Arial" panose="020B0604020202020204" pitchFamily="34" charset="0"/>
                              <a:cs typeface="Arial" panose="020B0604020202020204" pitchFamily="34" charset="0"/>
                            </a:rPr>
                            <a:t>Windows (</a:t>
                          </a:r>
                          <a14:m>
                            <m:oMath xmlns:m="http://schemas.openxmlformats.org/officeDocument/2006/math">
                              <m:sSup>
                                <m:sSupPr>
                                  <m:ctrlPr>
                                    <a:rPr lang="en-US" b="0" i="1" smtClean="0">
                                      <a:latin typeface="Cambria Math" panose="02040503050406030204" pitchFamily="18" charset="0"/>
                                    </a:rPr>
                                  </m:ctrlPr>
                                </m:sSupPr>
                                <m:e>
                                  <m:r>
                                    <m:rPr>
                                      <m:sty m:val="p"/>
                                    </m:rPr>
                                    <a:rPr lang="en-US" b="0" smtClean="0">
                                      <a:latin typeface="Cambria Math" panose="02040503050406030204" pitchFamily="18" charset="0"/>
                                    </a:rPr>
                                    <m:t>mm</m:t>
                                  </m:r>
                                </m:e>
                                <m:sup>
                                  <m:r>
                                    <a:rPr lang="en-US" b="0" smtClean="0">
                                      <a:latin typeface="Cambria Math" panose="02040503050406030204" pitchFamily="18" charset="0"/>
                                    </a:rPr>
                                    <m:t>2</m:t>
                                  </m:r>
                                </m:sup>
                              </m:sSup>
                            </m:oMath>
                          </a14:m>
                          <a:r>
                            <a:rPr lang="en-US"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271790454"/>
                      </a:ext>
                    </a:extLst>
                  </a:tr>
                  <a:tr h="303338">
                    <a:tc>
                      <a:txBody>
                        <a:bodyPr/>
                        <a:lstStyle/>
                        <a:p>
                          <a:pPr algn="ctr"/>
                          <a:r>
                            <a:rPr lang="en-US" b="0" dirty="0">
                              <a:latin typeface="Arial" panose="020B0604020202020204" pitchFamily="34" charset="0"/>
                              <a:cs typeface="Arial" panose="020B0604020202020204" pitchFamily="34" charset="0"/>
                            </a:rPr>
                            <a:t>ECAL</a:t>
                          </a:r>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5 </m:t>
                                </m:r>
                                <m:r>
                                  <a:rPr lang="en-US" b="0">
                                    <a:latin typeface="Cambria Math" panose="02040503050406030204" pitchFamily="18" charset="0"/>
                                  </a:rPr>
                                  <m:t>×</m:t>
                                </m:r>
                                <m:r>
                                  <a:rPr lang="en-US" b="0" smtClean="0">
                                    <a:latin typeface="Cambria Math" panose="02040503050406030204" pitchFamily="18" charset="0"/>
                                  </a:rPr>
                                  <m:t> 5</m:t>
                                </m:r>
                              </m:oMath>
                            </m:oMathPara>
                          </a14:m>
                          <a:endParaRPr lang="en-US" b="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200 × 200</m:t>
                                </m:r>
                              </m:oMath>
                            </m:oMathPara>
                          </a14:m>
                          <a:endParaRPr lang="en-US"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9566268"/>
                      </a:ext>
                    </a:extLst>
                  </a:tr>
                  <a:tr h="303338">
                    <a:tc>
                      <a:txBody>
                        <a:bodyPr/>
                        <a:lstStyle/>
                        <a:p>
                          <a:pPr algn="ctr"/>
                          <a:r>
                            <a:rPr lang="en-US" b="0" dirty="0">
                              <a:latin typeface="Arial" panose="020B0604020202020204" pitchFamily="34" charset="0"/>
                              <a:cs typeface="Arial" panose="020B0604020202020204" pitchFamily="34" charset="0"/>
                            </a:rPr>
                            <a:t>HCAL</a:t>
                          </a:r>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3</m:t>
                                </m:r>
                                <m:r>
                                  <a:rPr lang="en-US" b="0">
                                    <a:latin typeface="Cambria Math" panose="02040503050406030204" pitchFamily="18" charset="0"/>
                                  </a:rPr>
                                  <m:t>0</m:t>
                                </m:r>
                                <m:r>
                                  <a:rPr lang="en-US" b="0" smtClean="0">
                                    <a:latin typeface="Cambria Math" panose="02040503050406030204" pitchFamily="18" charset="0"/>
                                  </a:rPr>
                                  <m:t> </m:t>
                                </m:r>
                                <m:r>
                                  <a:rPr lang="en-US" b="0">
                                    <a:latin typeface="Cambria Math" panose="02040503050406030204" pitchFamily="18" charset="0"/>
                                  </a:rPr>
                                  <m:t>×</m:t>
                                </m:r>
                                <m:r>
                                  <a:rPr lang="en-US" b="0" i="0" smtClean="0">
                                    <a:latin typeface="Cambria Math" panose="02040503050406030204" pitchFamily="18" charset="0"/>
                                  </a:rPr>
                                  <m:t> </m:t>
                                </m:r>
                                <m:r>
                                  <a:rPr lang="en-US" b="0" smtClean="0">
                                    <a:latin typeface="Cambria Math" panose="02040503050406030204" pitchFamily="18" charset="0"/>
                                  </a:rPr>
                                  <m:t>3</m:t>
                                </m:r>
                                <m:r>
                                  <a:rPr lang="en-US" b="0">
                                    <a:latin typeface="Cambria Math" panose="02040503050406030204" pitchFamily="18" charset="0"/>
                                  </a:rPr>
                                  <m:t>0</m:t>
                                </m:r>
                              </m:oMath>
                            </m:oMathPara>
                          </a14:m>
                          <a:endParaRPr lang="en-US" b="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b="0" smtClean="0">
                                    <a:latin typeface="Cambria Math" panose="02040503050406030204" pitchFamily="18" charset="0"/>
                                  </a:rPr>
                                  <m:t>1</m:t>
                                </m:r>
                                <m:r>
                                  <a:rPr lang="en-US" b="0">
                                    <a:latin typeface="Cambria Math" panose="02040503050406030204" pitchFamily="18" charset="0"/>
                                  </a:rPr>
                                  <m:t>200</m:t>
                                </m:r>
                                <m:r>
                                  <a:rPr lang="en-US" b="0" smtClean="0">
                                    <a:latin typeface="Cambria Math" panose="02040503050406030204" pitchFamily="18" charset="0"/>
                                  </a:rPr>
                                  <m:t> </m:t>
                                </m:r>
                                <m:r>
                                  <a:rPr lang="en-US" b="0">
                                    <a:latin typeface="Cambria Math" panose="02040503050406030204" pitchFamily="18" charset="0"/>
                                  </a:rPr>
                                  <m:t>×</m:t>
                                </m:r>
                                <m:r>
                                  <a:rPr lang="en-US" b="0" i="0" smtClean="0">
                                    <a:latin typeface="Cambria Math" panose="02040503050406030204" pitchFamily="18" charset="0"/>
                                  </a:rPr>
                                  <m:t> </m:t>
                                </m:r>
                                <m:r>
                                  <a:rPr lang="en-US" b="0" smtClean="0">
                                    <a:latin typeface="Cambria Math" panose="02040503050406030204" pitchFamily="18" charset="0"/>
                                  </a:rPr>
                                  <m:t>1</m:t>
                                </m:r>
                                <m:r>
                                  <a:rPr lang="en-US" b="0">
                                    <a:latin typeface="Cambria Math" panose="02040503050406030204" pitchFamily="18" charset="0"/>
                                  </a:rPr>
                                  <m:t>200</m:t>
                                </m:r>
                              </m:oMath>
                            </m:oMathPara>
                          </a14:m>
                          <a:endParaRPr lang="en-US"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3600465"/>
                      </a:ext>
                    </a:extLst>
                  </a:tr>
                </a:tbl>
              </a:graphicData>
            </a:graphic>
          </p:graphicFrame>
        </mc:Choice>
        <mc:Fallback xmlns="">
          <p:graphicFrame>
            <p:nvGraphicFramePr>
              <p:cNvPr id="28" name="表格 27">
                <a:extLst>
                  <a:ext uri="{FF2B5EF4-FFF2-40B4-BE49-F238E27FC236}">
                    <a16:creationId xmlns:a16="http://schemas.microsoft.com/office/drawing/2014/main" id="{7C70B845-C7C3-FD0D-FCBC-1A0742AE5EF3}"/>
                  </a:ext>
                </a:extLst>
              </p:cNvPr>
              <p:cNvGraphicFramePr>
                <a:graphicFrameLocks noGrp="1"/>
              </p:cNvGraphicFramePr>
              <p:nvPr>
                <p:extLst>
                  <p:ext uri="{D42A27DB-BD31-4B8C-83A1-F6EECF244321}">
                    <p14:modId xmlns:p14="http://schemas.microsoft.com/office/powerpoint/2010/main" val="4093016967"/>
                  </p:ext>
                </p:extLst>
              </p:nvPr>
            </p:nvGraphicFramePr>
            <p:xfrm>
              <a:off x="7572383" y="5103403"/>
              <a:ext cx="4404255" cy="1097280"/>
            </p:xfrm>
            <a:graphic>
              <a:graphicData uri="http://schemas.openxmlformats.org/drawingml/2006/table">
                <a:tbl>
                  <a:tblPr firstRow="1" bandRow="1">
                    <a:tableStyleId>{C4B1156A-380E-4F78-BDF5-A606A8083BF9}</a:tableStyleId>
                  </a:tblPr>
                  <a:tblGrid>
                    <a:gridCol w="1053885">
                      <a:extLst>
                        <a:ext uri="{9D8B030D-6E8A-4147-A177-3AD203B41FA5}">
                          <a16:colId xmlns:a16="http://schemas.microsoft.com/office/drawing/2014/main" val="2403546666"/>
                        </a:ext>
                      </a:extLst>
                    </a:gridCol>
                    <a:gridCol w="1518834">
                      <a:extLst>
                        <a:ext uri="{9D8B030D-6E8A-4147-A177-3AD203B41FA5}">
                          <a16:colId xmlns:a16="http://schemas.microsoft.com/office/drawing/2014/main" val="1711954151"/>
                        </a:ext>
                      </a:extLst>
                    </a:gridCol>
                    <a:gridCol w="1831536">
                      <a:extLst>
                        <a:ext uri="{9D8B030D-6E8A-4147-A177-3AD203B41FA5}">
                          <a16:colId xmlns:a16="http://schemas.microsoft.com/office/drawing/2014/main" val="1362966785"/>
                        </a:ext>
                      </a:extLst>
                    </a:gridCol>
                  </a:tblGrid>
                  <a:tr h="365760">
                    <a:tc>
                      <a:txBody>
                        <a:bodyPr/>
                        <a:lstStyle/>
                        <a:p>
                          <a:pPr algn="ctr"/>
                          <a:endParaRPr lang="en-US" b="0" dirty="0">
                            <a:latin typeface="Arial" panose="020B0604020202020204" pitchFamily="34" charset="0"/>
                            <a:cs typeface="Arial" panose="020B0604020202020204" pitchFamily="34" charset="0"/>
                          </a:endParaRPr>
                        </a:p>
                      </a:txBody>
                      <a:tcPr/>
                    </a:tc>
                    <a:tc>
                      <a:txBody>
                        <a:bodyPr/>
                        <a:lstStyle/>
                        <a:p>
                          <a:endParaRPr lang="zh-CN"/>
                        </a:p>
                      </a:txBody>
                      <a:tcPr>
                        <a:blipFill>
                          <a:blip r:embed="rId3"/>
                          <a:stretch>
                            <a:fillRect l="-70000" t="-6897" r="-121667" b="-231034"/>
                          </a:stretch>
                        </a:blipFill>
                      </a:tcPr>
                    </a:tc>
                    <a:tc>
                      <a:txBody>
                        <a:bodyPr/>
                        <a:lstStyle/>
                        <a:p>
                          <a:endParaRPr lang="zh-CN"/>
                        </a:p>
                      </a:txBody>
                      <a:tcPr>
                        <a:blipFill>
                          <a:blip r:embed="rId3"/>
                          <a:stretch>
                            <a:fillRect l="-140690" t="-6897" r="-690" b="-231034"/>
                          </a:stretch>
                        </a:blipFill>
                      </a:tcPr>
                    </a:tc>
                    <a:extLst>
                      <a:ext uri="{0D108BD9-81ED-4DB2-BD59-A6C34878D82A}">
                        <a16:rowId xmlns:a16="http://schemas.microsoft.com/office/drawing/2014/main" val="2271790454"/>
                      </a:ext>
                    </a:extLst>
                  </a:tr>
                  <a:tr h="365760">
                    <a:tc>
                      <a:txBody>
                        <a:bodyPr/>
                        <a:lstStyle/>
                        <a:p>
                          <a:pPr algn="ctr"/>
                          <a:r>
                            <a:rPr lang="en-US" b="0" dirty="0">
                              <a:latin typeface="Arial" panose="020B0604020202020204" pitchFamily="34" charset="0"/>
                              <a:cs typeface="Arial" panose="020B0604020202020204" pitchFamily="34" charset="0"/>
                            </a:rPr>
                            <a:t>ECAL</a:t>
                          </a:r>
                        </a:p>
                      </a:txBody>
                      <a:tcPr/>
                    </a:tc>
                    <a:tc>
                      <a:txBody>
                        <a:bodyPr/>
                        <a:lstStyle/>
                        <a:p>
                          <a:endParaRPr lang="zh-CN"/>
                        </a:p>
                      </a:txBody>
                      <a:tcPr>
                        <a:blipFill>
                          <a:blip r:embed="rId3"/>
                          <a:stretch>
                            <a:fillRect l="-70000" t="-103333" r="-121667" b="-123333"/>
                          </a:stretch>
                        </a:blipFill>
                      </a:tcPr>
                    </a:tc>
                    <a:tc>
                      <a:txBody>
                        <a:bodyPr/>
                        <a:lstStyle/>
                        <a:p>
                          <a:endParaRPr lang="zh-CN"/>
                        </a:p>
                      </a:txBody>
                      <a:tcPr>
                        <a:blipFill>
                          <a:blip r:embed="rId3"/>
                          <a:stretch>
                            <a:fillRect l="-140690" t="-103333" r="-690" b="-123333"/>
                          </a:stretch>
                        </a:blipFill>
                      </a:tcPr>
                    </a:tc>
                    <a:extLst>
                      <a:ext uri="{0D108BD9-81ED-4DB2-BD59-A6C34878D82A}">
                        <a16:rowId xmlns:a16="http://schemas.microsoft.com/office/drawing/2014/main" val="2909566268"/>
                      </a:ext>
                    </a:extLst>
                  </a:tr>
                  <a:tr h="365760">
                    <a:tc>
                      <a:txBody>
                        <a:bodyPr/>
                        <a:lstStyle/>
                        <a:p>
                          <a:pPr algn="ctr"/>
                          <a:r>
                            <a:rPr lang="en-US" b="0" dirty="0">
                              <a:latin typeface="Arial" panose="020B0604020202020204" pitchFamily="34" charset="0"/>
                              <a:cs typeface="Arial" panose="020B0604020202020204" pitchFamily="34" charset="0"/>
                            </a:rPr>
                            <a:t>HCAL</a:t>
                          </a:r>
                        </a:p>
                      </a:txBody>
                      <a:tcPr/>
                    </a:tc>
                    <a:tc>
                      <a:txBody>
                        <a:bodyPr/>
                        <a:lstStyle/>
                        <a:p>
                          <a:endParaRPr lang="zh-CN"/>
                        </a:p>
                      </a:txBody>
                      <a:tcPr>
                        <a:blipFill>
                          <a:blip r:embed="rId3"/>
                          <a:stretch>
                            <a:fillRect l="-70000" t="-210345" r="-121667" b="-27586"/>
                          </a:stretch>
                        </a:blipFill>
                      </a:tcPr>
                    </a:tc>
                    <a:tc>
                      <a:txBody>
                        <a:bodyPr/>
                        <a:lstStyle/>
                        <a:p>
                          <a:endParaRPr lang="zh-CN"/>
                        </a:p>
                      </a:txBody>
                      <a:tcPr>
                        <a:blipFill>
                          <a:blip r:embed="rId3"/>
                          <a:stretch>
                            <a:fillRect l="-140690" t="-210345" r="-690" b="-27586"/>
                          </a:stretch>
                        </a:blipFill>
                      </a:tcPr>
                    </a:tc>
                    <a:extLst>
                      <a:ext uri="{0D108BD9-81ED-4DB2-BD59-A6C34878D82A}">
                        <a16:rowId xmlns:a16="http://schemas.microsoft.com/office/drawing/2014/main" val="533600465"/>
                      </a:ext>
                    </a:extLst>
                  </a:tr>
                </a:tbl>
              </a:graphicData>
            </a:graphic>
          </p:graphicFrame>
        </mc:Fallback>
      </mc:AlternateContent>
      <p:sp>
        <p:nvSpPr>
          <p:cNvPr id="39" name="圆角矩形 38">
            <a:extLst>
              <a:ext uri="{FF2B5EF4-FFF2-40B4-BE49-F238E27FC236}">
                <a16:creationId xmlns:a16="http://schemas.microsoft.com/office/drawing/2014/main" id="{2720528E-1AC4-D750-32B6-366179EB0759}"/>
              </a:ext>
            </a:extLst>
          </p:cNvPr>
          <p:cNvSpPr/>
          <p:nvPr/>
        </p:nvSpPr>
        <p:spPr>
          <a:xfrm>
            <a:off x="10317601" y="2398029"/>
            <a:ext cx="493976" cy="462659"/>
          </a:xfrm>
          <a:prstGeom prst="roundRect">
            <a:avLst/>
          </a:prstGeom>
          <a:noFill/>
          <a:ln w="50800">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0" name="Flow Card 1">
            <a:extLst>
              <a:ext uri="{FF2B5EF4-FFF2-40B4-BE49-F238E27FC236}">
                <a16:creationId xmlns:a16="http://schemas.microsoft.com/office/drawing/2014/main" id="{6FA0A190-4AC1-32D9-344D-B877C8837CFB}"/>
              </a:ext>
            </a:extLst>
          </p:cNvPr>
          <p:cNvSpPr>
            <a:spLocks noChangeAspect="1"/>
          </p:cNvSpPr>
          <p:nvPr/>
        </p:nvSpPr>
        <p:spPr>
          <a:xfrm>
            <a:off x="10495433" y="2464258"/>
            <a:ext cx="1481205" cy="365125"/>
          </a:xfrm>
          <a:prstGeom prst="roundRect">
            <a:avLst/>
          </a:prstGeom>
          <a:noFill/>
          <a:ln>
            <a:noFill/>
          </a:ln>
        </p:spPr>
        <p:txBody>
          <a:bodyPr wrap="square" rtlCol="0" anchor="ctr"/>
          <a:lstStyle/>
          <a:p>
            <a:pPr algn="ctr"/>
            <a:r>
              <a:rPr lang="en-US" sz="2000" b="1" dirty="0">
                <a:solidFill>
                  <a:schemeClr val="tx2"/>
                </a:solidFill>
                <a:latin typeface="Arial" panose="020B0604020202020204" pitchFamily="34" charset="0"/>
                <a:cs typeface="Arial" panose="020B0604020202020204" pitchFamily="34" charset="0"/>
              </a:rPr>
              <a:t>Voxel</a:t>
            </a:r>
          </a:p>
        </p:txBody>
      </p:sp>
      <p:sp>
        <p:nvSpPr>
          <p:cNvPr id="6" name="文本框 5">
            <a:extLst>
              <a:ext uri="{FF2B5EF4-FFF2-40B4-BE49-F238E27FC236}">
                <a16:creationId xmlns:a16="http://schemas.microsoft.com/office/drawing/2014/main" id="{CC200C8C-1289-077A-128A-861317083ECB}"/>
              </a:ext>
            </a:extLst>
          </p:cNvPr>
          <p:cNvSpPr txBox="1"/>
          <p:nvPr/>
        </p:nvSpPr>
        <p:spPr>
          <a:xfrm>
            <a:off x="10752374" y="3573769"/>
            <a:ext cx="135647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X-Z</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plane</a:t>
            </a:r>
            <a:endParaRPr lang="en-US" sz="2000" b="1" dirty="0">
              <a:latin typeface="Arial" panose="020B0604020202020204" pitchFamily="34" charset="0"/>
              <a:cs typeface="Arial" panose="020B0604020202020204" pitchFamily="34" charset="0"/>
            </a:endParaRPr>
          </a:p>
        </p:txBody>
      </p:sp>
      <p:sp>
        <p:nvSpPr>
          <p:cNvPr id="10" name="页脚占位符 2">
            <a:extLst>
              <a:ext uri="{FF2B5EF4-FFF2-40B4-BE49-F238E27FC236}">
                <a16:creationId xmlns:a16="http://schemas.microsoft.com/office/drawing/2014/main" id="{E4E36AA1-5C8A-8D2D-436F-730CE212A8A7}"/>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415347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06C20CD-34B5-9809-1FFB-84713A4E0064}"/>
              </a:ext>
            </a:extLst>
          </p:cNvPr>
          <p:cNvGrpSpPr/>
          <p:nvPr/>
        </p:nvGrpSpPr>
        <p:grpSpPr>
          <a:xfrm>
            <a:off x="7259740" y="1961352"/>
            <a:ext cx="4738722" cy="3484293"/>
            <a:chOff x="7097211" y="685030"/>
            <a:chExt cx="5011542" cy="5308137"/>
          </a:xfrm>
        </p:grpSpPr>
        <p:pic>
          <p:nvPicPr>
            <p:cNvPr id="10" name="图片 9">
              <a:extLst>
                <a:ext uri="{FF2B5EF4-FFF2-40B4-BE49-F238E27FC236}">
                  <a16:creationId xmlns:a16="http://schemas.microsoft.com/office/drawing/2014/main" id="{14F80F39-B311-C431-4AC1-48AE2621FDDA}"/>
                </a:ext>
              </a:extLst>
            </p:cNvPr>
            <p:cNvPicPr>
              <a:picLocks noChangeAspect="1"/>
            </p:cNvPicPr>
            <p:nvPr/>
          </p:nvPicPr>
          <p:blipFill>
            <a:blip r:embed="rId3"/>
            <a:stretch>
              <a:fillRect/>
            </a:stretch>
          </p:blipFill>
          <p:spPr>
            <a:xfrm>
              <a:off x="7097211" y="685030"/>
              <a:ext cx="5011542" cy="5308137"/>
            </a:xfrm>
            <a:prstGeom prst="rect">
              <a:avLst/>
            </a:prstGeom>
          </p:spPr>
        </p:pic>
        <p:sp>
          <p:nvSpPr>
            <p:cNvPr id="11" name="文本框 10">
              <a:extLst>
                <a:ext uri="{FF2B5EF4-FFF2-40B4-BE49-F238E27FC236}">
                  <a16:creationId xmlns:a16="http://schemas.microsoft.com/office/drawing/2014/main" id="{53C3EB73-D616-F354-3D09-A97CD213CA20}"/>
                </a:ext>
              </a:extLst>
            </p:cNvPr>
            <p:cNvSpPr txBox="1"/>
            <p:nvPr/>
          </p:nvSpPr>
          <p:spPr>
            <a:xfrm>
              <a:off x="10300318" y="5319878"/>
              <a:ext cx="1802040" cy="587721"/>
            </a:xfrm>
            <a:prstGeom prst="rect">
              <a:avLst/>
            </a:prstGeom>
            <a:solidFill>
              <a:schemeClr val="accent1"/>
            </a:solidFill>
          </p:spPr>
          <p:txBody>
            <a:bodyPr wrap="square" rtlCol="0">
              <a:spAutoFit/>
            </a:bodyPr>
            <a:lstStyle/>
            <a:p>
              <a:pPr algn="ctr"/>
              <a:r>
                <a:rPr kumimoji="1" lang="en-US" dirty="0">
                  <a:solidFill>
                    <a:schemeClr val="bg1"/>
                  </a:solidFill>
                  <a:latin typeface="Arial" panose="020B0604020202020204" pitchFamily="34" charset="0"/>
                  <a:cs typeface="Arial" panose="020B0604020202020204" pitchFamily="34" charset="0"/>
                </a:rPr>
                <a:t>SiW-ECAL</a:t>
              </a:r>
            </a:p>
          </p:txBody>
        </p:sp>
        <p:sp>
          <p:nvSpPr>
            <p:cNvPr id="12" name="文本框 11">
              <a:extLst>
                <a:ext uri="{FF2B5EF4-FFF2-40B4-BE49-F238E27FC236}">
                  <a16:creationId xmlns:a16="http://schemas.microsoft.com/office/drawing/2014/main" id="{F26DFA44-1109-2674-6AFA-52F16C017612}"/>
                </a:ext>
              </a:extLst>
            </p:cNvPr>
            <p:cNvSpPr txBox="1"/>
            <p:nvPr/>
          </p:nvSpPr>
          <p:spPr>
            <a:xfrm>
              <a:off x="10300318" y="1305884"/>
              <a:ext cx="1502332" cy="587721"/>
            </a:xfrm>
            <a:prstGeom prst="rect">
              <a:avLst/>
            </a:prstGeom>
            <a:solidFill>
              <a:schemeClr val="accent6"/>
            </a:solidFill>
          </p:spPr>
          <p:txBody>
            <a:bodyPr wrap="square" rtlCol="0">
              <a:spAutoFit/>
            </a:bodyPr>
            <a:lstStyle/>
            <a:p>
              <a:pPr algn="ctr"/>
              <a:r>
                <a:rPr kumimoji="1" lang="en-US" dirty="0">
                  <a:solidFill>
                    <a:schemeClr val="bg1"/>
                  </a:solidFill>
                  <a:latin typeface="Arial" panose="020B0604020202020204" pitchFamily="34" charset="0"/>
                  <a:cs typeface="Arial" panose="020B0604020202020204" pitchFamily="34" charset="0"/>
                </a:rPr>
                <a:t>AHCAL</a:t>
              </a:r>
            </a:p>
          </p:txBody>
        </p:sp>
      </p:grpSp>
      <p:sp>
        <p:nvSpPr>
          <p:cNvPr id="2" name="日期占位符 1">
            <a:extLst>
              <a:ext uri="{FF2B5EF4-FFF2-40B4-BE49-F238E27FC236}">
                <a16:creationId xmlns:a16="http://schemas.microsoft.com/office/drawing/2014/main" id="{45457824-A4BF-236A-BF6A-E23AD6D8DC6D}"/>
              </a:ext>
            </a:extLst>
          </p:cNvPr>
          <p:cNvSpPr>
            <a:spLocks noGrp="1"/>
          </p:cNvSpPr>
          <p:nvPr>
            <p:ph type="dt" sz="half" idx="10"/>
          </p:nvPr>
        </p:nvSpPr>
        <p:spPr/>
        <p:txBody>
          <a:bodyPr/>
          <a:lstStyle/>
          <a:p>
            <a:fld id="{2094AB0D-8781-2942-9608-0D33F9FDC53A}" type="datetime1">
              <a:rPr kumimoji="1" lang="en-US" noProof="1" smtClean="0"/>
              <a:t>6/8/26</a:t>
            </a:fld>
            <a:endParaRPr kumimoji="1" lang="en-US" noProof="1"/>
          </a:p>
        </p:txBody>
      </p:sp>
      <p:sp>
        <p:nvSpPr>
          <p:cNvPr id="4" name="灯片编号占位符 3">
            <a:extLst>
              <a:ext uri="{FF2B5EF4-FFF2-40B4-BE49-F238E27FC236}">
                <a16:creationId xmlns:a16="http://schemas.microsoft.com/office/drawing/2014/main" id="{61528737-0DAE-229C-0E1E-C234CA063140}"/>
              </a:ext>
            </a:extLst>
          </p:cNvPr>
          <p:cNvSpPr>
            <a:spLocks noGrp="1"/>
          </p:cNvSpPr>
          <p:nvPr>
            <p:ph type="sldNum" sz="quarter" idx="12"/>
          </p:nvPr>
        </p:nvSpPr>
        <p:spPr/>
        <p:txBody>
          <a:bodyPr/>
          <a:lstStyle/>
          <a:p>
            <a:fld id="{90D1702F-6D8E-E449-92D4-4E9109171300}" type="slidenum">
              <a:rPr kumimoji="1" lang="en-US" noProof="1" smtClean="0"/>
              <a:pPr/>
              <a:t>21</a:t>
            </a:fld>
            <a:endParaRPr kumimoji="1" lang="en-US" noProof="1"/>
          </a:p>
        </p:txBody>
      </p:sp>
      <p:sp>
        <p:nvSpPr>
          <p:cNvPr id="5" name="标题 4">
            <a:extLst>
              <a:ext uri="{FF2B5EF4-FFF2-40B4-BE49-F238E27FC236}">
                <a16:creationId xmlns:a16="http://schemas.microsoft.com/office/drawing/2014/main" id="{EBAD9F7B-301E-40E1-244A-DADB83AD3A22}"/>
              </a:ext>
            </a:extLst>
          </p:cNvPr>
          <p:cNvSpPr>
            <a:spLocks noGrp="1"/>
          </p:cNvSpPr>
          <p:nvPr>
            <p:ph type="title"/>
          </p:nvPr>
        </p:nvSpPr>
        <p:spPr>
          <a:xfrm>
            <a:off x="996203" y="128607"/>
            <a:ext cx="11847599" cy="826716"/>
          </a:xfrm>
        </p:spPr>
        <p:txBody>
          <a:bodyPr>
            <a:normAutofit/>
          </a:bodyPr>
          <a:lstStyle/>
          <a:p>
            <a:r>
              <a:rPr lang="en-US" sz="3200" noProof="1"/>
              <a:t>Irregular calorimeter data → CNN input ?</a:t>
            </a:r>
            <a:endParaRPr kumimoji="1" lang="en-US" sz="3200" noProof="1"/>
          </a:p>
        </p:txBody>
      </p:sp>
      <p:sp>
        <p:nvSpPr>
          <p:cNvPr id="6" name="文本框 5">
            <a:extLst>
              <a:ext uri="{FF2B5EF4-FFF2-40B4-BE49-F238E27FC236}">
                <a16:creationId xmlns:a16="http://schemas.microsoft.com/office/drawing/2014/main" id="{5E588689-946E-7F41-6384-A9F0C6641B51}"/>
              </a:ext>
            </a:extLst>
          </p:cNvPr>
          <p:cNvSpPr txBox="1"/>
          <p:nvPr/>
        </p:nvSpPr>
        <p:spPr>
          <a:xfrm>
            <a:off x="771217" y="1128434"/>
            <a:ext cx="5902462" cy="5150128"/>
          </a:xfrm>
          <a:prstGeom prst="rect">
            <a:avLst/>
          </a:prstGeom>
          <a:noFill/>
        </p:spPr>
        <p:txBody>
          <a:bodyPr wrap="square">
            <a:spAutoFit/>
          </a:bodyPr>
          <a:lstStyle/>
          <a:p>
            <a:pPr>
              <a:spcBef>
                <a:spcPts val="200"/>
              </a:spcBef>
              <a:spcAft>
                <a:spcPts val="200"/>
              </a:spcAft>
            </a:pPr>
            <a:r>
              <a:rPr lang="en-US" sz="2400" noProof="1">
                <a:latin typeface="Arial" panose="020B0604020202020204" pitchFamily="34" charset="0"/>
                <a:cs typeface="Arial" panose="020B0604020202020204" pitchFamily="34" charset="0"/>
              </a:rPr>
              <a:t>CNN input requirements: </a:t>
            </a:r>
          </a:p>
          <a:p>
            <a:pPr marL="342900" indent="-342900">
              <a:spcBef>
                <a:spcPts val="200"/>
              </a:spcBef>
              <a:spcAft>
                <a:spcPts val="200"/>
              </a:spcAft>
              <a:buFont typeface="Arial" panose="020B0604020202020204" pitchFamily="34" charset="0"/>
              <a:buChar char="•"/>
            </a:pPr>
            <a:r>
              <a:rPr lang="en-US" sz="2400" noProof="1">
                <a:latin typeface="Arial" panose="020B0604020202020204" pitchFamily="34" charset="0"/>
                <a:cs typeface="Arial" panose="020B0604020202020204" pitchFamily="34" charset="0"/>
              </a:rPr>
              <a:t>Regular grid format </a:t>
            </a:r>
          </a:p>
          <a:p>
            <a:pPr marL="342900" indent="-342900">
              <a:spcBef>
                <a:spcPts val="200"/>
              </a:spcBef>
              <a:spcAft>
                <a:spcPts val="200"/>
              </a:spcAft>
              <a:buFont typeface="Arial" panose="020B0604020202020204" pitchFamily="34" charset="0"/>
              <a:buChar char="•"/>
            </a:pPr>
            <a:r>
              <a:rPr lang="en-US" sz="2400" noProof="1">
                <a:latin typeface="Arial" panose="020B0604020202020204" pitchFamily="34" charset="0"/>
                <a:cs typeface="Arial" panose="020B0604020202020204" pitchFamily="34" charset="0"/>
              </a:rPr>
              <a:t>Operate within a fixed spatial window</a:t>
            </a:r>
          </a:p>
          <a:p>
            <a:pPr>
              <a:spcBef>
                <a:spcPts val="200"/>
              </a:spcBef>
              <a:spcAft>
                <a:spcPts val="200"/>
              </a:spcAft>
            </a:pPr>
            <a:endParaRPr lang="en-US" sz="2400" noProof="1">
              <a:latin typeface="Arial" panose="020B0604020202020204" pitchFamily="34" charset="0"/>
              <a:cs typeface="Arial" panose="020B0604020202020204" pitchFamily="34" charset="0"/>
            </a:endParaRPr>
          </a:p>
          <a:p>
            <a:pPr>
              <a:spcBef>
                <a:spcPts val="200"/>
              </a:spcBef>
              <a:spcAft>
                <a:spcPts val="200"/>
              </a:spcAft>
            </a:pPr>
            <a:r>
              <a:rPr lang="en-US" sz="2400" noProof="1">
                <a:latin typeface="Arial" panose="020B0604020202020204" pitchFamily="34" charset="0"/>
                <a:cs typeface="Arial" panose="020B0604020202020204" pitchFamily="34" charset="0"/>
              </a:rPr>
              <a:t>However, Detector reality: calorimeter data are irregular</a:t>
            </a:r>
          </a:p>
          <a:p>
            <a:pPr marL="342900" indent="-342900">
              <a:buFont typeface="Arial" panose="020B0604020202020204" pitchFamily="34" charset="0"/>
              <a:buChar char="•"/>
            </a:pPr>
            <a:r>
              <a:rPr lang="en-US" sz="2400" noProof="1">
                <a:latin typeface="Arial" panose="020B0604020202020204" pitchFamily="34" charset="0"/>
                <a:cs typeface="Arial" panose="020B0604020202020204" pitchFamily="34" charset="0"/>
              </a:rPr>
              <a:t>Discrete hits with non-uniform geometry</a:t>
            </a:r>
          </a:p>
          <a:p>
            <a:pPr marL="342900" indent="-342900">
              <a:buFont typeface="Arial" panose="020B0604020202020204" pitchFamily="34" charset="0"/>
              <a:buChar char="•"/>
            </a:pPr>
            <a:r>
              <a:rPr lang="en-US" sz="2400" noProof="1">
                <a:latin typeface="Arial" panose="020B0604020202020204" pitchFamily="34" charset="0"/>
                <a:cs typeface="Arial" panose="020B0604020202020204" pitchFamily="34" charset="0"/>
              </a:rPr>
              <a:t>Different granularity in ECAL and HCAL</a:t>
            </a:r>
          </a:p>
          <a:p>
            <a:endParaRPr lang="en-US" sz="2400" noProof="1">
              <a:latin typeface="Arial" panose="020B0604020202020204" pitchFamily="34" charset="0"/>
              <a:cs typeface="Arial" panose="020B0604020202020204" pitchFamily="34" charset="0"/>
            </a:endParaRPr>
          </a:p>
          <a:p>
            <a:r>
              <a:rPr lang="en-US" sz="2400" noProof="1">
                <a:latin typeface="Arial" panose="020B0604020202020204" pitchFamily="34" charset="0"/>
                <a:cs typeface="Arial" panose="020B0604020202020204" pitchFamily="34" charset="0"/>
              </a:rPr>
              <a:t>Therefore, calorimeter hits need a structured representation for CNN input</a:t>
            </a:r>
          </a:p>
          <a:p>
            <a:pPr marL="342900" indent="-342900">
              <a:buFont typeface="Arial" panose="020B0604020202020204" pitchFamily="34" charset="0"/>
              <a:buChar char="•"/>
            </a:pPr>
            <a:r>
              <a:rPr lang="en-US" sz="2400" noProof="1">
                <a:latin typeface="Arial" panose="020B0604020202020204" pitchFamily="34" charset="0"/>
                <a:cs typeface="Arial" panose="020B0604020202020204" pitchFamily="34" charset="0"/>
              </a:rPr>
              <a:t>Voxelization</a:t>
            </a:r>
          </a:p>
          <a:p>
            <a:pPr>
              <a:spcBef>
                <a:spcPts val="200"/>
              </a:spcBef>
              <a:spcAft>
                <a:spcPts val="200"/>
              </a:spcAft>
            </a:pPr>
            <a:endParaRPr lang="en-US" sz="2400" i="0" noProof="1">
              <a:solidFill>
                <a:srgbClr val="333333"/>
              </a:solidFill>
              <a:effectLst/>
              <a:latin typeface="Arial" panose="020B0604020202020204" pitchFamily="34" charset="0"/>
              <a:cs typeface="Arial" panose="020B0604020202020204" pitchFamily="34" charset="0"/>
            </a:endParaRPr>
          </a:p>
        </p:txBody>
      </p:sp>
      <p:sp>
        <p:nvSpPr>
          <p:cNvPr id="7" name="页脚占位符 2">
            <a:extLst>
              <a:ext uri="{FF2B5EF4-FFF2-40B4-BE49-F238E27FC236}">
                <a16:creationId xmlns:a16="http://schemas.microsoft.com/office/drawing/2014/main" id="{701CF809-B694-4F73-E5F0-36A49454941C}"/>
              </a:ext>
            </a:extLst>
          </p:cNvPr>
          <p:cNvSpPr>
            <a:spLocks noGrp="1"/>
          </p:cNvSpPr>
          <p:nvPr>
            <p:ph type="ftr" sz="quarter" idx="11"/>
          </p:nvPr>
        </p:nvSpPr>
        <p:spPr>
          <a:xfrm>
            <a:off x="431397" y="6451674"/>
            <a:ext cx="3019726" cy="365125"/>
          </a:xfrm>
        </p:spPr>
        <p:txBody>
          <a:bodyPr/>
          <a:lstStyle/>
          <a:p>
            <a:pPr algn="l"/>
            <a:r>
              <a:rPr kumimoji="1" lang="en-US" altLang="zh-CN" dirty="0" err="1"/>
              <a:t>DRDCalo</a:t>
            </a:r>
            <a:r>
              <a:rPr kumimoji="1" lang="en-US" altLang="zh-CN" dirty="0"/>
              <a:t> WG1 </a:t>
            </a:r>
            <a:r>
              <a:rPr kumimoji="1" lang="en-US" dirty="0"/>
              <a:t>| XIN XIA</a:t>
            </a:r>
          </a:p>
        </p:txBody>
      </p:sp>
    </p:spTree>
    <p:extLst>
      <p:ext uri="{BB962C8B-B14F-4D97-AF65-F5344CB8AC3E}">
        <p14:creationId xmlns:p14="http://schemas.microsoft.com/office/powerpoint/2010/main" val="161106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CDB0A-1D39-3B1A-13C5-F6B0C6CF739A}"/>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4B67CE05-FA5D-5761-1C1E-3A2706D37289}"/>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C2E3CAA5-C709-EDF4-A80B-DF1E9DB3A1AA}"/>
              </a:ext>
            </a:extLst>
          </p:cNvPr>
          <p:cNvSpPr>
            <a:spLocks noGrp="1"/>
          </p:cNvSpPr>
          <p:nvPr>
            <p:ph type="sldNum" sz="quarter" idx="12"/>
          </p:nvPr>
        </p:nvSpPr>
        <p:spPr/>
        <p:txBody>
          <a:bodyPr/>
          <a:lstStyle/>
          <a:p>
            <a:fld id="{90D1702F-6D8E-E449-92D4-4E9109171300}" type="slidenum">
              <a:rPr kumimoji="1" lang="zh-CN" altLang="en-US" smtClean="0"/>
              <a:pPr/>
              <a:t>22</a:t>
            </a:fld>
            <a:endParaRPr kumimoji="1" lang="zh-CN" altLang="en-US"/>
          </a:p>
        </p:txBody>
      </p:sp>
      <p:sp>
        <p:nvSpPr>
          <p:cNvPr id="5" name="标题 4">
            <a:extLst>
              <a:ext uri="{FF2B5EF4-FFF2-40B4-BE49-F238E27FC236}">
                <a16:creationId xmlns:a16="http://schemas.microsoft.com/office/drawing/2014/main" id="{E701BF4C-3D4C-3DBA-327D-F3CFEE184D03}"/>
              </a:ext>
            </a:extLst>
          </p:cNvPr>
          <p:cNvSpPr>
            <a:spLocks noGrp="1"/>
          </p:cNvSpPr>
          <p:nvPr>
            <p:ph type="title"/>
          </p:nvPr>
        </p:nvSpPr>
        <p:spPr>
          <a:xfrm>
            <a:off x="996203" y="128607"/>
            <a:ext cx="10189247" cy="826716"/>
          </a:xfrm>
        </p:spPr>
        <p:txBody>
          <a:bodyPr>
            <a:normAutofit/>
          </a:bodyPr>
          <a:lstStyle/>
          <a:p>
            <a:r>
              <a:rPr kumimoji="1" lang="en-US" altLang="zh-CN" sz="3200" dirty="0"/>
              <a:t>What information is encoded into the model?</a:t>
            </a:r>
            <a:endParaRPr kumimoji="1" lang="zh-CN" altLang="en-US" sz="3200" dirty="0"/>
          </a:p>
        </p:txBody>
      </p:sp>
      <p:graphicFrame>
        <p:nvGraphicFramePr>
          <p:cNvPr id="17" name="表格 16">
            <a:extLst>
              <a:ext uri="{FF2B5EF4-FFF2-40B4-BE49-F238E27FC236}">
                <a16:creationId xmlns:a16="http://schemas.microsoft.com/office/drawing/2014/main" id="{375EB49E-FD19-3C44-A8D0-B395C765FB6D}"/>
              </a:ext>
            </a:extLst>
          </p:cNvPr>
          <p:cNvGraphicFramePr>
            <a:graphicFrameLocks noGrp="1"/>
          </p:cNvGraphicFramePr>
          <p:nvPr/>
        </p:nvGraphicFramePr>
        <p:xfrm>
          <a:off x="277325" y="1075986"/>
          <a:ext cx="11422889" cy="1252522"/>
        </p:xfrm>
        <a:graphic>
          <a:graphicData uri="http://schemas.openxmlformats.org/drawingml/2006/table">
            <a:tbl>
              <a:tblPr firstRow="1" bandRow="1">
                <a:tableStyleId>{93296810-A885-4BE3-A3E7-6D5BEEA58F35}</a:tableStyleId>
              </a:tblPr>
              <a:tblGrid>
                <a:gridCol w="2915095">
                  <a:extLst>
                    <a:ext uri="{9D8B030D-6E8A-4147-A177-3AD203B41FA5}">
                      <a16:colId xmlns:a16="http://schemas.microsoft.com/office/drawing/2014/main" val="2717499100"/>
                    </a:ext>
                  </a:extLst>
                </a:gridCol>
                <a:gridCol w="3285430">
                  <a:extLst>
                    <a:ext uri="{9D8B030D-6E8A-4147-A177-3AD203B41FA5}">
                      <a16:colId xmlns:a16="http://schemas.microsoft.com/office/drawing/2014/main" val="3829032898"/>
                    </a:ext>
                  </a:extLst>
                </a:gridCol>
                <a:gridCol w="2467439">
                  <a:extLst>
                    <a:ext uri="{9D8B030D-6E8A-4147-A177-3AD203B41FA5}">
                      <a16:colId xmlns:a16="http://schemas.microsoft.com/office/drawing/2014/main" val="445974027"/>
                    </a:ext>
                  </a:extLst>
                </a:gridCol>
                <a:gridCol w="2754925">
                  <a:extLst>
                    <a:ext uri="{9D8B030D-6E8A-4147-A177-3AD203B41FA5}">
                      <a16:colId xmlns:a16="http://schemas.microsoft.com/office/drawing/2014/main" val="1132175124"/>
                    </a:ext>
                  </a:extLst>
                </a:gridCol>
              </a:tblGrid>
              <a:tr h="369833">
                <a:tc>
                  <a:txBody>
                    <a:bodyPr/>
                    <a:lstStyle/>
                    <a:p>
                      <a:pPr algn="ctr"/>
                      <a:endParaRPr lang="zh-CN" altLang="en-US" sz="2000" b="1"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zh-CN" altLang="en-US" sz="2000" b="1" dirty="0">
                          <a:ln>
                            <a:noFill/>
                          </a:ln>
                          <a:solidFill>
                            <a:schemeClr val="tx1"/>
                          </a:solidFill>
                          <a:latin typeface="Arial" panose="020B0604020202020204" pitchFamily="34" charset="0"/>
                          <a:cs typeface="Arial" panose="020B0604020202020204" pitchFamily="34" charset="0"/>
                        </a:rPr>
                        <a:t>（</a:t>
                      </a:r>
                      <a:r>
                        <a:rPr lang="en-US" altLang="zh-CN" sz="2000" b="1" dirty="0">
                          <a:ln>
                            <a:noFill/>
                          </a:ln>
                          <a:solidFill>
                            <a:schemeClr val="tx1"/>
                          </a:solidFill>
                          <a:latin typeface="Arial" panose="020B0604020202020204" pitchFamily="34" charset="0"/>
                          <a:cs typeface="Arial" panose="020B0604020202020204" pitchFamily="34" charset="0"/>
                        </a:rPr>
                        <a:t>x, y, z</a:t>
                      </a:r>
                      <a:r>
                        <a:rPr lang="zh-CN" altLang="en-US" sz="2000" b="1" dirty="0">
                          <a:ln>
                            <a:noFill/>
                          </a:ln>
                          <a:solidFill>
                            <a:schemeClr val="tx1"/>
                          </a:solidFill>
                          <a:latin typeface="Arial" panose="020B0604020202020204" pitchFamily="34" charset="0"/>
                          <a:cs typeface="Arial" panose="020B0604020202020204" pitchFamily="34" charset="0"/>
                        </a:rPr>
                        <a:t>）</a:t>
                      </a:r>
                    </a:p>
                  </a:txBody>
                  <a:tcPr>
                    <a:solidFill>
                      <a:srgbClr val="FFC000"/>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E</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1101719302"/>
                  </a:ext>
                </a:extLst>
              </a:tr>
              <a:tr h="4281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EM component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Narrow, compact, shorter</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Higher density</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Prompt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3177127169"/>
                  </a:ext>
                </a:extLst>
              </a:tr>
              <a:tr h="4281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Hadronic component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Broader, longer</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Lower, spread out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altLang="zh-CN" sz="2000" b="1" dirty="0">
                          <a:ln>
                            <a:noFill/>
                          </a:ln>
                          <a:solidFill>
                            <a:schemeClr val="tx1"/>
                          </a:solidFill>
                          <a:latin typeface="Arial" panose="020B0604020202020204" pitchFamily="34" charset="0"/>
                          <a:cs typeface="Arial" panose="020B0604020202020204" pitchFamily="34" charset="0"/>
                        </a:rPr>
                        <a:t>Delayed components</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591329601"/>
                  </a:ext>
                </a:extLst>
              </a:tr>
            </a:tbl>
          </a:graphicData>
        </a:graphic>
      </p:graphicFrame>
      <p:graphicFrame>
        <p:nvGraphicFramePr>
          <p:cNvPr id="6" name="表格 5">
            <a:extLst>
              <a:ext uri="{FF2B5EF4-FFF2-40B4-BE49-F238E27FC236}">
                <a16:creationId xmlns:a16="http://schemas.microsoft.com/office/drawing/2014/main" id="{C851C284-A2D7-ED55-C6C6-2D35B911CE37}"/>
              </a:ext>
            </a:extLst>
          </p:cNvPr>
          <p:cNvGraphicFramePr>
            <a:graphicFrameLocks noGrp="1"/>
          </p:cNvGraphicFramePr>
          <p:nvPr/>
        </p:nvGraphicFramePr>
        <p:xfrm>
          <a:off x="1962193" y="4496656"/>
          <a:ext cx="900000" cy="9000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472185314"/>
                    </a:ext>
                  </a:extLst>
                </a:gridCol>
              </a:tblGrid>
              <a:tr h="900000">
                <a:tc>
                  <a:txBody>
                    <a:bodyPr/>
                    <a:lstStyle/>
                    <a:p>
                      <a:endParaRPr lang="en-US" dirty="0"/>
                    </a:p>
                  </a:txBody>
                  <a:tcPr>
                    <a:solidFill>
                      <a:schemeClr val="accent4"/>
                    </a:solidFill>
                  </a:tcPr>
                </a:tc>
                <a:extLst>
                  <a:ext uri="{0D108BD9-81ED-4DB2-BD59-A6C34878D82A}">
                    <a16:rowId xmlns:a16="http://schemas.microsoft.com/office/drawing/2014/main" val="49179396"/>
                  </a:ext>
                </a:extLst>
              </a:tr>
            </a:tbl>
          </a:graphicData>
        </a:graphic>
      </p:graphicFrame>
      <p:cxnSp>
        <p:nvCxnSpPr>
          <p:cNvPr id="8" name="直线箭头连接符 7">
            <a:extLst>
              <a:ext uri="{FF2B5EF4-FFF2-40B4-BE49-F238E27FC236}">
                <a16:creationId xmlns:a16="http://schemas.microsoft.com/office/drawing/2014/main" id="{4789B247-8DA4-22D8-C30F-BB0292ACBA2F}"/>
              </a:ext>
            </a:extLst>
          </p:cNvPr>
          <p:cNvCxnSpPr>
            <a:cxnSpLocks/>
          </p:cNvCxnSpPr>
          <p:nvPr/>
        </p:nvCxnSpPr>
        <p:spPr>
          <a:xfrm>
            <a:off x="2880433" y="4947567"/>
            <a:ext cx="85995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Flow Card 1">
                <a:extLst>
                  <a:ext uri="{FF2B5EF4-FFF2-40B4-BE49-F238E27FC236}">
                    <a16:creationId xmlns:a16="http://schemas.microsoft.com/office/drawing/2014/main" id="{523E2D98-D3CA-6CCE-66DF-D7AD6F16AFE3}"/>
                  </a:ext>
                </a:extLst>
              </p:cNvPr>
              <p:cNvSpPr>
                <a:spLocks/>
              </p:cNvSpPr>
              <p:nvPr/>
            </p:nvSpPr>
            <p:spPr>
              <a:xfrm>
                <a:off x="4172325" y="4565348"/>
                <a:ext cx="2944460" cy="72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Ch1: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𝒗𝒐𝒙𝒆𝒍</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smtClean="0">
                            <a:latin typeface="Cambria Math" panose="02040503050406030204" pitchFamily="18" charset="0"/>
                            <a:cs typeface="Arial" panose="020B0604020202020204" pitchFamily="34" charset="0"/>
                          </a:rPr>
                          <m:t>𝒕𝒐𝒕𝒂𝒍</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0" name="Flow Card 1">
                <a:extLst>
                  <a:ext uri="{FF2B5EF4-FFF2-40B4-BE49-F238E27FC236}">
                    <a16:creationId xmlns:a16="http://schemas.microsoft.com/office/drawing/2014/main" id="{523E2D98-D3CA-6CCE-66DF-D7AD6F16AFE3}"/>
                  </a:ext>
                </a:extLst>
              </p:cNvPr>
              <p:cNvSpPr>
                <a:spLocks noRot="1" noChangeAspect="1" noMove="1" noResize="1" noEditPoints="1" noAdjustHandles="1" noChangeArrowheads="1" noChangeShapeType="1" noTextEdit="1"/>
              </p:cNvSpPr>
              <p:nvPr/>
            </p:nvSpPr>
            <p:spPr>
              <a:xfrm>
                <a:off x="4172325" y="4565348"/>
                <a:ext cx="2944460" cy="720000"/>
              </a:xfrm>
              <a:prstGeom prst="round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 Card 1">
                <a:extLst>
                  <a:ext uri="{FF2B5EF4-FFF2-40B4-BE49-F238E27FC236}">
                    <a16:creationId xmlns:a16="http://schemas.microsoft.com/office/drawing/2014/main" id="{7B54B1E6-2D4C-99E2-6EB3-221F10678845}"/>
                  </a:ext>
                </a:extLst>
              </p:cNvPr>
              <p:cNvSpPr>
                <a:spLocks/>
              </p:cNvSpPr>
              <p:nvPr/>
            </p:nvSpPr>
            <p:spPr>
              <a:xfrm>
                <a:off x="4172325" y="3701371"/>
                <a:ext cx="2944460" cy="72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Ch0: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𝑬</m:t>
                        </m:r>
                      </m:e>
                      <m:sub>
                        <m:r>
                          <a:rPr lang="en-US" sz="2000" b="1" i="1" smtClean="0">
                            <a:latin typeface="Cambria Math" panose="02040503050406030204" pitchFamily="18" charset="0"/>
                            <a:cs typeface="Arial" panose="020B0604020202020204" pitchFamily="34" charset="0"/>
                          </a:rPr>
                          <m:t>𝒗𝒐𝒙𝒆𝒍</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a:latin typeface="Cambria Math" panose="02040503050406030204" pitchFamily="18" charset="0"/>
                            <a:cs typeface="Arial" panose="020B0604020202020204" pitchFamily="34" charset="0"/>
                          </a:rPr>
                          <m:t>𝑬</m:t>
                        </m:r>
                      </m:e>
                      <m:sub>
                        <m:r>
                          <a:rPr lang="en-US" altLang="zh-CN" sz="2000" b="1" i="1">
                            <a:latin typeface="Cambria Math" panose="02040503050406030204" pitchFamily="18" charset="0"/>
                            <a:cs typeface="Arial" panose="020B0604020202020204" pitchFamily="34" charset="0"/>
                          </a:rPr>
                          <m:t>𝒗𝒐𝒙𝒆𝒍</m:t>
                        </m:r>
                        <m:r>
                          <a:rPr lang="en-US" altLang="zh-CN" sz="2000" b="1" i="1" smtClean="0">
                            <a:latin typeface="Cambria Math" panose="02040503050406030204" pitchFamily="18" charset="0"/>
                            <a:cs typeface="Arial" panose="020B0604020202020204" pitchFamily="34" charset="0"/>
                          </a:rPr>
                          <m:t>,</m:t>
                        </m:r>
                        <m:r>
                          <a:rPr lang="en-US" altLang="zh-CN" sz="2000" b="1" i="1" smtClean="0">
                            <a:latin typeface="Cambria Math" panose="02040503050406030204" pitchFamily="18" charset="0"/>
                            <a:cs typeface="Arial" panose="020B0604020202020204" pitchFamily="34" charset="0"/>
                          </a:rPr>
                          <m:t>𝒎𝒂𝒙</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1" name="Flow Card 1">
                <a:extLst>
                  <a:ext uri="{FF2B5EF4-FFF2-40B4-BE49-F238E27FC236}">
                    <a16:creationId xmlns:a16="http://schemas.microsoft.com/office/drawing/2014/main" id="{7B54B1E6-2D4C-99E2-6EB3-221F10678845}"/>
                  </a:ext>
                </a:extLst>
              </p:cNvPr>
              <p:cNvSpPr>
                <a:spLocks noRot="1" noChangeAspect="1" noMove="1" noResize="1" noEditPoints="1" noAdjustHandles="1" noChangeArrowheads="1" noChangeShapeType="1" noTextEdit="1"/>
              </p:cNvSpPr>
              <p:nvPr/>
            </p:nvSpPr>
            <p:spPr>
              <a:xfrm>
                <a:off x="4172325" y="3701371"/>
                <a:ext cx="2944460" cy="720000"/>
              </a:xfrm>
              <a:prstGeom prst="round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Flow Card 1">
                <a:extLst>
                  <a:ext uri="{FF2B5EF4-FFF2-40B4-BE49-F238E27FC236}">
                    <a16:creationId xmlns:a16="http://schemas.microsoft.com/office/drawing/2014/main" id="{C2498C49-2605-6750-594E-9B7562AD0279}"/>
                  </a:ext>
                </a:extLst>
              </p:cNvPr>
              <p:cNvSpPr>
                <a:spLocks/>
              </p:cNvSpPr>
              <p:nvPr/>
            </p:nvSpPr>
            <p:spPr>
              <a:xfrm>
                <a:off x="4143919" y="5429325"/>
                <a:ext cx="2944460" cy="72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Ch2: </a:t>
                </a:r>
                <a14:m>
                  <m:oMath xmlns:m="http://schemas.openxmlformats.org/officeDocument/2006/math">
                    <m:sSub>
                      <m:sSubPr>
                        <m:ctrlPr>
                          <a:rPr lang="en-US" sz="2000" b="1" i="1" smtClean="0">
                            <a:latin typeface="Cambria Math" panose="02040503050406030204" pitchFamily="18" charset="0"/>
                            <a:cs typeface="Arial" panose="020B0604020202020204" pitchFamily="34" charset="0"/>
                          </a:rPr>
                        </m:ctrlPr>
                      </m:sSubPr>
                      <m:e>
                        <m:r>
                          <a:rPr lang="en-US" sz="2000" b="1" i="1" smtClean="0">
                            <a:latin typeface="Cambria Math" panose="02040503050406030204" pitchFamily="18" charset="0"/>
                            <a:cs typeface="Arial" panose="020B0604020202020204" pitchFamily="34" charset="0"/>
                          </a:rPr>
                          <m:t>𝒏</m:t>
                        </m:r>
                      </m:e>
                      <m:sub>
                        <m:r>
                          <a:rPr lang="en-US" sz="2000" b="1" i="1" smtClean="0">
                            <a:latin typeface="Cambria Math" panose="02040503050406030204" pitchFamily="18" charset="0"/>
                            <a:cs typeface="Arial" panose="020B0604020202020204" pitchFamily="34" charset="0"/>
                          </a:rPr>
                          <m:t>𝒗𝒐𝒙𝒆𝒍</m:t>
                        </m:r>
                      </m:sub>
                    </m:sSub>
                    <m:r>
                      <a:rPr lang="en-US" sz="2000" b="1" i="1" smtClean="0">
                        <a:latin typeface="Cambria Math" panose="02040503050406030204" pitchFamily="18" charset="0"/>
                        <a:cs typeface="Arial" panose="020B0604020202020204" pitchFamily="34" charset="0"/>
                      </a:rPr>
                      <m:t>/</m:t>
                    </m:r>
                    <m:sSub>
                      <m:sSubPr>
                        <m:ctrlPr>
                          <a:rPr lang="en-US" altLang="zh-CN" sz="2000" b="1" i="1">
                            <a:latin typeface="Cambria Math" panose="02040503050406030204" pitchFamily="18" charset="0"/>
                            <a:cs typeface="Arial" panose="020B0604020202020204" pitchFamily="34" charset="0"/>
                          </a:rPr>
                        </m:ctrlPr>
                      </m:sSubPr>
                      <m:e>
                        <m:r>
                          <a:rPr lang="en-US" altLang="zh-CN" sz="2000" b="1" i="1" smtClean="0">
                            <a:latin typeface="Cambria Math" panose="02040503050406030204" pitchFamily="18" charset="0"/>
                            <a:cs typeface="Arial" panose="020B0604020202020204" pitchFamily="34" charset="0"/>
                          </a:rPr>
                          <m:t>𝒏</m:t>
                        </m:r>
                      </m:e>
                      <m:sub>
                        <m:r>
                          <a:rPr lang="en-US" altLang="zh-CN" sz="2000" b="1" i="1" smtClean="0">
                            <a:latin typeface="Cambria Math" panose="02040503050406030204" pitchFamily="18" charset="0"/>
                            <a:cs typeface="Arial" panose="020B0604020202020204" pitchFamily="34" charset="0"/>
                          </a:rPr>
                          <m:t>𝒗𝒐𝒙𝒆𝒍</m:t>
                        </m:r>
                        <m:r>
                          <a:rPr lang="en-US" altLang="zh-CN" sz="2000" b="1" i="1" smtClean="0">
                            <a:latin typeface="Cambria Math" panose="02040503050406030204" pitchFamily="18" charset="0"/>
                            <a:cs typeface="Arial" panose="020B0604020202020204" pitchFamily="34" charset="0"/>
                          </a:rPr>
                          <m:t>,</m:t>
                        </m:r>
                        <m:r>
                          <a:rPr lang="en-US" altLang="zh-CN" sz="2000" b="1" i="1" smtClean="0">
                            <a:latin typeface="Cambria Math" panose="02040503050406030204" pitchFamily="18" charset="0"/>
                            <a:cs typeface="Arial" panose="020B0604020202020204" pitchFamily="34" charset="0"/>
                          </a:rPr>
                          <m:t>𝒎𝒂𝒙</m:t>
                        </m:r>
                      </m:sub>
                    </m:sSub>
                  </m:oMath>
                </a14:m>
                <a:endParaRPr lang="en-US" sz="2000" b="1" i="1" dirty="0">
                  <a:latin typeface="Arial" panose="020B0604020202020204" pitchFamily="34" charset="0"/>
                  <a:cs typeface="Arial" panose="020B0604020202020204" pitchFamily="34" charset="0"/>
                </a:endParaRPr>
              </a:p>
            </p:txBody>
          </p:sp>
        </mc:Choice>
        <mc:Fallback xmlns="">
          <p:sp>
            <p:nvSpPr>
              <p:cNvPr id="13" name="Flow Card 1">
                <a:extLst>
                  <a:ext uri="{FF2B5EF4-FFF2-40B4-BE49-F238E27FC236}">
                    <a16:creationId xmlns:a16="http://schemas.microsoft.com/office/drawing/2014/main" id="{C2498C49-2605-6750-594E-9B7562AD0279}"/>
                  </a:ext>
                </a:extLst>
              </p:cNvPr>
              <p:cNvSpPr>
                <a:spLocks noRot="1" noChangeAspect="1" noMove="1" noResize="1" noEditPoints="1" noAdjustHandles="1" noChangeArrowheads="1" noChangeShapeType="1" noTextEdit="1"/>
              </p:cNvSpPr>
              <p:nvPr/>
            </p:nvSpPr>
            <p:spPr>
              <a:xfrm>
                <a:off x="4143919" y="5429325"/>
                <a:ext cx="2944460" cy="720000"/>
              </a:xfrm>
              <a:prstGeom prst="roundRect">
                <a:avLst/>
              </a:prstGeom>
              <a:blipFill>
                <a:blip r:embed="rId5"/>
                <a:stretch>
                  <a:fillRect/>
                </a:stretch>
              </a:blipFill>
              <a:ln>
                <a:noFill/>
              </a:ln>
            </p:spPr>
            <p:txBody>
              <a:bodyPr/>
              <a:lstStyle/>
              <a:p>
                <a:r>
                  <a:rPr lang="en-US">
                    <a:noFill/>
                  </a:rPr>
                  <a:t> </a:t>
                </a:r>
              </a:p>
            </p:txBody>
          </p:sp>
        </mc:Fallback>
      </mc:AlternateContent>
      <p:sp>
        <p:nvSpPr>
          <p:cNvPr id="20" name="左大括号 19">
            <a:extLst>
              <a:ext uri="{FF2B5EF4-FFF2-40B4-BE49-F238E27FC236}">
                <a16:creationId xmlns:a16="http://schemas.microsoft.com/office/drawing/2014/main" id="{642C0D4F-54BF-3AA3-6A75-1DE8402B015B}"/>
              </a:ext>
            </a:extLst>
          </p:cNvPr>
          <p:cNvSpPr/>
          <p:nvPr/>
        </p:nvSpPr>
        <p:spPr>
          <a:xfrm>
            <a:off x="3796278" y="3750636"/>
            <a:ext cx="303238" cy="237713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左大括号 6">
            <a:extLst>
              <a:ext uri="{FF2B5EF4-FFF2-40B4-BE49-F238E27FC236}">
                <a16:creationId xmlns:a16="http://schemas.microsoft.com/office/drawing/2014/main" id="{0349A473-A836-D34E-3A73-C28AE2309615}"/>
              </a:ext>
            </a:extLst>
          </p:cNvPr>
          <p:cNvSpPr/>
          <p:nvPr/>
        </p:nvSpPr>
        <p:spPr>
          <a:xfrm flipH="1">
            <a:off x="7136385" y="3994375"/>
            <a:ext cx="446536" cy="1834072"/>
          </a:xfrm>
          <a:prstGeom prst="leftBrace">
            <a:avLst>
              <a:gd name="adj1" fmla="val 0"/>
              <a:gd name="adj2" fmla="val 50000"/>
            </a:avLst>
          </a:prstGeom>
          <a:ln w="38100">
            <a:solidFill>
              <a:srgbClr val="C5E0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文本框 13">
            <a:extLst>
              <a:ext uri="{FF2B5EF4-FFF2-40B4-BE49-F238E27FC236}">
                <a16:creationId xmlns:a16="http://schemas.microsoft.com/office/drawing/2014/main" id="{29FADD07-DDEB-E631-E185-24F12BBD2F44}"/>
              </a:ext>
            </a:extLst>
          </p:cNvPr>
          <p:cNvSpPr txBox="1"/>
          <p:nvPr/>
        </p:nvSpPr>
        <p:spPr>
          <a:xfrm>
            <a:off x="7602522" y="4347154"/>
            <a:ext cx="4344930" cy="1128514"/>
          </a:xfrm>
          <a:prstGeom prst="rect">
            <a:avLst/>
          </a:prstGeom>
          <a:noFill/>
        </p:spPr>
        <p:txBody>
          <a:bodyPr wrap="square">
            <a:spAutoFit/>
          </a:bodyPr>
          <a:lstStyle/>
          <a:p>
            <a:pPr>
              <a:spcBef>
                <a:spcPts val="200"/>
              </a:spcBef>
              <a:spcAft>
                <a:spcPts val="200"/>
              </a:spcAft>
            </a:pPr>
            <a:r>
              <a:rPr lang="fr-FR" altLang="zh-CN" sz="2400" b="1" dirty="0">
                <a:solidFill>
                  <a:schemeClr val="accent6">
                    <a:lumMod val="75000"/>
                  </a:schemeClr>
                </a:solidFill>
                <a:latin typeface="Arial" panose="020B0604020202020204" pitchFamily="34" charset="0"/>
                <a:cs typeface="Arial" panose="020B0604020202020204" pitchFamily="34" charset="0"/>
              </a:rPr>
              <a:t>S</a:t>
            </a:r>
            <a:r>
              <a:rPr lang="fr-FR" altLang="zh-CN" sz="2400" b="1" i="0" dirty="0">
                <a:solidFill>
                  <a:schemeClr val="accent6">
                    <a:lumMod val="75000"/>
                  </a:schemeClr>
                </a:solidFill>
                <a:effectLst/>
                <a:latin typeface="Arial" panose="020B0604020202020204" pitchFamily="34" charset="0"/>
                <a:cs typeface="Arial" panose="020B0604020202020204" pitchFamily="34" charset="0"/>
              </a:rPr>
              <a:t>patial-</a:t>
            </a:r>
            <a:r>
              <a:rPr lang="fr-FR" altLang="zh-CN" sz="2400" b="1" i="0" dirty="0" err="1">
                <a:solidFill>
                  <a:schemeClr val="accent6">
                    <a:lumMod val="75000"/>
                  </a:schemeClr>
                </a:solidFill>
                <a:effectLst/>
                <a:latin typeface="Arial" panose="020B0604020202020204" pitchFamily="34" charset="0"/>
                <a:cs typeface="Arial" panose="020B0604020202020204" pitchFamily="34" charset="0"/>
              </a:rPr>
              <a:t>energy</a:t>
            </a:r>
            <a:r>
              <a:rPr lang="fr-FR" altLang="zh-CN" sz="2400" b="1" i="0" dirty="0">
                <a:solidFill>
                  <a:schemeClr val="accent6">
                    <a:lumMod val="75000"/>
                  </a:schemeClr>
                </a:solidFill>
                <a:effectLst/>
                <a:latin typeface="Arial" panose="020B0604020202020204" pitchFamily="34" charset="0"/>
                <a:cs typeface="Arial" panose="020B0604020202020204" pitchFamily="34" charset="0"/>
              </a:rPr>
              <a:t> </a:t>
            </a:r>
            <a:r>
              <a:rPr lang="fr-FR" altLang="zh-CN" sz="2400" b="1" dirty="0">
                <a:solidFill>
                  <a:schemeClr val="accent6">
                    <a:lumMod val="75000"/>
                  </a:schemeClr>
                </a:solidFill>
                <a:latin typeface="Arial" panose="020B0604020202020204" pitchFamily="34" charset="0"/>
                <a:cs typeface="Arial" panose="020B0604020202020204" pitchFamily="34" charset="0"/>
              </a:rPr>
              <a:t>structure</a:t>
            </a:r>
          </a:p>
          <a:p>
            <a:pPr marL="342900" indent="-342900">
              <a:spcBef>
                <a:spcPts val="200"/>
              </a:spcBef>
              <a:spcAft>
                <a:spcPts val="200"/>
              </a:spcAft>
              <a:buFont typeface="Arial" panose="020B0604020202020204" pitchFamily="34" charset="0"/>
              <a:buChar char="•"/>
            </a:pPr>
            <a:r>
              <a:rPr lang="fr-FR" altLang="zh-CN" sz="2000" b="1" i="1" dirty="0" err="1">
                <a:solidFill>
                  <a:schemeClr val="accent6"/>
                </a:solidFill>
                <a:latin typeface="Arial" panose="020B0604020202020204" pitchFamily="34" charset="0"/>
                <a:cs typeface="Arial" panose="020B0604020202020204" pitchFamily="34" charset="0"/>
              </a:rPr>
              <a:t>Where</a:t>
            </a:r>
            <a:r>
              <a:rPr lang="fr-FR" altLang="zh-CN" sz="2000" b="1" i="1" dirty="0">
                <a:solidFill>
                  <a:schemeClr val="accent6"/>
                </a:solidFill>
                <a:latin typeface="Arial" panose="020B0604020202020204" pitchFamily="34" charset="0"/>
                <a:cs typeface="Arial" panose="020B0604020202020204" pitchFamily="34" charset="0"/>
              </a:rPr>
              <a:t> and how </a:t>
            </a:r>
            <a:r>
              <a:rPr lang="fr-FR" altLang="zh-CN" sz="2000" b="1" i="1" dirty="0" err="1">
                <a:solidFill>
                  <a:schemeClr val="accent6"/>
                </a:solidFill>
                <a:latin typeface="Arial" panose="020B0604020202020204" pitchFamily="34" charset="0"/>
                <a:cs typeface="Arial" panose="020B0604020202020204" pitchFamily="34" charset="0"/>
              </a:rPr>
              <a:t>much</a:t>
            </a:r>
            <a:r>
              <a:rPr lang="fr-FR" altLang="zh-CN" sz="2000" b="1" i="1" dirty="0">
                <a:solidFill>
                  <a:schemeClr val="accent6"/>
                </a:solidFill>
                <a:latin typeface="Arial" panose="020B0604020202020204" pitchFamily="34" charset="0"/>
                <a:cs typeface="Arial" panose="020B0604020202020204" pitchFamily="34" charset="0"/>
              </a:rPr>
              <a:t> </a:t>
            </a:r>
            <a:r>
              <a:rPr lang="fr-FR" altLang="zh-CN" sz="2000" b="1" i="1" dirty="0" err="1">
                <a:solidFill>
                  <a:schemeClr val="accent6"/>
                </a:solidFill>
                <a:latin typeface="Arial" panose="020B0604020202020204" pitchFamily="34" charset="0"/>
                <a:cs typeface="Arial" panose="020B0604020202020204" pitchFamily="34" charset="0"/>
              </a:rPr>
              <a:t>energy</a:t>
            </a:r>
            <a:r>
              <a:rPr lang="fr-FR" altLang="zh-CN" sz="2000" b="1" i="1" dirty="0">
                <a:solidFill>
                  <a:schemeClr val="accent6"/>
                </a:solidFill>
                <a:latin typeface="Arial" panose="020B0604020202020204" pitchFamily="34" charset="0"/>
                <a:cs typeface="Arial" panose="020B0604020202020204" pitchFamily="34" charset="0"/>
              </a:rPr>
              <a:t> </a:t>
            </a:r>
            <a:r>
              <a:rPr lang="fr-FR" altLang="zh-CN" sz="2000" b="1" i="1" dirty="0" err="1">
                <a:solidFill>
                  <a:schemeClr val="accent6"/>
                </a:solidFill>
                <a:latin typeface="Arial" panose="020B0604020202020204" pitchFamily="34" charset="0"/>
                <a:cs typeface="Arial" panose="020B0604020202020204" pitchFamily="34" charset="0"/>
              </a:rPr>
              <a:t>is</a:t>
            </a:r>
            <a:r>
              <a:rPr lang="fr-FR" altLang="zh-CN" sz="2000" b="1" i="1" dirty="0">
                <a:solidFill>
                  <a:schemeClr val="accent6"/>
                </a:solidFill>
                <a:latin typeface="Arial" panose="020B0604020202020204" pitchFamily="34" charset="0"/>
                <a:cs typeface="Arial" panose="020B0604020202020204" pitchFamily="34" charset="0"/>
              </a:rPr>
              <a:t> </a:t>
            </a:r>
            <a:r>
              <a:rPr lang="fr-FR" altLang="zh-CN" sz="2000" b="1" i="1" dirty="0" err="1">
                <a:solidFill>
                  <a:schemeClr val="accent6"/>
                </a:solidFill>
                <a:latin typeface="Arial" panose="020B0604020202020204" pitchFamily="34" charset="0"/>
                <a:cs typeface="Arial" panose="020B0604020202020204" pitchFamily="34" charset="0"/>
              </a:rPr>
              <a:t>deposited</a:t>
            </a:r>
            <a:r>
              <a:rPr lang="fr-FR" altLang="zh-CN" sz="2000" b="1" i="1" dirty="0">
                <a:solidFill>
                  <a:schemeClr val="accent6"/>
                </a:solidFill>
                <a:latin typeface="Arial" panose="020B0604020202020204" pitchFamily="34" charset="0"/>
                <a:cs typeface="Arial" panose="020B0604020202020204" pitchFamily="34" charset="0"/>
              </a:rPr>
              <a:t> </a:t>
            </a:r>
          </a:p>
        </p:txBody>
      </p:sp>
      <p:sp>
        <p:nvSpPr>
          <p:cNvPr id="21" name="文本框 20">
            <a:extLst>
              <a:ext uri="{FF2B5EF4-FFF2-40B4-BE49-F238E27FC236}">
                <a16:creationId xmlns:a16="http://schemas.microsoft.com/office/drawing/2014/main" id="{A0C99FE0-9F44-3901-C2C4-29CFF9AE6800}"/>
              </a:ext>
            </a:extLst>
          </p:cNvPr>
          <p:cNvSpPr txBox="1"/>
          <p:nvPr/>
        </p:nvSpPr>
        <p:spPr>
          <a:xfrm>
            <a:off x="1852051" y="3992859"/>
            <a:ext cx="1120526" cy="461665"/>
          </a:xfrm>
          <a:prstGeom prst="rect">
            <a:avLst/>
          </a:prstGeom>
          <a:noFill/>
        </p:spPr>
        <p:txBody>
          <a:bodyPr wrap="square">
            <a:spAutoFit/>
          </a:bodyPr>
          <a:lstStyle/>
          <a:p>
            <a:pPr algn="ctr">
              <a:spcBef>
                <a:spcPts val="200"/>
              </a:spcBef>
              <a:spcAft>
                <a:spcPts val="200"/>
              </a:spcAft>
            </a:pPr>
            <a:r>
              <a:rPr lang="fr-FR" altLang="zh-CN" sz="2400" b="1" dirty="0">
                <a:solidFill>
                  <a:schemeClr val="accent2"/>
                </a:solidFill>
                <a:latin typeface="Arial" panose="020B0604020202020204" pitchFamily="34" charset="0"/>
                <a:cs typeface="Arial" panose="020B0604020202020204" pitchFamily="34" charset="0"/>
              </a:rPr>
              <a:t>Voxel</a:t>
            </a:r>
          </a:p>
        </p:txBody>
      </p:sp>
      <p:sp>
        <p:nvSpPr>
          <p:cNvPr id="12" name="Flow Card 1">
            <a:extLst>
              <a:ext uri="{FF2B5EF4-FFF2-40B4-BE49-F238E27FC236}">
                <a16:creationId xmlns:a16="http://schemas.microsoft.com/office/drawing/2014/main" id="{05715485-1CBE-FBBF-00B5-FFACC96DE091}"/>
              </a:ext>
            </a:extLst>
          </p:cNvPr>
          <p:cNvSpPr>
            <a:spLocks/>
          </p:cNvSpPr>
          <p:nvPr/>
        </p:nvSpPr>
        <p:spPr>
          <a:xfrm>
            <a:off x="337908" y="2720950"/>
            <a:ext cx="4222466" cy="720000"/>
          </a:xfrm>
          <a:prstGeom prst="roundRect">
            <a:avLst/>
          </a:prstGeom>
          <a:solidFill>
            <a:schemeClr val="accent2">
              <a:lumMod val="60000"/>
              <a:lumOff val="40000"/>
            </a:schemeClr>
          </a:solidFill>
          <a:ln>
            <a:solidFill>
              <a:schemeClr val="bg2"/>
            </a:solidFill>
          </a:ln>
        </p:spPr>
        <p:txBody>
          <a:bodyPr wrap="square" rtlCol="0" anchor="ctr"/>
          <a:lstStyle/>
          <a:p>
            <a:pPr algn="ctr"/>
            <a:r>
              <a:rPr lang="en-US" sz="2000" b="1" i="1" dirty="0">
                <a:latin typeface="Arial" panose="020B0604020202020204" pitchFamily="34" charset="0"/>
                <a:cs typeface="Arial" panose="020B0604020202020204" pitchFamily="34" charset="0"/>
              </a:rPr>
              <a:t>For CNN w/o timing</a:t>
            </a:r>
            <a:r>
              <a:rPr lang="zh-CN" altLang="en-US" sz="2000" b="1" i="1" dirty="0">
                <a:latin typeface="Arial" panose="020B0604020202020204" pitchFamily="34" charset="0"/>
                <a:cs typeface="Arial" panose="020B0604020202020204" pitchFamily="34" charset="0"/>
              </a:rPr>
              <a:t> </a:t>
            </a:r>
            <a:r>
              <a:rPr lang="en-US" altLang="zh-CN" sz="2000" b="1" i="1" dirty="0">
                <a:latin typeface="Arial" panose="020B0604020202020204" pitchFamily="34" charset="0"/>
                <a:cs typeface="Arial" panose="020B0604020202020204" pitchFamily="34" charset="0"/>
              </a:rPr>
              <a:t>information:</a:t>
            </a:r>
            <a:endParaRPr lang="en-US" sz="2000" b="1" i="1"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F584148F-5469-0AD7-9EF4-F223A8A34CBD}"/>
              </a:ext>
            </a:extLst>
          </p:cNvPr>
          <p:cNvSpPr/>
          <p:nvPr/>
        </p:nvSpPr>
        <p:spPr>
          <a:xfrm>
            <a:off x="218443" y="2547003"/>
            <a:ext cx="11744766" cy="3686175"/>
          </a:xfrm>
          <a:prstGeom prst="rect">
            <a:avLst/>
          </a:prstGeom>
          <a:noFill/>
          <a:ln w="476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页脚占位符 2">
            <a:extLst>
              <a:ext uri="{FF2B5EF4-FFF2-40B4-BE49-F238E27FC236}">
                <a16:creationId xmlns:a16="http://schemas.microsoft.com/office/drawing/2014/main" id="{E60FBFEB-C0E3-CC55-13E5-8D1FD6C04B5A}"/>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1019323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1A99-F620-40A2-2054-85A4A93BA471}"/>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F91DC861-4864-E3A9-67B0-CB56D073AACD}"/>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DA0EB39F-0A92-3BD9-A92B-03EEFD017AE4}"/>
              </a:ext>
            </a:extLst>
          </p:cNvPr>
          <p:cNvSpPr>
            <a:spLocks noGrp="1"/>
          </p:cNvSpPr>
          <p:nvPr>
            <p:ph type="sldNum" sz="quarter" idx="12"/>
          </p:nvPr>
        </p:nvSpPr>
        <p:spPr/>
        <p:txBody>
          <a:bodyPr/>
          <a:lstStyle/>
          <a:p>
            <a:fld id="{90D1702F-6D8E-E449-92D4-4E9109171300}" type="slidenum">
              <a:rPr kumimoji="1" lang="zh-CN" altLang="en-US" smtClean="0"/>
              <a:pPr/>
              <a:t>23</a:t>
            </a:fld>
            <a:endParaRPr kumimoji="1" lang="zh-CN" altLang="en-US"/>
          </a:p>
        </p:txBody>
      </p:sp>
      <p:sp>
        <p:nvSpPr>
          <p:cNvPr id="5" name="标题 4">
            <a:extLst>
              <a:ext uri="{FF2B5EF4-FFF2-40B4-BE49-F238E27FC236}">
                <a16:creationId xmlns:a16="http://schemas.microsoft.com/office/drawing/2014/main" id="{FDACF430-4B0F-7CDC-D299-B498E68C4ED7}"/>
              </a:ext>
            </a:extLst>
          </p:cNvPr>
          <p:cNvSpPr>
            <a:spLocks noGrp="1"/>
          </p:cNvSpPr>
          <p:nvPr>
            <p:ph type="title"/>
          </p:nvPr>
        </p:nvSpPr>
        <p:spPr/>
        <p:txBody>
          <a:bodyPr>
            <a:normAutofit/>
          </a:bodyPr>
          <a:lstStyle/>
          <a:p>
            <a:r>
              <a:rPr kumimoji="1" lang="en-US" altLang="zh-CN" sz="3200" dirty="0"/>
              <a:t>How to implement time?</a:t>
            </a:r>
            <a:endParaRPr kumimoji="1" lang="zh-CN" altLang="en-US" sz="3200"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FAC5CEF-A584-89BA-A06F-430CA049A0A6}"/>
                  </a:ext>
                </a:extLst>
              </p:cNvPr>
              <p:cNvSpPr txBox="1"/>
              <p:nvPr/>
            </p:nvSpPr>
            <p:spPr>
              <a:xfrm>
                <a:off x="282650" y="1124224"/>
                <a:ext cx="11909350" cy="1241878"/>
              </a:xfrm>
              <a:prstGeom prst="rect">
                <a:avLst/>
              </a:prstGeom>
              <a:noFill/>
            </p:spPr>
            <p:txBody>
              <a:bodyPr wrap="square">
                <a:spAutoFit/>
              </a:bodyPr>
              <a:lstStyle/>
              <a:p>
                <a:pPr marL="342900" indent="-342900">
                  <a:spcBef>
                    <a:spcPts val="200"/>
                  </a:spcBef>
                  <a:spcAft>
                    <a:spcPts val="200"/>
                  </a:spcAft>
                  <a:buFont typeface="Arial" panose="020B0604020202020204" pitchFamily="34" charset="0"/>
                  <a:buChar char="•"/>
                </a:pPr>
                <a:r>
                  <a:rPr lang="en-US" altLang="zh-CN" sz="2200" dirty="0">
                    <a:solidFill>
                      <a:srgbClr val="333333"/>
                    </a:solidFill>
                    <a:latin typeface="Arial" panose="020B0604020202020204" pitchFamily="34" charset="0"/>
                    <a:cs typeface="Arial" panose="020B0604020202020204" pitchFamily="34" charset="0"/>
                  </a:rPr>
                  <a:t>Timing is encoded through threshold-defined shower components.</a:t>
                </a:r>
              </a:p>
              <a:p>
                <a:pPr marL="800100" lvl="1" indent="-342900">
                  <a:spcBef>
                    <a:spcPts val="200"/>
                  </a:spcBef>
                  <a:spcAft>
                    <a:spcPts val="200"/>
                  </a:spcAft>
                  <a:buFont typeface="Arial" panose="020B0604020202020204" pitchFamily="34" charset="0"/>
                  <a:buChar char="•"/>
                </a:pPr>
                <a:r>
                  <a:rPr lang="en-US" altLang="zh-CN" sz="2200" dirty="0">
                    <a:solidFill>
                      <a:srgbClr val="333333"/>
                    </a:solidFill>
                    <a:latin typeface="Arial" panose="020B0604020202020204" pitchFamily="34" charset="0"/>
                    <a:cs typeface="Arial" panose="020B0604020202020204" pitchFamily="34" charset="0"/>
                  </a:rPr>
                  <a:t>Choice: </a:t>
                </a:r>
                <a14:m>
                  <m:oMath xmlns:m="http://schemas.openxmlformats.org/officeDocument/2006/math">
                    <m:sSub>
                      <m:sSubPr>
                        <m:ctrlPr>
                          <a:rPr lang="en-US" altLang="zh-CN" sz="2200" i="1">
                            <a:solidFill>
                              <a:srgbClr val="333333"/>
                            </a:solidFill>
                            <a:latin typeface="Cambria Math" panose="02040503050406030204" pitchFamily="18" charset="0"/>
                            <a:cs typeface="Arial" panose="020B0604020202020204" pitchFamily="34" charset="0"/>
                          </a:rPr>
                        </m:ctrlPr>
                      </m:sSubPr>
                      <m:e>
                        <m:r>
                          <m:rPr>
                            <m:sty m:val="p"/>
                          </m:rPr>
                          <a:rPr lang="en-US" altLang="zh-CN" sz="2200" i="1">
                            <a:solidFill>
                              <a:srgbClr val="333333"/>
                            </a:solidFill>
                            <a:latin typeface="Cambria Math" panose="02040503050406030204" pitchFamily="18" charset="0"/>
                            <a:cs typeface="Arial" panose="020B0604020202020204" pitchFamily="34" charset="0"/>
                          </a:rPr>
                          <m:t>t</m:t>
                        </m:r>
                      </m:e>
                      <m:sub>
                        <m:r>
                          <a:rPr lang="en-US" altLang="zh-CN" sz="2200" i="1">
                            <a:solidFill>
                              <a:srgbClr val="333333"/>
                            </a:solidFill>
                            <a:latin typeface="Cambria Math" panose="02040503050406030204" pitchFamily="18" charset="0"/>
                            <a:cs typeface="Arial" panose="020B0604020202020204" pitchFamily="34" charset="0"/>
                          </a:rPr>
                          <m:t>0</m:t>
                        </m:r>
                      </m:sub>
                    </m:sSub>
                  </m:oMath>
                </a14:m>
                <a:r>
                  <a:rPr lang="en-US" altLang="zh-CN" sz="2200" dirty="0">
                    <a:solidFill>
                      <a:srgbClr val="333333"/>
                    </a:solidFill>
                    <a:latin typeface="Arial" panose="020B0604020202020204" pitchFamily="34" charset="0"/>
                    <a:cs typeface="Arial" panose="020B0604020202020204" pitchFamily="34" charset="0"/>
                  </a:rPr>
                  <a:t> = </a:t>
                </a:r>
                <a14:m>
                  <m:oMath xmlns:m="http://schemas.openxmlformats.org/officeDocument/2006/math">
                    <m:sSub>
                      <m:sSubPr>
                        <m:ctrlPr>
                          <a:rPr lang="en-US" altLang="zh-CN" sz="2200" i="1">
                            <a:solidFill>
                              <a:srgbClr val="333333"/>
                            </a:solidFill>
                            <a:latin typeface="Cambria Math" panose="02040503050406030204" pitchFamily="18" charset="0"/>
                            <a:cs typeface="Arial" panose="020B0604020202020204" pitchFamily="34" charset="0"/>
                          </a:rPr>
                        </m:ctrlPr>
                      </m:sSubPr>
                      <m:e>
                        <m:r>
                          <m:rPr>
                            <m:sty m:val="p"/>
                          </m:rPr>
                          <a:rPr lang="en-US" altLang="zh-CN" sz="2200" i="1">
                            <a:solidFill>
                              <a:srgbClr val="333333"/>
                            </a:solidFill>
                            <a:latin typeface="Cambria Math" panose="02040503050406030204" pitchFamily="18" charset="0"/>
                            <a:cs typeface="Arial" panose="020B0604020202020204" pitchFamily="34" charset="0"/>
                          </a:rPr>
                          <m:t>t</m:t>
                        </m:r>
                      </m:e>
                      <m:sub>
                        <m:sSub>
                          <m:sSubPr>
                            <m:ctrlPr>
                              <a:rPr lang="en-US" altLang="zh-CN" sz="2200" i="1">
                                <a:solidFill>
                                  <a:srgbClr val="333333"/>
                                </a:solidFill>
                                <a:latin typeface="Cambria Math" panose="02040503050406030204" pitchFamily="18" charset="0"/>
                                <a:cs typeface="Arial" panose="020B0604020202020204" pitchFamily="34" charset="0"/>
                              </a:rPr>
                            </m:ctrlPr>
                          </m:sSubPr>
                          <m:e>
                            <m:r>
                              <m:rPr>
                                <m:sty m:val="p"/>
                              </m:rPr>
                              <a:rPr lang="en-US" altLang="zh-CN" sz="2200" i="1">
                                <a:solidFill>
                                  <a:srgbClr val="333333"/>
                                </a:solidFill>
                                <a:latin typeface="Cambria Math" panose="02040503050406030204" pitchFamily="18" charset="0"/>
                                <a:cs typeface="Arial" panose="020B0604020202020204" pitchFamily="34" charset="0"/>
                              </a:rPr>
                              <m:t>P</m:t>
                            </m:r>
                          </m:e>
                          <m:sub>
                            <m:r>
                              <a:rPr lang="en-US" altLang="zh-CN" sz="2200" i="1">
                                <a:solidFill>
                                  <a:srgbClr val="333333"/>
                                </a:solidFill>
                                <a:latin typeface="Cambria Math" panose="02040503050406030204" pitchFamily="18" charset="0"/>
                                <a:cs typeface="Arial" panose="020B0604020202020204" pitchFamily="34" charset="0"/>
                              </a:rPr>
                              <m:t>15</m:t>
                            </m:r>
                          </m:sub>
                        </m:sSub>
                      </m:sub>
                    </m:sSub>
                  </m:oMath>
                </a14:m>
                <a:r>
                  <a:rPr lang="fr-FR" altLang="zh-CN" sz="2200" dirty="0">
                    <a:solidFill>
                      <a:srgbClr val="333333"/>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200" i="1">
                            <a:solidFill>
                              <a:srgbClr val="333333"/>
                            </a:solidFill>
                            <a:latin typeface="Cambria Math" panose="02040503050406030204" pitchFamily="18" charset="0"/>
                            <a:cs typeface="Arial" panose="020B0604020202020204" pitchFamily="34" charset="0"/>
                          </a:rPr>
                        </m:ctrlPr>
                      </m:sSubPr>
                      <m:e>
                        <m:r>
                          <m:rPr>
                            <m:sty m:val="p"/>
                          </m:rPr>
                          <a:rPr lang="en-US" altLang="zh-CN" sz="2200" i="1">
                            <a:solidFill>
                              <a:srgbClr val="333333"/>
                            </a:solidFill>
                            <a:latin typeface="Cambria Math" panose="02040503050406030204" pitchFamily="18" charset="0"/>
                            <a:cs typeface="Arial" panose="020B0604020202020204" pitchFamily="34" charset="0"/>
                          </a:rPr>
                          <m:t>t</m:t>
                        </m:r>
                      </m:e>
                      <m:sub>
                        <m:r>
                          <a:rPr lang="en-US" altLang="zh-CN" sz="2200" i="1">
                            <a:solidFill>
                              <a:srgbClr val="333333"/>
                            </a:solidFill>
                            <a:latin typeface="Cambria Math" panose="02040503050406030204" pitchFamily="18" charset="0"/>
                            <a:cs typeface="Arial" panose="020B0604020202020204" pitchFamily="34" charset="0"/>
                          </a:rPr>
                          <m:t>1</m:t>
                        </m:r>
                      </m:sub>
                    </m:sSub>
                  </m:oMath>
                </a14:m>
                <a:r>
                  <a:rPr lang="en-US" altLang="zh-CN" sz="2200" dirty="0">
                    <a:solidFill>
                      <a:srgbClr val="333333"/>
                    </a:solidFill>
                    <a:latin typeface="Arial" panose="020B0604020202020204" pitchFamily="34" charset="0"/>
                    <a:cs typeface="Arial" panose="020B0604020202020204" pitchFamily="34" charset="0"/>
                  </a:rPr>
                  <a:t> = </a:t>
                </a:r>
                <a14:m>
                  <m:oMath xmlns:m="http://schemas.openxmlformats.org/officeDocument/2006/math">
                    <m:sSub>
                      <m:sSubPr>
                        <m:ctrlPr>
                          <a:rPr lang="en-US" altLang="zh-CN" sz="2200" i="1">
                            <a:solidFill>
                              <a:srgbClr val="333333"/>
                            </a:solidFill>
                            <a:latin typeface="Cambria Math" panose="02040503050406030204" pitchFamily="18" charset="0"/>
                            <a:cs typeface="Arial" panose="020B0604020202020204" pitchFamily="34" charset="0"/>
                          </a:rPr>
                        </m:ctrlPr>
                      </m:sSubPr>
                      <m:e>
                        <m:r>
                          <m:rPr>
                            <m:sty m:val="p"/>
                          </m:rPr>
                          <a:rPr lang="en-US" altLang="zh-CN" sz="2200" i="1">
                            <a:solidFill>
                              <a:srgbClr val="333333"/>
                            </a:solidFill>
                            <a:latin typeface="Cambria Math" panose="02040503050406030204" pitchFamily="18" charset="0"/>
                            <a:cs typeface="Arial" panose="020B0604020202020204" pitchFamily="34" charset="0"/>
                          </a:rPr>
                          <m:t>t</m:t>
                        </m:r>
                      </m:e>
                      <m:sub>
                        <m:sSub>
                          <m:sSubPr>
                            <m:ctrlPr>
                              <a:rPr lang="en-US" altLang="zh-CN" sz="2200" i="1">
                                <a:solidFill>
                                  <a:srgbClr val="333333"/>
                                </a:solidFill>
                                <a:latin typeface="Cambria Math" panose="02040503050406030204" pitchFamily="18" charset="0"/>
                                <a:cs typeface="Arial" panose="020B0604020202020204" pitchFamily="34" charset="0"/>
                              </a:rPr>
                            </m:ctrlPr>
                          </m:sSubPr>
                          <m:e>
                            <m:r>
                              <m:rPr>
                                <m:sty m:val="p"/>
                              </m:rPr>
                              <a:rPr lang="en-US" altLang="zh-CN" sz="2200" i="1">
                                <a:solidFill>
                                  <a:srgbClr val="333333"/>
                                </a:solidFill>
                                <a:latin typeface="Cambria Math" panose="02040503050406030204" pitchFamily="18" charset="0"/>
                                <a:cs typeface="Arial" panose="020B0604020202020204" pitchFamily="34" charset="0"/>
                              </a:rPr>
                              <m:t>P</m:t>
                            </m:r>
                          </m:e>
                          <m:sub>
                            <m:r>
                              <a:rPr lang="en-US" altLang="zh-CN" sz="2200" i="1">
                                <a:solidFill>
                                  <a:srgbClr val="333333"/>
                                </a:solidFill>
                                <a:latin typeface="Cambria Math" panose="02040503050406030204" pitchFamily="18" charset="0"/>
                                <a:cs typeface="Arial" panose="020B0604020202020204" pitchFamily="34" charset="0"/>
                              </a:rPr>
                              <m:t>80</m:t>
                            </m:r>
                          </m:sub>
                        </m:sSub>
                      </m:sub>
                    </m:sSub>
                  </m:oMath>
                </a14:m>
                <a:endParaRPr lang="en-US" altLang="zh-CN" sz="2200" dirty="0">
                  <a:solidFill>
                    <a:srgbClr val="333333"/>
                  </a:solidFill>
                  <a:latin typeface="Arial" panose="020B0604020202020204" pitchFamily="34" charset="0"/>
                  <a:cs typeface="Arial" panose="020B0604020202020204" pitchFamily="34" charset="0"/>
                </a:endParaRPr>
              </a:p>
              <a:p>
                <a:pPr marL="342900" indent="-342900">
                  <a:spcBef>
                    <a:spcPts val="200"/>
                  </a:spcBef>
                  <a:spcAft>
                    <a:spcPts val="200"/>
                  </a:spcAft>
                  <a:buFont typeface="Arial" panose="020B0604020202020204" pitchFamily="34" charset="0"/>
                  <a:buChar char="•"/>
                </a:pPr>
                <a:r>
                  <a:rPr lang="en-US" altLang="zh-CN" sz="2200" dirty="0">
                    <a:solidFill>
                      <a:srgbClr val="333333"/>
                    </a:solidFill>
                    <a:latin typeface="Arial" panose="020B0604020202020204" pitchFamily="34" charset="0"/>
                    <a:cs typeface="Arial" panose="020B0604020202020204" pitchFamily="34" charset="0"/>
                  </a:rPr>
                  <a:t>Prompt/main/late energy fractions show correlations with the visible calorimeter response.</a:t>
                </a:r>
              </a:p>
            </p:txBody>
          </p:sp>
        </mc:Choice>
        <mc:Fallback xmlns="">
          <p:sp>
            <p:nvSpPr>
              <p:cNvPr id="10" name="文本框 9">
                <a:extLst>
                  <a:ext uri="{FF2B5EF4-FFF2-40B4-BE49-F238E27FC236}">
                    <a16:creationId xmlns:a16="http://schemas.microsoft.com/office/drawing/2014/main" id="{9FAC5CEF-A584-89BA-A06F-430CA049A0A6}"/>
                  </a:ext>
                </a:extLst>
              </p:cNvPr>
              <p:cNvSpPr txBox="1">
                <a:spLocks noRot="1" noChangeAspect="1" noMove="1" noResize="1" noEditPoints="1" noAdjustHandles="1" noChangeArrowheads="1" noChangeShapeType="1" noTextEdit="1"/>
              </p:cNvSpPr>
              <p:nvPr/>
            </p:nvSpPr>
            <p:spPr>
              <a:xfrm>
                <a:off x="282650" y="1124224"/>
                <a:ext cx="11909350" cy="1241878"/>
              </a:xfrm>
              <a:prstGeom prst="rect">
                <a:avLst/>
              </a:prstGeom>
              <a:blipFill>
                <a:blip r:embed="rId3"/>
                <a:stretch>
                  <a:fillRect l="-639" t="-3030" b="-9091"/>
                </a:stretch>
              </a:blipFill>
            </p:spPr>
            <p:txBody>
              <a:bodyPr/>
              <a:lstStyle/>
              <a:p>
                <a:r>
                  <a:rPr lang="en-US">
                    <a:noFill/>
                  </a:rPr>
                  <a:t> </a:t>
                </a:r>
              </a:p>
            </p:txBody>
          </p:sp>
        </mc:Fallback>
      </mc:AlternateContent>
      <p:pic>
        <p:nvPicPr>
          <p:cNvPr id="17" name="图片 16">
            <a:extLst>
              <a:ext uri="{FF2B5EF4-FFF2-40B4-BE49-F238E27FC236}">
                <a16:creationId xmlns:a16="http://schemas.microsoft.com/office/drawing/2014/main" id="{9A6C1163-31DC-FB18-BFCD-EBF249824220}"/>
              </a:ext>
            </a:extLst>
          </p:cNvPr>
          <p:cNvPicPr>
            <a:picLocks noChangeAspect="1"/>
          </p:cNvPicPr>
          <p:nvPr/>
        </p:nvPicPr>
        <p:blipFill>
          <a:blip r:embed="rId4"/>
          <a:stretch>
            <a:fillRect/>
          </a:stretch>
        </p:blipFill>
        <p:spPr>
          <a:xfrm>
            <a:off x="7866214" y="3242905"/>
            <a:ext cx="4040443" cy="2826907"/>
          </a:xfrm>
          <a:prstGeom prst="rect">
            <a:avLst/>
          </a:prstGeom>
        </p:spPr>
      </p:pic>
      <p:pic>
        <p:nvPicPr>
          <p:cNvPr id="7" name="图片 6">
            <a:extLst>
              <a:ext uri="{FF2B5EF4-FFF2-40B4-BE49-F238E27FC236}">
                <a16:creationId xmlns:a16="http://schemas.microsoft.com/office/drawing/2014/main" id="{DD6147D0-C62D-E7DF-9973-3A921A654B1E}"/>
              </a:ext>
            </a:extLst>
          </p:cNvPr>
          <p:cNvPicPr>
            <a:picLocks noChangeAspect="1"/>
          </p:cNvPicPr>
          <p:nvPr/>
        </p:nvPicPr>
        <p:blipFill>
          <a:blip r:embed="rId5"/>
          <a:srcRect t="10252" r="37344" b="35547"/>
          <a:stretch>
            <a:fillRect/>
          </a:stretch>
        </p:blipFill>
        <p:spPr>
          <a:xfrm>
            <a:off x="-156518" y="3258303"/>
            <a:ext cx="8258745" cy="2796112"/>
          </a:xfrm>
          <a:prstGeom prst="rect">
            <a:avLst/>
          </a:prstGeom>
        </p:spPr>
      </p:pic>
      <mc:AlternateContent xmlns:mc="http://schemas.openxmlformats.org/markup-compatibility/2006" xmlns:a14="http://schemas.microsoft.com/office/drawing/2010/main">
        <mc:Choice Requires="a14">
          <p:sp>
            <p:nvSpPr>
              <p:cNvPr id="8" name="Flow Card 1">
                <a:extLst>
                  <a:ext uri="{FF2B5EF4-FFF2-40B4-BE49-F238E27FC236}">
                    <a16:creationId xmlns:a16="http://schemas.microsoft.com/office/drawing/2014/main" id="{3B1C267B-E055-2990-BD21-9AFB99581D29}"/>
                  </a:ext>
                </a:extLst>
              </p:cNvPr>
              <p:cNvSpPr>
                <a:spLocks/>
              </p:cNvSpPr>
              <p:nvPr/>
            </p:nvSpPr>
            <p:spPr>
              <a:xfrm>
                <a:off x="315268" y="3999638"/>
                <a:ext cx="1361872" cy="872054"/>
              </a:xfrm>
              <a:prstGeom prst="roundRect">
                <a:avLst/>
              </a:prstGeom>
              <a:solidFill>
                <a:srgbClr val="E5F1F8"/>
              </a:solidFill>
              <a:ln>
                <a:solidFill>
                  <a:schemeClr val="accent5">
                    <a:lumMod val="75000"/>
                  </a:schemeClr>
                </a:solidFill>
              </a:ln>
            </p:spPr>
            <p:txBody>
              <a:bodyPr wrap="square" rtlCol="0" anchor="ctr"/>
              <a:lstStyle/>
              <a:p>
                <a:pPr algn="ctr"/>
                <a:r>
                  <a:rPr lang="en-US" altLang="zh-CN" b="1" i="1" dirty="0">
                    <a:latin typeface="Arial" panose="020B0604020202020204" pitchFamily="34" charset="0"/>
                    <a:cs typeface="Arial" panose="020B0604020202020204" pitchFamily="34" charset="0"/>
                  </a:rPr>
                  <a:t>t &lt; </a:t>
                </a:r>
                <a14:m>
                  <m:oMath xmlns:m="http://schemas.openxmlformats.org/officeDocument/2006/math">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𝒕</m:t>
                        </m:r>
                      </m:e>
                      <m:sub>
                        <m:r>
                          <a:rPr lang="en-US" altLang="zh-CN" b="1" i="1">
                            <a:latin typeface="Cambria Math" panose="02040503050406030204" pitchFamily="18" charset="0"/>
                            <a:cs typeface="Arial" panose="020B0604020202020204" pitchFamily="34" charset="0"/>
                          </a:rPr>
                          <m:t>𝟎</m:t>
                        </m:r>
                      </m:sub>
                    </m:sSub>
                  </m:oMath>
                </a14:m>
                <a:endParaRPr lang="en-US" b="1" i="1" dirty="0">
                  <a:latin typeface="Arial" panose="020B0604020202020204" pitchFamily="34" charset="0"/>
                  <a:cs typeface="Arial" panose="020B0604020202020204" pitchFamily="34" charset="0"/>
                </a:endParaRPr>
              </a:p>
              <a:p>
                <a:pPr algn="ctr"/>
                <a:r>
                  <a:rPr lang="en-US" b="1" i="1" dirty="0">
                    <a:latin typeface="Arial" panose="020B0604020202020204" pitchFamily="34" charset="0"/>
                    <a:cs typeface="Arial" panose="020B0604020202020204" pitchFamily="34" charset="0"/>
                  </a:rPr>
                  <a:t>Ch3: </a:t>
                </a:r>
                <a14:m>
                  <m:oMath xmlns:m="http://schemas.openxmlformats.org/officeDocument/2006/math">
                    <m:f>
                      <m:fPr>
                        <m:ctrlPr>
                          <a:rPr lang="en-US" altLang="zh-CN" b="1" i="1" smtClean="0">
                            <a:latin typeface="Cambria Math" panose="02040503050406030204" pitchFamily="18" charset="0"/>
                            <a:cs typeface="Arial" panose="020B0604020202020204" pitchFamily="34" charset="0"/>
                          </a:rPr>
                        </m:ctrlPr>
                      </m:fPr>
                      <m:num>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𝑬</m:t>
                            </m:r>
                          </m:e>
                          <m:sub>
                            <m:r>
                              <a:rPr lang="en-US" altLang="zh-CN" b="1" i="1">
                                <a:latin typeface="Cambria Math" panose="02040503050406030204" pitchFamily="18" charset="0"/>
                                <a:cs typeface="Arial" panose="020B0604020202020204" pitchFamily="34" charset="0"/>
                              </a:rPr>
                              <m:t>𝒆𝒂𝒓𝒍𝒚</m:t>
                            </m:r>
                          </m:sub>
                        </m:sSub>
                      </m:num>
                      <m:den>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𝑬</m:t>
                            </m:r>
                          </m:e>
                          <m:sub>
                            <m:r>
                              <a:rPr lang="en-US" altLang="zh-CN" b="1" i="1">
                                <a:latin typeface="Cambria Math" panose="02040503050406030204" pitchFamily="18" charset="0"/>
                                <a:cs typeface="Arial" panose="020B0604020202020204" pitchFamily="34" charset="0"/>
                              </a:rPr>
                              <m:t>𝒗𝒐𝒙𝒆𝒍</m:t>
                            </m:r>
                          </m:sub>
                        </m:sSub>
                      </m:den>
                    </m:f>
                  </m:oMath>
                </a14:m>
                <a:endParaRPr lang="en-US" b="1" i="1" dirty="0">
                  <a:latin typeface="Arial" panose="020B0604020202020204" pitchFamily="34" charset="0"/>
                  <a:cs typeface="Arial" panose="020B0604020202020204" pitchFamily="34" charset="0"/>
                </a:endParaRPr>
              </a:p>
            </p:txBody>
          </p:sp>
        </mc:Choice>
        <mc:Fallback xmlns="">
          <p:sp>
            <p:nvSpPr>
              <p:cNvPr id="8" name="Flow Card 1">
                <a:extLst>
                  <a:ext uri="{FF2B5EF4-FFF2-40B4-BE49-F238E27FC236}">
                    <a16:creationId xmlns:a16="http://schemas.microsoft.com/office/drawing/2014/main" id="{3B1C267B-E055-2990-BD21-9AFB99581D29}"/>
                  </a:ext>
                </a:extLst>
              </p:cNvPr>
              <p:cNvSpPr>
                <a:spLocks noRot="1" noChangeAspect="1" noMove="1" noResize="1" noEditPoints="1" noAdjustHandles="1" noChangeArrowheads="1" noChangeShapeType="1" noTextEdit="1"/>
              </p:cNvSpPr>
              <p:nvPr/>
            </p:nvSpPr>
            <p:spPr>
              <a:xfrm>
                <a:off x="315268" y="3999638"/>
                <a:ext cx="1361872" cy="872054"/>
              </a:xfrm>
              <a:prstGeom prst="roundRect">
                <a:avLst/>
              </a:prstGeom>
              <a:blipFill>
                <a:blip r:embed="rId6"/>
                <a:stretch>
                  <a:fillRect/>
                </a:stretch>
              </a:blipFill>
              <a:ln>
                <a:solidFill>
                  <a:schemeClr val="accent5">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Flow Card 1">
                <a:extLst>
                  <a:ext uri="{FF2B5EF4-FFF2-40B4-BE49-F238E27FC236}">
                    <a16:creationId xmlns:a16="http://schemas.microsoft.com/office/drawing/2014/main" id="{0EE7699C-7DC4-98A5-29A8-3968EA5E635A}"/>
                  </a:ext>
                </a:extLst>
              </p:cNvPr>
              <p:cNvSpPr>
                <a:spLocks/>
              </p:cNvSpPr>
              <p:nvPr/>
            </p:nvSpPr>
            <p:spPr>
              <a:xfrm>
                <a:off x="2963916" y="4656359"/>
                <a:ext cx="1361872" cy="847354"/>
              </a:xfrm>
              <a:prstGeom prst="roundRect">
                <a:avLst/>
              </a:prstGeom>
              <a:solidFill>
                <a:srgbClr val="FEF4E1"/>
              </a:solidFill>
              <a:ln>
                <a:solidFill>
                  <a:schemeClr val="accent4"/>
                </a:solidFill>
              </a:ln>
            </p:spPr>
            <p:txBody>
              <a:bodyPr wrap="square" rtlCol="0" anchor="ctr"/>
              <a:lstStyle/>
              <a:p>
                <a:pPr algn="ctr"/>
                <a14:m>
                  <m:oMath xmlns:m="http://schemas.openxmlformats.org/officeDocument/2006/math">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𝒕</m:t>
                        </m:r>
                      </m:e>
                      <m:sub>
                        <m:r>
                          <a:rPr lang="en-US" altLang="zh-CN" b="1" i="1">
                            <a:latin typeface="Cambria Math" panose="02040503050406030204" pitchFamily="18" charset="0"/>
                            <a:cs typeface="Arial" panose="020B0604020202020204" pitchFamily="34" charset="0"/>
                          </a:rPr>
                          <m:t>𝟎</m:t>
                        </m:r>
                      </m:sub>
                    </m:sSub>
                    <m:r>
                      <a:rPr lang="en-US" altLang="zh-CN" b="1" i="1">
                        <a:latin typeface="Cambria Math" panose="02040503050406030204" pitchFamily="18" charset="0"/>
                        <a:cs typeface="Arial" panose="020B0604020202020204" pitchFamily="34" charset="0"/>
                      </a:rPr>
                      <m:t> </m:t>
                    </m:r>
                  </m:oMath>
                </a14:m>
                <a:r>
                  <a:rPr lang="en-US" altLang="zh-CN" b="1" i="1" dirty="0">
                    <a:latin typeface="Arial" panose="020B0604020202020204" pitchFamily="34" charset="0"/>
                    <a:cs typeface="Arial" panose="020B0604020202020204" pitchFamily="34" charset="0"/>
                  </a:rPr>
                  <a:t>&lt; t &lt; </a:t>
                </a:r>
                <a14:m>
                  <m:oMath xmlns:m="http://schemas.openxmlformats.org/officeDocument/2006/math">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𝒕</m:t>
                        </m:r>
                      </m:e>
                      <m:sub>
                        <m:r>
                          <a:rPr lang="en-US" altLang="zh-CN" b="1" i="1">
                            <a:latin typeface="Cambria Math" panose="02040503050406030204" pitchFamily="18" charset="0"/>
                            <a:cs typeface="Arial" panose="020B0604020202020204" pitchFamily="34" charset="0"/>
                          </a:rPr>
                          <m:t>𝟏</m:t>
                        </m:r>
                      </m:sub>
                    </m:sSub>
                  </m:oMath>
                </a14:m>
                <a:endParaRPr lang="en-US" altLang="zh-CN" b="1" i="1" dirty="0">
                  <a:latin typeface="Arial" panose="020B0604020202020204" pitchFamily="34" charset="0"/>
                  <a:cs typeface="Arial" panose="020B0604020202020204" pitchFamily="34" charset="0"/>
                </a:endParaRPr>
              </a:p>
              <a:p>
                <a:pPr algn="ctr"/>
                <a:r>
                  <a:rPr lang="en-US" b="1" i="1" dirty="0">
                    <a:latin typeface="Arial" panose="020B0604020202020204" pitchFamily="34" charset="0"/>
                    <a:cs typeface="Arial" panose="020B0604020202020204" pitchFamily="34" charset="0"/>
                  </a:rPr>
                  <a:t>Ch4: </a:t>
                </a:r>
                <a14:m>
                  <m:oMath xmlns:m="http://schemas.openxmlformats.org/officeDocument/2006/math">
                    <m:f>
                      <m:fPr>
                        <m:ctrlPr>
                          <a:rPr lang="en-US" altLang="zh-CN" b="1" i="1" smtClean="0">
                            <a:latin typeface="Cambria Math" panose="02040503050406030204" pitchFamily="18" charset="0"/>
                            <a:cs typeface="Arial" panose="020B0604020202020204" pitchFamily="34" charset="0"/>
                          </a:rPr>
                        </m:ctrlPr>
                      </m:fPr>
                      <m:num>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𝑬</m:t>
                            </m:r>
                          </m:e>
                          <m:sub>
                            <m:r>
                              <a:rPr lang="en-US" altLang="zh-CN" b="1" i="1" smtClean="0">
                                <a:latin typeface="Cambria Math" panose="02040503050406030204" pitchFamily="18" charset="0"/>
                                <a:cs typeface="Arial" panose="020B0604020202020204" pitchFamily="34" charset="0"/>
                              </a:rPr>
                              <m:t>𝒎𝒊𝒅</m:t>
                            </m:r>
                          </m:sub>
                        </m:sSub>
                      </m:num>
                      <m:den>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𝑬</m:t>
                            </m:r>
                          </m:e>
                          <m:sub>
                            <m:r>
                              <a:rPr lang="en-US" altLang="zh-CN" b="1" i="1">
                                <a:latin typeface="Cambria Math" panose="02040503050406030204" pitchFamily="18" charset="0"/>
                                <a:cs typeface="Arial" panose="020B0604020202020204" pitchFamily="34" charset="0"/>
                              </a:rPr>
                              <m:t>𝒗𝒐𝒙𝒆𝒍</m:t>
                            </m:r>
                          </m:sub>
                        </m:sSub>
                      </m:den>
                    </m:f>
                  </m:oMath>
                </a14:m>
                <a:endParaRPr lang="en-US" b="1" i="1" dirty="0">
                  <a:latin typeface="Arial" panose="020B0604020202020204" pitchFamily="34" charset="0"/>
                  <a:cs typeface="Arial" panose="020B0604020202020204" pitchFamily="34" charset="0"/>
                </a:endParaRPr>
              </a:p>
            </p:txBody>
          </p:sp>
        </mc:Choice>
        <mc:Fallback xmlns="">
          <p:sp>
            <p:nvSpPr>
              <p:cNvPr id="9" name="Flow Card 1">
                <a:extLst>
                  <a:ext uri="{FF2B5EF4-FFF2-40B4-BE49-F238E27FC236}">
                    <a16:creationId xmlns:a16="http://schemas.microsoft.com/office/drawing/2014/main" id="{0EE7699C-7DC4-98A5-29A8-3968EA5E635A}"/>
                  </a:ext>
                </a:extLst>
              </p:cNvPr>
              <p:cNvSpPr>
                <a:spLocks noRot="1" noChangeAspect="1" noMove="1" noResize="1" noEditPoints="1" noAdjustHandles="1" noChangeArrowheads="1" noChangeShapeType="1" noTextEdit="1"/>
              </p:cNvSpPr>
              <p:nvPr/>
            </p:nvSpPr>
            <p:spPr>
              <a:xfrm>
                <a:off x="2963916" y="4656359"/>
                <a:ext cx="1361872" cy="847354"/>
              </a:xfrm>
              <a:prstGeom prst="roundRect">
                <a:avLst/>
              </a:prstGeom>
              <a:blipFill>
                <a:blip r:embed="rId7"/>
                <a:stretch>
                  <a:fillRect/>
                </a:stretch>
              </a:blipFill>
              <a:ln>
                <a:solidFill>
                  <a:schemeClr val="accent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Flow Card 1">
                <a:extLst>
                  <a:ext uri="{FF2B5EF4-FFF2-40B4-BE49-F238E27FC236}">
                    <a16:creationId xmlns:a16="http://schemas.microsoft.com/office/drawing/2014/main" id="{0E104C7F-316F-49DF-226E-696D8EDA2DAF}"/>
                  </a:ext>
                </a:extLst>
              </p:cNvPr>
              <p:cNvSpPr>
                <a:spLocks/>
              </p:cNvSpPr>
              <p:nvPr/>
            </p:nvSpPr>
            <p:spPr>
              <a:xfrm>
                <a:off x="6147678" y="4263253"/>
                <a:ext cx="1361872" cy="847354"/>
              </a:xfrm>
              <a:prstGeom prst="roundRect">
                <a:avLst/>
              </a:prstGeom>
              <a:solidFill>
                <a:srgbClr val="F6E8E9"/>
              </a:solidFill>
              <a:ln>
                <a:solidFill>
                  <a:srgbClr val="7030A0"/>
                </a:solidFill>
              </a:ln>
            </p:spPr>
            <p:txBody>
              <a:bodyPr wrap="square" rtlCol="0" anchor="ctr"/>
              <a:lstStyle/>
              <a:p>
                <a:pPr algn="ctr"/>
                <a14:m>
                  <m:oMath xmlns:m="http://schemas.openxmlformats.org/officeDocument/2006/math">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𝒕</m:t>
                        </m:r>
                      </m:e>
                      <m:sub>
                        <m:r>
                          <a:rPr lang="en-US" altLang="zh-CN" b="1" i="1">
                            <a:latin typeface="Cambria Math" panose="02040503050406030204" pitchFamily="18" charset="0"/>
                            <a:cs typeface="Arial" panose="020B0604020202020204" pitchFamily="34" charset="0"/>
                          </a:rPr>
                          <m:t>𝟏</m:t>
                        </m:r>
                      </m:sub>
                    </m:sSub>
                  </m:oMath>
                </a14:m>
                <a:r>
                  <a:rPr lang="en-US" altLang="zh-CN" b="1" i="1" dirty="0">
                    <a:latin typeface="Arial" panose="020B0604020202020204" pitchFamily="34" charset="0"/>
                    <a:cs typeface="Arial" panose="020B0604020202020204" pitchFamily="34" charset="0"/>
                  </a:rPr>
                  <a:t>&lt; t</a:t>
                </a:r>
              </a:p>
              <a:p>
                <a:pPr algn="ctr"/>
                <a:r>
                  <a:rPr lang="en-US" b="1" i="1" dirty="0">
                    <a:latin typeface="Arial" panose="020B0604020202020204" pitchFamily="34" charset="0"/>
                    <a:cs typeface="Arial" panose="020B0604020202020204" pitchFamily="34" charset="0"/>
                  </a:rPr>
                  <a:t>Ch5: </a:t>
                </a:r>
                <a14:m>
                  <m:oMath xmlns:m="http://schemas.openxmlformats.org/officeDocument/2006/math">
                    <m:f>
                      <m:fPr>
                        <m:ctrlPr>
                          <a:rPr lang="en-US" altLang="zh-CN" b="1" i="1" smtClean="0">
                            <a:latin typeface="Cambria Math" panose="02040503050406030204" pitchFamily="18" charset="0"/>
                            <a:cs typeface="Arial" panose="020B0604020202020204" pitchFamily="34" charset="0"/>
                          </a:rPr>
                        </m:ctrlPr>
                      </m:fPr>
                      <m:num>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𝑬</m:t>
                            </m:r>
                          </m:e>
                          <m:sub>
                            <m:r>
                              <m:rPr>
                                <m:sty m:val="p"/>
                              </m:rPr>
                              <a:rPr lang="en-US" altLang="zh-CN" b="1" i="1" smtClean="0">
                                <a:latin typeface="Cambria Math" panose="02040503050406030204" pitchFamily="18" charset="0"/>
                                <a:cs typeface="Arial" panose="020B0604020202020204" pitchFamily="34" charset="0"/>
                              </a:rPr>
                              <m:t>late</m:t>
                            </m:r>
                          </m:sub>
                        </m:sSub>
                      </m:num>
                      <m:den>
                        <m:sSub>
                          <m:sSubPr>
                            <m:ctrlPr>
                              <a:rPr lang="en-US" altLang="zh-CN" b="1" i="1">
                                <a:latin typeface="Cambria Math" panose="02040503050406030204" pitchFamily="18" charset="0"/>
                                <a:cs typeface="Arial" panose="020B0604020202020204" pitchFamily="34" charset="0"/>
                              </a:rPr>
                            </m:ctrlPr>
                          </m:sSubPr>
                          <m:e>
                            <m:r>
                              <a:rPr lang="en-US" altLang="zh-CN" b="1" i="1">
                                <a:latin typeface="Cambria Math" panose="02040503050406030204" pitchFamily="18" charset="0"/>
                                <a:cs typeface="Arial" panose="020B0604020202020204" pitchFamily="34" charset="0"/>
                              </a:rPr>
                              <m:t>𝑬</m:t>
                            </m:r>
                          </m:e>
                          <m:sub>
                            <m:r>
                              <a:rPr lang="en-US" altLang="zh-CN" b="1" i="1">
                                <a:latin typeface="Cambria Math" panose="02040503050406030204" pitchFamily="18" charset="0"/>
                                <a:cs typeface="Arial" panose="020B0604020202020204" pitchFamily="34" charset="0"/>
                              </a:rPr>
                              <m:t>𝒗𝒐𝒙𝒆𝒍</m:t>
                            </m:r>
                          </m:sub>
                        </m:sSub>
                      </m:den>
                    </m:f>
                  </m:oMath>
                </a14:m>
                <a:endParaRPr lang="en-US" b="1" i="1" dirty="0">
                  <a:latin typeface="Arial" panose="020B0604020202020204" pitchFamily="34" charset="0"/>
                  <a:cs typeface="Arial" panose="020B0604020202020204" pitchFamily="34" charset="0"/>
                </a:endParaRPr>
              </a:p>
            </p:txBody>
          </p:sp>
        </mc:Choice>
        <mc:Fallback xmlns="">
          <p:sp>
            <p:nvSpPr>
              <p:cNvPr id="12" name="Flow Card 1">
                <a:extLst>
                  <a:ext uri="{FF2B5EF4-FFF2-40B4-BE49-F238E27FC236}">
                    <a16:creationId xmlns:a16="http://schemas.microsoft.com/office/drawing/2014/main" id="{0E104C7F-316F-49DF-226E-696D8EDA2DAF}"/>
                  </a:ext>
                </a:extLst>
              </p:cNvPr>
              <p:cNvSpPr>
                <a:spLocks noRot="1" noChangeAspect="1" noMove="1" noResize="1" noEditPoints="1" noAdjustHandles="1" noChangeArrowheads="1" noChangeShapeType="1" noTextEdit="1"/>
              </p:cNvSpPr>
              <p:nvPr/>
            </p:nvSpPr>
            <p:spPr>
              <a:xfrm>
                <a:off x="6147678" y="4263253"/>
                <a:ext cx="1361872" cy="847354"/>
              </a:xfrm>
              <a:prstGeom prst="roundRect">
                <a:avLst/>
              </a:prstGeom>
              <a:blipFill>
                <a:blip r:embed="rId8"/>
                <a:stretch>
                  <a:fillRect/>
                </a:stretch>
              </a:blipFill>
              <a:ln>
                <a:solidFill>
                  <a:srgbClr val="7030A0"/>
                </a:solidFill>
              </a:ln>
            </p:spPr>
            <p:txBody>
              <a:bodyPr/>
              <a:lstStyle/>
              <a:p>
                <a:r>
                  <a:rPr lang="en-US">
                    <a:noFill/>
                  </a:rPr>
                  <a:t> </a:t>
                </a:r>
              </a:p>
            </p:txBody>
          </p:sp>
        </mc:Fallback>
      </mc:AlternateContent>
      <p:sp>
        <p:nvSpPr>
          <p:cNvPr id="11" name="页脚占位符 2">
            <a:extLst>
              <a:ext uri="{FF2B5EF4-FFF2-40B4-BE49-F238E27FC236}">
                <a16:creationId xmlns:a16="http://schemas.microsoft.com/office/drawing/2014/main" id="{6B04B5FB-46C7-CA5C-2AC6-A3B600AEAF5C}"/>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303949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BBA08FF-A726-943C-19A6-F9CD78DEAFA1}"/>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4A22486C-9B5C-0B13-EF15-216FDBAC4907}"/>
              </a:ext>
            </a:extLst>
          </p:cNvPr>
          <p:cNvSpPr>
            <a:spLocks noGrp="1"/>
          </p:cNvSpPr>
          <p:nvPr>
            <p:ph type="sldNum" sz="quarter" idx="12"/>
          </p:nvPr>
        </p:nvSpPr>
        <p:spPr/>
        <p:txBody>
          <a:bodyPr/>
          <a:lstStyle/>
          <a:p>
            <a:fld id="{90D1702F-6D8E-E449-92D4-4E9109171300}" type="slidenum">
              <a:rPr kumimoji="1" lang="zh-CN" altLang="en-US" smtClean="0"/>
              <a:pPr/>
              <a:t>24</a:t>
            </a:fld>
            <a:endParaRPr kumimoji="1" lang="zh-CN" altLang="en-US"/>
          </a:p>
        </p:txBody>
      </p:sp>
      <p:sp>
        <p:nvSpPr>
          <p:cNvPr id="5" name="标题 4">
            <a:extLst>
              <a:ext uri="{FF2B5EF4-FFF2-40B4-BE49-F238E27FC236}">
                <a16:creationId xmlns:a16="http://schemas.microsoft.com/office/drawing/2014/main" id="{77619643-5499-0A9F-2ED0-77D2C43CB24E}"/>
              </a:ext>
            </a:extLst>
          </p:cNvPr>
          <p:cNvSpPr>
            <a:spLocks noGrp="1"/>
          </p:cNvSpPr>
          <p:nvPr>
            <p:ph type="title"/>
          </p:nvPr>
        </p:nvSpPr>
        <p:spPr/>
        <p:txBody>
          <a:bodyPr>
            <a:normAutofit/>
          </a:bodyPr>
          <a:lstStyle/>
          <a:p>
            <a:r>
              <a:rPr kumimoji="1" lang="en-US" altLang="zh-CN" sz="3200" dirty="0"/>
              <a:t>Time-Separated Spatial Patterns</a:t>
            </a:r>
            <a:endParaRPr kumimoji="1" lang="zh-CN" altLang="en-US" sz="3200" dirty="0"/>
          </a:p>
        </p:txBody>
      </p:sp>
      <p:grpSp>
        <p:nvGrpSpPr>
          <p:cNvPr id="21" name="组合 20">
            <a:extLst>
              <a:ext uri="{FF2B5EF4-FFF2-40B4-BE49-F238E27FC236}">
                <a16:creationId xmlns:a16="http://schemas.microsoft.com/office/drawing/2014/main" id="{0A17AB70-ABC0-C95B-7D73-C4B94EBBB3F9}"/>
              </a:ext>
            </a:extLst>
          </p:cNvPr>
          <p:cNvGrpSpPr/>
          <p:nvPr/>
        </p:nvGrpSpPr>
        <p:grpSpPr>
          <a:xfrm>
            <a:off x="84438" y="3026480"/>
            <a:ext cx="11987082" cy="3291841"/>
            <a:chOff x="541447" y="2843989"/>
            <a:chExt cx="11987082" cy="3291841"/>
          </a:xfrm>
        </p:grpSpPr>
        <p:pic>
          <p:nvPicPr>
            <p:cNvPr id="7" name="图片 6">
              <a:extLst>
                <a:ext uri="{FF2B5EF4-FFF2-40B4-BE49-F238E27FC236}">
                  <a16:creationId xmlns:a16="http://schemas.microsoft.com/office/drawing/2014/main" id="{828FA1D8-50BC-6307-0259-8020DE30FE7A}"/>
                </a:ext>
              </a:extLst>
            </p:cNvPr>
            <p:cNvPicPr>
              <a:picLocks noChangeAspect="1"/>
            </p:cNvPicPr>
            <p:nvPr/>
          </p:nvPicPr>
          <p:blipFill>
            <a:blip r:embed="rId3"/>
            <a:stretch>
              <a:fillRect/>
            </a:stretch>
          </p:blipFill>
          <p:spPr>
            <a:xfrm>
              <a:off x="6643418" y="2843990"/>
              <a:ext cx="5885111" cy="3291840"/>
            </a:xfrm>
            <a:prstGeom prst="rect">
              <a:avLst/>
            </a:prstGeom>
          </p:spPr>
        </p:pic>
        <p:pic>
          <p:nvPicPr>
            <p:cNvPr id="9" name="图片 8">
              <a:extLst>
                <a:ext uri="{FF2B5EF4-FFF2-40B4-BE49-F238E27FC236}">
                  <a16:creationId xmlns:a16="http://schemas.microsoft.com/office/drawing/2014/main" id="{7B57767B-DA29-1511-6FA5-FAC3DDF022D4}"/>
                </a:ext>
              </a:extLst>
            </p:cNvPr>
            <p:cNvPicPr>
              <a:picLocks noChangeAspect="1"/>
            </p:cNvPicPr>
            <p:nvPr/>
          </p:nvPicPr>
          <p:blipFill>
            <a:blip r:embed="rId4"/>
            <a:stretch>
              <a:fillRect/>
            </a:stretch>
          </p:blipFill>
          <p:spPr>
            <a:xfrm>
              <a:off x="541447" y="2843989"/>
              <a:ext cx="5852160" cy="3291840"/>
            </a:xfrm>
            <a:prstGeom prst="rect">
              <a:avLst/>
            </a:prstGeom>
          </p:spPr>
        </p:pic>
      </p:grpSp>
      <p:sp>
        <p:nvSpPr>
          <p:cNvPr id="6" name="文本框 5">
            <a:extLst>
              <a:ext uri="{FF2B5EF4-FFF2-40B4-BE49-F238E27FC236}">
                <a16:creationId xmlns:a16="http://schemas.microsoft.com/office/drawing/2014/main" id="{6895CC8E-B5C9-8B26-6809-4DF22DC8272A}"/>
              </a:ext>
            </a:extLst>
          </p:cNvPr>
          <p:cNvSpPr txBox="1"/>
          <p:nvPr/>
        </p:nvSpPr>
        <p:spPr>
          <a:xfrm>
            <a:off x="392600" y="955323"/>
            <a:ext cx="11370759" cy="1497846"/>
          </a:xfrm>
          <a:prstGeom prst="rect">
            <a:avLst/>
          </a:prstGeom>
          <a:noFill/>
        </p:spPr>
        <p:txBody>
          <a:bodyPr wrap="square">
            <a:spAutoFit/>
          </a:bodyPr>
          <a:lstStyle/>
          <a:p>
            <a:pPr marL="342900" indent="-342900">
              <a:spcBef>
                <a:spcPts val="200"/>
              </a:spcBef>
              <a:spcAft>
                <a:spcPts val="200"/>
              </a:spcAft>
              <a:buFont typeface="Arial" panose="020B0604020202020204" pitchFamily="34" charset="0"/>
              <a:buChar char="•"/>
            </a:pPr>
            <a:r>
              <a:rPr lang="en-US" altLang="zh-CN" sz="2200" dirty="0">
                <a:solidFill>
                  <a:srgbClr val="333333"/>
                </a:solidFill>
                <a:latin typeface="Arial" panose="020B0604020202020204" pitchFamily="34" charset="0"/>
                <a:cs typeface="Arial" panose="020B0604020202020204" pitchFamily="34" charset="0"/>
              </a:rPr>
              <a:t>Temporal structure of the shower is converted into a set of </a:t>
            </a:r>
            <a:r>
              <a:rPr lang="en-US" altLang="zh-CN" sz="2200" dirty="0">
                <a:solidFill>
                  <a:srgbClr val="7030A0"/>
                </a:solidFill>
                <a:latin typeface="Arial" panose="020B0604020202020204" pitchFamily="34" charset="0"/>
                <a:cs typeface="Arial" panose="020B0604020202020204" pitchFamily="34" charset="0"/>
              </a:rPr>
              <a:t>time-resolved spatial </a:t>
            </a:r>
            <a:r>
              <a:rPr lang="en-US" altLang="zh-CN" sz="2200" dirty="0">
                <a:solidFill>
                  <a:srgbClr val="333333"/>
                </a:solidFill>
                <a:latin typeface="Arial" panose="020B0604020202020204" pitchFamily="34" charset="0"/>
                <a:cs typeface="Arial" panose="020B0604020202020204" pitchFamily="34" charset="0"/>
              </a:rPr>
              <a:t>and </a:t>
            </a:r>
            <a:r>
              <a:rPr lang="en-US" altLang="zh-CN" sz="2200" dirty="0">
                <a:solidFill>
                  <a:srgbClr val="7030A0"/>
                </a:solidFill>
                <a:latin typeface="Arial" panose="020B0604020202020204" pitchFamily="34" charset="0"/>
                <a:cs typeface="Arial" panose="020B0604020202020204" pitchFamily="34" charset="0"/>
              </a:rPr>
              <a:t>energy maps</a:t>
            </a:r>
            <a:r>
              <a:rPr lang="en-US" altLang="zh-CN" sz="2200" dirty="0">
                <a:solidFill>
                  <a:srgbClr val="333333"/>
                </a:solidFill>
                <a:latin typeface="Arial" panose="020B0604020202020204" pitchFamily="34" charset="0"/>
                <a:cs typeface="Arial" panose="020B0604020202020204" pitchFamily="34" charset="0"/>
              </a:rPr>
              <a:t> </a:t>
            </a:r>
            <a:r>
              <a:rPr lang="en-US" altLang="zh-CN" sz="2200" i="1" dirty="0">
                <a:solidFill>
                  <a:schemeClr val="bg2">
                    <a:lumMod val="50000"/>
                  </a:schemeClr>
                </a:solidFill>
                <a:latin typeface="Arial" panose="020B0604020202020204" pitchFamily="34" charset="0"/>
                <a:cs typeface="Arial" panose="020B0604020202020204" pitchFamily="34" charset="0"/>
              </a:rPr>
              <a:t>(combine time with spatial-energy structure)</a:t>
            </a:r>
            <a:r>
              <a:rPr lang="en-US" altLang="zh-CN" sz="2200" dirty="0">
                <a:solidFill>
                  <a:srgbClr val="333333"/>
                </a:solidFill>
                <a:latin typeface="Arial" panose="020B0604020202020204" pitchFamily="34" charset="0"/>
                <a:cs typeface="Arial" panose="020B0604020202020204" pitchFamily="34" charset="0"/>
              </a:rPr>
              <a:t>.</a:t>
            </a:r>
          </a:p>
          <a:p>
            <a:pPr marL="342900" indent="-342900">
              <a:spcBef>
                <a:spcPts val="200"/>
              </a:spcBef>
              <a:spcAft>
                <a:spcPts val="200"/>
              </a:spcAft>
              <a:buFont typeface="Arial" panose="020B0604020202020204" pitchFamily="34" charset="0"/>
              <a:buChar char="•"/>
            </a:pPr>
            <a:r>
              <a:rPr lang="en-US" altLang="zh-CN" sz="2200" dirty="0">
                <a:solidFill>
                  <a:srgbClr val="333333"/>
                </a:solidFill>
                <a:latin typeface="Arial" panose="020B0604020202020204" pitchFamily="34" charset="0"/>
                <a:cs typeface="Arial" panose="020B0604020202020204" pitchFamily="34" charset="0"/>
              </a:rPr>
              <a:t>The model can learn where different time components tend to appear and how they are distributed across the ECAL and HCAL.</a:t>
            </a:r>
          </a:p>
        </p:txBody>
      </p:sp>
      <p:sp>
        <p:nvSpPr>
          <p:cNvPr id="8" name="矩形 7">
            <a:extLst>
              <a:ext uri="{FF2B5EF4-FFF2-40B4-BE49-F238E27FC236}">
                <a16:creationId xmlns:a16="http://schemas.microsoft.com/office/drawing/2014/main" id="{891B9006-0125-CFCC-5EC9-0C083911A486}"/>
              </a:ext>
            </a:extLst>
          </p:cNvPr>
          <p:cNvSpPr/>
          <p:nvPr/>
        </p:nvSpPr>
        <p:spPr>
          <a:xfrm>
            <a:off x="84438" y="2758190"/>
            <a:ext cx="5885111" cy="3560131"/>
          </a:xfrm>
          <a:prstGeom prst="rect">
            <a:avLst/>
          </a:prstGeom>
          <a:noFill/>
          <a:ln w="476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a:extLst>
              <a:ext uri="{FF2B5EF4-FFF2-40B4-BE49-F238E27FC236}">
                <a16:creationId xmlns:a16="http://schemas.microsoft.com/office/drawing/2014/main" id="{022C56A7-2E7D-8631-0C65-7CFE7CAF091F}"/>
              </a:ext>
            </a:extLst>
          </p:cNvPr>
          <p:cNvSpPr/>
          <p:nvPr/>
        </p:nvSpPr>
        <p:spPr>
          <a:xfrm>
            <a:off x="6186410" y="2758191"/>
            <a:ext cx="5918062" cy="3560130"/>
          </a:xfrm>
          <a:prstGeom prst="rect">
            <a:avLst/>
          </a:prstGeom>
          <a:noFill/>
          <a:ln w="476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 Card 1">
            <a:extLst>
              <a:ext uri="{FF2B5EF4-FFF2-40B4-BE49-F238E27FC236}">
                <a16:creationId xmlns:a16="http://schemas.microsoft.com/office/drawing/2014/main" id="{58E1241A-42C0-D78B-065C-AB365BBAA27A}"/>
              </a:ext>
            </a:extLst>
          </p:cNvPr>
          <p:cNvSpPr>
            <a:spLocks/>
          </p:cNvSpPr>
          <p:nvPr/>
        </p:nvSpPr>
        <p:spPr>
          <a:xfrm>
            <a:off x="1702367" y="2469824"/>
            <a:ext cx="2944460" cy="54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Longitudinal</a:t>
            </a:r>
          </a:p>
        </p:txBody>
      </p:sp>
      <p:sp>
        <p:nvSpPr>
          <p:cNvPr id="13" name="Flow Card 1">
            <a:extLst>
              <a:ext uri="{FF2B5EF4-FFF2-40B4-BE49-F238E27FC236}">
                <a16:creationId xmlns:a16="http://schemas.microsoft.com/office/drawing/2014/main" id="{2955E17B-1504-ACD8-D218-F03EA769027D}"/>
              </a:ext>
            </a:extLst>
          </p:cNvPr>
          <p:cNvSpPr>
            <a:spLocks/>
          </p:cNvSpPr>
          <p:nvPr/>
        </p:nvSpPr>
        <p:spPr>
          <a:xfrm>
            <a:off x="7673211" y="2469824"/>
            <a:ext cx="2944460" cy="540000"/>
          </a:xfrm>
          <a:prstGeom prst="roundRect">
            <a:avLst/>
          </a:prstGeom>
          <a:solidFill>
            <a:schemeClr val="accent6">
              <a:lumMod val="40000"/>
              <a:lumOff val="60000"/>
            </a:schemeClr>
          </a:solidFill>
          <a:ln>
            <a:noFill/>
          </a:ln>
        </p:spPr>
        <p:txBody>
          <a:bodyPr wrap="square" rtlCol="0" anchor="ctr"/>
          <a:lstStyle/>
          <a:p>
            <a:pPr algn="ctr"/>
            <a:r>
              <a:rPr lang="en-US" sz="2000" b="1" i="1" dirty="0">
                <a:latin typeface="Arial" panose="020B0604020202020204" pitchFamily="34" charset="0"/>
                <a:cs typeface="Arial" panose="020B0604020202020204" pitchFamily="34" charset="0"/>
              </a:rPr>
              <a:t>Transverse</a:t>
            </a:r>
          </a:p>
        </p:txBody>
      </p:sp>
      <p:sp>
        <p:nvSpPr>
          <p:cNvPr id="14" name="页脚占位符 2">
            <a:extLst>
              <a:ext uri="{FF2B5EF4-FFF2-40B4-BE49-F238E27FC236}">
                <a16:creationId xmlns:a16="http://schemas.microsoft.com/office/drawing/2014/main" id="{DDB63AE0-35F7-422F-D7AA-1BC09F5D228B}"/>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3973793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8B24-0A76-69AB-0F74-288635F6E40D}"/>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DB4F3A11-BEA8-A4BE-F840-78CA159D1978}"/>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53DFDB47-23CD-5B43-47BD-D389C9166BE1}"/>
              </a:ext>
            </a:extLst>
          </p:cNvPr>
          <p:cNvSpPr>
            <a:spLocks noGrp="1"/>
          </p:cNvSpPr>
          <p:nvPr>
            <p:ph type="sldNum" sz="quarter" idx="12"/>
          </p:nvPr>
        </p:nvSpPr>
        <p:spPr/>
        <p:txBody>
          <a:bodyPr/>
          <a:lstStyle/>
          <a:p>
            <a:fld id="{90D1702F-6D8E-E449-92D4-4E9109171300}" type="slidenum">
              <a:rPr kumimoji="1" lang="en-US" smtClean="0"/>
              <a:pPr/>
              <a:t>25</a:t>
            </a:fld>
            <a:endParaRPr kumimoji="1" lang="en-US" dirty="0"/>
          </a:p>
        </p:txBody>
      </p:sp>
      <p:sp>
        <p:nvSpPr>
          <p:cNvPr id="5" name="标题 4">
            <a:extLst>
              <a:ext uri="{FF2B5EF4-FFF2-40B4-BE49-F238E27FC236}">
                <a16:creationId xmlns:a16="http://schemas.microsoft.com/office/drawing/2014/main" id="{F8C99E37-E616-EDA4-6A2D-82C22B1DC0BD}"/>
              </a:ext>
            </a:extLst>
          </p:cNvPr>
          <p:cNvSpPr>
            <a:spLocks noGrp="1"/>
          </p:cNvSpPr>
          <p:nvPr>
            <p:ph type="title"/>
          </p:nvPr>
        </p:nvSpPr>
        <p:spPr>
          <a:xfrm>
            <a:off x="996203" y="128607"/>
            <a:ext cx="11017287" cy="826716"/>
          </a:xfrm>
        </p:spPr>
        <p:txBody>
          <a:bodyPr>
            <a:normAutofit/>
          </a:bodyPr>
          <a:lstStyle/>
          <a:p>
            <a:r>
              <a:rPr lang="en-US" sz="3200" dirty="0"/>
              <a:t>Dual-branch CNN model </a:t>
            </a:r>
            <a:endParaRPr kumimoji="1" lang="en-US" sz="3200" dirty="0"/>
          </a:p>
        </p:txBody>
      </p:sp>
      <p:pic>
        <p:nvPicPr>
          <p:cNvPr id="10" name="图片 9">
            <a:extLst>
              <a:ext uri="{FF2B5EF4-FFF2-40B4-BE49-F238E27FC236}">
                <a16:creationId xmlns:a16="http://schemas.microsoft.com/office/drawing/2014/main" id="{BE3F3619-4D51-D800-0C78-54C5208F7395}"/>
              </a:ext>
            </a:extLst>
          </p:cNvPr>
          <p:cNvPicPr>
            <a:picLocks noChangeAspect="1"/>
          </p:cNvPicPr>
          <p:nvPr/>
        </p:nvPicPr>
        <p:blipFill>
          <a:blip r:embed="rId3"/>
          <a:stretch>
            <a:fillRect/>
          </a:stretch>
        </p:blipFill>
        <p:spPr>
          <a:xfrm>
            <a:off x="94442" y="2057218"/>
            <a:ext cx="11866608" cy="4099060"/>
          </a:xfrm>
          <a:prstGeom prst="rect">
            <a:avLst/>
          </a:prstGeom>
        </p:spPr>
      </p:pic>
      <p:sp>
        <p:nvSpPr>
          <p:cNvPr id="12" name="文本框 11">
            <a:extLst>
              <a:ext uri="{FF2B5EF4-FFF2-40B4-BE49-F238E27FC236}">
                <a16:creationId xmlns:a16="http://schemas.microsoft.com/office/drawing/2014/main" id="{91F25515-396C-3912-228C-C18AE770AB7A}"/>
              </a:ext>
            </a:extLst>
          </p:cNvPr>
          <p:cNvSpPr txBox="1"/>
          <p:nvPr/>
        </p:nvSpPr>
        <p:spPr>
          <a:xfrm>
            <a:off x="489894" y="1059994"/>
            <a:ext cx="11212211" cy="954107"/>
          </a:xfrm>
          <a:prstGeom prst="rect">
            <a:avLst/>
          </a:prstGeom>
          <a:noFill/>
        </p:spPr>
        <p:txBody>
          <a:bodyPr wrap="square">
            <a:spAutoFit/>
          </a:bodyPr>
          <a:lstStyle/>
          <a:p>
            <a:pPr>
              <a:spcBef>
                <a:spcPts val="200"/>
              </a:spcBef>
              <a:spcAft>
                <a:spcPts val="200"/>
              </a:spcAft>
            </a:pPr>
            <a:r>
              <a:rPr lang="en-US" altLang="zh-CN" sz="2800" dirty="0">
                <a:solidFill>
                  <a:srgbClr val="333333"/>
                </a:solidFill>
                <a:latin typeface="Arial" panose="020B0604020202020204" pitchFamily="34" charset="0"/>
                <a:cs typeface="Arial" panose="020B0604020202020204" pitchFamily="34" charset="0"/>
              </a:rPr>
              <a:t>💡</a:t>
            </a:r>
            <a:r>
              <a:rPr lang="en-US" altLang="zh-CN" sz="2800" dirty="0">
                <a:solidFill>
                  <a:schemeClr val="accent6">
                    <a:lumMod val="50000"/>
                  </a:schemeClr>
                </a:solidFill>
                <a:latin typeface="Arial" panose="020B0604020202020204" pitchFamily="34" charset="0"/>
                <a:cs typeface="Arial" panose="020B0604020202020204" pitchFamily="34" charset="0"/>
              </a:rPr>
              <a:t>Calorimeter-aware design</a:t>
            </a:r>
            <a:r>
              <a:rPr lang="en-US" altLang="zh-CN" sz="2800" dirty="0">
                <a:solidFill>
                  <a:srgbClr val="333333"/>
                </a:solidFill>
                <a:latin typeface="Arial" panose="020B0604020202020204" pitchFamily="34" charset="0"/>
                <a:cs typeface="Arial" panose="020B0604020202020204" pitchFamily="34" charset="0"/>
              </a:rPr>
              <a:t>, balance and exploit the complementary information from the two calorimeters.</a:t>
            </a:r>
          </a:p>
        </p:txBody>
      </p:sp>
      <p:sp>
        <p:nvSpPr>
          <p:cNvPr id="6" name="页脚占位符 2">
            <a:extLst>
              <a:ext uri="{FF2B5EF4-FFF2-40B4-BE49-F238E27FC236}">
                <a16:creationId xmlns:a16="http://schemas.microsoft.com/office/drawing/2014/main" id="{B1EC94CE-C334-C393-EA32-8F94DB4E93B2}"/>
              </a:ext>
            </a:extLst>
          </p:cNvPr>
          <p:cNvSpPr>
            <a:spLocks noGrp="1"/>
          </p:cNvSpPr>
          <p:nvPr>
            <p:ph type="ftr" sz="quarter" idx="11"/>
          </p:nvPr>
        </p:nvSpPr>
        <p:spPr>
          <a:xfrm>
            <a:off x="431397" y="6451674"/>
            <a:ext cx="3019726" cy="365125"/>
          </a:xfrm>
        </p:spPr>
        <p:txBody>
          <a:bodyPr/>
          <a:lstStyle/>
          <a:p>
            <a:pPr algn="l"/>
            <a:r>
              <a:rPr kumimoji="1" lang="en-US" altLang="zh-CN" dirty="0" err="1"/>
              <a:t>DRDCalo</a:t>
            </a:r>
            <a:r>
              <a:rPr kumimoji="1" lang="en-US" altLang="zh-CN" dirty="0"/>
              <a:t> WG1 </a:t>
            </a:r>
            <a:r>
              <a:rPr kumimoji="1" lang="en-US" dirty="0"/>
              <a:t>| XIN XIA</a:t>
            </a:r>
          </a:p>
        </p:txBody>
      </p:sp>
    </p:spTree>
    <p:extLst>
      <p:ext uri="{BB962C8B-B14F-4D97-AF65-F5344CB8AC3E}">
        <p14:creationId xmlns:p14="http://schemas.microsoft.com/office/powerpoint/2010/main" val="56425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6380-D340-36B6-D1F1-56729B407992}"/>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EA4BFE49-5ABD-2500-FB11-787CFF5AC4C3}"/>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7F269960-1A9C-ADF7-12DC-949D5A40B10C}"/>
              </a:ext>
            </a:extLst>
          </p:cNvPr>
          <p:cNvSpPr>
            <a:spLocks noGrp="1"/>
          </p:cNvSpPr>
          <p:nvPr>
            <p:ph type="sldNum" sz="quarter" idx="12"/>
          </p:nvPr>
        </p:nvSpPr>
        <p:spPr/>
        <p:txBody>
          <a:bodyPr/>
          <a:lstStyle/>
          <a:p>
            <a:fld id="{90D1702F-6D8E-E449-92D4-4E9109171300}" type="slidenum">
              <a:rPr kumimoji="1" lang="zh-CN" altLang="en-US" smtClean="0"/>
              <a:pPr/>
              <a:t>26</a:t>
            </a:fld>
            <a:endParaRPr kumimoji="1" lang="zh-CN" altLang="en-US"/>
          </a:p>
        </p:txBody>
      </p:sp>
      <p:sp>
        <p:nvSpPr>
          <p:cNvPr id="5" name="标题 4">
            <a:extLst>
              <a:ext uri="{FF2B5EF4-FFF2-40B4-BE49-F238E27FC236}">
                <a16:creationId xmlns:a16="http://schemas.microsoft.com/office/drawing/2014/main" id="{59973CA6-3670-B218-0418-EB9C1C46C104}"/>
              </a:ext>
            </a:extLst>
          </p:cNvPr>
          <p:cNvSpPr>
            <a:spLocks noGrp="1"/>
          </p:cNvSpPr>
          <p:nvPr>
            <p:ph type="title"/>
          </p:nvPr>
        </p:nvSpPr>
        <p:spPr>
          <a:xfrm>
            <a:off x="996203" y="128607"/>
            <a:ext cx="11017287" cy="826716"/>
          </a:xfrm>
        </p:spPr>
        <p:txBody>
          <a:bodyPr>
            <a:normAutofit/>
          </a:bodyPr>
          <a:lstStyle/>
          <a:p>
            <a:r>
              <a:rPr kumimoji="1" lang="en-US" altLang="zh-CN" sz="3200" dirty="0"/>
              <a:t>What physical information can</a:t>
            </a:r>
            <a:r>
              <a:rPr kumimoji="1" lang="zh-CN" altLang="en-US" sz="3200" dirty="0"/>
              <a:t> </a:t>
            </a:r>
            <a:r>
              <a:rPr kumimoji="1" lang="en-US" altLang="zh-CN" sz="3200" dirty="0"/>
              <a:t>CNN potentially learn?</a:t>
            </a:r>
            <a:endParaRPr kumimoji="1" lang="zh-CN" altLang="en-US" sz="3200" dirty="0"/>
          </a:p>
        </p:txBody>
      </p:sp>
      <p:pic>
        <p:nvPicPr>
          <p:cNvPr id="7" name="图片 6">
            <a:extLst>
              <a:ext uri="{FF2B5EF4-FFF2-40B4-BE49-F238E27FC236}">
                <a16:creationId xmlns:a16="http://schemas.microsoft.com/office/drawing/2014/main" id="{22DBC752-1390-EE9E-7DE1-8FFCE592BD78}"/>
              </a:ext>
            </a:extLst>
          </p:cNvPr>
          <p:cNvPicPr>
            <a:picLocks noChangeAspect="1"/>
          </p:cNvPicPr>
          <p:nvPr/>
        </p:nvPicPr>
        <p:blipFill>
          <a:blip r:embed="rId3"/>
          <a:stretch>
            <a:fillRect/>
          </a:stretch>
        </p:blipFill>
        <p:spPr>
          <a:xfrm>
            <a:off x="996203" y="3073366"/>
            <a:ext cx="9443897" cy="3262187"/>
          </a:xfrm>
          <a:prstGeom prst="rect">
            <a:avLst/>
          </a:prstGeom>
        </p:spPr>
      </p:pic>
      <p:graphicFrame>
        <p:nvGraphicFramePr>
          <p:cNvPr id="8" name="表格 7">
            <a:extLst>
              <a:ext uri="{FF2B5EF4-FFF2-40B4-BE49-F238E27FC236}">
                <a16:creationId xmlns:a16="http://schemas.microsoft.com/office/drawing/2014/main" id="{5BD8D597-797C-9660-DDF0-DBE1F698971B}"/>
              </a:ext>
            </a:extLst>
          </p:cNvPr>
          <p:cNvGraphicFramePr>
            <a:graphicFrameLocks noGrp="1"/>
          </p:cNvGraphicFramePr>
          <p:nvPr/>
        </p:nvGraphicFramePr>
        <p:xfrm>
          <a:off x="1057646" y="964562"/>
          <a:ext cx="10076708" cy="2108804"/>
        </p:xfrm>
        <a:graphic>
          <a:graphicData uri="http://schemas.openxmlformats.org/drawingml/2006/table">
            <a:tbl>
              <a:tblPr firstRow="1" bandRow="1">
                <a:tableStyleId>{2D5ABB26-0587-4C30-8999-92F81FD0307C}</a:tableStyleId>
              </a:tblPr>
              <a:tblGrid>
                <a:gridCol w="3885770">
                  <a:extLst>
                    <a:ext uri="{9D8B030D-6E8A-4147-A177-3AD203B41FA5}">
                      <a16:colId xmlns:a16="http://schemas.microsoft.com/office/drawing/2014/main" val="2717499100"/>
                    </a:ext>
                  </a:extLst>
                </a:gridCol>
                <a:gridCol w="6190938">
                  <a:extLst>
                    <a:ext uri="{9D8B030D-6E8A-4147-A177-3AD203B41FA5}">
                      <a16:colId xmlns:a16="http://schemas.microsoft.com/office/drawing/2014/main" val="445974027"/>
                    </a:ext>
                  </a:extLst>
                </a:gridCol>
              </a:tblGrid>
              <a:tr h="36983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002060"/>
                          </a:solidFill>
                          <a:latin typeface="Arial" panose="020B0604020202020204" pitchFamily="34" charset="0"/>
                          <a:cs typeface="Arial" panose="020B0604020202020204" pitchFamily="34" charset="0"/>
                        </a:rPr>
                        <a:t>Potentially Learned features:</a:t>
                      </a:r>
                    </a:p>
                  </a:txBody>
                  <a:tcPr/>
                </a:tc>
                <a:tc hMerge="1">
                  <a:txBody>
                    <a:bodyPr/>
                    <a:lstStyle/>
                    <a:p>
                      <a:endParaRPr/>
                    </a:p>
                  </a:txBody>
                  <a:tcPr>
                    <a:solidFill>
                      <a:srgbClr val="FFC000"/>
                    </a:solidFill>
                  </a:tcPr>
                </a:tc>
                <a:extLst>
                  <a:ext uri="{0D108BD9-81ED-4DB2-BD59-A6C34878D82A}">
                    <a16:rowId xmlns:a16="http://schemas.microsoft.com/office/drawing/2014/main" val="1101719302"/>
                  </a:ext>
                </a:extLst>
              </a:tr>
              <a:tr h="428141">
                <a:tc>
                  <a:txBody>
                    <a:bodyPr/>
                    <a:lstStyle/>
                    <a:p>
                      <a:pPr marL="285750" indent="-285750" algn="l">
                        <a:spcBef>
                          <a:spcPts val="200"/>
                        </a:spcBef>
                        <a:spcAft>
                          <a:spcPts val="200"/>
                        </a:spcAft>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ECAL/HCAL energy sharing</a:t>
                      </a:r>
                    </a:p>
                  </a:txBody>
                  <a:tcPr/>
                </a:tc>
                <a:tc>
                  <a:txBody>
                    <a:bodyPr/>
                    <a:lstStyle/>
                    <a:p>
                      <a:pPr marL="285750" indent="-285750" algn="l">
                        <a:spcBef>
                          <a:spcPts val="200"/>
                        </a:spcBef>
                        <a:spcAft>
                          <a:spcPts val="200"/>
                        </a:spcAft>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Local density and topology</a:t>
                      </a:r>
                    </a:p>
                  </a:txBody>
                  <a:tcPr/>
                </a:tc>
                <a:extLst>
                  <a:ext uri="{0D108BD9-81ED-4DB2-BD59-A6C34878D82A}">
                    <a16:rowId xmlns:a16="http://schemas.microsoft.com/office/drawing/2014/main" val="3177127169"/>
                  </a:ext>
                </a:extLst>
              </a:tr>
              <a:tr h="428141">
                <a:tc>
                  <a:txBody>
                    <a:bodyPr/>
                    <a:lstStyle/>
                    <a:p>
                      <a:pPr marL="285750" indent="-285750" algn="l">
                        <a:spcBef>
                          <a:spcPts val="200"/>
                        </a:spcBef>
                        <a:spcAft>
                          <a:spcPts val="200"/>
                        </a:spcAft>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Shower start and depth</a:t>
                      </a:r>
                    </a:p>
                  </a:txBody>
                  <a:tcPr/>
                </a:tc>
                <a:tc>
                  <a:txBody>
                    <a:bodyPr/>
                    <a:lstStyle/>
                    <a:p>
                      <a:pPr marL="285750" indent="-285750" algn="l">
                        <a:spcBef>
                          <a:spcPts val="200"/>
                        </a:spcBef>
                        <a:spcAft>
                          <a:spcPts val="200"/>
                        </a:spcAft>
                        <a:buFont typeface="Arial" panose="020B0604020202020204" pitchFamily="34" charset="0"/>
                        <a:buChar char="•"/>
                      </a:pPr>
                      <a:r>
                        <a:rPr lang="en-US" altLang="zh-CN" sz="2000" dirty="0">
                          <a:solidFill>
                            <a:srgbClr val="333333"/>
                          </a:solidFill>
                          <a:latin typeface="Arial" panose="020B0604020202020204" pitchFamily="34" charset="0"/>
                          <a:cs typeface="Arial" panose="020B0604020202020204" pitchFamily="34" charset="0"/>
                        </a:rPr>
                        <a:t>Leakage tendency</a:t>
                      </a:r>
                    </a:p>
                  </a:txBody>
                  <a:tcPr/>
                </a:tc>
                <a:extLst>
                  <a:ext uri="{0D108BD9-81ED-4DB2-BD59-A6C34878D82A}">
                    <a16:rowId xmlns:a16="http://schemas.microsoft.com/office/drawing/2014/main" val="591329601"/>
                  </a:ext>
                </a:extLst>
              </a:tr>
              <a:tr h="428141">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srgbClr val="333333"/>
                          </a:solidFill>
                          <a:latin typeface="Arial" panose="020B0604020202020204" pitchFamily="34" charset="0"/>
                          <a:cs typeface="Arial" panose="020B0604020202020204" pitchFamily="34" charset="0"/>
                        </a:rPr>
                        <a:t>Longitudinal spread</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srgbClr val="333333"/>
                          </a:solidFill>
                          <a:latin typeface="Arial" panose="020B0604020202020204" pitchFamily="34" charset="0"/>
                          <a:cs typeface="Arial" panose="020B0604020202020204" pitchFamily="34" charset="0"/>
                        </a:rPr>
                        <a:t>Electromagnetic vs non-electromagnetic mixture</a:t>
                      </a:r>
                    </a:p>
                  </a:txBody>
                  <a:tcPr/>
                </a:tc>
                <a:extLst>
                  <a:ext uri="{0D108BD9-81ED-4DB2-BD59-A6C34878D82A}">
                    <a16:rowId xmlns:a16="http://schemas.microsoft.com/office/drawing/2014/main" val="4157951378"/>
                  </a:ext>
                </a:extLst>
              </a:tr>
              <a:tr h="428141">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i="1" dirty="0">
                          <a:solidFill>
                            <a:schemeClr val="accent2">
                              <a:lumMod val="50000"/>
                            </a:schemeClr>
                          </a:solidFill>
                          <a:latin typeface="Arial" panose="020B0604020202020204" pitchFamily="34" charset="0"/>
                          <a:cs typeface="Arial" panose="020B0604020202020204" pitchFamily="34" charset="0"/>
                        </a:rPr>
                        <a:t>prompt / main / late spatial-time patterns (only for CNN w. time information)</a:t>
                      </a:r>
                    </a:p>
                  </a:txBody>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sz="2000" dirty="0">
                        <a:solidFill>
                          <a:srgbClr val="333333"/>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4164849"/>
                  </a:ext>
                </a:extLst>
              </a:tr>
            </a:tbl>
          </a:graphicData>
        </a:graphic>
      </p:graphicFrame>
      <p:sp>
        <p:nvSpPr>
          <p:cNvPr id="9" name="页脚占位符 2">
            <a:extLst>
              <a:ext uri="{FF2B5EF4-FFF2-40B4-BE49-F238E27FC236}">
                <a16:creationId xmlns:a16="http://schemas.microsoft.com/office/drawing/2014/main" id="{8866C6B0-9B94-83B6-0F57-D8154B5CC064}"/>
              </a:ext>
            </a:extLst>
          </p:cNvPr>
          <p:cNvSpPr>
            <a:spLocks noGrp="1"/>
          </p:cNvSpPr>
          <p:nvPr>
            <p:ph type="ftr" sz="quarter" idx="11"/>
          </p:nvPr>
        </p:nvSpPr>
        <p:spPr>
          <a:xfrm>
            <a:off x="431397" y="6451674"/>
            <a:ext cx="3019726" cy="365125"/>
          </a:xfrm>
        </p:spPr>
        <p:txBody>
          <a:bodyPr/>
          <a:lstStyle/>
          <a:p>
            <a:pPr algn="l"/>
            <a:r>
              <a:rPr kumimoji="1" lang="en-US" altLang="zh-CN" dirty="0" err="1"/>
              <a:t>DRDCalo</a:t>
            </a:r>
            <a:r>
              <a:rPr kumimoji="1" lang="en-US" altLang="zh-CN" dirty="0"/>
              <a:t> WG1 </a:t>
            </a:r>
            <a:r>
              <a:rPr kumimoji="1" lang="en-US" dirty="0"/>
              <a:t>| XIN XIA</a:t>
            </a:r>
          </a:p>
        </p:txBody>
      </p:sp>
    </p:spTree>
    <p:extLst>
      <p:ext uri="{BB962C8B-B14F-4D97-AF65-F5344CB8AC3E}">
        <p14:creationId xmlns:p14="http://schemas.microsoft.com/office/powerpoint/2010/main" val="484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7B79E1-BDB1-A00C-4B76-C781E5C70595}"/>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B65EE7D3-834F-6FA2-3FC7-90FFE2FF4A1B}"/>
              </a:ext>
            </a:extLst>
          </p:cNvPr>
          <p:cNvSpPr>
            <a:spLocks noGrp="1"/>
          </p:cNvSpPr>
          <p:nvPr>
            <p:ph type="ftr" sz="quarter" idx="11"/>
          </p:nvPr>
        </p:nvSpPr>
        <p:spPr/>
        <p:txBody>
          <a:bodyPr/>
          <a:lstStyle/>
          <a:p>
            <a:pPr algn="l"/>
            <a:r>
              <a:rPr kumimoji="1" lang="fr-FR" altLang="zh-CN" dirty="0"/>
              <a:t>FJPPN | XIN XIA</a:t>
            </a:r>
            <a:endParaRPr kumimoji="1" lang="zh-CN" altLang="en-US" dirty="0"/>
          </a:p>
        </p:txBody>
      </p:sp>
      <p:sp>
        <p:nvSpPr>
          <p:cNvPr id="4" name="灯片编号占位符 3">
            <a:extLst>
              <a:ext uri="{FF2B5EF4-FFF2-40B4-BE49-F238E27FC236}">
                <a16:creationId xmlns:a16="http://schemas.microsoft.com/office/drawing/2014/main" id="{3F2425D7-A7D6-CD1C-2F84-844E3B9A0210}"/>
              </a:ext>
            </a:extLst>
          </p:cNvPr>
          <p:cNvSpPr>
            <a:spLocks noGrp="1"/>
          </p:cNvSpPr>
          <p:nvPr>
            <p:ph type="sldNum" sz="quarter" idx="12"/>
          </p:nvPr>
        </p:nvSpPr>
        <p:spPr/>
        <p:txBody>
          <a:bodyPr/>
          <a:lstStyle/>
          <a:p>
            <a:fld id="{90D1702F-6D8E-E449-92D4-4E9109171300}" type="slidenum">
              <a:rPr kumimoji="1" lang="zh-CN" altLang="en-US" smtClean="0"/>
              <a:pPr/>
              <a:t>27</a:t>
            </a:fld>
            <a:endParaRPr kumimoji="1" lang="zh-CN" altLang="en-US"/>
          </a:p>
        </p:txBody>
      </p:sp>
      <p:sp>
        <p:nvSpPr>
          <p:cNvPr id="5" name="标题 4">
            <a:extLst>
              <a:ext uri="{FF2B5EF4-FFF2-40B4-BE49-F238E27FC236}">
                <a16:creationId xmlns:a16="http://schemas.microsoft.com/office/drawing/2014/main" id="{32729DD0-676D-F227-A11D-6E5B3032D0EC}"/>
              </a:ext>
            </a:extLst>
          </p:cNvPr>
          <p:cNvSpPr>
            <a:spLocks noGrp="1"/>
          </p:cNvSpPr>
          <p:nvPr>
            <p:ph type="title"/>
          </p:nvPr>
        </p:nvSpPr>
        <p:spPr/>
        <p:txBody>
          <a:bodyPr/>
          <a:lstStyle/>
          <a:p>
            <a:r>
              <a:rPr kumimoji="1" lang="en-US" altLang="zh-CN" dirty="0"/>
              <a:t>t0/t1</a:t>
            </a:r>
            <a:endParaRPr kumimoji="1" lang="zh-CN" altLang="en-US" dirty="0"/>
          </a:p>
        </p:txBody>
      </p:sp>
      <p:pic>
        <p:nvPicPr>
          <p:cNvPr id="9" name="图片 8">
            <a:extLst>
              <a:ext uri="{FF2B5EF4-FFF2-40B4-BE49-F238E27FC236}">
                <a16:creationId xmlns:a16="http://schemas.microsoft.com/office/drawing/2014/main" id="{D607E25D-56D7-694B-EF8B-38A128B0238A}"/>
              </a:ext>
            </a:extLst>
          </p:cNvPr>
          <p:cNvPicPr>
            <a:picLocks noChangeAspect="1"/>
          </p:cNvPicPr>
          <p:nvPr/>
        </p:nvPicPr>
        <p:blipFill>
          <a:blip r:embed="rId3"/>
          <a:stretch>
            <a:fillRect/>
          </a:stretch>
        </p:blipFill>
        <p:spPr>
          <a:xfrm>
            <a:off x="630340" y="1768662"/>
            <a:ext cx="10776469" cy="4233612"/>
          </a:xfrm>
          <a:prstGeom prst="rect">
            <a:avLst/>
          </a:prstGeom>
        </p:spPr>
      </p:pic>
    </p:spTree>
    <p:extLst>
      <p:ext uri="{BB962C8B-B14F-4D97-AF65-F5344CB8AC3E}">
        <p14:creationId xmlns:p14="http://schemas.microsoft.com/office/powerpoint/2010/main" val="234477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404C84-751A-538F-FA95-AA8834BE7DA1}"/>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1F2A7EB3-46F0-3812-1C4A-AB31F35BB78D}"/>
              </a:ext>
            </a:extLst>
          </p:cNvPr>
          <p:cNvSpPr>
            <a:spLocks noGrp="1"/>
          </p:cNvSpPr>
          <p:nvPr>
            <p:ph type="ftr" sz="quarter" idx="11"/>
          </p:nvPr>
        </p:nvSpPr>
        <p:spPr/>
        <p:txBody>
          <a:bodyPr/>
          <a:lstStyle/>
          <a:p>
            <a:pPr algn="l"/>
            <a:r>
              <a:rPr kumimoji="1" lang="fr-FR" altLang="zh-CN" dirty="0"/>
              <a:t>FJPPN | XIN XIA</a:t>
            </a:r>
            <a:endParaRPr kumimoji="1" lang="zh-CN" altLang="en-US" dirty="0"/>
          </a:p>
        </p:txBody>
      </p:sp>
      <p:sp>
        <p:nvSpPr>
          <p:cNvPr id="4" name="灯片编号占位符 3">
            <a:extLst>
              <a:ext uri="{FF2B5EF4-FFF2-40B4-BE49-F238E27FC236}">
                <a16:creationId xmlns:a16="http://schemas.microsoft.com/office/drawing/2014/main" id="{1C6C5F56-FCAC-988D-5CC0-88C2ED24834B}"/>
              </a:ext>
            </a:extLst>
          </p:cNvPr>
          <p:cNvSpPr>
            <a:spLocks noGrp="1"/>
          </p:cNvSpPr>
          <p:nvPr>
            <p:ph type="sldNum" sz="quarter" idx="12"/>
          </p:nvPr>
        </p:nvSpPr>
        <p:spPr/>
        <p:txBody>
          <a:bodyPr/>
          <a:lstStyle/>
          <a:p>
            <a:fld id="{90D1702F-6D8E-E449-92D4-4E9109171300}" type="slidenum">
              <a:rPr kumimoji="1" lang="zh-CN" altLang="en-US" smtClean="0"/>
              <a:pPr/>
              <a:t>28</a:t>
            </a:fld>
            <a:endParaRPr kumimoji="1" lang="zh-CN" altLang="en-US"/>
          </a:p>
        </p:txBody>
      </p:sp>
      <p:sp>
        <p:nvSpPr>
          <p:cNvPr id="5" name="标题 4">
            <a:extLst>
              <a:ext uri="{FF2B5EF4-FFF2-40B4-BE49-F238E27FC236}">
                <a16:creationId xmlns:a16="http://schemas.microsoft.com/office/drawing/2014/main" id="{99BB32EF-F4F6-DB77-C001-AF84FB8587F5}"/>
              </a:ext>
            </a:extLst>
          </p:cNvPr>
          <p:cNvSpPr>
            <a:spLocks noGrp="1"/>
          </p:cNvSpPr>
          <p:nvPr>
            <p:ph type="title"/>
          </p:nvPr>
        </p:nvSpPr>
        <p:spPr/>
        <p:txBody>
          <a:bodyPr/>
          <a:lstStyle/>
          <a:p>
            <a:r>
              <a:rPr kumimoji="1" lang="en-US" altLang="zh-CN" dirty="0"/>
              <a:t>t0/t1</a:t>
            </a:r>
            <a:endParaRPr kumimoji="1" lang="zh-CN" altLang="en-US" dirty="0"/>
          </a:p>
        </p:txBody>
      </p:sp>
      <p:pic>
        <p:nvPicPr>
          <p:cNvPr id="6" name="图片 5">
            <a:extLst>
              <a:ext uri="{FF2B5EF4-FFF2-40B4-BE49-F238E27FC236}">
                <a16:creationId xmlns:a16="http://schemas.microsoft.com/office/drawing/2014/main" id="{26C4B861-3811-22EC-A9D2-7CCB377981E1}"/>
              </a:ext>
            </a:extLst>
          </p:cNvPr>
          <p:cNvPicPr>
            <a:picLocks noChangeAspect="1"/>
          </p:cNvPicPr>
          <p:nvPr/>
        </p:nvPicPr>
        <p:blipFill>
          <a:blip r:embed="rId2"/>
          <a:srcRect t="49754"/>
          <a:stretch>
            <a:fillRect/>
          </a:stretch>
        </p:blipFill>
        <p:spPr>
          <a:xfrm>
            <a:off x="5967072" y="2959761"/>
            <a:ext cx="6100662" cy="2452284"/>
          </a:xfrm>
          <a:prstGeom prst="rect">
            <a:avLst/>
          </a:prstGeom>
        </p:spPr>
      </p:pic>
      <p:pic>
        <p:nvPicPr>
          <p:cNvPr id="7" name="图片 6">
            <a:extLst>
              <a:ext uri="{FF2B5EF4-FFF2-40B4-BE49-F238E27FC236}">
                <a16:creationId xmlns:a16="http://schemas.microsoft.com/office/drawing/2014/main" id="{D0E91944-0921-9247-39BF-22F47BB73DDE}"/>
              </a:ext>
            </a:extLst>
          </p:cNvPr>
          <p:cNvPicPr>
            <a:picLocks noChangeAspect="1"/>
          </p:cNvPicPr>
          <p:nvPr/>
        </p:nvPicPr>
        <p:blipFill>
          <a:blip r:embed="rId2"/>
          <a:srcRect b="49754"/>
          <a:stretch>
            <a:fillRect/>
          </a:stretch>
        </p:blipFill>
        <p:spPr>
          <a:xfrm>
            <a:off x="124266" y="2959761"/>
            <a:ext cx="6100662" cy="2452284"/>
          </a:xfrm>
          <a:prstGeom prst="rect">
            <a:avLst/>
          </a:prstGeom>
        </p:spPr>
      </p:pic>
    </p:spTree>
    <p:extLst>
      <p:ext uri="{BB962C8B-B14F-4D97-AF65-F5344CB8AC3E}">
        <p14:creationId xmlns:p14="http://schemas.microsoft.com/office/powerpoint/2010/main" val="2603703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45AD14-B41F-D161-2038-A9FD09FA08D5}"/>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A7DC8090-B901-42C0-AA7E-0B6845768D74}"/>
              </a:ext>
            </a:extLst>
          </p:cNvPr>
          <p:cNvSpPr>
            <a:spLocks noGrp="1"/>
          </p:cNvSpPr>
          <p:nvPr>
            <p:ph type="ftr" sz="quarter" idx="11"/>
          </p:nvPr>
        </p:nvSpPr>
        <p:spPr/>
        <p:txBody>
          <a:bodyPr/>
          <a:lstStyle/>
          <a:p>
            <a:pPr algn="l"/>
            <a:r>
              <a:rPr kumimoji="1" lang="fr-FR" altLang="zh-CN" dirty="0"/>
              <a:t>FJPPN | XIN XIA</a:t>
            </a:r>
            <a:endParaRPr kumimoji="1" lang="zh-CN" altLang="en-US" dirty="0"/>
          </a:p>
        </p:txBody>
      </p:sp>
      <p:sp>
        <p:nvSpPr>
          <p:cNvPr id="4" name="灯片编号占位符 3">
            <a:extLst>
              <a:ext uri="{FF2B5EF4-FFF2-40B4-BE49-F238E27FC236}">
                <a16:creationId xmlns:a16="http://schemas.microsoft.com/office/drawing/2014/main" id="{AC808117-56B6-6C71-2C66-9B51B631F9AA}"/>
              </a:ext>
            </a:extLst>
          </p:cNvPr>
          <p:cNvSpPr>
            <a:spLocks noGrp="1"/>
          </p:cNvSpPr>
          <p:nvPr>
            <p:ph type="sldNum" sz="quarter" idx="12"/>
          </p:nvPr>
        </p:nvSpPr>
        <p:spPr/>
        <p:txBody>
          <a:bodyPr/>
          <a:lstStyle/>
          <a:p>
            <a:fld id="{90D1702F-6D8E-E449-92D4-4E9109171300}" type="slidenum">
              <a:rPr kumimoji="1" lang="zh-CN" altLang="en-US" smtClean="0"/>
              <a:pPr/>
              <a:t>29</a:t>
            </a:fld>
            <a:endParaRPr kumimoji="1" lang="zh-CN" altLang="en-US"/>
          </a:p>
        </p:txBody>
      </p:sp>
      <p:sp>
        <p:nvSpPr>
          <p:cNvPr id="5" name="标题 4">
            <a:extLst>
              <a:ext uri="{FF2B5EF4-FFF2-40B4-BE49-F238E27FC236}">
                <a16:creationId xmlns:a16="http://schemas.microsoft.com/office/drawing/2014/main" id="{535222A5-595D-5EFA-647B-FC63401AA25D}"/>
              </a:ext>
            </a:extLst>
          </p:cNvPr>
          <p:cNvSpPr>
            <a:spLocks noGrp="1"/>
          </p:cNvSpPr>
          <p:nvPr>
            <p:ph type="title"/>
          </p:nvPr>
        </p:nvSpPr>
        <p:spPr>
          <a:xfrm>
            <a:off x="996203" y="128607"/>
            <a:ext cx="10410605" cy="826716"/>
          </a:xfrm>
        </p:spPr>
        <p:txBody>
          <a:bodyPr>
            <a:normAutofit/>
          </a:bodyPr>
          <a:lstStyle/>
          <a:p>
            <a:r>
              <a:rPr lang="en-US" sz="3200" dirty="0"/>
              <a:t>Voxelization strategy and model</a:t>
            </a:r>
          </a:p>
        </p:txBody>
      </p:sp>
      <p:pic>
        <p:nvPicPr>
          <p:cNvPr id="7" name="图片 6">
            <a:extLst>
              <a:ext uri="{FF2B5EF4-FFF2-40B4-BE49-F238E27FC236}">
                <a16:creationId xmlns:a16="http://schemas.microsoft.com/office/drawing/2014/main" id="{F2147AF8-0E9A-C4E4-CB84-39AC4FC4A5C0}"/>
              </a:ext>
            </a:extLst>
          </p:cNvPr>
          <p:cNvPicPr>
            <a:picLocks noChangeAspect="1"/>
          </p:cNvPicPr>
          <p:nvPr/>
        </p:nvPicPr>
        <p:blipFill>
          <a:blip r:embed="rId2"/>
          <a:stretch>
            <a:fillRect/>
          </a:stretch>
        </p:blipFill>
        <p:spPr>
          <a:xfrm>
            <a:off x="6716441" y="955323"/>
            <a:ext cx="4690368" cy="5423771"/>
          </a:xfrm>
          <a:prstGeom prst="rect">
            <a:avLst/>
          </a:prstGeom>
        </p:spPr>
      </p:pic>
      <p:pic>
        <p:nvPicPr>
          <p:cNvPr id="9" name="图片 8">
            <a:extLst>
              <a:ext uri="{FF2B5EF4-FFF2-40B4-BE49-F238E27FC236}">
                <a16:creationId xmlns:a16="http://schemas.microsoft.com/office/drawing/2014/main" id="{A61A41A4-AD77-1FE9-C4C2-DB0ABA0E098F}"/>
              </a:ext>
            </a:extLst>
          </p:cNvPr>
          <p:cNvPicPr>
            <a:picLocks noChangeAspect="1"/>
          </p:cNvPicPr>
          <p:nvPr/>
        </p:nvPicPr>
        <p:blipFill>
          <a:blip r:embed="rId3"/>
          <a:stretch>
            <a:fillRect/>
          </a:stretch>
        </p:blipFill>
        <p:spPr>
          <a:xfrm>
            <a:off x="491453" y="955323"/>
            <a:ext cx="5366288" cy="5467922"/>
          </a:xfrm>
          <a:prstGeom prst="rect">
            <a:avLst/>
          </a:prstGeom>
        </p:spPr>
      </p:pic>
      <p:sp>
        <p:nvSpPr>
          <p:cNvPr id="11" name="文本框 10">
            <a:extLst>
              <a:ext uri="{FF2B5EF4-FFF2-40B4-BE49-F238E27FC236}">
                <a16:creationId xmlns:a16="http://schemas.microsoft.com/office/drawing/2014/main" id="{300CB4A8-61D6-09E1-8B13-7B76AD4FC062}"/>
              </a:ext>
            </a:extLst>
          </p:cNvPr>
          <p:cNvSpPr txBox="1"/>
          <p:nvPr/>
        </p:nvSpPr>
        <p:spPr>
          <a:xfrm>
            <a:off x="4153117" y="5469994"/>
            <a:ext cx="2290864" cy="523220"/>
          </a:xfrm>
          <a:prstGeom prst="rect">
            <a:avLst/>
          </a:prstGeom>
          <a:noFill/>
        </p:spPr>
        <p:txBody>
          <a:bodyPr wrap="square">
            <a:spAutoFit/>
          </a:bodyPr>
          <a:lstStyle/>
          <a:p>
            <a:pPr algn="ctr"/>
            <a:r>
              <a:rPr lang="en-US" altLang="zh-CN" sz="2800" b="1" dirty="0">
                <a:latin typeface="Arial" panose="020B0604020202020204" pitchFamily="34" charset="0"/>
                <a:cs typeface="Arial" panose="020B0604020202020204" pitchFamily="34" charset="0"/>
              </a:rPr>
              <a:t>Voxelization</a:t>
            </a:r>
            <a:endParaRPr lang="en-US" sz="2800"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2EE42E52-0E65-DB7A-F763-3A931ACC6842}"/>
              </a:ext>
            </a:extLst>
          </p:cNvPr>
          <p:cNvSpPr txBox="1"/>
          <p:nvPr/>
        </p:nvSpPr>
        <p:spPr>
          <a:xfrm>
            <a:off x="9770940" y="5492499"/>
            <a:ext cx="2290864" cy="523220"/>
          </a:xfrm>
          <a:prstGeom prst="rect">
            <a:avLst/>
          </a:prstGeom>
          <a:noFill/>
        </p:spPr>
        <p:txBody>
          <a:bodyPr wrap="square">
            <a:spAutoFit/>
          </a:bodyPr>
          <a:lstStyle/>
          <a:p>
            <a:pPr algn="ctr"/>
            <a:r>
              <a:rPr lang="en-US" altLang="zh-CN" sz="2800" b="1" dirty="0">
                <a:latin typeface="Arial" panose="020B0604020202020204" pitchFamily="34" charset="0"/>
                <a:cs typeface="Arial" panose="020B0604020202020204" pitchFamily="34" charset="0"/>
              </a:rPr>
              <a:t>Model</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25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D3D70-EB85-6007-6E66-45A6C5357A77}"/>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3C808E11-D347-9C68-F709-F61CEF139AEF}"/>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3" name="页脚占位符 2">
            <a:extLst>
              <a:ext uri="{FF2B5EF4-FFF2-40B4-BE49-F238E27FC236}">
                <a16:creationId xmlns:a16="http://schemas.microsoft.com/office/drawing/2014/main" id="{CB9CCC6E-B551-6858-6D17-7CE37733967D}"/>
              </a:ext>
            </a:extLst>
          </p:cNvPr>
          <p:cNvSpPr>
            <a:spLocks noGrp="1"/>
          </p:cNvSpPr>
          <p:nvPr>
            <p:ph type="ftr" sz="quarter" idx="11"/>
          </p:nvPr>
        </p:nvSpPr>
        <p:spPr>
          <a:xfrm>
            <a:off x="431397" y="6451674"/>
            <a:ext cx="3019726" cy="365125"/>
          </a:xfrm>
        </p:spPr>
        <p:txBody>
          <a:bodyPr/>
          <a:lstStyle/>
          <a:p>
            <a:pPr algn="l"/>
            <a:r>
              <a:rPr lang="zh-CN" altLang="zh-CN" dirty="0"/>
              <a:t>PHENIICS</a:t>
            </a:r>
            <a:r>
              <a:rPr lang="en-US" altLang="zh-CN" dirty="0"/>
              <a:t> </a:t>
            </a:r>
            <a:r>
              <a:rPr kumimoji="1" lang="en-US" dirty="0"/>
              <a:t>| XIN XIA</a:t>
            </a:r>
          </a:p>
        </p:txBody>
      </p:sp>
      <p:sp>
        <p:nvSpPr>
          <p:cNvPr id="4" name="灯片编号占位符 3">
            <a:extLst>
              <a:ext uri="{FF2B5EF4-FFF2-40B4-BE49-F238E27FC236}">
                <a16:creationId xmlns:a16="http://schemas.microsoft.com/office/drawing/2014/main" id="{683C09C9-A84C-4707-52BD-FDEC5E793DC9}"/>
              </a:ext>
            </a:extLst>
          </p:cNvPr>
          <p:cNvSpPr>
            <a:spLocks noGrp="1"/>
          </p:cNvSpPr>
          <p:nvPr>
            <p:ph type="sldNum" sz="quarter" idx="12"/>
          </p:nvPr>
        </p:nvSpPr>
        <p:spPr/>
        <p:txBody>
          <a:bodyPr/>
          <a:lstStyle/>
          <a:p>
            <a:fld id="{90D1702F-6D8E-E449-92D4-4E9109171300}" type="slidenum">
              <a:rPr kumimoji="1" lang="en-US" smtClean="0"/>
              <a:pPr/>
              <a:t>3</a:t>
            </a:fld>
            <a:endParaRPr kumimoji="1" lang="en-US" dirty="0"/>
          </a:p>
        </p:txBody>
      </p:sp>
      <p:sp>
        <p:nvSpPr>
          <p:cNvPr id="5" name="标题 4">
            <a:extLst>
              <a:ext uri="{FF2B5EF4-FFF2-40B4-BE49-F238E27FC236}">
                <a16:creationId xmlns:a16="http://schemas.microsoft.com/office/drawing/2014/main" id="{B082FCAC-F5B7-468C-043B-E0144C18FCE8}"/>
              </a:ext>
            </a:extLst>
          </p:cNvPr>
          <p:cNvSpPr>
            <a:spLocks noGrp="1"/>
          </p:cNvSpPr>
          <p:nvPr>
            <p:ph type="title"/>
          </p:nvPr>
        </p:nvSpPr>
        <p:spPr>
          <a:xfrm>
            <a:off x="1051624" y="154271"/>
            <a:ext cx="9921176" cy="826716"/>
          </a:xfrm>
        </p:spPr>
        <p:txBody>
          <a:bodyPr>
            <a:normAutofit/>
          </a:bodyPr>
          <a:lstStyle/>
          <a:p>
            <a:r>
              <a:rPr lang="en" altLang="zh-CN" sz="3200" dirty="0">
                <a:latin typeface="Arial"/>
              </a:rPr>
              <a:t>Particle Flow Detector System</a:t>
            </a:r>
            <a:endParaRPr kumimoji="1" lang="en-US" sz="3200" dirty="0"/>
          </a:p>
        </p:txBody>
      </p:sp>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29A97C98-5755-6E4A-6D63-33466AB82361}"/>
                  </a:ext>
                </a:extLst>
              </p:cNvPr>
              <p:cNvSpPr txBox="1"/>
              <p:nvPr/>
            </p:nvSpPr>
            <p:spPr>
              <a:xfrm>
                <a:off x="196330" y="1149578"/>
                <a:ext cx="5899670" cy="4124399"/>
              </a:xfrm>
              <a:prstGeom prst="rect">
                <a:avLst/>
              </a:prstGeom>
              <a:noFill/>
            </p:spPr>
            <p:txBody>
              <a:bodyPr wrap="square" rtlCol="0">
                <a:spAutoFit/>
              </a:bodyPr>
              <a:lstStyle/>
              <a:p>
                <a:pPr marL="342900" indent="-342900">
                  <a:lnSpc>
                    <a:spcPct val="150000"/>
                  </a:lnSpc>
                  <a:spcBef>
                    <a:spcPts val="600"/>
                  </a:spcBef>
                  <a:spcAft>
                    <a:spcPts val="600"/>
                  </a:spcAft>
                  <a:buFont typeface="Wingdings" pitchFamily="2" charset="2"/>
                  <a:buChar char="Ø"/>
                </a:pPr>
                <a:r>
                  <a:rPr lang="en-US" sz="2400" dirty="0">
                    <a:latin typeface="Arial" panose="020B0604020202020204" pitchFamily="34" charset="0"/>
                    <a:cs typeface="Arial" panose="020B0604020202020204" pitchFamily="34" charset="0"/>
                  </a:rPr>
                  <a:t>Pandora Particle-Flow Algorithm (PFA):</a:t>
                </a:r>
              </a:p>
              <a:p>
                <a:pPr marL="800100" lvl="1" indent="-342900">
                  <a:lnSpc>
                    <a:spcPct val="150000"/>
                  </a:lnSpc>
                  <a:spcBef>
                    <a:spcPts val="600"/>
                  </a:spcBef>
                  <a:spcAft>
                    <a:spcPts val="600"/>
                  </a:spcAft>
                  <a:buFont typeface="Arial" panose="020B0604020202020204" pitchFamily="34" charset="0"/>
                  <a:buChar char="•"/>
                </a:pPr>
                <a14:m>
                  <m:oMath xmlns:m="http://schemas.openxmlformats.org/officeDocument/2006/math">
                    <m:sSubSup>
                      <m:sSubSupPr>
                        <m:ctrlPr>
                          <a:rPr lang="en-US" sz="2400" i="1" smtClean="0">
                            <a:latin typeface="Cambria Math" panose="02040503050406030204" pitchFamily="18" charset="0"/>
                            <a:cs typeface="Arial" panose="020B0604020202020204" pitchFamily="34" charset="0"/>
                          </a:rPr>
                        </m:ctrlPr>
                      </m:sSubSupPr>
                      <m:e>
                        <m:r>
                          <a:rPr lang="en-US" sz="2400" i="1" smtClean="0">
                            <a:latin typeface="Cambria Math" panose="02040503050406030204" pitchFamily="18" charset="0"/>
                            <a:ea typeface="Cambria Math" panose="02040503050406030204" pitchFamily="18" charset="0"/>
                            <a:cs typeface="Arial" panose="020B0604020202020204" pitchFamily="34" charset="0"/>
                          </a:rPr>
                          <m:t>𝜎</m:t>
                        </m:r>
                      </m:e>
                      <m:sub>
                        <m:r>
                          <m:rPr>
                            <m:sty m:val="p"/>
                          </m:rPr>
                          <a:rPr lang="en-US" sz="2400" b="0" i="1" smtClean="0">
                            <a:latin typeface="Cambria Math" panose="02040503050406030204" pitchFamily="18" charset="0"/>
                            <a:cs typeface="Arial" panose="020B0604020202020204" pitchFamily="34" charset="0"/>
                          </a:rPr>
                          <m:t>jet</m:t>
                        </m:r>
                      </m:sub>
                      <m:sup>
                        <m:r>
                          <a:rPr lang="en-US" sz="2400" b="0" i="1" smtClean="0">
                            <a:latin typeface="Cambria Math" panose="02040503050406030204" pitchFamily="18" charset="0"/>
                            <a:cs typeface="Arial" panose="020B0604020202020204" pitchFamily="34" charset="0"/>
                          </a:rPr>
                          <m:t>2</m:t>
                        </m:r>
                      </m:sup>
                    </m:sSubSup>
                    <m:r>
                      <a:rPr lang="en-US" sz="2400" b="0" i="1" smtClean="0">
                        <a:latin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14:m>
                  <m:oMath xmlns:m="http://schemas.openxmlformats.org/officeDocument/2006/math">
                    <m:sSubSup>
                      <m:sSubSupPr>
                        <m:ctrlPr>
                          <a:rPr lang="en-US" sz="2400" i="1" smtClean="0">
                            <a:latin typeface="Cambria Math" panose="02040503050406030204" pitchFamily="18" charset="0"/>
                            <a:cs typeface="Arial" panose="020B0604020202020204" pitchFamily="34" charset="0"/>
                          </a:rPr>
                        </m:ctrlPr>
                      </m:sSubSupPr>
                      <m:e>
                        <m:r>
                          <a:rPr lang="en-US" sz="2400" i="1" smtClean="0">
                            <a:latin typeface="Cambria Math" panose="02040503050406030204" pitchFamily="18" charset="0"/>
                            <a:ea typeface="Cambria Math" panose="02040503050406030204" pitchFamily="18" charset="0"/>
                            <a:cs typeface="Arial" panose="020B0604020202020204" pitchFamily="34" charset="0"/>
                          </a:rPr>
                          <m:t>𝜎</m:t>
                        </m:r>
                      </m:e>
                      <m:sub>
                        <m:sSup>
                          <m:sSupPr>
                            <m:ctrlPr>
                              <a:rPr lang="en-US" sz="2400" i="1" smtClean="0">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p</m:t>
                            </m:r>
                          </m:e>
                          <m:sup>
                            <m:r>
                              <a:rPr lang="en-US" sz="2400" i="1">
                                <a:latin typeface="Cambria Math" panose="02040503050406030204" pitchFamily="18" charset="0"/>
                                <a:ea typeface="Cambria Math" panose="02040503050406030204" pitchFamily="18" charset="0"/>
                                <a:cs typeface="Arial" panose="020B0604020202020204" pitchFamily="34" charset="0"/>
                              </a:rPr>
                              <m:t>±</m:t>
                            </m:r>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tracker</m:t>
                        </m:r>
                      </m:sub>
                      <m:sup>
                        <m:r>
                          <a:rPr lang="en-US" sz="2400" i="1">
                            <a:latin typeface="Cambria Math" panose="02040503050406030204" pitchFamily="18" charset="0"/>
                            <a:cs typeface="Arial" panose="020B0604020202020204" pitchFamily="34" charset="0"/>
                          </a:rPr>
                          <m:t>2</m:t>
                        </m:r>
                      </m:sup>
                    </m:sSubSup>
                    <m:r>
                      <a:rPr lang="en-US" sz="2400" b="0" i="1" smtClean="0">
                        <a:latin typeface="Cambria Math" panose="02040503050406030204" pitchFamily="18" charset="0"/>
                        <a:cs typeface="Arial" panose="020B0604020202020204" pitchFamily="34" charset="0"/>
                      </a:rPr>
                      <m:t>+</m:t>
                    </m:r>
                    <m:sSubSup>
                      <m:sSubSupPr>
                        <m:ctrlPr>
                          <a:rPr lang="en-US" sz="2400" b="1" i="1" smtClean="0">
                            <a:solidFill>
                              <a:srgbClr val="7030A0"/>
                            </a:solidFill>
                            <a:latin typeface="Cambria Math" panose="02040503050406030204" pitchFamily="18" charset="0"/>
                            <a:cs typeface="Arial" panose="020B0604020202020204" pitchFamily="34" charset="0"/>
                          </a:rPr>
                        </m:ctrlPr>
                      </m:sSubSupPr>
                      <m:e>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𝝈</m:t>
                        </m:r>
                      </m:e>
                      <m:sub>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𝜸</m:t>
                        </m:r>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   </m:t>
                        </m:r>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𝑬𝑪𝑨𝑳</m:t>
                        </m:r>
                      </m:sub>
                      <m:sup>
                        <m:r>
                          <a:rPr lang="en-US" sz="2400" b="1" i="1">
                            <a:solidFill>
                              <a:srgbClr val="7030A0"/>
                            </a:solidFill>
                            <a:latin typeface="Cambria Math" panose="02040503050406030204" pitchFamily="18" charset="0"/>
                            <a:cs typeface="Arial" panose="020B0604020202020204" pitchFamily="34" charset="0"/>
                          </a:rPr>
                          <m:t>𝟐</m:t>
                        </m:r>
                      </m:sup>
                    </m:sSubSup>
                    <m:r>
                      <a:rPr lang="en-US" sz="2400" b="0" i="1" smtClean="0">
                        <a:latin typeface="Cambria Math" panose="02040503050406030204" pitchFamily="18" charset="0"/>
                        <a:cs typeface="Arial" panose="020B0604020202020204" pitchFamily="34" charset="0"/>
                      </a:rPr>
                      <m:t>+</m:t>
                    </m:r>
                    <m:sSubSup>
                      <m:sSubSupPr>
                        <m:ctrlPr>
                          <a:rPr lang="en-US" sz="2400" b="1" i="1" smtClean="0">
                            <a:solidFill>
                              <a:srgbClr val="7030A0"/>
                            </a:solidFill>
                            <a:latin typeface="Cambria Math" panose="02040503050406030204" pitchFamily="18" charset="0"/>
                            <a:cs typeface="Arial" panose="020B0604020202020204" pitchFamily="34" charset="0"/>
                          </a:rPr>
                        </m:ctrlPr>
                      </m:sSubSupPr>
                      <m:e>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𝝈</m:t>
                        </m:r>
                      </m:e>
                      <m:sub>
                        <m:sSup>
                          <m:sSupPr>
                            <m:ctrlP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h</m:t>
                            </m:r>
                          </m:e>
                          <m:sup>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0</m:t>
                            </m:r>
                          </m:sup>
                        </m:sSup>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   </m:t>
                        </m:r>
                        <m:r>
                          <a:rPr lang="en-US" sz="2400" b="1"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𝑯𝑪𝑨𝑳</m:t>
                        </m:r>
                      </m:sub>
                      <m:sup>
                        <m:r>
                          <a:rPr lang="en-US" sz="2400" b="1" i="1">
                            <a:solidFill>
                              <a:srgbClr val="7030A0"/>
                            </a:solidFill>
                            <a:latin typeface="Cambria Math" panose="02040503050406030204" pitchFamily="18" charset="0"/>
                            <a:cs typeface="Arial" panose="020B0604020202020204" pitchFamily="34" charset="0"/>
                          </a:rPr>
                          <m:t>𝟐</m:t>
                        </m:r>
                      </m:sup>
                    </m:sSubSup>
                    <m:r>
                      <a:rPr lang="en-US" sz="2400" b="0" i="1" smtClean="0">
                        <a:latin typeface="Cambria Math" panose="02040503050406030204" pitchFamily="18" charset="0"/>
                        <a:cs typeface="Arial" panose="020B0604020202020204" pitchFamily="34" charset="0"/>
                      </a:rPr>
                      <m:t>+</m:t>
                    </m:r>
                    <m:sSubSup>
                      <m:sSubSupPr>
                        <m:ctrlPr>
                          <a:rPr lang="en-US" sz="2400" i="1" smtClean="0">
                            <a:latin typeface="Cambria Math" panose="02040503050406030204" pitchFamily="18" charset="0"/>
                            <a:cs typeface="Arial" panose="020B0604020202020204" pitchFamily="34" charset="0"/>
                          </a:rPr>
                        </m:ctrlPr>
                      </m:sSubSupPr>
                      <m:e>
                        <m:r>
                          <a:rPr lang="en-US" sz="2400" i="1" smtClean="0">
                            <a:latin typeface="Cambria Math" panose="02040503050406030204" pitchFamily="18" charset="0"/>
                            <a:ea typeface="Cambria Math" panose="02040503050406030204" pitchFamily="18" charset="0"/>
                            <a:cs typeface="Arial" panose="020B0604020202020204" pitchFamily="34" charset="0"/>
                          </a:rPr>
                          <m:t>𝜎</m:t>
                        </m:r>
                      </m:e>
                      <m:sub>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confusion</m:t>
                        </m:r>
                      </m:sub>
                      <m:sup>
                        <m:r>
                          <a:rPr lang="en-US" sz="2400" i="1">
                            <a:latin typeface="Cambria Math" panose="02040503050406030204" pitchFamily="18" charset="0"/>
                            <a:cs typeface="Arial" panose="020B0604020202020204" pitchFamily="34" charset="0"/>
                          </a:rPr>
                          <m:t>2</m:t>
                        </m:r>
                      </m:sup>
                    </m:sSubSup>
                  </m:oMath>
                </a14:m>
                <a:endParaRPr lang="en-US" sz="2400" dirty="0">
                  <a:latin typeface="Arial" panose="020B0604020202020204" pitchFamily="34" charset="0"/>
                  <a:cs typeface="Arial" panose="020B0604020202020204" pitchFamily="34" charset="0"/>
                </a:endParaRPr>
              </a:p>
              <a:p>
                <a:pPr marL="1257300" lvl="2" indent="-342900">
                  <a:lnSpc>
                    <a:spcPct val="15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Tracker: good performance</a:t>
                </a:r>
              </a:p>
              <a:p>
                <a:pPr marL="1200150" lvl="2" indent="-285750">
                  <a:lnSpc>
                    <a:spcPct val="150000"/>
                  </a:lnSpc>
                  <a:spcBef>
                    <a:spcPts val="600"/>
                  </a:spcBef>
                  <a:spcAft>
                    <a:spcPts val="600"/>
                  </a:spcAft>
                  <a:buFont typeface="Arial" panose="020B0604020202020204" pitchFamily="34" charset="0"/>
                  <a:buChar char="•"/>
                </a:pPr>
                <a14:m>
                  <m:oMath xmlns:m="http://schemas.openxmlformats.org/officeDocument/2006/math">
                    <m:sSub>
                      <m:sSubPr>
                        <m:ctrlPr>
                          <a:rPr lang="en-US" sz="2400" i="1" smtClean="0">
                            <a:solidFill>
                              <a:srgbClr val="7030A0"/>
                            </a:solidFill>
                            <a:latin typeface="Cambria Math" panose="02040503050406030204" pitchFamily="18" charset="0"/>
                            <a:cs typeface="Arial" panose="020B0604020202020204" pitchFamily="34" charset="0"/>
                          </a:rPr>
                        </m:ctrlPr>
                      </m:sSubPr>
                      <m:e>
                        <m:r>
                          <a:rPr lang="en-US" sz="2400"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𝜎</m:t>
                        </m:r>
                      </m:e>
                      <m:sub>
                        <m:r>
                          <m:rPr>
                            <m:sty m:val="p"/>
                          </m:rPr>
                          <a:rPr lang="en-US" sz="2400" b="0" i="1" smtClean="0">
                            <a:solidFill>
                              <a:srgbClr val="7030A0"/>
                            </a:solidFill>
                            <a:latin typeface="Cambria Math" panose="02040503050406030204" pitchFamily="18" charset="0"/>
                            <a:cs typeface="Arial" panose="020B0604020202020204" pitchFamily="34" charset="0"/>
                          </a:rPr>
                          <m:t>ECAL</m:t>
                        </m:r>
                      </m:sub>
                    </m:sSub>
                    <m:r>
                      <a:rPr lang="en-US" sz="2400" b="0" i="1" smtClean="0">
                        <a:solidFill>
                          <a:srgbClr val="7030A0"/>
                        </a:solidFill>
                        <a:latin typeface="Cambria Math" panose="02040503050406030204" pitchFamily="18" charset="0"/>
                        <a:cs typeface="Arial" panose="020B0604020202020204" pitchFamily="34" charset="0"/>
                      </a:rPr>
                      <m:t>,</m:t>
                    </m:r>
                  </m:oMath>
                </a14:m>
                <a:r>
                  <a:rPr lang="en-US" sz="2400" dirty="0">
                    <a:solidFill>
                      <a:srgbClr val="7030A0"/>
                    </a:solidFill>
                    <a:cs typeface="Arial" panose="020B0604020202020204" pitchFamily="34" charset="0"/>
                  </a:rPr>
                  <a:t> </a:t>
                </a:r>
                <a14:m>
                  <m:oMath xmlns:m="http://schemas.openxmlformats.org/officeDocument/2006/math">
                    <m:sSub>
                      <m:sSubPr>
                        <m:ctrlPr>
                          <a:rPr lang="en-US" sz="2400" i="1" smtClean="0">
                            <a:solidFill>
                              <a:srgbClr val="7030A0"/>
                            </a:solidFill>
                            <a:latin typeface="Cambria Math" panose="02040503050406030204" pitchFamily="18" charset="0"/>
                            <a:cs typeface="Arial" panose="020B0604020202020204" pitchFamily="34" charset="0"/>
                          </a:rPr>
                        </m:ctrlPr>
                      </m:sSubPr>
                      <m:e>
                        <m:r>
                          <a:rPr lang="en-US" sz="2400"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𝜎</m:t>
                        </m:r>
                      </m:e>
                      <m:sub>
                        <m:r>
                          <m:rPr>
                            <m:sty m:val="p"/>
                          </m:rPr>
                          <a:rPr lang="en-US" sz="2400" b="0" i="1"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H</m:t>
                        </m:r>
                        <m:r>
                          <m:rPr>
                            <m:sty m:val="p"/>
                          </m:rPr>
                          <a:rPr lang="en-US" sz="2400" i="1">
                            <a:solidFill>
                              <a:srgbClr val="7030A0"/>
                            </a:solidFill>
                            <a:latin typeface="Cambria Math" panose="02040503050406030204" pitchFamily="18" charset="0"/>
                            <a:cs typeface="Arial" panose="020B0604020202020204" pitchFamily="34" charset="0"/>
                          </a:rPr>
                          <m:t>CAL</m:t>
                        </m:r>
                      </m:sub>
                    </m:sSub>
                  </m:oMath>
                </a14:m>
                <a:r>
                  <a:rPr lang="en-US" sz="2400" dirty="0">
                    <a:solidFill>
                      <a:srgbClr val="7030A0"/>
                    </a:solidFill>
                    <a:latin typeface="Arial" panose="020B0604020202020204" pitchFamily="34" charset="0"/>
                    <a:cs typeface="Arial" panose="020B0604020202020204" pitchFamily="34" charset="0"/>
                  </a:rPr>
                  <a:t> for </a:t>
                </a:r>
                <a14:m>
                  <m:oMath xmlns:m="http://schemas.openxmlformats.org/officeDocument/2006/math">
                    <m:sSup>
                      <m:sSupPr>
                        <m:ctrlPr>
                          <a:rPr lang="en-US" altLang="zh-CN" sz="2400" b="1" i="1">
                            <a:solidFill>
                              <a:srgbClr val="7030A0"/>
                            </a:solidFill>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altLang="zh-CN" sz="2400" b="1" i="1">
                            <a:solidFill>
                              <a:srgbClr val="7030A0"/>
                            </a:solidFill>
                            <a:latin typeface="Cambria Math" panose="02040503050406030204" pitchFamily="18" charset="0"/>
                            <a:ea typeface="Cambria Math" panose="02040503050406030204" pitchFamily="18" charset="0"/>
                            <a:cs typeface="Arial" panose="020B0604020202020204" pitchFamily="34" charset="0"/>
                          </a:rPr>
                          <m:t>h</m:t>
                        </m:r>
                      </m:e>
                      <m:sup>
                        <m:r>
                          <a:rPr lang="en-US" altLang="zh-CN" sz="2400" b="1" i="1">
                            <a:solidFill>
                              <a:srgbClr val="7030A0"/>
                            </a:solidFill>
                            <a:latin typeface="Cambria Math" panose="02040503050406030204" pitchFamily="18" charset="0"/>
                            <a:ea typeface="Cambria Math" panose="02040503050406030204" pitchFamily="18" charset="0"/>
                            <a:cs typeface="Arial" panose="020B0604020202020204" pitchFamily="34" charset="0"/>
                          </a:rPr>
                          <m:t>0</m:t>
                        </m:r>
                      </m:sup>
                    </m:sSup>
                    <m:r>
                      <a:rPr lang="en-US" altLang="zh-CN" sz="2400" b="1" i="1">
                        <a:solidFill>
                          <a:srgbClr val="7030A0"/>
                        </a:solidFill>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solidFill>
                      <a:srgbClr val="7030A0"/>
                    </a:solidFill>
                    <a:latin typeface="Arial" panose="020B0604020202020204" pitchFamily="34" charset="0"/>
                    <a:cs typeface="Arial" panose="020B0604020202020204" pitchFamily="34" charset="0"/>
                  </a:rPr>
                  <a:t>: key ingredients and limiting factors</a:t>
                </a:r>
                <a:endParaRPr lang="en-US" sz="2400" dirty="0">
                  <a:latin typeface="Arial" panose="020B0604020202020204" pitchFamily="34" charset="0"/>
                  <a:cs typeface="Arial" panose="020B0604020202020204" pitchFamily="34" charset="0"/>
                </a:endParaRPr>
              </a:p>
            </p:txBody>
          </p:sp>
        </mc:Choice>
        <mc:Fallback>
          <p:sp>
            <p:nvSpPr>
              <p:cNvPr id="9" name="文本框 8">
                <a:extLst>
                  <a:ext uri="{FF2B5EF4-FFF2-40B4-BE49-F238E27FC236}">
                    <a16:creationId xmlns:a16="http://schemas.microsoft.com/office/drawing/2014/main" id="{29A97C98-5755-6E4A-6D63-33466AB82361}"/>
                  </a:ext>
                </a:extLst>
              </p:cNvPr>
              <p:cNvSpPr txBox="1">
                <a:spLocks noRot="1" noChangeAspect="1" noMove="1" noResize="1" noEditPoints="1" noAdjustHandles="1" noChangeArrowheads="1" noChangeShapeType="1" noTextEdit="1"/>
              </p:cNvSpPr>
              <p:nvPr/>
            </p:nvSpPr>
            <p:spPr>
              <a:xfrm>
                <a:off x="196330" y="1149578"/>
                <a:ext cx="5899670" cy="4124399"/>
              </a:xfrm>
              <a:prstGeom prst="rect">
                <a:avLst/>
              </a:prstGeom>
              <a:blipFill>
                <a:blip r:embed="rId3"/>
                <a:stretch>
                  <a:fillRect l="-1288" r="-215" b="-2147"/>
                </a:stretch>
              </a:blipFill>
            </p:spPr>
            <p:txBody>
              <a:bodyPr/>
              <a:lstStyle/>
              <a:p>
                <a:r>
                  <a:rPr lang="en-US">
                    <a:noFill/>
                  </a:rPr>
                  <a:t> </a:t>
                </a:r>
              </a:p>
            </p:txBody>
          </p:sp>
        </mc:Fallback>
      </mc:AlternateContent>
      <p:sp>
        <p:nvSpPr>
          <p:cNvPr id="10" name="文本框 9">
            <a:extLst>
              <a:ext uri="{FF2B5EF4-FFF2-40B4-BE49-F238E27FC236}">
                <a16:creationId xmlns:a16="http://schemas.microsoft.com/office/drawing/2014/main" id="{85000AB5-29E6-EDDE-FD4D-AF918D8D79FD}"/>
              </a:ext>
            </a:extLst>
          </p:cNvPr>
          <p:cNvSpPr txBox="1"/>
          <p:nvPr/>
        </p:nvSpPr>
        <p:spPr>
          <a:xfrm>
            <a:off x="0" y="5913750"/>
            <a:ext cx="3781893" cy="369332"/>
          </a:xfrm>
          <a:prstGeom prst="rect">
            <a:avLst/>
          </a:prstGeom>
          <a:noFill/>
        </p:spPr>
        <p:txBody>
          <a:bodyPr wrap="square">
            <a:spAutoFit/>
          </a:bodyPr>
          <a:lstStyle/>
          <a:p>
            <a:r>
              <a:rPr lang="en-US" altLang="zh-CN" b="1" i="0" u="none" strike="noStrike" dirty="0">
                <a:solidFill>
                  <a:srgbClr val="2D2D2D"/>
                </a:solidFill>
                <a:effectLst/>
                <a:latin typeface="Open Sans" panose="020B0606030504020204" pitchFamily="34" charset="0"/>
                <a:hlinkClick r:id="rId4"/>
              </a:rPr>
              <a:t>Pandora PFA: </a:t>
            </a:r>
            <a:r>
              <a:rPr lang="zh-CN" altLang="zh-CN" b="1" i="0" u="none" strike="noStrike" dirty="0">
                <a:solidFill>
                  <a:srgbClr val="2D2D2D"/>
                </a:solidFill>
                <a:effectLst/>
                <a:latin typeface="Open Sans" panose="020B0606030504020204" pitchFamily="34" charset="0"/>
                <a:hlinkClick r:id="rId4"/>
              </a:rPr>
              <a:t>arXiv:0907.3577</a:t>
            </a:r>
            <a:endParaRPr lang="en-US" dirty="0"/>
          </a:p>
        </p:txBody>
      </p:sp>
      <p:pic>
        <p:nvPicPr>
          <p:cNvPr id="272" name="图片 271">
            <a:extLst>
              <a:ext uri="{FF2B5EF4-FFF2-40B4-BE49-F238E27FC236}">
                <a16:creationId xmlns:a16="http://schemas.microsoft.com/office/drawing/2014/main" id="{7B29EFC3-12D1-DBE7-737B-FE3E20FFEB70}"/>
              </a:ext>
            </a:extLst>
          </p:cNvPr>
          <p:cNvPicPr>
            <a:picLocks noChangeAspect="1"/>
          </p:cNvPicPr>
          <p:nvPr/>
        </p:nvPicPr>
        <p:blipFill>
          <a:blip r:embed="rId5"/>
          <a:stretch>
            <a:fillRect/>
          </a:stretch>
        </p:blipFill>
        <p:spPr>
          <a:xfrm>
            <a:off x="6456642" y="1366800"/>
            <a:ext cx="5587555" cy="4124400"/>
          </a:xfrm>
          <a:prstGeom prst="rect">
            <a:avLst/>
          </a:prstGeom>
        </p:spPr>
      </p:pic>
    </p:spTree>
    <p:extLst>
      <p:ext uri="{BB962C8B-B14F-4D97-AF65-F5344CB8AC3E}">
        <p14:creationId xmlns:p14="http://schemas.microsoft.com/office/powerpoint/2010/main" val="2524064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7C1A1E-D95E-DBBF-A71A-5D764B049C3E}"/>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F2E47EB5-1147-0E6D-F13D-A8469576B3AD}"/>
              </a:ext>
            </a:extLst>
          </p:cNvPr>
          <p:cNvSpPr>
            <a:spLocks noGrp="1"/>
          </p:cNvSpPr>
          <p:nvPr>
            <p:ph type="ftr" sz="quarter" idx="11"/>
          </p:nvPr>
        </p:nvSpPr>
        <p:spPr/>
        <p:txBody>
          <a:bodyPr/>
          <a:lstStyle/>
          <a:p>
            <a:pPr algn="l"/>
            <a:r>
              <a:rPr kumimoji="1" lang="fr-FR" altLang="zh-CN"/>
              <a:t>FJPPN | XIN XIA</a:t>
            </a:r>
            <a:endParaRPr kumimoji="1" lang="zh-CN" altLang="en-US" dirty="0"/>
          </a:p>
        </p:txBody>
      </p:sp>
      <p:sp>
        <p:nvSpPr>
          <p:cNvPr id="4" name="灯片编号占位符 3">
            <a:extLst>
              <a:ext uri="{FF2B5EF4-FFF2-40B4-BE49-F238E27FC236}">
                <a16:creationId xmlns:a16="http://schemas.microsoft.com/office/drawing/2014/main" id="{6328DDA7-5B7F-70D5-E582-AD1A90D6C814}"/>
              </a:ext>
            </a:extLst>
          </p:cNvPr>
          <p:cNvSpPr>
            <a:spLocks noGrp="1"/>
          </p:cNvSpPr>
          <p:nvPr>
            <p:ph type="sldNum" sz="quarter" idx="12"/>
          </p:nvPr>
        </p:nvSpPr>
        <p:spPr/>
        <p:txBody>
          <a:bodyPr/>
          <a:lstStyle/>
          <a:p>
            <a:fld id="{90D1702F-6D8E-E449-92D4-4E9109171300}" type="slidenum">
              <a:rPr kumimoji="1" lang="zh-CN" altLang="en-US" smtClean="0"/>
              <a:pPr/>
              <a:t>30</a:t>
            </a:fld>
            <a:endParaRPr kumimoji="1" lang="zh-CN" altLang="en-US"/>
          </a:p>
        </p:txBody>
      </p:sp>
      <p:sp>
        <p:nvSpPr>
          <p:cNvPr id="5" name="标题 4">
            <a:extLst>
              <a:ext uri="{FF2B5EF4-FFF2-40B4-BE49-F238E27FC236}">
                <a16:creationId xmlns:a16="http://schemas.microsoft.com/office/drawing/2014/main" id="{2E9347F5-99A2-F714-75CF-BD2205C0ED32}"/>
              </a:ext>
            </a:extLst>
          </p:cNvPr>
          <p:cNvSpPr>
            <a:spLocks noGrp="1"/>
          </p:cNvSpPr>
          <p:nvPr>
            <p:ph type="title"/>
          </p:nvPr>
        </p:nvSpPr>
        <p:spPr/>
        <p:txBody>
          <a:bodyPr/>
          <a:lstStyle/>
          <a:p>
            <a:r>
              <a:rPr lang="en-US" dirty="0"/>
              <a:t>Timing realism</a:t>
            </a:r>
          </a:p>
        </p:txBody>
      </p:sp>
      <p:pic>
        <p:nvPicPr>
          <p:cNvPr id="7" name="图片 6">
            <a:extLst>
              <a:ext uri="{FF2B5EF4-FFF2-40B4-BE49-F238E27FC236}">
                <a16:creationId xmlns:a16="http://schemas.microsoft.com/office/drawing/2014/main" id="{5B9290F4-23CE-6DDB-3EA4-C0F00FBE2289}"/>
              </a:ext>
            </a:extLst>
          </p:cNvPr>
          <p:cNvPicPr>
            <a:picLocks noChangeAspect="1"/>
          </p:cNvPicPr>
          <p:nvPr/>
        </p:nvPicPr>
        <p:blipFill>
          <a:blip r:embed="rId2"/>
          <a:stretch>
            <a:fillRect/>
          </a:stretch>
        </p:blipFill>
        <p:spPr>
          <a:xfrm>
            <a:off x="3148338" y="972070"/>
            <a:ext cx="5479604" cy="5479604"/>
          </a:xfrm>
          <a:prstGeom prst="rect">
            <a:avLst/>
          </a:prstGeom>
        </p:spPr>
      </p:pic>
    </p:spTree>
    <p:extLst>
      <p:ext uri="{BB962C8B-B14F-4D97-AF65-F5344CB8AC3E}">
        <p14:creationId xmlns:p14="http://schemas.microsoft.com/office/powerpoint/2010/main" val="3259551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6D677F-A950-9EC5-D50C-E8450FA399ED}"/>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52D8D10E-C826-6010-C9BE-8F5FBA8B12A5}"/>
              </a:ext>
            </a:extLst>
          </p:cNvPr>
          <p:cNvSpPr>
            <a:spLocks noGrp="1"/>
          </p:cNvSpPr>
          <p:nvPr>
            <p:ph type="ftr" sz="quarter" idx="11"/>
          </p:nvPr>
        </p:nvSpPr>
        <p:spPr/>
        <p:txBody>
          <a:bodyPr/>
          <a:lstStyle/>
          <a:p>
            <a:pPr algn="l"/>
            <a:r>
              <a:rPr kumimoji="1" lang="fr-FR" altLang="zh-CN" dirty="0"/>
              <a:t>DRD | XIN XIA</a:t>
            </a:r>
            <a:endParaRPr kumimoji="1" lang="zh-CN" altLang="en-US" dirty="0"/>
          </a:p>
        </p:txBody>
      </p:sp>
      <p:sp>
        <p:nvSpPr>
          <p:cNvPr id="4" name="灯片编号占位符 3">
            <a:extLst>
              <a:ext uri="{FF2B5EF4-FFF2-40B4-BE49-F238E27FC236}">
                <a16:creationId xmlns:a16="http://schemas.microsoft.com/office/drawing/2014/main" id="{941C69C1-9D07-F712-0AF7-EBE2B5FBF9E0}"/>
              </a:ext>
            </a:extLst>
          </p:cNvPr>
          <p:cNvSpPr>
            <a:spLocks noGrp="1"/>
          </p:cNvSpPr>
          <p:nvPr>
            <p:ph type="sldNum" sz="quarter" idx="12"/>
          </p:nvPr>
        </p:nvSpPr>
        <p:spPr/>
        <p:txBody>
          <a:bodyPr/>
          <a:lstStyle/>
          <a:p>
            <a:fld id="{90D1702F-6D8E-E449-92D4-4E9109171300}" type="slidenum">
              <a:rPr kumimoji="1" lang="zh-CN" altLang="en-US" smtClean="0"/>
              <a:pPr/>
              <a:t>31</a:t>
            </a:fld>
            <a:endParaRPr kumimoji="1" lang="zh-CN" altLang="en-US"/>
          </a:p>
        </p:txBody>
      </p:sp>
      <mc:AlternateContent xmlns:mc="http://schemas.openxmlformats.org/markup-compatibility/2006" xmlns:a14="http://schemas.microsoft.com/office/drawing/2010/main">
        <mc:Choice Requires="a14">
          <p:sp>
            <p:nvSpPr>
              <p:cNvPr id="5" name="标题 4">
                <a:extLst>
                  <a:ext uri="{FF2B5EF4-FFF2-40B4-BE49-F238E27FC236}">
                    <a16:creationId xmlns:a16="http://schemas.microsoft.com/office/drawing/2014/main" id="{24E96997-34D1-B0CB-2AA7-9ACB248E8F88}"/>
                  </a:ext>
                </a:extLst>
              </p:cNvPr>
              <p:cNvSpPr>
                <a:spLocks noGrp="1"/>
              </p:cNvSpPr>
              <p:nvPr>
                <p:ph type="title"/>
              </p:nvPr>
            </p:nvSpPr>
            <p:spPr>
              <a:xfrm>
                <a:off x="996203" y="128607"/>
                <a:ext cx="9037703" cy="826716"/>
              </a:xfrm>
            </p:spPr>
            <p:txBody>
              <a:bodyPr>
                <a:normAutofit/>
              </a:bodyPr>
              <a:lstStyle/>
              <a:p>
                <a:r>
                  <a:rPr kumimoji="1" lang="en-US" altLang="zh-CN" sz="3200" dirty="0"/>
                  <a:t>Transfer to </a:t>
                </a:r>
                <a14:m>
                  <m:oMath xmlns:m="http://schemas.openxmlformats.org/officeDocument/2006/math">
                    <m:sSup>
                      <m:sSupPr>
                        <m:ctrlPr>
                          <a:rPr kumimoji="1" lang="en-US" altLang="zh-CN" sz="3200" i="1" dirty="0">
                            <a:latin typeface="Cambria Math" panose="02040503050406030204" pitchFamily="18" charset="0"/>
                          </a:rPr>
                        </m:ctrlPr>
                      </m:sSupPr>
                      <m:e>
                        <m:r>
                          <m:rPr>
                            <m:sty m:val="p"/>
                          </m:rPr>
                          <a:rPr kumimoji="1" lang="en-US" altLang="zh-CN" sz="3200" b="1" i="1" dirty="0" smtClean="0">
                            <a:latin typeface="Cambria Math" panose="02040503050406030204" pitchFamily="18" charset="0"/>
                          </a:rPr>
                          <m:t>K</m:t>
                        </m:r>
                      </m:e>
                      <m:sup>
                        <m:r>
                          <a:rPr kumimoji="1" lang="en-US" altLang="zh-CN" sz="3200" b="1" i="1" dirty="0" smtClean="0">
                            <a:latin typeface="Cambria Math" panose="02040503050406030204" pitchFamily="18" charset="0"/>
                            <a:ea typeface="Cambria Math" panose="02040503050406030204" pitchFamily="18" charset="0"/>
                          </a:rPr>
                          <m:t>−</m:t>
                        </m:r>
                      </m:sup>
                    </m:sSup>
                  </m:oMath>
                </a14:m>
                <a:r>
                  <a:rPr kumimoji="1" lang="en-US" altLang="zh-CN" sz="3200" dirty="0"/>
                  <a:t> (Model trained on </a:t>
                </a:r>
                <a14:m>
                  <m:oMath xmlns:m="http://schemas.openxmlformats.org/officeDocument/2006/math">
                    <m:sSup>
                      <m:sSupPr>
                        <m:ctrlPr>
                          <a:rPr kumimoji="1" lang="en-US" altLang="zh-CN" sz="3200" i="1" dirty="0">
                            <a:latin typeface="Cambria Math" panose="02040503050406030204" pitchFamily="18" charset="0"/>
                          </a:rPr>
                        </m:ctrlPr>
                      </m:sSupPr>
                      <m:e>
                        <m:r>
                          <a:rPr kumimoji="1" lang="en-US" altLang="zh-CN" sz="3200" i="1" dirty="0">
                            <a:latin typeface="Cambria Math" panose="02040503050406030204" pitchFamily="18" charset="0"/>
                            <a:ea typeface="Cambria Math" panose="02040503050406030204" pitchFamily="18" charset="0"/>
                          </a:rPr>
                          <m:t>𝝅</m:t>
                        </m:r>
                      </m:e>
                      <m:sup>
                        <m:r>
                          <a:rPr kumimoji="1" lang="en-US" altLang="zh-CN" sz="3200" i="1" dirty="0">
                            <a:latin typeface="Cambria Math" panose="02040503050406030204" pitchFamily="18" charset="0"/>
                          </a:rPr>
                          <m:t>+</m:t>
                        </m:r>
                      </m:sup>
                    </m:sSup>
                  </m:oMath>
                </a14:m>
                <a:r>
                  <a:rPr kumimoji="1" lang="en-US" altLang="zh-CN" sz="3200" dirty="0"/>
                  <a:t>)</a:t>
                </a:r>
                <a:endParaRPr kumimoji="1" lang="zh-CN" altLang="en-US" sz="3200" dirty="0"/>
              </a:p>
            </p:txBody>
          </p:sp>
        </mc:Choice>
        <mc:Fallback xmlns="">
          <p:sp>
            <p:nvSpPr>
              <p:cNvPr id="5" name="标题 4">
                <a:extLst>
                  <a:ext uri="{FF2B5EF4-FFF2-40B4-BE49-F238E27FC236}">
                    <a16:creationId xmlns:a16="http://schemas.microsoft.com/office/drawing/2014/main" id="{24E96997-34D1-B0CB-2AA7-9ACB248E8F88}"/>
                  </a:ext>
                </a:extLst>
              </p:cNvPr>
              <p:cNvSpPr>
                <a:spLocks noGrp="1" noRot="1" noChangeAspect="1" noMove="1" noResize="1" noEditPoints="1" noAdjustHandles="1" noChangeArrowheads="1" noChangeShapeType="1" noTextEdit="1"/>
              </p:cNvSpPr>
              <p:nvPr>
                <p:ph type="title"/>
              </p:nvPr>
            </p:nvSpPr>
            <p:spPr>
              <a:xfrm>
                <a:off x="996203" y="128607"/>
                <a:ext cx="9037703" cy="826716"/>
              </a:xfrm>
              <a:blipFill>
                <a:blip r:embed="rId3"/>
                <a:stretch>
                  <a:fillRect l="-168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09DF6D2-9220-1870-7C82-98487ADD0E5F}"/>
                  </a:ext>
                </a:extLst>
              </p:cNvPr>
              <p:cNvSpPr txBox="1"/>
              <p:nvPr/>
            </p:nvSpPr>
            <p:spPr>
              <a:xfrm>
                <a:off x="156117" y="986688"/>
                <a:ext cx="11997783" cy="110799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The model generalizes well to </a:t>
                </a:r>
                <a14:m>
                  <m:oMath xmlns:m="http://schemas.openxmlformats.org/officeDocument/2006/math">
                    <m:sSup>
                      <m:sSupPr>
                        <m:ctrlPr>
                          <a:rPr kumimoji="1" lang="en-US" altLang="zh-CN" sz="2200" i="1" dirty="0">
                            <a:latin typeface="Cambria Math" panose="02040503050406030204" pitchFamily="18" charset="0"/>
                          </a:rPr>
                        </m:ctrlPr>
                      </m:sSupPr>
                      <m:e>
                        <m:r>
                          <m:rPr>
                            <m:sty m:val="p"/>
                          </m:rPr>
                          <a:rPr kumimoji="1" lang="en-US" altLang="zh-CN" sz="2200" b="1" i="1" dirty="0">
                            <a:latin typeface="Cambria Math" panose="02040503050406030204" pitchFamily="18" charset="0"/>
                          </a:rPr>
                          <m:t>K</m:t>
                        </m:r>
                      </m:e>
                      <m:sup>
                        <m:r>
                          <a:rPr kumimoji="1" lang="en-US" altLang="zh-CN" sz="2200" b="1" i="1" dirty="0">
                            <a:latin typeface="Cambria Math" panose="02040503050406030204" pitchFamily="18" charset="0"/>
                            <a:ea typeface="Cambria Math" panose="02040503050406030204" pitchFamily="18" charset="0"/>
                          </a:rPr>
                          <m:t>−</m:t>
                        </m:r>
                      </m:sup>
                    </m:sSup>
                  </m:oMath>
                </a14:m>
                <a:r>
                  <a:rPr kumimoji="1" lang="en-US" altLang="zh-CN" sz="2200" dirty="0">
                    <a:latin typeface="Arial" panose="020B0604020202020204" pitchFamily="34" charset="0"/>
                    <a:cs typeface="Arial" panose="020B0604020202020204" pitchFamily="34" charset="0"/>
                  </a:rPr>
                  <a:t>, which is the most similar to </a:t>
                </a:r>
                <a14:m>
                  <m:oMath xmlns:m="http://schemas.openxmlformats.org/officeDocument/2006/math">
                    <m:sSup>
                      <m:sSupPr>
                        <m:ctrlPr>
                          <a:rPr kumimoji="1" lang="en-US" altLang="zh-CN" sz="2200" i="1" dirty="0">
                            <a:latin typeface="Cambria Math" panose="02040503050406030204" pitchFamily="18" charset="0"/>
                          </a:rPr>
                        </m:ctrlPr>
                      </m:sSupPr>
                      <m:e>
                        <m:r>
                          <a:rPr kumimoji="1" lang="en-US" altLang="zh-CN" sz="2200" i="1" dirty="0">
                            <a:latin typeface="Cambria Math" panose="02040503050406030204" pitchFamily="18" charset="0"/>
                            <a:ea typeface="Cambria Math" panose="02040503050406030204" pitchFamily="18" charset="0"/>
                          </a:rPr>
                          <m:t>𝝅</m:t>
                        </m:r>
                      </m:e>
                      <m:sup>
                        <m:r>
                          <a:rPr kumimoji="1" lang="en-US" altLang="zh-CN" sz="2200" b="1" i="1" dirty="0">
                            <a:latin typeface="Cambria Math" panose="02040503050406030204" pitchFamily="18" charset="0"/>
                          </a:rPr>
                          <m:t>+</m:t>
                        </m:r>
                      </m:sup>
                    </m:sSup>
                    <m:r>
                      <a:rPr kumimoji="1" lang="en-US" altLang="zh-CN" sz="2200" b="1" i="1" dirty="0">
                        <a:latin typeface="Cambria Math" panose="02040503050406030204" pitchFamily="18" charset="0"/>
                      </a:rPr>
                      <m:t> </m:t>
                    </m:r>
                  </m:oMath>
                </a14:m>
                <a:r>
                  <a:rPr kumimoji="1" lang="en-US" altLang="zh-CN" sz="2200" dirty="0">
                    <a:latin typeface="Arial" panose="020B0604020202020204" pitchFamily="34" charset="0"/>
                    <a:cs typeface="Arial" panose="020B0604020202020204" pitchFamily="34" charset="0"/>
                  </a:rPr>
                  <a:t>among the tested particles.</a:t>
                </a:r>
              </a:p>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The performance remains strong: </a:t>
                </a:r>
              </a:p>
              <a:p>
                <a:pPr marL="800100" lvl="1"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linearity at the few-% level and clear resolution improvement over the visible baseline.</a:t>
                </a:r>
              </a:p>
            </p:txBody>
          </p:sp>
        </mc:Choice>
        <mc:Fallback xmlns="">
          <p:sp>
            <p:nvSpPr>
              <p:cNvPr id="6" name="文本框 5">
                <a:extLst>
                  <a:ext uri="{FF2B5EF4-FFF2-40B4-BE49-F238E27FC236}">
                    <a16:creationId xmlns:a16="http://schemas.microsoft.com/office/drawing/2014/main" id="{909DF6D2-9220-1870-7C82-98487ADD0E5F}"/>
                  </a:ext>
                </a:extLst>
              </p:cNvPr>
              <p:cNvSpPr txBox="1">
                <a:spLocks noRot="1" noChangeAspect="1" noMove="1" noResize="1" noEditPoints="1" noAdjustHandles="1" noChangeArrowheads="1" noChangeShapeType="1" noTextEdit="1"/>
              </p:cNvSpPr>
              <p:nvPr/>
            </p:nvSpPr>
            <p:spPr>
              <a:xfrm>
                <a:off x="156117" y="986688"/>
                <a:ext cx="11997783" cy="1107996"/>
              </a:xfrm>
              <a:prstGeom prst="rect">
                <a:avLst/>
              </a:prstGeom>
              <a:blipFill>
                <a:blip r:embed="rId4"/>
                <a:stretch>
                  <a:fillRect l="-634" t="-3371" r="-1268" b="-8989"/>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71B1749F-0D0E-8848-918E-83825D889A53}"/>
              </a:ext>
            </a:extLst>
          </p:cNvPr>
          <p:cNvPicPr>
            <a:picLocks noChangeAspect="1"/>
          </p:cNvPicPr>
          <p:nvPr/>
        </p:nvPicPr>
        <p:blipFill>
          <a:blip r:embed="rId5"/>
          <a:stretch>
            <a:fillRect/>
          </a:stretch>
        </p:blipFill>
        <p:spPr>
          <a:xfrm>
            <a:off x="879480" y="1856879"/>
            <a:ext cx="4590234" cy="4467719"/>
          </a:xfrm>
          <a:prstGeom prst="rect">
            <a:avLst/>
          </a:prstGeom>
        </p:spPr>
      </p:pic>
      <p:pic>
        <p:nvPicPr>
          <p:cNvPr id="12" name="图片 11">
            <a:extLst>
              <a:ext uri="{FF2B5EF4-FFF2-40B4-BE49-F238E27FC236}">
                <a16:creationId xmlns:a16="http://schemas.microsoft.com/office/drawing/2014/main" id="{E95E940C-D2F6-328F-37D7-E055F9153611}"/>
              </a:ext>
            </a:extLst>
          </p:cNvPr>
          <p:cNvPicPr>
            <a:picLocks noChangeAspect="1"/>
          </p:cNvPicPr>
          <p:nvPr/>
        </p:nvPicPr>
        <p:blipFill>
          <a:blip r:embed="rId6"/>
          <a:stretch>
            <a:fillRect/>
          </a:stretch>
        </p:blipFill>
        <p:spPr>
          <a:xfrm>
            <a:off x="6169803" y="1856879"/>
            <a:ext cx="4590234" cy="4467719"/>
          </a:xfrm>
          <a:prstGeom prst="rect">
            <a:avLst/>
          </a:prstGeom>
        </p:spPr>
      </p:pic>
    </p:spTree>
    <p:extLst>
      <p:ext uri="{BB962C8B-B14F-4D97-AF65-F5344CB8AC3E}">
        <p14:creationId xmlns:p14="http://schemas.microsoft.com/office/powerpoint/2010/main" val="3399980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E112D98-4D1B-071E-0903-809660964295}"/>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64692938-A09C-8F4B-3573-DD3CB013B54F}"/>
              </a:ext>
            </a:extLst>
          </p:cNvPr>
          <p:cNvSpPr>
            <a:spLocks noGrp="1"/>
          </p:cNvSpPr>
          <p:nvPr>
            <p:ph type="ftr" sz="quarter" idx="11"/>
          </p:nvPr>
        </p:nvSpPr>
        <p:spPr/>
        <p:txBody>
          <a:bodyPr/>
          <a:lstStyle/>
          <a:p>
            <a:pPr algn="l"/>
            <a:r>
              <a:rPr kumimoji="1" lang="fr-FR" altLang="zh-CN" dirty="0"/>
              <a:t>DRD | XIN XIA</a:t>
            </a:r>
            <a:endParaRPr kumimoji="1" lang="zh-CN" altLang="en-US" dirty="0"/>
          </a:p>
        </p:txBody>
      </p:sp>
      <p:sp>
        <p:nvSpPr>
          <p:cNvPr id="4" name="灯片编号占位符 3">
            <a:extLst>
              <a:ext uri="{FF2B5EF4-FFF2-40B4-BE49-F238E27FC236}">
                <a16:creationId xmlns:a16="http://schemas.microsoft.com/office/drawing/2014/main" id="{7633B375-B20D-EB01-BF3C-2FFD94E31815}"/>
              </a:ext>
            </a:extLst>
          </p:cNvPr>
          <p:cNvSpPr>
            <a:spLocks noGrp="1"/>
          </p:cNvSpPr>
          <p:nvPr>
            <p:ph type="sldNum" sz="quarter" idx="12"/>
          </p:nvPr>
        </p:nvSpPr>
        <p:spPr/>
        <p:txBody>
          <a:bodyPr/>
          <a:lstStyle/>
          <a:p>
            <a:fld id="{90D1702F-6D8E-E449-92D4-4E9109171300}" type="slidenum">
              <a:rPr kumimoji="1" lang="zh-CN" altLang="en-US" smtClean="0"/>
              <a:pPr/>
              <a:t>32</a:t>
            </a:fld>
            <a:endParaRPr kumimoji="1" lang="zh-CN" altLang="en-US"/>
          </a:p>
        </p:txBody>
      </p:sp>
      <mc:AlternateContent xmlns:mc="http://schemas.openxmlformats.org/markup-compatibility/2006" xmlns:a14="http://schemas.microsoft.com/office/drawing/2010/main">
        <mc:Choice Requires="a14">
          <p:sp>
            <p:nvSpPr>
              <p:cNvPr id="5" name="标题 4">
                <a:extLst>
                  <a:ext uri="{FF2B5EF4-FFF2-40B4-BE49-F238E27FC236}">
                    <a16:creationId xmlns:a16="http://schemas.microsoft.com/office/drawing/2014/main" id="{F07FF730-B2A8-8541-5F67-FC96611BBA7B}"/>
                  </a:ext>
                </a:extLst>
              </p:cNvPr>
              <p:cNvSpPr>
                <a:spLocks noGrp="1"/>
              </p:cNvSpPr>
              <p:nvPr>
                <p:ph type="title"/>
              </p:nvPr>
            </p:nvSpPr>
            <p:spPr>
              <a:xfrm>
                <a:off x="996204" y="128607"/>
                <a:ext cx="9519396" cy="826716"/>
              </a:xfrm>
            </p:spPr>
            <p:txBody>
              <a:bodyPr>
                <a:normAutofit/>
              </a:bodyPr>
              <a:lstStyle/>
              <a:p>
                <a:r>
                  <a:rPr kumimoji="1" lang="en-US" altLang="zh-CN" sz="3200" dirty="0"/>
                  <a:t>Transfer to </a:t>
                </a:r>
                <a14:m>
                  <m:oMath xmlns:m="http://schemas.openxmlformats.org/officeDocument/2006/math">
                    <m:sSup>
                      <m:sSupPr>
                        <m:ctrlPr>
                          <a:rPr kumimoji="1" lang="en-US" altLang="zh-CN" sz="3200" i="1" dirty="0">
                            <a:latin typeface="Cambria Math" panose="02040503050406030204" pitchFamily="18" charset="0"/>
                          </a:rPr>
                        </m:ctrlPr>
                      </m:sSupPr>
                      <m:e>
                        <m:r>
                          <m:rPr>
                            <m:sty m:val="p"/>
                          </m:rPr>
                          <a:rPr kumimoji="1" lang="en-US" altLang="zh-CN" sz="3200" b="1" i="1" dirty="0" smtClean="0">
                            <a:latin typeface="Cambria Math" panose="02040503050406030204" pitchFamily="18" charset="0"/>
                          </a:rPr>
                          <m:t>e</m:t>
                        </m:r>
                      </m:e>
                      <m:sup>
                        <m:r>
                          <a:rPr kumimoji="1" lang="en-US" altLang="zh-CN" sz="3200" b="1" i="1" dirty="0" smtClean="0">
                            <a:latin typeface="Cambria Math" panose="02040503050406030204" pitchFamily="18" charset="0"/>
                            <a:ea typeface="Cambria Math" panose="02040503050406030204" pitchFamily="18" charset="0"/>
                          </a:rPr>
                          <m:t>−</m:t>
                        </m:r>
                      </m:sup>
                    </m:sSup>
                  </m:oMath>
                </a14:m>
                <a:r>
                  <a:rPr kumimoji="1" lang="en-US" altLang="zh-CN" sz="3200" dirty="0"/>
                  <a:t> (Model trained on </a:t>
                </a:r>
                <a14:m>
                  <m:oMath xmlns:m="http://schemas.openxmlformats.org/officeDocument/2006/math">
                    <m:sSup>
                      <m:sSupPr>
                        <m:ctrlPr>
                          <a:rPr kumimoji="1" lang="en-US" altLang="zh-CN" sz="3200" i="1" dirty="0">
                            <a:latin typeface="Cambria Math" panose="02040503050406030204" pitchFamily="18" charset="0"/>
                          </a:rPr>
                        </m:ctrlPr>
                      </m:sSupPr>
                      <m:e>
                        <m:r>
                          <a:rPr kumimoji="1" lang="en-US" altLang="zh-CN" sz="3200" i="1" dirty="0">
                            <a:latin typeface="Cambria Math" panose="02040503050406030204" pitchFamily="18" charset="0"/>
                            <a:ea typeface="Cambria Math" panose="02040503050406030204" pitchFamily="18" charset="0"/>
                          </a:rPr>
                          <m:t>𝝅</m:t>
                        </m:r>
                      </m:e>
                      <m:sup>
                        <m:r>
                          <a:rPr kumimoji="1" lang="en-US" altLang="zh-CN" sz="3200" i="1" dirty="0">
                            <a:latin typeface="Cambria Math" panose="02040503050406030204" pitchFamily="18" charset="0"/>
                          </a:rPr>
                          <m:t>+</m:t>
                        </m:r>
                      </m:sup>
                    </m:sSup>
                  </m:oMath>
                </a14:m>
                <a:r>
                  <a:rPr kumimoji="1" lang="en-US" altLang="zh-CN" sz="3200" dirty="0"/>
                  <a:t>)</a:t>
                </a:r>
                <a:endParaRPr kumimoji="1" lang="zh-CN" altLang="en-US" sz="3200" dirty="0"/>
              </a:p>
            </p:txBody>
          </p:sp>
        </mc:Choice>
        <mc:Fallback xmlns="">
          <p:sp>
            <p:nvSpPr>
              <p:cNvPr id="5" name="标题 4">
                <a:extLst>
                  <a:ext uri="{FF2B5EF4-FFF2-40B4-BE49-F238E27FC236}">
                    <a16:creationId xmlns:a16="http://schemas.microsoft.com/office/drawing/2014/main" id="{F07FF730-B2A8-8541-5F67-FC96611BBA7B}"/>
                  </a:ext>
                </a:extLst>
              </p:cNvPr>
              <p:cNvSpPr>
                <a:spLocks noGrp="1" noRot="1" noChangeAspect="1" noMove="1" noResize="1" noEditPoints="1" noAdjustHandles="1" noChangeArrowheads="1" noChangeShapeType="1" noTextEdit="1"/>
              </p:cNvSpPr>
              <p:nvPr>
                <p:ph type="title"/>
              </p:nvPr>
            </p:nvSpPr>
            <p:spPr>
              <a:xfrm>
                <a:off x="996204" y="128607"/>
                <a:ext cx="9519396" cy="826716"/>
              </a:xfrm>
              <a:blipFill>
                <a:blip r:embed="rId3"/>
                <a:stretch>
                  <a:fillRect l="-1598"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11B9505-EDE4-75BF-0D4D-5E53182F807C}"/>
                  </a:ext>
                </a:extLst>
              </p:cNvPr>
              <p:cNvSpPr txBox="1"/>
              <p:nvPr/>
            </p:nvSpPr>
            <p:spPr>
              <a:xfrm>
                <a:off x="178304" y="958146"/>
                <a:ext cx="12013696" cy="110799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The model trained on hadronic showers does not provide gain for </a:t>
                </a:r>
                <a14:m>
                  <m:oMath xmlns:m="http://schemas.openxmlformats.org/officeDocument/2006/math">
                    <m:sSup>
                      <m:sSupPr>
                        <m:ctrlPr>
                          <a:rPr kumimoji="1" lang="en-US" altLang="zh-CN" sz="2200" i="1" dirty="0">
                            <a:latin typeface="Cambria Math" panose="02040503050406030204" pitchFamily="18" charset="0"/>
                          </a:rPr>
                        </m:ctrlPr>
                      </m:sSupPr>
                      <m:e>
                        <m:r>
                          <m:rPr>
                            <m:sty m:val="p"/>
                          </m:rPr>
                          <a:rPr kumimoji="1" lang="en-US" altLang="zh-CN" sz="2200" b="1" i="1" dirty="0">
                            <a:latin typeface="Cambria Math" panose="02040503050406030204" pitchFamily="18" charset="0"/>
                          </a:rPr>
                          <m:t>e</m:t>
                        </m:r>
                      </m:e>
                      <m:sup>
                        <m:r>
                          <a:rPr kumimoji="1" lang="en-US" altLang="zh-CN" sz="2200" b="1" i="1" dirty="0">
                            <a:latin typeface="Cambria Math" panose="02040503050406030204" pitchFamily="18" charset="0"/>
                            <a:ea typeface="Cambria Math" panose="02040503050406030204" pitchFamily="18" charset="0"/>
                          </a:rPr>
                          <m:t>−</m:t>
                        </m:r>
                      </m:sup>
                    </m:sSup>
                  </m:oMath>
                </a14:m>
                <a:r>
                  <a:rPr kumimoji="1" lang="en-US" altLang="zh-CN"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kumimoji="1" lang="en-US" altLang="zh-CN" sz="2200" dirty="0">
                    <a:latin typeface="Arial" panose="020B0604020202020204" pitchFamily="34" charset="0"/>
                    <a:cs typeface="Arial" panose="020B0604020202020204" pitchFamily="34" charset="0"/>
                  </a:rPr>
                  <a:t>This is physically expected, since electromagnetic showers have a very </a:t>
                </a:r>
                <a:r>
                  <a:rPr kumimoji="1" lang="en-US" altLang="zh-CN" sz="2200" dirty="0">
                    <a:solidFill>
                      <a:srgbClr val="7030A0"/>
                    </a:solidFill>
                    <a:latin typeface="Arial" panose="020B0604020202020204" pitchFamily="34" charset="0"/>
                    <a:cs typeface="Arial" panose="020B0604020202020204" pitchFamily="34" charset="0"/>
                  </a:rPr>
                  <a:t>different spatial development</a:t>
                </a:r>
                <a:r>
                  <a:rPr kumimoji="1" lang="en-US" altLang="zh-CN" sz="2200" dirty="0">
                    <a:latin typeface="Arial" panose="020B0604020202020204" pitchFamily="34" charset="0"/>
                    <a:cs typeface="Arial" panose="020B0604020202020204" pitchFamily="34" charset="0"/>
                  </a:rPr>
                  <a:t> and much </a:t>
                </a:r>
                <a:r>
                  <a:rPr kumimoji="1" lang="en-US" altLang="zh-CN" sz="2200" dirty="0">
                    <a:solidFill>
                      <a:srgbClr val="7030A0"/>
                    </a:solidFill>
                    <a:latin typeface="Arial" panose="020B0604020202020204" pitchFamily="34" charset="0"/>
                    <a:cs typeface="Arial" panose="020B0604020202020204" pitchFamily="34" charset="0"/>
                  </a:rPr>
                  <a:t>smaller event-by-event response fluctuations </a:t>
                </a:r>
                <a:r>
                  <a:rPr kumimoji="1" lang="en-US" altLang="zh-CN" sz="2200" dirty="0">
                    <a:latin typeface="Arial" panose="020B0604020202020204" pitchFamily="34" charset="0"/>
                    <a:cs typeface="Arial" panose="020B0604020202020204" pitchFamily="34" charset="0"/>
                  </a:rPr>
                  <a:t>than hadronic showers.</a:t>
                </a:r>
              </a:p>
            </p:txBody>
          </p:sp>
        </mc:Choice>
        <mc:Fallback xmlns="">
          <p:sp>
            <p:nvSpPr>
              <p:cNvPr id="12" name="文本框 11">
                <a:extLst>
                  <a:ext uri="{FF2B5EF4-FFF2-40B4-BE49-F238E27FC236}">
                    <a16:creationId xmlns:a16="http://schemas.microsoft.com/office/drawing/2014/main" id="{211B9505-EDE4-75BF-0D4D-5E53182F807C}"/>
                  </a:ext>
                </a:extLst>
              </p:cNvPr>
              <p:cNvSpPr txBox="1">
                <a:spLocks noRot="1" noChangeAspect="1" noMove="1" noResize="1" noEditPoints="1" noAdjustHandles="1" noChangeArrowheads="1" noChangeShapeType="1" noTextEdit="1"/>
              </p:cNvSpPr>
              <p:nvPr/>
            </p:nvSpPr>
            <p:spPr>
              <a:xfrm>
                <a:off x="178304" y="958146"/>
                <a:ext cx="12013696" cy="1107996"/>
              </a:xfrm>
              <a:prstGeom prst="rect">
                <a:avLst/>
              </a:prstGeom>
              <a:blipFill>
                <a:blip r:embed="rId4"/>
                <a:stretch>
                  <a:fillRect l="-527" t="-3409" r="-738" b="-10227"/>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23FDBDA7-52C1-FE7E-C5AB-1EBFD62B343E}"/>
              </a:ext>
            </a:extLst>
          </p:cNvPr>
          <p:cNvPicPr>
            <a:picLocks noChangeAspect="1"/>
          </p:cNvPicPr>
          <p:nvPr/>
        </p:nvPicPr>
        <p:blipFill>
          <a:blip r:embed="rId5"/>
          <a:stretch>
            <a:fillRect/>
          </a:stretch>
        </p:blipFill>
        <p:spPr>
          <a:xfrm>
            <a:off x="1066901" y="1797201"/>
            <a:ext cx="4639310" cy="4515485"/>
          </a:xfrm>
          <a:prstGeom prst="rect">
            <a:avLst/>
          </a:prstGeom>
        </p:spPr>
      </p:pic>
      <p:pic>
        <p:nvPicPr>
          <p:cNvPr id="9" name="图片 8">
            <a:extLst>
              <a:ext uri="{FF2B5EF4-FFF2-40B4-BE49-F238E27FC236}">
                <a16:creationId xmlns:a16="http://schemas.microsoft.com/office/drawing/2014/main" id="{BC52B51D-2572-C694-66FD-E20818F592E8}"/>
              </a:ext>
            </a:extLst>
          </p:cNvPr>
          <p:cNvPicPr>
            <a:picLocks noChangeAspect="1"/>
          </p:cNvPicPr>
          <p:nvPr/>
        </p:nvPicPr>
        <p:blipFill>
          <a:blip r:embed="rId6"/>
          <a:stretch>
            <a:fillRect/>
          </a:stretch>
        </p:blipFill>
        <p:spPr>
          <a:xfrm>
            <a:off x="5594537" y="1794892"/>
            <a:ext cx="4639310" cy="4515485"/>
          </a:xfrm>
          <a:prstGeom prst="rect">
            <a:avLst/>
          </a:prstGeom>
        </p:spPr>
      </p:pic>
    </p:spTree>
    <p:extLst>
      <p:ext uri="{BB962C8B-B14F-4D97-AF65-F5344CB8AC3E}">
        <p14:creationId xmlns:p14="http://schemas.microsoft.com/office/powerpoint/2010/main" val="1245518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2403130-3AA8-F01B-96BA-12485B5F6DB2}"/>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0E2CB5B4-4446-CB4A-4A87-393E5F28497C}"/>
              </a:ext>
            </a:extLst>
          </p:cNvPr>
          <p:cNvSpPr>
            <a:spLocks noGrp="1"/>
          </p:cNvSpPr>
          <p:nvPr>
            <p:ph type="ftr" sz="quarter" idx="11"/>
          </p:nvPr>
        </p:nvSpPr>
        <p:spPr/>
        <p:txBody>
          <a:bodyPr/>
          <a:lstStyle/>
          <a:p>
            <a:pPr algn="l"/>
            <a:r>
              <a:rPr kumimoji="1" lang="fr-FR" altLang="zh-CN" dirty="0"/>
              <a:t>FJPPN | XIN XIA</a:t>
            </a:r>
            <a:endParaRPr kumimoji="1" lang="zh-CN" altLang="en-US" dirty="0"/>
          </a:p>
        </p:txBody>
      </p:sp>
      <p:sp>
        <p:nvSpPr>
          <p:cNvPr id="4" name="灯片编号占位符 3">
            <a:extLst>
              <a:ext uri="{FF2B5EF4-FFF2-40B4-BE49-F238E27FC236}">
                <a16:creationId xmlns:a16="http://schemas.microsoft.com/office/drawing/2014/main" id="{ACD88C2B-75B8-FA9B-35CF-613BA4A1B5EC}"/>
              </a:ext>
            </a:extLst>
          </p:cNvPr>
          <p:cNvSpPr>
            <a:spLocks noGrp="1"/>
          </p:cNvSpPr>
          <p:nvPr>
            <p:ph type="sldNum" sz="quarter" idx="12"/>
          </p:nvPr>
        </p:nvSpPr>
        <p:spPr/>
        <p:txBody>
          <a:bodyPr/>
          <a:lstStyle/>
          <a:p>
            <a:fld id="{90D1702F-6D8E-E449-92D4-4E9109171300}" type="slidenum">
              <a:rPr kumimoji="1" lang="zh-CN" altLang="en-US" smtClean="0"/>
              <a:pPr/>
              <a:t>33</a:t>
            </a:fld>
            <a:endParaRPr kumimoji="1" lang="zh-CN" altLang="en-US"/>
          </a:p>
        </p:txBody>
      </p:sp>
      <p:sp>
        <p:nvSpPr>
          <p:cNvPr id="5" name="标题 4">
            <a:extLst>
              <a:ext uri="{FF2B5EF4-FFF2-40B4-BE49-F238E27FC236}">
                <a16:creationId xmlns:a16="http://schemas.microsoft.com/office/drawing/2014/main" id="{12B186B9-2A87-123A-E3EB-6C1A2F89D764}"/>
              </a:ext>
            </a:extLst>
          </p:cNvPr>
          <p:cNvSpPr>
            <a:spLocks noGrp="1"/>
          </p:cNvSpPr>
          <p:nvPr>
            <p:ph type="title"/>
          </p:nvPr>
        </p:nvSpPr>
        <p:spPr/>
        <p:txBody>
          <a:bodyPr>
            <a:normAutofit/>
          </a:bodyPr>
          <a:lstStyle/>
          <a:p>
            <a:r>
              <a:rPr lang="en-US" sz="3200" dirty="0"/>
              <a:t>Loss curve</a:t>
            </a:r>
          </a:p>
        </p:txBody>
      </p:sp>
      <p:pic>
        <p:nvPicPr>
          <p:cNvPr id="7" name="图片 6">
            <a:extLst>
              <a:ext uri="{FF2B5EF4-FFF2-40B4-BE49-F238E27FC236}">
                <a16:creationId xmlns:a16="http://schemas.microsoft.com/office/drawing/2014/main" id="{3156F5AC-454B-6384-3FD1-2903C1358EE9}"/>
              </a:ext>
            </a:extLst>
          </p:cNvPr>
          <p:cNvPicPr>
            <a:picLocks noChangeAspect="1"/>
          </p:cNvPicPr>
          <p:nvPr/>
        </p:nvPicPr>
        <p:blipFill>
          <a:blip r:embed="rId2"/>
          <a:stretch>
            <a:fillRect/>
          </a:stretch>
        </p:blipFill>
        <p:spPr>
          <a:xfrm>
            <a:off x="6303862" y="1646097"/>
            <a:ext cx="5486399" cy="4114799"/>
          </a:xfrm>
          <a:prstGeom prst="rect">
            <a:avLst/>
          </a:prstGeom>
        </p:spPr>
      </p:pic>
      <p:pic>
        <p:nvPicPr>
          <p:cNvPr id="9" name="图片 8">
            <a:extLst>
              <a:ext uri="{FF2B5EF4-FFF2-40B4-BE49-F238E27FC236}">
                <a16:creationId xmlns:a16="http://schemas.microsoft.com/office/drawing/2014/main" id="{8463AE84-57D3-81F6-5221-7ADFB543AB12}"/>
              </a:ext>
            </a:extLst>
          </p:cNvPr>
          <p:cNvPicPr>
            <a:picLocks noChangeAspect="1"/>
          </p:cNvPicPr>
          <p:nvPr/>
        </p:nvPicPr>
        <p:blipFill>
          <a:blip r:embed="rId3"/>
          <a:stretch>
            <a:fillRect/>
          </a:stretch>
        </p:blipFill>
        <p:spPr>
          <a:xfrm>
            <a:off x="401740" y="1646098"/>
            <a:ext cx="5486400" cy="4114800"/>
          </a:xfrm>
          <a:prstGeom prst="rect">
            <a:avLst/>
          </a:prstGeom>
        </p:spPr>
      </p:pic>
      <p:sp>
        <p:nvSpPr>
          <p:cNvPr id="11" name="文本框 10">
            <a:extLst>
              <a:ext uri="{FF2B5EF4-FFF2-40B4-BE49-F238E27FC236}">
                <a16:creationId xmlns:a16="http://schemas.microsoft.com/office/drawing/2014/main" id="{8810BC41-C90B-2333-1F40-6B6BCF1B20D4}"/>
              </a:ext>
            </a:extLst>
          </p:cNvPr>
          <p:cNvSpPr txBox="1"/>
          <p:nvPr/>
        </p:nvSpPr>
        <p:spPr>
          <a:xfrm>
            <a:off x="7627434" y="2386983"/>
            <a:ext cx="2947721" cy="584775"/>
          </a:xfrm>
          <a:prstGeom prst="rect">
            <a:avLst/>
          </a:prstGeom>
          <a:noFill/>
        </p:spPr>
        <p:txBody>
          <a:bodyPr wrap="square">
            <a:spAutoFit/>
          </a:bodyPr>
          <a:lstStyle/>
          <a:p>
            <a:pPr algn="ctr">
              <a:spcBef>
                <a:spcPts val="200"/>
              </a:spcBef>
              <a:spcAft>
                <a:spcPts val="200"/>
              </a:spcAft>
            </a:pPr>
            <a:r>
              <a:rPr lang="fr-FR" altLang="zh-CN" sz="3200" b="1" dirty="0">
                <a:solidFill>
                  <a:schemeClr val="accent6">
                    <a:lumMod val="75000"/>
                  </a:schemeClr>
                </a:solidFill>
                <a:latin typeface="Arial" panose="020B0604020202020204" pitchFamily="34" charset="0"/>
                <a:cs typeface="Arial" panose="020B0604020202020204" pitchFamily="34" charset="0"/>
              </a:rPr>
              <a:t>CNN w</a:t>
            </a:r>
            <a:r>
              <a:rPr lang="en-US" altLang="zh-CN" sz="3200" b="1" dirty="0">
                <a:solidFill>
                  <a:schemeClr val="accent6">
                    <a:lumMod val="75000"/>
                  </a:schemeClr>
                </a:solidFill>
                <a:latin typeface="Arial" panose="020B0604020202020204" pitchFamily="34" charset="0"/>
                <a:cs typeface="Arial" panose="020B0604020202020204" pitchFamily="34" charset="0"/>
              </a:rPr>
              <a:t>/o time</a:t>
            </a:r>
            <a:endParaRPr lang="fr-FR" altLang="zh-CN" sz="3200" b="1" dirty="0">
              <a:solidFill>
                <a:schemeClr val="accent6">
                  <a:lumMod val="75000"/>
                </a:schemeClr>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67BAB582-6C58-36DD-7255-19179354D036}"/>
              </a:ext>
            </a:extLst>
          </p:cNvPr>
          <p:cNvSpPr txBox="1"/>
          <p:nvPr/>
        </p:nvSpPr>
        <p:spPr>
          <a:xfrm>
            <a:off x="1177671" y="2386983"/>
            <a:ext cx="3797847" cy="584775"/>
          </a:xfrm>
          <a:prstGeom prst="rect">
            <a:avLst/>
          </a:prstGeom>
          <a:noFill/>
        </p:spPr>
        <p:txBody>
          <a:bodyPr wrap="square">
            <a:spAutoFit/>
          </a:bodyPr>
          <a:lstStyle/>
          <a:p>
            <a:pPr algn="ctr">
              <a:spcBef>
                <a:spcPts val="200"/>
              </a:spcBef>
              <a:spcAft>
                <a:spcPts val="200"/>
              </a:spcAft>
            </a:pPr>
            <a:r>
              <a:rPr lang="fr-FR" altLang="zh-CN" sz="3200" b="1" dirty="0">
                <a:solidFill>
                  <a:srgbClr val="7030A0"/>
                </a:solidFill>
                <a:latin typeface="Arial" panose="020B0604020202020204" pitchFamily="34" charset="0"/>
                <a:cs typeface="Arial" panose="020B0604020202020204" pitchFamily="34" charset="0"/>
              </a:rPr>
              <a:t>CNN w</a:t>
            </a:r>
            <a:r>
              <a:rPr lang="en-US" altLang="zh-CN" sz="3200" b="1" dirty="0">
                <a:solidFill>
                  <a:srgbClr val="7030A0"/>
                </a:solidFill>
                <a:latin typeface="Arial" panose="020B0604020202020204" pitchFamily="34" charset="0"/>
                <a:cs typeface="Arial" panose="020B0604020202020204" pitchFamily="34" charset="0"/>
              </a:rPr>
              <a:t>. time</a:t>
            </a:r>
            <a:endParaRPr lang="fr-FR" altLang="zh-CN" sz="32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278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23B7174-B623-9F39-7FB0-DC57B666D2C1}"/>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1423F6BA-2CD5-8CA3-456C-E1915DC50A14}"/>
              </a:ext>
            </a:extLst>
          </p:cNvPr>
          <p:cNvSpPr>
            <a:spLocks noGrp="1"/>
          </p:cNvSpPr>
          <p:nvPr>
            <p:ph type="ftr" sz="quarter" idx="11"/>
          </p:nvPr>
        </p:nvSpPr>
        <p:spPr/>
        <p:txBody>
          <a:bodyPr/>
          <a:lstStyle/>
          <a:p>
            <a:pPr algn="l"/>
            <a:r>
              <a:rPr kumimoji="1" lang="fr-FR" altLang="zh-CN" dirty="0"/>
              <a:t>FJPPN | XIN XIA</a:t>
            </a:r>
            <a:endParaRPr kumimoji="1" lang="zh-CN" altLang="en-US" dirty="0"/>
          </a:p>
        </p:txBody>
      </p:sp>
      <p:sp>
        <p:nvSpPr>
          <p:cNvPr id="4" name="灯片编号占位符 3">
            <a:extLst>
              <a:ext uri="{FF2B5EF4-FFF2-40B4-BE49-F238E27FC236}">
                <a16:creationId xmlns:a16="http://schemas.microsoft.com/office/drawing/2014/main" id="{B16BD84C-6035-0846-E1C1-A5CECEEC4610}"/>
              </a:ext>
            </a:extLst>
          </p:cNvPr>
          <p:cNvSpPr>
            <a:spLocks noGrp="1"/>
          </p:cNvSpPr>
          <p:nvPr>
            <p:ph type="sldNum" sz="quarter" idx="12"/>
          </p:nvPr>
        </p:nvSpPr>
        <p:spPr/>
        <p:txBody>
          <a:bodyPr/>
          <a:lstStyle/>
          <a:p>
            <a:fld id="{90D1702F-6D8E-E449-92D4-4E9109171300}" type="slidenum">
              <a:rPr kumimoji="1" lang="zh-CN" altLang="en-US" smtClean="0"/>
              <a:pPr/>
              <a:t>34</a:t>
            </a:fld>
            <a:endParaRPr kumimoji="1" lang="zh-CN" altLang="en-US"/>
          </a:p>
        </p:txBody>
      </p:sp>
      <p:sp>
        <p:nvSpPr>
          <p:cNvPr id="5" name="标题 4">
            <a:extLst>
              <a:ext uri="{FF2B5EF4-FFF2-40B4-BE49-F238E27FC236}">
                <a16:creationId xmlns:a16="http://schemas.microsoft.com/office/drawing/2014/main" id="{6053EE10-5A33-6759-6E5F-BC111F7FF70E}"/>
              </a:ext>
            </a:extLst>
          </p:cNvPr>
          <p:cNvSpPr>
            <a:spLocks noGrp="1"/>
          </p:cNvSpPr>
          <p:nvPr>
            <p:ph type="title"/>
          </p:nvPr>
        </p:nvSpPr>
        <p:spPr/>
        <p:txBody>
          <a:bodyPr/>
          <a:lstStyle/>
          <a:p>
            <a:r>
              <a:rPr lang="en-US" dirty="0"/>
              <a:t>Time gain</a:t>
            </a:r>
          </a:p>
        </p:txBody>
      </p:sp>
      <p:pic>
        <p:nvPicPr>
          <p:cNvPr id="7" name="图片 6">
            <a:extLst>
              <a:ext uri="{FF2B5EF4-FFF2-40B4-BE49-F238E27FC236}">
                <a16:creationId xmlns:a16="http://schemas.microsoft.com/office/drawing/2014/main" id="{1DBD27AF-2619-C2E0-7312-7BEBA1B5483B}"/>
              </a:ext>
            </a:extLst>
          </p:cNvPr>
          <p:cNvPicPr>
            <a:picLocks noChangeAspect="1"/>
          </p:cNvPicPr>
          <p:nvPr/>
        </p:nvPicPr>
        <p:blipFill>
          <a:blip r:embed="rId2"/>
          <a:stretch>
            <a:fillRect/>
          </a:stretch>
        </p:blipFill>
        <p:spPr>
          <a:xfrm>
            <a:off x="3379514" y="785018"/>
            <a:ext cx="5432972" cy="5287963"/>
          </a:xfrm>
          <a:prstGeom prst="rect">
            <a:avLst/>
          </a:prstGeom>
        </p:spPr>
      </p:pic>
    </p:spTree>
    <p:extLst>
      <p:ext uri="{BB962C8B-B14F-4D97-AF65-F5344CB8AC3E}">
        <p14:creationId xmlns:p14="http://schemas.microsoft.com/office/powerpoint/2010/main" val="106404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17490-3A0C-85E0-31D7-BF68604F61F6}"/>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34684257-8A95-177E-DF5F-AFFB174F3C78}"/>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E4A8380B-9B6A-2F69-AEE6-A9CA0B67F9B9}"/>
              </a:ext>
            </a:extLst>
          </p:cNvPr>
          <p:cNvSpPr>
            <a:spLocks noGrp="1"/>
          </p:cNvSpPr>
          <p:nvPr>
            <p:ph type="sldNum" sz="quarter" idx="12"/>
          </p:nvPr>
        </p:nvSpPr>
        <p:spPr/>
        <p:txBody>
          <a:bodyPr/>
          <a:lstStyle/>
          <a:p>
            <a:fld id="{90D1702F-6D8E-E449-92D4-4E9109171300}" type="slidenum">
              <a:rPr kumimoji="1" lang="en-US" smtClean="0"/>
              <a:pPr/>
              <a:t>4</a:t>
            </a:fld>
            <a:endParaRPr kumimoji="1" lang="en-US" dirty="0"/>
          </a:p>
        </p:txBody>
      </p:sp>
      <p:sp>
        <p:nvSpPr>
          <p:cNvPr id="5" name="标题 4">
            <a:extLst>
              <a:ext uri="{FF2B5EF4-FFF2-40B4-BE49-F238E27FC236}">
                <a16:creationId xmlns:a16="http://schemas.microsoft.com/office/drawing/2014/main" id="{637FB084-F86A-F1D2-21BE-67C6711C4C59}"/>
              </a:ext>
            </a:extLst>
          </p:cNvPr>
          <p:cNvSpPr>
            <a:spLocks noGrp="1"/>
          </p:cNvSpPr>
          <p:nvPr>
            <p:ph type="title"/>
          </p:nvPr>
        </p:nvSpPr>
        <p:spPr>
          <a:xfrm>
            <a:off x="1051623" y="154271"/>
            <a:ext cx="9732917" cy="826716"/>
          </a:xfrm>
        </p:spPr>
        <p:txBody>
          <a:bodyPr>
            <a:normAutofit/>
          </a:bodyPr>
          <a:lstStyle/>
          <a:p>
            <a:r>
              <a:rPr lang="en" altLang="zh-CN" sz="3200" dirty="0">
                <a:latin typeface="Arial"/>
              </a:rPr>
              <a:t>Particle Flow Calorimeter System</a:t>
            </a:r>
            <a:endParaRPr lang="en-US" sz="3200" dirty="0"/>
          </a:p>
        </p:txBody>
      </p:sp>
      <mc:AlternateContent xmlns:mc="http://schemas.openxmlformats.org/markup-compatibility/2006" xmlns:a14="http://schemas.microsoft.com/office/drawing/2010/main">
        <mc:Choice Requires="a14">
          <p:graphicFrame>
            <p:nvGraphicFramePr>
              <p:cNvPr id="6" name="表格 5">
                <a:extLst>
                  <a:ext uri="{FF2B5EF4-FFF2-40B4-BE49-F238E27FC236}">
                    <a16:creationId xmlns:a16="http://schemas.microsoft.com/office/drawing/2014/main" id="{00661AFF-8D26-7E9C-1562-97F1BB45D448}"/>
                  </a:ext>
                </a:extLst>
              </p:cNvPr>
              <p:cNvGraphicFramePr>
                <a:graphicFrameLocks noGrp="1"/>
              </p:cNvGraphicFramePr>
              <p:nvPr>
                <p:extLst>
                  <p:ext uri="{D42A27DB-BD31-4B8C-83A1-F6EECF244321}">
                    <p14:modId xmlns:p14="http://schemas.microsoft.com/office/powerpoint/2010/main" val="2266085421"/>
                  </p:ext>
                </p:extLst>
              </p:nvPr>
            </p:nvGraphicFramePr>
            <p:xfrm>
              <a:off x="226254" y="1077437"/>
              <a:ext cx="11739492" cy="1349685"/>
            </p:xfrm>
            <a:graphic>
              <a:graphicData uri="http://schemas.openxmlformats.org/drawingml/2006/table">
                <a:tbl>
                  <a:tblPr firstRow="1" bandRow="1">
                    <a:tableStyleId>{C4B1156A-380E-4F78-BDF5-A606A8083BF9}</a:tableStyleId>
                  </a:tblPr>
                  <a:tblGrid>
                    <a:gridCol w="1402340">
                      <a:extLst>
                        <a:ext uri="{9D8B030D-6E8A-4147-A177-3AD203B41FA5}">
                          <a16:colId xmlns:a16="http://schemas.microsoft.com/office/drawing/2014/main" val="401754807"/>
                        </a:ext>
                      </a:extLst>
                    </a:gridCol>
                    <a:gridCol w="2178616">
                      <a:extLst>
                        <a:ext uri="{9D8B030D-6E8A-4147-A177-3AD203B41FA5}">
                          <a16:colId xmlns:a16="http://schemas.microsoft.com/office/drawing/2014/main" val="2559703331"/>
                        </a:ext>
                      </a:extLst>
                    </a:gridCol>
                    <a:gridCol w="1352244">
                      <a:extLst>
                        <a:ext uri="{9D8B030D-6E8A-4147-A177-3AD203B41FA5}">
                          <a16:colId xmlns:a16="http://schemas.microsoft.com/office/drawing/2014/main" val="3449672398"/>
                        </a:ext>
                      </a:extLst>
                    </a:gridCol>
                    <a:gridCol w="1489902">
                      <a:extLst>
                        <a:ext uri="{9D8B030D-6E8A-4147-A177-3AD203B41FA5}">
                          <a16:colId xmlns:a16="http://schemas.microsoft.com/office/drawing/2014/main" val="1451160350"/>
                        </a:ext>
                      </a:extLst>
                    </a:gridCol>
                    <a:gridCol w="1620259">
                      <a:extLst>
                        <a:ext uri="{9D8B030D-6E8A-4147-A177-3AD203B41FA5}">
                          <a16:colId xmlns:a16="http://schemas.microsoft.com/office/drawing/2014/main" val="1971437539"/>
                        </a:ext>
                      </a:extLst>
                    </a:gridCol>
                    <a:gridCol w="1234454">
                      <a:extLst>
                        <a:ext uri="{9D8B030D-6E8A-4147-A177-3AD203B41FA5}">
                          <a16:colId xmlns:a16="http://schemas.microsoft.com/office/drawing/2014/main" val="1326217962"/>
                        </a:ext>
                      </a:extLst>
                    </a:gridCol>
                    <a:gridCol w="2461677">
                      <a:extLst>
                        <a:ext uri="{9D8B030D-6E8A-4147-A177-3AD203B41FA5}">
                          <a16:colId xmlns:a16="http://schemas.microsoft.com/office/drawing/2014/main" val="4196849237"/>
                        </a:ext>
                      </a:extLst>
                    </a:gridCol>
                  </a:tblGrid>
                  <a:tr h="449895">
                    <a:tc>
                      <a:txBody>
                        <a:bodyPr/>
                        <a:lstStyle/>
                        <a:p>
                          <a:pPr algn="ct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Active material</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Absorber</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Cell size</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 Layers</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Length</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Type</a:t>
                          </a:r>
                        </a:p>
                      </a:txBody>
                      <a:tcPr/>
                    </a:tc>
                    <a:extLst>
                      <a:ext uri="{0D108BD9-81ED-4DB2-BD59-A6C34878D82A}">
                        <a16:rowId xmlns:a16="http://schemas.microsoft.com/office/drawing/2014/main" val="4029835522"/>
                      </a:ext>
                    </a:extLst>
                  </a:tr>
                  <a:tr h="449895">
                    <a:tc>
                      <a:txBody>
                        <a:bodyPr/>
                        <a:lstStyle/>
                        <a:p>
                          <a:pPr algn="ctr"/>
                          <a:r>
                            <a:rPr kumimoji="1" lang="en-US" sz="1800" b="1" i="0" dirty="0">
                              <a:latin typeface="Arial" panose="020B0604020202020204" pitchFamily="34" charset="0"/>
                              <a:cs typeface="Arial" panose="020B0604020202020204" pitchFamily="34" charset="0"/>
                            </a:rPr>
                            <a:t>SiW-</a:t>
                          </a:r>
                          <a:r>
                            <a:rPr lang="en-US" sz="1800" b="1" i="0" dirty="0">
                              <a:latin typeface="Arial" panose="020B0604020202020204" pitchFamily="34" charset="0"/>
                              <a:cs typeface="Arial" panose="020B0604020202020204" pitchFamily="34" charset="0"/>
                            </a:rPr>
                            <a:t>ECAL</a:t>
                          </a:r>
                          <a:r>
                            <a:rPr kumimoji="1" lang="en-US" sz="1800" b="1" i="0" dirty="0">
                              <a:latin typeface="Arial" panose="020B0604020202020204" pitchFamily="34" charset="0"/>
                              <a:cs typeface="Arial" panose="020B0604020202020204" pitchFamily="34" charset="0"/>
                            </a:rPr>
                            <a:t> </a:t>
                          </a: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Silicon</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Tungsten</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0.5×0.5 cm</a:t>
                          </a:r>
                          <a:r>
                            <a:rPr lang="en-US" sz="1800" b="1" i="0" baseline="30000" dirty="0">
                              <a:solidFill>
                                <a:sysClr val="windowText" lastClr="000000"/>
                              </a:solidFill>
                              <a:latin typeface="Arial" panose="020B0604020202020204" pitchFamily="34" charset="0"/>
                              <a:cs typeface="Arial" panose="020B0604020202020204" pitchFamily="34" charset="0"/>
                            </a:rPr>
                            <a:t>2</a:t>
                          </a: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30 in 20 cm</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 1</a:t>
                          </a:r>
                          <a14:m>
                            <m:oMath xmlns:m="http://schemas.openxmlformats.org/officeDocument/2006/math">
                              <m:sSub>
                                <m:sSubPr>
                                  <m:ctrlPr>
                                    <a:rPr lang="en-US" sz="1800" b="1" i="1" smtClean="0">
                                      <a:solidFill>
                                        <a:sysClr val="windowText" lastClr="000000"/>
                                      </a:solidFill>
                                      <a:latin typeface="Cambria Math" panose="02040503050406030204" pitchFamily="18" charset="0"/>
                                    </a:rPr>
                                  </m:ctrlPr>
                                </m:sSubPr>
                                <m:e>
                                  <m:r>
                                    <a:rPr lang="en-US" sz="1800" b="1" i="0" smtClean="0">
                                      <a:solidFill>
                                        <a:sysClr val="windowText" lastClr="000000"/>
                                      </a:solidFill>
                                      <a:latin typeface="Cambria Math" panose="02040503050406030204" pitchFamily="18" charset="0"/>
                                    </a:rPr>
                                    <m:t>𝛌</m:t>
                                  </m:r>
                                </m:e>
                                <m:sub>
                                  <m:r>
                                    <a:rPr lang="en-US" sz="1800" b="1" i="0" smtClean="0">
                                      <a:solidFill>
                                        <a:sysClr val="windowText" lastClr="000000"/>
                                      </a:solidFill>
                                      <a:latin typeface="Cambria Math" panose="02040503050406030204" pitchFamily="18" charset="0"/>
                                    </a:rPr>
                                    <m:t>𝐈</m:t>
                                  </m:r>
                                </m:sub>
                              </m:sSub>
                            </m:oMath>
                          </a14:m>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rgbClr val="7030A0"/>
                              </a:solidFill>
                              <a:latin typeface="Arial" panose="020B0604020202020204" pitchFamily="34" charset="0"/>
                              <a:cs typeface="Arial" panose="020B0604020202020204" pitchFamily="34" charset="0"/>
                            </a:rPr>
                            <a:t>Non-Compensation</a:t>
                          </a:r>
                        </a:p>
                      </a:txBody>
                      <a:tcPr/>
                    </a:tc>
                    <a:extLst>
                      <a:ext uri="{0D108BD9-81ED-4DB2-BD59-A6C34878D82A}">
                        <a16:rowId xmlns:a16="http://schemas.microsoft.com/office/drawing/2014/main" val="2944939451"/>
                      </a:ext>
                    </a:extLst>
                  </a:tr>
                  <a:tr h="449895">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AHCAL</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Scintillator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ysClr val="windowText" lastClr="000000"/>
                              </a:solidFill>
                              <a:latin typeface="Arial" panose="020B0604020202020204" pitchFamily="34" charset="0"/>
                              <a:cs typeface="Arial" panose="020B0604020202020204" pitchFamily="34" charset="0"/>
                            </a:rPr>
                            <a:t>Steel</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3×3 cm</a:t>
                          </a:r>
                          <a:r>
                            <a:rPr lang="en-US" sz="1800" b="1" i="0" baseline="30000" dirty="0">
                              <a:solidFill>
                                <a:sysClr val="windowText" lastClr="000000"/>
                              </a:solidFill>
                              <a:latin typeface="Arial" panose="020B0604020202020204" pitchFamily="34" charset="0"/>
                              <a:cs typeface="Arial" panose="020B0604020202020204" pitchFamily="34" charset="0"/>
                            </a:rPr>
                            <a:t>2</a:t>
                          </a: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48 in 1 m</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 5</a:t>
                          </a:r>
                          <a14:m>
                            <m:oMath xmlns:m="http://schemas.openxmlformats.org/officeDocument/2006/math">
                              <m:sSub>
                                <m:sSubPr>
                                  <m:ctrlPr>
                                    <a:rPr lang="en-US" sz="1800" b="1" i="1" smtClean="0">
                                      <a:solidFill>
                                        <a:sysClr val="windowText" lastClr="000000"/>
                                      </a:solidFill>
                                      <a:latin typeface="Cambria Math" panose="02040503050406030204" pitchFamily="18" charset="0"/>
                                    </a:rPr>
                                  </m:ctrlPr>
                                </m:sSubPr>
                                <m:e>
                                  <m:r>
                                    <a:rPr lang="en-US" sz="1800" b="1" i="0" smtClean="0">
                                      <a:solidFill>
                                        <a:sysClr val="windowText" lastClr="000000"/>
                                      </a:solidFill>
                                      <a:latin typeface="Cambria Math" panose="02040503050406030204" pitchFamily="18" charset="0"/>
                                    </a:rPr>
                                    <m:t>𝛌</m:t>
                                  </m:r>
                                </m:e>
                                <m:sub>
                                  <m:r>
                                    <a:rPr lang="en-US" sz="1800" b="1" i="0" smtClean="0">
                                      <a:solidFill>
                                        <a:sysClr val="windowText" lastClr="000000"/>
                                      </a:solidFill>
                                      <a:latin typeface="Cambria Math" panose="02040503050406030204" pitchFamily="18" charset="0"/>
                                    </a:rPr>
                                    <m:t>𝐈</m:t>
                                  </m:r>
                                </m:sub>
                              </m:sSub>
                            </m:oMath>
                          </a14:m>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7030A0"/>
                              </a:solidFill>
                              <a:latin typeface="Arial" panose="020B0604020202020204" pitchFamily="34" charset="0"/>
                              <a:cs typeface="Arial" panose="020B0604020202020204" pitchFamily="34" charset="0"/>
                            </a:rPr>
                            <a:t>Non-Compensation</a:t>
                          </a:r>
                        </a:p>
                      </a:txBody>
                      <a:tcPr/>
                    </a:tc>
                    <a:extLst>
                      <a:ext uri="{0D108BD9-81ED-4DB2-BD59-A6C34878D82A}">
                        <a16:rowId xmlns:a16="http://schemas.microsoft.com/office/drawing/2014/main" val="1927965567"/>
                      </a:ext>
                    </a:extLst>
                  </a:tr>
                </a:tbl>
              </a:graphicData>
            </a:graphic>
          </p:graphicFrame>
        </mc:Choice>
        <mc:Fallback xmlns="">
          <p:graphicFrame>
            <p:nvGraphicFramePr>
              <p:cNvPr id="6" name="表格 5">
                <a:extLst>
                  <a:ext uri="{FF2B5EF4-FFF2-40B4-BE49-F238E27FC236}">
                    <a16:creationId xmlns:a16="http://schemas.microsoft.com/office/drawing/2014/main" id="{00661AFF-8D26-7E9C-1562-97F1BB45D448}"/>
                  </a:ext>
                </a:extLst>
              </p:cNvPr>
              <p:cNvGraphicFramePr>
                <a:graphicFrameLocks noGrp="1"/>
              </p:cNvGraphicFramePr>
              <p:nvPr>
                <p:extLst>
                  <p:ext uri="{D42A27DB-BD31-4B8C-83A1-F6EECF244321}">
                    <p14:modId xmlns:p14="http://schemas.microsoft.com/office/powerpoint/2010/main" val="2266085421"/>
                  </p:ext>
                </p:extLst>
              </p:nvPr>
            </p:nvGraphicFramePr>
            <p:xfrm>
              <a:off x="226254" y="1077437"/>
              <a:ext cx="11739492" cy="1349685"/>
            </p:xfrm>
            <a:graphic>
              <a:graphicData uri="http://schemas.openxmlformats.org/drawingml/2006/table">
                <a:tbl>
                  <a:tblPr firstRow="1" bandRow="1">
                    <a:tableStyleId>{C4B1156A-380E-4F78-BDF5-A606A8083BF9}</a:tableStyleId>
                  </a:tblPr>
                  <a:tblGrid>
                    <a:gridCol w="1402340">
                      <a:extLst>
                        <a:ext uri="{9D8B030D-6E8A-4147-A177-3AD203B41FA5}">
                          <a16:colId xmlns:a16="http://schemas.microsoft.com/office/drawing/2014/main" val="401754807"/>
                        </a:ext>
                      </a:extLst>
                    </a:gridCol>
                    <a:gridCol w="2178616">
                      <a:extLst>
                        <a:ext uri="{9D8B030D-6E8A-4147-A177-3AD203B41FA5}">
                          <a16:colId xmlns:a16="http://schemas.microsoft.com/office/drawing/2014/main" val="2559703331"/>
                        </a:ext>
                      </a:extLst>
                    </a:gridCol>
                    <a:gridCol w="1352244">
                      <a:extLst>
                        <a:ext uri="{9D8B030D-6E8A-4147-A177-3AD203B41FA5}">
                          <a16:colId xmlns:a16="http://schemas.microsoft.com/office/drawing/2014/main" val="3449672398"/>
                        </a:ext>
                      </a:extLst>
                    </a:gridCol>
                    <a:gridCol w="1489902">
                      <a:extLst>
                        <a:ext uri="{9D8B030D-6E8A-4147-A177-3AD203B41FA5}">
                          <a16:colId xmlns:a16="http://schemas.microsoft.com/office/drawing/2014/main" val="1451160350"/>
                        </a:ext>
                      </a:extLst>
                    </a:gridCol>
                    <a:gridCol w="1620259">
                      <a:extLst>
                        <a:ext uri="{9D8B030D-6E8A-4147-A177-3AD203B41FA5}">
                          <a16:colId xmlns:a16="http://schemas.microsoft.com/office/drawing/2014/main" val="1971437539"/>
                        </a:ext>
                      </a:extLst>
                    </a:gridCol>
                    <a:gridCol w="1234454">
                      <a:extLst>
                        <a:ext uri="{9D8B030D-6E8A-4147-A177-3AD203B41FA5}">
                          <a16:colId xmlns:a16="http://schemas.microsoft.com/office/drawing/2014/main" val="1326217962"/>
                        </a:ext>
                      </a:extLst>
                    </a:gridCol>
                    <a:gridCol w="2461677">
                      <a:extLst>
                        <a:ext uri="{9D8B030D-6E8A-4147-A177-3AD203B41FA5}">
                          <a16:colId xmlns:a16="http://schemas.microsoft.com/office/drawing/2014/main" val="4196849237"/>
                        </a:ext>
                      </a:extLst>
                    </a:gridCol>
                  </a:tblGrid>
                  <a:tr h="449895">
                    <a:tc>
                      <a:txBody>
                        <a:bodyPr/>
                        <a:lstStyle/>
                        <a:p>
                          <a:pPr algn="ct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Active material</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Absorber</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Cell size</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 Layers</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Length</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Type</a:t>
                          </a:r>
                        </a:p>
                      </a:txBody>
                      <a:tcPr/>
                    </a:tc>
                    <a:extLst>
                      <a:ext uri="{0D108BD9-81ED-4DB2-BD59-A6C34878D82A}">
                        <a16:rowId xmlns:a16="http://schemas.microsoft.com/office/drawing/2014/main" val="4029835522"/>
                      </a:ext>
                    </a:extLst>
                  </a:tr>
                  <a:tr h="449895">
                    <a:tc>
                      <a:txBody>
                        <a:bodyPr/>
                        <a:lstStyle/>
                        <a:p>
                          <a:pPr algn="ctr"/>
                          <a:r>
                            <a:rPr kumimoji="1" lang="en-US" sz="1800" b="1" i="0" dirty="0">
                              <a:latin typeface="Arial" panose="020B0604020202020204" pitchFamily="34" charset="0"/>
                              <a:cs typeface="Arial" panose="020B0604020202020204" pitchFamily="34" charset="0"/>
                            </a:rPr>
                            <a:t>SiW-</a:t>
                          </a:r>
                          <a:r>
                            <a:rPr lang="en-US" sz="1800" b="1" i="0" dirty="0">
                              <a:latin typeface="Arial" panose="020B0604020202020204" pitchFamily="34" charset="0"/>
                              <a:cs typeface="Arial" panose="020B0604020202020204" pitchFamily="34" charset="0"/>
                            </a:rPr>
                            <a:t>ECAL</a:t>
                          </a:r>
                          <a:r>
                            <a:rPr kumimoji="1" lang="en-US" sz="1800" b="1" i="0" dirty="0">
                              <a:latin typeface="Arial" panose="020B0604020202020204" pitchFamily="34" charset="0"/>
                              <a:cs typeface="Arial" panose="020B0604020202020204" pitchFamily="34" charset="0"/>
                            </a:rPr>
                            <a:t> </a:t>
                          </a: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Silicon</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Tungsten</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0.5×0.5 cm</a:t>
                          </a:r>
                          <a:r>
                            <a:rPr lang="en-US" sz="1800" b="1" i="0" baseline="30000" dirty="0">
                              <a:solidFill>
                                <a:sysClr val="windowText" lastClr="000000"/>
                              </a:solidFill>
                              <a:latin typeface="Arial" panose="020B0604020202020204" pitchFamily="34" charset="0"/>
                              <a:cs typeface="Arial" panose="020B0604020202020204" pitchFamily="34" charset="0"/>
                            </a:rPr>
                            <a:t>2</a:t>
                          </a: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30 in 20 cm</a:t>
                          </a:r>
                        </a:p>
                      </a:txBody>
                      <a:tcPr/>
                    </a:tc>
                    <a:tc>
                      <a:txBody>
                        <a:bodyPr/>
                        <a:lstStyle/>
                        <a:p>
                          <a:endParaRPr lang="zh-CN"/>
                        </a:p>
                      </a:txBody>
                      <a:tcPr>
                        <a:blipFill>
                          <a:blip r:embed="rId3"/>
                          <a:stretch>
                            <a:fillRect l="-646939" t="-105556" r="-198980" b="-102778"/>
                          </a:stretch>
                        </a:blipFill>
                      </a:tcPr>
                    </a:tc>
                    <a:tc>
                      <a:txBody>
                        <a:bodyPr/>
                        <a:lstStyle/>
                        <a:p>
                          <a:pPr algn="ctr"/>
                          <a:r>
                            <a:rPr lang="en-US" sz="1800" b="1" i="0" dirty="0">
                              <a:solidFill>
                                <a:srgbClr val="7030A0"/>
                              </a:solidFill>
                              <a:latin typeface="Arial" panose="020B0604020202020204" pitchFamily="34" charset="0"/>
                              <a:cs typeface="Arial" panose="020B0604020202020204" pitchFamily="34" charset="0"/>
                            </a:rPr>
                            <a:t>Non-Compensation</a:t>
                          </a:r>
                        </a:p>
                      </a:txBody>
                      <a:tcPr/>
                    </a:tc>
                    <a:extLst>
                      <a:ext uri="{0D108BD9-81ED-4DB2-BD59-A6C34878D82A}">
                        <a16:rowId xmlns:a16="http://schemas.microsoft.com/office/drawing/2014/main" val="2944939451"/>
                      </a:ext>
                    </a:extLst>
                  </a:tr>
                  <a:tr h="449895">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AHCAL</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Scintillator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ysClr val="windowText" lastClr="000000"/>
                              </a:solidFill>
                              <a:latin typeface="Arial" panose="020B0604020202020204" pitchFamily="34" charset="0"/>
                              <a:cs typeface="Arial" panose="020B0604020202020204" pitchFamily="34" charset="0"/>
                            </a:rPr>
                            <a:t>Steel</a:t>
                          </a: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3×3 cm</a:t>
                          </a:r>
                          <a:r>
                            <a:rPr lang="en-US" sz="1800" b="1" i="0" baseline="30000" dirty="0">
                              <a:solidFill>
                                <a:sysClr val="windowText" lastClr="000000"/>
                              </a:solidFill>
                              <a:latin typeface="Arial" panose="020B0604020202020204" pitchFamily="34" charset="0"/>
                              <a:cs typeface="Arial" panose="020B0604020202020204" pitchFamily="34" charset="0"/>
                            </a:rPr>
                            <a:t>2</a:t>
                          </a:r>
                          <a:endParaRPr lang="en-US" sz="1800" b="1" i="0" dirty="0">
                            <a:solidFill>
                              <a:sysClr val="windowText" lastClr="000000"/>
                            </a:solidFill>
                            <a:latin typeface="Arial" panose="020B0604020202020204" pitchFamily="34" charset="0"/>
                            <a:cs typeface="Arial" panose="020B0604020202020204" pitchFamily="34" charset="0"/>
                          </a:endParaRPr>
                        </a:p>
                      </a:txBody>
                      <a:tcPr/>
                    </a:tc>
                    <a:tc>
                      <a:txBody>
                        <a:bodyPr/>
                        <a:lstStyle/>
                        <a:p>
                          <a:pPr algn="ctr"/>
                          <a:r>
                            <a:rPr lang="en-US" sz="1800" b="1" i="0" dirty="0">
                              <a:solidFill>
                                <a:sysClr val="windowText" lastClr="000000"/>
                              </a:solidFill>
                              <a:latin typeface="Arial" panose="020B0604020202020204" pitchFamily="34" charset="0"/>
                              <a:cs typeface="Arial" panose="020B0604020202020204" pitchFamily="34" charset="0"/>
                            </a:rPr>
                            <a:t>48 in 1 m</a:t>
                          </a:r>
                        </a:p>
                      </a:txBody>
                      <a:tcPr/>
                    </a:tc>
                    <a:tc>
                      <a:txBody>
                        <a:bodyPr/>
                        <a:lstStyle/>
                        <a:p>
                          <a:endParaRPr lang="zh-CN"/>
                        </a:p>
                      </a:txBody>
                      <a:tcPr>
                        <a:blipFill>
                          <a:blip r:embed="rId3"/>
                          <a:stretch>
                            <a:fillRect l="-646939" t="-205556" r="-198980" b="-2778"/>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7030A0"/>
                              </a:solidFill>
                              <a:latin typeface="Arial" panose="020B0604020202020204" pitchFamily="34" charset="0"/>
                              <a:cs typeface="Arial" panose="020B0604020202020204" pitchFamily="34" charset="0"/>
                            </a:rPr>
                            <a:t>Non-Compensation</a:t>
                          </a:r>
                        </a:p>
                      </a:txBody>
                      <a:tcPr/>
                    </a:tc>
                    <a:extLst>
                      <a:ext uri="{0D108BD9-81ED-4DB2-BD59-A6C34878D82A}">
                        <a16:rowId xmlns:a16="http://schemas.microsoft.com/office/drawing/2014/main" val="1927965567"/>
                      </a:ext>
                    </a:extLst>
                  </a:tr>
                </a:tbl>
              </a:graphicData>
            </a:graphic>
          </p:graphicFrame>
        </mc:Fallback>
      </mc:AlternateContent>
      <p:pic>
        <p:nvPicPr>
          <p:cNvPr id="16" name="图片 15">
            <a:extLst>
              <a:ext uri="{FF2B5EF4-FFF2-40B4-BE49-F238E27FC236}">
                <a16:creationId xmlns:a16="http://schemas.microsoft.com/office/drawing/2014/main" id="{1D36D9ED-CED3-F09A-9D21-26CB07000278}"/>
              </a:ext>
            </a:extLst>
          </p:cNvPr>
          <p:cNvPicPr>
            <a:picLocks noChangeAspect="1"/>
          </p:cNvPicPr>
          <p:nvPr/>
        </p:nvPicPr>
        <p:blipFill>
          <a:blip r:embed="rId4"/>
          <a:stretch>
            <a:fillRect/>
          </a:stretch>
        </p:blipFill>
        <p:spPr>
          <a:xfrm>
            <a:off x="0" y="2814115"/>
            <a:ext cx="6080749" cy="3233528"/>
          </a:xfrm>
          <a:prstGeom prst="rect">
            <a:avLst/>
          </a:prstGeom>
        </p:spPr>
      </p:pic>
      <p:sp>
        <p:nvSpPr>
          <p:cNvPr id="18" name="文本框 17">
            <a:extLst>
              <a:ext uri="{FF2B5EF4-FFF2-40B4-BE49-F238E27FC236}">
                <a16:creationId xmlns:a16="http://schemas.microsoft.com/office/drawing/2014/main" id="{B4DA50ED-C728-CD1A-7B40-D1A15C268630}"/>
              </a:ext>
            </a:extLst>
          </p:cNvPr>
          <p:cNvSpPr txBox="1"/>
          <p:nvPr/>
        </p:nvSpPr>
        <p:spPr>
          <a:xfrm>
            <a:off x="6017758" y="2523572"/>
            <a:ext cx="5995767" cy="3605602"/>
          </a:xfrm>
          <a:prstGeom prst="rect">
            <a:avLst/>
          </a:prstGeom>
          <a:noFill/>
        </p:spPr>
        <p:txBody>
          <a:bodyPr wrap="square">
            <a:spAutoFit/>
          </a:bodyPr>
          <a:lstStyle/>
          <a:p>
            <a:pPr marL="342900" indent="-342900">
              <a:lnSpc>
                <a:spcPts val="3000"/>
              </a:lnSpc>
              <a:spcBef>
                <a:spcPts val="600"/>
              </a:spcBef>
              <a:spcAft>
                <a:spcPts val="600"/>
              </a:spcAft>
              <a:buFont typeface="Arial" panose="020B0604020202020204" pitchFamily="34" charset="0"/>
              <a:buChar char="•"/>
            </a:pPr>
            <a:r>
              <a:rPr kumimoji="1" lang="en-US" altLang="zh-CN" sz="2400" dirty="0">
                <a:latin typeface="Arial" panose="020B0604020202020204" pitchFamily="34" charset="0"/>
                <a:cs typeface="Arial" panose="020B0604020202020204" pitchFamily="34" charset="0"/>
              </a:rPr>
              <a:t>Detector overview:</a:t>
            </a:r>
          </a:p>
          <a:p>
            <a:pPr marL="800100" lvl="1" indent="-342900">
              <a:lnSpc>
                <a:spcPts val="3000"/>
              </a:lnSpc>
              <a:spcBef>
                <a:spcPts val="600"/>
              </a:spcBef>
              <a:spcAft>
                <a:spcPts val="600"/>
              </a:spcAft>
              <a:buFont typeface="Arial" panose="020B0604020202020204" pitchFamily="34" charset="0"/>
              <a:buChar char="•"/>
            </a:pPr>
            <a:r>
              <a:rPr kumimoji="1" lang="en-US" altLang="zh-CN" sz="2400" dirty="0">
                <a:solidFill>
                  <a:srgbClr val="5C0531"/>
                </a:solidFill>
                <a:latin typeface="Arial" panose="020B0604020202020204" pitchFamily="34" charset="0"/>
                <a:cs typeface="Arial" panose="020B0604020202020204" pitchFamily="34" charset="0"/>
              </a:rPr>
              <a:t>Combined SiW-ECAL + AHCAL </a:t>
            </a:r>
            <a:r>
              <a:rPr kumimoji="1" lang="en-US" altLang="zh-CN" sz="2400" dirty="0">
                <a:latin typeface="Arial" panose="020B0604020202020204" pitchFamily="34" charset="0"/>
                <a:cs typeface="Arial" panose="020B0604020202020204" pitchFamily="34" charset="0"/>
              </a:rPr>
              <a:t>system in ILD</a:t>
            </a:r>
          </a:p>
          <a:p>
            <a:pPr marL="800100" lvl="1" indent="-342900">
              <a:lnSpc>
                <a:spcPts val="3000"/>
              </a:lnSpc>
              <a:spcBef>
                <a:spcPts val="600"/>
              </a:spcBef>
              <a:spcAft>
                <a:spcPts val="600"/>
              </a:spcAft>
              <a:buFont typeface="Arial" panose="020B0604020202020204" pitchFamily="34" charset="0"/>
              <a:buChar char="•"/>
            </a:pPr>
            <a:r>
              <a:rPr kumimoji="1" lang="en-US" altLang="zh-CN" sz="2400" dirty="0">
                <a:solidFill>
                  <a:srgbClr val="7030A0"/>
                </a:solidFill>
                <a:latin typeface="Arial" panose="020B0604020202020204" pitchFamily="34" charset="0"/>
                <a:cs typeface="Arial" panose="020B0604020202020204" pitchFamily="34" charset="0"/>
              </a:rPr>
              <a:t>High-granularity imaging </a:t>
            </a:r>
            <a:r>
              <a:rPr kumimoji="1" lang="en-US" altLang="zh-CN" sz="2400" dirty="0">
                <a:latin typeface="Arial" panose="020B0604020202020204" pitchFamily="34" charset="0"/>
                <a:cs typeface="Arial" panose="020B0604020202020204" pitchFamily="34" charset="0"/>
              </a:rPr>
              <a:t>calorimeter</a:t>
            </a:r>
          </a:p>
          <a:p>
            <a:pPr marL="342900" indent="-342900">
              <a:lnSpc>
                <a:spcPts val="3000"/>
              </a:lnSpc>
              <a:spcBef>
                <a:spcPts val="600"/>
              </a:spcBef>
              <a:spcAft>
                <a:spcPts val="600"/>
              </a:spcAft>
              <a:buFont typeface="Arial" panose="020B0604020202020204" pitchFamily="34" charset="0"/>
              <a:buChar char="•"/>
            </a:pPr>
            <a:r>
              <a:rPr kumimoji="1" lang="en-US" altLang="zh-CN" sz="2400" b="1" dirty="0">
                <a:solidFill>
                  <a:srgbClr val="5C0531"/>
                </a:solidFill>
                <a:latin typeface="Arial" panose="020B0604020202020204" pitchFamily="34" charset="0"/>
                <a:cs typeface="Arial" panose="020B0604020202020204" pitchFamily="34" charset="0"/>
              </a:rPr>
              <a:t>Goal: </a:t>
            </a:r>
            <a:r>
              <a:rPr kumimoji="1" lang="en-US" altLang="zh-CN" sz="2400" dirty="0">
                <a:latin typeface="Arial" panose="020B0604020202020204" pitchFamily="34" charset="0"/>
                <a:cs typeface="Arial" panose="020B0604020202020204" pitchFamily="34" charset="0"/>
              </a:rPr>
              <a:t>study hadron energy reconstruction in the </a:t>
            </a:r>
            <a:r>
              <a:rPr kumimoji="1" lang="en-US" altLang="zh-CN" sz="2400" dirty="0">
                <a:solidFill>
                  <a:srgbClr val="7030A0"/>
                </a:solidFill>
                <a:latin typeface="Arial" panose="020B0604020202020204" pitchFamily="34" charset="0"/>
                <a:cs typeface="Arial" panose="020B0604020202020204" pitchFamily="34" charset="0"/>
              </a:rPr>
              <a:t>realistic combined system </a:t>
            </a:r>
            <a:r>
              <a:rPr kumimoji="1" lang="en-US" altLang="zh-CN" sz="2400" dirty="0">
                <a:latin typeface="Arial" panose="020B0604020202020204" pitchFamily="34" charset="0"/>
                <a:cs typeface="Arial" panose="020B0604020202020204" pitchFamily="34" charset="0"/>
              </a:rPr>
              <a:t>(In PFA calorimeter design, ~55% particles interact in the ECAL)</a:t>
            </a:r>
          </a:p>
        </p:txBody>
      </p:sp>
      <p:sp>
        <p:nvSpPr>
          <p:cNvPr id="7" name="页脚占位符 2">
            <a:extLst>
              <a:ext uri="{FF2B5EF4-FFF2-40B4-BE49-F238E27FC236}">
                <a16:creationId xmlns:a16="http://schemas.microsoft.com/office/drawing/2014/main" id="{D696FD89-01AA-40F5-F235-4F3907683F7D}"/>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218113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C18DCC-880B-1E2C-351C-3DFFAA1F9989}"/>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3" name="页脚占位符 2">
            <a:extLst>
              <a:ext uri="{FF2B5EF4-FFF2-40B4-BE49-F238E27FC236}">
                <a16:creationId xmlns:a16="http://schemas.microsoft.com/office/drawing/2014/main" id="{6834E862-1134-2E5D-2550-5495B68AFC12}"/>
              </a:ext>
            </a:extLst>
          </p:cNvPr>
          <p:cNvSpPr>
            <a:spLocks noGrp="1"/>
          </p:cNvSpPr>
          <p:nvPr>
            <p:ph type="ftr" sz="quarter" idx="11"/>
          </p:nvPr>
        </p:nvSpPr>
        <p:spPr/>
        <p:txBody>
          <a:bodyPr/>
          <a:lstStyle/>
          <a:p>
            <a:pPr algn="l"/>
            <a:r>
              <a:rPr kumimoji="1" lang="fr-FR" altLang="zh-CN"/>
              <a:t>FJPPN | XIN XIA</a:t>
            </a:r>
            <a:endParaRPr kumimoji="1" lang="zh-CN" altLang="en-US" dirty="0"/>
          </a:p>
        </p:txBody>
      </p:sp>
      <p:sp>
        <p:nvSpPr>
          <p:cNvPr id="4" name="灯片编号占位符 3">
            <a:extLst>
              <a:ext uri="{FF2B5EF4-FFF2-40B4-BE49-F238E27FC236}">
                <a16:creationId xmlns:a16="http://schemas.microsoft.com/office/drawing/2014/main" id="{A0B1E1DC-D1F7-1D67-4E13-9945AA666836}"/>
              </a:ext>
            </a:extLst>
          </p:cNvPr>
          <p:cNvSpPr>
            <a:spLocks noGrp="1"/>
          </p:cNvSpPr>
          <p:nvPr>
            <p:ph type="sldNum" sz="quarter" idx="12"/>
          </p:nvPr>
        </p:nvSpPr>
        <p:spPr/>
        <p:txBody>
          <a:bodyPr/>
          <a:lstStyle/>
          <a:p>
            <a:fld id="{90D1702F-6D8E-E449-92D4-4E9109171300}" type="slidenum">
              <a:rPr kumimoji="1" lang="zh-CN" altLang="en-US" smtClean="0"/>
              <a:pPr/>
              <a:t>5</a:t>
            </a:fld>
            <a:endParaRPr kumimoji="1" lang="zh-CN" altLang="en-US"/>
          </a:p>
        </p:txBody>
      </p:sp>
      <p:sp>
        <p:nvSpPr>
          <p:cNvPr id="5" name="标题 4">
            <a:extLst>
              <a:ext uri="{FF2B5EF4-FFF2-40B4-BE49-F238E27FC236}">
                <a16:creationId xmlns:a16="http://schemas.microsoft.com/office/drawing/2014/main" id="{7AB542B7-D5C5-6CE4-88E4-F421D5062643}"/>
              </a:ext>
            </a:extLst>
          </p:cNvPr>
          <p:cNvSpPr>
            <a:spLocks noGrp="1"/>
          </p:cNvSpPr>
          <p:nvPr>
            <p:ph type="title"/>
          </p:nvPr>
        </p:nvSpPr>
        <p:spPr/>
        <p:txBody>
          <a:bodyPr>
            <a:normAutofit fontScale="90000"/>
          </a:bodyPr>
          <a:lstStyle/>
          <a:p>
            <a:r>
              <a:rPr lang="en-US" sz="3200" dirty="0"/>
              <a:t>Shower development in Calorimetry</a:t>
            </a:r>
          </a:p>
        </p:txBody>
      </p:sp>
      <p:pic>
        <p:nvPicPr>
          <p:cNvPr id="6" name="Google Shape;584;p 2">
            <a:extLst>
              <a:ext uri="{FF2B5EF4-FFF2-40B4-BE49-F238E27FC236}">
                <a16:creationId xmlns:a16="http://schemas.microsoft.com/office/drawing/2014/main" id="{10C7FF2A-DAB2-60C9-5783-8930F4E7210B}"/>
              </a:ext>
            </a:extLst>
          </p:cNvPr>
          <p:cNvPicPr>
            <a:picLocks noChangeAspect="1"/>
          </p:cNvPicPr>
          <p:nvPr/>
        </p:nvPicPr>
        <p:blipFill>
          <a:blip r:embed="rId2"/>
          <a:stretch/>
        </p:blipFill>
        <p:spPr>
          <a:xfrm>
            <a:off x="5511682" y="1470212"/>
            <a:ext cx="6664111" cy="4546283"/>
          </a:xfrm>
          <a:prstGeom prst="rect">
            <a:avLst/>
          </a:prstGeom>
          <a:noFill/>
          <a:ln w="0">
            <a:noFill/>
          </a:ln>
        </p:spPr>
      </p:pic>
      <p:pic>
        <p:nvPicPr>
          <p:cNvPr id="7" name="Google Shape;581;p 2">
            <a:extLst>
              <a:ext uri="{FF2B5EF4-FFF2-40B4-BE49-F238E27FC236}">
                <a16:creationId xmlns:a16="http://schemas.microsoft.com/office/drawing/2014/main" id="{D98578B7-C8A5-9FB2-95AB-5AA1388D5475}"/>
              </a:ext>
            </a:extLst>
          </p:cNvPr>
          <p:cNvPicPr/>
          <p:nvPr/>
        </p:nvPicPr>
        <p:blipFill>
          <a:blip r:embed="rId3"/>
          <a:stretch/>
        </p:blipFill>
        <p:spPr>
          <a:xfrm rot="5400000">
            <a:off x="260520" y="1874169"/>
            <a:ext cx="4069977" cy="3728226"/>
          </a:xfrm>
          <a:prstGeom prst="rect">
            <a:avLst/>
          </a:prstGeom>
          <a:noFill/>
          <a:ln w="0">
            <a:noFill/>
          </a:ln>
        </p:spPr>
      </p:pic>
      <p:cxnSp>
        <p:nvCxnSpPr>
          <p:cNvPr id="8" name="Google Shape;586;p 2">
            <a:extLst>
              <a:ext uri="{FF2B5EF4-FFF2-40B4-BE49-F238E27FC236}">
                <a16:creationId xmlns:a16="http://schemas.microsoft.com/office/drawing/2014/main" id="{A14BDF6F-ACC3-CBB2-AE8F-1D909FC9A937}"/>
              </a:ext>
            </a:extLst>
          </p:cNvPr>
          <p:cNvCxnSpPr>
            <a:cxnSpLocks/>
          </p:cNvCxnSpPr>
          <p:nvPr/>
        </p:nvCxnSpPr>
        <p:spPr>
          <a:xfrm>
            <a:off x="4159622" y="3651304"/>
            <a:ext cx="1488142" cy="0"/>
          </a:xfrm>
          <a:prstGeom prst="straightConnector1">
            <a:avLst/>
          </a:prstGeom>
          <a:ln w="76200" cap="sq">
            <a:solidFill>
              <a:schemeClr val="accent6">
                <a:lumMod val="50000"/>
              </a:schemeClr>
            </a:solidFill>
            <a:prstDash val="sysDash"/>
            <a:miter/>
            <a:tailEnd type="triangle" w="med" len="med"/>
          </a:ln>
        </p:spPr>
      </p:cxnSp>
    </p:spTree>
    <p:extLst>
      <p:ext uri="{BB962C8B-B14F-4D97-AF65-F5344CB8AC3E}">
        <p14:creationId xmlns:p14="http://schemas.microsoft.com/office/powerpoint/2010/main" val="100573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84C23-DF25-77B2-753B-52B8B97E4BB1}"/>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26CE3F4B-9B86-ED32-E6A1-DC4BA690EBB9}"/>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CEDB8DD4-A109-DC29-610E-709CC13ED1C6}"/>
              </a:ext>
            </a:extLst>
          </p:cNvPr>
          <p:cNvSpPr>
            <a:spLocks noGrp="1"/>
          </p:cNvSpPr>
          <p:nvPr>
            <p:ph type="sldNum" sz="quarter" idx="12"/>
          </p:nvPr>
        </p:nvSpPr>
        <p:spPr/>
        <p:txBody>
          <a:bodyPr/>
          <a:lstStyle/>
          <a:p>
            <a:fld id="{90D1702F-6D8E-E449-92D4-4E9109171300}" type="slidenum">
              <a:rPr kumimoji="1" lang="en-US" smtClean="0"/>
              <a:pPr/>
              <a:t>6</a:t>
            </a:fld>
            <a:endParaRPr kumimoji="1" lang="en-US" dirty="0"/>
          </a:p>
        </p:txBody>
      </p:sp>
      <p:sp>
        <p:nvSpPr>
          <p:cNvPr id="5" name="标题 4">
            <a:extLst>
              <a:ext uri="{FF2B5EF4-FFF2-40B4-BE49-F238E27FC236}">
                <a16:creationId xmlns:a16="http://schemas.microsoft.com/office/drawing/2014/main" id="{4195A9EE-9A98-E8AF-C890-9D1787B1A5A2}"/>
              </a:ext>
            </a:extLst>
          </p:cNvPr>
          <p:cNvSpPr>
            <a:spLocks noGrp="1"/>
          </p:cNvSpPr>
          <p:nvPr>
            <p:ph type="title"/>
          </p:nvPr>
        </p:nvSpPr>
        <p:spPr>
          <a:xfrm>
            <a:off x="1021681" y="150264"/>
            <a:ext cx="9732917" cy="826716"/>
          </a:xfrm>
        </p:spPr>
        <p:txBody>
          <a:bodyPr>
            <a:normAutofit/>
          </a:bodyPr>
          <a:lstStyle/>
          <a:p>
            <a:r>
              <a:rPr lang="en-US" sz="3200" dirty="0"/>
              <a:t>Challenges in Hadron Energy Reconstruction</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7D03EF77-E710-6200-A057-EEF9AF5D7EBB}"/>
                  </a:ext>
                </a:extLst>
              </p:cNvPr>
              <p:cNvSpPr txBox="1"/>
              <p:nvPr/>
            </p:nvSpPr>
            <p:spPr>
              <a:xfrm>
                <a:off x="241055" y="1087710"/>
                <a:ext cx="6365524" cy="5262979"/>
              </a:xfrm>
              <a:prstGeom prst="rect">
                <a:avLst/>
              </a:prstGeom>
              <a:noFill/>
            </p:spPr>
            <p:txBody>
              <a:bodyPr wrap="square" rtlCol="0">
                <a:spAutoFit/>
              </a:bodyPr>
              <a:lstStyle/>
              <a:p>
                <a:pPr marL="285750" indent="-285750">
                  <a:buFont typeface="Arial" panose="020B0604020202020204" pitchFamily="34" charset="0"/>
                  <a:buChar char="•"/>
                </a:pPr>
                <a:r>
                  <a:rPr kumimoji="1" lang="en-US" sz="2400" dirty="0">
                    <a:latin typeface="Arial" panose="020B0604020202020204" pitchFamily="34" charset="0"/>
                    <a:cs typeface="Arial" panose="020B0604020202020204" pitchFamily="34" charset="0"/>
                  </a:rPr>
                  <a:t>Hadron showers contain:</a:t>
                </a:r>
              </a:p>
              <a:p>
                <a:pPr marL="742950" lvl="1" indent="-285750">
                  <a:buFont typeface="Arial" panose="020B0604020202020204" pitchFamily="34" charset="0"/>
                  <a:buChar char="•"/>
                </a:pPr>
                <a:r>
                  <a:rPr lang="en-US" altLang="zh-CN" sz="2400" dirty="0">
                    <a:solidFill>
                      <a:srgbClr val="5C0531"/>
                    </a:solidFill>
                    <a:latin typeface="Arial" panose="020B0604020202020204" pitchFamily="34" charset="0"/>
                    <a:cs typeface="Arial" panose="020B0604020202020204" pitchFamily="34" charset="0"/>
                  </a:rPr>
                  <a:t>Electromagnetic(EM)</a:t>
                </a:r>
                <a:r>
                  <a:rPr lang="en-US" sz="2400" dirty="0">
                    <a:latin typeface="Arial" panose="020B0604020202020204" pitchFamily="34" charset="0"/>
                    <a:cs typeface="Arial" panose="020B0604020202020204" pitchFamily="34" charset="0"/>
                  </a:rPr>
                  <a:t> components      (π⁰ → </a:t>
                </a:r>
                <a:r>
                  <a:rPr lang="en-US" sz="2400" dirty="0" err="1">
                    <a:latin typeface="Arial" panose="020B0604020202020204" pitchFamily="34" charset="0"/>
                    <a:cs typeface="Arial" panose="020B0604020202020204" pitchFamily="34" charset="0"/>
                  </a:rPr>
                  <a:t>γγ</a:t>
                </a:r>
                <a:r>
                  <a:rPr lang="en-US" sz="24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2400" dirty="0">
                    <a:solidFill>
                      <a:srgbClr val="7030A0"/>
                    </a:solidFill>
                    <a:latin typeface="Arial" panose="020B0604020202020204" pitchFamily="34" charset="0"/>
                    <a:cs typeface="Arial" panose="020B0604020202020204" pitchFamily="34" charset="0"/>
                  </a:rPr>
                  <a:t>Hadronic</a:t>
                </a:r>
                <a:r>
                  <a:rPr lang="en-US" sz="2400" dirty="0">
                    <a:latin typeface="Arial" panose="020B0604020202020204" pitchFamily="34" charset="0"/>
                    <a:cs typeface="Arial" panose="020B0604020202020204" pitchFamily="34" charset="0"/>
                  </a:rPr>
                  <a:t> components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EM fraction fluctuates significantly event by event</a:t>
                </a:r>
              </a:p>
              <a:p>
                <a:pPr marL="285750" indent="-285750">
                  <a:buFont typeface="Arial" panose="020B0604020202020204" pitchFamily="34" charset="0"/>
                  <a:buChar char="•"/>
                </a:pPr>
                <a:endParaRPr kumimoji="1"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1" lang="en-US" sz="2400" dirty="0">
                    <a:latin typeface="Arial" panose="020B0604020202020204" pitchFamily="34" charset="0"/>
                    <a:cs typeface="Arial" panose="020B0604020202020204" pitchFamily="34" charset="0"/>
                  </a:rPr>
                  <a:t>However, </a:t>
                </a:r>
                <a:r>
                  <a:rPr kumimoji="1" lang="en-US" sz="2400" dirty="0">
                    <a:solidFill>
                      <a:srgbClr val="7030A0"/>
                    </a:solidFill>
                    <a:latin typeface="Arial" panose="020B0604020202020204" pitchFamily="34" charset="0"/>
                    <a:cs typeface="Arial" panose="020B0604020202020204" pitchFamily="34" charset="0"/>
                  </a:rPr>
                  <a:t>Non-compensating</a:t>
                </a:r>
                <a:r>
                  <a:rPr kumimoji="1" lang="en-US" sz="2400" dirty="0">
                    <a:latin typeface="Arial" panose="020B0604020202020204" pitchFamily="34" charset="0"/>
                    <a:cs typeface="Arial" panose="020B0604020202020204" pitchFamily="34" charset="0"/>
                  </a:rPr>
                  <a:t> calorimeters:</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Different response to EM and hadronic components (</a:t>
                </a:r>
                <a14:m>
                  <m:oMath xmlns:m="http://schemas.openxmlformats.org/officeDocument/2006/math">
                    <m:r>
                      <a:rPr lang="en-US" sz="2400" b="0" i="1" smtClean="0">
                        <a:solidFill>
                          <a:srgbClr val="7030A0"/>
                        </a:solidFill>
                        <a:latin typeface="Cambria Math" panose="02040503050406030204" pitchFamily="18" charset="0"/>
                      </a:rPr>
                      <m:t>𝑒</m:t>
                    </m:r>
                    <m:r>
                      <a:rPr lang="en-US" sz="2400" b="0"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h</m:t>
                    </m:r>
                    <m:r>
                      <a:rPr lang="en-US" sz="2400" b="0"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1</m:t>
                    </m:r>
                  </m:oMath>
                </a14:m>
                <a:r>
                  <a:rPr lang="en-US"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Therefore, large variations in detector response, which degraded the hadron energy resolution</a:t>
                </a:r>
                <a:endParaRPr kumimoji="1" lang="en-US" sz="2400" dirty="0">
                  <a:latin typeface="Arial" panose="020B0604020202020204" pitchFamily="34" charset="0"/>
                  <a:cs typeface="Arial" panose="020B0604020202020204" pitchFamily="34" charset="0"/>
                </a:endParaRPr>
              </a:p>
            </p:txBody>
          </p:sp>
        </mc:Choice>
        <mc:Fallback xmlns="">
          <p:sp>
            <p:nvSpPr>
              <p:cNvPr id="18" name="文本框 17">
                <a:extLst>
                  <a:ext uri="{FF2B5EF4-FFF2-40B4-BE49-F238E27FC236}">
                    <a16:creationId xmlns:a16="http://schemas.microsoft.com/office/drawing/2014/main" id="{7D03EF77-E710-6200-A057-EEF9AF5D7EBB}"/>
                  </a:ext>
                </a:extLst>
              </p:cNvPr>
              <p:cNvSpPr txBox="1">
                <a:spLocks noRot="1" noChangeAspect="1" noMove="1" noResize="1" noEditPoints="1" noAdjustHandles="1" noChangeArrowheads="1" noChangeShapeType="1" noTextEdit="1"/>
              </p:cNvSpPr>
              <p:nvPr/>
            </p:nvSpPr>
            <p:spPr>
              <a:xfrm>
                <a:off x="241055" y="1087710"/>
                <a:ext cx="6365524" cy="5262979"/>
              </a:xfrm>
              <a:prstGeom prst="rect">
                <a:avLst/>
              </a:prstGeom>
              <a:blipFill>
                <a:blip r:embed="rId4"/>
                <a:stretch>
                  <a:fillRect l="-1394" t="-962" b="-1442"/>
                </a:stretch>
              </a:blipFill>
            </p:spPr>
            <p:txBody>
              <a:bodyPr/>
              <a:lstStyle/>
              <a:p>
                <a:r>
                  <a:rPr lang="en-US">
                    <a:noFill/>
                  </a:rPr>
                  <a:t> </a:t>
                </a:r>
              </a:p>
            </p:txBody>
          </p:sp>
        </mc:Fallback>
      </mc:AlternateContent>
      <p:sp>
        <p:nvSpPr>
          <p:cNvPr id="21" name="圆角矩形 20">
            <a:extLst>
              <a:ext uri="{FF2B5EF4-FFF2-40B4-BE49-F238E27FC236}">
                <a16:creationId xmlns:a16="http://schemas.microsoft.com/office/drawing/2014/main" id="{0DAAD067-F7A3-89A8-10CA-5A07ECAE4336}"/>
              </a:ext>
            </a:extLst>
          </p:cNvPr>
          <p:cNvSpPr/>
          <p:nvPr/>
        </p:nvSpPr>
        <p:spPr>
          <a:xfrm>
            <a:off x="6603841" y="1070760"/>
            <a:ext cx="4867212" cy="166838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My work:</a:t>
            </a:r>
          </a:p>
          <a:p>
            <a:pPr algn="ctr"/>
            <a:r>
              <a:rPr lang="en-US" sz="2400" b="1" i="1" dirty="0">
                <a:latin typeface="Arial" panose="020B0604020202020204" pitchFamily="34" charset="0"/>
                <a:cs typeface="Arial" panose="020B0604020202020204" pitchFamily="34" charset="0"/>
              </a:rPr>
              <a:t>CNN-based approach for the full ECAL + HCAL system (realistic detector setup)</a:t>
            </a:r>
          </a:p>
        </p:txBody>
      </p:sp>
      <p:grpSp>
        <p:nvGrpSpPr>
          <p:cNvPr id="3" name="组合 2">
            <a:extLst>
              <a:ext uri="{FF2B5EF4-FFF2-40B4-BE49-F238E27FC236}">
                <a16:creationId xmlns:a16="http://schemas.microsoft.com/office/drawing/2014/main" id="{189B319A-CE0E-6484-589F-0985361F22F7}"/>
              </a:ext>
            </a:extLst>
          </p:cNvPr>
          <p:cNvGrpSpPr/>
          <p:nvPr/>
        </p:nvGrpSpPr>
        <p:grpSpPr>
          <a:xfrm>
            <a:off x="6668086" y="2832922"/>
            <a:ext cx="4738723" cy="3484293"/>
            <a:chOff x="6668086" y="2832922"/>
            <a:chExt cx="4738723" cy="3484293"/>
          </a:xfrm>
        </p:grpSpPr>
        <p:grpSp>
          <p:nvGrpSpPr>
            <p:cNvPr id="12" name="组合 11">
              <a:extLst>
                <a:ext uri="{FF2B5EF4-FFF2-40B4-BE49-F238E27FC236}">
                  <a16:creationId xmlns:a16="http://schemas.microsoft.com/office/drawing/2014/main" id="{05888CA7-97B7-2276-7B32-F261AD62772F}"/>
                </a:ext>
              </a:extLst>
            </p:cNvPr>
            <p:cNvGrpSpPr/>
            <p:nvPr/>
          </p:nvGrpSpPr>
          <p:grpSpPr>
            <a:xfrm>
              <a:off x="6668086" y="2832922"/>
              <a:ext cx="4738723" cy="3484293"/>
              <a:chOff x="7097211" y="685030"/>
              <a:chExt cx="5011542" cy="5308137"/>
            </a:xfrm>
          </p:grpSpPr>
          <p:pic>
            <p:nvPicPr>
              <p:cNvPr id="8" name="图片 7">
                <a:extLst>
                  <a:ext uri="{FF2B5EF4-FFF2-40B4-BE49-F238E27FC236}">
                    <a16:creationId xmlns:a16="http://schemas.microsoft.com/office/drawing/2014/main" id="{AD706921-2FF2-3FA9-B2A3-08C996A4A9B8}"/>
                  </a:ext>
                </a:extLst>
              </p:cNvPr>
              <p:cNvPicPr>
                <a:picLocks noChangeAspect="1"/>
              </p:cNvPicPr>
              <p:nvPr/>
            </p:nvPicPr>
            <p:blipFill>
              <a:blip r:embed="rId5"/>
              <a:stretch>
                <a:fillRect/>
              </a:stretch>
            </p:blipFill>
            <p:spPr>
              <a:xfrm>
                <a:off x="7097211" y="685030"/>
                <a:ext cx="5011542" cy="5308137"/>
              </a:xfrm>
              <a:prstGeom prst="rect">
                <a:avLst/>
              </a:prstGeom>
            </p:spPr>
          </p:pic>
          <p:sp>
            <p:nvSpPr>
              <p:cNvPr id="10" name="文本框 9">
                <a:extLst>
                  <a:ext uri="{FF2B5EF4-FFF2-40B4-BE49-F238E27FC236}">
                    <a16:creationId xmlns:a16="http://schemas.microsoft.com/office/drawing/2014/main" id="{43866DD0-DF7F-C894-D106-D9744FF32B7D}"/>
                  </a:ext>
                </a:extLst>
              </p:cNvPr>
              <p:cNvSpPr txBox="1"/>
              <p:nvPr/>
            </p:nvSpPr>
            <p:spPr>
              <a:xfrm>
                <a:off x="10300318" y="5319878"/>
                <a:ext cx="1802040" cy="587721"/>
              </a:xfrm>
              <a:prstGeom prst="rect">
                <a:avLst/>
              </a:prstGeom>
              <a:solidFill>
                <a:schemeClr val="accent1"/>
              </a:solidFill>
            </p:spPr>
            <p:txBody>
              <a:bodyPr wrap="square" rtlCol="0">
                <a:spAutoFit/>
              </a:bodyPr>
              <a:lstStyle/>
              <a:p>
                <a:pPr algn="ctr"/>
                <a:r>
                  <a:rPr kumimoji="1" lang="en-US" dirty="0">
                    <a:solidFill>
                      <a:schemeClr val="bg1"/>
                    </a:solidFill>
                    <a:latin typeface="Arial" panose="020B0604020202020204" pitchFamily="34" charset="0"/>
                    <a:cs typeface="Arial" panose="020B0604020202020204" pitchFamily="34" charset="0"/>
                  </a:rPr>
                  <a:t>SiW-ECAL</a:t>
                </a:r>
              </a:p>
            </p:txBody>
          </p:sp>
          <p:sp>
            <p:nvSpPr>
              <p:cNvPr id="11" name="文本框 10">
                <a:extLst>
                  <a:ext uri="{FF2B5EF4-FFF2-40B4-BE49-F238E27FC236}">
                    <a16:creationId xmlns:a16="http://schemas.microsoft.com/office/drawing/2014/main" id="{1D392C36-511A-C465-EE9D-5A3C67990E59}"/>
                  </a:ext>
                </a:extLst>
              </p:cNvPr>
              <p:cNvSpPr txBox="1"/>
              <p:nvPr/>
            </p:nvSpPr>
            <p:spPr>
              <a:xfrm>
                <a:off x="10300318" y="1305884"/>
                <a:ext cx="1502332" cy="587721"/>
              </a:xfrm>
              <a:prstGeom prst="rect">
                <a:avLst/>
              </a:prstGeom>
              <a:solidFill>
                <a:schemeClr val="accent6"/>
              </a:solidFill>
            </p:spPr>
            <p:txBody>
              <a:bodyPr wrap="square" rtlCol="0">
                <a:spAutoFit/>
              </a:bodyPr>
              <a:lstStyle/>
              <a:p>
                <a:pPr algn="ctr"/>
                <a:r>
                  <a:rPr kumimoji="1" lang="en-US" dirty="0">
                    <a:solidFill>
                      <a:schemeClr val="bg1"/>
                    </a:solidFill>
                    <a:latin typeface="Arial" panose="020B0604020202020204" pitchFamily="34" charset="0"/>
                    <a:cs typeface="Arial" panose="020B0604020202020204" pitchFamily="34" charset="0"/>
                  </a:rPr>
                  <a:t>AHCAL</a:t>
                </a:r>
              </a:p>
            </p:txBody>
          </p:sp>
        </p:grpSp>
        <p:sp>
          <p:nvSpPr>
            <p:cNvPr id="24" name="椭圆 23">
              <a:extLst>
                <a:ext uri="{FF2B5EF4-FFF2-40B4-BE49-F238E27FC236}">
                  <a16:creationId xmlns:a16="http://schemas.microsoft.com/office/drawing/2014/main" id="{A3A5AC5B-B47D-E609-7DD4-3B976209AFEC}"/>
                </a:ext>
              </a:extLst>
            </p:cNvPr>
            <p:cNvSpPr/>
            <p:nvPr/>
          </p:nvSpPr>
          <p:spPr>
            <a:xfrm>
              <a:off x="8243668" y="4149969"/>
              <a:ext cx="1055077" cy="1434905"/>
            </a:xfrm>
            <a:prstGeom prst="ellipse">
              <a:avLst/>
            </a:prstGeom>
            <a:noFill/>
            <a:ln w="349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accent4">
                    <a:lumMod val="75000"/>
                  </a:schemeClr>
                </a:solidFill>
              </a:endParaRPr>
            </a:p>
          </p:txBody>
        </p:sp>
        <p:sp>
          <p:nvSpPr>
            <p:cNvPr id="25" name="椭圆 24">
              <a:extLst>
                <a:ext uri="{FF2B5EF4-FFF2-40B4-BE49-F238E27FC236}">
                  <a16:creationId xmlns:a16="http://schemas.microsoft.com/office/drawing/2014/main" id="{24280589-C390-462E-DAB8-196C46A40C10}"/>
                </a:ext>
              </a:extLst>
            </p:cNvPr>
            <p:cNvSpPr/>
            <p:nvPr/>
          </p:nvSpPr>
          <p:spPr>
            <a:xfrm>
              <a:off x="7455877" y="2982351"/>
              <a:ext cx="2644726" cy="2804889"/>
            </a:xfrm>
            <a:prstGeom prst="ellipse">
              <a:avLst/>
            </a:prstGeom>
            <a:noFill/>
            <a:ln w="349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27" name="文本框 26">
              <a:extLst>
                <a:ext uri="{FF2B5EF4-FFF2-40B4-BE49-F238E27FC236}">
                  <a16:creationId xmlns:a16="http://schemas.microsoft.com/office/drawing/2014/main" id="{E14C975A-58BA-E840-319F-E17750F9E9E2}"/>
                </a:ext>
              </a:extLst>
            </p:cNvPr>
            <p:cNvSpPr txBox="1"/>
            <p:nvPr/>
          </p:nvSpPr>
          <p:spPr>
            <a:xfrm>
              <a:off x="8663609" y="4575068"/>
              <a:ext cx="629529" cy="369332"/>
            </a:xfrm>
            <a:prstGeom prst="rect">
              <a:avLst/>
            </a:prstGeom>
            <a:noFill/>
          </p:spPr>
          <p:txBody>
            <a:bodyPr wrap="square">
              <a:spAutoFit/>
            </a:bodyPr>
            <a:lstStyle/>
            <a:p>
              <a:pPr algn="ctr"/>
              <a:r>
                <a:rPr lang="en-US" sz="1800" b="1" dirty="0">
                  <a:solidFill>
                    <a:schemeClr val="accent4">
                      <a:lumMod val="75000"/>
                    </a:schemeClr>
                  </a:solidFill>
                  <a:latin typeface="Arial" panose="020B0604020202020204" pitchFamily="34" charset="0"/>
                  <a:cs typeface="Arial" panose="020B0604020202020204" pitchFamily="34" charset="0"/>
                </a:rPr>
                <a:t>EM.</a:t>
              </a:r>
              <a:endParaRPr lang="en-US" b="1" dirty="0">
                <a:solidFill>
                  <a:schemeClr val="accent4">
                    <a:lumMod val="75000"/>
                  </a:schemeClr>
                </a:solidFill>
              </a:endParaRPr>
            </a:p>
          </p:txBody>
        </p:sp>
        <p:sp>
          <p:nvSpPr>
            <p:cNvPr id="28" name="文本框 27">
              <a:extLst>
                <a:ext uri="{FF2B5EF4-FFF2-40B4-BE49-F238E27FC236}">
                  <a16:creationId xmlns:a16="http://schemas.microsoft.com/office/drawing/2014/main" id="{43348445-4C63-6EDD-1AAD-829A06216310}"/>
                </a:ext>
              </a:extLst>
            </p:cNvPr>
            <p:cNvSpPr txBox="1"/>
            <p:nvPr/>
          </p:nvSpPr>
          <p:spPr>
            <a:xfrm>
              <a:off x="8978373" y="3556350"/>
              <a:ext cx="903046" cy="369332"/>
            </a:xfrm>
            <a:prstGeom prst="rect">
              <a:avLst/>
            </a:prstGeom>
            <a:noFill/>
          </p:spPr>
          <p:txBody>
            <a:bodyPr wrap="square">
              <a:spAutoFit/>
            </a:bodyPr>
            <a:lstStyle/>
            <a:p>
              <a:pPr algn="ctr"/>
              <a:r>
                <a:rPr lang="en-US" b="1" dirty="0">
                  <a:solidFill>
                    <a:schemeClr val="accent2">
                      <a:lumMod val="75000"/>
                    </a:schemeClr>
                  </a:solidFill>
                  <a:latin typeface="Arial" panose="020B0604020202020204" pitchFamily="34" charset="0"/>
                  <a:cs typeface="Arial" panose="020B0604020202020204" pitchFamily="34" charset="0"/>
                </a:rPr>
                <a:t>Had.</a:t>
              </a:r>
              <a:endParaRPr lang="en-US" b="1" dirty="0">
                <a:solidFill>
                  <a:schemeClr val="accent2">
                    <a:lumMod val="75000"/>
                  </a:schemeClr>
                </a:solidFill>
              </a:endParaRPr>
            </a:p>
          </p:txBody>
        </p:sp>
      </p:grpSp>
      <p:sp>
        <p:nvSpPr>
          <p:cNvPr id="6" name="页脚占位符 2">
            <a:extLst>
              <a:ext uri="{FF2B5EF4-FFF2-40B4-BE49-F238E27FC236}">
                <a16:creationId xmlns:a16="http://schemas.microsoft.com/office/drawing/2014/main" id="{C3A8A8E6-700B-3EE9-B383-D8565C0A33A4}"/>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306842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776FA57-D51C-9B95-1607-236A193D7E11}"/>
              </a:ext>
            </a:extLst>
          </p:cNvPr>
          <p:cNvSpPr>
            <a:spLocks noGrp="1"/>
          </p:cNvSpPr>
          <p:nvPr>
            <p:ph type="dt" sz="half" idx="10"/>
          </p:nvPr>
        </p:nvSpPr>
        <p:spPr/>
        <p:txBody>
          <a:bodyPr/>
          <a:lstStyle/>
          <a:p>
            <a:fld id="{2094AB0D-8781-2942-9608-0D33F9FDC53A}" type="datetime1">
              <a:rPr kumimoji="1" lang="en-US" smtClean="0"/>
              <a:t>6/8/26</a:t>
            </a:fld>
            <a:endParaRPr kumimoji="1" lang="en-US" dirty="0"/>
          </a:p>
        </p:txBody>
      </p:sp>
      <p:sp>
        <p:nvSpPr>
          <p:cNvPr id="4" name="灯片编号占位符 3">
            <a:extLst>
              <a:ext uri="{FF2B5EF4-FFF2-40B4-BE49-F238E27FC236}">
                <a16:creationId xmlns:a16="http://schemas.microsoft.com/office/drawing/2014/main" id="{854CD87D-F2D8-A7CD-EE15-C800A0D4680A}"/>
              </a:ext>
            </a:extLst>
          </p:cNvPr>
          <p:cNvSpPr>
            <a:spLocks noGrp="1"/>
          </p:cNvSpPr>
          <p:nvPr>
            <p:ph type="sldNum" sz="quarter" idx="12"/>
          </p:nvPr>
        </p:nvSpPr>
        <p:spPr/>
        <p:txBody>
          <a:bodyPr/>
          <a:lstStyle/>
          <a:p>
            <a:fld id="{90D1702F-6D8E-E449-92D4-4E9109171300}" type="slidenum">
              <a:rPr kumimoji="1" lang="en-US" smtClean="0"/>
              <a:pPr/>
              <a:t>7</a:t>
            </a:fld>
            <a:endParaRPr kumimoji="1" lang="en-US" dirty="0"/>
          </a:p>
        </p:txBody>
      </p:sp>
      <p:sp>
        <p:nvSpPr>
          <p:cNvPr id="5" name="标题 4">
            <a:extLst>
              <a:ext uri="{FF2B5EF4-FFF2-40B4-BE49-F238E27FC236}">
                <a16:creationId xmlns:a16="http://schemas.microsoft.com/office/drawing/2014/main" id="{4F1F81E6-7D21-8292-7F28-7BBCF111C623}"/>
              </a:ext>
            </a:extLst>
          </p:cNvPr>
          <p:cNvSpPr>
            <a:spLocks noGrp="1"/>
          </p:cNvSpPr>
          <p:nvPr>
            <p:ph type="title"/>
          </p:nvPr>
        </p:nvSpPr>
        <p:spPr>
          <a:xfrm>
            <a:off x="996203" y="128607"/>
            <a:ext cx="10537035" cy="826716"/>
          </a:xfrm>
        </p:spPr>
        <p:txBody>
          <a:bodyPr>
            <a:normAutofit/>
          </a:bodyPr>
          <a:lstStyle/>
          <a:p>
            <a:r>
              <a:rPr lang="en-US" sz="3200" dirty="0">
                <a:solidFill>
                  <a:srgbClr val="5C0431"/>
                </a:solidFill>
              </a:rPr>
              <a:t>Samples preparation</a:t>
            </a:r>
            <a:r>
              <a:rPr lang="zh-CN" altLang="en-US" sz="3200" dirty="0">
                <a:solidFill>
                  <a:srgbClr val="5C0431"/>
                </a:solidFill>
              </a:rPr>
              <a:t> </a:t>
            </a:r>
            <a:r>
              <a:rPr lang="en-US" altLang="zh-CN" sz="3200" dirty="0">
                <a:solidFill>
                  <a:srgbClr val="5C0431"/>
                </a:solidFill>
              </a:rPr>
              <a:t>based on ILD software</a:t>
            </a:r>
            <a:endParaRPr lang="en-US" sz="3200" dirty="0">
              <a:solidFill>
                <a:srgbClr val="5C0431"/>
              </a:solidFill>
            </a:endParaRPr>
          </a:p>
        </p:txBody>
      </p:sp>
      <mc:AlternateContent xmlns:mc="http://schemas.openxmlformats.org/markup-compatibility/2006">
        <mc:Choice xmlns:a14="http://schemas.microsoft.com/office/drawing/2010/main" Requires="a14">
          <p:graphicFrame>
            <p:nvGraphicFramePr>
              <p:cNvPr id="11" name="表格 10">
                <a:extLst>
                  <a:ext uri="{FF2B5EF4-FFF2-40B4-BE49-F238E27FC236}">
                    <a16:creationId xmlns:a16="http://schemas.microsoft.com/office/drawing/2014/main" id="{B7D61743-8810-BF97-1B3E-7BF317A9A279}"/>
                  </a:ext>
                </a:extLst>
              </p:cNvPr>
              <p:cNvGraphicFramePr>
                <a:graphicFrameLocks noGrp="1"/>
              </p:cNvGraphicFramePr>
              <p:nvPr>
                <p:extLst>
                  <p:ext uri="{D42A27DB-BD31-4B8C-83A1-F6EECF244321}">
                    <p14:modId xmlns:p14="http://schemas.microsoft.com/office/powerpoint/2010/main" val="200607822"/>
                  </p:ext>
                </p:extLst>
              </p:nvPr>
            </p:nvGraphicFramePr>
            <p:xfrm>
              <a:off x="431397" y="3317053"/>
              <a:ext cx="11304188" cy="2292160"/>
            </p:xfrm>
            <a:graphic>
              <a:graphicData uri="http://schemas.openxmlformats.org/drawingml/2006/table">
                <a:tbl>
                  <a:tblPr firstRow="1" bandRow="1">
                    <a:tableStyleId>{C4B1156A-380E-4F78-BDF5-A606A8083BF9}</a:tableStyleId>
                  </a:tblPr>
                  <a:tblGrid>
                    <a:gridCol w="2296846">
                      <a:extLst>
                        <a:ext uri="{9D8B030D-6E8A-4147-A177-3AD203B41FA5}">
                          <a16:colId xmlns:a16="http://schemas.microsoft.com/office/drawing/2014/main" val="3161561992"/>
                        </a:ext>
                      </a:extLst>
                    </a:gridCol>
                    <a:gridCol w="2777207">
                      <a:extLst>
                        <a:ext uri="{9D8B030D-6E8A-4147-A177-3AD203B41FA5}">
                          <a16:colId xmlns:a16="http://schemas.microsoft.com/office/drawing/2014/main" val="2995576543"/>
                        </a:ext>
                      </a:extLst>
                    </a:gridCol>
                    <a:gridCol w="1520698">
                      <a:extLst>
                        <a:ext uri="{9D8B030D-6E8A-4147-A177-3AD203B41FA5}">
                          <a16:colId xmlns:a16="http://schemas.microsoft.com/office/drawing/2014/main" val="2710775160"/>
                        </a:ext>
                      </a:extLst>
                    </a:gridCol>
                    <a:gridCol w="1492400">
                      <a:extLst>
                        <a:ext uri="{9D8B030D-6E8A-4147-A177-3AD203B41FA5}">
                          <a16:colId xmlns:a16="http://schemas.microsoft.com/office/drawing/2014/main" val="1815256443"/>
                        </a:ext>
                      </a:extLst>
                    </a:gridCol>
                    <a:gridCol w="1604455">
                      <a:extLst>
                        <a:ext uri="{9D8B030D-6E8A-4147-A177-3AD203B41FA5}">
                          <a16:colId xmlns:a16="http://schemas.microsoft.com/office/drawing/2014/main" val="900110183"/>
                        </a:ext>
                      </a:extLst>
                    </a:gridCol>
                    <a:gridCol w="1612582">
                      <a:extLst>
                        <a:ext uri="{9D8B030D-6E8A-4147-A177-3AD203B41FA5}">
                          <a16:colId xmlns:a16="http://schemas.microsoft.com/office/drawing/2014/main" val="1254212830"/>
                        </a:ext>
                      </a:extLst>
                    </a:gridCol>
                  </a:tblGrid>
                  <a:tr h="370840">
                    <a:tc>
                      <a:txBody>
                        <a:bodyPr/>
                        <a:lstStyle/>
                        <a:p>
                          <a:pPr algn="ctr"/>
                          <a:r>
                            <a:rPr lang="en-US" sz="2000" b="1" dirty="0">
                              <a:latin typeface="Arial" panose="020B0604020202020204" pitchFamily="34" charset="0"/>
                              <a:cs typeface="Arial" panose="020B0604020202020204" pitchFamily="34" charset="0"/>
                            </a:rPr>
                            <a:t>Calorimeters </a:t>
                          </a:r>
                        </a:p>
                      </a:txBody>
                      <a:tcPr/>
                    </a:tc>
                    <a:tc gridSpan="5">
                      <a:txBody>
                        <a:bodyPr/>
                        <a:lstStyle/>
                        <a:p>
                          <a:pPr algn="ctr"/>
                          <a:r>
                            <a:rPr lang="en-US" sz="2000" b="0" dirty="0">
                              <a:latin typeface="Arial" panose="020B0604020202020204" pitchFamily="34" charset="0"/>
                              <a:cs typeface="Arial" panose="020B0604020202020204" pitchFamily="34" charset="0"/>
                            </a:rPr>
                            <a:t>SiW-ECAL and AHCAL</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06089451"/>
                      </a:ext>
                    </a:extLst>
                  </a:tr>
                  <a:tr h="370840">
                    <a:tc>
                      <a:txBody>
                        <a:bodyPr/>
                        <a:lstStyle/>
                        <a:p>
                          <a:pPr algn="ctr"/>
                          <a:r>
                            <a:rPr lang="en-US" sz="2000" b="1" dirty="0">
                              <a:latin typeface="Arial" panose="020B0604020202020204" pitchFamily="34" charset="0"/>
                              <a:cs typeface="Arial" panose="020B0604020202020204" pitchFamily="34" charset="0"/>
                            </a:rPr>
                            <a:t>Particle</a:t>
                          </a:r>
                        </a:p>
                      </a:txBody>
                      <a:tcPr/>
                    </a:tc>
                    <a:tc gridSpan="2">
                      <a:txBody>
                        <a:bodyPr/>
                        <a:lstStyle/>
                        <a:p>
                          <a:pPr algn="ct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𝜋</m:t>
                                    </m:r>
                                  </m:e>
                                  <m:sup>
                                    <m:r>
                                      <a:rPr lang="en-US" sz="2000" b="0" smtClean="0">
                                        <a:latin typeface="Cambria Math" panose="02040503050406030204" pitchFamily="18" charset="0"/>
                                      </a:rPr>
                                      <m:t>+</m:t>
                                    </m:r>
                                  </m:sup>
                                </m:sSup>
                              </m:oMath>
                            </m:oMathPara>
                          </a14:m>
                          <a:endParaRPr lang="en-US" sz="2000" b="0" dirty="0">
                            <a:latin typeface="Arial" panose="020B0604020202020204" pitchFamily="34" charset="0"/>
                            <a:cs typeface="Arial" panose="020B0604020202020204" pitchFamily="34" charset="0"/>
                          </a:endParaRPr>
                        </a:p>
                      </a:txBody>
                      <a:tcPr/>
                    </a:tc>
                    <a:tc hMerge="1">
                      <a:txBody>
                        <a:bodyPr/>
                        <a:lstStyle/>
                        <a:p>
                          <a:endParaRPr lang="zh-CN" altLang="en-US"/>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smtClean="0">
                                        <a:latin typeface="Cambria Math" panose="02040503050406030204" pitchFamily="18" charset="0"/>
                                      </a:rPr>
                                      <m:t>−</m:t>
                                    </m:r>
                                  </m:sup>
                                </m:sSup>
                              </m:oMath>
                            </m:oMathPara>
                          </a14:m>
                          <a:endParaRPr lang="en-US" sz="2000" b="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𝐾</m:t>
                                    </m:r>
                                  </m:e>
                                  <m:sup>
                                    <m:r>
                                      <a:rPr lang="en-US" sz="2000" b="0" smtClean="0">
                                        <a:latin typeface="Cambria Math" panose="02040503050406030204" pitchFamily="18" charset="0"/>
                                      </a:rPr>
                                      <m:t>−</m:t>
                                    </m:r>
                                  </m:sup>
                                </m:sSup>
                              </m:oMath>
                            </m:oMathPara>
                          </a14:m>
                          <a:endParaRPr lang="en-US" sz="2000" b="0"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𝐾</m:t>
                                    </m:r>
                                  </m:e>
                                  <m:sub>
                                    <m:r>
                                      <a:rPr lang="en-US" sz="2000" b="0" i="1" smtClean="0">
                                        <a:latin typeface="Cambria Math" panose="02040503050406030204" pitchFamily="18" charset="0"/>
                                      </a:rPr>
                                      <m:t>𝐿</m:t>
                                    </m:r>
                                  </m:sub>
                                  <m:sup>
                                    <m:r>
                                      <a:rPr lang="en-US" sz="2000" b="0" i="1" smtClean="0">
                                        <a:latin typeface="Cambria Math" panose="02040503050406030204" pitchFamily="18" charset="0"/>
                                      </a:rPr>
                                      <m:t>0</m:t>
                                    </m:r>
                                  </m:sup>
                                </m:sSubSup>
                              </m:oMath>
                            </m:oMathPara>
                          </a14:m>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0121998"/>
                      </a:ext>
                    </a:extLst>
                  </a:tr>
                  <a:tr h="370840">
                    <a:tc>
                      <a:txBody>
                        <a:bodyPr/>
                        <a:lstStyle/>
                        <a:p>
                          <a:pPr algn="ctr"/>
                          <a:r>
                            <a:rPr lang="en-US" sz="2000" b="1" dirty="0">
                              <a:latin typeface="Arial" panose="020B0604020202020204" pitchFamily="34" charset="0"/>
                              <a:cs typeface="Arial" panose="020B0604020202020204" pitchFamily="34" charset="0"/>
                            </a:rPr>
                            <a:t>Energy</a:t>
                          </a:r>
                        </a:p>
                      </a:txBody>
                      <a:tcPr/>
                    </a:tc>
                    <a:tc>
                      <a:txBody>
                        <a:bodyPr/>
                        <a:lstStyle/>
                        <a:p>
                          <a:pPr algn="ctr"/>
                          <a:r>
                            <a:rPr lang="en-US" sz="2000" b="1" dirty="0">
                              <a:solidFill>
                                <a:schemeClr val="accent6">
                                  <a:lumMod val="50000"/>
                                </a:schemeClr>
                              </a:solidFill>
                              <a:latin typeface="Arial" panose="020B0604020202020204" pitchFamily="34" charset="0"/>
                              <a:cs typeface="Arial" panose="020B0604020202020204" pitchFamily="34" charset="0"/>
                            </a:rPr>
                            <a:t>0.2 GeV – 200 GeV</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Arial" panose="020B0604020202020204" pitchFamily="34" charset="0"/>
                              <a:cs typeface="Arial" panose="020B0604020202020204" pitchFamily="34" charset="0"/>
                            </a:rPr>
                            <a:t>(1k uniform E points)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extLst>
                      <a:ext uri="{0D108BD9-81ED-4DB2-BD59-A6C34878D82A}">
                        <a16:rowId xmlns:a16="http://schemas.microsoft.com/office/drawing/2014/main" val="363779694"/>
                      </a:ext>
                    </a:extLst>
                  </a:tr>
                  <a:tr h="261425">
                    <a:tc>
                      <a:txBody>
                        <a:bodyPr/>
                        <a:lstStyle/>
                        <a:p>
                          <a:pPr algn="ctr"/>
                          <a:r>
                            <a:rPr lang="en-US" sz="2000" b="1" dirty="0">
                              <a:latin typeface="Arial" panose="020B0604020202020204" pitchFamily="34" charset="0"/>
                              <a:cs typeface="Arial" panose="020B0604020202020204" pitchFamily="34" charset="0"/>
                            </a:rPr>
                            <a:t>Num. of events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Arial" panose="020B0604020202020204" pitchFamily="34" charset="0"/>
                              <a:cs typeface="Arial" panose="020B0604020202020204" pitchFamily="34" charset="0"/>
                            </a:rPr>
                            <a:t>1M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extLst>
                      <a:ext uri="{0D108BD9-81ED-4DB2-BD59-A6C34878D82A}">
                        <a16:rowId xmlns:a16="http://schemas.microsoft.com/office/drawing/2014/main" val="1998627563"/>
                      </a:ext>
                    </a:extLst>
                  </a:tr>
                  <a:tr h="261425">
                    <a:tc>
                      <a:txBody>
                        <a:bodyPr/>
                        <a:lstStyle/>
                        <a:p>
                          <a:pPr algn="ctr"/>
                          <a:r>
                            <a:rPr lang="en-US" sz="2000" b="1" dirty="0">
                              <a:latin typeface="Arial" panose="020B0604020202020204" pitchFamily="34" charset="0"/>
                              <a:cs typeface="Arial" panose="020B0604020202020204" pitchFamily="34" charset="0"/>
                            </a:rPr>
                            <a:t>Used for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Arial" panose="020B0604020202020204" pitchFamily="34" charset="0"/>
                              <a:cs typeface="Arial" panose="020B0604020202020204" pitchFamily="34" charset="0"/>
                            </a:rPr>
                            <a:t>Train &amp; Validation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extLst>
                      <a:ext uri="{0D108BD9-81ED-4DB2-BD59-A6C34878D82A}">
                        <a16:rowId xmlns:a16="http://schemas.microsoft.com/office/drawing/2014/main" val="3614373972"/>
                      </a:ext>
                    </a:extLst>
                  </a:tr>
                </a:tbl>
              </a:graphicData>
            </a:graphic>
          </p:graphicFrame>
        </mc:Choice>
        <mc:Fallback>
          <p:graphicFrame>
            <p:nvGraphicFramePr>
              <p:cNvPr id="11" name="表格 10">
                <a:extLst>
                  <a:ext uri="{FF2B5EF4-FFF2-40B4-BE49-F238E27FC236}">
                    <a16:creationId xmlns:a16="http://schemas.microsoft.com/office/drawing/2014/main" id="{B7D61743-8810-BF97-1B3E-7BF317A9A279}"/>
                  </a:ext>
                </a:extLst>
              </p:cNvPr>
              <p:cNvGraphicFramePr>
                <a:graphicFrameLocks noGrp="1"/>
              </p:cNvGraphicFramePr>
              <p:nvPr>
                <p:extLst>
                  <p:ext uri="{D42A27DB-BD31-4B8C-83A1-F6EECF244321}">
                    <p14:modId xmlns:p14="http://schemas.microsoft.com/office/powerpoint/2010/main" val="200607822"/>
                  </p:ext>
                </p:extLst>
              </p:nvPr>
            </p:nvGraphicFramePr>
            <p:xfrm>
              <a:off x="431397" y="3317053"/>
              <a:ext cx="11304188" cy="2292160"/>
            </p:xfrm>
            <a:graphic>
              <a:graphicData uri="http://schemas.openxmlformats.org/drawingml/2006/table">
                <a:tbl>
                  <a:tblPr firstRow="1" bandRow="1">
                    <a:tableStyleId>{C4B1156A-380E-4F78-BDF5-A606A8083BF9}</a:tableStyleId>
                  </a:tblPr>
                  <a:tblGrid>
                    <a:gridCol w="2296846">
                      <a:extLst>
                        <a:ext uri="{9D8B030D-6E8A-4147-A177-3AD203B41FA5}">
                          <a16:colId xmlns:a16="http://schemas.microsoft.com/office/drawing/2014/main" val="3161561992"/>
                        </a:ext>
                      </a:extLst>
                    </a:gridCol>
                    <a:gridCol w="2777207">
                      <a:extLst>
                        <a:ext uri="{9D8B030D-6E8A-4147-A177-3AD203B41FA5}">
                          <a16:colId xmlns:a16="http://schemas.microsoft.com/office/drawing/2014/main" val="2995576543"/>
                        </a:ext>
                      </a:extLst>
                    </a:gridCol>
                    <a:gridCol w="1520698">
                      <a:extLst>
                        <a:ext uri="{9D8B030D-6E8A-4147-A177-3AD203B41FA5}">
                          <a16:colId xmlns:a16="http://schemas.microsoft.com/office/drawing/2014/main" val="2710775160"/>
                        </a:ext>
                      </a:extLst>
                    </a:gridCol>
                    <a:gridCol w="1492400">
                      <a:extLst>
                        <a:ext uri="{9D8B030D-6E8A-4147-A177-3AD203B41FA5}">
                          <a16:colId xmlns:a16="http://schemas.microsoft.com/office/drawing/2014/main" val="1815256443"/>
                        </a:ext>
                      </a:extLst>
                    </a:gridCol>
                    <a:gridCol w="1604455">
                      <a:extLst>
                        <a:ext uri="{9D8B030D-6E8A-4147-A177-3AD203B41FA5}">
                          <a16:colId xmlns:a16="http://schemas.microsoft.com/office/drawing/2014/main" val="900110183"/>
                        </a:ext>
                      </a:extLst>
                    </a:gridCol>
                    <a:gridCol w="1612582">
                      <a:extLst>
                        <a:ext uri="{9D8B030D-6E8A-4147-A177-3AD203B41FA5}">
                          <a16:colId xmlns:a16="http://schemas.microsoft.com/office/drawing/2014/main" val="1254212830"/>
                        </a:ext>
                      </a:extLst>
                    </a:gridCol>
                  </a:tblGrid>
                  <a:tr h="396240">
                    <a:tc>
                      <a:txBody>
                        <a:bodyPr/>
                        <a:lstStyle/>
                        <a:p>
                          <a:pPr algn="ctr"/>
                          <a:r>
                            <a:rPr lang="en-US" sz="2000" b="1" dirty="0">
                              <a:latin typeface="Arial" panose="020B0604020202020204" pitchFamily="34" charset="0"/>
                              <a:cs typeface="Arial" panose="020B0604020202020204" pitchFamily="34" charset="0"/>
                            </a:rPr>
                            <a:t>Calorimeters </a:t>
                          </a:r>
                        </a:p>
                      </a:txBody>
                      <a:tcPr/>
                    </a:tc>
                    <a:tc gridSpan="5">
                      <a:txBody>
                        <a:bodyPr/>
                        <a:lstStyle/>
                        <a:p>
                          <a:pPr algn="ctr"/>
                          <a:r>
                            <a:rPr lang="en-US" sz="2000" b="0" dirty="0">
                              <a:latin typeface="Arial" panose="020B0604020202020204" pitchFamily="34" charset="0"/>
                              <a:cs typeface="Arial" panose="020B0604020202020204" pitchFamily="34" charset="0"/>
                            </a:rPr>
                            <a:t>SiW-ECAL and AHCAL</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06089451"/>
                      </a:ext>
                    </a:extLst>
                  </a:tr>
                  <a:tr h="402400">
                    <a:tc>
                      <a:txBody>
                        <a:bodyPr/>
                        <a:lstStyle/>
                        <a:p>
                          <a:pPr algn="ctr"/>
                          <a:r>
                            <a:rPr lang="en-US" sz="2000" b="1" dirty="0">
                              <a:latin typeface="Arial" panose="020B0604020202020204" pitchFamily="34" charset="0"/>
                              <a:cs typeface="Arial" panose="020B0604020202020204" pitchFamily="34" charset="0"/>
                            </a:rPr>
                            <a:t>Particle</a:t>
                          </a:r>
                        </a:p>
                      </a:txBody>
                      <a:tcPr/>
                    </a:tc>
                    <a:tc gridSpan="2">
                      <a:txBody>
                        <a:bodyPr/>
                        <a:lstStyle/>
                        <a:p>
                          <a:endParaRPr lang="zh-CN"/>
                        </a:p>
                      </a:txBody>
                      <a:tcPr>
                        <a:blipFill>
                          <a:blip r:embed="rId3"/>
                          <a:stretch>
                            <a:fillRect l="-53392" t="-106250" r="-110029" b="-396875"/>
                          </a:stretch>
                        </a:blipFill>
                      </a:tcPr>
                    </a:tc>
                    <a:tc hMerge="1">
                      <a:txBody>
                        <a:bodyPr/>
                        <a:lstStyle/>
                        <a:p>
                          <a:endParaRPr lang="zh-CN" altLang="en-US"/>
                        </a:p>
                      </a:txBody>
                      <a:tcPr/>
                    </a:tc>
                    <a:tc>
                      <a:txBody>
                        <a:bodyPr/>
                        <a:lstStyle/>
                        <a:p>
                          <a:endParaRPr lang="zh-CN"/>
                        </a:p>
                      </a:txBody>
                      <a:tcPr>
                        <a:blipFill>
                          <a:blip r:embed="rId3"/>
                          <a:stretch>
                            <a:fillRect l="-440678" t="-106250" r="-216102" b="-396875"/>
                          </a:stretch>
                        </a:blipFill>
                      </a:tcPr>
                    </a:tc>
                    <a:tc>
                      <a:txBody>
                        <a:bodyPr/>
                        <a:lstStyle/>
                        <a:p>
                          <a:endParaRPr lang="zh-CN"/>
                        </a:p>
                      </a:txBody>
                      <a:tcPr>
                        <a:blipFill>
                          <a:blip r:embed="rId3"/>
                          <a:stretch>
                            <a:fillRect l="-502362" t="-106250" r="-100787" b="-396875"/>
                          </a:stretch>
                        </a:blipFill>
                      </a:tcPr>
                    </a:tc>
                    <a:tc>
                      <a:txBody>
                        <a:bodyPr/>
                        <a:lstStyle/>
                        <a:p>
                          <a:endParaRPr lang="zh-CN"/>
                        </a:p>
                      </a:txBody>
                      <a:tcPr>
                        <a:blipFill>
                          <a:blip r:embed="rId3"/>
                          <a:stretch>
                            <a:fillRect l="-602362" t="-106250" r="-787" b="-396875"/>
                          </a:stretch>
                        </a:blipFill>
                      </a:tcPr>
                    </a:tc>
                    <a:extLst>
                      <a:ext uri="{0D108BD9-81ED-4DB2-BD59-A6C34878D82A}">
                        <a16:rowId xmlns:a16="http://schemas.microsoft.com/office/drawing/2014/main" val="330121998"/>
                      </a:ext>
                    </a:extLst>
                  </a:tr>
                  <a:tr h="701040">
                    <a:tc>
                      <a:txBody>
                        <a:bodyPr/>
                        <a:lstStyle/>
                        <a:p>
                          <a:pPr algn="ctr"/>
                          <a:r>
                            <a:rPr lang="en-US" sz="2000" b="1" dirty="0">
                              <a:latin typeface="Arial" panose="020B0604020202020204" pitchFamily="34" charset="0"/>
                              <a:cs typeface="Arial" panose="020B0604020202020204" pitchFamily="34" charset="0"/>
                            </a:rPr>
                            <a:t>Energy</a:t>
                          </a:r>
                        </a:p>
                      </a:txBody>
                      <a:tcPr/>
                    </a:tc>
                    <a:tc>
                      <a:txBody>
                        <a:bodyPr/>
                        <a:lstStyle/>
                        <a:p>
                          <a:pPr algn="ctr"/>
                          <a:r>
                            <a:rPr lang="en-US" sz="2000" b="1" dirty="0">
                              <a:solidFill>
                                <a:schemeClr val="accent6">
                                  <a:lumMod val="50000"/>
                                </a:schemeClr>
                              </a:solidFill>
                              <a:latin typeface="Arial" panose="020B0604020202020204" pitchFamily="34" charset="0"/>
                              <a:cs typeface="Arial" panose="020B0604020202020204" pitchFamily="34" charset="0"/>
                            </a:rPr>
                            <a:t>0.2 GeV – 200 GeV</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Arial" panose="020B0604020202020204" pitchFamily="34" charset="0"/>
                              <a:cs typeface="Arial" panose="020B0604020202020204" pitchFamily="34" charset="0"/>
                            </a:rPr>
                            <a:t>(1k uniform E points)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-150 GeV</a:t>
                          </a:r>
                        </a:p>
                      </a:txBody>
                      <a:tcPr/>
                    </a:tc>
                    <a:extLst>
                      <a:ext uri="{0D108BD9-81ED-4DB2-BD59-A6C34878D82A}">
                        <a16:rowId xmlns:a16="http://schemas.microsoft.com/office/drawing/2014/main" val="363779694"/>
                      </a:ext>
                    </a:extLst>
                  </a:tr>
                  <a:tr h="396240">
                    <a:tc>
                      <a:txBody>
                        <a:bodyPr/>
                        <a:lstStyle/>
                        <a:p>
                          <a:pPr algn="ctr"/>
                          <a:r>
                            <a:rPr lang="en-US" sz="2000" b="1" dirty="0">
                              <a:latin typeface="Arial" panose="020B0604020202020204" pitchFamily="34" charset="0"/>
                              <a:cs typeface="Arial" panose="020B0604020202020204" pitchFamily="34" charset="0"/>
                            </a:rPr>
                            <a:t>Num. of events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Arial" panose="020B0604020202020204" pitchFamily="34" charset="0"/>
                              <a:cs typeface="Arial" panose="020B0604020202020204" pitchFamily="34" charset="0"/>
                            </a:rPr>
                            <a:t>1M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2</a:t>
                          </a:r>
                          <a:r>
                            <a:rPr lang="en-US" altLang="zh-CN" sz="2000" b="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0k</a:t>
                          </a:r>
                        </a:p>
                      </a:txBody>
                      <a:tcPr/>
                    </a:tc>
                    <a:extLst>
                      <a:ext uri="{0D108BD9-81ED-4DB2-BD59-A6C34878D82A}">
                        <a16:rowId xmlns:a16="http://schemas.microsoft.com/office/drawing/2014/main" val="1998627563"/>
                      </a:ext>
                    </a:extLst>
                  </a:tr>
                  <a:tr h="396240">
                    <a:tc>
                      <a:txBody>
                        <a:bodyPr/>
                        <a:lstStyle/>
                        <a:p>
                          <a:pPr algn="ctr"/>
                          <a:r>
                            <a:rPr lang="en-US" sz="2000" b="1" dirty="0">
                              <a:latin typeface="Arial" panose="020B0604020202020204" pitchFamily="34" charset="0"/>
                              <a:cs typeface="Arial" panose="020B0604020202020204" pitchFamily="34" charset="0"/>
                            </a:rPr>
                            <a:t>Used for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Arial" panose="020B0604020202020204" pitchFamily="34" charset="0"/>
                              <a:cs typeface="Arial" panose="020B0604020202020204" pitchFamily="34" charset="0"/>
                            </a:rPr>
                            <a:t>Train &amp; Validation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anose="020B0604020202020204" pitchFamily="34" charset="0"/>
                              <a:cs typeface="Arial" panose="020B0604020202020204" pitchFamily="34" charset="0"/>
                            </a:rPr>
                            <a:t>Evaluation</a:t>
                          </a:r>
                        </a:p>
                      </a:txBody>
                      <a:tcPr/>
                    </a:tc>
                    <a:extLst>
                      <a:ext uri="{0D108BD9-81ED-4DB2-BD59-A6C34878D82A}">
                        <a16:rowId xmlns:a16="http://schemas.microsoft.com/office/drawing/2014/main" val="3614373972"/>
                      </a:ext>
                    </a:extLst>
                  </a:tr>
                </a:tbl>
              </a:graphicData>
            </a:graphic>
          </p:graphicFrame>
        </mc:Fallback>
      </mc:AlternateContent>
      <p:cxnSp>
        <p:nvCxnSpPr>
          <p:cNvPr id="13" name="曲线连接符 12">
            <a:extLst>
              <a:ext uri="{FF2B5EF4-FFF2-40B4-BE49-F238E27FC236}">
                <a16:creationId xmlns:a16="http://schemas.microsoft.com/office/drawing/2014/main" id="{3644D745-ECE7-E142-0643-52D4732185C8}"/>
              </a:ext>
            </a:extLst>
          </p:cNvPr>
          <p:cNvCxnSpPr>
            <a:cxnSpLocks/>
            <a:stCxn id="16" idx="2"/>
            <a:endCxn id="11" idx="0"/>
          </p:cNvCxnSpPr>
          <p:nvPr/>
        </p:nvCxnSpPr>
        <p:spPr>
          <a:xfrm rot="16200000" flipH="1">
            <a:off x="3278112" y="511673"/>
            <a:ext cx="1081947" cy="4528812"/>
          </a:xfrm>
          <a:prstGeom prst="curvedConnector3">
            <a:avLst/>
          </a:prstGeom>
          <a:ln w="44450">
            <a:tailEnd type="triangle"/>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598F5B5F-0918-1D38-B0A0-EDCF8EC9C8EA}"/>
              </a:ext>
            </a:extLst>
          </p:cNvPr>
          <p:cNvGrpSpPr/>
          <p:nvPr/>
        </p:nvGrpSpPr>
        <p:grpSpPr>
          <a:xfrm>
            <a:off x="189679" y="1455106"/>
            <a:ext cx="11812642" cy="780000"/>
            <a:chOff x="189679" y="1486336"/>
            <a:chExt cx="11812642" cy="780000"/>
          </a:xfrm>
        </p:grpSpPr>
        <p:grpSp>
          <p:nvGrpSpPr>
            <p:cNvPr id="10" name="组合 9">
              <a:extLst>
                <a:ext uri="{FF2B5EF4-FFF2-40B4-BE49-F238E27FC236}">
                  <a16:creationId xmlns:a16="http://schemas.microsoft.com/office/drawing/2014/main" id="{6B05835B-E7CD-EDC4-A039-A13518DF8B56}"/>
                </a:ext>
              </a:extLst>
            </p:cNvPr>
            <p:cNvGrpSpPr/>
            <p:nvPr/>
          </p:nvGrpSpPr>
          <p:grpSpPr>
            <a:xfrm>
              <a:off x="189679" y="1486336"/>
              <a:ext cx="11812642" cy="780000"/>
              <a:chOff x="120000" y="1358001"/>
              <a:chExt cx="11812642" cy="780000"/>
            </a:xfrm>
          </p:grpSpPr>
          <p:sp>
            <p:nvSpPr>
              <p:cNvPr id="16" name="Flow Card 1">
                <a:extLst>
                  <a:ext uri="{FF2B5EF4-FFF2-40B4-BE49-F238E27FC236}">
                    <a16:creationId xmlns:a16="http://schemas.microsoft.com/office/drawing/2014/main" id="{D85874F4-1889-BBB6-7779-7B9846B9576C}"/>
                  </a:ext>
                </a:extLst>
              </p:cNvPr>
              <p:cNvSpPr>
                <a:spLocks noChangeAspect="1"/>
              </p:cNvSpPr>
              <p:nvPr/>
            </p:nvSpPr>
            <p:spPr>
              <a:xfrm>
                <a:off x="120000" y="1358001"/>
                <a:ext cx="2730000" cy="780000"/>
              </a:xfrm>
              <a:prstGeom prst="roundRect">
                <a:avLst/>
              </a:prstGeom>
              <a:solidFill>
                <a:srgbClr val="DCEAF8"/>
              </a:solidFill>
              <a:ln>
                <a:solidFill>
                  <a:srgbClr val="7FA7D8"/>
                </a:solidFill>
              </a:ln>
            </p:spPr>
            <p:txBody>
              <a:bodyPr wrap="square" rtlCol="0" anchor="ctr"/>
              <a:lstStyle/>
              <a:p>
                <a:pPr algn="ctr"/>
                <a:r>
                  <a:rPr lang="en-US" b="1" dirty="0">
                    <a:solidFill>
                      <a:srgbClr val="7030A0"/>
                    </a:solidFill>
                    <a:latin typeface="Arial" panose="020B0604020202020204" pitchFamily="34" charset="0"/>
                    <a:cs typeface="Arial" panose="020B0604020202020204" pitchFamily="34" charset="0"/>
                  </a:rPr>
                  <a:t>Single-particle</a:t>
                </a:r>
                <a:r>
                  <a:rPr lang="en-US" b="1" dirty="0">
                    <a:solidFill>
                      <a:srgbClr val="1F1F1F"/>
                    </a:solidFill>
                    <a:latin typeface="Arial" panose="020B0604020202020204" pitchFamily="34" charset="0"/>
                    <a:cs typeface="Arial" panose="020B0604020202020204" pitchFamily="34" charset="0"/>
                  </a:rPr>
                  <a:t> simulation</a:t>
                </a:r>
              </a:p>
            </p:txBody>
          </p:sp>
          <p:sp>
            <p:nvSpPr>
              <p:cNvPr id="17" name="Flow Card 2">
                <a:extLst>
                  <a:ext uri="{FF2B5EF4-FFF2-40B4-BE49-F238E27FC236}">
                    <a16:creationId xmlns:a16="http://schemas.microsoft.com/office/drawing/2014/main" id="{3E8BD93B-C220-8EAF-B29C-FFE565BF3AD9}"/>
                  </a:ext>
                </a:extLst>
              </p:cNvPr>
              <p:cNvSpPr>
                <a:spLocks noChangeAspect="1"/>
              </p:cNvSpPr>
              <p:nvPr/>
            </p:nvSpPr>
            <p:spPr>
              <a:xfrm>
                <a:off x="3151540" y="1358001"/>
                <a:ext cx="2730000" cy="780000"/>
              </a:xfrm>
              <a:prstGeom prst="roundRect">
                <a:avLst/>
              </a:prstGeom>
              <a:solidFill>
                <a:srgbClr val="EAF2FB"/>
              </a:solidFill>
              <a:ln>
                <a:solidFill>
                  <a:srgbClr val="7FA7D8"/>
                </a:solidFill>
              </a:ln>
            </p:spPr>
            <p:txBody>
              <a:bodyPr wrap="square" rtlCol="0" anchor="ctr"/>
              <a:lstStyle/>
              <a:p>
                <a:pPr algn="ctr"/>
                <a:r>
                  <a:rPr lang="en-US" b="1" dirty="0">
                    <a:solidFill>
                      <a:srgbClr val="1F1F1F"/>
                    </a:solidFill>
                    <a:latin typeface="Arial" panose="020B0604020202020204" pitchFamily="34" charset="0"/>
                    <a:cs typeface="Arial" panose="020B0604020202020204" pitchFamily="34" charset="0"/>
                  </a:rPr>
                  <a:t>Hits Digi</a:t>
                </a:r>
                <a:r>
                  <a:rPr lang="zh-CN" altLang="en-US" b="1" dirty="0">
                    <a:solidFill>
                      <a:srgbClr val="1F1F1F"/>
                    </a:solidFill>
                    <a:latin typeface="Arial" panose="020B0604020202020204" pitchFamily="34" charset="0"/>
                    <a:cs typeface="Arial" panose="020B0604020202020204" pitchFamily="34" charset="0"/>
                  </a:rPr>
                  <a:t> </a:t>
                </a:r>
                <a:r>
                  <a:rPr lang="en-US" b="1" dirty="0">
                    <a:solidFill>
                      <a:srgbClr val="1F1F1F"/>
                    </a:solidFill>
                    <a:latin typeface="Arial" panose="020B0604020202020204" pitchFamily="34" charset="0"/>
                    <a:cs typeface="Arial" panose="020B0604020202020204" pitchFamily="34" charset="0"/>
                  </a:rPr>
                  <a:t>&amp;</a:t>
                </a:r>
                <a:r>
                  <a:rPr lang="zh-CN" altLang="en-US" b="1" dirty="0">
                    <a:solidFill>
                      <a:srgbClr val="1F1F1F"/>
                    </a:solidFill>
                    <a:latin typeface="Arial" panose="020B0604020202020204" pitchFamily="34" charset="0"/>
                    <a:cs typeface="Arial" panose="020B0604020202020204" pitchFamily="34" charset="0"/>
                  </a:rPr>
                  <a:t> </a:t>
                </a:r>
                <a:r>
                  <a:rPr lang="en-US" b="1" dirty="0">
                    <a:solidFill>
                      <a:srgbClr val="1F1F1F"/>
                    </a:solidFill>
                    <a:latin typeface="Arial" panose="020B0604020202020204" pitchFamily="34" charset="0"/>
                    <a:cs typeface="Arial" panose="020B0604020202020204" pitchFamily="34" charset="0"/>
                  </a:rPr>
                  <a:t>Reco</a:t>
                </a:r>
              </a:p>
            </p:txBody>
          </p:sp>
          <p:sp>
            <p:nvSpPr>
              <p:cNvPr id="18" name="Flow Card 3">
                <a:extLst>
                  <a:ext uri="{FF2B5EF4-FFF2-40B4-BE49-F238E27FC236}">
                    <a16:creationId xmlns:a16="http://schemas.microsoft.com/office/drawing/2014/main" id="{F74D3752-907F-1610-AEF6-A9001BBDC3C8}"/>
                  </a:ext>
                </a:extLst>
              </p:cNvPr>
              <p:cNvSpPr>
                <a:spLocks noChangeAspect="1"/>
              </p:cNvSpPr>
              <p:nvPr/>
            </p:nvSpPr>
            <p:spPr>
              <a:xfrm>
                <a:off x="6180460" y="1358001"/>
                <a:ext cx="2730000" cy="780000"/>
              </a:xfrm>
              <a:prstGeom prst="roundRect">
                <a:avLst/>
              </a:prstGeom>
              <a:solidFill>
                <a:srgbClr val="FCE8DE"/>
              </a:solidFill>
              <a:ln>
                <a:solidFill>
                  <a:srgbClr val="7FA7D8"/>
                </a:solidFill>
              </a:ln>
            </p:spPr>
            <p:txBody>
              <a:bodyPr wrap="square" rtlCol="0" anchor="ctr"/>
              <a:lstStyle/>
              <a:p>
                <a:pPr algn="ctr"/>
                <a:r>
                  <a:rPr lang="en-US" b="1" dirty="0">
                    <a:solidFill>
                      <a:srgbClr val="1F1F1F"/>
                    </a:solidFill>
                    <a:latin typeface="Arial" panose="020B0604020202020204" pitchFamily="34" charset="0"/>
                    <a:cs typeface="Arial" panose="020B0604020202020204" pitchFamily="34" charset="0"/>
                  </a:rPr>
                  <a:t>Particle energy reconstruction</a:t>
                </a:r>
              </a:p>
            </p:txBody>
          </p:sp>
          <p:sp>
            <p:nvSpPr>
              <p:cNvPr id="19" name="Flow Card 4">
                <a:extLst>
                  <a:ext uri="{FF2B5EF4-FFF2-40B4-BE49-F238E27FC236}">
                    <a16:creationId xmlns:a16="http://schemas.microsoft.com/office/drawing/2014/main" id="{47C5A988-31C3-64D6-80AD-B6BC7C813FF9}"/>
                  </a:ext>
                </a:extLst>
              </p:cNvPr>
              <p:cNvSpPr>
                <a:spLocks noChangeAspect="1"/>
              </p:cNvSpPr>
              <p:nvPr/>
            </p:nvSpPr>
            <p:spPr>
              <a:xfrm>
                <a:off x="9202642" y="1358001"/>
                <a:ext cx="2730000" cy="780000"/>
              </a:xfrm>
              <a:prstGeom prst="roundRect">
                <a:avLst/>
              </a:prstGeom>
              <a:solidFill>
                <a:srgbClr val="E7F5E8"/>
              </a:solidFill>
              <a:ln>
                <a:solidFill>
                  <a:srgbClr val="7FA7D8"/>
                </a:solidFill>
              </a:ln>
            </p:spPr>
            <p:txBody>
              <a:bodyPr wrap="square" rtlCol="0" anchor="ctr"/>
              <a:lstStyle/>
              <a:p>
                <a:pPr algn="ctr"/>
                <a:r>
                  <a:rPr lang="en-US" b="1" dirty="0">
                    <a:solidFill>
                      <a:srgbClr val="1F1F1F"/>
                    </a:solidFill>
                    <a:latin typeface="Arial" panose="020B0604020202020204" pitchFamily="34" charset="0"/>
                    <a:cs typeface="Arial" panose="020B0604020202020204" pitchFamily="34" charset="0"/>
                  </a:rPr>
                  <a:t>Performance comparison</a:t>
                </a:r>
              </a:p>
            </p:txBody>
          </p:sp>
        </p:grpSp>
        <p:cxnSp>
          <p:nvCxnSpPr>
            <p:cNvPr id="12" name="直线箭头连接符 11">
              <a:extLst>
                <a:ext uri="{FF2B5EF4-FFF2-40B4-BE49-F238E27FC236}">
                  <a16:creationId xmlns:a16="http://schemas.microsoft.com/office/drawing/2014/main" id="{63F2F5B1-76BA-1B20-6EB4-CE32316A81DF}"/>
                </a:ext>
              </a:extLst>
            </p:cNvPr>
            <p:cNvCxnSpPr>
              <a:stCxn id="16" idx="3"/>
              <a:endCxn id="17" idx="1"/>
            </p:cNvCxnSpPr>
            <p:nvPr/>
          </p:nvCxnSpPr>
          <p:spPr>
            <a:xfrm>
              <a:off x="2919679" y="1876336"/>
              <a:ext cx="3015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B8016FA2-CD29-718A-CBA3-7F3664C73CEB}"/>
                </a:ext>
              </a:extLst>
            </p:cNvPr>
            <p:cNvCxnSpPr>
              <a:cxnSpLocks/>
              <a:stCxn id="17" idx="3"/>
              <a:endCxn id="18" idx="1"/>
            </p:cNvCxnSpPr>
            <p:nvPr/>
          </p:nvCxnSpPr>
          <p:spPr>
            <a:xfrm>
              <a:off x="5951219" y="1876336"/>
              <a:ext cx="298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6E07AD77-7CD8-9B08-D9E1-8EFF3117917E}"/>
                </a:ext>
              </a:extLst>
            </p:cNvPr>
            <p:cNvCxnSpPr>
              <a:cxnSpLocks/>
              <a:stCxn id="18" idx="3"/>
              <a:endCxn id="19" idx="1"/>
            </p:cNvCxnSpPr>
            <p:nvPr/>
          </p:nvCxnSpPr>
          <p:spPr>
            <a:xfrm>
              <a:off x="8980139" y="1876336"/>
              <a:ext cx="2921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6" name="页脚占位符 2">
            <a:extLst>
              <a:ext uri="{FF2B5EF4-FFF2-40B4-BE49-F238E27FC236}">
                <a16:creationId xmlns:a16="http://schemas.microsoft.com/office/drawing/2014/main" id="{8AC8F308-6814-CDD0-009C-82DF5AEB29E3}"/>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4089620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4957-DE64-5C47-30B1-6FE25C2DF4FB}"/>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017C42D4-1694-DB11-3E39-1DDB2E25261E}"/>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39494E33-BE34-FB02-8F68-F66F0CACC43B}"/>
              </a:ext>
            </a:extLst>
          </p:cNvPr>
          <p:cNvSpPr>
            <a:spLocks noGrp="1"/>
          </p:cNvSpPr>
          <p:nvPr>
            <p:ph type="sldNum" sz="quarter" idx="12"/>
          </p:nvPr>
        </p:nvSpPr>
        <p:spPr/>
        <p:txBody>
          <a:bodyPr/>
          <a:lstStyle/>
          <a:p>
            <a:fld id="{90D1702F-6D8E-E449-92D4-4E9109171300}" type="slidenum">
              <a:rPr kumimoji="1" lang="zh-CN" altLang="en-US" smtClean="0"/>
              <a:pPr/>
              <a:t>8</a:t>
            </a:fld>
            <a:endParaRPr kumimoji="1" lang="zh-CN" altLang="en-US"/>
          </a:p>
        </p:txBody>
      </p:sp>
      <p:sp>
        <p:nvSpPr>
          <p:cNvPr id="5" name="标题 4">
            <a:extLst>
              <a:ext uri="{FF2B5EF4-FFF2-40B4-BE49-F238E27FC236}">
                <a16:creationId xmlns:a16="http://schemas.microsoft.com/office/drawing/2014/main" id="{9A116C3F-1AB5-21A0-169A-A40368E915D0}"/>
              </a:ext>
            </a:extLst>
          </p:cNvPr>
          <p:cNvSpPr>
            <a:spLocks noGrp="1"/>
          </p:cNvSpPr>
          <p:nvPr>
            <p:ph type="title"/>
          </p:nvPr>
        </p:nvSpPr>
        <p:spPr/>
        <p:txBody>
          <a:bodyPr>
            <a:normAutofit/>
          </a:bodyPr>
          <a:lstStyle/>
          <a:p>
            <a:r>
              <a:rPr lang="en-US" altLang="zh-CN" sz="3200" dirty="0">
                <a:solidFill>
                  <a:srgbClr val="5C0431"/>
                </a:solidFill>
              </a:rPr>
              <a:t>Reconstruction Methods</a:t>
            </a:r>
          </a:p>
        </p:txBody>
      </p:sp>
      <p:cxnSp>
        <p:nvCxnSpPr>
          <p:cNvPr id="13" name="曲线连接符 12">
            <a:extLst>
              <a:ext uri="{FF2B5EF4-FFF2-40B4-BE49-F238E27FC236}">
                <a16:creationId xmlns:a16="http://schemas.microsoft.com/office/drawing/2014/main" id="{6788BE60-4A33-5D45-B549-BF58602385F9}"/>
              </a:ext>
            </a:extLst>
          </p:cNvPr>
          <p:cNvCxnSpPr>
            <a:cxnSpLocks/>
            <a:stCxn id="22" idx="2"/>
            <a:endCxn id="10" idx="0"/>
          </p:cNvCxnSpPr>
          <p:nvPr/>
        </p:nvCxnSpPr>
        <p:spPr>
          <a:xfrm rot="5400000">
            <a:off x="6257899" y="2340919"/>
            <a:ext cx="1195341" cy="1519140"/>
          </a:xfrm>
          <a:prstGeom prst="curvedConnector3">
            <a:avLst/>
          </a:prstGeom>
          <a:ln w="444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275F7E3F-FC86-FB12-8546-904C7AD0C905}"/>
                  </a:ext>
                </a:extLst>
              </p:cNvPr>
              <p:cNvGraphicFramePr>
                <a:graphicFrameLocks noGrp="1"/>
              </p:cNvGraphicFramePr>
              <p:nvPr>
                <p:extLst>
                  <p:ext uri="{D42A27DB-BD31-4B8C-83A1-F6EECF244321}">
                    <p14:modId xmlns:p14="http://schemas.microsoft.com/office/powerpoint/2010/main" val="347815101"/>
                  </p:ext>
                </p:extLst>
              </p:nvPr>
            </p:nvGraphicFramePr>
            <p:xfrm>
              <a:off x="505906" y="3698160"/>
              <a:ext cx="11180187" cy="1623632"/>
            </p:xfrm>
            <a:graphic>
              <a:graphicData uri="http://schemas.openxmlformats.org/drawingml/2006/table">
                <a:tbl>
                  <a:tblPr firstRow="1" bandRow="1">
                    <a:tableStyleId>{C4B1156A-380E-4F78-BDF5-A606A8083BF9}</a:tableStyleId>
                  </a:tblPr>
                  <a:tblGrid>
                    <a:gridCol w="4013353">
                      <a:extLst>
                        <a:ext uri="{9D8B030D-6E8A-4147-A177-3AD203B41FA5}">
                          <a16:colId xmlns:a16="http://schemas.microsoft.com/office/drawing/2014/main" val="182660252"/>
                        </a:ext>
                      </a:extLst>
                    </a:gridCol>
                    <a:gridCol w="7166834">
                      <a:extLst>
                        <a:ext uri="{9D8B030D-6E8A-4147-A177-3AD203B41FA5}">
                          <a16:colId xmlns:a16="http://schemas.microsoft.com/office/drawing/2014/main" val="3715164118"/>
                        </a:ext>
                      </a:extLst>
                    </a:gridCol>
                  </a:tblGrid>
                  <a:tr h="370840">
                    <a:tc>
                      <a:txBody>
                        <a:bodyPr/>
                        <a:lstStyle/>
                        <a:p>
                          <a:pPr algn="ctr"/>
                          <a:r>
                            <a:rPr lang="en-US" altLang="zh-CN" sz="2000" b="1" dirty="0">
                              <a:latin typeface="Arial" panose="020B0604020202020204" pitchFamily="34" charset="0"/>
                              <a:cs typeface="Arial" panose="020B0604020202020204" pitchFamily="34" charset="0"/>
                            </a:rPr>
                            <a:t>Visible (baseline)</a:t>
                          </a:r>
                          <a:endParaRPr lang="zh-CN" altLang="en-US" sz="2000" b="1" dirty="0">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
                              </m:oMathParaPr>
                              <m:oMath xmlns:m="http://schemas.openxmlformats.org/officeDocument/2006/math">
                                <m:r>
                                  <m:rPr>
                                    <m:sty m:val="p"/>
                                  </m:rPr>
                                  <a:rPr lang="en-US" altLang="zh-CN" sz="2000" b="0" i="1" kern="1200" smtClean="0">
                                    <a:solidFill>
                                      <a:schemeClr val="dk1"/>
                                    </a:solidFill>
                                    <a:effectLst/>
                                    <a:latin typeface="Cambria Math" panose="02040503050406030204" pitchFamily="18" charset="0"/>
                                  </a:rPr>
                                  <m:t>E</m:t>
                                </m:r>
                                <m:r>
                                  <a:rPr lang="en-US" altLang="zh-CN" sz="2000" b="0" kern="1200" smtClean="0">
                                    <a:solidFill>
                                      <a:schemeClr val="dk1"/>
                                    </a:solidFill>
                                    <a:effectLst/>
                                    <a:latin typeface="Cambria Math" panose="02040503050406030204" pitchFamily="18" charset="0"/>
                                  </a:rPr>
                                  <m:t>= </m:t>
                                </m:r>
                                <m:nary>
                                  <m:naryPr>
                                    <m:chr m:val="∑"/>
                                    <m:supHide m:val="on"/>
                                    <m:ctrlPr>
                                      <a:rPr lang="en-US" altLang="zh-CN" sz="2000" b="0" i="1" kern="1200" smtClean="0">
                                        <a:solidFill>
                                          <a:schemeClr val="dk1"/>
                                        </a:solidFill>
                                        <a:effectLst/>
                                        <a:latin typeface="Cambria Math" panose="02040503050406030204" pitchFamily="18" charset="0"/>
                                      </a:rPr>
                                    </m:ctrlPr>
                                  </m:naryPr>
                                  <m:sub>
                                    <m:r>
                                      <m:rPr>
                                        <m:sty m:val="p"/>
                                        <m:brk m:alnAt="7"/>
                                      </m:rPr>
                                      <a:rPr lang="en-US" altLang="zh-CN" sz="2000" b="0" i="1" kern="1200" smtClean="0">
                                        <a:solidFill>
                                          <a:schemeClr val="dk1"/>
                                        </a:solidFill>
                                        <a:effectLst/>
                                        <a:latin typeface="Cambria Math" panose="02040503050406030204" pitchFamily="18" charset="0"/>
                                      </a:rPr>
                                      <m:t>a</m:t>
                                    </m:r>
                                    <m:r>
                                      <m:rPr>
                                        <m:sty m:val="p"/>
                                      </m:rPr>
                                      <a:rPr lang="en-US" altLang="zh-CN" sz="2000" b="0" i="1" kern="1200" smtClean="0">
                                        <a:solidFill>
                                          <a:schemeClr val="dk1"/>
                                        </a:solidFill>
                                        <a:effectLst/>
                                        <a:latin typeface="Cambria Math" panose="02040503050406030204" pitchFamily="18" charset="0"/>
                                      </a:rPr>
                                      <m:t>ll</m:t>
                                    </m:r>
                                    <m:r>
                                      <a:rPr lang="en-US" altLang="zh-CN" sz="2000" b="0" kern="1200" smtClean="0">
                                        <a:solidFill>
                                          <a:schemeClr val="dk1"/>
                                        </a:solidFill>
                                        <a:effectLst/>
                                        <a:latin typeface="Cambria Math" panose="02040503050406030204" pitchFamily="18" charset="0"/>
                                      </a:rPr>
                                      <m:t>_</m:t>
                                    </m:r>
                                    <m:r>
                                      <m:rPr>
                                        <m:sty m:val="p"/>
                                      </m:rPr>
                                      <a:rPr lang="en-US" altLang="zh-CN" sz="2000" b="0" i="1" kern="1200" smtClean="0">
                                        <a:solidFill>
                                          <a:schemeClr val="dk1"/>
                                        </a:solidFill>
                                        <a:effectLst/>
                                        <a:latin typeface="Cambria Math" panose="02040503050406030204" pitchFamily="18" charset="0"/>
                                      </a:rPr>
                                      <m:t>hits</m:t>
                                    </m:r>
                                  </m:sub>
                                  <m:sup/>
                                  <m:e>
                                    <m:sSub>
                                      <m:sSubPr>
                                        <m:ctrlPr>
                                          <a:rPr lang="en-US" altLang="zh-CN" sz="2000" b="0" i="1" kern="1200" smtClean="0">
                                            <a:solidFill>
                                              <a:schemeClr val="dk1"/>
                                            </a:solidFill>
                                            <a:effectLst/>
                                            <a:latin typeface="Cambria Math" panose="02040503050406030204" pitchFamily="18" charset="0"/>
                                          </a:rPr>
                                        </m:ctrlPr>
                                      </m:sSubPr>
                                      <m:e>
                                        <m:r>
                                          <m:rPr>
                                            <m:sty m:val="p"/>
                                          </m:rPr>
                                          <a:rPr lang="en-US" altLang="zh-CN" sz="2000" b="0" i="1" kern="1200" smtClean="0">
                                            <a:solidFill>
                                              <a:schemeClr val="dk1"/>
                                            </a:solidFill>
                                            <a:effectLst/>
                                            <a:latin typeface="Cambria Math" panose="02040503050406030204" pitchFamily="18" charset="0"/>
                                          </a:rPr>
                                          <m:t>E</m:t>
                                        </m:r>
                                      </m:e>
                                      <m:sub>
                                        <m:r>
                                          <m:rPr>
                                            <m:sty m:val="p"/>
                                          </m:rPr>
                                          <a:rPr lang="en-US" altLang="zh-CN" sz="2000" b="0" i="1" kern="1200" smtClean="0">
                                            <a:solidFill>
                                              <a:schemeClr val="dk1"/>
                                            </a:solidFill>
                                            <a:effectLst/>
                                            <a:latin typeface="Cambria Math" panose="02040503050406030204" pitchFamily="18" charset="0"/>
                                          </a:rPr>
                                          <m:t>hit</m:t>
                                        </m:r>
                                      </m:sub>
                                    </m:sSub>
                                  </m:e>
                                </m:nary>
                              </m:oMath>
                            </m:oMathPara>
                          </a14:m>
                          <a:endParaRPr lang="zh-CN" alt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33133061"/>
                      </a:ext>
                    </a:extLst>
                  </a:tr>
                  <a:tr h="370840">
                    <a:tc>
                      <a:txBody>
                        <a:bodyPr/>
                        <a:lstStyle/>
                        <a:p>
                          <a:pPr algn="ctr"/>
                          <a:r>
                            <a:rPr lang="en-US" altLang="zh-CN" sz="2000" b="1" dirty="0">
                              <a:solidFill>
                                <a:schemeClr val="accent6">
                                  <a:lumMod val="50000"/>
                                </a:schemeClr>
                              </a:solidFill>
                              <a:latin typeface="Arial" panose="020B0604020202020204" pitchFamily="34" charset="0"/>
                              <a:cs typeface="Arial" panose="020B0604020202020204" pitchFamily="34" charset="0"/>
                            </a:rPr>
                            <a:t>CNN w/o time</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accent6">
                                  <a:lumMod val="50000"/>
                                </a:schemeClr>
                              </a:solidFill>
                              <a:latin typeface="Arial" panose="020B0604020202020204" pitchFamily="34" charset="0"/>
                              <a:cs typeface="Arial" panose="020B0604020202020204" pitchFamily="34" charset="0"/>
                            </a:rPr>
                            <a:t>(E, x, y, z)</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12049541"/>
                      </a:ext>
                    </a:extLst>
                  </a:tr>
                  <a:tr h="370840">
                    <a:tc>
                      <a:txBody>
                        <a:bodyPr/>
                        <a:lstStyle/>
                        <a:p>
                          <a:pPr algn="ctr"/>
                          <a:r>
                            <a:rPr lang="en-US" altLang="zh-CN" sz="2000" b="1" dirty="0">
                              <a:solidFill>
                                <a:schemeClr val="accent6">
                                  <a:lumMod val="50000"/>
                                </a:schemeClr>
                              </a:solidFill>
                              <a:latin typeface="Arial" panose="020B0604020202020204" pitchFamily="34" charset="0"/>
                              <a:cs typeface="Arial" panose="020B0604020202020204" pitchFamily="34" charset="0"/>
                            </a:rPr>
                            <a:t>CNN w. time</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accent6">
                                  <a:lumMod val="50000"/>
                                </a:schemeClr>
                              </a:solidFill>
                              <a:latin typeface="Arial" panose="020B0604020202020204" pitchFamily="34" charset="0"/>
                              <a:cs typeface="Arial" panose="020B0604020202020204" pitchFamily="34" charset="0"/>
                            </a:rPr>
                            <a:t>(E, T, x, y, z)</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1077320"/>
                      </a:ext>
                    </a:extLst>
                  </a:tr>
                </a:tbl>
              </a:graphicData>
            </a:graphic>
          </p:graphicFrame>
        </mc:Choice>
        <mc:Fallback xmlns="">
          <p:graphicFrame>
            <p:nvGraphicFramePr>
              <p:cNvPr id="10" name="表格 9">
                <a:extLst>
                  <a:ext uri="{FF2B5EF4-FFF2-40B4-BE49-F238E27FC236}">
                    <a16:creationId xmlns:a16="http://schemas.microsoft.com/office/drawing/2014/main" id="{275F7E3F-FC86-FB12-8546-904C7AD0C905}"/>
                  </a:ext>
                </a:extLst>
              </p:cNvPr>
              <p:cNvGraphicFramePr>
                <a:graphicFrameLocks noGrp="1"/>
              </p:cNvGraphicFramePr>
              <p:nvPr>
                <p:extLst>
                  <p:ext uri="{D42A27DB-BD31-4B8C-83A1-F6EECF244321}">
                    <p14:modId xmlns:p14="http://schemas.microsoft.com/office/powerpoint/2010/main" val="347815101"/>
                  </p:ext>
                </p:extLst>
              </p:nvPr>
            </p:nvGraphicFramePr>
            <p:xfrm>
              <a:off x="505906" y="3698160"/>
              <a:ext cx="11180187" cy="1623632"/>
            </p:xfrm>
            <a:graphic>
              <a:graphicData uri="http://schemas.openxmlformats.org/drawingml/2006/table">
                <a:tbl>
                  <a:tblPr firstRow="1" bandRow="1">
                    <a:tableStyleId>{C4B1156A-380E-4F78-BDF5-A606A8083BF9}</a:tableStyleId>
                  </a:tblPr>
                  <a:tblGrid>
                    <a:gridCol w="4013353">
                      <a:extLst>
                        <a:ext uri="{9D8B030D-6E8A-4147-A177-3AD203B41FA5}">
                          <a16:colId xmlns:a16="http://schemas.microsoft.com/office/drawing/2014/main" val="182660252"/>
                        </a:ext>
                      </a:extLst>
                    </a:gridCol>
                    <a:gridCol w="7166834">
                      <a:extLst>
                        <a:ext uri="{9D8B030D-6E8A-4147-A177-3AD203B41FA5}">
                          <a16:colId xmlns:a16="http://schemas.microsoft.com/office/drawing/2014/main" val="3715164118"/>
                        </a:ext>
                      </a:extLst>
                    </a:gridCol>
                  </a:tblGrid>
                  <a:tr h="831152">
                    <a:tc>
                      <a:txBody>
                        <a:bodyPr/>
                        <a:lstStyle/>
                        <a:p>
                          <a:pPr algn="ctr"/>
                          <a:r>
                            <a:rPr lang="en-US" altLang="zh-CN" sz="2000" b="1" dirty="0">
                              <a:latin typeface="Arial" panose="020B0604020202020204" pitchFamily="34" charset="0"/>
                              <a:cs typeface="Arial" panose="020B0604020202020204" pitchFamily="34" charset="0"/>
                            </a:rPr>
                            <a:t>Visible (baseline)</a:t>
                          </a:r>
                          <a:endParaRPr lang="zh-CN" altLang="en-US" sz="2000" b="1" dirty="0">
                            <a:latin typeface="Arial" panose="020B0604020202020204" pitchFamily="34" charset="0"/>
                            <a:cs typeface="Arial" panose="020B0604020202020204" pitchFamily="34" charset="0"/>
                          </a:endParaRPr>
                        </a:p>
                      </a:txBody>
                      <a:tcPr/>
                    </a:tc>
                    <a:tc>
                      <a:txBody>
                        <a:bodyPr/>
                        <a:lstStyle/>
                        <a:p>
                          <a:endParaRPr lang="zh-CN"/>
                        </a:p>
                      </a:txBody>
                      <a:tcPr>
                        <a:blipFill>
                          <a:blip r:embed="rId3"/>
                          <a:stretch>
                            <a:fillRect l="-56283" t="-127273" r="-177" b="-178788"/>
                          </a:stretch>
                        </a:blipFill>
                      </a:tcPr>
                    </a:tc>
                    <a:extLst>
                      <a:ext uri="{0D108BD9-81ED-4DB2-BD59-A6C34878D82A}">
                        <a16:rowId xmlns:a16="http://schemas.microsoft.com/office/drawing/2014/main" val="3833133061"/>
                      </a:ext>
                    </a:extLst>
                  </a:tr>
                  <a:tr h="396240">
                    <a:tc>
                      <a:txBody>
                        <a:bodyPr/>
                        <a:lstStyle/>
                        <a:p>
                          <a:pPr algn="ctr"/>
                          <a:r>
                            <a:rPr lang="en-US" altLang="zh-CN" sz="2000" b="1" dirty="0">
                              <a:solidFill>
                                <a:schemeClr val="accent6">
                                  <a:lumMod val="50000"/>
                                </a:schemeClr>
                              </a:solidFill>
                              <a:latin typeface="Arial" panose="020B0604020202020204" pitchFamily="34" charset="0"/>
                              <a:cs typeface="Arial" panose="020B0604020202020204" pitchFamily="34" charset="0"/>
                            </a:rPr>
                            <a:t>CNN w/o time</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accent6">
                                  <a:lumMod val="50000"/>
                                </a:schemeClr>
                              </a:solidFill>
                              <a:latin typeface="Arial" panose="020B0604020202020204" pitchFamily="34" charset="0"/>
                              <a:cs typeface="Arial" panose="020B0604020202020204" pitchFamily="34" charset="0"/>
                            </a:rPr>
                            <a:t>(E, x, y, z)</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12049541"/>
                      </a:ext>
                    </a:extLst>
                  </a:tr>
                  <a:tr h="396240">
                    <a:tc>
                      <a:txBody>
                        <a:bodyPr/>
                        <a:lstStyle/>
                        <a:p>
                          <a:pPr algn="ctr"/>
                          <a:r>
                            <a:rPr lang="en-US" altLang="zh-CN" sz="2000" b="1" dirty="0">
                              <a:solidFill>
                                <a:schemeClr val="accent6">
                                  <a:lumMod val="50000"/>
                                </a:schemeClr>
                              </a:solidFill>
                              <a:latin typeface="Arial" panose="020B0604020202020204" pitchFamily="34" charset="0"/>
                              <a:cs typeface="Arial" panose="020B0604020202020204" pitchFamily="34" charset="0"/>
                            </a:rPr>
                            <a:t>CNN w. time</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chemeClr val="accent6">
                                  <a:lumMod val="50000"/>
                                </a:schemeClr>
                              </a:solidFill>
                              <a:latin typeface="Arial" panose="020B0604020202020204" pitchFamily="34" charset="0"/>
                              <a:cs typeface="Arial" panose="020B0604020202020204" pitchFamily="34" charset="0"/>
                            </a:rPr>
                            <a:t>(E, T, x, y, z)</a:t>
                          </a:r>
                          <a:endParaRPr lang="zh-CN" altLang="en-US" sz="2000" b="1" dirty="0">
                            <a:solidFill>
                              <a:schemeClr val="accent6">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1077320"/>
                      </a:ext>
                    </a:extLst>
                  </a:tr>
                </a:tbl>
              </a:graphicData>
            </a:graphic>
          </p:graphicFrame>
        </mc:Fallback>
      </mc:AlternateContent>
      <p:grpSp>
        <p:nvGrpSpPr>
          <p:cNvPr id="28" name="组合 27">
            <a:extLst>
              <a:ext uri="{FF2B5EF4-FFF2-40B4-BE49-F238E27FC236}">
                <a16:creationId xmlns:a16="http://schemas.microsoft.com/office/drawing/2014/main" id="{056CF6D1-3B97-1EB0-78F2-13CDF50587A8}"/>
              </a:ext>
            </a:extLst>
          </p:cNvPr>
          <p:cNvGrpSpPr/>
          <p:nvPr/>
        </p:nvGrpSpPr>
        <p:grpSpPr>
          <a:xfrm>
            <a:off x="189679" y="1722819"/>
            <a:ext cx="11812642" cy="780000"/>
            <a:chOff x="189679" y="1486336"/>
            <a:chExt cx="11812642" cy="780000"/>
          </a:xfrm>
        </p:grpSpPr>
        <p:grpSp>
          <p:nvGrpSpPr>
            <p:cNvPr id="9" name="组合 8">
              <a:extLst>
                <a:ext uri="{FF2B5EF4-FFF2-40B4-BE49-F238E27FC236}">
                  <a16:creationId xmlns:a16="http://schemas.microsoft.com/office/drawing/2014/main" id="{92821511-2386-CC84-D99B-5EBD7FBF9256}"/>
                </a:ext>
              </a:extLst>
            </p:cNvPr>
            <p:cNvGrpSpPr/>
            <p:nvPr/>
          </p:nvGrpSpPr>
          <p:grpSpPr>
            <a:xfrm>
              <a:off x="189679" y="1486336"/>
              <a:ext cx="11812642" cy="780000"/>
              <a:chOff x="120000" y="1358001"/>
              <a:chExt cx="11812642" cy="780000"/>
            </a:xfrm>
          </p:grpSpPr>
          <p:sp>
            <p:nvSpPr>
              <p:cNvPr id="20" name="Flow Card 1">
                <a:extLst>
                  <a:ext uri="{FF2B5EF4-FFF2-40B4-BE49-F238E27FC236}">
                    <a16:creationId xmlns:a16="http://schemas.microsoft.com/office/drawing/2014/main" id="{0AF13186-221D-CE45-16EF-C8A23863249B}"/>
                  </a:ext>
                </a:extLst>
              </p:cNvPr>
              <p:cNvSpPr>
                <a:spLocks noChangeAspect="1"/>
              </p:cNvSpPr>
              <p:nvPr/>
            </p:nvSpPr>
            <p:spPr>
              <a:xfrm>
                <a:off x="120000" y="1358001"/>
                <a:ext cx="2730000" cy="780000"/>
              </a:xfrm>
              <a:prstGeom prst="roundRect">
                <a:avLst/>
              </a:prstGeom>
              <a:solidFill>
                <a:srgbClr val="DCEAF8"/>
              </a:solidFill>
              <a:ln>
                <a:solidFill>
                  <a:srgbClr val="7FA7D8"/>
                </a:solidFill>
              </a:ln>
            </p:spPr>
            <p:txBody>
              <a:bodyPr wrap="square" rtlCol="0" anchor="ctr"/>
              <a:lstStyle/>
              <a:p>
                <a:pPr algn="ctr"/>
                <a:r>
                  <a:rPr lang="en-US" altLang="zh-CN" b="1" dirty="0">
                    <a:solidFill>
                      <a:srgbClr val="7030A0"/>
                    </a:solidFill>
                    <a:latin typeface="Arial" panose="020B0604020202020204" pitchFamily="34" charset="0"/>
                    <a:cs typeface="Arial" panose="020B0604020202020204" pitchFamily="34" charset="0"/>
                  </a:rPr>
                  <a:t>Single-particle</a:t>
                </a:r>
                <a:r>
                  <a:rPr lang="en-US" altLang="zh-CN" b="1" dirty="0">
                    <a:solidFill>
                      <a:srgbClr val="1F1F1F"/>
                    </a:solidFill>
                    <a:latin typeface="Arial" panose="020B0604020202020204" pitchFamily="34" charset="0"/>
                    <a:cs typeface="Arial" panose="020B0604020202020204" pitchFamily="34" charset="0"/>
                  </a:rPr>
                  <a:t> simulation</a:t>
                </a:r>
              </a:p>
            </p:txBody>
          </p:sp>
          <p:sp>
            <p:nvSpPr>
              <p:cNvPr id="21" name="Flow Card 2">
                <a:extLst>
                  <a:ext uri="{FF2B5EF4-FFF2-40B4-BE49-F238E27FC236}">
                    <a16:creationId xmlns:a16="http://schemas.microsoft.com/office/drawing/2014/main" id="{6FAEEA64-FC98-14D1-628C-8D0B96D43084}"/>
                  </a:ext>
                </a:extLst>
              </p:cNvPr>
              <p:cNvSpPr>
                <a:spLocks noChangeAspect="1"/>
              </p:cNvSpPr>
              <p:nvPr/>
            </p:nvSpPr>
            <p:spPr>
              <a:xfrm>
                <a:off x="3151540" y="1358001"/>
                <a:ext cx="2730000" cy="780000"/>
              </a:xfrm>
              <a:prstGeom prst="roundRect">
                <a:avLst/>
              </a:prstGeom>
              <a:solidFill>
                <a:srgbClr val="EAF2FB"/>
              </a:solidFill>
              <a:ln>
                <a:solidFill>
                  <a:srgbClr val="7FA7D8"/>
                </a:solidFill>
              </a:ln>
            </p:spPr>
            <p:txBody>
              <a:bodyPr wrap="square" rtlCol="0" anchor="ctr"/>
              <a:lstStyle/>
              <a:p>
                <a:pPr algn="ctr"/>
                <a:r>
                  <a:rPr lang="en-US" altLang="zh-CN" b="1" dirty="0">
                    <a:solidFill>
                      <a:srgbClr val="1F1F1F"/>
                    </a:solidFill>
                    <a:latin typeface="Arial" panose="020B0604020202020204" pitchFamily="34" charset="0"/>
                    <a:cs typeface="Arial" panose="020B0604020202020204" pitchFamily="34" charset="0"/>
                  </a:rPr>
                  <a:t>Hits Digi</a:t>
                </a:r>
                <a:r>
                  <a:rPr lang="zh-CN" altLang="en-US" b="1" dirty="0">
                    <a:solidFill>
                      <a:srgbClr val="1F1F1F"/>
                    </a:solidFill>
                    <a:latin typeface="Arial" panose="020B0604020202020204" pitchFamily="34" charset="0"/>
                    <a:cs typeface="Arial" panose="020B0604020202020204" pitchFamily="34" charset="0"/>
                  </a:rPr>
                  <a:t> </a:t>
                </a:r>
                <a:r>
                  <a:rPr lang="en-US" altLang="zh-CN" b="1" dirty="0">
                    <a:solidFill>
                      <a:srgbClr val="1F1F1F"/>
                    </a:solidFill>
                    <a:latin typeface="Arial" panose="020B0604020202020204" pitchFamily="34" charset="0"/>
                    <a:cs typeface="Arial" panose="020B0604020202020204" pitchFamily="34" charset="0"/>
                  </a:rPr>
                  <a:t>&amp;</a:t>
                </a:r>
                <a:r>
                  <a:rPr lang="zh-CN" altLang="en-US" b="1" dirty="0">
                    <a:solidFill>
                      <a:srgbClr val="1F1F1F"/>
                    </a:solidFill>
                    <a:latin typeface="Arial" panose="020B0604020202020204" pitchFamily="34" charset="0"/>
                    <a:cs typeface="Arial" panose="020B0604020202020204" pitchFamily="34" charset="0"/>
                  </a:rPr>
                  <a:t> </a:t>
                </a:r>
                <a:r>
                  <a:rPr lang="en-US" altLang="zh-CN" b="1" dirty="0">
                    <a:solidFill>
                      <a:srgbClr val="1F1F1F"/>
                    </a:solidFill>
                    <a:latin typeface="Arial" panose="020B0604020202020204" pitchFamily="34" charset="0"/>
                    <a:cs typeface="Arial" panose="020B0604020202020204" pitchFamily="34" charset="0"/>
                  </a:rPr>
                  <a:t>Reco</a:t>
                </a:r>
              </a:p>
            </p:txBody>
          </p:sp>
          <p:sp>
            <p:nvSpPr>
              <p:cNvPr id="22" name="Flow Card 3">
                <a:extLst>
                  <a:ext uri="{FF2B5EF4-FFF2-40B4-BE49-F238E27FC236}">
                    <a16:creationId xmlns:a16="http://schemas.microsoft.com/office/drawing/2014/main" id="{D1A02316-89DD-3FDE-7E7A-3B0772B025DD}"/>
                  </a:ext>
                </a:extLst>
              </p:cNvPr>
              <p:cNvSpPr>
                <a:spLocks noChangeAspect="1"/>
              </p:cNvSpPr>
              <p:nvPr/>
            </p:nvSpPr>
            <p:spPr>
              <a:xfrm>
                <a:off x="6180460" y="1358001"/>
                <a:ext cx="2730000" cy="780000"/>
              </a:xfrm>
              <a:prstGeom prst="roundRect">
                <a:avLst/>
              </a:prstGeom>
              <a:solidFill>
                <a:srgbClr val="FCE8DE"/>
              </a:solidFill>
              <a:ln>
                <a:solidFill>
                  <a:srgbClr val="7FA7D8"/>
                </a:solidFill>
              </a:ln>
            </p:spPr>
            <p:txBody>
              <a:bodyPr wrap="square" rtlCol="0" anchor="ctr"/>
              <a:lstStyle/>
              <a:p>
                <a:pPr algn="ctr"/>
                <a:r>
                  <a:rPr lang="en-US" altLang="zh-CN" b="1" dirty="0">
                    <a:solidFill>
                      <a:srgbClr val="1F1F1F"/>
                    </a:solidFill>
                    <a:latin typeface="Arial" panose="020B0604020202020204" pitchFamily="34" charset="0"/>
                    <a:cs typeface="Arial" panose="020B0604020202020204" pitchFamily="34" charset="0"/>
                  </a:rPr>
                  <a:t>Particle energy reconstruction</a:t>
                </a:r>
              </a:p>
            </p:txBody>
          </p:sp>
          <p:sp>
            <p:nvSpPr>
              <p:cNvPr id="23" name="Flow Card 4">
                <a:extLst>
                  <a:ext uri="{FF2B5EF4-FFF2-40B4-BE49-F238E27FC236}">
                    <a16:creationId xmlns:a16="http://schemas.microsoft.com/office/drawing/2014/main" id="{0A421C7E-3305-EFDE-0A51-165F4177D81A}"/>
                  </a:ext>
                </a:extLst>
              </p:cNvPr>
              <p:cNvSpPr>
                <a:spLocks noChangeAspect="1"/>
              </p:cNvSpPr>
              <p:nvPr/>
            </p:nvSpPr>
            <p:spPr>
              <a:xfrm>
                <a:off x="9202642" y="1358001"/>
                <a:ext cx="2730000" cy="780000"/>
              </a:xfrm>
              <a:prstGeom prst="roundRect">
                <a:avLst/>
              </a:prstGeom>
              <a:solidFill>
                <a:srgbClr val="E7F5E8"/>
              </a:solidFill>
              <a:ln>
                <a:solidFill>
                  <a:srgbClr val="7FA7D8"/>
                </a:solidFill>
              </a:ln>
            </p:spPr>
            <p:txBody>
              <a:bodyPr wrap="square" rtlCol="0" anchor="ctr"/>
              <a:lstStyle/>
              <a:p>
                <a:pPr algn="ctr"/>
                <a:r>
                  <a:rPr lang="en-US" altLang="zh-CN" b="1" dirty="0">
                    <a:solidFill>
                      <a:srgbClr val="1F1F1F"/>
                    </a:solidFill>
                    <a:latin typeface="Arial" panose="020B0604020202020204" pitchFamily="34" charset="0"/>
                    <a:cs typeface="Arial" panose="020B0604020202020204" pitchFamily="34" charset="0"/>
                  </a:rPr>
                  <a:t>Performance comparison</a:t>
                </a:r>
              </a:p>
            </p:txBody>
          </p:sp>
        </p:grpSp>
        <p:cxnSp>
          <p:nvCxnSpPr>
            <p:cNvPr id="16" name="直线箭头连接符 15">
              <a:extLst>
                <a:ext uri="{FF2B5EF4-FFF2-40B4-BE49-F238E27FC236}">
                  <a16:creationId xmlns:a16="http://schemas.microsoft.com/office/drawing/2014/main" id="{AEC74770-D2D0-9628-D1C0-65AD70C897B3}"/>
                </a:ext>
              </a:extLst>
            </p:cNvPr>
            <p:cNvCxnSpPr>
              <a:stCxn id="20" idx="3"/>
              <a:endCxn id="21" idx="1"/>
            </p:cNvCxnSpPr>
            <p:nvPr/>
          </p:nvCxnSpPr>
          <p:spPr>
            <a:xfrm>
              <a:off x="2919679" y="1876336"/>
              <a:ext cx="3015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14CE276A-79AD-AC40-DF68-A6915F9C1F29}"/>
                </a:ext>
              </a:extLst>
            </p:cNvPr>
            <p:cNvCxnSpPr>
              <a:cxnSpLocks/>
              <a:stCxn id="21" idx="3"/>
              <a:endCxn id="22" idx="1"/>
            </p:cNvCxnSpPr>
            <p:nvPr/>
          </p:nvCxnSpPr>
          <p:spPr>
            <a:xfrm>
              <a:off x="5951219" y="1876336"/>
              <a:ext cx="298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0B27EABA-3F0E-C64E-C2D6-F331ED9855A4}"/>
                </a:ext>
              </a:extLst>
            </p:cNvPr>
            <p:cNvCxnSpPr>
              <a:cxnSpLocks/>
              <a:stCxn id="22" idx="3"/>
              <a:endCxn id="23" idx="1"/>
            </p:cNvCxnSpPr>
            <p:nvPr/>
          </p:nvCxnSpPr>
          <p:spPr>
            <a:xfrm>
              <a:off x="8980139" y="1876336"/>
              <a:ext cx="2921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6" name="页脚占位符 2">
            <a:extLst>
              <a:ext uri="{FF2B5EF4-FFF2-40B4-BE49-F238E27FC236}">
                <a16:creationId xmlns:a16="http://schemas.microsoft.com/office/drawing/2014/main" id="{60607892-1459-BC0B-C11E-27B87FCC9D40}"/>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spTree>
    <p:extLst>
      <p:ext uri="{BB962C8B-B14F-4D97-AF65-F5344CB8AC3E}">
        <p14:creationId xmlns:p14="http://schemas.microsoft.com/office/powerpoint/2010/main" val="84693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92670-BBF8-0E86-E685-678E249CAE41}"/>
            </a:ext>
          </a:extLst>
        </p:cNvPr>
        <p:cNvGrpSpPr/>
        <p:nvPr/>
      </p:nvGrpSpPr>
      <p:grpSpPr>
        <a:xfrm>
          <a:off x="0" y="0"/>
          <a:ext cx="0" cy="0"/>
          <a:chOff x="0" y="0"/>
          <a:chExt cx="0" cy="0"/>
        </a:xfrm>
      </p:grpSpPr>
      <p:sp>
        <p:nvSpPr>
          <p:cNvPr id="2" name="日期占位符 1">
            <a:extLst>
              <a:ext uri="{FF2B5EF4-FFF2-40B4-BE49-F238E27FC236}">
                <a16:creationId xmlns:a16="http://schemas.microsoft.com/office/drawing/2014/main" id="{53D7D67B-83F1-C9B7-AF0C-0ED780615274}"/>
              </a:ext>
            </a:extLst>
          </p:cNvPr>
          <p:cNvSpPr>
            <a:spLocks noGrp="1"/>
          </p:cNvSpPr>
          <p:nvPr>
            <p:ph type="dt" sz="half" idx="10"/>
          </p:nvPr>
        </p:nvSpPr>
        <p:spPr/>
        <p:txBody>
          <a:bodyPr/>
          <a:lstStyle/>
          <a:p>
            <a:fld id="{2094AB0D-8781-2942-9608-0D33F9FDC53A}" type="datetime1">
              <a:rPr kumimoji="1" lang="zh-CN" altLang="en-US" smtClean="0"/>
              <a:t>2026/6/8</a:t>
            </a:fld>
            <a:endParaRPr kumimoji="1" lang="zh-CN" altLang="en-US" dirty="0"/>
          </a:p>
        </p:txBody>
      </p:sp>
      <p:sp>
        <p:nvSpPr>
          <p:cNvPr id="4" name="灯片编号占位符 3">
            <a:extLst>
              <a:ext uri="{FF2B5EF4-FFF2-40B4-BE49-F238E27FC236}">
                <a16:creationId xmlns:a16="http://schemas.microsoft.com/office/drawing/2014/main" id="{690F7E10-B62F-6BB3-7A14-D0D3EB3E33F1}"/>
              </a:ext>
            </a:extLst>
          </p:cNvPr>
          <p:cNvSpPr>
            <a:spLocks noGrp="1"/>
          </p:cNvSpPr>
          <p:nvPr>
            <p:ph type="sldNum" sz="quarter" idx="12"/>
          </p:nvPr>
        </p:nvSpPr>
        <p:spPr/>
        <p:txBody>
          <a:bodyPr/>
          <a:lstStyle/>
          <a:p>
            <a:fld id="{90D1702F-6D8E-E449-92D4-4E9109171300}" type="slidenum">
              <a:rPr kumimoji="1" lang="zh-CN" altLang="en-US" smtClean="0"/>
              <a:pPr/>
              <a:t>9</a:t>
            </a:fld>
            <a:endParaRPr kumimoji="1" lang="zh-CN" altLang="en-US"/>
          </a:p>
        </p:txBody>
      </p:sp>
      <p:sp>
        <p:nvSpPr>
          <p:cNvPr id="5" name="标题 4">
            <a:extLst>
              <a:ext uri="{FF2B5EF4-FFF2-40B4-BE49-F238E27FC236}">
                <a16:creationId xmlns:a16="http://schemas.microsoft.com/office/drawing/2014/main" id="{823133A1-9DA4-E47A-AB5F-6124B65B420C}"/>
              </a:ext>
            </a:extLst>
          </p:cNvPr>
          <p:cNvSpPr>
            <a:spLocks noGrp="1"/>
          </p:cNvSpPr>
          <p:nvPr>
            <p:ph type="title"/>
          </p:nvPr>
        </p:nvSpPr>
        <p:spPr>
          <a:xfrm>
            <a:off x="996203" y="128607"/>
            <a:ext cx="10189247" cy="826716"/>
          </a:xfrm>
        </p:spPr>
        <p:txBody>
          <a:bodyPr>
            <a:normAutofit/>
          </a:bodyPr>
          <a:lstStyle/>
          <a:p>
            <a:r>
              <a:rPr kumimoji="1" lang="en-US" altLang="zh-CN" sz="3200" dirty="0"/>
              <a:t>What information is encoded into the model?</a:t>
            </a:r>
            <a:endParaRPr kumimoji="1" lang="zh-CN" altLang="en-US" sz="3200" dirty="0"/>
          </a:p>
        </p:txBody>
      </p:sp>
      <p:sp>
        <p:nvSpPr>
          <p:cNvPr id="16" name="页脚占位符 2">
            <a:extLst>
              <a:ext uri="{FF2B5EF4-FFF2-40B4-BE49-F238E27FC236}">
                <a16:creationId xmlns:a16="http://schemas.microsoft.com/office/drawing/2014/main" id="{9568544A-7D64-A1A6-3769-1E4DCC1654EF}"/>
              </a:ext>
            </a:extLst>
          </p:cNvPr>
          <p:cNvSpPr>
            <a:spLocks noGrp="1"/>
          </p:cNvSpPr>
          <p:nvPr>
            <p:ph type="ftr" sz="quarter" idx="11"/>
          </p:nvPr>
        </p:nvSpPr>
        <p:spPr>
          <a:xfrm>
            <a:off x="431397" y="6451674"/>
            <a:ext cx="3019726" cy="365125"/>
          </a:xfrm>
        </p:spPr>
        <p:txBody>
          <a:bodyPr/>
          <a:lstStyle/>
          <a:p>
            <a:pPr algn="l"/>
            <a:r>
              <a:rPr lang="zh-CN" altLang="zh-CN" dirty="0"/>
              <a:t>PHENIICS </a:t>
            </a:r>
            <a:r>
              <a:rPr kumimoji="1" lang="en-US" dirty="0"/>
              <a:t>| XIN XIA</a:t>
            </a:r>
          </a:p>
        </p:txBody>
      </p:sp>
      <p:grpSp>
        <p:nvGrpSpPr>
          <p:cNvPr id="22" name="组合 21">
            <a:extLst>
              <a:ext uri="{FF2B5EF4-FFF2-40B4-BE49-F238E27FC236}">
                <a16:creationId xmlns:a16="http://schemas.microsoft.com/office/drawing/2014/main" id="{7AA572FA-3D8E-B468-C326-A83536585855}"/>
              </a:ext>
            </a:extLst>
          </p:cNvPr>
          <p:cNvGrpSpPr/>
          <p:nvPr/>
        </p:nvGrpSpPr>
        <p:grpSpPr>
          <a:xfrm>
            <a:off x="5738943" y="1302784"/>
            <a:ext cx="6135545" cy="4801427"/>
            <a:chOff x="6668086" y="2832922"/>
            <a:chExt cx="4738723" cy="3484293"/>
          </a:xfrm>
        </p:grpSpPr>
        <p:grpSp>
          <p:nvGrpSpPr>
            <p:cNvPr id="23" name="组合 22">
              <a:extLst>
                <a:ext uri="{FF2B5EF4-FFF2-40B4-BE49-F238E27FC236}">
                  <a16:creationId xmlns:a16="http://schemas.microsoft.com/office/drawing/2014/main" id="{BF4343DB-F6CD-F101-D248-11AFDC50ED0F}"/>
                </a:ext>
              </a:extLst>
            </p:cNvPr>
            <p:cNvGrpSpPr/>
            <p:nvPr/>
          </p:nvGrpSpPr>
          <p:grpSpPr>
            <a:xfrm>
              <a:off x="6668086" y="2832922"/>
              <a:ext cx="4738723" cy="3484293"/>
              <a:chOff x="7097211" y="685030"/>
              <a:chExt cx="5011542" cy="5308137"/>
            </a:xfrm>
          </p:grpSpPr>
          <p:pic>
            <p:nvPicPr>
              <p:cNvPr id="28" name="图片 27">
                <a:extLst>
                  <a:ext uri="{FF2B5EF4-FFF2-40B4-BE49-F238E27FC236}">
                    <a16:creationId xmlns:a16="http://schemas.microsoft.com/office/drawing/2014/main" id="{C7B41503-CAC6-DC0B-D52B-EB03B8E07FF7}"/>
                  </a:ext>
                </a:extLst>
              </p:cNvPr>
              <p:cNvPicPr>
                <a:picLocks noChangeAspect="1"/>
              </p:cNvPicPr>
              <p:nvPr/>
            </p:nvPicPr>
            <p:blipFill>
              <a:blip r:embed="rId3"/>
              <a:stretch>
                <a:fillRect/>
              </a:stretch>
            </p:blipFill>
            <p:spPr>
              <a:xfrm>
                <a:off x="7097211" y="685030"/>
                <a:ext cx="5011542" cy="5308137"/>
              </a:xfrm>
              <a:prstGeom prst="rect">
                <a:avLst/>
              </a:prstGeom>
            </p:spPr>
          </p:pic>
          <p:sp>
            <p:nvSpPr>
              <p:cNvPr id="29" name="文本框 28">
                <a:extLst>
                  <a:ext uri="{FF2B5EF4-FFF2-40B4-BE49-F238E27FC236}">
                    <a16:creationId xmlns:a16="http://schemas.microsoft.com/office/drawing/2014/main" id="{3353DA89-99AF-7757-9B60-0E3901D16063}"/>
                  </a:ext>
                </a:extLst>
              </p:cNvPr>
              <p:cNvSpPr txBox="1"/>
              <p:nvPr/>
            </p:nvSpPr>
            <p:spPr>
              <a:xfrm>
                <a:off x="10300318" y="5319878"/>
                <a:ext cx="1802040" cy="510386"/>
              </a:xfrm>
              <a:prstGeom prst="rect">
                <a:avLst/>
              </a:prstGeom>
              <a:solidFill>
                <a:schemeClr val="accent1"/>
              </a:solidFill>
            </p:spPr>
            <p:txBody>
              <a:bodyPr wrap="square" rtlCol="0">
                <a:spAutoFit/>
              </a:bodyPr>
              <a:lstStyle/>
              <a:p>
                <a:pPr algn="ctr"/>
                <a:r>
                  <a:rPr kumimoji="1" lang="en-US" sz="2400" dirty="0">
                    <a:solidFill>
                      <a:schemeClr val="bg1"/>
                    </a:solidFill>
                    <a:latin typeface="Arial" panose="020B0604020202020204" pitchFamily="34" charset="0"/>
                    <a:cs typeface="Arial" panose="020B0604020202020204" pitchFamily="34" charset="0"/>
                  </a:rPr>
                  <a:t>SiW-ECAL</a:t>
                </a:r>
              </a:p>
            </p:txBody>
          </p:sp>
          <p:sp>
            <p:nvSpPr>
              <p:cNvPr id="30" name="文本框 29">
                <a:extLst>
                  <a:ext uri="{FF2B5EF4-FFF2-40B4-BE49-F238E27FC236}">
                    <a16:creationId xmlns:a16="http://schemas.microsoft.com/office/drawing/2014/main" id="{6936CBA1-0B15-1C62-EF7B-33F994B40E92}"/>
                  </a:ext>
                </a:extLst>
              </p:cNvPr>
              <p:cNvSpPr txBox="1"/>
              <p:nvPr/>
            </p:nvSpPr>
            <p:spPr>
              <a:xfrm>
                <a:off x="10505158" y="912677"/>
                <a:ext cx="1502332" cy="510386"/>
              </a:xfrm>
              <a:prstGeom prst="rect">
                <a:avLst/>
              </a:prstGeom>
              <a:solidFill>
                <a:schemeClr val="accent6"/>
              </a:solidFill>
            </p:spPr>
            <p:txBody>
              <a:bodyPr wrap="square" rtlCol="0">
                <a:spAutoFit/>
              </a:bodyPr>
              <a:lstStyle/>
              <a:p>
                <a:pPr algn="ctr"/>
                <a:r>
                  <a:rPr kumimoji="1" lang="en-US" sz="2400" dirty="0">
                    <a:solidFill>
                      <a:schemeClr val="bg1"/>
                    </a:solidFill>
                    <a:latin typeface="Arial" panose="020B0604020202020204" pitchFamily="34" charset="0"/>
                    <a:cs typeface="Arial" panose="020B0604020202020204" pitchFamily="34" charset="0"/>
                  </a:rPr>
                  <a:t>AHCAL</a:t>
                </a:r>
              </a:p>
            </p:txBody>
          </p:sp>
        </p:grpSp>
        <p:sp>
          <p:nvSpPr>
            <p:cNvPr id="24" name="椭圆 23">
              <a:extLst>
                <a:ext uri="{FF2B5EF4-FFF2-40B4-BE49-F238E27FC236}">
                  <a16:creationId xmlns:a16="http://schemas.microsoft.com/office/drawing/2014/main" id="{B11659E0-C1FF-8919-38A6-2C9253A60D08}"/>
                </a:ext>
              </a:extLst>
            </p:cNvPr>
            <p:cNvSpPr/>
            <p:nvPr/>
          </p:nvSpPr>
          <p:spPr>
            <a:xfrm>
              <a:off x="8243668" y="4149969"/>
              <a:ext cx="1055077" cy="1434905"/>
            </a:xfrm>
            <a:prstGeom prst="ellipse">
              <a:avLst/>
            </a:prstGeom>
            <a:noFill/>
            <a:ln w="3492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solidFill>
                  <a:schemeClr val="accent4">
                    <a:lumMod val="75000"/>
                  </a:schemeClr>
                </a:solidFill>
              </a:endParaRPr>
            </a:p>
          </p:txBody>
        </p:sp>
        <p:sp>
          <p:nvSpPr>
            <p:cNvPr id="25" name="椭圆 24">
              <a:extLst>
                <a:ext uri="{FF2B5EF4-FFF2-40B4-BE49-F238E27FC236}">
                  <a16:creationId xmlns:a16="http://schemas.microsoft.com/office/drawing/2014/main" id="{ECD45E04-AB7E-8EFE-5E86-A5DACBAED5E1}"/>
                </a:ext>
              </a:extLst>
            </p:cNvPr>
            <p:cNvSpPr/>
            <p:nvPr/>
          </p:nvSpPr>
          <p:spPr>
            <a:xfrm>
              <a:off x="7455877" y="2982351"/>
              <a:ext cx="2644726" cy="2804889"/>
            </a:xfrm>
            <a:prstGeom prst="ellipse">
              <a:avLst/>
            </a:prstGeom>
            <a:noFill/>
            <a:ln w="349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26" name="文本框 25">
              <a:extLst>
                <a:ext uri="{FF2B5EF4-FFF2-40B4-BE49-F238E27FC236}">
                  <a16:creationId xmlns:a16="http://schemas.microsoft.com/office/drawing/2014/main" id="{F1B15179-75D1-4126-BFCC-618222663A2C}"/>
                </a:ext>
              </a:extLst>
            </p:cNvPr>
            <p:cNvSpPr txBox="1"/>
            <p:nvPr/>
          </p:nvSpPr>
          <p:spPr>
            <a:xfrm>
              <a:off x="8663609" y="4575068"/>
              <a:ext cx="629529" cy="369332"/>
            </a:xfrm>
            <a:prstGeom prst="rect">
              <a:avLst/>
            </a:prstGeom>
            <a:noFill/>
          </p:spPr>
          <p:txBody>
            <a:bodyPr wrap="square">
              <a:spAutoFit/>
            </a:bodyPr>
            <a:lstStyle/>
            <a:p>
              <a:pPr algn="ctr"/>
              <a:r>
                <a:rPr lang="en-US" sz="1800" b="1" dirty="0">
                  <a:solidFill>
                    <a:schemeClr val="accent4">
                      <a:lumMod val="75000"/>
                    </a:schemeClr>
                  </a:solidFill>
                  <a:latin typeface="Arial" panose="020B0604020202020204" pitchFamily="34" charset="0"/>
                  <a:cs typeface="Arial" panose="020B0604020202020204" pitchFamily="34" charset="0"/>
                </a:rPr>
                <a:t>EM.</a:t>
              </a:r>
              <a:endParaRPr lang="en-US" b="1" dirty="0">
                <a:solidFill>
                  <a:schemeClr val="accent4">
                    <a:lumMod val="75000"/>
                  </a:schemeClr>
                </a:solidFill>
              </a:endParaRPr>
            </a:p>
          </p:txBody>
        </p:sp>
        <p:sp>
          <p:nvSpPr>
            <p:cNvPr id="27" name="文本框 26">
              <a:extLst>
                <a:ext uri="{FF2B5EF4-FFF2-40B4-BE49-F238E27FC236}">
                  <a16:creationId xmlns:a16="http://schemas.microsoft.com/office/drawing/2014/main" id="{14FAE26B-6F30-61BE-54C5-33BB47271D15}"/>
                </a:ext>
              </a:extLst>
            </p:cNvPr>
            <p:cNvSpPr txBox="1"/>
            <p:nvPr/>
          </p:nvSpPr>
          <p:spPr>
            <a:xfrm>
              <a:off x="8978373" y="3556350"/>
              <a:ext cx="903046" cy="369332"/>
            </a:xfrm>
            <a:prstGeom prst="rect">
              <a:avLst/>
            </a:prstGeom>
            <a:noFill/>
          </p:spPr>
          <p:txBody>
            <a:bodyPr wrap="square">
              <a:spAutoFit/>
            </a:bodyPr>
            <a:lstStyle/>
            <a:p>
              <a:pPr algn="ctr"/>
              <a:r>
                <a:rPr lang="en-US" b="1" dirty="0">
                  <a:solidFill>
                    <a:schemeClr val="accent2">
                      <a:lumMod val="75000"/>
                    </a:schemeClr>
                  </a:solidFill>
                  <a:latin typeface="Arial" panose="020B0604020202020204" pitchFamily="34" charset="0"/>
                  <a:cs typeface="Arial" panose="020B0604020202020204" pitchFamily="34" charset="0"/>
                </a:rPr>
                <a:t>Had.</a:t>
              </a:r>
              <a:endParaRPr lang="en-US" b="1" dirty="0">
                <a:solidFill>
                  <a:schemeClr val="accent2">
                    <a:lumMod val="75000"/>
                  </a:schemeClr>
                </a:solidFill>
              </a:endParaRPr>
            </a:p>
          </p:txBody>
        </p:sp>
      </p:grpSp>
      <p:graphicFrame>
        <p:nvGraphicFramePr>
          <p:cNvPr id="31" name="表格 30">
            <a:extLst>
              <a:ext uri="{FF2B5EF4-FFF2-40B4-BE49-F238E27FC236}">
                <a16:creationId xmlns:a16="http://schemas.microsoft.com/office/drawing/2014/main" id="{E83EBE1B-AA3C-AA50-F5D2-BBAA3E7D7F38}"/>
              </a:ext>
            </a:extLst>
          </p:cNvPr>
          <p:cNvGraphicFramePr>
            <a:graphicFrameLocks noGrp="1"/>
          </p:cNvGraphicFramePr>
          <p:nvPr>
            <p:extLst>
              <p:ext uri="{D42A27DB-BD31-4B8C-83A1-F6EECF244321}">
                <p14:modId xmlns:p14="http://schemas.microsoft.com/office/powerpoint/2010/main" val="3803405054"/>
              </p:ext>
            </p:extLst>
          </p:nvPr>
        </p:nvGraphicFramePr>
        <p:xfrm>
          <a:off x="317512" y="1849711"/>
          <a:ext cx="5168240" cy="4254500"/>
        </p:xfrm>
        <a:graphic>
          <a:graphicData uri="http://schemas.openxmlformats.org/drawingml/2006/table">
            <a:tbl>
              <a:tblPr firstRow="1" bandRow="1">
                <a:tableStyleId>{93296810-A885-4BE3-A3E7-6D5BEEA58F35}</a:tableStyleId>
              </a:tblPr>
              <a:tblGrid>
                <a:gridCol w="1161269">
                  <a:extLst>
                    <a:ext uri="{9D8B030D-6E8A-4147-A177-3AD203B41FA5}">
                      <a16:colId xmlns:a16="http://schemas.microsoft.com/office/drawing/2014/main" val="2717499100"/>
                    </a:ext>
                  </a:extLst>
                </a:gridCol>
                <a:gridCol w="2043953">
                  <a:extLst>
                    <a:ext uri="{9D8B030D-6E8A-4147-A177-3AD203B41FA5}">
                      <a16:colId xmlns:a16="http://schemas.microsoft.com/office/drawing/2014/main" val="3829032898"/>
                    </a:ext>
                  </a:extLst>
                </a:gridCol>
                <a:gridCol w="1963018">
                  <a:extLst>
                    <a:ext uri="{9D8B030D-6E8A-4147-A177-3AD203B41FA5}">
                      <a16:colId xmlns:a16="http://schemas.microsoft.com/office/drawing/2014/main" val="445974027"/>
                    </a:ext>
                  </a:extLst>
                </a:gridCol>
              </a:tblGrid>
              <a:tr h="36983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zh-CN" altLang="en-US" sz="2000" b="1" dirty="0">
                        <a:ln>
                          <a:noFill/>
                        </a:ln>
                        <a:solidFill>
                          <a:schemeClr val="tx1"/>
                        </a:solidFill>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EM component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Hadronic component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1101719302"/>
                  </a:ext>
                </a:extLst>
              </a:tr>
              <a:tr h="428141">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dirty="0">
                          <a:ln>
                            <a:noFill/>
                          </a:ln>
                          <a:solidFill>
                            <a:schemeClr val="tx1"/>
                          </a:solidFill>
                          <a:latin typeface="Arial" panose="020B0604020202020204" pitchFamily="34" charset="0"/>
                          <a:cs typeface="Arial" panose="020B0604020202020204" pitchFamily="34" charset="0"/>
                        </a:rPr>
                        <a:t>（</a:t>
                      </a:r>
                      <a:r>
                        <a:rPr lang="en-US" altLang="zh-CN" sz="2000" b="1" dirty="0">
                          <a:ln>
                            <a:noFill/>
                          </a:ln>
                          <a:solidFill>
                            <a:schemeClr val="tx1"/>
                          </a:solidFill>
                          <a:latin typeface="Arial" panose="020B0604020202020204" pitchFamily="34" charset="0"/>
                          <a:cs typeface="Arial" panose="020B0604020202020204" pitchFamily="34" charset="0"/>
                        </a:rPr>
                        <a:t>x, y, z</a:t>
                      </a:r>
                      <a:r>
                        <a:rPr lang="zh-CN" altLang="en-US" sz="2000" b="1" dirty="0">
                          <a:ln>
                            <a:noFill/>
                          </a:ln>
                          <a:solidFill>
                            <a:schemeClr val="tx1"/>
                          </a:solidFill>
                          <a:latin typeface="Arial" panose="020B0604020202020204" pitchFamily="34" charset="0"/>
                          <a:cs typeface="Arial" panose="020B0604020202020204" pitchFamily="34" charset="0"/>
                        </a:rPr>
                        <a:t>）</a:t>
                      </a:r>
                    </a:p>
                  </a:txBody>
                  <a:tcPr>
                    <a:solidFill>
                      <a:srgbClr val="FFC000"/>
                    </a:solidFill>
                  </a:tcPr>
                </a:tc>
                <a:tc>
                  <a:txBody>
                    <a:bodyPr/>
                    <a:lstStyle/>
                    <a:p>
                      <a:pPr algn="ctr">
                        <a:lnSpc>
                          <a:spcPct val="150000"/>
                        </a:lnSpc>
                      </a:pPr>
                      <a:r>
                        <a:rPr lang="en-US" altLang="zh-CN" sz="2000" b="1" dirty="0">
                          <a:ln>
                            <a:noFill/>
                          </a:ln>
                          <a:solidFill>
                            <a:schemeClr val="tx1"/>
                          </a:solidFill>
                          <a:latin typeface="Arial" panose="020B0604020202020204" pitchFamily="34" charset="0"/>
                          <a:cs typeface="Arial" panose="020B0604020202020204" pitchFamily="34" charset="0"/>
                        </a:rPr>
                        <a:t>Narrow, compact, shorter</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Broader, longer</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3177127169"/>
                  </a:ext>
                </a:extLst>
              </a:tr>
              <a:tr h="428141">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e</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tc>
                  <a:txBody>
                    <a:bodyPr/>
                    <a:lstStyle/>
                    <a:p>
                      <a:pPr algn="ctr">
                        <a:lnSpc>
                          <a:spcPct val="150000"/>
                        </a:lnSpc>
                      </a:pPr>
                      <a:r>
                        <a:rPr lang="en-US" altLang="zh-CN" sz="2000" b="1" dirty="0">
                          <a:ln>
                            <a:noFill/>
                          </a:ln>
                          <a:solidFill>
                            <a:schemeClr val="tx1"/>
                          </a:solidFill>
                          <a:latin typeface="Arial" panose="020B0604020202020204" pitchFamily="34" charset="0"/>
                          <a:cs typeface="Arial" panose="020B0604020202020204" pitchFamily="34" charset="0"/>
                        </a:rPr>
                        <a:t>Higher density</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lnSpc>
                          <a:spcPct val="150000"/>
                        </a:lnSpc>
                      </a:pPr>
                      <a:r>
                        <a:rPr lang="en-US" altLang="zh-CN" sz="2000" b="1" dirty="0">
                          <a:ln>
                            <a:noFill/>
                          </a:ln>
                          <a:solidFill>
                            <a:schemeClr val="tx1"/>
                          </a:solidFill>
                          <a:latin typeface="Arial" panose="020B0604020202020204" pitchFamily="34" charset="0"/>
                          <a:cs typeface="Arial" panose="020B0604020202020204" pitchFamily="34" charset="0"/>
                        </a:rPr>
                        <a:t>Lower, spread out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591329601"/>
                  </a:ext>
                </a:extLst>
              </a:tr>
              <a:tr h="428141">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rgbClr val="FFC000"/>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Prompt</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000" b="1" dirty="0">
                          <a:ln>
                            <a:noFill/>
                          </a:ln>
                          <a:solidFill>
                            <a:schemeClr val="tx1"/>
                          </a:solidFill>
                          <a:latin typeface="Arial" panose="020B0604020202020204" pitchFamily="34" charset="0"/>
                          <a:cs typeface="Arial" panose="020B0604020202020204" pitchFamily="34" charset="0"/>
                        </a:rPr>
                        <a:t>Delayed components</a:t>
                      </a:r>
                      <a:endParaRPr lang="zh-CN" altLang="en-US" sz="2000" b="1" dirty="0">
                        <a:ln>
                          <a:noFill/>
                        </a:ln>
                        <a:solidFill>
                          <a:schemeClr val="tx1"/>
                        </a:solidFill>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3483190130"/>
                  </a:ext>
                </a:extLst>
              </a:tr>
            </a:tbl>
          </a:graphicData>
        </a:graphic>
      </p:graphicFrame>
      <p:sp>
        <p:nvSpPr>
          <p:cNvPr id="32" name="Flow Card 1">
            <a:extLst>
              <a:ext uri="{FF2B5EF4-FFF2-40B4-BE49-F238E27FC236}">
                <a16:creationId xmlns:a16="http://schemas.microsoft.com/office/drawing/2014/main" id="{BD9E9268-516F-B0BB-1A9D-3D9DF86CBEEF}"/>
              </a:ext>
            </a:extLst>
          </p:cNvPr>
          <p:cNvSpPr>
            <a:spLocks/>
          </p:cNvSpPr>
          <p:nvPr/>
        </p:nvSpPr>
        <p:spPr>
          <a:xfrm>
            <a:off x="317512" y="1019532"/>
            <a:ext cx="4222466" cy="720000"/>
          </a:xfrm>
          <a:prstGeom prst="roundRect">
            <a:avLst/>
          </a:prstGeom>
          <a:solidFill>
            <a:schemeClr val="accent2">
              <a:lumMod val="60000"/>
              <a:lumOff val="40000"/>
            </a:schemeClr>
          </a:solidFill>
          <a:ln>
            <a:solidFill>
              <a:schemeClr val="bg2"/>
            </a:solidFill>
          </a:ln>
        </p:spPr>
        <p:txBody>
          <a:bodyPr wrap="square" rtlCol="0" anchor="ctr"/>
          <a:lstStyle/>
          <a:p>
            <a:pPr algn="ctr"/>
            <a:r>
              <a:rPr lang="en-US" sz="2800" b="1" i="1" dirty="0">
                <a:latin typeface="Arial" panose="020B0604020202020204" pitchFamily="34" charset="0"/>
                <a:cs typeface="Arial" panose="020B0604020202020204" pitchFamily="34" charset="0"/>
              </a:rPr>
              <a:t>Physics motivation</a:t>
            </a:r>
            <a:r>
              <a:rPr lang="en-US" altLang="zh-CN" sz="2800" b="1" i="1" dirty="0">
                <a:latin typeface="Arial" panose="020B0604020202020204" pitchFamily="34" charset="0"/>
                <a:cs typeface="Arial" panose="020B0604020202020204" pitchFamily="34" charset="0"/>
              </a:rPr>
              <a:t>:</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34765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39022</TotalTime>
  <Words>4285</Words>
  <Application>Microsoft Macintosh PowerPoint</Application>
  <PresentationFormat>宽屏</PresentationFormat>
  <Paragraphs>459</Paragraphs>
  <Slides>34</Slides>
  <Notes>27</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34</vt:i4>
      </vt:variant>
    </vt:vector>
  </HeadingPairs>
  <TitlesOfParts>
    <vt:vector size="41" baseType="lpstr">
      <vt:lpstr>等线</vt:lpstr>
      <vt:lpstr>等线 Light</vt:lpstr>
      <vt:lpstr>Arial</vt:lpstr>
      <vt:lpstr>Cambria Math</vt:lpstr>
      <vt:lpstr>Open Sans</vt:lpstr>
      <vt:lpstr>Wingdings</vt:lpstr>
      <vt:lpstr>Office 主题​​</vt:lpstr>
      <vt:lpstr>CNN-Based Particle Reconstruction for the Future Calorimeter System</vt:lpstr>
      <vt:lpstr>Future detectors</vt:lpstr>
      <vt:lpstr>Particle Flow Detector System</vt:lpstr>
      <vt:lpstr>Particle Flow Calorimeter System</vt:lpstr>
      <vt:lpstr>Shower development in Calorimetry</vt:lpstr>
      <vt:lpstr>Challenges in Hadron Energy Reconstruction</vt:lpstr>
      <vt:lpstr>Samples preparation based on ILD software</vt:lpstr>
      <vt:lpstr>Reconstruction Methods</vt:lpstr>
      <vt:lpstr>What information is encoded into the model?</vt:lpstr>
      <vt:lpstr>What information is encoded into the model?</vt:lpstr>
      <vt:lpstr>Dual-branch CNN model </vt:lpstr>
      <vt:lpstr>Energy Distribution of π^+: CNN vs Baseline</vt:lpstr>
      <vt:lpstr>CNN Gain for π⁺ over Baseline</vt:lpstr>
      <vt:lpstr>Generalization across particles</vt:lpstr>
      <vt:lpstr>Summary</vt:lpstr>
      <vt:lpstr>Thanks!</vt:lpstr>
      <vt:lpstr>Backup</vt:lpstr>
      <vt:lpstr>Reco-level calorimeter hit observables</vt:lpstr>
      <vt:lpstr>Detector response and reconstruction work properly</vt:lpstr>
      <vt:lpstr>How to perform voxelization?</vt:lpstr>
      <vt:lpstr>Irregular calorimeter data → CNN input ?</vt:lpstr>
      <vt:lpstr>What information is encoded into the model?</vt:lpstr>
      <vt:lpstr>How to implement time?</vt:lpstr>
      <vt:lpstr>Time-Separated Spatial Patterns</vt:lpstr>
      <vt:lpstr>Dual-branch CNN model </vt:lpstr>
      <vt:lpstr>What physical information can CNN potentially learn?</vt:lpstr>
      <vt:lpstr>t0/t1</vt:lpstr>
      <vt:lpstr>t0/t1</vt:lpstr>
      <vt:lpstr>Voxelization strategy and model</vt:lpstr>
      <vt:lpstr>Timing realism</vt:lpstr>
      <vt:lpstr>Transfer to K^- (Model trained on π^+)</vt:lpstr>
      <vt:lpstr>Transfer to e^- (Model trained on π^+)</vt:lpstr>
      <vt:lpstr>Loss curve</vt:lpstr>
      <vt:lpstr>Time gain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Xin Xia</dc:creator>
  <cp:lastModifiedBy>Xin Xia</cp:lastModifiedBy>
  <cp:revision>298</cp:revision>
  <dcterms:created xsi:type="dcterms:W3CDTF">2024-12-18T12:13:20Z</dcterms:created>
  <dcterms:modified xsi:type="dcterms:W3CDTF">2026-06-08T22:44:20Z</dcterms:modified>
</cp:coreProperties>
</file>